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256" r:id="rId5"/>
    <p:sldId id="258" r:id="rId6"/>
    <p:sldId id="354" r:id="rId7"/>
    <p:sldId id="384" r:id="rId8"/>
    <p:sldId id="391" r:id="rId9"/>
    <p:sldId id="383" r:id="rId10"/>
    <p:sldId id="393" r:id="rId11"/>
    <p:sldId id="264" r:id="rId12"/>
    <p:sldId id="265" r:id="rId13"/>
    <p:sldId id="266" r:id="rId14"/>
    <p:sldId id="267" r:id="rId15"/>
    <p:sldId id="268" r:id="rId16"/>
    <p:sldId id="269" r:id="rId17"/>
    <p:sldId id="270" r:id="rId18"/>
    <p:sldId id="271" r:id="rId19"/>
    <p:sldId id="357" r:id="rId20"/>
    <p:sldId id="358" r:id="rId21"/>
    <p:sldId id="359" r:id="rId22"/>
    <p:sldId id="360" r:id="rId23"/>
    <p:sldId id="277" r:id="rId24"/>
    <p:sldId id="341" r:id="rId25"/>
    <p:sldId id="278" r:id="rId26"/>
    <p:sldId id="363" r:id="rId27"/>
    <p:sldId id="364" r:id="rId28"/>
    <p:sldId id="365" r:id="rId29"/>
    <p:sldId id="388" r:id="rId30"/>
    <p:sldId id="389" r:id="rId31"/>
    <p:sldId id="346" r:id="rId32"/>
    <p:sldId id="370" r:id="rId33"/>
    <p:sldId id="347" r:id="rId34"/>
    <p:sldId id="285" r:id="rId35"/>
    <p:sldId id="291" r:id="rId36"/>
    <p:sldId id="294" r:id="rId37"/>
    <p:sldId id="371" r:id="rId38"/>
    <p:sldId id="289" r:id="rId39"/>
    <p:sldId id="290" r:id="rId40"/>
    <p:sldId id="320" r:id="rId41"/>
    <p:sldId id="385" r:id="rId42"/>
    <p:sldId id="296" r:id="rId43"/>
    <p:sldId id="297" r:id="rId44"/>
    <p:sldId id="342" r:id="rId45"/>
    <p:sldId id="387" r:id="rId46"/>
    <p:sldId id="302" r:id="rId47"/>
    <p:sldId id="368" r:id="rId48"/>
    <p:sldId id="348" r:id="rId49"/>
    <p:sldId id="375" r:id="rId50"/>
    <p:sldId id="392" r:id="rId51"/>
    <p:sldId id="343" r:id="rId52"/>
    <p:sldId id="318" r:id="rId53"/>
    <p:sldId id="350" r:id="rId54"/>
    <p:sldId id="386" r:id="rId55"/>
    <p:sldId id="322" r:id="rId56"/>
    <p:sldId id="378" r:id="rId57"/>
    <p:sldId id="377" r:id="rId58"/>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94694" autoAdjust="0"/>
  </p:normalViewPr>
  <p:slideViewPr>
    <p:cSldViewPr>
      <p:cViewPr>
        <p:scale>
          <a:sx n="75" d="100"/>
          <a:sy n="75" d="100"/>
        </p:scale>
        <p:origin x="-912"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24"/>
    </p:cViewPr>
  </p:sorterViewPr>
  <p:notesViewPr>
    <p:cSldViewPr>
      <p:cViewPr varScale="1">
        <p:scale>
          <a:sx n="88" d="100"/>
          <a:sy n="88" d="100"/>
        </p:scale>
        <p:origin x="-3870"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0" y="0"/>
            <a:ext cx="2949575" cy="496888"/>
          </a:xfrm>
          <a:prstGeom prst="rect">
            <a:avLst/>
          </a:prstGeom>
          <a:noFill/>
          <a:ln w="9525">
            <a:noFill/>
            <a:miter lim="800000"/>
            <a:headEnd/>
            <a:tailEnd/>
          </a:ln>
        </p:spPr>
        <p:txBody>
          <a:bodyPr vert="horz" wrap="square" lIns="95688" tIns="47844" rIns="95688" bIns="47844" numCol="1" anchor="t" anchorCtr="0" compatLnSpc="1">
            <a:prstTxWarp prst="textNoShape">
              <a:avLst/>
            </a:prstTxWarp>
          </a:bodyPr>
          <a:lstStyle>
            <a:lvl1pPr defTabSz="906463">
              <a:defRPr sz="1300">
                <a:latin typeface="Calibri" pitchFamily="34" charset="0"/>
              </a:defRPr>
            </a:lvl1pPr>
          </a:lstStyle>
          <a:p>
            <a:pPr>
              <a:defRPr/>
            </a:pPr>
            <a:endParaRPr lang="ja-JP" altLang="en-US"/>
          </a:p>
        </p:txBody>
      </p:sp>
      <p:sp>
        <p:nvSpPr>
          <p:cNvPr id="3" name="日付プレースホルダー 2"/>
          <p:cNvSpPr>
            <a:spLocks noGrp="1"/>
          </p:cNvSpPr>
          <p:nvPr>
            <p:ph type="dt" sz="quarter" idx="1"/>
          </p:nvPr>
        </p:nvSpPr>
        <p:spPr bwMode="auto">
          <a:xfrm>
            <a:off x="3856038" y="0"/>
            <a:ext cx="2949575" cy="496888"/>
          </a:xfrm>
          <a:prstGeom prst="rect">
            <a:avLst/>
          </a:prstGeom>
          <a:noFill/>
          <a:ln w="9525">
            <a:noFill/>
            <a:miter lim="800000"/>
            <a:headEnd/>
            <a:tailEnd/>
          </a:ln>
        </p:spPr>
        <p:txBody>
          <a:bodyPr vert="horz" wrap="square" lIns="95688" tIns="47844" rIns="95688" bIns="47844" numCol="1" anchor="t" anchorCtr="0" compatLnSpc="1">
            <a:prstTxWarp prst="textNoShape">
              <a:avLst/>
            </a:prstTxWarp>
          </a:bodyPr>
          <a:lstStyle>
            <a:lvl1pPr algn="r" defTabSz="906463">
              <a:defRPr sz="1300">
                <a:latin typeface="Calibri" pitchFamily="34" charset="0"/>
              </a:defRPr>
            </a:lvl1pPr>
          </a:lstStyle>
          <a:p>
            <a:pPr>
              <a:defRPr/>
            </a:pPr>
            <a:fld id="{EBB4E4AB-1C51-4172-BFFD-68F16DA913DF}" type="datetimeFigureOut">
              <a:rPr lang="ja-JP" altLang="en-US"/>
              <a:pPr>
                <a:defRPr/>
              </a:pPr>
              <a:t>2015/3/23</a:t>
            </a:fld>
            <a:endParaRPr lang="en-US" altLang="ja-JP"/>
          </a:p>
        </p:txBody>
      </p:sp>
      <p:sp>
        <p:nvSpPr>
          <p:cNvPr id="4" name="フッター プレースホルダー 3"/>
          <p:cNvSpPr>
            <a:spLocks noGrp="1"/>
          </p:cNvSpPr>
          <p:nvPr>
            <p:ph type="ftr" sz="quarter" idx="2"/>
          </p:nvPr>
        </p:nvSpPr>
        <p:spPr bwMode="auto">
          <a:xfrm>
            <a:off x="0" y="9440863"/>
            <a:ext cx="2949575" cy="496887"/>
          </a:xfrm>
          <a:prstGeom prst="rect">
            <a:avLst/>
          </a:prstGeom>
          <a:noFill/>
          <a:ln w="9525">
            <a:noFill/>
            <a:miter lim="800000"/>
            <a:headEnd/>
            <a:tailEnd/>
          </a:ln>
        </p:spPr>
        <p:txBody>
          <a:bodyPr vert="horz" wrap="square" lIns="95688" tIns="47844" rIns="95688" bIns="47844" numCol="1" anchor="b" anchorCtr="0" compatLnSpc="1">
            <a:prstTxWarp prst="textNoShape">
              <a:avLst/>
            </a:prstTxWarp>
          </a:bodyPr>
          <a:lstStyle>
            <a:lvl1pPr defTabSz="906463">
              <a:defRPr sz="1300">
                <a:latin typeface="Calibri" pitchFamily="34" charset="0"/>
              </a:defRPr>
            </a:lvl1pPr>
          </a:lstStyle>
          <a:p>
            <a:pPr>
              <a:defRPr/>
            </a:pPr>
            <a:endParaRPr lang="ja-JP" altLang="en-US"/>
          </a:p>
        </p:txBody>
      </p:sp>
      <p:sp>
        <p:nvSpPr>
          <p:cNvPr id="5" name="スライド番号プレースホルダー 4"/>
          <p:cNvSpPr>
            <a:spLocks noGrp="1"/>
          </p:cNvSpPr>
          <p:nvPr>
            <p:ph type="sldNum" sz="quarter" idx="3"/>
          </p:nvPr>
        </p:nvSpPr>
        <p:spPr bwMode="auto">
          <a:xfrm>
            <a:off x="3856038" y="9440863"/>
            <a:ext cx="2949575" cy="496887"/>
          </a:xfrm>
          <a:prstGeom prst="rect">
            <a:avLst/>
          </a:prstGeom>
          <a:noFill/>
          <a:ln w="9525">
            <a:noFill/>
            <a:miter lim="800000"/>
            <a:headEnd/>
            <a:tailEnd/>
          </a:ln>
        </p:spPr>
        <p:txBody>
          <a:bodyPr vert="horz" wrap="square" lIns="95688" tIns="47844" rIns="95688" bIns="47844" numCol="1" anchor="b" anchorCtr="0" compatLnSpc="1">
            <a:prstTxWarp prst="textNoShape">
              <a:avLst/>
            </a:prstTxWarp>
          </a:bodyPr>
          <a:lstStyle>
            <a:lvl1pPr algn="r" defTabSz="906463">
              <a:defRPr sz="1300">
                <a:latin typeface="Calibri" pitchFamily="34" charset="0"/>
              </a:defRPr>
            </a:lvl1pPr>
          </a:lstStyle>
          <a:p>
            <a:pPr>
              <a:defRPr/>
            </a:pPr>
            <a:fld id="{7059B737-AF65-4FD5-9EDF-0619D49A7E4B}" type="slidenum">
              <a:rPr lang="ja-JP" altLang="en-US"/>
              <a:pPr>
                <a:defRPr/>
              </a:pPr>
              <a:t>‹#›</a:t>
            </a:fld>
            <a:endParaRPr lang="en-US" altLang="ja-JP"/>
          </a:p>
        </p:txBody>
      </p:sp>
    </p:spTree>
    <p:extLst>
      <p:ext uri="{BB962C8B-B14F-4D97-AF65-F5344CB8AC3E}">
        <p14:creationId xmlns:p14="http://schemas.microsoft.com/office/powerpoint/2010/main" val="3400371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0" y="0"/>
            <a:ext cx="2949575" cy="496888"/>
          </a:xfrm>
          <a:prstGeom prst="rect">
            <a:avLst/>
          </a:prstGeom>
          <a:noFill/>
          <a:ln w="9525">
            <a:noFill/>
            <a:miter lim="800000"/>
            <a:headEnd/>
            <a:tailEnd/>
          </a:ln>
        </p:spPr>
        <p:txBody>
          <a:bodyPr vert="horz" wrap="square" lIns="95688" tIns="47844" rIns="95688" bIns="47844" numCol="1" anchor="t" anchorCtr="0" compatLnSpc="1">
            <a:prstTxWarp prst="textNoShape">
              <a:avLst/>
            </a:prstTxWarp>
          </a:bodyPr>
          <a:lstStyle>
            <a:lvl1pPr defTabSz="906463">
              <a:defRPr sz="1300">
                <a:latin typeface="Calibri" pitchFamily="34" charset="0"/>
              </a:defRPr>
            </a:lvl1pPr>
          </a:lstStyle>
          <a:p>
            <a:pPr>
              <a:defRPr/>
            </a:pPr>
            <a:endParaRPr lang="ja-JP" altLang="en-US"/>
          </a:p>
        </p:txBody>
      </p:sp>
      <p:sp>
        <p:nvSpPr>
          <p:cNvPr id="3" name="日付プレースホルダー 2"/>
          <p:cNvSpPr>
            <a:spLocks noGrp="1"/>
          </p:cNvSpPr>
          <p:nvPr>
            <p:ph type="dt" idx="1"/>
          </p:nvPr>
        </p:nvSpPr>
        <p:spPr bwMode="auto">
          <a:xfrm>
            <a:off x="3856038" y="0"/>
            <a:ext cx="2949575" cy="496888"/>
          </a:xfrm>
          <a:prstGeom prst="rect">
            <a:avLst/>
          </a:prstGeom>
          <a:noFill/>
          <a:ln w="9525">
            <a:noFill/>
            <a:miter lim="800000"/>
            <a:headEnd/>
            <a:tailEnd/>
          </a:ln>
        </p:spPr>
        <p:txBody>
          <a:bodyPr vert="horz" wrap="square" lIns="95688" tIns="47844" rIns="95688" bIns="47844" numCol="1" anchor="t" anchorCtr="0" compatLnSpc="1">
            <a:prstTxWarp prst="textNoShape">
              <a:avLst/>
            </a:prstTxWarp>
          </a:bodyPr>
          <a:lstStyle>
            <a:lvl1pPr algn="r" defTabSz="906463">
              <a:defRPr sz="1300">
                <a:latin typeface="Calibri" pitchFamily="34" charset="0"/>
              </a:defRPr>
            </a:lvl1pPr>
          </a:lstStyle>
          <a:p>
            <a:pPr>
              <a:defRPr/>
            </a:pPr>
            <a:fld id="{F79A5393-CB49-4155-9F54-35596D425E0D}" type="datetimeFigureOut">
              <a:rPr lang="ja-JP" altLang="en-US"/>
              <a:pPr>
                <a:defRPr/>
              </a:pPr>
              <a:t>2015/3/23</a:t>
            </a:fld>
            <a:endParaRPr lang="en-US" altLang="ja-JP"/>
          </a:p>
        </p:txBody>
      </p:sp>
      <p:sp>
        <p:nvSpPr>
          <p:cNvPr id="4" name="スライド イメージ プレースホルダー 3"/>
          <p:cNvSpPr>
            <a:spLocks noGrp="1" noRot="1" noChangeAspect="1"/>
          </p:cNvSpPr>
          <p:nvPr>
            <p:ph type="sldImg" idx="2"/>
          </p:nvPr>
        </p:nvSpPr>
        <p:spPr>
          <a:xfrm>
            <a:off x="711200" y="744538"/>
            <a:ext cx="5384800" cy="3727450"/>
          </a:xfrm>
          <a:prstGeom prst="rect">
            <a:avLst/>
          </a:prstGeom>
          <a:noFill/>
          <a:ln w="12700">
            <a:solidFill>
              <a:prstClr val="black"/>
            </a:solidFill>
          </a:ln>
        </p:spPr>
        <p:txBody>
          <a:bodyPr vert="horz" lIns="96606" tIns="48303" rIns="96606" bIns="48303" rtlCol="0" anchor="ctr"/>
          <a:lstStyle/>
          <a:p>
            <a:pPr lvl="0"/>
            <a:endParaRPr lang="ja-JP" altLang="en-US" noProof="0"/>
          </a:p>
        </p:txBody>
      </p:sp>
      <p:sp>
        <p:nvSpPr>
          <p:cNvPr id="5" name="ノート プレースホルダー 4"/>
          <p:cNvSpPr>
            <a:spLocks noGrp="1"/>
          </p:cNvSpPr>
          <p:nvPr>
            <p:ph type="body" sz="quarter" idx="3"/>
          </p:nvPr>
        </p:nvSpPr>
        <p:spPr bwMode="auto">
          <a:xfrm>
            <a:off x="681038" y="4721225"/>
            <a:ext cx="5445125" cy="4473575"/>
          </a:xfrm>
          <a:prstGeom prst="rect">
            <a:avLst/>
          </a:prstGeom>
          <a:noFill/>
          <a:ln w="9525">
            <a:noFill/>
            <a:miter lim="800000"/>
            <a:headEnd/>
            <a:tailEnd/>
          </a:ln>
        </p:spPr>
        <p:txBody>
          <a:bodyPr vert="horz" wrap="square" lIns="95688" tIns="47844" rIns="95688" bIns="47844"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bwMode="auto">
          <a:xfrm>
            <a:off x="0" y="9440863"/>
            <a:ext cx="2949575" cy="496887"/>
          </a:xfrm>
          <a:prstGeom prst="rect">
            <a:avLst/>
          </a:prstGeom>
          <a:noFill/>
          <a:ln w="9525">
            <a:noFill/>
            <a:miter lim="800000"/>
            <a:headEnd/>
            <a:tailEnd/>
          </a:ln>
        </p:spPr>
        <p:txBody>
          <a:bodyPr vert="horz" wrap="square" lIns="95688" tIns="47844" rIns="95688" bIns="47844" numCol="1" anchor="b" anchorCtr="0" compatLnSpc="1">
            <a:prstTxWarp prst="textNoShape">
              <a:avLst/>
            </a:prstTxWarp>
          </a:bodyPr>
          <a:lstStyle>
            <a:lvl1pPr defTabSz="906463">
              <a:defRPr sz="1300">
                <a:latin typeface="Calibri" pitchFamily="34" charset="0"/>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3856038" y="9440863"/>
            <a:ext cx="2949575" cy="496887"/>
          </a:xfrm>
          <a:prstGeom prst="rect">
            <a:avLst/>
          </a:prstGeom>
          <a:noFill/>
          <a:ln w="9525">
            <a:noFill/>
            <a:miter lim="800000"/>
            <a:headEnd/>
            <a:tailEnd/>
          </a:ln>
        </p:spPr>
        <p:txBody>
          <a:bodyPr vert="horz" wrap="square" lIns="95688" tIns="47844" rIns="95688" bIns="47844" numCol="1" anchor="b" anchorCtr="0" compatLnSpc="1">
            <a:prstTxWarp prst="textNoShape">
              <a:avLst/>
            </a:prstTxWarp>
          </a:bodyPr>
          <a:lstStyle>
            <a:lvl1pPr algn="r" defTabSz="906463">
              <a:defRPr sz="1300">
                <a:latin typeface="Calibri" pitchFamily="34" charset="0"/>
              </a:defRPr>
            </a:lvl1pPr>
          </a:lstStyle>
          <a:p>
            <a:pPr>
              <a:defRPr/>
            </a:pPr>
            <a:fld id="{0DAEA835-D24D-4211-B744-86F1F43D5A18}" type="slidenum">
              <a:rPr lang="ja-JP" altLang="en-US"/>
              <a:pPr>
                <a:defRPr/>
              </a:pPr>
              <a:t>‹#›</a:t>
            </a:fld>
            <a:endParaRPr lang="en-US" altLang="ja-JP"/>
          </a:p>
        </p:txBody>
      </p:sp>
    </p:spTree>
    <p:extLst>
      <p:ext uri="{BB962C8B-B14F-4D97-AF65-F5344CB8AC3E}">
        <p14:creationId xmlns:p14="http://schemas.microsoft.com/office/powerpoint/2010/main" val="2938337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4274" name="ノート プレースホルダー 2"/>
          <p:cNvSpPr>
            <a:spLocks noGrp="1"/>
          </p:cNvSpPr>
          <p:nvPr>
            <p:ph type="body" idx="1"/>
          </p:nvPr>
        </p:nvSpPr>
        <p:spPr>
          <a:noFill/>
          <a:ln/>
        </p:spPr>
        <p:txBody>
          <a:bodyPr/>
          <a:lstStyle/>
          <a:p>
            <a:pPr eaLnBrk="1" hangingPunct="1">
              <a:spcBef>
                <a:spcPct val="0"/>
              </a:spcBef>
            </a:pPr>
            <a:endParaRPr lang="ja-JP" altLang="en-US" smtClean="0"/>
          </a:p>
        </p:txBody>
      </p:sp>
      <p:sp>
        <p:nvSpPr>
          <p:cNvPr id="54275" name="スライド番号プレースホルダー 3"/>
          <p:cNvSpPr>
            <a:spLocks noGrp="1"/>
          </p:cNvSpPr>
          <p:nvPr>
            <p:ph type="sldNum" sz="quarter" idx="5"/>
          </p:nvPr>
        </p:nvSpPr>
        <p:spPr>
          <a:noFill/>
        </p:spPr>
        <p:txBody>
          <a:bodyPr/>
          <a:lstStyle/>
          <a:p>
            <a:fld id="{793A4B1E-C983-48D4-B159-3E0C65CA53DE}" type="slidenum">
              <a:rPr lang="ja-JP" altLang="en-US" smtClean="0"/>
              <a:pPr/>
              <a:t>1</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5538" name="ノート プレースホルダー 2"/>
          <p:cNvSpPr>
            <a:spLocks noGrp="1"/>
          </p:cNvSpPr>
          <p:nvPr>
            <p:ph type="body" idx="1"/>
          </p:nvPr>
        </p:nvSpPr>
        <p:spPr>
          <a:noFill/>
          <a:ln/>
        </p:spPr>
        <p:txBody>
          <a:bodyPr/>
          <a:lstStyle/>
          <a:p>
            <a:pPr eaLnBrk="1" hangingPunct="1">
              <a:spcBef>
                <a:spcPct val="0"/>
              </a:spcBef>
            </a:pPr>
            <a:endParaRPr lang="ja-JP" altLang="en-US" smtClean="0"/>
          </a:p>
        </p:txBody>
      </p:sp>
      <p:sp>
        <p:nvSpPr>
          <p:cNvPr id="65539" name="スライド番号プレースホルダー 3"/>
          <p:cNvSpPr>
            <a:spLocks noGrp="1"/>
          </p:cNvSpPr>
          <p:nvPr>
            <p:ph type="sldNum" sz="quarter" idx="5"/>
          </p:nvPr>
        </p:nvSpPr>
        <p:spPr>
          <a:noFill/>
        </p:spPr>
        <p:txBody>
          <a:bodyPr/>
          <a:lstStyle/>
          <a:p>
            <a:fld id="{CC442908-4432-4CE0-9637-508B3DD8FEBD}" type="slidenum">
              <a:rPr lang="ja-JP" altLang="en-US" smtClean="0"/>
              <a:pPr/>
              <a:t>37</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88066" name="ノート プレースホルダー 2"/>
          <p:cNvSpPr>
            <a:spLocks noGrp="1"/>
          </p:cNvSpPr>
          <p:nvPr>
            <p:ph type="body" idx="1"/>
          </p:nvPr>
        </p:nvSpPr>
        <p:spPr>
          <a:noFill/>
          <a:ln/>
        </p:spPr>
        <p:txBody>
          <a:bodyPr lIns="95679" tIns="47840" rIns="95679" bIns="47840"/>
          <a:lstStyle/>
          <a:p>
            <a:pPr eaLnBrk="1" hangingPunct="1">
              <a:spcBef>
                <a:spcPct val="0"/>
              </a:spcBef>
            </a:pPr>
            <a:endParaRPr lang="ja-JP" altLang="en-US" smtClean="0"/>
          </a:p>
        </p:txBody>
      </p:sp>
      <p:sp>
        <p:nvSpPr>
          <p:cNvPr id="88067" name="スライド番号プレースホルダー 3"/>
          <p:cNvSpPr txBox="1">
            <a:spLocks noGrp="1"/>
          </p:cNvSpPr>
          <p:nvPr/>
        </p:nvSpPr>
        <p:spPr bwMode="auto">
          <a:xfrm>
            <a:off x="3856038" y="9440863"/>
            <a:ext cx="2949575" cy="496887"/>
          </a:xfrm>
          <a:prstGeom prst="rect">
            <a:avLst/>
          </a:prstGeom>
          <a:noFill/>
          <a:ln w="9525">
            <a:noFill/>
            <a:miter lim="800000"/>
            <a:headEnd/>
            <a:tailEnd/>
          </a:ln>
        </p:spPr>
        <p:txBody>
          <a:bodyPr lIns="95679" tIns="47840" rIns="95679" bIns="47840" anchor="b"/>
          <a:lstStyle/>
          <a:p>
            <a:pPr algn="r" defTabSz="906463"/>
            <a:fld id="{FC5A8094-C684-4822-AAAE-2BE568ADE141}" type="slidenum">
              <a:rPr lang="ja-JP" altLang="en-US" sz="1300">
                <a:latin typeface="Calibri" pitchFamily="34" charset="0"/>
              </a:rPr>
              <a:pPr algn="r" defTabSz="906463"/>
              <a:t>47</a:t>
            </a:fld>
            <a:endParaRPr lang="en-US" altLang="ja-JP" sz="13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2BC6A47-D2F0-4B51-AD88-186C0E18D521}" type="datetime1">
              <a:rPr lang="ja-JP" altLang="en-US"/>
              <a:pPr>
                <a:defRPr/>
              </a:pPr>
              <a:t>2015/3/23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A2BEE44-37B9-46C0-B0B3-275953FE171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07F6BC6-B748-4FF2-AC28-7BA5CE652590}" type="datetime1">
              <a:rPr lang="ja-JP" altLang="en-US"/>
              <a:pPr>
                <a:defRPr/>
              </a:pPr>
              <a:t>2015/3/23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D1D637F-1AC0-4AA3-8DE8-07AB263CAFC3}"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8BA8D85-94A9-47C9-8F72-1F1D576CC797}" type="datetime1">
              <a:rPr lang="ja-JP" altLang="en-US"/>
              <a:pPr>
                <a:defRPr/>
              </a:pPr>
              <a:t>2015/3/23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68A9674-3C4A-499B-B2FE-764CAAAEFF4C}"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3EC3A9C-C0B5-4A37-87D0-6BF8E1390D2B}" type="datetime1">
              <a:rPr lang="ja-JP" altLang="en-US"/>
              <a:pPr>
                <a:defRPr/>
              </a:pPr>
              <a:t>2015/3/23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71545E1-81BF-4D39-8401-47F93CAAD217}"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35A9ED51-576E-4D99-8FC9-C43426E3914F}" type="datetime1">
              <a:rPr lang="ja-JP" altLang="en-US"/>
              <a:pPr>
                <a:defRPr/>
              </a:pPr>
              <a:t>2015/3/23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6FC1224-73FC-425E-8042-5231822DDF4B}"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B3CD4856-D3CA-422B-A5BD-BBB430065469}" type="datetime1">
              <a:rPr lang="ja-JP" altLang="en-US"/>
              <a:pPr>
                <a:defRPr/>
              </a:pPr>
              <a:t>2015/3/23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468A9F2-2D0C-49EF-A37F-BC8011C78D7B}"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DF1F35C-C1E9-4180-845F-AE56B0F0F5C5}" type="datetime1">
              <a:rPr lang="ja-JP" altLang="en-US"/>
              <a:pPr>
                <a:defRPr/>
              </a:pPr>
              <a:t>2015/3/23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0F23F1C7-1C1D-4343-9B0B-CF9492ADBB2B}"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6BA86CAE-8D37-4CB7-B830-B2885F038D4B}" type="datetime1">
              <a:rPr lang="ja-JP" altLang="en-US"/>
              <a:pPr>
                <a:defRPr/>
              </a:pPr>
              <a:t>2015/3/23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33588FEF-4525-4970-98B6-45FECE94F5B6}"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38C689D-F31A-437A-86D5-20B488221460}" type="datetime1">
              <a:rPr lang="ja-JP" altLang="en-US"/>
              <a:pPr>
                <a:defRPr/>
              </a:pPr>
              <a:t>2015/3/23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040D25E6-3EBE-4606-A754-B649B8853D40}"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0A1BF42-C296-4955-B501-D9A77B7A49C0}" type="datetime1">
              <a:rPr lang="ja-JP" altLang="en-US"/>
              <a:pPr>
                <a:defRPr/>
              </a:pPr>
              <a:t>2015/3/23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9C7F99F-EBD4-4628-BBF9-90583569ED82}"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36FA6484-3C2F-4459-8820-2829D1C98000}" type="datetime1">
              <a:rPr lang="ja-JP" altLang="en-US"/>
              <a:pPr>
                <a:defRPr/>
              </a:pPr>
              <a:t>2015/3/23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4B8623F-F814-4AE9-87EE-21E454E08BFC}"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タイトル プレースホルダー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6627" name="テキスト プレースホルダー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EB62E24-2CC5-4210-BC6F-1B59C092C27E}" type="datetime1">
              <a:rPr lang="ja-JP" altLang="en-US"/>
              <a:pPr>
                <a:defRPr/>
              </a:pPr>
              <a:t>2015/3/23</a:t>
            </a:fld>
            <a:endParaRPr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F0E8B01-42B0-451A-81D4-70760E57AAB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png"/><Relationship Id="rId4" Type="http://schemas.openxmlformats.org/officeDocument/2006/relationships/oleObject" Target="../embeddings/oleObject1.bin"/><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3.png"/><Relationship Id="rId12" Type="http://schemas.openxmlformats.org/officeDocument/2006/relationships/oleObject" Target="../embeddings/oleObject8.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4.png"/><Relationship Id="rId1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18.png"/><Relationship Id="rId4" Type="http://schemas.openxmlformats.org/officeDocument/2006/relationships/oleObject" Target="../embeddings/oleObject10.bin"/><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slideLayout" Target="../slideLayouts/slideLayout1.xml"/><Relationship Id="rId7" Type="http://schemas.openxmlformats.org/officeDocument/2006/relationships/image" Target="../media/image22.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21.png"/><Relationship Id="rId4" Type="http://schemas.openxmlformats.org/officeDocument/2006/relationships/oleObject" Target="../embeddings/oleObject13.bin"/><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image" Target="../media/image24.png"/><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7.png"/><Relationship Id="rId5" Type="http://schemas.openxmlformats.org/officeDocument/2006/relationships/oleObject" Target="../embeddings/oleObject19.bin"/><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1.png"/><Relationship Id="rId5" Type="http://schemas.openxmlformats.org/officeDocument/2006/relationships/oleObject" Target="../embeddings/oleObject23.bin"/><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35.png"/><Relationship Id="rId5" Type="http://schemas.openxmlformats.org/officeDocument/2006/relationships/oleObject" Target="../embeddings/oleObject27.bin"/><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37.png"/><Relationship Id="rId5" Type="http://schemas.openxmlformats.org/officeDocument/2006/relationships/oleObject" Target="../embeddings/oleObject29.bin"/><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5.xml"/><Relationship Id="rId1" Type="http://schemas.openxmlformats.org/officeDocument/2006/relationships/vmlDrawing" Target="../drawings/vmlDrawing12.vml"/><Relationship Id="rId6" Type="http://schemas.openxmlformats.org/officeDocument/2006/relationships/image" Target="../media/image40.emf"/><Relationship Id="rId5" Type="http://schemas.openxmlformats.org/officeDocument/2006/relationships/oleObject" Target="../embeddings/oleObject32.bin"/><Relationship Id="rId4" Type="http://schemas.openxmlformats.org/officeDocument/2006/relationships/image" Target="../media/image3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3.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image" Target="../media/image44.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6.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image" Target="../media/image50.emf"/><Relationship Id="rId5" Type="http://schemas.openxmlformats.org/officeDocument/2006/relationships/oleObject" Target="../embeddings/oleObject41.bin"/><Relationship Id="rId4" Type="http://schemas.openxmlformats.org/officeDocument/2006/relationships/image" Target="../media/image4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51.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52.emf"/><Relationship Id="rId4" Type="http://schemas.openxmlformats.org/officeDocument/2006/relationships/oleObject" Target="../embeddings/oleObject43.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3.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4.emf"/></Relationships>
</file>

<file path=ppt/slides/_rels/slide5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タイトル 1"/>
          <p:cNvSpPr>
            <a:spLocks noGrp="1"/>
          </p:cNvSpPr>
          <p:nvPr>
            <p:ph type="ctrTitle"/>
          </p:nvPr>
        </p:nvSpPr>
        <p:spPr>
          <a:xfrm>
            <a:off x="742950" y="2130425"/>
            <a:ext cx="8420100" cy="1470025"/>
          </a:xfrm>
        </p:spPr>
        <p:txBody>
          <a:bodyPr/>
          <a:lstStyle/>
          <a:p>
            <a:pPr eaLnBrk="1" hangingPunct="1"/>
            <a:r>
              <a:rPr lang="ja-JP" altLang="en-US" smtClean="0"/>
              <a:t>府市の病院改革</a:t>
            </a:r>
          </a:p>
        </p:txBody>
      </p:sp>
      <p:sp>
        <p:nvSpPr>
          <p:cNvPr id="3" name="サブタイトル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ja-JP" altLang="en-US" dirty="0"/>
          </a:p>
        </p:txBody>
      </p:sp>
      <p:sp>
        <p:nvSpPr>
          <p:cNvPr id="4" name="スライド番号プレースホルダー 3"/>
          <p:cNvSpPr>
            <a:spLocks noGrp="1"/>
          </p:cNvSpPr>
          <p:nvPr>
            <p:ph type="sldNum" sz="quarter" idx="12"/>
          </p:nvPr>
        </p:nvSpPr>
        <p:spPr/>
        <p:txBody>
          <a:bodyPr/>
          <a:lstStyle/>
          <a:p>
            <a:pPr>
              <a:defRPr/>
            </a:pPr>
            <a:fld id="{9A3270A4-2F59-4FF0-A28F-F243A9E11E43}" type="slidenum">
              <a:rPr lang="ja-JP" altLang="en-US"/>
              <a:pPr>
                <a:defRPr/>
              </a:pPr>
              <a:t>1</a:t>
            </a:fld>
            <a:endParaRPr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p:cNvCxnSpPr/>
          <p:nvPr/>
        </p:nvCxnSpPr>
        <p:spPr>
          <a:xfrm>
            <a:off x="350838" y="517525"/>
            <a:ext cx="9283700"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 name="正方形/長方形 1"/>
          <p:cNvSpPr/>
          <p:nvPr/>
        </p:nvSpPr>
        <p:spPr>
          <a:xfrm>
            <a:off x="661988" y="2420938"/>
            <a:ext cx="1092200" cy="576262"/>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latin typeface="メイリオ" pitchFamily="50" charset="-128"/>
                <a:ea typeface="メイリオ" pitchFamily="50" charset="-128"/>
                <a:cs typeface="メイリオ" pitchFamily="50" charset="-128"/>
              </a:rPr>
              <a:t>医業利益率</a:t>
            </a:r>
            <a:endParaRPr lang="en-US" altLang="ja-JP" sz="1200" dirty="0">
              <a:solidFill>
                <a:schemeClr val="tx1"/>
              </a:solidFill>
              <a:latin typeface="メイリオ" pitchFamily="50" charset="-128"/>
              <a:ea typeface="メイリオ" pitchFamily="50" charset="-128"/>
              <a:cs typeface="メイリオ" pitchFamily="50" charset="-128"/>
            </a:endParaRPr>
          </a:p>
          <a:p>
            <a:pPr algn="ctr" fontAlgn="auto">
              <a:spcBef>
                <a:spcPts val="0"/>
              </a:spcBef>
              <a:spcAft>
                <a:spcPts val="0"/>
              </a:spcAft>
              <a:defRPr/>
            </a:pPr>
            <a:r>
              <a:rPr lang="ja-JP" altLang="en-US" sz="1200" dirty="0">
                <a:solidFill>
                  <a:schemeClr val="tx1"/>
                </a:solidFill>
                <a:latin typeface="メイリオ" pitchFamily="50" charset="-128"/>
                <a:ea typeface="メイリオ" pitchFamily="50" charset="-128"/>
                <a:cs typeface="メイリオ" pitchFamily="50" charset="-128"/>
              </a:rPr>
              <a:t>（％）</a:t>
            </a:r>
          </a:p>
        </p:txBody>
      </p:sp>
      <p:cxnSp>
        <p:nvCxnSpPr>
          <p:cNvPr id="4" name="直線コネクタ 3"/>
          <p:cNvCxnSpPr>
            <a:stCxn id="2" idx="3"/>
            <a:endCxn id="7" idx="1"/>
          </p:cNvCxnSpPr>
          <p:nvPr/>
        </p:nvCxnSpPr>
        <p:spPr>
          <a:xfrm flipV="1">
            <a:off x="1754188" y="2708275"/>
            <a:ext cx="26955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449763" y="2419350"/>
            <a:ext cx="1168400" cy="576263"/>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１床当たり１日医業収益</a:t>
            </a:r>
            <a:endParaRPr lang="en-US" altLang="ja-JP" sz="1000" dirty="0">
              <a:solidFill>
                <a:schemeClr val="tx1"/>
              </a:solidFill>
              <a:latin typeface="メイリオ" pitchFamily="50" charset="-128"/>
              <a:ea typeface="メイリオ" pitchFamily="50" charset="-128"/>
              <a:cs typeface="メイリオ" pitchFamily="50" charset="-128"/>
            </a:endParaRPr>
          </a:p>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（円</a:t>
            </a:r>
            <a:r>
              <a:rPr lang="en-US" altLang="ja-JP" sz="1000" dirty="0">
                <a:solidFill>
                  <a:schemeClr val="tx1"/>
                </a:solidFill>
                <a:latin typeface="メイリオ" pitchFamily="50" charset="-128"/>
                <a:ea typeface="メイリオ" pitchFamily="50" charset="-128"/>
                <a:cs typeface="メイリオ" pitchFamily="50" charset="-128"/>
              </a:rPr>
              <a:t>/</a:t>
            </a:r>
            <a:r>
              <a:rPr lang="ja-JP" altLang="en-US" sz="1000" dirty="0">
                <a:solidFill>
                  <a:schemeClr val="tx1"/>
                </a:solidFill>
                <a:latin typeface="メイリオ" pitchFamily="50" charset="-128"/>
                <a:ea typeface="メイリオ" pitchFamily="50" charset="-128"/>
                <a:cs typeface="メイリオ" pitchFamily="50" charset="-128"/>
              </a:rPr>
              <a:t>床・日）</a:t>
            </a:r>
          </a:p>
        </p:txBody>
      </p:sp>
      <p:cxnSp>
        <p:nvCxnSpPr>
          <p:cNvPr id="9" name="直線コネクタ 8"/>
          <p:cNvCxnSpPr/>
          <p:nvPr/>
        </p:nvCxnSpPr>
        <p:spPr>
          <a:xfrm>
            <a:off x="3981450" y="2708275"/>
            <a:ext cx="0" cy="2881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3986213" y="5589588"/>
            <a:ext cx="546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82" name="Object 158"/>
          <p:cNvGraphicFramePr>
            <a:graphicFrameLocks/>
          </p:cNvGraphicFramePr>
          <p:nvPr/>
        </p:nvGraphicFramePr>
        <p:xfrm>
          <a:off x="434975" y="3902075"/>
          <a:ext cx="3340100" cy="2241550"/>
        </p:xfrm>
        <a:graphic>
          <a:graphicData uri="http://schemas.openxmlformats.org/presentationml/2006/ole">
            <mc:AlternateContent xmlns:mc="http://schemas.openxmlformats.org/markup-compatibility/2006">
              <mc:Choice xmlns:v="urn:schemas-microsoft-com:vml" Requires="v">
                <p:oleObj spid="_x0000_s1191" r:id="rId4" imgW="3340898" imgH="2243522" progId="Excel.Sheet.8">
                  <p:embed/>
                </p:oleObj>
              </mc:Choice>
              <mc:Fallback>
                <p:oleObj r:id="rId4" imgW="3340898" imgH="2243522" progId="Excel.Sheet.8">
                  <p:embed/>
                  <p:pic>
                    <p:nvPicPr>
                      <p:cNvPr id="0" name="Picture 15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3902075"/>
                        <a:ext cx="3340100" cy="224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1" name="テキスト ボックス 16"/>
          <p:cNvSpPr txBox="1">
            <a:spLocks noChangeArrowheads="1"/>
          </p:cNvSpPr>
          <p:nvPr/>
        </p:nvSpPr>
        <p:spPr bwMode="auto">
          <a:xfrm>
            <a:off x="814388" y="3113088"/>
            <a:ext cx="2825750" cy="930275"/>
          </a:xfrm>
          <a:prstGeom prst="rect">
            <a:avLst/>
          </a:prstGeom>
          <a:noFill/>
          <a:ln w="9525">
            <a:noFill/>
            <a:miter lim="800000"/>
            <a:headEnd/>
            <a:tailEnd/>
          </a:ln>
        </p:spPr>
        <p:txBody>
          <a:bodyPr vert="eaVert" wrap="none">
            <a:spAutoFit/>
          </a:bodyPr>
          <a:lstStyle/>
          <a:p>
            <a:pPr>
              <a:lnSpc>
                <a:spcPts val="1600"/>
              </a:lnSpc>
            </a:pPr>
            <a:r>
              <a:rPr lang="ja-JP" altLang="en-US" sz="1100">
                <a:latin typeface="HG丸ｺﾞｼｯｸM-PRO" pitchFamily="50" charset="-128"/>
                <a:ea typeface="HG丸ｺﾞｼｯｸM-PRO" pitchFamily="50" charset="-128"/>
              </a:rPr>
              <a:t>住吉</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十三</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市総合</a:t>
            </a:r>
            <a:endParaRPr lang="en-US" altLang="ja-JP" sz="1100">
              <a:latin typeface="HG丸ｺﾞｼｯｸM-PRO" pitchFamily="50" charset="-128"/>
              <a:ea typeface="HG丸ｺﾞｼｯｸM-PRO" pitchFamily="50" charset="-128"/>
            </a:endParaRPr>
          </a:p>
          <a:p>
            <a:pPr>
              <a:lnSpc>
                <a:spcPts val="1600"/>
              </a:lnSpc>
            </a:pP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精神Ｃ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呼吸器Ｃ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母子Ｃ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成人病Ｃ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急性期Ｃ</a:t>
            </a:r>
            <a:endParaRPr lang="en-US" altLang="ja-JP" sz="1100">
              <a:latin typeface="HG丸ｺﾞｼｯｸM-PRO" pitchFamily="50" charset="-128"/>
              <a:ea typeface="HG丸ｺﾞｼｯｸM-PRO" pitchFamily="50" charset="-128"/>
            </a:endParaRPr>
          </a:p>
          <a:p>
            <a:pPr>
              <a:lnSpc>
                <a:spcPts val="1600"/>
              </a:lnSpc>
            </a:pP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政令市</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地独法人</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全国民間平均</a:t>
            </a:r>
            <a:endParaRPr lang="en-US" altLang="ja-JP" sz="1100">
              <a:latin typeface="HG丸ｺﾞｼｯｸM-PRO" pitchFamily="50" charset="-128"/>
              <a:ea typeface="HG丸ｺﾞｼｯｸM-PRO" pitchFamily="50" charset="-128"/>
            </a:endParaRPr>
          </a:p>
        </p:txBody>
      </p:sp>
      <p:cxnSp>
        <p:nvCxnSpPr>
          <p:cNvPr id="19" name="直線コネクタ 18"/>
          <p:cNvCxnSpPr/>
          <p:nvPr/>
        </p:nvCxnSpPr>
        <p:spPr>
          <a:xfrm>
            <a:off x="646113" y="4354513"/>
            <a:ext cx="29257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83" name="Object 159"/>
          <p:cNvGraphicFramePr>
            <a:graphicFrameLocks/>
          </p:cNvGraphicFramePr>
          <p:nvPr/>
        </p:nvGraphicFramePr>
        <p:xfrm>
          <a:off x="5753100" y="1830388"/>
          <a:ext cx="3336925" cy="2081212"/>
        </p:xfrm>
        <a:graphic>
          <a:graphicData uri="http://schemas.openxmlformats.org/presentationml/2006/ole">
            <mc:AlternateContent xmlns:mc="http://schemas.openxmlformats.org/markup-compatibility/2006">
              <mc:Choice xmlns:v="urn:schemas-microsoft-com:vml" Requires="v">
                <p:oleObj spid="_x0000_s1192" r:id="rId6" imgW="3340898" imgH="2085013" progId="Excel.Sheet.8">
                  <p:embed/>
                </p:oleObj>
              </mc:Choice>
              <mc:Fallback>
                <p:oleObj r:id="rId6" imgW="3340898" imgH="2085013" progId="Excel.Sheet.8">
                  <p:embed/>
                  <p:pic>
                    <p:nvPicPr>
                      <p:cNvPr id="0" name="Picture 15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3100" y="1830388"/>
                        <a:ext cx="3336925" cy="208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3" name="テキスト ボックス 25"/>
          <p:cNvSpPr txBox="1">
            <a:spLocks noChangeArrowheads="1"/>
          </p:cNvSpPr>
          <p:nvPr/>
        </p:nvSpPr>
        <p:spPr bwMode="auto">
          <a:xfrm>
            <a:off x="6151563" y="5873750"/>
            <a:ext cx="2825750" cy="930275"/>
          </a:xfrm>
          <a:prstGeom prst="rect">
            <a:avLst/>
          </a:prstGeom>
          <a:noFill/>
          <a:ln w="9525">
            <a:noFill/>
            <a:miter lim="800000"/>
            <a:headEnd/>
            <a:tailEnd/>
          </a:ln>
        </p:spPr>
        <p:txBody>
          <a:bodyPr vert="eaVert" wrap="none">
            <a:spAutoFit/>
          </a:bodyPr>
          <a:lstStyle/>
          <a:p>
            <a:pPr>
              <a:lnSpc>
                <a:spcPts val="1600"/>
              </a:lnSpc>
            </a:pPr>
            <a:r>
              <a:rPr lang="ja-JP" altLang="en-US" sz="1100">
                <a:latin typeface="HG丸ｺﾞｼｯｸM-PRO" pitchFamily="50" charset="-128"/>
                <a:ea typeface="HG丸ｺﾞｼｯｸM-PRO" pitchFamily="50" charset="-128"/>
              </a:rPr>
              <a:t>住吉</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十三</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市総合</a:t>
            </a:r>
            <a:endParaRPr lang="en-US" altLang="ja-JP" sz="1100">
              <a:latin typeface="HG丸ｺﾞｼｯｸM-PRO" pitchFamily="50" charset="-128"/>
              <a:ea typeface="HG丸ｺﾞｼｯｸM-PRO" pitchFamily="50" charset="-128"/>
            </a:endParaRPr>
          </a:p>
          <a:p>
            <a:pPr>
              <a:lnSpc>
                <a:spcPts val="1600"/>
              </a:lnSpc>
            </a:pP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精神Ｃ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呼吸器Ｃ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母子Ｃ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成人病Ｃ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急性期Ｃ</a:t>
            </a:r>
            <a:endParaRPr lang="en-US" altLang="ja-JP" sz="1100">
              <a:latin typeface="HG丸ｺﾞｼｯｸM-PRO" pitchFamily="50" charset="-128"/>
              <a:ea typeface="HG丸ｺﾞｼｯｸM-PRO" pitchFamily="50" charset="-128"/>
            </a:endParaRPr>
          </a:p>
          <a:p>
            <a:pPr>
              <a:lnSpc>
                <a:spcPts val="1600"/>
              </a:lnSpc>
            </a:pP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政令市</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地独法人</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全国民間平均</a:t>
            </a:r>
            <a:endParaRPr lang="en-US" altLang="ja-JP" sz="1100">
              <a:latin typeface="HG丸ｺﾞｼｯｸM-PRO" pitchFamily="50" charset="-128"/>
              <a:ea typeface="HG丸ｺﾞｼｯｸM-PRO" pitchFamily="50" charset="-128"/>
            </a:endParaRPr>
          </a:p>
        </p:txBody>
      </p:sp>
      <p:cxnSp>
        <p:nvCxnSpPr>
          <p:cNvPr id="29" name="直線コネクタ 28"/>
          <p:cNvCxnSpPr/>
          <p:nvPr/>
        </p:nvCxnSpPr>
        <p:spPr>
          <a:xfrm>
            <a:off x="5948363" y="3724275"/>
            <a:ext cx="29257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980113" y="2986088"/>
            <a:ext cx="3041650"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184" name="Object 160"/>
          <p:cNvGraphicFramePr>
            <a:graphicFrameLocks/>
          </p:cNvGraphicFramePr>
          <p:nvPr/>
        </p:nvGraphicFramePr>
        <p:xfrm>
          <a:off x="5749925" y="3954463"/>
          <a:ext cx="3344863" cy="2081212"/>
        </p:xfrm>
        <a:graphic>
          <a:graphicData uri="http://schemas.openxmlformats.org/presentationml/2006/ole">
            <mc:AlternateContent xmlns:mc="http://schemas.openxmlformats.org/markup-compatibility/2006">
              <mc:Choice xmlns:v="urn:schemas-microsoft-com:vml" Requires="v">
                <p:oleObj spid="_x0000_s1193" r:id="rId8" imgW="3340898" imgH="2078916" progId="Excel.Sheet.8">
                  <p:embed/>
                </p:oleObj>
              </mc:Choice>
              <mc:Fallback>
                <p:oleObj r:id="rId8" imgW="3340898" imgH="2078916" progId="Excel.Sheet.8">
                  <p:embed/>
                  <p:pic>
                    <p:nvPicPr>
                      <p:cNvPr id="0" name="Picture 16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9925" y="3954463"/>
                        <a:ext cx="3344863" cy="208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直線コネクタ 32"/>
          <p:cNvCxnSpPr/>
          <p:nvPr/>
        </p:nvCxnSpPr>
        <p:spPr>
          <a:xfrm>
            <a:off x="5948363" y="5854700"/>
            <a:ext cx="29257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983288" y="5253038"/>
            <a:ext cx="3041650"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4449763" y="5300663"/>
            <a:ext cx="1168400" cy="576262"/>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１床当たり１日医業費用</a:t>
            </a:r>
            <a:endParaRPr lang="en-US" altLang="ja-JP" sz="1000" dirty="0">
              <a:solidFill>
                <a:schemeClr val="tx1"/>
              </a:solidFill>
              <a:latin typeface="メイリオ" pitchFamily="50" charset="-128"/>
              <a:ea typeface="メイリオ" pitchFamily="50" charset="-128"/>
              <a:cs typeface="メイリオ" pitchFamily="50" charset="-128"/>
            </a:endParaRPr>
          </a:p>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（円</a:t>
            </a:r>
            <a:r>
              <a:rPr lang="en-US" altLang="ja-JP" sz="1000" dirty="0">
                <a:solidFill>
                  <a:schemeClr val="tx1"/>
                </a:solidFill>
                <a:latin typeface="メイリオ" pitchFamily="50" charset="-128"/>
                <a:ea typeface="メイリオ" pitchFamily="50" charset="-128"/>
                <a:cs typeface="メイリオ" pitchFamily="50" charset="-128"/>
              </a:rPr>
              <a:t>/</a:t>
            </a:r>
            <a:r>
              <a:rPr lang="ja-JP" altLang="en-US" sz="1000" dirty="0">
                <a:solidFill>
                  <a:schemeClr val="tx1"/>
                </a:solidFill>
                <a:latin typeface="メイリオ" pitchFamily="50" charset="-128"/>
                <a:ea typeface="メイリオ" pitchFamily="50" charset="-128"/>
                <a:cs typeface="メイリオ" pitchFamily="50" charset="-128"/>
              </a:rPr>
              <a:t>床・日）</a:t>
            </a:r>
          </a:p>
        </p:txBody>
      </p:sp>
      <p:sp>
        <p:nvSpPr>
          <p:cNvPr id="1199" name="Content Placeholder 2"/>
          <p:cNvSpPr txBox="1">
            <a:spLocks/>
          </p:cNvSpPr>
          <p:nvPr>
            <p:custDataLst>
              <p:tags r:id="rId2"/>
            </p:custDataLst>
          </p:nvPr>
        </p:nvSpPr>
        <p:spPr bwMode="auto">
          <a:xfrm>
            <a:off x="350838" y="684213"/>
            <a:ext cx="9283700" cy="587375"/>
          </a:xfrm>
          <a:prstGeom prst="rect">
            <a:avLst/>
          </a:prstGeom>
          <a:noFill/>
          <a:ln w="9525">
            <a:noFill/>
            <a:miter lim="800000"/>
            <a:headEnd/>
            <a:tailEnd/>
          </a:ln>
        </p:spPr>
        <p:txBody>
          <a:bodyPr>
            <a:spAutoFit/>
          </a:bodyPr>
          <a:lstStyle/>
          <a:p>
            <a:pPr marL="285750" indent="-285750">
              <a:lnSpc>
                <a:spcPct val="90000"/>
              </a:lnSpc>
              <a:buSzPct val="65000"/>
              <a:buFont typeface="Wingdings" pitchFamily="2" charset="2"/>
              <a:buChar char="Ø"/>
            </a:pPr>
            <a:r>
              <a:rPr kumimoji="0" lang="ja-JP" altLang="en-US" b="1">
                <a:solidFill>
                  <a:srgbClr val="000000"/>
                </a:solidFill>
                <a:latin typeface="Gill Sans MT"/>
              </a:rPr>
              <a:t>医業利益に関しては全病院が赤字。（特に精神</a:t>
            </a:r>
            <a:r>
              <a:rPr kumimoji="0" lang="en-US" altLang="ja-JP" b="1">
                <a:solidFill>
                  <a:srgbClr val="000000"/>
                </a:solidFill>
                <a:latin typeface="Gill Sans MT"/>
              </a:rPr>
              <a:t>C</a:t>
            </a:r>
            <a:r>
              <a:rPr kumimoji="0" lang="ja-JP" altLang="en-US" b="1">
                <a:solidFill>
                  <a:srgbClr val="000000"/>
                </a:solidFill>
                <a:latin typeface="Gill Sans MT"/>
              </a:rPr>
              <a:t>、十三、住吉）</a:t>
            </a:r>
          </a:p>
          <a:p>
            <a:pPr marL="285750" indent="-285750">
              <a:lnSpc>
                <a:spcPct val="90000"/>
              </a:lnSpc>
              <a:buSzPct val="65000"/>
              <a:buFont typeface="Wingdings" pitchFamily="2" charset="2"/>
              <a:buChar char="Ø"/>
            </a:pPr>
            <a:r>
              <a:rPr kumimoji="0" lang="ja-JP" altLang="en-US" b="1">
                <a:solidFill>
                  <a:srgbClr val="000000"/>
                </a:solidFill>
                <a:latin typeface="Gill Sans MT"/>
              </a:rPr>
              <a:t>急性期</a:t>
            </a:r>
            <a:r>
              <a:rPr kumimoji="0" lang="en-US" altLang="ja-JP" b="1">
                <a:solidFill>
                  <a:srgbClr val="000000"/>
                </a:solidFill>
                <a:latin typeface="Gill Sans MT"/>
              </a:rPr>
              <a:t>C</a:t>
            </a:r>
            <a:r>
              <a:rPr kumimoji="0" lang="ja-JP" altLang="en-US" b="1">
                <a:solidFill>
                  <a:srgbClr val="000000"/>
                </a:solidFill>
                <a:latin typeface="Gill Sans MT"/>
              </a:rPr>
              <a:t>、成人病</a:t>
            </a:r>
            <a:r>
              <a:rPr kumimoji="0" lang="en-US" altLang="ja-JP" b="1">
                <a:solidFill>
                  <a:srgbClr val="000000"/>
                </a:solidFill>
                <a:latin typeface="Gill Sans MT"/>
              </a:rPr>
              <a:t>C</a:t>
            </a:r>
            <a:r>
              <a:rPr kumimoji="0" lang="ja-JP" altLang="en-US" b="1">
                <a:solidFill>
                  <a:srgbClr val="000000"/>
                </a:solidFill>
                <a:latin typeface="Gill Sans MT"/>
              </a:rPr>
              <a:t>、母子</a:t>
            </a:r>
            <a:r>
              <a:rPr kumimoji="0" lang="en-US" altLang="ja-JP" b="1">
                <a:solidFill>
                  <a:srgbClr val="000000"/>
                </a:solidFill>
                <a:latin typeface="Gill Sans MT"/>
              </a:rPr>
              <a:t>C</a:t>
            </a:r>
            <a:r>
              <a:rPr kumimoji="0" lang="ja-JP" altLang="en-US" b="1">
                <a:solidFill>
                  <a:srgbClr val="000000"/>
                </a:solidFill>
                <a:latin typeface="Gill Sans MT"/>
              </a:rPr>
              <a:t>、市総合の医業収益は全国平均を上回るが、コストが高い。</a:t>
            </a:r>
            <a:endParaRPr kumimoji="0" lang="en-US" altLang="ja-JP" b="1">
              <a:solidFill>
                <a:srgbClr val="000000"/>
              </a:solidFill>
              <a:latin typeface="Gill Sans MT"/>
            </a:endParaRPr>
          </a:p>
        </p:txBody>
      </p:sp>
      <p:sp>
        <p:nvSpPr>
          <p:cNvPr id="3" name="二等辺三角形 2"/>
          <p:cNvSpPr>
            <a:spLocks noChangeArrowheads="1"/>
          </p:cNvSpPr>
          <p:nvPr/>
        </p:nvSpPr>
        <p:spPr bwMode="auto">
          <a:xfrm rot="-5400000">
            <a:off x="9039225" y="2957513"/>
            <a:ext cx="144463" cy="77787"/>
          </a:xfrm>
          <a:prstGeom prst="triangle">
            <a:avLst>
              <a:gd name="adj" fmla="val 50000"/>
            </a:avLst>
          </a:prstGeom>
          <a:solidFill>
            <a:srgbClr val="595959"/>
          </a:solidFill>
          <a:ln w="25400" algn="ctr">
            <a:noFill/>
            <a:miter lim="800000"/>
            <a:headEnd/>
            <a:tailEnd/>
          </a:ln>
        </p:spPr>
        <p:txBody>
          <a:bodyPr vert="eaVert" anchor="ctr"/>
          <a:lstStyle/>
          <a:p>
            <a:pPr algn="ctr" fontAlgn="auto">
              <a:spcBef>
                <a:spcPts val="0"/>
              </a:spcBef>
              <a:spcAft>
                <a:spcPts val="0"/>
              </a:spcAft>
              <a:defRPr/>
            </a:pPr>
            <a:endParaRPr lang="ja-JP" altLang="en-US">
              <a:solidFill>
                <a:schemeClr val="lt1"/>
              </a:solidFill>
              <a:latin typeface="+mn-lt"/>
              <a:ea typeface="+mn-ea"/>
            </a:endParaRPr>
          </a:p>
        </p:txBody>
      </p:sp>
      <p:sp>
        <p:nvSpPr>
          <p:cNvPr id="1201" name="テキスト ボックス 4"/>
          <p:cNvSpPr txBox="1">
            <a:spLocks noChangeArrowheads="1"/>
          </p:cNvSpPr>
          <p:nvPr/>
        </p:nvSpPr>
        <p:spPr bwMode="auto">
          <a:xfrm>
            <a:off x="9159875" y="2863850"/>
            <a:ext cx="641350" cy="228600"/>
          </a:xfrm>
          <a:prstGeom prst="rect">
            <a:avLst/>
          </a:prstGeom>
          <a:noFill/>
          <a:ln w="9525">
            <a:noFill/>
            <a:miter lim="800000"/>
            <a:headEnd/>
            <a:tailEnd/>
          </a:ln>
        </p:spPr>
        <p:txBody>
          <a:bodyPr wrap="none">
            <a:spAutoFit/>
          </a:bodyPr>
          <a:lstStyle/>
          <a:p>
            <a:r>
              <a:rPr lang="ja-JP" altLang="en-US" sz="900">
                <a:latin typeface="Calibri" pitchFamily="34" charset="0"/>
              </a:rPr>
              <a:t>民間平均</a:t>
            </a:r>
          </a:p>
        </p:txBody>
      </p:sp>
      <p:sp>
        <p:nvSpPr>
          <p:cNvPr id="24" name="二等辺三角形 23"/>
          <p:cNvSpPr>
            <a:spLocks noChangeArrowheads="1"/>
          </p:cNvSpPr>
          <p:nvPr/>
        </p:nvSpPr>
        <p:spPr bwMode="auto">
          <a:xfrm rot="-5400000">
            <a:off x="9047956" y="5220494"/>
            <a:ext cx="142875" cy="77788"/>
          </a:xfrm>
          <a:prstGeom prst="triangle">
            <a:avLst>
              <a:gd name="adj" fmla="val 50000"/>
            </a:avLst>
          </a:prstGeom>
          <a:solidFill>
            <a:srgbClr val="595959"/>
          </a:solidFill>
          <a:ln w="25400" algn="ctr">
            <a:noFill/>
            <a:miter lim="800000"/>
            <a:headEnd/>
            <a:tailEnd/>
          </a:ln>
        </p:spPr>
        <p:txBody>
          <a:bodyPr vert="eaVert" anchor="ctr"/>
          <a:lstStyle/>
          <a:p>
            <a:pPr algn="ctr" fontAlgn="auto">
              <a:spcBef>
                <a:spcPts val="0"/>
              </a:spcBef>
              <a:spcAft>
                <a:spcPts val="0"/>
              </a:spcAft>
              <a:defRPr/>
            </a:pPr>
            <a:endParaRPr lang="ja-JP" altLang="en-US">
              <a:solidFill>
                <a:schemeClr val="lt1"/>
              </a:solidFill>
              <a:latin typeface="+mn-lt"/>
              <a:ea typeface="+mn-ea"/>
            </a:endParaRPr>
          </a:p>
        </p:txBody>
      </p:sp>
      <p:sp>
        <p:nvSpPr>
          <p:cNvPr id="1203" name="テキスト ボックス 26"/>
          <p:cNvSpPr txBox="1">
            <a:spLocks noChangeArrowheads="1"/>
          </p:cNvSpPr>
          <p:nvPr/>
        </p:nvSpPr>
        <p:spPr bwMode="auto">
          <a:xfrm>
            <a:off x="9167813" y="5126038"/>
            <a:ext cx="641350" cy="228600"/>
          </a:xfrm>
          <a:prstGeom prst="rect">
            <a:avLst/>
          </a:prstGeom>
          <a:noFill/>
          <a:ln w="9525">
            <a:noFill/>
            <a:miter lim="800000"/>
            <a:headEnd/>
            <a:tailEnd/>
          </a:ln>
        </p:spPr>
        <p:txBody>
          <a:bodyPr wrap="none">
            <a:spAutoFit/>
          </a:bodyPr>
          <a:lstStyle/>
          <a:p>
            <a:r>
              <a:rPr lang="ja-JP" altLang="en-US" sz="900">
                <a:latin typeface="Calibri" pitchFamily="34" charset="0"/>
              </a:rPr>
              <a:t>民間平均</a:t>
            </a:r>
          </a:p>
        </p:txBody>
      </p:sp>
      <p:sp>
        <p:nvSpPr>
          <p:cNvPr id="5" name="スライド番号プレースホルダー 4"/>
          <p:cNvSpPr>
            <a:spLocks noGrp="1"/>
          </p:cNvSpPr>
          <p:nvPr>
            <p:ph type="sldNum" sz="quarter" idx="12"/>
          </p:nvPr>
        </p:nvSpPr>
        <p:spPr>
          <a:xfrm>
            <a:off x="7537450" y="6448425"/>
            <a:ext cx="2311400" cy="365125"/>
          </a:xfrm>
        </p:spPr>
        <p:txBody>
          <a:bodyPr/>
          <a:lstStyle/>
          <a:p>
            <a:pPr>
              <a:defRPr/>
            </a:pPr>
            <a:fld id="{8129637F-7852-4E0C-9673-3C4A4E974DEE}" type="slidenum">
              <a:rPr lang="ja-JP" altLang="en-US"/>
              <a:pPr>
                <a:defRPr/>
              </a:pPr>
              <a:t>10</a:t>
            </a:fld>
            <a:endParaRPr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p:cNvCxnSpPr/>
          <p:nvPr/>
        </p:nvCxnSpPr>
        <p:spPr>
          <a:xfrm>
            <a:off x="350838" y="557213"/>
            <a:ext cx="9283700"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 name="直線コネクタ 3"/>
          <p:cNvCxnSpPr/>
          <p:nvPr/>
        </p:nvCxnSpPr>
        <p:spPr>
          <a:xfrm flipV="1">
            <a:off x="1833563" y="2319338"/>
            <a:ext cx="28860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68338" y="2024063"/>
            <a:ext cx="1171575" cy="576262"/>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１床当たり１日医業費用</a:t>
            </a:r>
            <a:endParaRPr lang="en-US" altLang="ja-JP" sz="1000" dirty="0">
              <a:solidFill>
                <a:schemeClr val="tx1"/>
              </a:solidFill>
              <a:latin typeface="メイリオ" pitchFamily="50" charset="-128"/>
              <a:ea typeface="メイリオ" pitchFamily="50" charset="-128"/>
              <a:cs typeface="メイリオ" pitchFamily="50" charset="-128"/>
            </a:endParaRPr>
          </a:p>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（円</a:t>
            </a:r>
            <a:r>
              <a:rPr lang="en-US" altLang="ja-JP" sz="1000" dirty="0">
                <a:solidFill>
                  <a:schemeClr val="tx1"/>
                </a:solidFill>
                <a:latin typeface="メイリオ" pitchFamily="50" charset="-128"/>
                <a:ea typeface="メイリオ" pitchFamily="50" charset="-128"/>
                <a:cs typeface="メイリオ" pitchFamily="50" charset="-128"/>
              </a:rPr>
              <a:t>/</a:t>
            </a:r>
            <a:r>
              <a:rPr lang="ja-JP" altLang="en-US" sz="1000" dirty="0">
                <a:solidFill>
                  <a:schemeClr val="tx1"/>
                </a:solidFill>
                <a:latin typeface="メイリオ" pitchFamily="50" charset="-128"/>
                <a:ea typeface="メイリオ" pitchFamily="50" charset="-128"/>
                <a:cs typeface="メイリオ" pitchFamily="50" charset="-128"/>
              </a:rPr>
              <a:t>床・日）</a:t>
            </a:r>
          </a:p>
        </p:txBody>
      </p:sp>
      <p:cxnSp>
        <p:nvCxnSpPr>
          <p:cNvPr id="9" name="直線コネクタ 8"/>
          <p:cNvCxnSpPr/>
          <p:nvPr/>
        </p:nvCxnSpPr>
        <p:spPr>
          <a:xfrm>
            <a:off x="4084638" y="2308225"/>
            <a:ext cx="0" cy="3887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4089400" y="6180138"/>
            <a:ext cx="546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4573588" y="2079625"/>
            <a:ext cx="1168400" cy="466725"/>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人件費比率</a:t>
            </a:r>
            <a:endParaRPr lang="en-US" altLang="ja-JP" sz="1000" dirty="0">
              <a:solidFill>
                <a:schemeClr val="tx1"/>
              </a:solidFill>
              <a:latin typeface="メイリオ" pitchFamily="50" charset="-128"/>
              <a:ea typeface="メイリオ" pitchFamily="50" charset="-128"/>
              <a:cs typeface="メイリオ" pitchFamily="50" charset="-128"/>
            </a:endParaRPr>
          </a:p>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a:t>
            </a:r>
          </a:p>
        </p:txBody>
      </p:sp>
      <p:graphicFrame>
        <p:nvGraphicFramePr>
          <p:cNvPr id="2362" name="Object 314"/>
          <p:cNvGraphicFramePr>
            <a:graphicFrameLocks/>
          </p:cNvGraphicFramePr>
          <p:nvPr/>
        </p:nvGraphicFramePr>
        <p:xfrm>
          <a:off x="436563" y="2971800"/>
          <a:ext cx="3336925" cy="2081213"/>
        </p:xfrm>
        <a:graphic>
          <a:graphicData uri="http://schemas.openxmlformats.org/presentationml/2006/ole">
            <mc:AlternateContent xmlns:mc="http://schemas.openxmlformats.org/markup-compatibility/2006">
              <mc:Choice xmlns:v="urn:schemas-microsoft-com:vml" Requires="v">
                <p:oleObj spid="_x0000_s2380" r:id="rId4" imgW="3340898" imgH="2085013" progId="Excel.Sheet.8">
                  <p:embed/>
                </p:oleObj>
              </mc:Choice>
              <mc:Fallback>
                <p:oleObj r:id="rId4" imgW="3340898" imgH="2085013" progId="Excel.Sheet.8">
                  <p:embed/>
                  <p:pic>
                    <p:nvPicPr>
                      <p:cNvPr id="0" name="Picture 3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563" y="2971800"/>
                        <a:ext cx="3336925" cy="208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6" name="直線コネクタ 35"/>
          <p:cNvCxnSpPr/>
          <p:nvPr/>
        </p:nvCxnSpPr>
        <p:spPr>
          <a:xfrm>
            <a:off x="633413" y="4865688"/>
            <a:ext cx="292417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61988" y="4270375"/>
            <a:ext cx="2925762"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4084638" y="3278188"/>
            <a:ext cx="544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546600" y="3038475"/>
            <a:ext cx="1169988" cy="53975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材料費比率</a:t>
            </a:r>
            <a:endParaRPr lang="en-US" altLang="ja-JP" sz="1000" dirty="0">
              <a:solidFill>
                <a:schemeClr val="tx1"/>
              </a:solidFill>
              <a:latin typeface="メイリオ" pitchFamily="50" charset="-128"/>
              <a:ea typeface="メイリオ" pitchFamily="50" charset="-128"/>
              <a:cs typeface="メイリオ" pitchFamily="50" charset="-128"/>
            </a:endParaRPr>
          </a:p>
          <a:p>
            <a:pPr fontAlgn="auto">
              <a:spcBef>
                <a:spcPts val="0"/>
              </a:spcBef>
              <a:spcAft>
                <a:spcPts val="0"/>
              </a:spcAft>
              <a:defRPr/>
            </a:pPr>
            <a:r>
              <a:rPr lang="ja-JP" altLang="en-US" sz="800" dirty="0">
                <a:solidFill>
                  <a:schemeClr val="tx1"/>
                </a:solidFill>
                <a:latin typeface="メイリオ" pitchFamily="50" charset="-128"/>
                <a:ea typeface="メイリオ" pitchFamily="50" charset="-128"/>
                <a:cs typeface="メイリオ" pitchFamily="50" charset="-128"/>
              </a:rPr>
              <a:t>＜医薬品費含む＞</a:t>
            </a:r>
            <a:endParaRPr lang="en-US" altLang="ja-JP" sz="800" dirty="0">
              <a:solidFill>
                <a:schemeClr val="tx1"/>
              </a:solidFill>
              <a:latin typeface="メイリオ" pitchFamily="50" charset="-128"/>
              <a:ea typeface="メイリオ" pitchFamily="50" charset="-128"/>
              <a:cs typeface="メイリオ" pitchFamily="50" charset="-128"/>
            </a:endParaRPr>
          </a:p>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a:t>
            </a:r>
          </a:p>
        </p:txBody>
      </p:sp>
      <p:cxnSp>
        <p:nvCxnSpPr>
          <p:cNvPr id="54" name="直線コネクタ 53"/>
          <p:cNvCxnSpPr/>
          <p:nvPr/>
        </p:nvCxnSpPr>
        <p:spPr>
          <a:xfrm flipH="1">
            <a:off x="4084638" y="5157788"/>
            <a:ext cx="544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79" name="Content Placeholder 2"/>
          <p:cNvSpPr txBox="1">
            <a:spLocks/>
          </p:cNvSpPr>
          <p:nvPr>
            <p:custDataLst>
              <p:tags r:id="rId2"/>
            </p:custDataLst>
          </p:nvPr>
        </p:nvSpPr>
        <p:spPr bwMode="auto">
          <a:xfrm>
            <a:off x="334963" y="620713"/>
            <a:ext cx="9283700" cy="1082675"/>
          </a:xfrm>
          <a:prstGeom prst="rect">
            <a:avLst/>
          </a:prstGeom>
          <a:noFill/>
          <a:ln w="9525">
            <a:noFill/>
            <a:miter lim="800000"/>
            <a:headEnd/>
            <a:tailEnd/>
          </a:ln>
        </p:spPr>
        <p:txBody>
          <a:bodyPr>
            <a:spAutoFit/>
          </a:bodyPr>
          <a:lstStyle/>
          <a:p>
            <a:pPr marL="285750" indent="-285750">
              <a:lnSpc>
                <a:spcPct val="90000"/>
              </a:lnSpc>
              <a:buSzPct val="65000"/>
              <a:buFont typeface="Wingdings" pitchFamily="2" charset="2"/>
              <a:buChar char="Ø"/>
            </a:pPr>
            <a:r>
              <a:rPr kumimoji="0" lang="ja-JP" altLang="en-US" b="1">
                <a:solidFill>
                  <a:srgbClr val="000000"/>
                </a:solidFill>
                <a:latin typeface="ＭＳ Ｐゴシック" charset="-128"/>
              </a:rPr>
              <a:t>人件費、委託費の高さが医業費用を押し上げている要因である。</a:t>
            </a:r>
            <a:endParaRPr kumimoji="0" lang="en-US" altLang="ja-JP" b="1">
              <a:solidFill>
                <a:srgbClr val="000000"/>
              </a:solidFill>
              <a:latin typeface="ＭＳ Ｐゴシック" charset="-128"/>
            </a:endParaRPr>
          </a:p>
          <a:p>
            <a:pPr marL="285750" indent="-285750">
              <a:lnSpc>
                <a:spcPct val="90000"/>
              </a:lnSpc>
              <a:buSzPct val="65000"/>
              <a:buFont typeface="Wingdings" pitchFamily="2" charset="2"/>
              <a:buChar char="Ø"/>
            </a:pPr>
            <a:r>
              <a:rPr kumimoji="0" lang="ja-JP" altLang="en-US" b="1">
                <a:solidFill>
                  <a:srgbClr val="000000"/>
                </a:solidFill>
                <a:latin typeface="ＭＳ Ｐゴシック" charset="-128"/>
              </a:rPr>
              <a:t>急性期</a:t>
            </a:r>
            <a:r>
              <a:rPr kumimoji="0" lang="en-US" altLang="ja-JP" b="1">
                <a:solidFill>
                  <a:srgbClr val="000000"/>
                </a:solidFill>
                <a:latin typeface="ＭＳ Ｐゴシック" charset="-128"/>
              </a:rPr>
              <a:t>C</a:t>
            </a:r>
            <a:r>
              <a:rPr kumimoji="0" lang="ja-JP" altLang="en-US" b="1">
                <a:solidFill>
                  <a:srgbClr val="000000"/>
                </a:solidFill>
                <a:latin typeface="ＭＳ Ｐゴシック" charset="-128"/>
              </a:rPr>
              <a:t>、成人病</a:t>
            </a:r>
            <a:r>
              <a:rPr kumimoji="0" lang="en-US" altLang="ja-JP" b="1">
                <a:solidFill>
                  <a:srgbClr val="000000"/>
                </a:solidFill>
                <a:latin typeface="ＭＳ Ｐゴシック" charset="-128"/>
              </a:rPr>
              <a:t>C</a:t>
            </a:r>
            <a:r>
              <a:rPr kumimoji="0" lang="ja-JP" altLang="en-US" b="1">
                <a:solidFill>
                  <a:srgbClr val="000000"/>
                </a:solidFill>
                <a:latin typeface="ＭＳ Ｐゴシック" charset="-128"/>
              </a:rPr>
              <a:t>、母子</a:t>
            </a:r>
            <a:r>
              <a:rPr kumimoji="0" lang="en-US" altLang="ja-JP" b="1">
                <a:solidFill>
                  <a:srgbClr val="000000"/>
                </a:solidFill>
                <a:latin typeface="ＭＳ Ｐゴシック" charset="-128"/>
              </a:rPr>
              <a:t>C</a:t>
            </a:r>
            <a:r>
              <a:rPr kumimoji="0" lang="ja-JP" altLang="en-US" b="1">
                <a:solidFill>
                  <a:srgbClr val="000000"/>
                </a:solidFill>
                <a:latin typeface="ＭＳ Ｐゴシック" charset="-128"/>
              </a:rPr>
              <a:t>、市総合の材料費比率が高い。</a:t>
            </a:r>
            <a:endParaRPr kumimoji="0" lang="en-US" altLang="ja-JP" b="1">
              <a:solidFill>
                <a:srgbClr val="000000"/>
              </a:solidFill>
              <a:latin typeface="ＭＳ Ｐゴシック" charset="-128"/>
            </a:endParaRPr>
          </a:p>
          <a:p>
            <a:pPr marL="285750" indent="-285750">
              <a:lnSpc>
                <a:spcPct val="90000"/>
              </a:lnSpc>
              <a:buSzPct val="65000"/>
              <a:buFont typeface="Wingdings" pitchFamily="2" charset="2"/>
              <a:buChar char="Ø"/>
            </a:pPr>
            <a:r>
              <a:rPr kumimoji="0" lang="ja-JP" altLang="en-US" b="1">
                <a:solidFill>
                  <a:srgbClr val="000000"/>
                </a:solidFill>
                <a:latin typeface="ＭＳ Ｐゴシック" charset="-128"/>
              </a:rPr>
              <a:t>材料費比率は、総じて府の方が市よりも高い</a:t>
            </a:r>
            <a:endParaRPr kumimoji="0" lang="en-US" altLang="ja-JP" b="1">
              <a:solidFill>
                <a:srgbClr val="000000"/>
              </a:solidFill>
              <a:latin typeface="ＭＳ Ｐゴシック" charset="-128"/>
            </a:endParaRPr>
          </a:p>
          <a:p>
            <a:pPr marL="285750" indent="-285750">
              <a:lnSpc>
                <a:spcPct val="90000"/>
              </a:lnSpc>
              <a:buSzPct val="65000"/>
              <a:buFont typeface="Wingdings" pitchFamily="2" charset="2"/>
              <a:buChar char="Ø"/>
            </a:pPr>
            <a:r>
              <a:rPr kumimoji="0" lang="ja-JP" altLang="en-US" b="1">
                <a:solidFill>
                  <a:srgbClr val="000000"/>
                </a:solidFill>
                <a:latin typeface="ＭＳ Ｐゴシック" charset="-128"/>
              </a:rPr>
              <a:t>委託費比率は、特に市の方が府よりも高い。</a:t>
            </a:r>
          </a:p>
        </p:txBody>
      </p:sp>
      <p:sp>
        <p:nvSpPr>
          <p:cNvPr id="61" name="正方形/長方形 60"/>
          <p:cNvSpPr/>
          <p:nvPr/>
        </p:nvSpPr>
        <p:spPr>
          <a:xfrm>
            <a:off x="4552950" y="5949950"/>
            <a:ext cx="1168400" cy="468313"/>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経費比率</a:t>
            </a:r>
            <a:endParaRPr lang="en-US" altLang="ja-JP" sz="1000" dirty="0">
              <a:solidFill>
                <a:schemeClr val="tx1"/>
              </a:solidFill>
              <a:latin typeface="メイリオ" pitchFamily="50" charset="-128"/>
              <a:ea typeface="メイリオ" pitchFamily="50" charset="-128"/>
              <a:cs typeface="メイリオ" pitchFamily="50" charset="-128"/>
            </a:endParaRPr>
          </a:p>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a:t>
            </a:r>
          </a:p>
        </p:txBody>
      </p:sp>
      <p:cxnSp>
        <p:nvCxnSpPr>
          <p:cNvPr id="62" name="直線コネクタ 61"/>
          <p:cNvCxnSpPr/>
          <p:nvPr/>
        </p:nvCxnSpPr>
        <p:spPr>
          <a:xfrm flipH="1">
            <a:off x="4084638" y="4243388"/>
            <a:ext cx="544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4546600" y="4032250"/>
            <a:ext cx="1169988" cy="468313"/>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委託費比率</a:t>
            </a:r>
            <a:endParaRPr lang="en-US" altLang="ja-JP" sz="1000" dirty="0">
              <a:solidFill>
                <a:schemeClr val="tx1"/>
              </a:solidFill>
              <a:latin typeface="メイリオ" pitchFamily="50" charset="-128"/>
              <a:ea typeface="メイリオ" pitchFamily="50" charset="-128"/>
              <a:cs typeface="メイリオ" pitchFamily="50" charset="-128"/>
            </a:endParaRPr>
          </a:p>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a:t>
            </a:r>
          </a:p>
        </p:txBody>
      </p:sp>
      <p:sp>
        <p:nvSpPr>
          <p:cNvPr id="35" name="正方形/長方形 34"/>
          <p:cNvSpPr/>
          <p:nvPr/>
        </p:nvSpPr>
        <p:spPr>
          <a:xfrm>
            <a:off x="4552950" y="4941888"/>
            <a:ext cx="1168400" cy="466725"/>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減価償却費比率（％）</a:t>
            </a:r>
          </a:p>
        </p:txBody>
      </p:sp>
      <p:sp>
        <p:nvSpPr>
          <p:cNvPr id="2384" name="テキスト ボックス 41"/>
          <p:cNvSpPr txBox="1">
            <a:spLocks noChangeArrowheads="1"/>
          </p:cNvSpPr>
          <p:nvPr/>
        </p:nvSpPr>
        <p:spPr bwMode="auto">
          <a:xfrm>
            <a:off x="146050" y="6443663"/>
            <a:ext cx="4600575" cy="396875"/>
          </a:xfrm>
          <a:prstGeom prst="rect">
            <a:avLst/>
          </a:prstGeom>
          <a:noFill/>
          <a:ln w="9525">
            <a:noFill/>
            <a:miter lim="800000"/>
            <a:headEnd/>
            <a:tailEnd/>
          </a:ln>
        </p:spPr>
        <p:txBody>
          <a:bodyPr wrap="none">
            <a:spAutoFit/>
          </a:bodyPr>
          <a:lstStyle/>
          <a:p>
            <a:r>
              <a:rPr lang="ja-JP" altLang="en-US" sz="1000">
                <a:latin typeface="Calibri" pitchFamily="34" charset="0"/>
              </a:rPr>
              <a:t>＊）　委託比率と経費比率の地独法人データ及び地方公営企業データが無いため、</a:t>
            </a:r>
            <a:endParaRPr lang="en-US" altLang="ja-JP" sz="1000">
              <a:latin typeface="Calibri" pitchFamily="34" charset="0"/>
            </a:endParaRPr>
          </a:p>
          <a:p>
            <a:r>
              <a:rPr lang="ja-JP" altLang="en-US" sz="1000">
                <a:latin typeface="Calibri" pitchFamily="34" charset="0"/>
              </a:rPr>
              <a:t>　　　病院経営管理指標の「自治体」数値で代用</a:t>
            </a:r>
          </a:p>
        </p:txBody>
      </p:sp>
      <p:graphicFrame>
        <p:nvGraphicFramePr>
          <p:cNvPr id="2363" name="Object 315"/>
          <p:cNvGraphicFramePr>
            <a:graphicFrameLocks/>
          </p:cNvGraphicFramePr>
          <p:nvPr/>
        </p:nvGraphicFramePr>
        <p:xfrm>
          <a:off x="5859463" y="3678238"/>
          <a:ext cx="3341687" cy="749300"/>
        </p:xfrm>
        <a:graphic>
          <a:graphicData uri="http://schemas.openxmlformats.org/presentationml/2006/ole">
            <mc:AlternateContent xmlns:mc="http://schemas.openxmlformats.org/markup-compatibility/2006">
              <mc:Choice xmlns:v="urn:schemas-microsoft-com:vml" Requires="v">
                <p:oleObj spid="_x0000_s2381" r:id="rId6" imgW="3340898" imgH="749873" progId="Excel.Sheet.8">
                  <p:embed/>
                </p:oleObj>
              </mc:Choice>
              <mc:Fallback>
                <p:oleObj r:id="rId6" imgW="3340898" imgH="749873" progId="Excel.Sheet.8">
                  <p:embed/>
                  <p:pic>
                    <p:nvPicPr>
                      <p:cNvPr id="0" name="Picture 31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9463" y="3678238"/>
                        <a:ext cx="3341687"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64" name="Object 316"/>
          <p:cNvGraphicFramePr>
            <a:graphicFrameLocks/>
          </p:cNvGraphicFramePr>
          <p:nvPr/>
        </p:nvGraphicFramePr>
        <p:xfrm>
          <a:off x="5842000" y="2586038"/>
          <a:ext cx="3346450" cy="1038225"/>
        </p:xfrm>
        <a:graphic>
          <a:graphicData uri="http://schemas.openxmlformats.org/presentationml/2006/ole">
            <mc:AlternateContent xmlns:mc="http://schemas.openxmlformats.org/markup-compatibility/2006">
              <mc:Choice xmlns:v="urn:schemas-microsoft-com:vml" Requires="v">
                <p:oleObj spid="_x0000_s2382" r:id="rId8" imgW="3340898" imgH="1036410" progId="Excel.Sheet.8">
                  <p:embed/>
                </p:oleObj>
              </mc:Choice>
              <mc:Fallback>
                <p:oleObj r:id="rId8" imgW="3340898" imgH="1036410" progId="Excel.Sheet.8">
                  <p:embed/>
                  <p:pic>
                    <p:nvPicPr>
                      <p:cNvPr id="0" name="Picture 31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2000" y="2586038"/>
                        <a:ext cx="3346450"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65" name="Object 317"/>
          <p:cNvGraphicFramePr>
            <a:graphicFrameLocks/>
          </p:cNvGraphicFramePr>
          <p:nvPr/>
        </p:nvGraphicFramePr>
        <p:xfrm>
          <a:off x="5700713" y="5235575"/>
          <a:ext cx="3621087" cy="771525"/>
        </p:xfrm>
        <a:graphic>
          <a:graphicData uri="http://schemas.openxmlformats.org/presentationml/2006/ole">
            <mc:AlternateContent xmlns:mc="http://schemas.openxmlformats.org/markup-compatibility/2006">
              <mc:Choice xmlns:v="urn:schemas-microsoft-com:vml" Requires="v">
                <p:oleObj spid="_x0000_s2383" r:id="rId10" imgW="3340898" imgH="768163" progId="Excel.Sheet.8">
                  <p:embed/>
                </p:oleObj>
              </mc:Choice>
              <mc:Fallback>
                <p:oleObj r:id="rId10" imgW="3340898" imgH="768163" progId="Excel.Sheet.8">
                  <p:embed/>
                  <p:pic>
                    <p:nvPicPr>
                      <p:cNvPr id="0" name="Picture 31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0713" y="5235575"/>
                        <a:ext cx="3621087"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66" name="Object 318"/>
          <p:cNvGraphicFramePr>
            <a:graphicFrameLocks/>
          </p:cNvGraphicFramePr>
          <p:nvPr/>
        </p:nvGraphicFramePr>
        <p:xfrm>
          <a:off x="5842000" y="858838"/>
          <a:ext cx="3338513" cy="1900237"/>
        </p:xfrm>
        <a:graphic>
          <a:graphicData uri="http://schemas.openxmlformats.org/presentationml/2006/ole">
            <mc:AlternateContent xmlns:mc="http://schemas.openxmlformats.org/markup-compatibility/2006">
              <mc:Choice xmlns:v="urn:schemas-microsoft-com:vml" Requires="v">
                <p:oleObj spid="_x0000_s2384" r:id="rId12" imgW="3340898" imgH="1902117" progId="Excel.Sheet.8">
                  <p:embed/>
                </p:oleObj>
              </mc:Choice>
              <mc:Fallback>
                <p:oleObj r:id="rId12" imgW="3340898" imgH="1902117" progId="Excel.Sheet.8">
                  <p:embed/>
                  <p:pic>
                    <p:nvPicPr>
                      <p:cNvPr id="0" name="Picture 318"/>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42000" y="858838"/>
                        <a:ext cx="3338513" cy="190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6" name="直線コネクタ 65"/>
          <p:cNvCxnSpPr/>
          <p:nvPr/>
        </p:nvCxnSpPr>
        <p:spPr>
          <a:xfrm>
            <a:off x="6067425" y="2087563"/>
            <a:ext cx="3041650"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6062663" y="5899150"/>
            <a:ext cx="29257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6083300" y="3186113"/>
            <a:ext cx="3041650"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6072188" y="3500438"/>
            <a:ext cx="29257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053138" y="2578100"/>
            <a:ext cx="29257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069013" y="5745163"/>
            <a:ext cx="3043237"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021388" y="4335463"/>
            <a:ext cx="29257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6067425" y="4202113"/>
            <a:ext cx="3041650"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367" name="Object 319"/>
          <p:cNvGraphicFramePr>
            <a:graphicFrameLocks/>
          </p:cNvGraphicFramePr>
          <p:nvPr/>
        </p:nvGraphicFramePr>
        <p:xfrm>
          <a:off x="5840413" y="4538663"/>
          <a:ext cx="3341687" cy="749300"/>
        </p:xfrm>
        <a:graphic>
          <a:graphicData uri="http://schemas.openxmlformats.org/presentationml/2006/ole">
            <mc:AlternateContent xmlns:mc="http://schemas.openxmlformats.org/markup-compatibility/2006">
              <mc:Choice xmlns:v="urn:schemas-microsoft-com:vml" Requires="v">
                <p:oleObj spid="_x0000_s2385" r:id="rId14" imgW="3340898" imgH="749873" progId="Excel.Sheet.8">
                  <p:embed/>
                </p:oleObj>
              </mc:Choice>
              <mc:Fallback>
                <p:oleObj r:id="rId14" imgW="3340898" imgH="749873" progId="Excel.Sheet.8">
                  <p:embed/>
                  <p:pic>
                    <p:nvPicPr>
                      <p:cNvPr id="0" name="Picture 31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40413" y="4538663"/>
                        <a:ext cx="3341687"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6" name="直線コネクタ 75"/>
          <p:cNvCxnSpPr/>
          <p:nvPr/>
        </p:nvCxnSpPr>
        <p:spPr>
          <a:xfrm>
            <a:off x="6062663" y="5187950"/>
            <a:ext cx="29257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6069013" y="5089525"/>
            <a:ext cx="3043237"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6449653" y="5519531"/>
            <a:ext cx="324697" cy="377667"/>
          </a:xfrm>
          <a:prstGeom prst="rect">
            <a:avLst/>
          </a:prstGeom>
          <a:noFill/>
        </p:spPr>
        <p:txBody>
          <a:bodyPr vert="vert270" wrap="none">
            <a:spAutoFit/>
          </a:bodyPr>
          <a:lstStyle/>
          <a:p>
            <a:pPr fontAlgn="auto">
              <a:spcBef>
                <a:spcPts val="0"/>
              </a:spcBef>
              <a:spcAft>
                <a:spcPts val="0"/>
              </a:spcAft>
              <a:defRPr/>
            </a:pPr>
            <a:r>
              <a:rPr lang="ja-JP" altLang="en-US" sz="900" dirty="0">
                <a:latin typeface="+mn-lt"/>
                <a:ea typeface="+mn-ea"/>
              </a:rPr>
              <a:t>Ｎ／Ａ</a:t>
            </a:r>
          </a:p>
        </p:txBody>
      </p:sp>
      <p:sp>
        <p:nvSpPr>
          <p:cNvPr id="79" name="テキスト ボックス 78"/>
          <p:cNvSpPr txBox="1"/>
          <p:nvPr/>
        </p:nvSpPr>
        <p:spPr>
          <a:xfrm>
            <a:off x="6269038" y="3689350"/>
            <a:ext cx="247650" cy="244475"/>
          </a:xfrm>
          <a:prstGeom prst="rect">
            <a:avLst/>
          </a:prstGeom>
          <a:noFill/>
        </p:spPr>
        <p:txBody>
          <a:bodyPr wrap="none">
            <a:spAutoFit/>
          </a:bodyPr>
          <a:lstStyle/>
          <a:p>
            <a:pPr fontAlgn="auto">
              <a:spcBef>
                <a:spcPts val="0"/>
              </a:spcBef>
              <a:spcAft>
                <a:spcPts val="0"/>
              </a:spcAft>
              <a:defRPr/>
            </a:pPr>
            <a:r>
              <a:rPr lang="en-US" altLang="ja-JP" sz="1050" dirty="0">
                <a:latin typeface="+mn-lt"/>
                <a:ea typeface="+mn-ea"/>
              </a:rPr>
              <a:t>*</a:t>
            </a:r>
            <a:endParaRPr lang="ja-JP" altLang="en-US" sz="1050" dirty="0">
              <a:latin typeface="+mn-lt"/>
              <a:ea typeface="+mn-ea"/>
            </a:endParaRPr>
          </a:p>
        </p:txBody>
      </p:sp>
      <p:sp>
        <p:nvSpPr>
          <p:cNvPr id="80" name="テキスト ボックス 79"/>
          <p:cNvSpPr txBox="1"/>
          <p:nvPr/>
        </p:nvSpPr>
        <p:spPr>
          <a:xfrm>
            <a:off x="6245225" y="5349875"/>
            <a:ext cx="247650" cy="244475"/>
          </a:xfrm>
          <a:prstGeom prst="rect">
            <a:avLst/>
          </a:prstGeom>
          <a:noFill/>
        </p:spPr>
        <p:txBody>
          <a:bodyPr wrap="none">
            <a:spAutoFit/>
          </a:bodyPr>
          <a:lstStyle/>
          <a:p>
            <a:pPr fontAlgn="auto">
              <a:spcBef>
                <a:spcPts val="0"/>
              </a:spcBef>
              <a:spcAft>
                <a:spcPts val="0"/>
              </a:spcAft>
              <a:defRPr/>
            </a:pPr>
            <a:r>
              <a:rPr lang="en-US" altLang="ja-JP" sz="1050" dirty="0">
                <a:latin typeface="+mn-lt"/>
                <a:ea typeface="+mn-ea"/>
              </a:rPr>
              <a:t>*</a:t>
            </a:r>
            <a:endParaRPr lang="ja-JP" altLang="en-US" sz="1050" dirty="0">
              <a:latin typeface="+mn-lt"/>
              <a:ea typeface="+mn-ea"/>
            </a:endParaRPr>
          </a:p>
        </p:txBody>
      </p:sp>
      <p:sp>
        <p:nvSpPr>
          <p:cNvPr id="2398" name="テキスト ボックス 42"/>
          <p:cNvSpPr txBox="1">
            <a:spLocks noChangeArrowheads="1"/>
          </p:cNvSpPr>
          <p:nvPr/>
        </p:nvSpPr>
        <p:spPr bwMode="auto">
          <a:xfrm>
            <a:off x="814388" y="4884738"/>
            <a:ext cx="2825750" cy="930275"/>
          </a:xfrm>
          <a:prstGeom prst="rect">
            <a:avLst/>
          </a:prstGeom>
          <a:noFill/>
          <a:ln w="9525">
            <a:noFill/>
            <a:miter lim="800000"/>
            <a:headEnd/>
            <a:tailEnd/>
          </a:ln>
        </p:spPr>
        <p:txBody>
          <a:bodyPr vert="eaVert" wrap="none">
            <a:spAutoFit/>
          </a:bodyPr>
          <a:lstStyle/>
          <a:p>
            <a:pPr>
              <a:lnSpc>
                <a:spcPts val="1600"/>
              </a:lnSpc>
            </a:pPr>
            <a:r>
              <a:rPr lang="ja-JP" altLang="en-US" sz="1100">
                <a:latin typeface="HG丸ｺﾞｼｯｸM-PRO" pitchFamily="50" charset="-128"/>
                <a:ea typeface="HG丸ｺﾞｼｯｸM-PRO" pitchFamily="50" charset="-128"/>
              </a:rPr>
              <a:t>住吉</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十三</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市総合</a:t>
            </a:r>
            <a:endParaRPr lang="en-US" altLang="ja-JP" sz="1100">
              <a:latin typeface="HG丸ｺﾞｼｯｸM-PRO" pitchFamily="50" charset="-128"/>
              <a:ea typeface="HG丸ｺﾞｼｯｸM-PRO" pitchFamily="50" charset="-128"/>
            </a:endParaRPr>
          </a:p>
          <a:p>
            <a:pPr>
              <a:lnSpc>
                <a:spcPts val="1600"/>
              </a:lnSpc>
            </a:pP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精神Ｃ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呼吸器Ｃ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母子Ｃ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成人病Ｃ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急性期Ｃ</a:t>
            </a:r>
            <a:endParaRPr lang="en-US" altLang="ja-JP" sz="1100">
              <a:latin typeface="HG丸ｺﾞｼｯｸM-PRO" pitchFamily="50" charset="-128"/>
              <a:ea typeface="HG丸ｺﾞｼｯｸM-PRO" pitchFamily="50" charset="-128"/>
            </a:endParaRPr>
          </a:p>
          <a:p>
            <a:pPr>
              <a:lnSpc>
                <a:spcPts val="1600"/>
              </a:lnSpc>
            </a:pP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政令市</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地独法人</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全国民間平均</a:t>
            </a:r>
            <a:endParaRPr lang="en-US" altLang="ja-JP" sz="1100">
              <a:latin typeface="HG丸ｺﾞｼｯｸM-PRO" pitchFamily="50" charset="-128"/>
              <a:ea typeface="HG丸ｺﾞｼｯｸM-PRO" pitchFamily="50" charset="-128"/>
            </a:endParaRPr>
          </a:p>
        </p:txBody>
      </p:sp>
      <p:sp>
        <p:nvSpPr>
          <p:cNvPr id="2399" name="テキスト ボックス 43"/>
          <p:cNvSpPr txBox="1">
            <a:spLocks noChangeArrowheads="1"/>
          </p:cNvSpPr>
          <p:nvPr/>
        </p:nvSpPr>
        <p:spPr bwMode="auto">
          <a:xfrm>
            <a:off x="6242050" y="5892800"/>
            <a:ext cx="2825750" cy="930275"/>
          </a:xfrm>
          <a:prstGeom prst="rect">
            <a:avLst/>
          </a:prstGeom>
          <a:noFill/>
          <a:ln w="9525">
            <a:noFill/>
            <a:miter lim="800000"/>
            <a:headEnd/>
            <a:tailEnd/>
          </a:ln>
        </p:spPr>
        <p:txBody>
          <a:bodyPr vert="eaVert" wrap="none">
            <a:spAutoFit/>
          </a:bodyPr>
          <a:lstStyle/>
          <a:p>
            <a:pPr>
              <a:lnSpc>
                <a:spcPts val="1600"/>
              </a:lnSpc>
            </a:pPr>
            <a:r>
              <a:rPr lang="ja-JP" altLang="en-US" sz="1100">
                <a:latin typeface="HG丸ｺﾞｼｯｸM-PRO" pitchFamily="50" charset="-128"/>
                <a:ea typeface="HG丸ｺﾞｼｯｸM-PRO" pitchFamily="50" charset="-128"/>
              </a:rPr>
              <a:t>住吉</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十三</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市総合</a:t>
            </a:r>
            <a:endParaRPr lang="en-US" altLang="ja-JP" sz="1100">
              <a:latin typeface="HG丸ｺﾞｼｯｸM-PRO" pitchFamily="50" charset="-128"/>
              <a:ea typeface="HG丸ｺﾞｼｯｸM-PRO" pitchFamily="50" charset="-128"/>
            </a:endParaRPr>
          </a:p>
          <a:p>
            <a:pPr>
              <a:lnSpc>
                <a:spcPts val="1600"/>
              </a:lnSpc>
            </a:pP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精神Ｃ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呼吸器Ｃ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母子Ｃ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成人病Ｃ</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急性期Ｃ</a:t>
            </a:r>
            <a:endParaRPr lang="en-US" altLang="ja-JP" sz="1100">
              <a:latin typeface="HG丸ｺﾞｼｯｸM-PRO" pitchFamily="50" charset="-128"/>
              <a:ea typeface="HG丸ｺﾞｼｯｸM-PRO" pitchFamily="50" charset="-128"/>
            </a:endParaRPr>
          </a:p>
          <a:p>
            <a:pPr>
              <a:lnSpc>
                <a:spcPts val="1600"/>
              </a:lnSpc>
            </a:pP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政令市</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地独法人</a:t>
            </a:r>
            <a:endParaRPr lang="en-US" altLang="ja-JP" sz="1100">
              <a:latin typeface="HG丸ｺﾞｼｯｸM-PRO" pitchFamily="50" charset="-128"/>
              <a:ea typeface="HG丸ｺﾞｼｯｸM-PRO" pitchFamily="50" charset="-128"/>
            </a:endParaRPr>
          </a:p>
          <a:p>
            <a:pPr>
              <a:lnSpc>
                <a:spcPts val="1600"/>
              </a:lnSpc>
            </a:pPr>
            <a:r>
              <a:rPr lang="ja-JP" altLang="en-US" sz="1100">
                <a:latin typeface="HG丸ｺﾞｼｯｸM-PRO" pitchFamily="50" charset="-128"/>
                <a:ea typeface="HG丸ｺﾞｼｯｸM-PRO" pitchFamily="50" charset="-128"/>
              </a:rPr>
              <a:t>全国民間平均</a:t>
            </a:r>
            <a:endParaRPr lang="en-US" altLang="ja-JP" sz="1100">
              <a:latin typeface="HG丸ｺﾞｼｯｸM-PRO" pitchFamily="50" charset="-128"/>
              <a:ea typeface="HG丸ｺﾞｼｯｸM-PRO" pitchFamily="50" charset="-128"/>
            </a:endParaRPr>
          </a:p>
        </p:txBody>
      </p:sp>
      <p:sp>
        <p:nvSpPr>
          <p:cNvPr id="45" name="二等辺三角形 44"/>
          <p:cNvSpPr>
            <a:spLocks noChangeArrowheads="1"/>
          </p:cNvSpPr>
          <p:nvPr/>
        </p:nvSpPr>
        <p:spPr bwMode="auto">
          <a:xfrm rot="-5400000">
            <a:off x="9143206" y="2053432"/>
            <a:ext cx="144463" cy="76200"/>
          </a:xfrm>
          <a:prstGeom prst="triangle">
            <a:avLst>
              <a:gd name="adj" fmla="val 50000"/>
            </a:avLst>
          </a:prstGeom>
          <a:solidFill>
            <a:srgbClr val="595959"/>
          </a:solidFill>
          <a:ln w="25400" algn="ctr">
            <a:noFill/>
            <a:miter lim="800000"/>
            <a:headEnd/>
            <a:tailEnd/>
          </a:ln>
        </p:spPr>
        <p:txBody>
          <a:bodyPr vert="eaVert" anchor="ctr"/>
          <a:lstStyle/>
          <a:p>
            <a:pPr algn="ctr" fontAlgn="auto">
              <a:spcBef>
                <a:spcPts val="0"/>
              </a:spcBef>
              <a:spcAft>
                <a:spcPts val="0"/>
              </a:spcAft>
              <a:defRPr/>
            </a:pPr>
            <a:endParaRPr lang="ja-JP" altLang="en-US">
              <a:solidFill>
                <a:schemeClr val="lt1"/>
              </a:solidFill>
              <a:latin typeface="+mn-lt"/>
              <a:ea typeface="+mn-ea"/>
            </a:endParaRPr>
          </a:p>
        </p:txBody>
      </p:sp>
      <p:sp>
        <p:nvSpPr>
          <p:cNvPr id="2401" name="テキスト ボックス 45"/>
          <p:cNvSpPr txBox="1">
            <a:spLocks noChangeArrowheads="1"/>
          </p:cNvSpPr>
          <p:nvPr/>
        </p:nvSpPr>
        <p:spPr bwMode="auto">
          <a:xfrm>
            <a:off x="9236075" y="1971675"/>
            <a:ext cx="641350" cy="228600"/>
          </a:xfrm>
          <a:prstGeom prst="rect">
            <a:avLst/>
          </a:prstGeom>
          <a:noFill/>
          <a:ln w="9525">
            <a:noFill/>
            <a:miter lim="800000"/>
            <a:headEnd/>
            <a:tailEnd/>
          </a:ln>
        </p:spPr>
        <p:txBody>
          <a:bodyPr wrap="none">
            <a:spAutoFit/>
          </a:bodyPr>
          <a:lstStyle/>
          <a:p>
            <a:r>
              <a:rPr lang="ja-JP" altLang="en-US" sz="900">
                <a:latin typeface="Calibri" pitchFamily="34" charset="0"/>
              </a:rPr>
              <a:t>民間平均</a:t>
            </a:r>
          </a:p>
        </p:txBody>
      </p:sp>
      <p:sp>
        <p:nvSpPr>
          <p:cNvPr id="47" name="二等辺三角形 46"/>
          <p:cNvSpPr>
            <a:spLocks noChangeArrowheads="1"/>
          </p:cNvSpPr>
          <p:nvPr/>
        </p:nvSpPr>
        <p:spPr bwMode="auto">
          <a:xfrm rot="-5400000">
            <a:off x="9147176" y="3152775"/>
            <a:ext cx="144462" cy="77787"/>
          </a:xfrm>
          <a:prstGeom prst="triangle">
            <a:avLst>
              <a:gd name="adj" fmla="val 50000"/>
            </a:avLst>
          </a:prstGeom>
          <a:solidFill>
            <a:srgbClr val="595959"/>
          </a:solidFill>
          <a:ln w="25400" algn="ctr">
            <a:noFill/>
            <a:miter lim="800000"/>
            <a:headEnd/>
            <a:tailEnd/>
          </a:ln>
        </p:spPr>
        <p:txBody>
          <a:bodyPr vert="eaVert" anchor="ctr"/>
          <a:lstStyle/>
          <a:p>
            <a:pPr algn="ctr" fontAlgn="auto">
              <a:spcBef>
                <a:spcPts val="0"/>
              </a:spcBef>
              <a:spcAft>
                <a:spcPts val="0"/>
              </a:spcAft>
              <a:defRPr/>
            </a:pPr>
            <a:endParaRPr lang="ja-JP" altLang="en-US">
              <a:solidFill>
                <a:schemeClr val="lt1"/>
              </a:solidFill>
              <a:latin typeface="+mn-lt"/>
              <a:ea typeface="+mn-ea"/>
            </a:endParaRPr>
          </a:p>
        </p:txBody>
      </p:sp>
      <p:sp>
        <p:nvSpPr>
          <p:cNvPr id="2403" name="テキスト ボックス 49"/>
          <p:cNvSpPr txBox="1">
            <a:spLocks noChangeArrowheads="1"/>
          </p:cNvSpPr>
          <p:nvPr/>
        </p:nvSpPr>
        <p:spPr bwMode="auto">
          <a:xfrm>
            <a:off x="9239250" y="3071813"/>
            <a:ext cx="641350" cy="228600"/>
          </a:xfrm>
          <a:prstGeom prst="rect">
            <a:avLst/>
          </a:prstGeom>
          <a:noFill/>
          <a:ln w="9525">
            <a:noFill/>
            <a:miter lim="800000"/>
            <a:headEnd/>
            <a:tailEnd/>
          </a:ln>
        </p:spPr>
        <p:txBody>
          <a:bodyPr wrap="none">
            <a:spAutoFit/>
          </a:bodyPr>
          <a:lstStyle/>
          <a:p>
            <a:r>
              <a:rPr lang="ja-JP" altLang="en-US" sz="900">
                <a:latin typeface="Calibri" pitchFamily="34" charset="0"/>
              </a:rPr>
              <a:t>民間平均</a:t>
            </a:r>
          </a:p>
        </p:txBody>
      </p:sp>
      <p:sp>
        <p:nvSpPr>
          <p:cNvPr id="51" name="二等辺三角形 50"/>
          <p:cNvSpPr>
            <a:spLocks noChangeArrowheads="1"/>
          </p:cNvSpPr>
          <p:nvPr/>
        </p:nvSpPr>
        <p:spPr bwMode="auto">
          <a:xfrm rot="-5400000">
            <a:off x="9147969" y="4156869"/>
            <a:ext cx="142875" cy="77787"/>
          </a:xfrm>
          <a:prstGeom prst="triangle">
            <a:avLst>
              <a:gd name="adj" fmla="val 50000"/>
            </a:avLst>
          </a:prstGeom>
          <a:solidFill>
            <a:srgbClr val="595959"/>
          </a:solidFill>
          <a:ln w="25400" algn="ctr">
            <a:noFill/>
            <a:miter lim="800000"/>
            <a:headEnd/>
            <a:tailEnd/>
          </a:ln>
        </p:spPr>
        <p:txBody>
          <a:bodyPr vert="eaVert" anchor="ctr"/>
          <a:lstStyle/>
          <a:p>
            <a:pPr algn="ctr" fontAlgn="auto">
              <a:spcBef>
                <a:spcPts val="0"/>
              </a:spcBef>
              <a:spcAft>
                <a:spcPts val="0"/>
              </a:spcAft>
              <a:defRPr/>
            </a:pPr>
            <a:endParaRPr lang="ja-JP" altLang="en-US">
              <a:solidFill>
                <a:schemeClr val="lt1"/>
              </a:solidFill>
              <a:latin typeface="+mn-lt"/>
              <a:ea typeface="+mn-ea"/>
            </a:endParaRPr>
          </a:p>
        </p:txBody>
      </p:sp>
      <p:sp>
        <p:nvSpPr>
          <p:cNvPr id="2405" name="テキスト ボックス 51"/>
          <p:cNvSpPr txBox="1">
            <a:spLocks noChangeArrowheads="1"/>
          </p:cNvSpPr>
          <p:nvPr/>
        </p:nvSpPr>
        <p:spPr bwMode="auto">
          <a:xfrm>
            <a:off x="9239250" y="4076700"/>
            <a:ext cx="641350" cy="228600"/>
          </a:xfrm>
          <a:prstGeom prst="rect">
            <a:avLst/>
          </a:prstGeom>
          <a:noFill/>
          <a:ln w="9525">
            <a:noFill/>
            <a:miter lim="800000"/>
            <a:headEnd/>
            <a:tailEnd/>
          </a:ln>
        </p:spPr>
        <p:txBody>
          <a:bodyPr wrap="none">
            <a:spAutoFit/>
          </a:bodyPr>
          <a:lstStyle/>
          <a:p>
            <a:r>
              <a:rPr lang="ja-JP" altLang="en-US" sz="900">
                <a:latin typeface="Calibri" pitchFamily="34" charset="0"/>
              </a:rPr>
              <a:t>民間平均</a:t>
            </a:r>
          </a:p>
        </p:txBody>
      </p:sp>
      <p:sp>
        <p:nvSpPr>
          <p:cNvPr id="53" name="二等辺三角形 52"/>
          <p:cNvSpPr>
            <a:spLocks noChangeArrowheads="1"/>
          </p:cNvSpPr>
          <p:nvPr/>
        </p:nvSpPr>
        <p:spPr bwMode="auto">
          <a:xfrm rot="-5400000">
            <a:off x="9166226" y="5051425"/>
            <a:ext cx="144462" cy="77787"/>
          </a:xfrm>
          <a:prstGeom prst="triangle">
            <a:avLst>
              <a:gd name="adj" fmla="val 50000"/>
            </a:avLst>
          </a:prstGeom>
          <a:solidFill>
            <a:srgbClr val="595959"/>
          </a:solidFill>
          <a:ln w="25400" algn="ctr">
            <a:noFill/>
            <a:miter lim="800000"/>
            <a:headEnd/>
            <a:tailEnd/>
          </a:ln>
        </p:spPr>
        <p:txBody>
          <a:bodyPr vert="eaVert" anchor="ctr"/>
          <a:lstStyle/>
          <a:p>
            <a:pPr algn="ctr" fontAlgn="auto">
              <a:spcBef>
                <a:spcPts val="0"/>
              </a:spcBef>
              <a:spcAft>
                <a:spcPts val="0"/>
              </a:spcAft>
              <a:defRPr/>
            </a:pPr>
            <a:endParaRPr lang="ja-JP" altLang="en-US">
              <a:solidFill>
                <a:schemeClr val="lt1"/>
              </a:solidFill>
              <a:latin typeface="+mn-lt"/>
              <a:ea typeface="+mn-ea"/>
            </a:endParaRPr>
          </a:p>
        </p:txBody>
      </p:sp>
      <p:sp>
        <p:nvSpPr>
          <p:cNvPr id="2407" name="テキスト ボックス 57"/>
          <p:cNvSpPr txBox="1">
            <a:spLocks noChangeArrowheads="1"/>
          </p:cNvSpPr>
          <p:nvPr/>
        </p:nvSpPr>
        <p:spPr bwMode="auto">
          <a:xfrm>
            <a:off x="9258300" y="4970463"/>
            <a:ext cx="641350" cy="228600"/>
          </a:xfrm>
          <a:prstGeom prst="rect">
            <a:avLst/>
          </a:prstGeom>
          <a:noFill/>
          <a:ln w="9525">
            <a:noFill/>
            <a:miter lim="800000"/>
            <a:headEnd/>
            <a:tailEnd/>
          </a:ln>
        </p:spPr>
        <p:txBody>
          <a:bodyPr wrap="none">
            <a:spAutoFit/>
          </a:bodyPr>
          <a:lstStyle/>
          <a:p>
            <a:r>
              <a:rPr lang="ja-JP" altLang="en-US" sz="900">
                <a:latin typeface="Calibri" pitchFamily="34" charset="0"/>
              </a:rPr>
              <a:t>民間平均</a:t>
            </a:r>
          </a:p>
        </p:txBody>
      </p:sp>
      <p:sp>
        <p:nvSpPr>
          <p:cNvPr id="59" name="二等辺三角形 58"/>
          <p:cNvSpPr>
            <a:spLocks noChangeArrowheads="1"/>
          </p:cNvSpPr>
          <p:nvPr/>
        </p:nvSpPr>
        <p:spPr bwMode="auto">
          <a:xfrm rot="-5400000">
            <a:off x="9147175" y="5710238"/>
            <a:ext cx="144463" cy="77787"/>
          </a:xfrm>
          <a:prstGeom prst="triangle">
            <a:avLst>
              <a:gd name="adj" fmla="val 50000"/>
            </a:avLst>
          </a:prstGeom>
          <a:solidFill>
            <a:srgbClr val="595959"/>
          </a:solidFill>
          <a:ln w="25400" algn="ctr">
            <a:noFill/>
            <a:miter lim="800000"/>
            <a:headEnd/>
            <a:tailEnd/>
          </a:ln>
        </p:spPr>
        <p:txBody>
          <a:bodyPr vert="eaVert" anchor="ctr"/>
          <a:lstStyle/>
          <a:p>
            <a:pPr algn="ctr" fontAlgn="auto">
              <a:spcBef>
                <a:spcPts val="0"/>
              </a:spcBef>
              <a:spcAft>
                <a:spcPts val="0"/>
              </a:spcAft>
              <a:defRPr/>
            </a:pPr>
            <a:endParaRPr lang="ja-JP" altLang="en-US">
              <a:solidFill>
                <a:schemeClr val="lt1"/>
              </a:solidFill>
              <a:latin typeface="+mn-lt"/>
              <a:ea typeface="+mn-ea"/>
            </a:endParaRPr>
          </a:p>
        </p:txBody>
      </p:sp>
      <p:sp>
        <p:nvSpPr>
          <p:cNvPr id="2409" name="テキスト ボックス 59"/>
          <p:cNvSpPr txBox="1">
            <a:spLocks noChangeArrowheads="1"/>
          </p:cNvSpPr>
          <p:nvPr/>
        </p:nvSpPr>
        <p:spPr bwMode="auto">
          <a:xfrm>
            <a:off x="9239250" y="5629275"/>
            <a:ext cx="641350" cy="228600"/>
          </a:xfrm>
          <a:prstGeom prst="rect">
            <a:avLst/>
          </a:prstGeom>
          <a:noFill/>
          <a:ln w="9525">
            <a:noFill/>
            <a:miter lim="800000"/>
            <a:headEnd/>
            <a:tailEnd/>
          </a:ln>
        </p:spPr>
        <p:txBody>
          <a:bodyPr wrap="none">
            <a:spAutoFit/>
          </a:bodyPr>
          <a:lstStyle/>
          <a:p>
            <a:r>
              <a:rPr lang="ja-JP" altLang="en-US" sz="900">
                <a:latin typeface="Calibri" pitchFamily="34" charset="0"/>
              </a:rPr>
              <a:t>民間平均</a:t>
            </a:r>
          </a:p>
        </p:txBody>
      </p:sp>
      <p:sp>
        <p:nvSpPr>
          <p:cNvPr id="2" name="スライド番号プレースホルダー 1"/>
          <p:cNvSpPr>
            <a:spLocks noGrp="1"/>
          </p:cNvSpPr>
          <p:nvPr>
            <p:ph type="sldNum" sz="quarter" idx="12"/>
          </p:nvPr>
        </p:nvSpPr>
        <p:spPr>
          <a:xfrm>
            <a:off x="7545388" y="6419850"/>
            <a:ext cx="2311400" cy="365125"/>
          </a:xfrm>
        </p:spPr>
        <p:txBody>
          <a:bodyPr/>
          <a:lstStyle/>
          <a:p>
            <a:pPr>
              <a:defRPr/>
            </a:pPr>
            <a:fld id="{3621DECF-BCDC-46AC-B3AC-E38BF7484DC0}" type="slidenum">
              <a:rPr lang="ja-JP" altLang="en-US"/>
              <a:pPr>
                <a:defRPr/>
              </a:pPr>
              <a:t>11</a:t>
            </a:fld>
            <a:endParaRPr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0" name="Object 158"/>
          <p:cNvGraphicFramePr>
            <a:graphicFrameLocks/>
          </p:cNvGraphicFramePr>
          <p:nvPr/>
        </p:nvGraphicFramePr>
        <p:xfrm>
          <a:off x="3829050" y="1465263"/>
          <a:ext cx="2406650" cy="3989387"/>
        </p:xfrm>
        <a:graphic>
          <a:graphicData uri="http://schemas.openxmlformats.org/presentationml/2006/ole">
            <mc:AlternateContent xmlns:mc="http://schemas.openxmlformats.org/markup-compatibility/2006">
              <mc:Choice xmlns:v="urn:schemas-microsoft-com:vml" Requires="v">
                <p:oleObj spid="_x0000_s3239" r:id="rId4" imgW="2408129" imgH="3993226" progId="Excel.Sheet.8">
                  <p:embed/>
                </p:oleObj>
              </mc:Choice>
              <mc:Fallback>
                <p:oleObj r:id="rId4" imgW="2408129" imgH="3993226" progId="Excel.Sheet.8">
                  <p:embed/>
                  <p:pic>
                    <p:nvPicPr>
                      <p:cNvPr id="0" name="Picture 15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9050" y="1465263"/>
                        <a:ext cx="2406650" cy="3989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1" name="Object 159"/>
          <p:cNvGraphicFramePr>
            <a:graphicFrameLocks/>
          </p:cNvGraphicFramePr>
          <p:nvPr/>
        </p:nvGraphicFramePr>
        <p:xfrm>
          <a:off x="512763" y="1465263"/>
          <a:ext cx="3340100" cy="3989387"/>
        </p:xfrm>
        <a:graphic>
          <a:graphicData uri="http://schemas.openxmlformats.org/presentationml/2006/ole">
            <mc:AlternateContent xmlns:mc="http://schemas.openxmlformats.org/markup-compatibility/2006">
              <mc:Choice xmlns:v="urn:schemas-microsoft-com:vml" Requires="v">
                <p:oleObj spid="_x0000_s3240" r:id="rId6" imgW="3340898" imgH="3993226" progId="Excel.Sheet.8">
                  <p:embed/>
                </p:oleObj>
              </mc:Choice>
              <mc:Fallback>
                <p:oleObj r:id="rId6" imgW="3340898" imgH="3993226" progId="Excel.Sheet.8">
                  <p:embed/>
                  <p:pic>
                    <p:nvPicPr>
                      <p:cNvPr id="0" name="Picture 15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763" y="1465263"/>
                        <a:ext cx="3340100" cy="3989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直線コネクタ 7"/>
          <p:cNvCxnSpPr/>
          <p:nvPr/>
        </p:nvCxnSpPr>
        <p:spPr>
          <a:xfrm>
            <a:off x="4708525" y="1731963"/>
            <a:ext cx="0" cy="3492500"/>
          </a:xfrm>
          <a:prstGeom prst="line">
            <a:avLst/>
          </a:prstGeom>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232" name="Object 160"/>
          <p:cNvGraphicFramePr>
            <a:graphicFrameLocks/>
          </p:cNvGraphicFramePr>
          <p:nvPr/>
        </p:nvGraphicFramePr>
        <p:xfrm>
          <a:off x="5892800" y="1477963"/>
          <a:ext cx="3270250" cy="3990975"/>
        </p:xfrm>
        <a:graphic>
          <a:graphicData uri="http://schemas.openxmlformats.org/presentationml/2006/ole">
            <mc:AlternateContent xmlns:mc="http://schemas.openxmlformats.org/markup-compatibility/2006">
              <mc:Choice xmlns:v="urn:schemas-microsoft-com:vml" Requires="v">
                <p:oleObj spid="_x0000_s3241" r:id="rId8" imgW="3267739" imgH="3987130" progId="Excel.Sheet.8">
                  <p:embed/>
                </p:oleObj>
              </mc:Choice>
              <mc:Fallback>
                <p:oleObj r:id="rId8" imgW="3267739" imgH="3987130" progId="Excel.Sheet.8">
                  <p:embed/>
                  <p:pic>
                    <p:nvPicPr>
                      <p:cNvPr id="0" name="Picture 16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2800" y="1477963"/>
                        <a:ext cx="3270250" cy="399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34" name="テキスト ボックス 10"/>
          <p:cNvSpPr txBox="1">
            <a:spLocks noChangeArrowheads="1"/>
          </p:cNvSpPr>
          <p:nvPr/>
        </p:nvSpPr>
        <p:spPr bwMode="auto">
          <a:xfrm>
            <a:off x="6534150" y="115888"/>
            <a:ext cx="3005138" cy="400050"/>
          </a:xfrm>
          <a:prstGeom prst="rect">
            <a:avLst/>
          </a:prstGeom>
          <a:noFill/>
          <a:ln w="9525">
            <a:noFill/>
            <a:miter lim="800000"/>
            <a:headEnd/>
            <a:tailEnd/>
          </a:ln>
        </p:spPr>
        <p:txBody>
          <a:bodyPr wrap="none">
            <a:spAutoFit/>
          </a:bodyPr>
          <a:lstStyle/>
          <a:p>
            <a:r>
              <a:rPr lang="ja-JP" altLang="en-US" sz="2000">
                <a:latin typeface="メイリオ"/>
                <a:ea typeface="メイリオ"/>
                <a:cs typeface="メイリオ"/>
              </a:rPr>
              <a:t>（平均年収：単位万円）</a:t>
            </a:r>
          </a:p>
        </p:txBody>
      </p:sp>
      <p:cxnSp>
        <p:nvCxnSpPr>
          <p:cNvPr id="12" name="直線コネクタ 11"/>
          <p:cNvCxnSpPr/>
          <p:nvPr/>
        </p:nvCxnSpPr>
        <p:spPr>
          <a:xfrm>
            <a:off x="350838" y="557213"/>
            <a:ext cx="9283700"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236" name="Content Placeholder 2"/>
          <p:cNvSpPr txBox="1">
            <a:spLocks/>
          </p:cNvSpPr>
          <p:nvPr>
            <p:custDataLst>
              <p:tags r:id="rId2"/>
            </p:custDataLst>
          </p:nvPr>
        </p:nvSpPr>
        <p:spPr bwMode="auto">
          <a:xfrm>
            <a:off x="428625" y="749300"/>
            <a:ext cx="9283700" cy="346075"/>
          </a:xfrm>
          <a:prstGeom prst="rect">
            <a:avLst/>
          </a:prstGeom>
          <a:noFill/>
          <a:ln w="9525">
            <a:noFill/>
            <a:miter lim="800000"/>
            <a:headEnd/>
            <a:tailEnd/>
          </a:ln>
        </p:spPr>
        <p:txBody>
          <a:bodyPr>
            <a:spAutoFit/>
          </a:bodyPr>
          <a:lstStyle/>
          <a:p>
            <a:pPr marL="285750" indent="-285750">
              <a:lnSpc>
                <a:spcPct val="90000"/>
              </a:lnSpc>
              <a:buSzPct val="65000"/>
              <a:buFont typeface="Wingdings" pitchFamily="2" charset="2"/>
              <a:buChar char="Ø"/>
            </a:pPr>
            <a:r>
              <a:rPr kumimoji="0" lang="ja-JP" altLang="en-US" b="1">
                <a:solidFill>
                  <a:srgbClr val="000000"/>
                </a:solidFill>
                <a:latin typeface="ＭＳ Ｐゴシック" charset="-128"/>
              </a:rPr>
              <a:t>公表データとの比較では、各職種の年収が、府・市ともに高い。</a:t>
            </a:r>
            <a:endParaRPr kumimoji="0" lang="en-US" altLang="ja-JP" b="1">
              <a:solidFill>
                <a:srgbClr val="000000"/>
              </a:solidFill>
              <a:latin typeface="ＭＳ Ｐゴシック" charset="-128"/>
            </a:endParaRPr>
          </a:p>
        </p:txBody>
      </p:sp>
      <p:sp>
        <p:nvSpPr>
          <p:cNvPr id="3237" name="テキスト ボックス 13"/>
          <p:cNvSpPr txBox="1">
            <a:spLocks noChangeArrowheads="1"/>
          </p:cNvSpPr>
          <p:nvPr/>
        </p:nvSpPr>
        <p:spPr bwMode="auto">
          <a:xfrm>
            <a:off x="1641475" y="1293813"/>
            <a:ext cx="542925" cy="307975"/>
          </a:xfrm>
          <a:prstGeom prst="rect">
            <a:avLst/>
          </a:prstGeom>
          <a:noFill/>
          <a:ln w="9525">
            <a:noFill/>
            <a:miter lim="800000"/>
            <a:headEnd/>
            <a:tailEnd/>
          </a:ln>
        </p:spPr>
        <p:txBody>
          <a:bodyPr wrap="none">
            <a:spAutoFit/>
          </a:bodyPr>
          <a:lstStyle/>
          <a:p>
            <a:r>
              <a:rPr lang="ja-JP" altLang="en-US" sz="1400">
                <a:latin typeface="HGS創英角ﾎﾟｯﾌﾟ体" pitchFamily="50" charset="-128"/>
                <a:ea typeface="HGS創英角ﾎﾟｯﾌﾟ体" pitchFamily="50" charset="-128"/>
              </a:rPr>
              <a:t>医師</a:t>
            </a:r>
          </a:p>
        </p:txBody>
      </p:sp>
      <p:cxnSp>
        <p:nvCxnSpPr>
          <p:cNvPr id="15" name="直線コネクタ 14"/>
          <p:cNvCxnSpPr/>
          <p:nvPr/>
        </p:nvCxnSpPr>
        <p:spPr>
          <a:xfrm>
            <a:off x="1676400" y="1592263"/>
            <a:ext cx="1638300"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081838" y="1758950"/>
            <a:ext cx="0" cy="3492500"/>
          </a:xfrm>
          <a:prstGeom prst="line">
            <a:avLst/>
          </a:prstGeom>
          <a:ln w="9525">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40" name="テキスト ボックス 18"/>
          <p:cNvSpPr txBox="1">
            <a:spLocks noChangeArrowheads="1"/>
          </p:cNvSpPr>
          <p:nvPr/>
        </p:nvSpPr>
        <p:spPr bwMode="auto">
          <a:xfrm>
            <a:off x="4605338" y="1285875"/>
            <a:ext cx="723900" cy="307975"/>
          </a:xfrm>
          <a:prstGeom prst="rect">
            <a:avLst/>
          </a:prstGeom>
          <a:noFill/>
          <a:ln w="9525">
            <a:noFill/>
            <a:miter lim="800000"/>
            <a:headEnd/>
            <a:tailEnd/>
          </a:ln>
        </p:spPr>
        <p:txBody>
          <a:bodyPr wrap="none">
            <a:spAutoFit/>
          </a:bodyPr>
          <a:lstStyle/>
          <a:p>
            <a:r>
              <a:rPr lang="ja-JP" altLang="en-US" sz="1400">
                <a:latin typeface="HGS創英角ﾎﾟｯﾌﾟ体" pitchFamily="50" charset="-128"/>
                <a:ea typeface="HGS創英角ﾎﾟｯﾌﾟ体" pitchFamily="50" charset="-128"/>
              </a:rPr>
              <a:t>看護師</a:t>
            </a:r>
          </a:p>
        </p:txBody>
      </p:sp>
      <p:cxnSp>
        <p:nvCxnSpPr>
          <p:cNvPr id="20" name="直線コネクタ 19"/>
          <p:cNvCxnSpPr/>
          <p:nvPr/>
        </p:nvCxnSpPr>
        <p:spPr>
          <a:xfrm>
            <a:off x="4641850" y="1584325"/>
            <a:ext cx="1636713"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42" name="テキスト ボックス 20"/>
          <p:cNvSpPr txBox="1">
            <a:spLocks noChangeArrowheads="1"/>
          </p:cNvSpPr>
          <p:nvPr/>
        </p:nvSpPr>
        <p:spPr bwMode="auto">
          <a:xfrm>
            <a:off x="7015163" y="1285875"/>
            <a:ext cx="1082675" cy="307975"/>
          </a:xfrm>
          <a:prstGeom prst="rect">
            <a:avLst/>
          </a:prstGeom>
          <a:noFill/>
          <a:ln w="9525">
            <a:noFill/>
            <a:miter lim="800000"/>
            <a:headEnd/>
            <a:tailEnd/>
          </a:ln>
        </p:spPr>
        <p:txBody>
          <a:bodyPr wrap="none">
            <a:spAutoFit/>
          </a:bodyPr>
          <a:lstStyle/>
          <a:p>
            <a:r>
              <a:rPr lang="ja-JP" altLang="en-US" sz="1400">
                <a:latin typeface="HGS創英角ﾎﾟｯﾌﾟ体" pitchFamily="50" charset="-128"/>
                <a:ea typeface="HGS創英角ﾎﾟｯﾌﾟ体" pitchFamily="50" charset="-128"/>
              </a:rPr>
              <a:t>事務職員等</a:t>
            </a:r>
          </a:p>
        </p:txBody>
      </p:sp>
      <p:cxnSp>
        <p:nvCxnSpPr>
          <p:cNvPr id="22" name="直線コネクタ 21"/>
          <p:cNvCxnSpPr/>
          <p:nvPr/>
        </p:nvCxnSpPr>
        <p:spPr>
          <a:xfrm>
            <a:off x="7059613" y="1584325"/>
            <a:ext cx="1636712" cy="0"/>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951788" y="4697413"/>
            <a:ext cx="252412" cy="254000"/>
          </a:xfrm>
          <a:prstGeom prst="rect">
            <a:avLst/>
          </a:prstGeom>
          <a:noFill/>
        </p:spPr>
        <p:txBody>
          <a:bodyPr wrap="none">
            <a:spAutoFit/>
          </a:bodyPr>
          <a:lstStyle/>
          <a:p>
            <a:pPr fontAlgn="auto">
              <a:spcBef>
                <a:spcPts val="0"/>
              </a:spcBef>
              <a:spcAft>
                <a:spcPts val="0"/>
              </a:spcAft>
              <a:defRPr/>
            </a:pPr>
            <a:r>
              <a:rPr lang="en-US" altLang="ja-JP" sz="1050" dirty="0">
                <a:latin typeface="+mn-lt"/>
                <a:ea typeface="+mn-ea"/>
              </a:rPr>
              <a:t>*</a:t>
            </a:r>
            <a:endParaRPr lang="ja-JP" altLang="en-US" sz="1050" dirty="0">
              <a:latin typeface="+mn-lt"/>
              <a:ea typeface="+mn-ea"/>
            </a:endParaRPr>
          </a:p>
        </p:txBody>
      </p:sp>
      <p:cxnSp>
        <p:nvCxnSpPr>
          <p:cNvPr id="24" name="直線コネクタ 23"/>
          <p:cNvCxnSpPr/>
          <p:nvPr/>
        </p:nvCxnSpPr>
        <p:spPr>
          <a:xfrm>
            <a:off x="3067050" y="1768475"/>
            <a:ext cx="0" cy="360045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260975" y="1749425"/>
            <a:ext cx="0" cy="360045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7761288" y="1749425"/>
            <a:ext cx="0" cy="360045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8462963" y="4525963"/>
            <a:ext cx="1592262" cy="646112"/>
          </a:xfrm>
          <a:prstGeom prst="rect">
            <a:avLst/>
          </a:prstGeom>
        </p:spPr>
        <p:txBody>
          <a:bodyPr>
            <a:spAutoFit/>
          </a:bodyPr>
          <a:lstStyle/>
          <a:p>
            <a:pPr fontAlgn="auto">
              <a:spcBef>
                <a:spcPts val="0"/>
              </a:spcBef>
              <a:spcAft>
                <a:spcPts val="0"/>
              </a:spcAft>
              <a:defRPr/>
            </a:pPr>
            <a:r>
              <a:rPr lang="ja-JP" altLang="en-US" sz="900" dirty="0">
                <a:latin typeface="+mj-ea"/>
                <a:ea typeface="+mn-ea"/>
              </a:rPr>
              <a:t>　＊　全日本病院協会</a:t>
            </a:r>
            <a:endParaRPr lang="en-US" altLang="ja-JP" sz="900" dirty="0">
              <a:latin typeface="+mj-ea"/>
              <a:ea typeface="+mn-ea"/>
            </a:endParaRPr>
          </a:p>
          <a:p>
            <a:pPr fontAlgn="auto">
              <a:spcBef>
                <a:spcPts val="0"/>
              </a:spcBef>
              <a:spcAft>
                <a:spcPts val="0"/>
              </a:spcAft>
              <a:defRPr/>
            </a:pPr>
            <a:r>
              <a:rPr lang="ja-JP" altLang="en-US" sz="900" dirty="0">
                <a:latin typeface="+mj-ea"/>
                <a:ea typeface="+mn-ea"/>
              </a:rPr>
              <a:t>　　　ネット調査結果の</a:t>
            </a:r>
            <a:endParaRPr lang="en-US" altLang="ja-JP" sz="900" dirty="0">
              <a:latin typeface="+mj-ea"/>
              <a:ea typeface="+mn-ea"/>
            </a:endParaRPr>
          </a:p>
          <a:p>
            <a:pPr fontAlgn="auto">
              <a:spcBef>
                <a:spcPts val="0"/>
              </a:spcBef>
              <a:spcAft>
                <a:spcPts val="0"/>
              </a:spcAft>
              <a:defRPr/>
            </a:pPr>
            <a:r>
              <a:rPr lang="ja-JP" altLang="en-US" sz="900" dirty="0">
                <a:latin typeface="+mj-ea"/>
                <a:ea typeface="+mn-ea"/>
              </a:rPr>
              <a:t>　　　「医療事務：勤続</a:t>
            </a:r>
            <a:r>
              <a:rPr lang="en-US" altLang="ja-JP" sz="900" dirty="0">
                <a:latin typeface="+mj-ea"/>
                <a:ea typeface="+mn-ea"/>
              </a:rPr>
              <a:t>10</a:t>
            </a:r>
          </a:p>
          <a:p>
            <a:pPr fontAlgn="auto">
              <a:spcBef>
                <a:spcPts val="0"/>
              </a:spcBef>
              <a:spcAft>
                <a:spcPts val="0"/>
              </a:spcAft>
              <a:defRPr/>
            </a:pPr>
            <a:r>
              <a:rPr lang="ja-JP" altLang="en-US" sz="900" dirty="0">
                <a:latin typeface="+mj-ea"/>
                <a:ea typeface="+mn-ea"/>
              </a:rPr>
              <a:t>　　　年」の額</a:t>
            </a:r>
            <a:endParaRPr lang="en-US" altLang="ja-JP" sz="900" dirty="0">
              <a:latin typeface="+mj-ea"/>
              <a:ea typeface="+mn-ea"/>
            </a:endParaRPr>
          </a:p>
        </p:txBody>
      </p:sp>
      <p:sp>
        <p:nvSpPr>
          <p:cNvPr id="27" name="テキスト ボックス 26"/>
          <p:cNvSpPr txBox="1"/>
          <p:nvPr/>
        </p:nvSpPr>
        <p:spPr>
          <a:xfrm>
            <a:off x="407988" y="5661025"/>
            <a:ext cx="8012112" cy="1108075"/>
          </a:xfrm>
          <a:prstGeom prst="rect">
            <a:avLst/>
          </a:prstGeom>
          <a:noFill/>
        </p:spPr>
        <p:txBody>
          <a:bodyPr wrap="none">
            <a:spAutoFit/>
          </a:bodyPr>
          <a:lstStyle/>
          <a:p>
            <a:pPr fontAlgn="auto">
              <a:spcBef>
                <a:spcPts val="0"/>
              </a:spcBef>
              <a:spcAft>
                <a:spcPts val="0"/>
              </a:spcAft>
              <a:defRPr/>
            </a:pPr>
            <a:r>
              <a:rPr lang="ja-JP" altLang="en-US" sz="1100" dirty="0">
                <a:latin typeface="+mj-ea"/>
                <a:ea typeface="+mj-ea"/>
              </a:rPr>
              <a:t>＜データの内訳＞</a:t>
            </a:r>
            <a:endParaRPr lang="en-US" altLang="ja-JP" sz="1100" dirty="0">
              <a:latin typeface="+mj-ea"/>
              <a:ea typeface="+mj-ea"/>
            </a:endParaRPr>
          </a:p>
          <a:p>
            <a:pPr fontAlgn="auto">
              <a:spcBef>
                <a:spcPts val="0"/>
              </a:spcBef>
              <a:spcAft>
                <a:spcPts val="0"/>
              </a:spcAft>
              <a:defRPr/>
            </a:pPr>
            <a:r>
              <a:rPr lang="ja-JP" altLang="en-US" sz="1100" dirty="0">
                <a:latin typeface="+mj-ea"/>
                <a:ea typeface="+mj-ea"/>
              </a:rPr>
              <a:t>　</a:t>
            </a:r>
            <a:r>
              <a:rPr lang="en-US" altLang="ja-JP" sz="1100" dirty="0">
                <a:latin typeface="+mj-ea"/>
                <a:ea typeface="+mj-ea"/>
              </a:rPr>
              <a:t>【</a:t>
            </a:r>
            <a:r>
              <a:rPr lang="ja-JP" altLang="en-US" sz="1100" dirty="0">
                <a:latin typeface="+mj-ea"/>
                <a:ea typeface="+mj-ea"/>
              </a:rPr>
              <a:t>府立、市立</a:t>
            </a:r>
            <a:r>
              <a:rPr lang="en-US" altLang="ja-JP" sz="1100" dirty="0">
                <a:latin typeface="+mj-ea"/>
                <a:ea typeface="+mj-ea"/>
              </a:rPr>
              <a:t>】</a:t>
            </a:r>
            <a:r>
              <a:rPr lang="ja-JP" altLang="en-US" sz="1100" dirty="0">
                <a:latin typeface="+mj-ea"/>
                <a:ea typeface="+mj-ea"/>
              </a:rPr>
              <a:t>　各該当職種の、給与（賞与含む）総額／総職員数。看護師の府は非常勤を含むが、市は含まない（平成</a:t>
            </a:r>
            <a:r>
              <a:rPr lang="en-US" altLang="ja-JP" sz="1100" dirty="0">
                <a:latin typeface="+mj-ea"/>
                <a:ea typeface="+mj-ea"/>
              </a:rPr>
              <a:t>23</a:t>
            </a:r>
            <a:r>
              <a:rPr lang="ja-JP" altLang="en-US" sz="1100" dirty="0">
                <a:latin typeface="+mj-ea"/>
                <a:ea typeface="+mj-ea"/>
              </a:rPr>
              <a:t>年度実績）</a:t>
            </a:r>
            <a:endParaRPr lang="en-US" altLang="ja-JP" sz="1100" dirty="0">
              <a:latin typeface="+mj-ea"/>
              <a:ea typeface="+mj-ea"/>
            </a:endParaRPr>
          </a:p>
          <a:p>
            <a:pPr fontAlgn="auto">
              <a:spcBef>
                <a:spcPts val="0"/>
              </a:spcBef>
              <a:spcAft>
                <a:spcPts val="0"/>
              </a:spcAft>
              <a:defRPr/>
            </a:pPr>
            <a:r>
              <a:rPr lang="ja-JP" altLang="en-US" sz="1100" dirty="0">
                <a:latin typeface="+mj-ea"/>
                <a:ea typeface="+mj-ea"/>
              </a:rPr>
              <a:t>　　　　　　　　　　　府立の成人病Ｃと母子Ｃの事務職員には研究職を含む</a:t>
            </a:r>
            <a:endParaRPr lang="en-US" altLang="ja-JP" sz="1100" dirty="0">
              <a:latin typeface="+mj-ea"/>
              <a:ea typeface="+mj-ea"/>
            </a:endParaRPr>
          </a:p>
          <a:p>
            <a:pPr fontAlgn="auto">
              <a:spcBef>
                <a:spcPts val="0"/>
              </a:spcBef>
              <a:spcAft>
                <a:spcPts val="0"/>
              </a:spcAft>
              <a:defRPr/>
            </a:pPr>
            <a:r>
              <a:rPr lang="ja-JP" altLang="en-US" sz="1100" dirty="0">
                <a:latin typeface="+mj-ea"/>
                <a:ea typeface="+mj-ea"/>
              </a:rPr>
              <a:t>　</a:t>
            </a:r>
            <a:r>
              <a:rPr lang="en-US" altLang="ja-JP" sz="1100" dirty="0">
                <a:latin typeface="+mj-ea"/>
                <a:ea typeface="+mj-ea"/>
              </a:rPr>
              <a:t>【</a:t>
            </a:r>
            <a:r>
              <a:rPr lang="ja-JP" altLang="en-US" sz="1100" dirty="0">
                <a:latin typeface="+mj-ea"/>
                <a:ea typeface="+mj-ea"/>
              </a:rPr>
              <a:t>公立病院、医療法人</a:t>
            </a:r>
            <a:r>
              <a:rPr lang="en-US" altLang="ja-JP" sz="1100" dirty="0">
                <a:latin typeface="+mj-ea"/>
                <a:ea typeface="+mj-ea"/>
              </a:rPr>
              <a:t>】</a:t>
            </a:r>
            <a:r>
              <a:rPr lang="ja-JP" altLang="en-US" sz="1100" dirty="0">
                <a:latin typeface="+mj-ea"/>
                <a:ea typeface="+mj-ea"/>
              </a:rPr>
              <a:t>　医療経済実態調査の一般病院・常勤職員集計（中央社会保険医療協議会。平成</a:t>
            </a:r>
            <a:r>
              <a:rPr lang="en-US" altLang="ja-JP" sz="1100" dirty="0">
                <a:latin typeface="+mj-ea"/>
                <a:ea typeface="+mj-ea"/>
              </a:rPr>
              <a:t>23</a:t>
            </a:r>
            <a:r>
              <a:rPr lang="ja-JP" altLang="en-US" sz="1100" dirty="0">
                <a:latin typeface="+mj-ea"/>
                <a:ea typeface="+mj-ea"/>
              </a:rPr>
              <a:t>年</a:t>
            </a:r>
            <a:r>
              <a:rPr lang="en-US" altLang="ja-JP" sz="1100" dirty="0">
                <a:latin typeface="+mj-ea"/>
                <a:ea typeface="+mj-ea"/>
              </a:rPr>
              <a:t>6</a:t>
            </a:r>
            <a:r>
              <a:rPr lang="ja-JP" altLang="en-US" sz="1100" dirty="0">
                <a:latin typeface="+mj-ea"/>
                <a:ea typeface="+mj-ea"/>
              </a:rPr>
              <a:t>月実績）</a:t>
            </a:r>
            <a:endParaRPr lang="en-US" altLang="ja-JP" sz="1100" dirty="0">
              <a:latin typeface="+mj-ea"/>
              <a:ea typeface="+mj-ea"/>
            </a:endParaRPr>
          </a:p>
          <a:p>
            <a:pPr fontAlgn="auto">
              <a:spcBef>
                <a:spcPts val="0"/>
              </a:spcBef>
              <a:spcAft>
                <a:spcPts val="0"/>
              </a:spcAft>
              <a:defRPr/>
            </a:pPr>
            <a:r>
              <a:rPr lang="ja-JP" altLang="en-US" sz="1100" dirty="0">
                <a:latin typeface="+mj-ea"/>
                <a:ea typeface="+mj-ea"/>
              </a:rPr>
              <a:t>　</a:t>
            </a:r>
            <a:r>
              <a:rPr lang="en-US" altLang="ja-JP" sz="1100" dirty="0">
                <a:latin typeface="+mj-ea"/>
                <a:ea typeface="+mj-ea"/>
              </a:rPr>
              <a:t>【</a:t>
            </a:r>
            <a:r>
              <a:rPr lang="ja-JP" altLang="en-US" sz="1100" dirty="0">
                <a:latin typeface="+mj-ea"/>
                <a:ea typeface="+mj-ea"/>
              </a:rPr>
              <a:t>賃金センサス</a:t>
            </a:r>
            <a:r>
              <a:rPr lang="en-US" altLang="ja-JP" sz="1100" dirty="0">
                <a:latin typeface="+mj-ea"/>
                <a:ea typeface="+mj-ea"/>
              </a:rPr>
              <a:t>】</a:t>
            </a:r>
            <a:r>
              <a:rPr lang="ja-JP" altLang="en-US" sz="1100" dirty="0">
                <a:latin typeface="+mj-ea"/>
                <a:ea typeface="+mj-ea"/>
              </a:rPr>
              <a:t>　平成</a:t>
            </a:r>
            <a:r>
              <a:rPr lang="en-US" altLang="ja-JP" sz="1100" dirty="0">
                <a:latin typeface="+mj-ea"/>
                <a:ea typeface="+mj-ea"/>
              </a:rPr>
              <a:t>23</a:t>
            </a:r>
            <a:r>
              <a:rPr lang="ja-JP" altLang="en-US" sz="1100" dirty="0">
                <a:latin typeface="+mj-ea"/>
                <a:ea typeface="+mj-ea"/>
              </a:rPr>
              <a:t>年賃金構造基本調査（</a:t>
            </a:r>
            <a:r>
              <a:rPr lang="en-US" altLang="ja-JP" sz="1100" dirty="0">
                <a:latin typeface="+mj-ea"/>
                <a:ea typeface="+mj-ea"/>
              </a:rPr>
              <a:t>100</a:t>
            </a:r>
            <a:r>
              <a:rPr lang="ja-JP" altLang="en-US" sz="1100" dirty="0">
                <a:latin typeface="+mj-ea"/>
                <a:ea typeface="+mj-ea"/>
              </a:rPr>
              <a:t>～</a:t>
            </a:r>
            <a:r>
              <a:rPr lang="en-US" altLang="ja-JP" sz="1100" dirty="0">
                <a:latin typeface="+mj-ea"/>
                <a:ea typeface="+mj-ea"/>
              </a:rPr>
              <a:t>199</a:t>
            </a:r>
            <a:r>
              <a:rPr lang="ja-JP" altLang="en-US" sz="1100" dirty="0">
                <a:latin typeface="+mj-ea"/>
                <a:ea typeface="+mj-ea"/>
              </a:rPr>
              <a:t>人の企業規模）</a:t>
            </a:r>
            <a:endParaRPr lang="en-US" altLang="ja-JP" sz="1100" dirty="0">
              <a:latin typeface="+mj-ea"/>
              <a:ea typeface="+mj-ea"/>
            </a:endParaRPr>
          </a:p>
          <a:p>
            <a:pPr fontAlgn="auto">
              <a:spcBef>
                <a:spcPts val="0"/>
              </a:spcBef>
              <a:spcAft>
                <a:spcPts val="0"/>
              </a:spcAft>
              <a:defRPr/>
            </a:pPr>
            <a:r>
              <a:rPr lang="ja-JP" altLang="en-US" sz="1100" dirty="0">
                <a:latin typeface="+mj-ea"/>
                <a:ea typeface="+mj-ea"/>
              </a:rPr>
              <a:t>　</a:t>
            </a:r>
            <a:r>
              <a:rPr lang="en-US" altLang="ja-JP" sz="1100" dirty="0">
                <a:latin typeface="+mj-ea"/>
                <a:ea typeface="+mj-ea"/>
              </a:rPr>
              <a:t>【</a:t>
            </a:r>
            <a:r>
              <a:rPr lang="ja-JP" altLang="en-US" sz="1100" dirty="0">
                <a:latin typeface="+mj-ea"/>
                <a:ea typeface="+mj-ea"/>
              </a:rPr>
              <a:t>年収ラボ</a:t>
            </a:r>
            <a:r>
              <a:rPr lang="en-US" altLang="ja-JP" sz="1100" dirty="0">
                <a:latin typeface="+mj-ea"/>
                <a:ea typeface="+mj-ea"/>
              </a:rPr>
              <a:t>】</a:t>
            </a:r>
            <a:r>
              <a:rPr lang="ja-JP" altLang="en-US" sz="1100" dirty="0">
                <a:latin typeface="+mj-ea"/>
                <a:ea typeface="+mj-ea"/>
              </a:rPr>
              <a:t>　職業別の年収比較ウェブページ（元データは厚労省の抽出調査で平成</a:t>
            </a:r>
            <a:r>
              <a:rPr lang="en-US" altLang="ja-JP" sz="1100" dirty="0">
                <a:latin typeface="+mj-ea"/>
                <a:ea typeface="+mj-ea"/>
              </a:rPr>
              <a:t>22</a:t>
            </a:r>
            <a:r>
              <a:rPr lang="ja-JP" altLang="en-US" sz="1100" dirty="0">
                <a:latin typeface="+mj-ea"/>
                <a:ea typeface="+mj-ea"/>
              </a:rPr>
              <a:t>年度実績。医療機関の規模考慮なし）</a:t>
            </a:r>
            <a:endParaRPr lang="en-US" altLang="ja-JP" sz="1100" dirty="0">
              <a:latin typeface="+mj-ea"/>
              <a:ea typeface="+mj-ea"/>
            </a:endParaRPr>
          </a:p>
        </p:txBody>
      </p:sp>
      <p:sp>
        <p:nvSpPr>
          <p:cNvPr id="3250" name="テキスト ボックス 1"/>
          <p:cNvSpPr txBox="1">
            <a:spLocks noChangeArrowheads="1"/>
          </p:cNvSpPr>
          <p:nvPr/>
        </p:nvSpPr>
        <p:spPr bwMode="auto">
          <a:xfrm>
            <a:off x="241300" y="4265613"/>
            <a:ext cx="1403350" cy="274637"/>
          </a:xfrm>
          <a:prstGeom prst="rect">
            <a:avLst/>
          </a:prstGeom>
          <a:solidFill>
            <a:schemeClr val="bg1"/>
          </a:solidFill>
          <a:ln w="9525">
            <a:noFill/>
            <a:miter lim="800000"/>
            <a:headEnd/>
            <a:tailEnd/>
          </a:ln>
        </p:spPr>
        <p:txBody>
          <a:bodyPr wrap="none">
            <a:spAutoFit/>
          </a:bodyPr>
          <a:lstStyle/>
          <a:p>
            <a:r>
              <a:rPr lang="ja-JP" altLang="en-US" sz="1200" b="1">
                <a:latin typeface="メイリオ"/>
                <a:ea typeface="メイリオ"/>
                <a:cs typeface="メイリオ"/>
              </a:rPr>
              <a:t>全国民間病院平均</a:t>
            </a:r>
          </a:p>
        </p:txBody>
      </p:sp>
      <p:sp>
        <p:nvSpPr>
          <p:cNvPr id="28" name="二等辺三角形 27"/>
          <p:cNvSpPr/>
          <p:nvPr/>
        </p:nvSpPr>
        <p:spPr>
          <a:xfrm rot="10800000" flipV="1">
            <a:off x="3003550" y="5476875"/>
            <a:ext cx="157163" cy="7143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52" name="テキスト ボックス 28"/>
          <p:cNvSpPr txBox="1">
            <a:spLocks noChangeArrowheads="1"/>
          </p:cNvSpPr>
          <p:nvPr/>
        </p:nvSpPr>
        <p:spPr bwMode="auto">
          <a:xfrm>
            <a:off x="3113088" y="5403850"/>
            <a:ext cx="641350" cy="228600"/>
          </a:xfrm>
          <a:prstGeom prst="rect">
            <a:avLst/>
          </a:prstGeom>
          <a:noFill/>
          <a:ln w="9525">
            <a:noFill/>
            <a:miter lim="800000"/>
            <a:headEnd/>
            <a:tailEnd/>
          </a:ln>
        </p:spPr>
        <p:txBody>
          <a:bodyPr wrap="none">
            <a:spAutoFit/>
          </a:bodyPr>
          <a:lstStyle/>
          <a:p>
            <a:r>
              <a:rPr lang="ja-JP" altLang="en-US" sz="900">
                <a:latin typeface="Calibri" pitchFamily="34" charset="0"/>
              </a:rPr>
              <a:t>民間平均</a:t>
            </a:r>
          </a:p>
        </p:txBody>
      </p:sp>
      <p:sp>
        <p:nvSpPr>
          <p:cNvPr id="34" name="二等辺三角形 33"/>
          <p:cNvSpPr/>
          <p:nvPr/>
        </p:nvSpPr>
        <p:spPr>
          <a:xfrm rot="10800000" flipV="1">
            <a:off x="5183188" y="5476875"/>
            <a:ext cx="155575" cy="7143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54" name="テキスト ボックス 34"/>
          <p:cNvSpPr txBox="1">
            <a:spLocks noChangeArrowheads="1"/>
          </p:cNvSpPr>
          <p:nvPr/>
        </p:nvSpPr>
        <p:spPr bwMode="auto">
          <a:xfrm>
            <a:off x="5289550" y="5403850"/>
            <a:ext cx="646113" cy="230188"/>
          </a:xfrm>
          <a:prstGeom prst="rect">
            <a:avLst/>
          </a:prstGeom>
          <a:noFill/>
          <a:ln w="9525">
            <a:noFill/>
            <a:miter lim="800000"/>
            <a:headEnd/>
            <a:tailEnd/>
          </a:ln>
        </p:spPr>
        <p:txBody>
          <a:bodyPr wrap="none">
            <a:spAutoFit/>
          </a:bodyPr>
          <a:lstStyle/>
          <a:p>
            <a:r>
              <a:rPr lang="ja-JP" altLang="en-US" sz="900">
                <a:latin typeface="Calibri" pitchFamily="34" charset="0"/>
              </a:rPr>
              <a:t>民間平均</a:t>
            </a:r>
          </a:p>
        </p:txBody>
      </p:sp>
      <p:sp>
        <p:nvSpPr>
          <p:cNvPr id="36" name="二等辺三角形 35"/>
          <p:cNvSpPr/>
          <p:nvPr/>
        </p:nvSpPr>
        <p:spPr>
          <a:xfrm rot="10800000" flipV="1">
            <a:off x="7699375" y="5475288"/>
            <a:ext cx="157163" cy="7143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56" name="テキスト ボックス 36"/>
          <p:cNvSpPr txBox="1">
            <a:spLocks noChangeArrowheads="1"/>
          </p:cNvSpPr>
          <p:nvPr/>
        </p:nvSpPr>
        <p:spPr bwMode="auto">
          <a:xfrm>
            <a:off x="7807325" y="5403850"/>
            <a:ext cx="646113" cy="230188"/>
          </a:xfrm>
          <a:prstGeom prst="rect">
            <a:avLst/>
          </a:prstGeom>
          <a:noFill/>
          <a:ln w="9525">
            <a:noFill/>
            <a:miter lim="800000"/>
            <a:headEnd/>
            <a:tailEnd/>
          </a:ln>
        </p:spPr>
        <p:txBody>
          <a:bodyPr wrap="none">
            <a:spAutoFit/>
          </a:bodyPr>
          <a:lstStyle/>
          <a:p>
            <a:r>
              <a:rPr lang="ja-JP" altLang="en-US" sz="900">
                <a:latin typeface="Calibri" pitchFamily="34" charset="0"/>
              </a:rPr>
              <a:t>民間平均</a:t>
            </a:r>
          </a:p>
        </p:txBody>
      </p:sp>
      <p:sp>
        <p:nvSpPr>
          <p:cNvPr id="2" name="スライド番号プレースホルダー 1"/>
          <p:cNvSpPr>
            <a:spLocks noGrp="1"/>
          </p:cNvSpPr>
          <p:nvPr>
            <p:ph type="sldNum" sz="quarter" idx="12"/>
          </p:nvPr>
        </p:nvSpPr>
        <p:spPr>
          <a:xfrm>
            <a:off x="7550150" y="6453188"/>
            <a:ext cx="2311400" cy="365125"/>
          </a:xfrm>
        </p:spPr>
        <p:txBody>
          <a:bodyPr/>
          <a:lstStyle/>
          <a:p>
            <a:pPr>
              <a:defRPr/>
            </a:pPr>
            <a:fld id="{E75F866E-48AA-44DA-A499-B2E0CDE63A64}" type="slidenum">
              <a:rPr lang="ja-JP" altLang="en-US"/>
              <a:pPr>
                <a:defRPr/>
              </a:pPr>
              <a:t>12</a:t>
            </a:fld>
            <a:endParaRPr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54" name="Object 158"/>
          <p:cNvGraphicFramePr>
            <a:graphicFrameLocks/>
          </p:cNvGraphicFramePr>
          <p:nvPr/>
        </p:nvGraphicFramePr>
        <p:xfrm>
          <a:off x="3392488" y="2982913"/>
          <a:ext cx="3119437" cy="3089275"/>
        </p:xfrm>
        <a:graphic>
          <a:graphicData uri="http://schemas.openxmlformats.org/presentationml/2006/ole">
            <mc:AlternateContent xmlns:mc="http://schemas.openxmlformats.org/markup-compatibility/2006">
              <mc:Choice xmlns:v="urn:schemas-microsoft-com:vml" Requires="v">
                <p:oleObj spid="_x0000_s4263" r:id="rId4" imgW="3121423" imgH="3090940" progId="Excel.Sheet.8">
                  <p:embed/>
                </p:oleObj>
              </mc:Choice>
              <mc:Fallback>
                <p:oleObj r:id="rId4" imgW="3121423" imgH="3090940" progId="Excel.Sheet.8">
                  <p:embed/>
                  <p:pic>
                    <p:nvPicPr>
                      <p:cNvPr id="0" name="Picture 15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488" y="2982913"/>
                        <a:ext cx="3119437" cy="308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57" name="テキスト ボックス 7"/>
          <p:cNvSpPr txBox="1">
            <a:spLocks noChangeArrowheads="1"/>
          </p:cNvSpPr>
          <p:nvPr/>
        </p:nvSpPr>
        <p:spPr bwMode="auto">
          <a:xfrm>
            <a:off x="6054725" y="115888"/>
            <a:ext cx="3519488" cy="400050"/>
          </a:xfrm>
          <a:prstGeom prst="rect">
            <a:avLst/>
          </a:prstGeom>
          <a:noFill/>
          <a:ln w="9525">
            <a:noFill/>
            <a:miter lim="800000"/>
            <a:headEnd/>
            <a:tailEnd/>
          </a:ln>
        </p:spPr>
        <p:txBody>
          <a:bodyPr wrap="none">
            <a:spAutoFit/>
          </a:bodyPr>
          <a:lstStyle/>
          <a:p>
            <a:r>
              <a:rPr lang="ja-JP" altLang="en-US" sz="2000">
                <a:latin typeface="メイリオ"/>
                <a:ea typeface="メイリオ"/>
                <a:cs typeface="メイリオ"/>
              </a:rPr>
              <a:t>（平均給与月額：単位千円）</a:t>
            </a:r>
            <a:endParaRPr lang="ja-JP" altLang="en-US" sz="2400">
              <a:latin typeface="メイリオ"/>
              <a:ea typeface="メイリオ"/>
              <a:cs typeface="メイリオ"/>
            </a:endParaRPr>
          </a:p>
        </p:txBody>
      </p:sp>
      <p:cxnSp>
        <p:nvCxnSpPr>
          <p:cNvPr id="20" name="直線コネクタ 19"/>
          <p:cNvCxnSpPr/>
          <p:nvPr/>
        </p:nvCxnSpPr>
        <p:spPr>
          <a:xfrm>
            <a:off x="350838" y="557213"/>
            <a:ext cx="9283700"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aphicFrame>
        <p:nvGraphicFramePr>
          <p:cNvPr id="4255" name="Object 159"/>
          <p:cNvGraphicFramePr>
            <a:graphicFrameLocks/>
          </p:cNvGraphicFramePr>
          <p:nvPr/>
        </p:nvGraphicFramePr>
        <p:xfrm>
          <a:off x="188913" y="2973388"/>
          <a:ext cx="3132137" cy="3089275"/>
        </p:xfrm>
        <a:graphic>
          <a:graphicData uri="http://schemas.openxmlformats.org/presentationml/2006/ole">
            <mc:AlternateContent xmlns:mc="http://schemas.openxmlformats.org/markup-compatibility/2006">
              <mc:Choice xmlns:v="urn:schemas-microsoft-com:vml" Requires="v">
                <p:oleObj spid="_x0000_s4264" r:id="rId6" imgW="3127519" imgH="3084843" progId="Excel.Sheet.8">
                  <p:embed/>
                </p:oleObj>
              </mc:Choice>
              <mc:Fallback>
                <p:oleObj r:id="rId6" imgW="3127519" imgH="3084843" progId="Excel.Sheet.8">
                  <p:embed/>
                  <p:pic>
                    <p:nvPicPr>
                      <p:cNvPr id="0" name="Picture 15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913" y="2973388"/>
                        <a:ext cx="3132137" cy="308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59" name="テキスト ボックス 41"/>
          <p:cNvSpPr txBox="1">
            <a:spLocks noChangeArrowheads="1"/>
          </p:cNvSpPr>
          <p:nvPr/>
        </p:nvSpPr>
        <p:spPr bwMode="auto">
          <a:xfrm>
            <a:off x="681038" y="2806700"/>
            <a:ext cx="539750" cy="304800"/>
          </a:xfrm>
          <a:prstGeom prst="rect">
            <a:avLst/>
          </a:prstGeom>
          <a:noFill/>
          <a:ln w="9525">
            <a:noFill/>
            <a:miter lim="800000"/>
            <a:headEnd/>
            <a:tailEnd/>
          </a:ln>
        </p:spPr>
        <p:txBody>
          <a:bodyPr wrap="none">
            <a:spAutoFit/>
          </a:bodyPr>
          <a:lstStyle/>
          <a:p>
            <a:r>
              <a:rPr lang="ja-JP" altLang="en-US" sz="1400">
                <a:latin typeface="HGS創英角ﾎﾟｯﾌﾟ体" pitchFamily="50" charset="-128"/>
                <a:ea typeface="HGS創英角ﾎﾟｯﾌﾟ体" pitchFamily="50" charset="-128"/>
              </a:rPr>
              <a:t>医師</a:t>
            </a:r>
          </a:p>
        </p:txBody>
      </p:sp>
      <p:sp>
        <p:nvSpPr>
          <p:cNvPr id="4260" name="テキスト ボックス 43"/>
          <p:cNvSpPr txBox="1">
            <a:spLocks noChangeArrowheads="1"/>
          </p:cNvSpPr>
          <p:nvPr/>
        </p:nvSpPr>
        <p:spPr bwMode="auto">
          <a:xfrm>
            <a:off x="3875088" y="2840038"/>
            <a:ext cx="717550" cy="304800"/>
          </a:xfrm>
          <a:prstGeom prst="rect">
            <a:avLst/>
          </a:prstGeom>
          <a:noFill/>
          <a:ln w="9525">
            <a:noFill/>
            <a:miter lim="800000"/>
            <a:headEnd/>
            <a:tailEnd/>
          </a:ln>
        </p:spPr>
        <p:txBody>
          <a:bodyPr wrap="none">
            <a:spAutoFit/>
          </a:bodyPr>
          <a:lstStyle/>
          <a:p>
            <a:r>
              <a:rPr lang="ja-JP" altLang="en-US" sz="1400">
                <a:latin typeface="HGS創英角ﾎﾟｯﾌﾟ体" pitchFamily="50" charset="-128"/>
                <a:ea typeface="HGS創英角ﾎﾟｯﾌﾟ体" pitchFamily="50" charset="-128"/>
              </a:rPr>
              <a:t>看護師</a:t>
            </a:r>
          </a:p>
        </p:txBody>
      </p:sp>
      <p:cxnSp>
        <p:nvCxnSpPr>
          <p:cNvPr id="54" name="直線コネクタ 53"/>
          <p:cNvCxnSpPr/>
          <p:nvPr/>
        </p:nvCxnSpPr>
        <p:spPr>
          <a:xfrm>
            <a:off x="1708150" y="3678238"/>
            <a:ext cx="151923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4889500" y="4230688"/>
            <a:ext cx="152082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613413" y="2778086"/>
            <a:ext cx="369332" cy="791242"/>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1,365</a:t>
            </a:r>
            <a:r>
              <a:rPr lang="ja-JP" altLang="en-US" sz="1200" dirty="0">
                <a:latin typeface="+mn-lt"/>
                <a:ea typeface="+mn-ea"/>
              </a:rPr>
              <a:t> </a:t>
            </a:r>
            <a:r>
              <a:rPr lang="en-US" altLang="ja-JP" sz="1200" dirty="0">
                <a:latin typeface="+mn-lt"/>
                <a:ea typeface="+mn-ea"/>
              </a:rPr>
              <a:t>【44】</a:t>
            </a:r>
            <a:endParaRPr lang="ja-JP" altLang="en-US" sz="1200" dirty="0">
              <a:latin typeface="+mn-lt"/>
              <a:ea typeface="+mn-ea"/>
            </a:endParaRPr>
          </a:p>
        </p:txBody>
      </p:sp>
      <p:sp>
        <p:nvSpPr>
          <p:cNvPr id="57" name="テキスト ボックス 56"/>
          <p:cNvSpPr txBox="1"/>
          <p:nvPr/>
        </p:nvSpPr>
        <p:spPr>
          <a:xfrm>
            <a:off x="2190853" y="2798350"/>
            <a:ext cx="369332" cy="791242"/>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1,300 【46】</a:t>
            </a:r>
            <a:endParaRPr lang="ja-JP" altLang="en-US" sz="1200" dirty="0">
              <a:latin typeface="+mn-lt"/>
              <a:ea typeface="+mn-ea"/>
            </a:endParaRPr>
          </a:p>
        </p:txBody>
      </p:sp>
      <p:sp>
        <p:nvSpPr>
          <p:cNvPr id="58" name="テキスト ボックス 57"/>
          <p:cNvSpPr txBox="1"/>
          <p:nvPr/>
        </p:nvSpPr>
        <p:spPr>
          <a:xfrm>
            <a:off x="2482117" y="2798350"/>
            <a:ext cx="369332" cy="791242"/>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1,265 【46】</a:t>
            </a:r>
            <a:endParaRPr lang="ja-JP" altLang="en-US" sz="1200" dirty="0">
              <a:latin typeface="+mn-lt"/>
              <a:ea typeface="+mn-ea"/>
            </a:endParaRPr>
          </a:p>
        </p:txBody>
      </p:sp>
      <p:sp>
        <p:nvSpPr>
          <p:cNvPr id="59" name="テキスト ボックス 58"/>
          <p:cNvSpPr txBox="1"/>
          <p:nvPr/>
        </p:nvSpPr>
        <p:spPr>
          <a:xfrm>
            <a:off x="2819004" y="2778086"/>
            <a:ext cx="369332" cy="791242"/>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1,342 【46】</a:t>
            </a:r>
            <a:endParaRPr lang="ja-JP" altLang="en-US" sz="1200" dirty="0">
              <a:latin typeface="+mn-lt"/>
              <a:ea typeface="+mn-ea"/>
            </a:endParaRPr>
          </a:p>
        </p:txBody>
      </p:sp>
      <p:sp>
        <p:nvSpPr>
          <p:cNvPr id="60" name="テキスト ボックス 59"/>
          <p:cNvSpPr txBox="1"/>
          <p:nvPr/>
        </p:nvSpPr>
        <p:spPr>
          <a:xfrm>
            <a:off x="4782834" y="3429223"/>
            <a:ext cx="369332"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496 【37】</a:t>
            </a:r>
            <a:endParaRPr lang="ja-JP" altLang="en-US" sz="1200" dirty="0">
              <a:latin typeface="+mn-lt"/>
              <a:ea typeface="+mn-ea"/>
            </a:endParaRPr>
          </a:p>
        </p:txBody>
      </p:sp>
      <p:sp>
        <p:nvSpPr>
          <p:cNvPr id="61" name="テキスト ボックス 60"/>
          <p:cNvSpPr txBox="1"/>
          <p:nvPr/>
        </p:nvSpPr>
        <p:spPr>
          <a:xfrm>
            <a:off x="5372974" y="3439103"/>
            <a:ext cx="369332"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501 【37】</a:t>
            </a:r>
            <a:endParaRPr lang="ja-JP" altLang="en-US" sz="1200" dirty="0">
              <a:latin typeface="+mn-lt"/>
              <a:ea typeface="+mn-ea"/>
            </a:endParaRPr>
          </a:p>
        </p:txBody>
      </p:sp>
      <p:sp>
        <p:nvSpPr>
          <p:cNvPr id="62" name="テキスト ボックス 61"/>
          <p:cNvSpPr txBox="1"/>
          <p:nvPr/>
        </p:nvSpPr>
        <p:spPr>
          <a:xfrm>
            <a:off x="5693810" y="3439103"/>
            <a:ext cx="369332"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503 【39】</a:t>
            </a:r>
            <a:endParaRPr lang="ja-JP" altLang="en-US" sz="1200" dirty="0">
              <a:latin typeface="+mn-lt"/>
              <a:ea typeface="+mn-ea"/>
            </a:endParaRPr>
          </a:p>
        </p:txBody>
      </p:sp>
      <p:sp>
        <p:nvSpPr>
          <p:cNvPr id="63" name="テキスト ボックス 62"/>
          <p:cNvSpPr txBox="1"/>
          <p:nvPr/>
        </p:nvSpPr>
        <p:spPr>
          <a:xfrm>
            <a:off x="6015911" y="3429223"/>
            <a:ext cx="369332"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515 【40】</a:t>
            </a:r>
            <a:endParaRPr lang="ja-JP" altLang="en-US" sz="1200" dirty="0">
              <a:latin typeface="+mn-lt"/>
              <a:ea typeface="+mn-ea"/>
            </a:endParaRPr>
          </a:p>
        </p:txBody>
      </p:sp>
      <p:graphicFrame>
        <p:nvGraphicFramePr>
          <p:cNvPr id="4256" name="Object 160"/>
          <p:cNvGraphicFramePr>
            <a:graphicFrameLocks/>
          </p:cNvGraphicFramePr>
          <p:nvPr/>
        </p:nvGraphicFramePr>
        <p:xfrm>
          <a:off x="6672263" y="2946400"/>
          <a:ext cx="3119437" cy="3089275"/>
        </p:xfrm>
        <a:graphic>
          <a:graphicData uri="http://schemas.openxmlformats.org/presentationml/2006/ole">
            <mc:AlternateContent xmlns:mc="http://schemas.openxmlformats.org/markup-compatibility/2006">
              <mc:Choice xmlns:v="urn:schemas-microsoft-com:vml" Requires="v">
                <p:oleObj spid="_x0000_s4265" r:id="rId8" imgW="3121423" imgH="3090940" progId="Excel.Sheet.8">
                  <p:embed/>
                </p:oleObj>
              </mc:Choice>
              <mc:Fallback>
                <p:oleObj r:id="rId8" imgW="3121423" imgH="3090940" progId="Excel.Sheet.8">
                  <p:embed/>
                  <p:pic>
                    <p:nvPicPr>
                      <p:cNvPr id="0" name="Picture 16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2263" y="2946400"/>
                        <a:ext cx="3119437" cy="308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71" name="テキスト ボックス 72"/>
          <p:cNvSpPr txBox="1">
            <a:spLocks noChangeArrowheads="1"/>
          </p:cNvSpPr>
          <p:nvPr/>
        </p:nvSpPr>
        <p:spPr bwMode="auto">
          <a:xfrm>
            <a:off x="7159625" y="2824163"/>
            <a:ext cx="895350" cy="304800"/>
          </a:xfrm>
          <a:prstGeom prst="rect">
            <a:avLst/>
          </a:prstGeom>
          <a:noFill/>
          <a:ln w="9525">
            <a:noFill/>
            <a:miter lim="800000"/>
            <a:headEnd/>
            <a:tailEnd/>
          </a:ln>
        </p:spPr>
        <p:txBody>
          <a:bodyPr wrap="none">
            <a:spAutoFit/>
          </a:bodyPr>
          <a:lstStyle/>
          <a:p>
            <a:r>
              <a:rPr lang="ja-JP" altLang="en-US" sz="1400">
                <a:latin typeface="HGS創英角ﾎﾟｯﾌﾟ体" pitchFamily="50" charset="-128"/>
                <a:ea typeface="HGS創英角ﾎﾟｯﾌﾟ体" pitchFamily="50" charset="-128"/>
              </a:rPr>
              <a:t>准看護師</a:t>
            </a:r>
          </a:p>
        </p:txBody>
      </p:sp>
      <p:cxnSp>
        <p:nvCxnSpPr>
          <p:cNvPr id="81" name="直線コネクタ 80"/>
          <p:cNvCxnSpPr/>
          <p:nvPr/>
        </p:nvCxnSpPr>
        <p:spPr>
          <a:xfrm>
            <a:off x="8178800" y="3924300"/>
            <a:ext cx="152241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8074240" y="3062888"/>
            <a:ext cx="369332"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639 【53】</a:t>
            </a:r>
            <a:endParaRPr lang="ja-JP" altLang="en-US" sz="1200" dirty="0">
              <a:latin typeface="+mn-lt"/>
              <a:ea typeface="+mn-ea"/>
            </a:endParaRPr>
          </a:p>
        </p:txBody>
      </p:sp>
      <p:sp>
        <p:nvSpPr>
          <p:cNvPr id="88" name="テキスト ボックス 87"/>
          <p:cNvSpPr txBox="1"/>
          <p:nvPr/>
        </p:nvSpPr>
        <p:spPr>
          <a:xfrm>
            <a:off x="8674995" y="3072768"/>
            <a:ext cx="369332"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684 【55】</a:t>
            </a:r>
            <a:endParaRPr lang="ja-JP" altLang="en-US" sz="1200" dirty="0">
              <a:latin typeface="+mn-lt"/>
              <a:ea typeface="+mn-ea"/>
            </a:endParaRPr>
          </a:p>
        </p:txBody>
      </p:sp>
      <p:sp>
        <p:nvSpPr>
          <p:cNvPr id="89" name="テキスト ボックス 88"/>
          <p:cNvSpPr txBox="1"/>
          <p:nvPr/>
        </p:nvSpPr>
        <p:spPr>
          <a:xfrm>
            <a:off x="8959294" y="3072768"/>
            <a:ext cx="367806"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680 【56】</a:t>
            </a:r>
            <a:endParaRPr lang="ja-JP" altLang="en-US" sz="1200" dirty="0">
              <a:latin typeface="+mn-lt"/>
              <a:ea typeface="+mn-ea"/>
            </a:endParaRPr>
          </a:p>
        </p:txBody>
      </p:sp>
      <p:sp>
        <p:nvSpPr>
          <p:cNvPr id="90" name="テキスト ボックス 89"/>
          <p:cNvSpPr txBox="1"/>
          <p:nvPr/>
        </p:nvSpPr>
        <p:spPr>
          <a:xfrm>
            <a:off x="9279849" y="3062888"/>
            <a:ext cx="370883"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672 【55】</a:t>
            </a:r>
            <a:endParaRPr lang="ja-JP" altLang="en-US" sz="1200" dirty="0">
              <a:latin typeface="+mn-lt"/>
              <a:ea typeface="+mn-ea"/>
            </a:endParaRPr>
          </a:p>
        </p:txBody>
      </p:sp>
      <p:sp>
        <p:nvSpPr>
          <p:cNvPr id="4277" name="テキスト ボックス 95"/>
          <p:cNvSpPr txBox="1">
            <a:spLocks noChangeArrowheads="1"/>
          </p:cNvSpPr>
          <p:nvPr/>
        </p:nvSpPr>
        <p:spPr bwMode="auto">
          <a:xfrm>
            <a:off x="415925" y="6165850"/>
            <a:ext cx="4084638" cy="639763"/>
          </a:xfrm>
          <a:prstGeom prst="rect">
            <a:avLst/>
          </a:prstGeom>
          <a:noFill/>
          <a:ln w="9525">
            <a:noFill/>
            <a:miter lim="800000"/>
            <a:headEnd/>
            <a:tailEnd/>
          </a:ln>
        </p:spPr>
        <p:txBody>
          <a:bodyPr wrap="none">
            <a:spAutoFit/>
          </a:bodyPr>
          <a:lstStyle/>
          <a:p>
            <a:r>
              <a:rPr lang="ja-JP" altLang="en-US" sz="1200">
                <a:latin typeface="Calibri" pitchFamily="34" charset="0"/>
              </a:rPr>
              <a:t>出典）地方公営企業年鑑　平成</a:t>
            </a:r>
            <a:r>
              <a:rPr lang="en-US" altLang="ja-JP" sz="1200">
                <a:latin typeface="Calibri" pitchFamily="34" charset="0"/>
              </a:rPr>
              <a:t>22</a:t>
            </a:r>
            <a:r>
              <a:rPr lang="ja-JP" altLang="en-US" sz="1200">
                <a:latin typeface="Calibri" pitchFamily="34" charset="0"/>
              </a:rPr>
              <a:t>年度決算</a:t>
            </a:r>
            <a:endParaRPr lang="en-US" altLang="ja-JP" sz="1200">
              <a:latin typeface="Calibri" pitchFamily="34" charset="0"/>
            </a:endParaRPr>
          </a:p>
          <a:p>
            <a:r>
              <a:rPr lang="ja-JP" altLang="en-US" sz="1200">
                <a:latin typeface="Calibri" pitchFamily="34" charset="0"/>
              </a:rPr>
              <a:t>　　　　・手当内訳：時間外勤務、特殊勤務、期末勤勉、その他</a:t>
            </a:r>
            <a:endParaRPr lang="en-US" altLang="ja-JP" sz="1200">
              <a:latin typeface="Calibri" pitchFamily="34" charset="0"/>
            </a:endParaRPr>
          </a:p>
          <a:p>
            <a:r>
              <a:rPr lang="ja-JP" altLang="en-US" sz="1200">
                <a:latin typeface="Calibri" pitchFamily="34" charset="0"/>
              </a:rPr>
              <a:t>　　　　・</a:t>
            </a:r>
            <a:r>
              <a:rPr lang="en-US" altLang="ja-JP" sz="1200">
                <a:latin typeface="Calibri" pitchFamily="34" charset="0"/>
              </a:rPr>
              <a:t>【</a:t>
            </a:r>
            <a:r>
              <a:rPr lang="ja-JP" altLang="en-US" sz="1200">
                <a:latin typeface="Calibri" pitchFamily="34" charset="0"/>
              </a:rPr>
              <a:t>　</a:t>
            </a:r>
            <a:r>
              <a:rPr lang="en-US" altLang="ja-JP" sz="1200">
                <a:latin typeface="Calibri" pitchFamily="34" charset="0"/>
              </a:rPr>
              <a:t>】</a:t>
            </a:r>
            <a:r>
              <a:rPr lang="ja-JP" altLang="en-US" sz="1200">
                <a:latin typeface="Calibri" pitchFamily="34" charset="0"/>
              </a:rPr>
              <a:t>内は平均年齢</a:t>
            </a:r>
            <a:endParaRPr lang="en-US" altLang="ja-JP" sz="1200">
              <a:latin typeface="Calibri" pitchFamily="34" charset="0"/>
            </a:endParaRPr>
          </a:p>
        </p:txBody>
      </p:sp>
      <p:sp>
        <p:nvSpPr>
          <p:cNvPr id="4" name="正方形/長方形 3"/>
          <p:cNvSpPr/>
          <p:nvPr/>
        </p:nvSpPr>
        <p:spPr>
          <a:xfrm>
            <a:off x="701675" y="1814513"/>
            <a:ext cx="271463" cy="323850"/>
          </a:xfrm>
          <a:prstGeom prst="rect">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ja-JP" altLang="en-US" sz="900" dirty="0">
                <a:solidFill>
                  <a:schemeClr val="tx1"/>
                </a:solidFill>
                <a:latin typeface="HG丸ｺﾞｼｯｸM-PRO" pitchFamily="50" charset="-128"/>
                <a:ea typeface="HG丸ｺﾞｼｯｸM-PRO" pitchFamily="50" charset="-128"/>
                <a:cs typeface="メイリオ" pitchFamily="50" charset="-128"/>
              </a:rPr>
              <a:t>手当</a:t>
            </a:r>
          </a:p>
        </p:txBody>
      </p:sp>
      <p:sp>
        <p:nvSpPr>
          <p:cNvPr id="97" name="正方形/長方形 96"/>
          <p:cNvSpPr/>
          <p:nvPr/>
        </p:nvSpPr>
        <p:spPr>
          <a:xfrm>
            <a:off x="701558" y="2132904"/>
            <a:ext cx="273000" cy="432000"/>
          </a:xfrm>
          <a:prstGeom prst="rect">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vert="wordArtVertRtl" wrap="none" anchor="ctr"/>
          <a:lstStyle/>
          <a:p>
            <a:pPr algn="ctr" fontAlgn="auto">
              <a:spcBef>
                <a:spcPts val="0"/>
              </a:spcBef>
              <a:spcAft>
                <a:spcPts val="0"/>
              </a:spcAft>
              <a:defRPr/>
            </a:pPr>
            <a:r>
              <a:rPr lang="ja-JP" altLang="en-US" sz="900" dirty="0">
                <a:solidFill>
                  <a:schemeClr val="tx1"/>
                </a:solidFill>
                <a:latin typeface="HG丸ｺﾞｼｯｸM-PRO" pitchFamily="50" charset="-128"/>
                <a:ea typeface="HG丸ｺﾞｼｯｸM-PRO" pitchFamily="50" charset="-128"/>
                <a:cs typeface="メイリオ" pitchFamily="50" charset="-128"/>
              </a:rPr>
              <a:t>基本給</a:t>
            </a:r>
          </a:p>
        </p:txBody>
      </p:sp>
      <p:sp>
        <p:nvSpPr>
          <p:cNvPr id="4280" name="Content Placeholder 2"/>
          <p:cNvSpPr txBox="1">
            <a:spLocks/>
          </p:cNvSpPr>
          <p:nvPr>
            <p:custDataLst>
              <p:tags r:id="rId2"/>
            </p:custDataLst>
          </p:nvPr>
        </p:nvSpPr>
        <p:spPr bwMode="auto">
          <a:xfrm>
            <a:off x="350838" y="692150"/>
            <a:ext cx="9205912" cy="587375"/>
          </a:xfrm>
          <a:prstGeom prst="rect">
            <a:avLst/>
          </a:prstGeom>
          <a:noFill/>
          <a:ln w="9525">
            <a:noFill/>
            <a:miter lim="800000"/>
            <a:headEnd/>
            <a:tailEnd/>
          </a:ln>
        </p:spPr>
        <p:txBody>
          <a:bodyPr>
            <a:spAutoFit/>
          </a:bodyPr>
          <a:lstStyle/>
          <a:p>
            <a:pPr marL="285750" indent="-285750">
              <a:lnSpc>
                <a:spcPct val="90000"/>
              </a:lnSpc>
              <a:buSzPct val="65000"/>
              <a:buFont typeface="Wingdings" pitchFamily="2" charset="2"/>
              <a:buChar char="Ø"/>
            </a:pPr>
            <a:r>
              <a:rPr kumimoji="0" lang="ja-JP" altLang="en-US" b="1">
                <a:solidFill>
                  <a:srgbClr val="000000"/>
                </a:solidFill>
                <a:latin typeface="ＭＳ Ｐゴシック" charset="-128"/>
              </a:rPr>
              <a:t>公的病院（公営企業）の中でも、政令市は全体に人件費が高い。</a:t>
            </a:r>
            <a:endParaRPr kumimoji="0" lang="en-US" altLang="ja-JP" b="1">
              <a:solidFill>
                <a:srgbClr val="000000"/>
              </a:solidFill>
              <a:latin typeface="ＭＳ Ｐゴシック" charset="-128"/>
            </a:endParaRPr>
          </a:p>
          <a:p>
            <a:pPr marL="285750" indent="-285750">
              <a:lnSpc>
                <a:spcPct val="90000"/>
              </a:lnSpc>
              <a:buSzPct val="65000"/>
              <a:buFont typeface="Wingdings" pitchFamily="2" charset="2"/>
              <a:buChar char="Ø"/>
            </a:pPr>
            <a:r>
              <a:rPr kumimoji="0" lang="ja-JP" altLang="en-US" b="1">
                <a:solidFill>
                  <a:srgbClr val="000000"/>
                </a:solidFill>
                <a:latin typeface="ＭＳ Ｐゴシック" charset="-128"/>
              </a:rPr>
              <a:t>大阪市は医師給与が低い一方で、准看護師の給与が高く、基本給が高いのも特徴。</a:t>
            </a:r>
            <a:endParaRPr kumimoji="0" lang="en-US" altLang="ja-JP" b="1">
              <a:solidFill>
                <a:srgbClr val="000000"/>
              </a:solidFill>
              <a:latin typeface="ＭＳ Ｐゴシック" charset="-128"/>
            </a:endParaRPr>
          </a:p>
        </p:txBody>
      </p:sp>
      <p:sp>
        <p:nvSpPr>
          <p:cNvPr id="2" name="スライド番号プレースホルダー 1"/>
          <p:cNvSpPr>
            <a:spLocks noGrp="1"/>
          </p:cNvSpPr>
          <p:nvPr>
            <p:ph type="sldNum" sz="quarter" idx="12"/>
          </p:nvPr>
        </p:nvSpPr>
        <p:spPr>
          <a:xfrm>
            <a:off x="7550150" y="6432550"/>
            <a:ext cx="2311400" cy="365125"/>
          </a:xfrm>
        </p:spPr>
        <p:txBody>
          <a:bodyPr/>
          <a:lstStyle/>
          <a:p>
            <a:pPr>
              <a:defRPr/>
            </a:pPr>
            <a:fld id="{C70DA6DC-7AFE-4725-8395-7D9CA13CEE72}" type="slidenum">
              <a:rPr lang="ja-JP" altLang="en-US"/>
              <a:pPr>
                <a:defRPr/>
              </a:pPr>
              <a:t>13</a:t>
            </a:fld>
            <a:endParaRPr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8" name="テキスト ボックス 7"/>
          <p:cNvSpPr txBox="1">
            <a:spLocks noChangeArrowheads="1"/>
          </p:cNvSpPr>
          <p:nvPr/>
        </p:nvSpPr>
        <p:spPr bwMode="auto">
          <a:xfrm>
            <a:off x="6054725" y="115888"/>
            <a:ext cx="3519488" cy="400050"/>
          </a:xfrm>
          <a:prstGeom prst="rect">
            <a:avLst/>
          </a:prstGeom>
          <a:noFill/>
          <a:ln w="9525">
            <a:noFill/>
            <a:miter lim="800000"/>
            <a:headEnd/>
            <a:tailEnd/>
          </a:ln>
        </p:spPr>
        <p:txBody>
          <a:bodyPr wrap="none">
            <a:spAutoFit/>
          </a:bodyPr>
          <a:lstStyle/>
          <a:p>
            <a:r>
              <a:rPr lang="ja-JP" altLang="en-US" sz="2000">
                <a:latin typeface="メイリオ"/>
                <a:ea typeface="メイリオ"/>
                <a:cs typeface="メイリオ"/>
              </a:rPr>
              <a:t>（平均給与月額：単位千円）</a:t>
            </a:r>
            <a:endParaRPr lang="ja-JP" altLang="en-US" sz="2400">
              <a:latin typeface="メイリオ"/>
              <a:ea typeface="メイリオ"/>
              <a:cs typeface="メイリオ"/>
            </a:endParaRPr>
          </a:p>
        </p:txBody>
      </p:sp>
      <p:cxnSp>
        <p:nvCxnSpPr>
          <p:cNvPr id="20" name="直線コネクタ 19"/>
          <p:cNvCxnSpPr/>
          <p:nvPr/>
        </p:nvCxnSpPr>
        <p:spPr>
          <a:xfrm>
            <a:off x="350838" y="557213"/>
            <a:ext cx="9283700"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aphicFrame>
        <p:nvGraphicFramePr>
          <p:cNvPr id="5226" name="Object 106"/>
          <p:cNvGraphicFramePr>
            <a:graphicFrameLocks/>
          </p:cNvGraphicFramePr>
          <p:nvPr/>
        </p:nvGraphicFramePr>
        <p:xfrm>
          <a:off x="5340350" y="2749550"/>
          <a:ext cx="3125788" cy="3089275"/>
        </p:xfrm>
        <a:graphic>
          <a:graphicData uri="http://schemas.openxmlformats.org/presentationml/2006/ole">
            <mc:AlternateContent xmlns:mc="http://schemas.openxmlformats.org/markup-compatibility/2006">
              <mc:Choice xmlns:v="urn:schemas-microsoft-com:vml" Requires="v">
                <p:oleObj spid="_x0000_s5232" r:id="rId4" imgW="3127519" imgH="3090940" progId="Excel.Sheet.8">
                  <p:embed/>
                </p:oleObj>
              </mc:Choice>
              <mc:Fallback>
                <p:oleObj r:id="rId4" imgW="3127519" imgH="3090940" progId="Excel.Sheet.8">
                  <p:embed/>
                  <p:pic>
                    <p:nvPicPr>
                      <p:cNvPr id="0" name="Picture 10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350" y="2749550"/>
                        <a:ext cx="3125788" cy="308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30" name="テキスト ボックス 45"/>
          <p:cNvSpPr txBox="1">
            <a:spLocks noChangeArrowheads="1"/>
          </p:cNvSpPr>
          <p:nvPr/>
        </p:nvSpPr>
        <p:spPr bwMode="auto">
          <a:xfrm>
            <a:off x="1871663" y="2540000"/>
            <a:ext cx="1073150" cy="304800"/>
          </a:xfrm>
          <a:prstGeom prst="rect">
            <a:avLst/>
          </a:prstGeom>
          <a:noFill/>
          <a:ln w="9525">
            <a:noFill/>
            <a:miter lim="800000"/>
            <a:headEnd/>
            <a:tailEnd/>
          </a:ln>
        </p:spPr>
        <p:txBody>
          <a:bodyPr wrap="none">
            <a:spAutoFit/>
          </a:bodyPr>
          <a:lstStyle/>
          <a:p>
            <a:r>
              <a:rPr lang="ja-JP" altLang="en-US" sz="1400">
                <a:latin typeface="HGS創英角ﾎﾟｯﾌﾟ体" pitchFamily="50" charset="-128"/>
                <a:ea typeface="HGS創英角ﾎﾟｯﾌﾟ体" pitchFamily="50" charset="-128"/>
              </a:rPr>
              <a:t>医療技術員</a:t>
            </a:r>
          </a:p>
        </p:txBody>
      </p:sp>
      <p:cxnSp>
        <p:nvCxnSpPr>
          <p:cNvPr id="56" name="直線コネクタ 55"/>
          <p:cNvCxnSpPr/>
          <p:nvPr/>
        </p:nvCxnSpPr>
        <p:spPr>
          <a:xfrm>
            <a:off x="6853238" y="3722688"/>
            <a:ext cx="152241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6770922" y="2776404"/>
            <a:ext cx="369332"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631 【43】</a:t>
            </a:r>
            <a:endParaRPr lang="ja-JP" altLang="en-US" sz="1200" dirty="0">
              <a:latin typeface="+mn-lt"/>
              <a:ea typeface="+mn-ea"/>
            </a:endParaRPr>
          </a:p>
        </p:txBody>
      </p:sp>
      <p:sp>
        <p:nvSpPr>
          <p:cNvPr id="65" name="テキスト ボックス 64"/>
          <p:cNvSpPr txBox="1"/>
          <p:nvPr/>
        </p:nvSpPr>
        <p:spPr>
          <a:xfrm>
            <a:off x="7339561" y="2786284"/>
            <a:ext cx="369332"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647 【47】</a:t>
            </a:r>
            <a:endParaRPr lang="ja-JP" altLang="en-US" sz="1200" dirty="0">
              <a:latin typeface="+mn-lt"/>
              <a:ea typeface="+mn-ea"/>
            </a:endParaRPr>
          </a:p>
        </p:txBody>
      </p:sp>
      <p:sp>
        <p:nvSpPr>
          <p:cNvPr id="66" name="テキスト ボックス 65"/>
          <p:cNvSpPr txBox="1"/>
          <p:nvPr/>
        </p:nvSpPr>
        <p:spPr>
          <a:xfrm>
            <a:off x="7630826" y="2786284"/>
            <a:ext cx="369332"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680 【47】</a:t>
            </a:r>
            <a:endParaRPr lang="ja-JP" altLang="en-US" sz="1200" dirty="0">
              <a:latin typeface="+mn-lt"/>
              <a:ea typeface="+mn-ea"/>
            </a:endParaRPr>
          </a:p>
        </p:txBody>
      </p:sp>
      <p:sp>
        <p:nvSpPr>
          <p:cNvPr id="67" name="テキスト ボックス 66"/>
          <p:cNvSpPr txBox="1"/>
          <p:nvPr/>
        </p:nvSpPr>
        <p:spPr>
          <a:xfrm>
            <a:off x="7952927" y="2776404"/>
            <a:ext cx="369332"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749 【50】</a:t>
            </a:r>
            <a:endParaRPr lang="ja-JP" altLang="en-US" sz="1200" dirty="0">
              <a:latin typeface="+mn-lt"/>
              <a:ea typeface="+mn-ea"/>
            </a:endParaRPr>
          </a:p>
        </p:txBody>
      </p:sp>
      <p:graphicFrame>
        <p:nvGraphicFramePr>
          <p:cNvPr id="5227" name="Object 107"/>
          <p:cNvGraphicFramePr>
            <a:graphicFrameLocks/>
          </p:cNvGraphicFramePr>
          <p:nvPr/>
        </p:nvGraphicFramePr>
        <p:xfrm>
          <a:off x="1366838" y="2711450"/>
          <a:ext cx="3119437" cy="3089275"/>
        </p:xfrm>
        <a:graphic>
          <a:graphicData uri="http://schemas.openxmlformats.org/presentationml/2006/ole">
            <mc:AlternateContent xmlns:mc="http://schemas.openxmlformats.org/markup-compatibility/2006">
              <mc:Choice xmlns:v="urn:schemas-microsoft-com:vml" Requires="v">
                <p:oleObj spid="_x0000_s5233" r:id="rId6" imgW="3121423" imgH="3090940" progId="Excel.Sheet.8">
                  <p:embed/>
                </p:oleObj>
              </mc:Choice>
              <mc:Fallback>
                <p:oleObj r:id="rId6" imgW="3121423" imgH="3090940" progId="Excel.Sheet.8">
                  <p:embed/>
                  <p:pic>
                    <p:nvPicPr>
                      <p:cNvPr id="0" name="Picture 10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6838" y="2711450"/>
                        <a:ext cx="3119437" cy="308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36" name="テキスト ボックス 73"/>
          <p:cNvSpPr txBox="1">
            <a:spLocks noChangeArrowheads="1"/>
          </p:cNvSpPr>
          <p:nvPr/>
        </p:nvSpPr>
        <p:spPr bwMode="auto">
          <a:xfrm>
            <a:off x="5837238" y="2584450"/>
            <a:ext cx="895350" cy="304800"/>
          </a:xfrm>
          <a:prstGeom prst="rect">
            <a:avLst/>
          </a:prstGeom>
          <a:noFill/>
          <a:ln w="9525">
            <a:noFill/>
            <a:miter lim="800000"/>
            <a:headEnd/>
            <a:tailEnd/>
          </a:ln>
        </p:spPr>
        <p:txBody>
          <a:bodyPr wrap="none">
            <a:spAutoFit/>
          </a:bodyPr>
          <a:lstStyle/>
          <a:p>
            <a:r>
              <a:rPr lang="ja-JP" altLang="en-US" sz="1400">
                <a:latin typeface="HGS創英角ﾎﾟｯﾌﾟ体" pitchFamily="50" charset="-128"/>
                <a:ea typeface="HGS創英角ﾎﾟｯﾌﾟ体" pitchFamily="50" charset="-128"/>
              </a:rPr>
              <a:t>事務職員</a:t>
            </a:r>
          </a:p>
        </p:txBody>
      </p:sp>
      <p:cxnSp>
        <p:nvCxnSpPr>
          <p:cNvPr id="80" name="直線コネクタ 79"/>
          <p:cNvCxnSpPr/>
          <p:nvPr/>
        </p:nvCxnSpPr>
        <p:spPr>
          <a:xfrm>
            <a:off x="2878138" y="3830638"/>
            <a:ext cx="152082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2783907" y="2873393"/>
            <a:ext cx="369332"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575 【42】</a:t>
            </a:r>
            <a:endParaRPr lang="ja-JP" altLang="en-US" sz="1200" dirty="0">
              <a:latin typeface="+mn-lt"/>
              <a:ea typeface="+mn-ea"/>
            </a:endParaRPr>
          </a:p>
        </p:txBody>
      </p:sp>
      <p:sp>
        <p:nvSpPr>
          <p:cNvPr id="84" name="テキスト ボックス 83"/>
          <p:cNvSpPr txBox="1"/>
          <p:nvPr/>
        </p:nvSpPr>
        <p:spPr>
          <a:xfrm>
            <a:off x="3366110" y="2883273"/>
            <a:ext cx="369332"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585 【42】</a:t>
            </a:r>
            <a:endParaRPr lang="ja-JP" altLang="en-US" sz="1200" dirty="0">
              <a:latin typeface="+mn-lt"/>
              <a:ea typeface="+mn-ea"/>
            </a:endParaRPr>
          </a:p>
        </p:txBody>
      </p:sp>
      <p:sp>
        <p:nvSpPr>
          <p:cNvPr id="85" name="テキスト ボックス 84"/>
          <p:cNvSpPr txBox="1"/>
          <p:nvPr/>
        </p:nvSpPr>
        <p:spPr>
          <a:xfrm>
            <a:off x="3671643" y="2883273"/>
            <a:ext cx="367781"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675 【45】</a:t>
            </a:r>
            <a:endParaRPr lang="ja-JP" altLang="en-US" sz="1200" dirty="0">
              <a:latin typeface="+mn-lt"/>
              <a:ea typeface="+mn-ea"/>
            </a:endParaRPr>
          </a:p>
        </p:txBody>
      </p:sp>
      <p:sp>
        <p:nvSpPr>
          <p:cNvPr id="86" name="テキスト ボックス 85"/>
          <p:cNvSpPr txBox="1"/>
          <p:nvPr/>
        </p:nvSpPr>
        <p:spPr>
          <a:xfrm>
            <a:off x="3956160" y="2873393"/>
            <a:ext cx="369332" cy="674224"/>
          </a:xfrm>
          <a:prstGeom prst="rect">
            <a:avLst/>
          </a:prstGeom>
          <a:noFill/>
        </p:spPr>
        <p:txBody>
          <a:bodyPr vert="vert270" wrap="none">
            <a:spAutoFit/>
          </a:bodyPr>
          <a:lstStyle/>
          <a:p>
            <a:pPr fontAlgn="auto">
              <a:spcBef>
                <a:spcPts val="0"/>
              </a:spcBef>
              <a:spcAft>
                <a:spcPts val="0"/>
              </a:spcAft>
              <a:defRPr/>
            </a:pPr>
            <a:r>
              <a:rPr lang="en-US" altLang="ja-JP" sz="1200" dirty="0">
                <a:latin typeface="+mn-lt"/>
                <a:ea typeface="+mn-ea"/>
              </a:rPr>
              <a:t>684 【47】</a:t>
            </a:r>
            <a:endParaRPr lang="ja-JP" altLang="en-US" sz="1200" dirty="0">
              <a:latin typeface="+mn-lt"/>
              <a:ea typeface="+mn-ea"/>
            </a:endParaRPr>
          </a:p>
        </p:txBody>
      </p:sp>
      <p:sp>
        <p:nvSpPr>
          <p:cNvPr id="5242" name="Content Placeholder 2"/>
          <p:cNvSpPr txBox="1">
            <a:spLocks/>
          </p:cNvSpPr>
          <p:nvPr>
            <p:custDataLst>
              <p:tags r:id="rId2"/>
            </p:custDataLst>
          </p:nvPr>
        </p:nvSpPr>
        <p:spPr bwMode="auto">
          <a:xfrm>
            <a:off x="350838" y="711200"/>
            <a:ext cx="7608887" cy="339725"/>
          </a:xfrm>
          <a:prstGeom prst="rect">
            <a:avLst/>
          </a:prstGeom>
          <a:noFill/>
          <a:ln w="9525">
            <a:noFill/>
            <a:miter lim="800000"/>
            <a:headEnd/>
            <a:tailEnd/>
          </a:ln>
        </p:spPr>
        <p:txBody>
          <a:bodyPr>
            <a:spAutoFit/>
          </a:bodyPr>
          <a:lstStyle/>
          <a:p>
            <a:pPr marL="285750" indent="-285750">
              <a:lnSpc>
                <a:spcPct val="90000"/>
              </a:lnSpc>
              <a:buSzPct val="65000"/>
              <a:buFont typeface="Wingdings" pitchFamily="2" charset="2"/>
              <a:buChar char="Ø"/>
            </a:pPr>
            <a:r>
              <a:rPr kumimoji="0" lang="ja-JP" altLang="en-US" b="1">
                <a:solidFill>
                  <a:srgbClr val="000000"/>
                </a:solidFill>
                <a:latin typeface="ＭＳ Ｐゴシック" charset="-128"/>
              </a:rPr>
              <a:t>大阪市は医療技術員や事務職員の給与が、基本給、手当とも高い。</a:t>
            </a:r>
            <a:endParaRPr kumimoji="0" lang="en-US" altLang="ja-JP" b="1">
              <a:solidFill>
                <a:srgbClr val="000000"/>
              </a:solidFill>
              <a:latin typeface="ＭＳ Ｐゴシック" charset="-128"/>
            </a:endParaRPr>
          </a:p>
        </p:txBody>
      </p:sp>
      <p:sp>
        <p:nvSpPr>
          <p:cNvPr id="5243" name="テキスト ボックス 52"/>
          <p:cNvSpPr txBox="1">
            <a:spLocks noChangeArrowheads="1"/>
          </p:cNvSpPr>
          <p:nvPr/>
        </p:nvSpPr>
        <p:spPr bwMode="auto">
          <a:xfrm>
            <a:off x="563563" y="6165850"/>
            <a:ext cx="4124325" cy="646113"/>
          </a:xfrm>
          <a:prstGeom prst="rect">
            <a:avLst/>
          </a:prstGeom>
          <a:noFill/>
          <a:ln w="9525">
            <a:noFill/>
            <a:miter lim="800000"/>
            <a:headEnd/>
            <a:tailEnd/>
          </a:ln>
        </p:spPr>
        <p:txBody>
          <a:bodyPr wrap="none">
            <a:spAutoFit/>
          </a:bodyPr>
          <a:lstStyle/>
          <a:p>
            <a:r>
              <a:rPr lang="ja-JP" altLang="en-US" sz="1200">
                <a:latin typeface="Calibri" pitchFamily="34" charset="0"/>
              </a:rPr>
              <a:t>出典）地方公営企業年鑑　平成</a:t>
            </a:r>
            <a:r>
              <a:rPr lang="en-US" altLang="ja-JP" sz="1200">
                <a:latin typeface="Calibri" pitchFamily="34" charset="0"/>
              </a:rPr>
              <a:t>22</a:t>
            </a:r>
            <a:r>
              <a:rPr lang="ja-JP" altLang="en-US" sz="1200">
                <a:latin typeface="Calibri" pitchFamily="34" charset="0"/>
              </a:rPr>
              <a:t>年度決算</a:t>
            </a:r>
            <a:endParaRPr lang="en-US" altLang="ja-JP" sz="1200">
              <a:latin typeface="Calibri" pitchFamily="34" charset="0"/>
            </a:endParaRPr>
          </a:p>
          <a:p>
            <a:r>
              <a:rPr lang="ja-JP" altLang="en-US" sz="1200">
                <a:latin typeface="Calibri" pitchFamily="34" charset="0"/>
              </a:rPr>
              <a:t>　　　　・手当内訳：時間外勤務、特殊勤務、期末勤勉、その他</a:t>
            </a:r>
            <a:endParaRPr lang="en-US" altLang="ja-JP" sz="1200">
              <a:latin typeface="Calibri" pitchFamily="34" charset="0"/>
            </a:endParaRPr>
          </a:p>
          <a:p>
            <a:r>
              <a:rPr lang="ja-JP" altLang="en-US" sz="1200">
                <a:latin typeface="Calibri" pitchFamily="34" charset="0"/>
              </a:rPr>
              <a:t>　　　　・</a:t>
            </a:r>
            <a:r>
              <a:rPr lang="en-US" altLang="ja-JP" sz="1200">
                <a:latin typeface="Calibri" pitchFamily="34" charset="0"/>
              </a:rPr>
              <a:t>【</a:t>
            </a:r>
            <a:r>
              <a:rPr lang="ja-JP" altLang="en-US" sz="1200">
                <a:latin typeface="Calibri" pitchFamily="34" charset="0"/>
              </a:rPr>
              <a:t>　</a:t>
            </a:r>
            <a:r>
              <a:rPr lang="en-US" altLang="ja-JP" sz="1200">
                <a:latin typeface="Calibri" pitchFamily="34" charset="0"/>
              </a:rPr>
              <a:t>】</a:t>
            </a:r>
            <a:r>
              <a:rPr lang="ja-JP" altLang="en-US" sz="1200">
                <a:latin typeface="Calibri" pitchFamily="34" charset="0"/>
              </a:rPr>
              <a:t>内は平均年齢</a:t>
            </a:r>
            <a:endParaRPr lang="en-US" altLang="ja-JP" sz="1200">
              <a:latin typeface="Calibri" pitchFamily="34" charset="0"/>
            </a:endParaRPr>
          </a:p>
        </p:txBody>
      </p:sp>
      <p:sp>
        <p:nvSpPr>
          <p:cNvPr id="71" name="正方形/長方形 70"/>
          <p:cNvSpPr/>
          <p:nvPr/>
        </p:nvSpPr>
        <p:spPr>
          <a:xfrm>
            <a:off x="1793875" y="1628775"/>
            <a:ext cx="271463" cy="323850"/>
          </a:xfrm>
          <a:prstGeom prst="rect">
            <a:avLst/>
          </a:prstGeom>
          <a:solidFill>
            <a:schemeClr val="accent2">
              <a:lumMod val="40000"/>
              <a:lumOff val="60000"/>
            </a:schemeClr>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ja-JP" altLang="en-US" sz="900" dirty="0">
                <a:solidFill>
                  <a:schemeClr val="tx1"/>
                </a:solidFill>
                <a:latin typeface="HG丸ｺﾞｼｯｸM-PRO" pitchFamily="50" charset="-128"/>
                <a:ea typeface="HG丸ｺﾞｼｯｸM-PRO" pitchFamily="50" charset="-128"/>
                <a:cs typeface="メイリオ" pitchFamily="50" charset="-128"/>
              </a:rPr>
              <a:t>手当</a:t>
            </a:r>
          </a:p>
        </p:txBody>
      </p:sp>
      <p:sp>
        <p:nvSpPr>
          <p:cNvPr id="72" name="正方形/長方形 71"/>
          <p:cNvSpPr/>
          <p:nvPr/>
        </p:nvSpPr>
        <p:spPr>
          <a:xfrm>
            <a:off x="1793679" y="1947899"/>
            <a:ext cx="273000" cy="432000"/>
          </a:xfrm>
          <a:prstGeom prst="rect">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vert="wordArtVertRtl" wrap="none" anchor="ctr"/>
          <a:lstStyle/>
          <a:p>
            <a:pPr algn="ctr" fontAlgn="auto">
              <a:spcBef>
                <a:spcPts val="0"/>
              </a:spcBef>
              <a:spcAft>
                <a:spcPts val="0"/>
              </a:spcAft>
              <a:defRPr/>
            </a:pPr>
            <a:r>
              <a:rPr lang="ja-JP" altLang="en-US" sz="900" dirty="0">
                <a:solidFill>
                  <a:schemeClr val="tx1"/>
                </a:solidFill>
                <a:latin typeface="HG丸ｺﾞｼｯｸM-PRO" pitchFamily="50" charset="-128"/>
                <a:ea typeface="HG丸ｺﾞｼｯｸM-PRO" pitchFamily="50" charset="-128"/>
                <a:cs typeface="メイリオ" pitchFamily="50" charset="-128"/>
              </a:rPr>
              <a:t>基本給</a:t>
            </a:r>
          </a:p>
        </p:txBody>
      </p:sp>
      <p:sp>
        <p:nvSpPr>
          <p:cNvPr id="2" name="スライド番号プレースホルダー 1"/>
          <p:cNvSpPr>
            <a:spLocks noGrp="1"/>
          </p:cNvSpPr>
          <p:nvPr>
            <p:ph type="sldNum" sz="quarter" idx="12"/>
          </p:nvPr>
        </p:nvSpPr>
        <p:spPr>
          <a:xfrm>
            <a:off x="7545388" y="6448425"/>
            <a:ext cx="2311400" cy="365125"/>
          </a:xfrm>
        </p:spPr>
        <p:txBody>
          <a:bodyPr/>
          <a:lstStyle/>
          <a:p>
            <a:pPr>
              <a:defRPr/>
            </a:pPr>
            <a:fld id="{F7FBDA8E-9639-42B5-8AB8-90124C1E09CB}" type="slidenum">
              <a:rPr lang="ja-JP" altLang="en-US"/>
              <a:pPr>
                <a:defRPr/>
              </a:pPr>
              <a:t>14</a:t>
            </a:fld>
            <a:endParaRPr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5"/>
          <p:cNvSpPr>
            <a:spLocks noGrp="1"/>
          </p:cNvSpPr>
          <p:nvPr>
            <p:ph type="ctrTitle"/>
          </p:nvPr>
        </p:nvSpPr>
        <p:spPr>
          <a:xfrm>
            <a:off x="742950" y="1773238"/>
            <a:ext cx="8420100" cy="1655762"/>
          </a:xfrm>
        </p:spPr>
        <p:txBody>
          <a:bodyPr rtlCol="0">
            <a:normAutofit fontScale="90000"/>
          </a:bodyPr>
          <a:lstStyle/>
          <a:p>
            <a:pPr eaLnBrk="1" fontAlgn="auto" hangingPunct="1">
              <a:spcAft>
                <a:spcPts val="0"/>
              </a:spcAft>
              <a:defRPr/>
            </a:pPr>
            <a:r>
              <a:rPr lang="en-US" altLang="ja-JP" dirty="0" smtClean="0"/>
              <a:t/>
            </a:r>
            <a:br>
              <a:rPr lang="en-US" altLang="ja-JP" dirty="0" smtClean="0"/>
            </a:br>
            <a:r>
              <a:rPr lang="en-US" altLang="ja-JP" sz="3200" dirty="0" smtClean="0"/>
              <a:t>3</a:t>
            </a:r>
            <a:r>
              <a:rPr lang="ja-JP" altLang="en-US" sz="3200" dirty="0" err="1" smtClean="0"/>
              <a:t>．</a:t>
            </a:r>
            <a:r>
              <a:rPr lang="ja-JP" altLang="en-US" sz="3200" dirty="0" smtClean="0"/>
              <a:t>公立病院事業の構造改革</a:t>
            </a:r>
            <a:r>
              <a:rPr lang="en-US" altLang="ja-JP" sz="3200" dirty="0" smtClean="0"/>
              <a:t/>
            </a:r>
            <a:br>
              <a:rPr lang="en-US" altLang="ja-JP" sz="3200" dirty="0" smtClean="0"/>
            </a:br>
            <a:r>
              <a:rPr lang="ja-JP" altLang="en-US" sz="3100" dirty="0"/>
              <a:t>（</a:t>
            </a:r>
            <a:r>
              <a:rPr lang="en-US" altLang="ja-JP" sz="3100" dirty="0"/>
              <a:t> H25</a:t>
            </a:r>
            <a:r>
              <a:rPr lang="ja-JP" altLang="en-US" sz="3100" dirty="0"/>
              <a:t>年</a:t>
            </a:r>
            <a:r>
              <a:rPr lang="en-US" altLang="ja-JP" sz="3100" dirty="0"/>
              <a:t>2</a:t>
            </a:r>
            <a:r>
              <a:rPr lang="ja-JP" altLang="en-US" sz="3100" dirty="0"/>
              <a:t>月</a:t>
            </a:r>
            <a:r>
              <a:rPr lang="en-US" altLang="ja-JP" sz="3100" dirty="0"/>
              <a:t>8</a:t>
            </a:r>
            <a:r>
              <a:rPr lang="ja-JP" altLang="en-US" sz="3100" dirty="0"/>
              <a:t>日第</a:t>
            </a:r>
            <a:r>
              <a:rPr lang="en-US" altLang="ja-JP" sz="3100" dirty="0"/>
              <a:t>18</a:t>
            </a:r>
            <a:r>
              <a:rPr lang="ja-JP" altLang="en-US" sz="3100" dirty="0"/>
              <a:t>回大阪府市統合本部会議資料）</a:t>
            </a:r>
            <a:br>
              <a:rPr lang="ja-JP" altLang="en-US" sz="3100" dirty="0"/>
            </a:br>
            <a:endParaRPr lang="ja-JP" altLang="en-US" sz="3100" dirty="0" smtClean="0"/>
          </a:p>
        </p:txBody>
      </p:sp>
      <p:sp>
        <p:nvSpPr>
          <p:cNvPr id="2" name="スライド番号プレースホルダー 1"/>
          <p:cNvSpPr>
            <a:spLocks noGrp="1"/>
          </p:cNvSpPr>
          <p:nvPr>
            <p:ph type="sldNum" sz="quarter" idx="12"/>
          </p:nvPr>
        </p:nvSpPr>
        <p:spPr>
          <a:xfrm>
            <a:off x="7594600" y="6492875"/>
            <a:ext cx="2311400" cy="365125"/>
          </a:xfrm>
        </p:spPr>
        <p:txBody>
          <a:bodyPr/>
          <a:lstStyle/>
          <a:p>
            <a:pPr>
              <a:defRPr/>
            </a:pPr>
            <a:fld id="{0C8895B7-DF49-4DE7-A5BA-2D296B377CE8}" type="slidenum">
              <a:rPr lang="ja-JP" altLang="en-US"/>
              <a:pPr>
                <a:defRPr/>
              </a:pPr>
              <a:t>15</a:t>
            </a:fld>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5492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2200" dirty="0">
                <a:latin typeface="メイリオ" pitchFamily="50" charset="-128"/>
                <a:ea typeface="メイリオ" pitchFamily="50" charset="-128"/>
                <a:cs typeface="メイリオ" pitchFamily="50" charset="-128"/>
              </a:rPr>
              <a:t>病院事業の現状（府市病院の公費負担と経常損益の推移）　</a:t>
            </a:r>
            <a:r>
              <a:rPr lang="en-US" altLang="ja-JP" sz="1600" dirty="0">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単位億円</a:t>
            </a:r>
            <a:r>
              <a:rPr lang="en-US" altLang="ja-JP" sz="1600" dirty="0">
                <a:latin typeface="メイリオ" pitchFamily="50" charset="-128"/>
                <a:ea typeface="メイリオ" pitchFamily="50" charset="-128"/>
                <a:cs typeface="メイリオ" pitchFamily="50" charset="-128"/>
              </a:rPr>
              <a:t>]</a:t>
            </a:r>
            <a:endParaRPr lang="ja-JP" altLang="en-US" sz="2200" dirty="0">
              <a:latin typeface="メイリオ" pitchFamily="50" charset="-128"/>
              <a:ea typeface="メイリオ" pitchFamily="50" charset="-128"/>
              <a:cs typeface="メイリオ" pitchFamily="50" charset="-128"/>
            </a:endParaRPr>
          </a:p>
        </p:txBody>
      </p:sp>
      <p:sp>
        <p:nvSpPr>
          <p:cNvPr id="11451" name="スライド番号プレースホルダー 2"/>
          <p:cNvSpPr>
            <a:spLocks noGrp="1"/>
          </p:cNvSpPr>
          <p:nvPr>
            <p:ph type="sldNum" sz="quarter" idx="12"/>
          </p:nvPr>
        </p:nvSpPr>
        <p:spPr bwMode="auto">
          <a:xfrm>
            <a:off x="9483725" y="6565900"/>
            <a:ext cx="390525" cy="2508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C24010A-B032-437E-9487-2A667FD9E488}" type="slidenum">
              <a:rPr lang="ja-JP" altLang="en-US">
                <a:solidFill>
                  <a:srgbClr val="898989"/>
                </a:solidFill>
              </a:rPr>
              <a:pPr fontAlgn="base">
                <a:spcBef>
                  <a:spcPct val="0"/>
                </a:spcBef>
                <a:spcAft>
                  <a:spcPct val="0"/>
                </a:spcAft>
                <a:defRPr/>
              </a:pPr>
              <a:t>16</a:t>
            </a:fld>
            <a:endParaRPr lang="en-US" altLang="ja-JP">
              <a:solidFill>
                <a:srgbClr val="898989"/>
              </a:solidFill>
            </a:endParaRPr>
          </a:p>
        </p:txBody>
      </p:sp>
      <p:graphicFrame>
        <p:nvGraphicFramePr>
          <p:cNvPr id="11458" name="Object 194"/>
          <p:cNvGraphicFramePr>
            <a:graphicFrameLocks/>
          </p:cNvGraphicFramePr>
          <p:nvPr/>
        </p:nvGraphicFramePr>
        <p:xfrm>
          <a:off x="4887913" y="1317625"/>
          <a:ext cx="4889500" cy="2262188"/>
        </p:xfrm>
        <a:graphic>
          <a:graphicData uri="http://schemas.openxmlformats.org/presentationml/2006/ole">
            <mc:AlternateContent xmlns:mc="http://schemas.openxmlformats.org/markup-compatibility/2006">
              <mc:Choice xmlns:v="urn:schemas-microsoft-com:vml" Requires="v">
                <p:oleObj spid="_x0000_s11470" r:id="rId3" imgW="4889416" imgH="2261812" progId="Excel.Sheet.8">
                  <p:embed/>
                </p:oleObj>
              </mc:Choice>
              <mc:Fallback>
                <p:oleObj r:id="rId3" imgW="4889416" imgH="2261812" progId="Excel.Sheet.8">
                  <p:embed/>
                  <p:pic>
                    <p:nvPicPr>
                      <p:cNvPr id="0" name="Picture 19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913" y="1317625"/>
                        <a:ext cx="4889500" cy="226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テキスト ボックス 2"/>
          <p:cNvSpPr txBox="1"/>
          <p:nvPr/>
        </p:nvSpPr>
        <p:spPr>
          <a:xfrm>
            <a:off x="1208088" y="763588"/>
            <a:ext cx="2879725" cy="39211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ja-JP" altLang="en-US">
                <a:solidFill>
                  <a:srgbClr val="000000"/>
                </a:solidFill>
                <a:latin typeface="メイリオ"/>
                <a:ea typeface="メイリオ"/>
                <a:cs typeface="メイリオ"/>
              </a:rPr>
              <a:t>＜府立病院（５病院合計）＞</a:t>
            </a:r>
          </a:p>
        </p:txBody>
      </p:sp>
      <p:sp>
        <p:nvSpPr>
          <p:cNvPr id="8" name="テキスト ボックス 7"/>
          <p:cNvSpPr txBox="1"/>
          <p:nvPr/>
        </p:nvSpPr>
        <p:spPr>
          <a:xfrm>
            <a:off x="6105525" y="766763"/>
            <a:ext cx="2879725" cy="39211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ja-JP" altLang="en-US">
                <a:solidFill>
                  <a:srgbClr val="000000"/>
                </a:solidFill>
                <a:latin typeface="メイリオ"/>
                <a:ea typeface="メイリオ"/>
                <a:cs typeface="メイリオ"/>
              </a:rPr>
              <a:t>＜市立病院（３病院合計）＞</a:t>
            </a:r>
          </a:p>
        </p:txBody>
      </p:sp>
      <p:graphicFrame>
        <p:nvGraphicFramePr>
          <p:cNvPr id="11459" name="Object 195"/>
          <p:cNvGraphicFramePr>
            <a:graphicFrameLocks/>
          </p:cNvGraphicFramePr>
          <p:nvPr/>
        </p:nvGraphicFramePr>
        <p:xfrm>
          <a:off x="173038" y="3449638"/>
          <a:ext cx="4568825" cy="2909887"/>
        </p:xfrm>
        <a:graphic>
          <a:graphicData uri="http://schemas.openxmlformats.org/presentationml/2006/ole">
            <mc:AlternateContent xmlns:mc="http://schemas.openxmlformats.org/markup-compatibility/2006">
              <mc:Choice xmlns:v="urn:schemas-microsoft-com:vml" Requires="v">
                <p:oleObj spid="_x0000_s11471" r:id="rId5" imgW="4566300" imgH="2908044" progId="Excel.Sheet.8">
                  <p:embed/>
                </p:oleObj>
              </mc:Choice>
              <mc:Fallback>
                <p:oleObj r:id="rId5" imgW="4566300" imgH="2908044" progId="Excel.Sheet.8">
                  <p:embed/>
                  <p:pic>
                    <p:nvPicPr>
                      <p:cNvPr id="0" name="Picture 19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038" y="3449638"/>
                        <a:ext cx="4568825" cy="290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四角形吹き出し 1"/>
          <p:cNvSpPr/>
          <p:nvPr/>
        </p:nvSpPr>
        <p:spPr>
          <a:xfrm>
            <a:off x="3019425" y="6489700"/>
            <a:ext cx="781050" cy="252413"/>
          </a:xfrm>
          <a:prstGeom prst="wedgeRectCallout">
            <a:avLst>
              <a:gd name="adj1" fmla="val -7695"/>
              <a:gd name="adj2" fmla="val -110389"/>
            </a:avLst>
          </a:prstGeom>
          <a:ln w="190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100" dirty="0">
                <a:latin typeface="メイリオ" pitchFamily="50" charset="-128"/>
                <a:ea typeface="メイリオ" pitchFamily="50" charset="-128"/>
                <a:cs typeface="メイリオ" pitchFamily="50" charset="-128"/>
              </a:rPr>
              <a:t>独法化</a:t>
            </a:r>
          </a:p>
        </p:txBody>
      </p:sp>
      <p:sp>
        <p:nvSpPr>
          <p:cNvPr id="10" name="四角形吹き出し 9"/>
          <p:cNvSpPr/>
          <p:nvPr/>
        </p:nvSpPr>
        <p:spPr>
          <a:xfrm>
            <a:off x="7137400" y="6489700"/>
            <a:ext cx="1169988" cy="252413"/>
          </a:xfrm>
          <a:prstGeom prst="wedgeRectCallout">
            <a:avLst>
              <a:gd name="adj1" fmla="val -15510"/>
              <a:gd name="adj2" fmla="val -121554"/>
            </a:avLst>
          </a:prstGeom>
          <a:ln w="190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100" dirty="0">
                <a:latin typeface="メイリオ" pitchFamily="50" charset="-128"/>
                <a:ea typeface="メイリオ" pitchFamily="50" charset="-128"/>
                <a:cs typeface="メイリオ" pitchFamily="50" charset="-128"/>
              </a:rPr>
              <a:t>十三移転開院</a:t>
            </a:r>
          </a:p>
        </p:txBody>
      </p:sp>
      <p:graphicFrame>
        <p:nvGraphicFramePr>
          <p:cNvPr id="11460" name="Object 196"/>
          <p:cNvGraphicFramePr>
            <a:graphicFrameLocks/>
          </p:cNvGraphicFramePr>
          <p:nvPr/>
        </p:nvGraphicFramePr>
        <p:xfrm>
          <a:off x="158750" y="1316038"/>
          <a:ext cx="4565650" cy="2262187"/>
        </p:xfrm>
        <a:graphic>
          <a:graphicData uri="http://schemas.openxmlformats.org/presentationml/2006/ole">
            <mc:AlternateContent xmlns:mc="http://schemas.openxmlformats.org/markup-compatibility/2006">
              <mc:Choice xmlns:v="urn:schemas-microsoft-com:vml" Requires="v">
                <p:oleObj spid="_x0000_s11472" r:id="rId7" imgW="4566300" imgH="2261812" progId="Excel.Sheet.8">
                  <p:embed/>
                </p:oleObj>
              </mc:Choice>
              <mc:Fallback>
                <p:oleObj r:id="rId7" imgW="4566300" imgH="2261812" progId="Excel.Sheet.8">
                  <p:embed/>
                  <p:pic>
                    <p:nvPicPr>
                      <p:cNvPr id="0" name="Picture 19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50" y="1316038"/>
                        <a:ext cx="4565650" cy="226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61" name="Object 197"/>
          <p:cNvGraphicFramePr>
            <a:graphicFrameLocks/>
          </p:cNvGraphicFramePr>
          <p:nvPr/>
        </p:nvGraphicFramePr>
        <p:xfrm>
          <a:off x="4924425" y="3462338"/>
          <a:ext cx="4889500" cy="2908300"/>
        </p:xfrm>
        <a:graphic>
          <a:graphicData uri="http://schemas.openxmlformats.org/presentationml/2006/ole">
            <mc:AlternateContent xmlns:mc="http://schemas.openxmlformats.org/markup-compatibility/2006">
              <mc:Choice xmlns:v="urn:schemas-microsoft-com:vml" Requires="v">
                <p:oleObj spid="_x0000_s11473" r:id="rId9" imgW="4889416" imgH="2908044" progId="Excel.Sheet.8">
                  <p:embed/>
                </p:oleObj>
              </mc:Choice>
              <mc:Fallback>
                <p:oleObj r:id="rId9" imgW="4889416" imgH="2908044" progId="Excel.Sheet.8">
                  <p:embed/>
                  <p:pic>
                    <p:nvPicPr>
                      <p:cNvPr id="0" name="Picture 19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4425" y="3462338"/>
                        <a:ext cx="4889500" cy="290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直線コネクタ 13"/>
          <p:cNvCxnSpPr/>
          <p:nvPr/>
        </p:nvCxnSpPr>
        <p:spPr>
          <a:xfrm>
            <a:off x="541338" y="3357563"/>
            <a:ext cx="401796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249863" y="3357563"/>
            <a:ext cx="448468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132013" y="1268413"/>
            <a:ext cx="1416050" cy="43021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fontAlgn="auto">
              <a:spcBef>
                <a:spcPts val="0"/>
              </a:spcBef>
              <a:spcAft>
                <a:spcPts val="0"/>
              </a:spcAft>
              <a:defRPr/>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運営費負担金</a:t>
            </a:r>
            <a:r>
              <a:rPr lang="en-US" altLang="ja-JP" sz="1200" dirty="0">
                <a:latin typeface="メイリオ" pitchFamily="50" charset="-128"/>
                <a:ea typeface="メイリオ" pitchFamily="50" charset="-128"/>
                <a:cs typeface="メイリオ" pitchFamily="50" charset="-128"/>
              </a:rPr>
              <a:t>】</a:t>
            </a:r>
          </a:p>
          <a:p>
            <a:pPr algn="ctr" fontAlgn="auto">
              <a:spcBef>
                <a:spcPts val="0"/>
              </a:spcBef>
              <a:spcAft>
                <a:spcPts val="0"/>
              </a:spcAft>
              <a:defRPr/>
            </a:pPr>
            <a:r>
              <a:rPr lang="en-US" altLang="ja-JP" sz="1000" dirty="0">
                <a:latin typeface="メイリオ" pitchFamily="50" charset="-128"/>
                <a:ea typeface="メイリオ" pitchFamily="50" charset="-128"/>
                <a:cs typeface="メイリオ" pitchFamily="50" charset="-128"/>
              </a:rPr>
              <a:t>※H17</a:t>
            </a:r>
            <a:r>
              <a:rPr lang="ja-JP" altLang="en-US" sz="1000" dirty="0" err="1">
                <a:latin typeface="メイリオ" pitchFamily="50" charset="-128"/>
                <a:ea typeface="メイリオ" pitchFamily="50" charset="-128"/>
                <a:cs typeface="メイリオ" pitchFamily="50" charset="-128"/>
              </a:rPr>
              <a:t>まで繰</a:t>
            </a:r>
            <a:r>
              <a:rPr lang="ja-JP" altLang="en-US" sz="1000" dirty="0">
                <a:latin typeface="メイリオ" pitchFamily="50" charset="-128"/>
                <a:ea typeface="メイリオ" pitchFamily="50" charset="-128"/>
                <a:cs typeface="メイリオ" pitchFamily="50" charset="-128"/>
              </a:rPr>
              <a:t>出金</a:t>
            </a:r>
          </a:p>
        </p:txBody>
      </p:sp>
      <p:sp>
        <p:nvSpPr>
          <p:cNvPr id="17" name="テキスト ボックス 16"/>
          <p:cNvSpPr txBox="1"/>
          <p:nvPr/>
        </p:nvSpPr>
        <p:spPr>
          <a:xfrm>
            <a:off x="6853238" y="1296988"/>
            <a:ext cx="1412875" cy="28416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fontAlgn="auto">
              <a:spcBef>
                <a:spcPts val="0"/>
              </a:spcBef>
              <a:spcAft>
                <a:spcPts val="0"/>
              </a:spcAft>
              <a:defRPr/>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一般会計繰出金</a:t>
            </a:r>
            <a:r>
              <a:rPr lang="en-US" altLang="ja-JP" sz="1200" dirty="0">
                <a:latin typeface="メイリオ" pitchFamily="50" charset="-128"/>
                <a:ea typeface="メイリオ" pitchFamily="50" charset="-128"/>
                <a:cs typeface="メイリオ" pitchFamily="50" charset="-128"/>
              </a:rPr>
              <a:t>】</a:t>
            </a:r>
          </a:p>
        </p:txBody>
      </p:sp>
      <p:sp>
        <p:nvSpPr>
          <p:cNvPr id="18" name="テキスト ボックス 17"/>
          <p:cNvSpPr txBox="1"/>
          <p:nvPr/>
        </p:nvSpPr>
        <p:spPr>
          <a:xfrm>
            <a:off x="6751638" y="3587750"/>
            <a:ext cx="1108075" cy="27622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fontAlgn="auto">
              <a:spcBef>
                <a:spcPts val="0"/>
              </a:spcBef>
              <a:spcAft>
                <a:spcPts val="0"/>
              </a:spcAft>
              <a:defRPr/>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経常損益</a:t>
            </a:r>
            <a:r>
              <a:rPr lang="en-US" altLang="ja-JP" sz="1200" dirty="0">
                <a:latin typeface="メイリオ" pitchFamily="50" charset="-128"/>
                <a:ea typeface="メイリオ" pitchFamily="50" charset="-128"/>
                <a:cs typeface="メイリオ" pitchFamily="50" charset="-128"/>
              </a:rPr>
              <a:t>】</a:t>
            </a:r>
          </a:p>
        </p:txBody>
      </p:sp>
      <p:sp>
        <p:nvSpPr>
          <p:cNvPr id="19" name="テキスト ボックス 18"/>
          <p:cNvSpPr txBox="1"/>
          <p:nvPr/>
        </p:nvSpPr>
        <p:spPr>
          <a:xfrm>
            <a:off x="1490663" y="3602038"/>
            <a:ext cx="1108075" cy="27622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fontAlgn="auto">
              <a:spcBef>
                <a:spcPts val="0"/>
              </a:spcBef>
              <a:spcAft>
                <a:spcPts val="0"/>
              </a:spcAft>
              <a:defRPr/>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経常損益</a:t>
            </a:r>
            <a:r>
              <a:rPr lang="en-US" altLang="ja-JP" sz="1200" dirty="0">
                <a:latin typeface="メイリオ" pitchFamily="50" charset="-128"/>
                <a:ea typeface="メイリオ" pitchFamily="50" charset="-128"/>
                <a:cs typeface="メイリオ" pitchFamily="50" charset="-128"/>
              </a:rPr>
              <a:t>】</a:t>
            </a:r>
          </a:p>
        </p:txBody>
      </p:sp>
      <p:sp>
        <p:nvSpPr>
          <p:cNvPr id="20" name="四角形吹き出し 19"/>
          <p:cNvSpPr/>
          <p:nvPr/>
        </p:nvSpPr>
        <p:spPr>
          <a:xfrm>
            <a:off x="5303838" y="6483350"/>
            <a:ext cx="974725" cy="252413"/>
          </a:xfrm>
          <a:prstGeom prst="wedgeRectCallout">
            <a:avLst>
              <a:gd name="adj1" fmla="val -38957"/>
              <a:gd name="adj2" fmla="val -160631"/>
            </a:avLst>
          </a:prstGeom>
          <a:ln w="1905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100" dirty="0">
                <a:latin typeface="メイリオ" pitchFamily="50" charset="-128"/>
                <a:ea typeface="メイリオ" pitchFamily="50" charset="-128"/>
                <a:cs typeface="メイリオ" pitchFamily="50" charset="-128"/>
              </a:rPr>
              <a:t>市総合開院</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5492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2200" dirty="0">
                <a:latin typeface="メイリオ" pitchFamily="50" charset="-128"/>
                <a:ea typeface="メイリオ" pitchFamily="50" charset="-128"/>
                <a:cs typeface="メイリオ" pitchFamily="50" charset="-128"/>
              </a:rPr>
              <a:t>病院事業の現状（府市病院の一般会計支出の内訳</a:t>
            </a:r>
            <a:r>
              <a:rPr lang="en-US" altLang="ja-JP" dirty="0">
                <a:latin typeface="メイリオ" pitchFamily="50" charset="-128"/>
                <a:ea typeface="メイリオ" pitchFamily="50" charset="-128"/>
                <a:cs typeface="メイリオ" pitchFamily="50" charset="-128"/>
              </a:rPr>
              <a:t>【H24</a:t>
            </a:r>
            <a:r>
              <a:rPr lang="ja-JP" altLang="en-US" dirty="0">
                <a:latin typeface="メイリオ" pitchFamily="50" charset="-128"/>
                <a:ea typeface="メイリオ" pitchFamily="50" charset="-128"/>
                <a:cs typeface="メイリオ" pitchFamily="50" charset="-128"/>
              </a:rPr>
              <a:t>度予算</a:t>
            </a:r>
            <a:r>
              <a:rPr lang="en-US" altLang="ja-JP" dirty="0">
                <a:latin typeface="メイリオ" pitchFamily="50" charset="-128"/>
                <a:ea typeface="メイリオ" pitchFamily="50" charset="-128"/>
                <a:cs typeface="メイリオ" pitchFamily="50" charset="-128"/>
              </a:rPr>
              <a:t>】</a:t>
            </a:r>
            <a:r>
              <a:rPr lang="ja-JP" altLang="en-US" sz="2200" dirty="0">
                <a:latin typeface="メイリオ" pitchFamily="50" charset="-128"/>
                <a:ea typeface="メイリオ" pitchFamily="50" charset="-128"/>
                <a:cs typeface="メイリオ" pitchFamily="50" charset="-128"/>
              </a:rPr>
              <a:t>）</a:t>
            </a:r>
          </a:p>
        </p:txBody>
      </p:sp>
      <p:sp>
        <p:nvSpPr>
          <p:cNvPr id="12383" name="スライド番号プレースホルダー 2"/>
          <p:cNvSpPr>
            <a:spLocks noGrp="1"/>
          </p:cNvSpPr>
          <p:nvPr>
            <p:ph type="sldNum" sz="quarter" idx="12"/>
          </p:nvPr>
        </p:nvSpPr>
        <p:spPr bwMode="auto">
          <a:xfrm>
            <a:off x="9469438" y="6561138"/>
            <a:ext cx="390525" cy="2508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B3CF5DF-1993-4BF6-8ACA-424FECBADB6D}" type="slidenum">
              <a:rPr lang="ja-JP" altLang="en-US">
                <a:solidFill>
                  <a:srgbClr val="898989"/>
                </a:solidFill>
              </a:rPr>
              <a:pPr fontAlgn="base">
                <a:spcBef>
                  <a:spcPct val="0"/>
                </a:spcBef>
                <a:spcAft>
                  <a:spcPct val="0"/>
                </a:spcAft>
                <a:defRPr/>
              </a:pPr>
              <a:t>17</a:t>
            </a:fld>
            <a:endParaRPr lang="en-US" altLang="ja-JP">
              <a:solidFill>
                <a:srgbClr val="898989"/>
              </a:solidFill>
            </a:endParaRPr>
          </a:p>
        </p:txBody>
      </p:sp>
      <p:graphicFrame>
        <p:nvGraphicFramePr>
          <p:cNvPr id="12386" name="Object 98"/>
          <p:cNvGraphicFramePr>
            <a:graphicFrameLocks/>
          </p:cNvGraphicFramePr>
          <p:nvPr/>
        </p:nvGraphicFramePr>
        <p:xfrm>
          <a:off x="1116013" y="1139825"/>
          <a:ext cx="2409825" cy="4781550"/>
        </p:xfrm>
        <a:graphic>
          <a:graphicData uri="http://schemas.openxmlformats.org/presentationml/2006/ole">
            <mc:AlternateContent xmlns:mc="http://schemas.openxmlformats.org/markup-compatibility/2006">
              <mc:Choice xmlns:v="urn:schemas-microsoft-com:vml" Requires="v">
                <p:oleObj spid="_x0000_s12392" r:id="rId3" imgW="2408129" imgH="4779678" progId="Excel.Sheet.8">
                  <p:embed/>
                </p:oleObj>
              </mc:Choice>
              <mc:Fallback>
                <p:oleObj r:id="rId3" imgW="2408129" imgH="4779678" progId="Excel.Sheet.8">
                  <p:embed/>
                  <p:pic>
                    <p:nvPicPr>
                      <p:cNvPr id="0" name="Picture 9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139825"/>
                        <a:ext cx="2409825" cy="478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0" name="テキスト ボックス 11"/>
          <p:cNvSpPr txBox="1">
            <a:spLocks noChangeArrowheads="1"/>
          </p:cNvSpPr>
          <p:nvPr/>
        </p:nvSpPr>
        <p:spPr bwMode="auto">
          <a:xfrm>
            <a:off x="884238" y="1033463"/>
            <a:ext cx="571500" cy="246062"/>
          </a:xfrm>
          <a:prstGeom prst="rect">
            <a:avLst/>
          </a:prstGeom>
          <a:noFill/>
          <a:ln w="9525">
            <a:noFill/>
            <a:miter lim="800000"/>
            <a:headEnd/>
            <a:tailEnd/>
          </a:ln>
        </p:spPr>
        <p:txBody>
          <a:bodyPr wrap="none">
            <a:spAutoFit/>
          </a:bodyPr>
          <a:lstStyle/>
          <a:p>
            <a:r>
              <a:rPr lang="ja-JP" altLang="en-US" sz="1000">
                <a:latin typeface="Calibri" pitchFamily="34" charset="0"/>
              </a:rPr>
              <a:t>（億円）</a:t>
            </a:r>
          </a:p>
        </p:txBody>
      </p:sp>
      <p:graphicFrame>
        <p:nvGraphicFramePr>
          <p:cNvPr id="12387" name="Object 99"/>
          <p:cNvGraphicFramePr>
            <a:graphicFrameLocks/>
          </p:cNvGraphicFramePr>
          <p:nvPr/>
        </p:nvGraphicFramePr>
        <p:xfrm>
          <a:off x="3938588" y="1143000"/>
          <a:ext cx="5537200" cy="4781550"/>
        </p:xfrm>
        <a:graphic>
          <a:graphicData uri="http://schemas.openxmlformats.org/presentationml/2006/ole">
            <mc:AlternateContent xmlns:mc="http://schemas.openxmlformats.org/markup-compatibility/2006">
              <mc:Choice xmlns:v="urn:schemas-microsoft-com:vml" Requires="v">
                <p:oleObj spid="_x0000_s12393" r:id="rId5" imgW="5541744" imgH="4785775" progId="Excel.Sheet.8">
                  <p:embed/>
                </p:oleObj>
              </mc:Choice>
              <mc:Fallback>
                <p:oleObj r:id="rId5" imgW="5541744" imgH="4785775" progId="Excel.Sheet.8">
                  <p:embed/>
                  <p:pic>
                    <p:nvPicPr>
                      <p:cNvPr id="0" name="Picture 9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8588" y="1143000"/>
                        <a:ext cx="5537200" cy="478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1" name="テキスト ボックス 13"/>
          <p:cNvSpPr txBox="1">
            <a:spLocks noChangeArrowheads="1"/>
          </p:cNvSpPr>
          <p:nvPr/>
        </p:nvSpPr>
        <p:spPr bwMode="auto">
          <a:xfrm>
            <a:off x="3740150" y="1033463"/>
            <a:ext cx="565150" cy="244475"/>
          </a:xfrm>
          <a:prstGeom prst="rect">
            <a:avLst/>
          </a:prstGeom>
          <a:noFill/>
          <a:ln w="9525">
            <a:noFill/>
            <a:miter lim="800000"/>
            <a:headEnd/>
            <a:tailEnd/>
          </a:ln>
        </p:spPr>
        <p:txBody>
          <a:bodyPr wrap="none">
            <a:spAutoFit/>
          </a:bodyPr>
          <a:lstStyle/>
          <a:p>
            <a:r>
              <a:rPr lang="ja-JP" altLang="en-US" sz="1000">
                <a:latin typeface="Calibri" pitchFamily="34" charset="0"/>
              </a:rPr>
              <a:t>（億円）</a:t>
            </a:r>
          </a:p>
        </p:txBody>
      </p:sp>
      <p:sp>
        <p:nvSpPr>
          <p:cNvPr id="15" name="正方形/長方形 14"/>
          <p:cNvSpPr/>
          <p:nvPr/>
        </p:nvSpPr>
        <p:spPr>
          <a:xfrm>
            <a:off x="1520825" y="992188"/>
            <a:ext cx="1909763" cy="287337"/>
          </a:xfrm>
          <a:prstGeom prst="rect">
            <a:avLst/>
          </a:prstGeom>
          <a:solidFill>
            <a:schemeClr val="tx1">
              <a:lumMod val="65000"/>
              <a:lumOff val="35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b="1" dirty="0">
                <a:solidFill>
                  <a:schemeClr val="bg1"/>
                </a:solidFill>
                <a:latin typeface="HG丸ｺﾞｼｯｸM-PRO" pitchFamily="50" charset="-128"/>
                <a:ea typeface="HG丸ｺﾞｼｯｸM-PRO" pitchFamily="50" charset="-128"/>
                <a:cs typeface="メイリオ" pitchFamily="50" charset="-128"/>
              </a:rPr>
              <a:t>病院合計</a:t>
            </a:r>
          </a:p>
        </p:txBody>
      </p:sp>
      <p:sp>
        <p:nvSpPr>
          <p:cNvPr id="16" name="正方形/長方形 15"/>
          <p:cNvSpPr/>
          <p:nvPr/>
        </p:nvSpPr>
        <p:spPr>
          <a:xfrm>
            <a:off x="4375150" y="992188"/>
            <a:ext cx="5114925" cy="28733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1400" b="1" dirty="0">
                <a:latin typeface="HG丸ｺﾞｼｯｸM-PRO" pitchFamily="50" charset="-128"/>
                <a:ea typeface="HG丸ｺﾞｼｯｸM-PRO" pitchFamily="50" charset="-128"/>
                <a:cs typeface="メイリオ" pitchFamily="50" charset="-128"/>
              </a:rPr>
              <a:t>府市の８病院内訳（左から病床数が多い順）</a:t>
            </a:r>
          </a:p>
        </p:txBody>
      </p:sp>
      <p:sp>
        <p:nvSpPr>
          <p:cNvPr id="12394" name="テキスト ボックス 16"/>
          <p:cNvSpPr txBox="1">
            <a:spLocks noChangeArrowheads="1"/>
          </p:cNvSpPr>
          <p:nvPr/>
        </p:nvSpPr>
        <p:spPr bwMode="auto">
          <a:xfrm>
            <a:off x="1817688" y="1997075"/>
            <a:ext cx="433387" cy="244475"/>
          </a:xfrm>
          <a:prstGeom prst="rect">
            <a:avLst/>
          </a:prstGeom>
          <a:noFill/>
          <a:ln w="9525">
            <a:noFill/>
            <a:miter lim="800000"/>
            <a:headEnd/>
            <a:tailEnd/>
          </a:ln>
        </p:spPr>
        <p:txBody>
          <a:bodyPr wrap="none">
            <a:spAutoFit/>
          </a:bodyPr>
          <a:lstStyle/>
          <a:p>
            <a:r>
              <a:rPr lang="en-US" altLang="ja-JP" sz="1000" b="1" u="sng">
                <a:latin typeface="HGPｺﾞｼｯｸM" pitchFamily="50" charset="-128"/>
                <a:ea typeface="HGPｺﾞｼｯｸM" pitchFamily="50" charset="-128"/>
                <a:cs typeface="メイリオ"/>
              </a:rPr>
              <a:t>98.0</a:t>
            </a:r>
            <a:endParaRPr lang="ja-JP" altLang="en-US" sz="1000" b="1" u="sng">
              <a:latin typeface="HGPｺﾞｼｯｸM" pitchFamily="50" charset="-128"/>
              <a:ea typeface="HGPｺﾞｼｯｸM" pitchFamily="50" charset="-128"/>
              <a:cs typeface="メイリオ"/>
            </a:endParaRPr>
          </a:p>
        </p:txBody>
      </p:sp>
      <p:sp>
        <p:nvSpPr>
          <p:cNvPr id="12395" name="テキスト ボックス 17"/>
          <p:cNvSpPr txBox="1">
            <a:spLocks noChangeArrowheads="1"/>
          </p:cNvSpPr>
          <p:nvPr/>
        </p:nvSpPr>
        <p:spPr bwMode="auto">
          <a:xfrm>
            <a:off x="4422775" y="1482725"/>
            <a:ext cx="433388" cy="244475"/>
          </a:xfrm>
          <a:prstGeom prst="rect">
            <a:avLst/>
          </a:prstGeom>
          <a:noFill/>
          <a:ln w="9525">
            <a:noFill/>
            <a:miter lim="800000"/>
            <a:headEnd/>
            <a:tailEnd/>
          </a:ln>
        </p:spPr>
        <p:txBody>
          <a:bodyPr wrap="none">
            <a:spAutoFit/>
          </a:bodyPr>
          <a:lstStyle/>
          <a:p>
            <a:r>
              <a:rPr lang="en-US" altLang="ja-JP" sz="1000" b="1" u="sng">
                <a:latin typeface="HGPｺﾞｼｯｸM" pitchFamily="50" charset="-128"/>
                <a:ea typeface="HGPｺﾞｼｯｸM" pitchFamily="50" charset="-128"/>
                <a:cs typeface="メイリオ"/>
              </a:rPr>
              <a:t>72.5</a:t>
            </a:r>
            <a:endParaRPr lang="ja-JP" altLang="en-US" sz="1000" b="1" u="sng">
              <a:latin typeface="HGPｺﾞｼｯｸM" pitchFamily="50" charset="-128"/>
              <a:ea typeface="HGPｺﾞｼｯｸM" pitchFamily="50" charset="-128"/>
              <a:cs typeface="メイリオ"/>
            </a:endParaRPr>
          </a:p>
        </p:txBody>
      </p:sp>
      <p:sp>
        <p:nvSpPr>
          <p:cNvPr id="12396" name="テキスト ボックス 18"/>
          <p:cNvSpPr txBox="1">
            <a:spLocks noChangeArrowheads="1"/>
          </p:cNvSpPr>
          <p:nvPr/>
        </p:nvSpPr>
        <p:spPr bwMode="auto">
          <a:xfrm>
            <a:off x="8147050" y="4265613"/>
            <a:ext cx="433388" cy="244475"/>
          </a:xfrm>
          <a:prstGeom prst="rect">
            <a:avLst/>
          </a:prstGeom>
          <a:noFill/>
          <a:ln w="9525">
            <a:noFill/>
            <a:miter lim="800000"/>
            <a:headEnd/>
            <a:tailEnd/>
          </a:ln>
        </p:spPr>
        <p:txBody>
          <a:bodyPr wrap="none">
            <a:spAutoFit/>
          </a:bodyPr>
          <a:lstStyle/>
          <a:p>
            <a:r>
              <a:rPr lang="en-US" altLang="ja-JP" sz="1000" b="1" u="sng">
                <a:latin typeface="HGPｺﾞｼｯｸM" pitchFamily="50" charset="-128"/>
                <a:ea typeface="HGPｺﾞｼｯｸM" pitchFamily="50" charset="-128"/>
                <a:cs typeface="メイリオ"/>
              </a:rPr>
              <a:t>18.3</a:t>
            </a:r>
            <a:endParaRPr lang="ja-JP" altLang="en-US" sz="1000" b="1" u="sng">
              <a:latin typeface="HGPｺﾞｼｯｸM" pitchFamily="50" charset="-128"/>
              <a:ea typeface="HGPｺﾞｼｯｸM" pitchFamily="50" charset="-128"/>
              <a:cs typeface="メイリオ"/>
            </a:endParaRPr>
          </a:p>
        </p:txBody>
      </p:sp>
      <p:sp>
        <p:nvSpPr>
          <p:cNvPr id="12397" name="テキスト ボックス 19"/>
          <p:cNvSpPr txBox="1">
            <a:spLocks noChangeArrowheads="1"/>
          </p:cNvSpPr>
          <p:nvPr/>
        </p:nvSpPr>
        <p:spPr bwMode="auto">
          <a:xfrm>
            <a:off x="8794750" y="4808538"/>
            <a:ext cx="358775" cy="244475"/>
          </a:xfrm>
          <a:prstGeom prst="rect">
            <a:avLst/>
          </a:prstGeom>
          <a:noFill/>
          <a:ln w="9525">
            <a:noFill/>
            <a:miter lim="800000"/>
            <a:headEnd/>
            <a:tailEnd/>
          </a:ln>
        </p:spPr>
        <p:txBody>
          <a:bodyPr wrap="none">
            <a:spAutoFit/>
          </a:bodyPr>
          <a:lstStyle/>
          <a:p>
            <a:r>
              <a:rPr lang="en-US" altLang="ja-JP" sz="1000" b="1" u="sng">
                <a:latin typeface="HGPｺﾞｼｯｸM" pitchFamily="50" charset="-128"/>
                <a:ea typeface="HGPｺﾞｼｯｸM" pitchFamily="50" charset="-128"/>
                <a:cs typeface="メイリオ"/>
              </a:rPr>
              <a:t>7.2</a:t>
            </a:r>
            <a:endParaRPr lang="ja-JP" altLang="en-US" sz="1000" b="1" u="sng">
              <a:latin typeface="HGPｺﾞｼｯｸM" pitchFamily="50" charset="-128"/>
              <a:ea typeface="HGPｺﾞｼｯｸM" pitchFamily="50" charset="-128"/>
              <a:cs typeface="メイリオ"/>
            </a:endParaRPr>
          </a:p>
        </p:txBody>
      </p:sp>
      <p:sp>
        <p:nvSpPr>
          <p:cNvPr id="12398" name="テキスト ボックス 20"/>
          <p:cNvSpPr txBox="1">
            <a:spLocks noChangeArrowheads="1"/>
          </p:cNvSpPr>
          <p:nvPr/>
        </p:nvSpPr>
        <p:spPr bwMode="auto">
          <a:xfrm>
            <a:off x="2609850" y="1339850"/>
            <a:ext cx="542925" cy="260350"/>
          </a:xfrm>
          <a:prstGeom prst="rect">
            <a:avLst/>
          </a:prstGeom>
          <a:noFill/>
          <a:ln w="9525">
            <a:noFill/>
            <a:miter lim="800000"/>
            <a:headEnd/>
            <a:tailEnd/>
          </a:ln>
        </p:spPr>
        <p:txBody>
          <a:bodyPr wrap="none">
            <a:spAutoFit/>
          </a:bodyPr>
          <a:lstStyle/>
          <a:p>
            <a:r>
              <a:rPr lang="en-US" altLang="ja-JP" sz="1100" b="1" u="sng">
                <a:latin typeface="HGPｺﾞｼｯｸM" pitchFamily="50" charset="-128"/>
                <a:ea typeface="HGPｺﾞｼｯｸM" pitchFamily="50" charset="-128"/>
                <a:cs typeface="メイリオ"/>
              </a:rPr>
              <a:t>121.6</a:t>
            </a:r>
            <a:endParaRPr lang="ja-JP" altLang="en-US" sz="1100" b="1" u="sng">
              <a:latin typeface="HGPｺﾞｼｯｸM" pitchFamily="50" charset="-128"/>
              <a:ea typeface="HGPｺﾞｼｯｸM" pitchFamily="50" charset="-128"/>
              <a:cs typeface="メイリオ"/>
            </a:endParaRPr>
          </a:p>
        </p:txBody>
      </p:sp>
      <p:sp>
        <p:nvSpPr>
          <p:cNvPr id="12399" name="テキスト ボックス 21"/>
          <p:cNvSpPr txBox="1">
            <a:spLocks noChangeArrowheads="1"/>
          </p:cNvSpPr>
          <p:nvPr/>
        </p:nvSpPr>
        <p:spPr bwMode="auto">
          <a:xfrm>
            <a:off x="7535863" y="3629025"/>
            <a:ext cx="433387" cy="244475"/>
          </a:xfrm>
          <a:prstGeom prst="rect">
            <a:avLst/>
          </a:prstGeom>
          <a:noFill/>
          <a:ln w="9525">
            <a:noFill/>
            <a:miter lim="800000"/>
            <a:headEnd/>
            <a:tailEnd/>
          </a:ln>
        </p:spPr>
        <p:txBody>
          <a:bodyPr wrap="none">
            <a:spAutoFit/>
          </a:bodyPr>
          <a:lstStyle/>
          <a:p>
            <a:r>
              <a:rPr lang="en-US" altLang="ja-JP" sz="1000" b="1" u="sng">
                <a:latin typeface="HGPｺﾞｼｯｸM" pitchFamily="50" charset="-128"/>
                <a:ea typeface="HGPｺﾞｼｯｸM" pitchFamily="50" charset="-128"/>
                <a:cs typeface="メイリオ"/>
              </a:rPr>
              <a:t>30.3</a:t>
            </a:r>
            <a:endParaRPr lang="ja-JP" altLang="en-US" sz="1000" b="1" u="sng">
              <a:latin typeface="HGPｺﾞｼｯｸM" pitchFamily="50" charset="-128"/>
              <a:ea typeface="HGPｺﾞｼｯｸM" pitchFamily="50" charset="-128"/>
              <a:cs typeface="メイリオ"/>
            </a:endParaRPr>
          </a:p>
        </p:txBody>
      </p:sp>
      <p:sp>
        <p:nvSpPr>
          <p:cNvPr id="12400" name="テキスト ボックス 22"/>
          <p:cNvSpPr txBox="1">
            <a:spLocks noChangeArrowheads="1"/>
          </p:cNvSpPr>
          <p:nvPr/>
        </p:nvSpPr>
        <p:spPr bwMode="auto">
          <a:xfrm>
            <a:off x="5646738" y="4376738"/>
            <a:ext cx="433387" cy="244475"/>
          </a:xfrm>
          <a:prstGeom prst="rect">
            <a:avLst/>
          </a:prstGeom>
          <a:noFill/>
          <a:ln w="9525">
            <a:noFill/>
            <a:miter lim="800000"/>
            <a:headEnd/>
            <a:tailEnd/>
          </a:ln>
        </p:spPr>
        <p:txBody>
          <a:bodyPr wrap="none">
            <a:spAutoFit/>
          </a:bodyPr>
          <a:lstStyle/>
          <a:p>
            <a:r>
              <a:rPr lang="en-US" altLang="ja-JP" sz="1000" b="1" u="sng">
                <a:latin typeface="HGPｺﾞｼｯｸM" pitchFamily="50" charset="-128"/>
                <a:ea typeface="HGPｺﾞｼｯｸM" pitchFamily="50" charset="-128"/>
                <a:cs typeface="メイリオ"/>
              </a:rPr>
              <a:t>15.5</a:t>
            </a:r>
            <a:endParaRPr lang="ja-JP" altLang="en-US" sz="1000" b="1" u="sng">
              <a:latin typeface="HGPｺﾞｼｯｸM" pitchFamily="50" charset="-128"/>
              <a:ea typeface="HGPｺﾞｼｯｸM" pitchFamily="50" charset="-128"/>
              <a:cs typeface="メイリオ"/>
            </a:endParaRPr>
          </a:p>
        </p:txBody>
      </p:sp>
      <p:sp>
        <p:nvSpPr>
          <p:cNvPr id="12401" name="テキスト ボックス 23"/>
          <p:cNvSpPr txBox="1">
            <a:spLocks noChangeArrowheads="1"/>
          </p:cNvSpPr>
          <p:nvPr/>
        </p:nvSpPr>
        <p:spPr bwMode="auto">
          <a:xfrm>
            <a:off x="6292850" y="4000500"/>
            <a:ext cx="433388" cy="244475"/>
          </a:xfrm>
          <a:prstGeom prst="rect">
            <a:avLst/>
          </a:prstGeom>
          <a:noFill/>
          <a:ln w="9525">
            <a:noFill/>
            <a:miter lim="800000"/>
            <a:headEnd/>
            <a:tailEnd/>
          </a:ln>
        </p:spPr>
        <p:txBody>
          <a:bodyPr wrap="none">
            <a:spAutoFit/>
          </a:bodyPr>
          <a:lstStyle/>
          <a:p>
            <a:r>
              <a:rPr lang="en-US" altLang="ja-JP" sz="1000" b="1" u="sng">
                <a:latin typeface="HGPｺﾞｼｯｸM" pitchFamily="50" charset="-128"/>
                <a:ea typeface="HGPｺﾞｼｯｸM" pitchFamily="50" charset="-128"/>
                <a:cs typeface="メイリオ"/>
              </a:rPr>
              <a:t>23.2</a:t>
            </a:r>
            <a:endParaRPr lang="ja-JP" altLang="en-US" sz="1000" b="1" u="sng">
              <a:latin typeface="HGPｺﾞｼｯｸM" pitchFamily="50" charset="-128"/>
              <a:ea typeface="HGPｺﾞｼｯｸM" pitchFamily="50" charset="-128"/>
              <a:cs typeface="メイリオ"/>
            </a:endParaRPr>
          </a:p>
        </p:txBody>
      </p:sp>
      <p:sp>
        <p:nvSpPr>
          <p:cNvPr id="12402" name="テキスト ボックス 24"/>
          <p:cNvSpPr txBox="1">
            <a:spLocks noChangeArrowheads="1"/>
          </p:cNvSpPr>
          <p:nvPr/>
        </p:nvSpPr>
        <p:spPr bwMode="auto">
          <a:xfrm>
            <a:off x="6888163" y="4016375"/>
            <a:ext cx="433387" cy="244475"/>
          </a:xfrm>
          <a:prstGeom prst="rect">
            <a:avLst/>
          </a:prstGeom>
          <a:noFill/>
          <a:ln w="9525">
            <a:noFill/>
            <a:miter lim="800000"/>
            <a:headEnd/>
            <a:tailEnd/>
          </a:ln>
        </p:spPr>
        <p:txBody>
          <a:bodyPr wrap="none">
            <a:spAutoFit/>
          </a:bodyPr>
          <a:lstStyle/>
          <a:p>
            <a:r>
              <a:rPr lang="en-US" altLang="ja-JP" sz="1000" b="1" u="sng">
                <a:latin typeface="HGPｺﾞｼｯｸM" pitchFamily="50" charset="-128"/>
                <a:ea typeface="HGPｺﾞｼｯｸM" pitchFamily="50" charset="-128"/>
                <a:cs typeface="メイリオ"/>
              </a:rPr>
              <a:t>22.4</a:t>
            </a:r>
            <a:endParaRPr lang="ja-JP" altLang="en-US" sz="1000" b="1" u="sng">
              <a:latin typeface="HGPｺﾞｼｯｸM" pitchFamily="50" charset="-128"/>
              <a:ea typeface="HGPｺﾞｼｯｸM" pitchFamily="50" charset="-128"/>
              <a:cs typeface="メイリオ"/>
            </a:endParaRPr>
          </a:p>
        </p:txBody>
      </p:sp>
      <p:sp>
        <p:nvSpPr>
          <p:cNvPr id="12403" name="テキスト ボックス 25"/>
          <p:cNvSpPr txBox="1">
            <a:spLocks noChangeArrowheads="1"/>
          </p:cNvSpPr>
          <p:nvPr/>
        </p:nvSpPr>
        <p:spPr bwMode="auto">
          <a:xfrm>
            <a:off x="5057775" y="3625850"/>
            <a:ext cx="433388" cy="244475"/>
          </a:xfrm>
          <a:prstGeom prst="rect">
            <a:avLst/>
          </a:prstGeom>
          <a:noFill/>
          <a:ln w="9525">
            <a:noFill/>
            <a:miter lim="800000"/>
            <a:headEnd/>
            <a:tailEnd/>
          </a:ln>
        </p:spPr>
        <p:txBody>
          <a:bodyPr wrap="none">
            <a:spAutoFit/>
          </a:bodyPr>
          <a:lstStyle/>
          <a:p>
            <a:r>
              <a:rPr lang="en-US" altLang="ja-JP" sz="1000" b="1" u="sng">
                <a:latin typeface="HGPｺﾞｼｯｸM" pitchFamily="50" charset="-128"/>
                <a:ea typeface="HGPｺﾞｼｯｸM" pitchFamily="50" charset="-128"/>
                <a:cs typeface="メイリオ"/>
              </a:rPr>
              <a:t>30.2</a:t>
            </a:r>
            <a:endParaRPr lang="ja-JP" altLang="en-US" sz="1000" b="1" u="sng">
              <a:latin typeface="HGPｺﾞｼｯｸM" pitchFamily="50" charset="-128"/>
              <a:ea typeface="HGPｺﾞｼｯｸM" pitchFamily="50" charset="-128"/>
              <a:cs typeface="メイリオ"/>
            </a:endParaRPr>
          </a:p>
        </p:txBody>
      </p:sp>
      <p:sp>
        <p:nvSpPr>
          <p:cNvPr id="12404" name="テキスト ボックス 26"/>
          <p:cNvSpPr txBox="1">
            <a:spLocks noChangeArrowheads="1"/>
          </p:cNvSpPr>
          <p:nvPr/>
        </p:nvSpPr>
        <p:spPr bwMode="auto">
          <a:xfrm>
            <a:off x="3101975" y="1784350"/>
            <a:ext cx="430213" cy="261938"/>
          </a:xfrm>
          <a:prstGeom prst="rect">
            <a:avLst/>
          </a:prstGeom>
          <a:noFill/>
          <a:ln w="9525">
            <a:noFill/>
            <a:miter lim="800000"/>
            <a:headEnd/>
            <a:tailEnd/>
          </a:ln>
        </p:spPr>
        <p:txBody>
          <a:bodyPr wrap="none">
            <a:spAutoFit/>
          </a:bodyPr>
          <a:lstStyle/>
          <a:p>
            <a:r>
              <a:rPr lang="en-US" altLang="ja-JP" sz="1100">
                <a:latin typeface="Calibri" pitchFamily="34" charset="0"/>
              </a:rPr>
              <a:t>15%</a:t>
            </a:r>
            <a:endParaRPr lang="ja-JP" altLang="en-US" sz="1100">
              <a:latin typeface="Calibri" pitchFamily="34" charset="0"/>
            </a:endParaRPr>
          </a:p>
        </p:txBody>
      </p:sp>
      <p:sp>
        <p:nvSpPr>
          <p:cNvPr id="12405" name="テキスト ボックス 27"/>
          <p:cNvSpPr txBox="1">
            <a:spLocks noChangeArrowheads="1"/>
          </p:cNvSpPr>
          <p:nvPr/>
        </p:nvSpPr>
        <p:spPr bwMode="auto">
          <a:xfrm>
            <a:off x="2163763" y="4737100"/>
            <a:ext cx="430212" cy="261938"/>
          </a:xfrm>
          <a:prstGeom prst="rect">
            <a:avLst/>
          </a:prstGeom>
          <a:noFill/>
          <a:ln w="9525">
            <a:noFill/>
            <a:miter lim="800000"/>
            <a:headEnd/>
            <a:tailEnd/>
          </a:ln>
        </p:spPr>
        <p:txBody>
          <a:bodyPr wrap="none">
            <a:spAutoFit/>
          </a:bodyPr>
          <a:lstStyle/>
          <a:p>
            <a:r>
              <a:rPr lang="en-US" altLang="ja-JP" sz="1100">
                <a:latin typeface="Calibri" pitchFamily="34" charset="0"/>
              </a:rPr>
              <a:t>36%</a:t>
            </a:r>
            <a:endParaRPr lang="ja-JP" altLang="en-US" sz="1100">
              <a:latin typeface="Calibri" pitchFamily="34" charset="0"/>
            </a:endParaRPr>
          </a:p>
        </p:txBody>
      </p:sp>
      <p:sp>
        <p:nvSpPr>
          <p:cNvPr id="12406" name="テキスト ボックス 28"/>
          <p:cNvSpPr txBox="1">
            <a:spLocks noChangeArrowheads="1"/>
          </p:cNvSpPr>
          <p:nvPr/>
        </p:nvSpPr>
        <p:spPr bwMode="auto">
          <a:xfrm>
            <a:off x="2144713" y="3873500"/>
            <a:ext cx="430212" cy="261938"/>
          </a:xfrm>
          <a:prstGeom prst="rect">
            <a:avLst/>
          </a:prstGeom>
          <a:noFill/>
          <a:ln w="9525">
            <a:noFill/>
            <a:miter lim="800000"/>
            <a:headEnd/>
            <a:tailEnd/>
          </a:ln>
        </p:spPr>
        <p:txBody>
          <a:bodyPr wrap="none">
            <a:spAutoFit/>
          </a:bodyPr>
          <a:lstStyle/>
          <a:p>
            <a:r>
              <a:rPr lang="en-US" altLang="ja-JP" sz="1100">
                <a:latin typeface="Calibri" pitchFamily="34" charset="0"/>
              </a:rPr>
              <a:t>20%</a:t>
            </a:r>
            <a:endParaRPr lang="ja-JP" altLang="en-US" sz="1100">
              <a:latin typeface="Calibri" pitchFamily="34" charset="0"/>
            </a:endParaRPr>
          </a:p>
        </p:txBody>
      </p:sp>
      <p:sp>
        <p:nvSpPr>
          <p:cNvPr id="12407" name="テキスト ボックス 29"/>
          <p:cNvSpPr txBox="1">
            <a:spLocks noChangeArrowheads="1"/>
          </p:cNvSpPr>
          <p:nvPr/>
        </p:nvSpPr>
        <p:spPr bwMode="auto">
          <a:xfrm>
            <a:off x="2208213" y="3441700"/>
            <a:ext cx="357187" cy="261938"/>
          </a:xfrm>
          <a:prstGeom prst="rect">
            <a:avLst/>
          </a:prstGeom>
          <a:noFill/>
          <a:ln w="9525">
            <a:noFill/>
            <a:miter lim="800000"/>
            <a:headEnd/>
            <a:tailEnd/>
          </a:ln>
        </p:spPr>
        <p:txBody>
          <a:bodyPr wrap="none">
            <a:spAutoFit/>
          </a:bodyPr>
          <a:lstStyle/>
          <a:p>
            <a:r>
              <a:rPr lang="en-US" altLang="ja-JP" sz="1100">
                <a:latin typeface="Calibri" pitchFamily="34" charset="0"/>
              </a:rPr>
              <a:t>9%</a:t>
            </a:r>
            <a:endParaRPr lang="ja-JP" altLang="en-US" sz="1100">
              <a:latin typeface="Calibri" pitchFamily="34" charset="0"/>
            </a:endParaRPr>
          </a:p>
        </p:txBody>
      </p:sp>
      <p:sp>
        <p:nvSpPr>
          <p:cNvPr id="12408" name="テキスト ボックス 30"/>
          <p:cNvSpPr txBox="1">
            <a:spLocks noChangeArrowheads="1"/>
          </p:cNvSpPr>
          <p:nvPr/>
        </p:nvSpPr>
        <p:spPr bwMode="auto">
          <a:xfrm>
            <a:off x="2205038" y="3105150"/>
            <a:ext cx="357187" cy="261938"/>
          </a:xfrm>
          <a:prstGeom prst="rect">
            <a:avLst/>
          </a:prstGeom>
          <a:noFill/>
          <a:ln w="9525">
            <a:noFill/>
            <a:miter lim="800000"/>
            <a:headEnd/>
            <a:tailEnd/>
          </a:ln>
        </p:spPr>
        <p:txBody>
          <a:bodyPr wrap="none">
            <a:spAutoFit/>
          </a:bodyPr>
          <a:lstStyle/>
          <a:p>
            <a:r>
              <a:rPr lang="en-US" altLang="ja-JP" sz="1100">
                <a:latin typeface="Calibri" pitchFamily="34" charset="0"/>
              </a:rPr>
              <a:t>3%</a:t>
            </a:r>
            <a:endParaRPr lang="ja-JP" altLang="en-US" sz="1100">
              <a:latin typeface="Calibri" pitchFamily="34" charset="0"/>
            </a:endParaRPr>
          </a:p>
        </p:txBody>
      </p:sp>
      <p:sp>
        <p:nvSpPr>
          <p:cNvPr id="12409" name="テキスト ボックス 31"/>
          <p:cNvSpPr txBox="1">
            <a:spLocks noChangeArrowheads="1"/>
          </p:cNvSpPr>
          <p:nvPr/>
        </p:nvSpPr>
        <p:spPr bwMode="auto">
          <a:xfrm>
            <a:off x="2205038" y="2960688"/>
            <a:ext cx="357187" cy="261937"/>
          </a:xfrm>
          <a:prstGeom prst="rect">
            <a:avLst/>
          </a:prstGeom>
          <a:noFill/>
          <a:ln w="9525">
            <a:noFill/>
            <a:miter lim="800000"/>
            <a:headEnd/>
            <a:tailEnd/>
          </a:ln>
        </p:spPr>
        <p:txBody>
          <a:bodyPr wrap="none">
            <a:spAutoFit/>
          </a:bodyPr>
          <a:lstStyle/>
          <a:p>
            <a:r>
              <a:rPr lang="en-US" altLang="ja-JP" sz="1100">
                <a:latin typeface="Calibri" pitchFamily="34" charset="0"/>
              </a:rPr>
              <a:t>7%</a:t>
            </a:r>
            <a:endParaRPr lang="ja-JP" altLang="en-US" sz="1100">
              <a:latin typeface="Calibri" pitchFamily="34" charset="0"/>
            </a:endParaRPr>
          </a:p>
        </p:txBody>
      </p:sp>
      <p:sp>
        <p:nvSpPr>
          <p:cNvPr id="12410" name="テキスト ボックス 32"/>
          <p:cNvSpPr txBox="1">
            <a:spLocks noChangeArrowheads="1"/>
          </p:cNvSpPr>
          <p:nvPr/>
        </p:nvSpPr>
        <p:spPr bwMode="auto">
          <a:xfrm>
            <a:off x="2160588" y="2532063"/>
            <a:ext cx="430212" cy="261937"/>
          </a:xfrm>
          <a:prstGeom prst="rect">
            <a:avLst/>
          </a:prstGeom>
          <a:noFill/>
          <a:ln w="9525">
            <a:noFill/>
            <a:miter lim="800000"/>
            <a:headEnd/>
            <a:tailEnd/>
          </a:ln>
        </p:spPr>
        <p:txBody>
          <a:bodyPr wrap="none">
            <a:spAutoFit/>
          </a:bodyPr>
          <a:lstStyle/>
          <a:p>
            <a:r>
              <a:rPr lang="en-US" altLang="ja-JP" sz="1100">
                <a:latin typeface="Calibri" pitchFamily="34" charset="0"/>
              </a:rPr>
              <a:t>21%</a:t>
            </a:r>
            <a:endParaRPr lang="ja-JP" altLang="en-US" sz="1100">
              <a:latin typeface="Calibri" pitchFamily="34" charset="0"/>
            </a:endParaRPr>
          </a:p>
        </p:txBody>
      </p:sp>
      <p:sp>
        <p:nvSpPr>
          <p:cNvPr id="12411" name="テキスト ボックス 33"/>
          <p:cNvSpPr txBox="1">
            <a:spLocks noChangeArrowheads="1"/>
          </p:cNvSpPr>
          <p:nvPr/>
        </p:nvSpPr>
        <p:spPr bwMode="auto">
          <a:xfrm>
            <a:off x="3101975" y="4959350"/>
            <a:ext cx="430213" cy="261938"/>
          </a:xfrm>
          <a:prstGeom prst="rect">
            <a:avLst/>
          </a:prstGeom>
          <a:noFill/>
          <a:ln w="9525">
            <a:noFill/>
            <a:miter lim="800000"/>
            <a:headEnd/>
            <a:tailEnd/>
          </a:ln>
        </p:spPr>
        <p:txBody>
          <a:bodyPr wrap="none">
            <a:spAutoFit/>
          </a:bodyPr>
          <a:lstStyle/>
          <a:p>
            <a:r>
              <a:rPr lang="en-US" altLang="ja-JP" sz="1100">
                <a:latin typeface="Calibri" pitchFamily="34" charset="0"/>
              </a:rPr>
              <a:t>17%</a:t>
            </a:r>
            <a:endParaRPr lang="ja-JP" altLang="en-US" sz="1100">
              <a:latin typeface="Calibri" pitchFamily="34" charset="0"/>
            </a:endParaRPr>
          </a:p>
        </p:txBody>
      </p:sp>
      <p:sp>
        <p:nvSpPr>
          <p:cNvPr id="12412" name="テキスト ボックス 34"/>
          <p:cNvSpPr txBox="1">
            <a:spLocks noChangeArrowheads="1"/>
          </p:cNvSpPr>
          <p:nvPr/>
        </p:nvSpPr>
        <p:spPr bwMode="auto">
          <a:xfrm>
            <a:off x="3114675" y="3987800"/>
            <a:ext cx="430213" cy="261938"/>
          </a:xfrm>
          <a:prstGeom prst="rect">
            <a:avLst/>
          </a:prstGeom>
          <a:noFill/>
          <a:ln w="9525">
            <a:noFill/>
            <a:miter lim="800000"/>
            <a:headEnd/>
            <a:tailEnd/>
          </a:ln>
        </p:spPr>
        <p:txBody>
          <a:bodyPr wrap="none">
            <a:spAutoFit/>
          </a:bodyPr>
          <a:lstStyle/>
          <a:p>
            <a:r>
              <a:rPr lang="en-US" altLang="ja-JP" sz="1100">
                <a:latin typeface="Calibri" pitchFamily="34" charset="0"/>
              </a:rPr>
              <a:t>34%</a:t>
            </a:r>
            <a:endParaRPr lang="ja-JP" altLang="en-US" sz="1100">
              <a:latin typeface="Calibri" pitchFamily="34" charset="0"/>
            </a:endParaRPr>
          </a:p>
        </p:txBody>
      </p:sp>
      <p:sp>
        <p:nvSpPr>
          <p:cNvPr id="12413" name="テキスト ボックス 35"/>
          <p:cNvSpPr txBox="1">
            <a:spLocks noChangeArrowheads="1"/>
          </p:cNvSpPr>
          <p:nvPr/>
        </p:nvSpPr>
        <p:spPr bwMode="auto">
          <a:xfrm>
            <a:off x="3176588" y="3281363"/>
            <a:ext cx="357187" cy="261937"/>
          </a:xfrm>
          <a:prstGeom prst="rect">
            <a:avLst/>
          </a:prstGeom>
          <a:noFill/>
          <a:ln w="9525">
            <a:noFill/>
            <a:miter lim="800000"/>
            <a:headEnd/>
            <a:tailEnd/>
          </a:ln>
        </p:spPr>
        <p:txBody>
          <a:bodyPr wrap="none">
            <a:spAutoFit/>
          </a:bodyPr>
          <a:lstStyle/>
          <a:p>
            <a:r>
              <a:rPr lang="en-US" altLang="ja-JP" sz="1100">
                <a:latin typeface="Calibri" pitchFamily="34" charset="0"/>
              </a:rPr>
              <a:t>4%</a:t>
            </a:r>
            <a:endParaRPr lang="ja-JP" altLang="en-US" sz="1100">
              <a:latin typeface="Calibri" pitchFamily="34" charset="0"/>
            </a:endParaRPr>
          </a:p>
        </p:txBody>
      </p:sp>
      <p:sp>
        <p:nvSpPr>
          <p:cNvPr id="12414" name="テキスト ボックス 36"/>
          <p:cNvSpPr txBox="1">
            <a:spLocks noChangeArrowheads="1"/>
          </p:cNvSpPr>
          <p:nvPr/>
        </p:nvSpPr>
        <p:spPr bwMode="auto">
          <a:xfrm>
            <a:off x="2212975" y="3251200"/>
            <a:ext cx="358775" cy="261938"/>
          </a:xfrm>
          <a:prstGeom prst="rect">
            <a:avLst/>
          </a:prstGeom>
          <a:noFill/>
          <a:ln w="9525">
            <a:noFill/>
            <a:miter lim="800000"/>
            <a:headEnd/>
            <a:tailEnd/>
          </a:ln>
        </p:spPr>
        <p:txBody>
          <a:bodyPr wrap="none">
            <a:spAutoFit/>
          </a:bodyPr>
          <a:lstStyle/>
          <a:p>
            <a:r>
              <a:rPr lang="en-US" altLang="ja-JP" sz="1100">
                <a:latin typeface="Calibri" pitchFamily="34" charset="0"/>
              </a:rPr>
              <a:t>3%</a:t>
            </a:r>
            <a:endParaRPr lang="ja-JP" altLang="en-US" sz="1100">
              <a:latin typeface="Calibri" pitchFamily="34" charset="0"/>
            </a:endParaRPr>
          </a:p>
        </p:txBody>
      </p:sp>
      <p:sp>
        <p:nvSpPr>
          <p:cNvPr id="12415" name="テキスト ボックス 37"/>
          <p:cNvSpPr txBox="1">
            <a:spLocks noChangeArrowheads="1"/>
          </p:cNvSpPr>
          <p:nvPr/>
        </p:nvSpPr>
        <p:spPr bwMode="auto">
          <a:xfrm>
            <a:off x="3114675" y="2959100"/>
            <a:ext cx="430213" cy="261938"/>
          </a:xfrm>
          <a:prstGeom prst="rect">
            <a:avLst/>
          </a:prstGeom>
          <a:noFill/>
          <a:ln w="9525">
            <a:noFill/>
            <a:miter lim="800000"/>
            <a:headEnd/>
            <a:tailEnd/>
          </a:ln>
        </p:spPr>
        <p:txBody>
          <a:bodyPr wrap="none">
            <a:spAutoFit/>
          </a:bodyPr>
          <a:lstStyle/>
          <a:p>
            <a:r>
              <a:rPr lang="en-US" altLang="ja-JP" sz="1100">
                <a:latin typeface="Calibri" pitchFamily="34" charset="0"/>
              </a:rPr>
              <a:t>13%</a:t>
            </a:r>
            <a:endParaRPr lang="ja-JP" altLang="en-US" sz="1100">
              <a:latin typeface="Calibri" pitchFamily="34" charset="0"/>
            </a:endParaRPr>
          </a:p>
        </p:txBody>
      </p:sp>
      <p:sp>
        <p:nvSpPr>
          <p:cNvPr id="12416" name="テキスト ボックス 38"/>
          <p:cNvSpPr txBox="1">
            <a:spLocks noChangeArrowheads="1"/>
          </p:cNvSpPr>
          <p:nvPr/>
        </p:nvSpPr>
        <p:spPr bwMode="auto">
          <a:xfrm>
            <a:off x="3114675" y="2386013"/>
            <a:ext cx="430213" cy="261937"/>
          </a:xfrm>
          <a:prstGeom prst="rect">
            <a:avLst/>
          </a:prstGeom>
          <a:noFill/>
          <a:ln w="9525">
            <a:noFill/>
            <a:miter lim="800000"/>
            <a:headEnd/>
            <a:tailEnd/>
          </a:ln>
        </p:spPr>
        <p:txBody>
          <a:bodyPr wrap="none">
            <a:spAutoFit/>
          </a:bodyPr>
          <a:lstStyle/>
          <a:p>
            <a:r>
              <a:rPr lang="en-US" altLang="ja-JP" sz="1100">
                <a:latin typeface="Calibri" pitchFamily="34" charset="0"/>
              </a:rPr>
              <a:t>17%</a:t>
            </a:r>
            <a:endParaRPr lang="ja-JP" altLang="en-US" sz="1100">
              <a:latin typeface="Calibri" pitchFamily="34" charset="0"/>
            </a:endParaRPr>
          </a:p>
        </p:txBody>
      </p:sp>
      <p:sp>
        <p:nvSpPr>
          <p:cNvPr id="40" name="左大かっこ 39"/>
          <p:cNvSpPr/>
          <p:nvPr/>
        </p:nvSpPr>
        <p:spPr>
          <a:xfrm>
            <a:off x="8226425" y="2346325"/>
            <a:ext cx="79375" cy="50482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12418" name="テキスト ボックス 40"/>
          <p:cNvSpPr txBox="1">
            <a:spLocks noChangeArrowheads="1"/>
          </p:cNvSpPr>
          <p:nvPr/>
        </p:nvSpPr>
        <p:spPr bwMode="auto">
          <a:xfrm>
            <a:off x="7494588" y="2490788"/>
            <a:ext cx="692150" cy="244475"/>
          </a:xfrm>
          <a:prstGeom prst="rect">
            <a:avLst/>
          </a:prstGeom>
          <a:noFill/>
          <a:ln w="9525">
            <a:noFill/>
            <a:miter lim="800000"/>
            <a:headEnd/>
            <a:tailEnd/>
          </a:ln>
        </p:spPr>
        <p:txBody>
          <a:bodyPr wrap="none">
            <a:spAutoFit/>
          </a:bodyPr>
          <a:lstStyle/>
          <a:p>
            <a:r>
              <a:rPr lang="ja-JP" altLang="en-US" sz="1000">
                <a:latin typeface="メイリオ"/>
                <a:ea typeface="メイリオ"/>
                <a:cs typeface="メイリオ"/>
              </a:rPr>
              <a:t>診療関係</a:t>
            </a:r>
          </a:p>
        </p:txBody>
      </p:sp>
      <p:sp>
        <p:nvSpPr>
          <p:cNvPr id="12419" name="テキスト ボックス 41"/>
          <p:cNvSpPr txBox="1">
            <a:spLocks noChangeArrowheads="1"/>
          </p:cNvSpPr>
          <p:nvPr/>
        </p:nvSpPr>
        <p:spPr bwMode="auto">
          <a:xfrm>
            <a:off x="1804988" y="6148388"/>
            <a:ext cx="1295400" cy="274637"/>
          </a:xfrm>
          <a:prstGeom prst="rect">
            <a:avLst/>
          </a:prstGeom>
          <a:noFill/>
          <a:ln w="9525">
            <a:noFill/>
            <a:miter lim="800000"/>
            <a:headEnd/>
            <a:tailEnd/>
          </a:ln>
        </p:spPr>
        <p:txBody>
          <a:bodyPr wrap="none">
            <a:spAutoFit/>
          </a:bodyPr>
          <a:lstStyle/>
          <a:p>
            <a:r>
              <a:rPr lang="en-US" altLang="ja-JP" sz="1200" b="1" u="sng">
                <a:latin typeface="Calibri" pitchFamily="34" charset="0"/>
              </a:rPr>
              <a:t>636</a:t>
            </a:r>
            <a:r>
              <a:rPr lang="ja-JP" altLang="en-US" sz="1200" b="1">
                <a:latin typeface="Calibri" pitchFamily="34" charset="0"/>
              </a:rPr>
              <a:t>　　　　　 　</a:t>
            </a:r>
            <a:r>
              <a:rPr lang="en-US" altLang="ja-JP" sz="1200" b="1" u="sng">
                <a:latin typeface="Calibri" pitchFamily="34" charset="0"/>
              </a:rPr>
              <a:t>450</a:t>
            </a:r>
            <a:endParaRPr lang="ja-JP" altLang="en-US" sz="1200" b="1" u="sng">
              <a:latin typeface="Calibri" pitchFamily="34" charset="0"/>
            </a:endParaRPr>
          </a:p>
        </p:txBody>
      </p:sp>
      <p:sp>
        <p:nvSpPr>
          <p:cNvPr id="12420" name="テキスト ボックス 42"/>
          <p:cNvSpPr txBox="1">
            <a:spLocks noChangeArrowheads="1"/>
          </p:cNvSpPr>
          <p:nvPr/>
        </p:nvSpPr>
        <p:spPr bwMode="auto">
          <a:xfrm>
            <a:off x="295275" y="6162675"/>
            <a:ext cx="1243013" cy="244475"/>
          </a:xfrm>
          <a:prstGeom prst="rect">
            <a:avLst/>
          </a:prstGeom>
          <a:noFill/>
          <a:ln w="9525">
            <a:noFill/>
            <a:miter lim="800000"/>
            <a:headEnd/>
            <a:tailEnd/>
          </a:ln>
        </p:spPr>
        <p:txBody>
          <a:bodyPr wrap="none">
            <a:spAutoFit/>
          </a:bodyPr>
          <a:lstStyle/>
          <a:p>
            <a:r>
              <a:rPr lang="ja-JP" altLang="en-US" sz="1000" b="1" u="sng">
                <a:latin typeface="HGPｺﾞｼｯｸM" pitchFamily="50" charset="-128"/>
                <a:ea typeface="HGPｺﾞｼｯｸM" pitchFamily="50" charset="-128"/>
                <a:cs typeface="メイリオ"/>
              </a:rPr>
              <a:t>病床あたり（万円）→</a:t>
            </a:r>
            <a:endParaRPr lang="en-US" altLang="ja-JP" sz="1000" b="1" u="sng">
              <a:latin typeface="HGPｺﾞｼｯｸM" pitchFamily="50" charset="-128"/>
              <a:ea typeface="HGPｺﾞｼｯｸM" pitchFamily="50" charset="-128"/>
              <a:cs typeface="メイリオ"/>
            </a:endParaRPr>
          </a:p>
        </p:txBody>
      </p:sp>
      <p:sp>
        <p:nvSpPr>
          <p:cNvPr id="12421" name="テキスト ボックス 43"/>
          <p:cNvSpPr txBox="1">
            <a:spLocks noChangeArrowheads="1"/>
          </p:cNvSpPr>
          <p:nvPr/>
        </p:nvSpPr>
        <p:spPr bwMode="auto">
          <a:xfrm>
            <a:off x="4514850" y="6143625"/>
            <a:ext cx="4699000" cy="274638"/>
          </a:xfrm>
          <a:prstGeom prst="rect">
            <a:avLst/>
          </a:prstGeom>
          <a:noFill/>
          <a:ln w="9525">
            <a:noFill/>
            <a:miter lim="800000"/>
            <a:headEnd/>
            <a:tailEnd/>
          </a:ln>
        </p:spPr>
        <p:txBody>
          <a:bodyPr wrap="none">
            <a:spAutoFit/>
          </a:bodyPr>
          <a:lstStyle/>
          <a:p>
            <a:r>
              <a:rPr lang="en-US" altLang="ja-JP" sz="1200" b="1" u="sng">
                <a:latin typeface="Calibri" pitchFamily="34" charset="0"/>
              </a:rPr>
              <a:t>682</a:t>
            </a:r>
            <a:r>
              <a:rPr lang="ja-JP" altLang="en-US" sz="1200" b="1">
                <a:latin typeface="Calibri" pitchFamily="34" charset="0"/>
              </a:rPr>
              <a:t>　　　  </a:t>
            </a:r>
            <a:r>
              <a:rPr lang="en-US" altLang="ja-JP" sz="1200" b="1" u="sng">
                <a:latin typeface="Calibri" pitchFamily="34" charset="0"/>
              </a:rPr>
              <a:t>393</a:t>
            </a:r>
            <a:r>
              <a:rPr lang="ja-JP" altLang="en-US" sz="1200" b="1">
                <a:latin typeface="Calibri" pitchFamily="34" charset="0"/>
              </a:rPr>
              <a:t>　　    </a:t>
            </a:r>
            <a:r>
              <a:rPr lang="en-US" altLang="ja-JP" sz="1200" b="1" u="sng">
                <a:latin typeface="Calibri" pitchFamily="34" charset="0"/>
              </a:rPr>
              <a:t>285</a:t>
            </a:r>
            <a:r>
              <a:rPr lang="ja-JP" altLang="en-US" sz="1200" b="1">
                <a:latin typeface="Calibri" pitchFamily="34" charset="0"/>
              </a:rPr>
              <a:t>　    　 </a:t>
            </a:r>
            <a:r>
              <a:rPr lang="en-US" altLang="ja-JP" sz="1200" b="1" u="sng">
                <a:latin typeface="Calibri" pitchFamily="34" charset="0"/>
              </a:rPr>
              <a:t>452</a:t>
            </a:r>
            <a:r>
              <a:rPr lang="ja-JP" altLang="en-US" sz="1200" b="1">
                <a:latin typeface="Calibri" pitchFamily="34" charset="0"/>
              </a:rPr>
              <a:t>　　  　</a:t>
            </a:r>
            <a:r>
              <a:rPr lang="en-US" altLang="ja-JP" sz="1200" b="1" u="sng">
                <a:latin typeface="Calibri" pitchFamily="34" charset="0"/>
              </a:rPr>
              <a:t>448</a:t>
            </a:r>
            <a:r>
              <a:rPr lang="ja-JP" altLang="en-US" sz="1200" b="1">
                <a:latin typeface="Calibri" pitchFamily="34" charset="0"/>
              </a:rPr>
              <a:t>　　   　</a:t>
            </a:r>
            <a:r>
              <a:rPr lang="en-US" altLang="ja-JP" sz="1200" b="1" u="sng">
                <a:latin typeface="Calibri" pitchFamily="34" charset="0"/>
              </a:rPr>
              <a:t>807</a:t>
            </a:r>
            <a:r>
              <a:rPr lang="en-US" altLang="ja-JP" sz="1200" b="1">
                <a:latin typeface="Calibri" pitchFamily="34" charset="0"/>
              </a:rPr>
              <a:t>          </a:t>
            </a:r>
            <a:r>
              <a:rPr lang="en-US" altLang="ja-JP" sz="1200" b="1" u="sng">
                <a:latin typeface="Calibri" pitchFamily="34" charset="0"/>
              </a:rPr>
              <a:t> 655</a:t>
            </a:r>
            <a:r>
              <a:rPr lang="en-US" altLang="ja-JP" sz="1200" b="1">
                <a:latin typeface="Calibri" pitchFamily="34" charset="0"/>
              </a:rPr>
              <a:t>          </a:t>
            </a:r>
            <a:r>
              <a:rPr lang="en-US" altLang="ja-JP" sz="1200" b="1" u="sng">
                <a:latin typeface="Calibri" pitchFamily="34" charset="0"/>
              </a:rPr>
              <a:t> 365</a:t>
            </a:r>
            <a:endParaRPr lang="ja-JP" altLang="en-US" sz="1200" b="1" u="sng">
              <a:latin typeface="Calibri" pitchFamily="34" charset="0"/>
            </a:endParaRPr>
          </a:p>
        </p:txBody>
      </p:sp>
      <p:sp>
        <p:nvSpPr>
          <p:cNvPr id="12422" name="テキスト ボックス 44"/>
          <p:cNvSpPr txBox="1">
            <a:spLocks noChangeArrowheads="1"/>
          </p:cNvSpPr>
          <p:nvPr/>
        </p:nvSpPr>
        <p:spPr bwMode="auto">
          <a:xfrm>
            <a:off x="1795463" y="6396038"/>
            <a:ext cx="1295400" cy="274637"/>
          </a:xfrm>
          <a:prstGeom prst="rect">
            <a:avLst/>
          </a:prstGeom>
          <a:noFill/>
          <a:ln w="9525">
            <a:noFill/>
            <a:miter lim="800000"/>
            <a:headEnd/>
            <a:tailEnd/>
          </a:ln>
        </p:spPr>
        <p:txBody>
          <a:bodyPr wrap="none">
            <a:spAutoFit/>
          </a:bodyPr>
          <a:lstStyle/>
          <a:p>
            <a:r>
              <a:rPr lang="en-US" altLang="ja-JP" sz="1200" b="1">
                <a:latin typeface="Calibri" pitchFamily="34" charset="0"/>
              </a:rPr>
              <a:t>445</a:t>
            </a:r>
            <a:r>
              <a:rPr lang="ja-JP" altLang="en-US" sz="1200" b="1">
                <a:latin typeface="Calibri" pitchFamily="34" charset="0"/>
              </a:rPr>
              <a:t>　　　　　 　</a:t>
            </a:r>
            <a:r>
              <a:rPr lang="en-US" altLang="ja-JP" sz="1200" b="1">
                <a:latin typeface="Calibri" pitchFamily="34" charset="0"/>
              </a:rPr>
              <a:t>381</a:t>
            </a:r>
            <a:endParaRPr lang="ja-JP" altLang="en-US" sz="1200" b="1">
              <a:latin typeface="Calibri" pitchFamily="34" charset="0"/>
            </a:endParaRPr>
          </a:p>
        </p:txBody>
      </p:sp>
      <p:sp>
        <p:nvSpPr>
          <p:cNvPr id="12423" name="テキスト ボックス 45"/>
          <p:cNvSpPr txBox="1">
            <a:spLocks noChangeArrowheads="1"/>
          </p:cNvSpPr>
          <p:nvPr/>
        </p:nvSpPr>
        <p:spPr bwMode="auto">
          <a:xfrm>
            <a:off x="250825" y="6408738"/>
            <a:ext cx="1279525" cy="244475"/>
          </a:xfrm>
          <a:prstGeom prst="rect">
            <a:avLst/>
          </a:prstGeom>
          <a:noFill/>
          <a:ln w="9525">
            <a:noFill/>
            <a:miter lim="800000"/>
            <a:headEnd/>
            <a:tailEnd/>
          </a:ln>
        </p:spPr>
        <p:txBody>
          <a:bodyPr wrap="none">
            <a:spAutoFit/>
          </a:bodyPr>
          <a:lstStyle/>
          <a:p>
            <a:r>
              <a:rPr lang="en-US" altLang="ja-JP" sz="1000" b="1">
                <a:latin typeface="HGPｺﾞｼｯｸM" pitchFamily="50" charset="-128"/>
                <a:ea typeface="HGPｺﾞｼｯｸM" pitchFamily="50" charset="-128"/>
                <a:cs typeface="メイリオ"/>
              </a:rPr>
              <a:t>[</a:t>
            </a:r>
            <a:r>
              <a:rPr lang="ja-JP" altLang="en-US" sz="1000" b="1">
                <a:latin typeface="HGPｺﾞｼｯｸM" pitchFamily="50" charset="-128"/>
                <a:ea typeface="HGPｺﾞｼｯｸM" pitchFamily="50" charset="-128"/>
                <a:cs typeface="メイリオ"/>
              </a:rPr>
              <a:t>建設改良費除く</a:t>
            </a:r>
            <a:r>
              <a:rPr lang="en-US" altLang="ja-JP" sz="1000" b="1">
                <a:latin typeface="HGPｺﾞｼｯｸM" pitchFamily="50" charset="-128"/>
                <a:ea typeface="HGPｺﾞｼｯｸM" pitchFamily="50" charset="-128"/>
                <a:cs typeface="メイリオ"/>
              </a:rPr>
              <a:t>] </a:t>
            </a:r>
            <a:r>
              <a:rPr lang="ja-JP" altLang="en-US" sz="1000" b="1">
                <a:latin typeface="HGPｺﾞｼｯｸM" pitchFamily="50" charset="-128"/>
                <a:ea typeface="HGPｺﾞｼｯｸM" pitchFamily="50" charset="-128"/>
                <a:cs typeface="メイリオ"/>
              </a:rPr>
              <a:t>→</a:t>
            </a:r>
            <a:endParaRPr lang="en-US" altLang="ja-JP" sz="1000" b="1">
              <a:latin typeface="HGPｺﾞｼｯｸM" pitchFamily="50" charset="-128"/>
              <a:ea typeface="HGPｺﾞｼｯｸM" pitchFamily="50" charset="-128"/>
              <a:cs typeface="メイリオ"/>
            </a:endParaRPr>
          </a:p>
        </p:txBody>
      </p:sp>
      <p:sp>
        <p:nvSpPr>
          <p:cNvPr id="12424" name="テキスト ボックス 46"/>
          <p:cNvSpPr txBox="1">
            <a:spLocks noChangeArrowheads="1"/>
          </p:cNvSpPr>
          <p:nvPr/>
        </p:nvSpPr>
        <p:spPr bwMode="auto">
          <a:xfrm>
            <a:off x="4514850" y="6386513"/>
            <a:ext cx="4702175" cy="274637"/>
          </a:xfrm>
          <a:prstGeom prst="rect">
            <a:avLst/>
          </a:prstGeom>
          <a:noFill/>
          <a:ln w="9525">
            <a:noFill/>
            <a:miter lim="800000"/>
            <a:headEnd/>
            <a:tailEnd/>
          </a:ln>
        </p:spPr>
        <p:txBody>
          <a:bodyPr wrap="none">
            <a:spAutoFit/>
          </a:bodyPr>
          <a:lstStyle/>
          <a:p>
            <a:r>
              <a:rPr lang="en-US" altLang="ja-JP" sz="1200" b="1">
                <a:latin typeface="Calibri" pitchFamily="34" charset="0"/>
              </a:rPr>
              <a:t>501           255</a:t>
            </a:r>
            <a:r>
              <a:rPr lang="ja-JP" altLang="en-US" sz="1200" b="1">
                <a:latin typeface="Calibri" pitchFamily="34" charset="0"/>
              </a:rPr>
              <a:t>　 　　</a:t>
            </a:r>
            <a:r>
              <a:rPr lang="en-US" altLang="ja-JP" sz="1200" b="1">
                <a:latin typeface="Calibri" pitchFamily="34" charset="0"/>
              </a:rPr>
              <a:t>263</a:t>
            </a:r>
            <a:r>
              <a:rPr lang="ja-JP" altLang="en-US" sz="1200" b="1">
                <a:latin typeface="Calibri" pitchFamily="34" charset="0"/>
              </a:rPr>
              <a:t>　 　　 </a:t>
            </a:r>
            <a:r>
              <a:rPr lang="en-US" altLang="ja-JP" sz="1200" b="1">
                <a:latin typeface="Calibri" pitchFamily="34" charset="0"/>
              </a:rPr>
              <a:t>407  </a:t>
            </a:r>
            <a:r>
              <a:rPr lang="ja-JP" altLang="en-US" sz="1200" b="1">
                <a:latin typeface="Calibri" pitchFamily="34" charset="0"/>
              </a:rPr>
              <a:t>　　　</a:t>
            </a:r>
            <a:r>
              <a:rPr lang="en-US" altLang="ja-JP" sz="1200" b="1">
                <a:latin typeface="Calibri" pitchFamily="34" charset="0"/>
              </a:rPr>
              <a:t>426</a:t>
            </a:r>
            <a:r>
              <a:rPr lang="ja-JP" altLang="en-US" sz="1200" b="1">
                <a:latin typeface="Calibri" pitchFamily="34" charset="0"/>
              </a:rPr>
              <a:t>　   　　</a:t>
            </a:r>
            <a:r>
              <a:rPr lang="en-US" altLang="ja-JP" sz="1200" b="1">
                <a:latin typeface="Calibri" pitchFamily="34" charset="0"/>
              </a:rPr>
              <a:t>716           308           340</a:t>
            </a:r>
            <a:endParaRPr lang="ja-JP" altLang="en-US" sz="1200" b="1">
              <a:latin typeface="Calibri" pitchFamily="34" charset="0"/>
            </a:endParaRPr>
          </a:p>
        </p:txBody>
      </p:sp>
      <p:sp>
        <p:nvSpPr>
          <p:cNvPr id="7" name="テキスト ボックス 6"/>
          <p:cNvSpPr txBox="1"/>
          <p:nvPr/>
        </p:nvSpPr>
        <p:spPr>
          <a:xfrm>
            <a:off x="4270375" y="2894013"/>
            <a:ext cx="355600" cy="254000"/>
          </a:xfrm>
          <a:prstGeom prst="rect">
            <a:avLst/>
          </a:prstGeom>
          <a:noFill/>
        </p:spPr>
        <p:txBody>
          <a:bodyPr wrap="none">
            <a:spAutoFit/>
          </a:bodyPr>
          <a:lstStyle/>
          <a:p>
            <a:pPr fontAlgn="auto">
              <a:spcBef>
                <a:spcPts val="0"/>
              </a:spcBef>
              <a:spcAft>
                <a:spcPts val="0"/>
              </a:spcAft>
              <a:defRPr/>
            </a:pPr>
            <a:r>
              <a:rPr lang="en-US" altLang="ja-JP" sz="1050" dirty="0">
                <a:latin typeface="+mn-lt"/>
                <a:ea typeface="+mn-ea"/>
              </a:rPr>
              <a:t>2.4</a:t>
            </a:r>
            <a:endParaRPr lang="ja-JP" altLang="en-US" sz="1050" dirty="0">
              <a:latin typeface="+mn-lt"/>
              <a:ea typeface="+mn-ea"/>
            </a:endParaRPr>
          </a:p>
        </p:txBody>
      </p:sp>
      <p:sp>
        <p:nvSpPr>
          <p:cNvPr id="12426" name="テキスト ボックス 47"/>
          <p:cNvSpPr txBox="1">
            <a:spLocks noChangeArrowheads="1"/>
          </p:cNvSpPr>
          <p:nvPr/>
        </p:nvSpPr>
        <p:spPr bwMode="auto">
          <a:xfrm>
            <a:off x="1712913" y="5819775"/>
            <a:ext cx="1509712" cy="244475"/>
          </a:xfrm>
          <a:prstGeom prst="rect">
            <a:avLst/>
          </a:prstGeom>
          <a:noFill/>
          <a:ln w="9525">
            <a:noFill/>
            <a:miter lim="800000"/>
            <a:headEnd/>
            <a:tailEnd/>
          </a:ln>
        </p:spPr>
        <p:txBody>
          <a:bodyPr wrap="none">
            <a:spAutoFit/>
          </a:bodyPr>
          <a:lstStyle/>
          <a:p>
            <a:r>
              <a:rPr lang="en-US" altLang="ja-JP" sz="1000" b="1">
                <a:latin typeface="HGPｺﾞｼｯｸM" pitchFamily="50" charset="-128"/>
                <a:ea typeface="HGPｺﾞｼｯｸM" pitchFamily="50" charset="-128"/>
                <a:cs typeface="メイリオ"/>
              </a:rPr>
              <a:t>【1,540】</a:t>
            </a:r>
            <a:r>
              <a:rPr lang="ja-JP" altLang="en-US" sz="1000" b="1">
                <a:latin typeface="HGPｺﾞｼｯｸM" pitchFamily="50" charset="-128"/>
                <a:ea typeface="HGPｺﾞｼｯｸM" pitchFamily="50" charset="-128"/>
                <a:cs typeface="メイリオ"/>
              </a:rPr>
              <a:t>　　　　　</a:t>
            </a:r>
            <a:r>
              <a:rPr lang="en-US" altLang="ja-JP" sz="1000" b="1">
                <a:latin typeface="HGPｺﾞｼｯｸM" pitchFamily="50" charset="-128"/>
                <a:ea typeface="HGPｺﾞｼｯｸM" pitchFamily="50" charset="-128"/>
                <a:cs typeface="メイリオ"/>
              </a:rPr>
              <a:t>【2,701】</a:t>
            </a:r>
            <a:endParaRPr lang="ja-JP" altLang="en-US" sz="1000" b="1">
              <a:latin typeface="HGPｺﾞｼｯｸM" pitchFamily="50" charset="-128"/>
              <a:ea typeface="HGPｺﾞｼｯｸM" pitchFamily="50" charset="-128"/>
              <a:cs typeface="メイリオ"/>
            </a:endParaRPr>
          </a:p>
        </p:txBody>
      </p:sp>
      <p:sp>
        <p:nvSpPr>
          <p:cNvPr id="12427" name="テキスト ボックス 48"/>
          <p:cNvSpPr txBox="1">
            <a:spLocks noChangeArrowheads="1"/>
          </p:cNvSpPr>
          <p:nvPr/>
        </p:nvSpPr>
        <p:spPr bwMode="auto">
          <a:xfrm>
            <a:off x="352425" y="5808663"/>
            <a:ext cx="1022350" cy="260350"/>
          </a:xfrm>
          <a:prstGeom prst="rect">
            <a:avLst/>
          </a:prstGeom>
          <a:noFill/>
          <a:ln w="9525">
            <a:noFill/>
            <a:miter lim="800000"/>
            <a:headEnd/>
            <a:tailEnd/>
          </a:ln>
        </p:spPr>
        <p:txBody>
          <a:bodyPr wrap="none">
            <a:spAutoFit/>
          </a:bodyPr>
          <a:lstStyle/>
          <a:p>
            <a:r>
              <a:rPr lang="en-US" altLang="ja-JP" sz="1100" b="1">
                <a:latin typeface="HGPｺﾞｼｯｸM" pitchFamily="50" charset="-128"/>
                <a:ea typeface="HGPｺﾞｼｯｸM" pitchFamily="50" charset="-128"/>
                <a:cs typeface="メイリオ"/>
              </a:rPr>
              <a:t>【</a:t>
            </a:r>
            <a:r>
              <a:rPr lang="ja-JP" altLang="en-US" sz="1100" b="1">
                <a:latin typeface="HGPｺﾞｼｯｸM" pitchFamily="50" charset="-128"/>
                <a:ea typeface="HGPｺﾞｼｯｸM" pitchFamily="50" charset="-128"/>
                <a:cs typeface="メイリオ"/>
              </a:rPr>
              <a:t>許可病床数</a:t>
            </a:r>
            <a:r>
              <a:rPr lang="en-US" altLang="ja-JP" sz="1100" b="1">
                <a:latin typeface="HGPｺﾞｼｯｸM" pitchFamily="50" charset="-128"/>
                <a:ea typeface="HGPｺﾞｼｯｸM" pitchFamily="50" charset="-128"/>
                <a:cs typeface="メイリオ"/>
              </a:rPr>
              <a:t>】</a:t>
            </a:r>
          </a:p>
        </p:txBody>
      </p:sp>
      <p:sp>
        <p:nvSpPr>
          <p:cNvPr id="12428" name="テキスト ボックス 49"/>
          <p:cNvSpPr txBox="1">
            <a:spLocks noChangeArrowheads="1"/>
          </p:cNvSpPr>
          <p:nvPr/>
        </p:nvSpPr>
        <p:spPr bwMode="auto">
          <a:xfrm>
            <a:off x="4383088" y="5807075"/>
            <a:ext cx="4865687" cy="244475"/>
          </a:xfrm>
          <a:prstGeom prst="rect">
            <a:avLst/>
          </a:prstGeom>
          <a:noFill/>
          <a:ln w="9525">
            <a:noFill/>
            <a:miter lim="800000"/>
            <a:headEnd/>
            <a:tailEnd/>
          </a:ln>
        </p:spPr>
        <p:txBody>
          <a:bodyPr wrap="none">
            <a:spAutoFit/>
          </a:bodyPr>
          <a:lstStyle/>
          <a:p>
            <a:r>
              <a:rPr lang="en-US" altLang="ja-JP" sz="1000" b="1">
                <a:latin typeface="HGPｺﾞｼｯｸM" pitchFamily="50" charset="-128"/>
                <a:ea typeface="HGPｺﾞｼｯｸM" pitchFamily="50" charset="-128"/>
                <a:cs typeface="メイリオ"/>
              </a:rPr>
              <a:t>【1,063】</a:t>
            </a:r>
            <a:r>
              <a:rPr lang="ja-JP" altLang="en-US" sz="1000" b="1">
                <a:latin typeface="HGPｺﾞｼｯｸM" pitchFamily="50" charset="-128"/>
                <a:ea typeface="HGPｺﾞｼｯｸM" pitchFamily="50" charset="-128"/>
                <a:cs typeface="メイリオ"/>
              </a:rPr>
              <a:t> 　　</a:t>
            </a:r>
            <a:r>
              <a:rPr lang="en-US" altLang="ja-JP" sz="1000" b="1">
                <a:latin typeface="HGPｺﾞｼｯｸM" pitchFamily="50" charset="-128"/>
                <a:ea typeface="HGPｺﾞｼｯｸM" pitchFamily="50" charset="-128"/>
                <a:cs typeface="メイリオ"/>
              </a:rPr>
              <a:t>【768】</a:t>
            </a:r>
            <a:r>
              <a:rPr lang="ja-JP" altLang="en-US" sz="1000" b="1">
                <a:latin typeface="HGPｺﾞｼｯｸM" pitchFamily="50" charset="-128"/>
                <a:ea typeface="HGPｺﾞｼｯｸM" pitchFamily="50" charset="-128"/>
                <a:cs typeface="メイリオ"/>
              </a:rPr>
              <a:t>　　　</a:t>
            </a:r>
            <a:r>
              <a:rPr lang="en-US" altLang="ja-JP" sz="1000" b="1">
                <a:latin typeface="HGPｺﾞｼｯｸM" pitchFamily="50" charset="-128"/>
                <a:ea typeface="HGPｺﾞｼｯｸM" pitchFamily="50" charset="-128"/>
                <a:cs typeface="メイリオ"/>
              </a:rPr>
              <a:t>【545】</a:t>
            </a:r>
            <a:r>
              <a:rPr lang="ja-JP" altLang="en-US" sz="1000" b="1">
                <a:latin typeface="HGPｺﾞｼｯｸM" pitchFamily="50" charset="-128"/>
                <a:ea typeface="HGPｺﾞｼｯｸM" pitchFamily="50" charset="-128"/>
                <a:cs typeface="メイリオ"/>
              </a:rPr>
              <a:t>　　　</a:t>
            </a:r>
            <a:r>
              <a:rPr lang="en-US" altLang="ja-JP" sz="1000" b="1">
                <a:latin typeface="HGPｺﾞｼｯｸM" pitchFamily="50" charset="-128"/>
                <a:ea typeface="HGPｺﾞｼｯｸM" pitchFamily="50" charset="-128"/>
                <a:cs typeface="メイリオ"/>
              </a:rPr>
              <a:t>【513】 </a:t>
            </a:r>
            <a:r>
              <a:rPr lang="ja-JP" altLang="en-US" sz="1000" b="1">
                <a:latin typeface="HGPｺﾞｼｯｸM" pitchFamily="50" charset="-128"/>
                <a:ea typeface="HGPｺﾞｼｯｸM" pitchFamily="50" charset="-128"/>
                <a:cs typeface="メイリオ"/>
              </a:rPr>
              <a:t>　　 </a:t>
            </a:r>
            <a:r>
              <a:rPr lang="en-US" altLang="ja-JP" sz="1000" b="1">
                <a:latin typeface="HGPｺﾞｼｯｸM" pitchFamily="50" charset="-128"/>
                <a:ea typeface="HGPｺﾞｼｯｸM" pitchFamily="50" charset="-128"/>
                <a:cs typeface="メイリオ"/>
              </a:rPr>
              <a:t>【500】 </a:t>
            </a:r>
            <a:r>
              <a:rPr lang="ja-JP" altLang="en-US" sz="1000" b="1">
                <a:latin typeface="HGPｺﾞｼｯｸM" pitchFamily="50" charset="-128"/>
                <a:ea typeface="HGPｺﾞｼｯｸM" pitchFamily="50" charset="-128"/>
                <a:cs typeface="メイリオ"/>
              </a:rPr>
              <a:t>　　  </a:t>
            </a:r>
            <a:r>
              <a:rPr lang="en-US" altLang="ja-JP" sz="1000" b="1">
                <a:latin typeface="HGPｺﾞｼｯｸM" pitchFamily="50" charset="-128"/>
                <a:ea typeface="HGPｺﾞｼｯｸM" pitchFamily="50" charset="-128"/>
                <a:cs typeface="メイリオ"/>
              </a:rPr>
              <a:t>【375】 </a:t>
            </a:r>
            <a:r>
              <a:rPr lang="ja-JP" altLang="en-US" sz="1000" b="1">
                <a:latin typeface="HGPｺﾞｼｯｸM" pitchFamily="50" charset="-128"/>
                <a:ea typeface="HGPｺﾞｼｯｸM" pitchFamily="50" charset="-128"/>
                <a:cs typeface="メイリオ"/>
              </a:rPr>
              <a:t>　　 </a:t>
            </a:r>
            <a:r>
              <a:rPr lang="en-US" altLang="ja-JP" sz="1000" b="1">
                <a:latin typeface="HGPｺﾞｼｯｸM" pitchFamily="50" charset="-128"/>
                <a:ea typeface="HGPｺﾞｼｯｸM" pitchFamily="50" charset="-128"/>
                <a:cs typeface="メイリオ"/>
              </a:rPr>
              <a:t>【279】</a:t>
            </a:r>
            <a:r>
              <a:rPr lang="ja-JP" altLang="en-US" sz="1000" b="1">
                <a:latin typeface="HGPｺﾞｼｯｸM" pitchFamily="50" charset="-128"/>
                <a:ea typeface="HGPｺﾞｼｯｸM" pitchFamily="50" charset="-128"/>
                <a:cs typeface="メイリオ"/>
              </a:rPr>
              <a:t>　　　</a:t>
            </a:r>
            <a:r>
              <a:rPr lang="en-US" altLang="ja-JP" sz="1000" b="1">
                <a:latin typeface="HGPｺﾞｼｯｸM" pitchFamily="50" charset="-128"/>
                <a:ea typeface="HGPｺﾞｼｯｸM" pitchFamily="50" charset="-128"/>
                <a:cs typeface="メイリオ"/>
              </a:rPr>
              <a:t>【198】</a:t>
            </a:r>
            <a:endParaRPr lang="ja-JP" altLang="en-US" sz="1000" b="1">
              <a:latin typeface="HGPｺﾞｼｯｸM" pitchFamily="50" charset="-128"/>
              <a:ea typeface="HGPｺﾞｼｯｸM" pitchFamily="50" charset="-128"/>
              <a:cs typeface="メイリオ"/>
            </a:endParaRPr>
          </a:p>
        </p:txBody>
      </p:sp>
      <p:sp>
        <p:nvSpPr>
          <p:cNvPr id="12429" name="Line 136"/>
          <p:cNvSpPr>
            <a:spLocks noChangeShapeType="1"/>
          </p:cNvSpPr>
          <p:nvPr/>
        </p:nvSpPr>
        <p:spPr bwMode="auto">
          <a:xfrm>
            <a:off x="273050" y="6084888"/>
            <a:ext cx="9217025" cy="0"/>
          </a:xfrm>
          <a:prstGeom prst="line">
            <a:avLst/>
          </a:prstGeom>
          <a:noFill/>
          <a:ln w="9525">
            <a:solidFill>
              <a:srgbClr val="969696"/>
            </a:solidFill>
            <a:prstDash val="dash"/>
            <a:round/>
            <a:headEnd/>
            <a:tailEnd/>
          </a:ln>
        </p:spPr>
        <p:txBody>
          <a:bodyPr/>
          <a:lstStyle/>
          <a:p>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62" name="Object 50"/>
          <p:cNvGraphicFramePr>
            <a:graphicFrameLocks/>
          </p:cNvGraphicFramePr>
          <p:nvPr/>
        </p:nvGraphicFramePr>
        <p:xfrm>
          <a:off x="1492250" y="1457325"/>
          <a:ext cx="7196138" cy="4854575"/>
        </p:xfrm>
        <a:graphic>
          <a:graphicData uri="http://schemas.openxmlformats.org/presentationml/2006/ole">
            <mc:AlternateContent xmlns:mc="http://schemas.openxmlformats.org/markup-compatibility/2006">
              <mc:Choice xmlns:v="urn:schemas-microsoft-com:vml" Requires="v">
                <p:oleObj spid="_x0000_s13365" r:id="rId3" imgW="7193903" imgH="4852837" progId="Excel.Sheet.8">
                  <p:embed/>
                </p:oleObj>
              </mc:Choice>
              <mc:Fallback>
                <p:oleObj r:id="rId3" imgW="7193903" imgH="4852837" progId="Excel.Sheet.8">
                  <p:embed/>
                  <p:pic>
                    <p:nvPicPr>
                      <p:cNvPr id="0" name="Picture 5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0" y="1457325"/>
                        <a:ext cx="7196138" cy="485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63" name="テキスト ボックス 4"/>
          <p:cNvSpPr txBox="1">
            <a:spLocks noChangeArrowheads="1"/>
          </p:cNvSpPr>
          <p:nvPr/>
        </p:nvSpPr>
        <p:spPr bwMode="auto">
          <a:xfrm>
            <a:off x="5180013" y="2012950"/>
            <a:ext cx="819150" cy="244475"/>
          </a:xfrm>
          <a:prstGeom prst="rect">
            <a:avLst/>
          </a:prstGeom>
          <a:noFill/>
          <a:ln w="9525">
            <a:noFill/>
            <a:miter lim="800000"/>
            <a:headEnd/>
            <a:tailEnd/>
          </a:ln>
        </p:spPr>
        <p:txBody>
          <a:bodyPr wrap="none">
            <a:spAutoFit/>
          </a:bodyPr>
          <a:lstStyle/>
          <a:p>
            <a:r>
              <a:rPr lang="ja-JP" altLang="en-US" sz="1000" b="1" u="sng">
                <a:latin typeface="HGPｺﾞｼｯｸM" pitchFamily="50" charset="-128"/>
                <a:ea typeface="HGPｺﾞｼｯｸM" pitchFamily="50" charset="-128"/>
                <a:cs typeface="メイリオ"/>
              </a:rPr>
              <a:t>大阪市総合</a:t>
            </a:r>
          </a:p>
        </p:txBody>
      </p:sp>
      <p:sp>
        <p:nvSpPr>
          <p:cNvPr id="13364" name="テキスト ボックス 5"/>
          <p:cNvSpPr txBox="1">
            <a:spLocks noChangeArrowheads="1"/>
          </p:cNvSpPr>
          <p:nvPr/>
        </p:nvSpPr>
        <p:spPr bwMode="auto">
          <a:xfrm>
            <a:off x="6065838" y="4422775"/>
            <a:ext cx="6413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千葉青葉</a:t>
            </a:r>
          </a:p>
        </p:txBody>
      </p:sp>
      <p:sp>
        <p:nvSpPr>
          <p:cNvPr id="13365" name="テキスト ボックス 6"/>
          <p:cNvSpPr txBox="1">
            <a:spLocks noChangeArrowheads="1"/>
          </p:cNvSpPr>
          <p:nvPr/>
        </p:nvSpPr>
        <p:spPr bwMode="auto">
          <a:xfrm>
            <a:off x="5915025" y="4773613"/>
            <a:ext cx="692150" cy="244475"/>
          </a:xfrm>
          <a:prstGeom prst="rect">
            <a:avLst/>
          </a:prstGeom>
          <a:noFill/>
          <a:ln w="9525">
            <a:noFill/>
            <a:miter lim="800000"/>
            <a:headEnd/>
            <a:tailEnd/>
          </a:ln>
        </p:spPr>
        <p:txBody>
          <a:bodyPr wrap="none">
            <a:spAutoFit/>
          </a:bodyPr>
          <a:lstStyle/>
          <a:p>
            <a:r>
              <a:rPr lang="ja-JP" altLang="en-US" sz="1000" b="1" u="sng">
                <a:latin typeface="HGPｺﾞｼｯｸM" pitchFamily="50" charset="-128"/>
                <a:ea typeface="HGPｺﾞｼｯｸM" pitchFamily="50" charset="-128"/>
                <a:cs typeface="メイリオ"/>
              </a:rPr>
              <a:t>大阪十三</a:t>
            </a:r>
          </a:p>
        </p:txBody>
      </p:sp>
      <p:sp>
        <p:nvSpPr>
          <p:cNvPr id="13366" name="テキスト ボックス 7"/>
          <p:cNvSpPr txBox="1">
            <a:spLocks noChangeArrowheads="1"/>
          </p:cNvSpPr>
          <p:nvPr/>
        </p:nvSpPr>
        <p:spPr bwMode="auto">
          <a:xfrm>
            <a:off x="5857875" y="5265738"/>
            <a:ext cx="7556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名古屋守山</a:t>
            </a:r>
          </a:p>
        </p:txBody>
      </p:sp>
      <p:sp>
        <p:nvSpPr>
          <p:cNvPr id="13367" name="テキスト ボックス 8"/>
          <p:cNvSpPr txBox="1">
            <a:spLocks noChangeArrowheads="1"/>
          </p:cNvSpPr>
          <p:nvPr/>
        </p:nvSpPr>
        <p:spPr bwMode="auto">
          <a:xfrm>
            <a:off x="5461000" y="5057775"/>
            <a:ext cx="692150" cy="244475"/>
          </a:xfrm>
          <a:prstGeom prst="rect">
            <a:avLst/>
          </a:prstGeom>
          <a:noFill/>
          <a:ln w="9525">
            <a:noFill/>
            <a:miter lim="800000"/>
            <a:headEnd/>
            <a:tailEnd/>
          </a:ln>
        </p:spPr>
        <p:txBody>
          <a:bodyPr wrap="none">
            <a:spAutoFit/>
          </a:bodyPr>
          <a:lstStyle/>
          <a:p>
            <a:r>
              <a:rPr lang="ja-JP" altLang="en-US" sz="1000" b="1" u="sng">
                <a:latin typeface="HGPｺﾞｼｯｸM" pitchFamily="50" charset="-128"/>
                <a:ea typeface="HGPｺﾞｼｯｸM" pitchFamily="50" charset="-128"/>
                <a:cs typeface="メイリオ"/>
              </a:rPr>
              <a:t>大阪住吉</a:t>
            </a:r>
          </a:p>
        </p:txBody>
      </p:sp>
      <p:sp>
        <p:nvSpPr>
          <p:cNvPr id="13368" name="テキスト ボックス 9"/>
          <p:cNvSpPr txBox="1">
            <a:spLocks noChangeArrowheads="1"/>
          </p:cNvSpPr>
          <p:nvPr/>
        </p:nvSpPr>
        <p:spPr bwMode="auto">
          <a:xfrm>
            <a:off x="3011488" y="5041900"/>
            <a:ext cx="7556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北九州若松</a:t>
            </a:r>
          </a:p>
        </p:txBody>
      </p:sp>
      <p:sp>
        <p:nvSpPr>
          <p:cNvPr id="13369" name="テキスト ボックス 11"/>
          <p:cNvSpPr txBox="1">
            <a:spLocks noChangeArrowheads="1"/>
          </p:cNvSpPr>
          <p:nvPr/>
        </p:nvSpPr>
        <p:spPr bwMode="auto">
          <a:xfrm>
            <a:off x="2668588" y="2876550"/>
            <a:ext cx="6413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札幌市立</a:t>
            </a:r>
          </a:p>
        </p:txBody>
      </p:sp>
      <p:sp>
        <p:nvSpPr>
          <p:cNvPr id="13370" name="テキスト ボックス 12"/>
          <p:cNvSpPr txBox="1">
            <a:spLocks noChangeArrowheads="1"/>
          </p:cNvSpPr>
          <p:nvPr/>
        </p:nvSpPr>
        <p:spPr bwMode="auto">
          <a:xfrm>
            <a:off x="2312988" y="3136900"/>
            <a:ext cx="6413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広島市民</a:t>
            </a:r>
          </a:p>
        </p:txBody>
      </p:sp>
      <p:sp>
        <p:nvSpPr>
          <p:cNvPr id="13371" name="テキスト ボックス 13"/>
          <p:cNvSpPr txBox="1">
            <a:spLocks noChangeArrowheads="1"/>
          </p:cNvSpPr>
          <p:nvPr/>
        </p:nvSpPr>
        <p:spPr bwMode="auto">
          <a:xfrm>
            <a:off x="4859338" y="3197225"/>
            <a:ext cx="6413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川崎市立</a:t>
            </a:r>
          </a:p>
        </p:txBody>
      </p:sp>
      <p:sp>
        <p:nvSpPr>
          <p:cNvPr id="15" name="円/楕円 14"/>
          <p:cNvSpPr>
            <a:spLocks noChangeArrowheads="1"/>
          </p:cNvSpPr>
          <p:nvPr/>
        </p:nvSpPr>
        <p:spPr bwMode="auto">
          <a:xfrm rot="-4042573">
            <a:off x="3333750" y="1382713"/>
            <a:ext cx="1905000" cy="5505450"/>
          </a:xfrm>
          <a:prstGeom prst="ellipse">
            <a:avLst/>
          </a:prstGeom>
          <a:noFill/>
          <a:ln w="6350" algn="ctr">
            <a:solidFill>
              <a:srgbClr val="7F7F7F"/>
            </a:solidFill>
            <a:prstDash val="sysDot"/>
            <a:round/>
            <a:headEnd/>
            <a:tailEnd/>
          </a:ln>
        </p:spPr>
        <p:txBody>
          <a:bodyPr vert="eaVert" anchor="ctr"/>
          <a:lstStyle/>
          <a:p>
            <a:pPr algn="ctr" fontAlgn="auto">
              <a:spcBef>
                <a:spcPts val="0"/>
              </a:spcBef>
              <a:spcAft>
                <a:spcPts val="0"/>
              </a:spcAft>
              <a:defRPr/>
            </a:pPr>
            <a:endParaRPr lang="ja-JP" altLang="en-US">
              <a:solidFill>
                <a:schemeClr val="lt1"/>
              </a:solidFill>
              <a:latin typeface="+mn-lt"/>
              <a:ea typeface="+mn-ea"/>
            </a:endParaRPr>
          </a:p>
        </p:txBody>
      </p:sp>
      <p:sp>
        <p:nvSpPr>
          <p:cNvPr id="13373" name="テキスト ボックス 15"/>
          <p:cNvSpPr txBox="1">
            <a:spLocks noChangeArrowheads="1"/>
          </p:cNvSpPr>
          <p:nvPr/>
        </p:nvSpPr>
        <p:spPr bwMode="auto">
          <a:xfrm>
            <a:off x="4094163" y="4257675"/>
            <a:ext cx="414337" cy="230188"/>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平均</a:t>
            </a:r>
          </a:p>
        </p:txBody>
      </p:sp>
      <p:sp>
        <p:nvSpPr>
          <p:cNvPr id="13374" name="テキスト ボックス 17"/>
          <p:cNvSpPr txBox="1">
            <a:spLocks noChangeArrowheads="1"/>
          </p:cNvSpPr>
          <p:nvPr/>
        </p:nvSpPr>
        <p:spPr bwMode="auto">
          <a:xfrm>
            <a:off x="5207000" y="4279900"/>
            <a:ext cx="6413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川崎井田</a:t>
            </a:r>
          </a:p>
        </p:txBody>
      </p:sp>
      <p:sp>
        <p:nvSpPr>
          <p:cNvPr id="13375" name="テキスト ボックス 18"/>
          <p:cNvSpPr txBox="1">
            <a:spLocks noChangeArrowheads="1"/>
          </p:cNvSpPr>
          <p:nvPr/>
        </p:nvSpPr>
        <p:spPr bwMode="auto">
          <a:xfrm>
            <a:off x="2282825" y="3902075"/>
            <a:ext cx="6413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広島安佐</a:t>
            </a:r>
          </a:p>
        </p:txBody>
      </p:sp>
      <p:sp>
        <p:nvSpPr>
          <p:cNvPr id="13376" name="テキスト ボックス 19"/>
          <p:cNvSpPr txBox="1">
            <a:spLocks noChangeArrowheads="1"/>
          </p:cNvSpPr>
          <p:nvPr/>
        </p:nvSpPr>
        <p:spPr bwMode="auto">
          <a:xfrm>
            <a:off x="2484438" y="3429000"/>
            <a:ext cx="6413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横浜市民</a:t>
            </a:r>
          </a:p>
        </p:txBody>
      </p:sp>
      <p:sp>
        <p:nvSpPr>
          <p:cNvPr id="13377" name="テキスト ボックス 20"/>
          <p:cNvSpPr txBox="1">
            <a:spLocks noChangeArrowheads="1"/>
          </p:cNvSpPr>
          <p:nvPr/>
        </p:nvSpPr>
        <p:spPr bwMode="auto">
          <a:xfrm>
            <a:off x="2397125" y="3573463"/>
            <a:ext cx="7556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北九州医療</a:t>
            </a:r>
          </a:p>
        </p:txBody>
      </p:sp>
      <p:sp>
        <p:nvSpPr>
          <p:cNvPr id="13378" name="テキスト ボックス 21"/>
          <p:cNvSpPr txBox="1">
            <a:spLocks noChangeArrowheads="1"/>
          </p:cNvSpPr>
          <p:nvPr/>
        </p:nvSpPr>
        <p:spPr bwMode="auto">
          <a:xfrm>
            <a:off x="141288" y="106363"/>
            <a:ext cx="7366000" cy="400050"/>
          </a:xfrm>
          <a:prstGeom prst="rect">
            <a:avLst/>
          </a:prstGeom>
          <a:noFill/>
          <a:ln w="9525">
            <a:noFill/>
            <a:miter lim="800000"/>
            <a:headEnd/>
            <a:tailEnd/>
          </a:ln>
        </p:spPr>
        <p:txBody>
          <a:bodyPr wrap="none">
            <a:spAutoFit/>
          </a:bodyPr>
          <a:lstStyle/>
          <a:p>
            <a:r>
              <a:rPr lang="ja-JP" altLang="en-US" sz="2000">
                <a:latin typeface="メイリオ"/>
                <a:ea typeface="メイリオ"/>
                <a:cs typeface="メイリオ"/>
              </a:rPr>
              <a:t>病院規模（病床数）と繰出金比率（繰出金／経常収益）の分布</a:t>
            </a:r>
            <a:endParaRPr lang="en-US" altLang="ja-JP" sz="2000">
              <a:latin typeface="メイリオ"/>
              <a:ea typeface="メイリオ"/>
              <a:cs typeface="メイリオ"/>
            </a:endParaRPr>
          </a:p>
        </p:txBody>
      </p:sp>
      <p:cxnSp>
        <p:nvCxnSpPr>
          <p:cNvPr id="23" name="直線コネクタ 22"/>
          <p:cNvCxnSpPr/>
          <p:nvPr/>
        </p:nvCxnSpPr>
        <p:spPr>
          <a:xfrm>
            <a:off x="193675" y="549275"/>
            <a:ext cx="9529763" cy="0"/>
          </a:xfrm>
          <a:prstGeom prst="line">
            <a:avLst/>
          </a:prstGeom>
        </p:spPr>
        <p:style>
          <a:lnRef idx="2">
            <a:schemeClr val="dk1"/>
          </a:lnRef>
          <a:fillRef idx="0">
            <a:schemeClr val="dk1"/>
          </a:fillRef>
          <a:effectRef idx="1">
            <a:schemeClr val="dk1"/>
          </a:effectRef>
          <a:fontRef idx="minor">
            <a:schemeClr val="tx1"/>
          </a:fontRef>
        </p:style>
      </p:cxnSp>
      <p:sp>
        <p:nvSpPr>
          <p:cNvPr id="13380" name="テキスト ボックス 23"/>
          <p:cNvSpPr txBox="1">
            <a:spLocks noChangeArrowheads="1"/>
          </p:cNvSpPr>
          <p:nvPr/>
        </p:nvSpPr>
        <p:spPr bwMode="auto">
          <a:xfrm>
            <a:off x="647700" y="3008313"/>
            <a:ext cx="461963" cy="1477962"/>
          </a:xfrm>
          <a:prstGeom prst="rect">
            <a:avLst/>
          </a:prstGeom>
          <a:noFill/>
          <a:ln w="9525">
            <a:noFill/>
            <a:miter lim="800000"/>
            <a:headEnd/>
            <a:tailEnd/>
          </a:ln>
        </p:spPr>
        <p:txBody>
          <a:bodyPr vert="eaVert" wrap="none">
            <a:spAutoFit/>
          </a:bodyPr>
          <a:lstStyle/>
          <a:p>
            <a:r>
              <a:rPr lang="ja-JP" altLang="en-US">
                <a:latin typeface="メイリオ"/>
                <a:ea typeface="メイリオ"/>
                <a:cs typeface="メイリオ"/>
              </a:rPr>
              <a:t>病床数（床）</a:t>
            </a:r>
          </a:p>
        </p:txBody>
      </p:sp>
      <p:sp>
        <p:nvSpPr>
          <p:cNvPr id="13381" name="テキスト ボックス 24"/>
          <p:cNvSpPr txBox="1">
            <a:spLocks noChangeArrowheads="1"/>
          </p:cNvSpPr>
          <p:nvPr/>
        </p:nvSpPr>
        <p:spPr bwMode="auto">
          <a:xfrm>
            <a:off x="3619500" y="6330950"/>
            <a:ext cx="3057525" cy="307975"/>
          </a:xfrm>
          <a:prstGeom prst="rect">
            <a:avLst/>
          </a:prstGeom>
          <a:noFill/>
          <a:ln w="9525">
            <a:noFill/>
            <a:miter lim="800000"/>
            <a:headEnd/>
            <a:tailEnd/>
          </a:ln>
        </p:spPr>
        <p:txBody>
          <a:bodyPr wrap="none">
            <a:spAutoFit/>
          </a:bodyPr>
          <a:lstStyle/>
          <a:p>
            <a:r>
              <a:rPr lang="ja-JP" altLang="en-US" sz="1400">
                <a:latin typeface="メイリオ"/>
                <a:ea typeface="メイリオ"/>
                <a:cs typeface="メイリオ"/>
              </a:rPr>
              <a:t>経常収益に占める繰出金比率（％）</a:t>
            </a:r>
          </a:p>
        </p:txBody>
      </p:sp>
      <p:sp>
        <p:nvSpPr>
          <p:cNvPr id="13379" name="スライド番号プレースホルダー 2"/>
          <p:cNvSpPr>
            <a:spLocks noGrp="1"/>
          </p:cNvSpPr>
          <p:nvPr>
            <p:ph type="sldNum" sz="quarter" idx="12"/>
          </p:nvPr>
        </p:nvSpPr>
        <p:spPr bwMode="auto">
          <a:xfrm>
            <a:off x="9477375" y="6562725"/>
            <a:ext cx="390525" cy="252413"/>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F407AA5-F041-4AF6-A39E-5B85F3475F3F}" type="slidenum">
              <a:rPr lang="ja-JP" altLang="en-US">
                <a:solidFill>
                  <a:srgbClr val="898989"/>
                </a:solidFill>
              </a:rPr>
              <a:pPr fontAlgn="base">
                <a:spcBef>
                  <a:spcPct val="0"/>
                </a:spcBef>
                <a:spcAft>
                  <a:spcPct val="0"/>
                </a:spcAft>
                <a:defRPr/>
              </a:pPr>
              <a:t>18</a:t>
            </a:fld>
            <a:endParaRPr lang="en-US" altLang="ja-JP">
              <a:solidFill>
                <a:srgbClr val="898989"/>
              </a:solidFill>
            </a:endParaRPr>
          </a:p>
        </p:txBody>
      </p:sp>
      <p:sp>
        <p:nvSpPr>
          <p:cNvPr id="26" name="テキスト ボックス 25"/>
          <p:cNvSpPr txBox="1"/>
          <p:nvPr/>
        </p:nvSpPr>
        <p:spPr>
          <a:xfrm>
            <a:off x="1889125" y="1116013"/>
            <a:ext cx="6691313" cy="368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ja-JP" altLang="en-US" dirty="0">
                <a:latin typeface="メイリオ" pitchFamily="50" charset="-128"/>
                <a:ea typeface="メイリオ" pitchFamily="50" charset="-128"/>
                <a:cs typeface="メイリオ" pitchFamily="50" charset="-128"/>
              </a:rPr>
              <a:t>企業会計の公立病院（政令市立の２７病院）</a:t>
            </a:r>
          </a:p>
        </p:txBody>
      </p:sp>
      <p:sp>
        <p:nvSpPr>
          <p:cNvPr id="2" name="テキスト ボックス 1"/>
          <p:cNvSpPr txBox="1"/>
          <p:nvPr/>
        </p:nvSpPr>
        <p:spPr>
          <a:xfrm>
            <a:off x="22225" y="6559550"/>
            <a:ext cx="2776538" cy="254000"/>
          </a:xfrm>
          <a:prstGeom prst="rect">
            <a:avLst/>
          </a:prstGeom>
          <a:noFill/>
        </p:spPr>
        <p:txBody>
          <a:bodyPr wrap="none">
            <a:spAutoFit/>
          </a:bodyPr>
          <a:lstStyle/>
          <a:p>
            <a:pPr fontAlgn="auto">
              <a:spcBef>
                <a:spcPts val="0"/>
              </a:spcBef>
              <a:spcAft>
                <a:spcPts val="0"/>
              </a:spcAft>
              <a:defRPr/>
            </a:pPr>
            <a:r>
              <a:rPr lang="ja-JP" altLang="en-US" sz="1050" dirty="0">
                <a:latin typeface="+mn-lt"/>
                <a:ea typeface="+mn-ea"/>
              </a:rPr>
              <a:t>出典：地方公営企業年鑑（Ｈ２２決算）より加工</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86" name="Object 50"/>
          <p:cNvGraphicFramePr>
            <a:graphicFrameLocks/>
          </p:cNvGraphicFramePr>
          <p:nvPr/>
        </p:nvGraphicFramePr>
        <p:xfrm>
          <a:off x="1531938" y="1492250"/>
          <a:ext cx="7197725" cy="4854575"/>
        </p:xfrm>
        <a:graphic>
          <a:graphicData uri="http://schemas.openxmlformats.org/presentationml/2006/ole">
            <mc:AlternateContent xmlns:mc="http://schemas.openxmlformats.org/markup-compatibility/2006">
              <mc:Choice xmlns:v="urn:schemas-microsoft-com:vml" Requires="v">
                <p:oleObj spid="_x0000_s14389" r:id="rId3" imgW="7193903" imgH="4852837" progId="Excel.Sheet.8">
                  <p:embed/>
                </p:oleObj>
              </mc:Choice>
              <mc:Fallback>
                <p:oleObj r:id="rId3" imgW="7193903" imgH="4852837" progId="Excel.Sheet.8">
                  <p:embed/>
                  <p:pic>
                    <p:nvPicPr>
                      <p:cNvPr id="0" name="Picture 5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8" y="1492250"/>
                        <a:ext cx="7197725" cy="485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87" name="テキスト ボックス 4"/>
          <p:cNvSpPr txBox="1">
            <a:spLocks noChangeArrowheads="1"/>
          </p:cNvSpPr>
          <p:nvPr/>
        </p:nvSpPr>
        <p:spPr bwMode="auto">
          <a:xfrm>
            <a:off x="4283075" y="3097213"/>
            <a:ext cx="819150" cy="244475"/>
          </a:xfrm>
          <a:prstGeom prst="rect">
            <a:avLst/>
          </a:prstGeom>
          <a:noFill/>
          <a:ln w="9525">
            <a:noFill/>
            <a:miter lim="800000"/>
            <a:headEnd/>
            <a:tailEnd/>
          </a:ln>
        </p:spPr>
        <p:txBody>
          <a:bodyPr wrap="none">
            <a:spAutoFit/>
          </a:bodyPr>
          <a:lstStyle/>
          <a:p>
            <a:r>
              <a:rPr lang="ja-JP" altLang="en-US" sz="1000" b="1" u="sng">
                <a:latin typeface="HGPｺﾞｼｯｸM" pitchFamily="50" charset="-128"/>
                <a:ea typeface="HGPｺﾞｼｯｸM" pitchFamily="50" charset="-128"/>
                <a:cs typeface="メイリオ"/>
              </a:rPr>
              <a:t>大阪急性期</a:t>
            </a:r>
          </a:p>
        </p:txBody>
      </p:sp>
      <p:sp>
        <p:nvSpPr>
          <p:cNvPr id="14388" name="テキスト ボックス 6"/>
          <p:cNvSpPr txBox="1">
            <a:spLocks noChangeArrowheads="1"/>
          </p:cNvSpPr>
          <p:nvPr/>
        </p:nvSpPr>
        <p:spPr bwMode="auto">
          <a:xfrm>
            <a:off x="4484688" y="4051300"/>
            <a:ext cx="819150" cy="244475"/>
          </a:xfrm>
          <a:prstGeom prst="rect">
            <a:avLst/>
          </a:prstGeom>
          <a:noFill/>
          <a:ln w="9525">
            <a:noFill/>
            <a:miter lim="800000"/>
            <a:headEnd/>
            <a:tailEnd/>
          </a:ln>
        </p:spPr>
        <p:txBody>
          <a:bodyPr wrap="none">
            <a:spAutoFit/>
          </a:bodyPr>
          <a:lstStyle/>
          <a:p>
            <a:r>
              <a:rPr lang="ja-JP" altLang="en-US" sz="1000" b="1" u="sng">
                <a:latin typeface="HGPｺﾞｼｯｸM" pitchFamily="50" charset="-128"/>
                <a:ea typeface="HGPｺﾞｼｯｸM" pitchFamily="50" charset="-128"/>
                <a:cs typeface="メイリオ"/>
              </a:rPr>
              <a:t>大阪成人病</a:t>
            </a:r>
          </a:p>
        </p:txBody>
      </p:sp>
      <p:sp>
        <p:nvSpPr>
          <p:cNvPr id="14389" name="テキスト ボックス 8"/>
          <p:cNvSpPr txBox="1">
            <a:spLocks noChangeArrowheads="1"/>
          </p:cNvSpPr>
          <p:nvPr/>
        </p:nvSpPr>
        <p:spPr bwMode="auto">
          <a:xfrm>
            <a:off x="5227638" y="3848100"/>
            <a:ext cx="819150" cy="244475"/>
          </a:xfrm>
          <a:prstGeom prst="rect">
            <a:avLst/>
          </a:prstGeom>
          <a:noFill/>
          <a:ln w="9525">
            <a:noFill/>
            <a:miter lim="800000"/>
            <a:headEnd/>
            <a:tailEnd/>
          </a:ln>
        </p:spPr>
        <p:txBody>
          <a:bodyPr wrap="none">
            <a:spAutoFit/>
          </a:bodyPr>
          <a:lstStyle/>
          <a:p>
            <a:r>
              <a:rPr lang="ja-JP" altLang="en-US" sz="1000" b="1" u="sng">
                <a:latin typeface="HGPｺﾞｼｯｸM" pitchFamily="50" charset="-128"/>
                <a:ea typeface="HGPｺﾞｼｯｸM" pitchFamily="50" charset="-128"/>
                <a:cs typeface="メイリオ"/>
              </a:rPr>
              <a:t>大阪呼吸器</a:t>
            </a:r>
          </a:p>
        </p:txBody>
      </p:sp>
      <p:sp>
        <p:nvSpPr>
          <p:cNvPr id="14390" name="テキスト ボックス 9"/>
          <p:cNvSpPr txBox="1">
            <a:spLocks noChangeArrowheads="1"/>
          </p:cNvSpPr>
          <p:nvPr/>
        </p:nvSpPr>
        <p:spPr bwMode="auto">
          <a:xfrm>
            <a:off x="7773988" y="5349875"/>
            <a:ext cx="1073150" cy="214313"/>
          </a:xfrm>
          <a:prstGeom prst="rect">
            <a:avLst/>
          </a:prstGeom>
          <a:noFill/>
          <a:ln w="9525">
            <a:noFill/>
            <a:miter lim="800000"/>
            <a:headEnd/>
            <a:tailEnd/>
          </a:ln>
        </p:spPr>
        <p:txBody>
          <a:bodyPr wrap="none">
            <a:spAutoFit/>
          </a:bodyPr>
          <a:lstStyle/>
          <a:p>
            <a:r>
              <a:rPr lang="ja-JP" altLang="en-US" sz="800">
                <a:latin typeface="HGPｺﾞｼｯｸM" pitchFamily="50" charset="-128"/>
                <a:ea typeface="HGPｺﾞｼｯｸM" pitchFamily="50" charset="-128"/>
                <a:cs typeface="メイリオ"/>
              </a:rPr>
              <a:t>こころの医療Ｃ駒ヶ根</a:t>
            </a:r>
          </a:p>
        </p:txBody>
      </p:sp>
      <p:sp>
        <p:nvSpPr>
          <p:cNvPr id="14391" name="テキスト ボックス 11"/>
          <p:cNvSpPr txBox="1">
            <a:spLocks noChangeArrowheads="1"/>
          </p:cNvSpPr>
          <p:nvPr/>
        </p:nvSpPr>
        <p:spPr bwMode="auto">
          <a:xfrm>
            <a:off x="2136775" y="3592513"/>
            <a:ext cx="8699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岐阜県多治見</a:t>
            </a:r>
          </a:p>
        </p:txBody>
      </p:sp>
      <p:sp>
        <p:nvSpPr>
          <p:cNvPr id="14392" name="テキスト ボックス 12"/>
          <p:cNvSpPr txBox="1">
            <a:spLocks noChangeArrowheads="1"/>
          </p:cNvSpPr>
          <p:nvPr/>
        </p:nvSpPr>
        <p:spPr bwMode="auto">
          <a:xfrm>
            <a:off x="2033588" y="4165600"/>
            <a:ext cx="6413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那覇市立</a:t>
            </a:r>
          </a:p>
        </p:txBody>
      </p:sp>
      <p:sp>
        <p:nvSpPr>
          <p:cNvPr id="14393" name="テキスト ボックス 13"/>
          <p:cNvSpPr txBox="1">
            <a:spLocks noChangeArrowheads="1"/>
          </p:cNvSpPr>
          <p:nvPr/>
        </p:nvSpPr>
        <p:spPr bwMode="auto">
          <a:xfrm>
            <a:off x="3359150" y="2597150"/>
            <a:ext cx="7556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神戸市中央</a:t>
            </a:r>
          </a:p>
        </p:txBody>
      </p:sp>
      <p:sp>
        <p:nvSpPr>
          <p:cNvPr id="15" name="円/楕円 14"/>
          <p:cNvSpPr>
            <a:spLocks noChangeArrowheads="1"/>
          </p:cNvSpPr>
          <p:nvPr/>
        </p:nvSpPr>
        <p:spPr bwMode="auto">
          <a:xfrm rot="-4487929">
            <a:off x="3942556" y="988219"/>
            <a:ext cx="2181225" cy="7119938"/>
          </a:xfrm>
          <a:prstGeom prst="ellipse">
            <a:avLst/>
          </a:prstGeom>
          <a:noFill/>
          <a:ln w="6350" algn="ctr">
            <a:solidFill>
              <a:srgbClr val="7F7F7F"/>
            </a:solidFill>
            <a:prstDash val="sysDot"/>
            <a:round/>
            <a:headEnd/>
            <a:tailEnd/>
          </a:ln>
        </p:spPr>
        <p:txBody>
          <a:bodyPr vert="eaVert" anchor="ctr"/>
          <a:lstStyle/>
          <a:p>
            <a:pPr algn="ctr" fontAlgn="auto">
              <a:spcBef>
                <a:spcPts val="0"/>
              </a:spcBef>
              <a:spcAft>
                <a:spcPts val="0"/>
              </a:spcAft>
              <a:defRPr/>
            </a:pPr>
            <a:endParaRPr lang="ja-JP" altLang="en-US">
              <a:solidFill>
                <a:schemeClr val="lt1"/>
              </a:solidFill>
              <a:latin typeface="+mn-lt"/>
              <a:ea typeface="+mn-ea"/>
            </a:endParaRPr>
          </a:p>
        </p:txBody>
      </p:sp>
      <p:sp>
        <p:nvSpPr>
          <p:cNvPr id="14395" name="テキスト ボックス 15"/>
          <p:cNvSpPr txBox="1">
            <a:spLocks noChangeArrowheads="1"/>
          </p:cNvSpPr>
          <p:nvPr/>
        </p:nvSpPr>
        <p:spPr bwMode="auto">
          <a:xfrm>
            <a:off x="4811713" y="4679950"/>
            <a:ext cx="4127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平均</a:t>
            </a:r>
          </a:p>
        </p:txBody>
      </p:sp>
      <p:sp>
        <p:nvSpPr>
          <p:cNvPr id="14396" name="テキスト ボックス 17"/>
          <p:cNvSpPr txBox="1">
            <a:spLocks noChangeArrowheads="1"/>
          </p:cNvSpPr>
          <p:nvPr/>
        </p:nvSpPr>
        <p:spPr bwMode="auto">
          <a:xfrm>
            <a:off x="2905125" y="3259138"/>
            <a:ext cx="7556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静岡県総合</a:t>
            </a:r>
          </a:p>
        </p:txBody>
      </p:sp>
      <p:sp>
        <p:nvSpPr>
          <p:cNvPr id="14397" name="テキスト ボックス 18"/>
          <p:cNvSpPr txBox="1">
            <a:spLocks noChangeArrowheads="1"/>
          </p:cNvSpPr>
          <p:nvPr/>
        </p:nvSpPr>
        <p:spPr bwMode="auto">
          <a:xfrm>
            <a:off x="3003550" y="4200525"/>
            <a:ext cx="8699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佐賀県好生館</a:t>
            </a:r>
          </a:p>
        </p:txBody>
      </p:sp>
      <p:sp>
        <p:nvSpPr>
          <p:cNvPr id="14398" name="テキスト ボックス 19"/>
          <p:cNvSpPr txBox="1">
            <a:spLocks noChangeArrowheads="1"/>
          </p:cNvSpPr>
          <p:nvPr/>
        </p:nvSpPr>
        <p:spPr bwMode="auto">
          <a:xfrm>
            <a:off x="1922463" y="5535613"/>
            <a:ext cx="8699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桑名市民分院</a:t>
            </a:r>
          </a:p>
        </p:txBody>
      </p:sp>
      <p:cxnSp>
        <p:nvCxnSpPr>
          <p:cNvPr id="23" name="直線コネクタ 22"/>
          <p:cNvCxnSpPr/>
          <p:nvPr/>
        </p:nvCxnSpPr>
        <p:spPr>
          <a:xfrm>
            <a:off x="193675" y="549275"/>
            <a:ext cx="9529763" cy="0"/>
          </a:xfrm>
          <a:prstGeom prst="line">
            <a:avLst/>
          </a:prstGeom>
        </p:spPr>
        <p:style>
          <a:lnRef idx="2">
            <a:schemeClr val="dk1"/>
          </a:lnRef>
          <a:fillRef idx="0">
            <a:schemeClr val="dk1"/>
          </a:fillRef>
          <a:effectRef idx="1">
            <a:schemeClr val="dk1"/>
          </a:effectRef>
          <a:fontRef idx="minor">
            <a:schemeClr val="tx1"/>
          </a:fontRef>
        </p:style>
      </p:cxnSp>
      <p:sp>
        <p:nvSpPr>
          <p:cNvPr id="14400" name="テキスト ボックス 23"/>
          <p:cNvSpPr txBox="1">
            <a:spLocks noChangeArrowheads="1"/>
          </p:cNvSpPr>
          <p:nvPr/>
        </p:nvSpPr>
        <p:spPr bwMode="auto">
          <a:xfrm>
            <a:off x="687388" y="3043238"/>
            <a:ext cx="461962" cy="1477962"/>
          </a:xfrm>
          <a:prstGeom prst="rect">
            <a:avLst/>
          </a:prstGeom>
          <a:noFill/>
          <a:ln w="9525">
            <a:noFill/>
            <a:miter lim="800000"/>
            <a:headEnd/>
            <a:tailEnd/>
          </a:ln>
        </p:spPr>
        <p:txBody>
          <a:bodyPr vert="eaVert" wrap="none">
            <a:spAutoFit/>
          </a:bodyPr>
          <a:lstStyle/>
          <a:p>
            <a:r>
              <a:rPr lang="ja-JP" altLang="en-US">
                <a:latin typeface="メイリオ"/>
                <a:ea typeface="メイリオ"/>
                <a:cs typeface="メイリオ"/>
              </a:rPr>
              <a:t>病床数（床）</a:t>
            </a:r>
          </a:p>
        </p:txBody>
      </p:sp>
      <p:sp>
        <p:nvSpPr>
          <p:cNvPr id="14401" name="テキスト ボックス 24"/>
          <p:cNvSpPr txBox="1">
            <a:spLocks noChangeArrowheads="1"/>
          </p:cNvSpPr>
          <p:nvPr/>
        </p:nvSpPr>
        <p:spPr bwMode="auto">
          <a:xfrm>
            <a:off x="3217863" y="6376988"/>
            <a:ext cx="3595687" cy="307975"/>
          </a:xfrm>
          <a:prstGeom prst="rect">
            <a:avLst/>
          </a:prstGeom>
          <a:noFill/>
          <a:ln w="9525">
            <a:noFill/>
            <a:miter lim="800000"/>
            <a:headEnd/>
            <a:tailEnd/>
          </a:ln>
        </p:spPr>
        <p:txBody>
          <a:bodyPr wrap="none">
            <a:spAutoFit/>
          </a:bodyPr>
          <a:lstStyle/>
          <a:p>
            <a:r>
              <a:rPr lang="ja-JP" altLang="en-US" sz="1400">
                <a:latin typeface="メイリオ"/>
                <a:ea typeface="メイリオ"/>
                <a:cs typeface="メイリオ"/>
              </a:rPr>
              <a:t>経常収益に占める運営費負担金比率（％）</a:t>
            </a:r>
          </a:p>
        </p:txBody>
      </p:sp>
      <p:sp>
        <p:nvSpPr>
          <p:cNvPr id="14399" name="スライド番号プレースホルダー 2"/>
          <p:cNvSpPr>
            <a:spLocks noGrp="1"/>
          </p:cNvSpPr>
          <p:nvPr>
            <p:ph type="sldNum" sz="quarter" idx="12"/>
          </p:nvPr>
        </p:nvSpPr>
        <p:spPr bwMode="auto">
          <a:xfrm>
            <a:off x="9490075" y="6567488"/>
            <a:ext cx="390525"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3863DC5-AA23-466D-850E-6FB13DA001B2}" type="slidenum">
              <a:rPr lang="ja-JP" altLang="en-US">
                <a:solidFill>
                  <a:srgbClr val="898989"/>
                </a:solidFill>
              </a:rPr>
              <a:pPr fontAlgn="base">
                <a:spcBef>
                  <a:spcPct val="0"/>
                </a:spcBef>
                <a:spcAft>
                  <a:spcPct val="0"/>
                </a:spcAft>
                <a:defRPr/>
              </a:pPr>
              <a:t>19</a:t>
            </a:fld>
            <a:endParaRPr lang="en-US" altLang="ja-JP">
              <a:solidFill>
                <a:srgbClr val="898989"/>
              </a:solidFill>
            </a:endParaRPr>
          </a:p>
        </p:txBody>
      </p:sp>
      <p:sp>
        <p:nvSpPr>
          <p:cNvPr id="14403" name="テキスト ボックス 27"/>
          <p:cNvSpPr txBox="1">
            <a:spLocks noChangeArrowheads="1"/>
          </p:cNvSpPr>
          <p:nvPr/>
        </p:nvSpPr>
        <p:spPr bwMode="auto">
          <a:xfrm>
            <a:off x="5368925" y="4467225"/>
            <a:ext cx="692150" cy="244475"/>
          </a:xfrm>
          <a:prstGeom prst="rect">
            <a:avLst/>
          </a:prstGeom>
          <a:noFill/>
          <a:ln w="9525">
            <a:noFill/>
            <a:miter lim="800000"/>
            <a:headEnd/>
            <a:tailEnd/>
          </a:ln>
        </p:spPr>
        <p:txBody>
          <a:bodyPr wrap="none">
            <a:spAutoFit/>
          </a:bodyPr>
          <a:lstStyle/>
          <a:p>
            <a:r>
              <a:rPr lang="ja-JP" altLang="en-US" sz="1000" b="1" u="sng">
                <a:latin typeface="HGPｺﾞｼｯｸM" pitchFamily="50" charset="-128"/>
                <a:ea typeface="HGPｺﾞｼｯｸM" pitchFamily="50" charset="-128"/>
                <a:cs typeface="メイリオ"/>
              </a:rPr>
              <a:t>大阪母子</a:t>
            </a:r>
          </a:p>
        </p:txBody>
      </p:sp>
      <p:sp>
        <p:nvSpPr>
          <p:cNvPr id="14404" name="テキスト ボックス 28"/>
          <p:cNvSpPr txBox="1">
            <a:spLocks noChangeArrowheads="1"/>
          </p:cNvSpPr>
          <p:nvPr/>
        </p:nvSpPr>
        <p:spPr bwMode="auto">
          <a:xfrm>
            <a:off x="141288" y="106363"/>
            <a:ext cx="8393112" cy="400050"/>
          </a:xfrm>
          <a:prstGeom prst="rect">
            <a:avLst/>
          </a:prstGeom>
          <a:noFill/>
          <a:ln w="9525">
            <a:noFill/>
            <a:miter lim="800000"/>
            <a:headEnd/>
            <a:tailEnd/>
          </a:ln>
        </p:spPr>
        <p:txBody>
          <a:bodyPr wrap="none">
            <a:spAutoFit/>
          </a:bodyPr>
          <a:lstStyle/>
          <a:p>
            <a:r>
              <a:rPr lang="ja-JP" altLang="en-US" sz="2000">
                <a:latin typeface="メイリオ"/>
                <a:ea typeface="メイリオ"/>
                <a:cs typeface="メイリオ"/>
              </a:rPr>
              <a:t>病院規模（病床数）と運営負担金比率（運営負担金／経常収益）の分布</a:t>
            </a:r>
            <a:endParaRPr lang="en-US" altLang="ja-JP" sz="2000">
              <a:latin typeface="メイリオ"/>
              <a:ea typeface="メイリオ"/>
              <a:cs typeface="メイリオ"/>
            </a:endParaRPr>
          </a:p>
        </p:txBody>
      </p:sp>
      <p:sp>
        <p:nvSpPr>
          <p:cNvPr id="14405" name="テキスト ボックス 25"/>
          <p:cNvSpPr txBox="1">
            <a:spLocks noChangeArrowheads="1"/>
          </p:cNvSpPr>
          <p:nvPr/>
        </p:nvSpPr>
        <p:spPr bwMode="auto">
          <a:xfrm>
            <a:off x="6451600" y="3762375"/>
            <a:ext cx="984250"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東京都長寿医療</a:t>
            </a:r>
          </a:p>
        </p:txBody>
      </p:sp>
      <p:sp>
        <p:nvSpPr>
          <p:cNvPr id="14406" name="テキスト ボックス 29"/>
          <p:cNvSpPr txBox="1">
            <a:spLocks noChangeArrowheads="1"/>
          </p:cNvSpPr>
          <p:nvPr/>
        </p:nvSpPr>
        <p:spPr bwMode="auto">
          <a:xfrm>
            <a:off x="7748588" y="3990975"/>
            <a:ext cx="946150" cy="244475"/>
          </a:xfrm>
          <a:prstGeom prst="rect">
            <a:avLst/>
          </a:prstGeom>
          <a:noFill/>
          <a:ln w="9525">
            <a:noFill/>
            <a:miter lim="800000"/>
            <a:headEnd/>
            <a:tailEnd/>
          </a:ln>
        </p:spPr>
        <p:txBody>
          <a:bodyPr wrap="none">
            <a:spAutoFit/>
          </a:bodyPr>
          <a:lstStyle/>
          <a:p>
            <a:r>
              <a:rPr lang="ja-JP" altLang="en-US" sz="1000" b="1" u="sng">
                <a:latin typeface="HGPｺﾞｼｯｸM" pitchFamily="50" charset="-128"/>
                <a:ea typeface="HGPｺﾞｼｯｸM" pitchFamily="50" charset="-128"/>
                <a:cs typeface="メイリオ"/>
              </a:rPr>
              <a:t>大阪精神医療</a:t>
            </a:r>
          </a:p>
        </p:txBody>
      </p:sp>
      <p:sp>
        <p:nvSpPr>
          <p:cNvPr id="14407" name="テキスト ボックス 30"/>
          <p:cNvSpPr txBox="1">
            <a:spLocks noChangeArrowheads="1"/>
          </p:cNvSpPr>
          <p:nvPr/>
        </p:nvSpPr>
        <p:spPr bwMode="auto">
          <a:xfrm>
            <a:off x="6875463" y="4878388"/>
            <a:ext cx="1017587"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静岡県こころ医療</a:t>
            </a:r>
          </a:p>
        </p:txBody>
      </p:sp>
      <p:sp>
        <p:nvSpPr>
          <p:cNvPr id="14408" name="テキスト ボックス 31"/>
          <p:cNvSpPr txBox="1">
            <a:spLocks noChangeArrowheads="1"/>
          </p:cNvSpPr>
          <p:nvPr/>
        </p:nvSpPr>
        <p:spPr bwMode="auto">
          <a:xfrm>
            <a:off x="7329488" y="4264025"/>
            <a:ext cx="955675"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メイリオ"/>
              </a:rPr>
              <a:t>精神医療Ｃ芹香</a:t>
            </a:r>
          </a:p>
        </p:txBody>
      </p:sp>
      <p:sp>
        <p:nvSpPr>
          <p:cNvPr id="2" name="テキスト ボックス 1"/>
          <p:cNvSpPr txBox="1"/>
          <p:nvPr/>
        </p:nvSpPr>
        <p:spPr>
          <a:xfrm>
            <a:off x="1933575" y="1049338"/>
            <a:ext cx="6656388" cy="368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ja-JP" altLang="en-US" dirty="0">
                <a:latin typeface="メイリオ" pitchFamily="50" charset="-128"/>
                <a:ea typeface="メイリオ" pitchFamily="50" charset="-128"/>
                <a:cs typeface="メイリオ" pitchFamily="50" charset="-128"/>
              </a:rPr>
              <a:t>独立行政法人の公立病院（都府県立・市立の４１病院）</a:t>
            </a:r>
          </a:p>
        </p:txBody>
      </p:sp>
      <p:sp>
        <p:nvSpPr>
          <p:cNvPr id="14410" name="テキスト ボックス 33"/>
          <p:cNvSpPr txBox="1">
            <a:spLocks noChangeArrowheads="1"/>
          </p:cNvSpPr>
          <p:nvPr/>
        </p:nvSpPr>
        <p:spPr bwMode="auto">
          <a:xfrm>
            <a:off x="8291513" y="5549900"/>
            <a:ext cx="1012825" cy="214313"/>
          </a:xfrm>
          <a:prstGeom prst="rect">
            <a:avLst/>
          </a:prstGeom>
          <a:noFill/>
          <a:ln w="9525">
            <a:noFill/>
            <a:miter lim="800000"/>
            <a:headEnd/>
            <a:tailEnd/>
          </a:ln>
        </p:spPr>
        <p:txBody>
          <a:bodyPr wrap="none">
            <a:spAutoFit/>
          </a:bodyPr>
          <a:lstStyle/>
          <a:p>
            <a:r>
              <a:rPr lang="ja-JP" altLang="en-US" sz="800">
                <a:latin typeface="HGPｺﾞｼｯｸM" pitchFamily="50" charset="-128"/>
                <a:ea typeface="HGPｺﾞｼｯｸM" pitchFamily="50" charset="-128"/>
                <a:cs typeface="メイリオ"/>
              </a:rPr>
              <a:t>精神医療Ｃせりがや</a:t>
            </a:r>
          </a:p>
        </p:txBody>
      </p:sp>
      <p:sp>
        <p:nvSpPr>
          <p:cNvPr id="14411" name="テキスト ボックス 34"/>
          <p:cNvSpPr txBox="1">
            <a:spLocks noChangeArrowheads="1"/>
          </p:cNvSpPr>
          <p:nvPr/>
        </p:nvSpPr>
        <p:spPr bwMode="auto">
          <a:xfrm>
            <a:off x="8266113" y="4764088"/>
            <a:ext cx="1403350" cy="215900"/>
          </a:xfrm>
          <a:prstGeom prst="rect">
            <a:avLst/>
          </a:prstGeom>
          <a:noFill/>
          <a:ln w="9525">
            <a:noFill/>
            <a:miter lim="800000"/>
            <a:headEnd/>
            <a:tailEnd/>
          </a:ln>
        </p:spPr>
        <p:txBody>
          <a:bodyPr>
            <a:spAutoFit/>
          </a:bodyPr>
          <a:lstStyle/>
          <a:p>
            <a:r>
              <a:rPr lang="ja-JP" altLang="en-US" sz="800">
                <a:latin typeface="HGPｺﾞｼｯｸM" pitchFamily="50" charset="-128"/>
                <a:ea typeface="HGPｺﾞｼｯｸM" pitchFamily="50" charset="-128"/>
                <a:cs typeface="メイリオ"/>
              </a:rPr>
              <a:t>秋田ﾘﾊﾋﾞﾘ・精神医療Ｃ</a:t>
            </a:r>
          </a:p>
        </p:txBody>
      </p:sp>
      <p:sp>
        <p:nvSpPr>
          <p:cNvPr id="36" name="テキスト ボックス 35"/>
          <p:cNvSpPr txBox="1"/>
          <p:nvPr/>
        </p:nvSpPr>
        <p:spPr>
          <a:xfrm>
            <a:off x="22225" y="6559550"/>
            <a:ext cx="2776538" cy="254000"/>
          </a:xfrm>
          <a:prstGeom prst="rect">
            <a:avLst/>
          </a:prstGeom>
          <a:noFill/>
        </p:spPr>
        <p:txBody>
          <a:bodyPr wrap="none">
            <a:spAutoFit/>
          </a:bodyPr>
          <a:lstStyle/>
          <a:p>
            <a:pPr fontAlgn="auto">
              <a:spcBef>
                <a:spcPts val="0"/>
              </a:spcBef>
              <a:spcAft>
                <a:spcPts val="0"/>
              </a:spcAft>
              <a:defRPr/>
            </a:pPr>
            <a:r>
              <a:rPr lang="ja-JP" altLang="en-US" sz="1050" dirty="0">
                <a:latin typeface="+mn-lt"/>
                <a:ea typeface="+mn-ea"/>
              </a:rPr>
              <a:t>出典：地方公営企業年鑑（Ｈ２２決算）より加工</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テキスト ボックス 1"/>
          <p:cNvSpPr txBox="1">
            <a:spLocks noChangeArrowheads="1"/>
          </p:cNvSpPr>
          <p:nvPr/>
        </p:nvSpPr>
        <p:spPr bwMode="auto">
          <a:xfrm>
            <a:off x="790575" y="836613"/>
            <a:ext cx="8375650" cy="4108450"/>
          </a:xfrm>
          <a:prstGeom prst="rect">
            <a:avLst/>
          </a:prstGeom>
          <a:noFill/>
          <a:ln w="9525">
            <a:noFill/>
            <a:miter lim="800000"/>
            <a:headEnd/>
            <a:tailEnd/>
          </a:ln>
        </p:spPr>
        <p:txBody>
          <a:bodyPr>
            <a:spAutoFit/>
          </a:bodyPr>
          <a:lstStyle/>
          <a:p>
            <a:r>
              <a:rPr lang="ja-JP" altLang="en-US" sz="2400">
                <a:latin typeface="Calibri" pitchFamily="34" charset="0"/>
              </a:rPr>
              <a:t>第一部　統合本部会議におけるこれまでの議論</a:t>
            </a:r>
            <a:endParaRPr lang="en-US" altLang="ja-JP" sz="2400">
              <a:latin typeface="Calibri" pitchFamily="34" charset="0"/>
            </a:endParaRPr>
          </a:p>
          <a:p>
            <a:endParaRPr lang="en-US" altLang="ja-JP" sz="2400">
              <a:latin typeface="Calibri" pitchFamily="34" charset="0"/>
            </a:endParaRPr>
          </a:p>
          <a:p>
            <a:endParaRPr lang="en-US" altLang="ja-JP" sz="2400">
              <a:latin typeface="Calibri" pitchFamily="34" charset="0"/>
            </a:endParaRPr>
          </a:p>
          <a:p>
            <a:r>
              <a:rPr lang="ja-JP" altLang="en-US" sz="2400">
                <a:latin typeface="Calibri" pitchFamily="34" charset="0"/>
              </a:rPr>
              <a:t>１．府市病院の概要</a:t>
            </a:r>
            <a:endParaRPr lang="en-US" altLang="ja-JP" sz="2400">
              <a:latin typeface="Calibri" pitchFamily="34" charset="0"/>
            </a:endParaRPr>
          </a:p>
          <a:p>
            <a:r>
              <a:rPr lang="ja-JP" altLang="en-US" sz="2400">
                <a:latin typeface="Calibri" pitchFamily="34" charset="0"/>
              </a:rPr>
              <a:t>　　（</a:t>
            </a:r>
            <a:r>
              <a:rPr lang="en-US" altLang="ja-JP" sz="2400">
                <a:latin typeface="Calibri" pitchFamily="34" charset="0"/>
              </a:rPr>
              <a:t>H24</a:t>
            </a:r>
            <a:r>
              <a:rPr lang="ja-JP" altLang="en-US" sz="2400">
                <a:latin typeface="Calibri" pitchFamily="34" charset="0"/>
              </a:rPr>
              <a:t>年</a:t>
            </a:r>
            <a:r>
              <a:rPr lang="en-US" altLang="ja-JP" sz="2400">
                <a:latin typeface="Calibri" pitchFamily="34" charset="0"/>
              </a:rPr>
              <a:t>5</a:t>
            </a:r>
            <a:r>
              <a:rPr lang="ja-JP" altLang="en-US" sz="2400">
                <a:latin typeface="Calibri" pitchFamily="34" charset="0"/>
              </a:rPr>
              <a:t>月</a:t>
            </a:r>
            <a:r>
              <a:rPr lang="en-US" altLang="ja-JP" sz="2400">
                <a:latin typeface="Calibri" pitchFamily="34" charset="0"/>
              </a:rPr>
              <a:t>29</a:t>
            </a:r>
            <a:r>
              <a:rPr lang="ja-JP" altLang="en-US" sz="2400">
                <a:latin typeface="Calibri" pitchFamily="34" charset="0"/>
              </a:rPr>
              <a:t>日第</a:t>
            </a:r>
            <a:r>
              <a:rPr lang="en-US" altLang="ja-JP" sz="2400">
                <a:latin typeface="Calibri" pitchFamily="34" charset="0"/>
              </a:rPr>
              <a:t>12</a:t>
            </a:r>
            <a:r>
              <a:rPr lang="ja-JP" altLang="en-US" sz="2400">
                <a:latin typeface="Calibri" pitchFamily="34" charset="0"/>
              </a:rPr>
              <a:t>回大阪府市統合本部会議資料）</a:t>
            </a:r>
            <a:endParaRPr lang="en-US" altLang="ja-JP" sz="2400">
              <a:latin typeface="Calibri" pitchFamily="34" charset="0"/>
            </a:endParaRPr>
          </a:p>
          <a:p>
            <a:endParaRPr lang="en-US" altLang="ja-JP" sz="2400">
              <a:latin typeface="Calibri" pitchFamily="34" charset="0"/>
            </a:endParaRPr>
          </a:p>
          <a:p>
            <a:r>
              <a:rPr lang="ja-JP" altLang="en-US" sz="2400">
                <a:latin typeface="Calibri" pitchFamily="34" charset="0"/>
              </a:rPr>
              <a:t>２．大阪の府・市立病院の経営課題</a:t>
            </a:r>
            <a:endParaRPr lang="en-US" altLang="ja-JP" sz="2400">
              <a:latin typeface="Calibri" pitchFamily="34" charset="0"/>
            </a:endParaRPr>
          </a:p>
          <a:p>
            <a:r>
              <a:rPr lang="ja-JP" altLang="en-US" sz="2400">
                <a:latin typeface="Calibri" pitchFamily="34" charset="0"/>
              </a:rPr>
              <a:t>　　（</a:t>
            </a:r>
            <a:r>
              <a:rPr lang="en-US" altLang="ja-JP" sz="2400">
                <a:latin typeface="Calibri" pitchFamily="34" charset="0"/>
              </a:rPr>
              <a:t>H24</a:t>
            </a:r>
            <a:r>
              <a:rPr lang="ja-JP" altLang="en-US" sz="2400">
                <a:latin typeface="Calibri" pitchFamily="34" charset="0"/>
              </a:rPr>
              <a:t>年</a:t>
            </a:r>
            <a:r>
              <a:rPr lang="en-US" altLang="ja-JP" sz="2400">
                <a:latin typeface="Calibri" pitchFamily="34" charset="0"/>
              </a:rPr>
              <a:t>11</a:t>
            </a:r>
            <a:r>
              <a:rPr lang="ja-JP" altLang="en-US" sz="2400">
                <a:latin typeface="Calibri" pitchFamily="34" charset="0"/>
              </a:rPr>
              <a:t>月</a:t>
            </a:r>
            <a:r>
              <a:rPr lang="en-US" altLang="ja-JP" sz="2400">
                <a:latin typeface="Calibri" pitchFamily="34" charset="0"/>
              </a:rPr>
              <a:t>16</a:t>
            </a:r>
            <a:r>
              <a:rPr lang="ja-JP" altLang="en-US" sz="2400">
                <a:latin typeface="Calibri" pitchFamily="34" charset="0"/>
              </a:rPr>
              <a:t>日第</a:t>
            </a:r>
            <a:r>
              <a:rPr lang="en-US" altLang="ja-JP" sz="2400">
                <a:latin typeface="Calibri" pitchFamily="34" charset="0"/>
              </a:rPr>
              <a:t>17</a:t>
            </a:r>
            <a:r>
              <a:rPr lang="ja-JP" altLang="en-US" sz="2400">
                <a:latin typeface="Calibri" pitchFamily="34" charset="0"/>
              </a:rPr>
              <a:t>回大阪府市統合本部会議資料）</a:t>
            </a:r>
            <a:endParaRPr lang="en-US" altLang="ja-JP" sz="2400">
              <a:latin typeface="Calibri" pitchFamily="34" charset="0"/>
            </a:endParaRPr>
          </a:p>
          <a:p>
            <a:endParaRPr lang="en-US" altLang="ja-JP" sz="2400">
              <a:latin typeface="Calibri" pitchFamily="34" charset="0"/>
            </a:endParaRPr>
          </a:p>
          <a:p>
            <a:r>
              <a:rPr lang="ja-JP" altLang="en-US" sz="2400">
                <a:latin typeface="Calibri" pitchFamily="34" charset="0"/>
              </a:rPr>
              <a:t>３．公立病院事業の構造改革</a:t>
            </a:r>
            <a:endParaRPr lang="en-US" altLang="ja-JP" sz="2400">
              <a:latin typeface="Calibri" pitchFamily="34" charset="0"/>
            </a:endParaRPr>
          </a:p>
          <a:p>
            <a:r>
              <a:rPr lang="ja-JP" altLang="en-US" sz="2400">
                <a:latin typeface="Calibri" pitchFamily="34" charset="0"/>
              </a:rPr>
              <a:t>　　（</a:t>
            </a:r>
            <a:r>
              <a:rPr lang="en-US" altLang="ja-JP" sz="2400">
                <a:latin typeface="Calibri" pitchFamily="34" charset="0"/>
              </a:rPr>
              <a:t> H25</a:t>
            </a:r>
            <a:r>
              <a:rPr lang="ja-JP" altLang="en-US" sz="2400">
                <a:latin typeface="Calibri" pitchFamily="34" charset="0"/>
              </a:rPr>
              <a:t>年</a:t>
            </a:r>
            <a:r>
              <a:rPr lang="en-US" altLang="ja-JP" sz="2400">
                <a:latin typeface="Calibri" pitchFamily="34" charset="0"/>
              </a:rPr>
              <a:t>2</a:t>
            </a:r>
            <a:r>
              <a:rPr lang="ja-JP" altLang="en-US" sz="2400">
                <a:latin typeface="Calibri" pitchFamily="34" charset="0"/>
              </a:rPr>
              <a:t>月</a:t>
            </a:r>
            <a:r>
              <a:rPr lang="en-US" altLang="ja-JP" sz="2400">
                <a:latin typeface="Calibri" pitchFamily="34" charset="0"/>
              </a:rPr>
              <a:t>8</a:t>
            </a:r>
            <a:r>
              <a:rPr lang="ja-JP" altLang="en-US" sz="2400">
                <a:latin typeface="Calibri" pitchFamily="34" charset="0"/>
              </a:rPr>
              <a:t>日第</a:t>
            </a:r>
            <a:r>
              <a:rPr lang="en-US" altLang="ja-JP" sz="2400">
                <a:latin typeface="Calibri" pitchFamily="34" charset="0"/>
              </a:rPr>
              <a:t>18</a:t>
            </a:r>
            <a:r>
              <a:rPr lang="ja-JP" altLang="en-US" sz="2400">
                <a:latin typeface="Calibri" pitchFamily="34" charset="0"/>
              </a:rPr>
              <a:t>回大阪府市統合本部会議資料）</a:t>
            </a:r>
          </a:p>
        </p:txBody>
      </p:sp>
      <p:sp>
        <p:nvSpPr>
          <p:cNvPr id="3" name="スライド番号プレースホルダー 2"/>
          <p:cNvSpPr>
            <a:spLocks noGrp="1"/>
          </p:cNvSpPr>
          <p:nvPr>
            <p:ph type="sldNum" sz="quarter" idx="12"/>
          </p:nvPr>
        </p:nvSpPr>
        <p:spPr>
          <a:xfrm>
            <a:off x="7518400" y="6448425"/>
            <a:ext cx="2311400" cy="365125"/>
          </a:xfrm>
        </p:spPr>
        <p:txBody>
          <a:bodyPr/>
          <a:lstStyle/>
          <a:p>
            <a:pPr>
              <a:defRPr/>
            </a:pPr>
            <a:fld id="{0551E59A-99E2-49DE-9E1B-55AD0B97D200}" type="slidenum">
              <a:rPr lang="ja-JP" altLang="en-US"/>
              <a:pPr>
                <a:defRPr/>
              </a:pPr>
              <a:t>2</a:t>
            </a:fld>
            <a:endParaRPr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テキスト ボックス 1"/>
          <p:cNvSpPr txBox="1">
            <a:spLocks noChangeArrowheads="1"/>
          </p:cNvSpPr>
          <p:nvPr/>
        </p:nvSpPr>
        <p:spPr bwMode="auto">
          <a:xfrm>
            <a:off x="661988" y="1125538"/>
            <a:ext cx="7723187" cy="4400550"/>
          </a:xfrm>
          <a:prstGeom prst="rect">
            <a:avLst/>
          </a:prstGeom>
          <a:noFill/>
          <a:ln w="9525">
            <a:noFill/>
            <a:miter lim="800000"/>
            <a:headEnd/>
            <a:tailEnd/>
          </a:ln>
        </p:spPr>
        <p:txBody>
          <a:bodyPr>
            <a:spAutoFit/>
          </a:bodyPr>
          <a:lstStyle/>
          <a:p>
            <a:r>
              <a:rPr lang="ja-JP" altLang="en-US" sz="2800">
                <a:latin typeface="Calibri" pitchFamily="34" charset="0"/>
              </a:rPr>
              <a:t>第二部　府市病院の今後のあり方</a:t>
            </a:r>
            <a:endParaRPr lang="en-US" altLang="ja-JP" sz="2800">
              <a:latin typeface="Calibri" pitchFamily="34" charset="0"/>
            </a:endParaRPr>
          </a:p>
          <a:p>
            <a:endParaRPr lang="en-US" altLang="ja-JP" sz="2800">
              <a:latin typeface="Calibri" pitchFamily="34" charset="0"/>
            </a:endParaRPr>
          </a:p>
          <a:p>
            <a:r>
              <a:rPr lang="ja-JP" altLang="en-US" sz="2800">
                <a:latin typeface="Calibri" pitchFamily="34" charset="0"/>
              </a:rPr>
              <a:t>１．大阪府市病院関係一般会計繰出金の詳細</a:t>
            </a:r>
            <a:endParaRPr lang="en-US" altLang="ja-JP" sz="2800">
              <a:latin typeface="Calibri" pitchFamily="34" charset="0"/>
            </a:endParaRPr>
          </a:p>
          <a:p>
            <a:endParaRPr lang="en-US" altLang="ja-JP" sz="2800">
              <a:latin typeface="Calibri" pitchFamily="34" charset="0"/>
            </a:endParaRPr>
          </a:p>
          <a:p>
            <a:r>
              <a:rPr lang="ja-JP" altLang="en-US" sz="2800">
                <a:latin typeface="Calibri" pitchFamily="34" charset="0"/>
              </a:rPr>
              <a:t>２．市立病院の繰出金の中身と改善可能性の検討</a:t>
            </a:r>
            <a:endParaRPr lang="en-US" altLang="ja-JP" sz="2800">
              <a:latin typeface="Calibri" pitchFamily="34" charset="0"/>
            </a:endParaRPr>
          </a:p>
          <a:p>
            <a:endParaRPr lang="en-US" altLang="ja-JP" sz="2800">
              <a:latin typeface="Calibri" pitchFamily="34" charset="0"/>
            </a:endParaRPr>
          </a:p>
          <a:p>
            <a:r>
              <a:rPr lang="ja-JP" altLang="en-US" sz="2800">
                <a:latin typeface="Calibri" pitchFamily="34" charset="0"/>
              </a:rPr>
              <a:t>３．市立病院の病院会計の問題点</a:t>
            </a:r>
            <a:endParaRPr lang="en-US" altLang="ja-JP" sz="2800">
              <a:latin typeface="Calibri" pitchFamily="34" charset="0"/>
            </a:endParaRPr>
          </a:p>
          <a:p>
            <a:endParaRPr lang="en-US" altLang="ja-JP" sz="2800">
              <a:latin typeface="Calibri" pitchFamily="34" charset="0"/>
            </a:endParaRPr>
          </a:p>
          <a:p>
            <a:r>
              <a:rPr lang="ja-JP" altLang="en-US" sz="2800">
                <a:latin typeface="Calibri" pitchFamily="34" charset="0"/>
              </a:rPr>
              <a:t>４．府立病院の今後の方向性</a:t>
            </a:r>
            <a:endParaRPr lang="en-US" altLang="ja-JP" sz="2800">
              <a:latin typeface="Calibri" pitchFamily="34" charset="0"/>
            </a:endParaRPr>
          </a:p>
          <a:p>
            <a:endParaRPr lang="ja-JP" altLang="en-US" sz="2800">
              <a:latin typeface="Calibri" pitchFamily="34" charset="0"/>
            </a:endParaRPr>
          </a:p>
        </p:txBody>
      </p:sp>
      <p:sp>
        <p:nvSpPr>
          <p:cNvPr id="3" name="スライド番号プレースホルダー 2"/>
          <p:cNvSpPr>
            <a:spLocks noGrp="1"/>
          </p:cNvSpPr>
          <p:nvPr>
            <p:ph type="sldNum" sz="quarter" idx="12"/>
          </p:nvPr>
        </p:nvSpPr>
        <p:spPr>
          <a:xfrm>
            <a:off x="7537450" y="6448425"/>
            <a:ext cx="2311400" cy="365125"/>
          </a:xfrm>
        </p:spPr>
        <p:txBody>
          <a:bodyPr/>
          <a:lstStyle/>
          <a:p>
            <a:pPr>
              <a:defRPr/>
            </a:pPr>
            <a:fld id="{85AFDC8C-3F90-470C-876E-538384B36FDC}" type="slidenum">
              <a:rPr lang="ja-JP" altLang="en-US"/>
              <a:pPr>
                <a:defRPr/>
              </a:pPr>
              <a:t>20</a:t>
            </a:fld>
            <a:endParaRPr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テキスト ボックス 1"/>
          <p:cNvSpPr txBox="1">
            <a:spLocks noChangeArrowheads="1"/>
          </p:cNvSpPr>
          <p:nvPr/>
        </p:nvSpPr>
        <p:spPr bwMode="auto">
          <a:xfrm>
            <a:off x="1052513" y="450850"/>
            <a:ext cx="7254875" cy="6134100"/>
          </a:xfrm>
          <a:prstGeom prst="rect">
            <a:avLst/>
          </a:prstGeom>
          <a:noFill/>
          <a:ln w="9525">
            <a:noFill/>
            <a:miter lim="800000"/>
            <a:headEnd/>
            <a:tailEnd/>
          </a:ln>
        </p:spPr>
        <p:txBody>
          <a:bodyPr>
            <a:spAutoFit/>
          </a:bodyPr>
          <a:lstStyle/>
          <a:p>
            <a:r>
              <a:rPr lang="ja-JP" altLang="en-US">
                <a:latin typeface="Calibri" pitchFamily="34" charset="0"/>
              </a:rPr>
              <a:t>＜これまでの活動報告（主な訪問先及びインタビュー先）＞</a:t>
            </a:r>
            <a:endParaRPr lang="en-US" altLang="ja-JP">
              <a:latin typeface="Calibri" pitchFamily="34" charset="0"/>
            </a:endParaRPr>
          </a:p>
          <a:p>
            <a:endParaRPr lang="ja-JP" altLang="en-US" sz="1000" b="1">
              <a:latin typeface="Calibri" pitchFamily="34" charset="0"/>
            </a:endParaRPr>
          </a:p>
          <a:p>
            <a:r>
              <a:rPr lang="ja-JP" altLang="en-US" b="1">
                <a:latin typeface="Calibri" pitchFamily="34" charset="0"/>
              </a:rPr>
              <a:t>１．病院訪問</a:t>
            </a:r>
            <a:endParaRPr lang="en-US" altLang="ja-JP" b="1">
              <a:latin typeface="Calibri" pitchFamily="34" charset="0"/>
            </a:endParaRPr>
          </a:p>
          <a:p>
            <a:r>
              <a:rPr lang="ja-JP" altLang="en-US">
                <a:latin typeface="Calibri" pitchFamily="34" charset="0"/>
              </a:rPr>
              <a:t>　　　十三市民病院　</a:t>
            </a:r>
            <a:r>
              <a:rPr lang="en-US" altLang="ja-JP">
                <a:latin typeface="Calibri" pitchFamily="34" charset="0"/>
              </a:rPr>
              <a:t>H25.1.9</a:t>
            </a:r>
          </a:p>
          <a:p>
            <a:r>
              <a:rPr lang="ja-JP" altLang="en-US">
                <a:latin typeface="Calibri" pitchFamily="34" charset="0"/>
              </a:rPr>
              <a:t>　　　大阪市立総合医療センター　</a:t>
            </a:r>
            <a:r>
              <a:rPr lang="en-US" altLang="ja-JP">
                <a:latin typeface="Calibri" pitchFamily="34" charset="0"/>
              </a:rPr>
              <a:t>H25.2.1</a:t>
            </a:r>
          </a:p>
          <a:p>
            <a:r>
              <a:rPr lang="ja-JP" altLang="en-US">
                <a:latin typeface="Calibri" pitchFamily="34" charset="0"/>
              </a:rPr>
              <a:t>　　　住吉市民病院　</a:t>
            </a:r>
            <a:r>
              <a:rPr lang="en-US" altLang="ja-JP">
                <a:latin typeface="Calibri" pitchFamily="34" charset="0"/>
              </a:rPr>
              <a:t>H25.2.15</a:t>
            </a:r>
          </a:p>
          <a:p>
            <a:r>
              <a:rPr lang="ja-JP" altLang="en-US">
                <a:latin typeface="Calibri" pitchFamily="34" charset="0"/>
              </a:rPr>
              <a:t>　　　急性期・総合医療センター　</a:t>
            </a:r>
            <a:r>
              <a:rPr lang="en-US" altLang="ja-JP">
                <a:latin typeface="Calibri" pitchFamily="34" charset="0"/>
              </a:rPr>
              <a:t>H25.2.15</a:t>
            </a:r>
          </a:p>
          <a:p>
            <a:r>
              <a:rPr lang="ja-JP" altLang="en-US">
                <a:latin typeface="Calibri" pitchFamily="34" charset="0"/>
              </a:rPr>
              <a:t>　　　母子医療センター　</a:t>
            </a:r>
            <a:r>
              <a:rPr lang="en-US" altLang="ja-JP">
                <a:latin typeface="Calibri" pitchFamily="34" charset="0"/>
              </a:rPr>
              <a:t>H25.2.25</a:t>
            </a:r>
          </a:p>
          <a:p>
            <a:r>
              <a:rPr lang="ja-JP" altLang="en-US">
                <a:latin typeface="Calibri" pitchFamily="34" charset="0"/>
              </a:rPr>
              <a:t>　　　精神医療センター　</a:t>
            </a:r>
            <a:r>
              <a:rPr lang="en-US" altLang="ja-JP">
                <a:latin typeface="Calibri" pitchFamily="34" charset="0"/>
              </a:rPr>
              <a:t>H25.4.15</a:t>
            </a:r>
          </a:p>
          <a:p>
            <a:r>
              <a:rPr lang="ja-JP" altLang="en-US">
                <a:latin typeface="Calibri" pitchFamily="34" charset="0"/>
              </a:rPr>
              <a:t>　　　呼吸器・アレルギーセンター　</a:t>
            </a:r>
            <a:r>
              <a:rPr lang="en-US" altLang="ja-JP">
                <a:latin typeface="Calibri" pitchFamily="34" charset="0"/>
              </a:rPr>
              <a:t>H25.4.15</a:t>
            </a:r>
          </a:p>
          <a:p>
            <a:r>
              <a:rPr lang="ja-JP" altLang="en-US">
                <a:latin typeface="Calibri" pitchFamily="34" charset="0"/>
              </a:rPr>
              <a:t>　　　成人病センター　</a:t>
            </a:r>
            <a:r>
              <a:rPr lang="en-US" altLang="ja-JP">
                <a:latin typeface="Calibri" pitchFamily="34" charset="0"/>
              </a:rPr>
              <a:t>H25.5.28</a:t>
            </a:r>
          </a:p>
          <a:p>
            <a:r>
              <a:rPr lang="ja-JP" altLang="en-US">
                <a:latin typeface="Calibri" pitchFamily="34" charset="0"/>
              </a:rPr>
              <a:t>　　　府立病院機構理事会　</a:t>
            </a:r>
            <a:r>
              <a:rPr lang="en-US" altLang="ja-JP">
                <a:latin typeface="Calibri" pitchFamily="34" charset="0"/>
              </a:rPr>
              <a:t>H25.9.11</a:t>
            </a:r>
          </a:p>
          <a:p>
            <a:endParaRPr lang="ja-JP" altLang="en-US" sz="800">
              <a:latin typeface="Calibri" pitchFamily="34" charset="0"/>
            </a:endParaRPr>
          </a:p>
          <a:p>
            <a:r>
              <a:rPr lang="ja-JP" altLang="en-US" b="1">
                <a:latin typeface="Calibri" pitchFamily="34" charset="0"/>
              </a:rPr>
              <a:t>２．関係者インタビュー</a:t>
            </a:r>
            <a:endParaRPr lang="en-US" altLang="ja-JP" b="1">
              <a:latin typeface="Calibri" pitchFamily="34" charset="0"/>
            </a:endParaRPr>
          </a:p>
          <a:p>
            <a:r>
              <a:rPr lang="ja-JP" altLang="en-US">
                <a:latin typeface="Calibri" pitchFamily="34" charset="0"/>
              </a:rPr>
              <a:t>　　　慶応病院事務局　</a:t>
            </a:r>
            <a:r>
              <a:rPr lang="en-US" altLang="ja-JP">
                <a:latin typeface="Calibri" pitchFamily="34" charset="0"/>
              </a:rPr>
              <a:t>H25.3.4</a:t>
            </a:r>
          </a:p>
          <a:p>
            <a:r>
              <a:rPr lang="ja-JP" altLang="en-US">
                <a:latin typeface="Calibri" pitchFamily="34" charset="0"/>
              </a:rPr>
              <a:t>　　　ソラスト　</a:t>
            </a:r>
            <a:r>
              <a:rPr lang="en-US" altLang="ja-JP">
                <a:latin typeface="Calibri" pitchFamily="34" charset="0"/>
              </a:rPr>
              <a:t>H25.3.4</a:t>
            </a:r>
          </a:p>
          <a:p>
            <a:r>
              <a:rPr lang="ja-JP" altLang="en-US">
                <a:latin typeface="Calibri" pitchFamily="34" charset="0"/>
              </a:rPr>
              <a:t>　　　エムシーヘルスケア　</a:t>
            </a:r>
            <a:r>
              <a:rPr lang="en-US" altLang="ja-JP">
                <a:latin typeface="Calibri" pitchFamily="34" charset="0"/>
              </a:rPr>
              <a:t>H25.3.4</a:t>
            </a:r>
          </a:p>
          <a:p>
            <a:r>
              <a:rPr lang="ja-JP" altLang="en-US">
                <a:latin typeface="Calibri" pitchFamily="34" charset="0"/>
              </a:rPr>
              <a:t>　　　加納総合病院院長　</a:t>
            </a:r>
            <a:r>
              <a:rPr lang="en-US" altLang="ja-JP">
                <a:latin typeface="Calibri" pitchFamily="34" charset="0"/>
              </a:rPr>
              <a:t>H25.3.18</a:t>
            </a:r>
          </a:p>
          <a:p>
            <a:r>
              <a:rPr lang="ja-JP" altLang="en-US">
                <a:latin typeface="Calibri" pitchFamily="34" charset="0"/>
              </a:rPr>
              <a:t>　　　国立病院機構事務局　</a:t>
            </a:r>
            <a:r>
              <a:rPr lang="en-US" altLang="ja-JP">
                <a:latin typeface="Calibri" pitchFamily="34" charset="0"/>
              </a:rPr>
              <a:t>H25.6.12</a:t>
            </a:r>
          </a:p>
          <a:p>
            <a:r>
              <a:rPr lang="ja-JP" altLang="en-US">
                <a:latin typeface="Calibri" pitchFamily="34" charset="0"/>
              </a:rPr>
              <a:t>　　　ニチイ学館　</a:t>
            </a:r>
            <a:r>
              <a:rPr lang="en-US" altLang="ja-JP">
                <a:latin typeface="Calibri" pitchFamily="34" charset="0"/>
              </a:rPr>
              <a:t>H25.6.12</a:t>
            </a:r>
          </a:p>
          <a:p>
            <a:r>
              <a:rPr lang="ja-JP" altLang="en-US">
                <a:latin typeface="Calibri" pitchFamily="34" charset="0"/>
              </a:rPr>
              <a:t>　　　京都市立病院機構　内藤理事長　</a:t>
            </a:r>
            <a:r>
              <a:rPr lang="en-US" altLang="ja-JP">
                <a:latin typeface="Calibri" pitchFamily="34" charset="0"/>
              </a:rPr>
              <a:t>H25.10.22</a:t>
            </a:r>
          </a:p>
          <a:p>
            <a:r>
              <a:rPr lang="ja-JP" altLang="en-US">
                <a:latin typeface="Calibri" pitchFamily="34" charset="0"/>
              </a:rPr>
              <a:t>　　　府立病院機構評価委員会　松澤元委員長　</a:t>
            </a:r>
            <a:r>
              <a:rPr lang="en-US" altLang="ja-JP">
                <a:latin typeface="Calibri" pitchFamily="34" charset="0"/>
              </a:rPr>
              <a:t>H25.11.25</a:t>
            </a:r>
          </a:p>
          <a:p>
            <a:r>
              <a:rPr lang="ja-JP" altLang="en-US">
                <a:latin typeface="Calibri" pitchFamily="34" charset="0"/>
              </a:rPr>
              <a:t>　　　プライスウォーターハウスクーパース　</a:t>
            </a:r>
            <a:r>
              <a:rPr lang="en-US" altLang="ja-JP">
                <a:latin typeface="Calibri" pitchFamily="34" charset="0"/>
              </a:rPr>
              <a:t>H25.11.26</a:t>
            </a:r>
            <a:endParaRPr lang="ja-JP" altLang="en-US">
              <a:latin typeface="Calibri" pitchFamily="34" charset="0"/>
            </a:endParaRPr>
          </a:p>
        </p:txBody>
      </p:sp>
      <p:sp>
        <p:nvSpPr>
          <p:cNvPr id="3" name="スライド番号プレースホルダー 2"/>
          <p:cNvSpPr>
            <a:spLocks noGrp="1"/>
          </p:cNvSpPr>
          <p:nvPr>
            <p:ph type="sldNum" sz="quarter" idx="12"/>
          </p:nvPr>
        </p:nvSpPr>
        <p:spPr>
          <a:xfrm>
            <a:off x="7537450" y="6448425"/>
            <a:ext cx="2311400" cy="365125"/>
          </a:xfrm>
        </p:spPr>
        <p:txBody>
          <a:bodyPr/>
          <a:lstStyle/>
          <a:p>
            <a:pPr>
              <a:defRPr/>
            </a:pPr>
            <a:fld id="{67636DE8-B691-4CC8-B1BC-36422A2E4AA5}" type="slidenum">
              <a:rPr lang="ja-JP" altLang="en-US"/>
              <a:pPr>
                <a:defRPr/>
              </a:pPr>
              <a:t>21</a:t>
            </a:fld>
            <a:endParaRPr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タイトル 1"/>
          <p:cNvSpPr>
            <a:spLocks noGrp="1"/>
          </p:cNvSpPr>
          <p:nvPr>
            <p:ph type="ctrTitle"/>
          </p:nvPr>
        </p:nvSpPr>
        <p:spPr>
          <a:xfrm>
            <a:off x="742950" y="2130425"/>
            <a:ext cx="8420100" cy="1470025"/>
          </a:xfrm>
        </p:spPr>
        <p:txBody>
          <a:bodyPr/>
          <a:lstStyle/>
          <a:p>
            <a:pPr eaLnBrk="1" hangingPunct="1"/>
            <a:r>
              <a:rPr lang="ja-JP" altLang="en-US" sz="3200" smtClean="0"/>
              <a:t>１．大阪府市病院関係</a:t>
            </a:r>
            <a:r>
              <a:rPr lang="en-US" altLang="ja-JP" sz="3200" smtClean="0"/>
              <a:t/>
            </a:r>
            <a:br>
              <a:rPr lang="en-US" altLang="ja-JP" sz="3200" smtClean="0"/>
            </a:br>
            <a:r>
              <a:rPr lang="ja-JP" altLang="en-US" sz="3200" smtClean="0"/>
              <a:t>一般会計繰出金の詳細</a:t>
            </a:r>
          </a:p>
        </p:txBody>
      </p:sp>
      <p:sp>
        <p:nvSpPr>
          <p:cNvPr id="3" name="スライド番号プレースホルダー 2"/>
          <p:cNvSpPr>
            <a:spLocks noGrp="1"/>
          </p:cNvSpPr>
          <p:nvPr>
            <p:ph type="sldNum" sz="quarter" idx="12"/>
          </p:nvPr>
        </p:nvSpPr>
        <p:spPr>
          <a:xfrm>
            <a:off x="7594600" y="6492875"/>
            <a:ext cx="2311400" cy="365125"/>
          </a:xfrm>
        </p:spPr>
        <p:txBody>
          <a:bodyPr/>
          <a:lstStyle/>
          <a:p>
            <a:pPr>
              <a:defRPr/>
            </a:pPr>
            <a:fld id="{CBE46565-B65B-49FA-B047-92F31306E4D7}" type="slidenum">
              <a:rPr lang="ja-JP" altLang="en-US"/>
              <a:pPr>
                <a:defRPr/>
              </a:pPr>
              <a:t>22</a:t>
            </a:fld>
            <a:endParaRPr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93675" y="476250"/>
            <a:ext cx="9529763" cy="0"/>
          </a:xfrm>
          <a:prstGeom prst="line">
            <a:avLst/>
          </a:prstGeom>
        </p:spPr>
        <p:style>
          <a:lnRef idx="2">
            <a:schemeClr val="dk1"/>
          </a:lnRef>
          <a:fillRef idx="0">
            <a:schemeClr val="dk1"/>
          </a:fillRef>
          <a:effectRef idx="1">
            <a:schemeClr val="dk1"/>
          </a:effectRef>
          <a:fontRef idx="minor">
            <a:schemeClr val="tx1"/>
          </a:fontRef>
        </p:style>
      </p:cxnSp>
      <p:sp>
        <p:nvSpPr>
          <p:cNvPr id="48130" name="テキスト ボックス 4"/>
          <p:cNvSpPr txBox="1">
            <a:spLocks noChangeArrowheads="1"/>
          </p:cNvSpPr>
          <p:nvPr/>
        </p:nvSpPr>
        <p:spPr bwMode="auto">
          <a:xfrm>
            <a:off x="193675" y="104775"/>
            <a:ext cx="5724525" cy="369888"/>
          </a:xfrm>
          <a:prstGeom prst="rect">
            <a:avLst/>
          </a:prstGeom>
          <a:noFill/>
          <a:ln w="9525">
            <a:noFill/>
            <a:miter lim="800000"/>
            <a:headEnd/>
            <a:tailEnd/>
          </a:ln>
        </p:spPr>
        <p:txBody>
          <a:bodyPr wrap="none">
            <a:spAutoFit/>
          </a:bodyPr>
          <a:lstStyle/>
          <a:p>
            <a:r>
              <a:rPr lang="ja-JP" altLang="en-US">
                <a:latin typeface="メイリオ"/>
                <a:ea typeface="メイリオ"/>
                <a:cs typeface="メイリオ"/>
              </a:rPr>
              <a:t>公立病院の繰出金の基準とは　</a:t>
            </a:r>
            <a:r>
              <a:rPr lang="en-US" altLang="ja-JP">
                <a:latin typeface="メイリオ"/>
                <a:ea typeface="メイリオ"/>
                <a:cs typeface="メイリオ"/>
              </a:rPr>
              <a:t>【</a:t>
            </a:r>
            <a:r>
              <a:rPr lang="ja-JP" altLang="en-US">
                <a:latin typeface="メイリオ"/>
                <a:ea typeface="メイリオ"/>
                <a:cs typeface="メイリオ"/>
              </a:rPr>
              <a:t>総務省通知の内容</a:t>
            </a:r>
            <a:r>
              <a:rPr lang="en-US" altLang="ja-JP">
                <a:latin typeface="メイリオ"/>
                <a:ea typeface="メイリオ"/>
                <a:cs typeface="メイリオ"/>
              </a:rPr>
              <a:t>】</a:t>
            </a:r>
          </a:p>
        </p:txBody>
      </p:sp>
      <p:grpSp>
        <p:nvGrpSpPr>
          <p:cNvPr id="48131" name="グループ化 1"/>
          <p:cNvGrpSpPr>
            <a:grpSpLocks/>
          </p:cNvGrpSpPr>
          <p:nvPr/>
        </p:nvGrpSpPr>
        <p:grpSpPr bwMode="auto">
          <a:xfrm>
            <a:off x="273050" y="1719263"/>
            <a:ext cx="4522788" cy="4922837"/>
            <a:chOff x="296232" y="1691848"/>
            <a:chExt cx="4176464" cy="4923840"/>
          </a:xfrm>
        </p:grpSpPr>
        <p:sp>
          <p:nvSpPr>
            <p:cNvPr id="11" name="正方形/長方形 10"/>
            <p:cNvSpPr/>
            <p:nvPr/>
          </p:nvSpPr>
          <p:spPr>
            <a:xfrm>
              <a:off x="296232" y="1691848"/>
              <a:ext cx="4176464" cy="49238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正方形/長方形 6"/>
            <p:cNvSpPr/>
            <p:nvPr/>
          </p:nvSpPr>
          <p:spPr>
            <a:xfrm>
              <a:off x="368064" y="1822050"/>
              <a:ext cx="4104632" cy="1784714"/>
            </a:xfrm>
            <a:prstGeom prst="rect">
              <a:avLst/>
            </a:prstGeom>
          </p:spPr>
          <p:txBody>
            <a:bodyPr>
              <a:spAutoFit/>
            </a:bodyPr>
            <a:lstStyle/>
            <a:p>
              <a:pPr algn="r" fontAlgn="auto">
                <a:spcBef>
                  <a:spcPts val="0"/>
                </a:spcBef>
                <a:spcAft>
                  <a:spcPts val="0"/>
                </a:spcAft>
                <a:defRPr/>
              </a:pPr>
              <a:r>
                <a:rPr lang="ja-JP" altLang="en-US" sz="1100" dirty="0">
                  <a:latin typeface="+mj-ea"/>
                  <a:ea typeface="+mj-ea"/>
                </a:rPr>
                <a:t>総財公第</a:t>
              </a:r>
              <a:r>
                <a:rPr lang="en-US" altLang="ja-JP" sz="1100" dirty="0">
                  <a:latin typeface="+mj-ea"/>
                  <a:ea typeface="+mj-ea"/>
                </a:rPr>
                <a:t>4 0 </a:t>
              </a:r>
              <a:r>
                <a:rPr lang="ja-JP" altLang="en-US" sz="1100" dirty="0">
                  <a:latin typeface="+mj-ea"/>
                  <a:ea typeface="+mj-ea"/>
                </a:rPr>
                <a:t>号</a:t>
              </a:r>
            </a:p>
            <a:p>
              <a:pPr algn="r" fontAlgn="auto">
                <a:spcBef>
                  <a:spcPts val="0"/>
                </a:spcBef>
                <a:spcAft>
                  <a:spcPts val="0"/>
                </a:spcAft>
                <a:defRPr/>
              </a:pPr>
              <a:r>
                <a:rPr lang="ja-JP" altLang="en-US" sz="1100" dirty="0">
                  <a:latin typeface="+mj-ea"/>
                  <a:ea typeface="+mj-ea"/>
                </a:rPr>
                <a:t>平成</a:t>
              </a:r>
              <a:r>
                <a:rPr lang="en-US" altLang="ja-JP" sz="1100" dirty="0">
                  <a:latin typeface="+mj-ea"/>
                  <a:ea typeface="+mj-ea"/>
                </a:rPr>
                <a:t>24 </a:t>
              </a:r>
              <a:r>
                <a:rPr lang="ja-JP" altLang="en-US" sz="1100" dirty="0">
                  <a:latin typeface="+mj-ea"/>
                  <a:ea typeface="+mj-ea"/>
                </a:rPr>
                <a:t>年</a:t>
              </a:r>
              <a:r>
                <a:rPr lang="en-US" altLang="ja-JP" sz="1100" dirty="0">
                  <a:latin typeface="+mj-ea"/>
                  <a:ea typeface="+mj-ea"/>
                </a:rPr>
                <a:t>4 </a:t>
              </a:r>
              <a:r>
                <a:rPr lang="ja-JP" altLang="en-US" sz="1100" dirty="0">
                  <a:latin typeface="+mj-ea"/>
                  <a:ea typeface="+mj-ea"/>
                </a:rPr>
                <a:t>月</a:t>
              </a:r>
              <a:r>
                <a:rPr lang="en-US" altLang="ja-JP" sz="1100" dirty="0">
                  <a:latin typeface="+mj-ea"/>
                  <a:ea typeface="+mj-ea"/>
                </a:rPr>
                <a:t>13 </a:t>
              </a:r>
              <a:r>
                <a:rPr lang="ja-JP" altLang="en-US" sz="1100" dirty="0">
                  <a:latin typeface="+mj-ea"/>
                  <a:ea typeface="+mj-ea"/>
                </a:rPr>
                <a:t>日</a:t>
              </a:r>
            </a:p>
            <a:p>
              <a:pPr fontAlgn="auto">
                <a:spcBef>
                  <a:spcPts val="0"/>
                </a:spcBef>
                <a:spcAft>
                  <a:spcPts val="0"/>
                </a:spcAft>
                <a:defRPr/>
              </a:pPr>
              <a:r>
                <a:rPr lang="ja-JP" altLang="en-US" sz="1100" dirty="0">
                  <a:latin typeface="+mj-ea"/>
                  <a:ea typeface="+mj-ea"/>
                </a:rPr>
                <a:t>各 都 道 府 県 知 事</a:t>
              </a:r>
            </a:p>
            <a:p>
              <a:pPr fontAlgn="auto">
                <a:spcBef>
                  <a:spcPts val="0"/>
                </a:spcBef>
                <a:spcAft>
                  <a:spcPts val="0"/>
                </a:spcAft>
                <a:defRPr/>
              </a:pPr>
              <a:r>
                <a:rPr lang="ja-JP" altLang="en-US" sz="1100" dirty="0">
                  <a:latin typeface="+mj-ea"/>
                  <a:ea typeface="+mj-ea"/>
                </a:rPr>
                <a:t>各 指 定 都 市 市 長　殿</a:t>
              </a:r>
            </a:p>
            <a:p>
              <a:pPr fontAlgn="auto">
                <a:spcBef>
                  <a:spcPts val="0"/>
                </a:spcBef>
                <a:spcAft>
                  <a:spcPts val="0"/>
                </a:spcAft>
                <a:defRPr/>
              </a:pPr>
              <a:endParaRPr lang="en-US" altLang="ja-JP" sz="1100" dirty="0">
                <a:latin typeface="+mj-ea"/>
                <a:ea typeface="+mj-ea"/>
              </a:endParaRPr>
            </a:p>
            <a:p>
              <a:pPr algn="r" fontAlgn="auto">
                <a:spcBef>
                  <a:spcPts val="0"/>
                </a:spcBef>
                <a:spcAft>
                  <a:spcPts val="0"/>
                </a:spcAft>
                <a:defRPr/>
              </a:pPr>
              <a:r>
                <a:rPr lang="ja-JP" altLang="en-US" sz="1100" dirty="0">
                  <a:latin typeface="+mj-ea"/>
                  <a:ea typeface="+mj-ea"/>
                </a:rPr>
                <a:t>総務副大臣 大 島 敦</a:t>
              </a:r>
              <a:endParaRPr lang="en-US" altLang="ja-JP" sz="1100" dirty="0">
                <a:latin typeface="+mj-ea"/>
                <a:ea typeface="+mj-ea"/>
              </a:endParaRPr>
            </a:p>
            <a:p>
              <a:pPr algn="r" fontAlgn="auto">
                <a:spcBef>
                  <a:spcPts val="0"/>
                </a:spcBef>
                <a:spcAft>
                  <a:spcPts val="0"/>
                </a:spcAft>
                <a:defRPr/>
              </a:pPr>
              <a:endParaRPr lang="ja-JP" altLang="en-US" sz="1100" dirty="0">
                <a:latin typeface="+mj-ea"/>
                <a:ea typeface="+mj-ea"/>
              </a:endParaRPr>
            </a:p>
            <a:p>
              <a:pPr algn="ctr" fontAlgn="auto">
                <a:spcBef>
                  <a:spcPts val="0"/>
                </a:spcBef>
                <a:spcAft>
                  <a:spcPts val="0"/>
                </a:spcAft>
                <a:defRPr/>
              </a:pPr>
              <a:r>
                <a:rPr lang="ja-JP" altLang="en-US" sz="1100" dirty="0">
                  <a:latin typeface="+mj-ea"/>
                  <a:ea typeface="+mj-ea"/>
                </a:rPr>
                <a:t>平成</a:t>
              </a:r>
              <a:r>
                <a:rPr lang="en-US" altLang="ja-JP" sz="1100" dirty="0">
                  <a:latin typeface="+mj-ea"/>
                  <a:ea typeface="+mj-ea"/>
                </a:rPr>
                <a:t>24 </a:t>
              </a:r>
              <a:r>
                <a:rPr lang="ja-JP" altLang="en-US" sz="1100" dirty="0">
                  <a:latin typeface="+mj-ea"/>
                  <a:ea typeface="+mj-ea"/>
                </a:rPr>
                <a:t>年度の地方公営企業繰出金について（通知）</a:t>
              </a:r>
              <a:endParaRPr lang="en-US" altLang="ja-JP" sz="1100" dirty="0">
                <a:latin typeface="+mj-ea"/>
                <a:ea typeface="+mj-ea"/>
              </a:endParaRPr>
            </a:p>
            <a:p>
              <a:pPr algn="ctr" fontAlgn="auto">
                <a:spcBef>
                  <a:spcPts val="0"/>
                </a:spcBef>
                <a:spcAft>
                  <a:spcPts val="0"/>
                </a:spcAft>
                <a:defRPr/>
              </a:pPr>
              <a:endParaRPr lang="ja-JP" altLang="en-US" sz="1100" dirty="0">
                <a:latin typeface="+mj-ea"/>
                <a:ea typeface="+mj-ea"/>
              </a:endParaRPr>
            </a:p>
            <a:p>
              <a:pPr fontAlgn="auto">
                <a:spcBef>
                  <a:spcPts val="0"/>
                </a:spcBef>
                <a:spcAft>
                  <a:spcPts val="0"/>
                </a:spcAft>
                <a:defRPr/>
              </a:pPr>
              <a:r>
                <a:rPr lang="ja-JP" altLang="en-US" sz="1100" dirty="0">
                  <a:latin typeface="+mj-ea"/>
                  <a:ea typeface="+mj-ea"/>
                </a:rPr>
                <a:t>標記の件につきまして、別紙のとおり定めましたので、通知します。</a:t>
              </a:r>
            </a:p>
          </p:txBody>
        </p:sp>
        <p:sp>
          <p:nvSpPr>
            <p:cNvPr id="48181" name="正方形/長方形 7"/>
            <p:cNvSpPr>
              <a:spLocks noChangeArrowheads="1"/>
            </p:cNvSpPr>
            <p:nvPr/>
          </p:nvSpPr>
          <p:spPr bwMode="auto">
            <a:xfrm>
              <a:off x="337176" y="4000174"/>
              <a:ext cx="4104456" cy="2124090"/>
            </a:xfrm>
            <a:prstGeom prst="rect">
              <a:avLst/>
            </a:prstGeom>
            <a:noFill/>
            <a:ln w="9525">
              <a:noFill/>
              <a:miter lim="800000"/>
              <a:headEnd/>
              <a:tailEnd/>
            </a:ln>
          </p:spPr>
          <p:txBody>
            <a:bodyPr>
              <a:spAutoFit/>
            </a:bodyPr>
            <a:lstStyle/>
            <a:p>
              <a:pPr algn="ctr"/>
              <a:r>
                <a:rPr lang="ja-JP" altLang="en-US" sz="1100">
                  <a:latin typeface="Calibri" pitchFamily="34" charset="0"/>
                </a:rPr>
                <a:t>平成</a:t>
              </a:r>
              <a:r>
                <a:rPr lang="en-US" altLang="ja-JP" sz="1100">
                  <a:latin typeface="Calibri" pitchFamily="34" charset="0"/>
                </a:rPr>
                <a:t>24</a:t>
              </a:r>
              <a:r>
                <a:rPr lang="ja-JP" altLang="en-US" sz="1100">
                  <a:latin typeface="Calibri" pitchFamily="34" charset="0"/>
                </a:rPr>
                <a:t>年度の地方公営企業繰出金について</a:t>
              </a:r>
            </a:p>
            <a:p>
              <a:endParaRPr lang="en-US" altLang="ja-JP" sz="1100">
                <a:latin typeface="Calibri" pitchFamily="34" charset="0"/>
              </a:endParaRPr>
            </a:p>
            <a:p>
              <a:r>
                <a:rPr lang="ja-JP" altLang="en-US" sz="1100">
                  <a:latin typeface="Calibri" pitchFamily="34" charset="0"/>
                </a:rPr>
                <a:t>　最近における社会経済情勢の推移、地方公営企業の現状にかんがみ、地方公営企業法等に定める経営に関する基本原則を堅持しながら、</a:t>
              </a:r>
              <a:r>
                <a:rPr lang="ja-JP" altLang="en-US" sz="1100" u="sng">
                  <a:latin typeface="Calibri" pitchFamily="34" charset="0"/>
                </a:rPr>
                <a:t>地方公営企業の経営の健全化を促進し、その経営基盤を強化するため</a:t>
              </a:r>
              <a:r>
                <a:rPr lang="ja-JP" altLang="en-US" sz="1100">
                  <a:latin typeface="Calibri" pitchFamily="34" charset="0"/>
                </a:rPr>
                <a:t>、毎年度地方財政計画において公営企業繰出金を計上することとしています。</a:t>
              </a:r>
            </a:p>
            <a:p>
              <a:r>
                <a:rPr lang="ja-JP" altLang="en-US" sz="1100">
                  <a:latin typeface="Calibri" pitchFamily="34" charset="0"/>
                </a:rPr>
                <a:t>　その基本的な考え方は、下記のとおりですので、</a:t>
              </a:r>
              <a:r>
                <a:rPr lang="ja-JP" altLang="en-US" sz="1100" u="sng">
                  <a:latin typeface="Calibri" pitchFamily="34" charset="0"/>
                </a:rPr>
                <a:t>地方公営企業の実態に即しながら、運営していただくようお願いします。</a:t>
              </a:r>
            </a:p>
            <a:p>
              <a:r>
                <a:rPr lang="ja-JP" altLang="en-US" sz="1100">
                  <a:latin typeface="Calibri" pitchFamily="34" charset="0"/>
                </a:rPr>
                <a:t>　なお、一般会計がこの基本的な考え方に沿って公営企業会計に繰出しを行ったときは、</a:t>
              </a:r>
              <a:r>
                <a:rPr lang="ja-JP" altLang="en-US" sz="1100" u="sng">
                  <a:latin typeface="Calibri" pitchFamily="34" charset="0"/>
                </a:rPr>
                <a:t>その一部について地方交付税等において考慮するもの</a:t>
              </a:r>
              <a:r>
                <a:rPr lang="ja-JP" altLang="en-US" sz="1100">
                  <a:latin typeface="Calibri" pitchFamily="34" charset="0"/>
                </a:rPr>
                <a:t>ですので、御承知願います。</a:t>
              </a:r>
            </a:p>
            <a:p>
              <a:r>
                <a:rPr lang="ja-JP" altLang="en-US" sz="1100">
                  <a:latin typeface="Calibri" pitchFamily="34" charset="0"/>
                </a:rPr>
                <a:t>　貴都道府県内市町村等に対しましても、周知されるようお願いします。</a:t>
              </a:r>
            </a:p>
          </p:txBody>
        </p:sp>
      </p:grpSp>
      <p:graphicFrame>
        <p:nvGraphicFramePr>
          <p:cNvPr id="48185" name="Group 57"/>
          <p:cNvGraphicFramePr>
            <a:graphicFrameLocks noGrp="1"/>
          </p:cNvGraphicFramePr>
          <p:nvPr/>
        </p:nvGraphicFramePr>
        <p:xfrm>
          <a:off x="5026025" y="1758950"/>
          <a:ext cx="4602163" cy="4889500"/>
        </p:xfrm>
        <a:graphic>
          <a:graphicData uri="http://schemas.openxmlformats.org/drawingml/2006/table">
            <a:tbl>
              <a:tblPr/>
              <a:tblGrid>
                <a:gridCol w="1309688"/>
                <a:gridCol w="3292475"/>
              </a:tblGrid>
              <a:tr h="144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rgbClr val="FFFFFF"/>
                          </a:solidFill>
                          <a:effectLst/>
                          <a:latin typeface="メイリオ"/>
                          <a:ea typeface="メイリオ"/>
                          <a:cs typeface="メイリオ"/>
                        </a:rPr>
                        <a:t>対象事業</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rgbClr val="FFFFFF"/>
                          </a:solidFill>
                          <a:effectLst/>
                          <a:latin typeface="メイリオ"/>
                          <a:ea typeface="メイリオ"/>
                          <a:cs typeface="メイリオ"/>
                        </a:rPr>
                        <a:t>対象となる経費</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bg1"/>
                          </a:solidFill>
                          <a:effectLst/>
                          <a:latin typeface="メイリオ"/>
                          <a:ea typeface="メイリオ"/>
                          <a:cs typeface="メイリオ"/>
                        </a:rPr>
                        <a:t>病院事業</a:t>
                      </a:r>
                      <a:endParaRPr kumimoji="1" lang="en-US" altLang="ja-JP" sz="1100" b="0" i="0" u="none" strike="noStrike" cap="none" normalizeH="0" baseline="0" smtClean="0">
                        <a:ln>
                          <a:noFill/>
                        </a:ln>
                        <a:solidFill>
                          <a:schemeClr val="bg1"/>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bg1"/>
                          </a:solidFill>
                          <a:effectLst/>
                          <a:latin typeface="メイリオ"/>
                          <a:ea typeface="メイリオ"/>
                          <a:cs typeface="メイリオ"/>
                        </a:rPr>
                        <a:t>建設改良、結核医療、精神医療、感染症医療、リハビリ、周産期医療、小児医療、救急医療、高度医療、保健衛生行政事務、看護師養成所、院内保育所、研究研修、医師確保、共済追加負担、へき地、不採算　等</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上水道事業</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資本出資、水源開発、消火栓等、無償給水、広域化対策、高料金対策、統合</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中水道事業</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建設改良</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下水道事業</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雨水処理、分流式、流域下水道、水洗便所、高度処理、高資本対策、広域化、起債償還</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04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工業用水道事業</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消火栓等、経営健全化</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57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簡易水道事業</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建設改良、高料金対策、未普及解消、統合</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交通事業</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軌道撤去等、ＬＲＴ整備、地下鉄出資・建設・整備等、ニュータウン鉄道建設、バス環境対策・共済追加負担、バリアフリー化　等</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33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電気事業</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ごみ固形燃料発電事業</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ガス事業</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公営ガス経年管対策事業</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74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市場事業</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建設改良、指導監督</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港湾整備事業</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離島旅客上屋整備、埠頭用地耐震化</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その他</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駐車場整備、基礎年金拠出金、児童手当、臨時財政特例債償還</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8176" name="スライド番号プレースホルダー 2"/>
          <p:cNvSpPr>
            <a:spLocks noGrp="1"/>
          </p:cNvSpPr>
          <p:nvPr>
            <p:ph type="sldNum" sz="quarter" idx="12"/>
          </p:nvPr>
        </p:nvSpPr>
        <p:spPr bwMode="auto">
          <a:xfrm>
            <a:off x="9504363" y="6619875"/>
            <a:ext cx="392112" cy="252413"/>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F8F0D9D-E667-4E39-AA12-84C27A357971}" type="slidenum">
              <a:rPr lang="ja-JP" altLang="en-US">
                <a:solidFill>
                  <a:srgbClr val="898989"/>
                </a:solidFill>
              </a:rPr>
              <a:pPr fontAlgn="base">
                <a:spcBef>
                  <a:spcPct val="0"/>
                </a:spcBef>
                <a:spcAft>
                  <a:spcPct val="0"/>
                </a:spcAft>
                <a:defRPr/>
              </a:pPr>
              <a:t>23</a:t>
            </a:fld>
            <a:endParaRPr lang="en-US" altLang="ja-JP">
              <a:solidFill>
                <a:srgbClr val="898989"/>
              </a:solidFill>
            </a:endParaRPr>
          </a:p>
        </p:txBody>
      </p:sp>
      <p:sp>
        <p:nvSpPr>
          <p:cNvPr id="48177" name="テキスト ボックス 12"/>
          <p:cNvSpPr txBox="1">
            <a:spLocks noChangeArrowheads="1"/>
          </p:cNvSpPr>
          <p:nvPr/>
        </p:nvSpPr>
        <p:spPr bwMode="auto">
          <a:xfrm>
            <a:off x="1704975" y="1481138"/>
            <a:ext cx="1443038" cy="307975"/>
          </a:xfrm>
          <a:prstGeom prst="rect">
            <a:avLst/>
          </a:prstGeom>
          <a:noFill/>
          <a:ln w="9525">
            <a:noFill/>
            <a:miter lim="800000"/>
            <a:headEnd/>
            <a:tailEnd/>
          </a:ln>
        </p:spPr>
        <p:txBody>
          <a:bodyPr wrap="none">
            <a:spAutoFit/>
          </a:bodyPr>
          <a:lstStyle/>
          <a:p>
            <a:r>
              <a:rPr lang="ja-JP" altLang="en-US" sz="1400">
                <a:latin typeface="メイリオ"/>
                <a:ea typeface="メイリオ"/>
                <a:cs typeface="メイリオ"/>
              </a:rPr>
              <a:t>＜総務省通知＞</a:t>
            </a:r>
          </a:p>
        </p:txBody>
      </p:sp>
      <p:sp>
        <p:nvSpPr>
          <p:cNvPr id="48178" name="テキスト ボックス 13"/>
          <p:cNvSpPr txBox="1">
            <a:spLocks noChangeArrowheads="1"/>
          </p:cNvSpPr>
          <p:nvPr/>
        </p:nvSpPr>
        <p:spPr bwMode="auto">
          <a:xfrm>
            <a:off x="6257925" y="1487488"/>
            <a:ext cx="1801813" cy="307975"/>
          </a:xfrm>
          <a:prstGeom prst="rect">
            <a:avLst/>
          </a:prstGeom>
          <a:noFill/>
          <a:ln w="9525">
            <a:noFill/>
            <a:miter lim="800000"/>
            <a:headEnd/>
            <a:tailEnd/>
          </a:ln>
        </p:spPr>
        <p:txBody>
          <a:bodyPr wrap="none">
            <a:spAutoFit/>
          </a:bodyPr>
          <a:lstStyle/>
          <a:p>
            <a:r>
              <a:rPr lang="ja-JP" altLang="en-US" sz="1400">
                <a:latin typeface="メイリオ"/>
                <a:ea typeface="メイリオ"/>
                <a:cs typeface="メイリオ"/>
              </a:rPr>
              <a:t>＜対象事業の内訳＞</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252" name="Group 100"/>
          <p:cNvGraphicFramePr>
            <a:graphicFrameLocks noGrp="1"/>
          </p:cNvGraphicFramePr>
          <p:nvPr/>
        </p:nvGraphicFramePr>
        <p:xfrm>
          <a:off x="1520825" y="898525"/>
          <a:ext cx="7110413" cy="5843588"/>
        </p:xfrm>
        <a:graphic>
          <a:graphicData uri="http://schemas.openxmlformats.org/drawingml/2006/table">
            <a:tbl>
              <a:tblPr/>
              <a:tblGrid>
                <a:gridCol w="757238"/>
                <a:gridCol w="1612900"/>
                <a:gridCol w="625475"/>
                <a:gridCol w="974725"/>
                <a:gridCol w="1643062"/>
                <a:gridCol w="627063"/>
                <a:gridCol w="869950"/>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FFFFFF"/>
                          </a:solidFill>
                          <a:effectLst/>
                          <a:latin typeface="メイリオ"/>
                          <a:ea typeface="メイリオ"/>
                          <a:cs typeface="メイリオ"/>
                        </a:rPr>
                        <a:t>繰出額</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FFFFFF"/>
                          </a:solidFill>
                          <a:effectLst/>
                          <a:latin typeface="メイリオ"/>
                          <a:ea typeface="メイリオ"/>
                          <a:cs typeface="メイリオ"/>
                        </a:rPr>
                        <a:t>大阪市立病院</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bg1"/>
                          </a:solidFill>
                          <a:effectLst/>
                          <a:latin typeface="メイリオ"/>
                          <a:ea typeface="メイリオ"/>
                          <a:cs typeface="メイリオ"/>
                        </a:rPr>
                        <a:t>項目</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95959"/>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FFFFFF"/>
                          </a:solidFill>
                          <a:effectLst/>
                          <a:latin typeface="メイリオ"/>
                          <a:ea typeface="メイリオ"/>
                          <a:cs typeface="メイリオ"/>
                        </a:rPr>
                        <a:t>大阪府立病院</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FFFFFF"/>
                          </a:solidFill>
                          <a:effectLst/>
                          <a:latin typeface="メイリオ"/>
                          <a:ea typeface="メイリオ"/>
                          <a:cs typeface="メイリオ"/>
                        </a:rPr>
                        <a:t>繰出額</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29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メイリオ"/>
                          <a:ea typeface="メイリオ"/>
                          <a:cs typeface="メイリオ"/>
                        </a:rPr>
                        <a:t>921</a:t>
                      </a:r>
                      <a:endParaRPr kumimoji="1" lang="ja-JP" altLang="en-US" sz="1200" b="1"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救命救急センター</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精神救急</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二次救急・後送病院</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総務部門</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675</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67</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42</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138</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bg1"/>
                          </a:solidFill>
                          <a:effectLst/>
                          <a:latin typeface="メイリオ"/>
                          <a:ea typeface="メイリオ"/>
                          <a:cs typeface="メイリオ"/>
                        </a:rPr>
                        <a:t>★</a:t>
                      </a:r>
                      <a:endParaRPr kumimoji="1" lang="en-US" altLang="ja-JP" sz="1300" b="0" i="0" u="none" strike="noStrike" cap="none" normalizeH="0" baseline="0" smtClean="0">
                        <a:ln>
                          <a:noFill/>
                        </a:ln>
                        <a:solidFill>
                          <a:schemeClr val="bg1"/>
                        </a:solidFill>
                        <a:effectLst/>
                        <a:latin typeface="メイリオ"/>
                        <a:ea typeface="メイリオ"/>
                        <a:cs typeface="メイリオ"/>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bg1"/>
                          </a:solidFill>
                          <a:effectLst/>
                          <a:latin typeface="メイリオ"/>
                          <a:ea typeface="メイリオ"/>
                          <a:cs typeface="メイリオ"/>
                        </a:rPr>
                        <a:t>救急医療</a:t>
                      </a:r>
                      <a:endParaRPr kumimoji="1" lang="en-US" altLang="ja-JP" sz="1300" b="0" i="0" u="none" strike="noStrike" cap="none" normalizeH="0" baseline="0" smtClean="0">
                        <a:ln>
                          <a:noFill/>
                        </a:ln>
                        <a:solidFill>
                          <a:schemeClr val="bg1"/>
                        </a:solidFill>
                        <a:effectLst/>
                        <a:latin typeface="メイリオ"/>
                        <a:ea typeface="メイリオ"/>
                        <a:cs typeface="メイリオ"/>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救命救急センター</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精神救急</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母子医療空床確保</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110</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147</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188</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メイリオ"/>
                          <a:ea typeface="メイリオ"/>
                          <a:cs typeface="メイリオ"/>
                        </a:rPr>
                        <a:t>445</a:t>
                      </a:r>
                      <a:endParaRPr kumimoji="1" lang="ja-JP" altLang="en-US" sz="1200" b="1"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16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メイリオ"/>
                          <a:ea typeface="メイリオ"/>
                          <a:cs typeface="メイリオ"/>
                        </a:rPr>
                        <a:t>259</a:t>
                      </a:r>
                      <a:endParaRPr kumimoji="1" lang="ja-JP" altLang="en-US" sz="1200" b="1"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集団検診、医療相談</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259</a:t>
                      </a:r>
                      <a:endParaRPr kumimoji="1" lang="ja-JP" altLang="en-US"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bg1"/>
                          </a:solidFill>
                          <a:effectLst/>
                          <a:latin typeface="メイリオ"/>
                          <a:ea typeface="メイリオ"/>
                          <a:cs typeface="メイリオ"/>
                        </a:rPr>
                        <a:t>保健衛生</a:t>
                      </a:r>
                      <a:endParaRPr kumimoji="1" lang="en-US" altLang="ja-JP" sz="1300" b="0" i="0" u="none" strike="noStrike" cap="none" normalizeH="0" baseline="0" smtClean="0">
                        <a:ln>
                          <a:noFill/>
                        </a:ln>
                        <a:solidFill>
                          <a:schemeClr val="bg1"/>
                        </a:solidFill>
                        <a:effectLst/>
                        <a:latin typeface="メイリオ"/>
                        <a:ea typeface="メイリオ"/>
                        <a:cs typeface="メイリオ"/>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bg1"/>
                          </a:solidFill>
                          <a:effectLst/>
                          <a:latin typeface="メイリオ"/>
                          <a:ea typeface="メイリオ"/>
                          <a:cs typeface="メイリオ"/>
                        </a:rPr>
                        <a:t>行政事務</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集団検診、医療相談</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研究所運営</a:t>
                      </a:r>
                      <a:r>
                        <a:rPr kumimoji="1" lang="ja-JP" altLang="en-US" sz="600" b="0" i="0" u="none" strike="noStrike" cap="none" normalizeH="0" baseline="0" smtClean="0">
                          <a:ln>
                            <a:noFill/>
                          </a:ln>
                          <a:solidFill>
                            <a:srgbClr val="000000"/>
                          </a:solidFill>
                          <a:effectLst/>
                          <a:latin typeface="メイリオ"/>
                          <a:ea typeface="メイリオ"/>
                          <a:cs typeface="メイリオ"/>
                        </a:rPr>
                        <a:t>（母子・成人病）</a:t>
                      </a:r>
                      <a:endParaRPr kumimoji="1" lang="en-US" altLang="ja-JP" sz="10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臨床研修医給与</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266</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1040</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183</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メイリオ"/>
                          <a:ea typeface="メイリオ"/>
                          <a:cs typeface="メイリオ"/>
                        </a:rPr>
                        <a:t>1,613</a:t>
                      </a:r>
                      <a:endParaRPr kumimoji="1" lang="ja-JP" altLang="en-US" sz="1200" b="1"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668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メイリオ"/>
                          <a:ea typeface="メイリオ"/>
                          <a:cs typeface="メイリオ"/>
                        </a:rPr>
                        <a:t>3,512</a:t>
                      </a:r>
                      <a:endParaRPr kumimoji="1" lang="ja-JP" altLang="en-US" sz="1200" b="1" i="0" u="none" strike="noStrike" cap="none" normalizeH="0" baseline="0" smtClean="0">
                        <a:ln>
                          <a:noFill/>
                        </a:ln>
                        <a:solidFill>
                          <a:schemeClr val="tx1"/>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結核医療</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精神医療</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感染症医療</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リハビリテーション</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周産期医療</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未熟児医療</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小児医療</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301</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705</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223</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450</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859</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199</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775</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bg1"/>
                          </a:solidFill>
                          <a:effectLst/>
                          <a:latin typeface="メイリオ"/>
                          <a:ea typeface="メイリオ"/>
                          <a:cs typeface="メイリオ"/>
                        </a:rPr>
                        <a:t>★</a:t>
                      </a:r>
                      <a:endParaRPr kumimoji="1" lang="en-US" altLang="ja-JP" sz="1300" b="0" i="0" u="none" strike="noStrike" cap="none" normalizeH="0" baseline="0" smtClean="0">
                        <a:ln>
                          <a:noFill/>
                        </a:ln>
                        <a:solidFill>
                          <a:schemeClr val="bg1"/>
                        </a:solidFill>
                        <a:effectLst/>
                        <a:latin typeface="メイリオ"/>
                        <a:ea typeface="メイリオ"/>
                        <a:cs typeface="メイリオ"/>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bg1"/>
                          </a:solidFill>
                          <a:effectLst/>
                          <a:latin typeface="メイリオ"/>
                          <a:ea typeface="メイリオ"/>
                          <a:cs typeface="メイリオ"/>
                        </a:rPr>
                        <a:t>特殊医療</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結核医療</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精神医療</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リハビリテーション</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738</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1228</a:t>
                      </a:r>
                    </a:p>
                    <a:p>
                      <a:pPr marL="0" marR="0" lvl="0" indent="0" algn="r"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107</a:t>
                      </a:r>
                      <a:endParaRPr kumimoji="1" lang="ja-JP" altLang="en-US"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メイリオ"/>
                          <a:ea typeface="メイリオ"/>
                          <a:cs typeface="メイリオ"/>
                        </a:rPr>
                        <a:t>2,073</a:t>
                      </a:r>
                      <a:endParaRPr kumimoji="1" lang="ja-JP" altLang="en-US" sz="1200" b="1"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429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メイリオ"/>
                          <a:ea typeface="メイリオ"/>
                          <a:cs typeface="メイリオ"/>
                        </a:rPr>
                        <a:t>1,967</a:t>
                      </a:r>
                      <a:endParaRPr kumimoji="1" lang="ja-JP" altLang="en-US" sz="1200" b="1" i="0" u="none" strike="noStrike" cap="none" normalizeH="0" baseline="0" smtClean="0">
                        <a:ln>
                          <a:noFill/>
                        </a:ln>
                        <a:solidFill>
                          <a:schemeClr val="tx1"/>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ＩＣＵ</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ＨＣＵ</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がん医療</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高額医療機器</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469</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441</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887</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171</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bg1"/>
                          </a:solidFill>
                          <a:effectLst/>
                          <a:latin typeface="メイリオ"/>
                          <a:ea typeface="メイリオ"/>
                          <a:cs typeface="メイリオ"/>
                        </a:rPr>
                        <a:t>★</a:t>
                      </a:r>
                      <a:endParaRPr kumimoji="1" lang="en-US" altLang="ja-JP" sz="1300" b="0" i="0" u="none" strike="noStrike" cap="none" normalizeH="0" baseline="0" smtClean="0">
                        <a:ln>
                          <a:noFill/>
                        </a:ln>
                        <a:solidFill>
                          <a:schemeClr val="bg1"/>
                        </a:solidFill>
                        <a:effectLst/>
                        <a:latin typeface="メイリオ"/>
                        <a:ea typeface="メイリオ"/>
                        <a:cs typeface="メイリオ"/>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bg1"/>
                          </a:solidFill>
                          <a:effectLst/>
                          <a:latin typeface="メイリオ"/>
                          <a:ea typeface="メイリオ"/>
                          <a:cs typeface="メイリオ"/>
                        </a:rPr>
                        <a:t>高度医療</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特殊医療医師加配</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重症看護体制経費</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病理解剖</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高額医療機器</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2040</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1775</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171</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123</a:t>
                      </a:r>
                      <a:endParaRPr kumimoji="1" lang="ja-JP" altLang="en-US"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メイリオ"/>
                          <a:ea typeface="メイリオ"/>
                          <a:cs typeface="メイリオ"/>
                        </a:rPr>
                        <a:t>4,109</a:t>
                      </a:r>
                      <a:endParaRPr kumimoji="1" lang="ja-JP" altLang="en-US" sz="1200" b="1"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メイリオ"/>
                          <a:ea typeface="メイリオ"/>
                          <a:cs typeface="メイリオ"/>
                        </a:rPr>
                        <a:t>2,090</a:t>
                      </a:r>
                      <a:endParaRPr kumimoji="1" lang="ja-JP" altLang="en-US" sz="1200" b="1" i="0" u="none" strike="noStrike" cap="none" normalizeH="0" baseline="0" smtClean="0">
                        <a:ln>
                          <a:noFill/>
                        </a:ln>
                        <a:solidFill>
                          <a:schemeClr val="tx1"/>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企業債元利償還金</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2090</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bg1"/>
                          </a:solidFill>
                          <a:effectLst/>
                          <a:latin typeface="メイリオ"/>
                          <a:ea typeface="メイリオ"/>
                          <a:cs typeface="メイリオ"/>
                        </a:rPr>
                        <a:t>建設改良</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地方債償還負担金</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1863</a:t>
                      </a:r>
                      <a:endParaRPr kumimoji="1" lang="ja-JP" altLang="en-US"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メイリオ"/>
                          <a:ea typeface="メイリオ"/>
                          <a:cs typeface="メイリオ"/>
                        </a:rPr>
                        <a:t>1,863</a:t>
                      </a:r>
                      <a:endParaRPr kumimoji="1" lang="ja-JP" altLang="en-US" sz="1200" b="1"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16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メイリオ"/>
                          <a:ea typeface="メイリオ"/>
                          <a:cs typeface="メイリオ"/>
                        </a:rPr>
                        <a:t>327</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研究研修（研修医）</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医師確保（初任給）</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助産師養成所等</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132</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118</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78</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bg1"/>
                          </a:solidFill>
                          <a:effectLst/>
                          <a:latin typeface="メイリオ"/>
                          <a:ea typeface="メイリオ"/>
                          <a:cs typeface="メイリオ"/>
                        </a:rPr>
                        <a:t>人材関係</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研究研修</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33</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メイリオ"/>
                          <a:ea typeface="メイリオ"/>
                          <a:cs typeface="メイリオ"/>
                        </a:rPr>
                        <a:t>33</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842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メイリオ"/>
                          <a:ea typeface="メイリオ"/>
                          <a:cs typeface="メイリオ"/>
                        </a:rPr>
                        <a:t>723</a:t>
                      </a:r>
                      <a:endParaRPr kumimoji="1" lang="ja-JP" altLang="en-US" sz="1200" b="1" i="0" u="none" strike="noStrike" cap="none" normalizeH="0" baseline="0" smtClean="0">
                        <a:ln>
                          <a:noFill/>
                        </a:ln>
                        <a:solidFill>
                          <a:schemeClr val="tx1"/>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基礎年金拠出金</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共済追加費用</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院内保育所</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児童手当</a:t>
                      </a:r>
                      <a:endParaRPr kumimoji="1" lang="en-US" altLang="ja-JP" sz="1100" b="0" i="0" u="none" strike="noStrike" cap="none" normalizeH="0" baseline="0" smtClean="0">
                        <a:ln>
                          <a:noFill/>
                        </a:ln>
                        <a:solidFill>
                          <a:schemeClr val="tx1"/>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メイリオ"/>
                          <a:ea typeface="メイリオ"/>
                          <a:cs typeface="メイリオ"/>
                        </a:rPr>
                        <a:t>公会計制度改正対応</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257</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371</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15</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77</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メイリオ"/>
                          <a:ea typeface="メイリオ"/>
                          <a:cs typeface="メイリオ"/>
                        </a:rPr>
                        <a:t>4</a:t>
                      </a:r>
                      <a:endParaRPr kumimoji="1" lang="ja-JP" altLang="en-US" sz="1100" b="0" i="0" u="none" strike="noStrike" cap="none" normalizeH="0" baseline="0" smtClean="0">
                        <a:ln>
                          <a:noFill/>
                        </a:ln>
                        <a:solidFill>
                          <a:schemeClr val="tx1"/>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bg1"/>
                          </a:solidFill>
                          <a:effectLst/>
                          <a:latin typeface="メイリオ"/>
                          <a:ea typeface="メイリオ"/>
                          <a:cs typeface="メイリオ"/>
                        </a:rPr>
                        <a:t>厚生関係</a:t>
                      </a:r>
                      <a:endParaRPr kumimoji="1" lang="en-US" altLang="ja-JP" sz="1300" b="0" i="0" u="none" strike="noStrike" cap="none" normalizeH="0" baseline="0" smtClean="0">
                        <a:ln>
                          <a:noFill/>
                        </a:ln>
                        <a:solidFill>
                          <a:schemeClr val="bg1"/>
                        </a:solidFill>
                        <a:effectLst/>
                        <a:latin typeface="メイリオ"/>
                        <a:ea typeface="メイリオ"/>
                        <a:cs typeface="メイリオ"/>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smtClean="0">
                          <a:ln>
                            <a:noFill/>
                          </a:ln>
                          <a:solidFill>
                            <a:schemeClr val="bg1"/>
                          </a:solidFill>
                          <a:effectLst/>
                          <a:latin typeface="メイリオ"/>
                          <a:ea typeface="メイリオ"/>
                          <a:cs typeface="メイリオ"/>
                        </a:rPr>
                        <a:t>等</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基礎年金拠出金</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共済追加費用</a:t>
                      </a:r>
                      <a:endParaRPr kumimoji="1" lang="en-US" altLang="ja-JP" sz="1100" b="0" i="0" u="none" strike="noStrike" cap="none" normalizeH="0" baseline="0" smtClean="0">
                        <a:ln>
                          <a:noFill/>
                        </a:ln>
                        <a:solidFill>
                          <a:srgbClr val="000000"/>
                        </a:solidFill>
                        <a:effectLst/>
                        <a:latin typeface="メイリオ"/>
                        <a:ea typeface="メイリオ"/>
                        <a:cs typeface="メイリオ"/>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rgbClr val="000000"/>
                          </a:solidFill>
                          <a:effectLst/>
                          <a:latin typeface="メイリオ"/>
                          <a:ea typeface="メイリオ"/>
                          <a:cs typeface="メイリオ"/>
                        </a:rPr>
                        <a:t>退職給与等</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787</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1160</a:t>
                      </a: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メイリオ"/>
                          <a:ea typeface="メイリオ"/>
                          <a:cs typeface="メイリオ"/>
                        </a:rPr>
                        <a:t>14</a:t>
                      </a:r>
                      <a:endParaRPr kumimoji="1" lang="ja-JP" altLang="en-US" sz="1100" b="0"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メイリオ"/>
                          <a:ea typeface="メイリオ"/>
                          <a:cs typeface="メイリオ"/>
                        </a:rPr>
                        <a:t>1,961</a:t>
                      </a:r>
                      <a:endParaRPr kumimoji="1" lang="ja-JP" altLang="en-US" sz="1200" b="1"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44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メイリオ"/>
                          <a:ea typeface="メイリオ"/>
                          <a:cs typeface="メイリオ"/>
                        </a:rPr>
                        <a:t>9,799</a:t>
                      </a:r>
                      <a:endParaRPr kumimoji="1" lang="ja-JP" altLang="en-US" sz="1200" b="1"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smtClean="0">
                          <a:ln>
                            <a:noFill/>
                          </a:ln>
                          <a:solidFill>
                            <a:schemeClr val="bg1"/>
                          </a:solidFill>
                          <a:effectLst/>
                          <a:latin typeface="メイリオ"/>
                          <a:ea typeface="メイリオ"/>
                          <a:cs typeface="メイリオ"/>
                        </a:rPr>
                        <a:t>合計</a:t>
                      </a: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100" b="1"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メイリオ"/>
                          <a:ea typeface="メイリオ"/>
                          <a:cs typeface="メイリオ"/>
                        </a:rPr>
                        <a:t>12,097</a:t>
                      </a:r>
                      <a:endParaRPr kumimoji="1" lang="ja-JP" altLang="en-US" sz="1200" b="1" i="0" u="none" strike="noStrike" cap="none" normalizeH="0" baseline="0" smtClean="0">
                        <a:ln>
                          <a:noFill/>
                        </a:ln>
                        <a:solidFill>
                          <a:srgbClr val="000000"/>
                        </a:solidFill>
                        <a:effectLst/>
                        <a:latin typeface="メイリオ"/>
                        <a:ea typeface="メイリオ"/>
                        <a:cs typeface="メイリオ"/>
                      </a:endParaRP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 name="角丸四角形 3"/>
          <p:cNvSpPr/>
          <p:nvPr/>
        </p:nvSpPr>
        <p:spPr>
          <a:xfrm>
            <a:off x="680700" y="1165976"/>
            <a:ext cx="390000" cy="1296000"/>
          </a:xfrm>
          <a:prstGeom prst="round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vert="eaVert" anchor="ctr"/>
          <a:lstStyle/>
          <a:p>
            <a:pPr algn="ctr" fontAlgn="auto">
              <a:spcBef>
                <a:spcPts val="0"/>
              </a:spcBef>
              <a:spcAft>
                <a:spcPts val="0"/>
              </a:spcAft>
              <a:defRPr/>
            </a:pPr>
            <a:r>
              <a:rPr lang="ja-JP" altLang="en-US" sz="1300" dirty="0">
                <a:solidFill>
                  <a:schemeClr val="tx1"/>
                </a:solidFill>
                <a:latin typeface="HG丸ｺﾞｼｯｸM-PRO" pitchFamily="50" charset="-128"/>
                <a:ea typeface="HG丸ｺﾞｼｯｸM-PRO" pitchFamily="50" charset="-128"/>
              </a:rPr>
              <a:t>医業収益</a:t>
            </a:r>
          </a:p>
        </p:txBody>
      </p:sp>
      <p:sp>
        <p:nvSpPr>
          <p:cNvPr id="7" name="角丸四角形 6"/>
          <p:cNvSpPr/>
          <p:nvPr/>
        </p:nvSpPr>
        <p:spPr>
          <a:xfrm>
            <a:off x="683712" y="2583118"/>
            <a:ext cx="390000" cy="3911450"/>
          </a:xfrm>
          <a:prstGeom prst="roundRect">
            <a:avLst/>
          </a:prstGeom>
          <a:solidFill>
            <a:schemeClr val="accent5">
              <a:lumMod val="60000"/>
              <a:lumOff val="40000"/>
            </a:schemeClr>
          </a:solidFill>
        </p:spPr>
        <p:style>
          <a:lnRef idx="0">
            <a:schemeClr val="accent2"/>
          </a:lnRef>
          <a:fillRef idx="3">
            <a:schemeClr val="accent2"/>
          </a:fillRef>
          <a:effectRef idx="3">
            <a:schemeClr val="accent2"/>
          </a:effectRef>
          <a:fontRef idx="minor">
            <a:schemeClr val="lt1"/>
          </a:fontRef>
        </p:style>
        <p:txBody>
          <a:bodyPr vert="eaVert" anchor="ctr"/>
          <a:lstStyle/>
          <a:p>
            <a:pPr algn="ct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医業外収益</a:t>
            </a:r>
          </a:p>
        </p:txBody>
      </p:sp>
      <p:sp>
        <p:nvSpPr>
          <p:cNvPr id="8" name="正方形/長方形 7"/>
          <p:cNvSpPr/>
          <p:nvPr/>
        </p:nvSpPr>
        <p:spPr>
          <a:xfrm>
            <a:off x="1136650" y="1165225"/>
            <a:ext cx="311150" cy="1296988"/>
          </a:xfrm>
          <a:prstGeom prst="rect">
            <a:avLst/>
          </a:prstGeom>
          <a:ln w="19050"/>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負担金</a:t>
            </a:r>
          </a:p>
        </p:txBody>
      </p:sp>
      <p:sp>
        <p:nvSpPr>
          <p:cNvPr id="10" name="正方形/長方形 9"/>
          <p:cNvSpPr/>
          <p:nvPr/>
        </p:nvSpPr>
        <p:spPr>
          <a:xfrm>
            <a:off x="1139825" y="2606675"/>
            <a:ext cx="327025" cy="3887788"/>
          </a:xfrm>
          <a:prstGeom prst="rect">
            <a:avLst/>
          </a:prstGeom>
          <a:ln w="19050">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補助金</a:t>
            </a:r>
          </a:p>
        </p:txBody>
      </p:sp>
      <p:sp>
        <p:nvSpPr>
          <p:cNvPr id="11" name="角丸四角形 10"/>
          <p:cNvSpPr/>
          <p:nvPr/>
        </p:nvSpPr>
        <p:spPr>
          <a:xfrm>
            <a:off x="8697416" y="1179831"/>
            <a:ext cx="390000" cy="5242729"/>
          </a:xfrm>
          <a:prstGeom prst="roundRect">
            <a:avLst/>
          </a:prstGeom>
          <a:solidFill>
            <a:schemeClr val="accent5">
              <a:lumMod val="60000"/>
              <a:lumOff val="40000"/>
            </a:schemeClr>
          </a:solidFill>
        </p:spPr>
        <p:style>
          <a:lnRef idx="0">
            <a:schemeClr val="accent2"/>
          </a:lnRef>
          <a:fillRef idx="3">
            <a:schemeClr val="accent2"/>
          </a:fillRef>
          <a:effectRef idx="3">
            <a:schemeClr val="accent2"/>
          </a:effectRef>
          <a:fontRef idx="minor">
            <a:schemeClr val="lt1"/>
          </a:fontRef>
        </p:style>
        <p:txBody>
          <a:bodyPr vert="eaVert" anchor="ctr"/>
          <a:lstStyle/>
          <a:p>
            <a:pPr algn="ctr" fontAlgn="auto">
              <a:spcBef>
                <a:spcPts val="0"/>
              </a:spcBef>
              <a:spcAft>
                <a:spcPts val="0"/>
              </a:spcAft>
              <a:defRPr/>
            </a:pPr>
            <a:r>
              <a:rPr lang="ja-JP" altLang="en-US" sz="1400" dirty="0">
                <a:solidFill>
                  <a:schemeClr val="tx1"/>
                </a:solidFill>
                <a:latin typeface="HG丸ｺﾞｼｯｸM-PRO" pitchFamily="50" charset="-128"/>
                <a:ea typeface="HG丸ｺﾞｼｯｸM-PRO" pitchFamily="50" charset="-128"/>
              </a:rPr>
              <a:t>営業収益（医業外）</a:t>
            </a:r>
          </a:p>
        </p:txBody>
      </p:sp>
      <p:cxnSp>
        <p:nvCxnSpPr>
          <p:cNvPr id="12" name="直線コネクタ 11"/>
          <p:cNvCxnSpPr/>
          <p:nvPr/>
        </p:nvCxnSpPr>
        <p:spPr>
          <a:xfrm>
            <a:off x="193675" y="476250"/>
            <a:ext cx="9529763" cy="0"/>
          </a:xfrm>
          <a:prstGeom prst="line">
            <a:avLst/>
          </a:prstGeom>
        </p:spPr>
        <p:style>
          <a:lnRef idx="2">
            <a:schemeClr val="dk1"/>
          </a:lnRef>
          <a:fillRef idx="0">
            <a:schemeClr val="dk1"/>
          </a:fillRef>
          <a:effectRef idx="1">
            <a:schemeClr val="dk1"/>
          </a:effectRef>
          <a:fontRef idx="minor">
            <a:schemeClr val="tx1"/>
          </a:fontRef>
        </p:style>
      </p:cxnSp>
      <p:sp>
        <p:nvSpPr>
          <p:cNvPr id="49245" name="テキスト ボックス 12"/>
          <p:cNvSpPr txBox="1">
            <a:spLocks noChangeArrowheads="1"/>
          </p:cNvSpPr>
          <p:nvPr/>
        </p:nvSpPr>
        <p:spPr bwMode="auto">
          <a:xfrm>
            <a:off x="193675" y="104775"/>
            <a:ext cx="6418263" cy="369888"/>
          </a:xfrm>
          <a:prstGeom prst="rect">
            <a:avLst/>
          </a:prstGeom>
          <a:noFill/>
          <a:ln w="9525">
            <a:noFill/>
            <a:miter lim="800000"/>
            <a:headEnd/>
            <a:tailEnd/>
          </a:ln>
        </p:spPr>
        <p:txBody>
          <a:bodyPr wrap="none">
            <a:spAutoFit/>
          </a:bodyPr>
          <a:lstStyle/>
          <a:p>
            <a:r>
              <a:rPr lang="ja-JP" altLang="en-US">
                <a:latin typeface="メイリオ"/>
                <a:ea typeface="メイリオ"/>
                <a:cs typeface="メイリオ"/>
              </a:rPr>
              <a:t>繰出金基準項目の府市比較　</a:t>
            </a:r>
            <a:r>
              <a:rPr lang="en-US" altLang="ja-JP">
                <a:latin typeface="メイリオ"/>
                <a:ea typeface="メイリオ"/>
                <a:cs typeface="メイリオ"/>
              </a:rPr>
              <a:t>【</a:t>
            </a:r>
            <a:r>
              <a:rPr lang="ja-JP" altLang="en-US">
                <a:latin typeface="メイリオ"/>
                <a:ea typeface="メイリオ"/>
                <a:cs typeface="メイリオ"/>
              </a:rPr>
              <a:t>項目の内訳と会計上の扱い</a:t>
            </a:r>
            <a:r>
              <a:rPr lang="en-US" altLang="ja-JP">
                <a:latin typeface="メイリオ"/>
                <a:ea typeface="メイリオ"/>
                <a:cs typeface="メイリオ"/>
              </a:rPr>
              <a:t>】</a:t>
            </a:r>
          </a:p>
        </p:txBody>
      </p:sp>
      <p:sp>
        <p:nvSpPr>
          <p:cNvPr id="49246" name="スライド番号プレースホルダー 2"/>
          <p:cNvSpPr>
            <a:spLocks noGrp="1"/>
          </p:cNvSpPr>
          <p:nvPr>
            <p:ph type="sldNum" sz="quarter" idx="12"/>
          </p:nvPr>
        </p:nvSpPr>
        <p:spPr bwMode="auto">
          <a:xfrm>
            <a:off x="9509125" y="6605588"/>
            <a:ext cx="390525"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D688171-4547-4C37-9E65-00A149AE751D}" type="slidenum">
              <a:rPr lang="ja-JP" altLang="en-US">
                <a:solidFill>
                  <a:srgbClr val="898989"/>
                </a:solidFill>
              </a:rPr>
              <a:pPr fontAlgn="base">
                <a:spcBef>
                  <a:spcPct val="0"/>
                </a:spcBef>
                <a:spcAft>
                  <a:spcPct val="0"/>
                </a:spcAft>
                <a:defRPr/>
              </a:pPr>
              <a:t>24</a:t>
            </a:fld>
            <a:endParaRPr lang="en-US" altLang="ja-JP">
              <a:solidFill>
                <a:srgbClr val="898989"/>
              </a:solidFill>
            </a:endParaRPr>
          </a:p>
        </p:txBody>
      </p:sp>
      <p:sp>
        <p:nvSpPr>
          <p:cNvPr id="2" name="テキスト ボックス 1"/>
          <p:cNvSpPr txBox="1"/>
          <p:nvPr/>
        </p:nvSpPr>
        <p:spPr>
          <a:xfrm>
            <a:off x="1476375" y="552450"/>
            <a:ext cx="2287588" cy="338138"/>
          </a:xfrm>
          <a:prstGeom prst="rect">
            <a:avLst/>
          </a:prstGeom>
          <a:noFill/>
        </p:spPr>
        <p:txBody>
          <a:bodyPr wrap="none">
            <a:spAutoFit/>
          </a:bodyPr>
          <a:lstStyle/>
          <a:p>
            <a:pPr fontAlgn="auto">
              <a:spcBef>
                <a:spcPts val="0"/>
              </a:spcBef>
              <a:spcAft>
                <a:spcPts val="0"/>
              </a:spcAft>
              <a:defRPr/>
            </a:pPr>
            <a:r>
              <a:rPr lang="ja-JP" altLang="en-US" sz="1600" dirty="0">
                <a:latin typeface="メイリオ" pitchFamily="50" charset="-128"/>
                <a:ea typeface="メイリオ" pitchFamily="50" charset="-128"/>
                <a:cs typeface="メイリオ" pitchFamily="50" charset="-128"/>
              </a:rPr>
              <a:t>Ｈ２４予算</a:t>
            </a:r>
            <a:r>
              <a:rPr lang="ja-JP" altLang="en-US" sz="1050" dirty="0">
                <a:latin typeface="メイリオ" pitchFamily="50" charset="-128"/>
                <a:ea typeface="メイリオ" pitchFamily="50" charset="-128"/>
                <a:cs typeface="メイリオ" pitchFamily="50" charset="-128"/>
              </a:rPr>
              <a:t>（単位：百万円）</a:t>
            </a:r>
          </a:p>
        </p:txBody>
      </p:sp>
      <p:sp>
        <p:nvSpPr>
          <p:cNvPr id="49248" name="テキスト ボックス 4"/>
          <p:cNvSpPr txBox="1">
            <a:spLocks noChangeArrowheads="1"/>
          </p:cNvSpPr>
          <p:nvPr/>
        </p:nvSpPr>
        <p:spPr bwMode="auto">
          <a:xfrm>
            <a:off x="7137400" y="628650"/>
            <a:ext cx="1454150" cy="261938"/>
          </a:xfrm>
          <a:prstGeom prst="rect">
            <a:avLst/>
          </a:prstGeom>
          <a:noFill/>
          <a:ln w="9525">
            <a:noFill/>
            <a:miter lim="800000"/>
            <a:headEnd/>
            <a:tailEnd/>
          </a:ln>
        </p:spPr>
        <p:txBody>
          <a:bodyPr wrap="none">
            <a:spAutoFit/>
          </a:bodyPr>
          <a:lstStyle/>
          <a:p>
            <a:r>
              <a:rPr lang="ja-JP" altLang="en-US" sz="1100">
                <a:latin typeface="Calibri" pitchFamily="34" charset="0"/>
              </a:rPr>
              <a:t>★は「診療関係」項目</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93675" y="476250"/>
            <a:ext cx="9529763"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50254" name="Group 78"/>
          <p:cNvGraphicFramePr>
            <a:graphicFrameLocks noGrp="1"/>
          </p:cNvGraphicFramePr>
          <p:nvPr/>
        </p:nvGraphicFramePr>
        <p:xfrm>
          <a:off x="398463" y="814388"/>
          <a:ext cx="9223375" cy="5602287"/>
        </p:xfrm>
        <a:graphic>
          <a:graphicData uri="http://schemas.openxmlformats.org/drawingml/2006/table">
            <a:tbl>
              <a:tblPr/>
              <a:tblGrid>
                <a:gridCol w="1417637"/>
                <a:gridCol w="1739900"/>
                <a:gridCol w="2998788"/>
                <a:gridCol w="3067050"/>
              </a:tblGrid>
              <a:tr h="2778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smtClean="0">
                          <a:ln>
                            <a:noFill/>
                          </a:ln>
                          <a:solidFill>
                            <a:schemeClr val="bg1"/>
                          </a:solidFill>
                          <a:effectLst/>
                          <a:latin typeface="HG丸ｺﾞｼｯｸM-PRO" pitchFamily="50" charset="-128"/>
                          <a:ea typeface="HG丸ｺﾞｼｯｸM-PRO" pitchFamily="50" charset="-128"/>
                        </a:rPr>
                        <a:t>分類</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smtClean="0">
                          <a:ln>
                            <a:noFill/>
                          </a:ln>
                          <a:solidFill>
                            <a:schemeClr val="bg1"/>
                          </a:solidFill>
                          <a:effectLst/>
                          <a:latin typeface="HG丸ｺﾞｼｯｸM-PRO" pitchFamily="50" charset="-128"/>
                          <a:ea typeface="HG丸ｺﾞｼｯｸM-PRO" pitchFamily="50" charset="-128"/>
                        </a:rPr>
                        <a:t>項目</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smtClean="0">
                          <a:ln>
                            <a:noFill/>
                          </a:ln>
                          <a:solidFill>
                            <a:schemeClr val="bg1"/>
                          </a:solidFill>
                          <a:effectLst/>
                          <a:latin typeface="HG丸ｺﾞｼｯｸM-PRO" pitchFamily="50" charset="-128"/>
                          <a:ea typeface="HG丸ｺﾞｼｯｸM-PRO" pitchFamily="50" charset="-128"/>
                        </a:rPr>
                        <a:t>積算方法</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c hMerge="1">
                  <a:txBody>
                    <a:bodyPr/>
                    <a:lstStyle/>
                    <a:p>
                      <a:endParaRPr kumimoji="1" lang="ja-JP" altLang="en-US"/>
                    </a:p>
                  </a:txBody>
                  <a:tcPr/>
                </a:tc>
              </a:tr>
              <a:tr h="290513">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smtClean="0">
                          <a:ln>
                            <a:noFill/>
                          </a:ln>
                          <a:solidFill>
                            <a:schemeClr val="bg1"/>
                          </a:solidFill>
                          <a:effectLst/>
                          <a:latin typeface="HG丸ｺﾞｼｯｸM-PRO" pitchFamily="50" charset="-128"/>
                          <a:ea typeface="HG丸ｺﾞｼｯｸM-PRO" pitchFamily="50" charset="-128"/>
                        </a:rPr>
                        <a:t>大阪市</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smtClean="0">
                          <a:ln>
                            <a:noFill/>
                          </a:ln>
                          <a:solidFill>
                            <a:schemeClr val="bg1"/>
                          </a:solidFill>
                          <a:effectLst/>
                          <a:latin typeface="HG丸ｺﾞｼｯｸM-PRO" pitchFamily="50" charset="-128"/>
                          <a:ea typeface="HG丸ｺﾞｼｯｸM-PRO" pitchFamily="50" charset="-128"/>
                        </a:rPr>
                        <a:t>大阪府</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r>
              <a:tr h="4492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HG丸ｺﾞｼｯｸM-PRO" pitchFamily="50" charset="-128"/>
                          <a:ea typeface="HG丸ｺﾞｼｯｸM-PRO" pitchFamily="50" charset="-128"/>
                        </a:rPr>
                        <a:t>基本事項（単価等の年度）</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CE6F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smtClean="0">
                          <a:ln>
                            <a:noFill/>
                          </a:ln>
                          <a:solidFill>
                            <a:schemeClr val="tx1"/>
                          </a:solidFill>
                          <a:effectLst/>
                          <a:latin typeface="HG丸ｺﾞｼｯｸM-PRO" pitchFamily="50" charset="-128"/>
                          <a:ea typeface="HG丸ｺﾞｼｯｸM-PRO" pitchFamily="50" charset="-128"/>
                        </a:rPr>
                        <a:t>当年度見込</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smtClean="0">
                          <a:ln>
                            <a:noFill/>
                          </a:ln>
                          <a:solidFill>
                            <a:schemeClr val="tx1"/>
                          </a:solidFill>
                          <a:effectLst/>
                          <a:latin typeface="HG丸ｺﾞｼｯｸM-PRO" pitchFamily="50" charset="-128"/>
                          <a:ea typeface="HG丸ｺﾞｼｯｸM-PRO" pitchFamily="50" charset="-128"/>
                        </a:rPr>
                        <a:t>H21</a:t>
                      </a:r>
                      <a:r>
                        <a:rPr kumimoji="1" lang="ja-JP" altLang="en-US" sz="1300" b="1" i="0" u="none" strike="noStrike" cap="none" normalizeH="0" baseline="0" smtClean="0">
                          <a:ln>
                            <a:noFill/>
                          </a:ln>
                          <a:solidFill>
                            <a:schemeClr val="tx1"/>
                          </a:solidFill>
                          <a:effectLst/>
                          <a:latin typeface="HG丸ｺﾞｼｯｸM-PRO" pitchFamily="50" charset="-128"/>
                          <a:ea typeface="HG丸ｺﾞｼｯｸM-PRO" pitchFamily="50" charset="-128"/>
                        </a:rPr>
                        <a:t>年度平均</a:t>
                      </a:r>
                      <a:endParaRPr kumimoji="1" lang="en-US" altLang="ja-JP" sz="1300" b="1" i="0" u="none" strike="noStrike" cap="none" normalizeH="0" baseline="0" smtClean="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en-US" altLang="ja-JP" sz="1000" b="1" i="0" u="none" strike="noStrike" cap="none" normalizeH="0" baseline="0" smtClean="0">
                          <a:ln>
                            <a:noFill/>
                          </a:ln>
                          <a:solidFill>
                            <a:schemeClr val="tx1"/>
                          </a:solidFill>
                          <a:effectLst/>
                          <a:latin typeface="HG丸ｺﾞｼｯｸM-PRO" pitchFamily="50" charset="-128"/>
                          <a:ea typeface="HG丸ｺﾞｼｯｸM-PRO" pitchFamily="50" charset="-128"/>
                        </a:rPr>
                        <a:t>※H26</a:t>
                      </a:r>
                      <a:r>
                        <a:rPr kumimoji="1" lang="ja-JP" altLang="en-US" sz="1000" b="1" i="0" u="none" strike="noStrike" cap="none" normalizeH="0" baseline="0" smtClean="0">
                          <a:ln>
                            <a:noFill/>
                          </a:ln>
                          <a:solidFill>
                            <a:schemeClr val="tx1"/>
                          </a:solidFill>
                          <a:effectLst/>
                          <a:latin typeface="HG丸ｺﾞｼｯｸM-PRO" pitchFamily="50" charset="-128"/>
                          <a:ea typeface="HG丸ｺﾞｼｯｸM-PRO" pitchFamily="50" charset="-128"/>
                        </a:rPr>
                        <a:t>から見直し予定）</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CE6F2"/>
                    </a:solidFill>
                  </a:tcPr>
                </a:tc>
              </a:tr>
              <a:tr h="274638">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itchFamily="50" charset="-128"/>
                          <a:ea typeface="HG丸ｺﾞｼｯｸM-PRO" pitchFamily="50" charset="-128"/>
                        </a:rPr>
                        <a:t>診療関係</a:t>
                      </a:r>
                      <a:endParaRPr kumimoji="1" lang="en-US" altLang="ja-JP" sz="14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救急医療</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当該職員数</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給与単価</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＋諸経費＋</a:t>
                      </a:r>
                      <a:endPar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建設改良費　－　</a:t>
                      </a:r>
                      <a:r>
                        <a:rPr kumimoji="1" lang="ja-JP" altLang="en-US" sz="1200" b="0" i="0" u="none" strike="noStrike" cap="none" normalizeH="0" baseline="0" smtClean="0">
                          <a:ln>
                            <a:noFill/>
                          </a:ln>
                          <a:solidFill>
                            <a:schemeClr val="tx1"/>
                          </a:solidFill>
                          <a:effectLst>
                            <a:outerShdw blurRad="38100" dist="38100" dir="2700000" algn="tl">
                              <a:srgbClr val="C0C0C0"/>
                            </a:outerShdw>
                          </a:effectLst>
                          <a:latin typeface="HG丸ｺﾞｼｯｸM-PRO" pitchFamily="50" charset="-128"/>
                          <a:ea typeface="HG丸ｺﾞｼｯｸM-PRO" pitchFamily="50" charset="-128"/>
                        </a:rPr>
                        <a:t>当該医療収益</a:t>
                      </a:r>
                      <a:endParaRPr kumimoji="1" lang="en-US" altLang="ja-JP" sz="1200" b="0" i="0" u="none" strike="noStrike" cap="none" normalizeH="0" baseline="0" smtClean="0">
                        <a:ln>
                          <a:noFill/>
                        </a:ln>
                        <a:solidFill>
                          <a:schemeClr val="tx1"/>
                        </a:solidFill>
                        <a:effectLst>
                          <a:outerShdw blurRad="38100" dist="38100" dir="2700000" algn="tl">
                            <a:srgbClr val="C0C0C0"/>
                          </a:outerShdw>
                        </a:effectLst>
                        <a:latin typeface="HG丸ｺﾞｼｯｸM-PRO" pitchFamily="50" charset="-128"/>
                        <a:ea typeface="HG丸ｺﾞｼｯｸM-PRO" pitchFamily="50"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標準超過職員数</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給与単価</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endPar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一部経費　－　</a:t>
                      </a:r>
                      <a:r>
                        <a:rPr kumimoji="1" lang="ja-JP" altLang="en-US" sz="1200" b="0" i="0" u="none" strike="noStrike" cap="none" normalizeH="0" baseline="0" smtClean="0">
                          <a:ln>
                            <a:noFill/>
                          </a:ln>
                          <a:solidFill>
                            <a:schemeClr val="tx1"/>
                          </a:solidFill>
                          <a:effectLst>
                            <a:outerShdw blurRad="38100" dist="38100" dir="2700000" algn="tl">
                              <a:srgbClr val="C0C0C0"/>
                            </a:outerShdw>
                          </a:effectLst>
                          <a:latin typeface="HG丸ｺﾞｼｯｸM-PRO" pitchFamily="50" charset="-128"/>
                          <a:ea typeface="HG丸ｺﾞｼｯｸM-PRO" pitchFamily="50" charset="-128"/>
                        </a:rPr>
                        <a:t>超過的収入</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特殊医療</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vMerge="1">
                  <a:txBody>
                    <a:bodyPr/>
                    <a:lstStyle/>
                    <a:p>
                      <a:endParaRPr kumimoji="1" lang="ja-JP" altLang="en-US"/>
                    </a:p>
                  </a:txBody>
                  <a:tcPr/>
                </a:tc>
                <a:tc vMerge="1">
                  <a:txBody>
                    <a:bodyPr/>
                    <a:lstStyle/>
                    <a:p>
                      <a:endParaRPr kumimoji="1" lang="ja-JP" altLang="en-US"/>
                    </a:p>
                  </a:txBody>
                  <a:tcPr/>
                </a:tc>
              </a:tr>
              <a:tr h="25082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高度医療</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FDEADA"/>
                    </a:solidFill>
                  </a:tcPr>
                </a:tc>
                <a:tc vMerge="1">
                  <a:txBody>
                    <a:bodyPr/>
                    <a:lstStyle/>
                    <a:p>
                      <a:endParaRPr kumimoji="1" lang="ja-JP" altLang="en-US"/>
                    </a:p>
                  </a:txBody>
                  <a:tcPr/>
                </a:tc>
                <a:tc vMerge="1">
                  <a:txBody>
                    <a:bodyPr/>
                    <a:lstStyle/>
                    <a:p>
                      <a:endParaRPr kumimoji="1" lang="ja-JP" altLang="en-US"/>
                    </a:p>
                  </a:txBody>
                  <a:tcPr/>
                </a:tc>
              </a:tr>
              <a:tr h="27463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高額医療機器</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企業債元利償還金</a:t>
                      </a:r>
                      <a:r>
                        <a:rPr kumimoji="1" lang="ja-JP" altLang="en-US" sz="900" b="0" i="0" u="none" strike="noStrike" cap="none" normalizeH="0" baseline="0" smtClean="0">
                          <a:ln>
                            <a:noFill/>
                          </a:ln>
                          <a:solidFill>
                            <a:schemeClr val="tx1"/>
                          </a:solidFill>
                          <a:effectLst/>
                          <a:latin typeface="HG丸ｺﾞｼｯｸM-PRO" pitchFamily="50" charset="-128"/>
                          <a:ea typeface="HG丸ｺﾞｼｯｸM-PRO" pitchFamily="50" charset="-128"/>
                        </a:rPr>
                        <a:t>（減価償却費）</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１</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２</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リース費用</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×1/2</a:t>
                      </a:r>
                      <a:endPar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itchFamily="50" charset="-128"/>
                          <a:ea typeface="HG丸ｺﾞｼｯｸM-PRO" pitchFamily="50" charset="-128"/>
                        </a:rPr>
                        <a:t>保健衛生関係</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集団検診・医療相談</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医師活動時間</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入院収益収支差＋</a:t>
                      </a:r>
                      <a:endPar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外来応援医師経費</a:t>
                      </a:r>
                      <a:endPar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当該職員数</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給与単価＋経費</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研修費</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卒後臨床研修医給与（定額）</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研究所・調査部運営</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当該職員数</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給与単価＋材料費－収入</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itchFamily="50" charset="-128"/>
                          <a:ea typeface="HG丸ｺﾞｼｯｸM-PRO" pitchFamily="50" charset="-128"/>
                        </a:rPr>
                        <a:t>人材関係</a:t>
                      </a:r>
                      <a:endParaRPr kumimoji="1" lang="en-US" altLang="ja-JP" sz="14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人材確保</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医師初任給調整手当</a:t>
                      </a:r>
                      <a:r>
                        <a:rPr kumimoji="1" lang="ja-JP" altLang="en-US" sz="9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en-US" altLang="ja-JP" sz="900" b="0" i="0" u="none" strike="noStrike" cap="none" normalizeH="0" baseline="0" smtClean="0">
                          <a:ln>
                            <a:noFill/>
                          </a:ln>
                          <a:solidFill>
                            <a:schemeClr val="tx1"/>
                          </a:solidFill>
                          <a:effectLst/>
                          <a:latin typeface="HG丸ｺﾞｼｯｸM-PRO" pitchFamily="50" charset="-128"/>
                          <a:ea typeface="HG丸ｺﾞｼｯｸM-PRO" pitchFamily="50" charset="-128"/>
                        </a:rPr>
                        <a:t>H21.4</a:t>
                      </a:r>
                      <a:r>
                        <a:rPr kumimoji="1" lang="ja-JP" altLang="en-US" sz="900" b="0" i="0" u="none" strike="noStrike" cap="none" normalizeH="0" baseline="0" smtClean="0">
                          <a:ln>
                            <a:noFill/>
                          </a:ln>
                          <a:solidFill>
                            <a:schemeClr val="tx1"/>
                          </a:solidFill>
                          <a:effectLst/>
                          <a:latin typeface="HG丸ｺﾞｼｯｸM-PRO" pitchFamily="50" charset="-128"/>
                          <a:ea typeface="HG丸ｺﾞｼｯｸM-PRO" pitchFamily="50" charset="-128"/>
                        </a:rPr>
                        <a:t>改定増額分）</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人数</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5959"/>
                    </a:solidFill>
                  </a:tcPr>
                </a:tc>
              </a:tr>
              <a:tr h="4572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研究・研修</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（所要経費＋卒後臨床研修医給与－国庫補助）</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×1/2</a:t>
                      </a:r>
                      <a:endPar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研究費</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zh-TW"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受託研究収入</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・研修費</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×1/2</a:t>
                      </a:r>
                      <a:endParaRPr kumimoji="1" lang="zh-TW"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itchFamily="50" charset="-128"/>
                          <a:ea typeface="HG丸ｺﾞｼｯｸM-PRO" pitchFamily="50" charset="-128"/>
                        </a:rPr>
                        <a:t>厚生関係</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基礎年金・共済追加</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（職員給与＋賞与）</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負担率</a:t>
                      </a:r>
                      <a:endPar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　</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※S37</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以後の職員増加分</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同左</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児童手当等</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児童手当、院内保育所運営収支差</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１</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２</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共済負担金</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HG丸ｺﾞｼｯｸM-PRO" pitchFamily="50" charset="-128"/>
                          <a:ea typeface="HG丸ｺﾞｼｯｸM-PRO" pitchFamily="50" charset="-128"/>
                        </a:rPr>
                        <a:t>建設改良費</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5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企業債元利償還金</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H14</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：企業債元利償還金（減価償却費）</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×2/3</a:t>
                      </a:r>
                      <a:endPar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H14</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　同　</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×1/2</a:t>
                      </a: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企業債元金償還金の</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1/2</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H18</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までは全額）</a:t>
                      </a:r>
                      <a:endPar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同利息償還金の１</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/2</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H14</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までは</a:t>
                      </a:r>
                      <a:r>
                        <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rPr>
                        <a:t>2/3</a:t>
                      </a:r>
                      <a:r>
                        <a: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rPr>
                        <a:t>）</a:t>
                      </a:r>
                      <a:endParaRPr kumimoji="1" lang="en-US" altLang="ja-JP" sz="1200" b="0" i="0" u="none" strike="noStrike" cap="none" normalizeH="0" baseline="0" smtClean="0">
                        <a:ln>
                          <a:noFill/>
                        </a:ln>
                        <a:solidFill>
                          <a:schemeClr val="tx1"/>
                        </a:solidFill>
                        <a:effectLst/>
                        <a:latin typeface="HG丸ｺﾞｼｯｸM-PRO" pitchFamily="50" charset="-128"/>
                        <a:ea typeface="HG丸ｺﾞｼｯｸM-PRO" pitchFamily="50" charset="-128"/>
                      </a:endParaRPr>
                    </a:p>
                  </a:txBody>
                  <a:tcPr marL="99060" marR="990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47" name="テキスト ボックス 6"/>
          <p:cNvSpPr txBox="1">
            <a:spLocks noChangeArrowheads="1"/>
          </p:cNvSpPr>
          <p:nvPr/>
        </p:nvSpPr>
        <p:spPr bwMode="auto">
          <a:xfrm>
            <a:off x="193675" y="104775"/>
            <a:ext cx="5494338" cy="369888"/>
          </a:xfrm>
          <a:prstGeom prst="rect">
            <a:avLst/>
          </a:prstGeom>
          <a:noFill/>
          <a:ln w="9525">
            <a:noFill/>
            <a:miter lim="800000"/>
            <a:headEnd/>
            <a:tailEnd/>
          </a:ln>
        </p:spPr>
        <p:txBody>
          <a:bodyPr wrap="none">
            <a:spAutoFit/>
          </a:bodyPr>
          <a:lstStyle/>
          <a:p>
            <a:r>
              <a:rPr lang="ja-JP" altLang="en-US">
                <a:latin typeface="メイリオ"/>
                <a:ea typeface="メイリオ"/>
                <a:cs typeface="メイリオ"/>
              </a:rPr>
              <a:t>繰出金基準の府市比較　</a:t>
            </a:r>
            <a:r>
              <a:rPr lang="en-US" altLang="ja-JP">
                <a:latin typeface="メイリオ"/>
                <a:ea typeface="メイリオ"/>
                <a:cs typeface="メイリオ"/>
              </a:rPr>
              <a:t>【</a:t>
            </a:r>
            <a:r>
              <a:rPr lang="ja-JP" altLang="en-US">
                <a:latin typeface="メイリオ"/>
                <a:ea typeface="メイリオ"/>
                <a:cs typeface="メイリオ"/>
              </a:rPr>
              <a:t>費用分類別の積算方法</a:t>
            </a:r>
            <a:r>
              <a:rPr lang="en-US" altLang="ja-JP">
                <a:latin typeface="メイリオ"/>
                <a:ea typeface="メイリオ"/>
                <a:cs typeface="メイリオ"/>
              </a:rPr>
              <a:t>】</a:t>
            </a:r>
          </a:p>
        </p:txBody>
      </p:sp>
      <p:sp>
        <p:nvSpPr>
          <p:cNvPr id="50251" name="スライド番号プレースホルダー 2"/>
          <p:cNvSpPr>
            <a:spLocks noGrp="1"/>
          </p:cNvSpPr>
          <p:nvPr>
            <p:ph type="sldNum" sz="quarter" idx="12"/>
          </p:nvPr>
        </p:nvSpPr>
        <p:spPr bwMode="auto">
          <a:xfrm>
            <a:off x="9525000" y="6605588"/>
            <a:ext cx="388938"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7EA40B6-94D6-4979-8884-96344CB2EF01}" type="slidenum">
              <a:rPr lang="ja-JP" altLang="en-US">
                <a:solidFill>
                  <a:srgbClr val="898989"/>
                </a:solidFill>
              </a:rPr>
              <a:pPr fontAlgn="base">
                <a:spcBef>
                  <a:spcPct val="0"/>
                </a:spcBef>
                <a:spcAft>
                  <a:spcPct val="0"/>
                </a:spcAft>
                <a:defRPr/>
              </a:pPr>
              <a:t>25</a:t>
            </a:fld>
            <a:endParaRPr lang="en-US" altLang="ja-JP">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10" name="Object 50"/>
          <p:cNvGraphicFramePr>
            <a:graphicFrameLocks/>
          </p:cNvGraphicFramePr>
          <p:nvPr/>
        </p:nvGraphicFramePr>
        <p:xfrm>
          <a:off x="368300" y="2308225"/>
          <a:ext cx="4738688" cy="4421188"/>
        </p:xfrm>
        <a:graphic>
          <a:graphicData uri="http://schemas.openxmlformats.org/presentationml/2006/ole">
            <mc:AlternateContent xmlns:mc="http://schemas.openxmlformats.org/markup-compatibility/2006">
              <mc:Choice xmlns:v="urn:schemas-microsoft-com:vml" Requires="v">
                <p:oleObj spid="_x0000_s15416" r:id="rId3" imgW="4737003" imgH="4419983" progId="Excel.Chart.8">
                  <p:embed/>
                </p:oleObj>
              </mc:Choice>
              <mc:Fallback>
                <p:oleObj r:id="rId3" imgW="4737003" imgH="4419983" progId="Excel.Chart.8">
                  <p:embed/>
                  <p:pic>
                    <p:nvPicPr>
                      <p:cNvPr id="0" name="Picture 5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2308225"/>
                        <a:ext cx="4738688" cy="442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12" name="テキスト ボックス 19"/>
          <p:cNvSpPr txBox="1">
            <a:spLocks noChangeArrowheads="1"/>
          </p:cNvSpPr>
          <p:nvPr/>
        </p:nvSpPr>
        <p:spPr bwMode="auto">
          <a:xfrm>
            <a:off x="2038350" y="5170488"/>
            <a:ext cx="474663" cy="365125"/>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Meiryo UI"/>
              </a:rPr>
              <a:t>平均</a:t>
            </a:r>
            <a:endParaRPr lang="en-US" altLang="ja-JP" sz="900">
              <a:latin typeface="HGPｺﾞｼｯｸM" pitchFamily="50" charset="-128"/>
              <a:ea typeface="HGPｺﾞｼｯｸM" pitchFamily="50" charset="-128"/>
              <a:cs typeface="Meiryo UI"/>
            </a:endParaRPr>
          </a:p>
          <a:p>
            <a:r>
              <a:rPr lang="en-US" altLang="ja-JP" sz="900">
                <a:latin typeface="HGPｺﾞｼｯｸM" pitchFamily="50" charset="-128"/>
                <a:ea typeface="HGPｺﾞｼｯｸM" pitchFamily="50" charset="-128"/>
                <a:cs typeface="Meiryo UI"/>
              </a:rPr>
              <a:t>4,070</a:t>
            </a:r>
            <a:endParaRPr lang="ja-JP" altLang="en-US" sz="900">
              <a:latin typeface="HGPｺﾞｼｯｸM" pitchFamily="50" charset="-128"/>
              <a:ea typeface="HGPｺﾞｼｯｸM" pitchFamily="50" charset="-128"/>
              <a:cs typeface="Meiryo UI"/>
            </a:endParaRPr>
          </a:p>
        </p:txBody>
      </p:sp>
      <p:sp>
        <p:nvSpPr>
          <p:cNvPr id="15413" name="テキスト ボックス 20"/>
          <p:cNvSpPr txBox="1">
            <a:spLocks noChangeArrowheads="1"/>
          </p:cNvSpPr>
          <p:nvPr/>
        </p:nvSpPr>
        <p:spPr bwMode="auto">
          <a:xfrm>
            <a:off x="2168525" y="4038600"/>
            <a:ext cx="779463" cy="228600"/>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母子　</a:t>
            </a:r>
            <a:r>
              <a:rPr lang="en-US" altLang="ja-JP" sz="900">
                <a:latin typeface="HGPｺﾞｼｯｸM" pitchFamily="50" charset="-128"/>
                <a:ea typeface="HGPｺﾞｼｯｸM" pitchFamily="50" charset="-128"/>
                <a:cs typeface="Meiryo UI"/>
              </a:rPr>
              <a:t>8,451</a:t>
            </a:r>
            <a:endParaRPr lang="ja-JP" altLang="en-US" sz="900">
              <a:latin typeface="HGPｺﾞｼｯｸM" pitchFamily="50" charset="-128"/>
              <a:ea typeface="HGPｺﾞｼｯｸM" pitchFamily="50" charset="-128"/>
              <a:cs typeface="Meiryo UI"/>
            </a:endParaRPr>
          </a:p>
        </p:txBody>
      </p:sp>
      <p:sp>
        <p:nvSpPr>
          <p:cNvPr id="15414" name="テキスト ボックス 21"/>
          <p:cNvSpPr txBox="1">
            <a:spLocks noChangeArrowheads="1"/>
          </p:cNvSpPr>
          <p:nvPr/>
        </p:nvSpPr>
        <p:spPr bwMode="auto">
          <a:xfrm>
            <a:off x="2554288" y="4954588"/>
            <a:ext cx="893762" cy="228600"/>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成人病　</a:t>
            </a:r>
            <a:r>
              <a:rPr lang="en-US" altLang="ja-JP" sz="900">
                <a:latin typeface="HGPｺﾞｼｯｸM" pitchFamily="50" charset="-128"/>
                <a:ea typeface="HGPｺﾞｼｯｸM" pitchFamily="50" charset="-128"/>
                <a:cs typeface="Meiryo UI"/>
              </a:rPr>
              <a:t>4,756</a:t>
            </a:r>
            <a:endParaRPr lang="ja-JP" altLang="en-US" sz="900">
              <a:latin typeface="HGPｺﾞｼｯｸM" pitchFamily="50" charset="-128"/>
              <a:ea typeface="HGPｺﾞｼｯｸM" pitchFamily="50" charset="-128"/>
              <a:cs typeface="Meiryo UI"/>
            </a:endParaRPr>
          </a:p>
        </p:txBody>
      </p:sp>
      <p:sp>
        <p:nvSpPr>
          <p:cNvPr id="15415" name="テキスト ボックス 22"/>
          <p:cNvSpPr txBox="1">
            <a:spLocks noChangeArrowheads="1"/>
          </p:cNvSpPr>
          <p:nvPr/>
        </p:nvSpPr>
        <p:spPr bwMode="auto">
          <a:xfrm>
            <a:off x="2695575" y="5470525"/>
            <a:ext cx="855663" cy="228600"/>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呼吸器 </a:t>
            </a:r>
            <a:r>
              <a:rPr lang="en-US" altLang="ja-JP" sz="900">
                <a:latin typeface="HGPｺﾞｼｯｸM" pitchFamily="50" charset="-128"/>
                <a:ea typeface="HGPｺﾞｼｯｸM" pitchFamily="50" charset="-128"/>
                <a:cs typeface="Meiryo UI"/>
              </a:rPr>
              <a:t>3,120</a:t>
            </a:r>
            <a:endParaRPr lang="ja-JP" altLang="en-US" sz="900">
              <a:latin typeface="HGPｺﾞｼｯｸM" pitchFamily="50" charset="-128"/>
              <a:ea typeface="HGPｺﾞｼｯｸM" pitchFamily="50" charset="-128"/>
              <a:cs typeface="Meiryo UI"/>
            </a:endParaRPr>
          </a:p>
        </p:txBody>
      </p:sp>
      <p:sp>
        <p:nvSpPr>
          <p:cNvPr id="15416" name="テキスト ボックス 23"/>
          <p:cNvSpPr txBox="1">
            <a:spLocks noChangeArrowheads="1"/>
          </p:cNvSpPr>
          <p:nvPr/>
        </p:nvSpPr>
        <p:spPr bwMode="auto">
          <a:xfrm>
            <a:off x="3417888" y="5080000"/>
            <a:ext cx="855662" cy="228600"/>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急性期 </a:t>
            </a:r>
            <a:r>
              <a:rPr lang="en-US" altLang="ja-JP" sz="900">
                <a:latin typeface="HGPｺﾞｼｯｸM" pitchFamily="50" charset="-128"/>
                <a:ea typeface="HGPｺﾞｼｯｸM" pitchFamily="50" charset="-128"/>
                <a:cs typeface="Meiryo UI"/>
              </a:rPr>
              <a:t>4,356</a:t>
            </a:r>
            <a:endParaRPr lang="ja-JP" altLang="en-US" sz="900">
              <a:latin typeface="HGPｺﾞｼｯｸM" pitchFamily="50" charset="-128"/>
              <a:ea typeface="HGPｺﾞｼｯｸM" pitchFamily="50" charset="-128"/>
              <a:cs typeface="Meiryo UI"/>
            </a:endParaRPr>
          </a:p>
        </p:txBody>
      </p:sp>
      <p:sp>
        <p:nvSpPr>
          <p:cNvPr id="15417" name="テキスト ボックス 25"/>
          <p:cNvSpPr txBox="1">
            <a:spLocks noChangeArrowheads="1"/>
          </p:cNvSpPr>
          <p:nvPr/>
        </p:nvSpPr>
        <p:spPr bwMode="auto">
          <a:xfrm>
            <a:off x="1143000" y="2492375"/>
            <a:ext cx="869950" cy="365125"/>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秋田県脳血管</a:t>
            </a:r>
            <a:endParaRPr lang="en-US" altLang="ja-JP" sz="900">
              <a:latin typeface="HGPｺﾞｼｯｸM" pitchFamily="50" charset="-128"/>
              <a:ea typeface="HGPｺﾞｼｯｸM" pitchFamily="50" charset="-128"/>
              <a:cs typeface="Meiryo UI"/>
            </a:endParaRPr>
          </a:p>
          <a:p>
            <a:pPr algn="r"/>
            <a:r>
              <a:rPr lang="ja-JP" altLang="en-US" sz="900">
                <a:latin typeface="HGPｺﾞｼｯｸM" pitchFamily="50" charset="-128"/>
                <a:ea typeface="HGPｺﾞｼｯｸM" pitchFamily="50" charset="-128"/>
                <a:cs typeface="Meiryo UI"/>
              </a:rPr>
              <a:t>　</a:t>
            </a:r>
            <a:r>
              <a:rPr lang="en-US" altLang="ja-JP" sz="900">
                <a:latin typeface="HGPｺﾞｼｯｸM" pitchFamily="50" charset="-128"/>
                <a:ea typeface="HGPｺﾞｼｯｸM" pitchFamily="50" charset="-128"/>
                <a:cs typeface="Meiryo UI"/>
              </a:rPr>
              <a:t>14,110</a:t>
            </a:r>
            <a:endParaRPr lang="ja-JP" altLang="en-US" sz="900">
              <a:latin typeface="HGPｺﾞｼｯｸM" pitchFamily="50" charset="-128"/>
              <a:ea typeface="HGPｺﾞｼｯｸM" pitchFamily="50" charset="-128"/>
              <a:cs typeface="Meiryo UI"/>
            </a:endParaRPr>
          </a:p>
        </p:txBody>
      </p:sp>
      <p:sp>
        <p:nvSpPr>
          <p:cNvPr id="35" name="角丸四角形 34"/>
          <p:cNvSpPr/>
          <p:nvPr/>
        </p:nvSpPr>
        <p:spPr>
          <a:xfrm>
            <a:off x="3241675" y="2489200"/>
            <a:ext cx="1681163" cy="327025"/>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地方独立行政法人</a:t>
            </a:r>
          </a:p>
        </p:txBody>
      </p:sp>
      <p:sp>
        <p:nvSpPr>
          <p:cNvPr id="15419" name="テキスト ボックス 35"/>
          <p:cNvSpPr txBox="1">
            <a:spLocks noChangeArrowheads="1"/>
          </p:cNvSpPr>
          <p:nvPr/>
        </p:nvSpPr>
        <p:spPr bwMode="auto">
          <a:xfrm>
            <a:off x="1662113" y="2860675"/>
            <a:ext cx="787400" cy="365125"/>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静岡県こども</a:t>
            </a:r>
            <a:endParaRPr lang="en-US" altLang="ja-JP" sz="900">
              <a:latin typeface="HGPｺﾞｼｯｸM" pitchFamily="50" charset="-128"/>
              <a:ea typeface="HGPｺﾞｼｯｸM" pitchFamily="50" charset="-128"/>
              <a:cs typeface="Meiryo UI"/>
            </a:endParaRPr>
          </a:p>
          <a:p>
            <a:pPr algn="r"/>
            <a:r>
              <a:rPr lang="ja-JP" altLang="en-US" sz="900">
                <a:latin typeface="HGPｺﾞｼｯｸM" pitchFamily="50" charset="-128"/>
                <a:ea typeface="HGPｺﾞｼｯｸM" pitchFamily="50" charset="-128"/>
                <a:cs typeface="Meiryo UI"/>
              </a:rPr>
              <a:t>　</a:t>
            </a:r>
            <a:r>
              <a:rPr lang="en-US" altLang="ja-JP" sz="900">
                <a:latin typeface="HGPｺﾞｼｯｸM" pitchFamily="50" charset="-128"/>
                <a:ea typeface="HGPｺﾞｼｯｸM" pitchFamily="50" charset="-128"/>
                <a:cs typeface="Meiryo UI"/>
              </a:rPr>
              <a:t>12,632</a:t>
            </a:r>
            <a:endParaRPr lang="ja-JP" altLang="en-US" sz="900">
              <a:latin typeface="HGPｺﾞｼｯｸM" pitchFamily="50" charset="-128"/>
              <a:ea typeface="HGPｺﾞｼｯｸM" pitchFamily="50" charset="-128"/>
              <a:cs typeface="Meiryo UI"/>
            </a:endParaRPr>
          </a:p>
        </p:txBody>
      </p:sp>
      <p:sp>
        <p:nvSpPr>
          <p:cNvPr id="15420" name="テキスト ボックス 37"/>
          <p:cNvSpPr txBox="1">
            <a:spLocks noChangeArrowheads="1"/>
          </p:cNvSpPr>
          <p:nvPr/>
        </p:nvSpPr>
        <p:spPr bwMode="auto">
          <a:xfrm>
            <a:off x="-34925" y="3656013"/>
            <a:ext cx="369888" cy="1323975"/>
          </a:xfrm>
          <a:prstGeom prst="rect">
            <a:avLst/>
          </a:prstGeom>
          <a:noFill/>
          <a:ln w="9525">
            <a:noFill/>
            <a:miter lim="800000"/>
            <a:headEnd/>
            <a:tailEnd/>
          </a:ln>
        </p:spPr>
        <p:txBody>
          <a:bodyPr vert="eaVert" wrap="none" anchor="ctr" anchorCtr="1">
            <a:spAutoFit/>
          </a:bodyPr>
          <a:lstStyle/>
          <a:p>
            <a:r>
              <a:rPr lang="ja-JP" altLang="en-US" sz="1200">
                <a:latin typeface="HGｺﾞｼｯｸE" pitchFamily="49" charset="-128"/>
                <a:ea typeface="HGｺﾞｼｯｸE" pitchFamily="49" charset="-128"/>
                <a:cs typeface="Meiryo UI"/>
              </a:rPr>
              <a:t>病床あたり補助金</a:t>
            </a:r>
          </a:p>
        </p:txBody>
      </p:sp>
      <p:cxnSp>
        <p:nvCxnSpPr>
          <p:cNvPr id="23" name="直線コネクタ 22"/>
          <p:cNvCxnSpPr/>
          <p:nvPr/>
        </p:nvCxnSpPr>
        <p:spPr>
          <a:xfrm>
            <a:off x="193675" y="476250"/>
            <a:ext cx="9529763" cy="0"/>
          </a:xfrm>
          <a:prstGeom prst="line">
            <a:avLst/>
          </a:prstGeom>
        </p:spPr>
        <p:style>
          <a:lnRef idx="2">
            <a:schemeClr val="dk1"/>
          </a:lnRef>
          <a:fillRef idx="0">
            <a:schemeClr val="dk1"/>
          </a:fillRef>
          <a:effectRef idx="1">
            <a:schemeClr val="dk1"/>
          </a:effectRef>
          <a:fontRef idx="minor">
            <a:schemeClr val="tx1"/>
          </a:fontRef>
        </p:style>
      </p:cxnSp>
      <p:sp>
        <p:nvSpPr>
          <p:cNvPr id="15422" name="テキスト ボックス 46"/>
          <p:cNvSpPr txBox="1">
            <a:spLocks noChangeArrowheads="1"/>
          </p:cNvSpPr>
          <p:nvPr/>
        </p:nvSpPr>
        <p:spPr bwMode="auto">
          <a:xfrm>
            <a:off x="200025" y="107950"/>
            <a:ext cx="6416675" cy="369888"/>
          </a:xfrm>
          <a:prstGeom prst="rect">
            <a:avLst/>
          </a:prstGeom>
          <a:noFill/>
          <a:ln w="9525">
            <a:noFill/>
            <a:miter lim="800000"/>
            <a:headEnd/>
            <a:tailEnd/>
          </a:ln>
        </p:spPr>
        <p:txBody>
          <a:bodyPr wrap="none">
            <a:spAutoFit/>
          </a:bodyPr>
          <a:lstStyle/>
          <a:p>
            <a:r>
              <a:rPr lang="ja-JP" altLang="en-US">
                <a:latin typeface="メイリオ"/>
                <a:ea typeface="メイリオ"/>
                <a:cs typeface="メイリオ"/>
              </a:rPr>
              <a:t>一病床あたり補助金と病院規模の分布</a:t>
            </a:r>
            <a:r>
              <a:rPr lang="en-US" altLang="ja-JP">
                <a:latin typeface="メイリオ"/>
                <a:ea typeface="メイリオ"/>
                <a:cs typeface="メイリオ"/>
              </a:rPr>
              <a:t>【</a:t>
            </a:r>
            <a:r>
              <a:rPr lang="ja-JP" altLang="en-US">
                <a:latin typeface="メイリオ"/>
                <a:ea typeface="メイリオ"/>
                <a:cs typeface="メイリオ"/>
              </a:rPr>
              <a:t>地独法人／政令市</a:t>
            </a:r>
            <a:r>
              <a:rPr lang="en-US" altLang="ja-JP">
                <a:latin typeface="メイリオ"/>
                <a:ea typeface="メイリオ"/>
                <a:cs typeface="メイリオ"/>
              </a:rPr>
              <a:t>】</a:t>
            </a:r>
          </a:p>
        </p:txBody>
      </p:sp>
      <p:sp>
        <p:nvSpPr>
          <p:cNvPr id="15423" name="テキスト ボックス 24"/>
          <p:cNvSpPr txBox="1">
            <a:spLocks noChangeArrowheads="1"/>
          </p:cNvSpPr>
          <p:nvPr/>
        </p:nvSpPr>
        <p:spPr bwMode="auto">
          <a:xfrm>
            <a:off x="584200" y="620713"/>
            <a:ext cx="8813800" cy="1323975"/>
          </a:xfrm>
          <a:prstGeom prst="rect">
            <a:avLst/>
          </a:prstGeom>
          <a:noFill/>
          <a:ln w="9525">
            <a:noFill/>
            <a:miter lim="800000"/>
            <a:headEnd/>
            <a:tailEnd/>
          </a:ln>
        </p:spPr>
        <p:txBody>
          <a:bodyPr>
            <a:spAutoFit/>
          </a:bodyPr>
          <a:lstStyle/>
          <a:p>
            <a:pPr marL="285750" indent="-285750">
              <a:buFont typeface="Wingdings" pitchFamily="2" charset="2"/>
              <a:buChar char="Ø"/>
            </a:pPr>
            <a:r>
              <a:rPr lang="ja-JP" altLang="en-US" sz="1600">
                <a:latin typeface="Calibri" pitchFamily="34" charset="0"/>
              </a:rPr>
              <a:t>地独法人病院は、いくつか府立病院と比べても、極端に病床あたり補助金の大きな病院があるが、府立５病院はいずれも補助金が高い仲間に入っている。</a:t>
            </a:r>
            <a:endParaRPr lang="en-US" altLang="ja-JP" sz="1600">
              <a:latin typeface="Calibri" pitchFamily="34" charset="0"/>
            </a:endParaRPr>
          </a:p>
          <a:p>
            <a:pPr marL="285750" indent="-285750">
              <a:buFont typeface="Wingdings" pitchFamily="2" charset="2"/>
              <a:buChar char="Ø"/>
            </a:pPr>
            <a:r>
              <a:rPr lang="ja-JP" altLang="en-US" sz="1600">
                <a:latin typeface="Calibri" pitchFamily="34" charset="0"/>
              </a:rPr>
              <a:t>政令市病院には、極端に、病床あたり補助金の高いところはないが、市立</a:t>
            </a:r>
            <a:r>
              <a:rPr lang="en-US" altLang="ja-JP" sz="1600">
                <a:latin typeface="Calibri" pitchFamily="34" charset="0"/>
              </a:rPr>
              <a:t>3</a:t>
            </a:r>
            <a:r>
              <a:rPr lang="ja-JP" altLang="en-US" sz="1600">
                <a:latin typeface="Calibri" pitchFamily="34" charset="0"/>
              </a:rPr>
              <a:t>病院はいずれも平均値より高く、特に市総合は規模も病床あたりも高いため、突出して大きな金額になる。</a:t>
            </a:r>
            <a:endParaRPr lang="en-US" altLang="ja-JP" sz="1600">
              <a:latin typeface="Calibri" pitchFamily="34" charset="0"/>
            </a:endParaRPr>
          </a:p>
          <a:p>
            <a:pPr marL="285750" indent="-285750">
              <a:buFont typeface="Wingdings" pitchFamily="2" charset="2"/>
              <a:buChar char="Ø"/>
            </a:pPr>
            <a:r>
              <a:rPr lang="ja-JP" altLang="en-US" sz="1600">
                <a:latin typeface="Calibri" pitchFamily="34" charset="0"/>
              </a:rPr>
              <a:t>病床当りの補助金は、３百万円までが目安と考えられる。</a:t>
            </a:r>
            <a:endParaRPr lang="en-US" altLang="ja-JP" sz="1600">
              <a:latin typeface="Calibri" pitchFamily="34" charset="0"/>
            </a:endParaRPr>
          </a:p>
        </p:txBody>
      </p:sp>
      <p:sp>
        <p:nvSpPr>
          <p:cNvPr id="15424" name="テキスト ボックス 26"/>
          <p:cNvSpPr txBox="1">
            <a:spLocks noChangeArrowheads="1"/>
          </p:cNvSpPr>
          <p:nvPr/>
        </p:nvSpPr>
        <p:spPr bwMode="auto">
          <a:xfrm>
            <a:off x="7392988" y="214313"/>
            <a:ext cx="2343150" cy="261937"/>
          </a:xfrm>
          <a:prstGeom prst="rect">
            <a:avLst/>
          </a:prstGeom>
          <a:noFill/>
          <a:ln w="9525">
            <a:noFill/>
            <a:miter lim="800000"/>
            <a:headEnd/>
            <a:tailEnd/>
          </a:ln>
        </p:spPr>
        <p:txBody>
          <a:bodyPr wrap="none">
            <a:spAutoFit/>
          </a:bodyPr>
          <a:lstStyle/>
          <a:p>
            <a:r>
              <a:rPr lang="ja-JP" altLang="en-US" sz="1100">
                <a:latin typeface="Calibri" pitchFamily="34" charset="0"/>
              </a:rPr>
              <a:t>出典：地方公営企業年鑑（Ｈ</a:t>
            </a:r>
            <a:r>
              <a:rPr lang="en-US" altLang="ja-JP" sz="1100">
                <a:latin typeface="Calibri" pitchFamily="34" charset="0"/>
              </a:rPr>
              <a:t>23</a:t>
            </a:r>
            <a:r>
              <a:rPr lang="ja-JP" altLang="en-US" sz="1100">
                <a:latin typeface="Calibri" pitchFamily="34" charset="0"/>
              </a:rPr>
              <a:t>決算）</a:t>
            </a:r>
          </a:p>
        </p:txBody>
      </p:sp>
      <p:sp>
        <p:nvSpPr>
          <p:cNvPr id="15425" name="テキスト ボックス 25"/>
          <p:cNvSpPr txBox="1">
            <a:spLocks noChangeArrowheads="1"/>
          </p:cNvSpPr>
          <p:nvPr/>
        </p:nvSpPr>
        <p:spPr bwMode="auto">
          <a:xfrm>
            <a:off x="1177925" y="6084888"/>
            <a:ext cx="1031875" cy="228600"/>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桑名市分院　</a:t>
            </a:r>
            <a:r>
              <a:rPr lang="en-US" altLang="ja-JP" sz="900">
                <a:latin typeface="HGPｺﾞｼｯｸM" pitchFamily="50" charset="-128"/>
                <a:ea typeface="HGPｺﾞｼｯｸM" pitchFamily="50" charset="-128"/>
                <a:cs typeface="Meiryo UI"/>
              </a:rPr>
              <a:t>415</a:t>
            </a:r>
            <a:endParaRPr lang="ja-JP" altLang="en-US" sz="900">
              <a:latin typeface="HGPｺﾞｼｯｸM" pitchFamily="50" charset="-128"/>
              <a:ea typeface="HGPｺﾞｼｯｸM" pitchFamily="50" charset="-128"/>
              <a:cs typeface="Meiryo UI"/>
            </a:endParaRPr>
          </a:p>
        </p:txBody>
      </p:sp>
      <p:sp>
        <p:nvSpPr>
          <p:cNvPr id="15426" name="テキスト ボックス 22"/>
          <p:cNvSpPr txBox="1">
            <a:spLocks noChangeArrowheads="1"/>
          </p:cNvSpPr>
          <p:nvPr/>
        </p:nvSpPr>
        <p:spPr bwMode="auto">
          <a:xfrm>
            <a:off x="2589213" y="5189538"/>
            <a:ext cx="741362" cy="228600"/>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精神 </a:t>
            </a:r>
            <a:r>
              <a:rPr lang="en-US" altLang="ja-JP" sz="900">
                <a:latin typeface="HGPｺﾞｼｯｸM" pitchFamily="50" charset="-128"/>
                <a:ea typeface="HGPｺﾞｼｯｸM" pitchFamily="50" charset="-128"/>
                <a:cs typeface="Meiryo UI"/>
              </a:rPr>
              <a:t>4,069</a:t>
            </a:r>
            <a:endParaRPr lang="ja-JP" altLang="en-US" sz="900">
              <a:latin typeface="HGPｺﾞｼｯｸM" pitchFamily="50" charset="-128"/>
              <a:ea typeface="HGPｺﾞｼｯｸM" pitchFamily="50" charset="-128"/>
              <a:cs typeface="Meiryo UI"/>
            </a:endParaRPr>
          </a:p>
        </p:txBody>
      </p:sp>
      <p:graphicFrame>
        <p:nvGraphicFramePr>
          <p:cNvPr id="15411" name="Object 51"/>
          <p:cNvGraphicFramePr>
            <a:graphicFrameLocks/>
          </p:cNvGraphicFramePr>
          <p:nvPr/>
        </p:nvGraphicFramePr>
        <p:xfrm>
          <a:off x="5121275" y="2298700"/>
          <a:ext cx="4733925" cy="4422775"/>
        </p:xfrm>
        <a:graphic>
          <a:graphicData uri="http://schemas.openxmlformats.org/presentationml/2006/ole">
            <mc:AlternateContent xmlns:mc="http://schemas.openxmlformats.org/markup-compatibility/2006">
              <mc:Choice xmlns:v="urn:schemas-microsoft-com:vml" Requires="v">
                <p:oleObj spid="_x0000_s15417" r:id="rId5" imgW="4730906" imgH="4419983" progId="Excel.Chart.8">
                  <p:embed/>
                </p:oleObj>
              </mc:Choice>
              <mc:Fallback>
                <p:oleObj r:id="rId5" imgW="4730906" imgH="4419983" progId="Excel.Chart.8">
                  <p:embed/>
                  <p:pic>
                    <p:nvPicPr>
                      <p:cNvPr id="0" name="Picture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1275" y="2298700"/>
                        <a:ext cx="4733925" cy="442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27" name="テキスト ボックス 35"/>
          <p:cNvSpPr txBox="1">
            <a:spLocks noChangeArrowheads="1"/>
          </p:cNvSpPr>
          <p:nvPr/>
        </p:nvSpPr>
        <p:spPr bwMode="auto">
          <a:xfrm>
            <a:off x="80963" y="2205038"/>
            <a:ext cx="882650" cy="244475"/>
          </a:xfrm>
          <a:prstGeom prst="rect">
            <a:avLst/>
          </a:prstGeom>
          <a:noFill/>
          <a:ln w="9525">
            <a:noFill/>
            <a:miter lim="800000"/>
            <a:headEnd/>
            <a:tailEnd/>
          </a:ln>
        </p:spPr>
        <p:txBody>
          <a:bodyPr wrap="none">
            <a:spAutoFit/>
          </a:bodyPr>
          <a:lstStyle/>
          <a:p>
            <a:pPr algn="r"/>
            <a:r>
              <a:rPr lang="ja-JP" altLang="en-US" sz="1000">
                <a:latin typeface="Meiryo UI"/>
                <a:ea typeface="Meiryo UI"/>
                <a:cs typeface="Meiryo UI"/>
              </a:rPr>
              <a:t>（単位：千円）</a:t>
            </a:r>
          </a:p>
        </p:txBody>
      </p:sp>
      <p:sp>
        <p:nvSpPr>
          <p:cNvPr id="15428" name="テキスト ボックス 1"/>
          <p:cNvSpPr txBox="1">
            <a:spLocks noChangeArrowheads="1"/>
          </p:cNvSpPr>
          <p:nvPr/>
        </p:nvSpPr>
        <p:spPr bwMode="auto">
          <a:xfrm>
            <a:off x="9107488" y="4387850"/>
            <a:ext cx="550862" cy="365125"/>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Meiryo UI"/>
              </a:rPr>
              <a:t>市総合</a:t>
            </a:r>
            <a:endParaRPr lang="en-US" altLang="ja-JP" sz="900">
              <a:latin typeface="HGPｺﾞｼｯｸM" pitchFamily="50" charset="-128"/>
              <a:ea typeface="HGPｺﾞｼｯｸM" pitchFamily="50" charset="-128"/>
              <a:cs typeface="Meiryo UI"/>
            </a:endParaRPr>
          </a:p>
          <a:p>
            <a:r>
              <a:rPr lang="en-US" altLang="ja-JP" sz="900">
                <a:latin typeface="HGPｺﾞｼｯｸM" pitchFamily="50" charset="-128"/>
                <a:ea typeface="HGPｺﾞｼｯｸM" pitchFamily="50" charset="-128"/>
                <a:cs typeface="Meiryo UI"/>
              </a:rPr>
              <a:t>  7,028</a:t>
            </a:r>
            <a:endParaRPr lang="ja-JP" altLang="en-US" sz="900">
              <a:latin typeface="HGPｺﾞｼｯｸM" pitchFamily="50" charset="-128"/>
              <a:ea typeface="HGPｺﾞｼｯｸM" pitchFamily="50" charset="-128"/>
              <a:cs typeface="Meiryo UI"/>
            </a:endParaRPr>
          </a:p>
        </p:txBody>
      </p:sp>
      <p:sp>
        <p:nvSpPr>
          <p:cNvPr id="15429" name="テキスト ボックス 12"/>
          <p:cNvSpPr txBox="1">
            <a:spLocks noChangeArrowheads="1"/>
          </p:cNvSpPr>
          <p:nvPr/>
        </p:nvSpPr>
        <p:spPr bwMode="auto">
          <a:xfrm>
            <a:off x="7067550" y="5110163"/>
            <a:ext cx="703263" cy="228600"/>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平均</a:t>
            </a:r>
            <a:r>
              <a:rPr lang="en-US" altLang="ja-JP" sz="900">
                <a:latin typeface="HGPｺﾞｼｯｸM" pitchFamily="50" charset="-128"/>
                <a:ea typeface="HGPｺﾞｼｯｸM" pitchFamily="50" charset="-128"/>
                <a:cs typeface="Meiryo UI"/>
              </a:rPr>
              <a:t>3,924</a:t>
            </a:r>
            <a:endParaRPr lang="ja-JP" altLang="en-US" sz="900">
              <a:latin typeface="HGPｺﾞｼｯｸM" pitchFamily="50" charset="-128"/>
              <a:ea typeface="HGPｺﾞｼｯｸM" pitchFamily="50" charset="-128"/>
              <a:cs typeface="Meiryo UI"/>
            </a:endParaRPr>
          </a:p>
        </p:txBody>
      </p:sp>
      <p:sp>
        <p:nvSpPr>
          <p:cNvPr id="15430" name="テキスト ボックス 13"/>
          <p:cNvSpPr txBox="1">
            <a:spLocks noChangeArrowheads="1"/>
          </p:cNvSpPr>
          <p:nvPr/>
        </p:nvSpPr>
        <p:spPr bwMode="auto">
          <a:xfrm>
            <a:off x="6254750" y="5243513"/>
            <a:ext cx="741363"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Meiryo UI"/>
              </a:rPr>
              <a:t>住吉 </a:t>
            </a:r>
            <a:r>
              <a:rPr lang="en-US" altLang="ja-JP" sz="900">
                <a:latin typeface="HGPｺﾞｼｯｸM" pitchFamily="50" charset="-128"/>
                <a:ea typeface="HGPｺﾞｼｯｸM" pitchFamily="50" charset="-128"/>
                <a:cs typeface="Meiryo UI"/>
              </a:rPr>
              <a:t>4,081</a:t>
            </a:r>
            <a:endParaRPr lang="ja-JP" altLang="en-US" sz="900">
              <a:latin typeface="HGPｺﾞｼｯｸM" pitchFamily="50" charset="-128"/>
              <a:ea typeface="HGPｺﾞｼｯｸM" pitchFamily="50" charset="-128"/>
              <a:cs typeface="Meiryo UI"/>
            </a:endParaRPr>
          </a:p>
        </p:txBody>
      </p:sp>
      <p:sp>
        <p:nvSpPr>
          <p:cNvPr id="15431" name="テキスト ボックス 14"/>
          <p:cNvSpPr txBox="1">
            <a:spLocks noChangeArrowheads="1"/>
          </p:cNvSpPr>
          <p:nvPr/>
        </p:nvSpPr>
        <p:spPr bwMode="auto">
          <a:xfrm>
            <a:off x="6575425" y="4794250"/>
            <a:ext cx="741363" cy="228600"/>
          </a:xfrm>
          <a:prstGeom prst="rect">
            <a:avLst/>
          </a:prstGeom>
          <a:noFill/>
          <a:ln w="9525">
            <a:noFill/>
            <a:miter lim="800000"/>
            <a:headEnd/>
            <a:tailEnd/>
          </a:ln>
        </p:spPr>
        <p:txBody>
          <a:bodyPr wrap="none">
            <a:spAutoFit/>
          </a:bodyPr>
          <a:lstStyle/>
          <a:p>
            <a:r>
              <a:rPr lang="ja-JP" altLang="en-US" sz="900">
                <a:latin typeface="HGPｺﾞｼｯｸM" pitchFamily="50" charset="-128"/>
                <a:ea typeface="HGPｺﾞｼｯｸM" pitchFamily="50" charset="-128"/>
                <a:cs typeface="Meiryo UI"/>
              </a:rPr>
              <a:t>十三 </a:t>
            </a:r>
            <a:r>
              <a:rPr lang="en-US" altLang="ja-JP" sz="900">
                <a:latin typeface="HGPｺﾞｼｯｸM" pitchFamily="50" charset="-128"/>
                <a:ea typeface="HGPｺﾞｼｯｸM" pitchFamily="50" charset="-128"/>
                <a:cs typeface="Meiryo UI"/>
              </a:rPr>
              <a:t>5,329</a:t>
            </a:r>
            <a:endParaRPr lang="ja-JP" altLang="en-US" sz="900">
              <a:latin typeface="HGPｺﾞｼｯｸM" pitchFamily="50" charset="-128"/>
              <a:ea typeface="HGPｺﾞｼｯｸM" pitchFamily="50" charset="-128"/>
              <a:cs typeface="Meiryo UI"/>
            </a:endParaRPr>
          </a:p>
        </p:txBody>
      </p:sp>
      <p:sp>
        <p:nvSpPr>
          <p:cNvPr id="15432" name="テキスト ボックス 36"/>
          <p:cNvSpPr txBox="1">
            <a:spLocks noChangeArrowheads="1"/>
          </p:cNvSpPr>
          <p:nvPr/>
        </p:nvSpPr>
        <p:spPr bwMode="auto">
          <a:xfrm>
            <a:off x="6646863" y="4267200"/>
            <a:ext cx="1236662" cy="228600"/>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横浜市脳血管　</a:t>
            </a:r>
            <a:r>
              <a:rPr lang="en-US" altLang="ja-JP" sz="900">
                <a:latin typeface="HGPｺﾞｼｯｸM" pitchFamily="50" charset="-128"/>
                <a:ea typeface="HGPｺﾞｼｯｸM" pitchFamily="50" charset="-128"/>
                <a:cs typeface="Meiryo UI"/>
              </a:rPr>
              <a:t>7,517</a:t>
            </a:r>
            <a:endParaRPr lang="ja-JP" altLang="en-US" sz="900">
              <a:latin typeface="HGPｺﾞｼｯｸM" pitchFamily="50" charset="-128"/>
              <a:ea typeface="HGPｺﾞｼｯｸM" pitchFamily="50" charset="-128"/>
              <a:cs typeface="Meiryo UI"/>
            </a:endParaRPr>
          </a:p>
        </p:txBody>
      </p:sp>
      <p:sp>
        <p:nvSpPr>
          <p:cNvPr id="15433" name="テキスト ボックス 36"/>
          <p:cNvSpPr txBox="1">
            <a:spLocks noChangeArrowheads="1"/>
          </p:cNvSpPr>
          <p:nvPr/>
        </p:nvSpPr>
        <p:spPr bwMode="auto">
          <a:xfrm>
            <a:off x="6616700" y="5876925"/>
            <a:ext cx="755650" cy="365125"/>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名古屋市緑</a:t>
            </a:r>
            <a:endParaRPr lang="en-US" altLang="ja-JP" sz="900">
              <a:latin typeface="HGPｺﾞｼｯｸM" pitchFamily="50" charset="-128"/>
              <a:ea typeface="HGPｺﾞｼｯｸM" pitchFamily="50" charset="-128"/>
              <a:cs typeface="Meiryo UI"/>
            </a:endParaRPr>
          </a:p>
          <a:p>
            <a:pPr algn="r"/>
            <a:r>
              <a:rPr lang="ja-JP" altLang="en-US" sz="900">
                <a:latin typeface="HGPｺﾞｼｯｸM" pitchFamily="50" charset="-128"/>
                <a:ea typeface="HGPｺﾞｼｯｸM" pitchFamily="50" charset="-128"/>
                <a:cs typeface="Meiryo UI"/>
              </a:rPr>
              <a:t>　</a:t>
            </a:r>
            <a:r>
              <a:rPr lang="en-US" altLang="ja-JP" sz="900">
                <a:latin typeface="HGPｺﾞｼｯｸM" pitchFamily="50" charset="-128"/>
                <a:ea typeface="HGPｺﾞｼｯｸM" pitchFamily="50" charset="-128"/>
                <a:cs typeface="Meiryo UI"/>
              </a:rPr>
              <a:t>1,335</a:t>
            </a:r>
            <a:endParaRPr lang="ja-JP" altLang="en-US" sz="900">
              <a:latin typeface="HGPｺﾞｼｯｸM" pitchFamily="50" charset="-128"/>
              <a:ea typeface="HGPｺﾞｼｯｸM" pitchFamily="50" charset="-128"/>
              <a:cs typeface="Meiryo UI"/>
            </a:endParaRPr>
          </a:p>
        </p:txBody>
      </p:sp>
      <p:sp>
        <p:nvSpPr>
          <p:cNvPr id="34" name="角丸四角形 33"/>
          <p:cNvSpPr/>
          <p:nvPr/>
        </p:nvSpPr>
        <p:spPr>
          <a:xfrm>
            <a:off x="8045450" y="2492375"/>
            <a:ext cx="1635125" cy="287338"/>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公営企業／政令市</a:t>
            </a:r>
          </a:p>
        </p:txBody>
      </p:sp>
      <p:sp>
        <p:nvSpPr>
          <p:cNvPr id="15435" name="テキスト ボックス 38"/>
          <p:cNvSpPr txBox="1">
            <a:spLocks noChangeArrowheads="1"/>
          </p:cNvSpPr>
          <p:nvPr/>
        </p:nvSpPr>
        <p:spPr bwMode="auto">
          <a:xfrm>
            <a:off x="7262813" y="6602413"/>
            <a:ext cx="646112" cy="276225"/>
          </a:xfrm>
          <a:prstGeom prst="rect">
            <a:avLst/>
          </a:prstGeom>
          <a:noFill/>
          <a:ln w="9525">
            <a:noFill/>
            <a:miter lim="800000"/>
            <a:headEnd/>
            <a:tailEnd/>
          </a:ln>
        </p:spPr>
        <p:txBody>
          <a:bodyPr wrap="none" anchor="ctr" anchorCtr="1">
            <a:spAutoFit/>
          </a:bodyPr>
          <a:lstStyle/>
          <a:p>
            <a:r>
              <a:rPr lang="ja-JP" altLang="en-US" sz="1200">
                <a:latin typeface="HGｺﾞｼｯｸE" pitchFamily="49" charset="-128"/>
                <a:ea typeface="HGｺﾞｼｯｸE" pitchFamily="49" charset="-128"/>
                <a:cs typeface="Meiryo UI"/>
              </a:rPr>
              <a:t>病床数</a:t>
            </a:r>
          </a:p>
        </p:txBody>
      </p:sp>
      <p:sp>
        <p:nvSpPr>
          <p:cNvPr id="15436" name="テキスト ボックス 38"/>
          <p:cNvSpPr txBox="1">
            <a:spLocks noChangeArrowheads="1"/>
          </p:cNvSpPr>
          <p:nvPr/>
        </p:nvSpPr>
        <p:spPr bwMode="auto">
          <a:xfrm>
            <a:off x="2536825" y="6578600"/>
            <a:ext cx="646113" cy="276225"/>
          </a:xfrm>
          <a:prstGeom prst="rect">
            <a:avLst/>
          </a:prstGeom>
          <a:noFill/>
          <a:ln w="9525">
            <a:noFill/>
            <a:miter lim="800000"/>
            <a:headEnd/>
            <a:tailEnd/>
          </a:ln>
        </p:spPr>
        <p:txBody>
          <a:bodyPr wrap="none" anchor="ctr" anchorCtr="1">
            <a:spAutoFit/>
          </a:bodyPr>
          <a:lstStyle/>
          <a:p>
            <a:r>
              <a:rPr lang="ja-JP" altLang="en-US" sz="1200">
                <a:latin typeface="HGｺﾞｼｯｸE" pitchFamily="49" charset="-128"/>
                <a:ea typeface="HGｺﾞｼｯｸE" pitchFamily="49" charset="-128"/>
                <a:cs typeface="Meiryo UI"/>
              </a:rPr>
              <a:t>病床数</a:t>
            </a:r>
          </a:p>
        </p:txBody>
      </p:sp>
      <p:sp>
        <p:nvSpPr>
          <p:cNvPr id="2" name="スライド番号プレースホルダー 2"/>
          <p:cNvSpPr>
            <a:spLocks noGrp="1"/>
          </p:cNvSpPr>
          <p:nvPr>
            <p:ph type="sldNum" sz="quarter" idx="12"/>
          </p:nvPr>
        </p:nvSpPr>
        <p:spPr bwMode="auto">
          <a:xfrm>
            <a:off x="9507538" y="6605588"/>
            <a:ext cx="390525"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57053C2-A7BD-4FFB-82ED-5B7F219A4DDF}" type="slidenum">
              <a:rPr lang="ja-JP" altLang="en-US">
                <a:solidFill>
                  <a:srgbClr val="898989"/>
                </a:solidFill>
              </a:rPr>
              <a:pPr fontAlgn="base">
                <a:spcBef>
                  <a:spcPct val="0"/>
                </a:spcBef>
                <a:spcAft>
                  <a:spcPct val="0"/>
                </a:spcAft>
                <a:defRPr/>
              </a:pPr>
              <a:t>26</a:t>
            </a:fld>
            <a:endParaRPr lang="en-US" altLang="ja-JP">
              <a:solidFill>
                <a:srgbClr val="898989"/>
              </a:solidFill>
            </a:endParaRPr>
          </a:p>
        </p:txBody>
      </p:sp>
      <p:cxnSp>
        <p:nvCxnSpPr>
          <p:cNvPr id="3" name="直線矢印コネクタ 2"/>
          <p:cNvCxnSpPr/>
          <p:nvPr/>
        </p:nvCxnSpPr>
        <p:spPr>
          <a:xfrm>
            <a:off x="849313" y="5527675"/>
            <a:ext cx="40703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5562600" y="5516563"/>
            <a:ext cx="40703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440" name="テキスト ボックス 35"/>
          <p:cNvSpPr txBox="1">
            <a:spLocks noChangeArrowheads="1"/>
          </p:cNvSpPr>
          <p:nvPr/>
        </p:nvSpPr>
        <p:spPr bwMode="auto">
          <a:xfrm>
            <a:off x="5006975" y="2205038"/>
            <a:ext cx="882650" cy="244475"/>
          </a:xfrm>
          <a:prstGeom prst="rect">
            <a:avLst/>
          </a:prstGeom>
          <a:noFill/>
          <a:ln w="9525">
            <a:noFill/>
            <a:miter lim="800000"/>
            <a:headEnd/>
            <a:tailEnd/>
          </a:ln>
        </p:spPr>
        <p:txBody>
          <a:bodyPr wrap="none">
            <a:spAutoFit/>
          </a:bodyPr>
          <a:lstStyle/>
          <a:p>
            <a:pPr algn="r"/>
            <a:r>
              <a:rPr lang="ja-JP" altLang="en-US" sz="1000">
                <a:latin typeface="Meiryo UI"/>
                <a:ea typeface="Meiryo UI"/>
                <a:cs typeface="Meiryo UI"/>
              </a:rPr>
              <a:t>（単位：千円）</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52" name="Object 68"/>
          <p:cNvGraphicFramePr>
            <a:graphicFrameLocks/>
          </p:cNvGraphicFramePr>
          <p:nvPr/>
        </p:nvGraphicFramePr>
        <p:xfrm>
          <a:off x="481013" y="3378200"/>
          <a:ext cx="4572000" cy="3486150"/>
        </p:xfrm>
        <a:graphic>
          <a:graphicData uri="http://schemas.openxmlformats.org/presentationml/2006/ole">
            <mc:AlternateContent xmlns:mc="http://schemas.openxmlformats.org/markup-compatibility/2006">
              <mc:Choice xmlns:v="urn:schemas-microsoft-com:vml" Requires="v">
                <p:oleObj spid="_x0000_s16461" r:id="rId3" imgW="4566300" imgH="3481118" progId="Excel.Chart.8">
                  <p:embed/>
                </p:oleObj>
              </mc:Choice>
              <mc:Fallback>
                <p:oleObj r:id="rId3" imgW="4566300" imgH="3481118" progId="Excel.Chart.8">
                  <p:embed/>
                  <p:pic>
                    <p:nvPicPr>
                      <p:cNvPr id="0" name="Picture 6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3" y="3378200"/>
                        <a:ext cx="4572000" cy="348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53" name="Object 69"/>
          <p:cNvGraphicFramePr>
            <a:graphicFrameLocks/>
          </p:cNvGraphicFramePr>
          <p:nvPr/>
        </p:nvGraphicFramePr>
        <p:xfrm>
          <a:off x="5237163" y="42863"/>
          <a:ext cx="4564062" cy="3486150"/>
        </p:xfrm>
        <a:graphic>
          <a:graphicData uri="http://schemas.openxmlformats.org/presentationml/2006/ole">
            <mc:AlternateContent xmlns:mc="http://schemas.openxmlformats.org/markup-compatibility/2006">
              <mc:Choice xmlns:v="urn:schemas-microsoft-com:vml" Requires="v">
                <p:oleObj spid="_x0000_s16462" name="グラフ" r:id="rId5" imgW="4566300" imgH="3487214" progId="Excel.Chart.8">
                  <p:embed/>
                </p:oleObj>
              </mc:Choice>
              <mc:Fallback>
                <p:oleObj name="グラフ" r:id="rId5" imgW="4566300" imgH="3487214" progId="Excel.Chart.8">
                  <p:embed/>
                  <p:pic>
                    <p:nvPicPr>
                      <p:cNvPr id="0" name="Picture 6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7163" y="42863"/>
                        <a:ext cx="4564062" cy="348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54" name="Object 70"/>
          <p:cNvGraphicFramePr>
            <a:graphicFrameLocks/>
          </p:cNvGraphicFramePr>
          <p:nvPr/>
        </p:nvGraphicFramePr>
        <p:xfrm>
          <a:off x="5218113" y="3382963"/>
          <a:ext cx="4564062" cy="3486150"/>
        </p:xfrm>
        <a:graphic>
          <a:graphicData uri="http://schemas.openxmlformats.org/presentationml/2006/ole">
            <mc:AlternateContent xmlns:mc="http://schemas.openxmlformats.org/markup-compatibility/2006">
              <mc:Choice xmlns:v="urn:schemas-microsoft-com:vml" Requires="v">
                <p:oleObj spid="_x0000_s16463" r:id="rId7" imgW="4566300" imgH="3487214" progId="Excel.Chart.8">
                  <p:embed/>
                </p:oleObj>
              </mc:Choice>
              <mc:Fallback>
                <p:oleObj r:id="rId7" imgW="4566300" imgH="3487214" progId="Excel.Chart.8">
                  <p:embed/>
                  <p:pic>
                    <p:nvPicPr>
                      <p:cNvPr id="0" name="Picture 7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8113" y="3382963"/>
                        <a:ext cx="4564062" cy="348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55" name="テキスト ボックス 18"/>
          <p:cNvSpPr txBox="1">
            <a:spLocks noChangeArrowheads="1"/>
          </p:cNvSpPr>
          <p:nvPr/>
        </p:nvSpPr>
        <p:spPr bwMode="auto">
          <a:xfrm>
            <a:off x="6532563" y="2873375"/>
            <a:ext cx="650875" cy="228600"/>
          </a:xfrm>
          <a:prstGeom prst="rect">
            <a:avLst/>
          </a:prstGeom>
          <a:noFill/>
          <a:ln w="9525">
            <a:noFill/>
            <a:miter lim="800000"/>
            <a:headEnd/>
            <a:tailEnd/>
          </a:ln>
        </p:spPr>
        <p:txBody>
          <a:bodyPr wrap="none">
            <a:spAutoFit/>
          </a:bodyPr>
          <a:lstStyle/>
          <a:p>
            <a:pPr algn="ctr"/>
            <a:r>
              <a:rPr lang="ja-JP" altLang="en-US" sz="900">
                <a:latin typeface="HGPｺﾞｼｯｸM" pitchFamily="50" charset="-128"/>
                <a:ea typeface="HGPｺﾞｼｯｸM" pitchFamily="50" charset="-128"/>
                <a:cs typeface="Meiryo UI"/>
              </a:rPr>
              <a:t>平均 </a:t>
            </a:r>
            <a:r>
              <a:rPr lang="en-US" altLang="ja-JP" sz="900">
                <a:latin typeface="HGPｺﾞｼｯｸM" pitchFamily="50" charset="-128"/>
                <a:ea typeface="HGPｺﾞｼｯｸM" pitchFamily="50" charset="-128"/>
                <a:cs typeface="Meiryo UI"/>
              </a:rPr>
              <a:t>149</a:t>
            </a:r>
            <a:endParaRPr lang="ja-JP" altLang="en-US" sz="900">
              <a:latin typeface="HGPｺﾞｼｯｸM" pitchFamily="50" charset="-128"/>
              <a:ea typeface="HGPｺﾞｼｯｸM" pitchFamily="50" charset="-128"/>
              <a:cs typeface="Meiryo UI"/>
            </a:endParaRPr>
          </a:p>
        </p:txBody>
      </p:sp>
      <p:sp>
        <p:nvSpPr>
          <p:cNvPr id="35" name="角丸四角形 34"/>
          <p:cNvSpPr/>
          <p:nvPr/>
        </p:nvSpPr>
        <p:spPr>
          <a:xfrm>
            <a:off x="7870825" y="3600450"/>
            <a:ext cx="1727200" cy="287338"/>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公営企業／市町村</a:t>
            </a:r>
          </a:p>
        </p:txBody>
      </p:sp>
      <p:sp>
        <p:nvSpPr>
          <p:cNvPr id="36" name="角丸四角形 35"/>
          <p:cNvSpPr/>
          <p:nvPr/>
        </p:nvSpPr>
        <p:spPr>
          <a:xfrm>
            <a:off x="3138488" y="3554413"/>
            <a:ext cx="1728787" cy="287337"/>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公営企業／都道府県</a:t>
            </a:r>
          </a:p>
        </p:txBody>
      </p:sp>
      <p:sp>
        <p:nvSpPr>
          <p:cNvPr id="16458" name="テキスト ボックス 36"/>
          <p:cNvSpPr txBox="1">
            <a:spLocks noChangeArrowheads="1"/>
          </p:cNvSpPr>
          <p:nvPr/>
        </p:nvSpPr>
        <p:spPr bwMode="auto">
          <a:xfrm>
            <a:off x="8774113" y="5940425"/>
            <a:ext cx="641350" cy="365125"/>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旭市中央</a:t>
            </a:r>
            <a:endParaRPr lang="en-US" altLang="ja-JP" sz="900">
              <a:latin typeface="HGPｺﾞｼｯｸM" pitchFamily="50" charset="-128"/>
              <a:ea typeface="HGPｺﾞｼｯｸM" pitchFamily="50" charset="-128"/>
              <a:cs typeface="Meiryo UI"/>
            </a:endParaRPr>
          </a:p>
          <a:p>
            <a:pPr algn="r"/>
            <a:r>
              <a:rPr lang="ja-JP" altLang="en-US" sz="900">
                <a:latin typeface="HGPｺﾞｼｯｸM" pitchFamily="50" charset="-128"/>
                <a:ea typeface="HGPｺﾞｼｯｸM" pitchFamily="50" charset="-128"/>
                <a:cs typeface="Meiryo UI"/>
              </a:rPr>
              <a:t>　</a:t>
            </a:r>
            <a:r>
              <a:rPr lang="en-US" altLang="ja-JP" sz="900">
                <a:latin typeface="HGPｺﾞｼｯｸM" pitchFamily="50" charset="-128"/>
                <a:ea typeface="HGPｺﾞｼｯｸM" pitchFamily="50" charset="-128"/>
                <a:cs typeface="Meiryo UI"/>
              </a:rPr>
              <a:t>2,095</a:t>
            </a:r>
            <a:endParaRPr lang="ja-JP" altLang="en-US" sz="900">
              <a:latin typeface="HGPｺﾞｼｯｸM" pitchFamily="50" charset="-128"/>
              <a:ea typeface="HGPｺﾞｼｯｸM" pitchFamily="50" charset="-128"/>
              <a:cs typeface="Meiryo UI"/>
            </a:endParaRPr>
          </a:p>
        </p:txBody>
      </p:sp>
      <p:sp>
        <p:nvSpPr>
          <p:cNvPr id="16459" name="テキスト ボックス 38"/>
          <p:cNvSpPr txBox="1">
            <a:spLocks noChangeArrowheads="1"/>
          </p:cNvSpPr>
          <p:nvPr/>
        </p:nvSpPr>
        <p:spPr bwMode="auto">
          <a:xfrm>
            <a:off x="6465888" y="5516563"/>
            <a:ext cx="741362" cy="228600"/>
          </a:xfrm>
          <a:prstGeom prst="rect">
            <a:avLst/>
          </a:prstGeom>
          <a:noFill/>
          <a:ln w="9525">
            <a:noFill/>
            <a:miter lim="800000"/>
            <a:headEnd/>
            <a:tailEnd/>
          </a:ln>
        </p:spPr>
        <p:txBody>
          <a:bodyPr wrap="none">
            <a:spAutoFit/>
          </a:bodyPr>
          <a:lstStyle/>
          <a:p>
            <a:pPr algn="ctr"/>
            <a:r>
              <a:rPr lang="ja-JP" altLang="en-US" sz="900" b="1">
                <a:latin typeface="HGPｺﾞｼｯｸM" pitchFamily="50" charset="-128"/>
                <a:ea typeface="HGPｺﾞｼｯｸM" pitchFamily="50" charset="-128"/>
                <a:cs typeface="Meiryo UI"/>
              </a:rPr>
              <a:t>平均 </a:t>
            </a:r>
            <a:r>
              <a:rPr lang="en-US" altLang="ja-JP" sz="900" b="1">
                <a:latin typeface="HGPｺﾞｼｯｸM" pitchFamily="50" charset="-128"/>
                <a:ea typeface="HGPｺﾞｼｯｸM" pitchFamily="50" charset="-128"/>
                <a:cs typeface="Meiryo UI"/>
              </a:rPr>
              <a:t>2,413</a:t>
            </a:r>
          </a:p>
        </p:txBody>
      </p:sp>
      <p:sp>
        <p:nvSpPr>
          <p:cNvPr id="16451" name="スライド番号プレースホルダー 2"/>
          <p:cNvSpPr>
            <a:spLocks noGrp="1"/>
          </p:cNvSpPr>
          <p:nvPr>
            <p:ph type="sldNum" sz="quarter" idx="12"/>
          </p:nvPr>
        </p:nvSpPr>
        <p:spPr bwMode="auto">
          <a:xfrm>
            <a:off x="9526588" y="6618288"/>
            <a:ext cx="390525" cy="252412"/>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EA5FB88-40AC-4B52-BE6D-5FD0F7B35B11}" type="slidenum">
              <a:rPr lang="ja-JP" altLang="en-US">
                <a:solidFill>
                  <a:srgbClr val="898989"/>
                </a:solidFill>
              </a:rPr>
              <a:pPr fontAlgn="base">
                <a:spcBef>
                  <a:spcPct val="0"/>
                </a:spcBef>
                <a:spcAft>
                  <a:spcPct val="0"/>
                </a:spcAft>
                <a:defRPr/>
              </a:pPr>
              <a:t>27</a:t>
            </a:fld>
            <a:endParaRPr lang="en-US" altLang="ja-JP">
              <a:solidFill>
                <a:srgbClr val="898989"/>
              </a:solidFill>
            </a:endParaRPr>
          </a:p>
        </p:txBody>
      </p:sp>
      <p:sp>
        <p:nvSpPr>
          <p:cNvPr id="16461" name="テキスト ボックス 21"/>
          <p:cNvSpPr txBox="1">
            <a:spLocks noChangeArrowheads="1"/>
          </p:cNvSpPr>
          <p:nvPr/>
        </p:nvSpPr>
        <p:spPr bwMode="auto">
          <a:xfrm>
            <a:off x="2030413" y="5470525"/>
            <a:ext cx="741362" cy="228600"/>
          </a:xfrm>
          <a:prstGeom prst="rect">
            <a:avLst/>
          </a:prstGeom>
          <a:noFill/>
          <a:ln w="9525">
            <a:noFill/>
            <a:miter lim="800000"/>
            <a:headEnd/>
            <a:tailEnd/>
          </a:ln>
        </p:spPr>
        <p:txBody>
          <a:bodyPr wrap="none">
            <a:spAutoFit/>
          </a:bodyPr>
          <a:lstStyle/>
          <a:p>
            <a:pPr algn="ctr"/>
            <a:r>
              <a:rPr lang="ja-JP" altLang="en-US" sz="900">
                <a:latin typeface="HGPｺﾞｼｯｸM" pitchFamily="50" charset="-128"/>
                <a:ea typeface="HGPｺﾞｼｯｸM" pitchFamily="50" charset="-128"/>
                <a:cs typeface="Meiryo UI"/>
              </a:rPr>
              <a:t>平均 </a:t>
            </a:r>
            <a:r>
              <a:rPr lang="en-US" altLang="ja-JP" sz="900">
                <a:latin typeface="HGPｺﾞｼｯｸM" pitchFamily="50" charset="-128"/>
                <a:ea typeface="HGPｺﾞｼｯｸM" pitchFamily="50" charset="-128"/>
                <a:cs typeface="Meiryo UI"/>
              </a:rPr>
              <a:t>4,166</a:t>
            </a:r>
            <a:endParaRPr lang="ja-JP" altLang="en-US" sz="900">
              <a:latin typeface="HGPｺﾞｼｯｸM" pitchFamily="50" charset="-128"/>
              <a:ea typeface="HGPｺﾞｼｯｸM" pitchFamily="50" charset="-128"/>
              <a:cs typeface="Meiryo UI"/>
            </a:endParaRPr>
          </a:p>
        </p:txBody>
      </p:sp>
      <p:sp>
        <p:nvSpPr>
          <p:cNvPr id="16462" name="テキスト ボックス 23"/>
          <p:cNvSpPr txBox="1">
            <a:spLocks noChangeArrowheads="1"/>
          </p:cNvSpPr>
          <p:nvPr/>
        </p:nvSpPr>
        <p:spPr bwMode="auto">
          <a:xfrm>
            <a:off x="1171575" y="3883025"/>
            <a:ext cx="1189038" cy="228600"/>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福島県宮下　</a:t>
            </a:r>
            <a:r>
              <a:rPr lang="en-US" altLang="ja-JP" sz="900">
                <a:latin typeface="HGPｺﾞｼｯｸM" pitchFamily="50" charset="-128"/>
                <a:ea typeface="HGPｺﾞｼｯｸM" pitchFamily="50" charset="-128"/>
                <a:cs typeface="Meiryo UI"/>
              </a:rPr>
              <a:t>12,678</a:t>
            </a:r>
            <a:endParaRPr lang="ja-JP" altLang="en-US" sz="900">
              <a:latin typeface="HGPｺﾞｼｯｸM" pitchFamily="50" charset="-128"/>
              <a:ea typeface="HGPｺﾞｼｯｸM" pitchFamily="50" charset="-128"/>
              <a:cs typeface="Meiryo UI"/>
            </a:endParaRPr>
          </a:p>
        </p:txBody>
      </p:sp>
      <p:sp>
        <p:nvSpPr>
          <p:cNvPr id="25" name="角丸四角形 24"/>
          <p:cNvSpPr/>
          <p:nvPr/>
        </p:nvSpPr>
        <p:spPr>
          <a:xfrm>
            <a:off x="7734300" y="217488"/>
            <a:ext cx="1900238" cy="287337"/>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国立病院機構／都市部</a:t>
            </a:r>
          </a:p>
        </p:txBody>
      </p:sp>
      <p:sp>
        <p:nvSpPr>
          <p:cNvPr id="16464" name="テキスト ボックス 25"/>
          <p:cNvSpPr txBox="1">
            <a:spLocks noChangeArrowheads="1"/>
          </p:cNvSpPr>
          <p:nvPr/>
        </p:nvSpPr>
        <p:spPr bwMode="auto">
          <a:xfrm>
            <a:off x="5865813" y="3659188"/>
            <a:ext cx="960437" cy="228600"/>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雄武町　</a:t>
            </a:r>
            <a:r>
              <a:rPr lang="en-US" altLang="ja-JP" sz="900">
                <a:latin typeface="HGPｺﾞｼｯｸM" pitchFamily="50" charset="-128"/>
                <a:ea typeface="HGPｺﾞｼｯｸM" pitchFamily="50" charset="-128"/>
                <a:cs typeface="Meiryo UI"/>
              </a:rPr>
              <a:t>13,918</a:t>
            </a:r>
            <a:endParaRPr lang="ja-JP" altLang="en-US" sz="900">
              <a:latin typeface="HGPｺﾞｼｯｸM" pitchFamily="50" charset="-128"/>
              <a:ea typeface="HGPｺﾞｼｯｸM" pitchFamily="50" charset="-128"/>
              <a:cs typeface="Meiryo UI"/>
            </a:endParaRPr>
          </a:p>
        </p:txBody>
      </p:sp>
      <p:sp>
        <p:nvSpPr>
          <p:cNvPr id="16465" name="正方形/長方形 1"/>
          <p:cNvSpPr>
            <a:spLocks noChangeArrowheads="1"/>
          </p:cNvSpPr>
          <p:nvPr/>
        </p:nvSpPr>
        <p:spPr bwMode="auto">
          <a:xfrm>
            <a:off x="47625" y="139700"/>
            <a:ext cx="4340225" cy="369888"/>
          </a:xfrm>
          <a:prstGeom prst="rect">
            <a:avLst/>
          </a:prstGeom>
          <a:noFill/>
          <a:ln w="9525">
            <a:noFill/>
            <a:miter lim="800000"/>
            <a:headEnd/>
            <a:tailEnd/>
          </a:ln>
        </p:spPr>
        <p:txBody>
          <a:bodyPr wrap="none">
            <a:spAutoFit/>
          </a:bodyPr>
          <a:lstStyle/>
          <a:p>
            <a:r>
              <a:rPr lang="ja-JP" altLang="en-US">
                <a:latin typeface="メイリオ"/>
                <a:ea typeface="メイリオ"/>
                <a:cs typeface="メイリオ"/>
              </a:rPr>
              <a:t>つづき</a:t>
            </a:r>
            <a:r>
              <a:rPr lang="en-US" altLang="ja-JP">
                <a:latin typeface="メイリオ"/>
                <a:ea typeface="メイリオ"/>
                <a:cs typeface="メイリオ"/>
              </a:rPr>
              <a:t>【</a:t>
            </a:r>
            <a:r>
              <a:rPr lang="ja-JP" altLang="en-US">
                <a:latin typeface="メイリオ"/>
                <a:ea typeface="メイリオ"/>
                <a:cs typeface="メイリオ"/>
              </a:rPr>
              <a:t>国立機構・都道府県・市町村</a:t>
            </a:r>
            <a:r>
              <a:rPr lang="en-US" altLang="ja-JP">
                <a:latin typeface="メイリオ"/>
                <a:ea typeface="メイリオ"/>
                <a:cs typeface="メイリオ"/>
              </a:rPr>
              <a:t>】</a:t>
            </a:r>
          </a:p>
        </p:txBody>
      </p:sp>
      <p:sp>
        <p:nvSpPr>
          <p:cNvPr id="16466" name="テキスト ボックス 26"/>
          <p:cNvSpPr txBox="1">
            <a:spLocks noChangeArrowheads="1"/>
          </p:cNvSpPr>
          <p:nvPr/>
        </p:nvSpPr>
        <p:spPr bwMode="auto">
          <a:xfrm>
            <a:off x="193675" y="790575"/>
            <a:ext cx="4368800" cy="2062163"/>
          </a:xfrm>
          <a:prstGeom prst="rect">
            <a:avLst/>
          </a:prstGeom>
          <a:noFill/>
          <a:ln w="9525">
            <a:noFill/>
            <a:miter lim="800000"/>
            <a:headEnd/>
            <a:tailEnd/>
          </a:ln>
        </p:spPr>
        <p:txBody>
          <a:bodyPr>
            <a:spAutoFit/>
          </a:bodyPr>
          <a:lstStyle/>
          <a:p>
            <a:pPr marL="285750" indent="-285750">
              <a:buFont typeface="Wingdings" pitchFamily="2" charset="2"/>
              <a:buChar char="Ø"/>
            </a:pPr>
            <a:r>
              <a:rPr lang="ja-JP" altLang="en-US" sz="1600">
                <a:latin typeface="Calibri" pitchFamily="34" charset="0"/>
              </a:rPr>
              <a:t>都道府県立は規模、補助金ともにばらつきがあるが、市町村立は概ね小規模の病院が多く、財政余力もないため、補助金のレベルは高くない。</a:t>
            </a:r>
            <a:endParaRPr lang="en-US" altLang="ja-JP" sz="1600">
              <a:latin typeface="Calibri" pitchFamily="34" charset="0"/>
            </a:endParaRPr>
          </a:p>
          <a:p>
            <a:pPr marL="285750" indent="-285750">
              <a:buFont typeface="Wingdings" pitchFamily="2" charset="2"/>
              <a:buChar char="Ø"/>
            </a:pPr>
            <a:endParaRPr lang="en-US" altLang="ja-JP" sz="1600">
              <a:latin typeface="Calibri" pitchFamily="34" charset="0"/>
            </a:endParaRPr>
          </a:p>
          <a:p>
            <a:pPr marL="285750" indent="-285750">
              <a:buFont typeface="Wingdings" pitchFamily="2" charset="2"/>
              <a:buChar char="Ø"/>
            </a:pPr>
            <a:r>
              <a:rPr lang="ja-JP" altLang="en-US" sz="1600">
                <a:latin typeface="Calibri" pitchFamily="34" charset="0"/>
              </a:rPr>
              <a:t>国立病院は補助金をほとんど投入しておらず、１床あたり平均で１５万円と、公立病院と桁が違っている。</a:t>
            </a:r>
            <a:endParaRPr lang="en-US" altLang="ja-JP" sz="1600">
              <a:latin typeface="Calibri" pitchFamily="34" charset="0"/>
            </a:endParaRPr>
          </a:p>
        </p:txBody>
      </p:sp>
      <p:sp>
        <p:nvSpPr>
          <p:cNvPr id="16467" name="テキスト ボックス 23"/>
          <p:cNvSpPr txBox="1">
            <a:spLocks noChangeArrowheads="1"/>
          </p:cNvSpPr>
          <p:nvPr/>
        </p:nvSpPr>
        <p:spPr bwMode="auto">
          <a:xfrm>
            <a:off x="4333875" y="5954713"/>
            <a:ext cx="641350" cy="365125"/>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福井県立</a:t>
            </a:r>
            <a:endParaRPr lang="en-US" altLang="ja-JP" sz="900">
              <a:latin typeface="HGPｺﾞｼｯｸM" pitchFamily="50" charset="-128"/>
              <a:ea typeface="HGPｺﾞｼｯｸM" pitchFamily="50" charset="-128"/>
              <a:cs typeface="Meiryo UI"/>
            </a:endParaRPr>
          </a:p>
          <a:p>
            <a:pPr algn="r"/>
            <a:r>
              <a:rPr lang="ja-JP" altLang="en-US" sz="900">
                <a:latin typeface="HGPｺﾞｼｯｸM" pitchFamily="50" charset="-128"/>
                <a:ea typeface="HGPｺﾞｼｯｸM" pitchFamily="50" charset="-128"/>
                <a:cs typeface="Meiryo UI"/>
              </a:rPr>
              <a:t> </a:t>
            </a:r>
            <a:r>
              <a:rPr lang="en-US" altLang="ja-JP" sz="900">
                <a:latin typeface="HGPｺﾞｼｯｸM" pitchFamily="50" charset="-128"/>
                <a:ea typeface="HGPｺﾞｼｯｸM" pitchFamily="50" charset="-128"/>
                <a:cs typeface="Meiryo UI"/>
              </a:rPr>
              <a:t>2,017</a:t>
            </a:r>
            <a:endParaRPr lang="ja-JP" altLang="en-US" sz="900">
              <a:latin typeface="HGPｺﾞｼｯｸM" pitchFamily="50" charset="-128"/>
              <a:ea typeface="HGPｺﾞｼｯｸM" pitchFamily="50" charset="-128"/>
              <a:cs typeface="Meiryo UI"/>
            </a:endParaRPr>
          </a:p>
        </p:txBody>
      </p:sp>
      <p:sp>
        <p:nvSpPr>
          <p:cNvPr id="16468" name="テキスト ボックス 23"/>
          <p:cNvSpPr txBox="1">
            <a:spLocks noChangeArrowheads="1"/>
          </p:cNvSpPr>
          <p:nvPr/>
        </p:nvSpPr>
        <p:spPr bwMode="auto">
          <a:xfrm>
            <a:off x="2778125" y="3967163"/>
            <a:ext cx="1189038" cy="228600"/>
          </a:xfrm>
          <a:prstGeom prst="rect">
            <a:avLst/>
          </a:prstGeom>
          <a:noFill/>
          <a:ln w="9525">
            <a:noFill/>
            <a:miter lim="800000"/>
            <a:headEnd/>
            <a:tailEnd/>
          </a:ln>
        </p:spPr>
        <p:txBody>
          <a:bodyPr wrap="none">
            <a:spAutoFit/>
          </a:bodyPr>
          <a:lstStyle/>
          <a:p>
            <a:pPr algn="r"/>
            <a:r>
              <a:rPr lang="ja-JP" altLang="en-US" sz="900">
                <a:latin typeface="HGPｺﾞｼｯｸM" pitchFamily="50" charset="-128"/>
                <a:ea typeface="HGPｺﾞｼｯｸM" pitchFamily="50" charset="-128"/>
                <a:cs typeface="Meiryo UI"/>
              </a:rPr>
              <a:t>東京都小児　</a:t>
            </a:r>
            <a:r>
              <a:rPr lang="en-US" altLang="ja-JP" sz="900">
                <a:latin typeface="HGPｺﾞｼｯｸM" pitchFamily="50" charset="-128"/>
                <a:ea typeface="HGPｺﾞｼｯｸM" pitchFamily="50" charset="-128"/>
                <a:cs typeface="Meiryo UI"/>
              </a:rPr>
              <a:t>12,265</a:t>
            </a:r>
            <a:endParaRPr lang="ja-JP" altLang="en-US" sz="900">
              <a:latin typeface="HGPｺﾞｼｯｸM" pitchFamily="50" charset="-128"/>
              <a:ea typeface="HGPｺﾞｼｯｸM" pitchFamily="50" charset="-128"/>
              <a:cs typeface="Meiryo UI"/>
            </a:endParaRPr>
          </a:p>
        </p:txBody>
      </p:sp>
      <p:sp>
        <p:nvSpPr>
          <p:cNvPr id="16469" name="テキスト ボックス 37"/>
          <p:cNvSpPr txBox="1">
            <a:spLocks noChangeArrowheads="1"/>
          </p:cNvSpPr>
          <p:nvPr/>
        </p:nvSpPr>
        <p:spPr bwMode="auto">
          <a:xfrm>
            <a:off x="58738" y="4289425"/>
            <a:ext cx="369887" cy="1323975"/>
          </a:xfrm>
          <a:prstGeom prst="rect">
            <a:avLst/>
          </a:prstGeom>
          <a:noFill/>
          <a:ln w="9525">
            <a:noFill/>
            <a:miter lim="800000"/>
            <a:headEnd/>
            <a:tailEnd/>
          </a:ln>
        </p:spPr>
        <p:txBody>
          <a:bodyPr vert="eaVert" wrap="none" anchor="ctr" anchorCtr="1">
            <a:spAutoFit/>
          </a:bodyPr>
          <a:lstStyle/>
          <a:p>
            <a:r>
              <a:rPr lang="ja-JP" altLang="en-US" sz="1200">
                <a:latin typeface="HGｺﾞｼｯｸE" pitchFamily="49" charset="-128"/>
                <a:ea typeface="HGｺﾞｼｯｸE" pitchFamily="49" charset="-128"/>
                <a:cs typeface="Meiryo UI"/>
              </a:rPr>
              <a:t>病床あたり補助金</a:t>
            </a:r>
          </a:p>
        </p:txBody>
      </p:sp>
      <p:sp>
        <p:nvSpPr>
          <p:cNvPr id="16470" name="テキスト ボックス 38"/>
          <p:cNvSpPr txBox="1">
            <a:spLocks noChangeArrowheads="1"/>
          </p:cNvSpPr>
          <p:nvPr/>
        </p:nvSpPr>
        <p:spPr bwMode="auto">
          <a:xfrm>
            <a:off x="7305675" y="6648450"/>
            <a:ext cx="569913" cy="247650"/>
          </a:xfrm>
          <a:prstGeom prst="rect">
            <a:avLst/>
          </a:prstGeom>
          <a:noFill/>
          <a:ln w="9525">
            <a:noFill/>
            <a:miter lim="800000"/>
            <a:headEnd/>
            <a:tailEnd/>
          </a:ln>
        </p:spPr>
        <p:txBody>
          <a:bodyPr wrap="none" anchor="ctr" anchorCtr="1">
            <a:spAutoFit/>
          </a:bodyPr>
          <a:lstStyle/>
          <a:p>
            <a:r>
              <a:rPr lang="ja-JP" altLang="en-US" sz="1000">
                <a:latin typeface="HGｺﾞｼｯｸE" pitchFamily="49" charset="-128"/>
                <a:ea typeface="HGｺﾞｼｯｸE" pitchFamily="49" charset="-128"/>
                <a:cs typeface="Meiryo UI"/>
              </a:rPr>
              <a:t>病床数</a:t>
            </a:r>
          </a:p>
        </p:txBody>
      </p:sp>
      <p:sp>
        <p:nvSpPr>
          <p:cNvPr id="16471" name="テキスト ボックス 38"/>
          <p:cNvSpPr txBox="1">
            <a:spLocks noChangeArrowheads="1"/>
          </p:cNvSpPr>
          <p:nvPr/>
        </p:nvSpPr>
        <p:spPr bwMode="auto">
          <a:xfrm>
            <a:off x="2579688" y="6624638"/>
            <a:ext cx="569912" cy="247650"/>
          </a:xfrm>
          <a:prstGeom prst="rect">
            <a:avLst/>
          </a:prstGeom>
          <a:noFill/>
          <a:ln w="9525">
            <a:noFill/>
            <a:miter lim="800000"/>
            <a:headEnd/>
            <a:tailEnd/>
          </a:ln>
        </p:spPr>
        <p:txBody>
          <a:bodyPr wrap="none" anchor="ctr" anchorCtr="1">
            <a:spAutoFit/>
          </a:bodyPr>
          <a:lstStyle/>
          <a:p>
            <a:r>
              <a:rPr lang="ja-JP" altLang="en-US" sz="1000">
                <a:latin typeface="HGｺﾞｼｯｸE" pitchFamily="49" charset="-128"/>
                <a:ea typeface="HGｺﾞｼｯｸE" pitchFamily="49" charset="-128"/>
                <a:cs typeface="Meiryo UI"/>
              </a:rPr>
              <a:t>病床数</a:t>
            </a:r>
          </a:p>
        </p:txBody>
      </p:sp>
      <p:cxnSp>
        <p:nvCxnSpPr>
          <p:cNvPr id="23" name="直線矢印コネクタ 22"/>
          <p:cNvCxnSpPr/>
          <p:nvPr/>
        </p:nvCxnSpPr>
        <p:spPr>
          <a:xfrm>
            <a:off x="5745163" y="5876925"/>
            <a:ext cx="38877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直線矢印コネクタ 2"/>
          <p:cNvCxnSpPr/>
          <p:nvPr/>
        </p:nvCxnSpPr>
        <p:spPr>
          <a:xfrm>
            <a:off x="5745163" y="2565400"/>
            <a:ext cx="38528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992188" y="5876925"/>
            <a:ext cx="38528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75" name="テキスト ボックス 35"/>
          <p:cNvSpPr txBox="1">
            <a:spLocks noChangeArrowheads="1"/>
          </p:cNvSpPr>
          <p:nvPr/>
        </p:nvSpPr>
        <p:spPr bwMode="auto">
          <a:xfrm>
            <a:off x="200025" y="3284538"/>
            <a:ext cx="882650" cy="244475"/>
          </a:xfrm>
          <a:prstGeom prst="rect">
            <a:avLst/>
          </a:prstGeom>
          <a:noFill/>
          <a:ln w="9525">
            <a:noFill/>
            <a:miter lim="800000"/>
            <a:headEnd/>
            <a:tailEnd/>
          </a:ln>
        </p:spPr>
        <p:txBody>
          <a:bodyPr wrap="none">
            <a:spAutoFit/>
          </a:bodyPr>
          <a:lstStyle/>
          <a:p>
            <a:pPr algn="r"/>
            <a:r>
              <a:rPr lang="ja-JP" altLang="en-US" sz="1000">
                <a:latin typeface="Meiryo UI"/>
                <a:ea typeface="Meiryo UI"/>
                <a:cs typeface="Meiryo UI"/>
              </a:rPr>
              <a:t>（単位：千円）</a:t>
            </a:r>
          </a:p>
        </p:txBody>
      </p:sp>
      <p:sp>
        <p:nvSpPr>
          <p:cNvPr id="16476" name="テキスト ボックス 35"/>
          <p:cNvSpPr txBox="1">
            <a:spLocks noChangeArrowheads="1"/>
          </p:cNvSpPr>
          <p:nvPr/>
        </p:nvSpPr>
        <p:spPr bwMode="auto">
          <a:xfrm>
            <a:off x="4953000" y="260350"/>
            <a:ext cx="882650" cy="244475"/>
          </a:xfrm>
          <a:prstGeom prst="rect">
            <a:avLst/>
          </a:prstGeom>
          <a:noFill/>
          <a:ln w="9525">
            <a:noFill/>
            <a:miter lim="800000"/>
            <a:headEnd/>
            <a:tailEnd/>
          </a:ln>
        </p:spPr>
        <p:txBody>
          <a:bodyPr wrap="none">
            <a:spAutoFit/>
          </a:bodyPr>
          <a:lstStyle/>
          <a:p>
            <a:pPr algn="r"/>
            <a:r>
              <a:rPr lang="ja-JP" altLang="en-US" sz="1000">
                <a:latin typeface="Meiryo UI"/>
                <a:ea typeface="Meiryo UI"/>
                <a:cs typeface="Meiryo UI"/>
              </a:rPr>
              <a:t>（単位：千円）</a:t>
            </a:r>
          </a:p>
        </p:txBody>
      </p:sp>
      <p:sp>
        <p:nvSpPr>
          <p:cNvPr id="16477" name="テキスト ボックス 35"/>
          <p:cNvSpPr txBox="1">
            <a:spLocks noChangeArrowheads="1"/>
          </p:cNvSpPr>
          <p:nvPr/>
        </p:nvSpPr>
        <p:spPr bwMode="auto">
          <a:xfrm>
            <a:off x="5024438" y="3357563"/>
            <a:ext cx="882650" cy="244475"/>
          </a:xfrm>
          <a:prstGeom prst="rect">
            <a:avLst/>
          </a:prstGeom>
          <a:noFill/>
          <a:ln w="9525">
            <a:noFill/>
            <a:miter lim="800000"/>
            <a:headEnd/>
            <a:tailEnd/>
          </a:ln>
        </p:spPr>
        <p:txBody>
          <a:bodyPr wrap="none">
            <a:spAutoFit/>
          </a:bodyPr>
          <a:lstStyle/>
          <a:p>
            <a:pPr algn="r"/>
            <a:r>
              <a:rPr lang="ja-JP" altLang="en-US" sz="1000">
                <a:latin typeface="Meiryo UI"/>
                <a:ea typeface="Meiryo UI"/>
                <a:cs typeface="Meiryo UI"/>
              </a:rPr>
              <a:t>（単位：千円）</a:t>
            </a:r>
          </a:p>
        </p:txBody>
      </p:sp>
      <p:sp>
        <p:nvSpPr>
          <p:cNvPr id="16478" name="Line 87"/>
          <p:cNvSpPr>
            <a:spLocks noChangeShapeType="1"/>
          </p:cNvSpPr>
          <p:nvPr/>
        </p:nvSpPr>
        <p:spPr bwMode="auto">
          <a:xfrm flipH="1">
            <a:off x="6465888" y="5661025"/>
            <a:ext cx="71437" cy="288925"/>
          </a:xfrm>
          <a:prstGeom prst="line">
            <a:avLst/>
          </a:prstGeom>
          <a:noFill/>
          <a:ln w="9525">
            <a:solidFill>
              <a:schemeClr val="tx1"/>
            </a:solidFill>
            <a:round/>
            <a:headEnd/>
            <a:tailEnd/>
          </a:ln>
        </p:spPr>
        <p:txBody>
          <a:bodyPr/>
          <a:lstStyle/>
          <a:p>
            <a:endParaRPr lang="ja-JP" altLang="en-US"/>
          </a:p>
        </p:txBody>
      </p:sp>
      <p:sp>
        <p:nvSpPr>
          <p:cNvPr id="16479" name="Line 88"/>
          <p:cNvSpPr>
            <a:spLocks noChangeShapeType="1"/>
          </p:cNvSpPr>
          <p:nvPr/>
        </p:nvSpPr>
        <p:spPr bwMode="auto">
          <a:xfrm>
            <a:off x="7112000" y="2997200"/>
            <a:ext cx="73025" cy="144463"/>
          </a:xfrm>
          <a:prstGeom prst="line">
            <a:avLst/>
          </a:prstGeom>
          <a:noFill/>
          <a:ln w="9525">
            <a:solidFill>
              <a:schemeClr val="tx1"/>
            </a:solidFill>
            <a:round/>
            <a:headEnd/>
            <a:tailEnd/>
          </a:ln>
        </p:spPr>
        <p:txBody>
          <a:bodyPr/>
          <a:lstStyle/>
          <a:p>
            <a:endParaRPr lang="ja-JP" altLang="en-US"/>
          </a:p>
        </p:txBody>
      </p:sp>
      <p:sp>
        <p:nvSpPr>
          <p:cNvPr id="16480" name="Text Box 89"/>
          <p:cNvSpPr txBox="1">
            <a:spLocks noChangeArrowheads="1"/>
          </p:cNvSpPr>
          <p:nvPr/>
        </p:nvSpPr>
        <p:spPr bwMode="auto">
          <a:xfrm>
            <a:off x="6719888" y="557213"/>
            <a:ext cx="2978150" cy="228600"/>
          </a:xfrm>
          <a:prstGeom prst="rect">
            <a:avLst/>
          </a:prstGeom>
          <a:noFill/>
          <a:ln w="9525">
            <a:noFill/>
            <a:miter lim="800000"/>
            <a:headEnd/>
            <a:tailEnd/>
          </a:ln>
        </p:spPr>
        <p:txBody>
          <a:bodyPr wrap="none">
            <a:spAutoFit/>
          </a:bodyPr>
          <a:lstStyle/>
          <a:p>
            <a:r>
              <a:rPr lang="en-US" altLang="ja-JP" sz="900">
                <a:ea typeface="HGPｺﾞｼｯｸM" pitchFamily="50" charset="-128"/>
              </a:rPr>
              <a:t>※</a:t>
            </a:r>
            <a:r>
              <a:rPr lang="ja-JP" altLang="en-US" sz="900">
                <a:ea typeface="HGPｺﾞｼｯｸM" pitchFamily="50" charset="-128"/>
              </a:rPr>
              <a:t>政令市が存する都道府県にある国立病院４５病院の平均</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908050"/>
            <a:ext cx="8915400" cy="509588"/>
          </a:xfrm>
        </p:spPr>
        <p:txBody>
          <a:bodyPr>
            <a:normAutofit fontScale="90000"/>
          </a:bodyPr>
          <a:lstStyle/>
          <a:p>
            <a:pPr eaLnBrk="1" hangingPunct="1">
              <a:defRPr/>
            </a:pPr>
            <a:r>
              <a:rPr lang="ja-JP" altLang="en-US" sz="3800" smtClean="0"/>
              <a:t>補助金の規模比較（Ｈ</a:t>
            </a:r>
            <a:r>
              <a:rPr lang="en-US" altLang="ja-JP" sz="3800" smtClean="0"/>
              <a:t>24</a:t>
            </a:r>
            <a:r>
              <a:rPr lang="ja-JP" altLang="en-US" sz="3800" smtClean="0"/>
              <a:t>年度決算）</a:t>
            </a:r>
          </a:p>
        </p:txBody>
      </p:sp>
      <p:sp>
        <p:nvSpPr>
          <p:cNvPr id="3" name="テキスト プレースホルダー 2"/>
          <p:cNvSpPr>
            <a:spLocks noGrp="1"/>
          </p:cNvSpPr>
          <p:nvPr>
            <p:ph type="body" idx="1"/>
          </p:nvPr>
        </p:nvSpPr>
        <p:spPr>
          <a:xfrm>
            <a:off x="1139825" y="1946275"/>
            <a:ext cx="4376738" cy="454025"/>
          </a:xfrm>
        </p:spPr>
        <p:txBody>
          <a:bodyPr rtlCol="0">
            <a:normAutofit lnSpcReduction="10000"/>
          </a:bodyPr>
          <a:lstStyle/>
          <a:p>
            <a:pPr eaLnBrk="1" fontAlgn="auto" hangingPunct="1">
              <a:spcAft>
                <a:spcPts val="0"/>
              </a:spcAft>
              <a:buFont typeface="Arial" panose="020B0604020202020204" pitchFamily="34" charset="0"/>
              <a:buNone/>
              <a:defRPr/>
            </a:pPr>
            <a:r>
              <a:rPr lang="ja-JP" altLang="en-US" dirty="0" smtClean="0"/>
              <a:t>医業売上の規模</a:t>
            </a:r>
            <a:endParaRPr lang="ja-JP" altLang="en-US" dirty="0"/>
          </a:p>
        </p:txBody>
      </p:sp>
      <p:graphicFrame>
        <p:nvGraphicFramePr>
          <p:cNvPr id="55306" name="Object 10"/>
          <p:cNvGraphicFramePr>
            <a:graphicFrameLocks noGrp="1"/>
          </p:cNvGraphicFramePr>
          <p:nvPr>
            <p:ph sz="half" idx="2"/>
          </p:nvPr>
        </p:nvGraphicFramePr>
        <p:xfrm>
          <a:off x="785813" y="2376488"/>
          <a:ext cx="3816350" cy="3459162"/>
        </p:xfrm>
        <a:graphic>
          <a:graphicData uri="http://schemas.openxmlformats.org/presentationml/2006/ole">
            <mc:AlternateContent xmlns:mc="http://schemas.openxmlformats.org/markup-compatibility/2006">
              <mc:Choice xmlns:v="urn:schemas-microsoft-com:vml" Requires="v">
                <p:oleObj spid="_x0000_s55312" name="グラフ" r:id="rId3" imgW="4486275" imgH="4067175" progId="Excel.Chart.8">
                  <p:embed/>
                </p:oleObj>
              </mc:Choice>
              <mc:Fallback>
                <p:oleObj name="グラフ" r:id="rId3" imgW="4486275" imgH="4067175" progId="Excel.Chart.8">
                  <p:embed/>
                  <p:pic>
                    <p:nvPicPr>
                      <p:cNvPr id="0" name="Picture 10"/>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2376488"/>
                        <a:ext cx="3816350" cy="345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テキスト プレースホルダー 4"/>
          <p:cNvSpPr>
            <a:spLocks noGrp="1"/>
          </p:cNvSpPr>
          <p:nvPr>
            <p:ph type="body" sz="quarter" idx="3"/>
          </p:nvPr>
        </p:nvSpPr>
        <p:spPr>
          <a:xfrm>
            <a:off x="5767388" y="1911350"/>
            <a:ext cx="3887787" cy="454025"/>
          </a:xfrm>
        </p:spPr>
        <p:txBody>
          <a:bodyPr rtlCol="0">
            <a:normAutofit lnSpcReduction="10000"/>
          </a:bodyPr>
          <a:lstStyle/>
          <a:p>
            <a:pPr eaLnBrk="1" fontAlgn="auto" hangingPunct="1">
              <a:spcAft>
                <a:spcPts val="0"/>
              </a:spcAft>
              <a:buFont typeface="Arial" panose="020B0604020202020204" pitchFamily="34" charset="0"/>
              <a:buNone/>
              <a:defRPr/>
            </a:pPr>
            <a:r>
              <a:rPr lang="ja-JP" altLang="en-US" dirty="0" smtClean="0"/>
              <a:t>補助金の規模</a:t>
            </a:r>
            <a:endParaRPr lang="ja-JP" altLang="en-US" dirty="0"/>
          </a:p>
        </p:txBody>
      </p:sp>
      <p:graphicFrame>
        <p:nvGraphicFramePr>
          <p:cNvPr id="55307" name="Object 11"/>
          <p:cNvGraphicFramePr>
            <a:graphicFrameLocks noGrp="1"/>
          </p:cNvGraphicFramePr>
          <p:nvPr>
            <p:ph sz="quarter" idx="4"/>
          </p:nvPr>
        </p:nvGraphicFramePr>
        <p:xfrm>
          <a:off x="5314950" y="2376488"/>
          <a:ext cx="3813175" cy="3457575"/>
        </p:xfrm>
        <a:graphic>
          <a:graphicData uri="http://schemas.openxmlformats.org/presentationml/2006/ole">
            <mc:AlternateContent xmlns:mc="http://schemas.openxmlformats.org/markup-compatibility/2006">
              <mc:Choice xmlns:v="urn:schemas-microsoft-com:vml" Requires="v">
                <p:oleObj spid="_x0000_s55313" name="グラフ" r:id="rId5" imgW="4486275" imgH="4067175" progId="Excel.Chart.8">
                  <p:embed/>
                </p:oleObj>
              </mc:Choice>
              <mc:Fallback>
                <p:oleObj name="グラフ" r:id="rId5" imgW="4486275" imgH="4067175" progId="Excel.Chart.8">
                  <p:embed/>
                  <p:pic>
                    <p:nvPicPr>
                      <p:cNvPr id="0" name="Picture 11"/>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4950" y="2376488"/>
                        <a:ext cx="3813175" cy="345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11" name="テキスト ボックス 11"/>
          <p:cNvSpPr txBox="1">
            <a:spLocks noChangeArrowheads="1"/>
          </p:cNvSpPr>
          <p:nvPr/>
        </p:nvSpPr>
        <p:spPr bwMode="auto">
          <a:xfrm>
            <a:off x="271463" y="6254750"/>
            <a:ext cx="9361487" cy="274638"/>
          </a:xfrm>
          <a:prstGeom prst="rect">
            <a:avLst/>
          </a:prstGeom>
          <a:noFill/>
          <a:ln w="9525">
            <a:noFill/>
            <a:miter lim="800000"/>
            <a:headEnd/>
            <a:tailEnd/>
          </a:ln>
        </p:spPr>
        <p:txBody>
          <a:bodyPr>
            <a:spAutoFit/>
          </a:bodyPr>
          <a:lstStyle/>
          <a:p>
            <a:r>
              <a:rPr lang="ja-JP" altLang="en-US" sz="1200">
                <a:latin typeface="Calibri" pitchFamily="34" charset="0"/>
              </a:rPr>
              <a:t>＊国立病院機構５病院　＝　大阪医療センター、大阪南医療センター、近畿胸部疾患センター、刀根山病院、やまと精神医療センターとの比較</a:t>
            </a:r>
          </a:p>
        </p:txBody>
      </p:sp>
      <p:sp>
        <p:nvSpPr>
          <p:cNvPr id="55312" name="テキスト ボックス 12"/>
          <p:cNvSpPr txBox="1">
            <a:spLocks noChangeArrowheads="1"/>
          </p:cNvSpPr>
          <p:nvPr/>
        </p:nvSpPr>
        <p:spPr bwMode="auto">
          <a:xfrm>
            <a:off x="428625" y="2616200"/>
            <a:ext cx="1039813" cy="274638"/>
          </a:xfrm>
          <a:prstGeom prst="rect">
            <a:avLst/>
          </a:prstGeom>
          <a:noFill/>
          <a:ln w="9525">
            <a:noFill/>
            <a:miter lim="800000"/>
            <a:headEnd/>
            <a:tailEnd/>
          </a:ln>
        </p:spPr>
        <p:txBody>
          <a:bodyPr>
            <a:spAutoFit/>
          </a:bodyPr>
          <a:lstStyle/>
          <a:p>
            <a:r>
              <a:rPr lang="ja-JP" altLang="en-US" sz="1200">
                <a:latin typeface="Calibri" pitchFamily="34" charset="0"/>
              </a:rPr>
              <a:t>（単位：億円）</a:t>
            </a:r>
          </a:p>
        </p:txBody>
      </p:sp>
      <p:sp>
        <p:nvSpPr>
          <p:cNvPr id="55313" name="テキスト ボックス 3"/>
          <p:cNvSpPr txBox="1">
            <a:spLocks noChangeArrowheads="1"/>
          </p:cNvSpPr>
          <p:nvPr/>
        </p:nvSpPr>
        <p:spPr bwMode="auto">
          <a:xfrm>
            <a:off x="1474788" y="5657850"/>
            <a:ext cx="3587750" cy="304800"/>
          </a:xfrm>
          <a:prstGeom prst="rect">
            <a:avLst/>
          </a:prstGeom>
          <a:noFill/>
          <a:ln w="9525">
            <a:noFill/>
            <a:miter lim="800000"/>
            <a:headEnd/>
            <a:tailEnd/>
          </a:ln>
        </p:spPr>
        <p:txBody>
          <a:bodyPr>
            <a:spAutoFit/>
          </a:bodyPr>
          <a:lstStyle/>
          <a:p>
            <a:r>
              <a:rPr lang="ja-JP" altLang="en-US" sz="1200">
                <a:latin typeface="HGPｺﾞｼｯｸM" pitchFamily="50" charset="-128"/>
                <a:ea typeface="HGPｺﾞｼｯｸM" pitchFamily="50" charset="-128"/>
              </a:rPr>
              <a:t>（</a:t>
            </a:r>
            <a:r>
              <a:rPr lang="en-US" altLang="ja-JP" sz="1400">
                <a:latin typeface="HGPｺﾞｼｯｸM" pitchFamily="50" charset="-128"/>
                <a:ea typeface="HGPｺﾞｼｯｸM" pitchFamily="50" charset="-128"/>
              </a:rPr>
              <a:t>5</a:t>
            </a:r>
            <a:r>
              <a:rPr lang="ja-JP" altLang="en-US" sz="1400">
                <a:latin typeface="HGPｺﾞｼｯｸM" pitchFamily="50" charset="-128"/>
                <a:ea typeface="HGPｺﾞｼｯｸM" pitchFamily="50" charset="-128"/>
              </a:rPr>
              <a:t>病院</a:t>
            </a:r>
            <a:r>
              <a:rPr lang="ja-JP" altLang="en-US" sz="1200">
                <a:latin typeface="HGPｺﾞｼｯｸM" pitchFamily="50" charset="-128"/>
                <a:ea typeface="HGPｺﾞｼｯｸM" pitchFamily="50" charset="-128"/>
              </a:rPr>
              <a:t>）　　　　　（</a:t>
            </a:r>
            <a:r>
              <a:rPr lang="en-US" altLang="ja-JP" sz="1200">
                <a:latin typeface="HGPｺﾞｼｯｸM" pitchFamily="50" charset="-128"/>
                <a:ea typeface="HGPｺﾞｼｯｸM" pitchFamily="50" charset="-128"/>
              </a:rPr>
              <a:t>5</a:t>
            </a:r>
            <a:r>
              <a:rPr lang="ja-JP" altLang="en-US" sz="1200">
                <a:latin typeface="HGPｺﾞｼｯｸM" pitchFamily="50" charset="-128"/>
                <a:ea typeface="HGPｺﾞｼｯｸM" pitchFamily="50" charset="-128"/>
              </a:rPr>
              <a:t>病院）</a:t>
            </a:r>
            <a:r>
              <a:rPr lang="ja-JP" altLang="en-US" sz="1200" baseline="30000">
                <a:latin typeface="HGPｺﾞｼｯｸM" pitchFamily="50" charset="-128"/>
                <a:ea typeface="HGPｺﾞｼｯｸM" pitchFamily="50" charset="-128"/>
              </a:rPr>
              <a:t>*</a:t>
            </a:r>
            <a:r>
              <a:rPr lang="ja-JP" altLang="en-US" sz="1200">
                <a:latin typeface="HGPｺﾞｼｯｸM" pitchFamily="50" charset="-128"/>
                <a:ea typeface="HGPｺﾞｼｯｸM" pitchFamily="50" charset="-128"/>
              </a:rPr>
              <a:t>　　　　（</a:t>
            </a:r>
            <a:r>
              <a:rPr lang="en-US" altLang="ja-JP" sz="1200">
                <a:latin typeface="HGPｺﾞｼｯｸM" pitchFamily="50" charset="-128"/>
                <a:ea typeface="HGPｺﾞｼｯｸM" pitchFamily="50" charset="-128"/>
              </a:rPr>
              <a:t>3</a:t>
            </a:r>
            <a:r>
              <a:rPr lang="ja-JP" altLang="en-US" sz="1200">
                <a:latin typeface="HGPｺﾞｼｯｸM" pitchFamily="50" charset="-128"/>
                <a:ea typeface="HGPｺﾞｼｯｸM" pitchFamily="50" charset="-128"/>
              </a:rPr>
              <a:t>病院）</a:t>
            </a:r>
          </a:p>
        </p:txBody>
      </p:sp>
      <p:sp>
        <p:nvSpPr>
          <p:cNvPr id="6" name="スライド番号プレースホルダー 5"/>
          <p:cNvSpPr>
            <a:spLocks noGrp="1"/>
          </p:cNvSpPr>
          <p:nvPr>
            <p:ph type="sldNum" sz="quarter" idx="12"/>
          </p:nvPr>
        </p:nvSpPr>
        <p:spPr>
          <a:xfrm>
            <a:off x="7562850" y="6448425"/>
            <a:ext cx="2311400" cy="365125"/>
          </a:xfrm>
        </p:spPr>
        <p:txBody>
          <a:bodyPr/>
          <a:lstStyle/>
          <a:p>
            <a:pPr>
              <a:defRPr/>
            </a:pPr>
            <a:fld id="{1C7DB134-E087-4A42-A9BC-5FA1243BFE11}" type="slidenum">
              <a:rPr lang="ja-JP" altLang="en-US"/>
              <a:pPr>
                <a:defRPr/>
              </a:pPr>
              <a:t>28</a:t>
            </a:fld>
            <a:endParaRPr lang="ja-JP" altLang="en-US"/>
          </a:p>
        </p:txBody>
      </p:sp>
      <p:sp>
        <p:nvSpPr>
          <p:cNvPr id="55315" name="テキスト ボックス 7"/>
          <p:cNvSpPr txBox="1">
            <a:spLocks noChangeArrowheads="1"/>
          </p:cNvSpPr>
          <p:nvPr/>
        </p:nvSpPr>
        <p:spPr bwMode="auto">
          <a:xfrm>
            <a:off x="584200" y="260350"/>
            <a:ext cx="8545513" cy="369888"/>
          </a:xfrm>
          <a:prstGeom prst="rect">
            <a:avLst/>
          </a:prstGeom>
          <a:noFill/>
          <a:ln w="9525">
            <a:noFill/>
            <a:miter lim="800000"/>
            <a:headEnd/>
            <a:tailEnd/>
          </a:ln>
        </p:spPr>
        <p:txBody>
          <a:bodyPr>
            <a:spAutoFit/>
          </a:bodyPr>
          <a:lstStyle/>
          <a:p>
            <a:r>
              <a:rPr lang="ja-JP" altLang="en-US">
                <a:latin typeface="Calibri" pitchFamily="34" charset="0"/>
              </a:rPr>
              <a:t>国立病院機構の病院は、同じ公的病院でも、ほとんど補助金なしで運営できている</a:t>
            </a:r>
          </a:p>
        </p:txBody>
      </p:sp>
      <p:sp>
        <p:nvSpPr>
          <p:cNvPr id="55316" name="テキスト ボックス 12"/>
          <p:cNvSpPr txBox="1">
            <a:spLocks noChangeArrowheads="1"/>
          </p:cNvSpPr>
          <p:nvPr/>
        </p:nvSpPr>
        <p:spPr bwMode="auto">
          <a:xfrm>
            <a:off x="4992688" y="2628900"/>
            <a:ext cx="1039812" cy="274638"/>
          </a:xfrm>
          <a:prstGeom prst="rect">
            <a:avLst/>
          </a:prstGeom>
          <a:noFill/>
          <a:ln w="9525">
            <a:noFill/>
            <a:miter lim="800000"/>
            <a:headEnd/>
            <a:tailEnd/>
          </a:ln>
        </p:spPr>
        <p:txBody>
          <a:bodyPr>
            <a:spAutoFit/>
          </a:bodyPr>
          <a:lstStyle/>
          <a:p>
            <a:r>
              <a:rPr lang="ja-JP" altLang="en-US" sz="1200">
                <a:latin typeface="Calibri" pitchFamily="34" charset="0"/>
              </a:rPr>
              <a:t>（単位：億円）</a:t>
            </a:r>
          </a:p>
        </p:txBody>
      </p:sp>
      <p:sp>
        <p:nvSpPr>
          <p:cNvPr id="55317" name="テキスト ボックス 3"/>
          <p:cNvSpPr txBox="1">
            <a:spLocks noChangeArrowheads="1"/>
          </p:cNvSpPr>
          <p:nvPr/>
        </p:nvSpPr>
        <p:spPr bwMode="auto">
          <a:xfrm>
            <a:off x="6045200" y="5678488"/>
            <a:ext cx="3587750" cy="304800"/>
          </a:xfrm>
          <a:prstGeom prst="rect">
            <a:avLst/>
          </a:prstGeom>
          <a:noFill/>
          <a:ln w="9525">
            <a:noFill/>
            <a:miter lim="800000"/>
            <a:headEnd/>
            <a:tailEnd/>
          </a:ln>
        </p:spPr>
        <p:txBody>
          <a:bodyPr>
            <a:spAutoFit/>
          </a:bodyPr>
          <a:lstStyle/>
          <a:p>
            <a:r>
              <a:rPr lang="ja-JP" altLang="en-US" sz="1200">
                <a:latin typeface="HGPｺﾞｼｯｸM" pitchFamily="50" charset="-128"/>
                <a:ea typeface="HGPｺﾞｼｯｸM" pitchFamily="50" charset="-128"/>
              </a:rPr>
              <a:t>（</a:t>
            </a:r>
            <a:r>
              <a:rPr lang="en-US" altLang="ja-JP" sz="1400">
                <a:latin typeface="HGPｺﾞｼｯｸM" pitchFamily="50" charset="-128"/>
                <a:ea typeface="HGPｺﾞｼｯｸM" pitchFamily="50" charset="-128"/>
              </a:rPr>
              <a:t>5</a:t>
            </a:r>
            <a:r>
              <a:rPr lang="ja-JP" altLang="en-US" sz="1400">
                <a:latin typeface="HGPｺﾞｼｯｸM" pitchFamily="50" charset="-128"/>
                <a:ea typeface="HGPｺﾞｼｯｸM" pitchFamily="50" charset="-128"/>
              </a:rPr>
              <a:t>病院</a:t>
            </a:r>
            <a:r>
              <a:rPr lang="ja-JP" altLang="en-US" sz="1200">
                <a:latin typeface="HGPｺﾞｼｯｸM" pitchFamily="50" charset="-128"/>
                <a:ea typeface="HGPｺﾞｼｯｸM" pitchFamily="50" charset="-128"/>
              </a:rPr>
              <a:t>）　　　　　（</a:t>
            </a:r>
            <a:r>
              <a:rPr lang="en-US" altLang="ja-JP" sz="1200">
                <a:latin typeface="HGPｺﾞｼｯｸM" pitchFamily="50" charset="-128"/>
                <a:ea typeface="HGPｺﾞｼｯｸM" pitchFamily="50" charset="-128"/>
              </a:rPr>
              <a:t>5</a:t>
            </a:r>
            <a:r>
              <a:rPr lang="ja-JP" altLang="en-US" sz="1200">
                <a:latin typeface="HGPｺﾞｼｯｸM" pitchFamily="50" charset="-128"/>
                <a:ea typeface="HGPｺﾞｼｯｸM" pitchFamily="50" charset="-128"/>
              </a:rPr>
              <a:t>病院）　　　　（</a:t>
            </a:r>
            <a:r>
              <a:rPr lang="en-US" altLang="ja-JP" sz="1200">
                <a:latin typeface="HGPｺﾞｼｯｸM" pitchFamily="50" charset="-128"/>
                <a:ea typeface="HGPｺﾞｼｯｸM" pitchFamily="50" charset="-128"/>
              </a:rPr>
              <a:t>3</a:t>
            </a:r>
            <a:r>
              <a:rPr lang="ja-JP" altLang="en-US" sz="1200">
                <a:latin typeface="HGPｺﾞｼｯｸM" pitchFamily="50" charset="-128"/>
                <a:ea typeface="HGPｺﾞｼｯｸM" pitchFamily="50" charset="-128"/>
              </a:rPr>
              <a:t>病院）</a:t>
            </a:r>
          </a:p>
        </p:txBody>
      </p:sp>
      <p:sp>
        <p:nvSpPr>
          <p:cNvPr id="55318" name="Line 15"/>
          <p:cNvSpPr>
            <a:spLocks noChangeShapeType="1"/>
          </p:cNvSpPr>
          <p:nvPr/>
        </p:nvSpPr>
        <p:spPr bwMode="auto">
          <a:xfrm>
            <a:off x="1271588" y="2378075"/>
            <a:ext cx="3214687" cy="0"/>
          </a:xfrm>
          <a:prstGeom prst="line">
            <a:avLst/>
          </a:prstGeom>
          <a:noFill/>
          <a:ln w="9525">
            <a:solidFill>
              <a:schemeClr val="tx1"/>
            </a:solidFill>
            <a:round/>
            <a:headEnd/>
            <a:tailEnd/>
          </a:ln>
        </p:spPr>
        <p:txBody>
          <a:bodyPr/>
          <a:lstStyle/>
          <a:p>
            <a:endParaRPr lang="ja-JP" altLang="en-US"/>
          </a:p>
        </p:txBody>
      </p:sp>
      <p:sp>
        <p:nvSpPr>
          <p:cNvPr id="55319" name="Line 16"/>
          <p:cNvSpPr>
            <a:spLocks noChangeShapeType="1"/>
          </p:cNvSpPr>
          <p:nvPr/>
        </p:nvSpPr>
        <p:spPr bwMode="auto">
          <a:xfrm>
            <a:off x="5876925" y="2378075"/>
            <a:ext cx="3214688" cy="0"/>
          </a:xfrm>
          <a:prstGeom prst="line">
            <a:avLst/>
          </a:prstGeom>
          <a:noFill/>
          <a:ln w="9525">
            <a:solidFill>
              <a:schemeClr val="tx1"/>
            </a:solidFill>
            <a:round/>
            <a:headEnd/>
            <a:tailEnd/>
          </a:ln>
        </p:spPr>
        <p:txBody>
          <a:bodyPr/>
          <a:lstStyle/>
          <a:p>
            <a:endParaRPr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62850" y="6448425"/>
            <a:ext cx="2311400" cy="365125"/>
          </a:xfrm>
        </p:spPr>
        <p:txBody>
          <a:bodyPr/>
          <a:lstStyle/>
          <a:p>
            <a:pPr>
              <a:defRPr/>
            </a:pPr>
            <a:fld id="{1FF78F95-F0A4-4CA5-8471-D23280C0D8FB}" type="slidenum">
              <a:rPr lang="ja-JP" altLang="en-US"/>
              <a:pPr>
                <a:defRPr/>
              </a:pPr>
              <a:t>29</a:t>
            </a:fld>
            <a:endParaRPr lang="ja-JP" altLang="en-US"/>
          </a:p>
        </p:txBody>
      </p:sp>
      <p:sp>
        <p:nvSpPr>
          <p:cNvPr id="56322" name="テキスト ボックス 2"/>
          <p:cNvSpPr txBox="1">
            <a:spLocks noChangeArrowheads="1"/>
          </p:cNvSpPr>
          <p:nvPr/>
        </p:nvSpPr>
        <p:spPr bwMode="auto">
          <a:xfrm>
            <a:off x="1136650" y="2276475"/>
            <a:ext cx="7777163" cy="523875"/>
          </a:xfrm>
          <a:prstGeom prst="rect">
            <a:avLst/>
          </a:prstGeom>
          <a:noFill/>
          <a:ln w="9525">
            <a:noFill/>
            <a:miter lim="800000"/>
            <a:headEnd/>
            <a:tailEnd/>
          </a:ln>
        </p:spPr>
        <p:txBody>
          <a:bodyPr>
            <a:spAutoFit/>
          </a:bodyPr>
          <a:lstStyle/>
          <a:p>
            <a:r>
              <a:rPr lang="ja-JP" altLang="en-US" sz="2800">
                <a:latin typeface="Calibri" pitchFamily="34" charset="0"/>
              </a:rPr>
              <a:t>２．市立病院の繰出金の中身と改善可能性の検討</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番号プレースホルダー 2"/>
          <p:cNvSpPr>
            <a:spLocks noGrp="1"/>
          </p:cNvSpPr>
          <p:nvPr>
            <p:ph type="sldNum" sz="quarter" idx="12"/>
          </p:nvPr>
        </p:nvSpPr>
        <p:spPr bwMode="auto">
          <a:xfrm>
            <a:off x="7524750" y="6435725"/>
            <a:ext cx="2311400" cy="36512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D910E6C-FB21-4284-8225-F83F3E3B4D0B}" type="slidenum">
              <a:rPr kumimoji="0" lang="ja-JP" altLang="en-US" sz="1400" smtClean="0">
                <a:solidFill>
                  <a:schemeClr val="tx2"/>
                </a:solidFill>
                <a:latin typeface="ＭＳ ゴシック" pitchFamily="49" charset="-128"/>
                <a:ea typeface="ＭＳ ゴシック" pitchFamily="49" charset="-128"/>
              </a:rPr>
              <a:pPr fontAlgn="base">
                <a:spcBef>
                  <a:spcPct val="0"/>
                </a:spcBef>
                <a:spcAft>
                  <a:spcPct val="0"/>
                </a:spcAft>
              </a:pPr>
              <a:t>3</a:t>
            </a:fld>
            <a:endParaRPr kumimoji="0" lang="en-US" altLang="ja-JP" sz="1400" smtClean="0">
              <a:solidFill>
                <a:schemeClr val="tx2"/>
              </a:solidFill>
              <a:latin typeface="ＭＳ ゴシック" pitchFamily="49" charset="-128"/>
              <a:ea typeface="ＭＳ ゴシック" pitchFamily="49" charset="-128"/>
            </a:endParaRPr>
          </a:p>
        </p:txBody>
      </p:sp>
      <p:sp>
        <p:nvSpPr>
          <p:cNvPr id="18434" name="タイトル 1"/>
          <p:cNvSpPr txBox="1">
            <a:spLocks/>
          </p:cNvSpPr>
          <p:nvPr/>
        </p:nvSpPr>
        <p:spPr bwMode="auto">
          <a:xfrm>
            <a:off x="1052513" y="2636838"/>
            <a:ext cx="7429500" cy="990600"/>
          </a:xfrm>
          <a:prstGeom prst="rect">
            <a:avLst/>
          </a:prstGeom>
          <a:noFill/>
          <a:ln w="9525">
            <a:noFill/>
            <a:miter lim="800000"/>
            <a:headEnd/>
            <a:tailEnd/>
          </a:ln>
        </p:spPr>
        <p:txBody>
          <a:bodyPr anchor="ctr"/>
          <a:lstStyle/>
          <a:p>
            <a:pPr algn="ctr"/>
            <a:r>
              <a:rPr lang="ja-JP" altLang="en-US" sz="3200">
                <a:latin typeface="Bookman Old Style" pitchFamily="18" charset="0"/>
                <a:ea typeface="HG明朝E"/>
                <a:cs typeface="HG明朝E"/>
              </a:rPr>
              <a:t>１．府・市病院の概要</a:t>
            </a:r>
            <a:endParaRPr lang="en-US" altLang="ja-JP" sz="3200">
              <a:latin typeface="Bookman Old Style" pitchFamily="18" charset="0"/>
              <a:ea typeface="HG明朝E"/>
              <a:cs typeface="HG明朝E"/>
            </a:endParaRPr>
          </a:p>
          <a:p>
            <a:pPr algn="ctr"/>
            <a:r>
              <a:rPr lang="ja-JP" altLang="en-US" sz="2400">
                <a:latin typeface="ＭＳ ゴシック" pitchFamily="49" charset="-128"/>
              </a:rPr>
              <a:t>（</a:t>
            </a:r>
            <a:r>
              <a:rPr lang="en-US" altLang="ja-JP" sz="2400">
                <a:latin typeface="ＭＳ ゴシック" pitchFamily="49" charset="-128"/>
              </a:rPr>
              <a:t>H24</a:t>
            </a:r>
            <a:r>
              <a:rPr lang="ja-JP" altLang="en-US" sz="2400">
                <a:latin typeface="ＭＳ ゴシック" pitchFamily="49" charset="-128"/>
              </a:rPr>
              <a:t>年</a:t>
            </a:r>
            <a:r>
              <a:rPr lang="en-US" altLang="ja-JP" sz="2400">
                <a:latin typeface="ＭＳ ゴシック" pitchFamily="49" charset="-128"/>
              </a:rPr>
              <a:t>5</a:t>
            </a:r>
            <a:r>
              <a:rPr lang="ja-JP" altLang="en-US" sz="2400">
                <a:latin typeface="ＭＳ ゴシック" pitchFamily="49" charset="-128"/>
              </a:rPr>
              <a:t>月</a:t>
            </a:r>
            <a:r>
              <a:rPr lang="en-US" altLang="ja-JP" sz="2400">
                <a:latin typeface="ＭＳ ゴシック" pitchFamily="49" charset="-128"/>
              </a:rPr>
              <a:t>29</a:t>
            </a:r>
            <a:r>
              <a:rPr lang="ja-JP" altLang="en-US" sz="2400">
                <a:latin typeface="ＭＳ ゴシック" pitchFamily="49" charset="-128"/>
              </a:rPr>
              <a:t>日第</a:t>
            </a:r>
            <a:r>
              <a:rPr lang="en-US" altLang="ja-JP" sz="2400">
                <a:latin typeface="ＭＳ ゴシック" pitchFamily="49" charset="-128"/>
              </a:rPr>
              <a:t>12</a:t>
            </a:r>
            <a:r>
              <a:rPr lang="ja-JP" altLang="en-US" sz="2400">
                <a:latin typeface="ＭＳ ゴシック" pitchFamily="49" charset="-128"/>
              </a:rPr>
              <a:t>回大阪府市統合本部会議資料）</a:t>
            </a:r>
            <a:endParaRPr lang="en-US" altLang="ja-JP" sz="2400">
              <a:latin typeface="ＭＳ ゴシック" pitchFamily="49" charset="-128"/>
            </a:endParaRPr>
          </a:p>
          <a:p>
            <a:pPr algn="ctr"/>
            <a:endParaRPr lang="ja-JP" altLang="en-US" sz="3200">
              <a:latin typeface="Bookman Old Style" pitchFamily="18" charset="0"/>
              <a:ea typeface="HG明朝E"/>
              <a:cs typeface="HG明朝E"/>
            </a:endParaRPr>
          </a:p>
        </p:txBody>
      </p:sp>
      <p:sp>
        <p:nvSpPr>
          <p:cNvPr id="18435" name="Text Box 4"/>
          <p:cNvSpPr txBox="1">
            <a:spLocks noChangeArrowheads="1"/>
          </p:cNvSpPr>
          <p:nvPr/>
        </p:nvSpPr>
        <p:spPr bwMode="auto">
          <a:xfrm>
            <a:off x="5829300" y="3357563"/>
            <a:ext cx="2292350" cy="274637"/>
          </a:xfrm>
          <a:prstGeom prst="rect">
            <a:avLst/>
          </a:prstGeom>
          <a:noFill/>
          <a:ln w="9525">
            <a:noFill/>
            <a:miter lim="800000"/>
            <a:headEnd/>
            <a:tailEnd/>
          </a:ln>
        </p:spPr>
        <p:txBody>
          <a:bodyPr wrap="none">
            <a:spAutoFit/>
          </a:bodyPr>
          <a:lstStyle/>
          <a:p>
            <a:r>
              <a:rPr lang="en-US" altLang="ja-JP" sz="1200"/>
              <a:t>※</a:t>
            </a:r>
            <a:r>
              <a:rPr lang="ja-JP" altLang="en-US" sz="1200"/>
              <a:t>ただし、一部データを時点修正</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45"/>
          <p:cNvSpPr>
            <a:spLocks noChangeShapeType="1"/>
          </p:cNvSpPr>
          <p:nvPr/>
        </p:nvSpPr>
        <p:spPr bwMode="auto">
          <a:xfrm>
            <a:off x="1065213" y="5092700"/>
            <a:ext cx="6324600" cy="0"/>
          </a:xfrm>
          <a:prstGeom prst="line">
            <a:avLst/>
          </a:prstGeom>
          <a:noFill/>
          <a:ln w="25400">
            <a:solidFill>
              <a:schemeClr val="tx1"/>
            </a:solidFill>
            <a:round/>
            <a:headEnd/>
            <a:tailEnd/>
          </a:ln>
        </p:spPr>
        <p:txBody>
          <a:bodyPr/>
          <a:lstStyle/>
          <a:p>
            <a:endParaRPr lang="ja-JP" altLang="en-US"/>
          </a:p>
        </p:txBody>
      </p:sp>
      <p:sp>
        <p:nvSpPr>
          <p:cNvPr id="21" name="正方形/長方形 20"/>
          <p:cNvSpPr/>
          <p:nvPr/>
        </p:nvSpPr>
        <p:spPr bwMode="auto">
          <a:xfrm>
            <a:off x="2635250" y="2284413"/>
            <a:ext cx="1169988" cy="345757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a:r>
              <a:rPr kumimoji="0" lang="ja-JP" altLang="en-US" sz="1400">
                <a:latin typeface="Calibri" pitchFamily="34" charset="0"/>
              </a:rPr>
              <a:t>コスト</a:t>
            </a:r>
            <a:endParaRPr kumimoji="0" lang="en-US" altLang="ja-JP" sz="1400">
              <a:latin typeface="Calibri" pitchFamily="34" charset="0"/>
            </a:endParaRPr>
          </a:p>
          <a:p>
            <a:pPr algn="ctr"/>
            <a:r>
              <a:rPr kumimoji="0" lang="en-US" altLang="ja-JP" sz="1400">
                <a:latin typeface="Calibri" pitchFamily="34" charset="0"/>
              </a:rPr>
              <a:t>434</a:t>
            </a:r>
            <a:r>
              <a:rPr kumimoji="0" lang="ja-JP" altLang="en-US" sz="1400">
                <a:latin typeface="Calibri" pitchFamily="34" charset="0"/>
              </a:rPr>
              <a:t>億円</a:t>
            </a:r>
          </a:p>
        </p:txBody>
      </p:sp>
      <p:sp>
        <p:nvSpPr>
          <p:cNvPr id="37" name="正方形/長方形 36"/>
          <p:cNvSpPr/>
          <p:nvPr/>
        </p:nvSpPr>
        <p:spPr bwMode="auto">
          <a:xfrm>
            <a:off x="1065213" y="2284413"/>
            <a:ext cx="1169987" cy="28082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a:r>
              <a:rPr kumimoji="0" lang="ja-JP" altLang="en-US" sz="1400">
                <a:latin typeface="Calibri" pitchFamily="34" charset="0"/>
              </a:rPr>
              <a:t>売上</a:t>
            </a:r>
            <a:endParaRPr kumimoji="0" lang="en-US" altLang="ja-JP" sz="1400">
              <a:latin typeface="Calibri" pitchFamily="34" charset="0"/>
            </a:endParaRPr>
          </a:p>
          <a:p>
            <a:pPr algn="ctr"/>
            <a:r>
              <a:rPr kumimoji="0" lang="ja-JP" altLang="en-US" sz="1400">
                <a:latin typeface="Calibri" pitchFamily="34" charset="0"/>
              </a:rPr>
              <a:t>（除補助金）</a:t>
            </a:r>
            <a:r>
              <a:rPr kumimoji="0" lang="en-US" altLang="ja-JP" sz="1400">
                <a:latin typeface="Calibri" pitchFamily="34" charset="0"/>
              </a:rPr>
              <a:t>359</a:t>
            </a:r>
            <a:r>
              <a:rPr kumimoji="0" lang="ja-JP" altLang="en-US" sz="1400">
                <a:latin typeface="Calibri" pitchFamily="34" charset="0"/>
              </a:rPr>
              <a:t>億円</a:t>
            </a:r>
          </a:p>
        </p:txBody>
      </p:sp>
      <p:sp>
        <p:nvSpPr>
          <p:cNvPr id="46" name="正方形/長方形 45"/>
          <p:cNvSpPr/>
          <p:nvPr/>
        </p:nvSpPr>
        <p:spPr bwMode="auto">
          <a:xfrm>
            <a:off x="4195763" y="4752975"/>
            <a:ext cx="1169987" cy="98901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defTabSz="912813" eaLnBrk="0" fontAlgn="auto" hangingPunct="0">
              <a:spcBef>
                <a:spcPts val="0"/>
              </a:spcBef>
              <a:spcAft>
                <a:spcPts val="0"/>
              </a:spcAft>
              <a:buSzPct val="120000"/>
              <a:defRPr/>
            </a:pPr>
            <a:r>
              <a:rPr kumimoji="0" lang="ja-JP" altLang="en-US" sz="1400" dirty="0">
                <a:latin typeface="+mn-lt"/>
                <a:ea typeface="+mn-ea"/>
              </a:rPr>
              <a:t>繰出金</a:t>
            </a:r>
            <a:endParaRPr kumimoji="0" lang="en-US" altLang="ja-JP" sz="1400" dirty="0">
              <a:latin typeface="+mn-lt"/>
              <a:ea typeface="+mn-ea"/>
            </a:endParaRPr>
          </a:p>
          <a:p>
            <a:pPr algn="ctr" defTabSz="912813" eaLnBrk="0" fontAlgn="auto" hangingPunct="0">
              <a:spcBef>
                <a:spcPts val="0"/>
              </a:spcBef>
              <a:spcAft>
                <a:spcPts val="0"/>
              </a:spcAft>
              <a:buSzPct val="120000"/>
              <a:defRPr/>
            </a:pPr>
            <a:r>
              <a:rPr kumimoji="0" lang="en-US" altLang="ja-JP" sz="1400" dirty="0">
                <a:latin typeface="+mn-lt"/>
                <a:ea typeface="+mn-ea"/>
              </a:rPr>
              <a:t>98</a:t>
            </a:r>
            <a:r>
              <a:rPr kumimoji="0" lang="ja-JP" altLang="en-US" sz="1400" dirty="0">
                <a:latin typeface="+mn-lt"/>
                <a:ea typeface="+mn-ea"/>
              </a:rPr>
              <a:t>億円</a:t>
            </a:r>
          </a:p>
        </p:txBody>
      </p:sp>
      <p:sp>
        <p:nvSpPr>
          <p:cNvPr id="50" name="正方形/長方形 49"/>
          <p:cNvSpPr/>
          <p:nvPr/>
        </p:nvSpPr>
        <p:spPr bwMode="auto">
          <a:xfrm>
            <a:off x="5773738" y="4752975"/>
            <a:ext cx="1160462" cy="33972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rIns="0" anchor="ctr"/>
          <a:lstStyle/>
          <a:p>
            <a:pPr algn="ctr" defTabSz="912813" eaLnBrk="0" hangingPunct="0">
              <a:buSzPct val="120000"/>
            </a:pPr>
            <a:r>
              <a:rPr kumimoji="0" lang="ja-JP" altLang="en-US" sz="1200">
                <a:latin typeface="Calibri" pitchFamily="34" charset="0"/>
              </a:rPr>
              <a:t>利益</a:t>
            </a:r>
            <a:endParaRPr kumimoji="0" lang="en-US" altLang="ja-JP" sz="1200">
              <a:latin typeface="Calibri" pitchFamily="34" charset="0"/>
            </a:endParaRPr>
          </a:p>
          <a:p>
            <a:pPr algn="ctr" defTabSz="912813" eaLnBrk="0" hangingPunct="0">
              <a:buSzPct val="120000"/>
            </a:pPr>
            <a:r>
              <a:rPr kumimoji="0" lang="en-US" altLang="ja-JP" sz="1200">
                <a:latin typeface="Calibri" pitchFamily="34" charset="0"/>
              </a:rPr>
              <a:t>23</a:t>
            </a:r>
            <a:r>
              <a:rPr kumimoji="0" lang="ja-JP" altLang="en-US" sz="1200">
                <a:latin typeface="Calibri" pitchFamily="34" charset="0"/>
              </a:rPr>
              <a:t>億円</a:t>
            </a:r>
          </a:p>
        </p:txBody>
      </p:sp>
      <p:sp>
        <p:nvSpPr>
          <p:cNvPr id="57350" name="タイトル 1"/>
          <p:cNvSpPr txBox="1">
            <a:spLocks/>
          </p:cNvSpPr>
          <p:nvPr/>
        </p:nvSpPr>
        <p:spPr bwMode="auto">
          <a:xfrm>
            <a:off x="96838" y="133350"/>
            <a:ext cx="9634537" cy="1143000"/>
          </a:xfrm>
          <a:prstGeom prst="rect">
            <a:avLst/>
          </a:prstGeom>
          <a:noFill/>
          <a:ln w="9525">
            <a:noFill/>
            <a:miter lim="800000"/>
            <a:headEnd/>
            <a:tailEnd/>
          </a:ln>
        </p:spPr>
        <p:txBody>
          <a:bodyPr anchor="ctr"/>
          <a:lstStyle/>
          <a:p>
            <a:endParaRPr lang="ja-JP" altLang="en-US" sz="2800">
              <a:latin typeface="Calibri" pitchFamily="34" charset="0"/>
            </a:endParaRPr>
          </a:p>
        </p:txBody>
      </p:sp>
      <p:sp>
        <p:nvSpPr>
          <p:cNvPr id="10" name="下矢印 9"/>
          <p:cNvSpPr/>
          <p:nvPr/>
        </p:nvSpPr>
        <p:spPr>
          <a:xfrm>
            <a:off x="5732463" y="5165725"/>
            <a:ext cx="1169987" cy="55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2" name="直線コネクタ 11"/>
          <p:cNvCxnSpPr/>
          <p:nvPr/>
        </p:nvCxnSpPr>
        <p:spPr>
          <a:xfrm flipV="1">
            <a:off x="1909763" y="2284413"/>
            <a:ext cx="1087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353" name="テキスト ボックス 17"/>
          <p:cNvSpPr txBox="1">
            <a:spLocks noChangeArrowheads="1"/>
          </p:cNvSpPr>
          <p:nvPr/>
        </p:nvSpPr>
        <p:spPr bwMode="auto">
          <a:xfrm>
            <a:off x="7029450" y="5165725"/>
            <a:ext cx="2447925" cy="581025"/>
          </a:xfrm>
          <a:prstGeom prst="rect">
            <a:avLst/>
          </a:prstGeom>
          <a:noFill/>
          <a:ln w="9525">
            <a:noFill/>
            <a:miter lim="800000"/>
            <a:headEnd/>
            <a:tailEnd/>
          </a:ln>
        </p:spPr>
        <p:txBody>
          <a:bodyPr>
            <a:spAutoFit/>
          </a:bodyPr>
          <a:lstStyle/>
          <a:p>
            <a:r>
              <a:rPr lang="en-US" altLang="ja-JP" sz="1600">
                <a:latin typeface="Calibri" pitchFamily="34" charset="0"/>
              </a:rPr>
              <a:t>75</a:t>
            </a:r>
            <a:r>
              <a:rPr lang="ja-JP" altLang="en-US" sz="1600">
                <a:latin typeface="Calibri" pitchFamily="34" charset="0"/>
              </a:rPr>
              <a:t>億円の実質補助金</a:t>
            </a:r>
            <a:endParaRPr lang="en-US" altLang="ja-JP" sz="1600">
              <a:latin typeface="Calibri" pitchFamily="34" charset="0"/>
            </a:endParaRPr>
          </a:p>
          <a:p>
            <a:r>
              <a:rPr lang="ja-JP" altLang="en-US" sz="1600">
                <a:latin typeface="Calibri" pitchFamily="34" charset="0"/>
              </a:rPr>
              <a:t>売上の</a:t>
            </a:r>
            <a:r>
              <a:rPr lang="en-US" altLang="ja-JP" sz="1600">
                <a:latin typeface="Calibri" pitchFamily="34" charset="0"/>
              </a:rPr>
              <a:t>21</a:t>
            </a:r>
            <a:r>
              <a:rPr lang="ja-JP" altLang="en-US" sz="1600">
                <a:latin typeface="Calibri" pitchFamily="34" charset="0"/>
              </a:rPr>
              <a:t>％</a:t>
            </a:r>
          </a:p>
        </p:txBody>
      </p:sp>
      <p:sp>
        <p:nvSpPr>
          <p:cNvPr id="57354" name="テキスト ボックス 18"/>
          <p:cNvSpPr txBox="1">
            <a:spLocks noChangeArrowheads="1"/>
          </p:cNvSpPr>
          <p:nvPr/>
        </p:nvSpPr>
        <p:spPr bwMode="auto">
          <a:xfrm>
            <a:off x="2233613" y="1620838"/>
            <a:ext cx="5383212" cy="368300"/>
          </a:xfrm>
          <a:prstGeom prst="rect">
            <a:avLst/>
          </a:prstGeom>
          <a:noFill/>
          <a:ln w="9525">
            <a:noFill/>
            <a:miter lim="800000"/>
            <a:headEnd/>
            <a:tailEnd/>
          </a:ln>
        </p:spPr>
        <p:txBody>
          <a:bodyPr>
            <a:spAutoFit/>
          </a:bodyPr>
          <a:lstStyle/>
          <a:p>
            <a:pPr algn="ctr"/>
            <a:r>
              <a:rPr lang="ja-JP" altLang="en-US" b="1" u="sng">
                <a:latin typeface="Calibri" pitchFamily="34" charset="0"/>
              </a:rPr>
              <a:t>市立病院の繰出金の構造（平成</a:t>
            </a:r>
            <a:r>
              <a:rPr lang="en-US" altLang="ja-JP" b="1" u="sng">
                <a:latin typeface="Calibri" pitchFamily="34" charset="0"/>
              </a:rPr>
              <a:t>24</a:t>
            </a:r>
            <a:r>
              <a:rPr lang="ja-JP" altLang="en-US" b="1" u="sng">
                <a:latin typeface="Calibri" pitchFamily="34" charset="0"/>
              </a:rPr>
              <a:t>年度予算）</a:t>
            </a:r>
          </a:p>
        </p:txBody>
      </p:sp>
      <p:sp>
        <p:nvSpPr>
          <p:cNvPr id="57355" name="テキスト ボックス 2"/>
          <p:cNvSpPr txBox="1">
            <a:spLocks noChangeArrowheads="1"/>
          </p:cNvSpPr>
          <p:nvPr/>
        </p:nvSpPr>
        <p:spPr bwMode="auto">
          <a:xfrm>
            <a:off x="344488" y="461963"/>
            <a:ext cx="9144000" cy="519112"/>
          </a:xfrm>
          <a:prstGeom prst="rect">
            <a:avLst/>
          </a:prstGeom>
          <a:noFill/>
          <a:ln w="9525">
            <a:noFill/>
            <a:miter lim="800000"/>
            <a:headEnd/>
            <a:tailEnd/>
          </a:ln>
        </p:spPr>
        <p:txBody>
          <a:bodyPr>
            <a:spAutoFit/>
          </a:bodyPr>
          <a:lstStyle/>
          <a:p>
            <a:r>
              <a:rPr lang="ja-JP" altLang="en-US" sz="2800">
                <a:latin typeface="Calibri" pitchFamily="34" charset="0"/>
              </a:rPr>
              <a:t>市立病院は、大きな繰出金を投入して、黒字を計上している</a:t>
            </a:r>
          </a:p>
        </p:txBody>
      </p:sp>
      <p:sp>
        <p:nvSpPr>
          <p:cNvPr id="4" name="スライド番号プレースホルダー 3"/>
          <p:cNvSpPr>
            <a:spLocks noGrp="1"/>
          </p:cNvSpPr>
          <p:nvPr>
            <p:ph type="sldNum" sz="quarter" idx="12"/>
          </p:nvPr>
        </p:nvSpPr>
        <p:spPr>
          <a:xfrm>
            <a:off x="7537450" y="6448425"/>
            <a:ext cx="2311400" cy="365125"/>
          </a:xfrm>
        </p:spPr>
        <p:txBody>
          <a:bodyPr/>
          <a:lstStyle/>
          <a:p>
            <a:pPr>
              <a:defRPr/>
            </a:pPr>
            <a:fld id="{04ABFFE0-A74F-4B60-B06F-C19B74F61E5B}" type="slidenum">
              <a:rPr lang="ja-JP" altLang="en-US"/>
              <a:pPr>
                <a:defRPr/>
              </a:pPr>
              <a:t>30</a:t>
            </a:fld>
            <a:endParaRPr lang="ja-JP" altLang="en-US"/>
          </a:p>
        </p:txBody>
      </p:sp>
      <p:cxnSp>
        <p:nvCxnSpPr>
          <p:cNvPr id="33" name="直線コネクタ 32"/>
          <p:cNvCxnSpPr/>
          <p:nvPr/>
        </p:nvCxnSpPr>
        <p:spPr>
          <a:xfrm flipV="1">
            <a:off x="3429000" y="5741988"/>
            <a:ext cx="1087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46" idx="0"/>
            <a:endCxn id="50" idx="0"/>
          </p:cNvCxnSpPr>
          <p:nvPr/>
        </p:nvCxnSpPr>
        <p:spPr>
          <a:xfrm>
            <a:off x="4781550" y="4752975"/>
            <a:ext cx="15732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46" idx="2"/>
          </p:cNvCxnSpPr>
          <p:nvPr/>
        </p:nvCxnSpPr>
        <p:spPr>
          <a:xfrm>
            <a:off x="4781550" y="5741988"/>
            <a:ext cx="2152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360" name="テキスト ボックス 26"/>
          <p:cNvSpPr txBox="1">
            <a:spLocks noChangeArrowheads="1"/>
          </p:cNvSpPr>
          <p:nvPr/>
        </p:nvSpPr>
        <p:spPr bwMode="auto">
          <a:xfrm>
            <a:off x="5724525" y="4137025"/>
            <a:ext cx="3044825" cy="581025"/>
          </a:xfrm>
          <a:prstGeom prst="rect">
            <a:avLst/>
          </a:prstGeom>
          <a:noFill/>
          <a:ln w="9525">
            <a:noFill/>
            <a:miter lim="800000"/>
            <a:headEnd/>
            <a:tailEnd/>
          </a:ln>
        </p:spPr>
        <p:txBody>
          <a:bodyPr>
            <a:spAutoFit/>
          </a:bodyPr>
          <a:lstStyle/>
          <a:p>
            <a:r>
              <a:rPr lang="ja-JP" altLang="en-US" sz="1600">
                <a:latin typeface="Calibri" pitchFamily="34" charset="0"/>
              </a:rPr>
              <a:t>この利益は、過去の債務の返済・新規投資に回っている</a:t>
            </a:r>
          </a:p>
        </p:txBody>
      </p:sp>
      <p:sp>
        <p:nvSpPr>
          <p:cNvPr id="57361" name="テキスト ボックス 1"/>
          <p:cNvSpPr txBox="1">
            <a:spLocks noChangeArrowheads="1"/>
          </p:cNvSpPr>
          <p:nvPr/>
        </p:nvSpPr>
        <p:spPr bwMode="auto">
          <a:xfrm>
            <a:off x="4227513" y="5884863"/>
            <a:ext cx="1339850" cy="581025"/>
          </a:xfrm>
          <a:prstGeom prst="rect">
            <a:avLst/>
          </a:prstGeom>
          <a:noFill/>
          <a:ln w="9525">
            <a:noFill/>
            <a:miter lim="800000"/>
            <a:headEnd/>
            <a:tailEnd/>
          </a:ln>
        </p:spPr>
        <p:txBody>
          <a:bodyPr>
            <a:spAutoFit/>
          </a:bodyPr>
          <a:lstStyle/>
          <a:p>
            <a:r>
              <a:rPr lang="ja-JP" altLang="en-US" sz="1600">
                <a:latin typeface="Calibri" pitchFamily="34" charset="0"/>
              </a:rPr>
              <a:t>補助金</a:t>
            </a:r>
            <a:endParaRPr lang="en-US" altLang="ja-JP" sz="1600">
              <a:latin typeface="Calibri" pitchFamily="34" charset="0"/>
            </a:endParaRPr>
          </a:p>
          <a:p>
            <a:r>
              <a:rPr lang="ja-JP" altLang="en-US" sz="1600">
                <a:latin typeface="Calibri" pitchFamily="34" charset="0"/>
              </a:rPr>
              <a:t>売上の</a:t>
            </a:r>
            <a:r>
              <a:rPr lang="en-US" altLang="ja-JP" sz="1600">
                <a:latin typeface="Calibri" pitchFamily="34" charset="0"/>
              </a:rPr>
              <a:t>27</a:t>
            </a:r>
            <a:r>
              <a:rPr lang="ja-JP" altLang="en-US" sz="1600">
                <a:latin typeface="Calibri" pitchFamily="34"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3" name="Object 5"/>
          <p:cNvGraphicFramePr>
            <a:graphicFrameLocks noGrp="1"/>
          </p:cNvGraphicFramePr>
          <p:nvPr>
            <p:ph idx="1"/>
          </p:nvPr>
        </p:nvGraphicFramePr>
        <p:xfrm>
          <a:off x="1117600" y="1892300"/>
          <a:ext cx="7696200" cy="3949700"/>
        </p:xfrm>
        <a:graphic>
          <a:graphicData uri="http://schemas.openxmlformats.org/presentationml/2006/ole">
            <mc:AlternateContent xmlns:mc="http://schemas.openxmlformats.org/markup-compatibility/2006">
              <mc:Choice xmlns:v="urn:schemas-microsoft-com:vml" Requires="v">
                <p:oleObj spid="_x0000_s58376" name="グラフ" r:id="rId3" imgW="9020175" imgH="4629150" progId="Excel.Chart.8">
                  <p:embed/>
                </p:oleObj>
              </mc:Choice>
              <mc:Fallback>
                <p:oleObj name="グラフ" r:id="rId3" imgW="9020175" imgH="4629150" progId="Excel.Chart.8">
                  <p:embed/>
                  <p:pic>
                    <p:nvPicPr>
                      <p:cNvPr id="0" name="Picture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892300"/>
                        <a:ext cx="7696200" cy="394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4" name="タイトル 1"/>
          <p:cNvSpPr>
            <a:spLocks noGrp="1"/>
          </p:cNvSpPr>
          <p:nvPr>
            <p:ph type="title"/>
          </p:nvPr>
        </p:nvSpPr>
        <p:spPr>
          <a:xfrm>
            <a:off x="428625" y="115888"/>
            <a:ext cx="8982075" cy="1268412"/>
          </a:xfrm>
        </p:spPr>
        <p:txBody>
          <a:bodyPr/>
          <a:lstStyle/>
          <a:p>
            <a:pPr algn="l" eaLnBrk="1" hangingPunct="1"/>
            <a:r>
              <a:rPr lang="ja-JP" altLang="en-US" sz="2800" smtClean="0"/>
              <a:t>大阪市の</a:t>
            </a:r>
            <a:r>
              <a:rPr lang="en-US" altLang="ja-JP" sz="2800" smtClean="0"/>
              <a:t>24</a:t>
            </a:r>
            <a:r>
              <a:rPr lang="ja-JP" altLang="en-US" sz="2800" smtClean="0"/>
              <a:t>年度（予算）の繰出金の詳細を調査した</a:t>
            </a:r>
          </a:p>
        </p:txBody>
      </p:sp>
      <p:sp>
        <p:nvSpPr>
          <p:cNvPr id="58375" name="テキスト ボックス 2"/>
          <p:cNvSpPr>
            <a:spLocks noChangeArrowheads="1"/>
          </p:cNvSpPr>
          <p:nvPr/>
        </p:nvSpPr>
        <p:spPr bwMode="auto">
          <a:xfrm>
            <a:off x="5575300" y="5305425"/>
            <a:ext cx="3841750" cy="758825"/>
          </a:xfrm>
          <a:prstGeom prst="wedgeRoundRectCallout">
            <a:avLst>
              <a:gd name="adj1" fmla="val -49463"/>
              <a:gd name="adj2" fmla="val -109449"/>
              <a:gd name="adj3" fmla="val 16667"/>
            </a:avLst>
          </a:prstGeom>
          <a:noFill/>
          <a:ln w="9525">
            <a:solidFill>
              <a:srgbClr val="C0C0C0"/>
            </a:solidFill>
            <a:miter lim="800000"/>
            <a:headEnd/>
            <a:tailEnd/>
          </a:ln>
        </p:spPr>
        <p:txBody>
          <a:bodyPr>
            <a:spAutoFit/>
          </a:bodyPr>
          <a:lstStyle/>
          <a:p>
            <a:r>
              <a:rPr lang="ja-JP" altLang="en-US" sz="2000" b="1">
                <a:latin typeface="HGPｺﾞｼｯｸM" pitchFamily="50" charset="-128"/>
                <a:ea typeface="HGPｺﾞｼｯｸM" pitchFamily="50" charset="-128"/>
              </a:rPr>
              <a:t>政策医療の診療関係の補助金が</a:t>
            </a:r>
            <a:r>
              <a:rPr lang="en-US" altLang="ja-JP" sz="2000" b="1">
                <a:latin typeface="HGPｺﾞｼｯｸM" pitchFamily="50" charset="-128"/>
                <a:ea typeface="HGPｺﾞｼｯｸM" pitchFamily="50" charset="-128"/>
              </a:rPr>
              <a:t>65</a:t>
            </a:r>
            <a:r>
              <a:rPr lang="ja-JP" altLang="en-US" sz="2000" b="1">
                <a:latin typeface="HGPｺﾞｼｯｸM" pitchFamily="50" charset="-128"/>
                <a:ea typeface="HGPｺﾞｼｯｸM" pitchFamily="50" charset="-128"/>
              </a:rPr>
              <a:t>％、</a:t>
            </a:r>
            <a:r>
              <a:rPr lang="en-US" altLang="ja-JP" sz="2000" b="1">
                <a:latin typeface="HGPｺﾞｼｯｸM" pitchFamily="50" charset="-128"/>
                <a:ea typeface="HGPｺﾞｼｯｸM" pitchFamily="50" charset="-128"/>
              </a:rPr>
              <a:t>64</a:t>
            </a:r>
            <a:r>
              <a:rPr lang="ja-JP" altLang="en-US" sz="2000" b="1">
                <a:latin typeface="HGPｺﾞｼｯｸM" pitchFamily="50" charset="-128"/>
                <a:ea typeface="HGPｺﾞｼｯｸM" pitchFamily="50" charset="-128"/>
              </a:rPr>
              <a:t>億円</a:t>
            </a:r>
          </a:p>
        </p:txBody>
      </p:sp>
      <p:sp>
        <p:nvSpPr>
          <p:cNvPr id="5" name="スライド番号プレースホルダー 4"/>
          <p:cNvSpPr>
            <a:spLocks noGrp="1"/>
          </p:cNvSpPr>
          <p:nvPr>
            <p:ph type="sldNum" sz="quarter" idx="12"/>
          </p:nvPr>
        </p:nvSpPr>
        <p:spPr>
          <a:xfrm>
            <a:off x="7537450" y="6435725"/>
            <a:ext cx="2311400" cy="365125"/>
          </a:xfrm>
        </p:spPr>
        <p:txBody>
          <a:bodyPr/>
          <a:lstStyle/>
          <a:p>
            <a:pPr>
              <a:defRPr/>
            </a:pPr>
            <a:fld id="{E837F300-1E27-42DA-BBB7-DA65DB7227C7}" type="slidenum">
              <a:rPr lang="ja-JP" altLang="en-US"/>
              <a:pPr>
                <a:defRPr/>
              </a:pPr>
              <a:t>31</a:t>
            </a:fld>
            <a:endParaRPr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タイトル 1"/>
          <p:cNvSpPr>
            <a:spLocks noGrp="1"/>
          </p:cNvSpPr>
          <p:nvPr>
            <p:ph type="title"/>
          </p:nvPr>
        </p:nvSpPr>
        <p:spPr>
          <a:xfrm>
            <a:off x="584200" y="188913"/>
            <a:ext cx="8915400" cy="1143000"/>
          </a:xfrm>
        </p:spPr>
        <p:txBody>
          <a:bodyPr/>
          <a:lstStyle/>
          <a:p>
            <a:pPr algn="l" eaLnBrk="1" hangingPunct="1"/>
            <a:r>
              <a:rPr lang="ja-JP" altLang="en-US" sz="2400" smtClean="0"/>
              <a:t>病院の建設改良関連の費用は、金利負担分のみでなく、ノンキャッシュである減価償却費にも支出されている</a:t>
            </a:r>
          </a:p>
        </p:txBody>
      </p:sp>
      <p:graphicFrame>
        <p:nvGraphicFramePr>
          <p:cNvPr id="59397" name="Object 5"/>
          <p:cNvGraphicFramePr>
            <a:graphicFrameLocks noGrp="1"/>
          </p:cNvGraphicFramePr>
          <p:nvPr>
            <p:ph idx="1"/>
          </p:nvPr>
        </p:nvGraphicFramePr>
        <p:xfrm>
          <a:off x="1935163" y="3214688"/>
          <a:ext cx="5273675" cy="2903537"/>
        </p:xfrm>
        <a:graphic>
          <a:graphicData uri="http://schemas.openxmlformats.org/presentationml/2006/ole">
            <mc:AlternateContent xmlns:mc="http://schemas.openxmlformats.org/markup-compatibility/2006">
              <mc:Choice xmlns:v="urn:schemas-microsoft-com:vml" Requires="v">
                <p:oleObj spid="_x0000_s59400" name="グラフ" r:id="rId3" imgW="6210300" imgH="3419475" progId="Excel.Chart.8">
                  <p:embed/>
                </p:oleObj>
              </mc:Choice>
              <mc:Fallback>
                <p:oleObj name="グラフ" r:id="rId3" imgW="6210300" imgH="3419475" progId="Excel.Chart.8">
                  <p:embed/>
                  <p:pic>
                    <p:nvPicPr>
                      <p:cNvPr id="0" name="Picture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163" y="3214688"/>
                        <a:ext cx="5273675" cy="290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399" name="テキスト ボックス 5"/>
          <p:cNvSpPr txBox="1">
            <a:spLocks noChangeArrowheads="1"/>
          </p:cNvSpPr>
          <p:nvPr/>
        </p:nvSpPr>
        <p:spPr bwMode="auto">
          <a:xfrm>
            <a:off x="1895475" y="2038350"/>
            <a:ext cx="5346700" cy="958850"/>
          </a:xfrm>
          <a:prstGeom prst="rect">
            <a:avLst/>
          </a:prstGeom>
          <a:noFill/>
          <a:ln w="9525">
            <a:noFill/>
            <a:miter lim="800000"/>
            <a:headEnd/>
            <a:tailEnd/>
          </a:ln>
        </p:spPr>
        <p:txBody>
          <a:bodyPr>
            <a:spAutoFit/>
          </a:bodyPr>
          <a:lstStyle/>
          <a:p>
            <a:pPr algn="ctr"/>
            <a:r>
              <a:rPr lang="ja-JP" altLang="en-US" sz="2400" u="sng">
                <a:latin typeface="Calibri" pitchFamily="34" charset="0"/>
              </a:rPr>
              <a:t>病院の</a:t>
            </a:r>
            <a:r>
              <a:rPr lang="en-US" altLang="ja-JP" sz="2400" u="sng">
                <a:latin typeface="Calibri" pitchFamily="34" charset="0"/>
              </a:rPr>
              <a:t>『</a:t>
            </a:r>
            <a:r>
              <a:rPr lang="ja-JP" altLang="en-US" sz="2400" u="sng">
                <a:latin typeface="Calibri" pitchFamily="34" charset="0"/>
              </a:rPr>
              <a:t>建設改良関連</a:t>
            </a:r>
            <a:r>
              <a:rPr lang="en-US" altLang="ja-JP" sz="2400" u="sng">
                <a:latin typeface="Calibri" pitchFamily="34" charset="0"/>
              </a:rPr>
              <a:t>』</a:t>
            </a:r>
            <a:r>
              <a:rPr lang="ja-JP" altLang="en-US" sz="2400" u="sng">
                <a:latin typeface="Calibri" pitchFamily="34" charset="0"/>
              </a:rPr>
              <a:t>繰出金の内訳</a:t>
            </a:r>
          </a:p>
          <a:p>
            <a:pPr algn="ctr"/>
            <a:endParaRPr lang="ja-JP" altLang="en-US" sz="900" u="sng">
              <a:latin typeface="Calibri" pitchFamily="34" charset="0"/>
            </a:endParaRPr>
          </a:p>
          <a:p>
            <a:pPr algn="ctr"/>
            <a:r>
              <a:rPr lang="ja-JP" altLang="en-US" sz="2000">
                <a:latin typeface="Calibri" pitchFamily="34" charset="0"/>
              </a:rPr>
              <a:t>（１００％</a:t>
            </a:r>
            <a:r>
              <a:rPr lang="en-US" altLang="ja-JP" sz="2000">
                <a:latin typeface="Calibri" pitchFamily="34" charset="0"/>
              </a:rPr>
              <a:t>=</a:t>
            </a:r>
            <a:r>
              <a:rPr lang="ja-JP" altLang="en-US" sz="2000">
                <a:latin typeface="Calibri" pitchFamily="34" charset="0"/>
              </a:rPr>
              <a:t>２１億円</a:t>
            </a:r>
            <a:r>
              <a:rPr lang="ja-JP" altLang="en-US" sz="2400">
                <a:latin typeface="Calibri" pitchFamily="34" charset="0"/>
              </a:rPr>
              <a:t>）</a:t>
            </a:r>
          </a:p>
        </p:txBody>
      </p:sp>
      <p:sp>
        <p:nvSpPr>
          <p:cNvPr id="59400" name="テキスト ボックス 6"/>
          <p:cNvSpPr txBox="1">
            <a:spLocks noChangeArrowheads="1"/>
          </p:cNvSpPr>
          <p:nvPr/>
        </p:nvSpPr>
        <p:spPr bwMode="auto">
          <a:xfrm>
            <a:off x="6904038" y="3213100"/>
            <a:ext cx="2651125" cy="1311275"/>
          </a:xfrm>
          <a:prstGeom prst="rect">
            <a:avLst/>
          </a:prstGeom>
          <a:noFill/>
          <a:ln w="9525">
            <a:noFill/>
            <a:miter lim="800000"/>
            <a:headEnd/>
            <a:tailEnd/>
          </a:ln>
        </p:spPr>
        <p:txBody>
          <a:bodyPr>
            <a:spAutoFit/>
          </a:bodyPr>
          <a:lstStyle/>
          <a:p>
            <a:r>
              <a:rPr lang="ja-JP" altLang="en-US" sz="2000">
                <a:latin typeface="Calibri" pitchFamily="34" charset="0"/>
              </a:rPr>
              <a:t>ノンキャッシュの減価償却費</a:t>
            </a:r>
            <a:r>
              <a:rPr lang="en-US" altLang="ja-JP" sz="2000">
                <a:latin typeface="Calibri" pitchFamily="34" charset="0"/>
              </a:rPr>
              <a:t>25</a:t>
            </a:r>
            <a:r>
              <a:rPr lang="ja-JP" altLang="en-US" sz="2000">
                <a:latin typeface="Calibri" pitchFamily="34" charset="0"/>
              </a:rPr>
              <a:t>億円の</a:t>
            </a:r>
            <a:r>
              <a:rPr lang="en-US" altLang="ja-JP" sz="2000">
                <a:latin typeface="Calibri" pitchFamily="34" charset="0"/>
              </a:rPr>
              <a:t>57</a:t>
            </a:r>
            <a:r>
              <a:rPr lang="ja-JP" altLang="en-US" sz="2000">
                <a:latin typeface="Calibri" pitchFamily="34" charset="0"/>
              </a:rPr>
              <a:t>％を現金で補助している（</a:t>
            </a:r>
            <a:r>
              <a:rPr lang="en-US" altLang="ja-JP" sz="2000">
                <a:latin typeface="Calibri" pitchFamily="34" charset="0"/>
              </a:rPr>
              <a:t>14.3</a:t>
            </a:r>
            <a:r>
              <a:rPr lang="ja-JP" altLang="en-US" sz="2000">
                <a:latin typeface="Calibri" pitchFamily="34" charset="0"/>
              </a:rPr>
              <a:t>億円）</a:t>
            </a:r>
          </a:p>
        </p:txBody>
      </p:sp>
      <p:cxnSp>
        <p:nvCxnSpPr>
          <p:cNvPr id="9" name="直線矢印コネクタ 8"/>
          <p:cNvCxnSpPr>
            <a:stCxn id="59400" idx="1"/>
          </p:cNvCxnSpPr>
          <p:nvPr/>
        </p:nvCxnSpPr>
        <p:spPr>
          <a:xfrm flipH="1">
            <a:off x="6032500" y="3868738"/>
            <a:ext cx="871538" cy="344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402" name="テキスト ボックス 10"/>
          <p:cNvSpPr txBox="1">
            <a:spLocks noChangeArrowheads="1"/>
          </p:cNvSpPr>
          <p:nvPr/>
        </p:nvSpPr>
        <p:spPr bwMode="auto">
          <a:xfrm>
            <a:off x="488950" y="3213100"/>
            <a:ext cx="2435225" cy="1616075"/>
          </a:xfrm>
          <a:prstGeom prst="rect">
            <a:avLst/>
          </a:prstGeom>
          <a:noFill/>
          <a:ln w="9525">
            <a:noFill/>
            <a:miter lim="800000"/>
            <a:headEnd/>
            <a:tailEnd/>
          </a:ln>
        </p:spPr>
        <p:txBody>
          <a:bodyPr>
            <a:spAutoFit/>
          </a:bodyPr>
          <a:lstStyle/>
          <a:p>
            <a:r>
              <a:rPr lang="ja-JP" altLang="en-US" sz="2000">
                <a:latin typeface="Calibri" pitchFamily="34" charset="0"/>
              </a:rPr>
              <a:t>元利償還金の利子、住吉市民病院の償還金の残、</a:t>
            </a:r>
            <a:r>
              <a:rPr lang="en-US" altLang="ja-JP" sz="2000">
                <a:latin typeface="Calibri" pitchFamily="34" charset="0"/>
              </a:rPr>
              <a:t>14</a:t>
            </a:r>
            <a:r>
              <a:rPr lang="ja-JP" altLang="en-US" sz="2000">
                <a:latin typeface="Calibri" pitchFamily="34" charset="0"/>
              </a:rPr>
              <a:t>億円の</a:t>
            </a:r>
            <a:r>
              <a:rPr lang="en-US" altLang="ja-JP" sz="2000">
                <a:latin typeface="Calibri" pitchFamily="34" charset="0"/>
              </a:rPr>
              <a:t>48</a:t>
            </a:r>
            <a:r>
              <a:rPr lang="ja-JP" altLang="en-US" sz="2000">
                <a:latin typeface="Calibri" pitchFamily="34" charset="0"/>
              </a:rPr>
              <a:t>％を補助（</a:t>
            </a:r>
            <a:r>
              <a:rPr lang="en-US" altLang="ja-JP" sz="2000">
                <a:latin typeface="Calibri" pitchFamily="34" charset="0"/>
              </a:rPr>
              <a:t>6.6</a:t>
            </a:r>
            <a:r>
              <a:rPr lang="ja-JP" altLang="en-US" sz="2000">
                <a:latin typeface="Calibri" pitchFamily="34" charset="0"/>
              </a:rPr>
              <a:t>億円）</a:t>
            </a:r>
          </a:p>
        </p:txBody>
      </p:sp>
      <p:cxnSp>
        <p:nvCxnSpPr>
          <p:cNvPr id="13" name="直線矢印コネクタ 12"/>
          <p:cNvCxnSpPr/>
          <p:nvPr/>
        </p:nvCxnSpPr>
        <p:spPr>
          <a:xfrm>
            <a:off x="2720975" y="3644900"/>
            <a:ext cx="623888" cy="395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a:xfrm>
            <a:off x="7537450" y="6448425"/>
            <a:ext cx="2311400" cy="365125"/>
          </a:xfrm>
        </p:spPr>
        <p:txBody>
          <a:bodyPr/>
          <a:lstStyle/>
          <a:p>
            <a:pPr>
              <a:defRPr/>
            </a:pPr>
            <a:fld id="{B963418E-5053-402E-B987-9277EC0AFBB9}" type="slidenum">
              <a:rPr lang="ja-JP" altLang="en-US"/>
              <a:pPr>
                <a:defRPr/>
              </a:pPr>
              <a:t>32</a:t>
            </a:fld>
            <a:endParaRPr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タイトル 1"/>
          <p:cNvSpPr>
            <a:spLocks noGrp="1"/>
          </p:cNvSpPr>
          <p:nvPr>
            <p:ph type="title"/>
          </p:nvPr>
        </p:nvSpPr>
        <p:spPr>
          <a:xfrm>
            <a:off x="495300" y="274638"/>
            <a:ext cx="9137650" cy="1143000"/>
          </a:xfrm>
        </p:spPr>
        <p:txBody>
          <a:bodyPr/>
          <a:lstStyle/>
          <a:p>
            <a:pPr algn="l" eaLnBrk="1" hangingPunct="1"/>
            <a:r>
              <a:rPr lang="ja-JP" altLang="en-US" sz="2800" smtClean="0"/>
              <a:t>研修育成その他の幅広い項目の繰出金が</a:t>
            </a:r>
            <a:r>
              <a:rPr lang="en-US" altLang="ja-JP" sz="2800" smtClean="0"/>
              <a:t>13</a:t>
            </a:r>
            <a:r>
              <a:rPr lang="ja-JP" altLang="en-US" sz="2800" smtClean="0"/>
              <a:t>億円ある</a:t>
            </a:r>
          </a:p>
        </p:txBody>
      </p:sp>
      <p:graphicFrame>
        <p:nvGraphicFramePr>
          <p:cNvPr id="60421" name="Object 5"/>
          <p:cNvGraphicFramePr>
            <a:graphicFrameLocks noGrp="1"/>
          </p:cNvGraphicFramePr>
          <p:nvPr>
            <p:ph idx="1"/>
          </p:nvPr>
        </p:nvGraphicFramePr>
        <p:xfrm>
          <a:off x="1054100" y="2667000"/>
          <a:ext cx="7758113" cy="3606800"/>
        </p:xfrm>
        <a:graphic>
          <a:graphicData uri="http://schemas.openxmlformats.org/presentationml/2006/ole">
            <mc:AlternateContent xmlns:mc="http://schemas.openxmlformats.org/markup-compatibility/2006">
              <mc:Choice xmlns:v="urn:schemas-microsoft-com:vml" Requires="v">
                <p:oleObj spid="_x0000_s60424" name="グラフ" r:id="rId3" imgW="9096375" imgH="4229100" progId="Excel.Chart.8">
                  <p:embed/>
                </p:oleObj>
              </mc:Choice>
              <mc:Fallback>
                <p:oleObj name="グラフ" r:id="rId3" imgW="9096375" imgH="4229100" progId="Excel.Chart.8">
                  <p:embed/>
                  <p:pic>
                    <p:nvPicPr>
                      <p:cNvPr id="0" name="Picture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2667000"/>
                        <a:ext cx="7758113" cy="360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3" name="テキスト ボックス 4"/>
          <p:cNvSpPr txBox="1">
            <a:spLocks noChangeArrowheads="1"/>
          </p:cNvSpPr>
          <p:nvPr/>
        </p:nvSpPr>
        <p:spPr bwMode="auto">
          <a:xfrm>
            <a:off x="1536700" y="1773238"/>
            <a:ext cx="7880350" cy="519112"/>
          </a:xfrm>
          <a:prstGeom prst="rect">
            <a:avLst/>
          </a:prstGeom>
          <a:noFill/>
          <a:ln w="9525">
            <a:noFill/>
            <a:miter lim="800000"/>
            <a:headEnd/>
            <a:tailEnd/>
          </a:ln>
        </p:spPr>
        <p:txBody>
          <a:bodyPr>
            <a:spAutoFit/>
          </a:bodyPr>
          <a:lstStyle/>
          <a:p>
            <a:r>
              <a:rPr lang="ja-JP" altLang="en-US" sz="2800">
                <a:latin typeface="Calibri" pitchFamily="34" charset="0"/>
              </a:rPr>
              <a:t>研修育成その他の繰出金内訳　</a:t>
            </a:r>
            <a:r>
              <a:rPr lang="ja-JP" altLang="en-US" sz="2000">
                <a:latin typeface="Calibri" pitchFamily="34" charset="0"/>
              </a:rPr>
              <a:t>（単位：百万円）</a:t>
            </a:r>
          </a:p>
        </p:txBody>
      </p:sp>
      <p:sp>
        <p:nvSpPr>
          <p:cNvPr id="3" name="スライド番号プレースホルダー 2"/>
          <p:cNvSpPr>
            <a:spLocks noGrp="1"/>
          </p:cNvSpPr>
          <p:nvPr>
            <p:ph type="sldNum" sz="quarter" idx="12"/>
          </p:nvPr>
        </p:nvSpPr>
        <p:spPr>
          <a:xfrm>
            <a:off x="7559675" y="6448425"/>
            <a:ext cx="2311400" cy="365125"/>
          </a:xfrm>
        </p:spPr>
        <p:txBody>
          <a:bodyPr/>
          <a:lstStyle/>
          <a:p>
            <a:pPr>
              <a:defRPr/>
            </a:pPr>
            <a:fld id="{2504976C-E318-4616-AEF6-A63F1D7DAF99}" type="slidenum">
              <a:rPr lang="ja-JP" altLang="en-US"/>
              <a:pPr>
                <a:defRPr/>
              </a:pPr>
              <a:t>33</a:t>
            </a:fld>
            <a:endParaRPr lang="ja-JP" altLang="en-US"/>
          </a:p>
        </p:txBody>
      </p:sp>
      <p:sp>
        <p:nvSpPr>
          <p:cNvPr id="60425" name="Line 6"/>
          <p:cNvSpPr>
            <a:spLocks noChangeShapeType="1"/>
          </p:cNvSpPr>
          <p:nvPr/>
        </p:nvSpPr>
        <p:spPr bwMode="auto">
          <a:xfrm>
            <a:off x="1208088" y="2311400"/>
            <a:ext cx="7345362" cy="0"/>
          </a:xfrm>
          <a:prstGeom prst="line">
            <a:avLst/>
          </a:prstGeom>
          <a:noFill/>
          <a:ln w="9525">
            <a:solidFill>
              <a:schemeClr val="tx1"/>
            </a:solidFill>
            <a:round/>
            <a:headEnd/>
            <a:tailEnd/>
          </a:ln>
        </p:spPr>
        <p:txBody>
          <a:bodyPr/>
          <a:lstStyle/>
          <a:p>
            <a:endParaRPr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タイトル 1"/>
          <p:cNvSpPr>
            <a:spLocks noGrp="1"/>
          </p:cNvSpPr>
          <p:nvPr>
            <p:ph type="title"/>
          </p:nvPr>
        </p:nvSpPr>
        <p:spPr>
          <a:xfrm>
            <a:off x="495300" y="274638"/>
            <a:ext cx="8634413" cy="1143000"/>
          </a:xfrm>
        </p:spPr>
        <p:txBody>
          <a:bodyPr/>
          <a:lstStyle/>
          <a:p>
            <a:pPr algn="l" eaLnBrk="1" hangingPunct="1"/>
            <a:r>
              <a:rPr lang="ja-JP" altLang="en-US" sz="2800" smtClean="0"/>
              <a:t>全医療の３８％を政策医療として、採算ベースの４６％のコスト高になっているとして、補助金を支給している</a:t>
            </a:r>
          </a:p>
        </p:txBody>
      </p:sp>
      <p:graphicFrame>
        <p:nvGraphicFramePr>
          <p:cNvPr id="61445" name="Object 5"/>
          <p:cNvGraphicFramePr>
            <a:graphicFrameLocks noGrp="1"/>
          </p:cNvGraphicFramePr>
          <p:nvPr>
            <p:ph sz="half" idx="1"/>
          </p:nvPr>
        </p:nvGraphicFramePr>
        <p:xfrm>
          <a:off x="876300" y="3063875"/>
          <a:ext cx="3987800" cy="3344863"/>
        </p:xfrm>
        <a:graphic>
          <a:graphicData uri="http://schemas.openxmlformats.org/presentationml/2006/ole">
            <mc:AlternateContent xmlns:mc="http://schemas.openxmlformats.org/markup-compatibility/2006">
              <mc:Choice xmlns:v="urn:schemas-microsoft-com:vml" Requires="v">
                <p:oleObj spid="_x0000_s61448" name="グラフ" r:id="rId3" imgW="3838575" imgH="3219450" progId="Excel.Chart.8">
                  <p:embed/>
                </p:oleObj>
              </mc:Choice>
              <mc:Fallback>
                <p:oleObj name="グラフ" r:id="rId3" imgW="3838575" imgH="3219450" progId="Excel.Chart.8">
                  <p:embed/>
                  <p:pic>
                    <p:nvPicPr>
                      <p:cNvPr id="0" name="Picture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3063875"/>
                        <a:ext cx="3987800" cy="334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スライド番号プレースホルダー 4"/>
          <p:cNvSpPr>
            <a:spLocks noGrp="1"/>
          </p:cNvSpPr>
          <p:nvPr>
            <p:ph type="sldNum" sz="quarter" idx="12"/>
          </p:nvPr>
        </p:nvSpPr>
        <p:spPr>
          <a:xfrm>
            <a:off x="7550150" y="6448425"/>
            <a:ext cx="2311400" cy="365125"/>
          </a:xfrm>
        </p:spPr>
        <p:txBody>
          <a:bodyPr/>
          <a:lstStyle/>
          <a:p>
            <a:pPr>
              <a:defRPr/>
            </a:pPr>
            <a:fld id="{A0D1706E-75F5-4074-99B3-4A273C486CD2}" type="slidenum">
              <a:rPr lang="ja-JP" altLang="en-US"/>
              <a:pPr>
                <a:defRPr/>
              </a:pPr>
              <a:t>34</a:t>
            </a:fld>
            <a:endParaRPr lang="ja-JP" altLang="en-US"/>
          </a:p>
        </p:txBody>
      </p:sp>
      <p:sp>
        <p:nvSpPr>
          <p:cNvPr id="7" name="正方形/長方形 6"/>
          <p:cNvSpPr/>
          <p:nvPr/>
        </p:nvSpPr>
        <p:spPr bwMode="auto">
          <a:xfrm>
            <a:off x="6878638" y="2073275"/>
            <a:ext cx="1169987" cy="395922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a:r>
              <a:rPr kumimoji="0" lang="ja-JP" altLang="en-US" sz="1400">
                <a:latin typeface="Calibri" pitchFamily="34" charset="0"/>
              </a:rPr>
              <a:t>コスト</a:t>
            </a:r>
            <a:endParaRPr kumimoji="0" lang="en-US" altLang="ja-JP" sz="1400">
              <a:latin typeface="Calibri" pitchFamily="34" charset="0"/>
            </a:endParaRPr>
          </a:p>
          <a:p>
            <a:pPr algn="ctr"/>
            <a:r>
              <a:rPr kumimoji="0" lang="en-US" altLang="ja-JP" sz="1400">
                <a:latin typeface="Calibri" pitchFamily="34" charset="0"/>
              </a:rPr>
              <a:t>201</a:t>
            </a:r>
            <a:r>
              <a:rPr kumimoji="0" lang="ja-JP" altLang="en-US" sz="1400">
                <a:latin typeface="Calibri" pitchFamily="34" charset="0"/>
              </a:rPr>
              <a:t>億円</a:t>
            </a:r>
          </a:p>
        </p:txBody>
      </p:sp>
      <p:sp>
        <p:nvSpPr>
          <p:cNvPr id="8" name="正方形/長方形 7"/>
          <p:cNvSpPr/>
          <p:nvPr/>
        </p:nvSpPr>
        <p:spPr bwMode="auto">
          <a:xfrm>
            <a:off x="5308600" y="3224213"/>
            <a:ext cx="1169988" cy="28082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a:r>
              <a:rPr kumimoji="0" lang="ja-JP" altLang="en-US" sz="1400">
                <a:latin typeface="Calibri" pitchFamily="34" charset="0"/>
              </a:rPr>
              <a:t>売上</a:t>
            </a:r>
            <a:endParaRPr kumimoji="0" lang="en-US" altLang="ja-JP" sz="1400">
              <a:latin typeface="Calibri" pitchFamily="34" charset="0"/>
            </a:endParaRPr>
          </a:p>
          <a:p>
            <a:pPr algn="ctr"/>
            <a:r>
              <a:rPr kumimoji="0" lang="en-US" altLang="ja-JP" sz="1400">
                <a:latin typeface="Calibri" pitchFamily="34" charset="0"/>
              </a:rPr>
              <a:t>138</a:t>
            </a:r>
            <a:r>
              <a:rPr kumimoji="0" lang="ja-JP" altLang="en-US" sz="1400">
                <a:latin typeface="Calibri" pitchFamily="34" charset="0"/>
              </a:rPr>
              <a:t>億円</a:t>
            </a:r>
          </a:p>
        </p:txBody>
      </p:sp>
      <p:cxnSp>
        <p:nvCxnSpPr>
          <p:cNvPr id="61450" name="直線コネクタ 8"/>
          <p:cNvCxnSpPr>
            <a:cxnSpLocks noChangeShapeType="1"/>
          </p:cNvCxnSpPr>
          <p:nvPr/>
        </p:nvCxnSpPr>
        <p:spPr bwMode="auto">
          <a:xfrm>
            <a:off x="7537450" y="2073275"/>
            <a:ext cx="1087438" cy="0"/>
          </a:xfrm>
          <a:prstGeom prst="line">
            <a:avLst/>
          </a:prstGeom>
          <a:noFill/>
          <a:ln w="9525" algn="ctr">
            <a:solidFill>
              <a:schemeClr val="tx1"/>
            </a:solidFill>
            <a:round/>
            <a:headEnd/>
            <a:tailEnd/>
          </a:ln>
        </p:spPr>
      </p:cxnSp>
      <p:sp>
        <p:nvSpPr>
          <p:cNvPr id="61451" name="Line 45"/>
          <p:cNvSpPr>
            <a:spLocks noChangeShapeType="1"/>
          </p:cNvSpPr>
          <p:nvPr/>
        </p:nvSpPr>
        <p:spPr bwMode="auto">
          <a:xfrm>
            <a:off x="5308600" y="6032500"/>
            <a:ext cx="2740025" cy="0"/>
          </a:xfrm>
          <a:prstGeom prst="line">
            <a:avLst/>
          </a:prstGeom>
          <a:noFill/>
          <a:ln w="25400">
            <a:solidFill>
              <a:schemeClr val="tx1"/>
            </a:solidFill>
            <a:round/>
            <a:headEnd/>
            <a:tailEnd/>
          </a:ln>
        </p:spPr>
        <p:txBody>
          <a:bodyPr/>
          <a:lstStyle/>
          <a:p>
            <a:endParaRPr lang="ja-JP" altLang="en-US"/>
          </a:p>
        </p:txBody>
      </p:sp>
      <p:cxnSp>
        <p:nvCxnSpPr>
          <p:cNvPr id="13" name="直線コネクタ 12"/>
          <p:cNvCxnSpPr/>
          <p:nvPr/>
        </p:nvCxnSpPr>
        <p:spPr>
          <a:xfrm>
            <a:off x="2865438" y="3232150"/>
            <a:ext cx="24431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638550" y="6019800"/>
            <a:ext cx="16875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454" name="テキスト ボックス 22"/>
          <p:cNvSpPr txBox="1">
            <a:spLocks noChangeArrowheads="1"/>
          </p:cNvSpPr>
          <p:nvPr/>
        </p:nvSpPr>
        <p:spPr bwMode="auto">
          <a:xfrm>
            <a:off x="3932238" y="4349750"/>
            <a:ext cx="1076325" cy="336550"/>
          </a:xfrm>
          <a:prstGeom prst="rect">
            <a:avLst/>
          </a:prstGeom>
          <a:noFill/>
          <a:ln w="9525">
            <a:noFill/>
            <a:miter lim="800000"/>
            <a:headEnd/>
            <a:tailEnd/>
          </a:ln>
        </p:spPr>
        <p:txBody>
          <a:bodyPr>
            <a:spAutoFit/>
          </a:bodyPr>
          <a:lstStyle/>
          <a:p>
            <a:r>
              <a:rPr lang="ja-JP" altLang="en-US" sz="1600">
                <a:latin typeface="Calibri" pitchFamily="34" charset="0"/>
              </a:rPr>
              <a:t>政策医療</a:t>
            </a:r>
          </a:p>
        </p:txBody>
      </p:sp>
      <p:sp>
        <p:nvSpPr>
          <p:cNvPr id="61455" name="テキスト ボックス 23"/>
          <p:cNvSpPr txBox="1">
            <a:spLocks noChangeArrowheads="1"/>
          </p:cNvSpPr>
          <p:nvPr/>
        </p:nvSpPr>
        <p:spPr bwMode="auto">
          <a:xfrm>
            <a:off x="855663" y="4759325"/>
            <a:ext cx="1154112" cy="338138"/>
          </a:xfrm>
          <a:prstGeom prst="rect">
            <a:avLst/>
          </a:prstGeom>
          <a:noFill/>
          <a:ln w="9525">
            <a:noFill/>
            <a:miter lim="800000"/>
            <a:headEnd/>
            <a:tailEnd/>
          </a:ln>
        </p:spPr>
        <p:txBody>
          <a:bodyPr>
            <a:spAutoFit/>
          </a:bodyPr>
          <a:lstStyle/>
          <a:p>
            <a:r>
              <a:rPr lang="ja-JP" altLang="en-US" sz="1600">
                <a:latin typeface="Calibri" pitchFamily="34" charset="0"/>
              </a:rPr>
              <a:t>一般医療</a:t>
            </a:r>
          </a:p>
        </p:txBody>
      </p:sp>
      <p:cxnSp>
        <p:nvCxnSpPr>
          <p:cNvPr id="26" name="直線コネクタ 25"/>
          <p:cNvCxnSpPr>
            <a:stCxn id="8" idx="0"/>
          </p:cNvCxnSpPr>
          <p:nvPr/>
        </p:nvCxnSpPr>
        <p:spPr>
          <a:xfrm>
            <a:off x="5894388" y="3224213"/>
            <a:ext cx="2803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457" name="テキスト ボックス 30"/>
          <p:cNvSpPr txBox="1">
            <a:spLocks noChangeArrowheads="1"/>
          </p:cNvSpPr>
          <p:nvPr/>
        </p:nvSpPr>
        <p:spPr bwMode="auto">
          <a:xfrm>
            <a:off x="1771650" y="2238375"/>
            <a:ext cx="2087563" cy="868363"/>
          </a:xfrm>
          <a:prstGeom prst="rect">
            <a:avLst/>
          </a:prstGeom>
          <a:noFill/>
          <a:ln w="9525">
            <a:noFill/>
            <a:miter lim="800000"/>
            <a:headEnd/>
            <a:tailEnd/>
          </a:ln>
        </p:spPr>
        <p:txBody>
          <a:bodyPr>
            <a:spAutoFit/>
          </a:bodyPr>
          <a:lstStyle/>
          <a:p>
            <a:pPr algn="ctr"/>
            <a:r>
              <a:rPr lang="ja-JP" altLang="en-US" sz="2400" u="sng">
                <a:latin typeface="Calibri" pitchFamily="34" charset="0"/>
              </a:rPr>
              <a:t>売上全体</a:t>
            </a:r>
          </a:p>
          <a:p>
            <a:pPr algn="ctr"/>
            <a:endParaRPr lang="en-US" altLang="ja-JP" sz="900">
              <a:latin typeface="Calibri" pitchFamily="34" charset="0"/>
            </a:endParaRPr>
          </a:p>
          <a:p>
            <a:pPr algn="ctr"/>
            <a:r>
              <a:rPr lang="ja-JP" altLang="en-US">
                <a:latin typeface="Calibri" pitchFamily="34" charset="0"/>
              </a:rPr>
              <a:t>（</a:t>
            </a:r>
            <a:r>
              <a:rPr lang="en-US" altLang="ja-JP">
                <a:latin typeface="Calibri" pitchFamily="34" charset="0"/>
              </a:rPr>
              <a:t>100</a:t>
            </a:r>
            <a:r>
              <a:rPr lang="ja-JP" altLang="en-US">
                <a:latin typeface="Calibri" pitchFamily="34" charset="0"/>
              </a:rPr>
              <a:t>％</a:t>
            </a:r>
            <a:r>
              <a:rPr lang="en-US" altLang="ja-JP">
                <a:latin typeface="Calibri" pitchFamily="34" charset="0"/>
              </a:rPr>
              <a:t>=359</a:t>
            </a:r>
            <a:r>
              <a:rPr lang="ja-JP" altLang="en-US">
                <a:latin typeface="Calibri" pitchFamily="34" charset="0"/>
              </a:rPr>
              <a:t>億円）</a:t>
            </a:r>
          </a:p>
        </p:txBody>
      </p:sp>
      <p:sp>
        <p:nvSpPr>
          <p:cNvPr id="61458" name="テキスト ボックス 31"/>
          <p:cNvSpPr txBox="1">
            <a:spLocks noChangeArrowheads="1"/>
          </p:cNvSpPr>
          <p:nvPr/>
        </p:nvSpPr>
        <p:spPr bwMode="auto">
          <a:xfrm>
            <a:off x="8081963" y="2360613"/>
            <a:ext cx="1408112" cy="581025"/>
          </a:xfrm>
          <a:prstGeom prst="rect">
            <a:avLst/>
          </a:prstGeom>
          <a:noFill/>
          <a:ln w="9525">
            <a:noFill/>
            <a:miter lim="800000"/>
            <a:headEnd/>
            <a:tailEnd/>
          </a:ln>
        </p:spPr>
        <p:txBody>
          <a:bodyPr>
            <a:spAutoFit/>
          </a:bodyPr>
          <a:lstStyle/>
          <a:p>
            <a:r>
              <a:rPr lang="ja-JP" altLang="en-US" sz="1600">
                <a:latin typeface="Calibri" pitchFamily="34" charset="0"/>
              </a:rPr>
              <a:t>補助金</a:t>
            </a:r>
            <a:r>
              <a:rPr lang="en-US" altLang="ja-JP" sz="1600">
                <a:latin typeface="Calibri" pitchFamily="34" charset="0"/>
              </a:rPr>
              <a:t>64</a:t>
            </a:r>
            <a:r>
              <a:rPr lang="ja-JP" altLang="en-US" sz="1600">
                <a:latin typeface="Calibri" pitchFamily="34" charset="0"/>
              </a:rPr>
              <a:t>億円</a:t>
            </a:r>
            <a:endParaRPr lang="en-US" altLang="ja-JP" sz="1600">
              <a:latin typeface="Calibri" pitchFamily="34" charset="0"/>
            </a:endParaRPr>
          </a:p>
          <a:p>
            <a:r>
              <a:rPr lang="ja-JP" altLang="en-US" sz="1600">
                <a:latin typeface="Calibri" pitchFamily="34" charset="0"/>
              </a:rPr>
              <a:t>売上の</a:t>
            </a:r>
            <a:r>
              <a:rPr lang="en-US" altLang="ja-JP" sz="1600">
                <a:latin typeface="Calibri" pitchFamily="34" charset="0"/>
              </a:rPr>
              <a:t>46</a:t>
            </a:r>
            <a:r>
              <a:rPr lang="ja-JP" altLang="en-US" sz="1600">
                <a:latin typeface="Calibri" pitchFamily="34" charset="0"/>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タイトル 1"/>
          <p:cNvSpPr>
            <a:spLocks noGrp="1"/>
          </p:cNvSpPr>
          <p:nvPr>
            <p:ph type="title"/>
          </p:nvPr>
        </p:nvSpPr>
        <p:spPr/>
        <p:txBody>
          <a:bodyPr/>
          <a:lstStyle/>
          <a:p>
            <a:pPr algn="l" eaLnBrk="1" hangingPunct="1"/>
            <a:r>
              <a:rPr lang="ja-JP" altLang="en-US" sz="2400" smtClean="0"/>
              <a:t>多くの項目にわたって、医業収益でカバーできないものを全額補助している。本当に、すべて政策医療費が必要なのか</a:t>
            </a:r>
          </a:p>
        </p:txBody>
      </p:sp>
      <p:graphicFrame>
        <p:nvGraphicFramePr>
          <p:cNvPr id="62469" name="Object 5"/>
          <p:cNvGraphicFramePr>
            <a:graphicFrameLocks noGrp="1"/>
          </p:cNvGraphicFramePr>
          <p:nvPr>
            <p:ph idx="1"/>
          </p:nvPr>
        </p:nvGraphicFramePr>
        <p:xfrm>
          <a:off x="927100" y="2274888"/>
          <a:ext cx="7747000" cy="4251325"/>
        </p:xfrm>
        <a:graphic>
          <a:graphicData uri="http://schemas.openxmlformats.org/presentationml/2006/ole">
            <mc:AlternateContent xmlns:mc="http://schemas.openxmlformats.org/markup-compatibility/2006">
              <mc:Choice xmlns:v="urn:schemas-microsoft-com:vml" Requires="v">
                <p:oleObj spid="_x0000_s62472" name="グラフ" r:id="rId3" imgW="9077325" imgH="4981575" progId="Excel.Chart.8">
                  <p:embed/>
                </p:oleObj>
              </mc:Choice>
              <mc:Fallback>
                <p:oleObj name="グラフ" r:id="rId3" imgW="9077325" imgH="4981575" progId="Excel.Chart.8">
                  <p:embed/>
                  <p:pic>
                    <p:nvPicPr>
                      <p:cNvPr id="0" name="Picture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00" y="2274888"/>
                        <a:ext cx="7747000" cy="425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71" name="テキスト ボックス 4"/>
          <p:cNvSpPr txBox="1">
            <a:spLocks noChangeArrowheads="1"/>
          </p:cNvSpPr>
          <p:nvPr/>
        </p:nvSpPr>
        <p:spPr bwMode="auto">
          <a:xfrm>
            <a:off x="1417638" y="1747838"/>
            <a:ext cx="7567612" cy="457200"/>
          </a:xfrm>
          <a:prstGeom prst="rect">
            <a:avLst/>
          </a:prstGeom>
          <a:noFill/>
          <a:ln w="9525">
            <a:noFill/>
            <a:miter lim="800000"/>
            <a:headEnd/>
            <a:tailEnd/>
          </a:ln>
        </p:spPr>
        <p:txBody>
          <a:bodyPr>
            <a:spAutoFit/>
          </a:bodyPr>
          <a:lstStyle/>
          <a:p>
            <a:r>
              <a:rPr lang="ja-JP" altLang="en-US" sz="2400" u="sng">
                <a:latin typeface="Calibri" pitchFamily="34" charset="0"/>
              </a:rPr>
              <a:t>繰出金の出ている診療項目の費用　</a:t>
            </a:r>
            <a:r>
              <a:rPr lang="ja-JP" altLang="en-US" sz="2000" u="sng">
                <a:latin typeface="Calibri" pitchFamily="34" charset="0"/>
              </a:rPr>
              <a:t>（単位：百万円）</a:t>
            </a:r>
          </a:p>
        </p:txBody>
      </p:sp>
      <p:sp>
        <p:nvSpPr>
          <p:cNvPr id="3" name="星 24 2"/>
          <p:cNvSpPr/>
          <p:nvPr/>
        </p:nvSpPr>
        <p:spPr>
          <a:xfrm>
            <a:off x="4418013" y="4005263"/>
            <a:ext cx="3354387" cy="1727200"/>
          </a:xfrm>
          <a:prstGeom prst="star2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endParaRPr>
          </a:p>
        </p:txBody>
      </p:sp>
      <p:sp>
        <p:nvSpPr>
          <p:cNvPr id="62473" name="テキスト ボックス 5"/>
          <p:cNvSpPr txBox="1">
            <a:spLocks noChangeArrowheads="1"/>
          </p:cNvSpPr>
          <p:nvPr/>
        </p:nvSpPr>
        <p:spPr bwMode="auto">
          <a:xfrm>
            <a:off x="5083175" y="4411663"/>
            <a:ext cx="2160588" cy="915987"/>
          </a:xfrm>
          <a:prstGeom prst="rect">
            <a:avLst/>
          </a:prstGeom>
          <a:noFill/>
          <a:ln w="9525">
            <a:noFill/>
            <a:miter lim="800000"/>
            <a:headEnd/>
            <a:tailEnd/>
          </a:ln>
        </p:spPr>
        <p:txBody>
          <a:bodyPr>
            <a:spAutoFit/>
          </a:bodyPr>
          <a:lstStyle/>
          <a:p>
            <a:r>
              <a:rPr lang="ja-JP" altLang="en-US">
                <a:latin typeface="Calibri" pitchFamily="34" charset="0"/>
              </a:rPr>
              <a:t>本当に、皆、補助金の必要な政策医療なのか</a:t>
            </a:r>
          </a:p>
        </p:txBody>
      </p:sp>
      <p:sp>
        <p:nvSpPr>
          <p:cNvPr id="7" name="角丸四角形 6"/>
          <p:cNvSpPr/>
          <p:nvPr/>
        </p:nvSpPr>
        <p:spPr>
          <a:xfrm>
            <a:off x="7185025" y="2420938"/>
            <a:ext cx="2520950" cy="433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a:solidFill>
                  <a:srgbClr val="FFFFFF"/>
                </a:solidFill>
              </a:rPr>
              <a:t>がん、小児に</a:t>
            </a:r>
            <a:r>
              <a:rPr lang="en-US" altLang="ja-JP" b="1">
                <a:solidFill>
                  <a:srgbClr val="FFFFFF"/>
                </a:solidFill>
              </a:rPr>
              <a:t>16.6</a:t>
            </a:r>
            <a:r>
              <a:rPr lang="ja-JP" altLang="en-US" b="1">
                <a:solidFill>
                  <a:srgbClr val="FFFFFF"/>
                </a:solidFill>
              </a:rPr>
              <a:t>億円</a:t>
            </a:r>
          </a:p>
        </p:txBody>
      </p:sp>
      <p:sp>
        <p:nvSpPr>
          <p:cNvPr id="8" name="スライド番号プレースホルダー 7"/>
          <p:cNvSpPr>
            <a:spLocks noGrp="1"/>
          </p:cNvSpPr>
          <p:nvPr>
            <p:ph type="sldNum" sz="quarter" idx="12"/>
          </p:nvPr>
        </p:nvSpPr>
        <p:spPr>
          <a:xfrm>
            <a:off x="7550150" y="6432550"/>
            <a:ext cx="2311400" cy="365125"/>
          </a:xfrm>
        </p:spPr>
        <p:txBody>
          <a:bodyPr/>
          <a:lstStyle/>
          <a:p>
            <a:pPr>
              <a:defRPr/>
            </a:pPr>
            <a:fld id="{5F4D2EC0-48F5-4626-9484-EEAC5BDBA46A}" type="slidenum">
              <a:rPr lang="ja-JP" altLang="en-US"/>
              <a:pPr>
                <a:defRPr/>
              </a:pPr>
              <a:t>35</a:t>
            </a:fld>
            <a:endParaRPr lang="ja-JP"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タイトル 1"/>
          <p:cNvSpPr>
            <a:spLocks noGrp="1"/>
          </p:cNvSpPr>
          <p:nvPr>
            <p:ph type="title"/>
          </p:nvPr>
        </p:nvSpPr>
        <p:spPr/>
        <p:txBody>
          <a:bodyPr/>
          <a:lstStyle/>
          <a:p>
            <a:pPr algn="l" eaLnBrk="1" hangingPunct="1"/>
            <a:r>
              <a:rPr lang="ja-JP" altLang="en-US" sz="2400" smtClean="0"/>
              <a:t>繰出金の投入されている額も、本来保険でカバーできているべき診療に対して、補助の割合が高すぎるように思われるものも多い</a:t>
            </a:r>
          </a:p>
        </p:txBody>
      </p:sp>
      <p:graphicFrame>
        <p:nvGraphicFramePr>
          <p:cNvPr id="63493" name="Object 5"/>
          <p:cNvGraphicFramePr>
            <a:graphicFrameLocks noGrp="1"/>
          </p:cNvGraphicFramePr>
          <p:nvPr>
            <p:ph idx="1"/>
          </p:nvPr>
        </p:nvGraphicFramePr>
        <p:xfrm>
          <a:off x="885825" y="2273300"/>
          <a:ext cx="7880350" cy="4305300"/>
        </p:xfrm>
        <a:graphic>
          <a:graphicData uri="http://schemas.openxmlformats.org/presentationml/2006/ole">
            <mc:AlternateContent xmlns:mc="http://schemas.openxmlformats.org/markup-compatibility/2006">
              <mc:Choice xmlns:v="urn:schemas-microsoft-com:vml" Requires="v">
                <p:oleObj spid="_x0000_s63496" name="グラフ" r:id="rId3" imgW="9258300" imgH="5057775" progId="Excel.Chart.8">
                  <p:embed/>
                </p:oleObj>
              </mc:Choice>
              <mc:Fallback>
                <p:oleObj name="グラフ" r:id="rId3" imgW="9258300" imgH="5057775" progId="Excel.Chart.8">
                  <p:embed/>
                  <p:pic>
                    <p:nvPicPr>
                      <p:cNvPr id="0" name="Picture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 y="2273300"/>
                        <a:ext cx="7880350" cy="430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5" name="テキスト ボックス 2"/>
          <p:cNvSpPr txBox="1">
            <a:spLocks noChangeArrowheads="1"/>
          </p:cNvSpPr>
          <p:nvPr/>
        </p:nvSpPr>
        <p:spPr bwMode="auto">
          <a:xfrm>
            <a:off x="1493838" y="1830388"/>
            <a:ext cx="7491412" cy="519112"/>
          </a:xfrm>
          <a:prstGeom prst="rect">
            <a:avLst/>
          </a:prstGeom>
          <a:noFill/>
          <a:ln w="9525">
            <a:noFill/>
            <a:miter lim="800000"/>
            <a:headEnd/>
            <a:tailEnd/>
          </a:ln>
        </p:spPr>
        <p:txBody>
          <a:bodyPr>
            <a:spAutoFit/>
          </a:bodyPr>
          <a:lstStyle/>
          <a:p>
            <a:r>
              <a:rPr lang="ja-JP" altLang="en-US" sz="2800" u="sng">
                <a:latin typeface="Calibri" pitchFamily="34" charset="0"/>
              </a:rPr>
              <a:t>各項目の医業収益に対する繰出金の比率</a:t>
            </a:r>
          </a:p>
        </p:txBody>
      </p:sp>
      <p:sp>
        <p:nvSpPr>
          <p:cNvPr id="5" name="スライド番号プレースホルダー 4"/>
          <p:cNvSpPr>
            <a:spLocks noGrp="1"/>
          </p:cNvSpPr>
          <p:nvPr>
            <p:ph type="sldNum" sz="quarter" idx="12"/>
          </p:nvPr>
        </p:nvSpPr>
        <p:spPr>
          <a:xfrm>
            <a:off x="7545388" y="6448425"/>
            <a:ext cx="2311400" cy="365125"/>
          </a:xfrm>
        </p:spPr>
        <p:txBody>
          <a:bodyPr/>
          <a:lstStyle/>
          <a:p>
            <a:pPr>
              <a:defRPr/>
            </a:pPr>
            <a:fld id="{5530B988-716B-4B88-8F90-39B90019C36F}" type="slidenum">
              <a:rPr lang="ja-JP" altLang="en-US"/>
              <a:pPr>
                <a:defRPr/>
              </a:pPr>
              <a:t>36</a:t>
            </a:fld>
            <a:endParaRPr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bwMode="auto">
          <a:xfrm>
            <a:off x="1754188" y="1911350"/>
            <a:ext cx="974725" cy="187166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a:r>
              <a:rPr kumimoji="0" lang="ja-JP" altLang="en-US" sz="1400">
                <a:latin typeface="Calibri" pitchFamily="34" charset="0"/>
              </a:rPr>
              <a:t>通常医療</a:t>
            </a:r>
            <a:endParaRPr kumimoji="0" lang="en-US" altLang="ja-JP" sz="1400">
              <a:latin typeface="Calibri" pitchFamily="34" charset="0"/>
            </a:endParaRPr>
          </a:p>
          <a:p>
            <a:pPr algn="ctr"/>
            <a:r>
              <a:rPr kumimoji="0" lang="ja-JP" altLang="en-US" sz="1400">
                <a:latin typeface="Calibri" pitchFamily="34" charset="0"/>
              </a:rPr>
              <a:t>（含利益）</a:t>
            </a:r>
            <a:endParaRPr kumimoji="0" lang="en-US" altLang="ja-JP" sz="1400">
              <a:latin typeface="Calibri" pitchFamily="34" charset="0"/>
            </a:endParaRPr>
          </a:p>
          <a:p>
            <a:pPr algn="ctr"/>
            <a:r>
              <a:rPr kumimoji="0" lang="ja-JP" altLang="en-US" sz="1400">
                <a:latin typeface="Calibri" pitchFamily="34" charset="0"/>
              </a:rPr>
              <a:t>７１％</a:t>
            </a:r>
          </a:p>
        </p:txBody>
      </p:sp>
      <p:sp>
        <p:nvSpPr>
          <p:cNvPr id="37" name="正方形/長方形 36"/>
          <p:cNvSpPr/>
          <p:nvPr/>
        </p:nvSpPr>
        <p:spPr bwMode="auto">
          <a:xfrm>
            <a:off x="428625" y="2487613"/>
            <a:ext cx="1014413" cy="1778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a:r>
              <a:rPr kumimoji="0" lang="ja-JP" altLang="en-US" sz="1400">
                <a:latin typeface="Calibri" pitchFamily="34" charset="0"/>
              </a:rPr>
              <a:t>通常医療</a:t>
            </a:r>
            <a:endParaRPr kumimoji="0" lang="en-US" altLang="ja-JP" sz="1400">
              <a:latin typeface="Calibri" pitchFamily="34" charset="0"/>
            </a:endParaRPr>
          </a:p>
          <a:p>
            <a:pPr algn="ctr"/>
            <a:r>
              <a:rPr kumimoji="0" lang="ja-JP" altLang="en-US" sz="1400">
                <a:latin typeface="Calibri" pitchFamily="34" charset="0"/>
              </a:rPr>
              <a:t>６２％</a:t>
            </a:r>
          </a:p>
        </p:txBody>
      </p:sp>
      <p:sp>
        <p:nvSpPr>
          <p:cNvPr id="64515" name="正方形/長方形 45"/>
          <p:cNvSpPr>
            <a:spLocks noChangeArrowheads="1"/>
          </p:cNvSpPr>
          <p:nvPr/>
        </p:nvSpPr>
        <p:spPr bwMode="auto">
          <a:xfrm>
            <a:off x="1754188" y="3783013"/>
            <a:ext cx="974725" cy="1863725"/>
          </a:xfrm>
          <a:prstGeom prst="rect">
            <a:avLst/>
          </a:prstGeom>
          <a:solidFill>
            <a:srgbClr val="333333"/>
          </a:solidFill>
          <a:ln w="9525" algn="ctr">
            <a:solidFill>
              <a:schemeClr val="tx1"/>
            </a:solidFill>
            <a:round/>
            <a:headEnd/>
            <a:tailEnd/>
          </a:ln>
        </p:spPr>
        <p:txBody>
          <a:bodyPr lIns="0" tIns="0" rIns="0" bIns="0" anchor="ctr"/>
          <a:lstStyle/>
          <a:p>
            <a:pPr algn="ctr" defTabSz="912813" eaLnBrk="0" hangingPunct="0">
              <a:buSzPct val="120000"/>
            </a:pPr>
            <a:r>
              <a:rPr kumimoji="0" lang="ja-JP" altLang="en-US" sz="1400" b="1">
                <a:solidFill>
                  <a:schemeClr val="bg1"/>
                </a:solidFill>
                <a:latin typeface="Calibri" pitchFamily="34" charset="0"/>
              </a:rPr>
              <a:t>政策医療　　５６％</a:t>
            </a:r>
          </a:p>
        </p:txBody>
      </p:sp>
      <p:sp>
        <p:nvSpPr>
          <p:cNvPr id="64516" name="正方形/長方形 49"/>
          <p:cNvSpPr>
            <a:spLocks noChangeArrowheads="1"/>
          </p:cNvSpPr>
          <p:nvPr/>
        </p:nvSpPr>
        <p:spPr bwMode="auto">
          <a:xfrm>
            <a:off x="428625" y="4265613"/>
            <a:ext cx="1014413" cy="1381125"/>
          </a:xfrm>
          <a:prstGeom prst="rect">
            <a:avLst/>
          </a:prstGeom>
          <a:solidFill>
            <a:srgbClr val="333333"/>
          </a:solidFill>
          <a:ln w="9525" algn="ctr">
            <a:solidFill>
              <a:schemeClr val="tx1"/>
            </a:solidFill>
            <a:round/>
            <a:headEnd/>
            <a:tailEnd/>
          </a:ln>
        </p:spPr>
        <p:txBody>
          <a:bodyPr lIns="0" rIns="0" anchor="ctr"/>
          <a:lstStyle/>
          <a:p>
            <a:pPr algn="ctr" defTabSz="912813" eaLnBrk="0" hangingPunct="0">
              <a:buSzPct val="120000"/>
            </a:pPr>
            <a:r>
              <a:rPr kumimoji="0" lang="ja-JP" altLang="en-US" sz="1400" b="1">
                <a:solidFill>
                  <a:schemeClr val="bg1"/>
                </a:solidFill>
                <a:latin typeface="Calibri" pitchFamily="34" charset="0"/>
              </a:rPr>
              <a:t>政策医療</a:t>
            </a:r>
            <a:endParaRPr kumimoji="0" lang="en-US" altLang="ja-JP" sz="1400" b="1">
              <a:solidFill>
                <a:schemeClr val="bg1"/>
              </a:solidFill>
              <a:latin typeface="Calibri" pitchFamily="34" charset="0"/>
            </a:endParaRPr>
          </a:p>
          <a:p>
            <a:pPr algn="ctr" defTabSz="912813" eaLnBrk="0" hangingPunct="0">
              <a:buSzPct val="120000"/>
            </a:pPr>
            <a:r>
              <a:rPr kumimoji="0" lang="ja-JP" altLang="en-US" sz="1400" b="1">
                <a:solidFill>
                  <a:schemeClr val="bg1"/>
                </a:solidFill>
                <a:latin typeface="Calibri" pitchFamily="34" charset="0"/>
              </a:rPr>
              <a:t>３８％</a:t>
            </a:r>
          </a:p>
        </p:txBody>
      </p:sp>
      <p:sp>
        <p:nvSpPr>
          <p:cNvPr id="64517" name="タイトル 1"/>
          <p:cNvSpPr txBox="1">
            <a:spLocks/>
          </p:cNvSpPr>
          <p:nvPr/>
        </p:nvSpPr>
        <p:spPr bwMode="auto">
          <a:xfrm>
            <a:off x="134938" y="115888"/>
            <a:ext cx="9632950" cy="1143000"/>
          </a:xfrm>
          <a:prstGeom prst="rect">
            <a:avLst/>
          </a:prstGeom>
          <a:noFill/>
          <a:ln w="9525">
            <a:noFill/>
            <a:miter lim="800000"/>
            <a:headEnd/>
            <a:tailEnd/>
          </a:ln>
        </p:spPr>
        <p:txBody>
          <a:bodyPr anchor="ctr"/>
          <a:lstStyle/>
          <a:p>
            <a:endParaRPr lang="ja-JP" altLang="en-US" sz="2800">
              <a:latin typeface="Calibri" pitchFamily="34" charset="0"/>
            </a:endParaRPr>
          </a:p>
        </p:txBody>
      </p:sp>
      <p:sp>
        <p:nvSpPr>
          <p:cNvPr id="64518" name="テキスト ボックス 18"/>
          <p:cNvSpPr txBox="1">
            <a:spLocks noChangeArrowheads="1"/>
          </p:cNvSpPr>
          <p:nvPr/>
        </p:nvSpPr>
        <p:spPr bwMode="auto">
          <a:xfrm>
            <a:off x="344488" y="828675"/>
            <a:ext cx="9217025" cy="368300"/>
          </a:xfrm>
          <a:prstGeom prst="rect">
            <a:avLst/>
          </a:prstGeom>
          <a:solidFill>
            <a:srgbClr val="FFFF99"/>
          </a:solidFill>
          <a:ln w="9525">
            <a:noFill/>
            <a:miter lim="800000"/>
            <a:headEnd/>
            <a:tailEnd/>
          </a:ln>
        </p:spPr>
        <p:txBody>
          <a:bodyPr>
            <a:spAutoFit/>
          </a:bodyPr>
          <a:lstStyle/>
          <a:p>
            <a:r>
              <a:rPr lang="ja-JP" altLang="en-US">
                <a:latin typeface="Calibri" pitchFamily="34" charset="0"/>
              </a:rPr>
              <a:t>市立病院の当面の収支目標</a:t>
            </a:r>
          </a:p>
        </p:txBody>
      </p:sp>
      <p:cxnSp>
        <p:nvCxnSpPr>
          <p:cNvPr id="4" name="直線コネクタ 3"/>
          <p:cNvCxnSpPr/>
          <p:nvPr/>
        </p:nvCxnSpPr>
        <p:spPr>
          <a:xfrm>
            <a:off x="3308350" y="4648200"/>
            <a:ext cx="25812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5507038" y="4402138"/>
            <a:ext cx="3905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1443038" y="1911350"/>
            <a:ext cx="311150" cy="576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1443038" y="3783013"/>
            <a:ext cx="311150" cy="48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428625" y="5646738"/>
            <a:ext cx="2300288" cy="0"/>
          </a:xfrm>
          <a:prstGeom prst="line">
            <a:avLst/>
          </a:prstGeom>
        </p:spPr>
        <p:style>
          <a:lnRef idx="1">
            <a:schemeClr val="accent1"/>
          </a:lnRef>
          <a:fillRef idx="0">
            <a:schemeClr val="accent1"/>
          </a:fillRef>
          <a:effectRef idx="0">
            <a:schemeClr val="accent1"/>
          </a:effectRef>
          <a:fontRef idx="minor">
            <a:schemeClr val="tx1"/>
          </a:fontRef>
        </p:style>
      </p:cxnSp>
      <p:sp>
        <p:nvSpPr>
          <p:cNvPr id="64524" name="テキスト ボックス 19"/>
          <p:cNvSpPr txBox="1">
            <a:spLocks noChangeArrowheads="1"/>
          </p:cNvSpPr>
          <p:nvPr/>
        </p:nvSpPr>
        <p:spPr bwMode="auto">
          <a:xfrm>
            <a:off x="5889625" y="3973513"/>
            <a:ext cx="1403350" cy="581025"/>
          </a:xfrm>
          <a:prstGeom prst="rect">
            <a:avLst/>
          </a:prstGeom>
          <a:noFill/>
          <a:ln w="9525">
            <a:noFill/>
            <a:miter lim="800000"/>
            <a:headEnd/>
            <a:tailEnd/>
          </a:ln>
        </p:spPr>
        <p:txBody>
          <a:bodyPr>
            <a:spAutoFit/>
          </a:bodyPr>
          <a:lstStyle/>
          <a:p>
            <a:r>
              <a:rPr lang="ja-JP" altLang="en-US" sz="1600">
                <a:latin typeface="Calibri" pitchFamily="34" charset="0"/>
              </a:rPr>
              <a:t>採算点より</a:t>
            </a:r>
            <a:r>
              <a:rPr lang="en-US" altLang="ja-JP" sz="1600">
                <a:latin typeface="Calibri" pitchFamily="34" charset="0"/>
              </a:rPr>
              <a:t>30</a:t>
            </a:r>
            <a:r>
              <a:rPr lang="ja-JP" altLang="en-US" sz="1600">
                <a:latin typeface="Calibri" pitchFamily="34" charset="0"/>
              </a:rPr>
              <a:t>％コスト高</a:t>
            </a:r>
          </a:p>
        </p:txBody>
      </p:sp>
      <p:sp>
        <p:nvSpPr>
          <p:cNvPr id="64525" name="テキスト ボックス 21"/>
          <p:cNvSpPr txBox="1">
            <a:spLocks noChangeArrowheads="1"/>
          </p:cNvSpPr>
          <p:nvPr/>
        </p:nvSpPr>
        <p:spPr bwMode="auto">
          <a:xfrm>
            <a:off x="357188" y="5702300"/>
            <a:ext cx="1171575" cy="581025"/>
          </a:xfrm>
          <a:prstGeom prst="rect">
            <a:avLst/>
          </a:prstGeom>
          <a:noFill/>
          <a:ln w="9525">
            <a:noFill/>
            <a:miter lim="800000"/>
            <a:headEnd/>
            <a:tailEnd/>
          </a:ln>
        </p:spPr>
        <p:txBody>
          <a:bodyPr>
            <a:spAutoFit/>
          </a:bodyPr>
          <a:lstStyle/>
          <a:p>
            <a:pPr algn="ctr"/>
            <a:r>
              <a:rPr lang="ja-JP" altLang="en-US" sz="1600">
                <a:latin typeface="Calibri" pitchFamily="34" charset="0"/>
              </a:rPr>
              <a:t>医業収益　　（売上）</a:t>
            </a:r>
          </a:p>
        </p:txBody>
      </p:sp>
      <p:sp>
        <p:nvSpPr>
          <p:cNvPr id="64526" name="テキスト ボックス 22"/>
          <p:cNvSpPr txBox="1">
            <a:spLocks noChangeArrowheads="1"/>
          </p:cNvSpPr>
          <p:nvPr/>
        </p:nvSpPr>
        <p:spPr bwMode="auto">
          <a:xfrm>
            <a:off x="1989138" y="5710238"/>
            <a:ext cx="973137" cy="336550"/>
          </a:xfrm>
          <a:prstGeom prst="rect">
            <a:avLst/>
          </a:prstGeom>
          <a:noFill/>
          <a:ln w="9525">
            <a:noFill/>
            <a:miter lim="800000"/>
            <a:headEnd/>
            <a:tailEnd/>
          </a:ln>
        </p:spPr>
        <p:txBody>
          <a:bodyPr>
            <a:spAutoFit/>
          </a:bodyPr>
          <a:lstStyle/>
          <a:p>
            <a:r>
              <a:rPr lang="ja-JP" altLang="en-US" sz="1600">
                <a:latin typeface="Calibri" pitchFamily="34" charset="0"/>
              </a:rPr>
              <a:t>費用</a:t>
            </a:r>
          </a:p>
        </p:txBody>
      </p:sp>
      <p:sp>
        <p:nvSpPr>
          <p:cNvPr id="64527" name="テキスト ボックス 24"/>
          <p:cNvSpPr txBox="1">
            <a:spLocks noChangeArrowheads="1"/>
          </p:cNvSpPr>
          <p:nvPr/>
        </p:nvSpPr>
        <p:spPr bwMode="auto">
          <a:xfrm>
            <a:off x="403225" y="1265238"/>
            <a:ext cx="2305050" cy="346075"/>
          </a:xfrm>
          <a:prstGeom prst="rect">
            <a:avLst/>
          </a:prstGeom>
          <a:noFill/>
          <a:ln w="9525">
            <a:solidFill>
              <a:srgbClr val="C0C0C0"/>
            </a:solidFill>
            <a:miter lim="800000"/>
            <a:headEnd/>
            <a:tailEnd/>
          </a:ln>
        </p:spPr>
        <p:txBody>
          <a:bodyPr>
            <a:spAutoFit/>
          </a:bodyPr>
          <a:lstStyle/>
          <a:p>
            <a:pPr algn="ctr"/>
            <a:r>
              <a:rPr lang="ja-JP" altLang="en-US" sz="1600">
                <a:latin typeface="Calibri" pitchFamily="34" charset="0"/>
              </a:rPr>
              <a:t>現在</a:t>
            </a:r>
          </a:p>
        </p:txBody>
      </p:sp>
      <p:cxnSp>
        <p:nvCxnSpPr>
          <p:cNvPr id="27" name="直線コネクタ 26"/>
          <p:cNvCxnSpPr/>
          <p:nvPr/>
        </p:nvCxnSpPr>
        <p:spPr>
          <a:xfrm>
            <a:off x="2728913" y="1911350"/>
            <a:ext cx="5413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728913" y="2271713"/>
            <a:ext cx="5032375" cy="0"/>
          </a:xfrm>
          <a:prstGeom prst="line">
            <a:avLst/>
          </a:prstGeom>
        </p:spPr>
        <p:style>
          <a:lnRef idx="1">
            <a:schemeClr val="accent1"/>
          </a:lnRef>
          <a:fillRef idx="0">
            <a:schemeClr val="accent1"/>
          </a:fillRef>
          <a:effectRef idx="0">
            <a:schemeClr val="accent1"/>
          </a:effectRef>
          <a:fontRef idx="minor">
            <a:schemeClr val="tx1"/>
          </a:fontRef>
        </p:style>
      </p:cxnSp>
      <p:sp>
        <p:nvSpPr>
          <p:cNvPr id="64530" name="テキスト ボックス 26656"/>
          <p:cNvSpPr txBox="1">
            <a:spLocks noChangeArrowheads="1"/>
          </p:cNvSpPr>
          <p:nvPr/>
        </p:nvSpPr>
        <p:spPr bwMode="auto">
          <a:xfrm>
            <a:off x="6981825" y="1263650"/>
            <a:ext cx="2792413" cy="558800"/>
          </a:xfrm>
          <a:prstGeom prst="rect">
            <a:avLst/>
          </a:prstGeom>
          <a:noFill/>
          <a:ln w="9525">
            <a:solidFill>
              <a:srgbClr val="C0C0C0"/>
            </a:solidFill>
            <a:miter lim="800000"/>
            <a:headEnd/>
            <a:tailEnd/>
          </a:ln>
        </p:spPr>
        <p:txBody>
          <a:bodyPr>
            <a:spAutoFit/>
          </a:bodyPr>
          <a:lstStyle/>
          <a:p>
            <a:pPr algn="ctr"/>
            <a:r>
              <a:rPr lang="ja-JP" altLang="en-US" sz="1600">
                <a:latin typeface="Calibri" pitchFamily="34" charset="0"/>
              </a:rPr>
              <a:t>第２ステップ</a:t>
            </a:r>
          </a:p>
          <a:p>
            <a:pPr algn="ctr"/>
            <a:r>
              <a:rPr lang="ja-JP" altLang="en-US" sz="1400">
                <a:latin typeface="Calibri" pitchFamily="34" charset="0"/>
              </a:rPr>
              <a:t>（民間並みの収支均衡を目指す）</a:t>
            </a:r>
          </a:p>
        </p:txBody>
      </p:sp>
      <p:sp>
        <p:nvSpPr>
          <p:cNvPr id="64531" name="テキスト ボックス 26662"/>
          <p:cNvSpPr txBox="1">
            <a:spLocks noChangeArrowheads="1"/>
          </p:cNvSpPr>
          <p:nvPr/>
        </p:nvSpPr>
        <p:spPr bwMode="auto">
          <a:xfrm>
            <a:off x="463550" y="6407150"/>
            <a:ext cx="7332663" cy="368300"/>
          </a:xfrm>
          <a:prstGeom prst="rect">
            <a:avLst/>
          </a:prstGeom>
          <a:noFill/>
          <a:ln w="9525">
            <a:noFill/>
            <a:miter lim="800000"/>
            <a:headEnd/>
            <a:tailEnd/>
          </a:ln>
        </p:spPr>
        <p:txBody>
          <a:bodyPr>
            <a:spAutoFit/>
          </a:bodyPr>
          <a:lstStyle/>
          <a:p>
            <a:r>
              <a:rPr lang="ja-JP" altLang="en-US" b="1" u="sng">
                <a:latin typeface="Calibri" pitchFamily="34" charset="0"/>
              </a:rPr>
              <a:t>⇒　コスト管理を徹底して、不採算医療の原因を突き止めることが重要</a:t>
            </a:r>
          </a:p>
        </p:txBody>
      </p:sp>
      <p:sp>
        <p:nvSpPr>
          <p:cNvPr id="64532" name="テキスト ボックス 1"/>
          <p:cNvSpPr txBox="1">
            <a:spLocks noChangeArrowheads="1"/>
          </p:cNvSpPr>
          <p:nvPr/>
        </p:nvSpPr>
        <p:spPr bwMode="auto">
          <a:xfrm>
            <a:off x="344488" y="209550"/>
            <a:ext cx="8813800" cy="396875"/>
          </a:xfrm>
          <a:prstGeom prst="rect">
            <a:avLst/>
          </a:prstGeom>
          <a:noFill/>
          <a:ln w="9525">
            <a:noFill/>
            <a:miter lim="800000"/>
            <a:headEnd/>
            <a:tailEnd/>
          </a:ln>
        </p:spPr>
        <p:txBody>
          <a:bodyPr>
            <a:spAutoFit/>
          </a:bodyPr>
          <a:lstStyle/>
          <a:p>
            <a:r>
              <a:rPr lang="ja-JP" altLang="en-US" sz="2000">
                <a:latin typeface="Calibri" pitchFamily="34" charset="0"/>
              </a:rPr>
              <a:t>妥当な補助金は、第一ステップとして、売り上げの９％のレベルまでと考える</a:t>
            </a:r>
          </a:p>
        </p:txBody>
      </p:sp>
      <p:sp>
        <p:nvSpPr>
          <p:cNvPr id="64533" name="テキスト ボックス 30"/>
          <p:cNvSpPr txBox="1">
            <a:spLocks noChangeArrowheads="1"/>
          </p:cNvSpPr>
          <p:nvPr/>
        </p:nvSpPr>
        <p:spPr bwMode="auto">
          <a:xfrm>
            <a:off x="5889625" y="4619625"/>
            <a:ext cx="1325563" cy="730250"/>
          </a:xfrm>
          <a:prstGeom prst="rect">
            <a:avLst/>
          </a:prstGeom>
          <a:noFill/>
          <a:ln w="9525">
            <a:noFill/>
            <a:miter lim="800000"/>
            <a:headEnd/>
            <a:tailEnd/>
          </a:ln>
        </p:spPr>
        <p:txBody>
          <a:bodyPr>
            <a:spAutoFit/>
          </a:bodyPr>
          <a:lstStyle/>
          <a:p>
            <a:r>
              <a:rPr lang="ja-JP" altLang="en-US" sz="1400">
                <a:latin typeface="Calibri" pitchFamily="34" charset="0"/>
              </a:rPr>
              <a:t>第１ステップ９％の補助金は許容</a:t>
            </a:r>
          </a:p>
        </p:txBody>
      </p:sp>
      <p:sp>
        <p:nvSpPr>
          <p:cNvPr id="33" name="正方形/長方形 32"/>
          <p:cNvSpPr/>
          <p:nvPr/>
        </p:nvSpPr>
        <p:spPr bwMode="auto">
          <a:xfrm>
            <a:off x="4484688" y="2271713"/>
            <a:ext cx="1016000" cy="2160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400" dirty="0">
                <a:latin typeface="+mn-lt"/>
                <a:ea typeface="ＭＳ Ｐゴシック" pitchFamily="50" charset="-128"/>
              </a:rPr>
              <a:t>通常医療</a:t>
            </a:r>
            <a:endParaRPr kumimoji="0" lang="en-US" altLang="ja-JP" sz="1400" dirty="0">
              <a:latin typeface="+mn-lt"/>
              <a:ea typeface="ＭＳ Ｐゴシック" pitchFamily="50" charset="-128"/>
            </a:endParaRPr>
          </a:p>
          <a:p>
            <a:pPr algn="ctr" fontAlgn="auto">
              <a:spcBef>
                <a:spcPts val="0"/>
              </a:spcBef>
              <a:spcAft>
                <a:spcPts val="0"/>
              </a:spcAft>
              <a:defRPr/>
            </a:pPr>
            <a:r>
              <a:rPr kumimoji="0" lang="ja-JP" altLang="en-US" sz="1400" dirty="0">
                <a:latin typeface="+mn-lt"/>
                <a:ea typeface="ＭＳ Ｐゴシック" pitchFamily="50" charset="-128"/>
              </a:rPr>
              <a:t>７０％</a:t>
            </a:r>
          </a:p>
        </p:txBody>
      </p:sp>
      <p:sp>
        <p:nvSpPr>
          <p:cNvPr id="64535" name="正方形/長方形 33"/>
          <p:cNvSpPr>
            <a:spLocks noChangeArrowheads="1"/>
          </p:cNvSpPr>
          <p:nvPr/>
        </p:nvSpPr>
        <p:spPr bwMode="auto">
          <a:xfrm>
            <a:off x="4484688" y="4395788"/>
            <a:ext cx="1016000" cy="1250950"/>
          </a:xfrm>
          <a:prstGeom prst="rect">
            <a:avLst/>
          </a:prstGeom>
          <a:solidFill>
            <a:srgbClr val="333333"/>
          </a:solidFill>
          <a:ln w="9525" algn="ctr">
            <a:solidFill>
              <a:schemeClr val="tx1"/>
            </a:solidFill>
            <a:round/>
            <a:headEnd/>
            <a:tailEnd/>
          </a:ln>
        </p:spPr>
        <p:txBody>
          <a:bodyPr lIns="0" tIns="0" rIns="0" bIns="0" anchor="ctr"/>
          <a:lstStyle/>
          <a:p>
            <a:pPr algn="ctr" defTabSz="912813" eaLnBrk="0" hangingPunct="0">
              <a:buSzPct val="120000"/>
            </a:pPr>
            <a:r>
              <a:rPr kumimoji="0" lang="ja-JP" altLang="en-US" sz="1400" b="1">
                <a:solidFill>
                  <a:schemeClr val="bg1"/>
                </a:solidFill>
                <a:latin typeface="Calibri" pitchFamily="34" charset="0"/>
              </a:rPr>
              <a:t>政策医療　　３９％</a:t>
            </a:r>
          </a:p>
        </p:txBody>
      </p:sp>
      <p:sp>
        <p:nvSpPr>
          <p:cNvPr id="64536" name="正方形/長方形 34"/>
          <p:cNvSpPr>
            <a:spLocks noChangeArrowheads="1"/>
          </p:cNvSpPr>
          <p:nvPr/>
        </p:nvSpPr>
        <p:spPr bwMode="auto">
          <a:xfrm>
            <a:off x="3236913" y="4638675"/>
            <a:ext cx="1014412" cy="1008063"/>
          </a:xfrm>
          <a:prstGeom prst="rect">
            <a:avLst/>
          </a:prstGeom>
          <a:solidFill>
            <a:srgbClr val="333333"/>
          </a:solidFill>
          <a:ln w="9525" algn="ctr">
            <a:solidFill>
              <a:schemeClr val="tx1"/>
            </a:solidFill>
            <a:round/>
            <a:headEnd/>
            <a:tailEnd/>
          </a:ln>
        </p:spPr>
        <p:txBody>
          <a:bodyPr lIns="0" rIns="0" anchor="ctr"/>
          <a:lstStyle/>
          <a:p>
            <a:pPr algn="ctr" defTabSz="912813" eaLnBrk="0" hangingPunct="0">
              <a:buSzPct val="120000"/>
            </a:pPr>
            <a:r>
              <a:rPr kumimoji="0" lang="ja-JP" altLang="en-US" sz="1400" b="1">
                <a:solidFill>
                  <a:schemeClr val="bg1"/>
                </a:solidFill>
                <a:latin typeface="Calibri" pitchFamily="34" charset="0"/>
              </a:rPr>
              <a:t>政策医療　　３０％</a:t>
            </a:r>
          </a:p>
        </p:txBody>
      </p:sp>
      <p:cxnSp>
        <p:nvCxnSpPr>
          <p:cNvPr id="36" name="直線コネクタ 35"/>
          <p:cNvCxnSpPr/>
          <p:nvPr/>
        </p:nvCxnSpPr>
        <p:spPr>
          <a:xfrm flipV="1">
            <a:off x="4251325" y="2271713"/>
            <a:ext cx="233363"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4251325" y="4395788"/>
            <a:ext cx="233363" cy="242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236913" y="5646738"/>
            <a:ext cx="2262187" cy="0"/>
          </a:xfrm>
          <a:prstGeom prst="line">
            <a:avLst/>
          </a:prstGeom>
        </p:spPr>
        <p:style>
          <a:lnRef idx="1">
            <a:schemeClr val="accent1"/>
          </a:lnRef>
          <a:fillRef idx="0">
            <a:schemeClr val="accent1"/>
          </a:fillRef>
          <a:effectRef idx="0">
            <a:schemeClr val="accent1"/>
          </a:effectRef>
          <a:fontRef idx="minor">
            <a:schemeClr val="tx1"/>
          </a:fontRef>
        </p:style>
      </p:cxnSp>
      <p:sp>
        <p:nvSpPr>
          <p:cNvPr id="64540" name="テキスト ボックス 39"/>
          <p:cNvSpPr txBox="1">
            <a:spLocks noChangeArrowheads="1"/>
          </p:cNvSpPr>
          <p:nvPr/>
        </p:nvSpPr>
        <p:spPr bwMode="auto">
          <a:xfrm>
            <a:off x="3165475" y="5702300"/>
            <a:ext cx="1092200" cy="581025"/>
          </a:xfrm>
          <a:prstGeom prst="rect">
            <a:avLst/>
          </a:prstGeom>
          <a:noFill/>
          <a:ln w="9525">
            <a:noFill/>
            <a:miter lim="800000"/>
            <a:headEnd/>
            <a:tailEnd/>
          </a:ln>
        </p:spPr>
        <p:txBody>
          <a:bodyPr>
            <a:spAutoFit/>
          </a:bodyPr>
          <a:lstStyle/>
          <a:p>
            <a:pPr algn="ctr"/>
            <a:r>
              <a:rPr lang="ja-JP" altLang="en-US" sz="1600">
                <a:latin typeface="Calibri" pitchFamily="34" charset="0"/>
              </a:rPr>
              <a:t>医業収益　　（売上）</a:t>
            </a:r>
          </a:p>
        </p:txBody>
      </p:sp>
      <p:sp>
        <p:nvSpPr>
          <p:cNvPr id="64541" name="テキスト ボックス 40"/>
          <p:cNvSpPr txBox="1">
            <a:spLocks noChangeArrowheads="1"/>
          </p:cNvSpPr>
          <p:nvPr/>
        </p:nvSpPr>
        <p:spPr bwMode="auto">
          <a:xfrm>
            <a:off x="4737100" y="5708650"/>
            <a:ext cx="936625" cy="336550"/>
          </a:xfrm>
          <a:prstGeom prst="rect">
            <a:avLst/>
          </a:prstGeom>
          <a:noFill/>
          <a:ln w="9525">
            <a:noFill/>
            <a:miter lim="800000"/>
            <a:headEnd/>
            <a:tailEnd/>
          </a:ln>
        </p:spPr>
        <p:txBody>
          <a:bodyPr>
            <a:spAutoFit/>
          </a:bodyPr>
          <a:lstStyle/>
          <a:p>
            <a:r>
              <a:rPr lang="ja-JP" altLang="en-US" sz="1600">
                <a:latin typeface="Calibri" pitchFamily="34" charset="0"/>
              </a:rPr>
              <a:t>費用</a:t>
            </a:r>
          </a:p>
        </p:txBody>
      </p:sp>
      <p:sp>
        <p:nvSpPr>
          <p:cNvPr id="64542" name="テキスト ボックス 41"/>
          <p:cNvSpPr txBox="1">
            <a:spLocks noChangeArrowheads="1"/>
          </p:cNvSpPr>
          <p:nvPr/>
        </p:nvSpPr>
        <p:spPr bwMode="auto">
          <a:xfrm>
            <a:off x="3224213" y="1268413"/>
            <a:ext cx="2592387" cy="346075"/>
          </a:xfrm>
          <a:prstGeom prst="rect">
            <a:avLst/>
          </a:prstGeom>
          <a:noFill/>
          <a:ln w="9525">
            <a:solidFill>
              <a:srgbClr val="C0C0C0"/>
            </a:solidFill>
            <a:miter lim="800000"/>
            <a:headEnd/>
            <a:tailEnd/>
          </a:ln>
        </p:spPr>
        <p:txBody>
          <a:bodyPr>
            <a:spAutoFit/>
          </a:bodyPr>
          <a:lstStyle/>
          <a:p>
            <a:pPr algn="ctr"/>
            <a:r>
              <a:rPr lang="ja-JP" altLang="en-US" sz="1600">
                <a:latin typeface="Calibri" pitchFamily="34" charset="0"/>
              </a:rPr>
              <a:t>第１ステップ</a:t>
            </a:r>
            <a:r>
              <a:rPr lang="ja-JP" altLang="en-US" sz="1500">
                <a:latin typeface="Calibri" pitchFamily="34" charset="0"/>
              </a:rPr>
              <a:t>（府急性期並み）</a:t>
            </a:r>
          </a:p>
        </p:txBody>
      </p:sp>
      <p:sp>
        <p:nvSpPr>
          <p:cNvPr id="43" name="正方形/長方形 42"/>
          <p:cNvSpPr/>
          <p:nvPr/>
        </p:nvSpPr>
        <p:spPr bwMode="auto">
          <a:xfrm>
            <a:off x="3236913" y="2487613"/>
            <a:ext cx="1014412" cy="215106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400" dirty="0">
                <a:latin typeface="+mn-lt"/>
                <a:ea typeface="ＭＳ Ｐゴシック" pitchFamily="50" charset="-128"/>
              </a:rPr>
              <a:t>通常医療</a:t>
            </a:r>
            <a:endParaRPr kumimoji="0" lang="en-US" altLang="ja-JP" sz="1400" dirty="0">
              <a:latin typeface="+mn-lt"/>
              <a:ea typeface="ＭＳ Ｐゴシック" pitchFamily="50" charset="-128"/>
            </a:endParaRPr>
          </a:p>
          <a:p>
            <a:pPr algn="ctr" fontAlgn="auto">
              <a:spcBef>
                <a:spcPts val="0"/>
              </a:spcBef>
              <a:spcAft>
                <a:spcPts val="0"/>
              </a:spcAft>
              <a:defRPr/>
            </a:pPr>
            <a:r>
              <a:rPr kumimoji="0" lang="ja-JP" altLang="en-US" sz="1400" dirty="0">
                <a:latin typeface="+mn-lt"/>
                <a:ea typeface="ＭＳ Ｐゴシック" pitchFamily="50" charset="-128"/>
              </a:rPr>
              <a:t>７０％</a:t>
            </a:r>
          </a:p>
        </p:txBody>
      </p:sp>
      <p:cxnSp>
        <p:nvCxnSpPr>
          <p:cNvPr id="18" name="直線矢印コネクタ 17"/>
          <p:cNvCxnSpPr/>
          <p:nvPr/>
        </p:nvCxnSpPr>
        <p:spPr>
          <a:xfrm>
            <a:off x="3240088" y="1911350"/>
            <a:ext cx="0" cy="36036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4545" name="テキスト ボックス 46"/>
          <p:cNvSpPr txBox="1">
            <a:spLocks noChangeArrowheads="1"/>
          </p:cNvSpPr>
          <p:nvPr/>
        </p:nvSpPr>
        <p:spPr bwMode="auto">
          <a:xfrm>
            <a:off x="3392488" y="1685925"/>
            <a:ext cx="1169987" cy="581025"/>
          </a:xfrm>
          <a:prstGeom prst="rect">
            <a:avLst/>
          </a:prstGeom>
          <a:noFill/>
          <a:ln w="9525">
            <a:noFill/>
            <a:miter lim="800000"/>
            <a:headEnd/>
            <a:tailEnd/>
          </a:ln>
        </p:spPr>
        <p:txBody>
          <a:bodyPr>
            <a:spAutoFit/>
          </a:bodyPr>
          <a:lstStyle/>
          <a:p>
            <a:r>
              <a:rPr lang="ja-JP" altLang="en-US" sz="1600">
                <a:latin typeface="Calibri" pitchFamily="34" charset="0"/>
              </a:rPr>
              <a:t>６７億円</a:t>
            </a:r>
            <a:endParaRPr lang="en-US" altLang="ja-JP" sz="1600">
              <a:latin typeface="Calibri" pitchFamily="34" charset="0"/>
            </a:endParaRPr>
          </a:p>
          <a:p>
            <a:r>
              <a:rPr lang="ja-JP" altLang="en-US" sz="1600">
                <a:latin typeface="Calibri" pitchFamily="34" charset="0"/>
              </a:rPr>
              <a:t>削減</a:t>
            </a:r>
          </a:p>
        </p:txBody>
      </p:sp>
      <p:cxnSp>
        <p:nvCxnSpPr>
          <p:cNvPr id="51" name="直線コネクタ 50"/>
          <p:cNvCxnSpPr>
            <a:stCxn id="43" idx="0"/>
          </p:cNvCxnSpPr>
          <p:nvPr/>
        </p:nvCxnSpPr>
        <p:spPr>
          <a:xfrm>
            <a:off x="3744913" y="2487613"/>
            <a:ext cx="433070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bwMode="auto">
          <a:xfrm>
            <a:off x="8620125" y="2487613"/>
            <a:ext cx="992188" cy="2160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400" dirty="0">
                <a:latin typeface="+mn-lt"/>
                <a:ea typeface="ＭＳ Ｐゴシック" pitchFamily="50" charset="-128"/>
              </a:rPr>
              <a:t>通常医療</a:t>
            </a:r>
            <a:endParaRPr kumimoji="0" lang="en-US" altLang="ja-JP" sz="1400" dirty="0">
              <a:latin typeface="+mn-lt"/>
              <a:ea typeface="ＭＳ Ｐゴシック" pitchFamily="50" charset="-128"/>
            </a:endParaRPr>
          </a:p>
        </p:txBody>
      </p:sp>
      <p:sp>
        <p:nvSpPr>
          <p:cNvPr id="64548" name="正方形/長方形 53"/>
          <p:cNvSpPr>
            <a:spLocks noChangeArrowheads="1"/>
          </p:cNvSpPr>
          <p:nvPr/>
        </p:nvSpPr>
        <p:spPr bwMode="auto">
          <a:xfrm>
            <a:off x="7370763" y="4638675"/>
            <a:ext cx="1014412" cy="1008063"/>
          </a:xfrm>
          <a:prstGeom prst="rect">
            <a:avLst/>
          </a:prstGeom>
          <a:solidFill>
            <a:srgbClr val="333333"/>
          </a:solidFill>
          <a:ln w="9525" algn="ctr">
            <a:solidFill>
              <a:schemeClr val="tx1"/>
            </a:solidFill>
            <a:round/>
            <a:headEnd/>
            <a:tailEnd/>
          </a:ln>
        </p:spPr>
        <p:txBody>
          <a:bodyPr lIns="0" rIns="0" anchor="ctr"/>
          <a:lstStyle/>
          <a:p>
            <a:pPr algn="ctr" defTabSz="912813" eaLnBrk="0" hangingPunct="0">
              <a:buSzPct val="120000"/>
            </a:pPr>
            <a:r>
              <a:rPr kumimoji="0" lang="ja-JP" altLang="en-US" sz="1400" b="1">
                <a:solidFill>
                  <a:schemeClr val="bg1"/>
                </a:solidFill>
                <a:latin typeface="Calibri" pitchFamily="34" charset="0"/>
              </a:rPr>
              <a:t>政策医療</a:t>
            </a:r>
            <a:endParaRPr kumimoji="0" lang="en-US" altLang="ja-JP" sz="1400" b="1">
              <a:solidFill>
                <a:schemeClr val="bg1"/>
              </a:solidFill>
              <a:latin typeface="Calibri" pitchFamily="34" charset="0"/>
            </a:endParaRPr>
          </a:p>
          <a:p>
            <a:pPr algn="ctr" defTabSz="912813" eaLnBrk="0" hangingPunct="0">
              <a:buSzPct val="120000"/>
            </a:pPr>
            <a:r>
              <a:rPr kumimoji="0" lang="ja-JP" altLang="en-US" sz="1400" b="1">
                <a:solidFill>
                  <a:schemeClr val="bg1"/>
                </a:solidFill>
                <a:latin typeface="Calibri" pitchFamily="34" charset="0"/>
              </a:rPr>
              <a:t>３０％</a:t>
            </a:r>
          </a:p>
        </p:txBody>
      </p:sp>
      <p:cxnSp>
        <p:nvCxnSpPr>
          <p:cNvPr id="55" name="直線コネクタ 54"/>
          <p:cNvCxnSpPr>
            <a:stCxn id="62" idx="0"/>
            <a:endCxn id="52" idx="0"/>
          </p:cNvCxnSpPr>
          <p:nvPr/>
        </p:nvCxnSpPr>
        <p:spPr>
          <a:xfrm>
            <a:off x="7878763" y="2487613"/>
            <a:ext cx="1238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8385175" y="4557713"/>
            <a:ext cx="234950" cy="90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370763" y="5646738"/>
            <a:ext cx="2241550" cy="0"/>
          </a:xfrm>
          <a:prstGeom prst="line">
            <a:avLst/>
          </a:prstGeom>
        </p:spPr>
        <p:style>
          <a:lnRef idx="1">
            <a:schemeClr val="accent1"/>
          </a:lnRef>
          <a:fillRef idx="0">
            <a:schemeClr val="accent1"/>
          </a:fillRef>
          <a:effectRef idx="0">
            <a:schemeClr val="accent1"/>
          </a:effectRef>
          <a:fontRef idx="minor">
            <a:schemeClr val="tx1"/>
          </a:fontRef>
        </p:style>
      </p:cxnSp>
      <p:sp>
        <p:nvSpPr>
          <p:cNvPr id="64552" name="テキスト ボックス 58"/>
          <p:cNvSpPr txBox="1">
            <a:spLocks noChangeArrowheads="1"/>
          </p:cNvSpPr>
          <p:nvPr/>
        </p:nvSpPr>
        <p:spPr bwMode="auto">
          <a:xfrm>
            <a:off x="7299325" y="5702300"/>
            <a:ext cx="1169988" cy="581025"/>
          </a:xfrm>
          <a:prstGeom prst="rect">
            <a:avLst/>
          </a:prstGeom>
          <a:noFill/>
          <a:ln w="9525">
            <a:noFill/>
            <a:miter lim="800000"/>
            <a:headEnd/>
            <a:tailEnd/>
          </a:ln>
        </p:spPr>
        <p:txBody>
          <a:bodyPr>
            <a:spAutoFit/>
          </a:bodyPr>
          <a:lstStyle/>
          <a:p>
            <a:pPr algn="ctr"/>
            <a:r>
              <a:rPr lang="ja-JP" altLang="en-US" sz="1600">
                <a:latin typeface="Calibri" pitchFamily="34" charset="0"/>
              </a:rPr>
              <a:t>医業収益　　（売上）</a:t>
            </a:r>
          </a:p>
        </p:txBody>
      </p:sp>
      <p:sp>
        <p:nvSpPr>
          <p:cNvPr id="64553" name="テキスト ボックス 59"/>
          <p:cNvSpPr txBox="1">
            <a:spLocks noChangeArrowheads="1"/>
          </p:cNvSpPr>
          <p:nvPr/>
        </p:nvSpPr>
        <p:spPr bwMode="auto">
          <a:xfrm>
            <a:off x="8851900" y="5735638"/>
            <a:ext cx="836613" cy="336550"/>
          </a:xfrm>
          <a:prstGeom prst="rect">
            <a:avLst/>
          </a:prstGeom>
          <a:noFill/>
          <a:ln w="9525">
            <a:noFill/>
            <a:miter lim="800000"/>
            <a:headEnd/>
            <a:tailEnd/>
          </a:ln>
        </p:spPr>
        <p:txBody>
          <a:bodyPr>
            <a:spAutoFit/>
          </a:bodyPr>
          <a:lstStyle/>
          <a:p>
            <a:r>
              <a:rPr lang="ja-JP" altLang="en-US" sz="1600">
                <a:latin typeface="Calibri" pitchFamily="34" charset="0"/>
              </a:rPr>
              <a:t>費用</a:t>
            </a:r>
          </a:p>
        </p:txBody>
      </p:sp>
      <p:sp>
        <p:nvSpPr>
          <p:cNvPr id="62" name="正方形/長方形 61"/>
          <p:cNvSpPr/>
          <p:nvPr/>
        </p:nvSpPr>
        <p:spPr bwMode="auto">
          <a:xfrm>
            <a:off x="7370763" y="2487613"/>
            <a:ext cx="1014412" cy="215106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400" dirty="0">
                <a:latin typeface="+mn-lt"/>
                <a:ea typeface="ＭＳ Ｐゴシック" pitchFamily="50" charset="-128"/>
              </a:rPr>
              <a:t>通常医療</a:t>
            </a:r>
            <a:endParaRPr kumimoji="0" lang="en-US" altLang="ja-JP" sz="1400" dirty="0">
              <a:latin typeface="+mn-lt"/>
              <a:ea typeface="ＭＳ Ｐゴシック" pitchFamily="50" charset="-128"/>
            </a:endParaRPr>
          </a:p>
          <a:p>
            <a:pPr algn="ctr" fontAlgn="auto">
              <a:spcBef>
                <a:spcPts val="0"/>
              </a:spcBef>
              <a:spcAft>
                <a:spcPts val="0"/>
              </a:spcAft>
              <a:defRPr/>
            </a:pPr>
            <a:r>
              <a:rPr kumimoji="0" lang="ja-JP" altLang="en-US" sz="1400" dirty="0">
                <a:latin typeface="+mn-lt"/>
                <a:ea typeface="ＭＳ Ｐゴシック" pitchFamily="50" charset="-128"/>
              </a:rPr>
              <a:t>７０％</a:t>
            </a:r>
          </a:p>
        </p:txBody>
      </p:sp>
      <p:cxnSp>
        <p:nvCxnSpPr>
          <p:cNvPr id="63" name="直線矢印コネクタ 62"/>
          <p:cNvCxnSpPr/>
          <p:nvPr/>
        </p:nvCxnSpPr>
        <p:spPr>
          <a:xfrm>
            <a:off x="7605713" y="2230438"/>
            <a:ext cx="0" cy="2889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4556" name="テキスト ボックス 63"/>
          <p:cNvSpPr txBox="1">
            <a:spLocks noChangeArrowheads="1"/>
          </p:cNvSpPr>
          <p:nvPr/>
        </p:nvSpPr>
        <p:spPr bwMode="auto">
          <a:xfrm>
            <a:off x="7799388" y="1903413"/>
            <a:ext cx="1014412" cy="581025"/>
          </a:xfrm>
          <a:prstGeom prst="rect">
            <a:avLst/>
          </a:prstGeom>
          <a:noFill/>
          <a:ln w="9525">
            <a:noFill/>
            <a:miter lim="800000"/>
            <a:headEnd/>
            <a:tailEnd/>
          </a:ln>
        </p:spPr>
        <p:txBody>
          <a:bodyPr>
            <a:spAutoFit/>
          </a:bodyPr>
          <a:lstStyle/>
          <a:p>
            <a:r>
              <a:rPr lang="ja-JP" altLang="en-US" sz="1600">
                <a:latin typeface="Calibri" pitchFamily="34" charset="0"/>
              </a:rPr>
              <a:t>３１億円</a:t>
            </a:r>
            <a:endParaRPr lang="en-US" altLang="ja-JP" sz="1600">
              <a:latin typeface="Calibri" pitchFamily="34" charset="0"/>
            </a:endParaRPr>
          </a:p>
          <a:p>
            <a:r>
              <a:rPr lang="ja-JP" altLang="en-US" sz="1600">
                <a:latin typeface="Calibri" pitchFamily="34" charset="0"/>
              </a:rPr>
              <a:t>削減</a:t>
            </a:r>
          </a:p>
        </p:txBody>
      </p:sp>
      <p:sp>
        <p:nvSpPr>
          <p:cNvPr id="64557" name="正方形/長方形 64"/>
          <p:cNvSpPr>
            <a:spLocks noChangeArrowheads="1"/>
          </p:cNvSpPr>
          <p:nvPr/>
        </p:nvSpPr>
        <p:spPr bwMode="auto">
          <a:xfrm>
            <a:off x="8620125" y="4557713"/>
            <a:ext cx="992188" cy="1089025"/>
          </a:xfrm>
          <a:prstGeom prst="rect">
            <a:avLst/>
          </a:prstGeom>
          <a:solidFill>
            <a:srgbClr val="333333"/>
          </a:solidFill>
          <a:ln w="9525" algn="ctr">
            <a:solidFill>
              <a:schemeClr val="tx1"/>
            </a:solidFill>
            <a:round/>
            <a:headEnd/>
            <a:tailEnd/>
          </a:ln>
        </p:spPr>
        <p:txBody>
          <a:bodyPr lIns="0" rIns="0" anchor="ctr"/>
          <a:lstStyle/>
          <a:p>
            <a:pPr algn="ctr" defTabSz="912813" eaLnBrk="0" hangingPunct="0">
              <a:buSzPct val="120000"/>
            </a:pPr>
            <a:r>
              <a:rPr kumimoji="0" lang="ja-JP" altLang="en-US" sz="1400" b="1">
                <a:solidFill>
                  <a:schemeClr val="bg1"/>
                </a:solidFill>
                <a:latin typeface="Calibri" pitchFamily="34" charset="0"/>
              </a:rPr>
              <a:t>政策医療</a:t>
            </a:r>
            <a:endParaRPr kumimoji="0" lang="en-US" altLang="ja-JP" sz="1400" b="1">
              <a:solidFill>
                <a:schemeClr val="bg1"/>
              </a:solidFill>
              <a:latin typeface="Calibri" pitchFamily="34" charset="0"/>
            </a:endParaRPr>
          </a:p>
        </p:txBody>
      </p:sp>
      <p:cxnSp>
        <p:nvCxnSpPr>
          <p:cNvPr id="91" name="直線矢印コネクタ 90"/>
          <p:cNvCxnSpPr/>
          <p:nvPr/>
        </p:nvCxnSpPr>
        <p:spPr>
          <a:xfrm>
            <a:off x="5848350" y="4395788"/>
            <a:ext cx="0" cy="28733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 name="スライド番号プレースホルダー 2"/>
          <p:cNvSpPr>
            <a:spLocks noGrp="1"/>
          </p:cNvSpPr>
          <p:nvPr>
            <p:ph type="sldNum" sz="quarter" idx="12"/>
          </p:nvPr>
        </p:nvSpPr>
        <p:spPr>
          <a:xfrm>
            <a:off x="7516813" y="6448425"/>
            <a:ext cx="2311400" cy="365125"/>
          </a:xfrm>
        </p:spPr>
        <p:txBody>
          <a:bodyPr/>
          <a:lstStyle/>
          <a:p>
            <a:pPr>
              <a:defRPr/>
            </a:pPr>
            <a:fld id="{36609C59-045C-4FB4-A4A8-D7037B709A21}" type="slidenum">
              <a:rPr lang="ja-JP" altLang="en-US"/>
              <a:pPr>
                <a:defRPr/>
              </a:pPr>
              <a:t>37</a:t>
            </a:fld>
            <a:endParaRPr lang="ja-JP" altLang="en-US"/>
          </a:p>
        </p:txBody>
      </p:sp>
      <p:sp>
        <p:nvSpPr>
          <p:cNvPr id="64560" name="テキスト ボックス 8"/>
          <p:cNvSpPr txBox="1">
            <a:spLocks noChangeArrowheads="1"/>
          </p:cNvSpPr>
          <p:nvPr/>
        </p:nvSpPr>
        <p:spPr bwMode="auto">
          <a:xfrm>
            <a:off x="631825" y="2127250"/>
            <a:ext cx="649288" cy="366713"/>
          </a:xfrm>
          <a:prstGeom prst="rect">
            <a:avLst/>
          </a:prstGeom>
          <a:noFill/>
          <a:ln w="9525">
            <a:noFill/>
            <a:miter lim="800000"/>
            <a:headEnd/>
            <a:tailEnd/>
          </a:ln>
        </p:spPr>
        <p:txBody>
          <a:bodyPr>
            <a:spAutoFit/>
          </a:bodyPr>
          <a:lstStyle/>
          <a:p>
            <a:r>
              <a:rPr lang="en-US" altLang="ja-JP">
                <a:latin typeface="Calibri" pitchFamily="34" charset="0"/>
              </a:rPr>
              <a:t>100</a:t>
            </a:r>
            <a:endParaRPr lang="ja-JP" altLang="en-US">
              <a:latin typeface="Calibri" pitchFamily="34" charset="0"/>
            </a:endParaRPr>
          </a:p>
        </p:txBody>
      </p:sp>
      <p:sp>
        <p:nvSpPr>
          <p:cNvPr id="64561" name="テキスト ボックス 52"/>
          <p:cNvSpPr txBox="1">
            <a:spLocks noChangeArrowheads="1"/>
          </p:cNvSpPr>
          <p:nvPr/>
        </p:nvSpPr>
        <p:spPr bwMode="auto">
          <a:xfrm>
            <a:off x="1930400" y="1589088"/>
            <a:ext cx="862013" cy="338137"/>
          </a:xfrm>
          <a:prstGeom prst="rect">
            <a:avLst/>
          </a:prstGeom>
          <a:noFill/>
          <a:ln w="9525">
            <a:noFill/>
            <a:miter lim="800000"/>
            <a:headEnd/>
            <a:tailEnd/>
          </a:ln>
        </p:spPr>
        <p:txBody>
          <a:bodyPr>
            <a:spAutoFit/>
          </a:bodyPr>
          <a:lstStyle/>
          <a:p>
            <a:r>
              <a:rPr lang="ja-JP" altLang="en-US" sz="1600">
                <a:latin typeface="Calibri" pitchFamily="34" charset="0"/>
              </a:rPr>
              <a:t>１２７</a:t>
            </a:r>
          </a:p>
        </p:txBody>
      </p:sp>
      <p:sp>
        <p:nvSpPr>
          <p:cNvPr id="64562" name="テキスト ボックス 60"/>
          <p:cNvSpPr txBox="1">
            <a:spLocks noChangeArrowheads="1"/>
          </p:cNvSpPr>
          <p:nvPr/>
        </p:nvSpPr>
        <p:spPr bwMode="auto">
          <a:xfrm>
            <a:off x="4737100" y="1911350"/>
            <a:ext cx="647700" cy="366713"/>
          </a:xfrm>
          <a:prstGeom prst="rect">
            <a:avLst/>
          </a:prstGeom>
          <a:noFill/>
          <a:ln w="9525">
            <a:noFill/>
            <a:miter lim="800000"/>
            <a:headEnd/>
            <a:tailEnd/>
          </a:ln>
        </p:spPr>
        <p:txBody>
          <a:bodyPr>
            <a:spAutoFit/>
          </a:bodyPr>
          <a:lstStyle/>
          <a:p>
            <a:r>
              <a:rPr lang="en-US" altLang="ja-JP">
                <a:latin typeface="Calibri" pitchFamily="34" charset="0"/>
              </a:rPr>
              <a:t>109</a:t>
            </a:r>
            <a:endParaRPr lang="ja-JP" altLang="en-US">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50150" y="6448425"/>
            <a:ext cx="2311400" cy="365125"/>
          </a:xfrm>
        </p:spPr>
        <p:txBody>
          <a:bodyPr/>
          <a:lstStyle/>
          <a:p>
            <a:pPr>
              <a:defRPr/>
            </a:pPr>
            <a:fld id="{F8105274-D816-4A1F-A218-0DA96E5E5F12}" type="slidenum">
              <a:rPr lang="ja-JP" altLang="en-US"/>
              <a:pPr>
                <a:defRPr/>
              </a:pPr>
              <a:t>38</a:t>
            </a:fld>
            <a:endParaRPr lang="ja-JP" altLang="en-US"/>
          </a:p>
        </p:txBody>
      </p:sp>
      <p:sp>
        <p:nvSpPr>
          <p:cNvPr id="66562" name="正方形/長方形 2"/>
          <p:cNvSpPr>
            <a:spLocks noChangeArrowheads="1"/>
          </p:cNvSpPr>
          <p:nvPr/>
        </p:nvSpPr>
        <p:spPr bwMode="auto">
          <a:xfrm>
            <a:off x="849313" y="692150"/>
            <a:ext cx="7199312" cy="457200"/>
          </a:xfrm>
          <a:prstGeom prst="rect">
            <a:avLst/>
          </a:prstGeom>
          <a:noFill/>
          <a:ln w="9525">
            <a:noFill/>
            <a:miter lim="800000"/>
            <a:headEnd/>
            <a:tailEnd/>
          </a:ln>
        </p:spPr>
        <p:txBody>
          <a:bodyPr>
            <a:spAutoFit/>
          </a:bodyPr>
          <a:lstStyle/>
          <a:p>
            <a:r>
              <a:rPr lang="en-US" altLang="ja-JP" sz="2400">
                <a:latin typeface="Calibri" pitchFamily="34" charset="0"/>
              </a:rPr>
              <a:t>5</a:t>
            </a:r>
            <a:r>
              <a:rPr lang="ja-JP" altLang="en-US" sz="2400">
                <a:latin typeface="Calibri" pitchFamily="34" charset="0"/>
              </a:rPr>
              <a:t>年後の目標として、</a:t>
            </a:r>
            <a:r>
              <a:rPr lang="en-US" altLang="ja-JP" sz="2400">
                <a:latin typeface="Calibri" pitchFamily="34" charset="0"/>
              </a:rPr>
              <a:t>30</a:t>
            </a:r>
            <a:r>
              <a:rPr lang="ja-JP" altLang="en-US" sz="2400">
                <a:latin typeface="Calibri" pitchFamily="34" charset="0"/>
              </a:rPr>
              <a:t>－</a:t>
            </a:r>
            <a:r>
              <a:rPr lang="en-US" altLang="ja-JP" sz="2400">
                <a:latin typeface="Calibri" pitchFamily="34" charset="0"/>
              </a:rPr>
              <a:t>40</a:t>
            </a:r>
            <a:r>
              <a:rPr lang="ja-JP" altLang="en-US" sz="2400">
                <a:latin typeface="Calibri" pitchFamily="34" charset="0"/>
              </a:rPr>
              <a:t>億円を視野に入れるべき</a:t>
            </a:r>
          </a:p>
        </p:txBody>
      </p:sp>
      <p:pic>
        <p:nvPicPr>
          <p:cNvPr id="66563" name="Picture 2"/>
          <p:cNvPicPr>
            <a:picLocks noChangeAspect="1" noChangeArrowheads="1"/>
          </p:cNvPicPr>
          <p:nvPr/>
        </p:nvPicPr>
        <p:blipFill>
          <a:blip r:embed="rId2"/>
          <a:srcRect/>
          <a:stretch>
            <a:fillRect/>
          </a:stretch>
        </p:blipFill>
        <p:spPr bwMode="auto">
          <a:xfrm>
            <a:off x="776288" y="1627188"/>
            <a:ext cx="8497887"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タイトル 1"/>
          <p:cNvSpPr>
            <a:spLocks noGrp="1"/>
          </p:cNvSpPr>
          <p:nvPr>
            <p:ph type="title"/>
          </p:nvPr>
        </p:nvSpPr>
        <p:spPr/>
        <p:txBody>
          <a:bodyPr/>
          <a:lstStyle/>
          <a:p>
            <a:pPr algn="l" eaLnBrk="1" hangingPunct="1"/>
            <a:r>
              <a:rPr lang="ja-JP" altLang="en-US" sz="3200" smtClean="0"/>
              <a:t>実オペレーションの改善は、それぞれの項目に対しての目標を設定して取り組むべき</a:t>
            </a:r>
          </a:p>
        </p:txBody>
      </p:sp>
      <p:graphicFrame>
        <p:nvGraphicFramePr>
          <p:cNvPr id="67621" name="Group 37"/>
          <p:cNvGraphicFramePr>
            <a:graphicFrameLocks noGrp="1"/>
          </p:cNvGraphicFramePr>
          <p:nvPr>
            <p:ph idx="1"/>
          </p:nvPr>
        </p:nvGraphicFramePr>
        <p:xfrm>
          <a:off x="495300" y="2393950"/>
          <a:ext cx="8915400" cy="4117975"/>
        </p:xfrm>
        <a:graphic>
          <a:graphicData uri="http://schemas.openxmlformats.org/drawingml/2006/table">
            <a:tbl>
              <a:tblPr/>
              <a:tblGrid>
                <a:gridCol w="2351088"/>
                <a:gridCol w="1327150"/>
                <a:gridCol w="5237162"/>
              </a:tblGrid>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rgbClr val="FFFFFF"/>
                          </a:solidFill>
                          <a:effectLst/>
                          <a:latin typeface="Calibri" pitchFamily="34" charset="0"/>
                          <a:ea typeface="ＭＳ Ｐゴシック" charset="-128"/>
                        </a:rPr>
                        <a:t>項目</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FFFFFF"/>
                          </a:solidFill>
                          <a:effectLst/>
                          <a:latin typeface="Calibri" pitchFamily="34" charset="0"/>
                          <a:ea typeface="ＭＳ Ｐゴシック" charset="-128"/>
                        </a:rPr>
                        <a:t>目標（％）</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FFFFFF"/>
                          </a:solidFill>
                          <a:effectLst/>
                          <a:latin typeface="Calibri" pitchFamily="34" charset="0"/>
                          <a:ea typeface="ＭＳ Ｐゴシック" charset="-128"/>
                        </a:rPr>
                        <a:t>コメント</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35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病床稼働率アップ</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１０％</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平均入院日数を削減しながらも、病床の稼働率を上げていくことが必要</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33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人件費の削減</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５％</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看護師、事務職員、医療技術職員の人件費は、民間と比べて高く、見直しが必要</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35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材料費の削減</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１０％</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府立病院と市立病院に、府下の市立病院も巻き込んで、ロットを大きくし購入コストを下げる</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33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診療報酬取り漏れ改善</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２％</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レセプト、</a:t>
                      </a:r>
                      <a:r>
                        <a:rPr kumimoji="1" lang="en-US" altLang="ja-JP" sz="1800" b="0" i="0" u="none" strike="noStrike" cap="none" normalizeH="0" baseline="0" smtClean="0">
                          <a:ln>
                            <a:noFill/>
                          </a:ln>
                          <a:solidFill>
                            <a:srgbClr val="000000"/>
                          </a:solidFill>
                          <a:effectLst/>
                          <a:latin typeface="Calibri" pitchFamily="34" charset="0"/>
                          <a:ea typeface="ＭＳ Ｐゴシック" charset="-128"/>
                        </a:rPr>
                        <a:t>DPC</a:t>
                      </a: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の請求漏れをきめ細かくチェックして、同じ患者ミックスでも収入増を図る</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35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委託費の削減</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１０％</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Calibri" pitchFamily="34" charset="0"/>
                          <a:ea typeface="ＭＳ Ｐゴシック" charset="-128"/>
                        </a:rPr>
                        <a:t>委託業務の内容の見直し、内外注区分の見直しにより、コストを削減する</a:t>
                      </a:r>
                    </a:p>
                  </a:txBody>
                  <a:tcPr marL="99060" marR="9906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7616" name="テキスト ボックス 4"/>
          <p:cNvSpPr txBox="1">
            <a:spLocks noChangeArrowheads="1"/>
          </p:cNvSpPr>
          <p:nvPr/>
        </p:nvSpPr>
        <p:spPr bwMode="auto">
          <a:xfrm>
            <a:off x="415925" y="1817688"/>
            <a:ext cx="7099300" cy="457200"/>
          </a:xfrm>
          <a:prstGeom prst="rect">
            <a:avLst/>
          </a:prstGeom>
          <a:noFill/>
          <a:ln w="9525">
            <a:noFill/>
            <a:miter lim="800000"/>
            <a:headEnd/>
            <a:tailEnd/>
          </a:ln>
        </p:spPr>
        <p:txBody>
          <a:bodyPr>
            <a:spAutoFit/>
          </a:bodyPr>
          <a:lstStyle/>
          <a:p>
            <a:r>
              <a:rPr lang="ja-JP" altLang="en-US" sz="2400" u="sng">
                <a:latin typeface="Calibri" pitchFamily="34" charset="0"/>
              </a:rPr>
              <a:t>オペレーションの改善項目とその視点（例示）</a:t>
            </a:r>
          </a:p>
        </p:txBody>
      </p:sp>
      <p:sp>
        <p:nvSpPr>
          <p:cNvPr id="3" name="スライド番号プレースホルダー 2"/>
          <p:cNvSpPr>
            <a:spLocks noGrp="1"/>
          </p:cNvSpPr>
          <p:nvPr>
            <p:ph type="sldNum" sz="quarter" idx="12"/>
          </p:nvPr>
        </p:nvSpPr>
        <p:spPr>
          <a:xfrm>
            <a:off x="7537450" y="6448425"/>
            <a:ext cx="2311400" cy="365125"/>
          </a:xfrm>
        </p:spPr>
        <p:txBody>
          <a:bodyPr/>
          <a:lstStyle/>
          <a:p>
            <a:pPr>
              <a:defRPr/>
            </a:pPr>
            <a:fld id="{F0996A87-3854-4636-B097-EA657DE4B051}" type="slidenum">
              <a:rPr lang="ja-JP" altLang="en-US"/>
              <a:pPr>
                <a:defRPr/>
              </a:pPr>
              <a:t>39</a:t>
            </a:fld>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p:nvPr>
        </p:nvSpPr>
        <p:spPr>
          <a:xfrm>
            <a:off x="495300" y="188913"/>
            <a:ext cx="8915400" cy="1143000"/>
          </a:xfrm>
        </p:spPr>
        <p:txBody>
          <a:bodyPr/>
          <a:lstStyle/>
          <a:p>
            <a:pPr eaLnBrk="1" hangingPunct="1"/>
            <a:r>
              <a:rPr lang="ja-JP" altLang="en-US" smtClean="0"/>
              <a:t>府・市病院の概要</a:t>
            </a:r>
          </a:p>
        </p:txBody>
      </p:sp>
      <p:sp>
        <p:nvSpPr>
          <p:cNvPr id="19458" name="スライド番号プレースホルダー 2"/>
          <p:cNvSpPr>
            <a:spLocks noGrp="1"/>
          </p:cNvSpPr>
          <p:nvPr>
            <p:ph type="sldNum" sz="quarter" idx="12"/>
          </p:nvPr>
        </p:nvSpPr>
        <p:spPr bwMode="auto">
          <a:xfrm>
            <a:off x="7550150" y="6448425"/>
            <a:ext cx="2311400" cy="36512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76477A1-BDB9-489F-9FA3-020952EEBA32}" type="slidenum">
              <a:rPr kumimoji="0" lang="ja-JP" altLang="en-US" sz="1400" smtClean="0">
                <a:solidFill>
                  <a:schemeClr val="tx2"/>
                </a:solidFill>
                <a:latin typeface="ＭＳ ゴシック" pitchFamily="49" charset="-128"/>
                <a:ea typeface="ＭＳ ゴシック" pitchFamily="49" charset="-128"/>
              </a:rPr>
              <a:pPr fontAlgn="base">
                <a:spcBef>
                  <a:spcPct val="0"/>
                </a:spcBef>
                <a:spcAft>
                  <a:spcPct val="0"/>
                </a:spcAft>
              </a:pPr>
              <a:t>4</a:t>
            </a:fld>
            <a:endParaRPr kumimoji="0" lang="en-US" altLang="ja-JP" sz="1400" smtClean="0">
              <a:solidFill>
                <a:schemeClr val="tx2"/>
              </a:solidFill>
              <a:latin typeface="ＭＳ ゴシック" pitchFamily="49" charset="-128"/>
              <a:ea typeface="ＭＳ ゴシック" pitchFamily="49" charset="-128"/>
            </a:endParaRPr>
          </a:p>
        </p:txBody>
      </p:sp>
      <p:sp>
        <p:nvSpPr>
          <p:cNvPr id="19459" name="テキスト ボックス 4"/>
          <p:cNvSpPr txBox="1">
            <a:spLocks noChangeArrowheads="1"/>
          </p:cNvSpPr>
          <p:nvPr/>
        </p:nvSpPr>
        <p:spPr bwMode="auto">
          <a:xfrm>
            <a:off x="428625" y="1787525"/>
            <a:ext cx="4524375" cy="4665663"/>
          </a:xfrm>
          <a:prstGeom prst="rect">
            <a:avLst/>
          </a:prstGeom>
          <a:noFill/>
          <a:ln w="9525">
            <a:solidFill>
              <a:schemeClr val="tx1"/>
            </a:solidFill>
            <a:miter lim="800000"/>
            <a:headEnd/>
            <a:tailEnd/>
          </a:ln>
        </p:spPr>
        <p:txBody>
          <a:bodyPr>
            <a:spAutoFit/>
          </a:bodyPr>
          <a:lstStyle/>
          <a:p>
            <a:pPr eaLnBrk="0" hangingPunct="0"/>
            <a:r>
              <a:rPr lang="ja-JP" altLang="en-US" sz="1300">
                <a:latin typeface="ＭＳ ゴシック" pitchFamily="49" charset="-128"/>
                <a:ea typeface="ＭＳ ゴシック" pitchFamily="49" charset="-128"/>
              </a:rPr>
              <a:t>○</a:t>
            </a:r>
            <a:r>
              <a:rPr lang="en-US" altLang="ja-JP" sz="1300">
                <a:latin typeface="ＭＳ ゴシック" pitchFamily="49" charset="-128"/>
                <a:ea typeface="ＭＳ ゴシック" pitchFamily="49" charset="-128"/>
              </a:rPr>
              <a:t>2006(H18)</a:t>
            </a:r>
            <a:r>
              <a:rPr lang="ja-JP" altLang="en-US" sz="1300">
                <a:latin typeface="ＭＳ ゴシック" pitchFamily="49" charset="-128"/>
                <a:ea typeface="ＭＳ ゴシック" pitchFamily="49" charset="-128"/>
              </a:rPr>
              <a:t>年</a:t>
            </a:r>
            <a:r>
              <a:rPr lang="en-US" altLang="ja-JP" sz="1300">
                <a:latin typeface="ＭＳ ゴシック" pitchFamily="49" charset="-128"/>
                <a:ea typeface="ＭＳ ゴシック" pitchFamily="49" charset="-128"/>
              </a:rPr>
              <a:t>4</a:t>
            </a:r>
            <a:r>
              <a:rPr lang="ja-JP" altLang="en-US" sz="1300">
                <a:latin typeface="ＭＳ ゴシック" pitchFamily="49" charset="-128"/>
                <a:ea typeface="ＭＳ ゴシック" pitchFamily="49" charset="-128"/>
              </a:rPr>
              <a:t>月～</a:t>
            </a:r>
          </a:p>
          <a:p>
            <a:pPr eaLnBrk="0" hangingPunct="0"/>
            <a:r>
              <a:rPr lang="ja-JP" altLang="en-US" sz="1300">
                <a:latin typeface="ＭＳ ゴシック" pitchFamily="49" charset="-128"/>
                <a:ea typeface="ＭＳ ゴシック" pitchFamily="49" charset="-128"/>
              </a:rPr>
              <a:t>　　地方独立行政法人へ移行</a:t>
            </a:r>
          </a:p>
          <a:p>
            <a:pPr eaLnBrk="0" hangingPunct="0"/>
            <a:endParaRPr lang="en-US" altLang="ja-JP" sz="1300">
              <a:latin typeface="ＭＳ ゴシック" pitchFamily="49" charset="-128"/>
              <a:ea typeface="ＭＳ ゴシック" pitchFamily="49" charset="-128"/>
            </a:endParaRPr>
          </a:p>
          <a:p>
            <a:pPr eaLnBrk="0" hangingPunct="0"/>
            <a:r>
              <a:rPr lang="ja-JP" altLang="en-US" sz="1300">
                <a:latin typeface="ＭＳ ゴシック" pitchFamily="49" charset="-128"/>
                <a:ea typeface="ＭＳ ゴシック" pitchFamily="49" charset="-128"/>
              </a:rPr>
              <a:t>○使命</a:t>
            </a:r>
          </a:p>
          <a:p>
            <a:pPr eaLnBrk="0" hangingPunct="0"/>
            <a:r>
              <a:rPr lang="ja-JP" altLang="en-US" sz="1300">
                <a:latin typeface="ＭＳ ゴシック" pitchFamily="49" charset="-128"/>
                <a:ea typeface="ＭＳ ゴシック" pitchFamily="49" charset="-128"/>
              </a:rPr>
              <a:t>　➣民間医療機関では対応が困難な医療や行政的課題</a:t>
            </a:r>
          </a:p>
          <a:p>
            <a:pPr eaLnBrk="0" hangingPunct="0"/>
            <a:r>
              <a:rPr lang="ja-JP" altLang="en-US" sz="1300">
                <a:latin typeface="ＭＳ ゴシック" pitchFamily="49" charset="-128"/>
                <a:ea typeface="ＭＳ ゴシック" pitchFamily="49" charset="-128"/>
              </a:rPr>
              <a:t>　　として担うべき医療分野、高度専門医療を中心に</a:t>
            </a:r>
            <a:endParaRPr lang="en-US" altLang="ja-JP" sz="1300">
              <a:latin typeface="ＭＳ ゴシック" pitchFamily="49" charset="-128"/>
              <a:ea typeface="ＭＳ ゴシック" pitchFamily="49" charset="-128"/>
            </a:endParaRPr>
          </a:p>
          <a:p>
            <a:pPr eaLnBrk="0" hangingPunct="0"/>
            <a:r>
              <a:rPr lang="ja-JP" altLang="en-US" sz="1300">
                <a:latin typeface="ＭＳ ゴシック" pitchFamily="49" charset="-128"/>
                <a:ea typeface="ＭＳ ゴシック" pitchFamily="49" charset="-128"/>
              </a:rPr>
              <a:t>　　提供</a:t>
            </a:r>
          </a:p>
          <a:p>
            <a:pPr eaLnBrk="0" hangingPunct="0"/>
            <a:endParaRPr lang="en-US" altLang="ja-JP" sz="1300">
              <a:latin typeface="ＭＳ ゴシック" pitchFamily="49" charset="-128"/>
              <a:ea typeface="ＭＳ ゴシック" pitchFamily="49" charset="-128"/>
            </a:endParaRPr>
          </a:p>
          <a:p>
            <a:pPr eaLnBrk="0" hangingPunct="0"/>
            <a:r>
              <a:rPr lang="ja-JP" altLang="en-US" sz="1300">
                <a:latin typeface="ＭＳ ゴシック" pitchFamily="49" charset="-128"/>
                <a:ea typeface="ＭＳ ゴシック" pitchFamily="49" charset="-128"/>
              </a:rPr>
              <a:t>○基本理念</a:t>
            </a:r>
          </a:p>
          <a:p>
            <a:pPr eaLnBrk="0" hangingPunct="0"/>
            <a:r>
              <a:rPr lang="ja-JP" altLang="en-US" sz="1300">
                <a:latin typeface="ＭＳ ゴシック" pitchFamily="49" charset="-128"/>
                <a:ea typeface="ＭＳ ゴシック" pitchFamily="49" charset="-128"/>
              </a:rPr>
              <a:t>　➣高度専門医療の提供と府域の医療水準の向上</a:t>
            </a:r>
          </a:p>
          <a:p>
            <a:pPr eaLnBrk="0" hangingPunct="0"/>
            <a:r>
              <a:rPr lang="ja-JP" altLang="en-US" sz="1300">
                <a:latin typeface="ＭＳ ゴシック" pitchFamily="49" charset="-128"/>
                <a:ea typeface="ＭＳ ゴシック" pitchFamily="49" charset="-128"/>
              </a:rPr>
              <a:t>　➣患者・府民の満足度向上</a:t>
            </a:r>
          </a:p>
          <a:p>
            <a:pPr eaLnBrk="0" hangingPunct="0"/>
            <a:r>
              <a:rPr lang="ja-JP" altLang="en-US" sz="1300">
                <a:latin typeface="ＭＳ ゴシック" pitchFamily="49" charset="-128"/>
                <a:ea typeface="ＭＳ ゴシック" pitchFamily="49" charset="-128"/>
              </a:rPr>
              <a:t>　➣安定的な病院経営の確立</a:t>
            </a:r>
          </a:p>
          <a:p>
            <a:pPr eaLnBrk="0" hangingPunct="0"/>
            <a:endParaRPr lang="en-US" altLang="ja-JP" sz="1300">
              <a:latin typeface="ＭＳ ゴシック" pitchFamily="49" charset="-128"/>
              <a:ea typeface="ＭＳ ゴシック" pitchFamily="49" charset="-128"/>
            </a:endParaRPr>
          </a:p>
          <a:p>
            <a:pPr eaLnBrk="0" hangingPunct="0"/>
            <a:r>
              <a:rPr lang="ja-JP" altLang="en-US" sz="1300">
                <a:latin typeface="ＭＳ ゴシック" pitchFamily="49" charset="-128"/>
                <a:ea typeface="ＭＳ ゴシック" pitchFamily="49" charset="-128"/>
              </a:rPr>
              <a:t>○府立５病院（詳細 </a:t>
            </a:r>
            <a:r>
              <a:rPr lang="en-US" altLang="ja-JP" sz="1300">
                <a:latin typeface="ＭＳ ゴシック" pitchFamily="49" charset="-128"/>
                <a:ea typeface="ＭＳ ゴシック" pitchFamily="49" charset="-128"/>
              </a:rPr>
              <a:t>P.5</a:t>
            </a:r>
            <a:r>
              <a:rPr lang="ja-JP" altLang="en-US" sz="1300">
                <a:latin typeface="ＭＳ ゴシック" pitchFamily="49" charset="-128"/>
                <a:ea typeface="ＭＳ ゴシック" pitchFamily="49" charset="-128"/>
              </a:rPr>
              <a:t>）</a:t>
            </a:r>
          </a:p>
          <a:p>
            <a:pPr eaLnBrk="0" hangingPunct="0"/>
            <a:r>
              <a:rPr lang="ja-JP" altLang="en-US" sz="1300">
                <a:latin typeface="ＭＳ ゴシック" pitchFamily="49" charset="-128"/>
                <a:ea typeface="ＭＳ ゴシック" pitchFamily="49" charset="-128"/>
              </a:rPr>
              <a:t>　➣急性期・総合医療センター、呼吸器・アレルギー</a:t>
            </a:r>
            <a:endParaRPr lang="en-US" altLang="ja-JP" sz="1300">
              <a:latin typeface="ＭＳ ゴシック" pitchFamily="49" charset="-128"/>
              <a:ea typeface="ＭＳ ゴシック" pitchFamily="49" charset="-128"/>
            </a:endParaRPr>
          </a:p>
          <a:p>
            <a:pPr eaLnBrk="0" hangingPunct="0"/>
            <a:r>
              <a:rPr lang="ja-JP" altLang="en-US" sz="1300">
                <a:latin typeface="ＭＳ ゴシック" pitchFamily="49" charset="-128"/>
                <a:ea typeface="ＭＳ ゴシック" pitchFamily="49" charset="-128"/>
              </a:rPr>
              <a:t>　　医療センター、精神医療センター、成人病センタ</a:t>
            </a:r>
            <a:endParaRPr lang="en-US" altLang="ja-JP" sz="1300">
              <a:latin typeface="ＭＳ ゴシック" pitchFamily="49" charset="-128"/>
              <a:ea typeface="ＭＳ ゴシック" pitchFamily="49" charset="-128"/>
            </a:endParaRPr>
          </a:p>
          <a:p>
            <a:pPr eaLnBrk="0" hangingPunct="0"/>
            <a:r>
              <a:rPr lang="ja-JP" altLang="en-US" sz="1300">
                <a:latin typeface="ＭＳ ゴシック" pitchFamily="49" charset="-128"/>
                <a:ea typeface="ＭＳ ゴシック" pitchFamily="49" charset="-128"/>
              </a:rPr>
              <a:t>　　ー、母子保健総合医療センター</a:t>
            </a:r>
            <a:endParaRPr lang="en-US" altLang="ja-JP" sz="1300">
              <a:latin typeface="ＭＳ ゴシック" pitchFamily="49" charset="-128"/>
              <a:ea typeface="ＭＳ ゴシック" pitchFamily="49" charset="-128"/>
            </a:endParaRPr>
          </a:p>
          <a:p>
            <a:pPr eaLnBrk="0" hangingPunct="0"/>
            <a:endParaRPr lang="en-US" altLang="ja-JP" sz="1300">
              <a:latin typeface="ＭＳ ゴシック" pitchFamily="49" charset="-128"/>
              <a:ea typeface="ＭＳ ゴシック" pitchFamily="49" charset="-128"/>
            </a:endParaRPr>
          </a:p>
          <a:p>
            <a:pPr eaLnBrk="0" hangingPunct="0"/>
            <a:endParaRPr lang="en-US" altLang="ja-JP" sz="1300">
              <a:latin typeface="ＭＳ ゴシック" pitchFamily="49" charset="-128"/>
              <a:ea typeface="ＭＳ ゴシック" pitchFamily="49" charset="-128"/>
            </a:endParaRPr>
          </a:p>
          <a:p>
            <a:pPr eaLnBrk="0" hangingPunct="0"/>
            <a:endParaRPr lang="en-US" altLang="ja-JP" sz="1300">
              <a:latin typeface="ＭＳ ゴシック" pitchFamily="49" charset="-128"/>
              <a:ea typeface="ＭＳ ゴシック" pitchFamily="49" charset="-128"/>
            </a:endParaRPr>
          </a:p>
          <a:p>
            <a:pPr eaLnBrk="0" hangingPunct="0"/>
            <a:endParaRPr lang="en-US" altLang="ja-JP" sz="1300">
              <a:latin typeface="ＭＳ ゴシック" pitchFamily="49" charset="-128"/>
              <a:ea typeface="ＭＳ ゴシック" pitchFamily="49" charset="-128"/>
            </a:endParaRPr>
          </a:p>
          <a:p>
            <a:pPr eaLnBrk="0" hangingPunct="0"/>
            <a:endParaRPr lang="en-US" altLang="ja-JP" sz="1300">
              <a:latin typeface="ＭＳ ゴシック" pitchFamily="49" charset="-128"/>
              <a:ea typeface="ＭＳ ゴシック" pitchFamily="49" charset="-128"/>
            </a:endParaRPr>
          </a:p>
          <a:p>
            <a:pPr eaLnBrk="0" hangingPunct="0"/>
            <a:endParaRPr lang="en-US" altLang="ja-JP" sz="1300">
              <a:latin typeface="ＭＳ ゴシック" pitchFamily="49" charset="-128"/>
              <a:ea typeface="ＭＳ ゴシック" pitchFamily="49" charset="-128"/>
            </a:endParaRPr>
          </a:p>
        </p:txBody>
      </p:sp>
      <p:sp>
        <p:nvSpPr>
          <p:cNvPr id="19460" name="テキスト ボックス 5"/>
          <p:cNvSpPr txBox="1">
            <a:spLocks noChangeArrowheads="1"/>
          </p:cNvSpPr>
          <p:nvPr/>
        </p:nvSpPr>
        <p:spPr bwMode="auto">
          <a:xfrm>
            <a:off x="5030788" y="1787525"/>
            <a:ext cx="4524375" cy="4665663"/>
          </a:xfrm>
          <a:prstGeom prst="rect">
            <a:avLst/>
          </a:prstGeom>
          <a:noFill/>
          <a:ln w="9525">
            <a:solidFill>
              <a:schemeClr val="tx1"/>
            </a:solidFill>
            <a:miter lim="800000"/>
            <a:headEnd/>
            <a:tailEnd/>
          </a:ln>
        </p:spPr>
        <p:txBody>
          <a:bodyPr>
            <a:spAutoFit/>
          </a:bodyPr>
          <a:lstStyle/>
          <a:p>
            <a:pPr eaLnBrk="0" hangingPunct="0"/>
            <a:r>
              <a:rPr lang="ja-JP" altLang="en-US" sz="1300">
                <a:latin typeface="ＭＳ ゴシック" pitchFamily="49" charset="-128"/>
                <a:ea typeface="ＭＳ ゴシック" pitchFamily="49" charset="-128"/>
              </a:rPr>
              <a:t>○</a:t>
            </a:r>
            <a:r>
              <a:rPr lang="en-US" altLang="ja-JP" sz="1300">
                <a:latin typeface="ＭＳ ゴシック" pitchFamily="49" charset="-128"/>
                <a:ea typeface="ＭＳ ゴシック" pitchFamily="49" charset="-128"/>
              </a:rPr>
              <a:t>2009(H21)</a:t>
            </a:r>
            <a:r>
              <a:rPr lang="ja-JP" altLang="en-US" sz="1300">
                <a:latin typeface="ＭＳ ゴシック" pitchFamily="49" charset="-128"/>
                <a:ea typeface="ＭＳ ゴシック" pitchFamily="49" charset="-128"/>
              </a:rPr>
              <a:t>年</a:t>
            </a:r>
            <a:r>
              <a:rPr lang="en-US" altLang="ja-JP" sz="1300">
                <a:latin typeface="ＭＳ ゴシック" pitchFamily="49" charset="-128"/>
                <a:ea typeface="ＭＳ ゴシック" pitchFamily="49" charset="-128"/>
              </a:rPr>
              <a:t>4</a:t>
            </a:r>
            <a:r>
              <a:rPr lang="ja-JP" altLang="en-US" sz="1300">
                <a:latin typeface="ＭＳ ゴシック" pitchFamily="49" charset="-128"/>
                <a:ea typeface="ＭＳ ゴシック" pitchFamily="49" charset="-128"/>
              </a:rPr>
              <a:t>月～</a:t>
            </a:r>
          </a:p>
          <a:p>
            <a:pPr eaLnBrk="0" hangingPunct="0"/>
            <a:r>
              <a:rPr lang="ja-JP" altLang="en-US" sz="1300">
                <a:latin typeface="ＭＳ ゴシック" pitchFamily="49" charset="-128"/>
                <a:ea typeface="ＭＳ ゴシック" pitchFamily="49" charset="-128"/>
              </a:rPr>
              <a:t>　　地方公営企業法全部適用</a:t>
            </a:r>
          </a:p>
          <a:p>
            <a:pPr eaLnBrk="0" hangingPunct="0"/>
            <a:endParaRPr lang="en-US" altLang="ja-JP" sz="1300">
              <a:latin typeface="ＭＳ ゴシック" pitchFamily="49" charset="-128"/>
              <a:ea typeface="ＭＳ ゴシック" pitchFamily="49" charset="-128"/>
            </a:endParaRPr>
          </a:p>
          <a:p>
            <a:pPr eaLnBrk="0" hangingPunct="0"/>
            <a:r>
              <a:rPr lang="ja-JP" altLang="en-US" sz="1300">
                <a:latin typeface="ＭＳ ゴシック" pitchFamily="49" charset="-128"/>
                <a:ea typeface="ＭＳ ゴシック" pitchFamily="49" charset="-128"/>
              </a:rPr>
              <a:t>○目標</a:t>
            </a:r>
          </a:p>
          <a:p>
            <a:pPr eaLnBrk="0" hangingPunct="0"/>
            <a:r>
              <a:rPr lang="ja-JP" altLang="en-US" sz="1300">
                <a:latin typeface="ＭＳ ゴシック" pitchFamily="49" charset="-128"/>
                <a:ea typeface="ＭＳ ゴシック" pitchFamily="49" charset="-128"/>
              </a:rPr>
              <a:t>　➣地域の医療機関と役割を分担し、連携を図りなが</a:t>
            </a:r>
            <a:endParaRPr lang="en-US" altLang="ja-JP" sz="1300">
              <a:latin typeface="ＭＳ ゴシック" pitchFamily="49" charset="-128"/>
              <a:ea typeface="ＭＳ ゴシック" pitchFamily="49" charset="-128"/>
            </a:endParaRPr>
          </a:p>
          <a:p>
            <a:pPr eaLnBrk="0" hangingPunct="0"/>
            <a:r>
              <a:rPr lang="en-US" altLang="ja-JP" sz="1300">
                <a:latin typeface="ＭＳ ゴシック" pitchFamily="49" charset="-128"/>
                <a:ea typeface="ＭＳ ゴシック" pitchFamily="49" charset="-128"/>
              </a:rPr>
              <a:t>    </a:t>
            </a:r>
            <a:r>
              <a:rPr lang="ja-JP" altLang="en-US" sz="1300">
                <a:latin typeface="ＭＳ ゴシック" pitchFamily="49" charset="-128"/>
                <a:ea typeface="ＭＳ ゴシック" pitchFamily="49" charset="-128"/>
              </a:rPr>
              <a:t>ら、公的医療機関としての役割を果たす。</a:t>
            </a:r>
            <a:endParaRPr lang="en-US" altLang="ja-JP" sz="1300">
              <a:latin typeface="ＭＳ ゴシック" pitchFamily="49" charset="-128"/>
              <a:ea typeface="ＭＳ ゴシック" pitchFamily="49" charset="-128"/>
            </a:endParaRPr>
          </a:p>
          <a:p>
            <a:pPr eaLnBrk="0" hangingPunct="0"/>
            <a:endParaRPr lang="ja-JP" altLang="en-US" sz="1300">
              <a:latin typeface="ＭＳ ゴシック" pitchFamily="49" charset="-128"/>
              <a:ea typeface="ＭＳ ゴシック" pitchFamily="49" charset="-128"/>
            </a:endParaRPr>
          </a:p>
          <a:p>
            <a:pPr eaLnBrk="0" hangingPunct="0"/>
            <a:r>
              <a:rPr lang="ja-JP" altLang="en-US" sz="1300">
                <a:latin typeface="ＭＳ ゴシック" pitchFamily="49" charset="-128"/>
                <a:ea typeface="ＭＳ ゴシック" pitchFamily="49" charset="-128"/>
              </a:rPr>
              <a:t>○使命</a:t>
            </a:r>
          </a:p>
          <a:p>
            <a:pPr eaLnBrk="0" hangingPunct="0"/>
            <a:r>
              <a:rPr lang="ja-JP" altLang="en-US" sz="1300">
                <a:latin typeface="ＭＳ ゴシック" pitchFamily="49" charset="-128"/>
                <a:ea typeface="ＭＳ ゴシック" pitchFamily="49" charset="-128"/>
              </a:rPr>
              <a:t>　➣民間医療機関では対応が困難な医療や地域で不足</a:t>
            </a:r>
            <a:endParaRPr lang="en-US" altLang="ja-JP" sz="1300">
              <a:latin typeface="ＭＳ ゴシック" pitchFamily="49" charset="-128"/>
              <a:ea typeface="ＭＳ ゴシック" pitchFamily="49" charset="-128"/>
            </a:endParaRPr>
          </a:p>
          <a:p>
            <a:pPr eaLnBrk="0" hangingPunct="0"/>
            <a:r>
              <a:rPr lang="en-US" altLang="ja-JP" sz="1300">
                <a:latin typeface="ＭＳ ゴシック" pitchFamily="49" charset="-128"/>
                <a:ea typeface="ＭＳ ゴシック" pitchFamily="49" charset="-128"/>
              </a:rPr>
              <a:t>    </a:t>
            </a:r>
            <a:r>
              <a:rPr lang="ja-JP" altLang="en-US" sz="1300">
                <a:latin typeface="ＭＳ ゴシック" pitchFamily="49" charset="-128"/>
                <a:ea typeface="ＭＳ ゴシック" pitchFamily="49" charset="-128"/>
              </a:rPr>
              <a:t>する医療を中心に提供するとともに、医療を支え</a:t>
            </a:r>
            <a:endParaRPr lang="en-US" altLang="ja-JP" sz="1300">
              <a:latin typeface="ＭＳ ゴシック" pitchFamily="49" charset="-128"/>
              <a:ea typeface="ＭＳ ゴシック" pitchFamily="49" charset="-128"/>
            </a:endParaRPr>
          </a:p>
          <a:p>
            <a:pPr eaLnBrk="0" hangingPunct="0"/>
            <a:r>
              <a:rPr lang="en-US" altLang="ja-JP" sz="1300">
                <a:latin typeface="ＭＳ ゴシック" pitchFamily="49" charset="-128"/>
                <a:ea typeface="ＭＳ ゴシック" pitchFamily="49" charset="-128"/>
              </a:rPr>
              <a:t>    </a:t>
            </a:r>
            <a:r>
              <a:rPr lang="ja-JP" altLang="en-US" sz="1300">
                <a:latin typeface="ＭＳ ゴシック" pitchFamily="49" charset="-128"/>
                <a:ea typeface="ＭＳ ゴシック" pitchFamily="49" charset="-128"/>
              </a:rPr>
              <a:t>る人材を育成する。</a:t>
            </a:r>
          </a:p>
          <a:p>
            <a:pPr eaLnBrk="0" hangingPunct="0"/>
            <a:endParaRPr lang="en-US" altLang="ja-JP" sz="1300">
              <a:latin typeface="ＭＳ ゴシック" pitchFamily="49" charset="-128"/>
              <a:ea typeface="ＭＳ ゴシック" pitchFamily="49" charset="-128"/>
            </a:endParaRPr>
          </a:p>
          <a:p>
            <a:pPr eaLnBrk="0" hangingPunct="0"/>
            <a:r>
              <a:rPr lang="ja-JP" altLang="en-US" sz="1300">
                <a:latin typeface="ＭＳ ゴシック" pitchFamily="49" charset="-128"/>
                <a:ea typeface="ＭＳ ゴシック" pitchFamily="49" charset="-128"/>
              </a:rPr>
              <a:t>○理念</a:t>
            </a:r>
          </a:p>
          <a:p>
            <a:pPr eaLnBrk="0" hangingPunct="0"/>
            <a:r>
              <a:rPr lang="ja-JP" altLang="en-US" sz="1300">
                <a:latin typeface="ＭＳ ゴシック" pitchFamily="49" charset="-128"/>
                <a:ea typeface="ＭＳ ゴシック" pitchFamily="49" charset="-128"/>
              </a:rPr>
              <a:t>　➣広く市民に信頼され、地域に貢献する公立病院を</a:t>
            </a:r>
            <a:endParaRPr lang="en-US" altLang="ja-JP" sz="1300">
              <a:latin typeface="ＭＳ ゴシック" pitchFamily="49" charset="-128"/>
              <a:ea typeface="ＭＳ ゴシック" pitchFamily="49" charset="-128"/>
            </a:endParaRPr>
          </a:p>
          <a:p>
            <a:pPr eaLnBrk="0" hangingPunct="0"/>
            <a:r>
              <a:rPr lang="ja-JP" altLang="en-US" sz="1300">
                <a:latin typeface="ＭＳ ゴシック" pitchFamily="49" charset="-128"/>
                <a:ea typeface="ＭＳ ゴシック" pitchFamily="49" charset="-128"/>
              </a:rPr>
              <a:t>　　めざす。</a:t>
            </a:r>
          </a:p>
          <a:p>
            <a:pPr eaLnBrk="0" hangingPunct="0"/>
            <a:r>
              <a:rPr lang="ja-JP" altLang="en-US" sz="1300">
                <a:latin typeface="ＭＳ ゴシック" pitchFamily="49" charset="-128"/>
                <a:ea typeface="ＭＳ ゴシック" pitchFamily="49" charset="-128"/>
              </a:rPr>
              <a:t>　➣人間味あふれる暖かな医療を実践する病院をめざ</a:t>
            </a:r>
            <a:endParaRPr lang="en-US" altLang="ja-JP" sz="1300">
              <a:latin typeface="ＭＳ ゴシック" pitchFamily="49" charset="-128"/>
              <a:ea typeface="ＭＳ ゴシック" pitchFamily="49" charset="-128"/>
            </a:endParaRPr>
          </a:p>
          <a:p>
            <a:pPr eaLnBrk="0" hangingPunct="0"/>
            <a:r>
              <a:rPr lang="ja-JP" altLang="en-US" sz="1300">
                <a:latin typeface="ＭＳ ゴシック" pitchFamily="49" charset="-128"/>
                <a:ea typeface="ＭＳ ゴシック" pitchFamily="49" charset="-128"/>
              </a:rPr>
              <a:t>　　す。</a:t>
            </a:r>
          </a:p>
          <a:p>
            <a:pPr eaLnBrk="0" hangingPunct="0"/>
            <a:r>
              <a:rPr lang="ja-JP" altLang="en-US" sz="1300">
                <a:latin typeface="ＭＳ ゴシック" pitchFamily="49" charset="-128"/>
                <a:ea typeface="ＭＳ ゴシック" pitchFamily="49" charset="-128"/>
              </a:rPr>
              <a:t>　➣高度な専門医療を提供し、優れた医療人を育成す</a:t>
            </a:r>
            <a:endParaRPr lang="en-US" altLang="ja-JP" sz="1300">
              <a:latin typeface="ＭＳ ゴシック" pitchFamily="49" charset="-128"/>
              <a:ea typeface="ＭＳ ゴシック" pitchFamily="49" charset="-128"/>
            </a:endParaRPr>
          </a:p>
          <a:p>
            <a:pPr eaLnBrk="0" hangingPunct="0"/>
            <a:r>
              <a:rPr lang="ja-JP" altLang="en-US" sz="1300">
                <a:latin typeface="ＭＳ ゴシック" pitchFamily="49" charset="-128"/>
                <a:ea typeface="ＭＳ ゴシック" pitchFamily="49" charset="-128"/>
              </a:rPr>
              <a:t>　　る病院をめざす。</a:t>
            </a:r>
          </a:p>
          <a:p>
            <a:pPr eaLnBrk="0" hangingPunct="0"/>
            <a:endParaRPr lang="en-US" altLang="ja-JP" sz="1300">
              <a:latin typeface="ＭＳ ゴシック" pitchFamily="49" charset="-128"/>
              <a:ea typeface="ＭＳ ゴシック" pitchFamily="49" charset="-128"/>
            </a:endParaRPr>
          </a:p>
          <a:p>
            <a:pPr eaLnBrk="0" hangingPunct="0"/>
            <a:r>
              <a:rPr lang="ja-JP" altLang="en-US" sz="1300">
                <a:latin typeface="ＭＳ ゴシック" pitchFamily="49" charset="-128"/>
                <a:ea typeface="ＭＳ ゴシック" pitchFamily="49" charset="-128"/>
              </a:rPr>
              <a:t>○市立３市民病院（詳細 </a:t>
            </a:r>
            <a:r>
              <a:rPr lang="en-US" altLang="ja-JP" sz="1300">
                <a:latin typeface="ＭＳ ゴシック" pitchFamily="49" charset="-128"/>
                <a:ea typeface="ＭＳ ゴシック" pitchFamily="49" charset="-128"/>
              </a:rPr>
              <a:t>P.6</a:t>
            </a:r>
            <a:r>
              <a:rPr lang="ja-JP" altLang="en-US" sz="1300">
                <a:latin typeface="ＭＳ ゴシック" pitchFamily="49" charset="-128"/>
                <a:ea typeface="ＭＳ ゴシック" pitchFamily="49" charset="-128"/>
              </a:rPr>
              <a:t>）</a:t>
            </a:r>
          </a:p>
          <a:p>
            <a:pPr eaLnBrk="0" hangingPunct="0"/>
            <a:r>
              <a:rPr lang="ja-JP" altLang="en-US" sz="1300">
                <a:latin typeface="ＭＳ ゴシック" pitchFamily="49" charset="-128"/>
                <a:ea typeface="ＭＳ ゴシック" pitchFamily="49" charset="-128"/>
              </a:rPr>
              <a:t>　➣総合医療センター、十三市民病院、住吉市民病院</a:t>
            </a:r>
          </a:p>
          <a:p>
            <a:pPr eaLnBrk="0" hangingPunct="0"/>
            <a:r>
              <a:rPr lang="ja-JP" altLang="en-US" sz="1300">
                <a:latin typeface="ＭＳ ゴシック" pitchFamily="49" charset="-128"/>
                <a:ea typeface="ＭＳ ゴシック" pitchFamily="49" charset="-128"/>
              </a:rPr>
              <a:t>　➣北市民病院（</a:t>
            </a:r>
            <a:r>
              <a:rPr lang="en-US" altLang="ja-JP" sz="1300">
                <a:latin typeface="ＭＳ ゴシック" pitchFamily="49" charset="-128"/>
                <a:ea typeface="ＭＳ ゴシック" pitchFamily="49" charset="-128"/>
              </a:rPr>
              <a:t>2010(H22)</a:t>
            </a:r>
            <a:r>
              <a:rPr lang="ja-JP" altLang="en-US" sz="1300">
                <a:latin typeface="ＭＳ ゴシック" pitchFamily="49" charset="-128"/>
                <a:ea typeface="ＭＳ ゴシック" pitchFamily="49" charset="-128"/>
              </a:rPr>
              <a:t>年</a:t>
            </a:r>
            <a:r>
              <a:rPr lang="en-US" altLang="ja-JP" sz="1300">
                <a:latin typeface="ＭＳ ゴシック" pitchFamily="49" charset="-128"/>
                <a:ea typeface="ＭＳ ゴシック" pitchFamily="49" charset="-128"/>
              </a:rPr>
              <a:t>4</a:t>
            </a:r>
            <a:r>
              <a:rPr lang="ja-JP" altLang="en-US" sz="1300">
                <a:latin typeface="ＭＳ ゴシック" pitchFamily="49" charset="-128"/>
                <a:ea typeface="ＭＳ ゴシック" pitchFamily="49" charset="-128"/>
              </a:rPr>
              <a:t>月～民間へ移譲）</a:t>
            </a:r>
            <a:endParaRPr lang="en-US" altLang="ja-JP" sz="1300">
              <a:latin typeface="ＭＳ ゴシック" pitchFamily="49" charset="-128"/>
              <a:ea typeface="ＭＳ ゴシック" pitchFamily="49" charset="-128"/>
            </a:endParaRPr>
          </a:p>
        </p:txBody>
      </p:sp>
      <p:sp>
        <p:nvSpPr>
          <p:cNvPr id="19461" name="テキスト プレースホルダー 3"/>
          <p:cNvSpPr txBox="1">
            <a:spLocks/>
          </p:cNvSpPr>
          <p:nvPr/>
        </p:nvSpPr>
        <p:spPr bwMode="auto">
          <a:xfrm>
            <a:off x="417513" y="1295400"/>
            <a:ext cx="4376737" cy="414338"/>
          </a:xfrm>
          <a:prstGeom prst="rect">
            <a:avLst/>
          </a:prstGeom>
          <a:noFill/>
          <a:ln w="9525">
            <a:noFill/>
            <a:miter lim="800000"/>
            <a:headEnd/>
            <a:tailEnd/>
          </a:ln>
        </p:spPr>
        <p:txBody>
          <a:bodyPr/>
          <a:lstStyle/>
          <a:p>
            <a:pPr>
              <a:spcBef>
                <a:spcPts val="600"/>
              </a:spcBef>
              <a:buClr>
                <a:schemeClr val="accent1"/>
              </a:buClr>
              <a:buSzPct val="76000"/>
              <a:buFont typeface="Wingdings 3" pitchFamily="18" charset="2"/>
              <a:buNone/>
            </a:pPr>
            <a:r>
              <a:rPr lang="ja-JP" altLang="en-US" sz="2600">
                <a:latin typeface="Gill Sans MT"/>
              </a:rPr>
              <a:t>府立病院機構</a:t>
            </a:r>
            <a:endParaRPr lang="en-US" altLang="ja-JP" sz="2600">
              <a:latin typeface="Gill Sans MT"/>
            </a:endParaRPr>
          </a:p>
        </p:txBody>
      </p:sp>
      <p:sp>
        <p:nvSpPr>
          <p:cNvPr id="19462" name="テキスト プレースホルダー 4"/>
          <p:cNvSpPr txBox="1">
            <a:spLocks/>
          </p:cNvSpPr>
          <p:nvPr/>
        </p:nvSpPr>
        <p:spPr bwMode="auto">
          <a:xfrm>
            <a:off x="4957763" y="1304925"/>
            <a:ext cx="4378325" cy="404813"/>
          </a:xfrm>
          <a:prstGeom prst="rect">
            <a:avLst/>
          </a:prstGeom>
          <a:noFill/>
          <a:ln w="9525">
            <a:noFill/>
            <a:miter lim="800000"/>
            <a:headEnd/>
            <a:tailEnd/>
          </a:ln>
        </p:spPr>
        <p:txBody>
          <a:bodyPr/>
          <a:lstStyle/>
          <a:p>
            <a:pPr>
              <a:spcBef>
                <a:spcPts val="600"/>
              </a:spcBef>
              <a:buClr>
                <a:schemeClr val="accent1"/>
              </a:buClr>
              <a:buSzPct val="76000"/>
              <a:buFont typeface="Wingdings 3" pitchFamily="18" charset="2"/>
              <a:buNone/>
            </a:pPr>
            <a:r>
              <a:rPr lang="ja-JP" altLang="en-US" sz="2600">
                <a:latin typeface="Gill Sans MT"/>
              </a:rPr>
              <a:t>市立市民病院</a:t>
            </a:r>
            <a:endParaRPr lang="en-US" altLang="ja-JP" sz="2600">
              <a:latin typeface="Gill Sans M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テキスト ボックス 1"/>
          <p:cNvSpPr txBox="1">
            <a:spLocks noChangeArrowheads="1"/>
          </p:cNvSpPr>
          <p:nvPr/>
        </p:nvSpPr>
        <p:spPr bwMode="auto">
          <a:xfrm>
            <a:off x="273050" y="404813"/>
            <a:ext cx="9282113" cy="830262"/>
          </a:xfrm>
          <a:prstGeom prst="rect">
            <a:avLst/>
          </a:prstGeom>
          <a:noFill/>
          <a:ln w="9525">
            <a:noFill/>
            <a:miter lim="800000"/>
            <a:headEnd/>
            <a:tailEnd/>
          </a:ln>
        </p:spPr>
        <p:txBody>
          <a:bodyPr>
            <a:spAutoFit/>
          </a:bodyPr>
          <a:lstStyle/>
          <a:p>
            <a:r>
              <a:rPr lang="ja-JP" altLang="en-US" sz="2400">
                <a:latin typeface="Calibri" pitchFamily="34" charset="0"/>
              </a:rPr>
              <a:t>実際のオペレーションの改善幅についてのシミュレーションでは、病床稼働率の改善の効果が一番大きい</a:t>
            </a:r>
          </a:p>
        </p:txBody>
      </p:sp>
      <p:graphicFrame>
        <p:nvGraphicFramePr>
          <p:cNvPr id="68613" name="Object 5"/>
          <p:cNvGraphicFramePr>
            <a:graphicFrameLocks/>
          </p:cNvGraphicFramePr>
          <p:nvPr/>
        </p:nvGraphicFramePr>
        <p:xfrm>
          <a:off x="1155700" y="2370138"/>
          <a:ext cx="7154863" cy="3141662"/>
        </p:xfrm>
        <a:graphic>
          <a:graphicData uri="http://schemas.openxmlformats.org/presentationml/2006/ole">
            <mc:AlternateContent xmlns:mc="http://schemas.openxmlformats.org/markup-compatibility/2006">
              <mc:Choice xmlns:v="urn:schemas-microsoft-com:vml" Requires="v">
                <p:oleObj spid="_x0000_s68616" r:id="rId3" imgW="7151228" imgH="3139712" progId="Excel.Chart.8">
                  <p:embed/>
                </p:oleObj>
              </mc:Choice>
              <mc:Fallback>
                <p:oleObj r:id="rId3" imgW="7151228" imgH="3139712" progId="Excel.Chart.8">
                  <p:embed/>
                  <p:pic>
                    <p:nvPicPr>
                      <p:cNvPr id="0"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700" y="2370138"/>
                        <a:ext cx="7154863" cy="314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5" name="テキスト ボックス 4"/>
          <p:cNvSpPr txBox="1">
            <a:spLocks noChangeArrowheads="1"/>
          </p:cNvSpPr>
          <p:nvPr/>
        </p:nvSpPr>
        <p:spPr bwMode="auto">
          <a:xfrm>
            <a:off x="819150" y="5883275"/>
            <a:ext cx="8237538" cy="641350"/>
          </a:xfrm>
          <a:prstGeom prst="rect">
            <a:avLst/>
          </a:prstGeom>
          <a:noFill/>
          <a:ln w="9525">
            <a:noFill/>
            <a:miter lim="800000"/>
            <a:headEnd/>
            <a:tailEnd/>
          </a:ln>
        </p:spPr>
        <p:txBody>
          <a:bodyPr>
            <a:spAutoFit/>
          </a:bodyPr>
          <a:lstStyle/>
          <a:p>
            <a:r>
              <a:rPr lang="ja-JP" altLang="en-US">
                <a:latin typeface="Calibri" pitchFamily="34" charset="0"/>
              </a:rPr>
              <a:t>簡単なシミュレーションに基づく結果。本年度、府と市が共同で、外部コンサルタント会社に、原価計算に基づく改善余地の検討を依頼して、同様な作業を行っている</a:t>
            </a:r>
          </a:p>
        </p:txBody>
      </p:sp>
      <p:sp>
        <p:nvSpPr>
          <p:cNvPr id="3" name="右中かっこ 2"/>
          <p:cNvSpPr/>
          <p:nvPr/>
        </p:nvSpPr>
        <p:spPr>
          <a:xfrm>
            <a:off x="7448550" y="3141663"/>
            <a:ext cx="96838" cy="165576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68617" name="テキスト ボックス 5"/>
          <p:cNvSpPr txBox="1">
            <a:spLocks noChangeArrowheads="1"/>
          </p:cNvSpPr>
          <p:nvPr/>
        </p:nvSpPr>
        <p:spPr bwMode="auto">
          <a:xfrm>
            <a:off x="7696200" y="3797300"/>
            <a:ext cx="1482725" cy="641350"/>
          </a:xfrm>
          <a:prstGeom prst="rect">
            <a:avLst/>
          </a:prstGeom>
          <a:solidFill>
            <a:schemeClr val="bg1"/>
          </a:solidFill>
          <a:ln w="9525">
            <a:noFill/>
            <a:miter lim="800000"/>
            <a:headEnd/>
            <a:tailEnd/>
          </a:ln>
        </p:spPr>
        <p:txBody>
          <a:bodyPr>
            <a:spAutoFit/>
          </a:bodyPr>
          <a:lstStyle/>
          <a:p>
            <a:r>
              <a:rPr lang="en-US" altLang="ja-JP">
                <a:latin typeface="Calibri" pitchFamily="34" charset="0"/>
              </a:rPr>
              <a:t>44</a:t>
            </a:r>
            <a:r>
              <a:rPr lang="ja-JP" altLang="en-US">
                <a:latin typeface="Calibri" pitchFamily="34" charset="0"/>
              </a:rPr>
              <a:t>億円の</a:t>
            </a:r>
          </a:p>
          <a:p>
            <a:r>
              <a:rPr lang="ja-JP" altLang="en-US">
                <a:latin typeface="Calibri" pitchFamily="34" charset="0"/>
              </a:rPr>
              <a:t>ポテンシャル</a:t>
            </a:r>
          </a:p>
        </p:txBody>
      </p:sp>
      <p:sp>
        <p:nvSpPr>
          <p:cNvPr id="68618" name="テキスト ボックス 6"/>
          <p:cNvSpPr txBox="1">
            <a:spLocks noChangeArrowheads="1"/>
          </p:cNvSpPr>
          <p:nvPr/>
        </p:nvSpPr>
        <p:spPr bwMode="auto">
          <a:xfrm>
            <a:off x="5097463" y="1989138"/>
            <a:ext cx="2963862" cy="376237"/>
          </a:xfrm>
          <a:prstGeom prst="rect">
            <a:avLst/>
          </a:prstGeom>
          <a:noFill/>
          <a:ln w="9525">
            <a:solidFill>
              <a:srgbClr val="C0C0C0"/>
            </a:solidFill>
            <a:miter lim="800000"/>
            <a:headEnd/>
            <a:tailEnd/>
          </a:ln>
        </p:spPr>
        <p:txBody>
          <a:bodyPr>
            <a:spAutoFit/>
          </a:bodyPr>
          <a:lstStyle/>
          <a:p>
            <a:pPr algn="ctr"/>
            <a:r>
              <a:rPr lang="ja-JP" altLang="en-US">
                <a:latin typeface="Calibri" pitchFamily="34" charset="0"/>
              </a:rPr>
              <a:t>市立病院の</a:t>
            </a:r>
            <a:r>
              <a:rPr lang="en-US" altLang="ja-JP">
                <a:latin typeface="Calibri" pitchFamily="34" charset="0"/>
              </a:rPr>
              <a:t>H23</a:t>
            </a:r>
            <a:r>
              <a:rPr lang="ja-JP" altLang="en-US">
                <a:latin typeface="Calibri" pitchFamily="34" charset="0"/>
              </a:rPr>
              <a:t>年度の例</a:t>
            </a:r>
          </a:p>
        </p:txBody>
      </p:sp>
      <p:sp>
        <p:nvSpPr>
          <p:cNvPr id="8" name="スライド番号プレースホルダー 7"/>
          <p:cNvSpPr>
            <a:spLocks noGrp="1"/>
          </p:cNvSpPr>
          <p:nvPr>
            <p:ph type="sldNum" sz="quarter" idx="12"/>
          </p:nvPr>
        </p:nvSpPr>
        <p:spPr>
          <a:xfrm>
            <a:off x="7550150" y="6435725"/>
            <a:ext cx="2311400" cy="365125"/>
          </a:xfrm>
        </p:spPr>
        <p:txBody>
          <a:bodyPr/>
          <a:lstStyle/>
          <a:p>
            <a:pPr>
              <a:defRPr/>
            </a:pPr>
            <a:fld id="{B0F50B97-1870-482C-8115-76CC378FED83}" type="slidenum">
              <a:rPr lang="ja-JP" altLang="en-US"/>
              <a:pPr>
                <a:defRPr/>
              </a:pPr>
              <a:t>40</a:t>
            </a:fld>
            <a:endParaRPr lang="ja-JP"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正方形/長方形 1"/>
          <p:cNvSpPr>
            <a:spLocks noChangeArrowheads="1"/>
          </p:cNvSpPr>
          <p:nvPr/>
        </p:nvSpPr>
        <p:spPr bwMode="auto">
          <a:xfrm>
            <a:off x="1352550" y="3105150"/>
            <a:ext cx="7346950" cy="585788"/>
          </a:xfrm>
          <a:prstGeom prst="rect">
            <a:avLst/>
          </a:prstGeom>
          <a:noFill/>
          <a:ln w="9525">
            <a:noFill/>
            <a:miter lim="800000"/>
            <a:headEnd/>
            <a:tailEnd/>
          </a:ln>
        </p:spPr>
        <p:txBody>
          <a:bodyPr>
            <a:spAutoFit/>
          </a:bodyPr>
          <a:lstStyle/>
          <a:p>
            <a:r>
              <a:rPr lang="ja-JP" altLang="en-US" sz="3200">
                <a:latin typeface="Calibri" pitchFamily="34" charset="0"/>
              </a:rPr>
              <a:t>２．大阪市立病院の会計上の問題点</a:t>
            </a:r>
          </a:p>
        </p:txBody>
      </p:sp>
      <p:sp>
        <p:nvSpPr>
          <p:cNvPr id="3" name="スライド番号プレースホルダー 2"/>
          <p:cNvSpPr>
            <a:spLocks noGrp="1"/>
          </p:cNvSpPr>
          <p:nvPr>
            <p:ph type="sldNum" sz="quarter" idx="12"/>
          </p:nvPr>
        </p:nvSpPr>
        <p:spPr>
          <a:xfrm>
            <a:off x="7550150" y="6448425"/>
            <a:ext cx="2311400" cy="365125"/>
          </a:xfrm>
        </p:spPr>
        <p:txBody>
          <a:bodyPr/>
          <a:lstStyle/>
          <a:p>
            <a:pPr>
              <a:defRPr/>
            </a:pPr>
            <a:fld id="{46D3E9EF-37B1-4D6A-8F84-278E3FD29BD2}" type="slidenum">
              <a:rPr lang="ja-JP" altLang="en-US"/>
              <a:pPr>
                <a:defRPr/>
              </a:pPr>
              <a:t>41</a:t>
            </a:fld>
            <a:endParaRPr lang="ja-JP"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62850" y="6448425"/>
            <a:ext cx="2311400" cy="365125"/>
          </a:xfrm>
        </p:spPr>
        <p:txBody>
          <a:bodyPr/>
          <a:lstStyle/>
          <a:p>
            <a:pPr>
              <a:defRPr/>
            </a:pPr>
            <a:fld id="{985FA32C-5877-42C3-A295-AD0905EF715B}" type="slidenum">
              <a:rPr lang="ja-JP" altLang="en-US"/>
              <a:pPr>
                <a:defRPr/>
              </a:pPr>
              <a:t>42</a:t>
            </a:fld>
            <a:endParaRPr lang="ja-JP" altLang="en-US"/>
          </a:p>
        </p:txBody>
      </p:sp>
      <p:sp>
        <p:nvSpPr>
          <p:cNvPr id="70658" name="Line 45"/>
          <p:cNvSpPr>
            <a:spLocks noChangeShapeType="1"/>
          </p:cNvSpPr>
          <p:nvPr/>
        </p:nvSpPr>
        <p:spPr bwMode="auto">
          <a:xfrm>
            <a:off x="1065213" y="6308725"/>
            <a:ext cx="7634287" cy="0"/>
          </a:xfrm>
          <a:prstGeom prst="line">
            <a:avLst/>
          </a:prstGeom>
          <a:noFill/>
          <a:ln w="25400">
            <a:solidFill>
              <a:schemeClr val="tx1"/>
            </a:solidFill>
            <a:round/>
            <a:headEnd/>
            <a:tailEnd/>
          </a:ln>
        </p:spPr>
        <p:txBody>
          <a:bodyPr/>
          <a:lstStyle/>
          <a:p>
            <a:endParaRPr lang="ja-JP" altLang="en-US"/>
          </a:p>
        </p:txBody>
      </p:sp>
      <p:sp>
        <p:nvSpPr>
          <p:cNvPr id="6" name="正方形/長方形 5"/>
          <p:cNvSpPr/>
          <p:nvPr/>
        </p:nvSpPr>
        <p:spPr bwMode="auto">
          <a:xfrm>
            <a:off x="1065213" y="4992688"/>
            <a:ext cx="877887" cy="12969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en-US" altLang="ja-JP" sz="1400" dirty="0">
                <a:latin typeface="+mn-lt"/>
                <a:ea typeface="ＭＳ Ｐゴシック" pitchFamily="50" charset="-128"/>
              </a:rPr>
              <a:t>24.9</a:t>
            </a:r>
            <a:r>
              <a:rPr kumimoji="0" lang="ja-JP" altLang="en-US" sz="1400" dirty="0">
                <a:latin typeface="+mn-lt"/>
                <a:ea typeface="ＭＳ Ｐゴシック" pitchFamily="50" charset="-128"/>
              </a:rPr>
              <a:t>億円</a:t>
            </a:r>
          </a:p>
        </p:txBody>
      </p:sp>
      <p:sp>
        <p:nvSpPr>
          <p:cNvPr id="7" name="正方形/長方形 6"/>
          <p:cNvSpPr/>
          <p:nvPr/>
        </p:nvSpPr>
        <p:spPr bwMode="auto">
          <a:xfrm>
            <a:off x="2251075" y="3589338"/>
            <a:ext cx="863600" cy="140335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defTabSz="912813" eaLnBrk="0" fontAlgn="auto" hangingPunct="0">
              <a:spcBef>
                <a:spcPts val="0"/>
              </a:spcBef>
              <a:spcAft>
                <a:spcPts val="0"/>
              </a:spcAft>
              <a:buSzPct val="120000"/>
              <a:defRPr/>
            </a:pPr>
            <a:r>
              <a:rPr kumimoji="0" lang="en-US" altLang="ja-JP" sz="1400" dirty="0">
                <a:latin typeface="+mn-lt"/>
                <a:ea typeface="+mn-ea"/>
              </a:rPr>
              <a:t>25.2</a:t>
            </a:r>
            <a:r>
              <a:rPr kumimoji="0" lang="ja-JP" altLang="en-US" sz="1400" dirty="0">
                <a:latin typeface="+mn-lt"/>
                <a:ea typeface="+mn-ea"/>
              </a:rPr>
              <a:t>億円</a:t>
            </a:r>
          </a:p>
        </p:txBody>
      </p:sp>
      <p:sp>
        <p:nvSpPr>
          <p:cNvPr id="8" name="正方形/長方形 7"/>
          <p:cNvSpPr/>
          <p:nvPr/>
        </p:nvSpPr>
        <p:spPr bwMode="auto">
          <a:xfrm>
            <a:off x="3403600" y="1752600"/>
            <a:ext cx="863600" cy="183673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rIns="0" anchor="ctr"/>
          <a:lstStyle/>
          <a:p>
            <a:pPr algn="ctr" defTabSz="912813" eaLnBrk="0" fontAlgn="auto" hangingPunct="0">
              <a:spcBef>
                <a:spcPts val="0"/>
              </a:spcBef>
              <a:spcAft>
                <a:spcPts val="0"/>
              </a:spcAft>
              <a:buSzPct val="120000"/>
              <a:defRPr/>
            </a:pPr>
            <a:r>
              <a:rPr kumimoji="0" lang="en-US" altLang="ja-JP" sz="1400" dirty="0">
                <a:latin typeface="+mn-lt"/>
                <a:ea typeface="+mn-ea"/>
              </a:rPr>
              <a:t>35.7</a:t>
            </a:r>
            <a:r>
              <a:rPr kumimoji="0" lang="ja-JP" altLang="en-US" sz="1400" dirty="0">
                <a:latin typeface="+mn-lt"/>
                <a:ea typeface="+mn-ea"/>
              </a:rPr>
              <a:t>億円</a:t>
            </a:r>
          </a:p>
        </p:txBody>
      </p:sp>
      <p:sp>
        <p:nvSpPr>
          <p:cNvPr id="10" name="正方形/長方形 9"/>
          <p:cNvSpPr/>
          <p:nvPr/>
        </p:nvSpPr>
        <p:spPr bwMode="auto">
          <a:xfrm>
            <a:off x="5780088" y="4129088"/>
            <a:ext cx="863600" cy="187166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en-US" altLang="ja-JP" sz="1400" dirty="0">
                <a:latin typeface="+mn-lt"/>
                <a:ea typeface="ＭＳ Ｐゴシック" pitchFamily="50" charset="-128"/>
              </a:rPr>
              <a:t>35.9</a:t>
            </a:r>
            <a:r>
              <a:rPr kumimoji="0" lang="ja-JP" altLang="en-US" sz="1400" dirty="0">
                <a:latin typeface="+mn-lt"/>
                <a:ea typeface="ＭＳ Ｐゴシック" pitchFamily="50" charset="-128"/>
              </a:rPr>
              <a:t>億円</a:t>
            </a:r>
          </a:p>
        </p:txBody>
      </p:sp>
      <p:sp>
        <p:nvSpPr>
          <p:cNvPr id="12" name="正方形/長方形 11"/>
          <p:cNvSpPr/>
          <p:nvPr/>
        </p:nvSpPr>
        <p:spPr bwMode="auto">
          <a:xfrm>
            <a:off x="6931025" y="6002338"/>
            <a:ext cx="1008063" cy="28733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defTabSz="912813" eaLnBrk="0" fontAlgn="auto" hangingPunct="0">
              <a:spcBef>
                <a:spcPts val="0"/>
              </a:spcBef>
              <a:spcAft>
                <a:spcPts val="0"/>
              </a:spcAft>
              <a:buSzPct val="120000"/>
              <a:defRPr/>
            </a:pPr>
            <a:r>
              <a:rPr kumimoji="0" lang="en-US" altLang="ja-JP" sz="1400" dirty="0">
                <a:latin typeface="+mn-lt"/>
                <a:ea typeface="+mn-ea"/>
              </a:rPr>
              <a:t>4.2</a:t>
            </a:r>
            <a:r>
              <a:rPr kumimoji="0" lang="ja-JP" altLang="en-US" sz="1400" dirty="0">
                <a:latin typeface="+mn-lt"/>
                <a:ea typeface="+mn-ea"/>
              </a:rPr>
              <a:t>億円</a:t>
            </a:r>
          </a:p>
        </p:txBody>
      </p:sp>
      <p:cxnSp>
        <p:nvCxnSpPr>
          <p:cNvPr id="14" name="直線コネクタ 13"/>
          <p:cNvCxnSpPr>
            <a:stCxn id="10" idx="2"/>
            <a:endCxn id="12" idx="0"/>
          </p:cNvCxnSpPr>
          <p:nvPr/>
        </p:nvCxnSpPr>
        <p:spPr>
          <a:xfrm>
            <a:off x="6211888" y="6000750"/>
            <a:ext cx="122396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bwMode="auto">
          <a:xfrm>
            <a:off x="4556125" y="1752600"/>
            <a:ext cx="935038" cy="23764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rIns="0" anchor="ctr"/>
          <a:lstStyle/>
          <a:p>
            <a:pPr algn="ctr" defTabSz="912813" eaLnBrk="0" fontAlgn="auto" hangingPunct="0">
              <a:spcBef>
                <a:spcPts val="0"/>
              </a:spcBef>
              <a:spcAft>
                <a:spcPts val="0"/>
              </a:spcAft>
              <a:buSzPct val="120000"/>
              <a:defRPr/>
            </a:pPr>
            <a:r>
              <a:rPr kumimoji="0" lang="en-US" altLang="ja-JP" sz="1400" dirty="0">
                <a:latin typeface="+mn-lt"/>
                <a:ea typeface="+mn-ea"/>
              </a:rPr>
              <a:t>45.7</a:t>
            </a:r>
            <a:r>
              <a:rPr kumimoji="0" lang="ja-JP" altLang="en-US" sz="1400" dirty="0">
                <a:latin typeface="+mn-lt"/>
                <a:ea typeface="+mn-ea"/>
              </a:rPr>
              <a:t>億円</a:t>
            </a:r>
          </a:p>
        </p:txBody>
      </p:sp>
      <p:cxnSp>
        <p:nvCxnSpPr>
          <p:cNvPr id="21" name="直線コネクタ 20"/>
          <p:cNvCxnSpPr>
            <a:stCxn id="19" idx="2"/>
            <a:endCxn id="10" idx="0"/>
          </p:cNvCxnSpPr>
          <p:nvPr/>
        </p:nvCxnSpPr>
        <p:spPr>
          <a:xfrm>
            <a:off x="5024438" y="4129088"/>
            <a:ext cx="1187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8" idx="0"/>
            <a:endCxn id="19" idx="0"/>
          </p:cNvCxnSpPr>
          <p:nvPr/>
        </p:nvCxnSpPr>
        <p:spPr>
          <a:xfrm>
            <a:off x="3835400" y="1752600"/>
            <a:ext cx="11890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668" name="直線コネクタ 22"/>
          <p:cNvCxnSpPr>
            <a:cxnSpLocks noChangeShapeType="1"/>
            <a:stCxn id="7" idx="0"/>
            <a:endCxn id="8" idx="2"/>
          </p:cNvCxnSpPr>
          <p:nvPr/>
        </p:nvCxnSpPr>
        <p:spPr bwMode="auto">
          <a:xfrm>
            <a:off x="2682875" y="3589338"/>
            <a:ext cx="1152525" cy="0"/>
          </a:xfrm>
          <a:prstGeom prst="line">
            <a:avLst/>
          </a:prstGeom>
          <a:noFill/>
          <a:ln w="9525" algn="ctr">
            <a:solidFill>
              <a:schemeClr val="tx1"/>
            </a:solidFill>
            <a:round/>
            <a:headEnd/>
            <a:tailEnd/>
          </a:ln>
        </p:spPr>
      </p:cxnSp>
      <p:cxnSp>
        <p:nvCxnSpPr>
          <p:cNvPr id="24" name="直線コネクタ 23"/>
          <p:cNvCxnSpPr>
            <a:stCxn id="6" idx="0"/>
            <a:endCxn id="7" idx="2"/>
          </p:cNvCxnSpPr>
          <p:nvPr/>
        </p:nvCxnSpPr>
        <p:spPr>
          <a:xfrm>
            <a:off x="1504950" y="4992688"/>
            <a:ext cx="1177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670" name="テキスト ボックス 41"/>
          <p:cNvSpPr txBox="1">
            <a:spLocks noChangeArrowheads="1"/>
          </p:cNvSpPr>
          <p:nvPr/>
        </p:nvSpPr>
        <p:spPr bwMode="auto">
          <a:xfrm>
            <a:off x="1065213" y="6361113"/>
            <a:ext cx="877887" cy="307975"/>
          </a:xfrm>
          <a:prstGeom prst="rect">
            <a:avLst/>
          </a:prstGeom>
          <a:noFill/>
          <a:ln w="9525">
            <a:noFill/>
            <a:miter lim="800000"/>
            <a:headEnd/>
            <a:tailEnd/>
          </a:ln>
        </p:spPr>
        <p:txBody>
          <a:bodyPr>
            <a:spAutoFit/>
          </a:bodyPr>
          <a:lstStyle/>
          <a:p>
            <a:r>
              <a:rPr lang="ja-JP" altLang="en-US" sz="1400">
                <a:latin typeface="Calibri" pitchFamily="34" charset="0"/>
              </a:rPr>
              <a:t>純利益</a:t>
            </a:r>
          </a:p>
        </p:txBody>
      </p:sp>
      <p:sp>
        <p:nvSpPr>
          <p:cNvPr id="70671" name="テキスト ボックス 42"/>
          <p:cNvSpPr txBox="1">
            <a:spLocks noChangeArrowheads="1"/>
          </p:cNvSpPr>
          <p:nvPr/>
        </p:nvSpPr>
        <p:spPr bwMode="auto">
          <a:xfrm>
            <a:off x="2201863" y="4992688"/>
            <a:ext cx="1057275" cy="307975"/>
          </a:xfrm>
          <a:prstGeom prst="rect">
            <a:avLst/>
          </a:prstGeom>
          <a:noFill/>
          <a:ln w="9525">
            <a:noFill/>
            <a:miter lim="800000"/>
            <a:headEnd/>
            <a:tailEnd/>
          </a:ln>
        </p:spPr>
        <p:txBody>
          <a:bodyPr>
            <a:spAutoFit/>
          </a:bodyPr>
          <a:lstStyle/>
          <a:p>
            <a:r>
              <a:rPr lang="ja-JP" altLang="en-US" sz="1400">
                <a:latin typeface="Calibri" pitchFamily="34" charset="0"/>
              </a:rPr>
              <a:t>減価償却</a:t>
            </a:r>
          </a:p>
        </p:txBody>
      </p:sp>
      <p:sp>
        <p:nvSpPr>
          <p:cNvPr id="70672" name="テキスト ボックス 43"/>
          <p:cNvSpPr txBox="1">
            <a:spLocks noChangeArrowheads="1"/>
          </p:cNvSpPr>
          <p:nvPr/>
        </p:nvSpPr>
        <p:spPr bwMode="auto">
          <a:xfrm>
            <a:off x="3368675" y="3625850"/>
            <a:ext cx="936625" cy="307975"/>
          </a:xfrm>
          <a:prstGeom prst="rect">
            <a:avLst/>
          </a:prstGeom>
          <a:noFill/>
          <a:ln w="9525">
            <a:noFill/>
            <a:miter lim="800000"/>
            <a:headEnd/>
            <a:tailEnd/>
          </a:ln>
        </p:spPr>
        <p:txBody>
          <a:bodyPr>
            <a:spAutoFit/>
          </a:bodyPr>
          <a:lstStyle/>
          <a:p>
            <a:r>
              <a:rPr lang="ja-JP" altLang="en-US" sz="1400">
                <a:latin typeface="Calibri" pitchFamily="34" charset="0"/>
              </a:rPr>
              <a:t>新規借入</a:t>
            </a:r>
          </a:p>
        </p:txBody>
      </p:sp>
      <p:sp>
        <p:nvSpPr>
          <p:cNvPr id="70673" name="テキスト ボックス 44"/>
          <p:cNvSpPr txBox="1">
            <a:spLocks noChangeArrowheads="1"/>
          </p:cNvSpPr>
          <p:nvPr/>
        </p:nvSpPr>
        <p:spPr bwMode="auto">
          <a:xfrm>
            <a:off x="4521200" y="4129088"/>
            <a:ext cx="938213" cy="307975"/>
          </a:xfrm>
          <a:prstGeom prst="rect">
            <a:avLst/>
          </a:prstGeom>
          <a:noFill/>
          <a:ln w="9525">
            <a:noFill/>
            <a:miter lim="800000"/>
            <a:headEnd/>
            <a:tailEnd/>
          </a:ln>
        </p:spPr>
        <p:txBody>
          <a:bodyPr>
            <a:spAutoFit/>
          </a:bodyPr>
          <a:lstStyle/>
          <a:p>
            <a:r>
              <a:rPr lang="ja-JP" altLang="en-US" sz="1400">
                <a:latin typeface="Calibri" pitchFamily="34" charset="0"/>
              </a:rPr>
              <a:t>借入返済</a:t>
            </a:r>
          </a:p>
        </p:txBody>
      </p:sp>
      <p:sp>
        <p:nvSpPr>
          <p:cNvPr id="70674" name="テキスト ボックス 45"/>
          <p:cNvSpPr txBox="1">
            <a:spLocks noChangeArrowheads="1"/>
          </p:cNvSpPr>
          <p:nvPr/>
        </p:nvSpPr>
        <p:spPr bwMode="auto">
          <a:xfrm>
            <a:off x="5768975" y="5981700"/>
            <a:ext cx="1055688" cy="307975"/>
          </a:xfrm>
          <a:prstGeom prst="rect">
            <a:avLst/>
          </a:prstGeom>
          <a:noFill/>
          <a:ln w="9525">
            <a:noFill/>
            <a:miter lim="800000"/>
            <a:headEnd/>
            <a:tailEnd/>
          </a:ln>
        </p:spPr>
        <p:txBody>
          <a:bodyPr>
            <a:spAutoFit/>
          </a:bodyPr>
          <a:lstStyle/>
          <a:p>
            <a:r>
              <a:rPr lang="ja-JP" altLang="en-US" sz="1400">
                <a:latin typeface="Calibri" pitchFamily="34" charset="0"/>
              </a:rPr>
              <a:t>新規投資</a:t>
            </a:r>
          </a:p>
        </p:txBody>
      </p:sp>
      <p:sp>
        <p:nvSpPr>
          <p:cNvPr id="70675" name="テキスト ボックス 46"/>
          <p:cNvSpPr txBox="1">
            <a:spLocks noChangeArrowheads="1"/>
          </p:cNvSpPr>
          <p:nvPr/>
        </p:nvSpPr>
        <p:spPr bwMode="auto">
          <a:xfrm>
            <a:off x="6897688" y="6361113"/>
            <a:ext cx="1150937" cy="307975"/>
          </a:xfrm>
          <a:prstGeom prst="rect">
            <a:avLst/>
          </a:prstGeom>
          <a:noFill/>
          <a:ln w="9525">
            <a:noFill/>
            <a:miter lim="800000"/>
            <a:headEnd/>
            <a:tailEnd/>
          </a:ln>
        </p:spPr>
        <p:txBody>
          <a:bodyPr>
            <a:spAutoFit/>
          </a:bodyPr>
          <a:lstStyle/>
          <a:p>
            <a:r>
              <a:rPr lang="ja-JP" altLang="en-US" sz="1400">
                <a:latin typeface="Calibri" pitchFamily="34" charset="0"/>
              </a:rPr>
              <a:t>キャッシュ増</a:t>
            </a:r>
          </a:p>
        </p:txBody>
      </p:sp>
      <p:sp>
        <p:nvSpPr>
          <p:cNvPr id="49" name="上矢印 48"/>
          <p:cNvSpPr/>
          <p:nvPr/>
        </p:nvSpPr>
        <p:spPr>
          <a:xfrm>
            <a:off x="8048625" y="1393825"/>
            <a:ext cx="433388" cy="4895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25" name="直線コネクタ 24"/>
          <p:cNvCxnSpPr/>
          <p:nvPr/>
        </p:nvCxnSpPr>
        <p:spPr>
          <a:xfrm>
            <a:off x="1065213" y="1393825"/>
            <a:ext cx="7559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678" name="テキスト ボックス 8"/>
          <p:cNvSpPr txBox="1">
            <a:spLocks noChangeArrowheads="1"/>
          </p:cNvSpPr>
          <p:nvPr/>
        </p:nvSpPr>
        <p:spPr bwMode="auto">
          <a:xfrm>
            <a:off x="8482013" y="2205038"/>
            <a:ext cx="1223962" cy="646112"/>
          </a:xfrm>
          <a:prstGeom prst="rect">
            <a:avLst/>
          </a:prstGeom>
          <a:noFill/>
          <a:ln w="9525">
            <a:noFill/>
            <a:miter lim="800000"/>
            <a:headEnd/>
            <a:tailEnd/>
          </a:ln>
        </p:spPr>
        <p:txBody>
          <a:bodyPr>
            <a:spAutoFit/>
          </a:bodyPr>
          <a:lstStyle/>
          <a:p>
            <a:r>
              <a:rPr lang="ja-JP" altLang="en-US">
                <a:latin typeface="Calibri" pitchFamily="34" charset="0"/>
              </a:rPr>
              <a:t>繰出金</a:t>
            </a:r>
            <a:endParaRPr lang="en-US" altLang="ja-JP">
              <a:latin typeface="Calibri" pitchFamily="34" charset="0"/>
            </a:endParaRPr>
          </a:p>
          <a:p>
            <a:r>
              <a:rPr lang="en-US" altLang="ja-JP">
                <a:latin typeface="Calibri" pitchFamily="34" charset="0"/>
              </a:rPr>
              <a:t>98</a:t>
            </a:r>
            <a:r>
              <a:rPr lang="ja-JP" altLang="en-US">
                <a:latin typeface="Calibri" pitchFamily="34" charset="0"/>
              </a:rPr>
              <a:t>億円</a:t>
            </a:r>
          </a:p>
        </p:txBody>
      </p:sp>
      <p:sp>
        <p:nvSpPr>
          <p:cNvPr id="70679" name="テキスト ボックス 10"/>
          <p:cNvSpPr txBox="1">
            <a:spLocks noChangeArrowheads="1"/>
          </p:cNvSpPr>
          <p:nvPr/>
        </p:nvSpPr>
        <p:spPr bwMode="auto">
          <a:xfrm>
            <a:off x="2682875" y="971550"/>
            <a:ext cx="3960813" cy="366713"/>
          </a:xfrm>
          <a:prstGeom prst="rect">
            <a:avLst/>
          </a:prstGeom>
          <a:noFill/>
          <a:ln w="9525">
            <a:noFill/>
            <a:miter lim="800000"/>
            <a:headEnd/>
            <a:tailEnd/>
          </a:ln>
        </p:spPr>
        <p:txBody>
          <a:bodyPr>
            <a:spAutoFit/>
          </a:bodyPr>
          <a:lstStyle/>
          <a:p>
            <a:r>
              <a:rPr lang="ja-JP" altLang="en-US" u="sng">
                <a:latin typeface="Calibri" pitchFamily="34" charset="0"/>
              </a:rPr>
              <a:t>市立病院のキャッシュフロー（</a:t>
            </a:r>
            <a:r>
              <a:rPr lang="en-US" altLang="ja-JP" u="sng">
                <a:latin typeface="Calibri" pitchFamily="34" charset="0"/>
              </a:rPr>
              <a:t>24</a:t>
            </a:r>
            <a:r>
              <a:rPr lang="ja-JP" altLang="en-US" u="sng">
                <a:latin typeface="Calibri" pitchFamily="34" charset="0"/>
              </a:rPr>
              <a:t>年度）</a:t>
            </a:r>
          </a:p>
        </p:txBody>
      </p:sp>
      <p:sp>
        <p:nvSpPr>
          <p:cNvPr id="70680" name="テキスト ボックス 12"/>
          <p:cNvSpPr txBox="1">
            <a:spLocks noChangeArrowheads="1"/>
          </p:cNvSpPr>
          <p:nvPr/>
        </p:nvSpPr>
        <p:spPr bwMode="auto">
          <a:xfrm>
            <a:off x="1065213" y="184150"/>
            <a:ext cx="7848600" cy="701675"/>
          </a:xfrm>
          <a:prstGeom prst="rect">
            <a:avLst/>
          </a:prstGeom>
          <a:noFill/>
          <a:ln w="9525">
            <a:noFill/>
            <a:miter lim="800000"/>
            <a:headEnd/>
            <a:tailEnd/>
          </a:ln>
        </p:spPr>
        <p:txBody>
          <a:bodyPr>
            <a:spAutoFit/>
          </a:bodyPr>
          <a:lstStyle/>
          <a:p>
            <a:r>
              <a:rPr lang="ja-JP" altLang="en-US" sz="2000">
                <a:latin typeface="Calibri" pitchFamily="34" charset="0"/>
              </a:rPr>
              <a:t>繰出金</a:t>
            </a:r>
            <a:r>
              <a:rPr lang="en-US" altLang="ja-JP" sz="2000">
                <a:latin typeface="Calibri" pitchFamily="34" charset="0"/>
              </a:rPr>
              <a:t>98</a:t>
            </a:r>
            <a:r>
              <a:rPr lang="ja-JP" altLang="en-US" sz="2000">
                <a:latin typeface="Calibri" pitchFamily="34" charset="0"/>
              </a:rPr>
              <a:t>億円は、実質的に借入金の返済と新規投資分に回っているが、</a:t>
            </a:r>
            <a:endParaRPr lang="en-US" altLang="ja-JP" sz="2000">
              <a:latin typeface="Calibri" pitchFamily="34" charset="0"/>
            </a:endParaRPr>
          </a:p>
          <a:p>
            <a:r>
              <a:rPr lang="ja-JP" altLang="en-US" sz="2000">
                <a:latin typeface="Calibri" pitchFamily="34" charset="0"/>
              </a:rPr>
              <a:t>借入金は</a:t>
            </a:r>
            <a:r>
              <a:rPr lang="en-US" altLang="ja-JP" sz="2000">
                <a:latin typeface="Calibri" pitchFamily="34" charset="0"/>
              </a:rPr>
              <a:t>10</a:t>
            </a:r>
            <a:r>
              <a:rPr lang="ja-JP" altLang="en-US" sz="2000">
                <a:latin typeface="Calibri" pitchFamily="34" charset="0"/>
              </a:rPr>
              <a:t>億円しか減っていない。</a:t>
            </a:r>
          </a:p>
        </p:txBody>
      </p:sp>
      <p:cxnSp>
        <p:nvCxnSpPr>
          <p:cNvPr id="28" name="直線コネクタ 27"/>
          <p:cNvCxnSpPr>
            <a:stCxn id="8" idx="2"/>
          </p:cNvCxnSpPr>
          <p:nvPr/>
        </p:nvCxnSpPr>
        <p:spPr>
          <a:xfrm>
            <a:off x="3835400" y="3589338"/>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682" name="テキスト ボックス 31"/>
          <p:cNvSpPr txBox="1">
            <a:spLocks noChangeArrowheads="1"/>
          </p:cNvSpPr>
          <p:nvPr/>
        </p:nvSpPr>
        <p:spPr bwMode="auto">
          <a:xfrm>
            <a:off x="5889625" y="3716338"/>
            <a:ext cx="1906588" cy="369887"/>
          </a:xfrm>
          <a:prstGeom prst="rect">
            <a:avLst/>
          </a:prstGeom>
          <a:noFill/>
          <a:ln w="9525">
            <a:noFill/>
            <a:miter lim="800000"/>
            <a:headEnd/>
            <a:tailEnd/>
          </a:ln>
        </p:spPr>
        <p:txBody>
          <a:bodyPr>
            <a:spAutoFit/>
          </a:bodyPr>
          <a:lstStyle/>
          <a:p>
            <a:r>
              <a:rPr lang="ja-JP" altLang="en-US">
                <a:latin typeface="Calibri" pitchFamily="34" charset="0"/>
              </a:rPr>
              <a:t>純返済分</a:t>
            </a:r>
            <a:r>
              <a:rPr lang="en-US" altLang="ja-JP">
                <a:latin typeface="Calibri" pitchFamily="34" charset="0"/>
              </a:rPr>
              <a:t>10</a:t>
            </a:r>
            <a:r>
              <a:rPr lang="ja-JP" altLang="en-US">
                <a:latin typeface="Calibri" pitchFamily="34" charset="0"/>
              </a:rPr>
              <a:t>億円</a:t>
            </a:r>
          </a:p>
        </p:txBody>
      </p:sp>
      <p:sp>
        <p:nvSpPr>
          <p:cNvPr id="33" name="右中かっこ 32"/>
          <p:cNvSpPr/>
          <p:nvPr/>
        </p:nvSpPr>
        <p:spPr>
          <a:xfrm>
            <a:off x="5632450" y="3656013"/>
            <a:ext cx="271463" cy="3698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70684" name="テキスト ボックス 33"/>
          <p:cNvSpPr txBox="1">
            <a:spLocks noChangeArrowheads="1"/>
          </p:cNvSpPr>
          <p:nvPr/>
        </p:nvSpPr>
        <p:spPr bwMode="auto">
          <a:xfrm>
            <a:off x="3368675" y="4724400"/>
            <a:ext cx="2255838" cy="1477963"/>
          </a:xfrm>
          <a:prstGeom prst="rect">
            <a:avLst/>
          </a:prstGeom>
          <a:noFill/>
          <a:ln w="9525">
            <a:solidFill>
              <a:schemeClr val="tx1"/>
            </a:solidFill>
            <a:miter lim="800000"/>
            <a:headEnd/>
            <a:tailEnd/>
          </a:ln>
        </p:spPr>
        <p:txBody>
          <a:bodyPr>
            <a:spAutoFit/>
          </a:bodyPr>
          <a:lstStyle/>
          <a:p>
            <a:r>
              <a:rPr lang="ja-JP" altLang="en-US">
                <a:latin typeface="Calibri" pitchFamily="34" charset="0"/>
              </a:rPr>
              <a:t>減価償却費を</a:t>
            </a:r>
            <a:r>
              <a:rPr lang="en-US" altLang="ja-JP">
                <a:latin typeface="Calibri" pitchFamily="34" charset="0"/>
              </a:rPr>
              <a:t>10</a:t>
            </a:r>
            <a:r>
              <a:rPr lang="ja-JP" altLang="en-US">
                <a:latin typeface="Calibri" pitchFamily="34" charset="0"/>
              </a:rPr>
              <a:t>億円以上上回る新規投資</a:t>
            </a:r>
            <a:endParaRPr lang="en-US" altLang="ja-JP">
              <a:latin typeface="Calibri" pitchFamily="34" charset="0"/>
            </a:endParaRPr>
          </a:p>
          <a:p>
            <a:r>
              <a:rPr lang="ja-JP" altLang="en-US">
                <a:latin typeface="Calibri" pitchFamily="34" charset="0"/>
              </a:rPr>
              <a:t>これは、補助金を減らすことにつながっているのか？</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1788" y="1416050"/>
            <a:ext cx="8915400" cy="365125"/>
          </a:xfrm>
        </p:spPr>
        <p:txBody>
          <a:bodyPr rtlCol="0">
            <a:normAutofit fontScale="90000"/>
          </a:bodyPr>
          <a:lstStyle/>
          <a:p>
            <a:pPr eaLnBrk="1" fontAlgn="auto" hangingPunct="1">
              <a:spcAft>
                <a:spcPts val="0"/>
              </a:spcAft>
              <a:defRPr/>
            </a:pPr>
            <a:r>
              <a:rPr lang="ja-JP" altLang="en-US" sz="2800" u="sng" dirty="0" smtClean="0"/>
              <a:t>Ｈ２４年度貸借対照表の比較</a:t>
            </a:r>
            <a:endParaRPr lang="ja-JP" altLang="en-US" sz="2800" u="sng" dirty="0"/>
          </a:p>
        </p:txBody>
      </p:sp>
      <p:graphicFrame>
        <p:nvGraphicFramePr>
          <p:cNvPr id="71688" name="Object 8"/>
          <p:cNvGraphicFramePr>
            <a:graphicFrameLocks noGrp="1"/>
          </p:cNvGraphicFramePr>
          <p:nvPr>
            <p:ph sz="half" idx="1"/>
          </p:nvPr>
        </p:nvGraphicFramePr>
        <p:xfrm>
          <a:off x="457200" y="2235200"/>
          <a:ext cx="4495800" cy="4203700"/>
        </p:xfrm>
        <a:graphic>
          <a:graphicData uri="http://schemas.openxmlformats.org/presentationml/2006/ole">
            <mc:AlternateContent xmlns:mc="http://schemas.openxmlformats.org/markup-compatibility/2006">
              <mc:Choice xmlns:v="urn:schemas-microsoft-com:vml" Requires="v">
                <p:oleObj spid="_x0000_s71694" name="グラフ" r:id="rId3" imgW="5267325" imgH="4924425" progId="Excel.Chart.8">
                  <p:embed/>
                </p:oleObj>
              </mc:Choice>
              <mc:Fallback>
                <p:oleObj name="グラフ" r:id="rId3" imgW="5267325" imgH="4924425" progId="Excel.Chart.8">
                  <p:embed/>
                  <p:pic>
                    <p:nvPicPr>
                      <p:cNvPr id="0" name="Picture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35200"/>
                        <a:ext cx="44958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9" name="Object 9"/>
          <p:cNvGraphicFramePr>
            <a:graphicFrameLocks noGrp="1"/>
          </p:cNvGraphicFramePr>
          <p:nvPr>
            <p:ph sz="half" idx="2"/>
          </p:nvPr>
        </p:nvGraphicFramePr>
        <p:xfrm>
          <a:off x="5384800" y="2197100"/>
          <a:ext cx="3884613" cy="3860800"/>
        </p:xfrm>
        <a:graphic>
          <a:graphicData uri="http://schemas.openxmlformats.org/presentationml/2006/ole">
            <mc:AlternateContent xmlns:mc="http://schemas.openxmlformats.org/markup-compatibility/2006">
              <mc:Choice xmlns:v="urn:schemas-microsoft-com:vml" Requires="v">
                <p:oleObj spid="_x0000_s71695" name="グラフ" r:id="rId5" imgW="4552950" imgH="4524375" progId="Excel.Chart.8">
                  <p:embed/>
                </p:oleObj>
              </mc:Choice>
              <mc:Fallback>
                <p:oleObj name="グラフ" r:id="rId5" imgW="4552950" imgH="4524375" progId="Excel.Chart.8">
                  <p:embed/>
                  <p:pic>
                    <p:nvPicPr>
                      <p:cNvPr id="0" name="Picture 9"/>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4800" y="2197100"/>
                        <a:ext cx="3884613" cy="386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1" name="テキスト ボックス 6"/>
          <p:cNvSpPr txBox="1">
            <a:spLocks noChangeArrowheads="1"/>
          </p:cNvSpPr>
          <p:nvPr/>
        </p:nvSpPr>
        <p:spPr bwMode="auto">
          <a:xfrm>
            <a:off x="1365250" y="1947863"/>
            <a:ext cx="2105025" cy="366712"/>
          </a:xfrm>
          <a:prstGeom prst="rect">
            <a:avLst/>
          </a:prstGeom>
          <a:noFill/>
          <a:ln w="9525">
            <a:noFill/>
            <a:miter lim="800000"/>
            <a:headEnd/>
            <a:tailEnd/>
          </a:ln>
        </p:spPr>
        <p:txBody>
          <a:bodyPr>
            <a:spAutoFit/>
          </a:bodyPr>
          <a:lstStyle/>
          <a:p>
            <a:r>
              <a:rPr lang="ja-JP" altLang="en-US">
                <a:latin typeface="Calibri" pitchFamily="34" charset="0"/>
              </a:rPr>
              <a:t>資産の部（億円）</a:t>
            </a:r>
          </a:p>
        </p:txBody>
      </p:sp>
      <p:sp>
        <p:nvSpPr>
          <p:cNvPr id="71692" name="テキスト ボックス 7"/>
          <p:cNvSpPr txBox="1">
            <a:spLocks noChangeArrowheads="1"/>
          </p:cNvSpPr>
          <p:nvPr/>
        </p:nvSpPr>
        <p:spPr bwMode="auto">
          <a:xfrm>
            <a:off x="6045200" y="1947863"/>
            <a:ext cx="2808288" cy="366712"/>
          </a:xfrm>
          <a:prstGeom prst="rect">
            <a:avLst/>
          </a:prstGeom>
          <a:noFill/>
          <a:ln w="9525">
            <a:noFill/>
            <a:miter lim="800000"/>
            <a:headEnd/>
            <a:tailEnd/>
          </a:ln>
        </p:spPr>
        <p:txBody>
          <a:bodyPr>
            <a:spAutoFit/>
          </a:bodyPr>
          <a:lstStyle/>
          <a:p>
            <a:r>
              <a:rPr lang="ja-JP" altLang="en-US">
                <a:latin typeface="Calibri" pitchFamily="34" charset="0"/>
              </a:rPr>
              <a:t>負債・資本の部（億円）</a:t>
            </a:r>
          </a:p>
        </p:txBody>
      </p:sp>
      <p:sp>
        <p:nvSpPr>
          <p:cNvPr id="71693" name="テキスト ボックス 2"/>
          <p:cNvSpPr txBox="1">
            <a:spLocks noChangeArrowheads="1"/>
          </p:cNvSpPr>
          <p:nvPr/>
        </p:nvSpPr>
        <p:spPr bwMode="auto">
          <a:xfrm>
            <a:off x="506413" y="333375"/>
            <a:ext cx="8659812" cy="706438"/>
          </a:xfrm>
          <a:prstGeom prst="rect">
            <a:avLst/>
          </a:prstGeom>
          <a:noFill/>
          <a:ln w="9525">
            <a:noFill/>
            <a:miter lim="800000"/>
            <a:headEnd/>
            <a:tailEnd/>
          </a:ln>
        </p:spPr>
        <p:txBody>
          <a:bodyPr>
            <a:spAutoFit/>
          </a:bodyPr>
          <a:lstStyle/>
          <a:p>
            <a:r>
              <a:rPr lang="en-US" altLang="ja-JP" sz="2000">
                <a:latin typeface="Calibri" pitchFamily="34" charset="0"/>
              </a:rPr>
              <a:t>H24</a:t>
            </a:r>
            <a:r>
              <a:rPr lang="ja-JP" altLang="en-US" sz="2000">
                <a:latin typeface="Calibri" pitchFamily="34" charset="0"/>
              </a:rPr>
              <a:t>年</a:t>
            </a:r>
            <a:r>
              <a:rPr lang="en-US" altLang="ja-JP" sz="2000">
                <a:latin typeface="Calibri" pitchFamily="34" charset="0"/>
              </a:rPr>
              <a:t>2</a:t>
            </a:r>
            <a:r>
              <a:rPr lang="ja-JP" altLang="en-US" sz="2000">
                <a:latin typeface="Calibri" pitchFamily="34" charset="0"/>
              </a:rPr>
              <a:t>月に総務省の新しい会計基準が決まり、</a:t>
            </a:r>
            <a:r>
              <a:rPr lang="en-US" altLang="ja-JP" sz="2000">
                <a:latin typeface="Calibri" pitchFamily="34" charset="0"/>
              </a:rPr>
              <a:t>H26</a:t>
            </a:r>
            <a:r>
              <a:rPr lang="ja-JP" altLang="en-US" sz="2000">
                <a:latin typeface="Calibri" pitchFamily="34" charset="0"/>
              </a:rPr>
              <a:t>年</a:t>
            </a:r>
            <a:r>
              <a:rPr lang="en-US" altLang="ja-JP" sz="2000">
                <a:latin typeface="Calibri" pitchFamily="34" charset="0"/>
              </a:rPr>
              <a:t>4</a:t>
            </a:r>
            <a:r>
              <a:rPr lang="ja-JP" altLang="en-US" sz="2000">
                <a:latin typeface="Calibri" pitchFamily="34" charset="0"/>
              </a:rPr>
              <a:t>月からは、新基準での会計処理が必要になり、これまでの資本の多くは、負債と認識される。</a:t>
            </a:r>
          </a:p>
        </p:txBody>
      </p:sp>
      <p:sp>
        <p:nvSpPr>
          <p:cNvPr id="4" name="スライド番号プレースホルダー 3"/>
          <p:cNvSpPr>
            <a:spLocks noGrp="1"/>
          </p:cNvSpPr>
          <p:nvPr>
            <p:ph type="sldNum" sz="quarter" idx="12"/>
          </p:nvPr>
        </p:nvSpPr>
        <p:spPr>
          <a:xfrm>
            <a:off x="7550150" y="6435725"/>
            <a:ext cx="2311400" cy="365125"/>
          </a:xfrm>
        </p:spPr>
        <p:txBody>
          <a:bodyPr/>
          <a:lstStyle/>
          <a:p>
            <a:pPr>
              <a:defRPr/>
            </a:pPr>
            <a:fld id="{F98E649F-4FCC-4546-828E-53244E3356D4}" type="slidenum">
              <a:rPr lang="ja-JP" altLang="en-US"/>
              <a:pPr>
                <a:defRPr/>
              </a:pPr>
              <a:t>43</a:t>
            </a:fld>
            <a:endParaRPr lang="ja-JP" altLang="en-US"/>
          </a:p>
        </p:txBody>
      </p:sp>
      <p:sp>
        <p:nvSpPr>
          <p:cNvPr id="71695" name="テキスト ボックス 8"/>
          <p:cNvSpPr txBox="1">
            <a:spLocks noChangeArrowheads="1"/>
          </p:cNvSpPr>
          <p:nvPr/>
        </p:nvSpPr>
        <p:spPr bwMode="auto">
          <a:xfrm>
            <a:off x="849313" y="6151563"/>
            <a:ext cx="3311525" cy="517525"/>
          </a:xfrm>
          <a:prstGeom prst="rect">
            <a:avLst/>
          </a:prstGeom>
          <a:noFill/>
          <a:ln w="9525">
            <a:noFill/>
            <a:miter lim="800000"/>
            <a:headEnd/>
            <a:tailEnd/>
          </a:ln>
        </p:spPr>
        <p:txBody>
          <a:bodyPr>
            <a:spAutoFit/>
          </a:bodyPr>
          <a:lstStyle/>
          <a:p>
            <a:r>
              <a:rPr lang="ja-JP" altLang="en-US" sz="1400">
                <a:latin typeface="Calibri" pitchFamily="34" charset="0"/>
              </a:rPr>
              <a:t>新基準により、償却せずに置いておけた建物を一括償却する必要がある</a:t>
            </a:r>
          </a:p>
        </p:txBody>
      </p:sp>
      <p:sp>
        <p:nvSpPr>
          <p:cNvPr id="71696" name="Line 10"/>
          <p:cNvSpPr>
            <a:spLocks noChangeShapeType="1"/>
          </p:cNvSpPr>
          <p:nvPr/>
        </p:nvSpPr>
        <p:spPr bwMode="auto">
          <a:xfrm>
            <a:off x="5961063" y="5275263"/>
            <a:ext cx="2195512" cy="0"/>
          </a:xfrm>
          <a:prstGeom prst="line">
            <a:avLst/>
          </a:prstGeom>
          <a:noFill/>
          <a:ln w="9525">
            <a:solidFill>
              <a:schemeClr val="tx1"/>
            </a:solidFill>
            <a:round/>
            <a:headEnd/>
            <a:tailEnd/>
          </a:ln>
        </p:spPr>
        <p:txBody>
          <a:bodyPr/>
          <a:lstStyle/>
          <a:p>
            <a:endParaRPr lang="ja-JP"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Line 45"/>
          <p:cNvSpPr>
            <a:spLocks noChangeShapeType="1"/>
          </p:cNvSpPr>
          <p:nvPr/>
        </p:nvSpPr>
        <p:spPr bwMode="auto">
          <a:xfrm>
            <a:off x="1600200" y="5295900"/>
            <a:ext cx="6980238" cy="0"/>
          </a:xfrm>
          <a:prstGeom prst="line">
            <a:avLst/>
          </a:prstGeom>
          <a:noFill/>
          <a:ln w="25400">
            <a:solidFill>
              <a:schemeClr val="tx1"/>
            </a:solidFill>
            <a:round/>
            <a:headEnd/>
            <a:tailEnd/>
          </a:ln>
        </p:spPr>
        <p:txBody>
          <a:bodyPr/>
          <a:lstStyle/>
          <a:p>
            <a:endParaRPr lang="ja-JP" altLang="en-US"/>
          </a:p>
        </p:txBody>
      </p:sp>
      <p:sp>
        <p:nvSpPr>
          <p:cNvPr id="72706" name="Line 46"/>
          <p:cNvSpPr>
            <a:spLocks noChangeShapeType="1"/>
          </p:cNvSpPr>
          <p:nvPr/>
        </p:nvSpPr>
        <p:spPr bwMode="auto">
          <a:xfrm>
            <a:off x="1600200" y="2055813"/>
            <a:ext cx="388938" cy="0"/>
          </a:xfrm>
          <a:prstGeom prst="line">
            <a:avLst/>
          </a:prstGeom>
          <a:noFill/>
          <a:ln w="9525">
            <a:solidFill>
              <a:schemeClr val="tx1"/>
            </a:solidFill>
            <a:prstDash val="dash"/>
            <a:round/>
            <a:headEnd/>
            <a:tailEnd/>
          </a:ln>
        </p:spPr>
        <p:txBody>
          <a:bodyPr/>
          <a:lstStyle/>
          <a:p>
            <a:endParaRPr lang="ja-JP" altLang="en-US"/>
          </a:p>
        </p:txBody>
      </p:sp>
      <p:sp>
        <p:nvSpPr>
          <p:cNvPr id="72707" name="Text Box 48"/>
          <p:cNvSpPr txBox="1">
            <a:spLocks noChangeArrowheads="1"/>
          </p:cNvSpPr>
          <p:nvPr/>
        </p:nvSpPr>
        <p:spPr bwMode="auto">
          <a:xfrm>
            <a:off x="3548063" y="2852738"/>
            <a:ext cx="1168400" cy="1368425"/>
          </a:xfrm>
          <a:prstGeom prst="rect">
            <a:avLst/>
          </a:prstGeom>
          <a:noFill/>
          <a:ln w="9525">
            <a:noFill/>
            <a:miter lim="800000"/>
            <a:headEnd/>
            <a:tailEnd/>
          </a:ln>
        </p:spPr>
        <p:txBody>
          <a:bodyPr>
            <a:spAutoFit/>
          </a:bodyPr>
          <a:lstStyle/>
          <a:p>
            <a:pPr algn="ctr"/>
            <a:r>
              <a:rPr lang="ja-JP" altLang="en-US" sz="1400" b="1">
                <a:latin typeface="Calibri" pitchFamily="34" charset="0"/>
              </a:rPr>
              <a:t>償却していなかった分を一括償却し、残りは長期前受金処理が必要</a:t>
            </a:r>
          </a:p>
        </p:txBody>
      </p:sp>
      <p:sp>
        <p:nvSpPr>
          <p:cNvPr id="21" name="正方形/長方形 20"/>
          <p:cNvSpPr/>
          <p:nvPr/>
        </p:nvSpPr>
        <p:spPr bwMode="auto">
          <a:xfrm>
            <a:off x="1998663" y="2055813"/>
            <a:ext cx="1169987" cy="217963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a:r>
              <a:rPr kumimoji="0" lang="ja-JP" altLang="en-US" sz="1400">
                <a:latin typeface="Calibri" pitchFamily="34" charset="0"/>
              </a:rPr>
              <a:t>借入資本金</a:t>
            </a:r>
            <a:r>
              <a:rPr kumimoji="0" lang="en-US" altLang="ja-JP" sz="1400">
                <a:latin typeface="Calibri" pitchFamily="34" charset="0"/>
              </a:rPr>
              <a:t>537</a:t>
            </a:r>
            <a:r>
              <a:rPr kumimoji="0" lang="ja-JP" altLang="en-US" sz="1400">
                <a:latin typeface="Calibri" pitchFamily="34" charset="0"/>
              </a:rPr>
              <a:t>億円</a:t>
            </a:r>
          </a:p>
        </p:txBody>
      </p:sp>
      <p:sp>
        <p:nvSpPr>
          <p:cNvPr id="37" name="正方形/長方形 36"/>
          <p:cNvSpPr/>
          <p:nvPr/>
        </p:nvSpPr>
        <p:spPr bwMode="auto">
          <a:xfrm>
            <a:off x="428625" y="2055813"/>
            <a:ext cx="1171575" cy="32400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400" dirty="0">
                <a:latin typeface="+mn-lt"/>
                <a:ea typeface="ＭＳ Ｐゴシック" pitchFamily="50" charset="-128"/>
              </a:rPr>
              <a:t>資本の部</a:t>
            </a:r>
            <a:endParaRPr kumimoji="0" lang="en-US" altLang="ja-JP" sz="1400" dirty="0">
              <a:latin typeface="+mn-lt"/>
              <a:ea typeface="ＭＳ Ｐゴシック" pitchFamily="50" charset="-128"/>
            </a:endParaRPr>
          </a:p>
          <a:p>
            <a:pPr algn="ctr" fontAlgn="auto">
              <a:spcBef>
                <a:spcPts val="0"/>
              </a:spcBef>
              <a:spcAft>
                <a:spcPts val="0"/>
              </a:spcAft>
              <a:defRPr/>
            </a:pPr>
            <a:r>
              <a:rPr kumimoji="0" lang="en-US" altLang="ja-JP" sz="1400" dirty="0">
                <a:latin typeface="+mn-lt"/>
                <a:ea typeface="ＭＳ Ｐゴシック" pitchFamily="50" charset="-128"/>
              </a:rPr>
              <a:t>783</a:t>
            </a:r>
            <a:r>
              <a:rPr kumimoji="0" lang="ja-JP" altLang="en-US" sz="1400" dirty="0">
                <a:latin typeface="+mn-lt"/>
                <a:ea typeface="ＭＳ Ｐゴシック" pitchFamily="50" charset="-128"/>
              </a:rPr>
              <a:t>億円</a:t>
            </a:r>
          </a:p>
        </p:txBody>
      </p:sp>
      <p:sp>
        <p:nvSpPr>
          <p:cNvPr id="72710" name="Text Box 48"/>
          <p:cNvSpPr txBox="1">
            <a:spLocks noChangeArrowheads="1"/>
          </p:cNvSpPr>
          <p:nvPr/>
        </p:nvSpPr>
        <p:spPr bwMode="auto">
          <a:xfrm>
            <a:off x="2001838" y="1509713"/>
            <a:ext cx="1179512" cy="517525"/>
          </a:xfrm>
          <a:prstGeom prst="rect">
            <a:avLst/>
          </a:prstGeom>
          <a:noFill/>
          <a:ln w="9525">
            <a:noFill/>
            <a:miter lim="800000"/>
            <a:headEnd/>
            <a:tailEnd/>
          </a:ln>
        </p:spPr>
        <p:txBody>
          <a:bodyPr>
            <a:spAutoFit/>
          </a:bodyPr>
          <a:lstStyle/>
          <a:p>
            <a:pPr algn="ctr"/>
            <a:r>
              <a:rPr lang="ja-JP" altLang="en-US" sz="1400" b="1">
                <a:latin typeface="Calibri" pitchFamily="34" charset="0"/>
              </a:rPr>
              <a:t>負債への変更が必要</a:t>
            </a:r>
          </a:p>
        </p:txBody>
      </p:sp>
      <p:sp>
        <p:nvSpPr>
          <p:cNvPr id="46" name="正方形/長方形 45"/>
          <p:cNvSpPr/>
          <p:nvPr/>
        </p:nvSpPr>
        <p:spPr bwMode="auto">
          <a:xfrm>
            <a:off x="3560763" y="4235450"/>
            <a:ext cx="1168400" cy="12588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defTabSz="912813" eaLnBrk="0" fontAlgn="auto" hangingPunct="0">
              <a:spcBef>
                <a:spcPts val="0"/>
              </a:spcBef>
              <a:spcAft>
                <a:spcPts val="0"/>
              </a:spcAft>
              <a:buSzPct val="120000"/>
              <a:defRPr/>
            </a:pPr>
            <a:r>
              <a:rPr kumimoji="0" lang="ja-JP" altLang="en-US" sz="1400" dirty="0">
                <a:latin typeface="+mn-lt"/>
                <a:ea typeface="+mn-ea"/>
              </a:rPr>
              <a:t>その他</a:t>
            </a:r>
            <a:endParaRPr kumimoji="0" lang="en-US" altLang="ja-JP" sz="1400" dirty="0">
              <a:latin typeface="+mn-lt"/>
              <a:ea typeface="+mn-ea"/>
            </a:endParaRPr>
          </a:p>
          <a:p>
            <a:pPr algn="ctr" defTabSz="912813" eaLnBrk="0" fontAlgn="auto" hangingPunct="0">
              <a:spcBef>
                <a:spcPts val="0"/>
              </a:spcBef>
              <a:spcAft>
                <a:spcPts val="0"/>
              </a:spcAft>
              <a:buSzPct val="120000"/>
              <a:defRPr/>
            </a:pPr>
            <a:r>
              <a:rPr kumimoji="0" lang="ja-JP" altLang="en-US" sz="1400" dirty="0">
                <a:latin typeface="+mn-lt"/>
                <a:ea typeface="+mn-ea"/>
              </a:rPr>
              <a:t>資本剰余金</a:t>
            </a:r>
            <a:endParaRPr kumimoji="0" lang="en-US" altLang="ja-JP" sz="1400" dirty="0">
              <a:latin typeface="+mn-lt"/>
              <a:ea typeface="+mn-ea"/>
            </a:endParaRPr>
          </a:p>
          <a:p>
            <a:pPr algn="ctr" defTabSz="912813" eaLnBrk="0" fontAlgn="auto" hangingPunct="0">
              <a:spcBef>
                <a:spcPts val="0"/>
              </a:spcBef>
              <a:spcAft>
                <a:spcPts val="0"/>
              </a:spcAft>
              <a:buSzPct val="120000"/>
              <a:defRPr/>
            </a:pPr>
            <a:r>
              <a:rPr kumimoji="0" lang="en-US" altLang="ja-JP" sz="1400" dirty="0">
                <a:latin typeface="+mn-lt"/>
                <a:ea typeface="+mn-ea"/>
              </a:rPr>
              <a:t>306</a:t>
            </a:r>
            <a:r>
              <a:rPr kumimoji="0" lang="ja-JP" altLang="en-US" sz="1400" dirty="0">
                <a:latin typeface="+mn-lt"/>
                <a:ea typeface="+mn-ea"/>
              </a:rPr>
              <a:t>億円</a:t>
            </a:r>
          </a:p>
        </p:txBody>
      </p:sp>
      <p:sp>
        <p:nvSpPr>
          <p:cNvPr id="50" name="正方形/長方形 49"/>
          <p:cNvSpPr/>
          <p:nvPr/>
        </p:nvSpPr>
        <p:spPr bwMode="auto">
          <a:xfrm>
            <a:off x="5137150" y="4719638"/>
            <a:ext cx="1160463" cy="8651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rIns="0" anchor="ctr"/>
          <a:lstStyle/>
          <a:p>
            <a:pPr algn="ctr" defTabSz="912813" eaLnBrk="0" fontAlgn="auto" hangingPunct="0">
              <a:spcBef>
                <a:spcPts val="0"/>
              </a:spcBef>
              <a:spcAft>
                <a:spcPts val="0"/>
              </a:spcAft>
              <a:buSzPct val="120000"/>
              <a:defRPr/>
            </a:pPr>
            <a:r>
              <a:rPr kumimoji="0" lang="ja-JP" altLang="en-US" sz="1400" dirty="0">
                <a:latin typeface="+mn-lt"/>
                <a:ea typeface="+mn-ea"/>
              </a:rPr>
              <a:t>未処理欠損金</a:t>
            </a:r>
            <a:r>
              <a:rPr kumimoji="0" lang="en-US" altLang="ja-JP" sz="1400" dirty="0">
                <a:latin typeface="+mn-lt"/>
                <a:ea typeface="+mn-ea"/>
              </a:rPr>
              <a:t>210</a:t>
            </a:r>
            <a:r>
              <a:rPr kumimoji="0" lang="ja-JP" altLang="en-US" sz="1400" dirty="0">
                <a:latin typeface="+mn-lt"/>
                <a:ea typeface="+mn-ea"/>
              </a:rPr>
              <a:t>億円</a:t>
            </a:r>
          </a:p>
        </p:txBody>
      </p:sp>
      <p:sp>
        <p:nvSpPr>
          <p:cNvPr id="72713" name="Text Box 48"/>
          <p:cNvSpPr txBox="1">
            <a:spLocks noChangeArrowheads="1"/>
          </p:cNvSpPr>
          <p:nvPr/>
        </p:nvSpPr>
        <p:spPr bwMode="auto">
          <a:xfrm>
            <a:off x="5137150" y="3530600"/>
            <a:ext cx="1160463" cy="1155700"/>
          </a:xfrm>
          <a:prstGeom prst="rect">
            <a:avLst/>
          </a:prstGeom>
          <a:noFill/>
          <a:ln w="9525">
            <a:noFill/>
            <a:miter lim="800000"/>
            <a:headEnd/>
            <a:tailEnd/>
          </a:ln>
        </p:spPr>
        <p:txBody>
          <a:bodyPr>
            <a:spAutoFit/>
          </a:bodyPr>
          <a:lstStyle/>
          <a:p>
            <a:pPr algn="ctr"/>
            <a:r>
              <a:rPr lang="ja-JP" altLang="en-US" sz="1400" b="1">
                <a:latin typeface="Calibri" pitchFamily="34" charset="0"/>
              </a:rPr>
              <a:t>十三が</a:t>
            </a:r>
            <a:r>
              <a:rPr lang="en-US" altLang="ja-JP" sz="1400" b="1">
                <a:latin typeface="Calibri" pitchFamily="34" charset="0"/>
              </a:rPr>
              <a:t>158</a:t>
            </a:r>
            <a:r>
              <a:rPr lang="ja-JP" altLang="en-US" sz="1400" b="1">
                <a:latin typeface="Calibri" pitchFamily="34" charset="0"/>
              </a:rPr>
              <a:t>億円、住吉が</a:t>
            </a:r>
            <a:r>
              <a:rPr lang="en-US" altLang="ja-JP" sz="1400" b="1">
                <a:latin typeface="Calibri" pitchFamily="34" charset="0"/>
              </a:rPr>
              <a:t>127</a:t>
            </a:r>
            <a:r>
              <a:rPr lang="ja-JP" altLang="en-US" sz="1400" b="1">
                <a:latin typeface="Calibri" pitchFamily="34" charset="0"/>
              </a:rPr>
              <a:t>億円の未処理欠損金</a:t>
            </a:r>
          </a:p>
        </p:txBody>
      </p:sp>
      <p:sp>
        <p:nvSpPr>
          <p:cNvPr id="56" name="正方形/長方形 55"/>
          <p:cNvSpPr/>
          <p:nvPr/>
        </p:nvSpPr>
        <p:spPr bwMode="auto">
          <a:xfrm>
            <a:off x="6700838" y="4719638"/>
            <a:ext cx="1169987" cy="57626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400" dirty="0">
                <a:latin typeface="+mn-lt"/>
                <a:ea typeface="ＭＳ Ｐゴシック" pitchFamily="50" charset="-128"/>
              </a:rPr>
              <a:t>自己資本金</a:t>
            </a:r>
            <a:r>
              <a:rPr kumimoji="0" lang="en-US" altLang="ja-JP" sz="1400" dirty="0">
                <a:latin typeface="+mn-lt"/>
                <a:ea typeface="ＭＳ Ｐゴシック" pitchFamily="50" charset="-128"/>
              </a:rPr>
              <a:t>139</a:t>
            </a:r>
            <a:r>
              <a:rPr kumimoji="0" lang="ja-JP" altLang="en-US" sz="1400" dirty="0">
                <a:latin typeface="+mn-lt"/>
                <a:ea typeface="ＭＳ Ｐゴシック" pitchFamily="50" charset="-128"/>
              </a:rPr>
              <a:t>億円</a:t>
            </a:r>
          </a:p>
        </p:txBody>
      </p:sp>
      <p:sp>
        <p:nvSpPr>
          <p:cNvPr id="72715" name="タイトル 1"/>
          <p:cNvSpPr txBox="1">
            <a:spLocks/>
          </p:cNvSpPr>
          <p:nvPr/>
        </p:nvSpPr>
        <p:spPr bwMode="auto">
          <a:xfrm>
            <a:off x="134938" y="115888"/>
            <a:ext cx="9632950" cy="1143000"/>
          </a:xfrm>
          <a:prstGeom prst="rect">
            <a:avLst/>
          </a:prstGeom>
          <a:noFill/>
          <a:ln w="9525">
            <a:noFill/>
            <a:miter lim="800000"/>
            <a:headEnd/>
            <a:tailEnd/>
          </a:ln>
        </p:spPr>
        <p:txBody>
          <a:bodyPr anchor="ctr"/>
          <a:lstStyle/>
          <a:p>
            <a:endParaRPr lang="ja-JP" altLang="en-US" sz="2800">
              <a:latin typeface="Calibri" pitchFamily="34" charset="0"/>
            </a:endParaRPr>
          </a:p>
        </p:txBody>
      </p:sp>
      <p:sp>
        <p:nvSpPr>
          <p:cNvPr id="10" name="下矢印 9"/>
          <p:cNvSpPr/>
          <p:nvPr/>
        </p:nvSpPr>
        <p:spPr>
          <a:xfrm>
            <a:off x="7994650" y="5295900"/>
            <a:ext cx="1171575" cy="198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正方形/長方形 31"/>
          <p:cNvSpPr/>
          <p:nvPr/>
        </p:nvSpPr>
        <p:spPr bwMode="auto">
          <a:xfrm>
            <a:off x="3560763" y="5494338"/>
            <a:ext cx="1168400" cy="904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defTabSz="912813" eaLnBrk="0" fontAlgn="auto" hangingPunct="0">
              <a:spcBef>
                <a:spcPts val="0"/>
              </a:spcBef>
              <a:spcAft>
                <a:spcPts val="0"/>
              </a:spcAft>
              <a:buSzPct val="120000"/>
              <a:defRPr/>
            </a:pPr>
            <a:endParaRPr kumimoji="0" lang="ja-JP" altLang="en-US" sz="1400" dirty="0">
              <a:latin typeface="+mn-lt"/>
              <a:ea typeface="+mn-ea"/>
            </a:endParaRPr>
          </a:p>
        </p:txBody>
      </p:sp>
      <p:cxnSp>
        <p:nvCxnSpPr>
          <p:cNvPr id="12" name="直線コネクタ 11"/>
          <p:cNvCxnSpPr/>
          <p:nvPr/>
        </p:nvCxnSpPr>
        <p:spPr>
          <a:xfrm>
            <a:off x="4729163" y="5584825"/>
            <a:ext cx="407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729163" y="5494338"/>
            <a:ext cx="4202112" cy="0"/>
          </a:xfrm>
          <a:prstGeom prst="line">
            <a:avLst/>
          </a:prstGeom>
        </p:spPr>
        <p:style>
          <a:lnRef idx="1">
            <a:schemeClr val="accent1"/>
          </a:lnRef>
          <a:fillRef idx="0">
            <a:schemeClr val="accent1"/>
          </a:fillRef>
          <a:effectRef idx="0">
            <a:schemeClr val="accent1"/>
          </a:effectRef>
          <a:fontRef idx="minor">
            <a:schemeClr val="tx1"/>
          </a:fontRef>
        </p:style>
      </p:cxnSp>
      <p:sp>
        <p:nvSpPr>
          <p:cNvPr id="72720" name="テキスト ボックス 16"/>
          <p:cNvSpPr txBox="1">
            <a:spLocks noChangeArrowheads="1"/>
          </p:cNvSpPr>
          <p:nvPr/>
        </p:nvSpPr>
        <p:spPr bwMode="auto">
          <a:xfrm>
            <a:off x="3705225" y="5584825"/>
            <a:ext cx="1023938" cy="430213"/>
          </a:xfrm>
          <a:prstGeom prst="rect">
            <a:avLst/>
          </a:prstGeom>
          <a:noFill/>
          <a:ln w="9525">
            <a:noFill/>
            <a:miter lim="800000"/>
            <a:headEnd/>
            <a:tailEnd/>
          </a:ln>
        </p:spPr>
        <p:txBody>
          <a:bodyPr>
            <a:spAutoFit/>
          </a:bodyPr>
          <a:lstStyle/>
          <a:p>
            <a:r>
              <a:rPr lang="ja-JP" altLang="en-US" sz="1100">
                <a:latin typeface="Calibri" pitchFamily="34" charset="0"/>
              </a:rPr>
              <a:t>実質剰余金</a:t>
            </a:r>
            <a:endParaRPr lang="en-US" altLang="ja-JP" sz="1100">
              <a:latin typeface="Calibri" pitchFamily="34" charset="0"/>
            </a:endParaRPr>
          </a:p>
          <a:p>
            <a:r>
              <a:rPr lang="en-US" altLang="ja-JP" sz="1100">
                <a:latin typeface="Calibri" pitchFamily="34" charset="0"/>
              </a:rPr>
              <a:t>10</a:t>
            </a:r>
            <a:r>
              <a:rPr lang="ja-JP" altLang="en-US" sz="1100">
                <a:latin typeface="Calibri" pitchFamily="34" charset="0"/>
              </a:rPr>
              <a:t>億円</a:t>
            </a:r>
          </a:p>
        </p:txBody>
      </p:sp>
      <p:sp>
        <p:nvSpPr>
          <p:cNvPr id="72721" name="テキスト ボックス 17"/>
          <p:cNvSpPr txBox="1">
            <a:spLocks noChangeArrowheads="1"/>
          </p:cNvSpPr>
          <p:nvPr/>
        </p:nvSpPr>
        <p:spPr bwMode="auto">
          <a:xfrm>
            <a:off x="7994650" y="5511800"/>
            <a:ext cx="1406525" cy="641350"/>
          </a:xfrm>
          <a:prstGeom prst="rect">
            <a:avLst/>
          </a:prstGeom>
          <a:noFill/>
          <a:ln w="9525">
            <a:noFill/>
            <a:miter lim="800000"/>
            <a:headEnd/>
            <a:tailEnd/>
          </a:ln>
        </p:spPr>
        <p:txBody>
          <a:bodyPr>
            <a:spAutoFit/>
          </a:bodyPr>
          <a:lstStyle/>
          <a:p>
            <a:r>
              <a:rPr lang="ja-JP" altLang="en-US">
                <a:latin typeface="Calibri" pitchFamily="34" charset="0"/>
              </a:rPr>
              <a:t>６１億円の債務超過</a:t>
            </a:r>
          </a:p>
        </p:txBody>
      </p:sp>
      <p:sp>
        <p:nvSpPr>
          <p:cNvPr id="72722" name="テキスト ボックス 18"/>
          <p:cNvSpPr txBox="1">
            <a:spLocks noChangeArrowheads="1"/>
          </p:cNvSpPr>
          <p:nvPr/>
        </p:nvSpPr>
        <p:spPr bwMode="auto">
          <a:xfrm>
            <a:off x="2576513" y="1046163"/>
            <a:ext cx="5383212" cy="366712"/>
          </a:xfrm>
          <a:prstGeom prst="rect">
            <a:avLst/>
          </a:prstGeom>
          <a:noFill/>
          <a:ln w="9525">
            <a:noFill/>
            <a:miter lim="800000"/>
            <a:headEnd/>
            <a:tailEnd/>
          </a:ln>
        </p:spPr>
        <p:txBody>
          <a:bodyPr>
            <a:spAutoFit/>
          </a:bodyPr>
          <a:lstStyle/>
          <a:p>
            <a:r>
              <a:rPr lang="ja-JP" altLang="en-US" u="sng">
                <a:latin typeface="Calibri" pitchFamily="34" charset="0"/>
              </a:rPr>
              <a:t>市立病院の資本の部の修正（平成</a:t>
            </a:r>
            <a:r>
              <a:rPr lang="en-US" altLang="ja-JP" u="sng">
                <a:latin typeface="Calibri" pitchFamily="34" charset="0"/>
              </a:rPr>
              <a:t>24</a:t>
            </a:r>
            <a:r>
              <a:rPr lang="ja-JP" altLang="en-US" u="sng">
                <a:latin typeface="Calibri" pitchFamily="34" charset="0"/>
              </a:rPr>
              <a:t>年度決算）</a:t>
            </a:r>
          </a:p>
        </p:txBody>
      </p:sp>
      <p:sp>
        <p:nvSpPr>
          <p:cNvPr id="72723" name="テキスト ボックス 1"/>
          <p:cNvSpPr txBox="1">
            <a:spLocks noChangeArrowheads="1"/>
          </p:cNvSpPr>
          <p:nvPr/>
        </p:nvSpPr>
        <p:spPr bwMode="auto">
          <a:xfrm>
            <a:off x="488950" y="6302375"/>
            <a:ext cx="7489825" cy="366713"/>
          </a:xfrm>
          <a:prstGeom prst="rect">
            <a:avLst/>
          </a:prstGeom>
          <a:noFill/>
          <a:ln w="9525">
            <a:noFill/>
            <a:miter lim="800000"/>
            <a:headEnd/>
            <a:tailEnd/>
          </a:ln>
        </p:spPr>
        <p:txBody>
          <a:bodyPr>
            <a:spAutoFit/>
          </a:bodyPr>
          <a:lstStyle/>
          <a:p>
            <a:r>
              <a:rPr lang="ja-JP" altLang="en-US">
                <a:latin typeface="Calibri" pitchFamily="34" charset="0"/>
              </a:rPr>
              <a:t>この他に、</a:t>
            </a:r>
            <a:r>
              <a:rPr lang="en-US" altLang="ja-JP">
                <a:latin typeface="Calibri" pitchFamily="34" charset="0"/>
              </a:rPr>
              <a:t>134</a:t>
            </a:r>
            <a:r>
              <a:rPr lang="ja-JP" altLang="en-US">
                <a:latin typeface="Calibri" pitchFamily="34" charset="0"/>
              </a:rPr>
              <a:t>億円の退職給与引当金の計上も必要</a:t>
            </a:r>
          </a:p>
        </p:txBody>
      </p:sp>
      <p:sp>
        <p:nvSpPr>
          <p:cNvPr id="72724" name="テキスト ボックス 2"/>
          <p:cNvSpPr txBox="1">
            <a:spLocks noChangeArrowheads="1"/>
          </p:cNvSpPr>
          <p:nvPr/>
        </p:nvSpPr>
        <p:spPr bwMode="auto">
          <a:xfrm>
            <a:off x="488950" y="279400"/>
            <a:ext cx="9086850" cy="701675"/>
          </a:xfrm>
          <a:prstGeom prst="rect">
            <a:avLst/>
          </a:prstGeom>
          <a:noFill/>
          <a:ln w="9525">
            <a:noFill/>
            <a:miter lim="800000"/>
            <a:headEnd/>
            <a:tailEnd/>
          </a:ln>
        </p:spPr>
        <p:txBody>
          <a:bodyPr>
            <a:spAutoFit/>
          </a:bodyPr>
          <a:lstStyle/>
          <a:p>
            <a:r>
              <a:rPr lang="ja-JP" altLang="en-US" sz="2000">
                <a:latin typeface="Calibri" pitchFamily="34" charset="0"/>
              </a:rPr>
              <a:t>市立病院は、企業並みの会計を採用すると、債務超過で、事業としてみれば破綻している</a:t>
            </a:r>
          </a:p>
        </p:txBody>
      </p:sp>
      <p:sp>
        <p:nvSpPr>
          <p:cNvPr id="4" name="スライド番号プレースホルダー 3"/>
          <p:cNvSpPr>
            <a:spLocks noGrp="1"/>
          </p:cNvSpPr>
          <p:nvPr>
            <p:ph type="sldNum" sz="quarter" idx="12"/>
          </p:nvPr>
        </p:nvSpPr>
        <p:spPr>
          <a:xfrm>
            <a:off x="7545388" y="6448425"/>
            <a:ext cx="2311400" cy="365125"/>
          </a:xfrm>
        </p:spPr>
        <p:txBody>
          <a:bodyPr/>
          <a:lstStyle/>
          <a:p>
            <a:pPr>
              <a:defRPr/>
            </a:pPr>
            <a:fld id="{8AD238E0-1767-45BA-B862-668F6023C98C}" type="slidenum">
              <a:rPr lang="ja-JP" altLang="en-US"/>
              <a:pPr>
                <a:defRPr/>
              </a:pPr>
              <a:t>44</a:t>
            </a:fld>
            <a:endParaRPr lang="ja-JP"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360488"/>
            <a:ext cx="8915400" cy="365125"/>
          </a:xfrm>
        </p:spPr>
        <p:txBody>
          <a:bodyPr>
            <a:normAutofit fontScale="90000"/>
          </a:bodyPr>
          <a:lstStyle/>
          <a:p>
            <a:pPr eaLnBrk="1" hangingPunct="1">
              <a:defRPr/>
            </a:pPr>
            <a:r>
              <a:rPr lang="ja-JP" altLang="en-US" sz="2200" u="sng" smtClean="0"/>
              <a:t>資本の部の修正病院別インパクト</a:t>
            </a:r>
          </a:p>
        </p:txBody>
      </p:sp>
      <p:graphicFrame>
        <p:nvGraphicFramePr>
          <p:cNvPr id="73733" name="Object 5"/>
          <p:cNvGraphicFramePr>
            <a:graphicFrameLocks noGrp="1"/>
          </p:cNvGraphicFramePr>
          <p:nvPr>
            <p:ph idx="1"/>
          </p:nvPr>
        </p:nvGraphicFramePr>
        <p:xfrm>
          <a:off x="1117600" y="1662113"/>
          <a:ext cx="6832600" cy="4086225"/>
        </p:xfrm>
        <a:graphic>
          <a:graphicData uri="http://schemas.openxmlformats.org/presentationml/2006/ole">
            <mc:AlternateContent xmlns:mc="http://schemas.openxmlformats.org/markup-compatibility/2006">
              <mc:Choice xmlns:v="urn:schemas-microsoft-com:vml" Requires="v">
                <p:oleObj spid="_x0000_s73736" name="グラフ" r:id="rId3" imgW="8010525" imgH="4791075" progId="Excel.Chart.8">
                  <p:embed/>
                </p:oleObj>
              </mc:Choice>
              <mc:Fallback>
                <p:oleObj name="グラフ" r:id="rId3" imgW="8010525" imgH="4791075" progId="Excel.Chart.8">
                  <p:embed/>
                  <p:pic>
                    <p:nvPicPr>
                      <p:cNvPr id="0" name="Picture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662113"/>
                        <a:ext cx="68326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5" name="テキスト ボックス 4"/>
          <p:cNvSpPr txBox="1">
            <a:spLocks noChangeArrowheads="1"/>
          </p:cNvSpPr>
          <p:nvPr/>
        </p:nvSpPr>
        <p:spPr bwMode="auto">
          <a:xfrm>
            <a:off x="2709863" y="5586413"/>
            <a:ext cx="1247775" cy="368300"/>
          </a:xfrm>
          <a:prstGeom prst="rect">
            <a:avLst/>
          </a:prstGeom>
          <a:solidFill>
            <a:srgbClr val="FFFF99"/>
          </a:solidFill>
          <a:ln w="9525">
            <a:noFill/>
            <a:miter lim="800000"/>
            <a:headEnd/>
            <a:tailEnd/>
          </a:ln>
        </p:spPr>
        <p:txBody>
          <a:bodyPr>
            <a:spAutoFit/>
          </a:bodyPr>
          <a:lstStyle/>
          <a:p>
            <a:pPr algn="ctr"/>
            <a:r>
              <a:rPr lang="ja-JP" altLang="en-US" b="1">
                <a:latin typeface="Calibri" pitchFamily="34" charset="0"/>
                <a:ea typeface="HGPｺﾞｼｯｸM" pitchFamily="50" charset="-128"/>
              </a:rPr>
              <a:t>Ｈ２４年度</a:t>
            </a:r>
          </a:p>
        </p:txBody>
      </p:sp>
      <p:sp>
        <p:nvSpPr>
          <p:cNvPr id="73736" name="テキスト ボックス 2"/>
          <p:cNvSpPr txBox="1">
            <a:spLocks noChangeArrowheads="1"/>
          </p:cNvSpPr>
          <p:nvPr/>
        </p:nvSpPr>
        <p:spPr bwMode="auto">
          <a:xfrm>
            <a:off x="792163" y="1658938"/>
            <a:ext cx="1187450" cy="304800"/>
          </a:xfrm>
          <a:prstGeom prst="rect">
            <a:avLst/>
          </a:prstGeom>
          <a:noFill/>
          <a:ln w="9525">
            <a:noFill/>
            <a:miter lim="800000"/>
            <a:headEnd/>
            <a:tailEnd/>
          </a:ln>
        </p:spPr>
        <p:txBody>
          <a:bodyPr>
            <a:spAutoFit/>
          </a:bodyPr>
          <a:lstStyle/>
          <a:p>
            <a:r>
              <a:rPr lang="ja-JP" altLang="en-US" sz="1400">
                <a:latin typeface="Calibri" pitchFamily="34" charset="0"/>
              </a:rPr>
              <a:t>（単位億円）</a:t>
            </a:r>
          </a:p>
        </p:txBody>
      </p:sp>
      <p:sp>
        <p:nvSpPr>
          <p:cNvPr id="73737" name="テキスト ボックス 5"/>
          <p:cNvSpPr txBox="1">
            <a:spLocks noChangeArrowheads="1"/>
          </p:cNvSpPr>
          <p:nvPr/>
        </p:nvSpPr>
        <p:spPr bwMode="auto">
          <a:xfrm>
            <a:off x="415925" y="379413"/>
            <a:ext cx="8928100" cy="457200"/>
          </a:xfrm>
          <a:prstGeom prst="rect">
            <a:avLst/>
          </a:prstGeom>
          <a:noFill/>
          <a:ln w="9525">
            <a:noFill/>
            <a:miter lim="800000"/>
            <a:headEnd/>
            <a:tailEnd/>
          </a:ln>
        </p:spPr>
        <p:txBody>
          <a:bodyPr>
            <a:spAutoFit/>
          </a:bodyPr>
          <a:lstStyle/>
          <a:p>
            <a:r>
              <a:rPr lang="ja-JP" altLang="en-US" sz="2400">
                <a:latin typeface="Calibri" pitchFamily="34" charset="0"/>
              </a:rPr>
              <a:t>公営会計で、建設資金を資本にできたため、過剰投資になっていた</a:t>
            </a:r>
          </a:p>
        </p:txBody>
      </p:sp>
      <p:sp>
        <p:nvSpPr>
          <p:cNvPr id="8" name="スライド番号プレースホルダー 7"/>
          <p:cNvSpPr>
            <a:spLocks noGrp="1"/>
          </p:cNvSpPr>
          <p:nvPr>
            <p:ph type="sldNum" sz="quarter" idx="12"/>
          </p:nvPr>
        </p:nvSpPr>
        <p:spPr>
          <a:xfrm>
            <a:off x="7537450" y="6448425"/>
            <a:ext cx="2311400" cy="365125"/>
          </a:xfrm>
        </p:spPr>
        <p:txBody>
          <a:bodyPr/>
          <a:lstStyle/>
          <a:p>
            <a:pPr>
              <a:defRPr/>
            </a:pPr>
            <a:fld id="{8442527D-31AC-4CA4-B659-3011B05932D2}" type="slidenum">
              <a:rPr lang="ja-JP" altLang="en-US"/>
              <a:pPr>
                <a:defRPr/>
              </a:pPr>
              <a:t>45</a:t>
            </a:fld>
            <a:endParaRPr lang="ja-JP" altLang="en-US"/>
          </a:p>
        </p:txBody>
      </p:sp>
      <p:sp>
        <p:nvSpPr>
          <p:cNvPr id="9" name="右中かっこ 8"/>
          <p:cNvSpPr>
            <a:spLocks/>
          </p:cNvSpPr>
          <p:nvPr/>
        </p:nvSpPr>
        <p:spPr bwMode="auto">
          <a:xfrm>
            <a:off x="3021013" y="2600325"/>
            <a:ext cx="215900" cy="2160588"/>
          </a:xfrm>
          <a:prstGeom prst="rightBrace">
            <a:avLst>
              <a:gd name="adj1" fmla="val 0"/>
              <a:gd name="adj2" fmla="val 35819"/>
            </a:avLst>
          </a:prstGeom>
          <a:noFill/>
          <a:ln w="9525" algn="ctr">
            <a:solidFill>
              <a:schemeClr val="tx1"/>
            </a:solidFill>
            <a:round/>
            <a:headEnd/>
            <a:tailEnd/>
          </a:ln>
        </p:spPr>
        <p:txBody>
          <a:bodyPr anchor="ctr"/>
          <a:lstStyle/>
          <a:p>
            <a:pPr algn="ctr" fontAlgn="auto">
              <a:spcBef>
                <a:spcPts val="0"/>
              </a:spcBef>
              <a:spcAft>
                <a:spcPts val="0"/>
              </a:spcAft>
              <a:defRPr/>
            </a:pPr>
            <a:endParaRPr lang="ja-JP" altLang="en-US">
              <a:latin typeface="+mn-lt"/>
              <a:ea typeface="+mn-ea"/>
            </a:endParaRPr>
          </a:p>
        </p:txBody>
      </p:sp>
      <p:sp>
        <p:nvSpPr>
          <p:cNvPr id="73740" name="テキスト ボックス 9"/>
          <p:cNvSpPr txBox="1">
            <a:spLocks noChangeArrowheads="1"/>
          </p:cNvSpPr>
          <p:nvPr/>
        </p:nvSpPr>
        <p:spPr bwMode="auto">
          <a:xfrm>
            <a:off x="5067300" y="6126163"/>
            <a:ext cx="2951163" cy="581025"/>
          </a:xfrm>
          <a:prstGeom prst="rect">
            <a:avLst/>
          </a:prstGeom>
          <a:noFill/>
          <a:ln w="9525">
            <a:noFill/>
            <a:miter lim="800000"/>
            <a:headEnd/>
            <a:tailEnd/>
          </a:ln>
        </p:spPr>
        <p:txBody>
          <a:bodyPr>
            <a:spAutoFit/>
          </a:bodyPr>
          <a:lstStyle/>
          <a:p>
            <a:pPr algn="ctr"/>
            <a:r>
              <a:rPr lang="ja-JP" altLang="en-US" sz="1600">
                <a:latin typeface="Calibri" pitchFamily="34" charset="0"/>
              </a:rPr>
              <a:t>十三の</a:t>
            </a:r>
            <a:r>
              <a:rPr lang="en-US" altLang="ja-JP" sz="1600">
                <a:latin typeface="Calibri" pitchFamily="34" charset="0"/>
              </a:rPr>
              <a:t>115</a:t>
            </a:r>
            <a:r>
              <a:rPr lang="ja-JP" altLang="en-US" sz="1600">
                <a:latin typeface="Calibri" pitchFamily="34" charset="0"/>
              </a:rPr>
              <a:t>億円は今の規模ではとても返せそうもないレベル</a:t>
            </a:r>
          </a:p>
        </p:txBody>
      </p:sp>
      <p:sp>
        <p:nvSpPr>
          <p:cNvPr id="73741" name="テキスト ボックス 4"/>
          <p:cNvSpPr txBox="1">
            <a:spLocks noChangeArrowheads="1"/>
          </p:cNvSpPr>
          <p:nvPr/>
        </p:nvSpPr>
        <p:spPr bwMode="auto">
          <a:xfrm>
            <a:off x="5767388" y="5589588"/>
            <a:ext cx="1247775" cy="366712"/>
          </a:xfrm>
          <a:prstGeom prst="rect">
            <a:avLst/>
          </a:prstGeom>
          <a:solidFill>
            <a:srgbClr val="FFFF99"/>
          </a:solidFill>
          <a:ln w="9525">
            <a:noFill/>
            <a:miter lim="800000"/>
            <a:headEnd/>
            <a:tailEnd/>
          </a:ln>
        </p:spPr>
        <p:txBody>
          <a:bodyPr>
            <a:spAutoFit/>
          </a:bodyPr>
          <a:lstStyle/>
          <a:p>
            <a:pPr algn="ctr"/>
            <a:r>
              <a:rPr lang="ja-JP" altLang="en-US" b="1">
                <a:latin typeface="Calibri" pitchFamily="34" charset="0"/>
                <a:ea typeface="HGPｺﾞｼｯｸM" pitchFamily="50" charset="-128"/>
              </a:rPr>
              <a:t>修正版</a:t>
            </a:r>
          </a:p>
        </p:txBody>
      </p:sp>
      <p:sp>
        <p:nvSpPr>
          <p:cNvPr id="73742" name="Text Box 15"/>
          <p:cNvSpPr txBox="1">
            <a:spLocks noChangeArrowheads="1"/>
          </p:cNvSpPr>
          <p:nvPr/>
        </p:nvSpPr>
        <p:spPr bwMode="auto">
          <a:xfrm>
            <a:off x="2406650" y="2311400"/>
            <a:ext cx="407988" cy="244475"/>
          </a:xfrm>
          <a:prstGeom prst="rect">
            <a:avLst/>
          </a:prstGeom>
          <a:noFill/>
          <a:ln w="9525">
            <a:noFill/>
            <a:miter lim="800000"/>
            <a:headEnd/>
            <a:tailEnd/>
          </a:ln>
        </p:spPr>
        <p:txBody>
          <a:bodyPr wrap="none">
            <a:spAutoFit/>
          </a:bodyPr>
          <a:lstStyle/>
          <a:p>
            <a:r>
              <a:rPr lang="en-US" altLang="ja-JP" sz="1000" b="1">
                <a:latin typeface="HGPｺﾞｼｯｸM" pitchFamily="50" charset="-128"/>
                <a:ea typeface="HGPｺﾞｼｯｸM" pitchFamily="50" charset="-128"/>
              </a:rPr>
              <a:t>824</a:t>
            </a:r>
          </a:p>
        </p:txBody>
      </p:sp>
      <p:sp>
        <p:nvSpPr>
          <p:cNvPr id="73743" name="Text Box 16"/>
          <p:cNvSpPr txBox="1">
            <a:spLocks noChangeArrowheads="1"/>
          </p:cNvSpPr>
          <p:nvPr/>
        </p:nvSpPr>
        <p:spPr bwMode="auto">
          <a:xfrm>
            <a:off x="3130550" y="4624388"/>
            <a:ext cx="333375" cy="244475"/>
          </a:xfrm>
          <a:prstGeom prst="rect">
            <a:avLst/>
          </a:prstGeom>
          <a:noFill/>
          <a:ln w="9525">
            <a:noFill/>
            <a:miter lim="800000"/>
            <a:headEnd/>
            <a:tailEnd/>
          </a:ln>
        </p:spPr>
        <p:txBody>
          <a:bodyPr wrap="none">
            <a:spAutoFit/>
          </a:bodyPr>
          <a:lstStyle/>
          <a:p>
            <a:r>
              <a:rPr lang="en-US" altLang="ja-JP" sz="1000" b="1">
                <a:latin typeface="HGPｺﾞｼｯｸM" pitchFamily="50" charset="-128"/>
                <a:ea typeface="HGPｺﾞｼｯｸM" pitchFamily="50" charset="-128"/>
              </a:rPr>
              <a:t>41</a:t>
            </a:r>
          </a:p>
        </p:txBody>
      </p:sp>
      <p:sp>
        <p:nvSpPr>
          <p:cNvPr id="73744" name="Text Box 17"/>
          <p:cNvSpPr txBox="1">
            <a:spLocks noChangeArrowheads="1"/>
          </p:cNvSpPr>
          <p:nvPr/>
        </p:nvSpPr>
        <p:spPr bwMode="auto">
          <a:xfrm>
            <a:off x="3752850" y="5205413"/>
            <a:ext cx="460375" cy="244475"/>
          </a:xfrm>
          <a:prstGeom prst="rect">
            <a:avLst/>
          </a:prstGeom>
          <a:noFill/>
          <a:ln w="9525">
            <a:noFill/>
            <a:miter lim="800000"/>
            <a:headEnd/>
            <a:tailEnd/>
          </a:ln>
        </p:spPr>
        <p:txBody>
          <a:bodyPr wrap="none">
            <a:spAutoFit/>
          </a:bodyPr>
          <a:lstStyle/>
          <a:p>
            <a:r>
              <a:rPr lang="ja-JP" altLang="en-US" sz="1000" b="1">
                <a:latin typeface="HGPｺﾞｼｯｸM" pitchFamily="50" charset="-128"/>
                <a:ea typeface="HGPｺﾞｼｯｸM" pitchFamily="50" charset="-128"/>
              </a:rPr>
              <a:t>▲</a:t>
            </a:r>
            <a:r>
              <a:rPr lang="en-US" altLang="ja-JP" sz="1000" b="1">
                <a:latin typeface="HGPｺﾞｼｯｸM" pitchFamily="50" charset="-128"/>
                <a:ea typeface="HGPｺﾞｼｯｸM" pitchFamily="50" charset="-128"/>
              </a:rPr>
              <a:t>84</a:t>
            </a:r>
          </a:p>
        </p:txBody>
      </p:sp>
      <p:sp>
        <p:nvSpPr>
          <p:cNvPr id="73745" name="Text Box 18"/>
          <p:cNvSpPr txBox="1">
            <a:spLocks noChangeArrowheads="1"/>
          </p:cNvSpPr>
          <p:nvPr/>
        </p:nvSpPr>
        <p:spPr bwMode="auto">
          <a:xfrm>
            <a:off x="5468938" y="4349750"/>
            <a:ext cx="407987" cy="244475"/>
          </a:xfrm>
          <a:prstGeom prst="rect">
            <a:avLst/>
          </a:prstGeom>
          <a:noFill/>
          <a:ln w="9525">
            <a:noFill/>
            <a:miter lim="800000"/>
            <a:headEnd/>
            <a:tailEnd/>
          </a:ln>
        </p:spPr>
        <p:txBody>
          <a:bodyPr wrap="none">
            <a:spAutoFit/>
          </a:bodyPr>
          <a:lstStyle/>
          <a:p>
            <a:r>
              <a:rPr lang="en-US" altLang="ja-JP" sz="1000" b="1">
                <a:latin typeface="HGPｺﾞｼｯｸM" pitchFamily="50" charset="-128"/>
                <a:ea typeface="HGPｺﾞｼｯｸM" pitchFamily="50" charset="-128"/>
              </a:rPr>
              <a:t>147</a:t>
            </a:r>
          </a:p>
        </p:txBody>
      </p:sp>
      <p:sp>
        <p:nvSpPr>
          <p:cNvPr id="73746" name="Text Box 19"/>
          <p:cNvSpPr txBox="1">
            <a:spLocks noChangeArrowheads="1"/>
          </p:cNvSpPr>
          <p:nvPr/>
        </p:nvSpPr>
        <p:spPr bwMode="auto">
          <a:xfrm>
            <a:off x="6080125" y="5297488"/>
            <a:ext cx="534988" cy="244475"/>
          </a:xfrm>
          <a:prstGeom prst="rect">
            <a:avLst/>
          </a:prstGeom>
          <a:noFill/>
          <a:ln w="9525">
            <a:noFill/>
            <a:miter lim="800000"/>
            <a:headEnd/>
            <a:tailEnd/>
          </a:ln>
        </p:spPr>
        <p:txBody>
          <a:bodyPr wrap="none">
            <a:spAutoFit/>
          </a:bodyPr>
          <a:lstStyle/>
          <a:p>
            <a:r>
              <a:rPr lang="ja-JP" altLang="en-US" sz="1000" b="1">
                <a:latin typeface="HGPｺﾞｼｯｸM" pitchFamily="50" charset="-128"/>
                <a:ea typeface="HGPｺﾞｼｯｸM" pitchFamily="50" charset="-128"/>
              </a:rPr>
              <a:t>▲</a:t>
            </a:r>
            <a:r>
              <a:rPr lang="en-US" altLang="ja-JP" sz="1000" b="1">
                <a:latin typeface="HGPｺﾞｼｯｸM" pitchFamily="50" charset="-128"/>
                <a:ea typeface="HGPｺﾞｼｯｸM" pitchFamily="50" charset="-128"/>
              </a:rPr>
              <a:t>115</a:t>
            </a:r>
          </a:p>
        </p:txBody>
      </p:sp>
      <p:sp>
        <p:nvSpPr>
          <p:cNvPr id="73747" name="Text Box 20"/>
          <p:cNvSpPr txBox="1">
            <a:spLocks noChangeArrowheads="1"/>
          </p:cNvSpPr>
          <p:nvPr/>
        </p:nvSpPr>
        <p:spPr bwMode="auto">
          <a:xfrm>
            <a:off x="6777038" y="5226050"/>
            <a:ext cx="460375" cy="244475"/>
          </a:xfrm>
          <a:prstGeom prst="rect">
            <a:avLst/>
          </a:prstGeom>
          <a:noFill/>
          <a:ln w="9525">
            <a:noFill/>
            <a:miter lim="800000"/>
            <a:headEnd/>
            <a:tailEnd/>
          </a:ln>
        </p:spPr>
        <p:txBody>
          <a:bodyPr wrap="none">
            <a:spAutoFit/>
          </a:bodyPr>
          <a:lstStyle/>
          <a:p>
            <a:r>
              <a:rPr lang="ja-JP" altLang="en-US" sz="1000" b="1">
                <a:latin typeface="HGPｺﾞｼｯｸM" pitchFamily="50" charset="-128"/>
                <a:ea typeface="HGPｺﾞｼｯｸM" pitchFamily="50" charset="-128"/>
              </a:rPr>
              <a:t>▲</a:t>
            </a:r>
            <a:r>
              <a:rPr lang="en-US" altLang="ja-JP" sz="1000" b="1">
                <a:latin typeface="HGPｺﾞｼｯｸM" pitchFamily="50" charset="-128"/>
                <a:ea typeface="HGPｺﾞｼｯｸM" pitchFamily="50" charset="-128"/>
              </a:rPr>
              <a:t>93</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37450" y="6448425"/>
            <a:ext cx="2311400" cy="365125"/>
          </a:xfrm>
        </p:spPr>
        <p:txBody>
          <a:bodyPr/>
          <a:lstStyle/>
          <a:p>
            <a:pPr>
              <a:defRPr/>
            </a:pPr>
            <a:fld id="{E662735C-A76B-47E8-8E36-998068BA378E}" type="slidenum">
              <a:rPr lang="ja-JP" altLang="en-US"/>
              <a:pPr>
                <a:defRPr/>
              </a:pPr>
              <a:t>46</a:t>
            </a:fld>
            <a:endParaRPr lang="ja-JP" altLang="en-US"/>
          </a:p>
        </p:txBody>
      </p:sp>
      <p:sp>
        <p:nvSpPr>
          <p:cNvPr id="3" name="正方形/長方形 2"/>
          <p:cNvSpPr/>
          <p:nvPr/>
        </p:nvSpPr>
        <p:spPr bwMode="auto">
          <a:xfrm>
            <a:off x="3067050" y="2422525"/>
            <a:ext cx="1169988" cy="242887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400" dirty="0">
                <a:latin typeface="+mn-lt"/>
                <a:ea typeface="ＭＳ Ｐゴシック" pitchFamily="50" charset="-128"/>
              </a:rPr>
              <a:t>削減ポテンシャル</a:t>
            </a:r>
            <a:endParaRPr kumimoji="0" lang="en-US" altLang="ja-JP" sz="1400" dirty="0">
              <a:latin typeface="+mn-lt"/>
              <a:ea typeface="ＭＳ Ｐゴシック" pitchFamily="50" charset="-128"/>
            </a:endParaRPr>
          </a:p>
          <a:p>
            <a:pPr algn="ctr" fontAlgn="auto">
              <a:spcBef>
                <a:spcPts val="0"/>
              </a:spcBef>
              <a:spcAft>
                <a:spcPts val="0"/>
              </a:spcAft>
              <a:defRPr/>
            </a:pPr>
            <a:r>
              <a:rPr kumimoji="0" lang="en-US" altLang="ja-JP" sz="1400" dirty="0">
                <a:latin typeface="+mn-lt"/>
                <a:ea typeface="ＭＳ Ｐゴシック" pitchFamily="50" charset="-128"/>
              </a:rPr>
              <a:t>55-65</a:t>
            </a:r>
            <a:r>
              <a:rPr kumimoji="0" lang="ja-JP" altLang="en-US" sz="1400" dirty="0">
                <a:latin typeface="+mn-lt"/>
                <a:ea typeface="ＭＳ Ｐゴシック" pitchFamily="50" charset="-128"/>
              </a:rPr>
              <a:t>億円</a:t>
            </a:r>
          </a:p>
        </p:txBody>
      </p:sp>
      <p:sp>
        <p:nvSpPr>
          <p:cNvPr id="4" name="正方形/長方形 3"/>
          <p:cNvSpPr/>
          <p:nvPr/>
        </p:nvSpPr>
        <p:spPr bwMode="auto">
          <a:xfrm>
            <a:off x="1497013" y="2422525"/>
            <a:ext cx="1169987" cy="352742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400" dirty="0">
                <a:latin typeface="+mn-lt"/>
                <a:ea typeface="ＭＳ Ｐゴシック" pitchFamily="50" charset="-128"/>
              </a:rPr>
              <a:t>現補助金</a:t>
            </a:r>
            <a:endParaRPr kumimoji="0" lang="en-US" altLang="ja-JP" sz="1400" dirty="0">
              <a:latin typeface="+mn-lt"/>
              <a:ea typeface="ＭＳ Ｐゴシック" pitchFamily="50" charset="-128"/>
            </a:endParaRPr>
          </a:p>
          <a:p>
            <a:pPr algn="ctr" fontAlgn="auto">
              <a:spcBef>
                <a:spcPts val="0"/>
              </a:spcBef>
              <a:spcAft>
                <a:spcPts val="0"/>
              </a:spcAft>
              <a:defRPr/>
            </a:pPr>
            <a:r>
              <a:rPr kumimoji="0" lang="en-US" altLang="ja-JP" sz="1400" dirty="0">
                <a:latin typeface="+mn-lt"/>
                <a:ea typeface="ＭＳ Ｐゴシック" pitchFamily="50" charset="-128"/>
              </a:rPr>
              <a:t>98</a:t>
            </a:r>
            <a:r>
              <a:rPr kumimoji="0" lang="ja-JP" altLang="en-US" sz="1400" dirty="0">
                <a:latin typeface="+mn-lt"/>
                <a:ea typeface="ＭＳ Ｐゴシック" pitchFamily="50" charset="-128"/>
              </a:rPr>
              <a:t>億円</a:t>
            </a:r>
          </a:p>
        </p:txBody>
      </p:sp>
      <p:sp>
        <p:nvSpPr>
          <p:cNvPr id="5" name="正方形/長方形 4"/>
          <p:cNvSpPr/>
          <p:nvPr/>
        </p:nvSpPr>
        <p:spPr bwMode="auto">
          <a:xfrm>
            <a:off x="4627563" y="3636963"/>
            <a:ext cx="1169987" cy="121443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lstStyle/>
          <a:p>
            <a:pPr algn="ctr" defTabSz="912813" eaLnBrk="0" fontAlgn="auto" hangingPunct="0">
              <a:spcBef>
                <a:spcPts val="0"/>
              </a:spcBef>
              <a:spcAft>
                <a:spcPts val="0"/>
              </a:spcAft>
              <a:buSzPct val="120000"/>
              <a:defRPr/>
            </a:pPr>
            <a:r>
              <a:rPr kumimoji="0" lang="ja-JP" altLang="en-US" sz="1400" dirty="0">
                <a:latin typeface="+mn-lt"/>
                <a:ea typeface="+mn-ea"/>
              </a:rPr>
              <a:t>資本不足分</a:t>
            </a:r>
            <a:endParaRPr kumimoji="0" lang="en-US" altLang="ja-JP" sz="1400" dirty="0">
              <a:latin typeface="+mn-lt"/>
              <a:ea typeface="+mn-ea"/>
            </a:endParaRPr>
          </a:p>
          <a:p>
            <a:pPr algn="ctr" defTabSz="912813" eaLnBrk="0" fontAlgn="auto" hangingPunct="0">
              <a:spcBef>
                <a:spcPts val="0"/>
              </a:spcBef>
              <a:spcAft>
                <a:spcPts val="0"/>
              </a:spcAft>
              <a:buSzPct val="120000"/>
              <a:defRPr/>
            </a:pPr>
            <a:r>
              <a:rPr kumimoji="0" lang="en-US" altLang="ja-JP" sz="1400" dirty="0">
                <a:latin typeface="+mn-lt"/>
                <a:ea typeface="+mn-ea"/>
              </a:rPr>
              <a:t>30-40</a:t>
            </a:r>
            <a:r>
              <a:rPr kumimoji="0" lang="ja-JP" altLang="en-US" sz="1400" dirty="0">
                <a:latin typeface="+mn-lt"/>
                <a:ea typeface="+mn-ea"/>
              </a:rPr>
              <a:t>億円</a:t>
            </a:r>
          </a:p>
        </p:txBody>
      </p:sp>
      <p:sp>
        <p:nvSpPr>
          <p:cNvPr id="7" name="下矢印 6"/>
          <p:cNvSpPr/>
          <p:nvPr/>
        </p:nvSpPr>
        <p:spPr>
          <a:xfrm>
            <a:off x="6164263" y="2493963"/>
            <a:ext cx="1169987" cy="1079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8" name="直線コネクタ 7"/>
          <p:cNvCxnSpPr/>
          <p:nvPr/>
        </p:nvCxnSpPr>
        <p:spPr>
          <a:xfrm flipV="1">
            <a:off x="2341563" y="2422525"/>
            <a:ext cx="1087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3860800" y="4851400"/>
            <a:ext cx="10874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760" name="直線コネクタ 9"/>
          <p:cNvCxnSpPr>
            <a:cxnSpLocks noChangeShapeType="1"/>
            <a:stCxn id="5" idx="0"/>
            <a:endCxn id="18" idx="0"/>
          </p:cNvCxnSpPr>
          <p:nvPr/>
        </p:nvCxnSpPr>
        <p:spPr bwMode="auto">
          <a:xfrm>
            <a:off x="5213350" y="3636963"/>
            <a:ext cx="1536700" cy="0"/>
          </a:xfrm>
          <a:prstGeom prst="line">
            <a:avLst/>
          </a:prstGeom>
          <a:noFill/>
          <a:ln w="9525" algn="ctr">
            <a:solidFill>
              <a:schemeClr val="tx1"/>
            </a:solidFill>
            <a:round/>
            <a:headEnd/>
            <a:tailEnd/>
          </a:ln>
        </p:spPr>
      </p:cxnSp>
      <p:cxnSp>
        <p:nvCxnSpPr>
          <p:cNvPr id="11" name="直線コネクタ 10"/>
          <p:cNvCxnSpPr>
            <a:stCxn id="3" idx="0"/>
          </p:cNvCxnSpPr>
          <p:nvPr/>
        </p:nvCxnSpPr>
        <p:spPr>
          <a:xfrm>
            <a:off x="3652838" y="2422525"/>
            <a:ext cx="37115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762" name="Line 45"/>
          <p:cNvSpPr>
            <a:spLocks noChangeShapeType="1"/>
          </p:cNvSpPr>
          <p:nvPr/>
        </p:nvSpPr>
        <p:spPr bwMode="auto">
          <a:xfrm>
            <a:off x="1497013" y="5949950"/>
            <a:ext cx="5837237" cy="0"/>
          </a:xfrm>
          <a:prstGeom prst="line">
            <a:avLst/>
          </a:prstGeom>
          <a:noFill/>
          <a:ln w="25400">
            <a:solidFill>
              <a:schemeClr val="tx1"/>
            </a:solidFill>
            <a:round/>
            <a:headEnd/>
            <a:tailEnd/>
          </a:ln>
        </p:spPr>
        <p:txBody>
          <a:bodyPr/>
          <a:lstStyle/>
          <a:p>
            <a:endParaRPr lang="ja-JP" altLang="en-US"/>
          </a:p>
        </p:txBody>
      </p:sp>
      <p:sp>
        <p:nvSpPr>
          <p:cNvPr id="18" name="正方形/長方形 17"/>
          <p:cNvSpPr/>
          <p:nvPr/>
        </p:nvSpPr>
        <p:spPr bwMode="auto">
          <a:xfrm>
            <a:off x="6164263" y="3636963"/>
            <a:ext cx="1169987" cy="23129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400" dirty="0">
                <a:latin typeface="+mn-lt"/>
                <a:ea typeface="ＭＳ Ｐゴシック" pitchFamily="50" charset="-128"/>
              </a:rPr>
              <a:t>補助金</a:t>
            </a:r>
            <a:endParaRPr kumimoji="0" lang="en-US" altLang="ja-JP" sz="1400" dirty="0">
              <a:latin typeface="+mn-lt"/>
              <a:ea typeface="ＭＳ Ｐゴシック" pitchFamily="50" charset="-128"/>
            </a:endParaRPr>
          </a:p>
          <a:p>
            <a:pPr algn="ctr" fontAlgn="auto">
              <a:spcBef>
                <a:spcPts val="0"/>
              </a:spcBef>
              <a:spcAft>
                <a:spcPts val="0"/>
              </a:spcAft>
              <a:defRPr/>
            </a:pPr>
            <a:r>
              <a:rPr kumimoji="0" lang="en-US" altLang="ja-JP" sz="1400" dirty="0">
                <a:latin typeface="+mn-lt"/>
                <a:ea typeface="ＭＳ Ｐゴシック" pitchFamily="50" charset="-128"/>
              </a:rPr>
              <a:t>60-70</a:t>
            </a:r>
            <a:r>
              <a:rPr kumimoji="0" lang="ja-JP" altLang="en-US" sz="1400" dirty="0">
                <a:latin typeface="+mn-lt"/>
                <a:ea typeface="ＭＳ Ｐゴシック" pitchFamily="50" charset="-128"/>
              </a:rPr>
              <a:t>億円</a:t>
            </a:r>
          </a:p>
        </p:txBody>
      </p:sp>
      <p:sp>
        <p:nvSpPr>
          <p:cNvPr id="74764" name="テキスト ボックス 18"/>
          <p:cNvSpPr txBox="1">
            <a:spLocks noChangeArrowheads="1"/>
          </p:cNvSpPr>
          <p:nvPr/>
        </p:nvSpPr>
        <p:spPr bwMode="auto">
          <a:xfrm>
            <a:off x="7515225" y="2565400"/>
            <a:ext cx="1316038" cy="1217613"/>
          </a:xfrm>
          <a:prstGeom prst="rect">
            <a:avLst/>
          </a:prstGeom>
          <a:noFill/>
          <a:ln w="9525">
            <a:noFill/>
            <a:miter lim="800000"/>
            <a:headEnd/>
            <a:tailEnd/>
          </a:ln>
        </p:spPr>
        <p:txBody>
          <a:bodyPr>
            <a:spAutoFit/>
          </a:bodyPr>
          <a:lstStyle/>
          <a:p>
            <a:pPr algn="ctr" defTabSz="912813" eaLnBrk="0" hangingPunct="0">
              <a:buSzPct val="120000"/>
            </a:pPr>
            <a:r>
              <a:rPr kumimoji="0" lang="en-US" altLang="ja-JP" sz="1400">
                <a:latin typeface="Calibri" pitchFamily="34" charset="0"/>
              </a:rPr>
              <a:t>5</a:t>
            </a:r>
            <a:r>
              <a:rPr kumimoji="0" lang="ja-JP" altLang="en-US" sz="1400">
                <a:latin typeface="Calibri" pitchFamily="34" charset="0"/>
              </a:rPr>
              <a:t>年間のオペレーション</a:t>
            </a:r>
            <a:endParaRPr kumimoji="0" lang="en-US" altLang="ja-JP" sz="1400">
              <a:latin typeface="Calibri" pitchFamily="34" charset="0"/>
            </a:endParaRPr>
          </a:p>
          <a:p>
            <a:pPr algn="ctr" defTabSz="912813" eaLnBrk="0" hangingPunct="0">
              <a:buSzPct val="120000"/>
            </a:pPr>
            <a:r>
              <a:rPr kumimoji="0" lang="ja-JP" altLang="en-US" sz="1400">
                <a:latin typeface="Calibri" pitchFamily="34" charset="0"/>
              </a:rPr>
              <a:t>削減幅</a:t>
            </a:r>
            <a:endParaRPr kumimoji="0" lang="en-US" altLang="ja-JP" sz="1400">
              <a:latin typeface="Calibri" pitchFamily="34" charset="0"/>
            </a:endParaRPr>
          </a:p>
          <a:p>
            <a:pPr algn="ctr" defTabSz="912813" eaLnBrk="0" hangingPunct="0">
              <a:buSzPct val="120000"/>
            </a:pPr>
            <a:r>
              <a:rPr kumimoji="0" lang="en-US" altLang="ja-JP" sz="1400">
                <a:latin typeface="Calibri" pitchFamily="34" charset="0"/>
              </a:rPr>
              <a:t>25-35</a:t>
            </a:r>
            <a:r>
              <a:rPr kumimoji="0" lang="ja-JP" altLang="en-US" sz="1400">
                <a:latin typeface="Calibri" pitchFamily="34" charset="0"/>
              </a:rPr>
              <a:t>億円</a:t>
            </a:r>
          </a:p>
          <a:p>
            <a:pPr defTabSz="912813"/>
            <a:endParaRPr lang="ja-JP" altLang="en-US">
              <a:latin typeface="Calibri" pitchFamily="34" charset="0"/>
            </a:endParaRPr>
          </a:p>
        </p:txBody>
      </p:sp>
      <p:sp>
        <p:nvSpPr>
          <p:cNvPr id="74765" name="テキスト ボックス 19"/>
          <p:cNvSpPr txBox="1">
            <a:spLocks noChangeArrowheads="1"/>
          </p:cNvSpPr>
          <p:nvPr/>
        </p:nvSpPr>
        <p:spPr bwMode="auto">
          <a:xfrm>
            <a:off x="2708275" y="1700213"/>
            <a:ext cx="4321175" cy="368300"/>
          </a:xfrm>
          <a:prstGeom prst="rect">
            <a:avLst/>
          </a:prstGeom>
          <a:noFill/>
          <a:ln w="9525">
            <a:noFill/>
            <a:miter lim="800000"/>
            <a:headEnd/>
            <a:tailEnd/>
          </a:ln>
        </p:spPr>
        <p:txBody>
          <a:bodyPr>
            <a:spAutoFit/>
          </a:bodyPr>
          <a:lstStyle/>
          <a:p>
            <a:r>
              <a:rPr lang="ja-JP" altLang="en-US" u="sng">
                <a:latin typeface="Calibri" pitchFamily="34" charset="0"/>
              </a:rPr>
              <a:t>市立病院の補助金削減の枠組み</a:t>
            </a:r>
            <a:r>
              <a:rPr lang="ja-JP" altLang="en-US">
                <a:latin typeface="Calibri" pitchFamily="34" charset="0"/>
              </a:rPr>
              <a:t>　　　</a:t>
            </a:r>
          </a:p>
        </p:txBody>
      </p:sp>
      <p:sp>
        <p:nvSpPr>
          <p:cNvPr id="74766" name="テキスト ボックス 23"/>
          <p:cNvSpPr txBox="1">
            <a:spLocks noChangeArrowheads="1"/>
          </p:cNvSpPr>
          <p:nvPr/>
        </p:nvSpPr>
        <p:spPr bwMode="auto">
          <a:xfrm>
            <a:off x="488950" y="511175"/>
            <a:ext cx="8424863" cy="396875"/>
          </a:xfrm>
          <a:prstGeom prst="rect">
            <a:avLst/>
          </a:prstGeom>
          <a:noFill/>
          <a:ln w="9525">
            <a:noFill/>
            <a:miter lim="800000"/>
            <a:headEnd/>
            <a:tailEnd/>
          </a:ln>
        </p:spPr>
        <p:txBody>
          <a:bodyPr>
            <a:spAutoFit/>
          </a:bodyPr>
          <a:lstStyle/>
          <a:p>
            <a:r>
              <a:rPr lang="ja-JP" altLang="en-US" sz="2000">
                <a:latin typeface="Calibri" pitchFamily="34" charset="0"/>
              </a:rPr>
              <a:t>補助金の削減には、病院の現場と事務方の両方の努力が必要と考えられる</a:t>
            </a:r>
          </a:p>
        </p:txBody>
      </p:sp>
      <p:sp>
        <p:nvSpPr>
          <p:cNvPr id="74767" name="テキスト ボックス 5"/>
          <p:cNvSpPr txBox="1">
            <a:spLocks noChangeArrowheads="1"/>
          </p:cNvSpPr>
          <p:nvPr/>
        </p:nvSpPr>
        <p:spPr bwMode="auto">
          <a:xfrm>
            <a:off x="4403725" y="5014913"/>
            <a:ext cx="1393825" cy="590550"/>
          </a:xfrm>
          <a:prstGeom prst="rect">
            <a:avLst/>
          </a:prstGeom>
          <a:noFill/>
          <a:ln w="9525">
            <a:solidFill>
              <a:schemeClr val="tx1"/>
            </a:solidFill>
            <a:miter lim="800000"/>
            <a:headEnd/>
            <a:tailEnd/>
          </a:ln>
        </p:spPr>
        <p:txBody>
          <a:bodyPr>
            <a:spAutoFit/>
          </a:bodyPr>
          <a:lstStyle/>
          <a:p>
            <a:r>
              <a:rPr lang="ja-JP" altLang="en-US" sz="1600">
                <a:latin typeface="Calibri" pitchFamily="34" charset="0"/>
              </a:rPr>
              <a:t>財務構造の見直しが必要</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56" name="タイトル 1"/>
          <p:cNvSpPr>
            <a:spLocks noGrp="1"/>
          </p:cNvSpPr>
          <p:nvPr>
            <p:ph type="title" idx="4294967295"/>
          </p:nvPr>
        </p:nvSpPr>
        <p:spPr>
          <a:xfrm>
            <a:off x="4106863" y="1255713"/>
            <a:ext cx="3509962" cy="360362"/>
          </a:xfrm>
        </p:spPr>
        <p:txBody>
          <a:bodyPr/>
          <a:lstStyle/>
          <a:p>
            <a:pPr algn="l" eaLnBrk="1" hangingPunct="1"/>
            <a:r>
              <a:rPr lang="ja-JP" altLang="en-US" sz="1600" b="1" u="sng" smtClean="0"/>
              <a:t>市病院局の独法開始ＢＳ案</a:t>
            </a:r>
          </a:p>
        </p:txBody>
      </p:sp>
      <p:sp>
        <p:nvSpPr>
          <p:cNvPr id="87057" name="テキスト ボックス 6"/>
          <p:cNvSpPr txBox="1">
            <a:spLocks noChangeArrowheads="1"/>
          </p:cNvSpPr>
          <p:nvPr/>
        </p:nvSpPr>
        <p:spPr bwMode="auto">
          <a:xfrm>
            <a:off x="849313" y="1260475"/>
            <a:ext cx="1871662" cy="338138"/>
          </a:xfrm>
          <a:prstGeom prst="rect">
            <a:avLst/>
          </a:prstGeom>
          <a:noFill/>
          <a:ln w="9525">
            <a:noFill/>
            <a:miter lim="800000"/>
            <a:headEnd/>
            <a:tailEnd/>
          </a:ln>
        </p:spPr>
        <p:txBody>
          <a:bodyPr>
            <a:spAutoFit/>
          </a:bodyPr>
          <a:lstStyle/>
          <a:p>
            <a:r>
              <a:rPr lang="ja-JP" altLang="en-US" sz="1600" b="1">
                <a:latin typeface="Calibri" pitchFamily="34" charset="0"/>
              </a:rPr>
              <a:t>Ｈ２６年度期初</a:t>
            </a:r>
          </a:p>
        </p:txBody>
      </p:sp>
      <p:sp>
        <p:nvSpPr>
          <p:cNvPr id="87058" name="テキスト ボックス 7"/>
          <p:cNvSpPr txBox="1">
            <a:spLocks noChangeArrowheads="1"/>
          </p:cNvSpPr>
          <p:nvPr/>
        </p:nvSpPr>
        <p:spPr bwMode="auto">
          <a:xfrm>
            <a:off x="819150" y="5949950"/>
            <a:ext cx="8267700" cy="646113"/>
          </a:xfrm>
          <a:prstGeom prst="rect">
            <a:avLst/>
          </a:prstGeom>
          <a:noFill/>
          <a:ln w="9525">
            <a:noFill/>
            <a:miter lim="800000"/>
            <a:headEnd/>
            <a:tailEnd/>
          </a:ln>
        </p:spPr>
        <p:txBody>
          <a:bodyPr>
            <a:spAutoFit/>
          </a:bodyPr>
          <a:lstStyle/>
          <a:p>
            <a:r>
              <a:rPr lang="ja-JP" altLang="en-US">
                <a:latin typeface="Calibri" pitchFamily="34" charset="0"/>
              </a:rPr>
              <a:t>資本不足分と病院の努力不足分をはっきり分けないと、現場の努力が見えなくなる恐れがある</a:t>
            </a:r>
          </a:p>
        </p:txBody>
      </p:sp>
      <p:cxnSp>
        <p:nvCxnSpPr>
          <p:cNvPr id="4" name="直線矢印コネクタ 3"/>
          <p:cNvCxnSpPr/>
          <p:nvPr/>
        </p:nvCxnSpPr>
        <p:spPr>
          <a:xfrm>
            <a:off x="7683500" y="2924175"/>
            <a:ext cx="311150" cy="728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7683500" y="3611563"/>
            <a:ext cx="312738"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061" name="テキスト ボックス 10"/>
          <p:cNvSpPr txBox="1">
            <a:spLocks noChangeArrowheads="1"/>
          </p:cNvSpPr>
          <p:nvPr/>
        </p:nvSpPr>
        <p:spPr bwMode="auto">
          <a:xfrm>
            <a:off x="8074025" y="3486150"/>
            <a:ext cx="1481138" cy="2030413"/>
          </a:xfrm>
          <a:prstGeom prst="rect">
            <a:avLst/>
          </a:prstGeom>
          <a:noFill/>
          <a:ln w="9525">
            <a:solidFill>
              <a:schemeClr val="tx1"/>
            </a:solidFill>
            <a:miter lim="800000"/>
            <a:headEnd/>
            <a:tailEnd/>
          </a:ln>
        </p:spPr>
        <p:txBody>
          <a:bodyPr>
            <a:spAutoFit/>
          </a:bodyPr>
          <a:lstStyle/>
          <a:p>
            <a:r>
              <a:rPr lang="en-US" altLang="ja-JP">
                <a:latin typeface="Calibri" pitchFamily="34" charset="0"/>
              </a:rPr>
              <a:t>500</a:t>
            </a:r>
            <a:r>
              <a:rPr lang="ja-JP" altLang="en-US">
                <a:latin typeface="Calibri" pitchFamily="34" charset="0"/>
              </a:rPr>
              <a:t>億円以上の負債の返還のため毎年</a:t>
            </a:r>
            <a:r>
              <a:rPr lang="en-US" altLang="ja-JP">
                <a:latin typeface="Calibri" pitchFamily="34" charset="0"/>
              </a:rPr>
              <a:t>40</a:t>
            </a:r>
            <a:r>
              <a:rPr lang="ja-JP" altLang="en-US">
                <a:latin typeface="Calibri" pitchFamily="34" charset="0"/>
              </a:rPr>
              <a:t>億円以上は債務返済に回っている</a:t>
            </a:r>
          </a:p>
        </p:txBody>
      </p:sp>
      <p:sp>
        <p:nvSpPr>
          <p:cNvPr id="87062" name="テキスト ボックス 14"/>
          <p:cNvSpPr txBox="1">
            <a:spLocks noChangeArrowheads="1"/>
          </p:cNvSpPr>
          <p:nvPr/>
        </p:nvSpPr>
        <p:spPr bwMode="auto">
          <a:xfrm>
            <a:off x="8074025" y="1566863"/>
            <a:ext cx="1481138" cy="1754187"/>
          </a:xfrm>
          <a:prstGeom prst="rect">
            <a:avLst/>
          </a:prstGeom>
          <a:noFill/>
          <a:ln w="9525">
            <a:solidFill>
              <a:schemeClr val="tx1"/>
            </a:solidFill>
            <a:miter lim="800000"/>
            <a:headEnd/>
            <a:tailEnd/>
          </a:ln>
        </p:spPr>
        <p:txBody>
          <a:bodyPr>
            <a:spAutoFit/>
          </a:bodyPr>
          <a:lstStyle/>
          <a:p>
            <a:r>
              <a:rPr lang="ja-JP" altLang="en-US">
                <a:latin typeface="Calibri" pitchFamily="34" charset="0"/>
              </a:rPr>
              <a:t>必要額</a:t>
            </a:r>
            <a:r>
              <a:rPr lang="en-US" altLang="ja-JP">
                <a:latin typeface="Calibri" pitchFamily="34" charset="0"/>
              </a:rPr>
              <a:t>134</a:t>
            </a:r>
            <a:r>
              <a:rPr lang="ja-JP" altLang="en-US">
                <a:latin typeface="Calibri" pitchFamily="34" charset="0"/>
              </a:rPr>
              <a:t>億円の一部しか積めないため、</a:t>
            </a:r>
            <a:r>
              <a:rPr lang="en-US" altLang="ja-JP">
                <a:latin typeface="Calibri" pitchFamily="34" charset="0"/>
              </a:rPr>
              <a:t>5</a:t>
            </a:r>
            <a:r>
              <a:rPr lang="ja-JP" altLang="en-US">
                <a:latin typeface="Calibri" pitchFamily="34" charset="0"/>
              </a:rPr>
              <a:t>年で積み増す必要あり</a:t>
            </a:r>
          </a:p>
        </p:txBody>
      </p:sp>
      <p:cxnSp>
        <p:nvCxnSpPr>
          <p:cNvPr id="17" name="直線矢印コネクタ 16"/>
          <p:cNvCxnSpPr/>
          <p:nvPr/>
        </p:nvCxnSpPr>
        <p:spPr>
          <a:xfrm flipV="1">
            <a:off x="7683500" y="2565400"/>
            <a:ext cx="390525" cy="650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064" name="テキスト ボックス 17"/>
          <p:cNvSpPr txBox="1">
            <a:spLocks noChangeArrowheads="1"/>
          </p:cNvSpPr>
          <p:nvPr/>
        </p:nvSpPr>
        <p:spPr bwMode="auto">
          <a:xfrm>
            <a:off x="819150" y="188913"/>
            <a:ext cx="8267700" cy="461962"/>
          </a:xfrm>
          <a:prstGeom prst="rect">
            <a:avLst/>
          </a:prstGeom>
          <a:noFill/>
          <a:ln w="9525">
            <a:noFill/>
            <a:miter lim="800000"/>
            <a:headEnd/>
            <a:tailEnd/>
          </a:ln>
        </p:spPr>
        <p:txBody>
          <a:bodyPr>
            <a:spAutoFit/>
          </a:bodyPr>
          <a:lstStyle/>
          <a:p>
            <a:r>
              <a:rPr lang="ja-JP" altLang="en-US" sz="2400">
                <a:latin typeface="Calibri" pitchFamily="34" charset="0"/>
              </a:rPr>
              <a:t>独法化に当たっては、資本不足の解消が不可欠になっている</a:t>
            </a:r>
          </a:p>
        </p:txBody>
      </p:sp>
      <p:sp>
        <p:nvSpPr>
          <p:cNvPr id="87065" name="スライド番号プレースホルダー 2"/>
          <p:cNvSpPr txBox="1">
            <a:spLocks noGrp="1"/>
          </p:cNvSpPr>
          <p:nvPr/>
        </p:nvSpPr>
        <p:spPr bwMode="auto">
          <a:xfrm>
            <a:off x="7537450" y="6448425"/>
            <a:ext cx="2311400" cy="365125"/>
          </a:xfrm>
          <a:prstGeom prst="rect">
            <a:avLst/>
          </a:prstGeom>
          <a:noFill/>
          <a:ln w="9525">
            <a:noFill/>
            <a:miter lim="800000"/>
            <a:headEnd/>
            <a:tailEnd/>
          </a:ln>
        </p:spPr>
        <p:txBody>
          <a:bodyPr anchor="ctr"/>
          <a:lstStyle/>
          <a:p>
            <a:pPr algn="r"/>
            <a:r>
              <a:rPr lang="en-US" altLang="ja-JP" sz="1200">
                <a:solidFill>
                  <a:srgbClr val="898989"/>
                </a:solidFill>
                <a:latin typeface="Calibri" pitchFamily="34" charset="0"/>
              </a:rPr>
              <a:t>47</a:t>
            </a:r>
          </a:p>
        </p:txBody>
      </p:sp>
      <p:graphicFrame>
        <p:nvGraphicFramePr>
          <p:cNvPr id="87055" name="Object 15"/>
          <p:cNvGraphicFramePr>
            <a:graphicFrameLocks noChangeAspect="1"/>
          </p:cNvGraphicFramePr>
          <p:nvPr/>
        </p:nvGraphicFramePr>
        <p:xfrm>
          <a:off x="920750" y="1508125"/>
          <a:ext cx="6769100" cy="4418013"/>
        </p:xfrm>
        <a:graphic>
          <a:graphicData uri="http://schemas.openxmlformats.org/presentationml/2006/ole">
            <mc:AlternateContent xmlns:mc="http://schemas.openxmlformats.org/markup-compatibility/2006">
              <mc:Choice xmlns:v="urn:schemas-microsoft-com:vml" Requires="v">
                <p:oleObj spid="_x0000_s87058" name="ワークシート" r:id="rId4" imgW="5972175" imgH="3895725" progId="Excel.Sheet.8">
                  <p:embed/>
                </p:oleObj>
              </mc:Choice>
              <mc:Fallback>
                <p:oleObj name="ワークシート" r:id="rId4" imgW="5972175" imgH="3895725" progId="Excel.Sheet.8">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1508125"/>
                        <a:ext cx="6769100" cy="441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正方形/長方形 1"/>
          <p:cNvSpPr>
            <a:spLocks noChangeArrowheads="1"/>
          </p:cNvSpPr>
          <p:nvPr/>
        </p:nvSpPr>
        <p:spPr bwMode="auto">
          <a:xfrm>
            <a:off x="1989138" y="3068638"/>
            <a:ext cx="5251450" cy="585787"/>
          </a:xfrm>
          <a:prstGeom prst="rect">
            <a:avLst/>
          </a:prstGeom>
          <a:noFill/>
          <a:ln w="9525">
            <a:noFill/>
            <a:miter lim="800000"/>
            <a:headEnd/>
            <a:tailEnd/>
          </a:ln>
        </p:spPr>
        <p:txBody>
          <a:bodyPr wrap="none">
            <a:spAutoFit/>
          </a:bodyPr>
          <a:lstStyle/>
          <a:p>
            <a:r>
              <a:rPr lang="ja-JP" altLang="en-US" sz="3200">
                <a:latin typeface="Calibri" pitchFamily="34" charset="0"/>
              </a:rPr>
              <a:t>４．府立病院の今後の方向性</a:t>
            </a:r>
          </a:p>
        </p:txBody>
      </p:sp>
      <p:sp>
        <p:nvSpPr>
          <p:cNvPr id="3" name="スライド番号プレースホルダー 2"/>
          <p:cNvSpPr>
            <a:spLocks noGrp="1"/>
          </p:cNvSpPr>
          <p:nvPr>
            <p:ph type="sldNum" sz="quarter" idx="12"/>
          </p:nvPr>
        </p:nvSpPr>
        <p:spPr>
          <a:xfrm>
            <a:off x="7537450" y="6448425"/>
            <a:ext cx="2311400" cy="365125"/>
          </a:xfrm>
        </p:spPr>
        <p:txBody>
          <a:bodyPr/>
          <a:lstStyle/>
          <a:p>
            <a:pPr>
              <a:defRPr/>
            </a:pPr>
            <a:fld id="{2E5627DD-54D4-4000-984E-2B31D048F59D}" type="slidenum">
              <a:rPr lang="ja-JP" altLang="en-US"/>
              <a:pPr>
                <a:defRPr/>
              </a:pPr>
              <a:t>48</a:t>
            </a:fld>
            <a:endParaRPr lang="ja-JP"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タイトル 1"/>
          <p:cNvSpPr>
            <a:spLocks noGrp="1"/>
          </p:cNvSpPr>
          <p:nvPr>
            <p:ph type="title"/>
          </p:nvPr>
        </p:nvSpPr>
        <p:spPr>
          <a:xfrm>
            <a:off x="495300" y="476250"/>
            <a:ext cx="8915400" cy="509588"/>
          </a:xfrm>
        </p:spPr>
        <p:txBody>
          <a:bodyPr/>
          <a:lstStyle/>
          <a:p>
            <a:pPr eaLnBrk="1" hangingPunct="1"/>
            <a:r>
              <a:rPr lang="ja-JP" altLang="en-US" sz="2400" u="sng" smtClean="0"/>
              <a:t>府と市の病院の実質補助金比率の比較</a:t>
            </a:r>
          </a:p>
        </p:txBody>
      </p:sp>
      <p:graphicFrame>
        <p:nvGraphicFramePr>
          <p:cNvPr id="77829" name="Object 5"/>
          <p:cNvGraphicFramePr>
            <a:graphicFrameLocks noGrp="1"/>
          </p:cNvGraphicFramePr>
          <p:nvPr>
            <p:ph idx="1"/>
          </p:nvPr>
        </p:nvGraphicFramePr>
        <p:xfrm>
          <a:off x="1136650" y="1557338"/>
          <a:ext cx="7602538" cy="4483100"/>
        </p:xfrm>
        <a:graphic>
          <a:graphicData uri="http://schemas.openxmlformats.org/presentationml/2006/ole">
            <mc:AlternateContent xmlns:mc="http://schemas.openxmlformats.org/markup-compatibility/2006">
              <mc:Choice xmlns:v="urn:schemas-microsoft-com:vml" Requires="v">
                <p:oleObj spid="_x0000_s77832" name="グラフ" r:id="rId3" imgW="8915400" imgH="5257800" progId="Excel.Chart.8">
                  <p:embed/>
                </p:oleObj>
              </mc:Choice>
              <mc:Fallback>
                <p:oleObj name="グラフ" r:id="rId3" imgW="8915400" imgH="5257800" progId="Excel.Chart.8">
                  <p:embed/>
                  <p:pic>
                    <p:nvPicPr>
                      <p:cNvPr id="0" name="Picture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1557338"/>
                        <a:ext cx="7602538" cy="448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31" name="テキスト ボックス 5"/>
          <p:cNvSpPr txBox="1">
            <a:spLocks noChangeArrowheads="1"/>
          </p:cNvSpPr>
          <p:nvPr/>
        </p:nvSpPr>
        <p:spPr bwMode="auto">
          <a:xfrm>
            <a:off x="1033463" y="1766888"/>
            <a:ext cx="390525" cy="336550"/>
          </a:xfrm>
          <a:prstGeom prst="rect">
            <a:avLst/>
          </a:prstGeom>
          <a:noFill/>
          <a:ln w="9525">
            <a:noFill/>
            <a:miter lim="800000"/>
            <a:headEnd/>
            <a:tailEnd/>
          </a:ln>
        </p:spPr>
        <p:txBody>
          <a:bodyPr>
            <a:spAutoFit/>
          </a:bodyPr>
          <a:lstStyle/>
          <a:p>
            <a:r>
              <a:rPr lang="ja-JP" altLang="en-US" sz="1600">
                <a:latin typeface="Calibri" pitchFamily="34" charset="0"/>
              </a:rPr>
              <a:t>％</a:t>
            </a:r>
          </a:p>
        </p:txBody>
      </p:sp>
      <p:sp>
        <p:nvSpPr>
          <p:cNvPr id="3" name="スライド番号プレースホルダー 2"/>
          <p:cNvSpPr>
            <a:spLocks noGrp="1"/>
          </p:cNvSpPr>
          <p:nvPr>
            <p:ph type="sldNum" sz="quarter" idx="12"/>
          </p:nvPr>
        </p:nvSpPr>
        <p:spPr>
          <a:xfrm>
            <a:off x="7537450" y="6448425"/>
            <a:ext cx="2311400" cy="365125"/>
          </a:xfrm>
        </p:spPr>
        <p:txBody>
          <a:bodyPr/>
          <a:lstStyle/>
          <a:p>
            <a:pPr>
              <a:defRPr/>
            </a:pPr>
            <a:fld id="{0B581A7B-8CFB-4883-B9FD-7E0427E3D05D}" type="slidenum">
              <a:rPr lang="ja-JP" altLang="en-US"/>
              <a:pPr>
                <a:defRPr/>
              </a:pPr>
              <a:t>49</a:t>
            </a:fld>
            <a:endParaRPr lang="ja-JP" altLang="en-US"/>
          </a:p>
        </p:txBody>
      </p:sp>
      <p:sp>
        <p:nvSpPr>
          <p:cNvPr id="77833" name="AutoShape 6"/>
          <p:cNvSpPr>
            <a:spLocks/>
          </p:cNvSpPr>
          <p:nvPr/>
        </p:nvSpPr>
        <p:spPr bwMode="auto">
          <a:xfrm rot="5400000">
            <a:off x="2563812" y="5356226"/>
            <a:ext cx="169863" cy="1439862"/>
          </a:xfrm>
          <a:prstGeom prst="rightBrace">
            <a:avLst>
              <a:gd name="adj1" fmla="val 70638"/>
              <a:gd name="adj2" fmla="val 50000"/>
            </a:avLst>
          </a:prstGeom>
          <a:noFill/>
          <a:ln w="9525">
            <a:solidFill>
              <a:schemeClr val="tx1"/>
            </a:solidFill>
            <a:round/>
            <a:headEnd/>
            <a:tailEnd/>
          </a:ln>
        </p:spPr>
        <p:txBody>
          <a:bodyPr wrap="none" anchor="ctr"/>
          <a:lstStyle/>
          <a:p>
            <a:endParaRPr lang="ja-JP" altLang="en-US"/>
          </a:p>
        </p:txBody>
      </p:sp>
      <p:sp>
        <p:nvSpPr>
          <p:cNvPr id="77834" name="AutoShape 7"/>
          <p:cNvSpPr>
            <a:spLocks/>
          </p:cNvSpPr>
          <p:nvPr/>
        </p:nvSpPr>
        <p:spPr bwMode="auto">
          <a:xfrm rot="5400000">
            <a:off x="5768975" y="4887913"/>
            <a:ext cx="96838" cy="2303462"/>
          </a:xfrm>
          <a:prstGeom prst="rightBrace">
            <a:avLst>
              <a:gd name="adj1" fmla="val 198223"/>
              <a:gd name="adj2" fmla="val 50000"/>
            </a:avLst>
          </a:prstGeom>
          <a:noFill/>
          <a:ln w="9525">
            <a:solidFill>
              <a:schemeClr val="tx1"/>
            </a:solidFill>
            <a:round/>
            <a:headEnd/>
            <a:tailEnd/>
          </a:ln>
        </p:spPr>
        <p:txBody>
          <a:bodyPr wrap="none" anchor="ctr"/>
          <a:lstStyle/>
          <a:p>
            <a:endParaRPr lang="ja-JP" altLang="en-US"/>
          </a:p>
        </p:txBody>
      </p:sp>
      <p:sp>
        <p:nvSpPr>
          <p:cNvPr id="77835" name="Text Box 9"/>
          <p:cNvSpPr txBox="1">
            <a:spLocks noChangeArrowheads="1"/>
          </p:cNvSpPr>
          <p:nvPr/>
        </p:nvSpPr>
        <p:spPr bwMode="auto">
          <a:xfrm>
            <a:off x="2071688" y="6146800"/>
            <a:ext cx="1200150" cy="336550"/>
          </a:xfrm>
          <a:prstGeom prst="rect">
            <a:avLst/>
          </a:prstGeom>
          <a:noFill/>
          <a:ln w="9525">
            <a:noFill/>
            <a:miter lim="800000"/>
            <a:headEnd/>
            <a:tailEnd/>
          </a:ln>
        </p:spPr>
        <p:txBody>
          <a:bodyPr wrap="none">
            <a:spAutoFit/>
          </a:bodyPr>
          <a:lstStyle/>
          <a:p>
            <a:r>
              <a:rPr lang="ja-JP" altLang="en-US" sz="1600">
                <a:ea typeface="HG創英角ﾎﾟｯﾌﾟ体" pitchFamily="49" charset="-128"/>
              </a:rPr>
              <a:t>市立３病院</a:t>
            </a:r>
          </a:p>
        </p:txBody>
      </p:sp>
      <p:sp>
        <p:nvSpPr>
          <p:cNvPr id="77836" name="Text Box 10"/>
          <p:cNvSpPr txBox="1">
            <a:spLocks noChangeArrowheads="1"/>
          </p:cNvSpPr>
          <p:nvPr/>
        </p:nvSpPr>
        <p:spPr bwMode="auto">
          <a:xfrm>
            <a:off x="5205413" y="6161088"/>
            <a:ext cx="1200150" cy="336550"/>
          </a:xfrm>
          <a:prstGeom prst="rect">
            <a:avLst/>
          </a:prstGeom>
          <a:noFill/>
          <a:ln w="9525">
            <a:noFill/>
            <a:miter lim="800000"/>
            <a:headEnd/>
            <a:tailEnd/>
          </a:ln>
        </p:spPr>
        <p:txBody>
          <a:bodyPr wrap="none">
            <a:spAutoFit/>
          </a:bodyPr>
          <a:lstStyle/>
          <a:p>
            <a:r>
              <a:rPr lang="ja-JP" altLang="en-US" sz="1600">
                <a:ea typeface="HG創英角ﾎﾟｯﾌﾟ体" pitchFamily="49" charset="-128"/>
              </a:rPr>
              <a:t>府立５病院</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title" idx="4294967295"/>
          </p:nvPr>
        </p:nvSpPr>
        <p:spPr/>
        <p:txBody>
          <a:bodyPr/>
          <a:lstStyle/>
          <a:p>
            <a:pPr eaLnBrk="1" hangingPunct="1"/>
            <a:r>
              <a:rPr lang="ja-JP" altLang="en-US" smtClean="0"/>
              <a:t>府立５病院の概要</a:t>
            </a:r>
          </a:p>
        </p:txBody>
      </p:sp>
      <p:sp>
        <p:nvSpPr>
          <p:cNvPr id="20482" name="スライド番号プレースホルダー 2"/>
          <p:cNvSpPr txBox="1">
            <a:spLocks noGrp="1"/>
          </p:cNvSpPr>
          <p:nvPr/>
        </p:nvSpPr>
        <p:spPr bwMode="auto">
          <a:xfrm>
            <a:off x="7537450" y="6427788"/>
            <a:ext cx="2311400" cy="365125"/>
          </a:xfrm>
          <a:prstGeom prst="rect">
            <a:avLst/>
          </a:prstGeom>
          <a:noFill/>
          <a:ln w="9525">
            <a:noFill/>
            <a:miter lim="800000"/>
            <a:headEnd/>
            <a:tailEnd/>
          </a:ln>
        </p:spPr>
        <p:txBody>
          <a:bodyPr/>
          <a:lstStyle/>
          <a:p>
            <a:pPr algn="r"/>
            <a:fld id="{639F345D-7C83-497B-8E64-0E7EA2F66436}" type="slidenum">
              <a:rPr kumimoji="0" lang="ja-JP" altLang="en-US" sz="1400">
                <a:latin typeface="ＭＳ ゴシック" pitchFamily="49" charset="-128"/>
                <a:ea typeface="ＭＳ ゴシック" pitchFamily="49" charset="-128"/>
              </a:rPr>
              <a:pPr algn="r"/>
              <a:t>5</a:t>
            </a:fld>
            <a:endParaRPr kumimoji="0" lang="en-US" altLang="ja-JP" sz="1400">
              <a:latin typeface="ＭＳ ゴシック" pitchFamily="49" charset="-128"/>
              <a:ea typeface="ＭＳ ゴシック" pitchFamily="49" charset="-128"/>
            </a:endParaRPr>
          </a:p>
        </p:txBody>
      </p:sp>
      <p:graphicFrame>
        <p:nvGraphicFramePr>
          <p:cNvPr id="5" name="コンテンツ プレースホルダー 21"/>
          <p:cNvGraphicFramePr>
            <a:graphicFrameLocks noGrp="1"/>
          </p:cNvGraphicFramePr>
          <p:nvPr/>
        </p:nvGraphicFramePr>
        <p:xfrm>
          <a:off x="350838" y="1166813"/>
          <a:ext cx="9361487" cy="5189538"/>
        </p:xfrm>
        <a:graphic>
          <a:graphicData uri="http://schemas.openxmlformats.org/drawingml/2006/table">
            <a:tbl>
              <a:tblPr/>
              <a:tblGrid>
                <a:gridCol w="576262"/>
                <a:gridCol w="573088"/>
                <a:gridCol w="1641475"/>
                <a:gridCol w="1643062"/>
                <a:gridCol w="1643063"/>
                <a:gridCol w="1641475"/>
                <a:gridCol w="1643062"/>
              </a:tblGrid>
              <a:tr h="381000">
                <a:tc gridSpan="2">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Calibri" pitchFamily="34" charset="0"/>
                          <a:ea typeface="ＭＳ Ｐゴシック" charset="-128"/>
                        </a:rPr>
                        <a:t>　 　病院名</a:t>
                      </a:r>
                    </a:p>
                    <a:p>
                      <a:pPr marL="0" marR="0" lvl="0" indent="0" algn="just" defTabSz="914400" rtl="0" eaLnBrk="1" fontAlgn="base" latinLnBrk="0" hangingPunct="1">
                        <a:lnSpc>
                          <a:spcPts val="15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Calibri" pitchFamily="34" charset="0"/>
                          <a:ea typeface="ＭＳ Ｐゴシック" charset="-128"/>
                        </a:rPr>
                        <a:t>区　分</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Calibri" pitchFamily="34" charset="0"/>
                          <a:ea typeface="ＭＳ Ｐゴシック" charset="-128"/>
                        </a:rPr>
                        <a:t>急性期・総合</a:t>
                      </a:r>
                      <a:endParaRPr kumimoji="0" lang="en-US" altLang="ja-JP" sz="11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Calibri" pitchFamily="34" charset="0"/>
                          <a:ea typeface="ＭＳ Ｐゴシック" charset="-128"/>
                        </a:rPr>
                        <a:t>医療センター</a:t>
                      </a:r>
                      <a:endParaRPr kumimoji="0" lang="ja-JP" altLang="en-US" sz="11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Calibri" pitchFamily="34" charset="0"/>
                          <a:ea typeface="ＭＳ Ｐゴシック" charset="-128"/>
                        </a:rPr>
                        <a:t>呼吸器・アレルギー</a:t>
                      </a:r>
                      <a:endParaRPr kumimoji="0" lang="en-US" altLang="ja-JP" sz="11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Calibri" pitchFamily="34" charset="0"/>
                          <a:ea typeface="ＭＳ Ｐゴシック" charset="-128"/>
                        </a:rPr>
                        <a:t>医療センター</a:t>
                      </a:r>
                      <a:endParaRPr kumimoji="0" lang="ja-JP" altLang="en-US" sz="11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Calibri" pitchFamily="34" charset="0"/>
                          <a:ea typeface="ＭＳ Ｐゴシック" charset="-128"/>
                        </a:rPr>
                        <a:t>精神医療センター</a:t>
                      </a:r>
                      <a:endParaRPr kumimoji="0" lang="ja-JP" altLang="en-US" sz="11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Calibri" pitchFamily="34" charset="0"/>
                          <a:ea typeface="ＭＳ Ｐゴシック" charset="-128"/>
                        </a:rPr>
                        <a:t>成人病センター</a:t>
                      </a:r>
                      <a:endParaRPr kumimoji="0" lang="ja-JP" altLang="en-US" sz="11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Calibri" pitchFamily="34" charset="0"/>
                          <a:ea typeface="ＭＳ Ｐゴシック" charset="-128"/>
                        </a:rPr>
                        <a:t>母子保健総合</a:t>
                      </a:r>
                      <a:endParaRPr kumimoji="0" lang="en-US" altLang="ja-JP" sz="11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100" b="0" i="0" u="none" strike="noStrike" cap="none" normalizeH="0" baseline="0" smtClean="0">
                          <a:ln>
                            <a:noFill/>
                          </a:ln>
                          <a:solidFill>
                            <a:schemeClr val="tx1"/>
                          </a:solidFill>
                          <a:effectLst/>
                          <a:latin typeface="Calibri" pitchFamily="34" charset="0"/>
                          <a:ea typeface="ＭＳ Ｐゴシック" charset="-128"/>
                        </a:rPr>
                        <a:t>医療センター</a:t>
                      </a:r>
                      <a:endParaRPr kumimoji="0" lang="ja-JP" altLang="en-US" sz="11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73138">
                <a:tc gridSpan="2">
                  <a:txBody>
                    <a:bodyPr/>
                    <a:lstStyle/>
                    <a:p>
                      <a:pPr marL="0" marR="0" lvl="0" indent="0" algn="just" defTabSz="914400" rtl="0" eaLnBrk="1" fontAlgn="base" latinLnBrk="0" hangingPunct="1">
                        <a:lnSpc>
                          <a:spcPts val="1500"/>
                        </a:lnSpc>
                        <a:spcBef>
                          <a:spcPct val="0"/>
                        </a:spcBef>
                        <a:spcAft>
                          <a:spcPct val="0"/>
                        </a:spcAft>
                        <a:buClrTx/>
                        <a:buSzTx/>
                        <a:buFontTx/>
                        <a:buNone/>
                        <a:tabLst/>
                      </a:pPr>
                      <a:endParaRPr kumimoji="0" lang="ja-JP"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ja-JP" altLang="ja-JP" sz="12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ja-JP" altLang="ja-JP" sz="12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ja-JP" altLang="ja-JP" sz="12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ja-JP" altLang="ja-JP" sz="12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ja-JP" altLang="ja-JP" sz="12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59000">
                <a:tc gridSpan="2">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rPr>
                        <a:t>主な役割</a:t>
                      </a:r>
                    </a:p>
                    <a:p>
                      <a:pPr marL="0" marR="0" lvl="0" indent="0" algn="ctr" defTabSz="914400" rtl="0" eaLnBrk="1" fontAlgn="base" latinLnBrk="0" hangingPunct="1">
                        <a:lnSpc>
                          <a:spcPts val="15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rPr>
                        <a:t>及び機能</a:t>
                      </a:r>
                      <a:endPar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114300" marR="0" lvl="0" indent="-114300" algn="just" defTabSz="914400" rtl="0" eaLnBrk="1" fontAlgn="base" latinLnBrk="0" hangingPunct="1">
                        <a:lnSpc>
                          <a:spcPts val="1000"/>
                        </a:lnSpc>
                        <a:spcBef>
                          <a:spcPct val="0"/>
                        </a:spcBef>
                        <a:spcAft>
                          <a:spcPct val="0"/>
                        </a:spcAft>
                        <a:buClrTx/>
                        <a:buSzTx/>
                        <a:buFontTx/>
                        <a:buNone/>
                        <a:tabLst/>
                      </a:pPr>
                      <a:r>
                        <a:rPr kumimoji="0" lang="ja-JP" altLang="ja-JP" sz="800" b="0" i="0" u="none" strike="noStrike" cap="none" normalizeH="0" baseline="0" smtClean="0">
                          <a:ln>
                            <a:noFill/>
                          </a:ln>
                          <a:solidFill>
                            <a:schemeClr val="tx1"/>
                          </a:solidFill>
                          <a:effectLst/>
                          <a:latin typeface="Calibri" pitchFamily="34" charset="0"/>
                          <a:ea typeface="ＭＳ Ｐゴシック" charset="-128"/>
                        </a:rPr>
                        <a:t>○</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高度な急性期医療のセンター機能</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○他の医療機関では対応困難な合併症医療受入機能</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○高度救命救急センター</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○基幹災害医療センター</a:t>
                      </a:r>
                      <a:endParaRPr kumimoji="0" lang="en-US" altLang="ja-JP" sz="8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○障がい者医療・リハセンター</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○地域周産期母子医療ｾﾝﾀｰ</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○ＮＭＣＳ参画・ＯＧＣＳ準基幹</a:t>
                      </a:r>
                      <a:endParaRPr kumimoji="0" lang="en-US" altLang="ja-JP" sz="8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○難病医療拠点病院</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○ｴｲｽﾞ治療中核拠点病院</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○大阪府がん診療拠点病院</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○日本医療機能評価機構認定病院</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○地域医療支援病院</a:t>
                      </a:r>
                      <a:endParaRPr kumimoji="0" lang="en-US" altLang="ja-JP" sz="8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rPr>
                        <a:t>○卒後臨床研修評価機構認定病院</a:t>
                      </a:r>
                      <a:endParaRPr kumimoji="0" lang="en-US" altLang="ja-JP" sz="8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endParaRPr>
                    </a:p>
                  </a:txBody>
                  <a:tcPr marL="57426" marR="574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96838" marR="0" lvl="0" indent="-96838" algn="just" defTabSz="914400" rtl="0" eaLnBrk="1" fontAlgn="base" latinLnBrk="0" hangingPunct="1">
                        <a:lnSpc>
                          <a:spcPts val="1200"/>
                        </a:lnSpc>
                        <a:spcBef>
                          <a:spcPct val="0"/>
                        </a:spcBef>
                        <a:spcAft>
                          <a:spcPct val="0"/>
                        </a:spcAft>
                        <a:buClrTx/>
                        <a:buSzTx/>
                        <a:buFontTx/>
                        <a:buNone/>
                        <a:tabLst/>
                      </a:pPr>
                      <a:r>
                        <a:rPr kumimoji="0" lang="ja-JP" altLang="ja-JP" sz="800" b="0" i="0" u="none" strike="noStrike" cap="none" normalizeH="0" baseline="0" smtClean="0">
                          <a:ln>
                            <a:noFill/>
                          </a:ln>
                          <a:solidFill>
                            <a:schemeClr val="tx1"/>
                          </a:solidFill>
                          <a:effectLst/>
                          <a:latin typeface="Calibri" pitchFamily="34" charset="0"/>
                          <a:ea typeface="ＭＳ Ｐゴシック" charset="-128"/>
                        </a:rPr>
                        <a:t>○</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難治性の呼吸器疾患医療、結核医療及びアレルギー性疾患医療のセンター機能</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96838" marR="0" lvl="0" indent="-96838"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○エイズ治療拠点病院 </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96838" marR="0" lvl="0" indent="-96838"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○難治性多剤耐性結核広域圏拠点病院</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96838" marR="0" lvl="0" indent="-96838"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○日本医療機能評価機構認定病院</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96838" marR="0" lvl="0" indent="-96838"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○大阪府がん診療拠点病院（肺がん）</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4300" marR="0" lvl="0" indent="-114300" algn="just" defTabSz="914400" rtl="0" eaLnBrk="1" fontAlgn="base" latinLnBrk="0" hangingPunct="1">
                        <a:lnSpc>
                          <a:spcPts val="1200"/>
                        </a:lnSpc>
                        <a:spcBef>
                          <a:spcPct val="0"/>
                        </a:spcBef>
                        <a:spcAft>
                          <a:spcPct val="0"/>
                        </a:spcAft>
                        <a:buClrTx/>
                        <a:buSzTx/>
                        <a:buFontTx/>
                        <a:buNone/>
                        <a:tabLst/>
                      </a:pPr>
                      <a:r>
                        <a:rPr kumimoji="0" lang="ja-JP" altLang="ja-JP" sz="800" b="0" i="0" u="none" strike="noStrike" cap="none" normalizeH="0" baseline="0" smtClean="0">
                          <a:ln>
                            <a:noFill/>
                          </a:ln>
                          <a:solidFill>
                            <a:schemeClr val="tx1"/>
                          </a:solidFill>
                          <a:effectLst/>
                          <a:latin typeface="Calibri" pitchFamily="34" charset="0"/>
                          <a:ea typeface="ＭＳ Ｐゴシック" charset="-128"/>
                        </a:rPr>
                        <a:t>○</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精神医療のセンター機能</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○民間病院対応困難患者の受入機能</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○医療型障害児入所施設</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○医療観察法に基づく指定通院医療機関</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○医療観察法に基づく指定入院医療機関</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96838" marR="0" lvl="0" indent="-96838" algn="just" defTabSz="914400" rtl="0" eaLnBrk="1" fontAlgn="base" latinLnBrk="0" hangingPunct="1">
                        <a:lnSpc>
                          <a:spcPts val="1200"/>
                        </a:lnSpc>
                        <a:spcBef>
                          <a:spcPct val="0"/>
                        </a:spcBef>
                        <a:spcAft>
                          <a:spcPct val="0"/>
                        </a:spcAft>
                        <a:buClrTx/>
                        <a:buSzTx/>
                        <a:buFontTx/>
                        <a:buNone/>
                        <a:tabLst/>
                      </a:pPr>
                      <a:r>
                        <a:rPr kumimoji="0" lang="ja-JP" altLang="ja-JP" sz="800" b="0" i="0" u="none" strike="noStrike" cap="none" normalizeH="0" baseline="0" smtClean="0">
                          <a:ln>
                            <a:noFill/>
                          </a:ln>
                          <a:solidFill>
                            <a:schemeClr val="tx1"/>
                          </a:solidFill>
                          <a:effectLst/>
                          <a:latin typeface="Calibri" pitchFamily="34" charset="0"/>
                          <a:ea typeface="ＭＳ Ｐゴシック" charset="-128"/>
                        </a:rPr>
                        <a:t>○</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特定機能病院</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96838" marR="0" lvl="0" indent="-96838"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○難治性がん医療のセンター機能</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96838" marR="0" lvl="0" indent="-96838"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○都道府県がん診療連携拠点病院</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96838" marR="0" lvl="0" indent="-96838"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○日本医療機能評価機構認定病院</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96838" marR="0" lvl="0" indent="-96838"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○治験拠点医療機関</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96838" marR="0" lvl="0" indent="-96838"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○がん専門薬剤師研修施設</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96838" marR="0" lvl="0" indent="-96838" algn="just" defTabSz="914400" rtl="0" eaLnBrk="1" fontAlgn="base" latinLnBrk="0" hangingPunct="1">
                        <a:lnSpc>
                          <a:spcPts val="1200"/>
                        </a:lnSpc>
                        <a:spcBef>
                          <a:spcPct val="0"/>
                        </a:spcBef>
                        <a:spcAft>
                          <a:spcPct val="0"/>
                        </a:spcAft>
                        <a:buClrTx/>
                        <a:buSzTx/>
                        <a:buFontTx/>
                        <a:buNone/>
                        <a:tabLst/>
                      </a:pPr>
                      <a:endParaRPr kumimoji="0" lang="en-US" altLang="ja-JP" sz="800" b="0" i="0" u="none" strike="noStrike" cap="none" normalizeH="0" baseline="0" smtClean="0">
                        <a:ln>
                          <a:noFill/>
                        </a:ln>
                        <a:solidFill>
                          <a:schemeClr val="tx1"/>
                        </a:solidFill>
                        <a:effectLst/>
                        <a:latin typeface="Calibri" pitchFamily="34" charset="0"/>
                        <a:ea typeface="ＭＳ Ｐゴシック" charset="-128"/>
                      </a:endParaRPr>
                    </a:p>
                    <a:p>
                      <a:pPr marL="96838" marR="0" lvl="0" indent="-96838"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◎研究所</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96838" marR="0" lvl="0" indent="-96838"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◎がん予防情報センター</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4300" marR="0" lvl="0" indent="-114300" algn="just" defTabSz="914400" rtl="0" eaLnBrk="1" fontAlgn="base" latinLnBrk="0" hangingPunct="1">
                        <a:lnSpc>
                          <a:spcPts val="1200"/>
                        </a:lnSpc>
                        <a:spcBef>
                          <a:spcPct val="0"/>
                        </a:spcBef>
                        <a:spcAft>
                          <a:spcPct val="0"/>
                        </a:spcAft>
                        <a:buClrTx/>
                        <a:buSzTx/>
                        <a:buFontTx/>
                        <a:buNone/>
                        <a:tabLst/>
                      </a:pPr>
                      <a:r>
                        <a:rPr kumimoji="0" lang="ja-JP" altLang="ja-JP" sz="800" b="0" i="0" u="none" strike="noStrike" cap="none" normalizeH="0" baseline="0" smtClean="0">
                          <a:ln>
                            <a:noFill/>
                          </a:ln>
                          <a:solidFill>
                            <a:schemeClr val="tx1"/>
                          </a:solidFill>
                          <a:effectLst/>
                          <a:latin typeface="Calibri" pitchFamily="34" charset="0"/>
                          <a:ea typeface="ＭＳ Ｐゴシック" charset="-128"/>
                        </a:rPr>
                        <a:t>○</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周産期・小児医療のセンター機能</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○総合周産期母子医療センター</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○日本医療機能評価機構認定病院</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○治験拠点医療機関</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○ＷＨＯ指定研究協力ｾﾝﾀｰ</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○大阪府がん診療拠点病院（小児がん）</a:t>
                      </a:r>
                      <a:endParaRPr kumimoji="0" lang="en-US" altLang="ja-JP" sz="8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○厚生労働省指定小児がん拠点病院</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200"/>
                        </a:lnSpc>
                        <a:spcBef>
                          <a:spcPct val="0"/>
                        </a:spcBef>
                        <a:spcAft>
                          <a:spcPct val="0"/>
                        </a:spcAft>
                        <a:buClrTx/>
                        <a:buSzTx/>
                        <a:buFontTx/>
                        <a:buNone/>
                        <a:tabLst/>
                      </a:pPr>
                      <a:endParaRPr kumimoji="0" lang="en-US" altLang="ja-JP" sz="8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◎研究所</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2400">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所　在　地</a:t>
                      </a: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大阪市住吉区万代東</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羽曳野市はびきの</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枚方市宮之阪</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大阪市東成区中道</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和泉市室堂町</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rPr>
                        <a:t>設　　立</a:t>
                      </a:r>
                      <a:endParaRPr kumimoji="0" lang="en-US" altLang="ja-JP" sz="1000" b="0" i="0" u="none" strike="noStrike" cap="none" normalizeH="0" baseline="0" smtClean="0">
                        <a:ln>
                          <a:noFill/>
                        </a:ln>
                        <a:solidFill>
                          <a:schemeClr val="tx1"/>
                        </a:solidFill>
                        <a:effectLst/>
                        <a:latin typeface="ＭＳ ゴシック" pitchFamily="49" charset="-128"/>
                        <a:ea typeface="ＭＳ ゴシック" pitchFamily="49" charset="-128"/>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ゴシック" pitchFamily="49" charset="-128"/>
                          <a:ea typeface="ＭＳ ゴシック" pitchFamily="49" charset="-128"/>
                        </a:rPr>
                        <a:t>（建設初年後・計画）</a:t>
                      </a:r>
                      <a:endParaRPr kumimoji="0" lang="en-US" altLang="ja-JP" sz="800" b="0" i="0" u="none" strike="noStrike" cap="none" normalizeH="0" baseline="0" smtClean="0">
                        <a:ln>
                          <a:noFill/>
                        </a:ln>
                        <a:solidFill>
                          <a:schemeClr val="tx1"/>
                        </a:solidFill>
                        <a:effectLst/>
                        <a:latin typeface="ＭＳ ゴシック" pitchFamily="49" charset="-128"/>
                        <a:ea typeface="ＭＳ ゴシック" pitchFamily="49" charset="-12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1955(S30)</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年１月</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1987(S62)</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年築）</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1952(S27)</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年１２月</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1973(S48)</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年築）</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1926(T15)</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年４月</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2013(H25)</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年築）</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1959(S34)</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年９月</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2016(H28)</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年度建替整備完成）</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1981(S56)</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年４月</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1981(S56)</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年築）</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2400">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rPr>
                        <a:t>許可病床数</a:t>
                      </a:r>
                      <a:endPar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７６８</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５４５（稼働</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495</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４７３</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５００</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３７５（稼働</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371</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2400">
                <a:tc rowSpan="3">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rPr>
                        <a:t>内訳</a:t>
                      </a:r>
                      <a:endPar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rPr>
                        <a:t>一　般</a:t>
                      </a:r>
                      <a:endPar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７３４</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３９５</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５００</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３７５</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2400">
                <a:tc vMerge="1">
                  <a:txBody>
                    <a:bodyPr/>
                    <a:lstStyle/>
                    <a:p>
                      <a:endParaRPr kumimoji="1" lang="ja-JP" altLang="en-US"/>
                    </a:p>
                  </a:txBody>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rPr>
                        <a:t>結　核</a:t>
                      </a:r>
                      <a:endPar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１５０（稼働</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100</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2400">
                <a:tc vMerge="1">
                  <a:txBody>
                    <a:bodyPr/>
                    <a:lstStyle/>
                    <a:p>
                      <a:endParaRPr kumimoji="1" lang="ja-JP" altLang="en-US"/>
                    </a:p>
                  </a:txBody>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rPr>
                        <a:t>精　神</a:t>
                      </a:r>
                      <a:endPar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　３４</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４７３</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65100">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rPr>
                        <a:t>敷地面積</a:t>
                      </a:r>
                      <a:endPar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４０，６９４㎡</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９０，７１６㎡</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８４，８４２㎡</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２３，０２０㎡</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７１，６０５㎡</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4000">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rPr>
                        <a:t>建物規模</a:t>
                      </a:r>
                      <a:endPar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６７，５９１㎡</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地上</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12</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階地下１階</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４５，３８９㎡</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地上</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12</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階地下１階</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３０，３３９㎡</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地上４階</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６１，００２㎡</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地上</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12</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階地下１階</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４１，９３３㎡</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地上５階地下１階</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0500">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職員数（常勤）</a:t>
                      </a: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1,162</a:t>
                      </a: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人</a:t>
                      </a: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517</a:t>
                      </a: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人</a:t>
                      </a: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399</a:t>
                      </a: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人</a:t>
                      </a: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753</a:t>
                      </a: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人</a:t>
                      </a: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710</a:t>
                      </a: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人</a:t>
                      </a:r>
                    </a:p>
                  </a:txBody>
                  <a:tcPr marL="57426" marR="574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20578" name="Picture 149"/>
          <p:cNvPicPr>
            <a:picLocks noChangeAspect="1" noChangeArrowheads="1"/>
          </p:cNvPicPr>
          <p:nvPr/>
        </p:nvPicPr>
        <p:blipFill>
          <a:blip r:embed="rId2"/>
          <a:srcRect/>
          <a:stretch>
            <a:fillRect/>
          </a:stretch>
        </p:blipFill>
        <p:spPr bwMode="auto">
          <a:xfrm>
            <a:off x="1679575" y="1576388"/>
            <a:ext cx="1284288" cy="933450"/>
          </a:xfrm>
          <a:prstGeom prst="rect">
            <a:avLst/>
          </a:prstGeom>
          <a:noFill/>
          <a:ln w="9525">
            <a:noFill/>
            <a:miter lim="800000"/>
            <a:headEnd/>
            <a:tailEnd/>
          </a:ln>
        </p:spPr>
      </p:pic>
      <p:pic>
        <p:nvPicPr>
          <p:cNvPr id="20579" name="Picture 150"/>
          <p:cNvPicPr>
            <a:picLocks noChangeAspect="1" noChangeArrowheads="1"/>
          </p:cNvPicPr>
          <p:nvPr/>
        </p:nvPicPr>
        <p:blipFill>
          <a:blip r:embed="rId3"/>
          <a:srcRect/>
          <a:stretch>
            <a:fillRect/>
          </a:stretch>
        </p:blipFill>
        <p:spPr bwMode="auto">
          <a:xfrm>
            <a:off x="3330575" y="1565275"/>
            <a:ext cx="1300163" cy="919163"/>
          </a:xfrm>
          <a:prstGeom prst="rect">
            <a:avLst/>
          </a:prstGeom>
          <a:noFill/>
          <a:ln w="9525">
            <a:noFill/>
            <a:miter lim="800000"/>
            <a:headEnd/>
            <a:tailEnd/>
          </a:ln>
        </p:spPr>
      </p:pic>
      <p:pic>
        <p:nvPicPr>
          <p:cNvPr id="20580" name="Picture 151"/>
          <p:cNvPicPr>
            <a:picLocks noChangeAspect="1" noChangeArrowheads="1"/>
          </p:cNvPicPr>
          <p:nvPr/>
        </p:nvPicPr>
        <p:blipFill>
          <a:blip r:embed="rId4"/>
          <a:srcRect/>
          <a:stretch>
            <a:fillRect/>
          </a:stretch>
        </p:blipFill>
        <p:spPr bwMode="auto">
          <a:xfrm>
            <a:off x="4954588" y="1565275"/>
            <a:ext cx="1265237" cy="919163"/>
          </a:xfrm>
          <a:prstGeom prst="rect">
            <a:avLst/>
          </a:prstGeom>
          <a:noFill/>
          <a:ln w="9525">
            <a:noFill/>
            <a:miter lim="800000"/>
            <a:headEnd/>
            <a:tailEnd/>
          </a:ln>
        </p:spPr>
      </p:pic>
      <p:pic>
        <p:nvPicPr>
          <p:cNvPr id="20581" name="Picture 152"/>
          <p:cNvPicPr>
            <a:picLocks noChangeAspect="1" noChangeArrowheads="1"/>
          </p:cNvPicPr>
          <p:nvPr/>
        </p:nvPicPr>
        <p:blipFill>
          <a:blip r:embed="rId5"/>
          <a:srcRect/>
          <a:stretch>
            <a:fillRect/>
          </a:stretch>
        </p:blipFill>
        <p:spPr bwMode="auto">
          <a:xfrm>
            <a:off x="6610350" y="1566863"/>
            <a:ext cx="1273175" cy="912812"/>
          </a:xfrm>
          <a:prstGeom prst="rect">
            <a:avLst/>
          </a:prstGeom>
          <a:noFill/>
          <a:ln w="9525">
            <a:noFill/>
            <a:miter lim="800000"/>
            <a:headEnd/>
            <a:tailEnd/>
          </a:ln>
        </p:spPr>
      </p:pic>
      <p:pic>
        <p:nvPicPr>
          <p:cNvPr id="20582" name="Picture 153"/>
          <p:cNvPicPr>
            <a:picLocks noChangeAspect="1" noChangeArrowheads="1"/>
          </p:cNvPicPr>
          <p:nvPr/>
        </p:nvPicPr>
        <p:blipFill>
          <a:blip r:embed="rId6"/>
          <a:srcRect/>
          <a:stretch>
            <a:fillRect/>
          </a:stretch>
        </p:blipFill>
        <p:spPr bwMode="auto">
          <a:xfrm>
            <a:off x="8248650" y="1562100"/>
            <a:ext cx="1276350" cy="923925"/>
          </a:xfrm>
          <a:prstGeom prst="rect">
            <a:avLst/>
          </a:prstGeom>
          <a:noFill/>
          <a:ln w="9525">
            <a:noFill/>
            <a:miter lim="800000"/>
            <a:headEnd/>
            <a:tailEnd/>
          </a:ln>
        </p:spPr>
      </p:pic>
      <p:sp>
        <p:nvSpPr>
          <p:cNvPr id="20583" name="テキスト ボックス 11"/>
          <p:cNvSpPr txBox="1">
            <a:spLocks noChangeArrowheads="1"/>
          </p:cNvSpPr>
          <p:nvPr/>
        </p:nvSpPr>
        <p:spPr bwMode="auto">
          <a:xfrm>
            <a:off x="311150" y="6345238"/>
            <a:ext cx="7410450" cy="396875"/>
          </a:xfrm>
          <a:prstGeom prst="rect">
            <a:avLst/>
          </a:prstGeom>
          <a:noFill/>
          <a:ln w="9525">
            <a:noFill/>
            <a:miter lim="800000"/>
            <a:headEnd/>
            <a:tailEnd/>
          </a:ln>
        </p:spPr>
        <p:txBody>
          <a:bodyPr>
            <a:spAutoFit/>
          </a:bodyPr>
          <a:lstStyle/>
          <a:p>
            <a:pPr eaLnBrk="0" hangingPunct="0"/>
            <a:r>
              <a:rPr lang="en-US" altLang="ja-JP" sz="1000">
                <a:latin typeface="ＭＳ ゴシック" pitchFamily="49" charset="-128"/>
                <a:ea typeface="ＭＳ ゴシック" pitchFamily="49" charset="-128"/>
              </a:rPr>
              <a:t>※</a:t>
            </a:r>
            <a:r>
              <a:rPr lang="ja-JP" altLang="en-US" sz="1000">
                <a:latin typeface="ＭＳ ゴシック" pitchFamily="49" charset="-128"/>
                <a:ea typeface="ＭＳ ゴシック" pitchFamily="49" charset="-128"/>
              </a:rPr>
              <a:t>病床数は</a:t>
            </a:r>
            <a:r>
              <a:rPr lang="en-US" altLang="ja-JP" sz="1000">
                <a:latin typeface="ＭＳ ゴシック" pitchFamily="49" charset="-128"/>
                <a:ea typeface="ＭＳ ゴシック" pitchFamily="49" charset="-128"/>
              </a:rPr>
              <a:t>2013(H25)</a:t>
            </a:r>
            <a:r>
              <a:rPr lang="ja-JP" altLang="en-US" sz="1000">
                <a:latin typeface="ＭＳ ゴシック" pitchFamily="49" charset="-128"/>
                <a:ea typeface="ＭＳ ゴシック" pitchFamily="49" charset="-128"/>
              </a:rPr>
              <a:t>年</a:t>
            </a:r>
            <a:r>
              <a:rPr lang="en-US" altLang="ja-JP" sz="1000">
                <a:latin typeface="ＭＳ ゴシック" pitchFamily="49" charset="-128"/>
                <a:ea typeface="ＭＳ ゴシック" pitchFamily="49" charset="-128"/>
              </a:rPr>
              <a:t>3</a:t>
            </a:r>
            <a:r>
              <a:rPr lang="ja-JP" altLang="en-US" sz="1000">
                <a:latin typeface="ＭＳ ゴシック" pitchFamily="49" charset="-128"/>
                <a:ea typeface="ＭＳ ゴシック" pitchFamily="49" charset="-128"/>
              </a:rPr>
              <a:t>月</a:t>
            </a:r>
            <a:r>
              <a:rPr lang="en-US" altLang="ja-JP" sz="1000">
                <a:latin typeface="ＭＳ ゴシック" pitchFamily="49" charset="-128"/>
                <a:ea typeface="ＭＳ ゴシック" pitchFamily="49" charset="-128"/>
              </a:rPr>
              <a:t>31</a:t>
            </a:r>
            <a:r>
              <a:rPr lang="ja-JP" altLang="en-US" sz="1000">
                <a:latin typeface="ＭＳ ゴシック" pitchFamily="49" charset="-128"/>
                <a:ea typeface="ＭＳ ゴシック" pitchFamily="49" charset="-128"/>
              </a:rPr>
              <a:t>日現在。</a:t>
            </a:r>
            <a:endParaRPr lang="en-US" altLang="ja-JP" sz="1000">
              <a:latin typeface="ＭＳ ゴシック" pitchFamily="49" charset="-128"/>
              <a:ea typeface="ＭＳ ゴシック" pitchFamily="49" charset="-128"/>
            </a:endParaRPr>
          </a:p>
          <a:p>
            <a:pPr eaLnBrk="0" hangingPunct="0"/>
            <a:r>
              <a:rPr lang="en-US" altLang="ja-JP" sz="1000">
                <a:latin typeface="ＭＳ ゴシック" pitchFamily="49" charset="-128"/>
                <a:ea typeface="ＭＳ ゴシック" pitchFamily="49" charset="-128"/>
              </a:rPr>
              <a:t>※</a:t>
            </a:r>
            <a:r>
              <a:rPr lang="ja-JP" altLang="en-US" sz="1000">
                <a:latin typeface="ＭＳ ゴシック" pitchFamily="49" charset="-128"/>
                <a:ea typeface="ＭＳ ゴシック" pitchFamily="49" charset="-128"/>
              </a:rPr>
              <a:t>職員数は</a:t>
            </a:r>
            <a:r>
              <a:rPr lang="en-US" altLang="ja-JP" sz="1000">
                <a:latin typeface="ＭＳ ゴシック" pitchFamily="49" charset="-128"/>
                <a:ea typeface="ＭＳ ゴシック" pitchFamily="49" charset="-128"/>
              </a:rPr>
              <a:t>2013(H25)</a:t>
            </a:r>
            <a:r>
              <a:rPr lang="ja-JP" altLang="en-US" sz="1000">
                <a:latin typeface="ＭＳ ゴシック" pitchFamily="49" charset="-128"/>
                <a:ea typeface="ＭＳ ゴシック" pitchFamily="49" charset="-128"/>
              </a:rPr>
              <a:t>年</a:t>
            </a:r>
            <a:r>
              <a:rPr lang="en-US" altLang="ja-JP" sz="1000">
                <a:latin typeface="ＭＳ ゴシック" pitchFamily="49" charset="-128"/>
                <a:ea typeface="ＭＳ ゴシック" pitchFamily="49" charset="-128"/>
              </a:rPr>
              <a:t>4</a:t>
            </a:r>
            <a:r>
              <a:rPr lang="ja-JP" altLang="en-US" sz="1000">
                <a:latin typeface="ＭＳ ゴシック" pitchFamily="49" charset="-128"/>
                <a:ea typeface="ＭＳ ゴシック" pitchFamily="49" charset="-128"/>
              </a:rPr>
              <a:t>月</a:t>
            </a:r>
            <a:r>
              <a:rPr lang="en-US" altLang="ja-JP" sz="1000">
                <a:latin typeface="ＭＳ ゴシック" pitchFamily="49" charset="-128"/>
                <a:ea typeface="ＭＳ ゴシック" pitchFamily="49" charset="-128"/>
              </a:rPr>
              <a:t>1</a:t>
            </a:r>
            <a:r>
              <a:rPr lang="ja-JP" altLang="en-US" sz="1000">
                <a:latin typeface="ＭＳ ゴシック" pitchFamily="49" charset="-128"/>
                <a:ea typeface="ＭＳ ゴシック" pitchFamily="49" charset="-128"/>
              </a:rPr>
              <a:t>日時点の常勤職員数。職員数には病院機構本部職員数は含まない。</a:t>
            </a:r>
            <a:endParaRPr lang="ja-JP" altLang="en-US" sz="70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タイトル 1"/>
          <p:cNvSpPr>
            <a:spLocks noGrp="1"/>
          </p:cNvSpPr>
          <p:nvPr>
            <p:ph type="title"/>
          </p:nvPr>
        </p:nvSpPr>
        <p:spPr/>
        <p:txBody>
          <a:bodyPr/>
          <a:lstStyle/>
          <a:p>
            <a:pPr algn="l" eaLnBrk="1" hangingPunct="1"/>
            <a:r>
              <a:rPr lang="ja-JP" altLang="en-US" sz="2800" smtClean="0"/>
              <a:t>府立病院の方が、総じて稼働率が高い</a:t>
            </a:r>
          </a:p>
        </p:txBody>
      </p:sp>
      <p:graphicFrame>
        <p:nvGraphicFramePr>
          <p:cNvPr id="78853" name="Object 5"/>
          <p:cNvGraphicFramePr>
            <a:graphicFrameLocks noGrp="1"/>
          </p:cNvGraphicFramePr>
          <p:nvPr>
            <p:ph idx="1"/>
          </p:nvPr>
        </p:nvGraphicFramePr>
        <p:xfrm>
          <a:off x="911225" y="1582738"/>
          <a:ext cx="7696200" cy="4364037"/>
        </p:xfrm>
        <a:graphic>
          <a:graphicData uri="http://schemas.openxmlformats.org/presentationml/2006/ole">
            <mc:AlternateContent xmlns:mc="http://schemas.openxmlformats.org/markup-compatibility/2006">
              <mc:Choice xmlns:v="urn:schemas-microsoft-com:vml" Requires="v">
                <p:oleObj spid="_x0000_s78856" name="グラフ" r:id="rId3" imgW="9020175" imgH="5114925" progId="Excel.Chart.8">
                  <p:embed/>
                </p:oleObj>
              </mc:Choice>
              <mc:Fallback>
                <p:oleObj name="グラフ" r:id="rId3" imgW="9020175" imgH="5114925" progId="Excel.Chart.8">
                  <p:embed/>
                  <p:pic>
                    <p:nvPicPr>
                      <p:cNvPr id="0" name="Picture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25" y="1582738"/>
                        <a:ext cx="7696200" cy="436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5" name="テキスト ボックス 4"/>
          <p:cNvSpPr txBox="1">
            <a:spLocks noChangeArrowheads="1"/>
          </p:cNvSpPr>
          <p:nvPr/>
        </p:nvSpPr>
        <p:spPr bwMode="auto">
          <a:xfrm>
            <a:off x="6919913" y="1787525"/>
            <a:ext cx="2341562" cy="366713"/>
          </a:xfrm>
          <a:prstGeom prst="rect">
            <a:avLst/>
          </a:prstGeom>
          <a:noFill/>
          <a:ln w="9525">
            <a:noFill/>
            <a:miter lim="800000"/>
            <a:headEnd/>
            <a:tailEnd/>
          </a:ln>
        </p:spPr>
        <p:txBody>
          <a:bodyPr>
            <a:spAutoFit/>
          </a:bodyPr>
          <a:lstStyle/>
          <a:p>
            <a:r>
              <a:rPr lang="ja-JP" altLang="en-US">
                <a:latin typeface="Calibri" pitchFamily="34" charset="0"/>
              </a:rPr>
              <a:t>（</a:t>
            </a:r>
            <a:r>
              <a:rPr lang="en-US" altLang="ja-JP">
                <a:latin typeface="Calibri" pitchFamily="34" charset="0"/>
              </a:rPr>
              <a:t>24</a:t>
            </a:r>
            <a:r>
              <a:rPr lang="ja-JP" altLang="en-US">
                <a:latin typeface="Calibri" pitchFamily="34" charset="0"/>
              </a:rPr>
              <a:t>年度実績）</a:t>
            </a:r>
          </a:p>
        </p:txBody>
      </p:sp>
      <p:sp>
        <p:nvSpPr>
          <p:cNvPr id="78856" name="テキスト ボックス 5"/>
          <p:cNvSpPr txBox="1">
            <a:spLocks noChangeArrowheads="1"/>
          </p:cNvSpPr>
          <p:nvPr/>
        </p:nvSpPr>
        <p:spPr bwMode="auto">
          <a:xfrm>
            <a:off x="704850" y="1828800"/>
            <a:ext cx="622300" cy="368300"/>
          </a:xfrm>
          <a:prstGeom prst="rect">
            <a:avLst/>
          </a:prstGeom>
          <a:noFill/>
          <a:ln w="9525">
            <a:noFill/>
            <a:miter lim="800000"/>
            <a:headEnd/>
            <a:tailEnd/>
          </a:ln>
        </p:spPr>
        <p:txBody>
          <a:bodyPr>
            <a:spAutoFit/>
          </a:bodyPr>
          <a:lstStyle/>
          <a:p>
            <a:r>
              <a:rPr lang="ja-JP" altLang="en-US">
                <a:latin typeface="Calibri" pitchFamily="34" charset="0"/>
              </a:rPr>
              <a:t>％</a:t>
            </a:r>
          </a:p>
        </p:txBody>
      </p:sp>
      <p:sp>
        <p:nvSpPr>
          <p:cNvPr id="78857" name="テキスト ボックス 6"/>
          <p:cNvSpPr txBox="1">
            <a:spLocks noChangeArrowheads="1"/>
          </p:cNvSpPr>
          <p:nvPr/>
        </p:nvSpPr>
        <p:spPr bwMode="auto">
          <a:xfrm>
            <a:off x="898525" y="6302375"/>
            <a:ext cx="8267700" cy="366713"/>
          </a:xfrm>
          <a:prstGeom prst="rect">
            <a:avLst/>
          </a:prstGeom>
          <a:noFill/>
          <a:ln w="9525">
            <a:noFill/>
            <a:miter lim="800000"/>
            <a:headEnd/>
            <a:tailEnd/>
          </a:ln>
        </p:spPr>
        <p:txBody>
          <a:bodyPr>
            <a:spAutoFit/>
          </a:bodyPr>
          <a:lstStyle/>
          <a:p>
            <a:r>
              <a:rPr lang="ja-JP" altLang="en-US">
                <a:latin typeface="Calibri" pitchFamily="34" charset="0"/>
              </a:rPr>
              <a:t>急性期センターをお手本に改革を進めるべき</a:t>
            </a:r>
          </a:p>
        </p:txBody>
      </p:sp>
      <p:sp>
        <p:nvSpPr>
          <p:cNvPr id="3" name="スライド番号プレースホルダー 2"/>
          <p:cNvSpPr>
            <a:spLocks noGrp="1"/>
          </p:cNvSpPr>
          <p:nvPr>
            <p:ph type="sldNum" sz="quarter" idx="12"/>
          </p:nvPr>
        </p:nvSpPr>
        <p:spPr>
          <a:xfrm>
            <a:off x="7537450" y="6407150"/>
            <a:ext cx="2311400" cy="365125"/>
          </a:xfrm>
        </p:spPr>
        <p:txBody>
          <a:bodyPr/>
          <a:lstStyle/>
          <a:p>
            <a:pPr>
              <a:defRPr/>
            </a:pPr>
            <a:fld id="{D0DB1DA5-2296-4673-ACF9-1439606174D0}" type="slidenum">
              <a:rPr lang="ja-JP" altLang="en-US"/>
              <a:pPr>
                <a:defRPr/>
              </a:pPr>
              <a:t>50</a:t>
            </a:fld>
            <a:endParaRPr lang="ja-JP"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37450" y="6448425"/>
            <a:ext cx="2311400" cy="365125"/>
          </a:xfrm>
        </p:spPr>
        <p:txBody>
          <a:bodyPr/>
          <a:lstStyle/>
          <a:p>
            <a:pPr>
              <a:defRPr/>
            </a:pPr>
            <a:fld id="{037189A9-85A0-446F-8D49-0B78AA25C28E}" type="slidenum">
              <a:rPr lang="ja-JP" altLang="en-US"/>
              <a:pPr>
                <a:defRPr/>
              </a:pPr>
              <a:t>51</a:t>
            </a:fld>
            <a:endParaRPr lang="ja-JP" altLang="en-US"/>
          </a:p>
        </p:txBody>
      </p:sp>
      <p:sp>
        <p:nvSpPr>
          <p:cNvPr id="92162" name="テキスト ボックス 2"/>
          <p:cNvSpPr txBox="1">
            <a:spLocks noChangeArrowheads="1"/>
          </p:cNvSpPr>
          <p:nvPr/>
        </p:nvSpPr>
        <p:spPr bwMode="auto">
          <a:xfrm>
            <a:off x="1065213" y="484188"/>
            <a:ext cx="7926387" cy="641350"/>
          </a:xfrm>
          <a:prstGeom prst="rect">
            <a:avLst/>
          </a:prstGeom>
          <a:noFill/>
          <a:ln w="9525">
            <a:noFill/>
            <a:miter lim="800000"/>
            <a:headEnd/>
            <a:tailEnd/>
          </a:ln>
        </p:spPr>
        <p:txBody>
          <a:bodyPr>
            <a:spAutoFit/>
          </a:bodyPr>
          <a:lstStyle/>
          <a:p>
            <a:r>
              <a:rPr lang="ja-JP" altLang="en-US">
                <a:latin typeface="Calibri" pitchFamily="34" charset="0"/>
              </a:rPr>
              <a:t>府も計算の仕方は異なるが、補助金の中身は、市と同様削減の余地が大きいと言わざるを得ず、今後さらなる精査が必要（５５－７５億円を視野に入れるべき）</a:t>
            </a:r>
          </a:p>
        </p:txBody>
      </p:sp>
      <p:pic>
        <p:nvPicPr>
          <p:cNvPr id="92163" name="Picture 2"/>
          <p:cNvPicPr>
            <a:picLocks noChangeAspect="1" noChangeArrowheads="1"/>
          </p:cNvPicPr>
          <p:nvPr/>
        </p:nvPicPr>
        <p:blipFill>
          <a:blip r:embed="rId2"/>
          <a:srcRect/>
          <a:stretch>
            <a:fillRect/>
          </a:stretch>
        </p:blipFill>
        <p:spPr bwMode="auto">
          <a:xfrm>
            <a:off x="1158875" y="1916113"/>
            <a:ext cx="7826375"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タイトル 1"/>
          <p:cNvSpPr txBox="1">
            <a:spLocks/>
          </p:cNvSpPr>
          <p:nvPr/>
        </p:nvSpPr>
        <p:spPr bwMode="auto">
          <a:xfrm>
            <a:off x="344488" y="115888"/>
            <a:ext cx="9634537" cy="1143000"/>
          </a:xfrm>
          <a:prstGeom prst="rect">
            <a:avLst/>
          </a:prstGeom>
          <a:noFill/>
          <a:ln w="9525">
            <a:noFill/>
            <a:miter lim="800000"/>
            <a:headEnd/>
            <a:tailEnd/>
          </a:ln>
        </p:spPr>
        <p:txBody>
          <a:bodyPr anchor="ctr"/>
          <a:lstStyle/>
          <a:p>
            <a:endParaRPr lang="ja-JP" altLang="en-US" sz="2800">
              <a:latin typeface="Calibri" pitchFamily="34" charset="0"/>
            </a:endParaRPr>
          </a:p>
        </p:txBody>
      </p:sp>
      <p:sp>
        <p:nvSpPr>
          <p:cNvPr id="93186" name="テキスト ボックス 18"/>
          <p:cNvSpPr txBox="1">
            <a:spLocks noChangeArrowheads="1"/>
          </p:cNvSpPr>
          <p:nvPr/>
        </p:nvSpPr>
        <p:spPr bwMode="auto">
          <a:xfrm>
            <a:off x="2432050" y="1052513"/>
            <a:ext cx="5383213" cy="368300"/>
          </a:xfrm>
          <a:prstGeom prst="rect">
            <a:avLst/>
          </a:prstGeom>
          <a:noFill/>
          <a:ln w="9525">
            <a:noFill/>
            <a:miter lim="800000"/>
            <a:headEnd/>
            <a:tailEnd/>
          </a:ln>
        </p:spPr>
        <p:txBody>
          <a:bodyPr>
            <a:spAutoFit/>
          </a:bodyPr>
          <a:lstStyle/>
          <a:p>
            <a:r>
              <a:rPr lang="ja-JP" altLang="en-US" u="sng">
                <a:latin typeface="Calibri" pitchFamily="34" charset="0"/>
              </a:rPr>
              <a:t>府立・市立病院の組織構造の問題点</a:t>
            </a:r>
          </a:p>
        </p:txBody>
      </p:sp>
      <p:sp>
        <p:nvSpPr>
          <p:cNvPr id="24" name="正方形/長方形 23"/>
          <p:cNvSpPr/>
          <p:nvPr/>
        </p:nvSpPr>
        <p:spPr bwMode="auto">
          <a:xfrm>
            <a:off x="3309938" y="2014538"/>
            <a:ext cx="1120775" cy="8636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rIns="0" anchor="ctr"/>
          <a:lstStyle/>
          <a:p>
            <a:pPr algn="ctr" defTabSz="912813" eaLnBrk="0" fontAlgn="auto" hangingPunct="0">
              <a:spcBef>
                <a:spcPts val="0"/>
              </a:spcBef>
              <a:spcAft>
                <a:spcPts val="0"/>
              </a:spcAft>
              <a:buSzPct val="120000"/>
              <a:defRPr/>
            </a:pPr>
            <a:r>
              <a:rPr kumimoji="0" lang="ja-JP" altLang="en-US" sz="1400" dirty="0">
                <a:latin typeface="+mn-lt"/>
                <a:ea typeface="+mn-ea"/>
              </a:rPr>
              <a:t>健康医療部</a:t>
            </a:r>
          </a:p>
        </p:txBody>
      </p:sp>
      <p:sp>
        <p:nvSpPr>
          <p:cNvPr id="25" name="正方形/長方形 24"/>
          <p:cNvSpPr/>
          <p:nvPr/>
        </p:nvSpPr>
        <p:spPr bwMode="auto">
          <a:xfrm>
            <a:off x="3338513" y="3436938"/>
            <a:ext cx="1060450" cy="8651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rIns="0" anchor="ctr"/>
          <a:lstStyle/>
          <a:p>
            <a:pPr algn="ctr" defTabSz="912813" eaLnBrk="0" fontAlgn="auto" hangingPunct="0">
              <a:spcBef>
                <a:spcPts val="0"/>
              </a:spcBef>
              <a:spcAft>
                <a:spcPts val="0"/>
              </a:spcAft>
              <a:buSzPct val="120000"/>
              <a:defRPr/>
            </a:pPr>
            <a:r>
              <a:rPr kumimoji="0" lang="ja-JP" altLang="en-US" sz="1400" dirty="0">
                <a:latin typeface="+mn-lt"/>
                <a:ea typeface="+mn-ea"/>
              </a:rPr>
              <a:t>病院機構</a:t>
            </a:r>
            <a:endParaRPr kumimoji="0" lang="en-US" altLang="ja-JP" sz="1400" dirty="0">
              <a:latin typeface="+mn-lt"/>
              <a:ea typeface="+mn-ea"/>
            </a:endParaRPr>
          </a:p>
          <a:p>
            <a:pPr algn="ctr" defTabSz="912813" eaLnBrk="0" fontAlgn="auto" hangingPunct="0">
              <a:spcBef>
                <a:spcPts val="0"/>
              </a:spcBef>
              <a:spcAft>
                <a:spcPts val="0"/>
              </a:spcAft>
              <a:buSzPct val="120000"/>
              <a:defRPr/>
            </a:pPr>
            <a:r>
              <a:rPr kumimoji="0" lang="ja-JP" altLang="en-US" sz="1400" dirty="0">
                <a:latin typeface="+mn-lt"/>
                <a:ea typeface="+mn-ea"/>
              </a:rPr>
              <a:t>本部</a:t>
            </a:r>
          </a:p>
        </p:txBody>
      </p:sp>
      <p:sp>
        <p:nvSpPr>
          <p:cNvPr id="27" name="正方形/長方形 26"/>
          <p:cNvSpPr/>
          <p:nvPr/>
        </p:nvSpPr>
        <p:spPr bwMode="auto">
          <a:xfrm>
            <a:off x="5522913" y="5094288"/>
            <a:ext cx="1014412" cy="57467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200" dirty="0">
                <a:latin typeface="+mn-lt"/>
                <a:ea typeface="ＭＳ Ｐゴシック" pitchFamily="50" charset="-128"/>
              </a:rPr>
              <a:t>精神医療センター</a:t>
            </a:r>
          </a:p>
        </p:txBody>
      </p:sp>
      <p:sp>
        <p:nvSpPr>
          <p:cNvPr id="28" name="正方形/長方形 27"/>
          <p:cNvSpPr/>
          <p:nvPr/>
        </p:nvSpPr>
        <p:spPr bwMode="auto">
          <a:xfrm>
            <a:off x="4430713" y="5094288"/>
            <a:ext cx="1014412" cy="57467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200" dirty="0">
                <a:latin typeface="+mn-lt"/>
                <a:ea typeface="ＭＳ Ｐゴシック" pitchFamily="50" charset="-128"/>
              </a:rPr>
              <a:t>母子医療センター</a:t>
            </a:r>
          </a:p>
        </p:txBody>
      </p:sp>
      <p:sp>
        <p:nvSpPr>
          <p:cNvPr id="29" name="正方形/長方形 28"/>
          <p:cNvSpPr/>
          <p:nvPr/>
        </p:nvSpPr>
        <p:spPr bwMode="auto">
          <a:xfrm>
            <a:off x="3338513" y="5094288"/>
            <a:ext cx="1014412" cy="57467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200" dirty="0">
                <a:latin typeface="+mn-lt"/>
                <a:ea typeface="ＭＳ Ｐゴシック" pitchFamily="50" charset="-128"/>
              </a:rPr>
              <a:t>成人病センター</a:t>
            </a:r>
          </a:p>
        </p:txBody>
      </p:sp>
      <p:sp>
        <p:nvSpPr>
          <p:cNvPr id="30" name="正方形/長方形 29"/>
          <p:cNvSpPr/>
          <p:nvPr/>
        </p:nvSpPr>
        <p:spPr bwMode="auto">
          <a:xfrm>
            <a:off x="2246313" y="5094288"/>
            <a:ext cx="1014412" cy="57467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200" dirty="0">
                <a:latin typeface="+mn-lt"/>
                <a:ea typeface="ＭＳ Ｐゴシック" pitchFamily="50" charset="-128"/>
              </a:rPr>
              <a:t>呼吸器・アレルギーセンター</a:t>
            </a:r>
          </a:p>
        </p:txBody>
      </p:sp>
      <p:sp>
        <p:nvSpPr>
          <p:cNvPr id="33" name="正方形/長方形 32"/>
          <p:cNvSpPr/>
          <p:nvPr/>
        </p:nvSpPr>
        <p:spPr bwMode="auto">
          <a:xfrm>
            <a:off x="1154113" y="5094288"/>
            <a:ext cx="1014412" cy="57467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200" dirty="0">
                <a:latin typeface="+mn-lt"/>
                <a:ea typeface="ＭＳ Ｐゴシック" pitchFamily="50" charset="-128"/>
              </a:rPr>
              <a:t>急性期・総合医療センター</a:t>
            </a:r>
          </a:p>
        </p:txBody>
      </p:sp>
      <p:cxnSp>
        <p:nvCxnSpPr>
          <p:cNvPr id="26662" name="直線コネクタ 26661"/>
          <p:cNvCxnSpPr>
            <a:endCxn id="24" idx="2"/>
          </p:cNvCxnSpPr>
          <p:nvPr/>
        </p:nvCxnSpPr>
        <p:spPr>
          <a:xfrm flipV="1">
            <a:off x="3868738" y="2878138"/>
            <a:ext cx="1587" cy="55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64" name="直線コネクタ 26663"/>
          <p:cNvCxnSpPr>
            <a:stCxn id="33" idx="0"/>
          </p:cNvCxnSpPr>
          <p:nvPr/>
        </p:nvCxnSpPr>
        <p:spPr>
          <a:xfrm flipV="1">
            <a:off x="1662113" y="4660900"/>
            <a:ext cx="0" cy="433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69" name="直線コネクタ 26668"/>
          <p:cNvCxnSpPr>
            <a:stCxn id="30" idx="0"/>
          </p:cNvCxnSpPr>
          <p:nvPr/>
        </p:nvCxnSpPr>
        <p:spPr>
          <a:xfrm flipH="1" flipV="1">
            <a:off x="2740025" y="4660900"/>
            <a:ext cx="14288" cy="433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72" name="直線コネクタ 26671"/>
          <p:cNvCxnSpPr>
            <a:stCxn id="29" idx="0"/>
          </p:cNvCxnSpPr>
          <p:nvPr/>
        </p:nvCxnSpPr>
        <p:spPr>
          <a:xfrm flipV="1">
            <a:off x="3846513" y="4660900"/>
            <a:ext cx="0" cy="433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74" name="直線コネクタ 26673"/>
          <p:cNvCxnSpPr>
            <a:stCxn id="28" idx="0"/>
          </p:cNvCxnSpPr>
          <p:nvPr/>
        </p:nvCxnSpPr>
        <p:spPr>
          <a:xfrm flipV="1">
            <a:off x="4938713" y="4660900"/>
            <a:ext cx="0" cy="433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76" name="直線コネクタ 26675"/>
          <p:cNvCxnSpPr>
            <a:stCxn id="27" idx="0"/>
          </p:cNvCxnSpPr>
          <p:nvPr/>
        </p:nvCxnSpPr>
        <p:spPr>
          <a:xfrm flipV="1">
            <a:off x="6030913" y="4660900"/>
            <a:ext cx="0" cy="433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78" name="直線コネクタ 26677"/>
          <p:cNvCxnSpPr/>
          <p:nvPr/>
        </p:nvCxnSpPr>
        <p:spPr>
          <a:xfrm>
            <a:off x="1662113" y="4660900"/>
            <a:ext cx="4367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82" name="直線コネクタ 26681"/>
          <p:cNvCxnSpPr>
            <a:endCxn id="25" idx="2"/>
          </p:cNvCxnSpPr>
          <p:nvPr/>
        </p:nvCxnSpPr>
        <p:spPr>
          <a:xfrm flipV="1">
            <a:off x="3868738" y="4302125"/>
            <a:ext cx="0" cy="358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85" name="直線コネクタ 26684"/>
          <p:cNvCxnSpPr/>
          <p:nvPr/>
        </p:nvCxnSpPr>
        <p:spPr>
          <a:xfrm>
            <a:off x="2516188" y="1666875"/>
            <a:ext cx="0" cy="28082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87" name="直線コネクタ 26686"/>
          <p:cNvCxnSpPr/>
          <p:nvPr/>
        </p:nvCxnSpPr>
        <p:spPr>
          <a:xfrm>
            <a:off x="2516188" y="1666875"/>
            <a:ext cx="26939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16188" y="4475163"/>
            <a:ext cx="2693987"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210175" y="1666875"/>
            <a:ext cx="0" cy="28082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3206" name="テキスト ボックス 51"/>
          <p:cNvSpPr txBox="1">
            <a:spLocks noChangeArrowheads="1"/>
          </p:cNvSpPr>
          <p:nvPr/>
        </p:nvSpPr>
        <p:spPr bwMode="auto">
          <a:xfrm>
            <a:off x="5546725" y="1566863"/>
            <a:ext cx="3367088" cy="641350"/>
          </a:xfrm>
          <a:prstGeom prst="rect">
            <a:avLst/>
          </a:prstGeom>
          <a:noFill/>
          <a:ln w="9525">
            <a:noFill/>
            <a:miter lim="800000"/>
            <a:headEnd/>
            <a:tailEnd/>
          </a:ln>
        </p:spPr>
        <p:txBody>
          <a:bodyPr>
            <a:spAutoFit/>
          </a:bodyPr>
          <a:lstStyle/>
          <a:p>
            <a:r>
              <a:rPr lang="ja-JP" altLang="en-US">
                <a:latin typeface="Calibri" pitchFamily="34" charset="0"/>
              </a:rPr>
              <a:t>ヘッドクオーター機能の見直し・再定義が必要</a:t>
            </a:r>
          </a:p>
        </p:txBody>
      </p:sp>
      <p:sp>
        <p:nvSpPr>
          <p:cNvPr id="93207" name="テキスト ボックス 52"/>
          <p:cNvSpPr txBox="1">
            <a:spLocks noChangeArrowheads="1"/>
          </p:cNvSpPr>
          <p:nvPr/>
        </p:nvSpPr>
        <p:spPr bwMode="auto">
          <a:xfrm>
            <a:off x="5691188" y="3562350"/>
            <a:ext cx="2886075" cy="517525"/>
          </a:xfrm>
          <a:prstGeom prst="rect">
            <a:avLst/>
          </a:prstGeom>
          <a:noFill/>
          <a:ln w="9525">
            <a:noFill/>
            <a:miter lim="800000"/>
            <a:headEnd/>
            <a:tailEnd/>
          </a:ln>
        </p:spPr>
        <p:txBody>
          <a:bodyPr>
            <a:spAutoFit/>
          </a:bodyPr>
          <a:lstStyle/>
          <a:p>
            <a:r>
              <a:rPr lang="ja-JP" altLang="en-US" sz="1400">
                <a:latin typeface="Calibri" pitchFamily="34" charset="0"/>
              </a:rPr>
              <a:t>・国立病院機構に学ぶ、機構の</a:t>
            </a:r>
            <a:endParaRPr lang="en-US" altLang="ja-JP" sz="1400">
              <a:latin typeface="Calibri" pitchFamily="34" charset="0"/>
            </a:endParaRPr>
          </a:p>
          <a:p>
            <a:r>
              <a:rPr lang="ja-JP" altLang="en-US" sz="1400">
                <a:latin typeface="Calibri" pitchFamily="34" charset="0"/>
              </a:rPr>
              <a:t>　役割の再定義が必要</a:t>
            </a:r>
            <a:endParaRPr lang="en-US" altLang="ja-JP" sz="1400">
              <a:latin typeface="Calibri" pitchFamily="34" charset="0"/>
            </a:endParaRPr>
          </a:p>
        </p:txBody>
      </p:sp>
      <p:sp>
        <p:nvSpPr>
          <p:cNvPr id="93208" name="テキスト ボックス 53"/>
          <p:cNvSpPr txBox="1">
            <a:spLocks noChangeArrowheads="1"/>
          </p:cNvSpPr>
          <p:nvPr/>
        </p:nvSpPr>
        <p:spPr bwMode="auto">
          <a:xfrm>
            <a:off x="1208088" y="5957888"/>
            <a:ext cx="6475412" cy="366712"/>
          </a:xfrm>
          <a:prstGeom prst="rect">
            <a:avLst/>
          </a:prstGeom>
          <a:noFill/>
          <a:ln w="9525">
            <a:noFill/>
            <a:miter lim="800000"/>
            <a:headEnd/>
            <a:tailEnd/>
          </a:ln>
        </p:spPr>
        <p:txBody>
          <a:bodyPr>
            <a:spAutoFit/>
          </a:bodyPr>
          <a:lstStyle/>
          <a:p>
            <a:r>
              <a:rPr lang="ja-JP" altLang="en-US">
                <a:latin typeface="Calibri" pitchFamily="34" charset="0"/>
              </a:rPr>
              <a:t>それぞれの病院が主体となって、現場で改善を進めるべき</a:t>
            </a:r>
          </a:p>
        </p:txBody>
      </p:sp>
      <p:sp>
        <p:nvSpPr>
          <p:cNvPr id="93209" name="テキスト ボックス 1"/>
          <p:cNvSpPr txBox="1">
            <a:spLocks noChangeArrowheads="1"/>
          </p:cNvSpPr>
          <p:nvPr/>
        </p:nvSpPr>
        <p:spPr bwMode="auto">
          <a:xfrm>
            <a:off x="631825" y="295275"/>
            <a:ext cx="7643813" cy="396875"/>
          </a:xfrm>
          <a:prstGeom prst="rect">
            <a:avLst/>
          </a:prstGeom>
          <a:noFill/>
          <a:ln w="9525">
            <a:noFill/>
            <a:miter lim="800000"/>
            <a:headEnd/>
            <a:tailEnd/>
          </a:ln>
        </p:spPr>
        <p:txBody>
          <a:bodyPr>
            <a:spAutoFit/>
          </a:bodyPr>
          <a:lstStyle/>
          <a:p>
            <a:r>
              <a:rPr lang="ja-JP" altLang="en-US" sz="2000">
                <a:latin typeface="Calibri" pitchFamily="34" charset="0"/>
              </a:rPr>
              <a:t>府の行政と機構、各病院の関係の再定義が必要である</a:t>
            </a:r>
          </a:p>
        </p:txBody>
      </p:sp>
      <p:sp>
        <p:nvSpPr>
          <p:cNvPr id="3" name="スライド番号プレースホルダー 2"/>
          <p:cNvSpPr>
            <a:spLocks noGrp="1"/>
          </p:cNvSpPr>
          <p:nvPr>
            <p:ph type="sldNum" sz="quarter" idx="12"/>
          </p:nvPr>
        </p:nvSpPr>
        <p:spPr>
          <a:xfrm>
            <a:off x="7537450" y="6402388"/>
            <a:ext cx="2311400" cy="365125"/>
          </a:xfrm>
        </p:spPr>
        <p:txBody>
          <a:bodyPr/>
          <a:lstStyle/>
          <a:p>
            <a:pPr>
              <a:defRPr/>
            </a:pPr>
            <a:fld id="{EB78992A-7C87-4038-9BF3-414458CC7874}" type="slidenum">
              <a:rPr lang="ja-JP" altLang="en-US"/>
              <a:pPr>
                <a:defRPr/>
              </a:pPr>
              <a:t>52</a:t>
            </a:fld>
            <a:endParaRPr lang="ja-JP" altLang="en-US"/>
          </a:p>
        </p:txBody>
      </p:sp>
      <p:sp>
        <p:nvSpPr>
          <p:cNvPr id="93211" name="テキスト ボックス 38"/>
          <p:cNvSpPr txBox="1">
            <a:spLocks noChangeArrowheads="1"/>
          </p:cNvSpPr>
          <p:nvPr/>
        </p:nvSpPr>
        <p:spPr bwMode="auto">
          <a:xfrm>
            <a:off x="5691188" y="2490788"/>
            <a:ext cx="2886075" cy="730250"/>
          </a:xfrm>
          <a:prstGeom prst="rect">
            <a:avLst/>
          </a:prstGeom>
          <a:noFill/>
          <a:ln w="9525">
            <a:noFill/>
            <a:miter lim="800000"/>
            <a:headEnd/>
            <a:tailEnd/>
          </a:ln>
        </p:spPr>
        <p:txBody>
          <a:bodyPr>
            <a:spAutoFit/>
          </a:bodyPr>
          <a:lstStyle/>
          <a:p>
            <a:r>
              <a:rPr lang="ja-JP" altLang="en-US" sz="1400">
                <a:latin typeface="Calibri" pitchFamily="34" charset="0"/>
              </a:rPr>
              <a:t>・病院個々に細かく目標設定しすぎ</a:t>
            </a:r>
            <a:endParaRPr lang="en-US" altLang="ja-JP" sz="1400">
              <a:latin typeface="Calibri" pitchFamily="34" charset="0"/>
            </a:endParaRPr>
          </a:p>
          <a:p>
            <a:r>
              <a:rPr lang="ja-JP" altLang="en-US" sz="1400">
                <a:latin typeface="Calibri" pitchFamily="34" charset="0"/>
              </a:rPr>
              <a:t>・大きな目標、許容される繰出金の　　　　　　　　　　　　　　　　　　　　　　　　　　　　　　　　　　　　　</a:t>
            </a:r>
          </a:p>
          <a:p>
            <a:r>
              <a:rPr lang="ja-JP" altLang="en-US" sz="1400">
                <a:latin typeface="Calibri" pitchFamily="34" charset="0"/>
              </a:rPr>
              <a:t>　レベル設定だけで十分</a:t>
            </a:r>
            <a:endParaRPr lang="en-US" altLang="ja-JP" sz="1400">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タイトル 1"/>
          <p:cNvSpPr>
            <a:spLocks noGrp="1"/>
          </p:cNvSpPr>
          <p:nvPr>
            <p:ph type="title"/>
          </p:nvPr>
        </p:nvSpPr>
        <p:spPr>
          <a:xfrm>
            <a:off x="495300" y="274638"/>
            <a:ext cx="8915400" cy="777875"/>
          </a:xfrm>
        </p:spPr>
        <p:txBody>
          <a:bodyPr/>
          <a:lstStyle/>
          <a:p>
            <a:pPr eaLnBrk="1" hangingPunct="1"/>
            <a:r>
              <a:rPr lang="ja-JP" altLang="en-US" sz="3600" smtClean="0"/>
              <a:t>国立病院機構に見る変革成功の要因</a:t>
            </a:r>
          </a:p>
        </p:txBody>
      </p:sp>
      <p:sp>
        <p:nvSpPr>
          <p:cNvPr id="94210" name="コンテンツ プレースホルダー 2"/>
          <p:cNvSpPr>
            <a:spLocks noGrp="1"/>
          </p:cNvSpPr>
          <p:nvPr>
            <p:ph idx="1"/>
          </p:nvPr>
        </p:nvSpPr>
        <p:spPr>
          <a:xfrm>
            <a:off x="495300" y="1268413"/>
            <a:ext cx="8915400" cy="5445125"/>
          </a:xfrm>
        </p:spPr>
        <p:txBody>
          <a:bodyPr anchor="ctr"/>
          <a:lstStyle/>
          <a:p>
            <a:pPr eaLnBrk="1" hangingPunct="1">
              <a:lnSpc>
                <a:spcPct val="80000"/>
              </a:lnSpc>
              <a:buFont typeface="Wingdings" pitchFamily="2" charset="2"/>
              <a:buChar char="u"/>
            </a:pPr>
            <a:r>
              <a:rPr lang="ja-JP" altLang="en-US" sz="2400" b="1" smtClean="0">
                <a:latin typeface="HGPｺﾞｼｯｸM" pitchFamily="50" charset="-128"/>
                <a:ea typeface="HGPｺﾞｼｯｸM" pitchFamily="50" charset="-128"/>
              </a:rPr>
              <a:t>徹底した現場主義</a:t>
            </a:r>
            <a:br>
              <a:rPr lang="ja-JP" altLang="en-US" sz="2400" b="1" smtClean="0">
                <a:latin typeface="HGPｺﾞｼｯｸM" pitchFamily="50" charset="-128"/>
                <a:ea typeface="HGPｺﾞｼｯｸM" pitchFamily="50" charset="-128"/>
              </a:rPr>
            </a:br>
            <a:r>
              <a:rPr lang="ja-JP" altLang="en-US" sz="2200" smtClean="0">
                <a:latin typeface="HGPｺﾞｼｯｸM" pitchFamily="50" charset="-128"/>
                <a:ea typeface="HGPｺﾞｼｯｸM" pitchFamily="50" charset="-128"/>
              </a:rPr>
              <a:t>・</a:t>
            </a:r>
            <a:r>
              <a:rPr lang="ja-JP" altLang="en-US" sz="1600" smtClean="0">
                <a:latin typeface="HGPｺﾞｼｯｸM" pitchFamily="50" charset="-128"/>
                <a:ea typeface="HGPｺﾞｼｯｸM" pitchFamily="50" charset="-128"/>
              </a:rPr>
              <a:t>権限を院長に落とし、病院の投資判断を含め、院長にできるだけゆだねた</a:t>
            </a:r>
            <a:r>
              <a:rPr lang="ja-JP" altLang="en-US" sz="1500" smtClean="0">
                <a:latin typeface="HGPｺﾞｼｯｸM" pitchFamily="50" charset="-128"/>
                <a:ea typeface="HGPｺﾞｼｯｸM" pitchFamily="50" charset="-128"/>
              </a:rPr>
              <a:t/>
            </a:r>
            <a:br>
              <a:rPr lang="ja-JP" altLang="en-US" sz="1500" smtClean="0">
                <a:latin typeface="HGPｺﾞｼｯｸM" pitchFamily="50" charset="-128"/>
                <a:ea typeface="HGPｺﾞｼｯｸM" pitchFamily="50" charset="-128"/>
              </a:rPr>
            </a:br>
            <a:r>
              <a:rPr lang="ja-JP" altLang="en-US" sz="1600" smtClean="0">
                <a:latin typeface="HGPｺﾞｼｯｸM" pitchFamily="50" charset="-128"/>
                <a:ea typeface="HGPｺﾞｼｯｸM" pitchFamily="50" charset="-128"/>
              </a:rPr>
              <a:t>・本部は最低限のチェック</a:t>
            </a:r>
            <a:br>
              <a:rPr lang="ja-JP" altLang="en-US" sz="1600" smtClean="0">
                <a:latin typeface="HGPｺﾞｼｯｸM" pitchFamily="50" charset="-128"/>
                <a:ea typeface="HGPｺﾞｼｯｸM" pitchFamily="50" charset="-128"/>
              </a:rPr>
            </a:br>
            <a:r>
              <a:rPr lang="ja-JP" altLang="en-US" sz="1600" smtClean="0">
                <a:latin typeface="HGPｺﾞｼｯｸM" pitchFamily="50" charset="-128"/>
                <a:ea typeface="HGPｺﾞｼｯｸM" pitchFamily="50" charset="-128"/>
              </a:rPr>
              <a:t>・定数も、無茶でなければ増員を認め、医師、看護師についてはトータルで数千人ふやしてきた</a:t>
            </a:r>
            <a:endParaRPr lang="en-US" altLang="ja-JP" sz="1600" smtClean="0">
              <a:latin typeface="HGPｺﾞｼｯｸM" pitchFamily="50" charset="-128"/>
              <a:ea typeface="HGPｺﾞｼｯｸM" pitchFamily="50" charset="-128"/>
            </a:endParaRPr>
          </a:p>
          <a:p>
            <a:pPr eaLnBrk="1" hangingPunct="1">
              <a:lnSpc>
                <a:spcPct val="80000"/>
              </a:lnSpc>
              <a:buFont typeface="Wingdings" pitchFamily="2" charset="2"/>
              <a:buChar char="u"/>
            </a:pPr>
            <a:endParaRPr lang="ja-JP" altLang="en-US" sz="1000" smtClean="0">
              <a:latin typeface="HGPｺﾞｼｯｸM" pitchFamily="50" charset="-128"/>
              <a:ea typeface="HGPｺﾞｼｯｸM" pitchFamily="50" charset="-128"/>
            </a:endParaRPr>
          </a:p>
          <a:p>
            <a:pPr eaLnBrk="1" hangingPunct="1">
              <a:lnSpc>
                <a:spcPct val="80000"/>
              </a:lnSpc>
              <a:buFont typeface="Wingdings" pitchFamily="2" charset="2"/>
              <a:buChar char="u"/>
            </a:pPr>
            <a:r>
              <a:rPr lang="ja-JP" altLang="en-US" sz="2400" b="1" smtClean="0">
                <a:latin typeface="HGPｺﾞｼｯｸM" pitchFamily="50" charset="-128"/>
                <a:ea typeface="HGPｺﾞｼｯｸM" pitchFamily="50" charset="-128"/>
              </a:rPr>
              <a:t>人事面のドラスティックな改革</a:t>
            </a:r>
            <a:br>
              <a:rPr lang="ja-JP" altLang="en-US" sz="2400" b="1" smtClean="0">
                <a:latin typeface="HGPｺﾞｼｯｸM" pitchFamily="50" charset="-128"/>
                <a:ea typeface="HGPｺﾞｼｯｸM" pitchFamily="50" charset="-128"/>
              </a:rPr>
            </a:br>
            <a:r>
              <a:rPr lang="ja-JP" altLang="en-US" sz="2000" smtClean="0">
                <a:latin typeface="HGPｺﾞｼｯｸM" pitchFamily="50" charset="-128"/>
                <a:ea typeface="HGPｺﾞｼｯｸM" pitchFamily="50" charset="-128"/>
              </a:rPr>
              <a:t>・</a:t>
            </a:r>
            <a:r>
              <a:rPr lang="ja-JP" altLang="en-US" sz="1600" smtClean="0">
                <a:latin typeface="HGPｺﾞｼｯｸM" pitchFamily="50" charset="-128"/>
                <a:ea typeface="HGPｺﾞｼｯｸM" pitchFamily="50" charset="-128"/>
              </a:rPr>
              <a:t>年功色の強い給与カーブを大胆に押さえた　（黒字が出ている病院でも同じ仕組を適用した）</a:t>
            </a:r>
            <a:br>
              <a:rPr lang="ja-JP" altLang="en-US" sz="1600" smtClean="0">
                <a:latin typeface="HGPｺﾞｼｯｸM" pitchFamily="50" charset="-128"/>
                <a:ea typeface="HGPｺﾞｼｯｸM" pitchFamily="50" charset="-128"/>
              </a:rPr>
            </a:br>
            <a:r>
              <a:rPr lang="ja-JP" altLang="en-US" sz="1600" smtClean="0">
                <a:latin typeface="HGPｺﾞｼｯｸM" pitchFamily="50" charset="-128"/>
                <a:ea typeface="HGPｺﾞｼｯｸM" pitchFamily="50" charset="-128"/>
              </a:rPr>
              <a:t>・ ８年間の訴訟を経て、最近組合に勝訴（独法化以前は、就業規則がなく、「就業規則の新設」である　</a:t>
            </a:r>
          </a:p>
          <a:p>
            <a:pPr eaLnBrk="1" hangingPunct="1">
              <a:lnSpc>
                <a:spcPct val="80000"/>
              </a:lnSpc>
              <a:buFont typeface="Wingdings" pitchFamily="2" charset="2"/>
              <a:buNone/>
            </a:pPr>
            <a:r>
              <a:rPr lang="ja-JP" altLang="en-US" sz="1600" smtClean="0">
                <a:latin typeface="HGPｺﾞｼｯｸM" pitchFamily="50" charset="-128"/>
                <a:ea typeface="HGPｺﾞｼｯｸM" pitchFamily="50" charset="-128"/>
              </a:rPr>
              <a:t>　　　　ことから、「労働条件の継続性はない」・・という判決）　</a:t>
            </a:r>
            <a:endParaRPr lang="en-US" altLang="ja-JP" sz="1600" smtClean="0">
              <a:latin typeface="HGPｺﾞｼｯｸM" pitchFamily="50" charset="-128"/>
              <a:ea typeface="HGPｺﾞｼｯｸM" pitchFamily="50" charset="-128"/>
            </a:endParaRPr>
          </a:p>
          <a:p>
            <a:pPr eaLnBrk="1" hangingPunct="1">
              <a:lnSpc>
                <a:spcPct val="80000"/>
              </a:lnSpc>
              <a:buFont typeface="Wingdings" pitchFamily="2" charset="2"/>
              <a:buChar char="u"/>
            </a:pPr>
            <a:endParaRPr lang="ja-JP" altLang="en-US" sz="1000" smtClean="0">
              <a:latin typeface="HGPｺﾞｼｯｸM" pitchFamily="50" charset="-128"/>
              <a:ea typeface="HGPｺﾞｼｯｸM" pitchFamily="50" charset="-128"/>
            </a:endParaRPr>
          </a:p>
          <a:p>
            <a:pPr eaLnBrk="1" hangingPunct="1">
              <a:lnSpc>
                <a:spcPct val="80000"/>
              </a:lnSpc>
              <a:buFont typeface="Wingdings" pitchFamily="2" charset="2"/>
              <a:buChar char="u"/>
            </a:pPr>
            <a:r>
              <a:rPr lang="ja-JP" altLang="en-US" sz="2400" b="1" smtClean="0">
                <a:latin typeface="HGPｺﾞｼｯｸM" pitchFamily="50" charset="-128"/>
                <a:ea typeface="HGPｺﾞｼｯｸM" pitchFamily="50" charset="-128"/>
              </a:rPr>
              <a:t>院長の確保・育成</a:t>
            </a:r>
            <a:br>
              <a:rPr lang="ja-JP" altLang="en-US" sz="2400" b="1" smtClean="0">
                <a:latin typeface="HGPｺﾞｼｯｸM" pitchFamily="50" charset="-128"/>
                <a:ea typeface="HGPｺﾞｼｯｸM" pitchFamily="50" charset="-128"/>
              </a:rPr>
            </a:br>
            <a:r>
              <a:rPr lang="ja-JP" altLang="en-US" sz="1600" smtClean="0">
                <a:latin typeface="HGPｺﾞｼｯｸM" pitchFamily="50" charset="-128"/>
                <a:ea typeface="HGPｺﾞｼｯｸM" pitchFamily="50" charset="-128"/>
              </a:rPr>
              <a:t>・力のある院長の確保（医局と機構全体の関係づくり）</a:t>
            </a:r>
            <a:br>
              <a:rPr lang="ja-JP" altLang="en-US" sz="1600" smtClean="0">
                <a:latin typeface="HGPｺﾞｼｯｸM" pitchFamily="50" charset="-128"/>
                <a:ea typeface="HGPｺﾞｼｯｸM" pitchFamily="50" charset="-128"/>
              </a:rPr>
            </a:br>
            <a:r>
              <a:rPr lang="ja-JP" altLang="en-US" sz="1600" smtClean="0">
                <a:latin typeface="HGPｺﾞｼｯｸM" pitchFamily="50" charset="-128"/>
                <a:ea typeface="HGPｺﾞｼｯｸM" pitchFamily="50" charset="-128"/>
              </a:rPr>
              <a:t>・院長の意識改革・啓蒙（Ｈ１６年から段階的、継続的）</a:t>
            </a:r>
            <a:endParaRPr lang="en-US" altLang="ja-JP" sz="1600" smtClean="0">
              <a:latin typeface="HGPｺﾞｼｯｸM" pitchFamily="50" charset="-128"/>
              <a:ea typeface="HGPｺﾞｼｯｸM" pitchFamily="50" charset="-128"/>
            </a:endParaRPr>
          </a:p>
          <a:p>
            <a:pPr marL="400050" lvl="1" indent="0" eaLnBrk="1" hangingPunct="1">
              <a:lnSpc>
                <a:spcPct val="80000"/>
              </a:lnSpc>
              <a:buFont typeface="Arial" charset="0"/>
              <a:buNone/>
            </a:pPr>
            <a:r>
              <a:rPr lang="ja-JP" altLang="en-US" sz="1200" smtClean="0">
                <a:latin typeface="HGPｺﾞｼｯｸM" pitchFamily="50" charset="-128"/>
                <a:ea typeface="HGPｺﾞｼｯｸM" pitchFamily="50" charset="-128"/>
              </a:rPr>
              <a:t>　　　</a:t>
            </a:r>
            <a:r>
              <a:rPr lang="ja-JP" altLang="en-US" sz="1400" smtClean="0">
                <a:latin typeface="HGPｺﾞｼｯｸM" pitchFamily="50" charset="-128"/>
                <a:ea typeface="HGPｺﾞｼｯｸM" pitchFamily="50" charset="-128"/>
              </a:rPr>
              <a:t>基本的に副院長の院長昇格</a:t>
            </a:r>
            <a:br>
              <a:rPr lang="ja-JP" altLang="en-US" sz="1400" smtClean="0">
                <a:latin typeface="HGPｺﾞｼｯｸM" pitchFamily="50" charset="-128"/>
                <a:ea typeface="HGPｺﾞｼｯｸM" pitchFamily="50" charset="-128"/>
              </a:rPr>
            </a:br>
            <a:r>
              <a:rPr lang="ja-JP" altLang="en-US" sz="1400" smtClean="0">
                <a:latin typeface="HGPｺﾞｼｯｸM" pitchFamily="50" charset="-128"/>
                <a:ea typeface="HGPｺﾞｼｯｸM" pitchFamily="50" charset="-128"/>
              </a:rPr>
              <a:t>　 　最初から院長候補として確保するよりも、可能性のある人を見極めて育てる</a:t>
            </a:r>
            <a:endParaRPr lang="en-US" altLang="ja-JP" sz="1400" smtClean="0">
              <a:latin typeface="HGPｺﾞｼｯｸM" pitchFamily="50" charset="-128"/>
              <a:ea typeface="HGPｺﾞｼｯｸM" pitchFamily="50" charset="-128"/>
            </a:endParaRPr>
          </a:p>
          <a:p>
            <a:pPr eaLnBrk="1" hangingPunct="1">
              <a:lnSpc>
                <a:spcPct val="80000"/>
              </a:lnSpc>
              <a:buFont typeface="Wingdings" pitchFamily="2" charset="2"/>
              <a:buChar char="u"/>
            </a:pPr>
            <a:endParaRPr lang="ja-JP" altLang="en-US" sz="1000" smtClean="0">
              <a:latin typeface="HGPｺﾞｼｯｸM" pitchFamily="50" charset="-128"/>
              <a:ea typeface="HGPｺﾞｼｯｸM" pitchFamily="50" charset="-128"/>
            </a:endParaRPr>
          </a:p>
          <a:p>
            <a:pPr eaLnBrk="1" hangingPunct="1">
              <a:lnSpc>
                <a:spcPct val="80000"/>
              </a:lnSpc>
              <a:buFont typeface="Wingdings" pitchFamily="2" charset="2"/>
              <a:buChar char="u"/>
            </a:pPr>
            <a:r>
              <a:rPr lang="ja-JP" altLang="en-US" sz="2400" b="1" smtClean="0">
                <a:latin typeface="HGPｺﾞｼｯｸM" pitchFamily="50" charset="-128"/>
                <a:ea typeface="HGPｺﾞｼｯｸM" pitchFamily="50" charset="-128"/>
              </a:rPr>
              <a:t>支援機能に徹した機構本部</a:t>
            </a:r>
            <a:br>
              <a:rPr lang="ja-JP" altLang="en-US" sz="2400" b="1" smtClean="0">
                <a:latin typeface="HGPｺﾞｼｯｸM" pitchFamily="50" charset="-128"/>
                <a:ea typeface="HGPｺﾞｼｯｸM" pitchFamily="50" charset="-128"/>
              </a:rPr>
            </a:br>
            <a:r>
              <a:rPr lang="ja-JP" altLang="en-US" sz="2400" smtClean="0">
                <a:latin typeface="HGPｺﾞｼｯｸM" pitchFamily="50" charset="-128"/>
                <a:ea typeface="HGPｺﾞｼｯｸM" pitchFamily="50" charset="-128"/>
              </a:rPr>
              <a:t>・</a:t>
            </a:r>
            <a:r>
              <a:rPr lang="ja-JP" altLang="en-US" sz="1700" smtClean="0">
                <a:latin typeface="HGPｺﾞｼｯｸM" pitchFamily="50" charset="-128"/>
                <a:ea typeface="HGPｺﾞｼｯｸM" pitchFamily="50" charset="-128"/>
              </a:rPr>
              <a:t>病院のパフォーマンス向上に向け、力量のない院長をサポートするような整合性のとれた仕組</a:t>
            </a:r>
          </a:p>
          <a:p>
            <a:pPr eaLnBrk="1" hangingPunct="1">
              <a:lnSpc>
                <a:spcPct val="80000"/>
              </a:lnSpc>
              <a:buFont typeface="Wingdings" pitchFamily="2" charset="2"/>
              <a:buNone/>
            </a:pPr>
            <a:r>
              <a:rPr lang="ja-JP" altLang="en-US" sz="1700" smtClean="0">
                <a:latin typeface="HGPｺﾞｼｯｸM" pitchFamily="50" charset="-128"/>
                <a:ea typeface="HGPｺﾞｼｯｸM" pitchFamily="50" charset="-128"/>
              </a:rPr>
              <a:t>　　　　みの設計／運用</a:t>
            </a:r>
            <a:br>
              <a:rPr lang="ja-JP" altLang="en-US" sz="1700" smtClean="0">
                <a:latin typeface="HGPｺﾞｼｯｸM" pitchFamily="50" charset="-128"/>
                <a:ea typeface="HGPｺﾞｼｯｸM" pitchFamily="50" charset="-128"/>
              </a:rPr>
            </a:br>
            <a:r>
              <a:rPr lang="ja-JP" altLang="en-US" sz="1800" smtClean="0">
                <a:latin typeface="HGPｺﾞｼｯｸM" pitchFamily="50" charset="-128"/>
                <a:ea typeface="HGPｺﾞｼｯｸM" pitchFamily="50" charset="-128"/>
              </a:rPr>
              <a:t>・</a:t>
            </a:r>
            <a:r>
              <a:rPr lang="ja-JP" altLang="en-US" sz="1700" smtClean="0">
                <a:latin typeface="HGPｺﾞｼｯｸM" pitchFamily="50" charset="-128"/>
                <a:ea typeface="HGPｺﾞｼｯｸM" pitchFamily="50" charset="-128"/>
              </a:rPr>
              <a:t>院長側の投資判断、地域医療への貢献に向けたプランを極力認め、院長の力量が十分で</a:t>
            </a:r>
          </a:p>
          <a:p>
            <a:pPr eaLnBrk="1" hangingPunct="1">
              <a:lnSpc>
                <a:spcPct val="80000"/>
              </a:lnSpc>
              <a:buFont typeface="Wingdings" pitchFamily="2" charset="2"/>
              <a:buNone/>
            </a:pPr>
            <a:r>
              <a:rPr lang="ja-JP" altLang="en-US" sz="1700" smtClean="0">
                <a:latin typeface="HGPｺﾞｼｯｸM" pitchFamily="50" charset="-128"/>
                <a:ea typeface="HGPｺﾞｼｯｸM" pitchFamily="50" charset="-128"/>
              </a:rPr>
              <a:t>　　　　ない場合のみ、本部が議論に介入</a:t>
            </a:r>
          </a:p>
        </p:txBody>
      </p:sp>
      <p:sp>
        <p:nvSpPr>
          <p:cNvPr id="2" name="スライド番号プレースホルダー 2"/>
          <p:cNvSpPr txBox="1">
            <a:spLocks noGrp="1"/>
          </p:cNvSpPr>
          <p:nvPr/>
        </p:nvSpPr>
        <p:spPr>
          <a:xfrm>
            <a:off x="7537450" y="6402388"/>
            <a:ext cx="2311400" cy="365125"/>
          </a:xfrm>
          <a:prstGeom prst="rect">
            <a:avLst/>
          </a:prstGeom>
          <a:noFill/>
        </p:spPr>
        <p:txBody>
          <a:bodyPr anchor="ctr"/>
          <a:lstStyle/>
          <a:p>
            <a:pPr algn="r" fontAlgn="auto">
              <a:spcBef>
                <a:spcPts val="0"/>
              </a:spcBef>
              <a:spcAft>
                <a:spcPts val="0"/>
              </a:spcAft>
              <a:defRPr/>
            </a:pPr>
            <a:fld id="{4B0D0584-43A6-47AE-9612-5954ED68F0EE}" type="slidenum">
              <a:rPr lang="ja-JP" altLang="en-US" sz="1200">
                <a:solidFill>
                  <a:schemeClr val="tx1">
                    <a:tint val="75000"/>
                  </a:schemeClr>
                </a:solidFill>
                <a:latin typeface="+mn-lt"/>
                <a:ea typeface="+mn-ea"/>
              </a:rPr>
              <a:pPr algn="r" fontAlgn="auto">
                <a:spcBef>
                  <a:spcPts val="0"/>
                </a:spcBef>
                <a:spcAft>
                  <a:spcPts val="0"/>
                </a:spcAft>
                <a:defRPr/>
              </a:pPr>
              <a:t>53</a:t>
            </a:fld>
            <a:endParaRPr lang="ja-JP" altLang="en-US" sz="1200">
              <a:solidFill>
                <a:schemeClr val="tx1">
                  <a:tint val="75000"/>
                </a:schemeClr>
              </a:solidFill>
              <a:latin typeface="+mn-lt"/>
              <a:ea typeface="+mn-ea"/>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50150" y="6461125"/>
            <a:ext cx="2311400" cy="365125"/>
          </a:xfrm>
        </p:spPr>
        <p:txBody>
          <a:bodyPr/>
          <a:lstStyle/>
          <a:p>
            <a:pPr>
              <a:defRPr/>
            </a:pPr>
            <a:fld id="{D3C8845A-0A6E-4D08-A1F0-301A28250765}" type="slidenum">
              <a:rPr lang="ja-JP" altLang="en-US"/>
              <a:pPr>
                <a:defRPr/>
              </a:pPr>
              <a:t>54</a:t>
            </a:fld>
            <a:endParaRPr lang="ja-JP" altLang="en-US"/>
          </a:p>
        </p:txBody>
      </p:sp>
      <p:sp>
        <p:nvSpPr>
          <p:cNvPr id="4" name="正方形/長方形 3"/>
          <p:cNvSpPr/>
          <p:nvPr/>
        </p:nvSpPr>
        <p:spPr bwMode="auto">
          <a:xfrm>
            <a:off x="1069975" y="5321300"/>
            <a:ext cx="923925" cy="72072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en-US" altLang="ja-JP" sz="1400" dirty="0">
                <a:latin typeface="+mn-lt"/>
                <a:ea typeface="ＭＳ Ｐゴシック" pitchFamily="50" charset="-128"/>
              </a:rPr>
              <a:t>48</a:t>
            </a:r>
            <a:r>
              <a:rPr kumimoji="0" lang="ja-JP" altLang="en-US" sz="1400" dirty="0">
                <a:latin typeface="+mn-lt"/>
                <a:ea typeface="ＭＳ Ｐゴシック" pitchFamily="50" charset="-128"/>
              </a:rPr>
              <a:t>億円</a:t>
            </a:r>
          </a:p>
        </p:txBody>
      </p:sp>
      <p:cxnSp>
        <p:nvCxnSpPr>
          <p:cNvPr id="7" name="直線コネクタ 6"/>
          <p:cNvCxnSpPr>
            <a:stCxn id="4" idx="0"/>
            <a:endCxn id="15" idx="0"/>
          </p:cNvCxnSpPr>
          <p:nvPr/>
        </p:nvCxnSpPr>
        <p:spPr>
          <a:xfrm>
            <a:off x="1531938" y="5321300"/>
            <a:ext cx="109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a:stCxn id="18" idx="0"/>
            <a:endCxn id="20" idx="0"/>
          </p:cNvCxnSpPr>
          <p:nvPr/>
        </p:nvCxnSpPr>
        <p:spPr>
          <a:xfrm>
            <a:off x="6081713" y="1793875"/>
            <a:ext cx="107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20" idx="2"/>
            <a:endCxn id="19" idx="0"/>
          </p:cNvCxnSpPr>
          <p:nvPr/>
        </p:nvCxnSpPr>
        <p:spPr>
          <a:xfrm>
            <a:off x="7161213" y="2566988"/>
            <a:ext cx="1079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238" name="Line 45"/>
          <p:cNvSpPr>
            <a:spLocks noChangeShapeType="1"/>
          </p:cNvSpPr>
          <p:nvPr/>
        </p:nvSpPr>
        <p:spPr bwMode="auto">
          <a:xfrm>
            <a:off x="1069975" y="6042025"/>
            <a:ext cx="7632700" cy="0"/>
          </a:xfrm>
          <a:prstGeom prst="line">
            <a:avLst/>
          </a:prstGeom>
          <a:noFill/>
          <a:ln w="25400">
            <a:solidFill>
              <a:schemeClr val="tx1"/>
            </a:solidFill>
            <a:round/>
            <a:headEnd/>
            <a:tailEnd/>
          </a:ln>
        </p:spPr>
        <p:txBody>
          <a:bodyPr/>
          <a:lstStyle/>
          <a:p>
            <a:endParaRPr lang="ja-JP" altLang="en-US"/>
          </a:p>
        </p:txBody>
      </p:sp>
      <p:sp>
        <p:nvSpPr>
          <p:cNvPr id="15" name="正方形/長方形 14"/>
          <p:cNvSpPr/>
          <p:nvPr/>
        </p:nvSpPr>
        <p:spPr bwMode="auto">
          <a:xfrm>
            <a:off x="2162175" y="5321300"/>
            <a:ext cx="923925" cy="3175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400" dirty="0">
                <a:latin typeface="+mn-lt"/>
                <a:ea typeface="ＭＳ Ｐゴシック" pitchFamily="50" charset="-128"/>
              </a:rPr>
              <a:t>△</a:t>
            </a:r>
            <a:r>
              <a:rPr kumimoji="0" lang="en-US" altLang="ja-JP" sz="1400" dirty="0">
                <a:latin typeface="+mn-lt"/>
                <a:ea typeface="ＭＳ Ｐゴシック" pitchFamily="50" charset="-128"/>
              </a:rPr>
              <a:t>12</a:t>
            </a:r>
            <a:r>
              <a:rPr kumimoji="0" lang="ja-JP" altLang="en-US" sz="1400" dirty="0">
                <a:latin typeface="+mn-lt"/>
                <a:ea typeface="ＭＳ Ｐゴシック" pitchFamily="50" charset="-128"/>
              </a:rPr>
              <a:t>億円</a:t>
            </a:r>
          </a:p>
        </p:txBody>
      </p:sp>
      <p:sp>
        <p:nvSpPr>
          <p:cNvPr id="16" name="正方形/長方形 15"/>
          <p:cNvSpPr/>
          <p:nvPr/>
        </p:nvSpPr>
        <p:spPr bwMode="auto">
          <a:xfrm>
            <a:off x="3314700" y="5394325"/>
            <a:ext cx="923925" cy="244475"/>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en-US" altLang="ja-JP" sz="1400" dirty="0">
                <a:latin typeface="+mn-lt"/>
                <a:ea typeface="ＭＳ Ｐゴシック" pitchFamily="50" charset="-128"/>
              </a:rPr>
              <a:t>10</a:t>
            </a:r>
            <a:r>
              <a:rPr kumimoji="0" lang="ja-JP" altLang="en-US" sz="1400" dirty="0">
                <a:latin typeface="+mn-lt"/>
                <a:ea typeface="ＭＳ Ｐゴシック" pitchFamily="50" charset="-128"/>
              </a:rPr>
              <a:t>億円</a:t>
            </a:r>
          </a:p>
        </p:txBody>
      </p:sp>
      <p:sp>
        <p:nvSpPr>
          <p:cNvPr id="17" name="正方形/長方形 16"/>
          <p:cNvSpPr/>
          <p:nvPr/>
        </p:nvSpPr>
        <p:spPr bwMode="auto">
          <a:xfrm>
            <a:off x="4468813" y="3449638"/>
            <a:ext cx="922337" cy="19446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en-US" altLang="ja-JP" sz="1400" dirty="0">
                <a:latin typeface="+mn-lt"/>
                <a:ea typeface="ＭＳ Ｐゴシック" pitchFamily="50" charset="-128"/>
              </a:rPr>
              <a:t>165</a:t>
            </a:r>
            <a:r>
              <a:rPr kumimoji="0" lang="ja-JP" altLang="en-US" sz="1400" dirty="0">
                <a:latin typeface="+mn-lt"/>
                <a:ea typeface="ＭＳ Ｐゴシック" pitchFamily="50" charset="-128"/>
              </a:rPr>
              <a:t>億円</a:t>
            </a:r>
          </a:p>
        </p:txBody>
      </p:sp>
      <p:sp>
        <p:nvSpPr>
          <p:cNvPr id="18" name="正方形/長方形 17"/>
          <p:cNvSpPr/>
          <p:nvPr/>
        </p:nvSpPr>
        <p:spPr bwMode="auto">
          <a:xfrm>
            <a:off x="5619750" y="1793875"/>
            <a:ext cx="923925" cy="165576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en-US" altLang="ja-JP" sz="1400" dirty="0">
                <a:latin typeface="+mn-lt"/>
                <a:ea typeface="ＭＳ Ｐゴシック" pitchFamily="50" charset="-128"/>
              </a:rPr>
              <a:t>128</a:t>
            </a:r>
            <a:r>
              <a:rPr kumimoji="0" lang="ja-JP" altLang="en-US" sz="1400" dirty="0">
                <a:latin typeface="+mn-lt"/>
                <a:ea typeface="ＭＳ Ｐゴシック" pitchFamily="50" charset="-128"/>
              </a:rPr>
              <a:t>億円</a:t>
            </a:r>
          </a:p>
        </p:txBody>
      </p:sp>
      <p:sp>
        <p:nvSpPr>
          <p:cNvPr id="19" name="正方形/長方形 18"/>
          <p:cNvSpPr/>
          <p:nvPr/>
        </p:nvSpPr>
        <p:spPr bwMode="auto">
          <a:xfrm>
            <a:off x="7778750" y="2566988"/>
            <a:ext cx="923925" cy="347503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en-US" altLang="ja-JP" sz="1400" dirty="0">
                <a:latin typeface="+mn-lt"/>
                <a:ea typeface="ＭＳ Ｐゴシック" pitchFamily="50" charset="-128"/>
              </a:rPr>
              <a:t>283</a:t>
            </a:r>
            <a:r>
              <a:rPr kumimoji="0" lang="ja-JP" altLang="en-US" sz="1400" dirty="0">
                <a:latin typeface="+mn-lt"/>
                <a:ea typeface="ＭＳ Ｐゴシック" pitchFamily="50" charset="-128"/>
              </a:rPr>
              <a:t>億円</a:t>
            </a:r>
          </a:p>
        </p:txBody>
      </p:sp>
      <p:sp>
        <p:nvSpPr>
          <p:cNvPr id="20" name="正方形/長方形 19"/>
          <p:cNvSpPr/>
          <p:nvPr/>
        </p:nvSpPr>
        <p:spPr bwMode="auto">
          <a:xfrm>
            <a:off x="6699250" y="1793875"/>
            <a:ext cx="923925" cy="77311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nchor="ctr"/>
          <a:lstStyle/>
          <a:p>
            <a:pPr algn="ctr" fontAlgn="auto">
              <a:spcBef>
                <a:spcPts val="0"/>
              </a:spcBef>
              <a:spcAft>
                <a:spcPts val="0"/>
              </a:spcAft>
              <a:defRPr/>
            </a:pPr>
            <a:r>
              <a:rPr kumimoji="0" lang="ja-JP" altLang="en-US" sz="1400" dirty="0">
                <a:latin typeface="+mn-lt"/>
                <a:ea typeface="ＭＳ Ｐゴシック" pitchFamily="50" charset="-128"/>
              </a:rPr>
              <a:t>△</a:t>
            </a:r>
            <a:r>
              <a:rPr kumimoji="0" lang="en-US" altLang="ja-JP" sz="1400" dirty="0">
                <a:latin typeface="+mn-lt"/>
                <a:ea typeface="ＭＳ Ｐゴシック" pitchFamily="50" charset="-128"/>
              </a:rPr>
              <a:t>52</a:t>
            </a:r>
            <a:r>
              <a:rPr kumimoji="0" lang="ja-JP" altLang="en-US" sz="1400" dirty="0">
                <a:latin typeface="+mn-lt"/>
                <a:ea typeface="ＭＳ Ｐゴシック" pitchFamily="50" charset="-128"/>
              </a:rPr>
              <a:t>億円</a:t>
            </a:r>
          </a:p>
        </p:txBody>
      </p:sp>
      <p:cxnSp>
        <p:nvCxnSpPr>
          <p:cNvPr id="25" name="直線コネクタ 24"/>
          <p:cNvCxnSpPr>
            <a:stCxn id="16" idx="0"/>
            <a:endCxn id="17" idx="2"/>
          </p:cNvCxnSpPr>
          <p:nvPr/>
        </p:nvCxnSpPr>
        <p:spPr>
          <a:xfrm>
            <a:off x="3776663" y="5394325"/>
            <a:ext cx="11541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17" idx="0"/>
            <a:endCxn id="18" idx="2"/>
          </p:cNvCxnSpPr>
          <p:nvPr/>
        </p:nvCxnSpPr>
        <p:spPr>
          <a:xfrm>
            <a:off x="4930775" y="3449638"/>
            <a:ext cx="11509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15" idx="2"/>
            <a:endCxn id="16" idx="2"/>
          </p:cNvCxnSpPr>
          <p:nvPr/>
        </p:nvCxnSpPr>
        <p:spPr>
          <a:xfrm>
            <a:off x="2624138" y="5638800"/>
            <a:ext cx="1152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248" name="テキスト ボックス 40"/>
          <p:cNvSpPr txBox="1">
            <a:spLocks noChangeArrowheads="1"/>
          </p:cNvSpPr>
          <p:nvPr/>
        </p:nvSpPr>
        <p:spPr bwMode="auto">
          <a:xfrm>
            <a:off x="1069975" y="6113463"/>
            <a:ext cx="923925" cy="338137"/>
          </a:xfrm>
          <a:prstGeom prst="rect">
            <a:avLst/>
          </a:prstGeom>
          <a:noFill/>
          <a:ln w="9525">
            <a:noFill/>
            <a:miter lim="800000"/>
            <a:headEnd/>
            <a:tailEnd/>
          </a:ln>
        </p:spPr>
        <p:txBody>
          <a:bodyPr>
            <a:spAutoFit/>
          </a:bodyPr>
          <a:lstStyle/>
          <a:p>
            <a:r>
              <a:rPr lang="ja-JP" altLang="en-US" sz="1600">
                <a:latin typeface="Calibri" pitchFamily="34" charset="0"/>
              </a:rPr>
              <a:t>急性期</a:t>
            </a:r>
            <a:r>
              <a:rPr lang="en-US" altLang="ja-JP" sz="1600">
                <a:latin typeface="Calibri" pitchFamily="34" charset="0"/>
              </a:rPr>
              <a:t>C</a:t>
            </a:r>
            <a:endParaRPr lang="ja-JP" altLang="en-US" sz="1600">
              <a:latin typeface="Calibri" pitchFamily="34" charset="0"/>
            </a:endParaRPr>
          </a:p>
        </p:txBody>
      </p:sp>
      <p:sp>
        <p:nvSpPr>
          <p:cNvPr id="95249" name="テキスト ボックス 41"/>
          <p:cNvSpPr txBox="1">
            <a:spLocks noChangeArrowheads="1"/>
          </p:cNvSpPr>
          <p:nvPr/>
        </p:nvSpPr>
        <p:spPr bwMode="auto">
          <a:xfrm>
            <a:off x="2157413" y="6113463"/>
            <a:ext cx="923925" cy="338137"/>
          </a:xfrm>
          <a:prstGeom prst="rect">
            <a:avLst/>
          </a:prstGeom>
          <a:noFill/>
          <a:ln w="9525">
            <a:noFill/>
            <a:miter lim="800000"/>
            <a:headEnd/>
            <a:tailEnd/>
          </a:ln>
        </p:spPr>
        <p:txBody>
          <a:bodyPr>
            <a:spAutoFit/>
          </a:bodyPr>
          <a:lstStyle/>
          <a:p>
            <a:r>
              <a:rPr lang="ja-JP" altLang="en-US" sz="1600">
                <a:latin typeface="Calibri" pitchFamily="34" charset="0"/>
              </a:rPr>
              <a:t>呼吸器</a:t>
            </a:r>
            <a:r>
              <a:rPr lang="en-US" altLang="ja-JP" sz="1600">
                <a:latin typeface="Calibri" pitchFamily="34" charset="0"/>
              </a:rPr>
              <a:t>C</a:t>
            </a:r>
            <a:endParaRPr lang="ja-JP" altLang="en-US" sz="1600">
              <a:latin typeface="Calibri" pitchFamily="34" charset="0"/>
            </a:endParaRPr>
          </a:p>
        </p:txBody>
      </p:sp>
      <p:sp>
        <p:nvSpPr>
          <p:cNvPr id="95250" name="テキスト ボックス 42"/>
          <p:cNvSpPr txBox="1">
            <a:spLocks noChangeArrowheads="1"/>
          </p:cNvSpPr>
          <p:nvPr/>
        </p:nvSpPr>
        <p:spPr bwMode="auto">
          <a:xfrm>
            <a:off x="3452813" y="6113463"/>
            <a:ext cx="923925" cy="338137"/>
          </a:xfrm>
          <a:prstGeom prst="rect">
            <a:avLst/>
          </a:prstGeom>
          <a:noFill/>
          <a:ln w="9525">
            <a:noFill/>
            <a:miter lim="800000"/>
            <a:headEnd/>
            <a:tailEnd/>
          </a:ln>
        </p:spPr>
        <p:txBody>
          <a:bodyPr>
            <a:spAutoFit/>
          </a:bodyPr>
          <a:lstStyle/>
          <a:p>
            <a:r>
              <a:rPr lang="ja-JP" altLang="en-US" sz="1600">
                <a:latin typeface="Calibri" pitchFamily="34" charset="0"/>
              </a:rPr>
              <a:t>精神</a:t>
            </a:r>
            <a:r>
              <a:rPr lang="en-US" altLang="ja-JP" sz="1600">
                <a:latin typeface="Calibri" pitchFamily="34" charset="0"/>
              </a:rPr>
              <a:t>C</a:t>
            </a:r>
            <a:endParaRPr lang="ja-JP" altLang="en-US" sz="1600">
              <a:latin typeface="Calibri" pitchFamily="34" charset="0"/>
            </a:endParaRPr>
          </a:p>
        </p:txBody>
      </p:sp>
      <p:sp>
        <p:nvSpPr>
          <p:cNvPr id="95251" name="テキスト ボックス 43"/>
          <p:cNvSpPr txBox="1">
            <a:spLocks noChangeArrowheads="1"/>
          </p:cNvSpPr>
          <p:nvPr/>
        </p:nvSpPr>
        <p:spPr bwMode="auto">
          <a:xfrm>
            <a:off x="4460875" y="6113463"/>
            <a:ext cx="923925" cy="338137"/>
          </a:xfrm>
          <a:prstGeom prst="rect">
            <a:avLst/>
          </a:prstGeom>
          <a:noFill/>
          <a:ln w="9525">
            <a:noFill/>
            <a:miter lim="800000"/>
            <a:headEnd/>
            <a:tailEnd/>
          </a:ln>
        </p:spPr>
        <p:txBody>
          <a:bodyPr>
            <a:spAutoFit/>
          </a:bodyPr>
          <a:lstStyle/>
          <a:p>
            <a:r>
              <a:rPr lang="ja-JP" altLang="en-US" sz="1600">
                <a:latin typeface="Calibri" pitchFamily="34" charset="0"/>
              </a:rPr>
              <a:t>成人病</a:t>
            </a:r>
            <a:r>
              <a:rPr lang="en-US" altLang="ja-JP" sz="1600">
                <a:latin typeface="Calibri" pitchFamily="34" charset="0"/>
              </a:rPr>
              <a:t>C</a:t>
            </a:r>
            <a:endParaRPr lang="ja-JP" altLang="en-US" sz="1600">
              <a:latin typeface="Calibri" pitchFamily="34" charset="0"/>
            </a:endParaRPr>
          </a:p>
        </p:txBody>
      </p:sp>
      <p:sp>
        <p:nvSpPr>
          <p:cNvPr id="95252" name="テキスト ボックス 44"/>
          <p:cNvSpPr txBox="1">
            <a:spLocks noChangeArrowheads="1"/>
          </p:cNvSpPr>
          <p:nvPr/>
        </p:nvSpPr>
        <p:spPr bwMode="auto">
          <a:xfrm>
            <a:off x="5900738" y="6113463"/>
            <a:ext cx="923925" cy="338137"/>
          </a:xfrm>
          <a:prstGeom prst="rect">
            <a:avLst/>
          </a:prstGeom>
          <a:noFill/>
          <a:ln w="9525">
            <a:noFill/>
            <a:miter lim="800000"/>
            <a:headEnd/>
            <a:tailEnd/>
          </a:ln>
        </p:spPr>
        <p:txBody>
          <a:bodyPr>
            <a:spAutoFit/>
          </a:bodyPr>
          <a:lstStyle/>
          <a:p>
            <a:r>
              <a:rPr lang="ja-JP" altLang="en-US" sz="1600">
                <a:latin typeface="Calibri" pitchFamily="34" charset="0"/>
              </a:rPr>
              <a:t>母子</a:t>
            </a:r>
            <a:r>
              <a:rPr lang="en-US" altLang="ja-JP" sz="1600">
                <a:latin typeface="Calibri" pitchFamily="34" charset="0"/>
              </a:rPr>
              <a:t>C</a:t>
            </a:r>
            <a:endParaRPr lang="ja-JP" altLang="en-US" sz="1600">
              <a:latin typeface="Calibri" pitchFamily="34" charset="0"/>
            </a:endParaRPr>
          </a:p>
        </p:txBody>
      </p:sp>
      <p:sp>
        <p:nvSpPr>
          <p:cNvPr id="95253" name="テキスト ボックス 45"/>
          <p:cNvSpPr txBox="1">
            <a:spLocks noChangeArrowheads="1"/>
          </p:cNvSpPr>
          <p:nvPr/>
        </p:nvSpPr>
        <p:spPr bwMode="auto">
          <a:xfrm>
            <a:off x="6981825" y="6113463"/>
            <a:ext cx="923925" cy="338137"/>
          </a:xfrm>
          <a:prstGeom prst="rect">
            <a:avLst/>
          </a:prstGeom>
          <a:noFill/>
          <a:ln w="9525">
            <a:noFill/>
            <a:miter lim="800000"/>
            <a:headEnd/>
            <a:tailEnd/>
          </a:ln>
        </p:spPr>
        <p:txBody>
          <a:bodyPr>
            <a:spAutoFit/>
          </a:bodyPr>
          <a:lstStyle/>
          <a:p>
            <a:r>
              <a:rPr lang="ja-JP" altLang="en-US" sz="1600">
                <a:latin typeface="Calibri" pitchFamily="34" charset="0"/>
              </a:rPr>
              <a:t>本部</a:t>
            </a:r>
          </a:p>
        </p:txBody>
      </p:sp>
      <p:sp>
        <p:nvSpPr>
          <p:cNvPr id="95254" name="テキスト ボックス 46"/>
          <p:cNvSpPr txBox="1">
            <a:spLocks noChangeArrowheads="1"/>
          </p:cNvSpPr>
          <p:nvPr/>
        </p:nvSpPr>
        <p:spPr bwMode="auto">
          <a:xfrm>
            <a:off x="7761288" y="6122988"/>
            <a:ext cx="1079500" cy="338137"/>
          </a:xfrm>
          <a:prstGeom prst="rect">
            <a:avLst/>
          </a:prstGeom>
          <a:noFill/>
          <a:ln w="9525">
            <a:noFill/>
            <a:miter lim="800000"/>
            <a:headEnd/>
            <a:tailEnd/>
          </a:ln>
        </p:spPr>
        <p:txBody>
          <a:bodyPr>
            <a:spAutoFit/>
          </a:bodyPr>
          <a:lstStyle/>
          <a:p>
            <a:r>
              <a:rPr lang="ja-JP" altLang="en-US" sz="1600">
                <a:latin typeface="Calibri" pitchFamily="34" charset="0"/>
              </a:rPr>
              <a:t>機構全体</a:t>
            </a:r>
          </a:p>
        </p:txBody>
      </p:sp>
      <p:sp>
        <p:nvSpPr>
          <p:cNvPr id="95255" name="テキスト ボックス 47"/>
          <p:cNvSpPr txBox="1">
            <a:spLocks noChangeArrowheads="1"/>
          </p:cNvSpPr>
          <p:nvPr/>
        </p:nvSpPr>
        <p:spPr bwMode="auto">
          <a:xfrm>
            <a:off x="3200400" y="1352550"/>
            <a:ext cx="3162300" cy="368300"/>
          </a:xfrm>
          <a:prstGeom prst="rect">
            <a:avLst/>
          </a:prstGeom>
          <a:noFill/>
          <a:ln w="9525">
            <a:noFill/>
            <a:miter lim="800000"/>
            <a:headEnd/>
            <a:tailEnd/>
          </a:ln>
        </p:spPr>
        <p:txBody>
          <a:bodyPr>
            <a:spAutoFit/>
          </a:bodyPr>
          <a:lstStyle/>
          <a:p>
            <a:r>
              <a:rPr lang="ja-JP" altLang="en-US" u="sng">
                <a:latin typeface="Calibri" pitchFamily="34" charset="0"/>
              </a:rPr>
              <a:t>府立病院機構の資本の内訳　　</a:t>
            </a:r>
          </a:p>
        </p:txBody>
      </p:sp>
      <p:sp>
        <p:nvSpPr>
          <p:cNvPr id="95256" name="テキスト ボックス 48"/>
          <p:cNvSpPr txBox="1">
            <a:spLocks noChangeArrowheads="1"/>
          </p:cNvSpPr>
          <p:nvPr/>
        </p:nvSpPr>
        <p:spPr bwMode="auto">
          <a:xfrm>
            <a:off x="704850" y="279400"/>
            <a:ext cx="8353425" cy="701675"/>
          </a:xfrm>
          <a:prstGeom prst="rect">
            <a:avLst/>
          </a:prstGeom>
          <a:noFill/>
          <a:ln w="9525">
            <a:noFill/>
            <a:miter lim="800000"/>
            <a:headEnd/>
            <a:tailEnd/>
          </a:ln>
        </p:spPr>
        <p:txBody>
          <a:bodyPr>
            <a:spAutoFit/>
          </a:bodyPr>
          <a:lstStyle/>
          <a:p>
            <a:r>
              <a:rPr lang="ja-JP" altLang="en-US" sz="2000">
                <a:latin typeface="Calibri" pitchFamily="34" charset="0"/>
              </a:rPr>
              <a:t>呼吸器</a:t>
            </a:r>
            <a:r>
              <a:rPr lang="en-US" altLang="ja-JP" sz="2000">
                <a:latin typeface="Calibri" pitchFamily="34" charset="0"/>
              </a:rPr>
              <a:t>C</a:t>
            </a:r>
            <a:r>
              <a:rPr lang="ja-JP" altLang="en-US" sz="2000">
                <a:latin typeface="Calibri" pitchFamily="34" charset="0"/>
              </a:rPr>
              <a:t>が債務超過である事、本部にマイナスが溜まっていくことなど、市立病院より規模は小さいが、同様な会計問題は存在する</a:t>
            </a:r>
          </a:p>
        </p:txBody>
      </p:sp>
      <p:sp>
        <p:nvSpPr>
          <p:cNvPr id="95257" name="テキスト ボックス 49"/>
          <p:cNvSpPr txBox="1">
            <a:spLocks noChangeArrowheads="1"/>
          </p:cNvSpPr>
          <p:nvPr/>
        </p:nvSpPr>
        <p:spPr bwMode="auto">
          <a:xfrm>
            <a:off x="3062288" y="2205038"/>
            <a:ext cx="2682875" cy="581025"/>
          </a:xfrm>
          <a:prstGeom prst="rect">
            <a:avLst/>
          </a:prstGeom>
          <a:noFill/>
          <a:ln w="9525">
            <a:noFill/>
            <a:miter lim="800000"/>
            <a:headEnd/>
            <a:tailEnd/>
          </a:ln>
        </p:spPr>
        <p:txBody>
          <a:bodyPr>
            <a:spAutoFit/>
          </a:bodyPr>
          <a:lstStyle/>
          <a:p>
            <a:r>
              <a:rPr lang="ja-JP" altLang="en-US" sz="1600">
                <a:latin typeface="Calibri" pitchFamily="34" charset="0"/>
              </a:rPr>
              <a:t>成人病</a:t>
            </a:r>
            <a:r>
              <a:rPr lang="en-US" altLang="ja-JP" sz="1600">
                <a:latin typeface="Calibri" pitchFamily="34" charset="0"/>
              </a:rPr>
              <a:t>C</a:t>
            </a:r>
            <a:r>
              <a:rPr lang="ja-JP" altLang="en-US" sz="1600">
                <a:latin typeface="Calibri" pitchFamily="34" charset="0"/>
              </a:rPr>
              <a:t>と、母子</a:t>
            </a:r>
            <a:r>
              <a:rPr lang="en-US" altLang="ja-JP" sz="1600">
                <a:latin typeface="Calibri" pitchFamily="34" charset="0"/>
              </a:rPr>
              <a:t>C</a:t>
            </a:r>
            <a:r>
              <a:rPr lang="ja-JP" altLang="en-US" sz="1600">
                <a:latin typeface="Calibri" pitchFamily="34" charset="0"/>
              </a:rPr>
              <a:t>は、もっと厳しく見ても大丈夫</a:t>
            </a:r>
          </a:p>
        </p:txBody>
      </p:sp>
      <p:sp>
        <p:nvSpPr>
          <p:cNvPr id="95258" name="テキスト ボックス 50"/>
          <p:cNvSpPr txBox="1">
            <a:spLocks noChangeArrowheads="1"/>
          </p:cNvSpPr>
          <p:nvPr/>
        </p:nvSpPr>
        <p:spPr bwMode="auto">
          <a:xfrm>
            <a:off x="1531938" y="4383088"/>
            <a:ext cx="2244725" cy="825500"/>
          </a:xfrm>
          <a:prstGeom prst="rect">
            <a:avLst/>
          </a:prstGeom>
          <a:noFill/>
          <a:ln w="9525">
            <a:noFill/>
            <a:miter lim="800000"/>
            <a:headEnd/>
            <a:tailEnd/>
          </a:ln>
        </p:spPr>
        <p:txBody>
          <a:bodyPr>
            <a:spAutoFit/>
          </a:bodyPr>
          <a:lstStyle/>
          <a:p>
            <a:r>
              <a:rPr lang="ja-JP" altLang="en-US" sz="1600">
                <a:latin typeface="Calibri" pitchFamily="34" charset="0"/>
              </a:rPr>
              <a:t>呼吸器</a:t>
            </a:r>
            <a:r>
              <a:rPr lang="en-US" altLang="ja-JP" sz="1600">
                <a:latin typeface="Calibri" pitchFamily="34" charset="0"/>
              </a:rPr>
              <a:t>C</a:t>
            </a:r>
            <a:r>
              <a:rPr lang="ja-JP" altLang="en-US" sz="1600">
                <a:latin typeface="Calibri" pitchFamily="34" charset="0"/>
              </a:rPr>
              <a:t>は債務超過だが、オペレーション改善ができるかがポイント</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タイトル 1"/>
          <p:cNvSpPr>
            <a:spLocks noGrp="1"/>
          </p:cNvSpPr>
          <p:nvPr>
            <p:ph type="title"/>
          </p:nvPr>
        </p:nvSpPr>
        <p:spPr/>
        <p:txBody>
          <a:bodyPr/>
          <a:lstStyle/>
          <a:p>
            <a:pPr eaLnBrk="1" hangingPunct="1"/>
            <a:r>
              <a:rPr lang="ja-JP" altLang="en-US" smtClean="0"/>
              <a:t>市立３市民病院の概要</a:t>
            </a:r>
          </a:p>
        </p:txBody>
      </p:sp>
      <p:sp>
        <p:nvSpPr>
          <p:cNvPr id="21506" name="スライド番号プレースホルダー 2"/>
          <p:cNvSpPr>
            <a:spLocks noGrp="1"/>
          </p:cNvSpPr>
          <p:nvPr>
            <p:ph type="sldNum" sz="quarter" idx="12"/>
          </p:nvPr>
        </p:nvSpPr>
        <p:spPr bwMode="auto">
          <a:xfrm>
            <a:off x="7545388" y="6415088"/>
            <a:ext cx="2311400" cy="365125"/>
          </a:xfrm>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7752BD6-F01B-4038-A698-2F9A326823E6}" type="slidenum">
              <a:rPr kumimoji="0" lang="ja-JP" altLang="en-US" sz="1400" smtClean="0">
                <a:solidFill>
                  <a:schemeClr val="tx2"/>
                </a:solidFill>
                <a:latin typeface="ＭＳ ゴシック" pitchFamily="49" charset="-128"/>
                <a:ea typeface="ＭＳ ゴシック" pitchFamily="49" charset="-128"/>
              </a:rPr>
              <a:pPr fontAlgn="base">
                <a:spcBef>
                  <a:spcPct val="0"/>
                </a:spcBef>
                <a:spcAft>
                  <a:spcPct val="0"/>
                </a:spcAft>
              </a:pPr>
              <a:t>6</a:t>
            </a:fld>
            <a:endParaRPr kumimoji="0" lang="en-US" altLang="ja-JP" sz="1400" smtClean="0">
              <a:solidFill>
                <a:schemeClr val="tx2"/>
              </a:solidFill>
              <a:latin typeface="ＭＳ ゴシック" pitchFamily="49" charset="-128"/>
              <a:ea typeface="ＭＳ ゴシック" pitchFamily="49" charset="-128"/>
            </a:endParaRPr>
          </a:p>
        </p:txBody>
      </p:sp>
      <p:graphicFrame>
        <p:nvGraphicFramePr>
          <p:cNvPr id="21582" name="Group 78"/>
          <p:cNvGraphicFramePr>
            <a:graphicFrameLocks noGrp="1"/>
          </p:cNvGraphicFramePr>
          <p:nvPr/>
        </p:nvGraphicFramePr>
        <p:xfrm>
          <a:off x="508000" y="1243013"/>
          <a:ext cx="8988425" cy="4989513"/>
        </p:xfrm>
        <a:graphic>
          <a:graphicData uri="http://schemas.openxmlformats.org/drawingml/2006/table">
            <a:tbl>
              <a:tblPr/>
              <a:tblGrid>
                <a:gridCol w="550863"/>
                <a:gridCol w="552450"/>
                <a:gridCol w="2627312"/>
                <a:gridCol w="2630488"/>
                <a:gridCol w="2627312"/>
              </a:tblGrid>
              <a:tr h="381000">
                <a:tc gridSpan="2">
                  <a:txBody>
                    <a:bodyPr/>
                    <a:lstStyle/>
                    <a:p>
                      <a:pPr marL="0" marR="0" lvl="0" indent="0" algn="r" defTabSz="914400" rtl="0" eaLnBrk="1" fontAlgn="base" latinLnBrk="0" hangingPunct="1">
                        <a:lnSpc>
                          <a:spcPts val="15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Calibri" pitchFamily="34" charset="0"/>
                          <a:ea typeface="ＭＳ Ｐゴシック" charset="-128"/>
                        </a:rPr>
                        <a:t>　 　病院名</a:t>
                      </a:r>
                    </a:p>
                    <a:p>
                      <a:pPr marL="0" marR="0" lvl="0" indent="0" algn="just" defTabSz="914400" rtl="0" eaLnBrk="1" fontAlgn="base" latinLnBrk="0" hangingPunct="1">
                        <a:lnSpc>
                          <a:spcPts val="15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Calibri" pitchFamily="34" charset="0"/>
                          <a:ea typeface="ＭＳ Ｐゴシック" charset="-128"/>
                        </a:rPr>
                        <a:t>区　分</a:t>
                      </a:r>
                      <a:endParaRPr kumimoji="0" lang="ja-JP" altLang="en-US" sz="10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endParaRPr>
                    </a:p>
                  </a:txBody>
                  <a:tcPr marL="62213" marR="622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Calibri" pitchFamily="34" charset="0"/>
                          <a:ea typeface="ＭＳ Ｐゴシック" charset="-128"/>
                        </a:rPr>
                        <a:t>総合医療センター</a:t>
                      </a:r>
                      <a:endParaRPr kumimoji="0" lang="ja-JP" altLang="en-US" sz="12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Calibri" pitchFamily="34" charset="0"/>
                          <a:ea typeface="ＭＳ Ｐゴシック" charset="-128"/>
                        </a:rPr>
                        <a:t>十三市民病院</a:t>
                      </a:r>
                      <a:endParaRPr kumimoji="0" lang="ja-JP" altLang="en-US" sz="12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2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rPr>
                        <a:t>住吉市民病院</a:t>
                      </a: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246188">
                <a:tc gridSpan="2">
                  <a:txBody>
                    <a:bodyPr/>
                    <a:lstStyle/>
                    <a:p>
                      <a:pPr marL="0" marR="0" lvl="0" indent="0" algn="just" defTabSz="914400" rtl="0" eaLnBrk="1" fontAlgn="base" latinLnBrk="0" hangingPunct="1">
                        <a:lnSpc>
                          <a:spcPts val="1500"/>
                        </a:lnSpc>
                        <a:spcBef>
                          <a:spcPct val="0"/>
                        </a:spcBef>
                        <a:spcAft>
                          <a:spcPct val="0"/>
                        </a:spcAft>
                        <a:buClrTx/>
                        <a:buSzTx/>
                        <a:buFontTx/>
                        <a:buNone/>
                        <a:tabLst/>
                      </a:pPr>
                      <a:endParaRPr kumimoji="0" lang="ja-JP" altLang="ja-JP" sz="10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endParaRPr>
                    </a:p>
                  </a:txBody>
                  <a:tcPr marL="62213" marR="622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ja-JP" altLang="ja-JP" sz="12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ja-JP" altLang="ja-JP" sz="12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endParaRPr kumimoji="0" lang="ja-JP" altLang="ja-JP" sz="1200" b="0" i="0" u="none" strike="noStrike" cap="none" normalizeH="0" baseline="0" smtClean="0">
                        <a:ln>
                          <a:noFill/>
                        </a:ln>
                        <a:solidFill>
                          <a:srgbClr val="000000"/>
                        </a:solidFill>
                        <a:effectLst/>
                        <a:latin typeface="ＭＳ Ｐゴシック" charset="-128"/>
                        <a:ea typeface="ＭＳ Ｐゴシック"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676400">
                <a:tc gridSpan="2">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Calibri" pitchFamily="34" charset="0"/>
                          <a:ea typeface="ＭＳ Ｐゴシック" charset="-128"/>
                        </a:rPr>
                        <a:t>主な役割</a:t>
                      </a:r>
                    </a:p>
                    <a:p>
                      <a:pPr marL="0" marR="0" lvl="0" indent="0" algn="ctr" defTabSz="914400" rtl="0" eaLnBrk="1" fontAlgn="base" latinLnBrk="0" hangingPunct="1">
                        <a:lnSpc>
                          <a:spcPts val="15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Calibri" pitchFamily="34" charset="0"/>
                          <a:ea typeface="ＭＳ Ｐゴシック" charset="-128"/>
                        </a:rPr>
                        <a:t>及び機能</a:t>
                      </a:r>
                      <a:endParaRPr kumimoji="0" lang="ja-JP" altLang="en-US" sz="1000" b="0" i="0" u="none" strike="noStrike" cap="none" normalizeH="0" baseline="0" smtClean="0">
                        <a:ln>
                          <a:noFill/>
                        </a:ln>
                        <a:solidFill>
                          <a:srgbClr val="000000"/>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○高度・専門的医療の提供</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○地域がん診療連携拠点病院</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○小児高度専門医療　　○救命救急センター</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○精神科合併症医療</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○精神保健福祉法指定病院（緊急措置入院）</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○第一種・第二種感染症指定医療機関</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○総合周産期母子医療センター</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NMCS</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基幹病院　　○</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OGCS</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基幹病院</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○地域医療支援病院　　○大阪府災害拠点病院</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○エイズ治療中核拠点病院</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○日本医療機能評価機構認定病院</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○臨床研修指定病院（基幹型）</a:t>
                      </a:r>
                      <a:endParaRPr kumimoji="0" lang="ja-JP" altLang="en-US" sz="1000" b="0" i="0" u="none" strike="noStrike" cap="none" normalizeH="0" baseline="0" smtClean="0">
                        <a:ln>
                          <a:noFill/>
                        </a:ln>
                        <a:solidFill>
                          <a:schemeClr val="tx1"/>
                        </a:solidFill>
                        <a:effectLst/>
                        <a:latin typeface="ＭＳ Ｐゴシック" charset="-128"/>
                        <a:ea typeface="ＭＳ Ｐゴシック" charset="-128"/>
                        <a:cs typeface="Times New Roman" pitchFamily="18" charset="0"/>
                      </a:endParaRPr>
                    </a:p>
                  </a:txBody>
                  <a:tcPr marL="62213" marR="622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96838" marR="0" lvl="0" indent="-96838"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○淀川以北における総合的医療の提供</a:t>
                      </a:r>
                    </a:p>
                    <a:p>
                      <a:pPr marL="96838" marR="0" lvl="0" indent="-96838"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○結核医療</a:t>
                      </a:r>
                    </a:p>
                    <a:p>
                      <a:pPr marL="96838" marR="0" lvl="0" indent="-96838"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○内科救急医療</a:t>
                      </a:r>
                    </a:p>
                    <a:p>
                      <a:pPr marL="96838" marR="0" lvl="0" indent="-96838"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○市町村災害医療センター</a:t>
                      </a:r>
                    </a:p>
                    <a:p>
                      <a:pPr marL="96838" marR="0" lvl="0" indent="-96838"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○臨床研修協力病院（指定型）</a:t>
                      </a:r>
                    </a:p>
                    <a:p>
                      <a:pPr marL="96838" marR="0" lvl="0" indent="-96838"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○日本医療機能評価機構認定病院</a:t>
                      </a:r>
                    </a:p>
                  </a:txBody>
                  <a:tcPr marL="62213" marR="622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○南部医療圏における小児医療・周産期医療の提供</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○地域周産期母子医療センター</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○小児救急医療</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○市町村災害医療センター</a:t>
                      </a: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○臨床研修協力病院（指定型）</a:t>
                      </a:r>
                      <a:endParaRPr kumimoji="0" lang="en-US" altLang="ja-JP" sz="800" b="0" i="0" u="none" strike="noStrike" cap="none" normalizeH="0" baseline="0" smtClean="0">
                        <a:ln>
                          <a:noFill/>
                        </a:ln>
                        <a:solidFill>
                          <a:schemeClr val="tx1"/>
                        </a:solidFill>
                        <a:effectLst/>
                        <a:latin typeface="Calibri" pitchFamily="34" charset="0"/>
                        <a:ea typeface="ＭＳ Ｐゴシック" charset="-128"/>
                      </a:endParaRPr>
                    </a:p>
                    <a:p>
                      <a:pPr marL="114300" marR="0" lvl="0" indent="-114300" algn="just"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○助産師学院併設</a:t>
                      </a:r>
                    </a:p>
                  </a:txBody>
                  <a:tcPr marL="62213" marR="6221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2400">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cs typeface="Times New Roman" pitchFamily="18" charset="0"/>
                        </a:rPr>
                        <a:t>所　在　地</a:t>
                      </a: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大阪市都島区都島本通</a:t>
                      </a:r>
                      <a:endParaRPr kumimoji="0" lang="ja-JP" altLang="en-US" sz="8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大阪市淀川区野中北</a:t>
                      </a:r>
                      <a:endParaRPr kumimoji="0" lang="ja-JP" altLang="en-US" sz="8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大阪市住之江区東加賀屋</a:t>
                      </a:r>
                      <a:endParaRPr kumimoji="0" lang="ja-JP" altLang="en-US" sz="8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rPr>
                        <a:t>設　　　立</a:t>
                      </a:r>
                    </a:p>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800" b="0" i="0" u="none" strike="noStrike" cap="none" normalizeH="0" baseline="0" smtClean="0">
                          <a:ln>
                            <a:noFill/>
                          </a:ln>
                          <a:solidFill>
                            <a:srgbClr val="000000"/>
                          </a:solidFill>
                          <a:effectLst/>
                          <a:latin typeface="ＭＳ ゴシック" pitchFamily="49" charset="-128"/>
                          <a:ea typeface="ＭＳ ゴシック" pitchFamily="49" charset="-128"/>
                        </a:rPr>
                        <a:t>（建設初年度・計画）</a:t>
                      </a:r>
                      <a:endParaRPr kumimoji="0" lang="ja-JP" altLang="en-US" sz="800" b="0" i="0" u="none" strike="noStrike" cap="none" normalizeH="0" baseline="0" smtClean="0">
                        <a:ln>
                          <a:noFill/>
                        </a:ln>
                        <a:solidFill>
                          <a:srgbClr val="000000"/>
                        </a:solidFill>
                        <a:effectLst/>
                        <a:latin typeface="ＭＳ ゴシック" pitchFamily="49" charset="-128"/>
                        <a:ea typeface="ＭＳ ゴシック" pitchFamily="49" charset="-128"/>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1993</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H5</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12</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月</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1993</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H5</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）年築）</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1949</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S24</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7</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月</a:t>
                      </a:r>
                      <a:endParaRPr kumimoji="0" lang="en-US" altLang="ja-JP" sz="8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2002</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H14</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）年築</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1950(S25)</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10</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月</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（北館</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1958</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S33</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）年・本館</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1965</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S40</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）年）</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2400">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rPr>
                        <a:t>許可病床数</a:t>
                      </a:r>
                      <a:endPar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１，０６３（稼働１，０２３）</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２７９（稼働２４１）</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１９８（稼働１５７）</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2400">
                <a:tc rowSpan="3">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900" b="0" i="0" u="none" strike="noStrike" cap="none" normalizeH="0" baseline="0" smtClean="0">
                          <a:ln>
                            <a:noFill/>
                          </a:ln>
                          <a:solidFill>
                            <a:srgbClr val="000000"/>
                          </a:solidFill>
                          <a:effectLst/>
                          <a:latin typeface="ＭＳ ゴシック" pitchFamily="49" charset="-128"/>
                          <a:ea typeface="ＭＳ ゴシック" pitchFamily="49" charset="-128"/>
                        </a:rPr>
                        <a:t>内訳</a:t>
                      </a:r>
                      <a:endParaRPr kumimoji="0" lang="ja-JP" altLang="en-US" sz="1100" b="0" i="0" u="none" strike="noStrike" cap="none" normalizeH="0" baseline="0" smtClean="0">
                        <a:ln>
                          <a:noFill/>
                        </a:ln>
                        <a:solidFill>
                          <a:srgbClr val="000000"/>
                        </a:solidFill>
                        <a:effectLst/>
                        <a:latin typeface="ＭＳ ゴシック" pitchFamily="49" charset="-128"/>
                        <a:ea typeface="ＭＳ ゴシック" pitchFamily="49"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rPr>
                        <a:t>一　般　</a:t>
                      </a:r>
                      <a:endPar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　　９７５（稼働９４０）</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２６２（稼働２２４）</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１９８（稼働１５７）</a:t>
                      </a:r>
                      <a:endParaRPr kumimoji="0" lang="ja-JP"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2400">
                <a:tc vMerge="1">
                  <a:txBody>
                    <a:bodyPr/>
                    <a:lstStyle/>
                    <a:p>
                      <a:endParaRPr kumimoji="1" lang="ja-JP" altLang="en-US"/>
                    </a:p>
                  </a:txBody>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rPr>
                        <a:t>結　核</a:t>
                      </a:r>
                      <a:endPar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３３</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感染症）</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１７</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2400">
                <a:tc vMerge="1">
                  <a:txBody>
                    <a:bodyPr/>
                    <a:lstStyle/>
                    <a:p>
                      <a:endParaRPr kumimoji="1" lang="ja-JP" altLang="en-US"/>
                    </a:p>
                  </a:txBody>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rPr>
                        <a:t>精　神</a:t>
                      </a:r>
                      <a:endPar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　　５５（稼働５０）</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ja-JP" sz="800" b="0" i="0" u="none" strike="noStrike" cap="none" normalizeH="0" baseline="0" smtClean="0">
                          <a:ln>
                            <a:noFill/>
                          </a:ln>
                          <a:solidFill>
                            <a:schemeClr val="tx1"/>
                          </a:solidFill>
                          <a:effectLst/>
                          <a:latin typeface="Calibri" pitchFamily="34" charset="0"/>
                          <a:ea typeface="ＭＳ Ｐゴシック" charset="-128"/>
                        </a:rPr>
                        <a:t>－</a:t>
                      </a:r>
                      <a:endParaRPr kumimoji="0" lang="ja-JP" altLang="ja-JP" sz="8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4150">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rPr>
                        <a:t>敷地面積</a:t>
                      </a:r>
                      <a:endPar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２３，９２０㎡</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１３，７０８㎡</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１６，２３９㎡</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79400">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rPr>
                        <a:t>建物規模</a:t>
                      </a:r>
                      <a:endPar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８９，１４８㎡</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地上</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18</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階地下１階</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１９，５９８㎡</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地上</a:t>
                      </a:r>
                      <a:r>
                        <a:rPr kumimoji="0" lang="en-US" altLang="ja-JP" sz="800" b="0" i="0" u="none" strike="noStrike" cap="none" normalizeH="0" baseline="0" smtClean="0">
                          <a:ln>
                            <a:noFill/>
                          </a:ln>
                          <a:solidFill>
                            <a:schemeClr val="tx1"/>
                          </a:solidFill>
                          <a:effectLst/>
                          <a:latin typeface="Calibri" pitchFamily="34" charset="0"/>
                          <a:ea typeface="ＭＳ Ｐゴシック" charset="-128"/>
                        </a:rPr>
                        <a:t>9</a:t>
                      </a: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階地下１階</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１６，５０４㎡</a:t>
                      </a:r>
                      <a:endParaRPr kumimoji="0" lang="ja-JP" altLang="en-US" sz="1000" b="0" i="0" u="none" strike="noStrike" cap="none" normalizeH="0" baseline="0" smtClean="0">
                        <a:ln>
                          <a:noFill/>
                        </a:ln>
                        <a:solidFill>
                          <a:schemeClr val="tx1"/>
                        </a:solidFill>
                        <a:effectLst/>
                        <a:latin typeface="Calibri" pitchFamily="34" charset="0"/>
                        <a:ea typeface="ＭＳ Ｐゴシック" charset="-128"/>
                      </a:endParaRPr>
                    </a:p>
                    <a:p>
                      <a:pPr marL="0" marR="0" lvl="0" indent="0" algn="ctr" defTabSz="914400" rtl="0" eaLnBrk="1" fontAlgn="base" latinLnBrk="0" hangingPunct="1">
                        <a:lnSpc>
                          <a:spcPts val="11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Calibri" pitchFamily="34" charset="0"/>
                          <a:ea typeface="ＭＳ Ｐゴシック" charset="-128"/>
                        </a:rPr>
                        <a:t>地上４階地下１階</a:t>
                      </a:r>
                      <a:endParaRPr kumimoji="0" lang="ja-JP" altLang="en-US"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5575">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ＭＳ ゴシック" pitchFamily="49" charset="-128"/>
                          <a:ea typeface="ＭＳ ゴシック" pitchFamily="49" charset="-128"/>
                          <a:cs typeface="Times New Roman" pitchFamily="18" charset="0"/>
                        </a:rPr>
                        <a:t>職員数（常勤）</a:t>
                      </a:r>
                      <a:endParaRPr kumimoji="0" lang="ja-JP" altLang="ja-JP" sz="1000" b="0" i="0" u="none" strike="noStrike" cap="none" normalizeH="0" baseline="0" smtClean="0">
                        <a:ln>
                          <a:noFill/>
                        </a:ln>
                        <a:solidFill>
                          <a:srgbClr val="000000"/>
                        </a:solidFill>
                        <a:effectLst/>
                        <a:latin typeface="ＭＳ ゴシック" pitchFamily="49" charset="-128"/>
                        <a:ea typeface="ＭＳ ゴシック" pitchFamily="49" charset="-128"/>
                        <a:cs typeface="Times New Roman" pitchFamily="18" charset="0"/>
                      </a:endParaRP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kumimoji="1" lang="ja-JP" altLang="en-US"/>
                    </a:p>
                  </a:txBody>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1,491</a:t>
                      </a: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人</a:t>
                      </a: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245</a:t>
                      </a: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人</a:t>
                      </a: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1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208</a:t>
                      </a:r>
                      <a:r>
                        <a:rPr kumimoji="0" lang="ja-JP" altLang="en-US" sz="1000" b="0" i="0" u="none" strike="noStrike" cap="none" normalizeH="0" baseline="0" smtClean="0">
                          <a:ln>
                            <a:noFill/>
                          </a:ln>
                          <a:solidFill>
                            <a:schemeClr val="tx1"/>
                          </a:solidFill>
                          <a:effectLst/>
                          <a:latin typeface="ＭＳ ゴシック" pitchFamily="49" charset="-128"/>
                          <a:ea typeface="ＭＳ ゴシック" pitchFamily="49" charset="-128"/>
                          <a:cs typeface="Times New Roman" pitchFamily="18" charset="0"/>
                        </a:rPr>
                        <a:t>人</a:t>
                      </a:r>
                    </a:p>
                  </a:txBody>
                  <a:tcPr marL="62213" marR="622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21576" name="Picture 12" descr="大阪市立総合医療センター外観"/>
          <p:cNvPicPr>
            <a:picLocks noChangeArrowheads="1"/>
          </p:cNvPicPr>
          <p:nvPr/>
        </p:nvPicPr>
        <p:blipFill>
          <a:blip r:embed="rId2"/>
          <a:srcRect/>
          <a:stretch>
            <a:fillRect/>
          </a:stretch>
        </p:blipFill>
        <p:spPr bwMode="auto">
          <a:xfrm>
            <a:off x="1830388" y="1682750"/>
            <a:ext cx="2220912" cy="1128713"/>
          </a:xfrm>
          <a:prstGeom prst="rect">
            <a:avLst/>
          </a:prstGeom>
          <a:noFill/>
          <a:ln w="9525">
            <a:noFill/>
            <a:miter lim="800000"/>
            <a:headEnd/>
            <a:tailEnd/>
          </a:ln>
        </p:spPr>
      </p:pic>
      <p:pic>
        <p:nvPicPr>
          <p:cNvPr id="21577" name="Picture 5" descr="十三市民病院外観"/>
          <p:cNvPicPr>
            <a:picLocks noChangeArrowheads="1"/>
          </p:cNvPicPr>
          <p:nvPr/>
        </p:nvPicPr>
        <p:blipFill>
          <a:blip r:embed="rId3"/>
          <a:srcRect/>
          <a:stretch>
            <a:fillRect/>
          </a:stretch>
        </p:blipFill>
        <p:spPr bwMode="auto">
          <a:xfrm>
            <a:off x="4471988" y="1682750"/>
            <a:ext cx="2220912" cy="1128713"/>
          </a:xfrm>
          <a:prstGeom prst="rect">
            <a:avLst/>
          </a:prstGeom>
          <a:noFill/>
          <a:ln w="9525">
            <a:noFill/>
            <a:miter lim="800000"/>
            <a:headEnd/>
            <a:tailEnd/>
          </a:ln>
        </p:spPr>
      </p:pic>
      <p:pic>
        <p:nvPicPr>
          <p:cNvPr id="21578" name="Picture 7" descr="住吉市民病院その２"/>
          <p:cNvPicPr>
            <a:picLocks noChangeAspect="1" noChangeArrowheads="1"/>
          </p:cNvPicPr>
          <p:nvPr/>
        </p:nvPicPr>
        <p:blipFill>
          <a:blip r:embed="rId4"/>
          <a:srcRect/>
          <a:stretch>
            <a:fillRect/>
          </a:stretch>
        </p:blipFill>
        <p:spPr bwMode="auto">
          <a:xfrm>
            <a:off x="7127875" y="1682750"/>
            <a:ext cx="2166938" cy="1143000"/>
          </a:xfrm>
          <a:prstGeom prst="rect">
            <a:avLst/>
          </a:prstGeom>
          <a:noFill/>
          <a:ln w="9525">
            <a:noFill/>
            <a:miter lim="800000"/>
            <a:headEnd/>
            <a:tailEnd/>
          </a:ln>
        </p:spPr>
      </p:pic>
      <p:sp>
        <p:nvSpPr>
          <p:cNvPr id="21579" name="テキスト ボックス 9"/>
          <p:cNvSpPr txBox="1">
            <a:spLocks noChangeArrowheads="1"/>
          </p:cNvSpPr>
          <p:nvPr/>
        </p:nvSpPr>
        <p:spPr bwMode="auto">
          <a:xfrm>
            <a:off x="488950" y="6308725"/>
            <a:ext cx="7408863" cy="396875"/>
          </a:xfrm>
          <a:prstGeom prst="rect">
            <a:avLst/>
          </a:prstGeom>
          <a:noFill/>
          <a:ln w="9525">
            <a:noFill/>
            <a:miter lim="800000"/>
            <a:headEnd/>
            <a:tailEnd/>
          </a:ln>
        </p:spPr>
        <p:txBody>
          <a:bodyPr>
            <a:spAutoFit/>
          </a:bodyPr>
          <a:lstStyle/>
          <a:p>
            <a:pPr eaLnBrk="0" hangingPunct="0"/>
            <a:r>
              <a:rPr lang="en-US" altLang="ja-JP" sz="1000">
                <a:latin typeface="ＭＳ ゴシック" pitchFamily="49" charset="-128"/>
                <a:ea typeface="ＭＳ ゴシック" pitchFamily="49" charset="-128"/>
              </a:rPr>
              <a:t>※</a:t>
            </a:r>
            <a:r>
              <a:rPr lang="ja-JP" altLang="en-US" sz="1000">
                <a:latin typeface="ＭＳ ゴシック" pitchFamily="49" charset="-128"/>
                <a:ea typeface="ＭＳ ゴシック" pitchFamily="49" charset="-128"/>
              </a:rPr>
              <a:t>職員数は</a:t>
            </a:r>
            <a:r>
              <a:rPr lang="en-US" altLang="ja-JP" sz="1000">
                <a:latin typeface="ＭＳ ゴシック" pitchFamily="49" charset="-128"/>
                <a:ea typeface="ＭＳ ゴシック" pitchFamily="49" charset="-128"/>
              </a:rPr>
              <a:t>2011(H23)</a:t>
            </a:r>
            <a:r>
              <a:rPr lang="ja-JP" altLang="en-US" sz="1000">
                <a:latin typeface="ＭＳ ゴシック" pitchFamily="49" charset="-128"/>
                <a:ea typeface="ＭＳ ゴシック" pitchFamily="49" charset="-128"/>
              </a:rPr>
              <a:t>年</a:t>
            </a:r>
            <a:r>
              <a:rPr lang="en-US" altLang="ja-JP" sz="1000">
                <a:latin typeface="ＭＳ ゴシック" pitchFamily="49" charset="-128"/>
                <a:ea typeface="ＭＳ ゴシック" pitchFamily="49" charset="-128"/>
              </a:rPr>
              <a:t>4</a:t>
            </a:r>
            <a:r>
              <a:rPr lang="ja-JP" altLang="en-US" sz="1000">
                <a:latin typeface="ＭＳ ゴシック" pitchFamily="49" charset="-128"/>
                <a:ea typeface="ＭＳ ゴシック" pitchFamily="49" charset="-128"/>
              </a:rPr>
              <a:t>月</a:t>
            </a:r>
            <a:r>
              <a:rPr lang="en-US" altLang="ja-JP" sz="1000">
                <a:latin typeface="ＭＳ ゴシック" pitchFamily="49" charset="-128"/>
                <a:ea typeface="ＭＳ ゴシック" pitchFamily="49" charset="-128"/>
              </a:rPr>
              <a:t>1</a:t>
            </a:r>
            <a:r>
              <a:rPr lang="ja-JP" altLang="en-US" sz="1000">
                <a:latin typeface="ＭＳ ゴシック" pitchFamily="49" charset="-128"/>
                <a:ea typeface="ＭＳ ゴシック" pitchFamily="49" charset="-128"/>
              </a:rPr>
              <a:t>日時点の常勤職員数。</a:t>
            </a:r>
            <a:endParaRPr lang="en-US" altLang="ja-JP" sz="1000">
              <a:latin typeface="ＭＳ ゴシック" pitchFamily="49" charset="-128"/>
              <a:ea typeface="ＭＳ ゴシック" pitchFamily="49" charset="-128"/>
            </a:endParaRPr>
          </a:p>
          <a:p>
            <a:pPr eaLnBrk="0" hangingPunct="0"/>
            <a:r>
              <a:rPr lang="en-US" altLang="ja-JP" sz="1000">
                <a:latin typeface="ＭＳ ゴシック" pitchFamily="49" charset="-128"/>
                <a:ea typeface="ＭＳ ゴシック" pitchFamily="49" charset="-128"/>
              </a:rPr>
              <a:t>※</a:t>
            </a:r>
            <a:r>
              <a:rPr lang="ja-JP" altLang="en-US" sz="1000">
                <a:latin typeface="ＭＳ ゴシック" pitchFamily="49" charset="-128"/>
                <a:ea typeface="ＭＳ ゴシック" pitchFamily="49" charset="-128"/>
              </a:rPr>
              <a:t>総合医療センター職員数に病院局総務部職員、住吉市民病院に助産師学院職員を含む。</a:t>
            </a:r>
            <a:endParaRPr lang="en-US" altLang="ja-JP" sz="100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タイトル 1"/>
          <p:cNvSpPr>
            <a:spLocks noGrp="1"/>
          </p:cNvSpPr>
          <p:nvPr>
            <p:ph type="title" idx="4294967295"/>
          </p:nvPr>
        </p:nvSpPr>
        <p:spPr/>
        <p:txBody>
          <a:bodyPr/>
          <a:lstStyle/>
          <a:p>
            <a:pPr eaLnBrk="1" hangingPunct="1"/>
            <a:r>
              <a:rPr lang="ja-JP" altLang="en-US" smtClean="0"/>
              <a:t>府市病院の運営・経営状況</a:t>
            </a:r>
          </a:p>
        </p:txBody>
      </p:sp>
      <p:sp>
        <p:nvSpPr>
          <p:cNvPr id="22530" name="スライド番号プレースホルダー 2"/>
          <p:cNvSpPr txBox="1">
            <a:spLocks noGrp="1"/>
          </p:cNvSpPr>
          <p:nvPr/>
        </p:nvSpPr>
        <p:spPr bwMode="auto">
          <a:xfrm>
            <a:off x="7537450" y="6440488"/>
            <a:ext cx="2311400" cy="365125"/>
          </a:xfrm>
          <a:prstGeom prst="rect">
            <a:avLst/>
          </a:prstGeom>
          <a:noFill/>
          <a:ln w="9525">
            <a:noFill/>
            <a:miter lim="800000"/>
            <a:headEnd/>
            <a:tailEnd/>
          </a:ln>
        </p:spPr>
        <p:txBody>
          <a:bodyPr/>
          <a:lstStyle/>
          <a:p>
            <a:pPr algn="r"/>
            <a:fld id="{67E6E5DD-513E-445A-82F0-7545A4DF21E0}" type="slidenum">
              <a:rPr kumimoji="0" lang="ja-JP" altLang="en-US" sz="1400">
                <a:solidFill>
                  <a:schemeClr val="tx2"/>
                </a:solidFill>
                <a:latin typeface="ＭＳ ゴシック" pitchFamily="49" charset="-128"/>
                <a:ea typeface="ＭＳ ゴシック" pitchFamily="49" charset="-128"/>
              </a:rPr>
              <a:pPr algn="r"/>
              <a:t>7</a:t>
            </a:fld>
            <a:endParaRPr kumimoji="0" lang="en-US" altLang="ja-JP" sz="1400">
              <a:solidFill>
                <a:schemeClr val="tx2"/>
              </a:solidFill>
              <a:latin typeface="ＭＳ ゴシック" pitchFamily="49" charset="-128"/>
              <a:ea typeface="ＭＳ ゴシック" pitchFamily="49" charset="-128"/>
            </a:endParaRPr>
          </a:p>
        </p:txBody>
      </p:sp>
      <p:graphicFrame>
        <p:nvGraphicFramePr>
          <p:cNvPr id="85092" name="Group 100"/>
          <p:cNvGraphicFramePr>
            <a:graphicFrameLocks noGrp="1"/>
          </p:cNvGraphicFramePr>
          <p:nvPr>
            <p:extLst>
              <p:ext uri="{D42A27DB-BD31-4B8C-83A1-F6EECF244321}">
                <p14:modId xmlns:p14="http://schemas.microsoft.com/office/powerpoint/2010/main" val="4014974482"/>
              </p:ext>
            </p:extLst>
          </p:nvPr>
        </p:nvGraphicFramePr>
        <p:xfrm>
          <a:off x="633413" y="1989138"/>
          <a:ext cx="4402137" cy="2465388"/>
        </p:xfrm>
        <a:graphic>
          <a:graphicData uri="http://schemas.openxmlformats.org/drawingml/2006/table">
            <a:tbl>
              <a:tblPr/>
              <a:tblGrid>
                <a:gridCol w="2036762"/>
                <a:gridCol w="1195388"/>
                <a:gridCol w="1169987"/>
              </a:tblGrid>
              <a:tr h="693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charset="-128"/>
                          <a:ea typeface="ＭＳ Ｐゴシック" charset="-128"/>
                        </a:rPr>
                        <a:t>外来のべ患者数</a:t>
                      </a:r>
                      <a:endParaRPr kumimoji="1" lang="en-US" altLang="ja-JP" sz="1800" b="0" i="0" u="none" strike="noStrike" cap="none" normalizeH="0" baseline="0" dirty="0" smtClean="0">
                        <a:ln>
                          <a:noFill/>
                        </a:ln>
                        <a:solidFill>
                          <a:schemeClr val="tx1"/>
                        </a:solidFill>
                        <a:effectLst/>
                        <a:latin typeface="ＭＳ Ｐゴシック" charset="-128"/>
                        <a:ea typeface="ＭＳ Ｐゴシック" charset="-128"/>
                      </a:endParaRPr>
                    </a:p>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charset="-128"/>
                          <a:ea typeface="ＭＳ Ｐゴシック" charset="-128"/>
                        </a:rPr>
                        <a:t>（</a:t>
                      </a:r>
                      <a:r>
                        <a:rPr kumimoji="1" lang="en-US" altLang="ja-JP" sz="1800" b="0" i="0" u="none" strike="noStrike" cap="none" normalizeH="0" baseline="0" dirty="0" smtClean="0">
                          <a:ln>
                            <a:noFill/>
                          </a:ln>
                          <a:solidFill>
                            <a:schemeClr val="tx1"/>
                          </a:solidFill>
                          <a:effectLst/>
                          <a:latin typeface="ＭＳ Ｐゴシック" charset="-128"/>
                          <a:ea typeface="ＭＳ Ｐゴシック" charset="-128"/>
                        </a:rPr>
                        <a:t>1</a:t>
                      </a:r>
                      <a:r>
                        <a:rPr kumimoji="1" lang="ja-JP" altLang="en-US" sz="1800" b="0" i="0" u="none" strike="noStrike" cap="none" normalizeH="0" baseline="0" dirty="0" smtClean="0">
                          <a:ln>
                            <a:noFill/>
                          </a:ln>
                          <a:solidFill>
                            <a:schemeClr val="tx1"/>
                          </a:solidFill>
                          <a:effectLst/>
                          <a:latin typeface="ＭＳ Ｐゴシック" charset="-128"/>
                          <a:ea typeface="ＭＳ Ｐゴシック" charset="-128"/>
                        </a:rPr>
                        <a:t>日あたり）</a:t>
                      </a:r>
                    </a:p>
                  </a:txBody>
                  <a:tcPr marL="12954" marR="12954" marT="1295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90.8</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万人</a:t>
                      </a:r>
                      <a:endParaRPr kumimoji="1" lang="en-US" altLang="ja-JP" sz="1800" b="0" i="0" u="none" strike="noStrike" cap="none" normalizeH="0" baseline="0" smtClean="0">
                        <a:ln>
                          <a:noFill/>
                        </a:ln>
                        <a:solidFill>
                          <a:schemeClr val="tx1"/>
                        </a:solidFill>
                        <a:effectLst/>
                        <a:latin typeface="ＭＳ Ｐゴシック" charset="-128"/>
                        <a:ea typeface="ＭＳ Ｐゴシック" charset="-128"/>
                      </a:endParaRPr>
                    </a:p>
                    <a:p>
                      <a:pPr marL="0" marR="0" lvl="0" indent="0" algn="r" defTabSz="914400" rtl="0" eaLnBrk="1" fontAlgn="b"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a:t>
                      </a: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3,704</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人）</a:t>
                      </a:r>
                      <a:endParaRPr kumimoji="1" lang="en-US" altLang="ja-JP" sz="1800" b="0" i="0" u="none" strike="noStrike" cap="none" normalizeH="0" baseline="0" smtClean="0">
                        <a:ln>
                          <a:noFill/>
                        </a:ln>
                        <a:solidFill>
                          <a:schemeClr val="tx1"/>
                        </a:solidFill>
                        <a:effectLst/>
                        <a:latin typeface="ＭＳ Ｐゴシック" charset="-128"/>
                        <a:ea typeface="ＭＳ Ｐゴシック" charset="-128"/>
                      </a:endParaRPr>
                    </a:p>
                  </a:txBody>
                  <a:tcPr marL="12954" marR="12954" marT="1295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66.7</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万人</a:t>
                      </a:r>
                      <a:endParaRPr kumimoji="1" lang="en-US" altLang="ja-JP" sz="1800" b="0" i="0" u="none" strike="noStrike" cap="none" normalizeH="0" baseline="0" smtClean="0">
                        <a:ln>
                          <a:noFill/>
                        </a:ln>
                        <a:solidFill>
                          <a:schemeClr val="tx1"/>
                        </a:solidFill>
                        <a:effectLst/>
                        <a:latin typeface="ＭＳ Ｐゴシック" charset="-128"/>
                        <a:ea typeface="ＭＳ Ｐゴシック" charset="-128"/>
                      </a:endParaRPr>
                    </a:p>
                    <a:p>
                      <a:pPr marL="0" marR="0" lvl="0" indent="0" algn="r" defTabSz="914400" rtl="0" eaLnBrk="1" fontAlgn="b"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a:t>
                      </a: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2,722</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人）</a:t>
                      </a:r>
                      <a:endParaRPr kumimoji="1" lang="en-US" altLang="ja-JP" sz="1800" b="0" i="0" u="none" strike="noStrike" cap="none" normalizeH="0" baseline="0" smtClean="0">
                        <a:ln>
                          <a:noFill/>
                        </a:ln>
                        <a:solidFill>
                          <a:schemeClr val="tx1"/>
                        </a:solidFill>
                        <a:effectLst/>
                        <a:latin typeface="ＭＳ Ｐゴシック" charset="-128"/>
                        <a:ea typeface="ＭＳ Ｐゴシック" charset="-128"/>
                      </a:endParaRPr>
                    </a:p>
                  </a:txBody>
                  <a:tcPr marL="12954" marR="12954" marT="1295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7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入院のべ患者数</a:t>
                      </a:r>
                    </a:p>
                  </a:txBody>
                  <a:tcPr marL="12954" marR="12954" marT="1295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81.4</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万人</a:t>
                      </a:r>
                      <a:endParaRPr kumimoji="1" lang="en-US" altLang="ja-JP" sz="1800" b="0" i="0" u="none" strike="noStrike" cap="none" normalizeH="0" baseline="0" smtClean="0">
                        <a:ln>
                          <a:noFill/>
                        </a:ln>
                        <a:solidFill>
                          <a:schemeClr val="tx1"/>
                        </a:solidFill>
                        <a:effectLst/>
                        <a:latin typeface="ＭＳ Ｐゴシック" charset="-128"/>
                        <a:ea typeface="ＭＳ Ｐゴシック" charset="-128"/>
                      </a:endParaRPr>
                    </a:p>
                  </a:txBody>
                  <a:tcPr marL="12954" marR="12954" marT="1295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40.7</a:t>
                      </a: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万人</a:t>
                      </a:r>
                      <a:endParaRPr kumimoji="1" lang="en-US" altLang="ja-JP" sz="1800" b="0" i="0" u="none" strike="noStrike" cap="none" normalizeH="0" baseline="0" smtClean="0">
                        <a:ln>
                          <a:noFill/>
                        </a:ln>
                        <a:solidFill>
                          <a:schemeClr val="tx1"/>
                        </a:solidFill>
                        <a:effectLst/>
                        <a:latin typeface="ＭＳ Ｐゴシック" charset="-128"/>
                        <a:ea typeface="ＭＳ Ｐゴシック" charset="-128"/>
                      </a:endParaRPr>
                    </a:p>
                  </a:txBody>
                  <a:tcPr marL="12954" marR="12954" marT="1295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7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総病床数</a:t>
                      </a:r>
                      <a:endParaRPr kumimoji="1" lang="en-US" altLang="ja-JP" sz="1800" b="0" i="0" u="none" strike="noStrike" cap="none" normalizeH="0" baseline="0" smtClean="0">
                        <a:ln>
                          <a:noFill/>
                        </a:ln>
                        <a:solidFill>
                          <a:schemeClr val="tx1"/>
                        </a:solidFill>
                        <a:effectLst/>
                        <a:latin typeface="ＭＳ Ｐゴシック" charset="-128"/>
                        <a:ea typeface="ＭＳ Ｐゴシック" charset="-128"/>
                      </a:endParaRPr>
                    </a:p>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Ｐゴシック" charset="-128"/>
                          <a:ea typeface="ＭＳ Ｐゴシック" charset="-128"/>
                        </a:rPr>
                        <a:t>（総稼働病床数）</a:t>
                      </a:r>
                    </a:p>
                  </a:txBody>
                  <a:tcPr marL="12954" marR="12954" marT="1295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2,661</a:t>
                      </a:r>
                    </a:p>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(2,607)</a:t>
                      </a:r>
                      <a:endParaRPr kumimoji="1" lang="en-US" altLang="ja-JP" sz="1200" b="0" i="0" u="none" strike="noStrike" cap="none" normalizeH="0" baseline="0" smtClean="0">
                        <a:ln>
                          <a:noFill/>
                        </a:ln>
                        <a:solidFill>
                          <a:schemeClr val="tx1"/>
                        </a:solidFill>
                        <a:effectLst/>
                        <a:latin typeface="ＭＳ Ｐゴシック" charset="-128"/>
                        <a:ea typeface="ＭＳ Ｐゴシック" charset="-128"/>
                      </a:endParaRPr>
                    </a:p>
                  </a:txBody>
                  <a:tcPr marL="12954" marR="12954" marT="1295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1,540</a:t>
                      </a:r>
                    </a:p>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(1,411)</a:t>
                      </a:r>
                    </a:p>
                  </a:txBody>
                  <a:tcPr marL="12954" marR="12954" marT="1295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69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chemeClr val="tx1"/>
                          </a:solidFill>
                          <a:effectLst/>
                          <a:latin typeface="ＭＳ Ｐゴシック" charset="-128"/>
                          <a:ea typeface="ＭＳ Ｐゴシック" charset="-128"/>
                        </a:rPr>
                        <a:t>病床利用率</a:t>
                      </a:r>
                    </a:p>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ＭＳ Ｐゴシック" charset="-128"/>
                          <a:ea typeface="ＭＳ Ｐゴシック" charset="-128"/>
                        </a:rPr>
                        <a:t>（稼動病床利用率）</a:t>
                      </a:r>
                    </a:p>
                  </a:txBody>
                  <a:tcPr marL="12954" marR="12954" marT="1295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ＭＳ Ｐゴシック" charset="-128"/>
                          <a:ea typeface="ＭＳ Ｐゴシック" charset="-128"/>
                        </a:rPr>
                        <a:t>82.8 %</a:t>
                      </a:r>
                    </a:p>
                    <a:p>
                      <a:pPr marL="0" marR="0" lvl="0" indent="0" algn="r" defTabSz="914400" rtl="0" eaLnBrk="1" fontAlgn="b"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charset="-128"/>
                          <a:ea typeface="ＭＳ Ｐゴシック" charset="-128"/>
                        </a:rPr>
                        <a:t>（</a:t>
                      </a:r>
                      <a:r>
                        <a:rPr kumimoji="1" lang="en-US" altLang="ja-JP" sz="1800" b="0" i="0" u="none" strike="noStrike" cap="none" normalizeH="0" baseline="0" dirty="0" smtClean="0">
                          <a:ln>
                            <a:noFill/>
                          </a:ln>
                          <a:solidFill>
                            <a:schemeClr val="tx1"/>
                          </a:solidFill>
                          <a:effectLst/>
                          <a:latin typeface="ＭＳ Ｐゴシック" charset="-128"/>
                          <a:ea typeface="ＭＳ Ｐゴシック" charset="-128"/>
                        </a:rPr>
                        <a:t>86.1%</a:t>
                      </a:r>
                      <a:r>
                        <a:rPr kumimoji="1" lang="ja-JP" altLang="en-US" sz="1800" b="0" i="0" u="none" strike="noStrike" cap="none" normalizeH="0" baseline="0" dirty="0" smtClean="0">
                          <a:ln>
                            <a:noFill/>
                          </a:ln>
                          <a:solidFill>
                            <a:schemeClr val="tx1"/>
                          </a:solidFill>
                          <a:effectLst/>
                          <a:latin typeface="ＭＳ Ｐゴシック" charset="-128"/>
                          <a:ea typeface="ＭＳ Ｐゴシック" charset="-128"/>
                        </a:rPr>
                        <a:t>）</a:t>
                      </a:r>
                    </a:p>
                  </a:txBody>
                  <a:tcPr marL="12954" marR="12954" marT="1295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ＭＳ Ｐゴシック" charset="-128"/>
                          <a:ea typeface="ＭＳ Ｐゴシック" charset="-128"/>
                        </a:rPr>
                        <a:t>72.4%</a:t>
                      </a:r>
                    </a:p>
                    <a:p>
                      <a:pPr marL="0" marR="0" lvl="0" indent="0" algn="r" defTabSz="914400" rtl="0" eaLnBrk="1" fontAlgn="b"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ＭＳ Ｐゴシック" charset="-128"/>
                          <a:ea typeface="ＭＳ Ｐゴシック" charset="-128"/>
                        </a:rPr>
                        <a:t>（</a:t>
                      </a:r>
                      <a:r>
                        <a:rPr kumimoji="1" lang="en-US" altLang="ja-JP" sz="1800" b="0" i="0" u="none" strike="noStrike" cap="none" normalizeH="0" baseline="0" dirty="0" smtClean="0">
                          <a:ln>
                            <a:noFill/>
                          </a:ln>
                          <a:solidFill>
                            <a:schemeClr val="tx1"/>
                          </a:solidFill>
                          <a:effectLst/>
                          <a:latin typeface="ＭＳ Ｐゴシック" charset="-128"/>
                          <a:ea typeface="ＭＳ Ｐゴシック" charset="-128"/>
                        </a:rPr>
                        <a:t>79.1%</a:t>
                      </a:r>
                      <a:r>
                        <a:rPr kumimoji="1" lang="ja-JP" altLang="en-US" sz="18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800" b="0" i="0" u="none" strike="noStrike" cap="none" normalizeH="0" baseline="0" dirty="0" smtClean="0">
                        <a:ln>
                          <a:noFill/>
                        </a:ln>
                        <a:solidFill>
                          <a:schemeClr val="tx1"/>
                        </a:solidFill>
                        <a:effectLst/>
                        <a:latin typeface="ＭＳ Ｐゴシック" charset="-128"/>
                        <a:ea typeface="ＭＳ Ｐゴシック" charset="-128"/>
                      </a:endParaRPr>
                    </a:p>
                  </a:txBody>
                  <a:tcPr marL="12954" marR="12954" marT="12957"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2628" name="Group 100"/>
          <p:cNvGraphicFramePr>
            <a:graphicFrameLocks noGrp="1"/>
          </p:cNvGraphicFramePr>
          <p:nvPr/>
        </p:nvGraphicFramePr>
        <p:xfrm>
          <a:off x="5264150" y="1989138"/>
          <a:ext cx="4310063" cy="1876308"/>
        </p:xfrm>
        <a:graphic>
          <a:graphicData uri="http://schemas.openxmlformats.org/drawingml/2006/table">
            <a:tbl>
              <a:tblPr/>
              <a:tblGrid>
                <a:gridCol w="1935163"/>
                <a:gridCol w="1122362"/>
                <a:gridCol w="1252538"/>
              </a:tblGrid>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医業収益</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593.4</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339.0</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運営費負担金</a:t>
                      </a:r>
                      <a:endParaRPr kumimoji="1" lang="en-US" altLang="ja-JP" sz="1400" b="0" i="0" u="none" strike="noStrike" cap="none" normalizeH="0" baseline="0" smtClean="0">
                        <a:ln>
                          <a:noFill/>
                        </a:ln>
                        <a:solidFill>
                          <a:schemeClr val="tx1"/>
                        </a:solidFill>
                        <a:effectLst/>
                        <a:latin typeface="ＭＳ Ｐゴシック" charset="-128"/>
                        <a:ea typeface="ＭＳ Ｐゴシック" charset="-128"/>
                      </a:endParaRPr>
                    </a:p>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（一般会計繰入金）</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116.6</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97.5</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医業費用</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645.6</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389.9</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うち給与費</a:t>
                      </a:r>
                    </a:p>
                  </a:txBody>
                  <a:tcPr marL="155467"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346.7</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190.9</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営業外収支</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4.0</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-6.7</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資金収支</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13.4</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7.5</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grpSp>
        <p:nvGrpSpPr>
          <p:cNvPr id="22583" name="図形グループ 3"/>
          <p:cNvGrpSpPr>
            <a:grpSpLocks/>
          </p:cNvGrpSpPr>
          <p:nvPr>
            <p:custDataLst>
              <p:tags r:id="rId1"/>
            </p:custDataLst>
          </p:nvPr>
        </p:nvGrpSpPr>
        <p:grpSpPr bwMode="auto">
          <a:xfrm>
            <a:off x="673100" y="1228725"/>
            <a:ext cx="4200525" cy="419100"/>
            <a:chOff x="469649" y="872206"/>
            <a:chExt cx="2627952" cy="411443"/>
          </a:xfrm>
        </p:grpSpPr>
        <p:sp>
          <p:nvSpPr>
            <p:cNvPr id="22624" name="McK Subtitle"/>
            <p:cNvSpPr>
              <a:spLocks noChangeArrowheads="1"/>
            </p:cNvSpPr>
            <p:nvPr/>
          </p:nvSpPr>
          <p:spPr bwMode="auto">
            <a:xfrm>
              <a:off x="469649" y="872206"/>
              <a:ext cx="2445207" cy="269620"/>
            </a:xfrm>
            <a:prstGeom prst="rect">
              <a:avLst/>
            </a:prstGeom>
            <a:noFill/>
            <a:ln w="9525">
              <a:noFill/>
              <a:miter lim="800000"/>
              <a:headEnd/>
              <a:tailEnd/>
            </a:ln>
          </p:spPr>
          <p:txBody>
            <a:bodyPr lIns="0" tIns="0" rIns="0" bIns="0" anchor="b">
              <a:spAutoFit/>
            </a:bodyPr>
            <a:lstStyle/>
            <a:p>
              <a:pPr eaLnBrk="0" hangingPunct="0"/>
              <a:r>
                <a:rPr kumimoji="0" lang="ja-JP" altLang="en-US" b="1">
                  <a:latin typeface="ＭＳ ゴシック" pitchFamily="49" charset="-128"/>
                  <a:ea typeface="ＭＳ ゴシック" pitchFamily="49" charset="-128"/>
                </a:rPr>
                <a:t>運営指標（</a:t>
              </a:r>
              <a:r>
                <a:rPr kumimoji="0" lang="en-US" altLang="ja-JP" b="1">
                  <a:latin typeface="ＭＳ ゴシック" pitchFamily="49" charset="-128"/>
                  <a:ea typeface="ＭＳ ゴシック" pitchFamily="49" charset="-128"/>
                </a:rPr>
                <a:t>2012(H24)</a:t>
              </a:r>
              <a:r>
                <a:rPr kumimoji="0" lang="ja-JP" altLang="en-US" b="1">
                  <a:latin typeface="ＭＳ ゴシック" pitchFamily="49" charset="-128"/>
                  <a:ea typeface="ＭＳ ゴシック" pitchFamily="49" charset="-128"/>
                </a:rPr>
                <a:t>年度）</a:t>
              </a:r>
            </a:p>
          </p:txBody>
        </p:sp>
        <p:sp>
          <p:nvSpPr>
            <p:cNvPr id="22625" name="Line 7"/>
            <p:cNvSpPr>
              <a:spLocks noChangeShapeType="1"/>
            </p:cNvSpPr>
            <p:nvPr/>
          </p:nvSpPr>
          <p:spPr bwMode="auto">
            <a:xfrm>
              <a:off x="469649" y="1155700"/>
              <a:ext cx="2627952" cy="0"/>
            </a:xfrm>
            <a:prstGeom prst="line">
              <a:avLst/>
            </a:prstGeom>
            <a:noFill/>
            <a:ln w="9525">
              <a:solidFill>
                <a:schemeClr val="tx1"/>
              </a:solidFill>
              <a:round/>
              <a:headEnd/>
              <a:tailEnd/>
            </a:ln>
          </p:spPr>
          <p:txBody>
            <a:bodyPr wrap="none" lIns="36000" tIns="36000" rIns="36000" bIns="36000" anchor="ctr"/>
            <a:lstStyle/>
            <a:p>
              <a:endParaRPr lang="ja-JP" altLang="en-US"/>
            </a:p>
          </p:txBody>
        </p:sp>
        <p:sp>
          <p:nvSpPr>
            <p:cNvPr id="22626" name="McK Subtitle"/>
            <p:cNvSpPr>
              <a:spLocks noChangeArrowheads="1"/>
            </p:cNvSpPr>
            <p:nvPr/>
          </p:nvSpPr>
          <p:spPr bwMode="auto">
            <a:xfrm>
              <a:off x="469649" y="1177925"/>
              <a:ext cx="2444750" cy="105724"/>
            </a:xfrm>
            <a:prstGeom prst="rect">
              <a:avLst/>
            </a:prstGeom>
            <a:noFill/>
            <a:ln w="9525">
              <a:noFill/>
              <a:miter lim="800000"/>
              <a:headEnd/>
              <a:tailEnd/>
            </a:ln>
          </p:spPr>
          <p:txBody>
            <a:bodyPr lIns="0" tIns="0" rIns="0" bIns="0">
              <a:spAutoFit/>
            </a:bodyPr>
            <a:lstStyle/>
            <a:p>
              <a:pPr eaLnBrk="0" hangingPunct="0"/>
              <a:endParaRPr kumimoji="0" lang="en-US" altLang="ja-JP" sz="700">
                <a:latin typeface="ＭＳ ゴシック" pitchFamily="49" charset="-128"/>
                <a:ea typeface="ＭＳ ゴシック" pitchFamily="49" charset="-128"/>
              </a:endParaRPr>
            </a:p>
          </p:txBody>
        </p:sp>
      </p:grpSp>
      <p:sp>
        <p:nvSpPr>
          <p:cNvPr id="22584" name="McK Subtitle"/>
          <p:cNvSpPr>
            <a:spLocks noChangeArrowheads="1"/>
          </p:cNvSpPr>
          <p:nvPr/>
        </p:nvSpPr>
        <p:spPr bwMode="auto">
          <a:xfrm>
            <a:off x="2652713" y="1671638"/>
            <a:ext cx="1225550" cy="246062"/>
          </a:xfrm>
          <a:prstGeom prst="rect">
            <a:avLst/>
          </a:prstGeom>
          <a:noFill/>
          <a:ln w="9525">
            <a:noFill/>
            <a:miter lim="800000"/>
            <a:headEnd/>
            <a:tailEnd/>
          </a:ln>
        </p:spPr>
        <p:txBody>
          <a:bodyPr lIns="0" tIns="0" rIns="0" bIns="0" anchor="b">
            <a:spAutoFit/>
          </a:bodyPr>
          <a:lstStyle/>
          <a:p>
            <a:pPr eaLnBrk="0" hangingPunct="0"/>
            <a:r>
              <a:rPr kumimoji="0" lang="ja-JP" altLang="en-US" sz="1600" u="sng">
                <a:latin typeface="ＭＳ ゴシック" pitchFamily="49" charset="-128"/>
                <a:ea typeface="ＭＳ ゴシック" pitchFamily="49" charset="-128"/>
              </a:rPr>
              <a:t>府立５病院</a:t>
            </a:r>
          </a:p>
        </p:txBody>
      </p:sp>
      <p:sp>
        <p:nvSpPr>
          <p:cNvPr id="22585" name="McK Subtitle"/>
          <p:cNvSpPr>
            <a:spLocks noChangeArrowheads="1"/>
          </p:cNvSpPr>
          <p:nvPr/>
        </p:nvSpPr>
        <p:spPr bwMode="auto">
          <a:xfrm>
            <a:off x="3878263" y="1666875"/>
            <a:ext cx="1152525" cy="246063"/>
          </a:xfrm>
          <a:prstGeom prst="rect">
            <a:avLst/>
          </a:prstGeom>
          <a:noFill/>
          <a:ln w="9525">
            <a:noFill/>
            <a:miter lim="800000"/>
            <a:headEnd/>
            <a:tailEnd/>
          </a:ln>
        </p:spPr>
        <p:txBody>
          <a:bodyPr lIns="0" tIns="0" rIns="0" bIns="0" anchor="b">
            <a:spAutoFit/>
          </a:bodyPr>
          <a:lstStyle/>
          <a:p>
            <a:pPr eaLnBrk="0" hangingPunct="0"/>
            <a:r>
              <a:rPr kumimoji="0" lang="ja-JP" altLang="en-US" sz="1600" u="sng">
                <a:latin typeface="ＭＳ ゴシック" pitchFamily="49" charset="-128"/>
                <a:ea typeface="ＭＳ ゴシック" pitchFamily="49" charset="-128"/>
              </a:rPr>
              <a:t>市立３病院</a:t>
            </a:r>
          </a:p>
        </p:txBody>
      </p:sp>
      <p:grpSp>
        <p:nvGrpSpPr>
          <p:cNvPr id="22586" name="SubtitleJ"/>
          <p:cNvGrpSpPr>
            <a:grpSpLocks/>
          </p:cNvGrpSpPr>
          <p:nvPr>
            <p:custDataLst>
              <p:tags r:id="rId2"/>
            </p:custDataLst>
          </p:nvPr>
        </p:nvGrpSpPr>
        <p:grpSpPr bwMode="auto">
          <a:xfrm>
            <a:off x="5283200" y="1214438"/>
            <a:ext cx="4181475" cy="585787"/>
            <a:chOff x="816" y="1136"/>
            <a:chExt cx="1296" cy="361"/>
          </a:xfrm>
        </p:grpSpPr>
        <p:sp>
          <p:nvSpPr>
            <p:cNvPr id="22621" name="McK Subtitle"/>
            <p:cNvSpPr>
              <a:spLocks noChangeArrowheads="1"/>
            </p:cNvSpPr>
            <p:nvPr/>
          </p:nvSpPr>
          <p:spPr bwMode="auto">
            <a:xfrm>
              <a:off x="816" y="1136"/>
              <a:ext cx="1296" cy="169"/>
            </a:xfrm>
            <a:prstGeom prst="rect">
              <a:avLst/>
            </a:prstGeom>
            <a:noFill/>
            <a:ln w="9525">
              <a:noFill/>
              <a:miter lim="800000"/>
              <a:headEnd/>
              <a:tailEnd/>
            </a:ln>
          </p:spPr>
          <p:txBody>
            <a:bodyPr lIns="0" tIns="0" rIns="0" bIns="0" anchor="b">
              <a:spAutoFit/>
            </a:bodyPr>
            <a:lstStyle/>
            <a:p>
              <a:pPr eaLnBrk="0" hangingPunct="0"/>
              <a:r>
                <a:rPr kumimoji="0" lang="ja-JP" altLang="en-US" b="1">
                  <a:latin typeface="ＭＳ ゴシック" pitchFamily="49" charset="-128"/>
                  <a:ea typeface="ＭＳ ゴシック" pitchFamily="49" charset="-128"/>
                </a:rPr>
                <a:t>財務指標（</a:t>
              </a:r>
              <a:r>
                <a:rPr kumimoji="0" lang="en-US" altLang="ja-JP" b="1">
                  <a:latin typeface="ＭＳ ゴシック" pitchFamily="49" charset="-128"/>
                  <a:ea typeface="ＭＳ ゴシック" pitchFamily="49" charset="-128"/>
                </a:rPr>
                <a:t>2012 (H24)</a:t>
              </a:r>
              <a:r>
                <a:rPr kumimoji="0" lang="ja-JP" altLang="en-US" b="1">
                  <a:latin typeface="ＭＳ ゴシック" pitchFamily="49" charset="-128"/>
                  <a:ea typeface="ＭＳ ゴシック" pitchFamily="49" charset="-128"/>
                </a:rPr>
                <a:t>年度決算）</a:t>
              </a:r>
            </a:p>
          </p:txBody>
        </p:sp>
        <p:sp>
          <p:nvSpPr>
            <p:cNvPr id="22622" name="Line 7"/>
            <p:cNvSpPr>
              <a:spLocks noChangeShapeType="1"/>
            </p:cNvSpPr>
            <p:nvPr/>
          </p:nvSpPr>
          <p:spPr bwMode="auto">
            <a:xfrm>
              <a:off x="816" y="1314"/>
              <a:ext cx="1296" cy="0"/>
            </a:xfrm>
            <a:prstGeom prst="line">
              <a:avLst/>
            </a:prstGeom>
            <a:noFill/>
            <a:ln w="9525">
              <a:solidFill>
                <a:schemeClr val="tx1"/>
              </a:solidFill>
              <a:round/>
              <a:headEnd/>
              <a:tailEnd/>
            </a:ln>
          </p:spPr>
          <p:txBody>
            <a:bodyPr wrap="none" lIns="36000" tIns="36000" rIns="36000" bIns="36000" anchor="ctr"/>
            <a:lstStyle/>
            <a:p>
              <a:endParaRPr lang="ja-JP" altLang="en-US"/>
            </a:p>
          </p:txBody>
        </p:sp>
        <p:sp>
          <p:nvSpPr>
            <p:cNvPr id="22623" name="McK Subtitle"/>
            <p:cNvSpPr>
              <a:spLocks noChangeArrowheads="1"/>
            </p:cNvSpPr>
            <p:nvPr/>
          </p:nvSpPr>
          <p:spPr bwMode="auto">
            <a:xfrm>
              <a:off x="816" y="1328"/>
              <a:ext cx="1296" cy="169"/>
            </a:xfrm>
            <a:prstGeom prst="rect">
              <a:avLst/>
            </a:prstGeom>
            <a:noFill/>
            <a:ln w="9525">
              <a:noFill/>
              <a:miter lim="800000"/>
              <a:headEnd/>
              <a:tailEnd/>
            </a:ln>
          </p:spPr>
          <p:txBody>
            <a:bodyPr lIns="0" tIns="0" rIns="0" bIns="0">
              <a:spAutoFit/>
            </a:bodyPr>
            <a:lstStyle/>
            <a:p>
              <a:pPr eaLnBrk="0" hangingPunct="0"/>
              <a:endParaRPr kumimoji="0" lang="en-US" altLang="ja-JP">
                <a:latin typeface="ＭＳ ゴシック" pitchFamily="49" charset="-128"/>
                <a:ea typeface="ＭＳ ゴシック" pitchFamily="49" charset="-128"/>
              </a:endParaRPr>
            </a:p>
          </p:txBody>
        </p:sp>
      </p:grpSp>
      <p:sp>
        <p:nvSpPr>
          <p:cNvPr id="22587" name="テキスト ボックス 2"/>
          <p:cNvSpPr txBox="1">
            <a:spLocks noChangeArrowheads="1"/>
          </p:cNvSpPr>
          <p:nvPr/>
        </p:nvSpPr>
        <p:spPr bwMode="auto">
          <a:xfrm>
            <a:off x="5186363" y="1622425"/>
            <a:ext cx="873125" cy="366713"/>
          </a:xfrm>
          <a:prstGeom prst="rect">
            <a:avLst/>
          </a:prstGeom>
          <a:noFill/>
          <a:ln w="9525">
            <a:noFill/>
            <a:miter lim="800000"/>
            <a:headEnd/>
            <a:tailEnd/>
          </a:ln>
        </p:spPr>
        <p:txBody>
          <a:bodyPr wrap="none" lIns="93296" tIns="46648" rIns="93296" bIns="46648">
            <a:spAutoFit/>
          </a:bodyPr>
          <a:lstStyle/>
          <a:p>
            <a:pPr eaLnBrk="0" hangingPunct="0"/>
            <a:r>
              <a:rPr lang="ja-JP" altLang="en-US"/>
              <a:t>（億円）</a:t>
            </a:r>
          </a:p>
        </p:txBody>
      </p:sp>
      <p:sp>
        <p:nvSpPr>
          <p:cNvPr id="10" name="雲形吹き出し 9"/>
          <p:cNvSpPr/>
          <p:nvPr/>
        </p:nvSpPr>
        <p:spPr>
          <a:xfrm>
            <a:off x="104775" y="4437063"/>
            <a:ext cx="5089525" cy="2160587"/>
          </a:xfrm>
          <a:prstGeom prst="cloudCallout">
            <a:avLst>
              <a:gd name="adj1" fmla="val 40590"/>
              <a:gd name="adj2" fmla="val -8276"/>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ja-JP" altLang="en-US" sz="1400" dirty="0">
              <a:solidFill>
                <a:schemeClr val="tx1"/>
              </a:solidFill>
            </a:endParaRPr>
          </a:p>
        </p:txBody>
      </p:sp>
      <p:sp>
        <p:nvSpPr>
          <p:cNvPr id="22589" name="McK Subtitle"/>
          <p:cNvSpPr>
            <a:spLocks noChangeArrowheads="1"/>
          </p:cNvSpPr>
          <p:nvPr/>
        </p:nvSpPr>
        <p:spPr bwMode="auto">
          <a:xfrm>
            <a:off x="7194550" y="1684338"/>
            <a:ext cx="1225550" cy="246062"/>
          </a:xfrm>
          <a:prstGeom prst="rect">
            <a:avLst/>
          </a:prstGeom>
          <a:noFill/>
          <a:ln w="9525">
            <a:noFill/>
            <a:miter lim="800000"/>
            <a:headEnd/>
            <a:tailEnd/>
          </a:ln>
        </p:spPr>
        <p:txBody>
          <a:bodyPr lIns="0" tIns="0" rIns="0" bIns="0" anchor="b">
            <a:spAutoFit/>
          </a:bodyPr>
          <a:lstStyle/>
          <a:p>
            <a:pPr eaLnBrk="0" hangingPunct="0"/>
            <a:r>
              <a:rPr kumimoji="0" lang="ja-JP" altLang="en-US" sz="1600" u="sng">
                <a:latin typeface="ＭＳ ゴシック" pitchFamily="49" charset="-128"/>
                <a:ea typeface="ＭＳ ゴシック" pitchFamily="49" charset="-128"/>
              </a:rPr>
              <a:t>府立５病院</a:t>
            </a:r>
          </a:p>
        </p:txBody>
      </p:sp>
      <p:sp>
        <p:nvSpPr>
          <p:cNvPr id="22590" name="McK Subtitle"/>
          <p:cNvSpPr>
            <a:spLocks noChangeArrowheads="1"/>
          </p:cNvSpPr>
          <p:nvPr/>
        </p:nvSpPr>
        <p:spPr bwMode="auto">
          <a:xfrm>
            <a:off x="8385175" y="1684338"/>
            <a:ext cx="1152525" cy="246062"/>
          </a:xfrm>
          <a:prstGeom prst="rect">
            <a:avLst/>
          </a:prstGeom>
          <a:noFill/>
          <a:ln w="9525">
            <a:noFill/>
            <a:miter lim="800000"/>
            <a:headEnd/>
            <a:tailEnd/>
          </a:ln>
        </p:spPr>
        <p:txBody>
          <a:bodyPr lIns="0" tIns="0" rIns="0" bIns="0" anchor="b">
            <a:spAutoFit/>
          </a:bodyPr>
          <a:lstStyle/>
          <a:p>
            <a:pPr eaLnBrk="0" hangingPunct="0"/>
            <a:r>
              <a:rPr kumimoji="0" lang="ja-JP" altLang="en-US" sz="1600" u="sng">
                <a:latin typeface="ＭＳ ゴシック" pitchFamily="49" charset="-128"/>
                <a:ea typeface="ＭＳ ゴシック" pitchFamily="49" charset="-128"/>
              </a:rPr>
              <a:t>市立３病院</a:t>
            </a:r>
          </a:p>
        </p:txBody>
      </p:sp>
      <p:sp>
        <p:nvSpPr>
          <p:cNvPr id="22591" name="テキスト ボックス 13"/>
          <p:cNvSpPr txBox="1">
            <a:spLocks noChangeArrowheads="1"/>
          </p:cNvSpPr>
          <p:nvPr/>
        </p:nvSpPr>
        <p:spPr bwMode="auto">
          <a:xfrm>
            <a:off x="5221288" y="3868738"/>
            <a:ext cx="4413250" cy="246062"/>
          </a:xfrm>
          <a:prstGeom prst="rect">
            <a:avLst/>
          </a:prstGeom>
          <a:noFill/>
          <a:ln w="9525">
            <a:noFill/>
            <a:miter lim="800000"/>
            <a:headEnd/>
            <a:tailEnd/>
          </a:ln>
        </p:spPr>
        <p:txBody>
          <a:bodyPr>
            <a:spAutoFit/>
          </a:bodyPr>
          <a:lstStyle/>
          <a:p>
            <a:pPr eaLnBrk="0" hangingPunct="0"/>
            <a:r>
              <a:rPr lang="en-US" altLang="ja-JP" sz="1000">
                <a:latin typeface="ＭＳ ゴシック" pitchFamily="49" charset="-128"/>
                <a:ea typeface="ＭＳ ゴシック" pitchFamily="49" charset="-128"/>
              </a:rPr>
              <a:t>※</a:t>
            </a:r>
            <a:r>
              <a:rPr lang="ja-JP" altLang="en-US" sz="1000">
                <a:latin typeface="ＭＳ ゴシック" pitchFamily="49" charset="-128"/>
                <a:ea typeface="ＭＳ ゴシック" pitchFamily="49" charset="-128"/>
              </a:rPr>
              <a:t>府立</a:t>
            </a:r>
            <a:r>
              <a:rPr lang="en-US" altLang="ja-JP" sz="1000">
                <a:latin typeface="ＭＳ ゴシック" pitchFamily="49" charset="-128"/>
                <a:ea typeface="ＭＳ ゴシック" pitchFamily="49" charset="-128"/>
              </a:rPr>
              <a:t>5</a:t>
            </a:r>
            <a:r>
              <a:rPr lang="ja-JP" altLang="en-US" sz="1000">
                <a:latin typeface="ＭＳ ゴシック" pitchFamily="49" charset="-128"/>
                <a:ea typeface="ＭＳ ゴシック" pitchFamily="49" charset="-128"/>
              </a:rPr>
              <a:t>病院と市立</a:t>
            </a:r>
            <a:r>
              <a:rPr lang="en-US" altLang="ja-JP" sz="1000">
                <a:latin typeface="ＭＳ ゴシック" pitchFamily="49" charset="-128"/>
                <a:ea typeface="ＭＳ ゴシック" pitchFamily="49" charset="-128"/>
              </a:rPr>
              <a:t>3</a:t>
            </a:r>
            <a:r>
              <a:rPr lang="ja-JP" altLang="en-US" sz="1000">
                <a:latin typeface="ＭＳ ゴシック" pitchFamily="49" charset="-128"/>
                <a:ea typeface="ＭＳ ゴシック" pitchFamily="49" charset="-128"/>
              </a:rPr>
              <a:t>病院では会計処理が異なる</a:t>
            </a:r>
            <a:endParaRPr lang="en-US" altLang="ja-JP" sz="1000">
              <a:latin typeface="ＭＳ ゴシック" pitchFamily="49" charset="-128"/>
              <a:ea typeface="ＭＳ ゴシック" pitchFamily="49" charset="-128"/>
            </a:endParaRPr>
          </a:p>
        </p:txBody>
      </p:sp>
      <p:graphicFrame>
        <p:nvGraphicFramePr>
          <p:cNvPr id="85093" name="Group 101"/>
          <p:cNvGraphicFramePr>
            <a:graphicFrameLocks noGrp="1"/>
          </p:cNvGraphicFramePr>
          <p:nvPr/>
        </p:nvGraphicFramePr>
        <p:xfrm>
          <a:off x="5278438" y="4114800"/>
          <a:ext cx="4310062" cy="1589090"/>
        </p:xfrm>
        <a:graphic>
          <a:graphicData uri="http://schemas.openxmlformats.org/drawingml/2006/table">
            <a:tbl>
              <a:tblPr/>
              <a:tblGrid>
                <a:gridCol w="1935162"/>
                <a:gridCol w="1122363"/>
                <a:gridCol w="1252537"/>
              </a:tblGrid>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医業収支比率</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90.7%</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93.3%</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職員給与比率</a:t>
                      </a:r>
                      <a:r>
                        <a:rPr kumimoji="1" lang="en-US" altLang="ja-JP" sz="1000" b="0" i="0" u="none" strike="noStrike" cap="none" normalizeH="0" baseline="0" smtClean="0">
                          <a:ln>
                            <a:noFill/>
                          </a:ln>
                          <a:solidFill>
                            <a:schemeClr val="tx1"/>
                          </a:solidFill>
                          <a:effectLst/>
                          <a:latin typeface="ＭＳ Ｐゴシック" charset="-128"/>
                          <a:ea typeface="ＭＳ Ｐゴシック" charset="-128"/>
                        </a:rPr>
                        <a:t>※</a:t>
                      </a:r>
                      <a:endParaRPr kumimoji="1" lang="ja-JP" altLang="en-US" sz="1400" b="0" i="0" u="none" strike="noStrike" cap="none" normalizeH="0" baseline="0" smtClean="0">
                        <a:ln>
                          <a:noFill/>
                        </a:ln>
                        <a:solidFill>
                          <a:schemeClr val="tx1"/>
                        </a:solidFill>
                        <a:effectLst/>
                        <a:latin typeface="ＭＳ Ｐゴシック" charset="-128"/>
                        <a:ea typeface="ＭＳ Ｐゴシック" charset="-128"/>
                      </a:endParaRP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51.2%</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54.5%</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9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負担金</a:t>
                      </a:r>
                      <a:r>
                        <a:rPr kumimoji="1" lang="en-US" altLang="ja-JP" sz="1200" b="0" i="0" u="none" strike="noStrike" cap="none" normalizeH="0" baseline="0" smtClean="0">
                          <a:ln>
                            <a:noFill/>
                          </a:ln>
                          <a:solidFill>
                            <a:schemeClr val="tx1"/>
                          </a:solidFill>
                          <a:effectLst/>
                          <a:latin typeface="ＭＳ Ｐゴシック" charset="-128"/>
                          <a:ea typeface="ＭＳ Ｐゴシック" charset="-128"/>
                        </a:rPr>
                        <a:t>(</a:t>
                      </a: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一般会計繰入金</a:t>
                      </a:r>
                      <a:r>
                        <a:rPr kumimoji="1" lang="en-US" altLang="ja-JP" sz="1200" b="0" i="0" u="none" strike="noStrike" cap="none" normalizeH="0" baseline="0" smtClean="0">
                          <a:ln>
                            <a:noFill/>
                          </a:ln>
                          <a:solidFill>
                            <a:schemeClr val="tx1"/>
                          </a:solidFill>
                          <a:effectLst/>
                          <a:latin typeface="ＭＳ Ｐゴシック" charset="-128"/>
                          <a:ea typeface="ＭＳ Ｐゴシック" charset="-128"/>
                        </a:rPr>
                        <a:t>)</a:t>
                      </a: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比率</a:t>
                      </a:r>
                      <a:r>
                        <a:rPr kumimoji="1" lang="en-US" altLang="ja-JP" sz="1000" b="0" i="0" u="none" strike="noStrike" cap="none" normalizeH="0" baseline="0" smtClean="0">
                          <a:ln>
                            <a:noFill/>
                          </a:ln>
                          <a:solidFill>
                            <a:schemeClr val="tx1"/>
                          </a:solidFill>
                          <a:effectLst/>
                          <a:latin typeface="ＭＳ Ｐゴシック" charset="-128"/>
                          <a:ea typeface="ＭＳ Ｐゴシック" charset="-128"/>
                        </a:rPr>
                        <a:t>※</a:t>
                      </a:r>
                      <a:endParaRPr kumimoji="1" lang="en-US" altLang="ja-JP" sz="1400" b="0" i="0" u="none" strike="noStrike" cap="none" normalizeH="0" baseline="0" smtClean="0">
                        <a:ln>
                          <a:noFill/>
                        </a:ln>
                        <a:solidFill>
                          <a:schemeClr val="tx1"/>
                        </a:solidFill>
                        <a:effectLst/>
                        <a:latin typeface="ＭＳ Ｐゴシック" charset="-128"/>
                        <a:ea typeface="ＭＳ Ｐゴシック" charset="-128"/>
                      </a:endParaRP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14.3%</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22.0%</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材料費比率</a:t>
                      </a:r>
                      <a:r>
                        <a:rPr kumimoji="1" lang="en-US" altLang="ja-JP" sz="1000" b="0" i="0" u="none" strike="noStrike" cap="none" normalizeH="0" baseline="0" smtClean="0">
                          <a:ln>
                            <a:noFill/>
                          </a:ln>
                          <a:solidFill>
                            <a:schemeClr val="tx1"/>
                          </a:solidFill>
                          <a:effectLst/>
                          <a:latin typeface="ＭＳ Ｐゴシック" charset="-128"/>
                          <a:ea typeface="ＭＳ Ｐゴシック" charset="-128"/>
                        </a:rPr>
                        <a:t>※</a:t>
                      </a:r>
                      <a:endParaRPr kumimoji="1" lang="ja-JP" altLang="en-US" sz="1000" b="0" i="0" u="none" strike="noStrike" cap="none" normalizeH="0" baseline="0" smtClean="0">
                        <a:ln>
                          <a:noFill/>
                        </a:ln>
                        <a:solidFill>
                          <a:schemeClr val="tx1"/>
                        </a:solidFill>
                        <a:effectLst/>
                        <a:latin typeface="ＭＳ Ｐゴシック" charset="-128"/>
                        <a:ea typeface="ＭＳ Ｐゴシック" charset="-128"/>
                      </a:endParaRP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26.5%</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24.8%</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ゴシック" charset="-128"/>
                          <a:ea typeface="ＭＳ Ｐゴシック" charset="-128"/>
                        </a:rPr>
                        <a:t>経費比率</a:t>
                      </a:r>
                      <a:r>
                        <a:rPr kumimoji="1" lang="en-US" altLang="ja-JP" sz="1000" b="0" i="0" u="none" strike="noStrike" cap="none" normalizeH="0" baseline="0" smtClean="0">
                          <a:ln>
                            <a:noFill/>
                          </a:ln>
                          <a:solidFill>
                            <a:schemeClr val="tx1"/>
                          </a:solidFill>
                          <a:effectLst/>
                          <a:latin typeface="ＭＳ Ｐゴシック" charset="-128"/>
                          <a:ea typeface="ＭＳ Ｐゴシック" charset="-128"/>
                        </a:rPr>
                        <a:t>※</a:t>
                      </a:r>
                      <a:endParaRPr kumimoji="1" lang="ja-JP" altLang="en-US" sz="1000" b="0" i="0" u="none" strike="noStrike" cap="none" normalizeH="0" baseline="0" smtClean="0">
                        <a:ln>
                          <a:noFill/>
                        </a:ln>
                        <a:solidFill>
                          <a:schemeClr val="tx1"/>
                        </a:solidFill>
                        <a:effectLst/>
                        <a:latin typeface="ＭＳ Ｐゴシック" charset="-128"/>
                        <a:ea typeface="ＭＳ Ｐゴシック" charset="-128"/>
                      </a:endParaRP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22.4%</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ＭＳ Ｐゴシック" charset="-128"/>
                          <a:ea typeface="ＭＳ Ｐゴシック" charset="-128"/>
                        </a:rPr>
                        <a:t>24.1%</a:t>
                      </a:r>
                    </a:p>
                  </a:txBody>
                  <a:tcPr marL="12955" marR="12955" marT="12958"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8" name="テキスト ボックス 24"/>
          <p:cNvSpPr txBox="1">
            <a:spLocks noChangeArrowheads="1"/>
          </p:cNvSpPr>
          <p:nvPr/>
        </p:nvSpPr>
        <p:spPr bwMode="auto">
          <a:xfrm>
            <a:off x="5208588" y="5713413"/>
            <a:ext cx="4525962" cy="549275"/>
          </a:xfrm>
          <a:prstGeom prst="rect">
            <a:avLst/>
          </a:prstGeom>
          <a:noFill/>
          <a:ln w="9525">
            <a:noFill/>
            <a:miter lim="800000"/>
            <a:headEnd/>
            <a:tailEnd/>
          </a:ln>
        </p:spPr>
        <p:txBody>
          <a:bodyPr>
            <a:spAutoFit/>
          </a:bodyPr>
          <a:lstStyle/>
          <a:p>
            <a:pPr eaLnBrk="0" hangingPunct="0"/>
            <a:r>
              <a:rPr lang="en-US" altLang="ja-JP" sz="1000">
                <a:latin typeface="ＭＳ ゴシック" pitchFamily="49" charset="-128"/>
                <a:ea typeface="ＭＳ ゴシック" pitchFamily="49" charset="-128"/>
              </a:rPr>
              <a:t>※</a:t>
            </a:r>
            <a:r>
              <a:rPr lang="ja-JP" altLang="en-US" sz="1000">
                <a:latin typeface="ＭＳ ゴシック" pitchFamily="49" charset="-128"/>
                <a:ea typeface="ＭＳ ゴシック" pitchFamily="49" charset="-128"/>
              </a:rPr>
              <a:t>府立</a:t>
            </a:r>
            <a:r>
              <a:rPr lang="en-US" altLang="ja-JP" sz="1000">
                <a:latin typeface="ＭＳ ゴシック" pitchFamily="49" charset="-128"/>
                <a:ea typeface="ＭＳ ゴシック" pitchFamily="49" charset="-128"/>
              </a:rPr>
              <a:t>5</a:t>
            </a:r>
            <a:r>
              <a:rPr lang="ja-JP" altLang="en-US" sz="1000">
                <a:latin typeface="ＭＳ ゴシック" pitchFamily="49" charset="-128"/>
                <a:ea typeface="ＭＳ ゴシック" pitchFamily="49" charset="-128"/>
              </a:rPr>
              <a:t>病院の数値は、便宜的に市立病院の会計処理に合わせて算出</a:t>
            </a:r>
          </a:p>
          <a:p>
            <a:pPr eaLnBrk="0" hangingPunct="0"/>
            <a:r>
              <a:rPr lang="ja-JP" altLang="en-US" sz="1000">
                <a:latin typeface="ＭＳ ゴシック" pitchFamily="49" charset="-128"/>
                <a:ea typeface="ＭＳ ゴシック" pitchFamily="49" charset="-128"/>
              </a:rPr>
              <a:t>　なお、「負担金比率」について府立５病院の数値には、本部にかかる運営</a:t>
            </a:r>
          </a:p>
          <a:p>
            <a:pPr eaLnBrk="0" hangingPunct="0"/>
            <a:r>
              <a:rPr lang="ja-JP" altLang="en-US" sz="1000">
                <a:latin typeface="ＭＳ ゴシック" pitchFamily="49" charset="-128"/>
                <a:ea typeface="ＭＳ ゴシック" pitchFamily="49" charset="-128"/>
              </a:rPr>
              <a:t>　負担金額が反映されていない</a:t>
            </a:r>
          </a:p>
        </p:txBody>
      </p:sp>
      <p:sp>
        <p:nvSpPr>
          <p:cNvPr id="22619" name="テキスト ボックス 12"/>
          <p:cNvSpPr txBox="1">
            <a:spLocks noChangeArrowheads="1"/>
          </p:cNvSpPr>
          <p:nvPr/>
        </p:nvSpPr>
        <p:spPr bwMode="auto">
          <a:xfrm>
            <a:off x="725488" y="4716463"/>
            <a:ext cx="4446587" cy="1581150"/>
          </a:xfrm>
          <a:prstGeom prst="rect">
            <a:avLst/>
          </a:prstGeom>
          <a:noFill/>
          <a:ln w="9525">
            <a:noFill/>
            <a:miter lim="800000"/>
            <a:headEnd/>
            <a:tailEnd/>
          </a:ln>
        </p:spPr>
        <p:txBody>
          <a:bodyPr>
            <a:spAutoFit/>
          </a:bodyPr>
          <a:lstStyle/>
          <a:p>
            <a:pPr marL="285750" indent="-285750" eaLnBrk="0" hangingPunct="0">
              <a:buFont typeface="Arial" charset="0"/>
              <a:buChar char="•"/>
            </a:pPr>
            <a:r>
              <a:rPr lang="ja-JP" altLang="en-US" sz="1400">
                <a:latin typeface="ＭＳ ゴシック" pitchFamily="49" charset="-128"/>
                <a:ea typeface="ＭＳ ゴシック" pitchFamily="49" charset="-128"/>
              </a:rPr>
              <a:t>府立病院機構は第１期中期計画期間中に</a:t>
            </a:r>
            <a:r>
              <a:rPr lang="en-US" altLang="ja-JP" sz="1400">
                <a:latin typeface="ＭＳ ゴシック" pitchFamily="49" charset="-128"/>
                <a:ea typeface="ＭＳ ゴシック" pitchFamily="49" charset="-128"/>
              </a:rPr>
              <a:t/>
            </a:r>
            <a:br>
              <a:rPr lang="en-US" altLang="ja-JP" sz="1400">
                <a:latin typeface="ＭＳ ゴシック" pitchFamily="49" charset="-128"/>
                <a:ea typeface="ＭＳ ゴシック" pitchFamily="49" charset="-128"/>
              </a:rPr>
            </a:br>
            <a:r>
              <a:rPr lang="ja-JP" altLang="en-US" sz="1400">
                <a:latin typeface="ＭＳ ゴシック" pitchFamily="49" charset="-128"/>
                <a:ea typeface="ＭＳ ゴシック" pitchFamily="49" charset="-128"/>
              </a:rPr>
              <a:t>約６５億円の不良債務を解消。５病院すべてにおいて黒字を達成。</a:t>
            </a:r>
          </a:p>
          <a:p>
            <a:pPr marL="285750" indent="-285750" eaLnBrk="0" hangingPunct="0">
              <a:buFont typeface="Arial" charset="0"/>
              <a:buChar char="•"/>
            </a:pPr>
            <a:r>
              <a:rPr lang="ja-JP" altLang="en-US" sz="1400">
                <a:latin typeface="ＭＳ ゴシック" pitchFamily="49" charset="-128"/>
                <a:ea typeface="ＭＳ ゴシック" pitchFamily="49" charset="-128"/>
              </a:rPr>
              <a:t>市立病院は改革プランの実行により、</a:t>
            </a:r>
            <a:r>
              <a:rPr lang="en-US" altLang="ja-JP" sz="1400">
                <a:latin typeface="ＭＳ ゴシック" pitchFamily="49" charset="-128"/>
                <a:ea typeface="ＭＳ ゴシック" pitchFamily="49" charset="-128"/>
              </a:rPr>
              <a:t/>
            </a:r>
            <a:br>
              <a:rPr lang="en-US" altLang="ja-JP" sz="1400">
                <a:latin typeface="ＭＳ ゴシック" pitchFamily="49" charset="-128"/>
                <a:ea typeface="ＭＳ ゴシック" pitchFamily="49" charset="-128"/>
              </a:rPr>
            </a:br>
            <a:r>
              <a:rPr lang="en-US" altLang="ja-JP" sz="1400">
                <a:latin typeface="ＭＳ ゴシック" pitchFamily="49" charset="-128"/>
                <a:ea typeface="ＭＳ ゴシック" pitchFamily="49" charset="-128"/>
              </a:rPr>
              <a:t>2009</a:t>
            </a:r>
            <a:r>
              <a:rPr lang="ja-JP" altLang="en-US" sz="1400">
                <a:latin typeface="ＭＳ ゴシック" pitchFamily="49" charset="-128"/>
                <a:ea typeface="ＭＳ ゴシック" pitchFamily="49" charset="-128"/>
              </a:rPr>
              <a:t>（</a:t>
            </a:r>
            <a:r>
              <a:rPr lang="en-US" altLang="ja-JP" sz="1400">
                <a:latin typeface="ＭＳ ゴシック" pitchFamily="49" charset="-128"/>
                <a:ea typeface="ＭＳ ゴシック" pitchFamily="49" charset="-128"/>
              </a:rPr>
              <a:t>H21</a:t>
            </a:r>
            <a:r>
              <a:rPr lang="ja-JP" altLang="en-US" sz="1400">
                <a:latin typeface="ＭＳ ゴシック" pitchFamily="49" charset="-128"/>
                <a:ea typeface="ＭＳ ゴシック" pitchFamily="49" charset="-128"/>
              </a:rPr>
              <a:t>）年度決算において黒字化、</a:t>
            </a:r>
            <a:r>
              <a:rPr lang="en-US" altLang="ja-JP" sz="1400">
                <a:latin typeface="ＭＳ ゴシック" pitchFamily="49" charset="-128"/>
                <a:ea typeface="ＭＳ ゴシック" pitchFamily="49" charset="-128"/>
              </a:rPr>
              <a:t/>
            </a:r>
            <a:br>
              <a:rPr lang="en-US" altLang="ja-JP" sz="1400">
                <a:latin typeface="ＭＳ ゴシック" pitchFamily="49" charset="-128"/>
                <a:ea typeface="ＭＳ ゴシック" pitchFamily="49" charset="-128"/>
              </a:rPr>
            </a:br>
            <a:r>
              <a:rPr lang="en-US" altLang="ja-JP" sz="1400">
                <a:latin typeface="ＭＳ ゴシック" pitchFamily="49" charset="-128"/>
                <a:ea typeface="ＭＳ ゴシック" pitchFamily="49" charset="-128"/>
              </a:rPr>
              <a:t>2010</a:t>
            </a:r>
            <a:r>
              <a:rPr lang="ja-JP" altLang="en-US" sz="1400">
                <a:latin typeface="ＭＳ ゴシック" pitchFamily="49" charset="-128"/>
                <a:ea typeface="ＭＳ ゴシック" pitchFamily="49" charset="-128"/>
              </a:rPr>
              <a:t>（</a:t>
            </a:r>
            <a:r>
              <a:rPr lang="en-US" altLang="ja-JP" sz="1400">
                <a:latin typeface="ＭＳ ゴシック" pitchFamily="49" charset="-128"/>
                <a:ea typeface="ＭＳ ゴシック" pitchFamily="49" charset="-128"/>
              </a:rPr>
              <a:t>H22</a:t>
            </a:r>
            <a:r>
              <a:rPr lang="ja-JP" altLang="en-US" sz="1400">
                <a:latin typeface="ＭＳ ゴシック" pitchFamily="49" charset="-128"/>
                <a:ea typeface="ＭＳ ゴシック" pitchFamily="49" charset="-128"/>
              </a:rPr>
              <a:t>）年度決算において</a:t>
            </a:r>
            <a:r>
              <a:rPr lang="en-US" altLang="ja-JP" sz="1400">
                <a:latin typeface="ＭＳ ゴシック" pitchFamily="49" charset="-128"/>
                <a:ea typeface="ＭＳ ゴシック" pitchFamily="49" charset="-128"/>
              </a:rPr>
              <a:t/>
            </a:r>
            <a:br>
              <a:rPr lang="en-US" altLang="ja-JP" sz="1400">
                <a:latin typeface="ＭＳ ゴシック" pitchFamily="49" charset="-128"/>
                <a:ea typeface="ＭＳ ゴシック" pitchFamily="49" charset="-128"/>
              </a:rPr>
            </a:br>
            <a:r>
              <a:rPr lang="ja-JP" altLang="en-US" sz="1400">
                <a:latin typeface="ＭＳ ゴシック" pitchFamily="49" charset="-128"/>
                <a:ea typeface="ＭＳ ゴシック" pitchFamily="49" charset="-128"/>
              </a:rPr>
              <a:t>不良債務を解消</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タイトル 1"/>
          <p:cNvSpPr>
            <a:spLocks noGrp="1"/>
          </p:cNvSpPr>
          <p:nvPr>
            <p:ph type="ctrTitle"/>
          </p:nvPr>
        </p:nvSpPr>
        <p:spPr>
          <a:xfrm>
            <a:off x="741363" y="1773238"/>
            <a:ext cx="8502650" cy="1525587"/>
          </a:xfrm>
        </p:spPr>
        <p:txBody>
          <a:bodyPr/>
          <a:lstStyle/>
          <a:p>
            <a:pPr eaLnBrk="1" hangingPunct="1"/>
            <a:r>
              <a:rPr lang="ja-JP" altLang="en-US" sz="3200" smtClean="0"/>
              <a:t>２．大阪の府・市立病院の経営課題</a:t>
            </a:r>
            <a:r>
              <a:rPr lang="en-US" altLang="ja-JP" sz="3200" smtClean="0"/>
              <a:t/>
            </a:r>
            <a:br>
              <a:rPr lang="en-US" altLang="ja-JP" sz="3200" smtClean="0"/>
            </a:br>
            <a:r>
              <a:rPr lang="ja-JP" altLang="en-US" sz="2800" smtClean="0"/>
              <a:t>（</a:t>
            </a:r>
            <a:r>
              <a:rPr lang="en-US" altLang="ja-JP" sz="2800" smtClean="0"/>
              <a:t>H24</a:t>
            </a:r>
            <a:r>
              <a:rPr lang="ja-JP" altLang="en-US" sz="2800" smtClean="0"/>
              <a:t>年</a:t>
            </a:r>
            <a:r>
              <a:rPr lang="en-US" altLang="ja-JP" sz="2800" smtClean="0"/>
              <a:t>11</a:t>
            </a:r>
            <a:r>
              <a:rPr lang="ja-JP" altLang="en-US" sz="2800" smtClean="0"/>
              <a:t>月</a:t>
            </a:r>
            <a:r>
              <a:rPr lang="en-US" altLang="ja-JP" sz="2800" smtClean="0"/>
              <a:t>16</a:t>
            </a:r>
            <a:r>
              <a:rPr lang="ja-JP" altLang="en-US" sz="2800" smtClean="0"/>
              <a:t>日第</a:t>
            </a:r>
            <a:r>
              <a:rPr lang="en-US" altLang="ja-JP" sz="2800" smtClean="0"/>
              <a:t>17</a:t>
            </a:r>
            <a:r>
              <a:rPr lang="ja-JP" altLang="en-US" sz="2800" smtClean="0"/>
              <a:t>回大阪府市統合本部会議資料）</a:t>
            </a:r>
            <a:r>
              <a:rPr lang="en-US" altLang="ja-JP" sz="2800" smtClean="0"/>
              <a:t/>
            </a:r>
            <a:br>
              <a:rPr lang="en-US" altLang="ja-JP" sz="2800" smtClean="0"/>
            </a:br>
            <a:endParaRPr lang="ja-JP" altLang="en-US" sz="2800" smtClean="0"/>
          </a:p>
        </p:txBody>
      </p:sp>
      <p:sp>
        <p:nvSpPr>
          <p:cNvPr id="3" name="スライド番号プレースホルダー 2"/>
          <p:cNvSpPr>
            <a:spLocks noGrp="1"/>
          </p:cNvSpPr>
          <p:nvPr>
            <p:ph type="sldNum" sz="quarter" idx="12"/>
          </p:nvPr>
        </p:nvSpPr>
        <p:spPr>
          <a:xfrm>
            <a:off x="7550150" y="6419850"/>
            <a:ext cx="2311400" cy="365125"/>
          </a:xfrm>
        </p:spPr>
        <p:txBody>
          <a:bodyPr/>
          <a:lstStyle/>
          <a:p>
            <a:pPr>
              <a:defRPr/>
            </a:pPr>
            <a:fld id="{9EBF148C-13FB-4D42-8367-1485DC4B2E1B}" type="slidenum">
              <a:rPr lang="ja-JP" altLang="en-US"/>
              <a:pPr>
                <a:defRPr/>
              </a:pPr>
              <a:t>8</a:t>
            </a:fld>
            <a:endParaRPr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271463" y="2890838"/>
            <a:ext cx="1249362" cy="6477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ja-JP" altLang="en-US" sz="1200">
                <a:latin typeface="+mn-ea"/>
                <a:ea typeface="+mn-ea"/>
                <a:cs typeface="Arial" charset="0"/>
              </a:rPr>
              <a:t>医業利益率</a:t>
            </a:r>
            <a:endParaRPr kumimoji="0" lang="en-US" altLang="ja-JP" sz="1200">
              <a:latin typeface="+mn-ea"/>
              <a:ea typeface="+mn-ea"/>
              <a:cs typeface="Arial" charset="0"/>
            </a:endParaRPr>
          </a:p>
          <a:p>
            <a:pPr eaLnBrk="0" fontAlgn="auto" hangingPunct="0">
              <a:lnSpc>
                <a:spcPct val="90000"/>
              </a:lnSpc>
              <a:spcBef>
                <a:spcPts val="0"/>
              </a:spcBef>
              <a:spcAft>
                <a:spcPts val="0"/>
              </a:spcAft>
              <a:defRPr/>
            </a:pPr>
            <a:r>
              <a:rPr kumimoji="0" lang="en-US" altLang="ja-JP" sz="1200">
                <a:latin typeface="+mn-ea"/>
                <a:ea typeface="+mn-ea"/>
                <a:cs typeface="Arial" charset="0"/>
              </a:rPr>
              <a:t>(%)</a:t>
            </a:r>
            <a:endParaRPr kumimoji="0" lang="ja-JP" altLang="en-US" sz="1200">
              <a:latin typeface="+mn-ea"/>
              <a:ea typeface="+mn-ea"/>
              <a:cs typeface="Arial" charset="0"/>
            </a:endParaRPr>
          </a:p>
        </p:txBody>
      </p:sp>
      <p:sp>
        <p:nvSpPr>
          <p:cNvPr id="7" name="正方形/長方形 6"/>
          <p:cNvSpPr/>
          <p:nvPr/>
        </p:nvSpPr>
        <p:spPr bwMode="auto">
          <a:xfrm>
            <a:off x="2457450" y="4270375"/>
            <a:ext cx="1247775" cy="6477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en-US" altLang="ja-JP" sz="1200" dirty="0">
                <a:latin typeface="+mn-ea"/>
                <a:ea typeface="+mn-ea"/>
                <a:cs typeface="Arial" charset="0"/>
              </a:rPr>
              <a:t>1</a:t>
            </a:r>
            <a:r>
              <a:rPr kumimoji="0" lang="ja-JP" altLang="en-US" sz="1200" dirty="0">
                <a:latin typeface="+mn-ea"/>
                <a:ea typeface="+mn-ea"/>
                <a:cs typeface="Arial" charset="0"/>
              </a:rPr>
              <a:t>床当たり</a:t>
            </a:r>
            <a:r>
              <a:rPr kumimoji="0" lang="en-US" altLang="ja-JP" sz="1200" dirty="0">
                <a:latin typeface="+mn-ea"/>
                <a:ea typeface="+mn-ea"/>
                <a:cs typeface="Arial" charset="0"/>
              </a:rPr>
              <a:t>1</a:t>
            </a:r>
            <a:r>
              <a:rPr kumimoji="0" lang="ja-JP" altLang="en-US" sz="1200" dirty="0">
                <a:latin typeface="+mn-ea"/>
                <a:ea typeface="+mn-ea"/>
                <a:cs typeface="Arial" charset="0"/>
              </a:rPr>
              <a:t>日医業費用</a:t>
            </a:r>
            <a:endParaRPr kumimoji="0" lang="en-US" altLang="ja-JP" sz="1200" dirty="0">
              <a:latin typeface="+mn-ea"/>
              <a:ea typeface="+mn-ea"/>
              <a:cs typeface="Arial" charset="0"/>
            </a:endParaRPr>
          </a:p>
          <a:p>
            <a:pPr eaLnBrk="0" fontAlgn="auto" hangingPunct="0">
              <a:lnSpc>
                <a:spcPct val="90000"/>
              </a:lnSpc>
              <a:spcBef>
                <a:spcPts val="0"/>
              </a:spcBef>
              <a:spcAft>
                <a:spcPts val="0"/>
              </a:spcAft>
              <a:defRPr/>
            </a:pPr>
            <a:r>
              <a:rPr kumimoji="0" lang="en-US" altLang="ja-JP" sz="1200" dirty="0">
                <a:latin typeface="+mn-ea"/>
                <a:ea typeface="+mn-ea"/>
                <a:cs typeface="Arial" charset="0"/>
              </a:rPr>
              <a:t>(</a:t>
            </a:r>
            <a:r>
              <a:rPr kumimoji="0" lang="ja-JP" altLang="en-US" sz="1200" dirty="0">
                <a:latin typeface="+mn-ea"/>
                <a:ea typeface="+mn-ea"/>
                <a:cs typeface="Arial" charset="0"/>
              </a:rPr>
              <a:t>円</a:t>
            </a:r>
            <a:r>
              <a:rPr kumimoji="0" lang="en-US" altLang="ja-JP" sz="1200" dirty="0">
                <a:latin typeface="+mn-ea"/>
                <a:ea typeface="+mn-ea"/>
                <a:cs typeface="Arial" charset="0"/>
              </a:rPr>
              <a:t>/</a:t>
            </a:r>
            <a:r>
              <a:rPr kumimoji="0" lang="ja-JP" altLang="en-US" sz="1200" dirty="0">
                <a:latin typeface="+mn-ea"/>
                <a:ea typeface="+mn-ea"/>
                <a:cs typeface="Arial" charset="0"/>
              </a:rPr>
              <a:t>床・日</a:t>
            </a:r>
            <a:r>
              <a:rPr kumimoji="0" lang="en-US" altLang="ja-JP" sz="1200" dirty="0">
                <a:latin typeface="+mn-ea"/>
                <a:ea typeface="+mn-ea"/>
                <a:cs typeface="Arial" charset="0"/>
              </a:rPr>
              <a:t>)</a:t>
            </a:r>
            <a:endParaRPr kumimoji="0" lang="ja-JP" altLang="en-US" sz="1200" dirty="0">
              <a:latin typeface="+mn-ea"/>
              <a:ea typeface="+mn-ea"/>
              <a:cs typeface="Arial" charset="0"/>
            </a:endParaRPr>
          </a:p>
        </p:txBody>
      </p:sp>
      <p:sp>
        <p:nvSpPr>
          <p:cNvPr id="8" name="正方形/長方形 7"/>
          <p:cNvSpPr/>
          <p:nvPr/>
        </p:nvSpPr>
        <p:spPr bwMode="auto">
          <a:xfrm>
            <a:off x="2457450" y="1450975"/>
            <a:ext cx="1247775" cy="6477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en-US" altLang="ja-JP" sz="1200" dirty="0">
                <a:latin typeface="+mn-ea"/>
                <a:ea typeface="+mn-ea"/>
                <a:cs typeface="Arial" charset="0"/>
              </a:rPr>
              <a:t>1</a:t>
            </a:r>
            <a:r>
              <a:rPr kumimoji="0" lang="ja-JP" altLang="en-US" sz="1200" dirty="0">
                <a:latin typeface="+mn-ea"/>
                <a:ea typeface="+mn-ea"/>
                <a:cs typeface="Arial" charset="0"/>
              </a:rPr>
              <a:t>床当たり</a:t>
            </a:r>
            <a:r>
              <a:rPr kumimoji="0" lang="en-US" altLang="ja-JP" sz="1200" dirty="0">
                <a:latin typeface="+mn-ea"/>
                <a:ea typeface="+mn-ea"/>
                <a:cs typeface="Arial" charset="0"/>
              </a:rPr>
              <a:t>1</a:t>
            </a:r>
            <a:r>
              <a:rPr kumimoji="0" lang="ja-JP" altLang="en-US" sz="1200" dirty="0">
                <a:latin typeface="+mn-ea"/>
                <a:ea typeface="+mn-ea"/>
                <a:cs typeface="Arial" charset="0"/>
              </a:rPr>
              <a:t>日医業収益</a:t>
            </a:r>
            <a:endParaRPr kumimoji="0" lang="en-US" altLang="ja-JP" sz="1200" dirty="0">
              <a:latin typeface="+mn-ea"/>
              <a:ea typeface="+mn-ea"/>
              <a:cs typeface="Arial" charset="0"/>
            </a:endParaRPr>
          </a:p>
          <a:p>
            <a:pPr eaLnBrk="0" fontAlgn="auto" hangingPunct="0">
              <a:lnSpc>
                <a:spcPct val="90000"/>
              </a:lnSpc>
              <a:spcBef>
                <a:spcPts val="0"/>
              </a:spcBef>
              <a:spcAft>
                <a:spcPts val="0"/>
              </a:spcAft>
              <a:defRPr/>
            </a:pPr>
            <a:r>
              <a:rPr kumimoji="0" lang="en-US" altLang="ja-JP" sz="1200" dirty="0">
                <a:latin typeface="+mn-ea"/>
                <a:ea typeface="+mn-ea"/>
                <a:cs typeface="Arial" charset="0"/>
              </a:rPr>
              <a:t>(</a:t>
            </a:r>
            <a:r>
              <a:rPr kumimoji="0" lang="ja-JP" altLang="en-US" sz="1200" dirty="0">
                <a:latin typeface="+mn-ea"/>
                <a:ea typeface="+mn-ea"/>
                <a:cs typeface="Arial" charset="0"/>
              </a:rPr>
              <a:t>円</a:t>
            </a:r>
            <a:r>
              <a:rPr kumimoji="0" lang="en-US" altLang="ja-JP" sz="1200" dirty="0">
                <a:latin typeface="+mn-ea"/>
                <a:ea typeface="+mn-ea"/>
                <a:cs typeface="Arial" charset="0"/>
              </a:rPr>
              <a:t>/</a:t>
            </a:r>
            <a:r>
              <a:rPr kumimoji="0" lang="ja-JP" altLang="en-US" sz="1200" dirty="0">
                <a:latin typeface="+mn-ea"/>
                <a:ea typeface="+mn-ea"/>
                <a:cs typeface="Arial" charset="0"/>
              </a:rPr>
              <a:t>床・日</a:t>
            </a:r>
            <a:r>
              <a:rPr kumimoji="0" lang="en-US" altLang="ja-JP" sz="1200" dirty="0">
                <a:latin typeface="+mn-ea"/>
                <a:ea typeface="+mn-ea"/>
                <a:cs typeface="Arial" charset="0"/>
              </a:rPr>
              <a:t>)</a:t>
            </a:r>
            <a:endParaRPr kumimoji="0" lang="ja-JP" altLang="en-US" sz="1200" dirty="0">
              <a:latin typeface="+mn-ea"/>
              <a:ea typeface="+mn-ea"/>
              <a:cs typeface="Arial" charset="0"/>
            </a:endParaRPr>
          </a:p>
        </p:txBody>
      </p:sp>
      <p:sp>
        <p:nvSpPr>
          <p:cNvPr id="9" name="正方形/長方形 8"/>
          <p:cNvSpPr/>
          <p:nvPr/>
        </p:nvSpPr>
        <p:spPr bwMode="auto">
          <a:xfrm>
            <a:off x="4641850" y="801688"/>
            <a:ext cx="1246188" cy="649287"/>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en-US" altLang="ja-JP" sz="1200" dirty="0">
                <a:latin typeface="+mn-ea"/>
                <a:ea typeface="+mn-ea"/>
                <a:cs typeface="Arial" charset="0"/>
              </a:rPr>
              <a:t>1</a:t>
            </a:r>
            <a:r>
              <a:rPr kumimoji="0" lang="ja-JP" altLang="en-US" sz="1200" dirty="0">
                <a:latin typeface="+mn-ea"/>
                <a:ea typeface="+mn-ea"/>
                <a:cs typeface="Arial" charset="0"/>
              </a:rPr>
              <a:t>床当たり</a:t>
            </a:r>
            <a:r>
              <a:rPr kumimoji="0" lang="en-US" altLang="ja-JP" sz="1200" dirty="0">
                <a:latin typeface="+mn-ea"/>
                <a:ea typeface="+mn-ea"/>
                <a:cs typeface="Arial" charset="0"/>
              </a:rPr>
              <a:t>1</a:t>
            </a:r>
            <a:r>
              <a:rPr kumimoji="0" lang="ja-JP" altLang="en-US" sz="1200" dirty="0">
                <a:latin typeface="+mn-ea"/>
                <a:ea typeface="+mn-ea"/>
                <a:cs typeface="Arial" charset="0"/>
              </a:rPr>
              <a:t>日入院収益</a:t>
            </a:r>
            <a:endParaRPr kumimoji="0" lang="en-US" altLang="ja-JP" sz="1200" dirty="0">
              <a:latin typeface="+mn-ea"/>
              <a:ea typeface="+mn-ea"/>
              <a:cs typeface="Arial" charset="0"/>
            </a:endParaRPr>
          </a:p>
          <a:p>
            <a:pPr eaLnBrk="0" fontAlgn="auto" hangingPunct="0">
              <a:lnSpc>
                <a:spcPct val="90000"/>
              </a:lnSpc>
              <a:spcBef>
                <a:spcPts val="0"/>
              </a:spcBef>
              <a:spcAft>
                <a:spcPts val="0"/>
              </a:spcAft>
              <a:defRPr/>
            </a:pPr>
            <a:r>
              <a:rPr kumimoji="0" lang="en-US" altLang="ja-JP" sz="1200" dirty="0">
                <a:latin typeface="+mn-ea"/>
                <a:ea typeface="+mn-ea"/>
                <a:cs typeface="Arial" charset="0"/>
              </a:rPr>
              <a:t>(</a:t>
            </a:r>
            <a:r>
              <a:rPr kumimoji="0" lang="ja-JP" altLang="en-US" sz="1200" dirty="0">
                <a:latin typeface="+mn-ea"/>
                <a:ea typeface="+mn-ea"/>
                <a:cs typeface="Arial" charset="0"/>
              </a:rPr>
              <a:t>円</a:t>
            </a:r>
            <a:r>
              <a:rPr kumimoji="0" lang="en-US" altLang="ja-JP" sz="1200" dirty="0">
                <a:latin typeface="+mn-ea"/>
                <a:ea typeface="+mn-ea"/>
                <a:cs typeface="Arial" charset="0"/>
              </a:rPr>
              <a:t>/</a:t>
            </a:r>
            <a:r>
              <a:rPr kumimoji="0" lang="ja-JP" altLang="en-US" sz="1200" dirty="0">
                <a:latin typeface="+mn-ea"/>
                <a:ea typeface="+mn-ea"/>
                <a:cs typeface="Arial" charset="0"/>
              </a:rPr>
              <a:t>床・日</a:t>
            </a:r>
            <a:r>
              <a:rPr kumimoji="0" lang="en-US" altLang="ja-JP" sz="1200" dirty="0">
                <a:latin typeface="+mn-ea"/>
                <a:ea typeface="+mn-ea"/>
                <a:cs typeface="Arial" charset="0"/>
              </a:rPr>
              <a:t>)</a:t>
            </a:r>
            <a:endParaRPr kumimoji="0" lang="ja-JP" altLang="en-US" sz="1200" dirty="0">
              <a:latin typeface="+mn-ea"/>
              <a:ea typeface="+mn-ea"/>
              <a:cs typeface="Arial" charset="0"/>
            </a:endParaRPr>
          </a:p>
        </p:txBody>
      </p:sp>
      <p:sp>
        <p:nvSpPr>
          <p:cNvPr id="10" name="正方形/長方形 9"/>
          <p:cNvSpPr/>
          <p:nvPr/>
        </p:nvSpPr>
        <p:spPr bwMode="auto">
          <a:xfrm>
            <a:off x="4641850" y="2674938"/>
            <a:ext cx="1246188" cy="6477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en-US" altLang="ja-JP" sz="1200" dirty="0">
                <a:latin typeface="+mn-ea"/>
                <a:ea typeface="+mn-ea"/>
                <a:cs typeface="Arial" charset="0"/>
              </a:rPr>
              <a:t>1</a:t>
            </a:r>
            <a:r>
              <a:rPr kumimoji="0" lang="ja-JP" altLang="en-US" sz="1200" dirty="0">
                <a:latin typeface="+mn-ea"/>
                <a:ea typeface="+mn-ea"/>
                <a:cs typeface="Arial" charset="0"/>
              </a:rPr>
              <a:t>床当たり</a:t>
            </a:r>
            <a:r>
              <a:rPr kumimoji="0" lang="en-US" altLang="ja-JP" sz="1200" dirty="0">
                <a:latin typeface="+mn-ea"/>
                <a:ea typeface="+mn-ea"/>
                <a:cs typeface="Arial" charset="0"/>
              </a:rPr>
              <a:t>1</a:t>
            </a:r>
            <a:r>
              <a:rPr kumimoji="0" lang="ja-JP" altLang="en-US" sz="1200" dirty="0">
                <a:latin typeface="+mn-ea"/>
                <a:ea typeface="+mn-ea"/>
                <a:cs typeface="Arial" charset="0"/>
              </a:rPr>
              <a:t>日外来収益</a:t>
            </a:r>
            <a:endParaRPr kumimoji="0" lang="en-US" altLang="ja-JP" sz="1200" dirty="0">
              <a:latin typeface="+mn-ea"/>
              <a:ea typeface="+mn-ea"/>
              <a:cs typeface="Arial" charset="0"/>
            </a:endParaRPr>
          </a:p>
          <a:p>
            <a:pPr eaLnBrk="0" fontAlgn="auto" hangingPunct="0">
              <a:lnSpc>
                <a:spcPct val="90000"/>
              </a:lnSpc>
              <a:spcBef>
                <a:spcPts val="0"/>
              </a:spcBef>
              <a:spcAft>
                <a:spcPts val="0"/>
              </a:spcAft>
              <a:defRPr/>
            </a:pPr>
            <a:r>
              <a:rPr kumimoji="0" lang="en-US" altLang="ja-JP" sz="1200" dirty="0">
                <a:latin typeface="+mn-ea"/>
                <a:ea typeface="+mn-ea"/>
                <a:cs typeface="Arial" charset="0"/>
              </a:rPr>
              <a:t>(</a:t>
            </a:r>
            <a:r>
              <a:rPr kumimoji="0" lang="ja-JP" altLang="en-US" sz="1200" dirty="0">
                <a:latin typeface="+mn-ea"/>
                <a:ea typeface="+mn-ea"/>
                <a:cs typeface="Arial" charset="0"/>
              </a:rPr>
              <a:t>円</a:t>
            </a:r>
            <a:r>
              <a:rPr kumimoji="0" lang="en-US" altLang="ja-JP" sz="1200" dirty="0">
                <a:latin typeface="+mn-ea"/>
                <a:ea typeface="+mn-ea"/>
                <a:cs typeface="Arial" charset="0"/>
              </a:rPr>
              <a:t>/</a:t>
            </a:r>
            <a:r>
              <a:rPr kumimoji="0" lang="ja-JP" altLang="en-US" sz="1200" dirty="0">
                <a:latin typeface="+mn-ea"/>
                <a:ea typeface="+mn-ea"/>
                <a:cs typeface="Arial" charset="0"/>
              </a:rPr>
              <a:t>床・日</a:t>
            </a:r>
            <a:r>
              <a:rPr kumimoji="0" lang="en-US" altLang="ja-JP" sz="1200" dirty="0">
                <a:latin typeface="+mn-ea"/>
                <a:ea typeface="+mn-ea"/>
                <a:cs typeface="Arial" charset="0"/>
              </a:rPr>
              <a:t>)</a:t>
            </a:r>
            <a:endParaRPr kumimoji="0" lang="ja-JP" altLang="en-US" sz="1200" dirty="0">
              <a:latin typeface="+mn-ea"/>
              <a:ea typeface="+mn-ea"/>
              <a:cs typeface="Arial" charset="0"/>
            </a:endParaRPr>
          </a:p>
        </p:txBody>
      </p:sp>
      <p:sp>
        <p:nvSpPr>
          <p:cNvPr id="11" name="正方形/長方形 10"/>
          <p:cNvSpPr/>
          <p:nvPr/>
        </p:nvSpPr>
        <p:spPr bwMode="auto">
          <a:xfrm>
            <a:off x="4641850" y="3683000"/>
            <a:ext cx="1246188" cy="39528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ja-JP" altLang="en-US" sz="1200">
                <a:latin typeface="+mn-ea"/>
                <a:ea typeface="+mn-ea"/>
                <a:cs typeface="Arial" pitchFamily="34" charset="0"/>
              </a:rPr>
              <a:t>人件費率</a:t>
            </a:r>
            <a:endParaRPr kumimoji="0" lang="en-US" altLang="ja-JP" sz="1200">
              <a:latin typeface="+mn-ea"/>
              <a:ea typeface="+mn-ea"/>
              <a:cs typeface="Arial" pitchFamily="34" charset="0"/>
            </a:endParaRPr>
          </a:p>
          <a:p>
            <a:pPr eaLnBrk="0" fontAlgn="auto" hangingPunct="0">
              <a:lnSpc>
                <a:spcPct val="90000"/>
              </a:lnSpc>
              <a:spcBef>
                <a:spcPts val="0"/>
              </a:spcBef>
              <a:spcAft>
                <a:spcPts val="0"/>
              </a:spcAft>
              <a:defRPr/>
            </a:pPr>
            <a:r>
              <a:rPr kumimoji="0" lang="en-US" altLang="ja-JP" sz="1200">
                <a:latin typeface="+mn-ea"/>
                <a:ea typeface="+mn-ea"/>
                <a:cs typeface="Arial" pitchFamily="34" charset="0"/>
              </a:rPr>
              <a:t>(%)</a:t>
            </a:r>
          </a:p>
        </p:txBody>
      </p:sp>
      <p:sp>
        <p:nvSpPr>
          <p:cNvPr id="12" name="正方形/長方形 11"/>
          <p:cNvSpPr/>
          <p:nvPr/>
        </p:nvSpPr>
        <p:spPr bwMode="auto">
          <a:xfrm>
            <a:off x="4641850" y="4387850"/>
            <a:ext cx="1246188" cy="39528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ja-JP" altLang="en-US" sz="1200" dirty="0">
                <a:latin typeface="+mn-ea"/>
                <a:ea typeface="+mn-ea"/>
                <a:cs typeface="Arial" charset="0"/>
              </a:rPr>
              <a:t>材料費率</a:t>
            </a:r>
            <a:endParaRPr kumimoji="0" lang="en-US" altLang="ja-JP" sz="1200" dirty="0">
              <a:latin typeface="+mn-ea"/>
              <a:ea typeface="+mn-ea"/>
              <a:cs typeface="Arial" charset="0"/>
            </a:endParaRPr>
          </a:p>
          <a:p>
            <a:pPr eaLnBrk="0" fontAlgn="auto" hangingPunct="0">
              <a:lnSpc>
                <a:spcPct val="90000"/>
              </a:lnSpc>
              <a:spcBef>
                <a:spcPts val="0"/>
              </a:spcBef>
              <a:spcAft>
                <a:spcPts val="0"/>
              </a:spcAft>
              <a:defRPr/>
            </a:pPr>
            <a:r>
              <a:rPr kumimoji="0" lang="en-US" altLang="ja-JP" sz="1200" dirty="0">
                <a:latin typeface="+mn-ea"/>
                <a:ea typeface="+mn-ea"/>
                <a:cs typeface="Arial" charset="0"/>
              </a:rPr>
              <a:t>(%)</a:t>
            </a:r>
            <a:endParaRPr kumimoji="0" lang="ja-JP" altLang="en-US" sz="1200" dirty="0">
              <a:latin typeface="+mn-ea"/>
              <a:ea typeface="+mn-ea"/>
              <a:cs typeface="Arial" charset="0"/>
            </a:endParaRPr>
          </a:p>
        </p:txBody>
      </p:sp>
      <p:sp>
        <p:nvSpPr>
          <p:cNvPr id="14" name="正方形/長方形 13"/>
          <p:cNvSpPr/>
          <p:nvPr/>
        </p:nvSpPr>
        <p:spPr bwMode="auto">
          <a:xfrm>
            <a:off x="4641850" y="5013325"/>
            <a:ext cx="1246188" cy="39528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ja-JP" altLang="en-US" sz="1200" dirty="0">
                <a:latin typeface="+mn-ea"/>
                <a:ea typeface="+mn-ea"/>
                <a:cs typeface="Arial" charset="0"/>
              </a:rPr>
              <a:t>委託費比率</a:t>
            </a:r>
            <a:endParaRPr kumimoji="0" lang="en-US" altLang="ja-JP" sz="1200" dirty="0">
              <a:latin typeface="+mn-ea"/>
              <a:ea typeface="+mn-ea"/>
              <a:cs typeface="Arial" charset="0"/>
            </a:endParaRPr>
          </a:p>
          <a:p>
            <a:pPr eaLnBrk="0" fontAlgn="auto" hangingPunct="0">
              <a:lnSpc>
                <a:spcPct val="90000"/>
              </a:lnSpc>
              <a:spcBef>
                <a:spcPts val="0"/>
              </a:spcBef>
              <a:spcAft>
                <a:spcPts val="0"/>
              </a:spcAft>
              <a:defRPr/>
            </a:pPr>
            <a:r>
              <a:rPr kumimoji="0" lang="en-US" altLang="ja-JP" sz="1200" dirty="0">
                <a:latin typeface="+mn-ea"/>
                <a:ea typeface="+mn-ea"/>
                <a:cs typeface="Arial" charset="0"/>
              </a:rPr>
              <a:t>(%)</a:t>
            </a:r>
            <a:endParaRPr kumimoji="0" lang="ja-JP" altLang="en-US" sz="1200" dirty="0">
              <a:latin typeface="+mn-ea"/>
              <a:ea typeface="+mn-ea"/>
              <a:cs typeface="Arial" charset="0"/>
            </a:endParaRPr>
          </a:p>
        </p:txBody>
      </p:sp>
      <p:sp>
        <p:nvSpPr>
          <p:cNvPr id="15" name="正方形/長方形 14"/>
          <p:cNvSpPr/>
          <p:nvPr/>
        </p:nvSpPr>
        <p:spPr bwMode="auto">
          <a:xfrm>
            <a:off x="6746875" y="3970338"/>
            <a:ext cx="1949450" cy="4318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ja-JP" altLang="en-US" sz="1200" dirty="0">
                <a:latin typeface="+mn-ea"/>
                <a:ea typeface="+mn-ea"/>
                <a:cs typeface="Arial" pitchFamily="34" charset="0"/>
              </a:rPr>
              <a:t>医師一人当たり人件費</a:t>
            </a:r>
            <a:r>
              <a:rPr kumimoji="0" lang="en-US" altLang="ja-JP" sz="1200" dirty="0">
                <a:latin typeface="+mn-ea"/>
                <a:ea typeface="+mn-ea"/>
                <a:cs typeface="Arial" pitchFamily="34" charset="0"/>
              </a:rPr>
              <a:t>(</a:t>
            </a:r>
            <a:r>
              <a:rPr kumimoji="0" lang="ja-JP" altLang="en-US" sz="1200" dirty="0">
                <a:latin typeface="+mn-ea"/>
                <a:ea typeface="+mn-ea"/>
                <a:cs typeface="Arial" pitchFamily="34" charset="0"/>
              </a:rPr>
              <a:t>円）</a:t>
            </a:r>
            <a:endParaRPr kumimoji="0" lang="en-US" altLang="ja-JP" sz="1200" dirty="0">
              <a:latin typeface="+mn-ea"/>
              <a:ea typeface="+mn-ea"/>
              <a:cs typeface="Arial" pitchFamily="34" charset="0"/>
            </a:endParaRPr>
          </a:p>
        </p:txBody>
      </p:sp>
      <p:sp>
        <p:nvSpPr>
          <p:cNvPr id="16" name="正方形/長方形 15"/>
          <p:cNvSpPr/>
          <p:nvPr/>
        </p:nvSpPr>
        <p:spPr bwMode="auto">
          <a:xfrm>
            <a:off x="6746875" y="4505325"/>
            <a:ext cx="1949450" cy="4318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ja-JP" altLang="en-US" sz="1200" dirty="0">
                <a:latin typeface="+mn-ea"/>
                <a:ea typeface="+mn-ea"/>
                <a:cs typeface="Arial" pitchFamily="34" charset="0"/>
              </a:rPr>
              <a:t>看護師一人当たり人件費</a:t>
            </a:r>
            <a:r>
              <a:rPr kumimoji="0" lang="en-US" altLang="ja-JP" sz="1200" dirty="0">
                <a:latin typeface="+mn-ea"/>
                <a:ea typeface="+mn-ea"/>
                <a:cs typeface="Arial" pitchFamily="34" charset="0"/>
              </a:rPr>
              <a:t>(</a:t>
            </a:r>
            <a:r>
              <a:rPr kumimoji="0" lang="ja-JP" altLang="en-US" sz="1200" dirty="0">
                <a:latin typeface="+mn-ea"/>
                <a:ea typeface="+mn-ea"/>
                <a:cs typeface="Arial" pitchFamily="34" charset="0"/>
              </a:rPr>
              <a:t>円）</a:t>
            </a:r>
            <a:endParaRPr kumimoji="0" lang="en-US" altLang="ja-JP" sz="1200" dirty="0">
              <a:latin typeface="+mn-ea"/>
              <a:ea typeface="+mn-ea"/>
              <a:cs typeface="Arial" pitchFamily="34" charset="0"/>
            </a:endParaRPr>
          </a:p>
        </p:txBody>
      </p:sp>
      <p:sp>
        <p:nvSpPr>
          <p:cNvPr id="17" name="正方形/長方形 16"/>
          <p:cNvSpPr/>
          <p:nvPr/>
        </p:nvSpPr>
        <p:spPr bwMode="auto">
          <a:xfrm>
            <a:off x="6746875" y="5040313"/>
            <a:ext cx="1949450" cy="4318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ja-JP" altLang="en-US" sz="1200" dirty="0">
                <a:latin typeface="+mn-ea"/>
                <a:ea typeface="+mn-ea"/>
                <a:cs typeface="Arial" pitchFamily="34" charset="0"/>
              </a:rPr>
              <a:t>職員一人当たり人件費</a:t>
            </a:r>
            <a:r>
              <a:rPr kumimoji="0" lang="en-US" altLang="ja-JP" sz="1200" dirty="0">
                <a:latin typeface="+mn-ea"/>
                <a:ea typeface="+mn-ea"/>
                <a:cs typeface="Arial" pitchFamily="34" charset="0"/>
              </a:rPr>
              <a:t>(</a:t>
            </a:r>
            <a:r>
              <a:rPr kumimoji="0" lang="ja-JP" altLang="en-US" sz="1200" dirty="0">
                <a:latin typeface="+mn-ea"/>
                <a:ea typeface="+mn-ea"/>
                <a:cs typeface="Arial" pitchFamily="34" charset="0"/>
              </a:rPr>
              <a:t>円）</a:t>
            </a:r>
            <a:endParaRPr kumimoji="0" lang="en-US" altLang="ja-JP" sz="1200" dirty="0">
              <a:latin typeface="+mn-ea"/>
              <a:ea typeface="+mn-ea"/>
              <a:cs typeface="Arial" pitchFamily="34" charset="0"/>
            </a:endParaRPr>
          </a:p>
        </p:txBody>
      </p:sp>
      <p:sp>
        <p:nvSpPr>
          <p:cNvPr id="18" name="正方形/長方形 17"/>
          <p:cNvSpPr/>
          <p:nvPr/>
        </p:nvSpPr>
        <p:spPr bwMode="auto">
          <a:xfrm>
            <a:off x="6746875" y="708025"/>
            <a:ext cx="1949450" cy="4318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en-US" altLang="ja-JP" sz="1200" dirty="0">
                <a:latin typeface="+mn-ea"/>
                <a:ea typeface="+mn-ea"/>
                <a:cs typeface="Arial" pitchFamily="34" charset="0"/>
              </a:rPr>
              <a:t>1</a:t>
            </a:r>
            <a:r>
              <a:rPr kumimoji="0" lang="ja-JP" altLang="en-US" sz="1200" dirty="0">
                <a:latin typeface="+mn-ea"/>
                <a:ea typeface="+mn-ea"/>
                <a:cs typeface="Arial" pitchFamily="34" charset="0"/>
              </a:rPr>
              <a:t>床当たり医師数</a:t>
            </a:r>
            <a:endParaRPr kumimoji="0" lang="en-US" altLang="ja-JP" sz="1200" dirty="0">
              <a:latin typeface="+mn-ea"/>
              <a:ea typeface="+mn-ea"/>
              <a:cs typeface="Arial" pitchFamily="34" charset="0"/>
            </a:endParaRPr>
          </a:p>
          <a:p>
            <a:pPr eaLnBrk="0" fontAlgn="auto" hangingPunct="0">
              <a:lnSpc>
                <a:spcPct val="90000"/>
              </a:lnSpc>
              <a:spcBef>
                <a:spcPts val="0"/>
              </a:spcBef>
              <a:spcAft>
                <a:spcPts val="0"/>
              </a:spcAft>
              <a:defRPr/>
            </a:pPr>
            <a:r>
              <a:rPr kumimoji="0" lang="en-US" altLang="ja-JP" sz="1200" dirty="0">
                <a:latin typeface="+mn-ea"/>
                <a:ea typeface="+mn-ea"/>
                <a:cs typeface="Arial" pitchFamily="34" charset="0"/>
              </a:rPr>
              <a:t>(</a:t>
            </a:r>
            <a:r>
              <a:rPr kumimoji="0" lang="ja-JP" altLang="en-US" sz="1200" dirty="0">
                <a:latin typeface="+mn-ea"/>
                <a:ea typeface="+mn-ea"/>
                <a:cs typeface="Arial" pitchFamily="34" charset="0"/>
              </a:rPr>
              <a:t>人</a:t>
            </a:r>
            <a:r>
              <a:rPr kumimoji="0" lang="en-US" altLang="ja-JP" sz="1200" dirty="0">
                <a:latin typeface="+mn-ea"/>
                <a:ea typeface="+mn-ea"/>
                <a:cs typeface="Arial" pitchFamily="34" charset="0"/>
              </a:rPr>
              <a:t>/</a:t>
            </a:r>
            <a:r>
              <a:rPr kumimoji="0" lang="ja-JP" altLang="en-US" sz="1200" dirty="0">
                <a:latin typeface="+mn-ea"/>
                <a:ea typeface="+mn-ea"/>
                <a:cs typeface="Arial" pitchFamily="34" charset="0"/>
              </a:rPr>
              <a:t>床）</a:t>
            </a:r>
            <a:endParaRPr kumimoji="0" lang="en-US" altLang="ja-JP" sz="1200" dirty="0">
              <a:latin typeface="+mn-ea"/>
              <a:ea typeface="+mn-ea"/>
              <a:cs typeface="Arial" pitchFamily="34" charset="0"/>
            </a:endParaRPr>
          </a:p>
        </p:txBody>
      </p:sp>
      <p:sp>
        <p:nvSpPr>
          <p:cNvPr id="19" name="正方形/長方形 18"/>
          <p:cNvSpPr/>
          <p:nvPr/>
        </p:nvSpPr>
        <p:spPr bwMode="auto">
          <a:xfrm>
            <a:off x="6746875" y="1225550"/>
            <a:ext cx="1949450" cy="4318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ja-JP" altLang="en-US" sz="1200" dirty="0">
                <a:latin typeface="+mn-ea"/>
                <a:ea typeface="+mn-ea"/>
                <a:cs typeface="Arial" pitchFamily="34" charset="0"/>
              </a:rPr>
              <a:t>医師当たり</a:t>
            </a:r>
            <a:r>
              <a:rPr kumimoji="0" lang="en-US" altLang="ja-JP" sz="1200" dirty="0">
                <a:latin typeface="+mn-ea"/>
                <a:ea typeface="+mn-ea"/>
                <a:cs typeface="Arial" pitchFamily="34" charset="0"/>
              </a:rPr>
              <a:t>1</a:t>
            </a:r>
            <a:r>
              <a:rPr kumimoji="0" lang="ja-JP" altLang="en-US" sz="1200" dirty="0">
                <a:latin typeface="+mn-ea"/>
                <a:ea typeface="+mn-ea"/>
                <a:cs typeface="Arial" pitchFamily="34" charset="0"/>
              </a:rPr>
              <a:t>日入院患者数（人</a:t>
            </a:r>
            <a:r>
              <a:rPr kumimoji="0" lang="en-US" altLang="ja-JP" sz="1200" dirty="0">
                <a:latin typeface="+mn-ea"/>
                <a:ea typeface="+mn-ea"/>
                <a:cs typeface="Arial" pitchFamily="34" charset="0"/>
              </a:rPr>
              <a:t>/</a:t>
            </a:r>
            <a:r>
              <a:rPr kumimoji="0" lang="ja-JP" altLang="en-US" sz="1200" dirty="0">
                <a:latin typeface="+mn-ea"/>
                <a:ea typeface="+mn-ea"/>
                <a:cs typeface="Arial" pitchFamily="34" charset="0"/>
              </a:rPr>
              <a:t>日人）</a:t>
            </a:r>
            <a:endParaRPr kumimoji="0" lang="en-US" altLang="ja-JP" sz="1200" dirty="0">
              <a:latin typeface="+mn-ea"/>
              <a:ea typeface="+mn-ea"/>
              <a:cs typeface="Arial" pitchFamily="34" charset="0"/>
            </a:endParaRPr>
          </a:p>
        </p:txBody>
      </p:sp>
      <p:sp>
        <p:nvSpPr>
          <p:cNvPr id="20" name="正方形/長方形 19"/>
          <p:cNvSpPr/>
          <p:nvPr/>
        </p:nvSpPr>
        <p:spPr bwMode="auto">
          <a:xfrm>
            <a:off x="6746875" y="1770063"/>
            <a:ext cx="1949450" cy="4318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ja-JP" altLang="en-US" sz="1200">
                <a:latin typeface="+mn-ea"/>
                <a:ea typeface="+mn-ea"/>
                <a:cs typeface="Arial" pitchFamily="34" charset="0"/>
              </a:rPr>
              <a:t>病床利用率</a:t>
            </a:r>
            <a:endParaRPr kumimoji="0" lang="en-US" altLang="ja-JP" sz="1200">
              <a:latin typeface="+mn-ea"/>
              <a:ea typeface="+mn-ea"/>
              <a:cs typeface="Arial" pitchFamily="34" charset="0"/>
            </a:endParaRPr>
          </a:p>
          <a:p>
            <a:pPr eaLnBrk="0" fontAlgn="auto" hangingPunct="0">
              <a:lnSpc>
                <a:spcPct val="90000"/>
              </a:lnSpc>
              <a:spcBef>
                <a:spcPts val="0"/>
              </a:spcBef>
              <a:spcAft>
                <a:spcPts val="0"/>
              </a:spcAft>
              <a:defRPr/>
            </a:pPr>
            <a:r>
              <a:rPr kumimoji="0" lang="en-US" altLang="ja-JP" sz="1200">
                <a:latin typeface="+mn-ea"/>
                <a:ea typeface="+mn-ea"/>
                <a:cs typeface="Arial" pitchFamily="34" charset="0"/>
              </a:rPr>
              <a:t>(%)</a:t>
            </a:r>
          </a:p>
        </p:txBody>
      </p:sp>
      <p:sp>
        <p:nvSpPr>
          <p:cNvPr id="21" name="正方形/長方形 20"/>
          <p:cNvSpPr/>
          <p:nvPr/>
        </p:nvSpPr>
        <p:spPr bwMode="auto">
          <a:xfrm>
            <a:off x="6746875" y="2314575"/>
            <a:ext cx="1949450" cy="4318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ja-JP" altLang="en-US" sz="1200" dirty="0">
                <a:latin typeface="+mn-ea"/>
                <a:ea typeface="+mn-ea"/>
                <a:cs typeface="Arial" charset="0"/>
              </a:rPr>
              <a:t>入院患者一人</a:t>
            </a:r>
            <a:r>
              <a:rPr kumimoji="0" lang="en-US" altLang="ja-JP" sz="1200" dirty="0">
                <a:latin typeface="+mn-ea"/>
                <a:ea typeface="+mn-ea"/>
                <a:cs typeface="Arial" charset="0"/>
              </a:rPr>
              <a:t>1</a:t>
            </a:r>
            <a:r>
              <a:rPr kumimoji="0" lang="ja-JP" altLang="en-US" sz="1200" dirty="0">
                <a:latin typeface="+mn-ea"/>
                <a:ea typeface="+mn-ea"/>
                <a:cs typeface="Arial" charset="0"/>
              </a:rPr>
              <a:t>日当たり入院収益</a:t>
            </a:r>
            <a:r>
              <a:rPr kumimoji="0" lang="en-US" altLang="ja-JP" sz="1200" dirty="0">
                <a:latin typeface="+mn-ea"/>
                <a:ea typeface="+mn-ea"/>
                <a:cs typeface="Arial" charset="0"/>
              </a:rPr>
              <a:t>(</a:t>
            </a:r>
            <a:r>
              <a:rPr kumimoji="0" lang="ja-JP" altLang="en-US" sz="1200" dirty="0">
                <a:latin typeface="+mn-ea"/>
                <a:ea typeface="+mn-ea"/>
                <a:cs typeface="Arial" charset="0"/>
              </a:rPr>
              <a:t>円</a:t>
            </a:r>
            <a:r>
              <a:rPr kumimoji="0" lang="en-US" altLang="ja-JP" sz="1200" dirty="0">
                <a:latin typeface="+mn-ea"/>
                <a:ea typeface="+mn-ea"/>
                <a:cs typeface="Arial" charset="0"/>
              </a:rPr>
              <a:t>/</a:t>
            </a:r>
            <a:r>
              <a:rPr kumimoji="0" lang="ja-JP" altLang="en-US" sz="1200" dirty="0">
                <a:latin typeface="+mn-ea"/>
                <a:ea typeface="+mn-ea"/>
                <a:cs typeface="Arial" charset="0"/>
              </a:rPr>
              <a:t>日人</a:t>
            </a:r>
            <a:r>
              <a:rPr kumimoji="0" lang="en-US" altLang="ja-JP" sz="1200" dirty="0">
                <a:latin typeface="+mn-ea"/>
                <a:ea typeface="+mn-ea"/>
                <a:cs typeface="Arial" charset="0"/>
              </a:rPr>
              <a:t>)</a:t>
            </a:r>
          </a:p>
        </p:txBody>
      </p:sp>
      <p:sp>
        <p:nvSpPr>
          <p:cNvPr id="22" name="正方形/長方形 21"/>
          <p:cNvSpPr/>
          <p:nvPr/>
        </p:nvSpPr>
        <p:spPr bwMode="auto">
          <a:xfrm>
            <a:off x="6746875" y="2849563"/>
            <a:ext cx="1949450" cy="4318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ja-JP" altLang="en-US" sz="1200" dirty="0">
                <a:latin typeface="+mn-ea"/>
                <a:ea typeface="+mn-ea"/>
                <a:cs typeface="Arial" pitchFamily="34" charset="0"/>
              </a:rPr>
              <a:t>１床当たり</a:t>
            </a:r>
            <a:r>
              <a:rPr kumimoji="0" lang="en-US" altLang="ja-JP" sz="1200" dirty="0">
                <a:latin typeface="+mn-ea"/>
                <a:ea typeface="+mn-ea"/>
                <a:cs typeface="Arial" pitchFamily="34" charset="0"/>
              </a:rPr>
              <a:t>1</a:t>
            </a:r>
            <a:r>
              <a:rPr kumimoji="0" lang="ja-JP" altLang="en-US" sz="1200" dirty="0">
                <a:latin typeface="+mn-ea"/>
                <a:ea typeface="+mn-ea"/>
                <a:cs typeface="Arial" pitchFamily="34" charset="0"/>
              </a:rPr>
              <a:t>日外来患者数（人</a:t>
            </a:r>
            <a:r>
              <a:rPr kumimoji="0" lang="en-US" altLang="ja-JP" sz="1200" dirty="0">
                <a:latin typeface="+mn-ea"/>
                <a:ea typeface="+mn-ea"/>
                <a:cs typeface="Arial" pitchFamily="34" charset="0"/>
              </a:rPr>
              <a:t>/</a:t>
            </a:r>
            <a:r>
              <a:rPr kumimoji="0" lang="ja-JP" altLang="en-US" sz="1200" dirty="0">
                <a:latin typeface="+mn-ea"/>
                <a:ea typeface="+mn-ea"/>
                <a:cs typeface="Arial" pitchFamily="34" charset="0"/>
              </a:rPr>
              <a:t>床）</a:t>
            </a:r>
            <a:endParaRPr kumimoji="0" lang="en-US" altLang="ja-JP" sz="1200" dirty="0">
              <a:latin typeface="+mn-ea"/>
              <a:ea typeface="+mn-ea"/>
              <a:cs typeface="Arial" pitchFamily="34" charset="0"/>
            </a:endParaRPr>
          </a:p>
        </p:txBody>
      </p:sp>
      <p:sp>
        <p:nvSpPr>
          <p:cNvPr id="23" name="正方形/長方形 22"/>
          <p:cNvSpPr/>
          <p:nvPr/>
        </p:nvSpPr>
        <p:spPr bwMode="auto">
          <a:xfrm>
            <a:off x="6746875" y="3394075"/>
            <a:ext cx="1949450" cy="4318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ja-JP" altLang="en-US" sz="1200" dirty="0">
                <a:latin typeface="+mn-ea"/>
                <a:ea typeface="+mn-ea"/>
                <a:cs typeface="Arial" charset="0"/>
              </a:rPr>
              <a:t>外来患者</a:t>
            </a:r>
            <a:r>
              <a:rPr kumimoji="0" lang="en-US" altLang="ja-JP" sz="1200" dirty="0">
                <a:latin typeface="+mn-ea"/>
                <a:ea typeface="+mn-ea"/>
                <a:cs typeface="Arial" charset="0"/>
              </a:rPr>
              <a:t>1</a:t>
            </a:r>
            <a:r>
              <a:rPr kumimoji="0" lang="ja-JP" altLang="en-US" sz="1200" dirty="0">
                <a:latin typeface="+mn-ea"/>
                <a:ea typeface="+mn-ea"/>
                <a:cs typeface="Arial" charset="0"/>
              </a:rPr>
              <a:t>人</a:t>
            </a:r>
            <a:r>
              <a:rPr kumimoji="0" lang="en-US" altLang="ja-JP" sz="1200" dirty="0">
                <a:latin typeface="+mn-ea"/>
                <a:ea typeface="+mn-ea"/>
                <a:cs typeface="Arial" charset="0"/>
              </a:rPr>
              <a:t>1</a:t>
            </a:r>
            <a:r>
              <a:rPr kumimoji="0" lang="ja-JP" altLang="en-US" sz="1200" dirty="0">
                <a:latin typeface="+mn-ea"/>
                <a:ea typeface="+mn-ea"/>
                <a:cs typeface="Arial" charset="0"/>
              </a:rPr>
              <a:t>日当たり外来収益</a:t>
            </a:r>
            <a:r>
              <a:rPr kumimoji="0" lang="en-US" altLang="ja-JP" sz="1200" dirty="0">
                <a:latin typeface="+mn-ea"/>
                <a:ea typeface="+mn-ea"/>
                <a:cs typeface="Arial" charset="0"/>
              </a:rPr>
              <a:t>(</a:t>
            </a:r>
            <a:r>
              <a:rPr kumimoji="0" lang="ja-JP" altLang="en-US" sz="1200" dirty="0">
                <a:latin typeface="+mn-ea"/>
                <a:ea typeface="+mn-ea"/>
                <a:cs typeface="Arial" charset="0"/>
              </a:rPr>
              <a:t>円</a:t>
            </a:r>
            <a:r>
              <a:rPr kumimoji="0" lang="en-US" altLang="ja-JP" sz="1200" dirty="0">
                <a:latin typeface="+mn-ea"/>
                <a:ea typeface="+mn-ea"/>
                <a:cs typeface="Arial" charset="0"/>
              </a:rPr>
              <a:t>/</a:t>
            </a:r>
            <a:r>
              <a:rPr kumimoji="0" lang="ja-JP" altLang="en-US" sz="1200" dirty="0">
                <a:latin typeface="+mn-ea"/>
                <a:ea typeface="+mn-ea"/>
                <a:cs typeface="Arial" charset="0"/>
              </a:rPr>
              <a:t>日人</a:t>
            </a:r>
            <a:r>
              <a:rPr kumimoji="0" lang="en-US" altLang="ja-JP" sz="1200" dirty="0">
                <a:latin typeface="+mn-ea"/>
                <a:ea typeface="+mn-ea"/>
                <a:cs typeface="Arial" charset="0"/>
              </a:rPr>
              <a:t>)</a:t>
            </a:r>
          </a:p>
        </p:txBody>
      </p:sp>
      <p:cxnSp>
        <p:nvCxnSpPr>
          <p:cNvPr id="24594" name="カギ線コネクタ 24"/>
          <p:cNvCxnSpPr>
            <a:cxnSpLocks noChangeShapeType="1"/>
            <a:stCxn id="6" idx="3"/>
            <a:endCxn id="7" idx="1"/>
          </p:cNvCxnSpPr>
          <p:nvPr/>
        </p:nvCxnSpPr>
        <p:spPr bwMode="auto">
          <a:xfrm>
            <a:off x="1520825" y="3214688"/>
            <a:ext cx="936625" cy="1379537"/>
          </a:xfrm>
          <a:prstGeom prst="bentConnector3">
            <a:avLst>
              <a:gd name="adj1" fmla="val 49829"/>
            </a:avLst>
          </a:prstGeom>
          <a:noFill/>
          <a:ln w="12700">
            <a:solidFill>
              <a:schemeClr val="tx1"/>
            </a:solidFill>
            <a:round/>
            <a:headEnd/>
            <a:tailEnd/>
          </a:ln>
        </p:spPr>
      </p:cxnSp>
      <p:cxnSp>
        <p:nvCxnSpPr>
          <p:cNvPr id="24595" name="カギ線コネクタ 26"/>
          <p:cNvCxnSpPr>
            <a:cxnSpLocks noChangeShapeType="1"/>
            <a:stCxn id="6" idx="3"/>
            <a:endCxn id="8" idx="1"/>
          </p:cNvCxnSpPr>
          <p:nvPr/>
        </p:nvCxnSpPr>
        <p:spPr bwMode="auto">
          <a:xfrm flipV="1">
            <a:off x="1520825" y="1774825"/>
            <a:ext cx="936625" cy="1439863"/>
          </a:xfrm>
          <a:prstGeom prst="bentConnector3">
            <a:avLst>
              <a:gd name="adj1" fmla="val 49829"/>
            </a:avLst>
          </a:prstGeom>
          <a:noFill/>
          <a:ln w="12700">
            <a:solidFill>
              <a:schemeClr val="tx1"/>
            </a:solidFill>
            <a:round/>
            <a:headEnd/>
            <a:tailEnd/>
          </a:ln>
        </p:spPr>
      </p:cxnSp>
      <p:cxnSp>
        <p:nvCxnSpPr>
          <p:cNvPr id="24596" name="カギ線コネクタ 29"/>
          <p:cNvCxnSpPr>
            <a:cxnSpLocks noChangeShapeType="1"/>
            <a:stCxn id="8" idx="3"/>
            <a:endCxn id="9" idx="1"/>
          </p:cNvCxnSpPr>
          <p:nvPr/>
        </p:nvCxnSpPr>
        <p:spPr bwMode="auto">
          <a:xfrm flipV="1">
            <a:off x="3705225" y="1127125"/>
            <a:ext cx="936625" cy="647700"/>
          </a:xfrm>
          <a:prstGeom prst="bentConnector3">
            <a:avLst>
              <a:gd name="adj1" fmla="val 50000"/>
            </a:avLst>
          </a:prstGeom>
          <a:noFill/>
          <a:ln w="12700">
            <a:solidFill>
              <a:schemeClr val="tx1"/>
            </a:solidFill>
            <a:round/>
            <a:headEnd/>
            <a:tailEnd/>
          </a:ln>
        </p:spPr>
      </p:cxnSp>
      <p:cxnSp>
        <p:nvCxnSpPr>
          <p:cNvPr id="24597" name="カギ線コネクタ 32"/>
          <p:cNvCxnSpPr>
            <a:cxnSpLocks noChangeShapeType="1"/>
            <a:stCxn id="8" idx="3"/>
            <a:endCxn id="10" idx="1"/>
          </p:cNvCxnSpPr>
          <p:nvPr/>
        </p:nvCxnSpPr>
        <p:spPr bwMode="auto">
          <a:xfrm>
            <a:off x="3705225" y="1774825"/>
            <a:ext cx="936625" cy="1223963"/>
          </a:xfrm>
          <a:prstGeom prst="bentConnector3">
            <a:avLst>
              <a:gd name="adj1" fmla="val 50000"/>
            </a:avLst>
          </a:prstGeom>
          <a:noFill/>
          <a:ln w="12700">
            <a:solidFill>
              <a:schemeClr val="tx1"/>
            </a:solidFill>
            <a:round/>
            <a:headEnd/>
            <a:tailEnd/>
          </a:ln>
        </p:spPr>
      </p:cxnSp>
      <p:cxnSp>
        <p:nvCxnSpPr>
          <p:cNvPr id="24598" name="カギ線コネクタ 35"/>
          <p:cNvCxnSpPr>
            <a:cxnSpLocks noChangeShapeType="1"/>
            <a:stCxn id="7" idx="3"/>
            <a:endCxn id="11" idx="1"/>
          </p:cNvCxnSpPr>
          <p:nvPr/>
        </p:nvCxnSpPr>
        <p:spPr bwMode="auto">
          <a:xfrm flipV="1">
            <a:off x="3705225" y="3881438"/>
            <a:ext cx="936625" cy="712787"/>
          </a:xfrm>
          <a:prstGeom prst="bentConnector3">
            <a:avLst>
              <a:gd name="adj1" fmla="val 50000"/>
            </a:avLst>
          </a:prstGeom>
          <a:noFill/>
          <a:ln w="12700">
            <a:solidFill>
              <a:schemeClr val="tx1"/>
            </a:solidFill>
            <a:round/>
            <a:headEnd/>
            <a:tailEnd/>
          </a:ln>
        </p:spPr>
      </p:cxnSp>
      <p:cxnSp>
        <p:nvCxnSpPr>
          <p:cNvPr id="24599" name="カギ線コネクタ 38"/>
          <p:cNvCxnSpPr>
            <a:cxnSpLocks noChangeShapeType="1"/>
            <a:stCxn id="7" idx="3"/>
            <a:endCxn id="12" idx="1"/>
          </p:cNvCxnSpPr>
          <p:nvPr/>
        </p:nvCxnSpPr>
        <p:spPr bwMode="auto">
          <a:xfrm flipV="1">
            <a:off x="3705225" y="4586288"/>
            <a:ext cx="936625" cy="7937"/>
          </a:xfrm>
          <a:prstGeom prst="bentConnector3">
            <a:avLst>
              <a:gd name="adj1" fmla="val 50000"/>
            </a:avLst>
          </a:prstGeom>
          <a:noFill/>
          <a:ln w="12700">
            <a:solidFill>
              <a:schemeClr val="tx1"/>
            </a:solidFill>
            <a:round/>
            <a:headEnd/>
            <a:tailEnd/>
          </a:ln>
        </p:spPr>
      </p:cxnSp>
      <p:cxnSp>
        <p:nvCxnSpPr>
          <p:cNvPr id="24600" name="カギ線コネクタ 44"/>
          <p:cNvCxnSpPr>
            <a:cxnSpLocks noChangeShapeType="1"/>
            <a:stCxn id="7" idx="3"/>
            <a:endCxn id="14" idx="1"/>
          </p:cNvCxnSpPr>
          <p:nvPr/>
        </p:nvCxnSpPr>
        <p:spPr bwMode="auto">
          <a:xfrm>
            <a:off x="3705225" y="4594225"/>
            <a:ext cx="936625" cy="617538"/>
          </a:xfrm>
          <a:prstGeom prst="bentConnector3">
            <a:avLst>
              <a:gd name="adj1" fmla="val 50000"/>
            </a:avLst>
          </a:prstGeom>
          <a:noFill/>
          <a:ln w="12700">
            <a:solidFill>
              <a:schemeClr val="tx1"/>
            </a:solidFill>
            <a:round/>
            <a:headEnd/>
            <a:tailEnd/>
          </a:ln>
        </p:spPr>
      </p:cxnSp>
      <p:cxnSp>
        <p:nvCxnSpPr>
          <p:cNvPr id="24601" name="カギ線コネクタ 47"/>
          <p:cNvCxnSpPr>
            <a:cxnSpLocks noChangeShapeType="1"/>
            <a:stCxn id="11" idx="3"/>
            <a:endCxn id="15" idx="1"/>
          </p:cNvCxnSpPr>
          <p:nvPr/>
        </p:nvCxnSpPr>
        <p:spPr bwMode="auto">
          <a:xfrm>
            <a:off x="5888038" y="3881438"/>
            <a:ext cx="858837" cy="304800"/>
          </a:xfrm>
          <a:prstGeom prst="bentConnector3">
            <a:avLst>
              <a:gd name="adj1" fmla="val 49907"/>
            </a:avLst>
          </a:prstGeom>
          <a:noFill/>
          <a:ln w="12700">
            <a:solidFill>
              <a:schemeClr val="tx1"/>
            </a:solidFill>
            <a:round/>
            <a:headEnd/>
            <a:tailEnd/>
          </a:ln>
        </p:spPr>
      </p:cxnSp>
      <p:cxnSp>
        <p:nvCxnSpPr>
          <p:cNvPr id="24602" name="カギ線コネクタ 50"/>
          <p:cNvCxnSpPr>
            <a:cxnSpLocks noChangeShapeType="1"/>
            <a:stCxn id="11" idx="3"/>
            <a:endCxn id="16" idx="1"/>
          </p:cNvCxnSpPr>
          <p:nvPr/>
        </p:nvCxnSpPr>
        <p:spPr bwMode="auto">
          <a:xfrm>
            <a:off x="5888038" y="3881438"/>
            <a:ext cx="858837" cy="839787"/>
          </a:xfrm>
          <a:prstGeom prst="bentConnector3">
            <a:avLst>
              <a:gd name="adj1" fmla="val 49907"/>
            </a:avLst>
          </a:prstGeom>
          <a:noFill/>
          <a:ln w="12700">
            <a:solidFill>
              <a:schemeClr val="tx1"/>
            </a:solidFill>
            <a:round/>
            <a:headEnd/>
            <a:tailEnd/>
          </a:ln>
        </p:spPr>
      </p:cxnSp>
      <p:cxnSp>
        <p:nvCxnSpPr>
          <p:cNvPr id="24603" name="カギ線コネクタ 53"/>
          <p:cNvCxnSpPr>
            <a:cxnSpLocks noChangeShapeType="1"/>
            <a:stCxn id="11" idx="3"/>
            <a:endCxn id="17" idx="1"/>
          </p:cNvCxnSpPr>
          <p:nvPr/>
        </p:nvCxnSpPr>
        <p:spPr bwMode="auto">
          <a:xfrm>
            <a:off x="5888038" y="3881438"/>
            <a:ext cx="858837" cy="1374775"/>
          </a:xfrm>
          <a:prstGeom prst="bentConnector3">
            <a:avLst>
              <a:gd name="adj1" fmla="val 49907"/>
            </a:avLst>
          </a:prstGeom>
          <a:noFill/>
          <a:ln w="12700">
            <a:solidFill>
              <a:schemeClr val="tx1"/>
            </a:solidFill>
            <a:round/>
            <a:headEnd/>
            <a:tailEnd/>
          </a:ln>
        </p:spPr>
      </p:cxnSp>
      <p:cxnSp>
        <p:nvCxnSpPr>
          <p:cNvPr id="24604" name="カギ線コネクタ 56"/>
          <p:cNvCxnSpPr>
            <a:cxnSpLocks noChangeShapeType="1"/>
            <a:stCxn id="9" idx="3"/>
            <a:endCxn id="18" idx="1"/>
          </p:cNvCxnSpPr>
          <p:nvPr/>
        </p:nvCxnSpPr>
        <p:spPr bwMode="auto">
          <a:xfrm flipV="1">
            <a:off x="5888038" y="923925"/>
            <a:ext cx="858837" cy="203200"/>
          </a:xfrm>
          <a:prstGeom prst="bentConnector3">
            <a:avLst>
              <a:gd name="adj1" fmla="val 49907"/>
            </a:avLst>
          </a:prstGeom>
          <a:noFill/>
          <a:ln w="12700">
            <a:solidFill>
              <a:schemeClr val="tx1"/>
            </a:solidFill>
            <a:round/>
            <a:headEnd/>
            <a:tailEnd/>
          </a:ln>
        </p:spPr>
      </p:cxnSp>
      <p:cxnSp>
        <p:nvCxnSpPr>
          <p:cNvPr id="24605" name="カギ線コネクタ 58"/>
          <p:cNvCxnSpPr>
            <a:cxnSpLocks noChangeShapeType="1"/>
            <a:stCxn id="9" idx="3"/>
            <a:endCxn id="20" idx="1"/>
          </p:cNvCxnSpPr>
          <p:nvPr/>
        </p:nvCxnSpPr>
        <p:spPr bwMode="auto">
          <a:xfrm>
            <a:off x="5888038" y="1127125"/>
            <a:ext cx="858837" cy="858838"/>
          </a:xfrm>
          <a:prstGeom prst="bentConnector3">
            <a:avLst>
              <a:gd name="adj1" fmla="val 49907"/>
            </a:avLst>
          </a:prstGeom>
          <a:noFill/>
          <a:ln w="12700">
            <a:solidFill>
              <a:schemeClr val="tx1"/>
            </a:solidFill>
            <a:round/>
            <a:headEnd/>
            <a:tailEnd/>
          </a:ln>
        </p:spPr>
      </p:cxnSp>
      <p:cxnSp>
        <p:nvCxnSpPr>
          <p:cNvPr id="24606" name="カギ線コネクタ 61"/>
          <p:cNvCxnSpPr>
            <a:cxnSpLocks noChangeShapeType="1"/>
            <a:stCxn id="9" idx="3"/>
            <a:endCxn id="21" idx="1"/>
          </p:cNvCxnSpPr>
          <p:nvPr/>
        </p:nvCxnSpPr>
        <p:spPr bwMode="auto">
          <a:xfrm>
            <a:off x="5888038" y="1127125"/>
            <a:ext cx="858837" cy="1403350"/>
          </a:xfrm>
          <a:prstGeom prst="bentConnector3">
            <a:avLst>
              <a:gd name="adj1" fmla="val 49907"/>
            </a:avLst>
          </a:prstGeom>
          <a:noFill/>
          <a:ln w="12700">
            <a:solidFill>
              <a:schemeClr val="tx1"/>
            </a:solidFill>
            <a:round/>
            <a:headEnd/>
            <a:tailEnd/>
          </a:ln>
        </p:spPr>
      </p:cxnSp>
      <p:cxnSp>
        <p:nvCxnSpPr>
          <p:cNvPr id="24607" name="カギ線コネクタ 67"/>
          <p:cNvCxnSpPr>
            <a:cxnSpLocks noChangeShapeType="1"/>
            <a:stCxn id="10" idx="3"/>
            <a:endCxn id="22" idx="1"/>
          </p:cNvCxnSpPr>
          <p:nvPr/>
        </p:nvCxnSpPr>
        <p:spPr bwMode="auto">
          <a:xfrm>
            <a:off x="5888038" y="2998788"/>
            <a:ext cx="858837" cy="66675"/>
          </a:xfrm>
          <a:prstGeom prst="bentConnector3">
            <a:avLst>
              <a:gd name="adj1" fmla="val 49907"/>
            </a:avLst>
          </a:prstGeom>
          <a:noFill/>
          <a:ln w="12700">
            <a:solidFill>
              <a:schemeClr val="tx1"/>
            </a:solidFill>
            <a:round/>
            <a:headEnd/>
            <a:tailEnd/>
          </a:ln>
        </p:spPr>
      </p:cxnSp>
      <p:cxnSp>
        <p:nvCxnSpPr>
          <p:cNvPr id="24608" name="カギ線コネクタ 71"/>
          <p:cNvCxnSpPr>
            <a:cxnSpLocks noChangeShapeType="1"/>
            <a:stCxn id="10" idx="3"/>
            <a:endCxn id="23" idx="1"/>
          </p:cNvCxnSpPr>
          <p:nvPr/>
        </p:nvCxnSpPr>
        <p:spPr bwMode="auto">
          <a:xfrm>
            <a:off x="5888038" y="2998788"/>
            <a:ext cx="858837" cy="611187"/>
          </a:xfrm>
          <a:prstGeom prst="bentConnector3">
            <a:avLst>
              <a:gd name="adj1" fmla="val 49907"/>
            </a:avLst>
          </a:prstGeom>
          <a:noFill/>
          <a:ln w="12700">
            <a:solidFill>
              <a:schemeClr val="tx1"/>
            </a:solidFill>
            <a:round/>
            <a:headEnd/>
            <a:tailEnd/>
          </a:ln>
        </p:spPr>
      </p:cxnSp>
      <p:cxnSp>
        <p:nvCxnSpPr>
          <p:cNvPr id="24609" name="カギ線コネクタ 80"/>
          <p:cNvCxnSpPr>
            <a:cxnSpLocks noChangeShapeType="1"/>
            <a:stCxn id="9" idx="3"/>
            <a:endCxn id="19" idx="1"/>
          </p:cNvCxnSpPr>
          <p:nvPr/>
        </p:nvCxnSpPr>
        <p:spPr bwMode="auto">
          <a:xfrm>
            <a:off x="5888038" y="1127125"/>
            <a:ext cx="858837" cy="314325"/>
          </a:xfrm>
          <a:prstGeom prst="bentConnector3">
            <a:avLst>
              <a:gd name="adj1" fmla="val 49907"/>
            </a:avLst>
          </a:prstGeom>
          <a:noFill/>
          <a:ln w="12700">
            <a:solidFill>
              <a:schemeClr val="tx1"/>
            </a:solidFill>
            <a:round/>
            <a:headEnd/>
            <a:tailEnd/>
          </a:ln>
        </p:spPr>
      </p:cxnSp>
      <p:cxnSp>
        <p:nvCxnSpPr>
          <p:cNvPr id="42" name="直線コネクタ 41"/>
          <p:cNvCxnSpPr/>
          <p:nvPr/>
        </p:nvCxnSpPr>
        <p:spPr>
          <a:xfrm>
            <a:off x="350838" y="549275"/>
            <a:ext cx="9283700"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 name="直線コネクタ 2"/>
          <p:cNvCxnSpPr/>
          <p:nvPr/>
        </p:nvCxnSpPr>
        <p:spPr>
          <a:xfrm>
            <a:off x="4187825" y="5260975"/>
            <a:ext cx="0" cy="107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4187825" y="5835650"/>
            <a:ext cx="506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191000" y="6327775"/>
            <a:ext cx="5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bwMode="auto">
          <a:xfrm>
            <a:off x="4641850" y="5624513"/>
            <a:ext cx="1246188" cy="396875"/>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ja-JP" altLang="en-US" sz="1200">
                <a:latin typeface="+mn-ea"/>
                <a:ea typeface="+mn-ea"/>
                <a:cs typeface="Arial" charset="0"/>
              </a:rPr>
              <a:t>減価償却比率</a:t>
            </a:r>
            <a:endParaRPr kumimoji="0" lang="en-US" altLang="ja-JP" sz="1200">
              <a:latin typeface="+mn-ea"/>
              <a:ea typeface="+mn-ea"/>
              <a:cs typeface="Arial" charset="0"/>
            </a:endParaRPr>
          </a:p>
          <a:p>
            <a:pPr eaLnBrk="0" fontAlgn="auto" hangingPunct="0">
              <a:lnSpc>
                <a:spcPct val="90000"/>
              </a:lnSpc>
              <a:spcBef>
                <a:spcPts val="0"/>
              </a:spcBef>
              <a:spcAft>
                <a:spcPts val="0"/>
              </a:spcAft>
              <a:defRPr/>
            </a:pPr>
            <a:r>
              <a:rPr kumimoji="0" lang="en-US" altLang="ja-JP" sz="1200">
                <a:latin typeface="+mn-ea"/>
                <a:ea typeface="+mn-ea"/>
                <a:cs typeface="Arial" charset="0"/>
              </a:rPr>
              <a:t>(%)</a:t>
            </a:r>
            <a:endParaRPr kumimoji="0" lang="ja-JP" altLang="en-US" sz="1200">
              <a:latin typeface="+mn-ea"/>
              <a:ea typeface="+mn-ea"/>
              <a:cs typeface="Arial" charset="0"/>
            </a:endParaRPr>
          </a:p>
        </p:txBody>
      </p:sp>
      <p:sp>
        <p:nvSpPr>
          <p:cNvPr id="45" name="正方形/長方形 44"/>
          <p:cNvSpPr/>
          <p:nvPr/>
        </p:nvSpPr>
        <p:spPr bwMode="auto">
          <a:xfrm>
            <a:off x="4641850" y="6200775"/>
            <a:ext cx="1246188" cy="396875"/>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lIns="72000" tIns="72000" rIns="72000" bIns="36576" anchor="ctr"/>
          <a:lstStyle/>
          <a:p>
            <a:pPr eaLnBrk="0" fontAlgn="auto" hangingPunct="0">
              <a:lnSpc>
                <a:spcPct val="90000"/>
              </a:lnSpc>
              <a:spcBef>
                <a:spcPts val="0"/>
              </a:spcBef>
              <a:spcAft>
                <a:spcPts val="0"/>
              </a:spcAft>
              <a:defRPr/>
            </a:pPr>
            <a:r>
              <a:rPr kumimoji="0" lang="ja-JP" altLang="en-US" sz="1200" dirty="0">
                <a:latin typeface="+mn-ea"/>
                <a:ea typeface="+mn-ea"/>
                <a:cs typeface="Arial" charset="0"/>
              </a:rPr>
              <a:t>経費比率</a:t>
            </a:r>
            <a:endParaRPr kumimoji="0" lang="en-US" altLang="ja-JP" sz="1200" dirty="0">
              <a:latin typeface="+mn-ea"/>
              <a:ea typeface="+mn-ea"/>
              <a:cs typeface="Arial" charset="0"/>
            </a:endParaRPr>
          </a:p>
          <a:p>
            <a:pPr eaLnBrk="0" fontAlgn="auto" hangingPunct="0">
              <a:lnSpc>
                <a:spcPct val="90000"/>
              </a:lnSpc>
              <a:spcBef>
                <a:spcPts val="0"/>
              </a:spcBef>
              <a:spcAft>
                <a:spcPts val="0"/>
              </a:spcAft>
              <a:defRPr/>
            </a:pPr>
            <a:r>
              <a:rPr kumimoji="0" lang="en-US" altLang="ja-JP" sz="1200" dirty="0">
                <a:latin typeface="+mn-ea"/>
                <a:ea typeface="+mn-ea"/>
                <a:cs typeface="Arial" charset="0"/>
              </a:rPr>
              <a:t>(%)</a:t>
            </a:r>
            <a:endParaRPr kumimoji="0" lang="ja-JP" altLang="en-US" sz="1200" dirty="0">
              <a:latin typeface="+mn-ea"/>
              <a:ea typeface="+mn-ea"/>
              <a:cs typeface="Arial" charset="0"/>
            </a:endParaRPr>
          </a:p>
        </p:txBody>
      </p:sp>
      <p:sp>
        <p:nvSpPr>
          <p:cNvPr id="2" name="スライド番号プレースホルダー 1"/>
          <p:cNvSpPr>
            <a:spLocks noGrp="1"/>
          </p:cNvSpPr>
          <p:nvPr>
            <p:ph type="sldNum" sz="quarter" idx="12"/>
          </p:nvPr>
        </p:nvSpPr>
        <p:spPr>
          <a:xfrm>
            <a:off x="7537450" y="6448425"/>
            <a:ext cx="2311400" cy="365125"/>
          </a:xfrm>
        </p:spPr>
        <p:txBody>
          <a:bodyPr/>
          <a:lstStyle/>
          <a:p>
            <a:pPr>
              <a:defRPr/>
            </a:pPr>
            <a:fld id="{FB970D49-E825-4413-9F7B-1097BAC5AAE8}" type="slidenum">
              <a:rPr lang="ja-JP" altLang="en-US"/>
              <a:pPr>
                <a:defRPr/>
              </a:pPr>
              <a:t>9</a:t>
            </a:fld>
            <a:endParaRPr lang="ja-JP" altLang="en-US"/>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ySBFtFsA0C2bC5RZRacR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WkmL5AZhU278QXpz2e9I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WkmL5AZhU278QXpz2e9I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WkmL5AZhU278QXpz2e9I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0WkmL5AZhU278QXpz2e9IA"/>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9BBF31B8B9C6148884D76DDF6C4DA3B" ma:contentTypeVersion="0" ma:contentTypeDescription="新しいドキュメントを作成します。" ma:contentTypeScope="" ma:versionID="efc0def957b9b27759646f29d70523d5">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C22AA05-3E70-4EB9-9A35-E89ACA108218}">
  <ds:schemaRefs>
    <ds:schemaRef ds:uri="http://schemas.microsoft.com/sharepoint/v3/contenttype/forms"/>
  </ds:schemaRefs>
</ds:datastoreItem>
</file>

<file path=customXml/itemProps2.xml><?xml version="1.0" encoding="utf-8"?>
<ds:datastoreItem xmlns:ds="http://schemas.openxmlformats.org/officeDocument/2006/customXml" ds:itemID="{E5B54A60-7F1B-4625-BF18-AFE94FF8C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758ED28-7F38-4AB9-A36E-4BC4EA7737DF}">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2016</TotalTime>
  <Words>4902</Words>
  <Application>Microsoft Office PowerPoint</Application>
  <PresentationFormat>A4 210 x 297 mm</PresentationFormat>
  <Paragraphs>1230</Paragraphs>
  <Slides>54</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4</vt:i4>
      </vt:variant>
      <vt:variant>
        <vt:lpstr>スライド タイトル</vt:lpstr>
      </vt:variant>
      <vt:variant>
        <vt:i4>54</vt:i4>
      </vt:variant>
    </vt:vector>
  </HeadingPairs>
  <TitlesOfParts>
    <vt:vector size="59" baseType="lpstr">
      <vt:lpstr>Office ​​テーマ</vt:lpstr>
      <vt:lpstr>Microsoft Excel 97-2003 ワークシート</vt:lpstr>
      <vt:lpstr>Microsoft Excel グラフ</vt:lpstr>
      <vt:lpstr>グラフ</vt:lpstr>
      <vt:lpstr>ワークシート</vt:lpstr>
      <vt:lpstr>府市の病院改革</vt:lpstr>
      <vt:lpstr>PowerPoint プレゼンテーション</vt:lpstr>
      <vt:lpstr>PowerPoint プレゼンテーション</vt:lpstr>
      <vt:lpstr>府・市病院の概要</vt:lpstr>
      <vt:lpstr>府立５病院の概要</vt:lpstr>
      <vt:lpstr>市立３市民病院の概要</vt:lpstr>
      <vt:lpstr>府市病院の運営・経営状況</vt:lpstr>
      <vt:lpstr>２．大阪の府・市立病院の経営課題 （H24年11月16日第17回大阪府市統合本部会議資料）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3．公立病院事業の構造改革 （ H25年2月8日第18回大阪府市統合本部会議資料）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１．大阪府市病院関係 一般会計繰出金の詳細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補助金の規模比較（Ｈ24年度決算）</vt:lpstr>
      <vt:lpstr>PowerPoint プレゼンテーション</vt:lpstr>
      <vt:lpstr>PowerPoint プレゼンテーション</vt:lpstr>
      <vt:lpstr>大阪市の24年度（予算）の繰出金の詳細を調査した</vt:lpstr>
      <vt:lpstr>病院の建設改良関連の費用は、金利負担分のみでなく、ノンキャッシュである減価償却費にも支出されている</vt:lpstr>
      <vt:lpstr>研修育成その他の幅広い項目の繰出金が13億円ある</vt:lpstr>
      <vt:lpstr>全医療の３８％を政策医療として、採算ベースの４６％のコスト高になっているとして、補助金を支給している</vt:lpstr>
      <vt:lpstr>多くの項目にわたって、医業収益でカバーできないものを全額補助している。本当に、すべて政策医療費が必要なのか</vt:lpstr>
      <vt:lpstr>繰出金の投入されている額も、本来保険でカバーできているべき診療に対して、補助の割合が高すぎるように思われるものも多い</vt:lpstr>
      <vt:lpstr>PowerPoint プレゼンテーション</vt:lpstr>
      <vt:lpstr>PowerPoint プレゼンテーション</vt:lpstr>
      <vt:lpstr>実オペレーションの改善は、それぞれの項目に対しての目標を設定して取り組むべき</vt:lpstr>
      <vt:lpstr>PowerPoint プレゼンテーション</vt:lpstr>
      <vt:lpstr>PowerPoint プレゼンテーション</vt:lpstr>
      <vt:lpstr>PowerPoint プレゼンテーション</vt:lpstr>
      <vt:lpstr>Ｈ２４年度貸借対照表の比較</vt:lpstr>
      <vt:lpstr>PowerPoint プレゼンテーション</vt:lpstr>
      <vt:lpstr>資本の部の修正病院別インパクト</vt:lpstr>
      <vt:lpstr>PowerPoint プレゼンテーション</vt:lpstr>
      <vt:lpstr>市病院局の独法開始ＢＳ案</vt:lpstr>
      <vt:lpstr>PowerPoint プレゼンテーション</vt:lpstr>
      <vt:lpstr>府と市の病院の実質補助金比率の比較</vt:lpstr>
      <vt:lpstr>府立病院の方が、総じて稼働率が高い</vt:lpstr>
      <vt:lpstr>PowerPoint プレゼンテーション</vt:lpstr>
      <vt:lpstr>PowerPoint プレゼンテーション</vt:lpstr>
      <vt:lpstr>国立病院機構に見る変革成功の要因</vt:lpstr>
      <vt:lpstr>PowerPoint プレゼンテーション</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府市の病院改革</dc:title>
  <dc:creator>maruyama</dc:creator>
  <cp:lastModifiedBy>HOSTNAME</cp:lastModifiedBy>
  <cp:revision>96</cp:revision>
  <dcterms:created xsi:type="dcterms:W3CDTF">2013-12-08T10:37:04Z</dcterms:created>
  <dcterms:modified xsi:type="dcterms:W3CDTF">2015-03-23T03:09:38Z</dcterms:modified>
</cp:coreProperties>
</file>