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2" r:id="rId1"/>
  </p:sldMasterIdLst>
  <p:notesMasterIdLst>
    <p:notesMasterId r:id="rId44"/>
  </p:notesMasterIdLst>
  <p:handoutMasterIdLst>
    <p:handoutMasterId r:id="rId45"/>
  </p:handoutMasterIdLst>
  <p:sldIdLst>
    <p:sldId id="256" r:id="rId2"/>
    <p:sldId id="332" r:id="rId3"/>
    <p:sldId id="410" r:id="rId4"/>
    <p:sldId id="258" r:id="rId5"/>
    <p:sldId id="367" r:id="rId6"/>
    <p:sldId id="338" r:id="rId7"/>
    <p:sldId id="468" r:id="rId8"/>
    <p:sldId id="485" r:id="rId9"/>
    <p:sldId id="469" r:id="rId10"/>
    <p:sldId id="489" r:id="rId11"/>
    <p:sldId id="478" r:id="rId12"/>
    <p:sldId id="479" r:id="rId13"/>
    <p:sldId id="480" r:id="rId14"/>
    <p:sldId id="481" r:id="rId15"/>
    <p:sldId id="482" r:id="rId16"/>
    <p:sldId id="483" r:id="rId17"/>
    <p:sldId id="484" r:id="rId18"/>
    <p:sldId id="491" r:id="rId19"/>
    <p:sldId id="499" r:id="rId20"/>
    <p:sldId id="495" r:id="rId21"/>
    <p:sldId id="320" r:id="rId22"/>
    <p:sldId id="430" r:id="rId23"/>
    <p:sldId id="487" r:id="rId24"/>
    <p:sldId id="388" r:id="rId25"/>
    <p:sldId id="454" r:id="rId26"/>
    <p:sldId id="440" r:id="rId27"/>
    <p:sldId id="488" r:id="rId28"/>
    <p:sldId id="457" r:id="rId29"/>
    <p:sldId id="494" r:id="rId30"/>
    <p:sldId id="434" r:id="rId31"/>
    <p:sldId id="429" r:id="rId32"/>
    <p:sldId id="497" r:id="rId33"/>
    <p:sldId id="423" r:id="rId34"/>
    <p:sldId id="421" r:id="rId35"/>
    <p:sldId id="397" r:id="rId36"/>
    <p:sldId id="335" r:id="rId37"/>
    <p:sldId id="408" r:id="rId38"/>
    <p:sldId id="493" r:id="rId39"/>
    <p:sldId id="464" r:id="rId40"/>
    <p:sldId id="277" r:id="rId41"/>
    <p:sldId id="394" r:id="rId42"/>
    <p:sldId id="501" r:id="rId43"/>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テーマ スタイル 1 - アクセント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85" autoAdjust="0"/>
    <p:restoredTop sz="97647" autoAdjust="0"/>
  </p:normalViewPr>
  <p:slideViewPr>
    <p:cSldViewPr snapToGrid="0">
      <p:cViewPr varScale="1">
        <p:scale>
          <a:sx n="69" d="100"/>
          <a:sy n="69" d="100"/>
        </p:scale>
        <p:origin x="-1164" y="-90"/>
      </p:cViewPr>
      <p:guideLst>
        <p:guide orient="horz" pos="2160"/>
        <p:guide pos="3120"/>
      </p:guideLst>
    </p:cSldViewPr>
  </p:slideViewPr>
  <p:notesTextViewPr>
    <p:cViewPr>
      <p:scale>
        <a:sx n="1" d="1"/>
        <a:sy n="1" d="1"/>
      </p:scale>
      <p:origin x="0" y="0"/>
    </p:cViewPr>
  </p:notesTextViewPr>
  <p:sorterViewPr>
    <p:cViewPr>
      <p:scale>
        <a:sx n="100" d="100"/>
        <a:sy n="100" d="100"/>
      </p:scale>
      <p:origin x="0" y="846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6888"/>
          </a:xfrm>
          <a:prstGeom prst="rect">
            <a:avLst/>
          </a:prstGeom>
        </p:spPr>
        <p:txBody>
          <a:bodyPr vert="horz" lIns="91433" tIns="45717" rIns="91433" bIns="45717"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6039" y="0"/>
            <a:ext cx="2949575" cy="496888"/>
          </a:xfrm>
          <a:prstGeom prst="rect">
            <a:avLst/>
          </a:prstGeom>
        </p:spPr>
        <p:txBody>
          <a:bodyPr vert="horz" lIns="91433" tIns="45717" rIns="91433" bIns="45717" rtlCol="0"/>
          <a:lstStyle>
            <a:lvl1pPr algn="r">
              <a:defRPr sz="1200"/>
            </a:lvl1pPr>
          </a:lstStyle>
          <a:p>
            <a:fld id="{754D6AE8-8F66-4CB1-9FB2-59D48F5AD3D9}" type="datetimeFigureOut">
              <a:rPr kumimoji="1" lang="ja-JP" altLang="en-US" smtClean="0"/>
              <a:pPr/>
              <a:t>2016/5/23</a:t>
            </a:fld>
            <a:endParaRPr kumimoji="1" lang="ja-JP" altLang="en-US"/>
          </a:p>
        </p:txBody>
      </p:sp>
      <p:sp>
        <p:nvSpPr>
          <p:cNvPr id="4" name="フッター プレースホルダー 3"/>
          <p:cNvSpPr>
            <a:spLocks noGrp="1"/>
          </p:cNvSpPr>
          <p:nvPr>
            <p:ph type="ftr" sz="quarter" idx="2"/>
          </p:nvPr>
        </p:nvSpPr>
        <p:spPr>
          <a:xfrm>
            <a:off x="1" y="9440863"/>
            <a:ext cx="2949575" cy="496887"/>
          </a:xfrm>
          <a:prstGeom prst="rect">
            <a:avLst/>
          </a:prstGeom>
        </p:spPr>
        <p:txBody>
          <a:bodyPr vert="horz" lIns="91433" tIns="45717" rIns="91433" bIns="45717"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6039" y="9440863"/>
            <a:ext cx="2949575" cy="496887"/>
          </a:xfrm>
          <a:prstGeom prst="rect">
            <a:avLst/>
          </a:prstGeom>
        </p:spPr>
        <p:txBody>
          <a:bodyPr vert="horz" lIns="91433" tIns="45717" rIns="91433" bIns="45717" rtlCol="0" anchor="b"/>
          <a:lstStyle>
            <a:lvl1pPr algn="r">
              <a:defRPr sz="1200"/>
            </a:lvl1pPr>
          </a:lstStyle>
          <a:p>
            <a:fld id="{7347C187-00F6-4CA2-95B1-F7E78134632B}" type="slidenum">
              <a:rPr kumimoji="1" lang="ja-JP" altLang="en-US" smtClean="0"/>
              <a:pPr/>
              <a:t>‹#›</a:t>
            </a:fld>
            <a:endParaRPr kumimoji="1" lang="ja-JP" altLang="en-US"/>
          </a:p>
        </p:txBody>
      </p:sp>
    </p:spTree>
    <p:extLst>
      <p:ext uri="{BB962C8B-B14F-4D97-AF65-F5344CB8AC3E}">
        <p14:creationId xmlns:p14="http://schemas.microsoft.com/office/powerpoint/2010/main" val="11503271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4"/>
            <a:ext cx="2949788" cy="496967"/>
          </a:xfrm>
          <a:prstGeom prst="rect">
            <a:avLst/>
          </a:prstGeom>
        </p:spPr>
        <p:txBody>
          <a:bodyPr vert="horz" lIns="91427" tIns="45714" rIns="91427"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4"/>
            <a:ext cx="2949788" cy="496967"/>
          </a:xfrm>
          <a:prstGeom prst="rect">
            <a:avLst/>
          </a:prstGeom>
        </p:spPr>
        <p:txBody>
          <a:bodyPr vert="horz" lIns="91427" tIns="45714" rIns="91427" bIns="45714" rtlCol="0"/>
          <a:lstStyle>
            <a:lvl1pPr algn="r">
              <a:defRPr sz="1200"/>
            </a:lvl1pPr>
          </a:lstStyle>
          <a:p>
            <a:fld id="{053C139E-BDA4-4D3D-AFA7-E87CA0FBBD34}" type="datetimeFigureOut">
              <a:rPr kumimoji="1" lang="ja-JP" altLang="en-US" smtClean="0"/>
              <a:pPr/>
              <a:t>2016/5/23</a:t>
            </a:fld>
            <a:endParaRPr kumimoji="1" lang="ja-JP" altLang="en-US"/>
          </a:p>
        </p:txBody>
      </p:sp>
      <p:sp>
        <p:nvSpPr>
          <p:cNvPr id="4" name="スライド イメージ プレースホルダー 3"/>
          <p:cNvSpPr>
            <a:spLocks noGrp="1" noRot="1" noChangeAspect="1"/>
          </p:cNvSpPr>
          <p:nvPr>
            <p:ph type="sldImg" idx="2"/>
          </p:nvPr>
        </p:nvSpPr>
        <p:spPr>
          <a:xfrm>
            <a:off x="712788" y="746125"/>
            <a:ext cx="5381625" cy="3725863"/>
          </a:xfrm>
          <a:prstGeom prst="rect">
            <a:avLst/>
          </a:prstGeom>
          <a:noFill/>
          <a:ln w="12700">
            <a:solidFill>
              <a:prstClr val="black"/>
            </a:solidFill>
          </a:ln>
        </p:spPr>
        <p:txBody>
          <a:bodyPr vert="horz" lIns="91427" tIns="45714" rIns="91427" bIns="45714" rtlCol="0" anchor="ctr"/>
          <a:lstStyle/>
          <a:p>
            <a:endParaRPr lang="ja-JP" altLang="en-US"/>
          </a:p>
        </p:txBody>
      </p:sp>
      <p:sp>
        <p:nvSpPr>
          <p:cNvPr id="5" name="ノート プレースホルダー 4"/>
          <p:cNvSpPr>
            <a:spLocks noGrp="1"/>
          </p:cNvSpPr>
          <p:nvPr>
            <p:ph type="body" sz="quarter" idx="3"/>
          </p:nvPr>
        </p:nvSpPr>
        <p:spPr>
          <a:xfrm>
            <a:off x="680721" y="4721185"/>
            <a:ext cx="5445760" cy="4472702"/>
          </a:xfrm>
          <a:prstGeom prst="rect">
            <a:avLst/>
          </a:prstGeom>
        </p:spPr>
        <p:txBody>
          <a:bodyPr vert="horz" lIns="91427" tIns="45714" rIns="91427"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650"/>
            <a:ext cx="2949788" cy="496967"/>
          </a:xfrm>
          <a:prstGeom prst="rect">
            <a:avLst/>
          </a:prstGeom>
        </p:spPr>
        <p:txBody>
          <a:bodyPr vert="horz" lIns="91427" tIns="45714" rIns="91427"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50"/>
            <a:ext cx="2949788" cy="496967"/>
          </a:xfrm>
          <a:prstGeom prst="rect">
            <a:avLst/>
          </a:prstGeom>
        </p:spPr>
        <p:txBody>
          <a:bodyPr vert="horz" lIns="91427" tIns="45714" rIns="91427" bIns="45714" rtlCol="0" anchor="b"/>
          <a:lstStyle>
            <a:lvl1pPr algn="r">
              <a:defRPr sz="1200"/>
            </a:lvl1pPr>
          </a:lstStyle>
          <a:p>
            <a:fld id="{1BF2E02A-AB84-4BFE-9045-7703E5AA1E8D}" type="slidenum">
              <a:rPr kumimoji="1" lang="ja-JP" altLang="en-US" smtClean="0"/>
              <a:pPr/>
              <a:t>‹#›</a:t>
            </a:fld>
            <a:endParaRPr kumimoji="1" lang="ja-JP" altLang="en-US"/>
          </a:p>
        </p:txBody>
      </p:sp>
    </p:spTree>
    <p:extLst>
      <p:ext uri="{BB962C8B-B14F-4D97-AF65-F5344CB8AC3E}">
        <p14:creationId xmlns:p14="http://schemas.microsoft.com/office/powerpoint/2010/main" val="166390995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C89CA69B-9478-4500-8BDB-6B7C31C0415A}" type="slidenum">
              <a:rPr kumimoji="1" lang="ja-JP" altLang="en-US" smtClean="0"/>
              <a:pPr/>
              <a:t>5</a:t>
            </a:fld>
            <a:endParaRPr kumimoji="1" lang="ja-JP" altLang="en-US"/>
          </a:p>
        </p:txBody>
      </p:sp>
    </p:spTree>
    <p:extLst>
      <p:ext uri="{BB962C8B-B14F-4D97-AF65-F5344CB8AC3E}">
        <p14:creationId xmlns:p14="http://schemas.microsoft.com/office/powerpoint/2010/main" val="297260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28</a:t>
            </a:fld>
            <a:endParaRPr kumimoji="1" lang="ja-JP" altLang="en-US" dirty="0"/>
          </a:p>
        </p:txBody>
      </p:sp>
    </p:spTree>
    <p:extLst>
      <p:ext uri="{BB962C8B-B14F-4D97-AF65-F5344CB8AC3E}">
        <p14:creationId xmlns:p14="http://schemas.microsoft.com/office/powerpoint/2010/main" val="9794413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40</a:t>
            </a:fld>
            <a:endParaRPr kumimoji="1" lang="ja-JP" altLang="en-US"/>
          </a:p>
        </p:txBody>
      </p:sp>
    </p:spTree>
    <p:extLst>
      <p:ext uri="{BB962C8B-B14F-4D97-AF65-F5344CB8AC3E}">
        <p14:creationId xmlns:p14="http://schemas.microsoft.com/office/powerpoint/2010/main" val="204733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6</a:t>
            </a:fld>
            <a:endParaRPr kumimoji="1" lang="ja-JP" altLang="en-US"/>
          </a:p>
        </p:txBody>
      </p:sp>
    </p:spTree>
    <p:extLst>
      <p:ext uri="{BB962C8B-B14F-4D97-AF65-F5344CB8AC3E}">
        <p14:creationId xmlns:p14="http://schemas.microsoft.com/office/powerpoint/2010/main" val="26244210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kumimoji="1" lang="ja-JP" altLang="en-US" smtClean="0"/>
              <a:pPr/>
              <a:t>7</a:t>
            </a:fld>
            <a:endParaRPr kumimoji="1" lang="ja-JP" altLang="en-US"/>
          </a:p>
        </p:txBody>
      </p:sp>
    </p:spTree>
    <p:extLst>
      <p:ext uri="{BB962C8B-B14F-4D97-AF65-F5344CB8AC3E}">
        <p14:creationId xmlns:p14="http://schemas.microsoft.com/office/powerpoint/2010/main" val="12144185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9</a:t>
            </a:fld>
            <a:endParaRPr lang="ja-JP" altLang="en-US">
              <a:solidFill>
                <a:prstClr val="black"/>
              </a:solidFill>
            </a:endParaRPr>
          </a:p>
        </p:txBody>
      </p:sp>
    </p:spTree>
    <p:extLst>
      <p:ext uri="{BB962C8B-B14F-4D97-AF65-F5344CB8AC3E}">
        <p14:creationId xmlns:p14="http://schemas.microsoft.com/office/powerpoint/2010/main" val="144848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10</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11</a:t>
            </a:fld>
            <a:endParaRPr lang="ja-JP" altLang="en-US">
              <a:solidFill>
                <a:prstClr val="black"/>
              </a:solidFill>
            </a:endParaRPr>
          </a:p>
        </p:txBody>
      </p:sp>
    </p:spTree>
    <p:extLst>
      <p:ext uri="{BB962C8B-B14F-4D97-AF65-F5344CB8AC3E}">
        <p14:creationId xmlns:p14="http://schemas.microsoft.com/office/powerpoint/2010/main" val="9794413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16</a:t>
            </a:fld>
            <a:endParaRPr lang="ja-JP" altLang="en-US">
              <a:solidFill>
                <a:prstClr val="black"/>
              </a:solidFill>
            </a:endParaRPr>
          </a:p>
        </p:txBody>
      </p:sp>
    </p:spTree>
    <p:extLst>
      <p:ext uri="{BB962C8B-B14F-4D97-AF65-F5344CB8AC3E}">
        <p14:creationId xmlns:p14="http://schemas.microsoft.com/office/powerpoint/2010/main" val="3518871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23</a:t>
            </a:fld>
            <a:endParaRPr lang="ja-JP" altLang="en-US">
              <a:solidFill>
                <a:prstClr val="black"/>
              </a:solidFill>
            </a:endParaRPr>
          </a:p>
        </p:txBody>
      </p:sp>
    </p:spTree>
    <p:extLst>
      <p:ext uri="{BB962C8B-B14F-4D97-AF65-F5344CB8AC3E}">
        <p14:creationId xmlns:p14="http://schemas.microsoft.com/office/powerpoint/2010/main" val="2624421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BF2E02A-AB84-4BFE-9045-7703E5AA1E8D}" type="slidenum">
              <a:rPr lang="ja-JP" altLang="en-US" smtClean="0">
                <a:solidFill>
                  <a:prstClr val="black"/>
                </a:solidFill>
              </a:rPr>
              <a:pPr/>
              <a:t>26</a:t>
            </a:fld>
            <a:endParaRPr lang="ja-JP" altLang="en-US">
              <a:solidFill>
                <a:prstClr val="black"/>
              </a:solidFill>
            </a:endParaRPr>
          </a:p>
        </p:txBody>
      </p:sp>
    </p:spTree>
    <p:extLst>
      <p:ext uri="{BB962C8B-B14F-4D97-AF65-F5344CB8AC3E}">
        <p14:creationId xmlns:p14="http://schemas.microsoft.com/office/powerpoint/2010/main" val="4102356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033507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3001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8075051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71976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1751299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3815387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1818776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4429602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5571794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3988329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24DAD7D0-D978-4313-8FBA-A893F9BD8966}" type="datetimeFigureOut">
              <a:rPr kumimoji="1" lang="ja-JP" altLang="en-US" smtClean="0"/>
              <a:pPr/>
              <a:t>2016/5/23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425511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4DAD7D0-D978-4313-8FBA-A893F9BD8966}" type="datetimeFigureOut">
              <a:rPr kumimoji="1" lang="ja-JP" altLang="en-US" smtClean="0"/>
              <a:pPr/>
              <a:t>2016/5/23</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B75F29-2A43-47D9-BF57-FD259BF795F0}" type="slidenum">
              <a:rPr kumimoji="1" lang="ja-JP" altLang="en-US" smtClean="0"/>
              <a:pPr/>
              <a:t>‹#›</a:t>
            </a:fld>
            <a:endParaRPr kumimoji="1" lang="ja-JP" altLang="en-US"/>
          </a:p>
        </p:txBody>
      </p:sp>
    </p:spTree>
    <p:extLst>
      <p:ext uri="{BB962C8B-B14F-4D97-AF65-F5344CB8AC3E}">
        <p14:creationId xmlns:p14="http://schemas.microsoft.com/office/powerpoint/2010/main" val="2658852175"/>
      </p:ext>
    </p:extLst>
  </p:cSld>
  <p:clrMap bg1="lt1" tx1="dk1" bg2="lt2" tx2="dk2" accent1="accent1" accent2="accent2" accent3="accent3" accent4="accent4" accent5="accent5" accent6="accent6" hlink="hlink" folHlink="folHlink"/>
  <p:sldLayoutIdLst>
    <p:sldLayoutId id="2147484093" r:id="rId1"/>
    <p:sldLayoutId id="2147484094" r:id="rId2"/>
    <p:sldLayoutId id="2147484095" r:id="rId3"/>
    <p:sldLayoutId id="2147484096" r:id="rId4"/>
    <p:sldLayoutId id="2147484097" r:id="rId5"/>
    <p:sldLayoutId id="2147484098" r:id="rId6"/>
    <p:sldLayoutId id="2147484099" r:id="rId7"/>
    <p:sldLayoutId id="2147484100" r:id="rId8"/>
    <p:sldLayoutId id="2147484101" r:id="rId9"/>
    <p:sldLayoutId id="2147484102" r:id="rId10"/>
    <p:sldLayoutId id="2147484103"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ord.yahoo.co.jp/o/image/SIG=11umb5nrl/EXP=1386231911;_ylt=A7dPdDvn5p5SeAQAyHaU3uV7;_ylu=X3oDMTBiNzloa3JsBHZ0aWQDanBjMDAx/*-http:/bsoza.com/ill_topic/cenergy_a05.png"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emf"/><Relationship Id="rId4" Type="http://schemas.openxmlformats.org/officeDocument/2006/relationships/image" Target="../media/image17.png"/><Relationship Id="rId9" Type="http://schemas.openxmlformats.org/officeDocument/2006/relationships/image" Target="../media/image22.jpe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rs.search.yahoo.co.jp/_ylt=A2RA0lk_3TFWPjoAP6KDTwx.;_ylu=X3oDMTFvbDhodnNmBHBhdHQDcmljaARwb3MDNARwcm9wA2lzZWFyY2gEcXADcWh2BHNjA0RSBHNlYwNzYwRzbGsDaW1n/SIG=16grrhqc4/EXP=1446209279/**http:/image.search.yahoo.co.jp/search?rkf=2&amp;ei=UTF-8&amp;p=%E5%B7%A5%E5%A0%B4+%E3%82%A4%E3%83%A9%E3%82%B9%E3%83%88+%E7%84%A1%E6%96%99" TargetMode="External"/><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emf"/></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2.jpeg"/><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jpe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27.xml.rels><?xml version="1.0" encoding="UTF-8" standalone="yes"?>
<Relationships xmlns="http://schemas.openxmlformats.org/package/2006/relationships"><Relationship Id="rId8" Type="http://schemas.openxmlformats.org/officeDocument/2006/relationships/image" Target="../media/image48.jpe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47.gif"/><Relationship Id="rId5" Type="http://schemas.openxmlformats.org/officeDocument/2006/relationships/image" Target="../media/image22.jpeg"/><Relationship Id="rId10" Type="http://schemas.openxmlformats.org/officeDocument/2006/relationships/image" Target="../media/image50.png"/><Relationship Id="rId4" Type="http://schemas.openxmlformats.org/officeDocument/2006/relationships/image" Target="../media/image18.emf"/><Relationship Id="rId9" Type="http://schemas.openxmlformats.org/officeDocument/2006/relationships/image" Target="../media/image49.wmf"/></Relationships>
</file>

<file path=ppt/slides/_rels/slide28.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4.pn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png"/><Relationship Id="rId4" Type="http://schemas.openxmlformats.org/officeDocument/2006/relationships/image" Target="../media/image52.png"/><Relationship Id="rId9" Type="http://schemas.openxmlformats.org/officeDocument/2006/relationships/image" Target="../media/image57.png"/></Relationships>
</file>

<file path=ppt/slides/_rels/slide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2.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32.xml.rels><?xml version="1.0" encoding="UTF-8" standalone="yes"?>
<Relationships xmlns="http://schemas.openxmlformats.org/package/2006/relationships"><Relationship Id="rId3" Type="http://schemas.openxmlformats.org/officeDocument/2006/relationships/hyperlink" Target="http://www.google.co.jp/url?url=http://bsoza.com/topic_05.htm&amp;rct=j&amp;frm=1&amp;q=&amp;esrc=s&amp;sa=U&amp;ved=0CBYQ9QEwAGoVChMIgO3-3O_rxgIVCCqUCh3u2gGV&amp;usg=AFQjCNEejjhKkh1haqtsyiv-dfAbkowlNg" TargetMode="External"/><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1.jpeg"/><Relationship Id="rId5" Type="http://schemas.microsoft.com/office/2007/relationships/hdphoto" Target="../media/hdphoto2.wdp"/><Relationship Id="rId4" Type="http://schemas.openxmlformats.org/officeDocument/2006/relationships/image" Target="../media/image70.png"/></Relationships>
</file>

<file path=ppt/slides/_rels/slide33.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35.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emf"/><Relationship Id="rId1" Type="http://schemas.openxmlformats.org/officeDocument/2006/relationships/slideLayout" Target="../slideLayouts/slideLayout2.xml"/><Relationship Id="rId4" Type="http://schemas.microsoft.com/office/2007/relationships/hdphoto" Target="../media/hdphoto3.wdp"/></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image" Target="../media/image79.jpeg"/><Relationship Id="rId1" Type="http://schemas.openxmlformats.org/officeDocument/2006/relationships/slideLayout" Target="../slideLayouts/slideLayout2.xml"/><Relationship Id="rId4" Type="http://schemas.openxmlformats.org/officeDocument/2006/relationships/image" Target="../media/image81.emf"/></Relationships>
</file>

<file path=ppt/slides/_rels/slide38.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image" Target="../media/image83.jpeg"/><Relationship Id="rId1" Type="http://schemas.openxmlformats.org/officeDocument/2006/relationships/slideLayout" Target="../slideLayouts/slideLayout2.xml"/><Relationship Id="rId4" Type="http://schemas.openxmlformats.org/officeDocument/2006/relationships/image" Target="../media/image8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86.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90.jpeg"/><Relationship Id="rId4" Type="http://schemas.openxmlformats.org/officeDocument/2006/relationships/image" Target="../media/image8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1"/>
          <p:cNvSpPr>
            <a:spLocks noGrp="1"/>
          </p:cNvSpPr>
          <p:nvPr>
            <p:ph type="ctrTitle"/>
          </p:nvPr>
        </p:nvSpPr>
        <p:spPr>
          <a:xfrm>
            <a:off x="0" y="1628800"/>
            <a:ext cx="9906000" cy="1728192"/>
          </a:xfrm>
          <a:solidFill>
            <a:srgbClr val="00B0F0"/>
          </a:solidFill>
        </p:spPr>
        <p:style>
          <a:lnRef idx="0">
            <a:schemeClr val="accent5"/>
          </a:lnRef>
          <a:fillRef idx="3">
            <a:schemeClr val="accent5"/>
          </a:fillRef>
          <a:effectRef idx="3">
            <a:schemeClr val="accent5"/>
          </a:effectRef>
          <a:fontRef idx="minor">
            <a:schemeClr val="lt1"/>
          </a:fontRef>
        </p:style>
        <p:txBody>
          <a:bodyPr>
            <a:normAutofit/>
          </a:bodyPr>
          <a:lstStyle/>
          <a:p>
            <a:r>
              <a:rPr lang="ja-JP" altLang="en-US" sz="2600" dirty="0" smtClean="0"/>
              <a:t>大阪府･大阪市で取組む</a:t>
            </a:r>
            <a:r>
              <a:rPr lang="en-US" altLang="ja-JP" sz="2800" dirty="0" smtClean="0"/>
              <a:t/>
            </a:r>
            <a:br>
              <a:rPr lang="en-US" altLang="ja-JP" sz="2800" dirty="0" smtClean="0"/>
            </a:br>
            <a:r>
              <a:rPr lang="ja-JP" altLang="en-US" sz="3600" dirty="0" smtClean="0"/>
              <a:t>エネルギー関連の施策事業集</a:t>
            </a:r>
            <a:r>
              <a:rPr lang="en-US" altLang="ja-JP" sz="3600" dirty="0" smtClean="0"/>
              <a:t/>
            </a:r>
            <a:br>
              <a:rPr lang="en-US" altLang="ja-JP" sz="3600" dirty="0" smtClean="0"/>
            </a:br>
            <a:r>
              <a:rPr lang="ja-JP" altLang="en-US" sz="2800" dirty="0" smtClean="0"/>
              <a:t>～</a:t>
            </a:r>
            <a:r>
              <a:rPr lang="en-US" altLang="ja-JP" sz="2800" dirty="0" smtClean="0"/>
              <a:t>2016</a:t>
            </a:r>
            <a:r>
              <a:rPr lang="ja-JP" altLang="en-US" sz="2800" dirty="0" smtClean="0">
                <a:solidFill>
                  <a:schemeClr val="bg1"/>
                </a:solidFill>
              </a:rPr>
              <a:t>年度　</a:t>
            </a:r>
            <a:r>
              <a:rPr lang="ja-JP" altLang="en-US" sz="2800" dirty="0" smtClean="0"/>
              <a:t>アクションプログラム～</a:t>
            </a:r>
            <a:endParaRPr kumimoji="1" lang="ja-JP" altLang="en-US" sz="2800" dirty="0"/>
          </a:p>
        </p:txBody>
      </p:sp>
      <p:sp>
        <p:nvSpPr>
          <p:cNvPr id="7" name="サブタイトル 2"/>
          <p:cNvSpPr>
            <a:spLocks noGrp="1"/>
          </p:cNvSpPr>
          <p:nvPr>
            <p:ph type="subTitle" idx="1"/>
          </p:nvPr>
        </p:nvSpPr>
        <p:spPr>
          <a:xfrm>
            <a:off x="1978428" y="5013176"/>
            <a:ext cx="6048672" cy="936104"/>
          </a:xfrm>
        </p:spPr>
        <p:txBody>
          <a:bodyPr>
            <a:noAutofit/>
          </a:bodyPr>
          <a:lstStyle/>
          <a:p>
            <a:r>
              <a:rPr kumimoji="1" lang="ja-JP" altLang="en-US" sz="2400" b="1" dirty="0" smtClean="0"/>
              <a:t>２０１６年４月</a:t>
            </a:r>
            <a:endParaRPr kumimoji="1" lang="en-US" altLang="ja-JP" sz="2400" b="1" dirty="0" smtClean="0"/>
          </a:p>
          <a:p>
            <a:r>
              <a:rPr kumimoji="1" lang="ja-JP" altLang="en-US" sz="2800" b="1" dirty="0" smtClean="0"/>
              <a:t>大阪府・</a:t>
            </a:r>
            <a:r>
              <a:rPr kumimoji="1" lang="ja-JP" altLang="en-US" sz="2800" b="1" spc="300" dirty="0" smtClean="0"/>
              <a:t>大阪市</a:t>
            </a:r>
            <a:endParaRPr kumimoji="1" lang="ja-JP" altLang="en-US" sz="2800" b="1" spc="300" dirty="0"/>
          </a:p>
        </p:txBody>
      </p:sp>
      <p:sp>
        <p:nvSpPr>
          <p:cNvPr id="4" name="テキスト ボックス 3"/>
          <p:cNvSpPr txBox="1"/>
          <p:nvPr/>
        </p:nvSpPr>
        <p:spPr>
          <a:xfrm>
            <a:off x="8350624" y="215154"/>
            <a:ext cx="1335181" cy="524434"/>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ts val="3500"/>
              </a:lnSpc>
              <a:spcAft>
                <a:spcPts val="0"/>
              </a:spcAft>
            </a:pPr>
            <a:r>
              <a:rPr lang="ja-JP" sz="2400" kern="100" dirty="0" smtClean="0">
                <a:effectLst/>
                <a:latin typeface="Arial"/>
                <a:ea typeface="Meiryo UI"/>
                <a:cs typeface="Times New Roman"/>
              </a:rPr>
              <a:t>資料</a:t>
            </a:r>
            <a:r>
              <a:rPr lang="ja-JP" altLang="en-US" sz="2400" kern="100" dirty="0">
                <a:latin typeface="Arial"/>
                <a:ea typeface="Meiryo UI"/>
                <a:cs typeface="Times New Roman"/>
              </a:rPr>
              <a:t>１</a:t>
            </a:r>
            <a:endParaRPr lang="ja-JP" sz="2400" kern="100" dirty="0">
              <a:effectLst/>
              <a:latin typeface="Arial"/>
              <a:ea typeface="ＭＳ 明朝"/>
              <a:cs typeface="Times New Roman"/>
            </a:endParaRPr>
          </a:p>
        </p:txBody>
      </p:sp>
    </p:spTree>
    <p:extLst>
      <p:ext uri="{BB962C8B-B14F-4D97-AF65-F5344CB8AC3E}">
        <p14:creationId xmlns:p14="http://schemas.microsoft.com/office/powerpoint/2010/main" val="2109877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横巻き 7"/>
          <p:cNvSpPr/>
          <p:nvPr/>
        </p:nvSpPr>
        <p:spPr>
          <a:xfrm>
            <a:off x="272481" y="1124744"/>
            <a:ext cx="9433048" cy="5733256"/>
          </a:xfrm>
          <a:prstGeom prst="horizontalScroll">
            <a:avLst>
              <a:gd name="adj" fmla="val 355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kern="100" dirty="0" smtClean="0">
                <a:solidFill>
                  <a:prstClr val="black"/>
                </a:solidFill>
                <a:latin typeface="Meiryo UI" pitchFamily="50" charset="-128"/>
                <a:ea typeface="Meiryo UI" pitchFamily="50" charset="-128"/>
                <a:cs typeface="Meiryo UI" pitchFamily="50" charset="-128"/>
              </a:rPr>
              <a:t>　</a:t>
            </a:r>
            <a:r>
              <a:rPr lang="ja-JP" altLang="en-US" sz="1600" kern="100" dirty="0" smtClean="0">
                <a:solidFill>
                  <a:prstClr val="black"/>
                </a:solidFill>
                <a:latin typeface="Meiryo UI" pitchFamily="50" charset="-128"/>
                <a:ea typeface="Meiryo UI" pitchFamily="50" charset="-128"/>
                <a:cs typeface="Meiryo UI" pitchFamily="50" charset="-128"/>
              </a:rPr>
              <a:t>　</a:t>
            </a:r>
            <a:endParaRPr lang="en-US" altLang="ja-JP" kern="100" dirty="0" smtClean="0">
              <a:solidFill>
                <a:prstClr val="black"/>
              </a:solidFill>
              <a:latin typeface="Meiryo UI" pitchFamily="50" charset="-128"/>
              <a:ea typeface="Meiryo UI" pitchFamily="50" charset="-128"/>
              <a:cs typeface="Meiryo UI" pitchFamily="50" charset="-128"/>
            </a:endParaRPr>
          </a:p>
          <a:p>
            <a:pPr>
              <a:lnSpc>
                <a:spcPts val="300"/>
              </a:lnSpc>
            </a:pPr>
            <a:r>
              <a:rPr lang="ja-JP" altLang="en-US" sz="1400" kern="100" dirty="0" smtClean="0">
                <a:solidFill>
                  <a:prstClr val="black"/>
                </a:solidFill>
                <a:latin typeface="Meiryo UI" pitchFamily="50" charset="-128"/>
                <a:ea typeface="Meiryo UI" pitchFamily="50" charset="-128"/>
                <a:cs typeface="Meiryo UI" pitchFamily="50" charset="-128"/>
              </a:rPr>
              <a:t>　　</a:t>
            </a:r>
            <a:endParaRPr lang="en-US" altLang="ja-JP" sz="1400" kern="100" dirty="0" smtClean="0">
              <a:solidFill>
                <a:prstClr val="black"/>
              </a:solidFill>
              <a:latin typeface="Meiryo UI" pitchFamily="50" charset="-128"/>
              <a:ea typeface="Meiryo UI" pitchFamily="50" charset="-128"/>
              <a:cs typeface="Meiryo UI" pitchFamily="50" charset="-128"/>
            </a:endParaRPr>
          </a:p>
          <a:p>
            <a:r>
              <a:rPr lang="ja-JP" altLang="en-US" sz="1400" kern="100" dirty="0" smtClean="0">
                <a:solidFill>
                  <a:prstClr val="black"/>
                </a:solidFill>
                <a:latin typeface="Meiryo UI" pitchFamily="50" charset="-128"/>
                <a:ea typeface="Meiryo UI" pitchFamily="50" charset="-128"/>
                <a:cs typeface="Meiryo UI" pitchFamily="50" charset="-128"/>
              </a:rPr>
              <a:t>　　</a:t>
            </a:r>
            <a:endParaRPr lang="en-US" altLang="ja-JP" sz="14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a:p>
            <a:endParaRPr lang="en-US" altLang="ja-JP" sz="1200" kern="100" dirty="0" smtClean="0">
              <a:solidFill>
                <a:prstClr val="black"/>
              </a:solidFill>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20768" y="3731423"/>
            <a:ext cx="4915282" cy="2896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再生可能エネルギーの普及拡大　</a:t>
            </a:r>
            <a:r>
              <a:rPr lang="ja-JP" altLang="en-US" sz="1400" dirty="0" smtClean="0">
                <a:solidFill>
                  <a:prstClr val="white"/>
                </a:solidFill>
                <a:ea typeface="HGP創英角ｺﾞｼｯｸUB" pitchFamily="50" charset="-128"/>
                <a:cs typeface="ＭＳ Ｐゴシック" charset="-128"/>
              </a:rPr>
              <a:t>～太陽光発電の普及促進～　</a:t>
            </a:r>
            <a:endParaRPr lang="ja-JP" altLang="en-US" sz="1400" dirty="0">
              <a:solidFill>
                <a:prstClr val="white"/>
              </a:solidFill>
              <a:ea typeface="HGP創英角ｺﾞｼｯｸUB" pitchFamily="50" charset="-128"/>
              <a:cs typeface="ＭＳ Ｐゴシック" charset="-128"/>
            </a:endParaRPr>
          </a:p>
        </p:txBody>
      </p:sp>
      <p:sp>
        <p:nvSpPr>
          <p:cNvPr id="14" name="テキスト ボックス 13"/>
          <p:cNvSpPr txBox="1"/>
          <p:nvPr/>
        </p:nvSpPr>
        <p:spPr>
          <a:xfrm>
            <a:off x="5841480" y="6405711"/>
            <a:ext cx="2808312" cy="246221"/>
          </a:xfrm>
          <a:prstGeom prst="rect">
            <a:avLst/>
          </a:prstGeom>
          <a:noFill/>
        </p:spPr>
        <p:txBody>
          <a:bodyPr wrap="square" rtlCol="0">
            <a:spAutoFit/>
          </a:bodyPr>
          <a:lstStyle/>
          <a:p>
            <a:pPr algn="ctr"/>
            <a:r>
              <a:rPr lang="ja-JP" altLang="en-US" sz="1000" dirty="0" smtClean="0">
                <a:solidFill>
                  <a:prstClr val="black"/>
                </a:solidFill>
                <a:latin typeface="Meiryo UI" pitchFamily="50" charset="-128"/>
                <a:ea typeface="Meiryo UI" pitchFamily="50" charset="-128"/>
                <a:cs typeface="Meiryo UI" pitchFamily="50" charset="-128"/>
              </a:rPr>
              <a:t>府域における太陽光発電の導入量の推移</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6" name="円/楕円 25"/>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smtClean="0">
                <a:solidFill>
                  <a:prstClr val="white"/>
                </a:solidFill>
              </a:rPr>
              <a:t>９</a:t>
            </a:r>
            <a:endParaRPr lang="ja-JP" altLang="en-US" b="1" dirty="0">
              <a:solidFill>
                <a:prstClr val="white"/>
              </a:solidFill>
            </a:endParaRPr>
          </a:p>
        </p:txBody>
      </p:sp>
      <p:sp>
        <p:nvSpPr>
          <p:cNvPr id="30" name="角丸四角形 29"/>
          <p:cNvSpPr/>
          <p:nvPr/>
        </p:nvSpPr>
        <p:spPr>
          <a:xfrm>
            <a:off x="1081187" y="601546"/>
            <a:ext cx="8624341" cy="560150"/>
          </a:xfrm>
          <a:prstGeom prst="roundRect">
            <a:avLst>
              <a:gd name="adj" fmla="val 7385"/>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固定価格買取制度の活用等に</a:t>
            </a:r>
            <a:r>
              <a:rPr lang="ja-JP" altLang="en-US" sz="1600" b="1" dirty="0">
                <a:solidFill>
                  <a:prstClr val="black"/>
                </a:solidFill>
                <a:latin typeface="Meiryo UI" pitchFamily="50" charset="-128"/>
                <a:ea typeface="Meiryo UI" pitchFamily="50" charset="-128"/>
                <a:cs typeface="Meiryo UI" pitchFamily="50" charset="-128"/>
              </a:rPr>
              <a:t>より、太陽光</a:t>
            </a:r>
            <a:r>
              <a:rPr lang="ja-JP" altLang="en-US" sz="1600" b="1" dirty="0" smtClean="0">
                <a:solidFill>
                  <a:prstClr val="black"/>
                </a:solidFill>
                <a:latin typeface="Meiryo UI" pitchFamily="50" charset="-128"/>
                <a:ea typeface="Meiryo UI" pitchFamily="50" charset="-128"/>
                <a:cs typeface="Meiryo UI" pitchFamily="50" charset="-128"/>
              </a:rPr>
              <a:t>発電の普及促進の取組みを推進するとともに</a:t>
            </a:r>
            <a:r>
              <a:rPr lang="ja-JP" altLang="en-US" sz="1600" b="1" dirty="0">
                <a:solidFill>
                  <a:prstClr val="black"/>
                </a:solidFill>
                <a:latin typeface="Meiryo UI" pitchFamily="50" charset="-128"/>
                <a:ea typeface="Meiryo UI" pitchFamily="50" charset="-128"/>
                <a:cs typeface="Meiryo UI" pitchFamily="50" charset="-128"/>
              </a:rPr>
              <a:t>、併せて、その他の再生可能エネルギーについても、普及拡大に向けた取組みを進めます。</a:t>
            </a:r>
            <a:endParaRPr lang="en-US" altLang="ja-JP" sz="1600" b="1"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88627" y="630190"/>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5" name="角丸四角形 34"/>
          <p:cNvSpPr/>
          <p:nvPr/>
        </p:nvSpPr>
        <p:spPr>
          <a:xfrm>
            <a:off x="566906" y="1196752"/>
            <a:ext cx="6115937" cy="576064"/>
          </a:xfrm>
          <a:prstGeom prst="roundRect">
            <a:avLst>
              <a:gd name="adj" fmla="val 0"/>
            </a:avLst>
          </a:prstGeom>
          <a:noFill/>
          <a:ln>
            <a:noFill/>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b="1" u="sng" kern="100" dirty="0" smtClean="0">
                <a:solidFill>
                  <a:prstClr val="black"/>
                </a:solidFill>
                <a:latin typeface="Meiryo UI" pitchFamily="50" charset="-128"/>
                <a:ea typeface="Meiryo UI" pitchFamily="50" charset="-128"/>
                <a:cs typeface="Meiryo UI" pitchFamily="50" charset="-128"/>
              </a:rPr>
              <a:t>■再生可能エネルギーの導入</a:t>
            </a:r>
            <a:endParaRPr lang="en-US" altLang="ja-JP" b="1" u="sng" kern="100" dirty="0" smtClean="0">
              <a:solidFill>
                <a:prstClr val="black"/>
              </a:solidFill>
              <a:latin typeface="Meiryo UI" pitchFamily="50" charset="-128"/>
              <a:ea typeface="Meiryo UI" pitchFamily="50" charset="-128"/>
              <a:cs typeface="Meiryo UI" pitchFamily="50" charset="-128"/>
            </a:endParaRPr>
          </a:p>
        </p:txBody>
      </p:sp>
      <p:pic>
        <p:nvPicPr>
          <p:cNvPr id="40" name="図 5" descr="http://msp.c.yimg.jp/yjimage?q=ba69AbgXyLHEEHD874_aSy2Jjo0ztQmXKJn0OkAyqFBCDeT7RGqgFdB7ceZwSsANJB65otRZT1rSIzyWPZo_bv.wJH7NwgX5soePLtydk0MtW7VzI8KE2NObS5dipfsA6sg-&amp;sig=12t7g5lld&amp;x=170&amp;y=72">
            <a:hlinkClick r:id="rId4"/>
          </p:cNvPr>
          <p:cNvPicPr>
            <a:picLocks noChangeAspect="1"/>
          </p:cNvPicPr>
          <p:nvPr/>
        </p:nvPicPr>
        <p:blipFill>
          <a:blip r:embed="rId5" cstate="print"/>
          <a:srcRect/>
          <a:stretch>
            <a:fillRect/>
          </a:stretch>
        </p:blipFill>
        <p:spPr>
          <a:xfrm>
            <a:off x="871731" y="4725144"/>
            <a:ext cx="2901325" cy="1224136"/>
          </a:xfrm>
          <a:prstGeom prst="rect">
            <a:avLst/>
          </a:prstGeom>
          <a:noFill/>
          <a:ln>
            <a:noFill/>
          </a:ln>
        </p:spPr>
      </p:pic>
      <p:graphicFrame>
        <p:nvGraphicFramePr>
          <p:cNvPr id="3" name="表 2"/>
          <p:cNvGraphicFramePr>
            <a:graphicFrameLocks noGrp="1"/>
          </p:cNvGraphicFramePr>
          <p:nvPr>
            <p:extLst>
              <p:ext uri="{D42A27DB-BD31-4B8C-83A1-F6EECF244321}">
                <p14:modId xmlns:p14="http://schemas.microsoft.com/office/powerpoint/2010/main" val="2772184997"/>
              </p:ext>
            </p:extLst>
          </p:nvPr>
        </p:nvGraphicFramePr>
        <p:xfrm>
          <a:off x="778829" y="1712590"/>
          <a:ext cx="8779699" cy="2076450"/>
        </p:xfrm>
        <a:graphic>
          <a:graphicData uri="http://schemas.openxmlformats.org/drawingml/2006/table">
            <a:tbl>
              <a:tblPr>
                <a:tableStyleId>{5C22544A-7EE6-4342-B048-85BDC9FD1C3A}</a:tableStyleId>
              </a:tblPr>
              <a:tblGrid>
                <a:gridCol w="1341475"/>
                <a:gridCol w="994521"/>
                <a:gridCol w="1243150"/>
                <a:gridCol w="1299113"/>
                <a:gridCol w="1255776"/>
                <a:gridCol w="1267968"/>
                <a:gridCol w="1377696"/>
              </a:tblGrid>
              <a:tr h="523875">
                <a:tc>
                  <a:txBody>
                    <a:bodyPr/>
                    <a:lstStyle/>
                    <a:p>
                      <a:pPr algn="l" fontAlgn="b"/>
                      <a:r>
                        <a:rPr lang="ja-JP" altLang="en-US" sz="11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1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t"/>
                      <a:r>
                        <a:rPr lang="ja-JP" altLang="en-US" sz="1400" u="none" strike="noStrike" dirty="0">
                          <a:effectLst/>
                          <a:latin typeface="Meiryo UI" panose="020B0604030504040204" pitchFamily="50" charset="-128"/>
                          <a:ea typeface="Meiryo UI" panose="020B0604030504040204" pitchFamily="50" charset="-128"/>
                          <a:cs typeface="Meiryo UI" panose="020B0604030504040204" pitchFamily="50" charset="-128"/>
                        </a:rPr>
                        <a:t>　</a:t>
                      </a:r>
                      <a:endParaRPr lang="ja-JP" altLang="en-US" sz="14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2020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年度の</a:t>
                      </a:r>
                      <a:b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b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導入目標</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2012</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年度末</a:t>
                      </a:r>
                      <a:endPar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月末時点</a:t>
                      </a:r>
                      <a:endParaRPr lang="ja-JP" altLang="en-US" sz="16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r>
              <a:tr h="304800">
                <a:tc rowSpan="4">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太陽光発電</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90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19.9</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+47.3</a:t>
                      </a:r>
                      <a:r>
                        <a:rPr lang="ja-JP" alt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115</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26.5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46.4</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73.8</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82</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20.6</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25.9</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29.9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32.4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23812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（非住宅）</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33</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6.0</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20.5</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u="none" strike="noStrike"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34.6</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14325">
                <a:tc rowSpan="2">
                  <a:txBody>
                    <a:bodyPr/>
                    <a:lstStyle/>
                    <a:p>
                      <a:pPr algn="ctr" fontAlgn="ctr"/>
                      <a:r>
                        <a:rPr lang="zh-TW"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廃棄物発電等</a:t>
                      </a:r>
                      <a:endParaRPr lang="zh-TW"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algn="ctr"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導入実績</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1.0</a:t>
                      </a:r>
                      <a:r>
                        <a:rPr lang="ja-JP" alt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1"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600" b="1"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altLang="en-US"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altLang="ja-JP"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rtl="0" fontAlgn="ctr"/>
                      <a:r>
                        <a:rPr lang="en-US" sz="1600" b="1"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r h="219075">
                <a:tc vMerge="1">
                  <a:txBody>
                    <a:bodyPr/>
                    <a:lstStyle/>
                    <a:p>
                      <a:endParaRPr kumimoji="1" lang="ja-JP" altLang="en-US"/>
                    </a:p>
                  </a:txBody>
                  <a:tcPr/>
                </a:tc>
                <a:tc>
                  <a:txBody>
                    <a:bodyPr/>
                    <a:lstStyle/>
                    <a:p>
                      <a:pPr algn="ctr" rtl="0" fontAlgn="ct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累　計</a:t>
                      </a:r>
                      <a:endParaRPr lang="ja-JP" alt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27.8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22.8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altLang="ja-JP" sz="1200" u="none" strike="noStrike" dirty="0">
                          <a:effectLst/>
                          <a:latin typeface="Meiryo UI" panose="020B0604030504040204" pitchFamily="50" charset="-128"/>
                          <a:ea typeface="Meiryo UI" panose="020B0604030504040204" pitchFamily="50" charset="-128"/>
                          <a:cs typeface="Meiryo UI" panose="020B0604030504040204" pitchFamily="50" charset="-128"/>
                        </a:rPr>
                        <a:t>23.8</a:t>
                      </a:r>
                      <a:r>
                        <a:rPr lang="ja-JP" alt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200" u="none" strike="noStrike" dirty="0">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rtl="0" fontAlgn="ct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3" name="テキスト ボックス 12"/>
          <p:cNvSpPr txBox="1"/>
          <p:nvPr/>
        </p:nvSpPr>
        <p:spPr>
          <a:xfrm>
            <a:off x="1187579" y="3861048"/>
            <a:ext cx="3261365" cy="261610"/>
          </a:xfrm>
          <a:prstGeom prst="rect">
            <a:avLst/>
          </a:prstGeom>
          <a:noFill/>
        </p:spPr>
        <p:txBody>
          <a:bodyPr wrap="square" rtlCol="0">
            <a:spAutoFit/>
          </a:bodyPr>
          <a:lstStyle/>
          <a:p>
            <a:r>
              <a:rPr lang="en-US" altLang="ja-JP" sz="1100" dirty="0" smtClean="0">
                <a:solidFill>
                  <a:prstClr val="black"/>
                </a:solidFill>
                <a:latin typeface="Meiryo UI" pitchFamily="50" charset="-128"/>
                <a:ea typeface="Meiryo UI" pitchFamily="50" charset="-128"/>
                <a:cs typeface="Meiryo UI" pitchFamily="50" charset="-128"/>
              </a:rPr>
              <a:t>※</a:t>
            </a:r>
            <a:r>
              <a:rPr lang="ja-JP" altLang="en-US" sz="1100" dirty="0" smtClean="0">
                <a:solidFill>
                  <a:prstClr val="black"/>
                </a:solidFill>
                <a:latin typeface="Meiryo UI" pitchFamily="50" charset="-128"/>
                <a:ea typeface="Meiryo UI" pitchFamily="50" charset="-128"/>
                <a:cs typeface="Meiryo UI" pitchFamily="50" charset="-128"/>
              </a:rPr>
              <a:t>　導入実績は、</a:t>
            </a:r>
            <a:r>
              <a:rPr lang="en-US" altLang="ja-JP" sz="1100" dirty="0" smtClean="0">
                <a:solidFill>
                  <a:prstClr val="black"/>
                </a:solidFill>
                <a:latin typeface="Meiryo UI" pitchFamily="50" charset="-128"/>
                <a:ea typeface="Meiryo UI" pitchFamily="50" charset="-128"/>
                <a:cs typeface="Meiryo UI" pitchFamily="50" charset="-128"/>
              </a:rPr>
              <a:t>2012</a:t>
            </a:r>
            <a:r>
              <a:rPr lang="ja-JP" altLang="en-US" sz="1100" dirty="0" smtClean="0">
                <a:solidFill>
                  <a:prstClr val="black"/>
                </a:solidFill>
                <a:latin typeface="Meiryo UI" pitchFamily="50" charset="-128"/>
                <a:ea typeface="Meiryo UI" pitchFamily="50" charset="-128"/>
                <a:cs typeface="Meiryo UI" pitchFamily="50" charset="-128"/>
              </a:rPr>
              <a:t>年度末比で示しています。</a:t>
            </a:r>
            <a:endParaRPr lang="ja-JP" altLang="en-US" sz="11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6866924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再生可能エネルギーの普及拡大　</a:t>
            </a:r>
            <a:r>
              <a:rPr lang="ja-JP" altLang="en-US" sz="1400" dirty="0" smtClean="0">
                <a:solidFill>
                  <a:prstClr val="white"/>
                </a:solidFill>
                <a:ea typeface="HGP創英角ｺﾞｼｯｸUB" pitchFamily="50" charset="-128"/>
                <a:cs typeface="ＭＳ Ｐゴシック" charset="-128"/>
              </a:rPr>
              <a:t>～太陽光発電の普及促進～　</a:t>
            </a:r>
            <a:endParaRPr lang="ja-JP" altLang="en-US" sz="1400" dirty="0">
              <a:solidFill>
                <a:prstClr val="white"/>
              </a:solidFill>
              <a:ea typeface="HGP創英角ｺﾞｼｯｸUB" pitchFamily="50" charset="-128"/>
              <a:cs typeface="ＭＳ Ｐゴシック" charset="-128"/>
            </a:endParaRPr>
          </a:p>
        </p:txBody>
      </p:sp>
      <p:sp>
        <p:nvSpPr>
          <p:cNvPr id="15" name="角丸四角形 14"/>
          <p:cNvSpPr/>
          <p:nvPr/>
        </p:nvSpPr>
        <p:spPr>
          <a:xfrm>
            <a:off x="165182" y="620689"/>
            <a:ext cx="9582056" cy="291588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268267" y="724523"/>
            <a:ext cx="7167856"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創エネ設備及び省エネ機器設置等に係る初期費用軽減のための融資事業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200472" y="1177570"/>
            <a:ext cx="8316924"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◆金融機関との連携により、個人が太陽光発電設備等の設置に必要となる資金</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について、低利の融資を行います。</a:t>
            </a:r>
            <a:r>
              <a:rPr lang="ja-JP" altLang="en-US" sz="1300" dirty="0">
                <a:solidFill>
                  <a:prstClr val="black"/>
                </a:solidFill>
                <a:latin typeface="Meiryo UI" pitchFamily="50" charset="-128"/>
                <a:ea typeface="Meiryo UI" pitchFamily="50" charset="-128"/>
                <a:cs typeface="Meiryo UI" pitchFamily="50" charset="-128"/>
              </a:rPr>
              <a:t>　</a:t>
            </a:r>
          </a:p>
        </p:txBody>
      </p:sp>
      <p:sp>
        <p:nvSpPr>
          <p:cNvPr id="18" name="テキスト ボックス 17"/>
          <p:cNvSpPr txBox="1"/>
          <p:nvPr/>
        </p:nvSpPr>
        <p:spPr>
          <a:xfrm>
            <a:off x="325399" y="1685973"/>
            <a:ext cx="6973210" cy="1754326"/>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・融資対象：府内居住者　　　</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・融資利率：年</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％（固定）</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・対象設備：① </a:t>
            </a:r>
            <a:r>
              <a:rPr lang="ja-JP" altLang="en-US" sz="1200" dirty="0">
                <a:solidFill>
                  <a:prstClr val="black"/>
                </a:solidFill>
                <a:latin typeface="Meiryo UI" pitchFamily="50" charset="-128"/>
                <a:ea typeface="Meiryo UI" pitchFamily="50" charset="-128"/>
                <a:cs typeface="Meiryo UI" pitchFamily="50" charset="-128"/>
              </a:rPr>
              <a:t>太陽光発電設備</a:t>
            </a:r>
            <a:r>
              <a:rPr lang="ja-JP" altLang="en-US" sz="1200" dirty="0" smtClean="0">
                <a:solidFill>
                  <a:prstClr val="black"/>
                </a:solidFill>
                <a:latin typeface="Meiryo UI" pitchFamily="50" charset="-128"/>
                <a:ea typeface="Meiryo UI" pitchFamily="50" charset="-128"/>
                <a:cs typeface="Meiryo UI" pitchFamily="50" charset="-128"/>
              </a:rPr>
              <a:t>、ヒートポンプ式</a:t>
            </a:r>
            <a:r>
              <a:rPr lang="ja-JP" altLang="en-US" sz="1200" dirty="0">
                <a:solidFill>
                  <a:prstClr val="black"/>
                </a:solidFill>
                <a:latin typeface="Meiryo UI" pitchFamily="50" charset="-128"/>
                <a:ea typeface="Meiryo UI" pitchFamily="50" charset="-128"/>
                <a:cs typeface="Meiryo UI" pitchFamily="50" charset="-128"/>
              </a:rPr>
              <a:t>電気給湯器</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　　　　　　　　 ② </a:t>
            </a:r>
            <a:r>
              <a:rPr lang="ja-JP" altLang="en-US" sz="1200" dirty="0">
                <a:solidFill>
                  <a:prstClr val="black"/>
                </a:solidFill>
                <a:latin typeface="Meiryo UI" pitchFamily="50" charset="-128"/>
                <a:ea typeface="Meiryo UI" pitchFamily="50" charset="-128"/>
                <a:cs typeface="Meiryo UI" pitchFamily="50" charset="-128"/>
              </a:rPr>
              <a:t>①のいずれかと併せて設置する太陽熱利用設備、蓄電池</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断熱化工事、省エネ化工事</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・融資限度額：</a:t>
            </a:r>
            <a:r>
              <a:rPr lang="en-US" altLang="ja-JP" sz="1200" dirty="0" smtClean="0">
                <a:solidFill>
                  <a:prstClr val="black"/>
                </a:solidFill>
                <a:latin typeface="Meiryo UI" pitchFamily="50" charset="-128"/>
                <a:ea typeface="Meiryo UI" pitchFamily="50" charset="-128"/>
                <a:cs typeface="Meiryo UI" pitchFamily="50" charset="-128"/>
              </a:rPr>
              <a:t>300</a:t>
            </a:r>
            <a:r>
              <a:rPr lang="ja-JP" altLang="en-US" sz="1200" dirty="0" smtClean="0">
                <a:solidFill>
                  <a:prstClr val="black"/>
                </a:solidFill>
                <a:latin typeface="Meiryo UI" pitchFamily="50" charset="-128"/>
                <a:ea typeface="Meiryo UI" pitchFamily="50" charset="-128"/>
                <a:cs typeface="Meiryo UI" pitchFamily="50" charset="-128"/>
              </a:rPr>
              <a:t>万円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・融資期間：</a:t>
            </a:r>
            <a:r>
              <a:rPr lang="en-US" altLang="ja-JP" sz="1200" dirty="0" smtClean="0">
                <a:solidFill>
                  <a:prstClr val="black"/>
                </a:solidFill>
                <a:latin typeface="Meiryo UI" pitchFamily="50" charset="-128"/>
                <a:ea typeface="Meiryo UI" pitchFamily="50" charset="-128"/>
                <a:cs typeface="Meiryo UI" pitchFamily="50" charset="-128"/>
              </a:rPr>
              <a:t>10</a:t>
            </a:r>
            <a:r>
              <a:rPr lang="ja-JP" altLang="en-US" sz="1200" dirty="0" smtClean="0">
                <a:solidFill>
                  <a:prstClr val="black"/>
                </a:solidFill>
                <a:latin typeface="Meiryo UI" pitchFamily="50" charset="-128"/>
                <a:ea typeface="Meiryo UI" pitchFamily="50" charset="-128"/>
                <a:cs typeface="Meiryo UI" pitchFamily="50" charset="-128"/>
              </a:rPr>
              <a:t>年</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・融資予定件数：</a:t>
            </a:r>
            <a:r>
              <a:rPr lang="en-US" altLang="ja-JP" sz="1200" dirty="0">
                <a:solidFill>
                  <a:prstClr val="black"/>
                </a:solidFill>
                <a:latin typeface="Meiryo UI" pitchFamily="50" charset="-128"/>
                <a:ea typeface="Meiryo UI" pitchFamily="50" charset="-128"/>
                <a:cs typeface="Meiryo UI" pitchFamily="50" charset="-128"/>
              </a:rPr>
              <a:t>120</a:t>
            </a:r>
            <a:r>
              <a:rPr lang="ja-JP" altLang="en-US" sz="1200" dirty="0" smtClean="0">
                <a:solidFill>
                  <a:prstClr val="black"/>
                </a:solidFill>
                <a:latin typeface="Meiryo UI" pitchFamily="50" charset="-128"/>
                <a:ea typeface="Meiryo UI" pitchFamily="50" charset="-128"/>
                <a:cs typeface="Meiryo UI" pitchFamily="50" charset="-128"/>
              </a:rPr>
              <a:t>件</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・融資枠：</a:t>
            </a:r>
            <a:r>
              <a:rPr lang="en-US" altLang="ja-JP" sz="1200" dirty="0">
                <a:solidFill>
                  <a:prstClr val="black"/>
                </a:solidFill>
                <a:latin typeface="Meiryo UI" pitchFamily="50" charset="-128"/>
                <a:ea typeface="Meiryo UI" pitchFamily="50" charset="-128"/>
                <a:cs typeface="Meiryo UI" pitchFamily="50" charset="-128"/>
              </a:rPr>
              <a:t>3.6</a:t>
            </a:r>
            <a:r>
              <a:rPr lang="ja-JP" altLang="en-US" sz="1200" dirty="0" smtClean="0">
                <a:solidFill>
                  <a:prstClr val="black"/>
                </a:solidFill>
                <a:latin typeface="Meiryo UI" pitchFamily="50" charset="-128"/>
                <a:ea typeface="Meiryo UI" pitchFamily="50" charset="-128"/>
                <a:cs typeface="Meiryo UI" pitchFamily="50" charset="-128"/>
              </a:rPr>
              <a:t>億円</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4" name="正方形/長方形 33"/>
          <p:cNvSpPr/>
          <p:nvPr/>
        </p:nvSpPr>
        <p:spPr>
          <a:xfrm>
            <a:off x="7115105" y="1462540"/>
            <a:ext cx="2470037" cy="580824"/>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a:t>
            </a:r>
            <a:r>
              <a:rPr lang="en-US" altLang="ja-JP" sz="1000" dirty="0">
                <a:solidFill>
                  <a:prstClr val="black"/>
                </a:solidFill>
                <a:latin typeface="Meiryo UI" pitchFamily="50" charset="-128"/>
                <a:ea typeface="Meiryo UI" pitchFamily="50" charset="-128"/>
                <a:cs typeface="Meiryo UI" pitchFamily="50" charset="-128"/>
              </a:rPr>
              <a:t>2015</a:t>
            </a:r>
            <a:r>
              <a:rPr lang="ja-JP" altLang="en-US" sz="1000" dirty="0" smtClean="0">
                <a:solidFill>
                  <a:prstClr val="black"/>
                </a:solidFill>
                <a:latin typeface="Meiryo UI" pitchFamily="50" charset="-128"/>
                <a:ea typeface="Meiryo UI" pitchFamily="50" charset="-128"/>
                <a:cs typeface="Meiryo UI" pitchFamily="50" charset="-128"/>
              </a:rPr>
              <a:t>年度実績＞</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・融資件数：</a:t>
            </a:r>
            <a:r>
              <a:rPr lang="en-US" altLang="ja-JP" sz="1000" dirty="0" smtClean="0">
                <a:solidFill>
                  <a:prstClr val="black"/>
                </a:solidFill>
                <a:latin typeface="Meiryo UI" pitchFamily="50" charset="-128"/>
                <a:ea typeface="Meiryo UI" pitchFamily="50" charset="-128"/>
                <a:cs typeface="Meiryo UI" pitchFamily="50" charset="-128"/>
              </a:rPr>
              <a:t>51</a:t>
            </a:r>
            <a:r>
              <a:rPr lang="ja-JP" altLang="en-US" sz="1000" dirty="0" smtClean="0">
                <a:solidFill>
                  <a:prstClr val="black"/>
                </a:solidFill>
                <a:latin typeface="Meiryo UI" pitchFamily="50" charset="-128"/>
                <a:ea typeface="Meiryo UI" pitchFamily="50" charset="-128"/>
                <a:cs typeface="Meiryo UI" pitchFamily="50" charset="-128"/>
              </a:rPr>
              <a:t>件</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取扱金融機関：９金融機関（</a:t>
            </a:r>
            <a:r>
              <a:rPr lang="en-US" altLang="ja-JP" sz="900" dirty="0" smtClean="0">
                <a:solidFill>
                  <a:prstClr val="black"/>
                </a:solidFill>
                <a:latin typeface="Meiryo UI" pitchFamily="50" charset="-128"/>
                <a:ea typeface="Meiryo UI" pitchFamily="50" charset="-128"/>
                <a:cs typeface="Meiryo UI" pitchFamily="50" charset="-128"/>
              </a:rPr>
              <a:t>408</a:t>
            </a:r>
            <a:r>
              <a:rPr lang="ja-JP" altLang="en-US" sz="900" dirty="0" smtClean="0">
                <a:solidFill>
                  <a:prstClr val="black"/>
                </a:solidFill>
                <a:latin typeface="Meiryo UI" pitchFamily="50" charset="-128"/>
                <a:ea typeface="Meiryo UI" pitchFamily="50" charset="-128"/>
                <a:cs typeface="Meiryo UI" pitchFamily="50" charset="-128"/>
              </a:rPr>
              <a:t>店舗）</a:t>
            </a:r>
            <a:endParaRPr lang="ja-JP" altLang="en-US" sz="90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5667982" y="1536763"/>
            <a:ext cx="3727393" cy="1898754"/>
            <a:chOff x="5906127" y="2639402"/>
            <a:chExt cx="3727393" cy="1898754"/>
          </a:xfrm>
        </p:grpSpPr>
        <p:sp>
          <p:nvSpPr>
            <p:cNvPr id="20" name="テキスト ボックス 19"/>
            <p:cNvSpPr txBox="1"/>
            <p:nvPr/>
          </p:nvSpPr>
          <p:spPr>
            <a:xfrm>
              <a:off x="5906127" y="2639402"/>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正方形/長方形 20"/>
            <p:cNvSpPr/>
            <p:nvPr/>
          </p:nvSpPr>
          <p:spPr>
            <a:xfrm>
              <a:off x="6286340" y="2976481"/>
              <a:ext cx="936104" cy="366364"/>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利用者</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3" name="正方形/長方形 22"/>
            <p:cNvSpPr/>
            <p:nvPr/>
          </p:nvSpPr>
          <p:spPr>
            <a:xfrm>
              <a:off x="8697416" y="4040093"/>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大阪府</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25" name="直線矢印コネクタ 24"/>
            <p:cNvCxnSpPr/>
            <p:nvPr/>
          </p:nvCxnSpPr>
          <p:spPr>
            <a:xfrm>
              <a:off x="6653343"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p:cNvCxnSpPr/>
            <p:nvPr/>
          </p:nvCxnSpPr>
          <p:spPr>
            <a:xfrm flipV="1">
              <a:off x="6869367" y="3342844"/>
              <a:ext cx="0" cy="682192"/>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直線矢印コネクタ 27"/>
            <p:cNvCxnSpPr/>
            <p:nvPr/>
          </p:nvCxnSpPr>
          <p:spPr>
            <a:xfrm flipV="1">
              <a:off x="7229407" y="4291935"/>
              <a:ext cx="1468009" cy="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7229407" y="4155841"/>
              <a:ext cx="1468009"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32" name="テキスト ボックス 31"/>
            <p:cNvSpPr txBox="1"/>
            <p:nvPr/>
          </p:nvSpPr>
          <p:spPr>
            <a:xfrm>
              <a:off x="5908129" y="3553135"/>
              <a:ext cx="110525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①融資申込</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6899353" y="3499847"/>
              <a:ext cx="1656372"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④金銭消費貸借契約、</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融資実行</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6" name="テキスト ボックス 35"/>
            <p:cNvSpPr txBox="1"/>
            <p:nvPr/>
          </p:nvSpPr>
          <p:spPr>
            <a:xfrm>
              <a:off x="7285643" y="4291935"/>
              <a:ext cx="1422786"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②貸付予定者の報告</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7521387" y="3931895"/>
              <a:ext cx="1018052"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③認定通知</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2" name="正方形/長方形 21"/>
            <p:cNvSpPr/>
            <p:nvPr/>
          </p:nvSpPr>
          <p:spPr>
            <a:xfrm>
              <a:off x="6293303" y="4025036"/>
              <a:ext cx="936104" cy="41091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金融機関</a:t>
              </a:r>
              <a:endParaRPr lang="ja-JP" altLang="en-US" sz="1200" dirty="0">
                <a:solidFill>
                  <a:prstClr val="black"/>
                </a:solidFill>
                <a:latin typeface="Meiryo UI" pitchFamily="50" charset="-128"/>
                <a:ea typeface="Meiryo UI" pitchFamily="50" charset="-128"/>
                <a:cs typeface="Meiryo UI" pitchFamily="50" charset="-128"/>
              </a:endParaRPr>
            </a:p>
          </p:txBody>
        </p:sp>
      </p:grpSp>
      <p:sp>
        <p:nvSpPr>
          <p:cNvPr id="39" name="テキスト ボックス 38"/>
          <p:cNvSpPr txBox="1"/>
          <p:nvPr/>
        </p:nvSpPr>
        <p:spPr>
          <a:xfrm>
            <a:off x="7578258" y="786307"/>
            <a:ext cx="1872208" cy="553998"/>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a:solidFill>
                  <a:prstClr val="black"/>
                </a:solidFill>
                <a:latin typeface="Meiryo UI" pitchFamily="50" charset="-128"/>
                <a:ea typeface="Meiryo UI" pitchFamily="50" charset="-128"/>
                <a:cs typeface="Meiryo UI" pitchFamily="50" charset="-128"/>
              </a:rPr>
              <a:t>110,000</a:t>
            </a:r>
            <a:r>
              <a:rPr lang="zh-TW" altLang="en-US" sz="1200" dirty="0" smtClean="0">
                <a:solidFill>
                  <a:prstClr val="black"/>
                </a:solidFill>
                <a:latin typeface="Meiryo UI" pitchFamily="50" charset="-128"/>
                <a:ea typeface="Meiryo UI" pitchFamily="50" charset="-128"/>
                <a:cs typeface="Meiryo UI" pitchFamily="50" charset="-128"/>
              </a:rPr>
              <a:t>千円＋</a:t>
            </a:r>
            <a:endParaRPr lang="en-US" altLang="zh-TW"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zh-TW" altLang="en-US" sz="1200" dirty="0" smtClean="0">
                <a:solidFill>
                  <a:prstClr val="black"/>
                </a:solidFill>
                <a:latin typeface="Meiryo UI" pitchFamily="50" charset="-128"/>
                <a:ea typeface="Meiryo UI" pitchFamily="50" charset="-128"/>
                <a:cs typeface="Meiryo UI" pitchFamily="50" charset="-128"/>
              </a:rPr>
              <a:t>債務負担</a:t>
            </a:r>
            <a:r>
              <a:rPr lang="en-US" altLang="ja-JP" sz="1200" dirty="0">
                <a:solidFill>
                  <a:prstClr val="black"/>
                </a:solidFill>
                <a:latin typeface="Meiryo UI" pitchFamily="50" charset="-128"/>
                <a:ea typeface="Meiryo UI" pitchFamily="50" charset="-128"/>
                <a:cs typeface="Meiryo UI" pitchFamily="50" charset="-128"/>
              </a:rPr>
              <a:t>101,500</a:t>
            </a:r>
            <a:r>
              <a:rPr lang="zh-TW" altLang="en-US" sz="1200" dirty="0" smtClean="0">
                <a:solidFill>
                  <a:prstClr val="black"/>
                </a:solidFill>
                <a:latin typeface="Meiryo UI" pitchFamily="50" charset="-128"/>
                <a:ea typeface="Meiryo UI" pitchFamily="50" charset="-128"/>
                <a:cs typeface="Meiryo UI" pitchFamily="50" charset="-128"/>
              </a:rPr>
              <a:t>千円）</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46" name="円/楕円 45"/>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10</a:t>
            </a:r>
            <a:endParaRPr lang="ja-JP" altLang="en-US" b="1" dirty="0">
              <a:solidFill>
                <a:prstClr val="white"/>
              </a:solidFill>
            </a:endParaRPr>
          </a:p>
        </p:txBody>
      </p:sp>
      <p:sp>
        <p:nvSpPr>
          <p:cNvPr id="53" name="角丸四角形 52"/>
          <p:cNvSpPr/>
          <p:nvPr/>
        </p:nvSpPr>
        <p:spPr>
          <a:xfrm>
            <a:off x="156218" y="3671047"/>
            <a:ext cx="9591020" cy="309282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4" name="角丸四角形 53"/>
          <p:cNvSpPr/>
          <p:nvPr/>
        </p:nvSpPr>
        <p:spPr>
          <a:xfrm>
            <a:off x="286198" y="3781475"/>
            <a:ext cx="3197176" cy="33257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低利ソーラークレジット事業</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5" name="テキスト ボックス 54"/>
          <p:cNvSpPr txBox="1"/>
          <p:nvPr/>
        </p:nvSpPr>
        <p:spPr>
          <a:xfrm>
            <a:off x="191508" y="4234522"/>
            <a:ext cx="6583730" cy="492443"/>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a:t>
            </a:r>
            <a:r>
              <a:rPr lang="ja-JP" altLang="en-US" sz="1300" dirty="0" smtClean="0">
                <a:solidFill>
                  <a:prstClr val="black"/>
                </a:solidFill>
                <a:latin typeface="Meiryo UI" pitchFamily="50" charset="-128"/>
                <a:ea typeface="Meiryo UI" pitchFamily="50" charset="-128"/>
                <a:cs typeface="Meiryo UI" pitchFamily="50" charset="-128"/>
              </a:rPr>
              <a:t>の初期</a:t>
            </a:r>
            <a:r>
              <a:rPr lang="ja-JP" altLang="en-US" sz="1300" dirty="0">
                <a:solidFill>
                  <a:prstClr val="black"/>
                </a:solidFill>
                <a:latin typeface="Meiryo UI" pitchFamily="50" charset="-128"/>
                <a:ea typeface="Meiryo UI" pitchFamily="50" charset="-128"/>
                <a:cs typeface="Meiryo UI" pitchFamily="50" charset="-128"/>
              </a:rPr>
              <a:t>費用の負担軽減のため</a:t>
            </a:r>
            <a:r>
              <a:rPr lang="ja-JP" altLang="en-US" sz="1300" dirty="0" smtClean="0">
                <a:solidFill>
                  <a:prstClr val="black"/>
                </a:solidFill>
                <a:latin typeface="Meiryo UI" pitchFamily="50" charset="-128"/>
                <a:ea typeface="Meiryo UI" pitchFamily="50" charset="-128"/>
                <a:cs typeface="Meiryo UI" pitchFamily="50" charset="-128"/>
              </a:rPr>
              <a:t>、低利</a:t>
            </a:r>
            <a:r>
              <a:rPr lang="ja-JP" altLang="en-US" sz="1300" dirty="0">
                <a:solidFill>
                  <a:prstClr val="black"/>
                </a:solidFill>
                <a:latin typeface="Meiryo UI" pitchFamily="50" charset="-128"/>
                <a:ea typeface="Meiryo UI" pitchFamily="50" charset="-128"/>
                <a:cs typeface="Meiryo UI" pitchFamily="50" charset="-128"/>
              </a:rPr>
              <a:t>融資制度に加え</a:t>
            </a:r>
            <a:r>
              <a:rPr lang="ja-JP" altLang="en-US" sz="1300" dirty="0" smtClean="0">
                <a:solidFill>
                  <a:prstClr val="black"/>
                </a:solidFill>
                <a:latin typeface="Meiryo UI" pitchFamily="50" charset="-128"/>
                <a:ea typeface="Meiryo UI" pitchFamily="50" charset="-128"/>
                <a:cs typeface="Meiryo UI" pitchFamily="50" charset="-128"/>
              </a:rPr>
              <a:t>、申請者</a:t>
            </a:r>
            <a:r>
              <a:rPr lang="ja-JP" altLang="en-US" sz="1300" dirty="0">
                <a:solidFill>
                  <a:prstClr val="black"/>
                </a:solidFill>
                <a:latin typeface="Meiryo UI" pitchFamily="50" charset="-128"/>
                <a:ea typeface="Meiryo UI" pitchFamily="50" charset="-128"/>
                <a:cs typeface="Meiryo UI" pitchFamily="50" charset="-128"/>
              </a:rPr>
              <a:t>の</a:t>
            </a:r>
            <a:r>
              <a:rPr lang="ja-JP" altLang="en-US" sz="1300" dirty="0" smtClean="0">
                <a:solidFill>
                  <a:prstClr val="black"/>
                </a:solidFill>
                <a:latin typeface="Meiryo UI" pitchFamily="50" charset="-128"/>
                <a:ea typeface="Meiryo UI" pitchFamily="50" charset="-128"/>
                <a:cs typeface="Meiryo UI" pitchFamily="50" charset="-128"/>
              </a:rPr>
              <a:t>手続き</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面での負担を</a:t>
            </a:r>
            <a:r>
              <a:rPr lang="ja-JP" altLang="en-US" sz="1300" dirty="0">
                <a:solidFill>
                  <a:prstClr val="black"/>
                </a:solidFill>
                <a:latin typeface="Meiryo UI" pitchFamily="50" charset="-128"/>
                <a:ea typeface="Meiryo UI" pitchFamily="50" charset="-128"/>
                <a:cs typeface="Meiryo UI" pitchFamily="50" charset="-128"/>
              </a:rPr>
              <a:t>解消できる</a:t>
            </a:r>
            <a:r>
              <a:rPr lang="ja-JP" altLang="en-US" sz="1300" dirty="0" smtClean="0">
                <a:solidFill>
                  <a:prstClr val="black"/>
                </a:solidFill>
                <a:latin typeface="Meiryo UI" pitchFamily="50" charset="-128"/>
                <a:ea typeface="Meiryo UI" pitchFamily="50" charset="-128"/>
                <a:cs typeface="Meiryo UI" pitchFamily="50" charset="-128"/>
              </a:rPr>
              <a:t>低利ソーラークレジット事業を</a:t>
            </a:r>
            <a:r>
              <a:rPr lang="ja-JP" altLang="en-US" sz="1300" dirty="0">
                <a:solidFill>
                  <a:prstClr val="black"/>
                </a:solidFill>
                <a:latin typeface="Meiryo UI" pitchFamily="50" charset="-128"/>
                <a:ea typeface="Meiryo UI" pitchFamily="50" charset="-128"/>
                <a:cs typeface="Meiryo UI" pitchFamily="50" charset="-128"/>
              </a:rPr>
              <a:t>信販会社と</a:t>
            </a:r>
            <a:r>
              <a:rPr lang="ja-JP" altLang="en-US" sz="1300" dirty="0" smtClean="0">
                <a:solidFill>
                  <a:prstClr val="black"/>
                </a:solidFill>
                <a:latin typeface="Meiryo UI" pitchFamily="50" charset="-128"/>
                <a:ea typeface="Meiryo UI" pitchFamily="50" charset="-128"/>
                <a:cs typeface="Meiryo UI" pitchFamily="50" charset="-128"/>
              </a:rPr>
              <a:t>連携して創設します。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6" name="テキスト ボックス 55"/>
          <p:cNvSpPr txBox="1"/>
          <p:nvPr/>
        </p:nvSpPr>
        <p:spPr>
          <a:xfrm>
            <a:off x="327169" y="4776293"/>
            <a:ext cx="6123763" cy="1938992"/>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対象：</a:t>
            </a:r>
            <a:r>
              <a:rPr lang="ja-JP" altLang="en-US" sz="1200" dirty="0">
                <a:solidFill>
                  <a:prstClr val="black"/>
                </a:solidFill>
                <a:latin typeface="Meiryo UI" pitchFamily="50" charset="-128"/>
                <a:ea typeface="Meiryo UI" pitchFamily="50" charset="-128"/>
                <a:cs typeface="Meiryo UI" pitchFamily="50" charset="-128"/>
              </a:rPr>
              <a:t>府内居住者（新築・既築</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利率：</a:t>
            </a:r>
            <a:r>
              <a:rPr lang="ja-JP" altLang="en-US" sz="1200" dirty="0">
                <a:solidFill>
                  <a:prstClr val="black"/>
                </a:solidFill>
                <a:latin typeface="Meiryo UI" pitchFamily="50" charset="-128"/>
                <a:ea typeface="Meiryo UI" pitchFamily="50" charset="-128"/>
                <a:cs typeface="Meiryo UI" pitchFamily="50" charset="-128"/>
              </a:rPr>
              <a:t>想定金利　年</a:t>
            </a:r>
            <a:r>
              <a:rPr lang="en-US" altLang="ja-JP" sz="1200" dirty="0">
                <a:solidFill>
                  <a:prstClr val="black"/>
                </a:solidFill>
                <a:latin typeface="Meiryo UI" pitchFamily="50" charset="-128"/>
                <a:ea typeface="Meiryo UI" pitchFamily="50" charset="-128"/>
                <a:cs typeface="Meiryo UI" pitchFamily="50" charset="-128"/>
              </a:rPr>
              <a:t>2.0</a:t>
            </a:r>
            <a:r>
              <a:rPr lang="ja-JP" altLang="en-US" sz="1200" dirty="0">
                <a:solidFill>
                  <a:prstClr val="black"/>
                </a:solidFill>
                <a:latin typeface="Meiryo UI" pitchFamily="50" charset="-128"/>
                <a:ea typeface="Meiryo UI" pitchFamily="50" charset="-128"/>
                <a:cs typeface="Meiryo UI" pitchFamily="50" charset="-128"/>
              </a:rPr>
              <a:t>～</a:t>
            </a:r>
            <a:r>
              <a:rPr lang="en-US" altLang="ja-JP" sz="1200" dirty="0" smtClean="0">
                <a:solidFill>
                  <a:prstClr val="black"/>
                </a:solidFill>
                <a:latin typeface="Meiryo UI" pitchFamily="50" charset="-128"/>
                <a:ea typeface="Meiryo UI" pitchFamily="50" charset="-128"/>
                <a:cs typeface="Meiryo UI" pitchFamily="50" charset="-128"/>
              </a:rPr>
              <a:t>2.2%</a:t>
            </a:r>
            <a:r>
              <a:rPr lang="ja-JP" altLang="en-US" sz="1200" dirty="0">
                <a:solidFill>
                  <a:prstClr val="black"/>
                </a:solidFill>
                <a:latin typeface="Meiryo UI" pitchFamily="50" charset="-128"/>
                <a:ea typeface="Meiryo UI" pitchFamily="50" charset="-128"/>
                <a:cs typeface="Meiryo UI" pitchFamily="50" charset="-128"/>
              </a:rPr>
              <a:t>程度（固定</a:t>
            </a:r>
            <a:r>
              <a:rPr lang="ja-JP" altLang="en-US" sz="1200" dirty="0" smtClean="0">
                <a:solidFill>
                  <a:prstClr val="black"/>
                </a:solidFill>
                <a:latin typeface="Meiryo UI" pitchFamily="50" charset="-128"/>
                <a:ea typeface="Meiryo UI" pitchFamily="50" charset="-128"/>
                <a:cs typeface="Meiryo UI" pitchFamily="50" charset="-128"/>
              </a:rPr>
              <a:t>）（公募により決定）</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・対象設備：「</a:t>
            </a:r>
            <a:r>
              <a:rPr lang="ja-JP" altLang="en-US" sz="1200" dirty="0">
                <a:solidFill>
                  <a:prstClr val="black"/>
                </a:solidFill>
                <a:latin typeface="Meiryo UI" pitchFamily="50" charset="-128"/>
                <a:ea typeface="Meiryo UI" pitchFamily="50" charset="-128"/>
                <a:cs typeface="Meiryo UI" pitchFamily="50" charset="-128"/>
              </a:rPr>
              <a:t>太陽光パネル設置普及啓発事業」に登録されている太陽光パネルメーカー製で</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10kW</a:t>
            </a:r>
            <a:r>
              <a:rPr lang="ja-JP" altLang="en-US" sz="1200" dirty="0">
                <a:solidFill>
                  <a:prstClr val="black"/>
                </a:solidFill>
                <a:latin typeface="Meiryo UI" pitchFamily="50" charset="-128"/>
                <a:ea typeface="Meiryo UI" pitchFamily="50" charset="-128"/>
                <a:cs typeface="Meiryo UI" pitchFamily="50" charset="-128"/>
              </a:rPr>
              <a:t>未満かつ「固定価格買取制度」の対象となる太陽光発電設備を</a:t>
            </a:r>
            <a:r>
              <a:rPr lang="ja-JP" altLang="en-US" sz="1200" dirty="0" smtClean="0">
                <a:solidFill>
                  <a:prstClr val="black"/>
                </a:solidFill>
                <a:latin typeface="Meiryo UI" pitchFamily="50" charset="-128"/>
                <a:ea typeface="Meiryo UI" pitchFamily="50" charset="-128"/>
                <a:cs typeface="Meiryo UI" pitchFamily="50" charset="-128"/>
              </a:rPr>
              <a:t>含む</a:t>
            </a:r>
            <a:r>
              <a:rPr lang="ja-JP" altLang="en-US" sz="1200" dirty="0">
                <a:solidFill>
                  <a:prstClr val="black"/>
                </a:solidFill>
                <a:latin typeface="Meiryo UI" pitchFamily="50" charset="-128"/>
                <a:ea typeface="Meiryo UI" pitchFamily="50" charset="-128"/>
                <a:cs typeface="Meiryo UI" pitchFamily="50" charset="-128"/>
              </a:rPr>
              <a:t>もの</a:t>
            </a:r>
            <a:endParaRPr lang="en-US" altLang="ja-JP"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限度</a:t>
            </a:r>
            <a:r>
              <a:rPr lang="ja-JP" altLang="en-US" sz="1200" dirty="0">
                <a:solidFill>
                  <a:prstClr val="black"/>
                </a:solidFill>
                <a:latin typeface="Meiryo UI" pitchFamily="50" charset="-128"/>
                <a:ea typeface="Meiryo UI" pitchFamily="50" charset="-128"/>
                <a:cs typeface="Meiryo UI" pitchFamily="50" charset="-128"/>
              </a:rPr>
              <a:t>額：上限</a:t>
            </a:r>
            <a:r>
              <a:rPr lang="en-US" altLang="ja-JP" sz="1200" dirty="0">
                <a:solidFill>
                  <a:prstClr val="black"/>
                </a:solidFill>
                <a:latin typeface="Meiryo UI" pitchFamily="50" charset="-128"/>
                <a:ea typeface="Meiryo UI" pitchFamily="50" charset="-128"/>
                <a:cs typeface="Meiryo UI" pitchFamily="50" charset="-128"/>
              </a:rPr>
              <a:t>300</a:t>
            </a:r>
            <a:r>
              <a:rPr lang="ja-JP" altLang="en-US" sz="1200" dirty="0">
                <a:solidFill>
                  <a:prstClr val="black"/>
                </a:solidFill>
                <a:latin typeface="Meiryo UI" pitchFamily="50" charset="-128"/>
                <a:ea typeface="Meiryo UI" pitchFamily="50" charset="-128"/>
                <a:cs typeface="Meiryo UI" pitchFamily="50" charset="-128"/>
              </a:rPr>
              <a:t>万円</a:t>
            </a:r>
            <a:r>
              <a:rPr lang="ja-JP" altLang="en-US" sz="1200" dirty="0" smtClean="0">
                <a:solidFill>
                  <a:prstClr val="black"/>
                </a:solidFill>
                <a:latin typeface="Meiryo UI" pitchFamily="50" charset="-128"/>
                <a:ea typeface="Meiryo UI" pitchFamily="50" charset="-128"/>
                <a:cs typeface="Meiryo UI" pitchFamily="50" charset="-128"/>
              </a:rPr>
              <a:t>以上</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融資</a:t>
            </a:r>
            <a:r>
              <a:rPr lang="ja-JP" altLang="en-US" sz="1200" dirty="0" smtClean="0">
                <a:solidFill>
                  <a:prstClr val="black"/>
                </a:solidFill>
                <a:latin typeface="Meiryo UI" pitchFamily="50" charset="-128"/>
                <a:ea typeface="Meiryo UI" pitchFamily="50" charset="-128"/>
                <a:cs typeface="Meiryo UI" pitchFamily="50" charset="-128"/>
              </a:rPr>
              <a:t>期間　：</a:t>
            </a:r>
            <a:r>
              <a:rPr lang="en-US" altLang="ja-JP" sz="1200" dirty="0">
                <a:solidFill>
                  <a:prstClr val="black"/>
                </a:solidFill>
                <a:latin typeface="Meiryo UI" pitchFamily="50" charset="-128"/>
                <a:ea typeface="Meiryo UI" pitchFamily="50" charset="-128"/>
                <a:cs typeface="Meiryo UI" pitchFamily="50" charset="-128"/>
              </a:rPr>
              <a:t>15</a:t>
            </a:r>
            <a:r>
              <a:rPr lang="ja-JP" altLang="en-US" sz="1200" dirty="0" smtClean="0">
                <a:solidFill>
                  <a:prstClr val="black"/>
                </a:solidFill>
                <a:latin typeface="Meiryo UI" pitchFamily="50" charset="-128"/>
                <a:ea typeface="Meiryo UI" pitchFamily="50" charset="-128"/>
                <a:cs typeface="Meiryo UI" pitchFamily="50" charset="-128"/>
              </a:rPr>
              <a:t>年</a:t>
            </a:r>
            <a:endParaRPr lang="ja-JP" altLang="en-US" sz="1200" dirty="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・金融機関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社（公募により選定</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実施期間　</a:t>
            </a:r>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平成</a:t>
            </a:r>
            <a:r>
              <a:rPr lang="en-US" altLang="ja-JP" sz="1200" dirty="0">
                <a:solidFill>
                  <a:prstClr val="black"/>
                </a:solidFill>
                <a:latin typeface="Meiryo UI" pitchFamily="50" charset="-128"/>
                <a:ea typeface="Meiryo UI" pitchFamily="50" charset="-128"/>
                <a:cs typeface="Meiryo UI" pitchFamily="50" charset="-128"/>
              </a:rPr>
              <a:t>28</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7</a:t>
            </a:r>
            <a:r>
              <a:rPr lang="ja-JP" altLang="en-US" sz="1200" dirty="0">
                <a:solidFill>
                  <a:prstClr val="black"/>
                </a:solidFill>
                <a:latin typeface="Meiryo UI" pitchFamily="50" charset="-128"/>
                <a:ea typeface="Meiryo UI" pitchFamily="50" charset="-128"/>
                <a:cs typeface="Meiryo UI" pitchFamily="50" charset="-128"/>
              </a:rPr>
              <a:t>月～平成</a:t>
            </a:r>
            <a:r>
              <a:rPr lang="en-US" altLang="ja-JP" sz="1200" dirty="0">
                <a:solidFill>
                  <a:prstClr val="black"/>
                </a:solidFill>
                <a:latin typeface="Meiryo UI" pitchFamily="50" charset="-128"/>
                <a:ea typeface="Meiryo UI" pitchFamily="50" charset="-128"/>
                <a:cs typeface="Meiryo UI" pitchFamily="50" charset="-128"/>
              </a:rPr>
              <a:t>30</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3</a:t>
            </a:r>
            <a:r>
              <a:rPr lang="ja-JP" altLang="en-US" sz="1200" dirty="0">
                <a:solidFill>
                  <a:prstClr val="black"/>
                </a:solidFill>
                <a:latin typeface="Meiryo UI" pitchFamily="50" charset="-128"/>
                <a:ea typeface="Meiryo UI" pitchFamily="50" charset="-128"/>
                <a:cs typeface="Meiryo UI" pitchFamily="50" charset="-128"/>
              </a:rPr>
              <a:t>月（</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年</a:t>
            </a:r>
            <a:r>
              <a:rPr lang="en-US" altLang="ja-JP" sz="1200" dirty="0">
                <a:solidFill>
                  <a:prstClr val="black"/>
                </a:solidFill>
                <a:latin typeface="Meiryo UI" pitchFamily="50" charset="-128"/>
                <a:ea typeface="Meiryo UI" pitchFamily="50" charset="-128"/>
                <a:cs typeface="Meiryo UI" pitchFamily="50" charset="-128"/>
              </a:rPr>
              <a:t>9</a:t>
            </a:r>
            <a:r>
              <a:rPr lang="ja-JP" altLang="en-US" sz="1200" dirty="0">
                <a:solidFill>
                  <a:prstClr val="black"/>
                </a:solidFill>
                <a:latin typeface="Meiryo UI" pitchFamily="50" charset="-128"/>
                <a:ea typeface="Meiryo UI" pitchFamily="50" charset="-128"/>
                <a:cs typeface="Meiryo UI" pitchFamily="50" charset="-128"/>
              </a:rPr>
              <a:t>ヶ月予定</a:t>
            </a:r>
            <a:r>
              <a:rPr lang="en-US" altLang="ja-JP" sz="1200" dirty="0">
                <a:solidFill>
                  <a:prstClr val="black"/>
                </a:solidFill>
                <a:latin typeface="Meiryo UI" pitchFamily="50" charset="-128"/>
                <a:ea typeface="Meiryo UI" pitchFamily="50" charset="-128"/>
                <a:cs typeface="Meiryo UI" pitchFamily="50" charset="-128"/>
              </a:rPr>
              <a:t>)</a:t>
            </a:r>
          </a:p>
          <a:p>
            <a:pPr marL="87313" indent="-87313"/>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取扱販売店：協同事業者</a:t>
            </a:r>
            <a:r>
              <a:rPr lang="ja-JP" altLang="en-US" sz="1200" dirty="0">
                <a:solidFill>
                  <a:prstClr val="black"/>
                </a:solidFill>
                <a:latin typeface="Meiryo UI" pitchFamily="50" charset="-128"/>
                <a:ea typeface="Meiryo UI" pitchFamily="50" charset="-128"/>
                <a:cs typeface="Meiryo UI" pitchFamily="50" charset="-128"/>
              </a:rPr>
              <a:t>と</a:t>
            </a:r>
            <a:r>
              <a:rPr lang="ja-JP" altLang="en-US" sz="1200" dirty="0" smtClean="0">
                <a:solidFill>
                  <a:prstClr val="black"/>
                </a:solidFill>
                <a:latin typeface="Meiryo UI" pitchFamily="50" charset="-128"/>
                <a:ea typeface="Meiryo UI" pitchFamily="50" charset="-128"/>
                <a:cs typeface="Meiryo UI" pitchFamily="50" charset="-128"/>
              </a:rPr>
              <a:t>なる金融機関の</a:t>
            </a:r>
            <a:r>
              <a:rPr lang="ja-JP" altLang="en-US" sz="1200" dirty="0">
                <a:solidFill>
                  <a:prstClr val="black"/>
                </a:solidFill>
                <a:latin typeface="Meiryo UI" pitchFamily="50" charset="-128"/>
                <a:ea typeface="Meiryo UI" pitchFamily="50" charset="-128"/>
                <a:cs typeface="Meiryo UI" pitchFamily="50" charset="-128"/>
              </a:rPr>
              <a:t>加盟店</a:t>
            </a:r>
            <a:r>
              <a:rPr lang="ja-JP" altLang="en-US" sz="1200" dirty="0" smtClean="0">
                <a:solidFill>
                  <a:prstClr val="black"/>
                </a:solidFill>
                <a:latin typeface="Meiryo UI" pitchFamily="50" charset="-128"/>
                <a:ea typeface="Meiryo UI" pitchFamily="50" charset="-128"/>
                <a:cs typeface="Meiryo UI" pitchFamily="50" charset="-128"/>
              </a:rPr>
              <a:t>で、「太陽光パネル設置普及啓発</a:t>
            </a:r>
            <a:r>
              <a:rPr lang="ja-JP" altLang="en-US" sz="1200" dirty="0">
                <a:solidFill>
                  <a:prstClr val="black"/>
                </a:solidFill>
                <a:latin typeface="Meiryo UI" pitchFamily="50" charset="-128"/>
                <a:ea typeface="Meiryo UI" pitchFamily="50" charset="-128"/>
                <a:cs typeface="Meiryo UI" pitchFamily="50" charset="-128"/>
              </a:rPr>
              <a:t>事業</a:t>
            </a:r>
            <a:r>
              <a:rPr lang="ja-JP" altLang="en-US" sz="1200" dirty="0" smtClean="0">
                <a:solidFill>
                  <a:prstClr val="black"/>
                </a:solidFill>
                <a:latin typeface="Meiryo UI" pitchFamily="50" charset="-128"/>
                <a:ea typeface="Meiryo UI" pitchFamily="50" charset="-128"/>
                <a:cs typeface="Meiryo UI" pitchFamily="50" charset="-128"/>
              </a:rPr>
              <a:t>」</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　　　　　　　　の販売店</a:t>
            </a:r>
            <a:r>
              <a:rPr lang="ja-JP" altLang="en-US" sz="1200" dirty="0">
                <a:solidFill>
                  <a:prstClr val="black"/>
                </a:solidFill>
                <a:latin typeface="Meiryo UI" pitchFamily="50" charset="-128"/>
                <a:ea typeface="Meiryo UI" pitchFamily="50" charset="-128"/>
                <a:cs typeface="Meiryo UI" pitchFamily="50" charset="-128"/>
              </a:rPr>
              <a:t>に</a:t>
            </a:r>
            <a:r>
              <a:rPr lang="ja-JP" altLang="en-US" sz="1200" dirty="0" smtClean="0">
                <a:solidFill>
                  <a:prstClr val="black"/>
                </a:solidFill>
                <a:latin typeface="Meiryo UI" pitchFamily="50" charset="-128"/>
                <a:ea typeface="Meiryo UI" pitchFamily="50" charset="-128"/>
                <a:cs typeface="Meiryo UI" pitchFamily="50" charset="-128"/>
              </a:rPr>
              <a:t>登録済であること</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58" name="テキスト ボックス 57"/>
          <p:cNvSpPr txBox="1"/>
          <p:nvPr/>
        </p:nvSpPr>
        <p:spPr>
          <a:xfrm>
            <a:off x="6503950" y="4431709"/>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9" name="正方形/長方形 58"/>
          <p:cNvSpPr/>
          <p:nvPr/>
        </p:nvSpPr>
        <p:spPr>
          <a:xfrm>
            <a:off x="6735987" y="4988225"/>
            <a:ext cx="936104" cy="366364"/>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利用者</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0" name="正方形/長方形 59"/>
          <p:cNvSpPr/>
          <p:nvPr/>
        </p:nvSpPr>
        <p:spPr>
          <a:xfrm>
            <a:off x="8619875" y="4979307"/>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販売店</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62" name="直線矢印コネクタ 61"/>
          <p:cNvCxnSpPr>
            <a:stCxn id="70" idx="0"/>
            <a:endCxn id="60" idx="2"/>
          </p:cNvCxnSpPr>
          <p:nvPr/>
        </p:nvCxnSpPr>
        <p:spPr>
          <a:xfrm flipH="1" flipV="1">
            <a:off x="9087927" y="5375165"/>
            <a:ext cx="4218" cy="6329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63" name="直線矢印コネクタ 62"/>
          <p:cNvCxnSpPr>
            <a:stCxn id="60" idx="1"/>
            <a:endCxn id="59" idx="3"/>
          </p:cNvCxnSpPr>
          <p:nvPr/>
        </p:nvCxnSpPr>
        <p:spPr>
          <a:xfrm flipH="1" flipV="1">
            <a:off x="7672091" y="5171407"/>
            <a:ext cx="947784" cy="5829"/>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4" name="直線矢印コネクタ 63"/>
          <p:cNvCxnSpPr>
            <a:stCxn id="70" idx="1"/>
            <a:endCxn id="69" idx="3"/>
          </p:cNvCxnSpPr>
          <p:nvPr/>
        </p:nvCxnSpPr>
        <p:spPr>
          <a:xfrm flipH="1">
            <a:off x="7673454" y="6206079"/>
            <a:ext cx="950639" cy="72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7" name="テキスト ボックス 66"/>
          <p:cNvSpPr txBox="1"/>
          <p:nvPr/>
        </p:nvSpPr>
        <p:spPr>
          <a:xfrm>
            <a:off x="7718484" y="5964747"/>
            <a:ext cx="926948"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①公募・選定</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7556952" y="4767357"/>
            <a:ext cx="1155972"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④パネル売買契約</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9" name="正方形/長方形 68"/>
          <p:cNvSpPr/>
          <p:nvPr/>
        </p:nvSpPr>
        <p:spPr>
          <a:xfrm>
            <a:off x="6737350" y="6007920"/>
            <a:ext cx="936104" cy="410915"/>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金融機関</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0" name="正方形/長方形 69"/>
          <p:cNvSpPr/>
          <p:nvPr/>
        </p:nvSpPr>
        <p:spPr>
          <a:xfrm>
            <a:off x="8624093" y="6008150"/>
            <a:ext cx="936104" cy="395858"/>
          </a:xfrm>
          <a:prstGeom prst="rect">
            <a:avLst/>
          </a:prstGeom>
          <a:ln w="6350"/>
        </p:spPr>
        <p:style>
          <a:lnRef idx="2">
            <a:schemeClr val="accent1"/>
          </a:lnRef>
          <a:fillRef idx="1">
            <a:schemeClr val="lt1"/>
          </a:fillRef>
          <a:effectRef idx="0">
            <a:schemeClr val="accent1"/>
          </a:effectRef>
          <a:fontRef idx="minor">
            <a:schemeClr val="dk1"/>
          </a:fontRef>
        </p:style>
        <p:txBody>
          <a:bodyPr rtlCol="0" anchor="ctr"/>
          <a:lstStyle/>
          <a:p>
            <a:pPr algn="ctr"/>
            <a:r>
              <a:rPr lang="ja-JP" altLang="en-US" sz="1200" dirty="0" smtClean="0">
                <a:solidFill>
                  <a:prstClr val="black"/>
                </a:solidFill>
                <a:latin typeface="Meiryo UI" pitchFamily="50" charset="-128"/>
                <a:ea typeface="Meiryo UI" pitchFamily="50" charset="-128"/>
                <a:cs typeface="Meiryo UI" pitchFamily="50" charset="-128"/>
              </a:rPr>
              <a:t>大阪府</a:t>
            </a:r>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71" name="直線矢印コネクタ 70"/>
          <p:cNvCxnSpPr/>
          <p:nvPr/>
        </p:nvCxnSpPr>
        <p:spPr>
          <a:xfrm flipV="1">
            <a:off x="7672091" y="5384690"/>
            <a:ext cx="1040833" cy="632985"/>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66" name="テキスト ボックス 65"/>
          <p:cNvSpPr txBox="1"/>
          <p:nvPr/>
        </p:nvSpPr>
        <p:spPr>
          <a:xfrm>
            <a:off x="7932437" y="5732404"/>
            <a:ext cx="99997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②加盟店登録</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72" name="テキスト ボックス 71"/>
          <p:cNvSpPr txBox="1"/>
          <p:nvPr/>
        </p:nvSpPr>
        <p:spPr>
          <a:xfrm>
            <a:off x="8621320" y="5529471"/>
            <a:ext cx="999974"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③販売店登録</a:t>
            </a:r>
            <a:endParaRPr lang="ja-JP" altLang="en-US" sz="1000" dirty="0">
              <a:solidFill>
                <a:prstClr val="black"/>
              </a:solidFill>
              <a:latin typeface="Meiryo UI" pitchFamily="50" charset="-128"/>
              <a:ea typeface="Meiryo UI" pitchFamily="50" charset="-128"/>
              <a:cs typeface="Meiryo UI" pitchFamily="50" charset="-128"/>
            </a:endParaRPr>
          </a:p>
        </p:txBody>
      </p:sp>
      <p:cxnSp>
        <p:nvCxnSpPr>
          <p:cNvPr id="74" name="直線矢印コネクタ 73"/>
          <p:cNvCxnSpPr>
            <a:stCxn id="69" idx="0"/>
            <a:endCxn id="59" idx="2"/>
          </p:cNvCxnSpPr>
          <p:nvPr/>
        </p:nvCxnSpPr>
        <p:spPr>
          <a:xfrm flipH="1" flipV="1">
            <a:off x="7204039" y="5354589"/>
            <a:ext cx="1363" cy="653331"/>
          </a:xfrm>
          <a:prstGeom prst="straightConnector1">
            <a:avLst/>
          </a:prstGeom>
          <a:ln w="25400">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7718484" y="6329591"/>
            <a:ext cx="901391"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77" name="テキスト ボックス 76"/>
          <p:cNvSpPr txBox="1"/>
          <p:nvPr/>
        </p:nvSpPr>
        <p:spPr>
          <a:xfrm>
            <a:off x="7724349" y="6302443"/>
            <a:ext cx="926948"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⑦実績報告</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6428516" y="5528749"/>
            <a:ext cx="1158995" cy="246221"/>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⑥融資実行</a:t>
            </a:r>
            <a:endParaRPr lang="ja-JP" altLang="en-US" sz="1000" dirty="0">
              <a:solidFill>
                <a:prstClr val="black"/>
              </a:solidFill>
              <a:latin typeface="Meiryo UI" pitchFamily="50" charset="-128"/>
              <a:ea typeface="Meiryo UI" pitchFamily="50" charset="-128"/>
              <a:cs typeface="Meiryo UI" pitchFamily="50" charset="-128"/>
            </a:endParaRPr>
          </a:p>
        </p:txBody>
      </p:sp>
      <p:cxnSp>
        <p:nvCxnSpPr>
          <p:cNvPr id="44" name="直線矢印コネクタ 43"/>
          <p:cNvCxnSpPr/>
          <p:nvPr/>
        </p:nvCxnSpPr>
        <p:spPr>
          <a:xfrm flipH="1">
            <a:off x="7576002" y="5356961"/>
            <a:ext cx="1029566" cy="62166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p:cNvSpPr txBox="1"/>
          <p:nvPr/>
        </p:nvSpPr>
        <p:spPr>
          <a:xfrm>
            <a:off x="7427611" y="5313304"/>
            <a:ext cx="969399" cy="400110"/>
          </a:xfrm>
          <a:prstGeom prst="rect">
            <a:avLst/>
          </a:prstGeom>
          <a:noFill/>
        </p:spPr>
        <p:txBody>
          <a:bodyPr wrap="square" rtlCol="0">
            <a:spAutoFit/>
          </a:body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⑤融資申込</a:t>
            </a:r>
            <a:endParaRPr lang="en-US" altLang="ja-JP" sz="10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00" dirty="0" smtClean="0">
                <a:solidFill>
                  <a:prstClr val="black"/>
                </a:solidFill>
                <a:latin typeface="Meiryo UI" pitchFamily="50" charset="-128"/>
                <a:ea typeface="Meiryo UI" pitchFamily="50" charset="-128"/>
                <a:cs typeface="Meiryo UI" pitchFamily="50" charset="-128"/>
              </a:rPr>
              <a:t>（代理申請）</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47" name="星 12 46"/>
          <p:cNvSpPr/>
          <p:nvPr/>
        </p:nvSpPr>
        <p:spPr>
          <a:xfrm>
            <a:off x="36123" y="366258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274477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5" name="角丸四角形 4"/>
          <p:cNvSpPr/>
          <p:nvPr/>
        </p:nvSpPr>
        <p:spPr>
          <a:xfrm>
            <a:off x="113538" y="2488257"/>
            <a:ext cx="9694076" cy="42656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 name="角丸四角形 5"/>
          <p:cNvSpPr/>
          <p:nvPr/>
        </p:nvSpPr>
        <p:spPr>
          <a:xfrm>
            <a:off x="228182" y="2563090"/>
            <a:ext cx="4536504" cy="31319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太陽光パネル設置普及啓発</a:t>
            </a:r>
            <a:r>
              <a:rPr lang="ja-JP" altLang="en-US" sz="1600" b="1" dirty="0" smtClean="0">
                <a:solidFill>
                  <a:prstClr val="black"/>
                </a:solidFill>
                <a:latin typeface="Meiryo UI" pitchFamily="50" charset="-128"/>
                <a:ea typeface="Meiryo UI" pitchFamily="50" charset="-128"/>
                <a:cs typeface="Meiryo UI" pitchFamily="50" charset="-128"/>
              </a:rPr>
              <a:t>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9" name="テキスト ボックス 27"/>
          <p:cNvSpPr txBox="1">
            <a:spLocks noChangeArrowheads="1"/>
          </p:cNvSpPr>
          <p:nvPr/>
        </p:nvSpPr>
        <p:spPr bwMode="auto">
          <a:xfrm>
            <a:off x="190592" y="2970177"/>
            <a:ext cx="6089997"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95250" indent="-95250" eaLnBrk="1" hangingPunct="1"/>
            <a:r>
              <a:rPr lang="ja-JP" altLang="en-US" b="0" i="0" dirty="0" smtClean="0">
                <a:solidFill>
                  <a:prstClr val="black"/>
                </a:solidFill>
                <a:latin typeface="Meiryo UI" pitchFamily="50" charset="-128"/>
                <a:ea typeface="Meiryo UI" pitchFamily="50" charset="-128"/>
                <a:cs typeface="Meiryo UI" pitchFamily="50" charset="-128"/>
              </a:rPr>
              <a:t>◆府民が安心して既存の住宅の屋根に太陽光発電設備を設置できるよう、パネルメーカー、施工店及び販売店を望ましい行動へ誘導するとともに、一定の基準を満たす事業者を登録及び公表し、府民にＰＲすることで</a:t>
            </a:r>
            <a:r>
              <a:rPr lang="ja-JP" altLang="en-US"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太陽光パネルの普及・促進につなげています。</a:t>
            </a:r>
            <a:endParaRPr lang="en-US" altLang="ja-JP" b="0" i="0" dirty="0" smtClean="0">
              <a:solidFill>
                <a:prstClr val="black"/>
              </a:solidFill>
              <a:latin typeface="Meiryo UI" pitchFamily="50" charset="-128"/>
              <a:ea typeface="Meiryo UI" pitchFamily="50" charset="-128"/>
              <a:cs typeface="Meiryo UI" pitchFamily="50" charset="-128"/>
            </a:endParaRPr>
          </a:p>
        </p:txBody>
      </p:sp>
      <p:sp>
        <p:nvSpPr>
          <p:cNvPr id="65" name="テキスト ボックス 64"/>
          <p:cNvSpPr txBox="1"/>
          <p:nvPr/>
        </p:nvSpPr>
        <p:spPr>
          <a:xfrm>
            <a:off x="214121" y="5045166"/>
            <a:ext cx="1000530" cy="646331"/>
          </a:xfrm>
          <a:prstGeom prst="rect">
            <a:avLst/>
          </a:prstGeom>
          <a:noFill/>
        </p:spPr>
        <p:txBody>
          <a:bodyPr wrap="square" lIns="0" tIns="0" rIns="0" bIns="0" rtlCol="0" anchor="ctr" anchorCtr="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事業者の</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400" dirty="0" smtClean="0">
                <a:solidFill>
                  <a:prstClr val="black"/>
                </a:solidFill>
                <a:latin typeface="Meiryo UI" pitchFamily="50" charset="-128"/>
                <a:ea typeface="Meiryo UI" pitchFamily="50" charset="-128"/>
                <a:cs typeface="Meiryo UI" pitchFamily="50" charset="-128"/>
              </a:rPr>
              <a:t>　登録要件</a:t>
            </a:r>
            <a:endParaRPr lang="en-US" altLang="ja-JP" sz="1400" dirty="0" smtClean="0">
              <a:solidFill>
                <a:prstClr val="black"/>
              </a:solidFill>
              <a:latin typeface="Meiryo UI" pitchFamily="50" charset="-128"/>
              <a:ea typeface="Meiryo UI" pitchFamily="50" charset="-128"/>
              <a:cs typeface="Meiryo UI" pitchFamily="50" charset="-128"/>
            </a:endParaRPr>
          </a:p>
          <a:p>
            <a:pPr marL="87313" indent="-87313" algn="r"/>
            <a:r>
              <a:rPr lang="ja-JP" altLang="en-US" sz="1400" dirty="0" smtClean="0">
                <a:solidFill>
                  <a:prstClr val="black"/>
                </a:solidFill>
                <a:latin typeface="Meiryo UI" pitchFamily="50" charset="-128"/>
                <a:ea typeface="Meiryo UI" pitchFamily="50" charset="-128"/>
                <a:cs typeface="Meiryo UI" pitchFamily="50" charset="-128"/>
              </a:rPr>
              <a:t>（概要）</a:t>
            </a:r>
            <a:endParaRPr lang="ja-JP" altLang="en-US" sz="1400" dirty="0">
              <a:solidFill>
                <a:prstClr val="black"/>
              </a:solidFill>
              <a:latin typeface="Meiryo UI" pitchFamily="50" charset="-128"/>
              <a:ea typeface="Meiryo UI" pitchFamily="50" charset="-128"/>
              <a:cs typeface="Meiryo UI" pitchFamily="50" charset="-128"/>
            </a:endParaRPr>
          </a:p>
        </p:txBody>
      </p:sp>
      <p:graphicFrame>
        <p:nvGraphicFramePr>
          <p:cNvPr id="4" name="表 3"/>
          <p:cNvGraphicFramePr>
            <a:graphicFrameLocks noGrp="1"/>
          </p:cNvGraphicFramePr>
          <p:nvPr>
            <p:extLst>
              <p:ext uri="{D42A27DB-BD31-4B8C-83A1-F6EECF244321}">
                <p14:modId xmlns:p14="http://schemas.microsoft.com/office/powerpoint/2010/main" val="698125284"/>
              </p:ext>
            </p:extLst>
          </p:nvPr>
        </p:nvGraphicFramePr>
        <p:xfrm>
          <a:off x="1187355" y="5040822"/>
          <a:ext cx="8516203" cy="1605658"/>
        </p:xfrm>
        <a:graphic>
          <a:graphicData uri="http://schemas.openxmlformats.org/drawingml/2006/table">
            <a:tbl>
              <a:tblPr firstRow="1" bandRow="1">
                <a:tableStyleId>{5940675A-B579-460E-94D1-54222C63F5DA}</a:tableStyleId>
              </a:tblPr>
              <a:tblGrid>
                <a:gridCol w="1553547"/>
                <a:gridCol w="6962656"/>
              </a:tblGrid>
              <a:tr h="420157">
                <a:tc>
                  <a:txBody>
                    <a:bodyPr/>
                    <a:lstStyle/>
                    <a:p>
                      <a:pPr algn="ctr"/>
                      <a:r>
                        <a:rPr kumimoji="1" lang="ja-JP" altLang="en-US" sz="1100" b="0" dirty="0" smtClean="0">
                          <a:solidFill>
                            <a:schemeClr val="tx1"/>
                          </a:solidFill>
                          <a:latin typeface="Meiryo UI" pitchFamily="50" charset="-128"/>
                          <a:ea typeface="Meiryo UI" pitchFamily="50" charset="-128"/>
                          <a:cs typeface="Meiryo UI" pitchFamily="50" charset="-128"/>
                        </a:rPr>
                        <a:t>パネル</a:t>
                      </a:r>
                      <a:endParaRPr kumimoji="1" lang="en-US" altLang="ja-JP" sz="1100" b="0" dirty="0" smtClean="0">
                        <a:solidFill>
                          <a:schemeClr val="tx1"/>
                        </a:solidFill>
                        <a:latin typeface="Meiryo UI" pitchFamily="50" charset="-128"/>
                        <a:ea typeface="Meiryo UI" pitchFamily="50" charset="-128"/>
                        <a:cs typeface="Meiryo UI" pitchFamily="50" charset="-128"/>
                      </a:endParaRPr>
                    </a:p>
                    <a:p>
                      <a:pPr algn="ctr"/>
                      <a:r>
                        <a:rPr kumimoji="1" lang="ja-JP" altLang="en-US" sz="1100" b="0" dirty="0" smtClean="0">
                          <a:solidFill>
                            <a:schemeClr val="tx1"/>
                          </a:solidFill>
                          <a:latin typeface="Meiryo UI" pitchFamily="50" charset="-128"/>
                          <a:ea typeface="Meiryo UI" pitchFamily="50" charset="-128"/>
                          <a:cs typeface="Meiryo UI" pitchFamily="50" charset="-128"/>
                        </a:rPr>
                        <a:t>メーカー</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r>
                        <a:rPr lang="ja-JP" altLang="en-US" sz="1100" b="0" dirty="0" smtClean="0">
                          <a:solidFill>
                            <a:schemeClr val="tx1"/>
                          </a:solidFill>
                          <a:latin typeface="Meiryo UI" pitchFamily="50" charset="-128"/>
                          <a:ea typeface="Meiryo UI" pitchFamily="50" charset="-128"/>
                          <a:cs typeface="Meiryo UI" pitchFamily="50" charset="-128"/>
                        </a:rPr>
                        <a:t>建築基準法の諸規定に適合する登録太陽光発電システムを有し、かつ、漏水対策を施した標準的な設計・施工要領を有すること。施工者へ研修を行い、修了者に施工ＩＤを発行していること。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198153">
                <a:tc>
                  <a:txBody>
                    <a:bodyPr/>
                    <a:lstStyle/>
                    <a:p>
                      <a:pPr algn="ctr"/>
                      <a:r>
                        <a:rPr lang="ja-JP" altLang="en-US" sz="1100" b="0" dirty="0" smtClean="0">
                          <a:latin typeface="Meiryo UI" pitchFamily="50" charset="-128"/>
                          <a:ea typeface="Meiryo UI" pitchFamily="50" charset="-128"/>
                          <a:cs typeface="Meiryo UI" pitchFamily="50" charset="-128"/>
                        </a:rPr>
                        <a:t>施工店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登録パネルメーカー製のパネルの施工実績が過去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年以内に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件以上有り、過去</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kumimoji="1" lang="ja-JP" altLang="en-US" sz="1100" b="0" dirty="0" smtClean="0">
                          <a:solidFill>
                            <a:schemeClr val="tx1"/>
                          </a:solidFill>
                          <a:latin typeface="Meiryo UI" pitchFamily="50" charset="-128"/>
                          <a:ea typeface="Meiryo UI" pitchFamily="50" charset="-128"/>
                          <a:cs typeface="Meiryo UI" pitchFamily="50" charset="-128"/>
                        </a:rPr>
                        <a:t>登録パネルメーカー</a:t>
                      </a:r>
                      <a:r>
                        <a:rPr lang="ja-JP" altLang="en-US" sz="1100" b="0" dirty="0" smtClean="0">
                          <a:solidFill>
                            <a:schemeClr val="tx1"/>
                          </a:solidFill>
                          <a:latin typeface="Meiryo UI" pitchFamily="50" charset="-128"/>
                          <a:ea typeface="Meiryo UI" pitchFamily="50" charset="-128"/>
                          <a:cs typeface="Meiryo UI" pitchFamily="50" charset="-128"/>
                        </a:rPr>
                        <a:t>発行の施工ＩＤを有する施工者を設置していること。</a:t>
                      </a:r>
                      <a:endParaRPr lang="en-US" altLang="ja-JP" sz="1100" b="0" dirty="0" smtClean="0">
                        <a:solidFill>
                          <a:schemeClr val="tx1"/>
                        </a:solidFill>
                        <a:latin typeface="Meiryo UI" pitchFamily="50" charset="-128"/>
                        <a:ea typeface="Meiryo UI" pitchFamily="50" charset="-128"/>
                        <a:cs typeface="Meiryo UI" pitchFamily="50" charset="-128"/>
                      </a:endParaRPr>
                    </a:p>
                  </a:txBody>
                  <a:tcPr marL="99060" marR="99060" anchor="ctr"/>
                </a:tc>
              </a:tr>
              <a:tr h="752218">
                <a:tc>
                  <a:txBody>
                    <a:bodyPr/>
                    <a:lstStyle/>
                    <a:p>
                      <a:pPr algn="ctr"/>
                      <a:r>
                        <a:rPr lang="ja-JP" altLang="en-US" sz="1100" b="0" dirty="0" smtClean="0">
                          <a:latin typeface="Meiryo UI" pitchFamily="50" charset="-128"/>
                          <a:ea typeface="Meiryo UI" pitchFamily="50" charset="-128"/>
                          <a:cs typeface="Meiryo UI" pitchFamily="50" charset="-128"/>
                        </a:rPr>
                        <a:t>販売</a:t>
                      </a:r>
                      <a:r>
                        <a:rPr kumimoji="1" lang="ja-JP" altLang="en-US" sz="1100" b="0" dirty="0" smtClean="0">
                          <a:solidFill>
                            <a:schemeClr val="tx1"/>
                          </a:solidFill>
                          <a:latin typeface="Meiryo UI" pitchFamily="50" charset="-128"/>
                          <a:ea typeface="Meiryo UI" pitchFamily="50" charset="-128"/>
                          <a:cs typeface="Meiryo UI" pitchFamily="50" charset="-128"/>
                        </a:rPr>
                        <a:t>店</a:t>
                      </a:r>
                      <a:endParaRPr kumimoji="1" lang="ja-JP" altLang="en-US" sz="1100" b="0" dirty="0">
                        <a:solidFill>
                          <a:schemeClr val="tx1"/>
                        </a:solidFill>
                        <a:latin typeface="Meiryo UI" pitchFamily="50" charset="-128"/>
                        <a:ea typeface="Meiryo UI" pitchFamily="50" charset="-128"/>
                        <a:cs typeface="Meiryo UI" pitchFamily="50" charset="-128"/>
                      </a:endParaRPr>
                    </a:p>
                  </a:txBody>
                  <a:tcPr marL="99060" marR="99060" anchor="ctr"/>
                </a:tc>
                <a:tc>
                  <a:txBody>
                    <a:bodyPr/>
                    <a:lstStyle/>
                    <a:p>
                      <a:pPr marL="72000" marR="0" indent="-45720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大阪府内で、</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登録パネルメーカー製のパネルを登録施工店が施工する工事販売実績</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が過去</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年以内に</a:t>
                      </a:r>
                      <a:r>
                        <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件以上有り</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72000" marR="0" indent="-45720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過去</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年間に</a:t>
                      </a:r>
                      <a:r>
                        <a:rPr kumimoji="1"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件以上の実績を有すること。</a:t>
                      </a:r>
                      <a:r>
                        <a:rPr lang="ja-JP" altLang="en-US"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太陽光パネルに関する相談窓口を設置していること。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100" dirty="0" smtClean="0">
                          <a:solidFill>
                            <a:schemeClr val="tx1"/>
                          </a:solidFill>
                          <a:latin typeface="Meiryo UI" pitchFamily="50" charset="-128"/>
                          <a:ea typeface="Meiryo UI" pitchFamily="50" charset="-128"/>
                          <a:cs typeface="Meiryo UI" pitchFamily="50" charset="-128"/>
                        </a:rPr>
                        <a:t> 登録メーカー製のパネルを使用し、過去</a:t>
                      </a:r>
                      <a:r>
                        <a:rPr lang="en-US" altLang="ja-JP" sz="1100" dirty="0" smtClean="0">
                          <a:solidFill>
                            <a:schemeClr val="tx1"/>
                          </a:solidFill>
                          <a:latin typeface="Meiryo UI" pitchFamily="50" charset="-128"/>
                          <a:ea typeface="Meiryo UI" pitchFamily="50" charset="-128"/>
                          <a:cs typeface="Meiryo UI" pitchFamily="50" charset="-128"/>
                        </a:rPr>
                        <a:t>3</a:t>
                      </a:r>
                      <a:r>
                        <a:rPr lang="ja-JP" altLang="en-US" sz="1100" dirty="0" smtClean="0">
                          <a:solidFill>
                            <a:schemeClr val="tx1"/>
                          </a:solidFill>
                          <a:latin typeface="Meiryo UI" pitchFamily="50" charset="-128"/>
                          <a:ea typeface="Meiryo UI" pitchFamily="50" charset="-128"/>
                          <a:cs typeface="Meiryo UI" pitchFamily="50" charset="-128"/>
                        </a:rPr>
                        <a:t>年間に</a:t>
                      </a:r>
                      <a:r>
                        <a:rPr lang="en-US" altLang="ja-JP" sz="1100" dirty="0" smtClean="0">
                          <a:solidFill>
                            <a:schemeClr val="tx1"/>
                          </a:solidFill>
                          <a:latin typeface="Meiryo UI" pitchFamily="50" charset="-128"/>
                          <a:ea typeface="Meiryo UI" pitchFamily="50" charset="-128"/>
                          <a:cs typeface="Meiryo UI" pitchFamily="50" charset="-128"/>
                        </a:rPr>
                        <a:t>10</a:t>
                      </a:r>
                      <a:r>
                        <a:rPr lang="ja-JP" altLang="en-US" sz="1100" dirty="0" smtClean="0">
                          <a:solidFill>
                            <a:schemeClr val="tx1"/>
                          </a:solidFill>
                          <a:latin typeface="Meiryo UI" pitchFamily="50" charset="-128"/>
                          <a:ea typeface="Meiryo UI" pitchFamily="50" charset="-128"/>
                          <a:cs typeface="Meiryo UI" pitchFamily="50" charset="-128"/>
                        </a:rPr>
                        <a:t>件以上の販売実績があり、</a:t>
                      </a:r>
                      <a:r>
                        <a:rPr lang="ja-JP" altLang="en-US" sz="1100" u="sng" dirty="0" smtClean="0">
                          <a:solidFill>
                            <a:schemeClr val="tx1"/>
                          </a:solidFill>
                          <a:latin typeface="Meiryo UI" pitchFamily="50" charset="-128"/>
                          <a:ea typeface="Meiryo UI" pitchFamily="50" charset="-128"/>
                          <a:cs typeface="Meiryo UI" pitchFamily="50" charset="-128"/>
                        </a:rPr>
                        <a:t>メーカーの保証書</a:t>
                      </a:r>
                      <a:r>
                        <a:rPr lang="ja-JP" altLang="en-US" sz="1100" dirty="0" smtClean="0">
                          <a:solidFill>
                            <a:schemeClr val="tx1"/>
                          </a:solidFill>
                          <a:latin typeface="Meiryo UI" pitchFamily="50" charset="-128"/>
                          <a:ea typeface="Meiryo UI" pitchFamily="50" charset="-128"/>
                          <a:cs typeface="Meiryo UI" pitchFamily="50" charset="-128"/>
                        </a:rPr>
                        <a:t>の添付が可能であること。</a:t>
                      </a:r>
                      <a:endParaRPr lang="en-US" altLang="ja-JP" sz="11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99060" marR="99060" anchor="ctr"/>
                </a:tc>
              </a:tr>
            </a:tbl>
          </a:graphicData>
        </a:graphic>
      </p:graphicFrame>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11</a:t>
            </a:r>
          </a:p>
        </p:txBody>
      </p:sp>
      <p:sp>
        <p:nvSpPr>
          <p:cNvPr id="20" name="正方形/長方形 19"/>
          <p:cNvSpPr/>
          <p:nvPr/>
        </p:nvSpPr>
        <p:spPr>
          <a:xfrm>
            <a:off x="4838365" y="2699327"/>
            <a:ext cx="367845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94</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角丸四角形 32"/>
          <p:cNvSpPr/>
          <p:nvPr/>
        </p:nvSpPr>
        <p:spPr>
          <a:xfrm>
            <a:off x="3708063" y="3648759"/>
            <a:ext cx="2624020" cy="454055"/>
          </a:xfrm>
          <a:prstGeom prst="roundRect">
            <a:avLst/>
          </a:prstGeom>
          <a:solidFill>
            <a:srgbClr val="FFC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ja-JP" altLang="en-US" sz="1000" b="1" kern="100" dirty="0">
                <a:solidFill>
                  <a:srgbClr val="000000"/>
                </a:solidFill>
                <a:ea typeface="HG丸ｺﾞｼｯｸM-PRO"/>
                <a:cs typeface="Times New Roman"/>
              </a:rPr>
              <a:t>おおさか</a:t>
            </a:r>
            <a:r>
              <a:rPr lang="ja-JP" altLang="en-US" sz="1000" b="1" kern="100" dirty="0" smtClean="0">
                <a:solidFill>
                  <a:srgbClr val="000000"/>
                </a:solidFill>
                <a:ea typeface="HG丸ｺﾞｼｯｸM-PRO"/>
                <a:cs typeface="Times New Roman"/>
              </a:rPr>
              <a:t>スマートエネルギーセンター</a:t>
            </a:r>
            <a:endParaRPr lang="ja-JP" altLang="en-US" sz="1000" b="1" kern="100" dirty="0">
              <a:solidFill>
                <a:prstClr val="white"/>
              </a:solidFill>
              <a:ea typeface="ＭＳ 明朝"/>
              <a:cs typeface="Times New Roman"/>
            </a:endParaRPr>
          </a:p>
        </p:txBody>
      </p:sp>
      <p:sp>
        <p:nvSpPr>
          <p:cNvPr id="34" name="角丸四角形 33"/>
          <p:cNvSpPr/>
          <p:nvPr/>
        </p:nvSpPr>
        <p:spPr>
          <a:xfrm>
            <a:off x="1871249" y="4483028"/>
            <a:ext cx="2309138" cy="463424"/>
          </a:xfrm>
          <a:prstGeom prst="roundRect">
            <a:avLst/>
          </a:prstGeom>
          <a:solidFill>
            <a:schemeClr val="accent5">
              <a:lumMod val="20000"/>
              <a:lumOff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indent="1066800" algn="just"/>
            <a:endParaRPr lang="ja-JP" altLang="en-US" sz="1200" kern="100" dirty="0">
              <a:solidFill>
                <a:prstClr val="white"/>
              </a:solidFill>
              <a:ea typeface="ＭＳ 明朝"/>
              <a:cs typeface="Times New Roman"/>
            </a:endParaRPr>
          </a:p>
        </p:txBody>
      </p:sp>
      <p:sp>
        <p:nvSpPr>
          <p:cNvPr id="35" name="角丸四角形 34"/>
          <p:cNvSpPr/>
          <p:nvPr/>
        </p:nvSpPr>
        <p:spPr>
          <a:xfrm>
            <a:off x="5786055" y="4486949"/>
            <a:ext cx="2277882" cy="455582"/>
          </a:xfrm>
          <a:prstGeom prst="roundRect">
            <a:avLst/>
          </a:prstGeom>
          <a:solidFill>
            <a:srgbClr val="FFFF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108000" rIns="0" bIns="0" numCol="1" spcCol="0" rtlCol="0" fromWordArt="0" anchor="ctr" anchorCtr="0" forceAA="0" compatLnSpc="1">
            <a:prstTxWarp prst="textNoShape">
              <a:avLst/>
            </a:prstTxWarp>
            <a:noAutofit/>
          </a:bodyPr>
          <a:lstStyle/>
          <a:p>
            <a:pPr algn="ctr">
              <a:lnSpc>
                <a:spcPts val="1400"/>
              </a:lnSpc>
            </a:pPr>
            <a:r>
              <a:rPr 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rPr>
              <a:t> </a:t>
            </a:r>
            <a:endParaRPr lang="ja-JP" altLang="en-US" sz="2400" kern="100" dirty="0">
              <a:solidFill>
                <a:prstClr val="black"/>
              </a:solidFill>
              <a:latin typeface="HG丸ｺﾞｼｯｸM-PRO" panose="020F0600000000000000" pitchFamily="50" charset="-128"/>
              <a:ea typeface="HG丸ｺﾞｼｯｸM-PRO" panose="020F0600000000000000" pitchFamily="50" charset="-128"/>
              <a:cs typeface="Times New Roman"/>
            </a:endParaRPr>
          </a:p>
        </p:txBody>
      </p:sp>
      <p:sp>
        <p:nvSpPr>
          <p:cNvPr id="36" name="左中かっこ 35"/>
          <p:cNvSpPr/>
          <p:nvPr/>
        </p:nvSpPr>
        <p:spPr>
          <a:xfrm>
            <a:off x="2788275" y="4523049"/>
            <a:ext cx="134571" cy="36019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7" name="テキスト ボックス 47"/>
          <p:cNvSpPr txBox="1"/>
          <p:nvPr/>
        </p:nvSpPr>
        <p:spPr>
          <a:xfrm>
            <a:off x="6626192" y="4469828"/>
            <a:ext cx="1437745"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府　民</a:t>
            </a:r>
            <a:endParaRPr lang="en-US" altLang="ja-JP" sz="1000" b="1" kern="100" dirty="0" smtClean="0">
              <a:solidFill>
                <a:prstClr val="black"/>
              </a:solidFill>
              <a:ea typeface="HG丸ｺﾞｼｯｸM-PRO"/>
              <a:cs typeface="Times New Roman"/>
            </a:endParaRPr>
          </a:p>
        </p:txBody>
      </p:sp>
      <p:sp>
        <p:nvSpPr>
          <p:cNvPr id="38" name="テキスト ボックス 47"/>
          <p:cNvSpPr txBox="1"/>
          <p:nvPr/>
        </p:nvSpPr>
        <p:spPr>
          <a:xfrm>
            <a:off x="1948255" y="4462808"/>
            <a:ext cx="2320694" cy="496692"/>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00" b="1" kern="100" dirty="0" smtClean="0">
                <a:solidFill>
                  <a:prstClr val="black"/>
                </a:solidFill>
                <a:ea typeface="HG丸ｺﾞｼｯｸM-PRO"/>
                <a:cs typeface="Times New Roman"/>
              </a:rPr>
              <a:t>　　　　　　　　　パネルメーカー</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登録事業者　</a:t>
            </a:r>
            <a:r>
              <a:rPr lang="ja-JP" altLang="en-US" sz="1000" b="1" kern="100" dirty="0" smtClean="0">
                <a:solidFill>
                  <a:prstClr val="black"/>
                </a:solidFill>
                <a:ea typeface="HG丸ｺﾞｼｯｸM-PRO"/>
                <a:cs typeface="Times New Roman"/>
              </a:rPr>
              <a:t>　　　施工店</a:t>
            </a:r>
            <a:endParaRPr lang="en-US" altLang="ja-JP" sz="1000" b="1" kern="100" dirty="0" smtClean="0">
              <a:solidFill>
                <a:prstClr val="black"/>
              </a:solidFill>
              <a:ea typeface="HG丸ｺﾞｼｯｸM-PRO"/>
              <a:cs typeface="Times New Roman"/>
            </a:endParaRPr>
          </a:p>
          <a:p>
            <a:pPr algn="just"/>
            <a:r>
              <a:rPr lang="ja-JP" altLang="en-US" sz="1000" b="1" kern="100" dirty="0">
                <a:solidFill>
                  <a:prstClr val="black"/>
                </a:solidFill>
                <a:ea typeface="HG丸ｺﾞｼｯｸM-PRO"/>
                <a:cs typeface="Times New Roman"/>
              </a:rPr>
              <a:t>　</a:t>
            </a:r>
            <a:r>
              <a:rPr lang="ja-JP" altLang="en-US" sz="1000" b="1" kern="100" dirty="0" smtClean="0">
                <a:solidFill>
                  <a:prstClr val="black"/>
                </a:solidFill>
                <a:ea typeface="HG丸ｺﾞｼｯｸM-PRO"/>
                <a:cs typeface="Times New Roman"/>
              </a:rPr>
              <a:t>　　　　　　　　販売店</a:t>
            </a:r>
            <a:endParaRPr lang="en-US" altLang="ja-JP" sz="1000" b="1" kern="100" dirty="0" smtClean="0">
              <a:solidFill>
                <a:prstClr val="black"/>
              </a:solidFill>
              <a:ea typeface="HG丸ｺﾞｼｯｸM-PRO"/>
              <a:cs typeface="Times New Roman"/>
            </a:endParaRPr>
          </a:p>
        </p:txBody>
      </p:sp>
      <p:cxnSp>
        <p:nvCxnSpPr>
          <p:cNvPr id="41" name="直線矢印コネクタ 40"/>
          <p:cNvCxnSpPr/>
          <p:nvPr/>
        </p:nvCxnSpPr>
        <p:spPr>
          <a:xfrm flipH="1">
            <a:off x="2293854" y="3862487"/>
            <a:ext cx="1049608" cy="560299"/>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flipH="1">
            <a:off x="2608737" y="3862487"/>
            <a:ext cx="1049608" cy="560299"/>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1" name="直線矢印コネクタ 50"/>
          <p:cNvCxnSpPr/>
          <p:nvPr/>
        </p:nvCxnSpPr>
        <p:spPr>
          <a:xfrm>
            <a:off x="6384564" y="3902112"/>
            <a:ext cx="997435" cy="538962"/>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p:nvPr/>
        </p:nvCxnSpPr>
        <p:spPr>
          <a:xfrm>
            <a:off x="6542005" y="3826712"/>
            <a:ext cx="1049916" cy="567320"/>
          </a:xfrm>
          <a:prstGeom prst="straightConnector1">
            <a:avLst/>
          </a:prstGeom>
          <a:ln w="38100">
            <a:solidFill>
              <a:schemeClr val="tx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p:nvPr/>
        </p:nvCxnSpPr>
        <p:spPr>
          <a:xfrm>
            <a:off x="4346483" y="4775293"/>
            <a:ext cx="1259530" cy="0"/>
          </a:xfrm>
          <a:prstGeom prst="straightConnector1">
            <a:avLst/>
          </a:prstGeom>
          <a:ln w="38100">
            <a:solidFill>
              <a:schemeClr val="tx2">
                <a:lumMod val="60000"/>
                <a:lumOff val="40000"/>
              </a:schemeClr>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p:nvPr/>
        </p:nvCxnSpPr>
        <p:spPr>
          <a:xfrm>
            <a:off x="4363792" y="4646745"/>
            <a:ext cx="1259530" cy="0"/>
          </a:xfrm>
          <a:prstGeom prst="straightConnector1">
            <a:avLst/>
          </a:prstGeom>
          <a:ln w="38100">
            <a:solidFill>
              <a:schemeClr val="tx2">
                <a:lumMod val="60000"/>
                <a:lumOff val="40000"/>
              </a:schemeClr>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テキスト ボックス 47"/>
          <p:cNvSpPr txBox="1"/>
          <p:nvPr/>
        </p:nvSpPr>
        <p:spPr>
          <a:xfrm rot="19851649">
            <a:off x="2466261" y="3877744"/>
            <a:ext cx="727345" cy="264615"/>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アドバイス</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59" name="テキスト ボックス 47"/>
          <p:cNvSpPr txBox="1"/>
          <p:nvPr/>
        </p:nvSpPr>
        <p:spPr>
          <a:xfrm rot="19904158">
            <a:off x="3040123" y="4115480"/>
            <a:ext cx="353563" cy="21674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登録</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0" name="テキスト ボックス 47"/>
          <p:cNvSpPr txBox="1"/>
          <p:nvPr/>
        </p:nvSpPr>
        <p:spPr>
          <a:xfrm rot="1799158">
            <a:off x="6843793" y="3869313"/>
            <a:ext cx="585488" cy="256006"/>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情報</a:t>
            </a:r>
            <a:r>
              <a:rPr lang="ja-JP" altLang="en-US" sz="105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提供</a:t>
            </a:r>
            <a:endParaRPr lang="en-US" altLang="ja-JP" sz="105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1" name="テキスト ボックス 47"/>
          <p:cNvSpPr txBox="1"/>
          <p:nvPr/>
        </p:nvSpPr>
        <p:spPr>
          <a:xfrm rot="1793614">
            <a:off x="6681641" y="4149601"/>
            <a:ext cx="349887" cy="291444"/>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a:solidFill>
                  <a:prstClr val="black"/>
                </a:solidFill>
                <a:latin typeface="HGP創英角ﾎﾟｯﾌﾟ体" panose="040B0A00000000000000" pitchFamily="50" charset="-128"/>
                <a:ea typeface="HGP創英角ﾎﾟｯﾌﾟ体" panose="040B0A00000000000000" pitchFamily="50" charset="-128"/>
                <a:cs typeface="Times New Roman"/>
              </a:rPr>
              <a:t>相談</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2" name="テキスト ボックス 61"/>
          <p:cNvSpPr txBox="1"/>
          <p:nvPr/>
        </p:nvSpPr>
        <p:spPr>
          <a:xfrm>
            <a:off x="4724344" y="4421559"/>
            <a:ext cx="672689"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見積・施工</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3" name="テキスト ボックス 62"/>
          <p:cNvSpPr txBox="1"/>
          <p:nvPr/>
        </p:nvSpPr>
        <p:spPr>
          <a:xfrm>
            <a:off x="4463466" y="4822051"/>
            <a:ext cx="1290786" cy="167633"/>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0" tIns="0" rIns="0" bIns="0" numCol="1" spcCol="0" rtlCol="0" fromWordArt="0" anchor="ctr" anchorCtr="0" forceAA="0" compatLnSpc="1">
            <a:prstTxWarp prst="textNoShape">
              <a:avLst/>
            </a:prstTxWarp>
            <a:noAutofit/>
          </a:bodyPr>
          <a:lstStyle/>
          <a:p>
            <a:pPr algn="just"/>
            <a:r>
              <a:rPr lang="ja-JP" altLang="en-US"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rPr>
              <a:t>見積依頼・工事発注</a:t>
            </a:r>
            <a:endParaRPr lang="en-US" altLang="ja-JP" sz="1100" kern="100" dirty="0" smtClean="0">
              <a:solidFill>
                <a:prstClr val="black"/>
              </a:solidFill>
              <a:latin typeface="HGP創英角ﾎﾟｯﾌﾟ体" panose="040B0A00000000000000" pitchFamily="50" charset="-128"/>
              <a:ea typeface="HGP創英角ﾎﾟｯﾌﾟ体" panose="040B0A00000000000000" pitchFamily="50" charset="-128"/>
              <a:cs typeface="Times New Roman"/>
            </a:endParaRPr>
          </a:p>
        </p:txBody>
      </p:sp>
      <p:sp>
        <p:nvSpPr>
          <p:cNvPr id="64" name="角丸四角形 63"/>
          <p:cNvSpPr/>
          <p:nvPr/>
        </p:nvSpPr>
        <p:spPr>
          <a:xfrm>
            <a:off x="103644" y="560409"/>
            <a:ext cx="4693156" cy="184471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66" name="正方形/長方形 65"/>
          <p:cNvSpPr/>
          <p:nvPr/>
        </p:nvSpPr>
        <p:spPr>
          <a:xfrm>
            <a:off x="1022200" y="1062822"/>
            <a:ext cx="3768168"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5,660</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角丸四角形 66"/>
          <p:cNvSpPr/>
          <p:nvPr/>
        </p:nvSpPr>
        <p:spPr>
          <a:xfrm>
            <a:off x="206146" y="643161"/>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ja-JP" sz="1600" b="1" dirty="0">
                <a:solidFill>
                  <a:prstClr val="black"/>
                </a:solidFill>
                <a:latin typeface="Meiryo UI" pitchFamily="50" charset="-128"/>
                <a:ea typeface="Meiryo UI" pitchFamily="50" charset="-128"/>
                <a:cs typeface="Meiryo UI" pitchFamily="50" charset="-128"/>
              </a:rPr>
              <a:t>創</a:t>
            </a:r>
            <a:r>
              <a:rPr lang="ja-JP" altLang="ja-JP" sz="1600" b="1" dirty="0" smtClean="0">
                <a:solidFill>
                  <a:prstClr val="black"/>
                </a:solidFill>
                <a:latin typeface="Meiryo UI" pitchFamily="50" charset="-128"/>
                <a:ea typeface="Meiryo UI" pitchFamily="50" charset="-128"/>
                <a:cs typeface="Meiryo UI" pitchFamily="50" charset="-128"/>
              </a:rPr>
              <a:t>エネ</a:t>
            </a:r>
            <a:r>
              <a:rPr lang="ja-JP" altLang="en-US" sz="1600" b="1" dirty="0">
                <a:solidFill>
                  <a:prstClr val="black"/>
                </a:solidFill>
                <a:latin typeface="Meiryo UI" pitchFamily="50" charset="-128"/>
                <a:ea typeface="Meiryo UI" pitchFamily="50" charset="-128"/>
                <a:cs typeface="Meiryo UI" pitchFamily="50" charset="-128"/>
              </a:rPr>
              <a:t>、蓄エネ、省エネ対策の相談・</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68" name="正方形/長方形 67"/>
          <p:cNvSpPr/>
          <p:nvPr/>
        </p:nvSpPr>
        <p:spPr>
          <a:xfrm>
            <a:off x="162882" y="1267512"/>
            <a:ext cx="4574094" cy="600164"/>
          </a:xfrm>
          <a:prstGeom prst="rect">
            <a:avLst/>
          </a:prstGeom>
        </p:spPr>
        <p:txBody>
          <a:bodyPr wrap="square" lIns="0" tIns="0" rIns="0" bIns="0">
            <a:spAutoFit/>
          </a:bodyPr>
          <a:lstStyle/>
          <a:p>
            <a:pPr marL="95250" indent="-95250"/>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◆府民</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、市民、事業者から</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創エネ（太陽光、風力、水力</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、バイオマス等）、蓄</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エネ（バッテリー、</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蓄熱等）、省エネ等に</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関する</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ご質問･ご相談にワンストップ</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で対応します。</a:t>
            </a:r>
          </a:p>
        </p:txBody>
      </p:sp>
      <p:sp>
        <p:nvSpPr>
          <p:cNvPr id="70" name="角丸四角形 69"/>
          <p:cNvSpPr/>
          <p:nvPr/>
        </p:nvSpPr>
        <p:spPr>
          <a:xfrm>
            <a:off x="4953000" y="549513"/>
            <a:ext cx="4852215" cy="184175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71" name="角丸四角形 70"/>
          <p:cNvSpPr/>
          <p:nvPr/>
        </p:nvSpPr>
        <p:spPr>
          <a:xfrm>
            <a:off x="5003644" y="651964"/>
            <a:ext cx="414514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国</a:t>
            </a:r>
            <a:r>
              <a:rPr lang="ja-JP" altLang="en-US" sz="1600" b="1" dirty="0">
                <a:solidFill>
                  <a:prstClr val="black"/>
                </a:solidFill>
                <a:latin typeface="Meiryo UI" pitchFamily="50" charset="-128"/>
                <a:ea typeface="Meiryo UI" pitchFamily="50" charset="-128"/>
                <a:cs typeface="Meiryo UI" pitchFamily="50" charset="-128"/>
              </a:rPr>
              <a:t>等が実施する各種制度等の周知・</a:t>
            </a:r>
            <a:r>
              <a:rPr lang="ja-JP" altLang="en-US" sz="1600" b="1" dirty="0" smtClean="0">
                <a:solidFill>
                  <a:prstClr val="black"/>
                </a:solidFill>
                <a:latin typeface="Meiryo UI" pitchFamily="50" charset="-128"/>
                <a:ea typeface="Meiryo UI" pitchFamily="50" charset="-128"/>
                <a:cs typeface="Meiryo UI" pitchFamily="50" charset="-128"/>
              </a:rPr>
              <a:t>ＰＲ</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2" name="正方形/長方形 71"/>
          <p:cNvSpPr/>
          <p:nvPr/>
        </p:nvSpPr>
        <p:spPr>
          <a:xfrm>
            <a:off x="5060688" y="1277792"/>
            <a:ext cx="4642874" cy="400110"/>
          </a:xfrm>
          <a:prstGeom prst="rect">
            <a:avLst/>
          </a:prstGeom>
        </p:spPr>
        <p:txBody>
          <a:bodyPr wrap="square" lIns="0" tIns="0" rIns="0" bIns="0">
            <a:spAutoFit/>
          </a:bodyPr>
          <a:lstStyle/>
          <a:p>
            <a:pPr marL="95250" indent="-95250"/>
            <a:r>
              <a:rPr lang="ja-JP" altLang="en-US" sz="1300" dirty="0" smtClean="0">
                <a:solidFill>
                  <a:prstClr val="black"/>
                </a:solidFill>
                <a:latin typeface="Meiryo UI" pitchFamily="50" charset="-128"/>
                <a:ea typeface="Meiryo UI" pitchFamily="50" charset="-128"/>
                <a:cs typeface="Meiryo UI" pitchFamily="50" charset="-128"/>
              </a:rPr>
              <a:t>◆エネルギー</a:t>
            </a:r>
            <a:r>
              <a:rPr lang="ja-JP" altLang="en-US" sz="1300" dirty="0">
                <a:solidFill>
                  <a:prstClr val="black"/>
                </a:solidFill>
                <a:latin typeface="Meiryo UI" pitchFamily="50" charset="-128"/>
                <a:ea typeface="Meiryo UI" pitchFamily="50" charset="-128"/>
                <a:cs typeface="Meiryo UI" pitchFamily="50" charset="-128"/>
              </a:rPr>
              <a:t>対策のため</a:t>
            </a:r>
            <a:r>
              <a:rPr lang="ja-JP" altLang="en-US" sz="1300" dirty="0" smtClean="0">
                <a:solidFill>
                  <a:prstClr val="black"/>
                </a:solidFill>
                <a:latin typeface="Meiryo UI" pitchFamily="50" charset="-128"/>
                <a:ea typeface="Meiryo UI" pitchFamily="50" charset="-128"/>
                <a:cs typeface="Meiryo UI" pitchFamily="50" charset="-128"/>
              </a:rPr>
              <a:t>国や市町村等</a:t>
            </a:r>
            <a:r>
              <a:rPr lang="ja-JP" altLang="en-US" sz="1300" dirty="0">
                <a:solidFill>
                  <a:prstClr val="black"/>
                </a:solidFill>
                <a:latin typeface="Meiryo UI" pitchFamily="50" charset="-128"/>
                <a:ea typeface="Meiryo UI" pitchFamily="50" charset="-128"/>
                <a:cs typeface="Meiryo UI" pitchFamily="50" charset="-128"/>
              </a:rPr>
              <a:t>が実施する</a:t>
            </a:r>
            <a:r>
              <a:rPr lang="ja-JP" altLang="en-US" sz="1300" dirty="0" smtClean="0">
                <a:solidFill>
                  <a:prstClr val="black"/>
                </a:solidFill>
                <a:latin typeface="Meiryo UI" pitchFamily="50" charset="-128"/>
                <a:ea typeface="Meiryo UI" pitchFamily="50" charset="-128"/>
                <a:cs typeface="Meiryo UI" pitchFamily="50" charset="-128"/>
              </a:rPr>
              <a:t>各種補助事業等について、府民、市民、民間事</a:t>
            </a:r>
            <a:r>
              <a:rPr lang="ja-JP" altLang="en-US" sz="1300" dirty="0">
                <a:solidFill>
                  <a:prstClr val="black"/>
                </a:solidFill>
                <a:latin typeface="Meiryo UI" pitchFamily="50" charset="-128"/>
                <a:ea typeface="Meiryo UI" pitchFamily="50" charset="-128"/>
                <a:cs typeface="Meiryo UI" pitchFamily="50" charset="-128"/>
              </a:rPr>
              <a:t>業者等に</a:t>
            </a:r>
            <a:r>
              <a:rPr lang="ja-JP" altLang="en-US" sz="1300" dirty="0" smtClean="0">
                <a:solidFill>
                  <a:prstClr val="black"/>
                </a:solidFill>
                <a:latin typeface="Meiryo UI" pitchFamily="50" charset="-128"/>
                <a:ea typeface="Meiryo UI" pitchFamily="50" charset="-128"/>
                <a:cs typeface="Meiryo UI" pitchFamily="50" charset="-128"/>
              </a:rPr>
              <a:t>対してわかりやすく紹介します</a:t>
            </a:r>
            <a:r>
              <a:rPr lang="ja-JP" altLang="en-US" sz="1300" dirty="0">
                <a:solidFill>
                  <a:prstClr val="black"/>
                </a:solidFill>
                <a:latin typeface="Meiryo UI" pitchFamily="50" charset="-128"/>
                <a:ea typeface="Meiryo UI" pitchFamily="50" charset="-128"/>
                <a:cs typeface="Meiryo UI" pitchFamily="50" charset="-128"/>
              </a:rPr>
              <a:t>。</a:t>
            </a:r>
          </a:p>
        </p:txBody>
      </p:sp>
      <p:sp>
        <p:nvSpPr>
          <p:cNvPr id="73" name="正方形/長方形 72"/>
          <p:cNvSpPr/>
          <p:nvPr/>
        </p:nvSpPr>
        <p:spPr>
          <a:xfrm>
            <a:off x="7207767" y="1061110"/>
            <a:ext cx="2536494"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正方形/長方形 38"/>
          <p:cNvSpPr/>
          <p:nvPr/>
        </p:nvSpPr>
        <p:spPr>
          <a:xfrm>
            <a:off x="2470187" y="1875957"/>
            <a:ext cx="2113838" cy="424759"/>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36000" r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・相談等対応件数：</a:t>
            </a:r>
            <a:r>
              <a:rPr lang="en-US" altLang="ja-JP" sz="1000" dirty="0">
                <a:solidFill>
                  <a:schemeClr val="tx1"/>
                </a:solidFill>
                <a:latin typeface="Meiryo UI" pitchFamily="50" charset="-128"/>
                <a:ea typeface="Meiryo UI" pitchFamily="50" charset="-128"/>
                <a:cs typeface="Meiryo UI" pitchFamily="50" charset="-128"/>
              </a:rPr>
              <a:t>645</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0" name="正方形/長方形 39"/>
          <p:cNvSpPr/>
          <p:nvPr/>
        </p:nvSpPr>
        <p:spPr>
          <a:xfrm>
            <a:off x="5725728" y="1703381"/>
            <a:ext cx="3944767" cy="61230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36000" tIns="36000" rIns="36000" bIns="3600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a:solidFill>
                  <a:schemeClr val="tx1"/>
                </a:solidFill>
                <a:latin typeface="Meiryo UI" pitchFamily="50" charset="-128"/>
                <a:ea typeface="Meiryo UI" pitchFamily="50" charset="-128"/>
                <a:cs typeface="Meiryo UI" pitchFamily="50" charset="-128"/>
              </a:rPr>
              <a:t>2015</a:t>
            </a:r>
            <a:r>
              <a:rPr lang="ja-JP" altLang="en-US" sz="1000" dirty="0">
                <a:solidFill>
                  <a:schemeClr val="tx1"/>
                </a:solidFill>
                <a:latin typeface="Meiryo UI" pitchFamily="50" charset="-128"/>
                <a:ea typeface="Meiryo UI" pitchFamily="50" charset="-128"/>
                <a:cs typeface="Meiryo UI" pitchFamily="50" charset="-128"/>
              </a:rPr>
              <a:t>年度実績</a:t>
            </a:r>
            <a:r>
              <a:rPr lang="ja-JP" altLang="en-US" sz="1000" dirty="0" smtClean="0">
                <a:solidFill>
                  <a:schemeClr val="tx1"/>
                </a:solidFill>
                <a:latin typeface="Meiryo UI" pitchFamily="50" charset="-128"/>
                <a:ea typeface="Meiryo UI" pitchFamily="50" charset="-128"/>
                <a:cs typeface="Meiryo UI" pitchFamily="50" charset="-128"/>
              </a:rPr>
              <a:t>＞</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・ホームページでの情報提供　　　　・セミナー開催：</a:t>
            </a:r>
            <a:r>
              <a:rPr lang="en-US" altLang="ja-JP" sz="1000" dirty="0" smtClean="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　　・</a:t>
            </a:r>
            <a:r>
              <a:rPr lang="ja-JP" altLang="en-US" sz="1000" dirty="0">
                <a:solidFill>
                  <a:schemeClr val="tx1"/>
                </a:solidFill>
                <a:latin typeface="Meiryo UI" pitchFamily="50" charset="-128"/>
                <a:ea typeface="Meiryo UI" pitchFamily="50" charset="-128"/>
                <a:cs typeface="Meiryo UI" pitchFamily="50" charset="-128"/>
              </a:rPr>
              <a:t>講演</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・啓発イベントへの出展</a:t>
            </a:r>
            <a:r>
              <a:rPr lang="ja-JP" altLang="en-US" sz="1000" dirty="0" smtClean="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12</a:t>
            </a:r>
            <a:r>
              <a:rPr lang="ja-JP" altLang="en-US" sz="1000" dirty="0" smtClean="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144</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・広報紙・メールマガジンへの掲載：</a:t>
            </a:r>
            <a:r>
              <a:rPr lang="en-US" altLang="ja-JP" sz="1000" dirty="0" smtClean="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42" name="正方形/長方形 41"/>
          <p:cNvSpPr/>
          <p:nvPr/>
        </p:nvSpPr>
        <p:spPr>
          <a:xfrm>
            <a:off x="6799842" y="2977523"/>
            <a:ext cx="2876010" cy="675655"/>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tIns="36000" rIns="0" bIns="3600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登録件数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79</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（パネルメーカー</a:t>
            </a:r>
            <a:r>
              <a:rPr lang="en-US" altLang="ja-JP" sz="1000" dirty="0" smtClean="0">
                <a:solidFill>
                  <a:schemeClr val="tx1"/>
                </a:solidFill>
                <a:latin typeface="Meiryo UI" pitchFamily="50" charset="-128"/>
                <a:ea typeface="Meiryo UI" pitchFamily="50" charset="-128"/>
                <a:cs typeface="Meiryo UI" pitchFamily="50" charset="-128"/>
              </a:rPr>
              <a:t>14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施工店</a:t>
            </a:r>
            <a:r>
              <a:rPr lang="en-US" altLang="ja-JP" sz="1000" dirty="0" smtClean="0">
                <a:solidFill>
                  <a:schemeClr val="tx1"/>
                </a:solidFill>
                <a:latin typeface="Meiryo UI" pitchFamily="50" charset="-128"/>
                <a:ea typeface="Meiryo UI" pitchFamily="50" charset="-128"/>
                <a:cs typeface="Meiryo UI" pitchFamily="50" charset="-128"/>
              </a:rPr>
              <a:t>34</a:t>
            </a:r>
            <a:r>
              <a:rPr lang="ja-JP" altLang="en-US" sz="1000" dirty="0" smtClean="0">
                <a:solidFill>
                  <a:schemeClr val="tx1"/>
                </a:solidFill>
                <a:latin typeface="Meiryo UI" pitchFamily="50" charset="-128"/>
                <a:ea typeface="Meiryo UI" pitchFamily="50" charset="-128"/>
                <a:cs typeface="Meiryo UI" pitchFamily="50" charset="-128"/>
              </a:rPr>
              <a:t>件</a:t>
            </a:r>
            <a:r>
              <a:rPr lang="ja-JP" altLang="en-US" sz="1000" dirty="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販売店</a:t>
            </a:r>
            <a:r>
              <a:rPr lang="en-US" altLang="ja-JP" sz="1000" dirty="0" smtClean="0">
                <a:solidFill>
                  <a:schemeClr val="tx1"/>
                </a:solidFill>
                <a:latin typeface="Meiryo UI" pitchFamily="50" charset="-128"/>
                <a:ea typeface="Meiryo UI" pitchFamily="50" charset="-128"/>
                <a:cs typeface="Meiryo UI" pitchFamily="50" charset="-128"/>
              </a:rPr>
              <a:t>31</a:t>
            </a:r>
            <a:r>
              <a:rPr lang="ja-JP" altLang="en-US" sz="1000" dirty="0" smtClean="0">
                <a:solidFill>
                  <a:schemeClr val="tx1"/>
                </a:solidFill>
                <a:latin typeface="Meiryo UI" pitchFamily="50" charset="-128"/>
                <a:ea typeface="Meiryo UI" pitchFamily="50" charset="-128"/>
                <a:cs typeface="Meiryo UI" pitchFamily="50" charset="-128"/>
              </a:rPr>
              <a:t>件</a:t>
            </a:r>
            <a:endParaRPr lang="en-US" altLang="ja-JP" sz="105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4326512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12</a:t>
            </a:r>
            <a:endParaRPr lang="ja-JP" altLang="en-US" b="1" dirty="0">
              <a:solidFill>
                <a:prstClr val="white"/>
              </a:solidFill>
            </a:endParaRPr>
          </a:p>
        </p:txBody>
      </p:sp>
      <p:sp>
        <p:nvSpPr>
          <p:cNvPr id="35" name="角丸四角形 34"/>
          <p:cNvSpPr/>
          <p:nvPr/>
        </p:nvSpPr>
        <p:spPr>
          <a:xfrm>
            <a:off x="5037174"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7" name="角丸四角形 56"/>
          <p:cNvSpPr/>
          <p:nvPr/>
        </p:nvSpPr>
        <p:spPr>
          <a:xfrm>
            <a:off x="5176356" y="703729"/>
            <a:ext cx="442095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200" b="1" dirty="0">
                <a:solidFill>
                  <a:prstClr val="black"/>
                </a:solidFill>
                <a:latin typeface="Meiryo UI" pitchFamily="50" charset="-128"/>
                <a:ea typeface="Meiryo UI" pitchFamily="50" charset="-128"/>
                <a:cs typeface="Meiryo UI" pitchFamily="50" charset="-128"/>
              </a:rPr>
              <a:t>大阪府住宅用太陽光発電シミュレーションシステム</a:t>
            </a:r>
            <a:endParaRPr lang="en-US" altLang="ja-JP" sz="1200" b="1" dirty="0">
              <a:solidFill>
                <a:prstClr val="black"/>
              </a:solidFill>
              <a:latin typeface="Meiryo UI" pitchFamily="50" charset="-128"/>
              <a:ea typeface="Meiryo UI" pitchFamily="50" charset="-128"/>
              <a:cs typeface="Meiryo UI" pitchFamily="50" charset="-128"/>
            </a:endParaRPr>
          </a:p>
          <a:p>
            <a:pPr algn="ctr"/>
            <a:r>
              <a:rPr lang="ja-JP" altLang="en-US" sz="1200" b="1" dirty="0" err="1">
                <a:solidFill>
                  <a:prstClr val="black"/>
                </a:solidFill>
                <a:latin typeface="Meiryo UI" pitchFamily="50" charset="-128"/>
                <a:ea typeface="Meiryo UI" pitchFamily="50" charset="-128"/>
                <a:cs typeface="Meiryo UI" pitchFamily="50" charset="-128"/>
              </a:rPr>
              <a:t>ー</a:t>
            </a:r>
            <a:r>
              <a:rPr lang="ja-JP" altLang="en-US" sz="1200" b="1" dirty="0">
                <a:solidFill>
                  <a:prstClr val="black"/>
                </a:solidFill>
                <a:latin typeface="Meiryo UI" pitchFamily="50" charset="-128"/>
                <a:ea typeface="Meiryo UI" pitchFamily="50" charset="-128"/>
                <a:cs typeface="Meiryo UI" pitchFamily="50" charset="-128"/>
              </a:rPr>
              <a:t>環境にもおとくや</a:t>
            </a:r>
            <a:r>
              <a:rPr lang="ja-JP" altLang="en-US" sz="1200" b="1" dirty="0" err="1">
                <a:solidFill>
                  <a:prstClr val="black"/>
                </a:solidFill>
                <a:latin typeface="Meiryo UI" pitchFamily="50" charset="-128"/>
                <a:ea typeface="Meiryo UI" pitchFamily="50" charset="-128"/>
                <a:cs typeface="Meiryo UI" pitchFamily="50" charset="-128"/>
              </a:rPr>
              <a:t>ねん</a:t>
            </a:r>
            <a:r>
              <a:rPr lang="ja-JP" altLang="en-US" sz="1200" b="1" dirty="0">
                <a:solidFill>
                  <a:prstClr val="black"/>
                </a:solidFill>
                <a:latin typeface="Meiryo UI" pitchFamily="50" charset="-128"/>
                <a:ea typeface="Meiryo UI" pitchFamily="50" charset="-128"/>
                <a:cs typeface="Meiryo UI" pitchFamily="50" charset="-128"/>
              </a:rPr>
              <a:t>ー</a:t>
            </a:r>
            <a:endParaRPr lang="en-US" altLang="ja-JP" sz="1200" b="1" dirty="0">
              <a:solidFill>
                <a:prstClr val="black"/>
              </a:solidFill>
              <a:latin typeface="Meiryo UI" pitchFamily="50" charset="-128"/>
              <a:ea typeface="Meiryo UI" pitchFamily="50" charset="-128"/>
              <a:cs typeface="Meiryo UI" pitchFamily="50" charset="-128"/>
            </a:endParaRPr>
          </a:p>
        </p:txBody>
      </p:sp>
      <p:sp>
        <p:nvSpPr>
          <p:cNvPr id="16" name="テキスト ボックス 15"/>
          <p:cNvSpPr txBox="1"/>
          <p:nvPr/>
        </p:nvSpPr>
        <p:spPr>
          <a:xfrm>
            <a:off x="5104737" y="1182902"/>
            <a:ext cx="4672799" cy="692497"/>
          </a:xfrm>
          <a:prstGeom prst="rect">
            <a:avLst/>
          </a:prstGeom>
          <a:noFill/>
        </p:spPr>
        <p:txBody>
          <a:bodyPr wrap="square" rtlCol="0">
            <a:spAutoFit/>
          </a:bodyPr>
          <a:lstStyle/>
          <a:p>
            <a:pPr marL="182563" indent="-182563">
              <a:defRPr/>
            </a:pPr>
            <a:r>
              <a:rPr lang="ja-JP" altLang="en-US" sz="1300" dirty="0" smtClean="0">
                <a:solidFill>
                  <a:prstClr val="black"/>
                </a:solidFill>
                <a:latin typeface="Meiryo UI" pitchFamily="50" charset="-128"/>
                <a:ea typeface="Meiryo UI" pitchFamily="50" charset="-128"/>
                <a:cs typeface="Meiryo UI" pitchFamily="50" charset="-128"/>
              </a:rPr>
              <a:t>◆太陽光</a:t>
            </a:r>
            <a:r>
              <a:rPr lang="ja-JP" altLang="en-US" sz="1300" dirty="0">
                <a:solidFill>
                  <a:prstClr val="black"/>
                </a:solidFill>
                <a:latin typeface="Meiryo UI" pitchFamily="50" charset="-128"/>
                <a:ea typeface="Meiryo UI" pitchFamily="50" charset="-128"/>
                <a:cs typeface="Meiryo UI" pitchFamily="50" charset="-128"/>
              </a:rPr>
              <a:t>発電設備の導入検討に際し、疑問や不安の解消の一助となるよう、必要な全ての情報をワンストップで入手できるシステムを府ホームページで提供し、太陽光発電設備の導入促進を図ります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5185881" y="4335665"/>
            <a:ext cx="4498797" cy="2392963"/>
          </a:xfrm>
          <a:prstGeom prst="rect">
            <a:avLst/>
          </a:prstGeom>
          <a:noFill/>
          <a:ln w="3175" cmpd="sng">
            <a:solidFill>
              <a:schemeClr val="tx1"/>
            </a:solidFill>
            <a:prstDash val="sysDot"/>
          </a:ln>
        </p:spPr>
        <p:txBody>
          <a:bodyPr wrap="square" rtlCol="0">
            <a:spAutoFit/>
          </a:bodyPr>
          <a:lstStyle/>
          <a:p>
            <a:pPr>
              <a:lnSpc>
                <a:spcPts val="2100"/>
              </a:lnSpc>
            </a:pP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提供する情報</a:t>
            </a:r>
            <a:endParaRPr lang="en-US" altLang="ja-JP"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容量</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◆設置</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費用</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発電量電気</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料金節約</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額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◆売電</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料金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年間での初期費用回収率</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環境</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への貢献度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発電に関するよくある質問と回答</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パネル登録事業者（販売店）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対する</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融資制度情報及び返済シミュレーション</a:t>
            </a:r>
            <a:b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発電設備設置に対する市町村補助金　　　　　</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耐震</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診断、改修等に対する市町村補助</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金</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Picture 2"/>
          <p:cNvPicPr>
            <a:picLocks noGrp="1" noChangeAspect="1" noChangeArrowheads="1"/>
          </p:cNvPicPr>
          <p:nvPr/>
        </p:nvPicPr>
        <p:blipFill rotWithShape="1">
          <a:blip r:embed="rId2" cstate="print">
            <a:extLst>
              <a:ext uri="{28A0092B-C50C-407E-A947-70E740481C1C}">
                <a14:useLocalDpi xmlns:a14="http://schemas.microsoft.com/office/drawing/2010/main" val="0"/>
              </a:ext>
            </a:extLst>
          </a:blip>
          <a:srcRect l="1248" t="34570" r="49818" b="10928"/>
          <a:stretch/>
        </p:blipFill>
        <p:spPr bwMode="auto">
          <a:xfrm>
            <a:off x="8071436" y="5709562"/>
            <a:ext cx="1589389" cy="9967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角丸四角形 5"/>
          <p:cNvSpPr/>
          <p:nvPr/>
        </p:nvSpPr>
        <p:spPr>
          <a:xfrm>
            <a:off x="7065950" y="1951548"/>
            <a:ext cx="993802" cy="27021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システム画面</a:t>
            </a:r>
            <a:endParaRPr lang="ja-JP" altLang="en-US" sz="1050"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20" name="Picture 2"/>
          <p:cNvPicPr>
            <a:picLocks noGrp="1" noChangeAspect="1" noChangeArrowheads="1"/>
          </p:cNvPicPr>
          <p:nvPr/>
        </p:nvPicPr>
        <p:blipFill rotWithShape="1">
          <a:blip r:embed="rId3" cstate="print">
            <a:extLst>
              <a:ext uri="{28A0092B-C50C-407E-A947-70E740481C1C}">
                <a14:useLocalDpi xmlns:a14="http://schemas.microsoft.com/office/drawing/2010/main" val="0"/>
              </a:ext>
            </a:extLst>
          </a:blip>
          <a:srcRect l="1" t="14978" r="68367" b="26107"/>
          <a:stretch/>
        </p:blipFill>
        <p:spPr bwMode="auto">
          <a:xfrm>
            <a:off x="8011983" y="2427283"/>
            <a:ext cx="1643864" cy="1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7"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3090" y="2321175"/>
            <a:ext cx="2531225" cy="1920240"/>
          </a:xfrm>
          <a:prstGeom prst="rect">
            <a:avLst/>
          </a:prstGeom>
          <a:noFill/>
          <a:ln w="38100">
            <a:solidFill>
              <a:schemeClr val="bg1">
                <a:lumMod val="85000"/>
              </a:schemeClr>
            </a:solidFill>
            <a:miter lim="800000"/>
            <a:headEnd/>
            <a:tailEnd/>
          </a:ln>
          <a:effectLst>
            <a:outerShdw blurRad="50800" dist="38100" dir="2700000" algn="tl" rotWithShape="0">
              <a:prstClr val="black">
                <a:alpha val="40000"/>
              </a:prstClr>
            </a:outerShdw>
          </a:effectLst>
          <a:extLst/>
        </p:spPr>
      </p:pic>
      <p:pic>
        <p:nvPicPr>
          <p:cNvPr id="15" name="Picture 2"/>
          <p:cNvPicPr>
            <a:picLocks noGrp="1" noChangeAspect="1" noChangeArrowheads="1"/>
          </p:cNvPicPr>
          <p:nvPr/>
        </p:nvPicPr>
        <p:blipFill rotWithShape="1">
          <a:blip r:embed="rId5" cstate="print">
            <a:extLst>
              <a:ext uri="{28A0092B-C50C-407E-A947-70E740481C1C}">
                <a14:useLocalDpi xmlns:a14="http://schemas.microsoft.com/office/drawing/2010/main" val="0"/>
              </a:ext>
            </a:extLst>
          </a:blip>
          <a:srcRect l="1067" t="8579" r="50180" b="15417"/>
          <a:stretch/>
        </p:blipFill>
        <p:spPr bwMode="auto">
          <a:xfrm>
            <a:off x="8059002" y="4376751"/>
            <a:ext cx="1583510" cy="1389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角丸四角形 21"/>
          <p:cNvSpPr/>
          <p:nvPr/>
        </p:nvSpPr>
        <p:spPr>
          <a:xfrm>
            <a:off x="140630" y="555195"/>
            <a:ext cx="4740362"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578424" y="692696"/>
            <a:ext cx="43025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地域環境活動を広げる府民共同発電補助事業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テキスト ボックス 26"/>
          <p:cNvSpPr txBox="1"/>
          <p:nvPr/>
        </p:nvSpPr>
        <p:spPr>
          <a:xfrm>
            <a:off x="2559579" y="1196752"/>
            <a:ext cx="2304256" cy="276999"/>
          </a:xfrm>
          <a:prstGeom prst="rect">
            <a:avLst/>
          </a:prstGeom>
          <a:noFill/>
        </p:spPr>
        <p:txBody>
          <a:bodyPr wrap="square" rtlCol="0">
            <a:spAutoFit/>
          </a:bodyPr>
          <a:lstStyle/>
          <a:p>
            <a:pPr marL="87313" indent="-87313" algn="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2,000</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sp>
        <p:nvSpPr>
          <p:cNvPr id="28" name="星 12 27"/>
          <p:cNvSpPr/>
          <p:nvPr/>
        </p:nvSpPr>
        <p:spPr>
          <a:xfrm>
            <a:off x="36123" y="58677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190375" y="1497431"/>
            <a:ext cx="4540121"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環境保全基金」を活用し、府民等から寄付・出資を募り、公益的施設において、太陽光発電を設置するとともに、施設と連携した環境活動等を実施することを通じて、自らの活動を拡大し、地球環境・地域環境の保全に貢献しようとする</a:t>
            </a:r>
            <a:r>
              <a:rPr lang="en-US" altLang="ja-JP" sz="1300" dirty="0" smtClean="0">
                <a:solidFill>
                  <a:prstClr val="black"/>
                </a:solidFill>
                <a:latin typeface="Meiryo UI" pitchFamily="50" charset="-128"/>
                <a:ea typeface="Meiryo UI" pitchFamily="50" charset="-128"/>
                <a:cs typeface="Meiryo UI" pitchFamily="50" charset="-128"/>
              </a:rPr>
              <a:t>NPO</a:t>
            </a:r>
            <a:r>
              <a:rPr lang="ja-JP" altLang="en-US" sz="1300" dirty="0" smtClean="0">
                <a:solidFill>
                  <a:prstClr val="black"/>
                </a:solidFill>
                <a:latin typeface="Meiryo UI" pitchFamily="50" charset="-128"/>
                <a:ea typeface="Meiryo UI" pitchFamily="50" charset="-128"/>
                <a:cs typeface="Meiryo UI" pitchFamily="50" charset="-128"/>
              </a:rPr>
              <a:t>等に対して補助。</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0" name="正方形/長方形 29"/>
          <p:cNvSpPr/>
          <p:nvPr/>
        </p:nvSpPr>
        <p:spPr>
          <a:xfrm>
            <a:off x="295615" y="2662071"/>
            <a:ext cx="4502924" cy="1446550"/>
          </a:xfrm>
          <a:prstGeom prst="rect">
            <a:avLst/>
          </a:prstGeom>
          <a:ln>
            <a:solidFill>
              <a:schemeClr val="tx1"/>
            </a:solidFill>
            <a:prstDash val="dash"/>
          </a:ln>
        </p:spPr>
        <p:txBody>
          <a:bodyPr wrap="square">
            <a:spAutoFit/>
          </a:bodyPr>
          <a:lstStyle/>
          <a:p>
            <a:pPr marL="85725" indent="-85725"/>
            <a:r>
              <a:rPr lang="ja-JP" altLang="en-US" sz="1100" dirty="0">
                <a:solidFill>
                  <a:prstClr val="black"/>
                </a:solidFill>
                <a:latin typeface="Meiryo UI" panose="020B0604030504040204" pitchFamily="50" charset="-128"/>
                <a:ea typeface="Meiryo UI" panose="020B0604030504040204" pitchFamily="50" charset="-128"/>
              </a:rPr>
              <a:t>補助対象：公益を目的とした活動等をする</a:t>
            </a:r>
            <a:r>
              <a:rPr lang="ja-JP" altLang="en-US" sz="1100" dirty="0" smtClean="0">
                <a:solidFill>
                  <a:prstClr val="black"/>
                </a:solidFill>
                <a:latin typeface="Meiryo UI" panose="020B0604030504040204" pitchFamily="50" charset="-128"/>
                <a:ea typeface="Meiryo UI" panose="020B0604030504040204" pitchFamily="50" charset="-128"/>
              </a:rPr>
              <a:t>団体</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　　　　　　（</a:t>
            </a:r>
            <a:r>
              <a:rPr lang="en-US" altLang="ja-JP" sz="1100" dirty="0" smtClean="0">
                <a:solidFill>
                  <a:prstClr val="black"/>
                </a:solidFill>
                <a:latin typeface="Meiryo UI" panose="020B0604030504040204" pitchFamily="50" charset="-128"/>
                <a:ea typeface="Meiryo UI" panose="020B0604030504040204" pitchFamily="50" charset="-128"/>
              </a:rPr>
              <a:t>NPO</a:t>
            </a:r>
            <a:r>
              <a:rPr lang="ja-JP" altLang="en-US" sz="1100" dirty="0" smtClean="0">
                <a:solidFill>
                  <a:prstClr val="black"/>
                </a:solidFill>
                <a:latin typeface="Meiryo UI" panose="020B0604030504040204" pitchFamily="50" charset="-128"/>
                <a:ea typeface="Meiryo UI" panose="020B0604030504040204" pitchFamily="50" charset="-128"/>
              </a:rPr>
              <a:t>法人、市民</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、自治会、学校</a:t>
            </a:r>
            <a:r>
              <a:rPr lang="ja-JP" altLang="en-US" sz="1100" dirty="0">
                <a:solidFill>
                  <a:prstClr val="black"/>
                </a:solidFill>
                <a:latin typeface="Meiryo UI" panose="020B0604030504040204" pitchFamily="50" charset="-128"/>
                <a:ea typeface="Meiryo UI" panose="020B0604030504040204" pitchFamily="50" charset="-128"/>
              </a:rPr>
              <a:t>法人、社会福祉法人</a:t>
            </a:r>
            <a:r>
              <a:rPr lang="ja-JP" altLang="en-US" sz="1100" dirty="0" smtClean="0">
                <a:solidFill>
                  <a:prstClr val="black"/>
                </a:solidFill>
                <a:latin typeface="Meiryo UI" panose="020B0604030504040204" pitchFamily="50" charset="-128"/>
                <a:ea typeface="Meiryo UI" panose="020B0604030504040204" pitchFamily="50" charset="-128"/>
              </a:rPr>
              <a:t>等）</a:t>
            </a:r>
            <a:endParaRPr lang="en-US" altLang="ja-JP" sz="1100" dirty="0">
              <a:solidFill>
                <a:prstClr val="black"/>
              </a:solidFill>
              <a:latin typeface="Meiryo UI" panose="020B0604030504040204" pitchFamily="50" charset="-128"/>
              <a:ea typeface="Meiryo UI" panose="020B0604030504040204" pitchFamily="50" charset="-128"/>
            </a:endParaRPr>
          </a:p>
          <a:p>
            <a:pPr marL="622300" indent="-622300"/>
            <a:r>
              <a:rPr lang="ja-JP" altLang="en-US" sz="1100" dirty="0">
                <a:solidFill>
                  <a:prstClr val="black"/>
                </a:solidFill>
                <a:latin typeface="Meiryo UI" panose="020B0604030504040204" pitchFamily="50" charset="-128"/>
                <a:ea typeface="Meiryo UI" panose="020B0604030504040204" pitchFamily="50" charset="-128"/>
              </a:rPr>
              <a:t>対象施設：公益的施設</a:t>
            </a:r>
            <a:r>
              <a:rPr lang="ja-JP" altLang="en-US" sz="1100" dirty="0" smtClean="0">
                <a:solidFill>
                  <a:prstClr val="black"/>
                </a:solidFill>
                <a:latin typeface="Meiryo UI" panose="020B0604030504040204" pitchFamily="50" charset="-128"/>
                <a:ea typeface="Meiryo UI" panose="020B0604030504040204" pitchFamily="50" charset="-128"/>
              </a:rPr>
              <a:t>（市町村施設、</a:t>
            </a:r>
            <a:r>
              <a:rPr lang="ja-JP" altLang="en-US" sz="1100" dirty="0">
                <a:solidFill>
                  <a:prstClr val="black"/>
                </a:solidFill>
                <a:latin typeface="Meiryo UI" panose="020B0604030504040204" pitchFamily="50" charset="-128"/>
                <a:ea typeface="Meiryo UI" panose="020B0604030504040204" pitchFamily="50" charset="-128"/>
              </a:rPr>
              <a:t>小学校</a:t>
            </a:r>
            <a:r>
              <a:rPr lang="ja-JP" altLang="en-US" sz="1100" dirty="0" smtClean="0">
                <a:solidFill>
                  <a:prstClr val="black"/>
                </a:solidFill>
                <a:latin typeface="Meiryo UI" panose="020B0604030504040204" pitchFamily="50" charset="-128"/>
                <a:ea typeface="Meiryo UI" panose="020B0604030504040204" pitchFamily="50" charset="-128"/>
              </a:rPr>
              <a:t>、幼稚園、保育園、社会</a:t>
            </a:r>
            <a:r>
              <a:rPr lang="ja-JP" altLang="en-US" sz="1100" dirty="0">
                <a:solidFill>
                  <a:prstClr val="black"/>
                </a:solidFill>
                <a:latin typeface="Meiryo UI" panose="020B0604030504040204" pitchFamily="50" charset="-128"/>
                <a:ea typeface="Meiryo UI" panose="020B0604030504040204" pitchFamily="50" charset="-128"/>
              </a:rPr>
              <a:t>福祉施設等）のうち補助</a:t>
            </a:r>
            <a:r>
              <a:rPr lang="ja-JP" altLang="en-US" sz="1100" dirty="0" smtClean="0">
                <a:solidFill>
                  <a:prstClr val="black"/>
                </a:solidFill>
                <a:latin typeface="Meiryo UI" panose="020B0604030504040204" pitchFamily="50" charset="-128"/>
                <a:ea typeface="Meiryo UI" panose="020B0604030504040204" pitchFamily="50" charset="-128"/>
              </a:rPr>
              <a:t>対象</a:t>
            </a:r>
            <a:r>
              <a:rPr lang="ja-JP" altLang="en-US" sz="1100" dirty="0">
                <a:solidFill>
                  <a:prstClr val="black"/>
                </a:solidFill>
                <a:latin typeface="Meiryo UI" panose="020B0604030504040204" pitchFamily="50" charset="-128"/>
                <a:ea typeface="Meiryo UI" panose="020B0604030504040204" pitchFamily="50" charset="-128"/>
              </a:rPr>
              <a:t>団体</a:t>
            </a:r>
            <a:r>
              <a:rPr lang="ja-JP" altLang="en-US" sz="1100" dirty="0" smtClean="0">
                <a:solidFill>
                  <a:prstClr val="black"/>
                </a:solidFill>
                <a:latin typeface="Meiryo UI" panose="020B0604030504040204" pitchFamily="50" charset="-128"/>
                <a:ea typeface="Meiryo UI" panose="020B0604030504040204" pitchFamily="50" charset="-128"/>
              </a:rPr>
              <a:t>が管理する</a:t>
            </a:r>
            <a:r>
              <a:rPr lang="ja-JP" altLang="en-US" sz="1100" dirty="0">
                <a:solidFill>
                  <a:prstClr val="black"/>
                </a:solidFill>
                <a:latin typeface="Meiryo UI" panose="020B0604030504040204" pitchFamily="50" charset="-128"/>
                <a:ea typeface="Meiryo UI" panose="020B0604030504040204" pitchFamily="50" charset="-128"/>
              </a:rPr>
              <a:t>ものを除く。</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予定</a:t>
            </a:r>
            <a:r>
              <a:rPr lang="ja-JP" altLang="en-US" sz="1100" dirty="0">
                <a:solidFill>
                  <a:prstClr val="black"/>
                </a:solidFill>
                <a:latin typeface="Meiryo UI" panose="020B0604030504040204" pitchFamily="50" charset="-128"/>
                <a:ea typeface="Meiryo UI" panose="020B0604030504040204" pitchFamily="50" charset="-128"/>
              </a:rPr>
              <a:t>件数</a:t>
            </a:r>
            <a:r>
              <a:rPr lang="ja-JP" altLang="en-US" sz="1100" dirty="0" smtClean="0">
                <a:solidFill>
                  <a:prstClr val="black"/>
                </a:solidFill>
                <a:latin typeface="Meiryo UI" panose="020B0604030504040204" pitchFamily="50" charset="-128"/>
                <a:ea typeface="Meiryo UI" panose="020B0604030504040204" pitchFamily="50" charset="-128"/>
              </a:rPr>
              <a:t>：２件</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補 助 率</a:t>
            </a:r>
            <a:r>
              <a:rPr lang="ja-JP" altLang="en-US" sz="1100" dirty="0">
                <a:solidFill>
                  <a:prstClr val="black"/>
                </a:solidFill>
                <a:latin typeface="Meiryo UI" panose="020B0604030504040204" pitchFamily="50" charset="-128"/>
                <a:ea typeface="Meiryo UI" panose="020B0604030504040204" pitchFamily="50" charset="-128"/>
              </a:rPr>
              <a:t>：対象</a:t>
            </a:r>
            <a:r>
              <a:rPr lang="ja-JP" altLang="en-US" sz="1100" dirty="0" smtClean="0">
                <a:solidFill>
                  <a:prstClr val="black"/>
                </a:solidFill>
                <a:latin typeface="Meiryo UI" panose="020B0604030504040204" pitchFamily="50" charset="-128"/>
                <a:ea typeface="Meiryo UI" panose="020B0604030504040204" pitchFamily="50" charset="-128"/>
              </a:rPr>
              <a:t>経費の</a:t>
            </a:r>
            <a:r>
              <a:rPr lang="en-US" altLang="ja-JP" sz="1100" dirty="0" smtClean="0">
                <a:solidFill>
                  <a:prstClr val="black"/>
                </a:solidFill>
                <a:latin typeface="Meiryo UI" panose="020B0604030504040204" pitchFamily="50" charset="-128"/>
                <a:ea typeface="Meiryo UI" panose="020B0604030504040204" pitchFamily="50" charset="-128"/>
              </a:rPr>
              <a:t>1/2</a:t>
            </a:r>
            <a:r>
              <a:rPr lang="ja-JP" altLang="en-US" sz="1100" dirty="0" smtClean="0">
                <a:solidFill>
                  <a:prstClr val="black"/>
                </a:solidFill>
                <a:latin typeface="Meiryo UI" panose="020B0604030504040204" pitchFamily="50" charset="-128"/>
                <a:ea typeface="Meiryo UI" panose="020B0604030504040204" pitchFamily="50" charset="-128"/>
              </a:rPr>
              <a:t>（最大</a:t>
            </a:r>
            <a:r>
              <a:rPr lang="en-US" altLang="ja-JP" sz="1100" dirty="0" smtClean="0">
                <a:solidFill>
                  <a:prstClr val="black"/>
                </a:solidFill>
                <a:latin typeface="Meiryo UI" panose="020B0604030504040204" pitchFamily="50" charset="-128"/>
                <a:ea typeface="Meiryo UI" panose="020B0604030504040204" pitchFamily="50" charset="-128"/>
              </a:rPr>
              <a:t>100</a:t>
            </a:r>
            <a:r>
              <a:rPr lang="ja-JP" altLang="en-US" sz="1100" dirty="0">
                <a:solidFill>
                  <a:prstClr val="black"/>
                </a:solidFill>
                <a:latin typeface="Meiryo UI" panose="020B0604030504040204" pitchFamily="50" charset="-128"/>
                <a:ea typeface="Meiryo UI" panose="020B0604030504040204" pitchFamily="50" charset="-128"/>
              </a:rPr>
              <a:t>万</a:t>
            </a:r>
            <a:r>
              <a:rPr lang="ja-JP" altLang="en-US" sz="1100" dirty="0" smtClean="0">
                <a:solidFill>
                  <a:prstClr val="black"/>
                </a:solidFill>
                <a:latin typeface="Meiryo UI" panose="020B0604030504040204" pitchFamily="50" charset="-128"/>
                <a:ea typeface="Meiryo UI" panose="020B0604030504040204" pitchFamily="50" charset="-128"/>
              </a:rPr>
              <a:t>円）</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smtClean="0">
                <a:solidFill>
                  <a:prstClr val="black"/>
                </a:solidFill>
                <a:latin typeface="Meiryo UI" panose="020B0604030504040204" pitchFamily="50" charset="-128"/>
                <a:ea typeface="Meiryo UI" panose="020B0604030504040204" pitchFamily="50" charset="-128"/>
              </a:rPr>
              <a:t>条　　　件</a:t>
            </a:r>
            <a:r>
              <a:rPr lang="ja-JP" altLang="en-US" sz="1100" dirty="0">
                <a:solidFill>
                  <a:prstClr val="black"/>
                </a:solidFill>
                <a:latin typeface="Meiryo UI" panose="020B0604030504040204" pitchFamily="50" charset="-128"/>
                <a:ea typeface="Meiryo UI" panose="020B0604030504040204" pitchFamily="50" charset="-128"/>
              </a:rPr>
              <a:t>：初期費用のうち、</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％以上かつ</a:t>
            </a:r>
            <a:r>
              <a:rPr lang="en-US" altLang="ja-JP" sz="1100" dirty="0">
                <a:solidFill>
                  <a:prstClr val="black"/>
                </a:solidFill>
                <a:latin typeface="Meiryo UI" panose="020B0604030504040204" pitchFamily="50" charset="-128"/>
                <a:ea typeface="Meiryo UI" panose="020B0604030504040204" pitchFamily="50" charset="-128"/>
              </a:rPr>
              <a:t>10</a:t>
            </a:r>
            <a:r>
              <a:rPr lang="ja-JP" altLang="en-US" sz="1100" dirty="0">
                <a:solidFill>
                  <a:prstClr val="black"/>
                </a:solidFill>
                <a:latin typeface="Meiryo UI" panose="020B0604030504040204" pitchFamily="50" charset="-128"/>
                <a:ea typeface="Meiryo UI" panose="020B0604030504040204" pitchFamily="50" charset="-128"/>
              </a:rPr>
              <a:t>者以上は寄付によること</a:t>
            </a:r>
            <a:endParaRPr lang="en-US" altLang="ja-JP" sz="1100" dirty="0">
              <a:solidFill>
                <a:prstClr val="black"/>
              </a:solidFill>
              <a:latin typeface="Meiryo UI" panose="020B0604030504040204" pitchFamily="50" charset="-128"/>
              <a:ea typeface="Meiryo UI" panose="020B0604030504040204" pitchFamily="50" charset="-128"/>
            </a:endParaRPr>
          </a:p>
          <a:p>
            <a:pPr marL="85725" indent="-85725"/>
            <a:r>
              <a:rPr lang="ja-JP" altLang="en-US" sz="1100" dirty="0">
                <a:solidFill>
                  <a:prstClr val="black"/>
                </a:solidFill>
                <a:latin typeface="Meiryo UI" panose="020B0604030504040204" pitchFamily="50" charset="-128"/>
                <a:ea typeface="Meiryo UI" panose="020B0604030504040204" pitchFamily="50" charset="-128"/>
              </a:rPr>
              <a:t>　　　　   </a:t>
            </a:r>
            <a:r>
              <a:rPr lang="ja-JP" altLang="en-US" sz="1100" dirty="0" smtClean="0">
                <a:solidFill>
                  <a:prstClr val="black"/>
                </a:solidFill>
                <a:latin typeface="Meiryo UI" panose="020B0604030504040204" pitchFamily="50" charset="-128"/>
                <a:ea typeface="Meiryo UI" panose="020B0604030504040204" pitchFamily="50" charset="-128"/>
              </a:rPr>
              <a:t>　　設置後</a:t>
            </a:r>
            <a:r>
              <a:rPr lang="en-US" altLang="ja-JP" sz="1100" dirty="0">
                <a:solidFill>
                  <a:prstClr val="black"/>
                </a:solidFill>
                <a:latin typeface="Meiryo UI" panose="020B0604030504040204" pitchFamily="50" charset="-128"/>
                <a:ea typeface="Meiryo UI" panose="020B0604030504040204" pitchFamily="50" charset="-128"/>
              </a:rPr>
              <a:t>5</a:t>
            </a:r>
            <a:r>
              <a:rPr lang="ja-JP" altLang="en-US" sz="1100" dirty="0" smtClean="0">
                <a:solidFill>
                  <a:prstClr val="black"/>
                </a:solidFill>
                <a:latin typeface="Meiryo UI" panose="020B0604030504040204" pitchFamily="50" charset="-128"/>
                <a:ea typeface="Meiryo UI" panose="020B0604030504040204" pitchFamily="50" charset="-128"/>
              </a:rPr>
              <a:t>年間</a:t>
            </a:r>
            <a:r>
              <a:rPr lang="ja-JP" altLang="en-US" sz="1100" dirty="0">
                <a:solidFill>
                  <a:prstClr val="black"/>
                </a:solidFill>
                <a:latin typeface="Meiryo UI" panose="020B0604030504040204" pitchFamily="50" charset="-128"/>
                <a:ea typeface="Meiryo UI" panose="020B0604030504040204" pitchFamily="50" charset="-128"/>
              </a:rPr>
              <a:t>、施設と連携して</a:t>
            </a:r>
            <a:r>
              <a:rPr lang="ja-JP" altLang="en-US" sz="1100" dirty="0" smtClean="0">
                <a:solidFill>
                  <a:prstClr val="black"/>
                </a:solidFill>
                <a:latin typeface="Meiryo UI" panose="020B0604030504040204" pitchFamily="50" charset="-128"/>
                <a:ea typeface="Meiryo UI" panose="020B0604030504040204" pitchFamily="50" charset="-128"/>
              </a:rPr>
              <a:t>環境活動等を</a:t>
            </a:r>
            <a:r>
              <a:rPr lang="ja-JP" altLang="en-US" sz="1100" dirty="0">
                <a:solidFill>
                  <a:prstClr val="black"/>
                </a:solidFill>
                <a:latin typeface="Meiryo UI" panose="020B0604030504040204" pitchFamily="50" charset="-128"/>
                <a:ea typeface="Meiryo UI" panose="020B0604030504040204" pitchFamily="50" charset="-128"/>
              </a:rPr>
              <a:t>行う</a:t>
            </a:r>
            <a:r>
              <a:rPr lang="ja-JP" altLang="en-US" sz="1100" dirty="0" smtClean="0">
                <a:solidFill>
                  <a:prstClr val="black"/>
                </a:solidFill>
                <a:latin typeface="Meiryo UI" panose="020B0604030504040204" pitchFamily="50" charset="-128"/>
                <a:ea typeface="Meiryo UI" panose="020B0604030504040204" pitchFamily="50" charset="-128"/>
              </a:rPr>
              <a:t>こと</a:t>
            </a:r>
            <a:endParaRPr lang="ja-JP" altLang="en-US" sz="1100" dirty="0">
              <a:solidFill>
                <a:prstClr val="black"/>
              </a:solidFill>
              <a:latin typeface="Meiryo UI" panose="020B0604030504040204" pitchFamily="50" charset="-128"/>
              <a:ea typeface="Meiryo UI" panose="020B0604030504040204" pitchFamily="50" charset="-128"/>
            </a:endParaRPr>
          </a:p>
        </p:txBody>
      </p:sp>
      <p:pic>
        <p:nvPicPr>
          <p:cNvPr id="31"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614" y="4339923"/>
            <a:ext cx="4430393" cy="227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 name="テキスト ボックス 31"/>
          <p:cNvSpPr txBox="1"/>
          <p:nvPr/>
        </p:nvSpPr>
        <p:spPr>
          <a:xfrm>
            <a:off x="363657" y="4423934"/>
            <a:ext cx="1447123" cy="276999"/>
          </a:xfrm>
          <a:prstGeom prst="rect">
            <a:avLst/>
          </a:prstGeom>
          <a:noFill/>
        </p:spPr>
        <p:txBody>
          <a:bodyPr wrap="square" rtlCol="0">
            <a:spAutoFit/>
          </a:bodyPr>
          <a:lstStyle/>
          <a:p>
            <a:pPr marL="87313" indent="-87313"/>
            <a:r>
              <a:rPr lang="ja-JP" altLang="en-US" sz="1200" dirty="0" smtClean="0">
                <a:solidFill>
                  <a:prstClr val="black"/>
                </a:solidFill>
                <a:latin typeface="Meiryo UI" pitchFamily="50" charset="-128"/>
                <a:ea typeface="Meiryo UI" pitchFamily="50" charset="-128"/>
                <a:cs typeface="Meiryo UI" pitchFamily="50" charset="-128"/>
              </a:rPr>
              <a:t>＜事業フロー＞</a:t>
            </a:r>
            <a:endParaRPr lang="ja-JP" altLang="en-US" sz="12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038518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140630" y="555195"/>
            <a:ext cx="9694076" cy="619866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1400" dirty="0">
                <a:solidFill>
                  <a:prstClr val="white"/>
                </a:solidFill>
                <a:ea typeface="HGP創英角ｺﾞｼｯｸUB" pitchFamily="50" charset="-128"/>
                <a:cs typeface="ＭＳ Ｐゴシック" charset="-128"/>
              </a:rPr>
              <a:t>　</a:t>
            </a: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13</a:t>
            </a:r>
            <a:endParaRPr lang="ja-JP" altLang="en-US" b="1" dirty="0">
              <a:solidFill>
                <a:prstClr val="white"/>
              </a:solidFill>
            </a:endParaRPr>
          </a:p>
        </p:txBody>
      </p:sp>
      <p:sp>
        <p:nvSpPr>
          <p:cNvPr id="26" name="角丸四角形 25"/>
          <p:cNvSpPr/>
          <p:nvPr/>
        </p:nvSpPr>
        <p:spPr>
          <a:xfrm>
            <a:off x="200472" y="692696"/>
            <a:ext cx="6912768"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府・市有施設における太陽光発電</a:t>
            </a:r>
            <a:r>
              <a:rPr lang="ja-JP" altLang="en-US" sz="1600" b="1" dirty="0">
                <a:solidFill>
                  <a:prstClr val="black"/>
                </a:solidFill>
                <a:latin typeface="Meiryo UI" pitchFamily="50" charset="-128"/>
                <a:ea typeface="Meiryo UI" pitchFamily="50" charset="-128"/>
                <a:cs typeface="Meiryo UI" pitchFamily="50" charset="-128"/>
              </a:rPr>
              <a:t>の導入</a:t>
            </a:r>
            <a:r>
              <a:rPr lang="ja-JP" altLang="en-US" sz="1400" b="1" dirty="0">
                <a:solidFill>
                  <a:prstClr val="black"/>
                </a:solidFill>
                <a:latin typeface="Meiryo UI" pitchFamily="50" charset="-128"/>
                <a:ea typeface="Meiryo UI" pitchFamily="50" charset="-128"/>
                <a:cs typeface="Meiryo UI" pitchFamily="50" charset="-128"/>
              </a:rPr>
              <a:t>（屋根貸し・土地貸し事業を除く</a:t>
            </a:r>
            <a:r>
              <a:rPr lang="ja-JP" altLang="en-US" sz="1400" b="1" dirty="0" smtClean="0">
                <a:solidFill>
                  <a:prstClr val="black"/>
                </a:solidFill>
                <a:latin typeface="Meiryo UI" pitchFamily="50" charset="-128"/>
                <a:ea typeface="Meiryo UI" pitchFamily="50" charset="-128"/>
                <a:cs typeface="Meiryo UI" pitchFamily="50" charset="-128"/>
              </a:rPr>
              <a:t>）</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1" name="テキスト ボックス 30"/>
          <p:cNvSpPr txBox="1"/>
          <p:nvPr/>
        </p:nvSpPr>
        <p:spPr>
          <a:xfrm>
            <a:off x="190375" y="1224335"/>
            <a:ext cx="5842745"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◆大阪府では、下水</a:t>
            </a:r>
            <a:r>
              <a:rPr lang="ja-JP" altLang="en-US" sz="1300" dirty="0">
                <a:solidFill>
                  <a:prstClr val="black"/>
                </a:solidFill>
                <a:latin typeface="Meiryo UI" pitchFamily="50" charset="-128"/>
                <a:ea typeface="Meiryo UI" pitchFamily="50" charset="-128"/>
                <a:cs typeface="Meiryo UI" pitchFamily="50" charset="-128"/>
              </a:rPr>
              <a:t>処理場において</a:t>
            </a:r>
            <a:r>
              <a:rPr lang="ja-JP" altLang="en-US" sz="1300" dirty="0" smtClean="0">
                <a:solidFill>
                  <a:prstClr val="black"/>
                </a:solidFill>
                <a:latin typeface="Meiryo UI" pitchFamily="50" charset="-128"/>
                <a:ea typeface="Meiryo UI" pitchFamily="50" charset="-128"/>
                <a:cs typeface="Meiryo UI" pitchFamily="50" charset="-128"/>
              </a:rPr>
              <a:t>、リース契約により大規模</a:t>
            </a:r>
            <a:r>
              <a:rPr lang="ja-JP" altLang="en-US" sz="1300" dirty="0">
                <a:solidFill>
                  <a:prstClr val="black"/>
                </a:solidFill>
                <a:latin typeface="Meiryo UI" pitchFamily="50" charset="-128"/>
                <a:ea typeface="Meiryo UI" pitchFamily="50" charset="-128"/>
                <a:cs typeface="Meiryo UI" pitchFamily="50" charset="-128"/>
              </a:rPr>
              <a:t>な</a:t>
            </a:r>
            <a:r>
              <a:rPr lang="ja-JP" altLang="en-US" sz="1300" dirty="0" smtClean="0">
                <a:solidFill>
                  <a:prstClr val="black"/>
                </a:solidFill>
                <a:latin typeface="Meiryo UI" pitchFamily="50" charset="-128"/>
                <a:ea typeface="Meiryo UI" pitchFamily="50" charset="-128"/>
                <a:cs typeface="Meiryo UI" pitchFamily="50" charset="-128"/>
              </a:rPr>
              <a:t>太陽</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光</a:t>
            </a:r>
            <a:r>
              <a:rPr lang="ja-JP" altLang="en-US" sz="1300" dirty="0">
                <a:solidFill>
                  <a:prstClr val="black"/>
                </a:solidFill>
                <a:latin typeface="Meiryo UI" pitchFamily="50" charset="-128"/>
                <a:ea typeface="Meiryo UI" pitchFamily="50" charset="-128"/>
                <a:cs typeface="Meiryo UI" pitchFamily="50" charset="-128"/>
              </a:rPr>
              <a:t>発電システムを導入し、平常時は売電を行い、災害時は</a:t>
            </a:r>
            <a:r>
              <a:rPr lang="ja-JP" altLang="en-US" sz="1300" dirty="0" smtClean="0">
                <a:solidFill>
                  <a:prstClr val="black"/>
                </a:solidFill>
                <a:latin typeface="Meiryo UI" pitchFamily="50" charset="-128"/>
                <a:ea typeface="Meiryo UI" pitchFamily="50" charset="-128"/>
                <a:cs typeface="Meiryo UI" pitchFamily="50" charset="-128"/>
              </a:rPr>
              <a:t>同処理</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場</a:t>
            </a:r>
            <a:r>
              <a:rPr lang="ja-JP" altLang="en-US" sz="1300" dirty="0">
                <a:solidFill>
                  <a:prstClr val="black"/>
                </a:solidFill>
                <a:latin typeface="Meiryo UI" pitchFamily="50" charset="-128"/>
                <a:ea typeface="Meiryo UI" pitchFamily="50" charset="-128"/>
                <a:cs typeface="Meiryo UI" pitchFamily="50" charset="-128"/>
              </a:rPr>
              <a:t>の非常用電源として活用します</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3" name="テキスト ボックス 32"/>
          <p:cNvSpPr txBox="1"/>
          <p:nvPr/>
        </p:nvSpPr>
        <p:spPr>
          <a:xfrm>
            <a:off x="7256816" y="708374"/>
            <a:ext cx="2173127"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zh-TW" altLang="en-US"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344,275</a:t>
            </a:r>
            <a:r>
              <a:rPr lang="ja-JP" altLang="en-US" sz="1200" dirty="0" smtClean="0">
                <a:solidFill>
                  <a:prstClr val="black"/>
                </a:solidFill>
                <a:latin typeface="Meiryo UI" pitchFamily="50" charset="-128"/>
                <a:ea typeface="Meiryo UI" pitchFamily="50" charset="-128"/>
                <a:cs typeface="Meiryo UI" pitchFamily="50" charset="-128"/>
              </a:rPr>
              <a:t>千円</a:t>
            </a:r>
            <a:r>
              <a:rPr lang="zh-TW" altLang="en-US"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272480" y="1916832"/>
            <a:ext cx="4536504" cy="2410486"/>
            <a:chOff x="4748600" y="1290827"/>
            <a:chExt cx="4848714" cy="2213663"/>
          </a:xfrm>
        </p:grpSpPr>
        <p:sp>
          <p:nvSpPr>
            <p:cNvPr id="36" name="Oval 2"/>
            <p:cNvSpPr>
              <a:spLocks noChangeArrowheads="1"/>
            </p:cNvSpPr>
            <p:nvPr/>
          </p:nvSpPr>
          <p:spPr bwMode="auto">
            <a:xfrm>
              <a:off x="4748600" y="1750318"/>
              <a:ext cx="117804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電気事業者</a:t>
              </a:r>
              <a:endParaRPr lang="en-US" altLang="ja-JP" sz="9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ja-JP" altLang="en-US" sz="900" dirty="0" err="1" smtClean="0">
                  <a:solidFill>
                    <a:prstClr val="black"/>
                  </a:solidFill>
                  <a:latin typeface="Meiryo UI" pitchFamily="50" charset="-128"/>
                  <a:ea typeface="Meiryo UI" pitchFamily="50" charset="-128"/>
                  <a:cs typeface="Meiryo UI" pitchFamily="50" charset="-128"/>
                </a:rPr>
                <a:t>への</a:t>
              </a:r>
              <a:r>
                <a:rPr lang="ja-JP" altLang="en-US" sz="900" dirty="0" smtClean="0">
                  <a:solidFill>
                    <a:prstClr val="black"/>
                  </a:solidFill>
                  <a:latin typeface="Meiryo UI" pitchFamily="50" charset="-128"/>
                  <a:ea typeface="Meiryo UI" pitchFamily="50" charset="-128"/>
                  <a:cs typeface="Meiryo UI" pitchFamily="50" charset="-128"/>
                </a:rPr>
                <a:t>売電</a:t>
              </a:r>
              <a:endParaRPr lang="ja-JP" altLang="en-US" sz="1600" dirty="0" smtClean="0">
                <a:solidFill>
                  <a:prstClr val="black"/>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6643951" y="1290827"/>
              <a:ext cx="1667353" cy="272092"/>
            </a:xfrm>
            <a:prstGeom prst="rect">
              <a:avLst/>
            </a:prstGeom>
            <a:noFill/>
          </p:spPr>
          <p:txBody>
            <a:bodyPr wrap="square" rtlCol="0">
              <a:spAutoFit/>
            </a:bodyPr>
            <a:lstStyle/>
            <a:p>
              <a:pPr marL="87313" indent="-87313"/>
              <a:r>
                <a:rPr lang="ja-JP" altLang="en-US" sz="1400" dirty="0" smtClean="0">
                  <a:solidFill>
                    <a:prstClr val="black"/>
                  </a:solidFill>
                  <a:latin typeface="Meiryo UI" pitchFamily="50" charset="-128"/>
                  <a:ea typeface="Meiryo UI" pitchFamily="50" charset="-128"/>
                  <a:cs typeface="Meiryo UI" pitchFamily="50" charset="-128"/>
                </a:rPr>
                <a:t>＜事業フロー＞</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38" name="Rectangle 3"/>
            <p:cNvSpPr>
              <a:spLocks noChangeArrowheads="1"/>
            </p:cNvSpPr>
            <p:nvPr/>
          </p:nvSpPr>
          <p:spPr bwMode="auto">
            <a:xfrm>
              <a:off x="6349529" y="1666179"/>
              <a:ext cx="1713860" cy="709688"/>
            </a:xfrm>
            <a:prstGeom prst="rect">
              <a:avLst/>
            </a:prstGeom>
            <a:solidFill>
              <a:srgbClr val="FFFFFF"/>
            </a:solidFill>
            <a:ln w="9525">
              <a:solidFill>
                <a:srgbClr val="000000"/>
              </a:solidFill>
              <a:prstDash val="solid"/>
              <a:miter lim="800000"/>
              <a:headEnd/>
              <a:tailEnd/>
            </a:ln>
          </p:spPr>
          <p:txBody>
            <a:bodyPr vert="horz" wrap="square" lIns="74295" tIns="8890" rIns="74295" bIns="900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土地所有者</a:t>
              </a:r>
              <a:r>
                <a:rPr lang="en-US" altLang="ja-JP" sz="900" dirty="0" smtClean="0">
                  <a:solidFill>
                    <a:prstClr val="black"/>
                  </a:solidFill>
                  <a:latin typeface="Meiryo UI" pitchFamily="50" charset="-128"/>
                  <a:ea typeface="Meiryo UI" pitchFamily="50" charset="-128"/>
                  <a:cs typeface="Meiryo UI" pitchFamily="50" charset="-128"/>
                </a:rPr>
                <a:t>】</a:t>
              </a:r>
            </a:p>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発電・売電事業者</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39" name="Rectangle 4"/>
            <p:cNvSpPr>
              <a:spLocks noChangeArrowheads="1"/>
            </p:cNvSpPr>
            <p:nvPr/>
          </p:nvSpPr>
          <p:spPr bwMode="auto">
            <a:xfrm>
              <a:off x="6505907" y="2038639"/>
              <a:ext cx="1404744" cy="241440"/>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Century" pitchFamily="18" charset="0"/>
                  <a:ea typeface="ＭＳ 明朝" pitchFamily="17" charset="-128"/>
                  <a:cs typeface="ＭＳ Ｐゴシック" pitchFamily="50" charset="-128"/>
                </a:rPr>
                <a:t>大　阪　府</a:t>
              </a:r>
              <a:endParaRPr lang="ja-JP" altLang="en-US" dirty="0" smtClean="0">
                <a:solidFill>
                  <a:prstClr val="black"/>
                </a:solidFill>
                <a:latin typeface="Arial" pitchFamily="34" charset="0"/>
                <a:cs typeface="ＭＳ Ｐゴシック" pitchFamily="50" charset="-128"/>
              </a:endParaRPr>
            </a:p>
          </p:txBody>
        </p:sp>
        <p:sp>
          <p:nvSpPr>
            <p:cNvPr id="41" name="AutoShape 5"/>
            <p:cNvSpPr>
              <a:spLocks noChangeArrowheads="1"/>
            </p:cNvSpPr>
            <p:nvPr/>
          </p:nvSpPr>
          <p:spPr bwMode="auto">
            <a:xfrm>
              <a:off x="5926644" y="1766114"/>
              <a:ext cx="424706" cy="449957"/>
            </a:xfrm>
            <a:prstGeom prst="leftArrow">
              <a:avLst>
                <a:gd name="adj1" fmla="val 50000"/>
                <a:gd name="adj2" fmla="val 28049"/>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2" name="AutoShape 6"/>
            <p:cNvSpPr>
              <a:spLocks noChangeArrowheads="1"/>
            </p:cNvSpPr>
            <p:nvPr/>
          </p:nvSpPr>
          <p:spPr bwMode="auto">
            <a:xfrm>
              <a:off x="8065210" y="1750318"/>
              <a:ext cx="350430" cy="449957"/>
            </a:xfrm>
            <a:prstGeom prst="rightArrow">
              <a:avLst>
                <a:gd name="adj1" fmla="val 50000"/>
                <a:gd name="adj2" fmla="val 31707"/>
              </a:avLst>
            </a:prstGeom>
            <a:solidFill>
              <a:srgbClr val="FFFFFF"/>
            </a:solidFill>
            <a:ln w="9525">
              <a:solidFill>
                <a:srgbClr val="000000"/>
              </a:solidFill>
              <a:miter lim="800000"/>
              <a:headEnd/>
              <a:tailEnd/>
            </a:ln>
          </p:spPr>
          <p:txBody>
            <a:bodyPr vert="horz"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3" name="Oval 7"/>
            <p:cNvSpPr>
              <a:spLocks noChangeArrowheads="1"/>
            </p:cNvSpPr>
            <p:nvPr/>
          </p:nvSpPr>
          <p:spPr bwMode="auto">
            <a:xfrm>
              <a:off x="8415640" y="1704590"/>
              <a:ext cx="1181674" cy="541412"/>
            </a:xfrm>
            <a:prstGeom prst="ellipse">
              <a:avLst/>
            </a:prstGeom>
            <a:solidFill>
              <a:srgbClr val="FFFFFF"/>
            </a:solidFill>
            <a:ln w="9525">
              <a:solidFill>
                <a:srgbClr val="000000"/>
              </a:solidFill>
              <a:round/>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下水処理場</a:t>
              </a:r>
            </a:p>
            <a:p>
              <a:pPr algn="ctr"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非常電源</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4" name="Rectangle 8"/>
            <p:cNvSpPr>
              <a:spLocks noChangeArrowheads="1"/>
            </p:cNvSpPr>
            <p:nvPr/>
          </p:nvSpPr>
          <p:spPr bwMode="auto">
            <a:xfrm>
              <a:off x="5605993" y="2301398"/>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平常時</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5" name="Rectangle 8"/>
            <p:cNvSpPr>
              <a:spLocks noChangeArrowheads="1"/>
            </p:cNvSpPr>
            <p:nvPr/>
          </p:nvSpPr>
          <p:spPr bwMode="auto">
            <a:xfrm>
              <a:off x="8116194" y="2268990"/>
              <a:ext cx="899914" cy="267048"/>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74295" tIns="8890" rIns="74295" bIns="8890" numCol="1" anchor="t" anchorCtr="0" compatLnSpc="1">
              <a:prstTxWarp prst="textNoShape">
                <a:avLst/>
              </a:prstTxWarp>
            </a:bodyPr>
            <a:lstStyle/>
            <a:p>
              <a:pPr algn="just" fontAlgn="base">
                <a:spcBef>
                  <a:spcPct val="0"/>
                </a:spcBef>
                <a:spcAft>
                  <a:spcPct val="0"/>
                </a:spcAft>
              </a:pPr>
              <a:r>
                <a:rPr lang="en-US" altLang="ja-JP" sz="900" dirty="0" smtClean="0">
                  <a:solidFill>
                    <a:prstClr val="black"/>
                  </a:solidFill>
                  <a:latin typeface="Meiryo UI" pitchFamily="50" charset="-128"/>
                  <a:ea typeface="Meiryo UI" pitchFamily="50" charset="-128"/>
                  <a:cs typeface="Meiryo UI" pitchFamily="50" charset="-128"/>
                </a:rPr>
                <a:t>【</a:t>
              </a:r>
              <a:r>
                <a:rPr lang="ja-JP" altLang="en-US" sz="900" dirty="0" smtClean="0">
                  <a:solidFill>
                    <a:prstClr val="black"/>
                  </a:solidFill>
                  <a:latin typeface="Meiryo UI" pitchFamily="50" charset="-128"/>
                  <a:ea typeface="Meiryo UI" pitchFamily="50" charset="-128"/>
                  <a:cs typeface="Meiryo UI" pitchFamily="50" charset="-128"/>
                </a:rPr>
                <a:t>災害時</a:t>
              </a:r>
              <a:r>
                <a:rPr lang="en-US" altLang="ja-JP" sz="900" dirty="0" smtClean="0">
                  <a:solidFill>
                    <a:prstClr val="black"/>
                  </a:solidFill>
                  <a:latin typeface="Meiryo UI" pitchFamily="50" charset="-128"/>
                  <a:ea typeface="Meiryo UI" pitchFamily="50" charset="-128"/>
                  <a:cs typeface="Meiryo UI" pitchFamily="50" charset="-128"/>
                </a:rPr>
                <a:t>】</a:t>
              </a:r>
              <a:endParaRPr lang="ja-JP" altLang="ja-JP" dirty="0" smtClean="0">
                <a:solidFill>
                  <a:prstClr val="black"/>
                </a:solidFill>
                <a:latin typeface="Meiryo UI" pitchFamily="50" charset="-128"/>
                <a:ea typeface="Meiryo UI" pitchFamily="50" charset="-128"/>
                <a:cs typeface="Meiryo UI" pitchFamily="50" charset="-128"/>
              </a:endParaRPr>
            </a:p>
          </p:txBody>
        </p:sp>
        <p:sp>
          <p:nvSpPr>
            <p:cNvPr id="46" name="AutoShape 9"/>
            <p:cNvSpPr>
              <a:spLocks noChangeArrowheads="1"/>
            </p:cNvSpPr>
            <p:nvPr/>
          </p:nvSpPr>
          <p:spPr bwMode="auto">
            <a:xfrm>
              <a:off x="6669170" y="2461319"/>
              <a:ext cx="340211" cy="353531"/>
            </a:xfrm>
            <a:prstGeom prst="up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7" name="AutoShape 10"/>
            <p:cNvSpPr>
              <a:spLocks noChangeArrowheads="1"/>
            </p:cNvSpPr>
            <p:nvPr/>
          </p:nvSpPr>
          <p:spPr bwMode="auto">
            <a:xfrm>
              <a:off x="7405976" y="2456671"/>
              <a:ext cx="340211" cy="349323"/>
            </a:xfrm>
            <a:prstGeom prst="downArrow">
              <a:avLst>
                <a:gd name="adj1" fmla="val 50000"/>
                <a:gd name="adj2" fmla="val 25000"/>
              </a:avLst>
            </a:prstGeom>
            <a:solidFill>
              <a:srgbClr val="FFFFFF"/>
            </a:solidFill>
            <a:ln w="9525">
              <a:solidFill>
                <a:srgbClr val="000000"/>
              </a:solidFill>
              <a:miter lim="800000"/>
              <a:headEnd/>
              <a:tailEnd/>
            </a:ln>
          </p:spPr>
          <p:txBody>
            <a:bodyPr vert="eaVert" wrap="square" lIns="74295" tIns="8890" rIns="74295" bIns="8890" numCol="1" anchor="t" anchorCtr="0" compatLnSpc="1">
              <a:prstTxWarp prst="textNoShape">
                <a:avLst/>
              </a:prstTxWarp>
            </a:bodyPr>
            <a:lstStyle/>
            <a:p>
              <a:endParaRPr lang="ja-JP" altLang="en-US">
                <a:solidFill>
                  <a:prstClr val="black"/>
                </a:solidFill>
              </a:endParaRPr>
            </a:p>
          </p:txBody>
        </p:sp>
        <p:sp>
          <p:nvSpPr>
            <p:cNvPr id="48" name="Rectangle 11"/>
            <p:cNvSpPr>
              <a:spLocks noChangeArrowheads="1"/>
            </p:cNvSpPr>
            <p:nvPr/>
          </p:nvSpPr>
          <p:spPr bwMode="auto">
            <a:xfrm>
              <a:off x="7904625" y="2571465"/>
              <a:ext cx="59398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リース料</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49" name="Rectangle 11"/>
            <p:cNvSpPr>
              <a:spLocks noChangeArrowheads="1"/>
            </p:cNvSpPr>
            <p:nvPr/>
          </p:nvSpPr>
          <p:spPr bwMode="auto">
            <a:xfrm>
              <a:off x="6120849" y="2568446"/>
              <a:ext cx="461001" cy="180263"/>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none" lIns="74295" tIns="8890" rIns="74295" bIns="8890" numCol="1" anchor="t" anchorCtr="0" compatLnSpc="1">
              <a:prstTxWarp prst="textNoShape">
                <a:avLst/>
              </a:prstTxWarp>
              <a:spAutoFit/>
            </a:bodyPr>
            <a:lstStyle/>
            <a:p>
              <a:pPr algn="ctr" fontAlgn="base">
                <a:spcBef>
                  <a:spcPct val="0"/>
                </a:spcBef>
                <a:spcAft>
                  <a:spcPct val="0"/>
                </a:spcAft>
              </a:pPr>
              <a:r>
                <a:rPr lang="ja-JP" altLang="en-US" sz="900" dirty="0" smtClean="0">
                  <a:solidFill>
                    <a:prstClr val="black"/>
                  </a:solidFill>
                  <a:latin typeface="Meiryo UI" pitchFamily="50" charset="-128"/>
                  <a:ea typeface="Meiryo UI" pitchFamily="50" charset="-128"/>
                  <a:cs typeface="Meiryo UI" pitchFamily="50" charset="-128"/>
                </a:rPr>
                <a:t>リース</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50" name="Rectangle 14"/>
            <p:cNvSpPr>
              <a:spLocks noChangeArrowheads="1"/>
            </p:cNvSpPr>
            <p:nvPr/>
          </p:nvSpPr>
          <p:spPr bwMode="auto">
            <a:xfrm>
              <a:off x="8257946" y="2950655"/>
              <a:ext cx="1187927" cy="553835"/>
            </a:xfrm>
            <a:prstGeom prst="rect">
              <a:avLst/>
            </a:prstGeom>
            <a:solidFill>
              <a:srgbClr val="FFFFFF"/>
            </a:solidFill>
            <a:ln w="9525">
              <a:solidFill>
                <a:srgbClr val="000000"/>
              </a:solidFill>
              <a:prstDash val="sysDot"/>
              <a:miter lim="800000"/>
              <a:headEnd/>
              <a:tailEnd/>
            </a:ln>
          </p:spPr>
          <p:txBody>
            <a:bodyPr vert="horz" wrap="none" lIns="74295" tIns="8890" rIns="74295" bIns="8890" numCol="1" anchor="ctr" anchorCtr="0" compatLnSpc="1">
              <a:prstTxWarp prst="textNoShape">
                <a:avLst/>
              </a:prstTxWarp>
            </a:bodyPr>
            <a:lstStyle/>
            <a:p>
              <a:pPr algn="ctr" fontAlgn="base">
                <a:spcBef>
                  <a:spcPct val="0"/>
                </a:spcBef>
                <a:spcAft>
                  <a:spcPct val="0"/>
                </a:spcAft>
              </a:pPr>
              <a:r>
                <a:rPr lang="ja-JP" altLang="en-US" sz="800" dirty="0" smtClean="0">
                  <a:solidFill>
                    <a:prstClr val="black"/>
                  </a:solidFill>
                  <a:latin typeface="Meiryo UI" pitchFamily="50" charset="-128"/>
                  <a:ea typeface="Meiryo UI" pitchFamily="50" charset="-128"/>
                  <a:cs typeface="Meiryo UI" pitchFamily="50" charset="-128"/>
                </a:rPr>
                <a:t>太陽光発電システム</a:t>
              </a:r>
              <a:endParaRPr lang="en-US" altLang="ja-JP" sz="8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メガソーラーの設置）</a:t>
              </a:r>
            </a:p>
            <a:p>
              <a:pPr algn="ctr" fontAlgn="base">
                <a:spcBef>
                  <a:spcPct val="0"/>
                </a:spcBef>
                <a:spcAft>
                  <a:spcPct val="0"/>
                </a:spcAft>
              </a:pPr>
              <a:r>
                <a:rPr lang="ja-JP" altLang="en-US" sz="800" dirty="0" smtClean="0">
                  <a:solidFill>
                    <a:prstClr val="black"/>
                  </a:solidFill>
                  <a:latin typeface="Meiryo UI" pitchFamily="50" charset="-128"/>
                  <a:ea typeface="Meiryo UI" pitchFamily="50" charset="-128"/>
                  <a:cs typeface="Meiryo UI" pitchFamily="50" charset="-128"/>
                </a:rPr>
                <a:t>及びメンテナンス</a:t>
              </a:r>
              <a:endParaRPr lang="en-US" altLang="ja-JP" sz="800" dirty="0" smtClean="0">
                <a:solidFill>
                  <a:prstClr val="black"/>
                </a:solidFill>
                <a:latin typeface="Meiryo UI" pitchFamily="50" charset="-128"/>
                <a:ea typeface="Meiryo UI" pitchFamily="50" charset="-128"/>
                <a:cs typeface="Meiryo UI" pitchFamily="50" charset="-128"/>
              </a:endParaRPr>
            </a:p>
            <a:p>
              <a:pPr algn="ctr" fontAlgn="base">
                <a:spcBef>
                  <a:spcPct val="0"/>
                </a:spcBef>
                <a:spcAft>
                  <a:spcPct val="0"/>
                </a:spcAft>
              </a:pPr>
              <a:r>
                <a:rPr lang="en-US" altLang="ja-JP" sz="800" dirty="0" smtClean="0">
                  <a:solidFill>
                    <a:prstClr val="black"/>
                  </a:solidFill>
                  <a:latin typeface="Meiryo UI" pitchFamily="50" charset="-128"/>
                  <a:ea typeface="Meiryo UI" pitchFamily="50" charset="-128"/>
                  <a:cs typeface="Meiryo UI" pitchFamily="50" charset="-128"/>
                </a:rPr>
                <a:t>(</a:t>
              </a:r>
              <a:r>
                <a:rPr lang="ja-JP" altLang="en-US" sz="800" dirty="0" smtClean="0">
                  <a:solidFill>
                    <a:prstClr val="black"/>
                  </a:solidFill>
                  <a:latin typeface="Meiryo UI" pitchFamily="50" charset="-128"/>
                  <a:ea typeface="Meiryo UI" pitchFamily="50" charset="-128"/>
                  <a:cs typeface="Meiryo UI" pitchFamily="50" charset="-128"/>
                </a:rPr>
                <a:t>メンテナンスリース）</a:t>
              </a:r>
              <a:endParaRPr lang="ja-JP" altLang="en-US" dirty="0" smtClean="0">
                <a:solidFill>
                  <a:prstClr val="black"/>
                </a:solidFill>
                <a:latin typeface="Meiryo UI" pitchFamily="50" charset="-128"/>
                <a:ea typeface="Meiryo UI" pitchFamily="50" charset="-128"/>
                <a:cs typeface="Meiryo UI" pitchFamily="50" charset="-128"/>
              </a:endParaRPr>
            </a:p>
          </p:txBody>
        </p:sp>
        <p:sp>
          <p:nvSpPr>
            <p:cNvPr id="51" name="Rectangle 16"/>
            <p:cNvSpPr>
              <a:spLocks noChangeArrowheads="1"/>
            </p:cNvSpPr>
            <p:nvPr/>
          </p:nvSpPr>
          <p:spPr bwMode="auto">
            <a:xfrm>
              <a:off x="6386708" y="2865329"/>
              <a:ext cx="1788853" cy="599943"/>
            </a:xfrm>
            <a:prstGeom prst="rect">
              <a:avLst/>
            </a:prstGeom>
            <a:solidFill>
              <a:srgbClr val="FFFFFF"/>
            </a:solidFill>
            <a:ln w="38100" cmpd="dbl">
              <a:solidFill>
                <a:srgbClr val="000000"/>
              </a:solidFill>
              <a:miter lim="800000"/>
              <a:headEnd/>
              <a:tailEnd/>
            </a:ln>
          </p:spPr>
          <p:txBody>
            <a:bodyPr vert="horz" wrap="square" lIns="74295" tIns="36000" rIns="74295" bIns="36000" numCol="1" anchor="b" anchorCtr="0" compatLnSpc="1">
              <a:prstTxWarp prst="textNoShape">
                <a:avLst/>
              </a:prstTxWarp>
            </a:bodyPr>
            <a:lstStyle/>
            <a:p>
              <a:pPr algn="ctr" fontAlgn="base">
                <a:spcBef>
                  <a:spcPct val="0"/>
                </a:spcBef>
                <a:spcAft>
                  <a:spcPct val="0"/>
                </a:spcAft>
              </a:pPr>
              <a:endParaRPr lang="en-US" altLang="ja-JP" sz="1200" dirty="0" smtClean="0">
                <a:solidFill>
                  <a:prstClr val="black"/>
                </a:solidFill>
                <a:latin typeface="Arial" pitchFamily="34" charset="0"/>
                <a:cs typeface="ＭＳ Ｐゴシック" pitchFamily="50" charset="-128"/>
              </a:endParaRPr>
            </a:p>
            <a:p>
              <a:pPr algn="ctr" fontAlgn="base">
                <a:spcBef>
                  <a:spcPct val="0"/>
                </a:spcBef>
                <a:spcAft>
                  <a:spcPct val="0"/>
                </a:spcAft>
              </a:pPr>
              <a:r>
                <a:rPr lang="en-US" altLang="ja-JP" sz="1000" dirty="0" smtClean="0">
                  <a:solidFill>
                    <a:prstClr val="black"/>
                  </a:solidFill>
                  <a:latin typeface="Arial" pitchFamily="34" charset="0"/>
                  <a:cs typeface="ＭＳ Ｐゴシック" pitchFamily="50" charset="-128"/>
                </a:rPr>
                <a:t>【</a:t>
              </a:r>
              <a:r>
                <a:rPr lang="ja-JP" altLang="en-US" sz="1000" dirty="0" smtClean="0">
                  <a:solidFill>
                    <a:prstClr val="black"/>
                  </a:solidFill>
                  <a:latin typeface="Arial" pitchFamily="34" charset="0"/>
                  <a:cs typeface="ＭＳ Ｐゴシック" pitchFamily="50" charset="-128"/>
                </a:rPr>
                <a:t>リース</a:t>
              </a:r>
              <a:r>
                <a:rPr lang="en-US" altLang="ja-JP" sz="1000" dirty="0" smtClean="0">
                  <a:solidFill>
                    <a:prstClr val="black"/>
                  </a:solidFill>
                  <a:latin typeface="Arial" pitchFamily="34" charset="0"/>
                  <a:cs typeface="ＭＳ Ｐゴシック" pitchFamily="50" charset="-128"/>
                </a:rPr>
                <a:t>】</a:t>
              </a:r>
              <a:endParaRPr lang="ja-JP" altLang="en-US" sz="1200" dirty="0" smtClean="0">
                <a:solidFill>
                  <a:prstClr val="black"/>
                </a:solidFill>
                <a:latin typeface="Arial" pitchFamily="34" charset="0"/>
                <a:cs typeface="ＭＳ Ｐゴシック" pitchFamily="50" charset="-128"/>
              </a:endParaRPr>
            </a:p>
          </p:txBody>
        </p:sp>
        <p:sp>
          <p:nvSpPr>
            <p:cNvPr id="52" name="Rectangle 15"/>
            <p:cNvSpPr>
              <a:spLocks noChangeArrowheads="1"/>
            </p:cNvSpPr>
            <p:nvPr/>
          </p:nvSpPr>
          <p:spPr bwMode="auto">
            <a:xfrm>
              <a:off x="6567293" y="2994815"/>
              <a:ext cx="1404744" cy="245098"/>
            </a:xfrm>
            <a:prstGeom prst="rect">
              <a:avLst/>
            </a:prstGeom>
            <a:solidFill>
              <a:srgbClr val="FFFF00"/>
            </a:solidFill>
            <a:ln w="9525">
              <a:solidFill>
                <a:srgbClr val="000000"/>
              </a:solidFill>
              <a:miter lim="800000"/>
              <a:headEnd/>
              <a:tailEnd/>
            </a:ln>
          </p:spPr>
          <p:txBody>
            <a:bodyPr vert="horz" wrap="square" lIns="74295" tIns="8890" rIns="74295" bIns="8890" numCol="1" anchor="ctr" anchorCtr="0" compatLnSpc="1">
              <a:prstTxWarp prst="textNoShape">
                <a:avLst/>
              </a:prstTxWarp>
            </a:bodyPr>
            <a:lstStyle/>
            <a:p>
              <a:pPr algn="ctr" fontAlgn="base">
                <a:spcBef>
                  <a:spcPct val="0"/>
                </a:spcBef>
                <a:spcAft>
                  <a:spcPct val="0"/>
                </a:spcAft>
              </a:pPr>
              <a:r>
                <a:rPr lang="ja-JP" altLang="en-US" sz="900" dirty="0" smtClean="0">
                  <a:solidFill>
                    <a:prstClr val="black"/>
                  </a:solidFill>
                  <a:latin typeface="Century" pitchFamily="18" charset="0"/>
                  <a:ea typeface="ＭＳ 明朝" pitchFamily="17" charset="-128"/>
                  <a:cs typeface="ＭＳ Ｐゴシック" pitchFamily="50" charset="-128"/>
                </a:rPr>
                <a:t>民間企業</a:t>
              </a:r>
              <a:endParaRPr lang="ja-JP" altLang="en-US" dirty="0" smtClean="0">
                <a:solidFill>
                  <a:prstClr val="black"/>
                </a:solidFill>
                <a:latin typeface="Arial" pitchFamily="34" charset="0"/>
                <a:cs typeface="ＭＳ Ｐゴシック" pitchFamily="50" charset="-128"/>
              </a:endParaRPr>
            </a:p>
          </p:txBody>
        </p:sp>
      </p:grpSp>
      <p:graphicFrame>
        <p:nvGraphicFramePr>
          <p:cNvPr id="5" name="表 4"/>
          <p:cNvGraphicFramePr>
            <a:graphicFrameLocks noGrp="1"/>
          </p:cNvGraphicFramePr>
          <p:nvPr>
            <p:extLst>
              <p:ext uri="{D42A27DB-BD31-4B8C-83A1-F6EECF244321}">
                <p14:modId xmlns:p14="http://schemas.microsoft.com/office/powerpoint/2010/main" val="2082386394"/>
              </p:ext>
            </p:extLst>
          </p:nvPr>
        </p:nvGraphicFramePr>
        <p:xfrm>
          <a:off x="4953000" y="1793016"/>
          <a:ext cx="4680521" cy="2403352"/>
        </p:xfrm>
        <a:graphic>
          <a:graphicData uri="http://schemas.openxmlformats.org/drawingml/2006/table">
            <a:tbl>
              <a:tblPr/>
              <a:tblGrid>
                <a:gridCol w="1492373"/>
                <a:gridCol w="936104"/>
                <a:gridCol w="811883"/>
                <a:gridCol w="1440161"/>
              </a:tblGrid>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南部水</a:t>
                      </a: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北部水みらいセンター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忠岡町</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中央水みらい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2ＭＷ</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渚水みらい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大井水みらい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藤井寺市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1.5MW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0419">
                <a:tc>
                  <a:txBody>
                    <a:bodyPr/>
                    <a:lstStyle/>
                    <a:p>
                      <a:pPr algn="ctr" fontAlgn="ctr"/>
                      <a:r>
                        <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狭山水みらい</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センター</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大阪狭山市</a:t>
                      </a:r>
                      <a:endPar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１MW</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2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2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0" name="テキスト ボックス 29"/>
          <p:cNvSpPr txBox="1"/>
          <p:nvPr/>
        </p:nvSpPr>
        <p:spPr>
          <a:xfrm>
            <a:off x="128464" y="4725144"/>
            <a:ext cx="9399716" cy="292388"/>
          </a:xfrm>
          <a:prstGeom prst="rect">
            <a:avLst/>
          </a:prstGeom>
          <a:noFill/>
        </p:spPr>
        <p:txBody>
          <a:bodyPr wrap="square" rtlCol="0">
            <a:spAutoFit/>
          </a:bodyPr>
          <a:lstStyle/>
          <a:p>
            <a:pPr marL="177800" indent="-177800"/>
            <a:r>
              <a:rPr lang="ja-JP" altLang="en-US" sz="1300" dirty="0">
                <a:solidFill>
                  <a:prstClr val="black"/>
                </a:solidFill>
                <a:latin typeface="Meiryo UI" pitchFamily="50" charset="-128"/>
                <a:ea typeface="Meiryo UI" pitchFamily="50" charset="-128"/>
                <a:cs typeface="Meiryo UI" pitchFamily="50" charset="-128"/>
              </a:rPr>
              <a:t>◆大阪市は、市民・事</a:t>
            </a:r>
            <a:r>
              <a:rPr lang="ja-JP" altLang="en-US" sz="1300" dirty="0" smtClean="0">
                <a:solidFill>
                  <a:prstClr val="black"/>
                </a:solidFill>
                <a:latin typeface="Meiryo UI" pitchFamily="50" charset="-128"/>
                <a:ea typeface="Meiryo UI" pitchFamily="50" charset="-128"/>
                <a:cs typeface="Meiryo UI" pitchFamily="50" charset="-128"/>
              </a:rPr>
              <a:t>業者の</a:t>
            </a:r>
            <a:r>
              <a:rPr lang="ja-JP" altLang="en-US" sz="1300" dirty="0">
                <a:solidFill>
                  <a:prstClr val="black"/>
                </a:solidFill>
                <a:latin typeface="Meiryo UI" pitchFamily="50" charset="-128"/>
                <a:ea typeface="Meiryo UI" pitchFamily="50" charset="-128"/>
                <a:cs typeface="Meiryo UI" pitchFamily="50" charset="-128"/>
              </a:rPr>
              <a:t>環境問題に対する意識を高める</a:t>
            </a:r>
            <a:r>
              <a:rPr lang="ja-JP" altLang="en-US" sz="1300" dirty="0" smtClean="0">
                <a:solidFill>
                  <a:prstClr val="black"/>
                </a:solidFill>
                <a:latin typeface="Meiryo UI" pitchFamily="50" charset="-128"/>
                <a:ea typeface="Meiryo UI" pitchFamily="50" charset="-128"/>
                <a:cs typeface="Meiryo UI" pitchFamily="50" charset="-128"/>
              </a:rPr>
              <a:t>ため、</a:t>
            </a:r>
            <a:r>
              <a:rPr lang="ja-JP" altLang="en-US" sz="1300" dirty="0">
                <a:solidFill>
                  <a:prstClr val="black"/>
                </a:solidFill>
                <a:latin typeface="Meiryo UI" pitchFamily="50" charset="-128"/>
                <a:ea typeface="Meiryo UI" pitchFamily="50" charset="-128"/>
                <a:cs typeface="Meiryo UI" pitchFamily="50" charset="-128"/>
              </a:rPr>
              <a:t>区役所</a:t>
            </a:r>
            <a:r>
              <a:rPr lang="ja-JP" altLang="en-US" sz="1300" dirty="0" smtClean="0">
                <a:solidFill>
                  <a:prstClr val="black"/>
                </a:solidFill>
                <a:latin typeface="Meiryo UI" pitchFamily="50" charset="-128"/>
                <a:ea typeface="Meiryo UI" pitchFamily="50" charset="-128"/>
                <a:cs typeface="Meiryo UI" pitchFamily="50" charset="-128"/>
              </a:rPr>
              <a:t>や学校</a:t>
            </a:r>
            <a:r>
              <a:rPr lang="ja-JP" altLang="en-US" sz="1300" dirty="0">
                <a:solidFill>
                  <a:prstClr val="black"/>
                </a:solidFill>
                <a:latin typeface="Meiryo UI" pitchFamily="50" charset="-128"/>
                <a:ea typeface="Meiryo UI" pitchFamily="50" charset="-128"/>
                <a:cs typeface="Meiryo UI" pitchFamily="50" charset="-128"/>
              </a:rPr>
              <a:t>等の市有施設</a:t>
            </a:r>
            <a:r>
              <a:rPr lang="ja-JP" altLang="en-US" sz="1300" dirty="0" smtClean="0">
                <a:solidFill>
                  <a:prstClr val="black"/>
                </a:solidFill>
                <a:latin typeface="Meiryo UI" pitchFamily="50" charset="-128"/>
                <a:ea typeface="Meiryo UI" pitchFamily="50" charset="-128"/>
                <a:cs typeface="Meiryo UI" pitchFamily="50" charset="-128"/>
              </a:rPr>
              <a:t>へ、太陽光</a:t>
            </a:r>
            <a:r>
              <a:rPr lang="ja-JP" altLang="en-US" sz="1300" dirty="0">
                <a:solidFill>
                  <a:prstClr val="black"/>
                </a:solidFill>
                <a:latin typeface="Meiryo UI" pitchFamily="50" charset="-128"/>
                <a:ea typeface="Meiryo UI" pitchFamily="50" charset="-128"/>
                <a:cs typeface="Meiryo UI" pitchFamily="50" charset="-128"/>
              </a:rPr>
              <a:t>発電設備を設置</a:t>
            </a:r>
            <a:r>
              <a:rPr lang="ja-JP" altLang="en-US" sz="1300" dirty="0" smtClean="0">
                <a:solidFill>
                  <a:prstClr val="black"/>
                </a:solidFill>
                <a:latin typeface="Meiryo UI" pitchFamily="50" charset="-128"/>
                <a:ea typeface="Meiryo UI" pitchFamily="50" charset="-128"/>
                <a:cs typeface="Meiryo UI" pitchFamily="50" charset="-128"/>
              </a:rPr>
              <a:t>しています。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7270464" y="947049"/>
            <a:ext cx="2232248" cy="184666"/>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strike="sngStrike" dirty="0" smtClean="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5307076" y="5610912"/>
            <a:ext cx="4199735" cy="820751"/>
          </a:xfrm>
          <a:prstGeom prst="roundRect">
            <a:avLst>
              <a:gd name="adj" fmla="val 0"/>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anchor="ctr"/>
          <a:lstStyle/>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＜公共施設への太陽光発電の導入実績</a:t>
            </a:r>
            <a:r>
              <a:rPr lang="en-US" altLang="ja-JP" sz="1100" dirty="0" smtClean="0">
                <a:solidFill>
                  <a:prstClr val="black"/>
                </a:solidFill>
                <a:latin typeface="Meiryo UI" pitchFamily="50" charset="-128"/>
                <a:ea typeface="Meiryo UI" pitchFamily="50" charset="-128"/>
                <a:cs typeface="Meiryo UI" pitchFamily="50" charset="-128"/>
              </a:rPr>
              <a:t>(2014</a:t>
            </a:r>
            <a:r>
              <a:rPr lang="ja-JP" altLang="en-US" sz="1100" dirty="0" smtClean="0">
                <a:solidFill>
                  <a:prstClr val="black"/>
                </a:solidFill>
                <a:latin typeface="Meiryo UI" pitchFamily="50" charset="-128"/>
                <a:ea typeface="Meiryo UI" pitchFamily="50" charset="-128"/>
                <a:cs typeface="Meiryo UI" pitchFamily="50" charset="-128"/>
              </a:rPr>
              <a:t>年度末）＞</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●大阪府の施設：</a:t>
            </a:r>
            <a:r>
              <a:rPr lang="en-US" altLang="ja-JP" sz="1100" dirty="0" smtClean="0">
                <a:solidFill>
                  <a:prstClr val="black"/>
                </a:solidFill>
                <a:latin typeface="Meiryo UI" pitchFamily="50" charset="-128"/>
                <a:ea typeface="Meiryo UI" pitchFamily="50" charset="-128"/>
                <a:cs typeface="Meiryo UI" pitchFamily="50" charset="-128"/>
              </a:rPr>
              <a:t>49</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dirty="0" smtClean="0">
                <a:solidFill>
                  <a:prstClr val="black"/>
                </a:solidFill>
                <a:latin typeface="Meiryo UI" pitchFamily="50" charset="-128"/>
                <a:ea typeface="Meiryo UI" pitchFamily="50" charset="-128"/>
                <a:cs typeface="Meiryo UI" pitchFamily="50" charset="-128"/>
              </a:rPr>
              <a:t>2,641kW</a:t>
            </a:r>
            <a:r>
              <a:rPr lang="ja-JP" altLang="en-US" sz="1100" dirty="0" smtClean="0">
                <a:solidFill>
                  <a:prstClr val="black"/>
                </a:solidFill>
                <a:latin typeface="Meiryo UI" pitchFamily="50" charset="-128"/>
                <a:ea typeface="Meiryo UI" pitchFamily="50" charset="-128"/>
                <a:cs typeface="Meiryo UI" pitchFamily="50" charset="-128"/>
              </a:rPr>
              <a:t>（府立高等学校ほか</a:t>
            </a:r>
            <a:r>
              <a:rPr lang="ja-JP" altLang="en-US" sz="1100" dirty="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smtClean="0">
                <a:solidFill>
                  <a:prstClr val="black"/>
                </a:solidFill>
                <a:latin typeface="Meiryo UI" pitchFamily="50" charset="-128"/>
                <a:ea typeface="Meiryo UI" pitchFamily="50" charset="-128"/>
                <a:cs typeface="Meiryo UI" pitchFamily="50" charset="-128"/>
              </a:rPr>
              <a:t>　　●大阪市の施設：</a:t>
            </a:r>
            <a:r>
              <a:rPr lang="en-US" altLang="ja-JP" sz="1100" dirty="0">
                <a:solidFill>
                  <a:prstClr val="black"/>
                </a:solidFill>
                <a:latin typeface="Meiryo UI" pitchFamily="50" charset="-128"/>
                <a:ea typeface="Meiryo UI" pitchFamily="50" charset="-128"/>
                <a:cs typeface="Meiryo UI" pitchFamily="50" charset="-128"/>
              </a:rPr>
              <a:t>112</a:t>
            </a:r>
            <a:r>
              <a:rPr lang="ja-JP" altLang="en-US" sz="1100" dirty="0" smtClean="0">
                <a:solidFill>
                  <a:prstClr val="black"/>
                </a:solidFill>
                <a:latin typeface="Meiryo UI" pitchFamily="50" charset="-128"/>
                <a:ea typeface="Meiryo UI" pitchFamily="50" charset="-128"/>
                <a:cs typeface="Meiryo UI" pitchFamily="50" charset="-128"/>
              </a:rPr>
              <a:t>施設　　</a:t>
            </a:r>
            <a:r>
              <a:rPr lang="en-US" altLang="ja-JP" sz="1100" dirty="0">
                <a:solidFill>
                  <a:prstClr val="black"/>
                </a:solidFill>
                <a:latin typeface="Meiryo UI" pitchFamily="50" charset="-128"/>
                <a:ea typeface="Meiryo UI" pitchFamily="50" charset="-128"/>
                <a:cs typeface="Meiryo UI" pitchFamily="50" charset="-128"/>
              </a:rPr>
              <a:t>2,299</a:t>
            </a:r>
            <a:r>
              <a:rPr lang="en-US" altLang="ja-JP" sz="1100" dirty="0" smtClean="0">
                <a:solidFill>
                  <a:prstClr val="black"/>
                </a:solidFill>
                <a:latin typeface="Meiryo UI" pitchFamily="50" charset="-128"/>
                <a:ea typeface="Meiryo UI" pitchFamily="50" charset="-128"/>
                <a:cs typeface="Meiryo UI" pitchFamily="50" charset="-128"/>
              </a:rPr>
              <a:t>kW</a:t>
            </a:r>
            <a:r>
              <a:rPr lang="ja-JP" altLang="en-US" sz="1100" dirty="0" smtClean="0">
                <a:solidFill>
                  <a:prstClr val="black"/>
                </a:solidFill>
                <a:latin typeface="Meiryo UI" pitchFamily="50" charset="-128"/>
                <a:ea typeface="Meiryo UI" pitchFamily="50" charset="-128"/>
                <a:cs typeface="Meiryo UI" pitchFamily="50" charset="-128"/>
              </a:rPr>
              <a:t>（市立小学校</a:t>
            </a:r>
            <a:r>
              <a:rPr lang="ja-JP" altLang="en-US" sz="1100" dirty="0">
                <a:solidFill>
                  <a:prstClr val="black"/>
                </a:solidFill>
                <a:latin typeface="Meiryo UI" pitchFamily="50" charset="-128"/>
                <a:ea typeface="Meiryo UI" pitchFamily="50" charset="-128"/>
                <a:cs typeface="Meiryo UI" pitchFamily="50" charset="-128"/>
              </a:rPr>
              <a:t>ほか</a:t>
            </a:r>
            <a:r>
              <a:rPr lang="ja-JP" altLang="en-US" sz="1100" dirty="0" smtClean="0">
                <a:solidFill>
                  <a:prstClr val="black"/>
                </a:solidFill>
                <a:latin typeface="Meiryo UI" pitchFamily="50" charset="-128"/>
                <a:ea typeface="Meiryo UI" pitchFamily="50" charset="-128"/>
                <a:cs typeface="Meiryo UI" pitchFamily="50" charset="-128"/>
              </a:rPr>
              <a:t>）</a:t>
            </a:r>
            <a:endParaRPr lang="en-US" altLang="ja-JP" sz="1100" dirty="0" smtClean="0">
              <a:solidFill>
                <a:prstClr val="black"/>
              </a:solidFill>
              <a:latin typeface="Meiryo UI" pitchFamily="50" charset="-128"/>
              <a:ea typeface="Meiryo UI" pitchFamily="50" charset="-128"/>
              <a:cs typeface="Meiryo UI" pitchFamily="50" charset="-128"/>
            </a:endParaRPr>
          </a:p>
          <a:p>
            <a:pPr marL="87313" indent="-87313">
              <a:defRPr/>
            </a:pPr>
            <a:r>
              <a:rPr lang="ja-JP" altLang="en-US" sz="11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a:t>
            </a:r>
            <a:r>
              <a:rPr lang="ja-JP" altLang="en-US" sz="1000" dirty="0">
                <a:solidFill>
                  <a:prstClr val="black"/>
                </a:solidFill>
                <a:latin typeface="Meiryo UI" pitchFamily="50" charset="-128"/>
                <a:ea typeface="Meiryo UI" pitchFamily="50" charset="-128"/>
                <a:cs typeface="Meiryo UI" pitchFamily="50" charset="-128"/>
              </a:rPr>
              <a:t>を</a:t>
            </a:r>
            <a:r>
              <a:rPr lang="ja-JP" altLang="en-US" sz="1000" dirty="0" smtClean="0">
                <a:solidFill>
                  <a:prstClr val="black"/>
                </a:solidFill>
                <a:latin typeface="Meiryo UI" pitchFamily="50" charset="-128"/>
                <a:ea typeface="Meiryo UI" pitchFamily="50" charset="-128"/>
                <a:cs typeface="Meiryo UI" pitchFamily="50" charset="-128"/>
              </a:rPr>
              <a:t>除く。</a:t>
            </a:r>
            <a:endParaRPr lang="en-US" altLang="ja-JP" sz="1100" dirty="0">
              <a:solidFill>
                <a:prstClr val="black"/>
              </a:solidFill>
              <a:latin typeface="Meiryo UI" pitchFamily="50" charset="-128"/>
              <a:ea typeface="Meiryo UI" pitchFamily="50" charset="-128"/>
              <a:cs typeface="Meiryo UI" pitchFamily="50" charset="-128"/>
            </a:endParaRPr>
          </a:p>
        </p:txBody>
      </p:sp>
      <p:pic>
        <p:nvPicPr>
          <p:cNvPr id="55" name="Picture 2"/>
          <p:cNvPicPr>
            <a:picLocks noChangeAspect="1" noChangeArrowheads="1"/>
          </p:cNvPicPr>
          <p:nvPr/>
        </p:nvPicPr>
        <p:blipFill>
          <a:blip r:embed="rId2" cstate="print"/>
          <a:srcRect/>
          <a:stretch>
            <a:fillRect/>
          </a:stretch>
        </p:blipFill>
        <p:spPr bwMode="auto">
          <a:xfrm>
            <a:off x="1712143" y="5275351"/>
            <a:ext cx="2448769" cy="1249993"/>
          </a:xfrm>
          <a:prstGeom prst="rect">
            <a:avLst/>
          </a:prstGeom>
          <a:noFill/>
          <a:ln w="9525">
            <a:noFill/>
            <a:miter lim="800000"/>
            <a:headEnd/>
            <a:tailEnd/>
          </a:ln>
          <a:effectLst/>
        </p:spPr>
      </p:pic>
      <p:sp>
        <p:nvSpPr>
          <p:cNvPr id="56" name="テキスト ボックス 55"/>
          <p:cNvSpPr txBox="1"/>
          <p:nvPr/>
        </p:nvSpPr>
        <p:spPr>
          <a:xfrm>
            <a:off x="2000672" y="6495147"/>
            <a:ext cx="2191967" cy="246221"/>
          </a:xfrm>
          <a:prstGeom prst="rect">
            <a:avLst/>
          </a:prstGeom>
          <a:noFill/>
        </p:spPr>
        <p:txBody>
          <a:bodyPr wrap="square" rtlCol="0">
            <a:spAutoFit/>
          </a:bodyPr>
          <a:lstStyle/>
          <a:p>
            <a:pPr marL="177800" indent="-177800"/>
            <a:r>
              <a:rPr lang="ja-JP" altLang="en-US" sz="1000" dirty="0" smtClean="0">
                <a:solidFill>
                  <a:prstClr val="black"/>
                </a:solidFill>
                <a:latin typeface="Meiryo UI" pitchFamily="50" charset="-128"/>
                <a:ea typeface="Meiryo UI" pitchFamily="50" charset="-128"/>
                <a:cs typeface="Meiryo UI" pitchFamily="50" charset="-128"/>
              </a:rPr>
              <a:t>大阪ビジネスフロンティア高等学校</a:t>
            </a:r>
            <a:endParaRPr lang="ja-JP" altLang="en-US" sz="100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528310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角丸四角形 30"/>
          <p:cNvSpPr/>
          <p:nvPr/>
        </p:nvSpPr>
        <p:spPr>
          <a:xfrm>
            <a:off x="128464" y="548680"/>
            <a:ext cx="9674121"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r>
              <a:rPr lang="ja-JP" altLang="en-US" sz="3200" dirty="0" smtClean="0">
                <a:solidFill>
                  <a:prstClr val="white"/>
                </a:solidFill>
                <a:ea typeface="HGP創英角ｺﾞｼｯｸUB" pitchFamily="50" charset="-128"/>
                <a:cs typeface="ＭＳ Ｐゴシック" charset="-128"/>
              </a:rPr>
              <a:t>　</a:t>
            </a:r>
            <a:endParaRPr lang="ja-JP" altLang="en-US" sz="3600" dirty="0">
              <a:solidFill>
                <a:prstClr val="white"/>
              </a:solidFill>
              <a:ea typeface="HGP創英角ｺﾞｼｯｸUB" pitchFamily="50" charset="-128"/>
              <a:cs typeface="ＭＳ Ｐゴシック" charset="-128"/>
            </a:endParaRPr>
          </a:p>
        </p:txBody>
      </p:sp>
      <p:sp>
        <p:nvSpPr>
          <p:cNvPr id="43" name="テキスト ボックス 42"/>
          <p:cNvSpPr txBox="1"/>
          <p:nvPr/>
        </p:nvSpPr>
        <p:spPr>
          <a:xfrm>
            <a:off x="7131850" y="614894"/>
            <a:ext cx="721270" cy="369332"/>
          </a:xfrm>
          <a:prstGeom prst="rect">
            <a:avLst/>
          </a:prstGeom>
          <a:noFill/>
        </p:spPr>
        <p:txBody>
          <a:bodyPr wrap="square" lIns="0" tIns="0" rIns="0" bIns="0" rtlCol="0" anchor="ctr" anchorCtr="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en-US" altLang="zh-TW" sz="1200" dirty="0" smtClean="0">
              <a:solidFill>
                <a:srgbClr val="FF0000"/>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strike="sngStrike" dirty="0">
              <a:solidFill>
                <a:prstClr val="black"/>
              </a:solidFill>
              <a:latin typeface="Meiryo UI" pitchFamily="50" charset="-128"/>
              <a:ea typeface="Meiryo UI" pitchFamily="50" charset="-128"/>
              <a:cs typeface="Meiryo UI" pitchFamily="50" charset="-128"/>
            </a:endParaRP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14</a:t>
            </a:r>
            <a:endParaRPr lang="ja-JP" altLang="en-US" b="1" dirty="0">
              <a:solidFill>
                <a:prstClr val="white"/>
              </a:solidFill>
            </a:endParaRPr>
          </a:p>
        </p:txBody>
      </p:sp>
      <p:graphicFrame>
        <p:nvGraphicFramePr>
          <p:cNvPr id="6" name="表 5"/>
          <p:cNvGraphicFramePr>
            <a:graphicFrameLocks noGrp="1"/>
          </p:cNvGraphicFramePr>
          <p:nvPr>
            <p:extLst>
              <p:ext uri="{D42A27DB-BD31-4B8C-83A1-F6EECF244321}">
                <p14:modId xmlns:p14="http://schemas.microsoft.com/office/powerpoint/2010/main" val="3044067081"/>
              </p:ext>
            </p:extLst>
          </p:nvPr>
        </p:nvGraphicFramePr>
        <p:xfrm>
          <a:off x="183068" y="2167061"/>
          <a:ext cx="4651060" cy="3369604"/>
        </p:xfrm>
        <a:graphic>
          <a:graphicData uri="http://schemas.openxmlformats.org/drawingml/2006/table">
            <a:tbl>
              <a:tblPr/>
              <a:tblGrid>
                <a:gridCol w="2199914"/>
                <a:gridCol w="665018"/>
                <a:gridCol w="609600"/>
                <a:gridCol w="1176528"/>
              </a:tblGrid>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所在地</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能力</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発電開始</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府立南大阪高等職業技術専門校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和泉市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府立泉南支援学校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24kW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府立砂川厚生福祉センター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府立貝塚高等学校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貝塚市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府営</a:t>
                      </a: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豊中上津島住宅</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豊中市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89</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a:t>
                      </a:r>
                      <a:r>
                        <a:rPr lang="zh-CN"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支援学校</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摂津市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8</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府立西浦支援学校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羽曳野市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83692">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府立枚方支援学校・</a:t>
                      </a:r>
                      <a:endPar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むらの高等支援学校</a:t>
                      </a:r>
                      <a:r>
                        <a:rPr lang="ja-JP" altLang="en-US" sz="8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（同一敷地内に併設）</a:t>
                      </a:r>
                      <a:endParaRPr lang="ja-JP" altLang="en-US" sz="8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枚方市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180kW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鴻池水みらいセンター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err="1"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なわて</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四條畷市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高槻水みらいセンター</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99kW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8826">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富田林支援学校</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富田林市</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9</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予定</a:t>
                      </a:r>
                      <a:r>
                        <a:rPr lang="en-US" altLang="ja-JP" sz="10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33" name="テキスト ボックス 32"/>
          <p:cNvSpPr txBox="1"/>
          <p:nvPr/>
        </p:nvSpPr>
        <p:spPr>
          <a:xfrm>
            <a:off x="153607" y="1862397"/>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＜屋根貸しによる設置施設＞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sp>
        <p:nvSpPr>
          <p:cNvPr id="70" name="角丸四角形 69"/>
          <p:cNvSpPr/>
          <p:nvPr/>
        </p:nvSpPr>
        <p:spPr>
          <a:xfrm>
            <a:off x="272480" y="620688"/>
            <a:ext cx="6731091"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府・</a:t>
            </a:r>
            <a:r>
              <a:rPr lang="ja-JP" altLang="en-US" sz="1600" b="1" dirty="0">
                <a:solidFill>
                  <a:prstClr val="black"/>
                </a:solidFill>
                <a:latin typeface="Meiryo UI" pitchFamily="50" charset="-128"/>
                <a:ea typeface="Meiryo UI" pitchFamily="50" charset="-128"/>
                <a:cs typeface="Meiryo UI" pitchFamily="50" charset="-128"/>
              </a:rPr>
              <a:t>市有施設の</a:t>
            </a:r>
            <a:r>
              <a:rPr lang="ja-JP" altLang="en-US" sz="1600" b="1" dirty="0" smtClean="0">
                <a:solidFill>
                  <a:prstClr val="black"/>
                </a:solidFill>
                <a:latin typeface="Meiryo UI" pitchFamily="50" charset="-128"/>
                <a:ea typeface="Meiryo UI" pitchFamily="50" charset="-128"/>
                <a:cs typeface="Meiryo UI" pitchFamily="50" charset="-128"/>
              </a:rPr>
              <a:t>屋根</a:t>
            </a:r>
            <a:r>
              <a:rPr lang="ja-JP" altLang="en-US" sz="1600" b="1" dirty="0">
                <a:solidFill>
                  <a:prstClr val="black"/>
                </a:solidFill>
                <a:latin typeface="Meiryo UI" pitchFamily="50" charset="-128"/>
                <a:ea typeface="Meiryo UI" pitchFamily="50" charset="-128"/>
                <a:cs typeface="Meiryo UI" pitchFamily="50" charset="-128"/>
              </a:rPr>
              <a:t>・</a:t>
            </a:r>
            <a:r>
              <a:rPr lang="ja-JP" altLang="en-US" sz="1600" b="1" dirty="0" smtClean="0">
                <a:solidFill>
                  <a:prstClr val="black"/>
                </a:solidFill>
                <a:latin typeface="Meiryo UI" pitchFamily="50" charset="-128"/>
                <a:ea typeface="Meiryo UI" pitchFamily="50" charset="-128"/>
                <a:cs typeface="Meiryo UI" pitchFamily="50" charset="-128"/>
              </a:rPr>
              <a:t>土地貸し</a:t>
            </a:r>
            <a:r>
              <a:rPr lang="ja-JP" altLang="en-US" sz="1600" b="1" dirty="0">
                <a:solidFill>
                  <a:prstClr val="black"/>
                </a:solidFill>
                <a:latin typeface="Meiryo UI" pitchFamily="50" charset="-128"/>
                <a:ea typeface="Meiryo UI" pitchFamily="50" charset="-128"/>
                <a:cs typeface="Meiryo UI" pitchFamily="50" charset="-128"/>
              </a:rPr>
              <a:t>による</a:t>
            </a:r>
            <a:r>
              <a:rPr lang="ja-JP" altLang="en-US" sz="1600" b="1" dirty="0" smtClean="0">
                <a:solidFill>
                  <a:prstClr val="black"/>
                </a:solidFill>
                <a:latin typeface="Meiryo UI" pitchFamily="50" charset="-128"/>
                <a:ea typeface="Meiryo UI" pitchFamily="50" charset="-128"/>
                <a:cs typeface="Meiryo UI" pitchFamily="50" charset="-128"/>
              </a:rPr>
              <a:t>太陽光パネル設置促進事業</a:t>
            </a:r>
            <a:endParaRPr lang="ja-JP" altLang="en-US" sz="1600" dirty="0">
              <a:solidFill>
                <a:prstClr val="black"/>
              </a:solidFill>
              <a:latin typeface="Meiryo UI" pitchFamily="50" charset="-128"/>
              <a:ea typeface="Meiryo UI" pitchFamily="50" charset="-128"/>
              <a:cs typeface="Meiryo UI" pitchFamily="50" charset="-128"/>
            </a:endParaRPr>
          </a:p>
        </p:txBody>
      </p:sp>
      <p:graphicFrame>
        <p:nvGraphicFramePr>
          <p:cNvPr id="23" name="表 22"/>
          <p:cNvGraphicFramePr>
            <a:graphicFrameLocks noGrp="1"/>
          </p:cNvGraphicFramePr>
          <p:nvPr>
            <p:extLst>
              <p:ext uri="{D42A27DB-BD31-4B8C-83A1-F6EECF244321}">
                <p14:modId xmlns:p14="http://schemas.microsoft.com/office/powerpoint/2010/main" val="3150415309"/>
              </p:ext>
            </p:extLst>
          </p:nvPr>
        </p:nvGraphicFramePr>
        <p:xfrm>
          <a:off x="4950085" y="2167848"/>
          <a:ext cx="4810935" cy="1689540"/>
        </p:xfrm>
        <a:graphic>
          <a:graphicData uri="http://schemas.openxmlformats.org/drawingml/2006/table">
            <a:tbl>
              <a:tblPr/>
              <a:tblGrid>
                <a:gridCol w="2545223"/>
                <a:gridCol w="637309"/>
                <a:gridCol w="665018"/>
                <a:gridCol w="963385"/>
              </a:tblGrid>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施設名</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設置場所</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発電能力</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発電</a:t>
                      </a:r>
                      <a:r>
                        <a:rPr lang="zh-TW"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開始</a:t>
                      </a:r>
                      <a:endPar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夢</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森プロジェクト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2013</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11</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咲</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洲メガソーラー</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ひかりの</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泉プロジェクト</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2M</a:t>
                      </a: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8512">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泉大津大規模太陽光発電施設</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泉大津市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19.6MW</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TW"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大阪臨海線　高石大橋付近道路敷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高石市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176kW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国道</a:t>
                      </a:r>
                      <a:r>
                        <a:rPr lang="en-US" altLang="zh-CN"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481</a:t>
                      </a:r>
                      <a:r>
                        <a:rPr lang="zh-CN"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号　泉佐野市上之郷付近道路敷</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200kW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47650">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恩智川治水緑地（池島</a:t>
                      </a:r>
                      <a:r>
                        <a:rPr lang="en-US" altLang="ja-JP"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Ⅱ</a:t>
                      </a: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期地区）</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東大阪市</a:t>
                      </a: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1,998kW</a:t>
                      </a:r>
                      <a:endParaRPr 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2015</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年 </a:t>
                      </a:r>
                      <a:r>
                        <a:rPr lang="en-US" altLang="ja-JP"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r>
                        <a:rPr lang="ja-JP" altLang="en-US" sz="1100" b="0" i="0" u="none" strike="noStrike"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月</a:t>
                      </a:r>
                      <a:endParaRPr lang="ja-JP" altLang="en-US" sz="1100" b="0" i="0" u="none" strike="noStrike"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18000" marR="18000" marT="18000" marB="1800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45" name="テキスト ボックス 44"/>
          <p:cNvSpPr txBox="1"/>
          <p:nvPr/>
        </p:nvSpPr>
        <p:spPr>
          <a:xfrm>
            <a:off x="4875512" y="1857932"/>
            <a:ext cx="4680520" cy="292388"/>
          </a:xfrm>
          <a:prstGeom prst="rect">
            <a:avLst/>
          </a:prstGeom>
          <a:noFill/>
        </p:spPr>
        <p:txBody>
          <a:bodyPr wrap="square" rtlCol="0">
            <a:spAutoFit/>
          </a:bodyPr>
          <a:lstStyle/>
          <a:p>
            <a:pPr marL="87313" indent="-87313"/>
            <a:r>
              <a:rPr lang="ja-JP" altLang="en-US" sz="1300" b="1" dirty="0" smtClean="0">
                <a:solidFill>
                  <a:prstClr val="black"/>
                </a:solidFill>
                <a:latin typeface="Meiryo UI" pitchFamily="50" charset="-128"/>
                <a:ea typeface="Meiryo UI" pitchFamily="50" charset="-128"/>
                <a:cs typeface="Meiryo UI" pitchFamily="50" charset="-128"/>
              </a:rPr>
              <a:t>＜土地貸しに</a:t>
            </a:r>
            <a:r>
              <a:rPr lang="ja-JP" altLang="en-US" sz="1300" b="1" dirty="0">
                <a:solidFill>
                  <a:prstClr val="black"/>
                </a:solidFill>
                <a:latin typeface="Meiryo UI" pitchFamily="50" charset="-128"/>
                <a:ea typeface="Meiryo UI" pitchFamily="50" charset="-128"/>
                <a:cs typeface="Meiryo UI" pitchFamily="50" charset="-128"/>
              </a:rPr>
              <a:t>よる</a:t>
            </a:r>
            <a:r>
              <a:rPr lang="ja-JP" altLang="en-US" sz="1300" b="1" dirty="0" smtClean="0">
                <a:solidFill>
                  <a:prstClr val="black"/>
                </a:solidFill>
                <a:latin typeface="Meiryo UI" pitchFamily="50" charset="-128"/>
                <a:ea typeface="Meiryo UI" pitchFamily="50" charset="-128"/>
                <a:cs typeface="Meiryo UI" pitchFamily="50" charset="-128"/>
              </a:rPr>
              <a:t>設置施設＞</a:t>
            </a:r>
            <a:endParaRPr lang="en-US" altLang="ja-JP" sz="1300" b="1" dirty="0" smtClean="0">
              <a:solidFill>
                <a:prstClr val="black"/>
              </a:solidFill>
              <a:latin typeface="Meiryo UI" pitchFamily="50" charset="-128"/>
              <a:ea typeface="Meiryo UI" pitchFamily="50" charset="-128"/>
              <a:cs typeface="Meiryo UI" pitchFamily="50" charset="-128"/>
            </a:endParaRPr>
          </a:p>
        </p:txBody>
      </p:sp>
      <p:pic>
        <p:nvPicPr>
          <p:cNvPr id="46" name="Picture 2" descr="E:\LIB\エネルギー政策課\◆5＿エネ戦略\59_再生エネ目標\夢洲メガ写真.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351719" y="3981451"/>
            <a:ext cx="1651853" cy="1008000"/>
          </a:xfrm>
          <a:prstGeom prst="rect">
            <a:avLst/>
          </a:prstGeom>
          <a:noFill/>
          <a:extLst>
            <a:ext uri="{909E8E84-426E-40DD-AFC4-6F175D3DCCD1}">
              <a14:hiddenFill xmlns:a14="http://schemas.microsoft.com/office/drawing/2010/main">
                <a:solidFill>
                  <a:srgbClr val="FFFFFF"/>
                </a:solidFill>
              </a14:hiddenFill>
            </a:ext>
          </a:extLst>
        </p:spPr>
      </p:pic>
      <p:sp>
        <p:nvSpPr>
          <p:cNvPr id="47" name="角丸四角形 46"/>
          <p:cNvSpPr/>
          <p:nvPr/>
        </p:nvSpPr>
        <p:spPr>
          <a:xfrm>
            <a:off x="5204010" y="5009414"/>
            <a:ext cx="1966901"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夢洲メガソーラー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（大阪ひかりの森プロジェクト）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48" name="角丸四角形 47"/>
          <p:cNvSpPr/>
          <p:nvPr/>
        </p:nvSpPr>
        <p:spPr>
          <a:xfrm>
            <a:off x="7423093" y="5011193"/>
            <a:ext cx="2253055"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咲洲メガソーラー</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（大阪ひかりの泉プロジェクト）</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0" name="角丸四角形 49"/>
          <p:cNvSpPr/>
          <p:nvPr/>
        </p:nvSpPr>
        <p:spPr>
          <a:xfrm>
            <a:off x="4492894" y="6430555"/>
            <a:ext cx="3358187" cy="33765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泉大津大規模太陽光発電施設</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51"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431" b="10287"/>
          <a:stretch/>
        </p:blipFill>
        <p:spPr bwMode="auto">
          <a:xfrm>
            <a:off x="5233575" y="5455494"/>
            <a:ext cx="1909506" cy="100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 name="角丸四角形 51"/>
          <p:cNvSpPr/>
          <p:nvPr/>
        </p:nvSpPr>
        <p:spPr>
          <a:xfrm>
            <a:off x="7344066" y="6455735"/>
            <a:ext cx="2354389" cy="295501"/>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恩智川治水緑地　池島</a:t>
            </a:r>
            <a:r>
              <a:rPr lang="en-US" altLang="ja-JP" sz="1100" kern="100" dirty="0" smtClean="0">
                <a:solidFill>
                  <a:prstClr val="black"/>
                </a:solidFill>
                <a:latin typeface="Meiryo UI" pitchFamily="50" charset="-128"/>
                <a:ea typeface="Meiryo UI" pitchFamily="50" charset="-128"/>
                <a:cs typeface="Meiryo UI" pitchFamily="50" charset="-128"/>
              </a:rPr>
              <a:t>Ⅱ</a:t>
            </a:r>
            <a:r>
              <a:rPr lang="ja-JP" altLang="en-US" sz="1100" kern="100" dirty="0" smtClean="0">
                <a:solidFill>
                  <a:prstClr val="black"/>
                </a:solidFill>
                <a:latin typeface="Meiryo UI" pitchFamily="50" charset="-128"/>
                <a:ea typeface="Meiryo UI" pitchFamily="50" charset="-128"/>
                <a:cs typeface="Meiryo UI" pitchFamily="50" charset="-128"/>
              </a:rPr>
              <a:t>期地区</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pic>
        <p:nvPicPr>
          <p:cNvPr id="54" name="Picture 3"/>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7705726" y="5468115"/>
            <a:ext cx="1580212" cy="1008000"/>
          </a:xfrm>
          <a:prstGeom prst="rect">
            <a:avLst/>
          </a:prstGeom>
          <a:noFill/>
          <a:extLst>
            <a:ext uri="{909E8E84-426E-40DD-AFC4-6F175D3DCCD1}">
              <a14:hiddenFill xmlns:a14="http://schemas.microsoft.com/office/drawing/2010/main">
                <a:solidFill>
                  <a:srgbClr val="FFFFFF"/>
                </a:solidFill>
              </a14:hiddenFill>
            </a:ext>
          </a:extLst>
        </p:spPr>
      </p:pic>
      <p:pic>
        <p:nvPicPr>
          <p:cNvPr id="55" name="Picture 2" descr="\\S26f\lib\★設備計画G\06_屋根貸し\07_設計・工事モニタリング\H26公募案件\０２中河内支援\施工モニタリング\H270901\KIMG0165.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748600" y="5641302"/>
            <a:ext cx="1560679" cy="828000"/>
          </a:xfrm>
          <a:prstGeom prst="rect">
            <a:avLst/>
          </a:prstGeom>
          <a:noFill/>
          <a:extLst>
            <a:ext uri="{909E8E84-426E-40DD-AFC4-6F175D3DCCD1}">
              <a14:hiddenFill xmlns:a14="http://schemas.microsoft.com/office/drawing/2010/main">
                <a:solidFill>
                  <a:srgbClr val="FFFFFF"/>
                </a:solidFill>
              </a14:hiddenFill>
            </a:ext>
          </a:extLst>
        </p:spPr>
      </p:pic>
      <p:sp>
        <p:nvSpPr>
          <p:cNvPr id="56" name="テキスト ボックス 55"/>
          <p:cNvSpPr txBox="1"/>
          <p:nvPr/>
        </p:nvSpPr>
        <p:spPr>
          <a:xfrm>
            <a:off x="1957608" y="6443200"/>
            <a:ext cx="124138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西浦</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支援</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学校</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547139" y="6452777"/>
            <a:ext cx="1241389" cy="261610"/>
          </a:xfrm>
          <a:prstGeom prst="rect">
            <a:avLst/>
          </a:prstGeom>
          <a:noFill/>
        </p:spPr>
        <p:txBody>
          <a:bodyPr wrap="square" rtlCol="0">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枚方支援学校</a:t>
            </a:r>
            <a:endParaRPr lang="zh-CN"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59" name="Picture 2" descr="\\s26f\LIB\★設備計画G\06_屋根貸し\07_設計・工事モニタリング\H26公募案件\０６豊中上津島住宅\20150824公社検査時写真\P824006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9128" t="24942" r="13594" b="30033"/>
          <a:stretch/>
        </p:blipFill>
        <p:spPr bwMode="auto">
          <a:xfrm>
            <a:off x="325147" y="5638045"/>
            <a:ext cx="1261003" cy="828000"/>
          </a:xfrm>
          <a:prstGeom prst="rect">
            <a:avLst/>
          </a:prstGeom>
          <a:noFill/>
          <a:extLst>
            <a:ext uri="{909E8E84-426E-40DD-AFC4-6F175D3DCCD1}">
              <a14:hiddenFill xmlns:a14="http://schemas.microsoft.com/office/drawing/2010/main">
                <a:solidFill>
                  <a:srgbClr val="FFFFFF"/>
                </a:solidFill>
              </a14:hiddenFill>
            </a:ext>
          </a:extLst>
        </p:spPr>
      </p:pic>
      <p:sp>
        <p:nvSpPr>
          <p:cNvPr id="60" name="テキスト ボックス 59"/>
          <p:cNvSpPr txBox="1"/>
          <p:nvPr/>
        </p:nvSpPr>
        <p:spPr>
          <a:xfrm>
            <a:off x="360676" y="6456681"/>
            <a:ext cx="1241389" cy="261610"/>
          </a:xfrm>
          <a:prstGeom prst="rect">
            <a:avLst/>
          </a:prstGeom>
          <a:noFill/>
        </p:spPr>
        <p:txBody>
          <a:bodyPr wrap="square" rtlCol="0">
            <a:spAutoFit/>
          </a:bodyPr>
          <a:lstStyle/>
          <a:p>
            <a:r>
              <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豊中上津島</a:t>
            </a:r>
            <a:r>
              <a:rPr lang="zh-TW" altLang="en-US" sz="110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住宅</a:t>
            </a:r>
            <a:endParaRPr lang="zh-TW" altLang="en-US" sz="1100"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4899751" y="1914649"/>
            <a:ext cx="4666" cy="4750544"/>
          </a:xfrm>
          <a:prstGeom prst="line">
            <a:avLst/>
          </a:prstGeom>
        </p:spPr>
        <p:style>
          <a:lnRef idx="1">
            <a:schemeClr val="accent1"/>
          </a:lnRef>
          <a:fillRef idx="0">
            <a:schemeClr val="accent1"/>
          </a:fillRef>
          <a:effectRef idx="0">
            <a:schemeClr val="accent1"/>
          </a:effectRef>
          <a:fontRef idx="minor">
            <a:schemeClr val="tx1"/>
          </a:fontRef>
        </p:style>
      </p:cxnSp>
      <p:sp>
        <p:nvSpPr>
          <p:cNvPr id="63" name="テキスト ボックス 62"/>
          <p:cNvSpPr txBox="1"/>
          <p:nvPr/>
        </p:nvSpPr>
        <p:spPr>
          <a:xfrm>
            <a:off x="282298" y="1066372"/>
            <a:ext cx="9315016"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◆府立支援学校や流域下水道施設等の屋根、及び</a:t>
            </a:r>
            <a:r>
              <a:rPr lang="ja-JP" altLang="en-US" sz="1300" dirty="0">
                <a:solidFill>
                  <a:prstClr val="black"/>
                </a:solidFill>
                <a:latin typeface="Meiryo UI" pitchFamily="50" charset="-128"/>
                <a:ea typeface="Meiryo UI" pitchFamily="50" charset="-128"/>
                <a:cs typeface="Meiryo UI" pitchFamily="50" charset="-128"/>
              </a:rPr>
              <a:t>廃棄物</a:t>
            </a:r>
            <a:r>
              <a:rPr lang="ja-JP" altLang="en-US" sz="1300" dirty="0" smtClean="0">
                <a:solidFill>
                  <a:prstClr val="black"/>
                </a:solidFill>
                <a:latin typeface="Meiryo UI" pitchFamily="50" charset="-128"/>
                <a:ea typeface="Meiryo UI" pitchFamily="50" charset="-128"/>
                <a:cs typeface="Meiryo UI" pitchFamily="50" charset="-128"/>
              </a:rPr>
              <a:t>処分場や河川</a:t>
            </a:r>
            <a:r>
              <a:rPr lang="ja-JP" altLang="en-US" sz="1300" dirty="0">
                <a:solidFill>
                  <a:prstClr val="black"/>
                </a:solidFill>
                <a:latin typeface="Meiryo UI" pitchFamily="50" charset="-128"/>
                <a:ea typeface="Meiryo UI" pitchFamily="50" charset="-128"/>
                <a:cs typeface="Meiryo UI" pitchFamily="50" charset="-128"/>
              </a:rPr>
              <a:t>施設</a:t>
            </a:r>
            <a:r>
              <a:rPr lang="ja-JP" altLang="en-US" sz="1300" dirty="0" smtClean="0">
                <a:solidFill>
                  <a:prstClr val="black"/>
                </a:solidFill>
                <a:latin typeface="Meiryo UI" pitchFamily="50" charset="-128"/>
                <a:ea typeface="Meiryo UI" pitchFamily="50" charset="-128"/>
                <a:cs typeface="Meiryo UI" pitchFamily="50" charset="-128"/>
              </a:rPr>
              <a:t>等を活用し、公募選定した民間事業者による太陽光発電設備の設置を進めて</a:t>
            </a:r>
            <a:r>
              <a:rPr lang="ja-JP" altLang="en-US" sz="1300" dirty="0">
                <a:solidFill>
                  <a:prstClr val="black"/>
                </a:solidFill>
                <a:latin typeface="Meiryo UI" pitchFamily="50" charset="-128"/>
                <a:ea typeface="Meiryo UI" pitchFamily="50" charset="-128"/>
                <a:cs typeface="Meiryo UI" pitchFamily="50" charset="-128"/>
              </a:rPr>
              <a:t>きました</a:t>
            </a:r>
            <a:r>
              <a:rPr lang="ja-JP" altLang="en-US" sz="1300" dirty="0" smtClean="0">
                <a:solidFill>
                  <a:prstClr val="black"/>
                </a:solidFill>
                <a:latin typeface="Meiryo UI" pitchFamily="50" charset="-128"/>
                <a:ea typeface="Meiryo UI" pitchFamily="50" charset="-128"/>
                <a:cs typeface="Meiryo UI" pitchFamily="50" charset="-128"/>
              </a:rPr>
              <a:t>。</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a:t>
            </a:r>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今後は、応募</a:t>
            </a:r>
            <a:r>
              <a:rPr lang="ja-JP" altLang="en-US" sz="1300" dirty="0">
                <a:solidFill>
                  <a:prstClr val="black"/>
                </a:solidFill>
                <a:latin typeface="Meiryo UI" pitchFamily="50" charset="-128"/>
                <a:ea typeface="Meiryo UI" pitchFamily="50" charset="-128"/>
                <a:cs typeface="Meiryo UI" pitchFamily="50" charset="-128"/>
              </a:rPr>
              <a:t>が見込まれる</a:t>
            </a:r>
            <a:r>
              <a:rPr lang="ja-JP" altLang="en-US" sz="1300" dirty="0" smtClean="0">
                <a:solidFill>
                  <a:prstClr val="black"/>
                </a:solidFill>
                <a:latin typeface="Meiryo UI" pitchFamily="50" charset="-128"/>
                <a:ea typeface="Meiryo UI" pitchFamily="50" charset="-128"/>
                <a:cs typeface="Meiryo UI" pitchFamily="50" charset="-128"/>
              </a:rPr>
              <a:t>施設</a:t>
            </a:r>
            <a:r>
              <a:rPr lang="ja-JP" altLang="en-US" sz="1300" dirty="0" smtClean="0">
                <a:latin typeface="Meiryo UI" pitchFamily="50" charset="-128"/>
                <a:ea typeface="Meiryo UI" pitchFamily="50" charset="-128"/>
                <a:cs typeface="Meiryo UI" pitchFamily="50" charset="-128"/>
              </a:rPr>
              <a:t>等について屋根や土地などの</a:t>
            </a:r>
            <a:r>
              <a:rPr lang="ja-JP" altLang="en-US" sz="1300" dirty="0">
                <a:latin typeface="Meiryo UI" pitchFamily="50" charset="-128"/>
                <a:ea typeface="Meiryo UI" pitchFamily="50" charset="-128"/>
                <a:cs typeface="Meiryo UI" pitchFamily="50" charset="-128"/>
              </a:rPr>
              <a:t>有効</a:t>
            </a:r>
            <a:r>
              <a:rPr lang="ja-JP" altLang="en-US" sz="1300" dirty="0" smtClean="0">
                <a:latin typeface="Meiryo UI" pitchFamily="50" charset="-128"/>
                <a:ea typeface="Meiryo UI" pitchFamily="50" charset="-128"/>
                <a:cs typeface="Meiryo UI" pitchFamily="50" charset="-128"/>
              </a:rPr>
              <a:t>活用による再生可能エネルギーの普及を図ります。</a:t>
            </a:r>
            <a:endParaRPr lang="en-US" altLang="ja-JP" sz="1300" strike="sngStrike" dirty="0" smtClean="0">
              <a:solidFill>
                <a:srgbClr val="FF0000"/>
              </a:solidFill>
              <a:latin typeface="Meiryo UI" pitchFamily="50" charset="-128"/>
              <a:ea typeface="Meiryo UI" pitchFamily="50" charset="-128"/>
              <a:cs typeface="Meiryo UI" pitchFamily="50" charset="-128"/>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76801" y="5648115"/>
            <a:ext cx="1178946" cy="828000"/>
          </a:xfrm>
          <a:prstGeom prst="rect">
            <a:avLst/>
          </a:prstGeom>
          <a:ln w="19050">
            <a:noFill/>
          </a:ln>
        </p:spPr>
      </p:pic>
      <p:pic>
        <p:nvPicPr>
          <p:cNvPr id="28" name="Picture 2" descr="X:\ユーザ作業用フォルダ\①開発調整担当\コスモチーム共有\12 照会・回答\H27\H28.01.13　アクションプランの更新\回答案\写真 1.JPG"/>
          <p:cNvPicPr>
            <a:picLocks noChangeAspect="1" noChangeArrowheads="1"/>
          </p:cNvPicPr>
          <p:nvPr/>
        </p:nvPicPr>
        <p:blipFill>
          <a:blip r:embed="rId8" cstate="print"/>
          <a:srcRect t="12871" b="9906"/>
          <a:stretch>
            <a:fillRect/>
          </a:stretch>
        </p:blipFill>
        <p:spPr bwMode="auto">
          <a:xfrm>
            <a:off x="7705727" y="3957592"/>
            <a:ext cx="1580212" cy="976143"/>
          </a:xfrm>
          <a:prstGeom prst="rect">
            <a:avLst/>
          </a:prstGeom>
          <a:noFill/>
          <a:ln w="38100">
            <a:noFill/>
          </a:ln>
        </p:spPr>
      </p:pic>
    </p:spTree>
    <p:extLst>
      <p:ext uri="{BB962C8B-B14F-4D97-AF65-F5344CB8AC3E}">
        <p14:creationId xmlns:p14="http://schemas.microsoft.com/office/powerpoint/2010/main" val="10457348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5" name="角丸四角形 4"/>
          <p:cNvSpPr/>
          <p:nvPr/>
        </p:nvSpPr>
        <p:spPr>
          <a:xfrm>
            <a:off x="114939" y="567725"/>
            <a:ext cx="9694076" cy="617833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15</a:t>
            </a:r>
          </a:p>
        </p:txBody>
      </p:sp>
      <p:sp>
        <p:nvSpPr>
          <p:cNvPr id="17" name="角丸四角形 16"/>
          <p:cNvSpPr/>
          <p:nvPr/>
        </p:nvSpPr>
        <p:spPr>
          <a:xfrm>
            <a:off x="322392" y="637000"/>
            <a:ext cx="9161230"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公共施設や</a:t>
            </a:r>
            <a:r>
              <a:rPr lang="ja-JP" altLang="en-US" sz="1600" b="1" dirty="0">
                <a:solidFill>
                  <a:prstClr val="black"/>
                </a:solidFill>
                <a:latin typeface="Meiryo UI" pitchFamily="50" charset="-128"/>
                <a:ea typeface="Meiryo UI" pitchFamily="50" charset="-128"/>
                <a:cs typeface="Meiryo UI" pitchFamily="50" charset="-128"/>
              </a:rPr>
              <a:t>民間施設の屋根・遊休地と太陽光発電事</a:t>
            </a:r>
            <a:r>
              <a:rPr lang="ja-JP" altLang="en-US" sz="1600" b="1" dirty="0" smtClean="0">
                <a:solidFill>
                  <a:prstClr val="black"/>
                </a:solidFill>
                <a:latin typeface="Meiryo UI" pitchFamily="50" charset="-128"/>
                <a:ea typeface="Meiryo UI" pitchFamily="50" charset="-128"/>
                <a:cs typeface="Meiryo UI" pitchFamily="50" charset="-128"/>
              </a:rPr>
              <a:t>業者とのマッチング等</a:t>
            </a:r>
            <a:r>
              <a:rPr lang="ja-JP" altLang="en-US" sz="1600" b="1" dirty="0">
                <a:solidFill>
                  <a:prstClr val="black"/>
                </a:solidFill>
                <a:latin typeface="Meiryo UI" pitchFamily="50" charset="-128"/>
                <a:ea typeface="Meiryo UI" pitchFamily="50" charset="-128"/>
                <a:cs typeface="Meiryo UI" pitchFamily="50" charset="-128"/>
              </a:rPr>
              <a:t>①</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314763" y="1454100"/>
            <a:ext cx="9019229"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◆市町村には、</a:t>
            </a:r>
            <a:r>
              <a:rPr lang="ja-JP" altLang="en-US" sz="1400" b="0" i="0" dirty="0">
                <a:solidFill>
                  <a:prstClr val="black"/>
                </a:solidFill>
                <a:latin typeface="Meiryo UI" pitchFamily="50" charset="-128"/>
                <a:ea typeface="Meiryo UI" pitchFamily="50" charset="-128"/>
                <a:cs typeface="Meiryo UI" pitchFamily="50" charset="-128"/>
              </a:rPr>
              <a:t>屋根・土地貸し事業制度に</a:t>
            </a:r>
            <a:r>
              <a:rPr lang="ja-JP" altLang="en-US" sz="1400" b="0" i="0" dirty="0" smtClean="0">
                <a:solidFill>
                  <a:prstClr val="black"/>
                </a:solidFill>
                <a:latin typeface="Meiryo UI" pitchFamily="50" charset="-128"/>
                <a:ea typeface="Meiryo UI" pitchFamily="50" charset="-128"/>
                <a:cs typeface="Meiryo UI" pitchFamily="50" charset="-128"/>
              </a:rPr>
              <a:t>関する助言</a:t>
            </a:r>
            <a:r>
              <a:rPr lang="ja-JP" altLang="en-US" sz="1400" b="0" i="0" dirty="0">
                <a:solidFill>
                  <a:prstClr val="black"/>
                </a:solidFill>
                <a:latin typeface="Meiryo UI" pitchFamily="50" charset="-128"/>
                <a:ea typeface="Meiryo UI" pitchFamily="50" charset="-128"/>
                <a:cs typeface="Meiryo UI" pitchFamily="50" charset="-128"/>
              </a:rPr>
              <a:t>を行う</a:t>
            </a:r>
            <a:r>
              <a:rPr lang="ja-JP" altLang="en-US" sz="1400" b="0" i="0" dirty="0" smtClean="0">
                <a:solidFill>
                  <a:prstClr val="black"/>
                </a:solidFill>
                <a:latin typeface="Meiryo UI" pitchFamily="50" charset="-128"/>
                <a:ea typeface="Meiryo UI" pitchFamily="50" charset="-128"/>
                <a:cs typeface="Meiryo UI" pitchFamily="50" charset="-128"/>
              </a:rPr>
              <a:t>などして、市町村施設</a:t>
            </a:r>
            <a:r>
              <a:rPr lang="ja-JP" altLang="en-US" sz="1400" b="0" i="0" dirty="0">
                <a:solidFill>
                  <a:prstClr val="black"/>
                </a:solidFill>
                <a:latin typeface="Meiryo UI" pitchFamily="50" charset="-128"/>
                <a:ea typeface="Meiryo UI" pitchFamily="50" charset="-128"/>
                <a:cs typeface="Meiryo UI" pitchFamily="50" charset="-128"/>
              </a:rPr>
              <a:t>における太陽光発電事業を支援</a:t>
            </a:r>
            <a:r>
              <a:rPr lang="ja-JP" altLang="en-US" sz="1400" b="0" i="0" dirty="0" smtClean="0">
                <a:solidFill>
                  <a:prstClr val="black"/>
                </a:solidFill>
                <a:latin typeface="Meiryo UI" pitchFamily="50" charset="-128"/>
                <a:ea typeface="Meiryo UI" pitchFamily="50" charset="-128"/>
                <a:cs typeface="Meiryo UI" pitchFamily="50" charset="-128"/>
              </a:rPr>
              <a:t>します。</a:t>
            </a:r>
            <a:endParaRPr lang="en-US" altLang="ja-JP" sz="1400" b="0" i="0" dirty="0" smtClean="0">
              <a:solidFill>
                <a:prstClr val="black"/>
              </a:solidFill>
              <a:latin typeface="Meiryo UI" pitchFamily="50" charset="-128"/>
              <a:ea typeface="Meiryo UI" pitchFamily="50" charset="-128"/>
              <a:cs typeface="Meiryo UI" pitchFamily="50" charset="-128"/>
            </a:endParaRPr>
          </a:p>
          <a:p>
            <a:pPr marL="82550" indent="-82550" eaLnBrk="1" hangingPunct="1"/>
            <a:r>
              <a:rPr lang="ja-JP" altLang="en-US" sz="1400" b="0" i="0" dirty="0" smtClean="0">
                <a:solidFill>
                  <a:prstClr val="black"/>
                </a:solidFill>
                <a:latin typeface="Meiryo UI" pitchFamily="50" charset="-128"/>
                <a:ea typeface="Meiryo UI" pitchFamily="50" charset="-128"/>
                <a:cs typeface="Meiryo UI" pitchFamily="50" charset="-128"/>
              </a:rPr>
              <a:t>◆屋根・土地等を借りて太陽光発電事業を行う民間事業者と貸出しを希望する屋根・土地等のマッチングを進めます。</a:t>
            </a:r>
            <a:endParaRPr lang="en-US" altLang="ja-JP" sz="1400" b="0" i="0" dirty="0" smtClean="0">
              <a:solidFill>
                <a:prstClr val="black"/>
              </a:solidFill>
              <a:latin typeface="Meiryo UI" pitchFamily="50" charset="-128"/>
              <a:ea typeface="Meiryo UI" pitchFamily="50" charset="-128"/>
              <a:cs typeface="Meiryo UI" pitchFamily="50" charset="-128"/>
            </a:endParaRPr>
          </a:p>
        </p:txBody>
      </p:sp>
      <p:pic>
        <p:nvPicPr>
          <p:cNvPr id="47" name="Picture 28"/>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3513" y="2662058"/>
            <a:ext cx="630412" cy="623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8" name="Picture 34"/>
          <p:cNvPicPr>
            <a:picLocks noChangeAspect="1"/>
          </p:cNvPicPr>
          <p:nvPr/>
        </p:nvPicPr>
        <p:blipFill rotWithShape="1">
          <a:blip r:embed="rId4" cstate="print">
            <a:extLst>
              <a:ext uri="{28A0092B-C50C-407E-A947-70E740481C1C}">
                <a14:useLocalDpi xmlns:a14="http://schemas.microsoft.com/office/drawing/2010/main" val="0"/>
              </a:ext>
            </a:extLst>
          </a:blip>
          <a:srcRect r="20748"/>
          <a:stretch/>
        </p:blipFill>
        <p:spPr bwMode="auto">
          <a:xfrm>
            <a:off x="5842129" y="2679491"/>
            <a:ext cx="751584" cy="652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 name="Picture 4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bwMode="auto">
          <a:xfrm>
            <a:off x="641260" y="2413023"/>
            <a:ext cx="614009" cy="826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 name="Picture 2" descr="http://t1.gstatic.com/images?q=tbn:ANd9GcQZpMttTXXKBkt0hPEgF7DC_ypRBeJQFxpOg_qqgZ6HQSFsOZjO9A"/>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19626" y="2433820"/>
            <a:ext cx="614623" cy="554874"/>
          </a:xfrm>
          <a:prstGeom prst="rect">
            <a:avLst/>
          </a:prstGeom>
          <a:noFill/>
          <a:extLst/>
        </p:spPr>
      </p:pic>
      <p:pic>
        <p:nvPicPr>
          <p:cNvPr id="51" name="Picture 41" descr="C:\Users\yanagisawat\AppData\Local\Microsoft\Windows\Temporary Internet Files\Content.IE5\6W08OM10\MC900438057[1].png"/>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392129" y="2510907"/>
            <a:ext cx="686699" cy="815726"/>
          </a:xfrm>
          <a:prstGeom prst="rect">
            <a:avLst/>
          </a:prstGeom>
          <a:noFill/>
          <a:extLst>
            <a:ext uri="{909E8E84-426E-40DD-AFC4-6F175D3DCCD1}">
              <a14:hiddenFill xmlns:a14="http://schemas.microsoft.com/office/drawing/2010/main">
                <a:solidFill>
                  <a:srgbClr val="FFFFFF"/>
                </a:solidFill>
              </a14:hiddenFill>
            </a:ext>
          </a:extLst>
        </p:spPr>
      </p:pic>
      <p:sp>
        <p:nvSpPr>
          <p:cNvPr id="52" name="角丸四角形 51"/>
          <p:cNvSpPr/>
          <p:nvPr/>
        </p:nvSpPr>
        <p:spPr>
          <a:xfrm>
            <a:off x="329993" y="2348986"/>
            <a:ext cx="2376264" cy="1202695"/>
          </a:xfrm>
          <a:prstGeom prst="roundRect">
            <a:avLst>
              <a:gd name="adj" fmla="val 7955"/>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sp>
        <p:nvSpPr>
          <p:cNvPr id="53" name="角丸四角形 52"/>
          <p:cNvSpPr/>
          <p:nvPr/>
        </p:nvSpPr>
        <p:spPr>
          <a:xfrm>
            <a:off x="2837327" y="2158221"/>
            <a:ext cx="1796072" cy="517525"/>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1"/>
          <a:lstStyle/>
          <a:p>
            <a:pPr algn="ctr"/>
            <a:r>
              <a:rPr lang="ja-JP" altLang="en-US" sz="1400" dirty="0">
                <a:solidFill>
                  <a:srgbClr val="000000"/>
                </a:solidFill>
                <a:latin typeface="ＭＳ Ｐゴシック"/>
                <a:ea typeface="HG創英角ﾎﾟｯﾌﾟ体"/>
                <a:cs typeface="Times New Roman"/>
              </a:rPr>
              <a:t>おおさかスマート</a:t>
            </a:r>
            <a:endParaRPr lang="ja-JP" altLang="en-US" sz="1400" dirty="0">
              <a:solidFill>
                <a:prstClr val="white"/>
              </a:solidFill>
              <a:latin typeface="ＭＳ Ｐゴシック"/>
              <a:cs typeface="ＭＳ Ｐゴシック"/>
            </a:endParaRPr>
          </a:p>
          <a:p>
            <a:pPr algn="ctr"/>
            <a:r>
              <a:rPr lang="ja-JP" altLang="en-US" sz="1400" dirty="0">
                <a:solidFill>
                  <a:srgbClr val="000000"/>
                </a:solidFill>
                <a:latin typeface="ＭＳ Ｐゴシック"/>
                <a:ea typeface="HG創英角ﾎﾟｯﾌﾟ体"/>
                <a:cs typeface="Times New Roman"/>
              </a:rPr>
              <a:t>エネルギーセンター</a:t>
            </a:r>
            <a:endParaRPr lang="ja-JP" altLang="en-US" sz="1400" dirty="0">
              <a:solidFill>
                <a:prstClr val="white"/>
              </a:solidFill>
              <a:latin typeface="ＭＳ Ｐゴシック"/>
              <a:cs typeface="ＭＳ Ｐゴシック"/>
            </a:endParaRPr>
          </a:p>
        </p:txBody>
      </p:sp>
      <p:pic>
        <p:nvPicPr>
          <p:cNvPr id="54" name="Picture 31"/>
          <p:cNvPicPr>
            <a:picLocks noChangeAspect="1"/>
          </p:cNvPicPr>
          <p:nvPr/>
        </p:nvPicPr>
        <p:blipFill rotWithShape="1">
          <a:blip r:embed="rId8" cstate="print">
            <a:extLst>
              <a:ext uri="{28A0092B-C50C-407E-A947-70E740481C1C}">
                <a14:useLocalDpi xmlns:a14="http://schemas.microsoft.com/office/drawing/2010/main" val="0"/>
              </a:ext>
            </a:extLst>
          </a:blip>
          <a:srcRect l="-1" r="8833"/>
          <a:stretch/>
        </p:blipFill>
        <p:spPr bwMode="auto">
          <a:xfrm>
            <a:off x="6596804" y="2608166"/>
            <a:ext cx="788997" cy="696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 name="角丸四角形 54"/>
          <p:cNvSpPr/>
          <p:nvPr/>
        </p:nvSpPr>
        <p:spPr>
          <a:xfrm>
            <a:off x="4731453" y="2397973"/>
            <a:ext cx="2753651" cy="1181442"/>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solidFill>
                <a:prstClr val="white"/>
              </a:solidFill>
            </a:endParaRPr>
          </a:p>
        </p:txBody>
      </p:sp>
      <p:pic>
        <p:nvPicPr>
          <p:cNvPr id="56" name="Picture 13" descr="http://t1.gstatic.com/images?q=tbn:ANd9GcTCT7AL87_D87uORuAyDrbuBcsNV_fiNvrIi1zzBgW-hg8f-fOIcw"/>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42282" y="2546082"/>
            <a:ext cx="459279" cy="748146"/>
          </a:xfrm>
          <a:prstGeom prst="rect">
            <a:avLst/>
          </a:prstGeom>
          <a:noFill/>
          <a:extLst>
            <a:ext uri="{909E8E84-426E-40DD-AFC4-6F175D3DCCD1}">
              <a14:hiddenFill xmlns:a14="http://schemas.microsoft.com/office/drawing/2010/main">
                <a:solidFill>
                  <a:srgbClr val="FFFFFF"/>
                </a:solidFill>
              </a14:hiddenFill>
            </a:ext>
          </a:extLst>
        </p:spPr>
      </p:pic>
      <p:sp>
        <p:nvSpPr>
          <p:cNvPr id="57" name="左右矢印 56"/>
          <p:cNvSpPr/>
          <p:nvPr/>
        </p:nvSpPr>
        <p:spPr>
          <a:xfrm>
            <a:off x="2809618" y="2743307"/>
            <a:ext cx="1796072" cy="473866"/>
          </a:xfrm>
          <a:prstGeom prst="leftRightArrow">
            <a:avLst/>
          </a:prstGeom>
          <a:solidFill>
            <a:srgbClr val="0000CC"/>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00" b="1" dirty="0">
              <a:solidFill>
                <a:prstClr val="white"/>
              </a:solidFill>
            </a:endParaRPr>
          </a:p>
        </p:txBody>
      </p:sp>
      <p:sp>
        <p:nvSpPr>
          <p:cNvPr id="59" name="大かっこ 58"/>
          <p:cNvSpPr/>
          <p:nvPr/>
        </p:nvSpPr>
        <p:spPr>
          <a:xfrm>
            <a:off x="872530" y="3235611"/>
            <a:ext cx="1401679" cy="257139"/>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太陽光</a:t>
            </a:r>
            <a:r>
              <a:rPr lang="ja-JP" altLang="en-US" sz="1100" dirty="0" smtClean="0">
                <a:solidFill>
                  <a:srgbClr val="000000"/>
                </a:solidFill>
                <a:latin typeface="ＭＳ Ｐゴシック"/>
                <a:ea typeface="HG丸ｺﾞｼｯｸM-PRO"/>
                <a:cs typeface="Times New Roman"/>
              </a:rPr>
              <a:t>発電事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0" name="大かっこ 59"/>
          <p:cNvSpPr/>
          <p:nvPr/>
        </p:nvSpPr>
        <p:spPr>
          <a:xfrm>
            <a:off x="5081545" y="3259748"/>
            <a:ext cx="1956114" cy="274955"/>
          </a:xfrm>
          <a:prstGeom prst="bracketPair">
            <a:avLst/>
          </a:prstGeom>
        </p:spPr>
        <p:style>
          <a:lnRef idx="1">
            <a:schemeClr val="accent1"/>
          </a:lnRef>
          <a:fillRef idx="0">
            <a:schemeClr val="accent1"/>
          </a:fillRef>
          <a:effectRef idx="0">
            <a:schemeClr val="accent1"/>
          </a:effectRef>
          <a:fontRef idx="minor">
            <a:schemeClr val="tx1"/>
          </a:fontRef>
        </p:style>
        <p:txBody>
          <a:bodyPr lIns="0" tIns="0" rIns="0" bIns="0" rtlCol="0" anchor="ctr"/>
          <a:lstStyle/>
          <a:p>
            <a:pPr algn="ctr"/>
            <a:r>
              <a:rPr lang="ja-JP" altLang="en-US" sz="1100" dirty="0">
                <a:solidFill>
                  <a:srgbClr val="000000"/>
                </a:solidFill>
                <a:latin typeface="ＭＳ Ｐゴシック"/>
                <a:ea typeface="HG丸ｺﾞｼｯｸM-PRO"/>
                <a:cs typeface="Times New Roman"/>
              </a:rPr>
              <a:t>府民、市町村</a:t>
            </a:r>
            <a:r>
              <a:rPr lang="ja-JP" altLang="en-US" sz="1100" dirty="0" smtClean="0">
                <a:solidFill>
                  <a:srgbClr val="000000"/>
                </a:solidFill>
                <a:latin typeface="ＭＳ Ｐゴシック"/>
                <a:ea typeface="HG丸ｺﾞｼｯｸM-PRO"/>
                <a:cs typeface="Times New Roman"/>
              </a:rPr>
              <a:t>、民間事</a:t>
            </a:r>
            <a:r>
              <a:rPr lang="ja-JP" altLang="en-US" sz="1100" dirty="0">
                <a:solidFill>
                  <a:srgbClr val="000000"/>
                </a:solidFill>
                <a:latin typeface="ＭＳ Ｐゴシック"/>
                <a:ea typeface="HG丸ｺﾞｼｯｸM-PRO"/>
                <a:cs typeface="Times New Roman"/>
              </a:rPr>
              <a:t>業者</a:t>
            </a:r>
            <a:endParaRPr lang="ja-JP" altLang="en-US" sz="1100" dirty="0">
              <a:solidFill>
                <a:prstClr val="black"/>
              </a:solidFill>
              <a:latin typeface="ＭＳ Ｐゴシック"/>
              <a:cs typeface="ＭＳ Ｐゴシック"/>
            </a:endParaRPr>
          </a:p>
        </p:txBody>
      </p:sp>
      <p:sp>
        <p:nvSpPr>
          <p:cNvPr id="61" name="正方形/長方形 60"/>
          <p:cNvSpPr/>
          <p:nvPr/>
        </p:nvSpPr>
        <p:spPr>
          <a:xfrm>
            <a:off x="4051767" y="1174697"/>
            <a:ext cx="3679069"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85</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34"/>
          <p:cNvSpPr txBox="1">
            <a:spLocks noChangeArrowheads="1"/>
          </p:cNvSpPr>
          <p:nvPr/>
        </p:nvSpPr>
        <p:spPr bwMode="auto">
          <a:xfrm>
            <a:off x="428397" y="1909224"/>
            <a:ext cx="781505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dirty="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屋根貸し・土地貸し事業・・・発電事業者が一定の面積を有する屋根や土地を借りて太陽光発電設備を設置し、建物所有者が屋根の賃料を得る事業　</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63" name="テキスト ボックス 34"/>
          <p:cNvSpPr txBox="1">
            <a:spLocks noChangeArrowheads="1"/>
          </p:cNvSpPr>
          <p:nvPr/>
        </p:nvSpPr>
        <p:spPr bwMode="auto">
          <a:xfrm>
            <a:off x="2803672" y="3269999"/>
            <a:ext cx="182972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400" dirty="0" smtClean="0">
                <a:solidFill>
                  <a:srgbClr val="0070C0"/>
                </a:solidFill>
                <a:latin typeface="Meiryo UI" pitchFamily="50" charset="-128"/>
                <a:ea typeface="Meiryo UI" pitchFamily="50" charset="-128"/>
                <a:cs typeface="Meiryo UI" pitchFamily="50" charset="-128"/>
              </a:rPr>
              <a:t>府民、民間事業者や</a:t>
            </a:r>
            <a:endParaRPr lang="en-US" altLang="ja-JP" sz="1400" dirty="0" smtClean="0">
              <a:solidFill>
                <a:srgbClr val="0070C0"/>
              </a:solidFill>
              <a:latin typeface="Meiryo UI" pitchFamily="50" charset="-128"/>
              <a:ea typeface="Meiryo UI" pitchFamily="50" charset="-128"/>
              <a:cs typeface="Meiryo UI" pitchFamily="50" charset="-128"/>
            </a:endParaRPr>
          </a:p>
          <a:p>
            <a:pPr eaLnBrk="1" hangingPunct="1"/>
            <a:r>
              <a:rPr lang="ja-JP" altLang="en-US" sz="1400" dirty="0" smtClean="0">
                <a:solidFill>
                  <a:srgbClr val="0070C0"/>
                </a:solidFill>
                <a:latin typeface="Meiryo UI" pitchFamily="50" charset="-128"/>
                <a:ea typeface="Meiryo UI" pitchFamily="50" charset="-128"/>
                <a:cs typeface="Meiryo UI" pitchFamily="50" charset="-128"/>
              </a:rPr>
              <a:t>発電事業者のマッチング</a:t>
            </a:r>
            <a:endParaRPr lang="ja-JP" altLang="en-US" sz="1400" dirty="0">
              <a:solidFill>
                <a:srgbClr val="0070C0"/>
              </a:solidFill>
              <a:latin typeface="Meiryo UI" pitchFamily="50" charset="-128"/>
              <a:ea typeface="Meiryo UI" pitchFamily="50" charset="-128"/>
              <a:cs typeface="Meiryo UI" pitchFamily="50" charset="-128"/>
            </a:endParaRPr>
          </a:p>
        </p:txBody>
      </p:sp>
      <p:sp>
        <p:nvSpPr>
          <p:cNvPr id="64" name="角丸四角形 63"/>
          <p:cNvSpPr/>
          <p:nvPr/>
        </p:nvSpPr>
        <p:spPr>
          <a:xfrm>
            <a:off x="289289" y="1089201"/>
            <a:ext cx="37624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屋根・土地貸しマッチング事業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65" name="角丸四角形 64"/>
          <p:cNvSpPr/>
          <p:nvPr/>
        </p:nvSpPr>
        <p:spPr>
          <a:xfrm>
            <a:off x="316778" y="3808950"/>
            <a:ext cx="4392488" cy="319520"/>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市町村施設の屋根・土地貸し等による太陽光発電事業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66" name="テキスト ボックス 65"/>
          <p:cNvSpPr txBox="1"/>
          <p:nvPr/>
        </p:nvSpPr>
        <p:spPr>
          <a:xfrm>
            <a:off x="349954" y="4177065"/>
            <a:ext cx="8419970" cy="400110"/>
          </a:xfrm>
          <a:prstGeom prst="rect">
            <a:avLst/>
          </a:prstGeom>
          <a:noFill/>
        </p:spPr>
        <p:txBody>
          <a:bodyPr wrap="square" lIns="0" tIns="0" rIns="0" bIns="0" rtlCol="0" anchor="ctr" anchorCtr="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◆市町村の学校、廃棄物処分場等において、公募選定した民間事業者により、太陽光発電設備が設置されます。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さらに多くの施設で設備の設置が進むよう、市町村を支援します。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68" name="テキスト ボックス 67"/>
          <p:cNvSpPr txBox="1"/>
          <p:nvPr/>
        </p:nvSpPr>
        <p:spPr>
          <a:xfrm>
            <a:off x="1848623" y="4638437"/>
            <a:ext cx="5040560" cy="200055"/>
          </a:xfrm>
          <a:prstGeom prst="rect">
            <a:avLst/>
          </a:prstGeom>
          <a:noFill/>
        </p:spPr>
        <p:txBody>
          <a:bodyPr wrap="square" lIns="0" tIns="0" rIns="0" bIns="0" rtlCol="0" anchor="ctr" anchorCtr="0">
            <a:spAutoFit/>
          </a:bodyPr>
          <a:lstStyle/>
          <a:p>
            <a:pPr marL="87313" indent="-87313"/>
            <a:r>
              <a:rPr lang="ja-JP" altLang="en-US" sz="1300" b="1" dirty="0">
                <a:solidFill>
                  <a:prstClr val="black"/>
                </a:solidFill>
                <a:latin typeface="Meiryo UI" pitchFamily="50" charset="-128"/>
                <a:ea typeface="Meiryo UI" pitchFamily="50" charset="-128"/>
                <a:cs typeface="Meiryo UI" pitchFamily="50" charset="-128"/>
              </a:rPr>
              <a:t>＜</a:t>
            </a:r>
            <a:r>
              <a:rPr lang="en-US" altLang="ja-JP" sz="1300" b="1" dirty="0" smtClean="0">
                <a:solidFill>
                  <a:prstClr val="black"/>
                </a:solidFill>
                <a:latin typeface="Meiryo UI" pitchFamily="50" charset="-128"/>
                <a:ea typeface="Meiryo UI" pitchFamily="50" charset="-128"/>
                <a:cs typeface="Meiryo UI" pitchFamily="50" charset="-128"/>
              </a:rPr>
              <a:t>2015</a:t>
            </a:r>
            <a:r>
              <a:rPr lang="ja-JP" altLang="en-US" sz="1300" b="1" dirty="0" smtClean="0">
                <a:solidFill>
                  <a:prstClr val="black"/>
                </a:solidFill>
                <a:latin typeface="Meiryo UI" pitchFamily="50" charset="-128"/>
                <a:ea typeface="Meiryo UI" pitchFamily="50" charset="-128"/>
                <a:cs typeface="Meiryo UI" pitchFamily="50" charset="-128"/>
              </a:rPr>
              <a:t>年度公募実績＞（順次、太陽光発電設備が設置されます。）</a:t>
            </a:r>
            <a:endParaRPr lang="en-US" altLang="ja-JP" sz="1300" b="1" dirty="0" smtClean="0">
              <a:solidFill>
                <a:prstClr val="black"/>
              </a:solidFill>
              <a:latin typeface="Meiryo UI" pitchFamily="50" charset="-128"/>
              <a:ea typeface="Meiryo UI" pitchFamily="50" charset="-128"/>
              <a:cs typeface="Meiryo UI" pitchFamily="50" charset="-128"/>
            </a:endParaRPr>
          </a:p>
        </p:txBody>
      </p:sp>
      <p:graphicFrame>
        <p:nvGraphicFramePr>
          <p:cNvPr id="29" name="表 28"/>
          <p:cNvGraphicFramePr>
            <a:graphicFrameLocks noGrp="1"/>
          </p:cNvGraphicFramePr>
          <p:nvPr>
            <p:extLst>
              <p:ext uri="{D42A27DB-BD31-4B8C-83A1-F6EECF244321}">
                <p14:modId xmlns:p14="http://schemas.microsoft.com/office/powerpoint/2010/main" val="1382475322"/>
              </p:ext>
            </p:extLst>
          </p:nvPr>
        </p:nvGraphicFramePr>
        <p:xfrm>
          <a:off x="2078828" y="4928485"/>
          <a:ext cx="4320481" cy="1762156"/>
        </p:xfrm>
        <a:graphic>
          <a:graphicData uri="http://schemas.openxmlformats.org/drawingml/2006/table">
            <a:tbl>
              <a:tblPr firstRow="1">
                <a:tableStyleId>{7DF18680-E054-41AD-8BC1-D1AEF772440D}</a:tableStyleId>
              </a:tblPr>
              <a:tblGrid>
                <a:gridCol w="1049055"/>
                <a:gridCol w="711271"/>
                <a:gridCol w="1010551"/>
                <a:gridCol w="1549604"/>
              </a:tblGrid>
              <a:tr h="316044">
                <a:tc>
                  <a:txBody>
                    <a:bodyPr/>
                    <a:lstStyle/>
                    <a:p>
                      <a:pPr algn="ctr">
                        <a:spcAft>
                          <a:spcPts val="0"/>
                        </a:spcAft>
                      </a:pPr>
                      <a:r>
                        <a:rPr lang="ja-JP" altLang="en-US" sz="1200" kern="100" dirty="0">
                          <a:solidFill>
                            <a:schemeClr val="tx1"/>
                          </a:solidFill>
                          <a:effectLst/>
                        </a:rPr>
                        <a:t>市町村</a:t>
                      </a:r>
                      <a:endParaRPr lang="ja-JP" sz="1200" kern="100" dirty="0">
                        <a:solidFill>
                          <a:schemeClr val="tx1"/>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sz="1200" kern="100" dirty="0">
                          <a:solidFill>
                            <a:schemeClr val="tx1"/>
                          </a:solidFill>
                          <a:effectLst/>
                        </a:rPr>
                        <a:t>施設数</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n-lt"/>
                          <a:ea typeface="+mn-ea"/>
                          <a:cs typeface="+mn-cs"/>
                        </a:rPr>
                        <a:t>発電能力</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ts val="1200"/>
                        </a:lnSpc>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施設の種類</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r>
              <a:tr h="288032">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吹田市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420 </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庁舎、駐輪場</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茨木</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178</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ポンプ場</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、配水場</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河内長野</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758 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a:t>
                      </a: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中学校</a:t>
                      </a: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等</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泉佐野市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252</a:t>
                      </a:r>
                      <a:r>
                        <a:rPr 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 </a:t>
                      </a:r>
                      <a:r>
                        <a:rPr lang="en-US"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spcAft>
                          <a:spcPts val="0"/>
                        </a:spcAft>
                      </a:pPr>
                      <a:r>
                        <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9520">
                <a:tc>
                  <a:txBody>
                    <a:bodyPr/>
                    <a:lstStyle/>
                    <a:p>
                      <a:pPr algn="just">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高槻市</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spcAft>
                          <a:spcPts val="0"/>
                        </a:spcAft>
                      </a:pPr>
                      <a:r>
                        <a:rPr lang="ja-JP" altLang="en-US"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約 </a:t>
                      </a:r>
                      <a:r>
                        <a:rPr lang="en-US"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53 kW</a:t>
                      </a:r>
                      <a:endParaRPr lang="ja-JP" sz="120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ja-JP" altLang="ja-JP" sz="120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小学校、中学校</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0" name="正方形/長方形 29"/>
          <p:cNvSpPr/>
          <p:nvPr/>
        </p:nvSpPr>
        <p:spPr>
          <a:xfrm>
            <a:off x="7589015" y="2237603"/>
            <a:ext cx="2095503" cy="84514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10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市町村施設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屋根：</a:t>
            </a:r>
            <a:r>
              <a:rPr lang="en-US" altLang="ja-JP" sz="1050" dirty="0" smtClean="0">
                <a:solidFill>
                  <a:schemeClr val="tx1"/>
                </a:solidFill>
                <a:latin typeface="Meiryo UI" pitchFamily="50" charset="-128"/>
                <a:ea typeface="Meiryo UI" pitchFamily="50" charset="-128"/>
                <a:cs typeface="Meiryo UI" pitchFamily="50" charset="-128"/>
              </a:rPr>
              <a:t>41</a:t>
            </a:r>
            <a:r>
              <a:rPr lang="ja-JP" altLang="en-US" sz="1050" dirty="0" smtClean="0">
                <a:solidFill>
                  <a:schemeClr val="tx1"/>
                </a:solidFill>
                <a:latin typeface="Meiryo UI" pitchFamily="50" charset="-128"/>
                <a:ea typeface="Meiryo UI" pitchFamily="50" charset="-128"/>
                <a:cs typeface="Meiryo UI" pitchFamily="50" charset="-128"/>
              </a:rPr>
              <a:t>施設　</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計 </a:t>
            </a:r>
            <a:r>
              <a:rPr lang="en-US" altLang="ja-JP" sz="1050" dirty="0" smtClean="0">
                <a:solidFill>
                  <a:schemeClr val="tx1"/>
                </a:solidFill>
                <a:latin typeface="Meiryo UI" pitchFamily="50" charset="-128"/>
                <a:ea typeface="Meiryo UI" pitchFamily="50" charset="-128"/>
                <a:cs typeface="Meiryo UI" pitchFamily="50" charset="-128"/>
              </a:rPr>
              <a:t>1,532kW)</a:t>
            </a: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土地：　</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施設（計   </a:t>
            </a:r>
            <a:r>
              <a:rPr lang="en-US" altLang="ja-JP" sz="1050" dirty="0" smtClean="0">
                <a:solidFill>
                  <a:schemeClr val="tx1"/>
                </a:solidFill>
                <a:latin typeface="Meiryo UI" pitchFamily="50" charset="-128"/>
                <a:ea typeface="Meiryo UI" pitchFamily="50" charset="-128"/>
                <a:cs typeface="Meiryo UI" pitchFamily="50" charset="-128"/>
              </a:rPr>
              <a:t>128kW)</a:t>
            </a:r>
          </a:p>
        </p:txBody>
      </p:sp>
    </p:spTree>
    <p:extLst>
      <p:ext uri="{BB962C8B-B14F-4D97-AF65-F5344CB8AC3E}">
        <p14:creationId xmlns:p14="http://schemas.microsoft.com/office/powerpoint/2010/main" val="2511846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400" dirty="0">
                <a:solidFill>
                  <a:prstClr val="white"/>
                </a:solidFill>
                <a:latin typeface="Calibri"/>
                <a:ea typeface="HGP創英角ｺﾞｼｯｸUB" pitchFamily="50" charset="-128"/>
                <a:cs typeface="ＭＳ Ｐゴシック" charset="-128"/>
              </a:rPr>
              <a:t>～太陽光発電の普及促進～　</a:t>
            </a:r>
          </a:p>
        </p:txBody>
      </p:sp>
      <p:sp>
        <p:nvSpPr>
          <p:cNvPr id="23" name="テキスト ボックス 22"/>
          <p:cNvSpPr txBox="1"/>
          <p:nvPr/>
        </p:nvSpPr>
        <p:spPr>
          <a:xfrm>
            <a:off x="8914824" y="3492969"/>
            <a:ext cx="828092" cy="276999"/>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16</a:t>
            </a:r>
            <a:endParaRPr lang="en-US" altLang="ja-JP" b="1" dirty="0">
              <a:solidFill>
                <a:prstClr val="white"/>
              </a:solidFill>
            </a:endParaRPr>
          </a:p>
        </p:txBody>
      </p:sp>
      <p:sp>
        <p:nvSpPr>
          <p:cNvPr id="25" name="テキスト ボックス 24"/>
          <p:cNvSpPr txBox="1"/>
          <p:nvPr/>
        </p:nvSpPr>
        <p:spPr>
          <a:xfrm>
            <a:off x="5239891" y="3787907"/>
            <a:ext cx="4393841" cy="1461939"/>
          </a:xfrm>
          <a:prstGeom prst="rect">
            <a:avLst/>
          </a:prstGeom>
          <a:noFill/>
        </p:spPr>
        <p:txBody>
          <a:bodyPr wrap="square" rtlCol="0">
            <a:spAutoFit/>
          </a:bodyPr>
          <a:lstStyle/>
          <a:p>
            <a:pPr marL="88900" indent="-88900"/>
            <a:r>
              <a:rPr lang="ja-JP" altLang="en-US" sz="1300" dirty="0" smtClean="0">
                <a:solidFill>
                  <a:prstClr val="black"/>
                </a:solidFill>
                <a:latin typeface="Meiryo UI" pitchFamily="50" charset="-128"/>
                <a:ea typeface="Meiryo UI" pitchFamily="50" charset="-128"/>
                <a:cs typeface="Meiryo UI" pitchFamily="50" charset="-128"/>
              </a:rPr>
              <a:t>◆民間企業が実施する海水面における太陽光発電の実証実験を支援し</a:t>
            </a:r>
            <a:r>
              <a:rPr lang="ja-JP" altLang="en-US" sz="1300" dirty="0">
                <a:solidFill>
                  <a:prstClr val="black"/>
                </a:solidFill>
                <a:latin typeface="Meiryo UI" pitchFamily="50" charset="-128"/>
                <a:ea typeface="Meiryo UI" pitchFamily="50" charset="-128"/>
                <a:cs typeface="Meiryo UI" pitchFamily="50" charset="-128"/>
              </a:rPr>
              <a:t>ま</a:t>
            </a:r>
            <a:r>
              <a:rPr lang="ja-JP" altLang="en-US" sz="1300" dirty="0" smtClean="0">
                <a:solidFill>
                  <a:prstClr val="black"/>
                </a:solidFill>
                <a:latin typeface="Meiryo UI" pitchFamily="50" charset="-128"/>
                <a:ea typeface="Meiryo UI" pitchFamily="50" charset="-128"/>
                <a:cs typeface="Meiryo UI" pitchFamily="50" charset="-128"/>
              </a:rPr>
              <a:t>した。実証実験では、架台に間伐材を使用した太陽光パネルを府内貯木場に設置し、海</a:t>
            </a:r>
            <a:r>
              <a:rPr lang="ja-JP" altLang="en-US" sz="1300" dirty="0">
                <a:solidFill>
                  <a:prstClr val="black"/>
                </a:solidFill>
                <a:latin typeface="Meiryo UI" pitchFamily="50" charset="-128"/>
                <a:ea typeface="Meiryo UI" pitchFamily="50" charset="-128"/>
                <a:cs typeface="Meiryo UI" pitchFamily="50" charset="-128"/>
              </a:rPr>
              <a:t>水面での発電量や塩害による影響等を</a:t>
            </a:r>
            <a:r>
              <a:rPr lang="ja-JP" altLang="en-US" sz="1300" dirty="0" smtClean="0">
                <a:solidFill>
                  <a:prstClr val="black"/>
                </a:solidFill>
                <a:latin typeface="Meiryo UI" pitchFamily="50" charset="-128"/>
                <a:ea typeface="Meiryo UI" pitchFamily="50" charset="-128"/>
                <a:cs typeface="Meiryo UI" pitchFamily="50" charset="-128"/>
              </a:rPr>
              <a:t>検証するとともに、実用化の可能性を探っています。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88900" indent="-88900"/>
            <a:r>
              <a:rPr lang="en-US" altLang="ja-JP" sz="1300" dirty="0">
                <a:solidFill>
                  <a:prstClr val="black"/>
                </a:solidFill>
                <a:latin typeface="Meiryo UI" pitchFamily="50" charset="-128"/>
                <a:ea typeface="Meiryo UI" pitchFamily="50" charset="-128"/>
                <a:cs typeface="Meiryo UI" pitchFamily="50" charset="-128"/>
              </a:rPr>
              <a:t> </a:t>
            </a:r>
            <a:r>
              <a:rPr lang="en-US" altLang="ja-JP" sz="1200" dirty="0" smtClean="0">
                <a:solidFill>
                  <a:prstClr val="black"/>
                </a:solidFill>
                <a:latin typeface="Meiryo UI" pitchFamily="50" charset="-128"/>
                <a:ea typeface="Meiryo UI" pitchFamily="50" charset="-128"/>
                <a:cs typeface="Meiryo UI" pitchFamily="50" charset="-128"/>
              </a:rPr>
              <a:t>&lt;</a:t>
            </a:r>
            <a:r>
              <a:rPr lang="ja-JP" altLang="en-US" sz="1200" dirty="0" smtClean="0">
                <a:solidFill>
                  <a:prstClr val="black"/>
                </a:solidFill>
                <a:latin typeface="Meiryo UI" pitchFamily="50" charset="-128"/>
                <a:ea typeface="Meiryo UI" pitchFamily="50" charset="-128"/>
                <a:cs typeface="Meiryo UI" pitchFamily="50" charset="-128"/>
              </a:rPr>
              <a:t>実施場所</a:t>
            </a:r>
            <a:r>
              <a:rPr lang="en-US" altLang="ja-JP" sz="1200" dirty="0" smtClean="0">
                <a:solidFill>
                  <a:prstClr val="black"/>
                </a:solidFill>
                <a:latin typeface="Meiryo UI" pitchFamily="50" charset="-128"/>
                <a:ea typeface="Meiryo UI" pitchFamily="50" charset="-128"/>
                <a:cs typeface="Meiryo UI" pitchFamily="50" charset="-128"/>
              </a:rPr>
              <a:t>&gt;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大阪市</a:t>
            </a:r>
            <a:r>
              <a:rPr lang="ja-JP" altLang="en-US" sz="1200" dirty="0" smtClean="0">
                <a:solidFill>
                  <a:prstClr val="black"/>
                </a:solidFill>
                <a:latin typeface="Meiryo UI" pitchFamily="50" charset="-128"/>
                <a:ea typeface="Meiryo UI" pitchFamily="50" charset="-128"/>
                <a:cs typeface="Meiryo UI" pitchFamily="50" charset="-128"/>
              </a:rPr>
              <a:t>住之江区（</a:t>
            </a:r>
            <a:r>
              <a:rPr lang="en-US" altLang="ja-JP" sz="1200" dirty="0" smtClean="0">
                <a:solidFill>
                  <a:prstClr val="black"/>
                </a:solidFill>
                <a:latin typeface="Meiryo UI" pitchFamily="50" charset="-128"/>
                <a:ea typeface="Meiryo UI" pitchFamily="50" charset="-128"/>
                <a:cs typeface="Meiryo UI" pitchFamily="50" charset="-128"/>
              </a:rPr>
              <a:t>1</a:t>
            </a:r>
            <a:r>
              <a:rPr lang="ja-JP" altLang="en-US" sz="1200" dirty="0">
                <a:solidFill>
                  <a:prstClr val="black"/>
                </a:solidFill>
                <a:latin typeface="Meiryo UI" pitchFamily="50" charset="-128"/>
                <a:ea typeface="Meiryo UI" pitchFamily="50" charset="-128"/>
                <a:cs typeface="Meiryo UI" pitchFamily="50" charset="-128"/>
              </a:rPr>
              <a:t>号池水面</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a:p>
            <a:pPr marL="88900" indent="-88900"/>
            <a:r>
              <a:rPr lang="ja-JP" altLang="en-US" sz="1200" dirty="0" smtClean="0">
                <a:solidFill>
                  <a:prstClr val="black"/>
                </a:solidFill>
                <a:latin typeface="Meiryo UI" pitchFamily="50" charset="-128"/>
                <a:ea typeface="Meiryo UI" pitchFamily="50" charset="-128"/>
                <a:cs typeface="Meiryo UI" pitchFamily="50" charset="-128"/>
              </a:rPr>
              <a:t>  </a:t>
            </a:r>
            <a:r>
              <a:rPr lang="ja-JP" altLang="en-US" sz="1200" dirty="0">
                <a:solidFill>
                  <a:prstClr val="black"/>
                </a:solidFill>
                <a:latin typeface="Meiryo UI" pitchFamily="50" charset="-128"/>
                <a:ea typeface="Meiryo UI" pitchFamily="50" charset="-128"/>
                <a:cs typeface="Meiryo UI" pitchFamily="50" charset="-128"/>
              </a:rPr>
              <a:t>　</a:t>
            </a:r>
            <a:r>
              <a:rPr lang="en-US" altLang="ja-JP" sz="1200" dirty="0">
                <a:solidFill>
                  <a:prstClr val="black"/>
                </a:solidFill>
                <a:latin typeface="Meiryo UI" pitchFamily="50" charset="-128"/>
                <a:ea typeface="Meiryo UI" pitchFamily="50" charset="-128"/>
                <a:cs typeface="Meiryo UI" pitchFamily="50" charset="-128"/>
              </a:rPr>
              <a:t>(2)</a:t>
            </a:r>
            <a:r>
              <a:rPr lang="ja-JP" altLang="en-US" sz="1200" dirty="0">
                <a:solidFill>
                  <a:prstClr val="black"/>
                </a:solidFill>
                <a:latin typeface="Meiryo UI" pitchFamily="50" charset="-128"/>
                <a:ea typeface="Meiryo UI" pitchFamily="50" charset="-128"/>
                <a:cs typeface="Meiryo UI" pitchFamily="50" charset="-128"/>
              </a:rPr>
              <a:t>泉北郡忠岡町</a:t>
            </a:r>
            <a:r>
              <a:rPr lang="ja-JP" altLang="en-US" sz="1200" dirty="0" smtClean="0">
                <a:solidFill>
                  <a:prstClr val="black"/>
                </a:solidFill>
                <a:latin typeface="Meiryo UI" pitchFamily="50" charset="-128"/>
                <a:ea typeface="Meiryo UI" pitchFamily="50" charset="-128"/>
                <a:cs typeface="Meiryo UI" pitchFamily="50" charset="-128"/>
              </a:rPr>
              <a:t>新浜（</a:t>
            </a:r>
            <a:r>
              <a:rPr lang="ja-JP" altLang="en-US" sz="1200" dirty="0">
                <a:solidFill>
                  <a:prstClr val="black"/>
                </a:solidFill>
                <a:latin typeface="Meiryo UI" pitchFamily="50" charset="-128"/>
                <a:ea typeface="Meiryo UI" pitchFamily="50" charset="-128"/>
                <a:cs typeface="Meiryo UI" pitchFamily="50" charset="-128"/>
              </a:rPr>
              <a:t>阪南港木材地区</a:t>
            </a:r>
            <a:r>
              <a:rPr lang="ja-JP" altLang="en-US"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5464552" y="6507901"/>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solidFill>
                  <a:prstClr val="black"/>
                </a:solidFill>
                <a:latin typeface="Meiryo UI" pitchFamily="50" charset="-128"/>
                <a:ea typeface="Meiryo UI" pitchFamily="50" charset="-128"/>
                <a:cs typeface="Meiryo UI" pitchFamily="50" charset="-128"/>
              </a:rPr>
              <a:t>泉北郡忠岡町</a:t>
            </a:r>
            <a:r>
              <a:rPr lang="ja-JP" altLang="en-US" sz="1000" b="0" i="0" dirty="0">
                <a:solidFill>
                  <a:prstClr val="black"/>
                </a:solidFill>
                <a:latin typeface="Meiryo UI" pitchFamily="50" charset="-128"/>
                <a:ea typeface="Meiryo UI" pitchFamily="50" charset="-128"/>
                <a:cs typeface="Meiryo UI" pitchFamily="50" charset="-128"/>
              </a:rPr>
              <a:t>で</a:t>
            </a:r>
            <a:r>
              <a:rPr lang="ja-JP" altLang="en-US" sz="1000" b="0" i="0" dirty="0" smtClean="0">
                <a:solidFill>
                  <a:prstClr val="black"/>
                </a:solidFill>
                <a:latin typeface="Meiryo UI" pitchFamily="50" charset="-128"/>
                <a:ea typeface="Meiryo UI" pitchFamily="50" charset="-128"/>
                <a:cs typeface="Meiryo UI" pitchFamily="50" charset="-128"/>
              </a:rPr>
              <a:t>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4425" y="5339502"/>
            <a:ext cx="2168116" cy="1150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45995" y="5339502"/>
            <a:ext cx="2130839" cy="11551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テキスト ボックス 28"/>
          <p:cNvSpPr txBox="1">
            <a:spLocks noChangeArrowheads="1"/>
          </p:cNvSpPr>
          <p:nvPr/>
        </p:nvSpPr>
        <p:spPr bwMode="auto">
          <a:xfrm>
            <a:off x="7760495" y="6495708"/>
            <a:ext cx="198242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solidFill>
                  <a:prstClr val="black"/>
                </a:solidFill>
                <a:latin typeface="Meiryo UI" pitchFamily="50" charset="-128"/>
                <a:ea typeface="Meiryo UI" pitchFamily="50" charset="-128"/>
                <a:cs typeface="Meiryo UI" pitchFamily="50" charset="-128"/>
              </a:rPr>
              <a:t>大阪市住之江区での実証実験　</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6" name="角丸四角形 35"/>
          <p:cNvSpPr/>
          <p:nvPr/>
        </p:nvSpPr>
        <p:spPr>
          <a:xfrm>
            <a:off x="5190657" y="3459075"/>
            <a:ext cx="3707963" cy="310894"/>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海水面における太陽光発電実証実験</a:t>
            </a:r>
            <a:endParaRPr lang="ja-JP" altLang="en-US" sz="1400" b="1" strike="dblStrike" dirty="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85378" y="589624"/>
            <a:ext cx="9712130" cy="616601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cxnSp>
        <p:nvCxnSpPr>
          <p:cNvPr id="52" name="直線コネクタ 51"/>
          <p:cNvCxnSpPr/>
          <p:nvPr/>
        </p:nvCxnSpPr>
        <p:spPr>
          <a:xfrm>
            <a:off x="5048110" y="741774"/>
            <a:ext cx="0" cy="5910356"/>
          </a:xfrm>
          <a:prstGeom prst="line">
            <a:avLst/>
          </a:prstGeom>
        </p:spPr>
        <p:style>
          <a:lnRef idx="1">
            <a:schemeClr val="accent1"/>
          </a:lnRef>
          <a:fillRef idx="0">
            <a:schemeClr val="accent1"/>
          </a:fillRef>
          <a:effectRef idx="0">
            <a:schemeClr val="accent1"/>
          </a:effectRef>
          <a:fontRef idx="minor">
            <a:schemeClr val="tx1"/>
          </a:fontRef>
        </p:style>
      </p:cxnSp>
      <p:sp>
        <p:nvSpPr>
          <p:cNvPr id="53" name="角丸四角形 52"/>
          <p:cNvSpPr/>
          <p:nvPr/>
        </p:nvSpPr>
        <p:spPr>
          <a:xfrm>
            <a:off x="267800" y="741774"/>
            <a:ext cx="4544628" cy="4892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公共施設や</a:t>
            </a:r>
            <a:r>
              <a:rPr lang="ja-JP" altLang="en-US" sz="1400" b="1" dirty="0">
                <a:solidFill>
                  <a:prstClr val="black"/>
                </a:solidFill>
                <a:latin typeface="Meiryo UI" pitchFamily="50" charset="-128"/>
                <a:ea typeface="Meiryo UI" pitchFamily="50" charset="-128"/>
                <a:cs typeface="Meiryo UI" pitchFamily="50" charset="-128"/>
              </a:rPr>
              <a:t>民間施設の屋根・遊休地</a:t>
            </a:r>
            <a:r>
              <a:rPr lang="ja-JP" altLang="en-US" sz="1400" b="1" dirty="0" smtClean="0">
                <a:solidFill>
                  <a:prstClr val="black"/>
                </a:solidFill>
                <a:latin typeface="Meiryo UI" pitchFamily="50" charset="-128"/>
                <a:ea typeface="Meiryo UI" pitchFamily="50" charset="-128"/>
                <a:cs typeface="Meiryo UI" pitchFamily="50" charset="-128"/>
              </a:rPr>
              <a:t>と</a:t>
            </a:r>
            <a:endParaRPr lang="en-US" altLang="ja-JP" sz="1400" b="1" dirty="0" smtClean="0">
              <a:solidFill>
                <a:prstClr val="black"/>
              </a:solidFill>
              <a:latin typeface="Meiryo UI" pitchFamily="50" charset="-128"/>
              <a:ea typeface="Meiryo UI" pitchFamily="50" charset="-128"/>
              <a:cs typeface="Meiryo UI" pitchFamily="50" charset="-128"/>
            </a:endParaRPr>
          </a:p>
          <a:p>
            <a:pPr algn="ctr"/>
            <a:r>
              <a:rPr lang="ja-JP" altLang="en-US" sz="1400" b="1" dirty="0" smtClean="0">
                <a:solidFill>
                  <a:prstClr val="black"/>
                </a:solidFill>
                <a:latin typeface="Meiryo UI" pitchFamily="50" charset="-128"/>
                <a:ea typeface="Meiryo UI" pitchFamily="50" charset="-128"/>
                <a:cs typeface="Meiryo UI" pitchFamily="50" charset="-128"/>
              </a:rPr>
              <a:t>太陽光</a:t>
            </a:r>
            <a:r>
              <a:rPr lang="ja-JP" altLang="en-US" sz="1400" b="1" dirty="0">
                <a:solidFill>
                  <a:prstClr val="black"/>
                </a:solidFill>
                <a:latin typeface="Meiryo UI" pitchFamily="50" charset="-128"/>
                <a:ea typeface="Meiryo UI" pitchFamily="50" charset="-128"/>
                <a:cs typeface="Meiryo UI" pitchFamily="50" charset="-128"/>
              </a:rPr>
              <a:t>発電事</a:t>
            </a:r>
            <a:r>
              <a:rPr lang="ja-JP" altLang="en-US" sz="1400" b="1" dirty="0" smtClean="0">
                <a:solidFill>
                  <a:prstClr val="black"/>
                </a:solidFill>
                <a:latin typeface="Meiryo UI" pitchFamily="50" charset="-128"/>
                <a:ea typeface="Meiryo UI" pitchFamily="50" charset="-128"/>
                <a:cs typeface="Meiryo UI" pitchFamily="50" charset="-128"/>
              </a:rPr>
              <a:t>業者とのマッチング等②</a:t>
            </a:r>
            <a:endParaRPr lang="ja-JP" altLang="en-US" sz="1400" dirty="0">
              <a:solidFill>
                <a:prstClr val="black"/>
              </a:solidFill>
              <a:latin typeface="Meiryo UI" pitchFamily="50" charset="-128"/>
              <a:ea typeface="Meiryo UI" pitchFamily="50" charset="-128"/>
              <a:cs typeface="Meiryo UI" pitchFamily="50" charset="-128"/>
            </a:endParaRPr>
          </a:p>
        </p:txBody>
      </p:sp>
      <p:sp>
        <p:nvSpPr>
          <p:cNvPr id="54" name="角丸四角形 53"/>
          <p:cNvSpPr/>
          <p:nvPr/>
        </p:nvSpPr>
        <p:spPr>
          <a:xfrm>
            <a:off x="5154425" y="3025796"/>
            <a:ext cx="4512698" cy="34372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その他のフィールドにおける太陽光発電の導入促進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8" name="テキスト ボックス 37"/>
          <p:cNvSpPr txBox="1"/>
          <p:nvPr/>
        </p:nvSpPr>
        <p:spPr>
          <a:xfrm>
            <a:off x="5190658" y="1341768"/>
            <a:ext cx="4406656" cy="692497"/>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◆府民</a:t>
            </a:r>
            <a:r>
              <a:rPr lang="ja-JP" altLang="en-US" sz="1300" dirty="0">
                <a:solidFill>
                  <a:prstClr val="black"/>
                </a:solidFill>
                <a:latin typeface="Meiryo UI" pitchFamily="50" charset="-128"/>
                <a:ea typeface="Meiryo UI" pitchFamily="50" charset="-128"/>
                <a:cs typeface="Meiryo UI" pitchFamily="50" charset="-128"/>
              </a:rPr>
              <a:t>が中心となり発電所を運営することで、地域の</a:t>
            </a:r>
            <a:r>
              <a:rPr lang="ja-JP" altLang="en-US" sz="1300" dirty="0" smtClean="0">
                <a:solidFill>
                  <a:prstClr val="black"/>
                </a:solidFill>
                <a:latin typeface="Meiryo UI" pitchFamily="50" charset="-128"/>
                <a:ea typeface="Meiryo UI" pitchFamily="50" charset="-128"/>
                <a:cs typeface="Meiryo UI" pitchFamily="50" charset="-128"/>
              </a:rPr>
              <a:t>活性化も期待できる</a:t>
            </a:r>
            <a:r>
              <a:rPr lang="ja-JP" altLang="en-US" sz="1300" dirty="0">
                <a:solidFill>
                  <a:prstClr val="black"/>
                </a:solidFill>
                <a:latin typeface="Meiryo UI" pitchFamily="50" charset="-128"/>
                <a:ea typeface="Meiryo UI" pitchFamily="50" charset="-128"/>
                <a:cs typeface="Meiryo UI" pitchFamily="50" charset="-128"/>
              </a:rPr>
              <a:t>ことから、</a:t>
            </a:r>
            <a:r>
              <a:rPr lang="ja-JP" altLang="en-US" sz="1300" dirty="0" smtClean="0">
                <a:solidFill>
                  <a:prstClr val="black"/>
                </a:solidFill>
                <a:latin typeface="Meiryo UI" pitchFamily="50" charset="-128"/>
                <a:ea typeface="Meiryo UI" pitchFamily="50" charset="-128"/>
                <a:cs typeface="Meiryo UI" pitchFamily="50" charset="-128"/>
              </a:rPr>
              <a:t>府民参加型の太陽光発電を促進して　　います。各種相談や、技術的支援を行います。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6609883" y="1092497"/>
            <a:ext cx="3033835" cy="276999"/>
          </a:xfrm>
          <a:prstGeom prst="rect">
            <a:avLst/>
          </a:prstGeom>
        </p:spPr>
        <p:txBody>
          <a:bodyPr wrap="square">
            <a:spAutoFit/>
          </a:bodyPr>
          <a:lstStyle/>
          <a:p>
            <a:pPr marL="95250" indent="-95250" algn="ct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5879723" y="2034265"/>
            <a:ext cx="2723161" cy="73230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＜泉大津市民</a:t>
            </a:r>
            <a:r>
              <a:rPr lang="ja-JP" altLang="en-US" sz="1050" dirty="0">
                <a:solidFill>
                  <a:prstClr val="black"/>
                </a:solidFill>
                <a:latin typeface="Meiryo UI" pitchFamily="50" charset="-128"/>
                <a:ea typeface="Meiryo UI" pitchFamily="50" charset="-128"/>
                <a:cs typeface="Meiryo UI" pitchFamily="50" charset="-128"/>
              </a:rPr>
              <a:t>共同</a:t>
            </a:r>
            <a:r>
              <a:rPr lang="ja-JP" altLang="en-US" sz="1050" dirty="0" smtClean="0">
                <a:solidFill>
                  <a:prstClr val="black"/>
                </a:solidFill>
                <a:latin typeface="Meiryo UI" pitchFamily="50" charset="-128"/>
                <a:ea typeface="Meiryo UI" pitchFamily="50" charset="-128"/>
                <a:cs typeface="Meiryo UI" pitchFamily="50" charset="-128"/>
              </a:rPr>
              <a:t>発電＞</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場所：汐見</a:t>
            </a:r>
            <a:r>
              <a:rPr lang="ja-JP" altLang="en-US" sz="1050" dirty="0" smtClean="0">
                <a:solidFill>
                  <a:prstClr val="black"/>
                </a:solidFill>
                <a:latin typeface="Meiryo UI" pitchFamily="50" charset="-128"/>
                <a:ea typeface="Meiryo UI" pitchFamily="50" charset="-128"/>
                <a:cs typeface="Meiryo UI" pitchFamily="50" charset="-128"/>
              </a:rPr>
              <a:t>ポンプ場（泉大津市</a:t>
            </a:r>
            <a:r>
              <a:rPr lang="ja-JP" altLang="en-US" sz="1050" dirty="0">
                <a:solidFill>
                  <a:prstClr val="black"/>
                </a:solidFill>
                <a:latin typeface="Meiryo UI" pitchFamily="50" charset="-128"/>
                <a:ea typeface="Meiryo UI" pitchFamily="50" charset="-128"/>
                <a:cs typeface="Meiryo UI" pitchFamily="50" charset="-128"/>
              </a:rPr>
              <a:t>汐見町）</a:t>
            </a:r>
          </a:p>
          <a:p>
            <a:r>
              <a:rPr lang="ja-JP" altLang="en-US" sz="1050" dirty="0">
                <a:solidFill>
                  <a:prstClr val="black"/>
                </a:solidFill>
                <a:latin typeface="Meiryo UI" pitchFamily="50" charset="-128"/>
                <a:ea typeface="Meiryo UI" pitchFamily="50" charset="-128"/>
                <a:cs typeface="Meiryo UI" pitchFamily="50" charset="-128"/>
              </a:rPr>
              <a:t>　　・設置可能面積：約</a:t>
            </a:r>
            <a:r>
              <a:rPr lang="en-US" altLang="ja-JP" sz="1050" dirty="0" smtClean="0">
                <a:solidFill>
                  <a:prstClr val="black"/>
                </a:solidFill>
                <a:latin typeface="Meiryo UI" pitchFamily="50" charset="-128"/>
                <a:ea typeface="Meiryo UI" pitchFamily="50" charset="-128"/>
                <a:cs typeface="Meiryo UI" pitchFamily="50" charset="-128"/>
              </a:rPr>
              <a:t>500m</a:t>
            </a:r>
            <a:r>
              <a:rPr lang="en-US" altLang="ja-JP" sz="1050" baseline="30000" dirty="0" smtClean="0">
                <a:solidFill>
                  <a:prstClr val="black"/>
                </a:solidFill>
                <a:latin typeface="Meiryo UI" pitchFamily="50" charset="-128"/>
                <a:ea typeface="Meiryo UI" pitchFamily="50" charset="-128"/>
                <a:cs typeface="Meiryo UI" pitchFamily="50" charset="-128"/>
              </a:rPr>
              <a:t>2</a:t>
            </a:r>
            <a:r>
              <a:rPr lang="ja-JP" altLang="en-US" sz="1050" dirty="0" smtClean="0">
                <a:solidFill>
                  <a:prstClr val="black"/>
                </a:solidFill>
                <a:latin typeface="Meiryo UI" pitchFamily="50" charset="-128"/>
                <a:ea typeface="Meiryo UI" pitchFamily="50" charset="-128"/>
                <a:cs typeface="Meiryo UI" pitchFamily="50" charset="-128"/>
              </a:rPr>
              <a:t>（</a:t>
            </a:r>
            <a:r>
              <a:rPr lang="ja-JP" altLang="en-US" sz="1050" dirty="0">
                <a:solidFill>
                  <a:prstClr val="black"/>
                </a:solidFill>
                <a:latin typeface="Meiryo UI" pitchFamily="50" charset="-128"/>
                <a:ea typeface="Meiryo UI" pitchFamily="50" charset="-128"/>
                <a:cs typeface="Meiryo UI" pitchFamily="50" charset="-128"/>
              </a:rPr>
              <a:t>約</a:t>
            </a:r>
            <a:r>
              <a:rPr lang="en-US" altLang="ja-JP" sz="1050" dirty="0">
                <a:solidFill>
                  <a:prstClr val="black"/>
                </a:solidFill>
                <a:latin typeface="Meiryo UI" pitchFamily="50" charset="-128"/>
                <a:ea typeface="Meiryo UI" pitchFamily="50" charset="-128"/>
                <a:cs typeface="Meiryo UI" pitchFamily="50" charset="-128"/>
              </a:rPr>
              <a:t>50kW</a:t>
            </a:r>
            <a:r>
              <a:rPr lang="ja-JP" altLang="en-US" sz="1050" dirty="0">
                <a:solidFill>
                  <a:prstClr val="black"/>
                </a:solidFill>
                <a:latin typeface="Meiryo UI" pitchFamily="50" charset="-128"/>
                <a:ea typeface="Meiryo UI" pitchFamily="50" charset="-128"/>
                <a:cs typeface="Meiryo UI" pitchFamily="50" charset="-128"/>
              </a:rPr>
              <a:t>）</a:t>
            </a:r>
          </a:p>
          <a:p>
            <a:r>
              <a:rPr lang="ja-JP" altLang="en-US" sz="1050" dirty="0">
                <a:solidFill>
                  <a:prstClr val="black"/>
                </a:solidFill>
                <a:latin typeface="Meiryo UI" pitchFamily="50" charset="-128"/>
                <a:ea typeface="Meiryo UI" pitchFamily="50" charset="-128"/>
                <a:cs typeface="Meiryo UI" pitchFamily="50" charset="-128"/>
              </a:rPr>
              <a:t>　　・発電開始：</a:t>
            </a:r>
            <a:r>
              <a:rPr lang="en-US" altLang="ja-JP" sz="1050" dirty="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5</a:t>
            </a:r>
            <a:r>
              <a:rPr lang="ja-JP" altLang="en-US" sz="1050" dirty="0" smtClean="0">
                <a:solidFill>
                  <a:prstClr val="black"/>
                </a:solidFill>
                <a:latin typeface="Meiryo UI" pitchFamily="50" charset="-128"/>
                <a:ea typeface="Meiryo UI" pitchFamily="50" charset="-128"/>
                <a:cs typeface="Meiryo UI" pitchFamily="50" charset="-128"/>
              </a:rPr>
              <a:t>月</a:t>
            </a:r>
            <a:endParaRPr lang="en-US" altLang="ja-JP" sz="900" dirty="0" smtClean="0">
              <a:solidFill>
                <a:prstClr val="black"/>
              </a:solidFill>
              <a:latin typeface="Meiryo UI" pitchFamily="50" charset="-128"/>
              <a:ea typeface="Meiryo UI" pitchFamily="50" charset="-128"/>
              <a:cs typeface="Meiryo UI" pitchFamily="50" charset="-128"/>
            </a:endParaRPr>
          </a:p>
        </p:txBody>
      </p:sp>
      <p:sp>
        <p:nvSpPr>
          <p:cNvPr id="45" name="角丸四角形 44"/>
          <p:cNvSpPr/>
          <p:nvPr/>
        </p:nvSpPr>
        <p:spPr>
          <a:xfrm>
            <a:off x="5190658" y="734458"/>
            <a:ext cx="376247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府民参加型太陽光発電促進事業</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角丸四角形 41"/>
          <p:cNvSpPr/>
          <p:nvPr/>
        </p:nvSpPr>
        <p:spPr>
          <a:xfrm>
            <a:off x="383393" y="1447674"/>
            <a:ext cx="4212266"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民間施設の屋根・土地貸し等による太陽光発電事業</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55" name="テキスト ボックス 54"/>
          <p:cNvSpPr txBox="1"/>
          <p:nvPr/>
        </p:nvSpPr>
        <p:spPr>
          <a:xfrm>
            <a:off x="554459" y="2028421"/>
            <a:ext cx="4146658" cy="1492716"/>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◆岸和田市の傍示池（ほうじいけ）において、土地所有者、　</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太陽光発電事業者、大阪府、岸和田市の四者で</a:t>
            </a:r>
            <a:r>
              <a:rPr lang="ja-JP" altLang="en-US" sz="1300" dirty="0" smtClean="0">
                <a:latin typeface="Meiryo UI" pitchFamily="50" charset="-128"/>
                <a:ea typeface="Meiryo UI" pitchFamily="50" charset="-128"/>
                <a:cs typeface="Meiryo UI" pitchFamily="50" charset="-128"/>
              </a:rPr>
              <a:t>再生可能エネルギー普及、農業振興・農空間の保全を目的とする連携協定を締結し、大阪府内初の水上太陽光発電設備が設置されました。</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さらに多くの施設で設置が進むよう、候補となる施設等の</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smtClean="0">
                <a:solidFill>
                  <a:prstClr val="black"/>
                </a:solidFill>
                <a:latin typeface="Meiryo UI" pitchFamily="50" charset="-128"/>
                <a:ea typeface="Meiryo UI" pitchFamily="50" charset="-128"/>
                <a:cs typeface="Meiryo UI" pitchFamily="50" charset="-128"/>
              </a:rPr>
              <a:t>　発掘に努めます。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6" name="角丸四角形 55"/>
          <p:cNvSpPr/>
          <p:nvPr/>
        </p:nvSpPr>
        <p:spPr>
          <a:xfrm>
            <a:off x="1103473" y="6040799"/>
            <a:ext cx="3048630" cy="472032"/>
          </a:xfrm>
          <a:prstGeom prst="roundRect">
            <a:avLst>
              <a:gd name="adj" fmla="val 0"/>
            </a:avLst>
          </a:prstGeom>
          <a:noFill/>
          <a:ln w="12700">
            <a:noFill/>
          </a:ln>
        </p:spPr>
        <p:style>
          <a:lnRef idx="2">
            <a:schemeClr val="dk1"/>
          </a:lnRef>
          <a:fillRef idx="1">
            <a:schemeClr val="lt1"/>
          </a:fillRef>
          <a:effectRef idx="0">
            <a:schemeClr val="dk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ts val="1200"/>
              </a:lnSpc>
            </a:pPr>
            <a:r>
              <a:rPr lang="ja-JP" altLang="en-US" sz="1100" kern="100" dirty="0" smtClean="0">
                <a:solidFill>
                  <a:prstClr val="black"/>
                </a:solidFill>
                <a:latin typeface="Meiryo UI" pitchFamily="50" charset="-128"/>
                <a:ea typeface="Meiryo UI" pitchFamily="50" charset="-128"/>
                <a:cs typeface="Meiryo UI" pitchFamily="50" charset="-128"/>
              </a:rPr>
              <a:t>岸和田市傍示池の太陽光発電設備</a:t>
            </a:r>
            <a:endParaRPr lang="en-US" altLang="ja-JP" sz="1100" kern="100" dirty="0" smtClean="0">
              <a:solidFill>
                <a:prstClr val="black"/>
              </a:solidFill>
              <a:latin typeface="Meiryo UI" pitchFamily="50" charset="-128"/>
              <a:ea typeface="Meiryo UI" pitchFamily="50" charset="-128"/>
              <a:cs typeface="Meiryo UI" pitchFamily="50" charset="-128"/>
            </a:endParaRPr>
          </a:p>
          <a:p>
            <a:pPr algn="ctr">
              <a:lnSpc>
                <a:spcPts val="1200"/>
              </a:lnSpc>
            </a:pP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ドリームソーラーフロート</a:t>
            </a:r>
            <a:r>
              <a:rPr lang="en-US" altLang="ja-JP"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号＠</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神於山</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00" kern="100" dirty="0" smtClean="0">
              <a:solidFill>
                <a:prstClr val="black"/>
              </a:solidFill>
              <a:latin typeface="Meiryo UI" pitchFamily="50" charset="-128"/>
              <a:ea typeface="Meiryo UI" pitchFamily="50" charset="-128"/>
              <a:cs typeface="Meiryo UI" pitchFamily="50" charset="-128"/>
            </a:endParaRPr>
          </a:p>
        </p:txBody>
      </p:sp>
      <p:sp>
        <p:nvSpPr>
          <p:cNvPr id="57" name="大かっこ 56"/>
          <p:cNvSpPr/>
          <p:nvPr/>
        </p:nvSpPr>
        <p:spPr>
          <a:xfrm>
            <a:off x="1535521" y="3699215"/>
            <a:ext cx="2482298" cy="769442"/>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事業面積</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a:t>
            </a:r>
            <a:r>
              <a:rPr lang="ja-JP" altLang="en-US" sz="1050" dirty="0" smtClean="0">
                <a:solidFill>
                  <a:prstClr val="black"/>
                </a:solidFill>
                <a:latin typeface="Meiryo UI" pitchFamily="50" charset="-128"/>
                <a:ea typeface="Meiryo UI" pitchFamily="50" charset="-128"/>
                <a:cs typeface="Meiryo UI" pitchFamily="50" charset="-128"/>
              </a:rPr>
              <a:t>万</a:t>
            </a:r>
            <a:r>
              <a:rPr lang="en-US" altLang="ja-JP" sz="1050" dirty="0" smtClean="0">
                <a:solidFill>
                  <a:prstClr val="black"/>
                </a:solidFill>
                <a:latin typeface="Meiryo UI" pitchFamily="50" charset="-128"/>
                <a:ea typeface="Meiryo UI" pitchFamily="50" charset="-128"/>
                <a:cs typeface="Meiryo UI" pitchFamily="50" charset="-128"/>
              </a:rPr>
              <a:t>m</a:t>
            </a:r>
            <a:r>
              <a:rPr lang="ja-JP" altLang="en-US" sz="1050" baseline="30000" dirty="0" smtClean="0">
                <a:solidFill>
                  <a:prstClr val="black"/>
                </a:solidFill>
                <a:latin typeface="Meiryo UI" pitchFamily="50" charset="-128"/>
                <a:ea typeface="Meiryo UI" pitchFamily="50" charset="-128"/>
                <a:cs typeface="Meiryo UI" pitchFamily="50" charset="-128"/>
              </a:rPr>
              <a:t>２</a:t>
            </a:r>
            <a:endParaRPr lang="en-US" altLang="ja-JP" sz="1050" baseline="3000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予定出力</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1,000kW</a:t>
            </a:r>
            <a:endParaRPr lang="en-US" altLang="ja-JP" sz="1050" dirty="0">
              <a:solidFill>
                <a:prstClr val="black"/>
              </a:solidFill>
              <a:latin typeface="Meiryo UI" pitchFamily="50" charset="-128"/>
              <a:ea typeface="Meiryo UI" pitchFamily="50" charset="-128"/>
              <a:cs typeface="Meiryo UI" pitchFamily="50" charset="-128"/>
            </a:endParaRPr>
          </a:p>
          <a:p>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推定</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年間発電量：</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約</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1,150,000kWh</a:t>
            </a:r>
            <a:endPar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ja-JP"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一般</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家庭約</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320</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世帯分</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smtClean="0">
                <a:solidFill>
                  <a:prstClr val="black"/>
                </a:solidFill>
                <a:latin typeface="Meiryo UI" pitchFamily="50" charset="-128"/>
                <a:ea typeface="Meiryo UI" pitchFamily="50" charset="-128"/>
                <a:cs typeface="Meiryo UI" pitchFamily="50" charset="-128"/>
              </a:rPr>
              <a:t>8</a:t>
            </a:r>
            <a:r>
              <a:rPr lang="ja-JP" altLang="en-US" sz="1050" dirty="0" smtClean="0">
                <a:solidFill>
                  <a:prstClr val="black"/>
                </a:solidFill>
                <a:latin typeface="Meiryo UI" pitchFamily="50" charset="-128"/>
                <a:ea typeface="Meiryo UI" pitchFamily="50" charset="-128"/>
                <a:cs typeface="Meiryo UI" pitchFamily="50" charset="-128"/>
              </a:rPr>
              <a:t>月供給開始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pic>
        <p:nvPicPr>
          <p:cNvPr id="58" name="図 57"/>
          <p:cNvPicPr>
            <a:picLocks noChangeAspect="1"/>
          </p:cNvPicPr>
          <p:nvPr/>
        </p:nvPicPr>
        <p:blipFill rotWithShape="1">
          <a:blip r:embed="rId4" cstate="print">
            <a:extLst>
              <a:ext uri="{28A0092B-C50C-407E-A947-70E740481C1C}">
                <a14:useLocalDpi xmlns:a14="http://schemas.microsoft.com/office/drawing/2010/main" val="0"/>
              </a:ext>
            </a:extLst>
          </a:blip>
          <a:srcRect l="4831" r="12026"/>
          <a:stretch/>
        </p:blipFill>
        <p:spPr>
          <a:xfrm>
            <a:off x="468737" y="4889524"/>
            <a:ext cx="4173488" cy="1103657"/>
          </a:xfrm>
          <a:prstGeom prst="rect">
            <a:avLst/>
          </a:prstGeom>
          <a:ln>
            <a:solidFill>
              <a:schemeClr val="accent1"/>
            </a:solidFill>
          </a:ln>
        </p:spPr>
      </p:pic>
    </p:spTree>
    <p:extLst>
      <p:ext uri="{BB962C8B-B14F-4D97-AF65-F5344CB8AC3E}">
        <p14:creationId xmlns:p14="http://schemas.microsoft.com/office/powerpoint/2010/main" val="171054289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endParaRPr lang="ja-JP" altLang="en-US" sz="1400" dirty="0">
              <a:solidFill>
                <a:prstClr val="white"/>
              </a:solidFill>
              <a:latin typeface="Calibri"/>
              <a:ea typeface="HGP創英角ｺﾞｼｯｸUB" pitchFamily="50" charset="-128"/>
              <a:cs typeface="ＭＳ Ｐゴシック" charset="-128"/>
            </a:endParaRPr>
          </a:p>
        </p:txBody>
      </p:sp>
      <p:sp>
        <p:nvSpPr>
          <p:cNvPr id="32" name="角丸四角形 31"/>
          <p:cNvSpPr/>
          <p:nvPr/>
        </p:nvSpPr>
        <p:spPr>
          <a:xfrm>
            <a:off x="56456" y="769944"/>
            <a:ext cx="9540858" cy="582135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17</a:t>
            </a:r>
            <a:endParaRPr lang="ja-JP" altLang="en-US" b="1" dirty="0">
              <a:solidFill>
                <a:prstClr val="white"/>
              </a:solidFill>
            </a:endParaRPr>
          </a:p>
        </p:txBody>
      </p:sp>
      <p:sp>
        <p:nvSpPr>
          <p:cNvPr id="21" name="角丸四角形 20"/>
          <p:cNvSpPr/>
          <p:nvPr/>
        </p:nvSpPr>
        <p:spPr>
          <a:xfrm>
            <a:off x="231307" y="916248"/>
            <a:ext cx="320435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地中熱等導入促進事業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2" name="テキスト ボックス 21"/>
          <p:cNvSpPr txBox="1"/>
          <p:nvPr/>
        </p:nvSpPr>
        <p:spPr>
          <a:xfrm>
            <a:off x="3493424" y="1020614"/>
            <a:ext cx="230687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21,612</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pic>
        <p:nvPicPr>
          <p:cNvPr id="1026" name="Picture 2"/>
          <p:cNvPicPr>
            <a:picLocks noChangeAspect="1" noChangeArrowheads="1"/>
          </p:cNvPicPr>
          <p:nvPr/>
        </p:nvPicPr>
        <p:blipFill>
          <a:blip r:embed="rId2" cstate="print"/>
          <a:srcRect/>
          <a:stretch>
            <a:fillRect/>
          </a:stretch>
        </p:blipFill>
        <p:spPr bwMode="auto">
          <a:xfrm>
            <a:off x="739775" y="3125843"/>
            <a:ext cx="4089453" cy="3039512"/>
          </a:xfrm>
          <a:prstGeom prst="rect">
            <a:avLst/>
          </a:prstGeom>
          <a:noFill/>
          <a:ln w="9525">
            <a:noFill/>
            <a:miter lim="800000"/>
            <a:headEnd/>
            <a:tailEnd/>
          </a:ln>
        </p:spPr>
      </p:pic>
      <p:sp>
        <p:nvSpPr>
          <p:cNvPr id="74" name="テキスト ボックス 73"/>
          <p:cNvSpPr txBox="1"/>
          <p:nvPr/>
        </p:nvSpPr>
        <p:spPr>
          <a:xfrm>
            <a:off x="2024122" y="6165355"/>
            <a:ext cx="1467068"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地中熱利用のイメージ</a:t>
            </a:r>
            <a:endParaRPr lang="ja-JP" altLang="en-US" sz="1000" b="1" dirty="0">
              <a:solidFill>
                <a:prstClr val="white"/>
              </a:solidFill>
              <a:latin typeface="メイリオ" pitchFamily="50" charset="-128"/>
              <a:ea typeface="メイリオ" pitchFamily="50" charset="-128"/>
              <a:cs typeface="メイリオ" pitchFamily="50" charset="-128"/>
            </a:endParaRPr>
          </a:p>
        </p:txBody>
      </p:sp>
      <p:sp>
        <p:nvSpPr>
          <p:cNvPr id="24" name="テキスト ボックス 23"/>
          <p:cNvSpPr txBox="1"/>
          <p:nvPr/>
        </p:nvSpPr>
        <p:spPr>
          <a:xfrm>
            <a:off x="200471" y="1772816"/>
            <a:ext cx="9161231" cy="1200329"/>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地下水が豊かで、地上に熱需要の高い建築物が集中する大阪市は、地中熱利用の適地と考えられていることから、市域の地中熱導入ポテンシャルに関する調査・マップ化を行うとともに、先行事例を形成することにより、地中熱利用を促進します。</a:t>
            </a:r>
          </a:p>
          <a:p>
            <a:pPr marL="177800" indent="-177800"/>
            <a:endParaRPr lang="ja-JP" altLang="en-US"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　</a:t>
            </a:r>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地中熱・・・浅い地盤中に存在する低温の熱エネルギーのこと。</a:t>
            </a:r>
          </a:p>
          <a:p>
            <a:pPr marL="177800" indent="-177800"/>
            <a:r>
              <a:rPr lang="ja-JP" altLang="en-US" sz="1000" dirty="0" smtClean="0">
                <a:solidFill>
                  <a:prstClr val="black"/>
                </a:solidFill>
                <a:latin typeface="Meiryo UI" pitchFamily="50" charset="-128"/>
                <a:ea typeface="Meiryo UI" pitchFamily="50" charset="-128"/>
                <a:cs typeface="Meiryo UI" pitchFamily="50" charset="-128"/>
              </a:rPr>
              <a:t>　 　　　　　　　　地中の温度は地下</a:t>
            </a:r>
            <a:r>
              <a:rPr lang="en-US" altLang="ja-JP" sz="1000" dirty="0" smtClean="0">
                <a:solidFill>
                  <a:prstClr val="black"/>
                </a:solidFill>
                <a:latin typeface="Meiryo UI" pitchFamily="50" charset="-128"/>
                <a:ea typeface="Meiryo UI" pitchFamily="50" charset="-128"/>
                <a:cs typeface="Meiryo UI" pitchFamily="50" charset="-128"/>
              </a:rPr>
              <a:t>10m</a:t>
            </a:r>
            <a:r>
              <a:rPr lang="ja-JP" altLang="en-US" sz="1000" dirty="0" smtClean="0">
                <a:solidFill>
                  <a:prstClr val="black"/>
                </a:solidFill>
                <a:latin typeface="Meiryo UI" pitchFamily="50" charset="-128"/>
                <a:ea typeface="Meiryo UI" pitchFamily="50" charset="-128"/>
                <a:cs typeface="Meiryo UI" pitchFamily="50" charset="-128"/>
              </a:rPr>
              <a:t>以上の深さになると、年間を通して一定しており、夏場は外気温度よりも低く、冬場は高いことから、この温度差を利用して効率的な冷暖房　　</a:t>
            </a:r>
            <a:endParaRPr lang="en-US" altLang="ja-JP" sz="10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　　　　　　　　 等を行うことができる。</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5" name="図 4"/>
          <p:cNvPicPr>
            <a:picLocks noChangeAspect="1"/>
          </p:cNvPicPr>
          <p:nvPr/>
        </p:nvPicPr>
        <p:blipFill>
          <a:blip r:embed="rId3"/>
          <a:stretch>
            <a:fillRect/>
          </a:stretch>
        </p:blipFill>
        <p:spPr>
          <a:xfrm>
            <a:off x="5814594" y="3186920"/>
            <a:ext cx="2418236" cy="1603760"/>
          </a:xfrm>
          <a:prstGeom prst="rect">
            <a:avLst/>
          </a:prstGeom>
        </p:spPr>
      </p:pic>
      <p:pic>
        <p:nvPicPr>
          <p:cNvPr id="6" name="図 5"/>
          <p:cNvPicPr>
            <a:picLocks noChangeAspect="1"/>
          </p:cNvPicPr>
          <p:nvPr/>
        </p:nvPicPr>
        <p:blipFill>
          <a:blip r:embed="rId4"/>
          <a:stretch>
            <a:fillRect/>
          </a:stretch>
        </p:blipFill>
        <p:spPr>
          <a:xfrm>
            <a:off x="6585399" y="4431615"/>
            <a:ext cx="2535426" cy="1673449"/>
          </a:xfrm>
          <a:prstGeom prst="rect">
            <a:avLst/>
          </a:prstGeom>
        </p:spPr>
      </p:pic>
      <p:sp>
        <p:nvSpPr>
          <p:cNvPr id="15" name="テキスト ボックス 14"/>
          <p:cNvSpPr txBox="1"/>
          <p:nvPr/>
        </p:nvSpPr>
        <p:spPr>
          <a:xfrm>
            <a:off x="6236865" y="6159292"/>
            <a:ext cx="2749471" cy="246221"/>
          </a:xfrm>
          <a:prstGeom prst="rect">
            <a:avLst/>
          </a:prstGeom>
          <a:solidFill>
            <a:schemeClr val="tx2"/>
          </a:solidFill>
        </p:spPr>
        <p:txBody>
          <a:bodyPr wrap="none" rtlCol="0">
            <a:spAutoFit/>
          </a:bodyPr>
          <a:lstStyle/>
          <a:p>
            <a:r>
              <a:rPr lang="ja-JP" altLang="ja-JP" sz="1000" b="1" kern="100" dirty="0" smtClean="0">
                <a:solidFill>
                  <a:prstClr val="white"/>
                </a:solidFill>
                <a:latin typeface="メイリオ" pitchFamily="50" charset="-128"/>
                <a:ea typeface="メイリオ" pitchFamily="50" charset="-128"/>
                <a:cs typeface="メイリオ" pitchFamily="50" charset="-128"/>
              </a:rPr>
              <a:t>地中熱</a:t>
            </a:r>
            <a:r>
              <a:rPr lang="ja-JP" altLang="en-US" sz="1000" b="1" kern="100" dirty="0" smtClean="0">
                <a:solidFill>
                  <a:prstClr val="white"/>
                </a:solidFill>
                <a:latin typeface="メイリオ" pitchFamily="50" charset="-128"/>
                <a:ea typeface="メイリオ" pitchFamily="50" charset="-128"/>
                <a:cs typeface="メイリオ" pitchFamily="50" charset="-128"/>
              </a:rPr>
              <a:t>導入ポテンシャルマップ</a:t>
            </a:r>
            <a:r>
              <a:rPr lang="ja-JP" altLang="ja-JP" sz="1000" b="1" kern="100" dirty="0" smtClean="0">
                <a:solidFill>
                  <a:prstClr val="white"/>
                </a:solidFill>
                <a:latin typeface="メイリオ" pitchFamily="50" charset="-128"/>
                <a:ea typeface="メイリオ" pitchFamily="50" charset="-128"/>
                <a:cs typeface="メイリオ" pitchFamily="50" charset="-128"/>
              </a:rPr>
              <a:t>（</a:t>
            </a:r>
            <a:r>
              <a:rPr lang="ja-JP" altLang="en-US" sz="1000" b="1" kern="100" dirty="0">
                <a:solidFill>
                  <a:prstClr val="white"/>
                </a:solidFill>
                <a:latin typeface="メイリオ" pitchFamily="50" charset="-128"/>
                <a:ea typeface="メイリオ" pitchFamily="50" charset="-128"/>
                <a:cs typeface="メイリオ" pitchFamily="50" charset="-128"/>
              </a:rPr>
              <a:t>イメージ</a:t>
            </a:r>
            <a:r>
              <a:rPr lang="ja-JP" altLang="ja-JP" sz="1000" b="1" kern="100" dirty="0" smtClean="0">
                <a:solidFill>
                  <a:prstClr val="white"/>
                </a:solidFill>
                <a:latin typeface="メイリオ" pitchFamily="50" charset="-128"/>
                <a:ea typeface="メイリオ" pitchFamily="50" charset="-128"/>
                <a:cs typeface="メイリオ" pitchFamily="50" charset="-128"/>
              </a:rPr>
              <a:t>）</a:t>
            </a:r>
            <a:endParaRPr lang="ja-JP" altLang="en-US" sz="1000" b="1" dirty="0">
              <a:solidFill>
                <a:prstClr val="white"/>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9816303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～太陽光発電以外の再生可能エネルギーの普及促進～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18</a:t>
            </a:r>
            <a:endParaRPr lang="ja-JP" altLang="en-US" b="1" dirty="0">
              <a:solidFill>
                <a:prstClr val="white"/>
              </a:solidFill>
            </a:endParaRPr>
          </a:p>
        </p:txBody>
      </p:sp>
      <p:sp>
        <p:nvSpPr>
          <p:cNvPr id="23" name="角丸四角形 22"/>
          <p:cNvSpPr/>
          <p:nvPr/>
        </p:nvSpPr>
        <p:spPr>
          <a:xfrm>
            <a:off x="128464" y="620688"/>
            <a:ext cx="9468850" cy="610801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7" name="角丸四角形 26"/>
          <p:cNvSpPr/>
          <p:nvPr/>
        </p:nvSpPr>
        <p:spPr>
          <a:xfrm>
            <a:off x="668524" y="757276"/>
            <a:ext cx="4032246"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下水熱普及促進のための調査事業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星 12 43"/>
          <p:cNvSpPr/>
          <p:nvPr/>
        </p:nvSpPr>
        <p:spPr>
          <a:xfrm>
            <a:off x="193475" y="680028"/>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4734647" y="756468"/>
            <a:ext cx="2414298"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府</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  </a:t>
            </a:r>
            <a:r>
              <a:rPr lang="en-US" altLang="ja-JP" sz="1200" dirty="0" smtClean="0">
                <a:solidFill>
                  <a:prstClr val="black"/>
                </a:solidFill>
                <a:latin typeface="Meiryo UI" pitchFamily="50" charset="-128"/>
                <a:ea typeface="Meiryo UI" pitchFamily="50" charset="-128"/>
                <a:cs typeface="Meiryo UI" pitchFamily="50" charset="-128"/>
              </a:rPr>
              <a:t>5,724</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20,000</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199299" y="1307413"/>
            <a:ext cx="5098983"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◆都市部での</a:t>
            </a:r>
            <a:r>
              <a:rPr lang="ja-JP" altLang="en-US" sz="1300" dirty="0">
                <a:solidFill>
                  <a:prstClr val="black"/>
                </a:solidFill>
                <a:latin typeface="Meiryo UI" pitchFamily="50" charset="-128"/>
                <a:ea typeface="Meiryo UI" pitchFamily="50" charset="-128"/>
                <a:cs typeface="Meiryo UI" pitchFamily="50" charset="-128"/>
              </a:rPr>
              <a:t>賦存量が多く、近年国の規制緩和も進む「</a:t>
            </a:r>
            <a:r>
              <a:rPr lang="ja-JP" altLang="en-US" sz="1300" dirty="0" smtClean="0">
                <a:solidFill>
                  <a:prstClr val="black"/>
                </a:solidFill>
                <a:latin typeface="Meiryo UI" pitchFamily="50" charset="-128"/>
                <a:ea typeface="Meiryo UI" pitchFamily="50" charset="-128"/>
                <a:cs typeface="Meiryo UI" pitchFamily="50" charset="-128"/>
              </a:rPr>
              <a:t>下水熱利用」の普及を促進するため、下水熱ポテンシャルマップ（下水熱の賦存量や存在位置を容易に把握できる地図情報）を作成します。</a:t>
            </a:r>
            <a:endParaRPr lang="en-US" altLang="ja-JP" sz="1300" dirty="0">
              <a:solidFill>
                <a:srgbClr val="000000"/>
              </a:solidFill>
              <a:latin typeface="Meiryo UI" pitchFamily="50" charset="-128"/>
              <a:ea typeface="Meiryo UI" pitchFamily="50" charset="-128"/>
              <a:cs typeface="Meiryo UI" pitchFamily="50" charset="-128"/>
            </a:endParaRPr>
          </a:p>
        </p:txBody>
      </p:sp>
      <p:pic>
        <p:nvPicPr>
          <p:cNvPr id="16" name="図 10"/>
          <p:cNvPicPr>
            <a:picLocks noChangeAspect="1" noChangeArrowheads="1"/>
          </p:cNvPicPr>
          <p:nvPr/>
        </p:nvPicPr>
        <p:blipFill>
          <a:blip r:embed="rId2">
            <a:extLst>
              <a:ext uri="{28A0092B-C50C-407E-A947-70E740481C1C}">
                <a14:useLocalDpi xmlns:a14="http://schemas.microsoft.com/office/drawing/2010/main" val="0"/>
              </a:ext>
            </a:extLst>
          </a:blip>
          <a:srcRect l="7413" t="15710" r="29344" b="17844"/>
          <a:stretch>
            <a:fillRect/>
          </a:stretch>
        </p:blipFill>
        <p:spPr bwMode="auto">
          <a:xfrm>
            <a:off x="6063021" y="1187128"/>
            <a:ext cx="2888330" cy="1895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0"/>
          <p:cNvSpPr txBox="1">
            <a:spLocks noChangeArrowheads="1"/>
          </p:cNvSpPr>
          <p:nvPr/>
        </p:nvSpPr>
        <p:spPr bwMode="auto">
          <a:xfrm>
            <a:off x="6648675" y="3088340"/>
            <a:ext cx="1688481"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a:solidFill>
                  <a:prstClr val="black"/>
                </a:solidFill>
                <a:latin typeface="Meiryo UI" pitchFamily="50" charset="-128"/>
                <a:ea typeface="Meiryo UI" pitchFamily="50" charset="-128"/>
                <a:cs typeface="Meiryo UI" pitchFamily="50" charset="-128"/>
              </a:rPr>
              <a:t>気温と下水熱の温度差イメージ</a:t>
            </a:r>
          </a:p>
        </p:txBody>
      </p:sp>
      <p:pic>
        <p:nvPicPr>
          <p:cNvPr id="20" name="Picture 4" descr="0009860401"/>
          <p:cNvPicPr>
            <a:picLocks noChangeAspect="1" noChangeArrowheads="1"/>
          </p:cNvPicPr>
          <p:nvPr/>
        </p:nvPicPr>
        <p:blipFill>
          <a:blip r:embed="rId3" cstate="print">
            <a:extLst>
              <a:ext uri="{28A0092B-C50C-407E-A947-70E740481C1C}">
                <a14:useLocalDpi xmlns:a14="http://schemas.microsoft.com/office/drawing/2010/main" val="0"/>
              </a:ext>
            </a:extLst>
          </a:blip>
          <a:srcRect l="5486"/>
          <a:stretch>
            <a:fillRect/>
          </a:stretch>
        </p:blipFill>
        <p:spPr bwMode="auto">
          <a:xfrm>
            <a:off x="168858" y="2931568"/>
            <a:ext cx="6066170" cy="243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テキスト ボックス 10"/>
          <p:cNvSpPr txBox="1">
            <a:spLocks noChangeArrowheads="1"/>
          </p:cNvSpPr>
          <p:nvPr/>
        </p:nvSpPr>
        <p:spPr bwMode="auto">
          <a:xfrm>
            <a:off x="848544" y="3134506"/>
            <a:ext cx="174339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400" b="0" i="0" dirty="0">
                <a:solidFill>
                  <a:prstClr val="black"/>
                </a:solidFill>
                <a:latin typeface="ＭＳ Ｐゴシック" charset="-128"/>
                <a:ea typeface="Meiryo UI" pitchFamily="50" charset="-128"/>
                <a:cs typeface="Meiryo UI" pitchFamily="50" charset="-128"/>
              </a:rPr>
              <a:t>★</a:t>
            </a:r>
            <a:r>
              <a:rPr lang="ja-JP" altLang="en-US" sz="1400" b="0" i="0" dirty="0" smtClean="0">
                <a:solidFill>
                  <a:prstClr val="black"/>
                </a:solidFill>
                <a:latin typeface="Meiryo UI" pitchFamily="50" charset="-128"/>
                <a:ea typeface="Meiryo UI" pitchFamily="50" charset="-128"/>
                <a:cs typeface="Meiryo UI" pitchFamily="50" charset="-128"/>
              </a:rPr>
              <a:t>下水熱利用イメージ</a:t>
            </a:r>
            <a:endParaRPr lang="en-US" altLang="ja-JP" sz="1100" b="0" i="0" dirty="0" smtClean="0">
              <a:solidFill>
                <a:prstClr val="black"/>
              </a:solidFill>
              <a:latin typeface="ＭＳ Ｐゴシック" charset="-128"/>
              <a:ea typeface="Meiryo UI" pitchFamily="50" charset="-128"/>
              <a:cs typeface="Meiryo UI" pitchFamily="50" charset="-128"/>
            </a:endParaRPr>
          </a:p>
        </p:txBody>
      </p:sp>
      <p:pic>
        <p:nvPicPr>
          <p:cNvPr id="2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p:blipFill>
        <p:spPr bwMode="auto">
          <a:xfrm>
            <a:off x="6747988" y="4170815"/>
            <a:ext cx="1515612" cy="21535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テキスト ボックス 20"/>
          <p:cNvSpPr txBox="1">
            <a:spLocks noChangeArrowheads="1"/>
          </p:cNvSpPr>
          <p:nvPr/>
        </p:nvSpPr>
        <p:spPr bwMode="auto">
          <a:xfrm>
            <a:off x="6235028" y="6391976"/>
            <a:ext cx="254592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prstClr val="black"/>
                </a:solidFill>
                <a:latin typeface="Meiryo UI" pitchFamily="50" charset="-128"/>
                <a:ea typeface="Meiryo UI" pitchFamily="50" charset="-128"/>
                <a:cs typeface="Meiryo UI" pitchFamily="50" charset="-128"/>
              </a:rPr>
              <a:t>流域下水道幹線の熱利用</a:t>
            </a:r>
            <a:endParaRPr lang="en-US" altLang="ja-JP" sz="1000" dirty="0" smtClean="0">
              <a:solidFill>
                <a:prstClr val="black"/>
              </a:solidFill>
              <a:latin typeface="Meiryo UI" pitchFamily="50" charset="-128"/>
              <a:ea typeface="Meiryo UI" pitchFamily="50" charset="-128"/>
              <a:cs typeface="Meiryo UI" pitchFamily="50" charset="-128"/>
            </a:endParaRPr>
          </a:p>
          <a:p>
            <a:pPr eaLnBrk="1" hangingPunct="1">
              <a:spcBef>
                <a:spcPct val="0"/>
              </a:spcBef>
              <a:buFontTx/>
              <a:buNone/>
            </a:pPr>
            <a:r>
              <a:rPr lang="ja-JP" altLang="en-US" sz="1000" dirty="0" smtClean="0">
                <a:solidFill>
                  <a:prstClr val="black"/>
                </a:solidFill>
                <a:latin typeface="Meiryo UI" pitchFamily="50" charset="-128"/>
                <a:ea typeface="Meiryo UI" pitchFamily="50" charset="-128"/>
                <a:cs typeface="Meiryo UI" pitchFamily="50" charset="-128"/>
              </a:rPr>
              <a:t>ポテンシャルマップのイメージ</a:t>
            </a:r>
            <a:endParaRPr lang="ja-JP" altLang="en-US" sz="1000" dirty="0">
              <a:solidFill>
                <a:prstClr val="black"/>
              </a:solidFill>
              <a:latin typeface="Meiryo UI" pitchFamily="50" charset="-128"/>
              <a:ea typeface="Meiryo UI" pitchFamily="50" charset="-128"/>
              <a:cs typeface="Meiryo UI" pitchFamily="50" charset="-128"/>
            </a:endParaRPr>
          </a:p>
        </p:txBody>
      </p:sp>
      <p:sp>
        <p:nvSpPr>
          <p:cNvPr id="29" name="テキスト ボックス 28"/>
          <p:cNvSpPr txBox="1"/>
          <p:nvPr/>
        </p:nvSpPr>
        <p:spPr>
          <a:xfrm>
            <a:off x="199300" y="2146835"/>
            <a:ext cx="5098982"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◆ポテンシャルマップを公開することで、まちづくりの構想段階や、民間事業者による空調、給湯設備改修にあわせた下水熱利用の検討が可能となり、下水熱利用の普及を促進します。</a:t>
            </a:r>
            <a:r>
              <a:rPr lang="ja-JP" altLang="en-US" sz="1300" dirty="0">
                <a:solidFill>
                  <a:prstClr val="black"/>
                </a:solidFill>
                <a:latin typeface="Meiryo UI" pitchFamily="50" charset="-128"/>
                <a:ea typeface="Meiryo UI" pitchFamily="50" charset="-128"/>
                <a:cs typeface="Meiryo UI" pitchFamily="50" charset="-128"/>
              </a:rPr>
              <a:t>　</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199300" y="5671005"/>
            <a:ext cx="5098982" cy="692497"/>
          </a:xfrm>
          <a:prstGeom prst="rect">
            <a:avLst/>
          </a:prstGeom>
          <a:noFill/>
        </p:spPr>
        <p:txBody>
          <a:bodyPr wrap="square" rtlCol="0">
            <a:spAutoFit/>
          </a:bodyPr>
          <a:lstStyle/>
          <a:p>
            <a:pPr marL="177800" indent="-177800">
              <a:spcBef>
                <a:spcPct val="0"/>
              </a:spcBef>
            </a:pPr>
            <a:r>
              <a:rPr lang="ja-JP" altLang="en-US" sz="1300" dirty="0" smtClean="0">
                <a:solidFill>
                  <a:prstClr val="black"/>
                </a:solidFill>
                <a:latin typeface="Meiryo UI" pitchFamily="50" charset="-128"/>
                <a:ea typeface="Meiryo UI" pitchFamily="50" charset="-128"/>
                <a:cs typeface="Meiryo UI" pitchFamily="50" charset="-128"/>
              </a:rPr>
              <a:t>◆ 大阪府では</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中小企業等省エネに関心の高い</a:t>
            </a:r>
            <a:r>
              <a:rPr lang="ja-JP" altLang="en-US" sz="1300" dirty="0">
                <a:solidFill>
                  <a:prstClr val="black"/>
                </a:solidFill>
                <a:latin typeface="Meiryo UI" pitchFamily="50" charset="-128"/>
                <a:ea typeface="Meiryo UI" pitchFamily="50" charset="-128"/>
                <a:cs typeface="Meiryo UI" pitchFamily="50" charset="-128"/>
              </a:rPr>
              <a:t>事業者</a:t>
            </a:r>
            <a:r>
              <a:rPr lang="ja-JP" altLang="en-US" sz="1300" dirty="0" smtClean="0">
                <a:solidFill>
                  <a:prstClr val="black"/>
                </a:solidFill>
                <a:latin typeface="Meiryo UI" pitchFamily="50" charset="-128"/>
                <a:ea typeface="Meiryo UI" pitchFamily="50" charset="-128"/>
                <a:cs typeface="Meiryo UI" pitchFamily="50" charset="-128"/>
              </a:rPr>
              <a:t>へ幅広く</a:t>
            </a:r>
            <a:r>
              <a:rPr lang="ja-JP" altLang="en-US" sz="1300" dirty="0">
                <a:solidFill>
                  <a:prstClr val="black"/>
                </a:solidFill>
                <a:latin typeface="Meiryo UI" pitchFamily="50" charset="-128"/>
                <a:ea typeface="Meiryo UI" pitchFamily="50" charset="-128"/>
                <a:cs typeface="Meiryo UI" pitchFamily="50" charset="-128"/>
              </a:rPr>
              <a:t>熱源利用として普及させることを目的</a:t>
            </a:r>
            <a:r>
              <a:rPr lang="ja-JP" altLang="en-US" sz="1300" dirty="0" smtClean="0">
                <a:solidFill>
                  <a:prstClr val="black"/>
                </a:solidFill>
                <a:latin typeface="Meiryo UI" pitchFamily="50" charset="-128"/>
                <a:ea typeface="Meiryo UI" pitchFamily="50" charset="-128"/>
                <a:cs typeface="Meiryo UI" pitchFamily="50" charset="-128"/>
              </a:rPr>
              <a:t>とします。</a:t>
            </a:r>
            <a:r>
              <a:rPr lang="ja-JP" altLang="en-US" sz="1300" dirty="0" smtClean="0">
                <a:solidFill>
                  <a:srgbClr val="000000"/>
                </a:solidFill>
                <a:latin typeface="Meiryo UI" pitchFamily="50" charset="-128"/>
                <a:ea typeface="Meiryo UI" pitchFamily="50" charset="-128"/>
                <a:cs typeface="Meiryo UI" pitchFamily="50" charset="-128"/>
              </a:rPr>
              <a:t>また、民間事</a:t>
            </a:r>
            <a:r>
              <a:rPr lang="ja-JP" altLang="en-US" sz="1300" dirty="0">
                <a:solidFill>
                  <a:srgbClr val="000000"/>
                </a:solidFill>
                <a:latin typeface="Meiryo UI" pitchFamily="50" charset="-128"/>
                <a:ea typeface="Meiryo UI" pitchFamily="50" charset="-128"/>
                <a:cs typeface="Meiryo UI" pitchFamily="50" charset="-128"/>
              </a:rPr>
              <a:t>業者に</a:t>
            </a:r>
            <a:r>
              <a:rPr lang="ja-JP" altLang="en-US" sz="1300" dirty="0" smtClean="0">
                <a:solidFill>
                  <a:srgbClr val="000000"/>
                </a:solidFill>
                <a:latin typeface="Meiryo UI" pitchFamily="50" charset="-128"/>
                <a:ea typeface="Meiryo UI" pitchFamily="50" charset="-128"/>
                <a:cs typeface="Meiryo UI" pitchFamily="50" charset="-128"/>
              </a:rPr>
              <a:t>よる大規模再開発計画</a:t>
            </a:r>
            <a:r>
              <a:rPr lang="ja-JP" altLang="en-US" sz="1300" dirty="0">
                <a:solidFill>
                  <a:srgbClr val="000000"/>
                </a:solidFill>
                <a:latin typeface="Meiryo UI" pitchFamily="50" charset="-128"/>
                <a:ea typeface="Meiryo UI" pitchFamily="50" charset="-128"/>
                <a:cs typeface="Meiryo UI" pitchFamily="50" charset="-128"/>
              </a:rPr>
              <a:t>等の熱利用ニーズを</a:t>
            </a:r>
            <a:r>
              <a:rPr lang="ja-JP" altLang="en-US" sz="1300" dirty="0" smtClean="0">
                <a:solidFill>
                  <a:srgbClr val="000000"/>
                </a:solidFill>
                <a:latin typeface="Meiryo UI" pitchFamily="50" charset="-128"/>
                <a:ea typeface="Meiryo UI" pitchFamily="50" charset="-128"/>
                <a:cs typeface="Meiryo UI" pitchFamily="50" charset="-128"/>
              </a:rPr>
              <a:t>整理し、</a:t>
            </a:r>
            <a:r>
              <a:rPr lang="ja-JP" altLang="en-US" sz="1300" dirty="0">
                <a:solidFill>
                  <a:srgbClr val="000000"/>
                </a:solidFill>
                <a:latin typeface="Meiryo UI" pitchFamily="50" charset="-128"/>
                <a:ea typeface="Meiryo UI" pitchFamily="50" charset="-128"/>
                <a:cs typeface="Meiryo UI" pitchFamily="50" charset="-128"/>
              </a:rPr>
              <a:t>両者のマッチングを</a:t>
            </a:r>
            <a:r>
              <a:rPr lang="ja-JP" altLang="en-US" sz="1300" dirty="0" smtClean="0">
                <a:solidFill>
                  <a:srgbClr val="000000"/>
                </a:solidFill>
                <a:latin typeface="Meiryo UI" pitchFamily="50" charset="-128"/>
                <a:ea typeface="Meiryo UI" pitchFamily="50" charset="-128"/>
                <a:cs typeface="Meiryo UI" pitchFamily="50" charset="-128"/>
              </a:rPr>
              <a:t>行います。</a:t>
            </a:r>
            <a:endParaRPr lang="en-US" altLang="ja-JP" sz="1300" dirty="0">
              <a:solidFill>
                <a:srgbClr val="000000"/>
              </a:solidFill>
              <a:latin typeface="Meiryo UI" pitchFamily="50" charset="-128"/>
              <a:ea typeface="Meiryo UI" pitchFamily="50" charset="-128"/>
              <a:cs typeface="Meiryo UI" pitchFamily="50" charset="-128"/>
            </a:endParaRPr>
          </a:p>
        </p:txBody>
      </p:sp>
      <p:sp>
        <p:nvSpPr>
          <p:cNvPr id="3" name="テキスト ボックス 2"/>
          <p:cNvSpPr txBox="1"/>
          <p:nvPr/>
        </p:nvSpPr>
        <p:spPr>
          <a:xfrm>
            <a:off x="5950038" y="3311254"/>
            <a:ext cx="3343795" cy="707886"/>
          </a:xfrm>
          <a:prstGeom prst="rect">
            <a:avLst/>
          </a:prstGeom>
          <a:noFill/>
          <a:ln w="6350">
            <a:solidFill>
              <a:schemeClr val="tx1"/>
            </a:solidFill>
            <a:prstDash val="dash"/>
          </a:ln>
        </p:spPr>
        <p:txBody>
          <a:bodyPr wrap="square" rtlCol="0">
            <a:spAutoFit/>
          </a:bodyPr>
          <a:lstStyle/>
          <a:p>
            <a:r>
              <a:rPr lang="en-US" altLang="ja-JP" sz="1000" dirty="0">
                <a:solidFill>
                  <a:prstClr val="black"/>
                </a:solidFill>
                <a:latin typeface="Meiryo UI" panose="020B0604030504040204" pitchFamily="50" charset="-128"/>
                <a:ea typeface="Meiryo UI" panose="020B0604030504040204" pitchFamily="50" charset="-128"/>
              </a:rPr>
              <a:t>※</a:t>
            </a:r>
            <a:r>
              <a:rPr lang="ja-JP" altLang="en-US" sz="1000" dirty="0">
                <a:solidFill>
                  <a:prstClr val="black"/>
                </a:solidFill>
                <a:latin typeface="Meiryo UI" panose="020B0604030504040204" pitchFamily="50" charset="-128"/>
                <a:ea typeface="Meiryo UI" panose="020B0604030504040204" pitchFamily="50" charset="-128"/>
              </a:rPr>
              <a:t>下水熱・・・下水水温と大気温との差（温度差エネルギー）を、冷暖房や給湯等に活用・利用する下水の種類（処理水、未処理下水）、利用方法（間接利用、直接利用）により</a:t>
            </a:r>
            <a:r>
              <a:rPr lang="en-US" altLang="ja-JP" sz="1000" dirty="0">
                <a:solidFill>
                  <a:prstClr val="black"/>
                </a:solidFill>
                <a:latin typeface="Meiryo UI" panose="020B0604030504040204" pitchFamily="50" charset="-128"/>
                <a:ea typeface="Meiryo UI" panose="020B0604030504040204" pitchFamily="50" charset="-128"/>
              </a:rPr>
              <a:t>4</a:t>
            </a:r>
            <a:r>
              <a:rPr lang="ja-JP" altLang="en-US" sz="1000" dirty="0">
                <a:solidFill>
                  <a:prstClr val="black"/>
                </a:solidFill>
                <a:latin typeface="Meiryo UI" panose="020B0604030504040204" pitchFamily="50" charset="-128"/>
                <a:ea typeface="Meiryo UI" panose="020B0604030504040204" pitchFamily="50" charset="-128"/>
              </a:rPr>
              <a:t>タイプあり、幅広い利用のためには、未処理水の利用が重要。</a:t>
            </a:r>
          </a:p>
        </p:txBody>
      </p:sp>
    </p:spTree>
    <p:extLst>
      <p:ext uri="{BB962C8B-B14F-4D97-AF65-F5344CB8AC3E}">
        <p14:creationId xmlns:p14="http://schemas.microsoft.com/office/powerpoint/2010/main" val="228541089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の構成</a:t>
            </a:r>
            <a:endParaRPr lang="ja-JP" sz="3600" dirty="0">
              <a:solidFill>
                <a:schemeClr val="bg1"/>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１</a:t>
            </a:r>
            <a:endParaRPr kumimoji="1" lang="ja-JP" altLang="en-US" b="1" dirty="0"/>
          </a:p>
        </p:txBody>
      </p:sp>
      <p:sp>
        <p:nvSpPr>
          <p:cNvPr id="6" name="角丸四角形 5"/>
          <p:cNvSpPr/>
          <p:nvPr/>
        </p:nvSpPr>
        <p:spPr>
          <a:xfrm>
            <a:off x="200473" y="130400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■本施策事業集</a:t>
            </a:r>
            <a:r>
              <a:rPr lang="en-US" altLang="ja-JP" sz="2400" dirty="0" smtClean="0">
                <a:latin typeface="Meiryo UI" pitchFamily="50" charset="-128"/>
                <a:ea typeface="Meiryo UI" pitchFamily="50" charset="-128"/>
                <a:cs typeface="Meiryo UI" pitchFamily="50" charset="-128"/>
              </a:rPr>
              <a:t>(</a:t>
            </a:r>
            <a:r>
              <a:rPr lang="ja-JP" altLang="en-US" sz="2000" dirty="0" smtClean="0">
                <a:latin typeface="Meiryo UI" pitchFamily="50" charset="-128"/>
                <a:ea typeface="Meiryo UI" pitchFamily="50" charset="-128"/>
                <a:cs typeface="Meiryo UI" pitchFamily="50" charset="-128"/>
              </a:rPr>
              <a:t>アクションプログラム</a:t>
            </a:r>
            <a:r>
              <a:rPr lang="en-US" altLang="ja-JP"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の</a:t>
            </a:r>
            <a:r>
              <a:rPr lang="ja-JP" altLang="en-US" sz="2400" dirty="0">
                <a:latin typeface="Meiryo UI" pitchFamily="50" charset="-128"/>
                <a:ea typeface="Meiryo UI" pitchFamily="50" charset="-128"/>
                <a:cs typeface="Meiryo UI" pitchFamily="50" charset="-128"/>
              </a:rPr>
              <a:t>位置づけ</a:t>
            </a:r>
            <a:r>
              <a:rPr lang="ja-JP" altLang="en-US" sz="24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dirty="0">
                <a:latin typeface="Meiryo UI" panose="020B0604030504040204" pitchFamily="50" charset="-128"/>
                <a:ea typeface="Meiryo UI" panose="020B0604030504040204" pitchFamily="50" charset="-128"/>
                <a:cs typeface="Meiryo UI" panose="020B0604030504040204" pitchFamily="50" charset="-128"/>
              </a:rPr>
              <a:t>２</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7" name="角丸四角形 6"/>
          <p:cNvSpPr/>
          <p:nvPr/>
        </p:nvSpPr>
        <p:spPr>
          <a:xfrm>
            <a:off x="200473" y="2012958"/>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■プランの目標･方向性と効果</a:t>
            </a:r>
            <a:r>
              <a:rPr lang="ja-JP" altLang="en-US" sz="2000" dirty="0">
                <a:latin typeface="Meiryo UI" pitchFamily="50" charset="-128"/>
                <a:ea typeface="Meiryo UI" pitchFamily="50" charset="-128"/>
                <a:cs typeface="Meiryo UI" pitchFamily="50" charset="-128"/>
              </a:rPr>
              <a:t>（イメージ</a:t>
            </a:r>
            <a:r>
              <a:rPr lang="ja-JP" altLang="en-US" sz="2000" dirty="0" smtClean="0">
                <a:latin typeface="Meiryo UI" pitchFamily="50" charset="-128"/>
                <a:ea typeface="Meiryo UI" pitchFamily="50" charset="-128"/>
                <a:cs typeface="Meiryo UI" pitchFamily="50" charset="-128"/>
              </a:rPr>
              <a:t>）</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（３ページ）</a:t>
            </a:r>
            <a:endParaRPr lang="ja-JP" altLang="en-US" u="sng" dirty="0">
              <a:latin typeface="Meiryo UI" pitchFamily="50" charset="-128"/>
              <a:ea typeface="Meiryo UI" pitchFamily="50" charset="-128"/>
              <a:cs typeface="Meiryo UI" pitchFamily="50" charset="-128"/>
            </a:endParaRPr>
          </a:p>
        </p:txBody>
      </p:sp>
      <p:sp>
        <p:nvSpPr>
          <p:cNvPr id="8" name="角丸四角形 7"/>
          <p:cNvSpPr/>
          <p:nvPr/>
        </p:nvSpPr>
        <p:spPr>
          <a:xfrm>
            <a:off x="200473" y="2611076"/>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■プランの効果的な</a:t>
            </a:r>
            <a:r>
              <a:rPr lang="ja-JP" altLang="en-US" sz="2400" dirty="0" smtClean="0">
                <a:latin typeface="Meiryo UI" pitchFamily="50" charset="-128"/>
                <a:ea typeface="Meiryo UI" pitchFamily="50" charset="-128"/>
                <a:cs typeface="Meiryo UI" pitchFamily="50" charset="-128"/>
              </a:rPr>
              <a:t>推進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（４～</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9" name="角丸四角形 8"/>
          <p:cNvSpPr/>
          <p:nvPr/>
        </p:nvSpPr>
        <p:spPr>
          <a:xfrm>
            <a:off x="200472" y="4513917"/>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■再生可能エネルギーの普及拡大に関する施策･事業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8</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22</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0" name="角丸四角形 9"/>
          <p:cNvSpPr/>
          <p:nvPr/>
        </p:nvSpPr>
        <p:spPr>
          <a:xfrm>
            <a:off x="200473" y="5153600"/>
            <a:ext cx="8021706"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■エネルギー消費の抑制に関する施策･事業</a:t>
            </a:r>
            <a:r>
              <a:rPr lang="ja-JP" altLang="en-US" sz="2400" dirty="0" smtClean="0">
                <a:latin typeface="Meiryo UI" pitchFamily="50" charset="-128"/>
                <a:ea typeface="Meiryo UI" pitchFamily="50" charset="-128"/>
                <a:cs typeface="Meiryo UI" pitchFamily="50" charset="-128"/>
              </a:rPr>
              <a:t>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34</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1" name="角丸四角形 10"/>
          <p:cNvSpPr/>
          <p:nvPr/>
        </p:nvSpPr>
        <p:spPr>
          <a:xfrm>
            <a:off x="200472" y="5779428"/>
            <a:ext cx="9705527"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a:latin typeface="Meiryo UI" pitchFamily="50" charset="-128"/>
                <a:ea typeface="Meiryo UI" pitchFamily="50" charset="-128"/>
                <a:cs typeface="Meiryo UI" pitchFamily="50" charset="-128"/>
              </a:rPr>
              <a:t>■電力需要の平準化と電力供給の安定化に関する施策･</a:t>
            </a:r>
            <a:r>
              <a:rPr lang="ja-JP" altLang="en-US" sz="2400" dirty="0" smtClean="0">
                <a:latin typeface="Meiryo UI" pitchFamily="50" charset="-128"/>
                <a:ea typeface="Meiryo UI" pitchFamily="50" charset="-128"/>
                <a:cs typeface="Meiryo UI" pitchFamily="50" charset="-128"/>
              </a:rPr>
              <a:t>事業</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35</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40</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2" name="角丸四角形 11"/>
          <p:cNvSpPr/>
          <p:nvPr/>
        </p:nvSpPr>
        <p:spPr>
          <a:xfrm>
            <a:off x="200472" y="3901944"/>
            <a:ext cx="9200405"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■プランの進捗状況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a:latin typeface="Meiryo UI" panose="020B0604030504040204" pitchFamily="50" charset="-128"/>
                <a:ea typeface="Meiryo UI" panose="020B0604030504040204" pitchFamily="50" charset="-128"/>
                <a:cs typeface="Meiryo UI" panose="020B0604030504040204" pitchFamily="50" charset="-128"/>
              </a:rPr>
              <a:t>7</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
        <p:nvSpPr>
          <p:cNvPr id="13" name="角丸四角形 12"/>
          <p:cNvSpPr/>
          <p:nvPr/>
        </p:nvSpPr>
        <p:spPr>
          <a:xfrm>
            <a:off x="200471" y="3250784"/>
            <a:ext cx="9416430" cy="385876"/>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sz="2400" dirty="0" smtClean="0">
                <a:latin typeface="Meiryo UI" pitchFamily="50" charset="-128"/>
                <a:ea typeface="Meiryo UI" pitchFamily="50" charset="-128"/>
                <a:cs typeface="Meiryo UI" pitchFamily="50" charset="-128"/>
              </a:rPr>
              <a:t>■</a:t>
            </a:r>
            <a:r>
              <a:rPr lang="en-US" altLang="ja-JP" sz="2400" dirty="0">
                <a:latin typeface="Meiryo UI" pitchFamily="50" charset="-128"/>
                <a:ea typeface="Meiryo UI" pitchFamily="50" charset="-128"/>
                <a:cs typeface="Meiryo UI" pitchFamily="50" charset="-128"/>
              </a:rPr>
              <a:t>2016</a:t>
            </a:r>
            <a:r>
              <a:rPr lang="ja-JP" altLang="en-US" sz="2400" dirty="0" smtClean="0">
                <a:latin typeface="Meiryo UI" pitchFamily="50" charset="-128"/>
                <a:ea typeface="Meiryo UI" pitchFamily="50" charset="-128"/>
                <a:cs typeface="Meiryo UI" pitchFamily="50" charset="-128"/>
              </a:rPr>
              <a:t>年度大阪府・大阪市のエネルギー関連重点施策    </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ページ）</a:t>
            </a:r>
            <a:endParaRPr lang="ja-JP" altLang="en-US" u="sng"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6942462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19</a:t>
            </a:r>
            <a:endParaRPr lang="ja-JP" altLang="en-US" b="1" dirty="0">
              <a:solidFill>
                <a:prstClr val="white"/>
              </a:solidFill>
            </a:endParaRPr>
          </a:p>
        </p:txBody>
      </p:sp>
      <p:sp>
        <p:nvSpPr>
          <p:cNvPr id="20" name="角丸四角形 19"/>
          <p:cNvSpPr/>
          <p:nvPr/>
        </p:nvSpPr>
        <p:spPr>
          <a:xfrm>
            <a:off x="136478" y="548680"/>
            <a:ext cx="9610720" cy="619268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242142" y="706548"/>
            <a:ext cx="4494834" cy="28714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廃棄物焼却工場における発電及び余熱利用</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79" y="1142621"/>
            <a:ext cx="5688632"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◆ごみ焼却工場で発生する熱エネルギーを回収・利用する余熱利用（サーマルリサイクル）を行い、工場内の暖房などに使用するほか、発電や近隣施設へ供給などを行</a:t>
            </a:r>
            <a:r>
              <a:rPr lang="ja-JP" altLang="en-US" sz="1300" dirty="0">
                <a:solidFill>
                  <a:prstClr val="black"/>
                </a:solidFill>
                <a:latin typeface="Meiryo UI" pitchFamily="50" charset="-128"/>
                <a:ea typeface="Meiryo UI" pitchFamily="50" charset="-128"/>
                <a:cs typeface="Meiryo UI" pitchFamily="50" charset="-128"/>
              </a:rPr>
              <a:t>います</a:t>
            </a:r>
            <a:r>
              <a:rPr lang="ja-JP" altLang="en-US" sz="1300" dirty="0" smtClean="0">
                <a:solidFill>
                  <a:prstClr val="black"/>
                </a:solidFill>
                <a:latin typeface="Meiryo UI" pitchFamily="50" charset="-128"/>
                <a:ea typeface="Meiryo UI" pitchFamily="50" charset="-128"/>
                <a:cs typeface="Meiryo UI" pitchFamily="50" charset="-128"/>
              </a:rPr>
              <a:t>。　</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4829857" y="711474"/>
            <a:ext cx="720032"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pic>
        <p:nvPicPr>
          <p:cNvPr id="25" name="Picture 2" descr="E:\My Documents\My Pictures\工場.png"/>
          <p:cNvPicPr>
            <a:picLocks noChangeAspect="1" noChangeArrowheads="1"/>
          </p:cNvPicPr>
          <p:nvPr/>
        </p:nvPicPr>
        <p:blipFill>
          <a:blip r:embed="rId2" cstate="print"/>
          <a:srcRect/>
          <a:stretch>
            <a:fillRect/>
          </a:stretch>
        </p:blipFill>
        <p:spPr bwMode="auto">
          <a:xfrm>
            <a:off x="6394291" y="1196752"/>
            <a:ext cx="3095213" cy="2106109"/>
          </a:xfrm>
          <a:prstGeom prst="rect">
            <a:avLst/>
          </a:prstGeom>
          <a:noFill/>
        </p:spPr>
      </p:pic>
      <p:sp>
        <p:nvSpPr>
          <p:cNvPr id="28" name="正方形/長方形 27"/>
          <p:cNvSpPr/>
          <p:nvPr/>
        </p:nvSpPr>
        <p:spPr>
          <a:xfrm>
            <a:off x="7660461" y="3357572"/>
            <a:ext cx="564257" cy="169277"/>
          </a:xfrm>
          <a:prstGeom prst="rect">
            <a:avLst/>
          </a:prstGeom>
        </p:spPr>
        <p:txBody>
          <a:bodyPr wrap="none" lIns="0" tIns="0" rIns="0" bIns="0" anchor="ctr" anchorCtr="1">
            <a:spAutoFit/>
          </a:bodyPr>
          <a:lstStyle/>
          <a:p>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東淀工場</a:t>
            </a:r>
            <a:endPar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テキスト ボックス 11"/>
          <p:cNvSpPr txBox="1"/>
          <p:nvPr/>
        </p:nvSpPr>
        <p:spPr>
          <a:xfrm>
            <a:off x="325360" y="3778378"/>
            <a:ext cx="9271954" cy="1054135"/>
          </a:xfrm>
          <a:prstGeom prst="rect">
            <a:avLst/>
          </a:prstGeom>
          <a:noFill/>
        </p:spPr>
        <p:txBody>
          <a:bodyPr wrap="square" rtlCol="0">
            <a:spAutoFit/>
          </a:bodyPr>
          <a:lstStyle/>
          <a:p>
            <a:pPr>
              <a:spcBef>
                <a:spcPct val="0"/>
              </a:spcBef>
              <a:defRPr/>
            </a:pPr>
            <a:r>
              <a:rPr lang="ja-JP" altLang="en-US" sz="1300" dirty="0">
                <a:solidFill>
                  <a:prstClr val="black"/>
                </a:solidFill>
                <a:latin typeface="Meiryo UI" pitchFamily="50" charset="-128"/>
                <a:ea typeface="Meiryo UI" pitchFamily="50" charset="-128"/>
                <a:cs typeface="Meiryo UI" pitchFamily="50" charset="-128"/>
              </a:rPr>
              <a:t>◆大阪府下にはごみ焼却施設が多数あり、余剰排熱の有効利用に努めているが、熱需要家とのマッチングにより排熱利用率を更に高められる可能性</a:t>
            </a:r>
            <a:r>
              <a:rPr lang="ja-JP" altLang="en-US" sz="1300" dirty="0" smtClean="0">
                <a:solidFill>
                  <a:prstClr val="black"/>
                </a:solidFill>
                <a:latin typeface="Meiryo UI" pitchFamily="50" charset="-128"/>
                <a:ea typeface="Meiryo UI" pitchFamily="50" charset="-128"/>
                <a:cs typeface="Meiryo UI" pitchFamily="50" charset="-128"/>
              </a:rPr>
              <a:t>あります。</a:t>
            </a:r>
            <a:r>
              <a:rPr lang="ja-JP" altLang="en-US" sz="1300" dirty="0">
                <a:solidFill>
                  <a:prstClr val="black"/>
                </a:solidFill>
                <a:latin typeface="Meiryo UI" pitchFamily="50" charset="-128"/>
                <a:ea typeface="Meiryo UI" pitchFamily="50" charset="-128"/>
                <a:cs typeface="Meiryo UI" pitchFamily="50" charset="-128"/>
              </a:rPr>
              <a:t> ⇒　ごみ焼却施設の排熱について、隣接する工場等に蒸気や温水の形で熱融通し面的に利用することが、エネルギーの有効利用を図ることを検討する。</a:t>
            </a:r>
            <a:endParaRPr lang="en-US" altLang="ja-JP" sz="1300" dirty="0">
              <a:solidFill>
                <a:prstClr val="black"/>
              </a:solidFill>
              <a:latin typeface="Meiryo UI" pitchFamily="50" charset="-128"/>
              <a:ea typeface="Meiryo UI" pitchFamily="50" charset="-128"/>
              <a:cs typeface="Meiryo UI" pitchFamily="50" charset="-128"/>
            </a:endParaRPr>
          </a:p>
          <a:p>
            <a:pPr marL="355600" indent="-355600">
              <a:spcBef>
                <a:spcPct val="0"/>
              </a:spcBef>
              <a:defRPr/>
            </a:pPr>
            <a:r>
              <a:rPr lang="ja-JP" altLang="en-US" sz="1300" dirty="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　府下のごみ焼却施設</a:t>
            </a:r>
            <a:r>
              <a:rPr lang="en-US" altLang="ja-JP" sz="1050" dirty="0">
                <a:solidFill>
                  <a:prstClr val="black"/>
                </a:solidFill>
                <a:latin typeface="Meiryo UI" pitchFamily="50" charset="-128"/>
                <a:ea typeface="Meiryo UI" pitchFamily="50" charset="-128"/>
                <a:cs typeface="Meiryo UI" pitchFamily="50" charset="-128"/>
              </a:rPr>
              <a:t>46</a:t>
            </a:r>
            <a:r>
              <a:rPr lang="ja-JP" altLang="en-US" sz="1050" dirty="0">
                <a:solidFill>
                  <a:prstClr val="black"/>
                </a:solidFill>
                <a:latin typeface="Meiryo UI" pitchFamily="50" charset="-128"/>
                <a:ea typeface="Meiryo UI" pitchFamily="50" charset="-128"/>
                <a:cs typeface="Meiryo UI" pitchFamily="50" charset="-128"/>
              </a:rPr>
              <a:t>施設中焼却時に発生する余剰排熱を、場内利用（蒸気、温水、発電）や場外利用（熱供給、売電）の形で利用しているが、外部へ</a:t>
            </a:r>
            <a:r>
              <a:rPr lang="ja-JP" altLang="en-US" sz="1050" dirty="0" smtClean="0">
                <a:solidFill>
                  <a:prstClr val="black"/>
                </a:solidFill>
                <a:latin typeface="Meiryo UI" pitchFamily="50" charset="-128"/>
                <a:ea typeface="Meiryo UI" pitchFamily="50" charset="-128"/>
                <a:cs typeface="Meiryo UI" pitchFamily="50" charset="-128"/>
              </a:rPr>
              <a:t>の熱</a:t>
            </a:r>
            <a:r>
              <a:rPr lang="ja-JP" altLang="en-US" sz="1050" dirty="0">
                <a:solidFill>
                  <a:prstClr val="black"/>
                </a:solidFill>
                <a:latin typeface="Meiryo UI" pitchFamily="50" charset="-128"/>
                <a:ea typeface="Meiryo UI" pitchFamily="50" charset="-128"/>
                <a:cs typeface="Meiryo UI" pitchFamily="50" charset="-128"/>
              </a:rPr>
              <a:t>供給を行っている施設は</a:t>
            </a:r>
            <a:r>
              <a:rPr lang="en-US" altLang="ja-JP" sz="1050" dirty="0">
                <a:solidFill>
                  <a:prstClr val="black"/>
                </a:solidFill>
                <a:latin typeface="Meiryo UI" pitchFamily="50" charset="-128"/>
                <a:ea typeface="Meiryo UI" pitchFamily="50" charset="-128"/>
                <a:cs typeface="Meiryo UI" pitchFamily="50" charset="-128"/>
              </a:rPr>
              <a:t>10</a:t>
            </a:r>
            <a:r>
              <a:rPr lang="ja-JP" altLang="en-US" sz="1050" dirty="0">
                <a:solidFill>
                  <a:prstClr val="black"/>
                </a:solidFill>
                <a:latin typeface="Meiryo UI" pitchFamily="50" charset="-128"/>
                <a:ea typeface="Meiryo UI" pitchFamily="50" charset="-128"/>
                <a:cs typeface="Meiryo UI" pitchFamily="50" charset="-128"/>
              </a:rPr>
              <a:t>施設にとどまる。また、発電設備を有する施設は</a:t>
            </a:r>
            <a:r>
              <a:rPr lang="en-US" altLang="ja-JP" sz="1050" dirty="0">
                <a:solidFill>
                  <a:prstClr val="black"/>
                </a:solidFill>
                <a:latin typeface="Meiryo UI" pitchFamily="50" charset="-128"/>
                <a:ea typeface="Meiryo UI" pitchFamily="50" charset="-128"/>
                <a:cs typeface="Meiryo UI" pitchFamily="50" charset="-128"/>
              </a:rPr>
              <a:t>25</a:t>
            </a:r>
            <a:r>
              <a:rPr lang="ja-JP" altLang="en-US" sz="1050" dirty="0">
                <a:solidFill>
                  <a:prstClr val="black"/>
                </a:solidFill>
                <a:latin typeface="Meiryo UI" pitchFamily="50" charset="-128"/>
                <a:ea typeface="Meiryo UI" pitchFamily="50" charset="-128"/>
                <a:cs typeface="Meiryo UI" pitchFamily="50" charset="-128"/>
              </a:rPr>
              <a:t>施設、そのうち</a:t>
            </a:r>
            <a:r>
              <a:rPr lang="en-US" altLang="ja-JP" sz="1050" dirty="0">
                <a:solidFill>
                  <a:prstClr val="black"/>
                </a:solidFill>
                <a:latin typeface="Meiryo UI" pitchFamily="50" charset="-128"/>
                <a:ea typeface="Meiryo UI" pitchFamily="50" charset="-128"/>
                <a:cs typeface="Meiryo UI" pitchFamily="50" charset="-128"/>
              </a:rPr>
              <a:t>10MW</a:t>
            </a:r>
            <a:r>
              <a:rPr lang="ja-JP" altLang="en-US" sz="1050" dirty="0">
                <a:solidFill>
                  <a:prstClr val="black"/>
                </a:solidFill>
                <a:latin typeface="Meiryo UI" pitchFamily="50" charset="-128"/>
                <a:ea typeface="Meiryo UI" pitchFamily="50" charset="-128"/>
                <a:cs typeface="Meiryo UI" pitchFamily="50" charset="-128"/>
              </a:rPr>
              <a:t>級の大型発電設備を有する施設は</a:t>
            </a:r>
            <a:r>
              <a:rPr lang="en-US" altLang="ja-JP" sz="1050" dirty="0">
                <a:solidFill>
                  <a:prstClr val="black"/>
                </a:solidFill>
                <a:latin typeface="Meiryo UI" pitchFamily="50" charset="-128"/>
                <a:ea typeface="Meiryo UI" pitchFamily="50" charset="-128"/>
                <a:cs typeface="Meiryo UI" pitchFamily="50" charset="-128"/>
              </a:rPr>
              <a:t>11</a:t>
            </a:r>
            <a:r>
              <a:rPr lang="ja-JP" altLang="en-US" sz="1050" dirty="0">
                <a:solidFill>
                  <a:prstClr val="black"/>
                </a:solidFill>
                <a:latin typeface="Meiryo UI" pitchFamily="50" charset="-128"/>
                <a:ea typeface="Meiryo UI" pitchFamily="50" charset="-128"/>
                <a:cs typeface="Meiryo UI" pitchFamily="50" charset="-128"/>
              </a:rPr>
              <a:t>施設にとどまる</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300" dirty="0">
              <a:solidFill>
                <a:prstClr val="black"/>
              </a:solidFill>
              <a:latin typeface="Meiryo UI" pitchFamily="50" charset="-128"/>
              <a:ea typeface="Meiryo UI" pitchFamily="50" charset="-128"/>
              <a:cs typeface="Meiryo UI" pitchFamily="50" charset="-128"/>
            </a:endParaRPr>
          </a:p>
        </p:txBody>
      </p:sp>
      <p:pic>
        <p:nvPicPr>
          <p:cNvPr id="15" name="Picture 12" descr="フリー素材、建物">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18100" y="5243911"/>
            <a:ext cx="11715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6" name="Group 324"/>
          <p:cNvGrpSpPr>
            <a:grpSpLocks/>
          </p:cNvGrpSpPr>
          <p:nvPr/>
        </p:nvGrpSpPr>
        <p:grpSpPr bwMode="auto">
          <a:xfrm>
            <a:off x="7854950" y="5580461"/>
            <a:ext cx="1101725" cy="695325"/>
            <a:chOff x="2448" y="3072"/>
            <a:chExt cx="1104" cy="624"/>
          </a:xfrm>
        </p:grpSpPr>
        <p:sp>
          <p:nvSpPr>
            <p:cNvPr id="17" name="Freeform 325"/>
            <p:cNvSpPr>
              <a:spLocks/>
            </p:cNvSpPr>
            <p:nvPr/>
          </p:nvSpPr>
          <p:spPr bwMode="auto">
            <a:xfrm>
              <a:off x="2448" y="3072"/>
              <a:ext cx="1104" cy="624"/>
            </a:xfrm>
            <a:custGeom>
              <a:avLst/>
              <a:gdLst>
                <a:gd name="T0" fmla="*/ 0 w 1104"/>
                <a:gd name="T1" fmla="*/ 576 h 624"/>
                <a:gd name="T2" fmla="*/ 0 w 1104"/>
                <a:gd name="T3" fmla="*/ 384 h 624"/>
                <a:gd name="T4" fmla="*/ 144 w 1104"/>
                <a:gd name="T5" fmla="*/ 240 h 624"/>
                <a:gd name="T6" fmla="*/ 144 w 1104"/>
                <a:gd name="T7" fmla="*/ 336 h 624"/>
                <a:gd name="T8" fmla="*/ 336 w 1104"/>
                <a:gd name="T9" fmla="*/ 144 h 624"/>
                <a:gd name="T10" fmla="*/ 336 w 1104"/>
                <a:gd name="T11" fmla="*/ 240 h 624"/>
                <a:gd name="T12" fmla="*/ 528 w 1104"/>
                <a:gd name="T13" fmla="*/ 96 h 624"/>
                <a:gd name="T14" fmla="*/ 528 w 1104"/>
                <a:gd name="T15" fmla="*/ 192 h 624"/>
                <a:gd name="T16" fmla="*/ 768 w 1104"/>
                <a:gd name="T17" fmla="*/ 0 h 624"/>
                <a:gd name="T18" fmla="*/ 1104 w 1104"/>
                <a:gd name="T19" fmla="*/ 336 h 624"/>
                <a:gd name="T20" fmla="*/ 1104 w 1104"/>
                <a:gd name="T21" fmla="*/ 528 h 624"/>
                <a:gd name="T22" fmla="*/ 768 w 1104"/>
                <a:gd name="T23" fmla="*/ 624 h 624"/>
                <a:gd name="T24" fmla="*/ 0 w 1104"/>
                <a:gd name="T25" fmla="*/ 576 h 6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104" h="624">
                  <a:moveTo>
                    <a:pt x="0" y="576"/>
                  </a:moveTo>
                  <a:lnTo>
                    <a:pt x="0" y="384"/>
                  </a:lnTo>
                  <a:lnTo>
                    <a:pt x="144" y="240"/>
                  </a:lnTo>
                  <a:lnTo>
                    <a:pt x="144" y="336"/>
                  </a:lnTo>
                  <a:lnTo>
                    <a:pt x="336" y="144"/>
                  </a:lnTo>
                  <a:lnTo>
                    <a:pt x="336" y="240"/>
                  </a:lnTo>
                  <a:lnTo>
                    <a:pt x="528" y="96"/>
                  </a:lnTo>
                  <a:lnTo>
                    <a:pt x="528" y="192"/>
                  </a:lnTo>
                  <a:lnTo>
                    <a:pt x="768" y="0"/>
                  </a:lnTo>
                  <a:lnTo>
                    <a:pt x="1104" y="336"/>
                  </a:lnTo>
                  <a:lnTo>
                    <a:pt x="1104" y="528"/>
                  </a:lnTo>
                  <a:lnTo>
                    <a:pt x="768" y="624"/>
                  </a:lnTo>
                  <a:lnTo>
                    <a:pt x="0" y="576"/>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18" name="Line 326"/>
            <p:cNvSpPr>
              <a:spLocks noChangeShapeType="1"/>
            </p:cNvSpPr>
            <p:nvPr/>
          </p:nvSpPr>
          <p:spPr bwMode="auto">
            <a:xfrm>
              <a:off x="3216" y="3072"/>
              <a:ext cx="0" cy="624"/>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ja-JP" altLang="en-US">
                <a:solidFill>
                  <a:prstClr val="black"/>
                </a:solidFill>
              </a:endParaRPr>
            </a:p>
          </p:txBody>
        </p:sp>
        <p:sp>
          <p:nvSpPr>
            <p:cNvPr id="19" name="Freeform 327"/>
            <p:cNvSpPr>
              <a:spLocks/>
            </p:cNvSpPr>
            <p:nvPr/>
          </p:nvSpPr>
          <p:spPr bwMode="auto">
            <a:xfrm>
              <a:off x="3074" y="3492"/>
              <a:ext cx="78" cy="196"/>
            </a:xfrm>
            <a:custGeom>
              <a:avLst/>
              <a:gdLst>
                <a:gd name="T0" fmla="*/ 0 w 78"/>
                <a:gd name="T1" fmla="*/ 10 h 196"/>
                <a:gd name="T2" fmla="*/ 78 w 78"/>
                <a:gd name="T3" fmla="*/ 0 h 196"/>
                <a:gd name="T4" fmla="*/ 78 w 78"/>
                <a:gd name="T5" fmla="*/ 196 h 196"/>
                <a:gd name="T6" fmla="*/ 0 w 78"/>
                <a:gd name="T7" fmla="*/ 192 h 196"/>
                <a:gd name="T8" fmla="*/ 0 w 78"/>
                <a:gd name="T9" fmla="*/ 1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6" name="Freeform 328"/>
            <p:cNvSpPr>
              <a:spLocks/>
            </p:cNvSpPr>
            <p:nvPr/>
          </p:nvSpPr>
          <p:spPr bwMode="auto">
            <a:xfrm>
              <a:off x="2736" y="3504"/>
              <a:ext cx="78" cy="168"/>
            </a:xfrm>
            <a:custGeom>
              <a:avLst/>
              <a:gdLst>
                <a:gd name="T0" fmla="*/ 0 w 78"/>
                <a:gd name="T1" fmla="*/ 7 h 168"/>
                <a:gd name="T2" fmla="*/ 78 w 78"/>
                <a:gd name="T3" fmla="*/ 0 h 168"/>
                <a:gd name="T4" fmla="*/ 78 w 78"/>
                <a:gd name="T5" fmla="*/ 168 h 168"/>
                <a:gd name="T6" fmla="*/ 2 w 78"/>
                <a:gd name="T7" fmla="*/ 162 h 168"/>
                <a:gd name="T8" fmla="*/ 0 w 78"/>
                <a:gd name="T9" fmla="*/ 7 h 1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68">
                  <a:moveTo>
                    <a:pt x="0" y="7"/>
                  </a:moveTo>
                  <a:lnTo>
                    <a:pt x="78" y="0"/>
                  </a:lnTo>
                  <a:lnTo>
                    <a:pt x="78" y="168"/>
                  </a:lnTo>
                  <a:lnTo>
                    <a:pt x="2" y="162"/>
                  </a:lnTo>
                  <a:lnTo>
                    <a:pt x="0" y="7"/>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27" name="Freeform 329"/>
            <p:cNvSpPr>
              <a:spLocks/>
            </p:cNvSpPr>
            <p:nvPr/>
          </p:nvSpPr>
          <p:spPr bwMode="auto">
            <a:xfrm>
              <a:off x="3072" y="3294"/>
              <a:ext cx="86" cy="65"/>
            </a:xfrm>
            <a:custGeom>
              <a:avLst/>
              <a:gdLst>
                <a:gd name="T0" fmla="*/ 0 w 86"/>
                <a:gd name="T1" fmla="*/ 20 h 65"/>
                <a:gd name="T2" fmla="*/ 84 w 86"/>
                <a:gd name="T3" fmla="*/ 0 h 65"/>
                <a:gd name="T4" fmla="*/ 86 w 86"/>
                <a:gd name="T5" fmla="*/ 44 h 65"/>
                <a:gd name="T6" fmla="*/ 0 w 86"/>
                <a:gd name="T7" fmla="*/ 65 h 65"/>
                <a:gd name="T8" fmla="*/ 0 w 86"/>
                <a:gd name="T9" fmla="*/ 20 h 65"/>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6" h="65">
                  <a:moveTo>
                    <a:pt x="0" y="20"/>
                  </a:moveTo>
                  <a:lnTo>
                    <a:pt x="84" y="0"/>
                  </a:lnTo>
                  <a:lnTo>
                    <a:pt x="86" y="44"/>
                  </a:lnTo>
                  <a:lnTo>
                    <a:pt x="0" y="65"/>
                  </a:lnTo>
                  <a:lnTo>
                    <a:pt x="0" y="2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0" name="Freeform 330"/>
            <p:cNvSpPr>
              <a:spLocks/>
            </p:cNvSpPr>
            <p:nvPr/>
          </p:nvSpPr>
          <p:spPr bwMode="auto">
            <a:xfrm>
              <a:off x="2844" y="3350"/>
              <a:ext cx="78" cy="48"/>
            </a:xfrm>
            <a:custGeom>
              <a:avLst/>
              <a:gdLst>
                <a:gd name="T0" fmla="*/ 2 w 78"/>
                <a:gd name="T1" fmla="*/ 12 h 48"/>
                <a:gd name="T2" fmla="*/ 78 w 78"/>
                <a:gd name="T3" fmla="*/ 0 h 48"/>
                <a:gd name="T4" fmla="*/ 78 w 78"/>
                <a:gd name="T5" fmla="*/ 36 h 48"/>
                <a:gd name="T6" fmla="*/ 0 w 78"/>
                <a:gd name="T7" fmla="*/ 48 h 48"/>
                <a:gd name="T8" fmla="*/ 2 w 78"/>
                <a:gd name="T9" fmla="*/ 12 h 4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48">
                  <a:moveTo>
                    <a:pt x="2" y="12"/>
                  </a:moveTo>
                  <a:lnTo>
                    <a:pt x="78" y="0"/>
                  </a:lnTo>
                  <a:lnTo>
                    <a:pt x="78" y="36"/>
                  </a:lnTo>
                  <a:lnTo>
                    <a:pt x="0" y="4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1" name="Freeform 331"/>
            <p:cNvSpPr>
              <a:spLocks/>
            </p:cNvSpPr>
            <p:nvPr/>
          </p:nvSpPr>
          <p:spPr bwMode="auto">
            <a:xfrm>
              <a:off x="2660" y="3388"/>
              <a:ext cx="84" cy="42"/>
            </a:xfrm>
            <a:custGeom>
              <a:avLst/>
              <a:gdLst>
                <a:gd name="T0" fmla="*/ 0 w 84"/>
                <a:gd name="T1" fmla="*/ 12 h 42"/>
                <a:gd name="T2" fmla="*/ 84 w 84"/>
                <a:gd name="T3" fmla="*/ 0 h 42"/>
                <a:gd name="T4" fmla="*/ 84 w 84"/>
                <a:gd name="T5" fmla="*/ 32 h 42"/>
                <a:gd name="T6" fmla="*/ 0 w 84"/>
                <a:gd name="T7" fmla="*/ 42 h 42"/>
                <a:gd name="T8" fmla="*/ 0 w 84"/>
                <a:gd name="T9" fmla="*/ 12 h 4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4" h="42">
                  <a:moveTo>
                    <a:pt x="0" y="12"/>
                  </a:moveTo>
                  <a:lnTo>
                    <a:pt x="84" y="0"/>
                  </a:lnTo>
                  <a:lnTo>
                    <a:pt x="84" y="32"/>
                  </a:lnTo>
                  <a:lnTo>
                    <a:pt x="0" y="42"/>
                  </a:lnTo>
                  <a:lnTo>
                    <a:pt x="0"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2" name="Freeform 332"/>
            <p:cNvSpPr>
              <a:spLocks/>
            </p:cNvSpPr>
            <p:nvPr/>
          </p:nvSpPr>
          <p:spPr bwMode="auto">
            <a:xfrm>
              <a:off x="2528" y="3420"/>
              <a:ext cx="54" cy="38"/>
            </a:xfrm>
            <a:custGeom>
              <a:avLst/>
              <a:gdLst>
                <a:gd name="T0" fmla="*/ 2 w 54"/>
                <a:gd name="T1" fmla="*/ 12 h 38"/>
                <a:gd name="T2" fmla="*/ 52 w 54"/>
                <a:gd name="T3" fmla="*/ 0 h 38"/>
                <a:gd name="T4" fmla="*/ 54 w 54"/>
                <a:gd name="T5" fmla="*/ 34 h 38"/>
                <a:gd name="T6" fmla="*/ 0 w 54"/>
                <a:gd name="T7" fmla="*/ 38 h 38"/>
                <a:gd name="T8" fmla="*/ 2 w 54"/>
                <a:gd name="T9" fmla="*/ 12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4" h="38">
                  <a:moveTo>
                    <a:pt x="2" y="12"/>
                  </a:moveTo>
                  <a:lnTo>
                    <a:pt x="52" y="0"/>
                  </a:lnTo>
                  <a:lnTo>
                    <a:pt x="54" y="34"/>
                  </a:lnTo>
                  <a:lnTo>
                    <a:pt x="0" y="38"/>
                  </a:lnTo>
                  <a:lnTo>
                    <a:pt x="2" y="12"/>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3" name="Freeform 333"/>
            <p:cNvSpPr>
              <a:spLocks/>
            </p:cNvSpPr>
            <p:nvPr/>
          </p:nvSpPr>
          <p:spPr bwMode="auto">
            <a:xfrm>
              <a:off x="2490" y="3566"/>
              <a:ext cx="204" cy="38"/>
            </a:xfrm>
            <a:custGeom>
              <a:avLst/>
              <a:gdLst>
                <a:gd name="T0" fmla="*/ 0 w 204"/>
                <a:gd name="T1" fmla="*/ 8 h 38"/>
                <a:gd name="T2" fmla="*/ 204 w 204"/>
                <a:gd name="T3" fmla="*/ 0 h 38"/>
                <a:gd name="T4" fmla="*/ 204 w 204"/>
                <a:gd name="T5" fmla="*/ 26 h 38"/>
                <a:gd name="T6" fmla="*/ 0 w 204"/>
                <a:gd name="T7" fmla="*/ 38 h 38"/>
                <a:gd name="T8" fmla="*/ 0 w 204"/>
                <a:gd name="T9" fmla="*/ 8 h 3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04" h="38">
                  <a:moveTo>
                    <a:pt x="0" y="8"/>
                  </a:moveTo>
                  <a:lnTo>
                    <a:pt x="204" y="0"/>
                  </a:lnTo>
                  <a:lnTo>
                    <a:pt x="204" y="26"/>
                  </a:lnTo>
                  <a:lnTo>
                    <a:pt x="0" y="38"/>
                  </a:lnTo>
                  <a:lnTo>
                    <a:pt x="0" y="8"/>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4" name="Freeform 334"/>
            <p:cNvSpPr>
              <a:spLocks/>
            </p:cNvSpPr>
            <p:nvPr/>
          </p:nvSpPr>
          <p:spPr bwMode="auto">
            <a:xfrm>
              <a:off x="2832" y="3552"/>
              <a:ext cx="78" cy="48"/>
            </a:xfrm>
            <a:custGeom>
              <a:avLst/>
              <a:gdLst>
                <a:gd name="T0" fmla="*/ 0 w 78"/>
                <a:gd name="T1" fmla="*/ 0 h 196"/>
                <a:gd name="T2" fmla="*/ 78 w 78"/>
                <a:gd name="T3" fmla="*/ 0 h 196"/>
                <a:gd name="T4" fmla="*/ 78 w 78"/>
                <a:gd name="T5" fmla="*/ 0 h 196"/>
                <a:gd name="T6" fmla="*/ 0 w 78"/>
                <a:gd name="T7" fmla="*/ 0 h 196"/>
                <a:gd name="T8" fmla="*/ 0 w 7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8" h="196">
                  <a:moveTo>
                    <a:pt x="0" y="10"/>
                  </a:moveTo>
                  <a:lnTo>
                    <a:pt x="78" y="0"/>
                  </a:lnTo>
                  <a:lnTo>
                    <a:pt x="78" y="196"/>
                  </a:lnTo>
                  <a:lnTo>
                    <a:pt x="0" y="192"/>
                  </a:lnTo>
                  <a:lnTo>
                    <a:pt x="0" y="1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5" name="Freeform 335"/>
            <p:cNvSpPr>
              <a:spLocks/>
            </p:cNvSpPr>
            <p:nvPr/>
          </p:nvSpPr>
          <p:spPr bwMode="auto">
            <a:xfrm>
              <a:off x="3364" y="3540"/>
              <a:ext cx="158" cy="32"/>
            </a:xfrm>
            <a:custGeom>
              <a:avLst/>
              <a:gdLst>
                <a:gd name="T0" fmla="*/ 0 w 158"/>
                <a:gd name="T1" fmla="*/ 0 h 32"/>
                <a:gd name="T2" fmla="*/ 158 w 158"/>
                <a:gd name="T3" fmla="*/ 12 h 32"/>
                <a:gd name="T4" fmla="*/ 158 w 158"/>
                <a:gd name="T5" fmla="*/ 32 h 32"/>
                <a:gd name="T6" fmla="*/ 0 w 158"/>
                <a:gd name="T7" fmla="*/ 30 h 32"/>
                <a:gd name="T8" fmla="*/ 0 w 158"/>
                <a:gd name="T9" fmla="*/ 0 h 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 h="32">
                  <a:moveTo>
                    <a:pt x="0" y="0"/>
                  </a:moveTo>
                  <a:lnTo>
                    <a:pt x="158" y="12"/>
                  </a:lnTo>
                  <a:lnTo>
                    <a:pt x="158" y="32"/>
                  </a:lnTo>
                  <a:lnTo>
                    <a:pt x="0" y="30"/>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6" name="Freeform 336"/>
            <p:cNvSpPr>
              <a:spLocks/>
            </p:cNvSpPr>
            <p:nvPr/>
          </p:nvSpPr>
          <p:spPr bwMode="auto">
            <a:xfrm>
              <a:off x="3264" y="3266"/>
              <a:ext cx="256" cy="196"/>
            </a:xfrm>
            <a:custGeom>
              <a:avLst/>
              <a:gdLst>
                <a:gd name="T0" fmla="*/ 0 w 256"/>
                <a:gd name="T1" fmla="*/ 0 h 196"/>
                <a:gd name="T2" fmla="*/ 256 w 256"/>
                <a:gd name="T3" fmla="*/ 168 h 196"/>
                <a:gd name="T4" fmla="*/ 254 w 256"/>
                <a:gd name="T5" fmla="*/ 196 h 196"/>
                <a:gd name="T6" fmla="*/ 0 w 256"/>
                <a:gd name="T7" fmla="*/ 45 h 196"/>
                <a:gd name="T8" fmla="*/ 0 w 256"/>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6" h="196">
                  <a:moveTo>
                    <a:pt x="0" y="0"/>
                  </a:moveTo>
                  <a:lnTo>
                    <a:pt x="256" y="168"/>
                  </a:lnTo>
                  <a:lnTo>
                    <a:pt x="254" y="196"/>
                  </a:lnTo>
                  <a:lnTo>
                    <a:pt x="0" y="45"/>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sp>
          <p:nvSpPr>
            <p:cNvPr id="37" name="Freeform 337"/>
            <p:cNvSpPr>
              <a:spLocks/>
            </p:cNvSpPr>
            <p:nvPr/>
          </p:nvSpPr>
          <p:spPr bwMode="auto">
            <a:xfrm>
              <a:off x="3276" y="3480"/>
              <a:ext cx="58" cy="196"/>
            </a:xfrm>
            <a:custGeom>
              <a:avLst/>
              <a:gdLst>
                <a:gd name="T0" fmla="*/ 0 w 58"/>
                <a:gd name="T1" fmla="*/ 0 h 196"/>
                <a:gd name="T2" fmla="*/ 58 w 58"/>
                <a:gd name="T3" fmla="*/ 8 h 196"/>
                <a:gd name="T4" fmla="*/ 58 w 58"/>
                <a:gd name="T5" fmla="*/ 182 h 196"/>
                <a:gd name="T6" fmla="*/ 0 w 58"/>
                <a:gd name="T7" fmla="*/ 196 h 196"/>
                <a:gd name="T8" fmla="*/ 0 w 58"/>
                <a:gd name="T9" fmla="*/ 0 h 19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8" h="196">
                  <a:moveTo>
                    <a:pt x="0" y="0"/>
                  </a:moveTo>
                  <a:lnTo>
                    <a:pt x="58" y="8"/>
                  </a:lnTo>
                  <a:lnTo>
                    <a:pt x="58" y="182"/>
                  </a:lnTo>
                  <a:lnTo>
                    <a:pt x="0" y="196"/>
                  </a:lnTo>
                  <a:lnTo>
                    <a:pt x="0" y="0"/>
                  </a:lnTo>
                  <a:close/>
                </a:path>
              </a:pathLst>
            </a:custGeom>
            <a:solidFill>
              <a:schemeClr val="bg1"/>
            </a:solidFill>
            <a:ln w="19050" cmpd="sng">
              <a:solidFill>
                <a:schemeClr val="tx1"/>
              </a:solidFill>
              <a:round/>
              <a:headEnd/>
              <a:tailEnd/>
            </a:ln>
          </p:spPr>
          <p:txBody>
            <a:bodyPr wrap="none" anchor="ctr"/>
            <a:lstStyle/>
            <a:p>
              <a:endParaRPr lang="ja-JP" altLang="en-US">
                <a:solidFill>
                  <a:prstClr val="black"/>
                </a:solidFill>
              </a:endParaRPr>
            </a:p>
          </p:txBody>
        </p:sp>
      </p:grpSp>
      <p:sp>
        <p:nvSpPr>
          <p:cNvPr id="39" name="角丸四角形 38"/>
          <p:cNvSpPr/>
          <p:nvPr/>
        </p:nvSpPr>
        <p:spPr>
          <a:xfrm>
            <a:off x="5916613" y="5882086"/>
            <a:ext cx="652462" cy="415925"/>
          </a:xfrm>
          <a:prstGeom prst="roundRect">
            <a:avLst/>
          </a:prstGeom>
          <a:solidFill>
            <a:srgbClr val="FFCCFF"/>
          </a:solid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焼却炉排熱</a:t>
            </a:r>
          </a:p>
        </p:txBody>
      </p:sp>
      <p:sp>
        <p:nvSpPr>
          <p:cNvPr id="40" name="正方形/長方形 39"/>
          <p:cNvSpPr/>
          <p:nvPr/>
        </p:nvSpPr>
        <p:spPr>
          <a:xfrm>
            <a:off x="7868884" y="6275786"/>
            <a:ext cx="1196975" cy="244475"/>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周辺施設（工場等）</a:t>
            </a:r>
          </a:p>
        </p:txBody>
      </p:sp>
      <p:sp>
        <p:nvSpPr>
          <p:cNvPr id="41" name="角丸四角形 40"/>
          <p:cNvSpPr/>
          <p:nvPr/>
        </p:nvSpPr>
        <p:spPr>
          <a:xfrm>
            <a:off x="5916613" y="5266136"/>
            <a:ext cx="652462" cy="338138"/>
          </a:xfrm>
          <a:prstGeom prst="roundRect">
            <a:avLst/>
          </a:prstGeom>
          <a:solidFill>
            <a:schemeClr val="accent6">
              <a:lumMod val="20000"/>
              <a:lumOff val="80000"/>
            </a:schemeClr>
          </a:solid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発電機</a:t>
            </a:r>
          </a:p>
        </p:txBody>
      </p:sp>
      <p:cxnSp>
        <p:nvCxnSpPr>
          <p:cNvPr id="42" name="直線矢印コネクタ 41"/>
          <p:cNvCxnSpPr>
            <a:stCxn id="39" idx="0"/>
            <a:endCxn id="41" idx="2"/>
          </p:cNvCxnSpPr>
          <p:nvPr/>
        </p:nvCxnSpPr>
        <p:spPr>
          <a:xfrm flipV="1">
            <a:off x="6242050" y="5604274"/>
            <a:ext cx="0" cy="27781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a:stCxn id="41" idx="1"/>
            <a:endCxn id="44" idx="3"/>
          </p:cNvCxnSpPr>
          <p:nvPr/>
        </p:nvCxnSpPr>
        <p:spPr>
          <a:xfrm flipH="1" flipV="1">
            <a:off x="5497513" y="5432824"/>
            <a:ext cx="419100"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sp>
        <p:nvSpPr>
          <p:cNvPr id="44" name="角丸四角形 43"/>
          <p:cNvSpPr/>
          <p:nvPr/>
        </p:nvSpPr>
        <p:spPr>
          <a:xfrm>
            <a:off x="4705350" y="5277249"/>
            <a:ext cx="792163" cy="312737"/>
          </a:xfrm>
          <a:prstGeom prst="roundRect">
            <a:avLst/>
          </a:prstGeom>
          <a:noFill/>
          <a:ln>
            <a:solidFill>
              <a:schemeClr val="accent6">
                <a:lumMod val="60000"/>
                <a:lumOff val="40000"/>
              </a:schemeClr>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79646"/>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（電気）</a:t>
            </a:r>
          </a:p>
        </p:txBody>
      </p:sp>
      <p:cxnSp>
        <p:nvCxnSpPr>
          <p:cNvPr id="45" name="直線矢印コネクタ 44"/>
          <p:cNvCxnSpPr>
            <a:endCxn id="46" idx="3"/>
          </p:cNvCxnSpPr>
          <p:nvPr/>
        </p:nvCxnSpPr>
        <p:spPr>
          <a:xfrm flipH="1">
            <a:off x="5510213" y="6069411"/>
            <a:ext cx="419100" cy="127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 name="角丸四角形 45"/>
          <p:cNvSpPr/>
          <p:nvPr/>
        </p:nvSpPr>
        <p:spPr>
          <a:xfrm>
            <a:off x="4718050" y="5924949"/>
            <a:ext cx="792163" cy="312737"/>
          </a:xfrm>
          <a:prstGeom prst="roundRect">
            <a:avLst/>
          </a:prstGeom>
          <a:noFill/>
          <a:ln>
            <a:solidFill>
              <a:srgbClr val="FF0000"/>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場内利用</a:t>
            </a:r>
            <a:endParaRPr lang="en-US" altLang="ja-JP" sz="1000" dirty="0">
              <a:solidFill>
                <a:srgbClr val="FF0000"/>
              </a:solidFill>
              <a:latin typeface="HG丸ｺﾞｼｯｸM-PRO" panose="020F0600000000000000" pitchFamily="50" charset="-128"/>
              <a:ea typeface="HG丸ｺﾞｼｯｸM-PRO" panose="020F0600000000000000" pitchFamily="50" charset="-128"/>
            </a:endParaRPr>
          </a:p>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a:t>
            </a:r>
          </a:p>
        </p:txBody>
      </p:sp>
      <p:sp>
        <p:nvSpPr>
          <p:cNvPr id="47" name="角丸四角形 46"/>
          <p:cNvSpPr/>
          <p:nvPr/>
        </p:nvSpPr>
        <p:spPr>
          <a:xfrm>
            <a:off x="6794500" y="5147074"/>
            <a:ext cx="790575"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ja-JP" altLang="en-US" sz="1000" dirty="0">
                <a:solidFill>
                  <a:srgbClr val="F79646"/>
                </a:solidFill>
                <a:latin typeface="HG丸ｺﾞｼｯｸM-PRO" panose="020F0600000000000000" pitchFamily="50" charset="-128"/>
                <a:ea typeface="HG丸ｺﾞｼｯｸM-PRO" panose="020F0600000000000000" pitchFamily="50" charset="-128"/>
              </a:rPr>
              <a:t>売電</a:t>
            </a:r>
          </a:p>
        </p:txBody>
      </p:sp>
      <p:cxnSp>
        <p:nvCxnSpPr>
          <p:cNvPr id="48" name="直線矢印コネクタ 47"/>
          <p:cNvCxnSpPr>
            <a:stCxn id="41" idx="3"/>
          </p:cNvCxnSpPr>
          <p:nvPr/>
        </p:nvCxnSpPr>
        <p:spPr>
          <a:xfrm flipV="1">
            <a:off x="6569075" y="5432824"/>
            <a:ext cx="817563" cy="1587"/>
          </a:xfrm>
          <a:prstGeom prst="straightConnector1">
            <a:avLst/>
          </a:prstGeom>
          <a:ln>
            <a:solidFill>
              <a:schemeClr val="accent6">
                <a:lumMod val="60000"/>
                <a:lumOff val="4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9" name="直線矢印コネクタ 48"/>
          <p:cNvCxnSpPr>
            <a:stCxn id="39" idx="3"/>
          </p:cNvCxnSpPr>
          <p:nvPr/>
        </p:nvCxnSpPr>
        <p:spPr>
          <a:xfrm>
            <a:off x="6569075" y="6090049"/>
            <a:ext cx="1190625" cy="15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0" name="正方形/長方形 49"/>
          <p:cNvSpPr/>
          <p:nvPr/>
        </p:nvSpPr>
        <p:spPr>
          <a:xfrm>
            <a:off x="5243205" y="6301186"/>
            <a:ext cx="898290" cy="220663"/>
          </a:xfrm>
          <a:prstGeom prst="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chorCtr="1"/>
          <a:lstStyle/>
          <a:p>
            <a:pPr algn="ctr">
              <a:defRPr/>
            </a:pPr>
            <a:r>
              <a:rPr lang="ja-JP" altLang="en-US" sz="1000" dirty="0">
                <a:solidFill>
                  <a:prstClr val="black"/>
                </a:solidFill>
                <a:latin typeface="HG丸ｺﾞｼｯｸM-PRO" panose="020F0600000000000000" pitchFamily="50" charset="-128"/>
                <a:ea typeface="HG丸ｺﾞｼｯｸM-PRO" panose="020F0600000000000000" pitchFamily="50" charset="-128"/>
              </a:rPr>
              <a:t>ごみ焼却施設</a:t>
            </a:r>
          </a:p>
        </p:txBody>
      </p:sp>
      <p:sp>
        <p:nvSpPr>
          <p:cNvPr id="51" name="角丸四角形 50"/>
          <p:cNvSpPr/>
          <p:nvPr/>
        </p:nvSpPr>
        <p:spPr>
          <a:xfrm>
            <a:off x="6769100" y="5794774"/>
            <a:ext cx="792163" cy="312737"/>
          </a:xfrm>
          <a:prstGeom prst="roundRect">
            <a:avLst/>
          </a:prstGeom>
          <a:noFill/>
          <a:ln>
            <a:noFill/>
            <a:tailEnd type="triangle"/>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000" dirty="0">
                <a:solidFill>
                  <a:srgbClr val="FF0000"/>
                </a:solidFill>
                <a:latin typeface="HG丸ｺﾞｼｯｸM-PRO" panose="020F0600000000000000" pitchFamily="50" charset="-128"/>
                <a:ea typeface="HG丸ｺﾞｼｯｸM-PRO" panose="020F0600000000000000" pitchFamily="50" charset="-128"/>
              </a:rPr>
              <a:t>熱融通</a:t>
            </a:r>
          </a:p>
        </p:txBody>
      </p:sp>
      <p:grpSp>
        <p:nvGrpSpPr>
          <p:cNvPr id="52" name="Group 121"/>
          <p:cNvGrpSpPr>
            <a:grpSpLocks/>
          </p:cNvGrpSpPr>
          <p:nvPr/>
        </p:nvGrpSpPr>
        <p:grpSpPr bwMode="auto">
          <a:xfrm>
            <a:off x="7386638" y="5135961"/>
            <a:ext cx="271462" cy="611188"/>
            <a:chOff x="2725" y="1968"/>
            <a:chExt cx="683" cy="1089"/>
          </a:xfrm>
        </p:grpSpPr>
        <p:sp>
          <p:nvSpPr>
            <p:cNvPr id="53" name="Freeform 122"/>
            <p:cNvSpPr>
              <a:spLocks/>
            </p:cNvSpPr>
            <p:nvPr/>
          </p:nvSpPr>
          <p:spPr bwMode="auto">
            <a:xfrm>
              <a:off x="3051" y="1968"/>
              <a:ext cx="309" cy="105"/>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4" name="Freeform 123"/>
            <p:cNvSpPr>
              <a:spLocks/>
            </p:cNvSpPr>
            <p:nvPr/>
          </p:nvSpPr>
          <p:spPr bwMode="auto">
            <a:xfrm>
              <a:off x="2735" y="2073"/>
              <a:ext cx="311"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5" name="Freeform 124"/>
            <p:cNvSpPr>
              <a:spLocks/>
            </p:cNvSpPr>
            <p:nvPr/>
          </p:nvSpPr>
          <p:spPr bwMode="auto">
            <a:xfrm>
              <a:off x="2725" y="2269"/>
              <a:ext cx="169" cy="6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6" name="Freeform 125"/>
            <p:cNvSpPr>
              <a:spLocks/>
            </p:cNvSpPr>
            <p:nvPr/>
          </p:nvSpPr>
          <p:spPr bwMode="auto">
            <a:xfrm>
              <a:off x="2730" y="2537"/>
              <a:ext cx="142" cy="67"/>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7" name="Freeform 126"/>
            <p:cNvSpPr>
              <a:spLocks/>
            </p:cNvSpPr>
            <p:nvPr/>
          </p:nvSpPr>
          <p:spPr bwMode="auto">
            <a:xfrm>
              <a:off x="2745" y="2811"/>
              <a:ext cx="84" cy="34"/>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8" name="Freeform 127"/>
            <p:cNvSpPr>
              <a:spLocks/>
            </p:cNvSpPr>
            <p:nvPr/>
          </p:nvSpPr>
          <p:spPr bwMode="auto">
            <a:xfrm>
              <a:off x="2889" y="2112"/>
              <a:ext cx="471" cy="162"/>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59" name="Freeform 128"/>
            <p:cNvSpPr>
              <a:spLocks/>
            </p:cNvSpPr>
            <p:nvPr/>
          </p:nvSpPr>
          <p:spPr bwMode="auto">
            <a:xfrm>
              <a:off x="2872" y="2352"/>
              <a:ext cx="488" cy="191"/>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0" name="Freeform 129"/>
            <p:cNvSpPr>
              <a:spLocks/>
            </p:cNvSpPr>
            <p:nvPr/>
          </p:nvSpPr>
          <p:spPr bwMode="auto">
            <a:xfrm>
              <a:off x="2825" y="2640"/>
              <a:ext cx="583" cy="160"/>
            </a:xfrm>
            <a:custGeom>
              <a:avLst/>
              <a:gdLst>
                <a:gd name="T0" fmla="*/ 0 w 1248"/>
                <a:gd name="T1" fmla="*/ 0 h 384"/>
                <a:gd name="T2" fmla="*/ 0 w 1248"/>
                <a:gd name="T3" fmla="*/ 0 h 384"/>
                <a:gd name="T4" fmla="*/ 1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1" name="Freeform 130"/>
            <p:cNvSpPr>
              <a:spLocks/>
            </p:cNvSpPr>
            <p:nvPr/>
          </p:nvSpPr>
          <p:spPr bwMode="auto">
            <a:xfrm>
              <a:off x="3237" y="2208"/>
              <a:ext cx="17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2" name="Freeform 131"/>
            <p:cNvSpPr>
              <a:spLocks/>
            </p:cNvSpPr>
            <p:nvPr/>
          </p:nvSpPr>
          <p:spPr bwMode="auto">
            <a:xfrm>
              <a:off x="3277" y="2496"/>
              <a:ext cx="131"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sp>
          <p:nvSpPr>
            <p:cNvPr id="63" name="Freeform 132"/>
            <p:cNvSpPr>
              <a:spLocks/>
            </p:cNvSpPr>
            <p:nvPr/>
          </p:nvSpPr>
          <p:spPr bwMode="auto">
            <a:xfrm>
              <a:off x="3290" y="2736"/>
              <a:ext cx="118" cy="48"/>
            </a:xfrm>
            <a:custGeom>
              <a:avLst/>
              <a:gdLst>
                <a:gd name="T0" fmla="*/ 0 w 1248"/>
                <a:gd name="T1" fmla="*/ 0 h 384"/>
                <a:gd name="T2" fmla="*/ 0 w 1248"/>
                <a:gd name="T3" fmla="*/ 0 h 384"/>
                <a:gd name="T4" fmla="*/ 0 w 1248"/>
                <a:gd name="T5" fmla="*/ 0 h 384"/>
                <a:gd name="T6" fmla="*/ 0 60000 65536"/>
                <a:gd name="T7" fmla="*/ 0 60000 65536"/>
                <a:gd name="T8" fmla="*/ 0 60000 65536"/>
              </a:gdLst>
              <a:ahLst/>
              <a:cxnLst>
                <a:cxn ang="T6">
                  <a:pos x="T0" y="T1"/>
                </a:cxn>
                <a:cxn ang="T7">
                  <a:pos x="T2" y="T3"/>
                </a:cxn>
                <a:cxn ang="T8">
                  <a:pos x="T4" y="T5"/>
                </a:cxn>
              </a:cxnLst>
              <a:rect l="0" t="0" r="r" b="b"/>
              <a:pathLst>
                <a:path w="1248" h="384">
                  <a:moveTo>
                    <a:pt x="0" y="384"/>
                  </a:moveTo>
                  <a:cubicBezTo>
                    <a:pt x="110" y="354"/>
                    <a:pt x="452" y="268"/>
                    <a:pt x="660" y="204"/>
                  </a:cubicBezTo>
                  <a:cubicBezTo>
                    <a:pt x="868" y="140"/>
                    <a:pt x="1125" y="43"/>
                    <a:pt x="1248" y="0"/>
                  </a:cubicBezTo>
                </a:path>
              </a:pathLst>
            </a:custGeom>
            <a:noFill/>
            <a:ln w="9525">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ja-JP" altLang="en-US">
                <a:solidFill>
                  <a:prstClr val="black"/>
                </a:solidFill>
              </a:endParaRPr>
            </a:p>
          </p:txBody>
        </p:sp>
        <p:grpSp>
          <p:nvGrpSpPr>
            <p:cNvPr id="64" name="Group 133"/>
            <p:cNvGrpSpPr>
              <a:grpSpLocks/>
            </p:cNvGrpSpPr>
            <p:nvPr/>
          </p:nvGrpSpPr>
          <p:grpSpPr bwMode="auto">
            <a:xfrm>
              <a:off x="2832" y="2064"/>
              <a:ext cx="465" cy="993"/>
              <a:chOff x="1700" y="1620"/>
              <a:chExt cx="791" cy="1452"/>
            </a:xfrm>
          </p:grpSpPr>
          <p:sp>
            <p:nvSpPr>
              <p:cNvPr id="65" name="図形 262"/>
              <p:cNvSpPr>
                <a:spLocks/>
              </p:cNvSpPr>
              <p:nvPr/>
            </p:nvSpPr>
            <p:spPr bwMode="auto">
              <a:xfrm>
                <a:off x="1700" y="1620"/>
                <a:ext cx="791" cy="1452"/>
              </a:xfrm>
              <a:custGeom>
                <a:avLst/>
                <a:gdLst>
                  <a:gd name="T0" fmla="*/ 685 w 791"/>
                  <a:gd name="T1" fmla="*/ 1452 h 1452"/>
                  <a:gd name="T2" fmla="*/ 672 w 791"/>
                  <a:gd name="T3" fmla="*/ 1262 h 1452"/>
                  <a:gd name="T4" fmla="*/ 791 w 791"/>
                  <a:gd name="T5" fmla="*/ 1062 h 1452"/>
                  <a:gd name="T6" fmla="*/ 645 w 791"/>
                  <a:gd name="T7" fmla="*/ 1053 h 1452"/>
                  <a:gd name="T8" fmla="*/ 609 w 791"/>
                  <a:gd name="T9" fmla="*/ 871 h 1452"/>
                  <a:gd name="T10" fmla="*/ 772 w 791"/>
                  <a:gd name="T11" fmla="*/ 689 h 1452"/>
                  <a:gd name="T12" fmla="*/ 572 w 791"/>
                  <a:gd name="T13" fmla="*/ 689 h 1452"/>
                  <a:gd name="T14" fmla="*/ 545 w 791"/>
                  <a:gd name="T15" fmla="*/ 517 h 1452"/>
                  <a:gd name="T16" fmla="*/ 672 w 791"/>
                  <a:gd name="T17" fmla="*/ 298 h 1452"/>
                  <a:gd name="T18" fmla="*/ 505 w 791"/>
                  <a:gd name="T19" fmla="*/ 296 h 1452"/>
                  <a:gd name="T20" fmla="*/ 368 w 791"/>
                  <a:gd name="T21" fmla="*/ 0 h 1452"/>
                  <a:gd name="T22" fmla="*/ 262 w 791"/>
                  <a:gd name="T23" fmla="*/ 296 h 1452"/>
                  <a:gd name="T24" fmla="*/ 109 w 791"/>
                  <a:gd name="T25" fmla="*/ 298 h 1452"/>
                  <a:gd name="T26" fmla="*/ 254 w 791"/>
                  <a:gd name="T27" fmla="*/ 535 h 1452"/>
                  <a:gd name="T28" fmla="*/ 245 w 791"/>
                  <a:gd name="T29" fmla="*/ 689 h 1452"/>
                  <a:gd name="T30" fmla="*/ 63 w 791"/>
                  <a:gd name="T31" fmla="*/ 689 h 1452"/>
                  <a:gd name="T32" fmla="*/ 209 w 791"/>
                  <a:gd name="T33" fmla="*/ 862 h 1452"/>
                  <a:gd name="T34" fmla="*/ 182 w 791"/>
                  <a:gd name="T35" fmla="*/ 1062 h 1452"/>
                  <a:gd name="T36" fmla="*/ 0 w 791"/>
                  <a:gd name="T37" fmla="*/ 1062 h 1452"/>
                  <a:gd name="T38" fmla="*/ 136 w 791"/>
                  <a:gd name="T39" fmla="*/ 1262 h 1452"/>
                  <a:gd name="T40" fmla="*/ 109 w 791"/>
                  <a:gd name="T41" fmla="*/ 1452 h 1452"/>
                  <a:gd name="T42" fmla="*/ 376 w 791"/>
                  <a:gd name="T43" fmla="*/ 1264 h 1452"/>
                  <a:gd name="T44" fmla="*/ 685 w 791"/>
                  <a:gd name="T45" fmla="*/ 1452 h 14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791" h="1452">
                    <a:moveTo>
                      <a:pt x="685" y="1452"/>
                    </a:moveTo>
                    <a:lnTo>
                      <a:pt x="672" y="1262"/>
                    </a:lnTo>
                    <a:lnTo>
                      <a:pt x="791" y="1062"/>
                    </a:lnTo>
                    <a:lnTo>
                      <a:pt x="645" y="1053"/>
                    </a:lnTo>
                    <a:lnTo>
                      <a:pt x="609" y="871"/>
                    </a:lnTo>
                    <a:lnTo>
                      <a:pt x="772" y="689"/>
                    </a:lnTo>
                    <a:lnTo>
                      <a:pt x="572" y="689"/>
                    </a:lnTo>
                    <a:lnTo>
                      <a:pt x="545" y="517"/>
                    </a:lnTo>
                    <a:lnTo>
                      <a:pt x="672" y="298"/>
                    </a:lnTo>
                    <a:lnTo>
                      <a:pt x="505" y="296"/>
                    </a:lnTo>
                    <a:lnTo>
                      <a:pt x="368" y="0"/>
                    </a:lnTo>
                    <a:lnTo>
                      <a:pt x="262" y="296"/>
                    </a:lnTo>
                    <a:lnTo>
                      <a:pt x="109" y="298"/>
                    </a:lnTo>
                    <a:lnTo>
                      <a:pt x="254" y="535"/>
                    </a:lnTo>
                    <a:lnTo>
                      <a:pt x="245" y="689"/>
                    </a:lnTo>
                    <a:lnTo>
                      <a:pt x="63" y="689"/>
                    </a:lnTo>
                    <a:lnTo>
                      <a:pt x="209" y="862"/>
                    </a:lnTo>
                    <a:lnTo>
                      <a:pt x="182" y="1062"/>
                    </a:lnTo>
                    <a:lnTo>
                      <a:pt x="0" y="1062"/>
                    </a:lnTo>
                    <a:lnTo>
                      <a:pt x="136" y="1262"/>
                    </a:lnTo>
                    <a:lnTo>
                      <a:pt x="109" y="1452"/>
                    </a:lnTo>
                    <a:lnTo>
                      <a:pt x="376" y="1264"/>
                    </a:lnTo>
                    <a:lnTo>
                      <a:pt x="685" y="1452"/>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6" name="図形 263"/>
              <p:cNvSpPr>
                <a:spLocks/>
              </p:cNvSpPr>
              <p:nvPr/>
            </p:nvSpPr>
            <p:spPr bwMode="auto">
              <a:xfrm>
                <a:off x="1856" y="2673"/>
                <a:ext cx="512" cy="207"/>
              </a:xfrm>
              <a:custGeom>
                <a:avLst/>
                <a:gdLst>
                  <a:gd name="T0" fmla="*/ 512 w 512"/>
                  <a:gd name="T1" fmla="*/ 207 h 207"/>
                  <a:gd name="T2" fmla="*/ 0 w 512"/>
                  <a:gd name="T3" fmla="*/ 206 h 207"/>
                  <a:gd name="T4" fmla="*/ 26 w 512"/>
                  <a:gd name="T5" fmla="*/ 0 h 207"/>
                  <a:gd name="T6" fmla="*/ 480 w 512"/>
                  <a:gd name="T7" fmla="*/ 0 h 207"/>
                  <a:gd name="T8" fmla="*/ 512 w 512"/>
                  <a:gd name="T9" fmla="*/ 207 h 2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12" h="207">
                    <a:moveTo>
                      <a:pt x="512" y="207"/>
                    </a:moveTo>
                    <a:lnTo>
                      <a:pt x="0" y="206"/>
                    </a:lnTo>
                    <a:lnTo>
                      <a:pt x="26" y="0"/>
                    </a:lnTo>
                    <a:lnTo>
                      <a:pt x="480" y="0"/>
                    </a:lnTo>
                    <a:lnTo>
                      <a:pt x="512" y="207"/>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7" name="図形 264"/>
              <p:cNvSpPr>
                <a:spLocks/>
              </p:cNvSpPr>
              <p:nvPr/>
            </p:nvSpPr>
            <p:spPr bwMode="auto">
              <a:xfrm>
                <a:off x="1900" y="2309"/>
                <a:ext cx="397" cy="178"/>
              </a:xfrm>
              <a:custGeom>
                <a:avLst/>
                <a:gdLst>
                  <a:gd name="T0" fmla="*/ 397 w 397"/>
                  <a:gd name="T1" fmla="*/ 178 h 178"/>
                  <a:gd name="T2" fmla="*/ 0 w 397"/>
                  <a:gd name="T3" fmla="*/ 178 h 178"/>
                  <a:gd name="T4" fmla="*/ 36 w 397"/>
                  <a:gd name="T5" fmla="*/ 0 h 178"/>
                  <a:gd name="T6" fmla="*/ 382 w 397"/>
                  <a:gd name="T7" fmla="*/ 0 h 178"/>
                  <a:gd name="T8" fmla="*/ 397 w 397"/>
                  <a:gd name="T9" fmla="*/ 178 h 17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97" h="178">
                    <a:moveTo>
                      <a:pt x="397" y="178"/>
                    </a:moveTo>
                    <a:lnTo>
                      <a:pt x="0" y="178"/>
                    </a:lnTo>
                    <a:lnTo>
                      <a:pt x="36" y="0"/>
                    </a:lnTo>
                    <a:lnTo>
                      <a:pt x="382" y="0"/>
                    </a:lnTo>
                    <a:lnTo>
                      <a:pt x="397" y="178"/>
                    </a:lnTo>
                    <a:close/>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68" name="図形 265"/>
              <p:cNvSpPr>
                <a:spLocks/>
              </p:cNvSpPr>
              <p:nvPr/>
            </p:nvSpPr>
            <p:spPr bwMode="auto">
              <a:xfrm>
                <a:off x="1942" y="1918"/>
                <a:ext cx="294" cy="228"/>
              </a:xfrm>
              <a:custGeom>
                <a:avLst/>
                <a:gdLst>
                  <a:gd name="T0" fmla="*/ 294 w 294"/>
                  <a:gd name="T1" fmla="*/ 228 h 228"/>
                  <a:gd name="T2" fmla="*/ 0 w 294"/>
                  <a:gd name="T3" fmla="*/ 225 h 228"/>
                  <a:gd name="T4" fmla="*/ 31 w 294"/>
                  <a:gd name="T5" fmla="*/ 0 h 228"/>
                  <a:gd name="T6" fmla="*/ 276 w 294"/>
                  <a:gd name="T7" fmla="*/ 0 h 228"/>
                  <a:gd name="T8" fmla="*/ 294 w 294"/>
                  <a:gd name="T9" fmla="*/ 228 h 22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94" h="228">
                    <a:moveTo>
                      <a:pt x="294" y="228"/>
                    </a:moveTo>
                    <a:lnTo>
                      <a:pt x="0" y="225"/>
                    </a:lnTo>
                    <a:lnTo>
                      <a:pt x="31" y="0"/>
                    </a:lnTo>
                    <a:lnTo>
                      <a:pt x="276" y="0"/>
                    </a:lnTo>
                    <a:lnTo>
                      <a:pt x="294" y="228"/>
                    </a:lnTo>
                    <a:close/>
                  </a:path>
                </a:pathLst>
              </a:custGeom>
              <a:solidFill>
                <a:schemeClr val="bg1"/>
              </a:solidFill>
              <a:ln w="19050" cap="flat" cmpd="sng">
                <a:solidFill>
                  <a:schemeClr val="tx1"/>
                </a:solidFill>
                <a:prstDash val="solid"/>
                <a:round/>
                <a:headEnd/>
                <a:tailEnd/>
              </a:ln>
            </p:spPr>
            <p:txBody>
              <a:bodyPr/>
              <a:lstStyle/>
              <a:p>
                <a:endParaRPr lang="ja-JP" altLang="en-US">
                  <a:solidFill>
                    <a:prstClr val="black"/>
                  </a:solidFill>
                </a:endParaRPr>
              </a:p>
            </p:txBody>
          </p:sp>
          <p:sp>
            <p:nvSpPr>
              <p:cNvPr id="69" name="図形 267"/>
              <p:cNvSpPr>
                <a:spLocks/>
              </p:cNvSpPr>
              <p:nvPr/>
            </p:nvSpPr>
            <p:spPr bwMode="auto">
              <a:xfrm>
                <a:off x="1883" y="1923"/>
                <a:ext cx="475" cy="961"/>
              </a:xfrm>
              <a:custGeom>
                <a:avLst/>
                <a:gdLst>
                  <a:gd name="T0" fmla="*/ 7 w 648"/>
                  <a:gd name="T1" fmla="*/ 0 h 1596"/>
                  <a:gd name="T2" fmla="*/ 29 w 648"/>
                  <a:gd name="T3" fmla="*/ 4 h 1596"/>
                  <a:gd name="T4" fmla="*/ 4 w 648"/>
                  <a:gd name="T5" fmla="*/ 7 h 1596"/>
                  <a:gd name="T6" fmla="*/ 34 w 648"/>
                  <a:gd name="T7" fmla="*/ 10 h 1596"/>
                  <a:gd name="T8" fmla="*/ 0 w 648"/>
                  <a:gd name="T9" fmla="*/ 13 h 1596"/>
                  <a:gd name="T10" fmla="*/ 40 w 648"/>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48" h="1596">
                    <a:moveTo>
                      <a:pt x="108" y="0"/>
                    </a:moveTo>
                    <a:lnTo>
                      <a:pt x="465" y="374"/>
                    </a:lnTo>
                    <a:lnTo>
                      <a:pt x="72" y="660"/>
                    </a:lnTo>
                    <a:lnTo>
                      <a:pt x="552" y="936"/>
                    </a:lnTo>
                    <a:lnTo>
                      <a:pt x="0" y="1260"/>
                    </a:lnTo>
                    <a:lnTo>
                      <a:pt x="648"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sp>
            <p:nvSpPr>
              <p:cNvPr id="70" name="図形 266"/>
              <p:cNvSpPr>
                <a:spLocks/>
              </p:cNvSpPr>
              <p:nvPr/>
            </p:nvSpPr>
            <p:spPr bwMode="auto">
              <a:xfrm>
                <a:off x="1865" y="1916"/>
                <a:ext cx="467" cy="961"/>
              </a:xfrm>
              <a:custGeom>
                <a:avLst/>
                <a:gdLst>
                  <a:gd name="T0" fmla="*/ 29 w 636"/>
                  <a:gd name="T1" fmla="*/ 0 h 1596"/>
                  <a:gd name="T2" fmla="*/ 6 w 636"/>
                  <a:gd name="T3" fmla="*/ 4 h 1596"/>
                  <a:gd name="T4" fmla="*/ 34 w 636"/>
                  <a:gd name="T5" fmla="*/ 7 h 1596"/>
                  <a:gd name="T6" fmla="*/ 4 w 636"/>
                  <a:gd name="T7" fmla="*/ 10 h 1596"/>
                  <a:gd name="T8" fmla="*/ 40 w 636"/>
                  <a:gd name="T9" fmla="*/ 13 h 1596"/>
                  <a:gd name="T10" fmla="*/ 0 w 636"/>
                  <a:gd name="T11" fmla="*/ 17 h 159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36" h="1596">
                    <a:moveTo>
                      <a:pt x="462" y="0"/>
                    </a:moveTo>
                    <a:lnTo>
                      <a:pt x="96" y="384"/>
                    </a:lnTo>
                    <a:lnTo>
                      <a:pt x="552" y="660"/>
                    </a:lnTo>
                    <a:lnTo>
                      <a:pt x="60" y="936"/>
                    </a:lnTo>
                    <a:lnTo>
                      <a:pt x="636" y="1272"/>
                    </a:lnTo>
                    <a:lnTo>
                      <a:pt x="0" y="1596"/>
                    </a:lnTo>
                  </a:path>
                </a:pathLst>
              </a:custGeom>
              <a:noFill/>
              <a:ln w="19050" cap="flat" cmpd="sng">
                <a:solidFill>
                  <a:schemeClr val="tx1"/>
                </a:solidFill>
                <a:prstDash val="solid"/>
                <a:round/>
                <a:headEnd/>
                <a:tailEnd/>
              </a:ln>
              <a:extLst>
                <a:ext uri="{909E8E84-426E-40DD-AFC4-6F175D3DCCD1}">
                  <a14:hiddenFill xmlns:a14="http://schemas.microsoft.com/office/drawing/2010/main">
                    <a:solidFill>
                      <a:schemeClr val="bg1"/>
                    </a:solidFill>
                  </a14:hiddenFill>
                </a:ext>
              </a:extLst>
            </p:spPr>
            <p:txBody>
              <a:bodyPr/>
              <a:lstStyle/>
              <a:p>
                <a:endParaRPr lang="ja-JP" altLang="en-US">
                  <a:solidFill>
                    <a:prstClr val="black"/>
                  </a:solidFill>
                </a:endParaRPr>
              </a:p>
            </p:txBody>
          </p:sp>
        </p:grpSp>
      </p:grpSp>
      <p:sp>
        <p:nvSpPr>
          <p:cNvPr id="71" name="正方形/長方形 70"/>
          <p:cNvSpPr/>
          <p:nvPr/>
        </p:nvSpPr>
        <p:spPr>
          <a:xfrm>
            <a:off x="647700" y="5223891"/>
            <a:ext cx="3168650" cy="1222375"/>
          </a:xfrm>
          <a:prstGeom prst="rect">
            <a:avLst/>
          </a:prstGeom>
          <a:ln>
            <a:solidFill>
              <a:schemeClr val="tx1"/>
            </a:solidFill>
            <a:prstDash val="dash"/>
          </a:ln>
        </p:spPr>
        <p:txBody>
          <a:bodyPr>
            <a:spAutoFit/>
          </a:bodyPr>
          <a:lstStyle/>
          <a:p>
            <a:pPr>
              <a:defRPr/>
            </a:pP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6</a:t>
            </a:r>
            <a:r>
              <a:rPr lang="zh-TW"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堺市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、池田市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、吹田市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、高槻市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守口市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、寝屋川市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、箕面市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、門真市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、摂津市</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、島</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本</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、忠岡町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、熊取町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、岬町</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、豊中</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伊丹</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、泉北</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3</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柏羽藤</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泉佐野・田尻</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東大阪</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、四条畷</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交野</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defRPr/>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岸和田</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貝塚</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、南河内</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a:t>
            </a:r>
            <a:r>
              <a:rPr lang="ja-JP" altLang="en-US" sz="1050" dirty="0" err="1">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泉南</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p>
          <a:p>
            <a:pPr>
              <a:defRPr/>
            </a:pP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（全</a:t>
            </a:r>
            <a:r>
              <a:rPr lang="en-US" altLang="zh-TW"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46</a:t>
            </a:r>
            <a:r>
              <a:rPr lang="zh-TW"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p>
        </p:txBody>
      </p:sp>
      <p:cxnSp>
        <p:nvCxnSpPr>
          <p:cNvPr id="72" name="直線矢印コネクタ 71"/>
          <p:cNvCxnSpPr/>
          <p:nvPr/>
        </p:nvCxnSpPr>
        <p:spPr>
          <a:xfrm>
            <a:off x="6569075" y="5558236"/>
            <a:ext cx="1190625" cy="4524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3" name="テキスト ボックス 10"/>
          <p:cNvSpPr txBox="1">
            <a:spLocks noChangeArrowheads="1"/>
          </p:cNvSpPr>
          <p:nvPr/>
        </p:nvSpPr>
        <p:spPr bwMode="auto">
          <a:xfrm>
            <a:off x="483924" y="5021435"/>
            <a:ext cx="174339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大阪</a:t>
            </a:r>
            <a:r>
              <a:rPr lang="ja-JP" altLang="en-US" sz="1050" b="0" i="0" dirty="0">
                <a:solidFill>
                  <a:prstClr val="black"/>
                </a:solidFill>
                <a:latin typeface="ＭＳ Ｐゴシック" charset="-128"/>
                <a:ea typeface="Meiryo UI" pitchFamily="50" charset="-128"/>
                <a:cs typeface="Meiryo UI" pitchFamily="50" charset="-128"/>
              </a:rPr>
              <a:t>府下</a:t>
            </a:r>
            <a:r>
              <a:rPr lang="ja-JP" altLang="en-US" sz="1050" b="0" i="0" dirty="0" smtClean="0">
                <a:solidFill>
                  <a:prstClr val="black"/>
                </a:solidFill>
                <a:latin typeface="ＭＳ Ｐゴシック" charset="-128"/>
                <a:ea typeface="Meiryo UI" pitchFamily="50" charset="-128"/>
                <a:cs typeface="Meiryo UI" pitchFamily="50" charset="-128"/>
              </a:rPr>
              <a:t>のごみ焼却施設</a:t>
            </a:r>
            <a:endParaRPr lang="en-US" altLang="ja-JP" sz="900" b="0" i="0" dirty="0" smtClean="0">
              <a:solidFill>
                <a:prstClr val="black"/>
              </a:solidFill>
              <a:latin typeface="ＭＳ Ｐゴシック" charset="-128"/>
              <a:ea typeface="Meiryo UI" pitchFamily="50" charset="-128"/>
              <a:cs typeface="Meiryo UI" pitchFamily="50" charset="-128"/>
            </a:endParaRPr>
          </a:p>
        </p:txBody>
      </p:sp>
      <p:sp>
        <p:nvSpPr>
          <p:cNvPr id="75" name="テキスト ボックス 10"/>
          <p:cNvSpPr txBox="1">
            <a:spLocks noChangeArrowheads="1"/>
          </p:cNvSpPr>
          <p:nvPr/>
        </p:nvSpPr>
        <p:spPr bwMode="auto">
          <a:xfrm>
            <a:off x="4514415" y="5015125"/>
            <a:ext cx="163877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1">
            <a:spAutoFit/>
          </a:bodyPr>
          <a:lstStyle>
            <a:lvl1pPr eaLnBrk="0" hangingPunct="0">
              <a:defRPr kumimoji="1" sz="1200" b="1" i="1">
                <a:solidFill>
                  <a:schemeClr val="tx1"/>
                </a:solidFill>
                <a:latin typeface="Arial" charset="0"/>
                <a:ea typeface="ＭＳ Ｐゴシック" charset="-128"/>
              </a:defRPr>
            </a:lvl1pPr>
            <a:lvl2pPr marL="742950" indent="-285750" eaLnBrk="0" hangingPunct="0">
              <a:defRPr kumimoji="1" sz="1200" b="1" i="1">
                <a:solidFill>
                  <a:schemeClr val="tx1"/>
                </a:solidFill>
                <a:latin typeface="Arial" charset="0"/>
                <a:ea typeface="ＭＳ Ｐゴシック" charset="-128"/>
              </a:defRPr>
            </a:lvl2pPr>
            <a:lvl3pPr marL="1143000" indent="-228600" eaLnBrk="0" hangingPunct="0">
              <a:defRPr kumimoji="1" sz="1200" b="1" i="1">
                <a:solidFill>
                  <a:schemeClr val="tx1"/>
                </a:solidFill>
                <a:latin typeface="Arial" charset="0"/>
                <a:ea typeface="ＭＳ Ｐゴシック" charset="-128"/>
              </a:defRPr>
            </a:lvl3pPr>
            <a:lvl4pPr marL="1600200" indent="-228600" eaLnBrk="0" hangingPunct="0">
              <a:defRPr kumimoji="1" sz="1200" b="1" i="1">
                <a:solidFill>
                  <a:schemeClr val="tx1"/>
                </a:solidFill>
                <a:latin typeface="Arial" charset="0"/>
                <a:ea typeface="ＭＳ Ｐゴシック" charset="-128"/>
              </a:defRPr>
            </a:lvl4pPr>
            <a:lvl5pPr marL="2057400" indent="-228600" eaLnBrk="0" hangingPunct="0">
              <a:defRPr kumimoji="1" sz="1200" b="1" i="1">
                <a:solidFill>
                  <a:schemeClr val="tx1"/>
                </a:solidFill>
                <a:latin typeface="Arial" charset="0"/>
                <a:ea typeface="ＭＳ Ｐゴシック" charset="-128"/>
              </a:defRPr>
            </a:lvl5pPr>
            <a:lvl6pPr marL="2514600" indent="-228600" eaLnBrk="0" fontAlgn="base" hangingPunct="0">
              <a:spcBef>
                <a:spcPct val="50000"/>
              </a:spcBef>
              <a:spcAft>
                <a:spcPct val="0"/>
              </a:spcAft>
              <a:defRPr kumimoji="1" sz="1200" b="1" i="1">
                <a:solidFill>
                  <a:schemeClr val="tx1"/>
                </a:solidFill>
                <a:latin typeface="Arial" charset="0"/>
                <a:ea typeface="ＭＳ Ｐゴシック" charset="-128"/>
              </a:defRPr>
            </a:lvl6pPr>
            <a:lvl7pPr marL="2971800" indent="-228600" eaLnBrk="0" fontAlgn="base" hangingPunct="0">
              <a:spcBef>
                <a:spcPct val="50000"/>
              </a:spcBef>
              <a:spcAft>
                <a:spcPct val="0"/>
              </a:spcAft>
              <a:defRPr kumimoji="1" sz="1200" b="1" i="1">
                <a:solidFill>
                  <a:schemeClr val="tx1"/>
                </a:solidFill>
                <a:latin typeface="Arial" charset="0"/>
                <a:ea typeface="ＭＳ Ｐゴシック" charset="-128"/>
              </a:defRPr>
            </a:lvl7pPr>
            <a:lvl8pPr marL="3429000" indent="-228600" eaLnBrk="0" fontAlgn="base" hangingPunct="0">
              <a:spcBef>
                <a:spcPct val="50000"/>
              </a:spcBef>
              <a:spcAft>
                <a:spcPct val="0"/>
              </a:spcAft>
              <a:defRPr kumimoji="1" sz="1200" b="1" i="1">
                <a:solidFill>
                  <a:schemeClr val="tx1"/>
                </a:solidFill>
                <a:latin typeface="Arial" charset="0"/>
                <a:ea typeface="ＭＳ Ｐゴシック" charset="-128"/>
              </a:defRPr>
            </a:lvl8pPr>
            <a:lvl9pPr marL="3886200" indent="-228600" eaLnBrk="0" fontAlgn="base" hangingPunct="0">
              <a:spcBef>
                <a:spcPct val="50000"/>
              </a:spcBef>
              <a:spcAft>
                <a:spcPct val="0"/>
              </a:spcAft>
              <a:defRPr kumimoji="1" sz="1200" b="1" i="1">
                <a:solidFill>
                  <a:schemeClr val="tx1"/>
                </a:solidFill>
                <a:latin typeface="Arial" charset="0"/>
                <a:ea typeface="ＭＳ Ｐゴシック" charset="-128"/>
              </a:defRPr>
            </a:lvl9pPr>
          </a:lstStyle>
          <a:p>
            <a:pPr eaLnBrk="1" hangingPunct="1">
              <a:defRPr/>
            </a:pPr>
            <a:r>
              <a:rPr lang="ja-JP" altLang="en-US" sz="1050" b="0" i="0" dirty="0" smtClean="0">
                <a:solidFill>
                  <a:prstClr val="black"/>
                </a:solidFill>
                <a:latin typeface="ＭＳ Ｐゴシック" charset="-128"/>
                <a:ea typeface="Meiryo UI" pitchFamily="50" charset="-128"/>
                <a:cs typeface="Meiryo UI" pitchFamily="50" charset="-128"/>
              </a:rPr>
              <a:t>余剰廃熱の面的利用イメージ</a:t>
            </a:r>
            <a:endParaRPr lang="en-US" altLang="ja-JP" sz="1050" b="0" i="0" dirty="0" smtClean="0">
              <a:solidFill>
                <a:prstClr val="black"/>
              </a:solidFill>
              <a:latin typeface="ＭＳ Ｐゴシック" charset="-128"/>
              <a:ea typeface="Meiryo UI" pitchFamily="50" charset="-128"/>
              <a:cs typeface="Meiryo UI"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2314347514"/>
              </p:ext>
            </p:extLst>
          </p:nvPr>
        </p:nvGraphicFramePr>
        <p:xfrm>
          <a:off x="422275" y="1896015"/>
          <a:ext cx="5867400" cy="1630832"/>
        </p:xfrm>
        <a:graphic>
          <a:graphicData uri="http://schemas.openxmlformats.org/drawingml/2006/table">
            <a:tbl>
              <a:tblPr firstRow="1" firstCol="1" bandRow="1"/>
              <a:tblGrid>
                <a:gridCol w="736600"/>
                <a:gridCol w="1130300"/>
                <a:gridCol w="1384300"/>
                <a:gridCol w="2616200"/>
              </a:tblGrid>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名称</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規模</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建設期間</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余熱利用</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dirty="0">
                          <a:solidFill>
                            <a:srgbClr val="000000"/>
                          </a:solidFill>
                          <a:effectLst/>
                          <a:latin typeface="Century"/>
                          <a:ea typeface="ＭＳ Ｐゴシック"/>
                          <a:cs typeface="ＭＳ Ｐゴシック"/>
                        </a:rPr>
                        <a:t>鶴見工場</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dirty="0">
                          <a:solidFill>
                            <a:srgbClr val="000000"/>
                          </a:solidFill>
                          <a:effectLst/>
                          <a:latin typeface="ＭＳ Ｐゴシック"/>
                          <a:ea typeface="ＭＳ 明朝"/>
                          <a:cs typeface="ＭＳ Ｐゴシック"/>
                        </a:rPr>
                        <a:t>300t/</a:t>
                      </a:r>
                      <a:r>
                        <a:rPr lang="ja-JP" sz="900" kern="0" dirty="0">
                          <a:solidFill>
                            <a:srgbClr val="000000"/>
                          </a:solidFill>
                          <a:effectLst/>
                          <a:latin typeface="Century"/>
                          <a:ea typeface="ＭＳ Ｐゴシック"/>
                          <a:cs typeface="ＭＳ Ｐゴシック"/>
                        </a:rPr>
                        <a:t>日　２基</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昭和</a:t>
                      </a:r>
                      <a:r>
                        <a:rPr lang="en-US" sz="900" kern="0">
                          <a:solidFill>
                            <a:srgbClr val="000000"/>
                          </a:solidFill>
                          <a:effectLst/>
                          <a:latin typeface="Century"/>
                          <a:ea typeface="ＭＳ Ｐゴシック"/>
                          <a:cs typeface="ＭＳ Ｐゴシック"/>
                        </a:rPr>
                        <a:t>62</a:t>
                      </a:r>
                      <a:r>
                        <a:rPr lang="ja-JP" sz="900" kern="0">
                          <a:solidFill>
                            <a:srgbClr val="000000"/>
                          </a:solidFill>
                          <a:effectLst/>
                          <a:latin typeface="Century"/>
                          <a:ea typeface="ＭＳ Ｐゴシック"/>
                          <a:cs typeface="ＭＳ Ｐゴシック"/>
                        </a:rPr>
                        <a:t>～平成元年度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(12,000kW)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西淀工場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平成２～６年度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(14,500kW)</a:t>
                      </a:r>
                      <a:r>
                        <a:rPr lang="ja-JP" sz="900" kern="0" dirty="0">
                          <a:solidFill>
                            <a:srgbClr val="000000"/>
                          </a:solidFill>
                          <a:effectLst/>
                          <a:latin typeface="Century"/>
                          <a:ea typeface="ＭＳ Ｐゴシック"/>
                          <a:cs typeface="ＭＳ Ｐゴシック"/>
                        </a:rPr>
                        <a:t>エルモ西淀川に送電</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八尾工場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300t/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平成３～６年度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a:solidFill>
                            <a:srgbClr val="000000"/>
                          </a:solidFill>
                          <a:effectLst/>
                          <a:latin typeface="Century"/>
                          <a:ea typeface="ＭＳ Ｐゴシック"/>
                          <a:cs typeface="ＭＳ Ｐゴシック"/>
                        </a:rPr>
                        <a:t>発電</a:t>
                      </a:r>
                      <a:r>
                        <a:rPr lang="en-US" sz="900" kern="0">
                          <a:solidFill>
                            <a:srgbClr val="000000"/>
                          </a:solidFill>
                          <a:effectLst/>
                          <a:latin typeface="Century"/>
                          <a:ea typeface="ＭＳ Ｐゴシック"/>
                          <a:cs typeface="ＭＳ Ｐゴシック"/>
                        </a:rPr>
                        <a:t>(14,500kW)</a:t>
                      </a:r>
                      <a:r>
                        <a:rPr lang="ja-JP" sz="900" kern="0">
                          <a:solidFill>
                            <a:srgbClr val="000000"/>
                          </a:solidFill>
                          <a:effectLst/>
                          <a:latin typeface="Century"/>
                          <a:ea typeface="ＭＳ Ｐゴシック"/>
                          <a:cs typeface="ＭＳ Ｐゴシック"/>
                        </a:rPr>
                        <a:t>八尾市衛生処理場に送電</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舞洲工場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平成８～</a:t>
                      </a:r>
                      <a:r>
                        <a:rPr lang="en-US" sz="900" kern="0">
                          <a:solidFill>
                            <a:srgbClr val="000000"/>
                          </a:solidFill>
                          <a:effectLst/>
                          <a:latin typeface="Century"/>
                          <a:ea typeface="ＭＳ Ｐゴシック"/>
                          <a:cs typeface="ＭＳ Ｐゴシック"/>
                        </a:rPr>
                        <a:t>13</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a:solidFill>
                            <a:srgbClr val="000000"/>
                          </a:solidFill>
                          <a:effectLst/>
                          <a:latin typeface="Century"/>
                          <a:ea typeface="ＭＳ Ｐゴシック"/>
                          <a:cs typeface="ＭＳ Ｐゴシック"/>
                        </a:rPr>
                        <a:t>発電</a:t>
                      </a:r>
                      <a:r>
                        <a:rPr lang="en-US" sz="900" kern="0">
                          <a:solidFill>
                            <a:srgbClr val="000000"/>
                          </a:solidFill>
                          <a:effectLst/>
                          <a:latin typeface="Century"/>
                          <a:ea typeface="ＭＳ Ｐゴシック"/>
                          <a:cs typeface="ＭＳ Ｐゴシック"/>
                        </a:rPr>
                        <a:t>(32,000kW)</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平野工場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450t/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a:solidFill>
                            <a:srgbClr val="000000"/>
                          </a:solidFill>
                          <a:effectLst/>
                          <a:latin typeface="Century"/>
                          <a:ea typeface="ＭＳ Ｐゴシック"/>
                          <a:cs typeface="ＭＳ Ｐゴシック"/>
                        </a:rPr>
                        <a:t>平成</a:t>
                      </a:r>
                      <a:r>
                        <a:rPr lang="en-US" sz="900" kern="0">
                          <a:solidFill>
                            <a:srgbClr val="000000"/>
                          </a:solidFill>
                          <a:effectLst/>
                          <a:latin typeface="Century"/>
                          <a:ea typeface="ＭＳ Ｐゴシック"/>
                          <a:cs typeface="ＭＳ Ｐゴシック"/>
                        </a:rPr>
                        <a:t>10</a:t>
                      </a:r>
                      <a:r>
                        <a:rPr lang="ja-JP" sz="900" kern="0">
                          <a:solidFill>
                            <a:srgbClr val="000000"/>
                          </a:solidFill>
                          <a:effectLst/>
                          <a:latin typeface="Century"/>
                          <a:ea typeface="ＭＳ Ｐゴシック"/>
                          <a:cs typeface="ＭＳ Ｐゴシック"/>
                        </a:rPr>
                        <a:t>～</a:t>
                      </a:r>
                      <a:r>
                        <a:rPr lang="en-US" sz="900" kern="0">
                          <a:solidFill>
                            <a:srgbClr val="000000"/>
                          </a:solidFill>
                          <a:effectLst/>
                          <a:latin typeface="Century"/>
                          <a:ea typeface="ＭＳ Ｐゴシック"/>
                          <a:cs typeface="ＭＳ Ｐゴシック"/>
                        </a:rPr>
                        <a:t>14</a:t>
                      </a:r>
                      <a:r>
                        <a:rPr lang="ja-JP" sz="900" kern="0">
                          <a:solidFill>
                            <a:srgbClr val="000000"/>
                          </a:solidFill>
                          <a:effectLst/>
                          <a:latin typeface="Century"/>
                          <a:ea typeface="ＭＳ Ｐゴシック"/>
                          <a:cs typeface="ＭＳ Ｐゴシック"/>
                        </a:rPr>
                        <a:t>年度</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(2</a:t>
                      </a:r>
                      <a:r>
                        <a:rPr lang="ja-JP" sz="900" kern="0" dirty="0">
                          <a:solidFill>
                            <a:srgbClr val="000000"/>
                          </a:solidFill>
                          <a:effectLst/>
                          <a:latin typeface="Century"/>
                          <a:ea typeface="ＭＳ Ｐゴシック"/>
                          <a:cs typeface="ＭＳ Ｐゴシック"/>
                        </a:rPr>
                        <a:t>７</a:t>
                      </a:r>
                      <a:r>
                        <a:rPr lang="en-US" sz="900" kern="0" dirty="0">
                          <a:solidFill>
                            <a:srgbClr val="000000"/>
                          </a:solidFill>
                          <a:effectLst/>
                          <a:latin typeface="Century"/>
                          <a:ea typeface="ＭＳ Ｐゴシック"/>
                          <a:cs typeface="ＭＳ Ｐゴシック"/>
                        </a:rPr>
                        <a:t>,400kW)</a:t>
                      </a:r>
                      <a:r>
                        <a:rPr lang="ja-JP" sz="900" kern="0" dirty="0">
                          <a:solidFill>
                            <a:srgbClr val="000000"/>
                          </a:solidFill>
                          <a:effectLst/>
                          <a:latin typeface="Century"/>
                          <a:ea typeface="ＭＳ Ｐゴシック"/>
                          <a:cs typeface="ＭＳ Ｐゴシック"/>
                        </a:rPr>
                        <a:t>リフレうりわりに送電</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2976">
                <a:tc>
                  <a:txBody>
                    <a:bodyPr/>
                    <a:lstStyle/>
                    <a:p>
                      <a:pPr algn="ctr">
                        <a:spcAft>
                          <a:spcPts val="0"/>
                        </a:spcAft>
                      </a:pPr>
                      <a:r>
                        <a:rPr lang="ja-JP" sz="900" kern="0">
                          <a:solidFill>
                            <a:srgbClr val="000000"/>
                          </a:solidFill>
                          <a:effectLst/>
                          <a:latin typeface="Century"/>
                          <a:ea typeface="ＭＳ Ｐゴシック"/>
                          <a:cs typeface="ＭＳ Ｐゴシック"/>
                        </a:rPr>
                        <a:t>東淀工場</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900" kern="0">
                          <a:solidFill>
                            <a:srgbClr val="000000"/>
                          </a:solidFill>
                          <a:effectLst/>
                          <a:latin typeface="ＭＳ Ｐゴシック"/>
                          <a:ea typeface="ＭＳ 明朝"/>
                          <a:cs typeface="ＭＳ Ｐゴシック"/>
                        </a:rPr>
                        <a:t>200t/</a:t>
                      </a:r>
                      <a:r>
                        <a:rPr lang="ja-JP" sz="900" kern="0">
                          <a:solidFill>
                            <a:srgbClr val="000000"/>
                          </a:solidFill>
                          <a:effectLst/>
                          <a:latin typeface="Century"/>
                          <a:ea typeface="ＭＳ Ｐゴシック"/>
                          <a:cs typeface="ＭＳ Ｐゴシック"/>
                        </a:rPr>
                        <a:t>日　２基</a:t>
                      </a:r>
                      <a:endParaRPr lang="ja-JP" sz="1050" kern="10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ja-JP" sz="900" kern="0" dirty="0">
                          <a:solidFill>
                            <a:srgbClr val="000000"/>
                          </a:solidFill>
                          <a:effectLst/>
                          <a:latin typeface="Century"/>
                          <a:ea typeface="ＭＳ Ｐゴシック"/>
                          <a:cs typeface="ＭＳ Ｐゴシック"/>
                        </a:rPr>
                        <a:t>平成</a:t>
                      </a:r>
                      <a:r>
                        <a:rPr lang="en-US" sz="900" kern="0" dirty="0">
                          <a:solidFill>
                            <a:srgbClr val="000000"/>
                          </a:solidFill>
                          <a:effectLst/>
                          <a:latin typeface="Century"/>
                          <a:ea typeface="ＭＳ Ｐゴシック"/>
                          <a:cs typeface="ＭＳ Ｐゴシック"/>
                        </a:rPr>
                        <a:t>17</a:t>
                      </a:r>
                      <a:r>
                        <a:rPr lang="ja-JP" sz="900" kern="0" dirty="0">
                          <a:solidFill>
                            <a:srgbClr val="000000"/>
                          </a:solidFill>
                          <a:effectLst/>
                          <a:latin typeface="Century"/>
                          <a:ea typeface="ＭＳ Ｐゴシック"/>
                          <a:cs typeface="ＭＳ Ｐゴシック"/>
                        </a:rPr>
                        <a:t>～</a:t>
                      </a:r>
                      <a:r>
                        <a:rPr lang="en-US" sz="900" kern="0" dirty="0">
                          <a:solidFill>
                            <a:srgbClr val="000000"/>
                          </a:solidFill>
                          <a:effectLst/>
                          <a:latin typeface="Century"/>
                          <a:ea typeface="ＭＳ Ｐゴシック"/>
                          <a:cs typeface="ＭＳ Ｐゴシック"/>
                        </a:rPr>
                        <a:t>21</a:t>
                      </a:r>
                      <a:r>
                        <a:rPr lang="ja-JP" sz="900" kern="0" dirty="0">
                          <a:solidFill>
                            <a:srgbClr val="000000"/>
                          </a:solidFill>
                          <a:effectLst/>
                          <a:latin typeface="Century"/>
                          <a:ea typeface="ＭＳ Ｐゴシック"/>
                          <a:cs typeface="ＭＳ Ｐゴシック"/>
                        </a:rPr>
                        <a:t>年度</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ja-JP" sz="900" kern="0" dirty="0">
                          <a:solidFill>
                            <a:srgbClr val="000000"/>
                          </a:solidFill>
                          <a:effectLst/>
                          <a:latin typeface="Century"/>
                          <a:ea typeface="ＭＳ Ｐゴシック"/>
                          <a:cs typeface="ＭＳ Ｐゴシック"/>
                        </a:rPr>
                        <a:t>発電</a:t>
                      </a:r>
                      <a:r>
                        <a:rPr lang="en-US" sz="900" kern="0" dirty="0">
                          <a:solidFill>
                            <a:srgbClr val="000000"/>
                          </a:solidFill>
                          <a:effectLst/>
                          <a:latin typeface="Century"/>
                          <a:ea typeface="ＭＳ Ｐゴシック"/>
                          <a:cs typeface="ＭＳ Ｐゴシック"/>
                        </a:rPr>
                        <a:t>(10,000kW)</a:t>
                      </a:r>
                      <a:endParaRPr lang="ja-JP" sz="1050" kern="100" dirty="0">
                        <a:effectLst/>
                        <a:latin typeface="Century"/>
                        <a:ea typeface="ＭＳ 明朝"/>
                        <a:cs typeface="Times New Roman"/>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962298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角丸四角形 36"/>
          <p:cNvSpPr/>
          <p:nvPr/>
        </p:nvSpPr>
        <p:spPr>
          <a:xfrm>
            <a:off x="128464" y="3789040"/>
            <a:ext cx="9635701" cy="29163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rgbClr val="FF0000"/>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20</a:t>
            </a:r>
            <a:endParaRPr kumimoji="1" lang="ja-JP" altLang="en-US" b="1" dirty="0"/>
          </a:p>
        </p:txBody>
      </p:sp>
      <p:sp>
        <p:nvSpPr>
          <p:cNvPr id="27" name="角丸四角形 26"/>
          <p:cNvSpPr/>
          <p:nvPr/>
        </p:nvSpPr>
        <p:spPr>
          <a:xfrm>
            <a:off x="128464" y="620688"/>
            <a:ext cx="9649072" cy="305400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00472" y="741985"/>
            <a:ext cx="4896544"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下水処理場における消化ガスを活用したバイオマス発電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31" name="図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79427" y="794374"/>
            <a:ext cx="4698109"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 name="テキスト ボックス 31"/>
          <p:cNvSpPr txBox="1"/>
          <p:nvPr/>
        </p:nvSpPr>
        <p:spPr>
          <a:xfrm>
            <a:off x="171490" y="1658470"/>
            <a:ext cx="4961767"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◆下水汚泥の処理過程で発生する消化ガスを燃料とした発電等により、下水</a:t>
            </a:r>
            <a:r>
              <a:rPr lang="ja-JP" altLang="en-US" sz="1300" dirty="0" smtClean="0">
                <a:latin typeface="Meiryo UI" pitchFamily="50" charset="-128"/>
                <a:ea typeface="Meiryo UI" pitchFamily="50" charset="-128"/>
                <a:cs typeface="Meiryo UI" pitchFamily="50" charset="-128"/>
              </a:rPr>
              <a:t>処理場における未利用エネルギーの有効活用に取り組みます。</a:t>
            </a:r>
            <a:endParaRPr lang="en-US" altLang="ja-JP" sz="1300" dirty="0" smtClean="0">
              <a:latin typeface="Meiryo UI" pitchFamily="50" charset="-128"/>
              <a:ea typeface="Meiryo UI" pitchFamily="50" charset="-128"/>
              <a:cs typeface="Meiryo UI" pitchFamily="50" charset="-128"/>
            </a:endParaRPr>
          </a:p>
        </p:txBody>
      </p:sp>
      <p:sp>
        <p:nvSpPr>
          <p:cNvPr id="33" name="テキスト ボックス 32"/>
          <p:cNvSpPr txBox="1"/>
          <p:nvPr/>
        </p:nvSpPr>
        <p:spPr>
          <a:xfrm>
            <a:off x="4071488" y="1174731"/>
            <a:ext cx="75982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4" name="テキスト ボックス 33"/>
          <p:cNvSpPr txBox="1"/>
          <p:nvPr/>
        </p:nvSpPr>
        <p:spPr>
          <a:xfrm>
            <a:off x="6125374" y="3348770"/>
            <a:ext cx="2212002" cy="253916"/>
          </a:xfrm>
          <a:prstGeom prst="rect">
            <a:avLst/>
          </a:prstGeom>
          <a:noFill/>
        </p:spPr>
        <p:txBody>
          <a:bodyPr wrap="square" rtlCol="0">
            <a:spAutoFit/>
          </a:bodyPr>
          <a:lstStyle/>
          <a:p>
            <a:pPr marL="87313" indent="-87313"/>
            <a:r>
              <a:rPr kumimoji="1" lang="ja-JP" altLang="en-US" sz="1050" dirty="0" smtClean="0">
                <a:latin typeface="Meiryo UI" pitchFamily="50" charset="-128"/>
                <a:ea typeface="Meiryo UI" pitchFamily="50" charset="-128"/>
                <a:cs typeface="Meiryo UI" pitchFamily="50" charset="-128"/>
              </a:rPr>
              <a:t>津守下水処理場におけるイメージ図</a:t>
            </a:r>
            <a:endParaRPr kumimoji="1" lang="ja-JP" altLang="en-US" sz="1050" dirty="0">
              <a:latin typeface="Meiryo UI" pitchFamily="50" charset="-128"/>
              <a:ea typeface="Meiryo UI" pitchFamily="50" charset="-128"/>
              <a:cs typeface="Meiryo UI" pitchFamily="50" charset="-128"/>
            </a:endParaRPr>
          </a:p>
        </p:txBody>
      </p:sp>
      <p:sp>
        <p:nvSpPr>
          <p:cNvPr id="35" name="角丸四角形 34"/>
          <p:cNvSpPr/>
          <p:nvPr/>
        </p:nvSpPr>
        <p:spPr>
          <a:xfrm>
            <a:off x="510136" y="2150913"/>
            <a:ext cx="4436177" cy="1451773"/>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＜発電出力＞ 　</a:t>
            </a:r>
            <a:endParaRPr lang="en-US" altLang="ja-JP" sz="1000" dirty="0" smtClean="0">
              <a:solidFill>
                <a:schemeClr val="tx1"/>
              </a:solidFill>
              <a:latin typeface="Meiryo UI" pitchFamily="50" charset="-128"/>
              <a:ea typeface="Meiryo UI" pitchFamily="50" charset="-128"/>
              <a:cs typeface="Meiryo UI" pitchFamily="50" charset="-128"/>
            </a:endParaRPr>
          </a:p>
          <a:p>
            <a:pPr lvl="0"/>
            <a:r>
              <a:rPr lang="ja-JP" altLang="en-US" sz="1000" dirty="0" smtClean="0">
                <a:solidFill>
                  <a:schemeClr val="tx1"/>
                </a:solidFill>
                <a:latin typeface="Meiryo UI" pitchFamily="50" charset="-128"/>
                <a:ea typeface="Meiryo UI" pitchFamily="50" charset="-128"/>
                <a:cs typeface="Meiryo UI" pitchFamily="50" charset="-128"/>
              </a:rPr>
              <a:t> 原田水みらいセンター：</a:t>
            </a:r>
            <a:r>
              <a:rPr lang="en-US" altLang="ja-JP" sz="1000" dirty="0" smtClean="0">
                <a:solidFill>
                  <a:schemeClr val="tx1"/>
                </a:solidFill>
                <a:latin typeface="Meiryo UI" pitchFamily="50" charset="-128"/>
                <a:ea typeface="Meiryo UI" pitchFamily="50" charset="-128"/>
                <a:cs typeface="Meiryo UI" pitchFamily="50" charset="-128"/>
              </a:rPr>
              <a:t>400kW</a:t>
            </a:r>
            <a:r>
              <a:rPr lang="ja-JP" altLang="en-US" sz="1000" dirty="0">
                <a:solidFill>
                  <a:schemeClr val="tx1"/>
                </a:solidFill>
                <a:latin typeface="Meiryo UI" pitchFamily="50" charset="-128"/>
                <a:ea typeface="Meiryo UI" pitchFamily="50" charset="-128"/>
                <a:cs typeface="Meiryo UI" pitchFamily="50" charset="-128"/>
              </a:rPr>
              <a:t>（平成</a:t>
            </a:r>
            <a:r>
              <a:rPr lang="en-US" altLang="ja-JP" sz="1000" dirty="0">
                <a:solidFill>
                  <a:schemeClr val="tx1"/>
                </a:solidFill>
                <a:latin typeface="Meiryo UI" pitchFamily="50" charset="-128"/>
                <a:ea typeface="Meiryo UI" pitchFamily="50" charset="-128"/>
                <a:cs typeface="Meiryo UI" pitchFamily="50" charset="-128"/>
              </a:rPr>
              <a:t>28</a:t>
            </a:r>
            <a:r>
              <a:rPr lang="ja-JP" altLang="en-US" sz="1000" dirty="0">
                <a:solidFill>
                  <a:schemeClr val="tx1"/>
                </a:solidFill>
                <a:latin typeface="Meiryo UI" pitchFamily="50" charset="-128"/>
                <a:ea typeface="Meiryo UI" pitchFamily="50" charset="-128"/>
                <a:cs typeface="Meiryo UI" pitchFamily="50" charset="-128"/>
              </a:rPr>
              <a:t>年度まで）</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 施設の老朽化に伴い、</a:t>
            </a:r>
            <a:r>
              <a:rPr lang="en-US" altLang="ja-JP" sz="1000" dirty="0">
                <a:solidFill>
                  <a:schemeClr val="tx1"/>
                </a:solidFill>
                <a:latin typeface="Meiryo UI" pitchFamily="50" charset="-128"/>
                <a:ea typeface="Meiryo UI" pitchFamily="50" charset="-128"/>
                <a:cs typeface="Meiryo UI" pitchFamily="50" charset="-128"/>
              </a:rPr>
              <a:t>FIT</a:t>
            </a:r>
            <a:r>
              <a:rPr lang="ja-JP" altLang="en-US" sz="1000" dirty="0">
                <a:solidFill>
                  <a:schemeClr val="tx1"/>
                </a:solidFill>
                <a:latin typeface="Meiryo UI" pitchFamily="50" charset="-128"/>
                <a:ea typeface="Meiryo UI" pitchFamily="50" charset="-128"/>
                <a:cs typeface="Meiryo UI" pitchFamily="50" charset="-128"/>
              </a:rPr>
              <a:t>制度を活用した発電事業</a:t>
            </a:r>
            <a:endParaRPr lang="en-US" altLang="ja-JP" sz="1000" dirty="0">
              <a:solidFill>
                <a:schemeClr val="tx1"/>
              </a:solidFill>
              <a:latin typeface="Meiryo UI" pitchFamily="50" charset="-128"/>
              <a:ea typeface="Meiryo UI" pitchFamily="50" charset="-128"/>
              <a:cs typeface="Meiryo UI" pitchFamily="50" charset="-128"/>
            </a:endParaRPr>
          </a:p>
          <a:p>
            <a:pPr lvl="0"/>
            <a:r>
              <a:rPr lang="ja-JP" altLang="en-US" sz="1000" dirty="0">
                <a:solidFill>
                  <a:schemeClr val="tx1"/>
                </a:solidFill>
                <a:latin typeface="Meiryo UI" pitchFamily="50" charset="-128"/>
                <a:ea typeface="Meiryo UI" pitchFamily="50" charset="-128"/>
                <a:cs typeface="Meiryo UI" pitchFamily="50" charset="-128"/>
              </a:rPr>
              <a:t>　　　　　　　　［発電能力</a:t>
            </a:r>
            <a:r>
              <a:rPr lang="en-US" altLang="ja-JP" sz="1000" dirty="0">
                <a:solidFill>
                  <a:schemeClr val="tx1"/>
                </a:solidFill>
                <a:latin typeface="Meiryo UI" pitchFamily="50" charset="-128"/>
                <a:ea typeface="Meiryo UI" pitchFamily="50" charset="-128"/>
                <a:cs typeface="Meiryo UI" pitchFamily="50" charset="-128"/>
              </a:rPr>
              <a:t>1,000kW</a:t>
            </a:r>
            <a:r>
              <a:rPr lang="ja-JP" altLang="en-US" sz="1000" dirty="0">
                <a:solidFill>
                  <a:schemeClr val="tx1"/>
                </a:solidFill>
                <a:latin typeface="Meiryo UI" pitchFamily="50" charset="-128"/>
                <a:ea typeface="Meiryo UI" pitchFamily="50" charset="-128"/>
                <a:cs typeface="Meiryo UI" pitchFamily="50" charset="-128"/>
              </a:rPr>
              <a:t>］を開始（平成</a:t>
            </a:r>
            <a:r>
              <a:rPr lang="en-US" altLang="ja-JP" sz="1000" dirty="0">
                <a:solidFill>
                  <a:schemeClr val="tx1"/>
                </a:solidFill>
                <a:latin typeface="Meiryo UI" pitchFamily="50" charset="-128"/>
                <a:ea typeface="Meiryo UI" pitchFamily="50" charset="-128"/>
                <a:cs typeface="Meiryo UI" pitchFamily="50" charset="-128"/>
              </a:rPr>
              <a:t>29</a:t>
            </a:r>
            <a:r>
              <a:rPr lang="ja-JP" altLang="en-US" sz="1000" dirty="0">
                <a:solidFill>
                  <a:schemeClr val="tx1"/>
                </a:solidFill>
                <a:latin typeface="Meiryo UI" pitchFamily="50" charset="-128"/>
                <a:ea typeface="Meiryo UI" pitchFamily="50" charset="-128"/>
                <a:cs typeface="Meiryo UI" pitchFamily="50" charset="-128"/>
              </a:rPr>
              <a:t>年度発電開始予定）</a:t>
            </a:r>
            <a:endParaRPr lang="en-US" altLang="ja-JP" sz="1000" dirty="0">
              <a:solidFill>
                <a:schemeClr val="tx1"/>
              </a:solidFill>
              <a:latin typeface="Meiryo UI" pitchFamily="50" charset="-128"/>
              <a:ea typeface="Meiryo UI" pitchFamily="50" charset="-128"/>
              <a:cs typeface="Meiryo UI" pitchFamily="50" charset="-128"/>
            </a:endParaRPr>
          </a:p>
          <a:p>
            <a:r>
              <a:rPr lang="en-US" altLang="ja-JP"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津守下水処理場：</a:t>
            </a:r>
            <a:r>
              <a:rPr lang="en-US" altLang="ja-JP" sz="1000" dirty="0" smtClean="0">
                <a:solidFill>
                  <a:schemeClr val="tx1"/>
                </a:solidFill>
                <a:latin typeface="Meiryo UI" pitchFamily="50" charset="-128"/>
                <a:ea typeface="Meiryo UI" pitchFamily="50" charset="-128"/>
                <a:cs typeface="Meiryo UI" pitchFamily="50" charset="-128"/>
              </a:rPr>
              <a:t>2,819kW		</a:t>
            </a:r>
          </a:p>
          <a:p>
            <a:r>
              <a:rPr lang="ja-JP" altLang="en-US" sz="1000" dirty="0" smtClean="0">
                <a:solidFill>
                  <a:schemeClr val="tx1"/>
                </a:solidFill>
                <a:latin typeface="Meiryo UI" pitchFamily="50" charset="-128"/>
                <a:ea typeface="Meiryo UI" pitchFamily="50" charset="-128"/>
                <a:cs typeface="Meiryo UI" pitchFamily="50" charset="-128"/>
              </a:rPr>
              <a:t> 中浜下水処理場：</a:t>
            </a:r>
            <a:r>
              <a:rPr lang="en-US" altLang="ja-JP" sz="1000" dirty="0" smtClean="0">
                <a:solidFill>
                  <a:schemeClr val="tx1"/>
                </a:solidFill>
                <a:latin typeface="Meiryo UI" pitchFamily="50" charset="-128"/>
                <a:ea typeface="Meiryo UI" pitchFamily="50" charset="-128"/>
                <a:cs typeface="Meiryo UI" pitchFamily="50" charset="-128"/>
              </a:rPr>
              <a:t>1,200kW</a:t>
            </a:r>
          </a:p>
          <a:p>
            <a:r>
              <a:rPr lang="ja-JP" altLang="en-US" sz="1000" dirty="0" smtClean="0">
                <a:solidFill>
                  <a:schemeClr val="tx1"/>
                </a:solidFill>
                <a:latin typeface="Meiryo UI" pitchFamily="50" charset="-128"/>
                <a:ea typeface="Meiryo UI" pitchFamily="50" charset="-128"/>
                <a:cs typeface="Meiryo UI" pitchFamily="50" charset="-128"/>
              </a:rPr>
              <a:t> 大野・海老江・ 放出・住之江下水処理場：平成</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年度発電開始予定</a:t>
            </a:r>
            <a:endParaRPr lang="en-US" altLang="ja-JP" sz="1000" dirty="0" smtClean="0">
              <a:solidFill>
                <a:schemeClr val="tx1"/>
              </a:solidFill>
              <a:latin typeface="Meiryo UI" pitchFamily="50" charset="-128"/>
              <a:ea typeface="Meiryo UI" pitchFamily="50" charset="-128"/>
              <a:cs typeface="Meiryo UI" pitchFamily="50" charset="-128"/>
            </a:endParaRPr>
          </a:p>
        </p:txBody>
      </p:sp>
      <p:sp>
        <p:nvSpPr>
          <p:cNvPr id="38" name="テキスト ボックス 22"/>
          <p:cNvSpPr txBox="1">
            <a:spLocks noChangeArrowheads="1"/>
          </p:cNvSpPr>
          <p:nvPr/>
        </p:nvSpPr>
        <p:spPr bwMode="auto">
          <a:xfrm>
            <a:off x="275556" y="4401098"/>
            <a:ext cx="3312367"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a:latin typeface="Meiryo UI" pitchFamily="50" charset="-128"/>
                <a:ea typeface="Meiryo UI" pitchFamily="50" charset="-128"/>
                <a:cs typeface="Meiryo UI" pitchFamily="50" charset="-128"/>
              </a:rPr>
              <a:t>◆平野下水処理場では、下水処理の最終過程で発生する生成物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最終生成物</a:t>
            </a:r>
            <a:r>
              <a:rPr lang="en-US" altLang="ja-JP" sz="1300" dirty="0">
                <a:latin typeface="Meiryo UI" pitchFamily="50" charset="-128"/>
                <a:ea typeface="Meiryo UI" pitchFamily="50" charset="-128"/>
                <a:cs typeface="Meiryo UI" pitchFamily="50" charset="-128"/>
              </a:rPr>
              <a:t>)</a:t>
            </a:r>
            <a:r>
              <a:rPr lang="ja-JP" altLang="en-US" sz="1300" dirty="0">
                <a:latin typeface="Meiryo UI" pitchFamily="50" charset="-128"/>
                <a:ea typeface="Meiryo UI" pitchFamily="50" charset="-128"/>
                <a:cs typeface="Meiryo UI" pitchFamily="50" charset="-128"/>
              </a:rPr>
              <a:t>の有効利用を図るため、下水汚泥を炭化燃料化し、石炭火力発電所に</a:t>
            </a:r>
            <a:r>
              <a:rPr lang="ja-JP" altLang="en-US" sz="1300" dirty="0" smtClean="0">
                <a:latin typeface="Meiryo UI" pitchFamily="50" charset="-128"/>
                <a:ea typeface="Meiryo UI" pitchFamily="50" charset="-128"/>
                <a:cs typeface="Meiryo UI" pitchFamily="50" charset="-128"/>
              </a:rPr>
              <a:t>おいて、石炭</a:t>
            </a:r>
            <a:r>
              <a:rPr lang="ja-JP" altLang="en-US" sz="1300" dirty="0">
                <a:latin typeface="Meiryo UI" pitchFamily="50" charset="-128"/>
                <a:ea typeface="Meiryo UI" pitchFamily="50" charset="-128"/>
                <a:cs typeface="Meiryo UI" pitchFamily="50" charset="-128"/>
              </a:rPr>
              <a:t>代替燃料と</a:t>
            </a:r>
            <a:r>
              <a:rPr lang="ja-JP" altLang="en-US" sz="1300" dirty="0" smtClean="0">
                <a:latin typeface="Meiryo UI" pitchFamily="50" charset="-128"/>
                <a:ea typeface="Meiryo UI" pitchFamily="50" charset="-128"/>
                <a:cs typeface="Meiryo UI" pitchFamily="50" charset="-128"/>
              </a:rPr>
              <a:t>しての全量</a:t>
            </a:r>
            <a:r>
              <a:rPr lang="ja-JP" altLang="en-US" sz="1300" dirty="0">
                <a:latin typeface="Meiryo UI" pitchFamily="50" charset="-128"/>
                <a:ea typeface="Meiryo UI" pitchFamily="50" charset="-128"/>
                <a:cs typeface="Meiryo UI" pitchFamily="50" charset="-128"/>
              </a:rPr>
              <a:t>有効利用に</a:t>
            </a:r>
            <a:r>
              <a:rPr lang="ja-JP" altLang="en-US" sz="1300" dirty="0" smtClean="0">
                <a:latin typeface="Meiryo UI" pitchFamily="50" charset="-128"/>
                <a:ea typeface="Meiryo UI" pitchFamily="50" charset="-128"/>
                <a:cs typeface="Meiryo UI" pitchFamily="50" charset="-128"/>
              </a:rPr>
              <a:t>取り組みます。</a:t>
            </a:r>
            <a:endParaRPr lang="en-US" altLang="ja-JP" sz="1300" dirty="0">
              <a:latin typeface="Meiryo UI" pitchFamily="50" charset="-128"/>
              <a:ea typeface="Meiryo UI" pitchFamily="50" charset="-128"/>
              <a:cs typeface="Meiryo UI" pitchFamily="50" charset="-128"/>
            </a:endParaRPr>
          </a:p>
        </p:txBody>
      </p:sp>
      <p:sp>
        <p:nvSpPr>
          <p:cNvPr id="39" name="角丸四角形 38"/>
          <p:cNvSpPr/>
          <p:nvPr/>
        </p:nvSpPr>
        <p:spPr>
          <a:xfrm>
            <a:off x="272480" y="3888385"/>
            <a:ext cx="3414713" cy="29845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600" b="1" dirty="0">
                <a:solidFill>
                  <a:schemeClr val="tx1"/>
                </a:solidFill>
                <a:latin typeface="Meiryo UI" pitchFamily="50" charset="-128"/>
                <a:ea typeface="Meiryo UI" pitchFamily="50" charset="-128"/>
                <a:cs typeface="Meiryo UI" pitchFamily="50" charset="-128"/>
              </a:rPr>
              <a:t>下水処理場汚泥固形燃料化事業</a:t>
            </a:r>
          </a:p>
        </p:txBody>
      </p:sp>
      <p:sp>
        <p:nvSpPr>
          <p:cNvPr id="40" name="テキスト ボックス 34"/>
          <p:cNvSpPr txBox="1">
            <a:spLocks noChangeArrowheads="1"/>
          </p:cNvSpPr>
          <p:nvPr/>
        </p:nvSpPr>
        <p:spPr bwMode="auto">
          <a:xfrm>
            <a:off x="8769424" y="3944089"/>
            <a:ext cx="121029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grpSp>
        <p:nvGrpSpPr>
          <p:cNvPr id="41" name="グループ化 40"/>
          <p:cNvGrpSpPr/>
          <p:nvPr/>
        </p:nvGrpSpPr>
        <p:grpSpPr>
          <a:xfrm>
            <a:off x="3617034" y="4107083"/>
            <a:ext cx="6025936" cy="2486055"/>
            <a:chOff x="3617034" y="938731"/>
            <a:chExt cx="6025936" cy="2486055"/>
          </a:xfrm>
        </p:grpSpPr>
        <p:pic>
          <p:nvPicPr>
            <p:cNvPr id="42" name="Picture 3"/>
            <p:cNvPicPr>
              <a:picLocks noChangeAspect="1" noChangeArrowheads="1"/>
            </p:cNvPicPr>
            <p:nvPr/>
          </p:nvPicPr>
          <p:blipFill>
            <a:blip r:embed="rId3" cstate="print"/>
            <a:srcRect/>
            <a:stretch>
              <a:fillRect/>
            </a:stretch>
          </p:blipFill>
          <p:spPr bwMode="auto">
            <a:xfrm>
              <a:off x="3617034" y="938731"/>
              <a:ext cx="6025936" cy="2486055"/>
            </a:xfrm>
            <a:prstGeom prst="rect">
              <a:avLst/>
            </a:prstGeom>
            <a:noFill/>
            <a:ln w="9525">
              <a:noFill/>
              <a:miter lim="800000"/>
              <a:headEnd/>
              <a:tailEnd/>
            </a:ln>
          </p:spPr>
        </p:pic>
        <p:sp>
          <p:nvSpPr>
            <p:cNvPr id="43" name="円/楕円 42"/>
            <p:cNvSpPr/>
            <p:nvPr/>
          </p:nvSpPr>
          <p:spPr>
            <a:xfrm>
              <a:off x="6233160" y="2004080"/>
              <a:ext cx="777240" cy="365760"/>
            </a:xfrm>
            <a:prstGeom prst="ellipse">
              <a:avLst/>
            </a:prstGeom>
            <a:solidFill>
              <a:schemeClr val="accent6">
                <a:lumMod val="40000"/>
                <a:lumOff val="60000"/>
              </a:schemeClr>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smtClean="0">
                  <a:solidFill>
                    <a:schemeClr val="tx1"/>
                  </a:solidFill>
                </a:rPr>
                <a:t>燃料売却</a:t>
              </a:r>
              <a:endParaRPr kumimoji="1" lang="ja-JP" altLang="en-US" sz="1000" b="1" dirty="0">
                <a:solidFill>
                  <a:schemeClr val="tx1"/>
                </a:solidFill>
              </a:endParaRPr>
            </a:p>
          </p:txBody>
        </p:sp>
      </p:grpSp>
      <p:sp>
        <p:nvSpPr>
          <p:cNvPr id="44" name="角丸四角形 43"/>
          <p:cNvSpPr/>
          <p:nvPr/>
        </p:nvSpPr>
        <p:spPr>
          <a:xfrm>
            <a:off x="1146093" y="5733256"/>
            <a:ext cx="1894842" cy="720080"/>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r>
              <a:rPr lang="ja-JP" altLang="en-US" sz="1000" dirty="0" smtClean="0">
                <a:solidFill>
                  <a:schemeClr val="tx1"/>
                </a:solidFill>
                <a:latin typeface="Meiryo UI" pitchFamily="50" charset="-128"/>
                <a:ea typeface="Meiryo UI" pitchFamily="50" charset="-128"/>
                <a:cs typeface="Meiryo UI" pitchFamily="50" charset="-128"/>
              </a:rPr>
              <a:t>＜参考＞ 　</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最終生成物量</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炭化燃料化物</a:t>
            </a:r>
            <a:r>
              <a:rPr lang="en-US" altLang="ja-JP" sz="1000" dirty="0" smtClean="0">
                <a:solidFill>
                  <a:schemeClr val="tx1"/>
                </a:solidFill>
                <a:latin typeface="Meiryo UI" pitchFamily="50" charset="-128"/>
                <a:ea typeface="Meiryo UI" pitchFamily="50" charset="-128"/>
                <a:cs typeface="Meiryo UI" pitchFamily="50" charset="-128"/>
              </a:rPr>
              <a:t>8,558</a:t>
            </a:r>
            <a:r>
              <a:rPr lang="ja-JP" altLang="en-US" sz="1000" dirty="0" err="1" smtClean="0">
                <a:solidFill>
                  <a:schemeClr val="tx1"/>
                </a:solidFill>
                <a:latin typeface="Meiryo UI" pitchFamily="50" charset="-128"/>
                <a:ea typeface="Meiryo UI" pitchFamily="50" charset="-128"/>
                <a:cs typeface="Meiryo UI" pitchFamily="50" charset="-128"/>
              </a:rPr>
              <a:t>ｔ</a:t>
            </a:r>
            <a:r>
              <a:rPr lang="en-US" altLang="ja-JP" sz="1000" dirty="0" smtClean="0">
                <a:solidFill>
                  <a:schemeClr val="tx1"/>
                </a:solidFill>
                <a:latin typeface="Meiryo UI" pitchFamily="50" charset="-128"/>
                <a:ea typeface="Meiryo UI" pitchFamily="50" charset="-128"/>
                <a:cs typeface="Meiryo UI" pitchFamily="50" charset="-128"/>
              </a:rPr>
              <a:t>/</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r>
              <a:rPr lang="ja-JP" altLang="en-US" sz="1000" dirty="0" smtClean="0">
                <a:solidFill>
                  <a:schemeClr val="tx1"/>
                </a:solidFill>
                <a:latin typeface="Meiryo UI" pitchFamily="50" charset="-128"/>
                <a:ea typeface="Meiryo UI" pitchFamily="50" charset="-128"/>
                <a:cs typeface="Meiryo UI" pitchFamily="50" charset="-128"/>
              </a:rPr>
              <a:t>　（石炭の約半分の熱量）</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9301504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a:t>
            </a:r>
            <a:r>
              <a:rPr lang="ja-JP" altLang="en-US" sz="3200" dirty="0" smtClean="0">
                <a:solidFill>
                  <a:prstClr val="white"/>
                </a:solidFill>
                <a:latin typeface="Calibri"/>
                <a:ea typeface="HGP創英角ｺﾞｼｯｸUB" pitchFamily="50" charset="-128"/>
                <a:cs typeface="ＭＳ Ｐゴシック" charset="-128"/>
              </a:rPr>
              <a:t>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の再生可能エネルギーの普及促進～</a:t>
            </a:r>
            <a:r>
              <a:rPr lang="ja-JP" altLang="en-US" sz="1200" dirty="0">
                <a:solidFill>
                  <a:prstClr val="white"/>
                </a:solidFill>
                <a:latin typeface="Calibri"/>
                <a:ea typeface="HGP創英角ｺﾞｼｯｸUB" pitchFamily="50" charset="-128"/>
                <a:cs typeface="ＭＳ Ｐゴシック" charset="-128"/>
              </a:rPr>
              <a:t>　</a:t>
            </a: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21</a:t>
            </a:r>
            <a:endParaRPr lang="ja-JP" altLang="en-US" b="1" dirty="0">
              <a:solidFill>
                <a:prstClr val="white"/>
              </a:solidFill>
            </a:endParaRPr>
          </a:p>
        </p:txBody>
      </p:sp>
      <p:sp>
        <p:nvSpPr>
          <p:cNvPr id="28" name="角丸四角形 27"/>
          <p:cNvSpPr/>
          <p:nvPr/>
        </p:nvSpPr>
        <p:spPr>
          <a:xfrm>
            <a:off x="5168431" y="605221"/>
            <a:ext cx="4664494" cy="250647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284346" y="678380"/>
            <a:ext cx="3256654" cy="317023"/>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太陽熱エネルギーの利用促進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0" name="テキスト ボックス 29"/>
          <p:cNvSpPr txBox="1"/>
          <p:nvPr/>
        </p:nvSpPr>
        <p:spPr>
          <a:xfrm>
            <a:off x="8579734" y="748197"/>
            <a:ext cx="741026"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7781035" y="2451750"/>
            <a:ext cx="1933715"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solidFill>
                  <a:prstClr val="black"/>
                </a:solidFill>
                <a:latin typeface="Meiryo UI" pitchFamily="50" charset="-128"/>
                <a:ea typeface="Meiryo UI" pitchFamily="50" charset="-128"/>
                <a:cs typeface="Meiryo UI" pitchFamily="50" charset="-128"/>
              </a:rPr>
              <a:t>茨木高校の太陽熱集熱器</a:t>
            </a:r>
            <a:endParaRPr lang="en-US" altLang="ja-JP" sz="600" b="0" i="0" dirty="0" smtClean="0">
              <a:solidFill>
                <a:prstClr val="black"/>
              </a:solidFill>
              <a:latin typeface="Meiryo UI" pitchFamily="50" charset="-128"/>
              <a:ea typeface="Meiryo UI" pitchFamily="50" charset="-128"/>
              <a:cs typeface="Meiryo UI" pitchFamily="50" charset="-128"/>
            </a:endParaRPr>
          </a:p>
        </p:txBody>
      </p:sp>
      <p:sp>
        <p:nvSpPr>
          <p:cNvPr id="37" name="角丸四角形 36"/>
          <p:cNvSpPr/>
          <p:nvPr/>
        </p:nvSpPr>
        <p:spPr>
          <a:xfrm>
            <a:off x="5168431" y="3202285"/>
            <a:ext cx="4664494" cy="1466316"/>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8" name="角丸四角形 37"/>
          <p:cNvSpPr/>
          <p:nvPr/>
        </p:nvSpPr>
        <p:spPr>
          <a:xfrm>
            <a:off x="5270698" y="3270213"/>
            <a:ext cx="4375813" cy="31113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再生可能エネルギーの導入可能性の調査・検討</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9" name="テキスト ボックス 22"/>
          <p:cNvSpPr txBox="1">
            <a:spLocks noChangeArrowheads="1"/>
          </p:cNvSpPr>
          <p:nvPr/>
        </p:nvSpPr>
        <p:spPr bwMode="auto">
          <a:xfrm>
            <a:off x="5183537" y="3870904"/>
            <a:ext cx="455385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300" dirty="0" smtClean="0">
                <a:solidFill>
                  <a:prstClr val="black"/>
                </a:solidFill>
                <a:latin typeface="Meiryo UI" pitchFamily="50" charset="-128"/>
                <a:ea typeface="Meiryo UI" pitchFamily="50" charset="-128"/>
                <a:cs typeface="Meiryo UI" pitchFamily="50" charset="-128"/>
              </a:rPr>
              <a:t>◆府域における、小水力発電、バイオマス</a:t>
            </a:r>
            <a:r>
              <a:rPr lang="ja-JP" altLang="en-US" sz="1300" dirty="0">
                <a:solidFill>
                  <a:prstClr val="black"/>
                </a:solidFill>
                <a:latin typeface="Meiryo UI" pitchFamily="50" charset="-128"/>
                <a:ea typeface="Meiryo UI" pitchFamily="50" charset="-128"/>
                <a:cs typeface="Meiryo UI" pitchFamily="50" charset="-128"/>
              </a:rPr>
              <a:t>発電等</a:t>
            </a:r>
            <a:r>
              <a:rPr lang="ja-JP" altLang="en-US" sz="1300" dirty="0" smtClean="0">
                <a:solidFill>
                  <a:prstClr val="black"/>
                </a:solidFill>
                <a:latin typeface="Meiryo UI" pitchFamily="50" charset="-128"/>
                <a:ea typeface="Meiryo UI" pitchFamily="50" charset="-128"/>
                <a:cs typeface="Meiryo UI" pitchFamily="50" charset="-128"/>
              </a:rPr>
              <a:t>の導入可能性</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ポテンシャル）</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調査・検討</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、その具体化を図ります。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小水力発電については、事業者が流量調査を実施する予定です。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40" name="正方形/長方形 39"/>
          <p:cNvSpPr/>
          <p:nvPr/>
        </p:nvSpPr>
        <p:spPr>
          <a:xfrm>
            <a:off x="6062282" y="3671239"/>
            <a:ext cx="3700677"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154</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5230" y="1200322"/>
            <a:ext cx="1691383" cy="125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角丸四角形 14"/>
          <p:cNvSpPr/>
          <p:nvPr/>
        </p:nvSpPr>
        <p:spPr>
          <a:xfrm>
            <a:off x="5168432" y="4780166"/>
            <a:ext cx="4664494" cy="198138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6" name="角丸四角形 15"/>
          <p:cNvSpPr/>
          <p:nvPr/>
        </p:nvSpPr>
        <p:spPr>
          <a:xfrm>
            <a:off x="5240579" y="4864502"/>
            <a:ext cx="4257636" cy="33716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人工光合成を用いた新エネルギー創出の推進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テキスト ボックス 28"/>
          <p:cNvSpPr txBox="1">
            <a:spLocks noChangeArrowheads="1"/>
          </p:cNvSpPr>
          <p:nvPr/>
        </p:nvSpPr>
        <p:spPr bwMode="auto">
          <a:xfrm>
            <a:off x="5189581" y="5339109"/>
            <a:ext cx="3176496"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◆産学官連携拠点として、</a:t>
            </a:r>
            <a:r>
              <a:rPr lang="en-US" altLang="ja-JP" b="0" i="0" dirty="0" smtClean="0">
                <a:latin typeface="Meiryo UI" pitchFamily="50" charset="-128"/>
                <a:ea typeface="Meiryo UI" pitchFamily="50" charset="-128"/>
                <a:cs typeface="Meiryo UI" pitchFamily="50" charset="-128"/>
              </a:rPr>
              <a:t>2013</a:t>
            </a:r>
            <a:r>
              <a:rPr lang="ja-JP" altLang="en-US" b="0" i="0" dirty="0" smtClean="0">
                <a:latin typeface="Meiryo UI" pitchFamily="50" charset="-128"/>
                <a:ea typeface="Meiryo UI" pitchFamily="50" charset="-128"/>
                <a:cs typeface="Meiryo UI" pitchFamily="50" charset="-128"/>
              </a:rPr>
              <a:t>年</a:t>
            </a:r>
            <a:r>
              <a:rPr lang="en-US" altLang="ja-JP" b="0" i="0" dirty="0" smtClean="0">
                <a:latin typeface="Meiryo UI" pitchFamily="50" charset="-128"/>
                <a:ea typeface="Meiryo UI" pitchFamily="50" charset="-128"/>
                <a:cs typeface="Meiryo UI" pitchFamily="50" charset="-128"/>
              </a:rPr>
              <a:t>6</a:t>
            </a:r>
            <a:r>
              <a:rPr lang="ja-JP" altLang="en-US" b="0" i="0" dirty="0" smtClean="0">
                <a:latin typeface="Meiryo UI" pitchFamily="50" charset="-128"/>
                <a:ea typeface="Meiryo UI" pitchFamily="50" charset="-128"/>
                <a:cs typeface="Meiryo UI" pitchFamily="50" charset="-128"/>
              </a:rPr>
              <a:t>月</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に大阪市立大学に人工光合成研究</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センターを開設し、人工光合成を用いた</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次世代循環型新エネルギー」（水素、</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メタノール等アルコール系燃料）の開発・</a:t>
            </a:r>
            <a:endParaRPr lang="en-US" altLang="ja-JP" b="0" i="0" dirty="0" smtClean="0">
              <a:latin typeface="Meiryo UI" pitchFamily="50" charset="-128"/>
              <a:ea typeface="Meiryo UI" pitchFamily="50" charset="-128"/>
              <a:cs typeface="Meiryo UI" pitchFamily="50" charset="-128"/>
            </a:endParaRPr>
          </a:p>
          <a:p>
            <a:pPr marL="87313" indent="-87313"/>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実用化に向けた取り組みを行っています。</a:t>
            </a:r>
            <a:endParaRPr lang="en-US" altLang="ja-JP" b="0" i="0" dirty="0" smtClean="0">
              <a:latin typeface="Meiryo UI" pitchFamily="50" charset="-128"/>
              <a:ea typeface="Meiryo UI" pitchFamily="50" charset="-128"/>
              <a:cs typeface="Meiryo UI" pitchFamily="50" charset="-128"/>
            </a:endParaRPr>
          </a:p>
        </p:txBody>
      </p:sp>
      <p:sp>
        <p:nvSpPr>
          <p:cNvPr id="18" name="テキスト ボックス 17"/>
          <p:cNvSpPr txBox="1"/>
          <p:nvPr/>
        </p:nvSpPr>
        <p:spPr>
          <a:xfrm>
            <a:off x="9103561" y="5262443"/>
            <a:ext cx="61299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19" name="テキスト ボックス 18"/>
          <p:cNvSpPr txBox="1">
            <a:spLocks noChangeArrowheads="1"/>
          </p:cNvSpPr>
          <p:nvPr/>
        </p:nvSpPr>
        <p:spPr bwMode="auto">
          <a:xfrm>
            <a:off x="8215291" y="6515334"/>
            <a:ext cx="151216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a:r>
              <a:rPr lang="ja-JP" altLang="en-US" sz="1000" b="0" i="0" dirty="0" smtClean="0">
                <a:latin typeface="Meiryo UI" pitchFamily="50" charset="-128"/>
                <a:ea typeface="Meiryo UI" pitchFamily="50" charset="-128"/>
                <a:cs typeface="Meiryo UI" pitchFamily="50" charset="-128"/>
              </a:rPr>
              <a:t>人工光合成研究センター　</a:t>
            </a:r>
            <a:endParaRPr lang="en-US" altLang="ja-JP" sz="600" b="0" i="0" dirty="0" smtClean="0">
              <a:latin typeface="Meiryo UI" pitchFamily="50" charset="-128"/>
              <a:ea typeface="Meiryo UI" pitchFamily="50" charset="-128"/>
              <a:cs typeface="Meiryo UI" pitchFamily="50" charset="-128"/>
            </a:endParaRPr>
          </a:p>
        </p:txBody>
      </p:sp>
      <p:pic>
        <p:nvPicPr>
          <p:cNvPr id="20" name="Picture 2" descr="C:\Users\i9553191\AppData\Local\Microsoft\Windows\Temporary Internet Files\Content.Outlook\MW56PZ2S\人工光合成研究センター-1a (2).JP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8187995" y="5529204"/>
            <a:ext cx="1539858" cy="1027074"/>
          </a:xfrm>
          <a:prstGeom prst="rect">
            <a:avLst/>
          </a:prstGeom>
          <a:noFill/>
        </p:spPr>
      </p:pic>
      <p:sp>
        <p:nvSpPr>
          <p:cNvPr id="21" name="角丸四角形 20"/>
          <p:cNvSpPr/>
          <p:nvPr/>
        </p:nvSpPr>
        <p:spPr>
          <a:xfrm>
            <a:off x="128465" y="599240"/>
            <a:ext cx="4948792" cy="388808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pic>
        <p:nvPicPr>
          <p:cNvPr id="22"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680" y="2543976"/>
            <a:ext cx="2452203" cy="17863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角丸四角形 22"/>
          <p:cNvSpPr/>
          <p:nvPr/>
        </p:nvSpPr>
        <p:spPr>
          <a:xfrm>
            <a:off x="256165" y="673350"/>
            <a:ext cx="3675572"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上水道施設における小水力発電</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24" name="図 23" descr="C:\★機械関係\水力発電関係\H24.03.23　日刊工業新聞\写真 014.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843962" y="2684249"/>
            <a:ext cx="2047655" cy="1526081"/>
          </a:xfrm>
          <a:prstGeom prst="rect">
            <a:avLst/>
          </a:prstGeom>
          <a:noFill/>
          <a:ln w="9525">
            <a:noFill/>
            <a:miter lim="800000"/>
            <a:headEnd/>
            <a:tailEnd/>
          </a:ln>
        </p:spPr>
      </p:pic>
      <p:sp>
        <p:nvSpPr>
          <p:cNvPr id="25" name="正方形/長方形 24"/>
          <p:cNvSpPr/>
          <p:nvPr/>
        </p:nvSpPr>
        <p:spPr>
          <a:xfrm>
            <a:off x="3250495" y="4203324"/>
            <a:ext cx="1261884" cy="253916"/>
          </a:xfrm>
          <a:prstGeom prst="rect">
            <a:avLst/>
          </a:prstGeom>
        </p:spPr>
        <p:txBody>
          <a:bodyPr wrap="none">
            <a:spAutoFit/>
          </a:bodyPr>
          <a:lstStyle/>
          <a:p>
            <a:r>
              <a:rPr lang="ja-JP" altLang="ja-JP" sz="1050" dirty="0" smtClean="0">
                <a:latin typeface="Meiryo UI" panose="020B0604030504040204" pitchFamily="50" charset="-128"/>
                <a:ea typeface="Meiryo UI" panose="020B0604030504040204" pitchFamily="50" charset="-128"/>
                <a:cs typeface="Meiryo UI" panose="020B0604030504040204" pitchFamily="50" charset="-128"/>
              </a:rPr>
              <a:t>長居水力発電</a:t>
            </a:r>
            <a:r>
              <a:rPr lang="ja-JP" altLang="en-US" sz="1050" dirty="0" smtClean="0">
                <a:latin typeface="Meiryo UI" panose="020B0604030504040204" pitchFamily="50" charset="-128"/>
                <a:ea typeface="Meiryo UI" panose="020B0604030504040204" pitchFamily="50" charset="-128"/>
                <a:cs typeface="Meiryo UI" panose="020B0604030504040204" pitchFamily="50" charset="-128"/>
              </a:rPr>
              <a:t>設備</a:t>
            </a:r>
            <a:endParaRPr lang="en-US" altLang="ja-JP" sz="10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6" name="テキスト ボックス 25"/>
          <p:cNvSpPr txBox="1"/>
          <p:nvPr/>
        </p:nvSpPr>
        <p:spPr>
          <a:xfrm>
            <a:off x="133333" y="1006252"/>
            <a:ext cx="4943923" cy="692497"/>
          </a:xfrm>
          <a:prstGeom prst="rect">
            <a:avLst/>
          </a:prstGeom>
          <a:noFill/>
        </p:spPr>
        <p:txBody>
          <a:bodyPr wrap="square" rtlCol="0">
            <a:spAutoFit/>
          </a:bodyPr>
          <a:lstStyle/>
          <a:p>
            <a:pPr marL="88900" indent="-88900"/>
            <a:r>
              <a:rPr lang="ja-JP" altLang="en-US" sz="1300" dirty="0" smtClean="0">
                <a:latin typeface="Meiryo UI" pitchFamily="50" charset="-128"/>
                <a:ea typeface="Meiryo UI" pitchFamily="50" charset="-128"/>
                <a:cs typeface="Meiryo UI" pitchFamily="50" charset="-128"/>
              </a:rPr>
              <a:t>◆</a:t>
            </a:r>
            <a:r>
              <a:rPr lang="ja-JP" altLang="ja-JP" sz="1300" dirty="0" smtClean="0">
                <a:latin typeface="Meiryo UI" pitchFamily="50" charset="-128"/>
                <a:ea typeface="Meiryo UI" pitchFamily="50" charset="-128"/>
                <a:cs typeface="Meiryo UI" pitchFamily="50" charset="-128"/>
              </a:rPr>
              <a:t>配水</a:t>
            </a:r>
            <a:r>
              <a:rPr lang="ja-JP" altLang="en-US" sz="1300" dirty="0" smtClean="0">
                <a:latin typeface="Meiryo UI" pitchFamily="50" charset="-128"/>
                <a:ea typeface="Meiryo UI" pitchFamily="50" charset="-128"/>
                <a:cs typeface="Meiryo UI" pitchFamily="50" charset="-128"/>
              </a:rPr>
              <a:t>場やポンプ場などの</a:t>
            </a:r>
            <a:r>
              <a:rPr lang="ja-JP" altLang="ja-JP" sz="1300" dirty="0" smtClean="0">
                <a:latin typeface="Meiryo UI" pitchFamily="50" charset="-128"/>
                <a:ea typeface="Meiryo UI" pitchFamily="50" charset="-128"/>
                <a:cs typeface="Meiryo UI" pitchFamily="50" charset="-128"/>
              </a:rPr>
              <a:t>流入水の残存水圧を活用した小水力発電設</a:t>
            </a:r>
            <a:r>
              <a:rPr lang="en-US" altLang="ja-JP" sz="1300" dirty="0" smtClean="0">
                <a:latin typeface="Meiryo UI" pitchFamily="50" charset="-128"/>
                <a:ea typeface="Meiryo UI" pitchFamily="50" charset="-128"/>
                <a:cs typeface="Meiryo UI" pitchFamily="50" charset="-128"/>
              </a:rPr>
              <a:t> </a:t>
            </a:r>
          </a:p>
          <a:p>
            <a:pPr marL="88900" indent="-88900"/>
            <a:r>
              <a:rPr lang="en-US" altLang="ja-JP" sz="1300" dirty="0">
                <a:latin typeface="Meiryo UI" pitchFamily="50" charset="-128"/>
                <a:ea typeface="Meiryo UI" pitchFamily="50" charset="-128"/>
                <a:cs typeface="Meiryo UI" pitchFamily="50" charset="-128"/>
              </a:rPr>
              <a:t> </a:t>
            </a:r>
            <a:r>
              <a:rPr lang="en-US" altLang="ja-JP" sz="1300" dirty="0" smtClean="0">
                <a:latin typeface="Meiryo UI" pitchFamily="50" charset="-128"/>
                <a:ea typeface="Meiryo UI" pitchFamily="50" charset="-128"/>
                <a:cs typeface="Meiryo UI" pitchFamily="50" charset="-128"/>
              </a:rPr>
              <a:t> </a:t>
            </a:r>
            <a:r>
              <a:rPr lang="ja-JP" altLang="ja-JP" sz="1300" dirty="0" smtClean="0">
                <a:latin typeface="Meiryo UI" pitchFamily="50" charset="-128"/>
                <a:ea typeface="Meiryo UI" pitchFamily="50" charset="-128"/>
                <a:cs typeface="Meiryo UI" pitchFamily="50" charset="-128"/>
              </a:rPr>
              <a:t>備の導入を進め、未利用エネルギーの有効活用に取り組</a:t>
            </a:r>
            <a:r>
              <a:rPr lang="ja-JP" altLang="en-US" sz="1300" dirty="0" smtClean="0">
                <a:latin typeface="Meiryo UI" pitchFamily="50" charset="-128"/>
                <a:ea typeface="Meiryo UI" pitchFamily="50" charset="-128"/>
                <a:cs typeface="Meiryo UI" pitchFamily="50" charset="-128"/>
              </a:rPr>
              <a:t>みます。</a:t>
            </a:r>
            <a:endParaRPr lang="en-US" altLang="ja-JP" sz="1300" dirty="0" smtClean="0">
              <a:latin typeface="Meiryo UI" pitchFamily="50" charset="-128"/>
              <a:ea typeface="Meiryo UI" pitchFamily="50" charset="-128"/>
              <a:cs typeface="Meiryo UI" pitchFamily="50" charset="-128"/>
            </a:endParaRPr>
          </a:p>
          <a:p>
            <a:pPr marL="88900" indent="-88900"/>
            <a:r>
              <a:rPr kumimoji="1"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また、市町村施設についても、設備導入に向けた助言・支援を行います。</a:t>
            </a:r>
            <a:endParaRPr kumimoji="1" lang="ja-JP" altLang="en-US" sz="900" dirty="0">
              <a:latin typeface="Meiryo UI" pitchFamily="50" charset="-128"/>
              <a:ea typeface="Meiryo UI" pitchFamily="50" charset="-128"/>
              <a:cs typeface="Meiryo UI" pitchFamily="50" charset="-128"/>
            </a:endParaRPr>
          </a:p>
        </p:txBody>
      </p:sp>
      <p:sp>
        <p:nvSpPr>
          <p:cNvPr id="27" name="角丸四角形 26"/>
          <p:cNvSpPr/>
          <p:nvPr/>
        </p:nvSpPr>
        <p:spPr>
          <a:xfrm>
            <a:off x="267408" y="1708948"/>
            <a:ext cx="2392478" cy="696342"/>
          </a:xfrm>
          <a:prstGeom prst="roundRect">
            <a:avLst>
              <a:gd name="adj" fmla="val 0"/>
            </a:avLst>
          </a:prstGeom>
          <a:ln w="12700">
            <a:prstDash val="sysDash"/>
          </a:ln>
        </p:spPr>
        <p:style>
          <a:lnRef idx="2">
            <a:schemeClr val="accent5"/>
          </a:lnRef>
          <a:fillRef idx="1">
            <a:schemeClr val="lt1"/>
          </a:fillRef>
          <a:effectRef idx="0">
            <a:schemeClr val="accent5"/>
          </a:effectRef>
          <a:fontRef idx="minor">
            <a:schemeClr val="dk1"/>
          </a:fontRef>
        </p:style>
        <p:txBody>
          <a:bodyPr rtlCol="0" anchor="ctr"/>
          <a:lstStyle/>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＜発電出力＞</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市施設：長居配水場　 </a:t>
            </a:r>
            <a:r>
              <a:rPr lang="en-US" altLang="ja-JP" sz="1000" kern="100" dirty="0" smtClean="0">
                <a:solidFill>
                  <a:schemeClr val="tx1"/>
                </a:solidFill>
                <a:latin typeface="Meiryo UI" pitchFamily="50" charset="-128"/>
                <a:ea typeface="Meiryo UI" pitchFamily="50" charset="-128"/>
                <a:cs typeface="Meiryo UI" pitchFamily="50" charset="-128"/>
              </a:rPr>
              <a:t>253k</a:t>
            </a:r>
            <a:r>
              <a:rPr lang="ja-JP" altLang="en-US" sz="1000" kern="100" dirty="0" smtClean="0">
                <a:solidFill>
                  <a:schemeClr val="tx1"/>
                </a:solidFill>
                <a:latin typeface="Meiryo UI" pitchFamily="50" charset="-128"/>
                <a:ea typeface="Meiryo UI" pitchFamily="50" charset="-128"/>
                <a:cs typeface="Meiryo UI" pitchFamily="50" charset="-128"/>
              </a:rPr>
              <a:t>Ｗ</a:t>
            </a:r>
            <a:endParaRPr lang="en-US" altLang="ja-JP" sz="1000" kern="100" dirty="0" smtClean="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泉尾配水場　 </a:t>
            </a:r>
            <a:r>
              <a:rPr lang="en-US" altLang="ja-JP" sz="1000" kern="100" dirty="0" smtClean="0">
                <a:solidFill>
                  <a:schemeClr val="tx1"/>
                </a:solidFill>
                <a:latin typeface="Meiryo UI" pitchFamily="50" charset="-128"/>
                <a:ea typeface="Meiryo UI" pitchFamily="50" charset="-128"/>
                <a:cs typeface="Meiryo UI" pitchFamily="50" charset="-128"/>
              </a:rPr>
              <a:t>110kW</a:t>
            </a:r>
            <a:endParaRPr lang="en-US" altLang="ja-JP" sz="1000" dirty="0">
              <a:solidFill>
                <a:schemeClr val="tx1"/>
              </a:solidFill>
              <a:latin typeface="Meiryo UI" pitchFamily="50" charset="-128"/>
              <a:ea typeface="Meiryo UI" pitchFamily="50" charset="-128"/>
              <a:cs typeface="Meiryo UI" pitchFamily="50" charset="-128"/>
            </a:endParaRPr>
          </a:p>
          <a:p>
            <a:pPr fontAlgn="auto">
              <a:lnSpc>
                <a:spcPts val="1200"/>
              </a:lnSpc>
              <a:spcBef>
                <a:spcPts val="0"/>
              </a:spcBef>
              <a:spcAft>
                <a:spcPts val="0"/>
              </a:spcAft>
              <a:defRPr/>
            </a:pPr>
            <a:r>
              <a:rPr lang="ja-JP" altLang="en-US" sz="1000" kern="100" dirty="0" smtClean="0">
                <a:solidFill>
                  <a:schemeClr val="tx1"/>
                </a:solidFill>
                <a:latin typeface="Meiryo UI" pitchFamily="50" charset="-128"/>
                <a:ea typeface="Meiryo UI" pitchFamily="50" charset="-128"/>
                <a:cs typeface="Meiryo UI" pitchFamily="50" charset="-128"/>
              </a:rPr>
              <a:t>   その他府域施設：</a:t>
            </a:r>
            <a:r>
              <a:rPr lang="en-US" altLang="ja-JP" sz="1000" kern="100" dirty="0">
                <a:solidFill>
                  <a:schemeClr val="tx1"/>
                </a:solidFill>
                <a:latin typeface="Meiryo UI" pitchFamily="50" charset="-128"/>
                <a:ea typeface="Meiryo UI" pitchFamily="50" charset="-128"/>
                <a:cs typeface="Meiryo UI" pitchFamily="50" charset="-128"/>
              </a:rPr>
              <a:t>6</a:t>
            </a:r>
            <a:r>
              <a:rPr lang="ja-JP" altLang="en-US" sz="1000" kern="100" dirty="0" smtClean="0">
                <a:solidFill>
                  <a:schemeClr val="tx1"/>
                </a:solidFill>
                <a:latin typeface="Meiryo UI" pitchFamily="50" charset="-128"/>
                <a:ea typeface="Meiryo UI" pitchFamily="50" charset="-128"/>
                <a:cs typeface="Meiryo UI" pitchFamily="50" charset="-128"/>
              </a:rPr>
              <a:t>施設、</a:t>
            </a:r>
            <a:r>
              <a:rPr lang="ja-JP" altLang="en-US" sz="1000" kern="100" dirty="0">
                <a:solidFill>
                  <a:schemeClr val="tx1"/>
                </a:solidFill>
                <a:latin typeface="Meiryo UI" pitchFamily="50" charset="-128"/>
                <a:ea typeface="Meiryo UI" pitchFamily="50" charset="-128"/>
                <a:cs typeface="Meiryo UI" pitchFamily="50" charset="-128"/>
              </a:rPr>
              <a:t>計</a:t>
            </a:r>
            <a:r>
              <a:rPr lang="en-US" altLang="ja-JP" sz="1000" kern="100" dirty="0" smtClean="0">
                <a:solidFill>
                  <a:schemeClr val="tx1"/>
                </a:solidFill>
                <a:latin typeface="Meiryo UI" pitchFamily="50" charset="-128"/>
                <a:ea typeface="Meiryo UI" pitchFamily="50" charset="-128"/>
                <a:cs typeface="Meiryo UI" pitchFamily="50" charset="-128"/>
              </a:rPr>
              <a:t>850kW</a:t>
            </a:r>
          </a:p>
        </p:txBody>
      </p:sp>
      <p:sp>
        <p:nvSpPr>
          <p:cNvPr id="32" name="テキスト ボックス 31"/>
          <p:cNvSpPr txBox="1"/>
          <p:nvPr/>
        </p:nvSpPr>
        <p:spPr>
          <a:xfrm>
            <a:off x="4020664" y="634046"/>
            <a:ext cx="66951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36" name="テキスト ボックス 34"/>
          <p:cNvSpPr txBox="1">
            <a:spLocks noChangeArrowheads="1"/>
          </p:cNvSpPr>
          <p:nvPr/>
        </p:nvSpPr>
        <p:spPr bwMode="auto">
          <a:xfrm>
            <a:off x="2681113" y="1726735"/>
            <a:ext cx="2378726"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小水力発電</a:t>
            </a:r>
            <a:endParaRPr lang="en-US" altLang="ja-JP" sz="1000" dirty="0" smtClean="0">
              <a:latin typeface="Meiryo UI" pitchFamily="50" charset="-128"/>
              <a:ea typeface="Meiryo UI" pitchFamily="50" charset="-128"/>
              <a:cs typeface="Meiryo UI" pitchFamily="50" charset="-128"/>
            </a:endParaRPr>
          </a:p>
          <a:p>
            <a:pPr eaLnBrk="1" hangingPunct="1"/>
            <a:r>
              <a:rPr lang="ja-JP" altLang="en-US" sz="1000" dirty="0" smtClean="0">
                <a:latin typeface="Meiryo UI" pitchFamily="50" charset="-128"/>
                <a:ea typeface="Meiryo UI" pitchFamily="50" charset="-128"/>
                <a:cs typeface="Meiryo UI" pitchFamily="50" charset="-128"/>
              </a:rPr>
              <a:t>・・・ダム</a:t>
            </a:r>
            <a:r>
              <a:rPr lang="ja-JP" altLang="en-US" sz="1000" dirty="0">
                <a:latin typeface="Meiryo UI" pitchFamily="50" charset="-128"/>
                <a:ea typeface="Meiryo UI" pitchFamily="50" charset="-128"/>
                <a:cs typeface="Meiryo UI" pitchFamily="50" charset="-128"/>
              </a:rPr>
              <a:t>のような大規模な施設を使用せず</a:t>
            </a:r>
            <a:r>
              <a:rPr lang="ja-JP" altLang="en-US" sz="1000" dirty="0" smtClean="0">
                <a:latin typeface="Meiryo UI" pitchFamily="50" charset="-128"/>
                <a:ea typeface="Meiryo UI" pitchFamily="50" charset="-128"/>
                <a:cs typeface="Meiryo UI" pitchFamily="50" charset="-128"/>
              </a:rPr>
              <a:t>、</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小河川</a:t>
            </a:r>
            <a:r>
              <a:rPr lang="ja-JP" altLang="en-US" sz="1000" dirty="0">
                <a:latin typeface="Meiryo UI" pitchFamily="50" charset="-128"/>
                <a:ea typeface="Meiryo UI" pitchFamily="50" charset="-128"/>
                <a:cs typeface="Meiryo UI" pitchFamily="50" charset="-128"/>
              </a:rPr>
              <a:t>・用水路・</a:t>
            </a:r>
            <a:r>
              <a:rPr lang="ja-JP" altLang="en-US" sz="1000" dirty="0" smtClean="0">
                <a:latin typeface="Meiryo UI" pitchFamily="50" charset="-128"/>
                <a:ea typeface="Meiryo UI" pitchFamily="50" charset="-128"/>
                <a:cs typeface="Meiryo UI" pitchFamily="50" charset="-128"/>
              </a:rPr>
              <a:t>水道施設などの落差</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や残存水圧を利用</a:t>
            </a:r>
            <a:r>
              <a:rPr lang="ja-JP" altLang="en-US" sz="1000" dirty="0">
                <a:latin typeface="Meiryo UI" pitchFamily="50" charset="-128"/>
                <a:ea typeface="Meiryo UI" pitchFamily="50" charset="-128"/>
                <a:cs typeface="Meiryo UI" pitchFamily="50" charset="-128"/>
              </a:rPr>
              <a:t>して行う小規模</a:t>
            </a:r>
            <a:r>
              <a:rPr lang="ja-JP" altLang="en-US" sz="1000" dirty="0" smtClean="0">
                <a:latin typeface="Meiryo UI" pitchFamily="50" charset="-128"/>
                <a:ea typeface="Meiryo UI" pitchFamily="50" charset="-128"/>
                <a:cs typeface="Meiryo UI" pitchFamily="50" charset="-128"/>
              </a:rPr>
              <a:t>な</a:t>
            </a:r>
            <a:endParaRPr lang="en-US" altLang="ja-JP" sz="1000" dirty="0" smtClean="0">
              <a:latin typeface="Meiryo UI" pitchFamily="50" charset="-128"/>
              <a:ea typeface="Meiryo UI" pitchFamily="50" charset="-128"/>
              <a:cs typeface="Meiryo UI" pitchFamily="50" charset="-128"/>
            </a:endParaRPr>
          </a:p>
          <a:p>
            <a:pPr eaLnBrk="1" hangingPunct="1"/>
            <a:r>
              <a:rPr lang="en-US" altLang="ja-JP" sz="1000" dirty="0">
                <a:latin typeface="Meiryo UI" pitchFamily="50" charset="-128"/>
                <a:ea typeface="Meiryo UI" pitchFamily="50" charset="-128"/>
                <a:cs typeface="Meiryo UI" pitchFamily="50" charset="-128"/>
              </a:rPr>
              <a:t> </a:t>
            </a:r>
            <a:r>
              <a:rPr lang="en-US" altLang="ja-JP" sz="1000" dirty="0" smtClean="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水力発電のこと。</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3627616" y="5135015"/>
            <a:ext cx="922576"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2" name="角丸四角形 41"/>
          <p:cNvSpPr/>
          <p:nvPr/>
        </p:nvSpPr>
        <p:spPr>
          <a:xfrm>
            <a:off x="128465" y="4585649"/>
            <a:ext cx="4948792" cy="217590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3" name="角丸四角形 42"/>
          <p:cNvSpPr/>
          <p:nvPr/>
        </p:nvSpPr>
        <p:spPr>
          <a:xfrm>
            <a:off x="256165" y="4666116"/>
            <a:ext cx="3537678" cy="34900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ダムにおける小水力発電等の導入検討</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3846473" y="4751671"/>
            <a:ext cx="635480"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endParaRPr kumimoji="1" lang="ja-JP" altLang="en-US" sz="1200" dirty="0">
              <a:latin typeface="Meiryo UI" pitchFamily="50" charset="-128"/>
              <a:ea typeface="Meiryo UI" pitchFamily="50" charset="-128"/>
              <a:cs typeface="Meiryo UI" pitchFamily="50" charset="-128"/>
            </a:endParaRPr>
          </a:p>
        </p:txBody>
      </p:sp>
      <p:sp>
        <p:nvSpPr>
          <p:cNvPr id="45" name="テキスト ボックス 28"/>
          <p:cNvSpPr txBox="1">
            <a:spLocks noChangeArrowheads="1"/>
          </p:cNvSpPr>
          <p:nvPr/>
        </p:nvSpPr>
        <p:spPr bwMode="auto">
          <a:xfrm>
            <a:off x="3102231" y="6548352"/>
            <a:ext cx="1656184"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000" b="0" i="0" dirty="0" smtClean="0">
                <a:latin typeface="Meiryo UI" pitchFamily="50" charset="-128"/>
                <a:ea typeface="Meiryo UI" pitchFamily="50" charset="-128"/>
                <a:cs typeface="Meiryo UI" pitchFamily="50" charset="-128"/>
              </a:rPr>
              <a:t>安威川ダム完成予想図　</a:t>
            </a:r>
            <a:endParaRPr lang="en-US" altLang="ja-JP" sz="600" b="0" i="0" dirty="0" smtClean="0">
              <a:latin typeface="Meiryo UI" pitchFamily="50" charset="-128"/>
              <a:ea typeface="Meiryo UI" pitchFamily="50" charset="-128"/>
              <a:cs typeface="Meiryo UI" pitchFamily="50" charset="-128"/>
            </a:endParaRPr>
          </a:p>
        </p:txBody>
      </p:sp>
      <p:sp>
        <p:nvSpPr>
          <p:cNvPr id="46" name="テキスト ボックス 28"/>
          <p:cNvSpPr txBox="1">
            <a:spLocks noChangeArrowheads="1"/>
          </p:cNvSpPr>
          <p:nvPr/>
        </p:nvSpPr>
        <p:spPr bwMode="auto">
          <a:xfrm>
            <a:off x="133323" y="5162958"/>
            <a:ext cx="2323273" cy="89255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◆安威川ダムの建設において、小水力発電等、再生可能エネルギー導入の可能性について、実施検討を行います。</a:t>
            </a:r>
            <a:endParaRPr lang="en-US" altLang="ja-JP" b="0" i="0" dirty="0" smtClean="0">
              <a:latin typeface="Meiryo UI" pitchFamily="50" charset="-128"/>
              <a:ea typeface="Meiryo UI" pitchFamily="50" charset="-128"/>
              <a:cs typeface="Meiryo UI" pitchFamily="50" charset="-128"/>
            </a:endParaRPr>
          </a:p>
        </p:txBody>
      </p:sp>
      <p:pic>
        <p:nvPicPr>
          <p:cNvPr id="4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1109" b="1601"/>
          <a:stretch/>
        </p:blipFill>
        <p:spPr bwMode="auto">
          <a:xfrm>
            <a:off x="2591646" y="5137463"/>
            <a:ext cx="2358796" cy="14385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 name="大かっこ 47"/>
          <p:cNvSpPr/>
          <p:nvPr/>
        </p:nvSpPr>
        <p:spPr>
          <a:xfrm>
            <a:off x="433589" y="6229752"/>
            <a:ext cx="1901025" cy="252028"/>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2020</a:t>
            </a:r>
            <a:r>
              <a:rPr lang="ja-JP" altLang="en-US" sz="1050" dirty="0" smtClean="0">
                <a:solidFill>
                  <a:schemeClr val="tx1"/>
                </a:solidFill>
                <a:latin typeface="Meiryo UI" pitchFamily="50" charset="-128"/>
                <a:ea typeface="Meiryo UI" pitchFamily="50" charset="-128"/>
                <a:cs typeface="Meiryo UI" pitchFamily="50" charset="-128"/>
              </a:rPr>
              <a:t>年度　工事完了予定</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49" name="テキスト ボックス 28"/>
          <p:cNvSpPr txBox="1">
            <a:spLocks noChangeArrowheads="1"/>
          </p:cNvSpPr>
          <p:nvPr/>
        </p:nvSpPr>
        <p:spPr bwMode="auto">
          <a:xfrm>
            <a:off x="5223615" y="1073908"/>
            <a:ext cx="2691615"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latin typeface="Meiryo UI" pitchFamily="50" charset="-128"/>
                <a:ea typeface="Meiryo UI" pitchFamily="50" charset="-128"/>
                <a:cs typeface="Meiryo UI" pitchFamily="50" charset="-128"/>
              </a:rPr>
              <a:t>◆太陽熱エネルギーの有効利用を</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促進します。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府立茨木高校では、民間団体</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の資金</a:t>
            </a:r>
            <a:r>
              <a:rPr lang="en-US" altLang="ja-JP"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一般社団法人新エネルギー導入促進協議会の補助金活用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により、校舎屋上に太陽熱集熱器を設置し、太陽熱エネルギーを活用して室内プールの</a:t>
            </a:r>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昇温を行っています。</a:t>
            </a:r>
            <a:endParaRPr lang="en-US" altLang="ja-JP" b="0" i="0" dirty="0">
              <a:latin typeface="Meiryo UI" pitchFamily="50" charset="-128"/>
              <a:ea typeface="Meiryo UI" pitchFamily="50" charset="-128"/>
              <a:cs typeface="Meiryo UI" pitchFamily="50" charset="-128"/>
            </a:endParaRPr>
          </a:p>
        </p:txBody>
      </p:sp>
      <p:sp>
        <p:nvSpPr>
          <p:cNvPr id="50" name="大かっこ 49"/>
          <p:cNvSpPr/>
          <p:nvPr/>
        </p:nvSpPr>
        <p:spPr>
          <a:xfrm>
            <a:off x="7361543" y="2684249"/>
            <a:ext cx="2365916" cy="354494"/>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年間</a:t>
            </a:r>
            <a:r>
              <a:rPr lang="en-US" altLang="ja-JP"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10</a:t>
            </a:r>
            <a:r>
              <a:rPr lang="ja-JP" altLang="en-US" sz="1050" dirty="0" smtClean="0">
                <a:solidFill>
                  <a:prstClr val="black"/>
                </a:solidFill>
                <a:latin typeface="Meiryo UI" pitchFamily="50" charset="-128"/>
                <a:ea typeface="Meiryo UI" pitchFamily="50" charset="-128"/>
                <a:cs typeface="Meiryo UI" pitchFamily="50" charset="-128"/>
              </a:rPr>
              <a:t>月</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取得熱量：</a:t>
            </a:r>
            <a:r>
              <a:rPr lang="en-US" altLang="ja-JP" sz="1050" dirty="0" smtClean="0">
                <a:solidFill>
                  <a:prstClr val="black"/>
                </a:solidFill>
                <a:latin typeface="Meiryo UI" pitchFamily="50" charset="-128"/>
                <a:ea typeface="Meiryo UI" pitchFamily="50" charset="-128"/>
                <a:cs typeface="Meiryo UI" pitchFamily="50" charset="-128"/>
              </a:rPr>
              <a:t>69MWh</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smtClean="0">
              <a:solidFill>
                <a:prstClr val="black"/>
              </a:solidFill>
              <a:latin typeface="Meiryo UI" pitchFamily="50" charset="-128"/>
              <a:ea typeface="Meiryo UI" pitchFamily="50" charset="-128"/>
              <a:cs typeface="Meiryo UI" pitchFamily="50" charset="-128"/>
            </a:endParaRPr>
          </a:p>
          <a:p>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96693355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再生可能エネルギーの普及拡大 </a:t>
            </a:r>
            <a:r>
              <a:rPr lang="ja-JP" altLang="en-US" sz="1200" dirty="0" smtClean="0">
                <a:solidFill>
                  <a:prstClr val="white"/>
                </a:solidFill>
                <a:latin typeface="Calibri"/>
                <a:ea typeface="HGP創英角ｺﾞｼｯｸUB" pitchFamily="50" charset="-128"/>
                <a:cs typeface="ＭＳ Ｐゴシック" charset="-128"/>
              </a:rPr>
              <a:t>～太陽光発電</a:t>
            </a:r>
            <a:r>
              <a:rPr lang="ja-JP" altLang="en-US" sz="1200" dirty="0">
                <a:solidFill>
                  <a:prstClr val="white"/>
                </a:solidFill>
                <a:latin typeface="Calibri"/>
                <a:ea typeface="HGP創英角ｺﾞｼｯｸUB" pitchFamily="50" charset="-128"/>
                <a:cs typeface="ＭＳ Ｐゴシック" charset="-128"/>
              </a:rPr>
              <a:t>以外</a:t>
            </a:r>
            <a:r>
              <a:rPr lang="ja-JP" altLang="en-US" sz="1200" dirty="0" smtClean="0">
                <a:solidFill>
                  <a:prstClr val="white"/>
                </a:solidFill>
                <a:latin typeface="Calibri"/>
                <a:ea typeface="HGP創英角ｺﾞｼｯｸUB" pitchFamily="50" charset="-128"/>
                <a:cs typeface="ＭＳ Ｐゴシック" charset="-128"/>
              </a:rPr>
              <a:t>の</a:t>
            </a:r>
            <a:r>
              <a:rPr lang="ja-JP" altLang="en-US" sz="1200" dirty="0">
                <a:solidFill>
                  <a:prstClr val="white"/>
                </a:solidFill>
                <a:latin typeface="Calibri"/>
                <a:ea typeface="HGP創英角ｺﾞｼｯｸUB" pitchFamily="50" charset="-128"/>
                <a:cs typeface="ＭＳ Ｐゴシック" charset="-128"/>
              </a:rPr>
              <a:t>再生可能エネルギーの普及促進～　</a:t>
            </a:r>
          </a:p>
        </p:txBody>
      </p:sp>
      <p:sp>
        <p:nvSpPr>
          <p:cNvPr id="93" name="角丸四角形 92"/>
          <p:cNvSpPr/>
          <p:nvPr/>
        </p:nvSpPr>
        <p:spPr>
          <a:xfrm>
            <a:off x="73076" y="570456"/>
            <a:ext cx="9704460" cy="6192688"/>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96" name="テキスト ボックス 95"/>
          <p:cNvSpPr txBox="1"/>
          <p:nvPr/>
        </p:nvSpPr>
        <p:spPr>
          <a:xfrm>
            <a:off x="5030750" y="713013"/>
            <a:ext cx="642330" cy="369332"/>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97" name="テキスト ボックス 96"/>
          <p:cNvSpPr txBox="1"/>
          <p:nvPr/>
        </p:nvSpPr>
        <p:spPr>
          <a:xfrm>
            <a:off x="272480" y="1766604"/>
            <a:ext cx="5400600" cy="69249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a:t>
            </a:r>
            <a:r>
              <a:rPr lang="ja-JP" altLang="en-US" sz="1300" dirty="0">
                <a:solidFill>
                  <a:prstClr val="black"/>
                </a:solidFill>
                <a:latin typeface="Meiryo UI" pitchFamily="50" charset="-128"/>
                <a:ea typeface="Meiryo UI" pitchFamily="50" charset="-128"/>
                <a:cs typeface="Meiryo UI" pitchFamily="50" charset="-128"/>
              </a:rPr>
              <a:t>は</a:t>
            </a:r>
            <a:r>
              <a:rPr lang="ja-JP" altLang="en-US" sz="1300" dirty="0" smtClean="0">
                <a:solidFill>
                  <a:prstClr val="black"/>
                </a:solidFill>
                <a:latin typeface="Meiryo UI" pitchFamily="50" charset="-128"/>
                <a:ea typeface="Meiryo UI" pitchFamily="50" charset="-128"/>
                <a:cs typeface="Meiryo UI" pitchFamily="50" charset="-128"/>
              </a:rPr>
              <a:t>、金融機関と、環境・エネルギー施策の連携協力に関する協定を締結することにより、広域</a:t>
            </a:r>
            <a:r>
              <a:rPr lang="ja-JP" altLang="en-US" sz="1300" dirty="0">
                <a:solidFill>
                  <a:prstClr val="black"/>
                </a:solidFill>
                <a:latin typeface="Meiryo UI" pitchFamily="50" charset="-128"/>
                <a:ea typeface="Meiryo UI" pitchFamily="50" charset="-128"/>
                <a:cs typeface="Meiryo UI" pitchFamily="50" charset="-128"/>
              </a:rPr>
              <a:t>なネットワークやノウハウ</a:t>
            </a:r>
            <a:r>
              <a:rPr lang="ja-JP" altLang="en-US" sz="1300" dirty="0" smtClean="0">
                <a:solidFill>
                  <a:prstClr val="black"/>
                </a:solidFill>
                <a:latin typeface="Meiryo UI" pitchFamily="50" charset="-128"/>
                <a:ea typeface="Meiryo UI" pitchFamily="50" charset="-128"/>
                <a:cs typeface="Meiryo UI" pitchFamily="50" charset="-128"/>
              </a:rPr>
              <a:t>を</a:t>
            </a:r>
            <a:r>
              <a:rPr lang="ja-JP" altLang="en-US" sz="1300" dirty="0">
                <a:solidFill>
                  <a:prstClr val="black"/>
                </a:solidFill>
                <a:latin typeface="Meiryo UI" pitchFamily="50" charset="-128"/>
                <a:ea typeface="Meiryo UI" pitchFamily="50" charset="-128"/>
                <a:cs typeface="Meiryo UI" pitchFamily="50" charset="-128"/>
              </a:rPr>
              <a:t>持つ</a:t>
            </a:r>
            <a:r>
              <a:rPr lang="ja-JP" altLang="en-US" sz="1300" dirty="0" smtClean="0">
                <a:solidFill>
                  <a:prstClr val="black"/>
                </a:solidFill>
                <a:latin typeface="Meiryo UI" pitchFamily="50" charset="-128"/>
                <a:ea typeface="Meiryo UI" pitchFamily="50" charset="-128"/>
                <a:cs typeface="Meiryo UI" pitchFamily="50" charset="-128"/>
              </a:rPr>
              <a:t>金融機関と連携して、創エネ・省エネ等を促進するとともに、エネルギー施策の広報を行っています。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46" name="角丸四角形 45"/>
          <p:cNvSpPr/>
          <p:nvPr/>
        </p:nvSpPr>
        <p:spPr>
          <a:xfrm>
            <a:off x="274386" y="650449"/>
            <a:ext cx="467861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民間資金を活用したエネルギー施策の推進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43"/>
          <p:cNvSpPr txBox="1"/>
          <p:nvPr/>
        </p:nvSpPr>
        <p:spPr>
          <a:xfrm>
            <a:off x="128464" y="5010696"/>
            <a:ext cx="6120680" cy="692497"/>
          </a:xfrm>
          <a:prstGeom prst="rect">
            <a:avLst/>
          </a:prstGeom>
          <a:noFill/>
        </p:spPr>
        <p:txBody>
          <a:bodyPr wrap="square" rtlCol="0">
            <a:spAutoFit/>
          </a:bodyPr>
          <a:lstStyle/>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・「おおさかスマートエネルギーセンター」が実施する事業の趣旨に賛同頂いた金融機関</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から、府・市の環境・エネルギー関連施策を支援するために、預入金</a:t>
            </a:r>
            <a:r>
              <a:rPr lang="ja-JP" altLang="en-US" sz="1300" dirty="0">
                <a:solidFill>
                  <a:prstClr val="black"/>
                </a:solidFill>
                <a:latin typeface="Meiryo UI" pitchFamily="50" charset="-128"/>
                <a:ea typeface="Meiryo UI" pitchFamily="50" charset="-128"/>
                <a:cs typeface="Meiryo UI" pitchFamily="50" charset="-128"/>
              </a:rPr>
              <a:t>額</a:t>
            </a:r>
            <a:r>
              <a:rPr lang="ja-JP" altLang="en-US" sz="1300" dirty="0" smtClean="0">
                <a:solidFill>
                  <a:prstClr val="black"/>
                </a:solidFill>
                <a:latin typeface="Meiryo UI" pitchFamily="50" charset="-128"/>
                <a:ea typeface="Meiryo UI" pitchFamily="50" charset="-128"/>
                <a:cs typeface="Meiryo UI" pitchFamily="50" charset="-128"/>
              </a:rPr>
              <a:t>の一部</a:t>
            </a:r>
            <a:r>
              <a:rPr lang="ja-JP" altLang="en-US" sz="1300" dirty="0">
                <a:solidFill>
                  <a:prstClr val="black"/>
                </a:solidFill>
                <a:latin typeface="Meiryo UI" pitchFamily="50" charset="-128"/>
                <a:ea typeface="Meiryo UI" pitchFamily="50" charset="-128"/>
                <a:cs typeface="Meiryo UI" pitchFamily="50" charset="-128"/>
              </a:rPr>
              <a:t>を</a:t>
            </a:r>
            <a:r>
              <a:rPr lang="ja-JP" altLang="en-US" sz="1300" dirty="0" smtClean="0">
                <a:solidFill>
                  <a:prstClr val="black"/>
                </a:solidFill>
                <a:latin typeface="Meiryo UI" pitchFamily="50" charset="-128"/>
                <a:ea typeface="Meiryo UI" pitchFamily="50" charset="-128"/>
                <a:cs typeface="Meiryo UI" pitchFamily="50" charset="-128"/>
              </a:rPr>
              <a:t>寄附</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いただいています。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50" name="正方形/長方形 49"/>
          <p:cNvSpPr/>
          <p:nvPr/>
        </p:nvSpPr>
        <p:spPr>
          <a:xfrm>
            <a:off x="704528" y="5897163"/>
            <a:ext cx="4752528" cy="432048"/>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a:t>
            </a:r>
            <a:r>
              <a:rPr lang="ja-JP" altLang="en-US" sz="1050" dirty="0">
                <a:solidFill>
                  <a:prstClr val="black"/>
                </a:solidFill>
                <a:latin typeface="Meiryo UI" pitchFamily="50" charset="-128"/>
                <a:ea typeface="Meiryo UI" pitchFamily="50" charset="-128"/>
                <a:cs typeface="Meiryo UI" pitchFamily="50" charset="-128"/>
              </a:rPr>
              <a:t>実績</a:t>
            </a:r>
            <a:r>
              <a:rPr lang="ja-JP" altLang="en-US" sz="1050" dirty="0" smtClean="0">
                <a:solidFill>
                  <a:prstClr val="black"/>
                </a:solidFill>
                <a:latin typeface="Meiryo UI" pitchFamily="50" charset="-128"/>
                <a:ea typeface="Meiryo UI" pitchFamily="50" charset="-128"/>
                <a:cs typeface="Meiryo UI" pitchFamily="50" charset="-128"/>
              </a:rPr>
              <a:t>＞</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関西アーバン銀行　ｅｃｏ定期預金等（</a:t>
            </a:r>
            <a:r>
              <a:rPr lang="en-US" altLang="ja-JP" sz="1050" dirty="0" smtClean="0">
                <a:solidFill>
                  <a:prstClr val="black"/>
                </a:solidFill>
                <a:latin typeface="Meiryo UI" pitchFamily="50" charset="-128"/>
                <a:ea typeface="Meiryo UI" pitchFamily="50" charset="-128"/>
                <a:cs typeface="Meiryo UI" pitchFamily="50" charset="-128"/>
              </a:rPr>
              <a:t>1,530×2(</a:t>
            </a:r>
            <a:r>
              <a:rPr lang="ja-JP" altLang="en-US" sz="1050" dirty="0" smtClean="0">
                <a:solidFill>
                  <a:prstClr val="black"/>
                </a:solidFill>
                <a:latin typeface="Meiryo UI" pitchFamily="50" charset="-128"/>
                <a:ea typeface="Meiryo UI" pitchFamily="50" charset="-128"/>
                <a:cs typeface="Meiryo UI" pitchFamily="50" charset="-128"/>
              </a:rPr>
              <a:t>府・市</a:t>
            </a:r>
            <a:r>
              <a:rPr lang="en-US" altLang="ja-JP" sz="1050" dirty="0" smtClean="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　</a:t>
            </a:r>
            <a:r>
              <a:rPr lang="en-US" altLang="ja-JP" sz="1050" dirty="0" smtClean="0">
                <a:solidFill>
                  <a:prstClr val="black"/>
                </a:solidFill>
                <a:latin typeface="Meiryo UI" pitchFamily="50" charset="-128"/>
                <a:ea typeface="Meiryo UI" pitchFamily="50" charset="-128"/>
                <a:cs typeface="Meiryo UI" pitchFamily="50" charset="-128"/>
              </a:rPr>
              <a:t>3,060</a:t>
            </a:r>
            <a:r>
              <a:rPr lang="ja-JP" altLang="en-US" sz="1050" dirty="0" smtClean="0">
                <a:solidFill>
                  <a:prstClr val="black"/>
                </a:solidFill>
                <a:latin typeface="Meiryo UI" pitchFamily="50" charset="-128"/>
                <a:ea typeface="Meiryo UI" pitchFamily="50" charset="-128"/>
                <a:cs typeface="Meiryo UI" pitchFamily="50" charset="-128"/>
              </a:rPr>
              <a:t>千円</a:t>
            </a:r>
            <a:r>
              <a:rPr lang="ja-JP" altLang="en-US" sz="1050" dirty="0">
                <a:solidFill>
                  <a:prstClr val="black"/>
                </a:solidFill>
                <a:latin typeface="Meiryo UI" pitchFamily="50" charset="-128"/>
                <a:ea typeface="Meiryo UI" pitchFamily="50" charset="-128"/>
                <a:cs typeface="Meiryo UI" pitchFamily="50" charset="-128"/>
              </a:rPr>
              <a:t>）</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sp>
        <p:nvSpPr>
          <p:cNvPr id="19" name="角丸四角形 18"/>
          <p:cNvSpPr/>
          <p:nvPr/>
        </p:nvSpPr>
        <p:spPr>
          <a:xfrm>
            <a:off x="200472" y="1284034"/>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金融機関との連携協定による施策の推進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0" name="角丸四角形 19"/>
          <p:cNvSpPr/>
          <p:nvPr/>
        </p:nvSpPr>
        <p:spPr>
          <a:xfrm>
            <a:off x="217060" y="4131368"/>
            <a:ext cx="3816424"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金融機関</a:t>
            </a:r>
            <a:r>
              <a:rPr lang="ja-JP" altLang="en-US" sz="1400" b="1" dirty="0" smtClean="0">
                <a:solidFill>
                  <a:prstClr val="black"/>
                </a:solidFill>
                <a:latin typeface="Meiryo UI" pitchFamily="50" charset="-128"/>
                <a:ea typeface="Meiryo UI" pitchFamily="50" charset="-128"/>
                <a:cs typeface="Meiryo UI" pitchFamily="50" charset="-128"/>
              </a:rPr>
              <a:t>の寄附を活用した施策の推進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2" name="円/楕円 2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22</a:t>
            </a:r>
          </a:p>
        </p:txBody>
      </p:sp>
      <p:sp>
        <p:nvSpPr>
          <p:cNvPr id="23" name="テキスト ボックス 22"/>
          <p:cNvSpPr txBox="1"/>
          <p:nvPr/>
        </p:nvSpPr>
        <p:spPr>
          <a:xfrm>
            <a:off x="272480" y="4593740"/>
            <a:ext cx="6192688" cy="292388"/>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◆大阪府・市は、金融機関からいただいた寄附を活用して、エネルギー施策を推進します。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21" name="角丸四角形 20"/>
          <p:cNvSpPr/>
          <p:nvPr/>
        </p:nvSpPr>
        <p:spPr>
          <a:xfrm>
            <a:off x="6033120" y="1187049"/>
            <a:ext cx="3636202"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企業の協賛による環境教育教材の作成</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6105128" y="1668863"/>
            <a:ext cx="3600400" cy="1092607"/>
          </a:xfrm>
          <a:prstGeom prst="rect">
            <a:avLst/>
          </a:prstGeom>
          <a:noFill/>
        </p:spPr>
        <p:txBody>
          <a:bodyPr wrap="square" rtlCol="0">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◆大阪府は、企業からの協賛により、小学生を対象としたエネルギーに関する環境教育教材を作成しました。</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　この教材を府内の小学校に配布して、各学校の授業等において活用していただきます。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25" name="正方形/長方形 24"/>
          <p:cNvSpPr/>
          <p:nvPr/>
        </p:nvSpPr>
        <p:spPr>
          <a:xfrm>
            <a:off x="6359236" y="2924944"/>
            <a:ext cx="3125108" cy="1003756"/>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t"/>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印刷部数：</a:t>
            </a:r>
            <a:r>
              <a:rPr lang="en-US" altLang="ja-JP" sz="1050" dirty="0" smtClean="0">
                <a:solidFill>
                  <a:schemeClr val="tx1"/>
                </a:solidFill>
                <a:latin typeface="Meiryo UI" pitchFamily="50" charset="-128"/>
                <a:ea typeface="Meiryo UI" pitchFamily="50" charset="-128"/>
                <a:cs typeface="Meiryo UI" pitchFamily="50" charset="-128"/>
              </a:rPr>
              <a:t>63,000</a:t>
            </a:r>
            <a:r>
              <a:rPr lang="ja-JP" altLang="en-US" sz="1050" dirty="0" smtClean="0">
                <a:solidFill>
                  <a:schemeClr val="tx1"/>
                </a:solidFill>
                <a:latin typeface="Meiryo UI" pitchFamily="50" charset="-128"/>
                <a:ea typeface="Meiryo UI" pitchFamily="50" charset="-128"/>
                <a:cs typeface="Meiryo UI" pitchFamily="50" charset="-128"/>
              </a:rPr>
              <a:t>部</a:t>
            </a:r>
            <a:endParaRPr lang="en-US" altLang="ja-JP" sz="1050" dirty="0" smtClean="0">
              <a:solidFill>
                <a:schemeClr val="tx1"/>
              </a:solidFill>
              <a:latin typeface="Meiryo UI" pitchFamily="50" charset="-128"/>
              <a:ea typeface="Meiryo UI" pitchFamily="50" charset="-128"/>
              <a:cs typeface="Meiryo UI" pitchFamily="50" charset="-128"/>
            </a:endParaRPr>
          </a:p>
          <a:p>
            <a:pPr marL="803275" indent="-803275"/>
            <a:r>
              <a:rPr lang="ja-JP" altLang="en-US" sz="1050" dirty="0" smtClean="0">
                <a:solidFill>
                  <a:schemeClr val="tx1"/>
                </a:solidFill>
                <a:latin typeface="Meiryo UI" pitchFamily="50" charset="-128"/>
                <a:ea typeface="Meiryo UI" pitchFamily="50" charset="-128"/>
                <a:cs typeface="Meiryo UI" pitchFamily="50" charset="-128"/>
              </a:rPr>
              <a:t>　　協賛企業</a:t>
            </a:r>
            <a:r>
              <a:rPr lang="ja-JP" altLang="en-US" sz="1050" dirty="0">
                <a:solidFill>
                  <a:schemeClr val="tx1"/>
                </a:solidFill>
                <a:latin typeface="Meiryo UI" pitchFamily="50" charset="-128"/>
                <a:ea typeface="Meiryo UI" pitchFamily="50" charset="-128"/>
                <a:cs typeface="Meiryo UI" pitchFamily="50" charset="-128"/>
              </a:rPr>
              <a:t>：株式会社</a:t>
            </a:r>
            <a:r>
              <a:rPr lang="ja-JP" altLang="en-US" sz="1050" dirty="0" smtClean="0">
                <a:solidFill>
                  <a:schemeClr val="tx1"/>
                </a:solidFill>
                <a:latin typeface="Meiryo UI" pitchFamily="50" charset="-128"/>
                <a:ea typeface="Meiryo UI" pitchFamily="50" charset="-128"/>
                <a:cs typeface="Meiryo UI" pitchFamily="50" charset="-128"/>
              </a:rPr>
              <a:t>エディオン、積水ハウス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会社、大阪ガス</a:t>
            </a:r>
            <a:r>
              <a:rPr lang="ja-JP" altLang="en-US" sz="1050" dirty="0">
                <a:solidFill>
                  <a:schemeClr val="tx1"/>
                </a:solidFill>
                <a:latin typeface="Meiryo UI" pitchFamily="50" charset="-128"/>
                <a:ea typeface="Meiryo UI" pitchFamily="50" charset="-128"/>
                <a:cs typeface="Meiryo UI" pitchFamily="50" charset="-128"/>
              </a:rPr>
              <a:t>株式</a:t>
            </a:r>
            <a:r>
              <a:rPr lang="ja-JP" altLang="en-US" sz="1050" dirty="0" smtClean="0">
                <a:solidFill>
                  <a:schemeClr val="tx1"/>
                </a:solidFill>
                <a:latin typeface="Meiryo UI" pitchFamily="50" charset="-128"/>
                <a:ea typeface="Meiryo UI" pitchFamily="50" charset="-128"/>
                <a:cs typeface="Meiryo UI" pitchFamily="50" charset="-128"/>
              </a:rPr>
              <a:t>会社、関西</a:t>
            </a:r>
            <a:r>
              <a:rPr lang="ja-JP" altLang="en-US" sz="1050" dirty="0">
                <a:solidFill>
                  <a:schemeClr val="tx1"/>
                </a:solidFill>
                <a:latin typeface="Meiryo UI" pitchFamily="50" charset="-128"/>
                <a:ea typeface="Meiryo UI" pitchFamily="50" charset="-128"/>
                <a:cs typeface="Meiryo UI" pitchFamily="50" charset="-128"/>
              </a:rPr>
              <a:t>電力株式</a:t>
            </a:r>
            <a:r>
              <a:rPr lang="ja-JP" altLang="en-US" sz="1050" dirty="0" smtClean="0">
                <a:solidFill>
                  <a:schemeClr val="tx1"/>
                </a:solidFill>
                <a:latin typeface="Meiryo UI" pitchFamily="50" charset="-128"/>
                <a:ea typeface="Meiryo UI" pitchFamily="50" charset="-128"/>
                <a:cs typeface="Meiryo UI" pitchFamily="50" charset="-128"/>
              </a:rPr>
              <a:t>会社、大和ハウス</a:t>
            </a:r>
            <a:r>
              <a:rPr lang="ja-JP" altLang="en-US" sz="1050" dirty="0">
                <a:solidFill>
                  <a:schemeClr val="tx1"/>
                </a:solidFill>
                <a:latin typeface="Meiryo UI" pitchFamily="50" charset="-128"/>
                <a:ea typeface="Meiryo UI" pitchFamily="50" charset="-128"/>
                <a:cs typeface="Meiryo UI" pitchFamily="50" charset="-128"/>
              </a:rPr>
              <a:t>工業株式</a:t>
            </a:r>
            <a:r>
              <a:rPr lang="ja-JP" altLang="en-US" sz="1050" dirty="0" smtClean="0">
                <a:solidFill>
                  <a:schemeClr val="tx1"/>
                </a:solidFill>
                <a:latin typeface="Meiryo UI" pitchFamily="50" charset="-128"/>
                <a:ea typeface="Meiryo UI" pitchFamily="50" charset="-128"/>
                <a:cs typeface="Meiryo UI" pitchFamily="50" charset="-128"/>
              </a:rPr>
              <a:t>会社、上新</a:t>
            </a:r>
            <a:r>
              <a:rPr lang="ja-JP" altLang="en-US" sz="1050" dirty="0">
                <a:solidFill>
                  <a:schemeClr val="tx1"/>
                </a:solidFill>
                <a:latin typeface="Meiryo UI" pitchFamily="50" charset="-128"/>
                <a:ea typeface="Meiryo UI" pitchFamily="50" charset="-128"/>
                <a:cs typeface="Meiryo UI" pitchFamily="50" charset="-128"/>
              </a:rPr>
              <a:t>電機株式</a:t>
            </a:r>
            <a:r>
              <a:rPr lang="ja-JP" altLang="en-US" sz="1050" dirty="0" smtClean="0">
                <a:solidFill>
                  <a:schemeClr val="tx1"/>
                </a:solidFill>
                <a:latin typeface="Meiryo UI" pitchFamily="50" charset="-128"/>
                <a:ea typeface="Meiryo UI" pitchFamily="50" charset="-128"/>
                <a:cs typeface="Meiryo UI" pitchFamily="50" charset="-128"/>
              </a:rPr>
              <a:t>会社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a:solidFill>
                <a:schemeClr val="tx1"/>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6688045" y="6345343"/>
            <a:ext cx="276735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lgn="ctr" eaLnBrk="1" hangingPunct="1"/>
            <a:r>
              <a:rPr lang="ja-JP" altLang="en-US" sz="1100" b="0" i="0" dirty="0" smtClean="0">
                <a:solidFill>
                  <a:prstClr val="black"/>
                </a:solidFill>
                <a:latin typeface="Meiryo UI" pitchFamily="50" charset="-128"/>
                <a:ea typeface="Meiryo UI" pitchFamily="50" charset="-128"/>
                <a:cs typeface="Meiryo UI" pitchFamily="50" charset="-128"/>
              </a:rPr>
              <a:t>教材「考えよう！地球温暖化とエネルギー」</a:t>
            </a:r>
            <a:endParaRPr lang="ja-JP" altLang="en-US" sz="1100" b="0" i="0" dirty="0">
              <a:solidFill>
                <a:prstClr val="black"/>
              </a:solidFill>
              <a:latin typeface="Meiryo UI" pitchFamily="50" charset="-128"/>
              <a:ea typeface="Meiryo UI" pitchFamily="50" charset="-128"/>
              <a:cs typeface="Meiryo UI" pitchFamily="50" charset="-128"/>
            </a:endParaRPr>
          </a:p>
        </p:txBody>
      </p:sp>
      <p:cxnSp>
        <p:nvCxnSpPr>
          <p:cNvPr id="29" name="直線矢印コネクタ 28"/>
          <p:cNvCxnSpPr/>
          <p:nvPr/>
        </p:nvCxnSpPr>
        <p:spPr>
          <a:xfrm flipH="1">
            <a:off x="2000807" y="3276785"/>
            <a:ext cx="2016089" cy="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0" name="タイトル 1"/>
          <p:cNvSpPr txBox="1">
            <a:spLocks/>
          </p:cNvSpPr>
          <p:nvPr/>
        </p:nvSpPr>
        <p:spPr bwMode="auto">
          <a:xfrm>
            <a:off x="2370457" y="2572287"/>
            <a:ext cx="1188008" cy="38080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窓口等でのＰＲ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施策への参加・協力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矢印コネクタ 30"/>
          <p:cNvCxnSpPr/>
          <p:nvPr/>
        </p:nvCxnSpPr>
        <p:spPr>
          <a:xfrm flipH="1">
            <a:off x="2038862" y="3000074"/>
            <a:ext cx="1978034" cy="0"/>
          </a:xfrm>
          <a:prstGeom prst="straightConnector1">
            <a:avLst/>
          </a:prstGeom>
          <a:ln w="25400">
            <a:headEnd type="arrow"/>
            <a:tailEnd type="none"/>
          </a:ln>
        </p:spPr>
        <p:style>
          <a:lnRef idx="1">
            <a:schemeClr val="accent1"/>
          </a:lnRef>
          <a:fillRef idx="0">
            <a:schemeClr val="accent1"/>
          </a:fillRef>
          <a:effectRef idx="0">
            <a:schemeClr val="accent1"/>
          </a:effectRef>
          <a:fontRef idx="minor">
            <a:schemeClr val="tx1"/>
          </a:fontRef>
        </p:style>
      </p:cxnSp>
      <p:sp>
        <p:nvSpPr>
          <p:cNvPr id="32" name="角丸四角形 31"/>
          <p:cNvSpPr/>
          <p:nvPr/>
        </p:nvSpPr>
        <p:spPr>
          <a:xfrm>
            <a:off x="553016" y="2835927"/>
            <a:ext cx="1296144" cy="58487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大阪府</a:t>
            </a:r>
            <a:endParaRPr lang="en-US" altLang="ja-JP" sz="1300" b="1" dirty="0" smtClean="0">
              <a:solidFill>
                <a:prstClr val="black"/>
              </a:solidFill>
            </a:endParaRPr>
          </a:p>
          <a:p>
            <a:pPr algn="ctr"/>
            <a:r>
              <a:rPr lang="ja-JP" altLang="en-US" sz="1300" b="1" dirty="0" smtClean="0">
                <a:solidFill>
                  <a:prstClr val="black"/>
                </a:solidFill>
              </a:rPr>
              <a:t>大阪市</a:t>
            </a:r>
            <a:endParaRPr lang="ja-JP" altLang="en-US" sz="1300" b="1" dirty="0">
              <a:solidFill>
                <a:prstClr val="black"/>
              </a:solidFill>
            </a:endParaRPr>
          </a:p>
        </p:txBody>
      </p:sp>
      <p:sp>
        <p:nvSpPr>
          <p:cNvPr id="33" name="角丸四角形 32"/>
          <p:cNvSpPr/>
          <p:nvPr/>
        </p:nvSpPr>
        <p:spPr>
          <a:xfrm>
            <a:off x="4104666" y="2810712"/>
            <a:ext cx="1368152" cy="586104"/>
          </a:xfrm>
          <a:prstGeom prst="roundRect">
            <a:avLst/>
          </a:prstGeom>
          <a:solidFill>
            <a:srgbClr val="FFFF00"/>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b="1" dirty="0" smtClean="0">
                <a:solidFill>
                  <a:prstClr val="black"/>
                </a:solidFill>
              </a:rPr>
              <a:t>池田泉州銀行</a:t>
            </a:r>
            <a:endParaRPr lang="ja-JP" altLang="en-US" sz="1300" b="1" dirty="0">
              <a:solidFill>
                <a:prstClr val="black"/>
              </a:solidFill>
            </a:endParaRPr>
          </a:p>
        </p:txBody>
      </p:sp>
      <p:sp>
        <p:nvSpPr>
          <p:cNvPr id="34" name="タイトル 1"/>
          <p:cNvSpPr txBox="1">
            <a:spLocks/>
          </p:cNvSpPr>
          <p:nvPr/>
        </p:nvSpPr>
        <p:spPr bwMode="auto">
          <a:xfrm>
            <a:off x="2466382" y="3335179"/>
            <a:ext cx="1027708" cy="392153"/>
          </a:xfrm>
          <a:prstGeom prst="rect">
            <a:avLst/>
          </a:prstGeom>
          <a:noFill/>
          <a:ln>
            <a:noFill/>
          </a:ln>
          <a:extLst/>
        </p:spPr>
        <p:txBody>
          <a:bodyPr wrap="none" lIns="97722" tIns="48860" rIns="97722" bIns="48860" anchor="ctr">
            <a:spAutoFit/>
          </a:bodyPr>
          <a:lstStyle/>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協定締結のＰＲ</a:t>
            </a:r>
            <a:endParaRPr lang="en-US" altLang="ja-JP"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fontAlgn="base">
              <a:lnSpc>
                <a:spcPts val="1100"/>
              </a:lnSpc>
            </a:pPr>
            <a:r>
              <a:rPr lang="ja-JP" altLang="en-US" sz="9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施策情報の提供</a:t>
            </a:r>
            <a:endParaRPr lang="ja-JP" altLang="en-US" sz="9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タイトル 1"/>
          <p:cNvSpPr txBox="1">
            <a:spLocks/>
          </p:cNvSpPr>
          <p:nvPr/>
        </p:nvSpPr>
        <p:spPr bwMode="auto">
          <a:xfrm>
            <a:off x="2571801" y="3049870"/>
            <a:ext cx="864202" cy="226915"/>
          </a:xfrm>
          <a:prstGeom prst="rect">
            <a:avLst/>
          </a:prstGeom>
          <a:noFill/>
          <a:ln>
            <a:noFill/>
          </a:ln>
          <a:extLst/>
        </p:spPr>
        <p:txBody>
          <a:bodyPr wrap="none" lIns="97722" tIns="48860" rIns="97722" bIns="48860" anchor="ctr">
            <a:spAutoFit/>
          </a:bodyPr>
          <a:lstStyle/>
          <a:p>
            <a:pPr algn="ctr" fontAlgn="base">
              <a:lnSpc>
                <a:spcPts val="1000"/>
              </a:lnSpc>
            </a:pPr>
            <a:r>
              <a:rPr lang="ja-JP" altLang="en-US" sz="1300" b="1" dirty="0" smtClean="0">
                <a:solidFill>
                  <a:srgbClr val="1F497D"/>
                </a:solidFill>
                <a:latin typeface="ＭＳ Ｐゴシック"/>
                <a:cs typeface="ＭＳ Ｐゴシック"/>
              </a:rPr>
              <a:t>協定締結</a:t>
            </a:r>
            <a:endParaRPr lang="ja-JP" altLang="en-US" sz="1300" b="1" dirty="0">
              <a:solidFill>
                <a:srgbClr val="1F497D"/>
              </a:solidFill>
              <a:latin typeface="ＭＳ Ｐゴシック"/>
              <a:cs typeface="ＭＳ Ｐゴシック"/>
            </a:endParaRPr>
          </a:p>
        </p:txBody>
      </p:sp>
      <p:sp>
        <p:nvSpPr>
          <p:cNvPr id="36" name="タイトル 1"/>
          <p:cNvSpPr txBox="1">
            <a:spLocks/>
          </p:cNvSpPr>
          <p:nvPr/>
        </p:nvSpPr>
        <p:spPr bwMode="auto">
          <a:xfrm>
            <a:off x="3800872" y="3420801"/>
            <a:ext cx="1872208" cy="226915"/>
          </a:xfrm>
          <a:prstGeom prst="rect">
            <a:avLst/>
          </a:prstGeom>
          <a:noFill/>
          <a:ln>
            <a:noFill/>
          </a:ln>
          <a:extLst/>
        </p:spPr>
        <p:txBody>
          <a:bodyPr wrap="square" lIns="97722" tIns="48860" rIns="97722" bIns="48860" anchor="ctr">
            <a:spAutoFit/>
          </a:bodyPr>
          <a:lstStyle/>
          <a:p>
            <a:pPr algn="ctr" fontAlgn="base">
              <a:lnSpc>
                <a:spcPts val="1000"/>
              </a:lnSpc>
            </a:pP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2014</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月　協定締結）</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7" name="Picture 2" descr="教材冊子"/>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29334" y="4299886"/>
            <a:ext cx="1431335" cy="203084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38391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86989" y="620688"/>
            <a:ext cx="9461865" cy="6141452"/>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727978" y="897380"/>
            <a:ext cx="9128397" cy="2246769"/>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・省</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CO2</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・節電の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アドバイス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lvl="0"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省エネ・節電等に係る普及啓発の実施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省エネビルサポート事業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省エネ</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行動の普及啓発事業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環境交流パートナーシップ事業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latin typeface="Meiryo UI" panose="020B0604030504040204" pitchFamily="50" charset="-128"/>
                <a:ea typeface="Meiryo UI" panose="020B0604030504040204" pitchFamily="50" charset="-128"/>
                <a:cs typeface="Meiryo UI" panose="020B0604030504040204" pitchFamily="50" charset="-128"/>
              </a:rPr>
              <a:t>クールスポットモデル拠点推進事業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消費の抑制に係る制度の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エネルギーの多量消費事業者による報告制度）・</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727978" y="4949896"/>
            <a:ext cx="8912373" cy="1438855"/>
          </a:xfrm>
          <a:prstGeom prst="rect">
            <a:avLst/>
          </a:prstGeom>
        </p:spPr>
        <p:txBody>
          <a:bodyPr wrap="square">
            <a:spAutoFit/>
          </a:bodyPr>
          <a:lstStyle/>
          <a:p>
            <a:pPr marL="174625"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○大阪スマートエネルギープロジェクト推進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○環境</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技術</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コーディネート事業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○産業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創造館における中</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小企業向け専門家相談等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ATC</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グリーンエコプラザ</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大阪府・大阪市の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施設等の</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LED</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3" y="468800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■省エネ機器･設備の導入促進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620688"/>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■省エネ型ライフスタイル･ビジネススタイルへの転換</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エネルギー消費の抑制に関する施策･事業一覧</a:t>
            </a:r>
            <a:endParaRPr lang="ja-JP" sz="3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23</a:t>
            </a:r>
            <a:endParaRPr kumimoji="1" lang="ja-JP" altLang="en-US" b="1" dirty="0"/>
          </a:p>
        </p:txBody>
      </p:sp>
      <p:sp>
        <p:nvSpPr>
          <p:cNvPr id="11" name="正方形/長方形 10"/>
          <p:cNvSpPr/>
          <p:nvPr/>
        </p:nvSpPr>
        <p:spPr>
          <a:xfrm>
            <a:off x="704528" y="3721826"/>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○エネルギー消費の抑制に係る制度の推進</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建築物の環境配慮制度</a:t>
            </a:r>
            <a:r>
              <a:rPr lang="en-US" altLang="ja-JP"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・大阪市が所有する建築物における</a:t>
            </a:r>
            <a:r>
              <a:rPr lang="en-US" altLang="ja-JP" sz="1500" dirty="0">
                <a:latin typeface="Meiryo UI" panose="020B0604030504040204" pitchFamily="50" charset="-128"/>
                <a:ea typeface="Meiryo UI" panose="020B0604030504040204" pitchFamily="50" charset="-128"/>
                <a:cs typeface="Meiryo UI" panose="020B0604030504040204" pitchFamily="50" charset="-128"/>
              </a:rPr>
              <a:t>ESCO</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事業の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導入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○大阪市エコ</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住宅普及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促進事業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endParaRPr lang="ja-JP" altLang="en-US" sz="16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2" name="角丸四角形 11"/>
          <p:cNvSpPr/>
          <p:nvPr/>
        </p:nvSpPr>
        <p:spPr>
          <a:xfrm>
            <a:off x="243662" y="3457756"/>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■住宅・建築物の省エネ化</a:t>
            </a:r>
            <a:endParaRPr lang="ja-JP" altLang="en-US" u="sng" dirty="0">
              <a:latin typeface="Meiryo UI" pitchFamily="50" charset="-128"/>
              <a:ea typeface="Meiryo UI" pitchFamily="50" charset="-128"/>
              <a:cs typeface="Meiryo UI" pitchFamily="50" charset="-128"/>
            </a:endParaRPr>
          </a:p>
        </p:txBody>
      </p:sp>
      <p:sp>
        <p:nvSpPr>
          <p:cNvPr id="15" name="正方形/長方形 14"/>
          <p:cNvSpPr/>
          <p:nvPr/>
        </p:nvSpPr>
        <p:spPr>
          <a:xfrm>
            <a:off x="8776255" y="911028"/>
            <a:ext cx="495746" cy="2246769"/>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24</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29</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p:txBody>
      </p:sp>
      <p:sp>
        <p:nvSpPr>
          <p:cNvPr id="18" name="正方形/長方形 17"/>
          <p:cNvSpPr/>
          <p:nvPr/>
        </p:nvSpPr>
        <p:spPr>
          <a:xfrm>
            <a:off x="8776255" y="3717032"/>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30</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31</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正方形/長方形 18"/>
          <p:cNvSpPr/>
          <p:nvPr/>
        </p:nvSpPr>
        <p:spPr>
          <a:xfrm>
            <a:off x="8776255" y="4963544"/>
            <a:ext cx="495746" cy="1438855"/>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32</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33</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34</a:t>
            </a:r>
            <a:endParaRPr lang="ja-JP" altLang="en-US" sz="16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1" name="正方形/長方形 20"/>
          <p:cNvSpPr/>
          <p:nvPr/>
        </p:nvSpPr>
        <p:spPr>
          <a:xfrm>
            <a:off x="361107" y="6379731"/>
            <a:ext cx="8912373" cy="361637"/>
          </a:xfrm>
          <a:prstGeom prst="rect">
            <a:avLst/>
          </a:prstGeom>
        </p:spPr>
        <p:txBody>
          <a:bodyPr wrap="square">
            <a:spAutoFit/>
          </a:bodyPr>
          <a:lstStyle/>
          <a:p>
            <a:pPr marL="174625" indent="-174625">
              <a:lnSpc>
                <a:spcPts val="2100"/>
              </a:lnSpc>
            </a:pP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600" b="1" u="sng" dirty="0" smtClean="0">
                <a:latin typeface="Meiryo UI" panose="020B0604030504040204" pitchFamily="50" charset="-128"/>
                <a:ea typeface="Meiryo UI" panose="020B0604030504040204" pitchFamily="50" charset="-128"/>
                <a:cs typeface="Meiryo UI" panose="020B0604030504040204" pitchFamily="50" charset="-128"/>
              </a:rPr>
              <a:t>2016</a:t>
            </a:r>
            <a:r>
              <a:rPr lang="ja-JP" altLang="en-US" sz="1600" b="1" u="sng" dirty="0" smtClean="0">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600" b="1" u="sng"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円/楕円 23"/>
          <p:cNvSpPr/>
          <p:nvPr/>
        </p:nvSpPr>
        <p:spPr>
          <a:xfrm>
            <a:off x="807805" y="256225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0" name="円/楕円 19"/>
          <p:cNvSpPr/>
          <p:nvPr/>
        </p:nvSpPr>
        <p:spPr>
          <a:xfrm>
            <a:off x="807805" y="228812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4644764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4" name="角丸四角形 3"/>
          <p:cNvSpPr/>
          <p:nvPr/>
        </p:nvSpPr>
        <p:spPr>
          <a:xfrm>
            <a:off x="83460" y="1412776"/>
            <a:ext cx="9694076" cy="525658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5" name="角丸四角形 4"/>
          <p:cNvSpPr/>
          <p:nvPr/>
        </p:nvSpPr>
        <p:spPr>
          <a:xfrm>
            <a:off x="275538" y="1556792"/>
            <a:ext cx="3957382"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a:t>
            </a:r>
            <a:r>
              <a:rPr lang="ja-JP" altLang="en-US" sz="1600" b="1" dirty="0">
                <a:solidFill>
                  <a:prstClr val="black"/>
                </a:solidFill>
                <a:latin typeface="Meiryo UI" pitchFamily="50" charset="-128"/>
                <a:ea typeface="Meiryo UI" pitchFamily="50" charset="-128"/>
                <a:cs typeface="Meiryo UI" pitchFamily="50" charset="-128"/>
              </a:rPr>
              <a:t>・省</a:t>
            </a:r>
            <a:r>
              <a:rPr lang="en-US" altLang="ja-JP" sz="1600" b="1" dirty="0">
                <a:solidFill>
                  <a:prstClr val="black"/>
                </a:solidFill>
                <a:latin typeface="Meiryo UI" pitchFamily="50" charset="-128"/>
                <a:ea typeface="Meiryo UI" pitchFamily="50" charset="-128"/>
                <a:cs typeface="Meiryo UI" pitchFamily="50" charset="-128"/>
              </a:rPr>
              <a:t>CO2</a:t>
            </a:r>
            <a:r>
              <a:rPr lang="ja-JP" altLang="en-US" sz="1600" b="1" dirty="0">
                <a:solidFill>
                  <a:prstClr val="black"/>
                </a:solidFill>
                <a:latin typeface="Meiryo UI" pitchFamily="50" charset="-128"/>
                <a:ea typeface="Meiryo UI" pitchFamily="50" charset="-128"/>
                <a:cs typeface="Meiryo UI" pitchFamily="50" charset="-128"/>
              </a:rPr>
              <a:t>・節電の</a:t>
            </a:r>
            <a:r>
              <a:rPr lang="ja-JP" altLang="en-US" sz="1600" b="1" dirty="0" smtClean="0">
                <a:solidFill>
                  <a:prstClr val="black"/>
                </a:solidFill>
                <a:latin typeface="Meiryo UI" pitchFamily="50" charset="-128"/>
                <a:ea typeface="Meiryo UI" pitchFamily="50" charset="-128"/>
                <a:cs typeface="Meiryo UI" pitchFamily="50" charset="-128"/>
              </a:rPr>
              <a:t>アドバイス</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80" y="2309011"/>
            <a:ext cx="5112568"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◆中小事業者</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対して、省エネ診断の利用促進、エネルギーマネジメントシステム（</a:t>
            </a:r>
            <a:r>
              <a:rPr lang="en-US" altLang="ja-JP" b="0" i="0" dirty="0" smtClean="0">
                <a:latin typeface="Meiryo UI" pitchFamily="50" charset="-128"/>
                <a:ea typeface="Meiryo UI" pitchFamily="50" charset="-128"/>
                <a:cs typeface="Meiryo UI" pitchFamily="50" charset="-128"/>
              </a:rPr>
              <a:t>EMS)</a:t>
            </a:r>
            <a:r>
              <a:rPr lang="ja-JP" altLang="en-US" b="0" i="0" dirty="0" smtClean="0">
                <a:latin typeface="Meiryo UI" pitchFamily="50" charset="-128"/>
                <a:ea typeface="Meiryo UI" pitchFamily="50" charset="-128"/>
                <a:cs typeface="Meiryo UI" pitchFamily="50" charset="-128"/>
              </a:rPr>
              <a:t>によるエネルギーの「見える化」の普及などを中心とした、省エネ･省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･節電のアドバイスを行います。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また</a:t>
            </a:r>
            <a:r>
              <a:rPr lang="ja-JP" altLang="en-US" b="0" i="0" dirty="0">
                <a:latin typeface="Meiryo UI" pitchFamily="50" charset="-128"/>
                <a:ea typeface="Meiryo UI" pitchFamily="50" charset="-128"/>
                <a:cs typeface="Meiryo UI" pitchFamily="50" charset="-128"/>
              </a:rPr>
              <a:t>、セミナーの開催やホームページによる</a:t>
            </a:r>
            <a:r>
              <a:rPr lang="ja-JP" altLang="en-US" b="0" i="0" dirty="0" smtClean="0">
                <a:latin typeface="Meiryo UI" pitchFamily="50" charset="-128"/>
                <a:ea typeface="Meiryo UI" pitchFamily="50" charset="-128"/>
                <a:cs typeface="Meiryo UI" pitchFamily="50" charset="-128"/>
              </a:rPr>
              <a:t>省エネ技術等の情報発信、商工会・</a:t>
            </a:r>
            <a:r>
              <a:rPr lang="ja-JP" altLang="en-US" b="0" i="0" dirty="0">
                <a:latin typeface="Meiryo UI" pitchFamily="50" charset="-128"/>
                <a:ea typeface="Meiryo UI" pitchFamily="50" charset="-128"/>
                <a:cs typeface="Meiryo UI" pitchFamily="50" charset="-128"/>
              </a:rPr>
              <a:t>商工会議所</a:t>
            </a:r>
            <a:r>
              <a:rPr lang="ja-JP" altLang="en-US" b="0" i="0" dirty="0" smtClean="0">
                <a:latin typeface="Meiryo UI" pitchFamily="50" charset="-128"/>
                <a:ea typeface="Meiryo UI" pitchFamily="50" charset="-128"/>
                <a:cs typeface="Meiryo UI" pitchFamily="50" charset="-128"/>
              </a:rPr>
              <a:t>や業界</a:t>
            </a:r>
            <a:r>
              <a:rPr lang="ja-JP" altLang="en-US" b="0" i="0" dirty="0">
                <a:latin typeface="Meiryo UI" pitchFamily="50" charset="-128"/>
                <a:ea typeface="Meiryo UI" pitchFamily="50" charset="-128"/>
                <a:cs typeface="Meiryo UI" pitchFamily="50" charset="-128"/>
              </a:rPr>
              <a:t>団体と連携</a:t>
            </a:r>
            <a:r>
              <a:rPr lang="ja-JP" altLang="en-US" b="0" i="0" dirty="0" smtClean="0">
                <a:latin typeface="Meiryo UI" pitchFamily="50" charset="-128"/>
                <a:ea typeface="Meiryo UI" pitchFamily="50" charset="-128"/>
                <a:cs typeface="Meiryo UI" pitchFamily="50" charset="-128"/>
              </a:rPr>
              <a:t>した省エネ施策の周知・</a:t>
            </a:r>
            <a:r>
              <a:rPr lang="en-US" altLang="ja-JP" b="0" i="0" smtClean="0">
                <a:latin typeface="Meiryo UI" pitchFamily="50" charset="-128"/>
                <a:ea typeface="Meiryo UI" pitchFamily="50" charset="-128"/>
                <a:cs typeface="Meiryo UI" pitchFamily="50" charset="-128"/>
              </a:rPr>
              <a:t>PR</a:t>
            </a:r>
            <a:r>
              <a:rPr lang="ja-JP" altLang="en-US" b="0" i="0" smtClean="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行います。さらに啓発イベントへの出展や、府民や中小事業者を対象とした出前講座の実施等により、省エネ</a:t>
            </a:r>
            <a:r>
              <a:rPr lang="ja-JP" altLang="en-US" b="0" i="0" dirty="0">
                <a:latin typeface="Meiryo UI" pitchFamily="50" charset="-128"/>
                <a:ea typeface="Meiryo UI" pitchFamily="50" charset="-128"/>
                <a:cs typeface="Meiryo UI" pitchFamily="50" charset="-128"/>
              </a:rPr>
              <a:t>・省</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の取組みの</a:t>
            </a:r>
            <a:r>
              <a:rPr lang="ja-JP" altLang="en-US" b="0" i="0" dirty="0" smtClean="0">
                <a:latin typeface="Meiryo UI" pitchFamily="50" charset="-128"/>
                <a:ea typeface="Meiryo UI" pitchFamily="50" charset="-128"/>
                <a:cs typeface="Meiryo UI" pitchFamily="50" charset="-128"/>
              </a:rPr>
              <a:t>普及促進を図ります。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smtClean="0">
              <a:latin typeface="Meiryo UI" pitchFamily="50" charset="-128"/>
              <a:ea typeface="Meiryo UI" pitchFamily="50" charset="-128"/>
              <a:cs typeface="Meiryo UI" pitchFamily="50" charset="-128"/>
            </a:endParaRPr>
          </a:p>
        </p:txBody>
      </p:sp>
      <p:sp>
        <p:nvSpPr>
          <p:cNvPr id="13" name="テキスト ボックス 28"/>
          <p:cNvSpPr txBox="1">
            <a:spLocks noChangeArrowheads="1"/>
          </p:cNvSpPr>
          <p:nvPr/>
        </p:nvSpPr>
        <p:spPr bwMode="auto">
          <a:xfrm>
            <a:off x="288715" y="4725144"/>
            <a:ext cx="509633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◆大阪府立環境農林水産総合研究所等の専門</a:t>
            </a:r>
            <a:r>
              <a:rPr lang="ja-JP" altLang="en-US" b="0" i="0" dirty="0">
                <a:solidFill>
                  <a:prstClr val="black"/>
                </a:solidFill>
                <a:latin typeface="Meiryo UI" pitchFamily="50" charset="-128"/>
                <a:ea typeface="Meiryo UI" pitchFamily="50" charset="-128"/>
                <a:cs typeface="Meiryo UI" pitchFamily="50" charset="-128"/>
              </a:rPr>
              <a:t>機関が実施</a:t>
            </a:r>
            <a:r>
              <a:rPr lang="ja-JP" altLang="en-US" b="0" i="0" dirty="0" smtClean="0">
                <a:solidFill>
                  <a:prstClr val="black"/>
                </a:solidFill>
                <a:latin typeface="Meiryo UI" pitchFamily="50" charset="-128"/>
                <a:ea typeface="Meiryo UI" pitchFamily="50" charset="-128"/>
                <a:cs typeface="Meiryo UI" pitchFamily="50" charset="-128"/>
              </a:rPr>
              <a:t>する省エネ診断と連携して、中小事業者等への利用促進を図ります。</a:t>
            </a:r>
            <a:endParaRPr lang="ja-JP" altLang="en-US" b="0" i="0" dirty="0">
              <a:solidFill>
                <a:prstClr val="black"/>
              </a:solidFill>
              <a:latin typeface="Meiryo UI" pitchFamily="50" charset="-128"/>
              <a:ea typeface="Meiryo UI" pitchFamily="50" charset="-128"/>
              <a:cs typeface="Meiryo UI" pitchFamily="50" charset="-128"/>
            </a:endParaRPr>
          </a:p>
        </p:txBody>
      </p:sp>
      <p:grpSp>
        <p:nvGrpSpPr>
          <p:cNvPr id="2" name="グループ化 1"/>
          <p:cNvGrpSpPr/>
          <p:nvPr/>
        </p:nvGrpSpPr>
        <p:grpSpPr>
          <a:xfrm>
            <a:off x="6033120" y="5101676"/>
            <a:ext cx="3754846" cy="1495676"/>
            <a:chOff x="3628813" y="5111606"/>
            <a:chExt cx="3754846" cy="1495676"/>
          </a:xfrm>
        </p:grpSpPr>
        <p:sp>
          <p:nvSpPr>
            <p:cNvPr id="16" name="テキスト ボックス 136"/>
            <p:cNvSpPr txBox="1"/>
            <p:nvPr/>
          </p:nvSpPr>
          <p:spPr>
            <a:xfrm>
              <a:off x="3628813" y="5111606"/>
              <a:ext cx="1574643" cy="261610"/>
            </a:xfrm>
            <a:prstGeom prst="rect">
              <a:avLst/>
            </a:prstGeom>
            <a:noFill/>
          </p:spPr>
          <p:txBody>
            <a:bodyPr wrap="square" rtlCol="0">
              <a:spAutoFit/>
            </a:bodyPr>
            <a:lstStyle/>
            <a:p>
              <a:r>
                <a:rPr lang="ja-JP" altLang="en-US" sz="1100" dirty="0" smtClean="0">
                  <a:solidFill>
                    <a:prstClr val="black"/>
                  </a:solidFill>
                  <a:latin typeface="Meiryo UI" pitchFamily="50" charset="-128"/>
                  <a:ea typeface="Meiryo UI" pitchFamily="50" charset="-128"/>
                  <a:cs typeface="Meiryo UI" pitchFamily="50" charset="-128"/>
                </a:rPr>
                <a:t>＜省エネ診断のフロー＞</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3875072" y="539054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050" dirty="0">
                  <a:solidFill>
                    <a:prstClr val="black"/>
                  </a:solidFill>
                  <a:latin typeface="Meiryo UI" pitchFamily="50" charset="-128"/>
                  <a:ea typeface="Meiryo UI" pitchFamily="50" charset="-128"/>
                  <a:cs typeface="Meiryo UI" pitchFamily="50" charset="-128"/>
                </a:rPr>
                <a:t>申込・事前調査</a:t>
              </a:r>
            </a:p>
          </p:txBody>
        </p:sp>
        <p:sp>
          <p:nvSpPr>
            <p:cNvPr id="18" name="角丸四角形 17"/>
            <p:cNvSpPr/>
            <p:nvPr/>
          </p:nvSpPr>
          <p:spPr>
            <a:xfrm>
              <a:off x="3875072" y="5877272"/>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a:solidFill>
                    <a:prstClr val="black"/>
                  </a:solidFill>
                  <a:latin typeface="Meiryo UI" pitchFamily="50" charset="-128"/>
                  <a:ea typeface="Meiryo UI" pitchFamily="50" charset="-128"/>
                  <a:cs typeface="Meiryo UI" pitchFamily="50" charset="-128"/>
                </a:rPr>
                <a:t>現地</a:t>
              </a:r>
              <a:r>
                <a:rPr lang="ja-JP" altLang="en-US" sz="1100" dirty="0" smtClean="0">
                  <a:solidFill>
                    <a:prstClr val="black"/>
                  </a:solidFill>
                  <a:latin typeface="Meiryo UI" pitchFamily="50" charset="-128"/>
                  <a:ea typeface="Meiryo UI" pitchFamily="50" charset="-128"/>
                  <a:cs typeface="Meiryo UI" pitchFamily="50" charset="-128"/>
                </a:rPr>
                <a:t>調査</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19" name="直線矢印コネクタ 18"/>
            <p:cNvCxnSpPr>
              <a:stCxn id="17" idx="2"/>
              <a:endCxn id="18" idx="0"/>
            </p:cNvCxnSpPr>
            <p:nvPr/>
          </p:nvCxnSpPr>
          <p:spPr>
            <a:xfrm>
              <a:off x="4470589" y="5661248"/>
              <a:ext cx="0" cy="21602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テキスト ボックス 136"/>
            <p:cNvSpPr txBox="1"/>
            <p:nvPr/>
          </p:nvSpPr>
          <p:spPr>
            <a:xfrm>
              <a:off x="4996965" y="5399638"/>
              <a:ext cx="2317553" cy="246221"/>
            </a:xfrm>
            <a:prstGeom prst="rect">
              <a:avLst/>
            </a:prstGeom>
            <a:noFill/>
          </p:spPr>
          <p:txBody>
            <a:bodyPr wrap="square" rtlCol="0">
              <a:spAutoFit/>
            </a:bodyPr>
            <a:lstStyle/>
            <a:p>
              <a:r>
                <a:rPr lang="en-US" altLang="ja-JP" sz="1000" dirty="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エネルギー使用量、設備などの現況</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26" name="テキスト ボックス 136"/>
            <p:cNvSpPr txBox="1"/>
            <p:nvPr/>
          </p:nvSpPr>
          <p:spPr>
            <a:xfrm>
              <a:off x="5072774" y="6351131"/>
              <a:ext cx="1361401"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a:solidFill>
                    <a:prstClr val="black"/>
                  </a:solidFill>
                  <a:latin typeface="Meiryo UI" pitchFamily="50" charset="-128"/>
                  <a:ea typeface="Meiryo UI" pitchFamily="50" charset="-128"/>
                  <a:cs typeface="Meiryo UI" pitchFamily="50" charset="-128"/>
                </a:rPr>
                <a:t>提案項目の</a:t>
              </a:r>
              <a:r>
                <a:rPr lang="ja-JP" altLang="en-US" sz="1000" dirty="0" smtClean="0">
                  <a:solidFill>
                    <a:prstClr val="black"/>
                  </a:solidFill>
                  <a:latin typeface="Meiryo UI" pitchFamily="50" charset="-128"/>
                  <a:ea typeface="Meiryo UI" pitchFamily="50" charset="-128"/>
                  <a:cs typeface="Meiryo UI" pitchFamily="50" charset="-128"/>
                </a:rPr>
                <a:t>説明</a:t>
              </a:r>
              <a:r>
                <a:rPr lang="en-US" altLang="ja-JP" sz="1000" dirty="0" smtClean="0">
                  <a:solidFill>
                    <a:prstClr val="black"/>
                  </a:solidFill>
                  <a:latin typeface="Meiryo UI" pitchFamily="50" charset="-128"/>
                  <a:ea typeface="Meiryo UI" pitchFamily="50" charset="-128"/>
                  <a:cs typeface="Meiryo UI" pitchFamily="50" charset="-128"/>
                </a:rPr>
                <a:t>)</a:t>
              </a:r>
              <a:endParaRPr lang="en-US" altLang="ja-JP" sz="1000" dirty="0">
                <a:solidFill>
                  <a:prstClr val="black"/>
                </a:solidFill>
                <a:latin typeface="Meiryo UI" pitchFamily="50" charset="-128"/>
                <a:ea typeface="Meiryo UI" pitchFamily="50" charset="-128"/>
                <a:cs typeface="Meiryo UI" pitchFamily="50" charset="-128"/>
              </a:endParaRPr>
            </a:p>
          </p:txBody>
        </p:sp>
        <p:sp>
          <p:nvSpPr>
            <p:cNvPr id="40" name="角丸四角形 39"/>
            <p:cNvSpPr/>
            <p:nvPr/>
          </p:nvSpPr>
          <p:spPr>
            <a:xfrm>
              <a:off x="3875072" y="6336576"/>
              <a:ext cx="1191034" cy="270706"/>
            </a:xfrm>
            <a:prstGeom prst="roundRect">
              <a:avLst/>
            </a:prstGeom>
            <a:ln w="9525"/>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100" dirty="0" smtClean="0">
                  <a:solidFill>
                    <a:prstClr val="black"/>
                  </a:solidFill>
                  <a:latin typeface="Meiryo UI" pitchFamily="50" charset="-128"/>
                  <a:ea typeface="Meiryo UI" pitchFamily="50" charset="-128"/>
                  <a:cs typeface="Meiryo UI" pitchFamily="50" charset="-128"/>
                </a:rPr>
                <a:t>診断結果</a:t>
              </a:r>
              <a:endParaRPr lang="ja-JP" altLang="en-US" sz="1100" dirty="0">
                <a:solidFill>
                  <a:prstClr val="black"/>
                </a:solidFill>
                <a:latin typeface="Meiryo UI" pitchFamily="50" charset="-128"/>
                <a:ea typeface="Meiryo UI" pitchFamily="50" charset="-128"/>
                <a:cs typeface="Meiryo UI" pitchFamily="50" charset="-128"/>
              </a:endParaRPr>
            </a:p>
          </p:txBody>
        </p:sp>
        <p:cxnSp>
          <p:nvCxnSpPr>
            <p:cNvPr id="41" name="直線矢印コネクタ 40"/>
            <p:cNvCxnSpPr>
              <a:stCxn id="18" idx="2"/>
            </p:cNvCxnSpPr>
            <p:nvPr/>
          </p:nvCxnSpPr>
          <p:spPr>
            <a:xfrm>
              <a:off x="4470589" y="6147978"/>
              <a:ext cx="0" cy="18859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5" name="テキスト ボックス 136"/>
            <p:cNvSpPr txBox="1"/>
            <p:nvPr/>
          </p:nvSpPr>
          <p:spPr>
            <a:xfrm>
              <a:off x="5066106" y="5877272"/>
              <a:ext cx="2317553" cy="246221"/>
            </a:xfrm>
            <a:prstGeom prst="rect">
              <a:avLst/>
            </a:prstGeom>
            <a:noFill/>
          </p:spPr>
          <p:txBody>
            <a:bodyPr wrap="square" rtlCol="0">
              <a:spAutoFit/>
            </a:bodyPr>
            <a:lstStyle/>
            <a:p>
              <a:r>
                <a:rPr lang="en-US" altLang="ja-JP" sz="1000" dirty="0" smtClean="0">
                  <a:solidFill>
                    <a:prstClr val="black"/>
                  </a:solidFill>
                  <a:latin typeface="Meiryo UI" pitchFamily="50" charset="-128"/>
                  <a:ea typeface="Meiryo UI" pitchFamily="50" charset="-128"/>
                  <a:cs typeface="Meiryo UI" pitchFamily="50" charset="-128"/>
                </a:rPr>
                <a:t>(</a:t>
              </a:r>
              <a:r>
                <a:rPr lang="ja-JP" altLang="en-US" sz="1000" dirty="0" smtClean="0">
                  <a:solidFill>
                    <a:prstClr val="black"/>
                  </a:solidFill>
                  <a:latin typeface="Meiryo UI" pitchFamily="50" charset="-128"/>
                  <a:ea typeface="Meiryo UI" pitchFamily="50" charset="-128"/>
                  <a:cs typeface="Meiryo UI" pitchFamily="50" charset="-128"/>
                </a:rPr>
                <a:t>診断員</a:t>
              </a:r>
              <a:r>
                <a:rPr lang="ja-JP" altLang="en-US" sz="1000" dirty="0">
                  <a:solidFill>
                    <a:prstClr val="black"/>
                  </a:solidFill>
                  <a:latin typeface="Meiryo UI" pitchFamily="50" charset="-128"/>
                  <a:ea typeface="Meiryo UI" pitchFamily="50" charset="-128"/>
                  <a:cs typeface="Meiryo UI" pitchFamily="50" charset="-128"/>
                </a:rPr>
                <a:t>が訪問</a:t>
              </a:r>
              <a:r>
                <a:rPr lang="en-US" altLang="ja-JP" sz="1000" dirty="0">
                  <a:solidFill>
                    <a:prstClr val="black"/>
                  </a:solidFill>
                  <a:latin typeface="Meiryo UI" pitchFamily="50" charset="-128"/>
                  <a:ea typeface="Meiryo UI" pitchFamily="50" charset="-128"/>
                  <a:cs typeface="Meiryo UI" pitchFamily="50" charset="-128"/>
                </a:rPr>
                <a:t>)</a:t>
              </a:r>
            </a:p>
          </p:txBody>
        </p:sp>
        <p:sp>
          <p:nvSpPr>
            <p:cNvPr id="46" name="テキスト ボックス 136"/>
            <p:cNvSpPr txBox="1"/>
            <p:nvPr/>
          </p:nvSpPr>
          <p:spPr>
            <a:xfrm>
              <a:off x="4972017" y="6090355"/>
              <a:ext cx="1462158" cy="246221"/>
            </a:xfrm>
            <a:prstGeom prst="rect">
              <a:avLst/>
            </a:prstGeom>
            <a:noFill/>
          </p:spPr>
          <p:txBody>
            <a:bodyPr wrap="square" rtlCol="0">
              <a:spAutoFit/>
            </a:bodyPr>
            <a:lstStyle/>
            <a:p>
              <a:r>
                <a:rPr lang="ja-JP" altLang="en-US" sz="1000" dirty="0">
                  <a:solidFill>
                    <a:prstClr val="black"/>
                  </a:solidFill>
                  <a:latin typeface="Meiryo UI" pitchFamily="50" charset="-128"/>
                  <a:ea typeface="Meiryo UI" pitchFamily="50" charset="-128"/>
                  <a:cs typeface="Meiryo UI" pitchFamily="50" charset="-128"/>
                </a:rPr>
                <a:t>　</a:t>
              </a:r>
              <a:r>
                <a:rPr lang="ja-JP" altLang="en-US" sz="1000" dirty="0" smtClean="0">
                  <a:solidFill>
                    <a:prstClr val="black"/>
                  </a:solidFill>
                  <a:latin typeface="Meiryo UI" pitchFamily="50" charset="-128"/>
                  <a:ea typeface="Meiryo UI" pitchFamily="50" charset="-128"/>
                  <a:cs typeface="Meiryo UI" pitchFamily="50" charset="-128"/>
                </a:rPr>
                <a:t>＜約</a:t>
              </a:r>
              <a:r>
                <a:rPr lang="en-US" altLang="ja-JP" sz="1000" dirty="0">
                  <a:solidFill>
                    <a:prstClr val="black"/>
                  </a:solidFill>
                  <a:latin typeface="Meiryo UI" pitchFamily="50" charset="-128"/>
                  <a:ea typeface="Meiryo UI" pitchFamily="50" charset="-128"/>
                  <a:cs typeface="Meiryo UI" pitchFamily="50" charset="-128"/>
                </a:rPr>
                <a:t>1</a:t>
              </a:r>
              <a:r>
                <a:rPr lang="ja-JP" altLang="en-US" sz="1000" dirty="0">
                  <a:solidFill>
                    <a:prstClr val="black"/>
                  </a:solidFill>
                  <a:latin typeface="Meiryo UI" pitchFamily="50" charset="-128"/>
                  <a:ea typeface="Meiryo UI" pitchFamily="50" charset="-128"/>
                  <a:cs typeface="Meiryo UI" pitchFamily="50" charset="-128"/>
                </a:rPr>
                <a:t>か</a:t>
              </a:r>
              <a:r>
                <a:rPr lang="ja-JP" altLang="en-US" sz="1000" dirty="0" smtClean="0">
                  <a:solidFill>
                    <a:prstClr val="black"/>
                  </a:solidFill>
                  <a:latin typeface="Meiryo UI" pitchFamily="50" charset="-128"/>
                  <a:ea typeface="Meiryo UI" pitchFamily="50" charset="-128"/>
                  <a:cs typeface="Meiryo UI" pitchFamily="50" charset="-128"/>
                </a:rPr>
                <a:t>月＞</a:t>
              </a:r>
              <a:endParaRPr lang="en-US" altLang="ja-JP" sz="1000" dirty="0">
                <a:solidFill>
                  <a:prstClr val="black"/>
                </a:solidFill>
                <a:latin typeface="Meiryo UI" pitchFamily="50" charset="-128"/>
                <a:ea typeface="Meiryo UI" pitchFamily="50" charset="-128"/>
                <a:cs typeface="Meiryo UI" pitchFamily="50" charset="-128"/>
              </a:endParaRPr>
            </a:p>
          </p:txBody>
        </p:sp>
      </p:gr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brightnessContrast bright="25000"/>
                    </a14:imgEffect>
                  </a14:imgLayer>
                </a14:imgProps>
              </a:ext>
              <a:ext uri="{28A0092B-C50C-407E-A947-70E740481C1C}">
                <a14:useLocalDpi xmlns:a14="http://schemas.microsoft.com/office/drawing/2010/main" val="0"/>
              </a:ext>
            </a:extLst>
          </a:blip>
          <a:srcRect/>
          <a:stretch>
            <a:fillRect/>
          </a:stretch>
        </p:blipFill>
        <p:spPr bwMode="auto">
          <a:xfrm>
            <a:off x="4232920" y="5301208"/>
            <a:ext cx="1854442" cy="1274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角丸四角形 29"/>
          <p:cNvSpPr/>
          <p:nvPr/>
        </p:nvSpPr>
        <p:spPr>
          <a:xfrm>
            <a:off x="1208584" y="620688"/>
            <a:ext cx="8585870" cy="653042"/>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prstClr val="black"/>
                </a:solidFill>
                <a:latin typeface="Meiryo UI" pitchFamily="50" charset="-128"/>
                <a:ea typeface="Meiryo UI" pitchFamily="50" charset="-128"/>
                <a:cs typeface="Meiryo UI" pitchFamily="50" charset="-128"/>
              </a:rPr>
              <a:t>　エネルギー使用量等の「見える化」を進めるなど、省エネ型ライフスタイル･ビジネススタイルへの転換に向けた取組みを進め、省エネ機器・設備の導入及び住宅･建築物の省エネ化の取組みを促進します。</a:t>
            </a:r>
            <a:endParaRPr lang="en-US" altLang="ja-JP" sz="1600" b="1" dirty="0" smtClean="0">
              <a:solidFill>
                <a:prstClr val="black"/>
              </a:solidFill>
              <a:latin typeface="Meiryo UI" pitchFamily="50" charset="-128"/>
              <a:ea typeface="Meiryo UI" pitchFamily="50" charset="-128"/>
              <a:cs typeface="Meiryo UI" pitchFamily="50" charset="-128"/>
            </a:endParaRPr>
          </a:p>
        </p:txBody>
      </p:sp>
      <p:sp>
        <p:nvSpPr>
          <p:cNvPr id="31" name="角丸四角形 30"/>
          <p:cNvSpPr/>
          <p:nvPr/>
        </p:nvSpPr>
        <p:spPr>
          <a:xfrm>
            <a:off x="88627" y="702198"/>
            <a:ext cx="992560" cy="502862"/>
          </a:xfrm>
          <a:prstGeom prst="roundRect">
            <a:avLst>
              <a:gd name="adj" fmla="val 50000"/>
            </a:avLst>
          </a:prstGeom>
        </p:spPr>
        <p:style>
          <a:lnRef idx="1">
            <a:schemeClr val="accent5"/>
          </a:lnRef>
          <a:fillRef idx="3">
            <a:schemeClr val="accent5"/>
          </a:fillRef>
          <a:effectRef idx="2">
            <a:schemeClr val="accent5"/>
          </a:effectRef>
          <a:fontRef idx="minor">
            <a:schemeClr val="lt1"/>
          </a:fontRef>
        </p:style>
        <p:txBody>
          <a:bodyPr rtlCol="0" anchor="ctr"/>
          <a:lstStyle/>
          <a:p>
            <a:pPr algn="ctr"/>
            <a:r>
              <a:rPr lang="ja-JP" altLang="en-US" sz="1400" b="1" dirty="0" smtClean="0">
                <a:solidFill>
                  <a:prstClr val="white"/>
                </a:solidFill>
                <a:latin typeface="Meiryo UI" pitchFamily="50" charset="-128"/>
                <a:ea typeface="Meiryo UI" pitchFamily="50" charset="-128"/>
                <a:cs typeface="Meiryo UI" pitchFamily="50" charset="-128"/>
              </a:rPr>
              <a:t>取組</a:t>
            </a:r>
            <a:endParaRPr lang="en-US" altLang="ja-JP" sz="1400" b="1" dirty="0" smtClean="0">
              <a:solidFill>
                <a:prstClr val="white"/>
              </a:solidFill>
              <a:latin typeface="Meiryo UI" pitchFamily="50" charset="-128"/>
              <a:ea typeface="Meiryo UI" pitchFamily="50" charset="-128"/>
              <a:cs typeface="Meiryo UI" pitchFamily="50" charset="-128"/>
            </a:endParaRPr>
          </a:p>
          <a:p>
            <a:pPr algn="ctr"/>
            <a:r>
              <a:rPr lang="ja-JP" altLang="en-US" sz="1400" b="1" dirty="0" smtClean="0">
                <a:solidFill>
                  <a:prstClr val="white"/>
                </a:solidFill>
                <a:latin typeface="Meiryo UI" pitchFamily="50" charset="-128"/>
                <a:ea typeface="Meiryo UI" pitchFamily="50" charset="-128"/>
                <a:cs typeface="Meiryo UI" pitchFamily="50" charset="-128"/>
              </a:rPr>
              <a:t>方針</a:t>
            </a:r>
            <a:endParaRPr lang="ja-JP" altLang="en-US" sz="1400" b="1" dirty="0">
              <a:solidFill>
                <a:prstClr val="white"/>
              </a:solidFill>
              <a:latin typeface="Meiryo UI" pitchFamily="50" charset="-128"/>
              <a:ea typeface="Meiryo UI" pitchFamily="50" charset="-128"/>
              <a:cs typeface="Meiryo UI" pitchFamily="50"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24</a:t>
            </a:r>
            <a:endParaRPr lang="ja-JP" altLang="en-US" b="1" dirty="0">
              <a:solidFill>
                <a:prstClr val="white"/>
              </a:solidFill>
            </a:endParaRPr>
          </a:p>
        </p:txBody>
      </p:sp>
      <p:sp>
        <p:nvSpPr>
          <p:cNvPr id="37" name="角丸四角形 36"/>
          <p:cNvSpPr/>
          <p:nvPr/>
        </p:nvSpPr>
        <p:spPr>
          <a:xfrm>
            <a:off x="331448" y="4211385"/>
            <a:ext cx="2596188"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prstClr val="black"/>
                </a:solidFill>
                <a:latin typeface="Meiryo UI" pitchFamily="50" charset="-128"/>
                <a:ea typeface="Meiryo UI" pitchFamily="50" charset="-128"/>
                <a:cs typeface="Meiryo UI" pitchFamily="50" charset="-128"/>
              </a:rPr>
              <a:t>省エネ診断の利用促進</a:t>
            </a: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33" name="正方形/長方形 32"/>
          <p:cNvSpPr/>
          <p:nvPr/>
        </p:nvSpPr>
        <p:spPr>
          <a:xfrm>
            <a:off x="4343528" y="1671215"/>
            <a:ext cx="37632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5,660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pic>
        <p:nvPicPr>
          <p:cNvPr id="28" name="Picture 4" descr="E:\LIB\エネルギー政策課\◇04＿事業\01＿スマC\06  広報\商工会・商工会議所連携\150622_省エネセミナー（大商）\当日写真（研究所）20150622省エネ省CO2セミナー\DSC03583.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0528" t="15889" r="8884"/>
          <a:stretch/>
        </p:blipFill>
        <p:spPr bwMode="auto">
          <a:xfrm>
            <a:off x="5506676" y="2925006"/>
            <a:ext cx="2018571" cy="17115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066" y="2925007"/>
            <a:ext cx="1959023" cy="17113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506677" y="4636337"/>
            <a:ext cx="1103674"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セミナーのようす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7607763" y="4641591"/>
            <a:ext cx="1664423" cy="246221"/>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啓発イベント出展のようす</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正方形/長方形 34"/>
          <p:cNvSpPr/>
          <p:nvPr/>
        </p:nvSpPr>
        <p:spPr>
          <a:xfrm>
            <a:off x="5914780" y="2147606"/>
            <a:ext cx="3693064"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年度実績＞［再掲］</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・セミナー開催：</a:t>
            </a:r>
            <a:r>
              <a:rPr lang="en-US" altLang="ja-JP" sz="1000" dirty="0">
                <a:solidFill>
                  <a:schemeClr val="tx1"/>
                </a:solidFill>
                <a:latin typeface="Meiryo UI" pitchFamily="50" charset="-128"/>
                <a:ea typeface="Meiryo UI" pitchFamily="50" charset="-128"/>
                <a:cs typeface="Meiryo UI" pitchFamily="50" charset="-128"/>
              </a:rPr>
              <a:t>3</a:t>
            </a:r>
            <a:r>
              <a:rPr lang="ja-JP" altLang="en-US" sz="1000" dirty="0" smtClean="0">
                <a:solidFill>
                  <a:schemeClr val="tx1"/>
                </a:solidFill>
                <a:latin typeface="Meiryo UI" pitchFamily="50" charset="-128"/>
                <a:ea typeface="Meiryo UI" pitchFamily="50" charset="-128"/>
                <a:cs typeface="Meiryo UI" pitchFamily="50" charset="-128"/>
              </a:rPr>
              <a:t>回　　　 　　・事業者・団体訪問：</a:t>
            </a:r>
            <a:r>
              <a:rPr lang="en-US" altLang="ja-JP" sz="1000" dirty="0" smtClean="0">
                <a:solidFill>
                  <a:schemeClr val="tx1"/>
                </a:solidFill>
                <a:latin typeface="Meiryo UI" pitchFamily="50" charset="-128"/>
                <a:ea typeface="Meiryo UI" pitchFamily="50" charset="-128"/>
                <a:cs typeface="Meiryo UI" pitchFamily="50" charset="-128"/>
              </a:rPr>
              <a:t>144</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・講演：</a:t>
            </a:r>
            <a:r>
              <a:rPr lang="en-US" altLang="ja-JP" sz="1000" dirty="0" smtClean="0">
                <a:solidFill>
                  <a:schemeClr val="tx1"/>
                </a:solidFill>
                <a:latin typeface="Meiryo UI" pitchFamily="50" charset="-128"/>
                <a:ea typeface="Meiryo UI" pitchFamily="50" charset="-128"/>
                <a:cs typeface="Meiryo UI" pitchFamily="50" charset="-128"/>
              </a:rPr>
              <a:t>29</a:t>
            </a:r>
            <a:r>
              <a:rPr lang="ja-JP" altLang="en-US" sz="1000" dirty="0" smtClean="0">
                <a:solidFill>
                  <a:schemeClr val="tx1"/>
                </a:solidFill>
                <a:latin typeface="Meiryo UI" pitchFamily="50" charset="-128"/>
                <a:ea typeface="Meiryo UI" pitchFamily="50" charset="-128"/>
                <a:cs typeface="Meiryo UI" pitchFamily="50" charset="-128"/>
              </a:rPr>
              <a:t>回　　　　　　　　・広報紙・メールマガジンへの掲載：</a:t>
            </a:r>
            <a:r>
              <a:rPr lang="en-US" altLang="ja-JP" sz="1000" dirty="0" smtClean="0">
                <a:solidFill>
                  <a:schemeClr val="tx1"/>
                </a:solidFill>
                <a:latin typeface="Meiryo UI" pitchFamily="50" charset="-128"/>
                <a:ea typeface="Meiryo UI" pitchFamily="50" charset="-128"/>
                <a:cs typeface="Meiryo UI" pitchFamily="50" charset="-128"/>
              </a:rPr>
              <a:t>100</a:t>
            </a:r>
            <a:r>
              <a:rPr lang="ja-JP" altLang="en-US" sz="1000" dirty="0" smtClean="0">
                <a:solidFill>
                  <a:schemeClr val="tx1"/>
                </a:solidFill>
                <a:latin typeface="Meiryo UI" pitchFamily="50" charset="-128"/>
                <a:ea typeface="Meiryo UI" pitchFamily="50" charset="-128"/>
                <a:cs typeface="Meiryo UI" pitchFamily="50" charset="-128"/>
              </a:rPr>
              <a:t>回</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・啓発イベントへの出展：</a:t>
            </a:r>
            <a:r>
              <a:rPr lang="en-US" altLang="ja-JP" sz="1000" dirty="0" smtClean="0">
                <a:solidFill>
                  <a:schemeClr val="tx1"/>
                </a:solidFill>
                <a:latin typeface="Meiryo UI" pitchFamily="50" charset="-128"/>
                <a:ea typeface="Meiryo UI" pitchFamily="50" charset="-128"/>
                <a:cs typeface="Meiryo UI" pitchFamily="50" charset="-128"/>
              </a:rPr>
              <a:t>12</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8" name="正方形/長方形 37"/>
          <p:cNvSpPr/>
          <p:nvPr/>
        </p:nvSpPr>
        <p:spPr>
          <a:xfrm>
            <a:off x="776536" y="5635929"/>
            <a:ext cx="2832527" cy="68709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a:t>
            </a:r>
            <a:r>
              <a:rPr lang="ja-JP" altLang="en-US" sz="1000" dirty="0" smtClean="0">
                <a:solidFill>
                  <a:schemeClr val="tx1"/>
                </a:solidFill>
                <a:latin typeface="Meiryo UI" pitchFamily="50" charset="-128"/>
                <a:ea typeface="Meiryo UI" pitchFamily="50" charset="-128"/>
                <a:cs typeface="Meiryo UI" pitchFamily="50" charset="-128"/>
              </a:rPr>
              <a:t>５年度実績＞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・受付件数　</a:t>
            </a:r>
            <a:r>
              <a:rPr lang="en-US" altLang="ja-JP" sz="1000" dirty="0" smtClean="0">
                <a:solidFill>
                  <a:schemeClr val="tx1"/>
                </a:solidFill>
                <a:latin typeface="Meiryo UI" pitchFamily="50" charset="-128"/>
                <a:ea typeface="Meiryo UI" pitchFamily="50" charset="-128"/>
                <a:cs typeface="Meiryo UI" pitchFamily="50" charset="-128"/>
              </a:rPr>
              <a:t>75</a:t>
            </a:r>
            <a:r>
              <a:rPr lang="ja-JP" altLang="en-US" sz="1000" dirty="0" smtClean="0">
                <a:solidFill>
                  <a:schemeClr val="tx1"/>
                </a:solidFill>
                <a:latin typeface="Meiryo UI" pitchFamily="50" charset="-128"/>
                <a:ea typeface="Meiryo UI" pitchFamily="50" charset="-128"/>
                <a:cs typeface="Meiryo UI" pitchFamily="50" charset="-128"/>
              </a:rPr>
              <a:t>件（うち</a:t>
            </a:r>
            <a:r>
              <a:rPr lang="en-US" altLang="ja-JP" sz="1000" dirty="0" smtClean="0">
                <a:solidFill>
                  <a:schemeClr val="tx1"/>
                </a:solidFill>
                <a:latin typeface="Meiryo UI" pitchFamily="50" charset="-128"/>
                <a:ea typeface="Meiryo UI" pitchFamily="50" charset="-128"/>
                <a:cs typeface="Meiryo UI" pitchFamily="50" charset="-128"/>
              </a:rPr>
              <a:t>63</a:t>
            </a:r>
            <a:r>
              <a:rPr lang="ja-JP" altLang="en-US" sz="1000" dirty="0" smtClean="0">
                <a:solidFill>
                  <a:schemeClr val="tx1"/>
                </a:solidFill>
                <a:latin typeface="Meiryo UI" pitchFamily="50" charset="-128"/>
                <a:ea typeface="Meiryo UI" pitchFamily="50" charset="-128"/>
                <a:cs typeface="Meiryo UI" pitchFamily="50" charset="-128"/>
              </a:rPr>
              <a:t>件で実施済）</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電力消費削減提案量：</a:t>
            </a:r>
            <a:r>
              <a:rPr lang="en-US" altLang="ja-JP" sz="1000" dirty="0">
                <a:solidFill>
                  <a:schemeClr val="tx1"/>
                </a:solidFill>
                <a:latin typeface="Meiryo UI" pitchFamily="50" charset="-128"/>
                <a:ea typeface="Meiryo UI" pitchFamily="50" charset="-128"/>
                <a:cs typeface="Meiryo UI" pitchFamily="50" charset="-128"/>
              </a:rPr>
              <a:t>24</a:t>
            </a:r>
            <a:r>
              <a:rPr lang="en-US" altLang="ja-JP" sz="1000" dirty="0" smtClean="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万</a:t>
            </a:r>
            <a:r>
              <a:rPr lang="en-US" altLang="ja-JP" sz="1000" dirty="0" smtClean="0">
                <a:solidFill>
                  <a:schemeClr val="tx1"/>
                </a:solidFill>
                <a:latin typeface="Meiryo UI" pitchFamily="50" charset="-128"/>
                <a:ea typeface="Meiryo UI" pitchFamily="50" charset="-128"/>
                <a:cs typeface="Meiryo UI" pitchFamily="50" charset="-128"/>
              </a:rPr>
              <a:t>kWh/</a:t>
            </a:r>
            <a:r>
              <a:rPr lang="ja-JP" altLang="en-US" sz="1000" dirty="0" smtClean="0">
                <a:solidFill>
                  <a:schemeClr val="tx1"/>
                </a:solidFill>
                <a:latin typeface="Meiryo UI" pitchFamily="50" charset="-128"/>
                <a:ea typeface="Meiryo UI" pitchFamily="50" charset="-128"/>
                <a:cs typeface="Meiryo UI" pitchFamily="50" charset="-128"/>
              </a:rPr>
              <a:t>年</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（報告済</a:t>
            </a:r>
            <a:r>
              <a:rPr lang="en-US" altLang="ja-JP" sz="1000" dirty="0" smtClean="0">
                <a:solidFill>
                  <a:schemeClr val="tx1"/>
                </a:solidFill>
                <a:latin typeface="Meiryo UI" pitchFamily="50" charset="-128"/>
                <a:ea typeface="Meiryo UI" pitchFamily="50" charset="-128"/>
                <a:cs typeface="Meiryo UI" pitchFamily="50" charset="-128"/>
              </a:rPr>
              <a:t>28</a:t>
            </a:r>
            <a:r>
              <a:rPr lang="ja-JP" altLang="en-US" sz="1000" dirty="0" smtClean="0">
                <a:solidFill>
                  <a:schemeClr val="tx1"/>
                </a:solidFill>
                <a:latin typeface="Meiryo UI" pitchFamily="50" charset="-128"/>
                <a:ea typeface="Meiryo UI" pitchFamily="50" charset="-128"/>
                <a:cs typeface="Meiryo UI" pitchFamily="50" charset="-128"/>
              </a:rPr>
              <a:t>件の累計）</a:t>
            </a:r>
            <a:endParaRPr lang="en-US" altLang="ja-JP" sz="100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8566010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8656"/>
          <a:stretch/>
        </p:blipFill>
        <p:spPr bwMode="auto">
          <a:xfrm>
            <a:off x="366645" y="3372774"/>
            <a:ext cx="4978395" cy="26746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prstClr val="white"/>
                </a:solidFill>
                <a:latin typeface="Calibri"/>
                <a:ea typeface="HGP創英角ｺﾞｼｯｸUB" pitchFamily="50" charset="-128"/>
                <a:cs typeface="ＭＳ Ｐゴシック" charset="-128"/>
              </a:rPr>
              <a:t>　エネルギー</a:t>
            </a:r>
            <a:r>
              <a:rPr lang="ja-JP" altLang="en-US" sz="3200" dirty="0">
                <a:solidFill>
                  <a:prstClr val="white"/>
                </a:solidFill>
                <a:latin typeface="Calibri"/>
                <a:ea typeface="HGP創英角ｺﾞｼｯｸUB" pitchFamily="50" charset="-128"/>
                <a:cs typeface="ＭＳ Ｐゴシック" charset="-128"/>
              </a:rPr>
              <a:t>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25</a:t>
            </a:r>
            <a:endParaRPr lang="ja-JP" altLang="en-US" b="1" dirty="0">
              <a:solidFill>
                <a:prstClr val="white"/>
              </a:solidFill>
            </a:endParaRPr>
          </a:p>
        </p:txBody>
      </p:sp>
      <p:sp>
        <p:nvSpPr>
          <p:cNvPr id="16" name="角丸四角形 15"/>
          <p:cNvSpPr/>
          <p:nvPr/>
        </p:nvSpPr>
        <p:spPr>
          <a:xfrm>
            <a:off x="281581" y="764704"/>
            <a:ext cx="3015235"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prstClr val="black"/>
                </a:solidFill>
                <a:latin typeface="Meiryo UI" pitchFamily="50" charset="-128"/>
                <a:ea typeface="Meiryo UI" pitchFamily="50" charset="-128"/>
                <a:cs typeface="Meiryo UI" pitchFamily="50" charset="-128"/>
              </a:rPr>
              <a:t>BEMS</a:t>
            </a:r>
            <a:r>
              <a:rPr lang="ja-JP" altLang="en-US" sz="1600" b="1" dirty="0">
                <a:solidFill>
                  <a:prstClr val="black"/>
                </a:solidFill>
                <a:latin typeface="Meiryo UI" pitchFamily="50" charset="-128"/>
                <a:ea typeface="Meiryo UI" pitchFamily="50" charset="-128"/>
                <a:cs typeface="Meiryo UI" pitchFamily="50" charset="-128"/>
              </a:rPr>
              <a:t>普及</a:t>
            </a:r>
            <a:r>
              <a:rPr lang="ja-JP" altLang="en-US" sz="1600" b="1" dirty="0" smtClean="0">
                <a:solidFill>
                  <a:prstClr val="black"/>
                </a:solidFill>
                <a:latin typeface="Meiryo UI" pitchFamily="50" charset="-128"/>
                <a:ea typeface="Meiryo UI" pitchFamily="50" charset="-128"/>
                <a:cs typeface="Meiryo UI" pitchFamily="50" charset="-128"/>
              </a:rPr>
              <a:t>啓発事業</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51" name="テキスト ボックス 28"/>
          <p:cNvSpPr txBox="1">
            <a:spLocks noChangeArrowheads="1"/>
          </p:cNvSpPr>
          <p:nvPr/>
        </p:nvSpPr>
        <p:spPr bwMode="auto">
          <a:xfrm>
            <a:off x="539306" y="1561366"/>
            <a:ext cx="8517144" cy="12464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◆需要家（中小事業者等）の</a:t>
            </a:r>
            <a:r>
              <a:rPr lang="ja-JP" altLang="en-US" b="0" i="0" dirty="0" smtClean="0">
                <a:latin typeface="Meiryo UI" pitchFamily="50" charset="-128"/>
                <a:ea typeface="Meiryo UI" pitchFamily="50" charset="-128"/>
                <a:cs typeface="Meiryo UI" pitchFamily="50" charset="-128"/>
              </a:rPr>
              <a:t>節電・省エネを</a:t>
            </a:r>
            <a:r>
              <a:rPr lang="ja-JP" altLang="en-US" b="0" i="0" dirty="0">
                <a:latin typeface="Meiryo UI" pitchFamily="50" charset="-128"/>
                <a:ea typeface="Meiryo UI" pitchFamily="50" charset="-128"/>
                <a:cs typeface="Meiryo UI" pitchFamily="50" charset="-128"/>
              </a:rPr>
              <a:t>促すため、電力需要のピークシフトや省エネの具体的な方法を提案する事業者を、「おおさか版</a:t>
            </a:r>
            <a:r>
              <a:rPr lang="en-US" altLang="ja-JP" b="0" i="0" dirty="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事業者」として登録し、需要家</a:t>
            </a:r>
            <a:r>
              <a:rPr lang="ja-JP" altLang="en-US" b="0" i="0" dirty="0" smtClean="0">
                <a:latin typeface="Meiryo UI" pitchFamily="50" charset="-128"/>
                <a:ea typeface="Meiryo UI" pitchFamily="50" charset="-128"/>
                <a:cs typeface="Meiryo UI" pitchFamily="50" charset="-128"/>
              </a:rPr>
              <a:t>と「おおさか版</a:t>
            </a:r>
            <a:r>
              <a:rPr lang="en-US" altLang="ja-JP" b="0" i="0" dirty="0" smtClean="0">
                <a:latin typeface="Meiryo UI" pitchFamily="50" charset="-128"/>
                <a:ea typeface="Meiryo UI" pitchFamily="50" charset="-128"/>
                <a:cs typeface="Meiryo UI" pitchFamily="50" charset="-128"/>
              </a:rPr>
              <a:t>BEMS</a:t>
            </a:r>
            <a:r>
              <a:rPr lang="ja-JP" altLang="en-US" b="0" i="0" dirty="0">
                <a:latin typeface="Meiryo UI" pitchFamily="50" charset="-128"/>
                <a:ea typeface="Meiryo UI" pitchFamily="50" charset="-128"/>
                <a:cs typeface="Meiryo UI" pitchFamily="50" charset="-128"/>
              </a:rPr>
              <a:t>事</a:t>
            </a:r>
            <a:r>
              <a:rPr lang="ja-JP" altLang="en-US" b="0" i="0" dirty="0" smtClean="0">
                <a:latin typeface="Meiryo UI" pitchFamily="50" charset="-128"/>
                <a:ea typeface="Meiryo UI" pitchFamily="50" charset="-128"/>
                <a:cs typeface="Meiryo UI" pitchFamily="50" charset="-128"/>
              </a:rPr>
              <a:t>業者」の</a:t>
            </a:r>
            <a:r>
              <a:rPr lang="ja-JP" altLang="en-US" b="0" i="0" dirty="0">
                <a:latin typeface="Meiryo UI" pitchFamily="50" charset="-128"/>
                <a:ea typeface="Meiryo UI" pitchFamily="50" charset="-128"/>
                <a:cs typeface="Meiryo UI" pitchFamily="50" charset="-128"/>
              </a:rPr>
              <a:t>マッチングを図ります</a:t>
            </a:r>
            <a:r>
              <a:rPr lang="ja-JP" altLang="en-US" b="0" i="0" dirty="0" smtClean="0">
                <a:latin typeface="Meiryo UI" pitchFamily="50" charset="-128"/>
                <a:ea typeface="Meiryo UI" pitchFamily="50" charset="-128"/>
                <a:cs typeface="Meiryo UI" pitchFamily="50" charset="-128"/>
              </a:rPr>
              <a:t>。</a:t>
            </a:r>
            <a:endParaRPr lang="en-US" altLang="ja-JP" b="0" i="0" dirty="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BEMS</a:t>
            </a:r>
            <a:r>
              <a:rPr lang="ja-JP" altLang="en-US" b="0" i="0" dirty="0" smtClean="0">
                <a:latin typeface="Meiryo UI" pitchFamily="50" charset="-128"/>
                <a:ea typeface="Meiryo UI" pitchFamily="50" charset="-128"/>
                <a:cs typeface="Meiryo UI" pitchFamily="50" charset="-128"/>
              </a:rPr>
              <a:t>の一層の認知度向上のため、より</a:t>
            </a:r>
            <a:r>
              <a:rPr lang="ja-JP" altLang="en-US" b="0" dirty="0" smtClean="0">
                <a:latin typeface="Meiryo UI" pitchFamily="50" charset="-128"/>
                <a:ea typeface="Meiryo UI" pitchFamily="50" charset="-128"/>
                <a:cs typeface="Meiryo UI" pitchFamily="50" charset="-128"/>
              </a:rPr>
              <a:t>積極的</a:t>
            </a:r>
            <a:r>
              <a:rPr lang="ja-JP" altLang="en-US" b="0" dirty="0">
                <a:latin typeface="Meiryo UI" pitchFamily="50" charset="-128"/>
                <a:ea typeface="Meiryo UI" pitchFamily="50" charset="-128"/>
                <a:cs typeface="Meiryo UI" pitchFamily="50" charset="-128"/>
              </a:rPr>
              <a:t>なエネマネの情報発信を実施し</a:t>
            </a:r>
            <a:r>
              <a:rPr lang="ja-JP" altLang="en-US" b="0" i="0" dirty="0">
                <a:latin typeface="Meiryo UI" pitchFamily="50" charset="-128"/>
                <a:ea typeface="Meiryo UI" pitchFamily="50" charset="-128"/>
                <a:cs typeface="Meiryo UI" pitchFamily="50" charset="-128"/>
              </a:rPr>
              <a:t>、</a:t>
            </a:r>
            <a:r>
              <a:rPr lang="en-US" altLang="ja-JP" b="0" i="0" dirty="0">
                <a:latin typeface="Meiryo UI" pitchFamily="50" charset="-128"/>
                <a:ea typeface="Meiryo UI" pitchFamily="50" charset="-128"/>
                <a:cs typeface="Meiryo UI" pitchFamily="50" charset="-128"/>
              </a:rPr>
              <a:t>BEMS</a:t>
            </a:r>
            <a:r>
              <a:rPr lang="ja-JP" altLang="en-US" b="0" dirty="0">
                <a:latin typeface="Meiryo UI" pitchFamily="50" charset="-128"/>
                <a:ea typeface="Meiryo UI" pitchFamily="50" charset="-128"/>
                <a:cs typeface="Meiryo UI" pitchFamily="50" charset="-128"/>
              </a:rPr>
              <a:t>の導入促進を図り、中小事業者の省エネ・節電につなげます</a:t>
            </a:r>
            <a:r>
              <a:rPr lang="ja-JP" altLang="en-US" b="0" dirty="0" smtClean="0">
                <a:latin typeface="Meiryo UI" pitchFamily="50" charset="-128"/>
                <a:ea typeface="Meiryo UI" pitchFamily="50" charset="-128"/>
                <a:cs typeface="Meiryo UI" pitchFamily="50" charset="-128"/>
              </a:rPr>
              <a:t>。</a:t>
            </a:r>
            <a:endParaRPr lang="en-US" altLang="ja-JP" b="0" dirty="0" smtClean="0">
              <a:latin typeface="Meiryo UI" pitchFamily="50" charset="-128"/>
              <a:ea typeface="Meiryo UI" pitchFamily="50" charset="-128"/>
              <a:cs typeface="Meiryo UI" pitchFamily="50" charset="-128"/>
            </a:endParaRPr>
          </a:p>
          <a:p>
            <a:pPr marL="86400" indent="-86400" eaLnBrk="1" hangingPunct="1">
              <a:spcBef>
                <a:spcPts val="600"/>
              </a:spcBef>
            </a:pPr>
            <a:r>
              <a:rPr lang="ja-JP" altLang="en-US" b="0" i="0" dirty="0" smtClean="0">
                <a:latin typeface="Meiryo UI" pitchFamily="50" charset="-128"/>
                <a:ea typeface="Meiryo UI" pitchFamily="50" charset="-128"/>
                <a:cs typeface="Meiryo UI" pitchFamily="50" charset="-128"/>
              </a:rPr>
              <a:t>（ 「ロゴ」の活用、「</a:t>
            </a:r>
            <a:r>
              <a:rPr lang="en-US" altLang="ja-JP" b="0" i="0" dirty="0">
                <a:latin typeface="Meiryo UI" pitchFamily="50" charset="-128"/>
                <a:ea typeface="Meiryo UI" pitchFamily="50" charset="-128"/>
                <a:cs typeface="Meiryo UI" pitchFamily="50" charset="-128"/>
              </a:rPr>
              <a:t>EMS</a:t>
            </a:r>
            <a:r>
              <a:rPr lang="ja-JP" altLang="en-US" b="0" i="0" dirty="0">
                <a:latin typeface="Meiryo UI" pitchFamily="50" charset="-128"/>
                <a:ea typeface="Meiryo UI" pitchFamily="50" charset="-128"/>
                <a:cs typeface="Meiryo UI" pitchFamily="50" charset="-128"/>
              </a:rPr>
              <a:t>導入事例集」等を</a:t>
            </a:r>
            <a:r>
              <a:rPr lang="ja-JP" altLang="en-US" b="0" i="0" dirty="0" smtClean="0">
                <a:latin typeface="Meiryo UI" pitchFamily="50" charset="-128"/>
                <a:ea typeface="Meiryo UI" pitchFamily="50" charset="-128"/>
                <a:cs typeface="Meiryo UI" pitchFamily="50" charset="-128"/>
              </a:rPr>
              <a:t>作成、</a:t>
            </a:r>
            <a:r>
              <a:rPr lang="ja-JP" altLang="en-US" b="0" i="0" dirty="0">
                <a:latin typeface="Meiryo UI" pitchFamily="50" charset="-128"/>
                <a:ea typeface="Meiryo UI" pitchFamily="50" charset="-128"/>
                <a:cs typeface="Meiryo UI" pitchFamily="50" charset="-128"/>
              </a:rPr>
              <a:t>セミナーの</a:t>
            </a:r>
            <a:r>
              <a:rPr lang="ja-JP" altLang="en-US" b="0" i="0" dirty="0" smtClean="0">
                <a:latin typeface="Meiryo UI" pitchFamily="50" charset="-128"/>
                <a:ea typeface="Meiryo UI" pitchFamily="50" charset="-128"/>
                <a:cs typeface="Meiryo UI" pitchFamily="50" charset="-128"/>
              </a:rPr>
              <a:t>開催、各種業界</a:t>
            </a:r>
            <a:r>
              <a:rPr lang="ja-JP" altLang="en-US" b="0" i="0" dirty="0">
                <a:latin typeface="Meiryo UI" pitchFamily="50" charset="-128"/>
                <a:ea typeface="Meiryo UI" pitchFamily="50" charset="-128"/>
                <a:cs typeface="Meiryo UI" pitchFamily="50" charset="-128"/>
              </a:rPr>
              <a:t>団体</a:t>
            </a:r>
            <a:r>
              <a:rPr lang="ja-JP" altLang="en-US" b="0" i="0" dirty="0" smtClean="0">
                <a:latin typeface="Meiryo UI" pitchFamily="50" charset="-128"/>
                <a:ea typeface="Meiryo UI" pitchFamily="50" charset="-128"/>
                <a:cs typeface="Meiryo UI" pitchFamily="50" charset="-128"/>
              </a:rPr>
              <a:t>と密に連携）</a:t>
            </a:r>
            <a:endParaRPr lang="en-US" altLang="ja-JP" b="0" i="0" dirty="0" smtClean="0">
              <a:latin typeface="Meiryo UI" pitchFamily="50" charset="-128"/>
              <a:ea typeface="Meiryo UI" pitchFamily="50" charset="-128"/>
              <a:cs typeface="Meiryo UI" pitchFamily="50" charset="-128"/>
            </a:endParaRPr>
          </a:p>
        </p:txBody>
      </p:sp>
      <p:sp>
        <p:nvSpPr>
          <p:cNvPr id="52" name="テキスト ボックス 51"/>
          <p:cNvSpPr txBox="1">
            <a:spLocks noChangeArrowheads="1"/>
          </p:cNvSpPr>
          <p:nvPr/>
        </p:nvSpPr>
        <p:spPr bwMode="auto">
          <a:xfrm>
            <a:off x="824801" y="1260802"/>
            <a:ext cx="662589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631825" indent="-631825" eaLnBrk="1" hangingPunct="1"/>
            <a:r>
              <a:rPr lang="en-US" altLang="ja-JP" sz="1100" b="0" i="0" dirty="0" smtClean="0">
                <a:solidFill>
                  <a:prstClr val="black"/>
                </a:solidFill>
                <a:latin typeface="Meiryo UI" pitchFamily="50" charset="-128"/>
                <a:ea typeface="Meiryo UI" pitchFamily="50" charset="-128"/>
                <a:cs typeface="Meiryo UI" pitchFamily="50" charset="-128"/>
              </a:rPr>
              <a:t>※BEMS</a:t>
            </a:r>
            <a:r>
              <a:rPr lang="ja-JP" altLang="en-US" sz="1100" b="0" i="0" dirty="0" smtClean="0">
                <a:solidFill>
                  <a:prstClr val="black"/>
                </a:solidFill>
                <a:latin typeface="Meiryo UI" pitchFamily="50" charset="-128"/>
                <a:ea typeface="Meiryo UI" pitchFamily="50" charset="-128"/>
                <a:cs typeface="Meiryo UI" pitchFamily="50" charset="-128"/>
              </a:rPr>
              <a:t>（ビルエネルギーマネジメントシステム）：</a:t>
            </a:r>
            <a:r>
              <a:rPr lang="ja-JP" altLang="en-US" sz="1100" b="0" i="0" dirty="0">
                <a:solidFill>
                  <a:prstClr val="black"/>
                </a:solidFill>
                <a:latin typeface="Meiryo UI" pitchFamily="50" charset="-128"/>
                <a:ea typeface="Meiryo UI" pitchFamily="50" charset="-128"/>
                <a:cs typeface="Meiryo UI" pitchFamily="50" charset="-128"/>
              </a:rPr>
              <a:t>ビルや工場等の</a:t>
            </a:r>
            <a:r>
              <a:rPr lang="ja-JP" altLang="en-US" sz="1100" b="0" i="0" dirty="0" smtClean="0">
                <a:solidFill>
                  <a:prstClr val="black"/>
                </a:solidFill>
                <a:latin typeface="Meiryo UI" pitchFamily="50" charset="-128"/>
                <a:ea typeface="Meiryo UI" pitchFamily="50" charset="-128"/>
                <a:cs typeface="Meiryo UI" pitchFamily="50" charset="-128"/>
              </a:rPr>
              <a:t>エネルギーの</a:t>
            </a:r>
            <a:r>
              <a:rPr lang="ja-JP" altLang="en-US" sz="1100" b="0" i="0" dirty="0">
                <a:solidFill>
                  <a:prstClr val="black"/>
                </a:solidFill>
                <a:latin typeface="Meiryo UI" pitchFamily="50" charset="-128"/>
                <a:ea typeface="Meiryo UI" pitchFamily="50" charset="-128"/>
                <a:cs typeface="Meiryo UI" pitchFamily="50" charset="-128"/>
              </a:rPr>
              <a:t>使用状況等</a:t>
            </a:r>
            <a:r>
              <a:rPr lang="ja-JP" altLang="en-US" sz="1100" b="0" i="0" dirty="0" smtClean="0">
                <a:solidFill>
                  <a:prstClr val="black"/>
                </a:solidFill>
                <a:latin typeface="Meiryo UI" pitchFamily="50" charset="-128"/>
                <a:ea typeface="Meiryo UI" pitchFamily="50" charset="-128"/>
                <a:cs typeface="Meiryo UI" pitchFamily="50" charset="-128"/>
              </a:rPr>
              <a:t>を「</a:t>
            </a:r>
            <a:r>
              <a:rPr lang="ja-JP" altLang="en-US" sz="1100" b="0" i="0" dirty="0">
                <a:solidFill>
                  <a:prstClr val="black"/>
                </a:solidFill>
                <a:latin typeface="Meiryo UI" pitchFamily="50" charset="-128"/>
                <a:ea typeface="Meiryo UI" pitchFamily="50" charset="-128"/>
                <a:cs typeface="Meiryo UI" pitchFamily="50" charset="-128"/>
              </a:rPr>
              <a:t>見える化」する</a:t>
            </a:r>
            <a:r>
              <a:rPr lang="ja-JP" altLang="en-US" sz="1100" b="0" i="0" dirty="0" smtClean="0">
                <a:solidFill>
                  <a:prstClr val="black"/>
                </a:solidFill>
                <a:latin typeface="Meiryo UI" pitchFamily="50" charset="-128"/>
                <a:ea typeface="Meiryo UI" pitchFamily="50" charset="-128"/>
                <a:cs typeface="Meiryo UI" pitchFamily="50" charset="-128"/>
              </a:rPr>
              <a:t>機器</a:t>
            </a:r>
            <a:endParaRPr lang="ja-JP" altLang="en-US" sz="1000" b="0" i="0" dirty="0">
              <a:solidFill>
                <a:prstClr val="black"/>
              </a:solidFill>
              <a:latin typeface="Meiryo UI" pitchFamily="50" charset="-128"/>
              <a:ea typeface="Meiryo UI" pitchFamily="50" charset="-128"/>
              <a:cs typeface="Meiryo UI" pitchFamily="50" charset="-128"/>
            </a:endParaRPr>
          </a:p>
        </p:txBody>
      </p:sp>
      <p:sp>
        <p:nvSpPr>
          <p:cNvPr id="79" name="角丸四角形 78"/>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55" name="正方形/長方形 54"/>
          <p:cNvSpPr/>
          <p:nvPr/>
        </p:nvSpPr>
        <p:spPr>
          <a:xfrm>
            <a:off x="7705296" y="867232"/>
            <a:ext cx="1619734" cy="5926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 </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・登録事業者数：</a:t>
            </a:r>
            <a:r>
              <a:rPr lang="en-US" altLang="ja-JP" sz="1050" dirty="0" smtClean="0">
                <a:solidFill>
                  <a:schemeClr val="tx1"/>
                </a:solidFill>
                <a:latin typeface="Meiryo UI" pitchFamily="50" charset="-128"/>
                <a:ea typeface="Meiryo UI" pitchFamily="50" charset="-128"/>
                <a:cs typeface="Meiryo UI" pitchFamily="50" charset="-128"/>
              </a:rPr>
              <a:t>21</a:t>
            </a:r>
            <a:r>
              <a:rPr lang="ja-JP" altLang="en-US" sz="1050" dirty="0" smtClean="0">
                <a:solidFill>
                  <a:schemeClr val="tx1"/>
                </a:solidFill>
                <a:latin typeface="Meiryo UI" pitchFamily="50" charset="-128"/>
                <a:ea typeface="Meiryo UI" pitchFamily="50" charset="-128"/>
                <a:cs typeface="Meiryo UI" pitchFamily="50" charset="-128"/>
              </a:rPr>
              <a:t>社</a:t>
            </a:r>
            <a:endParaRPr lang="ja-JP" altLang="en-US" sz="1050" dirty="0">
              <a:solidFill>
                <a:schemeClr val="tx1"/>
              </a:solidFill>
              <a:latin typeface="Meiryo UI" pitchFamily="50" charset="-128"/>
              <a:ea typeface="Meiryo UI" pitchFamily="50" charset="-128"/>
              <a:cs typeface="Meiryo UI" pitchFamily="50" charset="-128"/>
            </a:endParaRPr>
          </a:p>
        </p:txBody>
      </p:sp>
      <p:sp>
        <p:nvSpPr>
          <p:cNvPr id="11" name="正方形/長方形 10"/>
          <p:cNvSpPr/>
          <p:nvPr/>
        </p:nvSpPr>
        <p:spPr>
          <a:xfrm>
            <a:off x="3391920" y="891360"/>
            <a:ext cx="3687220"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775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AutoShape 187"/>
          <p:cNvSpPr>
            <a:spLocks noChangeArrowheads="1"/>
          </p:cNvSpPr>
          <p:nvPr/>
        </p:nvSpPr>
        <p:spPr bwMode="auto">
          <a:xfrm>
            <a:off x="1846541" y="2995461"/>
            <a:ext cx="2018601"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300" b="1" dirty="0" smtClean="0">
                <a:ea typeface="HG丸ｺﾞｼｯｸM-PRO" pitchFamily="50" charset="-128"/>
              </a:rPr>
              <a:t>おおさか版</a:t>
            </a:r>
            <a:r>
              <a:rPr lang="en-US" altLang="ja-JP" sz="1300" b="1" dirty="0" smtClean="0">
                <a:ea typeface="HG丸ｺﾞｼｯｸM-PRO" pitchFamily="50" charset="-128"/>
              </a:rPr>
              <a:t>BEMS</a:t>
            </a:r>
            <a:r>
              <a:rPr lang="ja-JP" altLang="en-US" sz="1300" b="1" dirty="0" smtClean="0">
                <a:ea typeface="HG丸ｺﾞｼｯｸM-PRO" pitchFamily="50" charset="-128"/>
              </a:rPr>
              <a:t>事業者</a:t>
            </a:r>
            <a:endParaRPr lang="ja-JP" altLang="en-US" sz="1300" b="1" dirty="0">
              <a:ea typeface="HG丸ｺﾞｼｯｸM-PRO" pitchFamily="50" charset="-128"/>
            </a:endParaRPr>
          </a:p>
        </p:txBody>
      </p:sp>
      <p:sp>
        <p:nvSpPr>
          <p:cNvPr id="97" name="AutoShape 187"/>
          <p:cNvSpPr>
            <a:spLocks noChangeArrowheads="1"/>
          </p:cNvSpPr>
          <p:nvPr/>
        </p:nvSpPr>
        <p:spPr bwMode="auto">
          <a:xfrm>
            <a:off x="6265911" y="2845700"/>
            <a:ext cx="2691900" cy="323493"/>
          </a:xfrm>
          <a:prstGeom prst="roundRect">
            <a:avLst>
              <a:gd name="adj" fmla="val 16667"/>
            </a:avLst>
          </a:prstGeom>
          <a:solidFill>
            <a:srgbClr val="CCFF66"/>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defTabSz="962025" eaLnBrk="0" hangingPunct="0">
              <a:spcBef>
                <a:spcPct val="20000"/>
              </a:spcBef>
              <a:buChar char="•"/>
              <a:defRPr kumimoji="1" sz="3200">
                <a:solidFill>
                  <a:schemeClr val="tx1"/>
                </a:solidFill>
                <a:latin typeface="Arial" charset="0"/>
                <a:ea typeface="ＭＳ Ｐゴシック" charset="-128"/>
              </a:defRPr>
            </a:lvl1pPr>
            <a:lvl2pPr marL="742950" indent="-285750" defTabSz="962025" eaLnBrk="0" hangingPunct="0">
              <a:spcBef>
                <a:spcPct val="20000"/>
              </a:spcBef>
              <a:buChar char="–"/>
              <a:defRPr kumimoji="1" sz="2800">
                <a:solidFill>
                  <a:schemeClr val="tx1"/>
                </a:solidFill>
                <a:latin typeface="Arial" charset="0"/>
                <a:ea typeface="ＭＳ Ｐゴシック" charset="-128"/>
              </a:defRPr>
            </a:lvl2pPr>
            <a:lvl3pPr marL="1143000" indent="-228600" defTabSz="962025" eaLnBrk="0" hangingPunct="0">
              <a:spcBef>
                <a:spcPct val="20000"/>
              </a:spcBef>
              <a:buChar char="•"/>
              <a:defRPr kumimoji="1" sz="2400">
                <a:solidFill>
                  <a:schemeClr val="tx1"/>
                </a:solidFill>
                <a:latin typeface="Arial" charset="0"/>
                <a:ea typeface="ＭＳ Ｐゴシック" charset="-128"/>
              </a:defRPr>
            </a:lvl3pPr>
            <a:lvl4pPr marL="1600200" indent="-228600" defTabSz="962025" eaLnBrk="0" hangingPunct="0">
              <a:spcBef>
                <a:spcPct val="20000"/>
              </a:spcBef>
              <a:buChar char="–"/>
              <a:defRPr kumimoji="1" sz="2000">
                <a:solidFill>
                  <a:schemeClr val="tx1"/>
                </a:solidFill>
                <a:latin typeface="Arial" charset="0"/>
                <a:ea typeface="ＭＳ Ｐゴシック" charset="-128"/>
              </a:defRPr>
            </a:lvl4pPr>
            <a:lvl5pPr marL="2057400" indent="-228600" defTabSz="962025" eaLnBrk="0" hangingPunct="0">
              <a:spcBef>
                <a:spcPct val="20000"/>
              </a:spcBef>
              <a:buChar char="»"/>
              <a:defRPr kumimoji="1" sz="2000">
                <a:solidFill>
                  <a:schemeClr val="tx1"/>
                </a:solidFill>
                <a:latin typeface="Arial" charset="0"/>
                <a:ea typeface="ＭＳ Ｐゴシック" charset="-128"/>
              </a:defRPr>
            </a:lvl5pPr>
            <a:lvl6pPr marL="25146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defTabSz="962025"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en-US" altLang="ja-JP" sz="1300" b="1" dirty="0" smtClean="0">
                <a:ea typeface="HG丸ｺﾞｼｯｸM-PRO" pitchFamily="50" charset="-128"/>
              </a:rPr>
              <a:t>BEMS</a:t>
            </a:r>
            <a:r>
              <a:rPr lang="ja-JP" altLang="en-US" sz="1300" b="1" dirty="0" smtClean="0">
                <a:ea typeface="HG丸ｺﾞｼｯｸM-PRO" pitchFamily="50" charset="-128"/>
              </a:rPr>
              <a:t>導入促進に向けた普及啓発</a:t>
            </a:r>
            <a:endParaRPr lang="ja-JP" altLang="en-US" sz="1300" b="1" dirty="0">
              <a:ea typeface="HG丸ｺﾞｼｯｸM-PRO" pitchFamily="50" charset="-128"/>
            </a:endParaRPr>
          </a:p>
        </p:txBody>
      </p:sp>
      <p:sp>
        <p:nvSpPr>
          <p:cNvPr id="100" name="円/楕円 99"/>
          <p:cNvSpPr>
            <a:spLocks noChangeAspect="1"/>
          </p:cNvSpPr>
          <p:nvPr/>
        </p:nvSpPr>
        <p:spPr bwMode="auto">
          <a:xfrm>
            <a:off x="6538102" y="3274032"/>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8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1" name="円/楕円 100"/>
          <p:cNvSpPr>
            <a:spLocks noChangeAspect="1"/>
          </p:cNvSpPr>
          <p:nvPr/>
        </p:nvSpPr>
        <p:spPr bwMode="auto">
          <a:xfrm>
            <a:off x="7259322" y="4435244"/>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ltLang="ja-JP"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2" name="円/楕円 101"/>
          <p:cNvSpPr>
            <a:spLocks noChangeAspect="1"/>
          </p:cNvSpPr>
          <p:nvPr/>
        </p:nvSpPr>
        <p:spPr bwMode="auto">
          <a:xfrm>
            <a:off x="5809351" y="4403345"/>
            <a:ext cx="2195896" cy="2195155"/>
          </a:xfrm>
          <a:prstGeom prst="ellipse">
            <a:avLst/>
          </a:prstGeom>
          <a:noFill/>
          <a:ln>
            <a:solidFill>
              <a:schemeClr val="accent2">
                <a:lumMod val="60000"/>
                <a:lumOff val="40000"/>
              </a:schemeClr>
            </a:solidFill>
            <a:tailEnd type="triangle"/>
          </a:ln>
          <a:effectLst>
            <a:glow rad="127000">
              <a:schemeClr val="accent1">
                <a:alpha val="50000"/>
              </a:schemeClr>
            </a:glow>
            <a:reflection endPos="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100" dirty="0">
              <a:solidFill>
                <a:schemeClr val="bg1"/>
              </a:solidFill>
              <a:latin typeface="HG創英ﾌﾟﾚｾﾞﾝｽEB" panose="02020809000000000000" pitchFamily="17" charset="-128"/>
              <a:ea typeface="HG創英ﾌﾟﾚｾﾞﾝｽEB" panose="02020809000000000000" pitchFamily="17" charset="-128"/>
            </a:endParaRPr>
          </a:p>
        </p:txBody>
      </p:sp>
      <p:sp>
        <p:nvSpPr>
          <p:cNvPr id="105" name="テキスト ボックス 71"/>
          <p:cNvSpPr txBox="1">
            <a:spLocks noChangeArrowheads="1"/>
          </p:cNvSpPr>
          <p:nvPr/>
        </p:nvSpPr>
        <p:spPr bwMode="auto">
          <a:xfrm>
            <a:off x="6645361" y="3699566"/>
            <a:ext cx="201431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a:t>
            </a:r>
            <a:endParaRPr lang="en-US" altLang="ja-JP" sz="1100" dirty="0" smtClean="0">
              <a:latin typeface="HG創英ﾌﾟﾚｾﾞﾝｽEB" pitchFamily="17" charset="-128"/>
              <a:ea typeface="HG創英ﾌﾟﾚｾﾞﾝｽEB" pitchFamily="17" charset="-128"/>
            </a:endParaRPr>
          </a:p>
          <a:p>
            <a:pPr eaLnBrk="1" hangingPunct="1">
              <a:spcBef>
                <a:spcPct val="0"/>
              </a:spcBef>
              <a:buFontTx/>
              <a:buNone/>
            </a:pPr>
            <a:r>
              <a:rPr lang="ja-JP" altLang="en-US" sz="1100" dirty="0" smtClean="0">
                <a:latin typeface="HG創英ﾌﾟﾚｾﾞﾝｽEB" pitchFamily="17" charset="-128"/>
                <a:ea typeface="HG創英ﾌﾟﾚｾﾞﾝｽEB" pitchFamily="17" charset="-128"/>
              </a:rPr>
              <a:t>スマートエネルギーセンター</a:t>
            </a:r>
            <a:endParaRPr lang="ja-JP" altLang="en-US" sz="1100" dirty="0">
              <a:latin typeface="HG創英ﾌﾟﾚｾﾞﾝｽEB" pitchFamily="17" charset="-128"/>
              <a:ea typeface="HG創英ﾌﾟﾚｾﾞﾝｽEB" pitchFamily="17" charset="-128"/>
            </a:endParaRPr>
          </a:p>
        </p:txBody>
      </p:sp>
      <p:sp>
        <p:nvSpPr>
          <p:cNvPr id="106" name="テキスト ボックス 72"/>
          <p:cNvSpPr txBox="1">
            <a:spLocks noChangeArrowheads="1"/>
          </p:cNvSpPr>
          <p:nvPr/>
        </p:nvSpPr>
        <p:spPr bwMode="auto">
          <a:xfrm>
            <a:off x="5795809" y="5678122"/>
            <a:ext cx="144145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smtClean="0">
                <a:latin typeface="HG創英ﾌﾟﾚｾﾞﾝｽEB" pitchFamily="17" charset="-128"/>
                <a:ea typeface="HG創英ﾌﾟﾚｾﾞﾝｽEB" pitchFamily="17" charset="-128"/>
              </a:rPr>
              <a:t>おおさか版</a:t>
            </a:r>
            <a:endParaRPr lang="en-US" altLang="ja-JP" sz="1100" dirty="0" smtClean="0">
              <a:latin typeface="HG創英ﾌﾟﾚｾﾞﾝｽEB" pitchFamily="17" charset="-128"/>
              <a:ea typeface="HG創英ﾌﾟﾚｾﾞﾝｽEB" pitchFamily="17" charset="-128"/>
            </a:endParaRPr>
          </a:p>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ＢＥＭＳ</a:t>
            </a:r>
            <a:r>
              <a:rPr lang="ja-JP" altLang="en-US" sz="1100" dirty="0" smtClean="0">
                <a:latin typeface="HG創英ﾌﾟﾚｾﾞﾝｽEB" pitchFamily="17" charset="-128"/>
                <a:ea typeface="HG創英ﾌﾟﾚｾﾞﾝｽEB" pitchFamily="17" charset="-128"/>
              </a:rPr>
              <a:t>事</a:t>
            </a:r>
            <a:r>
              <a:rPr lang="ja-JP" altLang="en-US" sz="1100" dirty="0">
                <a:latin typeface="HG創英ﾌﾟﾚｾﾞﾝｽEB" pitchFamily="17" charset="-128"/>
                <a:ea typeface="HG創英ﾌﾟﾚｾﾞﾝｽEB" pitchFamily="17" charset="-128"/>
              </a:rPr>
              <a:t>業者</a:t>
            </a:r>
          </a:p>
        </p:txBody>
      </p:sp>
      <p:sp>
        <p:nvSpPr>
          <p:cNvPr id="107" name="テキスト ボックス 73"/>
          <p:cNvSpPr txBox="1">
            <a:spLocks noChangeArrowheads="1"/>
          </p:cNvSpPr>
          <p:nvPr/>
        </p:nvSpPr>
        <p:spPr bwMode="auto">
          <a:xfrm>
            <a:off x="8168480" y="5742432"/>
            <a:ext cx="144145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algn="ctr" eaLnBrk="1" hangingPunct="1">
              <a:spcBef>
                <a:spcPct val="0"/>
              </a:spcBef>
              <a:buFontTx/>
              <a:buNone/>
            </a:pPr>
            <a:r>
              <a:rPr lang="ja-JP" altLang="en-US" sz="1100" dirty="0">
                <a:latin typeface="HG創英ﾌﾟﾚｾﾞﾝｽEB" pitchFamily="17" charset="-128"/>
                <a:ea typeface="HG創英ﾌﾟﾚｾﾞﾝｽEB" pitchFamily="17" charset="-128"/>
              </a:rPr>
              <a:t>事業者</a:t>
            </a:r>
          </a:p>
        </p:txBody>
      </p:sp>
      <p:sp>
        <p:nvSpPr>
          <p:cNvPr id="108" name="右矢印 107"/>
          <p:cNvSpPr/>
          <p:nvPr/>
        </p:nvSpPr>
        <p:spPr>
          <a:xfrm rot="3732064">
            <a:off x="7830935" y="4228848"/>
            <a:ext cx="392113" cy="257175"/>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sp>
        <p:nvSpPr>
          <p:cNvPr id="109" name="右矢印 108"/>
          <p:cNvSpPr/>
          <p:nvPr/>
        </p:nvSpPr>
        <p:spPr>
          <a:xfrm>
            <a:off x="7084017" y="5738116"/>
            <a:ext cx="1322338" cy="254000"/>
          </a:xfrm>
          <a:prstGeom prst="rightArrow">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anchor="ctr"/>
          <a:lstStyle/>
          <a:p>
            <a:pPr algn="ctr" fontAlgn="auto">
              <a:spcBef>
                <a:spcPts val="0"/>
              </a:spcBef>
              <a:spcAft>
                <a:spcPts val="0"/>
              </a:spcAft>
              <a:defRPr/>
            </a:pPr>
            <a:endParaRPr kumimoji="0" lang="ja-JP" altLang="en-US" kern="0">
              <a:solidFill>
                <a:prstClr val="black"/>
              </a:solidFill>
              <a:latin typeface="Calibri"/>
              <a:ea typeface="ＭＳ Ｐゴシック"/>
            </a:endParaRPr>
          </a:p>
        </p:txBody>
      </p:sp>
      <p:cxnSp>
        <p:nvCxnSpPr>
          <p:cNvPr id="110" name="直線矢印コネクタ 109"/>
          <p:cNvCxnSpPr/>
          <p:nvPr/>
        </p:nvCxnSpPr>
        <p:spPr>
          <a:xfrm>
            <a:off x="8791324" y="4715715"/>
            <a:ext cx="377825" cy="7413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1" name="直線矢印コネクタ 110"/>
          <p:cNvCxnSpPr/>
          <p:nvPr/>
        </p:nvCxnSpPr>
        <p:spPr>
          <a:xfrm>
            <a:off x="8664324" y="4787152"/>
            <a:ext cx="342900" cy="6731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2" name="直線矢印コネクタ 111"/>
          <p:cNvCxnSpPr/>
          <p:nvPr/>
        </p:nvCxnSpPr>
        <p:spPr>
          <a:xfrm>
            <a:off x="8521449" y="4858590"/>
            <a:ext cx="304800" cy="601662"/>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3" name="直線矢印コネクタ 112"/>
          <p:cNvCxnSpPr/>
          <p:nvPr/>
        </p:nvCxnSpPr>
        <p:spPr>
          <a:xfrm>
            <a:off x="8394449" y="4918915"/>
            <a:ext cx="287338" cy="56515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4" name="直線矢印コネクタ 113"/>
          <p:cNvCxnSpPr/>
          <p:nvPr/>
        </p:nvCxnSpPr>
        <p:spPr>
          <a:xfrm>
            <a:off x="8273799" y="4964952"/>
            <a:ext cx="265113" cy="519113"/>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cxnSp>
        <p:nvCxnSpPr>
          <p:cNvPr id="115" name="直線矢印コネクタ 114"/>
          <p:cNvCxnSpPr/>
          <p:nvPr/>
        </p:nvCxnSpPr>
        <p:spPr>
          <a:xfrm>
            <a:off x="8161087" y="5026865"/>
            <a:ext cx="233362" cy="457200"/>
          </a:xfrm>
          <a:prstGeom prst="straightConnector1">
            <a:avLst/>
          </a:prstGeom>
          <a:ln w="25400">
            <a:solidFill>
              <a:schemeClr val="accent6">
                <a:lumMod val="75000"/>
              </a:schemeClr>
            </a:solidFill>
            <a:prstDash val="sysDot"/>
            <a:tailEnd type="stealth" w="lg" len="lg"/>
          </a:ln>
        </p:spPr>
        <p:style>
          <a:lnRef idx="1">
            <a:schemeClr val="accent1"/>
          </a:lnRef>
          <a:fillRef idx="0">
            <a:schemeClr val="accent1"/>
          </a:fillRef>
          <a:effectRef idx="0">
            <a:schemeClr val="accent1"/>
          </a:effectRef>
          <a:fontRef idx="minor">
            <a:schemeClr val="tx1"/>
          </a:fontRef>
        </p:style>
      </p:cxnSp>
      <p:grpSp>
        <p:nvGrpSpPr>
          <p:cNvPr id="116" name="グループ化 13"/>
          <p:cNvGrpSpPr>
            <a:grpSpLocks/>
          </p:cNvGrpSpPr>
          <p:nvPr/>
        </p:nvGrpSpPr>
        <p:grpSpPr bwMode="auto">
          <a:xfrm rot="-1664396">
            <a:off x="7945038" y="4478549"/>
            <a:ext cx="976312" cy="382587"/>
            <a:chOff x="7074272" y="5301208"/>
            <a:chExt cx="975072" cy="381709"/>
          </a:xfrm>
        </p:grpSpPr>
        <p:sp>
          <p:nvSpPr>
            <p:cNvPr id="117" name="角丸四角形 116"/>
            <p:cNvSpPr/>
            <p:nvPr/>
          </p:nvSpPr>
          <p:spPr>
            <a:xfrm>
              <a:off x="7091571" y="5301208"/>
              <a:ext cx="855453" cy="381709"/>
            </a:xfrm>
            <a:prstGeom prst="roundRect">
              <a:avLst/>
            </a:prstGeom>
            <a:gradFill>
              <a:gsLst>
                <a:gs pos="0">
                  <a:srgbClr val="4F81BD">
                    <a:shade val="51000"/>
                    <a:satMod val="130000"/>
                    <a:alpha val="57000"/>
                  </a:srgbClr>
                </a:gs>
                <a:gs pos="80000">
                  <a:srgbClr val="4F81BD">
                    <a:shade val="93000"/>
                    <a:satMod val="130000"/>
                  </a:srgbClr>
                </a:gs>
                <a:gs pos="100000">
                  <a:srgbClr val="4F81BD">
                    <a:shade val="94000"/>
                    <a:satMod val="135000"/>
                  </a:srgbClr>
                </a:gs>
              </a:gsLst>
              <a:lin ang="2700000" scaled="1"/>
            </a:gradFill>
            <a:ln>
              <a:noFill/>
              <a:tailEnd type="triangle"/>
            </a:ln>
            <a:scene3d>
              <a:camera prst="orthographicFront"/>
              <a:lightRig rig="threePt" dir="t"/>
            </a:scene3d>
            <a:sp3d>
              <a:bevelT w="165100" prst="coolSlant"/>
              <a:bevelB w="165100" prst="coolSlan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sz="1000" dirty="0">
                <a:solidFill>
                  <a:schemeClr val="tx1"/>
                </a:solidFill>
              </a:endParaRPr>
            </a:p>
          </p:txBody>
        </p:sp>
        <p:sp>
          <p:nvSpPr>
            <p:cNvPr id="118" name="テキスト ボックス 76"/>
            <p:cNvSpPr txBox="1">
              <a:spLocks noChangeArrowheads="1"/>
            </p:cNvSpPr>
            <p:nvPr/>
          </p:nvSpPr>
          <p:spPr bwMode="auto">
            <a:xfrm>
              <a:off x="7074272" y="5353468"/>
              <a:ext cx="9750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400" dirty="0" smtClean="0">
                  <a:solidFill>
                    <a:schemeClr val="bg1"/>
                  </a:solidFill>
                  <a:latin typeface="HG創英ﾌﾟﾚｾﾞﾝｽEB" pitchFamily="17" charset="-128"/>
                  <a:ea typeface="HG創英ﾌﾟﾚｾﾞﾝｽEB" pitchFamily="17" charset="-128"/>
                </a:rPr>
                <a:t>業界団体</a:t>
              </a:r>
              <a:endParaRPr lang="ja-JP" altLang="en-US" sz="1400" dirty="0">
                <a:solidFill>
                  <a:schemeClr val="bg1"/>
                </a:solidFill>
                <a:latin typeface="HG創英ﾌﾟﾚｾﾞﾝｽEB" pitchFamily="17" charset="-128"/>
                <a:ea typeface="HG創英ﾌﾟﾚｾﾞﾝｽEB" pitchFamily="17" charset="-128"/>
              </a:endParaRPr>
            </a:p>
          </p:txBody>
        </p:sp>
      </p:grpSp>
      <p:sp>
        <p:nvSpPr>
          <p:cNvPr id="119" name="左右矢印 118"/>
          <p:cNvSpPr/>
          <p:nvPr/>
        </p:nvSpPr>
        <p:spPr>
          <a:xfrm rot="17990256">
            <a:off x="6101909" y="4791660"/>
            <a:ext cx="1762820" cy="258417"/>
          </a:xfrm>
          <a:prstGeom prst="leftRightArrow">
            <a:avLst/>
          </a:prstGeom>
          <a:gradFill flip="none" rotWithShape="1">
            <a:gsLst>
              <a:gs pos="0">
                <a:sysClr val="window" lastClr="FFFFFF">
                  <a:lumMod val="85000"/>
                  <a:shade val="30000"/>
                  <a:satMod val="115000"/>
                </a:sysClr>
              </a:gs>
              <a:gs pos="50000">
                <a:sysClr val="window" lastClr="FFFFFF">
                  <a:lumMod val="85000"/>
                  <a:shade val="67500"/>
                  <a:satMod val="115000"/>
                </a:sysClr>
              </a:gs>
              <a:gs pos="100000">
                <a:sysClr val="window" lastClr="FFFFFF">
                  <a:lumMod val="85000"/>
                  <a:shade val="100000"/>
                  <a:satMod val="115000"/>
                </a:sysClr>
              </a:gs>
            </a:gsLst>
            <a:lin ang="16200000" scaled="1"/>
            <a:tileRect/>
          </a:gradFill>
          <a:ln w="9525" cap="flat" cmpd="sng" algn="ctr">
            <a:solidFill>
              <a:sysClr val="windowText" lastClr="000000"/>
            </a:solidFill>
            <a:prstDash val="solid"/>
          </a:ln>
          <a:effectLst>
            <a:outerShdw blurRad="50800" dist="38100" dir="2700000" algn="tl" rotWithShape="0">
              <a:prstClr val="black">
                <a:alpha val="40000"/>
              </a:prstClr>
            </a:outerShdw>
          </a:effectLst>
        </p:spPr>
        <p:txBody>
          <a:bodyPr anchor="ctr"/>
          <a:lstStyle/>
          <a:p>
            <a:pPr algn="ctr" fontAlgn="auto">
              <a:spcBef>
                <a:spcPts val="0"/>
              </a:spcBef>
              <a:spcAft>
                <a:spcPts val="0"/>
              </a:spcAft>
              <a:defRPr/>
            </a:pPr>
            <a:endParaRPr kumimoji="0" lang="ja-JP" altLang="en-US" kern="0">
              <a:solidFill>
                <a:prstClr val="white"/>
              </a:solidFill>
              <a:latin typeface="Calibri"/>
              <a:ea typeface="ＭＳ Ｐゴシック"/>
            </a:endParaRPr>
          </a:p>
        </p:txBody>
      </p:sp>
      <p:sp>
        <p:nvSpPr>
          <p:cNvPr id="120" name="テキスト ボックス 103"/>
          <p:cNvSpPr txBox="1">
            <a:spLocks noChangeArrowheads="1"/>
          </p:cNvSpPr>
          <p:nvPr/>
        </p:nvSpPr>
        <p:spPr bwMode="auto">
          <a:xfrm>
            <a:off x="5577056" y="4538526"/>
            <a:ext cx="1493479"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100" dirty="0"/>
              <a:t>●</a:t>
            </a:r>
            <a:r>
              <a:rPr lang="ja-JP" altLang="en-US" sz="1100" dirty="0" smtClean="0"/>
              <a:t>登録・公表、連携</a:t>
            </a:r>
            <a:endParaRPr lang="en-US" altLang="ja-JP" sz="1100" dirty="0" smtClean="0"/>
          </a:p>
          <a:p>
            <a:pPr eaLnBrk="1" hangingPunct="1">
              <a:spcBef>
                <a:spcPct val="0"/>
              </a:spcBef>
              <a:buFontTx/>
              <a:buNone/>
            </a:pPr>
            <a:r>
              <a:rPr lang="ja-JP" altLang="en-US" sz="1100" dirty="0" smtClean="0"/>
              <a:t>　・販促</a:t>
            </a:r>
            <a:r>
              <a:rPr lang="ja-JP" altLang="en-US" sz="1100" dirty="0"/>
              <a:t>資料</a:t>
            </a:r>
            <a:r>
              <a:rPr lang="ja-JP" altLang="en-US" sz="1100" dirty="0" smtClean="0"/>
              <a:t>提供</a:t>
            </a:r>
            <a:endParaRPr lang="en-US" altLang="ja-JP" sz="1100" dirty="0" smtClean="0"/>
          </a:p>
          <a:p>
            <a:pPr eaLnBrk="1" hangingPunct="1">
              <a:spcBef>
                <a:spcPct val="0"/>
              </a:spcBef>
              <a:buFontTx/>
              <a:buNone/>
            </a:pPr>
            <a:r>
              <a:rPr lang="ja-JP" altLang="en-US" sz="1100" dirty="0" smtClean="0"/>
              <a:t>　・実績報告</a:t>
            </a:r>
            <a:endParaRPr lang="ja-JP" altLang="en-US" sz="1100" dirty="0"/>
          </a:p>
        </p:txBody>
      </p:sp>
      <p:sp>
        <p:nvSpPr>
          <p:cNvPr id="121" name="テキスト ボックス 99"/>
          <p:cNvSpPr txBox="1">
            <a:spLocks noChangeArrowheads="1"/>
          </p:cNvSpPr>
          <p:nvPr/>
        </p:nvSpPr>
        <p:spPr bwMode="auto">
          <a:xfrm>
            <a:off x="7084017" y="6068316"/>
            <a:ext cx="158030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提案・営業</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r>
              <a:rPr lang="ja-JP" altLang="en-US" sz="1000" dirty="0">
                <a:solidFill>
                  <a:srgbClr val="000000"/>
                </a:solidFill>
                <a:latin typeface="Calibri" pitchFamily="34" charset="0"/>
              </a:rPr>
              <a:t> </a:t>
            </a:r>
            <a:r>
              <a:rPr lang="ja-JP" altLang="en-US" sz="1000" dirty="0" smtClean="0">
                <a:solidFill>
                  <a:srgbClr val="000000"/>
                </a:solidFill>
                <a:latin typeface="Calibri" pitchFamily="34" charset="0"/>
              </a:rPr>
              <a:t>他</a:t>
            </a:r>
            <a:endParaRPr lang="en-US" altLang="ja-JP" sz="1000" dirty="0">
              <a:solidFill>
                <a:srgbClr val="000000"/>
              </a:solidFill>
              <a:latin typeface="Calibri" pitchFamily="34" charset="0"/>
            </a:endParaRPr>
          </a:p>
        </p:txBody>
      </p:sp>
      <p:sp>
        <p:nvSpPr>
          <p:cNvPr id="122" name="テキスト ボックス 99"/>
          <p:cNvSpPr txBox="1">
            <a:spLocks noChangeArrowheads="1"/>
          </p:cNvSpPr>
          <p:nvPr/>
        </p:nvSpPr>
        <p:spPr bwMode="auto">
          <a:xfrm>
            <a:off x="8451664" y="3661126"/>
            <a:ext cx="12827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eaLnBrk="1" hangingPunct="1">
              <a:spcBef>
                <a:spcPct val="0"/>
              </a:spcBef>
              <a:buFontTx/>
              <a:buNone/>
            </a:pPr>
            <a:r>
              <a:rPr lang="ja-JP" altLang="en-US" sz="1000" dirty="0" smtClean="0">
                <a:solidFill>
                  <a:srgbClr val="000000"/>
                </a:solidFill>
                <a:latin typeface="Calibri" pitchFamily="34" charset="0"/>
              </a:rPr>
              <a:t>●周知</a:t>
            </a:r>
            <a:r>
              <a:rPr lang="ja-JP" altLang="en-US" sz="1000" dirty="0">
                <a:solidFill>
                  <a:srgbClr val="000000"/>
                </a:solidFill>
                <a:latin typeface="Calibri" pitchFamily="34" charset="0"/>
              </a:rPr>
              <a:t>・啓発</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・ロゴ</a:t>
            </a:r>
            <a:r>
              <a:rPr lang="ja-JP" altLang="en-US" sz="1000" dirty="0">
                <a:solidFill>
                  <a:srgbClr val="000000"/>
                </a:solidFill>
                <a:latin typeface="Calibri" pitchFamily="34" charset="0"/>
              </a:rPr>
              <a:t>活用</a:t>
            </a:r>
            <a:endParaRPr lang="en-US" altLang="ja-JP" sz="1000" dirty="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・ポスター</a:t>
            </a:r>
            <a:r>
              <a:rPr lang="ja-JP" altLang="en-US" sz="1000" dirty="0">
                <a:solidFill>
                  <a:srgbClr val="000000"/>
                </a:solidFill>
                <a:latin typeface="Calibri" pitchFamily="34" charset="0"/>
              </a:rPr>
              <a:t>、</a:t>
            </a:r>
            <a:r>
              <a:rPr lang="ja-JP" altLang="en-US" sz="1000" dirty="0" smtClean="0">
                <a:solidFill>
                  <a:srgbClr val="000000"/>
                </a:solidFill>
                <a:latin typeface="Calibri" pitchFamily="34" charset="0"/>
              </a:rPr>
              <a:t>チラシ、</a:t>
            </a:r>
            <a:endParaRPr lang="en-US" altLang="ja-JP" sz="1000" dirty="0" smtClean="0">
              <a:solidFill>
                <a:srgbClr val="000000"/>
              </a:solidFill>
              <a:latin typeface="Calibri" pitchFamily="34" charset="0"/>
            </a:endParaRPr>
          </a:p>
          <a:p>
            <a:pPr eaLnBrk="1" hangingPunct="1">
              <a:spcBef>
                <a:spcPct val="0"/>
              </a:spcBef>
              <a:buFontTx/>
              <a:buNone/>
            </a:pPr>
            <a:r>
              <a:rPr lang="ja-JP" altLang="en-US" sz="1000" dirty="0" smtClean="0">
                <a:solidFill>
                  <a:srgbClr val="000000"/>
                </a:solidFill>
                <a:latin typeface="Calibri" pitchFamily="34" charset="0"/>
              </a:rPr>
              <a:t>　ＨＰ、事例集 他</a:t>
            </a:r>
            <a:endParaRPr lang="en-US" altLang="ja-JP" sz="1000" dirty="0">
              <a:solidFill>
                <a:srgbClr val="000000"/>
              </a:solidFill>
              <a:latin typeface="Calibri" pitchFamily="34" charset="0"/>
            </a:endParaRPr>
          </a:p>
        </p:txBody>
      </p:sp>
      <p:pic>
        <p:nvPicPr>
          <p:cNvPr id="1026" name="Picture 2" descr="E:\LIB\エネルギー政策課\◇04＿事業\01＿スマC\21 BEMS\素材集\ems_logo\ems_logo\EMS_基本ロゴ.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83860" y="4937821"/>
            <a:ext cx="715328" cy="41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7373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角丸四角形 28"/>
          <p:cNvSpPr/>
          <p:nvPr/>
        </p:nvSpPr>
        <p:spPr>
          <a:xfrm>
            <a:off x="111814" y="596900"/>
            <a:ext cx="9649072" cy="614680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51" name="角丸四角形 50"/>
          <p:cNvSpPr/>
          <p:nvPr/>
        </p:nvSpPr>
        <p:spPr>
          <a:xfrm>
            <a:off x="310141" y="1263909"/>
            <a:ext cx="3850771"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エネルギーに</a:t>
            </a:r>
            <a:r>
              <a:rPr lang="ja-JP" altLang="en-US" sz="1400" b="1" dirty="0">
                <a:solidFill>
                  <a:schemeClr val="tx1"/>
                </a:solidFill>
                <a:latin typeface="Meiryo UI" pitchFamily="50" charset="-128"/>
                <a:ea typeface="Meiryo UI" pitchFamily="50" charset="-128"/>
                <a:cs typeface="Meiryo UI" pitchFamily="50" charset="-128"/>
              </a:rPr>
              <a:t>関する出前</a:t>
            </a:r>
            <a:r>
              <a:rPr lang="ja-JP" altLang="en-US" sz="1400" b="1" dirty="0" smtClean="0">
                <a:solidFill>
                  <a:schemeClr val="tx1"/>
                </a:solidFill>
                <a:latin typeface="Meiryo UI" pitchFamily="50" charset="-128"/>
                <a:ea typeface="Meiryo UI" pitchFamily="50" charset="-128"/>
                <a:cs typeface="Meiryo UI" pitchFamily="50" charset="-128"/>
              </a:rPr>
              <a:t>講座等の実施</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52" name="テキスト ボックス 2"/>
          <p:cNvSpPr txBox="1">
            <a:spLocks noChangeArrowheads="1"/>
          </p:cNvSpPr>
          <p:nvPr/>
        </p:nvSpPr>
        <p:spPr bwMode="auto">
          <a:xfrm>
            <a:off x="344488" y="1736229"/>
            <a:ext cx="4728638"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◆小学校、自治会等に対して、民間企業や団体等が</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実施する環境</a:t>
            </a:r>
            <a:r>
              <a:rPr lang="ja-JP" altLang="en-US" sz="1300" dirty="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エネルギー）関連の教育プログラムや</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教材を、ホームページ等で広く情報発信</a:t>
            </a:r>
            <a:r>
              <a:rPr lang="ja-JP" altLang="en-US" sz="1300" dirty="0">
                <a:solidFill>
                  <a:prstClr val="black"/>
                </a:solidFill>
                <a:latin typeface="Meiryo UI" pitchFamily="50" charset="-128"/>
                <a:ea typeface="Meiryo UI" pitchFamily="50" charset="-128"/>
                <a:cs typeface="Meiryo UI" pitchFamily="50" charset="-128"/>
              </a:rPr>
              <a:t>し、</a:t>
            </a:r>
            <a:r>
              <a:rPr lang="ja-JP" altLang="en-US" sz="1300" dirty="0" smtClean="0">
                <a:solidFill>
                  <a:prstClr val="black"/>
                </a:solidFill>
                <a:latin typeface="Meiryo UI" pitchFamily="50" charset="-128"/>
                <a:ea typeface="Meiryo UI" pitchFamily="50" charset="-128"/>
                <a:cs typeface="Meiryo UI" pitchFamily="50" charset="-128"/>
              </a:rPr>
              <a:t>再生可能</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エネルギー、省エネ・節電に関する知識向上を図ります。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smtClean="0">
                <a:solidFill>
                  <a:prstClr val="black"/>
                </a:solidFill>
                <a:latin typeface="Meiryo UI" pitchFamily="50" charset="-128"/>
                <a:ea typeface="Meiryo UI" pitchFamily="50" charset="-128"/>
                <a:cs typeface="Meiryo UI" pitchFamily="50" charset="-128"/>
              </a:rPr>
              <a:t>◆また、府・市が作成した環境</a:t>
            </a:r>
            <a:r>
              <a:rPr lang="en-US" altLang="ja-JP" sz="1300" dirty="0" smtClean="0">
                <a:solidFill>
                  <a:prstClr val="black"/>
                </a:solidFill>
                <a:latin typeface="Meiryo UI" pitchFamily="50" charset="-128"/>
                <a:ea typeface="Meiryo UI" pitchFamily="50" charset="-128"/>
                <a:cs typeface="Meiryo UI" pitchFamily="50" charset="-128"/>
              </a:rPr>
              <a:t>(</a:t>
            </a:r>
            <a:r>
              <a:rPr lang="ja-JP" altLang="en-US" sz="1300" dirty="0" smtClean="0">
                <a:solidFill>
                  <a:prstClr val="black"/>
                </a:solidFill>
                <a:latin typeface="Meiryo UI" pitchFamily="50" charset="-128"/>
                <a:ea typeface="Meiryo UI" pitchFamily="50" charset="-128"/>
                <a:cs typeface="Meiryo UI" pitchFamily="50" charset="-128"/>
              </a:rPr>
              <a:t>エネルギー）や省エネに関する</a:t>
            </a:r>
            <a:endParaRPr lang="en-US" altLang="ja-JP" sz="1300" dirty="0" smtClean="0">
              <a:solidFill>
                <a:prstClr val="black"/>
              </a:solidFill>
              <a:latin typeface="Meiryo UI" pitchFamily="50" charset="-128"/>
              <a:ea typeface="Meiryo UI" pitchFamily="50" charset="-128"/>
              <a:cs typeface="Meiryo UI" pitchFamily="50" charset="-128"/>
            </a:endParaRPr>
          </a:p>
          <a:p>
            <a:pPr marL="216000" indent="-457200" eaLnBrk="1" hangingPunct="1"/>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冊子を学校等に配布し、要望に応じて出前講座を行います。</a:t>
            </a:r>
            <a:endParaRPr lang="en-US" altLang="ja-JP" sz="1300" dirty="0" smtClean="0">
              <a:solidFill>
                <a:prstClr val="black"/>
              </a:solidFill>
              <a:latin typeface="Meiryo UI" pitchFamily="50" charset="-128"/>
              <a:ea typeface="Meiryo UI" pitchFamily="50" charset="-128"/>
              <a:cs typeface="Meiryo UI" pitchFamily="50" charset="-128"/>
            </a:endParaRPr>
          </a:p>
        </p:txBody>
      </p:sp>
      <p:sp>
        <p:nvSpPr>
          <p:cNvPr id="13" name="円/楕円 12"/>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26</a:t>
            </a:r>
            <a:endParaRPr lang="ja-JP" altLang="en-US" b="1" dirty="0">
              <a:solidFill>
                <a:prstClr val="white"/>
              </a:solidFill>
            </a:endParaRPr>
          </a:p>
        </p:txBody>
      </p:sp>
      <p:sp>
        <p:nvSpPr>
          <p:cNvPr id="14" name="テキスト ボックス 28"/>
          <p:cNvSpPr txBox="1">
            <a:spLocks noChangeArrowheads="1"/>
          </p:cNvSpPr>
          <p:nvPr/>
        </p:nvSpPr>
        <p:spPr bwMode="auto">
          <a:xfrm>
            <a:off x="288662" y="5221952"/>
            <a:ext cx="3985421"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solidFill>
                  <a:prstClr val="black"/>
                </a:solidFill>
                <a:latin typeface="Meiryo UI" pitchFamily="50" charset="-128"/>
                <a:ea typeface="Meiryo UI" pitchFamily="50" charset="-128"/>
                <a:cs typeface="Meiryo UI" pitchFamily="50" charset="-128"/>
              </a:rPr>
              <a:t>◆事業者等</a:t>
            </a:r>
            <a:r>
              <a:rPr lang="ja-JP" altLang="en-US" b="0" i="0" dirty="0" smtClean="0">
                <a:solidFill>
                  <a:prstClr val="black"/>
                </a:solidFill>
                <a:latin typeface="Meiryo UI" pitchFamily="50" charset="-128"/>
                <a:ea typeface="Meiryo UI" pitchFamily="50" charset="-128"/>
                <a:cs typeface="Meiryo UI" pitchFamily="50" charset="-128"/>
              </a:rPr>
              <a:t>の省エネ</a:t>
            </a:r>
            <a:r>
              <a:rPr lang="ja-JP" altLang="en-US" b="0" i="0" dirty="0">
                <a:solidFill>
                  <a:prstClr val="black"/>
                </a:solidFill>
                <a:latin typeface="Meiryo UI" pitchFamily="50" charset="-128"/>
                <a:ea typeface="Meiryo UI" pitchFamily="50" charset="-128"/>
                <a:cs typeface="Meiryo UI" pitchFamily="50" charset="-128"/>
              </a:rPr>
              <a:t>・節電推進をサポートするため、府立環境農林水産総合</a:t>
            </a:r>
            <a:r>
              <a:rPr lang="ja-JP" altLang="en-US" b="0" i="0" dirty="0" smtClean="0">
                <a:solidFill>
                  <a:prstClr val="black"/>
                </a:solidFill>
                <a:latin typeface="Meiryo UI" pitchFamily="50" charset="-128"/>
                <a:ea typeface="Meiryo UI" pitchFamily="50" charset="-128"/>
                <a:cs typeface="Meiryo UI" pitchFamily="50" charset="-128"/>
              </a:rPr>
              <a:t>研究所等と</a:t>
            </a:r>
            <a:r>
              <a:rPr lang="ja-JP" altLang="en-US" b="0" i="0" dirty="0">
                <a:solidFill>
                  <a:prstClr val="black"/>
                </a:solidFill>
                <a:latin typeface="Meiryo UI" pitchFamily="50" charset="-128"/>
                <a:ea typeface="Meiryo UI" pitchFamily="50" charset="-128"/>
                <a:cs typeface="Meiryo UI" pitchFamily="50" charset="-128"/>
              </a:rPr>
              <a:t>連携</a:t>
            </a:r>
            <a:r>
              <a:rPr lang="ja-JP" altLang="en-US" b="0" i="0" dirty="0" smtClean="0">
                <a:solidFill>
                  <a:prstClr val="black"/>
                </a:solidFill>
                <a:latin typeface="Meiryo UI" pitchFamily="50" charset="-128"/>
                <a:ea typeface="Meiryo UI" pitchFamily="50" charset="-128"/>
                <a:cs typeface="Meiryo UI" pitchFamily="50" charset="-128"/>
              </a:rPr>
              <a:t>して、事</a:t>
            </a:r>
            <a:r>
              <a:rPr lang="ja-JP" altLang="en-US" b="0" i="0" dirty="0">
                <a:solidFill>
                  <a:prstClr val="black"/>
                </a:solidFill>
                <a:latin typeface="Meiryo UI" pitchFamily="50" charset="-128"/>
                <a:ea typeface="Meiryo UI" pitchFamily="50" charset="-128"/>
                <a:cs typeface="Meiryo UI" pitchFamily="50" charset="-128"/>
              </a:rPr>
              <a:t>業者団体等で実施</a:t>
            </a:r>
            <a:r>
              <a:rPr lang="ja-JP" altLang="en-US" b="0" i="0" dirty="0" smtClean="0">
                <a:solidFill>
                  <a:prstClr val="black"/>
                </a:solidFill>
                <a:latin typeface="Meiryo UI" pitchFamily="50" charset="-128"/>
                <a:ea typeface="Meiryo UI" pitchFamily="50" charset="-128"/>
                <a:cs typeface="Meiryo UI" pitchFamily="50" charset="-128"/>
              </a:rPr>
              <a:t>するセミナー等</a:t>
            </a:r>
            <a:r>
              <a:rPr lang="ja-JP" altLang="en-US" b="0" i="0" dirty="0">
                <a:solidFill>
                  <a:prstClr val="black"/>
                </a:solidFill>
                <a:latin typeface="Meiryo UI" pitchFamily="50" charset="-128"/>
                <a:ea typeface="Meiryo UI" pitchFamily="50" charset="-128"/>
                <a:cs typeface="Meiryo UI" pitchFamily="50" charset="-128"/>
              </a:rPr>
              <a:t>へ</a:t>
            </a:r>
            <a:r>
              <a:rPr lang="ja-JP" altLang="en-US" b="0" i="0" dirty="0" smtClean="0">
                <a:solidFill>
                  <a:prstClr val="black"/>
                </a:solidFill>
                <a:latin typeface="Meiryo UI" pitchFamily="50" charset="-128"/>
                <a:ea typeface="Meiryo UI" pitchFamily="50" charset="-128"/>
                <a:cs typeface="Meiryo UI" pitchFamily="50" charset="-128"/>
              </a:rPr>
              <a:t>無料で講師を派遣します。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16" name="角丸四角形 15"/>
          <p:cNvSpPr/>
          <p:nvPr/>
        </p:nvSpPr>
        <p:spPr>
          <a:xfrm>
            <a:off x="324174" y="4818360"/>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prstClr val="black"/>
                </a:solidFill>
                <a:latin typeface="Meiryo UI" pitchFamily="50" charset="-128"/>
                <a:ea typeface="Meiryo UI" pitchFamily="50" charset="-128"/>
                <a:cs typeface="Meiryo UI" pitchFamily="50" charset="-128"/>
              </a:rPr>
              <a:t>省エネ･節電にかかる講師等の派遣</a:t>
            </a:r>
          </a:p>
        </p:txBody>
      </p:sp>
      <p:pic>
        <p:nvPicPr>
          <p:cNvPr id="18" name="Picture 34"/>
          <p:cNvPicPr>
            <a:picLocks noChangeAspect="1"/>
          </p:cNvPicPr>
          <p:nvPr/>
        </p:nvPicPr>
        <p:blipFill rotWithShape="1">
          <a:blip r:embed="rId3" cstate="print">
            <a:extLst>
              <a:ext uri="{28A0092B-C50C-407E-A947-70E740481C1C}">
                <a14:useLocalDpi xmlns:a14="http://schemas.microsoft.com/office/drawing/2010/main" val="0"/>
              </a:ext>
            </a:extLst>
          </a:blip>
          <a:srcRect r="20748"/>
          <a:stretch/>
        </p:blipFill>
        <p:spPr bwMode="auto">
          <a:xfrm>
            <a:off x="8280743" y="5396400"/>
            <a:ext cx="615774" cy="534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 name="Picture 4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4431454" y="5538440"/>
            <a:ext cx="458455" cy="6173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13" descr="http://t1.gstatic.com/images?q=tbn:ANd9GcTCT7AL87_D87uORuAyDrbuBcsNV_fiNvrIi1zzBgW-hg8f-fOIcw"/>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809868" y="5250408"/>
            <a:ext cx="428482" cy="697978"/>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C:\Program Files\Microsoft Office\MEDIA\CAGCAT10\j0300520.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44533" y="5575604"/>
            <a:ext cx="704420" cy="559201"/>
          </a:xfrm>
          <a:prstGeom prst="rect">
            <a:avLst/>
          </a:prstGeom>
          <a:noFill/>
          <a:extLst>
            <a:ext uri="{909E8E84-426E-40DD-AFC4-6F175D3DCCD1}">
              <a14:hiddenFill xmlns:a14="http://schemas.microsoft.com/office/drawing/2010/main">
                <a:solidFill>
                  <a:srgbClr val="FFFFFF"/>
                </a:solidFill>
              </a14:hiddenFill>
            </a:ext>
          </a:extLst>
        </p:spPr>
      </p:pic>
      <p:cxnSp>
        <p:nvCxnSpPr>
          <p:cNvPr id="22" name="直線矢印コネクタ 21"/>
          <p:cNvCxnSpPr/>
          <p:nvPr/>
        </p:nvCxnSpPr>
        <p:spPr>
          <a:xfrm>
            <a:off x="5099235" y="5556964"/>
            <a:ext cx="0" cy="551507"/>
          </a:xfrm>
          <a:prstGeom prst="straightConnector1">
            <a:avLst/>
          </a:prstGeom>
          <a:ln w="50800">
            <a:solidFill>
              <a:schemeClr val="accent6">
                <a:lumMod val="75000"/>
              </a:schemeClr>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23" name="雲 22"/>
          <p:cNvSpPr/>
          <p:nvPr/>
        </p:nvSpPr>
        <p:spPr>
          <a:xfrm>
            <a:off x="5187753" y="5563221"/>
            <a:ext cx="497616" cy="538994"/>
          </a:xfrm>
          <a:prstGeom prst="cloud">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HG丸ｺﾞｼｯｸM-PRO" pitchFamily="50" charset="-128"/>
                <a:ea typeface="HG丸ｺﾞｼｯｸM-PRO" pitchFamily="50" charset="-128"/>
              </a:rPr>
              <a:t>連携</a:t>
            </a:r>
            <a:endParaRPr lang="ja-JP" altLang="en-US" sz="1200" dirty="0">
              <a:solidFill>
                <a:prstClr val="black"/>
              </a:solidFill>
              <a:latin typeface="HG丸ｺﾞｼｯｸM-PRO" pitchFamily="50" charset="-128"/>
              <a:ea typeface="HG丸ｺﾞｼｯｸM-PRO" pitchFamily="50" charset="-128"/>
            </a:endParaRPr>
          </a:p>
        </p:txBody>
      </p:sp>
      <p:sp>
        <p:nvSpPr>
          <p:cNvPr id="24" name="角丸四角形 23"/>
          <p:cNvSpPr/>
          <p:nvPr/>
        </p:nvSpPr>
        <p:spPr>
          <a:xfrm>
            <a:off x="7776373" y="6014946"/>
            <a:ext cx="1857147" cy="459598"/>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事業者団体などの</a:t>
            </a:r>
            <a:endParaRPr lang="en-US" altLang="ja-JP" sz="1200"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dirty="0" smtClean="0">
                <a:solidFill>
                  <a:srgbClr val="000000"/>
                </a:solidFill>
                <a:latin typeface="HG丸ｺﾞｼｯｸM-PRO" pitchFamily="50" charset="-128"/>
                <a:ea typeface="HG丸ｺﾞｼｯｸM-PRO" pitchFamily="50" charset="-128"/>
                <a:cs typeface="Times New Roman"/>
              </a:rPr>
              <a:t>会議、セミナー、勉強会</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sp>
        <p:nvSpPr>
          <p:cNvPr id="25" name="右矢印 24"/>
          <p:cNvSpPr/>
          <p:nvPr/>
        </p:nvSpPr>
        <p:spPr>
          <a:xfrm>
            <a:off x="6565188" y="5550153"/>
            <a:ext cx="1196124" cy="584652"/>
          </a:xfrm>
          <a:prstGeom prst="rightArrow">
            <a:avLst>
              <a:gd name="adj1" fmla="val 50000"/>
              <a:gd name="adj2" fmla="val 42963"/>
            </a:avLst>
          </a:prstGeom>
          <a:solidFill>
            <a:srgbClr val="FDFF97"/>
          </a:solidFill>
          <a:ln w="38100">
            <a:solidFill>
              <a:schemeClr val="accent6">
                <a:lumMod val="75000"/>
              </a:schemeClr>
            </a:solidFill>
          </a:ln>
          <a:effectLst>
            <a:outerShdw blurRad="50800" dist="38100" dir="2700000" sx="102000" sy="102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rPr>
              <a:t>講師の派遣</a:t>
            </a:r>
            <a:endParaRPr lang="ja-JP" altLang="en-US" sz="1200" dirty="0">
              <a:solidFill>
                <a:prstClr val="black">
                  <a:lumMod val="95000"/>
                  <a:lumOff val="5000"/>
                </a:prstClr>
              </a:solidFill>
              <a:latin typeface="HG丸ｺﾞｼｯｸM-PRO" pitchFamily="50" charset="-128"/>
              <a:ea typeface="HG丸ｺﾞｼｯｸM-PRO" pitchFamily="50" charset="-128"/>
            </a:endParaRPr>
          </a:p>
        </p:txBody>
      </p:sp>
      <p:sp>
        <p:nvSpPr>
          <p:cNvPr id="26" name="角丸四角形 25"/>
          <p:cNvSpPr/>
          <p:nvPr/>
        </p:nvSpPr>
        <p:spPr>
          <a:xfrm>
            <a:off x="4390694" y="5214089"/>
            <a:ext cx="2346128" cy="324351"/>
          </a:xfrm>
          <a:prstGeom prst="roundRect">
            <a:avLst/>
          </a:prstGeom>
          <a:solidFill>
            <a:schemeClr val="bg1">
              <a:alpha val="85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prstClr val="black">
                    <a:lumMod val="95000"/>
                    <a:lumOff val="5000"/>
                  </a:prstClr>
                </a:solidFill>
                <a:latin typeface="HG丸ｺﾞｼｯｸM-PRO" pitchFamily="50" charset="-128"/>
                <a:ea typeface="HG丸ｺﾞｼｯｸM-PRO" pitchFamily="50" charset="-128"/>
                <a:cs typeface="ＭＳ Ｐゴシック"/>
              </a:rPr>
              <a:t>府立環境農林水産総合研究所</a:t>
            </a:r>
            <a:r>
              <a:rPr lang="ja-JP" altLang="en-US" sz="1200" dirty="0" smtClean="0">
                <a:solidFill>
                  <a:prstClr val="black"/>
                </a:solidFill>
                <a:latin typeface="HG丸ｺﾞｼｯｸM-PRO" pitchFamily="50" charset="-128"/>
                <a:ea typeface="HG丸ｺﾞｼｯｸM-PRO" pitchFamily="50" charset="-128"/>
                <a:cs typeface="ＭＳ Ｐゴシック"/>
              </a:rPr>
              <a:t>等</a:t>
            </a:r>
            <a:endParaRPr lang="en-US" altLang="ja-JP" sz="1200" dirty="0" smtClean="0">
              <a:solidFill>
                <a:prstClr val="black"/>
              </a:solidFill>
              <a:latin typeface="HG丸ｺﾞｼｯｸM-PRO" pitchFamily="50" charset="-128"/>
              <a:ea typeface="HG丸ｺﾞｼｯｸM-PRO" pitchFamily="50" charset="-128"/>
              <a:cs typeface="ＭＳ Ｐゴシック"/>
            </a:endParaRPr>
          </a:p>
        </p:txBody>
      </p:sp>
      <p:sp>
        <p:nvSpPr>
          <p:cNvPr id="27" name="角丸四角形 26"/>
          <p:cNvSpPr/>
          <p:nvPr/>
        </p:nvSpPr>
        <p:spPr>
          <a:xfrm>
            <a:off x="3943770" y="6186512"/>
            <a:ext cx="3407298" cy="318959"/>
          </a:xfrm>
          <a:prstGeom prst="roundRect">
            <a:avLst/>
          </a:prstGeom>
          <a:solidFill>
            <a:schemeClr val="bg1">
              <a:alpha val="8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smtClean="0">
                <a:solidFill>
                  <a:srgbClr val="000000"/>
                </a:solidFill>
                <a:latin typeface="HG丸ｺﾞｼｯｸM-PRO" pitchFamily="50" charset="-128"/>
                <a:ea typeface="HG丸ｺﾞｼｯｸM-PRO" pitchFamily="50" charset="-128"/>
                <a:cs typeface="Times New Roman"/>
              </a:rPr>
              <a:t>おおさかスマートエネルギーセンター</a:t>
            </a:r>
            <a:endParaRPr lang="ja-JP" altLang="en-US" sz="1200" dirty="0">
              <a:solidFill>
                <a:prstClr val="white"/>
              </a:solidFill>
              <a:latin typeface="HG丸ｺﾞｼｯｸM-PRO" pitchFamily="50" charset="-128"/>
              <a:ea typeface="HG丸ｺﾞｼｯｸM-PRO" pitchFamily="50" charset="-128"/>
              <a:cs typeface="ＭＳ Ｐゴシック"/>
            </a:endParaRPr>
          </a:p>
        </p:txBody>
      </p:sp>
      <p:pic>
        <p:nvPicPr>
          <p:cNvPr id="28" name="Picture 31"/>
          <p:cNvPicPr>
            <a:picLocks noChangeAspect="1"/>
          </p:cNvPicPr>
          <p:nvPr/>
        </p:nvPicPr>
        <p:blipFill rotWithShape="1">
          <a:blip r:embed="rId7" cstate="print">
            <a:extLst>
              <a:ext uri="{28A0092B-C50C-407E-A947-70E740481C1C}">
                <a14:useLocalDpi xmlns:a14="http://schemas.microsoft.com/office/drawing/2010/main" val="0"/>
              </a:ext>
            </a:extLst>
          </a:blip>
          <a:srcRect l="-1" r="8833"/>
          <a:stretch/>
        </p:blipFill>
        <p:spPr bwMode="auto">
          <a:xfrm>
            <a:off x="8935466" y="5369010"/>
            <a:ext cx="647850" cy="572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 name="角丸四角形 29"/>
          <p:cNvSpPr/>
          <p:nvPr/>
        </p:nvSpPr>
        <p:spPr>
          <a:xfrm>
            <a:off x="200472" y="692696"/>
            <a:ext cx="3960440"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省エネ・節電等に係る普及啓発の実施</a:t>
            </a:r>
            <a:endParaRPr lang="ja-JP" altLang="en-US" sz="1600" dirty="0">
              <a:solidFill>
                <a:prstClr val="black"/>
              </a:solidFill>
              <a:latin typeface="Meiryo UI" pitchFamily="50" charset="-128"/>
              <a:ea typeface="Meiryo UI" pitchFamily="50" charset="-128"/>
              <a:cs typeface="Meiryo UI" pitchFamily="50" charset="-128"/>
            </a:endParaRPr>
          </a:p>
        </p:txBody>
      </p:sp>
      <p:sp>
        <p:nvSpPr>
          <p:cNvPr id="32" name="正方形/長方形 31"/>
          <p:cNvSpPr/>
          <p:nvPr/>
        </p:nvSpPr>
        <p:spPr>
          <a:xfrm>
            <a:off x="1627589" y="3420984"/>
            <a:ext cx="2234080" cy="78271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・教材冊子の配布：約</a:t>
            </a:r>
            <a:r>
              <a:rPr lang="en-US" altLang="ja-JP" sz="1000" dirty="0" smtClean="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万部</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a:solidFill>
                  <a:schemeClr val="tx1"/>
                </a:solidFill>
                <a:latin typeface="Meiryo UI" pitchFamily="50" charset="-128"/>
                <a:ea typeface="Meiryo UI" pitchFamily="50" charset="-128"/>
                <a:cs typeface="Meiryo UI" pitchFamily="50" charset="-128"/>
              </a:rPr>
              <a:t>　</a:t>
            </a:r>
            <a:r>
              <a:rPr lang="ja-JP" altLang="en-US" sz="1000" dirty="0" smtClean="0">
                <a:solidFill>
                  <a:schemeClr val="tx1"/>
                </a:solidFill>
                <a:latin typeface="Meiryo UI" pitchFamily="50" charset="-128"/>
                <a:ea typeface="Meiryo UI" pitchFamily="50" charset="-128"/>
                <a:cs typeface="Meiryo UI" pitchFamily="50" charset="-128"/>
              </a:rPr>
              <a:t>　・出前講座の実施回数：</a:t>
            </a:r>
            <a:r>
              <a:rPr lang="en-US" altLang="ja-JP" sz="1000" dirty="0">
                <a:solidFill>
                  <a:schemeClr val="tx1"/>
                </a:solidFill>
                <a:latin typeface="Meiryo UI" pitchFamily="50" charset="-128"/>
                <a:ea typeface="Meiryo UI" pitchFamily="50" charset="-128"/>
                <a:cs typeface="Meiryo UI" pitchFamily="50" charset="-128"/>
              </a:rPr>
              <a:t>8</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 name="角丸四角形 2"/>
          <p:cNvSpPr/>
          <p:nvPr/>
        </p:nvSpPr>
        <p:spPr>
          <a:xfrm>
            <a:off x="4660681" y="1374677"/>
            <a:ext cx="1771169" cy="1199752"/>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srgbClr val="000000"/>
                </a:solidFill>
                <a:latin typeface="HG丸ｺﾞｼｯｸM-PRO" pitchFamily="50" charset="-128"/>
                <a:ea typeface="HG丸ｺﾞｼｯｸM-PRO" pitchFamily="50" charset="-128"/>
                <a:cs typeface="Times New Roman"/>
              </a:rPr>
              <a:t>おおさかスマート</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pPr algn="ctr"/>
            <a:r>
              <a:rPr lang="ja-JP" altLang="en-US" sz="1200" b="1" dirty="0" smtClean="0">
                <a:solidFill>
                  <a:srgbClr val="000000"/>
                </a:solidFill>
                <a:latin typeface="HG丸ｺﾞｼｯｸM-PRO" pitchFamily="50" charset="-128"/>
                <a:ea typeface="HG丸ｺﾞｼｯｸM-PRO" pitchFamily="50" charset="-128"/>
                <a:cs typeface="Times New Roman"/>
              </a:rPr>
              <a:t>エネルギーセンター</a:t>
            </a:r>
            <a:endParaRPr lang="ja-JP" altLang="en-US" sz="1200" b="1" dirty="0">
              <a:solidFill>
                <a:prstClr val="white"/>
              </a:solidFill>
              <a:latin typeface="HG丸ｺﾞｼｯｸM-PRO" pitchFamily="50" charset="-128"/>
              <a:ea typeface="HG丸ｺﾞｼｯｸM-PRO" pitchFamily="50" charset="-128"/>
              <a:cs typeface="ＭＳ Ｐゴシック"/>
            </a:endParaRPr>
          </a:p>
        </p:txBody>
      </p:sp>
      <p:sp>
        <p:nvSpPr>
          <p:cNvPr id="33" name="角丸四角形 32"/>
          <p:cNvSpPr/>
          <p:nvPr/>
        </p:nvSpPr>
        <p:spPr>
          <a:xfrm>
            <a:off x="8033320" y="1374677"/>
            <a:ext cx="1600200" cy="119975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小学校　</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自治会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4" name="角丸四角形 33"/>
          <p:cNvSpPr/>
          <p:nvPr/>
        </p:nvSpPr>
        <p:spPr>
          <a:xfrm>
            <a:off x="6350296" y="3006570"/>
            <a:ext cx="1738891" cy="778030"/>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200" b="1" dirty="0" smtClean="0">
                <a:solidFill>
                  <a:srgbClr val="000000"/>
                </a:solidFill>
                <a:latin typeface="HG丸ｺﾞｼｯｸM-PRO" pitchFamily="50" charset="-128"/>
                <a:ea typeface="HG丸ｺﾞｼｯｸM-PRO" pitchFamily="50" charset="-128"/>
                <a:cs typeface="Times New Roman"/>
              </a:rPr>
              <a:t>　　民間企業</a:t>
            </a:r>
            <a:endParaRPr lang="en-US" altLang="ja-JP" sz="1200" b="1" dirty="0" smtClean="0">
              <a:solidFill>
                <a:srgbClr val="000000"/>
              </a:solidFill>
              <a:latin typeface="HG丸ｺﾞｼｯｸM-PRO" pitchFamily="50" charset="-128"/>
              <a:ea typeface="HG丸ｺﾞｼｯｸM-PRO" pitchFamily="50" charset="-128"/>
              <a:cs typeface="Times New Roman"/>
            </a:endParaRPr>
          </a:p>
          <a:p>
            <a:r>
              <a:rPr lang="ja-JP" altLang="en-US" sz="1200" b="1" dirty="0" smtClean="0">
                <a:solidFill>
                  <a:srgbClr val="000000"/>
                </a:solidFill>
                <a:latin typeface="HG丸ｺﾞｼｯｸM-PRO" pitchFamily="50" charset="-128"/>
                <a:ea typeface="HG丸ｺﾞｼｯｸM-PRO" pitchFamily="50" charset="-128"/>
                <a:cs typeface="Times New Roman"/>
              </a:rPr>
              <a:t>　　民間団体　　等</a:t>
            </a:r>
            <a:endParaRPr lang="en-US" altLang="ja-JP" sz="1200" b="1" dirty="0" smtClean="0">
              <a:solidFill>
                <a:srgbClr val="000000"/>
              </a:solidFill>
              <a:latin typeface="HG丸ｺﾞｼｯｸM-PRO" pitchFamily="50" charset="-128"/>
              <a:ea typeface="HG丸ｺﾞｼｯｸM-PRO" pitchFamily="50" charset="-128"/>
              <a:cs typeface="Times New Roman"/>
            </a:endParaRPr>
          </a:p>
        </p:txBody>
      </p:sp>
      <p:sp>
        <p:nvSpPr>
          <p:cNvPr id="35" name="右矢印 34"/>
          <p:cNvSpPr/>
          <p:nvPr/>
        </p:nvSpPr>
        <p:spPr>
          <a:xfrm rot="10800000">
            <a:off x="6501687" y="140900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6709130" y="1243990"/>
            <a:ext cx="929675"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相談・依頼</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7" name="右矢印 36"/>
          <p:cNvSpPr/>
          <p:nvPr/>
        </p:nvSpPr>
        <p:spPr>
          <a:xfrm>
            <a:off x="6544651" y="1839314"/>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テキスト ボックス 37"/>
          <p:cNvSpPr txBox="1"/>
          <p:nvPr/>
        </p:nvSpPr>
        <p:spPr>
          <a:xfrm>
            <a:off x="6600787" y="1686956"/>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教材冊子の配布</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39" name="右矢印 38"/>
          <p:cNvSpPr/>
          <p:nvPr/>
        </p:nvSpPr>
        <p:spPr>
          <a:xfrm>
            <a:off x="6522781" y="2282362"/>
            <a:ext cx="1411032" cy="27642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0" name="テキスト ボックス 39"/>
          <p:cNvSpPr txBox="1"/>
          <p:nvPr/>
        </p:nvSpPr>
        <p:spPr>
          <a:xfrm>
            <a:off x="6600787" y="2131456"/>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7" name="左右矢印 6"/>
          <p:cNvSpPr/>
          <p:nvPr/>
        </p:nvSpPr>
        <p:spPr>
          <a:xfrm rot="2343435">
            <a:off x="5486075" y="2791272"/>
            <a:ext cx="901983" cy="235213"/>
          </a:xfrm>
          <a:prstGeom prst="lef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1" name="テキスト ボックス 40"/>
          <p:cNvSpPr txBox="1"/>
          <p:nvPr/>
        </p:nvSpPr>
        <p:spPr>
          <a:xfrm>
            <a:off x="5121691" y="2872735"/>
            <a:ext cx="929675"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連絡調整</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sp>
        <p:nvSpPr>
          <p:cNvPr id="43" name="右矢印 42"/>
          <p:cNvSpPr/>
          <p:nvPr/>
        </p:nvSpPr>
        <p:spPr>
          <a:xfrm rot="18949629">
            <a:off x="8056574" y="2789772"/>
            <a:ext cx="831821" cy="260922"/>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4" name="テキスト ボックス 43"/>
          <p:cNvSpPr txBox="1"/>
          <p:nvPr/>
        </p:nvSpPr>
        <p:spPr>
          <a:xfrm>
            <a:off x="8384803" y="2945222"/>
            <a:ext cx="1237911" cy="253916"/>
          </a:xfrm>
          <a:prstGeom prst="rect">
            <a:avLst/>
          </a:prstGeom>
          <a:noFill/>
        </p:spPr>
        <p:txBody>
          <a:bodyPr wrap="square" rtlCol="0">
            <a:spAutoFit/>
          </a:bodyPr>
          <a:lstStyle/>
          <a:p>
            <a:r>
              <a:rPr lang="ja-JP" altLang="en-US" sz="1050" dirty="0" smtClean="0">
                <a:solidFill>
                  <a:prstClr val="black"/>
                </a:solidFill>
                <a:latin typeface="HG丸ｺﾞｼｯｸM-PRO" panose="020F0600000000000000" pitchFamily="50" charset="-128"/>
                <a:ea typeface="HG丸ｺﾞｼｯｸM-PRO" panose="020F0600000000000000" pitchFamily="50" charset="-128"/>
              </a:rPr>
              <a:t>出前講座を実施</a:t>
            </a:r>
            <a:endParaRPr lang="ja-JP" altLang="en-US" sz="1050" dirty="0">
              <a:solidFill>
                <a:prstClr val="black"/>
              </a:solidFill>
              <a:latin typeface="HG丸ｺﾞｼｯｸM-PRO" panose="020F0600000000000000" pitchFamily="50" charset="-128"/>
              <a:ea typeface="HG丸ｺﾞｼｯｸM-PRO" panose="020F0600000000000000" pitchFamily="50" charset="-128"/>
            </a:endParaRPr>
          </a:p>
        </p:txBody>
      </p:sp>
      <p:pic>
        <p:nvPicPr>
          <p:cNvPr id="45" name="Picture 43" descr="手回し発電機"/>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85303" y="4165599"/>
            <a:ext cx="7874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 name="Picture 41" descr="C:\Users\NishiumiN\AppData\Local\Microsoft\Windows\Temporary Internet Files\Content.IE5\YNBGDHPA\MC900370442[1].wm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108651" y="3357485"/>
            <a:ext cx="995362"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 name="Picture 2" descr="教材冊子"/>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335534" y="3441446"/>
            <a:ext cx="863940" cy="122580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2" name="正方形/長方形 41"/>
          <p:cNvSpPr/>
          <p:nvPr/>
        </p:nvSpPr>
        <p:spPr>
          <a:xfrm>
            <a:off x="4202973" y="811048"/>
            <a:ext cx="2561145"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正方形/長方形 47"/>
          <p:cNvSpPr/>
          <p:nvPr/>
        </p:nvSpPr>
        <p:spPr>
          <a:xfrm>
            <a:off x="1789052" y="5961920"/>
            <a:ext cx="2039998" cy="58463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a:solidFill>
                  <a:schemeClr val="tx1"/>
                </a:solidFill>
                <a:latin typeface="Meiryo UI" pitchFamily="50" charset="-128"/>
                <a:ea typeface="Meiryo UI" pitchFamily="50" charset="-128"/>
                <a:cs typeface="Meiryo UI" pitchFamily="50" charset="-128"/>
              </a:rPr>
              <a:t>＜</a:t>
            </a:r>
            <a:r>
              <a:rPr lang="en-US" altLang="ja-JP" sz="1000" dirty="0" smtClean="0">
                <a:solidFill>
                  <a:schemeClr val="tx1"/>
                </a:solidFill>
                <a:latin typeface="Meiryo UI" pitchFamily="50" charset="-128"/>
                <a:ea typeface="Meiryo UI" pitchFamily="50" charset="-128"/>
                <a:cs typeface="Meiryo UI" pitchFamily="50" charset="-128"/>
              </a:rPr>
              <a:t>2015</a:t>
            </a:r>
            <a:r>
              <a:rPr lang="ja-JP" altLang="en-US" sz="1000" dirty="0" smtClean="0">
                <a:solidFill>
                  <a:schemeClr val="tx1"/>
                </a:solidFill>
                <a:latin typeface="Meiryo UI" pitchFamily="50" charset="-128"/>
                <a:ea typeface="Meiryo UI" pitchFamily="50" charset="-128"/>
                <a:cs typeface="Meiryo UI" pitchFamily="50" charset="-128"/>
              </a:rPr>
              <a:t>年度実績＞</a:t>
            </a:r>
            <a:endParaRPr lang="en-US" altLang="ja-JP" sz="1000" dirty="0">
              <a:solidFill>
                <a:schemeClr val="tx1"/>
              </a:solidFill>
              <a:latin typeface="Meiryo UI" pitchFamily="50" charset="-128"/>
              <a:ea typeface="Meiryo UI" pitchFamily="50" charset="-128"/>
              <a:cs typeface="Meiryo UI" pitchFamily="50" charset="-128"/>
            </a:endParaRPr>
          </a:p>
          <a:p>
            <a:pPr marL="87313" indent="-87313"/>
            <a:r>
              <a:rPr lang="ja-JP" altLang="en-US" sz="1000" dirty="0" smtClean="0">
                <a:solidFill>
                  <a:schemeClr val="tx1"/>
                </a:solidFill>
                <a:latin typeface="Meiryo UI" pitchFamily="50" charset="-128"/>
                <a:ea typeface="Meiryo UI" pitchFamily="50" charset="-128"/>
                <a:cs typeface="Meiryo UI" pitchFamily="50" charset="-128"/>
              </a:rPr>
              <a:t>　・講師の派遣回数：</a:t>
            </a:r>
            <a:r>
              <a:rPr lang="en-US" altLang="ja-JP" sz="1000" dirty="0">
                <a:solidFill>
                  <a:schemeClr val="tx1"/>
                </a:solidFill>
                <a:latin typeface="Meiryo UI" pitchFamily="50" charset="-128"/>
                <a:ea typeface="Meiryo UI" pitchFamily="50" charset="-128"/>
                <a:cs typeface="Meiryo UI" pitchFamily="50" charset="-128"/>
              </a:rPr>
              <a:t>6</a:t>
            </a:r>
            <a:r>
              <a:rPr lang="ja-JP" altLang="en-US" sz="1000" dirty="0" smtClean="0">
                <a:solidFill>
                  <a:schemeClr val="tx1"/>
                </a:solidFill>
                <a:latin typeface="Meiryo UI" pitchFamily="50" charset="-128"/>
                <a:ea typeface="Meiryo UI" pitchFamily="50" charset="-128"/>
                <a:cs typeface="Meiryo UI" pitchFamily="50" charset="-128"/>
              </a:rPr>
              <a:t>回　　　　</a:t>
            </a:r>
            <a:endParaRPr lang="en-US" altLang="ja-JP" sz="1000" dirty="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39258979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0" name="直線矢印コネクタ 69"/>
          <p:cNvCxnSpPr/>
          <p:nvPr/>
        </p:nvCxnSpPr>
        <p:spPr>
          <a:xfrm>
            <a:off x="2593058" y="509280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3" name="直線矢印コネクタ 82"/>
          <p:cNvCxnSpPr/>
          <p:nvPr/>
        </p:nvCxnSpPr>
        <p:spPr bwMode="auto">
          <a:xfrm>
            <a:off x="2598307" y="5658636"/>
            <a:ext cx="0" cy="144000"/>
          </a:xfrm>
          <a:prstGeom prst="straightConnector1">
            <a:avLst/>
          </a:prstGeom>
          <a:ln w="38100">
            <a:headEnd type="none"/>
            <a:tailEnd type="none"/>
          </a:ln>
        </p:spPr>
        <p:style>
          <a:lnRef idx="1">
            <a:schemeClr val="dk1"/>
          </a:lnRef>
          <a:fillRef idx="0">
            <a:schemeClr val="dk1"/>
          </a:fillRef>
          <a:effectRef idx="0">
            <a:schemeClr val="dk1"/>
          </a:effectRef>
          <a:fontRef idx="minor">
            <a:schemeClr val="tx1"/>
          </a:fontRef>
        </p:style>
      </p:cxn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　</a:t>
            </a:r>
          </a:p>
        </p:txBody>
      </p:sp>
      <p:sp>
        <p:nvSpPr>
          <p:cNvPr id="43" name="角丸四角形 42"/>
          <p:cNvSpPr/>
          <p:nvPr/>
        </p:nvSpPr>
        <p:spPr>
          <a:xfrm>
            <a:off x="247869" y="685047"/>
            <a:ext cx="3044371"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省エネビルサポート事業</a:t>
            </a:r>
            <a:endParaRPr lang="ja-JP" altLang="en-US" sz="1600" b="1" dirty="0">
              <a:latin typeface="Meiryo UI" pitchFamily="50" charset="-128"/>
              <a:ea typeface="Meiryo UI" pitchFamily="50" charset="-128"/>
              <a:cs typeface="Meiryo UI" pitchFamily="50" charset="-128"/>
            </a:endParaRPr>
          </a:p>
        </p:txBody>
      </p:sp>
      <p:sp>
        <p:nvSpPr>
          <p:cNvPr id="44" name="角丸四角形 43"/>
          <p:cNvSpPr/>
          <p:nvPr/>
        </p:nvSpPr>
        <p:spPr>
          <a:xfrm>
            <a:off x="99889" y="548680"/>
            <a:ext cx="9701845" cy="6192688"/>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1" name="角丸四角形 50"/>
          <p:cNvSpPr/>
          <p:nvPr/>
        </p:nvSpPr>
        <p:spPr>
          <a:xfrm>
            <a:off x="252445" y="1124744"/>
            <a:ext cx="2615009" cy="29773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エコチューニング事業</a:t>
            </a:r>
            <a:endParaRPr lang="ja-JP" altLang="en-US" sz="1400" b="1" dirty="0">
              <a:latin typeface="Meiryo UI" pitchFamily="50" charset="-128"/>
              <a:ea typeface="Meiryo UI" pitchFamily="50" charset="-128"/>
              <a:cs typeface="Meiryo UI" pitchFamily="50" charset="-128"/>
            </a:endParaRPr>
          </a:p>
        </p:txBody>
      </p:sp>
      <p:sp>
        <p:nvSpPr>
          <p:cNvPr id="85" name="角丸四角形 84"/>
          <p:cNvSpPr/>
          <p:nvPr/>
        </p:nvSpPr>
        <p:spPr>
          <a:xfrm>
            <a:off x="5129834" y="1124744"/>
            <a:ext cx="3404690" cy="297735"/>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省エネ取組み事例の紹介</a:t>
            </a:r>
            <a:r>
              <a:rPr lang="ja-JP" altLang="en-US" sz="1400" b="1" dirty="0">
                <a:solidFill>
                  <a:schemeClr val="tx1"/>
                </a:solidFill>
                <a:latin typeface="Meiryo UI" pitchFamily="50" charset="-128"/>
                <a:ea typeface="Meiryo UI" pitchFamily="50" charset="-128"/>
                <a:cs typeface="Meiryo UI" pitchFamily="50" charset="-128"/>
              </a:rPr>
              <a:t>　</a:t>
            </a:r>
          </a:p>
        </p:txBody>
      </p:sp>
      <p:sp>
        <p:nvSpPr>
          <p:cNvPr id="30" name="円/楕円 2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27</a:t>
            </a:r>
          </a:p>
        </p:txBody>
      </p:sp>
      <p:sp>
        <p:nvSpPr>
          <p:cNvPr id="31" name="正方形/長方形 30"/>
          <p:cNvSpPr/>
          <p:nvPr/>
        </p:nvSpPr>
        <p:spPr>
          <a:xfrm>
            <a:off x="3329501" y="770104"/>
            <a:ext cx="3683996"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おおさかスマートエネルギーセンター事業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310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フローチャート: 処理 33"/>
          <p:cNvSpPr/>
          <p:nvPr/>
        </p:nvSpPr>
        <p:spPr>
          <a:xfrm>
            <a:off x="3020786" y="4182095"/>
            <a:ext cx="1595333" cy="396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エコチューニング</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事</a:t>
            </a: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業者</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フローチャート: 処理 36"/>
          <p:cNvSpPr/>
          <p:nvPr/>
        </p:nvSpPr>
        <p:spPr>
          <a:xfrm>
            <a:off x="602514" y="4182095"/>
            <a:ext cx="1561209" cy="3960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ビルオーナー等</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角丸四角形 37"/>
          <p:cNvSpPr/>
          <p:nvPr/>
        </p:nvSpPr>
        <p:spPr>
          <a:xfrm>
            <a:off x="813288" y="4933978"/>
            <a:ext cx="3638634" cy="222035"/>
          </a:xfrm>
          <a:prstGeom prst="roundRect">
            <a:avLst>
              <a:gd name="adj" fmla="val 50000"/>
            </a:avLst>
          </a:prstGeom>
          <a:gradFill>
            <a:gsLst>
              <a:gs pos="0">
                <a:srgbClr val="FFC000"/>
              </a:gs>
              <a:gs pos="60000">
                <a:srgbClr val="FFFFCC"/>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エコチューニング事業者の提案を踏まえて運用改善の実践</a:t>
            </a:r>
          </a:p>
        </p:txBody>
      </p:sp>
      <p:pic>
        <p:nvPicPr>
          <p:cNvPr id="39" name="Picture 2" descr="http://www.micchanhonpo.jp/byoin.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36135" y="4622723"/>
            <a:ext cx="432435" cy="2505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13" descr="http://www.pref.osaka.jp/attach/395/00007324/s007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4446" y="4614417"/>
            <a:ext cx="349151" cy="266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図 56" descr="C:\Users\yanagiharak\AppData\Local\Microsoft\Windows\Temporary Internet Files\Content.IE5\Q7NE175B\MC900434847[1].png"/>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1152" y="4610938"/>
            <a:ext cx="296778" cy="296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2" name="角丸四角形 41"/>
          <p:cNvSpPr/>
          <p:nvPr/>
        </p:nvSpPr>
        <p:spPr>
          <a:xfrm>
            <a:off x="896924" y="5450197"/>
            <a:ext cx="3399948" cy="214789"/>
          </a:xfrm>
          <a:prstGeom prst="roundRect">
            <a:avLst>
              <a:gd name="adj" fmla="val 50000"/>
            </a:avLst>
          </a:prstGeom>
          <a:gradFill>
            <a:gsLst>
              <a:gs pos="0">
                <a:srgbClr val="FFCCFF"/>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smtClean="0">
                <a:solidFill>
                  <a:schemeClr val="tx1"/>
                </a:solidFill>
                <a:latin typeface="Meiryo UI" pitchFamily="50" charset="-128"/>
                <a:ea typeface="Meiryo UI" pitchFamily="50" charset="-128"/>
                <a:cs typeface="Meiryo UI" pitchFamily="50" charset="-128"/>
              </a:rPr>
              <a:t>エネルギー・</a:t>
            </a:r>
            <a:r>
              <a:rPr lang="en-US" altLang="ja-JP" sz="1000" b="1" dirty="0" smtClean="0">
                <a:solidFill>
                  <a:schemeClr val="tx1"/>
                </a:solidFill>
                <a:latin typeface="Meiryo UI" pitchFamily="50" charset="-128"/>
                <a:ea typeface="Meiryo UI" pitchFamily="50" charset="-128"/>
                <a:cs typeface="Meiryo UI" pitchFamily="50" charset="-128"/>
              </a:rPr>
              <a:t>CO</a:t>
            </a:r>
            <a:r>
              <a:rPr lang="ja-JP" altLang="en-US" sz="1000" b="1" dirty="0" smtClean="0">
                <a:solidFill>
                  <a:schemeClr val="tx1"/>
                </a:solidFill>
                <a:latin typeface="Meiryo UI" pitchFamily="50" charset="-128"/>
                <a:ea typeface="Meiryo UI" pitchFamily="50" charset="-128"/>
                <a:cs typeface="Meiryo UI" pitchFamily="50" charset="-128"/>
              </a:rPr>
              <a:t>２排出量・</a:t>
            </a:r>
            <a:r>
              <a:rPr lang="ja-JP" altLang="en-US" sz="1000" b="1" dirty="0">
                <a:solidFill>
                  <a:schemeClr val="tx1"/>
                </a:solidFill>
                <a:latin typeface="Meiryo UI" pitchFamily="50" charset="-128"/>
                <a:ea typeface="Meiryo UI" pitchFamily="50" charset="-128"/>
                <a:cs typeface="Meiryo UI" pitchFamily="50" charset="-128"/>
              </a:rPr>
              <a:t>光熱水費の削減</a:t>
            </a:r>
          </a:p>
        </p:txBody>
      </p:sp>
      <p:sp>
        <p:nvSpPr>
          <p:cNvPr id="45" name="角丸四角形 44"/>
          <p:cNvSpPr/>
          <p:nvPr/>
        </p:nvSpPr>
        <p:spPr>
          <a:xfrm>
            <a:off x="696154" y="6150609"/>
            <a:ext cx="1883034" cy="343732"/>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ビルオーナーの経費削減</a:t>
            </a:r>
          </a:p>
        </p:txBody>
      </p:sp>
      <p:sp>
        <p:nvSpPr>
          <p:cNvPr id="46" name="角丸四角形 45"/>
          <p:cNvSpPr/>
          <p:nvPr/>
        </p:nvSpPr>
        <p:spPr>
          <a:xfrm>
            <a:off x="2749012" y="6161086"/>
            <a:ext cx="1958686" cy="333255"/>
          </a:xfrm>
          <a:prstGeom prst="roundRect">
            <a:avLst>
              <a:gd name="adj" fmla="val 50000"/>
            </a:avLst>
          </a:prstGeom>
          <a:gradFill>
            <a:gsLst>
              <a:gs pos="0">
                <a:schemeClr val="tx2">
                  <a:lumMod val="40000"/>
                  <a:lumOff val="60000"/>
                </a:schemeClr>
              </a:gs>
              <a:gs pos="60000">
                <a:srgbClr val="FFFFFF"/>
              </a:gs>
              <a:gs pos="100000">
                <a:schemeClr val="bg1"/>
              </a:gs>
            </a:gsLst>
            <a:lin ang="5400000" scaled="0"/>
          </a:gradFill>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ja-JP" altLang="en-US" sz="1000" b="1" dirty="0">
                <a:solidFill>
                  <a:schemeClr val="tx1"/>
                </a:solidFill>
                <a:latin typeface="Meiryo UI" pitchFamily="50" charset="-128"/>
                <a:ea typeface="Meiryo UI" pitchFamily="50" charset="-128"/>
                <a:cs typeface="Meiryo UI" pitchFamily="50" charset="-128"/>
              </a:rPr>
              <a:t>エコチューニング事業者報酬</a:t>
            </a:r>
            <a:endParaRPr lang="en-US" altLang="ja-JP" sz="1000" b="1" dirty="0">
              <a:solidFill>
                <a:schemeClr val="tx1"/>
              </a:solidFill>
              <a:latin typeface="Meiryo UI" pitchFamily="50" charset="-128"/>
              <a:ea typeface="Meiryo UI" pitchFamily="50" charset="-128"/>
              <a:cs typeface="Meiryo UI" pitchFamily="50" charset="-128"/>
            </a:endParaRPr>
          </a:p>
          <a:p>
            <a:pPr algn="ctr" fontAlgn="auto">
              <a:spcBef>
                <a:spcPts val="0"/>
              </a:spcBef>
              <a:spcAft>
                <a:spcPts val="0"/>
              </a:spcAft>
              <a:defRPr/>
            </a:pPr>
            <a:r>
              <a:rPr lang="ja-JP" altLang="en-US" sz="900" b="1" dirty="0">
                <a:solidFill>
                  <a:schemeClr val="tx1"/>
                </a:solidFill>
                <a:latin typeface="Meiryo UI" pitchFamily="50" charset="-128"/>
                <a:ea typeface="Meiryo UI" pitchFamily="50" charset="-128"/>
                <a:cs typeface="Meiryo UI" pitchFamily="50" charset="-128"/>
              </a:rPr>
              <a:t>（削減額の一部）</a:t>
            </a:r>
          </a:p>
        </p:txBody>
      </p:sp>
      <p:pic>
        <p:nvPicPr>
          <p:cNvPr id="47" name="Picture 46" descr="http://kids.wanpug.com/illust/illust3555.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2555" y="4958737"/>
            <a:ext cx="628472" cy="523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グループ化 9"/>
          <p:cNvGrpSpPr/>
          <p:nvPr/>
        </p:nvGrpSpPr>
        <p:grpSpPr>
          <a:xfrm>
            <a:off x="3995420" y="4803853"/>
            <a:ext cx="649604" cy="488078"/>
            <a:chOff x="3296159" y="4748451"/>
            <a:chExt cx="649604" cy="488078"/>
          </a:xfrm>
        </p:grpSpPr>
        <p:pic>
          <p:nvPicPr>
            <p:cNvPr id="48" name="Picture 48" descr="http://kids.wanpug.com/illust/illust3867.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6159" y="4753690"/>
              <a:ext cx="277654" cy="428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 name="Picture 56" descr="http://kids.wanpug.com/illust/illust3669.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644535" y="4748451"/>
              <a:ext cx="301228"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 name="Picture 62" descr="http://kids.wanpug.com/illust/illust60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453321" y="4792108"/>
              <a:ext cx="324802" cy="444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69" name="直線矢印コネクタ 68"/>
          <p:cNvCxnSpPr/>
          <p:nvPr/>
        </p:nvCxnSpPr>
        <p:spPr>
          <a:xfrm>
            <a:off x="2593058" y="4343960"/>
            <a:ext cx="0" cy="537121"/>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0" name="直線矢印コネクタ 79"/>
          <p:cNvCxnSpPr/>
          <p:nvPr/>
        </p:nvCxnSpPr>
        <p:spPr bwMode="auto">
          <a:xfrm>
            <a:off x="1523490" y="579824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1" name="直線矢印コネクタ 80"/>
          <p:cNvCxnSpPr/>
          <p:nvPr/>
        </p:nvCxnSpPr>
        <p:spPr bwMode="auto">
          <a:xfrm>
            <a:off x="3712407" y="5798243"/>
            <a:ext cx="0" cy="32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108" name="Text Box 72"/>
          <p:cNvSpPr txBox="1">
            <a:spLocks noChangeArrowheads="1"/>
          </p:cNvSpPr>
          <p:nvPr/>
        </p:nvSpPr>
        <p:spPr bwMode="auto">
          <a:xfrm>
            <a:off x="3808898" y="3662719"/>
            <a:ext cx="675027"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lnSpc>
                <a:spcPct val="150000"/>
              </a:lnSpc>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Text Box 72"/>
          <p:cNvSpPr txBox="1">
            <a:spLocks noChangeArrowheads="1"/>
          </p:cNvSpPr>
          <p:nvPr/>
        </p:nvSpPr>
        <p:spPr bwMode="auto">
          <a:xfrm>
            <a:off x="2831844" y="3587789"/>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ビルオーナー等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紹介</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9" name="Text Box 72"/>
          <p:cNvSpPr txBox="1">
            <a:spLocks noChangeArrowheads="1"/>
          </p:cNvSpPr>
          <p:nvPr/>
        </p:nvSpPr>
        <p:spPr bwMode="auto">
          <a:xfrm>
            <a:off x="2732896" y="4574743"/>
            <a:ext cx="2244136" cy="23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（国の委託機関による認定事業者）</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42"/>
          <p:cNvSpPr txBox="1">
            <a:spLocks noChangeArrowheads="1"/>
          </p:cNvSpPr>
          <p:nvPr/>
        </p:nvSpPr>
        <p:spPr bwMode="auto">
          <a:xfrm>
            <a:off x="5120961" y="1556792"/>
            <a:ext cx="4746940" cy="2336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◆中小事業者における取組みのきかっけとなるよう、率先して</a:t>
            </a:r>
            <a:r>
              <a:rPr lang="ja-JP" altLang="en-US" sz="1200" dirty="0">
                <a:latin typeface="Meiryo UI" pitchFamily="50" charset="-128"/>
                <a:ea typeface="Meiryo UI" pitchFamily="50" charset="-128"/>
                <a:cs typeface="Meiryo UI" pitchFamily="50" charset="-128"/>
              </a:rPr>
              <a:t>省エネ</a:t>
            </a:r>
            <a:r>
              <a:rPr lang="ja-JP" altLang="en-US" sz="1200" dirty="0" smtClean="0">
                <a:latin typeface="Meiryo UI" pitchFamily="50" charset="-128"/>
                <a:ea typeface="Meiryo UI" pitchFamily="50" charset="-128"/>
                <a:cs typeface="Meiryo UI" pitchFamily="50" charset="-128"/>
              </a:rPr>
              <a:t>に着</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ja-JP" altLang="en-US" sz="1200" dirty="0" err="1" smtClean="0">
                <a:latin typeface="Meiryo UI" pitchFamily="50" charset="-128"/>
                <a:ea typeface="Meiryo UI" pitchFamily="50" charset="-128"/>
                <a:cs typeface="Meiryo UI" pitchFamily="50" charset="-128"/>
              </a:rPr>
              <a:t>手した</a:t>
            </a:r>
            <a:r>
              <a:rPr lang="ja-JP" altLang="en-US" sz="1200" dirty="0" smtClean="0">
                <a:latin typeface="Meiryo UI" pitchFamily="50" charset="-128"/>
                <a:ea typeface="Meiryo UI" pitchFamily="50" charset="-128"/>
                <a:cs typeface="Meiryo UI" pitchFamily="50" charset="-128"/>
              </a:rPr>
              <a:t>事業者の事例を「省エネチャレンジ事例」と位置づけ、府のホー</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ムページで紹介することで、取組みの促進を図ります。</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また、ビルオーナー及びテナントのための省エネ支援マニュアルを活用し、</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600"/>
              </a:spcAft>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具体的対策及びメリットを発信しています。</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spcAft>
                <a:spcPts val="200"/>
              </a:spcAft>
            </a:pPr>
            <a:r>
              <a:rPr lang="ja-JP" altLang="en-US" sz="1200" dirty="0" smtClean="0">
                <a:latin typeface="Meiryo UI" pitchFamily="50" charset="-128"/>
                <a:ea typeface="Meiryo UI" pitchFamily="50" charset="-128"/>
                <a:cs typeface="Meiryo UI" pitchFamily="50" charset="-128"/>
              </a:rPr>
              <a:t> ＜省エネチャレンジ事例＞</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①対象施設</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200"/>
              </a:spcAft>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◆ビルをはじめとする建物用途全般（住宅を除く）</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②掲載事例</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運用改善の</a:t>
            </a:r>
            <a:r>
              <a:rPr lang="ja-JP" altLang="en-US" sz="1200" dirty="0" smtClean="0">
                <a:latin typeface="Meiryo UI" pitchFamily="50" charset="-128"/>
                <a:ea typeface="Meiryo UI" pitchFamily="50" charset="-128"/>
                <a:cs typeface="Meiryo UI" pitchFamily="50" charset="-128"/>
              </a:rPr>
              <a:t>実施　◆省エネ設備（照明・空調等）の導入 　　</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　　◆省エネ診断の受診等  ◆省エネに関する様々な事例</a:t>
            </a:r>
            <a:endParaRPr lang="en-US" altLang="ja-JP" sz="1200" dirty="0" smtClean="0">
              <a:latin typeface="Meiryo UI" pitchFamily="50" charset="-128"/>
              <a:ea typeface="Meiryo UI" pitchFamily="50" charset="-128"/>
              <a:cs typeface="Meiryo UI" pitchFamily="50" charset="-128"/>
            </a:endParaRPr>
          </a:p>
        </p:txBody>
      </p:sp>
      <p:grpSp>
        <p:nvGrpSpPr>
          <p:cNvPr id="6" name="グループ化 5"/>
          <p:cNvGrpSpPr>
            <a:grpSpLocks noChangeAspect="1"/>
          </p:cNvGrpSpPr>
          <p:nvPr/>
        </p:nvGrpSpPr>
        <p:grpSpPr>
          <a:xfrm>
            <a:off x="5311776" y="4039409"/>
            <a:ext cx="4115937" cy="1616112"/>
            <a:chOff x="5292726" y="3100667"/>
            <a:chExt cx="3800474" cy="1474987"/>
          </a:xfrm>
        </p:grpSpPr>
        <p:pic>
          <p:nvPicPr>
            <p:cNvPr id="68" name="Picture 5"/>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1214" t="10958" r="12691" b="503"/>
            <a:stretch/>
          </p:blipFill>
          <p:spPr bwMode="auto">
            <a:xfrm>
              <a:off x="5292726" y="3100667"/>
              <a:ext cx="3800474" cy="1474987"/>
            </a:xfrm>
            <a:prstGeom prst="rect">
              <a:avLst/>
            </a:prstGeom>
            <a:noFill/>
            <a:ln w="0">
              <a:noFill/>
            </a:ln>
            <a:extLst>
              <a:ext uri="{909E8E84-426E-40DD-AFC4-6F175D3DCCD1}">
                <a14:hiddenFill xmlns:a14="http://schemas.microsoft.com/office/drawing/2010/main">
                  <a:solidFill>
                    <a:srgbClr val="FFFFFF"/>
                  </a:solidFill>
                </a14:hiddenFill>
              </a:ext>
            </a:extLst>
          </p:spPr>
        </p:pic>
        <p:sp>
          <p:nvSpPr>
            <p:cNvPr id="79" name="正方形/長方形 78"/>
            <p:cNvSpPr/>
            <p:nvPr/>
          </p:nvSpPr>
          <p:spPr>
            <a:xfrm>
              <a:off x="5550315" y="3379830"/>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a:t>
              </a:r>
              <a:r>
                <a:rPr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正方形/長方形 105"/>
            <p:cNvSpPr/>
            <p:nvPr/>
          </p:nvSpPr>
          <p:spPr>
            <a:xfrm>
              <a:off x="5550315" y="3783055"/>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B</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7" name="正方形/長方形 106"/>
            <p:cNvSpPr/>
            <p:nvPr/>
          </p:nvSpPr>
          <p:spPr>
            <a:xfrm>
              <a:off x="5550315" y="4180028"/>
              <a:ext cx="770771" cy="360040"/>
            </a:xfrm>
            <a:prstGeom prst="rect">
              <a:avLst/>
            </a:prstGeom>
            <a:solidFill>
              <a:schemeClr val="bg1"/>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a:t>
              </a:r>
              <a:r>
                <a:rPr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77" name="Picture 9" descr="D:\SadanagaAr\Desktop\2.pn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1229" r="1683"/>
          <a:stretch/>
        </p:blipFill>
        <p:spPr bwMode="auto">
          <a:xfrm>
            <a:off x="6634832" y="4988519"/>
            <a:ext cx="2816305" cy="1203343"/>
          </a:xfrm>
          <a:prstGeom prst="rect">
            <a:avLst/>
          </a:prstGeom>
          <a:noFill/>
          <a:extLst>
            <a:ext uri="{909E8E84-426E-40DD-AFC4-6F175D3DCCD1}">
              <a14:hiddenFill xmlns:a14="http://schemas.microsoft.com/office/drawing/2010/main">
                <a:solidFill>
                  <a:srgbClr val="FFFFFF"/>
                </a:solidFill>
              </a14:hiddenFill>
            </a:ext>
          </a:extLst>
        </p:spPr>
      </p:pic>
      <p:sp>
        <p:nvSpPr>
          <p:cNvPr id="109" name="Text Box 72"/>
          <p:cNvSpPr txBox="1">
            <a:spLocks noChangeArrowheads="1"/>
          </p:cNvSpPr>
          <p:nvPr/>
        </p:nvSpPr>
        <p:spPr bwMode="auto">
          <a:xfrm>
            <a:off x="5230213" y="3847814"/>
            <a:ext cx="4367102"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spcAft>
                <a:spcPts val="0"/>
              </a:spcAft>
              <a:defRPr/>
            </a:pP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&lt;</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事例一覧</a:t>
            </a:r>
            <a:r>
              <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rPr>
              <a:t>&gt; </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建物用途別に省エネ効果や削減コストを掲載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0" name="Text Box 72"/>
          <p:cNvSpPr txBox="1">
            <a:spLocks noChangeArrowheads="1"/>
          </p:cNvSpPr>
          <p:nvPr/>
        </p:nvSpPr>
        <p:spPr bwMode="auto">
          <a:xfrm>
            <a:off x="5295012" y="6211886"/>
            <a:ext cx="4302302" cy="401639"/>
          </a:xfrm>
          <a:prstGeom prst="rect">
            <a:avLst/>
          </a:prstGeom>
          <a:noFill/>
          <a:ln>
            <a:noFill/>
          </a:ln>
          <a:extLst/>
        </p:spPr>
        <p:txBody>
          <a:bodyPr upright="1"/>
          <a:lstStyle/>
          <a:p>
            <a:pP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各事例の紹介ページ</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では</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、図やグラフ等を使った取組み内容・効果の詳細や実際に省エネに取り組んだ事業者の声を掲載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11" name="右矢印 20"/>
          <p:cNvSpPr>
            <a:spLocks noChangeAspect="1"/>
          </p:cNvSpPr>
          <p:nvPr/>
        </p:nvSpPr>
        <p:spPr>
          <a:xfrm rot="1018123">
            <a:off x="5916703" y="5408128"/>
            <a:ext cx="993601" cy="481267"/>
          </a:xfrm>
          <a:custGeom>
            <a:avLst/>
            <a:gdLst>
              <a:gd name="connsiteX0" fmla="*/ 0 w 1813378"/>
              <a:gd name="connsiteY0" fmla="*/ 216024 h 864096"/>
              <a:gd name="connsiteX1" fmla="*/ 1381330 w 1813378"/>
              <a:gd name="connsiteY1" fmla="*/ 216024 h 864096"/>
              <a:gd name="connsiteX2" fmla="*/ 1381330 w 1813378"/>
              <a:gd name="connsiteY2" fmla="*/ 0 h 864096"/>
              <a:gd name="connsiteX3" fmla="*/ 1813378 w 1813378"/>
              <a:gd name="connsiteY3" fmla="*/ 432048 h 864096"/>
              <a:gd name="connsiteX4" fmla="*/ 1381330 w 1813378"/>
              <a:gd name="connsiteY4" fmla="*/ 864096 h 864096"/>
              <a:gd name="connsiteX5" fmla="*/ 1381330 w 1813378"/>
              <a:gd name="connsiteY5" fmla="*/ 648072 h 864096"/>
              <a:gd name="connsiteX6" fmla="*/ 0 w 1813378"/>
              <a:gd name="connsiteY6" fmla="*/ 648072 h 864096"/>
              <a:gd name="connsiteX7" fmla="*/ 0 w 1813378"/>
              <a:gd name="connsiteY7" fmla="*/ 216024 h 864096"/>
              <a:gd name="connsiteX0" fmla="*/ 0 w 1813378"/>
              <a:gd name="connsiteY0" fmla="*/ 216024 h 864096"/>
              <a:gd name="connsiteX1" fmla="*/ 1381330 w 1813378"/>
              <a:gd name="connsiteY1" fmla="*/ 216024 h 864096"/>
              <a:gd name="connsiteX2" fmla="*/ 1381330 w 1813378"/>
              <a:gd name="connsiteY2" fmla="*/ 0 h 864096"/>
              <a:gd name="connsiteX3" fmla="*/ 1813378 w 1813378"/>
              <a:gd name="connsiteY3" fmla="*/ 432048 h 864096"/>
              <a:gd name="connsiteX4" fmla="*/ 1381330 w 1813378"/>
              <a:gd name="connsiteY4" fmla="*/ 864096 h 864096"/>
              <a:gd name="connsiteX5" fmla="*/ 1381330 w 1813378"/>
              <a:gd name="connsiteY5" fmla="*/ 648072 h 864096"/>
              <a:gd name="connsiteX6" fmla="*/ 0 w 1813378"/>
              <a:gd name="connsiteY6" fmla="*/ 216024 h 864096"/>
              <a:gd name="connsiteX0" fmla="*/ 0 w 1931790"/>
              <a:gd name="connsiteY0" fmla="*/ 424587 h 864096"/>
              <a:gd name="connsiteX1" fmla="*/ 1499742 w 1931790"/>
              <a:gd name="connsiteY1" fmla="*/ 216024 h 864096"/>
              <a:gd name="connsiteX2" fmla="*/ 1499742 w 1931790"/>
              <a:gd name="connsiteY2" fmla="*/ 0 h 864096"/>
              <a:gd name="connsiteX3" fmla="*/ 1931790 w 1931790"/>
              <a:gd name="connsiteY3" fmla="*/ 432048 h 864096"/>
              <a:gd name="connsiteX4" fmla="*/ 1499742 w 1931790"/>
              <a:gd name="connsiteY4" fmla="*/ 864096 h 864096"/>
              <a:gd name="connsiteX5" fmla="*/ 1499742 w 1931790"/>
              <a:gd name="connsiteY5" fmla="*/ 648072 h 864096"/>
              <a:gd name="connsiteX6" fmla="*/ 0 w 1931790"/>
              <a:gd name="connsiteY6" fmla="*/ 424587 h 864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31790" h="864096">
                <a:moveTo>
                  <a:pt x="0" y="424587"/>
                </a:moveTo>
                <a:lnTo>
                  <a:pt x="1499742" y="216024"/>
                </a:lnTo>
                <a:lnTo>
                  <a:pt x="1499742" y="0"/>
                </a:lnTo>
                <a:lnTo>
                  <a:pt x="1931790" y="432048"/>
                </a:lnTo>
                <a:lnTo>
                  <a:pt x="1499742" y="864096"/>
                </a:lnTo>
                <a:lnTo>
                  <a:pt x="1499742" y="648072"/>
                </a:lnTo>
                <a:lnTo>
                  <a:pt x="0" y="424587"/>
                </a:lnTo>
                <a:close/>
              </a:path>
            </a:pathLst>
          </a:custGeom>
          <a:solidFill>
            <a:schemeClr val="bg1"/>
          </a:solidFill>
          <a:ln w="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p:cNvCxnSpPr/>
          <p:nvPr/>
        </p:nvCxnSpPr>
        <p:spPr>
          <a:xfrm>
            <a:off x="1503566" y="5807699"/>
            <a:ext cx="2224789" cy="0"/>
          </a:xfrm>
          <a:prstGeom prst="line">
            <a:avLst/>
          </a:prstGeom>
          <a:ln w="38100">
            <a:headEnd type="none"/>
            <a:tailEnd type="none"/>
          </a:ln>
        </p:spPr>
        <p:style>
          <a:lnRef idx="1">
            <a:schemeClr val="dk1"/>
          </a:lnRef>
          <a:fillRef idx="0">
            <a:schemeClr val="dk1"/>
          </a:fillRef>
          <a:effectRef idx="0">
            <a:schemeClr val="dk1"/>
          </a:effectRef>
          <a:fontRef idx="minor">
            <a:schemeClr val="tx1"/>
          </a:fontRef>
        </p:style>
      </p:cxnSp>
      <p:cxnSp>
        <p:nvCxnSpPr>
          <p:cNvPr id="17" name="直線矢印コネクタ 16"/>
          <p:cNvCxnSpPr/>
          <p:nvPr/>
        </p:nvCxnSpPr>
        <p:spPr>
          <a:xfrm>
            <a:off x="1842861" y="4389427"/>
            <a:ext cx="1476000" cy="0"/>
          </a:xfrm>
          <a:prstGeom prst="straightConnector1">
            <a:avLst/>
          </a:prstGeom>
          <a:ln w="38100">
            <a:headEnd type="arrow"/>
            <a:tailEnd type="arrow"/>
          </a:ln>
        </p:spPr>
        <p:style>
          <a:lnRef idx="1">
            <a:schemeClr val="dk1"/>
          </a:lnRef>
          <a:fillRef idx="0">
            <a:schemeClr val="dk1"/>
          </a:fillRef>
          <a:effectRef idx="0">
            <a:schemeClr val="dk1"/>
          </a:effectRef>
          <a:fontRef idx="minor">
            <a:schemeClr val="tx1"/>
          </a:fontRef>
        </p:style>
      </p:cxnSp>
      <p:sp>
        <p:nvSpPr>
          <p:cNvPr id="62" name="円/楕円 61"/>
          <p:cNvSpPr/>
          <p:nvPr/>
        </p:nvSpPr>
        <p:spPr>
          <a:xfrm>
            <a:off x="2228470" y="4206478"/>
            <a:ext cx="720080" cy="36004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a:t>
            </a:r>
          </a:p>
        </p:txBody>
      </p:sp>
      <p:grpSp>
        <p:nvGrpSpPr>
          <p:cNvPr id="20" name="グループ化 19"/>
          <p:cNvGrpSpPr/>
          <p:nvPr/>
        </p:nvGrpSpPr>
        <p:grpSpPr>
          <a:xfrm>
            <a:off x="359724" y="3052347"/>
            <a:ext cx="2300009" cy="404024"/>
            <a:chOff x="205107" y="3488822"/>
            <a:chExt cx="2723494" cy="404024"/>
          </a:xfrm>
        </p:grpSpPr>
        <p:sp>
          <p:nvSpPr>
            <p:cNvPr id="72" name="フローチャート: 処理 71"/>
            <p:cNvSpPr/>
            <p:nvPr/>
          </p:nvSpPr>
          <p:spPr>
            <a:xfrm>
              <a:off x="205107" y="3488822"/>
              <a:ext cx="2723494" cy="404024"/>
            </a:xfrm>
            <a:prstGeom prst="flowChartProcess">
              <a:avLst/>
            </a:prstGeom>
            <a:noFill/>
            <a:ln>
              <a:noFill/>
            </a:ln>
            <a:scene3d>
              <a:camera prst="orthographicFront"/>
              <a:lightRig rig="threePt" dir="t"/>
            </a:scene3d>
            <a:sp3d>
              <a:bevelT w="63500" h="158750"/>
            </a:sp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おおさか</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endParaRPr lang="ja-JP" altLang="en-US"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38" name="角丸四角形 137"/>
            <p:cNvSpPr/>
            <p:nvPr/>
          </p:nvSpPr>
          <p:spPr>
            <a:xfrm>
              <a:off x="365459" y="3490086"/>
              <a:ext cx="2378840" cy="396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100" dirty="0"/>
            </a:p>
          </p:txBody>
        </p:sp>
      </p:grpSp>
      <p:sp>
        <p:nvSpPr>
          <p:cNvPr id="84" name="フローチャート: 処理 83"/>
          <p:cNvSpPr/>
          <p:nvPr/>
        </p:nvSpPr>
        <p:spPr>
          <a:xfrm>
            <a:off x="2682159" y="3052347"/>
            <a:ext cx="1905383" cy="396000"/>
          </a:xfrm>
          <a:prstGeom prst="flowChartProcess">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lIns="0" rIns="0" anchor="ctr" anchorCtr="1"/>
          <a:lstStyle/>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事務局</a:t>
            </a:r>
            <a:endParaRPr lang="en-US" altLang="ja-JP"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defRPr/>
            </a:pPr>
            <a:r>
              <a:rPr lang="ja-JP" altLang="en-US" sz="11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（国の委託機関）</a:t>
            </a:r>
            <a:endParaRPr lang="en-US" altLang="ja-JP" sz="1100" b="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49" name="Picture 52" descr="http://kids.wanpug.com/illust/illust2265.pn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39531" y="3097882"/>
            <a:ext cx="251460" cy="43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8" name="直線矢印コネクタ 87"/>
          <p:cNvCxnSpPr/>
          <p:nvPr/>
        </p:nvCxnSpPr>
        <p:spPr>
          <a:xfrm>
            <a:off x="3791855" y="36007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89" name="直線矢印コネクタ 88"/>
          <p:cNvCxnSpPr/>
          <p:nvPr/>
        </p:nvCxnSpPr>
        <p:spPr>
          <a:xfrm rot="10800000">
            <a:off x="4412856" y="36007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2" name="円/楕円 91"/>
          <p:cNvSpPr/>
          <p:nvPr/>
        </p:nvSpPr>
        <p:spPr>
          <a:xfrm>
            <a:off x="2228470" y="2943647"/>
            <a:ext cx="720080" cy="36004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anchor="ctr"/>
          <a:lstStyle/>
          <a:p>
            <a:pPr algn="ctr">
              <a:defRPr/>
            </a:pPr>
            <a:r>
              <a:rPr lang="ja-JP" altLang="en-US" sz="12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連携</a:t>
            </a:r>
          </a:p>
        </p:txBody>
      </p:sp>
      <p:cxnSp>
        <p:nvCxnSpPr>
          <p:cNvPr id="93" name="直線矢印コネクタ 92"/>
          <p:cNvCxnSpPr/>
          <p:nvPr/>
        </p:nvCxnSpPr>
        <p:spPr>
          <a:xfrm>
            <a:off x="948020" y="35880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95" name="Text Box 72"/>
          <p:cNvSpPr txBox="1">
            <a:spLocks noChangeArrowheads="1"/>
          </p:cNvSpPr>
          <p:nvPr/>
        </p:nvSpPr>
        <p:spPr bwMode="auto">
          <a:xfrm>
            <a:off x="402249" y="3663989"/>
            <a:ext cx="637816"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需要</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発掘</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6" name="Text Box 72"/>
          <p:cNvSpPr txBox="1">
            <a:spLocks noChangeArrowheads="1"/>
          </p:cNvSpPr>
          <p:nvPr/>
        </p:nvSpPr>
        <p:spPr bwMode="auto">
          <a:xfrm>
            <a:off x="937670" y="3662719"/>
            <a:ext cx="675027"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0" upright="1"/>
          <a:lstStyle/>
          <a:p>
            <a:pPr algn="ctr">
              <a:lnSpc>
                <a:spcPct val="150000"/>
              </a:lnSpc>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相談</a:t>
            </a:r>
            <a:endParaRPr lang="ja-JP" sz="1000" kern="1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矢印コネクタ 60"/>
          <p:cNvCxnSpPr/>
          <p:nvPr/>
        </p:nvCxnSpPr>
        <p:spPr>
          <a:xfrm flipH="1">
            <a:off x="2228470" y="3646178"/>
            <a:ext cx="553690" cy="477598"/>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cxnSp>
        <p:nvCxnSpPr>
          <p:cNvPr id="65" name="直線矢印コネクタ 64"/>
          <p:cNvCxnSpPr/>
          <p:nvPr/>
        </p:nvCxnSpPr>
        <p:spPr>
          <a:xfrm rot="10800000">
            <a:off x="1539472" y="3588026"/>
            <a:ext cx="0" cy="504000"/>
          </a:xfrm>
          <a:prstGeom prst="straightConnector1">
            <a:avLst/>
          </a:prstGeom>
          <a:ln w="38100">
            <a:tailEnd type="arrow"/>
          </a:ln>
        </p:spPr>
        <p:style>
          <a:lnRef idx="1">
            <a:schemeClr val="dk1"/>
          </a:lnRef>
          <a:fillRef idx="0">
            <a:schemeClr val="dk1"/>
          </a:fillRef>
          <a:effectRef idx="0">
            <a:schemeClr val="dk1"/>
          </a:effectRef>
          <a:fontRef idx="minor">
            <a:schemeClr val="tx1"/>
          </a:fontRef>
        </p:style>
      </p:cxnSp>
      <p:sp>
        <p:nvSpPr>
          <p:cNvPr id="71" name="Text Box 72"/>
          <p:cNvSpPr txBox="1">
            <a:spLocks noChangeArrowheads="1"/>
          </p:cNvSpPr>
          <p:nvPr/>
        </p:nvSpPr>
        <p:spPr bwMode="auto">
          <a:xfrm>
            <a:off x="1556452" y="3560923"/>
            <a:ext cx="1043094" cy="334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a:spcAft>
                <a:spcPts val="0"/>
              </a:spcAft>
              <a:defRPr/>
            </a:pP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エコチューニング</a:t>
            </a:r>
            <a:r>
              <a:rPr lang="ja-JP" altLang="en-US" sz="1000" kern="100" dirty="0">
                <a:latin typeface="Meiryo UI" panose="020B0604030504040204" pitchFamily="50" charset="-128"/>
                <a:ea typeface="Meiryo UI" panose="020B0604030504040204" pitchFamily="50" charset="-128"/>
                <a:cs typeface="Meiryo UI" panose="020B0604030504040204" pitchFamily="50" charset="-128"/>
              </a:rPr>
              <a:t>事</a:t>
            </a:r>
            <a:r>
              <a:rPr lang="ja-JP" altLang="en-US" sz="1000" kern="100" dirty="0" smtClean="0">
                <a:latin typeface="Meiryo UI" panose="020B0604030504040204" pitchFamily="50" charset="-128"/>
                <a:ea typeface="Meiryo UI" panose="020B0604030504040204" pitchFamily="50" charset="-128"/>
                <a:cs typeface="Meiryo UI" panose="020B0604030504040204" pitchFamily="50" charset="-128"/>
              </a:rPr>
              <a:t>業者紹介等</a:t>
            </a:r>
            <a:endParaRPr lang="en-US" altLang="ja-JP" sz="1000" kern="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42"/>
          <p:cNvSpPr txBox="1">
            <a:spLocks noChangeArrowheads="1"/>
          </p:cNvSpPr>
          <p:nvPr/>
        </p:nvSpPr>
        <p:spPr bwMode="auto">
          <a:xfrm>
            <a:off x="260833" y="1556792"/>
            <a:ext cx="4966933" cy="12849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◆省エネ対策を必要とするビルオーナー等と、エコチューニング事業者</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ja-JP" altLang="en-US" sz="1200" dirty="0" smtClean="0">
                <a:latin typeface="Meiryo UI" pitchFamily="50" charset="-128"/>
                <a:ea typeface="Meiryo UI" pitchFamily="50" charset="-128"/>
                <a:cs typeface="Meiryo UI" pitchFamily="50" charset="-128"/>
              </a:rPr>
              <a:t>　（省エネを支援する事業者）とのマッチングを促進します。</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spcAft>
                <a:spcPts val="300"/>
              </a:spcAft>
            </a:pP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（環境省</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エコチューニングビジネスモデル確立事業」</a:t>
            </a:r>
            <a:r>
              <a:rPr lang="ja-JP" altLang="en-US" sz="1200" dirty="0" smtClean="0">
                <a:latin typeface="Meiryo UI" pitchFamily="50" charset="-128"/>
                <a:ea typeface="Meiryo UI" pitchFamily="50" charset="-128"/>
                <a:cs typeface="Meiryo UI" pitchFamily="50" charset="-128"/>
              </a:rPr>
              <a:t>と連携して実施）</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取組事例を通じて、エネルギーの削減ポテンシャルが見込まれる業種・</a:t>
            </a:r>
            <a:endParaRPr lang="en-US" altLang="ja-JP" sz="1200" dirty="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建物用途を対象に、エコチューニング</a:t>
            </a:r>
            <a:r>
              <a:rPr lang="ja-JP" altLang="en-US" sz="1200" dirty="0">
                <a:latin typeface="Meiryo UI" pitchFamily="50" charset="-128"/>
                <a:ea typeface="Meiryo UI" pitchFamily="50" charset="-128"/>
                <a:cs typeface="Meiryo UI" pitchFamily="50" charset="-128"/>
              </a:rPr>
              <a:t>の広報・ＰＲを</a:t>
            </a:r>
            <a:r>
              <a:rPr lang="ja-JP" altLang="en-US" sz="1200" dirty="0" smtClean="0">
                <a:latin typeface="Meiryo UI" pitchFamily="50" charset="-128"/>
                <a:ea typeface="Meiryo UI" pitchFamily="50" charset="-128"/>
                <a:cs typeface="Meiryo UI" pitchFamily="50" charset="-128"/>
              </a:rPr>
              <a:t>実施し、新たな需</a:t>
            </a:r>
            <a:endParaRPr lang="en-US" altLang="ja-JP" sz="1200" dirty="0" smtClean="0">
              <a:latin typeface="Meiryo UI" pitchFamily="50" charset="-128"/>
              <a:ea typeface="Meiryo UI" pitchFamily="50" charset="-128"/>
              <a:cs typeface="Meiryo UI" pitchFamily="50" charset="-128"/>
            </a:endParaRPr>
          </a:p>
          <a:p>
            <a:pPr marL="216000" indent="-457200" eaLnBrk="1" hangingPunct="1">
              <a:lnSpc>
                <a:spcPts val="1500"/>
              </a:lnSpc>
            </a:pPr>
            <a:r>
              <a:rPr lang="en-US" altLang="ja-JP" sz="1200" dirty="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要を発掘</a:t>
            </a:r>
            <a:r>
              <a:rPr lang="ja-JP" altLang="en-US" sz="1200" dirty="0">
                <a:latin typeface="Meiryo UI" pitchFamily="50" charset="-128"/>
                <a:ea typeface="Meiryo UI" pitchFamily="50" charset="-128"/>
                <a:cs typeface="Meiryo UI" pitchFamily="50" charset="-128"/>
              </a:rPr>
              <a:t>します</a:t>
            </a:r>
            <a:r>
              <a:rPr lang="ja-JP" altLang="en-US" sz="1200" dirty="0" smtClean="0">
                <a:latin typeface="Meiryo UI" pitchFamily="50" charset="-128"/>
                <a:ea typeface="Meiryo UI" pitchFamily="50" charset="-128"/>
                <a:cs typeface="Meiryo UI" pitchFamily="50" charset="-128"/>
              </a:rPr>
              <a:t>。</a:t>
            </a:r>
            <a:endParaRPr lang="en-US" altLang="ja-JP"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84960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～省エネ型ライフスタイル・ビジネススタイルへの転換～</a:t>
            </a:r>
          </a:p>
        </p:txBody>
      </p:sp>
      <p:sp>
        <p:nvSpPr>
          <p:cNvPr id="72" name="角丸四角形 71"/>
          <p:cNvSpPr/>
          <p:nvPr/>
        </p:nvSpPr>
        <p:spPr>
          <a:xfrm>
            <a:off x="128464" y="535344"/>
            <a:ext cx="9649072" cy="471665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73" name="角丸四角形 72"/>
          <p:cNvSpPr/>
          <p:nvPr/>
        </p:nvSpPr>
        <p:spPr>
          <a:xfrm>
            <a:off x="220805" y="618400"/>
            <a:ext cx="3288043"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省エネ行動の普及啓発事業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74" name="テキスト ボックス 28"/>
          <p:cNvSpPr txBox="1">
            <a:spLocks noChangeArrowheads="1"/>
          </p:cNvSpPr>
          <p:nvPr/>
        </p:nvSpPr>
        <p:spPr bwMode="auto">
          <a:xfrm>
            <a:off x="224185" y="1024711"/>
            <a:ext cx="7453169"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◆大阪府で</a:t>
            </a:r>
            <a:r>
              <a:rPr lang="ja-JP" altLang="en-US" b="0" i="0" dirty="0" smtClean="0">
                <a:latin typeface="Meiryo UI" pitchFamily="50" charset="-128"/>
                <a:ea typeface="Meiryo UI" pitchFamily="50" charset="-128"/>
                <a:cs typeface="Meiryo UI" pitchFamily="50" charset="-128"/>
              </a:rPr>
              <a:t>は、ホームページにより、省エネ</a:t>
            </a:r>
            <a:r>
              <a:rPr lang="ja-JP" altLang="en-US" b="0" i="0" dirty="0">
                <a:latin typeface="Meiryo UI" pitchFamily="50" charset="-128"/>
                <a:ea typeface="Meiryo UI" pitchFamily="50" charset="-128"/>
                <a:cs typeface="Meiryo UI" pitchFamily="50" charset="-128"/>
              </a:rPr>
              <a:t>の</a:t>
            </a:r>
            <a:r>
              <a:rPr lang="ja-JP" altLang="en-US" b="0" i="0" dirty="0" smtClean="0">
                <a:latin typeface="Meiryo UI" pitchFamily="50" charset="-128"/>
                <a:ea typeface="Meiryo UI" pitchFamily="50" charset="-128"/>
                <a:cs typeface="Meiryo UI" pitchFamily="50" charset="-128"/>
              </a:rPr>
              <a:t>取組事例を情報</a:t>
            </a:r>
            <a:r>
              <a:rPr lang="ja-JP" altLang="en-US" b="0" i="0" dirty="0">
                <a:latin typeface="Meiryo UI" pitchFamily="50" charset="-128"/>
                <a:ea typeface="Meiryo UI" pitchFamily="50" charset="-128"/>
                <a:cs typeface="Meiryo UI" pitchFamily="50" charset="-128"/>
              </a:rPr>
              <a:t>発信するとともに、エコアクションキャラクター</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モット</a:t>
            </a:r>
            <a:r>
              <a:rPr lang="ja-JP" altLang="en-US" b="0" i="0" dirty="0" smtClean="0">
                <a:latin typeface="Meiryo UI" pitchFamily="50" charset="-128"/>
                <a:ea typeface="Meiryo UI" pitchFamily="50" charset="-128"/>
                <a:cs typeface="Meiryo UI" pitchFamily="50" charset="-128"/>
              </a:rPr>
              <a:t>ちゃん・キット</a:t>
            </a:r>
            <a:r>
              <a:rPr lang="ja-JP" altLang="en-US" b="0" i="0" dirty="0">
                <a:latin typeface="Meiryo UI" pitchFamily="50" charset="-128"/>
                <a:ea typeface="Meiryo UI" pitchFamily="50" charset="-128"/>
                <a:cs typeface="Meiryo UI" pitchFamily="50" charset="-128"/>
              </a:rPr>
              <a:t>ちゃん</a:t>
            </a:r>
            <a:r>
              <a:rPr lang="en-US" altLang="ja-JP" b="0" i="0" dirty="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のイベント等での活用</a:t>
            </a:r>
            <a:r>
              <a:rPr lang="ja-JP" altLang="en-US" b="0" i="0" dirty="0" smtClean="0">
                <a:latin typeface="Meiryo UI" pitchFamily="50" charset="-128"/>
                <a:ea typeface="Meiryo UI" pitchFamily="50" charset="-128"/>
                <a:cs typeface="Meiryo UI" pitchFamily="50" charset="-128"/>
              </a:rPr>
              <a:t>や、大阪府環境家計簿</a:t>
            </a:r>
            <a:r>
              <a:rPr lang="en-US" altLang="ja-JP" b="0" i="0" dirty="0" smtClean="0">
                <a:latin typeface="Meiryo UI" pitchFamily="50" charset="-128"/>
                <a:ea typeface="Meiryo UI" pitchFamily="50" charset="-128"/>
                <a:cs typeface="Meiryo UI" pitchFamily="50" charset="-128"/>
              </a:rPr>
              <a:t>『</a:t>
            </a:r>
            <a:r>
              <a:rPr lang="ja-JP" altLang="en-US" b="0" i="0" dirty="0" err="1" smtClean="0">
                <a:latin typeface="Meiryo UI" pitchFamily="50" charset="-128"/>
                <a:ea typeface="Meiryo UI" pitchFamily="50" charset="-128"/>
                <a:cs typeface="Meiryo UI" pitchFamily="50" charset="-128"/>
              </a:rPr>
              <a:t>めっちゃ</a:t>
            </a:r>
            <a:r>
              <a:rPr lang="ja-JP" altLang="en-US" b="0" i="0" dirty="0">
                <a:latin typeface="Meiryo UI" pitchFamily="50" charset="-128"/>
                <a:ea typeface="Meiryo UI" pitchFamily="50" charset="-128"/>
                <a:cs typeface="Meiryo UI" pitchFamily="50" charset="-128"/>
              </a:rPr>
              <a:t>エコや</a:t>
            </a:r>
            <a:r>
              <a:rPr lang="ja-JP" altLang="en-US" b="0" i="0" dirty="0" smtClean="0">
                <a:latin typeface="Meiryo UI" pitchFamily="50" charset="-128"/>
                <a:ea typeface="Meiryo UI" pitchFamily="50" charset="-128"/>
                <a:cs typeface="Meiryo UI" pitchFamily="50" charset="-128"/>
              </a:rPr>
              <a:t>ねん</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の</a:t>
            </a:r>
            <a:r>
              <a:rPr lang="ja-JP" altLang="en-US" b="0" i="0" dirty="0">
                <a:latin typeface="Meiryo UI" pitchFamily="50" charset="-128"/>
                <a:ea typeface="Meiryo UI" pitchFamily="50" charset="-128"/>
                <a:cs typeface="Meiryo UI" pitchFamily="50" charset="-128"/>
              </a:rPr>
              <a:t>普及</a:t>
            </a:r>
            <a:r>
              <a:rPr lang="ja-JP" altLang="en-US" b="0" i="0" dirty="0" smtClean="0">
                <a:latin typeface="Meiryo UI" pitchFamily="50" charset="-128"/>
                <a:ea typeface="Meiryo UI" pitchFamily="50" charset="-128"/>
                <a:cs typeface="Meiryo UI" pitchFamily="50" charset="-128"/>
              </a:rPr>
              <a:t>など、広く</a:t>
            </a:r>
            <a:r>
              <a:rPr lang="ja-JP" altLang="en-US" b="0" i="0" dirty="0">
                <a:latin typeface="Meiryo UI" pitchFamily="50" charset="-128"/>
                <a:ea typeface="Meiryo UI" pitchFamily="50" charset="-128"/>
                <a:cs typeface="Meiryo UI" pitchFamily="50" charset="-128"/>
              </a:rPr>
              <a:t>府民に環境配慮行動の必要性と実践を</a:t>
            </a:r>
            <a:r>
              <a:rPr lang="ja-JP" altLang="en-US" b="0" i="0" dirty="0" smtClean="0">
                <a:latin typeface="Meiryo UI" pitchFamily="50" charset="-128"/>
                <a:ea typeface="Meiryo UI" pitchFamily="50" charset="-128"/>
                <a:cs typeface="Meiryo UI" pitchFamily="50" charset="-128"/>
              </a:rPr>
              <a:t>呼びかけます</a:t>
            </a:r>
            <a:r>
              <a:rPr lang="ja-JP" altLang="en-US" b="0" i="0" dirty="0">
                <a:latin typeface="Meiryo UI" pitchFamily="50" charset="-128"/>
                <a:ea typeface="Meiryo UI" pitchFamily="50" charset="-128"/>
                <a:cs typeface="Meiryo UI" pitchFamily="50" charset="-128"/>
              </a:rPr>
              <a:t>。</a:t>
            </a:r>
          </a:p>
          <a:p>
            <a:pPr marL="87313" indent="-87313" eaLnBrk="1" hangingPunct="1"/>
            <a:r>
              <a:rPr lang="ja-JP" altLang="en-US" b="0" i="0" dirty="0">
                <a:latin typeface="Meiryo UI" pitchFamily="50" charset="-128"/>
                <a:ea typeface="Meiryo UI" pitchFamily="50" charset="-128"/>
                <a:cs typeface="Meiryo UI" pitchFamily="50" charset="-128"/>
              </a:rPr>
              <a:t>　　また、地球温暖化防止活動推進</a:t>
            </a:r>
            <a:r>
              <a:rPr lang="ja-JP" altLang="en-US" b="0" i="0" dirty="0" smtClean="0">
                <a:latin typeface="Meiryo UI" pitchFamily="50" charset="-128"/>
                <a:ea typeface="Meiryo UI" pitchFamily="50" charset="-128"/>
                <a:cs typeface="Meiryo UI" pitchFamily="50" charset="-128"/>
              </a:rPr>
              <a:t>センター</a:t>
            </a:r>
            <a:r>
              <a:rPr lang="ja-JP" altLang="en-US" b="0" i="0" dirty="0">
                <a:latin typeface="Meiryo UI" pitchFamily="50" charset="-128"/>
                <a:ea typeface="Meiryo UI" pitchFamily="50" charset="-128"/>
                <a:cs typeface="Meiryo UI" pitchFamily="50" charset="-128"/>
              </a:rPr>
              <a:t>と連携し</a:t>
            </a:r>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家庭</a:t>
            </a:r>
            <a:r>
              <a:rPr lang="ja-JP" altLang="en-US" b="0" i="0" dirty="0" smtClean="0">
                <a:latin typeface="Meiryo UI" pitchFamily="50" charset="-128"/>
                <a:ea typeface="Meiryo UI" pitchFamily="50" charset="-128"/>
                <a:cs typeface="Meiryo UI" pitchFamily="50" charset="-128"/>
              </a:rPr>
              <a:t>エコ</a:t>
            </a:r>
            <a:r>
              <a:rPr lang="ja-JP" altLang="en-US" b="0" i="0" dirty="0">
                <a:latin typeface="Meiryo UI" pitchFamily="50" charset="-128"/>
                <a:ea typeface="Meiryo UI" pitchFamily="50" charset="-128"/>
                <a:cs typeface="Meiryo UI" pitchFamily="50" charset="-128"/>
              </a:rPr>
              <a:t>診断</a:t>
            </a:r>
            <a:r>
              <a:rPr lang="ja-JP" altLang="en-US" b="0" i="0" dirty="0" smtClean="0">
                <a:latin typeface="Meiryo UI" pitchFamily="50" charset="-128"/>
                <a:ea typeface="Meiryo UI" pitchFamily="50" charset="-128"/>
                <a:cs typeface="Meiryo UI" pitchFamily="50" charset="-128"/>
              </a:rPr>
              <a:t>の普及促進や</a:t>
            </a:r>
            <a:r>
              <a:rPr lang="ja-JP" altLang="en-US" b="0" i="0" dirty="0">
                <a:latin typeface="Meiryo UI" pitchFamily="50" charset="-128"/>
                <a:ea typeface="Meiryo UI" pitchFamily="50" charset="-128"/>
                <a:cs typeface="Meiryo UI" pitchFamily="50" charset="-128"/>
              </a:rPr>
              <a:t>地球温暖化防止活動推進員による自主的な活動を支援します。</a:t>
            </a:r>
          </a:p>
        </p:txBody>
      </p:sp>
      <p:sp>
        <p:nvSpPr>
          <p:cNvPr id="77" name="テキスト ボックス 76"/>
          <p:cNvSpPr txBox="1"/>
          <p:nvPr/>
        </p:nvSpPr>
        <p:spPr>
          <a:xfrm>
            <a:off x="7874885" y="2101056"/>
            <a:ext cx="1794454" cy="307777"/>
          </a:xfrm>
          <a:prstGeom prst="rect">
            <a:avLst/>
          </a:prstGeom>
          <a:noFill/>
        </p:spPr>
        <p:txBody>
          <a:bodyPr wrap="square" lIns="0" tIns="0" rIns="0" bIns="0" rtlCol="0" anchor="ctr" anchorCtr="1">
            <a:spAutoFit/>
          </a:bodyPr>
          <a:lstStyle/>
          <a:p>
            <a:pPr marL="87313" indent="-87313" algn="ctr"/>
            <a:r>
              <a:rPr lang="ja-JP" altLang="en-US" sz="1000" dirty="0">
                <a:solidFill>
                  <a:prstClr val="black"/>
                </a:solidFill>
                <a:latin typeface="Meiryo UI" pitchFamily="50" charset="-128"/>
                <a:ea typeface="Meiryo UI" pitchFamily="50" charset="-128"/>
                <a:cs typeface="Meiryo UI" pitchFamily="50" charset="-128"/>
              </a:rPr>
              <a:t>地球温暖化防止活動推進員 </a:t>
            </a:r>
          </a:p>
          <a:p>
            <a:pPr marL="87313" indent="-87313" algn="ctr"/>
            <a:r>
              <a:rPr lang="ja-JP" altLang="en-US" sz="1000" dirty="0">
                <a:solidFill>
                  <a:prstClr val="black"/>
                </a:solidFill>
                <a:latin typeface="Meiryo UI" pitchFamily="50" charset="-128"/>
                <a:ea typeface="Meiryo UI" pitchFamily="50" charset="-128"/>
                <a:cs typeface="Meiryo UI" pitchFamily="50" charset="-128"/>
              </a:rPr>
              <a:t>委嘱式の様子</a:t>
            </a:r>
          </a:p>
        </p:txBody>
      </p:sp>
      <p:sp>
        <p:nvSpPr>
          <p:cNvPr id="39" name="正方形/長方形 38"/>
          <p:cNvSpPr/>
          <p:nvPr/>
        </p:nvSpPr>
        <p:spPr>
          <a:xfrm>
            <a:off x="3274762" y="1881606"/>
            <a:ext cx="4070422" cy="399179"/>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2014</a:t>
            </a:r>
            <a:r>
              <a:rPr lang="ja-JP" altLang="en-US" sz="1050" dirty="0" smtClean="0">
                <a:solidFill>
                  <a:schemeClr val="tx1"/>
                </a:solidFill>
                <a:latin typeface="Meiryo UI" pitchFamily="50" charset="-128"/>
                <a:ea typeface="Meiryo UI" pitchFamily="50" charset="-128"/>
                <a:cs typeface="Meiryo UI" pitchFamily="50" charset="-128"/>
              </a:rPr>
              <a:t>年度</a:t>
            </a:r>
            <a:r>
              <a:rPr lang="ja-JP" altLang="en-US" sz="1050" dirty="0">
                <a:solidFill>
                  <a:schemeClr val="tx1"/>
                </a:solidFill>
                <a:latin typeface="Meiryo UI" pitchFamily="50" charset="-128"/>
                <a:ea typeface="Meiryo UI" pitchFamily="50" charset="-128"/>
                <a:cs typeface="Meiryo UI" pitchFamily="50" charset="-128"/>
              </a:rPr>
              <a:t>実績＞</a:t>
            </a: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府内における環境家計簿の取組世帯数</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a:solidFill>
                  <a:schemeClr val="tx1"/>
                </a:solidFill>
                <a:latin typeface="Meiryo UI" pitchFamily="50" charset="-128"/>
                <a:ea typeface="Meiryo UI" pitchFamily="50" charset="-128"/>
                <a:cs typeface="Meiryo UI" pitchFamily="50" charset="-128"/>
              </a:rPr>
              <a:t>7,245</a:t>
            </a:r>
            <a:r>
              <a:rPr lang="ja-JP" altLang="en-US" sz="1050" dirty="0" smtClean="0">
                <a:solidFill>
                  <a:schemeClr val="tx1"/>
                </a:solidFill>
                <a:latin typeface="Meiryo UI" pitchFamily="50" charset="-128"/>
                <a:ea typeface="Meiryo UI" pitchFamily="50" charset="-128"/>
                <a:cs typeface="Meiryo UI" pitchFamily="50" charset="-128"/>
              </a:rPr>
              <a:t>世帯</a:t>
            </a:r>
            <a:r>
              <a:rPr lang="ja-JP" altLang="en-US" sz="1000" dirty="0" smtClean="0">
                <a:solidFill>
                  <a:schemeClr val="tx1"/>
                </a:solidFill>
                <a:latin typeface="Meiryo UI" pitchFamily="50" charset="-128"/>
                <a:ea typeface="Meiryo UI" pitchFamily="50" charset="-128"/>
                <a:cs typeface="Meiryo UI" pitchFamily="50" charset="-128"/>
              </a:rPr>
              <a:t>　</a:t>
            </a:r>
            <a:endParaRPr lang="en-US" altLang="ja-JP" sz="1000" dirty="0">
              <a:solidFill>
                <a:schemeClr val="tx1"/>
              </a:solidFill>
              <a:latin typeface="Meiryo UI" pitchFamily="50" charset="-128"/>
              <a:ea typeface="Meiryo UI" pitchFamily="50" charset="-128"/>
              <a:cs typeface="Meiryo UI" pitchFamily="50" charset="-128"/>
            </a:endParaRPr>
          </a:p>
        </p:txBody>
      </p:sp>
      <p:sp>
        <p:nvSpPr>
          <p:cNvPr id="30" name="テキスト ボックス 28"/>
          <p:cNvSpPr txBox="1">
            <a:spLocks noChangeArrowheads="1"/>
          </p:cNvSpPr>
          <p:nvPr/>
        </p:nvSpPr>
        <p:spPr bwMode="auto">
          <a:xfrm>
            <a:off x="208118" y="2363291"/>
            <a:ext cx="779989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◆大阪市では、家庭からの温室効果ガス排出量を削減し、環境未来型ライフスタイルを創造するため、毎日の消費電力と</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排出量、電気料金をリアルタイムで確認できる「見える化機器」（省エネナビ）の家庭や自治体への貸出ならびに、</a:t>
            </a:r>
            <a:r>
              <a:rPr lang="ja-JP" altLang="en-US" b="0" i="0" dirty="0">
                <a:latin typeface="Meiryo UI" panose="020B0604030504040204" pitchFamily="50" charset="-128"/>
                <a:ea typeface="Meiryo UI" panose="020B0604030504040204" pitchFamily="50" charset="-128"/>
              </a:rPr>
              <a:t>各家庭で独自に</a:t>
            </a:r>
            <a:r>
              <a:rPr lang="ja-JP" altLang="ja-JP" b="0" i="0" dirty="0">
                <a:latin typeface="Meiryo UI" panose="020B0604030504040204" pitchFamily="50" charset="-128"/>
                <a:ea typeface="Meiryo UI" panose="020B0604030504040204" pitchFamily="50" charset="-128"/>
              </a:rPr>
              <a:t>省エネ活動に取り組</a:t>
            </a:r>
            <a:r>
              <a:rPr lang="ja-JP" altLang="en-US" b="0" i="0" dirty="0">
                <a:latin typeface="Meiryo UI" panose="020B0604030504040204" pitchFamily="50" charset="-128"/>
                <a:ea typeface="Meiryo UI" panose="020B0604030504040204" pitchFamily="50" charset="-128"/>
              </a:rPr>
              <a:t>むためのツール</a:t>
            </a:r>
            <a:r>
              <a:rPr lang="ja-JP" altLang="en-US" b="0" i="0" dirty="0">
                <a:latin typeface="Meiryo UI" pitchFamily="50" charset="-128"/>
                <a:ea typeface="Meiryo UI" pitchFamily="50" charset="-128"/>
                <a:cs typeface="Meiryo UI" pitchFamily="50" charset="-128"/>
              </a:rPr>
              <a:t>「なにわエコライフチャレンジシート（大阪市環境家計簿）」のホームページへの掲載と併せて、</a:t>
            </a:r>
            <a:r>
              <a:rPr lang="ja-JP" altLang="en-US" b="0" i="0" dirty="0">
                <a:latin typeface="Meiryo UI" panose="020B0604030504040204" pitchFamily="50" charset="-128"/>
                <a:ea typeface="Meiryo UI" panose="020B0604030504040204" pitchFamily="50" charset="-128"/>
              </a:rPr>
              <a:t>環境家計簿の記入方法をはじめとした省エネ情報等を提供する講座等の普及啓発事業を開催しています</a:t>
            </a:r>
            <a:r>
              <a:rPr lang="ja-JP" altLang="en-US" b="0" i="0" dirty="0" smtClean="0">
                <a:latin typeface="Meiryo UI" panose="020B0604030504040204" pitchFamily="50" charset="-128"/>
                <a:ea typeface="Meiryo UI" panose="020B0604030504040204" pitchFamily="50" charset="-128"/>
              </a:rPr>
              <a:t>。</a:t>
            </a:r>
            <a:r>
              <a:rPr lang="ja-JP" altLang="en-US" b="0" i="0" dirty="0">
                <a:latin typeface="Meiryo UI" panose="020B0604030504040204" pitchFamily="50" charset="-128"/>
                <a:ea typeface="Meiryo UI" panose="020B0604030504040204" pitchFamily="50" charset="-128"/>
              </a:rPr>
              <a:t>　　また、地球温暖化防止をテーマに設立された「なにわエコ会議」の普及啓発活動や省エネ節電コンペの支援など、</a:t>
            </a:r>
            <a:r>
              <a:rPr lang="ja-JP" altLang="en-US" b="0" i="0" dirty="0">
                <a:latin typeface="Meiryo UI" pitchFamily="50" charset="-128"/>
                <a:ea typeface="Meiryo UI" pitchFamily="50" charset="-128"/>
                <a:cs typeface="Meiryo UI" pitchFamily="50" charset="-128"/>
              </a:rPr>
              <a:t>環境保全行動をより実効あるもの</a:t>
            </a:r>
            <a:r>
              <a:rPr lang="ja-JP" altLang="en-US" b="0" i="0" dirty="0" smtClean="0">
                <a:latin typeface="Meiryo UI" pitchFamily="50" charset="-128"/>
                <a:ea typeface="Meiryo UI" pitchFamily="50" charset="-128"/>
                <a:cs typeface="Meiryo UI" pitchFamily="50" charset="-128"/>
              </a:rPr>
              <a:t>にする</a:t>
            </a:r>
            <a:r>
              <a:rPr lang="ja-JP" altLang="en-US" b="0" i="0" dirty="0">
                <a:latin typeface="Meiryo UI" pitchFamily="50" charset="-128"/>
                <a:ea typeface="Meiryo UI" pitchFamily="50" charset="-128"/>
                <a:cs typeface="Meiryo UI" pitchFamily="50" charset="-128"/>
              </a:rPr>
              <a:t>ための啓発活動を実施します。</a:t>
            </a:r>
            <a:endParaRPr lang="en-US" altLang="ja-JP" b="0" i="0" dirty="0">
              <a:latin typeface="Meiryo UI" pitchFamily="50" charset="-128"/>
              <a:ea typeface="Meiryo UI" pitchFamily="50" charset="-128"/>
              <a:cs typeface="Meiryo UI" pitchFamily="50" charset="-128"/>
            </a:endParaRPr>
          </a:p>
        </p:txBody>
      </p:sp>
      <p:pic>
        <p:nvPicPr>
          <p:cNvPr id="24" name="図 2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6732" y="645549"/>
            <a:ext cx="1844204" cy="1458194"/>
          </a:xfrm>
          <a:prstGeom prst="rect">
            <a:avLst/>
          </a:prstGeom>
          <a:noFill/>
          <a:ln>
            <a:noFill/>
          </a:ln>
        </p:spPr>
      </p:pic>
      <p:sp>
        <p:nvSpPr>
          <p:cNvPr id="26" name="テキスト ボックス 25"/>
          <p:cNvSpPr txBox="1"/>
          <p:nvPr/>
        </p:nvSpPr>
        <p:spPr>
          <a:xfrm>
            <a:off x="3508848" y="581824"/>
            <a:ext cx="1512168"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】84</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2" name="角丸四角形 21"/>
          <p:cNvSpPr/>
          <p:nvPr/>
        </p:nvSpPr>
        <p:spPr>
          <a:xfrm>
            <a:off x="163773" y="5332716"/>
            <a:ext cx="9613763" cy="142180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23" name="角丸四角形 22"/>
          <p:cNvSpPr/>
          <p:nvPr/>
        </p:nvSpPr>
        <p:spPr>
          <a:xfrm>
            <a:off x="708397" y="5472259"/>
            <a:ext cx="295991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prstClr val="black"/>
                </a:solidFill>
                <a:latin typeface="Meiryo UI" pitchFamily="50" charset="-128"/>
                <a:ea typeface="Meiryo UI" pitchFamily="50" charset="-128"/>
                <a:cs typeface="Meiryo UI" pitchFamily="50" charset="-128"/>
              </a:rPr>
              <a:t>環境交流</a:t>
            </a:r>
            <a:r>
              <a:rPr lang="ja-JP" altLang="en-US" sz="1600" b="1" dirty="0" smtClean="0">
                <a:solidFill>
                  <a:prstClr val="black"/>
                </a:solidFill>
                <a:latin typeface="Meiryo UI" pitchFamily="50" charset="-128"/>
                <a:ea typeface="Meiryo UI" pitchFamily="50" charset="-128"/>
                <a:cs typeface="Meiryo UI" pitchFamily="50" charset="-128"/>
              </a:rPr>
              <a:t>パートナーシップ</a:t>
            </a:r>
            <a:r>
              <a:rPr lang="ja-JP" altLang="ja-JP" sz="1600" b="1" dirty="0" smtClean="0">
                <a:solidFill>
                  <a:prstClr val="black"/>
                </a:solidFill>
                <a:latin typeface="Meiryo UI" pitchFamily="50" charset="-128"/>
                <a:ea typeface="Meiryo UI" pitchFamily="50" charset="-128"/>
                <a:cs typeface="Meiryo UI" pitchFamily="50" charset="-128"/>
              </a:rPr>
              <a:t>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5" name="テキスト ボックス 24"/>
          <p:cNvSpPr txBox="1"/>
          <p:nvPr/>
        </p:nvSpPr>
        <p:spPr>
          <a:xfrm>
            <a:off x="3882493" y="5474495"/>
            <a:ext cx="1596291" cy="461665"/>
          </a:xfrm>
          <a:prstGeom prst="rect">
            <a:avLst/>
          </a:prstGeom>
          <a:noFill/>
        </p:spPr>
        <p:txBody>
          <a:bodyPr wrap="square" rtlCol="0">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府</a:t>
            </a:r>
            <a:r>
              <a:rPr lang="ja-JP" altLang="en-US" sz="1200" dirty="0" smtClean="0">
                <a:solidFill>
                  <a:prstClr val="black"/>
                </a:solidFill>
                <a:latin typeface="Meiryo UI" pitchFamily="50" charset="-128"/>
                <a:ea typeface="Meiryo UI" pitchFamily="50" charset="-128"/>
                <a:cs typeface="Meiryo UI" pitchFamily="50" charset="-128"/>
              </a:rPr>
              <a:t>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 </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a:solidFill>
                  <a:prstClr val="black"/>
                </a:solidFill>
                <a:latin typeface="Meiryo UI" pitchFamily="50" charset="-128"/>
                <a:ea typeface="Meiryo UI" pitchFamily="50" charset="-128"/>
                <a:cs typeface="Meiryo UI" pitchFamily="50" charset="-128"/>
              </a:rPr>
              <a:t>3</a:t>
            </a:r>
            <a:r>
              <a:rPr lang="en-US" altLang="ja-JP" sz="1200" dirty="0" smtClean="0">
                <a:solidFill>
                  <a:prstClr val="black"/>
                </a:solidFill>
                <a:latin typeface="Meiryo UI" pitchFamily="50" charset="-128"/>
                <a:ea typeface="Meiryo UI" pitchFamily="50" charset="-128"/>
                <a:cs typeface="Meiryo UI" pitchFamily="50" charset="-128"/>
              </a:rPr>
              <a:t>,000</a:t>
            </a:r>
            <a:r>
              <a:rPr lang="ja-JP" altLang="en-US" sz="1200" dirty="0" smtClean="0">
                <a:solidFill>
                  <a:prstClr val="black"/>
                </a:solidFill>
                <a:latin typeface="Meiryo UI" pitchFamily="50" charset="-128"/>
                <a:ea typeface="Meiryo UI" pitchFamily="50" charset="-128"/>
                <a:cs typeface="Meiryo UI" pitchFamily="50" charset="-128"/>
              </a:rPr>
              <a:t>千円）</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30149" y="5964617"/>
            <a:ext cx="4297583"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a:t>
            </a:r>
            <a:r>
              <a:rPr lang="en-US" altLang="ja-JP" b="0" i="0" dirty="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の協働取組を促進するための交流セミナーや</a:t>
            </a:r>
            <a:r>
              <a:rPr lang="en-US" altLang="ja-JP" b="0" i="0" dirty="0">
                <a:solidFill>
                  <a:prstClr val="black"/>
                </a:solidFill>
                <a:latin typeface="Meiryo UI" pitchFamily="50" charset="-128"/>
                <a:ea typeface="Meiryo UI" pitchFamily="50" charset="-128"/>
                <a:cs typeface="Meiryo UI" pitchFamily="50" charset="-128"/>
              </a:rPr>
              <a:t>NPO</a:t>
            </a:r>
            <a:r>
              <a:rPr lang="ja-JP" altLang="en-US" b="0" i="0" dirty="0">
                <a:solidFill>
                  <a:prstClr val="black"/>
                </a:solidFill>
                <a:latin typeface="Meiryo UI" pitchFamily="50" charset="-128"/>
                <a:ea typeface="Meiryo UI" pitchFamily="50" charset="-128"/>
                <a:cs typeface="Meiryo UI" pitchFamily="50" charset="-128"/>
              </a:rPr>
              <a:t>に携わっている方々への人材育成講座の実施を通じて、交流の「機会」を提供し、積極的に取組みを支援</a:t>
            </a:r>
            <a:r>
              <a:rPr lang="ja-JP" altLang="en-US" b="0" i="0" dirty="0" smtClean="0">
                <a:solidFill>
                  <a:prstClr val="black"/>
                </a:solidFill>
                <a:latin typeface="Meiryo UI" pitchFamily="50" charset="-128"/>
                <a:ea typeface="Meiryo UI" pitchFamily="50" charset="-128"/>
                <a:cs typeface="Meiryo UI" pitchFamily="50" charset="-128"/>
              </a:rPr>
              <a:t>。</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28" name="テキスト ボックス 28"/>
          <p:cNvSpPr txBox="1">
            <a:spLocks noChangeArrowheads="1"/>
          </p:cNvSpPr>
          <p:nvPr/>
        </p:nvSpPr>
        <p:spPr bwMode="auto">
          <a:xfrm>
            <a:off x="5598750" y="5470436"/>
            <a:ext cx="4125187" cy="1223412"/>
          </a:xfrm>
          <a:prstGeom prst="rect">
            <a:avLst/>
          </a:prstGeom>
          <a:noFill/>
          <a:ln w="9525">
            <a:solidFill>
              <a:schemeClr val="tx1"/>
            </a:solidFill>
            <a:prstDash val="dash"/>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＜事業内容＞</a:t>
            </a:r>
            <a:endParaRPr lang="en-US" altLang="ja-JP" sz="1050" b="0" i="0" dirty="0" smtClean="0">
              <a:solidFill>
                <a:prstClr val="black"/>
              </a:solidFill>
              <a:latin typeface="Meiryo UI" pitchFamily="50" charset="-128"/>
              <a:ea typeface="Meiryo UI" pitchFamily="50" charset="-128"/>
              <a:cs typeface="Meiryo UI" pitchFamily="50" charset="-128"/>
            </a:endParaRP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①環境</a:t>
            </a:r>
            <a:r>
              <a:rPr lang="en-US" altLang="ja-JP" sz="1050" b="0" i="0" dirty="0">
                <a:solidFill>
                  <a:prstClr val="black"/>
                </a:solidFill>
                <a:latin typeface="Meiryo UI" pitchFamily="50" charset="-128"/>
                <a:ea typeface="Meiryo UI" pitchFamily="50" charset="-128"/>
                <a:cs typeface="Meiryo UI" pitchFamily="50" charset="-128"/>
              </a:rPr>
              <a:t>NPO</a:t>
            </a:r>
            <a:r>
              <a:rPr lang="ja-JP" altLang="en-US" sz="1050" b="0" i="0" dirty="0">
                <a:solidFill>
                  <a:prstClr val="black"/>
                </a:solidFill>
                <a:latin typeface="Meiryo UI" pitchFamily="50" charset="-128"/>
                <a:ea typeface="Meiryo UI" pitchFamily="50" charset="-128"/>
                <a:cs typeface="Meiryo UI" pitchFamily="50" charset="-128"/>
              </a:rPr>
              <a:t>等の登録制度の運用と活用</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②交流</a:t>
            </a:r>
            <a:r>
              <a:rPr lang="ja-JP" altLang="en-US" sz="1050" b="0" i="0" dirty="0">
                <a:solidFill>
                  <a:prstClr val="black"/>
                </a:solidFill>
                <a:latin typeface="Meiryo UI" pitchFamily="50" charset="-128"/>
                <a:ea typeface="Meiryo UI" pitchFamily="50" charset="-128"/>
                <a:cs typeface="Meiryo UI" pitchFamily="50" charset="-128"/>
              </a:rPr>
              <a:t>セミナーの実施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③人材</a:t>
            </a:r>
            <a:r>
              <a:rPr lang="ja-JP" altLang="en-US" sz="1050" b="0" i="0" dirty="0">
                <a:solidFill>
                  <a:prstClr val="black"/>
                </a:solidFill>
                <a:latin typeface="Meiryo UI" pitchFamily="50" charset="-128"/>
                <a:ea typeface="Meiryo UI" pitchFamily="50" charset="-128"/>
                <a:cs typeface="Meiryo UI" pitchFamily="50" charset="-128"/>
              </a:rPr>
              <a:t>育成講座の実施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④環境</a:t>
            </a:r>
            <a:r>
              <a:rPr lang="ja-JP" altLang="en-US" sz="1050" b="0" i="0" dirty="0">
                <a:solidFill>
                  <a:prstClr val="black"/>
                </a:solidFill>
                <a:latin typeface="Meiryo UI" pitchFamily="50" charset="-128"/>
                <a:ea typeface="Meiryo UI" pitchFamily="50" charset="-128"/>
                <a:cs typeface="Meiryo UI" pitchFamily="50" charset="-128"/>
              </a:rPr>
              <a:t>教育研究会の実施</a:t>
            </a:r>
          </a:p>
          <a:p>
            <a:pPr marL="87313" indent="-87313" eaLnBrk="1" hangingPunct="1"/>
            <a:r>
              <a:rPr lang="ja-JP" altLang="en-US" sz="1050" b="0" i="0" dirty="0" smtClean="0">
                <a:solidFill>
                  <a:prstClr val="black"/>
                </a:solidFill>
                <a:latin typeface="Meiryo UI" pitchFamily="50" charset="-128"/>
                <a:ea typeface="Meiryo UI" pitchFamily="50" charset="-128"/>
                <a:cs typeface="Meiryo UI" pitchFamily="50" charset="-128"/>
              </a:rPr>
              <a:t>　⑤</a:t>
            </a:r>
            <a:r>
              <a:rPr lang="en-US" altLang="ja-JP" sz="1050" b="0" i="0" dirty="0" smtClean="0">
                <a:solidFill>
                  <a:prstClr val="black"/>
                </a:solidFill>
                <a:latin typeface="Meiryo UI" pitchFamily="50" charset="-128"/>
                <a:ea typeface="Meiryo UI" pitchFamily="50" charset="-128"/>
                <a:cs typeface="Meiryo UI" pitchFamily="50" charset="-128"/>
              </a:rPr>
              <a:t>SNS</a:t>
            </a:r>
            <a:r>
              <a:rPr lang="ja-JP" altLang="en-US" sz="1050" b="0" i="0" dirty="0">
                <a:solidFill>
                  <a:prstClr val="black"/>
                </a:solidFill>
                <a:latin typeface="Meiryo UI" pitchFamily="50" charset="-128"/>
                <a:ea typeface="Meiryo UI" pitchFamily="50" charset="-128"/>
                <a:cs typeface="Meiryo UI" pitchFamily="50" charset="-128"/>
              </a:rPr>
              <a:t>等を活用した</a:t>
            </a:r>
            <a:r>
              <a:rPr lang="en-US" altLang="ja-JP" sz="1050" b="0" i="0" dirty="0">
                <a:solidFill>
                  <a:prstClr val="black"/>
                </a:solidFill>
                <a:latin typeface="Meiryo UI" pitchFamily="50" charset="-128"/>
                <a:ea typeface="Meiryo UI" pitchFamily="50" charset="-128"/>
                <a:cs typeface="Meiryo UI" pitchFamily="50" charset="-128"/>
              </a:rPr>
              <a:t>NPO</a:t>
            </a:r>
            <a:r>
              <a:rPr lang="ja-JP" altLang="en-US" sz="1050" b="0" i="0" dirty="0">
                <a:solidFill>
                  <a:prstClr val="black"/>
                </a:solidFill>
                <a:latin typeface="Meiryo UI" pitchFamily="50" charset="-128"/>
                <a:ea typeface="Meiryo UI" pitchFamily="50" charset="-128"/>
                <a:cs typeface="Meiryo UI" pitchFamily="50" charset="-128"/>
              </a:rPr>
              <a:t>等の活動の情報発信</a:t>
            </a:r>
          </a:p>
          <a:p>
            <a:pPr marL="87313" indent="-87313" eaLnBrk="1" hangingPunct="1"/>
            <a:r>
              <a:rPr lang="ja-JP" altLang="en-US" sz="1050" b="0" i="0" dirty="0">
                <a:solidFill>
                  <a:prstClr val="black"/>
                </a:solidFill>
                <a:latin typeface="Meiryo UI" pitchFamily="50" charset="-128"/>
                <a:ea typeface="Meiryo UI" pitchFamily="50" charset="-128"/>
                <a:cs typeface="Meiryo UI" pitchFamily="50" charset="-128"/>
              </a:rPr>
              <a:t>＊事業に連動して、企業や市町村等とのつなぎを必要に応じて、府が実施</a:t>
            </a:r>
            <a:r>
              <a:rPr lang="ja-JP" altLang="en-US" sz="1050" b="0" i="0" dirty="0" smtClean="0">
                <a:solidFill>
                  <a:prstClr val="black"/>
                </a:solidFill>
                <a:latin typeface="Meiryo UI" pitchFamily="50" charset="-128"/>
                <a:ea typeface="Meiryo UI" pitchFamily="50" charset="-128"/>
                <a:cs typeface="Meiryo UI" pitchFamily="50" charset="-128"/>
              </a:rPr>
              <a:t>。</a:t>
            </a:r>
            <a:endParaRPr lang="ja-JP" altLang="en-US" sz="1050" b="0" i="0" dirty="0">
              <a:solidFill>
                <a:prstClr val="black"/>
              </a:solidFill>
              <a:latin typeface="Meiryo UI" pitchFamily="50" charset="-128"/>
              <a:ea typeface="Meiryo UI" pitchFamily="50" charset="-128"/>
              <a:cs typeface="Meiryo UI" pitchFamily="50" charset="-128"/>
            </a:endParaRPr>
          </a:p>
        </p:txBody>
      </p:sp>
      <p:sp>
        <p:nvSpPr>
          <p:cNvPr id="29" name="星 12 28"/>
          <p:cNvSpPr/>
          <p:nvPr/>
        </p:nvSpPr>
        <p:spPr>
          <a:xfrm>
            <a:off x="258861" y="5336953"/>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300" b="1"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2300" b="1"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8"/>
          <p:cNvSpPr txBox="1">
            <a:spLocks noChangeArrowheads="1"/>
          </p:cNvSpPr>
          <p:nvPr/>
        </p:nvSpPr>
        <p:spPr bwMode="auto">
          <a:xfrm>
            <a:off x="180409" y="4194854"/>
            <a:ext cx="9474253"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　また、</a:t>
            </a:r>
            <a:r>
              <a:rPr lang="ja-JP" altLang="ja-JP" b="0" i="0" dirty="0" smtClean="0">
                <a:solidFill>
                  <a:prstClr val="black"/>
                </a:solidFill>
                <a:latin typeface="Meiryo UI" pitchFamily="50" charset="-128"/>
                <a:ea typeface="Meiryo UI" pitchFamily="50" charset="-128"/>
                <a:cs typeface="Meiryo UI" pitchFamily="50" charset="-128"/>
              </a:rPr>
              <a:t>平成</a:t>
            </a:r>
            <a:r>
              <a:rPr lang="en-US" altLang="ja-JP" b="0" i="0" dirty="0">
                <a:solidFill>
                  <a:prstClr val="black"/>
                </a:solidFill>
                <a:latin typeface="Meiryo UI" pitchFamily="50" charset="-128"/>
                <a:ea typeface="Meiryo UI" pitchFamily="50" charset="-128"/>
                <a:cs typeface="Meiryo UI" pitchFamily="50" charset="-128"/>
              </a:rPr>
              <a:t>27</a:t>
            </a:r>
            <a:r>
              <a:rPr lang="ja-JP" altLang="ja-JP" b="0" i="0" dirty="0">
                <a:solidFill>
                  <a:prstClr val="black"/>
                </a:solidFill>
                <a:latin typeface="Meiryo UI" pitchFamily="50" charset="-128"/>
                <a:ea typeface="Meiryo UI" pitchFamily="50" charset="-128"/>
                <a:cs typeface="Meiryo UI" pitchFamily="50" charset="-128"/>
              </a:rPr>
              <a:t>年度に鶴見区で実施しました区民参加型の省エネ事業</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地域と連携した低炭素化推進事業</a:t>
            </a:r>
            <a:r>
              <a:rPr lang="en-US" altLang="ja-JP" b="0" i="0" dirty="0" smtClean="0">
                <a:solidFill>
                  <a:prstClr val="black"/>
                </a:solidFill>
                <a:latin typeface="Meiryo UI" pitchFamily="50" charset="-128"/>
                <a:ea typeface="Meiryo UI" pitchFamily="50" charset="-128"/>
                <a:cs typeface="Meiryo UI" pitchFamily="50" charset="-128"/>
              </a:rPr>
              <a:t>‐Leading </a:t>
            </a:r>
            <a:r>
              <a:rPr lang="en-US" altLang="ja-JP" b="0" i="0" dirty="0">
                <a:solidFill>
                  <a:prstClr val="black"/>
                </a:solidFill>
                <a:latin typeface="Meiryo UI" pitchFamily="50" charset="-128"/>
                <a:ea typeface="Meiryo UI" pitchFamily="50" charset="-128"/>
                <a:cs typeface="Meiryo UI" pitchFamily="50" charset="-128"/>
              </a:rPr>
              <a:t>Eco Life </a:t>
            </a:r>
            <a:r>
              <a:rPr lang="ja-JP" altLang="ja-JP" b="0" i="0" dirty="0" smtClean="0">
                <a:solidFill>
                  <a:prstClr val="black"/>
                </a:solidFill>
                <a:latin typeface="Meiryo UI" pitchFamily="50" charset="-128"/>
                <a:ea typeface="Meiryo UI" pitchFamily="50" charset="-128"/>
                <a:cs typeface="Meiryo UI" pitchFamily="50" charset="-128"/>
              </a:rPr>
              <a:t>つるみ</a:t>
            </a:r>
            <a:r>
              <a:rPr lang="en-US" altLang="ja-JP" b="0" i="0" dirty="0" smtClean="0">
                <a:solidFill>
                  <a:prstClr val="black"/>
                </a:solidFill>
                <a:latin typeface="Meiryo UI" pitchFamily="50" charset="-128"/>
                <a:ea typeface="Meiryo UI" pitchFamily="50" charset="-128"/>
                <a:cs typeface="Meiryo UI" pitchFamily="50" charset="-128"/>
              </a:rPr>
              <a:t>‐</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で</a:t>
            </a:r>
            <a:r>
              <a:rPr lang="ja-JP" altLang="ja-JP" b="0" i="0" dirty="0" smtClean="0">
                <a:solidFill>
                  <a:prstClr val="black"/>
                </a:solidFill>
                <a:latin typeface="Meiryo UI" pitchFamily="50" charset="-128"/>
                <a:ea typeface="Meiryo UI" pitchFamily="50" charset="-128"/>
                <a:cs typeface="Meiryo UI" pitchFamily="50" charset="-128"/>
              </a:rPr>
              <a:t>得られた</a:t>
            </a:r>
            <a:r>
              <a:rPr lang="ja-JP" altLang="en-US" b="0" i="0" dirty="0" smtClean="0">
                <a:solidFill>
                  <a:prstClr val="black"/>
                </a:solidFill>
                <a:latin typeface="Meiryo UI" pitchFamily="50" charset="-128"/>
                <a:ea typeface="Meiryo UI" pitchFamily="50" charset="-128"/>
                <a:cs typeface="Meiryo UI" pitchFamily="50" charset="-128"/>
              </a:rPr>
              <a:t>省エネに関する情報（省エネ取組事例、世帯属性別エネルギー消費実態、身近な人とのコミュニケーションや他者情報の提供による省エネ行動の促進効果など）</a:t>
            </a:r>
            <a:r>
              <a:rPr lang="ja-JP" altLang="ja-JP" b="0" i="0" dirty="0" smtClean="0">
                <a:solidFill>
                  <a:prstClr val="black"/>
                </a:solidFill>
                <a:latin typeface="Meiryo UI" pitchFamily="50" charset="-128"/>
                <a:ea typeface="Meiryo UI" pitchFamily="50" charset="-128"/>
                <a:cs typeface="Meiryo UI" pitchFamily="50" charset="-128"/>
              </a:rPr>
              <a:t>を</a:t>
            </a:r>
            <a:r>
              <a:rPr lang="ja-JP" altLang="en-US" b="0" i="0" dirty="0" smtClean="0">
                <a:solidFill>
                  <a:prstClr val="black"/>
                </a:solidFill>
                <a:latin typeface="Meiryo UI" pitchFamily="50" charset="-128"/>
                <a:ea typeface="Meiryo UI" pitchFamily="50" charset="-128"/>
                <a:cs typeface="Meiryo UI" pitchFamily="50" charset="-128"/>
              </a:rPr>
              <a:t>活用して</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区の広報誌や様々なイベント、環境局が実施する環境学習や出前講座等、多様な情報発信の機会</a:t>
            </a:r>
            <a:r>
              <a:rPr lang="ja-JP" altLang="ja-JP" b="0" i="0" dirty="0" smtClean="0">
                <a:solidFill>
                  <a:prstClr val="black"/>
                </a:solidFill>
                <a:latin typeface="Meiryo UI" pitchFamily="50" charset="-128"/>
                <a:ea typeface="Meiryo UI" pitchFamily="50" charset="-128"/>
                <a:cs typeface="Meiryo UI" pitchFamily="50" charset="-128"/>
              </a:rPr>
              <a:t>を利用し</a:t>
            </a:r>
            <a:r>
              <a:rPr lang="ja-JP" altLang="en-US" b="0" i="0" dirty="0" smtClean="0">
                <a:solidFill>
                  <a:prstClr val="black"/>
                </a:solidFill>
                <a:latin typeface="Meiryo UI" pitchFamily="50" charset="-128"/>
                <a:ea typeface="Meiryo UI" pitchFamily="50" charset="-128"/>
                <a:cs typeface="Meiryo UI" pitchFamily="50" charset="-128"/>
              </a:rPr>
              <a:t>て市民の皆様に省エネ行動を促進するような情報を</a:t>
            </a:r>
            <a:r>
              <a:rPr lang="ja-JP" altLang="ja-JP" b="0" i="0" dirty="0" smtClean="0">
                <a:solidFill>
                  <a:prstClr val="black"/>
                </a:solidFill>
                <a:latin typeface="Meiryo UI" pitchFamily="50" charset="-128"/>
                <a:ea typeface="Meiryo UI" pitchFamily="50" charset="-128"/>
                <a:cs typeface="Meiryo UI" pitchFamily="50" charset="-128"/>
              </a:rPr>
              <a:t>積極的</a:t>
            </a:r>
            <a:r>
              <a:rPr lang="ja-JP" altLang="en-US" b="0" i="0" dirty="0" smtClean="0">
                <a:solidFill>
                  <a:prstClr val="black"/>
                </a:solidFill>
                <a:latin typeface="Meiryo UI" pitchFamily="50" charset="-128"/>
                <a:ea typeface="Meiryo UI" pitchFamily="50" charset="-128"/>
                <a:cs typeface="Meiryo UI" pitchFamily="50" charset="-128"/>
              </a:rPr>
              <a:t>に</a:t>
            </a:r>
            <a:r>
              <a:rPr lang="ja-JP" altLang="ja-JP" b="0" i="0" dirty="0" smtClean="0">
                <a:solidFill>
                  <a:prstClr val="black"/>
                </a:solidFill>
                <a:latin typeface="Meiryo UI" pitchFamily="50" charset="-128"/>
                <a:ea typeface="Meiryo UI" pitchFamily="50" charset="-128"/>
                <a:cs typeface="Meiryo UI" pitchFamily="50" charset="-128"/>
              </a:rPr>
              <a:t>発信</a:t>
            </a:r>
            <a:r>
              <a:rPr lang="ja-JP" altLang="en-US" b="0" i="0" dirty="0" smtClean="0">
                <a:solidFill>
                  <a:prstClr val="black"/>
                </a:solidFill>
                <a:latin typeface="Meiryo UI" pitchFamily="50" charset="-128"/>
                <a:ea typeface="Meiryo UI" pitchFamily="50" charset="-128"/>
                <a:cs typeface="Meiryo UI" pitchFamily="50" charset="-128"/>
              </a:rPr>
              <a:t>していくとともに</a:t>
            </a:r>
            <a:r>
              <a:rPr lang="ja-JP" altLang="ja-JP" b="0" i="0" dirty="0" smtClean="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現在見直しを進めています「</a:t>
            </a:r>
            <a:r>
              <a:rPr lang="ja-JP" altLang="en-US" b="0" i="0" dirty="0">
                <a:solidFill>
                  <a:prstClr val="black"/>
                </a:solidFill>
                <a:latin typeface="Meiryo UI" pitchFamily="50" charset="-128"/>
                <a:ea typeface="Meiryo UI" pitchFamily="50" charset="-128"/>
                <a:cs typeface="Meiryo UI" pitchFamily="50" charset="-128"/>
              </a:rPr>
              <a:t>大阪市地球温暖化対策実行計画</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a:solidFill>
                  <a:prstClr val="black"/>
                </a:solidFill>
                <a:latin typeface="Meiryo UI" pitchFamily="50" charset="-128"/>
                <a:ea typeface="Meiryo UI" pitchFamily="50" charset="-128"/>
                <a:cs typeface="Meiryo UI" pitchFamily="50" charset="-128"/>
              </a:rPr>
              <a:t>区域施策編</a:t>
            </a:r>
            <a:r>
              <a:rPr lang="en-US" altLang="ja-JP" b="0" i="0" dirty="0">
                <a:solidFill>
                  <a:prstClr val="black"/>
                </a:solidFill>
                <a:latin typeface="Meiryo UI" pitchFamily="50" charset="-128"/>
                <a:ea typeface="Meiryo UI" pitchFamily="50" charset="-128"/>
                <a:cs typeface="Meiryo UI" pitchFamily="50" charset="-128"/>
              </a:rPr>
              <a:t>〕</a:t>
            </a:r>
            <a:r>
              <a:rPr lang="ja-JP" altLang="en-US" b="0" i="0" dirty="0" smtClean="0">
                <a:solidFill>
                  <a:prstClr val="black"/>
                </a:solidFill>
                <a:latin typeface="Meiryo UI" pitchFamily="50" charset="-128"/>
                <a:ea typeface="Meiryo UI" pitchFamily="50" charset="-128"/>
                <a:cs typeface="Meiryo UI" pitchFamily="50" charset="-128"/>
              </a:rPr>
              <a:t>」の施策の検討に反映するなど、今後</a:t>
            </a:r>
            <a:r>
              <a:rPr lang="ja-JP" altLang="en-US" b="0" i="0" dirty="0">
                <a:solidFill>
                  <a:prstClr val="black"/>
                </a:solidFill>
                <a:latin typeface="Meiryo UI" pitchFamily="50" charset="-128"/>
                <a:ea typeface="Meiryo UI" pitchFamily="50" charset="-128"/>
                <a:cs typeface="Meiryo UI" pitchFamily="50" charset="-128"/>
              </a:rPr>
              <a:t>の家庭部門の温暖化対策の推進に</a:t>
            </a:r>
            <a:r>
              <a:rPr lang="ja-JP" altLang="en-US" b="0" i="0" dirty="0" smtClean="0">
                <a:solidFill>
                  <a:prstClr val="black"/>
                </a:solidFill>
                <a:latin typeface="Meiryo UI" pitchFamily="50" charset="-128"/>
                <a:ea typeface="Meiryo UI" pitchFamily="50" charset="-128"/>
                <a:cs typeface="Meiryo UI" pitchFamily="50" charset="-128"/>
              </a:rPr>
              <a:t>つなげていきます。</a:t>
            </a:r>
            <a:endParaRPr lang="ja-JP" altLang="en-US" b="0" i="0" dirty="0">
              <a:solidFill>
                <a:prstClr val="black"/>
              </a:solidFill>
              <a:latin typeface="Meiryo UI" pitchFamily="50" charset="-128"/>
              <a:ea typeface="Meiryo UI" pitchFamily="50" charset="-128"/>
              <a:cs typeface="Meiryo UI" pitchFamily="50" charset="-128"/>
            </a:endParaRPr>
          </a:p>
        </p:txBody>
      </p:sp>
      <p:sp>
        <p:nvSpPr>
          <p:cNvPr id="31" name="円/楕円 30"/>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28</a:t>
            </a:r>
            <a:endParaRPr lang="ja-JP" altLang="en-US" b="1" dirty="0">
              <a:solidFill>
                <a:prstClr val="white"/>
              </a:solidFill>
            </a:endParaRPr>
          </a:p>
        </p:txBody>
      </p:sp>
      <p:sp>
        <p:nvSpPr>
          <p:cNvPr id="38" name="テキスト ボックス 34"/>
          <p:cNvSpPr txBox="1"/>
          <p:nvPr/>
        </p:nvSpPr>
        <p:spPr>
          <a:xfrm>
            <a:off x="8134693" y="3937535"/>
            <a:ext cx="1448690" cy="153888"/>
          </a:xfrm>
          <a:prstGeom prst="rect">
            <a:avLst/>
          </a:prstGeom>
          <a:noFill/>
        </p:spPr>
        <p:txBody>
          <a:bodyPr wrap="square" lIns="0" tIns="0" rIns="0" bIns="0" rtlCol="0" anchor="ctr" anchorCtr="1">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lgn="ctr"/>
            <a:r>
              <a:rPr lang="ja-JP" altLang="en-US" sz="1000" dirty="0" smtClean="0">
                <a:solidFill>
                  <a:prstClr val="black"/>
                </a:solidFill>
                <a:latin typeface="Meiryo UI" pitchFamily="50" charset="-128"/>
                <a:ea typeface="Meiryo UI" pitchFamily="50" charset="-128"/>
                <a:cs typeface="Meiryo UI" pitchFamily="50" charset="-128"/>
              </a:rPr>
              <a:t>省エネに関する講座の様子</a:t>
            </a:r>
            <a:endParaRPr lang="ja-JP" altLang="en-US" sz="1000" dirty="0">
              <a:solidFill>
                <a:prstClr val="black"/>
              </a:solidFill>
              <a:latin typeface="Meiryo UI" pitchFamily="50" charset="-128"/>
              <a:ea typeface="Meiryo UI" pitchFamily="50" charset="-128"/>
              <a:cs typeface="Meiryo UI" pitchFamily="50" charset="-128"/>
            </a:endParaRPr>
          </a:p>
        </p:txBody>
      </p:sp>
      <p:pic>
        <p:nvPicPr>
          <p:cNvPr id="40" name="図 3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8012" y="2665210"/>
            <a:ext cx="1668456" cy="1254180"/>
          </a:xfrm>
          <a:prstGeom prst="ellipse">
            <a:avLst/>
          </a:prstGeom>
          <a:ln>
            <a:noFill/>
          </a:ln>
          <a:effectLst>
            <a:softEdge rad="63500"/>
          </a:effectLst>
        </p:spPr>
      </p:pic>
      <p:sp>
        <p:nvSpPr>
          <p:cNvPr id="43" name="正方形/長方形 42"/>
          <p:cNvSpPr/>
          <p:nvPr/>
        </p:nvSpPr>
        <p:spPr>
          <a:xfrm>
            <a:off x="3894964" y="3603581"/>
            <a:ext cx="3782390" cy="555157"/>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marL="87313" indent="-87313"/>
            <a:r>
              <a:rPr lang="ja-JP" altLang="en-US" sz="100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年度実績＞</a:t>
            </a:r>
            <a:endParaRPr lang="en-US" altLang="ja-JP" sz="1050" dirty="0">
              <a:solidFill>
                <a:prstClr val="black"/>
              </a:solidFill>
              <a:latin typeface="Meiryo UI" pitchFamily="50" charset="-128"/>
              <a:ea typeface="Meiryo UI" pitchFamily="50" charset="-128"/>
              <a:cs typeface="Meiryo UI" pitchFamily="50" charset="-128"/>
            </a:endParaRPr>
          </a:p>
          <a:p>
            <a:pPr marL="87313" indent="-87313"/>
            <a:r>
              <a:rPr lang="ja-JP" altLang="en-US" sz="1050" dirty="0" smtClean="0">
                <a:solidFill>
                  <a:prstClr val="black"/>
                </a:solidFill>
                <a:latin typeface="Meiryo UI" pitchFamily="50" charset="-128"/>
                <a:ea typeface="Meiryo UI" pitchFamily="50" charset="-128"/>
                <a:cs typeface="Meiryo UI" pitchFamily="50" charset="-128"/>
              </a:rPr>
              <a:t>　　　・</a:t>
            </a:r>
            <a:r>
              <a:rPr lang="ja-JP" altLang="en-US" sz="1050" dirty="0">
                <a:solidFill>
                  <a:prstClr val="black"/>
                </a:solidFill>
                <a:latin typeface="Meiryo UI" pitchFamily="50" charset="-128"/>
                <a:ea typeface="Meiryo UI" pitchFamily="50" charset="-128"/>
                <a:cs typeface="Meiryo UI" pitchFamily="50" charset="-128"/>
              </a:rPr>
              <a:t>省エネ</a:t>
            </a:r>
            <a:r>
              <a:rPr lang="ja-JP" altLang="en-US" sz="1050" dirty="0" smtClean="0">
                <a:solidFill>
                  <a:prstClr val="black"/>
                </a:solidFill>
                <a:latin typeface="Meiryo UI" pitchFamily="50" charset="-128"/>
                <a:ea typeface="Meiryo UI" pitchFamily="50" charset="-128"/>
                <a:cs typeface="Meiryo UI" pitchFamily="50" charset="-128"/>
              </a:rPr>
              <a:t>関連講座開催：　</a:t>
            </a:r>
            <a:r>
              <a:rPr lang="en-US" altLang="ja-JP" sz="1050" dirty="0" smtClean="0">
                <a:solidFill>
                  <a:prstClr val="black"/>
                </a:solidFill>
                <a:latin typeface="Meiryo UI" pitchFamily="50" charset="-128"/>
                <a:ea typeface="Meiryo UI" pitchFamily="50" charset="-128"/>
                <a:cs typeface="Meiryo UI" pitchFamily="50" charset="-128"/>
              </a:rPr>
              <a:t>392</a:t>
            </a:r>
            <a:r>
              <a:rPr lang="ja-JP" altLang="en-US" sz="1050" dirty="0" smtClean="0">
                <a:solidFill>
                  <a:prstClr val="black"/>
                </a:solidFill>
                <a:latin typeface="Meiryo UI" pitchFamily="50" charset="-128"/>
                <a:ea typeface="Meiryo UI" pitchFamily="50" charset="-128"/>
                <a:cs typeface="Meiryo UI" pitchFamily="50" charset="-128"/>
              </a:rPr>
              <a:t>名参加　　　　　　　</a:t>
            </a:r>
            <a:endParaRPr lang="en-US" altLang="ja-JP" sz="105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・なにわエコ会議による普及啓発</a:t>
            </a:r>
            <a:r>
              <a:rPr lang="ja-JP" altLang="en-US" sz="1050" dirty="0">
                <a:solidFill>
                  <a:prstClr val="black"/>
                </a:solidFill>
                <a:latin typeface="Meiryo UI" pitchFamily="50" charset="-128"/>
                <a:ea typeface="Meiryo UI" pitchFamily="50" charset="-128"/>
                <a:cs typeface="Meiryo UI" pitchFamily="50" charset="-128"/>
              </a:rPr>
              <a:t>活動</a:t>
            </a:r>
            <a:r>
              <a:rPr lang="ja-JP" altLang="en-US" sz="1050" dirty="0" smtClean="0">
                <a:solidFill>
                  <a:prstClr val="black"/>
                </a:solidFill>
                <a:latin typeface="Meiryo UI" pitchFamily="50" charset="-128"/>
                <a:ea typeface="Meiryo UI" pitchFamily="50" charset="-128"/>
                <a:cs typeface="Meiryo UI" pitchFamily="50" charset="-128"/>
              </a:rPr>
              <a:t>：約</a:t>
            </a:r>
            <a:r>
              <a:rPr lang="en-US" altLang="ja-JP" sz="1050" dirty="0" smtClean="0">
                <a:solidFill>
                  <a:prstClr val="black"/>
                </a:solidFill>
                <a:latin typeface="Meiryo UI" pitchFamily="50" charset="-128"/>
                <a:ea typeface="Meiryo UI" pitchFamily="50" charset="-128"/>
                <a:cs typeface="Meiryo UI" pitchFamily="50" charset="-128"/>
              </a:rPr>
              <a:t>2,000</a:t>
            </a:r>
            <a:r>
              <a:rPr lang="ja-JP" altLang="en-US" sz="1050" dirty="0" smtClean="0">
                <a:solidFill>
                  <a:prstClr val="black"/>
                </a:solidFill>
                <a:latin typeface="Meiryo UI" pitchFamily="50" charset="-128"/>
                <a:ea typeface="Meiryo UI" pitchFamily="50" charset="-128"/>
                <a:cs typeface="Meiryo UI" pitchFamily="50" charset="-128"/>
              </a:rPr>
              <a:t>名参加</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　</a:t>
            </a:r>
            <a:endParaRPr lang="en-US" altLang="ja-JP" sz="1050" dirty="0">
              <a:solidFill>
                <a:prstClr val="black"/>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75715903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本施策事業集</a:t>
            </a:r>
            <a:r>
              <a:rPr lang="ja-JP" altLang="en-US" sz="2400" dirty="0" smtClean="0">
                <a:solidFill>
                  <a:schemeClr val="bg1"/>
                </a:solidFill>
                <a:ea typeface="HGP創英角ｺﾞｼｯｸUB" pitchFamily="50" charset="-128"/>
                <a:cs typeface="ＭＳ Ｐゴシック" charset="-128"/>
              </a:rPr>
              <a:t>（アクションプログラム）</a:t>
            </a:r>
            <a:r>
              <a:rPr lang="ja-JP" altLang="en-US" sz="3200" dirty="0" smtClean="0">
                <a:solidFill>
                  <a:schemeClr val="bg1"/>
                </a:solidFill>
                <a:ea typeface="HGP創英角ｺﾞｼｯｸUB" pitchFamily="50" charset="-128"/>
                <a:cs typeface="ＭＳ Ｐゴシック" charset="-128"/>
              </a:rPr>
              <a:t>の位置づけ</a:t>
            </a:r>
            <a:endParaRPr lang="ja-JP" sz="3600" dirty="0">
              <a:solidFill>
                <a:schemeClr val="bg1"/>
              </a:solidFill>
              <a:ea typeface="HGP創英角ｺﾞｼｯｸUB" pitchFamily="50" charset="-128"/>
              <a:cs typeface="ＭＳ Ｐゴシック" charset="-128"/>
            </a:endParaRPr>
          </a:p>
        </p:txBody>
      </p:sp>
      <p:sp>
        <p:nvSpPr>
          <p:cNvPr id="33" name="角丸四角形 32"/>
          <p:cNvSpPr/>
          <p:nvPr/>
        </p:nvSpPr>
        <p:spPr>
          <a:xfrm>
            <a:off x="206197" y="2752984"/>
            <a:ext cx="9390645" cy="3356866"/>
          </a:xfrm>
          <a:prstGeom prst="roundRect">
            <a:avLst>
              <a:gd name="adj" fmla="val 5753"/>
            </a:avLst>
          </a:prstGeom>
        </p:spPr>
        <p:style>
          <a:lnRef idx="1">
            <a:schemeClr val="accent5"/>
          </a:lnRef>
          <a:fillRef idx="2">
            <a:schemeClr val="accent5"/>
          </a:fillRef>
          <a:effectRef idx="1">
            <a:schemeClr val="accent5"/>
          </a:effectRef>
          <a:fontRef idx="minor">
            <a:schemeClr val="dk1"/>
          </a:fontRef>
        </p:style>
        <p:txBody>
          <a:bodyPr rtlCol="0" anchor="ctr"/>
          <a:lstStyle/>
          <a:p>
            <a:endParaRPr kumimoji="1" lang="ja-JP" altLang="en-US" dirty="0"/>
          </a:p>
        </p:txBody>
      </p:sp>
      <p:cxnSp>
        <p:nvCxnSpPr>
          <p:cNvPr id="34" name="直線コネクタ 33"/>
          <p:cNvCxnSpPr/>
          <p:nvPr/>
        </p:nvCxnSpPr>
        <p:spPr>
          <a:xfrm>
            <a:off x="638245" y="3877602"/>
            <a:ext cx="6047244"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715923" y="4880096"/>
            <a:ext cx="5962702" cy="0"/>
          </a:xfrm>
          <a:prstGeom prst="line">
            <a:avLst/>
          </a:prstGeom>
          <a:ln>
            <a:prstDash val="sysDot"/>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flipV="1">
            <a:off x="4310653" y="4673979"/>
            <a:ext cx="0" cy="607695"/>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37" name="角丸四角形 36"/>
          <p:cNvSpPr/>
          <p:nvPr/>
        </p:nvSpPr>
        <p:spPr>
          <a:xfrm>
            <a:off x="2366437" y="4977826"/>
            <a:ext cx="3918037" cy="915999"/>
          </a:xfrm>
          <a:prstGeom prst="roundRect">
            <a:avLst/>
          </a:prstGeom>
          <a:ln/>
        </p:spPr>
        <p:style>
          <a:lnRef idx="1">
            <a:schemeClr val="accent2"/>
          </a:lnRef>
          <a:fillRef idx="2">
            <a:schemeClr val="accent2"/>
          </a:fillRef>
          <a:effectRef idx="1">
            <a:schemeClr val="accent2"/>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sz="1600" dirty="0" smtClean="0">
                <a:solidFill>
                  <a:schemeClr val="tx1"/>
                </a:solidFill>
                <a:effectLst/>
                <a:latin typeface="Meiryo UI" pitchFamily="50" charset="-128"/>
                <a:ea typeface="Meiryo UI" pitchFamily="50" charset="-128"/>
                <a:cs typeface="Meiryo UI" pitchFamily="50" charset="-128"/>
              </a:rPr>
              <a:t>大阪府</a:t>
            </a:r>
            <a:r>
              <a:rPr lang="ja-JP" sz="1600" dirty="0">
                <a:solidFill>
                  <a:schemeClr val="tx1"/>
                </a:solidFill>
                <a:effectLst/>
                <a:latin typeface="Meiryo UI" pitchFamily="50" charset="-128"/>
                <a:ea typeface="Meiryo UI" pitchFamily="50" charset="-128"/>
                <a:cs typeface="Meiryo UI" pitchFamily="50" charset="-128"/>
              </a:rPr>
              <a:t>･大阪市で</a:t>
            </a:r>
            <a:r>
              <a:rPr lang="ja-JP" sz="1600" dirty="0" smtClean="0">
                <a:solidFill>
                  <a:schemeClr val="tx1"/>
                </a:solidFill>
                <a:effectLst/>
                <a:latin typeface="Meiryo UI" pitchFamily="50" charset="-128"/>
                <a:ea typeface="Meiryo UI" pitchFamily="50" charset="-128"/>
                <a:cs typeface="Meiryo UI" pitchFamily="50" charset="-128"/>
              </a:rPr>
              <a:t>取組む</a:t>
            </a:r>
            <a:endParaRPr lang="en-US" altLang="ja-JP" sz="1600"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ja-JP" b="1" dirty="0" smtClean="0">
                <a:solidFill>
                  <a:schemeClr val="tx1"/>
                </a:solidFill>
                <a:effectLst/>
                <a:latin typeface="Meiryo UI" pitchFamily="50" charset="-128"/>
                <a:ea typeface="Meiryo UI" pitchFamily="50" charset="-128"/>
                <a:cs typeface="Meiryo UI" pitchFamily="50" charset="-128"/>
              </a:rPr>
              <a:t>エネルギー</a:t>
            </a:r>
            <a:r>
              <a:rPr lang="ja-JP" b="1" dirty="0">
                <a:solidFill>
                  <a:schemeClr val="tx1"/>
                </a:solidFill>
                <a:effectLst/>
                <a:latin typeface="Meiryo UI" pitchFamily="50" charset="-128"/>
                <a:ea typeface="Meiryo UI" pitchFamily="50" charset="-128"/>
                <a:cs typeface="Meiryo UI" pitchFamily="50" charset="-128"/>
              </a:rPr>
              <a:t>関連</a:t>
            </a:r>
            <a:r>
              <a:rPr lang="ja-JP" b="1" dirty="0" smtClean="0">
                <a:solidFill>
                  <a:schemeClr val="tx1"/>
                </a:solidFill>
                <a:effectLst/>
                <a:latin typeface="Meiryo UI" pitchFamily="50" charset="-128"/>
                <a:ea typeface="Meiryo UI" pitchFamily="50" charset="-128"/>
                <a:cs typeface="Meiryo UI" pitchFamily="50" charset="-128"/>
              </a:rPr>
              <a:t>の施策</a:t>
            </a:r>
            <a:r>
              <a:rPr lang="ja-JP" altLang="en-US" b="1" dirty="0" smtClean="0">
                <a:solidFill>
                  <a:schemeClr val="tx1"/>
                </a:solidFill>
                <a:effectLst/>
                <a:latin typeface="Meiryo UI" pitchFamily="50" charset="-128"/>
                <a:ea typeface="Meiryo UI" pitchFamily="50" charset="-128"/>
                <a:cs typeface="Meiryo UI" pitchFamily="50" charset="-128"/>
              </a:rPr>
              <a:t>事業</a:t>
            </a:r>
            <a:r>
              <a:rPr lang="ja-JP" b="1" dirty="0" smtClean="0">
                <a:solidFill>
                  <a:schemeClr val="tx1"/>
                </a:solidFill>
                <a:effectLst/>
                <a:latin typeface="Meiryo UI" pitchFamily="50" charset="-128"/>
                <a:ea typeface="Meiryo UI" pitchFamily="50" charset="-128"/>
                <a:cs typeface="Meiryo UI" pitchFamily="50" charset="-128"/>
              </a:rPr>
              <a:t>集</a:t>
            </a:r>
            <a:endParaRPr lang="en-US" altLang="ja-JP" b="1" dirty="0" smtClean="0">
              <a:solidFill>
                <a:schemeClr val="tx1"/>
              </a:solidFill>
              <a:effectLst/>
              <a:latin typeface="Meiryo UI" pitchFamily="50" charset="-128"/>
              <a:ea typeface="Meiryo UI" pitchFamily="50" charset="-128"/>
              <a:cs typeface="Meiryo UI" pitchFamily="50" charset="-128"/>
            </a:endParaRPr>
          </a:p>
          <a:p>
            <a:pPr algn="ctr">
              <a:spcAft>
                <a:spcPts val="0"/>
              </a:spcAft>
            </a:pPr>
            <a:r>
              <a:rPr lang="en-US" altLang="ja-JP" sz="1400" dirty="0" smtClean="0">
                <a:solidFill>
                  <a:schemeClr val="tx1"/>
                </a:solidFill>
                <a:effectLst/>
                <a:latin typeface="Meiryo UI" pitchFamily="50" charset="-128"/>
                <a:ea typeface="Meiryo UI" pitchFamily="50" charset="-128"/>
                <a:cs typeface="Meiryo UI" pitchFamily="50" charset="-128"/>
              </a:rPr>
              <a:t>(</a:t>
            </a:r>
            <a:r>
              <a:rPr lang="ja-JP" altLang="en-US" sz="1400" dirty="0" smtClean="0">
                <a:solidFill>
                  <a:schemeClr val="tx1"/>
                </a:solidFill>
                <a:effectLst/>
                <a:latin typeface="Meiryo UI" pitchFamily="50" charset="-128"/>
                <a:ea typeface="Meiryo UI" pitchFamily="50" charset="-128"/>
                <a:cs typeface="Meiryo UI" pitchFamily="50" charset="-128"/>
              </a:rPr>
              <a:t>単年度アクションプログラム</a:t>
            </a:r>
            <a:r>
              <a:rPr lang="en-US" altLang="ja-JP" sz="1400" dirty="0" smtClean="0">
                <a:solidFill>
                  <a:schemeClr val="tx1"/>
                </a:solidFill>
                <a:effectLst/>
                <a:latin typeface="Meiryo UI" pitchFamily="50" charset="-128"/>
                <a:ea typeface="Meiryo UI" pitchFamily="50" charset="-128"/>
                <a:cs typeface="Meiryo UI" pitchFamily="50" charset="-128"/>
              </a:rPr>
              <a:t>)</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38" name="テキスト ボックス 10"/>
          <p:cNvSpPr txBox="1"/>
          <p:nvPr/>
        </p:nvSpPr>
        <p:spPr>
          <a:xfrm>
            <a:off x="507265" y="4989150"/>
            <a:ext cx="1368152"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a:effectLst/>
                <a:latin typeface="Meiryo UI" pitchFamily="50" charset="-128"/>
                <a:ea typeface="Meiryo UI" pitchFamily="50" charset="-128"/>
                <a:cs typeface="Meiryo UI" pitchFamily="50" charset="-128"/>
              </a:rPr>
              <a:t>Mission</a:t>
            </a:r>
            <a:endParaRPr lang="ja-JP" sz="1600" b="1" dirty="0">
              <a:effectLst/>
              <a:latin typeface="Meiryo UI" pitchFamily="50" charset="-128"/>
              <a:ea typeface="Meiryo UI" pitchFamily="50" charset="-128"/>
              <a:cs typeface="Meiryo UI" pitchFamily="50" charset="-128"/>
            </a:endParaRPr>
          </a:p>
        </p:txBody>
      </p:sp>
      <p:sp>
        <p:nvSpPr>
          <p:cNvPr id="39" name="角丸四角形 38"/>
          <p:cNvSpPr/>
          <p:nvPr/>
        </p:nvSpPr>
        <p:spPr>
          <a:xfrm>
            <a:off x="7004554" y="2797424"/>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sz="1400" dirty="0" smtClean="0">
                <a:solidFill>
                  <a:schemeClr val="tx1"/>
                </a:solidFill>
                <a:effectLst/>
                <a:latin typeface="Meiryo UI" pitchFamily="50" charset="-128"/>
                <a:ea typeface="Meiryo UI" pitchFamily="50" charset="-128"/>
                <a:cs typeface="Meiryo UI" pitchFamily="50" charset="-128"/>
              </a:rPr>
              <a:t>エネルギー</a:t>
            </a:r>
            <a:r>
              <a:rPr lang="ja-JP" sz="1400" dirty="0">
                <a:solidFill>
                  <a:schemeClr val="tx1"/>
                </a:solidFill>
                <a:effectLst/>
                <a:latin typeface="Meiryo UI" pitchFamily="50" charset="-128"/>
                <a:ea typeface="Meiryo UI" pitchFamily="50" charset="-128"/>
                <a:cs typeface="Meiryo UI" pitchFamily="50" charset="-128"/>
              </a:rPr>
              <a:t>基本計画</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40" name="直線コネクタ 39"/>
          <p:cNvCxnSpPr/>
          <p:nvPr/>
        </p:nvCxnSpPr>
        <p:spPr>
          <a:xfrm flipV="1">
            <a:off x="4750597" y="3298031"/>
            <a:ext cx="792088" cy="85820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1" name="直線コネクタ 40"/>
          <p:cNvCxnSpPr/>
          <p:nvPr/>
        </p:nvCxnSpPr>
        <p:spPr>
          <a:xfrm flipH="1" flipV="1">
            <a:off x="3126229" y="3307777"/>
            <a:ext cx="749832" cy="875729"/>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42" name="角丸四角形 41"/>
          <p:cNvSpPr/>
          <p:nvPr/>
        </p:nvSpPr>
        <p:spPr>
          <a:xfrm>
            <a:off x="4402538" y="2858941"/>
            <a:ext cx="1881936" cy="725011"/>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a:t>
            </a:r>
            <a:r>
              <a:rPr lang="ja-JP" altLang="ja-JP" sz="1400" dirty="0">
                <a:solidFill>
                  <a:schemeClr val="tx1"/>
                </a:solidFill>
                <a:latin typeface="Meiryo UI" pitchFamily="50" charset="-128"/>
                <a:ea typeface="Meiryo UI" pitchFamily="50" charset="-128"/>
                <a:cs typeface="Meiryo UI" pitchFamily="50" charset="-128"/>
              </a:rPr>
              <a:t>府市</a:t>
            </a:r>
            <a:r>
              <a:rPr lang="ja-JP" altLang="en-US" sz="1400" dirty="0">
                <a:solidFill>
                  <a:schemeClr val="tx1"/>
                </a:solidFill>
                <a:latin typeface="Meiryo UI" pitchFamily="50" charset="-128"/>
                <a:ea typeface="Meiryo UI" pitchFamily="50" charset="-128"/>
                <a:cs typeface="Meiryo UI" pitchFamily="50" charset="-128"/>
              </a:rPr>
              <a:t>エネルギー</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a:solidFill>
                  <a:schemeClr val="tx1"/>
                </a:solidFill>
                <a:latin typeface="Meiryo UI" pitchFamily="50" charset="-128"/>
                <a:ea typeface="Meiryo UI" pitchFamily="50" charset="-128"/>
                <a:cs typeface="Meiryo UI" pitchFamily="50" charset="-128"/>
              </a:rPr>
              <a:t>戦略の</a:t>
            </a:r>
            <a:r>
              <a:rPr lang="ja-JP" altLang="ja-JP" sz="1400" dirty="0" smtClean="0">
                <a:solidFill>
                  <a:schemeClr val="tx1"/>
                </a:solidFill>
                <a:latin typeface="Meiryo UI" pitchFamily="50" charset="-128"/>
                <a:ea typeface="Meiryo UI" pitchFamily="50" charset="-128"/>
                <a:cs typeface="Meiryo UI" pitchFamily="50" charset="-128"/>
              </a:rPr>
              <a:t>提言</a:t>
            </a:r>
            <a:endParaRPr lang="ja-JP" sz="1400" dirty="0">
              <a:solidFill>
                <a:schemeClr val="tx1"/>
              </a:solidFill>
              <a:effectLst/>
              <a:latin typeface="Meiryo UI" pitchFamily="50" charset="-128"/>
              <a:ea typeface="Meiryo UI" pitchFamily="50" charset="-128"/>
              <a:cs typeface="Meiryo UI" pitchFamily="50" charset="-128"/>
            </a:endParaRPr>
          </a:p>
        </p:txBody>
      </p:sp>
      <p:sp>
        <p:nvSpPr>
          <p:cNvPr id="43" name="角丸四角形 42"/>
          <p:cNvSpPr/>
          <p:nvPr/>
        </p:nvSpPr>
        <p:spPr>
          <a:xfrm>
            <a:off x="2366437" y="4021618"/>
            <a:ext cx="3918037" cy="682851"/>
          </a:xfrm>
          <a:prstGeom prst="roundRect">
            <a:avLst/>
          </a:prstGeom>
          <a:ln/>
        </p:spPr>
        <p:style>
          <a:lnRef idx="1">
            <a:schemeClr val="accent1"/>
          </a:lnRef>
          <a:fillRef idx="2">
            <a:schemeClr val="accent1"/>
          </a:fillRef>
          <a:effectRef idx="1">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600" dirty="0" smtClean="0">
                <a:solidFill>
                  <a:schemeClr val="tx1"/>
                </a:solidFill>
                <a:effectLst/>
                <a:latin typeface="Meiryo UI" pitchFamily="50" charset="-128"/>
                <a:ea typeface="Meiryo UI" pitchFamily="50" charset="-128"/>
                <a:cs typeface="Meiryo UI" pitchFamily="50" charset="-128"/>
              </a:rPr>
              <a:t>おおさか</a:t>
            </a:r>
            <a:r>
              <a:rPr lang="ja-JP" sz="1600" dirty="0" smtClean="0">
                <a:solidFill>
                  <a:schemeClr val="tx1"/>
                </a:solidFill>
                <a:effectLst/>
                <a:latin typeface="Meiryo UI" pitchFamily="50" charset="-128"/>
                <a:ea typeface="Meiryo UI" pitchFamily="50" charset="-128"/>
                <a:cs typeface="Meiryo UI" pitchFamily="50" charset="-128"/>
              </a:rPr>
              <a:t>エネルギー</a:t>
            </a:r>
            <a:r>
              <a:rPr lang="ja-JP" altLang="en-US" sz="1600" dirty="0" smtClean="0">
                <a:solidFill>
                  <a:schemeClr val="tx1"/>
                </a:solidFill>
                <a:effectLst/>
                <a:latin typeface="Meiryo UI" pitchFamily="50" charset="-128"/>
                <a:ea typeface="Meiryo UI" pitchFamily="50" charset="-128"/>
                <a:cs typeface="Meiryo UI" pitchFamily="50" charset="-128"/>
              </a:rPr>
              <a:t>地産地消推進</a:t>
            </a:r>
            <a:r>
              <a:rPr lang="ja-JP" sz="1600" dirty="0" smtClean="0">
                <a:solidFill>
                  <a:schemeClr val="tx1"/>
                </a:solidFill>
                <a:effectLst/>
                <a:latin typeface="Meiryo UI" pitchFamily="50" charset="-128"/>
                <a:ea typeface="Meiryo UI" pitchFamily="50" charset="-128"/>
                <a:cs typeface="Meiryo UI" pitchFamily="50" charset="-128"/>
              </a:rPr>
              <a:t>プラン</a:t>
            </a:r>
            <a:endParaRPr lang="ja-JP" sz="1600" dirty="0">
              <a:solidFill>
                <a:schemeClr val="tx1"/>
              </a:solidFill>
              <a:effectLst/>
              <a:latin typeface="Meiryo UI" pitchFamily="50" charset="-128"/>
              <a:ea typeface="Meiryo UI" pitchFamily="50" charset="-128"/>
              <a:cs typeface="Meiryo UI" pitchFamily="50" charset="-128"/>
            </a:endParaRPr>
          </a:p>
        </p:txBody>
      </p:sp>
      <p:sp>
        <p:nvSpPr>
          <p:cNvPr id="44" name="角丸四角形 43"/>
          <p:cNvSpPr/>
          <p:nvPr/>
        </p:nvSpPr>
        <p:spPr>
          <a:xfrm>
            <a:off x="2238990" y="2866085"/>
            <a:ext cx="1885243" cy="717867"/>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0" rIns="91440" bIns="0" numCol="1" spcCol="0" rtlCol="0" fromWordArt="0" anchor="ctr" anchorCtr="0" forceAA="0" compatLnSpc="1">
            <a:prstTxWarp prst="textNoShape">
              <a:avLst/>
            </a:prstTxWarp>
            <a:noAutofit/>
          </a:bodyPr>
          <a:lstStyle/>
          <a:p>
            <a:pPr algn="ctr">
              <a:spcAft>
                <a:spcPts val="0"/>
              </a:spcAft>
            </a:pPr>
            <a:r>
              <a:rPr lang="ja-JP" altLang="en-US" sz="1400" dirty="0">
                <a:solidFill>
                  <a:schemeClr val="tx1"/>
                </a:solidFill>
                <a:latin typeface="Meiryo UI" pitchFamily="50" charset="-128"/>
                <a:ea typeface="Meiryo UI" pitchFamily="50" charset="-128"/>
                <a:cs typeface="Meiryo UI" pitchFamily="50" charset="-128"/>
              </a:rPr>
              <a:t>大阪府</a:t>
            </a:r>
            <a:r>
              <a:rPr lang="ja-JP" altLang="ja-JP" sz="1400" dirty="0">
                <a:solidFill>
                  <a:schemeClr val="tx1"/>
                </a:solidFill>
                <a:latin typeface="Meiryo UI" pitchFamily="50" charset="-128"/>
                <a:ea typeface="Meiryo UI" pitchFamily="50" charset="-128"/>
                <a:cs typeface="Meiryo UI" pitchFamily="50" charset="-128"/>
              </a:rPr>
              <a:t>環境</a:t>
            </a:r>
            <a:r>
              <a:rPr lang="ja-JP" altLang="en-US" sz="1400" dirty="0">
                <a:solidFill>
                  <a:schemeClr val="tx1"/>
                </a:solidFill>
                <a:latin typeface="Meiryo UI" pitchFamily="50" charset="-128"/>
                <a:ea typeface="Meiryo UI" pitchFamily="50" charset="-128"/>
                <a:cs typeface="Meiryo UI" pitchFamily="50" charset="-128"/>
              </a:rPr>
              <a:t>審議会</a:t>
            </a:r>
            <a:endParaRPr lang="en-US" altLang="ja-JP" sz="1400" dirty="0">
              <a:solidFill>
                <a:schemeClr val="tx1"/>
              </a:solidFill>
              <a:latin typeface="Meiryo UI" pitchFamily="50" charset="-128"/>
              <a:ea typeface="Meiryo UI" pitchFamily="50" charset="-128"/>
              <a:cs typeface="Meiryo UI" pitchFamily="50" charset="-128"/>
            </a:endParaRPr>
          </a:p>
          <a:p>
            <a:pPr algn="ctr">
              <a:spcAft>
                <a:spcPts val="0"/>
              </a:spcAft>
            </a:pPr>
            <a:r>
              <a:rPr lang="ja-JP" altLang="ja-JP" sz="1400" dirty="0" smtClean="0">
                <a:solidFill>
                  <a:schemeClr val="tx1"/>
                </a:solidFill>
                <a:latin typeface="Meiryo UI" pitchFamily="50" charset="-128"/>
                <a:ea typeface="Meiryo UI" pitchFamily="50" charset="-128"/>
                <a:cs typeface="Meiryo UI" pitchFamily="50" charset="-128"/>
              </a:rPr>
              <a:t>答申</a:t>
            </a:r>
            <a:endParaRPr lang="ja-JP" altLang="ja-JP" sz="1400" dirty="0">
              <a:solidFill>
                <a:schemeClr val="tx1"/>
              </a:solidFill>
              <a:latin typeface="Meiryo UI" pitchFamily="50" charset="-128"/>
              <a:ea typeface="Meiryo UI" pitchFamily="50" charset="-128"/>
              <a:cs typeface="Meiryo UI" pitchFamily="50" charset="-128"/>
            </a:endParaRPr>
          </a:p>
        </p:txBody>
      </p:sp>
      <p:cxnSp>
        <p:nvCxnSpPr>
          <p:cNvPr id="45" name="直線コネクタ 44"/>
          <p:cNvCxnSpPr>
            <a:stCxn id="44" idx="3"/>
            <a:endCxn id="42" idx="1"/>
          </p:cNvCxnSpPr>
          <p:nvPr/>
        </p:nvCxnSpPr>
        <p:spPr>
          <a:xfrm flipV="1">
            <a:off x="4124233" y="3221447"/>
            <a:ext cx="278305" cy="3572"/>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cxnSp>
        <p:nvCxnSpPr>
          <p:cNvPr id="46" name="カギ線コネクタ 45"/>
          <p:cNvCxnSpPr/>
          <p:nvPr/>
        </p:nvCxnSpPr>
        <p:spPr>
          <a:xfrm rot="10800000" flipV="1">
            <a:off x="6284474" y="3583952"/>
            <a:ext cx="972784" cy="599554"/>
          </a:xfrm>
          <a:prstGeom prst="bentConnector3">
            <a:avLst>
              <a:gd name="adj1" fmla="val -506"/>
            </a:avLst>
          </a:prstGeom>
          <a:ln w="50800">
            <a:solidFill>
              <a:schemeClr val="accent6"/>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6727569" y="2752984"/>
            <a:ext cx="0" cy="3356866"/>
          </a:xfrm>
          <a:prstGeom prst="line">
            <a:avLst/>
          </a:prstGeom>
        </p:spPr>
        <p:style>
          <a:lnRef idx="1">
            <a:schemeClr val="accent1"/>
          </a:lnRef>
          <a:fillRef idx="0">
            <a:schemeClr val="accent1"/>
          </a:fillRef>
          <a:effectRef idx="0">
            <a:schemeClr val="accent1"/>
          </a:effectRef>
          <a:fontRef idx="minor">
            <a:schemeClr val="tx1"/>
          </a:fontRef>
        </p:style>
      </p:cxnSp>
      <p:sp>
        <p:nvSpPr>
          <p:cNvPr id="48" name="テキスト ボックス 10"/>
          <p:cNvSpPr txBox="1"/>
          <p:nvPr/>
        </p:nvSpPr>
        <p:spPr>
          <a:xfrm>
            <a:off x="519740" y="394961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Tactics</a:t>
            </a:r>
            <a:endParaRPr lang="en-US" sz="1200" b="1" dirty="0">
              <a:effectLst/>
              <a:latin typeface="Meiryo UI" pitchFamily="50" charset="-128"/>
              <a:ea typeface="Meiryo UI" pitchFamily="50" charset="-128"/>
              <a:cs typeface="Meiryo UI" pitchFamily="50" charset="-128"/>
            </a:endParaRPr>
          </a:p>
        </p:txBody>
      </p:sp>
      <p:sp>
        <p:nvSpPr>
          <p:cNvPr id="49" name="テキスト ボックス 10"/>
          <p:cNvSpPr txBox="1"/>
          <p:nvPr/>
        </p:nvSpPr>
        <p:spPr>
          <a:xfrm>
            <a:off x="519740" y="2869490"/>
            <a:ext cx="1355677" cy="400620"/>
          </a:xfrm>
          <a:prstGeom prst="ellipse">
            <a:avLst/>
          </a:prstGeom>
          <a:ln/>
        </p:spPr>
        <p:style>
          <a:lnRef idx="1">
            <a:schemeClr val="accent5"/>
          </a:lnRef>
          <a:fillRef idx="3">
            <a:schemeClr val="accent5"/>
          </a:fillRef>
          <a:effectRef idx="2">
            <a:schemeClr val="accent5"/>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n-US" sz="1200" b="1" dirty="0" smtClean="0">
                <a:effectLst/>
                <a:latin typeface="Meiryo UI" pitchFamily="50" charset="-128"/>
                <a:ea typeface="Meiryo UI" pitchFamily="50" charset="-128"/>
                <a:cs typeface="Meiryo UI" pitchFamily="50" charset="-128"/>
              </a:rPr>
              <a:t>Strategy</a:t>
            </a:r>
          </a:p>
        </p:txBody>
      </p:sp>
      <p:sp>
        <p:nvSpPr>
          <p:cNvPr id="50" name="円/楕円 49"/>
          <p:cNvSpPr/>
          <p:nvPr/>
        </p:nvSpPr>
        <p:spPr>
          <a:xfrm>
            <a:off x="6177136" y="285293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1" name="円/楕円 50"/>
          <p:cNvSpPr/>
          <p:nvPr/>
        </p:nvSpPr>
        <p:spPr>
          <a:xfrm>
            <a:off x="8913440" y="28260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国</a:t>
            </a:r>
            <a:endParaRPr kumimoji="1" lang="ja-JP" altLang="en-US" sz="1200" b="1" dirty="0"/>
          </a:p>
        </p:txBody>
      </p:sp>
      <p:sp>
        <p:nvSpPr>
          <p:cNvPr id="53" name="大かっこ 52"/>
          <p:cNvSpPr/>
          <p:nvPr/>
        </p:nvSpPr>
        <p:spPr>
          <a:xfrm>
            <a:off x="446224" y="3298031"/>
            <a:ext cx="1429194" cy="429101"/>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エネルギー政策の</a:t>
            </a:r>
            <a:endParaRPr lang="en-US" altLang="ja-JP" sz="1050" dirty="0" smtClean="0"/>
          </a:p>
          <a:p>
            <a:pPr algn="ctr"/>
            <a:r>
              <a:rPr lang="ja-JP" altLang="en-US" sz="1050" dirty="0" smtClean="0"/>
              <a:t>大きな方向性</a:t>
            </a:r>
            <a:endParaRPr lang="en-US" altLang="ja-JP" sz="1050" dirty="0" smtClean="0"/>
          </a:p>
        </p:txBody>
      </p:sp>
      <p:sp>
        <p:nvSpPr>
          <p:cNvPr id="54" name="大かっこ 53"/>
          <p:cNvSpPr/>
          <p:nvPr/>
        </p:nvSpPr>
        <p:spPr>
          <a:xfrm>
            <a:off x="446224" y="4381658"/>
            <a:ext cx="1543604"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行政としての</a:t>
            </a:r>
            <a:endParaRPr lang="en-US" altLang="ja-JP" sz="1050" dirty="0" smtClean="0"/>
          </a:p>
          <a:p>
            <a:pPr algn="ctr"/>
            <a:r>
              <a:rPr lang="ja-JP" altLang="en-US" sz="1050" dirty="0" smtClean="0"/>
              <a:t>施策（取組み）の方向性</a:t>
            </a:r>
            <a:endParaRPr lang="en-US" altLang="ja-JP" sz="1050" dirty="0" smtClean="0"/>
          </a:p>
        </p:txBody>
      </p:sp>
      <p:sp>
        <p:nvSpPr>
          <p:cNvPr id="55" name="大かっこ 54"/>
          <p:cNvSpPr/>
          <p:nvPr/>
        </p:nvSpPr>
        <p:spPr>
          <a:xfrm>
            <a:off x="446224" y="5461779"/>
            <a:ext cx="1632181" cy="432047"/>
          </a:xfrm>
          <a:prstGeom prst="bracketPair">
            <a:avLst>
              <a:gd name="adj" fmla="val 8792"/>
            </a:avLst>
          </a:prstGeom>
        </p:spPr>
        <p:style>
          <a:lnRef idx="1">
            <a:schemeClr val="accent1"/>
          </a:lnRef>
          <a:fillRef idx="0">
            <a:schemeClr val="accent1"/>
          </a:fillRef>
          <a:effectRef idx="0">
            <a:schemeClr val="accent1"/>
          </a:effectRef>
          <a:fontRef idx="minor">
            <a:schemeClr val="tx1"/>
          </a:fontRef>
        </p:style>
        <p:txBody>
          <a:bodyPr rtlCol="0" anchor="ctr"/>
          <a:lstStyle/>
          <a:p>
            <a:pPr algn="ctr"/>
            <a:r>
              <a:rPr lang="ja-JP" altLang="en-US" sz="1050" dirty="0" smtClean="0"/>
              <a:t>毎年度実施する</a:t>
            </a:r>
            <a:endParaRPr lang="en-US" altLang="ja-JP" sz="1050" dirty="0" smtClean="0"/>
          </a:p>
          <a:p>
            <a:pPr algn="ctr"/>
            <a:r>
              <a:rPr lang="ja-JP" altLang="en-US" sz="1050" dirty="0" smtClean="0"/>
              <a:t>施策･事業の提示</a:t>
            </a:r>
            <a:endParaRPr lang="en-US" altLang="ja-JP" sz="1050" dirty="0" smtClean="0"/>
          </a:p>
          <a:p>
            <a:pPr algn="ctr"/>
            <a:r>
              <a:rPr lang="ja-JP" altLang="en-US" sz="1050" dirty="0" smtClean="0"/>
              <a:t>（実施主体・時期を明示）</a:t>
            </a:r>
            <a:endParaRPr lang="en-US" altLang="ja-JP" sz="1050" dirty="0" smtClean="0"/>
          </a:p>
        </p:txBody>
      </p:sp>
      <p:sp>
        <p:nvSpPr>
          <p:cNvPr id="56" name="円/楕円 55"/>
          <p:cNvSpPr/>
          <p:nvPr/>
        </p:nvSpPr>
        <p:spPr>
          <a:xfrm>
            <a:off x="6185428" y="3212976"/>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0" name="角丸四角形 59"/>
          <p:cNvSpPr/>
          <p:nvPr/>
        </p:nvSpPr>
        <p:spPr>
          <a:xfrm>
            <a:off x="344488" y="620688"/>
            <a:ext cx="9193144" cy="1872208"/>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b="1" dirty="0" smtClean="0">
                <a:latin typeface="Meiryo UI" pitchFamily="50" charset="-128"/>
                <a:ea typeface="Meiryo UI" pitchFamily="50" charset="-128"/>
                <a:cs typeface="Meiryo UI" pitchFamily="50" charset="-128"/>
              </a:rPr>
              <a:t>　大阪府環境審議会</a:t>
            </a:r>
            <a:r>
              <a:rPr lang="ja-JP" altLang="ja-JP" b="1" dirty="0" smtClean="0">
                <a:latin typeface="Meiryo UI" pitchFamily="50" charset="-128"/>
                <a:ea typeface="Meiryo UI" pitchFamily="50" charset="-128"/>
                <a:cs typeface="Meiryo UI" pitchFamily="50" charset="-128"/>
              </a:rPr>
              <a:t>答申</a:t>
            </a:r>
            <a:r>
              <a:rPr lang="ja-JP" altLang="en-US" b="1" dirty="0" smtClean="0">
                <a:latin typeface="Meiryo UI" pitchFamily="50" charset="-128"/>
                <a:ea typeface="Meiryo UI" pitchFamily="50" charset="-128"/>
                <a:cs typeface="Meiryo UI" pitchFamily="50" charset="-128"/>
              </a:rPr>
              <a:t>や大阪府市エネルギー戦略会議の</a:t>
            </a:r>
            <a:r>
              <a:rPr lang="ja-JP" altLang="ja-JP" b="1" dirty="0" smtClean="0">
                <a:latin typeface="Meiryo UI" pitchFamily="50" charset="-128"/>
                <a:ea typeface="Meiryo UI" pitchFamily="50" charset="-128"/>
                <a:cs typeface="Meiryo UI" pitchFamily="50" charset="-128"/>
              </a:rPr>
              <a:t>提言</a:t>
            </a:r>
            <a:r>
              <a:rPr lang="ja-JP" altLang="en-US" b="1" dirty="0" smtClean="0">
                <a:latin typeface="Meiryo UI" pitchFamily="50" charset="-128"/>
                <a:ea typeface="Meiryo UI" pitchFamily="50" charset="-128"/>
                <a:cs typeface="Meiryo UI" pitchFamily="50" charset="-128"/>
              </a:rPr>
              <a:t>を踏まえ</a:t>
            </a:r>
            <a:r>
              <a:rPr lang="ja-JP" altLang="ja-JP" b="1" dirty="0" smtClean="0">
                <a:latin typeface="Meiryo UI" pitchFamily="50" charset="-128"/>
                <a:ea typeface="Meiryo UI" pitchFamily="50" charset="-128"/>
                <a:cs typeface="Meiryo UI" pitchFamily="50" charset="-128"/>
              </a:rPr>
              <a:t>、</a:t>
            </a:r>
            <a:r>
              <a:rPr lang="ja-JP" altLang="en-US" b="1" dirty="0" smtClean="0">
                <a:latin typeface="Meiryo UI" pitchFamily="50" charset="-128"/>
                <a:ea typeface="Meiryo UI" pitchFamily="50" charset="-128"/>
                <a:cs typeface="Meiryo UI" pitchFamily="50" charset="-128"/>
              </a:rPr>
              <a:t>再生可能エネルギーの普及拡大や省エネの推進など、</a:t>
            </a:r>
            <a:r>
              <a:rPr lang="en-US" altLang="ja-JP" b="1" dirty="0" smtClean="0">
                <a:latin typeface="Meiryo UI" pitchFamily="50" charset="-128"/>
                <a:ea typeface="Meiryo UI" pitchFamily="50" charset="-128"/>
                <a:cs typeface="Meiryo UI" pitchFamily="50" charset="-128"/>
              </a:rPr>
              <a:t>2020</a:t>
            </a:r>
            <a:r>
              <a:rPr lang="ja-JP" altLang="en-US" b="1" dirty="0" smtClean="0">
                <a:latin typeface="Meiryo UI" pitchFamily="50" charset="-128"/>
                <a:ea typeface="Meiryo UI" pitchFamily="50" charset="-128"/>
                <a:cs typeface="Meiryo UI" pitchFamily="50" charset="-128"/>
              </a:rPr>
              <a:t>年度までに大阪府・大阪市が取組むエネルギー関連の施策の方向性を示した「おおさかエネルギー地産地消推進プラン」（以下「プラン」という。）を</a:t>
            </a:r>
            <a:r>
              <a:rPr lang="en-US" altLang="ja-JP" b="1" dirty="0" smtClean="0">
                <a:latin typeface="Meiryo UI" pitchFamily="50" charset="-128"/>
                <a:ea typeface="Meiryo UI" pitchFamily="50" charset="-128"/>
                <a:cs typeface="Meiryo UI" pitchFamily="50" charset="-128"/>
              </a:rPr>
              <a:t>2014</a:t>
            </a:r>
            <a:r>
              <a:rPr lang="ja-JP" altLang="en-US" b="1" dirty="0" smtClean="0">
                <a:latin typeface="Meiryo UI" pitchFamily="50" charset="-128"/>
                <a:ea typeface="Meiryo UI" pitchFamily="50" charset="-128"/>
                <a:cs typeface="Meiryo UI" pitchFamily="50" charset="-128"/>
              </a:rPr>
              <a:t>年</a:t>
            </a:r>
            <a:r>
              <a:rPr lang="en-US" altLang="ja-JP" b="1" dirty="0" smtClean="0">
                <a:solidFill>
                  <a:schemeClr val="tx1"/>
                </a:solidFill>
                <a:latin typeface="Meiryo UI" pitchFamily="50" charset="-128"/>
                <a:ea typeface="Meiryo UI" pitchFamily="50" charset="-128"/>
                <a:cs typeface="Meiryo UI" pitchFamily="50" charset="-128"/>
              </a:rPr>
              <a:t>3</a:t>
            </a:r>
            <a:r>
              <a:rPr lang="ja-JP" altLang="en-US" b="1" dirty="0" smtClean="0">
                <a:solidFill>
                  <a:schemeClr val="tx1"/>
                </a:solidFill>
                <a:latin typeface="Meiryo UI" pitchFamily="50" charset="-128"/>
                <a:ea typeface="Meiryo UI" pitchFamily="50" charset="-128"/>
                <a:cs typeface="Meiryo UI" pitchFamily="50" charset="-128"/>
              </a:rPr>
              <a:t>月</a:t>
            </a:r>
            <a:r>
              <a:rPr lang="ja-JP" altLang="en-US" b="1" dirty="0" smtClean="0">
                <a:latin typeface="Meiryo UI" pitchFamily="50" charset="-128"/>
                <a:ea typeface="Meiryo UI" pitchFamily="50" charset="-128"/>
                <a:cs typeface="Meiryo UI" pitchFamily="50" charset="-128"/>
              </a:rPr>
              <a:t>に策定しました。</a:t>
            </a:r>
            <a:endParaRPr lang="en-US" altLang="ja-JP" b="1" dirty="0" smtClean="0">
              <a:latin typeface="Meiryo UI" pitchFamily="50" charset="-128"/>
              <a:ea typeface="Meiryo UI" pitchFamily="50" charset="-128"/>
              <a:cs typeface="Meiryo UI" pitchFamily="50" charset="-128"/>
            </a:endParaRPr>
          </a:p>
          <a:p>
            <a:r>
              <a:rPr lang="ja-JP" altLang="en-US" b="1" dirty="0" smtClean="0">
                <a:latin typeface="Meiryo UI" pitchFamily="50" charset="-128"/>
                <a:ea typeface="Meiryo UI" pitchFamily="50" charset="-128"/>
                <a:cs typeface="Meiryo UI" pitchFamily="50" charset="-128"/>
              </a:rPr>
              <a:t>　本施策事業集（アクションプログラム）は、プランに基づき、</a:t>
            </a:r>
            <a:r>
              <a:rPr lang="en-US" altLang="ja-JP" b="1" dirty="0" smtClean="0">
                <a:latin typeface="Meiryo UI" pitchFamily="50" charset="-128"/>
                <a:ea typeface="Meiryo UI" pitchFamily="50" charset="-128"/>
                <a:cs typeface="Meiryo UI" pitchFamily="50" charset="-128"/>
              </a:rPr>
              <a:t>2016</a:t>
            </a:r>
            <a:r>
              <a:rPr lang="ja-JP" altLang="en-US" b="1" dirty="0" smtClean="0">
                <a:latin typeface="Meiryo UI" pitchFamily="50" charset="-128"/>
                <a:ea typeface="Meiryo UI" pitchFamily="50" charset="-128"/>
                <a:cs typeface="Meiryo UI" pitchFamily="50" charset="-128"/>
              </a:rPr>
              <a:t>年度に大阪府･大阪市が実施する施策･事業をお示しするものです。</a:t>
            </a:r>
            <a:endParaRPr lang="ja-JP" altLang="ja-JP" b="1" dirty="0">
              <a:latin typeface="Meiryo UI" pitchFamily="50" charset="-128"/>
              <a:ea typeface="Meiryo UI" pitchFamily="50" charset="-128"/>
              <a:cs typeface="Meiryo UI" pitchFamily="50" charset="-128"/>
            </a:endParaRPr>
          </a:p>
        </p:txBody>
      </p:sp>
      <p:sp>
        <p:nvSpPr>
          <p:cNvPr id="28" name="円/楕円 27"/>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２</a:t>
            </a:r>
            <a:endParaRPr kumimoji="1" lang="ja-JP" altLang="en-US" b="1" dirty="0"/>
          </a:p>
        </p:txBody>
      </p:sp>
      <p:sp>
        <p:nvSpPr>
          <p:cNvPr id="29" name="テキスト ボックス 28"/>
          <p:cNvSpPr txBox="1"/>
          <p:nvPr/>
        </p:nvSpPr>
        <p:spPr>
          <a:xfrm>
            <a:off x="206197" y="6279703"/>
            <a:ext cx="9626728" cy="461665"/>
          </a:xfrm>
          <a:prstGeom prst="rect">
            <a:avLst/>
          </a:prstGeom>
          <a:noFill/>
        </p:spPr>
        <p:txBody>
          <a:bodyPr wrap="square" rtlCol="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エネルギー</a:t>
            </a:r>
            <a:r>
              <a:rPr lang="ja-JP" altLang="en-US" sz="1200" dirty="0" smtClean="0">
                <a:latin typeface="Meiryo UI" pitchFamily="50" charset="-128"/>
                <a:ea typeface="Meiryo UI" pitchFamily="50" charset="-128"/>
                <a:cs typeface="Meiryo UI" pitchFamily="50" charset="-128"/>
              </a:rPr>
              <a:t>関連の施策事業集（単年度アクションプログラム）では、各施策･事業の概要、及び実施主体、新規･継続の別、予算額、</a:t>
            </a:r>
            <a:r>
              <a:rPr lang="en-US" altLang="ja-JP" sz="1200" dirty="0" smtClean="0">
                <a:latin typeface="Meiryo UI" pitchFamily="50" charset="-128"/>
                <a:ea typeface="Meiryo UI" pitchFamily="50" charset="-128"/>
                <a:cs typeface="Meiryo UI" pitchFamily="50" charset="-128"/>
              </a:rPr>
              <a:t>2015</a:t>
            </a:r>
            <a:r>
              <a:rPr lang="ja-JP" altLang="en-US" sz="1200" dirty="0" smtClean="0">
                <a:latin typeface="Meiryo UI" pitchFamily="50" charset="-128"/>
                <a:ea typeface="Meiryo UI" pitchFamily="50" charset="-128"/>
                <a:cs typeface="Meiryo UI" pitchFamily="50" charset="-128"/>
              </a:rPr>
              <a:t>年度の実績などについて、府民･市民のみなさまに分かりやすくお示しします。</a:t>
            </a:r>
            <a:endParaRPr kumimoji="1" lang="ja-JP" altLang="en-US" sz="1200" dirty="0">
              <a:solidFill>
                <a:srgbClr val="FF0000"/>
              </a:solidFill>
              <a:latin typeface="Meiryo UI" pitchFamily="50" charset="-128"/>
              <a:ea typeface="Meiryo UI" pitchFamily="50" charset="-128"/>
              <a:cs typeface="Meiryo UI" pitchFamily="50" charset="-128"/>
            </a:endParaRPr>
          </a:p>
        </p:txBody>
      </p:sp>
      <p:sp>
        <p:nvSpPr>
          <p:cNvPr id="30" name="角丸四角形 29"/>
          <p:cNvSpPr/>
          <p:nvPr/>
        </p:nvSpPr>
        <p:spPr>
          <a:xfrm>
            <a:off x="7414224" y="4064996"/>
            <a:ext cx="2003272" cy="732156"/>
          </a:xfrm>
          <a:prstGeom prst="roundRect">
            <a:avLst/>
          </a:prstGeom>
          <a:ln/>
        </p:spPr>
        <p:style>
          <a:lnRef idx="1">
            <a:schemeClr val="accent3"/>
          </a:lnRef>
          <a:fillRef idx="2">
            <a:schemeClr val="accent3"/>
          </a:fillRef>
          <a:effectRef idx="1">
            <a:schemeClr val="accent3"/>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0"/>
              </a:spcAft>
            </a:pPr>
            <a:r>
              <a:rPr lang="ja-JP" altLang="en-US" sz="1400" dirty="0" smtClean="0">
                <a:solidFill>
                  <a:schemeClr val="tx1"/>
                </a:solidFill>
                <a:effectLst/>
                <a:latin typeface="Meiryo UI" pitchFamily="50" charset="-128"/>
                <a:ea typeface="Meiryo UI" pitchFamily="50" charset="-128"/>
                <a:cs typeface="Meiryo UI" pitchFamily="50" charset="-128"/>
              </a:rPr>
              <a:t>大阪の成長戦略</a:t>
            </a:r>
            <a:endParaRPr lang="ja-JP" dirty="0">
              <a:solidFill>
                <a:schemeClr val="tx1"/>
              </a:solidFill>
              <a:effectLst/>
              <a:latin typeface="Meiryo UI" pitchFamily="50" charset="-128"/>
              <a:ea typeface="Meiryo UI" pitchFamily="50" charset="-128"/>
              <a:cs typeface="Meiryo UI" pitchFamily="50" charset="-128"/>
            </a:endParaRPr>
          </a:p>
        </p:txBody>
      </p:sp>
      <p:cxnSp>
        <p:nvCxnSpPr>
          <p:cNvPr id="57" name="直線コネクタ 56"/>
          <p:cNvCxnSpPr/>
          <p:nvPr/>
        </p:nvCxnSpPr>
        <p:spPr>
          <a:xfrm>
            <a:off x="6321152" y="4437112"/>
            <a:ext cx="1055313" cy="1"/>
          </a:xfrm>
          <a:prstGeom prst="line">
            <a:avLst/>
          </a:prstGeom>
          <a:ln w="50800" cmpd="sng">
            <a:solidFill>
              <a:schemeClr val="accent6"/>
            </a:solidFill>
            <a:prstDash val="sysDot"/>
          </a:ln>
        </p:spPr>
        <p:style>
          <a:lnRef idx="1">
            <a:schemeClr val="dk1"/>
          </a:lnRef>
          <a:fillRef idx="0">
            <a:schemeClr val="dk1"/>
          </a:fillRef>
          <a:effectRef idx="0">
            <a:schemeClr val="dk1"/>
          </a:effectRef>
          <a:fontRef idx="minor">
            <a:schemeClr val="tx1"/>
          </a:fontRef>
        </p:style>
      </p:cxnSp>
      <p:sp>
        <p:nvSpPr>
          <p:cNvPr id="58" name="円/楕円 57"/>
          <p:cNvSpPr/>
          <p:nvPr/>
        </p:nvSpPr>
        <p:spPr>
          <a:xfrm>
            <a:off x="9228846" y="403243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府</a:t>
            </a:r>
            <a:endParaRPr kumimoji="1" lang="ja-JP" altLang="en-US" sz="1200" b="1" dirty="0"/>
          </a:p>
        </p:txBody>
      </p:sp>
      <p:sp>
        <p:nvSpPr>
          <p:cNvPr id="59" name="円/楕円 58"/>
          <p:cNvSpPr/>
          <p:nvPr/>
        </p:nvSpPr>
        <p:spPr>
          <a:xfrm>
            <a:off x="9228846" y="4392478"/>
            <a:ext cx="332666" cy="332666"/>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200" b="1" dirty="0" smtClean="0"/>
              <a:t>市</a:t>
            </a:r>
            <a:endParaRPr kumimoji="1" lang="ja-JP" altLang="en-US" sz="1200" b="1" dirty="0"/>
          </a:p>
        </p:txBody>
      </p:sp>
      <p:sp>
        <p:nvSpPr>
          <p:cNvPr id="61" name="テキスト ボックス 60"/>
          <p:cNvSpPr txBox="1"/>
          <p:nvPr/>
        </p:nvSpPr>
        <p:spPr>
          <a:xfrm>
            <a:off x="7185248" y="4869160"/>
            <a:ext cx="2472875" cy="553998"/>
          </a:xfrm>
          <a:prstGeom prst="rect">
            <a:avLst/>
          </a:prstGeom>
          <a:noFill/>
        </p:spPr>
        <p:txBody>
          <a:bodyPr wrap="square" rtlCol="0">
            <a:spAutoFit/>
          </a:bodyPr>
          <a:lstStyle/>
          <a:p>
            <a:pPr marL="87313" indent="-87313"/>
            <a:r>
              <a:rPr lang="en-US" altLang="ja-JP" sz="1000" dirty="0" smtClean="0">
                <a:latin typeface="Meiryo UI" pitchFamily="50" charset="-128"/>
                <a:ea typeface="Meiryo UI" pitchFamily="50" charset="-128"/>
                <a:cs typeface="Meiryo UI" pitchFamily="50" charset="-128"/>
              </a:rPr>
              <a:t>※</a:t>
            </a:r>
            <a:r>
              <a:rPr lang="ja-JP" altLang="en-US" sz="1000" dirty="0" smtClean="0">
                <a:latin typeface="Meiryo UI" pitchFamily="50" charset="-128"/>
                <a:ea typeface="Meiryo UI" pitchFamily="50" charset="-128"/>
                <a:cs typeface="Meiryo UI" pitchFamily="50" charset="-128"/>
              </a:rPr>
              <a:t>「おおさかエネルギー地産地消推進プラン」</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の内容は、「大阪の成長戦略」にも示され　</a:t>
            </a:r>
            <a:endParaRPr lang="en-US" altLang="ja-JP" sz="1000" dirty="0" smtClean="0">
              <a:latin typeface="Meiryo UI" pitchFamily="50" charset="-128"/>
              <a:ea typeface="Meiryo UI" pitchFamily="50" charset="-128"/>
              <a:cs typeface="Meiryo UI" pitchFamily="50" charset="-128"/>
            </a:endParaRPr>
          </a:p>
          <a:p>
            <a:pPr marL="87313" indent="-87313"/>
            <a:r>
              <a:rPr lang="ja-JP" altLang="en-US" sz="1000" dirty="0">
                <a:latin typeface="Meiryo UI" pitchFamily="50" charset="-128"/>
                <a:ea typeface="Meiryo UI" pitchFamily="50" charset="-128"/>
                <a:cs typeface="Meiryo UI" pitchFamily="50" charset="-128"/>
              </a:rPr>
              <a:t>　</a:t>
            </a:r>
            <a:r>
              <a:rPr lang="ja-JP" altLang="en-US" sz="1000" dirty="0" smtClean="0">
                <a:latin typeface="Meiryo UI" pitchFamily="50" charset="-128"/>
                <a:ea typeface="Meiryo UI" pitchFamily="50" charset="-128"/>
                <a:cs typeface="Meiryo UI" pitchFamily="50" charset="-128"/>
              </a:rPr>
              <a:t>　ています。</a:t>
            </a:r>
            <a:endParaRPr kumimoji="1" lang="ja-JP" altLang="en-US" sz="1000" dirty="0">
              <a:solidFill>
                <a:srgbClr val="FF0000"/>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8739386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エネルギー消費の抑制  </a:t>
            </a:r>
            <a:r>
              <a:rPr lang="ja-JP" altLang="en-US" sz="1400" dirty="0" smtClean="0">
                <a:solidFill>
                  <a:prstClr val="white"/>
                </a:solidFill>
                <a:ea typeface="HGP創英角ｺﾞｼｯｸUB" pitchFamily="50" charset="-128"/>
                <a:cs typeface="ＭＳ Ｐゴシック" charset="-128"/>
              </a:rPr>
              <a:t>～省エネ型ライフスタイル・ビジネススタイルへの転換～　</a:t>
            </a:r>
            <a:endParaRPr lang="ja-JP" altLang="en-US" sz="1400" dirty="0">
              <a:solidFill>
                <a:prstClr val="white"/>
              </a:solidFill>
              <a:ea typeface="HGP創英角ｺﾞｼｯｸUB" pitchFamily="50" charset="-128"/>
              <a:cs typeface="ＭＳ Ｐゴシック" charset="-128"/>
            </a:endParaRPr>
          </a:p>
        </p:txBody>
      </p:sp>
      <p:sp>
        <p:nvSpPr>
          <p:cNvPr id="32" name="円/楕円 31"/>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29</a:t>
            </a:r>
            <a:endParaRPr lang="ja-JP" altLang="en-US" b="1" dirty="0">
              <a:solidFill>
                <a:prstClr val="white"/>
              </a:solidFill>
            </a:endParaRPr>
          </a:p>
        </p:txBody>
      </p:sp>
      <p:sp>
        <p:nvSpPr>
          <p:cNvPr id="10" name="角丸四角形 9"/>
          <p:cNvSpPr/>
          <p:nvPr/>
        </p:nvSpPr>
        <p:spPr>
          <a:xfrm>
            <a:off x="83460" y="623041"/>
            <a:ext cx="9694076" cy="605485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t" anchorCtr="0"/>
          <a:lstStyle/>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200" dirty="0">
              <a:solidFill>
                <a:schemeClr val="tx1"/>
              </a:solidFill>
              <a:latin typeface="Meiryo UI" pitchFamily="50" charset="-128"/>
              <a:ea typeface="Meiryo UI" pitchFamily="50" charset="-128"/>
              <a:cs typeface="Meiryo UI" pitchFamily="50" charset="-128"/>
            </a:endParaRPr>
          </a:p>
          <a:p>
            <a:endParaRPr lang="en-US" altLang="ja-JP" sz="1200" dirty="0" smtClean="0">
              <a:solidFill>
                <a:schemeClr val="tx1"/>
              </a:solidFill>
              <a:latin typeface="Meiryo UI" pitchFamily="50" charset="-128"/>
              <a:ea typeface="Meiryo UI" pitchFamily="50" charset="-128"/>
              <a:cs typeface="Meiryo UI" pitchFamily="50" charset="-128"/>
            </a:endParaRPr>
          </a:p>
          <a:p>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◆屋外空間における夏の昼間の暑熱環境の改善を図るため</a:t>
            </a:r>
            <a:r>
              <a:rPr lang="ja-JP" altLang="en-US" sz="1300" dirty="0" smtClean="0">
                <a:solidFill>
                  <a:schemeClr val="tx1"/>
                </a:solidFill>
                <a:latin typeface="Meiryo UI" pitchFamily="50" charset="-128"/>
                <a:ea typeface="Meiryo UI" pitchFamily="50" charset="-128"/>
                <a:cs typeface="Meiryo UI" pitchFamily="50" charset="-128"/>
              </a:rPr>
              <a:t>、民間事</a:t>
            </a:r>
            <a:r>
              <a:rPr lang="ja-JP" altLang="en-US" sz="1300" dirty="0">
                <a:solidFill>
                  <a:schemeClr val="tx1"/>
                </a:solidFill>
                <a:latin typeface="Meiryo UI" pitchFamily="50" charset="-128"/>
                <a:ea typeface="Meiryo UI" pitchFamily="50" charset="-128"/>
                <a:cs typeface="Meiryo UI" pitchFamily="50" charset="-128"/>
              </a:rPr>
              <a:t>業者の協力を</a:t>
            </a:r>
            <a:r>
              <a:rPr lang="ja-JP" altLang="en-US" sz="1300" dirty="0" smtClean="0">
                <a:solidFill>
                  <a:schemeClr val="tx1"/>
                </a:solidFill>
                <a:latin typeface="Meiryo UI" pitchFamily="50" charset="-128"/>
                <a:ea typeface="Meiryo UI" pitchFamily="50" charset="-128"/>
                <a:cs typeface="Meiryo UI" pitchFamily="50" charset="-128"/>
              </a:rPr>
              <a:t>得て</a:t>
            </a:r>
            <a:r>
              <a:rPr lang="ja-JP" altLang="en-US" sz="1300" dirty="0">
                <a:solidFill>
                  <a:schemeClr val="tx1"/>
                </a:solidFill>
                <a:latin typeface="Meiryo UI" pitchFamily="50" charset="-128"/>
                <a:ea typeface="Meiryo UI" pitchFamily="50" charset="-128"/>
                <a:cs typeface="Meiryo UI" pitchFamily="50" charset="-128"/>
              </a:rPr>
              <a:t>都市部の</a:t>
            </a:r>
            <a:r>
              <a:rPr lang="ja-JP" altLang="en-US" sz="1300" dirty="0" smtClean="0">
                <a:solidFill>
                  <a:schemeClr val="tx1"/>
                </a:solidFill>
                <a:latin typeface="Meiryo UI" pitchFamily="50" charset="-128"/>
                <a:ea typeface="Meiryo UI" pitchFamily="50" charset="-128"/>
                <a:cs typeface="Meiryo UI" pitchFamily="50" charset="-128"/>
              </a:rPr>
              <a:t>身近な空きスペース（公開空地等）を</a:t>
            </a:r>
            <a:r>
              <a:rPr lang="ja-JP" altLang="en-US" sz="1300" dirty="0">
                <a:solidFill>
                  <a:schemeClr val="tx1"/>
                </a:solidFill>
                <a:latin typeface="Meiryo UI" pitchFamily="50" charset="-128"/>
                <a:ea typeface="Meiryo UI" pitchFamily="50" charset="-128"/>
                <a:cs typeface="Meiryo UI" pitchFamily="50" charset="-128"/>
              </a:rPr>
              <a:t>対象</a:t>
            </a:r>
            <a:r>
              <a:rPr lang="ja-JP" altLang="en-US" sz="1300" dirty="0" smtClean="0">
                <a:solidFill>
                  <a:schemeClr val="tx1"/>
                </a:solidFill>
                <a:latin typeface="Meiryo UI" pitchFamily="50" charset="-128"/>
                <a:ea typeface="Meiryo UI" pitchFamily="50" charset="-128"/>
                <a:cs typeface="Meiryo UI" pitchFamily="50" charset="-128"/>
              </a:rPr>
              <a:t>に</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提案</a:t>
            </a:r>
            <a:r>
              <a:rPr lang="ja-JP" altLang="en-US" sz="1300" dirty="0">
                <a:solidFill>
                  <a:schemeClr val="tx1"/>
                </a:solidFill>
                <a:latin typeface="Meiryo UI" pitchFamily="50" charset="-128"/>
                <a:ea typeface="Meiryo UI" pitchFamily="50" charset="-128"/>
                <a:cs typeface="Meiryo UI" pitchFamily="50" charset="-128"/>
              </a:rPr>
              <a:t>公募し、他の地域における見本となるものについて設備設置費等を</a:t>
            </a:r>
            <a:r>
              <a:rPr lang="ja-JP" altLang="en-US" sz="1300" dirty="0" smtClean="0">
                <a:solidFill>
                  <a:schemeClr val="tx1"/>
                </a:solidFill>
                <a:latin typeface="Meiryo UI" pitchFamily="50" charset="-128"/>
                <a:ea typeface="Meiryo UI" pitchFamily="50" charset="-128"/>
                <a:cs typeface="Meiryo UI" pitchFamily="50" charset="-128"/>
              </a:rPr>
              <a:t>助成することで、魅力</a:t>
            </a:r>
            <a:r>
              <a:rPr lang="ja-JP" altLang="en-US" sz="1300" dirty="0">
                <a:solidFill>
                  <a:schemeClr val="tx1"/>
                </a:solidFill>
                <a:latin typeface="Meiryo UI" pitchFamily="50" charset="-128"/>
                <a:ea typeface="Meiryo UI" pitchFamily="50" charset="-128"/>
                <a:cs typeface="Meiryo UI" pitchFamily="50" charset="-128"/>
              </a:rPr>
              <a:t>あるクールスポットを創出します。</a:t>
            </a:r>
            <a:endParaRPr lang="en-US" altLang="ja-JP" sz="1300" dirty="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◆併せて電力使用量が多い平日の昼間に、クールスポットへ出かけていただき、一般家庭のクーラー等の電力消費の削減を図ります。</a:t>
            </a:r>
            <a:endParaRPr lang="en-US" altLang="ja-JP" sz="13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r>
              <a:rPr lang="zh-TW" altLang="en-US" sz="1300" dirty="0">
                <a:solidFill>
                  <a:schemeClr val="tx1"/>
                </a:solidFill>
                <a:latin typeface="Meiryo UI" pitchFamily="50" charset="-128"/>
                <a:ea typeface="Meiryo UI" pitchFamily="50" charset="-128"/>
                <a:cs typeface="Meiryo UI" pitchFamily="50" charset="-128"/>
              </a:rPr>
              <a:t>＜事業概要＞</a:t>
            </a: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事業期間：</a:t>
            </a:r>
            <a:r>
              <a:rPr lang="en-US" altLang="ja-JP" sz="1300" dirty="0" smtClean="0">
                <a:solidFill>
                  <a:schemeClr val="tx1"/>
                </a:solidFill>
                <a:latin typeface="Meiryo UI" pitchFamily="50" charset="-128"/>
                <a:ea typeface="Meiryo UI" pitchFamily="50" charset="-128"/>
                <a:cs typeface="Meiryo UI" pitchFamily="50" charset="-128"/>
              </a:rPr>
              <a:t>2016</a:t>
            </a:r>
            <a:r>
              <a:rPr lang="ja-JP" altLang="en-US" sz="1300" dirty="0" smtClean="0">
                <a:solidFill>
                  <a:schemeClr val="tx1"/>
                </a:solidFill>
                <a:latin typeface="Meiryo UI" pitchFamily="50" charset="-128"/>
                <a:ea typeface="Meiryo UI" pitchFamily="50" charset="-128"/>
                <a:cs typeface="Meiryo UI" pitchFamily="50" charset="-128"/>
              </a:rPr>
              <a:t>年度</a:t>
            </a:r>
            <a:r>
              <a:rPr lang="ja-JP" altLang="en-US" sz="1300" dirty="0">
                <a:solidFill>
                  <a:schemeClr val="tx1"/>
                </a:solidFill>
                <a:latin typeface="Meiryo UI" pitchFamily="50" charset="-128"/>
                <a:ea typeface="Meiryo UI" pitchFamily="50" charset="-128"/>
                <a:cs typeface="Meiryo UI" pitchFamily="50" charset="-128"/>
              </a:rPr>
              <a:t>から</a:t>
            </a:r>
            <a:r>
              <a:rPr lang="en-US" altLang="ja-JP" sz="1300" dirty="0" smtClean="0">
                <a:solidFill>
                  <a:schemeClr val="tx1"/>
                </a:solidFill>
                <a:latin typeface="Meiryo UI" pitchFamily="50" charset="-128"/>
                <a:ea typeface="Meiryo UI" pitchFamily="50" charset="-128"/>
                <a:cs typeface="Meiryo UI" pitchFamily="50" charset="-128"/>
              </a:rPr>
              <a:t>20</a:t>
            </a:r>
            <a:r>
              <a:rPr lang="en-US" altLang="ja-JP" sz="1300" dirty="0">
                <a:solidFill>
                  <a:schemeClr val="tx1"/>
                </a:solidFill>
                <a:latin typeface="Meiryo UI" pitchFamily="50" charset="-128"/>
                <a:ea typeface="Meiryo UI" pitchFamily="50" charset="-128"/>
                <a:cs typeface="Meiryo UI" pitchFamily="50" charset="-128"/>
              </a:rPr>
              <a:t>20</a:t>
            </a:r>
            <a:r>
              <a:rPr lang="ja-JP" altLang="en-US" sz="1300" dirty="0" smtClean="0">
                <a:solidFill>
                  <a:schemeClr val="tx1"/>
                </a:solidFill>
                <a:latin typeface="Meiryo UI" pitchFamily="50" charset="-128"/>
                <a:ea typeface="Meiryo UI" pitchFamily="50" charset="-128"/>
                <a:cs typeface="Meiryo UI" pitchFamily="50" charset="-128"/>
              </a:rPr>
              <a:t>年度（４年間を予定）</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・箇所数：約２箇所</a:t>
            </a:r>
            <a:r>
              <a:rPr lang="en-US" altLang="ja-JP" sz="1300" dirty="0" smtClean="0">
                <a:solidFill>
                  <a:schemeClr val="tx1"/>
                </a:solidFill>
                <a:latin typeface="Meiryo UI" pitchFamily="50" charset="-128"/>
                <a:ea typeface="Meiryo UI" pitchFamily="50" charset="-128"/>
                <a:cs typeface="Meiryo UI" pitchFamily="50" charset="-128"/>
              </a:rPr>
              <a:t>/</a:t>
            </a:r>
            <a:r>
              <a:rPr lang="ja-JP" altLang="en-US" sz="1300" dirty="0" smtClean="0">
                <a:solidFill>
                  <a:schemeClr val="tx1"/>
                </a:solidFill>
                <a:latin typeface="Meiryo UI" pitchFamily="50" charset="-128"/>
                <a:ea typeface="Meiryo UI" pitchFamily="50" charset="-128"/>
                <a:cs typeface="Meiryo UI" pitchFamily="50" charset="-128"/>
              </a:rPr>
              <a:t>年度</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smtClean="0">
                <a:solidFill>
                  <a:schemeClr val="tx1"/>
                </a:solidFill>
                <a:latin typeface="Meiryo UI" pitchFamily="50" charset="-128"/>
                <a:ea typeface="Meiryo UI" pitchFamily="50" charset="-128"/>
                <a:cs typeface="Meiryo UI" pitchFamily="50" charset="-128"/>
              </a:rPr>
              <a:t>　・</a:t>
            </a:r>
            <a:r>
              <a:rPr lang="ja-JP" altLang="en-US" sz="1300" dirty="0">
                <a:solidFill>
                  <a:schemeClr val="tx1"/>
                </a:solidFill>
                <a:latin typeface="Meiryo UI" pitchFamily="50" charset="-128"/>
                <a:ea typeface="Meiryo UI" pitchFamily="50" charset="-128"/>
                <a:cs typeface="Meiryo UI" pitchFamily="50" charset="-128"/>
              </a:rPr>
              <a:t>対象設備：ミスト</a:t>
            </a:r>
            <a:r>
              <a:rPr lang="ja-JP" altLang="en-US" sz="1300" dirty="0" smtClean="0">
                <a:solidFill>
                  <a:schemeClr val="tx1"/>
                </a:solidFill>
                <a:latin typeface="Meiryo UI" pitchFamily="50" charset="-128"/>
                <a:ea typeface="Meiryo UI" pitchFamily="50" charset="-128"/>
                <a:cs typeface="Meiryo UI" pitchFamily="50" charset="-128"/>
              </a:rPr>
              <a:t>発生器・ 打ち水ルーバー・散水設備・日除け・遮</a:t>
            </a:r>
            <a:r>
              <a:rPr lang="ja-JP" altLang="en-US" sz="1300" dirty="0">
                <a:solidFill>
                  <a:schemeClr val="tx1"/>
                </a:solidFill>
                <a:latin typeface="Meiryo UI" pitchFamily="50" charset="-128"/>
                <a:ea typeface="Meiryo UI" pitchFamily="50" charset="-128"/>
                <a:cs typeface="Meiryo UI" pitchFamily="50" charset="-128"/>
              </a:rPr>
              <a:t>熱性</a:t>
            </a:r>
            <a:r>
              <a:rPr lang="ja-JP" altLang="en-US" sz="1300" dirty="0" smtClean="0">
                <a:solidFill>
                  <a:schemeClr val="tx1"/>
                </a:solidFill>
                <a:latin typeface="Meiryo UI" pitchFamily="50" charset="-128"/>
                <a:ea typeface="Meiryo UI" pitchFamily="50" charset="-128"/>
                <a:cs typeface="Meiryo UI" pitchFamily="50" charset="-128"/>
              </a:rPr>
              <a:t>塗料</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・再帰性フィルム・保水性、高日射反射率舗装・地上部緑化</a:t>
            </a:r>
            <a:endParaRPr lang="en-US" altLang="ja-JP" sz="1300" dirty="0" smtClean="0">
              <a:solidFill>
                <a:schemeClr val="tx1"/>
              </a:solidFill>
              <a:latin typeface="Meiryo UI" pitchFamily="50" charset="-128"/>
              <a:ea typeface="Meiryo UI" pitchFamily="50" charset="-128"/>
              <a:cs typeface="Meiryo UI" pitchFamily="50" charset="-128"/>
            </a:endParaRPr>
          </a:p>
          <a:p>
            <a:r>
              <a:rPr lang="ja-JP" altLang="en-US" sz="1300" dirty="0">
                <a:solidFill>
                  <a:schemeClr val="tx1"/>
                </a:solidFill>
                <a:latin typeface="Meiryo UI" pitchFamily="50" charset="-128"/>
                <a:ea typeface="Meiryo UI" pitchFamily="50" charset="-128"/>
                <a:cs typeface="Meiryo UI" pitchFamily="50" charset="-128"/>
              </a:rPr>
              <a:t>　</a:t>
            </a:r>
            <a:r>
              <a:rPr lang="ja-JP" altLang="en-US" sz="1300" dirty="0" smtClean="0">
                <a:solidFill>
                  <a:schemeClr val="tx1"/>
                </a:solidFill>
                <a:latin typeface="Meiryo UI" pitchFamily="50" charset="-128"/>
                <a:ea typeface="Meiryo UI" pitchFamily="50" charset="-128"/>
                <a:cs typeface="Meiryo UI" pitchFamily="50" charset="-128"/>
              </a:rPr>
              <a:t>　　　　　　　　・壁面緑化等</a:t>
            </a:r>
            <a:endParaRPr lang="en-US" altLang="ja-JP" sz="1300" dirty="0" smtClean="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a:p>
            <a:endParaRPr lang="en-US" altLang="ja-JP" sz="1300" dirty="0">
              <a:solidFill>
                <a:schemeClr val="tx1"/>
              </a:solidFill>
              <a:latin typeface="Meiryo UI" pitchFamily="50" charset="-128"/>
              <a:ea typeface="Meiryo UI" pitchFamily="50" charset="-128"/>
              <a:cs typeface="Meiryo UI" pitchFamily="50" charset="-128"/>
            </a:endParaRPr>
          </a:p>
        </p:txBody>
      </p:sp>
      <p:sp>
        <p:nvSpPr>
          <p:cNvPr id="11" name="角丸四角形 10"/>
          <p:cNvSpPr/>
          <p:nvPr/>
        </p:nvSpPr>
        <p:spPr>
          <a:xfrm>
            <a:off x="494994" y="767057"/>
            <a:ext cx="3381318" cy="415737"/>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クールスポットモデル拠点推進事業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2" name="正方形/長方形 11"/>
          <p:cNvSpPr/>
          <p:nvPr/>
        </p:nvSpPr>
        <p:spPr>
          <a:xfrm>
            <a:off x="3903608" y="894944"/>
            <a:ext cx="1910339" cy="184666"/>
          </a:xfrm>
          <a:prstGeom prst="rect">
            <a:avLst/>
          </a:prstGeom>
        </p:spPr>
        <p:txBody>
          <a:bodyPr wrap="square" lIns="0" tIns="0" rIns="0" bIns="0" anchor="ctr" anchorCtr="1">
            <a:spAutoFit/>
          </a:bodyPr>
          <a:lstStyle/>
          <a:p>
            <a:pPr marL="95250" indent="-95250"/>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府事業</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8,000</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a:t>
            </a:r>
          </a:p>
        </p:txBody>
      </p:sp>
      <p:sp>
        <p:nvSpPr>
          <p:cNvPr id="13" name="星 12 12"/>
          <p:cNvSpPr/>
          <p:nvPr/>
        </p:nvSpPr>
        <p:spPr>
          <a:xfrm>
            <a:off x="84891" y="699246"/>
            <a:ext cx="655069" cy="576064"/>
          </a:xfrm>
          <a:prstGeom prst="star12">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300" b="1" dirty="0" smtClean="0">
                <a:latin typeface="Meiryo UI" panose="020B0604030504040204" pitchFamily="50" charset="-128"/>
                <a:ea typeface="Meiryo UI" panose="020B0604030504040204" pitchFamily="50" charset="-128"/>
                <a:cs typeface="Meiryo UI" panose="020B0604030504040204" pitchFamily="50" charset="-128"/>
              </a:rPr>
              <a:t>新</a:t>
            </a:r>
            <a:endParaRPr kumimoji="1" lang="ja-JP" altLang="en-US" sz="23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8"/>
          <p:cNvSpPr txBox="1">
            <a:spLocks noChangeArrowheads="1"/>
          </p:cNvSpPr>
          <p:nvPr/>
        </p:nvSpPr>
        <p:spPr bwMode="auto">
          <a:xfrm>
            <a:off x="5895804" y="3802822"/>
            <a:ext cx="1497034"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クーラー使用電力量等の削減</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dist" defTabSz="914400" eaLnBrk="1" fontAlgn="base" latinLnBrk="0" hangingPunct="1">
              <a:lnSpc>
                <a:spcPct val="100000"/>
              </a:lnSpc>
              <a:spcBef>
                <a:spcPct val="0"/>
              </a:spcBef>
              <a:spcAft>
                <a:spcPct val="0"/>
              </a:spcAft>
              <a:buClrTx/>
              <a:buSzTx/>
              <a:buFontTx/>
              <a:buNone/>
              <a:tabLst/>
              <a:defRPr/>
            </a:pPr>
            <a:r>
              <a:rPr lang="en-US" altLang="ja-JP"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人工排熱の低減</a:t>
            </a:r>
            <a:r>
              <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p>
        </p:txBody>
      </p:sp>
      <p:sp>
        <p:nvSpPr>
          <p:cNvPr id="15" name="テキスト ボックス 19"/>
          <p:cNvSpPr txBox="1">
            <a:spLocks noChangeArrowheads="1"/>
          </p:cNvSpPr>
          <p:nvPr/>
        </p:nvSpPr>
        <p:spPr bwMode="auto">
          <a:xfrm>
            <a:off x="7728681" y="3802822"/>
            <a:ext cx="1478223" cy="1015663"/>
          </a:xfrm>
          <a:prstGeom prst="rect">
            <a:avLst/>
          </a:prstGeom>
          <a:solidFill>
            <a:schemeClr val="accent6">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暑熱環境改善</a:t>
            </a: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endParaRPr kumimoji="1" lang="en-US" altLang="ja-JP" sz="1200" b="1"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r>
              <a:rPr lang="ja-JP" altLang="en-US" sz="1200" kern="0" dirty="0" smtClean="0">
                <a:solidFill>
                  <a:srgbClr val="00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適応</a:t>
            </a:r>
            <a:r>
              <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策</a:t>
            </a:r>
            <a:endParaRPr kumimoji="1" lang="en-US" altLang="ja-JP"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lvl="0" algn="ctr" eaLnBrk="1" fontAlgn="base" hangingPunct="1">
              <a:spcBef>
                <a:spcPct val="0"/>
              </a:spcBef>
              <a:spcAft>
                <a:spcPct val="0"/>
              </a:spcAft>
              <a:buNone/>
            </a:pPr>
            <a:endParaRPr kumimoji="1" lang="ja-JP" altLang="en-US" sz="12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テキスト ボックス 17"/>
          <p:cNvSpPr txBox="1">
            <a:spLocks noChangeArrowheads="1"/>
          </p:cNvSpPr>
          <p:nvPr/>
        </p:nvSpPr>
        <p:spPr bwMode="auto">
          <a:xfrm>
            <a:off x="6313715" y="2752403"/>
            <a:ext cx="2460627" cy="523220"/>
          </a:xfrm>
          <a:prstGeom prst="rect">
            <a:avLst/>
          </a:prstGeom>
          <a:solidFill>
            <a:schemeClr val="accent3">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都市部の身近なところでの</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algn="ctr"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クールスポットづくり</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20"/>
          <p:cNvSpPr txBox="1">
            <a:spLocks noChangeArrowheads="1"/>
          </p:cNvSpPr>
          <p:nvPr/>
        </p:nvSpPr>
        <p:spPr bwMode="auto">
          <a:xfrm>
            <a:off x="5895804" y="5147010"/>
            <a:ext cx="3311101" cy="954107"/>
          </a:xfrm>
          <a:prstGeom prst="rect">
            <a:avLst/>
          </a:prstGeom>
          <a:solidFill>
            <a:schemeClr val="accent1">
              <a:lumMod val="40000"/>
              <a:lumOff val="60000"/>
            </a:schemeClr>
          </a:solidFill>
          <a:ln w="9525">
            <a:solidFill>
              <a:srgbClr val="000000"/>
            </a:solidFill>
            <a:miter lim="800000"/>
            <a:headEnd/>
            <a:tailEnd/>
          </a:ln>
        </p:spPr>
        <p:txBody>
          <a:bodyPr wrap="square">
            <a:spAutoFit/>
          </a:bodyPr>
          <a:lstStyle>
            <a:lvl1pPr eaLnBrk="0" hangingPunct="0">
              <a:spcBef>
                <a:spcPct val="20000"/>
              </a:spcBef>
              <a:buChar char="•"/>
              <a:defRPr kumimoji="1" sz="3200">
                <a:solidFill>
                  <a:schemeClr val="tx1"/>
                </a:solidFill>
                <a:latin typeface="Arial" charset="0"/>
                <a:ea typeface="ＭＳ Ｐゴシック" charset="-128"/>
              </a:defRPr>
            </a:lvl1pPr>
            <a:lvl2pPr marL="742950" indent="-285750" eaLnBrk="0" hangingPunct="0">
              <a:spcBef>
                <a:spcPct val="20000"/>
              </a:spcBef>
              <a:buChar char="–"/>
              <a:defRPr kumimoji="1" sz="2800">
                <a:solidFill>
                  <a:schemeClr val="tx1"/>
                </a:solidFill>
                <a:latin typeface="Arial" charset="0"/>
                <a:ea typeface="ＭＳ Ｐゴシック" charset="-128"/>
              </a:defRPr>
            </a:lvl2pPr>
            <a:lvl3pPr marL="1143000" indent="-228600" eaLnBrk="0" hangingPunct="0">
              <a:spcBef>
                <a:spcPct val="20000"/>
              </a:spcBef>
              <a:buChar char="•"/>
              <a:defRPr kumimoji="1" sz="2400">
                <a:solidFill>
                  <a:schemeClr val="tx1"/>
                </a:solidFill>
                <a:latin typeface="Arial" charset="0"/>
                <a:ea typeface="ＭＳ Ｐゴシック" charset="-128"/>
              </a:defRPr>
            </a:lvl3pPr>
            <a:lvl4pPr marL="1600200" indent="-228600" eaLnBrk="0" hangingPunct="0">
              <a:spcBef>
                <a:spcPct val="20000"/>
              </a:spcBef>
              <a:buChar char="–"/>
              <a:defRPr kumimoji="1" sz="2000">
                <a:solidFill>
                  <a:schemeClr val="tx1"/>
                </a:solidFill>
                <a:latin typeface="Arial" charset="0"/>
                <a:ea typeface="ＭＳ Ｐゴシック" charset="-128"/>
              </a:defRPr>
            </a:lvl4pPr>
            <a:lvl5pPr marL="2057400" indent="-228600" eaLnBrk="0" hangingPunct="0">
              <a:spcBef>
                <a:spcPct val="20000"/>
              </a:spcBef>
              <a:buChar char="»"/>
              <a:defRPr kumimoji="1" sz="2000">
                <a:solidFill>
                  <a:schemeClr val="tx1"/>
                </a:solidFill>
                <a:latin typeface="Arial" charset="0"/>
                <a:ea typeface="ＭＳ Ｐゴシック" charset="-128"/>
              </a:defRPr>
            </a:lvl5pPr>
            <a:lvl6pPr marL="25146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6pPr>
            <a:lvl7pPr marL="29718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7pPr>
            <a:lvl8pPr marL="34290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8pPr>
            <a:lvl9pPr marL="3886200" indent="-228600" eaLnBrk="0" fontAlgn="base" hangingPunct="0">
              <a:spcBef>
                <a:spcPct val="20000"/>
              </a:spcBef>
              <a:spcAft>
                <a:spcPct val="0"/>
              </a:spcAft>
              <a:buChar char="»"/>
              <a:defRPr kumimoji="1" sz="2000">
                <a:solidFill>
                  <a:schemeClr val="tx1"/>
                </a:solidFill>
                <a:latin typeface="Arial" charset="0"/>
                <a:ea typeface="ＭＳ Ｐゴシック" charset="-128"/>
              </a:defRPr>
            </a:lvl9pPr>
          </a:lstStyle>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・ヒートアイランド現象の対策を</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緩和策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lang="ja-JP" altLang="en-US" sz="1400" kern="0" dirty="0">
                <a:solidFill>
                  <a:srgbClr val="00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1400" b="0" i="0" u="sng"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適応策</a:t>
            </a: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の両面から図る。</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・他地域の見本となるクールスポットを創出し、</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a:p>
            <a:pPr marL="0" marR="0" lvl="0" indent="0" defTabSz="914400" eaLnBrk="1" fontAlgn="base" latinLnBrk="0" hangingPunct="1">
              <a:lnSpc>
                <a:spcPct val="100000"/>
              </a:lnSpc>
              <a:spcBef>
                <a:spcPct val="0"/>
              </a:spcBef>
              <a:spcAft>
                <a:spcPct val="0"/>
              </a:spcAft>
              <a:buClrTx/>
              <a:buSzTx/>
              <a:buFontTx/>
              <a:buNone/>
              <a:tabLst/>
              <a:defRPr/>
            </a:pPr>
            <a:r>
              <a:rPr kumimoji="1" lang="ja-JP" altLang="en-US"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rPr>
              <a:t>　府内に広げていく。</a:t>
            </a:r>
            <a:endParaRPr kumimoji="1" lang="en-US" altLang="ja-JP" sz="1400" b="0" i="0" u="none" strike="noStrike" kern="0" cap="none" spc="0" normalizeH="0" baseline="0" noProof="0" dirty="0" smtClean="0">
              <a:ln>
                <a:noFill/>
              </a:ln>
              <a:solidFill>
                <a:srgbClr val="000000"/>
              </a:solidFill>
              <a:effectLst/>
              <a:uLnTx/>
              <a:uFillTx/>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8" name="直線矢印コネクタ 17"/>
          <p:cNvCxnSpPr/>
          <p:nvPr/>
        </p:nvCxnSpPr>
        <p:spPr>
          <a:xfrm>
            <a:off x="6768446"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8310480" y="3504049"/>
            <a:ext cx="0" cy="298773"/>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p:nvPr/>
        </p:nvCxnSpPr>
        <p:spPr>
          <a:xfrm>
            <a:off x="6768446"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102" y="4014699"/>
            <a:ext cx="3568027" cy="199432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4" name="直線矢印コネクタ 23"/>
          <p:cNvCxnSpPr/>
          <p:nvPr/>
        </p:nvCxnSpPr>
        <p:spPr>
          <a:xfrm>
            <a:off x="8310480" y="4818485"/>
            <a:ext cx="0" cy="32852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コネクタ 24"/>
          <p:cNvCxnSpPr>
            <a:stCxn id="16" idx="2"/>
          </p:cNvCxnSpPr>
          <p:nvPr/>
        </p:nvCxnSpPr>
        <p:spPr>
          <a:xfrm flipH="1">
            <a:off x="7544028" y="3275623"/>
            <a:ext cx="1" cy="22842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p:cNvCxnSpPr/>
          <p:nvPr/>
        </p:nvCxnSpPr>
        <p:spPr>
          <a:xfrm>
            <a:off x="6768446" y="3510413"/>
            <a:ext cx="1542034"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643826" y="3664322"/>
            <a:ext cx="1885453" cy="276999"/>
          </a:xfrm>
          <a:prstGeom prst="rect">
            <a:avLst/>
          </a:prstGeom>
          <a:noFill/>
        </p:spPr>
        <p:txBody>
          <a:bodyPr wrap="none" rtlCol="0">
            <a:spAutoFit/>
          </a:bodyPr>
          <a:lstStyle/>
          <a:p>
            <a:r>
              <a:rPr kumimoji="1" lang="ja-JP" altLang="en-US" sz="1200" dirty="0" smtClean="0">
                <a:latin typeface="Meiryo UI" panose="020B0604030504040204" pitchFamily="50" charset="-128"/>
                <a:ea typeface="Meiryo UI" panose="020B0604030504040204" pitchFamily="50" charset="-128"/>
                <a:cs typeface="Meiryo UI" panose="020B0604030504040204" pitchFamily="50" charset="-128"/>
              </a:rPr>
              <a:t>（クールスポットのイメージ）</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790448" y="6101117"/>
            <a:ext cx="3691333" cy="461665"/>
          </a:xfrm>
          <a:prstGeom prst="rect">
            <a:avLst/>
          </a:prstGeom>
          <a:noFill/>
        </p:spPr>
        <p:txBody>
          <a:bodyPr wrap="square" rtlCol="0">
            <a:spAutoFit/>
          </a:bodyPr>
          <a:lstStyle/>
          <a:p>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ミスト発生器、打ち水ルーバー、日除け</a:t>
            </a:r>
            <a:r>
              <a:rPr lang="ja-JP" altLang="en-US" sz="1200" dirty="0">
                <a:latin typeface="Meiryo UI" panose="020B0604030504040204" pitchFamily="50" charset="-128"/>
                <a:ea typeface="Meiryo UI" panose="020B0604030504040204" pitchFamily="50" charset="-128"/>
                <a:cs typeface="Meiryo UI" panose="020B0604030504040204" pitchFamily="50" charset="-128"/>
              </a:rPr>
              <a:t>、遮熱性</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塗料、</a:t>
            </a:r>
            <a:endParaRPr lang="en-US" altLang="ja-JP" sz="12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再帰性フィルム等でクールスポットを作っています。</a:t>
            </a:r>
            <a:endParaRPr kumimoji="1" lang="ja-JP" altLang="en-US" sz="12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864624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エネルギー消費の抑制　</a:t>
            </a:r>
            <a:endParaRPr lang="ja-JP" sz="3600" dirty="0">
              <a:solidFill>
                <a:schemeClr val="bg1"/>
              </a:solidFill>
              <a:ea typeface="HGP創英角ｺﾞｼｯｸUB" pitchFamily="50" charset="-128"/>
              <a:cs typeface="ＭＳ Ｐゴシック" charset="-128"/>
            </a:endParaRPr>
          </a:p>
        </p:txBody>
      </p:sp>
      <p:sp>
        <p:nvSpPr>
          <p:cNvPr id="4" name="角丸四角形 3"/>
          <p:cNvSpPr/>
          <p:nvPr/>
        </p:nvSpPr>
        <p:spPr>
          <a:xfrm>
            <a:off x="105962" y="576301"/>
            <a:ext cx="9694076" cy="6165068"/>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5" name="角丸四角形 4"/>
          <p:cNvSpPr/>
          <p:nvPr/>
        </p:nvSpPr>
        <p:spPr>
          <a:xfrm>
            <a:off x="344488" y="1285072"/>
            <a:ext cx="2750153" cy="343728"/>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latin typeface="Meiryo UI" pitchFamily="50" charset="-128"/>
                <a:ea typeface="Meiryo UI" pitchFamily="50" charset="-128"/>
                <a:cs typeface="Meiryo UI" pitchFamily="50" charset="-128"/>
              </a:rPr>
              <a:t>建築物の環境配慮</a:t>
            </a:r>
            <a:r>
              <a:rPr lang="ja-JP" altLang="en-US" sz="1400" b="1" dirty="0" smtClean="0">
                <a:latin typeface="Meiryo UI" pitchFamily="50" charset="-128"/>
                <a:ea typeface="Meiryo UI" pitchFamily="50" charset="-128"/>
                <a:cs typeface="Meiryo UI" pitchFamily="50" charset="-128"/>
              </a:rPr>
              <a:t>制度</a:t>
            </a:r>
            <a:endParaRPr lang="ja-JP" altLang="en-US" sz="1400" b="1" dirty="0">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72479" y="1856145"/>
            <a:ext cx="4903161"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◆建築物</a:t>
            </a:r>
            <a:r>
              <a:rPr lang="ja-JP" altLang="en-US" b="0" i="0" dirty="0">
                <a:latin typeface="Meiryo UI" pitchFamily="50" charset="-128"/>
                <a:ea typeface="Meiryo UI" pitchFamily="50" charset="-128"/>
                <a:cs typeface="Meiryo UI" pitchFamily="50" charset="-128"/>
              </a:rPr>
              <a:t>の延べ面積（増改築の場合は増改築の延べ面積）が</a:t>
            </a:r>
            <a:r>
              <a:rPr lang="en-US" altLang="ja-JP" b="0" i="0" dirty="0">
                <a:latin typeface="Meiryo UI" pitchFamily="50" charset="-128"/>
                <a:ea typeface="Meiryo UI" pitchFamily="50" charset="-128"/>
                <a:cs typeface="Meiryo UI" pitchFamily="50" charset="-128"/>
              </a:rPr>
              <a:t>2,000㎡</a:t>
            </a:r>
            <a:r>
              <a:rPr lang="ja-JP" altLang="en-US" b="0" i="0" dirty="0">
                <a:latin typeface="Meiryo UI" pitchFamily="50" charset="-128"/>
                <a:ea typeface="Meiryo UI" pitchFamily="50" charset="-128"/>
                <a:cs typeface="Meiryo UI" pitchFamily="50" charset="-128"/>
              </a:rPr>
              <a:t>以上の建築物を新築又は増改築する者（以下「特定建築主」という。）に対し、</a:t>
            </a:r>
            <a:r>
              <a:rPr lang="en-US" altLang="ja-JP" b="0" i="0" dirty="0">
                <a:latin typeface="Meiryo UI" pitchFamily="50" charset="-128"/>
                <a:ea typeface="Meiryo UI" pitchFamily="50" charset="-128"/>
                <a:cs typeface="Meiryo UI" pitchFamily="50" charset="-128"/>
              </a:rPr>
              <a:t>CO2</a:t>
            </a:r>
            <a:r>
              <a:rPr lang="ja-JP" altLang="en-US" b="0" i="0" dirty="0">
                <a:latin typeface="Meiryo UI" pitchFamily="50" charset="-128"/>
                <a:ea typeface="Meiryo UI" pitchFamily="50" charset="-128"/>
                <a:cs typeface="Meiryo UI" pitchFamily="50" charset="-128"/>
              </a:rPr>
              <a:t>削減･省エネ対策等の建築物の環境配慮のための措置について自己評価した計画書の届出を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また、特定建築物の販売等について一定の広告をするときは当該広告に自己評価結果の要旨を記載した標章（右図参照）の表示を</a:t>
            </a:r>
            <a:r>
              <a:rPr lang="ja-JP" altLang="en-US" b="0" i="0" dirty="0" smtClean="0">
                <a:latin typeface="Meiryo UI" pitchFamily="50" charset="-128"/>
                <a:ea typeface="Meiryo UI" pitchFamily="50" charset="-128"/>
                <a:cs typeface="Meiryo UI" pitchFamily="50" charset="-128"/>
              </a:rPr>
              <a:t>義務づけて</a:t>
            </a:r>
            <a:r>
              <a:rPr lang="ja-JP" altLang="en-US" b="0" i="0" dirty="0">
                <a:latin typeface="Meiryo UI" pitchFamily="50" charset="-128"/>
                <a:ea typeface="Meiryo UI" pitchFamily="50" charset="-128"/>
                <a:cs typeface="Meiryo UI" pitchFamily="50" charset="-128"/>
              </a:rPr>
              <a:t>います。</a:t>
            </a:r>
          </a:p>
          <a:p>
            <a:pPr marL="87313" indent="-87313" eaLnBrk="1" hangingPunct="1"/>
            <a:r>
              <a:rPr lang="ja-JP" altLang="en-US" b="0" i="0" dirty="0">
                <a:latin typeface="Meiryo UI" pitchFamily="50" charset="-128"/>
                <a:ea typeface="Meiryo UI" pitchFamily="50" charset="-128"/>
                <a:cs typeface="Meiryo UI" pitchFamily="50" charset="-128"/>
              </a:rPr>
              <a:t>　　さらに、特に優れた取組みを行った建築物については</a:t>
            </a:r>
            <a:r>
              <a:rPr lang="ja-JP" altLang="en-US" b="0" i="0" dirty="0" smtClean="0">
                <a:latin typeface="Meiryo UI" pitchFamily="50" charset="-128"/>
                <a:ea typeface="Meiryo UI" pitchFamily="50" charset="-128"/>
                <a:cs typeface="Meiryo UI" pitchFamily="50" charset="-128"/>
              </a:rPr>
              <a:t>、大阪府・市が「</a:t>
            </a:r>
            <a:r>
              <a:rPr lang="ja-JP" altLang="en-US" b="0" i="0" dirty="0">
                <a:latin typeface="Meiryo UI" pitchFamily="50" charset="-128"/>
                <a:ea typeface="Meiryo UI" pitchFamily="50" charset="-128"/>
                <a:cs typeface="Meiryo UI" pitchFamily="50" charset="-128"/>
              </a:rPr>
              <a:t>おおさか環境にやさしい建築賞」と</a:t>
            </a:r>
            <a:r>
              <a:rPr lang="ja-JP" altLang="en-US" b="0" i="0" dirty="0" smtClean="0">
                <a:latin typeface="Meiryo UI" pitchFamily="50" charset="-128"/>
                <a:ea typeface="Meiryo UI" pitchFamily="50" charset="-128"/>
                <a:cs typeface="Meiryo UI" pitchFamily="50" charset="-128"/>
              </a:rPr>
              <a:t>して表彰します。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30</a:t>
            </a:r>
            <a:endParaRPr kumimoji="1" lang="ja-JP" altLang="en-US" b="1" dirty="0"/>
          </a:p>
        </p:txBody>
      </p:sp>
      <p:sp>
        <p:nvSpPr>
          <p:cNvPr id="40" name="テキスト ボックス 39"/>
          <p:cNvSpPr txBox="1"/>
          <p:nvPr/>
        </p:nvSpPr>
        <p:spPr>
          <a:xfrm>
            <a:off x="5415046" y="2420888"/>
            <a:ext cx="1914218" cy="246221"/>
          </a:xfrm>
          <a:prstGeom prst="rect">
            <a:avLst/>
          </a:prstGeom>
          <a:noFill/>
        </p:spPr>
        <p:txBody>
          <a:bodyPr wrap="square" rtlCol="0">
            <a:spAutoFit/>
          </a:bodyPr>
          <a:lstStyle/>
          <a:p>
            <a:pPr marL="87313" indent="-87313"/>
            <a:r>
              <a:rPr lang="zh-TW" altLang="en-US" sz="1000" dirty="0">
                <a:latin typeface="Meiryo UI" pitchFamily="50" charset="-128"/>
                <a:ea typeface="Meiryo UI" pitchFamily="50" charset="-128"/>
                <a:cs typeface="Meiryo UI" pitchFamily="50" charset="-128"/>
              </a:rPr>
              <a:t>大阪府建築物環境性能表示</a:t>
            </a:r>
            <a:endParaRPr lang="ja-JP" altLang="en-US" sz="1000" dirty="0">
              <a:latin typeface="Meiryo UI" pitchFamily="50" charset="-128"/>
              <a:ea typeface="Meiryo UI" pitchFamily="50" charset="-128"/>
              <a:cs typeface="Meiryo UI" pitchFamily="50" charset="-128"/>
            </a:endParaRPr>
          </a:p>
        </p:txBody>
      </p:sp>
      <p:sp>
        <p:nvSpPr>
          <p:cNvPr id="12" name="テキスト ボックス 11"/>
          <p:cNvSpPr txBox="1"/>
          <p:nvPr/>
        </p:nvSpPr>
        <p:spPr>
          <a:xfrm>
            <a:off x="8732588" y="4541638"/>
            <a:ext cx="986260" cy="338554"/>
          </a:xfrm>
          <a:prstGeom prst="rect">
            <a:avLst/>
          </a:prstGeom>
          <a:noFill/>
        </p:spPr>
        <p:txBody>
          <a:bodyPr wrap="square" lIns="0" tIns="0" rIns="0" bIns="0" rtlCol="0" anchor="ctr" anchorCtr="1">
            <a:spAutoFit/>
          </a:bodyPr>
          <a:lstStyle/>
          <a:p>
            <a:pPr marL="87313" indent="-87313"/>
            <a:r>
              <a:rPr lang="en-US" altLang="ja-JP"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府事業</a:t>
            </a:r>
            <a:r>
              <a:rPr lang="en-US" altLang="ja-JP" sz="1100" dirty="0" smtClean="0">
                <a:latin typeface="Meiryo UI" pitchFamily="50" charset="-128"/>
                <a:ea typeface="Meiryo UI" pitchFamily="50" charset="-128"/>
                <a:cs typeface="Meiryo UI" pitchFamily="50" charset="-128"/>
              </a:rPr>
              <a:t>】</a:t>
            </a:r>
          </a:p>
          <a:p>
            <a:pPr marL="87313" indent="-87313"/>
            <a:r>
              <a:rPr lang="zh-TW" altLang="en-US" sz="1100" dirty="0" smtClean="0">
                <a:latin typeface="Meiryo UI" pitchFamily="50" charset="-128"/>
                <a:ea typeface="Meiryo UI" pitchFamily="50" charset="-128"/>
                <a:cs typeface="Meiryo UI" pitchFamily="50" charset="-128"/>
              </a:rPr>
              <a:t>（</a:t>
            </a:r>
            <a:r>
              <a:rPr lang="ja-JP" altLang="en-US" sz="1100" dirty="0" smtClean="0">
                <a:latin typeface="Meiryo UI" pitchFamily="50" charset="-128"/>
                <a:ea typeface="Meiryo UI" pitchFamily="50" charset="-128"/>
                <a:cs typeface="Meiryo UI" pitchFamily="50" charset="-128"/>
              </a:rPr>
              <a:t>予算</a:t>
            </a:r>
            <a:r>
              <a:rPr lang="en-US" altLang="ja-JP" sz="1100" dirty="0" smtClean="0">
                <a:latin typeface="Meiryo UI" pitchFamily="50" charset="-128"/>
                <a:ea typeface="Meiryo UI" pitchFamily="50" charset="-128"/>
                <a:cs typeface="Meiryo UI" pitchFamily="50" charset="-128"/>
              </a:rPr>
              <a:t>195</a:t>
            </a:r>
            <a:r>
              <a:rPr lang="zh-TW" altLang="en-US" sz="1100" dirty="0" smtClean="0">
                <a:latin typeface="Meiryo UI" pitchFamily="50" charset="-128"/>
                <a:ea typeface="Meiryo UI" pitchFamily="50" charset="-128"/>
                <a:cs typeface="Meiryo UI" pitchFamily="50" charset="-128"/>
              </a:rPr>
              <a:t>千円）</a:t>
            </a:r>
            <a:endParaRPr lang="ja-JP" altLang="en-US" sz="1100" dirty="0">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310810" y="4054713"/>
            <a:ext cx="4725999"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◆建築物の延べ面積（増改築の場合は増改築の延べ面積）が</a:t>
            </a:r>
            <a:r>
              <a:rPr lang="en-US" altLang="ja-JP" b="0" i="0" dirty="0">
                <a:latin typeface="Meiryo UI" pitchFamily="50" charset="-128"/>
                <a:ea typeface="Meiryo UI" pitchFamily="50" charset="-128"/>
                <a:cs typeface="Meiryo UI" pitchFamily="50" charset="-128"/>
              </a:rPr>
              <a:t>10,000㎡</a:t>
            </a:r>
            <a:r>
              <a:rPr lang="ja-JP" altLang="en-US" b="0" i="0" dirty="0">
                <a:latin typeface="Meiryo UI" pitchFamily="50" charset="-128"/>
                <a:ea typeface="Meiryo UI" pitchFamily="50" charset="-128"/>
                <a:cs typeface="Meiryo UI" pitchFamily="50" charset="-128"/>
              </a:rPr>
              <a:t>以上の建築物（府：住宅を除く、市：住宅は高さ</a:t>
            </a:r>
            <a:r>
              <a:rPr lang="en-US" altLang="ja-JP" b="0" i="0" dirty="0">
                <a:latin typeface="Meiryo UI" pitchFamily="50" charset="-128"/>
                <a:ea typeface="Meiryo UI" pitchFamily="50" charset="-128"/>
                <a:cs typeface="Meiryo UI" pitchFamily="50" charset="-128"/>
              </a:rPr>
              <a:t>60m</a:t>
            </a:r>
            <a:r>
              <a:rPr lang="ja-JP" altLang="en-US" b="0" i="0" dirty="0">
                <a:latin typeface="Meiryo UI" pitchFamily="50" charset="-128"/>
                <a:ea typeface="Meiryo UI" pitchFamily="50" charset="-128"/>
                <a:cs typeface="Meiryo UI" pitchFamily="50" charset="-128"/>
              </a:rPr>
              <a:t>超に限る）を新築又は増改築する者に対し、当該建築物を省エネ法に規定する判断の基準となるべき事項に適合させることを</a:t>
            </a:r>
            <a:r>
              <a:rPr lang="ja-JP" altLang="en-US" b="0" i="0" dirty="0" smtClean="0">
                <a:latin typeface="Meiryo UI" pitchFamily="50" charset="-128"/>
                <a:ea typeface="Meiryo UI" pitchFamily="50" charset="-128"/>
                <a:cs typeface="Meiryo UI" pitchFamily="50" charset="-128"/>
              </a:rPr>
              <a:t>義務づけています。</a:t>
            </a:r>
            <a:endParaRPr lang="en-US" altLang="ja-JP" b="0" i="0" dirty="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272479" y="5462354"/>
            <a:ext cx="4795283"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◆特定建築主に対し、当該建築物に太陽光発電設備等の再生可能エネルギー利用設備の導入について検討することを</a:t>
            </a:r>
            <a:r>
              <a:rPr lang="ja-JP" altLang="en-US" b="0" i="0" dirty="0" smtClean="0">
                <a:latin typeface="Meiryo UI" pitchFamily="50" charset="-128"/>
                <a:ea typeface="Meiryo UI" pitchFamily="50" charset="-128"/>
                <a:cs typeface="Meiryo UI" pitchFamily="50" charset="-128"/>
              </a:rPr>
              <a:t>義務づけています。</a:t>
            </a:r>
            <a:r>
              <a:rPr lang="ja-JP" altLang="en-US" sz="900" b="0" i="0" dirty="0">
                <a:latin typeface="Meiryo UI" pitchFamily="50" charset="-128"/>
                <a:ea typeface="Meiryo UI" pitchFamily="50" charset="-128"/>
                <a:cs typeface="Meiryo UI" pitchFamily="50" charset="-128"/>
              </a:rPr>
              <a:t>　</a:t>
            </a:r>
          </a:p>
        </p:txBody>
      </p:sp>
      <p:sp>
        <p:nvSpPr>
          <p:cNvPr id="27" name="角丸四角形 26"/>
          <p:cNvSpPr/>
          <p:nvPr/>
        </p:nvSpPr>
        <p:spPr>
          <a:xfrm>
            <a:off x="5175640" y="4130258"/>
            <a:ext cx="3881816" cy="350406"/>
          </a:xfrm>
          <a:prstGeom prst="roundRect">
            <a:avLst>
              <a:gd name="adj" fmla="val 50000"/>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エネルギーの多量消費事業者による報告制度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9" name="角丸四角形 28"/>
          <p:cNvSpPr/>
          <p:nvPr/>
        </p:nvSpPr>
        <p:spPr>
          <a:xfrm>
            <a:off x="344488" y="711008"/>
            <a:ext cx="4392488" cy="37088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エネルギー消費の抑制に係る制度の推進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4" name="テキスト ボックス 23"/>
          <p:cNvSpPr txBox="1"/>
          <p:nvPr/>
        </p:nvSpPr>
        <p:spPr>
          <a:xfrm>
            <a:off x="3121736" y="1287630"/>
            <a:ext cx="2026128"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2,018</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468</a:t>
            </a:r>
            <a:r>
              <a:rPr lang="ja-JP" altLang="en-US" sz="1200" dirty="0" smtClean="0">
                <a:latin typeface="Meiryo UI" pitchFamily="50" charset="-128"/>
                <a:ea typeface="Meiryo UI" pitchFamily="50" charset="-128"/>
                <a:cs typeface="Meiryo UI" pitchFamily="50" charset="-128"/>
              </a:rPr>
              <a:t>千円</a:t>
            </a:r>
            <a:r>
              <a:rPr lang="ja-JP" altLang="en-US" sz="1200" dirty="0">
                <a:latin typeface="Meiryo UI" pitchFamily="50" charset="-128"/>
                <a:ea typeface="Meiryo UI" pitchFamily="50" charset="-128"/>
                <a:cs typeface="Meiryo UI" pitchFamily="50" charset="-128"/>
              </a:rPr>
              <a:t>）</a:t>
            </a:r>
          </a:p>
        </p:txBody>
      </p:sp>
      <p:sp>
        <p:nvSpPr>
          <p:cNvPr id="26" name="テキスト ボックス 25"/>
          <p:cNvSpPr txBox="1"/>
          <p:nvPr/>
        </p:nvSpPr>
        <p:spPr>
          <a:xfrm>
            <a:off x="5385048" y="3717032"/>
            <a:ext cx="1914218" cy="246221"/>
          </a:xfrm>
          <a:prstGeom prst="rect">
            <a:avLst/>
          </a:prstGeom>
          <a:noFill/>
        </p:spPr>
        <p:txBody>
          <a:bodyPr wrap="square" rtlCol="0">
            <a:spAutoFit/>
          </a:bodyPr>
          <a:lstStyle/>
          <a:p>
            <a:pPr marL="87313" indent="-87313"/>
            <a:r>
              <a:rPr lang="zh-TW" altLang="en-US" sz="1000" dirty="0" smtClean="0">
                <a:latin typeface="Meiryo UI" pitchFamily="50" charset="-128"/>
                <a:ea typeface="Meiryo UI" pitchFamily="50" charset="-128"/>
                <a:cs typeface="Meiryo UI" pitchFamily="50" charset="-128"/>
              </a:rPr>
              <a:t>大阪</a:t>
            </a:r>
            <a:r>
              <a:rPr lang="ja-JP" altLang="en-US" sz="1000" dirty="0" smtClean="0">
                <a:latin typeface="Meiryo UI" pitchFamily="50" charset="-128"/>
                <a:ea typeface="Meiryo UI" pitchFamily="50" charset="-128"/>
                <a:cs typeface="Meiryo UI" pitchFamily="50" charset="-128"/>
              </a:rPr>
              <a:t>市</a:t>
            </a:r>
            <a:r>
              <a:rPr lang="zh-TW" altLang="en-US" sz="1000" dirty="0" smtClean="0">
                <a:latin typeface="Meiryo UI" pitchFamily="50" charset="-128"/>
                <a:ea typeface="Meiryo UI" pitchFamily="50" charset="-128"/>
                <a:cs typeface="Meiryo UI" pitchFamily="50" charset="-128"/>
              </a:rPr>
              <a:t>建築物</a:t>
            </a:r>
            <a:r>
              <a:rPr lang="zh-TW" altLang="en-US" sz="1000" dirty="0">
                <a:latin typeface="Meiryo UI" pitchFamily="50" charset="-128"/>
                <a:ea typeface="Meiryo UI" pitchFamily="50" charset="-128"/>
                <a:cs typeface="Meiryo UI" pitchFamily="50" charset="-128"/>
              </a:rPr>
              <a:t>環境性能表示</a:t>
            </a:r>
            <a:endParaRPr lang="ja-JP" altLang="en-US" sz="1000" dirty="0">
              <a:latin typeface="Meiryo UI" pitchFamily="50" charset="-128"/>
              <a:ea typeface="Meiryo UI" pitchFamily="50" charset="-128"/>
              <a:cs typeface="Meiryo UI" pitchFamily="50" charset="-128"/>
            </a:endParaRPr>
          </a:p>
        </p:txBody>
      </p:sp>
      <p:sp>
        <p:nvSpPr>
          <p:cNvPr id="32" name="テキスト ボックス 31"/>
          <p:cNvSpPr txBox="1"/>
          <p:nvPr/>
        </p:nvSpPr>
        <p:spPr>
          <a:xfrm>
            <a:off x="4403793" y="-27384"/>
            <a:ext cx="4653663" cy="502702"/>
          </a:xfrm>
          <a:prstGeom prst="rect">
            <a:avLst/>
          </a:prstGeom>
          <a:solidFill>
            <a:srgbClr val="00B0F0"/>
          </a:solidFill>
        </p:spPr>
        <p:txBody>
          <a:bodyPr wrap="square" rtlCol="0">
            <a:spAutoFit/>
          </a:bodyPr>
          <a:lstStyle/>
          <a:p>
            <a:pPr lvl="0" algn="just">
              <a:lnSpc>
                <a:spcPts val="1600"/>
              </a:lnSpc>
            </a:pPr>
            <a:r>
              <a:rPr lang="ja-JP" altLang="en-US" sz="1400" dirty="0">
                <a:solidFill>
                  <a:schemeClr val="bg1"/>
                </a:solidFill>
                <a:ea typeface="HGP創英角ｺﾞｼｯｸUB" pitchFamily="50" charset="-128"/>
                <a:cs typeface="ＭＳ Ｐゴシック" charset="-128"/>
              </a:rPr>
              <a:t>～省エネ型ライフスタイル・ビジネススタイルへの転換～　</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ja-JP" altLang="en-US" sz="1400" dirty="0">
              <a:solidFill>
                <a:schemeClr val="bg1"/>
              </a:solidFill>
              <a:ea typeface="HGP創英角ｺﾞｼｯｸUB" pitchFamily="50" charset="-128"/>
              <a:cs typeface="ＭＳ Ｐゴシック" charset="-128"/>
            </a:endParaRPr>
          </a:p>
        </p:txBody>
      </p:sp>
      <p:pic>
        <p:nvPicPr>
          <p:cNvPr id="34" name="Picture 3"/>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5466279" y="1350174"/>
            <a:ext cx="1718969" cy="1070714"/>
          </a:xfrm>
          <a:prstGeom prst="rect">
            <a:avLst/>
          </a:prstGeom>
          <a:noFill/>
          <a:extLst>
            <a:ext uri="{909E8E84-426E-40DD-AFC4-6F175D3DCCD1}">
              <a14:hiddenFill xmlns:a14="http://schemas.microsoft.com/office/drawing/2010/main">
                <a:solidFill>
                  <a:srgbClr val="FFFFFF"/>
                </a:solidFill>
              </a14:hiddenFill>
            </a:ext>
          </a:extLst>
        </p:spPr>
      </p:pic>
      <p:pic>
        <p:nvPicPr>
          <p:cNvPr id="30" name="図 29" descr="新築-カラー.png"/>
          <p:cNvPicPr>
            <a:picLocks noChangeAspect="1"/>
          </p:cNvPicPr>
          <p:nvPr/>
        </p:nvPicPr>
        <p:blipFill>
          <a:blip r:embed="rId3" cstate="print"/>
          <a:stretch>
            <a:fillRect/>
          </a:stretch>
        </p:blipFill>
        <p:spPr>
          <a:xfrm>
            <a:off x="5457248" y="2687602"/>
            <a:ext cx="1728000" cy="1066006"/>
          </a:xfrm>
          <a:prstGeom prst="rect">
            <a:avLst/>
          </a:prstGeom>
        </p:spPr>
      </p:pic>
      <p:sp>
        <p:nvSpPr>
          <p:cNvPr id="25" name="テキスト ボックス 28"/>
          <p:cNvSpPr txBox="1">
            <a:spLocks noChangeArrowheads="1"/>
          </p:cNvSpPr>
          <p:nvPr/>
        </p:nvSpPr>
        <p:spPr bwMode="auto">
          <a:xfrm>
            <a:off x="5106920" y="4541047"/>
            <a:ext cx="2664296" cy="19543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sz="1200" b="0" i="0" dirty="0" smtClean="0">
                <a:latin typeface="Meiryo UI" pitchFamily="50" charset="-128"/>
                <a:ea typeface="Meiryo UI" pitchFamily="50" charset="-128"/>
                <a:cs typeface="Meiryo UI" pitchFamily="50" charset="-128"/>
              </a:rPr>
              <a:t>エネルギー</a:t>
            </a:r>
            <a:r>
              <a:rPr lang="ja-JP" altLang="en-US" sz="1200" b="0" i="0" dirty="0">
                <a:latin typeface="Meiryo UI" pitchFamily="50" charset="-128"/>
                <a:ea typeface="Meiryo UI" pitchFamily="50" charset="-128"/>
                <a:cs typeface="Meiryo UI" pitchFamily="50" charset="-128"/>
              </a:rPr>
              <a:t>を多く使用</a:t>
            </a:r>
            <a:r>
              <a:rPr lang="ja-JP" altLang="en-US" sz="1200" b="0" i="0" dirty="0" smtClean="0">
                <a:latin typeface="Meiryo UI" pitchFamily="50" charset="-128"/>
                <a:ea typeface="Meiryo UI" pitchFamily="50" charset="-128"/>
                <a:cs typeface="Meiryo UI" pitchFamily="50" charset="-128"/>
              </a:rPr>
              <a:t>する事業者に</a:t>
            </a:r>
            <a:r>
              <a:rPr lang="ja-JP" altLang="en-US" sz="1200" b="0" i="0" dirty="0">
                <a:latin typeface="Meiryo UI" pitchFamily="50" charset="-128"/>
                <a:ea typeface="Meiryo UI" pitchFamily="50" charset="-128"/>
                <a:cs typeface="Meiryo UI" pitchFamily="50" charset="-128"/>
              </a:rPr>
              <a:t>対し</a:t>
            </a:r>
            <a:r>
              <a:rPr lang="ja-JP" altLang="en-US" sz="1200" b="0" i="0" dirty="0" smtClean="0">
                <a:latin typeface="Meiryo UI" pitchFamily="50" charset="-128"/>
                <a:ea typeface="Meiryo UI" pitchFamily="50" charset="-128"/>
                <a:cs typeface="Meiryo UI" pitchFamily="50" charset="-128"/>
              </a:rPr>
              <a:t>、温室</a:t>
            </a:r>
            <a:r>
              <a:rPr lang="ja-JP" altLang="en-US" sz="1200" b="0" i="0" dirty="0">
                <a:latin typeface="Meiryo UI" pitchFamily="50" charset="-128"/>
                <a:ea typeface="Meiryo UI" pitchFamily="50" charset="-128"/>
                <a:cs typeface="Meiryo UI" pitchFamily="50" charset="-128"/>
              </a:rPr>
              <a:t>効果ガスや</a:t>
            </a:r>
            <a:r>
              <a:rPr lang="ja-JP" altLang="en-US" sz="1200" b="0" i="0" dirty="0" smtClean="0">
                <a:latin typeface="Meiryo UI" pitchFamily="50" charset="-128"/>
                <a:ea typeface="Meiryo UI" pitchFamily="50" charset="-128"/>
                <a:cs typeface="Meiryo UI" pitchFamily="50" charset="-128"/>
              </a:rPr>
              <a:t>人工排熱の排出</a:t>
            </a:r>
            <a:endParaRPr lang="en-US" altLang="ja-JP" sz="1200" b="0" i="0" dirty="0">
              <a:latin typeface="Meiryo UI" pitchFamily="50" charset="-128"/>
              <a:ea typeface="Meiryo UI" pitchFamily="50" charset="-128"/>
              <a:cs typeface="Meiryo UI" pitchFamily="50" charset="-128"/>
            </a:endParaRPr>
          </a:p>
          <a:p>
            <a:pPr marL="87313" indent="-4763" eaLnBrk="1" hangingPunct="1"/>
            <a:r>
              <a:rPr lang="ja-JP" altLang="en-US" sz="1200" b="0" i="0" dirty="0" smtClean="0">
                <a:latin typeface="Meiryo UI" pitchFamily="50" charset="-128"/>
                <a:ea typeface="Meiryo UI" pitchFamily="50" charset="-128"/>
                <a:cs typeface="Meiryo UI" pitchFamily="50" charset="-128"/>
              </a:rPr>
              <a:t>抑制</a:t>
            </a:r>
            <a:r>
              <a:rPr lang="ja-JP" altLang="en-US" sz="1200" b="0" i="0" dirty="0">
                <a:latin typeface="Meiryo UI" pitchFamily="50" charset="-128"/>
                <a:ea typeface="Meiryo UI" pitchFamily="50" charset="-128"/>
                <a:cs typeface="Meiryo UI" pitchFamily="50" charset="-128"/>
              </a:rPr>
              <a:t>についての</a:t>
            </a:r>
            <a:r>
              <a:rPr lang="ja-JP" altLang="en-US" sz="1200" b="0" i="0" dirty="0" smtClean="0">
                <a:latin typeface="Meiryo UI" pitchFamily="50" charset="-128"/>
                <a:ea typeface="Meiryo UI" pitchFamily="50" charset="-128"/>
                <a:cs typeface="Meiryo UI" pitchFamily="50" charset="-128"/>
              </a:rPr>
              <a:t>対策計画書及び実績</a:t>
            </a:r>
            <a:r>
              <a:rPr lang="ja-JP" altLang="en-US" sz="1200" b="0" i="0" dirty="0">
                <a:latin typeface="Meiryo UI" pitchFamily="50" charset="-128"/>
                <a:ea typeface="Meiryo UI" pitchFamily="50" charset="-128"/>
                <a:cs typeface="Meiryo UI" pitchFamily="50" charset="-128"/>
              </a:rPr>
              <a:t>報告書の</a:t>
            </a:r>
            <a:r>
              <a:rPr lang="ja-JP" altLang="en-US" sz="1200" b="0" i="0" dirty="0" smtClean="0">
                <a:latin typeface="Meiryo UI" pitchFamily="50" charset="-128"/>
                <a:ea typeface="Meiryo UI" pitchFamily="50" charset="-128"/>
                <a:cs typeface="Meiryo UI" pitchFamily="50" charset="-128"/>
              </a:rPr>
              <a:t>届出を義務付けるとともに、</a:t>
            </a:r>
            <a:endParaRPr lang="en-US" altLang="ja-JP" sz="1200" b="0" i="0" dirty="0" smtClean="0">
              <a:latin typeface="Meiryo UI" pitchFamily="50" charset="-128"/>
              <a:ea typeface="Meiryo UI" pitchFamily="50" charset="-128"/>
              <a:cs typeface="Meiryo UI" pitchFamily="50" charset="-128"/>
            </a:endParaRPr>
          </a:p>
          <a:p>
            <a:pPr marL="87313" indent="-4763" eaLnBrk="1" hangingPunct="1"/>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ja-JP" sz="1200" b="0" i="0" dirty="0">
                <a:latin typeface="Meiryo UI" panose="020B0604030504040204" pitchFamily="50" charset="-128"/>
                <a:ea typeface="Meiryo UI" panose="020B0604030504040204" pitchFamily="50" charset="-128"/>
                <a:cs typeface="Meiryo UI" panose="020B0604030504040204" pitchFamily="50" charset="-128"/>
              </a:rPr>
              <a:t>と削減状況を総合的に評価する制度を新たに導入し</a:t>
            </a:r>
            <a:r>
              <a:rPr lang="ja-JP" altLang="ja-JP" sz="1200" b="0" i="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b="0" i="0" dirty="0" smtClean="0">
                <a:latin typeface="Meiryo UI" pitchFamily="50" charset="-128"/>
                <a:ea typeface="Meiryo UI" pitchFamily="50" charset="-128"/>
                <a:cs typeface="Meiryo UI" pitchFamily="50" charset="-128"/>
              </a:rPr>
              <a:t>必要</a:t>
            </a:r>
            <a:r>
              <a:rPr lang="ja-JP" altLang="en-US" sz="1200" b="0" i="0" dirty="0">
                <a:latin typeface="Meiryo UI" pitchFamily="50" charset="-128"/>
                <a:ea typeface="Meiryo UI" pitchFamily="50" charset="-128"/>
                <a:cs typeface="Meiryo UI" pitchFamily="50" charset="-128"/>
              </a:rPr>
              <a:t>な指導</a:t>
            </a:r>
            <a:r>
              <a:rPr lang="ja-JP" altLang="en-US" sz="1200" b="0" i="0" dirty="0" smtClean="0">
                <a:latin typeface="Meiryo UI" pitchFamily="50" charset="-128"/>
                <a:ea typeface="Meiryo UI" pitchFamily="50" charset="-128"/>
                <a:cs typeface="Meiryo UI" pitchFamily="50" charset="-128"/>
              </a:rPr>
              <a:t>・助言を行います。</a:t>
            </a:r>
            <a:endParaRPr lang="en-US" altLang="ja-JP" sz="1200" b="0" i="0" dirty="0" smtClean="0">
              <a:latin typeface="Meiryo UI" pitchFamily="50" charset="-128"/>
              <a:ea typeface="Meiryo UI" pitchFamily="50" charset="-128"/>
              <a:cs typeface="Meiryo UI" pitchFamily="50" charset="-128"/>
            </a:endParaRPr>
          </a:p>
          <a:p>
            <a:pPr marL="87313" indent="92075" eaLnBrk="1" hangingPunct="1"/>
            <a:r>
              <a:rPr lang="ja-JP" altLang="en-US" sz="1200" b="0" i="0" dirty="0" smtClean="0">
                <a:latin typeface="Meiryo UI" pitchFamily="50" charset="-128"/>
                <a:ea typeface="Meiryo UI" pitchFamily="50" charset="-128"/>
                <a:cs typeface="Meiryo UI" pitchFamily="50" charset="-128"/>
              </a:rPr>
              <a:t>また、特</a:t>
            </a:r>
            <a:r>
              <a:rPr lang="ja-JP" altLang="en-US" sz="1200" b="0" i="0" dirty="0">
                <a:latin typeface="Meiryo UI" pitchFamily="50" charset="-128"/>
                <a:ea typeface="Meiryo UI" pitchFamily="50" charset="-128"/>
                <a:cs typeface="Meiryo UI" pitchFamily="50" charset="-128"/>
              </a:rPr>
              <a:t>に</a:t>
            </a:r>
            <a:r>
              <a:rPr lang="ja-JP" altLang="en-US" sz="1200" b="0" i="0" dirty="0" smtClean="0">
                <a:latin typeface="Meiryo UI" pitchFamily="50" charset="-128"/>
                <a:ea typeface="Meiryo UI" pitchFamily="50" charset="-128"/>
                <a:cs typeface="Meiryo UI" pitchFamily="50" charset="-128"/>
              </a:rPr>
              <a:t>優れた</a:t>
            </a:r>
            <a:r>
              <a:rPr lang="ja-JP" altLang="en-US" sz="1200" b="0" i="0" dirty="0">
                <a:latin typeface="Meiryo UI" pitchFamily="50" charset="-128"/>
                <a:ea typeface="Meiryo UI" pitchFamily="50" charset="-128"/>
                <a:cs typeface="Meiryo UI" pitchFamily="50" charset="-128"/>
              </a:rPr>
              <a:t>取組みを</a:t>
            </a:r>
            <a:r>
              <a:rPr lang="ja-JP" altLang="en-US" sz="1200" b="0" i="0" dirty="0" smtClean="0">
                <a:latin typeface="Meiryo UI" pitchFamily="50" charset="-128"/>
                <a:ea typeface="Meiryo UI" pitchFamily="50" charset="-128"/>
                <a:cs typeface="Meiryo UI" pitchFamily="50" charset="-128"/>
              </a:rPr>
              <a:t>行った</a:t>
            </a:r>
            <a:r>
              <a:rPr lang="ja-JP" altLang="en-US" sz="1200" b="0" i="0" dirty="0">
                <a:latin typeface="Meiryo UI" pitchFamily="50" charset="-128"/>
                <a:ea typeface="Meiryo UI" pitchFamily="50" charset="-128"/>
                <a:cs typeface="Meiryo UI" pitchFamily="50" charset="-128"/>
              </a:rPr>
              <a:t>事業者</a:t>
            </a:r>
            <a:r>
              <a:rPr lang="ja-JP" altLang="en-US" sz="1200" b="0" i="0" dirty="0" smtClean="0">
                <a:latin typeface="Meiryo UI" pitchFamily="50" charset="-128"/>
                <a:ea typeface="Meiryo UI" pitchFamily="50" charset="-128"/>
                <a:cs typeface="Meiryo UI" pitchFamily="50" charset="-128"/>
              </a:rPr>
              <a:t>を、「</a:t>
            </a:r>
            <a:r>
              <a:rPr lang="ja-JP" altLang="en-US" sz="1200" b="0" i="0" dirty="0">
                <a:latin typeface="Meiryo UI" pitchFamily="50" charset="-128"/>
                <a:ea typeface="Meiryo UI" pitchFamily="50" charset="-128"/>
                <a:cs typeface="Meiryo UI" pitchFamily="50" charset="-128"/>
              </a:rPr>
              <a:t>おおさかストップ</a:t>
            </a:r>
            <a:r>
              <a:rPr lang="ja-JP" altLang="en-US" sz="1200" b="0" i="0" dirty="0" smtClean="0">
                <a:latin typeface="Meiryo UI" pitchFamily="50" charset="-128"/>
                <a:ea typeface="Meiryo UI" pitchFamily="50" charset="-128"/>
                <a:cs typeface="Meiryo UI" pitchFamily="50" charset="-128"/>
              </a:rPr>
              <a:t>温暖化</a:t>
            </a:r>
            <a:r>
              <a:rPr lang="ja-JP" altLang="en-US" sz="1200" b="0" i="0" dirty="0">
                <a:latin typeface="Meiryo UI" pitchFamily="50" charset="-128"/>
                <a:ea typeface="Meiryo UI" pitchFamily="50" charset="-128"/>
                <a:cs typeface="Meiryo UI" pitchFamily="50" charset="-128"/>
              </a:rPr>
              <a:t>賞</a:t>
            </a:r>
            <a:r>
              <a:rPr lang="ja-JP" altLang="en-US" sz="1200" b="0" i="0" dirty="0" smtClean="0">
                <a:latin typeface="Meiryo UI" pitchFamily="50" charset="-128"/>
                <a:ea typeface="Meiryo UI" pitchFamily="50" charset="-128"/>
                <a:cs typeface="Meiryo UI" pitchFamily="50" charset="-128"/>
              </a:rPr>
              <a:t>」として</a:t>
            </a:r>
            <a:r>
              <a:rPr lang="ja-JP" altLang="en-US" sz="1200" b="0" i="0" dirty="0">
                <a:latin typeface="Meiryo UI" pitchFamily="50" charset="-128"/>
                <a:ea typeface="Meiryo UI" pitchFamily="50" charset="-128"/>
                <a:cs typeface="Meiryo UI" pitchFamily="50" charset="-128"/>
              </a:rPr>
              <a:t>表彰</a:t>
            </a:r>
            <a:r>
              <a:rPr lang="ja-JP" altLang="en-US" sz="1200" b="0" i="0" dirty="0" smtClean="0">
                <a:latin typeface="Meiryo UI" pitchFamily="50" charset="-128"/>
                <a:ea typeface="Meiryo UI" pitchFamily="50" charset="-128"/>
                <a:cs typeface="Meiryo UI" pitchFamily="50" charset="-128"/>
              </a:rPr>
              <a:t>します。</a:t>
            </a:r>
            <a:endParaRPr lang="ja-JP" altLang="en-US" sz="1200" b="0" i="0" dirty="0">
              <a:latin typeface="Meiryo UI" pitchFamily="50" charset="-128"/>
              <a:ea typeface="Meiryo UI" pitchFamily="50" charset="-128"/>
              <a:cs typeface="Meiryo UI" pitchFamily="50" charset="-128"/>
            </a:endParaRPr>
          </a:p>
        </p:txBody>
      </p:sp>
      <p:sp>
        <p:nvSpPr>
          <p:cNvPr id="28" name="テキスト ボックス 27"/>
          <p:cNvSpPr txBox="1"/>
          <p:nvPr/>
        </p:nvSpPr>
        <p:spPr>
          <a:xfrm>
            <a:off x="7814990" y="6365407"/>
            <a:ext cx="1793040"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a:t>
            </a:r>
            <a:r>
              <a:rPr lang="ja-JP" altLang="en-US" sz="1000" dirty="0">
                <a:latin typeface="Meiryo UI" pitchFamily="50" charset="-128"/>
                <a:ea typeface="Meiryo UI" pitchFamily="50" charset="-128"/>
                <a:cs typeface="Meiryo UI" pitchFamily="50" charset="-128"/>
              </a:rPr>
              <a:t>特定事</a:t>
            </a:r>
            <a:r>
              <a:rPr lang="ja-JP" altLang="en-US" sz="1000" dirty="0" smtClean="0">
                <a:latin typeface="Meiryo UI" pitchFamily="50" charset="-128"/>
                <a:ea typeface="Meiryo UI" pitchFamily="50" charset="-128"/>
                <a:cs typeface="Meiryo UI" pitchFamily="50" charset="-128"/>
              </a:rPr>
              <a:t>業者への立入調査」</a:t>
            </a:r>
            <a:endParaRPr lang="ja-JP" altLang="en-US" sz="1000" dirty="0">
              <a:latin typeface="Meiryo UI" pitchFamily="50" charset="-128"/>
              <a:ea typeface="Meiryo UI" pitchFamily="50" charset="-128"/>
              <a:cs typeface="Meiryo UI" pitchFamily="50" charset="-128"/>
            </a:endParaRPr>
          </a:p>
        </p:txBody>
      </p:sp>
      <p:pic>
        <p:nvPicPr>
          <p:cNvPr id="3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97356" y="5079867"/>
            <a:ext cx="17145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5" name="テキスト ボックス 34"/>
          <p:cNvSpPr txBox="1"/>
          <p:nvPr/>
        </p:nvSpPr>
        <p:spPr>
          <a:xfrm>
            <a:off x="7537752" y="2262392"/>
            <a:ext cx="2010952"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27</a:t>
            </a:r>
            <a:r>
              <a:rPr lang="ja-JP" altLang="en-US" sz="1000" dirty="0" smtClean="0">
                <a:latin typeface="Meiryo UI" pitchFamily="50" charset="-128"/>
                <a:ea typeface="Meiryo UI" pitchFamily="50" charset="-128"/>
                <a:cs typeface="Meiryo UI" pitchFamily="50" charset="-128"/>
              </a:rPr>
              <a:t>年度おおさか環境にやさしい建築賞（大阪府知事賞）</a:t>
            </a:r>
            <a:endParaRPr lang="ja-JP" altLang="en-US" sz="1000" dirty="0">
              <a:latin typeface="Meiryo UI" pitchFamily="50" charset="-128"/>
              <a:ea typeface="Meiryo UI" pitchFamily="50" charset="-128"/>
              <a:cs typeface="Meiryo UI" pitchFamily="50" charset="-128"/>
            </a:endParaRPr>
          </a:p>
        </p:txBody>
      </p:sp>
      <p:sp>
        <p:nvSpPr>
          <p:cNvPr id="41" name="テキスト ボックス 40"/>
          <p:cNvSpPr txBox="1"/>
          <p:nvPr/>
        </p:nvSpPr>
        <p:spPr>
          <a:xfrm>
            <a:off x="7537024" y="3753608"/>
            <a:ext cx="2072640" cy="400110"/>
          </a:xfrm>
          <a:prstGeom prst="rect">
            <a:avLst/>
          </a:prstGeom>
          <a:noFill/>
        </p:spPr>
        <p:txBody>
          <a:bodyPr wrap="square" rtlCol="0">
            <a:spAutoFit/>
          </a:bodyPr>
          <a:lstStyle/>
          <a:p>
            <a:pPr marL="87313" indent="-87313"/>
            <a:r>
              <a:rPr lang="ja-JP" altLang="en-US" sz="1000" dirty="0" smtClean="0">
                <a:latin typeface="Meiryo UI" pitchFamily="50" charset="-128"/>
                <a:ea typeface="Meiryo UI" pitchFamily="50" charset="-128"/>
                <a:cs typeface="Meiryo UI" pitchFamily="50" charset="-128"/>
              </a:rPr>
              <a:t>平成</a:t>
            </a:r>
            <a:r>
              <a:rPr lang="en-US" altLang="ja-JP" sz="1000" dirty="0" smtClean="0">
                <a:latin typeface="Meiryo UI" pitchFamily="50" charset="-128"/>
                <a:ea typeface="Meiryo UI" pitchFamily="50" charset="-128"/>
                <a:cs typeface="Meiryo UI" pitchFamily="50" charset="-128"/>
              </a:rPr>
              <a:t>27</a:t>
            </a:r>
            <a:r>
              <a:rPr lang="ja-JP" altLang="en-US" sz="1000" dirty="0" smtClean="0">
                <a:latin typeface="Meiryo UI" pitchFamily="50" charset="-128"/>
                <a:ea typeface="Meiryo UI" pitchFamily="50" charset="-128"/>
                <a:cs typeface="Meiryo UI" pitchFamily="50" charset="-128"/>
              </a:rPr>
              <a:t>年度おおさか環境にやさしい建築賞（大阪市長賞）</a:t>
            </a:r>
            <a:endParaRPr lang="ja-JP" altLang="en-US" sz="1000" dirty="0">
              <a:latin typeface="Meiryo UI" pitchFamily="50" charset="-128"/>
              <a:ea typeface="Meiryo UI" pitchFamily="50" charset="-128"/>
              <a:cs typeface="Meiryo UI" pitchFamily="50" charset="-128"/>
            </a:endParaRPr>
          </a:p>
        </p:txBody>
      </p:sp>
      <p:pic>
        <p:nvPicPr>
          <p:cNvPr id="42" name="Picture 2" descr="150712 ベルランド_02s（エスエス様から受領）"/>
          <p:cNvPicPr>
            <a:picLocks noChangeAspect="1" noChangeArrowheads="1"/>
          </p:cNvPicPr>
          <p:nvPr/>
        </p:nvPicPr>
        <p:blipFill>
          <a:blip r:embed="rId5" cstate="print"/>
          <a:srcRect/>
          <a:stretch>
            <a:fillRect/>
          </a:stretch>
        </p:blipFill>
        <p:spPr bwMode="auto">
          <a:xfrm>
            <a:off x="7880305" y="1271913"/>
            <a:ext cx="1222353" cy="1010088"/>
          </a:xfrm>
          <a:prstGeom prst="rect">
            <a:avLst/>
          </a:prstGeom>
          <a:noFill/>
          <a:ln w="9525">
            <a:noFill/>
            <a:miter lim="800000"/>
            <a:headEnd/>
            <a:tailEnd/>
          </a:ln>
        </p:spPr>
      </p:pic>
      <p:pic>
        <p:nvPicPr>
          <p:cNvPr id="43" name="図 42" descr="DSC_9663_3"/>
          <p:cNvPicPr>
            <a:picLocks noChangeAspect="1" noChangeArrowheads="1"/>
          </p:cNvPicPr>
          <p:nvPr/>
        </p:nvPicPr>
        <p:blipFill>
          <a:blip r:embed="rId6" cstate="print"/>
          <a:srcRect/>
          <a:stretch>
            <a:fillRect/>
          </a:stretch>
        </p:blipFill>
        <p:spPr bwMode="auto">
          <a:xfrm>
            <a:off x="8060127" y="2669381"/>
            <a:ext cx="779848" cy="1134589"/>
          </a:xfrm>
          <a:prstGeom prst="rect">
            <a:avLst/>
          </a:prstGeom>
          <a:noFill/>
          <a:ln w="9525">
            <a:noFill/>
            <a:miter lim="800000"/>
            <a:headEnd/>
            <a:tailEnd/>
          </a:ln>
        </p:spPr>
      </p:pic>
    </p:spTree>
    <p:extLst>
      <p:ext uri="{BB962C8B-B14F-4D97-AF65-F5344CB8AC3E}">
        <p14:creationId xmlns:p14="http://schemas.microsoft.com/office/powerpoint/2010/main" val="16673163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角丸四角形 77"/>
          <p:cNvSpPr/>
          <p:nvPr/>
        </p:nvSpPr>
        <p:spPr>
          <a:xfrm>
            <a:off x="105962" y="573206"/>
            <a:ext cx="9694076" cy="6168162"/>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smtClean="0">
                <a:solidFill>
                  <a:prstClr val="white"/>
                </a:solidFill>
                <a:latin typeface="Calibri"/>
                <a:ea typeface="HGP創英角ｺﾞｼｯｸUB" pitchFamily="50" charset="-128"/>
                <a:cs typeface="ＭＳ Ｐゴシック" charset="-128"/>
              </a:rPr>
              <a:t>～住宅・建築物の省エネ化～</a:t>
            </a:r>
            <a:endParaRPr lang="ja-JP" altLang="en-US" sz="3600" dirty="0">
              <a:solidFill>
                <a:prstClr val="white"/>
              </a:solidFill>
              <a:ea typeface="HGP創英角ｺﾞｼｯｸUB" pitchFamily="50" charset="-128"/>
              <a:cs typeface="ＭＳ Ｐゴシック" charset="-128"/>
            </a:endParaRP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31</a:t>
            </a:r>
            <a:endParaRPr lang="ja-JP" altLang="en-US" b="1" dirty="0">
              <a:solidFill>
                <a:prstClr val="white"/>
              </a:solidFill>
            </a:endParaRPr>
          </a:p>
        </p:txBody>
      </p:sp>
      <p:sp>
        <p:nvSpPr>
          <p:cNvPr id="79" name="角丸四角形 78"/>
          <p:cNvSpPr/>
          <p:nvPr/>
        </p:nvSpPr>
        <p:spPr>
          <a:xfrm>
            <a:off x="233755" y="650680"/>
            <a:ext cx="5851613"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大阪府・大阪市が所有する建築物</a:t>
            </a:r>
            <a:r>
              <a:rPr lang="ja-JP" altLang="en-US" sz="1600" b="1" dirty="0">
                <a:solidFill>
                  <a:prstClr val="black"/>
                </a:solidFill>
                <a:latin typeface="Meiryo UI" pitchFamily="50" charset="-128"/>
                <a:ea typeface="Meiryo UI" pitchFamily="50" charset="-128"/>
                <a:cs typeface="Meiryo UI" pitchFamily="50" charset="-128"/>
              </a:rPr>
              <a:t>における</a:t>
            </a:r>
            <a:r>
              <a:rPr lang="en-US" altLang="ja-JP" sz="1600" b="1" dirty="0">
                <a:solidFill>
                  <a:prstClr val="black"/>
                </a:solidFill>
                <a:latin typeface="Meiryo UI" pitchFamily="50" charset="-128"/>
                <a:ea typeface="Meiryo UI" pitchFamily="50" charset="-128"/>
                <a:cs typeface="Meiryo UI" pitchFamily="50" charset="-128"/>
              </a:rPr>
              <a:t>ESCO</a:t>
            </a:r>
            <a:r>
              <a:rPr lang="ja-JP" altLang="en-US" sz="1600" b="1" dirty="0">
                <a:solidFill>
                  <a:prstClr val="black"/>
                </a:solidFill>
                <a:latin typeface="Meiryo UI" pitchFamily="50" charset="-128"/>
                <a:ea typeface="Meiryo UI" pitchFamily="50" charset="-128"/>
                <a:cs typeface="Meiryo UI" pitchFamily="50" charset="-128"/>
              </a:rPr>
              <a:t>事業の導入</a:t>
            </a:r>
          </a:p>
        </p:txBody>
      </p:sp>
      <p:sp>
        <p:nvSpPr>
          <p:cNvPr id="80" name="テキスト ボックス 79"/>
          <p:cNvSpPr txBox="1"/>
          <p:nvPr/>
        </p:nvSpPr>
        <p:spPr>
          <a:xfrm>
            <a:off x="7336795" y="75772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1,397</a:t>
            </a:r>
            <a:r>
              <a:rPr lang="ja-JP" altLang="en-US" sz="1200" dirty="0" smtClean="0">
                <a:latin typeface="Meiryo UI" pitchFamily="50" charset="-128"/>
                <a:ea typeface="Meiryo UI" pitchFamily="50" charset="-128"/>
                <a:cs typeface="Meiryo UI" pitchFamily="50" charset="-128"/>
              </a:rPr>
              <a:t>千円）</a:t>
            </a:r>
            <a:endParaRPr lang="en-US" altLang="ja-JP" sz="1200" dirty="0">
              <a:latin typeface="Meiryo UI" pitchFamily="50" charset="-128"/>
              <a:ea typeface="Meiryo UI" pitchFamily="50" charset="-128"/>
              <a:cs typeface="Meiryo UI" pitchFamily="50" charset="-128"/>
            </a:endParaRPr>
          </a:p>
          <a:p>
            <a:pPr marL="87313" indent="-87313"/>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公募費用等</a:t>
            </a:r>
            <a:endParaRPr lang="ja-JP" altLang="en-US" sz="1200" dirty="0">
              <a:latin typeface="Meiryo UI" pitchFamily="50" charset="-128"/>
              <a:ea typeface="Meiryo UI" pitchFamily="50" charset="-128"/>
              <a:cs typeface="Meiryo UI" pitchFamily="50" charset="-128"/>
            </a:endParaRPr>
          </a:p>
        </p:txBody>
      </p:sp>
      <p:sp>
        <p:nvSpPr>
          <p:cNvPr id="81" name="テキスト ボックス 28"/>
          <p:cNvSpPr txBox="1">
            <a:spLocks noChangeArrowheads="1"/>
          </p:cNvSpPr>
          <p:nvPr/>
        </p:nvSpPr>
        <p:spPr bwMode="auto">
          <a:xfrm>
            <a:off x="128464" y="1029208"/>
            <a:ext cx="7325884"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◆既存</a:t>
            </a:r>
            <a:r>
              <a:rPr lang="ja-JP" altLang="en-US" b="0" i="0" dirty="0">
                <a:latin typeface="Meiryo UI" pitchFamily="50" charset="-128"/>
                <a:ea typeface="Meiryo UI" pitchFamily="50" charset="-128"/>
                <a:cs typeface="Meiryo UI" pitchFamily="50" charset="-128"/>
              </a:rPr>
              <a:t>建築物の省エネ改修を行う</a:t>
            </a:r>
            <a:r>
              <a:rPr lang="ja-JP" altLang="en-US" b="0" i="0" dirty="0" smtClean="0">
                <a:latin typeface="Meiryo UI" pitchFamily="50" charset="-128"/>
                <a:ea typeface="Meiryo UI" pitchFamily="50" charset="-128"/>
                <a:cs typeface="Meiryo UI" pitchFamily="50" charset="-128"/>
              </a:rPr>
              <a:t>「</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a:t>
            </a:r>
            <a:r>
              <a:rPr lang="ja-JP" altLang="en-US" b="0" i="0" dirty="0">
                <a:latin typeface="Meiryo UI" pitchFamily="50" charset="-128"/>
                <a:ea typeface="Meiryo UI" pitchFamily="50" charset="-128"/>
                <a:cs typeface="Meiryo UI" pitchFamily="50" charset="-128"/>
              </a:rPr>
              <a:t>」を</a:t>
            </a:r>
            <a:r>
              <a:rPr lang="ja-JP" altLang="en-US" b="0" i="0" dirty="0" smtClean="0">
                <a:latin typeface="Meiryo UI" pitchFamily="50" charset="-128"/>
                <a:ea typeface="Meiryo UI" pitchFamily="50" charset="-128"/>
                <a:cs typeface="Meiryo UI" pitchFamily="50" charset="-128"/>
              </a:rPr>
              <a:t>府市有</a:t>
            </a:r>
            <a:r>
              <a:rPr lang="ja-JP" altLang="en-US" b="0" i="0" dirty="0">
                <a:latin typeface="Meiryo UI" pitchFamily="50" charset="-128"/>
                <a:ea typeface="Meiryo UI" pitchFamily="50" charset="-128"/>
                <a:cs typeface="Meiryo UI" pitchFamily="50" charset="-128"/>
              </a:rPr>
              <a:t>建築物に導入し、</a:t>
            </a:r>
            <a:r>
              <a:rPr lang="ja-JP" altLang="en-US" b="0" i="0" dirty="0" smtClean="0">
                <a:latin typeface="Meiryo UI" pitchFamily="50" charset="-128"/>
                <a:ea typeface="Meiryo UI" pitchFamily="50" charset="-128"/>
                <a:cs typeface="Meiryo UI" pitchFamily="50" charset="-128"/>
              </a:rPr>
              <a:t>省エネルギー化を図ります。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sz="1200"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2016</a:t>
            </a:r>
            <a:r>
              <a:rPr lang="ja-JP" altLang="en-US" b="0" i="0" dirty="0" smtClean="0">
                <a:latin typeface="Meiryo UI" pitchFamily="50" charset="-128"/>
                <a:ea typeface="Meiryo UI" pitchFamily="50" charset="-128"/>
                <a:cs typeface="Meiryo UI" pitchFamily="50" charset="-128"/>
              </a:rPr>
              <a:t>年度は、高等学校</a:t>
            </a:r>
            <a:r>
              <a:rPr lang="en-US" altLang="ja-JP" b="0" i="0" dirty="0" smtClean="0">
                <a:latin typeface="Meiryo UI" pitchFamily="50" charset="-128"/>
                <a:ea typeface="Meiryo UI" pitchFamily="50" charset="-128"/>
                <a:cs typeface="Meiryo UI" pitchFamily="50" charset="-128"/>
              </a:rPr>
              <a:t>8</a:t>
            </a:r>
            <a:r>
              <a:rPr lang="ja-JP" altLang="en-US" b="0" i="0" dirty="0" smtClean="0">
                <a:latin typeface="Meiryo UI" pitchFamily="50" charset="-128"/>
                <a:ea typeface="Meiryo UI" pitchFamily="50" charset="-128"/>
                <a:cs typeface="Meiryo UI" pitchFamily="50" charset="-128"/>
              </a:rPr>
              <a:t>校、中河内救急救命センター、警察署</a:t>
            </a:r>
            <a:r>
              <a:rPr lang="en-US" altLang="ja-JP" b="0" i="0" dirty="0" smtClean="0">
                <a:latin typeface="Meiryo UI" pitchFamily="50" charset="-128"/>
                <a:ea typeface="Meiryo UI" pitchFamily="50" charset="-128"/>
                <a:cs typeface="Meiryo UI" pitchFamily="50" charset="-128"/>
              </a:rPr>
              <a:t>5</a:t>
            </a:r>
            <a:r>
              <a:rPr lang="ja-JP" altLang="en-US" b="0" i="0" dirty="0" smtClean="0">
                <a:latin typeface="Meiryo UI" pitchFamily="50" charset="-128"/>
                <a:ea typeface="Meiryo UI" pitchFamily="50" charset="-128"/>
                <a:cs typeface="Meiryo UI" pitchFamily="50" charset="-128"/>
              </a:rPr>
              <a:t>署、大阪市</a:t>
            </a:r>
            <a:r>
              <a:rPr lang="ja-JP" altLang="en-US" b="0" i="0" dirty="0">
                <a:latin typeface="Meiryo UI" pitchFamily="50" charset="-128"/>
                <a:ea typeface="Meiryo UI" pitchFamily="50" charset="-128"/>
                <a:cs typeface="Meiryo UI" pitchFamily="50" charset="-128"/>
              </a:rPr>
              <a:t>おとしよりすこやか</a:t>
            </a:r>
            <a:r>
              <a:rPr lang="ja-JP" altLang="en-US" b="0" i="0" dirty="0" smtClean="0">
                <a:latin typeface="Meiryo UI" pitchFamily="50" charset="-128"/>
                <a:ea typeface="Meiryo UI" pitchFamily="50" charset="-128"/>
                <a:cs typeface="Meiryo UI" pitchFamily="50" charset="-128"/>
              </a:rPr>
              <a:t>センター</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en-US" altLang="ja-JP" b="0" i="0" dirty="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 </a:t>
            </a:r>
            <a:r>
              <a:rPr lang="en-US" altLang="ja-JP" sz="1200"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南部館</a:t>
            </a:r>
            <a:r>
              <a:rPr lang="ja-JP" altLang="en-US" b="0" i="0" dirty="0">
                <a:latin typeface="Meiryo UI" pitchFamily="50" charset="-128"/>
                <a:ea typeface="Meiryo UI" pitchFamily="50" charset="-128"/>
                <a:cs typeface="Meiryo UI" pitchFamily="50" charset="-128"/>
              </a:rPr>
              <a:t>及び大阪市天王寺</a:t>
            </a:r>
            <a:r>
              <a:rPr lang="ja-JP" altLang="en-US" b="0" i="0" dirty="0" smtClean="0">
                <a:latin typeface="Meiryo UI" pitchFamily="50" charset="-128"/>
                <a:ea typeface="Meiryo UI" pitchFamily="50" charset="-128"/>
                <a:cs typeface="Meiryo UI" pitchFamily="50" charset="-128"/>
              </a:rPr>
              <a:t>動物園等で、</a:t>
            </a:r>
            <a:r>
              <a:rPr lang="en-US" altLang="ja-JP" b="0" i="0" dirty="0" smtClean="0">
                <a:latin typeface="Meiryo UI" pitchFamily="50" charset="-128"/>
                <a:ea typeface="Meiryo UI" pitchFamily="50" charset="-128"/>
                <a:cs typeface="Meiryo UI" pitchFamily="50" charset="-128"/>
              </a:rPr>
              <a:t>ESCO</a:t>
            </a:r>
            <a:r>
              <a:rPr lang="ja-JP" altLang="en-US" b="0" i="0" dirty="0" smtClean="0">
                <a:latin typeface="Meiryo UI" pitchFamily="50" charset="-128"/>
                <a:ea typeface="Meiryo UI" pitchFamily="50" charset="-128"/>
                <a:cs typeface="Meiryo UI" pitchFamily="50" charset="-128"/>
              </a:rPr>
              <a:t>事業を開始する予定です。</a:t>
            </a:r>
            <a:endParaRPr lang="ja-JP" altLang="en-US" b="0" i="0" dirty="0">
              <a:latin typeface="Meiryo UI" pitchFamily="50" charset="-128"/>
              <a:ea typeface="Meiryo UI" pitchFamily="50" charset="-128"/>
              <a:cs typeface="Meiryo UI" pitchFamily="50" charset="-128"/>
            </a:endParaRPr>
          </a:p>
        </p:txBody>
      </p:sp>
      <p:sp>
        <p:nvSpPr>
          <p:cNvPr id="36" name="テキスト ボックス 28"/>
          <p:cNvSpPr txBox="1">
            <a:spLocks noChangeArrowheads="1"/>
          </p:cNvSpPr>
          <p:nvPr/>
        </p:nvSpPr>
        <p:spPr bwMode="auto">
          <a:xfrm>
            <a:off x="5509725" y="5735578"/>
            <a:ext cx="4195803"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358775" indent="-358775" eaLnBrk="1" hangingPunct="1"/>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事業：民間</a:t>
            </a:r>
            <a:r>
              <a:rPr lang="ja-JP" altLang="en-US" sz="1000" b="0" i="0" dirty="0">
                <a:solidFill>
                  <a:prstClr val="black"/>
                </a:solidFill>
                <a:latin typeface="Meiryo UI" pitchFamily="50" charset="-128"/>
                <a:ea typeface="Meiryo UI" pitchFamily="50" charset="-128"/>
                <a:cs typeface="Meiryo UI" pitchFamily="50" charset="-128"/>
              </a:rPr>
              <a:t>の資金やノウハウを活用して既存ビル等を省エネ改修し</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省エネルギー化</a:t>
            </a:r>
            <a:r>
              <a:rPr lang="ja-JP" altLang="en-US" sz="1000" b="0" i="0" dirty="0">
                <a:solidFill>
                  <a:prstClr val="black"/>
                </a:solidFill>
                <a:latin typeface="Meiryo UI" pitchFamily="50" charset="-128"/>
                <a:ea typeface="Meiryo UI" pitchFamily="50" charset="-128"/>
                <a:cs typeface="Meiryo UI" pitchFamily="50" charset="-128"/>
              </a:rPr>
              <a:t>による光熱水費の削減分で改修工事に</a:t>
            </a:r>
            <a:r>
              <a:rPr lang="ja-JP" altLang="en-US" sz="1000" b="0" i="0" dirty="0" smtClean="0">
                <a:solidFill>
                  <a:prstClr val="black"/>
                </a:solidFill>
                <a:latin typeface="Meiryo UI" pitchFamily="50" charset="-128"/>
                <a:ea typeface="Meiryo UI" pitchFamily="50" charset="-128"/>
                <a:cs typeface="Meiryo UI" pitchFamily="50" charset="-128"/>
              </a:rPr>
              <a:t>かかる</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経費</a:t>
            </a:r>
            <a:r>
              <a:rPr lang="ja-JP" altLang="en-US" sz="1000" b="0" i="0" dirty="0">
                <a:solidFill>
                  <a:prstClr val="black"/>
                </a:solidFill>
                <a:latin typeface="Meiryo UI" pitchFamily="50" charset="-128"/>
                <a:ea typeface="Meiryo UI" pitchFamily="50" charset="-128"/>
                <a:cs typeface="Meiryo UI" pitchFamily="50" charset="-128"/>
              </a:rPr>
              <a:t>等を償還し、残余を施設所有者</a:t>
            </a:r>
            <a:r>
              <a:rPr lang="ja-JP" altLang="en-US" sz="1000" b="0" i="0" dirty="0" smtClean="0">
                <a:solidFill>
                  <a:prstClr val="black"/>
                </a:solidFill>
                <a:latin typeface="Meiryo UI" pitchFamily="50" charset="-128"/>
                <a:ea typeface="Meiryo UI" pitchFamily="50" charset="-128"/>
                <a:cs typeface="Meiryo UI" pitchFamily="50" charset="-128"/>
              </a:rPr>
              <a:t>と</a:t>
            </a:r>
            <a:r>
              <a:rPr lang="en-US" altLang="ja-JP" sz="1000" b="0" i="0" dirty="0" smtClean="0">
                <a:solidFill>
                  <a:prstClr val="black"/>
                </a:solidFill>
                <a:latin typeface="Meiryo UI" pitchFamily="50" charset="-128"/>
                <a:ea typeface="Meiryo UI" pitchFamily="50" charset="-128"/>
                <a:cs typeface="Meiryo UI" pitchFamily="50" charset="-128"/>
              </a:rPr>
              <a:t>ESCO</a:t>
            </a:r>
            <a:r>
              <a:rPr lang="ja-JP" altLang="en-US" sz="1000" b="0" i="0" dirty="0" smtClean="0">
                <a:solidFill>
                  <a:prstClr val="black"/>
                </a:solidFill>
                <a:latin typeface="Meiryo UI" pitchFamily="50" charset="-128"/>
                <a:ea typeface="Meiryo UI" pitchFamily="50" charset="-128"/>
                <a:cs typeface="Meiryo UI" pitchFamily="50" charset="-128"/>
              </a:rPr>
              <a:t>事</a:t>
            </a:r>
            <a:r>
              <a:rPr lang="ja-JP" altLang="en-US" sz="1000" b="0" i="0" dirty="0">
                <a:solidFill>
                  <a:prstClr val="black"/>
                </a:solidFill>
                <a:latin typeface="Meiryo UI" pitchFamily="50" charset="-128"/>
                <a:ea typeface="Meiryo UI" pitchFamily="50" charset="-128"/>
                <a:cs typeface="Meiryo UI" pitchFamily="50" charset="-128"/>
              </a:rPr>
              <a:t>業者の</a:t>
            </a:r>
            <a:r>
              <a:rPr lang="ja-JP" altLang="en-US" sz="1000" b="0" i="0" dirty="0" smtClean="0">
                <a:solidFill>
                  <a:prstClr val="black"/>
                </a:solidFill>
                <a:latin typeface="Meiryo UI" pitchFamily="50" charset="-128"/>
                <a:ea typeface="Meiryo UI" pitchFamily="50" charset="-128"/>
                <a:cs typeface="Meiryo UI" pitchFamily="50" charset="-128"/>
              </a:rPr>
              <a:t>利益</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a:solidFill>
                  <a:prstClr val="black"/>
                </a:solidFill>
                <a:latin typeface="Meiryo UI" pitchFamily="50" charset="-128"/>
                <a:ea typeface="Meiryo UI" pitchFamily="50" charset="-128"/>
                <a:cs typeface="Meiryo UI" pitchFamily="50" charset="-128"/>
              </a:rPr>
              <a:t>　</a:t>
            </a:r>
            <a:r>
              <a:rPr lang="ja-JP" altLang="en-US" sz="1000" b="0" i="0" dirty="0" smtClean="0">
                <a:solidFill>
                  <a:prstClr val="black"/>
                </a:solidFill>
                <a:latin typeface="Meiryo UI" pitchFamily="50" charset="-128"/>
                <a:ea typeface="Meiryo UI" pitchFamily="50" charset="-128"/>
                <a:cs typeface="Meiryo UI" pitchFamily="50" charset="-128"/>
              </a:rPr>
              <a:t>　　　　　　　　と</a:t>
            </a:r>
            <a:r>
              <a:rPr lang="ja-JP" altLang="en-US" sz="1000" b="0" i="0" dirty="0">
                <a:solidFill>
                  <a:prstClr val="black"/>
                </a:solidFill>
                <a:latin typeface="Meiryo UI" pitchFamily="50" charset="-128"/>
                <a:ea typeface="Meiryo UI" pitchFamily="50" charset="-128"/>
                <a:cs typeface="Meiryo UI" pitchFamily="50" charset="-128"/>
              </a:rPr>
              <a:t>する事業</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a:p>
            <a:pPr marL="358775" indent="-358775" eaLnBrk="1" hangingPunct="1"/>
            <a:r>
              <a:rPr lang="ja-JP" altLang="en-US" sz="1000" b="0" i="0" dirty="0" smtClean="0">
                <a:solidFill>
                  <a:prstClr val="black"/>
                </a:solidFill>
                <a:latin typeface="Meiryo UI" pitchFamily="50" charset="-128"/>
                <a:ea typeface="Meiryo UI" pitchFamily="50" charset="-128"/>
                <a:cs typeface="Meiryo UI" pitchFamily="50" charset="-128"/>
              </a:rPr>
              <a:t>　　　　　　　　（</a:t>
            </a:r>
            <a:r>
              <a:rPr lang="en-US" altLang="ja-JP" sz="1000" b="0" i="0" dirty="0">
                <a:solidFill>
                  <a:prstClr val="black"/>
                </a:solidFill>
                <a:latin typeface="Meiryo UI" pitchFamily="50" charset="-128"/>
                <a:ea typeface="Meiryo UI" pitchFamily="50" charset="-128"/>
                <a:cs typeface="Meiryo UI" pitchFamily="50" charset="-128"/>
              </a:rPr>
              <a:t>ESCO</a:t>
            </a:r>
            <a:r>
              <a:rPr lang="ja-JP" altLang="en-US" sz="1000" b="0" i="0" dirty="0">
                <a:solidFill>
                  <a:prstClr val="black"/>
                </a:solidFill>
                <a:latin typeface="Meiryo UI" pitchFamily="50" charset="-128"/>
                <a:ea typeface="Meiryo UI" pitchFamily="50" charset="-128"/>
                <a:cs typeface="Meiryo UI" pitchFamily="50" charset="-128"/>
              </a:rPr>
              <a:t>は</a:t>
            </a:r>
            <a:r>
              <a:rPr lang="en-US" altLang="ja-JP" sz="1000" b="0" i="0" dirty="0">
                <a:solidFill>
                  <a:prstClr val="black"/>
                </a:solidFill>
                <a:latin typeface="Meiryo UI" pitchFamily="50" charset="-128"/>
                <a:ea typeface="Meiryo UI" pitchFamily="50" charset="-128"/>
                <a:cs typeface="Meiryo UI" pitchFamily="50" charset="-128"/>
              </a:rPr>
              <a:t>Energy Service Company</a:t>
            </a:r>
            <a:r>
              <a:rPr lang="ja-JP" altLang="en-US" sz="1000" b="0" i="0" dirty="0">
                <a:solidFill>
                  <a:prstClr val="black"/>
                </a:solidFill>
                <a:latin typeface="Meiryo UI" pitchFamily="50" charset="-128"/>
                <a:ea typeface="Meiryo UI" pitchFamily="50" charset="-128"/>
                <a:cs typeface="Meiryo UI" pitchFamily="50" charset="-128"/>
              </a:rPr>
              <a:t>の略</a:t>
            </a:r>
            <a:r>
              <a:rPr lang="ja-JP" altLang="en-US" sz="1000" b="0" i="0" dirty="0" smtClean="0">
                <a:solidFill>
                  <a:prstClr val="black"/>
                </a:solidFill>
                <a:latin typeface="Meiryo UI" pitchFamily="50" charset="-128"/>
                <a:ea typeface="Meiryo UI" pitchFamily="50" charset="-128"/>
                <a:cs typeface="Meiryo UI" pitchFamily="50" charset="-128"/>
              </a:rPr>
              <a:t>）</a:t>
            </a:r>
            <a:endParaRPr lang="en-US" altLang="ja-JP" sz="1000" b="0" i="0" dirty="0" smtClean="0">
              <a:solidFill>
                <a:prstClr val="black"/>
              </a:solidFill>
              <a:latin typeface="Meiryo UI" pitchFamily="50" charset="-128"/>
              <a:ea typeface="Meiryo UI" pitchFamily="50" charset="-128"/>
              <a:cs typeface="Meiryo UI" pitchFamily="50" charset="-128"/>
            </a:endParaRPr>
          </a:p>
        </p:txBody>
      </p:sp>
      <p:sp>
        <p:nvSpPr>
          <p:cNvPr id="13" name="正方形/長方形 12"/>
          <p:cNvSpPr/>
          <p:nvPr/>
        </p:nvSpPr>
        <p:spPr>
          <a:xfrm>
            <a:off x="7617296" y="1731005"/>
            <a:ext cx="1885019" cy="689883"/>
          </a:xfrm>
          <a:prstGeom prst="rect">
            <a:avLst/>
          </a:prstGeom>
          <a:noFill/>
          <a:ln w="9525">
            <a:solidFill>
              <a:schemeClr val="tx1"/>
            </a:solidFill>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年度までの実施実績＞</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■大阪府・・・合計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42</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87313" indent="-87313"/>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■大阪市･･･合計</a:t>
            </a:r>
            <a:r>
              <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正方形/長方形 63"/>
          <p:cNvSpPr>
            <a:spLocks noChangeAspect="1"/>
          </p:cNvSpPr>
          <p:nvPr/>
        </p:nvSpPr>
        <p:spPr>
          <a:xfrm>
            <a:off x="1444498" y="7123834"/>
            <a:ext cx="796358" cy="2404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65" name="グループ化 64"/>
          <p:cNvGrpSpPr>
            <a:grpSpLocks noChangeAspect="1"/>
          </p:cNvGrpSpPr>
          <p:nvPr/>
        </p:nvGrpSpPr>
        <p:grpSpPr>
          <a:xfrm>
            <a:off x="221539" y="1712742"/>
            <a:ext cx="5352926" cy="4975407"/>
            <a:chOff x="2789363" y="737666"/>
            <a:chExt cx="6413169" cy="5960869"/>
          </a:xfrm>
        </p:grpSpPr>
        <p:pic>
          <p:nvPicPr>
            <p:cNvPr id="66" name="Picture 2"/>
            <p:cNvPicPr>
              <a:picLocks noChangeAspect="1" noChangeArrowheads="1"/>
            </p:cNvPicPr>
            <p:nvPr/>
          </p:nvPicPr>
          <p:blipFill>
            <a:blip r:embed="rId2">
              <a:clrChange>
                <a:clrFrom>
                  <a:srgbClr val="CADFF4"/>
                </a:clrFrom>
                <a:clrTo>
                  <a:srgbClr val="CADFF4">
                    <a:alpha val="0"/>
                  </a:srgbClr>
                </a:clrTo>
              </a:clrChange>
              <a:extLst>
                <a:ext uri="{28A0092B-C50C-407E-A947-70E740481C1C}">
                  <a14:useLocalDpi xmlns:a14="http://schemas.microsoft.com/office/drawing/2010/main" val="0"/>
                </a:ext>
              </a:extLst>
            </a:blip>
            <a:srcRect/>
            <a:stretch>
              <a:fillRect/>
            </a:stretch>
          </p:blipFill>
          <p:spPr bwMode="auto">
            <a:xfrm>
              <a:off x="3540886" y="790192"/>
              <a:ext cx="5544616" cy="5868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7" name="Picture 2" descr="https://encrypted-tbn0.gstatic.com/images?q=tbn:ANd9GcRjmd8qj_Zz-qQv9SLU1wrYTX_ZyTVXoVO0kFHylDBx4piZgPQZelV6Dg">
              <a:hlinkClick r:id="rId3"/>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flipH="1">
              <a:off x="4832350" y="1987285"/>
              <a:ext cx="1224136" cy="597793"/>
            </a:xfrm>
            <a:prstGeom prst="rect">
              <a:avLst/>
            </a:prstGeom>
            <a:noFill/>
            <a:extLst>
              <a:ext uri="{909E8E84-426E-40DD-AFC4-6F175D3DCCD1}">
                <a14:hiddenFill xmlns:a14="http://schemas.microsoft.com/office/drawing/2010/main">
                  <a:solidFill>
                    <a:srgbClr val="FFFFFF"/>
                  </a:solidFill>
                </a14:hiddenFill>
              </a:ext>
            </a:extLst>
          </p:spPr>
        </p:pic>
        <p:sp>
          <p:nvSpPr>
            <p:cNvPr id="69" name="円弧 68"/>
            <p:cNvSpPr/>
            <p:nvPr/>
          </p:nvSpPr>
          <p:spPr>
            <a:xfrm>
              <a:off x="3540726" y="2158044"/>
              <a:ext cx="1628208" cy="307294"/>
            </a:xfrm>
            <a:prstGeom prst="arc">
              <a:avLst>
                <a:gd name="adj1" fmla="val 12392945"/>
                <a:gd name="adj2" fmla="val 32383"/>
              </a:avLst>
            </a:prstGeom>
            <a:ln w="12700">
              <a:solidFill>
                <a:schemeClr val="tx1">
                  <a:lumMod val="90000"/>
                  <a:lumOff val="10000"/>
                </a:schemeClr>
              </a:solidFill>
              <a:prstDash val="sysDot"/>
              <a:tailEnd type="oval" w="sm" len="sm"/>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70" name="円/楕円 69"/>
            <p:cNvSpPr>
              <a:spLocks noChangeAspect="1"/>
            </p:cNvSpPr>
            <p:nvPr/>
          </p:nvSpPr>
          <p:spPr>
            <a:xfrm>
              <a:off x="3176166" y="1694954"/>
              <a:ext cx="1036015" cy="1036015"/>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1" name="テキスト ボックス 70"/>
            <p:cNvSpPr txBox="1"/>
            <p:nvPr/>
          </p:nvSpPr>
          <p:spPr>
            <a:xfrm>
              <a:off x="3126088" y="1849760"/>
              <a:ext cx="1144092" cy="626852"/>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再生可能</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エネルギー</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太陽光パネル設置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laptop"/>
            <p:cNvSpPr>
              <a:spLocks noEditPoints="1" noChangeArrowheads="1"/>
            </p:cNvSpPr>
            <p:nvPr/>
          </p:nvSpPr>
          <p:spPr bwMode="auto">
            <a:xfrm>
              <a:off x="4377640" y="4220425"/>
              <a:ext cx="359246" cy="322610"/>
            </a:xfrm>
            <a:custGeom>
              <a:avLst/>
              <a:gdLst>
                <a:gd name="T0" fmla="*/ 3362 w 21600"/>
                <a:gd name="T1" fmla="*/ 0 h 21600"/>
                <a:gd name="T2" fmla="*/ 3362 w 21600"/>
                <a:gd name="T3" fmla="*/ 7173 h 21600"/>
                <a:gd name="T4" fmla="*/ 18327 w 21600"/>
                <a:gd name="T5" fmla="*/ 0 h 21600"/>
                <a:gd name="T6" fmla="*/ 18327 w 21600"/>
                <a:gd name="T7" fmla="*/ 7173 h 21600"/>
                <a:gd name="T8" fmla="*/ 10800 w 21600"/>
                <a:gd name="T9" fmla="*/ 0 h 21600"/>
                <a:gd name="T10" fmla="*/ 10800 w 21600"/>
                <a:gd name="T11" fmla="*/ 21600 h 21600"/>
                <a:gd name="T12" fmla="*/ 0 w 21600"/>
                <a:gd name="T13" fmla="*/ 21600 h 21600"/>
                <a:gd name="T14" fmla="*/ 21600 w 21600"/>
                <a:gd name="T15" fmla="*/ 21600 h 21600"/>
                <a:gd name="T16" fmla="*/ 4445 w 21600"/>
                <a:gd name="T17" fmla="*/ 1858 h 21600"/>
                <a:gd name="T18" fmla="*/ 17311 w 21600"/>
                <a:gd name="T19" fmla="*/ 1232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3362" y="0"/>
                  </a:moveTo>
                  <a:lnTo>
                    <a:pt x="18327" y="0"/>
                  </a:lnTo>
                  <a:lnTo>
                    <a:pt x="18327" y="14347"/>
                  </a:lnTo>
                  <a:lnTo>
                    <a:pt x="3362" y="14347"/>
                  </a:lnTo>
                  <a:lnTo>
                    <a:pt x="3362" y="0"/>
                  </a:lnTo>
                  <a:close/>
                </a:path>
                <a:path w="21600" h="21600" extrusionOk="0">
                  <a:moveTo>
                    <a:pt x="3340" y="15068"/>
                  </a:moveTo>
                  <a:lnTo>
                    <a:pt x="0" y="19877"/>
                  </a:lnTo>
                  <a:lnTo>
                    <a:pt x="21600" y="19877"/>
                  </a:lnTo>
                  <a:lnTo>
                    <a:pt x="18327" y="15068"/>
                  </a:lnTo>
                  <a:lnTo>
                    <a:pt x="3340" y="15068"/>
                  </a:lnTo>
                  <a:close/>
                </a:path>
                <a:path w="21600" h="21600" extrusionOk="0">
                  <a:moveTo>
                    <a:pt x="0" y="19877"/>
                  </a:moveTo>
                  <a:lnTo>
                    <a:pt x="0" y="21600"/>
                  </a:lnTo>
                  <a:lnTo>
                    <a:pt x="21600" y="21600"/>
                  </a:lnTo>
                  <a:lnTo>
                    <a:pt x="21600" y="19877"/>
                  </a:lnTo>
                  <a:lnTo>
                    <a:pt x="0" y="19877"/>
                  </a:lnTo>
                  <a:close/>
                </a:path>
                <a:path w="21600" h="21600" extrusionOk="0">
                  <a:moveTo>
                    <a:pt x="4186" y="1523"/>
                  </a:moveTo>
                  <a:lnTo>
                    <a:pt x="17547" y="1523"/>
                  </a:lnTo>
                  <a:lnTo>
                    <a:pt x="17547" y="12744"/>
                  </a:lnTo>
                  <a:lnTo>
                    <a:pt x="4186" y="12744"/>
                  </a:lnTo>
                  <a:lnTo>
                    <a:pt x="4186" y="1523"/>
                  </a:lnTo>
                  <a:close/>
                </a:path>
                <a:path w="21600" h="21600" extrusionOk="0">
                  <a:moveTo>
                    <a:pt x="3318" y="15549"/>
                  </a:moveTo>
                  <a:lnTo>
                    <a:pt x="2917" y="16110"/>
                  </a:lnTo>
                  <a:lnTo>
                    <a:pt x="18727" y="16110"/>
                  </a:lnTo>
                  <a:lnTo>
                    <a:pt x="18327" y="15549"/>
                  </a:lnTo>
                  <a:lnTo>
                    <a:pt x="3318" y="15549"/>
                  </a:lnTo>
                  <a:close/>
                </a:path>
                <a:path w="21600" h="21600" extrusionOk="0">
                  <a:moveTo>
                    <a:pt x="6213" y="18314"/>
                  </a:moveTo>
                  <a:lnTo>
                    <a:pt x="5946" y="18875"/>
                  </a:lnTo>
                  <a:lnTo>
                    <a:pt x="15766" y="18875"/>
                  </a:lnTo>
                  <a:lnTo>
                    <a:pt x="15499" y="18314"/>
                  </a:lnTo>
                  <a:lnTo>
                    <a:pt x="6213" y="18314"/>
                  </a:lnTo>
                  <a:close/>
                </a:path>
                <a:path w="21600" h="21600" extrusionOk="0">
                  <a:moveTo>
                    <a:pt x="2828" y="16471"/>
                  </a:moveTo>
                  <a:lnTo>
                    <a:pt x="2405" y="17072"/>
                  </a:lnTo>
                  <a:lnTo>
                    <a:pt x="19284" y="17072"/>
                  </a:lnTo>
                  <a:lnTo>
                    <a:pt x="18839" y="16471"/>
                  </a:lnTo>
                  <a:lnTo>
                    <a:pt x="2828" y="16471"/>
                  </a:lnTo>
                  <a:close/>
                </a:path>
                <a:path w="21600" h="21600" extrusionOk="0">
                  <a:moveTo>
                    <a:pt x="2316" y="17352"/>
                  </a:moveTo>
                  <a:lnTo>
                    <a:pt x="1871" y="17953"/>
                  </a:lnTo>
                  <a:lnTo>
                    <a:pt x="19863" y="17953"/>
                  </a:lnTo>
                  <a:lnTo>
                    <a:pt x="19395" y="17352"/>
                  </a:lnTo>
                  <a:lnTo>
                    <a:pt x="2316" y="17352"/>
                  </a:lnTo>
                  <a:close/>
                </a:path>
              </a:pathLst>
            </a:custGeom>
            <a:solidFill>
              <a:srgbClr val="C0C0C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73" name="円/楕円 72"/>
            <p:cNvSpPr>
              <a:spLocks noChangeAspect="1"/>
            </p:cNvSpPr>
            <p:nvPr/>
          </p:nvSpPr>
          <p:spPr>
            <a:xfrm>
              <a:off x="3628612" y="73766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4" name="正方形/長方形 73"/>
            <p:cNvSpPr/>
            <p:nvPr/>
          </p:nvSpPr>
          <p:spPr>
            <a:xfrm>
              <a:off x="6033030" y="1025179"/>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5" name="正方形/長方形 74"/>
            <p:cNvSpPr/>
            <p:nvPr/>
          </p:nvSpPr>
          <p:spPr>
            <a:xfrm>
              <a:off x="5624438" y="790192"/>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6" name="円/楕円 75"/>
            <p:cNvSpPr>
              <a:spLocks noChangeAspect="1"/>
            </p:cNvSpPr>
            <p:nvPr/>
          </p:nvSpPr>
          <p:spPr>
            <a:xfrm>
              <a:off x="4736886" y="80967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7" name="正方形/長方形 76"/>
            <p:cNvSpPr/>
            <p:nvPr/>
          </p:nvSpPr>
          <p:spPr>
            <a:xfrm>
              <a:off x="5840462" y="894140"/>
              <a:ext cx="432048" cy="8008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2" name="正方形/長方形 81"/>
            <p:cNvSpPr/>
            <p:nvPr/>
          </p:nvSpPr>
          <p:spPr>
            <a:xfrm flipH="1">
              <a:off x="6264416" y="2016379"/>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3" name="正方形/長方形 82"/>
            <p:cNvSpPr/>
            <p:nvPr/>
          </p:nvSpPr>
          <p:spPr>
            <a:xfrm flipH="1">
              <a:off x="6168953" y="1694954"/>
              <a:ext cx="168293" cy="40040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4" name="正方形/長方形 83"/>
            <p:cNvSpPr/>
            <p:nvPr/>
          </p:nvSpPr>
          <p:spPr>
            <a:xfrm flipH="1">
              <a:off x="6328786" y="2188457"/>
              <a:ext cx="136292" cy="180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5" name="正方形/長方形 84"/>
            <p:cNvSpPr/>
            <p:nvPr/>
          </p:nvSpPr>
          <p:spPr>
            <a:xfrm flipH="1">
              <a:off x="6355900" y="2321581"/>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6" name="正方形/長方形 85"/>
            <p:cNvSpPr/>
            <p:nvPr/>
          </p:nvSpPr>
          <p:spPr>
            <a:xfrm flipH="1">
              <a:off x="6343364" y="2249314"/>
              <a:ext cx="136292" cy="9033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7" name="円/楕円 86"/>
            <p:cNvSpPr>
              <a:spLocks noChangeAspect="1"/>
            </p:cNvSpPr>
            <p:nvPr/>
          </p:nvSpPr>
          <p:spPr>
            <a:xfrm>
              <a:off x="5817686" y="80554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8" name="円/楕円 87"/>
            <p:cNvSpPr>
              <a:spLocks noChangeAspect="1"/>
            </p:cNvSpPr>
            <p:nvPr/>
          </p:nvSpPr>
          <p:spPr>
            <a:xfrm>
              <a:off x="6912116" y="805274"/>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9" name="円/楕円 88"/>
            <p:cNvSpPr>
              <a:spLocks noChangeAspect="1"/>
            </p:cNvSpPr>
            <p:nvPr/>
          </p:nvSpPr>
          <p:spPr>
            <a:xfrm>
              <a:off x="7995176" y="814239"/>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0" name="テキスト ボックス 89"/>
            <p:cNvSpPr txBox="1"/>
            <p:nvPr/>
          </p:nvSpPr>
          <p:spPr>
            <a:xfrm>
              <a:off x="3506878" y="966195"/>
              <a:ext cx="1242066" cy="479358"/>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窓ガラス</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断熱</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フィルム</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1" name="テキスト ボックス 90"/>
            <p:cNvSpPr txBox="1"/>
            <p:nvPr/>
          </p:nvSpPr>
          <p:spPr>
            <a:xfrm>
              <a:off x="4658536" y="959423"/>
              <a:ext cx="1163507"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　明</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照明器具の</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LED</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人感センサの設置</a:t>
              </a:r>
              <a:endPar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2" name="テキスト ボックス 91"/>
            <p:cNvSpPr txBox="1"/>
            <p:nvPr/>
          </p:nvSpPr>
          <p:spPr>
            <a:xfrm>
              <a:off x="5789824" y="959423"/>
              <a:ext cx="1058736"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衛生</a:t>
              </a: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器具</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擬音</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装置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3" name="テキスト ボックス 92"/>
            <p:cNvSpPr txBox="1"/>
            <p:nvPr/>
          </p:nvSpPr>
          <p:spPr>
            <a:xfrm>
              <a:off x="6826393" y="935240"/>
              <a:ext cx="1229646"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空調機 </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給</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排気ファンの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風量制御（</a:t>
              </a:r>
              <a:r>
                <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VAV</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4" name="テキスト ボックス 93"/>
            <p:cNvSpPr txBox="1"/>
            <p:nvPr/>
          </p:nvSpPr>
          <p:spPr>
            <a:xfrm>
              <a:off x="7971447" y="960201"/>
              <a:ext cx="1058736" cy="479358"/>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水　栓</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節水</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コマ</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の採用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5" name="正方形/長方形 94"/>
            <p:cNvSpPr/>
            <p:nvPr/>
          </p:nvSpPr>
          <p:spPr>
            <a:xfrm>
              <a:off x="6168953" y="5027858"/>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6" name="正方形/長方形 95"/>
            <p:cNvSpPr/>
            <p:nvPr/>
          </p:nvSpPr>
          <p:spPr>
            <a:xfrm>
              <a:off x="5240942" y="514983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7" name="正方形/長方形 96"/>
            <p:cNvSpPr/>
            <p:nvPr/>
          </p:nvSpPr>
          <p:spPr>
            <a:xfrm>
              <a:off x="4454724" y="5102537"/>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8" name="正方形/長方形 97"/>
            <p:cNvSpPr/>
            <p:nvPr/>
          </p:nvSpPr>
          <p:spPr>
            <a:xfrm>
              <a:off x="3548447" y="5352240"/>
              <a:ext cx="359456" cy="5760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9" name="円/楕円 98"/>
            <p:cNvSpPr>
              <a:spLocks noChangeAspect="1"/>
            </p:cNvSpPr>
            <p:nvPr/>
          </p:nvSpPr>
          <p:spPr>
            <a:xfrm>
              <a:off x="3639794" y="510149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0" name="円/楕円 99"/>
            <p:cNvSpPr>
              <a:spLocks noChangeAspect="1"/>
            </p:cNvSpPr>
            <p:nvPr/>
          </p:nvSpPr>
          <p:spPr>
            <a:xfrm>
              <a:off x="5364197" y="5107987"/>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1" name="円/楕円 100"/>
            <p:cNvSpPr>
              <a:spLocks noChangeAspect="1"/>
            </p:cNvSpPr>
            <p:nvPr/>
          </p:nvSpPr>
          <p:spPr>
            <a:xfrm>
              <a:off x="7142317" y="5093486"/>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2" name="円/楕円 101"/>
            <p:cNvSpPr>
              <a:spLocks noChangeAspect="1"/>
            </p:cNvSpPr>
            <p:nvPr/>
          </p:nvSpPr>
          <p:spPr>
            <a:xfrm>
              <a:off x="6249054" y="5633690"/>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3" name="円/楕円 102"/>
            <p:cNvSpPr>
              <a:spLocks noChangeAspect="1"/>
            </p:cNvSpPr>
            <p:nvPr/>
          </p:nvSpPr>
          <p:spPr>
            <a:xfrm>
              <a:off x="8000388" y="5676132"/>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4" name="円/楕円 103"/>
            <p:cNvSpPr>
              <a:spLocks noChangeAspect="1"/>
            </p:cNvSpPr>
            <p:nvPr/>
          </p:nvSpPr>
          <p:spPr>
            <a:xfrm>
              <a:off x="4502538" y="5690283"/>
              <a:ext cx="1005840" cy="1005840"/>
            </a:xfrm>
            <a:prstGeom prst="ellipse">
              <a:avLst/>
            </a:prstGeom>
            <a:solidFill>
              <a:srgbClr val="99CCFF"/>
            </a:solidFill>
            <a:ln>
              <a:solidFill>
                <a:srgbClr val="99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5" name="テキスト ボックス 104"/>
            <p:cNvSpPr txBox="1"/>
            <p:nvPr/>
          </p:nvSpPr>
          <p:spPr>
            <a:xfrm>
              <a:off x="3458672" y="5183424"/>
              <a:ext cx="1375882"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中央</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監視</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機器</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運転</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状況を監視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設備機器の最適</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制御</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6" name="テキスト ボックス 105"/>
            <p:cNvSpPr txBox="1"/>
            <p:nvPr/>
          </p:nvSpPr>
          <p:spPr>
            <a:xfrm>
              <a:off x="4399240" y="5850732"/>
              <a:ext cx="1206115" cy="755911"/>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受</a:t>
              </a: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変電設備</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トランス</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の高効率化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コンデンサ力率改善</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7" name="テキスト ボックス 106"/>
            <p:cNvSpPr txBox="1"/>
            <p:nvPr/>
          </p:nvSpPr>
          <p:spPr>
            <a:xfrm>
              <a:off x="5068173" y="5234088"/>
              <a:ext cx="1611366" cy="755911"/>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コージェネレーション</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システム</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契約電力の低減</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排熱</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有効利用</a:t>
              </a:r>
              <a:endParaRPr lang="en-US" altLang="ja-JP"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08" name="テキスト ボックス 107"/>
            <p:cNvSpPr txBox="1"/>
            <p:nvPr/>
          </p:nvSpPr>
          <p:spPr>
            <a:xfrm>
              <a:off x="6194976" y="5777418"/>
              <a:ext cx="1124152" cy="737473"/>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ポンプ</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台数制御</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インバータ化</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配管</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抵抗低減</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9" name="テキスト ボックス 108"/>
            <p:cNvSpPr txBox="1"/>
            <p:nvPr/>
          </p:nvSpPr>
          <p:spPr>
            <a:xfrm>
              <a:off x="7083161" y="5253251"/>
              <a:ext cx="1124152" cy="608415"/>
            </a:xfrm>
            <a:prstGeom prst="rect">
              <a:avLst/>
            </a:prstGeom>
            <a:noFill/>
          </p:spPr>
          <p:txBody>
            <a:bodyPr wrap="square" rtlCol="0">
              <a:spAutoFit/>
            </a:bodyPr>
            <a:lstStyle/>
            <a:p>
              <a:pPr algn="ctr"/>
              <a:r>
                <a:rPr lang="ja-JP" altLang="en-US"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蓄　熱</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深夜電力</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契約</a:t>
              </a: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電力の</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活用</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0" name="テキスト ボックス 109"/>
            <p:cNvSpPr txBox="1"/>
            <p:nvPr/>
          </p:nvSpPr>
          <p:spPr>
            <a:xfrm>
              <a:off x="7811629" y="5813566"/>
              <a:ext cx="1390903" cy="884969"/>
            </a:xfrm>
            <a:prstGeom prst="rect">
              <a:avLst/>
            </a:prstGeom>
            <a:noFill/>
          </p:spPr>
          <p:txBody>
            <a:bodyPr wrap="square" rtlCol="0">
              <a:spAutoFit/>
            </a:bodyPr>
            <a:lstStyle/>
            <a:p>
              <a:pPr algn="ctr"/>
              <a:r>
                <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熱源機</a:t>
              </a:r>
              <a:endParaRPr lang="en-US" altLang="ja-JP" sz="8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高効率吸収式冷温水機</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ターボ</a:t>
              </a:r>
              <a:r>
                <a:rPr lang="ja-JP" altLang="en-US"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冷凍機 等の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設置</a:t>
              </a:r>
              <a:endParaRPr lang="en-US" altLang="ja-JP" sz="7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ja-JP" altLang="en-US" sz="8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1" name="正方形/長方形 110"/>
            <p:cNvSpPr/>
            <p:nvPr/>
          </p:nvSpPr>
          <p:spPr>
            <a:xfrm>
              <a:off x="8523809" y="4143990"/>
              <a:ext cx="561693" cy="96399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2" name="正方形/長方形 111"/>
            <p:cNvSpPr/>
            <p:nvPr/>
          </p:nvSpPr>
          <p:spPr>
            <a:xfrm>
              <a:off x="3512547" y="4137495"/>
              <a:ext cx="561693" cy="8903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3" name="円弧 112"/>
            <p:cNvSpPr/>
            <p:nvPr/>
          </p:nvSpPr>
          <p:spPr>
            <a:xfrm flipV="1">
              <a:off x="3764134" y="4321600"/>
              <a:ext cx="1476808" cy="880042"/>
            </a:xfrm>
            <a:prstGeom prst="arc">
              <a:avLst>
                <a:gd name="adj1" fmla="val 5091752"/>
                <a:gd name="adj2" fmla="val 10174193"/>
              </a:avLst>
            </a:prstGeom>
            <a:ln w="12700">
              <a:solidFill>
                <a:schemeClr val="tx1">
                  <a:lumMod val="90000"/>
                  <a:lumOff val="10000"/>
                </a:schemeClr>
              </a:solidFill>
              <a:prstDash val="sysDot"/>
              <a:headEnd type="oval" w="sm" len="sm"/>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14" name="円/楕円 113"/>
            <p:cNvSpPr>
              <a:spLocks noChangeAspect="1"/>
            </p:cNvSpPr>
            <p:nvPr/>
          </p:nvSpPr>
          <p:spPr>
            <a:xfrm>
              <a:off x="2885749" y="4143990"/>
              <a:ext cx="1015898" cy="1015898"/>
            </a:xfrm>
            <a:prstGeom prst="ellipse">
              <a:avLst/>
            </a:prstGeom>
            <a:solidFill>
              <a:srgbClr val="99CC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15" name="テキスト ボックス 114"/>
            <p:cNvSpPr txBox="1"/>
            <p:nvPr/>
          </p:nvSpPr>
          <p:spPr>
            <a:xfrm>
              <a:off x="2789363" y="4227827"/>
              <a:ext cx="1221377" cy="737473"/>
            </a:xfrm>
            <a:prstGeom prst="rect">
              <a:avLst/>
            </a:prstGeom>
            <a:noFill/>
          </p:spPr>
          <p:txBody>
            <a:bodyPr wrap="square" rtlCol="0">
              <a:spAutoFit/>
            </a:bodyPr>
            <a:lstStyle/>
            <a:p>
              <a:pPr algn="ctr"/>
              <a:r>
                <a:rPr lang="en-US" altLang="ja-JP" sz="8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p>
            <a:p>
              <a:pPr algn="ctr"/>
              <a:endParaRPr lang="en-US" altLang="ja-JP" sz="5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ja-JP" altLang="en-US" sz="7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使用状況</a:t>
              </a: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の</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見える化</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設備機器の最適制御</a:t>
              </a:r>
              <a:endParaRPr lang="en-US" altLang="ja-JP" sz="7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pic>
        <p:nvPicPr>
          <p:cNvPr id="116" name="Picture 2" descr="E:\LIB\エネルギー政策課\◆5＿エネ戦略\59_エネプラン\▼アクションプログラム\参考など\ESCO.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59870" y="2572408"/>
            <a:ext cx="4195803" cy="2753154"/>
          </a:xfrm>
          <a:prstGeom prst="rect">
            <a:avLst/>
          </a:prstGeom>
          <a:noFill/>
          <a:extLst>
            <a:ext uri="{909E8E84-426E-40DD-AFC4-6F175D3DCCD1}">
              <a14:hiddenFill xmlns:a14="http://schemas.microsoft.com/office/drawing/2010/main">
                <a:solidFill>
                  <a:srgbClr val="FFFFFF"/>
                </a:solidFill>
              </a14:hiddenFill>
            </a:ext>
          </a:extLst>
        </p:spPr>
      </p:pic>
      <p:sp>
        <p:nvSpPr>
          <p:cNvPr id="59" name="テキスト ボックス 58"/>
          <p:cNvSpPr txBox="1"/>
          <p:nvPr/>
        </p:nvSpPr>
        <p:spPr>
          <a:xfrm>
            <a:off x="7347947" y="1159965"/>
            <a:ext cx="1880635" cy="369332"/>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　 </a:t>
            </a:r>
            <a:r>
              <a:rPr lang="en-US" altLang="ja-JP" sz="1200" dirty="0" smtClean="0">
                <a:latin typeface="Meiryo UI" pitchFamily="50" charset="-128"/>
                <a:ea typeface="Meiryo UI" pitchFamily="50" charset="-128"/>
                <a:cs typeface="Meiryo UI" pitchFamily="50" charset="-128"/>
              </a:rPr>
              <a:t>219</a:t>
            </a:r>
            <a:r>
              <a:rPr lang="ja-JP"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a:latin typeface="Meiryo UI" pitchFamily="50" charset="-128"/>
                <a:ea typeface="Meiryo UI" pitchFamily="50" charset="-128"/>
                <a:cs typeface="Meiryo UI" pitchFamily="50" charset="-128"/>
              </a:rPr>
              <a:t> </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公募費用</a:t>
            </a:r>
            <a:r>
              <a:rPr lang="ja-JP" altLang="en-US" sz="1200" dirty="0" smtClean="0">
                <a:latin typeface="Meiryo UI" pitchFamily="50" charset="-128"/>
                <a:ea typeface="Meiryo UI" pitchFamily="50" charset="-128"/>
                <a:cs typeface="Meiryo UI" pitchFamily="50" charset="-128"/>
              </a:rPr>
              <a:t>等　　　　　　　</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58895858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a:t>
            </a:r>
            <a:r>
              <a:rPr lang="ja-JP" altLang="en-US" sz="3200" dirty="0" smtClean="0">
                <a:solidFill>
                  <a:prstClr val="white"/>
                </a:solidFill>
                <a:latin typeface="Calibri"/>
                <a:ea typeface="HGP創英角ｺﾞｼｯｸUB" pitchFamily="50" charset="-128"/>
                <a:cs typeface="ＭＳ Ｐゴシック" charset="-128"/>
              </a:rPr>
              <a:t>抑制</a:t>
            </a:r>
            <a:endParaRPr lang="ja-JP" altLang="en-US" sz="36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32</a:t>
            </a:r>
            <a:endParaRPr kumimoji="1" lang="en-US" altLang="ja-JP" b="1" dirty="0" smtClean="0"/>
          </a:p>
        </p:txBody>
      </p:sp>
      <p:sp>
        <p:nvSpPr>
          <p:cNvPr id="13" name="角丸四角形 12"/>
          <p:cNvSpPr/>
          <p:nvPr/>
        </p:nvSpPr>
        <p:spPr>
          <a:xfrm>
            <a:off x="160175" y="562712"/>
            <a:ext cx="4576801"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14" name="角丸四角形 13"/>
          <p:cNvSpPr/>
          <p:nvPr/>
        </p:nvSpPr>
        <p:spPr>
          <a:xfrm>
            <a:off x="344488" y="692697"/>
            <a:ext cx="3384376"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大阪市エコ住宅普及促進事業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17" name="テキスト ボックス 16"/>
          <p:cNvSpPr txBox="1"/>
          <p:nvPr/>
        </p:nvSpPr>
        <p:spPr>
          <a:xfrm>
            <a:off x="2669425" y="1116247"/>
            <a:ext cx="2011769"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20,568</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pic>
        <p:nvPicPr>
          <p:cNvPr id="19" name="Picture 2" descr="E:\My Documents\My Pictures\h2.jpg"/>
          <p:cNvPicPr>
            <a:picLocks noChangeAspect="1" noChangeArrowheads="1"/>
          </p:cNvPicPr>
          <p:nvPr/>
        </p:nvPicPr>
        <p:blipFill>
          <a:blip r:embed="rId2" cstate="print"/>
          <a:srcRect t="7870" r="5172"/>
          <a:stretch>
            <a:fillRect/>
          </a:stretch>
        </p:blipFill>
        <p:spPr bwMode="auto">
          <a:xfrm>
            <a:off x="200472" y="2996952"/>
            <a:ext cx="4473848" cy="3531602"/>
          </a:xfrm>
          <a:prstGeom prst="rect">
            <a:avLst/>
          </a:prstGeom>
          <a:noFill/>
        </p:spPr>
      </p:pic>
      <p:sp>
        <p:nvSpPr>
          <p:cNvPr id="20" name="テキスト ボックス 19"/>
          <p:cNvSpPr txBox="1"/>
          <p:nvPr/>
        </p:nvSpPr>
        <p:spPr>
          <a:xfrm>
            <a:off x="339687" y="1382184"/>
            <a:ext cx="4121073"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住宅の普及を促進するため、断熱性能の向上、創エネ設備等の設置など一定の基準を満たす住宅の建築計画</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戸建・集合</a:t>
            </a:r>
            <a:r>
              <a:rPr lang="en-US" altLang="ja-JP" sz="105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を認定するとともに、その情報を広く発信します。</a:t>
            </a:r>
            <a:endParaRPr kumimoji="1" lang="ja-JP" altLang="en-US" sz="1300" dirty="0">
              <a:latin typeface="Meiryo UI" pitchFamily="50" charset="-128"/>
              <a:ea typeface="Meiryo UI" pitchFamily="50" charset="-128"/>
              <a:cs typeface="Meiryo UI" pitchFamily="50" charset="-128"/>
            </a:endParaRPr>
          </a:p>
        </p:txBody>
      </p:sp>
      <p:sp>
        <p:nvSpPr>
          <p:cNvPr id="21" name="テキスト ボックス 20"/>
          <p:cNvSpPr txBox="1"/>
          <p:nvPr/>
        </p:nvSpPr>
        <p:spPr>
          <a:xfrm>
            <a:off x="416496" y="2348880"/>
            <a:ext cx="2520280" cy="507831"/>
          </a:xfrm>
          <a:prstGeom prst="rect">
            <a:avLst/>
          </a:prstGeom>
          <a:noFill/>
        </p:spPr>
        <p:txBody>
          <a:bodyPr wrap="square" rtlCol="0">
            <a:spAutoFit/>
          </a:bodyPr>
          <a:lstStyle/>
          <a:p>
            <a:pPr marL="87313" indent="-87313"/>
            <a:r>
              <a:rPr lang="en-US" altLang="ja-JP" sz="900" dirty="0" smtClean="0"/>
              <a:t>※H25</a:t>
            </a:r>
            <a:r>
              <a:rPr lang="ja-JP" altLang="ja-JP" sz="900" dirty="0" smtClean="0"/>
              <a:t>年度</a:t>
            </a:r>
            <a:r>
              <a:rPr lang="ja-JP" altLang="en-US" sz="900" dirty="0" smtClean="0"/>
              <a:t>まで</a:t>
            </a:r>
            <a:r>
              <a:rPr lang="ja-JP" altLang="ja-JP" sz="900" dirty="0" smtClean="0"/>
              <a:t>に</a:t>
            </a:r>
            <a:r>
              <a:rPr lang="ja-JP" altLang="en-US" sz="900" dirty="0" smtClean="0"/>
              <a:t>計画</a:t>
            </a:r>
            <a:r>
              <a:rPr lang="ja-JP" altLang="ja-JP" sz="900" dirty="0" smtClean="0"/>
              <a:t>認定を受けた住宅の</a:t>
            </a:r>
            <a:endParaRPr lang="en-US" altLang="ja-JP" sz="900" dirty="0" smtClean="0"/>
          </a:p>
          <a:p>
            <a:pPr marL="87313" indent="-87313"/>
            <a:r>
              <a:rPr lang="ja-JP" altLang="ja-JP" sz="900" dirty="0" smtClean="0"/>
              <a:t>購入等にかかる住宅ローンに対して、</a:t>
            </a:r>
            <a:r>
              <a:rPr lang="en-US" altLang="ja-JP" sz="900" dirty="0" smtClean="0"/>
              <a:t>5</a:t>
            </a:r>
            <a:r>
              <a:rPr lang="ja-JP" altLang="ja-JP" sz="900" dirty="0" smtClean="0"/>
              <a:t>年間の</a:t>
            </a:r>
            <a:endParaRPr lang="en-US" altLang="ja-JP" sz="900" dirty="0" smtClean="0"/>
          </a:p>
          <a:p>
            <a:pPr marL="87313" indent="-87313"/>
            <a:r>
              <a:rPr lang="ja-JP" altLang="ja-JP" sz="900" dirty="0" smtClean="0"/>
              <a:t>利子補給を行っています。</a:t>
            </a:r>
            <a:endParaRPr lang="en-US" altLang="ja-JP" sz="900" dirty="0" smtClean="0">
              <a:latin typeface="Meiryo UI" pitchFamily="50" charset="-128"/>
              <a:ea typeface="Meiryo UI" pitchFamily="50" charset="-128"/>
              <a:cs typeface="Meiryo UI" pitchFamily="50" charset="-128"/>
            </a:endParaRPr>
          </a:p>
        </p:txBody>
      </p:sp>
      <p:sp>
        <p:nvSpPr>
          <p:cNvPr id="15" name="角丸四角形 14"/>
          <p:cNvSpPr/>
          <p:nvPr/>
        </p:nvSpPr>
        <p:spPr>
          <a:xfrm>
            <a:off x="4880992" y="562712"/>
            <a:ext cx="4893278" cy="617865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22" name="角丸四角形 21"/>
          <p:cNvSpPr/>
          <p:nvPr/>
        </p:nvSpPr>
        <p:spPr>
          <a:xfrm>
            <a:off x="5097016" y="723134"/>
            <a:ext cx="4176464" cy="329602"/>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大阪スマートエネルギープロジェクト推進事業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7789293" y="1144623"/>
            <a:ext cx="1907276"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a:t>
            </a:r>
            <a:r>
              <a:rPr lang="en-US" altLang="ja-JP" sz="1200" dirty="0">
                <a:latin typeface="Meiryo UI" pitchFamily="50" charset="-128"/>
                <a:ea typeface="Meiryo UI" pitchFamily="50" charset="-128"/>
                <a:cs typeface="Meiryo UI" pitchFamily="50" charset="-128"/>
              </a:rPr>
              <a:t>793</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25" name="テキスト ボックス 24"/>
          <p:cNvSpPr txBox="1"/>
          <p:nvPr/>
        </p:nvSpPr>
        <p:spPr>
          <a:xfrm>
            <a:off x="5025008" y="1440359"/>
            <a:ext cx="4558345"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◆スマートエネルギー関連の大手･中堅企業と中小･ベンチャー企業とをマッチングすることにより、技術シーズの製品化、ビジネスシーズの事業化を図ります。</a:t>
            </a:r>
            <a:endParaRPr kumimoji="1" lang="ja-JP" altLang="en-US" sz="1050" dirty="0">
              <a:latin typeface="Meiryo UI" pitchFamily="50" charset="-128"/>
              <a:ea typeface="Meiryo UI" pitchFamily="50" charset="-128"/>
              <a:cs typeface="Meiryo UI" pitchFamily="50" charset="-128"/>
            </a:endParaRPr>
          </a:p>
        </p:txBody>
      </p:sp>
      <p:sp>
        <p:nvSpPr>
          <p:cNvPr id="27" name="テキスト ボックス 2"/>
          <p:cNvSpPr txBox="1">
            <a:spLocks noChangeArrowheads="1"/>
          </p:cNvSpPr>
          <p:nvPr/>
        </p:nvSpPr>
        <p:spPr bwMode="auto">
          <a:xfrm>
            <a:off x="5120251" y="5115199"/>
            <a:ext cx="4414757" cy="889795"/>
          </a:xfrm>
          <a:prstGeom prst="rect">
            <a:avLst/>
          </a:prstGeom>
          <a:noFill/>
          <a:ln w="9525">
            <a:noFill/>
            <a:miter lim="800000"/>
            <a:headEnd/>
            <a:tailEnd/>
          </a:ln>
        </p:spPr>
        <p:txBody>
          <a:bodyPr rot="0" vert="horz" wrap="square" lIns="91440" tIns="45720" rIns="91440" bIns="45720" anchor="t" anchorCtr="0">
            <a:spAutoFit/>
          </a:bodyPr>
          <a:lstStyle/>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① 技術提案申込書を</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事務局にメール送信</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② 技術</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提案申込書の簡単な審査を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行い、審査</a:t>
            </a:r>
            <a:r>
              <a:rPr lang="ja-JP" altLang="en-US" sz="1100" dirty="0">
                <a:latin typeface="Meiryo UI" panose="020B0604030504040204" pitchFamily="50" charset="-128"/>
                <a:ea typeface="Meiryo UI" panose="020B0604030504040204" pitchFamily="50" charset="-128"/>
                <a:cs typeface="Meiryo UI" panose="020B0604030504040204" pitchFamily="50" charset="-128"/>
              </a:rPr>
              <a:t>結果を提案</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企業に通知</a:t>
            </a:r>
            <a:endParaRPr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③ 提案先パートナー企業に技術提案申込書を</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送付</a:t>
            </a:r>
            <a:endParaRPr lang="ja-JP" altLang="en-US" sz="1100" dirty="0">
              <a:latin typeface="Meiryo UI" panose="020B0604030504040204" pitchFamily="50" charset="-128"/>
              <a:ea typeface="Meiryo UI" panose="020B0604030504040204" pitchFamily="50" charset="-128"/>
              <a:cs typeface="Meiryo UI" panose="020B0604030504040204" pitchFamily="50" charset="-128"/>
            </a:endParaRPr>
          </a:p>
          <a:p>
            <a:pPr marL="92075" indent="-92075">
              <a:lnSpc>
                <a:spcPts val="1600"/>
              </a:lnSpc>
            </a:pPr>
            <a:r>
              <a:rPr lang="ja-JP" altLang="en-US" sz="1100" dirty="0">
                <a:latin typeface="Meiryo UI" panose="020B0604030504040204" pitchFamily="50" charset="-128"/>
                <a:ea typeface="Meiryo UI" panose="020B0604030504040204" pitchFamily="50" charset="-128"/>
                <a:cs typeface="Meiryo UI" panose="020B0604030504040204" pitchFamily="50" charset="-128"/>
              </a:rPr>
              <a:t>④ パートナー企業からの技術提案に対する関心の有無</a:t>
            </a:r>
            <a:r>
              <a:rPr lang="ja-JP" altLang="en-US" sz="1100" dirty="0" smtClean="0">
                <a:latin typeface="Meiryo UI" panose="020B0604030504040204" pitchFamily="50" charset="-128"/>
                <a:ea typeface="Meiryo UI" panose="020B0604030504040204" pitchFamily="50" charset="-128"/>
                <a:cs typeface="Meiryo UI" panose="020B0604030504040204" pitchFamily="50" charset="-128"/>
              </a:rPr>
              <a:t>を連絡</a:t>
            </a:r>
            <a:endParaRPr lang="en-US" altLang="ja-JP" sz="11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
          <p:cNvSpPr txBox="1">
            <a:spLocks noChangeArrowheads="1"/>
          </p:cNvSpPr>
          <p:nvPr/>
        </p:nvSpPr>
        <p:spPr bwMode="auto">
          <a:xfrm>
            <a:off x="5119070" y="2260569"/>
            <a:ext cx="2849586" cy="400110"/>
          </a:xfrm>
          <a:prstGeom prst="rect">
            <a:avLst/>
          </a:prstGeom>
          <a:noFill/>
          <a:ln w="9525">
            <a:noFill/>
            <a:miter lim="800000"/>
            <a:headEnd/>
            <a:tailEnd/>
          </a:ln>
        </p:spPr>
        <p:txBody>
          <a:bodyPr rot="0" vert="horz" wrap="square" lIns="91440" tIns="45720" rIns="91440" bIns="45720" anchor="t" anchorCtr="0">
            <a:spAutoFit/>
          </a:bodyPr>
          <a:lstStyle/>
          <a:p>
            <a:pPr marL="92075" indent="-92075"/>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シーズとは本来種子のことで、開発･保有している技術やアイデアのこと。</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正方形/長方形 28"/>
          <p:cNvSpPr/>
          <p:nvPr/>
        </p:nvSpPr>
        <p:spPr>
          <a:xfrm>
            <a:off x="7871671" y="2078186"/>
            <a:ext cx="1594062" cy="621594"/>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lang="ja-JP"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パートナー企業数　</a:t>
            </a:r>
            <a:r>
              <a:rPr lang="en-US"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85</a:t>
            </a:r>
            <a:r>
              <a:rPr lang="ja-JP" altLang="ja-JP" sz="10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a:t>
            </a:r>
            <a:endParaRPr lang="en-US" altLang="ja-JP" sz="105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r>
              <a:rPr lang="ja-JP" altLang="en-US" sz="1050" dirty="0">
                <a:solidFill>
                  <a:schemeClr val="tx1"/>
                </a:solidFill>
                <a:latin typeface="Meiryo UI" pitchFamily="50" charset="-128"/>
                <a:ea typeface="Meiryo UI" pitchFamily="50" charset="-128"/>
                <a:cs typeface="Meiryo UI" pitchFamily="50" charset="-128"/>
              </a:rPr>
              <a:t>　・マッチング</a:t>
            </a:r>
            <a:r>
              <a:rPr lang="ja-JP" altLang="en-US" sz="1050" dirty="0" smtClean="0">
                <a:solidFill>
                  <a:schemeClr val="tx1"/>
                </a:solidFill>
                <a:latin typeface="Meiryo UI" pitchFamily="50" charset="-128"/>
                <a:ea typeface="Meiryo UI" pitchFamily="50" charset="-128"/>
                <a:cs typeface="Meiryo UI" pitchFamily="50" charset="-128"/>
              </a:rPr>
              <a:t>件数</a:t>
            </a:r>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30</a:t>
            </a:r>
            <a:r>
              <a:rPr lang="ja-JP" altLang="en-US" sz="1050" dirty="0" smtClean="0">
                <a:solidFill>
                  <a:schemeClr val="tx1"/>
                </a:solidFill>
                <a:latin typeface="Meiryo UI" pitchFamily="50" charset="-128"/>
                <a:ea typeface="Meiryo UI" pitchFamily="50" charset="-128"/>
                <a:cs typeface="Meiryo UI" pitchFamily="50" charset="-128"/>
              </a:rPr>
              <a:t>件</a:t>
            </a:r>
            <a:endParaRPr lang="en-US" altLang="ja-JP" sz="1050" dirty="0" smtClean="0">
              <a:solidFill>
                <a:schemeClr val="tx1"/>
              </a:solidFill>
              <a:latin typeface="Meiryo UI" pitchFamily="50" charset="-128"/>
              <a:ea typeface="Meiryo UI" pitchFamily="50" charset="-128"/>
              <a:cs typeface="Meiryo UI"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64973" y="3038367"/>
            <a:ext cx="4602464" cy="2075621"/>
          </a:xfrm>
          <a:prstGeom prst="rect">
            <a:avLst/>
          </a:prstGeom>
        </p:spPr>
      </p:pic>
      <p:sp>
        <p:nvSpPr>
          <p:cNvPr id="26" name="テキスト ボックス 25"/>
          <p:cNvSpPr txBox="1"/>
          <p:nvPr/>
        </p:nvSpPr>
        <p:spPr>
          <a:xfrm>
            <a:off x="4385634" y="-27384"/>
            <a:ext cx="3807726" cy="502702"/>
          </a:xfrm>
          <a:prstGeom prst="rect">
            <a:avLst/>
          </a:prstGeom>
          <a:solidFill>
            <a:srgbClr val="00B0F0"/>
          </a:solidFill>
        </p:spPr>
        <p:txBody>
          <a:bodyPr wrap="square" rtlCol="0">
            <a:spAutoFit/>
          </a:bodyPr>
          <a:lstStyle/>
          <a:p>
            <a:pPr lvl="0" algn="just">
              <a:lnSpc>
                <a:spcPts val="1600"/>
              </a:lnSpc>
            </a:pPr>
            <a:r>
              <a:rPr lang="ja-JP" altLang="en-US" sz="1400" dirty="0" smtClean="0">
                <a:solidFill>
                  <a:schemeClr val="bg1"/>
                </a:solidFill>
                <a:ea typeface="HGP創英角ｺﾞｼｯｸUB" pitchFamily="50" charset="-128"/>
                <a:cs typeface="ＭＳ Ｐゴシック" charset="-128"/>
              </a:rPr>
              <a:t>～住宅・建築物の省エネ化～</a:t>
            </a:r>
            <a:endParaRPr lang="en-US" altLang="ja-JP" sz="1400" dirty="0" smtClean="0">
              <a:solidFill>
                <a:schemeClr val="bg1"/>
              </a:solidFill>
              <a:ea typeface="HGP創英角ｺﾞｼｯｸUB" pitchFamily="50" charset="-128"/>
              <a:cs typeface="ＭＳ Ｐゴシック" charset="-128"/>
            </a:endParaRPr>
          </a:p>
          <a:p>
            <a:pPr lvl="0" algn="just">
              <a:lnSpc>
                <a:spcPts val="1600"/>
              </a:lnSpc>
            </a:pPr>
            <a:r>
              <a:rPr lang="ja-JP" altLang="en-US" sz="1400" dirty="0" smtClean="0">
                <a:solidFill>
                  <a:schemeClr val="bg1"/>
                </a:solidFill>
                <a:ea typeface="HGP創英角ｺﾞｼｯｸUB" pitchFamily="50" charset="-128"/>
                <a:cs typeface="ＭＳ Ｐゴシック" charset="-128"/>
              </a:rPr>
              <a:t>～省エネ機器・設備の導入促進～</a:t>
            </a:r>
            <a:endParaRPr lang="ja-JP" altLang="en-US" sz="1400" dirty="0">
              <a:solidFill>
                <a:schemeClr val="bg1"/>
              </a:solidFill>
              <a:ea typeface="HGP創英角ｺﾞｼｯｸUB" pitchFamily="50" charset="-128"/>
              <a:cs typeface="ＭＳ Ｐゴシック" charset="-128"/>
            </a:endParaRPr>
          </a:p>
        </p:txBody>
      </p:sp>
      <p:sp>
        <p:nvSpPr>
          <p:cNvPr id="31" name="正方形/長方形 30"/>
          <p:cNvSpPr/>
          <p:nvPr/>
        </p:nvSpPr>
        <p:spPr>
          <a:xfrm>
            <a:off x="2931975" y="2204864"/>
            <a:ext cx="1588977" cy="648072"/>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年度までの実績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・計画認定住宅戸数</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en-US" altLang="ja-JP" sz="1050" dirty="0" smtClean="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2,920</a:t>
            </a:r>
            <a:r>
              <a:rPr lang="ja-JP" altLang="en-US" sz="1050" dirty="0" smtClean="0">
                <a:solidFill>
                  <a:schemeClr val="tx1"/>
                </a:solidFill>
                <a:latin typeface="Meiryo UI" pitchFamily="50" charset="-128"/>
                <a:ea typeface="Meiryo UI" pitchFamily="50" charset="-128"/>
                <a:cs typeface="Meiryo UI" pitchFamily="50" charset="-128"/>
              </a:rPr>
              <a:t>戸</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270313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角丸四角形 9"/>
          <p:cNvSpPr/>
          <p:nvPr/>
        </p:nvSpPr>
        <p:spPr>
          <a:xfrm>
            <a:off x="138171" y="620689"/>
            <a:ext cx="9659753" cy="2395466"/>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a:t>
            </a:r>
            <a:r>
              <a:rPr lang="ja-JP" altLang="en-US" sz="1400" dirty="0" smtClean="0">
                <a:solidFill>
                  <a:prstClr val="white"/>
                </a:solidFill>
                <a:latin typeface="Calibri"/>
                <a:ea typeface="HGP創英角ｺﾞｼｯｸUB" pitchFamily="50" charset="-128"/>
                <a:cs typeface="ＭＳ Ｐゴシック" charset="-128"/>
              </a:rPr>
              <a:t>エネ機器・設備の導入促進～</a:t>
            </a:r>
            <a:endParaRPr lang="ja-JP" altLang="en-US" sz="3200" dirty="0">
              <a:solidFill>
                <a:schemeClr val="bg1"/>
              </a:solidFill>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33</a:t>
            </a:r>
            <a:endParaRPr kumimoji="1" lang="ja-JP" altLang="en-US" b="1" dirty="0"/>
          </a:p>
        </p:txBody>
      </p:sp>
      <p:sp>
        <p:nvSpPr>
          <p:cNvPr id="32" name="角丸四角形 31"/>
          <p:cNvSpPr/>
          <p:nvPr/>
        </p:nvSpPr>
        <p:spPr>
          <a:xfrm>
            <a:off x="295804" y="3327515"/>
            <a:ext cx="4585188" cy="38467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tIns="0" bIns="0" rtlCol="0" anchor="ctr" anchorCtr="0"/>
          <a:lstStyle/>
          <a:p>
            <a:pPr algn="ctr">
              <a:lnSpc>
                <a:spcPts val="1500"/>
              </a:lnSpc>
            </a:pPr>
            <a:r>
              <a:rPr lang="ja-JP" altLang="en-US" sz="1600" b="1" dirty="0" smtClean="0">
                <a:solidFill>
                  <a:schemeClr val="tx1"/>
                </a:solidFill>
                <a:latin typeface="Meiryo UI" pitchFamily="50" charset="-128"/>
                <a:ea typeface="Meiryo UI" pitchFamily="50" charset="-128"/>
                <a:cs typeface="Meiryo UI" pitchFamily="50" charset="-128"/>
              </a:rPr>
              <a:t>産業創造館における中小企業向け専門家相談等</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6" name="角丸四角形 35"/>
          <p:cNvSpPr/>
          <p:nvPr/>
        </p:nvSpPr>
        <p:spPr>
          <a:xfrm>
            <a:off x="5241032" y="3327516"/>
            <a:ext cx="3672408" cy="384676"/>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ja-JP" sz="1600" b="1" dirty="0" smtClean="0">
                <a:solidFill>
                  <a:schemeClr val="tx1"/>
                </a:solidFill>
                <a:latin typeface="Meiryo UI" pitchFamily="50" charset="-128"/>
                <a:ea typeface="Meiryo UI" pitchFamily="50" charset="-128"/>
                <a:cs typeface="Meiryo UI" pitchFamily="50" charset="-128"/>
              </a:rPr>
              <a:t>ATC</a:t>
            </a:r>
            <a:r>
              <a:rPr lang="ja-JP" altLang="en-US" sz="1600" b="1" dirty="0" smtClean="0">
                <a:solidFill>
                  <a:schemeClr val="tx1"/>
                </a:solidFill>
                <a:latin typeface="Meiryo UI" pitchFamily="50" charset="-128"/>
                <a:ea typeface="Meiryo UI" pitchFamily="50" charset="-128"/>
                <a:cs typeface="Meiryo UI" pitchFamily="50" charset="-128"/>
              </a:rPr>
              <a:t>グリーンエコプラザ事業</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37" name="テキスト ボックス 36"/>
          <p:cNvSpPr txBox="1"/>
          <p:nvPr/>
        </p:nvSpPr>
        <p:spPr>
          <a:xfrm>
            <a:off x="5178904" y="4228894"/>
            <a:ext cx="4536504"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◆「環境・エネルギー分野」に関する企業の関連製品・技術の展示場や、最新の環境ビジネスの情報を提供することで、</a:t>
            </a:r>
            <a:r>
              <a:rPr kumimoji="1" lang="ja-JP" altLang="en-US" sz="1300" dirty="0" smtClean="0">
                <a:latin typeface="Meiryo UI" pitchFamily="50" charset="-128"/>
                <a:ea typeface="Meiryo UI" pitchFamily="50" charset="-128"/>
                <a:cs typeface="Meiryo UI" pitchFamily="50" charset="-128"/>
              </a:rPr>
              <a:t>産業の育成・振興を図ります。</a:t>
            </a:r>
            <a:endParaRPr kumimoji="1" lang="ja-JP" altLang="en-US" sz="1050" dirty="0">
              <a:latin typeface="Meiryo UI" pitchFamily="50" charset="-128"/>
              <a:ea typeface="Meiryo UI" pitchFamily="50" charset="-128"/>
              <a:cs typeface="Meiryo UI" pitchFamily="50" charset="-128"/>
            </a:endParaRPr>
          </a:p>
        </p:txBody>
      </p:sp>
      <p:pic>
        <p:nvPicPr>
          <p:cNvPr id="39" name="図 38" descr="エコプラザ　エントランス.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121352" y="4974296"/>
            <a:ext cx="1584176" cy="1187061"/>
          </a:xfrm>
          <a:prstGeom prst="rect">
            <a:avLst/>
          </a:prstGeom>
        </p:spPr>
      </p:pic>
      <p:sp>
        <p:nvSpPr>
          <p:cNvPr id="40" name="テキスト ボックス 39"/>
          <p:cNvSpPr txBox="1"/>
          <p:nvPr/>
        </p:nvSpPr>
        <p:spPr>
          <a:xfrm>
            <a:off x="7638228" y="3861582"/>
            <a:ext cx="2121892"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228,114</a:t>
            </a:r>
            <a:r>
              <a:rPr lang="zh-TW" altLang="en-US" sz="1200" dirty="0" smtClean="0">
                <a:latin typeface="Meiryo UI" pitchFamily="50" charset="-128"/>
                <a:ea typeface="Meiryo UI" pitchFamily="50" charset="-128"/>
                <a:cs typeface="Meiryo UI" pitchFamily="50" charset="-128"/>
              </a:rPr>
              <a:t>千円）</a:t>
            </a:r>
            <a:endParaRPr lang="ja-JP" altLang="en-US" sz="1200" dirty="0">
              <a:latin typeface="Meiryo UI" pitchFamily="50" charset="-128"/>
              <a:ea typeface="Meiryo UI" pitchFamily="50" charset="-128"/>
              <a:cs typeface="Meiryo UI" pitchFamily="50" charset="-128"/>
            </a:endParaRPr>
          </a:p>
        </p:txBody>
      </p:sp>
      <p:sp>
        <p:nvSpPr>
          <p:cNvPr id="30" name="角丸四角形 29"/>
          <p:cNvSpPr/>
          <p:nvPr/>
        </p:nvSpPr>
        <p:spPr>
          <a:xfrm>
            <a:off x="294799" y="720678"/>
            <a:ext cx="3328817" cy="297735"/>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solidFill>
                  <a:schemeClr val="tx1"/>
                </a:solidFill>
                <a:latin typeface="Meiryo UI" pitchFamily="50" charset="-128"/>
                <a:ea typeface="Meiryo UI" pitchFamily="50" charset="-128"/>
                <a:cs typeface="Meiryo UI" pitchFamily="50" charset="-128"/>
              </a:rPr>
              <a:t>環境技術コーディネート事業</a:t>
            </a:r>
          </a:p>
        </p:txBody>
      </p:sp>
      <p:sp>
        <p:nvSpPr>
          <p:cNvPr id="31" name="テキスト ボックス 30"/>
          <p:cNvSpPr txBox="1"/>
          <p:nvPr/>
        </p:nvSpPr>
        <p:spPr>
          <a:xfrm>
            <a:off x="312064" y="1368749"/>
            <a:ext cx="7576342" cy="492443"/>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◆大阪の中小・ベンチャー</a:t>
            </a:r>
            <a:r>
              <a:rPr lang="ja-JP" altLang="en-US" sz="1300" dirty="0" smtClean="0">
                <a:latin typeface="Meiryo UI" pitchFamily="50" charset="-128"/>
                <a:ea typeface="Meiryo UI" pitchFamily="50" charset="-128"/>
                <a:cs typeface="Meiryo UI" pitchFamily="50" charset="-128"/>
              </a:rPr>
              <a:t>企業</a:t>
            </a:r>
            <a:r>
              <a:rPr lang="ja-JP" altLang="en-US" sz="1300" dirty="0">
                <a:latin typeface="Meiryo UI" pitchFamily="50" charset="-128"/>
                <a:ea typeface="Meiryo UI" pitchFamily="50" charset="-128"/>
                <a:cs typeface="Meiryo UI" pitchFamily="50" charset="-128"/>
              </a:rPr>
              <a:t>に</a:t>
            </a:r>
            <a:r>
              <a:rPr lang="ja-JP" altLang="en-US" sz="1300" dirty="0" smtClean="0">
                <a:latin typeface="Meiryo UI" pitchFamily="50" charset="-128"/>
                <a:ea typeface="Meiryo UI" pitchFamily="50" charset="-128"/>
                <a:cs typeface="Meiryo UI" pitchFamily="50" charset="-128"/>
              </a:rPr>
              <a:t>よる優れた環境技術・製品を技術評価し、高い評価を受けたものに対し「おおさかエコテック」の称号を授与し、ホームページ</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メールマガジンやセミナー・展示会等を通じその普及</a:t>
            </a:r>
            <a:r>
              <a:rPr lang="ja-JP" altLang="en-US" sz="1300" dirty="0">
                <a:latin typeface="Meiryo UI" pitchFamily="50" charset="-128"/>
                <a:ea typeface="Meiryo UI" pitchFamily="50" charset="-128"/>
                <a:cs typeface="Meiryo UI" pitchFamily="50" charset="-128"/>
              </a:rPr>
              <a:t>を支援します。</a:t>
            </a:r>
          </a:p>
        </p:txBody>
      </p:sp>
      <p:sp>
        <p:nvSpPr>
          <p:cNvPr id="43" name="Text Box 5"/>
          <p:cNvSpPr txBox="1">
            <a:spLocks noChangeArrowheads="1"/>
          </p:cNvSpPr>
          <p:nvPr/>
        </p:nvSpPr>
        <p:spPr bwMode="auto">
          <a:xfrm>
            <a:off x="7971797" y="2230262"/>
            <a:ext cx="1327673" cy="595133"/>
          </a:xfrm>
          <a:prstGeom prst="rect">
            <a:avLst/>
          </a:prstGeom>
          <a:noFill/>
          <a:ln>
            <a:noFill/>
          </a:ln>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おおさかエコテック</a:t>
            </a:r>
            <a:endParaRPr kumimoji="1" lang="en-US" altLang="ja-JP"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endParaRPr>
          </a:p>
          <a:p>
            <a:pPr marL="0" marR="0" lvl="0" indent="0" algn="ctr" defTabSz="914400" rtl="0" eaLnBrk="1" fontAlgn="base" latinLnBrk="0" hangingPunct="1">
              <a:lnSpc>
                <a:spcPct val="80000"/>
              </a:lnSpc>
              <a:spcBef>
                <a:spcPct val="0"/>
              </a:spcBef>
              <a:spcAft>
                <a:spcPct val="0"/>
              </a:spcAft>
              <a:buClrTx/>
              <a:buSzTx/>
              <a:buFontTx/>
              <a:buNone/>
              <a:tabLst/>
            </a:pPr>
            <a:r>
              <a:rPr kumimoji="1" lang="ja-JP" altLang="en-US" sz="8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　ロゴマーク</a:t>
            </a:r>
          </a:p>
          <a:p>
            <a:pPr marL="0" marR="0" lvl="0" indent="0" algn="just" defTabSz="914400" rtl="0" eaLnBrk="1" fontAlgn="base" latinLnBrk="0" hangingPunct="1">
              <a:lnSpc>
                <a:spcPct val="100000"/>
              </a:lnSpc>
              <a:spcBef>
                <a:spcPct val="0"/>
              </a:spcBef>
              <a:spcAft>
                <a:spcPct val="0"/>
              </a:spcAft>
              <a:buClrTx/>
              <a:buSzTx/>
              <a:buFontTx/>
              <a:buNone/>
              <a:tabLst/>
            </a:pPr>
            <a:r>
              <a:rPr kumimoji="1" lang="ja-JP" altLang="en-US" sz="700" b="0" i="0" u="none" strike="noStrike" cap="none" normalizeH="0" baseline="0" dirty="0" smtClean="0">
                <a:ln>
                  <a:noFill/>
                </a:ln>
                <a:solidFill>
                  <a:schemeClr val="tx1"/>
                </a:solidFill>
                <a:effectLst/>
                <a:latin typeface="ＭＳ ゴシック" pitchFamily="49" charset="-128"/>
                <a:ea typeface="ＭＳ ゴシック" pitchFamily="49" charset="-128"/>
                <a:cs typeface="ＭＳ Ｐゴシック" pitchFamily="50" charset="-128"/>
              </a:rPr>
              <a:t>このロゴマークは、高い評価を受けた環境技術・製品に使用が認められます。</a:t>
            </a:r>
            <a:endParaRPr kumimoji="1" lang="ja-JP" sz="1800" b="0" i="0" u="none" strike="noStrike" cap="none" normalizeH="0" baseline="0" dirty="0" smtClean="0">
              <a:ln>
                <a:noFill/>
              </a:ln>
              <a:solidFill>
                <a:schemeClr val="tx1"/>
              </a:solidFill>
              <a:effectLst/>
              <a:latin typeface="Arial" pitchFamily="34" charset="0"/>
              <a:ea typeface="ＭＳ Ｐゴシック" pitchFamily="50" charset="-128"/>
              <a:cs typeface="ＭＳ Ｐゴシック" pitchFamily="50" charset="-128"/>
            </a:endParaRPr>
          </a:p>
        </p:txBody>
      </p:sp>
      <p:pic>
        <p:nvPicPr>
          <p:cNvPr id="44" name="Picture 6" descr="logo_colo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47013" y="1390806"/>
            <a:ext cx="777240" cy="77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テキスト ボックス 44"/>
          <p:cNvSpPr txBox="1"/>
          <p:nvPr/>
        </p:nvSpPr>
        <p:spPr>
          <a:xfrm>
            <a:off x="3720109" y="823733"/>
            <a:ext cx="2162074"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府事業･継続</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471</a:t>
            </a:r>
            <a:r>
              <a:rPr lang="zh-TW" altLang="en-US" sz="1200" dirty="0" smtClean="0">
                <a:latin typeface="Meiryo UI" pitchFamily="50" charset="-128"/>
                <a:ea typeface="Meiryo UI" pitchFamily="50" charset="-128"/>
                <a:cs typeface="Meiryo UI" pitchFamily="50" charset="-128"/>
              </a:rPr>
              <a:t>千円</a:t>
            </a:r>
            <a:r>
              <a:rPr lang="zh-TW" altLang="en-US" sz="1100" dirty="0" smtClean="0">
                <a:latin typeface="Meiryo UI" pitchFamily="50" charset="-128"/>
                <a:ea typeface="Meiryo UI" pitchFamily="50" charset="-128"/>
                <a:cs typeface="Meiryo UI" pitchFamily="50" charset="-128"/>
              </a:rPr>
              <a:t>）</a:t>
            </a:r>
            <a:endParaRPr lang="ja-JP" altLang="en-US" sz="1100" dirty="0">
              <a:latin typeface="Meiryo UI" pitchFamily="50" charset="-128"/>
              <a:ea typeface="Meiryo UI" pitchFamily="50" charset="-128"/>
              <a:cs typeface="Meiryo UI" pitchFamily="50" charset="-128"/>
            </a:endParaRPr>
          </a:p>
        </p:txBody>
      </p:sp>
      <p:sp>
        <p:nvSpPr>
          <p:cNvPr id="46" name="正方形/長方形 45"/>
          <p:cNvSpPr/>
          <p:nvPr/>
        </p:nvSpPr>
        <p:spPr>
          <a:xfrm>
            <a:off x="4612931" y="1983971"/>
            <a:ext cx="2464305" cy="797125"/>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 </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・おおさか</a:t>
            </a:r>
            <a:r>
              <a:rPr lang="ja-JP" altLang="en-US" sz="1050" dirty="0">
                <a:solidFill>
                  <a:schemeClr val="tx1"/>
                </a:solidFill>
                <a:latin typeface="Meiryo UI" pitchFamily="50" charset="-128"/>
                <a:ea typeface="Meiryo UI" pitchFamily="50" charset="-128"/>
                <a:cs typeface="Meiryo UI" pitchFamily="50" charset="-128"/>
              </a:rPr>
              <a:t>エコテック技術</a:t>
            </a:r>
            <a:r>
              <a:rPr lang="ja-JP" altLang="en-US" sz="1050" dirty="0" smtClean="0">
                <a:solidFill>
                  <a:schemeClr val="tx1"/>
                </a:solidFill>
                <a:latin typeface="Meiryo UI" pitchFamily="50" charset="-128"/>
                <a:ea typeface="Meiryo UI" pitchFamily="50" charset="-128"/>
                <a:cs typeface="Meiryo UI" pitchFamily="50" charset="-128"/>
              </a:rPr>
              <a:t>選定：</a:t>
            </a:r>
            <a:r>
              <a:rPr lang="en-US" altLang="ja-JP" sz="1050" dirty="0">
                <a:solidFill>
                  <a:schemeClr val="tx1"/>
                </a:solidFill>
                <a:latin typeface="Meiryo UI" pitchFamily="50" charset="-128"/>
                <a:ea typeface="Meiryo UI" pitchFamily="50" charset="-128"/>
                <a:cs typeface="Meiryo UI" pitchFamily="50" charset="-128"/>
              </a:rPr>
              <a:t>6</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・セミナー</a:t>
            </a:r>
            <a:r>
              <a:rPr lang="ja-JP" altLang="en-US" sz="1050" dirty="0">
                <a:solidFill>
                  <a:schemeClr val="tx1"/>
                </a:solidFill>
                <a:latin typeface="Meiryo UI" pitchFamily="50" charset="-128"/>
                <a:ea typeface="Meiryo UI" pitchFamily="50" charset="-128"/>
                <a:cs typeface="Meiryo UI" pitchFamily="50" charset="-128"/>
              </a:rPr>
              <a:t>開催・展示会出展</a:t>
            </a:r>
            <a:r>
              <a:rPr lang="ja-JP" altLang="en-US" sz="1050" dirty="0" smtClean="0">
                <a:solidFill>
                  <a:schemeClr val="tx1"/>
                </a:solidFill>
                <a:latin typeface="Meiryo UI" pitchFamily="50" charset="-128"/>
                <a:ea typeface="Meiryo UI" pitchFamily="50" charset="-128"/>
                <a:cs typeface="Meiryo UI" pitchFamily="50" charset="-128"/>
              </a:rPr>
              <a:t>等：</a:t>
            </a:r>
            <a:r>
              <a:rPr lang="en-US" altLang="ja-JP" sz="1050" dirty="0">
                <a:solidFill>
                  <a:schemeClr val="tx1"/>
                </a:solidFill>
                <a:latin typeface="Meiryo UI" pitchFamily="50" charset="-128"/>
                <a:ea typeface="Meiryo UI" pitchFamily="50" charset="-128"/>
                <a:cs typeface="Meiryo UI" pitchFamily="50" charset="-128"/>
              </a:rPr>
              <a:t>5</a:t>
            </a:r>
            <a:r>
              <a:rPr lang="ja-JP" altLang="en-US" sz="1050" dirty="0" smtClean="0">
                <a:solidFill>
                  <a:schemeClr val="tx1"/>
                </a:solidFill>
                <a:latin typeface="Meiryo UI" pitchFamily="50" charset="-128"/>
                <a:ea typeface="Meiryo UI" pitchFamily="50" charset="-128"/>
                <a:cs typeface="Meiryo UI" pitchFamily="50" charset="-128"/>
              </a:rPr>
              <a:t>回</a:t>
            </a:r>
            <a:endParaRPr lang="ja-JP" altLang="en-US"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・メールマガジン</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発行：</a:t>
            </a:r>
            <a:r>
              <a:rPr lang="en-US" altLang="ja-JP" sz="1050" dirty="0" smtClean="0">
                <a:solidFill>
                  <a:schemeClr val="tx1"/>
                </a:solidFill>
                <a:latin typeface="Meiryo UI" pitchFamily="50" charset="-128"/>
                <a:ea typeface="Meiryo UI" pitchFamily="50" charset="-128"/>
                <a:cs typeface="Meiryo UI" pitchFamily="50" charset="-128"/>
              </a:rPr>
              <a:t>26</a:t>
            </a:r>
            <a:r>
              <a:rPr lang="ja-JP" altLang="en-US" sz="1050" dirty="0" smtClean="0">
                <a:solidFill>
                  <a:schemeClr val="tx1"/>
                </a:solidFill>
                <a:latin typeface="Meiryo UI" pitchFamily="50" charset="-128"/>
                <a:ea typeface="Meiryo UI" pitchFamily="50" charset="-128"/>
                <a:cs typeface="Meiryo UI" pitchFamily="50" charset="-128"/>
              </a:rPr>
              <a:t>件</a:t>
            </a:r>
            <a:endParaRPr lang="ja-JP" altLang="en-US" sz="1050" dirty="0">
              <a:solidFill>
                <a:schemeClr val="tx1"/>
              </a:solidFill>
              <a:latin typeface="Meiryo UI" pitchFamily="50" charset="-128"/>
              <a:ea typeface="Meiryo UI" pitchFamily="50" charset="-128"/>
              <a:cs typeface="Meiryo UI" pitchFamily="50" charset="-128"/>
            </a:endParaRPr>
          </a:p>
        </p:txBody>
      </p:sp>
      <p:pic>
        <p:nvPicPr>
          <p:cNvPr id="42" name="Picture 2" descr="E:\My Documents\My Pictures\産業創造.png"/>
          <p:cNvPicPr>
            <a:picLocks noChangeAspect="1" noChangeArrowheads="1"/>
          </p:cNvPicPr>
          <p:nvPr/>
        </p:nvPicPr>
        <p:blipFill>
          <a:blip r:embed="rId4" cstate="print"/>
          <a:srcRect/>
          <a:stretch>
            <a:fillRect/>
          </a:stretch>
        </p:blipFill>
        <p:spPr bwMode="auto">
          <a:xfrm>
            <a:off x="3728863" y="5229201"/>
            <a:ext cx="842726" cy="1224135"/>
          </a:xfrm>
          <a:prstGeom prst="rect">
            <a:avLst/>
          </a:prstGeom>
          <a:noFill/>
        </p:spPr>
      </p:pic>
      <p:sp>
        <p:nvSpPr>
          <p:cNvPr id="48" name="テキスト ボックス 47"/>
          <p:cNvSpPr txBox="1"/>
          <p:nvPr/>
        </p:nvSpPr>
        <p:spPr>
          <a:xfrm>
            <a:off x="3512840" y="6453336"/>
            <a:ext cx="1224136" cy="246221"/>
          </a:xfrm>
          <a:prstGeom prst="rect">
            <a:avLst/>
          </a:prstGeom>
          <a:noFill/>
        </p:spPr>
        <p:txBody>
          <a:bodyPr wrap="square" rtlCol="0">
            <a:spAutoFit/>
          </a:bodyPr>
          <a:lstStyle/>
          <a:p>
            <a:pPr marL="87313" indent="-87313" algn="ctr"/>
            <a:r>
              <a:rPr lang="ja-JP" altLang="en-US" sz="1000" dirty="0" smtClean="0">
                <a:latin typeface="Meiryo UI" pitchFamily="50" charset="-128"/>
                <a:ea typeface="Meiryo UI" pitchFamily="50" charset="-128"/>
                <a:cs typeface="Meiryo UI" pitchFamily="50" charset="-128"/>
              </a:rPr>
              <a:t>大阪産業創造館</a:t>
            </a:r>
            <a:endParaRPr lang="ja-JP" altLang="en-US" sz="1000" dirty="0">
              <a:latin typeface="Meiryo UI" pitchFamily="50" charset="-128"/>
              <a:ea typeface="Meiryo UI" pitchFamily="50" charset="-128"/>
              <a:cs typeface="Meiryo UI" pitchFamily="50" charset="-128"/>
            </a:endParaRPr>
          </a:p>
        </p:txBody>
      </p:sp>
      <p:sp>
        <p:nvSpPr>
          <p:cNvPr id="49" name="テキスト ボックス 48"/>
          <p:cNvSpPr txBox="1"/>
          <p:nvPr/>
        </p:nvSpPr>
        <p:spPr>
          <a:xfrm>
            <a:off x="8265368" y="6258218"/>
            <a:ext cx="1368152" cy="246221"/>
          </a:xfrm>
          <a:prstGeom prst="rect">
            <a:avLst/>
          </a:prstGeom>
          <a:noFill/>
        </p:spPr>
        <p:txBody>
          <a:bodyPr wrap="square" rtlCol="0">
            <a:spAutoFit/>
          </a:bodyPr>
          <a:lstStyle/>
          <a:p>
            <a:pPr marL="87313" indent="-87313" algn="ctr"/>
            <a:r>
              <a:rPr lang="en-US" altLang="ja-JP" sz="1000" dirty="0" smtClean="0">
                <a:latin typeface="Meiryo UI" pitchFamily="50" charset="-128"/>
                <a:ea typeface="Meiryo UI" pitchFamily="50" charset="-128"/>
                <a:cs typeface="Meiryo UI" pitchFamily="50" charset="-128"/>
              </a:rPr>
              <a:t>ATC</a:t>
            </a:r>
            <a:r>
              <a:rPr lang="ja-JP" altLang="en-US" sz="1000" dirty="0" smtClean="0">
                <a:latin typeface="Meiryo UI" pitchFamily="50" charset="-128"/>
                <a:ea typeface="Meiryo UI" pitchFamily="50" charset="-128"/>
                <a:cs typeface="Meiryo UI" pitchFamily="50" charset="-128"/>
              </a:rPr>
              <a:t>グリーンエコプラザ</a:t>
            </a:r>
            <a:endParaRPr lang="ja-JP" altLang="en-US" sz="1000" dirty="0">
              <a:latin typeface="Meiryo UI" pitchFamily="50" charset="-128"/>
              <a:ea typeface="Meiryo UI" pitchFamily="50" charset="-128"/>
              <a:cs typeface="Meiryo UI" pitchFamily="50" charset="-128"/>
            </a:endParaRPr>
          </a:p>
        </p:txBody>
      </p:sp>
      <p:sp>
        <p:nvSpPr>
          <p:cNvPr id="35" name="角丸四角形 34"/>
          <p:cNvSpPr/>
          <p:nvPr/>
        </p:nvSpPr>
        <p:spPr>
          <a:xfrm>
            <a:off x="138171" y="3207224"/>
            <a:ext cx="4814829" cy="353414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4" name="角丸四角形 53"/>
          <p:cNvSpPr/>
          <p:nvPr/>
        </p:nvSpPr>
        <p:spPr>
          <a:xfrm>
            <a:off x="5097016" y="3207224"/>
            <a:ext cx="4700908" cy="3534144"/>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56" name="テキスト ボックス 55"/>
          <p:cNvSpPr txBox="1"/>
          <p:nvPr/>
        </p:nvSpPr>
        <p:spPr>
          <a:xfrm>
            <a:off x="4090970" y="3850278"/>
            <a:ext cx="726681"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41" name="正方形/長方形 40"/>
          <p:cNvSpPr/>
          <p:nvPr/>
        </p:nvSpPr>
        <p:spPr>
          <a:xfrm>
            <a:off x="443517" y="5261257"/>
            <a:ext cx="3192226" cy="72008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・省エネ診断士など</a:t>
            </a:r>
            <a:r>
              <a:rPr lang="en-US" altLang="ja-JP" sz="1050" dirty="0" smtClean="0">
                <a:solidFill>
                  <a:schemeClr val="tx1"/>
                </a:solidFill>
                <a:latin typeface="Meiryo UI" pitchFamily="50" charset="-128"/>
                <a:ea typeface="Meiryo UI" pitchFamily="50" charset="-128"/>
                <a:cs typeface="Meiryo UI" pitchFamily="50" charset="-128"/>
              </a:rPr>
              <a:t>3</a:t>
            </a:r>
            <a:r>
              <a:rPr lang="ja-JP" altLang="en-US" sz="1050" dirty="0" smtClean="0">
                <a:solidFill>
                  <a:schemeClr val="tx1"/>
                </a:solidFill>
                <a:latin typeface="Meiryo UI" pitchFamily="50" charset="-128"/>
                <a:ea typeface="Meiryo UI" pitchFamily="50" charset="-128"/>
                <a:cs typeface="Meiryo UI" pitchFamily="50" charset="-128"/>
              </a:rPr>
              <a:t>名の専門家を配置（経営相談室）</a:t>
            </a:r>
            <a:endParaRPr lang="en-US" altLang="ja-JP" sz="1050" dirty="0" smtClean="0">
              <a:solidFill>
                <a:schemeClr val="tx1"/>
              </a:solidFill>
              <a:latin typeface="Meiryo UI" pitchFamily="50" charset="-128"/>
              <a:ea typeface="Meiryo UI" pitchFamily="50" charset="-128"/>
              <a:cs typeface="Meiryo UI" pitchFamily="50" charset="-128"/>
            </a:endParaRPr>
          </a:p>
          <a:p>
            <a:r>
              <a:rPr lang="ja-JP" altLang="en-US" sz="1050" dirty="0" smtClean="0">
                <a:solidFill>
                  <a:schemeClr val="tx1"/>
                </a:solidFill>
                <a:latin typeface="Meiryo UI" pitchFamily="50" charset="-128"/>
                <a:ea typeface="Meiryo UI" pitchFamily="50" charset="-128"/>
                <a:cs typeface="Meiryo UI" pitchFamily="50" charset="-128"/>
              </a:rPr>
              <a:t>　・省エネ関連セミナーの実施：</a:t>
            </a:r>
            <a:r>
              <a:rPr lang="en-US" altLang="ja-JP" sz="1050" dirty="0" smtClean="0">
                <a:solidFill>
                  <a:schemeClr val="tx1"/>
                </a:solidFill>
                <a:latin typeface="Meiryo UI" pitchFamily="50" charset="-128"/>
                <a:ea typeface="Meiryo UI" pitchFamily="50" charset="-128"/>
                <a:cs typeface="Meiryo UI" pitchFamily="50" charset="-128"/>
              </a:rPr>
              <a:t>1</a:t>
            </a:r>
            <a:r>
              <a:rPr lang="ja-JP" altLang="en-US" sz="1050" dirty="0" smtClean="0">
                <a:solidFill>
                  <a:schemeClr val="tx1"/>
                </a:solidFill>
                <a:latin typeface="Meiryo UI" pitchFamily="50" charset="-128"/>
                <a:ea typeface="Meiryo UI" pitchFamily="50" charset="-128"/>
                <a:cs typeface="Meiryo UI" pitchFamily="50" charset="-128"/>
              </a:rPr>
              <a:t>回（</a:t>
            </a:r>
            <a:r>
              <a:rPr lang="en-US" altLang="ja-JP" sz="1050" dirty="0" smtClean="0">
                <a:solidFill>
                  <a:schemeClr val="tx1"/>
                </a:solidFill>
                <a:latin typeface="Meiryo UI" pitchFamily="50" charset="-128"/>
                <a:ea typeface="Meiryo UI" pitchFamily="50" charset="-128"/>
                <a:cs typeface="Meiryo UI" pitchFamily="50" charset="-128"/>
              </a:rPr>
              <a:t>72</a:t>
            </a:r>
            <a:r>
              <a:rPr lang="ja-JP" altLang="en-US" sz="1050" dirty="0" smtClean="0">
                <a:solidFill>
                  <a:schemeClr val="tx1"/>
                </a:solidFill>
                <a:latin typeface="Meiryo UI" pitchFamily="50" charset="-128"/>
                <a:ea typeface="Meiryo UI" pitchFamily="50" charset="-128"/>
                <a:cs typeface="Meiryo UI" pitchFamily="50" charset="-128"/>
              </a:rPr>
              <a:t>名参加）　</a:t>
            </a:r>
            <a:endParaRPr lang="en-US" altLang="ja-JP" sz="900" dirty="0" smtClean="0">
              <a:solidFill>
                <a:schemeClr val="tx1"/>
              </a:solidFill>
              <a:latin typeface="Meiryo UI" pitchFamily="50" charset="-128"/>
              <a:ea typeface="Meiryo UI" pitchFamily="50" charset="-128"/>
              <a:cs typeface="Meiryo UI" pitchFamily="50" charset="-128"/>
            </a:endParaRPr>
          </a:p>
        </p:txBody>
      </p:sp>
      <p:sp>
        <p:nvSpPr>
          <p:cNvPr id="57" name="テキスト ボックス 32"/>
          <p:cNvSpPr txBox="1"/>
          <p:nvPr/>
        </p:nvSpPr>
        <p:spPr>
          <a:xfrm>
            <a:off x="272480" y="4228895"/>
            <a:ext cx="4392488" cy="69249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a:r>
              <a:rPr lang="ja-JP" altLang="en-US" sz="1300" dirty="0" smtClean="0">
                <a:latin typeface="Meiryo UI" pitchFamily="50" charset="-128"/>
                <a:ea typeface="Meiryo UI" pitchFamily="50" charset="-128"/>
                <a:cs typeface="Meiryo UI" pitchFamily="50" charset="-128"/>
              </a:rPr>
              <a:t>◆産業創造館において、中小企業向けの経営相談として、省エネ診断士などの専門家による相談対応（無料）等の実施により、中小企業の省エネに</a:t>
            </a:r>
            <a:r>
              <a:rPr lang="ja-JP" altLang="en-US" sz="1300" dirty="0">
                <a:latin typeface="Meiryo UI" pitchFamily="50" charset="-128"/>
                <a:ea typeface="Meiryo UI" pitchFamily="50" charset="-128"/>
                <a:cs typeface="Meiryo UI" pitchFamily="50" charset="-128"/>
              </a:rPr>
              <a:t>よる</a:t>
            </a:r>
            <a:r>
              <a:rPr lang="ja-JP" altLang="en-US" sz="1300" dirty="0" smtClean="0">
                <a:latin typeface="Meiryo UI" pitchFamily="50" charset="-128"/>
                <a:ea typeface="Meiryo UI" pitchFamily="50" charset="-128"/>
                <a:cs typeface="Meiryo UI" pitchFamily="50" charset="-128"/>
              </a:rPr>
              <a:t>コスト削減の取組みを支援します。</a:t>
            </a:r>
            <a:endParaRPr kumimoji="1" lang="ja-JP" altLang="en-US" sz="1050" dirty="0">
              <a:latin typeface="Meiryo UI" pitchFamily="50" charset="-128"/>
              <a:ea typeface="Meiryo UI" pitchFamily="50" charset="-128"/>
              <a:cs typeface="Meiryo UI" pitchFamily="50" charset="-128"/>
            </a:endParaRPr>
          </a:p>
        </p:txBody>
      </p:sp>
      <p:sp>
        <p:nvSpPr>
          <p:cNvPr id="59" name="正方形/長方形 58"/>
          <p:cNvSpPr/>
          <p:nvPr/>
        </p:nvSpPr>
        <p:spPr>
          <a:xfrm>
            <a:off x="5523525" y="5081237"/>
            <a:ext cx="2448272" cy="1080120"/>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solidFill>
                  <a:schemeClr val="tx1"/>
                </a:solidFill>
                <a:latin typeface="Meiryo UI" pitchFamily="50" charset="-128"/>
                <a:ea typeface="Meiryo UI" pitchFamily="50" charset="-128"/>
                <a:cs typeface="Meiryo UI" pitchFamily="50" charset="-128"/>
              </a:rPr>
              <a:t>年度実績</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・総来場者数 </a:t>
            </a:r>
            <a:r>
              <a:rPr lang="en-US" altLang="ja-JP" sz="1050" dirty="0" smtClean="0">
                <a:solidFill>
                  <a:schemeClr val="tx1"/>
                </a:solidFill>
                <a:latin typeface="Meiryo UI" pitchFamily="50" charset="-128"/>
                <a:ea typeface="Meiryo UI" pitchFamily="50" charset="-128"/>
                <a:cs typeface="Meiryo UI" pitchFamily="50" charset="-128"/>
              </a:rPr>
              <a:t>178,751</a:t>
            </a:r>
            <a:r>
              <a:rPr lang="ja-JP" altLang="en-US" sz="1050" dirty="0" smtClean="0">
                <a:solidFill>
                  <a:schemeClr val="tx1"/>
                </a:solidFill>
                <a:latin typeface="Meiryo UI" pitchFamily="50" charset="-128"/>
                <a:ea typeface="Meiryo UI" pitchFamily="50" charset="-128"/>
                <a:cs typeface="Meiryo UI" pitchFamily="50" charset="-128"/>
              </a:rPr>
              <a:t>人</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・出展企業 </a:t>
            </a:r>
            <a:r>
              <a:rPr lang="en-US" altLang="ja-JP" sz="1050" dirty="0" smtClean="0">
                <a:solidFill>
                  <a:schemeClr val="tx1"/>
                </a:solidFill>
                <a:latin typeface="Meiryo UI" pitchFamily="50" charset="-128"/>
                <a:ea typeface="Meiryo UI" pitchFamily="50" charset="-128"/>
                <a:cs typeface="Meiryo UI" pitchFamily="50" charset="-128"/>
              </a:rPr>
              <a:t>84</a:t>
            </a:r>
            <a:r>
              <a:rPr lang="ja-JP" altLang="en-US" sz="1050" dirty="0" smtClean="0">
                <a:solidFill>
                  <a:schemeClr val="tx1"/>
                </a:solidFill>
                <a:latin typeface="Meiryo UI" pitchFamily="50" charset="-128"/>
                <a:ea typeface="Meiryo UI" pitchFamily="50" charset="-128"/>
                <a:cs typeface="Meiryo UI" pitchFamily="50" charset="-128"/>
              </a:rPr>
              <a:t>社</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・環境ビジネスセミナー </a:t>
            </a:r>
            <a:r>
              <a:rPr lang="en-US" altLang="ja-JP" sz="1050" dirty="0" smtClean="0">
                <a:solidFill>
                  <a:schemeClr val="tx1"/>
                </a:solidFill>
                <a:latin typeface="Meiryo UI" pitchFamily="50" charset="-128"/>
                <a:ea typeface="Meiryo UI" pitchFamily="50" charset="-128"/>
                <a:cs typeface="Meiryo UI" pitchFamily="50" charset="-128"/>
              </a:rPr>
              <a:t>24</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eco</a:t>
            </a:r>
            <a:r>
              <a:rPr lang="ja-JP" altLang="en-US" sz="1050" dirty="0" smtClean="0">
                <a:solidFill>
                  <a:schemeClr val="tx1"/>
                </a:solidFill>
                <a:latin typeface="Meiryo UI" pitchFamily="50" charset="-128"/>
                <a:ea typeface="Meiryo UI" pitchFamily="50" charset="-128"/>
                <a:cs typeface="Meiryo UI" pitchFamily="50" charset="-128"/>
              </a:rPr>
              <a:t>検定直前対策講座 </a:t>
            </a:r>
            <a:r>
              <a:rPr lang="en-US" altLang="ja-JP" sz="1050" dirty="0" smtClean="0">
                <a:solidFill>
                  <a:schemeClr val="tx1"/>
                </a:solidFill>
                <a:latin typeface="Meiryo UI" pitchFamily="50" charset="-128"/>
                <a:ea typeface="Meiryo UI" pitchFamily="50" charset="-128"/>
                <a:cs typeface="Meiryo UI" pitchFamily="50" charset="-128"/>
              </a:rPr>
              <a:t>2</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a:p>
            <a:pPr marL="88900"/>
            <a:r>
              <a:rPr lang="ja-JP" altLang="en-US" sz="1050" dirty="0" smtClean="0">
                <a:solidFill>
                  <a:schemeClr val="tx1"/>
                </a:solidFill>
                <a:latin typeface="Meiryo UI" pitchFamily="50" charset="-128"/>
                <a:ea typeface="Meiryo UI" pitchFamily="50" charset="-128"/>
                <a:cs typeface="Meiryo UI" pitchFamily="50" charset="-128"/>
              </a:rPr>
              <a:t>・パッシブ住宅実践講座 </a:t>
            </a:r>
            <a:r>
              <a:rPr lang="en-US" altLang="ja-JP" sz="1050" dirty="0" smtClean="0">
                <a:solidFill>
                  <a:schemeClr val="tx1"/>
                </a:solidFill>
                <a:latin typeface="Meiryo UI" pitchFamily="50" charset="-128"/>
                <a:ea typeface="Meiryo UI" pitchFamily="50" charset="-128"/>
                <a:cs typeface="Meiryo UI" pitchFamily="50" charset="-128"/>
              </a:rPr>
              <a:t>12</a:t>
            </a:r>
            <a:r>
              <a:rPr lang="ja-JP" altLang="en-US" sz="1050" dirty="0" smtClean="0">
                <a:solidFill>
                  <a:schemeClr val="tx1"/>
                </a:solidFill>
                <a:latin typeface="Meiryo UI" pitchFamily="50" charset="-128"/>
                <a:ea typeface="Meiryo UI" pitchFamily="50" charset="-128"/>
                <a:cs typeface="Meiryo UI" pitchFamily="50" charset="-128"/>
              </a:rPr>
              <a:t>回</a:t>
            </a:r>
            <a:endParaRPr lang="en-US" altLang="ja-JP" sz="1050"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594313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6675" y="3815126"/>
            <a:ext cx="4364877" cy="2520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角丸四角形 9"/>
          <p:cNvSpPr/>
          <p:nvPr/>
        </p:nvSpPr>
        <p:spPr>
          <a:xfrm>
            <a:off x="138171" y="628504"/>
            <a:ext cx="9704462" cy="6100285"/>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エネルギー消費の抑制  </a:t>
            </a:r>
            <a:r>
              <a:rPr lang="ja-JP" altLang="en-US" sz="1400" dirty="0">
                <a:solidFill>
                  <a:prstClr val="white"/>
                </a:solidFill>
                <a:latin typeface="Calibri"/>
                <a:ea typeface="HGP創英角ｺﾞｼｯｸUB" pitchFamily="50" charset="-128"/>
                <a:cs typeface="ＭＳ Ｐゴシック" charset="-128"/>
              </a:rPr>
              <a:t>～省エネ機器・設備の導入促進～</a:t>
            </a:r>
            <a:endParaRPr lang="ja-JP" altLang="en-US" sz="3200" dirty="0">
              <a:solidFill>
                <a:prstClr val="white"/>
              </a:solidFill>
              <a:latin typeface="Calibri"/>
              <a:ea typeface="HGP創英角ｺﾞｼｯｸUB" pitchFamily="50" charset="-128"/>
              <a:cs typeface="ＭＳ Ｐゴシック" charset="-128"/>
            </a:endParaRPr>
          </a:p>
        </p:txBody>
      </p:sp>
      <p:sp>
        <p:nvSpPr>
          <p:cNvPr id="24" name="円/楕円 23"/>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34</a:t>
            </a:r>
            <a:endParaRPr kumimoji="1" lang="ja-JP" altLang="en-US" b="1" dirty="0"/>
          </a:p>
        </p:txBody>
      </p:sp>
      <p:sp>
        <p:nvSpPr>
          <p:cNvPr id="8" name="テキスト ボックス 7"/>
          <p:cNvSpPr txBox="1"/>
          <p:nvPr/>
        </p:nvSpPr>
        <p:spPr>
          <a:xfrm>
            <a:off x="4213159" y="828579"/>
            <a:ext cx="4084677"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zh-TW" altLang="en-US"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131,831</a:t>
            </a:r>
            <a:r>
              <a:rPr lang="zh-TW" altLang="en-US" sz="1200" dirty="0" smtClean="0">
                <a:latin typeface="Meiryo UI" pitchFamily="50" charset="-128"/>
                <a:ea typeface="Meiryo UI" pitchFamily="50" charset="-128"/>
                <a:cs typeface="Meiryo UI" pitchFamily="50" charset="-128"/>
              </a:rPr>
              <a:t>千円）</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道路照明のリースに係るもの</a:t>
            </a:r>
            <a:endParaRPr lang="ja-JP" altLang="en-US" sz="1200" dirty="0">
              <a:latin typeface="Meiryo UI" pitchFamily="50" charset="-128"/>
              <a:ea typeface="Meiryo UI" pitchFamily="50" charset="-128"/>
              <a:cs typeface="Meiryo UI" pitchFamily="50" charset="-128"/>
            </a:endParaRPr>
          </a:p>
        </p:txBody>
      </p:sp>
      <p:sp>
        <p:nvSpPr>
          <p:cNvPr id="19" name="角丸四角形 18"/>
          <p:cNvSpPr/>
          <p:nvPr/>
        </p:nvSpPr>
        <p:spPr>
          <a:xfrm>
            <a:off x="223330" y="764703"/>
            <a:ext cx="3937582" cy="4265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大阪府・大阪市の施設等の</a:t>
            </a:r>
            <a:r>
              <a:rPr lang="en-US" altLang="ja-JP" sz="1600" b="1" dirty="0">
                <a:solidFill>
                  <a:schemeClr val="tx1"/>
                </a:solidFill>
                <a:latin typeface="Meiryo UI" pitchFamily="50" charset="-128"/>
                <a:ea typeface="Meiryo UI" pitchFamily="50" charset="-128"/>
                <a:cs typeface="Meiryo UI" pitchFamily="50" charset="-128"/>
              </a:rPr>
              <a:t>LED</a:t>
            </a:r>
            <a:r>
              <a:rPr lang="ja-JP" altLang="en-US" sz="1600" b="1" dirty="0">
                <a:solidFill>
                  <a:schemeClr val="tx1"/>
                </a:solidFill>
                <a:latin typeface="Meiryo UI" pitchFamily="50" charset="-128"/>
                <a:ea typeface="Meiryo UI" pitchFamily="50" charset="-128"/>
                <a:cs typeface="Meiryo UI" pitchFamily="50" charset="-128"/>
              </a:rPr>
              <a:t>化</a:t>
            </a:r>
          </a:p>
        </p:txBody>
      </p:sp>
      <p:pic>
        <p:nvPicPr>
          <p:cNvPr id="18" name="Picture 3" descr="D:\SuzukiShin\suzuki\00業務\01ＬＥＤ\45photo\tondoled1.jpg"/>
          <p:cNvPicPr>
            <a:picLocks noChangeAspect="1" noChangeArrowheads="1"/>
          </p:cNvPicPr>
          <p:nvPr/>
        </p:nvPicPr>
        <p:blipFill>
          <a:blip r:embed="rId3" cstate="screen">
            <a:extLst>
              <a:ext uri="{BEBA8EAE-BF5A-486C-A8C5-ECC9F3942E4B}">
                <a14:imgProps xmlns:a14="http://schemas.microsoft.com/office/drawing/2010/main">
                  <a14:imgLayer r:embed="rId4">
                    <a14:imgEffect>
                      <a14:brightnessContrast bright="50000"/>
                    </a14:imgEffect>
                  </a14:imgLayer>
                </a14:imgProps>
              </a:ext>
              <a:ext uri="{28A0092B-C50C-407E-A947-70E740481C1C}">
                <a14:useLocalDpi xmlns:a14="http://schemas.microsoft.com/office/drawing/2010/main"/>
              </a:ext>
            </a:extLst>
          </a:blip>
          <a:srcRect/>
          <a:stretch>
            <a:fillRect/>
          </a:stretch>
        </p:blipFill>
        <p:spPr bwMode="auto">
          <a:xfrm>
            <a:off x="6709912" y="1518787"/>
            <a:ext cx="2675544" cy="1780786"/>
          </a:xfrm>
          <a:prstGeom prst="rect">
            <a:avLst/>
          </a:prstGeom>
          <a:noFill/>
          <a:extLst>
            <a:ext uri="{909E8E84-426E-40DD-AFC4-6F175D3DCCD1}">
              <a14:hiddenFill xmlns:a14="http://schemas.microsoft.com/office/drawing/2010/main">
                <a:solidFill>
                  <a:srgbClr val="FFFFFF"/>
                </a:solidFill>
              </a14:hiddenFill>
            </a:ext>
          </a:extLst>
        </p:spPr>
      </p:pic>
      <p:sp>
        <p:nvSpPr>
          <p:cNvPr id="20" name="テキスト ボックス 19"/>
          <p:cNvSpPr txBox="1"/>
          <p:nvPr/>
        </p:nvSpPr>
        <p:spPr>
          <a:xfrm>
            <a:off x="7298522" y="3333494"/>
            <a:ext cx="1668062" cy="169277"/>
          </a:xfrm>
          <a:prstGeom prst="rect">
            <a:avLst/>
          </a:prstGeom>
          <a:noFill/>
        </p:spPr>
        <p:txBody>
          <a:bodyPr wrap="square" lIns="0" tIns="0" rIns="0" bIns="0" rtlCol="0" anchor="ctr" anchorCtr="1">
            <a:spAutoFit/>
          </a:bodyPr>
          <a:lstStyle/>
          <a:p>
            <a:pPr marL="87313" indent="-87313" algn="ctr"/>
            <a:r>
              <a:rPr lang="ja-JP" altLang="en-US" sz="1100" dirty="0" smtClean="0">
                <a:latin typeface="Meiryo UI" pitchFamily="50" charset="-128"/>
                <a:ea typeface="Meiryo UI" pitchFamily="50" charset="-128"/>
                <a:cs typeface="Meiryo UI" pitchFamily="50" charset="-128"/>
              </a:rPr>
              <a:t>国道</a:t>
            </a:r>
            <a:r>
              <a:rPr lang="en-US" altLang="ja-JP" sz="1100" dirty="0" smtClean="0">
                <a:latin typeface="Meiryo UI" pitchFamily="50" charset="-128"/>
                <a:ea typeface="Meiryo UI" pitchFamily="50" charset="-128"/>
                <a:cs typeface="Meiryo UI" pitchFamily="50" charset="-128"/>
              </a:rPr>
              <a:t>170</a:t>
            </a:r>
            <a:r>
              <a:rPr lang="ja-JP" altLang="en-US" sz="1100" dirty="0" smtClean="0">
                <a:latin typeface="Meiryo UI" pitchFamily="50" charset="-128"/>
                <a:ea typeface="Meiryo UI" pitchFamily="50" charset="-128"/>
                <a:cs typeface="Meiryo UI" pitchFamily="50" charset="-128"/>
              </a:rPr>
              <a:t>号（羽曳野市内）</a:t>
            </a:r>
            <a:endParaRPr lang="ja-JP" altLang="en-US" sz="1100" dirty="0">
              <a:latin typeface="Meiryo UI" pitchFamily="50" charset="-128"/>
              <a:ea typeface="Meiryo UI" pitchFamily="50" charset="-128"/>
              <a:cs typeface="Meiryo UI" pitchFamily="50" charset="-128"/>
            </a:endParaRPr>
          </a:p>
        </p:txBody>
      </p:sp>
      <p:sp>
        <p:nvSpPr>
          <p:cNvPr id="17" name="テキスト ボックス 16"/>
          <p:cNvSpPr txBox="1"/>
          <p:nvPr/>
        </p:nvSpPr>
        <p:spPr>
          <a:xfrm>
            <a:off x="387455" y="1484784"/>
            <a:ext cx="5861690" cy="1892826"/>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◆大阪府では、府立</a:t>
            </a:r>
            <a:r>
              <a:rPr lang="ja-JP" altLang="en-US" sz="1300" dirty="0">
                <a:latin typeface="Meiryo UI" pitchFamily="50" charset="-128"/>
                <a:ea typeface="Meiryo UI" pitchFamily="50" charset="-128"/>
                <a:cs typeface="Meiryo UI" pitchFamily="50" charset="-128"/>
              </a:rPr>
              <a:t>高校及び府立支援学校の体育館（</a:t>
            </a:r>
            <a:r>
              <a:rPr lang="ja-JP" altLang="en-US" sz="1300" dirty="0" smtClean="0">
                <a:latin typeface="Meiryo UI" pitchFamily="50" charset="-128"/>
                <a:ea typeface="Meiryo UI" pitchFamily="50" charset="-128"/>
                <a:cs typeface="Meiryo UI" pitchFamily="50" charset="-128"/>
              </a:rPr>
              <a:t>競技場及び武道場）等の施設や交通信号機に、さらに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照明の導入を進めます。</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また、</a:t>
            </a:r>
            <a:r>
              <a:rPr lang="en-US" altLang="ja-JP" sz="1300" dirty="0" smtClean="0">
                <a:latin typeface="Meiryo UI" pitchFamily="50" charset="-128"/>
                <a:ea typeface="Meiryo UI" pitchFamily="50" charset="-128"/>
                <a:cs typeface="Meiryo UI" pitchFamily="50" charset="-128"/>
              </a:rPr>
              <a:t>ESCO</a:t>
            </a:r>
            <a:r>
              <a:rPr lang="ja-JP" altLang="en-US" sz="1300" dirty="0" smtClean="0">
                <a:latin typeface="Meiryo UI" pitchFamily="50" charset="-128"/>
                <a:ea typeface="Meiryo UI" pitchFamily="50" charset="-128"/>
                <a:cs typeface="Meiryo UI" pitchFamily="50" charset="-128"/>
              </a:rPr>
              <a:t>事業</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再掲）において</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化を進めるとともに、その他の施設等についても、増設や更新時に、導入について検討し</a:t>
            </a:r>
            <a:r>
              <a:rPr lang="ja-JP" altLang="en-US" sz="1300" dirty="0">
                <a:latin typeface="Meiryo UI" pitchFamily="50" charset="-128"/>
                <a:ea typeface="Meiryo UI" pitchFamily="50" charset="-128"/>
                <a:cs typeface="Meiryo UI" pitchFamily="50" charset="-128"/>
              </a:rPr>
              <a:t>ます</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endParaRPr lang="en-US" altLang="ja-JP" sz="1300" dirty="0">
              <a:latin typeface="Meiryo UI" pitchFamily="50" charset="-128"/>
              <a:ea typeface="Meiryo UI" pitchFamily="50" charset="-128"/>
              <a:cs typeface="Meiryo UI" pitchFamily="50" charset="-128"/>
            </a:endParaRPr>
          </a:p>
          <a:p>
            <a:pPr marL="87313" indent="-87313"/>
            <a:r>
              <a:rPr lang="ja-JP" altLang="en-US" sz="1300" dirty="0" smtClean="0">
                <a:latin typeface="Meiryo UI" pitchFamily="50" charset="-128"/>
                <a:ea typeface="Meiryo UI" pitchFamily="50" charset="-128"/>
                <a:cs typeface="Meiryo UI" pitchFamily="50" charset="-128"/>
              </a:rPr>
              <a:t>◆大阪市では、道路照明や公園照明の増設、更新等に併せて順次</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照明灯への改良を実施するとともに、その他の市有施設についても増設・更新時に</a:t>
            </a:r>
            <a:r>
              <a:rPr lang="en-US" altLang="ja-JP" sz="1300" dirty="0" smtClean="0">
                <a:latin typeface="Meiryo UI" pitchFamily="50" charset="-128"/>
                <a:ea typeface="Meiryo UI" pitchFamily="50" charset="-128"/>
                <a:cs typeface="Meiryo UI" pitchFamily="50" charset="-128"/>
              </a:rPr>
              <a:t>LED</a:t>
            </a:r>
            <a:r>
              <a:rPr lang="ja-JP" altLang="en-US" sz="1300" dirty="0" smtClean="0">
                <a:latin typeface="Meiryo UI" pitchFamily="50" charset="-128"/>
                <a:ea typeface="Meiryo UI" pitchFamily="50" charset="-128"/>
                <a:cs typeface="Meiryo UI" pitchFamily="50" charset="-128"/>
              </a:rPr>
              <a:t>導入について検討します。</a:t>
            </a:r>
            <a:endParaRPr lang="ja-JP" altLang="en-US" sz="1300" dirty="0">
              <a:latin typeface="Meiryo UI" pitchFamily="50" charset="-128"/>
              <a:ea typeface="Meiryo UI" pitchFamily="50" charset="-128"/>
              <a:cs typeface="Meiryo UI" pitchFamily="50" charset="-128"/>
            </a:endParaRPr>
          </a:p>
          <a:p>
            <a:pPr marL="87313" indent="-87313"/>
            <a:endParaRPr lang="ja-JP" altLang="en-US" sz="1300" dirty="0">
              <a:latin typeface="Meiryo UI" pitchFamily="50" charset="-128"/>
              <a:ea typeface="Meiryo UI" pitchFamily="50" charset="-128"/>
              <a:cs typeface="Meiryo UI" pitchFamily="50" charset="-128"/>
            </a:endParaRPr>
          </a:p>
        </p:txBody>
      </p:sp>
      <p:sp>
        <p:nvSpPr>
          <p:cNvPr id="16" name="正方形/長方形 15"/>
          <p:cNvSpPr/>
          <p:nvPr/>
        </p:nvSpPr>
        <p:spPr>
          <a:xfrm>
            <a:off x="344488" y="3429000"/>
            <a:ext cx="5184576" cy="2755938"/>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r>
              <a:rPr lang="en-US" altLang="ja-JP" sz="1050" dirty="0" smtClean="0">
                <a:solidFill>
                  <a:schemeClr val="tx1"/>
                </a:solidFill>
                <a:latin typeface="Meiryo UI" pitchFamily="50" charset="-128"/>
                <a:ea typeface="Meiryo UI" pitchFamily="50" charset="-128"/>
                <a:cs typeface="Meiryo UI" pitchFamily="50" charset="-128"/>
              </a:rPr>
              <a:t>&lt;2015</a:t>
            </a:r>
            <a:r>
              <a:rPr lang="ja-JP" altLang="en-US" sz="1050" dirty="0" smtClean="0">
                <a:solidFill>
                  <a:schemeClr val="tx1"/>
                </a:solidFill>
                <a:latin typeface="Meiryo UI" pitchFamily="50" charset="-128"/>
                <a:ea typeface="Meiryo UI" pitchFamily="50" charset="-128"/>
                <a:cs typeface="Meiryo UI" pitchFamily="50" charset="-128"/>
              </a:rPr>
              <a:t>年度までの主な実績</a:t>
            </a:r>
            <a:r>
              <a:rPr lang="en-US" altLang="ja-JP" sz="1050" dirty="0" smtClean="0">
                <a:solidFill>
                  <a:schemeClr val="tx1"/>
                </a:solidFill>
                <a:latin typeface="Meiryo UI" pitchFamily="50" charset="-128"/>
                <a:ea typeface="Meiryo UI" pitchFamily="50" charset="-128"/>
                <a:cs typeface="Meiryo UI" pitchFamily="50" charset="-128"/>
              </a:rPr>
              <a:t>&gt;</a:t>
            </a:r>
          </a:p>
          <a:p>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・府管理道路の照明灯約</a:t>
            </a:r>
            <a:r>
              <a:rPr lang="en-US" altLang="ja-JP" sz="1050" dirty="0" smtClean="0">
                <a:solidFill>
                  <a:schemeClr val="tx1"/>
                </a:solidFill>
                <a:latin typeface="Meiryo UI" pitchFamily="50" charset="-128"/>
                <a:ea typeface="Meiryo UI" pitchFamily="50" charset="-128"/>
                <a:cs typeface="Meiryo UI" pitchFamily="50" charset="-128"/>
              </a:rPr>
              <a:t>23,000</a:t>
            </a:r>
            <a:r>
              <a:rPr lang="ja-JP" altLang="en-US" sz="1050" dirty="0" smtClean="0">
                <a:solidFill>
                  <a:schemeClr val="tx1"/>
                </a:solidFill>
                <a:latin typeface="Meiryo UI" pitchFamily="50" charset="-128"/>
                <a:ea typeface="Meiryo UI" pitchFamily="50" charset="-128"/>
                <a:cs typeface="Meiryo UI" pitchFamily="50" charset="-128"/>
              </a:rPr>
              <a:t>灯全ての</a:t>
            </a:r>
            <a:r>
              <a:rPr lang="en-US" altLang="ja-JP" sz="1050" dirty="0" smtClean="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まるごと</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化“を完了</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・府立</a:t>
            </a:r>
            <a:r>
              <a:rPr lang="ja-JP" altLang="en-US" sz="1050" dirty="0">
                <a:solidFill>
                  <a:schemeClr val="tx1"/>
                </a:solidFill>
                <a:latin typeface="Meiryo UI" pitchFamily="50" charset="-128"/>
                <a:ea typeface="Meiryo UI" pitchFamily="50" charset="-128"/>
                <a:cs typeface="Meiryo UI" pitchFamily="50" charset="-128"/>
              </a:rPr>
              <a:t>高校及び府立支援</a:t>
            </a:r>
            <a:r>
              <a:rPr lang="ja-JP" altLang="en-US" sz="1050" dirty="0" smtClean="0">
                <a:solidFill>
                  <a:schemeClr val="tx1"/>
                </a:solidFill>
                <a:latin typeface="Meiryo UI" pitchFamily="50" charset="-128"/>
                <a:ea typeface="Meiryo UI" pitchFamily="50" charset="-128"/>
                <a:cs typeface="Meiryo UI" pitchFamily="50" charset="-128"/>
              </a:rPr>
              <a:t>学校への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照明の導入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2015</a:t>
            </a:r>
            <a:r>
              <a:rPr lang="ja-JP" altLang="en-US" sz="1050" dirty="0">
                <a:solidFill>
                  <a:schemeClr val="tx1"/>
                </a:solidFill>
                <a:latin typeface="Meiryo UI" pitchFamily="50" charset="-128"/>
                <a:ea typeface="Meiryo UI" pitchFamily="50" charset="-128"/>
                <a:cs typeface="Meiryo UI" pitchFamily="50" charset="-128"/>
              </a:rPr>
              <a:t>年度は、守口東</a:t>
            </a:r>
            <a:r>
              <a:rPr lang="ja-JP" altLang="en-US" sz="1050" dirty="0" smtClean="0">
                <a:solidFill>
                  <a:schemeClr val="tx1"/>
                </a:solidFill>
                <a:latin typeface="Meiryo UI" pitchFamily="50" charset="-128"/>
                <a:ea typeface="Meiryo UI" pitchFamily="50" charset="-128"/>
                <a:cs typeface="Meiryo UI" pitchFamily="50" charset="-128"/>
              </a:rPr>
              <a:t>高等学校外</a:t>
            </a:r>
            <a:r>
              <a:rPr lang="en-US" altLang="ja-JP" sz="1050" smtClean="0">
                <a:solidFill>
                  <a:schemeClr val="tx1"/>
                </a:solidFill>
                <a:latin typeface="Meiryo UI" pitchFamily="50" charset="-128"/>
                <a:ea typeface="Meiryo UI" pitchFamily="50" charset="-128"/>
                <a:cs typeface="Meiryo UI" pitchFamily="50" charset="-128"/>
              </a:rPr>
              <a:t>37</a:t>
            </a:r>
            <a:r>
              <a:rPr lang="ja-JP" altLang="en-US" sz="1050" smtClean="0">
                <a:solidFill>
                  <a:schemeClr val="tx1"/>
                </a:solidFill>
                <a:latin typeface="Meiryo UI" pitchFamily="50" charset="-128"/>
                <a:ea typeface="Meiryo UI" pitchFamily="50" charset="-128"/>
                <a:cs typeface="Meiryo UI" pitchFamily="50" charset="-128"/>
              </a:rPr>
              <a:t>校</a:t>
            </a:r>
            <a:r>
              <a:rPr lang="ja-JP" altLang="en-US" sz="1050" dirty="0">
                <a:solidFill>
                  <a:schemeClr val="tx1"/>
                </a:solidFill>
                <a:latin typeface="Meiryo UI" pitchFamily="50" charset="-128"/>
                <a:ea typeface="Meiryo UI" pitchFamily="50" charset="-128"/>
                <a:cs typeface="Meiryo UI" pitchFamily="50" charset="-128"/>
              </a:rPr>
              <a:t>の体育館（競技場及び武道場）への</a:t>
            </a:r>
            <a:r>
              <a:rPr lang="en-US" altLang="ja-JP" sz="1050" dirty="0" smtClean="0">
                <a:solidFill>
                  <a:schemeClr val="tx1"/>
                </a:solidFill>
                <a:latin typeface="Meiryo UI" pitchFamily="50" charset="-128"/>
                <a:ea typeface="Meiryo UI" pitchFamily="50" charset="-128"/>
                <a:cs typeface="Meiryo UI" pitchFamily="50" charset="-128"/>
              </a:rPr>
              <a:t>LED</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lvl="0"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照明</a:t>
            </a:r>
            <a:r>
              <a:rPr lang="ja-JP" altLang="en-US" sz="1050" dirty="0">
                <a:solidFill>
                  <a:schemeClr val="tx1"/>
                </a:solidFill>
                <a:latin typeface="Meiryo UI" pitchFamily="50" charset="-128"/>
                <a:ea typeface="Meiryo UI" pitchFamily="50" charset="-128"/>
                <a:cs typeface="Meiryo UI" pitchFamily="50" charset="-128"/>
              </a:rPr>
              <a:t>の</a:t>
            </a:r>
            <a:r>
              <a:rPr lang="ja-JP" altLang="en-US" sz="1050" dirty="0" smtClean="0">
                <a:solidFill>
                  <a:schemeClr val="tx1"/>
                </a:solidFill>
                <a:latin typeface="Meiryo UI" pitchFamily="50" charset="-128"/>
                <a:ea typeface="Meiryo UI" pitchFamily="50" charset="-128"/>
                <a:cs typeface="Meiryo UI" pitchFamily="50" charset="-128"/>
              </a:rPr>
              <a:t>導入）</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smtClean="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r>
              <a:rPr lang="ja-JP" altLang="en-US" sz="1050" dirty="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大阪市）</a:t>
            </a:r>
            <a:endParaRPr lang="en-US" altLang="ja-JP" sz="1050" dirty="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道路照明灯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高圧ナトリウム灯</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r>
              <a:rPr lang="en-US" altLang="ja-JP" sz="1050" dirty="0">
                <a:solidFill>
                  <a:schemeClr val="tx1"/>
                </a:solidFill>
                <a:latin typeface="Meiryo UI" pitchFamily="50" charset="-128"/>
                <a:ea typeface="Meiryo UI" pitchFamily="50" charset="-128"/>
                <a:cs typeface="Meiryo UI" pitchFamily="50" charset="-128"/>
              </a:rPr>
              <a:t>(</a:t>
            </a:r>
            <a:r>
              <a:rPr lang="ja-JP" altLang="en-US" sz="1050" dirty="0">
                <a:solidFill>
                  <a:schemeClr val="tx1"/>
                </a:solidFill>
                <a:latin typeface="Meiryo UI" pitchFamily="50" charset="-128"/>
                <a:ea typeface="Meiryo UI" pitchFamily="50" charset="-128"/>
                <a:cs typeface="Meiryo UI" pitchFamily="50" charset="-128"/>
              </a:rPr>
              <a:t>リース方式による導入含む）</a:t>
            </a: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公園照明の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市営駐車場場内照明の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導入（法円坂駐車場、西横堀駐車場）</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市営住宅附帯駐車場照明灯の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小学校体育館での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照明化（友渕小学校分校）</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地下鉄車両工場</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導入</a:t>
            </a:r>
            <a:endParaRPr lang="en-US" altLang="ja-JP" sz="1050" dirty="0">
              <a:solidFill>
                <a:schemeClr val="tx1"/>
              </a:solidFill>
              <a:latin typeface="Meiryo UI" pitchFamily="50" charset="-128"/>
              <a:ea typeface="Meiryo UI" pitchFamily="50" charset="-128"/>
              <a:cs typeface="Meiryo UI" pitchFamily="50" charset="-128"/>
            </a:endParaRPr>
          </a:p>
          <a:p>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廃棄物焼却工場の</a:t>
            </a:r>
            <a:r>
              <a:rPr lang="en-US" altLang="ja-JP" sz="1050" dirty="0">
                <a:solidFill>
                  <a:schemeClr val="tx1"/>
                </a:solidFill>
                <a:latin typeface="Meiryo UI" pitchFamily="50" charset="-128"/>
                <a:ea typeface="Meiryo UI" pitchFamily="50" charset="-128"/>
                <a:cs typeface="Meiryo UI" pitchFamily="50" charset="-128"/>
              </a:rPr>
              <a:t>LED</a:t>
            </a:r>
            <a:r>
              <a:rPr lang="ja-JP" altLang="en-US" sz="1050" dirty="0">
                <a:solidFill>
                  <a:schemeClr val="tx1"/>
                </a:solidFill>
                <a:latin typeface="Meiryo UI" pitchFamily="50" charset="-128"/>
                <a:ea typeface="Meiryo UI" pitchFamily="50" charset="-128"/>
                <a:cs typeface="Meiryo UI" pitchFamily="50" charset="-128"/>
              </a:rPr>
              <a:t>化（鶴見工場）</a:t>
            </a:r>
            <a:endParaRPr lang="en-US" altLang="ja-JP" sz="1050" dirty="0">
              <a:solidFill>
                <a:schemeClr val="tx1"/>
              </a:solidFill>
              <a:latin typeface="Meiryo UI" pitchFamily="50" charset="-128"/>
              <a:ea typeface="Meiryo UI" pitchFamily="50" charset="-128"/>
              <a:cs typeface="Meiryo UI" pitchFamily="50" charset="-128"/>
            </a:endParaRPr>
          </a:p>
          <a:p>
            <a:pPr marL="177800" indent="-177800"/>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21" name="テキスト ボックス 20"/>
          <p:cNvSpPr txBox="1"/>
          <p:nvPr/>
        </p:nvSpPr>
        <p:spPr>
          <a:xfrm>
            <a:off x="4254726" y="1041446"/>
            <a:ext cx="2215348" cy="184666"/>
          </a:xfrm>
          <a:prstGeom prst="rect">
            <a:avLst/>
          </a:prstGeom>
          <a:noFill/>
        </p:spPr>
        <p:txBody>
          <a:bodyPr wrap="square" lIns="0" tIns="0" rIns="0" bIns="0" rtlCol="0" anchor="ctr" anchorCtr="0">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市</a:t>
            </a:r>
            <a:r>
              <a:rPr lang="ja-JP" altLang="en-US" sz="1200" dirty="0" smtClean="0">
                <a:latin typeface="Meiryo UI" pitchFamily="50" charset="-128"/>
                <a:ea typeface="Meiryo UI" pitchFamily="50" charset="-128"/>
                <a:cs typeface="Meiryo UI" pitchFamily="50" charset="-128"/>
              </a:rPr>
              <a:t>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smtClean="0">
                <a:latin typeface="Meiryo UI" pitchFamily="50" charset="-128"/>
                <a:ea typeface="Meiryo UI" pitchFamily="50" charset="-128"/>
                <a:cs typeface="Meiryo UI" pitchFamily="50" charset="-128"/>
              </a:rPr>
              <a:t>794,778</a:t>
            </a:r>
            <a:r>
              <a:rPr lang="ja-JP" altLang="en-US" sz="1200" dirty="0" smtClean="0">
                <a:latin typeface="Meiryo UI" pitchFamily="50" charset="-128"/>
                <a:ea typeface="Meiryo UI" pitchFamily="50" charset="-128"/>
                <a:cs typeface="Meiryo UI" pitchFamily="50" charset="-128"/>
              </a:rPr>
              <a:t>千円）</a:t>
            </a:r>
            <a:endParaRPr lang="en-US" altLang="ja-JP" sz="120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09360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207143" y="620688"/>
            <a:ext cx="9625781" cy="6010503"/>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正方形/長方形 7"/>
          <p:cNvSpPr/>
          <p:nvPr/>
        </p:nvSpPr>
        <p:spPr>
          <a:xfrm>
            <a:off x="560512" y="1118105"/>
            <a:ext cx="9128397" cy="1708160"/>
          </a:xfrm>
          <a:prstGeom prst="rect">
            <a:avLst/>
          </a:prstGeom>
        </p:spPr>
        <p:txBody>
          <a:bodyPr wrap="square">
            <a:spAutoFit/>
          </a:bodyPr>
          <a:lstStyle/>
          <a:p>
            <a:pPr marL="174625" lvl="0" indent="-174625">
              <a:lnSpc>
                <a:spcPts val="2100"/>
              </a:lnSpc>
            </a:pP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BEMS</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普及啓発事業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夏期</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・冬期の節電対策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ガス</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冷暖房･蓄熱式空調・コージェネレーション等の導入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推進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小売</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電気事業者等による報告制度の推進、エネルギー</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需給に関する情報共有の</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電気の需要の平準化の取組促進）　</a:t>
            </a:r>
          </a:p>
        </p:txBody>
      </p:sp>
      <p:sp>
        <p:nvSpPr>
          <p:cNvPr id="14" name="正方形/長方形 13"/>
          <p:cNvSpPr/>
          <p:nvPr/>
        </p:nvSpPr>
        <p:spPr>
          <a:xfrm>
            <a:off x="560512" y="4771246"/>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大阪府</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温暖化の防止等に関する条例に基づく対策推進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6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（高効率</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で環境負荷の少ない火力発電設備の設置に係る届出</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制度）</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多様な電力事業者の</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参入促進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4438502"/>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■多様な電力事業者の参入促進</a:t>
            </a:r>
            <a:endParaRPr lang="ja-JP" altLang="en-US" u="sng" dirty="0">
              <a:latin typeface="Meiryo UI" pitchFamily="50" charset="-128"/>
              <a:ea typeface="Meiryo UI" pitchFamily="50" charset="-128"/>
              <a:cs typeface="Meiryo UI" pitchFamily="50" charset="-128"/>
            </a:endParaRPr>
          </a:p>
        </p:txBody>
      </p:sp>
      <p:sp>
        <p:nvSpPr>
          <p:cNvPr id="17" name="角丸四角形 16"/>
          <p:cNvSpPr/>
          <p:nvPr/>
        </p:nvSpPr>
        <p:spPr>
          <a:xfrm>
            <a:off x="243663" y="788232"/>
            <a:ext cx="5357409"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■電力ピーク需要の抑制</a:t>
            </a:r>
            <a:endParaRPr lang="ja-JP" altLang="en-US" u="sng" dirty="0">
              <a:latin typeface="Meiryo UI" pitchFamily="50" charset="-128"/>
              <a:ea typeface="Meiryo UI" pitchFamily="50" charset="-128"/>
              <a:cs typeface="Meiryo UI" pitchFamily="50" charset="-128"/>
            </a:endParaRPr>
          </a:p>
        </p:txBody>
      </p:sp>
      <p:sp>
        <p:nvSpPr>
          <p:cNvPr id="9"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nchor="ctr">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ja-JP" altLang="en-US" sz="2600" dirty="0">
                <a:solidFill>
                  <a:schemeClr val="bg1"/>
                </a:solidFill>
                <a:ea typeface="HGP創英角ｺﾞｼｯｸUB" pitchFamily="50" charset="-128"/>
                <a:cs typeface="ＭＳ Ｐゴシック" charset="-128"/>
              </a:rPr>
              <a:t>電力需要の平準化と電力供給の安定化に</a:t>
            </a:r>
            <a:r>
              <a:rPr lang="ja-JP" altLang="en-US" sz="2600" dirty="0" smtClean="0">
                <a:solidFill>
                  <a:schemeClr val="bg1"/>
                </a:solidFill>
                <a:ea typeface="HGP創英角ｺﾞｼｯｸUB" pitchFamily="50" charset="-128"/>
                <a:cs typeface="ＭＳ Ｐゴシック" charset="-128"/>
              </a:rPr>
              <a:t>関する施策･事業一覧</a:t>
            </a:r>
            <a:endParaRPr lang="ja-JP" sz="2600" dirty="0">
              <a:solidFill>
                <a:schemeClr val="bg1"/>
              </a:solidFill>
              <a:ea typeface="HGP創英角ｺﾞｼｯｸUB" pitchFamily="50" charset="-128"/>
              <a:cs typeface="ＭＳ Ｐゴシック" charset="-128"/>
            </a:endParaRPr>
          </a:p>
        </p:txBody>
      </p:sp>
      <p:sp>
        <p:nvSpPr>
          <p:cNvPr id="10" name="円/楕円 9"/>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35</a:t>
            </a:r>
            <a:endParaRPr kumimoji="1" lang="ja-JP" altLang="en-US" b="1" dirty="0"/>
          </a:p>
        </p:txBody>
      </p:sp>
      <p:sp>
        <p:nvSpPr>
          <p:cNvPr id="11" name="角丸四角形 10"/>
          <p:cNvSpPr/>
          <p:nvPr/>
        </p:nvSpPr>
        <p:spPr>
          <a:xfrm>
            <a:off x="243661" y="3008074"/>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latin typeface="Meiryo UI" pitchFamily="50" charset="-128"/>
                <a:ea typeface="Meiryo UI" pitchFamily="50" charset="-128"/>
                <a:cs typeface="Meiryo UI" pitchFamily="50" charset="-128"/>
              </a:rPr>
              <a:t>■電力供給の安定化</a:t>
            </a:r>
            <a:endParaRPr lang="ja-JP" altLang="en-US" u="sng" dirty="0">
              <a:latin typeface="Meiryo UI" pitchFamily="50" charset="-128"/>
              <a:ea typeface="Meiryo UI" pitchFamily="50" charset="-128"/>
              <a:cs typeface="Meiryo UI" pitchFamily="50" charset="-128"/>
            </a:endParaRPr>
          </a:p>
        </p:txBody>
      </p:sp>
      <p:sp>
        <p:nvSpPr>
          <p:cNvPr id="12" name="正方形/長方形 11"/>
          <p:cNvSpPr/>
          <p:nvPr/>
        </p:nvSpPr>
        <p:spPr>
          <a:xfrm>
            <a:off x="560512" y="3350691"/>
            <a:ext cx="8912373" cy="900246"/>
          </a:xfrm>
          <a:prstGeom prst="rect">
            <a:avLst/>
          </a:prstGeom>
        </p:spPr>
        <p:txBody>
          <a:bodyPr wrap="square">
            <a:spAutoFit/>
          </a:bodyPr>
          <a:lstStyle/>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エネルギー面的利用促進事業</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革新的</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な新エネルギー事業の創出・普及</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燃料</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電池の導入</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促進</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正方形/長方形 14"/>
          <p:cNvSpPr/>
          <p:nvPr/>
        </p:nvSpPr>
        <p:spPr>
          <a:xfrm>
            <a:off x="8769423" y="1126049"/>
            <a:ext cx="1063501" cy="1169551"/>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25(</a:t>
            </a:r>
            <a:r>
              <a:rPr lang="ja-JP" altLang="en-US" sz="1600" dirty="0" smtClean="0">
                <a:latin typeface="Meiryo UI" panose="020B0604030504040204" pitchFamily="50" charset="-128"/>
                <a:ea typeface="Meiryo UI" panose="020B0604030504040204" pitchFamily="50" charset="-128"/>
                <a:cs typeface="Meiryo UI" panose="020B0604030504040204" pitchFamily="50" charset="-128"/>
              </a:rPr>
              <a:t>再掲</a:t>
            </a: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36</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p:txBody>
      </p:sp>
      <p:sp>
        <p:nvSpPr>
          <p:cNvPr id="18" name="正方形/長方形 17"/>
          <p:cNvSpPr/>
          <p:nvPr/>
        </p:nvSpPr>
        <p:spPr>
          <a:xfrm>
            <a:off x="8777735" y="3350691"/>
            <a:ext cx="476794"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37</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38</a:t>
            </a:r>
          </a:p>
        </p:txBody>
      </p:sp>
      <p:sp>
        <p:nvSpPr>
          <p:cNvPr id="19" name="正方形/長方形 18"/>
          <p:cNvSpPr/>
          <p:nvPr/>
        </p:nvSpPr>
        <p:spPr>
          <a:xfrm>
            <a:off x="8758782" y="4771246"/>
            <a:ext cx="495746" cy="900246"/>
          </a:xfrm>
          <a:prstGeom prst="rect">
            <a:avLst/>
          </a:prstGeom>
        </p:spPr>
        <p:txBody>
          <a:bodyPr wrap="square">
            <a:spAutoFit/>
          </a:bodyPr>
          <a:lstStyle/>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39</a:t>
            </a:r>
          </a:p>
          <a:p>
            <a:pPr marL="174625" indent="-174625">
              <a:lnSpc>
                <a:spcPts val="2100"/>
              </a:lnSpc>
            </a:pPr>
            <a:endParaRPr lang="en-US" altLang="ja-JP" sz="1600" dirty="0">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2100"/>
              </a:lnSpc>
            </a:pPr>
            <a:r>
              <a:rPr lang="en-US" altLang="ja-JP" sz="1600" dirty="0" smtClean="0">
                <a:latin typeface="Meiryo UI" panose="020B0604030504040204" pitchFamily="50" charset="-128"/>
                <a:ea typeface="Meiryo UI" panose="020B0604030504040204" pitchFamily="50" charset="-128"/>
                <a:cs typeface="Meiryo UI" panose="020B0604030504040204" pitchFamily="50" charset="-128"/>
              </a:rPr>
              <a:t>40</a:t>
            </a:r>
          </a:p>
        </p:txBody>
      </p:sp>
    </p:spTree>
    <p:extLst>
      <p:ext uri="{BB962C8B-B14F-4D97-AF65-F5344CB8AC3E}">
        <p14:creationId xmlns:p14="http://schemas.microsoft.com/office/powerpoint/2010/main" val="1668555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～電力ピーク需要の抑制～　</a:t>
            </a:r>
          </a:p>
        </p:txBody>
      </p:sp>
      <p:sp>
        <p:nvSpPr>
          <p:cNvPr id="68" name="円/楕円 67"/>
          <p:cNvSpPr/>
          <p:nvPr/>
        </p:nvSpPr>
        <p:spPr>
          <a:xfrm>
            <a:off x="9361703"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36</a:t>
            </a:r>
            <a:endParaRPr kumimoji="1" lang="ja-JP" altLang="en-US" b="1" dirty="0"/>
          </a:p>
        </p:txBody>
      </p:sp>
      <p:sp>
        <p:nvSpPr>
          <p:cNvPr id="54" name="角丸四角形 53"/>
          <p:cNvSpPr/>
          <p:nvPr/>
        </p:nvSpPr>
        <p:spPr>
          <a:xfrm>
            <a:off x="344488" y="764705"/>
            <a:ext cx="2952327"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夏期・冬期の節電対策</a:t>
            </a:r>
            <a:endParaRPr lang="ja-JP" altLang="en-US" sz="1600" b="1" dirty="0">
              <a:solidFill>
                <a:schemeClr val="tx1"/>
              </a:solidFill>
              <a:latin typeface="Meiryo UI" pitchFamily="50" charset="-128"/>
              <a:ea typeface="Meiryo UI" pitchFamily="50" charset="-128"/>
              <a:cs typeface="Meiryo UI" pitchFamily="50" charset="-128"/>
            </a:endParaRPr>
          </a:p>
        </p:txBody>
      </p:sp>
      <p:pic>
        <p:nvPicPr>
          <p:cNvPr id="11" name="Picture 2" descr="X:\ユーザ作業用フォルダ\02◆環境学習\02- 環境月間、節電、ECOフェスティバル等\11　節電の啓発\H25夏・冬の節電\HP\夏\setuden_action.jpg"/>
          <p:cNvPicPr>
            <a:picLocks noChangeAspect="1" noChangeArrowheads="1"/>
          </p:cNvPicPr>
          <p:nvPr/>
        </p:nvPicPr>
        <p:blipFill>
          <a:blip r:embed="rId2" cstate="print"/>
          <a:srcRect/>
          <a:stretch>
            <a:fillRect/>
          </a:stretch>
        </p:blipFill>
        <p:spPr bwMode="auto">
          <a:xfrm>
            <a:off x="7792116" y="5949280"/>
            <a:ext cx="2005087" cy="891150"/>
          </a:xfrm>
          <a:prstGeom prst="rect">
            <a:avLst/>
          </a:prstGeom>
          <a:noFill/>
        </p:spPr>
      </p:pic>
      <p:sp>
        <p:nvSpPr>
          <p:cNvPr id="15" name="テキスト ボックス 14"/>
          <p:cNvSpPr txBox="1"/>
          <p:nvPr/>
        </p:nvSpPr>
        <p:spPr>
          <a:xfrm>
            <a:off x="452405" y="3484420"/>
            <a:ext cx="4536504" cy="307777"/>
          </a:xfrm>
          <a:prstGeom prst="rect">
            <a:avLst/>
          </a:prstGeom>
          <a:noFill/>
        </p:spPr>
        <p:txBody>
          <a:bodyPr wrap="square" rtlCol="0">
            <a:spAutoFit/>
          </a:bodyPr>
          <a:lstStyle/>
          <a:p>
            <a:pPr marL="87313" indent="-87313"/>
            <a:r>
              <a:rPr lang="ja-JP" altLang="en-US" sz="1400" dirty="0" smtClean="0">
                <a:latin typeface="Meiryo UI" pitchFamily="50" charset="-128"/>
                <a:ea typeface="Meiryo UI" pitchFamily="50" charset="-128"/>
                <a:cs typeface="Meiryo UI" pitchFamily="50" charset="-128"/>
              </a:rPr>
              <a:t>＜関西電力管内における節電目標と実績＞</a:t>
            </a:r>
            <a:endParaRPr lang="ja-JP" altLang="en-US" sz="1400" dirty="0">
              <a:latin typeface="Meiryo UI" pitchFamily="50" charset="-128"/>
              <a:ea typeface="Meiryo UI" pitchFamily="50" charset="-128"/>
              <a:cs typeface="Meiryo UI" pitchFamily="50" charset="-128"/>
            </a:endParaRPr>
          </a:p>
        </p:txBody>
      </p:sp>
      <p:sp>
        <p:nvSpPr>
          <p:cNvPr id="4" name="角丸四角形 3"/>
          <p:cNvSpPr/>
          <p:nvPr/>
        </p:nvSpPr>
        <p:spPr>
          <a:xfrm>
            <a:off x="128465" y="620688"/>
            <a:ext cx="9704460"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テキスト ボックス 28"/>
          <p:cNvSpPr txBox="1">
            <a:spLocks noChangeArrowheads="1"/>
          </p:cNvSpPr>
          <p:nvPr/>
        </p:nvSpPr>
        <p:spPr bwMode="auto">
          <a:xfrm>
            <a:off x="344488" y="1340768"/>
            <a:ext cx="6886832"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◆電力需要</a:t>
            </a:r>
            <a:r>
              <a:rPr lang="ja-JP" altLang="en-US" b="0" i="0" dirty="0">
                <a:latin typeface="Meiryo UI" pitchFamily="50" charset="-128"/>
                <a:ea typeface="Meiryo UI" pitchFamily="50" charset="-128"/>
                <a:cs typeface="Meiryo UI" pitchFamily="50" charset="-128"/>
              </a:rPr>
              <a:t>が高まる夏期・冬期に</a:t>
            </a:r>
            <a:r>
              <a:rPr lang="ja-JP" altLang="en-US" b="0" i="0" dirty="0" smtClean="0">
                <a:latin typeface="Meiryo UI" pitchFamily="50" charset="-128"/>
                <a:ea typeface="Meiryo UI" pitchFamily="50" charset="-128"/>
                <a:cs typeface="Meiryo UI" pitchFamily="50" charset="-128"/>
              </a:rPr>
              <a:t>おいて、住民サービスへの影響を避けつつ目標を掲げて、節電対策を実施</a:t>
            </a:r>
            <a:r>
              <a:rPr lang="ja-JP" altLang="en-US" b="0" i="0" dirty="0">
                <a:latin typeface="Meiryo UI" pitchFamily="50" charset="-128"/>
                <a:ea typeface="Meiryo UI" pitchFamily="50" charset="-128"/>
                <a:cs typeface="Meiryo UI" pitchFamily="50" charset="-128"/>
              </a:rPr>
              <a:t>します</a:t>
            </a:r>
            <a:r>
              <a:rPr lang="ja-JP" altLang="en-US" b="0" i="0" dirty="0" smtClean="0">
                <a:latin typeface="Meiryo UI" pitchFamily="50" charset="-128"/>
                <a:ea typeface="Meiryo UI" pitchFamily="50" charset="-128"/>
                <a:cs typeface="Meiryo UI" pitchFamily="50" charset="-128"/>
              </a:rPr>
              <a:t>。</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a:t>
            </a:r>
            <a:r>
              <a:rPr lang="ja-JP" altLang="en-US" b="0" i="0" dirty="0">
                <a:latin typeface="Meiryo UI" pitchFamily="50" charset="-128"/>
                <a:ea typeface="Meiryo UI" pitchFamily="50" charset="-128"/>
                <a:cs typeface="Meiryo UI" pitchFamily="50" charset="-128"/>
              </a:rPr>
              <a:t>また、関西広域連合や関西電力株式会社と連携し、ホームページや広報紙などを通じて、家庭や企業での具体的な取リ組み方法を紹介するなど、節電を</a:t>
            </a:r>
            <a:r>
              <a:rPr lang="ja-JP" altLang="en-US" b="0" i="0" dirty="0" smtClean="0">
                <a:latin typeface="Meiryo UI" pitchFamily="50" charset="-128"/>
                <a:ea typeface="Meiryo UI" pitchFamily="50" charset="-128"/>
                <a:cs typeface="Meiryo UI" pitchFamily="50" charset="-128"/>
              </a:rPr>
              <a:t>呼びかけます。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さらに夏季には、関西広域連合とともに、電力使用量が多い平日の昼間に家庭での電力消費を抑制するため、公共施設の利用料を割り引くなど、家族がそろって外出することを促す「家族でお出かけ節電キャンペーン」を開催</a:t>
            </a:r>
            <a:r>
              <a:rPr lang="ja-JP" altLang="en-US" b="0" i="0" dirty="0" smtClean="0">
                <a:latin typeface="Meiryo UI" pitchFamily="50" charset="-128"/>
                <a:ea typeface="Meiryo UI" pitchFamily="50" charset="-128"/>
                <a:cs typeface="Meiryo UI" pitchFamily="50" charset="-128"/>
              </a:rPr>
              <a:t>します</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予定）。</a:t>
            </a:r>
            <a:endParaRPr lang="en-US" altLang="ja-JP" b="0" i="0" dirty="0" smtClean="0">
              <a:latin typeface="Meiryo UI" pitchFamily="50" charset="-128"/>
              <a:ea typeface="Meiryo UI" pitchFamily="50" charset="-128"/>
              <a:cs typeface="Meiryo UI" pitchFamily="50" charset="-128"/>
            </a:endParaRPr>
          </a:p>
        </p:txBody>
      </p:sp>
      <p:sp>
        <p:nvSpPr>
          <p:cNvPr id="20" name="テキスト ボックス 28"/>
          <p:cNvSpPr txBox="1">
            <a:spLocks noChangeArrowheads="1"/>
          </p:cNvSpPr>
          <p:nvPr/>
        </p:nvSpPr>
        <p:spPr bwMode="auto">
          <a:xfrm>
            <a:off x="650681" y="5906622"/>
            <a:ext cx="467074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7313" indent="-87313" eaLnBrk="1" hangingPunct="1"/>
            <a:r>
              <a:rPr lang="ja-JP" altLang="en-US" sz="100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１　節電目標・・・</a:t>
            </a:r>
            <a:r>
              <a:rPr lang="en-US" altLang="ja-JP" sz="1050" b="0" i="0" dirty="0" smtClean="0">
                <a:latin typeface="Meiryo UI" pitchFamily="50" charset="-128"/>
                <a:ea typeface="Meiryo UI" pitchFamily="50" charset="-128"/>
                <a:cs typeface="Meiryo UI" pitchFamily="50" charset="-128"/>
              </a:rPr>
              <a:t>2012</a:t>
            </a:r>
            <a:r>
              <a:rPr lang="ja-JP" altLang="en-US" sz="1050" b="0" i="0" dirty="0" smtClean="0">
                <a:latin typeface="Meiryo UI" pitchFamily="50" charset="-128"/>
                <a:ea typeface="Meiryo UI" pitchFamily="50" charset="-128"/>
                <a:cs typeface="Meiryo UI" pitchFamily="50" charset="-128"/>
              </a:rPr>
              <a:t>年度夏季または冬季の電力使用実績と比較した削減率</a:t>
            </a:r>
            <a:endParaRPr lang="en-US" altLang="ja-JP"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a:t>
            </a:r>
            <a:r>
              <a:rPr lang="ja-JP" altLang="en-US" sz="1050" b="0" i="0" dirty="0" smtClean="0">
                <a:latin typeface="Meiryo UI" pitchFamily="50" charset="-128"/>
                <a:ea typeface="Meiryo UI" pitchFamily="50" charset="-128"/>
                <a:cs typeface="Meiryo UI" pitchFamily="50" charset="-128"/>
              </a:rPr>
              <a:t>２　実績･･･夏季は</a:t>
            </a:r>
            <a:r>
              <a:rPr lang="en-US" altLang="ja-JP" sz="1050" b="0" i="0" dirty="0" smtClean="0">
                <a:latin typeface="Meiryo UI" pitchFamily="50" charset="-128"/>
                <a:ea typeface="Meiryo UI" pitchFamily="50" charset="-128"/>
                <a:cs typeface="Meiryo UI" pitchFamily="50" charset="-128"/>
              </a:rPr>
              <a:t>14</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15</a:t>
            </a:r>
            <a:r>
              <a:rPr lang="ja-JP" altLang="en-US" sz="1050" b="0" i="0" dirty="0" smtClean="0">
                <a:latin typeface="Meiryo UI" pitchFamily="50" charset="-128"/>
                <a:ea typeface="Meiryo UI" pitchFamily="50" charset="-128"/>
                <a:cs typeface="Meiryo UI" pitchFamily="50" charset="-128"/>
              </a:rPr>
              <a:t>時、冬季</a:t>
            </a:r>
            <a:r>
              <a:rPr lang="ja-JP" altLang="en-US" sz="1050" b="0" i="0" dirty="0">
                <a:latin typeface="Meiryo UI" pitchFamily="50" charset="-128"/>
                <a:ea typeface="Meiryo UI" pitchFamily="50" charset="-128"/>
                <a:cs typeface="Meiryo UI" pitchFamily="50" charset="-128"/>
              </a:rPr>
              <a:t>は</a:t>
            </a:r>
            <a:r>
              <a:rPr lang="en-US" altLang="ja-JP" sz="1050" b="0" i="0" dirty="0" smtClean="0">
                <a:latin typeface="Meiryo UI" pitchFamily="50" charset="-128"/>
                <a:ea typeface="Meiryo UI" pitchFamily="50" charset="-128"/>
                <a:cs typeface="Meiryo UI" pitchFamily="50" charset="-128"/>
              </a:rPr>
              <a:t>9</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10</a:t>
            </a:r>
            <a:r>
              <a:rPr lang="ja-JP" altLang="en-US" sz="1050" b="0" i="0" dirty="0" smtClean="0">
                <a:latin typeface="Meiryo UI" pitchFamily="50" charset="-128"/>
                <a:ea typeface="Meiryo UI" pitchFamily="50" charset="-128"/>
                <a:cs typeface="Meiryo UI" pitchFamily="50" charset="-128"/>
              </a:rPr>
              <a:t>時及び</a:t>
            </a:r>
            <a:r>
              <a:rPr lang="en-US" altLang="ja-JP" sz="1050" b="0" i="0" dirty="0" smtClean="0">
                <a:latin typeface="Meiryo UI" pitchFamily="50" charset="-128"/>
                <a:ea typeface="Meiryo UI" pitchFamily="50" charset="-128"/>
                <a:cs typeface="Meiryo UI" pitchFamily="50" charset="-128"/>
              </a:rPr>
              <a:t>18</a:t>
            </a:r>
            <a:r>
              <a:rPr lang="ja-JP" altLang="en-US" sz="1050" b="0" i="0" dirty="0" smtClean="0">
                <a:latin typeface="Meiryo UI" pitchFamily="50" charset="-128"/>
                <a:ea typeface="Meiryo UI" pitchFamily="50" charset="-128"/>
                <a:cs typeface="Meiryo UI" pitchFamily="50" charset="-128"/>
              </a:rPr>
              <a:t>～</a:t>
            </a:r>
            <a:r>
              <a:rPr lang="en-US" altLang="ja-JP" sz="1050" b="0" i="0" dirty="0" smtClean="0">
                <a:latin typeface="Meiryo UI" pitchFamily="50" charset="-128"/>
                <a:ea typeface="Meiryo UI" pitchFamily="50" charset="-128"/>
                <a:cs typeface="Meiryo UI" pitchFamily="50" charset="-128"/>
              </a:rPr>
              <a:t>19</a:t>
            </a:r>
            <a:r>
              <a:rPr lang="ja-JP" altLang="en-US" sz="1050" b="0" i="0" dirty="0" smtClean="0">
                <a:latin typeface="Meiryo UI" pitchFamily="50" charset="-128"/>
                <a:ea typeface="Meiryo UI" pitchFamily="50" charset="-128"/>
                <a:cs typeface="Meiryo UI" pitchFamily="50" charset="-128"/>
              </a:rPr>
              <a:t>時の平均削減率</a:t>
            </a:r>
            <a:endParaRPr lang="en-US" altLang="ja-JP" sz="1050" b="0" i="0" dirty="0" smtClean="0">
              <a:latin typeface="Meiryo UI" pitchFamily="50" charset="-128"/>
              <a:ea typeface="Meiryo UI" pitchFamily="50" charset="-128"/>
              <a:cs typeface="Meiryo UI" pitchFamily="50" charset="-128"/>
            </a:endParaRPr>
          </a:p>
        </p:txBody>
      </p:sp>
      <p:grpSp>
        <p:nvGrpSpPr>
          <p:cNvPr id="21" name="グループ化 20"/>
          <p:cNvGrpSpPr/>
          <p:nvPr/>
        </p:nvGrpSpPr>
        <p:grpSpPr>
          <a:xfrm>
            <a:off x="7231320" y="2287181"/>
            <a:ext cx="2503330" cy="1357843"/>
            <a:chOff x="6393160" y="1608138"/>
            <a:chExt cx="2625725" cy="1424232"/>
          </a:xfrm>
        </p:grpSpPr>
        <p:pic>
          <p:nvPicPr>
            <p:cNvPr id="2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3160" y="1608138"/>
              <a:ext cx="2625725" cy="1216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正方形/長方形 22"/>
            <p:cNvSpPr>
              <a:spLocks/>
            </p:cNvSpPr>
            <p:nvPr/>
          </p:nvSpPr>
          <p:spPr bwMode="auto">
            <a:xfrm>
              <a:off x="8049344" y="2780928"/>
              <a:ext cx="778876" cy="251442"/>
            </a:xfrm>
            <a:prstGeom prst="rect">
              <a:avLst/>
            </a:prstGeom>
            <a:noFill/>
            <a:ln w="25400" cap="flat" cmpd="sng" algn="ctr">
              <a:noFill/>
              <a:prstDash val="solid"/>
            </a:ln>
            <a:effectLst/>
          </p:spPr>
          <p:txBody>
            <a:bodyPr anchor="ctr"/>
            <a:lstStyle/>
            <a:p>
              <a:pPr algn="ctr">
                <a:spcAft>
                  <a:spcPts val="0"/>
                </a:spcAft>
                <a:defRPr/>
              </a:pPr>
              <a:r>
                <a:rPr lang="en-US" sz="600" kern="0" dirty="0">
                  <a:latin typeface="Century"/>
                  <a:ea typeface="ＭＳ 明朝"/>
                  <a:cs typeface="Times New Roman"/>
                </a:rPr>
                <a:t>WANPUG</a:t>
              </a:r>
              <a:endParaRPr lang="ja-JP" sz="600" kern="100" dirty="0">
                <a:latin typeface="Century"/>
                <a:ea typeface="ＭＳ 明朝"/>
                <a:cs typeface="Times New Roman"/>
              </a:endParaRPr>
            </a:p>
          </p:txBody>
        </p:sp>
      </p:grpSp>
      <p:sp>
        <p:nvSpPr>
          <p:cNvPr id="16" name="テキスト ボックス 15"/>
          <p:cNvSpPr txBox="1"/>
          <p:nvPr/>
        </p:nvSpPr>
        <p:spPr>
          <a:xfrm>
            <a:off x="3364119" y="782709"/>
            <a:ext cx="711090"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869" y="3800959"/>
            <a:ext cx="9005445" cy="20795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079553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4" name="角丸四角形 13"/>
          <p:cNvSpPr/>
          <p:nvPr/>
        </p:nvSpPr>
        <p:spPr>
          <a:xfrm>
            <a:off x="128464" y="543571"/>
            <a:ext cx="9668458" cy="41681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15" name="角丸四角形 14"/>
          <p:cNvSpPr/>
          <p:nvPr/>
        </p:nvSpPr>
        <p:spPr>
          <a:xfrm>
            <a:off x="360408" y="692696"/>
            <a:ext cx="3613200" cy="34042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エネルギー面的利用促進事業</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18" name="テキスト ボックス 17"/>
          <p:cNvSpPr txBox="1"/>
          <p:nvPr/>
        </p:nvSpPr>
        <p:spPr>
          <a:xfrm>
            <a:off x="4038809" y="777007"/>
            <a:ext cx="2280104"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（予算額</a:t>
            </a:r>
            <a:r>
              <a:rPr lang="en-US" altLang="ja-JP" sz="1200" dirty="0" smtClean="0">
                <a:solidFill>
                  <a:prstClr val="black"/>
                </a:solidFill>
                <a:latin typeface="Meiryo UI" pitchFamily="50" charset="-128"/>
                <a:ea typeface="Meiryo UI" pitchFamily="50" charset="-128"/>
                <a:cs typeface="Meiryo UI" pitchFamily="50" charset="-128"/>
              </a:rPr>
              <a:t>10,050</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23" name="テキスト ボックス 22"/>
          <p:cNvSpPr txBox="1"/>
          <p:nvPr/>
        </p:nvSpPr>
        <p:spPr>
          <a:xfrm>
            <a:off x="272480" y="1340768"/>
            <a:ext cx="9089223" cy="892552"/>
          </a:xfrm>
          <a:prstGeom prst="rect">
            <a:avLst/>
          </a:prstGeom>
          <a:noFill/>
        </p:spPr>
        <p:txBody>
          <a:bodyPr wrap="square" rtlCol="0">
            <a:spAutoFit/>
          </a:bodyPr>
          <a:lstStyle/>
          <a:p>
            <a:pPr marL="177800" indent="-177800"/>
            <a:r>
              <a:rPr lang="ja-JP" altLang="en-US" sz="1300" dirty="0" smtClean="0">
                <a:solidFill>
                  <a:prstClr val="black"/>
                </a:solidFill>
                <a:latin typeface="Meiryo UI" pitchFamily="50" charset="-128"/>
                <a:ea typeface="Meiryo UI" pitchFamily="50" charset="-128"/>
                <a:cs typeface="Meiryo UI" pitchFamily="50" charset="-128"/>
              </a:rPr>
              <a:t>◆コージェネや水素などの分散型電源を導入し、需要パターンの異なる建物間でエネルギー融通を行うなど、エネルギーの面的利用を促進することで、エネルギー効率の向上、コスト低減とエネルギーセキュリティの向上を同時に実現することが可能となります。</a:t>
            </a:r>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endParaRPr lang="en-US" altLang="ja-JP" sz="1300" dirty="0" smtClean="0">
              <a:solidFill>
                <a:prstClr val="black"/>
              </a:solidFill>
              <a:latin typeface="Meiryo UI" pitchFamily="50" charset="-128"/>
              <a:ea typeface="Meiryo UI" pitchFamily="50" charset="-128"/>
              <a:cs typeface="Meiryo UI" pitchFamily="50" charset="-128"/>
            </a:endParaRPr>
          </a:p>
          <a:p>
            <a:pPr marL="177800" indent="-177800"/>
            <a:r>
              <a:rPr lang="ja-JP" altLang="en-US" sz="1300" dirty="0" smtClean="0">
                <a:solidFill>
                  <a:prstClr val="black"/>
                </a:solidFill>
                <a:latin typeface="Meiryo UI" pitchFamily="50" charset="-128"/>
                <a:ea typeface="Meiryo UI" pitchFamily="50" charset="-128"/>
                <a:cs typeface="Meiryo UI" pitchFamily="50" charset="-128"/>
              </a:rPr>
              <a:t>◆今後耐用年数を迎える建築物が集中する市内中心部において、改築更新の際に、こうしたエネルギーの面的利用を促進します。</a:t>
            </a:r>
            <a:endParaRPr lang="ja-JP" altLang="en-US" sz="1300" dirty="0">
              <a:solidFill>
                <a:prstClr val="black"/>
              </a:solidFill>
              <a:latin typeface="Meiryo UI" pitchFamily="50" charset="-128"/>
              <a:ea typeface="Meiryo UI" pitchFamily="50" charset="-128"/>
              <a:cs typeface="Meiryo UI" pitchFamily="50" charset="-128"/>
            </a:endParaRPr>
          </a:p>
        </p:txBody>
      </p:sp>
      <p:sp>
        <p:nvSpPr>
          <p:cNvPr id="58" name="円/楕円 57"/>
          <p:cNvSpPr/>
          <p:nvPr/>
        </p:nvSpPr>
        <p:spPr bwMode="auto">
          <a:xfrm>
            <a:off x="5557500" y="2768268"/>
            <a:ext cx="2851884" cy="1740852"/>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4386" tIns="52194" rIns="104386" bIns="52194" anchor="ctr"/>
          <a:lstStyle/>
          <a:p>
            <a:pPr algn="ctr">
              <a:defRPr/>
            </a:pPr>
            <a:endParaRPr lang="ja-JP" altLang="en-US">
              <a:solidFill>
                <a:prstClr val="white"/>
              </a:solidFill>
            </a:endParaRPr>
          </a:p>
        </p:txBody>
      </p:sp>
      <p:sp>
        <p:nvSpPr>
          <p:cNvPr id="59" name="テキスト ボックス 52"/>
          <p:cNvSpPr txBox="1">
            <a:spLocks noChangeArrowheads="1"/>
          </p:cNvSpPr>
          <p:nvPr/>
        </p:nvSpPr>
        <p:spPr bwMode="auto">
          <a:xfrm>
            <a:off x="4793847" y="2453276"/>
            <a:ext cx="4432239" cy="269432"/>
          </a:xfrm>
          <a:prstGeom prst="rect">
            <a:avLst/>
          </a:prstGeom>
          <a:noFill/>
          <a:ln w="9525">
            <a:noFill/>
            <a:miter lim="800000"/>
            <a:headEnd/>
            <a:tailEnd/>
          </a:ln>
        </p:spPr>
        <p:txBody>
          <a:bodyPr wrap="none" lIns="99187" tIns="49593" rIns="99187" bIns="49593">
            <a:spAutoFit/>
          </a:bodyPr>
          <a:lstStyle/>
          <a:p>
            <a:pPr>
              <a:spcBef>
                <a:spcPct val="50000"/>
              </a:spcBef>
            </a:pPr>
            <a:r>
              <a:rPr lang="ja-JP" altLang="en-US" sz="1100" b="1" dirty="0">
                <a:solidFill>
                  <a:prstClr val="black"/>
                </a:solidFill>
                <a:latin typeface="メイリオ" pitchFamily="50" charset="-128"/>
                <a:ea typeface="メイリオ" pitchFamily="50" charset="-128"/>
                <a:cs typeface="メイリオ" pitchFamily="50" charset="-128"/>
              </a:rPr>
              <a:t>エネルギー面的利用</a:t>
            </a:r>
            <a:r>
              <a:rPr lang="ja-JP" altLang="en-US" sz="1100" b="1" dirty="0" smtClean="0">
                <a:solidFill>
                  <a:prstClr val="black"/>
                </a:solidFill>
                <a:latin typeface="メイリオ" pitchFamily="50" charset="-128"/>
                <a:ea typeface="メイリオ" pitchFamily="50" charset="-128"/>
                <a:cs typeface="メイリオ" pitchFamily="50" charset="-128"/>
              </a:rPr>
              <a:t>促進に向けた地域のプラットフォームの構築</a:t>
            </a:r>
            <a:endParaRPr lang="ja-JP" altLang="en-US" sz="1100" b="1" dirty="0">
              <a:solidFill>
                <a:prstClr val="black"/>
              </a:solidFill>
              <a:latin typeface="メイリオ" pitchFamily="50" charset="-128"/>
              <a:ea typeface="メイリオ" pitchFamily="50" charset="-128"/>
              <a:cs typeface="メイリオ" pitchFamily="50" charset="-128"/>
            </a:endParaRPr>
          </a:p>
        </p:txBody>
      </p:sp>
      <p:sp>
        <p:nvSpPr>
          <p:cNvPr id="60" name="二等辺三角形 2"/>
          <p:cNvSpPr>
            <a:spLocks noChangeArrowheads="1"/>
          </p:cNvSpPr>
          <p:nvPr/>
        </p:nvSpPr>
        <p:spPr bwMode="auto">
          <a:xfrm>
            <a:off x="6210321" y="3063005"/>
            <a:ext cx="1689546" cy="939423"/>
          </a:xfrm>
          <a:prstGeom prst="triangle">
            <a:avLst>
              <a:gd name="adj" fmla="val 50000"/>
            </a:avLst>
          </a:prstGeom>
          <a:noFill/>
          <a:ln w="2857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61" name="円/楕円 60"/>
          <p:cNvSpPr/>
          <p:nvPr/>
        </p:nvSpPr>
        <p:spPr bwMode="auto">
          <a:xfrm>
            <a:off x="6077633" y="3419318"/>
            <a:ext cx="1822234" cy="507748"/>
          </a:xfrm>
          <a:prstGeom prst="ellipse">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defRPr/>
            </a:pPr>
            <a:r>
              <a:rPr lang="ja-JP" altLang="en-US" sz="900" b="1" dirty="0">
                <a:solidFill>
                  <a:srgbClr val="000099"/>
                </a:solidFill>
                <a:latin typeface="ＭＳ Ｐゴシック"/>
              </a:rPr>
              <a:t>改築更新を迎える</a:t>
            </a:r>
            <a:r>
              <a:rPr lang="en-US" altLang="ja-JP" sz="900" b="1" dirty="0">
                <a:solidFill>
                  <a:srgbClr val="000099"/>
                </a:solidFill>
                <a:latin typeface="ＭＳ Ｐゴシック"/>
              </a:rPr>
              <a:t/>
            </a:r>
            <a:br>
              <a:rPr lang="en-US" altLang="ja-JP" sz="900" b="1" dirty="0">
                <a:solidFill>
                  <a:srgbClr val="000099"/>
                </a:solidFill>
                <a:latin typeface="ＭＳ Ｐゴシック"/>
              </a:rPr>
            </a:br>
            <a:r>
              <a:rPr lang="ja-JP" altLang="en-US" sz="900" b="1" dirty="0">
                <a:solidFill>
                  <a:srgbClr val="000099"/>
                </a:solidFill>
                <a:latin typeface="ＭＳ Ｐゴシック"/>
              </a:rPr>
              <a:t>建築物が集まる区域</a:t>
            </a:r>
          </a:p>
        </p:txBody>
      </p:sp>
      <p:sp>
        <p:nvSpPr>
          <p:cNvPr id="62" name="テキスト ボックス 53"/>
          <p:cNvSpPr>
            <a:spLocks noChangeArrowheads="1"/>
          </p:cNvSpPr>
          <p:nvPr/>
        </p:nvSpPr>
        <p:spPr bwMode="auto">
          <a:xfrm>
            <a:off x="6682685" y="3051333"/>
            <a:ext cx="607664"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大阪市</a:t>
            </a:r>
          </a:p>
        </p:txBody>
      </p:sp>
      <p:sp>
        <p:nvSpPr>
          <p:cNvPr id="63" name="テキスト ボックス 54"/>
          <p:cNvSpPr>
            <a:spLocks noChangeArrowheads="1"/>
          </p:cNvSpPr>
          <p:nvPr/>
        </p:nvSpPr>
        <p:spPr bwMode="auto">
          <a:xfrm>
            <a:off x="5313040" y="3933056"/>
            <a:ext cx="1380672" cy="281069"/>
          </a:xfrm>
          <a:prstGeom prst="roundRect">
            <a:avLst>
              <a:gd name="adj" fmla="val 16667"/>
            </a:avLst>
          </a:prstGeom>
          <a:solidFill>
            <a:schemeClr val="bg1"/>
          </a:solidFill>
          <a:ln w="9525">
            <a:solidFill>
              <a:srgbClr val="000000"/>
            </a:solidFill>
            <a:miter lim="800000"/>
            <a:headEnd/>
            <a:tailEnd/>
          </a:ln>
        </p:spPr>
        <p:txBody>
          <a:bodyPr wrap="none"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エネルギー関連企業</a:t>
            </a:r>
          </a:p>
        </p:txBody>
      </p:sp>
      <p:sp>
        <p:nvSpPr>
          <p:cNvPr id="64" name="テキスト ボックス 56"/>
          <p:cNvSpPr>
            <a:spLocks noChangeArrowheads="1"/>
          </p:cNvSpPr>
          <p:nvPr/>
        </p:nvSpPr>
        <p:spPr bwMode="auto">
          <a:xfrm>
            <a:off x="7374612" y="3933056"/>
            <a:ext cx="1250796" cy="281069"/>
          </a:xfrm>
          <a:prstGeom prst="roundRect">
            <a:avLst>
              <a:gd name="adj" fmla="val 16667"/>
            </a:avLst>
          </a:prstGeom>
          <a:solidFill>
            <a:schemeClr val="bg1"/>
          </a:solidFill>
          <a:ln w="9525">
            <a:solidFill>
              <a:srgbClr val="000000"/>
            </a:solidFill>
            <a:miter lim="800000"/>
            <a:headEnd/>
            <a:tailEnd/>
          </a:ln>
        </p:spPr>
        <p:txBody>
          <a:bodyPr lIns="99187" tIns="49593" rIns="99187" bIns="49593">
            <a:spAutoFit/>
          </a:bodyPr>
          <a:lstStyle/>
          <a:p>
            <a:pPr algn="ctr">
              <a:spcBef>
                <a:spcPct val="50000"/>
              </a:spcBef>
            </a:pPr>
            <a:r>
              <a:rPr lang="ja-JP" altLang="en-US" sz="1000" b="1" dirty="0">
                <a:solidFill>
                  <a:prstClr val="black"/>
                </a:solidFill>
                <a:latin typeface="メイリオ" pitchFamily="50" charset="-128"/>
                <a:ea typeface="メイリオ" pitchFamily="50" charset="-128"/>
                <a:cs typeface="メイリオ" pitchFamily="50" charset="-128"/>
              </a:rPr>
              <a:t>ビル所有者</a:t>
            </a:r>
          </a:p>
        </p:txBody>
      </p:sp>
      <p:grpSp>
        <p:nvGrpSpPr>
          <p:cNvPr id="65" name="グループ化 64"/>
          <p:cNvGrpSpPr/>
          <p:nvPr/>
        </p:nvGrpSpPr>
        <p:grpSpPr>
          <a:xfrm>
            <a:off x="848544" y="2609341"/>
            <a:ext cx="3281125" cy="1899780"/>
            <a:chOff x="2924175" y="5302250"/>
            <a:chExt cx="2605088" cy="1473203"/>
          </a:xfrm>
        </p:grpSpPr>
        <p:grpSp>
          <p:nvGrpSpPr>
            <p:cNvPr id="68" name="グループ化 44"/>
            <p:cNvGrpSpPr>
              <a:grpSpLocks/>
            </p:cNvGrpSpPr>
            <p:nvPr/>
          </p:nvGrpSpPr>
          <p:grpSpPr bwMode="auto">
            <a:xfrm>
              <a:off x="2924175" y="5302250"/>
              <a:ext cx="2605088" cy="1441450"/>
              <a:chOff x="2362200" y="5025325"/>
              <a:chExt cx="2171700" cy="1360863"/>
            </a:xfrm>
          </p:grpSpPr>
          <p:pic>
            <p:nvPicPr>
              <p:cNvPr id="71" name="図 35" descr="無題.png"/>
              <p:cNvPicPr>
                <a:picLocks noChangeAspect="1"/>
              </p:cNvPicPr>
              <p:nvPr/>
            </p:nvPicPr>
            <p:blipFill>
              <a:blip r:embed="rId2" cstate="print"/>
              <a:srcRect/>
              <a:stretch>
                <a:fillRect/>
              </a:stretch>
            </p:blipFill>
            <p:spPr bwMode="auto">
              <a:xfrm>
                <a:off x="2362200" y="5025325"/>
                <a:ext cx="2171700" cy="1360863"/>
              </a:xfrm>
              <a:prstGeom prst="rect">
                <a:avLst/>
              </a:prstGeom>
              <a:noFill/>
              <a:ln w="9525">
                <a:noFill/>
                <a:miter lim="800000"/>
                <a:headEnd/>
                <a:tailEnd/>
              </a:ln>
            </p:spPr>
          </p:pic>
          <p:sp>
            <p:nvSpPr>
              <p:cNvPr id="72" name="角丸四角形 43"/>
              <p:cNvSpPr>
                <a:spLocks noChangeArrowheads="1"/>
              </p:cNvSpPr>
              <p:nvPr/>
            </p:nvSpPr>
            <p:spPr bwMode="auto">
              <a:xfrm>
                <a:off x="2362200" y="5038724"/>
                <a:ext cx="662798" cy="376035"/>
              </a:xfrm>
              <a:prstGeom prst="roundRect">
                <a:avLst>
                  <a:gd name="adj" fmla="val 16667"/>
                </a:avLst>
              </a:prstGeom>
              <a:solidFill>
                <a:schemeClr val="accent2"/>
              </a:solidFill>
              <a:ln w="9525">
                <a:solidFill>
                  <a:schemeClr val="tx1"/>
                </a:solidFill>
                <a:miter lim="800000"/>
                <a:headEnd/>
                <a:tailEnd/>
              </a:ln>
            </p:spPr>
            <p:txBody>
              <a:bodyPr wrap="none" anchor="ctr"/>
              <a:lstStyle/>
              <a:p>
                <a:r>
                  <a:rPr lang="ja-JP" altLang="en-US" sz="1000" b="1" dirty="0">
                    <a:solidFill>
                      <a:prstClr val="white"/>
                    </a:solidFill>
                  </a:rPr>
                  <a:t>エネルギー</a:t>
                </a:r>
                <a:endParaRPr lang="en-US" altLang="ja-JP" sz="1000" b="1" dirty="0">
                  <a:solidFill>
                    <a:prstClr val="white"/>
                  </a:solidFill>
                </a:endParaRPr>
              </a:p>
              <a:p>
                <a:r>
                  <a:rPr lang="ja-JP" altLang="en-US" sz="1000" b="1" dirty="0">
                    <a:solidFill>
                      <a:prstClr val="white"/>
                    </a:solidFill>
                  </a:rPr>
                  <a:t>面的利用</a:t>
                </a:r>
                <a:endParaRPr lang="en-US" altLang="ja-JP" sz="1000" b="1" dirty="0">
                  <a:solidFill>
                    <a:prstClr val="white"/>
                  </a:solidFill>
                </a:endParaRPr>
              </a:p>
              <a:p>
                <a:r>
                  <a:rPr lang="ja-JP" altLang="en-US" sz="1000" b="1" dirty="0">
                    <a:solidFill>
                      <a:prstClr val="white"/>
                    </a:solidFill>
                  </a:rPr>
                  <a:t>（イメージ）</a:t>
                </a:r>
                <a:endParaRPr lang="ja-JP" altLang="en-US" sz="1000" b="1" dirty="0">
                  <a:solidFill>
                    <a:srgbClr val="000099"/>
                  </a:solidFill>
                  <a:latin typeface="HG創英角ｺﾞｼｯｸUB" pitchFamily="49" charset="-128"/>
                  <a:ea typeface="HG創英角ｺﾞｼｯｸUB" pitchFamily="49" charset="-128"/>
                </a:endParaRPr>
              </a:p>
            </p:txBody>
          </p:sp>
        </p:grpSp>
        <p:sp>
          <p:nvSpPr>
            <p:cNvPr id="69" name="角丸四角形 47"/>
            <p:cNvSpPr>
              <a:spLocks noChangeArrowheads="1"/>
            </p:cNvSpPr>
            <p:nvPr/>
          </p:nvSpPr>
          <p:spPr bwMode="auto">
            <a:xfrm>
              <a:off x="3609975" y="6586538"/>
              <a:ext cx="1358900" cy="150812"/>
            </a:xfrm>
            <a:prstGeom prst="roundRect">
              <a:avLst>
                <a:gd name="adj" fmla="val 16667"/>
              </a:avLst>
            </a:prstGeom>
            <a:solidFill>
              <a:srgbClr val="FFEEB9"/>
            </a:solidFill>
            <a:ln w="9525">
              <a:solidFill>
                <a:schemeClr val="tx1"/>
              </a:solidFill>
              <a:miter lim="800000"/>
              <a:headEnd/>
              <a:tailEnd/>
            </a:ln>
          </p:spPr>
          <p:txBody>
            <a:bodyPr wrap="none" lIns="104386" tIns="52194" rIns="104386" bIns="52194" anchor="ctr"/>
            <a:lstStyle/>
            <a:p>
              <a:pPr algn="ctr">
                <a:lnSpc>
                  <a:spcPct val="135000"/>
                </a:lnSpc>
                <a:spcBef>
                  <a:spcPct val="40000"/>
                </a:spcBef>
              </a:pPr>
              <a:endParaRPr lang="ja-JP" altLang="en-US" b="1">
                <a:solidFill>
                  <a:srgbClr val="000099"/>
                </a:solidFill>
                <a:latin typeface="HG創英角ｺﾞｼｯｸUB" pitchFamily="49" charset="-128"/>
                <a:ea typeface="HG創英角ｺﾞｼｯｸUB" pitchFamily="49" charset="-128"/>
              </a:endParaRPr>
            </a:p>
          </p:txBody>
        </p:sp>
        <p:sp>
          <p:nvSpPr>
            <p:cNvPr id="70" name="テキスト ボックス 46"/>
            <p:cNvSpPr txBox="1">
              <a:spLocks noChangeArrowheads="1"/>
            </p:cNvSpPr>
            <p:nvPr/>
          </p:nvSpPr>
          <p:spPr bwMode="auto">
            <a:xfrm>
              <a:off x="3669310" y="6575851"/>
              <a:ext cx="1316946" cy="199602"/>
            </a:xfrm>
            <a:prstGeom prst="rect">
              <a:avLst/>
            </a:prstGeom>
            <a:noFill/>
            <a:ln w="9525">
              <a:noFill/>
              <a:miter lim="800000"/>
              <a:headEnd/>
              <a:tailEnd/>
            </a:ln>
          </p:spPr>
          <p:txBody>
            <a:bodyPr wrap="none" lIns="104386" tIns="52194" rIns="104386" bIns="52194">
              <a:spAutoFit/>
            </a:bodyPr>
            <a:lstStyle/>
            <a:p>
              <a:pPr algn="ctr"/>
              <a:r>
                <a:rPr lang="ja-JP" altLang="en-US" sz="900" b="1" dirty="0">
                  <a:solidFill>
                    <a:prstClr val="black"/>
                  </a:solidFill>
                </a:rPr>
                <a:t>エネルギーのネットワーク化</a:t>
              </a:r>
            </a:p>
          </p:txBody>
        </p:sp>
      </p:grpSp>
      <p:sp>
        <p:nvSpPr>
          <p:cNvPr id="40" name="角丸四角形 39"/>
          <p:cNvSpPr/>
          <p:nvPr/>
        </p:nvSpPr>
        <p:spPr>
          <a:xfrm>
            <a:off x="91813" y="4869160"/>
            <a:ext cx="9685723" cy="1872209"/>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prstClr val="black"/>
              </a:solidFill>
              <a:latin typeface="Meiryo UI" pitchFamily="50" charset="-128"/>
              <a:ea typeface="Meiryo UI" pitchFamily="50" charset="-128"/>
              <a:cs typeface="Meiryo UI" pitchFamily="50" charset="-128"/>
            </a:endParaRPr>
          </a:p>
        </p:txBody>
      </p:sp>
      <p:sp>
        <p:nvSpPr>
          <p:cNvPr id="41" name="角丸四角形 40"/>
          <p:cNvSpPr/>
          <p:nvPr/>
        </p:nvSpPr>
        <p:spPr>
          <a:xfrm>
            <a:off x="272480" y="5013176"/>
            <a:ext cx="554461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ltLang="ja-JP" sz="1400" b="1" dirty="0" smtClean="0">
              <a:solidFill>
                <a:prstClr val="black"/>
              </a:solidFill>
              <a:latin typeface="Meiryo UI" pitchFamily="50" charset="-128"/>
              <a:ea typeface="Meiryo UI" pitchFamily="50" charset="-128"/>
              <a:cs typeface="Meiryo UI" pitchFamily="50" charset="-128"/>
            </a:endParaRPr>
          </a:p>
          <a:p>
            <a:pPr algn="ctr">
              <a:defRPr/>
            </a:pPr>
            <a:r>
              <a:rPr lang="ja-JP" altLang="en-US" sz="1600" b="1" dirty="0" smtClean="0">
                <a:solidFill>
                  <a:prstClr val="black"/>
                </a:solidFill>
                <a:latin typeface="Meiryo UI" pitchFamily="50" charset="-128"/>
                <a:ea typeface="Meiryo UI" pitchFamily="50" charset="-128"/>
                <a:cs typeface="Meiryo UI" pitchFamily="50" charset="-128"/>
              </a:rPr>
              <a:t>ガス</a:t>
            </a:r>
            <a:r>
              <a:rPr lang="ja-JP" altLang="en-US" sz="1600" b="1" dirty="0">
                <a:solidFill>
                  <a:prstClr val="black"/>
                </a:solidFill>
                <a:latin typeface="Meiryo UI" pitchFamily="50" charset="-128"/>
                <a:ea typeface="Meiryo UI" pitchFamily="50" charset="-128"/>
                <a:cs typeface="Meiryo UI" pitchFamily="50" charset="-128"/>
              </a:rPr>
              <a:t>冷暖房･蓄熱式</a:t>
            </a:r>
            <a:r>
              <a:rPr lang="ja-JP" altLang="en-US" sz="1600" b="1" dirty="0" smtClean="0">
                <a:solidFill>
                  <a:prstClr val="black"/>
                </a:solidFill>
                <a:latin typeface="Meiryo UI" pitchFamily="50" charset="-128"/>
                <a:ea typeface="Meiryo UI" pitchFamily="50" charset="-128"/>
                <a:cs typeface="Meiryo UI" pitchFamily="50" charset="-128"/>
              </a:rPr>
              <a:t>空調・コージェネレーション等の導入促進</a:t>
            </a:r>
            <a:endParaRPr lang="ja-JP" altLang="en-US" sz="1600" b="1" dirty="0">
              <a:solidFill>
                <a:prstClr val="black"/>
              </a:solidFill>
              <a:latin typeface="Meiryo UI" pitchFamily="50" charset="-128"/>
              <a:ea typeface="Meiryo UI" pitchFamily="50" charset="-128"/>
              <a:cs typeface="Meiryo UI" pitchFamily="50" charset="-128"/>
            </a:endParaRPr>
          </a:p>
          <a:p>
            <a:pPr algn="ctr">
              <a:defRPr/>
            </a:pPr>
            <a:endParaRPr lang="ja-JP" altLang="en-US" sz="1400" b="1" dirty="0">
              <a:solidFill>
                <a:prstClr val="black"/>
              </a:solidFill>
              <a:latin typeface="Meiryo UI" pitchFamily="50" charset="-128"/>
              <a:ea typeface="Meiryo UI" pitchFamily="50" charset="-128"/>
              <a:cs typeface="Meiryo UI" pitchFamily="50" charset="-128"/>
            </a:endParaRPr>
          </a:p>
        </p:txBody>
      </p:sp>
      <p:sp>
        <p:nvSpPr>
          <p:cNvPr id="42" name="テキスト ボックス 28"/>
          <p:cNvSpPr txBox="1">
            <a:spLocks noChangeArrowheads="1"/>
          </p:cNvSpPr>
          <p:nvPr/>
        </p:nvSpPr>
        <p:spPr bwMode="auto">
          <a:xfrm>
            <a:off x="320159" y="5517232"/>
            <a:ext cx="10105449" cy="492443"/>
          </a:xfrm>
          <a:prstGeom prst="rect">
            <a:avLst/>
          </a:prstGeom>
          <a:noFill/>
          <a:ln w="9525">
            <a:noFill/>
            <a:miter lim="800000"/>
            <a:headEnd/>
            <a:tailEnd/>
          </a:ln>
        </p:spPr>
        <p:txBody>
          <a:bodyPr wrap="square">
            <a:spAutoFit/>
          </a:bodyPr>
          <a:lstStyle/>
          <a:p>
            <a:pPr marL="87313" indent="-87313"/>
            <a:r>
              <a:rPr lang="ja-JP" altLang="en-US" sz="1300" dirty="0" smtClean="0">
                <a:solidFill>
                  <a:prstClr val="black"/>
                </a:solidFill>
                <a:latin typeface="Meiryo UI" pitchFamily="50" charset="-128"/>
                <a:ea typeface="Meiryo UI" pitchFamily="50" charset="-128"/>
                <a:cs typeface="Meiryo UI" pitchFamily="50" charset="-128"/>
              </a:rPr>
              <a:t>◆</a:t>
            </a:r>
            <a:r>
              <a:rPr lang="ja-JP" altLang="ja-JP" sz="1300" dirty="0" smtClean="0">
                <a:solidFill>
                  <a:prstClr val="black"/>
                </a:solidFill>
                <a:latin typeface="Meiryo UI" pitchFamily="50" charset="-128"/>
                <a:ea typeface="Meiryo UI" pitchFamily="50" charset="-128"/>
                <a:cs typeface="Meiryo UI" pitchFamily="50" charset="-128"/>
              </a:rPr>
              <a:t>電力</a:t>
            </a:r>
            <a:r>
              <a:rPr lang="ja-JP" altLang="en-US" sz="1300" dirty="0" smtClean="0">
                <a:solidFill>
                  <a:prstClr val="black"/>
                </a:solidFill>
                <a:latin typeface="Meiryo UI" pitchFamily="50" charset="-128"/>
                <a:ea typeface="Meiryo UI" pitchFamily="50" charset="-128"/>
                <a:cs typeface="Meiryo UI" pitchFamily="50" charset="-128"/>
              </a:rPr>
              <a:t>ピーク対策に資する設備として、ガス冷暖房、蓄熱式空調機、コージェネレーションシステム等の効果について、ホームページをはじめ、</a:t>
            </a:r>
            <a:endParaRPr lang="en-US" altLang="ja-JP" sz="1300" dirty="0" smtClean="0">
              <a:solidFill>
                <a:prstClr val="black"/>
              </a:solidFill>
              <a:latin typeface="Meiryo UI" pitchFamily="50" charset="-128"/>
              <a:ea typeface="Meiryo UI" pitchFamily="50" charset="-128"/>
              <a:cs typeface="Meiryo UI" pitchFamily="50" charset="-128"/>
            </a:endParaRPr>
          </a:p>
          <a:p>
            <a:pPr marL="87313" indent="-87313"/>
            <a:r>
              <a:rPr lang="ja-JP" altLang="en-US" sz="1300" dirty="0">
                <a:solidFill>
                  <a:prstClr val="black"/>
                </a:solidFill>
                <a:latin typeface="Meiryo UI" pitchFamily="50" charset="-128"/>
                <a:ea typeface="Meiryo UI" pitchFamily="50" charset="-128"/>
                <a:cs typeface="Meiryo UI" pitchFamily="50" charset="-128"/>
              </a:rPr>
              <a:t>　</a:t>
            </a:r>
            <a:r>
              <a:rPr lang="ja-JP" altLang="en-US" sz="1300" dirty="0" smtClean="0">
                <a:solidFill>
                  <a:prstClr val="black"/>
                </a:solidFill>
                <a:latin typeface="Meiryo UI" pitchFamily="50" charset="-128"/>
                <a:ea typeface="Meiryo UI" pitchFamily="50" charset="-128"/>
                <a:cs typeface="Meiryo UI" pitchFamily="50" charset="-128"/>
              </a:rPr>
              <a:t>セミナー･啓発イベント等において情報発信</a:t>
            </a:r>
            <a:r>
              <a:rPr lang="ja-JP" altLang="en-US" sz="1300" dirty="0">
                <a:solidFill>
                  <a:prstClr val="black"/>
                </a:solidFill>
                <a:latin typeface="Meiryo UI" pitchFamily="50" charset="-128"/>
                <a:ea typeface="Meiryo UI" pitchFamily="50" charset="-128"/>
                <a:cs typeface="Meiryo UI" pitchFamily="50" charset="-128"/>
              </a:rPr>
              <a:t>することにより</a:t>
            </a:r>
            <a:r>
              <a:rPr lang="ja-JP" altLang="en-US" sz="1300" dirty="0" smtClean="0">
                <a:solidFill>
                  <a:prstClr val="black"/>
                </a:solidFill>
                <a:latin typeface="Meiryo UI" pitchFamily="50" charset="-128"/>
                <a:ea typeface="Meiryo UI" pitchFamily="50" charset="-128"/>
                <a:cs typeface="Meiryo UI" pitchFamily="50" charset="-128"/>
              </a:rPr>
              <a:t>、導入を促進します。</a:t>
            </a:r>
            <a:endParaRPr lang="en-US" altLang="ja-JP" sz="1300" dirty="0">
              <a:solidFill>
                <a:prstClr val="black"/>
              </a:solidFill>
              <a:latin typeface="Meiryo UI" pitchFamily="50" charset="-128"/>
              <a:ea typeface="Meiryo UI" pitchFamily="50" charset="-128"/>
              <a:cs typeface="Meiryo UI" pitchFamily="50" charset="-128"/>
            </a:endParaRPr>
          </a:p>
        </p:txBody>
      </p:sp>
      <p:sp>
        <p:nvSpPr>
          <p:cNvPr id="43" name="テキスト ボックス 28"/>
          <p:cNvSpPr txBox="1">
            <a:spLocks noChangeArrowheads="1"/>
          </p:cNvSpPr>
          <p:nvPr/>
        </p:nvSpPr>
        <p:spPr bwMode="auto">
          <a:xfrm>
            <a:off x="451498" y="6021288"/>
            <a:ext cx="9110014" cy="646331"/>
          </a:xfrm>
          <a:prstGeom prst="rect">
            <a:avLst/>
          </a:prstGeom>
          <a:noFill/>
          <a:ln w="9525">
            <a:noFill/>
            <a:miter lim="800000"/>
            <a:headEnd/>
            <a:tailEnd/>
          </a:ln>
        </p:spPr>
        <p:txBody>
          <a:bodyPr wrap="square">
            <a:spAutoFit/>
          </a:bodyPr>
          <a:lstStyle/>
          <a:p>
            <a:pPr marL="85725" indent="-85725"/>
            <a:r>
              <a:rPr lang="ja-JP" altLang="en-US" sz="1200" dirty="0" smtClean="0">
                <a:solidFill>
                  <a:prstClr val="black"/>
                </a:solidFill>
                <a:latin typeface="Meiryo UI" pitchFamily="50" charset="-128"/>
                <a:ea typeface="Meiryo UI" pitchFamily="50" charset="-128"/>
                <a:cs typeface="Meiryo UI" pitchFamily="50" charset="-128"/>
              </a:rPr>
              <a:t>◇ガス</a:t>
            </a:r>
            <a:r>
              <a:rPr lang="ja-JP" altLang="en-US" sz="1200" dirty="0">
                <a:solidFill>
                  <a:prstClr val="black"/>
                </a:solidFill>
                <a:latin typeface="Meiryo UI" pitchFamily="50" charset="-128"/>
                <a:ea typeface="Meiryo UI" pitchFamily="50" charset="-128"/>
                <a:cs typeface="Meiryo UI" pitchFamily="50" charset="-128"/>
              </a:rPr>
              <a:t>冷暖房</a:t>
            </a:r>
            <a:r>
              <a:rPr lang="ja-JP" altLang="en-US" sz="1200" dirty="0" smtClean="0">
                <a:solidFill>
                  <a:prstClr val="black"/>
                </a:solidFill>
                <a:latin typeface="Meiryo UI" pitchFamily="50" charset="-128"/>
                <a:ea typeface="Meiryo UI" pitchFamily="50" charset="-128"/>
                <a:cs typeface="Meiryo UI" pitchFamily="50" charset="-128"/>
              </a:rPr>
              <a:t>の導入により、ピーク時の冷暖房用の電力消費が抑制</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ピークカット</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され、電力需要の平準化に寄与します。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蓄熱式空調機の導入により、ピーク時の電力消費を夜間にシフト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ピークシフト</a:t>
            </a:r>
            <a:r>
              <a:rPr lang="en-US" altLang="ja-JP" sz="1200" dirty="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することができ、電力需要の平準化に寄与</a:t>
            </a:r>
            <a:r>
              <a:rPr lang="ja-JP" altLang="en-US" sz="1200" dirty="0" smtClean="0">
                <a:solidFill>
                  <a:prstClr val="black"/>
                </a:solidFill>
                <a:latin typeface="Meiryo UI" pitchFamily="50" charset="-128"/>
                <a:ea typeface="Meiryo UI" pitchFamily="50" charset="-128"/>
                <a:cs typeface="Meiryo UI" pitchFamily="50" charset="-128"/>
              </a:rPr>
              <a:t>します。</a:t>
            </a:r>
            <a:endParaRPr lang="en-US" altLang="ja-JP" sz="1200" dirty="0" smtClean="0">
              <a:solidFill>
                <a:prstClr val="black"/>
              </a:solidFill>
              <a:latin typeface="Meiryo UI" pitchFamily="50" charset="-128"/>
              <a:ea typeface="Meiryo UI" pitchFamily="50" charset="-128"/>
              <a:cs typeface="Meiryo UI" pitchFamily="50" charset="-128"/>
            </a:endParaRPr>
          </a:p>
          <a:p>
            <a:pPr marL="85725" indent="-85725"/>
            <a:r>
              <a:rPr lang="ja-JP" altLang="en-US" sz="1200" dirty="0" smtClean="0">
                <a:solidFill>
                  <a:prstClr val="black"/>
                </a:solidFill>
                <a:latin typeface="Meiryo UI" pitchFamily="50" charset="-128"/>
                <a:ea typeface="Meiryo UI" pitchFamily="50" charset="-128"/>
                <a:cs typeface="Meiryo UI" pitchFamily="50" charset="-128"/>
              </a:rPr>
              <a:t>◇コージェネレーション</a:t>
            </a:r>
            <a:r>
              <a:rPr lang="ja-JP" altLang="en-US" sz="1200" dirty="0">
                <a:solidFill>
                  <a:prstClr val="black"/>
                </a:solidFill>
                <a:latin typeface="Meiryo UI" pitchFamily="50" charset="-128"/>
                <a:ea typeface="Meiryo UI" pitchFamily="50" charset="-128"/>
                <a:cs typeface="Meiryo UI" pitchFamily="50" charset="-128"/>
              </a:rPr>
              <a:t>システム</a:t>
            </a:r>
            <a:r>
              <a:rPr lang="ja-JP" altLang="en-US" sz="1200" dirty="0" smtClean="0">
                <a:solidFill>
                  <a:prstClr val="black"/>
                </a:solidFill>
                <a:latin typeface="Meiryo UI" pitchFamily="50" charset="-128"/>
                <a:ea typeface="Meiryo UI" pitchFamily="50" charset="-128"/>
                <a:cs typeface="Meiryo UI" pitchFamily="50" charset="-128"/>
              </a:rPr>
              <a:t>は、自立・分散型電源として、電力需給逼迫時や災害時における電力の安定供給に寄与します。</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4" name="正方形/長方形 43"/>
          <p:cNvSpPr/>
          <p:nvPr/>
        </p:nvSpPr>
        <p:spPr>
          <a:xfrm>
            <a:off x="5872193" y="5117702"/>
            <a:ext cx="2507520" cy="184666"/>
          </a:xfrm>
          <a:prstGeom prst="rect">
            <a:avLst/>
          </a:prstGeom>
        </p:spPr>
        <p:txBody>
          <a:bodyPr wrap="square" lIns="0" tIns="0" rIns="0" bIns="0" anchor="ctr" anchorCtr="1">
            <a:spAutoFit/>
          </a:bodyPr>
          <a:lstStyle/>
          <a:p>
            <a:pPr marL="95250" indent="-95250"/>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おおさか</a:t>
            </a:r>
            <a:r>
              <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スマートエネルギーセンター</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7255832" y="40124"/>
            <a:ext cx="2007768" cy="400110"/>
          </a:xfrm>
          <a:prstGeom prst="rect">
            <a:avLst/>
          </a:prstGeom>
          <a:solidFill>
            <a:srgbClr val="00B0F0"/>
          </a:solidFill>
        </p:spPr>
        <p:txBody>
          <a:bodyPr wrap="square" lIns="0" tIns="0" rIns="0" bIns="0" rtlCol="0" anchor="ctr" anchorCtr="0">
            <a:spAutoFit/>
          </a:bodyPr>
          <a:lstStyle/>
          <a:p>
            <a:pPr algn="just"/>
            <a:r>
              <a:rPr lang="ja-JP" altLang="en-US" sz="1300" dirty="0" smtClean="0">
                <a:solidFill>
                  <a:prstClr val="white"/>
                </a:solidFill>
                <a:ea typeface="HGP創英角ｺﾞｼｯｸUB" pitchFamily="50" charset="-128"/>
                <a:cs typeface="ＭＳ Ｐゴシック" charset="-128"/>
              </a:rPr>
              <a:t>～電力ピーク需要の抑制～</a:t>
            </a:r>
            <a:endParaRPr lang="en-US" altLang="ja-JP" sz="1300" dirty="0" smtClean="0">
              <a:solidFill>
                <a:prstClr val="white"/>
              </a:solidFill>
              <a:ea typeface="HGP創英角ｺﾞｼｯｸUB" pitchFamily="50" charset="-128"/>
              <a:cs typeface="ＭＳ Ｐゴシック" charset="-128"/>
            </a:endParaRPr>
          </a:p>
          <a:p>
            <a:pPr algn="just"/>
            <a:r>
              <a:rPr lang="ja-JP" altLang="en-US" sz="1300" dirty="0" smtClean="0">
                <a:solidFill>
                  <a:prstClr val="white"/>
                </a:solidFill>
                <a:ea typeface="HGP創英角ｺﾞｼｯｸUB" pitchFamily="50" charset="-128"/>
                <a:cs typeface="ＭＳ Ｐゴシック" charset="-128"/>
              </a:rPr>
              <a:t>～電力供給の安定化～</a:t>
            </a:r>
            <a:endParaRPr lang="ja-JP" altLang="en-US" sz="1300" dirty="0">
              <a:solidFill>
                <a:prstClr val="white"/>
              </a:solidFill>
              <a:ea typeface="HGP創英角ｺﾞｼｯｸUB" pitchFamily="50" charset="-128"/>
              <a:cs typeface="ＭＳ Ｐゴシック" charset="-128"/>
            </a:endParaRPr>
          </a:p>
        </p:txBody>
      </p:sp>
      <p:sp>
        <p:nvSpPr>
          <p:cNvPr id="31" name="円/楕円 30"/>
          <p:cNvSpPr/>
          <p:nvPr/>
        </p:nvSpPr>
        <p:spPr>
          <a:xfrm>
            <a:off x="9345488"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37</a:t>
            </a:r>
            <a:endParaRPr lang="ja-JP" altLang="en-US" b="1" dirty="0">
              <a:solidFill>
                <a:prstClr val="white"/>
              </a:solidFill>
            </a:endParaRPr>
          </a:p>
        </p:txBody>
      </p:sp>
    </p:spTree>
    <p:extLst>
      <p:ext uri="{BB962C8B-B14F-4D97-AF65-F5344CB8AC3E}">
        <p14:creationId xmlns:p14="http://schemas.microsoft.com/office/powerpoint/2010/main" val="187001935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ja-JP" altLang="en-US" sz="3200" dirty="0">
                <a:solidFill>
                  <a:prstClr val="white"/>
                </a:solidFill>
                <a:latin typeface="Calibri"/>
                <a:ea typeface="HGP創英角ｺﾞｼｯｸUB" pitchFamily="50" charset="-128"/>
                <a:cs typeface="ＭＳ Ｐゴシック" charset="-128"/>
              </a:rPr>
              <a:t>電力需要の平準化と電力供給の安定化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r>
              <a:rPr lang="ja-JP" altLang="en-US" sz="1400" dirty="0" smtClean="0">
                <a:solidFill>
                  <a:prstClr val="white"/>
                </a:solidFill>
                <a:latin typeface="Calibri"/>
                <a:ea typeface="HGP創英角ｺﾞｼｯｸUB" pitchFamily="50" charset="-128"/>
                <a:cs typeface="ＭＳ Ｐゴシック" charset="-128"/>
              </a:rPr>
              <a:t>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38</a:t>
            </a:r>
            <a:endParaRPr lang="ja-JP" altLang="en-US" b="1" dirty="0">
              <a:solidFill>
                <a:prstClr val="white"/>
              </a:solidFill>
            </a:endParaRPr>
          </a:p>
        </p:txBody>
      </p:sp>
      <p:sp>
        <p:nvSpPr>
          <p:cNvPr id="24" name="角丸四角形 23"/>
          <p:cNvSpPr/>
          <p:nvPr/>
        </p:nvSpPr>
        <p:spPr>
          <a:xfrm>
            <a:off x="5180355" y="578557"/>
            <a:ext cx="4547370" cy="606794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32" name="角丸四角形 31"/>
          <p:cNvSpPr/>
          <p:nvPr/>
        </p:nvSpPr>
        <p:spPr>
          <a:xfrm>
            <a:off x="5414328" y="682816"/>
            <a:ext cx="2708448" cy="394124"/>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4" name="テキスト ボックス 33"/>
          <p:cNvSpPr txBox="1"/>
          <p:nvPr/>
        </p:nvSpPr>
        <p:spPr>
          <a:xfrm>
            <a:off x="8178749" y="820983"/>
            <a:ext cx="70439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338174" y="1340031"/>
            <a:ext cx="4174316" cy="100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ctr" anchorCtr="0">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b="0" i="0" dirty="0" smtClean="0">
                <a:solidFill>
                  <a:prstClr val="black"/>
                </a:solidFill>
                <a:latin typeface="Meiryo UI" pitchFamily="50" charset="-128"/>
                <a:ea typeface="Meiryo UI" pitchFamily="50" charset="-128"/>
                <a:cs typeface="Meiryo UI" pitchFamily="50" charset="-128"/>
              </a:rPr>
              <a:t>◆府中央卸売市場内に、民間事業者が、国内初となる</a:t>
            </a:r>
            <a:r>
              <a:rPr lang="en-US" altLang="ja-JP" b="0" i="0" dirty="0" smtClean="0">
                <a:solidFill>
                  <a:prstClr val="black"/>
                </a:solidFill>
                <a:latin typeface="Meiryo UI" pitchFamily="50" charset="-128"/>
                <a:ea typeface="Meiryo UI" pitchFamily="50" charset="-128"/>
                <a:cs typeface="Meiryo UI" pitchFamily="50" charset="-128"/>
              </a:rPr>
              <a:t>1</a:t>
            </a:r>
            <a:r>
              <a:rPr lang="ja-JP" altLang="en-US" b="0" i="0" dirty="0" smtClean="0">
                <a:solidFill>
                  <a:prstClr val="black"/>
                </a:solidFill>
                <a:latin typeface="Meiryo UI" pitchFamily="50" charset="-128"/>
                <a:ea typeface="Meiryo UI" pitchFamily="50" charset="-128"/>
                <a:cs typeface="Meiryo UI" pitchFamily="50" charset="-128"/>
              </a:rPr>
              <a:t>メガ</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ワット級の商用の燃料電池を設置して、</a:t>
            </a:r>
            <a:r>
              <a:rPr lang="en-US" altLang="ja-JP" b="0" i="0" dirty="0" smtClean="0">
                <a:solidFill>
                  <a:prstClr val="black"/>
                </a:solidFill>
                <a:latin typeface="Meiryo UI" pitchFamily="50" charset="-128"/>
                <a:ea typeface="Meiryo UI" pitchFamily="50" charset="-128"/>
                <a:cs typeface="Meiryo UI" pitchFamily="50" charset="-128"/>
              </a:rPr>
              <a:t>CO2</a:t>
            </a:r>
            <a:r>
              <a:rPr lang="ja-JP" altLang="en-US" b="0" i="0" dirty="0" smtClean="0">
                <a:solidFill>
                  <a:prstClr val="black"/>
                </a:solidFill>
                <a:latin typeface="Meiryo UI" pitchFamily="50" charset="-128"/>
                <a:ea typeface="Meiryo UI" pitchFamily="50" charset="-128"/>
                <a:cs typeface="Meiryo UI" pitchFamily="50" charset="-128"/>
              </a:rPr>
              <a:t>削減効果や電力</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供給の安定性・信頼性についての実証事業を行います。</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市場は、発電した電力を購入し、非常用電源としても活用</a:t>
            </a:r>
            <a:endParaRPr lang="en-US" altLang="ja-JP" b="0" i="0" dirty="0" smtClean="0">
              <a:solidFill>
                <a:prstClr val="black"/>
              </a:solidFill>
              <a:latin typeface="Meiryo UI" pitchFamily="50" charset="-128"/>
              <a:ea typeface="Meiryo UI" pitchFamily="50" charset="-128"/>
              <a:cs typeface="Meiryo UI" pitchFamily="50" charset="-128"/>
            </a:endParaRPr>
          </a:p>
          <a:p>
            <a:pPr marL="87313" indent="-87313"/>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します。</a:t>
            </a:r>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41" name="大かっこ 40"/>
          <p:cNvSpPr/>
          <p:nvPr/>
        </p:nvSpPr>
        <p:spPr>
          <a:xfrm>
            <a:off x="6280115" y="2384884"/>
            <a:ext cx="2156964" cy="504056"/>
          </a:xfrm>
          <a:prstGeom prst="bracketPair">
            <a:avLst/>
          </a:prstGeom>
          <a:noFill/>
          <a:ln w="9525">
            <a:prstDash val="solid"/>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50" dirty="0" smtClean="0">
                <a:solidFill>
                  <a:prstClr val="black"/>
                </a:solidFill>
                <a:latin typeface="Meiryo UI" pitchFamily="50" charset="-128"/>
                <a:ea typeface="Meiryo UI" pitchFamily="50" charset="-128"/>
                <a:cs typeface="Meiryo UI" pitchFamily="50" charset="-128"/>
              </a:rPr>
              <a:t>　・発電能力：</a:t>
            </a:r>
            <a:r>
              <a:rPr lang="en-US" altLang="ja-JP" sz="1050" dirty="0" smtClean="0">
                <a:solidFill>
                  <a:prstClr val="black"/>
                </a:solidFill>
                <a:latin typeface="Meiryo UI" pitchFamily="50" charset="-128"/>
                <a:ea typeface="Meiryo UI" pitchFamily="50" charset="-128"/>
                <a:cs typeface="Meiryo UI" pitchFamily="50" charset="-128"/>
              </a:rPr>
              <a:t>1,200kW</a:t>
            </a:r>
            <a:endParaRPr lang="en-US" altLang="ja-JP" sz="1050" dirty="0">
              <a:solidFill>
                <a:prstClr val="black"/>
              </a:solidFill>
              <a:latin typeface="Meiryo UI" pitchFamily="50" charset="-128"/>
              <a:ea typeface="Meiryo UI" pitchFamily="50" charset="-128"/>
              <a:cs typeface="Meiryo UI" pitchFamily="50" charset="-128"/>
            </a:endParaRPr>
          </a:p>
          <a:p>
            <a:r>
              <a:rPr lang="ja-JP" altLang="en-US" sz="1050" dirty="0" smtClean="0">
                <a:solidFill>
                  <a:prstClr val="black"/>
                </a:solidFill>
                <a:latin typeface="Meiryo UI" pitchFamily="50" charset="-128"/>
                <a:ea typeface="Meiryo UI" pitchFamily="50" charset="-128"/>
                <a:cs typeface="Meiryo UI" pitchFamily="50" charset="-128"/>
              </a:rPr>
              <a:t>　・</a:t>
            </a:r>
            <a:r>
              <a:rPr lang="en-US" altLang="ja-JP" sz="1050" dirty="0" smtClean="0">
                <a:solidFill>
                  <a:prstClr val="black"/>
                </a:solidFill>
                <a:latin typeface="Meiryo UI" pitchFamily="50" charset="-128"/>
                <a:ea typeface="Meiryo UI" pitchFamily="50" charset="-128"/>
                <a:cs typeface="Meiryo UI" pitchFamily="50" charset="-128"/>
              </a:rPr>
              <a:t>2015</a:t>
            </a:r>
            <a:r>
              <a:rPr lang="ja-JP" altLang="en-US" sz="1050" dirty="0" smtClean="0">
                <a:solidFill>
                  <a:prstClr val="black"/>
                </a:solidFill>
                <a:latin typeface="Meiryo UI" pitchFamily="50" charset="-128"/>
                <a:ea typeface="Meiryo UI" pitchFamily="50" charset="-128"/>
                <a:cs typeface="Meiryo UI" pitchFamily="50" charset="-128"/>
              </a:rPr>
              <a:t>年</a:t>
            </a:r>
            <a:r>
              <a:rPr lang="en-US" altLang="ja-JP" sz="1050" dirty="0">
                <a:solidFill>
                  <a:prstClr val="black"/>
                </a:solidFill>
                <a:latin typeface="Meiryo UI" pitchFamily="50" charset="-128"/>
                <a:ea typeface="Meiryo UI" pitchFamily="50" charset="-128"/>
                <a:cs typeface="Meiryo UI" pitchFamily="50" charset="-128"/>
              </a:rPr>
              <a:t>3</a:t>
            </a:r>
            <a:r>
              <a:rPr lang="ja-JP" altLang="en-US" sz="1050" dirty="0" smtClean="0">
                <a:solidFill>
                  <a:prstClr val="black"/>
                </a:solidFill>
                <a:latin typeface="Meiryo UI" pitchFamily="50" charset="-128"/>
                <a:ea typeface="Meiryo UI" pitchFamily="50" charset="-128"/>
                <a:cs typeface="Meiryo UI" pitchFamily="50" charset="-128"/>
              </a:rPr>
              <a:t>月</a:t>
            </a:r>
            <a:r>
              <a:rPr lang="ja-JP" altLang="en-US" sz="1050" dirty="0">
                <a:solidFill>
                  <a:prstClr val="black"/>
                </a:solidFill>
                <a:latin typeface="Meiryo UI" pitchFamily="50" charset="-128"/>
                <a:ea typeface="Meiryo UI" pitchFamily="50" charset="-128"/>
                <a:cs typeface="Meiryo UI" pitchFamily="50" charset="-128"/>
              </a:rPr>
              <a:t>～　</a:t>
            </a:r>
            <a:r>
              <a:rPr lang="ja-JP" altLang="en-US" sz="1050" dirty="0" smtClean="0">
                <a:solidFill>
                  <a:prstClr val="black"/>
                </a:solidFill>
                <a:latin typeface="Meiryo UI" pitchFamily="50" charset="-128"/>
                <a:ea typeface="Meiryo UI" pitchFamily="50" charset="-128"/>
                <a:cs typeface="Meiryo UI" pitchFamily="50" charset="-128"/>
              </a:rPr>
              <a:t>供給開始</a:t>
            </a:r>
            <a:endParaRPr lang="en-US" altLang="ja-JP" sz="1050" dirty="0" smtClean="0">
              <a:solidFill>
                <a:prstClr val="black"/>
              </a:solidFill>
              <a:latin typeface="Meiryo UI" pitchFamily="50" charset="-128"/>
              <a:ea typeface="Meiryo UI" pitchFamily="50" charset="-128"/>
              <a:cs typeface="Meiryo UI" pitchFamily="50" charset="-128"/>
            </a:endParaRPr>
          </a:p>
        </p:txBody>
      </p:sp>
      <p:sp>
        <p:nvSpPr>
          <p:cNvPr id="42" name="テキスト ボックス 41"/>
          <p:cNvSpPr txBox="1">
            <a:spLocks noChangeArrowheads="1"/>
          </p:cNvSpPr>
          <p:nvPr/>
        </p:nvSpPr>
        <p:spPr bwMode="auto">
          <a:xfrm>
            <a:off x="5466136" y="3010433"/>
            <a:ext cx="47434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en-US" altLang="ja-JP" sz="1200" b="0" i="0" dirty="0" smtClean="0">
                <a:solidFill>
                  <a:prstClr val="black"/>
                </a:solidFill>
                <a:latin typeface="Meiryo UI" pitchFamily="50" charset="-128"/>
                <a:ea typeface="Meiryo UI" pitchFamily="50" charset="-128"/>
                <a:cs typeface="Meiryo UI" pitchFamily="50" charset="-128"/>
              </a:rPr>
              <a:t>※</a:t>
            </a:r>
            <a:r>
              <a:rPr lang="ja-JP" altLang="en-US" sz="1200" b="0" i="0" dirty="0" smtClean="0">
                <a:solidFill>
                  <a:prstClr val="black"/>
                </a:solidFill>
                <a:latin typeface="Meiryo UI" pitchFamily="50" charset="-128"/>
                <a:ea typeface="Meiryo UI" pitchFamily="50" charset="-128"/>
                <a:cs typeface="Meiryo UI" pitchFamily="50" charset="-128"/>
              </a:rPr>
              <a:t>都市ガスを使用し、燃焼させず化学反応により発電します。</a:t>
            </a:r>
            <a:endParaRPr lang="en-US" altLang="ja-JP" sz="1200" b="0" i="0" dirty="0">
              <a:solidFill>
                <a:prstClr val="black"/>
              </a:solidFill>
              <a:latin typeface="Meiryo UI" pitchFamily="50" charset="-128"/>
              <a:ea typeface="Meiryo UI" pitchFamily="50" charset="-128"/>
              <a:cs typeface="Meiryo UI" pitchFamily="50" charset="-128"/>
            </a:endParaRPr>
          </a:p>
        </p:txBody>
      </p:sp>
      <p:pic>
        <p:nvPicPr>
          <p:cNvPr id="21" name="Picture 2" descr="市場全景よこ"/>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6834702" y="4167224"/>
            <a:ext cx="1422280" cy="29795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7" name="正方形/長方形 26"/>
          <p:cNvSpPr/>
          <p:nvPr/>
        </p:nvSpPr>
        <p:spPr>
          <a:xfrm>
            <a:off x="7444695" y="4158828"/>
            <a:ext cx="1825880" cy="523220"/>
          </a:xfrm>
          <a:prstGeom prst="rect">
            <a:avLst/>
          </a:prstGeom>
        </p:spPr>
        <p:txBody>
          <a:bodyPr wrap="square">
            <a:spAutoFit/>
          </a:bodyPr>
          <a:lstStyle/>
          <a:p>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1.2</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メガワットの</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燃料電池（</a:t>
            </a:r>
            <a:r>
              <a:rPr lang="en-US" altLang="ja-JP" sz="1400" dirty="0" smtClean="0">
                <a:latin typeface="Meiryo UI" panose="020B0604030504040204" pitchFamily="50" charset="-128"/>
                <a:ea typeface="Meiryo UI" panose="020B0604030504040204" pitchFamily="50" charset="-128"/>
                <a:cs typeface="Meiryo UI" panose="020B0604030504040204" pitchFamily="50" charset="-128"/>
              </a:rPr>
              <a:t>SOFC</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正方形/長方形 27"/>
          <p:cNvSpPr/>
          <p:nvPr/>
        </p:nvSpPr>
        <p:spPr>
          <a:xfrm>
            <a:off x="5943038" y="6338724"/>
            <a:ext cx="3240360" cy="307777"/>
          </a:xfrm>
          <a:prstGeom prst="rect">
            <a:avLst/>
          </a:prstGeom>
        </p:spPr>
        <p:txBody>
          <a:bodyPr wrap="square">
            <a:spAutoFit/>
          </a:bodyPr>
          <a:lstStyle/>
          <a:p>
            <a:r>
              <a:rPr lang="ja-JP" altLang="en-US"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導入先の大阪府中央卸売市場</a:t>
            </a:r>
            <a:endParaRPr lang="en-US" altLang="ja-JP" sz="14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角丸四角形 28"/>
          <p:cNvSpPr/>
          <p:nvPr/>
        </p:nvSpPr>
        <p:spPr>
          <a:xfrm>
            <a:off x="92662" y="582147"/>
            <a:ext cx="4976641" cy="6087214"/>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43" name="角丸四角形 42"/>
          <p:cNvSpPr/>
          <p:nvPr/>
        </p:nvSpPr>
        <p:spPr>
          <a:xfrm>
            <a:off x="234623" y="730547"/>
            <a:ext cx="4320530"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4" name="テキスト ボックス 28"/>
          <p:cNvSpPr txBox="1">
            <a:spLocks noChangeArrowheads="1"/>
          </p:cNvSpPr>
          <p:nvPr/>
        </p:nvSpPr>
        <p:spPr bwMode="auto">
          <a:xfrm>
            <a:off x="131289" y="1489511"/>
            <a:ext cx="4760944" cy="2292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◆蓄電池、水素・燃料電池の普及拡大を促すとともに、大阪でのビジネス展開や企業立地等、関連産業の振興を</a:t>
            </a:r>
            <a:r>
              <a:rPr lang="ja-JP" altLang="en-US" b="0" i="0" dirty="0" smtClean="0">
                <a:latin typeface="Meiryo UI" pitchFamily="50" charset="-128"/>
                <a:ea typeface="Meiryo UI" pitchFamily="50" charset="-128"/>
                <a:cs typeface="Meiryo UI" pitchFamily="50" charset="-128"/>
              </a:rPr>
              <a:t>図ることを目的に、</a:t>
            </a:r>
            <a:r>
              <a:rPr lang="en-US" altLang="ja-JP" b="0" i="0" dirty="0">
                <a:latin typeface="Meiryo UI" pitchFamily="50" charset="-128"/>
                <a:ea typeface="Meiryo UI" pitchFamily="50" charset="-128"/>
                <a:cs typeface="Meiryo UI" pitchFamily="50" charset="-128"/>
              </a:rPr>
              <a:t>2016</a:t>
            </a:r>
            <a:r>
              <a:rPr lang="ja-JP" altLang="en-US" b="0" i="0" dirty="0">
                <a:latin typeface="Meiryo UI" pitchFamily="50" charset="-128"/>
                <a:ea typeface="Meiryo UI" pitchFamily="50" charset="-128"/>
                <a:cs typeface="Meiryo UI" pitchFamily="50" charset="-128"/>
              </a:rPr>
              <a:t>年秋に「蓄電池、水素・燃料電池国際カンファレンス」を</a:t>
            </a:r>
            <a:r>
              <a:rPr lang="ja-JP" altLang="en-US" b="0" i="0" dirty="0" smtClean="0">
                <a:latin typeface="Meiryo UI" pitchFamily="50" charset="-128"/>
                <a:ea typeface="Meiryo UI" pitchFamily="50" charset="-128"/>
                <a:cs typeface="Meiryo UI" pitchFamily="50" charset="-128"/>
              </a:rPr>
              <a:t>開催します。</a:t>
            </a:r>
            <a:r>
              <a:rPr lang="ja-JP" altLang="en-US" b="0" i="0" dirty="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a:t>
            </a:r>
            <a:r>
              <a:rPr lang="ja-JP" altLang="en-US" b="0" i="0" dirty="0">
                <a:latin typeface="Meiryo UI" pitchFamily="50" charset="-128"/>
                <a:ea typeface="Meiryo UI" pitchFamily="50" charset="-128"/>
                <a:cs typeface="Meiryo UI" pitchFamily="50" charset="-128"/>
              </a:rPr>
              <a:t>国際</a:t>
            </a:r>
            <a:r>
              <a:rPr lang="ja-JP" altLang="en-US" b="0" i="0" dirty="0" smtClean="0">
                <a:latin typeface="Meiryo UI" pitchFamily="50" charset="-128"/>
                <a:ea typeface="Meiryo UI" pitchFamily="50" charset="-128"/>
                <a:cs typeface="Meiryo UI" pitchFamily="50" charset="-128"/>
              </a:rPr>
              <a:t>カンファレンス概要＞　　　　　　　　　　　　　　　　　</a:t>
            </a:r>
            <a:endParaRPr lang="en-US" altLang="ja-JP" b="0" i="0" dirty="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・国内外</a:t>
            </a:r>
            <a:r>
              <a:rPr lang="ja-JP" altLang="en-US" b="0" i="0" dirty="0">
                <a:latin typeface="Meiryo UI" pitchFamily="50" charset="-128"/>
                <a:ea typeface="Meiryo UI" pitchFamily="50" charset="-128"/>
                <a:cs typeface="Meiryo UI" pitchFamily="50" charset="-128"/>
              </a:rPr>
              <a:t>のキーパーソンによる最新の技術動向等に関する</a:t>
            </a:r>
            <a:r>
              <a:rPr lang="ja-JP" altLang="en-US" b="0" i="0" dirty="0" smtClean="0">
                <a:latin typeface="Meiryo UI" pitchFamily="50" charset="-128"/>
                <a:ea typeface="Meiryo UI" pitchFamily="50" charset="-128"/>
                <a:cs typeface="Meiryo UI" pitchFamily="50" charset="-128"/>
              </a:rPr>
              <a:t>講演</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・大阪</a:t>
            </a:r>
            <a:r>
              <a:rPr lang="ja-JP" altLang="en-US" b="0" i="0" dirty="0">
                <a:latin typeface="Meiryo UI" pitchFamily="50" charset="-128"/>
                <a:ea typeface="Meiryo UI" pitchFamily="50" charset="-128"/>
                <a:cs typeface="Meiryo UI" pitchFamily="50" charset="-128"/>
              </a:rPr>
              <a:t>の先進的な取り組みを世界に向けて</a:t>
            </a:r>
            <a:r>
              <a:rPr lang="ja-JP" altLang="en-US" b="0" i="0" dirty="0" smtClean="0">
                <a:latin typeface="Meiryo UI" pitchFamily="50" charset="-128"/>
                <a:ea typeface="Meiryo UI" pitchFamily="50" charset="-128"/>
                <a:cs typeface="Meiryo UI" pitchFamily="50" charset="-128"/>
              </a:rPr>
              <a:t>発信　　など</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　</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smtClean="0">
                <a:latin typeface="Meiryo UI" pitchFamily="50" charset="-128"/>
                <a:ea typeface="Meiryo UI" pitchFamily="50" charset="-128"/>
                <a:cs typeface="Meiryo UI" pitchFamily="50" charset="-128"/>
              </a:rPr>
              <a:t>◆本カンファレンス</a:t>
            </a:r>
            <a:r>
              <a:rPr lang="ja-JP" altLang="en-US" b="0" i="0" dirty="0">
                <a:latin typeface="Meiryo UI" pitchFamily="50" charset="-128"/>
                <a:ea typeface="Meiryo UI" pitchFamily="50" charset="-128"/>
                <a:cs typeface="Meiryo UI" pitchFamily="50" charset="-128"/>
              </a:rPr>
              <a:t>の開催を契機にプロモーション活動を</a:t>
            </a:r>
            <a:r>
              <a:rPr lang="ja-JP" altLang="en-US" b="0" i="0" dirty="0" smtClean="0">
                <a:latin typeface="Meiryo UI" pitchFamily="50" charset="-128"/>
                <a:ea typeface="Meiryo UI" pitchFamily="50" charset="-128"/>
                <a:cs typeface="Meiryo UI" pitchFamily="50" charset="-128"/>
              </a:rPr>
              <a:t>強化し、大阪</a:t>
            </a:r>
            <a:r>
              <a:rPr lang="ja-JP" altLang="en-US" b="0" i="0" dirty="0">
                <a:latin typeface="Meiryo UI" pitchFamily="50" charset="-128"/>
                <a:ea typeface="Meiryo UI" pitchFamily="50" charset="-128"/>
                <a:cs typeface="Meiryo UI" pitchFamily="50" charset="-128"/>
              </a:rPr>
              <a:t>での実証プロジェクトの実施や、認証機能の構築等、大阪へのビジネス投資を誘導します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45" name="正方形/長方形 44"/>
          <p:cNvSpPr/>
          <p:nvPr/>
        </p:nvSpPr>
        <p:spPr>
          <a:xfrm>
            <a:off x="2887354" y="1242918"/>
            <a:ext cx="2157324" cy="184666"/>
          </a:xfrm>
          <a:prstGeom prst="rect">
            <a:avLst/>
          </a:prstGeom>
        </p:spPr>
        <p:txBody>
          <a:bodyPr wrap="square" lIns="0" tIns="0" rIns="0" bIns="0" anchor="ctr" anchorCtr="1">
            <a:spAutoFit/>
          </a:bodyPr>
          <a:lstStyle/>
          <a:p>
            <a:r>
              <a:rPr lang="en-US" altLang="zh-TW" sz="1200" dirty="0">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（予算</a:t>
            </a:r>
            <a:r>
              <a:rPr lang="en-US" altLang="ja-JP" sz="1200" dirty="0" smtClean="0">
                <a:latin typeface="Meiryo UI" panose="020B0604030504040204" pitchFamily="50" charset="-128"/>
                <a:ea typeface="Meiryo UI" panose="020B0604030504040204" pitchFamily="50" charset="-128"/>
                <a:cs typeface="Meiryo UI" panose="020B0604030504040204" pitchFamily="50" charset="-128"/>
              </a:rPr>
              <a:t>30,255</a:t>
            </a:r>
            <a:r>
              <a:rPr lang="ja-JP" altLang="en-US" sz="1200" dirty="0" smtClean="0">
                <a:latin typeface="Meiryo UI" panose="020B0604030504040204" pitchFamily="50" charset="-128"/>
                <a:ea typeface="Meiryo UI" panose="020B0604030504040204" pitchFamily="50" charset="-128"/>
                <a:cs typeface="Meiryo UI" panose="020B0604030504040204" pitchFamily="50" charset="-128"/>
              </a:rPr>
              <a:t>千円）</a:t>
            </a:r>
            <a:endParaRPr lang="en-US" altLang="zh-TW" sz="12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46" name="図 2" descr="大型蓄電池システム試験・評価施設完成イメージ図"/>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338" y="4112285"/>
            <a:ext cx="2650854" cy="1808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円/楕円 3"/>
          <p:cNvSpPr/>
          <p:nvPr/>
        </p:nvSpPr>
        <p:spPr>
          <a:xfrm rot="21198526">
            <a:off x="6977063" y="6091235"/>
            <a:ext cx="295275" cy="105689"/>
          </a:xfrm>
          <a:prstGeom prst="ellipse">
            <a:avLst/>
          </a:prstGeom>
          <a:noFill/>
          <a:ln w="50800">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ja-JP" altLang="en-US">
              <a:solidFill>
                <a:prstClr val="black"/>
              </a:solidFill>
            </a:endParaRPr>
          </a:p>
        </p:txBody>
      </p:sp>
      <p:sp>
        <p:nvSpPr>
          <p:cNvPr id="5" name="二等辺三角形 4"/>
          <p:cNvSpPr/>
          <p:nvPr/>
        </p:nvSpPr>
        <p:spPr>
          <a:xfrm rot="10200000">
            <a:off x="6848408" y="4533698"/>
            <a:ext cx="158085" cy="1609301"/>
          </a:xfrm>
          <a:prstGeom prst="triangle">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 name="Picture 3" descr="C:\Users\ShimaguchiS\AppData\Local\Microsoft\Windows\Temporary Internet Files\Content.Outlook\ONLP7RQS\３BGM004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30403" y="3359819"/>
            <a:ext cx="2014292" cy="12600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2" name="テキスト ボックス 28"/>
          <p:cNvSpPr txBox="1">
            <a:spLocks noChangeArrowheads="1"/>
          </p:cNvSpPr>
          <p:nvPr/>
        </p:nvSpPr>
        <p:spPr bwMode="auto">
          <a:xfrm>
            <a:off x="707136" y="6005296"/>
            <a:ext cx="414647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a:r>
              <a:rPr lang="ja-JP" altLang="en-US" sz="1100" b="0" i="0" dirty="0">
                <a:latin typeface="Meiryo UI" pitchFamily="50" charset="-128"/>
                <a:ea typeface="Meiryo UI" pitchFamily="50" charset="-128"/>
                <a:cs typeface="Meiryo UI" pitchFamily="50" charset="-128"/>
              </a:rPr>
              <a:t>大阪市咲</a:t>
            </a:r>
            <a:r>
              <a:rPr lang="ja-JP" altLang="en-US" sz="1100" b="0" i="0" dirty="0" smtClean="0">
                <a:latin typeface="Meiryo UI" pitchFamily="50" charset="-128"/>
                <a:ea typeface="Meiryo UI" pitchFamily="50" charset="-128"/>
                <a:cs typeface="Meiryo UI" pitchFamily="50" charset="-128"/>
              </a:rPr>
              <a:t>洲地区の蓄電池評価センター</a:t>
            </a:r>
            <a:r>
              <a:rPr lang="en-US" altLang="ja-JP" sz="1100" b="0" i="0" dirty="0" smtClean="0">
                <a:latin typeface="Meiryo UI" pitchFamily="50" charset="-128"/>
                <a:ea typeface="Meiryo UI" pitchFamily="50" charset="-128"/>
                <a:cs typeface="Meiryo UI" pitchFamily="50" charset="-128"/>
              </a:rPr>
              <a:t>[NLAB]</a:t>
            </a:r>
          </a:p>
          <a:p>
            <a:pPr marL="87313" indent="-87313"/>
            <a:r>
              <a:rPr lang="ja-JP" altLang="en-US" sz="1100" b="0" i="0" dirty="0" smtClean="0">
                <a:latin typeface="Meiryo UI" pitchFamily="50" charset="-128"/>
                <a:ea typeface="Meiryo UI" pitchFamily="50" charset="-128"/>
                <a:cs typeface="Meiryo UI" pitchFamily="50" charset="-128"/>
              </a:rPr>
              <a:t>（平成</a:t>
            </a:r>
            <a:r>
              <a:rPr lang="en-US" altLang="ja-JP" sz="1100" b="0" i="0" dirty="0" smtClean="0">
                <a:latin typeface="Meiryo UI" pitchFamily="50" charset="-128"/>
                <a:ea typeface="Meiryo UI" pitchFamily="50" charset="-128"/>
                <a:cs typeface="Meiryo UI" pitchFamily="50" charset="-128"/>
              </a:rPr>
              <a:t>28</a:t>
            </a:r>
            <a:r>
              <a:rPr lang="ja-JP" altLang="en-US" sz="1100" b="0" i="0" dirty="0" smtClean="0">
                <a:latin typeface="Meiryo UI" pitchFamily="50" charset="-128"/>
                <a:ea typeface="Meiryo UI" pitchFamily="50" charset="-128"/>
                <a:cs typeface="Meiryo UI" pitchFamily="50" charset="-128"/>
              </a:rPr>
              <a:t>年２月完成</a:t>
            </a:r>
            <a:r>
              <a:rPr lang="ja-JP" altLang="en-US" sz="1100" b="0" i="0" dirty="0">
                <a:latin typeface="Meiryo UI" pitchFamily="50" charset="-128"/>
                <a:ea typeface="Meiryo UI" pitchFamily="50" charset="-128"/>
                <a:cs typeface="Meiryo UI" pitchFamily="50" charset="-128"/>
              </a:rPr>
              <a:t>、平成</a:t>
            </a:r>
            <a:r>
              <a:rPr lang="en-US" altLang="ja-JP" sz="1100" b="0" i="0" dirty="0">
                <a:latin typeface="Meiryo UI" pitchFamily="50" charset="-128"/>
                <a:ea typeface="Meiryo UI" pitchFamily="50" charset="-128"/>
                <a:cs typeface="Meiryo UI" pitchFamily="50" charset="-128"/>
              </a:rPr>
              <a:t>28</a:t>
            </a:r>
            <a:r>
              <a:rPr lang="ja-JP" altLang="en-US" sz="1100" b="0" i="0" dirty="0" smtClean="0">
                <a:latin typeface="Meiryo UI" pitchFamily="50" charset="-128"/>
                <a:ea typeface="Meiryo UI" pitchFamily="50" charset="-128"/>
                <a:cs typeface="Meiryo UI" pitchFamily="50" charset="-128"/>
              </a:rPr>
              <a:t>年夏以降、試験サービス開始予定）　</a:t>
            </a:r>
            <a:endParaRPr lang="en-US" altLang="ja-JP" sz="1100"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4385376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プランの目標･方向性と効果（イメージ）</a:t>
            </a:r>
            <a:endParaRPr lang="ja-JP" sz="3600" dirty="0">
              <a:solidFill>
                <a:schemeClr val="bg1"/>
              </a:solidFill>
              <a:ea typeface="HGP創英角ｺﾞｼｯｸUB" pitchFamily="50" charset="-128"/>
              <a:cs typeface="ＭＳ Ｐゴシック" charset="-128"/>
            </a:endParaRPr>
          </a:p>
        </p:txBody>
      </p:sp>
      <p:sp>
        <p:nvSpPr>
          <p:cNvPr id="30" name="正方形/長方形 29"/>
          <p:cNvSpPr/>
          <p:nvPr/>
        </p:nvSpPr>
        <p:spPr>
          <a:xfrm>
            <a:off x="704528" y="1916833"/>
            <a:ext cx="8496944" cy="2376264"/>
          </a:xfrm>
          <a:prstGeom prst="rect">
            <a:avLst/>
          </a:prstGeom>
          <a:ln>
            <a:prstDash val="sysDash"/>
          </a:ln>
        </p:spPr>
        <p:style>
          <a:lnRef idx="1">
            <a:schemeClr val="dk1"/>
          </a:lnRef>
          <a:fillRef idx="0">
            <a:schemeClr val="dk1"/>
          </a:fillRef>
          <a:effectRef idx="0">
            <a:schemeClr val="dk1"/>
          </a:effectRef>
          <a:fontRef idx="minor">
            <a:schemeClr val="tx1"/>
          </a:fontRef>
        </p:style>
        <p:txBody>
          <a:bodyPr rtlCol="0" anchor="ctr"/>
          <a:lstStyle/>
          <a:p>
            <a:pPr>
              <a:spcAft>
                <a:spcPts val="600"/>
              </a:spcAft>
            </a:pPr>
            <a:r>
              <a:rPr kumimoji="1" lang="ja-JP" altLang="en-US" sz="1400" dirty="0" smtClean="0">
                <a:latin typeface="Meiryo UI" pitchFamily="50" charset="-128"/>
                <a:ea typeface="Meiryo UI" pitchFamily="50" charset="-128"/>
                <a:cs typeface="Meiryo UI" pitchFamily="50" charset="-128"/>
              </a:rPr>
              <a:t>　</a:t>
            </a:r>
            <a:endParaRPr kumimoji="1" lang="en-US" altLang="ja-JP" sz="1600" b="1" dirty="0" smtClean="0">
              <a:latin typeface="Meiryo UI" pitchFamily="50" charset="-128"/>
              <a:ea typeface="Meiryo UI" pitchFamily="50" charset="-128"/>
              <a:cs typeface="Meiryo UI" pitchFamily="50" charset="-128"/>
            </a:endParaRPr>
          </a:p>
          <a:p>
            <a:pPr marL="174625"/>
            <a:r>
              <a:rPr kumimoji="1" lang="ja-JP" altLang="en-US" sz="1400" b="1" dirty="0" smtClean="0">
                <a:latin typeface="Meiryo UI" pitchFamily="50" charset="-128"/>
                <a:ea typeface="Meiryo UI" pitchFamily="50" charset="-128"/>
                <a:cs typeface="Meiryo UI" pitchFamily="50" charset="-128"/>
              </a:rPr>
              <a:t>（１</a:t>
            </a:r>
            <a:r>
              <a:rPr lang="ja-JP" altLang="en-US" sz="1400" b="1" dirty="0" smtClean="0">
                <a:latin typeface="Meiryo UI" pitchFamily="50" charset="-128"/>
                <a:ea typeface="Meiryo UI" pitchFamily="50" charset="-128"/>
                <a:cs typeface="Meiryo UI" pitchFamily="50" charset="-128"/>
              </a:rPr>
              <a:t>）再生可能エネルギーの普及拡大</a:t>
            </a:r>
            <a:endParaRPr lang="en-US" altLang="ja-JP" sz="1400" b="1" dirty="0" smtClean="0">
              <a:latin typeface="Meiryo UI" pitchFamily="50" charset="-128"/>
              <a:ea typeface="Meiryo UI" pitchFamily="50" charset="-128"/>
              <a:cs typeface="Meiryo UI" pitchFamily="50" charset="-128"/>
            </a:endParaRPr>
          </a:p>
          <a:p>
            <a:pPr marL="446088" indent="88900">
              <a:spcAft>
                <a:spcPts val="600"/>
              </a:spcAft>
            </a:pPr>
            <a:r>
              <a:rPr kumimoji="1" lang="ja-JP" altLang="en-US" sz="1200" dirty="0" smtClean="0">
                <a:latin typeface="Meiryo UI" pitchFamily="50" charset="-128"/>
                <a:ea typeface="Meiryo UI" pitchFamily="50" charset="-128"/>
                <a:cs typeface="Meiryo UI" pitchFamily="50" charset="-128"/>
              </a:rPr>
              <a:t>大阪の地域特性を考慮し、太陽光発電の普及促進に力点を置き、</a:t>
            </a:r>
            <a:r>
              <a:rPr kumimoji="1" lang="en-US" altLang="ja-JP" sz="1200" dirty="0" smtClean="0">
                <a:latin typeface="Meiryo UI" pitchFamily="50" charset="-128"/>
                <a:ea typeface="Meiryo UI" pitchFamily="50" charset="-128"/>
                <a:cs typeface="Meiryo UI" pitchFamily="50" charset="-128"/>
              </a:rPr>
              <a:t>2020</a:t>
            </a:r>
            <a:r>
              <a:rPr kumimoji="1" lang="ja-JP" altLang="en-US" sz="1200" dirty="0" smtClean="0">
                <a:latin typeface="Meiryo UI" pitchFamily="50" charset="-128"/>
                <a:ea typeface="Meiryo UI" pitchFamily="50" charset="-128"/>
                <a:cs typeface="Meiryo UI" pitchFamily="50" charset="-128"/>
              </a:rPr>
              <a:t>年度までに</a:t>
            </a:r>
            <a:r>
              <a:rPr lang="ja-JP" altLang="en-US" sz="1200" dirty="0" smtClean="0">
                <a:latin typeface="Meiryo UI" pitchFamily="50" charset="-128"/>
                <a:ea typeface="Meiryo UI" pitchFamily="50" charset="-128"/>
                <a:cs typeface="Meiryo UI" pitchFamily="50" charset="-128"/>
              </a:rPr>
              <a:t>府域で</a:t>
            </a:r>
            <a:r>
              <a:rPr lang="en-US" altLang="ja-JP" sz="1200" dirty="0" smtClean="0">
                <a:latin typeface="Meiryo UI" pitchFamily="50" charset="-128"/>
                <a:ea typeface="Meiryo UI" pitchFamily="50" charset="-128"/>
                <a:cs typeface="Meiryo UI" pitchFamily="50" charset="-128"/>
              </a:rPr>
              <a:t>90</a:t>
            </a:r>
            <a:r>
              <a:rPr lang="ja-JP" altLang="en-US" sz="1200" dirty="0" smtClean="0">
                <a:latin typeface="Meiryo UI" pitchFamily="50" charset="-128"/>
                <a:ea typeface="Meiryo UI" pitchFamily="50" charset="-128"/>
                <a:cs typeface="Meiryo UI" pitchFamily="50" charset="-128"/>
              </a:rPr>
              <a:t>万</a:t>
            </a:r>
            <a:r>
              <a:rPr lang="en-US" altLang="ja-JP" sz="1200" dirty="0" smtClean="0">
                <a:latin typeface="Meiryo UI" pitchFamily="50" charset="-128"/>
                <a:ea typeface="Meiryo UI" pitchFamily="50" charset="-128"/>
                <a:cs typeface="Meiryo UI" pitchFamily="50" charset="-128"/>
              </a:rPr>
              <a:t>kW</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住宅用</a:t>
            </a:r>
            <a:r>
              <a:rPr lang="en-US" altLang="ja-JP" sz="1200" dirty="0" smtClean="0">
                <a:solidFill>
                  <a:schemeClr val="tx1"/>
                </a:solidFill>
                <a:latin typeface="Meiryo UI" pitchFamily="50" charset="-128"/>
                <a:ea typeface="Meiryo UI" pitchFamily="50" charset="-128"/>
                <a:cs typeface="Meiryo UI" pitchFamily="50" charset="-128"/>
              </a:rPr>
              <a:t>:62</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非住宅用</a:t>
            </a:r>
            <a:r>
              <a:rPr lang="en-US" altLang="ja-JP" sz="1200" dirty="0" smtClean="0">
                <a:solidFill>
                  <a:schemeClr val="tx1"/>
                </a:solidFill>
                <a:latin typeface="Meiryo UI" pitchFamily="50" charset="-128"/>
                <a:ea typeface="Meiryo UI" pitchFamily="50" charset="-128"/>
                <a:cs typeface="Meiryo UI" pitchFamily="50" charset="-128"/>
              </a:rPr>
              <a:t>:28</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err="1" smtClean="0">
                <a:latin typeface="Meiryo UI" pitchFamily="50" charset="-128"/>
                <a:ea typeface="Meiryo UI" pitchFamily="50" charset="-128"/>
                <a:cs typeface="Meiryo UI" pitchFamily="50" charset="-128"/>
              </a:rPr>
              <a:t>の太</a:t>
            </a:r>
            <a:r>
              <a:rPr lang="ja-JP" altLang="en-US" sz="1200" dirty="0" smtClean="0">
                <a:latin typeface="Meiryo UI" pitchFamily="50" charset="-128"/>
                <a:ea typeface="Meiryo UI" pitchFamily="50" charset="-128"/>
                <a:cs typeface="Meiryo UI" pitchFamily="50" charset="-128"/>
              </a:rPr>
              <a:t>陽光発電の増加を目指します！</a:t>
            </a:r>
            <a:endParaRPr kumimoji="1" lang="en-US" altLang="ja-JP" sz="1200" dirty="0" smtClean="0">
              <a:latin typeface="Meiryo UI" pitchFamily="50" charset="-128"/>
              <a:ea typeface="Meiryo UI" pitchFamily="50" charset="-128"/>
              <a:cs typeface="Meiryo UI" pitchFamily="50" charset="-128"/>
            </a:endParaRPr>
          </a:p>
          <a:p>
            <a:pPr marL="177800"/>
            <a:r>
              <a:rPr lang="ja-JP" altLang="en-US" sz="1400" b="1" dirty="0" smtClean="0">
                <a:latin typeface="Meiryo UI" pitchFamily="50" charset="-128"/>
                <a:ea typeface="Meiryo UI" pitchFamily="50" charset="-128"/>
                <a:cs typeface="Meiryo UI" pitchFamily="50" charset="-128"/>
              </a:rPr>
              <a:t>（２</a:t>
            </a:r>
            <a:r>
              <a:rPr lang="ja-JP" altLang="en-US" sz="1400" b="1" dirty="0">
                <a:latin typeface="Meiryo UI" pitchFamily="50" charset="-128"/>
                <a:ea typeface="Meiryo UI" pitchFamily="50" charset="-128"/>
                <a:cs typeface="Meiryo UI" pitchFamily="50" charset="-128"/>
              </a:rPr>
              <a:t>）</a:t>
            </a:r>
            <a:r>
              <a:rPr lang="ja-JP" altLang="en-US" sz="1400" b="1" dirty="0" smtClean="0">
                <a:latin typeface="Meiryo UI" pitchFamily="50" charset="-128"/>
                <a:ea typeface="Meiryo UI" pitchFamily="50" charset="-128"/>
                <a:cs typeface="Meiryo UI" pitchFamily="50" charset="-128"/>
              </a:rPr>
              <a:t>エネルギー消費の</a:t>
            </a:r>
            <a:r>
              <a:rPr lang="ja-JP" altLang="en-US" sz="1400" b="1" dirty="0">
                <a:latin typeface="Meiryo UI" pitchFamily="50" charset="-128"/>
                <a:ea typeface="Meiryo UI" pitchFamily="50" charset="-128"/>
                <a:cs typeface="Meiryo UI" pitchFamily="50" charset="-128"/>
              </a:rPr>
              <a:t>抑制　（</a:t>
            </a:r>
            <a:r>
              <a:rPr lang="ja-JP" altLang="en-US" sz="1400" b="1" dirty="0" smtClean="0">
                <a:latin typeface="Meiryo UI" pitchFamily="50" charset="-128"/>
                <a:ea typeface="Meiryo UI" pitchFamily="50" charset="-128"/>
                <a:cs typeface="Meiryo UI" pitchFamily="50" charset="-128"/>
              </a:rPr>
              <a:t>省エネ型ライフスタイルへの転換等）</a:t>
            </a:r>
            <a:endParaRPr lang="en-US" altLang="ja-JP" sz="1400" b="1" dirty="0" smtClean="0">
              <a:latin typeface="Meiryo UI" pitchFamily="50" charset="-128"/>
              <a:ea typeface="Meiryo UI" pitchFamily="50" charset="-128"/>
              <a:cs typeface="Meiryo UI" pitchFamily="50" charset="-128"/>
            </a:endParaRPr>
          </a:p>
          <a:p>
            <a:pPr marL="446088" indent="87313">
              <a:spcAft>
                <a:spcPts val="600"/>
              </a:spcAft>
            </a:pPr>
            <a:r>
              <a:rPr lang="ja-JP" altLang="en-US" sz="1200" dirty="0" smtClean="0">
                <a:latin typeface="Meiryo UI" pitchFamily="50" charset="-128"/>
                <a:ea typeface="Meiryo UI" pitchFamily="50" charset="-128"/>
                <a:cs typeface="Meiryo UI" pitchFamily="50" charset="-128"/>
              </a:rPr>
              <a:t>省エネ機器･設備の導入促進等を図り、エネルギーを有効利用して無理なくエネルギー使用量を削減できる省エネルギー社会の構築を目指します！</a:t>
            </a:r>
            <a:endParaRPr lang="en-US" altLang="ja-JP" sz="1200" dirty="0" smtClean="0">
              <a:latin typeface="Meiryo UI" pitchFamily="50" charset="-128"/>
              <a:ea typeface="Meiryo UI" pitchFamily="50" charset="-128"/>
              <a:cs typeface="Meiryo UI" pitchFamily="50" charset="-128"/>
            </a:endParaRPr>
          </a:p>
          <a:p>
            <a:pPr marL="177800"/>
            <a:r>
              <a:rPr kumimoji="1" lang="ja-JP" altLang="en-US" sz="1400" b="1" dirty="0" smtClean="0">
                <a:latin typeface="Meiryo UI" pitchFamily="50" charset="-128"/>
                <a:ea typeface="Meiryo UI" pitchFamily="50" charset="-128"/>
                <a:cs typeface="Meiryo UI" pitchFamily="50" charset="-128"/>
              </a:rPr>
              <a:t>（３）</a:t>
            </a:r>
            <a:r>
              <a:rPr lang="ja-JP" altLang="en-US" sz="1400" b="1" dirty="0" smtClean="0">
                <a:latin typeface="Meiryo UI" pitchFamily="50" charset="-128"/>
                <a:ea typeface="Meiryo UI" pitchFamily="50" charset="-128"/>
                <a:cs typeface="Meiryo UI" pitchFamily="50" charset="-128"/>
              </a:rPr>
              <a:t>電力</a:t>
            </a:r>
            <a:r>
              <a:rPr lang="ja-JP" altLang="en-US" sz="1400" b="1" dirty="0">
                <a:latin typeface="Meiryo UI" pitchFamily="50" charset="-128"/>
                <a:ea typeface="Meiryo UI" pitchFamily="50" charset="-128"/>
                <a:cs typeface="Meiryo UI" pitchFamily="50" charset="-128"/>
              </a:rPr>
              <a:t>需要の平準化と電力供給の</a:t>
            </a:r>
            <a:r>
              <a:rPr lang="ja-JP" altLang="en-US" sz="1400" b="1" dirty="0" smtClean="0">
                <a:latin typeface="Meiryo UI" pitchFamily="50" charset="-128"/>
                <a:ea typeface="Meiryo UI" pitchFamily="50" charset="-128"/>
                <a:cs typeface="Meiryo UI" pitchFamily="50" charset="-128"/>
              </a:rPr>
              <a:t>安定化</a:t>
            </a:r>
            <a:endParaRPr lang="en-US" altLang="ja-JP" sz="1400" b="1" dirty="0" smtClean="0">
              <a:latin typeface="Meiryo UI" pitchFamily="50" charset="-128"/>
              <a:ea typeface="Meiryo UI" pitchFamily="50" charset="-128"/>
              <a:cs typeface="Meiryo UI" pitchFamily="50" charset="-128"/>
            </a:endParaRPr>
          </a:p>
          <a:p>
            <a:pPr marL="446088" indent="88900"/>
            <a:r>
              <a:rPr kumimoji="1" lang="ja-JP" altLang="en-US" sz="1200" dirty="0" smtClean="0">
                <a:solidFill>
                  <a:schemeClr val="tx1"/>
                </a:solidFill>
                <a:latin typeface="Meiryo UI" pitchFamily="50" charset="-128"/>
                <a:ea typeface="Meiryo UI" pitchFamily="50" charset="-128"/>
                <a:cs typeface="Meiryo UI" pitchFamily="50" charset="-128"/>
              </a:rPr>
              <a:t>ガス冷暖房等の導入により</a:t>
            </a:r>
            <a:r>
              <a:rPr kumimoji="1" lang="en-US" altLang="ja-JP" sz="1200" dirty="0" smtClean="0">
                <a:solidFill>
                  <a:schemeClr val="tx1"/>
                </a:solidFill>
                <a:latin typeface="Meiryo UI" pitchFamily="50" charset="-128"/>
                <a:ea typeface="Meiryo UI" pitchFamily="50" charset="-128"/>
                <a:cs typeface="Meiryo UI" pitchFamily="50" charset="-128"/>
              </a:rPr>
              <a:t>25</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r>
              <a:rPr kumimoji="1" lang="ja-JP" altLang="en-US" sz="1200" dirty="0" smtClean="0">
                <a:solidFill>
                  <a:schemeClr val="tx1"/>
                </a:solidFill>
                <a:latin typeface="Meiryo UI" pitchFamily="50" charset="-128"/>
                <a:ea typeface="Meiryo UI" pitchFamily="50" charset="-128"/>
                <a:cs typeface="Meiryo UI" pitchFamily="50" charset="-128"/>
              </a:rPr>
              <a:t>の電力需要を削減するとともに、分散型</a:t>
            </a:r>
            <a:r>
              <a:rPr lang="ja-JP" altLang="en-US" sz="1200" dirty="0" smtClean="0">
                <a:solidFill>
                  <a:schemeClr val="tx1"/>
                </a:solidFill>
                <a:latin typeface="Meiryo UI" pitchFamily="50" charset="-128"/>
                <a:ea typeface="Meiryo UI" pitchFamily="50" charset="-128"/>
                <a:cs typeface="Meiryo UI" pitchFamily="50" charset="-128"/>
              </a:rPr>
              <a:t>電源等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コージェネレーション等</a:t>
            </a:r>
            <a:r>
              <a:rPr lang="en-US" altLang="ja-JP" sz="1200" dirty="0" smtClean="0">
                <a:solidFill>
                  <a:schemeClr val="tx1"/>
                </a:solidFill>
                <a:latin typeface="Meiryo UI" pitchFamily="50" charset="-128"/>
                <a:ea typeface="Meiryo UI" pitchFamily="50" charset="-128"/>
                <a:cs typeface="Meiryo UI" pitchFamily="50" charset="-128"/>
              </a:rPr>
              <a:t>)</a:t>
            </a:r>
            <a:r>
              <a:rPr lang="ja-JP" altLang="en-US" sz="1200" dirty="0" smtClean="0">
                <a:solidFill>
                  <a:schemeClr val="tx1"/>
                </a:solidFill>
                <a:latin typeface="Meiryo UI" pitchFamily="50" charset="-128"/>
                <a:ea typeface="Meiryo UI" pitchFamily="50" charset="-128"/>
                <a:cs typeface="Meiryo UI" pitchFamily="50" charset="-128"/>
              </a:rPr>
              <a:t>の導入により新たに</a:t>
            </a:r>
            <a:r>
              <a:rPr lang="en-US" altLang="ja-JP" sz="1200" dirty="0" smtClean="0">
                <a:solidFill>
                  <a:schemeClr val="tx1"/>
                </a:solidFill>
                <a:latin typeface="Meiryo UI" pitchFamily="50" charset="-128"/>
                <a:ea typeface="Meiryo UI" pitchFamily="50" charset="-128"/>
                <a:cs typeface="Meiryo UI" pitchFamily="50" charset="-128"/>
              </a:rPr>
              <a:t>35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smtClean="0">
                <a:solidFill>
                  <a:schemeClr val="tx1"/>
                </a:solidFill>
                <a:latin typeface="Meiryo UI" pitchFamily="50" charset="-128"/>
                <a:ea typeface="Meiryo UI" pitchFamily="50" charset="-128"/>
                <a:cs typeface="Meiryo UI" pitchFamily="50" charset="-128"/>
              </a:rPr>
              <a:t>の供給力を</a:t>
            </a:r>
            <a:r>
              <a:rPr kumimoji="1" lang="ja-JP" altLang="en-US" sz="1200" dirty="0" smtClean="0">
                <a:solidFill>
                  <a:schemeClr val="tx1"/>
                </a:solidFill>
                <a:latin typeface="Meiryo UI" pitchFamily="50" charset="-128"/>
                <a:ea typeface="Meiryo UI" pitchFamily="50" charset="-128"/>
                <a:cs typeface="Meiryo UI" pitchFamily="50" charset="-128"/>
              </a:rPr>
              <a:t>確保します</a:t>
            </a:r>
            <a:r>
              <a:rPr kumimoji="1" lang="ja-JP" altLang="en-US" sz="1200" dirty="0" smtClean="0">
                <a:latin typeface="Meiryo UI" pitchFamily="50" charset="-128"/>
                <a:ea typeface="Meiryo UI" pitchFamily="50" charset="-128"/>
                <a:cs typeface="Meiryo UI" pitchFamily="50" charset="-128"/>
              </a:rPr>
              <a:t>！</a:t>
            </a:r>
            <a:endParaRPr kumimoji="1" lang="en-US" altLang="ja-JP" sz="1200" dirty="0" smtClean="0">
              <a:latin typeface="Meiryo UI" pitchFamily="50" charset="-128"/>
              <a:ea typeface="Meiryo UI" pitchFamily="50" charset="-128"/>
              <a:cs typeface="Meiryo UI" pitchFamily="50" charset="-128"/>
            </a:endParaRPr>
          </a:p>
        </p:txBody>
      </p:sp>
      <p:sp>
        <p:nvSpPr>
          <p:cNvPr id="14" name="角丸四角形 13"/>
          <p:cNvSpPr/>
          <p:nvPr/>
        </p:nvSpPr>
        <p:spPr>
          <a:xfrm>
            <a:off x="344487" y="764704"/>
            <a:ext cx="9272413" cy="936104"/>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latin typeface="Meiryo UI" pitchFamily="50" charset="-128"/>
                <a:ea typeface="Meiryo UI" pitchFamily="50" charset="-128"/>
                <a:cs typeface="Meiryo UI" pitchFamily="50" charset="-128"/>
              </a:rPr>
              <a:t>　プランに示した３つの目標･方向性に基づき、大阪府･大阪市が施策･事業を展開することにより、大阪府域での電力供給力の増加</a:t>
            </a:r>
            <a:r>
              <a:rPr lang="ja-JP" altLang="en-US" sz="1600" b="1" dirty="0">
                <a:latin typeface="Meiryo UI" pitchFamily="50" charset="-128"/>
                <a:ea typeface="Meiryo UI" pitchFamily="50" charset="-128"/>
                <a:cs typeface="Meiryo UI" pitchFamily="50" charset="-128"/>
              </a:rPr>
              <a:t>（地産</a:t>
            </a:r>
            <a:r>
              <a:rPr lang="ja-JP" altLang="en-US" sz="1600" b="1" dirty="0" smtClean="0">
                <a:latin typeface="Meiryo UI" pitchFamily="50" charset="-128"/>
                <a:ea typeface="Meiryo UI" pitchFamily="50" charset="-128"/>
                <a:cs typeface="Meiryo UI" pitchFamily="50" charset="-128"/>
              </a:rPr>
              <a:t>）及び地域</a:t>
            </a:r>
            <a:r>
              <a:rPr lang="ja-JP" altLang="en-US" sz="1600" b="1" dirty="0">
                <a:latin typeface="Meiryo UI" pitchFamily="50" charset="-128"/>
                <a:ea typeface="Meiryo UI" pitchFamily="50" charset="-128"/>
                <a:cs typeface="Meiryo UI" pitchFamily="50" charset="-128"/>
              </a:rPr>
              <a:t>特性に</a:t>
            </a:r>
            <a:r>
              <a:rPr lang="ja-JP" altLang="en-US" sz="1600" b="1" dirty="0" smtClean="0">
                <a:latin typeface="Meiryo UI" pitchFamily="50" charset="-128"/>
                <a:ea typeface="Meiryo UI" pitchFamily="50" charset="-128"/>
                <a:cs typeface="Meiryo UI" pitchFamily="50" charset="-128"/>
              </a:rPr>
              <a:t>応じた電力消費</a:t>
            </a:r>
            <a:r>
              <a:rPr lang="ja-JP" altLang="en-US" sz="1600" b="1" dirty="0">
                <a:latin typeface="Meiryo UI" pitchFamily="50" charset="-128"/>
                <a:ea typeface="Meiryo UI" pitchFamily="50" charset="-128"/>
                <a:cs typeface="Meiryo UI" pitchFamily="50" charset="-128"/>
              </a:rPr>
              <a:t>（地消</a:t>
            </a:r>
            <a:r>
              <a:rPr lang="ja-JP" altLang="en-US" sz="1600" b="1" dirty="0" smtClean="0">
                <a:latin typeface="Meiryo UI" pitchFamily="50" charset="-128"/>
                <a:ea typeface="Meiryo UI" pitchFamily="50" charset="-128"/>
                <a:cs typeface="Meiryo UI" pitchFamily="50" charset="-128"/>
              </a:rPr>
              <a:t>）を推進することで、産業活動をはじめ</a:t>
            </a:r>
            <a:r>
              <a:rPr lang="ja-JP" altLang="en-US" sz="1600" b="1" dirty="0" smtClean="0">
                <a:solidFill>
                  <a:schemeClr val="tx1"/>
                </a:solidFill>
                <a:latin typeface="Meiryo UI" pitchFamily="50" charset="-128"/>
                <a:ea typeface="Meiryo UI" pitchFamily="50" charset="-128"/>
                <a:cs typeface="Meiryo UI" pitchFamily="50" charset="-128"/>
              </a:rPr>
              <a:t>大阪の成長や安定した府民生活と調和のとれた、</a:t>
            </a:r>
            <a:r>
              <a:rPr lang="ja-JP" altLang="en-US" sz="1600" b="1" dirty="0" smtClean="0">
                <a:latin typeface="Meiryo UI" pitchFamily="50" charset="-128"/>
                <a:ea typeface="Meiryo UI" pitchFamily="50" charset="-128"/>
                <a:cs typeface="Meiryo UI" pitchFamily="50" charset="-128"/>
              </a:rPr>
              <a:t>新たなエネルギー社会の構築を目指します。</a:t>
            </a:r>
            <a:endParaRPr lang="en-US" altLang="ja-JP" sz="1600" b="1" dirty="0" smtClean="0">
              <a:latin typeface="Meiryo UI" pitchFamily="50" charset="-128"/>
              <a:ea typeface="Meiryo UI" pitchFamily="50" charset="-128"/>
              <a:cs typeface="Meiryo UI" pitchFamily="50" charset="-128"/>
            </a:endParaRPr>
          </a:p>
        </p:txBody>
      </p:sp>
      <p:grpSp>
        <p:nvGrpSpPr>
          <p:cNvPr id="15" name="グループ化 14"/>
          <p:cNvGrpSpPr/>
          <p:nvPr/>
        </p:nvGrpSpPr>
        <p:grpSpPr>
          <a:xfrm>
            <a:off x="795925" y="4744279"/>
            <a:ext cx="8489929" cy="1997089"/>
            <a:chOff x="979599" y="2459617"/>
            <a:chExt cx="8489929" cy="1997089"/>
          </a:xfrm>
        </p:grpSpPr>
        <p:sp>
          <p:nvSpPr>
            <p:cNvPr id="17" name="正方形/長方形 16"/>
            <p:cNvSpPr/>
            <p:nvPr/>
          </p:nvSpPr>
          <p:spPr>
            <a:xfrm>
              <a:off x="1476642" y="2459618"/>
              <a:ext cx="3604986" cy="96745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kumimoji="1" lang="ja-JP" altLang="en-US" sz="1200" dirty="0" smtClean="0">
                  <a:solidFill>
                    <a:schemeClr val="tx1"/>
                  </a:solidFill>
                  <a:latin typeface="Meiryo UI" pitchFamily="50" charset="-128"/>
                  <a:ea typeface="Meiryo UI" pitchFamily="50" charset="-128"/>
                  <a:cs typeface="Meiryo UI" pitchFamily="50" charset="-128"/>
                </a:rPr>
                <a:t>･太陽光発電による供給力の確保：</a:t>
              </a:r>
              <a:r>
                <a:rPr kumimoji="1" lang="en-US" altLang="ja-JP" sz="1200" dirty="0" smtClean="0">
                  <a:solidFill>
                    <a:schemeClr val="tx1"/>
                  </a:solidFill>
                  <a:latin typeface="Meiryo UI" pitchFamily="50" charset="-128"/>
                  <a:ea typeface="Meiryo UI" pitchFamily="50" charset="-128"/>
                  <a:cs typeface="Meiryo UI" pitchFamily="50" charset="-128"/>
                </a:rPr>
                <a:t>90</a:t>
              </a:r>
              <a:r>
                <a:rPr kumimoji="1" lang="ja-JP" altLang="en-US" sz="1200" dirty="0" smtClean="0">
                  <a:solidFill>
                    <a:schemeClr val="tx1"/>
                  </a:solidFill>
                  <a:latin typeface="Meiryo UI" pitchFamily="50" charset="-128"/>
                  <a:ea typeface="Meiryo UI" pitchFamily="50" charset="-128"/>
                  <a:cs typeface="Meiryo UI" pitchFamily="50" charset="-128"/>
                </a:rPr>
                <a:t>万</a:t>
              </a:r>
              <a:r>
                <a:rPr kumimoji="1"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･分散型</a:t>
              </a:r>
              <a:r>
                <a:rPr lang="ja-JP" altLang="en-US" sz="1200" dirty="0">
                  <a:solidFill>
                    <a:schemeClr val="tx1"/>
                  </a:solidFill>
                  <a:latin typeface="Meiryo UI" pitchFamily="50" charset="-128"/>
                  <a:ea typeface="Meiryo UI" pitchFamily="50" charset="-128"/>
                  <a:cs typeface="Meiryo UI" pitchFamily="50" charset="-128"/>
                </a:rPr>
                <a:t>電源（コージェネレーション等）による</a:t>
              </a:r>
            </a:p>
            <a:p>
              <a:r>
                <a:rPr lang="ja-JP" altLang="en-US" sz="1200" dirty="0">
                  <a:solidFill>
                    <a:schemeClr val="tx1"/>
                  </a:solidFill>
                  <a:latin typeface="Meiryo UI" pitchFamily="50" charset="-128"/>
                  <a:ea typeface="Meiryo UI" pitchFamily="50" charset="-128"/>
                  <a:cs typeface="Meiryo UI" pitchFamily="50" charset="-128"/>
                </a:rPr>
                <a:t>　</a:t>
              </a:r>
              <a:r>
                <a:rPr lang="ja-JP" altLang="en-US" sz="1200" dirty="0" smtClean="0">
                  <a:solidFill>
                    <a:schemeClr val="tx1"/>
                  </a:solidFill>
                  <a:latin typeface="Meiryo UI" pitchFamily="50" charset="-128"/>
                  <a:ea typeface="Meiryo UI" pitchFamily="50" charset="-128"/>
                  <a:cs typeface="Meiryo UI" pitchFamily="50" charset="-128"/>
                </a:rPr>
                <a:t>供給力の確保：</a:t>
              </a:r>
              <a:r>
                <a:rPr lang="en-US" altLang="ja-JP" sz="1200" dirty="0" smtClean="0">
                  <a:solidFill>
                    <a:schemeClr val="tx1"/>
                  </a:solidFill>
                  <a:latin typeface="Meiryo UI" pitchFamily="50" charset="-128"/>
                  <a:ea typeface="Meiryo UI" pitchFamily="50" charset="-128"/>
                  <a:cs typeface="Meiryo UI" pitchFamily="50" charset="-128"/>
                </a:rPr>
                <a:t>30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endParaRPr lang="en-US" altLang="ja-JP" sz="1200" dirty="0">
                <a:solidFill>
                  <a:schemeClr val="tx1"/>
                </a:solidFill>
                <a:latin typeface="Meiryo UI" pitchFamily="50" charset="-128"/>
                <a:ea typeface="Meiryo UI" pitchFamily="50" charset="-128"/>
                <a:cs typeface="Meiryo UI" pitchFamily="50" charset="-128"/>
              </a:endParaRPr>
            </a:p>
            <a:p>
              <a:r>
                <a:rPr lang="ja-JP" altLang="en-US" sz="1200" dirty="0" smtClean="0">
                  <a:solidFill>
                    <a:schemeClr val="tx1"/>
                  </a:solidFill>
                  <a:latin typeface="Meiryo UI" pitchFamily="50" charset="-128"/>
                  <a:ea typeface="Meiryo UI" pitchFamily="50" charset="-128"/>
                  <a:cs typeface="Meiryo UI" pitchFamily="50" charset="-128"/>
                </a:rPr>
                <a:t>･</a:t>
              </a:r>
              <a:r>
                <a:rPr lang="ja-JP" altLang="en-US" sz="1200" dirty="0">
                  <a:solidFill>
                    <a:schemeClr val="tx1"/>
                  </a:solidFill>
                  <a:latin typeface="Meiryo UI" pitchFamily="50" charset="-128"/>
                  <a:ea typeface="Meiryo UI" pitchFamily="50" charset="-128"/>
                  <a:cs typeface="Meiryo UI" pitchFamily="50" charset="-128"/>
                </a:rPr>
                <a:t>廃棄物</a:t>
              </a:r>
              <a:r>
                <a:rPr lang="ja-JP" altLang="en-US" sz="1200" dirty="0" smtClean="0">
                  <a:solidFill>
                    <a:schemeClr val="tx1"/>
                  </a:solidFill>
                  <a:latin typeface="Meiryo UI" pitchFamily="50" charset="-128"/>
                  <a:ea typeface="Meiryo UI" pitchFamily="50" charset="-128"/>
                  <a:cs typeface="Meiryo UI" pitchFamily="50" charset="-128"/>
                </a:rPr>
                <a:t>発電等による供給力の確保：</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300" dirty="0" smtClean="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200" dirty="0" smtClean="0">
                <a:solidFill>
                  <a:schemeClr val="tx1"/>
                </a:solidFill>
                <a:latin typeface="Meiryo UI" pitchFamily="50" charset="-128"/>
                <a:ea typeface="Meiryo UI" pitchFamily="50" charset="-128"/>
                <a:cs typeface="Meiryo UI" pitchFamily="50" charset="-128"/>
              </a:endParaRPr>
            </a:p>
          </p:txBody>
        </p:sp>
        <p:sp>
          <p:nvSpPr>
            <p:cNvPr id="18" name="正方形/長方形 17"/>
            <p:cNvSpPr/>
            <p:nvPr/>
          </p:nvSpPr>
          <p:spPr>
            <a:xfrm>
              <a:off x="996165" y="2459618"/>
              <a:ext cx="480476" cy="967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増加</a:t>
              </a:r>
              <a:endParaRPr lang="ja-JP" altLang="en-US" sz="1400" dirty="0">
                <a:latin typeface="メイリオ" pitchFamily="50" charset="-128"/>
                <a:ea typeface="メイリオ" pitchFamily="50" charset="-128"/>
                <a:cs typeface="メイリオ" pitchFamily="50" charset="-128"/>
              </a:endParaRPr>
            </a:p>
            <a:p>
              <a:pPr algn="ctr"/>
              <a:r>
                <a:rPr kumimoji="1" lang="ja-JP" altLang="en-US" sz="1400" dirty="0" smtClean="0">
                  <a:latin typeface="メイリオ" pitchFamily="50" charset="-128"/>
                  <a:ea typeface="メイリオ" pitchFamily="50" charset="-128"/>
                  <a:cs typeface="メイリオ" pitchFamily="50" charset="-128"/>
                </a:rPr>
                <a:t>供給力の</a:t>
              </a:r>
            </a:p>
          </p:txBody>
        </p:sp>
        <p:sp>
          <p:nvSpPr>
            <p:cNvPr id="19" name="二等辺三角形 18"/>
            <p:cNvSpPr/>
            <p:nvPr/>
          </p:nvSpPr>
          <p:spPr>
            <a:xfrm rot="5400000">
              <a:off x="4811150" y="2802102"/>
              <a:ext cx="954999"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464621" y="2459618"/>
              <a:ext cx="1512168" cy="96010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125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2" name="正方形/長方形 21"/>
            <p:cNvSpPr/>
            <p:nvPr/>
          </p:nvSpPr>
          <p:spPr>
            <a:xfrm>
              <a:off x="1476641" y="3533055"/>
              <a:ext cx="3604986" cy="912078"/>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ja-JP" altLang="en-US" sz="1200" dirty="0" smtClean="0">
                  <a:solidFill>
                    <a:schemeClr val="tx1"/>
                  </a:solidFill>
                  <a:latin typeface="Meiryo UI" pitchFamily="50" charset="-128"/>
                  <a:ea typeface="Meiryo UI" pitchFamily="50" charset="-128"/>
                  <a:cs typeface="Meiryo UI" pitchFamily="50" charset="-128"/>
                </a:rPr>
                <a:t>･ガス冷暖房等による需要の削減：</a:t>
              </a:r>
              <a:r>
                <a:rPr lang="en-US" altLang="ja-JP" sz="1200" dirty="0" smtClean="0">
                  <a:solidFill>
                    <a:schemeClr val="tx1"/>
                  </a:solidFill>
                  <a:latin typeface="Meiryo UI" pitchFamily="50" charset="-128"/>
                  <a:ea typeface="Meiryo UI" pitchFamily="50" charset="-128"/>
                  <a:cs typeface="Meiryo UI" pitchFamily="50" charset="-128"/>
                </a:rPr>
                <a:t>20</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p>
            <a:p>
              <a:r>
                <a:rPr lang="ja-JP" altLang="en-US" sz="1200" dirty="0" smtClean="0">
                  <a:solidFill>
                    <a:schemeClr val="tx1"/>
                  </a:solidFill>
                  <a:latin typeface="Meiryo UI" pitchFamily="50" charset="-128"/>
                  <a:ea typeface="Meiryo UI" pitchFamily="50" charset="-128"/>
                  <a:cs typeface="Meiryo UI" pitchFamily="50" charset="-128"/>
                </a:rPr>
                <a:t>･</a:t>
              </a:r>
              <a:r>
                <a:rPr lang="en-US" altLang="ja-JP" sz="1200" dirty="0" smtClean="0">
                  <a:solidFill>
                    <a:schemeClr val="tx1"/>
                  </a:solidFill>
                  <a:latin typeface="Meiryo UI" pitchFamily="50" charset="-128"/>
                  <a:ea typeface="Meiryo UI" pitchFamily="50" charset="-128"/>
                  <a:cs typeface="Meiryo UI" pitchFamily="50" charset="-128"/>
                </a:rPr>
                <a:t>BEMS</a:t>
              </a:r>
              <a:r>
                <a:rPr lang="ja-JP" altLang="en-US" sz="1200" dirty="0" smtClean="0">
                  <a:solidFill>
                    <a:schemeClr val="tx1"/>
                  </a:solidFill>
                  <a:latin typeface="Meiryo UI" pitchFamily="50" charset="-128"/>
                  <a:ea typeface="Meiryo UI" pitchFamily="50" charset="-128"/>
                  <a:cs typeface="Meiryo UI" pitchFamily="50" charset="-128"/>
                </a:rPr>
                <a:t>等</a:t>
              </a:r>
              <a:r>
                <a:rPr lang="ja-JP" altLang="en-US" sz="1200" dirty="0">
                  <a:solidFill>
                    <a:schemeClr val="tx1"/>
                  </a:solidFill>
                  <a:latin typeface="Meiryo UI" pitchFamily="50" charset="-128"/>
                  <a:ea typeface="Meiryo UI" pitchFamily="50" charset="-128"/>
                  <a:cs typeface="Meiryo UI" pitchFamily="50" charset="-128"/>
                </a:rPr>
                <a:t>に</a:t>
              </a:r>
              <a:r>
                <a:rPr lang="ja-JP" altLang="en-US" sz="1200" dirty="0" smtClean="0">
                  <a:solidFill>
                    <a:schemeClr val="tx1"/>
                  </a:solidFill>
                  <a:latin typeface="Meiryo UI" pitchFamily="50" charset="-128"/>
                  <a:ea typeface="Meiryo UI" pitchFamily="50" charset="-128"/>
                  <a:cs typeface="Meiryo UI" pitchFamily="50" charset="-128"/>
                </a:rPr>
                <a:t>よる需要</a:t>
              </a:r>
              <a:r>
                <a:rPr lang="ja-JP" altLang="en-US" sz="1200" dirty="0">
                  <a:solidFill>
                    <a:schemeClr val="tx1"/>
                  </a:solidFill>
                  <a:latin typeface="Meiryo UI" pitchFamily="50" charset="-128"/>
                  <a:ea typeface="Meiryo UI" pitchFamily="50" charset="-128"/>
                  <a:cs typeface="Meiryo UI" pitchFamily="50" charset="-128"/>
                </a:rPr>
                <a:t>の</a:t>
              </a:r>
              <a:r>
                <a:rPr lang="ja-JP" altLang="en-US" sz="1200" dirty="0" smtClean="0">
                  <a:solidFill>
                    <a:schemeClr val="tx1"/>
                  </a:solidFill>
                  <a:latin typeface="Meiryo UI" pitchFamily="50" charset="-128"/>
                  <a:ea typeface="Meiryo UI" pitchFamily="50" charset="-128"/>
                  <a:cs typeface="Meiryo UI" pitchFamily="50" charset="-128"/>
                </a:rPr>
                <a:t>削減：</a:t>
              </a:r>
              <a:r>
                <a:rPr lang="en-US" altLang="ja-JP" sz="1200" dirty="0" smtClean="0">
                  <a:solidFill>
                    <a:schemeClr val="tx1"/>
                  </a:solidFill>
                  <a:latin typeface="Meiryo UI" pitchFamily="50" charset="-128"/>
                  <a:ea typeface="Meiryo UI" pitchFamily="50" charset="-128"/>
                  <a:cs typeface="Meiryo UI" pitchFamily="50" charset="-128"/>
                </a:rPr>
                <a:t>5</a:t>
              </a:r>
              <a:r>
                <a:rPr lang="ja-JP" altLang="en-US" sz="1200" dirty="0" smtClean="0">
                  <a:solidFill>
                    <a:schemeClr val="tx1"/>
                  </a:solidFill>
                  <a:latin typeface="Meiryo UI" pitchFamily="50" charset="-128"/>
                  <a:ea typeface="Meiryo UI" pitchFamily="50" charset="-128"/>
                  <a:cs typeface="Meiryo UI" pitchFamily="50" charset="-128"/>
                </a:rPr>
                <a:t>万</a:t>
              </a:r>
              <a:r>
                <a:rPr lang="en-US" altLang="ja-JP" sz="1200" dirty="0" smtClean="0">
                  <a:solidFill>
                    <a:schemeClr val="tx1"/>
                  </a:solidFill>
                  <a:latin typeface="Meiryo UI" pitchFamily="50" charset="-128"/>
                  <a:ea typeface="Meiryo UI" pitchFamily="50" charset="-128"/>
                  <a:cs typeface="Meiryo UI" pitchFamily="50" charset="-128"/>
                </a:rPr>
                <a:t>kW</a:t>
              </a:r>
              <a:r>
                <a:rPr lang="ja-JP" altLang="en-US" sz="1200" dirty="0">
                  <a:solidFill>
                    <a:schemeClr val="tx1"/>
                  </a:solidFill>
                  <a:latin typeface="Meiryo UI" pitchFamily="50" charset="-128"/>
                  <a:ea typeface="Meiryo UI" pitchFamily="50" charset="-128"/>
                  <a:cs typeface="Meiryo UI" pitchFamily="50" charset="-128"/>
                </a:rPr>
                <a:t>　</a:t>
              </a:r>
              <a:r>
                <a:rPr lang="ja-JP" altLang="en-US" sz="1100" dirty="0" smtClean="0">
                  <a:solidFill>
                    <a:schemeClr val="tx1"/>
                  </a:solidFill>
                  <a:latin typeface="Meiryo UI" pitchFamily="50" charset="-128"/>
                  <a:ea typeface="Meiryo UI" pitchFamily="50" charset="-128"/>
                  <a:cs typeface="Meiryo UI" pitchFamily="50" charset="-128"/>
                </a:rPr>
                <a:t>等</a:t>
              </a:r>
              <a:endParaRPr lang="en-US" altLang="ja-JP" sz="1100" dirty="0" smtClean="0">
                <a:solidFill>
                  <a:schemeClr val="tx1"/>
                </a:solidFill>
                <a:latin typeface="Meiryo UI" pitchFamily="50" charset="-128"/>
                <a:ea typeface="Meiryo UI" pitchFamily="50" charset="-128"/>
                <a:cs typeface="Meiryo UI" pitchFamily="50" charset="-128"/>
              </a:endParaRPr>
            </a:p>
            <a:p>
              <a:r>
                <a:rPr lang="ja-JP" altLang="en-US" sz="1100" dirty="0">
                  <a:solidFill>
                    <a:schemeClr val="tx1"/>
                  </a:solidFill>
                  <a:latin typeface="Meiryo UI" pitchFamily="50" charset="-128"/>
                  <a:ea typeface="Meiryo UI" pitchFamily="50" charset="-128"/>
                  <a:cs typeface="Meiryo UI" pitchFamily="50" charset="-128"/>
                </a:rPr>
                <a:t>　</a:t>
              </a:r>
              <a:r>
                <a:rPr lang="en-US" altLang="ja-JP" sz="800" dirty="0" smtClean="0">
                  <a:solidFill>
                    <a:schemeClr val="tx1"/>
                  </a:solidFill>
                  <a:latin typeface="Meiryo UI" pitchFamily="50" charset="-128"/>
                  <a:ea typeface="Meiryo UI" pitchFamily="50" charset="-128"/>
                  <a:cs typeface="Meiryo UI" pitchFamily="50" charset="-128"/>
                </a:rPr>
                <a:t>(BEMS</a:t>
              </a:r>
              <a:r>
                <a:rPr lang="ja-JP" altLang="en-US" sz="800" dirty="0" smtClean="0">
                  <a:solidFill>
                    <a:schemeClr val="tx1"/>
                  </a:solidFill>
                  <a:latin typeface="Meiryo UI" pitchFamily="50" charset="-128"/>
                  <a:ea typeface="Meiryo UI" pitchFamily="50" charset="-128"/>
                  <a:cs typeface="Meiryo UI" pitchFamily="50" charset="-128"/>
                </a:rPr>
                <a:t>とはビルのエネルギーを管理し、電力使用量の削減を図るシステムのこと）</a:t>
              </a:r>
              <a:endParaRPr lang="en-US" altLang="ja-JP" sz="1100" dirty="0">
                <a:solidFill>
                  <a:schemeClr val="tx1"/>
                </a:solidFill>
                <a:latin typeface="Meiryo UI" pitchFamily="50" charset="-128"/>
                <a:ea typeface="Meiryo UI" pitchFamily="50" charset="-128"/>
                <a:cs typeface="Meiryo UI" pitchFamily="50" charset="-128"/>
              </a:endParaRPr>
            </a:p>
          </p:txBody>
        </p:sp>
        <p:sp>
          <p:nvSpPr>
            <p:cNvPr id="23" name="正方形/長方形 22"/>
            <p:cNvSpPr/>
            <p:nvPr/>
          </p:nvSpPr>
          <p:spPr>
            <a:xfrm>
              <a:off x="979599" y="3521766"/>
              <a:ext cx="497042" cy="93494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1400" dirty="0" smtClean="0">
                  <a:latin typeface="メイリオ" pitchFamily="50" charset="-128"/>
                  <a:ea typeface="メイリオ" pitchFamily="50" charset="-128"/>
                  <a:cs typeface="メイリオ" pitchFamily="50" charset="-128"/>
                </a:rPr>
                <a:t>削減</a:t>
              </a:r>
              <a:endParaRPr lang="en-US" altLang="ja-JP" sz="1400" dirty="0" smtClean="0">
                <a:latin typeface="メイリオ" pitchFamily="50" charset="-128"/>
                <a:ea typeface="メイリオ" pitchFamily="50" charset="-128"/>
                <a:cs typeface="メイリオ" pitchFamily="50" charset="-128"/>
              </a:endParaRPr>
            </a:p>
            <a:p>
              <a:pPr algn="ctr"/>
              <a:r>
                <a:rPr lang="ja-JP" altLang="en-US" sz="1400" dirty="0" smtClean="0">
                  <a:latin typeface="メイリオ" pitchFamily="50" charset="-128"/>
                  <a:ea typeface="メイリオ" pitchFamily="50" charset="-128"/>
                  <a:cs typeface="メイリオ" pitchFamily="50" charset="-128"/>
                </a:rPr>
                <a:t>需要の</a:t>
              </a:r>
              <a:endParaRPr kumimoji="1" lang="ja-JP" altLang="en-US" sz="1400" dirty="0">
                <a:latin typeface="メイリオ" pitchFamily="50" charset="-128"/>
                <a:ea typeface="メイリオ" pitchFamily="50" charset="-128"/>
                <a:cs typeface="メイリオ" pitchFamily="50" charset="-128"/>
              </a:endParaRPr>
            </a:p>
          </p:txBody>
        </p:sp>
        <p:sp>
          <p:nvSpPr>
            <p:cNvPr id="24" name="二等辺三角形 23"/>
            <p:cNvSpPr/>
            <p:nvPr/>
          </p:nvSpPr>
          <p:spPr>
            <a:xfrm rot="5400000">
              <a:off x="4828098" y="3827748"/>
              <a:ext cx="954495" cy="30342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正方形/長方形 24"/>
            <p:cNvSpPr/>
            <p:nvPr/>
          </p:nvSpPr>
          <p:spPr>
            <a:xfrm>
              <a:off x="5464621" y="3527648"/>
              <a:ext cx="1512168" cy="90619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en-US" altLang="ja-JP" b="1" dirty="0" smtClean="0">
                <a:latin typeface="Meiryo UI" pitchFamily="50" charset="-128"/>
                <a:ea typeface="Meiryo UI" pitchFamily="50" charset="-128"/>
                <a:cs typeface="Meiryo UI" pitchFamily="50" charset="-128"/>
              </a:endParaRPr>
            </a:p>
            <a:p>
              <a:pPr algn="ctr"/>
              <a:r>
                <a:rPr kumimoji="1" lang="en-US" altLang="ja-JP" b="1" dirty="0" smtClean="0">
                  <a:latin typeface="Meiryo UI" pitchFamily="50" charset="-128"/>
                  <a:ea typeface="Meiryo UI" pitchFamily="50" charset="-128"/>
                  <a:cs typeface="Meiryo UI" pitchFamily="50" charset="-128"/>
                </a:rPr>
                <a:t>25</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p>
            <a:p>
              <a:pPr algn="ctr"/>
              <a:r>
                <a:rPr lang="ja-JP" altLang="en-US" b="1" dirty="0" smtClean="0">
                  <a:latin typeface="Meiryo UI" pitchFamily="50" charset="-128"/>
                  <a:ea typeface="Meiryo UI" pitchFamily="50" charset="-128"/>
                  <a:cs typeface="Meiryo UI" pitchFamily="50" charset="-128"/>
                </a:rPr>
                <a:t>　　　　</a:t>
              </a:r>
              <a:r>
                <a:rPr lang="ja-JP" altLang="en-US" sz="1400" b="1" dirty="0" smtClean="0">
                  <a:latin typeface="Meiryo UI" pitchFamily="50" charset="-128"/>
                  <a:ea typeface="Meiryo UI" pitchFamily="50" charset="-128"/>
                  <a:cs typeface="Meiryo UI" pitchFamily="50" charset="-128"/>
                </a:rPr>
                <a:t>以上</a:t>
              </a:r>
              <a:endParaRPr kumimoji="1" lang="en-US" altLang="ja-JP" sz="1400" b="1" dirty="0" smtClean="0">
                <a:latin typeface="Meiryo UI" pitchFamily="50" charset="-128"/>
                <a:ea typeface="Meiryo UI" pitchFamily="50" charset="-128"/>
                <a:cs typeface="Meiryo UI" pitchFamily="50" charset="-128"/>
              </a:endParaRPr>
            </a:p>
          </p:txBody>
        </p:sp>
        <p:sp>
          <p:nvSpPr>
            <p:cNvPr id="26" name="二等辺三角形 25"/>
            <p:cNvSpPr/>
            <p:nvPr/>
          </p:nvSpPr>
          <p:spPr>
            <a:xfrm rot="5400000">
              <a:off x="6171589" y="3317362"/>
              <a:ext cx="1985515" cy="27003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正方形/長方形 28"/>
            <p:cNvSpPr/>
            <p:nvPr/>
          </p:nvSpPr>
          <p:spPr>
            <a:xfrm>
              <a:off x="7401272" y="2937117"/>
              <a:ext cx="2068256" cy="100512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b="1" dirty="0" smtClean="0">
                  <a:latin typeface="Meiryo UI" pitchFamily="50" charset="-128"/>
                  <a:ea typeface="Meiryo UI" pitchFamily="50" charset="-128"/>
                  <a:cs typeface="Meiryo UI" pitchFamily="50" charset="-128"/>
                </a:rPr>
                <a:t>150</a:t>
              </a:r>
              <a:r>
                <a:rPr kumimoji="1" lang="ja-JP" altLang="en-US" b="1" dirty="0" smtClean="0">
                  <a:latin typeface="Meiryo UI" pitchFamily="50" charset="-128"/>
                  <a:ea typeface="Meiryo UI" pitchFamily="50" charset="-128"/>
                  <a:cs typeface="Meiryo UI" pitchFamily="50" charset="-128"/>
                </a:rPr>
                <a:t>万</a:t>
              </a:r>
              <a:r>
                <a:rPr kumimoji="1" lang="en-US" altLang="ja-JP" b="1" dirty="0" smtClean="0">
                  <a:latin typeface="Meiryo UI" pitchFamily="50" charset="-128"/>
                  <a:ea typeface="Meiryo UI" pitchFamily="50" charset="-128"/>
                  <a:cs typeface="Meiryo UI" pitchFamily="50" charset="-128"/>
                </a:rPr>
                <a:t>kW</a:t>
              </a:r>
              <a:r>
                <a:rPr kumimoji="1" lang="ja-JP" altLang="en-US" sz="1600" b="1" dirty="0" smtClean="0">
                  <a:latin typeface="Meiryo UI" pitchFamily="50" charset="-128"/>
                  <a:ea typeface="Meiryo UI" pitchFamily="50" charset="-128"/>
                  <a:cs typeface="Meiryo UI" pitchFamily="50" charset="-128"/>
                </a:rPr>
                <a:t>以上</a:t>
              </a:r>
              <a:endParaRPr kumimoji="1" lang="en-US" altLang="ja-JP" b="1" dirty="0" smtClean="0">
                <a:latin typeface="Meiryo UI" pitchFamily="50" charset="-128"/>
                <a:ea typeface="Meiryo UI" pitchFamily="50" charset="-128"/>
                <a:cs typeface="Meiryo UI" pitchFamily="50" charset="-128"/>
              </a:endParaRPr>
            </a:p>
            <a:p>
              <a:pPr algn="ctr"/>
              <a:r>
                <a:rPr kumimoji="1" lang="ja-JP" altLang="en-US" b="1" dirty="0" smtClean="0">
                  <a:latin typeface="Meiryo UI" pitchFamily="50" charset="-128"/>
                  <a:ea typeface="Meiryo UI" pitchFamily="50" charset="-128"/>
                  <a:cs typeface="Meiryo UI" pitchFamily="50" charset="-128"/>
                </a:rPr>
                <a:t>を新たに創出</a:t>
              </a:r>
              <a:endParaRPr kumimoji="1" lang="en-US" altLang="ja-JP" b="1" dirty="0" smtClean="0">
                <a:latin typeface="Meiryo UI" pitchFamily="50" charset="-128"/>
                <a:ea typeface="Meiryo UI" pitchFamily="50" charset="-128"/>
                <a:cs typeface="Meiryo UI" pitchFamily="50" charset="-128"/>
              </a:endParaRPr>
            </a:p>
          </p:txBody>
        </p:sp>
      </p:grpSp>
      <p:sp>
        <p:nvSpPr>
          <p:cNvPr id="35" name="角丸四角形 34"/>
          <p:cNvSpPr/>
          <p:nvPr/>
        </p:nvSpPr>
        <p:spPr>
          <a:xfrm>
            <a:off x="560512" y="1988840"/>
            <a:ext cx="1944216"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＜プランの目標＞</a:t>
            </a:r>
            <a:endParaRPr lang="ja-JP" altLang="en-US" sz="1600" b="1" dirty="0">
              <a:latin typeface="Meiryo UI" pitchFamily="50" charset="-128"/>
              <a:ea typeface="Meiryo UI" pitchFamily="50" charset="-128"/>
              <a:cs typeface="Meiryo UI" pitchFamily="50" charset="-128"/>
            </a:endParaRPr>
          </a:p>
        </p:txBody>
      </p:sp>
      <p:sp>
        <p:nvSpPr>
          <p:cNvPr id="36" name="角丸四角形 35"/>
          <p:cNvSpPr/>
          <p:nvPr/>
        </p:nvSpPr>
        <p:spPr>
          <a:xfrm>
            <a:off x="488504" y="4403031"/>
            <a:ext cx="3672408" cy="288032"/>
          </a:xfrm>
          <a:prstGeom prst="roundRect">
            <a:avLst>
              <a:gd name="adj" fmla="val 0"/>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2020</a:t>
            </a:r>
            <a:r>
              <a:rPr lang="ja-JP" altLang="en-US" sz="1600" b="1" dirty="0" smtClean="0">
                <a:latin typeface="Meiryo UI" pitchFamily="50" charset="-128"/>
                <a:ea typeface="Meiryo UI" pitchFamily="50" charset="-128"/>
                <a:cs typeface="Meiryo UI" pitchFamily="50" charset="-128"/>
              </a:rPr>
              <a:t>年度における効果</a:t>
            </a:r>
            <a:r>
              <a:rPr lang="ja-JP" altLang="en-US" sz="1400" b="1" dirty="0" smtClean="0">
                <a:latin typeface="Meiryo UI" pitchFamily="50" charset="-128"/>
                <a:ea typeface="Meiryo UI" pitchFamily="50" charset="-128"/>
                <a:cs typeface="Meiryo UI" pitchFamily="50" charset="-128"/>
              </a:rPr>
              <a:t>（イメージ）</a:t>
            </a:r>
            <a:r>
              <a:rPr lang="ja-JP" altLang="en-US" sz="1600" b="1" dirty="0" smtClean="0">
                <a:latin typeface="Meiryo UI" pitchFamily="50" charset="-128"/>
                <a:ea typeface="Meiryo UI" pitchFamily="50" charset="-128"/>
                <a:cs typeface="Meiryo UI" pitchFamily="50" charset="-128"/>
              </a:rPr>
              <a:t>＞</a:t>
            </a:r>
            <a:endParaRPr lang="ja-JP" altLang="en-US" sz="1600" b="1" dirty="0">
              <a:latin typeface="Meiryo UI" pitchFamily="50" charset="-128"/>
              <a:ea typeface="Meiryo UI" pitchFamily="50" charset="-128"/>
              <a:cs typeface="Meiryo UI" pitchFamily="50" charset="-128"/>
            </a:endParaRPr>
          </a:p>
        </p:txBody>
      </p:sp>
      <p:sp>
        <p:nvSpPr>
          <p:cNvPr id="21" name="円/楕円 20"/>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３</a:t>
            </a:r>
            <a:endParaRPr kumimoji="1" lang="ja-JP" altLang="en-US" b="1" dirty="0"/>
          </a:p>
        </p:txBody>
      </p:sp>
    </p:spTree>
    <p:extLst>
      <p:ext uri="{BB962C8B-B14F-4D97-AF65-F5344CB8AC3E}">
        <p14:creationId xmlns:p14="http://schemas.microsoft.com/office/powerpoint/2010/main" val="3273253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需要の平準化と電力供給の安定化</a:t>
            </a:r>
            <a:r>
              <a:rPr lang="ja-JP" altLang="en-US" sz="1400" dirty="0">
                <a:solidFill>
                  <a:prstClr val="white"/>
                </a:solidFill>
                <a:latin typeface="Calibri"/>
                <a:ea typeface="HGP創英角ｺﾞｼｯｸUB" pitchFamily="50" charset="-128"/>
                <a:cs typeface="ＭＳ Ｐゴシック" charset="-128"/>
              </a:rPr>
              <a:t>　</a:t>
            </a:r>
          </a:p>
        </p:txBody>
      </p:sp>
      <p:sp>
        <p:nvSpPr>
          <p:cNvPr id="4" name="角丸四角形 3"/>
          <p:cNvSpPr/>
          <p:nvPr/>
        </p:nvSpPr>
        <p:spPr>
          <a:xfrm>
            <a:off x="138849" y="638594"/>
            <a:ext cx="9694076"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7" name="角丸四角形 6"/>
          <p:cNvSpPr/>
          <p:nvPr/>
        </p:nvSpPr>
        <p:spPr>
          <a:xfrm>
            <a:off x="263117" y="1779989"/>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小売</a:t>
            </a:r>
            <a:r>
              <a:rPr lang="ja-JP" altLang="en-US" sz="1400" b="1" dirty="0" smtClean="0">
                <a:solidFill>
                  <a:schemeClr val="tx1"/>
                </a:solidFill>
                <a:latin typeface="Meiryo UI" pitchFamily="50" charset="-128"/>
                <a:ea typeface="Meiryo UI" pitchFamily="50" charset="-128"/>
                <a:cs typeface="Meiryo UI" pitchFamily="50" charset="-128"/>
              </a:rPr>
              <a:t>電気事</a:t>
            </a:r>
            <a:r>
              <a:rPr lang="ja-JP" altLang="en-US" sz="1400" b="1" dirty="0">
                <a:solidFill>
                  <a:schemeClr val="tx1"/>
                </a:solidFill>
                <a:latin typeface="Meiryo UI" pitchFamily="50" charset="-128"/>
                <a:ea typeface="Meiryo UI" pitchFamily="50" charset="-128"/>
                <a:cs typeface="Meiryo UI" pitchFamily="50" charset="-128"/>
              </a:rPr>
              <a:t>業者等による報告</a:t>
            </a:r>
            <a:r>
              <a:rPr lang="ja-JP" altLang="en-US" sz="1400" b="1" dirty="0" smtClean="0">
                <a:solidFill>
                  <a:schemeClr val="tx1"/>
                </a:solidFill>
                <a:latin typeface="Meiryo UI" pitchFamily="50" charset="-128"/>
                <a:ea typeface="Meiryo UI" pitchFamily="50" charset="-128"/>
                <a:cs typeface="Meiryo UI" pitchFamily="50" charset="-128"/>
              </a:rPr>
              <a:t>制度の推進</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8" name="テキスト ボックス 28"/>
          <p:cNvSpPr txBox="1">
            <a:spLocks noChangeArrowheads="1"/>
          </p:cNvSpPr>
          <p:nvPr/>
        </p:nvSpPr>
        <p:spPr bwMode="auto">
          <a:xfrm>
            <a:off x="229306" y="2245752"/>
            <a:ext cx="4336202"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◆小売電気事業者等に</a:t>
            </a:r>
            <a:r>
              <a:rPr lang="ja-JP" altLang="en-US" b="0" i="0" dirty="0">
                <a:latin typeface="Meiryo UI" pitchFamily="50" charset="-128"/>
                <a:ea typeface="Meiryo UI" pitchFamily="50" charset="-128"/>
                <a:cs typeface="Meiryo UI" pitchFamily="50" charset="-128"/>
              </a:rPr>
              <a:t>対し、電力需給に関する府への報告を義務付けるとともに、府はその内容を公表します</a:t>
            </a:r>
            <a:r>
              <a:rPr lang="ja-JP" altLang="en-US" b="0" i="0" dirty="0" smtClean="0">
                <a:latin typeface="Meiryo UI" pitchFamily="50" charset="-128"/>
                <a:ea typeface="Meiryo UI" pitchFamily="50" charset="-128"/>
                <a:cs typeface="Meiryo UI" pitchFamily="50" charset="-128"/>
              </a:rPr>
              <a:t>。</a:t>
            </a:r>
            <a:endParaRPr lang="ja-JP" altLang="en-US" b="0" i="0" dirty="0">
              <a:latin typeface="Meiryo UI" pitchFamily="50" charset="-128"/>
              <a:ea typeface="Meiryo UI" pitchFamily="50" charset="-128"/>
              <a:cs typeface="Meiryo UI" pitchFamily="50" charset="-128"/>
            </a:endParaRPr>
          </a:p>
        </p:txBody>
      </p:sp>
      <p:sp>
        <p:nvSpPr>
          <p:cNvPr id="9" name="角丸四角形 8"/>
          <p:cNvSpPr/>
          <p:nvPr/>
        </p:nvSpPr>
        <p:spPr>
          <a:xfrm>
            <a:off x="267107" y="819296"/>
            <a:ext cx="5248724" cy="360040"/>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latin typeface="Meiryo UI" pitchFamily="50" charset="-128"/>
                <a:ea typeface="Meiryo UI" pitchFamily="50" charset="-128"/>
                <a:cs typeface="Meiryo UI" pitchFamily="50" charset="-128"/>
              </a:rPr>
              <a:t>大阪府</a:t>
            </a:r>
            <a:r>
              <a:rPr lang="ja-JP" altLang="en-US" sz="1600" b="1" dirty="0">
                <a:latin typeface="Meiryo UI" pitchFamily="50" charset="-128"/>
                <a:ea typeface="Meiryo UI" pitchFamily="50" charset="-128"/>
                <a:cs typeface="Meiryo UI" pitchFamily="50" charset="-128"/>
              </a:rPr>
              <a:t>温暖化の防止等に関する</a:t>
            </a:r>
            <a:r>
              <a:rPr lang="ja-JP" altLang="en-US" sz="1600" b="1" dirty="0" smtClean="0">
                <a:latin typeface="Meiryo UI" pitchFamily="50" charset="-128"/>
                <a:ea typeface="Meiryo UI" pitchFamily="50" charset="-128"/>
                <a:cs typeface="Meiryo UI" pitchFamily="50" charset="-128"/>
              </a:rPr>
              <a:t>条例に基づく対策推進</a:t>
            </a:r>
            <a:endParaRPr lang="ja-JP" altLang="en-US" sz="1600" b="1" dirty="0">
              <a:latin typeface="Meiryo UI" pitchFamily="50" charset="-128"/>
              <a:ea typeface="Meiryo UI" pitchFamily="50" charset="-128"/>
              <a:cs typeface="Meiryo UI" pitchFamily="50" charset="-128"/>
            </a:endParaRPr>
          </a:p>
        </p:txBody>
      </p:sp>
      <p:sp>
        <p:nvSpPr>
          <p:cNvPr id="10" name="テキスト ボックス 28"/>
          <p:cNvSpPr txBox="1">
            <a:spLocks noChangeArrowheads="1"/>
          </p:cNvSpPr>
          <p:nvPr/>
        </p:nvSpPr>
        <p:spPr bwMode="auto">
          <a:xfrm>
            <a:off x="488504" y="1323920"/>
            <a:ext cx="9001268" cy="29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a:latin typeface="Meiryo UI" pitchFamily="50" charset="-128"/>
                <a:ea typeface="Meiryo UI" pitchFamily="50" charset="-128"/>
                <a:cs typeface="Meiryo UI" pitchFamily="50" charset="-128"/>
              </a:rPr>
              <a:t>◆大阪府温暖化の防止等に関する条例（</a:t>
            </a:r>
            <a:r>
              <a:rPr lang="en-US" altLang="ja-JP" b="0" i="0" dirty="0">
                <a:latin typeface="Meiryo UI" pitchFamily="50" charset="-128"/>
                <a:ea typeface="Meiryo UI" pitchFamily="50" charset="-128"/>
                <a:cs typeface="Meiryo UI" pitchFamily="50" charset="-128"/>
              </a:rPr>
              <a:t>2013</a:t>
            </a:r>
            <a:r>
              <a:rPr lang="ja-JP" altLang="en-US" b="0" i="0" dirty="0">
                <a:latin typeface="Meiryo UI" pitchFamily="50" charset="-128"/>
                <a:ea typeface="Meiryo UI" pitchFamily="50" charset="-128"/>
                <a:cs typeface="Meiryo UI" pitchFamily="50" charset="-128"/>
              </a:rPr>
              <a:t>年</a:t>
            </a:r>
            <a:r>
              <a:rPr lang="en-US" altLang="ja-JP" b="0" i="0" dirty="0">
                <a:latin typeface="Meiryo UI" pitchFamily="50" charset="-128"/>
                <a:ea typeface="Meiryo UI" pitchFamily="50" charset="-128"/>
                <a:cs typeface="Meiryo UI" pitchFamily="50" charset="-128"/>
              </a:rPr>
              <a:t>4</a:t>
            </a:r>
            <a:r>
              <a:rPr lang="ja-JP" altLang="en-US" b="0" i="0" dirty="0">
                <a:latin typeface="Meiryo UI" pitchFamily="50" charset="-128"/>
                <a:ea typeface="Meiryo UI" pitchFamily="50" charset="-128"/>
                <a:cs typeface="Meiryo UI" pitchFamily="50" charset="-128"/>
              </a:rPr>
              <a:t>月</a:t>
            </a:r>
            <a:r>
              <a:rPr lang="en-US" altLang="ja-JP" b="0" i="0" dirty="0">
                <a:latin typeface="Meiryo UI" pitchFamily="50" charset="-128"/>
                <a:ea typeface="Meiryo UI" pitchFamily="50" charset="-128"/>
                <a:cs typeface="Meiryo UI" pitchFamily="50" charset="-128"/>
              </a:rPr>
              <a:t>1</a:t>
            </a:r>
            <a:r>
              <a:rPr lang="ja-JP" altLang="en-US" b="0" i="0" dirty="0">
                <a:latin typeface="Meiryo UI" pitchFamily="50" charset="-128"/>
                <a:ea typeface="Meiryo UI" pitchFamily="50" charset="-128"/>
                <a:cs typeface="Meiryo UI" pitchFamily="50" charset="-128"/>
              </a:rPr>
              <a:t>日施行）に</a:t>
            </a:r>
            <a:r>
              <a:rPr lang="ja-JP" altLang="en-US" b="0" i="0" dirty="0" smtClean="0">
                <a:latin typeface="Meiryo UI" pitchFamily="50" charset="-128"/>
                <a:ea typeface="Meiryo UI" pitchFamily="50" charset="-128"/>
                <a:cs typeface="Meiryo UI" pitchFamily="50" charset="-128"/>
              </a:rPr>
              <a:t>基づき、エネルギー需給等に関する様々な取組みを推進します。</a:t>
            </a:r>
            <a:endParaRPr lang="ja-JP" altLang="en-US" sz="1000" b="0" i="0" dirty="0">
              <a:latin typeface="Meiryo UI" pitchFamily="50" charset="-128"/>
              <a:ea typeface="Meiryo UI" pitchFamily="50" charset="-128"/>
              <a:cs typeface="Meiryo UI" pitchFamily="50" charset="-128"/>
            </a:endParaRPr>
          </a:p>
        </p:txBody>
      </p:sp>
      <p:sp>
        <p:nvSpPr>
          <p:cNvPr id="11" name="角丸四角形 10"/>
          <p:cNvSpPr/>
          <p:nvPr/>
        </p:nvSpPr>
        <p:spPr>
          <a:xfrm>
            <a:off x="5025008" y="1827408"/>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エネルギー需給に関する情報共有の促進</a:t>
            </a:r>
          </a:p>
        </p:txBody>
      </p:sp>
      <p:sp>
        <p:nvSpPr>
          <p:cNvPr id="13" name="角丸四角形 12"/>
          <p:cNvSpPr/>
          <p:nvPr/>
        </p:nvSpPr>
        <p:spPr>
          <a:xfrm>
            <a:off x="344488" y="3789040"/>
            <a:ext cx="352839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a:solidFill>
                  <a:schemeClr val="tx1"/>
                </a:solidFill>
                <a:latin typeface="Meiryo UI" pitchFamily="50" charset="-128"/>
                <a:ea typeface="Meiryo UI" pitchFamily="50" charset="-128"/>
                <a:cs typeface="Meiryo UI" pitchFamily="50" charset="-128"/>
              </a:rPr>
              <a:t>電気の需要の平準化の取組促進</a:t>
            </a:r>
          </a:p>
        </p:txBody>
      </p:sp>
      <p:sp>
        <p:nvSpPr>
          <p:cNvPr id="14" name="テキスト ボックス 28"/>
          <p:cNvSpPr txBox="1">
            <a:spLocks noChangeArrowheads="1"/>
          </p:cNvSpPr>
          <p:nvPr/>
        </p:nvSpPr>
        <p:spPr bwMode="auto">
          <a:xfrm>
            <a:off x="200472" y="4221088"/>
            <a:ext cx="451960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◆省エネ</a:t>
            </a:r>
            <a:r>
              <a:rPr lang="ja-JP" altLang="en-US" b="0" i="0" dirty="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省</a:t>
            </a:r>
            <a:r>
              <a:rPr lang="en-US" altLang="ja-JP" b="0" i="0" dirty="0" smtClean="0">
                <a:latin typeface="Meiryo UI" pitchFamily="50" charset="-128"/>
                <a:ea typeface="Meiryo UI" pitchFamily="50" charset="-128"/>
                <a:cs typeface="Meiryo UI" pitchFamily="50" charset="-128"/>
              </a:rPr>
              <a:t>CO2</a:t>
            </a:r>
            <a:r>
              <a:rPr lang="ja-JP" altLang="en-US" b="0" i="0" dirty="0" smtClean="0">
                <a:latin typeface="Meiryo UI" pitchFamily="50" charset="-128"/>
                <a:ea typeface="Meiryo UI" pitchFamily="50" charset="-128"/>
                <a:cs typeface="Meiryo UI" pitchFamily="50" charset="-128"/>
              </a:rPr>
              <a:t>対策</a:t>
            </a:r>
            <a:r>
              <a:rPr lang="ja-JP" altLang="en-US" b="0" i="0" dirty="0">
                <a:latin typeface="Meiryo UI" pitchFamily="50" charset="-128"/>
                <a:ea typeface="Meiryo UI" pitchFamily="50" charset="-128"/>
                <a:cs typeface="Meiryo UI" pitchFamily="50" charset="-128"/>
              </a:rPr>
              <a:t>に加え、事業者に対して</a:t>
            </a:r>
            <a:r>
              <a:rPr lang="ja-JP" altLang="en-US" b="0" i="0" dirty="0" smtClean="0">
                <a:latin typeface="Meiryo UI" pitchFamily="50" charset="-128"/>
                <a:ea typeface="Meiryo UI" pitchFamily="50" charset="-128"/>
                <a:cs typeface="Meiryo UI" pitchFamily="50" charset="-128"/>
              </a:rPr>
              <a:t>、電力</a:t>
            </a:r>
            <a:r>
              <a:rPr lang="ja-JP" altLang="en-US" b="0" i="0" dirty="0">
                <a:latin typeface="Meiryo UI" pitchFamily="50" charset="-128"/>
                <a:ea typeface="Meiryo UI" pitchFamily="50" charset="-128"/>
                <a:cs typeface="Meiryo UI" pitchFamily="50" charset="-128"/>
              </a:rPr>
              <a:t>のピークカット対策を求めるとともに、その取組内容</a:t>
            </a:r>
            <a:r>
              <a:rPr lang="ja-JP" altLang="en-US" b="0" i="0" dirty="0" smtClean="0">
                <a:latin typeface="Meiryo UI" pitchFamily="50" charset="-128"/>
                <a:ea typeface="Meiryo UI" pitchFamily="50" charset="-128"/>
                <a:cs typeface="Meiryo UI" pitchFamily="50" charset="-128"/>
              </a:rPr>
              <a:t>を併せて総合的</a:t>
            </a:r>
            <a:r>
              <a:rPr lang="ja-JP" altLang="en-US" b="0" i="0" dirty="0">
                <a:latin typeface="Meiryo UI" pitchFamily="50" charset="-128"/>
                <a:ea typeface="Meiryo UI" pitchFamily="50" charset="-128"/>
                <a:cs typeface="Meiryo UI" pitchFamily="50" charset="-128"/>
              </a:rPr>
              <a:t>に評価します。</a:t>
            </a:r>
          </a:p>
        </p:txBody>
      </p:sp>
      <p:sp>
        <p:nvSpPr>
          <p:cNvPr id="15" name="テキスト ボックス 28"/>
          <p:cNvSpPr txBox="1">
            <a:spLocks noChangeArrowheads="1"/>
          </p:cNvSpPr>
          <p:nvPr/>
        </p:nvSpPr>
        <p:spPr bwMode="auto">
          <a:xfrm>
            <a:off x="272479" y="2780928"/>
            <a:ext cx="452798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対象</a:t>
            </a:r>
            <a:r>
              <a:rPr lang="ja-JP" altLang="en-US" sz="1050" b="0" i="0" smtClean="0">
                <a:latin typeface="Meiryo UI" pitchFamily="50" charset="-128"/>
                <a:ea typeface="Meiryo UI" pitchFamily="50" charset="-128"/>
                <a:cs typeface="Meiryo UI" pitchFamily="50" charset="-128"/>
              </a:rPr>
              <a:t>：</a:t>
            </a:r>
            <a:r>
              <a:rPr lang="ja-JP" altLang="en-US" sz="1050" b="0" i="0">
                <a:latin typeface="Meiryo UI" pitchFamily="50" charset="-128"/>
                <a:ea typeface="Meiryo UI" pitchFamily="50" charset="-128"/>
                <a:cs typeface="Meiryo UI" pitchFamily="50" charset="-128"/>
              </a:rPr>
              <a:t>小売</a:t>
            </a:r>
            <a:r>
              <a:rPr lang="ja-JP" altLang="en-US" sz="1050" b="0" i="0" smtClean="0">
                <a:latin typeface="Meiryo UI" pitchFamily="50" charset="-128"/>
                <a:ea typeface="Meiryo UI" pitchFamily="50" charset="-128"/>
                <a:cs typeface="Meiryo UI" pitchFamily="50" charset="-128"/>
              </a:rPr>
              <a:t>電気事業者及び一般送配電事業者</a:t>
            </a:r>
            <a:endParaRPr lang="ja-JP" altLang="en-US" sz="1050" b="0" i="0" dirty="0">
              <a:latin typeface="Meiryo UI" pitchFamily="50" charset="-128"/>
              <a:ea typeface="Meiryo UI" pitchFamily="50" charset="-128"/>
              <a:cs typeface="Meiryo UI" pitchFamily="50" charset="-128"/>
            </a:endParaRPr>
          </a:p>
          <a:p>
            <a:pPr marL="533400" indent="-533400"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内容：電力需給の予測及び実績とともに節電を促す取組内容などの報告</a:t>
            </a:r>
            <a:r>
              <a:rPr lang="ja-JP" altLang="en-US" sz="1050" b="0" i="0" dirty="0" smtClean="0">
                <a:latin typeface="Meiryo UI" pitchFamily="50" charset="-128"/>
                <a:ea typeface="Meiryo UI" pitchFamily="50" charset="-128"/>
                <a:cs typeface="Meiryo UI" pitchFamily="50" charset="-128"/>
              </a:rPr>
              <a:t>を</a:t>
            </a:r>
            <a:endParaRPr lang="en-US" altLang="ja-JP" sz="1050" b="0" i="0" dirty="0" smtClean="0">
              <a:latin typeface="Meiryo UI" pitchFamily="50" charset="-128"/>
              <a:ea typeface="Meiryo UI" pitchFamily="50" charset="-128"/>
              <a:cs typeface="Meiryo UI" pitchFamily="50" charset="-128"/>
            </a:endParaRPr>
          </a:p>
          <a:p>
            <a:pPr marL="533400" indent="-533400"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義務づけ</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smtClean="0">
                <a:latin typeface="Meiryo UI" pitchFamily="50" charset="-128"/>
                <a:ea typeface="Meiryo UI" pitchFamily="50" charset="-128"/>
                <a:cs typeface="Meiryo UI" pitchFamily="50" charset="-128"/>
              </a:rPr>
              <a:t>・</a:t>
            </a:r>
            <a:r>
              <a:rPr lang="ja-JP" altLang="en-US" sz="1050" b="0" i="0" dirty="0">
                <a:latin typeface="Meiryo UI" pitchFamily="50" charset="-128"/>
                <a:ea typeface="Meiryo UI" pitchFamily="50" charset="-128"/>
                <a:cs typeface="Meiryo UI" pitchFamily="50" charset="-128"/>
              </a:rPr>
              <a:t>報告時期：電力需給がひっ迫する時期（毎年の夏・冬）の</a:t>
            </a:r>
            <a:r>
              <a:rPr lang="ja-JP" altLang="en-US" sz="1050" b="0" i="0" dirty="0" smtClean="0">
                <a:latin typeface="Meiryo UI" pitchFamily="50" charset="-128"/>
                <a:ea typeface="Meiryo UI" pitchFamily="50" charset="-128"/>
                <a:cs typeface="Meiryo UI" pitchFamily="50" charset="-128"/>
              </a:rPr>
              <a:t>前後</a:t>
            </a:r>
            <a:endParaRPr lang="ja-JP" altLang="en-US" sz="1050" b="0" i="0" dirty="0">
              <a:latin typeface="Meiryo UI" pitchFamily="50" charset="-128"/>
              <a:ea typeface="Meiryo UI" pitchFamily="50" charset="-128"/>
              <a:cs typeface="Meiryo UI" pitchFamily="50" charset="-128"/>
            </a:endParaRPr>
          </a:p>
        </p:txBody>
      </p:sp>
      <p:sp>
        <p:nvSpPr>
          <p:cNvPr id="17" name="角丸四角形 16"/>
          <p:cNvSpPr/>
          <p:nvPr/>
        </p:nvSpPr>
        <p:spPr>
          <a:xfrm>
            <a:off x="5067365" y="3400280"/>
            <a:ext cx="4102952" cy="432048"/>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solidFill>
                  <a:schemeClr val="tx1"/>
                </a:solidFill>
                <a:latin typeface="Meiryo UI" pitchFamily="50" charset="-128"/>
                <a:ea typeface="Meiryo UI" pitchFamily="50" charset="-128"/>
                <a:cs typeface="Meiryo UI" pitchFamily="50" charset="-128"/>
              </a:rPr>
              <a:t>高効率で環境負荷の少ない火力発電設備の</a:t>
            </a:r>
            <a:endParaRPr lang="en-US" altLang="ja-JP" sz="1400" b="1" dirty="0" smtClean="0">
              <a:solidFill>
                <a:schemeClr val="tx1"/>
              </a:solidFill>
              <a:latin typeface="Meiryo UI" pitchFamily="50" charset="-128"/>
              <a:ea typeface="Meiryo UI" pitchFamily="50" charset="-128"/>
              <a:cs typeface="Meiryo UI" pitchFamily="50" charset="-128"/>
            </a:endParaRPr>
          </a:p>
          <a:p>
            <a:pPr algn="ctr"/>
            <a:r>
              <a:rPr lang="ja-JP" altLang="en-US" sz="1400" b="1" dirty="0" smtClean="0">
                <a:solidFill>
                  <a:schemeClr val="tx1"/>
                </a:solidFill>
                <a:latin typeface="Meiryo UI" pitchFamily="50" charset="-128"/>
                <a:ea typeface="Meiryo UI" pitchFamily="50" charset="-128"/>
                <a:cs typeface="Meiryo UI" pitchFamily="50" charset="-128"/>
              </a:rPr>
              <a:t>設置に係る届出制度</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18" name="テキスト ボックス 28"/>
          <p:cNvSpPr txBox="1">
            <a:spLocks noChangeArrowheads="1"/>
          </p:cNvSpPr>
          <p:nvPr/>
        </p:nvSpPr>
        <p:spPr bwMode="auto">
          <a:xfrm>
            <a:off x="4972337" y="3921752"/>
            <a:ext cx="4805199"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◆エネルギー源</a:t>
            </a:r>
            <a:r>
              <a:rPr lang="ja-JP" altLang="en-US" b="0" i="0" dirty="0">
                <a:latin typeface="Meiryo UI" pitchFamily="50" charset="-128"/>
                <a:ea typeface="Meiryo UI" pitchFamily="50" charset="-128"/>
                <a:cs typeface="Meiryo UI" pitchFamily="50" charset="-128"/>
              </a:rPr>
              <a:t>の分散化や多様な発電事業者の参入促進を図るため、燃料消費に</a:t>
            </a:r>
            <a:r>
              <a:rPr lang="ja-JP" altLang="en-US" b="0" i="0" dirty="0" smtClean="0">
                <a:latin typeface="Meiryo UI" pitchFamily="50" charset="-128"/>
                <a:ea typeface="Meiryo UI" pitchFamily="50" charset="-128"/>
                <a:cs typeface="Meiryo UI" pitchFamily="50" charset="-128"/>
              </a:rPr>
              <a:t>伴う</a:t>
            </a:r>
            <a:r>
              <a:rPr lang="en-US" altLang="ja-JP" b="0" i="0" dirty="0" smtClean="0">
                <a:latin typeface="Meiryo UI" pitchFamily="50" charset="-128"/>
                <a:ea typeface="Meiryo UI" pitchFamily="50" charset="-128"/>
                <a:cs typeface="Meiryo UI" pitchFamily="50" charset="-128"/>
              </a:rPr>
              <a:t>CO2</a:t>
            </a:r>
            <a:r>
              <a:rPr lang="ja-JP" altLang="en-US" b="0" i="0" dirty="0" err="1" smtClean="0">
                <a:latin typeface="Meiryo UI" pitchFamily="50" charset="-128"/>
                <a:ea typeface="Meiryo UI" pitchFamily="50" charset="-128"/>
                <a:cs typeface="Meiryo UI" pitchFamily="50" charset="-128"/>
              </a:rPr>
              <a:t>の排</a:t>
            </a:r>
            <a:r>
              <a:rPr lang="ja-JP" altLang="en-US" b="0" i="0" dirty="0" smtClean="0">
                <a:latin typeface="Meiryo UI" pitchFamily="50" charset="-128"/>
                <a:ea typeface="Meiryo UI" pitchFamily="50" charset="-128"/>
                <a:cs typeface="Meiryo UI" pitchFamily="50" charset="-128"/>
              </a:rPr>
              <a:t>出など、環境</a:t>
            </a:r>
            <a:r>
              <a:rPr lang="ja-JP" altLang="en-US" b="0" i="0" dirty="0">
                <a:latin typeface="Meiryo UI" pitchFamily="50" charset="-128"/>
                <a:ea typeface="Meiryo UI" pitchFamily="50" charset="-128"/>
                <a:cs typeface="Meiryo UI" pitchFamily="50" charset="-128"/>
              </a:rPr>
              <a:t>への影響に最大限配慮する旨の届出</a:t>
            </a:r>
            <a:r>
              <a:rPr lang="ja-JP" altLang="en-US" b="0" i="0" dirty="0" smtClean="0">
                <a:latin typeface="Meiryo UI" pitchFamily="50" charset="-128"/>
                <a:ea typeface="Meiryo UI" pitchFamily="50" charset="-128"/>
                <a:cs typeface="Meiryo UI" pitchFamily="50" charset="-128"/>
              </a:rPr>
              <a:t>制度に</a:t>
            </a:r>
            <a:r>
              <a:rPr lang="ja-JP" altLang="en-US" b="0" i="0" dirty="0">
                <a:latin typeface="Meiryo UI" pitchFamily="50" charset="-128"/>
                <a:ea typeface="Meiryo UI" pitchFamily="50" charset="-128"/>
                <a:cs typeface="Meiryo UI" pitchFamily="50" charset="-128"/>
              </a:rPr>
              <a:t>より、高効率で環境負荷の少ない火力</a:t>
            </a:r>
            <a:r>
              <a:rPr lang="ja-JP" altLang="en-US" b="0" i="0" dirty="0" smtClean="0">
                <a:latin typeface="Meiryo UI" pitchFamily="50" charset="-128"/>
                <a:ea typeface="Meiryo UI" pitchFamily="50" charset="-128"/>
                <a:cs typeface="Meiryo UI" pitchFamily="50" charset="-128"/>
              </a:rPr>
              <a:t>発電事</a:t>
            </a:r>
            <a:r>
              <a:rPr lang="ja-JP" altLang="en-US" b="0" i="0" dirty="0">
                <a:latin typeface="Meiryo UI" pitchFamily="50" charset="-128"/>
                <a:ea typeface="Meiryo UI" pitchFamily="50" charset="-128"/>
                <a:cs typeface="Meiryo UI" pitchFamily="50" charset="-128"/>
              </a:rPr>
              <a:t>業者の</a:t>
            </a:r>
            <a:r>
              <a:rPr lang="ja-JP" altLang="en-US" b="0" i="0" dirty="0" smtClean="0">
                <a:latin typeface="Meiryo UI" pitchFamily="50" charset="-128"/>
                <a:ea typeface="Meiryo UI" pitchFamily="50" charset="-128"/>
                <a:cs typeface="Meiryo UI" pitchFamily="50" charset="-128"/>
              </a:rPr>
              <a:t>参入を促進します。</a:t>
            </a:r>
            <a:endParaRPr lang="ja-JP" altLang="en-US" b="0" i="0" dirty="0">
              <a:latin typeface="Meiryo UI" pitchFamily="50" charset="-128"/>
              <a:ea typeface="Meiryo UI" pitchFamily="50" charset="-128"/>
              <a:cs typeface="Meiryo UI" pitchFamily="50" charset="-128"/>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50138" y="4852899"/>
            <a:ext cx="4427398" cy="18164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テキスト ボックス 28"/>
          <p:cNvSpPr txBox="1">
            <a:spLocks noChangeArrowheads="1"/>
          </p:cNvSpPr>
          <p:nvPr/>
        </p:nvSpPr>
        <p:spPr bwMode="auto">
          <a:xfrm>
            <a:off x="307122" y="4985300"/>
            <a:ext cx="4789894"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339850" indent="-1339850" eaLnBrk="1" hangingPunct="1"/>
            <a:r>
              <a:rPr lang="ja-JP" altLang="en-US" sz="1050" b="0" i="0" dirty="0">
                <a:latin typeface="Meiryo UI" pitchFamily="50" charset="-128"/>
                <a:ea typeface="Meiryo UI" pitchFamily="50" charset="-128"/>
                <a:cs typeface="Meiryo UI" pitchFamily="50" charset="-128"/>
              </a:rPr>
              <a:t>・対象：特定事</a:t>
            </a:r>
            <a:r>
              <a:rPr lang="ja-JP" altLang="en-US" sz="1050" b="0" i="0" dirty="0" smtClean="0">
                <a:latin typeface="Meiryo UI" pitchFamily="50" charset="-128"/>
                <a:ea typeface="Meiryo UI" pitchFamily="50" charset="-128"/>
                <a:cs typeface="Meiryo UI" pitchFamily="50" charset="-128"/>
              </a:rPr>
              <a:t>業者（年間</a:t>
            </a:r>
            <a:r>
              <a:rPr lang="ja-JP" altLang="en-US" sz="1050" b="0" i="0" dirty="0">
                <a:latin typeface="Meiryo UI" pitchFamily="50" charset="-128"/>
                <a:ea typeface="Meiryo UI" pitchFamily="50" charset="-128"/>
                <a:cs typeface="Meiryo UI" pitchFamily="50" charset="-128"/>
              </a:rPr>
              <a:t>エネルギー使用量</a:t>
            </a:r>
            <a:r>
              <a:rPr lang="en-US" altLang="ja-JP" sz="1050" b="0" i="0" dirty="0">
                <a:latin typeface="Meiryo UI" pitchFamily="50" charset="-128"/>
                <a:ea typeface="Meiryo UI" pitchFamily="50" charset="-128"/>
                <a:cs typeface="Meiryo UI" pitchFamily="50" charset="-128"/>
              </a:rPr>
              <a:t>1,500kL</a:t>
            </a:r>
            <a:r>
              <a:rPr lang="ja-JP" altLang="en-US" sz="1050" b="0" i="0" dirty="0" smtClean="0">
                <a:latin typeface="Meiryo UI" pitchFamily="50" charset="-128"/>
                <a:ea typeface="Meiryo UI" pitchFamily="50" charset="-128"/>
                <a:cs typeface="Meiryo UI" pitchFamily="50" charset="-128"/>
              </a:rPr>
              <a:t>以上等</a:t>
            </a:r>
            <a:r>
              <a:rPr lang="ja-JP" altLang="en-US" sz="1050" b="0" i="0" dirty="0">
                <a:latin typeface="Meiryo UI" pitchFamily="50" charset="-128"/>
                <a:ea typeface="Meiryo UI" pitchFamily="50" charset="-128"/>
                <a:cs typeface="Meiryo UI" pitchFamily="50" charset="-128"/>
              </a:rPr>
              <a:t>の</a:t>
            </a:r>
            <a:r>
              <a:rPr lang="ja-JP" altLang="en-US" sz="1050" b="0" i="0" dirty="0" smtClean="0">
                <a:latin typeface="Meiryo UI" pitchFamily="50" charset="-128"/>
                <a:ea typeface="Meiryo UI" pitchFamily="50" charset="-128"/>
                <a:cs typeface="Meiryo UI" pitchFamily="50" charset="-128"/>
              </a:rPr>
              <a:t>事業者）</a:t>
            </a:r>
            <a:endParaRPr lang="ja-JP" altLang="en-US" sz="1050" b="0" i="0" dirty="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・内容：事業活動に係る電気の需要の平準化に関する対策等を記載した</a:t>
            </a:r>
            <a:r>
              <a:rPr lang="ja-JP" altLang="en-US" sz="1050" b="0" i="0" dirty="0" smtClean="0">
                <a:latin typeface="Meiryo UI" pitchFamily="50" charset="-128"/>
                <a:ea typeface="Meiryo UI" pitchFamily="50" charset="-128"/>
                <a:cs typeface="Meiryo UI" pitchFamily="50" charset="-128"/>
              </a:rPr>
              <a:t>対策</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ja-JP" altLang="en-US" sz="1050" b="0" i="0" dirty="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　　　　 計画書</a:t>
            </a:r>
            <a:r>
              <a:rPr lang="ja-JP" altLang="en-US" sz="1050" b="0" i="0" dirty="0">
                <a:latin typeface="Meiryo UI" pitchFamily="50" charset="-128"/>
                <a:ea typeface="Meiryo UI" pitchFamily="50" charset="-128"/>
                <a:cs typeface="Meiryo UI" pitchFamily="50" charset="-128"/>
              </a:rPr>
              <a:t>及び実績報告書の届出の提出を義務づけ</a:t>
            </a:r>
          </a:p>
          <a:p>
            <a:pPr marL="87313" indent="-87313" eaLnBrk="1" hangingPunct="1"/>
            <a:r>
              <a:rPr lang="ja-JP" altLang="en-US" sz="1050" b="0" i="0" dirty="0">
                <a:latin typeface="Meiryo UI" pitchFamily="50" charset="-128"/>
                <a:ea typeface="Meiryo UI" pitchFamily="50" charset="-128"/>
                <a:cs typeface="Meiryo UI" pitchFamily="50" charset="-128"/>
              </a:rPr>
              <a:t>・取組みの評価：温室効果ガス排出抑制の効果とともに電力のピーク時間帯</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電力使</a:t>
            </a:r>
            <a:r>
              <a:rPr lang="ja-JP" altLang="en-US" sz="1050" b="0" i="0" dirty="0">
                <a:latin typeface="Meiryo UI" pitchFamily="50" charset="-128"/>
                <a:ea typeface="Meiryo UI" pitchFamily="50" charset="-128"/>
                <a:cs typeface="Meiryo UI" pitchFamily="50" charset="-128"/>
              </a:rPr>
              <a:t>用量の減少分を重みづけして評価することにより、電力需要</a:t>
            </a:r>
            <a:r>
              <a:rPr lang="ja-JP" altLang="en-US" sz="1050" b="0" i="0" dirty="0" smtClean="0">
                <a:latin typeface="Meiryo UI" pitchFamily="50" charset="-128"/>
                <a:ea typeface="Meiryo UI" pitchFamily="50" charset="-128"/>
                <a:cs typeface="Meiryo UI" pitchFamily="50" charset="-128"/>
              </a:rPr>
              <a:t>の</a:t>
            </a:r>
            <a:endParaRPr lang="en-US" altLang="ja-JP" sz="1050" b="0" i="0" dirty="0" smtClean="0">
              <a:latin typeface="Meiryo UI" pitchFamily="50" charset="-128"/>
              <a:ea typeface="Meiryo UI" pitchFamily="50" charset="-128"/>
              <a:cs typeface="Meiryo UI" pitchFamily="50" charset="-128"/>
            </a:endParaRPr>
          </a:p>
          <a:p>
            <a:pPr marL="87313" indent="-87313" eaLnBrk="1" hangingPunct="1"/>
            <a:r>
              <a:rPr lang="en-US" altLang="ja-JP" sz="1050" b="0" i="0" dirty="0">
                <a:latin typeface="Meiryo UI" pitchFamily="50" charset="-128"/>
                <a:ea typeface="Meiryo UI" pitchFamily="50" charset="-128"/>
                <a:cs typeface="Meiryo UI" pitchFamily="50" charset="-128"/>
              </a:rPr>
              <a:t> </a:t>
            </a:r>
            <a:r>
              <a:rPr lang="en-US" altLang="ja-JP" sz="1050" b="0" i="0" dirty="0" smtClean="0">
                <a:latin typeface="Meiryo UI" pitchFamily="50" charset="-128"/>
                <a:ea typeface="Meiryo UI" pitchFamily="50" charset="-128"/>
                <a:cs typeface="Meiryo UI" pitchFamily="50" charset="-128"/>
              </a:rPr>
              <a:t>          </a:t>
            </a:r>
            <a:r>
              <a:rPr lang="ja-JP" altLang="en-US" sz="1050" b="0" i="0" dirty="0" smtClean="0">
                <a:latin typeface="Meiryo UI" pitchFamily="50" charset="-128"/>
                <a:ea typeface="Meiryo UI" pitchFamily="50" charset="-128"/>
                <a:cs typeface="Meiryo UI" pitchFamily="50" charset="-128"/>
              </a:rPr>
              <a:t>ピークカット</a:t>
            </a:r>
            <a:r>
              <a:rPr lang="ja-JP" altLang="en-US" sz="1050" b="0" i="0" dirty="0">
                <a:latin typeface="Meiryo UI" pitchFamily="50" charset="-128"/>
                <a:ea typeface="Meiryo UI" pitchFamily="50" charset="-128"/>
                <a:cs typeface="Meiryo UI" pitchFamily="50" charset="-128"/>
              </a:rPr>
              <a:t>対策の取組みを促進</a:t>
            </a:r>
          </a:p>
        </p:txBody>
      </p:sp>
      <p:sp>
        <p:nvSpPr>
          <p:cNvPr id="20" name="テキスト ボックス 19"/>
          <p:cNvSpPr txBox="1"/>
          <p:nvPr/>
        </p:nvSpPr>
        <p:spPr>
          <a:xfrm>
            <a:off x="5556775" y="920631"/>
            <a:ext cx="727355"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p:txBody>
      </p:sp>
      <p:sp>
        <p:nvSpPr>
          <p:cNvPr id="21" name="テキスト ボックス 20"/>
          <p:cNvSpPr txBox="1"/>
          <p:nvPr/>
        </p:nvSpPr>
        <p:spPr>
          <a:xfrm>
            <a:off x="6969224" y="-27384"/>
            <a:ext cx="2664296" cy="507831"/>
          </a:xfrm>
          <a:prstGeom prst="rect">
            <a:avLst/>
          </a:prstGeom>
          <a:solidFill>
            <a:srgbClr val="00B0F0"/>
          </a:solidFill>
        </p:spPr>
        <p:txBody>
          <a:bodyPr wrap="square" rtlCol="0">
            <a:spAutoFit/>
          </a:bodyPr>
          <a:lstStyle/>
          <a:p>
            <a:pPr lvl="0" algn="just"/>
            <a:r>
              <a:rPr lang="ja-JP" altLang="en-US" sz="1300" dirty="0" smtClean="0">
                <a:solidFill>
                  <a:schemeClr val="bg1"/>
                </a:solidFill>
                <a:ea typeface="HGP創英角ｺﾞｼｯｸUB" pitchFamily="50" charset="-128"/>
                <a:cs typeface="ＭＳ Ｐゴシック" charset="-128"/>
              </a:rPr>
              <a:t>～電力ピーク需要の抑制～</a:t>
            </a:r>
            <a:endParaRPr lang="en-US" altLang="ja-JP" sz="1300" dirty="0" smtClean="0">
              <a:solidFill>
                <a:schemeClr val="bg1"/>
              </a:solidFill>
              <a:ea typeface="HGP創英角ｺﾞｼｯｸUB" pitchFamily="50" charset="-128"/>
              <a:cs typeface="ＭＳ Ｐゴシック" charset="-128"/>
            </a:endParaRPr>
          </a:p>
          <a:p>
            <a:pPr lvl="0" algn="just"/>
            <a:r>
              <a:rPr lang="ja-JP" altLang="en-US" sz="1300" dirty="0" smtClean="0">
                <a:solidFill>
                  <a:schemeClr val="bg1"/>
                </a:solidFill>
                <a:ea typeface="HGP創英角ｺﾞｼｯｸUB" pitchFamily="50" charset="-128"/>
                <a:cs typeface="ＭＳ Ｐゴシック" charset="-128"/>
              </a:rPr>
              <a:t>～多様な電力事業者の参入促進～</a:t>
            </a:r>
            <a:endParaRPr lang="ja-JP" altLang="en-US" sz="1300" dirty="0">
              <a:solidFill>
                <a:schemeClr val="bg1"/>
              </a:solidFill>
              <a:ea typeface="HGP創英角ｺﾞｼｯｸUB" pitchFamily="50" charset="-128"/>
              <a:cs typeface="ＭＳ Ｐゴシック"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kumimoji="1" lang="en-US" altLang="ja-JP" b="1" dirty="0" smtClean="0"/>
              <a:t>39</a:t>
            </a:r>
            <a:endParaRPr kumimoji="1" lang="ja-JP" altLang="en-US" b="1" dirty="0"/>
          </a:p>
        </p:txBody>
      </p:sp>
      <p:sp>
        <p:nvSpPr>
          <p:cNvPr id="22" name="テキスト ボックス 28"/>
          <p:cNvSpPr txBox="1">
            <a:spLocks noChangeArrowheads="1"/>
          </p:cNvSpPr>
          <p:nvPr/>
        </p:nvSpPr>
        <p:spPr bwMode="auto">
          <a:xfrm>
            <a:off x="4958138" y="2250463"/>
            <a:ext cx="481939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◆おおさか</a:t>
            </a:r>
            <a:r>
              <a:rPr lang="ja-JP" altLang="en-US" b="0" i="0" dirty="0">
                <a:latin typeface="Meiryo UI" pitchFamily="50" charset="-128"/>
                <a:ea typeface="Meiryo UI" pitchFamily="50" charset="-128"/>
                <a:cs typeface="Meiryo UI" pitchFamily="50" charset="-128"/>
              </a:rPr>
              <a:t>スマートエネルギー協議会を</a:t>
            </a:r>
            <a:r>
              <a:rPr lang="ja-JP" altLang="en-US" b="0" i="0" dirty="0" smtClean="0">
                <a:latin typeface="Meiryo UI" pitchFamily="50" charset="-128"/>
                <a:ea typeface="Meiryo UI" pitchFamily="50" charset="-128"/>
                <a:cs typeface="Meiryo UI" pitchFamily="50" charset="-128"/>
              </a:rPr>
              <a:t>開催し、府民</a:t>
            </a:r>
            <a:r>
              <a:rPr lang="ja-JP" altLang="en-US" b="0" i="0" dirty="0">
                <a:latin typeface="Meiryo UI" pitchFamily="50" charset="-128"/>
                <a:ea typeface="Meiryo UI" pitchFamily="50" charset="-128"/>
                <a:cs typeface="Meiryo UI" pitchFamily="50" charset="-128"/>
              </a:rPr>
              <a:t>･民間事業者･市町村･エネルギー供給事業者とエネルギー</a:t>
            </a:r>
            <a:r>
              <a:rPr lang="ja-JP" altLang="en-US" b="0" i="0" dirty="0" smtClean="0">
                <a:latin typeface="Meiryo UI" pitchFamily="50" charset="-128"/>
                <a:ea typeface="Meiryo UI" pitchFamily="50" charset="-128"/>
                <a:cs typeface="Meiryo UI" pitchFamily="50" charset="-128"/>
              </a:rPr>
              <a:t>需給をはじめとした様々な課題に</a:t>
            </a:r>
            <a:r>
              <a:rPr lang="ja-JP" altLang="en-US" b="0" i="0" dirty="0">
                <a:latin typeface="Meiryo UI" pitchFamily="50" charset="-128"/>
                <a:ea typeface="Meiryo UI" pitchFamily="50" charset="-128"/>
                <a:cs typeface="Meiryo UI" pitchFamily="50" charset="-128"/>
              </a:rPr>
              <a:t>関する情報</a:t>
            </a:r>
            <a:r>
              <a:rPr lang="ja-JP" altLang="en-US" b="0" i="0" dirty="0" smtClean="0">
                <a:latin typeface="Meiryo UI" pitchFamily="50" charset="-128"/>
                <a:ea typeface="Meiryo UI" pitchFamily="50" charset="-128"/>
                <a:cs typeface="Meiryo UI" pitchFamily="50" charset="-128"/>
              </a:rPr>
              <a:t>共有・意見</a:t>
            </a:r>
            <a:r>
              <a:rPr lang="ja-JP" altLang="en-US" b="0" i="0" dirty="0">
                <a:latin typeface="Meiryo UI" pitchFamily="50" charset="-128"/>
                <a:ea typeface="Meiryo UI" pitchFamily="50" charset="-128"/>
                <a:cs typeface="Meiryo UI" pitchFamily="50" charset="-128"/>
              </a:rPr>
              <a:t>交換</a:t>
            </a:r>
            <a:r>
              <a:rPr lang="ja-JP" altLang="en-US" b="0" i="0" dirty="0" smtClean="0">
                <a:latin typeface="Meiryo UI" pitchFamily="50" charset="-128"/>
                <a:ea typeface="Meiryo UI" pitchFamily="50" charset="-128"/>
                <a:cs typeface="Meiryo UI" pitchFamily="50" charset="-128"/>
              </a:rPr>
              <a:t>を促進し、府の施策や各主体における取組みを展開します。</a:t>
            </a:r>
            <a:endParaRPr lang="en-US" altLang="ja-JP" b="0" i="0" dirty="0" smtClean="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8886284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lvl="0" algn="just" fontAlgn="auto">
              <a:spcBef>
                <a:spcPts val="0"/>
              </a:spcBef>
              <a:spcAft>
                <a:spcPts val="0"/>
              </a:spcAft>
            </a:pPr>
            <a:r>
              <a:rPr lang="ja-JP" altLang="en-US" sz="3200" dirty="0" smtClean="0">
                <a:solidFill>
                  <a:schemeClr val="bg1"/>
                </a:solidFill>
                <a:ea typeface="HGP創英角ｺﾞｼｯｸUB" pitchFamily="50" charset="-128"/>
                <a:cs typeface="ＭＳ Ｐゴシック" charset="-128"/>
              </a:rPr>
              <a:t> </a:t>
            </a:r>
            <a:r>
              <a:rPr lang="ja-JP" altLang="en-US" sz="3200" dirty="0" smtClean="0">
                <a:solidFill>
                  <a:prstClr val="white"/>
                </a:solidFill>
                <a:latin typeface="Calibri"/>
                <a:ea typeface="HGP創英角ｺﾞｼｯｸUB" pitchFamily="50" charset="-128"/>
                <a:cs typeface="ＭＳ Ｐゴシック" charset="-128"/>
              </a:rPr>
              <a:t>電力</a:t>
            </a:r>
            <a:r>
              <a:rPr lang="ja-JP" altLang="en-US" sz="3200" dirty="0">
                <a:solidFill>
                  <a:prstClr val="white"/>
                </a:solidFill>
                <a:latin typeface="Calibri"/>
                <a:ea typeface="HGP創英角ｺﾞｼｯｸUB" pitchFamily="50" charset="-128"/>
                <a:cs typeface="ＭＳ Ｐゴシック" charset="-128"/>
              </a:rPr>
              <a:t>需要の平準化と電力供給の</a:t>
            </a:r>
            <a:r>
              <a:rPr lang="ja-JP" altLang="en-US" sz="3200" dirty="0" smtClean="0">
                <a:solidFill>
                  <a:prstClr val="white"/>
                </a:solidFill>
                <a:latin typeface="Calibri"/>
                <a:ea typeface="HGP創英角ｺﾞｼｯｸUB" pitchFamily="50" charset="-128"/>
                <a:cs typeface="ＭＳ Ｐゴシック" charset="-128"/>
              </a:rPr>
              <a:t>安定化</a:t>
            </a:r>
            <a:r>
              <a:rPr lang="ja-JP" altLang="en-US" sz="1300" dirty="0" smtClean="0">
                <a:solidFill>
                  <a:prstClr val="white"/>
                </a:solidFill>
                <a:latin typeface="Calibri"/>
                <a:ea typeface="HGP創英角ｺﾞｼｯｸUB" pitchFamily="50" charset="-128"/>
                <a:cs typeface="ＭＳ Ｐゴシック" charset="-128"/>
              </a:rPr>
              <a:t>～多様な電力事業者の参入促進～</a:t>
            </a:r>
            <a:r>
              <a:rPr lang="ja-JP" altLang="en-US" sz="1300" dirty="0">
                <a:solidFill>
                  <a:prstClr val="white"/>
                </a:solidFill>
                <a:latin typeface="Calibri"/>
                <a:ea typeface="HGP創英角ｺﾞｼｯｸUB" pitchFamily="50" charset="-128"/>
                <a:cs typeface="ＭＳ Ｐゴシック" charset="-128"/>
              </a:rPr>
              <a:t>　</a:t>
            </a:r>
            <a:endParaRPr lang="ja-JP" sz="1300" dirty="0">
              <a:solidFill>
                <a:schemeClr val="bg1"/>
              </a:solidFill>
              <a:ea typeface="HGP創英角ｺﾞｼｯｸUB" pitchFamily="50" charset="-128"/>
              <a:cs typeface="ＭＳ Ｐゴシック" charset="-128"/>
            </a:endParaRPr>
          </a:p>
        </p:txBody>
      </p:sp>
      <p:sp>
        <p:nvSpPr>
          <p:cNvPr id="4" name="角丸四角形 3"/>
          <p:cNvSpPr/>
          <p:nvPr/>
        </p:nvSpPr>
        <p:spPr>
          <a:xfrm>
            <a:off x="131711" y="606821"/>
            <a:ext cx="9645825" cy="6120680"/>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68" name="円/楕円 67"/>
          <p:cNvSpPr/>
          <p:nvPr/>
        </p:nvSpPr>
        <p:spPr>
          <a:xfrm>
            <a:off x="9417496" y="-27384"/>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t>40</a:t>
            </a:r>
            <a:endParaRPr kumimoji="1" lang="ja-JP" altLang="en-US" b="1" dirty="0"/>
          </a:p>
        </p:txBody>
      </p:sp>
      <p:sp>
        <p:nvSpPr>
          <p:cNvPr id="54" name="角丸四角形 53"/>
          <p:cNvSpPr/>
          <p:nvPr/>
        </p:nvSpPr>
        <p:spPr>
          <a:xfrm>
            <a:off x="422719" y="741186"/>
            <a:ext cx="4240156" cy="335068"/>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smtClean="0">
                <a:solidFill>
                  <a:schemeClr val="tx1"/>
                </a:solidFill>
                <a:latin typeface="Meiryo UI" pitchFamily="50" charset="-128"/>
                <a:ea typeface="Meiryo UI" pitchFamily="50" charset="-128"/>
                <a:cs typeface="Meiryo UI" pitchFamily="50" charset="-128"/>
              </a:rPr>
              <a:t>多様な電力事業者の参入促進</a:t>
            </a:r>
            <a:endParaRPr lang="ja-JP" altLang="en-US" sz="1600" b="1" dirty="0">
              <a:solidFill>
                <a:schemeClr val="tx1"/>
              </a:solidFill>
              <a:latin typeface="Meiryo UI" pitchFamily="50" charset="-128"/>
              <a:ea typeface="Meiryo UI" pitchFamily="50" charset="-128"/>
              <a:cs typeface="Meiryo UI" pitchFamily="50" charset="-128"/>
            </a:endParaRPr>
          </a:p>
        </p:txBody>
      </p:sp>
      <p:sp>
        <p:nvSpPr>
          <p:cNvPr id="25" name="角丸四角形 24"/>
          <p:cNvSpPr/>
          <p:nvPr/>
        </p:nvSpPr>
        <p:spPr>
          <a:xfrm>
            <a:off x="375726" y="1268760"/>
            <a:ext cx="320912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r>
              <a:rPr lang="ja-JP" altLang="en-US" sz="1400" b="1" dirty="0" smtClean="0">
                <a:solidFill>
                  <a:schemeClr val="tx1"/>
                </a:solidFill>
                <a:latin typeface="Meiryo UI" pitchFamily="50" charset="-128"/>
                <a:ea typeface="Meiryo UI" pitchFamily="50" charset="-128"/>
                <a:cs typeface="Meiryo UI" pitchFamily="50" charset="-128"/>
              </a:rPr>
              <a:t>大阪電力選べる環境づくり協議会</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26" name="テキスト ボックス 28"/>
          <p:cNvSpPr txBox="1">
            <a:spLocks noChangeArrowheads="1"/>
          </p:cNvSpPr>
          <p:nvPr/>
        </p:nvSpPr>
        <p:spPr bwMode="auto">
          <a:xfrm>
            <a:off x="632518" y="1744360"/>
            <a:ext cx="907301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82550" indent="-82550"/>
            <a:r>
              <a:rPr lang="ja-JP" altLang="en-US" sz="1300" b="0" i="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電力</a:t>
            </a:r>
            <a:r>
              <a:rPr lang="ja-JP" altLang="en-US" sz="1300" dirty="0">
                <a:latin typeface="Meiryo UI" pitchFamily="50" charset="-128"/>
                <a:ea typeface="Meiryo UI" pitchFamily="50" charset="-128"/>
                <a:cs typeface="Meiryo UI" pitchFamily="50" charset="-128"/>
              </a:rPr>
              <a:t>小売の完全</a:t>
            </a:r>
            <a:r>
              <a:rPr lang="ja-JP" altLang="en-US" sz="1300" dirty="0" smtClean="0">
                <a:latin typeface="Meiryo UI" pitchFamily="50" charset="-128"/>
                <a:ea typeface="Meiryo UI" pitchFamily="50" charset="-128"/>
                <a:cs typeface="Meiryo UI" pitchFamily="50" charset="-128"/>
              </a:rPr>
              <a:t>自由化を見据え、大阪府</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大阪市と小売電気事業者等</a:t>
            </a:r>
            <a:r>
              <a:rPr lang="en-US" altLang="ja-JP" sz="1300" dirty="0" smtClean="0">
                <a:latin typeface="Meiryo UI" pitchFamily="50" charset="-128"/>
                <a:ea typeface="Meiryo UI" pitchFamily="50" charset="-128"/>
                <a:cs typeface="Meiryo UI" pitchFamily="50" charset="-128"/>
              </a:rPr>
              <a:t>12</a:t>
            </a:r>
            <a:r>
              <a:rPr lang="ja-JP" altLang="en-US" sz="1300" dirty="0" smtClean="0">
                <a:latin typeface="Meiryo UI" pitchFamily="50" charset="-128"/>
                <a:ea typeface="Meiryo UI" pitchFamily="50" charset="-128"/>
                <a:cs typeface="Meiryo UI" pitchFamily="50" charset="-128"/>
              </a:rPr>
              <a:t>社で構成する「</a:t>
            </a:r>
            <a:r>
              <a:rPr lang="ja-JP" altLang="en-US" sz="1300" dirty="0">
                <a:latin typeface="Meiryo UI" pitchFamily="50" charset="-128"/>
                <a:ea typeface="Meiryo UI" pitchFamily="50" charset="-128"/>
                <a:cs typeface="Meiryo UI" pitchFamily="50" charset="-128"/>
              </a:rPr>
              <a:t>大阪電力選べる環境づくり協議会</a:t>
            </a:r>
            <a:r>
              <a:rPr lang="ja-JP" altLang="en-US" sz="1300" dirty="0" smtClean="0">
                <a:latin typeface="Meiryo UI" pitchFamily="50" charset="-128"/>
                <a:ea typeface="Meiryo UI" pitchFamily="50" charset="-128"/>
                <a:cs typeface="Meiryo UI" pitchFamily="50" charset="-128"/>
              </a:rPr>
              <a:t>」において、府内の電力需要者を対象に、電力小売の自由化や電力調達コスト低減に係る情報発信、普及啓発等を進めることにより、電力需要者が</a:t>
            </a:r>
            <a:r>
              <a:rPr lang="ja-JP" altLang="en-US" sz="1300" dirty="0">
                <a:latin typeface="Meiryo UI" pitchFamily="50" charset="-128"/>
                <a:ea typeface="Meiryo UI" pitchFamily="50" charset="-128"/>
                <a:cs typeface="Meiryo UI" pitchFamily="50" charset="-128"/>
              </a:rPr>
              <a:t>電力会社を選択できる環境づくりを</a:t>
            </a:r>
            <a:r>
              <a:rPr lang="ja-JP" altLang="en-US" sz="1300" dirty="0" smtClean="0">
                <a:latin typeface="Meiryo UI" pitchFamily="50" charset="-128"/>
                <a:ea typeface="Meiryo UI" pitchFamily="50" charset="-128"/>
                <a:cs typeface="Meiryo UI" pitchFamily="50" charset="-128"/>
              </a:rPr>
              <a:t>行</a:t>
            </a:r>
            <a:r>
              <a:rPr lang="ja-JP" altLang="en-US" sz="1300" dirty="0">
                <a:latin typeface="Meiryo UI" pitchFamily="50" charset="-128"/>
                <a:ea typeface="Meiryo UI" pitchFamily="50" charset="-128"/>
                <a:cs typeface="Meiryo UI" pitchFamily="50" charset="-128"/>
              </a:rPr>
              <a:t>い</a:t>
            </a:r>
            <a:r>
              <a:rPr lang="ja-JP" altLang="en-US" sz="1300" dirty="0" smtClean="0">
                <a:latin typeface="Meiryo UI" pitchFamily="50" charset="-128"/>
                <a:ea typeface="Meiryo UI" pitchFamily="50" charset="-128"/>
                <a:cs typeface="Meiryo UI" pitchFamily="50" charset="-128"/>
              </a:rPr>
              <a:t>ます。</a:t>
            </a:r>
            <a:endParaRPr lang="ja-JP" altLang="en-US" sz="1300" dirty="0">
              <a:latin typeface="Meiryo UI" pitchFamily="50" charset="-128"/>
              <a:ea typeface="Meiryo UI" pitchFamily="50" charset="-128"/>
              <a:cs typeface="Meiryo UI" pitchFamily="50" charset="-128"/>
            </a:endParaRPr>
          </a:p>
        </p:txBody>
      </p:sp>
      <p:sp>
        <p:nvSpPr>
          <p:cNvPr id="27" name="テキスト ボックス 28"/>
          <p:cNvSpPr txBox="1">
            <a:spLocks noChangeArrowheads="1"/>
          </p:cNvSpPr>
          <p:nvPr/>
        </p:nvSpPr>
        <p:spPr bwMode="auto">
          <a:xfrm>
            <a:off x="609811" y="3400544"/>
            <a:ext cx="6106338"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◆大阪府･大阪市の公共施設における使用電力を一般競争入札等により調達し、多様な電力会社の参入を促進する環境を整えます。</a:t>
            </a:r>
            <a:endParaRPr lang="en-US" altLang="ja-JP" b="0" i="0" dirty="0" smtClean="0">
              <a:latin typeface="Meiryo UI" pitchFamily="50" charset="-128"/>
              <a:ea typeface="Meiryo UI" pitchFamily="50" charset="-128"/>
              <a:cs typeface="Meiryo UI" pitchFamily="50" charset="-128"/>
            </a:endParaRPr>
          </a:p>
          <a:p>
            <a:pPr marL="87313" indent="-87313"/>
            <a:r>
              <a:rPr lang="ja-JP" altLang="en-US" b="0" i="0" dirty="0" smtClean="0">
                <a:latin typeface="Meiryo UI" pitchFamily="50" charset="-128"/>
                <a:ea typeface="Meiryo UI" pitchFamily="50" charset="-128"/>
                <a:cs typeface="Meiryo UI" pitchFamily="50" charset="-128"/>
              </a:rPr>
              <a:t>　　</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年の電力自由化以降、大阪府は</a:t>
            </a:r>
            <a:r>
              <a:rPr lang="en-US" altLang="ja-JP" b="0" i="0" dirty="0" smtClean="0">
                <a:latin typeface="Meiryo UI" pitchFamily="50" charset="-128"/>
                <a:ea typeface="Meiryo UI" pitchFamily="50" charset="-128"/>
                <a:cs typeface="Meiryo UI" pitchFamily="50" charset="-128"/>
              </a:rPr>
              <a:t>2000</a:t>
            </a:r>
            <a:r>
              <a:rPr lang="ja-JP" altLang="en-US" b="0" i="0" dirty="0" smtClean="0">
                <a:latin typeface="Meiryo UI" pitchFamily="50" charset="-128"/>
                <a:ea typeface="Meiryo UI" pitchFamily="50" charset="-128"/>
                <a:cs typeface="Meiryo UI" pitchFamily="50" charset="-128"/>
              </a:rPr>
              <a:t>年度から、大阪市は</a:t>
            </a:r>
            <a:r>
              <a:rPr lang="en-US" altLang="ja-JP" b="0" i="0" dirty="0" smtClean="0">
                <a:latin typeface="Meiryo UI" pitchFamily="50" charset="-128"/>
                <a:ea typeface="Meiryo UI" pitchFamily="50" charset="-128"/>
                <a:cs typeface="Meiryo UI" pitchFamily="50" charset="-128"/>
              </a:rPr>
              <a:t>2001</a:t>
            </a:r>
            <a:r>
              <a:rPr lang="ja-JP" altLang="en-US" b="0" i="0" dirty="0" smtClean="0">
                <a:latin typeface="Meiryo UI" pitchFamily="50" charset="-128"/>
                <a:ea typeface="Meiryo UI" pitchFamily="50" charset="-128"/>
                <a:cs typeface="Meiryo UI" pitchFamily="50" charset="-128"/>
              </a:rPr>
              <a:t>年度から、一部施設において、一般</a:t>
            </a:r>
            <a:r>
              <a:rPr lang="ja-JP" altLang="en-US" b="0" i="0" dirty="0">
                <a:latin typeface="Meiryo UI" pitchFamily="50" charset="-128"/>
                <a:ea typeface="Meiryo UI" pitchFamily="50" charset="-128"/>
                <a:cs typeface="Meiryo UI" pitchFamily="50" charset="-128"/>
              </a:rPr>
              <a:t>競争入札により電力を調達</a:t>
            </a:r>
            <a:r>
              <a:rPr lang="ja-JP" altLang="en-US" b="0" i="0" dirty="0" smtClean="0">
                <a:latin typeface="Meiryo UI" pitchFamily="50" charset="-128"/>
                <a:ea typeface="Meiryo UI" pitchFamily="50" charset="-128"/>
                <a:cs typeface="Meiryo UI" pitchFamily="50" charset="-128"/>
              </a:rPr>
              <a:t>し、以後、順次拡大しています。</a:t>
            </a:r>
            <a:endParaRPr lang="en-US" altLang="ja-JP" b="0" i="0" dirty="0" smtClean="0">
              <a:latin typeface="Meiryo UI" pitchFamily="50" charset="-128"/>
              <a:ea typeface="Meiryo UI" pitchFamily="50" charset="-128"/>
              <a:cs typeface="Meiryo UI" pitchFamily="50" charset="-128"/>
            </a:endParaRPr>
          </a:p>
        </p:txBody>
      </p:sp>
      <p:sp>
        <p:nvSpPr>
          <p:cNvPr id="29" name="角丸四角形 28"/>
          <p:cNvSpPr/>
          <p:nvPr/>
        </p:nvSpPr>
        <p:spPr>
          <a:xfrm>
            <a:off x="416496" y="2908101"/>
            <a:ext cx="2808312"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dirty="0">
                <a:solidFill>
                  <a:schemeClr val="tx1"/>
                </a:solidFill>
                <a:latin typeface="Meiryo UI" pitchFamily="50" charset="-128"/>
                <a:ea typeface="Meiryo UI" pitchFamily="50" charset="-128"/>
                <a:cs typeface="Meiryo UI" pitchFamily="50" charset="-128"/>
              </a:rPr>
              <a:t>　</a:t>
            </a:r>
            <a:r>
              <a:rPr lang="ja-JP" altLang="en-US" sz="1400" b="1" dirty="0" smtClean="0">
                <a:solidFill>
                  <a:schemeClr val="tx1"/>
                </a:solidFill>
                <a:latin typeface="Meiryo UI" pitchFamily="50" charset="-128"/>
                <a:ea typeface="Meiryo UI" pitchFamily="50" charset="-128"/>
                <a:cs typeface="Meiryo UI" pitchFamily="50" charset="-128"/>
              </a:rPr>
              <a:t>公共施設の電力調達</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0" name="角丸四角形 29"/>
          <p:cNvSpPr/>
          <p:nvPr/>
        </p:nvSpPr>
        <p:spPr>
          <a:xfrm>
            <a:off x="416496" y="4653136"/>
            <a:ext cx="3096344" cy="360040"/>
          </a:xfrm>
          <a:prstGeom prst="roundRect">
            <a:avLst>
              <a:gd name="adj" fmla="val 50000"/>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r>
              <a:rPr lang="ja-JP" altLang="en-US" sz="1400" b="1" dirty="0" smtClean="0">
                <a:latin typeface="Meiryo UI" pitchFamily="50" charset="-128"/>
                <a:ea typeface="Meiryo UI" pitchFamily="50" charset="-128"/>
                <a:cs typeface="Meiryo UI" pitchFamily="50" charset="-128"/>
              </a:rPr>
              <a:t>ごみ焼却工場の余剰電力の売却</a:t>
            </a:r>
            <a:endParaRPr lang="ja-JP" altLang="en-US" sz="1400" b="1" dirty="0">
              <a:solidFill>
                <a:schemeClr val="tx1"/>
              </a:solidFill>
              <a:latin typeface="Meiryo UI" pitchFamily="50" charset="-128"/>
              <a:ea typeface="Meiryo UI" pitchFamily="50" charset="-128"/>
              <a:cs typeface="Meiryo UI" pitchFamily="50" charset="-128"/>
            </a:endParaRPr>
          </a:p>
        </p:txBody>
      </p:sp>
      <p:sp>
        <p:nvSpPr>
          <p:cNvPr id="31" name="テキスト ボックス 28"/>
          <p:cNvSpPr txBox="1">
            <a:spLocks noChangeArrowheads="1"/>
          </p:cNvSpPr>
          <p:nvPr/>
        </p:nvSpPr>
        <p:spPr bwMode="auto">
          <a:xfrm>
            <a:off x="609810" y="5128736"/>
            <a:ext cx="9164479"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latin typeface="Meiryo UI" pitchFamily="50" charset="-128"/>
                <a:ea typeface="Meiryo UI" pitchFamily="50" charset="-128"/>
                <a:cs typeface="Meiryo UI" pitchFamily="50" charset="-128"/>
              </a:rPr>
              <a:t>◆大阪市では、ごみ焼却工場</a:t>
            </a:r>
            <a:r>
              <a:rPr lang="ja-JP" altLang="en-US" b="0" i="0" dirty="0">
                <a:latin typeface="Meiryo UI" pitchFamily="50" charset="-128"/>
                <a:ea typeface="Meiryo UI" pitchFamily="50" charset="-128"/>
                <a:cs typeface="Meiryo UI" pitchFamily="50" charset="-128"/>
              </a:rPr>
              <a:t>における</a:t>
            </a:r>
            <a:r>
              <a:rPr lang="ja-JP" altLang="en-US" b="0" i="0" dirty="0" smtClean="0">
                <a:latin typeface="Meiryo UI" pitchFamily="50" charset="-128"/>
                <a:ea typeface="Meiryo UI" pitchFamily="50" charset="-128"/>
                <a:cs typeface="Meiryo UI" pitchFamily="50" charset="-128"/>
              </a:rPr>
              <a:t>余熱を利用</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サーマルリサイクル</a:t>
            </a:r>
            <a:r>
              <a:rPr lang="en-US" altLang="ja-JP" b="0" i="0" dirty="0" smtClean="0">
                <a:latin typeface="Meiryo UI" pitchFamily="50" charset="-128"/>
                <a:ea typeface="Meiryo UI" pitchFamily="50" charset="-128"/>
                <a:cs typeface="Meiryo UI" pitchFamily="50" charset="-128"/>
              </a:rPr>
              <a:t>)</a:t>
            </a:r>
            <a:r>
              <a:rPr lang="ja-JP" altLang="en-US" b="0" i="0" dirty="0" smtClean="0">
                <a:latin typeface="Meiryo UI" pitchFamily="50" charset="-128"/>
                <a:ea typeface="Meiryo UI" pitchFamily="50" charset="-128"/>
                <a:cs typeface="Meiryo UI" pitchFamily="50" charset="-128"/>
              </a:rPr>
              <a:t>して発電等を行い、余剰電力の売却については、関西電力株式</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ja-JP" altLang="en-US" b="0" i="0" dirty="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会社への随意契約から一般競争入札</a:t>
            </a:r>
            <a:r>
              <a:rPr lang="ja-JP" altLang="en-US" b="0" i="0" dirty="0">
                <a:latin typeface="Meiryo UI" pitchFamily="50" charset="-128"/>
                <a:ea typeface="Meiryo UI" pitchFamily="50" charset="-128"/>
                <a:cs typeface="Meiryo UI" pitchFamily="50" charset="-128"/>
              </a:rPr>
              <a:t>に</a:t>
            </a:r>
            <a:r>
              <a:rPr lang="ja-JP" altLang="en-US" b="0" i="0" dirty="0" smtClean="0">
                <a:latin typeface="Meiryo UI" pitchFamily="50" charset="-128"/>
                <a:ea typeface="Meiryo UI" pitchFamily="50" charset="-128"/>
                <a:cs typeface="Meiryo UI" pitchFamily="50" charset="-128"/>
              </a:rPr>
              <a:t>切り替え、多様な</a:t>
            </a:r>
            <a:r>
              <a:rPr lang="ja-JP" altLang="en-US" b="0" i="0" dirty="0">
                <a:latin typeface="Meiryo UI" pitchFamily="50" charset="-128"/>
                <a:ea typeface="Meiryo UI" pitchFamily="50" charset="-128"/>
                <a:cs typeface="Meiryo UI" pitchFamily="50" charset="-128"/>
              </a:rPr>
              <a:t>電力会社</a:t>
            </a:r>
            <a:r>
              <a:rPr lang="ja-JP" altLang="en-US" b="0" i="0" dirty="0" smtClean="0">
                <a:latin typeface="Meiryo UI" pitchFamily="50" charset="-128"/>
                <a:ea typeface="Meiryo UI" pitchFamily="50" charset="-128"/>
                <a:cs typeface="Meiryo UI" pitchFamily="50" charset="-128"/>
              </a:rPr>
              <a:t>の参入機会の拡大を図っています。</a:t>
            </a:r>
            <a:endParaRPr lang="en-US" altLang="ja-JP" b="0" i="0" dirty="0" smtClean="0">
              <a:latin typeface="Meiryo UI" pitchFamily="50" charset="-128"/>
              <a:ea typeface="Meiryo UI" pitchFamily="50" charset="-128"/>
              <a:cs typeface="Meiryo UI" pitchFamily="50" charset="-128"/>
            </a:endParaRPr>
          </a:p>
          <a:p>
            <a:pPr marL="87313" indent="-87313" eaLnBrk="1" hangingPunct="1"/>
            <a:r>
              <a:rPr lang="en-US" altLang="ja-JP" b="0" i="0" dirty="0" smtClean="0">
                <a:latin typeface="Meiryo UI" pitchFamily="50" charset="-128"/>
                <a:ea typeface="Meiryo UI" pitchFamily="50" charset="-128"/>
                <a:cs typeface="Meiryo UI" pitchFamily="50" charset="-128"/>
              </a:rPr>
              <a:t> </a:t>
            </a:r>
            <a:r>
              <a:rPr lang="ja-JP" altLang="en-US" b="0" i="0" dirty="0" smtClean="0">
                <a:latin typeface="Meiryo UI" pitchFamily="50" charset="-128"/>
                <a:ea typeface="Meiryo UI" pitchFamily="50" charset="-128"/>
                <a:cs typeface="Meiryo UI" pitchFamily="50" charset="-128"/>
              </a:rPr>
              <a:t>　また、大阪府内の市町村施設に</a:t>
            </a:r>
            <a:r>
              <a:rPr lang="ja-JP" altLang="en-US" b="0" i="0" dirty="0">
                <a:latin typeface="Meiryo UI" pitchFamily="50" charset="-128"/>
                <a:ea typeface="Meiryo UI" pitchFamily="50" charset="-128"/>
                <a:cs typeface="Meiryo UI" pitchFamily="50" charset="-128"/>
              </a:rPr>
              <a:t>おい</a:t>
            </a:r>
            <a:r>
              <a:rPr lang="ja-JP" altLang="en-US" b="0" i="0" dirty="0" smtClean="0">
                <a:latin typeface="Meiryo UI" pitchFamily="50" charset="-128"/>
                <a:ea typeface="Meiryo UI" pitchFamily="50" charset="-128"/>
                <a:cs typeface="Meiryo UI" pitchFamily="50" charset="-128"/>
              </a:rPr>
              <a:t>ても、同様に、余剰電力を売却している</a:t>
            </a:r>
            <a:r>
              <a:rPr lang="en-US" altLang="ja-JP" b="0" i="0" dirty="0" smtClean="0">
                <a:latin typeface="Meiryo UI" pitchFamily="50" charset="-128"/>
                <a:ea typeface="Meiryo UI" pitchFamily="50" charset="-128"/>
                <a:cs typeface="Meiryo UI" pitchFamily="50" charset="-128"/>
              </a:rPr>
              <a:t>10</a:t>
            </a:r>
            <a:r>
              <a:rPr lang="ja-JP" altLang="en-US" b="0" i="0" dirty="0" smtClean="0">
                <a:latin typeface="Meiryo UI" pitchFamily="50" charset="-128"/>
                <a:ea typeface="Meiryo UI" pitchFamily="50" charset="-128"/>
                <a:cs typeface="Meiryo UI" pitchFamily="50" charset="-128"/>
              </a:rPr>
              <a:t>団体全てで入札による売却が行われています。</a:t>
            </a:r>
            <a:endParaRPr lang="en-US" altLang="ja-JP" b="0" i="0" dirty="0" smtClean="0">
              <a:latin typeface="Meiryo UI" pitchFamily="50" charset="-128"/>
              <a:ea typeface="Meiryo UI" pitchFamily="50" charset="-128"/>
              <a:cs typeface="Meiryo UI" pitchFamily="50" charset="-128"/>
            </a:endParaRPr>
          </a:p>
        </p:txBody>
      </p:sp>
      <p:sp>
        <p:nvSpPr>
          <p:cNvPr id="14" name="正方形/長方形 13"/>
          <p:cNvSpPr/>
          <p:nvPr/>
        </p:nvSpPr>
        <p:spPr>
          <a:xfrm>
            <a:off x="6716149" y="2924944"/>
            <a:ext cx="2881165" cy="1524656"/>
          </a:xfrm>
          <a:prstGeom prst="rect">
            <a:avLst/>
          </a:prstGeom>
          <a:noFill/>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r>
              <a:rPr lang="ja-JP" altLang="en-US" sz="100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a:t>
            </a:r>
            <a:r>
              <a:rPr lang="ja-JP" altLang="en-US" sz="1050" dirty="0" smtClean="0">
                <a:solidFill>
                  <a:schemeClr val="tx1"/>
                </a:solidFill>
                <a:latin typeface="Meiryo UI" pitchFamily="50" charset="-128"/>
                <a:ea typeface="Meiryo UI" pitchFamily="50" charset="-128"/>
                <a:cs typeface="Meiryo UI" pitchFamily="50" charset="-128"/>
              </a:rPr>
              <a:t>入札の実施状況</a:t>
            </a:r>
            <a:r>
              <a:rPr lang="ja-JP" altLang="en-US" sz="1050" dirty="0">
                <a:solidFill>
                  <a:schemeClr val="tx1"/>
                </a:solidFill>
                <a:latin typeface="Meiryo UI" pitchFamily="50" charset="-128"/>
                <a:ea typeface="Meiryo UI" pitchFamily="50" charset="-128"/>
                <a:cs typeface="Meiryo UI" pitchFamily="50" charset="-128"/>
              </a:rPr>
              <a:t>＞</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■大阪府</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本庁舎（大手前、咲洲）、府税事務所等出先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機関、府警本部庁舎、警察署、運転免許試験</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場、学校（高校、支援学校）など</a:t>
            </a:r>
            <a:r>
              <a:rPr lang="en-US" altLang="ja-JP" sz="1050" dirty="0" smtClean="0">
                <a:solidFill>
                  <a:schemeClr val="tx1"/>
                </a:solidFill>
                <a:latin typeface="Meiryo UI" pitchFamily="50" charset="-128"/>
                <a:ea typeface="Meiryo UI" pitchFamily="50" charset="-128"/>
                <a:cs typeface="Meiryo UI" pitchFamily="50" charset="-128"/>
              </a:rPr>
              <a:t>270</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■大阪市</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smtClean="0">
                <a:solidFill>
                  <a:schemeClr val="tx1"/>
                </a:solidFill>
                <a:latin typeface="Meiryo UI" pitchFamily="50" charset="-128"/>
                <a:ea typeface="Meiryo UI" pitchFamily="50" charset="-128"/>
                <a:cs typeface="Meiryo UI" pitchFamily="50" charset="-128"/>
              </a:rPr>
              <a:t>　</a:t>
            </a:r>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本庁舎、公園、配水場、下水道抽水所、ごみ焼　</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却工場、学校（中学校、高校、支援学校）など</a:t>
            </a:r>
            <a:endParaRPr lang="en-US" altLang="ja-JP" sz="1050" dirty="0" smtClean="0">
              <a:solidFill>
                <a:schemeClr val="tx1"/>
              </a:solidFill>
              <a:latin typeface="Meiryo UI" pitchFamily="50" charset="-128"/>
              <a:ea typeface="Meiryo UI" pitchFamily="50" charset="-128"/>
              <a:cs typeface="Meiryo UI" pitchFamily="50" charset="-128"/>
            </a:endParaRPr>
          </a:p>
          <a:p>
            <a:pPr marL="87313" indent="-87313"/>
            <a:r>
              <a:rPr lang="ja-JP" altLang="en-US" sz="1050" dirty="0">
                <a:solidFill>
                  <a:schemeClr val="tx1"/>
                </a:solidFill>
                <a:latin typeface="Meiryo UI" pitchFamily="50" charset="-128"/>
                <a:ea typeface="Meiryo UI" pitchFamily="50" charset="-128"/>
                <a:cs typeface="Meiryo UI" pitchFamily="50" charset="-128"/>
              </a:rPr>
              <a:t>　</a:t>
            </a:r>
            <a:r>
              <a:rPr lang="ja-JP" altLang="en-US" sz="1050" dirty="0" smtClean="0">
                <a:solidFill>
                  <a:schemeClr val="tx1"/>
                </a:solidFill>
                <a:latin typeface="Meiryo UI" pitchFamily="50" charset="-128"/>
                <a:ea typeface="Meiryo UI" pitchFamily="50" charset="-128"/>
                <a:cs typeface="Meiryo UI" pitchFamily="50" charset="-128"/>
              </a:rPr>
              <a:t>　</a:t>
            </a:r>
            <a:r>
              <a:rPr lang="en-US" altLang="ja-JP" sz="1050" dirty="0">
                <a:solidFill>
                  <a:schemeClr val="tx1"/>
                </a:solidFill>
                <a:latin typeface="Meiryo UI" pitchFamily="50" charset="-128"/>
                <a:ea typeface="Meiryo UI" pitchFamily="50" charset="-128"/>
                <a:cs typeface="Meiryo UI" pitchFamily="50" charset="-128"/>
              </a:rPr>
              <a:t>213</a:t>
            </a:r>
            <a:r>
              <a:rPr lang="ja-JP" altLang="en-US" sz="1050" dirty="0" smtClean="0">
                <a:solidFill>
                  <a:schemeClr val="tx1"/>
                </a:solidFill>
                <a:latin typeface="Meiryo UI" pitchFamily="50" charset="-128"/>
                <a:ea typeface="Meiryo UI" pitchFamily="50" charset="-128"/>
                <a:cs typeface="Meiryo UI" pitchFamily="50" charset="-128"/>
              </a:rPr>
              <a:t>施設</a:t>
            </a:r>
            <a:endParaRPr lang="en-US" altLang="ja-JP" sz="1050" dirty="0" smtClean="0">
              <a:solidFill>
                <a:schemeClr val="tx1"/>
              </a:solidFill>
              <a:latin typeface="Meiryo UI" pitchFamily="50" charset="-128"/>
              <a:ea typeface="Meiryo UI" pitchFamily="50" charset="-128"/>
              <a:cs typeface="Meiryo UI" pitchFamily="50" charset="-128"/>
            </a:endParaRPr>
          </a:p>
        </p:txBody>
      </p:sp>
      <p:sp>
        <p:nvSpPr>
          <p:cNvPr id="15" name="テキスト ボックス 14"/>
          <p:cNvSpPr txBox="1"/>
          <p:nvPr/>
        </p:nvSpPr>
        <p:spPr>
          <a:xfrm>
            <a:off x="4708326" y="767610"/>
            <a:ext cx="737131" cy="369332"/>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p>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市事業</a:t>
            </a:r>
            <a:r>
              <a:rPr lang="en-US" altLang="ja-JP"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01240587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角丸四角形 34"/>
          <p:cNvSpPr/>
          <p:nvPr/>
        </p:nvSpPr>
        <p:spPr>
          <a:xfrm>
            <a:off x="88025" y="3994936"/>
            <a:ext cx="5219270" cy="2800605"/>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 name="角丸四角形 2"/>
          <p:cNvSpPr/>
          <p:nvPr/>
        </p:nvSpPr>
        <p:spPr>
          <a:xfrm>
            <a:off x="205592" y="5767984"/>
            <a:ext cx="5035440" cy="934150"/>
          </a:xfrm>
          <a:prstGeom prst="round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Text Box 2"/>
          <p:cNvSpPr txBox="1">
            <a:spLocks noChangeArrowheads="1"/>
          </p:cNvSpPr>
          <p:nvPr/>
        </p:nvSpPr>
        <p:spPr bwMode="auto">
          <a:xfrm>
            <a:off x="15552"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fontAlgn="auto">
              <a:spcBef>
                <a:spcPts val="0"/>
              </a:spcBef>
              <a:spcAft>
                <a:spcPts val="0"/>
              </a:spcAft>
            </a:pPr>
            <a:r>
              <a:rPr lang="ja-JP" altLang="en-US" sz="3200" dirty="0" smtClean="0">
                <a:solidFill>
                  <a:prstClr val="white"/>
                </a:solidFill>
                <a:ea typeface="HGP創英角ｺﾞｼｯｸUB" pitchFamily="50" charset="-128"/>
                <a:cs typeface="ＭＳ Ｐゴシック" charset="-128"/>
              </a:rPr>
              <a:t>　</a:t>
            </a:r>
            <a:r>
              <a:rPr lang="en-US" altLang="ja-JP" sz="3200" dirty="0" smtClean="0">
                <a:solidFill>
                  <a:prstClr val="white"/>
                </a:solidFill>
                <a:ea typeface="HGP創英角ｺﾞｼｯｸUB" pitchFamily="50" charset="-128"/>
                <a:cs typeface="ＭＳ Ｐゴシック" charset="-128"/>
              </a:rPr>
              <a:t>【</a:t>
            </a:r>
            <a:r>
              <a:rPr lang="ja-JP" altLang="en-US" sz="3200" dirty="0">
                <a:solidFill>
                  <a:prstClr val="white"/>
                </a:solidFill>
                <a:ea typeface="HGP創英角ｺﾞｼｯｸUB" pitchFamily="50" charset="-128"/>
                <a:cs typeface="ＭＳ Ｐゴシック" charset="-128"/>
              </a:rPr>
              <a:t>その他</a:t>
            </a:r>
            <a:r>
              <a:rPr lang="en-US" altLang="ja-JP" sz="3200" dirty="0" smtClean="0">
                <a:solidFill>
                  <a:prstClr val="white"/>
                </a:solidFill>
                <a:ea typeface="HGP創英角ｺﾞｼｯｸUB" pitchFamily="50" charset="-128"/>
                <a:cs typeface="ＭＳ Ｐゴシック" charset="-128"/>
              </a:rPr>
              <a:t>】 </a:t>
            </a:r>
            <a:r>
              <a:rPr lang="ja-JP" altLang="en-US" sz="3200" dirty="0" smtClean="0">
                <a:solidFill>
                  <a:prstClr val="white"/>
                </a:solidFill>
                <a:ea typeface="HGP創英角ｺﾞｼｯｸUB" pitchFamily="50" charset="-128"/>
                <a:cs typeface="ＭＳ Ｐゴシック" charset="-128"/>
              </a:rPr>
              <a:t>「水素社会」の実現に向けた取組み</a:t>
            </a:r>
            <a:r>
              <a:rPr lang="ja-JP" altLang="en-US" sz="1400" dirty="0">
                <a:solidFill>
                  <a:prstClr val="white"/>
                </a:solidFill>
                <a:latin typeface="Calibri"/>
                <a:ea typeface="HGP創英角ｺﾞｼｯｸUB" pitchFamily="50" charset="-128"/>
                <a:cs typeface="ＭＳ Ｐゴシック" charset="-128"/>
              </a:rPr>
              <a:t>　</a:t>
            </a:r>
          </a:p>
        </p:txBody>
      </p:sp>
      <p:sp>
        <p:nvSpPr>
          <p:cNvPr id="19" name="円/楕円 18"/>
          <p:cNvSpPr/>
          <p:nvPr/>
        </p:nvSpPr>
        <p:spPr>
          <a:xfrm>
            <a:off x="9377255" y="0"/>
            <a:ext cx="471222" cy="471222"/>
          </a:xfrm>
          <a:prstGeom prst="ellipse">
            <a:avLst/>
          </a:prstGeom>
          <a:ln w="19050"/>
        </p:spPr>
        <p:style>
          <a:lnRef idx="3">
            <a:schemeClr val="lt1"/>
          </a:lnRef>
          <a:fillRef idx="1">
            <a:schemeClr val="accent1"/>
          </a:fillRef>
          <a:effectRef idx="1">
            <a:schemeClr val="accent1"/>
          </a:effectRef>
          <a:fontRef idx="minor">
            <a:schemeClr val="lt1"/>
          </a:fontRef>
        </p:style>
        <p:txBody>
          <a:bodyPr lIns="0" tIns="0" rIns="0" bIns="0" rtlCol="0" anchor="ctr"/>
          <a:lstStyle/>
          <a:p>
            <a:pPr algn="ctr"/>
            <a:r>
              <a:rPr lang="en-US" altLang="ja-JP" b="1" dirty="0" smtClean="0">
                <a:solidFill>
                  <a:prstClr val="white"/>
                </a:solidFill>
              </a:rPr>
              <a:t>41</a:t>
            </a:r>
            <a:endParaRPr lang="ja-JP" altLang="en-US" b="1" dirty="0">
              <a:solidFill>
                <a:prstClr val="white"/>
              </a:solidFill>
            </a:endParaRPr>
          </a:p>
        </p:txBody>
      </p:sp>
      <p:sp>
        <p:nvSpPr>
          <p:cNvPr id="30" name="角丸四角形 29"/>
          <p:cNvSpPr/>
          <p:nvPr/>
        </p:nvSpPr>
        <p:spPr>
          <a:xfrm>
            <a:off x="66343" y="599500"/>
            <a:ext cx="5219270" cy="329525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31" name="角丸四角形 30"/>
          <p:cNvSpPr/>
          <p:nvPr/>
        </p:nvSpPr>
        <p:spPr>
          <a:xfrm>
            <a:off x="153340" y="704004"/>
            <a:ext cx="50876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燃料電池自動車の普及と水素ステーションの整備の促進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3" name="テキスト ボックス 28"/>
          <p:cNvSpPr txBox="1">
            <a:spLocks noChangeArrowheads="1"/>
          </p:cNvSpPr>
          <p:nvPr/>
        </p:nvSpPr>
        <p:spPr bwMode="auto">
          <a:xfrm>
            <a:off x="192529" y="1365733"/>
            <a:ext cx="4986852"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◆大阪府・大阪市は、産学官で構成する「次世代自動車普及促進協議会」において、燃料電池自動車の普及及び水素ステーション整備の促進に向け、協議会の構成団体と協力して取り組みます。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4" name="角丸四角形 23"/>
          <p:cNvSpPr/>
          <p:nvPr/>
        </p:nvSpPr>
        <p:spPr>
          <a:xfrm>
            <a:off x="5457056" y="588614"/>
            <a:ext cx="4261588" cy="4856223"/>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prstClr val="black"/>
              </a:solidFill>
              <a:latin typeface="Meiryo UI" pitchFamily="50" charset="-128"/>
              <a:ea typeface="Meiryo UI" pitchFamily="50" charset="-128"/>
              <a:cs typeface="Meiryo UI" pitchFamily="50" charset="-128"/>
            </a:endParaRPr>
          </a:p>
        </p:txBody>
      </p:sp>
      <p:sp>
        <p:nvSpPr>
          <p:cNvPr id="40" name="テキスト ボックス 28"/>
          <p:cNvSpPr txBox="1">
            <a:spLocks noChangeArrowheads="1"/>
          </p:cNvSpPr>
          <p:nvPr/>
        </p:nvSpPr>
        <p:spPr bwMode="auto">
          <a:xfrm>
            <a:off x="5510038" y="1510382"/>
            <a:ext cx="4120750"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179388" indent="-179388"/>
            <a:r>
              <a:rPr lang="ja-JP" altLang="en-US" b="0" i="0" dirty="0" smtClean="0">
                <a:solidFill>
                  <a:prstClr val="black"/>
                </a:solidFill>
                <a:latin typeface="Meiryo UI" pitchFamily="50" charset="-128"/>
                <a:ea typeface="Meiryo UI" pitchFamily="50" charset="-128"/>
                <a:cs typeface="Meiryo UI" pitchFamily="50" charset="-128"/>
              </a:rPr>
              <a:t>◆大阪府は、全国初となる空港施設への大規模な水素エネルギー導入の実証事業「水素グリッドプロジェクト」を支援します。</a:t>
            </a:r>
            <a:r>
              <a:rPr lang="ja-JP" altLang="en-US" b="0" i="0" dirty="0">
                <a:solidFill>
                  <a:prstClr val="black"/>
                </a:solidFill>
                <a:latin typeface="Meiryo UI" pitchFamily="50" charset="-128"/>
                <a:ea typeface="Meiryo UI" pitchFamily="50" charset="-128"/>
                <a:cs typeface="Meiryo UI" pitchFamily="50" charset="-128"/>
              </a:rPr>
              <a:t>　</a:t>
            </a:r>
            <a:r>
              <a:rPr lang="ja-JP" altLang="en-US" b="0" i="0" dirty="0" smtClean="0">
                <a:solidFill>
                  <a:prstClr val="black"/>
                </a:solidFill>
                <a:latin typeface="Meiryo UI" pitchFamily="50" charset="-128"/>
                <a:ea typeface="Meiryo UI" pitchFamily="50" charset="-128"/>
                <a:cs typeface="Meiryo UI" pitchFamily="50" charset="-128"/>
              </a:rPr>
              <a:t>　</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25" name="角丸四角形 24"/>
          <p:cNvSpPr/>
          <p:nvPr/>
        </p:nvSpPr>
        <p:spPr>
          <a:xfrm>
            <a:off x="5476175" y="5583382"/>
            <a:ext cx="4261588" cy="1091857"/>
          </a:xfrm>
          <a:prstGeom prst="roundRect">
            <a:avLst>
              <a:gd name="adj" fmla="val 1002"/>
            </a:avLst>
          </a:prstGeom>
          <a:ln w="31750"/>
        </p:spPr>
        <p:style>
          <a:lnRef idx="2">
            <a:schemeClr val="accent1"/>
          </a:lnRef>
          <a:fillRef idx="1">
            <a:schemeClr val="lt1"/>
          </a:fillRef>
          <a:effectRef idx="0">
            <a:schemeClr val="accent1"/>
          </a:effectRef>
          <a:fontRef idx="minor">
            <a:schemeClr val="dk1"/>
          </a:fontRef>
        </p:style>
        <p:txBody>
          <a:bodyPr anchor="ctr"/>
          <a:lstStyle/>
          <a:p>
            <a:pPr>
              <a:defRPr/>
            </a:pPr>
            <a:endParaRPr lang="ja-JP" altLang="en-US" sz="1050" dirty="0">
              <a:solidFill>
                <a:srgbClr val="FF0000"/>
              </a:solidFill>
              <a:latin typeface="Meiryo UI" pitchFamily="50" charset="-128"/>
              <a:ea typeface="Meiryo UI" pitchFamily="50" charset="-128"/>
              <a:cs typeface="Meiryo UI" pitchFamily="50" charset="-128"/>
            </a:endParaRPr>
          </a:p>
        </p:txBody>
      </p:sp>
      <p:sp>
        <p:nvSpPr>
          <p:cNvPr id="26" name="角丸四角形 25"/>
          <p:cNvSpPr/>
          <p:nvPr/>
        </p:nvSpPr>
        <p:spPr>
          <a:xfrm>
            <a:off x="5549718" y="692696"/>
            <a:ext cx="4011794"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空港における水素エネルギーの導入支援</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27" name="正方形/長方形 26"/>
          <p:cNvSpPr/>
          <p:nvPr/>
        </p:nvSpPr>
        <p:spPr>
          <a:xfrm>
            <a:off x="5606174" y="2323973"/>
            <a:ext cx="4027346" cy="1263330"/>
          </a:xfrm>
          <a:prstGeom prst="rect">
            <a:avLst/>
          </a:prstGeom>
          <a:ln/>
        </p:spPr>
        <p:style>
          <a:lnRef idx="2">
            <a:schemeClr val="accent3"/>
          </a:lnRef>
          <a:fillRef idx="1">
            <a:schemeClr val="lt1"/>
          </a:fillRef>
          <a:effectRef idx="0">
            <a:schemeClr val="accent3"/>
          </a:effectRef>
          <a:fontRef idx="minor">
            <a:schemeClr val="dk1"/>
          </a:fontRef>
        </p:style>
        <p:txBody>
          <a:bodyPr anchor="ctr"/>
          <a:lstStyle/>
          <a:p>
            <a:pPr>
              <a:lnSpc>
                <a:spcPts val="1700"/>
              </a:lnSpc>
              <a:defRPr/>
            </a:pPr>
            <a:r>
              <a:rPr lang="ja-JP" altLang="en-US" sz="1100" dirty="0" smtClean="0">
                <a:solidFill>
                  <a:prstClr val="black"/>
                </a:solidFill>
                <a:latin typeface="Meiryo UI" pitchFamily="50" charset="-128"/>
                <a:ea typeface="Meiryo UI" pitchFamily="50" charset="-128"/>
                <a:cs typeface="Meiryo UI" pitchFamily="50" charset="-128"/>
              </a:rPr>
              <a:t>◆関西国際空港　水素グリッドプロジェクト</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smtClean="0">
                <a:solidFill>
                  <a:prstClr val="black"/>
                </a:solidFill>
                <a:latin typeface="Meiryo UI" pitchFamily="50" charset="-128"/>
                <a:ea typeface="Meiryo UI" pitchFamily="50" charset="-128"/>
                <a:cs typeface="Meiryo UI" pitchFamily="50" charset="-128"/>
              </a:rPr>
              <a:t>　　・燃料電池フォークリフトの貨物上屋への導入</a:t>
            </a:r>
            <a:r>
              <a:rPr lang="ja-JP" altLang="en-US" sz="1100" dirty="0">
                <a:solidFill>
                  <a:prstClr val="black"/>
                </a:solidFill>
                <a:latin typeface="Meiryo UI" pitchFamily="50" charset="-128"/>
                <a:ea typeface="Meiryo UI" pitchFamily="50" charset="-128"/>
                <a:cs typeface="Meiryo UI" pitchFamily="50" charset="-128"/>
              </a:rPr>
              <a:t>や</a:t>
            </a:r>
            <a:r>
              <a:rPr lang="ja-JP" altLang="en-US" sz="1100" dirty="0" smtClean="0">
                <a:solidFill>
                  <a:prstClr val="black"/>
                </a:solidFill>
                <a:latin typeface="Meiryo UI" pitchFamily="50" charset="-128"/>
                <a:ea typeface="Meiryo UI" pitchFamily="50" charset="-128"/>
                <a:cs typeface="Meiryo UI" pitchFamily="50" charset="-128"/>
              </a:rPr>
              <a:t>、水素供給施設</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等のインフラ整備（</a:t>
            </a:r>
            <a:r>
              <a:rPr lang="en-US" altLang="ja-JP" sz="1100" dirty="0" smtClean="0">
                <a:solidFill>
                  <a:prstClr val="black"/>
                </a:solidFill>
                <a:latin typeface="Meiryo UI" pitchFamily="50" charset="-128"/>
                <a:ea typeface="Meiryo UI" pitchFamily="50" charset="-128"/>
                <a:cs typeface="Meiryo UI" pitchFamily="50" charset="-128"/>
              </a:rPr>
              <a:t>2014</a:t>
            </a:r>
            <a:r>
              <a:rPr lang="ja-JP" altLang="en-US" sz="1100" dirty="0" smtClean="0">
                <a:solidFill>
                  <a:prstClr val="black"/>
                </a:solidFill>
                <a:latin typeface="Meiryo UI" pitchFamily="50" charset="-128"/>
                <a:ea typeface="Meiryo UI" pitchFamily="50" charset="-128"/>
                <a:cs typeface="Meiryo UI" pitchFamily="50" charset="-128"/>
              </a:rPr>
              <a:t>～</a:t>
            </a:r>
            <a:r>
              <a:rPr lang="en-US" altLang="ja-JP" sz="1100" dirty="0" smtClean="0">
                <a:solidFill>
                  <a:prstClr val="black"/>
                </a:solidFill>
                <a:latin typeface="Meiryo UI" pitchFamily="50" charset="-128"/>
                <a:ea typeface="Meiryo UI" pitchFamily="50" charset="-128"/>
                <a:cs typeface="Meiryo UI" pitchFamily="50" charset="-128"/>
              </a:rPr>
              <a:t>2016</a:t>
            </a:r>
            <a:r>
              <a:rPr lang="ja-JP" altLang="en-US" sz="1100" dirty="0" smtClean="0">
                <a:solidFill>
                  <a:prstClr val="black"/>
                </a:solidFill>
                <a:latin typeface="Meiryo UI" pitchFamily="50" charset="-128"/>
                <a:ea typeface="Meiryo UI" pitchFamily="50" charset="-128"/>
                <a:cs typeface="Meiryo UI" pitchFamily="50" charset="-128"/>
              </a:rPr>
              <a:t>年度）</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・水素ステーションの整備（平成</a:t>
            </a:r>
            <a:r>
              <a:rPr lang="en-US" altLang="ja-JP" sz="1100" dirty="0" smtClean="0">
                <a:solidFill>
                  <a:prstClr val="black"/>
                </a:solidFill>
                <a:latin typeface="Meiryo UI" pitchFamily="50" charset="-128"/>
                <a:ea typeface="Meiryo UI" pitchFamily="50" charset="-128"/>
                <a:cs typeface="Meiryo UI" pitchFamily="50" charset="-128"/>
              </a:rPr>
              <a:t>28</a:t>
            </a:r>
            <a:r>
              <a:rPr lang="ja-JP" altLang="en-US" sz="1100" dirty="0" smtClean="0">
                <a:solidFill>
                  <a:prstClr val="black"/>
                </a:solidFill>
                <a:latin typeface="Meiryo UI" pitchFamily="50" charset="-128"/>
                <a:ea typeface="Meiryo UI" pitchFamily="50" charset="-128"/>
                <a:cs typeface="Meiryo UI" pitchFamily="50" charset="-128"/>
              </a:rPr>
              <a:t>年</a:t>
            </a:r>
            <a:r>
              <a:rPr lang="en-US" altLang="ja-JP" sz="1100" dirty="0" smtClean="0">
                <a:solidFill>
                  <a:prstClr val="black"/>
                </a:solidFill>
                <a:latin typeface="Meiryo UI" pitchFamily="50" charset="-128"/>
                <a:ea typeface="Meiryo UI" pitchFamily="50" charset="-128"/>
                <a:cs typeface="Meiryo UI" pitchFamily="50" charset="-128"/>
              </a:rPr>
              <a:t>1</a:t>
            </a:r>
            <a:r>
              <a:rPr lang="ja-JP" altLang="en-US" sz="1100" dirty="0" smtClean="0">
                <a:solidFill>
                  <a:prstClr val="black"/>
                </a:solidFill>
                <a:latin typeface="Meiryo UI" pitchFamily="50" charset="-128"/>
                <a:ea typeface="Meiryo UI" pitchFamily="50" charset="-128"/>
                <a:cs typeface="Meiryo UI" pitchFamily="50" charset="-128"/>
              </a:rPr>
              <a:t>月</a:t>
            </a:r>
            <a:r>
              <a:rPr lang="en-US" altLang="ja-JP" sz="1100" dirty="0" smtClean="0">
                <a:solidFill>
                  <a:prstClr val="black"/>
                </a:solidFill>
                <a:latin typeface="Meiryo UI" pitchFamily="50" charset="-128"/>
                <a:ea typeface="Meiryo UI" pitchFamily="50" charset="-128"/>
                <a:cs typeface="Meiryo UI" pitchFamily="50" charset="-128"/>
              </a:rPr>
              <a:t>29</a:t>
            </a:r>
            <a:r>
              <a:rPr lang="ja-JP" altLang="en-US" sz="1100" dirty="0" smtClean="0">
                <a:solidFill>
                  <a:prstClr val="black"/>
                </a:solidFill>
                <a:latin typeface="Meiryo UI" pitchFamily="50" charset="-128"/>
                <a:ea typeface="Meiryo UI" pitchFamily="50" charset="-128"/>
                <a:cs typeface="Meiryo UI" pitchFamily="50" charset="-128"/>
              </a:rPr>
              <a:t>日開所）</a:t>
            </a:r>
            <a:endParaRPr lang="en-US" altLang="ja-JP" sz="1100" dirty="0" smtClean="0">
              <a:solidFill>
                <a:prstClr val="black"/>
              </a:solidFill>
              <a:latin typeface="Meiryo UI" pitchFamily="50" charset="-128"/>
              <a:ea typeface="Meiryo UI" pitchFamily="50" charset="-128"/>
              <a:cs typeface="Meiryo UI" pitchFamily="50" charset="-128"/>
            </a:endParaRPr>
          </a:p>
          <a:p>
            <a:pPr>
              <a:lnSpc>
                <a:spcPts val="1700"/>
              </a:lnSpc>
              <a:defRPr/>
            </a:pPr>
            <a:r>
              <a:rPr lang="ja-JP" altLang="en-US" sz="1100" dirty="0">
                <a:solidFill>
                  <a:prstClr val="black"/>
                </a:solidFill>
                <a:latin typeface="Meiryo UI" pitchFamily="50" charset="-128"/>
                <a:ea typeface="Meiryo UI" pitchFamily="50" charset="-128"/>
                <a:cs typeface="Meiryo UI" pitchFamily="50" charset="-128"/>
              </a:rPr>
              <a:t>　</a:t>
            </a:r>
            <a:r>
              <a:rPr lang="ja-JP" altLang="en-US" sz="1100" dirty="0" smtClean="0">
                <a:solidFill>
                  <a:prstClr val="black"/>
                </a:solidFill>
                <a:latin typeface="Meiryo UI" pitchFamily="50" charset="-128"/>
                <a:ea typeface="Meiryo UI" pitchFamily="50" charset="-128"/>
                <a:cs typeface="Meiryo UI" pitchFamily="50" charset="-128"/>
              </a:rPr>
              <a:t>　・水素発電システム等、エネルギー供給に関する検討</a:t>
            </a:r>
            <a:endParaRPr lang="ja-JP" altLang="en-US" sz="1100" dirty="0">
              <a:solidFill>
                <a:prstClr val="black"/>
              </a:solidFill>
              <a:latin typeface="Meiryo UI" pitchFamily="50" charset="-128"/>
              <a:ea typeface="Meiryo UI" pitchFamily="50" charset="-128"/>
              <a:cs typeface="Meiryo UI" pitchFamily="50" charset="-128"/>
            </a:endParaRPr>
          </a:p>
        </p:txBody>
      </p:sp>
      <p:sp>
        <p:nvSpPr>
          <p:cNvPr id="29" name="角丸四角形 28"/>
          <p:cNvSpPr/>
          <p:nvPr/>
        </p:nvSpPr>
        <p:spPr>
          <a:xfrm>
            <a:off x="5533424" y="5675482"/>
            <a:ext cx="4100096"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革新的な新エネルギー事業の創出・普及促進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36" name="正方形/長方形 35"/>
          <p:cNvSpPr/>
          <p:nvPr/>
        </p:nvSpPr>
        <p:spPr>
          <a:xfrm>
            <a:off x="8020423" y="6181378"/>
            <a:ext cx="1715275" cy="186940"/>
          </a:xfrm>
          <a:prstGeom prst="rect">
            <a:avLst/>
          </a:prstGeom>
        </p:spPr>
        <p:txBody>
          <a:bodyPr wrap="square" lIns="0" tIns="0" rIns="0" bIns="0" anchor="ctr" anchorCtr="1">
            <a:spAutoFit/>
          </a:bodyPr>
          <a:lstStyle/>
          <a:p>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・再掲（</a:t>
            </a:r>
            <a:r>
              <a:rPr lang="en-US" altLang="ja-JP"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p.38</a:t>
            </a:r>
            <a:r>
              <a:rPr lang="ja-JP"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角丸四角形 27"/>
          <p:cNvSpPr/>
          <p:nvPr/>
        </p:nvSpPr>
        <p:spPr>
          <a:xfrm>
            <a:off x="5529064" y="6188298"/>
            <a:ext cx="2368527"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600" b="1" dirty="0" smtClean="0">
                <a:solidFill>
                  <a:prstClr val="black"/>
                </a:solidFill>
                <a:latin typeface="Meiryo UI" pitchFamily="50" charset="-128"/>
                <a:ea typeface="Meiryo UI" pitchFamily="50" charset="-128"/>
                <a:cs typeface="Meiryo UI" pitchFamily="50" charset="-128"/>
              </a:rPr>
              <a:t>燃料電池の導入促進</a:t>
            </a:r>
            <a:endParaRPr lang="ja-JP" altLang="en-US" sz="1600" b="1" dirty="0">
              <a:solidFill>
                <a:prstClr val="black"/>
              </a:solidFill>
              <a:latin typeface="Meiryo UI" pitchFamily="50" charset="-128"/>
              <a:ea typeface="Meiryo UI" pitchFamily="50" charset="-128"/>
              <a:cs typeface="Meiryo UI" pitchFamily="50" charset="-128"/>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64699" y="3994936"/>
            <a:ext cx="1285855" cy="981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7293" y="3894753"/>
            <a:ext cx="1275477" cy="11211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正方形/長方形 1"/>
          <p:cNvSpPr/>
          <p:nvPr/>
        </p:nvSpPr>
        <p:spPr>
          <a:xfrm>
            <a:off x="5689668" y="5011567"/>
            <a:ext cx="985765" cy="19432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ディスペンサー</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正方形/長方形 40"/>
          <p:cNvSpPr/>
          <p:nvPr/>
        </p:nvSpPr>
        <p:spPr>
          <a:xfrm>
            <a:off x="6837960" y="4976348"/>
            <a:ext cx="1460930" cy="22121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燃料</a:t>
            </a: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電池フォークリフト</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正方形/長方形 37"/>
          <p:cNvSpPr/>
          <p:nvPr/>
        </p:nvSpPr>
        <p:spPr>
          <a:xfrm>
            <a:off x="8396289" y="4980225"/>
            <a:ext cx="1161157" cy="2256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a:t>
            </a:r>
            <a:endParaRPr lang="ja-JP" altLang="en-US" sz="1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正方形/長方形 31"/>
          <p:cNvSpPr/>
          <p:nvPr/>
        </p:nvSpPr>
        <p:spPr>
          <a:xfrm>
            <a:off x="8945534" y="1173352"/>
            <a:ext cx="706429" cy="184666"/>
          </a:xfrm>
          <a:prstGeom prst="rect">
            <a:avLst/>
          </a:prstGeom>
        </p:spPr>
        <p:txBody>
          <a:bodyPr wrap="square" lIns="0" tIns="0" rIns="0" bIns="0" anchor="ctr" anchorCtr="1">
            <a:spAutoFit/>
          </a:bodyPr>
          <a:lstStyle/>
          <a:p>
            <a:pPr algn="ctr"/>
            <a:r>
              <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zh-TW" altLang="en-US"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a:t>
            </a:r>
            <a:r>
              <a:rPr lang="zh-TW" altLang="en-US"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a:t>
            </a:r>
            <a:r>
              <a:rPr lang="en-US" altLang="zh-TW" sz="12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zh-TW" sz="12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タイトル 1"/>
          <p:cNvSpPr txBox="1">
            <a:spLocks/>
          </p:cNvSpPr>
          <p:nvPr/>
        </p:nvSpPr>
        <p:spPr bwMode="auto">
          <a:xfrm>
            <a:off x="532674" y="2166283"/>
            <a:ext cx="4381276" cy="1585351"/>
          </a:xfrm>
          <a:prstGeom prst="rect">
            <a:avLst/>
          </a:prstGeom>
          <a:solidFill>
            <a:schemeClr val="bg1"/>
          </a:solidFill>
          <a:ln w="9525">
            <a:solidFill>
              <a:srgbClr val="000000"/>
            </a:solidFill>
            <a:miter lim="800000"/>
            <a:headEnd/>
            <a:tailEnd/>
          </a:ln>
          <a:extLst/>
        </p:spPr>
        <p:txBody>
          <a:bodyPr vert="horz" wrap="square" lIns="0" tIns="36000" rIns="0" bIns="36000" numCol="1" anchor="ctr" anchorCtr="0" compatLnSpc="1">
            <a:prstTxWarp prst="textNoShape">
              <a:avLst/>
            </a:prstTxWarp>
          </a:bodyPr>
          <a:lstStyle>
            <a:lvl1pPr indent="114300"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1pPr>
            <a:lvl2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2pPr>
            <a:lvl3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3pPr>
            <a:lvl4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4pPr>
            <a:lvl5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5pPr>
            <a:lvl6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6pPr>
            <a:lvl7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7pPr>
            <a:lvl8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8pPr>
            <a:lvl9pPr fontAlgn="base">
              <a:spcBef>
                <a:spcPct val="0"/>
              </a:spcBef>
              <a:spcAft>
                <a:spcPct val="0"/>
              </a:spcAft>
              <a:defRPr kumimoji="1">
                <a:solidFill>
                  <a:schemeClr val="tx1"/>
                </a:solidFill>
                <a:latin typeface="Arial" pitchFamily="34" charset="0"/>
                <a:ea typeface="ＭＳ Ｐゴシック" pitchFamily="50" charset="-128"/>
                <a:cs typeface="ＭＳ Ｐゴシック" pitchFamily="50" charset="-128"/>
              </a:defRPr>
            </a:lvl9pPr>
          </a:lstStyle>
          <a:p>
            <a:pPr algn="ctr">
              <a:lnSpc>
                <a:spcPts val="1100"/>
              </a:lnSpc>
            </a:pPr>
            <a:r>
              <a:rPr lang="ja-JP" altLang="en-US"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大阪府内における水素ステーションの整備目標と整備状況</a:t>
            </a:r>
            <a:endParaRPr lang="en-US" altLang="ja-JP" sz="105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＜整備目標＞</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年度から３年間で９箇所</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100"/>
              </a:lnSpc>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＜整備状況＞</a:t>
            </a:r>
            <a:endParaRPr lang="en-US" altLang="ja-JP" sz="1050"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茨木市：大阪ガス　（北</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水素ステーション ）</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8638" indent="-171450">
              <a:lnSpc>
                <a:spcPts val="1100"/>
              </a:lnSpc>
              <a:spcBef>
                <a:spcPts val="0"/>
              </a:spcBef>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田尻町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産業　</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イワタニ水素ステーション 関西国際空港</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 </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枚方走谷水素ステーション）</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29200" indent="-171450">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茨木市：</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JX</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a:t>
            </a:r>
            <a:r>
              <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ENEOS</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105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Dr.Drive</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セルフ茨木インター店）</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大阪市城東区</a:t>
            </a:r>
            <a:r>
              <a:rPr lang="ja-JP" altLang="en-US"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岩谷産業（府有地を活用。情報発信施設を併設）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大阪市中央区：岩谷産業</a:t>
            </a:r>
            <a:endParaRPr lang="en-US" altLang="ja-JP"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538163" indent="-180975">
              <a:lnSpc>
                <a:spcPts val="1100"/>
              </a:lnSpc>
              <a:buFont typeface="Wingdings" panose="05000000000000000000" pitchFamily="2" charset="2"/>
              <a:buChar char="Ø"/>
            </a:pPr>
            <a:r>
              <a:rPr lang="ja-JP" altLang="en-US" sz="105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大阪市住之江区：岩谷瓦斯　</a:t>
            </a:r>
            <a:endParaRPr lang="en-US" altLang="ja-JP" sz="105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3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34409" y="3994936"/>
            <a:ext cx="1285200" cy="95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 name="テキスト ボックス 43"/>
          <p:cNvSpPr txBox="1"/>
          <p:nvPr/>
        </p:nvSpPr>
        <p:spPr>
          <a:xfrm>
            <a:off x="3464070" y="1132708"/>
            <a:ext cx="1821543" cy="184666"/>
          </a:xfrm>
          <a:prstGeom prst="rect">
            <a:avLst/>
          </a:prstGeom>
          <a:noFill/>
        </p:spPr>
        <p:txBody>
          <a:bodyPr wrap="square" lIns="0" tIns="0" rIns="0" bIns="0" rtlCol="0" anchor="ctr" anchorCtr="1">
            <a:sp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128</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p:txBody>
      </p:sp>
      <p:sp>
        <p:nvSpPr>
          <p:cNvPr id="43" name="角丸四角形 42"/>
          <p:cNvSpPr/>
          <p:nvPr/>
        </p:nvSpPr>
        <p:spPr>
          <a:xfrm>
            <a:off x="158732" y="4087719"/>
            <a:ext cx="5087692" cy="36004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US" altLang="ja-JP" sz="1600" b="1" dirty="0" smtClean="0">
                <a:solidFill>
                  <a:prstClr val="black"/>
                </a:solidFill>
                <a:latin typeface="Meiryo UI" pitchFamily="50" charset="-128"/>
                <a:ea typeface="Meiryo UI" pitchFamily="50" charset="-128"/>
                <a:cs typeface="Meiryo UI" pitchFamily="50" charset="-128"/>
              </a:rPr>
              <a:t>H</a:t>
            </a:r>
            <a:r>
              <a:rPr lang="en-US" altLang="ja-JP" sz="1100" b="1" dirty="0" smtClean="0">
                <a:solidFill>
                  <a:prstClr val="black"/>
                </a:solidFill>
                <a:latin typeface="Meiryo UI" pitchFamily="50" charset="-128"/>
                <a:ea typeface="Meiryo UI" pitchFamily="50" charset="-128"/>
                <a:cs typeface="Meiryo UI" pitchFamily="50" charset="-128"/>
              </a:rPr>
              <a:t>2</a:t>
            </a:r>
            <a:r>
              <a:rPr lang="en-US" altLang="ja-JP" sz="1600" b="1" dirty="0" smtClean="0">
                <a:solidFill>
                  <a:prstClr val="black"/>
                </a:solidFill>
                <a:latin typeface="Meiryo UI" pitchFamily="50" charset="-128"/>
                <a:ea typeface="Meiryo UI" pitchFamily="50" charset="-128"/>
                <a:cs typeface="Meiryo UI" pitchFamily="50" charset="-128"/>
              </a:rPr>
              <a:t>Osaka</a:t>
            </a:r>
            <a:r>
              <a:rPr lang="ja-JP" altLang="en-US" sz="1600" b="1" dirty="0" smtClean="0">
                <a:solidFill>
                  <a:prstClr val="black"/>
                </a:solidFill>
                <a:latin typeface="Meiryo UI" pitchFamily="50" charset="-128"/>
                <a:ea typeface="Meiryo UI" pitchFamily="50" charset="-128"/>
                <a:cs typeface="Meiryo UI" pitchFamily="50" charset="-128"/>
              </a:rPr>
              <a:t>ビジョンに基づく取組の推進</a:t>
            </a:r>
            <a:endParaRPr lang="ja-JP" altLang="en-US" sz="1600" b="1" dirty="0">
              <a:solidFill>
                <a:prstClr val="black"/>
              </a:solidFill>
              <a:latin typeface="Meiryo UI" pitchFamily="50" charset="-128"/>
              <a:ea typeface="Meiryo UI" pitchFamily="50" charset="-128"/>
              <a:cs typeface="Meiryo UI" pitchFamily="50" charset="-128"/>
            </a:endParaRPr>
          </a:p>
        </p:txBody>
      </p:sp>
      <p:sp>
        <p:nvSpPr>
          <p:cNvPr id="45" name="テキスト ボックス 44"/>
          <p:cNvSpPr txBox="1"/>
          <p:nvPr/>
        </p:nvSpPr>
        <p:spPr>
          <a:xfrm>
            <a:off x="3261797" y="4507012"/>
            <a:ext cx="2137834" cy="607434"/>
          </a:xfrm>
          <a:prstGeom prst="rect">
            <a:avLst/>
          </a:prstGeom>
          <a:noFill/>
        </p:spPr>
        <p:txBody>
          <a:bodyPr wrap="square" lIns="0" tIns="0" rIns="0" bIns="0" rtlCol="0" anchor="t" anchorCtr="0">
            <a:noAutofit/>
          </a:bodyPr>
          <a:lstStyle/>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府事業</a:t>
            </a:r>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a:solidFill>
                  <a:prstClr val="black"/>
                </a:solidFill>
                <a:latin typeface="Meiryo UI" pitchFamily="50" charset="-128"/>
                <a:ea typeface="Meiryo UI" pitchFamily="50" charset="-128"/>
                <a:cs typeface="Meiryo UI" pitchFamily="50" charset="-128"/>
              </a:rPr>
              <a:t>　</a:t>
            </a:r>
            <a:r>
              <a:rPr lang="ja-JP" altLang="en-US" sz="1200" dirty="0" smtClean="0">
                <a:solidFill>
                  <a:prstClr val="black"/>
                </a:solidFill>
                <a:latin typeface="Meiryo UI" pitchFamily="50" charset="-128"/>
                <a:ea typeface="Meiryo UI" pitchFamily="50" charset="-128"/>
                <a:cs typeface="Meiryo UI" pitchFamily="50" charset="-128"/>
              </a:rPr>
              <a:t>（予算</a:t>
            </a:r>
            <a:r>
              <a:rPr lang="en-US" altLang="ja-JP" sz="1200" dirty="0" smtClean="0">
                <a:solidFill>
                  <a:prstClr val="black"/>
                </a:solidFill>
                <a:latin typeface="Meiryo UI" pitchFamily="50" charset="-128"/>
                <a:ea typeface="Meiryo UI" pitchFamily="50" charset="-128"/>
                <a:cs typeface="Meiryo UI" pitchFamily="50" charset="-128"/>
              </a:rPr>
              <a:t>459</a:t>
            </a:r>
            <a:r>
              <a:rPr lang="ja-JP" altLang="en-US" sz="1200" dirty="0" smtClean="0">
                <a:solidFill>
                  <a:prstClr val="black"/>
                </a:solidFill>
                <a:latin typeface="Meiryo UI" pitchFamily="50" charset="-128"/>
                <a:ea typeface="Meiryo UI" pitchFamily="50" charset="-128"/>
                <a:cs typeface="Meiryo UI" pitchFamily="50" charset="-128"/>
              </a:rPr>
              <a:t>千円）</a:t>
            </a:r>
            <a:endParaRPr lang="en-US" altLang="ja-JP" sz="1200" dirty="0" smtClean="0">
              <a:solidFill>
                <a:prstClr val="black"/>
              </a:solidFill>
              <a:latin typeface="Meiryo UI" pitchFamily="50" charset="-128"/>
              <a:ea typeface="Meiryo UI" pitchFamily="50" charset="-128"/>
              <a:cs typeface="Meiryo UI" pitchFamily="50" charset="-128"/>
            </a:endParaRPr>
          </a:p>
          <a:p>
            <a:pPr marL="87313" indent="-87313"/>
            <a:r>
              <a:rPr lang="en-US" altLang="ja-JP" sz="1200" dirty="0" smtClean="0">
                <a:solidFill>
                  <a:prstClr val="black"/>
                </a:solidFill>
                <a:latin typeface="Meiryo UI" pitchFamily="50" charset="-128"/>
                <a:ea typeface="Meiryo UI" pitchFamily="50" charset="-128"/>
                <a:cs typeface="Meiryo UI" pitchFamily="50" charset="-128"/>
              </a:rPr>
              <a:t>【</a:t>
            </a:r>
            <a:r>
              <a:rPr lang="ja-JP" altLang="en-US" sz="1200" dirty="0" smtClean="0">
                <a:solidFill>
                  <a:prstClr val="black"/>
                </a:solidFill>
                <a:latin typeface="Meiryo UI" pitchFamily="50" charset="-128"/>
                <a:ea typeface="Meiryo UI" pitchFamily="50" charset="-128"/>
                <a:cs typeface="Meiryo UI" pitchFamily="50" charset="-128"/>
              </a:rPr>
              <a:t>市事業</a:t>
            </a:r>
            <a:r>
              <a:rPr lang="en-US" altLang="ja-JP" sz="1200" dirty="0" smtClean="0">
                <a:solidFill>
                  <a:prstClr val="black"/>
                </a:solidFill>
                <a:latin typeface="Meiryo UI" pitchFamily="50" charset="-128"/>
                <a:ea typeface="Meiryo UI" pitchFamily="50" charset="-128"/>
                <a:cs typeface="Meiryo UI" pitchFamily="50" charset="-128"/>
              </a:rPr>
              <a:t>】</a:t>
            </a:r>
          </a:p>
        </p:txBody>
      </p:sp>
      <p:sp>
        <p:nvSpPr>
          <p:cNvPr id="46" name="テキスト ボックス 28"/>
          <p:cNvSpPr txBox="1">
            <a:spLocks noChangeArrowheads="1"/>
          </p:cNvSpPr>
          <p:nvPr/>
        </p:nvSpPr>
        <p:spPr bwMode="auto">
          <a:xfrm>
            <a:off x="173522" y="4842310"/>
            <a:ext cx="5031985" cy="692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1300" b="1" i="1">
                <a:solidFill>
                  <a:schemeClr val="tx1"/>
                </a:solidFill>
                <a:latin typeface="Arial" pitchFamily="34" charset="0"/>
                <a:ea typeface="ＭＳ Ｐゴシック" pitchFamily="50" charset="-128"/>
              </a:defRPr>
            </a:lvl1pPr>
            <a:lvl2pPr marL="742950" indent="-285750" eaLnBrk="0" hangingPunct="0">
              <a:defRPr kumimoji="1" sz="1300" b="1" i="1">
                <a:solidFill>
                  <a:schemeClr val="tx1"/>
                </a:solidFill>
                <a:latin typeface="Arial" pitchFamily="34" charset="0"/>
                <a:ea typeface="ＭＳ Ｐゴシック" pitchFamily="50" charset="-128"/>
              </a:defRPr>
            </a:lvl2pPr>
            <a:lvl3pPr marL="1143000" indent="-228600" eaLnBrk="0" hangingPunct="0">
              <a:defRPr kumimoji="1" sz="1300" b="1" i="1">
                <a:solidFill>
                  <a:schemeClr val="tx1"/>
                </a:solidFill>
                <a:latin typeface="Arial" pitchFamily="34" charset="0"/>
                <a:ea typeface="ＭＳ Ｐゴシック" pitchFamily="50" charset="-128"/>
              </a:defRPr>
            </a:lvl3pPr>
            <a:lvl4pPr marL="1600200" indent="-228600" eaLnBrk="0" hangingPunct="0">
              <a:defRPr kumimoji="1" sz="1300" b="1" i="1">
                <a:solidFill>
                  <a:schemeClr val="tx1"/>
                </a:solidFill>
                <a:latin typeface="Arial" pitchFamily="34" charset="0"/>
                <a:ea typeface="ＭＳ Ｐゴシック" pitchFamily="50" charset="-128"/>
              </a:defRPr>
            </a:lvl4pPr>
            <a:lvl5pPr marL="2057400" indent="-228600" eaLnBrk="0" hangingPunct="0">
              <a:defRPr kumimoji="1" sz="1300" b="1" 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sz="1300" b="1" i="1">
                <a:solidFill>
                  <a:schemeClr val="tx1"/>
                </a:solidFill>
                <a:latin typeface="Arial" pitchFamily="34" charset="0"/>
                <a:ea typeface="ＭＳ Ｐゴシック" pitchFamily="50" charset="-128"/>
              </a:defRPr>
            </a:lvl9pPr>
          </a:lstStyle>
          <a:p>
            <a:pPr marL="87313" indent="-87313" eaLnBrk="1" hangingPunct="1"/>
            <a:r>
              <a:rPr lang="ja-JP" altLang="en-US" b="0" i="0" dirty="0" smtClean="0">
                <a:solidFill>
                  <a:prstClr val="black"/>
                </a:solidFill>
                <a:latin typeface="Meiryo UI" pitchFamily="50" charset="-128"/>
                <a:ea typeface="Meiryo UI" pitchFamily="50" charset="-128"/>
                <a:cs typeface="Meiryo UI" pitchFamily="50" charset="-128"/>
              </a:rPr>
              <a:t>◆大阪府・大阪市は、事業者間の交流やアイデア創出を図る産学官プラットフォームを運営することにより、新たな水素プロジェクトを創出していくとともに、水素に関する正しい知識の普及等に取組みます。</a:t>
            </a:r>
            <a:endParaRPr lang="en-US" altLang="ja-JP" b="0" i="0" dirty="0">
              <a:solidFill>
                <a:prstClr val="black"/>
              </a:solidFill>
              <a:latin typeface="Meiryo UI" pitchFamily="50" charset="-128"/>
              <a:ea typeface="Meiryo UI" pitchFamily="50" charset="-128"/>
              <a:cs typeface="Meiryo UI" pitchFamily="50" charset="-128"/>
            </a:endParaRPr>
          </a:p>
        </p:txBody>
      </p:sp>
      <p:sp>
        <p:nvSpPr>
          <p:cNvPr id="71" name="角丸四角形 70"/>
          <p:cNvSpPr/>
          <p:nvPr/>
        </p:nvSpPr>
        <p:spPr>
          <a:xfrm>
            <a:off x="358331" y="6117232"/>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産業用車両等への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水素エネルギーの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導入促進</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2" name="角丸四角形 71"/>
          <p:cNvSpPr/>
          <p:nvPr/>
        </p:nvSpPr>
        <p:spPr>
          <a:xfrm>
            <a:off x="1954307" y="6099366"/>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純水素型定置用</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燃料電池の活用</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モデルの構築</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3" name="角丸四角形 72"/>
          <p:cNvSpPr/>
          <p:nvPr/>
        </p:nvSpPr>
        <p:spPr>
          <a:xfrm>
            <a:off x="3589691" y="6107885"/>
            <a:ext cx="1483917" cy="537903"/>
          </a:xfrm>
          <a:prstGeom prst="roundRect">
            <a:avLst>
              <a:gd name="adj" fmla="val 50000"/>
            </a:avLst>
          </a:prstGeom>
          <a:solidFill>
            <a:schemeClr val="tx2">
              <a:lumMod val="75000"/>
            </a:schemeClr>
          </a:solidFill>
          <a:ln>
            <a:noFill/>
          </a:ln>
        </p:spPr>
        <p:style>
          <a:lnRef idx="1">
            <a:schemeClr val="accent1"/>
          </a:lnRef>
          <a:fillRef idx="2">
            <a:schemeClr val="accent1"/>
          </a:fillRef>
          <a:effectRef idx="1">
            <a:schemeClr val="accent1"/>
          </a:effectRef>
          <a:fontRef idx="minor">
            <a:schemeClr val="dk1"/>
          </a:fontRef>
        </p:style>
        <p:txBody>
          <a:bodyPr lIns="36000" rIns="36000" anchor="ctr"/>
          <a:lstStyle/>
          <a:p>
            <a:pPr algn="ctr">
              <a:defRPr/>
            </a:pPr>
            <a:r>
              <a:rPr lang="ja-JP" altLang="en-US" sz="1100" b="1" dirty="0" smtClean="0">
                <a:solidFill>
                  <a:prstClr val="white"/>
                </a:solidFill>
                <a:latin typeface="Meiryo UI" pitchFamily="50" charset="-128"/>
                <a:ea typeface="Meiryo UI" pitchFamily="50" charset="-128"/>
                <a:cs typeface="Meiryo UI" pitchFamily="50" charset="-128"/>
              </a:rPr>
              <a:t>水素発電等の</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a:solidFill>
                  <a:prstClr val="white"/>
                </a:solidFill>
                <a:latin typeface="Meiryo UI" pitchFamily="50" charset="-128"/>
                <a:ea typeface="Meiryo UI" pitchFamily="50" charset="-128"/>
                <a:cs typeface="Meiryo UI" pitchFamily="50" charset="-128"/>
              </a:rPr>
              <a:t>様々</a:t>
            </a:r>
            <a:r>
              <a:rPr lang="ja-JP" altLang="en-US" sz="1100" b="1" dirty="0" smtClean="0">
                <a:solidFill>
                  <a:prstClr val="white"/>
                </a:solidFill>
                <a:latin typeface="Meiryo UI" pitchFamily="50" charset="-128"/>
                <a:ea typeface="Meiryo UI" pitchFamily="50" charset="-128"/>
                <a:cs typeface="Meiryo UI" pitchFamily="50" charset="-128"/>
              </a:rPr>
              <a:t>な水素</a:t>
            </a:r>
            <a:endParaRPr lang="en-US" altLang="ja-JP" sz="1100" b="1" dirty="0" smtClean="0">
              <a:solidFill>
                <a:prstClr val="white"/>
              </a:solidFill>
              <a:latin typeface="Meiryo UI" pitchFamily="50" charset="-128"/>
              <a:ea typeface="Meiryo UI" pitchFamily="50" charset="-128"/>
              <a:cs typeface="Meiryo UI" pitchFamily="50" charset="-128"/>
            </a:endParaRPr>
          </a:p>
          <a:p>
            <a:pPr algn="ctr">
              <a:defRPr/>
            </a:pPr>
            <a:r>
              <a:rPr lang="ja-JP" altLang="en-US" sz="1100" b="1" dirty="0" smtClean="0">
                <a:solidFill>
                  <a:prstClr val="white"/>
                </a:solidFill>
                <a:latin typeface="Meiryo UI" pitchFamily="50" charset="-128"/>
                <a:ea typeface="Meiryo UI" pitchFamily="50" charset="-128"/>
                <a:cs typeface="Meiryo UI" pitchFamily="50" charset="-128"/>
              </a:rPr>
              <a:t>プロジェクトへの挑戦</a:t>
            </a:r>
            <a:endParaRPr lang="ja-JP" altLang="en-US" sz="1100" b="1" dirty="0">
              <a:solidFill>
                <a:prstClr val="white"/>
              </a:solidFill>
              <a:latin typeface="Meiryo UI" pitchFamily="50" charset="-128"/>
              <a:ea typeface="Meiryo UI" pitchFamily="50" charset="-128"/>
              <a:cs typeface="Meiryo UI" pitchFamily="50" charset="-128"/>
            </a:endParaRPr>
          </a:p>
        </p:txBody>
      </p:sp>
      <p:sp>
        <p:nvSpPr>
          <p:cNvPr id="74" name="正方形/長方形 73"/>
          <p:cNvSpPr/>
          <p:nvPr/>
        </p:nvSpPr>
        <p:spPr>
          <a:xfrm>
            <a:off x="1351289" y="5675482"/>
            <a:ext cx="2702578" cy="307155"/>
          </a:xfrm>
          <a:prstGeom prst="rect">
            <a:avLst/>
          </a:prstGeom>
          <a:solidFill>
            <a:schemeClr val="tx2">
              <a:lumMod val="40000"/>
              <a:lumOff val="60000"/>
            </a:schemeClr>
          </a:solidFill>
          <a:ln>
            <a:noFill/>
          </a:ln>
        </p:spPr>
        <p:style>
          <a:lnRef idx="2">
            <a:schemeClr val="accent3"/>
          </a:lnRef>
          <a:fillRef idx="1">
            <a:schemeClr val="lt1"/>
          </a:fillRef>
          <a:effectRef idx="0">
            <a:schemeClr val="accent3"/>
          </a:effectRef>
          <a:fontRef idx="minor">
            <a:schemeClr val="dk1"/>
          </a:fontRef>
        </p:style>
        <p:txBody>
          <a:bodyPr anchor="ctr"/>
          <a:lstStyle/>
          <a:p>
            <a:pPr algn="ctr">
              <a:lnSpc>
                <a:spcPts val="1700"/>
              </a:lnSpc>
              <a:defRPr/>
            </a:pPr>
            <a:r>
              <a:rPr lang="ja-JP" altLang="en-US" sz="1200" b="1" dirty="0" smtClean="0">
                <a:solidFill>
                  <a:prstClr val="black"/>
                </a:solidFill>
                <a:latin typeface="Meiryo UI" pitchFamily="50" charset="-128"/>
                <a:ea typeface="Meiryo UI" pitchFamily="50" charset="-128"/>
                <a:cs typeface="Meiryo UI" pitchFamily="50" charset="-128"/>
              </a:rPr>
              <a:t>プロジェクト創出に向けた取組み</a:t>
            </a:r>
            <a:endParaRPr lang="ja-JP" altLang="en-US" sz="1100" dirty="0">
              <a:solidFill>
                <a:prstClr val="black"/>
              </a:solidFill>
              <a:latin typeface="Meiryo UI" pitchFamily="50" charset="-128"/>
              <a:ea typeface="Meiryo UI" pitchFamily="50" charset="-128"/>
              <a:cs typeface="Meiryo UI" pitchFamily="50" charset="-128"/>
            </a:endParaRPr>
          </a:p>
        </p:txBody>
      </p:sp>
      <p:pic>
        <p:nvPicPr>
          <p:cNvPr id="75" name="Picture 2" descr="http://www.hino.co.jp/content/dam/hino/common/img/news/20151008_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3853" y="5676180"/>
            <a:ext cx="849829" cy="447178"/>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01201" y="5653601"/>
            <a:ext cx="834586" cy="3716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20503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テキスト ボックス 103"/>
          <p:cNvSpPr txBox="1"/>
          <p:nvPr/>
        </p:nvSpPr>
        <p:spPr>
          <a:xfrm>
            <a:off x="4228199" y="4962654"/>
            <a:ext cx="1660905" cy="338554"/>
          </a:xfrm>
          <a:prstGeom prst="rect">
            <a:avLst/>
          </a:prstGeom>
          <a:noFill/>
        </p:spPr>
        <p:txBody>
          <a:bodyPr wrap="square" rtlCol="0">
            <a:spAutoFit/>
          </a:bodyPr>
          <a:lstStyle/>
          <a:p>
            <a:r>
              <a:rPr lang="ja-JP" altLang="en-US" sz="1600" b="1" dirty="0" smtClean="0">
                <a:latin typeface="Meiryo UI" pitchFamily="50" charset="-128"/>
                <a:ea typeface="Meiryo UI" pitchFamily="50" charset="-128"/>
                <a:cs typeface="Meiryo UI" pitchFamily="50" charset="-128"/>
              </a:rPr>
              <a:t>連携　　　協力</a:t>
            </a:r>
            <a:endParaRPr lang="ja-JP" altLang="en-US" sz="1600" b="1" dirty="0">
              <a:latin typeface="Meiryo UI" pitchFamily="50" charset="-128"/>
              <a:ea typeface="Meiryo UI" pitchFamily="50" charset="-128"/>
              <a:cs typeface="Meiryo UI" pitchFamily="50" charset="-128"/>
            </a:endParaRPr>
          </a:p>
        </p:txBody>
      </p:sp>
      <p:sp>
        <p:nvSpPr>
          <p:cNvPr id="96" name="円/楕円 95"/>
          <p:cNvSpPr/>
          <p:nvPr/>
        </p:nvSpPr>
        <p:spPr>
          <a:xfrm>
            <a:off x="457021" y="5013175"/>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7" name="円/楕円 96"/>
          <p:cNvSpPr/>
          <p:nvPr/>
        </p:nvSpPr>
        <p:spPr>
          <a:xfrm>
            <a:off x="509908" y="2924943"/>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5" name="円/楕円 94"/>
          <p:cNvSpPr/>
          <p:nvPr/>
        </p:nvSpPr>
        <p:spPr>
          <a:xfrm>
            <a:off x="7211051" y="494464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8" name="円/楕円 97"/>
          <p:cNvSpPr/>
          <p:nvPr/>
        </p:nvSpPr>
        <p:spPr>
          <a:xfrm>
            <a:off x="3777797" y="2282689"/>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92" name="円/楕円 91"/>
          <p:cNvSpPr/>
          <p:nvPr/>
        </p:nvSpPr>
        <p:spPr>
          <a:xfrm>
            <a:off x="7237544" y="2738867"/>
            <a:ext cx="2251960" cy="786271"/>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a:t>
            </a:r>
            <a:r>
              <a:rPr lang="ja-JP" altLang="en-US" sz="3200" dirty="0">
                <a:solidFill>
                  <a:schemeClr val="bg1"/>
                </a:solidFill>
                <a:ea typeface="HGP創英角ｺﾞｼｯｸUB" pitchFamily="50" charset="-128"/>
                <a:cs typeface="ＭＳ Ｐゴシック" charset="-128"/>
              </a:rPr>
              <a:t>な</a:t>
            </a:r>
            <a:r>
              <a:rPr lang="ja-JP" altLang="en-US" sz="3200" dirty="0" smtClean="0">
                <a:solidFill>
                  <a:schemeClr val="bg1"/>
                </a:solidFill>
                <a:ea typeface="HGP創英角ｺﾞｼｯｸUB" pitchFamily="50" charset="-128"/>
                <a:cs typeface="ＭＳ Ｐゴシック" charset="-128"/>
              </a:rPr>
              <a:t>推進　</a:t>
            </a:r>
            <a:endParaRPr lang="ja-JP" sz="3600" dirty="0">
              <a:solidFill>
                <a:schemeClr val="bg1"/>
              </a:solidFill>
              <a:ea typeface="HGP創英角ｺﾞｼｯｸUB" pitchFamily="50" charset="-128"/>
              <a:cs typeface="ＭＳ Ｐゴシック" charset="-128"/>
            </a:endParaRPr>
          </a:p>
        </p:txBody>
      </p:sp>
      <p:sp>
        <p:nvSpPr>
          <p:cNvPr id="30" name="円/楕円 29"/>
          <p:cNvSpPr/>
          <p:nvPr/>
        </p:nvSpPr>
        <p:spPr>
          <a:xfrm>
            <a:off x="9376954"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４</a:t>
            </a:r>
            <a:endParaRPr kumimoji="1" lang="ja-JP" altLang="en-US" b="1" dirty="0"/>
          </a:p>
        </p:txBody>
      </p:sp>
      <p:sp>
        <p:nvSpPr>
          <p:cNvPr id="24" name="円/楕円 23"/>
          <p:cNvSpPr/>
          <p:nvPr/>
        </p:nvSpPr>
        <p:spPr>
          <a:xfrm>
            <a:off x="2581110" y="5616550"/>
            <a:ext cx="4820162" cy="908794"/>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33" name="テキスト ボックス 32"/>
          <p:cNvSpPr txBox="1"/>
          <p:nvPr/>
        </p:nvSpPr>
        <p:spPr>
          <a:xfrm>
            <a:off x="3335192" y="5447273"/>
            <a:ext cx="3168352" cy="338554"/>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sz="1600" b="1" dirty="0" smtClean="0">
                <a:latin typeface="Meiryo UI" pitchFamily="50" charset="-128"/>
                <a:ea typeface="Meiryo UI" pitchFamily="50" charset="-128"/>
                <a:cs typeface="Meiryo UI" pitchFamily="50" charset="-128"/>
              </a:rPr>
              <a:t>おおさかスマートエネルギーセンター</a:t>
            </a:r>
            <a:endParaRPr lang="ja-JP" altLang="ja-JP" sz="1600" b="1" dirty="0">
              <a:latin typeface="Meiryo UI" pitchFamily="50" charset="-128"/>
              <a:ea typeface="Meiryo UI" pitchFamily="50" charset="-128"/>
              <a:cs typeface="Meiryo UI" pitchFamily="50" charset="-128"/>
            </a:endParaRPr>
          </a:p>
        </p:txBody>
      </p:sp>
      <p:sp>
        <p:nvSpPr>
          <p:cNvPr id="26" name="テキスト ボックス 25"/>
          <p:cNvSpPr txBox="1"/>
          <p:nvPr/>
        </p:nvSpPr>
        <p:spPr>
          <a:xfrm>
            <a:off x="3008784" y="5874934"/>
            <a:ext cx="4228760" cy="461665"/>
          </a:xfrm>
          <a:prstGeom prst="rect">
            <a:avLst/>
          </a:prstGeom>
          <a:noFill/>
        </p:spPr>
        <p:txBody>
          <a:bodyPr wrap="square" rtlCol="0">
            <a:spAutoFit/>
          </a:bodyPr>
          <a:lstStyle/>
          <a:p>
            <a:r>
              <a:rPr lang="ja-JP" altLang="en-US" sz="1200" dirty="0" smtClean="0">
                <a:latin typeface="Meiryo UI" pitchFamily="50" charset="-128"/>
                <a:ea typeface="Meiryo UI" pitchFamily="50" charset="-128"/>
                <a:cs typeface="Meiryo UI" pitchFamily="50" charset="-128"/>
              </a:rPr>
              <a:t>府･市、エネルギー</a:t>
            </a:r>
            <a:r>
              <a:rPr lang="ja-JP" altLang="en-US" sz="1200" dirty="0">
                <a:latin typeface="Meiryo UI" pitchFamily="50" charset="-128"/>
                <a:ea typeface="Meiryo UI" pitchFamily="50" charset="-128"/>
                <a:cs typeface="Meiryo UI" pitchFamily="50" charset="-128"/>
              </a:rPr>
              <a:t>供給</a:t>
            </a:r>
            <a:r>
              <a:rPr lang="ja-JP" altLang="en-US" sz="1200" dirty="0" smtClean="0">
                <a:latin typeface="Meiryo UI" pitchFamily="50" charset="-128"/>
                <a:ea typeface="Meiryo UI" pitchFamily="50" charset="-128"/>
                <a:cs typeface="Meiryo UI" pitchFamily="50" charset="-128"/>
              </a:rPr>
              <a:t>事業者が共同して、再生可能エネルギーや省エネの普及促進など、様々なエネルギー関連施策・事業を展開</a:t>
            </a:r>
            <a:endParaRPr lang="en-US" altLang="ja-JP" sz="1200" dirty="0" smtClean="0">
              <a:latin typeface="Meiryo UI" pitchFamily="50" charset="-128"/>
              <a:ea typeface="Meiryo UI" pitchFamily="50" charset="-128"/>
              <a:cs typeface="Meiryo UI" pitchFamily="50" charset="-128"/>
            </a:endParaRPr>
          </a:p>
        </p:txBody>
      </p:sp>
      <p:cxnSp>
        <p:nvCxnSpPr>
          <p:cNvPr id="5" name="直線コネクタ 4"/>
          <p:cNvCxnSpPr>
            <a:stCxn id="14" idx="4"/>
            <a:endCxn id="20" idx="0"/>
          </p:cNvCxnSpPr>
          <p:nvPr/>
        </p:nvCxnSpPr>
        <p:spPr>
          <a:xfrm>
            <a:off x="4917367" y="2564904"/>
            <a:ext cx="2001" cy="857157"/>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線コネクタ 22"/>
          <p:cNvCxnSpPr>
            <a:stCxn id="19" idx="3"/>
            <a:endCxn id="20" idx="7"/>
          </p:cNvCxnSpPr>
          <p:nvPr/>
        </p:nvCxnSpPr>
        <p:spPr>
          <a:xfrm flipH="1">
            <a:off x="6572765" y="2917078"/>
            <a:ext cx="1276573" cy="706360"/>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19" name="円/楕円 18"/>
          <p:cNvSpPr/>
          <p:nvPr/>
        </p:nvSpPr>
        <p:spPr>
          <a:xfrm>
            <a:off x="7613575" y="2486838"/>
            <a:ext cx="1609888"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ja-JP" altLang="en-US" sz="1400" dirty="0" smtClean="0">
                <a:solidFill>
                  <a:schemeClr val="tx1"/>
                </a:solidFill>
                <a:latin typeface="Meiryo UI" pitchFamily="50" charset="-128"/>
                <a:ea typeface="Meiryo UI" pitchFamily="50" charset="-128"/>
                <a:cs typeface="Meiryo UI" pitchFamily="50" charset="-128"/>
              </a:rPr>
              <a:t>エネルギー</a:t>
            </a:r>
            <a:endParaRPr lang="en-US" altLang="ja-JP" sz="1400" dirty="0" smtClean="0">
              <a:solidFill>
                <a:schemeClr val="tx1"/>
              </a:solidFill>
              <a:latin typeface="Meiryo UI" pitchFamily="50" charset="-128"/>
              <a:ea typeface="Meiryo UI" pitchFamily="50" charset="-128"/>
              <a:cs typeface="Meiryo UI" pitchFamily="50" charset="-128"/>
            </a:endParaRPr>
          </a:p>
          <a:p>
            <a:pPr algn="ctr"/>
            <a:r>
              <a:rPr lang="ja-JP" altLang="en-US" sz="1400" dirty="0" smtClean="0">
                <a:latin typeface="Meiryo UI" pitchFamily="50" charset="-128"/>
                <a:ea typeface="Meiryo UI" pitchFamily="50" charset="-128"/>
                <a:cs typeface="Meiryo UI" pitchFamily="50" charset="-128"/>
              </a:rPr>
              <a:t>供給事</a:t>
            </a:r>
            <a:r>
              <a:rPr lang="ja-JP" altLang="en-US" sz="1400" dirty="0">
                <a:latin typeface="Meiryo UI" pitchFamily="50" charset="-128"/>
                <a:ea typeface="Meiryo UI" pitchFamily="50" charset="-128"/>
                <a:cs typeface="Meiryo UI" pitchFamily="50" charset="-128"/>
              </a:rPr>
              <a:t>業者</a:t>
            </a:r>
            <a:endParaRPr kumimoji="1" lang="ja-JP" altLang="en-US" sz="1400" dirty="0">
              <a:latin typeface="Meiryo UI" pitchFamily="50" charset="-128"/>
              <a:ea typeface="Meiryo UI" pitchFamily="50" charset="-128"/>
              <a:cs typeface="Meiryo UI" pitchFamily="50" charset="-128"/>
            </a:endParaRPr>
          </a:p>
        </p:txBody>
      </p:sp>
      <p:cxnSp>
        <p:nvCxnSpPr>
          <p:cNvPr id="25" name="直線コネクタ 24"/>
          <p:cNvCxnSpPr>
            <a:stCxn id="20" idx="5"/>
          </p:cNvCxnSpPr>
          <p:nvPr/>
        </p:nvCxnSpPr>
        <p:spPr>
          <a:xfrm>
            <a:off x="6572765" y="4595774"/>
            <a:ext cx="1121455" cy="325711"/>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線コネクタ 27"/>
          <p:cNvCxnSpPr>
            <a:stCxn id="17" idx="5"/>
            <a:endCxn id="20" idx="1"/>
          </p:cNvCxnSpPr>
          <p:nvPr/>
        </p:nvCxnSpPr>
        <p:spPr>
          <a:xfrm>
            <a:off x="2209434" y="3165303"/>
            <a:ext cx="1056536" cy="458135"/>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a:stCxn id="18" idx="7"/>
            <a:endCxn id="20" idx="3"/>
          </p:cNvCxnSpPr>
          <p:nvPr/>
        </p:nvCxnSpPr>
        <p:spPr>
          <a:xfrm flipV="1">
            <a:off x="2076325" y="4595774"/>
            <a:ext cx="1189645" cy="246499"/>
          </a:xfrm>
          <a:prstGeom prst="line">
            <a:avLst/>
          </a:prstGeom>
          <a:ln w="508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直線コネクタ 33"/>
          <p:cNvCxnSpPr>
            <a:stCxn id="20" idx="4"/>
            <a:endCxn id="33" idx="0"/>
          </p:cNvCxnSpPr>
          <p:nvPr/>
        </p:nvCxnSpPr>
        <p:spPr>
          <a:xfrm>
            <a:off x="4919368" y="4797151"/>
            <a:ext cx="0" cy="650122"/>
          </a:xfrm>
          <a:prstGeom prst="line">
            <a:avLst/>
          </a:prstGeom>
          <a:ln w="101600" cmpd="dbl">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sp>
        <p:nvSpPr>
          <p:cNvPr id="20" name="円/楕円 19"/>
          <p:cNvSpPr/>
          <p:nvPr/>
        </p:nvSpPr>
        <p:spPr>
          <a:xfrm>
            <a:off x="2581110" y="3422061"/>
            <a:ext cx="4676515" cy="1375090"/>
          </a:xfrm>
          <a:prstGeom prst="ellipse">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kumimoji="1" lang="ja-JP" altLang="en-US"/>
          </a:p>
        </p:txBody>
      </p:sp>
      <p:sp>
        <p:nvSpPr>
          <p:cNvPr id="21" name="テキスト ボックス 20"/>
          <p:cNvSpPr txBox="1"/>
          <p:nvPr/>
        </p:nvSpPr>
        <p:spPr>
          <a:xfrm>
            <a:off x="3080792" y="3666509"/>
            <a:ext cx="3672407"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ja-JP" altLang="en-US" b="1" dirty="0" smtClean="0">
                <a:latin typeface="Meiryo UI" pitchFamily="50" charset="-128"/>
                <a:ea typeface="Meiryo UI" pitchFamily="50" charset="-128"/>
                <a:cs typeface="Meiryo UI" pitchFamily="50" charset="-128"/>
              </a:rPr>
              <a:t>おおさかスマートエネルギー協議会</a:t>
            </a:r>
            <a:endParaRPr lang="ja-JP" altLang="ja-JP" b="1" dirty="0">
              <a:latin typeface="Meiryo UI" pitchFamily="50" charset="-128"/>
              <a:ea typeface="Meiryo UI" pitchFamily="50" charset="-128"/>
              <a:cs typeface="Meiryo UI" pitchFamily="50" charset="-128"/>
            </a:endParaRPr>
          </a:p>
        </p:txBody>
      </p:sp>
      <p:sp>
        <p:nvSpPr>
          <p:cNvPr id="22" name="テキスト ボックス 21"/>
          <p:cNvSpPr txBox="1"/>
          <p:nvPr/>
        </p:nvSpPr>
        <p:spPr>
          <a:xfrm>
            <a:off x="3265970" y="4048025"/>
            <a:ext cx="3559238" cy="533102"/>
          </a:xfrm>
          <a:prstGeom prst="bracketPair">
            <a:avLst>
              <a:gd name="adj" fmla="val 23171"/>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本プランを踏まえ、各主体が情報の共有を図り、意見交換を行うことにより、それぞれの取組みを促進</a:t>
            </a:r>
            <a:endParaRPr lang="ja-JP" altLang="ja-JP" sz="1200" dirty="0">
              <a:latin typeface="Meiryo UI" pitchFamily="50" charset="-128"/>
              <a:ea typeface="Meiryo UI" pitchFamily="50" charset="-128"/>
              <a:cs typeface="Meiryo UI" pitchFamily="50" charset="-128"/>
            </a:endParaRPr>
          </a:p>
        </p:txBody>
      </p:sp>
      <p:sp>
        <p:nvSpPr>
          <p:cNvPr id="16" name="円/楕円 15"/>
          <p:cNvSpPr/>
          <p:nvPr/>
        </p:nvSpPr>
        <p:spPr>
          <a:xfrm>
            <a:off x="7600323" y="4703258"/>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市町村</a:t>
            </a:r>
            <a:endParaRPr kumimoji="1" lang="ja-JP" altLang="en-US" sz="1400" dirty="0">
              <a:latin typeface="Meiryo UI" pitchFamily="50" charset="-128"/>
              <a:ea typeface="Meiryo UI" pitchFamily="50" charset="-128"/>
              <a:cs typeface="Meiryo UI" pitchFamily="50" charset="-128"/>
            </a:endParaRPr>
          </a:p>
        </p:txBody>
      </p:sp>
      <p:sp>
        <p:nvSpPr>
          <p:cNvPr id="14" name="円/楕円 13"/>
          <p:cNvSpPr/>
          <p:nvPr/>
        </p:nvSpPr>
        <p:spPr>
          <a:xfrm>
            <a:off x="4143109" y="2060848"/>
            <a:ext cx="1548516" cy="504056"/>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住民</a:t>
            </a:r>
            <a:endParaRPr kumimoji="1" lang="ja-JP" altLang="en-US" sz="1400" dirty="0">
              <a:latin typeface="Meiryo UI" pitchFamily="50" charset="-128"/>
              <a:ea typeface="Meiryo UI" pitchFamily="50" charset="-128"/>
              <a:cs typeface="Meiryo UI" pitchFamily="50" charset="-128"/>
            </a:endParaRPr>
          </a:p>
        </p:txBody>
      </p:sp>
      <p:sp>
        <p:nvSpPr>
          <p:cNvPr id="17" name="円/楕円 16"/>
          <p:cNvSpPr/>
          <p:nvPr/>
        </p:nvSpPr>
        <p:spPr>
          <a:xfrm>
            <a:off x="824772" y="2735063"/>
            <a:ext cx="1622233"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民間事業者</a:t>
            </a:r>
            <a:endParaRPr kumimoji="1" lang="ja-JP" altLang="en-US" sz="1400" dirty="0">
              <a:latin typeface="Meiryo UI" pitchFamily="50" charset="-128"/>
              <a:ea typeface="Meiryo UI" pitchFamily="50" charset="-128"/>
              <a:cs typeface="Meiryo UI" pitchFamily="50" charset="-128"/>
            </a:endParaRPr>
          </a:p>
        </p:txBody>
      </p:sp>
      <p:sp>
        <p:nvSpPr>
          <p:cNvPr id="18" name="円/楕円 17"/>
          <p:cNvSpPr/>
          <p:nvPr/>
        </p:nvSpPr>
        <p:spPr>
          <a:xfrm>
            <a:off x="818687" y="4768456"/>
            <a:ext cx="1473415" cy="504057"/>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kumimoji="1" lang="ja-JP" altLang="en-US" sz="1400" dirty="0" smtClean="0">
                <a:latin typeface="Meiryo UI" pitchFamily="50" charset="-128"/>
                <a:ea typeface="Meiryo UI" pitchFamily="50" charset="-128"/>
                <a:cs typeface="Meiryo UI" pitchFamily="50" charset="-128"/>
              </a:rPr>
              <a:t>各種団体</a:t>
            </a:r>
            <a:endParaRPr kumimoji="1" lang="ja-JP" altLang="en-US" sz="1400" dirty="0">
              <a:latin typeface="Meiryo UI" pitchFamily="50" charset="-128"/>
              <a:ea typeface="Meiryo UI" pitchFamily="50" charset="-128"/>
              <a:cs typeface="Meiryo UI" pitchFamily="50" charset="-128"/>
            </a:endParaRPr>
          </a:p>
        </p:txBody>
      </p:sp>
      <p:sp>
        <p:nvSpPr>
          <p:cNvPr id="93" name="テキスト ボックス 92"/>
          <p:cNvSpPr txBox="1"/>
          <p:nvPr/>
        </p:nvSpPr>
        <p:spPr>
          <a:xfrm>
            <a:off x="7613575" y="2967334"/>
            <a:ext cx="169712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エネルギー需給に関する情報提供　など</a:t>
            </a:r>
            <a:endParaRPr lang="ja-JP" altLang="ja-JP" sz="1200" dirty="0">
              <a:latin typeface="Meiryo UI" pitchFamily="50" charset="-128"/>
              <a:ea typeface="Meiryo UI" pitchFamily="50" charset="-128"/>
              <a:cs typeface="Meiryo UI" pitchFamily="50" charset="-128"/>
            </a:endParaRPr>
          </a:p>
        </p:txBody>
      </p:sp>
      <p:sp>
        <p:nvSpPr>
          <p:cNvPr id="99" name="テキスト ボックス 98"/>
          <p:cNvSpPr txBox="1"/>
          <p:nvPr/>
        </p:nvSpPr>
        <p:spPr>
          <a:xfrm>
            <a:off x="7526340" y="5190881"/>
            <a:ext cx="1784358"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地域に密着したエネルギー施策・事業の展開　など</a:t>
            </a:r>
            <a:endParaRPr lang="ja-JP" altLang="ja-JP" sz="1200" dirty="0">
              <a:latin typeface="Meiryo UI" pitchFamily="50" charset="-128"/>
              <a:ea typeface="Meiryo UI" pitchFamily="50" charset="-128"/>
              <a:cs typeface="Meiryo UI" pitchFamily="50" charset="-128"/>
            </a:endParaRPr>
          </a:p>
        </p:txBody>
      </p:sp>
      <p:sp>
        <p:nvSpPr>
          <p:cNvPr id="100" name="テキスト ボックス 99"/>
          <p:cNvSpPr txBox="1"/>
          <p:nvPr/>
        </p:nvSpPr>
        <p:spPr>
          <a:xfrm>
            <a:off x="4088904" y="2575937"/>
            <a:ext cx="1784358"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省エネ行動　の実践　など</a:t>
            </a:r>
            <a:endParaRPr lang="ja-JP" altLang="ja-JP"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854475" y="3212975"/>
            <a:ext cx="1650253" cy="461665"/>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エネルギーの効率的な利用　など</a:t>
            </a:r>
            <a:endParaRPr lang="ja-JP" altLang="ja-JP" sz="1200" dirty="0">
              <a:latin typeface="Meiryo UI" pitchFamily="50" charset="-128"/>
              <a:ea typeface="Meiryo UI" pitchFamily="50" charset="-128"/>
              <a:cs typeface="Meiryo UI" pitchFamily="50" charset="-128"/>
            </a:endParaRPr>
          </a:p>
        </p:txBody>
      </p:sp>
      <p:sp>
        <p:nvSpPr>
          <p:cNvPr id="103" name="テキスト ボックス 102"/>
          <p:cNvSpPr txBox="1"/>
          <p:nvPr/>
        </p:nvSpPr>
        <p:spPr>
          <a:xfrm>
            <a:off x="760964" y="5301207"/>
            <a:ext cx="1686041" cy="276999"/>
          </a:xfrm>
          <a:prstGeom prst="bracketPair">
            <a:avLst>
              <a:gd name="adj" fmla="val 0"/>
            </a:avLst>
          </a:prstGeom>
          <a:ln>
            <a:noFill/>
          </a:ln>
        </p:spPr>
        <p:style>
          <a:lnRef idx="1">
            <a:schemeClr val="dk1"/>
          </a:lnRef>
          <a:fillRef idx="0">
            <a:schemeClr val="dk1"/>
          </a:fillRef>
          <a:effectRef idx="0">
            <a:schemeClr val="dk1"/>
          </a:effectRef>
          <a:fontRef idx="minor">
            <a:schemeClr val="tx1"/>
          </a:fontRef>
        </p:style>
        <p:txBody>
          <a:bodyPr wrap="square" rtlCol="0">
            <a:spAutoFit/>
          </a:bodyPr>
          <a:lstStyle/>
          <a:p>
            <a:r>
              <a:rPr lang="ja-JP" altLang="en-US" sz="1200" dirty="0" smtClean="0">
                <a:latin typeface="Meiryo UI" pitchFamily="50" charset="-128"/>
                <a:ea typeface="Meiryo UI" pitchFamily="50" charset="-128"/>
                <a:cs typeface="Meiryo UI" pitchFamily="50" charset="-128"/>
              </a:rPr>
              <a:t>会員への情報提供</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など</a:t>
            </a:r>
            <a:endParaRPr lang="ja-JP" altLang="ja-JP" sz="1200" dirty="0">
              <a:latin typeface="Meiryo UI" pitchFamily="50" charset="-128"/>
              <a:ea typeface="Meiryo UI" pitchFamily="50" charset="-128"/>
              <a:cs typeface="Meiryo UI" pitchFamily="50" charset="-128"/>
            </a:endParaRPr>
          </a:p>
        </p:txBody>
      </p:sp>
      <p:sp>
        <p:nvSpPr>
          <p:cNvPr id="35" name="角丸四角形 34"/>
          <p:cNvSpPr/>
          <p:nvPr/>
        </p:nvSpPr>
        <p:spPr>
          <a:xfrm>
            <a:off x="200472" y="620688"/>
            <a:ext cx="9505056" cy="6120680"/>
          </a:xfrm>
          <a:prstGeom prst="roundRect">
            <a:avLst>
              <a:gd name="adj" fmla="val 1002"/>
            </a:avLst>
          </a:prstGeom>
          <a:noFill/>
          <a:ln w="31750"/>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050" dirty="0">
              <a:latin typeface="Meiryo UI" pitchFamily="50" charset="-128"/>
              <a:ea typeface="Meiryo UI" pitchFamily="50" charset="-128"/>
              <a:cs typeface="Meiryo UI" pitchFamily="50" charset="-128"/>
            </a:endParaRPr>
          </a:p>
        </p:txBody>
      </p:sp>
      <p:sp>
        <p:nvSpPr>
          <p:cNvPr id="36" name="角丸四角形 35"/>
          <p:cNvSpPr/>
          <p:nvPr/>
        </p:nvSpPr>
        <p:spPr>
          <a:xfrm>
            <a:off x="416496" y="764704"/>
            <a:ext cx="8984382" cy="864095"/>
          </a:xfrm>
          <a:prstGeom prst="roundRect">
            <a:avLst>
              <a:gd name="adj" fmla="val 10053"/>
            </a:avLst>
          </a:prstGeom>
        </p:spPr>
        <p:style>
          <a:lnRef idx="2">
            <a:schemeClr val="accent5"/>
          </a:lnRef>
          <a:fillRef idx="1">
            <a:schemeClr val="lt1"/>
          </a:fillRef>
          <a:effectRef idx="0">
            <a:schemeClr val="accent5"/>
          </a:effectRef>
          <a:fontRef idx="minor">
            <a:schemeClr val="dk1"/>
          </a:fontRef>
        </p:style>
        <p:txBody>
          <a:bodyPr rtlCol="0" anchor="ctr"/>
          <a:lstStyle/>
          <a:p>
            <a:r>
              <a:rPr lang="ja-JP" altLang="en-US" sz="1600" b="1" dirty="0" smtClean="0">
                <a:solidFill>
                  <a:schemeClr val="tx1"/>
                </a:solidFill>
                <a:latin typeface="Meiryo UI" pitchFamily="50" charset="-128"/>
                <a:ea typeface="Meiryo UI" pitchFamily="50" charset="-128"/>
                <a:cs typeface="Meiryo UI" pitchFamily="50" charset="-128"/>
              </a:rPr>
              <a:t>　府域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市域</a:t>
            </a:r>
            <a:r>
              <a:rPr lang="en-US" altLang="ja-JP" sz="1600" b="1" dirty="0" smtClean="0">
                <a:solidFill>
                  <a:schemeClr val="tx1"/>
                </a:solidFill>
                <a:latin typeface="Meiryo UI" pitchFamily="50" charset="-128"/>
                <a:ea typeface="Meiryo UI" pitchFamily="50" charset="-128"/>
                <a:cs typeface="Meiryo UI" pitchFamily="50" charset="-128"/>
              </a:rPr>
              <a:t>)</a:t>
            </a:r>
            <a:r>
              <a:rPr lang="ja-JP" altLang="en-US" sz="1600" b="1" dirty="0" smtClean="0">
                <a:solidFill>
                  <a:schemeClr val="tx1"/>
                </a:solidFill>
                <a:latin typeface="Meiryo UI" pitchFamily="50" charset="-128"/>
                <a:ea typeface="Meiryo UI" pitchFamily="50" charset="-128"/>
                <a:cs typeface="Meiryo UI" pitchFamily="50" charset="-128"/>
              </a:rPr>
              <a:t>におけるエネルギー</a:t>
            </a:r>
            <a:r>
              <a:rPr lang="ja-JP" altLang="en-US" sz="1600" b="1" dirty="0">
                <a:solidFill>
                  <a:schemeClr val="tx1"/>
                </a:solidFill>
                <a:latin typeface="Meiryo UI" pitchFamily="50" charset="-128"/>
                <a:ea typeface="Meiryo UI" pitchFamily="50" charset="-128"/>
                <a:cs typeface="Meiryo UI" pitchFamily="50" charset="-128"/>
              </a:rPr>
              <a:t>政策</a:t>
            </a:r>
            <a:r>
              <a:rPr lang="ja-JP" altLang="en-US" sz="1600" b="1" dirty="0" smtClean="0">
                <a:solidFill>
                  <a:schemeClr val="tx1"/>
                </a:solidFill>
                <a:latin typeface="Meiryo UI" pitchFamily="50" charset="-128"/>
                <a:ea typeface="Meiryo UI" pitchFamily="50" charset="-128"/>
                <a:cs typeface="Meiryo UI" pitchFamily="50" charset="-128"/>
              </a:rPr>
              <a:t>を効果的に推進するため、住民･民間事業者･エネルギー供給事業者等、あらゆる関係者と情報を共有しつつ、意見交換を重ねながら、地域におけるエネルギー問題の解決に向けた施策･事業を検討し取組みを進めます。</a:t>
            </a:r>
            <a:endParaRPr lang="en-US" altLang="ja-JP" sz="1600" b="1" dirty="0" smtClean="0">
              <a:solidFill>
                <a:schemeClr val="tx1"/>
              </a:solidFill>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25152214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プランの効果的な推進</a:t>
            </a:r>
            <a:endParaRPr lang="ja-JP" sz="3600" dirty="0">
              <a:solidFill>
                <a:schemeClr val="bg1"/>
              </a:solidFill>
              <a:ea typeface="HGP創英角ｺﾞｼｯｸUB" pitchFamily="50" charset="-128"/>
              <a:cs typeface="ＭＳ Ｐゴシック" charset="-128"/>
            </a:endParaRPr>
          </a:p>
        </p:txBody>
      </p:sp>
      <p:sp>
        <p:nvSpPr>
          <p:cNvPr id="93" name="角丸四角形 92"/>
          <p:cNvSpPr/>
          <p:nvPr/>
        </p:nvSpPr>
        <p:spPr>
          <a:xfrm>
            <a:off x="137344" y="620688"/>
            <a:ext cx="4671640"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4" name="角丸四角形 93"/>
          <p:cNvSpPr/>
          <p:nvPr/>
        </p:nvSpPr>
        <p:spPr>
          <a:xfrm>
            <a:off x="5025008" y="620688"/>
            <a:ext cx="4729199" cy="6048672"/>
          </a:xfrm>
          <a:prstGeom prst="roundRect">
            <a:avLst>
              <a:gd name="adj" fmla="val 0"/>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latin typeface="Meiryo UI" pitchFamily="50" charset="-128"/>
              <a:ea typeface="Meiryo UI" pitchFamily="50" charset="-128"/>
              <a:cs typeface="Meiryo UI" pitchFamily="50" charset="-128"/>
            </a:endParaRPr>
          </a:p>
        </p:txBody>
      </p:sp>
      <p:sp>
        <p:nvSpPr>
          <p:cNvPr id="96" name="テキスト ボックス 95"/>
          <p:cNvSpPr txBox="1"/>
          <p:nvPr/>
        </p:nvSpPr>
        <p:spPr>
          <a:xfrm>
            <a:off x="2763670" y="1396242"/>
            <a:ext cx="1850838" cy="184666"/>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府事業</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（予算</a:t>
            </a:r>
            <a:r>
              <a:rPr lang="en-US" altLang="ja-JP" sz="1200" dirty="0">
                <a:latin typeface="Meiryo UI" pitchFamily="50" charset="-128"/>
                <a:ea typeface="Meiryo UI" pitchFamily="50" charset="-128"/>
                <a:cs typeface="Meiryo UI" pitchFamily="50" charset="-128"/>
              </a:rPr>
              <a:t>254</a:t>
            </a:r>
            <a:r>
              <a:rPr lang="zh-TW" altLang="en-US" sz="1200" dirty="0" smtClean="0">
                <a:latin typeface="Meiryo UI" pitchFamily="50" charset="-128"/>
                <a:ea typeface="Meiryo UI" pitchFamily="50" charset="-128"/>
                <a:cs typeface="Meiryo UI" pitchFamily="50" charset="-128"/>
              </a:rPr>
              <a:t>千円）</a:t>
            </a:r>
            <a:endParaRPr kumimoji="1" lang="ja-JP" altLang="en-US" sz="1200" dirty="0">
              <a:latin typeface="Meiryo UI" pitchFamily="50" charset="-128"/>
              <a:ea typeface="Meiryo UI" pitchFamily="50" charset="-128"/>
              <a:cs typeface="Meiryo UI" pitchFamily="50" charset="-128"/>
            </a:endParaRPr>
          </a:p>
        </p:txBody>
      </p:sp>
      <p:sp>
        <p:nvSpPr>
          <p:cNvPr id="97" name="テキスト ボックス 96"/>
          <p:cNvSpPr txBox="1"/>
          <p:nvPr/>
        </p:nvSpPr>
        <p:spPr>
          <a:xfrm>
            <a:off x="203586" y="1844824"/>
            <a:ext cx="4454830" cy="692497"/>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◆府民、民間事業者、市町村、供給事業者等の関係者が情報を共有しつつ、地域のエネルギー問題を協議し、問題解決に向けた取組みを推進します。</a:t>
            </a:r>
            <a:endParaRPr kumimoji="1" lang="ja-JP" altLang="en-US" sz="1300" dirty="0">
              <a:latin typeface="Meiryo UI" pitchFamily="50" charset="-128"/>
              <a:ea typeface="Meiryo UI" pitchFamily="50" charset="-128"/>
              <a:cs typeface="Meiryo UI" pitchFamily="50" charset="-128"/>
            </a:endParaRPr>
          </a:p>
        </p:txBody>
      </p:sp>
      <p:sp>
        <p:nvSpPr>
          <p:cNvPr id="98" name="テキスト ボックス 97"/>
          <p:cNvSpPr txBox="1"/>
          <p:nvPr/>
        </p:nvSpPr>
        <p:spPr>
          <a:xfrm>
            <a:off x="274386" y="3917954"/>
            <a:ext cx="4753490" cy="892552"/>
          </a:xfrm>
          <a:prstGeom prst="rect">
            <a:avLst/>
          </a:prstGeom>
          <a:noFill/>
        </p:spPr>
        <p:txBody>
          <a:bodyPr wrap="square" rtlCol="0">
            <a:spAutoFit/>
          </a:bodyPr>
          <a:lstStyle/>
          <a:p>
            <a:pPr marL="87313" indent="-87313"/>
            <a:r>
              <a:rPr lang="ja-JP" altLang="en-US" sz="1300" dirty="0" smtClean="0">
                <a:latin typeface="Meiryo UI" pitchFamily="50" charset="-128"/>
                <a:ea typeface="Meiryo UI" pitchFamily="50" charset="-128"/>
                <a:cs typeface="Meiryo UI" pitchFamily="50" charset="-128"/>
              </a:rPr>
              <a:t>○参加団体：府民団体、事業者団体、エネルギー供給事</a:t>
            </a:r>
            <a:r>
              <a:rPr lang="ja-JP" altLang="en-US" sz="1300" dirty="0">
                <a:latin typeface="Meiryo UI" pitchFamily="50" charset="-128"/>
                <a:ea typeface="Meiryo UI" pitchFamily="50" charset="-128"/>
                <a:cs typeface="Meiryo UI" pitchFamily="50" charset="-128"/>
              </a:rPr>
              <a:t>業者</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市町村等</a:t>
            </a:r>
          </a:p>
          <a:p>
            <a:pPr marL="87313" indent="-87313"/>
            <a:r>
              <a:rPr lang="ja-JP" altLang="en-US" sz="1300" dirty="0" smtClean="0">
                <a:latin typeface="Meiryo UI" pitchFamily="50" charset="-128"/>
                <a:ea typeface="Meiryo UI" pitchFamily="50" charset="-128"/>
                <a:cs typeface="Meiryo UI" pitchFamily="50" charset="-128"/>
              </a:rPr>
              <a:t>○開催予定回数：</a:t>
            </a:r>
            <a:r>
              <a:rPr lang="en-US" altLang="ja-JP" sz="1300" dirty="0">
                <a:latin typeface="Meiryo UI" pitchFamily="50" charset="-128"/>
                <a:ea typeface="Meiryo UI" pitchFamily="50" charset="-128"/>
                <a:cs typeface="Meiryo UI" pitchFamily="50" charset="-128"/>
              </a:rPr>
              <a:t>18</a:t>
            </a:r>
            <a:r>
              <a:rPr lang="ja-JP" altLang="en-US" sz="1300" dirty="0" smtClean="0">
                <a:latin typeface="Meiryo UI" pitchFamily="50" charset="-128"/>
                <a:ea typeface="Meiryo UI" pitchFamily="50" charset="-128"/>
                <a:cs typeface="Meiryo UI" pitchFamily="50" charset="-128"/>
              </a:rPr>
              <a:t>回程度</a:t>
            </a:r>
            <a:endParaRPr lang="en-US" altLang="ja-JP" sz="1300" dirty="0" smtClean="0">
              <a:latin typeface="Meiryo UI" pitchFamily="50" charset="-128"/>
              <a:ea typeface="Meiryo UI" pitchFamily="50" charset="-128"/>
              <a:cs typeface="Meiryo UI" pitchFamily="50" charset="-128"/>
            </a:endParaRPr>
          </a:p>
          <a:p>
            <a:pPr marL="87313" indent="-87313"/>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協議内容</a:t>
            </a:r>
          </a:p>
        </p:txBody>
      </p:sp>
      <p:sp>
        <p:nvSpPr>
          <p:cNvPr id="100" name="テキスト ボックス 99"/>
          <p:cNvSpPr txBox="1"/>
          <p:nvPr/>
        </p:nvSpPr>
        <p:spPr>
          <a:xfrm>
            <a:off x="5885230" y="1259761"/>
            <a:ext cx="3820040" cy="553998"/>
          </a:xfrm>
          <a:prstGeom prst="rect">
            <a:avLst/>
          </a:prstGeom>
          <a:noFill/>
        </p:spPr>
        <p:txBody>
          <a:bodyPr wrap="square" lIns="0" tIns="0" rIns="0" bIns="0" rtlCol="0" anchor="ctr" anchorCtr="1">
            <a:spAutoFit/>
          </a:bodyPr>
          <a:lstStyle/>
          <a:p>
            <a:pPr marL="87313" indent="-87313"/>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府市共同事業　</a:t>
            </a:r>
            <a:r>
              <a:rPr lang="en-US" altLang="ja-JP" sz="1200" dirty="0" smtClean="0">
                <a:latin typeface="Meiryo UI" pitchFamily="50" charset="-128"/>
                <a:ea typeface="Meiryo UI" pitchFamily="50" charset="-128"/>
                <a:cs typeface="Meiryo UI" pitchFamily="50" charset="-128"/>
              </a:rPr>
              <a:t>(</a:t>
            </a:r>
            <a:r>
              <a:rPr lang="ja-JP" altLang="en-US" sz="1200" dirty="0" smtClean="0">
                <a:latin typeface="Meiryo UI" pitchFamily="50" charset="-128"/>
                <a:ea typeface="Meiryo UI" pitchFamily="50" charset="-128"/>
                <a:cs typeface="Meiryo UI" pitchFamily="50" charset="-128"/>
              </a:rPr>
              <a:t>おおさかスマートエネルギーセンター事業）</a:t>
            </a:r>
            <a:r>
              <a:rPr lang="en-US" altLang="ja-JP" sz="1200" dirty="0" smtClean="0">
                <a:latin typeface="Meiryo UI" pitchFamily="50" charset="-128"/>
                <a:ea typeface="Meiryo UI" pitchFamily="50" charset="-128"/>
                <a:cs typeface="Meiryo UI" pitchFamily="50" charset="-128"/>
              </a:rPr>
              <a:t>】</a:t>
            </a:r>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a:t>
            </a:r>
            <a:endParaRPr lang="en-US" altLang="ja-JP"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予算</a:t>
            </a:r>
            <a:r>
              <a:rPr lang="en-US" altLang="ja-JP" sz="1200" dirty="0" smtClean="0">
                <a:latin typeface="Meiryo UI" pitchFamily="50" charset="-128"/>
                <a:ea typeface="Meiryo UI" pitchFamily="50" charset="-128"/>
                <a:cs typeface="Meiryo UI" pitchFamily="50" charset="-128"/>
              </a:rPr>
              <a:t>5,660</a:t>
            </a:r>
            <a:r>
              <a:rPr lang="zh-TW" altLang="en-US" sz="1200" dirty="0" smtClean="0">
                <a:latin typeface="Meiryo UI" pitchFamily="50" charset="-128"/>
                <a:ea typeface="Meiryo UI" pitchFamily="50" charset="-128"/>
                <a:cs typeface="Meiryo UI" pitchFamily="50" charset="-128"/>
              </a:rPr>
              <a:t>千円</a:t>
            </a:r>
            <a:endParaRPr lang="en-US" altLang="zh-TW" sz="1200" dirty="0" smtClean="0">
              <a:latin typeface="Meiryo UI" pitchFamily="50" charset="-128"/>
              <a:ea typeface="Meiryo UI" pitchFamily="50" charset="-128"/>
              <a:cs typeface="Meiryo UI" pitchFamily="50" charset="-128"/>
            </a:endParaRPr>
          </a:p>
          <a:p>
            <a:pPr marL="87313" indent="-87313"/>
            <a:r>
              <a:rPr lang="ja-JP" altLang="en-US" sz="1200" dirty="0">
                <a:latin typeface="Meiryo UI" pitchFamily="50" charset="-128"/>
                <a:ea typeface="Meiryo UI" pitchFamily="50" charset="-128"/>
                <a:cs typeface="Meiryo UI" pitchFamily="50" charset="-128"/>
              </a:rPr>
              <a:t>　</a:t>
            </a:r>
            <a:r>
              <a:rPr lang="ja-JP" altLang="en-US" sz="1200" dirty="0" smtClean="0">
                <a:latin typeface="Meiryo UI" pitchFamily="50" charset="-128"/>
                <a:ea typeface="Meiryo UI" pitchFamily="50" charset="-128"/>
                <a:cs typeface="Meiryo UI" pitchFamily="50" charset="-128"/>
              </a:rPr>
              <a:t>　（共通事務費</a:t>
            </a:r>
            <a:r>
              <a:rPr lang="en-US" altLang="ja-JP" sz="1200" dirty="0" smtClean="0">
                <a:latin typeface="Meiryo UI" pitchFamily="50" charset="-128"/>
                <a:ea typeface="Meiryo UI" pitchFamily="50" charset="-128"/>
                <a:cs typeface="Meiryo UI" pitchFamily="50" charset="-128"/>
              </a:rPr>
              <a:t>3,531</a:t>
            </a:r>
            <a:r>
              <a:rPr lang="ja-JP" altLang="en-US" sz="1200" dirty="0" smtClean="0">
                <a:latin typeface="Meiryo UI" pitchFamily="50" charset="-128"/>
                <a:ea typeface="Meiryo UI" pitchFamily="50" charset="-128"/>
                <a:cs typeface="Meiryo UI" pitchFamily="50" charset="-128"/>
              </a:rPr>
              <a:t>千円、各事業費</a:t>
            </a:r>
            <a:r>
              <a:rPr lang="en-US" altLang="ja-JP" sz="1200" dirty="0" smtClean="0">
                <a:latin typeface="Meiryo UI" pitchFamily="50" charset="-128"/>
                <a:ea typeface="Meiryo UI" pitchFamily="50" charset="-128"/>
                <a:cs typeface="Meiryo UI" pitchFamily="50" charset="-128"/>
              </a:rPr>
              <a:t>2,129</a:t>
            </a:r>
            <a:r>
              <a:rPr lang="ja-JP" altLang="en-US" sz="1200" dirty="0" smtClean="0">
                <a:latin typeface="Meiryo UI" pitchFamily="50" charset="-128"/>
                <a:ea typeface="Meiryo UI" pitchFamily="50" charset="-128"/>
                <a:cs typeface="Meiryo UI" pitchFamily="50" charset="-128"/>
              </a:rPr>
              <a:t>千円</a:t>
            </a:r>
            <a:r>
              <a:rPr lang="zh-TW" altLang="en-US" sz="1200" dirty="0" smtClean="0">
                <a:latin typeface="Meiryo UI" pitchFamily="50" charset="-128"/>
                <a:ea typeface="Meiryo UI" pitchFamily="50" charset="-128"/>
                <a:cs typeface="Meiryo UI" pitchFamily="50" charset="-128"/>
              </a:rPr>
              <a:t>）</a:t>
            </a:r>
            <a:endParaRPr lang="ja-JP" altLang="en-US" sz="1200" dirty="0">
              <a:latin typeface="Meiryo UI" pitchFamily="50" charset="-128"/>
              <a:ea typeface="Meiryo UI" pitchFamily="50" charset="-128"/>
              <a:cs typeface="Meiryo UI" pitchFamily="50" charset="-128"/>
            </a:endParaRPr>
          </a:p>
        </p:txBody>
      </p:sp>
      <p:sp>
        <p:nvSpPr>
          <p:cNvPr id="101" name="テキスト ボックス 100"/>
          <p:cNvSpPr txBox="1"/>
          <p:nvPr/>
        </p:nvSpPr>
        <p:spPr>
          <a:xfrm>
            <a:off x="5185643" y="1931807"/>
            <a:ext cx="4303861" cy="892552"/>
          </a:xfrm>
          <a:prstGeom prst="rect">
            <a:avLst/>
          </a:prstGeom>
          <a:noFill/>
        </p:spPr>
        <p:txBody>
          <a:bodyPr wrap="square" rtlCol="0">
            <a:spAutoFit/>
          </a:bodyPr>
          <a:lstStyle/>
          <a:p>
            <a:pPr marL="87313" indent="-87313"/>
            <a:r>
              <a:rPr lang="ja-JP" altLang="en-US" sz="1300" dirty="0">
                <a:latin typeface="Meiryo UI" pitchFamily="50" charset="-128"/>
                <a:ea typeface="Meiryo UI" pitchFamily="50" charset="-128"/>
                <a:cs typeface="Meiryo UI" pitchFamily="50" charset="-128"/>
              </a:rPr>
              <a:t>◆大阪府・</a:t>
            </a:r>
            <a:r>
              <a:rPr lang="ja-JP" altLang="en-US" sz="1300" dirty="0" smtClean="0">
                <a:latin typeface="Meiryo UI" pitchFamily="50" charset="-128"/>
                <a:ea typeface="Meiryo UI" pitchFamily="50" charset="-128"/>
                <a:cs typeface="Meiryo UI" pitchFamily="50" charset="-128"/>
              </a:rPr>
              <a:t>大阪市が共同で設置した「おおさかスマートエネルギーセンター」では、府民からの相談にワンストップで対応し、中小事業者のサポートや民間事業者のマッチングなど、様々な事業を展開します。</a:t>
            </a:r>
            <a:endParaRPr kumimoji="1" lang="ja-JP" altLang="en-US" sz="1300" dirty="0">
              <a:latin typeface="Meiryo UI" pitchFamily="50" charset="-128"/>
              <a:ea typeface="Meiryo UI" pitchFamily="50" charset="-128"/>
              <a:cs typeface="Meiryo UI" pitchFamily="50" charset="-128"/>
            </a:endParaRPr>
          </a:p>
        </p:txBody>
      </p:sp>
      <p:sp>
        <p:nvSpPr>
          <p:cNvPr id="102" name="テキスト ボックス 101"/>
          <p:cNvSpPr txBox="1"/>
          <p:nvPr/>
        </p:nvSpPr>
        <p:spPr>
          <a:xfrm>
            <a:off x="4997297" y="2833425"/>
            <a:ext cx="4489189" cy="3785652"/>
          </a:xfrm>
          <a:prstGeom prst="rect">
            <a:avLst/>
          </a:prstGeom>
          <a:noFill/>
        </p:spPr>
        <p:txBody>
          <a:bodyPr wrap="square" rtlCol="0">
            <a:spAutoFit/>
          </a:bodyPr>
          <a:lstStyle/>
          <a:p>
            <a:pPr marL="87313" indent="-87313">
              <a:lnSpc>
                <a:spcPts val="1800"/>
              </a:lnSpc>
            </a:pP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事業内容　</a:t>
            </a:r>
            <a:r>
              <a:rPr lang="en-US" altLang="ja-JP" sz="1300" dirty="0" smtClean="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詳細については後述します。）</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・低利ソーラークレジット事業・・・・・・・・・・・・・・・・・・・・・</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・創エネ、蓄エネ、省エネ対策の相談･アドバイス</a:t>
            </a:r>
            <a:r>
              <a:rPr lang="ja-JP" altLang="en-US" sz="1300" dirty="0">
                <a:latin typeface="Meiryo UI" pitchFamily="50" charset="-128"/>
                <a:ea typeface="Meiryo UI" pitchFamily="50" charset="-128"/>
                <a:cs typeface="Meiryo UI" pitchFamily="50" charset="-128"/>
              </a:rPr>
              <a:t>・・・</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・国</a:t>
            </a:r>
            <a:r>
              <a:rPr lang="ja-JP" altLang="en-US" sz="1300" dirty="0">
                <a:latin typeface="Meiryo UI" pitchFamily="50" charset="-128"/>
                <a:ea typeface="Meiryo UI" pitchFamily="50" charset="-128"/>
                <a:cs typeface="Meiryo UI" pitchFamily="50" charset="-128"/>
              </a:rPr>
              <a:t>等が実施する</a:t>
            </a:r>
            <a:r>
              <a:rPr lang="ja-JP" altLang="en-US" sz="1300" dirty="0" smtClean="0">
                <a:latin typeface="Meiryo UI" pitchFamily="50" charset="-128"/>
                <a:ea typeface="Meiryo UI" pitchFamily="50" charset="-128"/>
                <a:cs typeface="Meiryo UI" pitchFamily="50" charset="-128"/>
              </a:rPr>
              <a:t>各種制度等の</a:t>
            </a:r>
            <a:r>
              <a:rPr lang="ja-JP" altLang="en-US" sz="1300" dirty="0">
                <a:latin typeface="Meiryo UI" pitchFamily="50" charset="-128"/>
                <a:ea typeface="Meiryo UI" pitchFamily="50" charset="-128"/>
                <a:cs typeface="Meiryo UI" pitchFamily="50" charset="-128"/>
              </a:rPr>
              <a:t>周知･</a:t>
            </a:r>
            <a:r>
              <a:rPr lang="en-US" altLang="ja-JP" sz="1300" dirty="0" smtClean="0">
                <a:latin typeface="Meiryo UI" pitchFamily="50" charset="-128"/>
                <a:ea typeface="Meiryo UI" pitchFamily="50" charset="-128"/>
                <a:cs typeface="Meiryo UI" pitchFamily="50" charset="-128"/>
              </a:rPr>
              <a:t>PR</a:t>
            </a:r>
            <a:r>
              <a:rPr lang="ja-JP" altLang="en-US" sz="1300" dirty="0" smtClean="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・太陽光パネル設置普及啓発事業・・・・・・・・・・・・・・・・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・大阪府住宅用</a:t>
            </a:r>
            <a:r>
              <a:rPr lang="ja-JP" altLang="en-US" sz="1300" dirty="0">
                <a:latin typeface="Meiryo UI" pitchFamily="50" charset="-128"/>
                <a:ea typeface="Meiryo UI" pitchFamily="50" charset="-128"/>
                <a:cs typeface="Meiryo UI" pitchFamily="50" charset="-128"/>
              </a:rPr>
              <a:t>太陽光発電シミュレーションシステム</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100" dirty="0">
                <a:latin typeface="Meiryo UI" pitchFamily="50" charset="-128"/>
                <a:ea typeface="Meiryo UI" pitchFamily="50" charset="-128"/>
                <a:cs typeface="Meiryo UI" pitchFamily="50" charset="-128"/>
              </a:rPr>
              <a:t>　　　</a:t>
            </a:r>
            <a:r>
              <a:rPr lang="ja-JP" altLang="en-US" sz="1100" dirty="0" smtClean="0">
                <a:latin typeface="Meiryo UI" pitchFamily="50" charset="-128"/>
                <a:ea typeface="Meiryo UI" pitchFamily="50" charset="-128"/>
                <a:cs typeface="Meiryo UI" pitchFamily="50" charset="-128"/>
              </a:rPr>
              <a:t>                     </a:t>
            </a:r>
            <a:r>
              <a:rPr lang="ja-JP" altLang="en-US" sz="1100" dirty="0" err="1" smtClean="0">
                <a:latin typeface="Meiryo UI" pitchFamily="50" charset="-128"/>
                <a:ea typeface="Meiryo UI" pitchFamily="50" charset="-128"/>
                <a:cs typeface="Meiryo UI" pitchFamily="50" charset="-128"/>
              </a:rPr>
              <a:t>ー</a:t>
            </a:r>
            <a:r>
              <a:rPr lang="ja-JP" altLang="en-US" sz="1100" dirty="0">
                <a:latin typeface="Meiryo UI" pitchFamily="50" charset="-128"/>
                <a:ea typeface="Meiryo UI" pitchFamily="50" charset="-128"/>
                <a:cs typeface="Meiryo UI" pitchFamily="50" charset="-128"/>
              </a:rPr>
              <a:t>環境にもおとくや</a:t>
            </a:r>
            <a:r>
              <a:rPr lang="ja-JP" altLang="en-US" sz="1100" dirty="0" err="1">
                <a:latin typeface="Meiryo UI" pitchFamily="50" charset="-128"/>
                <a:ea typeface="Meiryo UI" pitchFamily="50" charset="-128"/>
                <a:cs typeface="Meiryo UI" pitchFamily="50" charset="-128"/>
              </a:rPr>
              <a:t>ねん</a:t>
            </a:r>
            <a:r>
              <a:rPr lang="ja-JP" altLang="en-US" sz="1100" dirty="0">
                <a:latin typeface="Meiryo UI" pitchFamily="50" charset="-128"/>
                <a:ea typeface="Meiryo UI" pitchFamily="50" charset="-128"/>
                <a:cs typeface="Meiryo UI" pitchFamily="50" charset="-128"/>
              </a:rPr>
              <a:t>ー</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公共施設や民間施設の屋根･遊休地</a:t>
            </a:r>
            <a:r>
              <a:rPr lang="ja-JP" altLang="en-US" sz="1300" dirty="0" smtClean="0">
                <a:latin typeface="Meiryo UI" pitchFamily="50" charset="-128"/>
                <a:ea typeface="Meiryo UI" pitchFamily="50" charset="-128"/>
                <a:cs typeface="Meiryo UI" pitchFamily="50" charset="-128"/>
              </a:rPr>
              <a:t>と太陽光発電</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事</a:t>
            </a:r>
            <a:r>
              <a:rPr lang="ja-JP" altLang="en-US" sz="1300" dirty="0" smtClean="0">
                <a:latin typeface="Meiryo UI" pitchFamily="50" charset="-128"/>
                <a:ea typeface="Meiryo UI" pitchFamily="50" charset="-128"/>
                <a:cs typeface="Meiryo UI" pitchFamily="50" charset="-128"/>
              </a:rPr>
              <a:t>業者とのマッチング等・</a:t>
            </a:r>
            <a:r>
              <a:rPr lang="ja-JP" altLang="en-US" sz="1300" dirty="0">
                <a:latin typeface="Meiryo UI" pitchFamily="50" charset="-128"/>
                <a:ea typeface="Meiryo UI" pitchFamily="50" charset="-128"/>
                <a:cs typeface="Meiryo UI" pitchFamily="50" charset="-128"/>
              </a:rPr>
              <a:t>・・・・・・・・・・・・・・・・・・・・・・・・</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a:t>
            </a:r>
            <a:r>
              <a:rPr lang="zh-TW" altLang="en-US" sz="1300" dirty="0">
                <a:latin typeface="Meiryo UI" pitchFamily="50" charset="-128"/>
                <a:ea typeface="Meiryo UI" pitchFamily="50" charset="-128"/>
                <a:cs typeface="Meiryo UI" pitchFamily="50" charset="-128"/>
              </a:rPr>
              <a:t>府民参加型太陽光発電促進</a:t>
            </a:r>
            <a:r>
              <a:rPr lang="zh-TW" altLang="en-US" sz="1300" dirty="0" smtClean="0">
                <a:latin typeface="Meiryo UI" pitchFamily="50" charset="-128"/>
                <a:ea typeface="Meiryo UI" pitchFamily="50" charset="-128"/>
                <a:cs typeface="Meiryo UI" pitchFamily="50" charset="-128"/>
              </a:rPr>
              <a:t>事業</a:t>
            </a:r>
            <a:r>
              <a:rPr lang="ja-JP" altLang="en-US" sz="1300" dirty="0" smtClean="0">
                <a:latin typeface="Meiryo UI" pitchFamily="50" charset="-128"/>
                <a:ea typeface="Meiryo UI" pitchFamily="50" charset="-128"/>
                <a:cs typeface="Meiryo UI" pitchFamily="50" charset="-128"/>
              </a:rPr>
              <a:t>・・・・・・・・・・・・・・・</a:t>
            </a:r>
            <a:endParaRPr lang="zh-TW"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・再生</a:t>
            </a:r>
            <a:r>
              <a:rPr lang="ja-JP" altLang="en-US" sz="1300" dirty="0">
                <a:latin typeface="Meiryo UI" pitchFamily="50" charset="-128"/>
                <a:ea typeface="Meiryo UI" pitchFamily="50" charset="-128"/>
                <a:cs typeface="Meiryo UI" pitchFamily="50" charset="-128"/>
              </a:rPr>
              <a:t>可能エネルギーの導入可能性の調査・</a:t>
            </a:r>
            <a:r>
              <a:rPr lang="ja-JP" altLang="en-US" sz="1300" dirty="0" smtClean="0">
                <a:latin typeface="Meiryo UI" pitchFamily="50" charset="-128"/>
                <a:ea typeface="Meiryo UI" pitchFamily="50" charset="-128"/>
                <a:cs typeface="Meiryo UI" pitchFamily="50" charset="-128"/>
              </a:rPr>
              <a:t>検討・・・・・</a:t>
            </a:r>
            <a:endParaRPr lang="ja-JP" altLang="en-US"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・省エネ・省</a:t>
            </a:r>
            <a:r>
              <a:rPr lang="en-US" altLang="ja-JP" sz="1300" dirty="0" smtClean="0">
                <a:latin typeface="Meiryo UI" pitchFamily="50" charset="-128"/>
                <a:ea typeface="Meiryo UI" pitchFamily="50" charset="-128"/>
                <a:cs typeface="Meiryo UI" pitchFamily="50" charset="-128"/>
              </a:rPr>
              <a:t>CO2</a:t>
            </a:r>
            <a:r>
              <a:rPr lang="ja-JP" altLang="en-US" sz="1300" dirty="0" smtClean="0">
                <a:latin typeface="Meiryo UI" pitchFamily="50" charset="-128"/>
                <a:ea typeface="Meiryo UI" pitchFamily="50" charset="-128"/>
                <a:cs typeface="Meiryo UI" pitchFamily="50" charset="-128"/>
              </a:rPr>
              <a:t>・節電のアドバイス</a:t>
            </a:r>
            <a:r>
              <a:rPr lang="en-US" altLang="ja-JP" sz="900" dirty="0" smtClean="0">
                <a:latin typeface="Meiryo UI" pitchFamily="50" charset="-128"/>
                <a:ea typeface="Meiryo UI" pitchFamily="50" charset="-128"/>
                <a:cs typeface="Meiryo UI" pitchFamily="50" charset="-128"/>
              </a:rPr>
              <a:t>(</a:t>
            </a:r>
            <a:r>
              <a:rPr lang="ja-JP" altLang="en-US" sz="900" dirty="0" smtClean="0">
                <a:latin typeface="Meiryo UI" pitchFamily="50" charset="-128"/>
                <a:ea typeface="Meiryo UI" pitchFamily="50" charset="-128"/>
                <a:cs typeface="Meiryo UI" pitchFamily="50" charset="-128"/>
              </a:rPr>
              <a:t>相談窓口の設置･運営）</a:t>
            </a:r>
            <a:r>
              <a:rPr lang="ja-JP" altLang="en-US" sz="1300" dirty="0" smtClean="0">
                <a:latin typeface="Meiryo UI" pitchFamily="50" charset="-128"/>
                <a:ea typeface="Meiryo UI" pitchFamily="50" charset="-128"/>
                <a:cs typeface="Meiryo UI" pitchFamily="50" charset="-128"/>
              </a:rPr>
              <a:t>・・</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a:t>
            </a:r>
            <a:r>
              <a:rPr lang="ja-JP" altLang="en-US" sz="1300" dirty="0">
                <a:latin typeface="Meiryo UI" pitchFamily="50" charset="-128"/>
                <a:ea typeface="Meiryo UI" pitchFamily="50" charset="-128"/>
                <a:cs typeface="Meiryo UI" pitchFamily="50" charset="-128"/>
              </a:rPr>
              <a:t>・</a:t>
            </a:r>
            <a:r>
              <a:rPr lang="en-US" altLang="ja-JP" sz="1300" dirty="0">
                <a:latin typeface="Meiryo UI" pitchFamily="50" charset="-128"/>
                <a:ea typeface="Meiryo UI" pitchFamily="50" charset="-128"/>
                <a:cs typeface="Meiryo UI" pitchFamily="50" charset="-128"/>
              </a:rPr>
              <a:t>BEMS</a:t>
            </a:r>
            <a:r>
              <a:rPr lang="ja-JP" altLang="en-US" sz="1300" dirty="0">
                <a:latin typeface="Meiryo UI" pitchFamily="50" charset="-128"/>
                <a:ea typeface="Meiryo UI" pitchFamily="50" charset="-128"/>
                <a:cs typeface="Meiryo UI" pitchFamily="50" charset="-128"/>
              </a:rPr>
              <a:t>普及啓発事業・・・・・・・・・・・・・・・・・・・・・・・・・・</a:t>
            </a:r>
            <a:endParaRPr lang="en-US" altLang="ja-JP" sz="1300" dirty="0">
              <a:latin typeface="Meiryo UI" pitchFamily="50" charset="-128"/>
              <a:ea typeface="Meiryo UI" pitchFamily="50" charset="-128"/>
              <a:cs typeface="Meiryo UI" pitchFamily="50" charset="-128"/>
            </a:endParaRPr>
          </a:p>
          <a:p>
            <a:pPr marL="87313" indent="-87313">
              <a:lnSpc>
                <a:spcPts val="1800"/>
              </a:lnSpc>
            </a:pPr>
            <a:r>
              <a:rPr lang="ja-JP" altLang="en-US" sz="1300" dirty="0" smtClean="0">
                <a:latin typeface="Meiryo UI" pitchFamily="50" charset="-128"/>
                <a:ea typeface="Meiryo UI" pitchFamily="50" charset="-128"/>
                <a:cs typeface="Meiryo UI" pitchFamily="50" charset="-128"/>
              </a:rPr>
              <a:t>    ・省エネビルサポート事業・・・・・・・・・・・・・・・・・・・・・・・・・</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・ガス冷暖房・蓄熱式空調・コージェネレーション等</a:t>
            </a: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ja-JP" altLang="en-US" sz="1300" dirty="0">
                <a:latin typeface="Meiryo UI" pitchFamily="50" charset="-128"/>
                <a:ea typeface="Meiryo UI" pitchFamily="50" charset="-128"/>
                <a:cs typeface="Meiryo UI" pitchFamily="50" charset="-128"/>
              </a:rPr>
              <a:t>　</a:t>
            </a:r>
            <a:r>
              <a:rPr lang="ja-JP" altLang="en-US" sz="1300" dirty="0" smtClean="0">
                <a:latin typeface="Meiryo UI" pitchFamily="50" charset="-128"/>
                <a:ea typeface="Meiryo UI" pitchFamily="50" charset="-128"/>
                <a:cs typeface="Meiryo UI" pitchFamily="50" charset="-128"/>
              </a:rPr>
              <a:t>　　の導入推進････・・・・・・・・・・・・・・・・・・・・・・・・・・・・・・</a:t>
            </a:r>
            <a:endParaRPr lang="en-US" altLang="ja-JP" sz="1300" dirty="0" smtClean="0">
              <a:latin typeface="Meiryo UI" pitchFamily="50" charset="-128"/>
              <a:ea typeface="Meiryo UI" pitchFamily="50" charset="-128"/>
              <a:cs typeface="Meiryo UI" pitchFamily="50" charset="-128"/>
            </a:endParaRPr>
          </a:p>
        </p:txBody>
      </p:sp>
      <p:sp>
        <p:nvSpPr>
          <p:cNvPr id="42" name="円/楕円 41"/>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kumimoji="1" lang="ja-JP" altLang="en-US" b="1" dirty="0" smtClean="0"/>
              <a:t>５</a:t>
            </a:r>
            <a:endParaRPr kumimoji="1" lang="ja-JP" altLang="en-US" b="1" dirty="0"/>
          </a:p>
        </p:txBody>
      </p:sp>
      <p:sp>
        <p:nvSpPr>
          <p:cNvPr id="116" name="テキスト ボックス 115"/>
          <p:cNvSpPr txBox="1"/>
          <p:nvPr/>
        </p:nvSpPr>
        <p:spPr>
          <a:xfrm>
            <a:off x="470811" y="4725144"/>
            <a:ext cx="4034513" cy="1492716"/>
          </a:xfrm>
          <a:prstGeom prst="rect">
            <a:avLst/>
          </a:prstGeom>
          <a:noFill/>
        </p:spPr>
        <p:txBody>
          <a:bodyPr wrap="square" rtlCol="0">
            <a:spAutoFit/>
          </a:bodyPr>
          <a:lstStyle/>
          <a:p>
            <a:pPr marL="87313" indent="-87313"/>
            <a:r>
              <a:rPr lang="en-US" altLang="ja-JP" sz="1300" dirty="0">
                <a:latin typeface="Meiryo UI" pitchFamily="50" charset="-128"/>
                <a:ea typeface="Meiryo UI" pitchFamily="50" charset="-128"/>
                <a:cs typeface="Meiryo UI" pitchFamily="50" charset="-128"/>
              </a:rPr>
              <a:t>1.</a:t>
            </a:r>
            <a:r>
              <a:rPr lang="ja-JP" altLang="en-US" sz="1300" dirty="0">
                <a:latin typeface="Meiryo UI" pitchFamily="50" charset="-128"/>
                <a:ea typeface="Meiryo UI" pitchFamily="50" charset="-128"/>
                <a:cs typeface="Meiryo UI" pitchFamily="50" charset="-128"/>
              </a:rPr>
              <a:t>電気の需給に関する情報の交換に関すること </a:t>
            </a:r>
          </a:p>
          <a:p>
            <a:pPr marL="87313" indent="-87313"/>
            <a:r>
              <a:rPr lang="en-US" altLang="ja-JP" sz="1300" dirty="0">
                <a:latin typeface="Meiryo UI" pitchFamily="50" charset="-128"/>
                <a:ea typeface="Meiryo UI" pitchFamily="50" charset="-128"/>
                <a:cs typeface="Meiryo UI" pitchFamily="50" charset="-128"/>
              </a:rPr>
              <a:t>2.</a:t>
            </a:r>
            <a:r>
              <a:rPr lang="ja-JP" altLang="en-US" sz="1300" dirty="0">
                <a:latin typeface="Meiryo UI" pitchFamily="50" charset="-128"/>
                <a:ea typeface="Meiryo UI" pitchFamily="50" charset="-128"/>
                <a:cs typeface="Meiryo UI" pitchFamily="50" charset="-128"/>
              </a:rPr>
              <a:t>エネルギーの使用の抑制、再生可能エネルギーの利用、電気の需要の平準化をはじめとするエネルギー対策に係る情報の交換に関すること </a:t>
            </a:r>
          </a:p>
          <a:p>
            <a:pPr marL="87313" indent="-87313"/>
            <a:r>
              <a:rPr lang="en-US" altLang="ja-JP" sz="1300" dirty="0">
                <a:latin typeface="Meiryo UI" pitchFamily="50" charset="-128"/>
                <a:ea typeface="Meiryo UI" pitchFamily="50" charset="-128"/>
                <a:cs typeface="Meiryo UI" pitchFamily="50" charset="-128"/>
              </a:rPr>
              <a:t>3.</a:t>
            </a:r>
            <a:r>
              <a:rPr lang="ja-JP" altLang="en-US" sz="1300" dirty="0">
                <a:latin typeface="Meiryo UI" pitchFamily="50" charset="-128"/>
                <a:ea typeface="Meiryo UI" pitchFamily="50" charset="-128"/>
                <a:cs typeface="Meiryo UI" pitchFamily="50" charset="-128"/>
              </a:rPr>
              <a:t>構成団体及びその関連団体のエネルギー対策に係る取組の推進及び啓発に関すること </a:t>
            </a:r>
          </a:p>
          <a:p>
            <a:pPr marL="87313" indent="-87313"/>
            <a:r>
              <a:rPr lang="en-US" altLang="ja-JP" sz="1300" dirty="0">
                <a:latin typeface="Meiryo UI" pitchFamily="50" charset="-128"/>
                <a:ea typeface="Meiryo UI" pitchFamily="50" charset="-128"/>
                <a:cs typeface="Meiryo UI" pitchFamily="50" charset="-128"/>
              </a:rPr>
              <a:t>4.</a:t>
            </a:r>
            <a:r>
              <a:rPr lang="ja-JP" altLang="en-US" sz="1300" dirty="0">
                <a:latin typeface="Meiryo UI" pitchFamily="50" charset="-128"/>
                <a:ea typeface="Meiryo UI" pitchFamily="50" charset="-128"/>
                <a:cs typeface="Meiryo UI" pitchFamily="50" charset="-128"/>
              </a:rPr>
              <a:t>その他エネルギー対策の推進に関すること</a:t>
            </a:r>
          </a:p>
        </p:txBody>
      </p:sp>
      <p:sp>
        <p:nvSpPr>
          <p:cNvPr id="37" name="正方形/長方形 36"/>
          <p:cNvSpPr/>
          <p:nvPr/>
        </p:nvSpPr>
        <p:spPr>
          <a:xfrm>
            <a:off x="2072680" y="2529324"/>
            <a:ext cx="2592485" cy="1187707"/>
          </a:xfrm>
          <a:prstGeom prst="rect">
            <a:avLst/>
          </a:prstGeom>
          <a:ln w="9525">
            <a:prstDash val="dash"/>
          </a:ln>
        </p:spPr>
        <p:style>
          <a:lnRef idx="2">
            <a:schemeClr val="accent1"/>
          </a:lnRef>
          <a:fillRef idx="1">
            <a:schemeClr val="lt1"/>
          </a:fillRef>
          <a:effectRef idx="0">
            <a:schemeClr val="accent1"/>
          </a:effectRef>
          <a:fontRef idx="minor">
            <a:schemeClr val="dk1"/>
          </a:fontRef>
        </p:style>
        <p:txBody>
          <a:bodyPr lIns="0" rIns="0" rtlCol="0" anchor="ctr"/>
          <a:lstStyle/>
          <a:p>
            <a:pPr marL="87313" indent="-87313"/>
            <a:r>
              <a:rPr lang="ja-JP" altLang="en-US" sz="1050" dirty="0" smtClean="0">
                <a:latin typeface="Meiryo UI" pitchFamily="50" charset="-128"/>
                <a:ea typeface="Meiryo UI" pitchFamily="50" charset="-128"/>
                <a:cs typeface="Meiryo UI" pitchFamily="50" charset="-128"/>
              </a:rPr>
              <a:t>＜</a:t>
            </a:r>
            <a:r>
              <a:rPr lang="en-US" altLang="ja-JP" sz="1050" dirty="0" smtClean="0">
                <a:solidFill>
                  <a:schemeClr val="tx1"/>
                </a:solidFill>
                <a:latin typeface="Meiryo UI" pitchFamily="50" charset="-128"/>
                <a:ea typeface="Meiryo UI" pitchFamily="50" charset="-128"/>
                <a:cs typeface="Meiryo UI" pitchFamily="50" charset="-128"/>
              </a:rPr>
              <a:t>2015</a:t>
            </a:r>
            <a:r>
              <a:rPr lang="ja-JP" altLang="en-US" sz="1050" dirty="0" smtClean="0">
                <a:latin typeface="Meiryo UI" pitchFamily="50" charset="-128"/>
                <a:ea typeface="Meiryo UI" pitchFamily="50" charset="-128"/>
                <a:cs typeface="Meiryo UI" pitchFamily="50" charset="-128"/>
              </a:rPr>
              <a:t>年度</a:t>
            </a:r>
            <a:r>
              <a:rPr lang="ja-JP" altLang="en-US" sz="1050" dirty="0">
                <a:latin typeface="Meiryo UI" pitchFamily="50" charset="-128"/>
                <a:ea typeface="Meiryo UI" pitchFamily="50" charset="-128"/>
                <a:cs typeface="Meiryo UI" pitchFamily="50" charset="-128"/>
              </a:rPr>
              <a:t>実績＞</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・全体会議</a:t>
            </a:r>
            <a:r>
              <a:rPr lang="ja-JP" altLang="en-US" sz="1050" dirty="0" smtClean="0">
                <a:latin typeface="Meiryo UI" pitchFamily="50" charset="-128"/>
                <a:ea typeface="Meiryo UI" pitchFamily="50" charset="-128"/>
                <a:cs typeface="Meiryo UI" pitchFamily="50" charset="-128"/>
              </a:rPr>
              <a:t>：</a:t>
            </a:r>
            <a:r>
              <a:rPr lang="en-US" altLang="ja-JP" sz="1050" dirty="0" smtClean="0">
                <a:latin typeface="Meiryo UI" pitchFamily="50" charset="-128"/>
                <a:ea typeface="Meiryo UI" pitchFamily="50" charset="-128"/>
                <a:cs typeface="Meiryo UI" pitchFamily="50" charset="-128"/>
              </a:rPr>
              <a:t>2</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・事業者部門会議</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６</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・家庭部門会議</a:t>
            </a:r>
            <a:r>
              <a:rPr lang="ja-JP" altLang="en-US" sz="1050" dirty="0" smtClean="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３</a:t>
            </a:r>
            <a:r>
              <a:rPr lang="ja-JP" altLang="en-US" sz="1050" dirty="0" smtClean="0">
                <a:latin typeface="Meiryo UI" pitchFamily="50" charset="-128"/>
                <a:ea typeface="Meiryo UI" pitchFamily="50" charset="-128"/>
                <a:cs typeface="Meiryo UI" pitchFamily="50" charset="-128"/>
              </a:rPr>
              <a:t>回</a:t>
            </a:r>
            <a:r>
              <a:rPr lang="ja-JP" altLang="en-US" sz="1050" dirty="0">
                <a:latin typeface="Meiryo UI" pitchFamily="50" charset="-128"/>
                <a:ea typeface="Meiryo UI" pitchFamily="50" charset="-128"/>
                <a:cs typeface="Meiryo UI" pitchFamily="50" charset="-128"/>
              </a:rPr>
              <a:t>開催</a:t>
            </a:r>
            <a:endParaRPr lang="en-US" altLang="ja-JP" sz="1050" dirty="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・市町村部門会議</a:t>
            </a:r>
            <a:r>
              <a:rPr lang="ja-JP" altLang="en-US" sz="1050" dirty="0" smtClean="0">
                <a:latin typeface="Meiryo UI" pitchFamily="50" charset="-128"/>
                <a:ea typeface="Meiryo UI" pitchFamily="50" charset="-128"/>
                <a:cs typeface="Meiryo UI" pitchFamily="50" charset="-128"/>
              </a:rPr>
              <a:t>：８回</a:t>
            </a:r>
            <a:r>
              <a:rPr lang="ja-JP" altLang="en-US" sz="1050" dirty="0">
                <a:latin typeface="Meiryo UI" pitchFamily="50" charset="-128"/>
                <a:ea typeface="Meiryo UI" pitchFamily="50" charset="-128"/>
                <a:cs typeface="Meiryo UI" pitchFamily="50" charset="-128"/>
              </a:rPr>
              <a:t>開催</a:t>
            </a:r>
            <a:r>
              <a:rPr lang="en-US" altLang="ja-JP" sz="1050" dirty="0">
                <a:latin typeface="Meiryo UI" pitchFamily="50" charset="-128"/>
                <a:ea typeface="Meiryo UI" pitchFamily="50" charset="-128"/>
                <a:cs typeface="Meiryo UI" pitchFamily="50" charset="-128"/>
              </a:rPr>
              <a:t>(※)</a:t>
            </a:r>
          </a:p>
          <a:p>
            <a:pPr marL="87313" indent="-87313"/>
            <a:r>
              <a:rPr lang="ja-JP" altLang="en-US" sz="1050" dirty="0">
                <a:latin typeface="Meiryo UI" pitchFamily="50" charset="-128"/>
                <a:ea typeface="Meiryo UI" pitchFamily="50" charset="-128"/>
                <a:cs typeface="Meiryo UI" pitchFamily="50" charset="-128"/>
              </a:rPr>
              <a:t>　　</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ブロックごと</a:t>
            </a:r>
            <a:r>
              <a:rPr lang="en-US" altLang="ja-JP" sz="1050" dirty="0">
                <a:latin typeface="Meiryo UI" pitchFamily="50" charset="-128"/>
                <a:ea typeface="Meiryo UI" pitchFamily="50" charset="-128"/>
                <a:cs typeface="Meiryo UI" pitchFamily="50" charset="-128"/>
              </a:rPr>
              <a:t>(</a:t>
            </a:r>
            <a:r>
              <a:rPr lang="ja-JP" altLang="en-US" sz="1050" dirty="0">
                <a:latin typeface="Meiryo UI" pitchFamily="50" charset="-128"/>
                <a:ea typeface="Meiryo UI" pitchFamily="50" charset="-128"/>
                <a:cs typeface="Meiryo UI" pitchFamily="50" charset="-128"/>
              </a:rPr>
              <a:t>北摂</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中部</a:t>
            </a:r>
            <a:r>
              <a:rPr lang="en-US" altLang="ja-JP" sz="1050" dirty="0" smtClean="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南河内、泉州</a:t>
            </a:r>
            <a:r>
              <a:rPr lang="en-US" altLang="ja-JP" sz="1050" dirty="0">
                <a:latin typeface="Meiryo UI" pitchFamily="50" charset="-128"/>
                <a:ea typeface="Meiryo UI" pitchFamily="50" charset="-128"/>
                <a:cs typeface="Meiryo UI" pitchFamily="50" charset="-128"/>
              </a:rPr>
              <a:t>)</a:t>
            </a:r>
            <a:r>
              <a:rPr lang="ja-JP" altLang="en-US" sz="1050" dirty="0" smtClean="0">
                <a:latin typeface="Meiryo UI" pitchFamily="50" charset="-128"/>
                <a:ea typeface="Meiryo UI" pitchFamily="50" charset="-128"/>
                <a:cs typeface="Meiryo UI" pitchFamily="50" charset="-128"/>
              </a:rPr>
              <a:t>で</a:t>
            </a:r>
            <a:endParaRPr lang="en-US" altLang="ja-JP" sz="1050" dirty="0" smtClean="0">
              <a:latin typeface="Meiryo UI" pitchFamily="50" charset="-128"/>
              <a:ea typeface="Meiryo UI" pitchFamily="50" charset="-128"/>
              <a:cs typeface="Meiryo UI" pitchFamily="50" charset="-128"/>
            </a:endParaRPr>
          </a:p>
          <a:p>
            <a:pPr marL="87313" indent="-87313"/>
            <a:r>
              <a:rPr lang="ja-JP" altLang="en-US" sz="1050" dirty="0">
                <a:latin typeface="Meiryo UI" pitchFamily="50" charset="-128"/>
                <a:ea typeface="Meiryo UI" pitchFamily="50" charset="-128"/>
                <a:cs typeface="Meiryo UI" pitchFamily="50" charset="-128"/>
              </a:rPr>
              <a:t>　</a:t>
            </a:r>
            <a:r>
              <a:rPr lang="ja-JP" altLang="en-US" sz="1050" dirty="0" smtClean="0">
                <a:latin typeface="Meiryo UI" pitchFamily="50" charset="-128"/>
                <a:ea typeface="Meiryo UI" pitchFamily="50" charset="-128"/>
                <a:cs typeface="Meiryo UI" pitchFamily="50" charset="-128"/>
              </a:rPr>
              <a:t>　　各</a:t>
            </a:r>
            <a:r>
              <a:rPr lang="en-US" altLang="ja-JP" sz="1050" dirty="0">
                <a:latin typeface="Meiryo UI" pitchFamily="50" charset="-128"/>
                <a:ea typeface="Meiryo UI" pitchFamily="50" charset="-128"/>
                <a:cs typeface="Meiryo UI" pitchFamily="50" charset="-128"/>
              </a:rPr>
              <a:t>2</a:t>
            </a:r>
            <a:r>
              <a:rPr lang="ja-JP" altLang="en-US" sz="1050" dirty="0">
                <a:latin typeface="Meiryo UI" pitchFamily="50" charset="-128"/>
                <a:ea typeface="Meiryo UI" pitchFamily="50" charset="-128"/>
                <a:cs typeface="Meiryo UI" pitchFamily="50" charset="-128"/>
              </a:rPr>
              <a:t>回</a:t>
            </a:r>
            <a:r>
              <a:rPr lang="ja-JP" altLang="en-US" sz="1050" dirty="0" smtClean="0">
                <a:latin typeface="Meiryo UI" pitchFamily="50" charset="-128"/>
                <a:ea typeface="Meiryo UI" pitchFamily="50" charset="-128"/>
                <a:cs typeface="Meiryo UI" pitchFamily="50" charset="-128"/>
              </a:rPr>
              <a:t>開催</a:t>
            </a:r>
            <a:endParaRPr lang="ja-JP" altLang="en-US" sz="1050" dirty="0">
              <a:latin typeface="Meiryo UI" pitchFamily="50" charset="-128"/>
              <a:ea typeface="Meiryo UI" pitchFamily="50" charset="-128"/>
              <a:cs typeface="Meiryo UI" pitchFamily="50" charset="-128"/>
            </a:endParaRPr>
          </a:p>
        </p:txBody>
      </p:sp>
      <p:sp>
        <p:nvSpPr>
          <p:cNvPr id="46" name="角丸四角形 45"/>
          <p:cNvSpPr/>
          <p:nvPr/>
        </p:nvSpPr>
        <p:spPr>
          <a:xfrm>
            <a:off x="274386" y="764704"/>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おおさかスマートエネルギー協議会の開催</a:t>
            </a:r>
          </a:p>
        </p:txBody>
      </p:sp>
      <p:sp>
        <p:nvSpPr>
          <p:cNvPr id="47" name="角丸四角形 46"/>
          <p:cNvSpPr/>
          <p:nvPr/>
        </p:nvSpPr>
        <p:spPr>
          <a:xfrm>
            <a:off x="5215122" y="764703"/>
            <a:ext cx="4390582" cy="342431"/>
          </a:xfrm>
          <a:prstGeom prst="roundRect">
            <a:avLst>
              <a:gd name="adj" fmla="val 50000"/>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1600" b="1" dirty="0">
                <a:latin typeface="Meiryo UI" pitchFamily="50" charset="-128"/>
                <a:ea typeface="Meiryo UI" pitchFamily="50" charset="-128"/>
                <a:cs typeface="Meiryo UI" pitchFamily="50" charset="-128"/>
              </a:rPr>
              <a:t>おおさかスマートエネルギーセンターの運営</a:t>
            </a:r>
          </a:p>
        </p:txBody>
      </p:sp>
      <p:sp>
        <p:nvSpPr>
          <p:cNvPr id="16" name="テキスト ボックス 15"/>
          <p:cNvSpPr txBox="1"/>
          <p:nvPr/>
        </p:nvSpPr>
        <p:spPr>
          <a:xfrm>
            <a:off x="9085166" y="3077274"/>
            <a:ext cx="696751" cy="3462486"/>
          </a:xfrm>
          <a:prstGeom prst="rect">
            <a:avLst/>
          </a:prstGeom>
          <a:noFill/>
        </p:spPr>
        <p:txBody>
          <a:bodyPr wrap="square" lIns="0" tIns="0" rIns="0" bIns="0" rtlCol="0" anchor="ctr" anchorCtr="0">
            <a:spAutoFit/>
          </a:bodyPr>
          <a:lstStyle/>
          <a:p>
            <a:pPr marL="87313" indent="-87313">
              <a:lnSpc>
                <a:spcPts val="1800"/>
              </a:lnSpc>
            </a:pPr>
            <a:r>
              <a:rPr lang="en-US" altLang="ja-JP" sz="1300" dirty="0" smtClean="0">
                <a:latin typeface="Meiryo UI" pitchFamily="50" charset="-128"/>
                <a:ea typeface="Meiryo UI" pitchFamily="50" charset="-128"/>
                <a:cs typeface="Meiryo UI" pitchFamily="50" charset="-128"/>
              </a:rPr>
              <a:t>p.10</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p.11</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p.12</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p.15,16</a:t>
            </a:r>
          </a:p>
          <a:p>
            <a:pPr marL="87313" indent="-87313">
              <a:lnSpc>
                <a:spcPts val="1800"/>
              </a:lnSpc>
            </a:pPr>
            <a:r>
              <a:rPr lang="en-US" altLang="ja-JP" sz="1300" dirty="0" smtClean="0">
                <a:latin typeface="Meiryo UI" pitchFamily="50" charset="-128"/>
                <a:ea typeface="Meiryo UI" pitchFamily="50" charset="-128"/>
                <a:cs typeface="Meiryo UI" pitchFamily="50" charset="-128"/>
              </a:rPr>
              <a:t>p.16</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p.21</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p.24</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p.25</a:t>
            </a:r>
          </a:p>
          <a:p>
            <a:pPr marL="87313" indent="-87313">
              <a:lnSpc>
                <a:spcPts val="1800"/>
              </a:lnSpc>
            </a:pPr>
            <a:r>
              <a:rPr lang="en-US" altLang="ja-JP" sz="1300" dirty="0" smtClean="0">
                <a:latin typeface="Meiryo UI" pitchFamily="50" charset="-128"/>
                <a:ea typeface="Meiryo UI" pitchFamily="50" charset="-128"/>
                <a:cs typeface="Meiryo UI" pitchFamily="50" charset="-128"/>
              </a:rPr>
              <a:t>p.27</a:t>
            </a:r>
          </a:p>
          <a:p>
            <a:pPr marL="87313" indent="-87313">
              <a:lnSpc>
                <a:spcPts val="1800"/>
              </a:lnSpc>
            </a:pPr>
            <a:endParaRPr lang="en-US" altLang="ja-JP" sz="1300" dirty="0" smtClean="0">
              <a:latin typeface="Meiryo UI" pitchFamily="50" charset="-128"/>
              <a:ea typeface="Meiryo UI" pitchFamily="50" charset="-128"/>
              <a:cs typeface="Meiryo UI" pitchFamily="50" charset="-128"/>
            </a:endParaRPr>
          </a:p>
          <a:p>
            <a:pPr marL="87313" indent="-87313">
              <a:lnSpc>
                <a:spcPts val="1800"/>
              </a:lnSpc>
            </a:pPr>
            <a:r>
              <a:rPr lang="en-US" altLang="ja-JP" sz="1300" dirty="0" smtClean="0">
                <a:latin typeface="Meiryo UI" pitchFamily="50" charset="-128"/>
                <a:ea typeface="Meiryo UI" pitchFamily="50" charset="-128"/>
                <a:cs typeface="Meiryo UI" pitchFamily="50" charset="-128"/>
              </a:rPr>
              <a:t>p.37</a:t>
            </a:r>
          </a:p>
        </p:txBody>
      </p:sp>
      <p:sp>
        <p:nvSpPr>
          <p:cNvPr id="2" name="大かっこ 1"/>
          <p:cNvSpPr/>
          <p:nvPr/>
        </p:nvSpPr>
        <p:spPr>
          <a:xfrm>
            <a:off x="6066528" y="1469381"/>
            <a:ext cx="3333614" cy="36933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2663707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schemeClr val="bg1"/>
                </a:solidFill>
                <a:ea typeface="HGP創英角ｺﾞｼｯｸUB" pitchFamily="50" charset="-128"/>
                <a:cs typeface="ＭＳ Ｐゴシック" charset="-128"/>
              </a:rPr>
              <a:t>　</a:t>
            </a:r>
            <a:r>
              <a:rPr lang="en-US" altLang="ja-JP" sz="2800" dirty="0" smtClean="0">
                <a:solidFill>
                  <a:schemeClr val="bg1"/>
                </a:solidFill>
                <a:ea typeface="HGP創英角ｺﾞｼｯｸUB" pitchFamily="50" charset="-128"/>
                <a:cs typeface="ＭＳ Ｐゴシック" charset="-128"/>
              </a:rPr>
              <a:t>2016</a:t>
            </a:r>
            <a:r>
              <a:rPr lang="ja-JP" altLang="en-US" sz="2800" dirty="0" smtClean="0">
                <a:solidFill>
                  <a:schemeClr val="bg1"/>
                </a:solidFill>
                <a:ea typeface="HGP創英角ｺﾞｼｯｸUB" pitchFamily="50" charset="-128"/>
                <a:cs typeface="ＭＳ Ｐゴシック" charset="-128"/>
              </a:rPr>
              <a:t>年度大阪府・大阪市のエネルギー関連重点施策</a:t>
            </a:r>
            <a:endParaRPr lang="ja-JP" sz="2800" dirty="0">
              <a:solidFill>
                <a:schemeClr val="bg1"/>
              </a:solidFill>
              <a:ea typeface="HGP創英角ｺﾞｼｯｸUB" pitchFamily="50" charset="-128"/>
              <a:cs typeface="ＭＳ Ｐゴシック" charset="-128"/>
            </a:endParaRPr>
          </a:p>
        </p:txBody>
      </p:sp>
      <p:sp>
        <p:nvSpPr>
          <p:cNvPr id="93" name="角丸四角形 92"/>
          <p:cNvSpPr/>
          <p:nvPr/>
        </p:nvSpPr>
        <p:spPr>
          <a:xfrm>
            <a:off x="188259" y="620688"/>
            <a:ext cx="9582757" cy="6048672"/>
          </a:xfrm>
          <a:prstGeom prst="roundRect">
            <a:avLst>
              <a:gd name="adj" fmla="val 1002"/>
            </a:avLst>
          </a:prstGeom>
        </p:spPr>
        <p:style>
          <a:lnRef idx="2">
            <a:schemeClr val="accent1"/>
          </a:lnRef>
          <a:fillRef idx="1">
            <a:schemeClr val="lt1"/>
          </a:fillRef>
          <a:effectRef idx="0">
            <a:schemeClr val="accent1"/>
          </a:effectRef>
          <a:fontRef idx="minor">
            <a:schemeClr val="dk1"/>
          </a:fontRef>
        </p:style>
        <p:txBody>
          <a:bodyPr rtlCol="0" anchor="ctr"/>
          <a:lstStyle/>
          <a:p>
            <a:endParaRPr lang="ja-JP" altLang="en-US" sz="1200" dirty="0">
              <a:solidFill>
                <a:schemeClr val="tx1"/>
              </a:solidFill>
              <a:latin typeface="Meiryo UI" pitchFamily="50" charset="-128"/>
              <a:ea typeface="Meiryo UI" pitchFamily="50" charset="-128"/>
              <a:cs typeface="Meiryo UI" pitchFamily="50" charset="-128"/>
            </a:endParaRPr>
          </a:p>
        </p:txBody>
      </p:sp>
      <p:sp>
        <p:nvSpPr>
          <p:cNvPr id="42" name="円/楕円 41"/>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t>６</a:t>
            </a:r>
            <a:endParaRPr kumimoji="1" lang="ja-JP" altLang="en-US" b="1" dirty="0"/>
          </a:p>
        </p:txBody>
      </p:sp>
      <p:sp>
        <p:nvSpPr>
          <p:cNvPr id="19" name="正方形/長方形 18"/>
          <p:cNvSpPr/>
          <p:nvPr/>
        </p:nvSpPr>
        <p:spPr>
          <a:xfrm>
            <a:off x="309282" y="682944"/>
            <a:ext cx="9374649" cy="55092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■プラン達成に向け、スピードアップ（</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ブラッシュ</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・アップ）を図ることを目的に、</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（１）再生可能エネルギーの普及拡大（太陽光発電の普及促進等）</a:t>
            </a:r>
            <a:endParaRPr lang="en-US" altLang="ja-JP" sz="1600" b="1" dirty="0" smtClean="0">
              <a:latin typeface="Meiryo UI" panose="020B0604030504040204" pitchFamily="50" charset="-128"/>
              <a:ea typeface="Meiryo UI" panose="020B0604030504040204" pitchFamily="50" charset="-128"/>
              <a:cs typeface="Meiryo UI" panose="020B0604030504040204"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（２）エネルギー消費の抑制（省エネ型ライフスタイルへの転換等）</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（３）電力需要の平準化と電力供給の安定化（電力ピーク需要の抑制等）</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の各項において、</a:t>
            </a:r>
            <a:r>
              <a:rPr lang="en-US" altLang="ja-JP" sz="1600" b="1" dirty="0" smtClean="0">
                <a:latin typeface="Meiryo UI" pitchFamily="50" charset="-128"/>
                <a:ea typeface="Meiryo UI" pitchFamily="50" charset="-128"/>
                <a:cs typeface="Meiryo UI" pitchFamily="50" charset="-128"/>
              </a:rPr>
              <a:t>2016</a:t>
            </a:r>
            <a:r>
              <a:rPr lang="ja-JP" altLang="en-US" sz="1600" b="1" dirty="0" smtClean="0">
                <a:latin typeface="Meiryo UI" pitchFamily="50" charset="-128"/>
                <a:ea typeface="Meiryo UI" pitchFamily="50" charset="-128"/>
                <a:cs typeface="Meiryo UI" pitchFamily="50" charset="-128"/>
              </a:rPr>
              <a:t>年度の大阪府・大阪市のエネルギー関連重点施策として、</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以下の取り組みの強化を行います。</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2016</a:t>
            </a:r>
            <a:r>
              <a:rPr lang="ja-JP" altLang="en-US" sz="1600" b="1" dirty="0" smtClean="0">
                <a:latin typeface="Meiryo UI" pitchFamily="50" charset="-128"/>
                <a:ea typeface="Meiryo UI" pitchFamily="50" charset="-128"/>
                <a:cs typeface="Meiryo UI" pitchFamily="50" charset="-128"/>
              </a:rPr>
              <a:t>年度の大阪府・大阪市のエネルギー関連重点施策　</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（１）「太陽光発電の普及促進の強化」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低利ソーラークレジット事業</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地域環境活動を広げる府民共同発電補助事業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「太陽光以外の再エネの取り組みの強化」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a:t>
            </a:r>
            <a:r>
              <a:rPr lang="en-US" altLang="ja-JP" sz="1600" b="1" dirty="0" smtClean="0">
                <a:latin typeface="Meiryo UI" pitchFamily="50" charset="-128"/>
                <a:ea typeface="Meiryo UI" pitchFamily="50" charset="-128"/>
                <a:cs typeface="Meiryo UI" pitchFamily="50" charset="-128"/>
              </a:rPr>
              <a:t>  </a:t>
            </a:r>
            <a:r>
              <a:rPr lang="ja-JP" altLang="en-US" sz="1600" b="1" dirty="0" smtClean="0">
                <a:latin typeface="Meiryo UI" pitchFamily="50" charset="-128"/>
                <a:ea typeface="Meiryo UI" pitchFamily="50" charset="-128"/>
                <a:cs typeface="Meiryo UI" pitchFamily="50" charset="-128"/>
              </a:rPr>
              <a:t>　■地中熱等導入促進事業</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下水熱普及促進のための調査事業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（２）「</a:t>
            </a:r>
            <a:r>
              <a:rPr lang="en-US" altLang="ja-JP" sz="1600" b="1" dirty="0" smtClean="0">
                <a:latin typeface="Meiryo UI" pitchFamily="50" charset="-128"/>
                <a:ea typeface="Meiryo UI" pitchFamily="50" charset="-128"/>
                <a:cs typeface="Meiryo UI" pitchFamily="50" charset="-128"/>
              </a:rPr>
              <a:t>BEMS</a:t>
            </a:r>
            <a:r>
              <a:rPr lang="ja-JP" altLang="en-US" sz="1600" b="1" dirty="0" smtClean="0">
                <a:latin typeface="Meiryo UI" pitchFamily="50" charset="-128"/>
                <a:ea typeface="Meiryo UI" pitchFamily="50" charset="-128"/>
                <a:cs typeface="Meiryo UI" pitchFamily="50" charset="-128"/>
              </a:rPr>
              <a:t>等の省エネの取り組みの強化」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a:t>
            </a:r>
            <a:r>
              <a:rPr lang="ja-JP" altLang="en-US" sz="1600" b="1" dirty="0">
                <a:latin typeface="Meiryo UI" pitchFamily="50" charset="-128"/>
                <a:ea typeface="Meiryo UI" pitchFamily="50" charset="-128"/>
                <a:cs typeface="Meiryo UI" pitchFamily="50" charset="-128"/>
              </a:rPr>
              <a:t>■</a:t>
            </a:r>
            <a:r>
              <a:rPr lang="en-US" altLang="ja-JP" sz="1600" b="1" dirty="0" smtClean="0">
                <a:latin typeface="Meiryo UI" pitchFamily="50" charset="-128"/>
                <a:ea typeface="Meiryo UI" pitchFamily="50" charset="-128"/>
                <a:cs typeface="Meiryo UI" pitchFamily="50" charset="-128"/>
              </a:rPr>
              <a:t>BEMS</a:t>
            </a:r>
            <a:r>
              <a:rPr lang="ja-JP" altLang="en-US" sz="1600" b="1" dirty="0" smtClean="0">
                <a:latin typeface="Meiryo UI" pitchFamily="50" charset="-128"/>
                <a:ea typeface="Meiryo UI" pitchFamily="50" charset="-128"/>
                <a:cs typeface="Meiryo UI" pitchFamily="50" charset="-128"/>
              </a:rPr>
              <a:t>普及啓発事業</a:t>
            </a:r>
            <a:endParaRPr lang="en-US" altLang="ja-JP" sz="1600" b="1" dirty="0" smtClean="0">
              <a:latin typeface="Meiryo UI" pitchFamily="50" charset="-128"/>
              <a:ea typeface="Meiryo UI" pitchFamily="50" charset="-128"/>
              <a:cs typeface="Meiryo UI" pitchFamily="50" charset="-128"/>
            </a:endParaRPr>
          </a:p>
          <a:p>
            <a:pPr marL="95250" indent="-95250"/>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（３）「エネルギー面的利用の取り組みの強化」</a:t>
            </a:r>
            <a:endParaRPr lang="en-US" altLang="ja-JP" sz="1600" b="1" dirty="0" smtClean="0">
              <a:latin typeface="Meiryo UI" pitchFamily="50" charset="-128"/>
              <a:ea typeface="Meiryo UI" pitchFamily="50" charset="-128"/>
              <a:cs typeface="Meiryo UI" pitchFamily="50" charset="-128"/>
            </a:endParaRPr>
          </a:p>
          <a:p>
            <a:pPr marL="95250" indent="-95250"/>
            <a:r>
              <a:rPr lang="ja-JP" altLang="en-US" sz="1600" b="1" dirty="0" smtClean="0">
                <a:latin typeface="Meiryo UI" pitchFamily="50" charset="-128"/>
                <a:ea typeface="Meiryo UI" pitchFamily="50" charset="-128"/>
                <a:cs typeface="Meiryo UI" pitchFamily="50" charset="-128"/>
              </a:rPr>
              <a:t>　　　　　■エネルギー面的利用促進事業</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p:cNvSpPr txBox="1"/>
          <p:nvPr/>
        </p:nvSpPr>
        <p:spPr>
          <a:xfrm>
            <a:off x="660969" y="6216300"/>
            <a:ext cx="8590813" cy="369332"/>
          </a:xfrm>
          <a:prstGeom prst="rect">
            <a:avLst/>
          </a:prstGeom>
          <a:noFill/>
          <a:ln w="19050">
            <a:solidFill>
              <a:schemeClr val="accent1"/>
            </a:solidFill>
          </a:ln>
        </p:spPr>
        <p:txBody>
          <a:bodyPr wrap="none" rtlCol="0">
            <a:spAutoFit/>
          </a:bodyPr>
          <a:lstStyle/>
          <a:p>
            <a:r>
              <a:rPr kumimoji="1" lang="ja-JP" altLang="en-US" b="1" dirty="0" smtClean="0">
                <a:latin typeface="Meiryo UI" panose="020B0604030504040204" pitchFamily="50" charset="-128"/>
                <a:ea typeface="Meiryo UI" panose="020B0604030504040204" pitchFamily="50" charset="-128"/>
              </a:rPr>
              <a:t>おおさかスマートエネルギーセンターは、</a:t>
            </a:r>
            <a:r>
              <a:rPr lang="ja-JP" altLang="en-US" b="1" dirty="0" smtClean="0">
                <a:latin typeface="Meiryo UI" panose="020B0604030504040204" pitchFamily="50" charset="-128"/>
                <a:ea typeface="Meiryo UI" panose="020B0604030504040204" pitchFamily="50" charset="-128"/>
              </a:rPr>
              <a:t>上記</a:t>
            </a:r>
            <a:r>
              <a:rPr kumimoji="1" lang="ja-JP" altLang="en-US" b="1" dirty="0" smtClean="0">
                <a:latin typeface="Meiryo UI" panose="020B0604030504040204" pitchFamily="50" charset="-128"/>
                <a:ea typeface="Meiryo UI" panose="020B0604030504040204" pitchFamily="50" charset="-128"/>
              </a:rPr>
              <a:t>重点施策事業と連携して取り組みを進めます。</a:t>
            </a:r>
            <a:endParaRPr kumimoji="1" lang="ja-JP" altLang="en-US" b="1" dirty="0">
              <a:latin typeface="Meiryo UI" panose="020B0604030504040204" pitchFamily="50" charset="-128"/>
              <a:ea typeface="Meiryo UI" panose="020B0604030504040204" pitchFamily="50" charset="-128"/>
            </a:endParaRPr>
          </a:p>
        </p:txBody>
      </p:sp>
      <p:sp>
        <p:nvSpPr>
          <p:cNvPr id="7" name="円/楕円 6"/>
          <p:cNvSpPr/>
          <p:nvPr/>
        </p:nvSpPr>
        <p:spPr>
          <a:xfrm>
            <a:off x="1024673" y="3179395"/>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8" name="円/楕円 7"/>
          <p:cNvSpPr/>
          <p:nvPr/>
        </p:nvSpPr>
        <p:spPr>
          <a:xfrm>
            <a:off x="1024618" y="3423689"/>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9" name="円/楕円 8"/>
          <p:cNvSpPr/>
          <p:nvPr/>
        </p:nvSpPr>
        <p:spPr>
          <a:xfrm>
            <a:off x="1052361" y="4407363"/>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3494138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プランの進捗状況</a:t>
            </a:r>
            <a:endParaRPr lang="ja-JP" altLang="en-US" sz="3600" dirty="0">
              <a:solidFill>
                <a:prstClr val="white"/>
              </a:solidFill>
              <a:ea typeface="HGP創英角ｺﾞｼｯｸUB" pitchFamily="50" charset="-128"/>
              <a:cs typeface="ＭＳ Ｐゴシック" charset="-128"/>
            </a:endParaRPr>
          </a:p>
        </p:txBody>
      </p:sp>
      <p:sp>
        <p:nvSpPr>
          <p:cNvPr id="21" name="円/楕円 20"/>
          <p:cNvSpPr/>
          <p:nvPr/>
        </p:nvSpPr>
        <p:spPr>
          <a:xfrm>
            <a:off x="9400877" y="4462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７</a:t>
            </a:r>
          </a:p>
        </p:txBody>
      </p:sp>
      <p:sp>
        <p:nvSpPr>
          <p:cNvPr id="3" name="Rectangle 6"/>
          <p:cNvSpPr>
            <a:spLocks noChangeArrowheads="1"/>
          </p:cNvSpPr>
          <p:nvPr/>
        </p:nvSpPr>
        <p:spPr bwMode="auto">
          <a:xfrm>
            <a:off x="1338263" y="1577975"/>
            <a:ext cx="990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fontAlgn="base">
              <a:spcBef>
                <a:spcPct val="0"/>
              </a:spcBef>
              <a:spcAft>
                <a:spcPct val="0"/>
              </a:spcAft>
            </a:pPr>
            <a:endParaRPr lang="ja-JP" altLang="ja-JP" smtClean="0">
              <a:solidFill>
                <a:prstClr val="black"/>
              </a:solidFill>
              <a:latin typeface="Arial" pitchFamily="34" charset="0"/>
              <a:cs typeface="ＭＳ Ｐゴシック"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479052149"/>
              </p:ext>
            </p:extLst>
          </p:nvPr>
        </p:nvGraphicFramePr>
        <p:xfrm>
          <a:off x="1338263" y="652105"/>
          <a:ext cx="7205150" cy="5372952"/>
        </p:xfrm>
        <a:graphic>
          <a:graphicData uri="http://schemas.openxmlformats.org/drawingml/2006/table">
            <a:tbl>
              <a:tblPr firstRow="1" firstCol="1" bandRow="1">
                <a:tableStyleId>{5C22544A-7EE6-4342-B048-85BDC9FD1C3A}</a:tableStyleId>
              </a:tblPr>
              <a:tblGrid>
                <a:gridCol w="576064"/>
                <a:gridCol w="2112122"/>
                <a:gridCol w="1574962"/>
                <a:gridCol w="1609341"/>
                <a:gridCol w="1332661"/>
              </a:tblGrid>
              <a:tr h="720080">
                <a:tc gridSpan="3">
                  <a:txBody>
                    <a:bodyPr/>
                    <a:lstStyle/>
                    <a:p>
                      <a:pPr algn="ctr">
                        <a:lnSpc>
                          <a:spcPts val="1800"/>
                        </a:lnSpc>
                        <a:spcAft>
                          <a:spcPts val="0"/>
                        </a:spcAft>
                      </a:pPr>
                      <a:r>
                        <a:rPr lang="en-US" sz="1600" kern="100" dirty="0">
                          <a:effectLst/>
                          <a:latin typeface="Meiryo UI" panose="020B0604030504040204" pitchFamily="50" charset="-128"/>
                          <a:ea typeface="Meiryo UI" panose="020B0604030504040204" pitchFamily="50" charset="-128"/>
                          <a:cs typeface="Meiryo UI" panose="020B0604030504040204" pitchFamily="50" charset="-128"/>
                        </a:rPr>
                        <a:t>2020</a:t>
                      </a: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年度までの目標値</a:t>
                      </a:r>
                    </a:p>
                    <a:p>
                      <a:pPr algn="ctr">
                        <a:lnSpc>
                          <a:spcPts val="1800"/>
                        </a:lnSpc>
                        <a:spcAft>
                          <a:spcPts val="0"/>
                        </a:spcAft>
                      </a:pPr>
                      <a:r>
                        <a:rPr lang="ja-JP" sz="1200" kern="100" dirty="0">
                          <a:effectLst/>
                          <a:latin typeface="Meiryo UI" panose="020B0604030504040204" pitchFamily="50" charset="-128"/>
                          <a:ea typeface="Meiryo UI" panose="020B0604030504040204" pitchFamily="50" charset="-128"/>
                          <a:cs typeface="Meiryo UI" panose="020B0604030504040204" pitchFamily="50" charset="-128"/>
                        </a:rPr>
                        <a:t>（下段は累計の目標値）</a:t>
                      </a:r>
                    </a:p>
                  </a:txBody>
                  <a:tcPr marL="62062" marR="62062" marT="0" marB="0" anchor="ctr"/>
                </a:tc>
                <a:tc hMerge="1">
                  <a:txBody>
                    <a:bodyPr/>
                    <a:lstStyle/>
                    <a:p>
                      <a:endParaRPr kumimoji="1" lang="ja-JP" altLang="en-US"/>
                    </a:p>
                  </a:txBody>
                  <a:tcPr/>
                </a:tc>
                <a:tc hMerge="1">
                  <a:txBody>
                    <a:bodyPr/>
                    <a:lstStyle/>
                    <a:p>
                      <a:endParaRPr kumimoji="1" lang="ja-JP" altLang="en-US"/>
                    </a:p>
                  </a:txBody>
                  <a:tcPr/>
                </a:tc>
                <a:tc>
                  <a:txBody>
                    <a:bodyPr/>
                    <a:lstStyle/>
                    <a:p>
                      <a:pPr algn="ctr">
                        <a:lnSpc>
                          <a:spcPts val="1800"/>
                        </a:lnSpc>
                        <a:spcAft>
                          <a:spcPts val="0"/>
                        </a:spcAft>
                      </a:pPr>
                      <a:r>
                        <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2014</a:t>
                      </a: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年度末</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達成状況</a:t>
                      </a:r>
                      <a:endParaRPr lang="en-US" altLang="ja-JP" sz="1600" kern="100" dirty="0" smtClean="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（下段</a:t>
                      </a:r>
                      <a:r>
                        <a:rPr lang="ja-JP" altLang="en-US" sz="1200" kern="100" dirty="0" smtClean="0">
                          <a:effectLst/>
                          <a:latin typeface="Meiryo UI" panose="020B0604030504040204" pitchFamily="50" charset="-128"/>
                          <a:ea typeface="Meiryo UI" panose="020B0604030504040204" pitchFamily="50" charset="-128"/>
                          <a:cs typeface="Meiryo UI" panose="020B0604030504040204" pitchFamily="50" charset="-128"/>
                        </a:rPr>
                        <a:t>は累計値</a:t>
                      </a:r>
                      <a:r>
                        <a:rPr lang="ja-JP" sz="120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2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ja-JP" altLang="en-US" sz="1600" kern="100" dirty="0" smtClean="0">
                          <a:effectLst/>
                          <a:latin typeface="Meiryo UI" panose="020B0604030504040204" pitchFamily="50" charset="-128"/>
                          <a:ea typeface="Meiryo UI" panose="020B0604030504040204" pitchFamily="50" charset="-128"/>
                          <a:cs typeface="Meiryo UI" panose="020B0604030504040204" pitchFamily="50" charset="-128"/>
                        </a:rPr>
                        <a:t>達成率</a:t>
                      </a:r>
                      <a:endParaRPr lang="ja-JP" sz="160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rowSpan="3">
                  <a:txBody>
                    <a:bodyPr/>
                    <a:lstStyle/>
                    <a:p>
                      <a:pPr marL="71755" marR="71755"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供給力の増加</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太陽光</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発電</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alt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600" b="0" kern="100" dirty="0" smtClean="0">
                          <a:effectLst/>
                          <a:latin typeface="Meiryo UI" panose="020B0604030504040204" pitchFamily="50" charset="-128"/>
                          <a:ea typeface="Meiryo UI" panose="020B0604030504040204" pitchFamily="50" charset="-128"/>
                          <a:cs typeface="Meiryo UI" panose="020B0604030504040204" pitchFamily="50" charset="-128"/>
                        </a:rPr>
                        <a:t>9</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115</a:t>
                      </a: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+38.0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alt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64.5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42.2</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分散型電源</a:t>
                      </a:r>
                    </a:p>
                    <a:p>
                      <a:pPr algn="just">
                        <a:lnSpc>
                          <a:spcPts val="1800"/>
                        </a:lnSpc>
                        <a:spcAft>
                          <a:spcPts val="0"/>
                        </a:spcAft>
                      </a:pPr>
                      <a:r>
                        <a:rPr lang="ja-JP" sz="1400" b="0" kern="100">
                          <a:effectLst/>
                          <a:latin typeface="Meiryo UI" panose="020B0604030504040204" pitchFamily="50" charset="-128"/>
                          <a:ea typeface="Meiryo UI" panose="020B0604030504040204" pitchFamily="50" charset="-128"/>
                          <a:cs typeface="Meiryo UI" panose="020B0604030504040204" pitchFamily="50" charset="-128"/>
                        </a:rPr>
                        <a:t>（コージェネレーション等）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+30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3</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+6.1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59.5</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alt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20.3</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881679">
                <a:tc vMerge="1">
                  <a:txBody>
                    <a:bodyPr/>
                    <a:lstStyle/>
                    <a:p>
                      <a:endParaRPr kumimoji="1" lang="ja-JP" altLang="en-US"/>
                    </a:p>
                  </a:txBody>
                  <a:tcP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廃棄物発電等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　</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ja-JP" alt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約</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2</a:t>
                      </a:r>
                      <a:r>
                        <a:rPr lang="en-US" alt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8</a:t>
                      </a:r>
                      <a:r>
                        <a:rPr lang="ja-JP" sz="1400" b="0" kern="0" dirty="0" smtClean="0">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0" dirty="0">
                          <a:effectLst/>
                          <a:latin typeface="Meiryo UI" panose="020B0604030504040204" pitchFamily="50" charset="-128"/>
                          <a:ea typeface="Meiryo UI" panose="020B0604030504040204" pitchFamily="50" charset="-128"/>
                          <a:cs typeface="Meiryo UI" panose="020B0604030504040204" pitchFamily="50" charset="-128"/>
                        </a:rPr>
                        <a:t>kW</a:t>
                      </a:r>
                      <a:r>
                        <a:rPr lang="en-US" sz="1400" b="0" kern="0" dirty="0" smtClean="0">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+0.7</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p>
                      <a:pPr algn="ctr">
                        <a:lnSpc>
                          <a:spcPts val="1800"/>
                        </a:lnSpc>
                        <a:spcAft>
                          <a:spcPts val="0"/>
                        </a:spcAft>
                      </a:pPr>
                      <a:r>
                        <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r>
                        <a:rPr lang="en-US"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23.1</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r>
                        <a:rPr lang="ja-JP" sz="14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4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14.0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rowSpan="2">
                  <a:txBody>
                    <a:bodyPr/>
                    <a:lstStyle/>
                    <a:p>
                      <a:pPr marL="71755" marR="71755" algn="just">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需要の削減</a:t>
                      </a:r>
                    </a:p>
                  </a:txBody>
                  <a:tcPr marL="62062" marR="62062" marT="0" marB="0" vert="eaVert" anchor="ctr"/>
                </a:tc>
                <a:tc>
                  <a:txBody>
                    <a:bodyPr/>
                    <a:lstStyle/>
                    <a:p>
                      <a:pPr algn="just">
                        <a:lnSpc>
                          <a:spcPts val="1800"/>
                        </a:lnSpc>
                        <a:spcAft>
                          <a:spcPts val="0"/>
                        </a:spcAft>
                      </a:pPr>
                      <a:r>
                        <a:rPr lang="ja-JP" sz="1400" b="0" kern="100" dirty="0">
                          <a:effectLst/>
                          <a:latin typeface="Meiryo UI" panose="020B0604030504040204" pitchFamily="50" charset="-128"/>
                          <a:ea typeface="Meiryo UI" panose="020B0604030504040204" pitchFamily="50" charset="-128"/>
                          <a:cs typeface="Meiryo UI" panose="020B0604030504040204" pitchFamily="50" charset="-128"/>
                        </a:rPr>
                        <a:t>ガス冷暖房等</a:t>
                      </a: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-10.1</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632000">
                <a:tc vMerge="1">
                  <a:txBody>
                    <a:bodyPr/>
                    <a:lstStyle/>
                    <a:p>
                      <a:endParaRPr kumimoji="1" lang="ja-JP" altLang="en-US"/>
                    </a:p>
                  </a:txBody>
                  <a:tcPr/>
                </a:tc>
                <a:tc>
                  <a:txBody>
                    <a:bodyPr/>
                    <a:lstStyle/>
                    <a:p>
                      <a:pPr algn="just">
                        <a:lnSpc>
                          <a:spcPts val="1800"/>
                        </a:lnSpc>
                        <a:spcAft>
                          <a:spcPts val="0"/>
                        </a:spcAft>
                      </a:pPr>
                      <a:r>
                        <a:rPr lang="ja-JP" altLang="en-US" sz="1400" b="0" kern="100" dirty="0" smtClean="0">
                          <a:effectLst/>
                          <a:latin typeface="Meiryo UI" panose="020B0604030504040204" pitchFamily="50" charset="-128"/>
                          <a:ea typeface="Meiryo UI" panose="020B0604030504040204" pitchFamily="50" charset="-128"/>
                          <a:cs typeface="Meiryo UI" panose="020B0604030504040204" pitchFamily="50" charset="-128"/>
                        </a:rPr>
                        <a:t>ＢＥＭＳ</a:t>
                      </a:r>
                      <a:r>
                        <a:rPr lang="ja-JP" sz="1400" b="0" kern="100" dirty="0" smtClean="0">
                          <a:effectLst/>
                          <a:latin typeface="Meiryo UI" panose="020B0604030504040204" pitchFamily="50" charset="-128"/>
                          <a:ea typeface="Meiryo UI" panose="020B0604030504040204" pitchFamily="50" charset="-128"/>
                          <a:cs typeface="Meiryo UI" panose="020B0604030504040204" pitchFamily="50" charset="-128"/>
                        </a:rPr>
                        <a:t>等</a:t>
                      </a:r>
                      <a:endParaRPr lang="ja-JP" sz="14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-5</a:t>
                      </a:r>
                      <a:r>
                        <a:rPr lang="ja-JP" sz="1600" b="0"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effectLst/>
                          <a:latin typeface="Meiryo UI" panose="020B0604030504040204" pitchFamily="50" charset="-128"/>
                          <a:ea typeface="Meiryo UI" panose="020B0604030504040204" pitchFamily="50" charset="-128"/>
                          <a:cs typeface="Meiryo UI" panose="020B0604030504040204" pitchFamily="50" charset="-128"/>
                        </a:rPr>
                        <a:t>kW</a:t>
                      </a:r>
                      <a:r>
                        <a:rPr lang="en-US" sz="1600" b="0" kern="100" dirty="0">
                          <a:effectLst/>
                          <a:latin typeface="Meiryo UI" panose="020B0604030504040204" pitchFamily="50" charset="-128"/>
                          <a:ea typeface="Meiryo UI" panose="020B0604030504040204" pitchFamily="50" charset="-128"/>
                          <a:cs typeface="Meiryo UI" panose="020B0604030504040204" pitchFamily="50" charset="-128"/>
                        </a:rPr>
                        <a:t> </a:t>
                      </a:r>
                      <a:endParaRPr lang="ja-JP" sz="1600" b="0"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-2.0</a:t>
                      </a:r>
                      <a:r>
                        <a:rPr 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40.0</a:t>
                      </a:r>
                      <a:r>
                        <a:rPr lang="ja-JP" altLang="ja-JP" sz="1600" b="0"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600" b="0"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r h="743835">
                <a:tc gridSpan="2">
                  <a:txBody>
                    <a:bodyPr/>
                    <a:lstStyle/>
                    <a:p>
                      <a:pPr algn="ctr">
                        <a:lnSpc>
                          <a:spcPts val="1800"/>
                        </a:lnSpc>
                        <a:spcAft>
                          <a:spcPts val="0"/>
                        </a:spcAft>
                      </a:pPr>
                      <a:r>
                        <a:rPr lang="ja-JP" sz="1600" kern="100" dirty="0">
                          <a:effectLst/>
                          <a:latin typeface="Meiryo UI" panose="020B0604030504040204" pitchFamily="50" charset="-128"/>
                          <a:ea typeface="Meiryo UI" panose="020B0604030504040204" pitchFamily="50" charset="-128"/>
                          <a:cs typeface="Meiryo UI" panose="020B0604030504040204" pitchFamily="50" charset="-128"/>
                        </a:rPr>
                        <a:t>合　計</a:t>
                      </a:r>
                    </a:p>
                  </a:txBody>
                  <a:tcPr marL="62062" marR="62062" marT="0" marB="0" anchor="ctr"/>
                </a:tc>
                <a:tc hMerge="1">
                  <a:txBody>
                    <a:bodyPr/>
                    <a:lstStyle/>
                    <a:p>
                      <a:endParaRPr kumimoji="1" lang="ja-JP" altLang="en-US"/>
                    </a:p>
                  </a:txBody>
                  <a:tcPr/>
                </a:tc>
                <a:tc>
                  <a:txBody>
                    <a:bodyPr/>
                    <a:lstStyle/>
                    <a:p>
                      <a:pPr algn="ctr">
                        <a:lnSpc>
                          <a:spcPts val="1800"/>
                        </a:lnSpc>
                        <a:spcAft>
                          <a:spcPts val="0"/>
                        </a:spcAft>
                      </a:pPr>
                      <a:r>
                        <a:rPr lang="en-US" sz="1800" b="1" kern="100" dirty="0">
                          <a:effectLst/>
                          <a:latin typeface="Meiryo UI" panose="020B0604030504040204" pitchFamily="50" charset="-128"/>
                          <a:ea typeface="Meiryo UI" panose="020B0604030504040204" pitchFamily="50" charset="-128"/>
                          <a:cs typeface="Meiryo UI" panose="020B0604030504040204" pitchFamily="50" charset="-128"/>
                        </a:rPr>
                        <a:t>+150</a:t>
                      </a:r>
                      <a:r>
                        <a:rPr lang="ja-JP" sz="1800" b="1" kern="100" dirty="0">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effectLst/>
                          <a:latin typeface="Meiryo UI" panose="020B0604030504040204" pitchFamily="50" charset="-128"/>
                          <a:ea typeface="Meiryo UI" panose="020B0604030504040204" pitchFamily="50" charset="-128"/>
                          <a:cs typeface="Meiryo UI" panose="020B0604030504040204" pitchFamily="50" charset="-128"/>
                        </a:rPr>
                        <a:t>k</a:t>
                      </a:r>
                      <a:r>
                        <a:rPr lang="en-US" altLang="ja-JP" sz="1800" b="1" kern="100" dirty="0" smtClean="0">
                          <a:effectLst/>
                          <a:latin typeface="Meiryo UI" panose="020B0604030504040204" pitchFamily="50" charset="-128"/>
                          <a:ea typeface="Meiryo UI" panose="020B0604030504040204" pitchFamily="50" charset="-128"/>
                          <a:cs typeface="Meiryo UI" panose="020B0604030504040204" pitchFamily="50" charset="-128"/>
                        </a:rPr>
                        <a:t>W</a:t>
                      </a:r>
                      <a:endParaRPr lang="ja-JP" sz="1800" b="1" kern="100" dirty="0">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+56.9</a:t>
                      </a:r>
                      <a:r>
                        <a:rPr 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万</a:t>
                      </a:r>
                      <a:r>
                        <a:rPr lang="en-US"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kW</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c>
                  <a:txBody>
                    <a:bodyPr/>
                    <a:lstStyle/>
                    <a:p>
                      <a:pPr algn="ctr">
                        <a:lnSpc>
                          <a:spcPts val="1800"/>
                        </a:lnSpc>
                        <a:spcAft>
                          <a:spcPts val="0"/>
                        </a:spcAft>
                      </a:pPr>
                      <a:r>
                        <a:rPr lang="en-US"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37.9</a:t>
                      </a:r>
                      <a:r>
                        <a:rPr lang="ja-JP" altLang="ja-JP" sz="1800" b="1" kern="100" dirty="0" smtClean="0">
                          <a:solidFill>
                            <a:schemeClr val="tx1"/>
                          </a:solidFill>
                          <a:effectLst/>
                          <a:latin typeface="Meiryo UI" panose="020B0604030504040204" pitchFamily="50" charset="-128"/>
                          <a:ea typeface="Meiryo UI" panose="020B0604030504040204" pitchFamily="50" charset="-128"/>
                          <a:cs typeface="Meiryo UI" panose="020B0604030504040204" pitchFamily="50" charset="-128"/>
                        </a:rPr>
                        <a:t>％</a:t>
                      </a:r>
                      <a:endParaRPr lang="ja-JP" sz="1800" b="1" kern="100" dirty="0">
                        <a:solidFill>
                          <a:schemeClr val="tx1"/>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62062" marR="62062" marT="0" marB="0" anchor="ctr"/>
                </a:tc>
              </a:tr>
            </a:tbl>
          </a:graphicData>
        </a:graphic>
      </p:graphicFrame>
      <p:sp>
        <p:nvSpPr>
          <p:cNvPr id="6" name="正方形/長方形 5"/>
          <p:cNvSpPr/>
          <p:nvPr/>
        </p:nvSpPr>
        <p:spPr>
          <a:xfrm>
            <a:off x="1322455" y="6124559"/>
            <a:ext cx="7483342" cy="338554"/>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95250" indent="-95250"/>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太陽光発電は、</a:t>
            </a:r>
            <a:r>
              <a:rPr lang="en-US" altLang="ja-JP" sz="16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2015</a:t>
            </a:r>
            <a:r>
              <a:rPr lang="ja-JP" altLang="en-US" sz="16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末時点で、</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47.3</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万</a:t>
            </a:r>
            <a:r>
              <a:rPr lang="en-US" altLang="ja-JP" sz="1600" b="1" dirty="0">
                <a:latin typeface="Meiryo UI" panose="020B0604030504040204" pitchFamily="50" charset="-128"/>
                <a:ea typeface="Meiryo UI" panose="020B0604030504040204" pitchFamily="50" charset="-128"/>
                <a:cs typeface="Meiryo UI" panose="020B0604030504040204" pitchFamily="50" charset="-128"/>
              </a:rPr>
              <a:t>kW</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（達成率　</a:t>
            </a:r>
            <a:r>
              <a:rPr lang="en-US" altLang="ja-JP" sz="1600" b="1" dirty="0" smtClean="0">
                <a:latin typeface="Meiryo UI" panose="020B0604030504040204" pitchFamily="50" charset="-128"/>
                <a:ea typeface="Meiryo UI" panose="020B0604030504040204" pitchFamily="50" charset="-128"/>
                <a:cs typeface="Meiryo UI" panose="020B0604030504040204" pitchFamily="50" charset="-128"/>
              </a:rPr>
              <a:t>52.5</a:t>
            </a:r>
            <a:r>
              <a:rPr lang="ja-JP" altLang="en-US" sz="1600" b="1"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6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679766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正方形/長方形 12"/>
          <p:cNvSpPr/>
          <p:nvPr/>
        </p:nvSpPr>
        <p:spPr>
          <a:xfrm>
            <a:off x="302384" y="483012"/>
            <a:ext cx="9461865" cy="6261697"/>
          </a:xfrm>
          <a:prstGeom prst="rect">
            <a:avLst/>
          </a:prstGeom>
          <a:solidFill>
            <a:schemeClr val="bg1"/>
          </a:solidFill>
          <a:ln w="9525">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4625" indent="-174625">
              <a:lnSpc>
                <a:spcPts val="2000"/>
              </a:lnSpc>
            </a:pPr>
            <a:r>
              <a:rPr lang="en-US" altLang="ja-JP" dirty="0" smtClean="0">
                <a:solidFill>
                  <a:prstClr val="white"/>
                </a:solidFill>
                <a:latin typeface="Meiryo UI" panose="020B0604030504040204" pitchFamily="50" charset="-128"/>
                <a:ea typeface="Meiryo UI" panose="020B0604030504040204" pitchFamily="50" charset="-128"/>
                <a:cs typeface="Meiryo UI" panose="020B0604030504040204" pitchFamily="50" charset="-128"/>
              </a:rPr>
              <a:t>18</a:t>
            </a:r>
            <a:endParaRPr lang="en-US" altLang="ja-JP" dirty="0">
              <a:solidFill>
                <a:prstClr val="white"/>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Text Box 2"/>
          <p:cNvSpPr txBox="1">
            <a:spLocks noChangeArrowheads="1"/>
          </p:cNvSpPr>
          <p:nvPr/>
        </p:nvSpPr>
        <p:spPr bwMode="auto">
          <a:xfrm>
            <a:off x="0" y="-27384"/>
            <a:ext cx="9906000" cy="510396"/>
          </a:xfrm>
          <a:prstGeom prst="rect">
            <a:avLst/>
          </a:prstGeom>
          <a:solidFill>
            <a:srgbClr val="00B0F0"/>
          </a:solidFill>
          <a:ln w="9525">
            <a:noFill/>
            <a:miter lim="800000"/>
            <a:headEnd/>
            <a:tailEnd/>
          </a:ln>
        </p:spPr>
        <p:txBody>
          <a:bodyPr wrap="square" lIns="74295" tIns="8890" rIns="74295" bIns="8890">
            <a:spAutoFit/>
          </a:bodyPr>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just"/>
            <a:r>
              <a:rPr lang="ja-JP" altLang="en-US" sz="3200" dirty="0" smtClean="0">
                <a:solidFill>
                  <a:prstClr val="white"/>
                </a:solidFill>
                <a:ea typeface="HGP創英角ｺﾞｼｯｸUB" pitchFamily="50" charset="-128"/>
                <a:cs typeface="ＭＳ Ｐゴシック" charset="-128"/>
              </a:rPr>
              <a:t>　</a:t>
            </a:r>
            <a:r>
              <a:rPr lang="ja-JP" altLang="en-US" sz="2800" dirty="0" smtClean="0">
                <a:solidFill>
                  <a:prstClr val="white"/>
                </a:solidFill>
                <a:ea typeface="HGP創英角ｺﾞｼｯｸUB" pitchFamily="50" charset="-128"/>
                <a:cs typeface="ＭＳ Ｐゴシック" charset="-128"/>
              </a:rPr>
              <a:t>再生可能エネルギーの普及拡大に関する施策･事業一覧</a:t>
            </a:r>
            <a:endParaRPr lang="ja-JP" altLang="en-US" sz="3600" dirty="0">
              <a:solidFill>
                <a:prstClr val="white"/>
              </a:solidFill>
              <a:ea typeface="HGP創英角ｺﾞｼｯｸUB" pitchFamily="50" charset="-128"/>
              <a:cs typeface="ＭＳ Ｐゴシック" charset="-128"/>
            </a:endParaRPr>
          </a:p>
        </p:txBody>
      </p:sp>
      <p:sp>
        <p:nvSpPr>
          <p:cNvPr id="5" name="円/楕円 4"/>
          <p:cNvSpPr/>
          <p:nvPr/>
        </p:nvSpPr>
        <p:spPr>
          <a:xfrm>
            <a:off x="9400877" y="39174"/>
            <a:ext cx="432048" cy="432048"/>
          </a:xfrm>
          <a:prstGeom prst="ellipse">
            <a:avLst/>
          </a:prstGeom>
          <a:ln w="19050"/>
        </p:spPr>
        <p:style>
          <a:lnRef idx="3">
            <a:schemeClr val="lt1"/>
          </a:lnRef>
          <a:fillRef idx="1">
            <a:schemeClr val="accent1"/>
          </a:fillRef>
          <a:effectRef idx="1">
            <a:schemeClr val="accent1"/>
          </a:effectRef>
          <a:fontRef idx="minor">
            <a:schemeClr val="lt1"/>
          </a:fontRef>
        </p:style>
        <p:txBody>
          <a:bodyPr rtlCol="0" anchor="ctr"/>
          <a:lstStyle/>
          <a:p>
            <a:pPr algn="ctr"/>
            <a:r>
              <a:rPr lang="ja-JP" altLang="en-US" b="1" dirty="0">
                <a:solidFill>
                  <a:prstClr val="white"/>
                </a:solidFill>
              </a:rPr>
              <a:t>８</a:t>
            </a:r>
          </a:p>
        </p:txBody>
      </p:sp>
      <p:sp>
        <p:nvSpPr>
          <p:cNvPr id="8" name="正方形/長方形 7"/>
          <p:cNvSpPr/>
          <p:nvPr/>
        </p:nvSpPr>
        <p:spPr>
          <a:xfrm>
            <a:off x="577131" y="779418"/>
            <a:ext cx="9344421" cy="2862322"/>
          </a:xfrm>
          <a:prstGeom prst="rect">
            <a:avLst/>
          </a:prstGeom>
        </p:spPr>
        <p:txBody>
          <a:bodyPr wrap="square">
            <a:spAutoFit/>
          </a:bodyPr>
          <a:lstStyle/>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創</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エネ設備及び省エネ機器設置等に係る初期費用軽減のための融資</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　・・・・・・・・・・・・・・・・・・・・・・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低利ソーラークレジット事業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創エネ、蓄エネ、省エネ対策の相談・アドバイス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国</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等が実施する各種制度等の周知・</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Ｐ</a:t>
            </a: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R</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太陽光</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パネル設置普及啓発</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事業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地域環境活動を広げる府民共同発電補助事業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大阪府住宅用</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太陽光発電シミュレーションシステム　</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ー環境にも</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おとくや</a:t>
            </a:r>
            <a:r>
              <a:rPr lang="ja-JP" altLang="en-US" sz="1300" dirty="0" err="1"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ねん</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ー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府・市有施設における太陽光発電の導入（屋根貸し・土地貸し事業を除く）</a:t>
            </a:r>
            <a:r>
              <a:rPr lang="ja-JP" altLang="en-US" sz="13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3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府・市有</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施設の屋根</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土地貸しによる太陽光パネル設置促進事業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公共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施設や民間施設の屋根・遊休地と太陽光発電事</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業者とのマッチング等①</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公共施設や民間施設の屋根・遊休地と太陽光発電事業者とのマッチング</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等②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その他のフィールドにおける太陽光発電の導入</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正方形/長方形 13"/>
          <p:cNvSpPr/>
          <p:nvPr/>
        </p:nvSpPr>
        <p:spPr>
          <a:xfrm>
            <a:off x="577131" y="3949834"/>
            <a:ext cx="8912373" cy="2631490"/>
          </a:xfrm>
          <a:prstGeom prst="rect">
            <a:avLst/>
          </a:prstGeom>
        </p:spPr>
        <p:txBody>
          <a:bodyPr wrap="square">
            <a:spAutoFit/>
          </a:bodyPr>
          <a:lstStyle/>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地中熱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等導入促進事業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下水熱普及促進のための調査事業</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廃棄物焼却工場における発電及び余熱利用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下水処理場における消化ガスを活用したバイオマス発電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zh-TW"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下水処理場汚泥固形燃料化事業</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endParaRPr lang="en-US" altLang="zh-TW"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上水道施設における小水力発電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ダムにおける小水力発電の導入検討  ・・・・・・・・・・・・・・・・・・・・・・・・・・・・・・・・・・・・・・・・・・・・・・・・・・・・</a:t>
            </a:r>
          </a:p>
          <a:p>
            <a:pPr marL="174625" indent="-174625">
              <a:lnSpc>
                <a:spcPts val="1800"/>
              </a:lnSpc>
            </a:pP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太陽熱</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エネルギーの利用促進　・・・・・・・・・・・・・・・・・・・・・・・・・・・・・・・・・・・・・・・・・・・・</a:t>
            </a:r>
            <a:r>
              <a:rPr lang="ja-JP" altLang="en-US"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再生可能エネルギーの導入可能性の調査・検討　・・・・・・・・・・・・・・・・・・・・・・・・・・・・・・・・・・・・・・・・・・・</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ja-JP" altLang="en-US"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人工光合成を用いた新エネルギー創出の推進　　・・・・・・・・・・・・・・・・・・・・・・・・・・・・・・・・・・・・・・・・・・・・</a:t>
            </a:r>
            <a:endParaRPr lang="en-US" altLang="ja-JP" sz="1500" dirty="0">
              <a:solidFill>
                <a:prstClr val="black"/>
              </a:solidFill>
              <a:latin typeface="Meiryo UI" pitchFamily="50" charset="-128"/>
              <a:ea typeface="Meiryo UI" pitchFamily="50" charset="-128"/>
              <a:cs typeface="Meiryo UI" pitchFamily="50" charset="-128"/>
            </a:endParaRPr>
          </a:p>
          <a:p>
            <a:pPr marL="174625" indent="-174625">
              <a:lnSpc>
                <a:spcPts val="1800"/>
              </a:lnSpc>
            </a:pPr>
            <a:r>
              <a:rPr lang="ja-JP" altLang="en-US" sz="1500" dirty="0" smtClean="0">
                <a:solidFill>
                  <a:prstClr val="black"/>
                </a:solidFill>
                <a:latin typeface="Meiryo UI" pitchFamily="50" charset="-128"/>
                <a:ea typeface="Meiryo UI" pitchFamily="50" charset="-128"/>
                <a:cs typeface="Meiryo UI" pitchFamily="50" charset="-128"/>
              </a:rPr>
              <a:t>○  民間資金を活用したエネルギー施策の推進　・・・・・・・・・・・・・・・</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r>
              <a:rPr lang="ja-JP" altLang="en-US" sz="1500" dirty="0">
                <a:solidFill>
                  <a:prstClr val="black"/>
                </a:solidFill>
                <a:latin typeface="Meiryo UI" pitchFamily="50" charset="-128"/>
                <a:ea typeface="Meiryo UI" pitchFamily="50" charset="-128"/>
                <a:cs typeface="Meiryo UI" pitchFamily="50" charset="-128"/>
              </a:rPr>
              <a:t>・・・</a:t>
            </a:r>
            <a:r>
              <a:rPr lang="ja-JP" altLang="en-US" sz="1500" dirty="0" smtClean="0">
                <a:solidFill>
                  <a:prstClr val="black"/>
                </a:solidFill>
                <a:latin typeface="Meiryo UI" pitchFamily="50" charset="-128"/>
                <a:ea typeface="Meiryo UI" pitchFamily="50" charset="-128"/>
                <a:cs typeface="Meiryo UI" pitchFamily="50" charset="-128"/>
              </a:rPr>
              <a:t>・</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6" name="角丸四角形 15"/>
          <p:cNvSpPr/>
          <p:nvPr/>
        </p:nvSpPr>
        <p:spPr>
          <a:xfrm>
            <a:off x="243662" y="3672303"/>
            <a:ext cx="5324625" cy="276910"/>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a:t>
            </a:r>
            <a:r>
              <a:rPr lang="ja-JP" altLang="en-US" u="sng" dirty="0">
                <a:solidFill>
                  <a:prstClr val="black"/>
                </a:solidFill>
                <a:latin typeface="Meiryo UI" pitchFamily="50" charset="-128"/>
                <a:ea typeface="Meiryo UI" pitchFamily="50" charset="-128"/>
                <a:cs typeface="Meiryo UI" pitchFamily="50" charset="-128"/>
              </a:rPr>
              <a:t>以外</a:t>
            </a:r>
            <a:r>
              <a:rPr lang="ja-JP" altLang="en-US" u="sng" dirty="0" smtClean="0">
                <a:solidFill>
                  <a:prstClr val="black"/>
                </a:solidFill>
                <a:latin typeface="Meiryo UI" pitchFamily="50" charset="-128"/>
                <a:ea typeface="Meiryo UI" pitchFamily="50" charset="-128"/>
                <a:cs typeface="Meiryo UI" pitchFamily="50" charset="-128"/>
              </a:rPr>
              <a:t>の再生可能エネルギーの普及促進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17" name="角丸四角形 16"/>
          <p:cNvSpPr/>
          <p:nvPr/>
        </p:nvSpPr>
        <p:spPr>
          <a:xfrm>
            <a:off x="243663" y="479405"/>
            <a:ext cx="4565321" cy="313868"/>
          </a:xfrm>
          <a:prstGeom prst="roundRect">
            <a:avLst>
              <a:gd name="adj" fmla="val 0"/>
            </a:avLst>
          </a:prstGeom>
          <a:noFill/>
          <a:ln>
            <a:noFill/>
          </a:ln>
        </p:spPr>
        <p:style>
          <a:lnRef idx="2">
            <a:schemeClr val="accent1"/>
          </a:lnRef>
          <a:fillRef idx="1">
            <a:schemeClr val="lt1"/>
          </a:fillRef>
          <a:effectRef idx="0">
            <a:schemeClr val="accent1"/>
          </a:effectRef>
          <a:fontRef idx="minor">
            <a:schemeClr val="dk1"/>
          </a:fontRef>
        </p:style>
        <p:txBody>
          <a:bodyPr rtlCol="0" anchor="ctr"/>
          <a:lstStyle/>
          <a:p>
            <a:r>
              <a:rPr lang="ja-JP" altLang="en-US" u="sng" dirty="0" smtClean="0">
                <a:solidFill>
                  <a:prstClr val="black"/>
                </a:solidFill>
                <a:latin typeface="Meiryo UI" pitchFamily="50" charset="-128"/>
                <a:ea typeface="Meiryo UI" pitchFamily="50" charset="-128"/>
                <a:cs typeface="Meiryo UI" pitchFamily="50" charset="-128"/>
              </a:rPr>
              <a:t>■太陽光発電の普及促進</a:t>
            </a:r>
            <a:endParaRPr lang="ja-JP" altLang="en-US" u="sng" dirty="0">
              <a:solidFill>
                <a:prstClr val="black"/>
              </a:solidFill>
              <a:latin typeface="Meiryo UI" pitchFamily="50" charset="-128"/>
              <a:ea typeface="Meiryo UI" pitchFamily="50" charset="-128"/>
              <a:cs typeface="Meiryo UI" pitchFamily="50" charset="-128"/>
            </a:endParaRPr>
          </a:p>
        </p:txBody>
      </p:sp>
      <p:sp>
        <p:nvSpPr>
          <p:cNvPr id="9" name="正方形/長方形 8"/>
          <p:cNvSpPr/>
          <p:nvPr/>
        </p:nvSpPr>
        <p:spPr>
          <a:xfrm>
            <a:off x="8921750" y="782427"/>
            <a:ext cx="495746" cy="2900794"/>
          </a:xfrm>
          <a:prstGeom prst="rect">
            <a:avLst/>
          </a:prstGeom>
        </p:spPr>
        <p:txBody>
          <a:bodyPr wrap="square">
            <a:spAutoFit/>
          </a:bodyPr>
          <a:lstStyle/>
          <a:p>
            <a:pPr marL="174625" indent="-174625">
              <a:lnSpc>
                <a:spcPts val="1800"/>
              </a:lnSpc>
            </a:pPr>
            <a:r>
              <a:rPr lang="en-US" altLang="ja-JP"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endPar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12</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13</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14</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15</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p>
          <a:p>
            <a:pPr marL="174625" indent="-174625">
              <a:lnSpc>
                <a:spcPts val="19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16</a:t>
            </a:r>
          </a:p>
        </p:txBody>
      </p:sp>
      <p:sp>
        <p:nvSpPr>
          <p:cNvPr id="10" name="正方形/長方形 9"/>
          <p:cNvSpPr/>
          <p:nvPr/>
        </p:nvSpPr>
        <p:spPr>
          <a:xfrm>
            <a:off x="8921750" y="3949834"/>
            <a:ext cx="495746" cy="2631490"/>
          </a:xfrm>
          <a:prstGeom prst="rect">
            <a:avLst/>
          </a:prstGeom>
        </p:spPr>
        <p:txBody>
          <a:bodyPr wrap="square">
            <a:spAutoFit/>
          </a:bodyPr>
          <a:lstStyle/>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17</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18</a:t>
            </a:r>
            <a:endParaRPr lang="en-US" altLang="ja-JP" sz="15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19</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21</a:t>
            </a:r>
          </a:p>
          <a:p>
            <a:pPr marL="174625" indent="-174625">
              <a:lnSpc>
                <a:spcPts val="1800"/>
              </a:lnSpc>
            </a:pPr>
            <a:r>
              <a:rPr lang="en-US" altLang="ja-JP" sz="15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22</a:t>
            </a:r>
            <a:r>
              <a:rPr lang="ja-JP" altLang="en-US" sz="1600"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20" name="正方形/長方形 19"/>
          <p:cNvSpPr/>
          <p:nvPr/>
        </p:nvSpPr>
        <p:spPr>
          <a:xfrm>
            <a:off x="361107" y="6478348"/>
            <a:ext cx="8912373" cy="361637"/>
          </a:xfrm>
          <a:prstGeom prst="rect">
            <a:avLst/>
          </a:prstGeom>
        </p:spPr>
        <p:txBody>
          <a:bodyPr wrap="square">
            <a:spAutoFit/>
          </a:bodyPr>
          <a:lstStyle/>
          <a:p>
            <a:pPr marL="174625" indent="-174625">
              <a:lnSpc>
                <a:spcPts val="2100"/>
              </a:lnSpc>
            </a:pP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　下線太字の事業は、</a:t>
            </a:r>
            <a:r>
              <a:rPr lang="en-US" altLang="ja-JP"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2016</a:t>
            </a:r>
            <a:r>
              <a:rPr lang="ja-JP" altLang="en-US" sz="1500" b="1" u="sng"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年度新規事業です。</a:t>
            </a:r>
            <a:endParaRPr lang="ja-JP" altLang="en-US" sz="1500" b="1" u="sng"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円/楕円 1"/>
          <p:cNvSpPr/>
          <p:nvPr/>
        </p:nvSpPr>
        <p:spPr>
          <a:xfrm>
            <a:off x="652288" y="1985037"/>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円/楕円 22"/>
          <p:cNvSpPr/>
          <p:nvPr/>
        </p:nvSpPr>
        <p:spPr>
          <a:xfrm>
            <a:off x="652288" y="4239052"/>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円/楕円 14"/>
          <p:cNvSpPr/>
          <p:nvPr/>
        </p:nvSpPr>
        <p:spPr>
          <a:xfrm>
            <a:off x="650588" y="1073435"/>
            <a:ext cx="216024" cy="216024"/>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dirty="0" smtClean="0">
                <a:solidFill>
                  <a:prstClr val="black"/>
                </a:solidFill>
                <a:latin typeface="Meiryo UI" panose="020B0604030504040204" pitchFamily="50" charset="-128"/>
                <a:ea typeface="Meiryo UI" panose="020B0604030504040204" pitchFamily="50" charset="-128"/>
                <a:cs typeface="Meiryo UI" panose="020B0604030504040204" pitchFamily="50" charset="-128"/>
              </a:rPr>
              <a:t>新</a:t>
            </a:r>
            <a:endParaRPr lang="ja-JP" altLang="en-US" sz="1200"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7004218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21304</TotalTime>
  <Words>7726</Words>
  <Application>Microsoft Office PowerPoint</Application>
  <PresentationFormat>A4 210 x 297 mm</PresentationFormat>
  <Paragraphs>1510</Paragraphs>
  <Slides>42</Slides>
  <Notes>12</Notes>
  <HiddenSlides>0</HiddenSlides>
  <MMClips>0</MMClips>
  <ScaleCrop>false</ScaleCrop>
  <HeadingPairs>
    <vt:vector size="4" baseType="variant">
      <vt:variant>
        <vt:lpstr>テーマ</vt:lpstr>
      </vt:variant>
      <vt:variant>
        <vt:i4>1</vt:i4>
      </vt:variant>
      <vt:variant>
        <vt:lpstr>スライド タイトル</vt:lpstr>
      </vt:variant>
      <vt:variant>
        <vt:i4>42</vt:i4>
      </vt:variant>
    </vt:vector>
  </HeadingPairs>
  <TitlesOfParts>
    <vt:vector size="43" baseType="lpstr">
      <vt:lpstr>Office ​​テーマ</vt:lpstr>
      <vt:lpstr>大阪府･大阪市で取組む エネルギー関連の施策事業集 ～2016年度　アクションプログラム～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大阪府庁</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大阪府･大阪市で取組む エネルギー関連の施策</dc:title>
  <dc:creator>三島　博樹</dc:creator>
  <cp:lastModifiedBy>三島　博樹</cp:lastModifiedBy>
  <cp:revision>1321</cp:revision>
  <cp:lastPrinted>2016-04-11T06:57:24Z</cp:lastPrinted>
  <dcterms:created xsi:type="dcterms:W3CDTF">2014-02-03T04:47:03Z</dcterms:created>
  <dcterms:modified xsi:type="dcterms:W3CDTF">2016-05-23T04:27:07Z</dcterms:modified>
</cp:coreProperties>
</file>