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89" r:id="rId3"/>
    <p:sldId id="28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D7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6403" autoAdjust="0"/>
  </p:normalViewPr>
  <p:slideViewPr>
    <p:cSldViewPr>
      <p:cViewPr varScale="1">
        <p:scale>
          <a:sx n="68" d="100"/>
          <a:sy n="68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BBFCD10-FBDA-429C-92D3-28E72A07B39E}" type="datetimeFigureOut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9169EBA-C1CA-4701-9416-5C9E1043FD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36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69EBA-C1CA-4701-9416-5C9E1043FD6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34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650B-3DA2-4546-9074-BC2582A278AF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A56-BF94-428B-8D8D-15AF8DD7BE1A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07A7-D791-46DB-B1AE-B06C9FB2AED5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0ED0-192E-480D-B137-B947996306CE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B935-B213-44E4-8F3E-6ECFC913868C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35FE-0BFF-45C6-8AE9-43E38FC37CB9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E8CC-262A-4F7E-8668-9533464969FB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D393-D9CB-4E66-8805-89A164E07448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215D-AD6D-4562-9399-557684C7F895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00E1-6BC3-4D54-8604-D49A578599B0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C007-9BDD-4A20-B76C-D3D51DE1B5E3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9465-93D9-46A7-8DC5-79550B34B245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D8002D-B5B0-4BAC-B1F6-782DDCCE6D9C}" type="slidenum">
              <a:rPr lang="ja-JP" altLang="en-US" smtClean="0"/>
              <a:pPr algn="r"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2481" y="38100"/>
            <a:ext cx="8954016" cy="3985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6790" y="82724"/>
            <a:ext cx="57615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住宅用</a:t>
            </a:r>
            <a:r>
              <a:rPr lang="ja-JP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太陽光発電シミュレーションシステム開発の経緯について</a:t>
            </a:r>
            <a:endParaRPr lang="en-US" altLang="ja-JP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482" y="1734775"/>
            <a:ext cx="2905342" cy="2015936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＜住宅用太陽光発電設備の特徴＞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・余剰電力量に応じて収入が得られる。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地域の日照量や晴天率、気温</a:t>
            </a:r>
            <a:r>
              <a:rPr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等の気候条件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の他、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屋根の向き・傾斜によって、発電量が左右される。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・品質を確保するために適正な設置工事が必要。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389630" y="3362875"/>
            <a:ext cx="360040" cy="3777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9861" y="3390815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消費者に分かりにくい！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480" y="3858140"/>
            <a:ext cx="2905343" cy="684803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＜悪質な業者の存在＞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・下記データの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とおり、太陽光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発電に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関するトラブルの相談が増加。府内も相談件数は増加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二等辺三角形 22"/>
          <p:cNvSpPr/>
          <p:nvPr/>
        </p:nvSpPr>
        <p:spPr>
          <a:xfrm>
            <a:off x="2077383" y="2742743"/>
            <a:ext cx="2234525" cy="288032"/>
          </a:xfrm>
          <a:prstGeom prst="triangl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47864" y="1734631"/>
            <a:ext cx="2016224" cy="2785378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1540"/>
              </a:lnSpc>
            </a:pP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＜課題＞消費者</a:t>
            </a:r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不安</a:t>
            </a:r>
            <a:endParaRPr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endParaRPr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設置規模の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8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8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どれくらいの規模のパネルが載るのか？</a:t>
            </a:r>
            <a:r>
              <a:rPr lang="ja-JP" altLang="en-US" sz="8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8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endParaRPr lang="en-US" altLang="ja-JP" sz="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資金面での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初期費用、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売電収入は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？） 　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信頼できる業者の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選定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どこに頼めばいい？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構造上の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（耐震が心配？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40"/>
              </a:lnSpc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>
            <a:off x="4450018" y="2742743"/>
            <a:ext cx="2234525" cy="288032"/>
          </a:xfrm>
          <a:prstGeom prst="triangl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>
            <a:off x="6228184" y="5013176"/>
            <a:ext cx="2180140" cy="324027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52120" y="5373216"/>
            <a:ext cx="3419872" cy="523220"/>
          </a:xfrm>
          <a:prstGeom prst="rect">
            <a:avLst/>
          </a:prstGeom>
          <a:noFill/>
          <a:ln w="31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府民</a:t>
            </a:r>
            <a:r>
              <a:rPr lang="ja-JP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の不安払拭のため、公平な観点から一元化した情報提供が</a:t>
            </a:r>
            <a:r>
              <a:rPr lang="ja-JP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必要</a:t>
            </a:r>
            <a:endParaRPr lang="ja-JP" alt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yanagisawat\My Documents\My Pictures\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79" y="5170375"/>
            <a:ext cx="1170001" cy="8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82481" y="4758967"/>
            <a:ext cx="5281607" cy="2054409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消費生活情報ネットワーク・システムに寄せられた太陽光発電設備に対する相談件数の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5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　　　　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全国相談件数　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1,728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4,736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⇒　　約 ３倍 に増加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うち、訪問販売　　　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1,442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2,793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⇒　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 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２倍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府内相談件数　　　　　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206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約 ３倍 に増加</a:t>
            </a:r>
            <a:endParaRPr kumimoji="1"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うち、訪問販売　　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　　　　　 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⇒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約 ２倍 に増加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相談件数は増加傾向にあり、公平な観点からの情報提供の必要性あり</a:t>
            </a:r>
            <a:endParaRPr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右矢印 27"/>
          <p:cNvSpPr/>
          <p:nvPr/>
        </p:nvSpPr>
        <p:spPr>
          <a:xfrm rot="5400000">
            <a:off x="1358789" y="4465033"/>
            <a:ext cx="288032" cy="3777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5400000">
            <a:off x="2373457" y="5788631"/>
            <a:ext cx="266791" cy="9099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2482" y="476672"/>
            <a:ext cx="8954014" cy="1169551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＜太陽光パネル普及啓発事業意見交換会での意見（平成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月開催）＞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/>
              <a:t>・住宅用太陽光発電普及のためには、</a:t>
            </a:r>
            <a:r>
              <a:rPr lang="ja-JP" altLang="ja-JP" sz="1400" dirty="0" smtClean="0"/>
              <a:t>消費者が太陽光</a:t>
            </a:r>
            <a:r>
              <a:rPr lang="ja-JP" altLang="ja-JP" sz="1400" dirty="0"/>
              <a:t>発電を安心して設置</a:t>
            </a:r>
            <a:r>
              <a:rPr lang="ja-JP" altLang="ja-JP" sz="1400" dirty="0" smtClean="0"/>
              <a:t>できる</a:t>
            </a:r>
            <a:r>
              <a:rPr lang="ja-JP" altLang="en-US" sz="1400" dirty="0" smtClean="0"/>
              <a:t>環境が大切である。</a:t>
            </a:r>
            <a:r>
              <a:rPr lang="ja-JP" altLang="ja-JP" sz="1400" dirty="0" smtClean="0"/>
              <a:t>その</a:t>
            </a:r>
            <a:r>
              <a:rPr lang="ja-JP" altLang="ja-JP" sz="1400" dirty="0"/>
              <a:t>ためには</a:t>
            </a:r>
            <a:r>
              <a:rPr lang="ja-JP" altLang="ja-JP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ja-JP" sz="1400" dirty="0" smtClean="0"/>
              <a:t>行政</a:t>
            </a:r>
            <a:r>
              <a:rPr lang="ja-JP" altLang="en-US" sz="1400" dirty="0" smtClean="0"/>
              <a:t>が</a:t>
            </a:r>
            <a:r>
              <a:rPr lang="ja-JP" altLang="ja-JP" sz="1400" dirty="0" smtClean="0"/>
              <a:t>Ｑ</a:t>
            </a:r>
            <a:r>
              <a:rPr lang="ja-JP" altLang="ja-JP" sz="1400" dirty="0"/>
              <a:t>＆</a:t>
            </a:r>
            <a:r>
              <a:rPr lang="ja-JP" altLang="ja-JP" sz="1400" dirty="0" smtClean="0"/>
              <a:t>Ａ</a:t>
            </a:r>
            <a:r>
              <a:rPr lang="ja-JP" altLang="en-US" sz="1400" dirty="0" smtClean="0"/>
              <a:t>・</a:t>
            </a:r>
            <a:r>
              <a:rPr lang="ja-JP" altLang="ja-JP" sz="1400" dirty="0" smtClean="0"/>
              <a:t>ガイドライン</a:t>
            </a:r>
            <a:r>
              <a:rPr lang="ja-JP" altLang="ja-JP" sz="1400" dirty="0"/>
              <a:t>を</a:t>
            </a:r>
            <a:r>
              <a:rPr lang="ja-JP" altLang="ja-JP" sz="1400" dirty="0" smtClean="0"/>
              <a:t>作成</a:t>
            </a:r>
            <a:r>
              <a:rPr lang="ja-JP" altLang="en-US" sz="1400" dirty="0" smtClean="0"/>
              <a:t>するなど</a:t>
            </a:r>
            <a:r>
              <a:rPr lang="ja-JP" altLang="ja-JP" sz="1400" dirty="0" smtClean="0"/>
              <a:t>、</a:t>
            </a:r>
            <a:r>
              <a:rPr lang="ja-JP" altLang="ja-JP" sz="1400" dirty="0"/>
              <a:t>消費者の</a:t>
            </a:r>
            <a:r>
              <a:rPr lang="ja-JP" altLang="ja-JP" sz="1400" dirty="0" smtClean="0"/>
              <a:t>疑問</a:t>
            </a:r>
            <a:r>
              <a:rPr lang="ja-JP" altLang="en-US" sz="1400" dirty="0" smtClean="0"/>
              <a:t>・</a:t>
            </a:r>
            <a:r>
              <a:rPr lang="ja-JP" altLang="ja-JP" sz="1400" dirty="0" smtClean="0"/>
              <a:t>不安</a:t>
            </a:r>
            <a:r>
              <a:rPr lang="ja-JP" altLang="ja-JP" sz="1400" dirty="0"/>
              <a:t>に</a:t>
            </a:r>
            <a:r>
              <a:rPr lang="ja-JP" altLang="ja-JP" sz="1400" dirty="0" smtClean="0"/>
              <a:t>対し的確</a:t>
            </a:r>
            <a:r>
              <a:rPr lang="ja-JP" altLang="ja-JP" sz="1400" dirty="0"/>
              <a:t>に情報提供し、消費者</a:t>
            </a:r>
            <a:r>
              <a:rPr lang="ja-JP" altLang="ja-JP" sz="1400" dirty="0" smtClean="0"/>
              <a:t>の</a:t>
            </a:r>
            <a:r>
              <a:rPr lang="ja-JP" altLang="en-US" sz="1400" dirty="0" smtClean="0"/>
              <a:t>サポート</a:t>
            </a:r>
            <a:r>
              <a:rPr lang="ja-JP" altLang="ja-JP" sz="1400" dirty="0" smtClean="0"/>
              <a:t>を行な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ja-JP" sz="1400" dirty="0" err="1" smtClean="0"/>
              <a:t>う</a:t>
            </a:r>
            <a:r>
              <a:rPr lang="ja-JP" altLang="en-US" sz="1400" dirty="0" smtClean="0"/>
              <a:t>ことが重要である。</a:t>
            </a:r>
            <a:endParaRPr lang="en-US" altLang="ja-JP" sz="1400" dirty="0" smtClean="0"/>
          </a:p>
          <a:p>
            <a:endParaRPr lang="en-US" altLang="ja-JP" sz="1400" dirty="0" smtClean="0"/>
          </a:p>
        </p:txBody>
      </p:sp>
      <p:sp>
        <p:nvSpPr>
          <p:cNvPr id="34" name="右矢印 33"/>
          <p:cNvSpPr/>
          <p:nvPr/>
        </p:nvSpPr>
        <p:spPr>
          <a:xfrm>
            <a:off x="2699792" y="1179042"/>
            <a:ext cx="360040" cy="3777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59832" y="1206982"/>
            <a:ext cx="5791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消費者に分かりやすい太陽光発電全般の情報提供ツールが必要！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796136" y="2252043"/>
            <a:ext cx="3024336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24128" y="1747986"/>
            <a:ext cx="3312368" cy="2823850"/>
          </a:xfrm>
          <a:prstGeom prst="rect">
            <a:avLst/>
          </a:prstGeom>
          <a:noFill/>
          <a:ln w="31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信頼できる公的な視点から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地域に応じた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きめ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細やか</a:t>
            </a:r>
            <a:r>
              <a:rPr lang="ja-JP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な情報提供が必要！</a:t>
            </a:r>
          </a:p>
          <a:p>
            <a:pPr>
              <a:lnSpc>
                <a:spcPts val="21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提供する情報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◆太陽光発電設備設置容量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工事費</a:t>
            </a:r>
            <a:endParaRPr lang="en-US" altLang="ja-JP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◆発電量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◆売電収入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</a:t>
            </a:r>
            <a:r>
              <a:rPr kumimoji="1" lang="ja-JP" altLang="en-U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投資回収年数</a:t>
            </a:r>
            <a:endParaRPr kumimoji="1" lang="en-US" altLang="ja-JP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◆固定価格買取制度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◆市町村補助金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◆融資に関する情報および返済シミュレーション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太陽光パネル登録事業者</a:t>
            </a:r>
            <a:endParaRPr lang="en-US" altLang="ja-JP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</a:t>
            </a:r>
            <a:r>
              <a:rPr lang="ja-JP" alt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耐震</a:t>
            </a:r>
            <a:r>
              <a:rPr lang="ja-JP" altLang="en-U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診断相談窓口（市町村）</a:t>
            </a:r>
            <a:endParaRPr lang="en-US" altLang="ja-JP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8000" indent="-540000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◆ＦＡＱ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16416" y="2840580"/>
            <a:ext cx="1455848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下線は、府独自の取り組み</a:t>
            </a:r>
            <a:endParaRPr kumimoji="1" lang="ja-JP" altLang="en-US" sz="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472608" y="6414809"/>
            <a:ext cx="3419872" cy="3985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太陽光発電シミュレーションシステムの</a:t>
            </a: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開発へ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二等辺三角形 40"/>
          <p:cNvSpPr/>
          <p:nvPr/>
        </p:nvSpPr>
        <p:spPr>
          <a:xfrm>
            <a:off x="6228184" y="5985293"/>
            <a:ext cx="2180140" cy="324027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4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 smtClean="0"/>
              <a:t>シミュレーション</a:t>
            </a:r>
            <a:r>
              <a:rPr lang="ja-JP" altLang="en-US" sz="3600" dirty="0"/>
              <a:t>結果</a:t>
            </a:r>
            <a:r>
              <a:rPr lang="ja-JP" altLang="en-US" sz="3600" dirty="0" smtClean="0"/>
              <a:t>①</a:t>
            </a:r>
            <a:endParaRPr kumimoji="1" lang="ja-JP" alt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8579" r="50180" b="15417"/>
          <a:stretch/>
        </p:blipFill>
        <p:spPr bwMode="auto">
          <a:xfrm>
            <a:off x="1259632" y="1090818"/>
            <a:ext cx="6453651" cy="566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7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シミュレーション</a:t>
            </a:r>
            <a:r>
              <a:rPr lang="ja-JP" altLang="en-US" sz="3600" dirty="0" smtClean="0"/>
              <a:t>結果②</a:t>
            </a:r>
            <a:endParaRPr kumimoji="1" lang="ja-JP" alt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15633" r="49818" b="10929"/>
          <a:stretch/>
        </p:blipFill>
        <p:spPr bwMode="auto">
          <a:xfrm>
            <a:off x="1421257" y="1124744"/>
            <a:ext cx="639110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3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市町村補助金検索</a:t>
            </a:r>
            <a:r>
              <a:rPr lang="ja-JP" altLang="en-US" sz="2400" dirty="0"/>
              <a:t>（太陽光発電＆耐震関連）</a:t>
            </a:r>
            <a:endParaRPr kumimoji="1" lang="ja-JP" alt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r="24079" b="15129"/>
          <a:stretch/>
        </p:blipFill>
        <p:spPr bwMode="auto">
          <a:xfrm>
            <a:off x="552851" y="1948721"/>
            <a:ext cx="6738506" cy="3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線吹き出し 1 6"/>
          <p:cNvSpPr/>
          <p:nvPr/>
        </p:nvSpPr>
        <p:spPr>
          <a:xfrm>
            <a:off x="5350754" y="5656214"/>
            <a:ext cx="2232248" cy="648072"/>
          </a:xfrm>
          <a:prstGeom prst="callout1">
            <a:avLst>
              <a:gd name="adj1" fmla="val -6515"/>
              <a:gd name="adj2" fmla="val 48155"/>
              <a:gd name="adj3" fmla="val -138025"/>
              <a:gd name="adj4" fmla="val 59663"/>
            </a:avLst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u="sng" dirty="0" smtClean="0">
                <a:solidFill>
                  <a:schemeClr val="tx1"/>
                </a:solidFill>
              </a:rPr>
              <a:t>調べたい市町村を選択して</a:t>
            </a:r>
            <a:endParaRPr lang="en-US" altLang="ja-JP" sz="1200" u="sng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情報表示させよう。</a:t>
            </a:r>
            <a:endParaRPr kumimoji="1" lang="ja-JP" altLang="en-US" sz="1200" u="sng" dirty="0">
              <a:solidFill>
                <a:schemeClr val="tx1"/>
              </a:solidFill>
            </a:endParaRPr>
          </a:p>
        </p:txBody>
      </p:sp>
      <p:sp>
        <p:nvSpPr>
          <p:cNvPr id="8" name="フローチャート : 結合子 7"/>
          <p:cNvSpPr/>
          <p:nvPr/>
        </p:nvSpPr>
        <p:spPr>
          <a:xfrm>
            <a:off x="899592" y="2636912"/>
            <a:ext cx="2701020" cy="2714055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 : 結合子 8"/>
          <p:cNvSpPr/>
          <p:nvPr/>
        </p:nvSpPr>
        <p:spPr>
          <a:xfrm>
            <a:off x="4572000" y="3315425"/>
            <a:ext cx="1350510" cy="1357028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98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市町村補助金検索</a:t>
            </a:r>
            <a:r>
              <a:rPr lang="ja-JP" altLang="en-US" sz="2400" dirty="0"/>
              <a:t>（太陽光発電＆耐震関連）</a:t>
            </a:r>
            <a:endParaRPr kumimoji="1" lang="ja-JP" altLang="en-US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r="33217" b="11154"/>
          <a:stretch/>
        </p:blipFill>
        <p:spPr bwMode="auto">
          <a:xfrm>
            <a:off x="732553" y="1340768"/>
            <a:ext cx="7367839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1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/>
              <a:t>太陽光発電設備等及び省エネ機器設置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　　　　　　　　　　　　　　</a:t>
            </a:r>
            <a:r>
              <a:rPr lang="ja-JP" altLang="en-US" sz="3600" b="1" dirty="0"/>
              <a:t>特別融資事業</a:t>
            </a:r>
            <a:endParaRPr kumimoji="1" lang="ja-JP" altLang="en-US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6573" b="9830"/>
          <a:stretch/>
        </p:blipFill>
        <p:spPr bwMode="auto">
          <a:xfrm>
            <a:off x="552851" y="1628801"/>
            <a:ext cx="64712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線吹き出し 1 6"/>
          <p:cNvSpPr/>
          <p:nvPr/>
        </p:nvSpPr>
        <p:spPr>
          <a:xfrm>
            <a:off x="6372200" y="3789040"/>
            <a:ext cx="2533614" cy="648072"/>
          </a:xfrm>
          <a:prstGeom prst="callout1">
            <a:avLst>
              <a:gd name="adj1" fmla="val -6515"/>
              <a:gd name="adj2" fmla="val 48155"/>
              <a:gd name="adj3" fmla="val -188912"/>
              <a:gd name="adj4" fmla="val 7598"/>
            </a:avLst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返済シミュレーションを見てみよう。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　　　　　　    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 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　　　　　　　　　　　　　　　　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P.14</a:t>
            </a:r>
            <a:endParaRPr kumimoji="1" lang="ja-JP" altLang="en-US" sz="1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3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府融資制度返済シミュレーション</a:t>
            </a:r>
            <a:endParaRPr kumimoji="1" lang="ja-JP" altLang="en-US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r="29860" b="22416"/>
          <a:stretch/>
        </p:blipFill>
        <p:spPr bwMode="auto">
          <a:xfrm>
            <a:off x="467544" y="1556792"/>
            <a:ext cx="7619549" cy="43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線吹き出し 1 5"/>
          <p:cNvSpPr/>
          <p:nvPr/>
        </p:nvSpPr>
        <p:spPr>
          <a:xfrm>
            <a:off x="899592" y="5589240"/>
            <a:ext cx="2232248" cy="648072"/>
          </a:xfrm>
          <a:prstGeom prst="callout1">
            <a:avLst>
              <a:gd name="adj1" fmla="val -18080"/>
              <a:gd name="adj2" fmla="val 49498"/>
              <a:gd name="adj3" fmla="val -319589"/>
              <a:gd name="adj4" fmla="val 49623"/>
            </a:avLst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必要事項を入力して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u="sng" dirty="0" smtClean="0">
                <a:solidFill>
                  <a:schemeClr val="tx1"/>
                </a:solidFill>
              </a:rPr>
              <a:t>返済シミュレーション開始！</a:t>
            </a:r>
            <a:endParaRPr kumimoji="1" lang="ja-JP" altLang="en-US" sz="1200" u="sng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015716" y="4293096"/>
            <a:ext cx="684076" cy="1152128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ローチャート : 結合子 10"/>
          <p:cNvSpPr/>
          <p:nvPr/>
        </p:nvSpPr>
        <p:spPr>
          <a:xfrm>
            <a:off x="438681" y="2721391"/>
            <a:ext cx="3154069" cy="865611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36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6975" r="46750" b="17663"/>
          <a:stretch/>
        </p:blipFill>
        <p:spPr bwMode="auto">
          <a:xfrm>
            <a:off x="696685" y="1359433"/>
            <a:ext cx="5531499" cy="45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太陽光パネル登録制度　</a:t>
            </a:r>
            <a:r>
              <a:rPr lang="ja-JP" altLang="en-US" sz="3600" dirty="0" smtClean="0"/>
              <a:t>登録販売店一覧</a:t>
            </a:r>
            <a:endParaRPr kumimoji="1" lang="ja-JP" altLang="en-US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0933" r="46556" b="21178"/>
          <a:stretch/>
        </p:blipFill>
        <p:spPr bwMode="auto">
          <a:xfrm>
            <a:off x="2555776" y="2612841"/>
            <a:ext cx="608920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0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9220" r="18220" b="11249"/>
          <a:stretch/>
        </p:blipFill>
        <p:spPr bwMode="auto">
          <a:xfrm>
            <a:off x="812800" y="1257000"/>
            <a:ext cx="7647632" cy="436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太陽光発電に関するよくある質問</a:t>
            </a:r>
            <a:endParaRPr kumimoji="1" lang="ja-JP" altLang="en-US" sz="3600" dirty="0"/>
          </a:p>
        </p:txBody>
      </p:sp>
      <p:sp>
        <p:nvSpPr>
          <p:cNvPr id="11" name="線吹き出し 1 10"/>
          <p:cNvSpPr/>
          <p:nvPr/>
        </p:nvSpPr>
        <p:spPr>
          <a:xfrm>
            <a:off x="539552" y="4941168"/>
            <a:ext cx="2533614" cy="473699"/>
          </a:xfrm>
          <a:prstGeom prst="callout1">
            <a:avLst>
              <a:gd name="adj1" fmla="val -6515"/>
              <a:gd name="adj2" fmla="val 48155"/>
              <a:gd name="adj3" fmla="val -93927"/>
              <a:gd name="adj4" fmla="val 67749"/>
            </a:avLst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設問番号をクリックしてください。</a:t>
            </a:r>
            <a:endParaRPr kumimoji="1" lang="ja-JP" altLang="en-US" sz="1200" u="sng" dirty="0">
              <a:solidFill>
                <a:schemeClr val="tx1"/>
              </a:solidFill>
            </a:endParaRPr>
          </a:p>
        </p:txBody>
      </p:sp>
      <p:sp>
        <p:nvSpPr>
          <p:cNvPr id="6" name="屈折矢印 5"/>
          <p:cNvSpPr/>
          <p:nvPr/>
        </p:nvSpPr>
        <p:spPr>
          <a:xfrm>
            <a:off x="3203848" y="2708920"/>
            <a:ext cx="288032" cy="2664296"/>
          </a:xfrm>
          <a:prstGeom prst="bentUp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27927" r="36035" b="55605"/>
          <a:stretch/>
        </p:blipFill>
        <p:spPr bwMode="auto">
          <a:xfrm>
            <a:off x="683568" y="5414867"/>
            <a:ext cx="7678058" cy="12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09228" y="90872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 smtClean="0">
                <a:solidFill>
                  <a:srgbClr val="002060"/>
                </a:solidFill>
              </a:rPr>
              <a:t>http</a:t>
            </a:r>
            <a:r>
              <a:rPr lang="en-US" altLang="ja-JP" sz="2400" b="1" u="sng" dirty="0">
                <a:solidFill>
                  <a:srgbClr val="002060"/>
                </a:solidFill>
              </a:rPr>
              <a:t>://www.pref.osaka.lg.jp/eneseisaku/sec/eco_otokuyanen.html</a:t>
            </a:r>
            <a:endParaRPr lang="ja-JP" alt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12" y="44624"/>
            <a:ext cx="871296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住宅用太陽光発電</a:t>
            </a:r>
            <a:r>
              <a:rPr lang="ja-JP" altLang="en-US" sz="2400" b="1" dirty="0" smtClean="0"/>
              <a:t>シミュレーションシステム（エクセルファイル）は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以下のホームページから、ダウンロードできます。</a:t>
            </a:r>
            <a:endParaRPr lang="ja-JP" alt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/>
          <a:stretch/>
        </p:blipFill>
        <p:spPr bwMode="auto">
          <a:xfrm>
            <a:off x="35496" y="1390794"/>
            <a:ext cx="4917504" cy="4270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3"/>
          <a:stretch/>
        </p:blipFill>
        <p:spPr bwMode="auto">
          <a:xfrm>
            <a:off x="3923882" y="3475995"/>
            <a:ext cx="5112614" cy="3334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5004047" y="1628800"/>
            <a:ext cx="3240361" cy="365522"/>
          </a:xfrm>
          <a:prstGeom prst="roundRect">
            <a:avLst/>
          </a:prstGeom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b="1" dirty="0" smtClean="0"/>
              <a:t>大阪府　環境にもおとくや</a:t>
            </a:r>
            <a:r>
              <a:rPr lang="ja-JP" altLang="en-US" b="1" dirty="0" err="1" smtClean="0"/>
              <a:t>ねん</a:t>
            </a:r>
            <a:endParaRPr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8172400" y="1628800"/>
            <a:ext cx="864096" cy="365522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検索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左矢印 5"/>
          <p:cNvSpPr/>
          <p:nvPr/>
        </p:nvSpPr>
        <p:spPr>
          <a:xfrm rot="2679395">
            <a:off x="8660182" y="1960034"/>
            <a:ext cx="435113" cy="261209"/>
          </a:xfrm>
          <a:prstGeom prst="leftArrow">
            <a:avLst>
              <a:gd name="adj1" fmla="val 33466"/>
              <a:gd name="adj2" fmla="val 7795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0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48" r="39893" b="12704"/>
          <a:stretch/>
        </p:blipFill>
        <p:spPr bwMode="auto">
          <a:xfrm>
            <a:off x="72008" y="70948"/>
            <a:ext cx="8964488" cy="68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48" r="39893" b="12704"/>
          <a:stretch/>
        </p:blipFill>
        <p:spPr bwMode="auto">
          <a:xfrm>
            <a:off x="1763688" y="1653434"/>
            <a:ext cx="5367064" cy="40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トップ</a:t>
            </a:r>
            <a:r>
              <a:rPr lang="ja-JP" altLang="en-US" sz="3600" dirty="0"/>
              <a:t>画面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38907" y="2636912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発電ｼﾐｭﾚｰｼｮﾝへ</a:t>
            </a:r>
            <a:endParaRPr lang="en-US" altLang="ja-JP" b="1" u="sng" dirty="0" smtClean="0"/>
          </a:p>
          <a:p>
            <a:r>
              <a:rPr kumimoji="1" lang="ja-JP" altLang="en-US" b="1" dirty="0" smtClean="0"/>
              <a:t>　　　　　　　</a:t>
            </a:r>
            <a:r>
              <a:rPr lang="en-US" altLang="ja-JP" b="1" dirty="0" smtClean="0"/>
              <a:t>P</a:t>
            </a:r>
            <a:r>
              <a:rPr kumimoji="1" lang="en-US" altLang="ja-JP" b="1" dirty="0" smtClean="0"/>
              <a:t>.4</a:t>
            </a:r>
          </a:p>
        </p:txBody>
      </p:sp>
      <p:sp>
        <p:nvSpPr>
          <p:cNvPr id="5" name="屈折矢印 4"/>
          <p:cNvSpPr/>
          <p:nvPr/>
        </p:nvSpPr>
        <p:spPr>
          <a:xfrm>
            <a:off x="6516216" y="3067219"/>
            <a:ext cx="1224136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線吹き出し 1 10"/>
          <p:cNvSpPr/>
          <p:nvPr/>
        </p:nvSpPr>
        <p:spPr>
          <a:xfrm>
            <a:off x="1260606" y="6021288"/>
            <a:ext cx="1583202" cy="461665"/>
          </a:xfrm>
          <a:prstGeom prst="callout1">
            <a:avLst>
              <a:gd name="adj1" fmla="val -15717"/>
              <a:gd name="adj2" fmla="val 51900"/>
              <a:gd name="adj3" fmla="val -300924"/>
              <a:gd name="adj4" fmla="val 92797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市町村補助金情報へ</a:t>
            </a:r>
            <a:endParaRPr kumimoji="1" lang="en-US" altLang="ja-JP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　　　　　</a:t>
            </a:r>
            <a:r>
              <a:rPr lang="en-US" altLang="ja-JP" sz="1200" dirty="0" smtClean="0">
                <a:solidFill>
                  <a:schemeClr val="tx1"/>
                </a:solidFill>
              </a:rPr>
              <a:t>P.11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線吹き出し 1 11"/>
          <p:cNvSpPr/>
          <p:nvPr/>
        </p:nvSpPr>
        <p:spPr>
          <a:xfrm>
            <a:off x="5555704" y="5991671"/>
            <a:ext cx="2688704" cy="461665"/>
          </a:xfrm>
          <a:prstGeom prst="callout1">
            <a:avLst>
              <a:gd name="adj1" fmla="val -17097"/>
              <a:gd name="adj2" fmla="val 53150"/>
              <a:gd name="adj3" fmla="val -294422"/>
              <a:gd name="adj4" fmla="val 9902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太陽光パネル設置普及啓発促進事業</a:t>
            </a:r>
            <a:endParaRPr kumimoji="1" lang="en-US" altLang="ja-JP" sz="1200" u="sng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1200" u="sng" dirty="0" smtClean="0">
                <a:solidFill>
                  <a:schemeClr val="tx1"/>
                </a:solidFill>
              </a:rPr>
              <a:t>登録業者一覧へ　</a:t>
            </a:r>
            <a:r>
              <a:rPr lang="ja-JP" altLang="en-US" sz="1200" dirty="0" smtClean="0">
                <a:solidFill>
                  <a:schemeClr val="tx1"/>
                </a:solidFill>
              </a:rPr>
              <a:t>　　</a:t>
            </a:r>
            <a:r>
              <a:rPr lang="en-US" altLang="ja-JP" sz="1200" dirty="0" smtClean="0">
                <a:solidFill>
                  <a:schemeClr val="tx1"/>
                </a:solidFill>
              </a:rPr>
              <a:t>P.15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線吹き出し 1 12"/>
          <p:cNvSpPr/>
          <p:nvPr/>
        </p:nvSpPr>
        <p:spPr>
          <a:xfrm>
            <a:off x="3563888" y="5991670"/>
            <a:ext cx="1440160" cy="461665"/>
          </a:xfrm>
          <a:prstGeom prst="callout1">
            <a:avLst>
              <a:gd name="adj1" fmla="val -13697"/>
              <a:gd name="adj2" fmla="val 45624"/>
              <a:gd name="adj3" fmla="val -289174"/>
              <a:gd name="adj4" fmla="val 47752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府融資制度紹介</a:t>
            </a:r>
            <a:endParaRPr kumimoji="1" lang="en-US" altLang="ja-JP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　　　　　</a:t>
            </a:r>
            <a:r>
              <a:rPr lang="en-US" altLang="ja-JP" sz="1200" dirty="0" smtClean="0">
                <a:solidFill>
                  <a:schemeClr val="tx1"/>
                </a:solidFill>
              </a:rPr>
              <a:t>P.13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線吹き出し 1 13"/>
          <p:cNvSpPr/>
          <p:nvPr/>
        </p:nvSpPr>
        <p:spPr>
          <a:xfrm>
            <a:off x="395536" y="3286725"/>
            <a:ext cx="1152128" cy="646331"/>
          </a:xfrm>
          <a:prstGeom prst="callout1">
            <a:avLst>
              <a:gd name="adj1" fmla="val 54190"/>
              <a:gd name="adj2" fmla="val 103480"/>
              <a:gd name="adj3" fmla="val 45131"/>
              <a:gd name="adj4" fmla="val 246671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kumimoji="1" lang="ja-JP" altLang="en-US" sz="1200" u="sng" dirty="0" smtClean="0">
                <a:solidFill>
                  <a:schemeClr val="tx1"/>
                </a:solidFill>
              </a:rPr>
              <a:t>よくあるご質問はこちらから</a:t>
            </a:r>
            <a:endParaRPr kumimoji="1" lang="en-US" altLang="ja-JP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　　　　　　　</a:t>
            </a:r>
            <a:r>
              <a:rPr lang="en-US" altLang="ja-JP" sz="1200" dirty="0" smtClean="0">
                <a:solidFill>
                  <a:schemeClr val="tx1"/>
                </a:solidFill>
              </a:rPr>
              <a:t>P.16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8578" r="47290" b="8867"/>
          <a:stretch/>
        </p:blipFill>
        <p:spPr bwMode="auto">
          <a:xfrm>
            <a:off x="611560" y="1275751"/>
            <a:ext cx="5632535" cy="51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【</a:t>
            </a:r>
            <a:r>
              <a:rPr lang="en-US" altLang="ja-JP" sz="3600" dirty="0" smtClean="0"/>
              <a:t>STEP1】</a:t>
            </a:r>
            <a:r>
              <a:rPr lang="ja-JP" altLang="en-US" sz="3600" dirty="0" smtClean="0"/>
              <a:t>シミュレーション条件入力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2700" dirty="0" smtClean="0"/>
              <a:t>　　　　　　　　　　　　　　　　（ライフスタイル等の入力）</a:t>
            </a:r>
            <a:endParaRPr kumimoji="1" lang="ja-JP" altLang="en-US" sz="27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4168" y="458286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 smtClean="0"/>
              <a:t>ご自宅での</a:t>
            </a:r>
            <a:endParaRPr kumimoji="1" lang="en-US" altLang="ja-JP" b="1" i="1" dirty="0" smtClean="0"/>
          </a:p>
          <a:p>
            <a:r>
              <a:rPr lang="ja-JP" altLang="en-US" b="1" i="1" dirty="0"/>
              <a:t> </a:t>
            </a:r>
            <a:r>
              <a:rPr kumimoji="1" lang="ja-JP" altLang="en-US" b="1" i="1" dirty="0" smtClean="0"/>
              <a:t>電力消費量を計算します。</a:t>
            </a:r>
            <a:endParaRPr kumimoji="1" lang="ja-JP" altLang="en-US" b="1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6300192" y="1556793"/>
            <a:ext cx="2304256" cy="246427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　次の項目を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</a:rPr>
              <a:t>　　　　選択してください。</a:t>
            </a:r>
            <a:endParaRPr lang="en-US" altLang="ja-JP" sz="1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</a:rPr>
              <a:t>・ご家族の人数</a:t>
            </a:r>
            <a:endParaRPr lang="en-US" altLang="ja-JP" sz="1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　・</a:t>
            </a:r>
            <a:r>
              <a:rPr lang="ja-JP" altLang="en-US" sz="1400" dirty="0" smtClean="0">
                <a:solidFill>
                  <a:schemeClr val="tx1"/>
                </a:solidFill>
              </a:rPr>
              <a:t>休日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の生活状況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</a:rPr>
              <a:t>・電気代の目安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　・給湯状況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1400" dirty="0" smtClean="0">
                <a:solidFill>
                  <a:schemeClr val="tx1"/>
                </a:solidFill>
              </a:rPr>
              <a:t>　・暖房状況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7164288" y="4089396"/>
            <a:ext cx="576064" cy="427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結合子 10"/>
          <p:cNvSpPr/>
          <p:nvPr/>
        </p:nvSpPr>
        <p:spPr>
          <a:xfrm>
            <a:off x="1048951" y="2060848"/>
            <a:ext cx="3595057" cy="351781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 : 結合子 11"/>
          <p:cNvSpPr/>
          <p:nvPr/>
        </p:nvSpPr>
        <p:spPr>
          <a:xfrm>
            <a:off x="1043608" y="2420888"/>
            <a:ext cx="3595057" cy="351781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結合子 12"/>
          <p:cNvSpPr/>
          <p:nvPr/>
        </p:nvSpPr>
        <p:spPr>
          <a:xfrm>
            <a:off x="1104191" y="3429000"/>
            <a:ext cx="4043873" cy="344203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 : 結合子 13"/>
          <p:cNvSpPr/>
          <p:nvPr/>
        </p:nvSpPr>
        <p:spPr>
          <a:xfrm>
            <a:off x="1091592" y="3800401"/>
            <a:ext cx="4056472" cy="351781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結合子 14"/>
          <p:cNvSpPr/>
          <p:nvPr/>
        </p:nvSpPr>
        <p:spPr>
          <a:xfrm>
            <a:off x="1104191" y="4152182"/>
            <a:ext cx="4043873" cy="351781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104191" y="3084797"/>
            <a:ext cx="4043873" cy="344203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 : 結合子 16"/>
          <p:cNvSpPr/>
          <p:nvPr/>
        </p:nvSpPr>
        <p:spPr>
          <a:xfrm>
            <a:off x="1104191" y="4725144"/>
            <a:ext cx="4043873" cy="344202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00192" y="5301208"/>
            <a:ext cx="2304256" cy="423663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・太陽光パネルの種類</a:t>
            </a:r>
            <a:endParaRPr kumimoji="1"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00292" y="60212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次へ＞＞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137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【</a:t>
            </a:r>
            <a:r>
              <a:rPr lang="en-US" altLang="ja-JP" sz="4000" dirty="0" smtClean="0"/>
              <a:t>STEP2】</a:t>
            </a:r>
            <a:r>
              <a:rPr lang="ja-JP" altLang="en-US" sz="4000" dirty="0" smtClean="0"/>
              <a:t>シミュレーション</a:t>
            </a:r>
            <a:r>
              <a:rPr lang="ja-JP" altLang="en-US" sz="4000" dirty="0"/>
              <a:t>条件</a:t>
            </a:r>
            <a:r>
              <a:rPr lang="ja-JP" altLang="en-US" sz="4000" dirty="0" smtClean="0"/>
              <a:t>入力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3600" dirty="0"/>
              <a:t>　　　　　　　　　　　　　　　　</a:t>
            </a:r>
            <a:r>
              <a:rPr lang="ja-JP" altLang="en-US" sz="2700" dirty="0" smtClean="0"/>
              <a:t>（</a:t>
            </a:r>
            <a:r>
              <a:rPr lang="ja-JP" altLang="en-US" sz="2700" dirty="0"/>
              <a:t>屋根</a:t>
            </a:r>
            <a:r>
              <a:rPr lang="ja-JP" altLang="en-US" sz="2700" dirty="0" smtClean="0"/>
              <a:t>条件の</a:t>
            </a:r>
            <a:r>
              <a:rPr lang="ja-JP" altLang="en-US" sz="2700" dirty="0"/>
              <a:t>入力）</a:t>
            </a:r>
            <a:endParaRPr kumimoji="1" lang="ja-JP" altLang="en-US" sz="27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" r="42727" b="15460"/>
          <a:stretch/>
        </p:blipFill>
        <p:spPr bwMode="auto">
          <a:xfrm>
            <a:off x="552851" y="1772816"/>
            <a:ext cx="5747341" cy="43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372200" y="2312876"/>
            <a:ext cx="2584434" cy="140415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屋根の</a:t>
            </a:r>
            <a:r>
              <a:rPr lang="ja-JP" altLang="en-US" sz="1400" dirty="0">
                <a:solidFill>
                  <a:schemeClr val="tx1"/>
                </a:solidFill>
              </a:rPr>
              <a:t>状況</a:t>
            </a:r>
            <a:r>
              <a:rPr lang="ja-JP" altLang="en-US" sz="1400" dirty="0" smtClean="0">
                <a:solidFill>
                  <a:schemeClr val="tx1"/>
                </a:solidFill>
              </a:rPr>
              <a:t>を選択してください。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　　　　　</a:t>
            </a:r>
            <a:r>
              <a:rPr lang="ja-JP" altLang="en-US" sz="1400" dirty="0">
                <a:solidFill>
                  <a:schemeClr val="tx1"/>
                </a:solidFill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</a:rPr>
              <a:t> ○形状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○方向</a:t>
            </a:r>
            <a:r>
              <a:rPr lang="ja-JP" altLang="en-US" sz="1400" dirty="0" smtClean="0">
                <a:solidFill>
                  <a:schemeClr val="tx1"/>
                </a:solidFill>
              </a:rPr>
              <a:t>（方位）</a:t>
            </a:r>
            <a:endParaRPr kumimoji="1"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1" name="フローチャート : 結合子 10"/>
          <p:cNvSpPr/>
          <p:nvPr/>
        </p:nvSpPr>
        <p:spPr>
          <a:xfrm>
            <a:off x="539552" y="2564904"/>
            <a:ext cx="5616624" cy="864096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 : 結合子 11"/>
          <p:cNvSpPr/>
          <p:nvPr/>
        </p:nvSpPr>
        <p:spPr>
          <a:xfrm>
            <a:off x="539552" y="3717032"/>
            <a:ext cx="5616624" cy="1440160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00292" y="60212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次へ＞＞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7003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8258" r="65344" b="9967"/>
          <a:stretch/>
        </p:blipFill>
        <p:spPr bwMode="auto">
          <a:xfrm>
            <a:off x="1043608" y="947746"/>
            <a:ext cx="4104456" cy="57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【</a:t>
            </a:r>
            <a:r>
              <a:rPr lang="en-US" altLang="ja-JP" sz="4000" dirty="0" smtClean="0"/>
              <a:t>STEP3】</a:t>
            </a:r>
            <a:r>
              <a:rPr lang="ja-JP" altLang="en-US" sz="4000" dirty="0" smtClean="0"/>
              <a:t>シミュレーション</a:t>
            </a:r>
            <a:r>
              <a:rPr lang="ja-JP" altLang="en-US" sz="4000" dirty="0"/>
              <a:t>条件</a:t>
            </a:r>
            <a:r>
              <a:rPr lang="ja-JP" altLang="en-US" sz="4000" dirty="0" smtClean="0"/>
              <a:t>入力</a:t>
            </a:r>
            <a:r>
              <a:rPr lang="ja-JP" altLang="en-US" sz="4000" dirty="0"/>
              <a:t>　　　　　　　　　　　　　　　　</a:t>
            </a:r>
            <a:r>
              <a:rPr lang="ja-JP" altLang="en-US" sz="4000" dirty="0" smtClean="0"/>
              <a:t>   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　　　　　　　</a:t>
            </a:r>
            <a:r>
              <a:rPr lang="ja-JP" altLang="en-US" sz="2700" dirty="0" smtClean="0"/>
              <a:t>（</a:t>
            </a:r>
            <a:r>
              <a:rPr lang="ja-JP" altLang="en-US" sz="2700" dirty="0"/>
              <a:t>屋根条件の入力）</a:t>
            </a:r>
            <a:endParaRPr kumimoji="1" lang="ja-JP" altLang="en-US" sz="2700" dirty="0"/>
          </a:p>
        </p:txBody>
      </p:sp>
      <p:sp>
        <p:nvSpPr>
          <p:cNvPr id="7" name="正方形/長方形 6"/>
          <p:cNvSpPr/>
          <p:nvPr/>
        </p:nvSpPr>
        <p:spPr>
          <a:xfrm>
            <a:off x="5500250" y="1772816"/>
            <a:ext cx="3168352" cy="144016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smtClean="0">
                <a:solidFill>
                  <a:schemeClr val="tx1"/>
                </a:solidFill>
              </a:rPr>
              <a:t>屋根の状態</a:t>
            </a:r>
            <a:r>
              <a:rPr lang="ja-JP" altLang="en-US" sz="1400" smtClean="0">
                <a:solidFill>
                  <a:schemeClr val="tx1"/>
                </a:solidFill>
              </a:rPr>
              <a:t>を入力・選択してください。</a:t>
            </a:r>
            <a:endParaRPr lang="en-US" altLang="ja-JP" sz="140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400" smtClean="0">
                <a:solidFill>
                  <a:schemeClr val="tx1"/>
                </a:solidFill>
              </a:rPr>
              <a:t>○角度</a:t>
            </a:r>
            <a:endParaRPr kumimoji="1" lang="en-US" altLang="ja-JP" sz="140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ja-JP" altLang="en-US" sz="1400" smtClean="0">
                <a:solidFill>
                  <a:schemeClr val="tx1"/>
                </a:solidFill>
              </a:rPr>
              <a:t>○面積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フローチャート : 結合子 8"/>
          <p:cNvSpPr/>
          <p:nvPr/>
        </p:nvSpPr>
        <p:spPr>
          <a:xfrm>
            <a:off x="827584" y="1412776"/>
            <a:ext cx="3816424" cy="720080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 : 結合子 9"/>
          <p:cNvSpPr/>
          <p:nvPr/>
        </p:nvSpPr>
        <p:spPr>
          <a:xfrm>
            <a:off x="1979712" y="2492896"/>
            <a:ext cx="2448272" cy="1272369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00292" y="60212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次へ＞＞</a:t>
            </a:r>
            <a:endParaRPr kumimoji="1" lang="ja-JP" altLang="en-US" b="1" u="sng" dirty="0"/>
          </a:p>
        </p:txBody>
      </p:sp>
      <p:sp>
        <p:nvSpPr>
          <p:cNvPr id="12" name="線吹き出し 1 11"/>
          <p:cNvSpPr/>
          <p:nvPr/>
        </p:nvSpPr>
        <p:spPr>
          <a:xfrm>
            <a:off x="6322930" y="3442100"/>
            <a:ext cx="2345671" cy="646331"/>
          </a:xfrm>
          <a:prstGeom prst="callout1">
            <a:avLst>
              <a:gd name="adj1" fmla="val 38255"/>
              <a:gd name="adj2" fmla="val -5378"/>
              <a:gd name="adj3" fmla="val -25167"/>
              <a:gd name="adj4" fmla="val -86850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　グーグルマップを活用して面積を計測する場合はコチラ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　　　　　</a:t>
            </a:r>
            <a:r>
              <a:rPr lang="ja-JP" altLang="en-US" sz="1200" dirty="0" smtClean="0">
                <a:solidFill>
                  <a:schemeClr val="tx1"/>
                </a:solidFill>
              </a:rPr>
              <a:t>　　　　　　　　　</a:t>
            </a:r>
            <a:r>
              <a:rPr lang="en-US" altLang="ja-JP" sz="1200" dirty="0" smtClean="0">
                <a:solidFill>
                  <a:schemeClr val="tx1"/>
                </a:solidFill>
              </a:rPr>
              <a:t>P.7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線吹き出し 1 12"/>
          <p:cNvSpPr/>
          <p:nvPr/>
        </p:nvSpPr>
        <p:spPr>
          <a:xfrm>
            <a:off x="6322930" y="4422303"/>
            <a:ext cx="2345670" cy="461665"/>
          </a:xfrm>
          <a:prstGeom prst="callout1">
            <a:avLst>
              <a:gd name="adj1" fmla="val 47996"/>
              <a:gd name="adj2" fmla="val -6140"/>
              <a:gd name="adj3" fmla="val -156665"/>
              <a:gd name="adj4" fmla="val -80399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　グーグルマップから面積を取り込もう。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4" name="フローチャート : 結合子 13"/>
          <p:cNvSpPr/>
          <p:nvPr/>
        </p:nvSpPr>
        <p:spPr>
          <a:xfrm>
            <a:off x="2718277" y="3933056"/>
            <a:ext cx="1997739" cy="1848433"/>
          </a:xfrm>
          <a:prstGeom prst="flowChartConnector">
            <a:avLst/>
          </a:prstGeom>
          <a:solidFill>
            <a:srgbClr val="FFFF0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線吹き出し 1 14"/>
          <p:cNvSpPr/>
          <p:nvPr/>
        </p:nvSpPr>
        <p:spPr>
          <a:xfrm>
            <a:off x="6376971" y="5319824"/>
            <a:ext cx="2291631" cy="461665"/>
          </a:xfrm>
          <a:prstGeom prst="callout1">
            <a:avLst>
              <a:gd name="adj1" fmla="val 47996"/>
              <a:gd name="adj2" fmla="val -6140"/>
              <a:gd name="adj3" fmla="val -70697"/>
              <a:gd name="adj4" fmla="val -97522"/>
            </a:avLst>
          </a:prstGeom>
          <a:solidFill>
            <a:srgbClr val="92D05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　ご自宅の面積等をご存知の方は直接入力ください。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r="36277" b="24397"/>
          <a:stretch/>
        </p:blipFill>
        <p:spPr bwMode="auto">
          <a:xfrm>
            <a:off x="323528" y="1340768"/>
            <a:ext cx="8483645" cy="48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Google map</a:t>
            </a:r>
            <a:r>
              <a:rPr kumimoji="1" lang="ja-JP" altLang="en-US" sz="3600" dirty="0" smtClean="0"/>
              <a:t>を活用した屋根面積計測</a:t>
            </a:r>
            <a:endParaRPr kumimoji="1" lang="ja-JP" altLang="en-US" sz="3600" dirty="0"/>
          </a:p>
        </p:txBody>
      </p:sp>
      <p:sp>
        <p:nvSpPr>
          <p:cNvPr id="6" name="線吹き出し 1 5"/>
          <p:cNvSpPr/>
          <p:nvPr/>
        </p:nvSpPr>
        <p:spPr>
          <a:xfrm>
            <a:off x="6732240" y="3656057"/>
            <a:ext cx="1633446" cy="1200329"/>
          </a:xfrm>
          <a:prstGeom prst="callout1">
            <a:avLst>
              <a:gd name="adj1" fmla="val -7718"/>
              <a:gd name="adj2" fmla="val 53566"/>
              <a:gd name="adj3" fmla="val -35850"/>
              <a:gd name="adj4" fmla="val 80431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dirty="0" smtClean="0">
                <a:solidFill>
                  <a:schemeClr val="tx1"/>
                </a:solidFill>
              </a:rPr>
              <a:t>　「</a:t>
            </a:r>
            <a:r>
              <a:rPr lang="ja-JP" altLang="en-US" sz="1200" dirty="0">
                <a:solidFill>
                  <a:schemeClr val="tx1"/>
                </a:solidFill>
              </a:rPr>
              <a:t>大阪府住宅用太陽光発電</a:t>
            </a:r>
            <a:r>
              <a:rPr lang="ja-JP" altLang="en-US" sz="1200">
                <a:solidFill>
                  <a:schemeClr val="tx1"/>
                </a:solidFill>
              </a:rPr>
              <a:t>シミュレーションシステム</a:t>
            </a:r>
            <a:r>
              <a:rPr lang="ja-JP" altLang="en-US" sz="1200" smtClean="0">
                <a:solidFill>
                  <a:schemeClr val="tx1"/>
                </a:solidFill>
              </a:rPr>
              <a:t>－環境にもおとく</a:t>
            </a:r>
            <a:r>
              <a:rPr lang="ja-JP" altLang="en-US" sz="1200" dirty="0">
                <a:solidFill>
                  <a:schemeClr val="tx1"/>
                </a:solidFill>
              </a:rPr>
              <a:t>や</a:t>
            </a:r>
            <a:r>
              <a:rPr lang="ja-JP" altLang="en-US" sz="1200" dirty="0" err="1">
                <a:solidFill>
                  <a:schemeClr val="tx1"/>
                </a:solidFill>
              </a:rPr>
              <a:t>ねん</a:t>
            </a:r>
            <a:r>
              <a:rPr lang="ja-JP" altLang="en-US" sz="1200" dirty="0">
                <a:solidFill>
                  <a:schemeClr val="tx1"/>
                </a:solidFill>
              </a:rPr>
              <a:t>－ </a:t>
            </a:r>
            <a:r>
              <a:rPr lang="ja-JP" altLang="en-US" sz="1200" dirty="0" smtClean="0">
                <a:solidFill>
                  <a:schemeClr val="tx1"/>
                </a:solidFill>
              </a:rPr>
              <a:t>」に戻り、面積を取り込んでください。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0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9383" r="40249" b="9967"/>
          <a:stretch/>
        </p:blipFill>
        <p:spPr bwMode="auto">
          <a:xfrm>
            <a:off x="251520" y="1340767"/>
            <a:ext cx="6206737" cy="48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【</a:t>
            </a:r>
            <a:r>
              <a:rPr lang="en-US" altLang="ja-JP" sz="3600" dirty="0" smtClean="0"/>
              <a:t>STEP4】</a:t>
            </a:r>
            <a:r>
              <a:rPr lang="ja-JP" altLang="en-US" sz="3600" dirty="0" smtClean="0"/>
              <a:t>入力条件確認</a:t>
            </a:r>
            <a:endParaRPr kumimoji="1" lang="ja-JP" altLang="en-US" sz="3600" dirty="0"/>
          </a:p>
        </p:txBody>
      </p:sp>
      <p:sp>
        <p:nvSpPr>
          <p:cNvPr id="6" name="左矢印 5"/>
          <p:cNvSpPr/>
          <p:nvPr/>
        </p:nvSpPr>
        <p:spPr>
          <a:xfrm>
            <a:off x="6228184" y="5238492"/>
            <a:ext cx="792088" cy="36004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u="sng" dirty="0" smtClean="0"/>
              <a:t>ｼﾐｭﾚｰｼｮﾝｽﾀｰﾄ</a:t>
            </a:r>
            <a:endParaRPr kumimoji="1" lang="en-US" altLang="ja-JP" b="1" i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537230" y="2024844"/>
            <a:ext cx="2268252" cy="1800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入力条件をご確認ください。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endParaRPr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</a:rPr>
              <a:t>入力に誤りがありましたら、該当項目の横の</a:t>
            </a:r>
            <a:r>
              <a:rPr kumimoji="1" lang="ja-JP" altLang="en-US" sz="1400" b="1" u="sng" dirty="0" smtClean="0">
                <a:solidFill>
                  <a:schemeClr val="tx1"/>
                </a:solidFill>
              </a:rPr>
              <a:t>修正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ボタンを押して、入力画面にお戻り頂き、修正願います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436</Words>
  <Application>Microsoft Office PowerPoint</Application>
  <PresentationFormat>画面に合わせる (4:3)</PresentationFormat>
  <Paragraphs>122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PowerPoint プレゼンテーション</vt:lpstr>
      <vt:lpstr>PowerPoint プレゼンテーション</vt:lpstr>
      <vt:lpstr>PowerPoint プレゼンテーション</vt:lpstr>
      <vt:lpstr>トップ画面</vt:lpstr>
      <vt:lpstr>【STEP1】シミュレーション条件入力 　　　　　　　　　　　　　　　　（ライフスタイル等の入力）</vt:lpstr>
      <vt:lpstr>【STEP2】シミュレーション条件入力 　　　　　　　　　　　　　　　　（屋根条件の入力）</vt:lpstr>
      <vt:lpstr>【STEP3】シミュレーション条件入力　　　　　　　　　　　　　　　　     　　　　　　　　　　　　　　　　（屋根条件の入力）</vt:lpstr>
      <vt:lpstr>Google mapを活用した屋根面積計測</vt:lpstr>
      <vt:lpstr>【STEP4】入力条件確認</vt:lpstr>
      <vt:lpstr>シミュレーション結果①</vt:lpstr>
      <vt:lpstr>シミュレーション結果②</vt:lpstr>
      <vt:lpstr>市町村補助金検索（太陽光発電＆耐震関連）</vt:lpstr>
      <vt:lpstr>市町村補助金検索（太陽光発電＆耐震関連）</vt:lpstr>
      <vt:lpstr>太陽光発電設備等及び省エネ機器設置 　　　　　　　　　　　　　　　　　特別融資事業</vt:lpstr>
      <vt:lpstr>府融資制度返済シミュレーション</vt:lpstr>
      <vt:lpstr>太陽光パネル登録制度　登録販売店一覧</vt:lpstr>
      <vt:lpstr>太陽光発電に関するよくある質問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秀宣</dc:creator>
  <cp:lastModifiedBy>山本　祐一</cp:lastModifiedBy>
  <cp:revision>96</cp:revision>
  <cp:lastPrinted>2016-02-03T08:08:57Z</cp:lastPrinted>
  <dcterms:created xsi:type="dcterms:W3CDTF">2015-04-30T03:31:07Z</dcterms:created>
  <dcterms:modified xsi:type="dcterms:W3CDTF">2016-02-04T04:16:11Z</dcterms:modified>
</cp:coreProperties>
</file>