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3"/>
  </p:notesMasterIdLst>
  <p:sldIdLst>
    <p:sldId id="569" r:id="rId2"/>
  </p:sldIdLst>
  <p:sldSz cx="12801600" cy="96012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9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  <a:srgbClr val="FFCC66"/>
    <a:srgbClr val="FF66FF"/>
    <a:srgbClr val="FFFFFF"/>
    <a:srgbClr val="9DC3E6"/>
    <a:srgbClr val="FBE5D6"/>
    <a:srgbClr val="4472C4"/>
    <a:srgbClr val="4584D3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00" autoAdjust="0"/>
    <p:restoredTop sz="94434" autoAdjust="0"/>
  </p:normalViewPr>
  <p:slideViewPr>
    <p:cSldViewPr snapToGrid="0">
      <p:cViewPr varScale="1">
        <p:scale>
          <a:sx n="48" d="100"/>
          <a:sy n="48" d="100"/>
        </p:scale>
        <p:origin x="1812" y="60"/>
      </p:cViewPr>
      <p:guideLst>
        <p:guide orient="horz" pos="2929"/>
        <p:guide pos="4032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4301543" cy="720282"/>
          </a:xfrm>
          <a:prstGeom prst="rect">
            <a:avLst/>
          </a:prstGeom>
        </p:spPr>
        <p:txBody>
          <a:bodyPr vert="horz" lIns="132544" tIns="66273" rIns="132544" bIns="66273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803" y="3"/>
            <a:ext cx="4301543" cy="720282"/>
          </a:xfrm>
          <a:prstGeom prst="rect">
            <a:avLst/>
          </a:prstGeom>
        </p:spPr>
        <p:txBody>
          <a:bodyPr vert="horz" lIns="132544" tIns="66273" rIns="132544" bIns="66273" rtlCol="0"/>
          <a:lstStyle>
            <a:lvl1pPr algn="r">
              <a:defRPr sz="1700"/>
            </a:lvl1pPr>
          </a:lstStyle>
          <a:p>
            <a:fld id="{2834F7C2-E3C1-485C-AEC1-A22E69A3451F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5463"/>
            <a:ext cx="645953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544" tIns="66273" rIns="132544" bIns="6627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5" y="6908714"/>
            <a:ext cx="7941310" cy="5652581"/>
          </a:xfrm>
          <a:prstGeom prst="rect">
            <a:avLst/>
          </a:prstGeom>
        </p:spPr>
        <p:txBody>
          <a:bodyPr vert="horz" lIns="132544" tIns="66273" rIns="132544" bIns="6627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13635485"/>
            <a:ext cx="4301543" cy="720280"/>
          </a:xfrm>
          <a:prstGeom prst="rect">
            <a:avLst/>
          </a:prstGeom>
        </p:spPr>
        <p:txBody>
          <a:bodyPr vert="horz" lIns="132544" tIns="66273" rIns="132544" bIns="66273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803" y="13635485"/>
            <a:ext cx="4301543" cy="720280"/>
          </a:xfrm>
          <a:prstGeom prst="rect">
            <a:avLst/>
          </a:prstGeom>
        </p:spPr>
        <p:txBody>
          <a:bodyPr vert="horz" lIns="132544" tIns="66273" rIns="132544" bIns="66273" rtlCol="0" anchor="b"/>
          <a:lstStyle>
            <a:lvl1pPr algn="r">
              <a:defRPr sz="1700"/>
            </a:lvl1pPr>
          </a:lstStyle>
          <a:p>
            <a:fld id="{2FA404CE-5901-4433-A4E3-CDF533FEF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58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4775" y="1076325"/>
            <a:ext cx="7177088" cy="5381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325448">
              <a:defRPr/>
            </a:pPr>
            <a:fld id="{42787226-618E-490E-9C26-24E6078C4AF0}" type="slidenum">
              <a:rPr kumimoji="1"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1325448">
                <a:defRPr/>
              </a:pPr>
              <a:t>1</a:t>
            </a:fld>
            <a:endParaRPr kumimoji="1" lang="ja-JP" altLang="en-US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190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82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59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79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87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37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56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34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95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59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11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46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A6E46-829E-4979-A182-11FDFDE24D30}" type="datetimeFigureOut">
              <a:rPr kumimoji="1" lang="ja-JP" altLang="en-US" smtClean="0"/>
              <a:t>2020/12/28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58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168" y="481416"/>
            <a:ext cx="4587632" cy="90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 smtClean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400" b="1" dirty="0" smtClean="0">
              <a:latin typeface="+mn-ea"/>
            </a:endParaRPr>
          </a:p>
          <a:p>
            <a:r>
              <a:rPr kumimoji="1" lang="en-US" altLang="ja-JP" sz="1100" b="1" dirty="0" smtClean="0">
                <a:latin typeface="+mn-ea"/>
              </a:rPr>
              <a:t>【</a:t>
            </a:r>
            <a:r>
              <a:rPr kumimoji="1" lang="ja-JP" altLang="en-US" sz="1100" b="1" dirty="0" smtClean="0">
                <a:latin typeface="+mn-ea"/>
              </a:rPr>
              <a:t>策定趣旨</a:t>
            </a:r>
            <a:r>
              <a:rPr kumimoji="1" lang="en-US" altLang="ja-JP" sz="1100" b="1" dirty="0" smtClean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■ これ</a:t>
            </a:r>
            <a:r>
              <a:rPr kumimoji="1" lang="ja-JP" altLang="en-US" sz="1100" dirty="0">
                <a:latin typeface="+mn-ea"/>
              </a:rPr>
              <a:t>までの計画における理念や方向性を継承しつつ</a:t>
            </a:r>
            <a:r>
              <a:rPr kumimoji="1" lang="ja-JP" altLang="en-US" sz="1100" dirty="0" smtClean="0">
                <a:latin typeface="+mn-ea"/>
              </a:rPr>
              <a:t>、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 smtClean="0">
                <a:latin typeface="+mn-ea"/>
              </a:rPr>
              <a:t>　　文化芸術を</a:t>
            </a:r>
            <a:r>
              <a:rPr kumimoji="1" lang="ja-JP" altLang="en-US" sz="1100" dirty="0">
                <a:latin typeface="+mn-ea"/>
              </a:rPr>
              <a:t>取り巻く状況の変化など</a:t>
            </a:r>
            <a:r>
              <a:rPr kumimoji="1" lang="ja-JP" altLang="en-US" sz="1100" dirty="0" smtClean="0">
                <a:latin typeface="+mn-ea"/>
              </a:rPr>
              <a:t>を踏まえて策定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 smtClean="0">
                <a:latin typeface="+mn-ea"/>
              </a:rPr>
              <a:t>　■ 新型</a:t>
            </a:r>
            <a:r>
              <a:rPr kumimoji="1" lang="ja-JP" altLang="en-US" sz="1100" dirty="0">
                <a:latin typeface="+mn-ea"/>
              </a:rPr>
              <a:t>コロナウイルス感染拡大の影響を受けた文化芸術活動</a:t>
            </a:r>
            <a:r>
              <a:rPr kumimoji="1" lang="ja-JP" altLang="en-US" sz="1100" dirty="0" smtClean="0">
                <a:latin typeface="+mn-ea"/>
              </a:rPr>
              <a:t>に対し、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　これ</a:t>
            </a:r>
            <a:r>
              <a:rPr kumimoji="1" lang="ja-JP" altLang="en-US" sz="1100" dirty="0">
                <a:latin typeface="+mn-ea"/>
              </a:rPr>
              <a:t>まで、新たな</a:t>
            </a:r>
            <a:r>
              <a:rPr kumimoji="1" lang="ja-JP" altLang="en-US" sz="1100" dirty="0" smtClean="0">
                <a:latin typeface="+mn-ea"/>
              </a:rPr>
              <a:t>支援事業</a:t>
            </a:r>
            <a:r>
              <a:rPr kumimoji="1" lang="ja-JP" altLang="en-US" sz="1100" dirty="0">
                <a:latin typeface="+mn-ea"/>
              </a:rPr>
              <a:t>の</a:t>
            </a:r>
            <a:r>
              <a:rPr kumimoji="1" lang="ja-JP" altLang="en-US" sz="1100" dirty="0" smtClean="0">
                <a:latin typeface="+mn-ea"/>
              </a:rPr>
              <a:t>立ち上げなどの措置を講じてきた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 </a:t>
            </a:r>
            <a:r>
              <a:rPr kumimoji="1" lang="ja-JP" altLang="en-US" sz="1100" dirty="0" smtClean="0">
                <a:latin typeface="+mn-ea"/>
              </a:rPr>
              <a:t>今後</a:t>
            </a:r>
            <a:r>
              <a:rPr kumimoji="1" lang="ja-JP" altLang="en-US" sz="1100" dirty="0">
                <a:latin typeface="+mn-ea"/>
              </a:rPr>
              <a:t>も</a:t>
            </a:r>
            <a:r>
              <a:rPr kumimoji="1" lang="ja-JP" altLang="en-US" sz="1100" dirty="0" smtClean="0">
                <a:latin typeface="+mn-ea"/>
              </a:rPr>
              <a:t>、感染</a:t>
            </a:r>
            <a:r>
              <a:rPr kumimoji="1" lang="ja-JP" altLang="en-US" sz="1100" dirty="0">
                <a:latin typeface="+mn-ea"/>
              </a:rPr>
              <a:t>状況を踏まえながら、</a:t>
            </a:r>
            <a:r>
              <a:rPr kumimoji="1" lang="ja-JP" altLang="en-US" sz="1100" dirty="0" smtClean="0">
                <a:latin typeface="+mn-ea"/>
              </a:rPr>
              <a:t>文化振興と</a:t>
            </a:r>
            <a:r>
              <a:rPr kumimoji="1" lang="ja-JP" altLang="en-US" sz="1100" dirty="0">
                <a:latin typeface="+mn-ea"/>
              </a:rPr>
              <a:t>感染対策</a:t>
            </a:r>
            <a:r>
              <a:rPr kumimoji="1" lang="ja-JP" altLang="en-US" sz="1100" dirty="0" smtClean="0">
                <a:latin typeface="+mn-ea"/>
              </a:rPr>
              <a:t>の両立を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　図り、文化芸術</a:t>
            </a:r>
            <a:r>
              <a:rPr kumimoji="1" lang="ja-JP" altLang="en-US" sz="1100" dirty="0">
                <a:latin typeface="+mn-ea"/>
              </a:rPr>
              <a:t>の灯</a:t>
            </a:r>
            <a:r>
              <a:rPr kumimoji="1" lang="ja-JP" altLang="en-US" sz="1100" dirty="0" smtClean="0">
                <a:latin typeface="+mn-ea"/>
              </a:rPr>
              <a:t>が途絶える</a:t>
            </a:r>
            <a:r>
              <a:rPr kumimoji="1" lang="ja-JP" altLang="en-US" sz="1100" dirty="0">
                <a:latin typeface="+mn-ea"/>
              </a:rPr>
              <a:t>ことが</a:t>
            </a:r>
            <a:r>
              <a:rPr kumimoji="1" lang="ja-JP" altLang="en-US" sz="1100" dirty="0" smtClean="0">
                <a:latin typeface="+mn-ea"/>
              </a:rPr>
              <a:t>ないよう、必要に応じて、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　柔軟かつ迅速な施策</a:t>
            </a:r>
            <a:r>
              <a:rPr kumimoji="1" lang="ja-JP" altLang="en-US" sz="1100" dirty="0">
                <a:latin typeface="+mn-ea"/>
              </a:rPr>
              <a:t>の推進に積極的に</a:t>
            </a:r>
            <a:r>
              <a:rPr kumimoji="1" lang="ja-JP" altLang="en-US" sz="1100" dirty="0" smtClean="0">
                <a:latin typeface="+mn-ea"/>
              </a:rPr>
              <a:t>取り組む</a:t>
            </a:r>
            <a:endParaRPr kumimoji="1" lang="en-US" altLang="ja-JP" sz="1100" dirty="0" smtClean="0">
              <a:latin typeface="+mn-ea"/>
            </a:endParaRPr>
          </a:p>
          <a:p>
            <a:endParaRPr kumimoji="1" lang="en-US" altLang="ja-JP" sz="1100" b="1" dirty="0">
              <a:latin typeface="+mn-ea"/>
            </a:endParaRPr>
          </a:p>
          <a:p>
            <a:r>
              <a:rPr kumimoji="1" lang="en-US" altLang="ja-JP" sz="1100" b="1" dirty="0" smtClean="0">
                <a:latin typeface="+mn-ea"/>
              </a:rPr>
              <a:t>【</a:t>
            </a:r>
            <a:r>
              <a:rPr kumimoji="1" lang="ja-JP" altLang="en-US" sz="1100" b="1" dirty="0" smtClean="0">
                <a:latin typeface="+mn-ea"/>
              </a:rPr>
              <a:t>位置付け</a:t>
            </a:r>
            <a:r>
              <a:rPr kumimoji="1" lang="en-US" altLang="ja-JP" sz="1100" b="1" dirty="0" smtClean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■ 大阪府</a:t>
            </a:r>
            <a:r>
              <a:rPr kumimoji="1" lang="ja-JP" altLang="en-US" sz="1100" dirty="0">
                <a:latin typeface="+mn-ea"/>
              </a:rPr>
              <a:t>文化振興条例に基づく</a:t>
            </a:r>
            <a:r>
              <a:rPr kumimoji="1" lang="ja-JP" altLang="en-US" sz="1100" dirty="0" smtClean="0">
                <a:latin typeface="+mn-ea"/>
              </a:rPr>
              <a:t>、「文化</a:t>
            </a:r>
            <a:r>
              <a:rPr kumimoji="1" lang="ja-JP" altLang="en-US" sz="1100" dirty="0">
                <a:latin typeface="+mn-ea"/>
              </a:rPr>
              <a:t>の振興に関する施策</a:t>
            </a:r>
            <a:r>
              <a:rPr kumimoji="1" lang="ja-JP" altLang="en-US" sz="1100" dirty="0" smtClean="0">
                <a:latin typeface="+mn-ea"/>
              </a:rPr>
              <a:t>の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　総合的かつ計画的</a:t>
            </a:r>
            <a:r>
              <a:rPr kumimoji="1" lang="ja-JP" altLang="en-US" sz="1100" dirty="0">
                <a:latin typeface="+mn-ea"/>
              </a:rPr>
              <a:t>な推進</a:t>
            </a:r>
            <a:r>
              <a:rPr kumimoji="1" lang="ja-JP" altLang="en-US" sz="1100" dirty="0" smtClean="0">
                <a:latin typeface="+mn-ea"/>
              </a:rPr>
              <a:t>を図る</a:t>
            </a:r>
            <a:r>
              <a:rPr kumimoji="1" lang="ja-JP" altLang="en-US" sz="1100" dirty="0">
                <a:latin typeface="+mn-ea"/>
              </a:rPr>
              <a:t>ための計画</a:t>
            </a:r>
            <a:r>
              <a:rPr kumimoji="1" lang="ja-JP" altLang="en-US" sz="1100" dirty="0" smtClean="0">
                <a:latin typeface="+mn-ea"/>
              </a:rPr>
              <a:t>」</a:t>
            </a:r>
            <a:endParaRPr kumimoji="1" lang="ja-JP" altLang="en-US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■ 文化</a:t>
            </a:r>
            <a:r>
              <a:rPr kumimoji="1" lang="ja-JP" altLang="en-US" sz="1100" dirty="0">
                <a:latin typeface="+mn-ea"/>
              </a:rPr>
              <a:t>芸術基本法に規定される「地方文化芸術推進基本計画」</a:t>
            </a:r>
            <a:r>
              <a:rPr kumimoji="1" lang="ja-JP" altLang="en-US" sz="1100" dirty="0" smtClean="0">
                <a:latin typeface="+mn-ea"/>
              </a:rPr>
              <a:t>と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　しても位置付け</a:t>
            </a:r>
            <a:endParaRPr kumimoji="1" lang="en-US" altLang="ja-JP" sz="1100" dirty="0" smtClean="0">
              <a:latin typeface="+mn-ea"/>
            </a:endParaRPr>
          </a:p>
          <a:p>
            <a:endParaRPr kumimoji="1" lang="en-US" altLang="ja-JP" sz="1100" b="1" dirty="0">
              <a:latin typeface="+mn-ea"/>
            </a:endParaRPr>
          </a:p>
          <a:p>
            <a:r>
              <a:rPr kumimoji="1" lang="en-US" altLang="ja-JP" sz="1100" b="1" dirty="0" smtClean="0">
                <a:latin typeface="+mn-ea"/>
              </a:rPr>
              <a:t>【</a:t>
            </a:r>
            <a:r>
              <a:rPr kumimoji="1" lang="ja-JP" altLang="en-US" sz="1100" b="1" dirty="0" smtClean="0">
                <a:latin typeface="+mn-ea"/>
              </a:rPr>
              <a:t>計画期間</a:t>
            </a:r>
            <a:r>
              <a:rPr kumimoji="1" lang="en-US" altLang="ja-JP" sz="1100" b="1" dirty="0" smtClean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■ 令和</a:t>
            </a:r>
            <a:r>
              <a:rPr kumimoji="1" lang="en-US" altLang="ja-JP" sz="1100" dirty="0" smtClean="0">
                <a:latin typeface="+mn-ea"/>
              </a:rPr>
              <a:t>3</a:t>
            </a:r>
            <a:r>
              <a:rPr kumimoji="1" lang="ja-JP" altLang="en-US" sz="1100" dirty="0" smtClean="0">
                <a:latin typeface="+mn-ea"/>
              </a:rPr>
              <a:t>（</a:t>
            </a:r>
            <a:r>
              <a:rPr kumimoji="1" lang="en-US" altLang="ja-JP" sz="1100" dirty="0" smtClean="0">
                <a:latin typeface="+mn-ea"/>
              </a:rPr>
              <a:t>2021</a:t>
            </a:r>
            <a:r>
              <a:rPr kumimoji="1" lang="ja-JP" altLang="en-US" sz="1100" dirty="0" smtClean="0">
                <a:latin typeface="+mn-ea"/>
              </a:rPr>
              <a:t>）年度から令和</a:t>
            </a:r>
            <a:r>
              <a:rPr kumimoji="1" lang="en-US" altLang="ja-JP" sz="1100" dirty="0" smtClean="0">
                <a:latin typeface="+mn-ea"/>
              </a:rPr>
              <a:t>7</a:t>
            </a:r>
            <a:r>
              <a:rPr kumimoji="1" lang="ja-JP" altLang="en-US" sz="1100" dirty="0" smtClean="0">
                <a:latin typeface="+mn-ea"/>
              </a:rPr>
              <a:t>（</a:t>
            </a:r>
            <a:r>
              <a:rPr kumimoji="1" lang="en-US" altLang="ja-JP" sz="1100" dirty="0" smtClean="0">
                <a:latin typeface="+mn-ea"/>
              </a:rPr>
              <a:t>2025</a:t>
            </a:r>
            <a:r>
              <a:rPr kumimoji="1" lang="ja-JP" altLang="en-US" sz="1100" dirty="0" smtClean="0">
                <a:latin typeface="+mn-ea"/>
              </a:rPr>
              <a:t>）年度までの</a:t>
            </a:r>
            <a:r>
              <a:rPr kumimoji="1" lang="en-US" altLang="ja-JP" sz="1100" dirty="0" smtClean="0">
                <a:latin typeface="+mn-ea"/>
              </a:rPr>
              <a:t>5</a:t>
            </a:r>
            <a:r>
              <a:rPr kumimoji="1" lang="ja-JP" altLang="en-US" sz="1100" dirty="0" smtClean="0">
                <a:latin typeface="+mn-ea"/>
              </a:rPr>
              <a:t>年間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　　</a:t>
            </a:r>
            <a:r>
              <a:rPr kumimoji="1" lang="en-US" altLang="ja-JP" sz="1100" dirty="0" smtClean="0">
                <a:latin typeface="+mn-ea"/>
              </a:rPr>
              <a:t>※</a:t>
            </a:r>
            <a:r>
              <a:rPr kumimoji="1" lang="ja-JP" altLang="en-US" sz="1100" dirty="0" smtClean="0">
                <a:latin typeface="+mn-ea"/>
              </a:rPr>
              <a:t>新型コロナの状況等を踏まえ、必要に応じて内容を見直す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r>
              <a:rPr kumimoji="1" lang="en-US" altLang="ja-JP" sz="1100" b="1" dirty="0" smtClean="0">
                <a:latin typeface="+mn-ea"/>
              </a:rPr>
              <a:t>【</a:t>
            </a:r>
            <a:r>
              <a:rPr kumimoji="1" lang="ja-JP" altLang="en-US" sz="1100" b="1" dirty="0" smtClean="0">
                <a:latin typeface="+mn-ea"/>
              </a:rPr>
              <a:t>文化</a:t>
            </a:r>
            <a:r>
              <a:rPr kumimoji="1" lang="ja-JP" altLang="en-US" sz="1100" b="1" dirty="0">
                <a:latin typeface="+mn-ea"/>
              </a:rPr>
              <a:t>芸術の範囲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■条例</a:t>
            </a:r>
            <a:r>
              <a:rPr kumimoji="1" lang="ja-JP" altLang="en-US" sz="1100" dirty="0" smtClean="0">
                <a:latin typeface="+mn-ea"/>
              </a:rPr>
              <a:t>において、以下のとおり規定</a:t>
            </a:r>
            <a:endParaRPr kumimoji="1" lang="ja-JP" altLang="en-US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芸術、伝統芸能、上方演芸、生活文化、地域文化</a:t>
            </a:r>
            <a:r>
              <a:rPr kumimoji="1" lang="ja-JP" altLang="en-US" sz="1100" dirty="0" smtClean="0">
                <a:latin typeface="+mn-ea"/>
              </a:rPr>
              <a:t>、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　国民</a:t>
            </a:r>
            <a:r>
              <a:rPr kumimoji="1" lang="ja-JP" altLang="en-US" sz="1100" dirty="0">
                <a:latin typeface="+mn-ea"/>
              </a:rPr>
              <a:t>娯楽</a:t>
            </a:r>
            <a:r>
              <a:rPr kumimoji="1" lang="ja-JP" altLang="en-US" sz="1100" dirty="0" smtClean="0">
                <a:latin typeface="+mn-ea"/>
              </a:rPr>
              <a:t>、文化財</a:t>
            </a:r>
            <a:endParaRPr kumimoji="1" lang="en-US" altLang="ja-JP" sz="1100" dirty="0" smtClean="0">
              <a:latin typeface="+mn-ea"/>
            </a:endParaRPr>
          </a:p>
          <a:p>
            <a:endParaRPr kumimoji="1" lang="en-US" altLang="ja-JP" sz="1100" b="1" dirty="0">
              <a:latin typeface="+mn-ea"/>
            </a:endParaRPr>
          </a:p>
          <a:p>
            <a:r>
              <a:rPr kumimoji="1" lang="en-US" altLang="ja-JP" sz="1100" b="1" dirty="0" smtClean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文化芸術を取り巻く</a:t>
            </a:r>
            <a:r>
              <a:rPr kumimoji="1" lang="ja-JP" altLang="en-US" sz="1100" b="1" dirty="0" smtClean="0">
                <a:latin typeface="+mn-ea"/>
              </a:rPr>
              <a:t>状況（</a:t>
            </a:r>
            <a:r>
              <a:rPr kumimoji="1" lang="ja-JP" altLang="en-US" sz="1100" b="1" dirty="0">
                <a:latin typeface="+mn-ea"/>
              </a:rPr>
              <a:t>前</a:t>
            </a:r>
            <a:r>
              <a:rPr kumimoji="1" lang="ja-JP" altLang="en-US" sz="1100" b="1" dirty="0" smtClean="0">
                <a:latin typeface="+mn-ea"/>
              </a:rPr>
              <a:t>計画</a:t>
            </a:r>
            <a:r>
              <a:rPr kumimoji="1" lang="ja-JP" altLang="en-US" sz="1100" b="1" dirty="0">
                <a:latin typeface="+mn-ea"/>
              </a:rPr>
              <a:t>策定以降の主なもの）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endParaRPr kumimoji="1" lang="en-US" altLang="ja-JP" sz="300" b="1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・文化芸術振興基本法の一部</a:t>
            </a:r>
            <a:r>
              <a:rPr kumimoji="1" lang="ja-JP" altLang="en-US" sz="1100" dirty="0" smtClean="0">
                <a:latin typeface="+mn-ea"/>
              </a:rPr>
              <a:t>改正</a:t>
            </a:r>
            <a:endParaRPr kumimoji="1" lang="en-US" altLang="ja-JP" sz="105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</a:t>
            </a:r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法律名を「文化芸術基本法」に変更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</a:t>
            </a:r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観光、まちづくり、国際交流などの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　各関連分野における施策との有機的連携等を</a:t>
            </a:r>
            <a:r>
              <a:rPr kumimoji="1" lang="ja-JP" altLang="en-US" sz="1100" dirty="0" smtClean="0">
                <a:latin typeface="+mn-ea"/>
              </a:rPr>
              <a:t>規定</a:t>
            </a:r>
            <a:endParaRPr kumimoji="1" lang="en-US" altLang="ja-JP" sz="1100" dirty="0" smtClean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・文化芸術推進基本計画（第一期）の閣議</a:t>
            </a:r>
            <a:r>
              <a:rPr kumimoji="1" lang="ja-JP" altLang="en-US" sz="1100" dirty="0" smtClean="0">
                <a:latin typeface="+mn-ea"/>
              </a:rPr>
              <a:t>決定</a:t>
            </a:r>
            <a:endParaRPr kumimoji="1" lang="en-US" altLang="ja-JP" sz="1100" dirty="0" smtClean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・障害者による文化芸術活動の推進に関する法律の制定</a:t>
            </a:r>
          </a:p>
          <a:p>
            <a:endParaRPr kumimoji="1" lang="en-US" altLang="ja-JP" sz="5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・文化財保護法の一部改正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・文化観光拠点施設を中核とした地域における文化観光の推進に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関する法律の制定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・新型コロナウイルス感染症の感染</a:t>
            </a:r>
            <a:r>
              <a:rPr kumimoji="1" lang="ja-JP" altLang="en-US" sz="1100" dirty="0" smtClean="0">
                <a:latin typeface="+mn-ea"/>
              </a:rPr>
              <a:t>拡大</a:t>
            </a:r>
            <a:endParaRPr kumimoji="1" lang="en-US" altLang="ja-JP" sz="1100" dirty="0" smtClean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 smtClean="0">
                <a:latin typeface="+mn-ea"/>
              </a:rPr>
              <a:t>　・</a:t>
            </a:r>
            <a:r>
              <a:rPr kumimoji="1" lang="en-US" altLang="ja-JP" sz="1100" dirty="0">
                <a:latin typeface="+mn-ea"/>
              </a:rPr>
              <a:t>SDG</a:t>
            </a:r>
            <a:r>
              <a:rPr kumimoji="1" lang="ja-JP" altLang="en-US" sz="1100" dirty="0" smtClean="0">
                <a:latin typeface="+mn-ea"/>
              </a:rPr>
              <a:t>ｓ（エスディージーズ）の採択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・スマートシティの推進</a:t>
            </a:r>
            <a:endParaRPr kumimoji="1" lang="en-US" altLang="ja-JP" sz="1100" dirty="0" smtClean="0">
              <a:latin typeface="+mn-ea"/>
            </a:endParaRPr>
          </a:p>
          <a:p>
            <a:endParaRPr kumimoji="1" lang="en-US" altLang="ja-JP" sz="5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・大阪</a:t>
            </a:r>
            <a:r>
              <a:rPr kumimoji="1" lang="ja-JP" altLang="en-US" sz="1100" dirty="0">
                <a:latin typeface="+mn-ea"/>
              </a:rPr>
              <a:t>・関西万博の開催</a:t>
            </a:r>
            <a:r>
              <a:rPr kumimoji="1" lang="ja-JP" altLang="en-US" sz="1100" dirty="0" smtClean="0">
                <a:latin typeface="+mn-ea"/>
              </a:rPr>
              <a:t>決定</a:t>
            </a:r>
            <a:endParaRPr kumimoji="1" lang="en-US" altLang="ja-JP" sz="1100" dirty="0" smtClean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・百舌鳥・古市古墳群の世界遺産</a:t>
            </a:r>
            <a:r>
              <a:rPr kumimoji="1" lang="ja-JP" altLang="en-US" sz="1100" dirty="0" smtClean="0">
                <a:latin typeface="+mn-ea"/>
              </a:rPr>
              <a:t>登録</a:t>
            </a:r>
            <a:endParaRPr kumimoji="1" lang="en-US" altLang="ja-JP" sz="1100" dirty="0" smtClean="0">
              <a:latin typeface="+mn-ea"/>
            </a:endParaRPr>
          </a:p>
          <a:p>
            <a:endParaRPr kumimoji="1" lang="en-US" altLang="ja-JP" sz="5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・人口</a:t>
            </a:r>
            <a:r>
              <a:rPr kumimoji="1" lang="ja-JP" altLang="en-US" sz="1100" dirty="0">
                <a:latin typeface="+mn-ea"/>
              </a:rPr>
              <a:t>減少と少子</a:t>
            </a:r>
            <a:r>
              <a:rPr kumimoji="1" lang="ja-JP" altLang="en-US" sz="1100" dirty="0" smtClean="0">
                <a:latin typeface="+mn-ea"/>
              </a:rPr>
              <a:t>高齢化</a:t>
            </a:r>
            <a:endParaRPr kumimoji="1" lang="en-US" altLang="ja-JP" sz="1100" dirty="0" smtClean="0">
              <a:latin typeface="+mn-ea"/>
            </a:endParaRPr>
          </a:p>
          <a:p>
            <a:endParaRPr kumimoji="1" lang="en-US" altLang="ja-JP" sz="1100" dirty="0" smtClean="0">
              <a:latin typeface="+mn-ea"/>
            </a:endParaRPr>
          </a:p>
          <a:p>
            <a:endParaRPr kumimoji="1" lang="ja-JP" altLang="en-US" sz="1100" dirty="0"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2932" y="19665"/>
            <a:ext cx="12802457" cy="39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第５次大阪府文化振興</a:t>
            </a:r>
            <a:r>
              <a:rPr kumimoji="1" lang="ja-JP" altLang="en-US" sz="2400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計画（答申）</a:t>
            </a:r>
            <a:r>
              <a:rPr kumimoji="1" lang="en-US" altLang="ja-JP" sz="2400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2400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概要</a:t>
            </a:r>
            <a:r>
              <a:rPr kumimoji="1" lang="en-US" altLang="ja-JP" sz="2400" b="1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kumimoji="1" lang="en-US" altLang="ja-JP" sz="1400" b="1" dirty="0">
              <a:solidFill>
                <a:prstClr val="white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3906" y="481422"/>
            <a:ext cx="2700000" cy="324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1200" b="1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1200" b="1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計画の策定にあたって</a:t>
            </a:r>
            <a:endParaRPr kumimoji="1" lang="en-US" altLang="ja-JP" sz="12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34417" y="5387977"/>
            <a:ext cx="7997814" cy="3770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 smtClean="0">
              <a:latin typeface="+mn-ea"/>
            </a:endParaRPr>
          </a:p>
          <a:p>
            <a:endParaRPr kumimoji="1" lang="en-US" altLang="ja-JP" sz="1100" dirty="0" smtClean="0">
              <a:latin typeface="+mn-ea"/>
            </a:endParaRPr>
          </a:p>
          <a:p>
            <a:endParaRPr kumimoji="1" lang="en-US" altLang="ja-JP" sz="400" b="1" dirty="0" smtClean="0">
              <a:latin typeface="+mn-ea"/>
            </a:endParaRPr>
          </a:p>
          <a:p>
            <a:r>
              <a:rPr kumimoji="1" lang="en-US" altLang="ja-JP" sz="1100" b="1" dirty="0" smtClean="0">
                <a:latin typeface="+mn-ea"/>
              </a:rPr>
              <a:t>【</a:t>
            </a:r>
            <a:r>
              <a:rPr kumimoji="1" lang="ja-JP" altLang="en-US" sz="1100" b="1" dirty="0" smtClean="0">
                <a:latin typeface="+mn-ea"/>
              </a:rPr>
              <a:t>府の役割</a:t>
            </a:r>
            <a:r>
              <a:rPr kumimoji="1" lang="en-US" altLang="ja-JP" sz="1100" b="1" dirty="0" smtClean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■ 府民</a:t>
            </a:r>
            <a:r>
              <a:rPr kumimoji="1" lang="ja-JP" altLang="en-US" sz="1100" dirty="0">
                <a:latin typeface="+mn-ea"/>
              </a:rPr>
              <a:t>や文化芸術活動を行う者等の自主性や創造性を尊重し</a:t>
            </a:r>
            <a:r>
              <a:rPr kumimoji="1" lang="ja-JP" altLang="en-US" sz="1100" dirty="0" smtClean="0">
                <a:latin typeface="+mn-ea"/>
              </a:rPr>
              <a:t>、国</a:t>
            </a:r>
            <a:r>
              <a:rPr kumimoji="1" lang="ja-JP" altLang="en-US" sz="1100" dirty="0">
                <a:latin typeface="+mn-ea"/>
              </a:rPr>
              <a:t>、他の地方公共団体</a:t>
            </a:r>
            <a:r>
              <a:rPr kumimoji="1" lang="ja-JP" altLang="en-US" sz="1100" dirty="0" smtClean="0">
                <a:latin typeface="+mn-ea"/>
              </a:rPr>
              <a:t>、事業者及び府民等と協働して、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　文化芸術の</a:t>
            </a:r>
            <a:r>
              <a:rPr kumimoji="1" lang="ja-JP" altLang="en-US" sz="1100" dirty="0">
                <a:latin typeface="+mn-ea"/>
              </a:rPr>
              <a:t>振興に関する施策に</a:t>
            </a:r>
            <a:r>
              <a:rPr kumimoji="1" lang="ja-JP" altLang="en-US" sz="1100" dirty="0" smtClean="0">
                <a:latin typeface="+mn-ea"/>
              </a:rPr>
              <a:t>取り組む</a:t>
            </a:r>
            <a:endParaRPr kumimoji="1" lang="en-US" altLang="ja-JP" sz="1100" dirty="0" smtClean="0">
              <a:latin typeface="+mn-ea"/>
            </a:endParaRPr>
          </a:p>
          <a:p>
            <a:endParaRPr kumimoji="1" lang="en-US" altLang="ja-JP" sz="500" dirty="0" smtClean="0">
              <a:latin typeface="+mn-ea"/>
            </a:endParaRPr>
          </a:p>
          <a:p>
            <a:r>
              <a:rPr kumimoji="1" lang="en-US" altLang="ja-JP" sz="1100" b="1" dirty="0" smtClean="0">
                <a:latin typeface="+mn-ea"/>
              </a:rPr>
              <a:t>【</a:t>
            </a:r>
            <a:r>
              <a:rPr kumimoji="1" lang="ja-JP" altLang="en-US" sz="1100" b="1" dirty="0" smtClean="0">
                <a:latin typeface="+mn-ea"/>
              </a:rPr>
              <a:t>推進体制、進行管理</a:t>
            </a:r>
            <a:r>
              <a:rPr kumimoji="1" lang="en-US" altLang="ja-JP" sz="1100" b="1" dirty="0" smtClean="0">
                <a:latin typeface="+mn-ea"/>
              </a:rPr>
              <a:t>】</a:t>
            </a:r>
            <a:endParaRPr kumimoji="1" lang="en-US" altLang="ja-JP" sz="1100" b="1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■ 府民や文化芸術の担い手、府内市町村などに、本計画を幅広く周知するとともに、庁内関係部局とも</a:t>
            </a:r>
            <a:r>
              <a:rPr kumimoji="1" lang="ja-JP" altLang="en-US" sz="1100" dirty="0">
                <a:latin typeface="+mn-ea"/>
              </a:rPr>
              <a:t>連携し</a:t>
            </a:r>
            <a:r>
              <a:rPr kumimoji="1" lang="ja-JP" altLang="en-US" sz="1100" dirty="0" smtClean="0">
                <a:latin typeface="+mn-ea"/>
              </a:rPr>
              <a:t>、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　 施策</a:t>
            </a:r>
            <a:r>
              <a:rPr kumimoji="1" lang="ja-JP" altLang="en-US" sz="1100" dirty="0">
                <a:latin typeface="+mn-ea"/>
              </a:rPr>
              <a:t>を</a:t>
            </a:r>
            <a:r>
              <a:rPr kumimoji="1" lang="ja-JP" altLang="en-US" sz="1100" dirty="0" smtClean="0">
                <a:latin typeface="+mn-ea"/>
              </a:rPr>
              <a:t>総合的かつ</a:t>
            </a:r>
            <a:r>
              <a:rPr kumimoji="1" lang="ja-JP" altLang="en-US" sz="1100" dirty="0">
                <a:latin typeface="+mn-ea"/>
              </a:rPr>
              <a:t>計画的に</a:t>
            </a:r>
            <a:r>
              <a:rPr kumimoji="1" lang="ja-JP" altLang="en-US" sz="1100" dirty="0" smtClean="0">
                <a:latin typeface="+mn-ea"/>
              </a:rPr>
              <a:t>推進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■ 計画</a:t>
            </a:r>
            <a:r>
              <a:rPr kumimoji="1" lang="ja-JP" altLang="en-US" sz="1100" dirty="0">
                <a:latin typeface="+mn-ea"/>
              </a:rPr>
              <a:t>を着実かつ継続的に推進していくため、施策の実施</a:t>
            </a:r>
            <a:r>
              <a:rPr kumimoji="1" lang="ja-JP" altLang="en-US" sz="1100" dirty="0" smtClean="0">
                <a:latin typeface="+mn-ea"/>
              </a:rPr>
              <a:t>・進捗</a:t>
            </a:r>
            <a:r>
              <a:rPr kumimoji="1" lang="ja-JP" altLang="en-US" sz="1100" dirty="0">
                <a:latin typeface="+mn-ea"/>
              </a:rPr>
              <a:t>状況等について、進行管理と評価</a:t>
            </a:r>
            <a:r>
              <a:rPr kumimoji="1" lang="ja-JP" altLang="en-US" sz="1100" dirty="0" smtClean="0">
                <a:latin typeface="+mn-ea"/>
              </a:rPr>
              <a:t>を実施</a:t>
            </a:r>
            <a:endParaRPr kumimoji="1" lang="ja-JP" altLang="en-US" sz="1100" dirty="0">
              <a:latin typeface="+mn-ea"/>
            </a:endParaRPr>
          </a:p>
          <a:p>
            <a:r>
              <a:rPr kumimoji="1" lang="ja-JP" altLang="en-US" sz="1100" dirty="0" smtClean="0">
                <a:latin typeface="+mn-ea"/>
              </a:rPr>
              <a:t>　</a:t>
            </a:r>
            <a:r>
              <a:rPr kumimoji="1" lang="ja-JP" altLang="en-US" sz="1100" dirty="0">
                <a:latin typeface="+mn-ea"/>
              </a:rPr>
              <a:t>　 </a:t>
            </a:r>
            <a:r>
              <a:rPr kumimoji="1" lang="ja-JP" altLang="en-US" sz="1100" dirty="0" smtClean="0">
                <a:latin typeface="+mn-ea"/>
              </a:rPr>
              <a:t>各施策</a:t>
            </a:r>
            <a:r>
              <a:rPr kumimoji="1" lang="ja-JP" altLang="en-US" sz="1100" dirty="0">
                <a:latin typeface="+mn-ea"/>
              </a:rPr>
              <a:t>・事業</a:t>
            </a:r>
            <a:r>
              <a:rPr kumimoji="1" lang="ja-JP" altLang="en-US" sz="1100" dirty="0" smtClean="0">
                <a:latin typeface="+mn-ea"/>
              </a:rPr>
              <a:t>の評価</a:t>
            </a:r>
            <a:r>
              <a:rPr kumimoji="1" lang="ja-JP" altLang="en-US" sz="1100" dirty="0">
                <a:latin typeface="+mn-ea"/>
              </a:rPr>
              <a:t>については、毎年度大阪</a:t>
            </a:r>
            <a:r>
              <a:rPr kumimoji="1" lang="ja-JP" altLang="en-US" sz="1100" dirty="0" smtClean="0">
                <a:latin typeface="+mn-ea"/>
              </a:rPr>
              <a:t>アーツカウンシル</a:t>
            </a:r>
            <a:r>
              <a:rPr kumimoji="1" lang="ja-JP" altLang="en-US" sz="1100" dirty="0">
                <a:latin typeface="+mn-ea"/>
              </a:rPr>
              <a:t>が行い、その</a:t>
            </a:r>
            <a:r>
              <a:rPr kumimoji="1" lang="ja-JP" altLang="en-US" sz="1100" dirty="0" smtClean="0">
                <a:latin typeface="+mn-ea"/>
              </a:rPr>
              <a:t>結果について文化</a:t>
            </a:r>
            <a:r>
              <a:rPr kumimoji="1" lang="ja-JP" altLang="en-US" sz="1100" dirty="0">
                <a:latin typeface="+mn-ea"/>
              </a:rPr>
              <a:t>振興会議</a:t>
            </a:r>
            <a:r>
              <a:rPr kumimoji="1" lang="ja-JP" altLang="en-US" sz="1100" dirty="0" smtClean="0">
                <a:latin typeface="+mn-ea"/>
              </a:rPr>
              <a:t>に</a:t>
            </a:r>
            <a:r>
              <a:rPr kumimoji="1" lang="ja-JP" altLang="en-US" sz="1100" dirty="0">
                <a:latin typeface="+mn-ea"/>
              </a:rPr>
              <a:t>報告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 smtClean="0">
                <a:latin typeface="+mn-ea"/>
              </a:rPr>
              <a:t>　　 文化</a:t>
            </a:r>
            <a:r>
              <a:rPr kumimoji="1" lang="ja-JP" altLang="en-US" sz="1100" dirty="0">
                <a:latin typeface="+mn-ea"/>
              </a:rPr>
              <a:t>振興会議では、この報告</a:t>
            </a:r>
            <a:r>
              <a:rPr kumimoji="1" lang="ja-JP" altLang="en-US" sz="1100" dirty="0" smtClean="0">
                <a:latin typeface="+mn-ea"/>
              </a:rPr>
              <a:t>や指標</a:t>
            </a:r>
            <a:r>
              <a:rPr kumimoji="1" lang="ja-JP" altLang="en-US" sz="1100" dirty="0">
                <a:latin typeface="+mn-ea"/>
              </a:rPr>
              <a:t>の状況等を踏まえ</a:t>
            </a:r>
            <a:r>
              <a:rPr kumimoji="1" lang="ja-JP" altLang="en-US" sz="1100" dirty="0" smtClean="0">
                <a:latin typeface="+mn-ea"/>
              </a:rPr>
              <a:t>、計画</a:t>
            </a:r>
            <a:r>
              <a:rPr kumimoji="1" lang="ja-JP" altLang="en-US" sz="1100" dirty="0">
                <a:latin typeface="+mn-ea"/>
              </a:rPr>
              <a:t>全体の進捗状況を</a:t>
            </a:r>
            <a:r>
              <a:rPr kumimoji="1" lang="ja-JP" altLang="en-US" sz="1100" dirty="0" smtClean="0">
                <a:latin typeface="+mn-ea"/>
              </a:rPr>
              <a:t>把握し、重要</a:t>
            </a:r>
            <a:r>
              <a:rPr kumimoji="1" lang="ja-JP" altLang="en-US" sz="1100" dirty="0">
                <a:latin typeface="+mn-ea"/>
              </a:rPr>
              <a:t>な施策等に</a:t>
            </a:r>
            <a:r>
              <a:rPr kumimoji="1" lang="ja-JP" altLang="en-US" sz="1100" dirty="0" smtClean="0">
                <a:latin typeface="+mn-ea"/>
              </a:rPr>
              <a:t>ついて審議</a:t>
            </a:r>
            <a:endParaRPr kumimoji="1" lang="ja-JP" altLang="en-US" sz="1100" dirty="0">
              <a:latin typeface="+mn-ea"/>
            </a:endParaRPr>
          </a:p>
          <a:p>
            <a:endParaRPr kumimoji="1" lang="en-US" altLang="ja-JP" sz="500" dirty="0" smtClean="0">
              <a:latin typeface="+mn-ea"/>
            </a:endParaRPr>
          </a:p>
          <a:p>
            <a:r>
              <a:rPr kumimoji="1" lang="en-US" altLang="ja-JP" sz="1100" b="1" dirty="0" smtClean="0">
                <a:latin typeface="+mn-ea"/>
              </a:rPr>
              <a:t>【</a:t>
            </a:r>
            <a:r>
              <a:rPr kumimoji="1" lang="ja-JP" altLang="en-US" sz="1100" b="1" dirty="0" smtClean="0">
                <a:latin typeface="+mn-ea"/>
              </a:rPr>
              <a:t>大阪アーツカウンシル</a:t>
            </a:r>
            <a:r>
              <a:rPr kumimoji="1" lang="en-US" altLang="ja-JP" sz="1100" b="1" dirty="0" smtClean="0">
                <a:latin typeface="+mn-ea"/>
              </a:rPr>
              <a:t>】</a:t>
            </a:r>
            <a:endParaRPr kumimoji="1" lang="en-US" altLang="ja-JP" sz="1100" b="1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■ これ</a:t>
            </a:r>
            <a:r>
              <a:rPr kumimoji="1" lang="ja-JP" altLang="en-US" sz="1100" dirty="0">
                <a:latin typeface="+mn-ea"/>
              </a:rPr>
              <a:t>までの実績を踏まえながら</a:t>
            </a:r>
            <a:r>
              <a:rPr kumimoji="1" lang="ja-JP" altLang="en-US" sz="1100" dirty="0" smtClean="0">
                <a:latin typeface="+mn-ea"/>
              </a:rPr>
              <a:t>、文化芸術の</a:t>
            </a:r>
            <a:r>
              <a:rPr kumimoji="1" lang="ja-JP" altLang="en-US" sz="1100" dirty="0">
                <a:latin typeface="+mn-ea"/>
              </a:rPr>
              <a:t>担い手を</a:t>
            </a:r>
            <a:r>
              <a:rPr kumimoji="1" lang="ja-JP" altLang="en-US" sz="1100" dirty="0" smtClean="0">
                <a:latin typeface="+mn-ea"/>
              </a:rPr>
              <a:t>支援し</a:t>
            </a:r>
            <a:r>
              <a:rPr kumimoji="1" lang="ja-JP" altLang="en-US" sz="1100" dirty="0">
                <a:latin typeface="+mn-ea"/>
              </a:rPr>
              <a:t>、大阪の文化力の更なる向上につなげるため</a:t>
            </a:r>
            <a:r>
              <a:rPr kumimoji="1" lang="ja-JP" altLang="en-US" sz="1100" dirty="0" smtClean="0">
                <a:latin typeface="+mn-ea"/>
              </a:rPr>
              <a:t>、引き続き、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「評価</a:t>
            </a:r>
            <a:r>
              <a:rPr kumimoji="1" lang="ja-JP" altLang="en-US" sz="1100" dirty="0">
                <a:latin typeface="+mn-ea"/>
              </a:rPr>
              <a:t>」「審査」</a:t>
            </a:r>
            <a:r>
              <a:rPr kumimoji="1" lang="ja-JP" altLang="en-US" sz="1100" dirty="0" smtClean="0">
                <a:latin typeface="+mn-ea"/>
              </a:rPr>
              <a:t>を中心としつつ</a:t>
            </a:r>
            <a:r>
              <a:rPr kumimoji="1" lang="ja-JP" altLang="en-US" sz="1100" dirty="0">
                <a:latin typeface="+mn-ea"/>
              </a:rPr>
              <a:t>、「調査」や「企画」を</a:t>
            </a:r>
            <a:r>
              <a:rPr kumimoji="1" lang="ja-JP" altLang="en-US" sz="1100" dirty="0" smtClean="0">
                <a:latin typeface="+mn-ea"/>
              </a:rPr>
              <a:t>強化して</a:t>
            </a:r>
            <a:r>
              <a:rPr kumimoji="1" lang="ja-JP" altLang="en-US" sz="1100" dirty="0">
                <a:latin typeface="+mn-ea"/>
              </a:rPr>
              <a:t>、</a:t>
            </a:r>
            <a:r>
              <a:rPr kumimoji="1" lang="ja-JP" altLang="en-US" sz="1100" dirty="0" smtClean="0">
                <a:latin typeface="+mn-ea"/>
              </a:rPr>
              <a:t>取組内容</a:t>
            </a:r>
            <a:r>
              <a:rPr kumimoji="1" lang="ja-JP" altLang="en-US" sz="1100" dirty="0">
                <a:latin typeface="+mn-ea"/>
              </a:rPr>
              <a:t>の質を高め</a:t>
            </a:r>
            <a:r>
              <a:rPr kumimoji="1" lang="ja-JP" altLang="en-US" sz="1100" dirty="0" smtClean="0">
                <a:latin typeface="+mn-ea"/>
              </a:rPr>
              <a:t>、積極的</a:t>
            </a:r>
            <a:r>
              <a:rPr kumimoji="1" lang="ja-JP" altLang="en-US" sz="1100" dirty="0">
                <a:latin typeface="+mn-ea"/>
              </a:rPr>
              <a:t>に</a:t>
            </a:r>
            <a:r>
              <a:rPr kumimoji="1" lang="ja-JP" altLang="en-US" sz="1100" dirty="0" smtClean="0">
                <a:latin typeface="+mn-ea"/>
              </a:rPr>
              <a:t>発信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 smtClean="0">
              <a:latin typeface="+mn-ea"/>
            </a:endParaRPr>
          </a:p>
          <a:p>
            <a:r>
              <a:rPr kumimoji="1" lang="en-US" altLang="ja-JP" sz="1100" b="1" dirty="0" smtClean="0">
                <a:latin typeface="+mn-ea"/>
              </a:rPr>
              <a:t>【</a:t>
            </a:r>
            <a:r>
              <a:rPr kumimoji="1" lang="ja-JP" altLang="en-US" sz="1100" b="1" dirty="0" smtClean="0">
                <a:latin typeface="+mn-ea"/>
              </a:rPr>
              <a:t>評価・検証</a:t>
            </a:r>
            <a:r>
              <a:rPr kumimoji="1" lang="en-US" altLang="ja-JP" sz="1100" b="1" dirty="0" smtClean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■「施策の方向性」</a:t>
            </a:r>
            <a:r>
              <a:rPr kumimoji="1" lang="ja-JP" altLang="en-US" sz="1100" dirty="0" smtClean="0">
                <a:latin typeface="+mn-ea"/>
              </a:rPr>
              <a:t>ごとに指標</a:t>
            </a:r>
            <a:r>
              <a:rPr kumimoji="1" lang="ja-JP" altLang="en-US" sz="1100" dirty="0">
                <a:latin typeface="+mn-ea"/>
              </a:rPr>
              <a:t>を設け、単年度ごとに</a:t>
            </a:r>
            <a:r>
              <a:rPr kumimoji="1" lang="ja-JP" altLang="en-US" sz="1100" dirty="0" smtClean="0">
                <a:latin typeface="+mn-ea"/>
              </a:rPr>
              <a:t>評価</a:t>
            </a:r>
            <a:r>
              <a:rPr kumimoji="1" lang="ja-JP" altLang="en-US" sz="1100" dirty="0">
                <a:latin typeface="+mn-ea"/>
              </a:rPr>
              <a:t>・検証し、フォローアップを</a:t>
            </a:r>
            <a:r>
              <a:rPr kumimoji="1" lang="ja-JP" altLang="en-US" sz="1100" dirty="0" smtClean="0">
                <a:latin typeface="+mn-ea"/>
              </a:rPr>
              <a:t>実施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　　</a:t>
            </a:r>
            <a:r>
              <a:rPr kumimoji="1" lang="en-US" altLang="ja-JP" sz="1100" dirty="0" smtClean="0">
                <a:latin typeface="+mn-ea"/>
              </a:rPr>
              <a:t>※</a:t>
            </a:r>
            <a:r>
              <a:rPr kumimoji="1" lang="ja-JP" altLang="en-US" sz="1100" dirty="0" smtClean="0">
                <a:latin typeface="+mn-ea"/>
              </a:rPr>
              <a:t>可能</a:t>
            </a:r>
            <a:r>
              <a:rPr kumimoji="1" lang="ja-JP" altLang="en-US" sz="1100" dirty="0">
                <a:latin typeface="+mn-ea"/>
              </a:rPr>
              <a:t>なものについては、全国レベルの進捗状況と</a:t>
            </a:r>
            <a:r>
              <a:rPr kumimoji="1" lang="ja-JP" altLang="en-US" sz="1100" dirty="0" smtClean="0">
                <a:latin typeface="+mn-ea"/>
              </a:rPr>
              <a:t>比較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smtClean="0">
                <a:latin typeface="+mn-ea"/>
              </a:rPr>
              <a:t>■ 指標は、その内容の達成を主たる目的とするものではなく、計画を評価・検証しフォローアップと改善を行う際の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 smtClean="0">
                <a:latin typeface="+mn-ea"/>
              </a:rPr>
              <a:t>　　よりどころとして位置付ける</a:t>
            </a:r>
            <a:endParaRPr kumimoji="1" lang="en-US" altLang="ja-JP" sz="1100" dirty="0" smtClean="0">
              <a:latin typeface="+mn-ea"/>
            </a:endParaRPr>
          </a:p>
          <a:p>
            <a:r>
              <a:rPr kumimoji="1" lang="ja-JP" altLang="en-US" sz="1100" dirty="0" smtClean="0">
                <a:latin typeface="+mn-ea"/>
              </a:rPr>
              <a:t>　■ 評価・検証は、個々</a:t>
            </a:r>
            <a:r>
              <a:rPr kumimoji="1" lang="ja-JP" altLang="en-US" sz="1100" dirty="0">
                <a:latin typeface="+mn-ea"/>
              </a:rPr>
              <a:t>の指標に基づく</a:t>
            </a:r>
            <a:r>
              <a:rPr kumimoji="1" lang="ja-JP" altLang="en-US" sz="1100" dirty="0" smtClean="0">
                <a:latin typeface="+mn-ea"/>
              </a:rPr>
              <a:t>状況</a:t>
            </a:r>
            <a:r>
              <a:rPr kumimoji="1" lang="ja-JP" altLang="en-US" sz="1100" dirty="0">
                <a:latin typeface="+mn-ea"/>
              </a:rPr>
              <a:t>で判断するのではなく、指標に基づく</a:t>
            </a:r>
            <a:r>
              <a:rPr kumimoji="1" lang="ja-JP" altLang="en-US" sz="1100" dirty="0" smtClean="0">
                <a:latin typeface="+mn-ea"/>
              </a:rPr>
              <a:t>全体の状況</a:t>
            </a:r>
            <a:r>
              <a:rPr kumimoji="1" lang="ja-JP" altLang="en-US" sz="1100" dirty="0">
                <a:latin typeface="+mn-ea"/>
              </a:rPr>
              <a:t>を</a:t>
            </a:r>
            <a:r>
              <a:rPr kumimoji="1" lang="ja-JP" altLang="en-US" sz="1100" dirty="0" smtClean="0">
                <a:latin typeface="+mn-ea"/>
              </a:rPr>
              <a:t>もとに進捗を</a:t>
            </a:r>
            <a:r>
              <a:rPr kumimoji="1" lang="ja-JP" altLang="en-US" sz="1100" dirty="0">
                <a:latin typeface="+mn-ea"/>
              </a:rPr>
              <a:t>適切に</a:t>
            </a:r>
            <a:r>
              <a:rPr kumimoji="1" lang="ja-JP" altLang="en-US" sz="1100" dirty="0" smtClean="0">
                <a:latin typeface="+mn-ea"/>
              </a:rPr>
              <a:t>把握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740534" y="5391151"/>
            <a:ext cx="2700000" cy="324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1200" b="1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kumimoji="1" lang="ja-JP" altLang="en-US" sz="1200" b="1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計画の推進にあたって</a:t>
            </a:r>
            <a:endParaRPr kumimoji="1" lang="en-US" altLang="ja-JP" sz="12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41796" y="488694"/>
            <a:ext cx="8012537" cy="48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smtClean="0">
              <a:latin typeface="+mn-ea"/>
            </a:endParaRPr>
          </a:p>
          <a:p>
            <a:endParaRPr kumimoji="1" lang="en-US" altLang="ja-JP" sz="1100" smtClean="0">
              <a:latin typeface="+mn-ea"/>
            </a:endParaRPr>
          </a:p>
          <a:p>
            <a:endParaRPr kumimoji="1" lang="en-US" altLang="ja-JP" sz="400" b="1" smtClean="0">
              <a:latin typeface="+mn-ea"/>
            </a:endParaRPr>
          </a:p>
          <a:p>
            <a:endParaRPr kumimoji="1" lang="en-US" altLang="ja-JP" sz="1100" dirty="0" smtClean="0"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740534" y="483934"/>
            <a:ext cx="4680000" cy="324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1200" b="1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1200" b="1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計画の基本的な考え方、第</a:t>
            </a:r>
            <a:r>
              <a:rPr kumimoji="1" lang="en-US" altLang="ja-JP" sz="1200" b="1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200" b="1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施策の具体的取組</a:t>
            </a:r>
            <a:endParaRPr kumimoji="1" lang="en-US" altLang="ja-JP" sz="12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二等辺三角形 16"/>
          <p:cNvSpPr/>
          <p:nvPr/>
        </p:nvSpPr>
        <p:spPr>
          <a:xfrm rot="5400000">
            <a:off x="8998369" y="1536926"/>
            <a:ext cx="286281" cy="200912"/>
          </a:xfrm>
          <a:prstGeom prst="triangle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13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 rot="16200000">
            <a:off x="6750858" y="-431818"/>
            <a:ext cx="527307" cy="412928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0" rIns="0" rtlCol="0" anchor="ctr">
            <a:noAutofit/>
          </a:bodyPr>
          <a:lstStyle/>
          <a:p>
            <a:r>
              <a:rPr kumimoji="1" lang="ja-JP" altLang="en-US" sz="1050" b="1" spc="53" dirty="0" smtClean="0">
                <a:solidFill>
                  <a:schemeClr val="tx1"/>
                </a:solidFill>
                <a:latin typeface="+mn-ea"/>
              </a:rPr>
              <a:t>行政のみならず様々な立場の人々が、</a:t>
            </a:r>
            <a:endParaRPr kumimoji="1" lang="en-US" altLang="ja-JP" sz="1050" b="1" spc="53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b="1" spc="53" dirty="0" smtClean="0">
                <a:solidFill>
                  <a:schemeClr val="tx1"/>
                </a:solidFill>
                <a:latin typeface="+mn-ea"/>
              </a:rPr>
              <a:t>大阪の文化</a:t>
            </a:r>
            <a:r>
              <a:rPr kumimoji="1" lang="ja-JP" altLang="en-US" sz="1050" b="1" spc="53" dirty="0">
                <a:solidFill>
                  <a:schemeClr val="tx1"/>
                </a:solidFill>
                <a:latin typeface="+mn-ea"/>
              </a:rPr>
              <a:t>芸術を”共に創り”、支え、育み</a:t>
            </a:r>
            <a:r>
              <a:rPr kumimoji="1" lang="ja-JP" altLang="en-US" sz="1050" b="1" spc="53" dirty="0" smtClean="0">
                <a:solidFill>
                  <a:schemeClr val="tx1"/>
                </a:solidFill>
                <a:latin typeface="+mn-ea"/>
              </a:rPr>
              <a:t>、その</a:t>
            </a:r>
            <a:r>
              <a:rPr kumimoji="1" lang="ja-JP" altLang="en-US" sz="1050" b="1" spc="53" dirty="0">
                <a:solidFill>
                  <a:schemeClr val="tx1"/>
                </a:solidFill>
                <a:latin typeface="+mn-ea"/>
              </a:rPr>
              <a:t>価値を高め</a:t>
            </a:r>
            <a:r>
              <a:rPr kumimoji="1" lang="ja-JP" altLang="en-US" sz="1050" b="1" spc="53" dirty="0" smtClean="0">
                <a:solidFill>
                  <a:schemeClr val="tx1"/>
                </a:solidFill>
                <a:latin typeface="+mn-ea"/>
              </a:rPr>
              <a:t>、</a:t>
            </a:r>
            <a:endParaRPr kumimoji="1" lang="en-US" altLang="ja-JP" sz="1050" b="1" spc="53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b="1" spc="53" dirty="0" smtClean="0">
                <a:solidFill>
                  <a:schemeClr val="tx1"/>
                </a:solidFill>
                <a:latin typeface="+mn-ea"/>
              </a:rPr>
              <a:t>文化</a:t>
            </a:r>
            <a:r>
              <a:rPr kumimoji="1" lang="ja-JP" altLang="en-US" sz="1050" b="1" spc="53" dirty="0">
                <a:solidFill>
                  <a:schemeClr val="tx1"/>
                </a:solidFill>
                <a:latin typeface="+mn-ea"/>
              </a:rPr>
              <a:t>芸術の力で</a:t>
            </a:r>
            <a:r>
              <a:rPr kumimoji="1" lang="ja-JP" altLang="en-US" sz="1050" b="1" spc="53" dirty="0" smtClean="0">
                <a:solidFill>
                  <a:schemeClr val="tx1"/>
                </a:solidFill>
                <a:latin typeface="+mn-ea"/>
              </a:rPr>
              <a:t>、心</a:t>
            </a:r>
            <a:r>
              <a:rPr kumimoji="1" lang="ja-JP" altLang="en-US" sz="1050" b="1" spc="53" dirty="0">
                <a:solidFill>
                  <a:schemeClr val="tx1"/>
                </a:solidFill>
                <a:latin typeface="+mn-ea"/>
              </a:rPr>
              <a:t>豊かで活力ある未来を切り拓いて</a:t>
            </a:r>
            <a:r>
              <a:rPr kumimoji="1" lang="ja-JP" altLang="en-US" sz="1050" b="1" spc="53" dirty="0" smtClean="0">
                <a:solidFill>
                  <a:schemeClr val="tx1"/>
                </a:solidFill>
                <a:latin typeface="+mn-ea"/>
              </a:rPr>
              <a:t>いく</a:t>
            </a:r>
            <a:endParaRPr kumimoji="1" lang="en-US" altLang="ja-JP" sz="1050" b="1" spc="53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1" name="大かっこ 30"/>
          <p:cNvSpPr/>
          <p:nvPr/>
        </p:nvSpPr>
        <p:spPr>
          <a:xfrm>
            <a:off x="419165" y="5496822"/>
            <a:ext cx="3600642" cy="443138"/>
          </a:xfrm>
          <a:prstGeom prst="bracketPair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33155" y="9247865"/>
            <a:ext cx="7999076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 smtClean="0">
              <a:latin typeface="+mn-ea"/>
            </a:endParaRPr>
          </a:p>
          <a:p>
            <a:endParaRPr kumimoji="1" lang="en-US" altLang="ja-JP" sz="1100" dirty="0" smtClean="0">
              <a:latin typeface="+mn-ea"/>
            </a:endParaRPr>
          </a:p>
          <a:p>
            <a:endParaRPr kumimoji="1" lang="en-US" altLang="ja-JP" sz="400" b="1" dirty="0" smtClean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33155" y="9250842"/>
            <a:ext cx="1656000" cy="324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1200" b="1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kumimoji="1" lang="ja-JP" altLang="en-US" sz="1200" b="1" dirty="0" smtClean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資料編</a:t>
            </a:r>
            <a:endParaRPr kumimoji="1" lang="en-US" altLang="ja-JP" sz="12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 rot="16200000">
            <a:off x="8654933" y="4625914"/>
            <a:ext cx="527307" cy="540333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0" rIns="0" rtlCol="0" anchor="ctr">
            <a:noAutofit/>
          </a:bodyPr>
          <a:lstStyle/>
          <a:p>
            <a:endParaRPr kumimoji="1" lang="en-US" altLang="ja-JP" sz="1100" b="1" spc="53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6" name="正方形/長方形 35"/>
          <p:cNvSpPr/>
          <p:nvPr/>
        </p:nvSpPr>
        <p:spPr>
          <a:xfrm rot="16200000">
            <a:off x="10728714" y="43356"/>
            <a:ext cx="527307" cy="3190454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0" rIns="0" rtlCol="0" anchor="ctr">
            <a:noAutofit/>
          </a:bodyPr>
          <a:lstStyle/>
          <a:p>
            <a:r>
              <a:rPr kumimoji="1" lang="ja-JP" altLang="en-US" sz="1050" b="1" u="sng" spc="53" dirty="0" smtClean="0">
                <a:solidFill>
                  <a:schemeClr val="tx1"/>
                </a:solidFill>
                <a:latin typeface="+mn-ea"/>
              </a:rPr>
              <a:t>文化芸術活動を通じて、誰もが自分らしく、</a:t>
            </a:r>
            <a:endParaRPr kumimoji="1" lang="en-US" altLang="ja-JP" sz="1050" b="1" u="sng" spc="53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b="1" u="sng" spc="53" dirty="0" smtClean="0">
                <a:solidFill>
                  <a:schemeClr val="tx1"/>
                </a:solidFill>
                <a:latin typeface="+mn-ea"/>
              </a:rPr>
              <a:t>いきいきとした人生を送ることができる都市へ</a:t>
            </a:r>
            <a:endParaRPr kumimoji="1" lang="en-US" altLang="ja-JP" sz="1050" b="1" u="sng" spc="53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468231" y="9301194"/>
            <a:ext cx="55440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+mn-ea"/>
              </a:rPr>
              <a:t>■ 文化芸術基本法、大阪府文化振興条例、大阪府市文化振興会議委員名簿　など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899070" y="953347"/>
            <a:ext cx="7704000" cy="36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 smtClean="0"/>
              <a:t>【</a:t>
            </a:r>
            <a:r>
              <a:rPr kumimoji="1" lang="ja-JP" altLang="en-US" sz="1400" b="1" dirty="0" smtClean="0"/>
              <a:t>目指す将来像</a:t>
            </a:r>
            <a:r>
              <a:rPr kumimoji="1" lang="en-US" altLang="ja-JP" sz="1400" b="1" dirty="0" smtClean="0"/>
              <a:t>】</a:t>
            </a:r>
            <a:r>
              <a:rPr kumimoji="1" lang="ja-JP" altLang="en-US" sz="1400" b="1" dirty="0" smtClean="0"/>
              <a:t>「文化共創都市、大阪」～文化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芸術が未</a:t>
            </a:r>
            <a:r>
              <a:rPr kumimoji="1" lang="ja-JP" altLang="en-US" sz="1400" b="1" dirty="0" smtClean="0"/>
              <a:t>来を切り拓く～</a:t>
            </a:r>
            <a:endParaRPr kumimoji="1" lang="ja-JP" altLang="en-US" sz="1400" b="1" dirty="0"/>
          </a:p>
        </p:txBody>
      </p:sp>
      <p:sp>
        <p:nvSpPr>
          <p:cNvPr id="41" name="正方形/長方形 40"/>
          <p:cNvSpPr/>
          <p:nvPr/>
        </p:nvSpPr>
        <p:spPr>
          <a:xfrm>
            <a:off x="4899070" y="959404"/>
            <a:ext cx="7704000" cy="100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1488628" y="541624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ja-JP" altLang="en-US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イメージ図</a:t>
            </a:r>
            <a:r>
              <a:rPr kumimoji="1" lang="en-US" altLang="ja-JP" sz="1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  <a:endParaRPr kumimoji="1"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44" name="図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038" y="2126534"/>
            <a:ext cx="7212412" cy="316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55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13794</TotalTime>
  <Words>956</Words>
  <Application>Microsoft Office PowerPoint</Application>
  <PresentationFormat>A3 297x420 mm</PresentationFormat>
  <Paragraphs>97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HGS創英角ｺﾞｼｯｸUB</vt:lpstr>
      <vt:lpstr>ＭＳ Ｐゴシック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橋本　貴仁</dc:creator>
  <cp:lastModifiedBy>佐藤　清彦</cp:lastModifiedBy>
  <cp:revision>1580</cp:revision>
  <cp:lastPrinted>2020-12-16T08:18:55Z</cp:lastPrinted>
  <dcterms:created xsi:type="dcterms:W3CDTF">2019-01-25T10:22:13Z</dcterms:created>
  <dcterms:modified xsi:type="dcterms:W3CDTF">2020-12-28T08:02:49Z</dcterms:modified>
</cp:coreProperties>
</file>