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7" r:id="rId3"/>
    <p:sldId id="262" r:id="rId4"/>
    <p:sldId id="264" r:id="rId5"/>
  </p:sldIdLst>
  <p:sldSz cx="7200900" cy="10080625"/>
  <p:notesSz cx="6646863" cy="97774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75">
          <p15:clr>
            <a:srgbClr val="A4A3A4"/>
          </p15:clr>
        </p15:guide>
        <p15:guide id="2" pos="22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C924C"/>
    <a:srgbClr val="F71545"/>
    <a:srgbClr val="13F9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824" autoAdjust="0"/>
    <p:restoredTop sz="86331" autoAdjust="0"/>
  </p:normalViewPr>
  <p:slideViewPr>
    <p:cSldViewPr snapToGrid="0">
      <p:cViewPr>
        <p:scale>
          <a:sx n="90" d="100"/>
          <a:sy n="90" d="100"/>
        </p:scale>
        <p:origin x="1230" y="66"/>
      </p:cViewPr>
      <p:guideLst>
        <p:guide orient="horz" pos="3175"/>
        <p:guide pos="2268"/>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0068" y="3131528"/>
            <a:ext cx="6120765" cy="2160801"/>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80135" y="5712354"/>
            <a:ext cx="5040630" cy="257616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C8A1286-1F68-4927-B02E-A1DE70050154}" type="datetimeFigureOut">
              <a:rPr kumimoji="1" lang="ja-JP" altLang="en-US" smtClean="0"/>
              <a:t>2023/5/24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DE30725-265F-4B06-BC12-7D18994F8B2A}" type="slidenum">
              <a:rPr kumimoji="1" lang="ja-JP" altLang="en-US" smtClean="0"/>
              <a:t>‹#›</a:t>
            </a:fld>
            <a:endParaRPr kumimoji="1" lang="ja-JP" altLang="en-US" dirty="0"/>
          </a:p>
        </p:txBody>
      </p:sp>
    </p:spTree>
    <p:extLst>
      <p:ext uri="{BB962C8B-B14F-4D97-AF65-F5344CB8AC3E}">
        <p14:creationId xmlns:p14="http://schemas.microsoft.com/office/powerpoint/2010/main" val="3071754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C8A1286-1F68-4927-B02E-A1DE70050154}" type="datetimeFigureOut">
              <a:rPr kumimoji="1" lang="ja-JP" altLang="en-US" smtClean="0"/>
              <a:t>2023/5/24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DE30725-265F-4B06-BC12-7D18994F8B2A}" type="slidenum">
              <a:rPr kumimoji="1" lang="ja-JP" altLang="en-US" smtClean="0"/>
              <a:t>‹#›</a:t>
            </a:fld>
            <a:endParaRPr kumimoji="1" lang="ja-JP" altLang="en-US" dirty="0"/>
          </a:p>
        </p:txBody>
      </p:sp>
    </p:spTree>
    <p:extLst>
      <p:ext uri="{BB962C8B-B14F-4D97-AF65-F5344CB8AC3E}">
        <p14:creationId xmlns:p14="http://schemas.microsoft.com/office/powerpoint/2010/main" val="38615491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111764" y="592704"/>
            <a:ext cx="1275159" cy="12642784"/>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83786" y="592704"/>
            <a:ext cx="3707963" cy="12642784"/>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C8A1286-1F68-4927-B02E-A1DE70050154}" type="datetimeFigureOut">
              <a:rPr kumimoji="1" lang="ja-JP" altLang="en-US" smtClean="0"/>
              <a:t>2023/5/24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DE30725-265F-4B06-BC12-7D18994F8B2A}" type="slidenum">
              <a:rPr kumimoji="1" lang="ja-JP" altLang="en-US" smtClean="0"/>
              <a:t>‹#›</a:t>
            </a:fld>
            <a:endParaRPr kumimoji="1" lang="ja-JP" altLang="en-US" dirty="0"/>
          </a:p>
        </p:txBody>
      </p:sp>
    </p:spTree>
    <p:extLst>
      <p:ext uri="{BB962C8B-B14F-4D97-AF65-F5344CB8AC3E}">
        <p14:creationId xmlns:p14="http://schemas.microsoft.com/office/powerpoint/2010/main" val="2965089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C8A1286-1F68-4927-B02E-A1DE70050154}" type="datetimeFigureOut">
              <a:rPr kumimoji="1" lang="ja-JP" altLang="en-US" smtClean="0"/>
              <a:t>2023/5/24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DE30725-265F-4B06-BC12-7D18994F8B2A}" type="slidenum">
              <a:rPr kumimoji="1" lang="ja-JP" altLang="en-US" smtClean="0"/>
              <a:t>‹#›</a:t>
            </a:fld>
            <a:endParaRPr kumimoji="1" lang="ja-JP" altLang="en-US" dirty="0"/>
          </a:p>
        </p:txBody>
      </p:sp>
    </p:spTree>
    <p:extLst>
      <p:ext uri="{BB962C8B-B14F-4D97-AF65-F5344CB8AC3E}">
        <p14:creationId xmlns:p14="http://schemas.microsoft.com/office/powerpoint/2010/main" val="1244430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68821" y="6477736"/>
            <a:ext cx="6120765" cy="2002124"/>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68821" y="4272600"/>
            <a:ext cx="6120765" cy="22051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C8A1286-1F68-4927-B02E-A1DE70050154}" type="datetimeFigureOut">
              <a:rPr kumimoji="1" lang="ja-JP" altLang="en-US" smtClean="0"/>
              <a:t>2023/5/24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DE30725-265F-4B06-BC12-7D18994F8B2A}" type="slidenum">
              <a:rPr kumimoji="1" lang="ja-JP" altLang="en-US" smtClean="0"/>
              <a:t>‹#›</a:t>
            </a:fld>
            <a:endParaRPr kumimoji="1" lang="ja-JP" altLang="en-US" dirty="0"/>
          </a:p>
        </p:txBody>
      </p:sp>
    </p:spTree>
    <p:extLst>
      <p:ext uri="{BB962C8B-B14F-4D97-AF65-F5344CB8AC3E}">
        <p14:creationId xmlns:p14="http://schemas.microsoft.com/office/powerpoint/2010/main" val="3719472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83786" y="3458215"/>
            <a:ext cx="2491561" cy="977727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895362" y="3458215"/>
            <a:ext cx="2491562" cy="977727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C8A1286-1F68-4927-B02E-A1DE70050154}" type="datetimeFigureOut">
              <a:rPr kumimoji="1" lang="ja-JP" altLang="en-US" smtClean="0"/>
              <a:t>2023/5/24</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DDE30725-265F-4B06-BC12-7D18994F8B2A}" type="slidenum">
              <a:rPr kumimoji="1" lang="ja-JP" altLang="en-US" smtClean="0"/>
              <a:t>‹#›</a:t>
            </a:fld>
            <a:endParaRPr kumimoji="1" lang="ja-JP" altLang="en-US" dirty="0"/>
          </a:p>
        </p:txBody>
      </p:sp>
    </p:spTree>
    <p:extLst>
      <p:ext uri="{BB962C8B-B14F-4D97-AF65-F5344CB8AC3E}">
        <p14:creationId xmlns:p14="http://schemas.microsoft.com/office/powerpoint/2010/main" val="2174795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5" y="403693"/>
            <a:ext cx="6480810" cy="1680104"/>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60045" y="2256474"/>
            <a:ext cx="3181648" cy="94039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60045" y="3196865"/>
            <a:ext cx="3181648" cy="58080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657957" y="2256474"/>
            <a:ext cx="3182898" cy="94039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657957" y="3196865"/>
            <a:ext cx="3182898" cy="58080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C8A1286-1F68-4927-B02E-A1DE70050154}" type="datetimeFigureOut">
              <a:rPr kumimoji="1" lang="ja-JP" altLang="en-US" smtClean="0"/>
              <a:t>2023/5/24</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DDE30725-265F-4B06-BC12-7D18994F8B2A}" type="slidenum">
              <a:rPr kumimoji="1" lang="ja-JP" altLang="en-US" smtClean="0"/>
              <a:t>‹#›</a:t>
            </a:fld>
            <a:endParaRPr kumimoji="1" lang="ja-JP" altLang="en-US" dirty="0"/>
          </a:p>
        </p:txBody>
      </p:sp>
    </p:spTree>
    <p:extLst>
      <p:ext uri="{BB962C8B-B14F-4D97-AF65-F5344CB8AC3E}">
        <p14:creationId xmlns:p14="http://schemas.microsoft.com/office/powerpoint/2010/main" val="11627047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C8A1286-1F68-4927-B02E-A1DE70050154}" type="datetimeFigureOut">
              <a:rPr kumimoji="1" lang="ja-JP" altLang="en-US" smtClean="0"/>
              <a:t>2023/5/24</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DDE30725-265F-4B06-BC12-7D18994F8B2A}" type="slidenum">
              <a:rPr kumimoji="1" lang="ja-JP" altLang="en-US" smtClean="0"/>
              <a:t>‹#›</a:t>
            </a:fld>
            <a:endParaRPr kumimoji="1" lang="ja-JP" altLang="en-US" dirty="0"/>
          </a:p>
        </p:txBody>
      </p:sp>
    </p:spTree>
    <p:extLst>
      <p:ext uri="{BB962C8B-B14F-4D97-AF65-F5344CB8AC3E}">
        <p14:creationId xmlns:p14="http://schemas.microsoft.com/office/powerpoint/2010/main" val="2868459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C8A1286-1F68-4927-B02E-A1DE70050154}" type="datetimeFigureOut">
              <a:rPr kumimoji="1" lang="ja-JP" altLang="en-US" smtClean="0"/>
              <a:t>2023/5/24</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DDE30725-265F-4B06-BC12-7D18994F8B2A}" type="slidenum">
              <a:rPr kumimoji="1" lang="ja-JP" altLang="en-US" smtClean="0"/>
              <a:t>‹#›</a:t>
            </a:fld>
            <a:endParaRPr kumimoji="1" lang="ja-JP" altLang="en-US" dirty="0"/>
          </a:p>
        </p:txBody>
      </p:sp>
    </p:spTree>
    <p:extLst>
      <p:ext uri="{BB962C8B-B14F-4D97-AF65-F5344CB8AC3E}">
        <p14:creationId xmlns:p14="http://schemas.microsoft.com/office/powerpoint/2010/main" val="3225390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6" y="401358"/>
            <a:ext cx="2369046" cy="1708106"/>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815352" y="401359"/>
            <a:ext cx="4025503" cy="860353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60046" y="2109465"/>
            <a:ext cx="2369046" cy="689542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C8A1286-1F68-4927-B02E-A1DE70050154}" type="datetimeFigureOut">
              <a:rPr kumimoji="1" lang="ja-JP" altLang="en-US" smtClean="0"/>
              <a:t>2023/5/24</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DDE30725-265F-4B06-BC12-7D18994F8B2A}" type="slidenum">
              <a:rPr kumimoji="1" lang="ja-JP" altLang="en-US" smtClean="0"/>
              <a:t>‹#›</a:t>
            </a:fld>
            <a:endParaRPr kumimoji="1" lang="ja-JP" altLang="en-US" dirty="0"/>
          </a:p>
        </p:txBody>
      </p:sp>
    </p:spTree>
    <p:extLst>
      <p:ext uri="{BB962C8B-B14F-4D97-AF65-F5344CB8AC3E}">
        <p14:creationId xmlns:p14="http://schemas.microsoft.com/office/powerpoint/2010/main" val="2776375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11427" y="7056438"/>
            <a:ext cx="4320540" cy="83305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411427" y="900723"/>
            <a:ext cx="4320540" cy="60483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411427" y="7889490"/>
            <a:ext cx="4320540" cy="118307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C8A1286-1F68-4927-B02E-A1DE70050154}" type="datetimeFigureOut">
              <a:rPr kumimoji="1" lang="ja-JP" altLang="en-US" smtClean="0"/>
              <a:t>2023/5/24</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DDE30725-265F-4B06-BC12-7D18994F8B2A}" type="slidenum">
              <a:rPr kumimoji="1" lang="ja-JP" altLang="en-US" smtClean="0"/>
              <a:t>‹#›</a:t>
            </a:fld>
            <a:endParaRPr kumimoji="1" lang="ja-JP" altLang="en-US" dirty="0"/>
          </a:p>
        </p:txBody>
      </p:sp>
    </p:spTree>
    <p:extLst>
      <p:ext uri="{BB962C8B-B14F-4D97-AF65-F5344CB8AC3E}">
        <p14:creationId xmlns:p14="http://schemas.microsoft.com/office/powerpoint/2010/main" val="16055188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60045" y="403693"/>
            <a:ext cx="6480810" cy="1680104"/>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60045" y="2352146"/>
            <a:ext cx="6480810" cy="665274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60045" y="9343247"/>
            <a:ext cx="1680210" cy="536700"/>
          </a:xfrm>
          <a:prstGeom prst="rect">
            <a:avLst/>
          </a:prstGeom>
        </p:spPr>
        <p:txBody>
          <a:bodyPr vert="horz" lIns="91440" tIns="45720" rIns="91440" bIns="45720" rtlCol="0" anchor="ctr"/>
          <a:lstStyle>
            <a:lvl1pPr algn="l">
              <a:defRPr sz="1200">
                <a:solidFill>
                  <a:schemeClr val="tx1">
                    <a:tint val="75000"/>
                  </a:schemeClr>
                </a:solidFill>
              </a:defRPr>
            </a:lvl1pPr>
          </a:lstStyle>
          <a:p>
            <a:fld id="{0C8A1286-1F68-4927-B02E-A1DE70050154}" type="datetimeFigureOut">
              <a:rPr kumimoji="1" lang="ja-JP" altLang="en-US" smtClean="0"/>
              <a:t>2023/5/24</a:t>
            </a:fld>
            <a:endParaRPr kumimoji="1" lang="ja-JP" altLang="en-US" dirty="0"/>
          </a:p>
        </p:txBody>
      </p:sp>
      <p:sp>
        <p:nvSpPr>
          <p:cNvPr id="5" name="フッター プレースホルダー 4"/>
          <p:cNvSpPr>
            <a:spLocks noGrp="1"/>
          </p:cNvSpPr>
          <p:nvPr>
            <p:ph type="ftr" sz="quarter" idx="3"/>
          </p:nvPr>
        </p:nvSpPr>
        <p:spPr>
          <a:xfrm>
            <a:off x="2460308" y="9343247"/>
            <a:ext cx="2280285" cy="53670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5160645" y="9343247"/>
            <a:ext cx="1680210" cy="536700"/>
          </a:xfrm>
          <a:prstGeom prst="rect">
            <a:avLst/>
          </a:prstGeom>
        </p:spPr>
        <p:txBody>
          <a:bodyPr vert="horz" lIns="91440" tIns="45720" rIns="91440" bIns="45720" rtlCol="0" anchor="ctr"/>
          <a:lstStyle>
            <a:lvl1pPr algn="r">
              <a:defRPr sz="1200">
                <a:solidFill>
                  <a:schemeClr val="tx1">
                    <a:tint val="75000"/>
                  </a:schemeClr>
                </a:solidFill>
              </a:defRPr>
            </a:lvl1pPr>
          </a:lstStyle>
          <a:p>
            <a:fld id="{DDE30725-265F-4B06-BC12-7D18994F8B2A}" type="slidenum">
              <a:rPr kumimoji="1" lang="ja-JP" altLang="en-US" smtClean="0"/>
              <a:t>‹#›</a:t>
            </a:fld>
            <a:endParaRPr kumimoji="1" lang="ja-JP" altLang="en-US" dirty="0"/>
          </a:p>
        </p:txBody>
      </p:sp>
    </p:spTree>
    <p:extLst>
      <p:ext uri="{BB962C8B-B14F-4D97-AF65-F5344CB8AC3E}">
        <p14:creationId xmlns:p14="http://schemas.microsoft.com/office/powerpoint/2010/main" val="38490751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jpg"/><Relationship Id="rId2" Type="http://schemas.openxmlformats.org/officeDocument/2006/relationships/image" Target="../media/image1.png"/><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pref.osaka.lg.jp/kinyushien/seido001/index.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図 10"/>
          <p:cNvPicPr>
            <a:picLocks noChangeAspect="1"/>
          </p:cNvPicPr>
          <p:nvPr/>
        </p:nvPicPr>
        <p:blipFill>
          <a:blip r:embed="rId2"/>
          <a:stretch>
            <a:fillRect/>
          </a:stretch>
        </p:blipFill>
        <p:spPr>
          <a:xfrm>
            <a:off x="2299298" y="1253090"/>
            <a:ext cx="4879404" cy="6819150"/>
          </a:xfrm>
          <a:prstGeom prst="rect">
            <a:avLst/>
          </a:prstGeom>
        </p:spPr>
      </p:pic>
      <p:sp>
        <p:nvSpPr>
          <p:cNvPr id="29" name="正方形/長方形 28"/>
          <p:cNvSpPr/>
          <p:nvPr/>
        </p:nvSpPr>
        <p:spPr>
          <a:xfrm>
            <a:off x="-1" y="-1"/>
            <a:ext cx="7200901" cy="115188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ts val="3200"/>
              </a:lnSpc>
              <a:spcAft>
                <a:spcPts val="0"/>
              </a:spcAft>
            </a:pPr>
            <a:endParaRPr lang="ja-JP" altLang="ja-JP" sz="1100" kern="100" dirty="0">
              <a:effectLst/>
              <a:latin typeface="Century"/>
              <a:ea typeface="ＭＳ 明朝"/>
              <a:cs typeface="Times New Roman"/>
            </a:endParaRPr>
          </a:p>
        </p:txBody>
      </p:sp>
      <p:sp>
        <p:nvSpPr>
          <p:cNvPr id="32" name="テキスト ボックス 37"/>
          <p:cNvSpPr txBox="1">
            <a:spLocks noChangeArrowheads="1"/>
          </p:cNvSpPr>
          <p:nvPr/>
        </p:nvSpPr>
        <p:spPr bwMode="auto">
          <a:xfrm>
            <a:off x="286480" y="1387500"/>
            <a:ext cx="3313970" cy="831443"/>
          </a:xfrm>
          <a:prstGeom prst="rect">
            <a:avLst/>
          </a:prstGeom>
          <a:noFill/>
          <a:ln w="6350">
            <a:solidFill>
              <a:schemeClr val="tx1"/>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ts val="500"/>
              </a:lnSpc>
              <a:spcBef>
                <a:spcPct val="0"/>
              </a:spcBef>
              <a:spcAft>
                <a:spcPct val="0"/>
              </a:spcAft>
              <a:buClrTx/>
              <a:buSzTx/>
              <a:buFontTx/>
              <a:buNone/>
              <a:tabLst/>
            </a:pPr>
            <a:endParaRPr lang="en-US" altLang="ja-JP" sz="900" dirty="0">
              <a:latin typeface="メイリオ" pitchFamily="50" charset="-128"/>
              <a:ea typeface="メイリオ" pitchFamily="50" charset="-128"/>
              <a:cs typeface="ＭＳ Ｐゴシック" pitchFamily="50" charset="-128"/>
            </a:endParaRPr>
          </a:p>
          <a:p>
            <a:pPr marL="0" marR="0" lvl="0" indent="0" algn="just" defTabSz="914400" rtl="0" eaLnBrk="1" fontAlgn="base" latinLnBrk="0" hangingPunct="1">
              <a:lnSpc>
                <a:spcPts val="500"/>
              </a:lnSpc>
              <a:spcBef>
                <a:spcPct val="0"/>
              </a:spcBef>
              <a:spcAft>
                <a:spcPct val="0"/>
              </a:spcAft>
              <a:buClrTx/>
              <a:buSzTx/>
              <a:buFontTx/>
              <a:buNone/>
              <a:tabLst/>
            </a:pPr>
            <a:r>
              <a:rPr kumimoji="1" lang="ja-JP" altLang="en-US" sz="950" b="0" i="0" u="none" strike="noStrike" cap="none" normalizeH="0" baseline="0" dirty="0">
                <a:ln>
                  <a:noFill/>
                </a:ln>
                <a:effectLst/>
                <a:latin typeface="Arial"/>
                <a:ea typeface="メイリオ" pitchFamily="50" charset="-128"/>
                <a:cs typeface="ＭＳ Ｐゴシック" pitchFamily="50" charset="-128"/>
              </a:rPr>
              <a:t>企業立地促進補助金・産業集積促進税制の対象地域</a:t>
            </a:r>
            <a:endParaRPr kumimoji="1" lang="en-US" altLang="ja-JP" sz="950" b="0" i="0" u="none" strike="noStrike" cap="none" normalizeH="0" baseline="0" dirty="0">
              <a:ln>
                <a:noFill/>
              </a:ln>
              <a:effectLst/>
              <a:latin typeface="Arial"/>
              <a:ea typeface="メイリオ" pitchFamily="50" charset="-128"/>
              <a:cs typeface="ＭＳ Ｐゴシック" pitchFamily="50" charset="-128"/>
            </a:endParaRPr>
          </a:p>
          <a:p>
            <a:pPr marL="0" marR="0" lvl="0" indent="0" algn="just" defTabSz="914400" rtl="0" eaLnBrk="1" fontAlgn="base" latinLnBrk="0" hangingPunct="1">
              <a:lnSpc>
                <a:spcPts val="500"/>
              </a:lnSpc>
              <a:spcBef>
                <a:spcPct val="0"/>
              </a:spcBef>
              <a:spcAft>
                <a:spcPct val="0"/>
              </a:spcAft>
              <a:buClrTx/>
              <a:buSzTx/>
              <a:buFontTx/>
              <a:buNone/>
              <a:tabLst/>
            </a:pPr>
            <a:endParaRPr kumimoji="1" lang="en-US" altLang="ja-JP" sz="900" b="0" i="0" u="none" strike="noStrike" cap="none" normalizeH="0" baseline="0" dirty="0">
              <a:ln>
                <a:noFill/>
              </a:ln>
              <a:effectLst/>
              <a:latin typeface="Arial"/>
              <a:ea typeface="メイリオ" pitchFamily="50" charset="-128"/>
              <a:cs typeface="ＭＳ Ｐゴシック" pitchFamily="50" charset="-128"/>
            </a:endParaRPr>
          </a:p>
          <a:p>
            <a:pPr marL="0" marR="0" lvl="0" indent="0" algn="just" defTabSz="914400" rtl="0" eaLnBrk="1" fontAlgn="base" latinLnBrk="0" hangingPunct="1">
              <a:lnSpc>
                <a:spcPts val="500"/>
              </a:lnSpc>
              <a:spcBef>
                <a:spcPct val="0"/>
              </a:spcBef>
              <a:spcAft>
                <a:spcPct val="0"/>
              </a:spcAft>
              <a:buClrTx/>
              <a:buSzTx/>
              <a:buFontTx/>
              <a:buNone/>
              <a:tabLst/>
            </a:pPr>
            <a:endParaRPr lang="en-US" altLang="ja-JP" sz="900" dirty="0">
              <a:latin typeface="Arial"/>
              <a:ea typeface="メイリオ" pitchFamily="50" charset="-128"/>
              <a:cs typeface="ＭＳ Ｐゴシック" pitchFamily="50" charset="-128"/>
            </a:endParaRPr>
          </a:p>
          <a:p>
            <a:pPr marL="0" marR="0" lvl="0" indent="0" algn="just" defTabSz="914400" rtl="0" eaLnBrk="1" fontAlgn="base" latinLnBrk="0" hangingPunct="1">
              <a:lnSpc>
                <a:spcPts val="500"/>
              </a:lnSpc>
              <a:spcBef>
                <a:spcPct val="0"/>
              </a:spcBef>
              <a:spcAft>
                <a:spcPct val="0"/>
              </a:spcAft>
              <a:buClrTx/>
              <a:buSzTx/>
              <a:buFontTx/>
              <a:buNone/>
              <a:tabLst/>
            </a:pPr>
            <a:endParaRPr kumimoji="1" lang="en-US" altLang="ja-JP" sz="900" b="0" i="0" u="none" strike="noStrike" cap="none" normalizeH="0" baseline="0" dirty="0">
              <a:ln>
                <a:noFill/>
              </a:ln>
              <a:effectLst/>
              <a:latin typeface="Arial"/>
              <a:ea typeface="メイリオ" pitchFamily="50" charset="-128"/>
              <a:cs typeface="ＭＳ Ｐゴシック" pitchFamily="50" charset="-128"/>
            </a:endParaRPr>
          </a:p>
          <a:p>
            <a:pPr marL="0" marR="0" lvl="0" indent="0" algn="just" defTabSz="914400" rtl="0" eaLnBrk="1" fontAlgn="base" latinLnBrk="0" hangingPunct="1">
              <a:lnSpc>
                <a:spcPts val="500"/>
              </a:lnSpc>
              <a:spcBef>
                <a:spcPct val="0"/>
              </a:spcBef>
              <a:spcAft>
                <a:spcPct val="0"/>
              </a:spcAft>
              <a:buClrTx/>
              <a:buSzTx/>
              <a:buFontTx/>
              <a:buNone/>
              <a:tabLst/>
            </a:pPr>
            <a:r>
              <a:rPr kumimoji="1" lang="ja-JP" altLang="en-US" sz="900" b="0" i="0" u="none" strike="noStrike" cap="none" normalizeH="0" baseline="0" dirty="0">
                <a:ln>
                  <a:noFill/>
                </a:ln>
                <a:effectLst/>
                <a:latin typeface="Arial"/>
                <a:ea typeface="メイリオ" pitchFamily="50" charset="-128"/>
                <a:cs typeface="ＭＳ Ｐゴシック" pitchFamily="50" charset="-128"/>
              </a:rPr>
              <a:t>　　　　</a:t>
            </a:r>
            <a:r>
              <a:rPr kumimoji="1" lang="en-US" altLang="ja-JP" sz="900" b="0" i="0" u="none" strike="noStrike" cap="none" normalizeH="0" baseline="0" dirty="0">
                <a:ln>
                  <a:noFill/>
                </a:ln>
                <a:effectLst/>
                <a:latin typeface="Arial"/>
                <a:ea typeface="メイリオ" pitchFamily="50" charset="-128"/>
                <a:cs typeface="ＭＳ Ｐゴシック" pitchFamily="50" charset="-128"/>
              </a:rPr>
              <a:t>…</a:t>
            </a:r>
            <a:r>
              <a:rPr kumimoji="1" lang="ja-JP" altLang="en-US" sz="900" b="0" i="0" u="none" strike="noStrike" cap="none" normalizeH="0" baseline="0" dirty="0">
                <a:ln>
                  <a:noFill/>
                </a:ln>
                <a:effectLst/>
                <a:latin typeface="メイリオ" pitchFamily="50" charset="-128"/>
                <a:ea typeface="メイリオ" pitchFamily="50" charset="-128"/>
                <a:cs typeface="ＭＳ Ｐゴシック" pitchFamily="50" charset="-128"/>
              </a:rPr>
              <a:t>研究開発施設の投資奨励計画</a:t>
            </a:r>
            <a:r>
              <a:rPr lang="ja-JP" altLang="en-US" sz="900" dirty="0">
                <a:latin typeface="メイリオ" pitchFamily="50" charset="-128"/>
                <a:ea typeface="メイリオ" pitchFamily="50" charset="-128"/>
                <a:cs typeface="ＭＳ Ｐゴシック" pitchFamily="50" charset="-128"/>
              </a:rPr>
              <a:t>がある</a:t>
            </a:r>
            <a:r>
              <a:rPr kumimoji="1" lang="ja-JP" altLang="en-US" sz="900" b="0" i="0" u="none" strike="noStrike" cap="none" normalizeH="0" baseline="0" dirty="0">
                <a:ln>
                  <a:noFill/>
                </a:ln>
                <a:effectLst/>
                <a:latin typeface="メイリオ" pitchFamily="50" charset="-128"/>
                <a:ea typeface="メイリオ" pitchFamily="50" charset="-128"/>
                <a:cs typeface="ＭＳ Ｐゴシック" pitchFamily="50" charset="-128"/>
              </a:rPr>
              <a:t>市町村</a:t>
            </a:r>
            <a:endParaRPr kumimoji="1" lang="en-US" altLang="ja-JP" sz="900" b="0" i="0" u="none" strike="noStrike" cap="none" normalizeH="0" baseline="0" dirty="0">
              <a:ln>
                <a:noFill/>
              </a:ln>
              <a:effectLst/>
              <a:latin typeface="メイリオ" pitchFamily="50" charset="-128"/>
              <a:ea typeface="メイリオ" pitchFamily="50" charset="-128"/>
              <a:cs typeface="ＭＳ Ｐゴシック" pitchFamily="50" charset="-128"/>
            </a:endParaRPr>
          </a:p>
          <a:p>
            <a:pPr marL="0" marR="0" lvl="0" indent="0" algn="just" defTabSz="914400" rtl="0" eaLnBrk="1" fontAlgn="base" latinLnBrk="0" hangingPunct="1">
              <a:lnSpc>
                <a:spcPts val="500"/>
              </a:lnSpc>
              <a:spcBef>
                <a:spcPct val="0"/>
              </a:spcBef>
              <a:spcAft>
                <a:spcPct val="0"/>
              </a:spcAft>
              <a:buClrTx/>
              <a:buSzTx/>
              <a:buFontTx/>
              <a:buNone/>
              <a:tabLst/>
            </a:pPr>
            <a:endParaRPr kumimoji="1" lang="ja-JP" altLang="en-US" sz="900" b="0" i="0" u="none" strike="noStrike" cap="none" normalizeH="0" baseline="0" dirty="0">
              <a:ln>
                <a:noFill/>
              </a:ln>
              <a:effectLst/>
              <a:latin typeface="メイリオ" pitchFamily="50" charset="-128"/>
              <a:ea typeface="メイリオ" pitchFamily="50" charset="-128"/>
              <a:cs typeface="ＭＳ Ｐゴシック" pitchFamily="50" charset="-128"/>
            </a:endParaRPr>
          </a:p>
          <a:p>
            <a:pPr marL="0" marR="0" lvl="0" indent="0" algn="just" defTabSz="914400" rtl="0" eaLnBrk="1" fontAlgn="base" latinLnBrk="0" hangingPunct="1">
              <a:lnSpc>
                <a:spcPts val="500"/>
              </a:lnSpc>
              <a:spcBef>
                <a:spcPct val="0"/>
              </a:spcBef>
              <a:spcAft>
                <a:spcPct val="0"/>
              </a:spcAft>
              <a:buClrTx/>
              <a:buSzTx/>
              <a:buFontTx/>
              <a:buNone/>
              <a:tabLst/>
            </a:pPr>
            <a:r>
              <a:rPr kumimoji="1" lang="ja-JP" altLang="en-US" sz="900" b="0" i="0" u="none" strike="noStrike" cap="none" normalizeH="0" baseline="0" dirty="0">
                <a:ln>
                  <a:noFill/>
                </a:ln>
                <a:effectLst/>
                <a:latin typeface="Arial"/>
                <a:ea typeface="メイリオ" pitchFamily="50" charset="-128"/>
                <a:cs typeface="ＭＳ Ｐゴシック" pitchFamily="50" charset="-128"/>
              </a:rPr>
              <a:t>　　　　</a:t>
            </a:r>
            <a:endParaRPr kumimoji="1" lang="en-US" altLang="ja-JP" sz="900" b="0" i="0" u="none" strike="noStrike" cap="none" normalizeH="0" baseline="0" dirty="0">
              <a:ln>
                <a:noFill/>
              </a:ln>
              <a:effectLst/>
              <a:latin typeface="Arial"/>
              <a:ea typeface="メイリオ" pitchFamily="50" charset="-128"/>
              <a:cs typeface="ＭＳ Ｐゴシック" pitchFamily="50" charset="-128"/>
            </a:endParaRPr>
          </a:p>
          <a:p>
            <a:pPr marL="0" marR="0" lvl="0" indent="0" algn="just" defTabSz="914400" rtl="0" eaLnBrk="1" fontAlgn="base" latinLnBrk="0" hangingPunct="1">
              <a:lnSpc>
                <a:spcPts val="500"/>
              </a:lnSpc>
              <a:spcBef>
                <a:spcPct val="0"/>
              </a:spcBef>
              <a:spcAft>
                <a:spcPct val="0"/>
              </a:spcAft>
              <a:buClrTx/>
              <a:buSzTx/>
              <a:buFontTx/>
              <a:buNone/>
              <a:tabLst/>
            </a:pPr>
            <a:endParaRPr lang="en-US" altLang="ja-JP" sz="900" dirty="0">
              <a:latin typeface="Arial"/>
              <a:ea typeface="メイリオ" pitchFamily="50" charset="-128"/>
              <a:cs typeface="ＭＳ Ｐゴシック" pitchFamily="50" charset="-128"/>
            </a:endParaRPr>
          </a:p>
          <a:p>
            <a:pPr marL="0" marR="0" lvl="0" indent="0" algn="just" defTabSz="914400" rtl="0" eaLnBrk="1" fontAlgn="base" latinLnBrk="0" hangingPunct="1">
              <a:lnSpc>
                <a:spcPts val="500"/>
              </a:lnSpc>
              <a:spcBef>
                <a:spcPct val="0"/>
              </a:spcBef>
              <a:spcAft>
                <a:spcPct val="0"/>
              </a:spcAft>
              <a:buClrTx/>
              <a:buSzTx/>
              <a:buFontTx/>
              <a:buNone/>
              <a:tabLst/>
            </a:pPr>
            <a:r>
              <a:rPr lang="en-US" altLang="ja-JP" sz="900" dirty="0">
                <a:latin typeface="Arial"/>
                <a:ea typeface="メイリオ" pitchFamily="50" charset="-128"/>
                <a:cs typeface="ＭＳ Ｐゴシック" pitchFamily="50" charset="-128"/>
              </a:rPr>
              <a:t>              </a:t>
            </a:r>
            <a:r>
              <a:rPr kumimoji="1" lang="en-US" altLang="ja-JP" sz="900" b="0" i="0" u="none" strike="noStrike" cap="none" normalizeH="0" baseline="0" dirty="0">
                <a:ln>
                  <a:noFill/>
                </a:ln>
                <a:effectLst/>
                <a:latin typeface="Arial"/>
                <a:ea typeface="メイリオ" pitchFamily="50" charset="-128"/>
                <a:cs typeface="ＭＳ Ｐゴシック" pitchFamily="50" charset="-128"/>
              </a:rPr>
              <a:t>…</a:t>
            </a:r>
            <a:r>
              <a:rPr kumimoji="1" lang="ja-JP" altLang="en-US" sz="900" b="0" i="0" u="none" strike="noStrike" cap="none" normalizeH="0" baseline="0" dirty="0">
                <a:ln>
                  <a:noFill/>
                </a:ln>
                <a:effectLst/>
                <a:latin typeface="メイリオ" pitchFamily="50" charset="-128"/>
                <a:ea typeface="メイリオ" pitchFamily="50" charset="-128"/>
                <a:cs typeface="ＭＳ Ｐゴシック" pitchFamily="50" charset="-128"/>
              </a:rPr>
              <a:t>産業集積促進地域がある市町村</a:t>
            </a:r>
            <a:endParaRPr lang="ja-JP" altLang="en-US" sz="900" dirty="0">
              <a:latin typeface="メイリオ" pitchFamily="50" charset="-128"/>
              <a:ea typeface="メイリオ" pitchFamily="50" charset="-128"/>
              <a:cs typeface="ＭＳ Ｐゴシック" pitchFamily="50" charset="-128"/>
            </a:endParaRPr>
          </a:p>
          <a:p>
            <a:pPr marL="0" marR="0" lvl="0" indent="0" algn="just" defTabSz="914400" rtl="0" eaLnBrk="1" fontAlgn="base" latinLnBrk="0" hangingPunct="1">
              <a:lnSpc>
                <a:spcPts val="500"/>
              </a:lnSpc>
              <a:spcBef>
                <a:spcPct val="0"/>
              </a:spcBef>
              <a:spcAft>
                <a:spcPct val="0"/>
              </a:spcAft>
              <a:buClrTx/>
              <a:buSzTx/>
              <a:buFontTx/>
              <a:buNone/>
              <a:tabLst/>
            </a:pPr>
            <a:r>
              <a:rPr lang="ja-JP" altLang="en-US" sz="900" dirty="0">
                <a:latin typeface="メイリオ" pitchFamily="50" charset="-128"/>
                <a:ea typeface="メイリオ" pitchFamily="50" charset="-128"/>
                <a:cs typeface="ＭＳ Ｐゴシック" pitchFamily="50" charset="-128"/>
              </a:rPr>
              <a:t>　　</a:t>
            </a:r>
            <a:endParaRPr lang="en-US" altLang="ja-JP" sz="900" dirty="0">
              <a:latin typeface="メイリオ" pitchFamily="50" charset="-128"/>
              <a:ea typeface="メイリオ" pitchFamily="50" charset="-128"/>
              <a:cs typeface="ＭＳ Ｐゴシック" pitchFamily="50" charset="-128"/>
            </a:endParaRPr>
          </a:p>
          <a:p>
            <a:pPr marL="0" marR="0" lvl="0" indent="0" algn="just" defTabSz="914400" rtl="0" eaLnBrk="1" fontAlgn="base" latinLnBrk="0" hangingPunct="1">
              <a:lnSpc>
                <a:spcPts val="500"/>
              </a:lnSpc>
              <a:spcBef>
                <a:spcPct val="0"/>
              </a:spcBef>
              <a:spcAft>
                <a:spcPct val="0"/>
              </a:spcAft>
              <a:buClrTx/>
              <a:buSzTx/>
              <a:buFontTx/>
              <a:buNone/>
              <a:tabLst/>
            </a:pPr>
            <a:endParaRPr lang="en-US" altLang="ja-JP" sz="900" dirty="0">
              <a:latin typeface="メイリオ" pitchFamily="50" charset="-128"/>
              <a:ea typeface="メイリオ" pitchFamily="50" charset="-128"/>
              <a:cs typeface="ＭＳ Ｐゴシック" pitchFamily="50" charset="-128"/>
            </a:endParaRPr>
          </a:p>
          <a:p>
            <a:pPr marL="0" marR="0" lvl="0" indent="0" algn="just" defTabSz="914400" rtl="0" eaLnBrk="1" fontAlgn="base" latinLnBrk="0" hangingPunct="1">
              <a:lnSpc>
                <a:spcPts val="500"/>
              </a:lnSpc>
              <a:spcBef>
                <a:spcPct val="0"/>
              </a:spcBef>
              <a:spcAft>
                <a:spcPct val="0"/>
              </a:spcAft>
              <a:buClrTx/>
              <a:buSzTx/>
              <a:buFontTx/>
              <a:buNone/>
              <a:tabLst/>
            </a:pPr>
            <a:endParaRPr lang="en-US" altLang="ja-JP" sz="900" dirty="0">
              <a:latin typeface="メイリオ" pitchFamily="50" charset="-128"/>
              <a:ea typeface="メイリオ" pitchFamily="50" charset="-128"/>
              <a:cs typeface="ＭＳ Ｐゴシック" pitchFamily="50" charset="-128"/>
            </a:endParaRPr>
          </a:p>
          <a:p>
            <a:pPr marL="0" marR="0" lvl="0" indent="0" algn="just" defTabSz="914400" rtl="0" eaLnBrk="1" fontAlgn="base" latinLnBrk="0" hangingPunct="1">
              <a:lnSpc>
                <a:spcPts val="500"/>
              </a:lnSpc>
              <a:spcBef>
                <a:spcPct val="0"/>
              </a:spcBef>
              <a:spcAft>
                <a:spcPct val="0"/>
              </a:spcAft>
              <a:buClrTx/>
              <a:buSzTx/>
              <a:buFontTx/>
              <a:buNone/>
              <a:tabLst/>
            </a:pPr>
            <a:endParaRPr lang="en-US" altLang="ja-JP" sz="900" dirty="0">
              <a:latin typeface="メイリオ" pitchFamily="50" charset="-128"/>
              <a:ea typeface="メイリオ" pitchFamily="50" charset="-128"/>
              <a:cs typeface="ＭＳ Ｐゴシック" pitchFamily="50" charset="-128"/>
            </a:endParaRPr>
          </a:p>
          <a:p>
            <a:pPr lvl="0" algn="just" fontAlgn="base">
              <a:lnSpc>
                <a:spcPts val="500"/>
              </a:lnSpc>
              <a:spcBef>
                <a:spcPct val="0"/>
              </a:spcBef>
              <a:spcAft>
                <a:spcPct val="0"/>
              </a:spcAft>
            </a:pPr>
            <a:r>
              <a:rPr lang="ja-JP" altLang="en-US" sz="900" dirty="0">
                <a:latin typeface="メイリオ" pitchFamily="50" charset="-128"/>
                <a:ea typeface="メイリオ" pitchFamily="50" charset="-128"/>
                <a:cs typeface="ＭＳ Ｐゴシック" pitchFamily="50" charset="-128"/>
              </a:rPr>
              <a:t>　 </a:t>
            </a:r>
            <a:endParaRPr lang="en-US" altLang="ja-JP" sz="900" dirty="0">
              <a:latin typeface="メイリオ" pitchFamily="50" charset="-128"/>
              <a:ea typeface="メイリオ" pitchFamily="50" charset="-128"/>
              <a:cs typeface="ＭＳ Ｐゴシック" pitchFamily="50" charset="-128"/>
            </a:endParaRPr>
          </a:p>
          <a:p>
            <a:pPr lvl="0" algn="just" fontAlgn="base">
              <a:lnSpc>
                <a:spcPts val="500"/>
              </a:lnSpc>
              <a:spcBef>
                <a:spcPct val="0"/>
              </a:spcBef>
              <a:spcAft>
                <a:spcPct val="0"/>
              </a:spcAft>
            </a:pPr>
            <a:r>
              <a:rPr lang="en-US" altLang="ja-JP" sz="900" dirty="0">
                <a:latin typeface="メイリオ" pitchFamily="50" charset="-128"/>
                <a:ea typeface="メイリオ" pitchFamily="50" charset="-128"/>
                <a:cs typeface="ＭＳ Ｐゴシック" pitchFamily="50" charset="-128"/>
              </a:rPr>
              <a:t>   </a:t>
            </a:r>
            <a:r>
              <a:rPr lang="ja-JP" altLang="en-US" sz="900" dirty="0">
                <a:latin typeface="メイリオ" pitchFamily="50" charset="-128"/>
                <a:ea typeface="メイリオ" pitchFamily="50" charset="-128"/>
                <a:cs typeface="ＭＳ Ｐゴシック" pitchFamily="50" charset="-128"/>
              </a:rPr>
              <a:t>市町　 </a:t>
            </a:r>
            <a:r>
              <a:rPr lang="en-US" altLang="ja-JP" sz="900" dirty="0">
                <a:latin typeface="Arial"/>
                <a:ea typeface="メイリオ" pitchFamily="50" charset="-128"/>
                <a:cs typeface="ＭＳ Ｐゴシック" pitchFamily="50" charset="-128"/>
              </a:rPr>
              <a:t>…</a:t>
            </a:r>
            <a:r>
              <a:rPr lang="ja-JP" altLang="en-US" sz="900" dirty="0">
                <a:latin typeface="Arial"/>
                <a:ea typeface="メイリオ" pitchFamily="50" charset="-128"/>
                <a:cs typeface="ＭＳ Ｐゴシック" pitchFamily="50" charset="-128"/>
              </a:rPr>
              <a:t>地域未来投資促進法の基本計画がある市町村</a:t>
            </a:r>
            <a:endParaRPr lang="en-US" altLang="ja-JP" sz="900" dirty="0">
              <a:latin typeface="メイリオ" pitchFamily="50" charset="-128"/>
              <a:ea typeface="メイリオ" pitchFamily="50" charset="-128"/>
              <a:cs typeface="ＭＳ Ｐゴシック" pitchFamily="50" charset="-128"/>
            </a:endParaRPr>
          </a:p>
          <a:p>
            <a:pPr lvl="0" algn="just" fontAlgn="base">
              <a:lnSpc>
                <a:spcPts val="500"/>
              </a:lnSpc>
              <a:spcBef>
                <a:spcPct val="0"/>
              </a:spcBef>
              <a:spcAft>
                <a:spcPct val="0"/>
              </a:spcAft>
            </a:pPr>
            <a:r>
              <a:rPr lang="ja-JP" altLang="en-US" sz="900" dirty="0">
                <a:latin typeface="メイリオ" pitchFamily="50" charset="-128"/>
                <a:ea typeface="メイリオ" pitchFamily="50" charset="-128"/>
                <a:cs typeface="ＭＳ Ｐゴシック" pitchFamily="50" charset="-128"/>
              </a:rPr>
              <a:t>　　　</a:t>
            </a:r>
            <a:endParaRPr lang="en-US" altLang="ja-JP" sz="900" dirty="0">
              <a:latin typeface="メイリオ" pitchFamily="50" charset="-128"/>
              <a:ea typeface="メイリオ" pitchFamily="50" charset="-128"/>
              <a:cs typeface="ＭＳ Ｐゴシック" pitchFamily="50" charset="-128"/>
            </a:endParaRPr>
          </a:p>
          <a:p>
            <a:pPr marL="0" marR="0" lvl="0" indent="0" algn="just" defTabSz="914400" rtl="0" eaLnBrk="1" fontAlgn="base" latinLnBrk="0" hangingPunct="1">
              <a:lnSpc>
                <a:spcPts val="5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メイリオ" pitchFamily="50" charset="-128"/>
                <a:ea typeface="メイリオ" pitchFamily="50" charset="-128"/>
                <a:cs typeface="ＭＳ Ｐゴシック" pitchFamily="50" charset="-128"/>
              </a:rPr>
              <a:t>　　　　</a:t>
            </a:r>
            <a:endParaRPr kumimoji="1" lang="en-US" altLang="ja-JP" sz="900" b="0" i="0" u="none" strike="noStrike" cap="none" normalizeH="0" baseline="0" dirty="0">
              <a:ln>
                <a:noFill/>
              </a:ln>
              <a:solidFill>
                <a:schemeClr val="tx1"/>
              </a:solidFill>
              <a:effectLst/>
              <a:latin typeface="メイリオ" pitchFamily="50" charset="-128"/>
              <a:ea typeface="メイリオ" pitchFamily="50" charset="-128"/>
              <a:cs typeface="ＭＳ Ｐゴシック" pitchFamily="50" charset="-128"/>
            </a:endParaRPr>
          </a:p>
          <a:p>
            <a:pPr marL="0" marR="0" lvl="0" indent="0" algn="just" defTabSz="914400" rtl="0" eaLnBrk="1" fontAlgn="base" latinLnBrk="0" hangingPunct="1">
              <a:lnSpc>
                <a:spcPts val="500"/>
              </a:lnSpc>
              <a:spcBef>
                <a:spcPct val="0"/>
              </a:spcBef>
              <a:spcAft>
                <a:spcPct val="0"/>
              </a:spcAft>
              <a:buClrTx/>
              <a:buSzTx/>
              <a:buFontTx/>
              <a:buNone/>
              <a:tabLst/>
            </a:pPr>
            <a:r>
              <a:rPr lang="ja-JP" altLang="en-US" sz="900" dirty="0">
                <a:latin typeface="メイリオ" pitchFamily="50" charset="-128"/>
                <a:ea typeface="メイリオ" pitchFamily="50" charset="-128"/>
                <a:cs typeface="ＭＳ Ｐゴシック" pitchFamily="50" charset="-128"/>
              </a:rPr>
              <a:t>　　　　　</a:t>
            </a: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pic>
        <p:nvPicPr>
          <p:cNvPr id="1059" name="Picture 3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1454" y="1698050"/>
            <a:ext cx="4953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3" name="Group 36"/>
          <p:cNvGrpSpPr>
            <a:grpSpLocks/>
          </p:cNvGrpSpPr>
          <p:nvPr/>
        </p:nvGrpSpPr>
        <p:grpSpPr bwMode="auto">
          <a:xfrm>
            <a:off x="361454" y="1923288"/>
            <a:ext cx="469218" cy="207651"/>
            <a:chOff x="18945" y="13268"/>
            <a:chExt cx="736" cy="331"/>
          </a:xfrm>
        </p:grpSpPr>
        <p:sp>
          <p:nvSpPr>
            <p:cNvPr id="34" name="正方形/長方形 47"/>
            <p:cNvSpPr>
              <a:spLocks noChangeArrowheads="1"/>
            </p:cNvSpPr>
            <p:nvPr/>
          </p:nvSpPr>
          <p:spPr bwMode="auto">
            <a:xfrm>
              <a:off x="18945" y="13268"/>
              <a:ext cx="735" cy="328"/>
            </a:xfrm>
            <a:prstGeom prst="rect">
              <a:avLst/>
            </a:prstGeom>
            <a:solidFill>
              <a:srgbClr val="FFFFFF"/>
            </a:solidFill>
            <a:ln w="3175" algn="ctr">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ja-JP" altLang="en-US" dirty="0"/>
            </a:p>
          </p:txBody>
        </p:sp>
        <p:cxnSp>
          <p:nvCxnSpPr>
            <p:cNvPr id="35" name="直線コネクタ 48"/>
            <p:cNvCxnSpPr>
              <a:cxnSpLocks noChangeShapeType="1"/>
            </p:cNvCxnSpPr>
            <p:nvPr/>
          </p:nvCxnSpPr>
          <p:spPr bwMode="auto">
            <a:xfrm flipH="1">
              <a:off x="18945" y="13300"/>
              <a:ext cx="135" cy="19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cxnSp>
        <p:cxnSp>
          <p:nvCxnSpPr>
            <p:cNvPr id="36" name="直線コネクタ 53"/>
            <p:cNvCxnSpPr>
              <a:cxnSpLocks noChangeShapeType="1"/>
            </p:cNvCxnSpPr>
            <p:nvPr/>
          </p:nvCxnSpPr>
          <p:spPr bwMode="auto">
            <a:xfrm flipH="1">
              <a:off x="19065" y="13300"/>
              <a:ext cx="240" cy="299"/>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cxnSp>
        <p:cxnSp>
          <p:nvCxnSpPr>
            <p:cNvPr id="37" name="直線コネクタ 54"/>
            <p:cNvCxnSpPr>
              <a:cxnSpLocks noChangeShapeType="1"/>
            </p:cNvCxnSpPr>
            <p:nvPr/>
          </p:nvCxnSpPr>
          <p:spPr bwMode="auto">
            <a:xfrm flipH="1">
              <a:off x="19260" y="13300"/>
              <a:ext cx="255" cy="299"/>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cxnSp>
        <p:cxnSp>
          <p:nvCxnSpPr>
            <p:cNvPr id="38" name="直線矢印コネクタ 55"/>
            <p:cNvCxnSpPr>
              <a:cxnSpLocks noChangeShapeType="1"/>
            </p:cNvCxnSpPr>
            <p:nvPr/>
          </p:nvCxnSpPr>
          <p:spPr bwMode="auto">
            <a:xfrm flipV="1">
              <a:off x="19515" y="13380"/>
              <a:ext cx="166" cy="219"/>
            </a:xfrm>
            <a:prstGeom prst="straightConnector1">
              <a:avLst/>
            </a:prstGeom>
            <a:noFill/>
            <a:ln w="9525" algn="ctr">
              <a:solidFill>
                <a:srgbClr val="000000"/>
              </a:solidFill>
              <a:round/>
              <a:headEnd/>
              <a:tailEnd/>
            </a:ln>
            <a:extLst>
              <a:ext uri="{909E8E84-426E-40DD-AFC4-6F175D3DCCD1}">
                <a14:hiddenFill xmlns:a14="http://schemas.microsoft.com/office/drawing/2010/main">
                  <a:noFill/>
                </a14:hiddenFill>
              </a:ext>
            </a:extLst>
          </p:spPr>
        </p:cxnSp>
      </p:grpSp>
      <p:sp>
        <p:nvSpPr>
          <p:cNvPr id="2" name="テキスト ボックス 28"/>
          <p:cNvSpPr txBox="1">
            <a:spLocks noChangeArrowheads="1"/>
          </p:cNvSpPr>
          <p:nvPr/>
        </p:nvSpPr>
        <p:spPr bwMode="auto">
          <a:xfrm>
            <a:off x="242179" y="2953531"/>
            <a:ext cx="2637648" cy="4151057"/>
          </a:xfrm>
          <a:prstGeom prst="rect">
            <a:avLst/>
          </a:prstGeom>
          <a:solidFill>
            <a:srgbClr val="7F7F7F"/>
          </a:solidFill>
          <a:ln>
            <a:noFill/>
          </a:ln>
          <a:extLst>
            <a:ext uri="{91240B29-F687-4F45-9708-019B960494DF}">
              <a14:hiddenLine xmlns:a14="http://schemas.microsoft.com/office/drawing/2010/main" w="31750">
                <a:solidFill>
                  <a:srgbClr val="604A7B"/>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lnSpc>
                <a:spcPct val="150000"/>
              </a:lnSpc>
              <a:spcBef>
                <a:spcPct val="0"/>
              </a:spcBef>
              <a:spcAft>
                <a:spcPct val="0"/>
              </a:spcAft>
            </a:pPr>
            <a:r>
              <a:rPr lang="ja-JP" altLang="en-US" sz="1000" dirty="0">
                <a:solidFill>
                  <a:schemeClr val="bg1"/>
                </a:solidFill>
                <a:latin typeface="メイリオ" pitchFamily="50" charset="-128"/>
                <a:ea typeface="メイリオ" pitchFamily="50" charset="-128"/>
                <a:cs typeface="ＭＳ Ｐゴシック" pitchFamily="50" charset="-128"/>
              </a:rPr>
              <a:t>成長特区税制対象区域</a:t>
            </a:r>
          </a:p>
          <a:p>
            <a:pPr marL="0" marR="0" lvl="0" indent="0" defTabSz="914400" rtl="0" eaLnBrk="1" fontAlgn="base" latinLnBrk="0" hangingPunct="1">
              <a:lnSpc>
                <a:spcPct val="192000"/>
              </a:lnSpc>
              <a:spcBef>
                <a:spcPct val="0"/>
              </a:spcBef>
              <a:spcAft>
                <a:spcPct val="0"/>
              </a:spcAft>
              <a:buClrTx/>
              <a:buSzTx/>
              <a:buFontTx/>
              <a:buNone/>
              <a:tabLst/>
            </a:pPr>
            <a:endParaRPr kumimoji="1" lang="ja-JP" altLang="en-US" sz="1000" b="0" i="0" u="none" strike="noStrike" cap="none" normalizeH="0" baseline="0" dirty="0">
              <a:ln>
                <a:noFill/>
              </a:ln>
              <a:solidFill>
                <a:schemeClr val="bg1"/>
              </a:solidFill>
              <a:effectLst/>
              <a:latin typeface="メイリオ" pitchFamily="50" charset="-128"/>
              <a:ea typeface="メイリオ" pitchFamily="50" charset="-128"/>
              <a:cs typeface="ＭＳ Ｐゴシック" pitchFamily="50" charset="-128"/>
            </a:endParaRPr>
          </a:p>
          <a:p>
            <a:pPr marL="0" marR="0" lvl="0" indent="0" algn="ctr" defTabSz="914400" rtl="0" eaLnBrk="1" fontAlgn="base" latinLnBrk="0" hangingPunct="1">
              <a:lnSpc>
                <a:spcPct val="192000"/>
              </a:lnSpc>
              <a:spcBef>
                <a:spcPct val="0"/>
              </a:spcBef>
              <a:spcAft>
                <a:spcPct val="0"/>
              </a:spcAft>
              <a:buClrTx/>
              <a:buSzTx/>
              <a:buFontTx/>
              <a:buNone/>
              <a:tabLst/>
            </a:pPr>
            <a:endParaRPr kumimoji="1" lang="ja-JP" altLang="en-US" sz="1000" b="0" i="0" u="none" strike="noStrike" cap="none" normalizeH="0" baseline="0" dirty="0">
              <a:ln>
                <a:noFill/>
              </a:ln>
              <a:solidFill>
                <a:srgbClr val="FFFFFF"/>
              </a:solidFill>
              <a:effectLst/>
              <a:latin typeface="メイリオ" pitchFamily="50" charset="-128"/>
              <a:ea typeface="メイリオ" pitchFamily="50" charset="-128"/>
              <a:cs typeface="ＭＳ Ｐゴシック" pitchFamily="50" charset="-128"/>
            </a:endParaRPr>
          </a:p>
          <a:p>
            <a:pPr marL="0" marR="0" lvl="0" indent="0" algn="ctr" defTabSz="914400" rtl="0" eaLnBrk="1" fontAlgn="base" latinLnBrk="0" hangingPunct="1">
              <a:lnSpc>
                <a:spcPct val="192000"/>
              </a:lnSpc>
              <a:spcBef>
                <a:spcPct val="0"/>
              </a:spcBef>
              <a:spcAft>
                <a:spcPct val="0"/>
              </a:spcAft>
              <a:buClrTx/>
              <a:buSzTx/>
              <a:buFontTx/>
              <a:buNone/>
              <a:tabLst/>
            </a:pPr>
            <a:endParaRPr kumimoji="1" lang="ja-JP" altLang="en-US" sz="1000" b="0" i="0" u="none" strike="noStrike" cap="none" normalizeH="0" baseline="0" dirty="0">
              <a:ln>
                <a:noFill/>
              </a:ln>
              <a:solidFill>
                <a:srgbClr val="FFFFFF"/>
              </a:solidFill>
              <a:effectLst/>
              <a:latin typeface="メイリオ" pitchFamily="50" charset="-128"/>
              <a:ea typeface="メイリオ" pitchFamily="50" charset="-128"/>
              <a:cs typeface="ＭＳ Ｐゴシック" pitchFamily="50" charset="-128"/>
            </a:endParaRPr>
          </a:p>
          <a:p>
            <a:pPr marL="0" marR="0" lvl="0" indent="0" algn="ctr" defTabSz="914400" rtl="0" eaLnBrk="1" fontAlgn="base" latinLnBrk="0" hangingPunct="1">
              <a:lnSpc>
                <a:spcPct val="96000"/>
              </a:lnSpc>
              <a:spcBef>
                <a:spcPct val="0"/>
              </a:spcBef>
              <a:spcAft>
                <a:spcPct val="0"/>
              </a:spcAft>
              <a:buClrTx/>
              <a:buSzTx/>
              <a:buFontTx/>
              <a:buNone/>
              <a:tabLst/>
            </a:pPr>
            <a:endParaRPr kumimoji="1" lang="ja-JP" altLang="en-US" sz="1000" b="0" i="0" u="none" strike="noStrike" cap="none" normalizeH="0" baseline="0" dirty="0">
              <a:ln>
                <a:noFill/>
              </a:ln>
              <a:solidFill>
                <a:srgbClr val="FFFFFF"/>
              </a:solidFill>
              <a:effectLst/>
              <a:latin typeface="メイリオ" pitchFamily="50" charset="-128"/>
              <a:ea typeface="メイリオ" pitchFamily="50" charset="-128"/>
              <a:cs typeface="ＭＳ Ｐゴシック" pitchFamily="50" charset="-128"/>
            </a:endParaRPr>
          </a:p>
          <a:p>
            <a:pPr marL="0" marR="0" lvl="0" indent="0" algn="ctr" defTabSz="914400" rtl="0" eaLnBrk="1" fontAlgn="base" latinLnBrk="0" hangingPunct="1">
              <a:lnSpc>
                <a:spcPct val="96000"/>
              </a:lnSpc>
              <a:spcBef>
                <a:spcPct val="0"/>
              </a:spcBef>
              <a:spcAft>
                <a:spcPct val="0"/>
              </a:spcAft>
              <a:buClrTx/>
              <a:buSzTx/>
              <a:buFontTx/>
              <a:buNone/>
              <a:tabLst/>
            </a:pPr>
            <a:endParaRPr kumimoji="1" lang="ja-JP" altLang="en-US" sz="1000" b="0" i="0" u="none" strike="noStrike" cap="none" normalizeH="0" baseline="0" dirty="0">
              <a:ln>
                <a:noFill/>
              </a:ln>
              <a:solidFill>
                <a:srgbClr val="FFFFFF"/>
              </a:solidFill>
              <a:effectLst/>
              <a:latin typeface="メイリオ" pitchFamily="50" charset="-128"/>
              <a:ea typeface="メイリオ" pitchFamily="50" charset="-128"/>
              <a:cs typeface="ＭＳ Ｐゴシック" pitchFamily="50" charset="-128"/>
            </a:endParaRPr>
          </a:p>
          <a:p>
            <a:pPr marL="0" marR="0" lvl="0" indent="0" algn="ctr" defTabSz="914400" rtl="0" eaLnBrk="1" fontAlgn="base" latinLnBrk="0" hangingPunct="1">
              <a:lnSpc>
                <a:spcPct val="96000"/>
              </a:lnSpc>
              <a:spcBef>
                <a:spcPct val="0"/>
              </a:spcBef>
              <a:spcAft>
                <a:spcPct val="0"/>
              </a:spcAft>
              <a:buClrTx/>
              <a:buSzTx/>
              <a:buFontTx/>
              <a:buNone/>
              <a:tabLst/>
            </a:pPr>
            <a:endParaRPr kumimoji="1" lang="ja-JP" altLang="en-US" sz="1000" b="0" i="0" u="none" strike="noStrike" cap="none" normalizeH="0" baseline="0" dirty="0">
              <a:ln>
                <a:noFill/>
              </a:ln>
              <a:solidFill>
                <a:srgbClr val="FFFFFF"/>
              </a:solidFill>
              <a:effectLst/>
              <a:latin typeface="メイリオ" pitchFamily="50" charset="-128"/>
              <a:ea typeface="メイリオ" pitchFamily="50" charset="-128"/>
              <a:cs typeface="ＭＳ Ｐゴシック" pitchFamily="50" charset="-128"/>
            </a:endParaRPr>
          </a:p>
          <a:p>
            <a:pPr marL="0" marR="0" lvl="0" indent="0" algn="ctr" defTabSz="914400" rtl="0" eaLnBrk="1" fontAlgn="base" latinLnBrk="0" hangingPunct="1">
              <a:lnSpc>
                <a:spcPct val="96000"/>
              </a:lnSpc>
              <a:spcBef>
                <a:spcPct val="0"/>
              </a:spcBef>
              <a:spcAft>
                <a:spcPct val="0"/>
              </a:spcAft>
              <a:buClrTx/>
              <a:buSzTx/>
              <a:buFontTx/>
              <a:buNone/>
              <a:tabLst/>
            </a:pPr>
            <a:endParaRPr kumimoji="1" lang="ja-JP" altLang="en-US" sz="1000" b="0" i="0" u="none" strike="noStrike" cap="none" normalizeH="0" baseline="0" dirty="0">
              <a:ln>
                <a:noFill/>
              </a:ln>
              <a:solidFill>
                <a:srgbClr val="FFFFFF"/>
              </a:solidFill>
              <a:effectLst/>
              <a:latin typeface="メイリオ" pitchFamily="50" charset="-128"/>
              <a:ea typeface="メイリオ" pitchFamily="50" charset="-128"/>
              <a:cs typeface="ＭＳ Ｐゴシック" pitchFamily="50" charset="-128"/>
            </a:endParaRPr>
          </a:p>
          <a:p>
            <a:pPr marL="0" marR="0" lvl="0" indent="0" algn="ctr" defTabSz="914400" rtl="0" eaLnBrk="1" fontAlgn="base" latinLnBrk="0" hangingPunct="1">
              <a:lnSpc>
                <a:spcPct val="96000"/>
              </a:lnSpc>
              <a:spcBef>
                <a:spcPct val="0"/>
              </a:spcBef>
              <a:spcAft>
                <a:spcPct val="0"/>
              </a:spcAft>
              <a:buClrTx/>
              <a:buSzTx/>
              <a:buFontTx/>
              <a:buNone/>
              <a:tabLst/>
            </a:pPr>
            <a:endParaRPr kumimoji="1" lang="ja-JP" altLang="en-US" sz="1000" b="0" i="0" u="none" strike="noStrike" cap="none" normalizeH="0" baseline="0" dirty="0">
              <a:ln>
                <a:noFill/>
              </a:ln>
              <a:solidFill>
                <a:srgbClr val="FFFFFF"/>
              </a:solidFill>
              <a:effectLst/>
              <a:latin typeface="メイリオ" pitchFamily="50" charset="-128"/>
              <a:ea typeface="メイリオ" pitchFamily="50" charset="-128"/>
              <a:cs typeface="ＭＳ Ｐゴシック" pitchFamily="50" charset="-128"/>
            </a:endParaRPr>
          </a:p>
          <a:p>
            <a:pPr marL="0" marR="0" lvl="0" indent="0" algn="ctr" defTabSz="914400" rtl="0" eaLnBrk="1" fontAlgn="base" latinLnBrk="0" hangingPunct="1">
              <a:lnSpc>
                <a:spcPct val="96000"/>
              </a:lnSpc>
              <a:spcBef>
                <a:spcPct val="0"/>
              </a:spcBef>
              <a:spcAft>
                <a:spcPct val="0"/>
              </a:spcAft>
              <a:buClrTx/>
              <a:buSzTx/>
              <a:buFontTx/>
              <a:buNone/>
              <a:tabLst/>
            </a:pPr>
            <a:endParaRPr kumimoji="1" lang="ja-JP" altLang="en-US" sz="1000" b="0" i="0" u="none" strike="noStrike" cap="none" normalizeH="0" baseline="0" dirty="0">
              <a:ln>
                <a:noFill/>
              </a:ln>
              <a:solidFill>
                <a:srgbClr val="FFFFFF"/>
              </a:solidFill>
              <a:effectLst/>
              <a:latin typeface="メイリオ" pitchFamily="50" charset="-128"/>
              <a:ea typeface="メイリオ" pitchFamily="50" charset="-128"/>
              <a:cs typeface="ＭＳ Ｐゴシック" pitchFamily="50" charset="-128"/>
            </a:endParaRPr>
          </a:p>
          <a:p>
            <a:pPr marL="0" marR="0" lvl="0" indent="0" algn="ctr" defTabSz="914400" rtl="0" eaLnBrk="1" fontAlgn="base" latinLnBrk="0" hangingPunct="1">
              <a:lnSpc>
                <a:spcPct val="96000"/>
              </a:lnSpc>
              <a:spcBef>
                <a:spcPct val="0"/>
              </a:spcBef>
              <a:spcAft>
                <a:spcPct val="0"/>
              </a:spcAft>
              <a:buClrTx/>
              <a:buSzTx/>
              <a:buFontTx/>
              <a:buNone/>
              <a:tabLst/>
            </a:pPr>
            <a:endParaRPr kumimoji="1" lang="ja-JP" altLang="en-US" sz="1000" b="0" i="0" u="none" strike="noStrike" cap="none" normalizeH="0" baseline="0" dirty="0">
              <a:ln>
                <a:noFill/>
              </a:ln>
              <a:solidFill>
                <a:srgbClr val="FFFFFF"/>
              </a:solidFill>
              <a:effectLst/>
              <a:latin typeface="メイリオ" pitchFamily="50" charset="-128"/>
              <a:ea typeface="メイリオ" pitchFamily="50" charset="-128"/>
              <a:cs typeface="ＭＳ Ｐゴシック" pitchFamily="50" charset="-128"/>
            </a:endParaRPr>
          </a:p>
          <a:p>
            <a:pPr marL="0" marR="0" lvl="0" indent="0" algn="ctr" defTabSz="914400" rtl="0" eaLnBrk="1" fontAlgn="base" latinLnBrk="0" hangingPunct="1">
              <a:lnSpc>
                <a:spcPct val="96000"/>
              </a:lnSpc>
              <a:spcBef>
                <a:spcPct val="0"/>
              </a:spcBef>
              <a:spcAft>
                <a:spcPct val="0"/>
              </a:spcAft>
              <a:buClrTx/>
              <a:buSzTx/>
              <a:buFontTx/>
              <a:buNone/>
              <a:tabLst/>
            </a:pPr>
            <a:endParaRPr kumimoji="1" lang="ja-JP" altLang="en-US" sz="1000" b="0" i="0" u="none" strike="noStrike" cap="none" normalizeH="0" baseline="0" dirty="0">
              <a:ln>
                <a:noFill/>
              </a:ln>
              <a:solidFill>
                <a:srgbClr val="FFFFFF"/>
              </a:solidFill>
              <a:effectLst/>
              <a:latin typeface="メイリオ" pitchFamily="50" charset="-128"/>
              <a:ea typeface="メイリオ" pitchFamily="50" charset="-128"/>
              <a:cs typeface="ＭＳ Ｐゴシック" pitchFamily="50" charset="-128"/>
            </a:endParaRPr>
          </a:p>
          <a:p>
            <a:pPr marL="0" marR="0" lvl="0" indent="0" algn="ctr" defTabSz="914400" rtl="0" eaLnBrk="1" fontAlgn="base" latinLnBrk="0" hangingPunct="1">
              <a:lnSpc>
                <a:spcPct val="96000"/>
              </a:lnSpc>
              <a:spcBef>
                <a:spcPct val="0"/>
              </a:spcBef>
              <a:spcAft>
                <a:spcPct val="0"/>
              </a:spcAft>
              <a:buClrTx/>
              <a:buSzTx/>
              <a:buFontTx/>
              <a:buNone/>
              <a:tabLst/>
            </a:pPr>
            <a:endParaRPr kumimoji="1" lang="ja-JP" altLang="en-US" sz="1000" b="0" i="0" u="none" strike="noStrike" cap="none" normalizeH="0" baseline="0" dirty="0">
              <a:ln>
                <a:noFill/>
              </a:ln>
              <a:solidFill>
                <a:srgbClr val="FFFFFF"/>
              </a:solidFill>
              <a:effectLst/>
              <a:latin typeface="メイリオ" pitchFamily="50" charset="-128"/>
              <a:ea typeface="メイリオ" pitchFamily="50" charset="-128"/>
              <a:cs typeface="ＭＳ Ｐゴシック" pitchFamily="50" charset="-128"/>
            </a:endParaRPr>
          </a:p>
          <a:p>
            <a:pPr marL="0" marR="0" lvl="0" indent="0" algn="ctr" defTabSz="914400" rtl="0" eaLnBrk="1" fontAlgn="base" latinLnBrk="0" hangingPunct="1">
              <a:lnSpc>
                <a:spcPct val="96000"/>
              </a:lnSpc>
              <a:spcBef>
                <a:spcPct val="0"/>
              </a:spcBef>
              <a:spcAft>
                <a:spcPct val="0"/>
              </a:spcAft>
              <a:buClrTx/>
              <a:buSzTx/>
              <a:buFontTx/>
              <a:buNone/>
              <a:tabLst/>
            </a:pPr>
            <a:endParaRPr kumimoji="1" lang="ja-JP" altLang="en-US" sz="1000" b="0" i="0" u="none" strike="noStrike" cap="none" normalizeH="0" baseline="0" dirty="0">
              <a:ln>
                <a:noFill/>
              </a:ln>
              <a:solidFill>
                <a:srgbClr val="FFFFFF"/>
              </a:solidFill>
              <a:effectLst/>
              <a:latin typeface="メイリオ" pitchFamily="50" charset="-128"/>
              <a:ea typeface="メイリオ" pitchFamily="50" charset="-128"/>
              <a:cs typeface="ＭＳ Ｐゴシック" pitchFamily="50" charset="-128"/>
            </a:endParaRPr>
          </a:p>
          <a:p>
            <a:pPr marL="0" marR="0" lvl="0" indent="0" algn="ctr" defTabSz="914400" rtl="0" eaLnBrk="1" fontAlgn="base" latinLnBrk="0" hangingPunct="1">
              <a:lnSpc>
                <a:spcPct val="96000"/>
              </a:lnSpc>
              <a:spcBef>
                <a:spcPct val="0"/>
              </a:spcBef>
              <a:spcAft>
                <a:spcPct val="0"/>
              </a:spcAft>
              <a:buClrTx/>
              <a:buSzTx/>
              <a:buFontTx/>
              <a:buNone/>
              <a:tabLst/>
            </a:pPr>
            <a:endParaRPr kumimoji="1" lang="ja-JP" altLang="en-US" sz="1000" b="0" i="0" u="none" strike="noStrike" cap="none" normalizeH="0" baseline="0" dirty="0">
              <a:ln>
                <a:noFill/>
              </a:ln>
              <a:solidFill>
                <a:srgbClr val="FFFFFF"/>
              </a:solidFill>
              <a:effectLst/>
              <a:latin typeface="メイリオ" pitchFamily="50" charset="-128"/>
              <a:ea typeface="メイリオ" pitchFamily="50" charset="-128"/>
              <a:cs typeface="ＭＳ Ｐゴシック" pitchFamily="50" charset="-128"/>
            </a:endParaRPr>
          </a:p>
          <a:p>
            <a:pPr marL="0" marR="0" lvl="0" indent="0" algn="ctr" defTabSz="914400" rtl="0" eaLnBrk="1" fontAlgn="base" latinLnBrk="0" hangingPunct="1">
              <a:lnSpc>
                <a:spcPct val="80000"/>
              </a:lnSpc>
              <a:spcBef>
                <a:spcPct val="0"/>
              </a:spcBef>
              <a:spcAft>
                <a:spcPct val="0"/>
              </a:spcAft>
              <a:buClrTx/>
              <a:buSzTx/>
              <a:buFontTx/>
              <a:buNone/>
              <a:tabLst/>
            </a:pPr>
            <a:endParaRPr kumimoji="1" lang="ja-JP" altLang="en-US" sz="1000" b="0" i="0" u="none" strike="noStrike" cap="none" normalizeH="0" baseline="0" dirty="0">
              <a:ln>
                <a:noFill/>
              </a:ln>
              <a:solidFill>
                <a:srgbClr val="FFFFFF"/>
              </a:solidFill>
              <a:effectLst/>
              <a:latin typeface="メイリオ" pitchFamily="50" charset="-128"/>
              <a:ea typeface="メイリオ" pitchFamily="50" charset="-128"/>
              <a:cs typeface="ＭＳ Ｐゴシック" pitchFamily="50" charset="-128"/>
            </a:endParaRPr>
          </a:p>
          <a:p>
            <a:pPr marL="0" marR="0" lvl="0" indent="0" algn="l" defTabSz="914400" rtl="0" eaLnBrk="1" fontAlgn="base" latinLnBrk="0" hangingPunct="1">
              <a:lnSpc>
                <a:spcPct val="80000"/>
              </a:lnSpc>
              <a:spcBef>
                <a:spcPct val="0"/>
              </a:spcBef>
              <a:spcAft>
                <a:spcPct val="0"/>
              </a:spcAft>
              <a:buClrTx/>
              <a:buSzTx/>
              <a:buFontTx/>
              <a:buNone/>
              <a:tabLst/>
            </a:pPr>
            <a:endParaRPr kumimoji="1" lang="ja-JP" altLang="en-US" sz="900" b="0" i="0" u="none" strike="noStrike" cap="none" normalizeH="0" baseline="0" dirty="0">
              <a:ln>
                <a:noFill/>
              </a:ln>
              <a:solidFill>
                <a:srgbClr val="FFFFFF"/>
              </a:solidFill>
              <a:effectLst/>
              <a:latin typeface="メイリオ" pitchFamily="50" charset="-128"/>
              <a:ea typeface="メイリオ" pitchFamily="50" charset="-128"/>
              <a:cs typeface="ＭＳ Ｐゴシック" pitchFamily="50" charset="-128"/>
            </a:endParaRPr>
          </a:p>
          <a:p>
            <a:pPr marL="0" marR="0" lvl="0" indent="0" algn="l" defTabSz="914400" rtl="0" eaLnBrk="1" fontAlgn="base" latinLnBrk="0" hangingPunct="1">
              <a:lnSpc>
                <a:spcPct val="80000"/>
              </a:lnSpc>
              <a:spcBef>
                <a:spcPct val="0"/>
              </a:spcBef>
              <a:spcAft>
                <a:spcPct val="0"/>
              </a:spcAft>
              <a:buClrTx/>
              <a:buSzTx/>
              <a:buFontTx/>
              <a:buNone/>
              <a:tabLst/>
            </a:pPr>
            <a:endParaRPr kumimoji="1" lang="ja-JP" altLang="en-US" sz="900" b="0" i="0" u="none" strike="noStrike" cap="none" normalizeH="0" baseline="0" dirty="0">
              <a:ln>
                <a:noFill/>
              </a:ln>
              <a:solidFill>
                <a:srgbClr val="FFFFFF"/>
              </a:solidFill>
              <a:effectLst/>
              <a:latin typeface="メイリオ" pitchFamily="50" charset="-128"/>
              <a:ea typeface="メイリオ" pitchFamily="50" charset="-128"/>
              <a:cs typeface="ＭＳ Ｐゴシック" pitchFamily="50" charset="-128"/>
            </a:endParaRPr>
          </a:p>
          <a:p>
            <a:pPr marL="0" marR="0" lvl="0" indent="0" algn="l" defTabSz="914400" rtl="0" eaLnBrk="1" fontAlgn="base" latinLnBrk="0" hangingPunct="1">
              <a:lnSpc>
                <a:spcPct val="80000"/>
              </a:lnSpc>
              <a:spcBef>
                <a:spcPct val="0"/>
              </a:spcBef>
              <a:spcAft>
                <a:spcPct val="0"/>
              </a:spcAft>
              <a:buClrTx/>
              <a:buSzTx/>
              <a:buFontTx/>
              <a:buNone/>
              <a:tabLst/>
            </a:pPr>
            <a:endParaRPr kumimoji="1" lang="ja-JP" altLang="en-US" sz="900" b="0" i="0" u="none" strike="noStrike" cap="none" normalizeH="0" baseline="0" dirty="0">
              <a:ln>
                <a:noFill/>
              </a:ln>
              <a:solidFill>
                <a:srgbClr val="FFFFFF"/>
              </a:solidFill>
              <a:effectLst/>
              <a:latin typeface="メイリオ" pitchFamily="50" charset="-128"/>
              <a:ea typeface="メイリオ" pitchFamily="50" charset="-128"/>
              <a:cs typeface="ＭＳ Ｐゴシック" pitchFamily="50" charset="-128"/>
            </a:endParaRPr>
          </a:p>
          <a:p>
            <a:pPr marL="0" marR="0" lvl="0" indent="0" algn="l" defTabSz="914400" rtl="0" eaLnBrk="1" fontAlgn="base" latinLnBrk="0" hangingPunct="1">
              <a:lnSpc>
                <a:spcPct val="80000"/>
              </a:lnSpc>
              <a:spcBef>
                <a:spcPct val="0"/>
              </a:spcBef>
              <a:spcAft>
                <a:spcPct val="0"/>
              </a:spcAft>
              <a:buClrTx/>
              <a:buSzTx/>
              <a:buFontTx/>
              <a:buNone/>
              <a:tabLst/>
            </a:pPr>
            <a:endParaRPr kumimoji="1" lang="en-US" altLang="ja-JP" sz="900" b="0" i="0" u="none" strike="noStrike" cap="none" normalizeH="0" baseline="0" dirty="0">
              <a:ln>
                <a:noFill/>
              </a:ln>
              <a:solidFill>
                <a:srgbClr val="FFFFFF"/>
              </a:solidFill>
              <a:effectLst/>
              <a:latin typeface="メイリオ" pitchFamily="50" charset="-128"/>
              <a:ea typeface="メイリオ" pitchFamily="50" charset="-128"/>
              <a:cs typeface="ＭＳ Ｐゴシック" pitchFamily="50" charset="-128"/>
            </a:endParaRPr>
          </a:p>
          <a:p>
            <a:pPr marL="0" marR="0" lvl="0" indent="0" algn="l" defTabSz="914400" rtl="0" eaLnBrk="1" fontAlgn="base" latinLnBrk="0" hangingPunct="1">
              <a:lnSpc>
                <a:spcPct val="80000"/>
              </a:lnSpc>
              <a:spcBef>
                <a:spcPct val="0"/>
              </a:spcBef>
              <a:spcAft>
                <a:spcPct val="0"/>
              </a:spcAft>
              <a:buClrTx/>
              <a:buSzTx/>
              <a:buFontTx/>
              <a:buNone/>
              <a:tabLst/>
            </a:pPr>
            <a:endParaRPr kumimoji="1" lang="en-US" altLang="ja-JP" sz="900" b="0" i="0" u="none" strike="noStrike" cap="none" normalizeH="0" baseline="0" dirty="0">
              <a:ln>
                <a:noFill/>
              </a:ln>
              <a:solidFill>
                <a:srgbClr val="FFFFFF"/>
              </a:solidFill>
              <a:effectLst/>
              <a:latin typeface="メイリオ" pitchFamily="50" charset="-128"/>
              <a:ea typeface="メイリオ" pitchFamily="50" charset="-128"/>
              <a:cs typeface="ＭＳ Ｐゴシック" pitchFamily="50" charset="-128"/>
            </a:endParaRPr>
          </a:p>
          <a:p>
            <a:pPr marL="0" marR="0" lvl="0" indent="0" algn="l" defTabSz="914400" rtl="0" eaLnBrk="1" fontAlgn="base" latinLnBrk="0" hangingPunct="1">
              <a:lnSpc>
                <a:spcPct val="80000"/>
              </a:lnSpc>
              <a:spcBef>
                <a:spcPct val="0"/>
              </a:spcBef>
              <a:spcAft>
                <a:spcPct val="0"/>
              </a:spcAft>
              <a:buClrTx/>
              <a:buSzTx/>
              <a:buFontTx/>
              <a:buNone/>
              <a:tabLst/>
            </a:pPr>
            <a:endParaRPr lang="en-US" altLang="ja-JP" sz="900" dirty="0">
              <a:solidFill>
                <a:srgbClr val="FFFFFF"/>
              </a:solidFill>
              <a:latin typeface="メイリオ" pitchFamily="50" charset="-128"/>
              <a:ea typeface="メイリオ" pitchFamily="50" charset="-128"/>
              <a:cs typeface="ＭＳ Ｐゴシック" pitchFamily="50" charset="-128"/>
            </a:endParaRPr>
          </a:p>
          <a:p>
            <a:pPr marL="0" marR="0" lvl="0" indent="0" algn="l" defTabSz="914400" rtl="0" eaLnBrk="1" fontAlgn="base" latinLnBrk="0" hangingPunct="1">
              <a:lnSpc>
                <a:spcPct val="80000"/>
              </a:lnSpc>
              <a:spcBef>
                <a:spcPct val="0"/>
              </a:spcBef>
              <a:spcAft>
                <a:spcPct val="0"/>
              </a:spcAft>
              <a:buClrTx/>
              <a:buSzTx/>
              <a:buFontTx/>
              <a:buNone/>
              <a:tabLst/>
            </a:pPr>
            <a:endParaRPr kumimoji="1" lang="en-US" altLang="ja-JP" sz="900" b="0" i="0" u="none" strike="noStrike" cap="none" normalizeH="0" baseline="0" dirty="0">
              <a:ln>
                <a:noFill/>
              </a:ln>
              <a:solidFill>
                <a:srgbClr val="FFFFFF"/>
              </a:solidFill>
              <a:effectLst/>
              <a:latin typeface="メイリオ" pitchFamily="50" charset="-128"/>
              <a:ea typeface="メイリオ" pitchFamily="50" charset="-128"/>
              <a:cs typeface="ＭＳ Ｐゴシック" pitchFamily="50" charset="-128"/>
            </a:endParaRPr>
          </a:p>
          <a:p>
            <a:pPr marL="0" marR="0" lvl="0" indent="0" algn="l" defTabSz="914400" rtl="0" eaLnBrk="1" fontAlgn="base" latinLnBrk="0" hangingPunct="1">
              <a:lnSpc>
                <a:spcPct val="80000"/>
              </a:lnSpc>
              <a:spcBef>
                <a:spcPct val="0"/>
              </a:spcBef>
              <a:spcAft>
                <a:spcPct val="0"/>
              </a:spcAft>
              <a:buClrTx/>
              <a:buSzTx/>
              <a:buFontTx/>
              <a:buNone/>
              <a:tabLst/>
            </a:pPr>
            <a:endParaRPr lang="en-US" altLang="ja-JP" sz="900" dirty="0">
              <a:solidFill>
                <a:srgbClr val="FFFFFF"/>
              </a:solidFill>
              <a:latin typeface="メイリオ" pitchFamily="50" charset="-128"/>
              <a:ea typeface="メイリオ" pitchFamily="50" charset="-128"/>
              <a:cs typeface="ＭＳ Ｐゴシック" pitchFamily="50" charset="-128"/>
            </a:endParaRPr>
          </a:p>
          <a:p>
            <a:pPr marL="0" marR="0" lvl="0" indent="0" algn="l" defTabSz="914400" rtl="0" eaLnBrk="1" fontAlgn="base" latinLnBrk="0" hangingPunct="1">
              <a:lnSpc>
                <a:spcPct val="80000"/>
              </a:lnSpc>
              <a:spcBef>
                <a:spcPct val="0"/>
              </a:spcBef>
              <a:spcAft>
                <a:spcPct val="0"/>
              </a:spcAft>
              <a:buClrTx/>
              <a:buSzTx/>
              <a:buFontTx/>
              <a:buNone/>
              <a:tabLst/>
            </a:pPr>
            <a:endParaRPr lang="en-US" altLang="ja-JP" sz="900" dirty="0">
              <a:solidFill>
                <a:srgbClr val="FFFFFF"/>
              </a:solidFill>
              <a:latin typeface="メイリオ" pitchFamily="50" charset="-128"/>
              <a:ea typeface="メイリオ" pitchFamily="50" charset="-128"/>
              <a:cs typeface="ＭＳ Ｐゴシック" pitchFamily="50" charset="-128"/>
            </a:endParaRPr>
          </a:p>
          <a:p>
            <a:pPr marL="0" marR="0" lvl="0" indent="0" algn="l" defTabSz="914400" rtl="0" eaLnBrk="1" fontAlgn="base" latinLnBrk="0" hangingPunct="1">
              <a:lnSpc>
                <a:spcPct val="80000"/>
              </a:lnSpc>
              <a:spcBef>
                <a:spcPct val="0"/>
              </a:spcBef>
              <a:spcAft>
                <a:spcPct val="0"/>
              </a:spcAft>
              <a:buClrTx/>
              <a:buSzTx/>
              <a:buFontTx/>
              <a:buNone/>
              <a:tabLst/>
            </a:pPr>
            <a:endParaRPr lang="en-US" altLang="ja-JP" sz="900" dirty="0">
              <a:solidFill>
                <a:srgbClr val="FFFFFF"/>
              </a:solidFill>
              <a:latin typeface="メイリオ" pitchFamily="50" charset="-128"/>
              <a:ea typeface="メイリオ" pitchFamily="50" charset="-128"/>
              <a:cs typeface="ＭＳ Ｐゴシック" pitchFamily="50" charset="-128"/>
            </a:endParaRPr>
          </a:p>
          <a:p>
            <a:pPr fontAlgn="base">
              <a:lnSpc>
                <a:spcPct val="80000"/>
              </a:lnSpc>
              <a:spcBef>
                <a:spcPct val="0"/>
              </a:spcBef>
              <a:spcAft>
                <a:spcPct val="0"/>
              </a:spcAft>
            </a:pPr>
            <a:r>
              <a:rPr lang="en-US" altLang="ja-JP" sz="900" dirty="0">
                <a:solidFill>
                  <a:srgbClr val="FFFFFF"/>
                </a:solidFill>
                <a:latin typeface="メイリオ" pitchFamily="50" charset="-128"/>
                <a:ea typeface="メイリオ" pitchFamily="50" charset="-128"/>
                <a:cs typeface="ＭＳ Ｐゴシック" pitchFamily="50" charset="-128"/>
              </a:rPr>
              <a:t>※</a:t>
            </a:r>
            <a:r>
              <a:rPr lang="ja-JP" altLang="en-US" sz="900" dirty="0">
                <a:solidFill>
                  <a:srgbClr val="FFFFFF"/>
                </a:solidFill>
                <a:latin typeface="メイリオ" pitchFamily="50" charset="-128"/>
                <a:ea typeface="メイリオ" pitchFamily="50" charset="-128"/>
                <a:cs typeface="ＭＳ Ｐゴシック" pitchFamily="50" charset="-128"/>
              </a:rPr>
              <a:t>地図上の①～⑨は対象区域の位置を示します。</a:t>
            </a:r>
            <a:endParaRPr lang="en-US" altLang="ja-JP" sz="900" dirty="0">
              <a:solidFill>
                <a:srgbClr val="FFFFFF"/>
              </a:solidFill>
              <a:latin typeface="メイリオ" pitchFamily="50" charset="-128"/>
              <a:ea typeface="メイリオ" pitchFamily="50" charset="-128"/>
              <a:cs typeface="ＭＳ Ｐゴシック" pitchFamily="50" charset="-128"/>
            </a:endParaRPr>
          </a:p>
          <a:p>
            <a:pPr marL="0" marR="0" lvl="0" indent="0" algn="l" defTabSz="914400" rtl="0" eaLnBrk="1" fontAlgn="base" latinLnBrk="0" hangingPunct="1">
              <a:lnSpc>
                <a:spcPct val="80000"/>
              </a:lnSpc>
              <a:spcBef>
                <a:spcPct val="0"/>
              </a:spcBef>
              <a:spcAft>
                <a:spcPct val="0"/>
              </a:spcAft>
              <a:buClrTx/>
              <a:buSzTx/>
              <a:buFontTx/>
              <a:buNone/>
              <a:tabLst/>
            </a:pPr>
            <a:endParaRPr lang="en-US" altLang="ja-JP" sz="900" dirty="0">
              <a:solidFill>
                <a:srgbClr val="FFFFFF"/>
              </a:solidFill>
              <a:latin typeface="メイリオ" pitchFamily="50" charset="-128"/>
              <a:ea typeface="メイリオ" pitchFamily="50" charset="-128"/>
              <a:cs typeface="ＭＳ Ｐゴシック" pitchFamily="50" charset="-128"/>
            </a:endParaRPr>
          </a:p>
          <a:p>
            <a:pPr marL="0" marR="0" lvl="0" indent="0" algn="l" defTabSz="914400" rtl="0" eaLnBrk="1" fontAlgn="base" latinLnBrk="0" hangingPunct="1">
              <a:lnSpc>
                <a:spcPct val="80000"/>
              </a:lnSpc>
              <a:spcBef>
                <a:spcPct val="0"/>
              </a:spcBef>
              <a:spcAft>
                <a:spcPct val="0"/>
              </a:spcAft>
              <a:buClrTx/>
              <a:buSzTx/>
              <a:buFontTx/>
              <a:buNone/>
              <a:tabLst/>
            </a:pPr>
            <a:endParaRPr lang="en-US" altLang="ja-JP" sz="900" dirty="0">
              <a:solidFill>
                <a:srgbClr val="FFFFFF"/>
              </a:solidFill>
              <a:latin typeface="メイリオ" pitchFamily="50" charset="-128"/>
              <a:ea typeface="メイリオ" pitchFamily="50" charset="-128"/>
              <a:cs typeface="ＭＳ Ｐゴシック" pitchFamily="50" charset="-128"/>
            </a:endParaRPr>
          </a:p>
          <a:p>
            <a:pPr marL="0" marR="0" lvl="0" indent="0" algn="l" defTabSz="914400" rtl="0" eaLnBrk="1" fontAlgn="base" latinLnBrk="0" hangingPunct="1">
              <a:lnSpc>
                <a:spcPct val="80000"/>
              </a:lnSpc>
              <a:spcBef>
                <a:spcPct val="0"/>
              </a:spcBef>
              <a:spcAft>
                <a:spcPct val="0"/>
              </a:spcAft>
              <a:buClrTx/>
              <a:buSzTx/>
              <a:buFontTx/>
              <a:buNone/>
              <a:tabLst/>
            </a:pPr>
            <a:endParaRPr lang="en-US" altLang="ja-JP" sz="900" dirty="0">
              <a:solidFill>
                <a:srgbClr val="FFFFFF"/>
              </a:solidFill>
              <a:latin typeface="メイリオ" pitchFamily="50" charset="-128"/>
              <a:ea typeface="メイリオ" pitchFamily="50" charset="-128"/>
              <a:cs typeface="ＭＳ Ｐゴシック" pitchFamily="50" charset="-128"/>
            </a:endParaRPr>
          </a:p>
          <a:p>
            <a:pPr marL="0" marR="0" lvl="0" indent="0" algn="l" defTabSz="914400" rtl="0" eaLnBrk="1" fontAlgn="base" latinLnBrk="0" hangingPunct="1">
              <a:lnSpc>
                <a:spcPct val="80000"/>
              </a:lnSpc>
              <a:spcBef>
                <a:spcPct val="0"/>
              </a:spcBef>
              <a:spcAft>
                <a:spcPct val="0"/>
              </a:spcAft>
              <a:buClrTx/>
              <a:buSzTx/>
              <a:buFontTx/>
              <a:buNone/>
              <a:tabLst/>
            </a:pPr>
            <a:endParaRPr kumimoji="1" lang="en-US" altLang="ja-JP" sz="900" b="0" i="0" u="none" strike="noStrike" cap="none" normalizeH="0" baseline="0" dirty="0">
              <a:ln>
                <a:noFill/>
              </a:ln>
              <a:solidFill>
                <a:srgbClr val="FFFFFF"/>
              </a:solidFill>
              <a:effectLst/>
              <a:latin typeface="メイリオ" pitchFamily="50" charset="-128"/>
              <a:ea typeface="メイリオ" pitchFamily="50" charset="-128"/>
              <a:cs typeface="ＭＳ Ｐゴシック" pitchFamily="50" charset="-128"/>
            </a:endParaRPr>
          </a:p>
          <a:p>
            <a:pPr marL="0" marR="0" lvl="0" indent="0" algn="l" defTabSz="914400" rtl="0" eaLnBrk="1" fontAlgn="base" latinLnBrk="0" hangingPunct="1">
              <a:lnSpc>
                <a:spcPct val="80000"/>
              </a:lnSpc>
              <a:spcBef>
                <a:spcPct val="0"/>
              </a:spcBef>
              <a:spcAft>
                <a:spcPct val="0"/>
              </a:spcAft>
              <a:buClrTx/>
              <a:buSzTx/>
              <a:buFontTx/>
              <a:buNone/>
              <a:tabLst/>
            </a:pPr>
            <a:endParaRPr lang="en-US" altLang="ja-JP" sz="900" dirty="0">
              <a:solidFill>
                <a:srgbClr val="FFFFFF"/>
              </a:solidFill>
              <a:latin typeface="メイリオ" pitchFamily="50" charset="-128"/>
              <a:ea typeface="メイリオ" pitchFamily="50" charset="-128"/>
              <a:cs typeface="ＭＳ Ｐゴシック" pitchFamily="50" charset="-128"/>
            </a:endParaRPr>
          </a:p>
          <a:p>
            <a:pPr marL="0" marR="0" lvl="0" indent="0" algn="l" defTabSz="914400" rtl="0" eaLnBrk="1" fontAlgn="base" latinLnBrk="0" hangingPunct="1">
              <a:lnSpc>
                <a:spcPct val="80000"/>
              </a:lnSpc>
              <a:spcBef>
                <a:spcPct val="0"/>
              </a:spcBef>
              <a:spcAft>
                <a:spcPct val="0"/>
              </a:spcAft>
              <a:buClrTx/>
              <a:buSzTx/>
              <a:buFontTx/>
              <a:buNone/>
              <a:tabLst/>
            </a:pPr>
            <a:endParaRPr kumimoji="1" lang="en-US" altLang="ja-JP" sz="900" b="0" i="0" u="none" strike="noStrike" cap="none" normalizeH="0" baseline="0" dirty="0">
              <a:ln>
                <a:noFill/>
              </a:ln>
              <a:solidFill>
                <a:srgbClr val="FFFFFF"/>
              </a:solidFill>
              <a:effectLst/>
              <a:latin typeface="メイリオ" pitchFamily="50" charset="-128"/>
              <a:ea typeface="メイリオ" pitchFamily="50" charset="-128"/>
              <a:cs typeface="ＭＳ Ｐゴシック" pitchFamily="50" charset="-128"/>
            </a:endParaRPr>
          </a:p>
          <a:p>
            <a:pPr marL="0" marR="0" lvl="0" indent="0" algn="l" defTabSz="914400" rtl="0" eaLnBrk="1" fontAlgn="base" latinLnBrk="0" hangingPunct="1">
              <a:lnSpc>
                <a:spcPct val="80000"/>
              </a:lnSpc>
              <a:spcBef>
                <a:spcPct val="0"/>
              </a:spcBef>
              <a:spcAft>
                <a:spcPct val="0"/>
              </a:spcAft>
              <a:buClrTx/>
              <a:buSzTx/>
              <a:buFontTx/>
              <a:buNone/>
              <a:tabLst/>
            </a:pPr>
            <a:endParaRPr kumimoji="1" lang="en-US" altLang="ja-JP" sz="900" b="0" i="0" u="none" strike="noStrike" cap="none" normalizeH="0" baseline="0" dirty="0">
              <a:ln>
                <a:noFill/>
              </a:ln>
              <a:solidFill>
                <a:srgbClr val="FFFFFF"/>
              </a:solidFill>
              <a:effectLst/>
              <a:latin typeface="メイリオ" pitchFamily="50" charset="-128"/>
              <a:ea typeface="メイリオ" pitchFamily="50" charset="-128"/>
              <a:cs typeface="ＭＳ Ｐゴシック" pitchFamily="50" charset="-128"/>
            </a:endParaRPr>
          </a:p>
          <a:p>
            <a:pPr marL="0" marR="0" lvl="0" indent="0" algn="l" defTabSz="914400" rtl="0" eaLnBrk="1" fontAlgn="base" latinLnBrk="0" hangingPunct="1">
              <a:lnSpc>
                <a:spcPct val="80000"/>
              </a:lnSpc>
              <a:spcBef>
                <a:spcPct val="0"/>
              </a:spcBef>
              <a:spcAft>
                <a:spcPct val="0"/>
              </a:spcAft>
              <a:buClrTx/>
              <a:buSzTx/>
              <a:buFontTx/>
              <a:buNone/>
              <a:tabLst/>
            </a:pPr>
            <a:endParaRPr kumimoji="1" lang="en-US" altLang="ja-JP" sz="900" b="0" i="0" u="none" strike="noStrike" cap="none" normalizeH="0" baseline="0" dirty="0">
              <a:ln>
                <a:noFill/>
              </a:ln>
              <a:solidFill>
                <a:srgbClr val="FFFFFF"/>
              </a:solidFill>
              <a:effectLst/>
              <a:latin typeface="メイリオ" pitchFamily="50" charset="-128"/>
              <a:ea typeface="メイリオ" pitchFamily="50" charset="-128"/>
              <a:cs typeface="ＭＳ Ｐゴシック" pitchFamily="50" charset="-128"/>
            </a:endParaRPr>
          </a:p>
          <a:p>
            <a:pPr marL="0" marR="0" lvl="0" indent="0" algn="l" defTabSz="914400" rtl="0" eaLnBrk="1" fontAlgn="base" latinLnBrk="0" hangingPunct="1">
              <a:lnSpc>
                <a:spcPct val="80000"/>
              </a:lnSpc>
              <a:spcBef>
                <a:spcPct val="0"/>
              </a:spcBef>
              <a:spcAft>
                <a:spcPct val="0"/>
              </a:spcAft>
              <a:buClrTx/>
              <a:buSzTx/>
              <a:buFontTx/>
              <a:buNone/>
              <a:tabLst/>
            </a:pPr>
            <a:endParaRPr lang="en-US" altLang="ja-JP" sz="900" dirty="0">
              <a:solidFill>
                <a:srgbClr val="FFFFFF"/>
              </a:solidFill>
              <a:latin typeface="メイリオ" pitchFamily="50" charset="-128"/>
              <a:ea typeface="メイリオ" pitchFamily="50" charset="-128"/>
              <a:cs typeface="ＭＳ Ｐゴシック" pitchFamily="50" charset="-128"/>
            </a:endParaRPr>
          </a:p>
          <a:p>
            <a:pPr marL="0" marR="0" lvl="0" indent="0" algn="l" defTabSz="914400" rtl="0" eaLnBrk="1" fontAlgn="base" latinLnBrk="0" hangingPunct="1">
              <a:lnSpc>
                <a:spcPct val="80000"/>
              </a:lnSpc>
              <a:spcBef>
                <a:spcPct val="0"/>
              </a:spcBef>
              <a:spcAft>
                <a:spcPct val="0"/>
              </a:spcAft>
              <a:buClrTx/>
              <a:buSzTx/>
              <a:buFontTx/>
              <a:buNone/>
              <a:tabLst/>
            </a:pPr>
            <a:endParaRPr kumimoji="1" lang="en-US" altLang="ja-JP" sz="900" b="0" i="0" u="none" strike="noStrike" cap="none" normalizeH="0" baseline="0" dirty="0">
              <a:ln>
                <a:noFill/>
              </a:ln>
              <a:solidFill>
                <a:srgbClr val="FFFFFF"/>
              </a:solidFill>
              <a:effectLst/>
              <a:latin typeface="メイリオ" pitchFamily="50" charset="-128"/>
              <a:ea typeface="メイリオ" pitchFamily="50" charset="-128"/>
              <a:cs typeface="ＭＳ Ｐゴシック" pitchFamily="50" charset="-128"/>
            </a:endParaRPr>
          </a:p>
          <a:p>
            <a:pPr marL="0" marR="0" lvl="0" indent="0" algn="l" defTabSz="914400" rtl="0" eaLnBrk="1" fontAlgn="base" latinLnBrk="0" hangingPunct="1">
              <a:lnSpc>
                <a:spcPct val="80000"/>
              </a:lnSpc>
              <a:spcBef>
                <a:spcPct val="0"/>
              </a:spcBef>
              <a:spcAft>
                <a:spcPct val="0"/>
              </a:spcAft>
              <a:buClrTx/>
              <a:buSzTx/>
              <a:buFontTx/>
              <a:buNone/>
              <a:tabLst/>
            </a:pPr>
            <a:endParaRPr lang="en-US" altLang="ja-JP" sz="900" dirty="0">
              <a:solidFill>
                <a:srgbClr val="FFFFFF"/>
              </a:solidFill>
              <a:latin typeface="メイリオ" pitchFamily="50" charset="-128"/>
              <a:ea typeface="メイリオ" pitchFamily="50" charset="-128"/>
              <a:cs typeface="ＭＳ Ｐゴシック" pitchFamily="50" charset="-128"/>
            </a:endParaRPr>
          </a:p>
          <a:p>
            <a:pPr marL="0" marR="0" lvl="0" indent="0" algn="l" defTabSz="914400" rtl="0" eaLnBrk="1" fontAlgn="base" latinLnBrk="0" hangingPunct="1">
              <a:lnSpc>
                <a:spcPct val="80000"/>
              </a:lnSpc>
              <a:spcBef>
                <a:spcPct val="0"/>
              </a:spcBef>
              <a:spcAft>
                <a:spcPct val="0"/>
              </a:spcAft>
              <a:buClrTx/>
              <a:buSzTx/>
              <a:buFontTx/>
              <a:buNone/>
              <a:tabLst/>
            </a:pPr>
            <a:endParaRPr kumimoji="1" lang="en-US" altLang="ja-JP" sz="900" b="0" i="0" u="none" strike="noStrike" cap="none" normalizeH="0" baseline="0" dirty="0">
              <a:ln>
                <a:noFill/>
              </a:ln>
              <a:solidFill>
                <a:srgbClr val="FFFFFF"/>
              </a:solidFill>
              <a:effectLst/>
              <a:latin typeface="メイリオ" pitchFamily="50" charset="-128"/>
              <a:ea typeface="メイリオ" pitchFamily="50" charset="-128"/>
              <a:cs typeface="ＭＳ Ｐゴシック" pitchFamily="50" charset="-128"/>
            </a:endParaRPr>
          </a:p>
          <a:p>
            <a:pPr marL="0" marR="0" lvl="0" indent="0" algn="l" defTabSz="914400" rtl="0" eaLnBrk="1" fontAlgn="base" latinLnBrk="0" hangingPunct="1">
              <a:lnSpc>
                <a:spcPct val="80000"/>
              </a:lnSpc>
              <a:spcBef>
                <a:spcPct val="0"/>
              </a:spcBef>
              <a:spcAft>
                <a:spcPct val="0"/>
              </a:spcAft>
              <a:buClrTx/>
              <a:buSzTx/>
              <a:buFontTx/>
              <a:buNone/>
              <a:tabLst/>
            </a:pPr>
            <a:r>
              <a:rPr kumimoji="1" lang="ja-JP" altLang="en-US" sz="900" b="0" i="0" u="none" strike="noStrike" cap="none" normalizeH="0" baseline="0" dirty="0">
                <a:ln>
                  <a:noFill/>
                </a:ln>
                <a:solidFill>
                  <a:srgbClr val="FFFFFF"/>
                </a:solidFill>
                <a:effectLst/>
                <a:latin typeface="メイリオ" pitchFamily="50" charset="-128"/>
                <a:ea typeface="メイリオ" pitchFamily="50" charset="-128"/>
                <a:cs typeface="ＭＳ Ｐゴシック" pitchFamily="50" charset="-128"/>
              </a:rPr>
              <a:t>地</a:t>
            </a:r>
            <a:r>
              <a:rPr kumimoji="1" lang="ja-JP" altLang="en-US" sz="900" b="0" i="0" u="none" strike="noStrike" cap="none" normalizeH="0" baseline="0" dirty="0">
                <a:ln>
                  <a:noFill/>
                </a:ln>
                <a:solidFill>
                  <a:schemeClr val="bg1"/>
                </a:solidFill>
                <a:effectLst/>
                <a:latin typeface="メイリオ" pitchFamily="50" charset="-128"/>
                <a:ea typeface="メイリオ" pitchFamily="50" charset="-128"/>
                <a:cs typeface="ＭＳ Ｐゴシック" pitchFamily="50" charset="-128"/>
              </a:rPr>
              <a:t>図上の①～</a:t>
            </a:r>
            <a:r>
              <a:rPr lang="ja-JP" altLang="en-US" sz="900" dirty="0">
                <a:solidFill>
                  <a:schemeClr val="bg1"/>
                </a:solidFill>
                <a:latin typeface="メイリオ" pitchFamily="50" charset="-128"/>
                <a:ea typeface="メイリオ" pitchFamily="50" charset="-128"/>
                <a:cs typeface="ＭＳ Ｐゴシック" pitchFamily="50" charset="-128"/>
              </a:rPr>
              <a:t>⑧</a:t>
            </a:r>
            <a:r>
              <a:rPr kumimoji="1" lang="ja-JP" altLang="en-US" sz="900" b="0" i="0" u="none" strike="noStrike" cap="none" normalizeH="0" baseline="0" dirty="0">
                <a:ln>
                  <a:noFill/>
                </a:ln>
                <a:solidFill>
                  <a:schemeClr val="bg1"/>
                </a:solidFill>
                <a:effectLst/>
                <a:latin typeface="メイリオ" pitchFamily="50" charset="-128"/>
                <a:ea typeface="メイリオ" pitchFamily="50" charset="-128"/>
                <a:cs typeface="ＭＳ Ｐゴシック" pitchFamily="50" charset="-128"/>
              </a:rPr>
              <a:t>は対象区域の位置を示します。</a:t>
            </a:r>
          </a:p>
          <a:p>
            <a:pPr marL="0" marR="0" lvl="0" indent="0" algn="ctr" defTabSz="914400" rtl="0" eaLnBrk="1" fontAlgn="base" latinLnBrk="0" hangingPunct="1">
              <a:lnSpc>
                <a:spcPct val="192000"/>
              </a:lnSpc>
              <a:spcBef>
                <a:spcPct val="0"/>
              </a:spcBef>
              <a:spcAft>
                <a:spcPct val="0"/>
              </a:spcAft>
              <a:buClrTx/>
              <a:buSzTx/>
              <a:buFontTx/>
              <a:buNone/>
              <a:tabLst/>
            </a:pPr>
            <a:endParaRPr kumimoji="1" lang="ja-JP" altLang="en-US" sz="1000" b="0" i="0" u="none" strike="noStrike" cap="none" normalizeH="0" baseline="0" dirty="0">
              <a:ln>
                <a:noFill/>
              </a:ln>
              <a:solidFill>
                <a:srgbClr val="FFFFFF"/>
              </a:solidFill>
              <a:effectLst/>
              <a:latin typeface="メイリオ" pitchFamily="50" charset="-128"/>
              <a:ea typeface="メイリオ" pitchFamily="50" charset="-128"/>
              <a:cs typeface="ＭＳ Ｐゴシック" pitchFamily="50" charset="-128"/>
            </a:endParaRPr>
          </a:p>
          <a:p>
            <a:pPr algn="ctr">
              <a:spcAft>
                <a:spcPts val="0"/>
              </a:spcAft>
            </a:pPr>
            <a:endParaRPr lang="ja-JP" altLang="ja-JP" sz="1050" kern="100" dirty="0">
              <a:latin typeface="Century"/>
              <a:ea typeface="ＭＳ 明朝"/>
              <a:cs typeface="Times New Roman"/>
            </a:endParaRPr>
          </a:p>
          <a:p>
            <a:pPr algn="ctr">
              <a:spcAft>
                <a:spcPts val="0"/>
              </a:spcAft>
            </a:pPr>
            <a:endParaRPr lang="ja-JP" altLang="ja-JP" sz="1200" kern="100" dirty="0">
              <a:latin typeface="Century"/>
              <a:ea typeface="ＭＳ 明朝"/>
              <a:cs typeface="Times New Roman"/>
            </a:endParaRPr>
          </a:p>
          <a:p>
            <a:pPr algn="just">
              <a:lnSpc>
                <a:spcPts val="1200"/>
              </a:lnSpc>
              <a:spcAft>
                <a:spcPts val="0"/>
              </a:spcAft>
            </a:pPr>
            <a:r>
              <a:rPr lang="en-US" altLang="ja-JP" sz="1000" kern="100" dirty="0">
                <a:solidFill>
                  <a:srgbClr val="000000"/>
                </a:solidFill>
                <a:latin typeface="メイリオ"/>
                <a:ea typeface="ＭＳ 明朝"/>
                <a:cs typeface="Times New Roman"/>
              </a:rPr>
              <a:t> </a:t>
            </a:r>
            <a:endParaRPr lang="ja-JP" altLang="ja-JP" sz="1200" i="1" kern="100" dirty="0">
              <a:latin typeface="Century"/>
              <a:ea typeface="ＭＳ 明朝"/>
              <a:cs typeface="Times New Roman"/>
            </a:endParaRPr>
          </a:p>
          <a:p>
            <a:pPr algn="just">
              <a:lnSpc>
                <a:spcPts val="1200"/>
              </a:lnSpc>
              <a:spcAft>
                <a:spcPts val="0"/>
              </a:spcAft>
            </a:pPr>
            <a:r>
              <a:rPr lang="en-US" altLang="ja-JP" sz="1000" i="1" kern="100" dirty="0">
                <a:solidFill>
                  <a:srgbClr val="000000"/>
                </a:solidFill>
                <a:latin typeface="メイリオ"/>
                <a:ea typeface="ＭＳ 明朝"/>
                <a:cs typeface="Times New Roman"/>
              </a:rPr>
              <a:t> </a:t>
            </a:r>
            <a:endParaRPr lang="ja-JP" altLang="ja-JP" sz="1200" i="1" kern="100" dirty="0">
              <a:latin typeface="Century"/>
              <a:ea typeface="ＭＳ 明朝"/>
              <a:cs typeface="Times New Roman"/>
            </a:endParaRPr>
          </a:p>
          <a:p>
            <a:pPr algn="just">
              <a:lnSpc>
                <a:spcPts val="1200"/>
              </a:lnSpc>
              <a:spcAft>
                <a:spcPts val="0"/>
              </a:spcAft>
            </a:pPr>
            <a:r>
              <a:rPr lang="en-US" altLang="ja-JP" sz="1000" kern="100" dirty="0">
                <a:solidFill>
                  <a:srgbClr val="000000"/>
                </a:solidFill>
                <a:latin typeface="メイリオ"/>
                <a:ea typeface="ＭＳ 明朝"/>
                <a:cs typeface="Times New Roman"/>
              </a:rPr>
              <a:t> </a:t>
            </a:r>
            <a:endParaRPr lang="ja-JP" altLang="ja-JP" sz="1200" kern="100" dirty="0">
              <a:latin typeface="Century"/>
              <a:ea typeface="ＭＳ 明朝"/>
              <a:cs typeface="Times New Roman"/>
            </a:endParaRPr>
          </a:p>
          <a:p>
            <a:pPr algn="just">
              <a:lnSpc>
                <a:spcPts val="1200"/>
              </a:lnSpc>
              <a:spcAft>
                <a:spcPts val="0"/>
              </a:spcAft>
            </a:pPr>
            <a:r>
              <a:rPr lang="en-US" altLang="ja-JP" sz="1000" kern="100" dirty="0">
                <a:solidFill>
                  <a:srgbClr val="000000"/>
                </a:solidFill>
                <a:latin typeface="メイリオ"/>
                <a:ea typeface="ＭＳ 明朝"/>
                <a:cs typeface="Times New Roman"/>
              </a:rPr>
              <a:t> </a:t>
            </a:r>
            <a:endParaRPr lang="en-US" altLang="ja-JP" sz="1000" kern="100" dirty="0">
              <a:latin typeface="Century"/>
              <a:ea typeface="ＭＳ 明朝"/>
              <a:cs typeface="Times New Roman"/>
            </a:endParaRPr>
          </a:p>
          <a:p>
            <a:pPr marL="304800" indent="-304800">
              <a:lnSpc>
                <a:spcPts val="1000"/>
              </a:lnSpc>
            </a:pPr>
            <a:r>
              <a:rPr lang="ja-JP" altLang="en-US" sz="1000" kern="100" dirty="0">
                <a:latin typeface="Century"/>
                <a:ea typeface="ＭＳ 明朝"/>
                <a:cs typeface="Times New Roman"/>
              </a:rPr>
              <a:t>　　　</a:t>
            </a:r>
            <a:r>
              <a:rPr lang="ja-JP" altLang="en-US" sz="800" kern="100" dirty="0">
                <a:latin typeface="Century"/>
                <a:ea typeface="ＭＳ 明朝"/>
                <a:cs typeface="Times New Roman"/>
              </a:rPr>
              <a:t>　</a:t>
            </a:r>
            <a:endParaRPr lang="ja-JP" altLang="ja-JP" sz="1200" kern="100" dirty="0">
              <a:latin typeface="Century"/>
              <a:ea typeface="ＭＳ 明朝"/>
              <a:cs typeface="Times New Roman"/>
            </a:endParaRPr>
          </a:p>
          <a:p>
            <a:pPr marL="0" marR="0" lvl="0" indent="0" algn="ctr" defTabSz="914400" rtl="0" eaLnBrk="1" fontAlgn="base" latinLnBrk="0" hangingPunct="1">
              <a:lnSpc>
                <a:spcPct val="192000"/>
              </a:lnSpc>
              <a:spcBef>
                <a:spcPct val="0"/>
              </a:spcBef>
              <a:spcAft>
                <a:spcPct val="0"/>
              </a:spcAft>
              <a:buClrTx/>
              <a:buSzTx/>
              <a:buFontTx/>
              <a:buNone/>
              <a:tabLst/>
            </a:pPr>
            <a:endParaRPr kumimoji="1" lang="ja-JP" altLang="en-US" sz="1000" b="0" i="0" u="none" strike="noStrike" cap="none" normalizeH="0" baseline="0" dirty="0">
              <a:ln>
                <a:noFill/>
              </a:ln>
              <a:solidFill>
                <a:srgbClr val="FFFFFF"/>
              </a:solidFill>
              <a:effectLst/>
              <a:latin typeface="メイリオ" pitchFamily="50" charset="-128"/>
              <a:ea typeface="メイリオ" pitchFamily="50" charset="-128"/>
              <a:cs typeface="ＭＳ Ｐゴシック" pitchFamily="50" charset="-128"/>
            </a:endParaRPr>
          </a:p>
          <a:p>
            <a:pPr marL="0" marR="0" lvl="0" indent="0" algn="ctr" defTabSz="914400" rtl="0" eaLnBrk="1" fontAlgn="base" latinLnBrk="0" hangingPunct="1">
              <a:lnSpc>
                <a:spcPct val="192000"/>
              </a:lnSpc>
              <a:spcBef>
                <a:spcPct val="0"/>
              </a:spcBef>
              <a:spcAft>
                <a:spcPct val="0"/>
              </a:spcAft>
              <a:buClrTx/>
              <a:buSzTx/>
              <a:buFontTx/>
              <a:buNone/>
              <a:tabLst/>
            </a:pPr>
            <a:endParaRPr kumimoji="1" lang="ja-JP" altLang="en-US" sz="1000" b="0" i="0" u="none" strike="noStrike" cap="none" normalizeH="0" baseline="0" dirty="0">
              <a:ln>
                <a:noFill/>
              </a:ln>
              <a:solidFill>
                <a:srgbClr val="FFFFFF"/>
              </a:solidFill>
              <a:effectLst/>
              <a:latin typeface="メイリオ" pitchFamily="50" charset="-128"/>
              <a:ea typeface="メイリオ" pitchFamily="50" charset="-128"/>
              <a:cs typeface="ＭＳ Ｐゴシック" pitchFamily="50" charset="-128"/>
            </a:endParaRPr>
          </a:p>
          <a:p>
            <a:pPr marL="0" marR="0" lvl="0" indent="0" algn="ctr" defTabSz="914400" rtl="0" eaLnBrk="1" fontAlgn="base" latinLnBrk="0" hangingPunct="1">
              <a:lnSpc>
                <a:spcPct val="192000"/>
              </a:lnSpc>
              <a:spcBef>
                <a:spcPct val="0"/>
              </a:spcBef>
              <a:spcAft>
                <a:spcPct val="0"/>
              </a:spcAft>
              <a:buClrTx/>
              <a:buSzTx/>
              <a:buFontTx/>
              <a:buNone/>
              <a:tabLst/>
            </a:pPr>
            <a:endParaRPr kumimoji="1" lang="ja-JP" altLang="en-US" sz="1000" b="0" i="0" u="none" strike="noStrike" cap="none" normalizeH="0" baseline="0" dirty="0">
              <a:ln>
                <a:noFill/>
              </a:ln>
              <a:solidFill>
                <a:srgbClr val="FFFFFF"/>
              </a:solidFill>
              <a:effectLst/>
              <a:latin typeface="メイリオ" pitchFamily="50" charset="-128"/>
              <a:ea typeface="メイリオ" pitchFamily="50" charset="-128"/>
              <a:cs typeface="ＭＳ Ｐゴシック" pitchFamily="50" charset="-128"/>
            </a:endParaRPr>
          </a:p>
          <a:p>
            <a:pPr marL="0" marR="0" lvl="0" indent="0" algn="ctr" defTabSz="914400" rtl="0" eaLnBrk="1" fontAlgn="base" latinLnBrk="0" hangingPunct="1">
              <a:lnSpc>
                <a:spcPct val="192000"/>
              </a:lnSpc>
              <a:spcBef>
                <a:spcPct val="0"/>
              </a:spcBef>
              <a:spcAft>
                <a:spcPct val="0"/>
              </a:spcAft>
              <a:buClrTx/>
              <a:buSzTx/>
              <a:buFontTx/>
              <a:buNone/>
              <a:tabLst/>
            </a:pPr>
            <a:endParaRPr kumimoji="1" lang="ja-JP" altLang="en-US" sz="1000" b="0" i="0" u="none" strike="noStrike" cap="none" normalizeH="0" baseline="0" dirty="0">
              <a:ln>
                <a:noFill/>
              </a:ln>
              <a:solidFill>
                <a:srgbClr val="FFFFFF"/>
              </a:solidFill>
              <a:effectLst/>
              <a:latin typeface="メイリオ" pitchFamily="50" charset="-128"/>
              <a:ea typeface="メイリオ" pitchFamily="50" charset="-128"/>
              <a:cs typeface="ＭＳ Ｐゴシック" pitchFamily="50" charset="-128"/>
            </a:endParaRPr>
          </a:p>
          <a:p>
            <a:pPr marL="0" marR="0" lvl="0" indent="0" algn="ctr" defTabSz="914400" rtl="0" eaLnBrk="1" fontAlgn="base" latinLnBrk="0" hangingPunct="1">
              <a:lnSpc>
                <a:spcPct val="192000"/>
              </a:lnSpc>
              <a:spcBef>
                <a:spcPct val="0"/>
              </a:spcBef>
              <a:spcAft>
                <a:spcPct val="0"/>
              </a:spcAft>
              <a:buClrTx/>
              <a:buSzTx/>
              <a:buFontTx/>
              <a:buNone/>
              <a:tabLst/>
            </a:pPr>
            <a:endParaRPr kumimoji="1" lang="ja-JP" altLang="en-US" sz="1000" b="0" i="0" u="none" strike="noStrike" cap="none" normalizeH="0" baseline="0" dirty="0">
              <a:ln>
                <a:noFill/>
              </a:ln>
              <a:solidFill>
                <a:srgbClr val="FFFFFF"/>
              </a:solidFill>
              <a:effectLst/>
              <a:latin typeface="メイリオ" pitchFamily="50" charset="-128"/>
              <a:ea typeface="メイリオ" pitchFamily="50" charset="-128"/>
              <a:cs typeface="ＭＳ Ｐゴシック" pitchFamily="50" charset="-128"/>
            </a:endParaRPr>
          </a:p>
          <a:p>
            <a:pPr lvl="0" algn="ctr" fontAlgn="base">
              <a:lnSpc>
                <a:spcPct val="192000"/>
              </a:lnSpc>
              <a:spcBef>
                <a:spcPct val="0"/>
              </a:spcBef>
              <a:spcAft>
                <a:spcPct val="0"/>
              </a:spcAft>
            </a:pPr>
            <a:endParaRPr lang="ja-JP" altLang="en-US" sz="1000" dirty="0">
              <a:solidFill>
                <a:srgbClr val="FFFFFF"/>
              </a:solidFill>
              <a:latin typeface="メイリオ" pitchFamily="50" charset="-128"/>
              <a:ea typeface="メイリオ" pitchFamily="50" charset="-128"/>
              <a:cs typeface="ＭＳ Ｐゴシック" pitchFamily="50" charset="-128"/>
            </a:endParaRPr>
          </a:p>
          <a:p>
            <a:pPr lvl="0" algn="ctr" fontAlgn="base">
              <a:lnSpc>
                <a:spcPct val="192000"/>
              </a:lnSpc>
              <a:spcBef>
                <a:spcPct val="0"/>
              </a:spcBef>
              <a:spcAft>
                <a:spcPct val="0"/>
              </a:spcAft>
            </a:pPr>
            <a:endParaRPr lang="ja-JP" altLang="en-US" sz="1000" dirty="0">
              <a:solidFill>
                <a:srgbClr val="FFFFFF"/>
              </a:solidFill>
              <a:latin typeface="メイリオ" pitchFamily="50" charset="-128"/>
              <a:ea typeface="メイリオ" pitchFamily="50" charset="-128"/>
              <a:cs typeface="ＭＳ Ｐゴシック" pitchFamily="50" charset="-128"/>
            </a:endParaRPr>
          </a:p>
          <a:p>
            <a:pPr lvl="0" algn="ctr" fontAlgn="base">
              <a:lnSpc>
                <a:spcPct val="192000"/>
              </a:lnSpc>
              <a:spcBef>
                <a:spcPct val="0"/>
              </a:spcBef>
              <a:spcAft>
                <a:spcPct val="0"/>
              </a:spcAft>
            </a:pPr>
            <a:r>
              <a:rPr lang="en-US" altLang="ja-JP" sz="1000" dirty="0">
                <a:solidFill>
                  <a:srgbClr val="FFFFFF"/>
                </a:solidFill>
                <a:latin typeface="メイリオ" pitchFamily="50" charset="-128"/>
                <a:ea typeface="メイリオ" pitchFamily="50" charset="-128"/>
                <a:cs typeface="ＭＳ Ｐゴシック" pitchFamily="50" charset="-128"/>
              </a:rPr>
              <a:t>【</a:t>
            </a:r>
            <a:r>
              <a:rPr lang="ja-JP" altLang="en-US" sz="1000" dirty="0">
                <a:solidFill>
                  <a:srgbClr val="FFFFFF"/>
                </a:solidFill>
                <a:latin typeface="メイリオ" pitchFamily="50" charset="-128"/>
                <a:ea typeface="メイリオ" pitchFamily="50" charset="-128"/>
                <a:cs typeface="ＭＳ Ｐゴシック" pitchFamily="50" charset="-128"/>
              </a:rPr>
              <a:t>お問い合わせ先</a:t>
            </a:r>
            <a:r>
              <a:rPr lang="en-US" altLang="ja-JP" sz="1000" dirty="0">
                <a:solidFill>
                  <a:srgbClr val="FFFFFF"/>
                </a:solidFill>
                <a:latin typeface="メイリオ" pitchFamily="50" charset="-128"/>
                <a:ea typeface="メイリオ" pitchFamily="50" charset="-128"/>
                <a:cs typeface="ＭＳ Ｐゴシック" pitchFamily="50" charset="-128"/>
              </a:rPr>
              <a:t>】</a:t>
            </a:r>
          </a:p>
          <a:p>
            <a:pPr lvl="0" algn="ctr" fontAlgn="base">
              <a:lnSpc>
                <a:spcPct val="192000"/>
              </a:lnSpc>
              <a:spcBef>
                <a:spcPct val="0"/>
              </a:spcBef>
              <a:spcAft>
                <a:spcPct val="0"/>
              </a:spcAft>
            </a:pPr>
            <a:endParaRPr lang="en-US" altLang="ja-JP" sz="1000" dirty="0">
              <a:solidFill>
                <a:srgbClr val="FFFFFF"/>
              </a:solidFill>
              <a:latin typeface="メイリオ" pitchFamily="50" charset="-128"/>
              <a:ea typeface="メイリオ" pitchFamily="50" charset="-128"/>
              <a:cs typeface="ＭＳ Ｐゴシック" pitchFamily="50" charset="-128"/>
            </a:endParaRPr>
          </a:p>
          <a:p>
            <a:pPr lvl="0" algn="ctr" fontAlgn="base">
              <a:lnSpc>
                <a:spcPct val="192000"/>
              </a:lnSpc>
              <a:spcBef>
                <a:spcPct val="0"/>
              </a:spcBef>
              <a:spcAft>
                <a:spcPct val="0"/>
              </a:spcAft>
            </a:pPr>
            <a:r>
              <a:rPr lang="ja-JP" altLang="en-US" sz="1000" dirty="0">
                <a:solidFill>
                  <a:srgbClr val="FFFFFF"/>
                </a:solidFill>
                <a:latin typeface="メイリオ" pitchFamily="50" charset="-128"/>
                <a:ea typeface="メイリオ" pitchFamily="50" charset="-128"/>
                <a:cs typeface="ＭＳ Ｐゴシック" pitchFamily="50" charset="-128"/>
              </a:rPr>
              <a:t>　</a:t>
            </a:r>
            <a:endParaRPr kumimoji="1" lang="ja-JP" altLang="en-US" sz="1000" b="0" i="0" u="none" strike="noStrike" cap="none" normalizeH="0" baseline="0" dirty="0">
              <a:ln>
                <a:noFill/>
              </a:ln>
              <a:solidFill>
                <a:srgbClr val="FFFFFF"/>
              </a:solidFill>
              <a:effectLst/>
              <a:latin typeface="メイリオ" pitchFamily="50" charset="-128"/>
              <a:ea typeface="メイリオ" pitchFamily="50" charset="-128"/>
              <a:cs typeface="ＭＳ Ｐゴシック" pitchFamily="50" charset="-128"/>
            </a:endParaRPr>
          </a:p>
          <a:p>
            <a:pPr marL="0" marR="0" lvl="0" indent="0" algn="ctr" defTabSz="914400" rtl="0" eaLnBrk="1" fontAlgn="base" latinLnBrk="0" hangingPunct="1">
              <a:lnSpc>
                <a:spcPct val="192000"/>
              </a:lnSpc>
              <a:spcBef>
                <a:spcPct val="0"/>
              </a:spcBef>
              <a:spcAft>
                <a:spcPct val="0"/>
              </a:spcAft>
              <a:buClrTx/>
              <a:buSzTx/>
              <a:buFontTx/>
              <a:buNone/>
              <a:tabLst/>
            </a:pPr>
            <a:endParaRPr kumimoji="1" lang="ja-JP" altLang="en-US" sz="1000" b="0" i="0" u="none" strike="noStrike" cap="none" normalizeH="0" baseline="0" dirty="0">
              <a:ln>
                <a:noFill/>
              </a:ln>
              <a:solidFill>
                <a:srgbClr val="FFFFFF"/>
              </a:solidFill>
              <a:effectLst/>
              <a:latin typeface="メイリオ" pitchFamily="50" charset="-128"/>
              <a:ea typeface="メイリオ" pitchFamily="50" charset="-128"/>
              <a:cs typeface="ＭＳ Ｐゴシック" pitchFamily="50" charset="-128"/>
            </a:endParaRPr>
          </a:p>
          <a:p>
            <a:pPr marL="0" marR="0" lvl="0" indent="0" algn="ctr" defTabSz="914400" rtl="0" eaLnBrk="1" fontAlgn="base" latinLnBrk="0" hangingPunct="1">
              <a:lnSpc>
                <a:spcPct val="192000"/>
              </a:lnSpc>
              <a:spcBef>
                <a:spcPct val="0"/>
              </a:spcBef>
              <a:spcAft>
                <a:spcPct val="0"/>
              </a:spcAft>
              <a:buClrTx/>
              <a:buSzTx/>
              <a:buFontTx/>
              <a:buNone/>
              <a:tabLst/>
            </a:pPr>
            <a:endParaRPr kumimoji="1" lang="ja-JP" altLang="en-US" sz="1000" b="0" i="0" u="none" strike="noStrike" cap="none" normalizeH="0" baseline="0" dirty="0">
              <a:ln>
                <a:noFill/>
              </a:ln>
              <a:solidFill>
                <a:srgbClr val="FFFFFF"/>
              </a:solidFill>
              <a:effectLst/>
              <a:latin typeface="メイリオ" pitchFamily="50" charset="-128"/>
              <a:ea typeface="メイリオ" pitchFamily="50" charset="-128"/>
              <a:cs typeface="ＭＳ Ｐゴシック" pitchFamily="50" charset="-128"/>
            </a:endParaRPr>
          </a:p>
          <a:p>
            <a:pPr marL="0" marR="0" lvl="0" indent="0" algn="ctr" defTabSz="914400" rtl="0" eaLnBrk="1" fontAlgn="base" latinLnBrk="0" hangingPunct="1">
              <a:lnSpc>
                <a:spcPct val="192000"/>
              </a:lnSpc>
              <a:spcBef>
                <a:spcPct val="0"/>
              </a:spcBef>
              <a:spcAft>
                <a:spcPct val="0"/>
              </a:spcAft>
              <a:buClrTx/>
              <a:buSzTx/>
              <a:buFontTx/>
              <a:buNone/>
              <a:tabLst/>
            </a:pPr>
            <a:endParaRPr kumimoji="1" lang="ja-JP" altLang="en-US" sz="1000" b="0" i="0" u="none" strike="noStrike" cap="none" normalizeH="0" baseline="0" dirty="0">
              <a:ln>
                <a:noFill/>
              </a:ln>
              <a:solidFill>
                <a:srgbClr val="FFFFFF"/>
              </a:solidFill>
              <a:effectLst/>
              <a:latin typeface="メイリオ" pitchFamily="50" charset="-128"/>
              <a:ea typeface="メイリオ"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テキスト ボックス 16"/>
          <p:cNvSpPr txBox="1">
            <a:spLocks noChangeArrowheads="1"/>
          </p:cNvSpPr>
          <p:nvPr/>
        </p:nvSpPr>
        <p:spPr bwMode="auto">
          <a:xfrm>
            <a:off x="308768" y="3277691"/>
            <a:ext cx="2416813" cy="284625"/>
          </a:xfrm>
          <a:prstGeom prst="rect">
            <a:avLst/>
          </a:prstGeom>
          <a:solidFill>
            <a:srgbClr val="FFFFFF"/>
          </a:solidFill>
          <a:ln>
            <a:noFill/>
          </a:ln>
          <a:extLst>
            <a:ext uri="{91240B29-F687-4F45-9708-019B960494DF}">
              <a14:hiddenLine xmlns:a14="http://schemas.microsoft.com/office/drawing/2010/main" w="1270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4000"/>
              </a:lnSpc>
              <a:spcBef>
                <a:spcPct val="0"/>
              </a:spcBef>
              <a:spcAft>
                <a:spcPct val="0"/>
              </a:spcAft>
              <a:buClrTx/>
              <a:buSzTx/>
              <a:buFontTx/>
              <a:buNone/>
              <a:tabLst/>
            </a:pPr>
            <a:r>
              <a:rPr kumimoji="1" lang="en-US" altLang="ja-JP" sz="900" b="0" i="0" u="none" strike="noStrike" cap="none" normalizeH="0" baseline="0" dirty="0">
                <a:ln>
                  <a:noFill/>
                </a:ln>
                <a:solidFill>
                  <a:schemeClr val="tx1"/>
                </a:solidFill>
                <a:effectLst/>
                <a:latin typeface="メイリオ" pitchFamily="50" charset="-128"/>
                <a:ea typeface="メイリオ" pitchFamily="50" charset="-128"/>
                <a:cs typeface="ＭＳ Ｐゴシック" pitchFamily="50" charset="-128"/>
              </a:rPr>
              <a:t>①</a:t>
            </a:r>
            <a:r>
              <a:rPr kumimoji="1" lang="ja-JP" altLang="en-US" sz="900" b="0" i="0" u="none" strike="noStrike" cap="none" normalizeH="0" baseline="0" dirty="0">
                <a:ln>
                  <a:noFill/>
                </a:ln>
                <a:solidFill>
                  <a:schemeClr val="tx1"/>
                </a:solidFill>
                <a:effectLst/>
                <a:latin typeface="メイリオ" pitchFamily="50" charset="-128"/>
                <a:ea typeface="メイリオ" pitchFamily="50" charset="-128"/>
                <a:cs typeface="ＭＳ Ｐゴシック" pitchFamily="50" charset="-128"/>
              </a:rPr>
              <a:t>彩都西部地区</a:t>
            </a:r>
            <a:r>
              <a:rPr kumimoji="1" lang="en-US" altLang="ja-JP" sz="900" b="0" i="0" u="none" strike="noStrike" cap="none" normalizeH="0" baseline="0" dirty="0">
                <a:ln>
                  <a:noFill/>
                </a:ln>
                <a:solidFill>
                  <a:schemeClr val="tx1"/>
                </a:solidFill>
                <a:effectLst/>
                <a:latin typeface="メイリオ" pitchFamily="50" charset="-128"/>
                <a:ea typeface="メイリオ" pitchFamily="50" charset="-128"/>
                <a:cs typeface="ＭＳ Ｐゴシック" pitchFamily="50" charset="-128"/>
              </a:rPr>
              <a:t>〔</a:t>
            </a:r>
            <a:r>
              <a:rPr kumimoji="1" lang="ja-JP" altLang="en-US" sz="900" b="0" i="0" u="none" strike="noStrike" cap="none" normalizeH="0" baseline="0" dirty="0">
                <a:ln>
                  <a:noFill/>
                </a:ln>
                <a:solidFill>
                  <a:schemeClr val="tx1"/>
                </a:solidFill>
                <a:effectLst/>
                <a:latin typeface="メイリオ" pitchFamily="50" charset="-128"/>
                <a:ea typeface="メイリオ" pitchFamily="50" charset="-128"/>
                <a:cs typeface="ＭＳ Ｐゴシック" pitchFamily="50" charset="-128"/>
              </a:rPr>
              <a:t>茨木市・箕面市</a:t>
            </a:r>
            <a:r>
              <a:rPr kumimoji="1" lang="en-US" altLang="ja-JP" sz="900" b="0" i="0" u="none" strike="noStrike" cap="none" normalizeH="0" baseline="0" dirty="0">
                <a:ln>
                  <a:noFill/>
                </a:ln>
                <a:solidFill>
                  <a:schemeClr val="tx1"/>
                </a:solidFill>
                <a:effectLst/>
                <a:latin typeface="メイリオ" pitchFamily="50" charset="-128"/>
                <a:ea typeface="メイリオ" pitchFamily="50" charset="-128"/>
                <a:cs typeface="ＭＳ Ｐゴシック" pitchFamily="50" charset="-128"/>
              </a:rPr>
              <a:t>〕</a:t>
            </a: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6" name="テキスト ボックス 26"/>
          <p:cNvSpPr txBox="1">
            <a:spLocks noChangeArrowheads="1"/>
          </p:cNvSpPr>
          <p:nvPr/>
        </p:nvSpPr>
        <p:spPr bwMode="auto">
          <a:xfrm>
            <a:off x="310163" y="5150222"/>
            <a:ext cx="2416814" cy="351404"/>
          </a:xfrm>
          <a:prstGeom prst="rect">
            <a:avLst/>
          </a:prstGeom>
          <a:solidFill>
            <a:srgbClr val="FFFFFF"/>
          </a:solidFill>
          <a:ln>
            <a:noFill/>
          </a:ln>
          <a:extLst>
            <a:ext uri="{91240B29-F687-4F45-9708-019B960494DF}">
              <a14:hiddenLine xmlns:a14="http://schemas.microsoft.com/office/drawing/2010/main" w="1270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fontAlgn="base">
              <a:lnSpc>
                <a:spcPct val="104000"/>
              </a:lnSpc>
              <a:spcBef>
                <a:spcPct val="0"/>
              </a:spcBef>
              <a:spcAft>
                <a:spcPct val="0"/>
              </a:spcAft>
            </a:pP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⑥</a:t>
            </a:r>
            <a:r>
              <a:rPr lang="zh-CN" altLang="en-US" sz="900" dirty="0">
                <a:latin typeface="メイリオ" panose="020B0604030504040204" pitchFamily="50" charset="-128"/>
                <a:ea typeface="メイリオ" panose="020B0604030504040204" pitchFamily="50" charset="-128"/>
                <a:cs typeface="メイリオ" panose="020B0604030504040204" pitchFamily="50" charset="-128"/>
              </a:rPr>
              <a:t>京都大学</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複合原子力科学研究所</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pPr lvl="0" fontAlgn="base">
              <a:lnSpc>
                <a:spcPct val="104000"/>
              </a:lnSpc>
              <a:spcBef>
                <a:spcPct val="0"/>
              </a:spcBef>
              <a:spcAft>
                <a:spcPct val="0"/>
              </a:spcAft>
            </a:pPr>
            <a:r>
              <a:rPr lang="en-US" altLang="zh-CN" sz="900" dirty="0">
                <a:latin typeface="メイリオ" panose="020B0604030504040204" pitchFamily="50" charset="-128"/>
                <a:ea typeface="メイリオ" panose="020B0604030504040204" pitchFamily="50" charset="-128"/>
                <a:cs typeface="メイリオ" panose="020B0604030504040204" pitchFamily="50" charset="-128"/>
              </a:rPr>
              <a:t>〔</a:t>
            </a:r>
            <a:r>
              <a:rPr lang="zh-CN" altLang="en-US" sz="900" dirty="0">
                <a:latin typeface="メイリオ" panose="020B0604030504040204" pitchFamily="50" charset="-128"/>
                <a:ea typeface="メイリオ" panose="020B0604030504040204" pitchFamily="50" charset="-128"/>
                <a:cs typeface="メイリオ" panose="020B0604030504040204" pitchFamily="50" charset="-128"/>
              </a:rPr>
              <a:t>熊取町</a:t>
            </a:r>
            <a:r>
              <a:rPr lang="en-US" altLang="zh-CN" sz="900" dirty="0">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7" name="テキスト ボックス 22"/>
          <p:cNvSpPr txBox="1">
            <a:spLocks noChangeArrowheads="1"/>
          </p:cNvSpPr>
          <p:nvPr/>
        </p:nvSpPr>
        <p:spPr bwMode="auto">
          <a:xfrm>
            <a:off x="309466" y="4754606"/>
            <a:ext cx="2416814" cy="329491"/>
          </a:xfrm>
          <a:prstGeom prst="rect">
            <a:avLst/>
          </a:prstGeom>
          <a:solidFill>
            <a:srgbClr val="FFFFFF"/>
          </a:solidFill>
          <a:ln>
            <a:noFill/>
          </a:ln>
          <a:extLst>
            <a:ext uri="{91240B29-F687-4F45-9708-019B960494DF}">
              <a14:hiddenLine xmlns:a14="http://schemas.microsoft.com/office/drawing/2010/main" w="1270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fontAlgn="base">
              <a:spcBef>
                <a:spcPct val="0"/>
              </a:spcBef>
              <a:spcAft>
                <a:spcPct val="0"/>
              </a:spcAft>
            </a:pP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⑤大阪府立大学なかもずキャンパス</a:t>
            </a:r>
          </a:p>
          <a:p>
            <a:pPr lvl="0" fontAlgn="base">
              <a:spcBef>
                <a:spcPct val="0"/>
              </a:spcBef>
              <a:spcAft>
                <a:spcPct val="0"/>
              </a:spcAft>
            </a:pP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堺市</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8" name="Text Box 8"/>
          <p:cNvSpPr txBox="1">
            <a:spLocks noChangeArrowheads="1"/>
          </p:cNvSpPr>
          <p:nvPr/>
        </p:nvSpPr>
        <p:spPr bwMode="auto">
          <a:xfrm>
            <a:off x="309466" y="4469168"/>
            <a:ext cx="2416814" cy="222140"/>
          </a:xfrm>
          <a:prstGeom prst="rect">
            <a:avLst/>
          </a:prstGeom>
          <a:solidFill>
            <a:srgbClr val="FFFFFF"/>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ctr" anchorCtr="0" compatLnSpc="1">
            <a:prstTxWarp prst="textNoShape">
              <a:avLst/>
            </a:prstTxWarp>
          </a:bodyPr>
          <a:lstStyle/>
          <a:p>
            <a:pPr lvl="0" algn="just" fontAlgn="base">
              <a:lnSpc>
                <a:spcPct val="96000"/>
              </a:lnSpc>
              <a:spcBef>
                <a:spcPct val="0"/>
              </a:spcBef>
              <a:spcAft>
                <a:spcPct val="0"/>
              </a:spcAft>
            </a:pP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④夢洲・咲洲、阪神港</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大阪市</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9" name="テキスト ボックス 24"/>
          <p:cNvSpPr txBox="1">
            <a:spLocks noChangeArrowheads="1"/>
          </p:cNvSpPr>
          <p:nvPr/>
        </p:nvSpPr>
        <p:spPr bwMode="auto">
          <a:xfrm>
            <a:off x="309466" y="4041473"/>
            <a:ext cx="2416813" cy="352027"/>
          </a:xfrm>
          <a:prstGeom prst="rect">
            <a:avLst/>
          </a:prstGeom>
          <a:solidFill>
            <a:srgbClr val="FFFFFF"/>
          </a:solidFill>
          <a:ln>
            <a:noFill/>
          </a:ln>
          <a:extLst>
            <a:ext uri="{91240B29-F687-4F45-9708-019B960494DF}">
              <a14:hiddenLine xmlns:a14="http://schemas.microsoft.com/office/drawing/2010/main" w="1270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lgn="just" fontAlgn="base">
              <a:lnSpc>
                <a:spcPct val="96000"/>
              </a:lnSpc>
              <a:spcBef>
                <a:spcPct val="0"/>
              </a:spcBef>
              <a:spcAft>
                <a:spcPct val="0"/>
              </a:spcAft>
            </a:pPr>
            <a:r>
              <a:rPr lang="ja-JP" altLang="en-US" sz="900" dirty="0">
                <a:latin typeface="メイリオ" pitchFamily="50" charset="-128"/>
                <a:ea typeface="メイリオ" pitchFamily="50" charset="-128"/>
                <a:cs typeface="ＭＳ Ｐゴシック" pitchFamily="50" charset="-128"/>
              </a:rPr>
              <a:t>③大阪駅周辺 </a:t>
            </a:r>
            <a:r>
              <a:rPr lang="en-US" altLang="ja-JP" sz="900" dirty="0">
                <a:latin typeface="メイリオ" pitchFamily="50" charset="-128"/>
                <a:ea typeface="メイリオ" pitchFamily="50" charset="-128"/>
                <a:cs typeface="ＭＳ Ｐゴシック" pitchFamily="50" charset="-128"/>
              </a:rPr>
              <a:t>(</a:t>
            </a:r>
            <a:r>
              <a:rPr lang="ja-JP" altLang="en-US" sz="900" dirty="0">
                <a:latin typeface="メイリオ" pitchFamily="50" charset="-128"/>
                <a:ea typeface="メイリオ" pitchFamily="50" charset="-128"/>
                <a:cs typeface="ＭＳ Ｐゴシック" pitchFamily="50" charset="-128"/>
              </a:rPr>
              <a:t>うめきた等</a:t>
            </a:r>
            <a:r>
              <a:rPr lang="en-US" altLang="ja-JP" sz="900" dirty="0">
                <a:latin typeface="メイリオ" pitchFamily="50" charset="-128"/>
                <a:ea typeface="メイリオ" pitchFamily="50" charset="-128"/>
                <a:cs typeface="ＭＳ Ｐゴシック" pitchFamily="50" charset="-128"/>
              </a:rPr>
              <a:t>)</a:t>
            </a:r>
          </a:p>
          <a:p>
            <a:pPr lvl="0" algn="just" fontAlgn="base">
              <a:lnSpc>
                <a:spcPct val="96000"/>
              </a:lnSpc>
              <a:spcBef>
                <a:spcPct val="0"/>
              </a:spcBef>
              <a:spcAft>
                <a:spcPct val="0"/>
              </a:spcAft>
            </a:pPr>
            <a:r>
              <a:rPr lang="en-US" altLang="ja-JP" sz="900" dirty="0">
                <a:latin typeface="メイリオ" pitchFamily="50" charset="-128"/>
                <a:ea typeface="メイリオ" pitchFamily="50" charset="-128"/>
                <a:cs typeface="ＭＳ Ｐゴシック" pitchFamily="50" charset="-128"/>
              </a:rPr>
              <a:t>〔</a:t>
            </a:r>
            <a:r>
              <a:rPr lang="ja-JP" altLang="en-US" sz="900" dirty="0">
                <a:latin typeface="メイリオ" pitchFamily="50" charset="-128"/>
                <a:ea typeface="メイリオ" pitchFamily="50" charset="-128"/>
                <a:cs typeface="ＭＳ Ｐゴシック" pitchFamily="50" charset="-128"/>
              </a:rPr>
              <a:t>大阪市</a:t>
            </a:r>
            <a:r>
              <a:rPr lang="en-US" altLang="ja-JP" sz="900" dirty="0">
                <a:latin typeface="メイリオ" pitchFamily="50" charset="-128"/>
                <a:ea typeface="メイリオ" pitchFamily="50" charset="-128"/>
                <a:cs typeface="ＭＳ Ｐゴシック" pitchFamily="50" charset="-128"/>
              </a:rPr>
              <a:t>〕</a:t>
            </a:r>
          </a:p>
          <a:p>
            <a:pPr marL="0" marR="0" lvl="0" indent="0" algn="l" defTabSz="914400" rtl="0" eaLnBrk="1" fontAlgn="base" latinLnBrk="0" hangingPunct="1">
              <a:lnSpc>
                <a:spcPct val="96000"/>
              </a:lnSpc>
              <a:spcBef>
                <a:spcPct val="0"/>
              </a:spcBef>
              <a:spcAft>
                <a:spcPct val="0"/>
              </a:spcAft>
              <a:buClrTx/>
              <a:buSzTx/>
              <a:buFontTx/>
              <a:buNone/>
              <a:tabLst/>
            </a:pP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 name="テキスト ボックス 23"/>
          <p:cNvSpPr txBox="1">
            <a:spLocks noChangeArrowheads="1"/>
          </p:cNvSpPr>
          <p:nvPr/>
        </p:nvSpPr>
        <p:spPr bwMode="auto">
          <a:xfrm>
            <a:off x="310163" y="6014878"/>
            <a:ext cx="2416815" cy="333021"/>
          </a:xfrm>
          <a:prstGeom prst="rect">
            <a:avLst/>
          </a:prstGeom>
          <a:solidFill>
            <a:srgbClr val="FFFFFF"/>
          </a:solidFill>
          <a:ln w="12700">
            <a:no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ct val="0"/>
              </a:spcAft>
            </a:pP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⑧北大阪健康医療都市（健都）区域</a:t>
            </a:r>
          </a:p>
          <a:p>
            <a:pPr lvl="0" fontAlgn="base">
              <a:spcBef>
                <a:spcPct val="0"/>
              </a:spcBef>
              <a:spcAft>
                <a:spcPct val="0"/>
              </a:spcAft>
            </a:pP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吹田市・摂津市</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19" name="テキスト ボックス 21"/>
          <p:cNvSpPr txBox="1">
            <a:spLocks noChangeArrowheads="1"/>
          </p:cNvSpPr>
          <p:nvPr/>
        </p:nvSpPr>
        <p:spPr bwMode="auto">
          <a:xfrm>
            <a:off x="308769" y="3634700"/>
            <a:ext cx="2416813" cy="329672"/>
          </a:xfrm>
          <a:prstGeom prst="rect">
            <a:avLst/>
          </a:prstGeom>
          <a:solidFill>
            <a:srgbClr val="FFFFFF"/>
          </a:solidFill>
          <a:ln>
            <a:noFill/>
          </a:ln>
          <a:extLst>
            <a:ext uri="{91240B29-F687-4F45-9708-019B960494DF}">
              <a14:hiddenLine xmlns:a14="http://schemas.microsoft.com/office/drawing/2010/main" w="1270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96000"/>
              </a:lnSpc>
              <a:spcBef>
                <a:spcPct val="0"/>
              </a:spcBef>
              <a:spcAft>
                <a:spcPct val="0"/>
              </a:spcAft>
              <a:buClrTx/>
              <a:buSzTx/>
              <a:buFontTx/>
              <a:buNone/>
              <a:tabLst/>
            </a:pPr>
            <a:r>
              <a:rPr kumimoji="1" lang="en-US" altLang="ja-JP" sz="900" b="0" i="0" u="none" strike="noStrike" cap="none" normalizeH="0" baseline="0" dirty="0">
                <a:ln>
                  <a:noFill/>
                </a:ln>
                <a:solidFill>
                  <a:schemeClr val="tx1"/>
                </a:solidFill>
                <a:effectLst/>
                <a:latin typeface="メイリオ" pitchFamily="50" charset="-128"/>
                <a:ea typeface="メイリオ" pitchFamily="50" charset="-128"/>
                <a:cs typeface="ＭＳ Ｐゴシック" pitchFamily="50" charset="-128"/>
              </a:rPr>
              <a:t>②</a:t>
            </a:r>
            <a:r>
              <a:rPr kumimoji="1" lang="ja-JP" altLang="en-US" sz="900" b="0" i="0" u="none" strike="noStrike" cap="none" normalizeH="0" baseline="0" dirty="0">
                <a:ln>
                  <a:noFill/>
                </a:ln>
                <a:solidFill>
                  <a:schemeClr val="tx1"/>
                </a:solidFill>
                <a:effectLst/>
                <a:latin typeface="メイリオ" pitchFamily="50" charset="-128"/>
                <a:ea typeface="メイリオ" pitchFamily="50" charset="-128"/>
                <a:cs typeface="ＭＳ Ｐゴシック" pitchFamily="50" charset="-128"/>
              </a:rPr>
              <a:t>大阪大学吹田キャンパス・</a:t>
            </a:r>
          </a:p>
          <a:p>
            <a:pPr marL="0" marR="0" lvl="0" indent="0" algn="just" defTabSz="914400" rtl="0" eaLnBrk="1" fontAlgn="base" latinLnBrk="0" hangingPunct="1">
              <a:lnSpc>
                <a:spcPct val="96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メイリオ" pitchFamily="50" charset="-128"/>
                <a:ea typeface="メイリオ" pitchFamily="50" charset="-128"/>
                <a:cs typeface="ＭＳ Ｐゴシック" pitchFamily="50" charset="-128"/>
              </a:rPr>
              <a:t>国立循環器病研究センター</a:t>
            </a:r>
            <a:r>
              <a:rPr kumimoji="1" lang="en-US" altLang="ja-JP" sz="900" b="0" i="0" u="none" strike="noStrike" cap="none" normalizeH="0" baseline="0" dirty="0">
                <a:ln>
                  <a:noFill/>
                </a:ln>
                <a:solidFill>
                  <a:schemeClr val="tx1"/>
                </a:solidFill>
                <a:effectLst/>
                <a:latin typeface="メイリオ" pitchFamily="50" charset="-128"/>
                <a:ea typeface="メイリオ" pitchFamily="50" charset="-128"/>
                <a:cs typeface="ＭＳ Ｐゴシック" pitchFamily="50" charset="-128"/>
              </a:rPr>
              <a:t>〔</a:t>
            </a:r>
            <a:r>
              <a:rPr kumimoji="1" lang="ja-JP" altLang="en-US" sz="900" b="0" i="0" u="none" strike="noStrike" cap="none" normalizeH="0" baseline="0" dirty="0">
                <a:ln>
                  <a:noFill/>
                </a:ln>
                <a:solidFill>
                  <a:schemeClr val="tx1"/>
                </a:solidFill>
                <a:effectLst/>
                <a:latin typeface="メイリオ" pitchFamily="50" charset="-128"/>
                <a:ea typeface="メイリオ" pitchFamily="50" charset="-128"/>
                <a:cs typeface="ＭＳ Ｐゴシック" pitchFamily="50" charset="-128"/>
              </a:rPr>
              <a:t>吹田市</a:t>
            </a:r>
            <a:r>
              <a:rPr kumimoji="1" lang="en-US" altLang="ja-JP" sz="900" b="0" i="0" u="none" strike="noStrike" cap="none" normalizeH="0" baseline="0" dirty="0">
                <a:ln>
                  <a:noFill/>
                </a:ln>
                <a:solidFill>
                  <a:schemeClr val="tx1"/>
                </a:solidFill>
                <a:effectLst/>
                <a:latin typeface="メイリオ" pitchFamily="50" charset="-128"/>
                <a:ea typeface="メイリオ" pitchFamily="50" charset="-128"/>
                <a:cs typeface="ＭＳ Ｐゴシック" pitchFamily="50" charset="-128"/>
              </a:rPr>
              <a:t>〕</a:t>
            </a: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5" name="正方形/長方形 4"/>
          <p:cNvSpPr/>
          <p:nvPr/>
        </p:nvSpPr>
        <p:spPr>
          <a:xfrm>
            <a:off x="-1" y="8137262"/>
            <a:ext cx="7200901" cy="197825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lvl="0"/>
            <a:r>
              <a:rPr lang="en-US" altLang="ja-JP" sz="120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お問合せ先</a:t>
            </a:r>
            <a:r>
              <a:rPr lang="en-US" altLang="ja-JP"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p>
          <a:p>
            <a:pPr lvl="0"/>
            <a:r>
              <a:rPr lang="ja-JP" altLang="en-US"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大阪府　商工労働部　</a:t>
            </a:r>
            <a:endParaRPr lang="en-US" altLang="ja-JP"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559-8555</a:t>
            </a:r>
            <a:r>
              <a:rPr lang="ja-JP" altLang="en-US"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大阪市住之江区南港北</a:t>
            </a:r>
            <a:r>
              <a:rPr lang="en-US" altLang="ja-JP"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1-14-16</a:t>
            </a:r>
            <a:r>
              <a:rPr lang="ja-JP" altLang="en-US"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大阪府咲洲庁舎（さきしまコスモタワー）</a:t>
            </a:r>
            <a:r>
              <a:rPr lang="en-US" altLang="ja-JP"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25F</a:t>
            </a:r>
          </a:p>
          <a:p>
            <a:pPr lvl="0"/>
            <a:r>
              <a:rPr lang="ja-JP" altLang="en-US"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zh-TW" altLang="en-US" sz="10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外資系企業等進出促進補助金</a:t>
            </a:r>
            <a:r>
              <a:rPr lang="ja-JP" altLang="en-US" sz="10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、成長特区税制、地方拠点強化税制、地域未来投資促進法について）</a:t>
            </a:r>
            <a:endParaRPr lang="en-US" altLang="ja-JP" sz="10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成長産業振興室　国際ビジネス・スタートアップ支援課　</a:t>
            </a:r>
            <a:r>
              <a:rPr lang="en-US" altLang="ja-JP"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TEL 06-6210-9406</a:t>
            </a:r>
            <a:r>
              <a:rPr lang="ja-JP" altLang="en-US"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（府内投資促進補助金、産業集積促進税制について）</a:t>
            </a:r>
            <a:r>
              <a:rPr lang="ja-JP" altLang="en-US"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8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中小企業支援室　ものづくり支援課　</a:t>
            </a:r>
            <a:r>
              <a:rPr lang="en-US" altLang="ja-JP"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TEL </a:t>
            </a:r>
            <a:r>
              <a:rPr lang="en-US" altLang="ja-JP" sz="1200" b="0" i="0" dirty="0">
                <a:solidFill>
                  <a:schemeClr val="bg1"/>
                </a:solidFill>
                <a:effectLst/>
                <a:latin typeface="メイリオ" panose="020B0604030504040204" pitchFamily="50" charset="-128"/>
                <a:ea typeface="メイリオ" panose="020B0604030504040204" pitchFamily="50" charset="-128"/>
              </a:rPr>
              <a:t>06-6210-9470</a:t>
            </a:r>
            <a:endParaRPr lang="en-US" altLang="ja-JP"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sz="9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90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ご注意</a:t>
            </a:r>
            <a:r>
              <a:rPr lang="en-US" altLang="ja-JP" sz="80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具体的に利用をご検討中の方は、必ず事前に詳しい利用要件を上記までお問い合わせください。</a:t>
            </a:r>
          </a:p>
        </p:txBody>
      </p:sp>
      <p:sp>
        <p:nvSpPr>
          <p:cNvPr id="28" name="テキスト ボックス 27"/>
          <p:cNvSpPr txBox="1"/>
          <p:nvPr/>
        </p:nvSpPr>
        <p:spPr>
          <a:xfrm>
            <a:off x="714922" y="147112"/>
            <a:ext cx="6053880" cy="861774"/>
          </a:xfrm>
          <a:prstGeom prst="rect">
            <a:avLst/>
          </a:prstGeom>
          <a:noFill/>
        </p:spPr>
        <p:txBody>
          <a:bodyPr wrap="square" rtlCol="0">
            <a:spAutoFit/>
          </a:bodyPr>
          <a:lstStyle/>
          <a:p>
            <a:pPr algn="ctr">
              <a:lnSpc>
                <a:spcPts val="3000"/>
              </a:lnSpc>
              <a:spcAft>
                <a:spcPts val="0"/>
              </a:spcAft>
            </a:pPr>
            <a:r>
              <a:rPr lang="en-US" altLang="ja-JP" sz="2000" b="1" kern="100" dirty="0">
                <a:solidFill>
                  <a:srgbClr val="FFFFFF"/>
                </a:solidFill>
                <a:latin typeface="Century"/>
                <a:ea typeface="メイリオ"/>
                <a:cs typeface="Times New Roman"/>
              </a:rPr>
              <a:t>   </a:t>
            </a:r>
            <a:r>
              <a:rPr lang="ja-JP" altLang="ja-JP" sz="2400" b="1" kern="100" dirty="0">
                <a:solidFill>
                  <a:srgbClr val="FFFFFF"/>
                </a:solidFill>
                <a:latin typeface="Century"/>
                <a:ea typeface="メイリオ"/>
                <a:cs typeface="Times New Roman"/>
              </a:rPr>
              <a:t>企業立地の優遇制度のご案内（概要版）</a:t>
            </a:r>
            <a:endParaRPr lang="en-US" altLang="ja-JP" sz="1050" kern="100" dirty="0">
              <a:latin typeface="Century"/>
              <a:ea typeface="ＭＳ 明朝"/>
              <a:cs typeface="Times New Roman"/>
            </a:endParaRPr>
          </a:p>
          <a:p>
            <a:pPr algn="ctr">
              <a:lnSpc>
                <a:spcPts val="3000"/>
              </a:lnSpc>
              <a:spcAft>
                <a:spcPts val="0"/>
              </a:spcAft>
            </a:pPr>
            <a:r>
              <a:rPr lang="ja-JP" altLang="ja-JP" sz="1400" kern="100" dirty="0">
                <a:solidFill>
                  <a:srgbClr val="FFFFFF"/>
                </a:solidFill>
                <a:latin typeface="Century"/>
                <a:ea typeface="メイリオ"/>
                <a:cs typeface="Times New Roman"/>
              </a:rPr>
              <a:t> ～大阪に立地する企業・事業所の成長を</a:t>
            </a:r>
            <a:r>
              <a:rPr lang="ja-JP" altLang="ja-JP" sz="1200" kern="100" dirty="0">
                <a:solidFill>
                  <a:srgbClr val="FFFFFF"/>
                </a:solidFill>
                <a:latin typeface="Century"/>
                <a:ea typeface="メイリオ"/>
                <a:cs typeface="Times New Roman"/>
              </a:rPr>
              <a:t>全力でサポートします～</a:t>
            </a:r>
            <a:endParaRPr lang="ja-JP" altLang="ja-JP" sz="1400" kern="100" dirty="0">
              <a:effectLst/>
              <a:latin typeface="Century"/>
              <a:ea typeface="ＭＳ 明朝"/>
              <a:cs typeface="Times New Roman"/>
            </a:endParaRPr>
          </a:p>
        </p:txBody>
      </p:sp>
      <p:pic>
        <p:nvPicPr>
          <p:cNvPr id="2050" name="図 70" descr="説明: 説明: 大阪府の県章"/>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45478" y="210761"/>
            <a:ext cx="533400" cy="400050"/>
          </a:xfrm>
          <a:prstGeom prst="rect">
            <a:avLst/>
          </a:prstGeom>
          <a:solidFill>
            <a:srgbClr val="C3D69B"/>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31" name="テキスト ボックス 30"/>
          <p:cNvSpPr txBox="1"/>
          <p:nvPr/>
        </p:nvSpPr>
        <p:spPr>
          <a:xfrm>
            <a:off x="242178" y="575939"/>
            <a:ext cx="792088" cy="453970"/>
          </a:xfrm>
          <a:prstGeom prst="rect">
            <a:avLst/>
          </a:prstGeom>
          <a:noFill/>
        </p:spPr>
        <p:txBody>
          <a:bodyPr wrap="square" rtlCol="0">
            <a:spAutoFit/>
          </a:bodyPr>
          <a:lstStyle/>
          <a:p>
            <a:pPr algn="just">
              <a:lnSpc>
                <a:spcPts val="3200"/>
              </a:lnSpc>
              <a:spcAft>
                <a:spcPts val="0"/>
              </a:spcAft>
            </a:pPr>
            <a:r>
              <a:rPr lang="ja-JP" altLang="ja-JP" sz="1400" b="1" kern="100" dirty="0">
                <a:solidFill>
                  <a:srgbClr val="FFFFFF"/>
                </a:solidFill>
                <a:latin typeface="Century"/>
                <a:ea typeface="メイリオ"/>
                <a:cs typeface="Times New Roman"/>
              </a:rPr>
              <a:t>大阪府</a:t>
            </a:r>
            <a:endParaRPr lang="ja-JP" altLang="ja-JP" sz="1000" kern="100" dirty="0">
              <a:effectLst/>
              <a:latin typeface="Century"/>
              <a:ea typeface="ＭＳ 明朝"/>
              <a:cs typeface="Times New Roman"/>
            </a:endParaRPr>
          </a:p>
        </p:txBody>
      </p:sp>
      <p:sp>
        <p:nvSpPr>
          <p:cNvPr id="26" name="Text Box 9"/>
          <p:cNvSpPr txBox="1">
            <a:spLocks noChangeArrowheads="1"/>
          </p:cNvSpPr>
          <p:nvPr/>
        </p:nvSpPr>
        <p:spPr bwMode="auto">
          <a:xfrm>
            <a:off x="2665549" y="7989179"/>
            <a:ext cx="214278" cy="271999"/>
          </a:xfrm>
          <a:prstGeom prst="rect">
            <a:avLst/>
          </a:prstGeom>
          <a:noFill/>
          <a:ln>
            <a:noFill/>
          </a:ln>
          <a:effectLst/>
        </p:spPr>
        <p:txBody>
          <a:bodyPr vert="horz" wrap="square" lIns="7200" tIns="7200" rIns="8640" bIns="45720" numCol="1" anchor="ctr" anchorCtr="0" compatLnSpc="1">
            <a:prstTxWarp prst="textNoShape">
              <a:avLst/>
            </a:prstTxWarp>
          </a:bodyPr>
          <a:lstStyle/>
          <a:p>
            <a:pPr marL="0" marR="0" lvl="0" indent="0" algn="just" defTabSz="914400" rtl="0" eaLnBrk="1" fontAlgn="base" latinLnBrk="0" hangingPunct="1">
              <a:lnSpc>
                <a:spcPct val="96000"/>
              </a:lnSpc>
              <a:spcBef>
                <a:spcPct val="0"/>
              </a:spcBef>
              <a:spcAft>
                <a:spcPct val="0"/>
              </a:spcAft>
              <a:buClrTx/>
              <a:buSzTx/>
              <a:buFontTx/>
              <a:buNone/>
              <a:tabLst/>
            </a:pPr>
            <a:endParaRPr kumimoji="1" lang="en-US" altLang="ja-JP" sz="900" b="0" i="0" u="none" strike="noStrike" cap="none" normalizeH="0" baseline="0" dirty="0">
              <a:ln>
                <a:noFill/>
              </a:ln>
              <a:solidFill>
                <a:schemeClr val="tx1"/>
              </a:solidFill>
              <a:effectLst/>
              <a:latin typeface="メイリオ" pitchFamily="50" charset="-128"/>
              <a:ea typeface="メイリオ" pitchFamily="50" charset="-128"/>
              <a:cs typeface="ＭＳ Ｐゴシック"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9" name="テキスト ボックス 24"/>
          <p:cNvSpPr txBox="1">
            <a:spLocks noChangeArrowheads="1"/>
          </p:cNvSpPr>
          <p:nvPr/>
        </p:nvSpPr>
        <p:spPr bwMode="auto">
          <a:xfrm>
            <a:off x="310164" y="5578727"/>
            <a:ext cx="2416814" cy="364596"/>
          </a:xfrm>
          <a:prstGeom prst="rect">
            <a:avLst/>
          </a:prstGeom>
          <a:solidFill>
            <a:srgbClr val="FFFFFF"/>
          </a:solidFill>
          <a:ln>
            <a:noFill/>
          </a:ln>
          <a:extLst>
            <a:ext uri="{91240B29-F687-4F45-9708-019B960494DF}">
              <a14:hiddenLine xmlns:a14="http://schemas.microsoft.com/office/drawing/2010/main" w="1270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fontAlgn="base">
              <a:lnSpc>
                <a:spcPct val="96000"/>
              </a:lnSpc>
              <a:spcBef>
                <a:spcPct val="0"/>
              </a:spcBef>
              <a:spcAft>
                <a:spcPct val="0"/>
              </a:spcAft>
            </a:pP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⑦関西国際空港</a:t>
            </a:r>
          </a:p>
          <a:p>
            <a:pPr lvl="0" fontAlgn="base">
              <a:lnSpc>
                <a:spcPct val="96000"/>
              </a:lnSpc>
              <a:spcBef>
                <a:spcPct val="0"/>
              </a:spcBef>
              <a:spcAft>
                <a:spcPct val="0"/>
              </a:spcAft>
            </a:pP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泉佐野市・泉南市・田尻町</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12" name="角丸四角形 11"/>
          <p:cNvSpPr/>
          <p:nvPr/>
        </p:nvSpPr>
        <p:spPr>
          <a:xfrm>
            <a:off x="408924" y="2278948"/>
            <a:ext cx="396495" cy="21602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4" name="Picture 2"/>
          <p:cNvPicPr>
            <a:picLocks noChangeAspect="1" noChangeArrowheads="1"/>
          </p:cNvPicPr>
          <p:nvPr/>
        </p:nvPicPr>
        <p:blipFill>
          <a:blip r:embed="rId5">
            <a:extLst>
              <a:ext uri="{BEBA8EAE-BF5A-486C-A8C5-ECC9F3942E4B}">
                <a14:imgProps xmlns:a14="http://schemas.microsoft.com/office/drawing/2010/main">
                  <a14:imgLayer r:embed="rId6">
                    <a14:imgEffect>
                      <a14:colorTemperature colorTemp="5650"/>
                    </a14:imgEffect>
                    <a14:imgEffect>
                      <a14:saturation sat="101000"/>
                    </a14:imgEffect>
                  </a14:imgLayer>
                </a14:imgProps>
              </a:ext>
              <a:ext uri="{28A0092B-C50C-407E-A947-70E740481C1C}">
                <a14:useLocalDpi xmlns:a14="http://schemas.microsoft.com/office/drawing/2010/main" val="0"/>
              </a:ext>
            </a:extLst>
          </a:blip>
          <a:srcRect/>
          <a:stretch>
            <a:fillRect/>
          </a:stretch>
        </p:blipFill>
        <p:spPr bwMode="auto">
          <a:xfrm>
            <a:off x="6461345" y="9162404"/>
            <a:ext cx="648072" cy="648072"/>
          </a:xfrm>
          <a:prstGeom prst="rect">
            <a:avLst/>
          </a:prstGeom>
          <a:solidFill>
            <a:schemeClr val="accent1">
              <a:alpha val="0"/>
            </a:schemeClr>
          </a:solidFill>
          <a:ln>
            <a:noFill/>
          </a:ln>
        </p:spPr>
      </p:pic>
      <p:pic>
        <p:nvPicPr>
          <p:cNvPr id="13" name="図 1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907486" y="9470098"/>
            <a:ext cx="1475801" cy="331189"/>
          </a:xfrm>
          <a:prstGeom prst="rect">
            <a:avLst/>
          </a:prstGeom>
        </p:spPr>
      </p:pic>
      <p:sp>
        <p:nvSpPr>
          <p:cNvPr id="14" name="角丸四角形 13"/>
          <p:cNvSpPr/>
          <p:nvPr/>
        </p:nvSpPr>
        <p:spPr>
          <a:xfrm>
            <a:off x="4907486" y="9512491"/>
            <a:ext cx="1224136" cy="29228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b="1" dirty="0">
                <a:solidFill>
                  <a:schemeClr val="tx1"/>
                </a:solidFill>
              </a:rPr>
              <a:t>大阪府　優遇制度</a:t>
            </a:r>
          </a:p>
        </p:txBody>
      </p:sp>
      <p:sp>
        <p:nvSpPr>
          <p:cNvPr id="30" name="テキスト ボックス 60"/>
          <p:cNvSpPr txBox="1">
            <a:spLocks noChangeArrowheads="1"/>
          </p:cNvSpPr>
          <p:nvPr/>
        </p:nvSpPr>
        <p:spPr bwMode="auto">
          <a:xfrm>
            <a:off x="6058944" y="888489"/>
            <a:ext cx="1119758" cy="208800"/>
          </a:xfrm>
          <a:prstGeom prst="rect">
            <a:avLst/>
          </a:prstGeom>
          <a:noFill/>
          <a:ln>
            <a:noFill/>
          </a:ln>
        </p:spPr>
        <p:txBody>
          <a:bodyPr vert="horz" wrap="square" lIns="91440" tIns="45720" rIns="91440" bIns="45720" numCol="1" anchor="t" anchorCtr="0" compatLnSpc="1">
            <a:prstTxWarp prst="textNoShape">
              <a:avLst/>
            </a:prstTxWarp>
          </a:bodyPr>
          <a:lstStyle/>
          <a:p>
            <a:pPr lvl="0" algn="just" fontAlgn="base">
              <a:lnSpc>
                <a:spcPct val="88000"/>
              </a:lnSpc>
              <a:spcBef>
                <a:spcPct val="0"/>
              </a:spcBef>
              <a:spcAft>
                <a:spcPct val="0"/>
              </a:spcAft>
            </a:pPr>
            <a:r>
              <a:rPr lang="ja-JP" altLang="en-US" sz="1050" b="1" dirty="0">
                <a:solidFill>
                  <a:schemeClr val="bg1"/>
                </a:solidFill>
                <a:latin typeface="+mj-ea"/>
                <a:ea typeface="+mj-ea"/>
                <a:cs typeface="ＭＳ Ｐゴシック" pitchFamily="50" charset="-128"/>
              </a:rPr>
              <a:t>令和</a:t>
            </a:r>
            <a:r>
              <a:rPr lang="ja-JP" altLang="en-US" sz="1050" b="1" dirty="0" smtClean="0">
                <a:solidFill>
                  <a:schemeClr val="bg1"/>
                </a:solidFill>
                <a:latin typeface="+mj-ea"/>
                <a:ea typeface="+mj-ea"/>
                <a:cs typeface="ＭＳ Ｐゴシック" pitchFamily="50" charset="-128"/>
              </a:rPr>
              <a:t>５</a:t>
            </a:r>
            <a:r>
              <a:rPr kumimoji="1" lang="ja-JP" altLang="en-US" sz="1050" b="1" i="0" u="none" strike="noStrike" cap="none" normalizeH="0" baseline="0" dirty="0" smtClean="0">
                <a:ln>
                  <a:noFill/>
                </a:ln>
                <a:solidFill>
                  <a:schemeClr val="bg1"/>
                </a:solidFill>
                <a:effectLst/>
                <a:latin typeface="+mj-ea"/>
                <a:ea typeface="+mj-ea"/>
                <a:cs typeface="ＭＳ Ｐゴシック" pitchFamily="50" charset="-128"/>
              </a:rPr>
              <a:t>年</a:t>
            </a:r>
            <a:r>
              <a:rPr lang="ja-JP" altLang="en-US" sz="1050" b="1" dirty="0">
                <a:solidFill>
                  <a:schemeClr val="bg1"/>
                </a:solidFill>
                <a:latin typeface="+mj-ea"/>
                <a:ea typeface="+mj-ea"/>
                <a:cs typeface="ＭＳ Ｐゴシック" pitchFamily="50" charset="-128"/>
              </a:rPr>
              <a:t>５</a:t>
            </a:r>
            <a:r>
              <a:rPr lang="ja-JP" altLang="en-US" sz="1050" b="1" dirty="0" smtClean="0">
                <a:solidFill>
                  <a:schemeClr val="bg1"/>
                </a:solidFill>
                <a:latin typeface="+mj-ea"/>
                <a:ea typeface="+mj-ea"/>
                <a:cs typeface="ＭＳ Ｐゴシック" pitchFamily="50" charset="-128"/>
              </a:rPr>
              <a:t>月</a:t>
            </a:r>
            <a:endParaRPr kumimoji="1" lang="ja-JP" sz="1050" b="1" i="0" u="none" strike="noStrike" cap="none" normalizeH="0" baseline="0" dirty="0">
              <a:ln>
                <a:noFill/>
              </a:ln>
              <a:solidFill>
                <a:schemeClr val="bg1"/>
              </a:solidFill>
              <a:effectLst/>
              <a:latin typeface="+mj-ea"/>
              <a:ea typeface="+mj-ea"/>
              <a:cs typeface="ＭＳ Ｐゴシック" pitchFamily="50" charset="-128"/>
            </a:endParaRPr>
          </a:p>
        </p:txBody>
      </p:sp>
      <p:sp>
        <p:nvSpPr>
          <p:cNvPr id="39" name="テキスト ボックス 23"/>
          <p:cNvSpPr txBox="1">
            <a:spLocks noChangeArrowheads="1"/>
          </p:cNvSpPr>
          <p:nvPr/>
        </p:nvSpPr>
        <p:spPr bwMode="auto">
          <a:xfrm>
            <a:off x="308768" y="6409911"/>
            <a:ext cx="2416813" cy="348620"/>
          </a:xfrm>
          <a:prstGeom prst="rect">
            <a:avLst/>
          </a:prstGeom>
          <a:solidFill>
            <a:srgbClr val="FFFFFF"/>
          </a:solidFill>
          <a:ln w="12700">
            <a:no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ct val="0"/>
              </a:spcAft>
            </a:pP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⑨未来医療国際拠点区域 </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中之島</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p>
          <a:p>
            <a:pPr lvl="0" fontAlgn="base">
              <a:spcBef>
                <a:spcPct val="0"/>
              </a:spcBef>
              <a:spcAft>
                <a:spcPct val="0"/>
              </a:spcAft>
            </a:pP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大阪市</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16" name="テキスト ボックス 15">
            <a:extLst>
              <a:ext uri="{FF2B5EF4-FFF2-40B4-BE49-F238E27FC236}">
                <a16:creationId xmlns:a16="http://schemas.microsoft.com/office/drawing/2014/main" id="{383C965C-8F1C-4D1F-ACCC-ADF88802BDF0}"/>
              </a:ext>
            </a:extLst>
          </p:cNvPr>
          <p:cNvSpPr txBox="1"/>
          <p:nvPr/>
        </p:nvSpPr>
        <p:spPr>
          <a:xfrm>
            <a:off x="4972051" y="9819664"/>
            <a:ext cx="2386434" cy="230832"/>
          </a:xfrm>
          <a:prstGeom prst="rect">
            <a:avLst/>
          </a:prstGeom>
          <a:noFill/>
        </p:spPr>
        <p:txBody>
          <a:bodyPr wrap="square" rtlCol="0">
            <a:spAutoFit/>
          </a:bodyPr>
          <a:lstStyle/>
          <a:p>
            <a:r>
              <a:rPr lang="en-US" altLang="ja-JP" sz="9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www.pref.</a:t>
            </a:r>
            <a:r>
              <a:rPr lang="en-US" altLang="ja-JP" sz="8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osaka</a:t>
            </a:r>
            <a:r>
              <a:rPr lang="en-US" altLang="ja-JP" sz="9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.lg.jp/ritchi/treatment/</a:t>
            </a:r>
            <a:endParaRPr lang="en-US" altLang="ja-JP" sz="7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3370730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正方形/長方形 50"/>
          <p:cNvSpPr>
            <a:spLocks noChangeArrowheads="1"/>
          </p:cNvSpPr>
          <p:nvPr/>
        </p:nvSpPr>
        <p:spPr bwMode="auto">
          <a:xfrm>
            <a:off x="144066" y="6466132"/>
            <a:ext cx="6990979" cy="3470723"/>
          </a:xfrm>
          <a:prstGeom prst="rect">
            <a:avLst/>
          </a:prstGeom>
          <a:noFill/>
          <a:ln w="25400" algn="ctr">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endParaRPr lang="ja-JP" altLang="en-US" dirty="0"/>
          </a:p>
        </p:txBody>
      </p:sp>
      <p:sp>
        <p:nvSpPr>
          <p:cNvPr id="17" name="テキスト ボックス 56"/>
          <p:cNvSpPr txBox="1">
            <a:spLocks noChangeArrowheads="1"/>
          </p:cNvSpPr>
          <p:nvPr/>
        </p:nvSpPr>
        <p:spPr bwMode="auto">
          <a:xfrm>
            <a:off x="1401367" y="6591803"/>
            <a:ext cx="5452690" cy="352425"/>
          </a:xfrm>
          <a:prstGeom prst="rect">
            <a:avLst/>
          </a:prstGeom>
          <a:noFill/>
          <a:ln>
            <a:noFill/>
          </a:ln>
        </p:spPr>
        <p:txBody>
          <a:bodyPr vert="horz" wrap="square" lIns="91440" tIns="45720" rIns="91440" bIns="45720" numCol="1" anchor="t" anchorCtr="0" compatLnSpc="1">
            <a:prstTxWarp prst="textNoShape">
              <a:avLst/>
            </a:prstTxWarp>
          </a:bodyPr>
          <a:lstStyle/>
          <a:p>
            <a:pPr marL="457200" marR="0" lvl="1" indent="0" algn="just" defTabSz="914400" rtl="0" eaLnBrk="1" fontAlgn="base" latinLnBrk="0" hangingPunct="1">
              <a:lnSpc>
                <a:spcPct val="88000"/>
              </a:lnSpc>
              <a:spcBef>
                <a:spcPct val="0"/>
              </a:spcBef>
              <a:spcAft>
                <a:spcPct val="0"/>
              </a:spcAft>
              <a:buClrTx/>
              <a:buSzTx/>
              <a:buFontTx/>
              <a:buNone/>
              <a:tabLst/>
            </a:pPr>
            <a:r>
              <a:rPr kumimoji="1" lang="ja-JP" altLang="en-US" sz="800" b="1" i="0" u="none" strike="noStrike" cap="none" normalizeH="0" baseline="0" dirty="0">
                <a:ln>
                  <a:noFill/>
                </a:ln>
                <a:solidFill>
                  <a:schemeClr val="tx1"/>
                </a:solidFill>
                <a:effectLst/>
                <a:latin typeface="メイリオ" pitchFamily="50" charset="-128"/>
                <a:ea typeface="メイリオ" pitchFamily="50" charset="-128"/>
                <a:cs typeface="ＭＳ Ｐゴシック" pitchFamily="50" charset="-128"/>
              </a:rPr>
              <a:t>府内における</a:t>
            </a:r>
            <a:r>
              <a:rPr kumimoji="1" lang="ja-JP" altLang="en-US" sz="800" b="1" i="0" u="none" strike="noStrike" cap="none" normalizeH="0" baseline="0" dirty="0">
                <a:ln>
                  <a:noFill/>
                </a:ln>
                <a:effectLst/>
                <a:latin typeface="メイリオ" pitchFamily="50" charset="-128"/>
                <a:ea typeface="メイリオ" pitchFamily="50" charset="-128"/>
                <a:cs typeface="ＭＳ Ｐゴシック" pitchFamily="50" charset="-128"/>
              </a:rPr>
              <a:t>産業集積を税制面から促進するため、産業集積促進地域における土地や家屋の取得に係る不動産取得税を軽減</a:t>
            </a:r>
            <a:r>
              <a:rPr kumimoji="1" lang="ja-JP" altLang="en-US" sz="800" b="1" i="0" u="none" cap="none" normalizeH="0" dirty="0">
                <a:ln>
                  <a:noFill/>
                </a:ln>
                <a:effectLst/>
                <a:latin typeface="メイリオ" pitchFamily="50" charset="-128"/>
                <a:ea typeface="メイリオ" pitchFamily="50" charset="-128"/>
                <a:cs typeface="ＭＳ Ｐゴシック" pitchFamily="50" charset="-128"/>
              </a:rPr>
              <a:t>します。</a:t>
            </a:r>
            <a:endParaRPr kumimoji="1" lang="ja-JP" altLang="ja-JP" sz="1800" b="0" i="0" u="none" cap="none" normalizeH="0" dirty="0">
              <a:ln>
                <a:noFill/>
              </a:ln>
              <a:effectLst/>
              <a:latin typeface="Arial" pitchFamily="34" charset="0"/>
              <a:ea typeface="ＭＳ Ｐゴシック" pitchFamily="50" charset="-128"/>
              <a:cs typeface="ＭＳ Ｐゴシック"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2276928845"/>
              </p:ext>
            </p:extLst>
          </p:nvPr>
        </p:nvGraphicFramePr>
        <p:xfrm>
          <a:off x="359421" y="916654"/>
          <a:ext cx="6552728" cy="1927871"/>
        </p:xfrm>
        <a:graphic>
          <a:graphicData uri="http://schemas.openxmlformats.org/drawingml/2006/table">
            <a:tbl>
              <a:tblPr firstRow="1" bandRow="1">
                <a:tableStyleId>{5940675A-B579-460E-94D1-54222C63F5DA}</a:tableStyleId>
              </a:tblPr>
              <a:tblGrid>
                <a:gridCol w="936103">
                  <a:extLst>
                    <a:ext uri="{9D8B030D-6E8A-4147-A177-3AD203B41FA5}">
                      <a16:colId xmlns:a16="http://schemas.microsoft.com/office/drawing/2014/main" val="20000"/>
                    </a:ext>
                  </a:extLst>
                </a:gridCol>
                <a:gridCol w="2592289">
                  <a:extLst>
                    <a:ext uri="{9D8B030D-6E8A-4147-A177-3AD203B41FA5}">
                      <a16:colId xmlns:a16="http://schemas.microsoft.com/office/drawing/2014/main" val="20001"/>
                    </a:ext>
                  </a:extLst>
                </a:gridCol>
                <a:gridCol w="3024336">
                  <a:extLst>
                    <a:ext uri="{9D8B030D-6E8A-4147-A177-3AD203B41FA5}">
                      <a16:colId xmlns:a16="http://schemas.microsoft.com/office/drawing/2014/main" val="20002"/>
                    </a:ext>
                  </a:extLst>
                </a:gridCol>
              </a:tblGrid>
              <a:tr h="165501">
                <a:tc>
                  <a:txBody>
                    <a:bodyPr/>
                    <a:lstStyle/>
                    <a:p>
                      <a:pPr algn="dist">
                        <a:lnSpc>
                          <a:spcPts val="1100"/>
                        </a:lnSpc>
                        <a:spcAft>
                          <a:spcPts val="0"/>
                        </a:spcAft>
                      </a:pPr>
                      <a:r>
                        <a:rPr lang="ja-JP" sz="800" kern="100" dirty="0">
                          <a:effectLst/>
                          <a:latin typeface="Century"/>
                          <a:ea typeface="メイリオ"/>
                          <a:cs typeface="Times New Roman"/>
                        </a:rPr>
                        <a:t>対象者</a:t>
                      </a:r>
                      <a:endParaRPr lang="ja-JP" sz="1050" kern="100" dirty="0">
                        <a:effectLst/>
                        <a:latin typeface="Century"/>
                        <a:ea typeface="ＭＳ 明朝"/>
                        <a:cs typeface="Times New Roman"/>
                      </a:endParaRPr>
                    </a:p>
                  </a:txBody>
                  <a:tcPr marL="68580" marR="68580" marT="0" marB="0" anchor="ctr">
                    <a:solidFill>
                      <a:schemeClr val="tx2">
                        <a:lumMod val="60000"/>
                        <a:lumOff val="40000"/>
                      </a:schemeClr>
                    </a:solidFill>
                  </a:tcPr>
                </a:tc>
                <a:tc gridSpan="2">
                  <a:txBody>
                    <a:bodyPr/>
                    <a:lstStyle/>
                    <a:p>
                      <a:pPr algn="just">
                        <a:lnSpc>
                          <a:spcPts val="1100"/>
                        </a:lnSpc>
                        <a:spcAft>
                          <a:spcPts val="0"/>
                        </a:spcAft>
                      </a:pPr>
                      <a:r>
                        <a:rPr lang="ja-JP" sz="800" kern="100" dirty="0">
                          <a:effectLst/>
                          <a:latin typeface="Century"/>
                          <a:ea typeface="メイリオ"/>
                          <a:cs typeface="Times New Roman"/>
                        </a:rPr>
                        <a:t>工場又は研究開発施設の新築・増改築を行う中小企業</a:t>
                      </a:r>
                      <a:endParaRPr lang="ja-JP" sz="1050" kern="100" dirty="0">
                        <a:effectLst/>
                        <a:latin typeface="Century"/>
                        <a:ea typeface="ＭＳ 明朝"/>
                        <a:cs typeface="Times New Roman"/>
                      </a:endParaRPr>
                    </a:p>
                  </a:txBody>
                  <a:tcPr marL="68580" marR="68580" marT="0" marB="0" anchor="ctr"/>
                </a:tc>
                <a:tc hMerge="1">
                  <a:txBody>
                    <a:bodyPr/>
                    <a:lstStyle/>
                    <a:p>
                      <a:pPr algn="dist">
                        <a:lnSpc>
                          <a:spcPts val="1100"/>
                        </a:lnSpc>
                        <a:spcAft>
                          <a:spcPts val="0"/>
                        </a:spcAft>
                      </a:pPr>
                      <a:endParaRPr lang="ja-JP" sz="1050" kern="100" dirty="0">
                        <a:effectLst/>
                        <a:latin typeface="Century"/>
                        <a:ea typeface="ＭＳ 明朝"/>
                        <a:cs typeface="Times New Roman"/>
                      </a:endParaRPr>
                    </a:p>
                  </a:txBody>
                  <a:tcPr marL="68580" marR="68580" marT="0" marB="0" anchor="ctr"/>
                </a:tc>
                <a:extLst>
                  <a:ext uri="{0D108BD9-81ED-4DB2-BD59-A6C34878D82A}">
                    <a16:rowId xmlns:a16="http://schemas.microsoft.com/office/drawing/2014/main" val="10000"/>
                  </a:ext>
                </a:extLst>
              </a:tr>
              <a:tr h="167588">
                <a:tc>
                  <a:txBody>
                    <a:bodyPr/>
                    <a:lstStyle/>
                    <a:p>
                      <a:pPr algn="dist">
                        <a:lnSpc>
                          <a:spcPts val="1300"/>
                        </a:lnSpc>
                        <a:spcAft>
                          <a:spcPts val="0"/>
                        </a:spcAft>
                      </a:pPr>
                      <a:r>
                        <a:rPr lang="ja-JP" sz="800" kern="100" dirty="0">
                          <a:effectLst/>
                          <a:latin typeface="Century"/>
                          <a:ea typeface="メイリオ"/>
                          <a:cs typeface="Times New Roman"/>
                        </a:rPr>
                        <a:t>対象施設</a:t>
                      </a:r>
                      <a:endParaRPr lang="ja-JP" sz="1050" kern="100" dirty="0">
                        <a:effectLst/>
                        <a:latin typeface="Century"/>
                        <a:ea typeface="ＭＳ 明朝"/>
                        <a:cs typeface="Times New Roman"/>
                      </a:endParaRPr>
                    </a:p>
                  </a:txBody>
                  <a:tcPr marL="68580" marR="68580" marT="0" marB="0">
                    <a:solidFill>
                      <a:schemeClr val="tx2">
                        <a:lumMod val="60000"/>
                        <a:lumOff val="40000"/>
                      </a:schemeClr>
                    </a:solidFill>
                  </a:tcPr>
                </a:tc>
                <a:tc>
                  <a:txBody>
                    <a:bodyPr/>
                    <a:lstStyle/>
                    <a:p>
                      <a:pPr algn="just">
                        <a:lnSpc>
                          <a:spcPts val="1300"/>
                        </a:lnSpc>
                        <a:spcAft>
                          <a:spcPts val="0"/>
                        </a:spcAft>
                      </a:pPr>
                      <a:r>
                        <a:rPr lang="ja-JP" sz="800" kern="100" dirty="0">
                          <a:effectLst/>
                          <a:latin typeface="Century"/>
                          <a:ea typeface="メイリオ"/>
                          <a:cs typeface="Times New Roman"/>
                        </a:rPr>
                        <a:t>先端産業分野</a:t>
                      </a:r>
                      <a:r>
                        <a:rPr lang="ja-JP" sz="800" kern="100" baseline="30000" dirty="0">
                          <a:effectLst/>
                          <a:latin typeface="Century"/>
                          <a:ea typeface="メイリオ"/>
                          <a:cs typeface="Times New Roman"/>
                        </a:rPr>
                        <a:t>※</a:t>
                      </a:r>
                      <a:r>
                        <a:rPr lang="en-US" sz="800" kern="100" baseline="30000" dirty="0">
                          <a:effectLst/>
                          <a:latin typeface="Century"/>
                          <a:ea typeface="メイリオ"/>
                          <a:cs typeface="Times New Roman"/>
                        </a:rPr>
                        <a:t>1</a:t>
                      </a:r>
                      <a:r>
                        <a:rPr lang="ja-JP" sz="800" kern="100" dirty="0">
                          <a:effectLst/>
                          <a:latin typeface="Century"/>
                          <a:ea typeface="メイリオ"/>
                          <a:cs typeface="Times New Roman"/>
                        </a:rPr>
                        <a:t>の研究開発施設</a:t>
                      </a:r>
                      <a:endParaRPr lang="ja-JP" sz="1050" kern="100" dirty="0">
                        <a:effectLst/>
                        <a:latin typeface="Century"/>
                        <a:ea typeface="ＭＳ 明朝"/>
                        <a:cs typeface="Times New Roman"/>
                      </a:endParaRPr>
                    </a:p>
                  </a:txBody>
                  <a:tcPr marL="68580" marR="68580" marT="0" marB="0"/>
                </a:tc>
                <a:tc>
                  <a:txBody>
                    <a:bodyPr/>
                    <a:lstStyle/>
                    <a:p>
                      <a:pPr algn="just">
                        <a:lnSpc>
                          <a:spcPts val="1300"/>
                        </a:lnSpc>
                        <a:spcAft>
                          <a:spcPts val="0"/>
                        </a:spcAft>
                      </a:pPr>
                      <a:r>
                        <a:rPr lang="ja-JP" sz="800" kern="100" dirty="0">
                          <a:effectLst/>
                          <a:latin typeface="Century"/>
                          <a:ea typeface="メイリオ"/>
                          <a:cs typeface="Times New Roman"/>
                        </a:rPr>
                        <a:t>既存工業集積地の工場・研究開発施設</a:t>
                      </a:r>
                      <a:endParaRPr lang="ja-JP" sz="1050" kern="100" dirty="0">
                        <a:effectLst/>
                        <a:latin typeface="Century"/>
                        <a:ea typeface="ＭＳ 明朝"/>
                        <a:cs typeface="Times New Roman"/>
                      </a:endParaRPr>
                    </a:p>
                  </a:txBody>
                  <a:tcPr marL="68580" marR="68580" marT="0" marB="0"/>
                </a:tc>
                <a:extLst>
                  <a:ext uri="{0D108BD9-81ED-4DB2-BD59-A6C34878D82A}">
                    <a16:rowId xmlns:a16="http://schemas.microsoft.com/office/drawing/2014/main" val="10001"/>
                  </a:ext>
                </a:extLst>
              </a:tr>
              <a:tr h="167588">
                <a:tc>
                  <a:txBody>
                    <a:bodyPr/>
                    <a:lstStyle/>
                    <a:p>
                      <a:pPr algn="dist">
                        <a:lnSpc>
                          <a:spcPts val="1300"/>
                        </a:lnSpc>
                        <a:spcAft>
                          <a:spcPts val="0"/>
                        </a:spcAft>
                      </a:pPr>
                      <a:r>
                        <a:rPr lang="ja-JP" sz="800" kern="100" dirty="0">
                          <a:effectLst/>
                          <a:latin typeface="Century"/>
                          <a:ea typeface="メイリオ"/>
                          <a:cs typeface="Times New Roman"/>
                        </a:rPr>
                        <a:t>対象地域</a:t>
                      </a:r>
                      <a:endParaRPr lang="ja-JP" sz="1050" kern="100" dirty="0">
                        <a:effectLst/>
                        <a:latin typeface="Century"/>
                        <a:ea typeface="ＭＳ 明朝"/>
                        <a:cs typeface="Times New Roman"/>
                      </a:endParaRPr>
                    </a:p>
                  </a:txBody>
                  <a:tcPr marL="68580" marR="68580" marT="0" marB="0">
                    <a:solidFill>
                      <a:schemeClr val="tx2">
                        <a:lumMod val="60000"/>
                        <a:lumOff val="40000"/>
                      </a:schemeClr>
                    </a:solidFill>
                  </a:tcPr>
                </a:tc>
                <a:tc>
                  <a:txBody>
                    <a:bodyPr/>
                    <a:lstStyle/>
                    <a:p>
                      <a:pPr algn="just">
                        <a:lnSpc>
                          <a:spcPts val="1300"/>
                        </a:lnSpc>
                        <a:spcAft>
                          <a:spcPts val="0"/>
                        </a:spcAft>
                      </a:pPr>
                      <a:r>
                        <a:rPr lang="ja-JP" sz="800" kern="100" dirty="0">
                          <a:effectLst/>
                          <a:latin typeface="Century"/>
                          <a:ea typeface="メイリオ"/>
                          <a:cs typeface="Times New Roman"/>
                        </a:rPr>
                        <a:t>研究開発施設の投資奨励計画を持つ市町村</a:t>
                      </a:r>
                      <a:r>
                        <a:rPr lang="ja-JP" sz="800" kern="100" baseline="30000" dirty="0">
                          <a:effectLst/>
                          <a:latin typeface="Century"/>
                          <a:ea typeface="メイリオ"/>
                          <a:cs typeface="Times New Roman"/>
                        </a:rPr>
                        <a:t>※</a:t>
                      </a:r>
                      <a:r>
                        <a:rPr lang="en-US" sz="800" kern="100" baseline="30000" dirty="0">
                          <a:effectLst/>
                          <a:latin typeface="Century"/>
                          <a:ea typeface="メイリオ"/>
                          <a:cs typeface="Times New Roman"/>
                        </a:rPr>
                        <a:t>2</a:t>
                      </a:r>
                      <a:endParaRPr lang="ja-JP" sz="1050" kern="100" dirty="0">
                        <a:effectLst/>
                        <a:latin typeface="Century"/>
                        <a:ea typeface="ＭＳ 明朝"/>
                        <a:cs typeface="Times New Roman"/>
                      </a:endParaRPr>
                    </a:p>
                  </a:txBody>
                  <a:tcPr marL="68580" marR="68580" marT="0" marB="0"/>
                </a:tc>
                <a:tc>
                  <a:txBody>
                    <a:bodyPr/>
                    <a:lstStyle/>
                    <a:p>
                      <a:pPr algn="just">
                        <a:lnSpc>
                          <a:spcPts val="1300"/>
                        </a:lnSpc>
                        <a:spcAft>
                          <a:spcPts val="0"/>
                        </a:spcAft>
                      </a:pPr>
                      <a:r>
                        <a:rPr lang="ja-JP" sz="800" kern="0" dirty="0">
                          <a:effectLst/>
                          <a:latin typeface="Century"/>
                          <a:ea typeface="メイリオ"/>
                          <a:cs typeface="Times New Roman"/>
                        </a:rPr>
                        <a:t>産業集積促進地域（裏面参照）</a:t>
                      </a:r>
                      <a:endParaRPr lang="ja-JP" sz="1050" kern="100" dirty="0">
                        <a:effectLst/>
                        <a:latin typeface="Century"/>
                        <a:ea typeface="ＭＳ 明朝"/>
                        <a:cs typeface="Times New Roman"/>
                      </a:endParaRPr>
                    </a:p>
                  </a:txBody>
                  <a:tcPr marL="68580" marR="68580" marT="0" marB="0"/>
                </a:tc>
                <a:extLst>
                  <a:ext uri="{0D108BD9-81ED-4DB2-BD59-A6C34878D82A}">
                    <a16:rowId xmlns:a16="http://schemas.microsoft.com/office/drawing/2014/main" val="10002"/>
                  </a:ext>
                </a:extLst>
              </a:tr>
              <a:tr h="176409">
                <a:tc rowSpan="2">
                  <a:txBody>
                    <a:bodyPr/>
                    <a:lstStyle/>
                    <a:p>
                      <a:pPr algn="dist">
                        <a:lnSpc>
                          <a:spcPts val="1000"/>
                        </a:lnSpc>
                        <a:spcAft>
                          <a:spcPts val="0"/>
                        </a:spcAft>
                      </a:pPr>
                      <a:r>
                        <a:rPr lang="ja-JP" altLang="ja-JP" sz="800" kern="100" dirty="0">
                          <a:effectLst/>
                          <a:latin typeface="Century"/>
                          <a:ea typeface="メイリオ"/>
                          <a:cs typeface="Times New Roman"/>
                        </a:rPr>
                        <a:t>補助要件</a:t>
                      </a:r>
                      <a:endParaRPr lang="ja-JP" altLang="ja-JP" sz="800" kern="100" dirty="0">
                        <a:effectLst/>
                        <a:latin typeface="Century"/>
                        <a:ea typeface="ＭＳ 明朝"/>
                        <a:cs typeface="Times New Roman"/>
                      </a:endParaRPr>
                    </a:p>
                    <a:p>
                      <a:pPr algn="dist">
                        <a:lnSpc>
                          <a:spcPts val="1000"/>
                        </a:lnSpc>
                        <a:spcAft>
                          <a:spcPts val="0"/>
                        </a:spcAft>
                      </a:pPr>
                      <a:r>
                        <a:rPr lang="ja-JP" altLang="ja-JP" sz="800" kern="100" dirty="0">
                          <a:effectLst/>
                          <a:latin typeface="Century"/>
                          <a:ea typeface="メイリオ"/>
                          <a:cs typeface="Times New Roman"/>
                        </a:rPr>
                        <a:t>及び</a:t>
                      </a:r>
                      <a:endParaRPr lang="ja-JP" altLang="ja-JP" sz="800" kern="100" dirty="0">
                        <a:effectLst/>
                        <a:latin typeface="Century"/>
                        <a:ea typeface="ＭＳ 明朝"/>
                        <a:cs typeface="Times New Roman"/>
                      </a:endParaRPr>
                    </a:p>
                    <a:p>
                      <a:pPr algn="dist"/>
                      <a:r>
                        <a:rPr lang="ja-JP" altLang="ja-JP" sz="800" kern="100" dirty="0">
                          <a:effectLst/>
                          <a:ea typeface="メイリオ"/>
                        </a:rPr>
                        <a:t>補助率</a:t>
                      </a:r>
                      <a:endParaRPr lang="ja-JP" sz="800" kern="100" dirty="0">
                        <a:effectLst/>
                        <a:latin typeface="Century"/>
                        <a:ea typeface="ＭＳ 明朝"/>
                        <a:cs typeface="Times New Roman"/>
                      </a:endParaRPr>
                    </a:p>
                  </a:txBody>
                  <a:tcPr marL="68580" marR="68580" marT="0" marB="0" anchor="ctr">
                    <a:solidFill>
                      <a:schemeClr val="tx2">
                        <a:lumMod val="60000"/>
                        <a:lumOff val="40000"/>
                      </a:schemeClr>
                    </a:solidFill>
                  </a:tcPr>
                </a:tc>
                <a:tc>
                  <a:txBody>
                    <a:bodyPr/>
                    <a:lstStyle/>
                    <a:p>
                      <a:pPr algn="ctr">
                        <a:lnSpc>
                          <a:spcPts val="1000"/>
                        </a:lnSpc>
                        <a:spcAft>
                          <a:spcPts val="0"/>
                        </a:spcAft>
                      </a:pPr>
                      <a:r>
                        <a:rPr lang="ja-JP" sz="800" kern="100" dirty="0">
                          <a:effectLst/>
                          <a:latin typeface="Century"/>
                          <a:ea typeface="メイリオ"/>
                          <a:cs typeface="Times New Roman"/>
                        </a:rPr>
                        <a:t>－</a:t>
                      </a:r>
                      <a:endParaRPr lang="ja-JP" sz="1050" kern="100" dirty="0">
                        <a:effectLst/>
                        <a:latin typeface="Century"/>
                        <a:ea typeface="ＭＳ 明朝"/>
                        <a:cs typeface="Times New Roman"/>
                      </a:endParaRPr>
                    </a:p>
                  </a:txBody>
                  <a:tcPr marL="68580" marR="68580" marT="0" marB="0" anchor="ctr"/>
                </a:tc>
                <a:tc>
                  <a:txBody>
                    <a:bodyPr/>
                    <a:lstStyle/>
                    <a:p>
                      <a:pPr algn="just">
                        <a:lnSpc>
                          <a:spcPts val="1000"/>
                        </a:lnSpc>
                        <a:spcAft>
                          <a:spcPts val="0"/>
                        </a:spcAft>
                      </a:pPr>
                      <a:r>
                        <a:rPr lang="ja-JP" sz="800" kern="0" dirty="0">
                          <a:effectLst/>
                          <a:latin typeface="Century"/>
                          <a:ea typeface="メイリオ"/>
                          <a:cs typeface="Times New Roman"/>
                        </a:rPr>
                        <a:t>地元市町村の優遇措置を受けること</a:t>
                      </a:r>
                      <a:endParaRPr lang="ja-JP" sz="1050" kern="100" dirty="0">
                        <a:effectLst/>
                        <a:latin typeface="Century"/>
                        <a:ea typeface="ＭＳ 明朝"/>
                        <a:cs typeface="Times New Roman"/>
                      </a:endParaRPr>
                    </a:p>
                  </a:txBody>
                  <a:tcPr marL="68580" marR="68580" marT="0" marB="0" anchor="ctr"/>
                </a:tc>
                <a:extLst>
                  <a:ext uri="{0D108BD9-81ED-4DB2-BD59-A6C34878D82A}">
                    <a16:rowId xmlns:a16="http://schemas.microsoft.com/office/drawing/2014/main" val="10003"/>
                  </a:ext>
                </a:extLst>
              </a:tr>
              <a:tr h="1250785">
                <a:tc vMerge="1">
                  <a:txBody>
                    <a:bodyPr/>
                    <a:lstStyle/>
                    <a:p>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投資に対する補助</a:t>
                      </a:r>
                      <a:r>
                        <a:rPr lang="ja-JP" altLang="ja-JP" sz="800" kern="100" baseline="30000" dirty="0">
                          <a:effectLst/>
                          <a:latin typeface="Century"/>
                          <a:ea typeface="メイリオ"/>
                          <a:cs typeface="Times New Roman"/>
                        </a:rPr>
                        <a:t>※</a:t>
                      </a:r>
                      <a:r>
                        <a:rPr lang="en-US" altLang="ja-JP" sz="800" kern="100" baseline="30000" dirty="0">
                          <a:effectLst/>
                          <a:latin typeface="Century"/>
                          <a:ea typeface="メイリオ"/>
                          <a:cs typeface="Times New Roman"/>
                        </a:rPr>
                        <a:t>3</a:t>
                      </a:r>
                      <a:r>
                        <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1050" kern="100" dirty="0">
                        <a:effectLst/>
                        <a:latin typeface="Century"/>
                        <a:ea typeface="ＭＳ 明朝"/>
                        <a:cs typeface="Times New Roman"/>
                      </a:endParaRPr>
                    </a:p>
                    <a:p>
                      <a:endPar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hMerge="1">
                  <a:txBody>
                    <a:bodyPr/>
                    <a:lstStyle/>
                    <a:p>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txBody>
                  <a:tcPr/>
                </a:tc>
                <a:extLst>
                  <a:ext uri="{0D108BD9-81ED-4DB2-BD59-A6C34878D82A}">
                    <a16:rowId xmlns:a16="http://schemas.microsoft.com/office/drawing/2014/main" val="10004"/>
                  </a:ext>
                </a:extLst>
              </a:tr>
            </a:tbl>
          </a:graphicData>
        </a:graphic>
      </p:graphicFrame>
      <p:graphicFrame>
        <p:nvGraphicFramePr>
          <p:cNvPr id="3" name="表 2"/>
          <p:cNvGraphicFramePr>
            <a:graphicFrameLocks noGrp="1"/>
          </p:cNvGraphicFramePr>
          <p:nvPr>
            <p:extLst>
              <p:ext uri="{D42A27DB-BD31-4B8C-83A1-F6EECF244321}">
                <p14:modId xmlns:p14="http://schemas.microsoft.com/office/powerpoint/2010/main" val="152630186"/>
              </p:ext>
            </p:extLst>
          </p:nvPr>
        </p:nvGraphicFramePr>
        <p:xfrm>
          <a:off x="1368203" y="1794582"/>
          <a:ext cx="5400600" cy="952506"/>
        </p:xfrm>
        <a:graphic>
          <a:graphicData uri="http://schemas.openxmlformats.org/drawingml/2006/table">
            <a:tbl>
              <a:tblPr firstRow="1" bandRow="1">
                <a:tableStyleId>{5940675A-B579-460E-94D1-54222C63F5DA}</a:tableStyleId>
              </a:tblPr>
              <a:tblGrid>
                <a:gridCol w="576064">
                  <a:extLst>
                    <a:ext uri="{9D8B030D-6E8A-4147-A177-3AD203B41FA5}">
                      <a16:colId xmlns:a16="http://schemas.microsoft.com/office/drawing/2014/main" val="20000"/>
                    </a:ext>
                  </a:extLst>
                </a:gridCol>
                <a:gridCol w="4824536">
                  <a:extLst>
                    <a:ext uri="{9D8B030D-6E8A-4147-A177-3AD203B41FA5}">
                      <a16:colId xmlns:a16="http://schemas.microsoft.com/office/drawing/2014/main" val="20001"/>
                    </a:ext>
                  </a:extLst>
                </a:gridCol>
              </a:tblGrid>
              <a:tr h="158751">
                <a:tc>
                  <a:txBody>
                    <a:bodyPr/>
                    <a:lstStyle/>
                    <a:p>
                      <a:pPr algn="dist">
                        <a:lnSpc>
                          <a:spcPts val="1200"/>
                        </a:lnSpc>
                        <a:spcAft>
                          <a:spcPts val="0"/>
                        </a:spcAft>
                      </a:pPr>
                      <a:r>
                        <a:rPr lang="ja-JP" sz="800" kern="0" dirty="0">
                          <a:effectLst/>
                          <a:latin typeface="Century"/>
                          <a:ea typeface="メイリオ"/>
                          <a:cs typeface="Times New Roman"/>
                        </a:rPr>
                        <a:t>企業規模</a:t>
                      </a:r>
                      <a:endParaRPr lang="ja-JP" sz="1050" kern="100" dirty="0">
                        <a:effectLst/>
                        <a:latin typeface="Century"/>
                        <a:ea typeface="ＭＳ 明朝"/>
                        <a:cs typeface="Times New Roman"/>
                      </a:endParaRPr>
                    </a:p>
                  </a:txBody>
                  <a:tcPr marL="68580" marR="68580" marT="0" marB="0"/>
                </a:tc>
                <a:tc>
                  <a:txBody>
                    <a:bodyPr/>
                    <a:lstStyle/>
                    <a:p>
                      <a:pPr algn="just">
                        <a:lnSpc>
                          <a:spcPts val="1200"/>
                        </a:lnSpc>
                        <a:spcAft>
                          <a:spcPts val="0"/>
                        </a:spcAft>
                      </a:pPr>
                      <a:r>
                        <a:rPr lang="ja-JP" sz="800" kern="100" dirty="0">
                          <a:effectLst/>
                          <a:latin typeface="Century"/>
                          <a:ea typeface="メイリオ"/>
                          <a:cs typeface="Times New Roman"/>
                        </a:rPr>
                        <a:t>中小企業（製造業の場合、一部の業種を除き従業者</a:t>
                      </a:r>
                      <a:r>
                        <a:rPr lang="en-US" sz="800" kern="100" dirty="0">
                          <a:effectLst/>
                          <a:latin typeface="Century"/>
                          <a:ea typeface="メイリオ"/>
                          <a:cs typeface="Times New Roman"/>
                        </a:rPr>
                        <a:t>300</a:t>
                      </a:r>
                      <a:r>
                        <a:rPr lang="ja-JP" sz="800" kern="100" dirty="0">
                          <a:effectLst/>
                          <a:latin typeface="Century"/>
                          <a:ea typeface="メイリオ"/>
                          <a:cs typeface="Times New Roman"/>
                        </a:rPr>
                        <a:t>人以下又は資本金</a:t>
                      </a:r>
                      <a:r>
                        <a:rPr lang="en-US" sz="800" kern="100" dirty="0">
                          <a:effectLst/>
                          <a:latin typeface="Century"/>
                          <a:ea typeface="メイリオ"/>
                          <a:cs typeface="Times New Roman"/>
                        </a:rPr>
                        <a:t>3</a:t>
                      </a:r>
                      <a:r>
                        <a:rPr lang="ja-JP" sz="800" kern="100" dirty="0">
                          <a:effectLst/>
                          <a:latin typeface="Century"/>
                          <a:ea typeface="メイリオ"/>
                          <a:cs typeface="Times New Roman"/>
                        </a:rPr>
                        <a:t>億円以下の会社及び個人）</a:t>
                      </a:r>
                      <a:endParaRPr lang="ja-JP" sz="1050" kern="100" dirty="0">
                        <a:effectLst/>
                        <a:latin typeface="Century"/>
                        <a:ea typeface="ＭＳ 明朝"/>
                        <a:cs typeface="Times New Roman"/>
                      </a:endParaRPr>
                    </a:p>
                  </a:txBody>
                  <a:tcPr marL="68580" marR="68580" marT="0" marB="0"/>
                </a:tc>
                <a:extLst>
                  <a:ext uri="{0D108BD9-81ED-4DB2-BD59-A6C34878D82A}">
                    <a16:rowId xmlns:a16="http://schemas.microsoft.com/office/drawing/2014/main" val="10000"/>
                  </a:ext>
                </a:extLst>
              </a:tr>
              <a:tr h="158751">
                <a:tc>
                  <a:txBody>
                    <a:bodyPr/>
                    <a:lstStyle/>
                    <a:p>
                      <a:pPr algn="dist">
                        <a:lnSpc>
                          <a:spcPts val="1200"/>
                        </a:lnSpc>
                        <a:spcAft>
                          <a:spcPts val="0"/>
                        </a:spcAft>
                      </a:pPr>
                      <a:r>
                        <a:rPr lang="ja-JP" sz="800" kern="100" dirty="0">
                          <a:effectLst/>
                          <a:latin typeface="Century"/>
                          <a:ea typeface="メイリオ"/>
                          <a:cs typeface="Times New Roman"/>
                        </a:rPr>
                        <a:t>投資額</a:t>
                      </a:r>
                      <a:r>
                        <a:rPr lang="ja-JP" sz="800" kern="100" baseline="30000" dirty="0">
                          <a:effectLst/>
                          <a:latin typeface="Century"/>
                          <a:ea typeface="メイリオ"/>
                          <a:cs typeface="Times New Roman"/>
                        </a:rPr>
                        <a:t>※</a:t>
                      </a:r>
                      <a:r>
                        <a:rPr lang="en-US" altLang="ja-JP" sz="800" kern="100" baseline="30000" dirty="0">
                          <a:effectLst/>
                          <a:latin typeface="Century"/>
                          <a:ea typeface="メイリオ"/>
                          <a:cs typeface="Times New Roman"/>
                        </a:rPr>
                        <a:t>4</a:t>
                      </a:r>
                      <a:endParaRPr lang="ja-JP" sz="1050" kern="100" dirty="0">
                        <a:effectLst/>
                        <a:latin typeface="Century"/>
                        <a:ea typeface="ＭＳ 明朝"/>
                        <a:cs typeface="Times New Roman"/>
                      </a:endParaRPr>
                    </a:p>
                  </a:txBody>
                  <a:tcPr marL="68580" marR="68580" marT="0" marB="0" anchor="ctr"/>
                </a:tc>
                <a:tc>
                  <a:txBody>
                    <a:bodyPr/>
                    <a:lstStyle/>
                    <a:p>
                      <a:pPr algn="just">
                        <a:lnSpc>
                          <a:spcPts val="1200"/>
                        </a:lnSpc>
                        <a:spcAft>
                          <a:spcPts val="0"/>
                        </a:spcAft>
                      </a:pPr>
                      <a:r>
                        <a:rPr lang="en-US" sz="800" kern="100" dirty="0">
                          <a:effectLst/>
                          <a:latin typeface="メイリオ"/>
                          <a:ea typeface="ＭＳ 明朝"/>
                          <a:cs typeface="Times New Roman"/>
                        </a:rPr>
                        <a:t>1</a:t>
                      </a:r>
                      <a:r>
                        <a:rPr lang="ja-JP" sz="800" kern="100" dirty="0">
                          <a:effectLst/>
                          <a:latin typeface="Century"/>
                          <a:ea typeface="メイリオ"/>
                          <a:cs typeface="Times New Roman"/>
                        </a:rPr>
                        <a:t>億円以上</a:t>
                      </a:r>
                      <a:endParaRPr lang="ja-JP" sz="1050" kern="100" dirty="0">
                        <a:effectLst/>
                        <a:latin typeface="Century"/>
                        <a:ea typeface="ＭＳ 明朝"/>
                        <a:cs typeface="Times New Roman"/>
                      </a:endParaRPr>
                    </a:p>
                  </a:txBody>
                  <a:tcPr marL="68580" marR="68580" marT="0" marB="0" anchor="ctr"/>
                </a:tc>
                <a:extLst>
                  <a:ext uri="{0D108BD9-81ED-4DB2-BD59-A6C34878D82A}">
                    <a16:rowId xmlns:a16="http://schemas.microsoft.com/office/drawing/2014/main" val="10001"/>
                  </a:ext>
                </a:extLst>
              </a:tr>
              <a:tr h="158751">
                <a:tc>
                  <a:txBody>
                    <a:bodyPr/>
                    <a:lstStyle/>
                    <a:p>
                      <a:pPr algn="dist">
                        <a:lnSpc>
                          <a:spcPts val="1200"/>
                        </a:lnSpc>
                        <a:spcAft>
                          <a:spcPts val="0"/>
                        </a:spcAft>
                      </a:pPr>
                      <a:r>
                        <a:rPr lang="ja-JP" sz="800" kern="0" dirty="0">
                          <a:effectLst/>
                          <a:latin typeface="Century"/>
                          <a:ea typeface="メイリオ"/>
                          <a:cs typeface="Times New Roman"/>
                        </a:rPr>
                        <a:t>雇用要件</a:t>
                      </a:r>
                      <a:endParaRPr lang="ja-JP" sz="1050" kern="100" dirty="0">
                        <a:effectLst/>
                        <a:latin typeface="Century"/>
                        <a:ea typeface="ＭＳ 明朝"/>
                        <a:cs typeface="Times New Roman"/>
                      </a:endParaRPr>
                    </a:p>
                  </a:txBody>
                  <a:tcPr marL="68580" marR="68580" marT="0" marB="0" anchor="ctr"/>
                </a:tc>
                <a:tc>
                  <a:txBody>
                    <a:bodyPr/>
                    <a:lstStyle/>
                    <a:p>
                      <a:pPr algn="just">
                        <a:lnSpc>
                          <a:spcPts val="1200"/>
                        </a:lnSpc>
                        <a:spcAft>
                          <a:spcPts val="0"/>
                        </a:spcAft>
                      </a:pPr>
                      <a:r>
                        <a:rPr lang="ja-JP" sz="800" kern="100" dirty="0">
                          <a:effectLst/>
                          <a:latin typeface="Century"/>
                          <a:ea typeface="メイリオ"/>
                          <a:cs typeface="Times New Roman"/>
                        </a:rPr>
                        <a:t>府内の事業所における操業開始日の府内常用雇用者の総数が交付申請時の数を下回らないこと</a:t>
                      </a:r>
                      <a:endParaRPr lang="ja-JP" sz="1050" kern="100" dirty="0">
                        <a:effectLst/>
                        <a:latin typeface="Century"/>
                        <a:ea typeface="ＭＳ 明朝"/>
                        <a:cs typeface="Times New Roman"/>
                      </a:endParaRPr>
                    </a:p>
                  </a:txBody>
                  <a:tcPr marL="68580" marR="68580" marT="0" marB="0" anchor="ctr"/>
                </a:tc>
                <a:extLst>
                  <a:ext uri="{0D108BD9-81ED-4DB2-BD59-A6C34878D82A}">
                    <a16:rowId xmlns:a16="http://schemas.microsoft.com/office/drawing/2014/main" val="10002"/>
                  </a:ext>
                </a:extLst>
              </a:tr>
              <a:tr h="158751">
                <a:tc>
                  <a:txBody>
                    <a:bodyPr/>
                    <a:lstStyle/>
                    <a:p>
                      <a:pPr algn="dist">
                        <a:lnSpc>
                          <a:spcPts val="1200"/>
                        </a:lnSpc>
                        <a:spcAft>
                          <a:spcPts val="0"/>
                        </a:spcAft>
                      </a:pPr>
                      <a:r>
                        <a:rPr lang="ja-JP" sz="800" kern="0" dirty="0">
                          <a:effectLst/>
                          <a:latin typeface="Century"/>
                          <a:ea typeface="メイリオ"/>
                          <a:cs typeface="Times New Roman"/>
                        </a:rPr>
                        <a:t>補助率</a:t>
                      </a:r>
                      <a:endParaRPr lang="ja-JP" sz="1050" kern="100" dirty="0">
                        <a:effectLst/>
                        <a:latin typeface="Century"/>
                        <a:ea typeface="ＭＳ 明朝"/>
                        <a:cs typeface="Times New Roman"/>
                      </a:endParaRPr>
                    </a:p>
                  </a:txBody>
                  <a:tcPr marL="68580" marR="68580" marT="0" marB="0" anchor="ctr"/>
                </a:tc>
                <a:tc>
                  <a:txBody>
                    <a:bodyPr/>
                    <a:lstStyle/>
                    <a:p>
                      <a:pPr algn="just">
                        <a:lnSpc>
                          <a:spcPts val="1200"/>
                        </a:lnSpc>
                        <a:spcAft>
                          <a:spcPts val="0"/>
                        </a:spcAft>
                      </a:pPr>
                      <a:r>
                        <a:rPr lang="ja-JP" sz="800" kern="0" dirty="0">
                          <a:effectLst/>
                          <a:latin typeface="Century"/>
                          <a:ea typeface="メイリオ"/>
                          <a:cs typeface="Times New Roman"/>
                        </a:rPr>
                        <a:t>家屋・機械設備等の５％（府内に</a:t>
                      </a:r>
                      <a:r>
                        <a:rPr lang="ja-JP" sz="800" kern="0" dirty="0" smtClean="0">
                          <a:effectLst/>
                          <a:latin typeface="Century"/>
                          <a:ea typeface="メイリオ"/>
                          <a:cs typeface="Times New Roman"/>
                        </a:rPr>
                        <a:t>本</a:t>
                      </a:r>
                      <a:r>
                        <a:rPr lang="ja-JP" altLang="en-US" sz="800" kern="0" dirty="0" smtClean="0">
                          <a:effectLst/>
                          <a:latin typeface="Century"/>
                          <a:ea typeface="メイリオ"/>
                          <a:cs typeface="Times New Roman"/>
                        </a:rPr>
                        <a:t>店</a:t>
                      </a:r>
                      <a:r>
                        <a:rPr lang="ja-JP" sz="800" kern="0" dirty="0" smtClean="0">
                          <a:effectLst/>
                          <a:latin typeface="Century"/>
                          <a:ea typeface="メイリオ"/>
                          <a:cs typeface="Times New Roman"/>
                        </a:rPr>
                        <a:t>、</a:t>
                      </a:r>
                      <a:r>
                        <a:rPr lang="ja-JP" sz="800" kern="0" dirty="0">
                          <a:effectLst/>
                          <a:latin typeface="Century"/>
                          <a:ea typeface="メイリオ"/>
                          <a:cs typeface="Times New Roman"/>
                        </a:rPr>
                        <a:t>工場又は研究開発施設を持つ企業は</a:t>
                      </a:r>
                      <a:r>
                        <a:rPr lang="en-US" sz="800" kern="0" dirty="0">
                          <a:effectLst/>
                          <a:latin typeface="Century"/>
                          <a:ea typeface="メイリオ"/>
                          <a:cs typeface="Times New Roman"/>
                        </a:rPr>
                        <a:t>10</a:t>
                      </a:r>
                      <a:r>
                        <a:rPr lang="ja-JP" sz="800" kern="0" dirty="0">
                          <a:effectLst/>
                          <a:latin typeface="Century"/>
                          <a:ea typeface="メイリオ"/>
                          <a:cs typeface="Times New Roman"/>
                        </a:rPr>
                        <a:t>％）</a:t>
                      </a:r>
                      <a:endParaRPr lang="ja-JP" sz="1050" kern="100" dirty="0">
                        <a:effectLst/>
                        <a:latin typeface="Century"/>
                        <a:ea typeface="ＭＳ 明朝"/>
                        <a:cs typeface="Times New Roman"/>
                      </a:endParaRPr>
                    </a:p>
                  </a:txBody>
                  <a:tcPr marL="68580" marR="68580" marT="0" marB="0" anchor="ctr"/>
                </a:tc>
                <a:extLst>
                  <a:ext uri="{0D108BD9-81ED-4DB2-BD59-A6C34878D82A}">
                    <a16:rowId xmlns:a16="http://schemas.microsoft.com/office/drawing/2014/main" val="10003"/>
                  </a:ext>
                </a:extLst>
              </a:tr>
              <a:tr h="158751">
                <a:tc>
                  <a:txBody>
                    <a:bodyPr/>
                    <a:lstStyle/>
                    <a:p>
                      <a:pPr algn="dist">
                        <a:lnSpc>
                          <a:spcPts val="1200"/>
                        </a:lnSpc>
                        <a:spcAft>
                          <a:spcPts val="0"/>
                        </a:spcAft>
                      </a:pPr>
                      <a:r>
                        <a:rPr lang="ja-JP" sz="800" kern="0" dirty="0">
                          <a:effectLst/>
                          <a:latin typeface="Century"/>
                          <a:ea typeface="メイリオ"/>
                          <a:cs typeface="Times New Roman"/>
                        </a:rPr>
                        <a:t>限度額</a:t>
                      </a:r>
                      <a:endParaRPr lang="ja-JP" sz="1050" kern="100" dirty="0">
                        <a:effectLst/>
                        <a:latin typeface="Century"/>
                        <a:ea typeface="ＭＳ 明朝"/>
                        <a:cs typeface="Times New Roman"/>
                      </a:endParaRPr>
                    </a:p>
                  </a:txBody>
                  <a:tcPr marL="68580" marR="68580" marT="0" marB="0" anchor="ctr"/>
                </a:tc>
                <a:tc>
                  <a:txBody>
                    <a:bodyPr/>
                    <a:lstStyle/>
                    <a:p>
                      <a:pPr algn="just">
                        <a:lnSpc>
                          <a:spcPts val="1200"/>
                        </a:lnSpc>
                        <a:spcAft>
                          <a:spcPts val="0"/>
                        </a:spcAft>
                      </a:pPr>
                      <a:r>
                        <a:rPr lang="ja-JP" sz="800" kern="100" dirty="0">
                          <a:effectLst/>
                          <a:latin typeface="Century"/>
                          <a:ea typeface="メイリオ"/>
                          <a:cs typeface="Times New Roman"/>
                        </a:rPr>
                        <a:t>３千万円</a:t>
                      </a:r>
                      <a:endParaRPr lang="ja-JP" sz="1050" kern="100" dirty="0">
                        <a:effectLst/>
                        <a:latin typeface="Century"/>
                        <a:ea typeface="ＭＳ 明朝"/>
                        <a:cs typeface="Times New Roman"/>
                      </a:endParaRPr>
                    </a:p>
                  </a:txBody>
                  <a:tcPr marL="68580" marR="68580" marT="0" marB="0" anchor="ctr"/>
                </a:tc>
                <a:extLst>
                  <a:ext uri="{0D108BD9-81ED-4DB2-BD59-A6C34878D82A}">
                    <a16:rowId xmlns:a16="http://schemas.microsoft.com/office/drawing/2014/main" val="10004"/>
                  </a:ext>
                </a:extLst>
              </a:tr>
              <a:tr h="158751">
                <a:tc>
                  <a:txBody>
                    <a:bodyPr/>
                    <a:lstStyle/>
                    <a:p>
                      <a:pPr algn="dist">
                        <a:lnSpc>
                          <a:spcPts val="1200"/>
                        </a:lnSpc>
                        <a:spcAft>
                          <a:spcPts val="0"/>
                        </a:spcAft>
                      </a:pPr>
                      <a:r>
                        <a:rPr lang="ja-JP" sz="800" kern="100" dirty="0">
                          <a:effectLst/>
                          <a:latin typeface="Century"/>
                          <a:ea typeface="メイリオ"/>
                          <a:cs typeface="Times New Roman"/>
                        </a:rPr>
                        <a:t>申請時期</a:t>
                      </a:r>
                      <a:endParaRPr lang="ja-JP" sz="1050" kern="100" dirty="0">
                        <a:effectLst/>
                        <a:latin typeface="Century"/>
                        <a:ea typeface="ＭＳ 明朝"/>
                        <a:cs typeface="Times New Roman"/>
                      </a:endParaRPr>
                    </a:p>
                  </a:txBody>
                  <a:tcPr marL="68580" marR="68580" marT="0" marB="0" anchor="ctr"/>
                </a:tc>
                <a:tc>
                  <a:txBody>
                    <a:bodyPr/>
                    <a:lstStyle/>
                    <a:p>
                      <a:pPr algn="just">
                        <a:lnSpc>
                          <a:spcPts val="1200"/>
                        </a:lnSpc>
                        <a:spcAft>
                          <a:spcPts val="0"/>
                        </a:spcAft>
                      </a:pPr>
                      <a:r>
                        <a:rPr lang="ja-JP" sz="800" kern="100" dirty="0">
                          <a:effectLst/>
                          <a:latin typeface="Century"/>
                          <a:ea typeface="メイリオ"/>
                          <a:cs typeface="Times New Roman"/>
                        </a:rPr>
                        <a:t>補助対象事業の契約又は発注の日の前日まで</a:t>
                      </a:r>
                      <a:endParaRPr lang="ja-JP" sz="1050" kern="100" dirty="0">
                        <a:effectLst/>
                        <a:latin typeface="Century"/>
                        <a:ea typeface="ＭＳ 明朝"/>
                        <a:cs typeface="Times New Roman"/>
                      </a:endParaRPr>
                    </a:p>
                  </a:txBody>
                  <a:tcPr marL="68580" marR="68580" marT="0" marB="0" anchor="ctr"/>
                </a:tc>
                <a:extLst>
                  <a:ext uri="{0D108BD9-81ED-4DB2-BD59-A6C34878D82A}">
                    <a16:rowId xmlns:a16="http://schemas.microsoft.com/office/drawing/2014/main" val="10005"/>
                  </a:ext>
                </a:extLst>
              </a:tr>
            </a:tbl>
          </a:graphicData>
        </a:graphic>
      </p:graphicFrame>
      <p:sp>
        <p:nvSpPr>
          <p:cNvPr id="5" name="テキスト ボックス 40"/>
          <p:cNvSpPr txBox="1">
            <a:spLocks noChangeArrowheads="1"/>
          </p:cNvSpPr>
          <p:nvPr/>
        </p:nvSpPr>
        <p:spPr bwMode="auto">
          <a:xfrm>
            <a:off x="216073" y="171371"/>
            <a:ext cx="1647825" cy="285750"/>
          </a:xfrm>
          <a:prstGeom prst="rect">
            <a:avLst/>
          </a:prstGeom>
          <a:solidFill>
            <a:srgbClr val="000000"/>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1" lang="ja-JP" altLang="en-US" sz="1200" b="1" i="0" u="none" strike="noStrike" cap="none" normalizeH="0" baseline="0" dirty="0">
                <a:ln>
                  <a:noFill/>
                </a:ln>
                <a:solidFill>
                  <a:srgbClr val="FFFFFF"/>
                </a:solidFill>
                <a:effectLst/>
                <a:latin typeface="メイリオ" pitchFamily="50" charset="-128"/>
                <a:ea typeface="メイリオ" pitchFamily="50" charset="-128"/>
                <a:cs typeface="ＭＳ Ｐゴシック" pitchFamily="50" charset="-128"/>
              </a:rPr>
              <a:t>企業立地促進補助金</a:t>
            </a: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6" name="テキスト ボックス 63"/>
          <p:cNvSpPr txBox="1">
            <a:spLocks noChangeArrowheads="1"/>
          </p:cNvSpPr>
          <p:nvPr/>
        </p:nvSpPr>
        <p:spPr bwMode="auto">
          <a:xfrm>
            <a:off x="1863899" y="157126"/>
            <a:ext cx="5048250" cy="504825"/>
          </a:xfrm>
          <a:prstGeom prst="rect">
            <a:avLst/>
          </a:prstGeom>
          <a:noFill/>
          <a:ln w="6350">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88000"/>
              </a:lnSpc>
              <a:spcBef>
                <a:spcPct val="0"/>
              </a:spcBef>
              <a:spcAft>
                <a:spcPct val="0"/>
              </a:spcAft>
              <a:buClrTx/>
              <a:buSzTx/>
              <a:buFontTx/>
              <a:buNone/>
              <a:tabLst/>
            </a:pPr>
            <a:r>
              <a:rPr kumimoji="1" lang="en-US" altLang="ja-JP" sz="800" b="1" i="0" u="none" strike="noStrike" cap="none" normalizeH="0" baseline="0" dirty="0">
                <a:ln>
                  <a:noFill/>
                </a:ln>
                <a:solidFill>
                  <a:schemeClr val="tx1"/>
                </a:solidFill>
                <a:effectLst/>
                <a:latin typeface="メイリオ" pitchFamily="50" charset="-128"/>
                <a:ea typeface="メイリオ" pitchFamily="50" charset="-128"/>
                <a:cs typeface="ＭＳ Ｐゴシック" pitchFamily="50" charset="-128"/>
              </a:rPr>
              <a:t>【</a:t>
            </a:r>
            <a:r>
              <a:rPr kumimoji="1" lang="ja-JP" altLang="en-US" sz="800" i="0" u="none" strike="noStrike" cap="none" normalizeH="0" baseline="0" dirty="0">
                <a:ln>
                  <a:noFill/>
                </a:ln>
                <a:solidFill>
                  <a:schemeClr val="tx1"/>
                </a:solidFill>
                <a:effectLst/>
                <a:latin typeface="メイリオ" pitchFamily="50" charset="-128"/>
                <a:ea typeface="メイリオ" pitchFamily="50" charset="-128"/>
                <a:cs typeface="ＭＳ Ｐゴシック" pitchFamily="50" charset="-128"/>
              </a:rPr>
              <a:t>注意</a:t>
            </a:r>
            <a:r>
              <a:rPr kumimoji="1" lang="en-US" altLang="ja-JP" sz="800" i="0" u="none" strike="noStrike" cap="none" normalizeH="0" baseline="0" dirty="0">
                <a:ln>
                  <a:noFill/>
                </a:ln>
                <a:solidFill>
                  <a:schemeClr val="tx1"/>
                </a:solidFill>
                <a:effectLst/>
                <a:latin typeface="メイリオ" pitchFamily="50" charset="-128"/>
                <a:ea typeface="メイリオ" pitchFamily="50" charset="-128"/>
                <a:cs typeface="ＭＳ Ｐゴシック" pitchFamily="50" charset="-128"/>
              </a:rPr>
              <a:t>】</a:t>
            </a:r>
          </a:p>
          <a:p>
            <a:pPr marL="0" marR="0" lvl="0" indent="0" algn="just" defTabSz="914400" rtl="0" eaLnBrk="1" fontAlgn="base" latinLnBrk="0" hangingPunct="1">
              <a:lnSpc>
                <a:spcPct val="88000"/>
              </a:lnSpc>
              <a:spcBef>
                <a:spcPct val="0"/>
              </a:spcBef>
              <a:spcAft>
                <a:spcPct val="0"/>
              </a:spcAft>
              <a:buClrTx/>
              <a:buSzTx/>
              <a:buFontTx/>
              <a:buNone/>
              <a:tabLst/>
            </a:pPr>
            <a:r>
              <a:rPr kumimoji="1" lang="en-US" altLang="ja-JP" sz="800" i="0" u="none" strike="noStrike" cap="none" normalizeH="0" baseline="0" dirty="0">
                <a:ln>
                  <a:noFill/>
                </a:ln>
                <a:solidFill>
                  <a:schemeClr val="tx1"/>
                </a:solidFill>
                <a:effectLst/>
                <a:latin typeface="メイリオ" pitchFamily="50" charset="-128"/>
                <a:ea typeface="メイリオ" pitchFamily="50" charset="-128"/>
                <a:cs typeface="ＭＳ Ｐゴシック" pitchFamily="50" charset="-128"/>
              </a:rPr>
              <a:t>○ </a:t>
            </a:r>
            <a:r>
              <a:rPr kumimoji="1" lang="ja-JP" altLang="en-US" sz="800" i="0" u="none" strike="noStrike" cap="none" normalizeH="0" baseline="0" dirty="0">
                <a:ln>
                  <a:noFill/>
                </a:ln>
                <a:solidFill>
                  <a:schemeClr val="tx1"/>
                </a:solidFill>
                <a:effectLst/>
                <a:latin typeface="メイリオ" pitchFamily="50" charset="-128"/>
                <a:ea typeface="メイリオ" pitchFamily="50" charset="-128"/>
                <a:cs typeface="ＭＳ Ｐゴシック" pitchFamily="50" charset="-128"/>
              </a:rPr>
              <a:t>補助金の交付は、審査会での審査を経て決定されます。</a:t>
            </a:r>
            <a:endParaRPr kumimoji="1" lang="en-US" altLang="ja-JP" sz="800" i="0" u="none" strike="noStrike" cap="none" normalizeH="0" baseline="0" dirty="0">
              <a:ln>
                <a:noFill/>
              </a:ln>
              <a:solidFill>
                <a:schemeClr val="tx1"/>
              </a:solidFill>
              <a:effectLst/>
              <a:latin typeface="メイリオ" pitchFamily="50" charset="-128"/>
              <a:ea typeface="メイリオ" pitchFamily="50" charset="-128"/>
              <a:cs typeface="ＭＳ Ｐゴシック" pitchFamily="50" charset="-128"/>
            </a:endParaRPr>
          </a:p>
          <a:p>
            <a:pPr marL="0" marR="0" lvl="0" indent="0" algn="just" defTabSz="914400" rtl="0" eaLnBrk="1" fontAlgn="base" latinLnBrk="0" hangingPunct="1">
              <a:lnSpc>
                <a:spcPct val="88000"/>
              </a:lnSpc>
              <a:spcBef>
                <a:spcPct val="0"/>
              </a:spcBef>
              <a:spcAft>
                <a:spcPct val="0"/>
              </a:spcAft>
              <a:buClrTx/>
              <a:buSzTx/>
              <a:buFontTx/>
              <a:buNone/>
              <a:tabLst/>
            </a:pPr>
            <a:r>
              <a:rPr kumimoji="1" lang="ja-JP" altLang="en-US" sz="800" i="0" u="none" strike="noStrike" cap="none" normalizeH="0" baseline="0" dirty="0">
                <a:ln>
                  <a:noFill/>
                </a:ln>
                <a:solidFill>
                  <a:schemeClr val="tx1"/>
                </a:solidFill>
                <a:effectLst/>
                <a:latin typeface="メイリオ" pitchFamily="50" charset="-128"/>
                <a:ea typeface="メイリオ" pitchFamily="50" charset="-128"/>
                <a:cs typeface="ＭＳ Ｐゴシック" pitchFamily="50" charset="-128"/>
              </a:rPr>
              <a:t>○ 補助金申請前に契約や発注を行った建設工事の経費や機械設備の経費は、補助対象となりません。</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grpSp>
        <p:nvGrpSpPr>
          <p:cNvPr id="7" name="グループ化 39"/>
          <p:cNvGrpSpPr>
            <a:grpSpLocks/>
          </p:cNvGrpSpPr>
          <p:nvPr/>
        </p:nvGrpSpPr>
        <p:grpSpPr bwMode="auto">
          <a:xfrm>
            <a:off x="216073" y="567825"/>
            <a:ext cx="1368153" cy="238125"/>
            <a:chOff x="-142875" y="-375"/>
            <a:chExt cx="1504950" cy="238125"/>
          </a:xfrm>
          <a:solidFill>
            <a:schemeClr val="tx2">
              <a:lumMod val="60000"/>
              <a:lumOff val="40000"/>
            </a:schemeClr>
          </a:solidFill>
        </p:grpSpPr>
        <p:sp>
          <p:nvSpPr>
            <p:cNvPr id="8" name="テキスト ボックス 129"/>
            <p:cNvSpPr txBox="1">
              <a:spLocks noChangeArrowheads="1"/>
            </p:cNvSpPr>
            <p:nvPr/>
          </p:nvSpPr>
          <p:spPr bwMode="auto">
            <a:xfrm>
              <a:off x="-142875" y="-375"/>
              <a:ext cx="1504950" cy="238125"/>
            </a:xfrm>
            <a:prstGeom prst="rect">
              <a:avLst/>
            </a:prstGeom>
            <a:grp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lvl="0" indent="0" algn="ctr" eaLnBrk="1" fontAlgn="base" latinLnBrk="0" hangingPunct="1">
                <a:lnSpc>
                  <a:spcPct val="96000"/>
                </a:lnSpc>
                <a:spcBef>
                  <a:spcPct val="0"/>
                </a:spcBef>
                <a:spcAft>
                  <a:spcPct val="0"/>
                </a:spcAft>
                <a:tabLst/>
              </a:pPr>
              <a:r>
                <a:rPr kumimoji="1" lang="ja-JP" altLang="en-US" sz="1000" b="1" i="0" u="none" strike="noStrike" cap="none" normalizeH="0" baseline="0" dirty="0">
                  <a:ln>
                    <a:noFill/>
                  </a:ln>
                  <a:solidFill>
                    <a:schemeClr val="tx1"/>
                  </a:solidFill>
                  <a:effectLst/>
                  <a:latin typeface="メイリオ" pitchFamily="50" charset="-128"/>
                  <a:ea typeface="メイリオ" pitchFamily="50" charset="-128"/>
                  <a:cs typeface="ＭＳ Ｐゴシック" pitchFamily="50" charset="-128"/>
                </a:rPr>
                <a:t>府内投資促進補助金</a:t>
              </a:r>
              <a:endParaRPr kumimoji="1" lang="ja-JP" altLang="ja-JP" sz="1800" b="1"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grpSp>
      <p:sp>
        <p:nvSpPr>
          <p:cNvPr id="9" name="テキスト ボックス 68"/>
          <p:cNvSpPr txBox="1">
            <a:spLocks noChangeArrowheads="1"/>
          </p:cNvSpPr>
          <p:nvPr/>
        </p:nvSpPr>
        <p:spPr bwMode="auto">
          <a:xfrm>
            <a:off x="1671414" y="559388"/>
            <a:ext cx="5327922" cy="376468"/>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88000"/>
              </a:lnSpc>
              <a:spcBef>
                <a:spcPct val="0"/>
              </a:spcBef>
              <a:spcAft>
                <a:spcPct val="0"/>
              </a:spcAft>
              <a:buClrTx/>
              <a:buSzTx/>
              <a:buFontTx/>
              <a:buNone/>
              <a:tabLst/>
            </a:pPr>
            <a:r>
              <a:rPr kumimoji="1" lang="ja-JP" altLang="en-US" sz="800" b="1" i="0" u="none" strike="noStrike" cap="none" normalizeH="0" baseline="0" dirty="0">
                <a:ln>
                  <a:noFill/>
                </a:ln>
                <a:solidFill>
                  <a:schemeClr val="tx1"/>
                </a:solidFill>
                <a:effectLst/>
                <a:latin typeface="メイリオ" pitchFamily="50" charset="-128"/>
                <a:ea typeface="メイリオ" pitchFamily="50" charset="-128"/>
                <a:cs typeface="ＭＳ Ｐゴシック" pitchFamily="50" charset="-128"/>
              </a:rPr>
              <a:t>既存工業集積地の維持・発展に向け、市町村の産業振興やまちづくり施策と</a:t>
            </a:r>
            <a:r>
              <a:rPr kumimoji="1" lang="ja-JP" altLang="en-US" sz="800" b="1" i="0" u="none" strike="noStrike" cap="none" normalizeH="0" baseline="0" dirty="0">
                <a:ln>
                  <a:noFill/>
                </a:ln>
                <a:effectLst/>
                <a:latin typeface="メイリオ" pitchFamily="50" charset="-128"/>
                <a:ea typeface="メイリオ" pitchFamily="50" charset="-128"/>
                <a:cs typeface="ＭＳ Ｐゴシック" pitchFamily="50" charset="-128"/>
              </a:rPr>
              <a:t>連携し、</a:t>
            </a:r>
            <a:r>
              <a:rPr kumimoji="1" lang="ja-JP" altLang="en-US" sz="800" b="1" i="0" u="none" cap="none" normalizeH="0" dirty="0">
                <a:ln>
                  <a:noFill/>
                </a:ln>
                <a:effectLst/>
                <a:latin typeface="メイリオ" pitchFamily="50" charset="-128"/>
                <a:ea typeface="メイリオ" pitchFamily="50" charset="-128"/>
                <a:cs typeface="ＭＳ Ｐゴシック" pitchFamily="50" charset="-128"/>
              </a:rPr>
              <a:t>ものづくり</a:t>
            </a:r>
            <a:r>
              <a:rPr kumimoji="1" lang="ja-JP" altLang="en-US" sz="800" b="1" i="0" u="none" strike="noStrike" cap="none" normalizeH="0" baseline="0" dirty="0">
                <a:ln>
                  <a:noFill/>
                </a:ln>
                <a:effectLst/>
                <a:latin typeface="メイリオ" pitchFamily="50" charset="-128"/>
                <a:ea typeface="メイリオ" pitchFamily="50" charset="-128"/>
                <a:cs typeface="ＭＳ Ｐゴシック" pitchFamily="50" charset="-128"/>
              </a:rPr>
              <a:t>中小企業等の</a:t>
            </a:r>
            <a:r>
              <a:rPr kumimoji="1" lang="ja-JP" altLang="en-US" sz="800" b="1" i="0" u="none" strike="noStrike" cap="none" normalizeH="0" baseline="0" dirty="0">
                <a:ln>
                  <a:noFill/>
                </a:ln>
                <a:solidFill>
                  <a:schemeClr val="tx1"/>
                </a:solidFill>
                <a:effectLst/>
                <a:latin typeface="メイリオ" pitchFamily="50" charset="-128"/>
                <a:ea typeface="メイリオ" pitchFamily="50" charset="-128"/>
                <a:cs typeface="ＭＳ Ｐゴシック" pitchFamily="50" charset="-128"/>
              </a:rPr>
              <a:t>投資や新規立地の促進を図るため、工場又は研究開発施設の新築や増改築を行う企業に対し補助を行います。</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 name="正方形/長方形 9"/>
          <p:cNvSpPr/>
          <p:nvPr/>
        </p:nvSpPr>
        <p:spPr>
          <a:xfrm>
            <a:off x="180555" y="2852218"/>
            <a:ext cx="6768752" cy="72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9240" marR="122555" indent="-179705">
              <a:lnSpc>
                <a:spcPts val="1000"/>
              </a:lnSpc>
            </a:pPr>
            <a:r>
              <a:rPr lang="ja-JP" altLang="ja-JP" sz="800"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 先端産業分野：ライフサイエンス、新エネルギー分野のうち、先端的な事業と認めるもの</a:t>
            </a:r>
          </a:p>
          <a:p>
            <a:pPr marL="269875" marR="122555" indent="-179070">
              <a:lnSpc>
                <a:spcPts val="1000"/>
              </a:lnSpc>
            </a:pPr>
            <a:r>
              <a:rPr lang="ja-JP" altLang="ja-JP" sz="800"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 研究開発施設の投資奨励計画を持つ市町村：　大阪市、堺市、岸和田市、豊中市、池田市、吹田市、高槻市、貝塚市、枚方市、茨木市、八尾市、泉佐野市、松原市、大東市、和泉市、箕面市、摂津市、高石市、東大阪市、大阪狭山市、阪南市、島本町</a:t>
            </a:r>
          </a:p>
          <a:p>
            <a:pPr marR="122555">
              <a:lnSpc>
                <a:spcPts val="1000"/>
              </a:lnSpc>
            </a:pPr>
            <a:r>
              <a:rPr lang="ja-JP" altLang="ja-JP" sz="800"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※３</a:t>
            </a:r>
            <a:r>
              <a:rPr lang="ja-JP" altLang="en-US" sz="800"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投資に対する補助は、家屋の新築・増改築等を行うことが前提</a:t>
            </a:r>
          </a:p>
          <a:p>
            <a:pPr marR="122555">
              <a:lnSpc>
                <a:spcPts val="1000"/>
              </a:lnSpc>
            </a:pPr>
            <a:r>
              <a:rPr lang="ja-JP" altLang="en-US" sz="8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４ 投資額：家屋・機械設備等に係る費用（消費税及び地方消費税相当額を除く金額）</a:t>
            </a:r>
          </a:p>
        </p:txBody>
      </p:sp>
      <p:grpSp>
        <p:nvGrpSpPr>
          <p:cNvPr id="11" name="グループ化 39"/>
          <p:cNvGrpSpPr>
            <a:grpSpLocks/>
          </p:cNvGrpSpPr>
          <p:nvPr/>
        </p:nvGrpSpPr>
        <p:grpSpPr bwMode="auto">
          <a:xfrm>
            <a:off x="230585" y="3693021"/>
            <a:ext cx="1982242" cy="238125"/>
            <a:chOff x="-157658" y="85994"/>
            <a:chExt cx="1504950" cy="238125"/>
          </a:xfrm>
          <a:solidFill>
            <a:schemeClr val="tx2">
              <a:lumMod val="60000"/>
              <a:lumOff val="40000"/>
            </a:schemeClr>
          </a:solidFill>
        </p:grpSpPr>
        <p:sp>
          <p:nvSpPr>
            <p:cNvPr id="12" name="テキスト ボックス 129"/>
            <p:cNvSpPr txBox="1">
              <a:spLocks noChangeArrowheads="1"/>
            </p:cNvSpPr>
            <p:nvPr/>
          </p:nvSpPr>
          <p:spPr bwMode="auto">
            <a:xfrm>
              <a:off x="-157658" y="85994"/>
              <a:ext cx="1504950" cy="238125"/>
            </a:xfrm>
            <a:prstGeom prst="rect">
              <a:avLst/>
            </a:prstGeom>
            <a:grp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lvl="0" indent="0" algn="ctr" eaLnBrk="1" fontAlgn="base" latinLnBrk="0" hangingPunct="1">
                <a:lnSpc>
                  <a:spcPct val="96000"/>
                </a:lnSpc>
                <a:spcBef>
                  <a:spcPct val="0"/>
                </a:spcBef>
                <a:spcAft>
                  <a:spcPct val="0"/>
                </a:spcAft>
                <a:tabLst/>
              </a:pPr>
              <a:r>
                <a:rPr kumimoji="1" lang="ja-JP" altLang="en-US" sz="1000" b="1" i="0" u="none" strike="noStrike" cap="none" normalizeH="0" baseline="0" dirty="0">
                  <a:ln>
                    <a:noFill/>
                  </a:ln>
                  <a:solidFill>
                    <a:schemeClr val="tx1"/>
                  </a:solidFill>
                  <a:effectLst/>
                  <a:latin typeface="メイリオ" pitchFamily="50" charset="-128"/>
                  <a:ea typeface="メイリオ" pitchFamily="50" charset="-128"/>
                  <a:cs typeface="ＭＳ Ｐゴシック" pitchFamily="50" charset="-128"/>
                </a:rPr>
                <a:t>外資系企業等進出促進補助金</a:t>
              </a:r>
              <a:endParaRPr kumimoji="1" lang="ja-JP" altLang="ja-JP" sz="1800" b="1"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grpSp>
      <p:sp>
        <p:nvSpPr>
          <p:cNvPr id="13" name="テキスト ボックス 76"/>
          <p:cNvSpPr txBox="1">
            <a:spLocks noChangeArrowheads="1"/>
          </p:cNvSpPr>
          <p:nvPr/>
        </p:nvSpPr>
        <p:spPr bwMode="auto">
          <a:xfrm>
            <a:off x="2247876" y="3647583"/>
            <a:ext cx="4722861" cy="504825"/>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96000"/>
              </a:lnSpc>
              <a:spcBef>
                <a:spcPct val="0"/>
              </a:spcBef>
              <a:spcAft>
                <a:spcPct val="0"/>
              </a:spcAft>
              <a:buClrTx/>
              <a:buSzTx/>
              <a:buFontTx/>
              <a:buNone/>
              <a:tabLst/>
            </a:pPr>
            <a:r>
              <a:rPr kumimoji="1" lang="ja-JP" altLang="en-US" sz="800" b="1" i="0" u="none" strike="noStrike" cap="none" normalizeH="0" baseline="0" dirty="0">
                <a:ln>
                  <a:noFill/>
                </a:ln>
                <a:solidFill>
                  <a:schemeClr val="tx1"/>
                </a:solidFill>
                <a:effectLst/>
                <a:latin typeface="メイリオ" pitchFamily="50" charset="-128"/>
                <a:ea typeface="メイリオ" pitchFamily="50" charset="-128"/>
                <a:cs typeface="ＭＳ Ｐゴシック" pitchFamily="50" charset="-128"/>
              </a:rPr>
              <a:t>対日投資を促進し、大阪産業の高度化及び活性化を図るため、府内に本社</a:t>
            </a:r>
            <a:r>
              <a:rPr lang="ja-JP" altLang="en-US" sz="800" b="1" dirty="0">
                <a:latin typeface="メイリオ" pitchFamily="50" charset="-128"/>
                <a:ea typeface="メイリオ" pitchFamily="50" charset="-128"/>
                <a:cs typeface="ＭＳ Ｐゴシック" pitchFamily="50" charset="-128"/>
              </a:rPr>
              <a:t>機能</a:t>
            </a:r>
            <a:r>
              <a:rPr kumimoji="1" lang="ja-JP" altLang="en-US" sz="800" b="1" i="0" u="none" strike="noStrike" cap="none" normalizeH="0" baseline="0" dirty="0">
                <a:ln>
                  <a:noFill/>
                </a:ln>
                <a:solidFill>
                  <a:schemeClr val="tx1"/>
                </a:solidFill>
                <a:effectLst/>
                <a:latin typeface="メイリオ" pitchFamily="50" charset="-128"/>
                <a:ea typeface="メイリオ" pitchFamily="50" charset="-128"/>
                <a:cs typeface="ＭＳ Ｐゴシック" pitchFamily="50" charset="-128"/>
              </a:rPr>
              <a:t>を設置する外資系企業等に対し、投資額等の一部を補助します。</a:t>
            </a:r>
          </a:p>
          <a:p>
            <a:pPr marL="0" marR="0" lvl="0" indent="0" algn="just" defTabSz="914400" rtl="0" eaLnBrk="1" fontAlgn="base" latinLnBrk="0" hangingPunct="1">
              <a:lnSpc>
                <a:spcPct val="80000"/>
              </a:lnSpc>
              <a:spcBef>
                <a:spcPct val="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メイリオ" pitchFamily="50" charset="-128"/>
              <a:ea typeface="メイリオ"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graphicFrame>
        <p:nvGraphicFramePr>
          <p:cNvPr id="14" name="表 13"/>
          <p:cNvGraphicFramePr>
            <a:graphicFrameLocks noGrp="1"/>
          </p:cNvGraphicFramePr>
          <p:nvPr>
            <p:extLst>
              <p:ext uri="{D42A27DB-BD31-4B8C-83A1-F6EECF244321}">
                <p14:modId xmlns:p14="http://schemas.microsoft.com/office/powerpoint/2010/main" val="1811678684"/>
              </p:ext>
            </p:extLst>
          </p:nvPr>
        </p:nvGraphicFramePr>
        <p:xfrm>
          <a:off x="360089" y="4017226"/>
          <a:ext cx="6552059" cy="2059724"/>
        </p:xfrm>
        <a:graphic>
          <a:graphicData uri="http://schemas.openxmlformats.org/drawingml/2006/table">
            <a:tbl>
              <a:tblPr firstRow="1" bandRow="1">
                <a:tableStyleId>{5940675A-B579-460E-94D1-54222C63F5DA}</a:tableStyleId>
              </a:tblPr>
              <a:tblGrid>
                <a:gridCol w="936007">
                  <a:extLst>
                    <a:ext uri="{9D8B030D-6E8A-4147-A177-3AD203B41FA5}">
                      <a16:colId xmlns:a16="http://schemas.microsoft.com/office/drawing/2014/main" val="20000"/>
                    </a:ext>
                  </a:extLst>
                </a:gridCol>
                <a:gridCol w="5616052">
                  <a:extLst>
                    <a:ext uri="{9D8B030D-6E8A-4147-A177-3AD203B41FA5}">
                      <a16:colId xmlns:a16="http://schemas.microsoft.com/office/drawing/2014/main" val="20001"/>
                    </a:ext>
                  </a:extLst>
                </a:gridCol>
              </a:tblGrid>
              <a:tr h="404320">
                <a:tc>
                  <a:txBody>
                    <a:bodyPr/>
                    <a:lstStyle/>
                    <a:p>
                      <a:pPr algn="dist">
                        <a:lnSpc>
                          <a:spcPts val="1100"/>
                        </a:lnSpc>
                        <a:spcAft>
                          <a:spcPts val="0"/>
                        </a:spcAft>
                      </a:pPr>
                      <a:r>
                        <a:rPr lang="ja-JP" sz="800" kern="100" dirty="0">
                          <a:effectLst/>
                          <a:latin typeface="Century"/>
                          <a:ea typeface="メイリオ"/>
                          <a:cs typeface="Times New Roman"/>
                        </a:rPr>
                        <a:t>対象者</a:t>
                      </a:r>
                      <a:endParaRPr lang="ja-JP" sz="1050" kern="100" dirty="0">
                        <a:effectLst/>
                        <a:latin typeface="Century"/>
                        <a:ea typeface="ＭＳ 明朝"/>
                        <a:cs typeface="Times New Roman"/>
                      </a:endParaRPr>
                    </a:p>
                  </a:txBody>
                  <a:tcPr marL="68580" marR="68580" marT="0" marB="0" anchor="ctr">
                    <a:solidFill>
                      <a:schemeClr val="tx2">
                        <a:lumMod val="60000"/>
                        <a:lumOff val="40000"/>
                      </a:schemeClr>
                    </a:solidFill>
                  </a:tcPr>
                </a:tc>
                <a:tc>
                  <a:txBody>
                    <a:bodyPr/>
                    <a:lstStyle/>
                    <a:p>
                      <a:pPr algn="just">
                        <a:lnSpc>
                          <a:spcPts val="1100"/>
                        </a:lnSpc>
                        <a:spcAft>
                          <a:spcPts val="0"/>
                        </a:spcAft>
                      </a:pPr>
                      <a:r>
                        <a:rPr lang="ja-JP" altLang="ja-JP" sz="800" kern="100" dirty="0">
                          <a:effectLst/>
                          <a:ea typeface="メイリオ"/>
                        </a:rPr>
                        <a:t>本社</a:t>
                      </a:r>
                      <a:r>
                        <a:rPr lang="ja-JP" altLang="en-US" sz="800" kern="100" dirty="0">
                          <a:effectLst/>
                          <a:ea typeface="メイリオ"/>
                        </a:rPr>
                        <a:t>機能</a:t>
                      </a:r>
                      <a:r>
                        <a:rPr lang="ja-JP" altLang="ja-JP" sz="800" kern="100" dirty="0">
                          <a:effectLst/>
                          <a:ea typeface="メイリオ"/>
                        </a:rPr>
                        <a:t>を</a:t>
                      </a:r>
                      <a:r>
                        <a:rPr lang="ja-JP" altLang="en-US" sz="800" kern="100" dirty="0">
                          <a:effectLst/>
                          <a:ea typeface="メイリオ"/>
                        </a:rPr>
                        <a:t>有する事業所</a:t>
                      </a:r>
                      <a:r>
                        <a:rPr lang="en-US" altLang="ja-JP" sz="800" kern="100" dirty="0">
                          <a:effectLst/>
                          <a:ea typeface="メイリオ"/>
                        </a:rPr>
                        <a:t>※</a:t>
                      </a:r>
                      <a:r>
                        <a:rPr lang="ja-JP" altLang="en-US" sz="800" kern="100" dirty="0">
                          <a:effectLst/>
                          <a:ea typeface="メイリオ"/>
                        </a:rPr>
                        <a:t>を</a:t>
                      </a:r>
                      <a:r>
                        <a:rPr lang="ja-JP" altLang="ja-JP" sz="800" kern="100" dirty="0">
                          <a:effectLst/>
                          <a:ea typeface="メイリオ"/>
                        </a:rPr>
                        <a:t>大阪府内に設ける外資系</a:t>
                      </a:r>
                      <a:r>
                        <a:rPr lang="ja-JP" altLang="ja-JP" sz="800" kern="100" dirty="0">
                          <a:solidFill>
                            <a:schemeClr val="tx1"/>
                          </a:solidFill>
                          <a:effectLst/>
                          <a:ea typeface="メイリオ"/>
                        </a:rPr>
                        <a:t>企業等</a:t>
                      </a:r>
                      <a:r>
                        <a:rPr lang="ja-JP" altLang="en-US" sz="800" kern="100" dirty="0">
                          <a:solidFill>
                            <a:schemeClr val="tx1"/>
                          </a:solidFill>
                          <a:effectLst/>
                          <a:ea typeface="メイリオ"/>
                        </a:rPr>
                        <a:t>（</a:t>
                      </a:r>
                      <a:r>
                        <a:rPr lang="en-US" altLang="ja-JP" sz="800" kern="100" dirty="0">
                          <a:solidFill>
                            <a:schemeClr val="tx1"/>
                          </a:solidFill>
                          <a:effectLst/>
                          <a:ea typeface="メイリオ"/>
                        </a:rPr>
                        <a:t>※</a:t>
                      </a:r>
                      <a:r>
                        <a:rPr lang="ja-JP" altLang="en-US" sz="800" kern="100" dirty="0">
                          <a:solidFill>
                            <a:schemeClr val="tx1"/>
                          </a:solidFill>
                          <a:effectLst/>
                          <a:ea typeface="メイリオ"/>
                        </a:rPr>
                        <a:t>調査及び企画部門、情報処理部門、研究開発部門、国際事業部門、情報サービス事業部門、その他管理業務部門のいずれかを含む事業所）</a:t>
                      </a:r>
                      <a:endParaRPr lang="ja-JP" sz="1050" kern="100" dirty="0">
                        <a:solidFill>
                          <a:schemeClr val="tx1"/>
                        </a:solidFill>
                        <a:effectLst/>
                        <a:latin typeface="Century"/>
                        <a:ea typeface="ＭＳ 明朝"/>
                        <a:cs typeface="Times New Roman"/>
                      </a:endParaRPr>
                    </a:p>
                  </a:txBody>
                  <a:tcPr marL="68580" marR="68580" marT="0" marB="0" anchor="ctr"/>
                </a:tc>
                <a:extLst>
                  <a:ext uri="{0D108BD9-81ED-4DB2-BD59-A6C34878D82A}">
                    <a16:rowId xmlns:a16="http://schemas.microsoft.com/office/drawing/2014/main" val="10000"/>
                  </a:ext>
                </a:extLst>
              </a:tr>
              <a:tr h="548571">
                <a:tc>
                  <a:txBody>
                    <a:bodyPr/>
                    <a:lstStyle/>
                    <a:p>
                      <a:pPr algn="dist">
                        <a:lnSpc>
                          <a:spcPts val="1500"/>
                        </a:lnSpc>
                        <a:spcAft>
                          <a:spcPts val="0"/>
                        </a:spcAft>
                      </a:pPr>
                      <a:r>
                        <a:rPr lang="ja-JP" sz="800" kern="100" dirty="0">
                          <a:effectLst/>
                          <a:latin typeface="Century"/>
                          <a:ea typeface="メイリオ"/>
                          <a:cs typeface="Times New Roman"/>
                        </a:rPr>
                        <a:t>補助要件</a:t>
                      </a:r>
                      <a:endParaRPr lang="ja-JP" sz="1050" kern="100" dirty="0">
                        <a:effectLst/>
                        <a:latin typeface="Century"/>
                        <a:ea typeface="ＭＳ 明朝"/>
                        <a:cs typeface="Times New Roman"/>
                      </a:endParaRPr>
                    </a:p>
                  </a:txBody>
                  <a:tcPr marL="68580" marR="68580" marT="0" marB="0" anchor="ctr">
                    <a:solidFill>
                      <a:schemeClr val="tx2">
                        <a:lumMod val="60000"/>
                        <a:lumOff val="40000"/>
                      </a:schemeClr>
                    </a:solidFill>
                  </a:tcPr>
                </a:tc>
                <a:tc>
                  <a:txBody>
                    <a:bodyPr/>
                    <a:lstStyle/>
                    <a:p>
                      <a:pPr marL="101600" indent="-101600" algn="just">
                        <a:lnSpc>
                          <a:spcPts val="1000"/>
                        </a:lnSpc>
                        <a:spcAft>
                          <a:spcPts val="0"/>
                        </a:spcAft>
                      </a:pPr>
                      <a:r>
                        <a:rPr lang="ja-JP" altLang="en-US" sz="800" kern="100" dirty="0">
                          <a:effectLst/>
                          <a:latin typeface="Century"/>
                          <a:ea typeface="メイリオ"/>
                          <a:cs typeface="Times New Roman"/>
                        </a:rPr>
                        <a:t>●</a:t>
                      </a:r>
                      <a:r>
                        <a:rPr lang="ja-JP" sz="800" kern="100" dirty="0">
                          <a:effectLst/>
                          <a:latin typeface="Century"/>
                          <a:ea typeface="メイリオ"/>
                          <a:cs typeface="Times New Roman"/>
                        </a:rPr>
                        <a:t>事業所床面積</a:t>
                      </a:r>
                      <a:r>
                        <a:rPr lang="en-US" sz="800" kern="100" dirty="0">
                          <a:effectLst/>
                          <a:latin typeface="Century"/>
                          <a:ea typeface="メイリオ"/>
                          <a:cs typeface="Times New Roman"/>
                        </a:rPr>
                        <a:t>50</a:t>
                      </a:r>
                      <a:r>
                        <a:rPr lang="ja-JP" sz="800" kern="100" dirty="0">
                          <a:effectLst/>
                          <a:latin typeface="Century"/>
                          <a:ea typeface="メイリオ"/>
                          <a:cs typeface="Times New Roman"/>
                        </a:rPr>
                        <a:t>㎡以上かつ常用雇用者</a:t>
                      </a:r>
                      <a:r>
                        <a:rPr lang="ja-JP" altLang="en-US" sz="800" kern="100" dirty="0">
                          <a:effectLst/>
                          <a:latin typeface="Century"/>
                          <a:ea typeface="メイリオ"/>
                          <a:cs typeface="Times New Roman"/>
                        </a:rPr>
                        <a:t>等</a:t>
                      </a:r>
                      <a:r>
                        <a:rPr lang="en-US" sz="800" kern="100" dirty="0">
                          <a:effectLst/>
                          <a:latin typeface="Century"/>
                          <a:ea typeface="メイリオ"/>
                          <a:cs typeface="Times New Roman"/>
                        </a:rPr>
                        <a:t>5</a:t>
                      </a:r>
                      <a:r>
                        <a:rPr lang="ja-JP" altLang="en-US" sz="800" kern="100" dirty="0">
                          <a:effectLst/>
                          <a:latin typeface="Century"/>
                          <a:ea typeface="メイリオ"/>
                          <a:cs typeface="Times New Roman"/>
                        </a:rPr>
                        <a:t>人</a:t>
                      </a:r>
                      <a:r>
                        <a:rPr lang="ja-JP" sz="800" kern="100" dirty="0">
                          <a:effectLst/>
                          <a:latin typeface="Century"/>
                          <a:ea typeface="メイリオ"/>
                          <a:cs typeface="Times New Roman"/>
                        </a:rPr>
                        <a:t>以上確保すること。</a:t>
                      </a:r>
                      <a:endParaRPr lang="en-US" altLang="ja-JP" sz="800" kern="100" dirty="0">
                        <a:effectLst/>
                        <a:latin typeface="Century"/>
                        <a:ea typeface="メイリオ"/>
                        <a:cs typeface="Times New Roman"/>
                      </a:endParaRPr>
                    </a:p>
                    <a:p>
                      <a:pPr marL="101600" indent="-101600" algn="just">
                        <a:lnSpc>
                          <a:spcPts val="1000"/>
                        </a:lnSpc>
                        <a:spcAft>
                          <a:spcPts val="0"/>
                        </a:spcAft>
                      </a:pPr>
                      <a:r>
                        <a:rPr lang="ja-JP" sz="800" kern="100" dirty="0">
                          <a:effectLst/>
                          <a:latin typeface="Century"/>
                          <a:ea typeface="メイリオ"/>
                          <a:cs typeface="Times New Roman"/>
                        </a:rPr>
                        <a:t>なお、府内で移転する場合は</a:t>
                      </a:r>
                      <a:r>
                        <a:rPr lang="en-US" sz="800" kern="100" dirty="0">
                          <a:effectLst/>
                          <a:latin typeface="Century"/>
                          <a:ea typeface="メイリオ"/>
                          <a:cs typeface="Times New Roman"/>
                        </a:rPr>
                        <a:t>25</a:t>
                      </a:r>
                      <a:r>
                        <a:rPr lang="ja-JP" altLang="en-US" sz="800" kern="100" dirty="0">
                          <a:effectLst/>
                          <a:latin typeface="Century"/>
                          <a:ea typeface="メイリオ"/>
                          <a:cs typeface="Times New Roman"/>
                        </a:rPr>
                        <a:t>人</a:t>
                      </a:r>
                      <a:r>
                        <a:rPr lang="ja-JP" sz="800" kern="100" dirty="0">
                          <a:effectLst/>
                          <a:latin typeface="Century"/>
                          <a:ea typeface="メイリオ"/>
                          <a:cs typeface="Times New Roman"/>
                        </a:rPr>
                        <a:t>以上増加すること。（</a:t>
                      </a:r>
                      <a:r>
                        <a:rPr lang="ja-JP" altLang="en-US" sz="800" kern="100" dirty="0">
                          <a:effectLst/>
                          <a:latin typeface="Century"/>
                          <a:ea typeface="メイリオ"/>
                          <a:cs typeface="Times New Roman"/>
                        </a:rPr>
                        <a:t>いずれの場合も、</a:t>
                      </a:r>
                      <a:r>
                        <a:rPr lang="ja-JP" sz="800" kern="100" dirty="0">
                          <a:effectLst/>
                          <a:latin typeface="Century"/>
                          <a:ea typeface="メイリオ"/>
                          <a:cs typeface="Times New Roman"/>
                        </a:rPr>
                        <a:t>申請日の翌日から３年以内に達成すること）</a:t>
                      </a:r>
                      <a:endParaRPr lang="en-US" altLang="ja-JP" sz="800" kern="100" dirty="0">
                        <a:effectLst/>
                        <a:latin typeface="Century"/>
                        <a:ea typeface="メイリオ"/>
                        <a:cs typeface="Times New Roman"/>
                      </a:endParaRPr>
                    </a:p>
                    <a:p>
                      <a:pPr marL="101600" indent="-101600" algn="just">
                        <a:lnSpc>
                          <a:spcPts val="1000"/>
                        </a:lnSpc>
                        <a:spcAft>
                          <a:spcPts val="0"/>
                        </a:spcAft>
                      </a:pPr>
                      <a:r>
                        <a:rPr lang="ja-JP" altLang="en-US" sz="800" kern="100" dirty="0">
                          <a:effectLst/>
                          <a:latin typeface="Century"/>
                          <a:ea typeface="メイリオ"/>
                          <a:cs typeface="Times New Roman"/>
                        </a:rPr>
                        <a:t>●申請時期：補助対象事業の契約又は発注の日の前日まで</a:t>
                      </a:r>
                      <a:endParaRPr lang="ja-JP" sz="1050" kern="100" dirty="0">
                        <a:effectLst/>
                        <a:latin typeface="Century"/>
                        <a:ea typeface="ＭＳ 明朝"/>
                        <a:cs typeface="Times New Roman"/>
                      </a:endParaRPr>
                    </a:p>
                  </a:txBody>
                  <a:tcPr marL="68580" marR="68580" marT="0" marB="0" anchor="ctr"/>
                </a:tc>
                <a:extLst>
                  <a:ext uri="{0D108BD9-81ED-4DB2-BD59-A6C34878D82A}">
                    <a16:rowId xmlns:a16="http://schemas.microsoft.com/office/drawing/2014/main" val="10001"/>
                  </a:ext>
                </a:extLst>
              </a:tr>
              <a:tr h="1106833">
                <a:tc>
                  <a:txBody>
                    <a:bodyPr/>
                    <a:lstStyle/>
                    <a:p>
                      <a:pPr algn="dist">
                        <a:lnSpc>
                          <a:spcPts val="1000"/>
                        </a:lnSpc>
                        <a:spcAft>
                          <a:spcPts val="0"/>
                        </a:spcAft>
                      </a:pPr>
                      <a:r>
                        <a:rPr lang="ja-JP" altLang="ja-JP" sz="800" kern="100" dirty="0">
                          <a:effectLst/>
                          <a:latin typeface="Century"/>
                          <a:ea typeface="メイリオ"/>
                          <a:cs typeface="Times New Roman"/>
                        </a:rPr>
                        <a:t>補助要件</a:t>
                      </a:r>
                      <a:endParaRPr lang="ja-JP" altLang="ja-JP" sz="800" kern="100" dirty="0">
                        <a:effectLst/>
                        <a:latin typeface="Century"/>
                        <a:ea typeface="ＭＳ 明朝"/>
                        <a:cs typeface="Times New Roman"/>
                      </a:endParaRPr>
                    </a:p>
                    <a:p>
                      <a:pPr algn="dist">
                        <a:lnSpc>
                          <a:spcPts val="1000"/>
                        </a:lnSpc>
                        <a:spcAft>
                          <a:spcPts val="0"/>
                        </a:spcAft>
                      </a:pPr>
                      <a:r>
                        <a:rPr lang="ja-JP" altLang="ja-JP" sz="800" kern="100" dirty="0">
                          <a:effectLst/>
                          <a:latin typeface="Century"/>
                          <a:ea typeface="メイリオ"/>
                          <a:cs typeface="Times New Roman"/>
                        </a:rPr>
                        <a:t>及び</a:t>
                      </a:r>
                      <a:endParaRPr lang="ja-JP" altLang="ja-JP" sz="800" kern="100" dirty="0">
                        <a:effectLst/>
                        <a:latin typeface="Century"/>
                        <a:ea typeface="ＭＳ 明朝"/>
                        <a:cs typeface="Times New Roman"/>
                      </a:endParaRPr>
                    </a:p>
                    <a:p>
                      <a:pPr algn="dist"/>
                      <a:r>
                        <a:rPr lang="ja-JP" altLang="ja-JP" sz="800" kern="100" dirty="0">
                          <a:effectLst/>
                          <a:ea typeface="メイリオ"/>
                        </a:rPr>
                        <a:t>補助率</a:t>
                      </a:r>
                      <a:endParaRPr lang="ja-JP" altLang="ja-JP" sz="800" kern="100" dirty="0">
                        <a:effectLst/>
                        <a:latin typeface="Century"/>
                        <a:ea typeface="ＭＳ 明朝"/>
                        <a:cs typeface="Times New Roman"/>
                      </a:endParaRPr>
                    </a:p>
                  </a:txBody>
                  <a:tcPr marL="68580" marR="68580" marT="0" marB="0" anchor="ctr">
                    <a:solidFill>
                      <a:schemeClr val="tx2">
                        <a:lumMod val="60000"/>
                        <a:lumOff val="40000"/>
                      </a:schemeClr>
                    </a:solidFill>
                  </a:tcPr>
                </a:tc>
                <a:tc>
                  <a:txBody>
                    <a:bodyPr/>
                    <a:lstStyle/>
                    <a:p>
                      <a:pPr algn="just">
                        <a:lnSpc>
                          <a:spcPts val="1300"/>
                        </a:lnSpc>
                        <a:spcAft>
                          <a:spcPts val="0"/>
                        </a:spcAft>
                      </a:pPr>
                      <a:endParaRPr lang="ja-JP" sz="1050" kern="100" dirty="0">
                        <a:effectLst/>
                        <a:latin typeface="Century"/>
                        <a:ea typeface="ＭＳ 明朝"/>
                        <a:cs typeface="Times New Roman"/>
                      </a:endParaRPr>
                    </a:p>
                  </a:txBody>
                  <a:tcPr marL="68580" marR="68580" marT="0" marB="0"/>
                </a:tc>
                <a:extLst>
                  <a:ext uri="{0D108BD9-81ED-4DB2-BD59-A6C34878D82A}">
                    <a16:rowId xmlns:a16="http://schemas.microsoft.com/office/drawing/2014/main" val="10002"/>
                  </a:ext>
                </a:extLst>
              </a:tr>
            </a:tbl>
          </a:graphicData>
        </a:graphic>
      </p:graphicFrame>
      <p:graphicFrame>
        <p:nvGraphicFramePr>
          <p:cNvPr id="16" name="表 15"/>
          <p:cNvGraphicFramePr>
            <a:graphicFrameLocks noGrp="1"/>
          </p:cNvGraphicFramePr>
          <p:nvPr>
            <p:extLst>
              <p:ext uri="{D42A27DB-BD31-4B8C-83A1-F6EECF244321}">
                <p14:modId xmlns:p14="http://schemas.microsoft.com/office/powerpoint/2010/main" val="345248511"/>
              </p:ext>
            </p:extLst>
          </p:nvPr>
        </p:nvGraphicFramePr>
        <p:xfrm>
          <a:off x="1590329" y="5209817"/>
          <a:ext cx="2228850" cy="771525"/>
        </p:xfrm>
        <a:graphic>
          <a:graphicData uri="http://schemas.openxmlformats.org/drawingml/2006/table">
            <a:tbl>
              <a:tblPr firstRow="1" firstCol="1" bandRow="1"/>
              <a:tblGrid>
                <a:gridCol w="1114425">
                  <a:extLst>
                    <a:ext uri="{9D8B030D-6E8A-4147-A177-3AD203B41FA5}">
                      <a16:colId xmlns:a16="http://schemas.microsoft.com/office/drawing/2014/main" val="20000"/>
                    </a:ext>
                  </a:extLst>
                </a:gridCol>
                <a:gridCol w="1114425">
                  <a:extLst>
                    <a:ext uri="{9D8B030D-6E8A-4147-A177-3AD203B41FA5}">
                      <a16:colId xmlns:a16="http://schemas.microsoft.com/office/drawing/2014/main" val="20001"/>
                    </a:ext>
                  </a:extLst>
                </a:gridCol>
              </a:tblGrid>
              <a:tr h="0">
                <a:tc>
                  <a:txBody>
                    <a:bodyPr/>
                    <a:lstStyle/>
                    <a:p>
                      <a:pPr algn="ctr">
                        <a:lnSpc>
                          <a:spcPts val="1300"/>
                        </a:lnSpc>
                        <a:spcAft>
                          <a:spcPts val="0"/>
                        </a:spcAft>
                      </a:pPr>
                      <a:r>
                        <a:rPr lang="ja-JP" sz="800" kern="100" dirty="0">
                          <a:effectLst/>
                          <a:latin typeface="Century"/>
                          <a:ea typeface="メイリオ"/>
                          <a:cs typeface="Times New Roman"/>
                        </a:rPr>
                        <a:t>常用雇用者</a:t>
                      </a:r>
                      <a:r>
                        <a:rPr lang="ja-JP" altLang="en-US" sz="800" kern="100" dirty="0">
                          <a:effectLst/>
                          <a:latin typeface="Century"/>
                          <a:ea typeface="メイリオ"/>
                          <a:cs typeface="Times New Roman"/>
                        </a:rPr>
                        <a:t>等の数</a:t>
                      </a:r>
                      <a:endParaRPr lang="ja-JP" sz="105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a:lnSpc>
                          <a:spcPts val="1300"/>
                        </a:lnSpc>
                        <a:spcAft>
                          <a:spcPts val="0"/>
                        </a:spcAft>
                      </a:pPr>
                      <a:r>
                        <a:rPr lang="ja-JP" sz="800" kern="100" dirty="0">
                          <a:effectLst/>
                          <a:latin typeface="Century"/>
                          <a:ea typeface="メイリオ"/>
                          <a:cs typeface="Times New Roman"/>
                        </a:rPr>
                        <a:t>補助金</a:t>
                      </a:r>
                      <a:r>
                        <a:rPr lang="ja-JP" altLang="en-US" sz="800" kern="100" dirty="0">
                          <a:effectLst/>
                          <a:latin typeface="Century"/>
                          <a:ea typeface="メイリオ"/>
                          <a:cs typeface="Times New Roman"/>
                        </a:rPr>
                        <a:t>限度</a:t>
                      </a:r>
                      <a:r>
                        <a:rPr lang="ja-JP" sz="800" kern="100" dirty="0">
                          <a:effectLst/>
                          <a:latin typeface="Century"/>
                          <a:ea typeface="メイリオ"/>
                          <a:cs typeface="Times New Roman"/>
                        </a:rPr>
                        <a:t>額</a:t>
                      </a:r>
                      <a:endParaRPr lang="ja-JP" sz="105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extLst>
                  <a:ext uri="{0D108BD9-81ED-4DB2-BD59-A6C34878D82A}">
                    <a16:rowId xmlns:a16="http://schemas.microsoft.com/office/drawing/2014/main" val="10000"/>
                  </a:ext>
                </a:extLst>
              </a:tr>
              <a:tr h="77153">
                <a:tc>
                  <a:txBody>
                    <a:bodyPr/>
                    <a:lstStyle/>
                    <a:p>
                      <a:pPr algn="just">
                        <a:lnSpc>
                          <a:spcPts val="1300"/>
                        </a:lnSpc>
                        <a:spcAft>
                          <a:spcPts val="0"/>
                        </a:spcAft>
                      </a:pPr>
                      <a:r>
                        <a:rPr lang="en-US" altLang="ja-JP" sz="800" kern="100" dirty="0">
                          <a:effectLst/>
                          <a:latin typeface="Century" panose="02040604050505020304" pitchFamily="18" charset="0"/>
                          <a:ea typeface="メイリオ"/>
                          <a:cs typeface="Times New Roman"/>
                        </a:rPr>
                        <a:t>5</a:t>
                      </a:r>
                      <a:r>
                        <a:rPr lang="ja-JP" sz="800" kern="100" dirty="0">
                          <a:effectLst/>
                          <a:latin typeface="Century"/>
                          <a:ea typeface="メイリオ"/>
                          <a:cs typeface="Times New Roman"/>
                        </a:rPr>
                        <a:t>～</a:t>
                      </a:r>
                      <a:r>
                        <a:rPr lang="en-US" altLang="ja-JP" sz="800" kern="100" dirty="0">
                          <a:effectLst/>
                          <a:latin typeface="Century"/>
                          <a:ea typeface="メイリオ"/>
                          <a:cs typeface="Times New Roman"/>
                        </a:rPr>
                        <a:t>25</a:t>
                      </a:r>
                      <a:r>
                        <a:rPr lang="ja-JP" sz="800" kern="100" dirty="0">
                          <a:effectLst/>
                          <a:latin typeface="Century"/>
                          <a:ea typeface="メイリオ"/>
                          <a:cs typeface="Times New Roman"/>
                        </a:rPr>
                        <a:t>人</a:t>
                      </a:r>
                      <a:endParaRPr lang="ja-JP" sz="105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800" kern="100" dirty="0">
                          <a:effectLst/>
                          <a:latin typeface="メイリオ"/>
                          <a:ea typeface="ＭＳ 明朝"/>
                          <a:cs typeface="Times New Roman"/>
                        </a:rPr>
                        <a:t>1,500</a:t>
                      </a:r>
                      <a:r>
                        <a:rPr lang="ja-JP" sz="800" kern="100" dirty="0">
                          <a:effectLst/>
                          <a:latin typeface="Century"/>
                          <a:ea typeface="メイリオ"/>
                          <a:cs typeface="Times New Roman"/>
                        </a:rPr>
                        <a:t>万円</a:t>
                      </a:r>
                      <a:endParaRPr lang="ja-JP" sz="105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algn="just">
                        <a:lnSpc>
                          <a:spcPts val="1300"/>
                        </a:lnSpc>
                        <a:spcAft>
                          <a:spcPts val="0"/>
                        </a:spcAft>
                      </a:pPr>
                      <a:r>
                        <a:rPr lang="en-US" altLang="ja-JP" sz="800" kern="100" dirty="0">
                          <a:effectLst/>
                          <a:latin typeface="Century" panose="02040604050505020304" pitchFamily="18" charset="0"/>
                          <a:ea typeface="メイリオ"/>
                          <a:cs typeface="Times New Roman"/>
                        </a:rPr>
                        <a:t>25</a:t>
                      </a:r>
                      <a:r>
                        <a:rPr lang="ja-JP" sz="800" kern="100" dirty="0">
                          <a:effectLst/>
                          <a:latin typeface="Century"/>
                          <a:ea typeface="メイリオ"/>
                          <a:cs typeface="Times New Roman"/>
                        </a:rPr>
                        <a:t>～</a:t>
                      </a:r>
                      <a:r>
                        <a:rPr lang="en-US" sz="800" kern="100" dirty="0">
                          <a:effectLst/>
                          <a:latin typeface="Century"/>
                          <a:ea typeface="メイリオ"/>
                          <a:cs typeface="Times New Roman"/>
                        </a:rPr>
                        <a:t>99</a:t>
                      </a:r>
                      <a:r>
                        <a:rPr lang="ja-JP" sz="800" kern="100" dirty="0">
                          <a:effectLst/>
                          <a:latin typeface="Century"/>
                          <a:ea typeface="メイリオ"/>
                          <a:cs typeface="Times New Roman"/>
                        </a:rPr>
                        <a:t>人</a:t>
                      </a:r>
                      <a:endParaRPr lang="ja-JP" sz="105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800" kern="100" dirty="0">
                          <a:effectLst/>
                          <a:latin typeface="メイリオ"/>
                          <a:ea typeface="ＭＳ 明朝"/>
                          <a:cs typeface="Times New Roman"/>
                        </a:rPr>
                        <a:t>3,000</a:t>
                      </a:r>
                      <a:r>
                        <a:rPr lang="ja-JP" sz="800" kern="100" dirty="0">
                          <a:effectLst/>
                          <a:latin typeface="Century"/>
                          <a:ea typeface="メイリオ"/>
                          <a:cs typeface="Times New Roman"/>
                        </a:rPr>
                        <a:t>万円</a:t>
                      </a:r>
                      <a:endParaRPr lang="ja-JP" sz="105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3354345"/>
                  </a:ext>
                </a:extLst>
              </a:tr>
              <a:tr h="0">
                <a:tc>
                  <a:txBody>
                    <a:bodyPr/>
                    <a:lstStyle/>
                    <a:p>
                      <a:pPr algn="just">
                        <a:lnSpc>
                          <a:spcPts val="1300"/>
                        </a:lnSpc>
                        <a:spcAft>
                          <a:spcPts val="0"/>
                        </a:spcAft>
                      </a:pPr>
                      <a:r>
                        <a:rPr lang="en-US" altLang="ja-JP" sz="800" kern="100" dirty="0">
                          <a:effectLst/>
                          <a:latin typeface="Century" panose="02040604050505020304" pitchFamily="18" charset="0"/>
                          <a:ea typeface="メイリオ"/>
                          <a:cs typeface="Times New Roman"/>
                        </a:rPr>
                        <a:t>100</a:t>
                      </a:r>
                      <a:r>
                        <a:rPr lang="ja-JP" sz="800" kern="100" dirty="0">
                          <a:effectLst/>
                          <a:latin typeface="Century"/>
                          <a:ea typeface="メイリオ"/>
                          <a:cs typeface="Times New Roman"/>
                        </a:rPr>
                        <a:t>～</a:t>
                      </a:r>
                      <a:r>
                        <a:rPr lang="en-US" sz="800" kern="100" dirty="0">
                          <a:effectLst/>
                          <a:latin typeface="Century"/>
                          <a:ea typeface="メイリオ"/>
                          <a:cs typeface="Times New Roman"/>
                        </a:rPr>
                        <a:t>199</a:t>
                      </a:r>
                      <a:r>
                        <a:rPr lang="ja-JP" sz="800" kern="100" dirty="0">
                          <a:effectLst/>
                          <a:latin typeface="Century"/>
                          <a:ea typeface="メイリオ"/>
                          <a:cs typeface="Times New Roman"/>
                        </a:rPr>
                        <a:t>人</a:t>
                      </a:r>
                      <a:endParaRPr lang="ja-JP" sz="105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800" kern="100" dirty="0">
                          <a:effectLst/>
                          <a:latin typeface="メイリオ"/>
                          <a:ea typeface="ＭＳ 明朝"/>
                          <a:cs typeface="Times New Roman"/>
                        </a:rPr>
                        <a:t>6,000</a:t>
                      </a:r>
                      <a:r>
                        <a:rPr lang="ja-JP" sz="800" kern="100" dirty="0">
                          <a:effectLst/>
                          <a:latin typeface="Century"/>
                          <a:ea typeface="メイリオ"/>
                          <a:cs typeface="Times New Roman"/>
                        </a:rPr>
                        <a:t>万円</a:t>
                      </a:r>
                      <a:endParaRPr lang="ja-JP" sz="105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0">
                <a:tc>
                  <a:txBody>
                    <a:bodyPr/>
                    <a:lstStyle/>
                    <a:p>
                      <a:pPr algn="just">
                        <a:lnSpc>
                          <a:spcPts val="1300"/>
                        </a:lnSpc>
                        <a:spcAft>
                          <a:spcPts val="0"/>
                        </a:spcAft>
                      </a:pPr>
                      <a:r>
                        <a:rPr lang="en-US" altLang="ja-JP" sz="800" kern="100" dirty="0">
                          <a:effectLst/>
                          <a:latin typeface="Century" panose="02040604050505020304" pitchFamily="18" charset="0"/>
                          <a:ea typeface="メイリオ"/>
                          <a:cs typeface="Times New Roman"/>
                        </a:rPr>
                        <a:t>200</a:t>
                      </a:r>
                      <a:r>
                        <a:rPr lang="ja-JP" sz="800" kern="100" dirty="0">
                          <a:effectLst/>
                          <a:latin typeface="Century"/>
                          <a:ea typeface="メイリオ"/>
                          <a:cs typeface="Times New Roman"/>
                        </a:rPr>
                        <a:t>人以上</a:t>
                      </a:r>
                      <a:endParaRPr lang="ja-JP" sz="105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800" kern="100" dirty="0">
                          <a:effectLst/>
                          <a:latin typeface="メイリオ"/>
                          <a:ea typeface="ＭＳ 明朝"/>
                          <a:cs typeface="Times New Roman"/>
                        </a:rPr>
                        <a:t>1</a:t>
                      </a:r>
                      <a:r>
                        <a:rPr lang="ja-JP" sz="800" kern="100" dirty="0">
                          <a:effectLst/>
                          <a:latin typeface="Century"/>
                          <a:ea typeface="メイリオ"/>
                          <a:cs typeface="Times New Roman"/>
                        </a:rPr>
                        <a:t>億円</a:t>
                      </a:r>
                      <a:endParaRPr lang="ja-JP" sz="105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graphicFrame>
        <p:nvGraphicFramePr>
          <p:cNvPr id="18" name="表 17"/>
          <p:cNvGraphicFramePr>
            <a:graphicFrameLocks noGrp="1"/>
          </p:cNvGraphicFramePr>
          <p:nvPr>
            <p:extLst>
              <p:ext uri="{D42A27DB-BD31-4B8C-83A1-F6EECF244321}">
                <p14:modId xmlns:p14="http://schemas.microsoft.com/office/powerpoint/2010/main" val="3223295661"/>
              </p:ext>
            </p:extLst>
          </p:nvPr>
        </p:nvGraphicFramePr>
        <p:xfrm>
          <a:off x="4323928" y="5209817"/>
          <a:ext cx="2228850" cy="791582"/>
        </p:xfrm>
        <a:graphic>
          <a:graphicData uri="http://schemas.openxmlformats.org/drawingml/2006/table">
            <a:tbl>
              <a:tblPr firstRow="1" firstCol="1" bandRow="1"/>
              <a:tblGrid>
                <a:gridCol w="1114425">
                  <a:extLst>
                    <a:ext uri="{9D8B030D-6E8A-4147-A177-3AD203B41FA5}">
                      <a16:colId xmlns:a16="http://schemas.microsoft.com/office/drawing/2014/main" val="20000"/>
                    </a:ext>
                  </a:extLst>
                </a:gridCol>
                <a:gridCol w="1114425">
                  <a:extLst>
                    <a:ext uri="{9D8B030D-6E8A-4147-A177-3AD203B41FA5}">
                      <a16:colId xmlns:a16="http://schemas.microsoft.com/office/drawing/2014/main" val="20001"/>
                    </a:ext>
                  </a:extLst>
                </a:gridCol>
              </a:tblGrid>
              <a:tr h="165100">
                <a:tc>
                  <a:txBody>
                    <a:bodyPr/>
                    <a:lstStyle/>
                    <a:p>
                      <a:pPr algn="ctr">
                        <a:lnSpc>
                          <a:spcPts val="1300"/>
                        </a:lnSpc>
                        <a:spcAft>
                          <a:spcPts val="0"/>
                        </a:spcAft>
                      </a:pPr>
                      <a:r>
                        <a:rPr lang="ja-JP" sz="800" kern="100" dirty="0">
                          <a:effectLst/>
                          <a:latin typeface="Century"/>
                          <a:ea typeface="メイリオ"/>
                          <a:cs typeface="Times New Roman"/>
                        </a:rPr>
                        <a:t>常用雇用者</a:t>
                      </a:r>
                      <a:r>
                        <a:rPr lang="ja-JP" altLang="en-US" sz="800" kern="100" dirty="0">
                          <a:effectLst/>
                          <a:latin typeface="Century"/>
                          <a:ea typeface="メイリオ"/>
                          <a:cs typeface="Times New Roman"/>
                        </a:rPr>
                        <a:t>等の数</a:t>
                      </a:r>
                      <a:endParaRPr lang="ja-JP" sz="105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a:lnSpc>
                          <a:spcPts val="1300"/>
                        </a:lnSpc>
                        <a:spcAft>
                          <a:spcPts val="0"/>
                        </a:spcAft>
                      </a:pPr>
                      <a:r>
                        <a:rPr lang="ja-JP" sz="800" kern="100" dirty="0">
                          <a:effectLst/>
                          <a:latin typeface="Century"/>
                          <a:ea typeface="メイリオ"/>
                          <a:cs typeface="Times New Roman"/>
                        </a:rPr>
                        <a:t>補助金</a:t>
                      </a:r>
                      <a:r>
                        <a:rPr lang="ja-JP" altLang="en-US" sz="800" kern="100" dirty="0">
                          <a:effectLst/>
                          <a:latin typeface="Century"/>
                          <a:ea typeface="メイリオ"/>
                          <a:cs typeface="Times New Roman"/>
                        </a:rPr>
                        <a:t>限度</a:t>
                      </a:r>
                      <a:r>
                        <a:rPr lang="ja-JP" sz="800" kern="100" dirty="0">
                          <a:effectLst/>
                          <a:latin typeface="Century"/>
                          <a:ea typeface="メイリオ"/>
                          <a:cs typeface="Times New Roman"/>
                        </a:rPr>
                        <a:t>額</a:t>
                      </a:r>
                      <a:endParaRPr lang="ja-JP" sz="105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extLst>
                  <a:ext uri="{0D108BD9-81ED-4DB2-BD59-A6C34878D82A}">
                    <a16:rowId xmlns:a16="http://schemas.microsoft.com/office/drawing/2014/main" val="10000"/>
                  </a:ext>
                </a:extLst>
              </a:tr>
              <a:tr h="77153">
                <a:tc>
                  <a:txBody>
                    <a:bodyPr/>
                    <a:lstStyle/>
                    <a:p>
                      <a:pPr algn="just">
                        <a:lnSpc>
                          <a:spcPts val="1300"/>
                        </a:lnSpc>
                        <a:spcAft>
                          <a:spcPts val="0"/>
                        </a:spcAft>
                      </a:pPr>
                      <a:r>
                        <a:rPr lang="en-US" altLang="ja-JP" sz="800" kern="100" dirty="0">
                          <a:effectLst/>
                          <a:latin typeface="Century" panose="02040604050505020304" pitchFamily="18" charset="0"/>
                          <a:ea typeface="メイリオ"/>
                          <a:cs typeface="Times New Roman"/>
                        </a:rPr>
                        <a:t>5</a:t>
                      </a:r>
                      <a:r>
                        <a:rPr lang="ja-JP" sz="800" kern="100" dirty="0">
                          <a:effectLst/>
                          <a:latin typeface="Century"/>
                          <a:ea typeface="メイリオ"/>
                          <a:cs typeface="Times New Roman"/>
                        </a:rPr>
                        <a:t>～</a:t>
                      </a:r>
                      <a:r>
                        <a:rPr lang="en-US" altLang="ja-JP" sz="800" kern="100" dirty="0">
                          <a:effectLst/>
                          <a:latin typeface="Century"/>
                          <a:ea typeface="メイリオ"/>
                          <a:cs typeface="Times New Roman"/>
                        </a:rPr>
                        <a:t>25</a:t>
                      </a:r>
                      <a:r>
                        <a:rPr lang="ja-JP" sz="800" kern="100" dirty="0">
                          <a:effectLst/>
                          <a:latin typeface="Century"/>
                          <a:ea typeface="メイリオ"/>
                          <a:cs typeface="Times New Roman"/>
                        </a:rPr>
                        <a:t>人</a:t>
                      </a:r>
                      <a:endParaRPr lang="ja-JP" sz="105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altLang="ja-JP" sz="800" kern="100" dirty="0">
                          <a:effectLst/>
                          <a:latin typeface="メイリオ"/>
                          <a:ea typeface="ＭＳ 明朝"/>
                          <a:cs typeface="Times New Roman"/>
                        </a:rPr>
                        <a:t>1,000</a:t>
                      </a:r>
                      <a:r>
                        <a:rPr lang="ja-JP" sz="800" kern="100" dirty="0">
                          <a:effectLst/>
                          <a:latin typeface="Century"/>
                          <a:ea typeface="メイリオ"/>
                          <a:cs typeface="Times New Roman"/>
                        </a:rPr>
                        <a:t>万円</a:t>
                      </a:r>
                      <a:endParaRPr lang="ja-JP" sz="105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algn="just">
                        <a:lnSpc>
                          <a:spcPts val="1300"/>
                        </a:lnSpc>
                        <a:spcAft>
                          <a:spcPts val="0"/>
                        </a:spcAft>
                      </a:pPr>
                      <a:r>
                        <a:rPr lang="en-US" altLang="ja-JP" sz="800" kern="100" dirty="0">
                          <a:effectLst/>
                          <a:latin typeface="Century" panose="02040604050505020304" pitchFamily="18" charset="0"/>
                          <a:ea typeface="メイリオ"/>
                          <a:cs typeface="Times New Roman"/>
                        </a:rPr>
                        <a:t>25</a:t>
                      </a:r>
                      <a:r>
                        <a:rPr lang="ja-JP" sz="800" kern="100" dirty="0">
                          <a:effectLst/>
                          <a:latin typeface="Century"/>
                          <a:ea typeface="メイリオ"/>
                          <a:cs typeface="Times New Roman"/>
                        </a:rPr>
                        <a:t>～</a:t>
                      </a:r>
                      <a:r>
                        <a:rPr lang="en-US" sz="800" kern="100" dirty="0">
                          <a:effectLst/>
                          <a:latin typeface="Century"/>
                          <a:ea typeface="メイリオ"/>
                          <a:cs typeface="Times New Roman"/>
                        </a:rPr>
                        <a:t>99</a:t>
                      </a:r>
                      <a:r>
                        <a:rPr lang="ja-JP" sz="800" kern="100" dirty="0">
                          <a:effectLst/>
                          <a:latin typeface="Century"/>
                          <a:ea typeface="メイリオ"/>
                          <a:cs typeface="Times New Roman"/>
                        </a:rPr>
                        <a:t>人</a:t>
                      </a:r>
                      <a:endParaRPr lang="ja-JP" sz="105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altLang="ja-JP" sz="800" kern="100" dirty="0">
                          <a:effectLst/>
                          <a:latin typeface="メイリオ"/>
                          <a:ea typeface="ＭＳ 明朝"/>
                          <a:cs typeface="Times New Roman"/>
                        </a:rPr>
                        <a:t>2,000</a:t>
                      </a:r>
                      <a:r>
                        <a:rPr lang="ja-JP" sz="800" kern="100" dirty="0">
                          <a:effectLst/>
                          <a:latin typeface="Century"/>
                          <a:ea typeface="メイリオ"/>
                          <a:cs typeface="Times New Roman"/>
                        </a:rPr>
                        <a:t>万円</a:t>
                      </a:r>
                      <a:endParaRPr lang="ja-JP" sz="105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95012546"/>
                  </a:ext>
                </a:extLst>
              </a:tr>
              <a:tr h="0">
                <a:tc>
                  <a:txBody>
                    <a:bodyPr/>
                    <a:lstStyle/>
                    <a:p>
                      <a:pPr algn="just">
                        <a:lnSpc>
                          <a:spcPts val="1300"/>
                        </a:lnSpc>
                        <a:spcAft>
                          <a:spcPts val="0"/>
                        </a:spcAft>
                      </a:pPr>
                      <a:r>
                        <a:rPr lang="en-US" altLang="ja-JP" sz="800" kern="100" dirty="0">
                          <a:effectLst/>
                          <a:latin typeface="Century" panose="02040604050505020304" pitchFamily="18" charset="0"/>
                          <a:ea typeface="メイリオ"/>
                          <a:cs typeface="Times New Roman"/>
                        </a:rPr>
                        <a:t>100</a:t>
                      </a:r>
                      <a:r>
                        <a:rPr lang="ja-JP" sz="800" kern="100" dirty="0">
                          <a:effectLst/>
                          <a:latin typeface="Century"/>
                          <a:ea typeface="メイリオ"/>
                          <a:cs typeface="Times New Roman"/>
                        </a:rPr>
                        <a:t>～</a:t>
                      </a:r>
                      <a:r>
                        <a:rPr lang="en-US" sz="800" kern="100" dirty="0">
                          <a:effectLst/>
                          <a:latin typeface="Century"/>
                          <a:ea typeface="メイリオ"/>
                          <a:cs typeface="Times New Roman"/>
                        </a:rPr>
                        <a:t>199</a:t>
                      </a:r>
                      <a:r>
                        <a:rPr lang="ja-JP" sz="800" kern="100" dirty="0">
                          <a:effectLst/>
                          <a:latin typeface="Century"/>
                          <a:ea typeface="メイリオ"/>
                          <a:cs typeface="Times New Roman"/>
                        </a:rPr>
                        <a:t>人</a:t>
                      </a:r>
                      <a:endParaRPr lang="ja-JP" sz="105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altLang="ja-JP" sz="800" kern="100" dirty="0">
                          <a:effectLst/>
                          <a:latin typeface="メイリオ"/>
                          <a:ea typeface="ＭＳ 明朝"/>
                          <a:cs typeface="Times New Roman"/>
                        </a:rPr>
                        <a:t>4,000</a:t>
                      </a:r>
                      <a:r>
                        <a:rPr lang="ja-JP" sz="800" kern="100" dirty="0">
                          <a:effectLst/>
                          <a:latin typeface="Century"/>
                          <a:ea typeface="メイリオ"/>
                          <a:cs typeface="Times New Roman"/>
                        </a:rPr>
                        <a:t>万円</a:t>
                      </a:r>
                      <a:endParaRPr lang="ja-JP" sz="105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63567">
                <a:tc>
                  <a:txBody>
                    <a:bodyPr/>
                    <a:lstStyle/>
                    <a:p>
                      <a:pPr algn="just">
                        <a:lnSpc>
                          <a:spcPts val="1300"/>
                        </a:lnSpc>
                        <a:spcAft>
                          <a:spcPts val="0"/>
                        </a:spcAft>
                      </a:pPr>
                      <a:r>
                        <a:rPr lang="en-US" altLang="ja-JP" sz="800" kern="100" dirty="0">
                          <a:effectLst/>
                          <a:latin typeface="Century" panose="02040604050505020304" pitchFamily="18" charset="0"/>
                          <a:ea typeface="メイリオ"/>
                          <a:cs typeface="Times New Roman"/>
                        </a:rPr>
                        <a:t>200</a:t>
                      </a:r>
                      <a:r>
                        <a:rPr lang="ja-JP" sz="800" kern="100" dirty="0">
                          <a:effectLst/>
                          <a:latin typeface="Century"/>
                          <a:ea typeface="メイリオ"/>
                          <a:cs typeface="Times New Roman"/>
                        </a:rPr>
                        <a:t>人以上</a:t>
                      </a:r>
                      <a:endParaRPr lang="ja-JP" sz="105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altLang="ja-JP" sz="800" kern="100" dirty="0">
                          <a:effectLst/>
                          <a:latin typeface="メイリオ"/>
                          <a:ea typeface="ＭＳ 明朝"/>
                          <a:cs typeface="Times New Roman"/>
                        </a:rPr>
                        <a:t>6,000</a:t>
                      </a:r>
                      <a:r>
                        <a:rPr lang="ja-JP" altLang="en-US" sz="800" kern="100" dirty="0">
                          <a:effectLst/>
                          <a:latin typeface="メイリオ"/>
                          <a:ea typeface="ＭＳ 明朝"/>
                          <a:cs typeface="Times New Roman"/>
                        </a:rPr>
                        <a:t>万</a:t>
                      </a:r>
                      <a:r>
                        <a:rPr lang="ja-JP" sz="800" kern="100" dirty="0">
                          <a:effectLst/>
                          <a:latin typeface="Century"/>
                          <a:ea typeface="メイリオ"/>
                          <a:cs typeface="Times New Roman"/>
                        </a:rPr>
                        <a:t>円</a:t>
                      </a:r>
                      <a:endParaRPr lang="ja-JP" sz="105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9" name="テキスト ボックス 76"/>
          <p:cNvSpPr txBox="1">
            <a:spLocks noChangeArrowheads="1"/>
          </p:cNvSpPr>
          <p:nvPr/>
        </p:nvSpPr>
        <p:spPr bwMode="auto">
          <a:xfrm>
            <a:off x="1440211" y="5030185"/>
            <a:ext cx="2448272" cy="247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家屋取得の場合</a:t>
            </a:r>
            <a:r>
              <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家屋・設備等の５％</a:t>
            </a:r>
            <a:endParaRPr kumimoji="1" lang="ja-JP"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テキスト ボックス 76"/>
          <p:cNvSpPr txBox="1">
            <a:spLocks noChangeArrowheads="1"/>
          </p:cNvSpPr>
          <p:nvPr/>
        </p:nvSpPr>
        <p:spPr bwMode="auto">
          <a:xfrm>
            <a:off x="4176514" y="5030185"/>
            <a:ext cx="2448272" cy="252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家屋賃借の場合</a:t>
            </a:r>
            <a:r>
              <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賃料等の１／３（</a:t>
            </a:r>
            <a:r>
              <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24</a:t>
            </a: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ヶ月間）</a:t>
            </a:r>
            <a:endParaRPr kumimoji="1" lang="ja-JP"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テキスト ボックス 52"/>
          <p:cNvSpPr txBox="1">
            <a:spLocks noChangeArrowheads="1"/>
          </p:cNvSpPr>
          <p:nvPr/>
        </p:nvSpPr>
        <p:spPr bwMode="auto">
          <a:xfrm>
            <a:off x="216073" y="6591803"/>
            <a:ext cx="1504950" cy="285750"/>
          </a:xfrm>
          <a:prstGeom prst="rect">
            <a:avLst/>
          </a:prstGeom>
          <a:solidFill>
            <a:srgbClr val="000000"/>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1" lang="ja-JP" altLang="en-US" sz="1200" b="1" i="0" u="none" strike="noStrike" cap="none" normalizeH="0" baseline="0" dirty="0">
                <a:ln>
                  <a:noFill/>
                </a:ln>
                <a:solidFill>
                  <a:srgbClr val="FFFFFF"/>
                </a:solidFill>
                <a:effectLst/>
                <a:latin typeface="メイリオ" pitchFamily="50" charset="-128"/>
                <a:ea typeface="メイリオ" pitchFamily="50" charset="-128"/>
                <a:cs typeface="ＭＳ Ｐゴシック" pitchFamily="50" charset="-128"/>
              </a:rPr>
              <a:t>産業集積促進税制</a:t>
            </a: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graphicFrame>
        <p:nvGraphicFramePr>
          <p:cNvPr id="21" name="表 20"/>
          <p:cNvGraphicFramePr>
            <a:graphicFrameLocks noGrp="1"/>
          </p:cNvGraphicFramePr>
          <p:nvPr>
            <p:extLst>
              <p:ext uri="{D42A27DB-BD31-4B8C-83A1-F6EECF244321}">
                <p14:modId xmlns:p14="http://schemas.microsoft.com/office/powerpoint/2010/main" val="1151512558"/>
              </p:ext>
            </p:extLst>
          </p:nvPr>
        </p:nvGraphicFramePr>
        <p:xfrm>
          <a:off x="359421" y="7003224"/>
          <a:ext cx="6552728" cy="2732187"/>
        </p:xfrm>
        <a:graphic>
          <a:graphicData uri="http://schemas.openxmlformats.org/drawingml/2006/table">
            <a:tbl>
              <a:tblPr firstRow="1" bandRow="1">
                <a:tableStyleId>{5940675A-B579-460E-94D1-54222C63F5DA}</a:tableStyleId>
              </a:tblPr>
              <a:tblGrid>
                <a:gridCol w="936103">
                  <a:extLst>
                    <a:ext uri="{9D8B030D-6E8A-4147-A177-3AD203B41FA5}">
                      <a16:colId xmlns:a16="http://schemas.microsoft.com/office/drawing/2014/main" val="20000"/>
                    </a:ext>
                  </a:extLst>
                </a:gridCol>
                <a:gridCol w="5616625">
                  <a:extLst>
                    <a:ext uri="{9D8B030D-6E8A-4147-A177-3AD203B41FA5}">
                      <a16:colId xmlns:a16="http://schemas.microsoft.com/office/drawing/2014/main" val="20001"/>
                    </a:ext>
                  </a:extLst>
                </a:gridCol>
              </a:tblGrid>
              <a:tr h="200825">
                <a:tc>
                  <a:txBody>
                    <a:bodyPr/>
                    <a:lstStyle/>
                    <a:p>
                      <a:pPr algn="ctr">
                        <a:lnSpc>
                          <a:spcPts val="1200"/>
                        </a:lnSpc>
                        <a:spcAft>
                          <a:spcPts val="0"/>
                        </a:spcAft>
                      </a:pPr>
                      <a:r>
                        <a:rPr lang="ja-JP" sz="800" kern="0" spc="215" dirty="0">
                          <a:effectLst/>
                          <a:latin typeface="Century"/>
                          <a:ea typeface="メイリオ"/>
                          <a:cs typeface="Times New Roman"/>
                        </a:rPr>
                        <a:t>対象地域</a:t>
                      </a:r>
                      <a:endParaRPr lang="ja-JP" sz="1050" kern="100" dirty="0">
                        <a:effectLst/>
                        <a:latin typeface="Century"/>
                        <a:ea typeface="ＭＳ 明朝"/>
                        <a:cs typeface="Times New Roman"/>
                      </a:endParaRPr>
                    </a:p>
                  </a:txBody>
                  <a:tcPr marL="62865" marR="62865" marT="0" marB="0" anchor="ctr">
                    <a:solidFill>
                      <a:schemeClr val="tx2">
                        <a:lumMod val="60000"/>
                        <a:lumOff val="40000"/>
                      </a:schemeClr>
                    </a:solidFill>
                  </a:tcPr>
                </a:tc>
                <a:tc>
                  <a:txBody>
                    <a:bodyPr/>
                    <a:lstStyle/>
                    <a:p>
                      <a:pPr algn="just">
                        <a:lnSpc>
                          <a:spcPts val="1200"/>
                        </a:lnSpc>
                        <a:spcAft>
                          <a:spcPts val="0"/>
                        </a:spcAft>
                      </a:pPr>
                      <a:r>
                        <a:rPr lang="ja-JP" sz="800" kern="0" dirty="0">
                          <a:effectLst/>
                          <a:latin typeface="Century"/>
                          <a:ea typeface="メイリオ"/>
                          <a:cs typeface="Times New Roman"/>
                        </a:rPr>
                        <a:t>産業集積促進地域（裏面参照）</a:t>
                      </a:r>
                      <a:endParaRPr lang="ja-JP" sz="1050" kern="100" dirty="0">
                        <a:effectLst/>
                        <a:latin typeface="Century"/>
                        <a:ea typeface="ＭＳ 明朝"/>
                        <a:cs typeface="Times New Roman"/>
                      </a:endParaRPr>
                    </a:p>
                  </a:txBody>
                  <a:tcPr marL="62865" marR="62865" marT="0" marB="0" anchor="ctr"/>
                </a:tc>
                <a:extLst>
                  <a:ext uri="{0D108BD9-81ED-4DB2-BD59-A6C34878D82A}">
                    <a16:rowId xmlns:a16="http://schemas.microsoft.com/office/drawing/2014/main" val="10000"/>
                  </a:ext>
                </a:extLst>
              </a:tr>
              <a:tr h="1792116">
                <a:tc>
                  <a:txBody>
                    <a:bodyPr/>
                    <a:lstStyle/>
                    <a:p>
                      <a:pPr algn="ctr">
                        <a:lnSpc>
                          <a:spcPts val="1200"/>
                        </a:lnSpc>
                        <a:spcAft>
                          <a:spcPts val="0"/>
                        </a:spcAft>
                      </a:pPr>
                      <a:r>
                        <a:rPr lang="ja-JP" sz="800" kern="0" spc="60" dirty="0">
                          <a:effectLst/>
                          <a:latin typeface="Century"/>
                          <a:ea typeface="メイリオ"/>
                          <a:cs typeface="Times New Roman"/>
                        </a:rPr>
                        <a:t>対象不動産</a:t>
                      </a:r>
                      <a:endParaRPr lang="ja-JP" sz="1050" kern="100" dirty="0">
                        <a:effectLst/>
                        <a:latin typeface="Century"/>
                        <a:ea typeface="ＭＳ 明朝"/>
                        <a:cs typeface="Times New Roman"/>
                      </a:endParaRPr>
                    </a:p>
                  </a:txBody>
                  <a:tcPr marL="62865" marR="62865" marT="0" marB="0" anchor="ctr">
                    <a:solidFill>
                      <a:schemeClr val="tx2">
                        <a:lumMod val="60000"/>
                        <a:lumOff val="40000"/>
                      </a:schemeClr>
                    </a:solidFill>
                  </a:tcPr>
                </a:tc>
                <a:tc>
                  <a:txBody>
                    <a:bodyPr/>
                    <a:lstStyle/>
                    <a:p>
                      <a:pPr algn="just">
                        <a:lnSpc>
                          <a:spcPts val="1200"/>
                        </a:lnSpc>
                        <a:spcAft>
                          <a:spcPts val="0"/>
                        </a:spcAft>
                      </a:pPr>
                      <a:r>
                        <a:rPr lang="ja-JP" sz="800" kern="100" dirty="0">
                          <a:effectLst/>
                          <a:latin typeface="Century"/>
                          <a:ea typeface="メイリオ"/>
                          <a:cs typeface="Times New Roman"/>
                        </a:rPr>
                        <a:t>各産業集積促進地域の指定公示日</a:t>
                      </a:r>
                      <a:r>
                        <a:rPr lang="ja-JP" sz="800" kern="100" dirty="0">
                          <a:solidFill>
                            <a:schemeClr val="tx1"/>
                          </a:solidFill>
                          <a:effectLst/>
                          <a:latin typeface="Century"/>
                          <a:ea typeface="メイリオ"/>
                          <a:cs typeface="Times New Roman"/>
                        </a:rPr>
                        <a:t>から</a:t>
                      </a:r>
                      <a:r>
                        <a:rPr lang="ja-JP" altLang="en-US" sz="800" kern="100" dirty="0">
                          <a:solidFill>
                            <a:schemeClr val="tx1"/>
                          </a:solidFill>
                          <a:effectLst/>
                          <a:latin typeface="Century"/>
                          <a:ea typeface="メイリオ"/>
                          <a:cs typeface="Times New Roman"/>
                        </a:rPr>
                        <a:t>令和</a:t>
                      </a:r>
                      <a:r>
                        <a:rPr lang="en-US" altLang="ja-JP" sz="800" kern="100" dirty="0">
                          <a:solidFill>
                            <a:schemeClr val="tx1"/>
                          </a:solidFill>
                          <a:effectLst/>
                          <a:latin typeface="Century"/>
                          <a:ea typeface="メイリオ"/>
                          <a:cs typeface="Times New Roman"/>
                        </a:rPr>
                        <a:t>6</a:t>
                      </a:r>
                      <a:r>
                        <a:rPr lang="ja-JP" sz="800" kern="100" dirty="0">
                          <a:solidFill>
                            <a:schemeClr val="tx1"/>
                          </a:solidFill>
                          <a:effectLst/>
                          <a:latin typeface="Century"/>
                          <a:ea typeface="メイリオ"/>
                          <a:cs typeface="Times New Roman"/>
                        </a:rPr>
                        <a:t>年</a:t>
                      </a:r>
                      <a:r>
                        <a:rPr lang="en-US" sz="800" kern="100" dirty="0">
                          <a:solidFill>
                            <a:schemeClr val="tx1"/>
                          </a:solidFill>
                          <a:effectLst/>
                          <a:latin typeface="Century"/>
                          <a:ea typeface="メイリオ"/>
                          <a:cs typeface="Times New Roman"/>
                        </a:rPr>
                        <a:t>3</a:t>
                      </a:r>
                      <a:r>
                        <a:rPr lang="ja-JP" sz="800" kern="100" dirty="0">
                          <a:solidFill>
                            <a:schemeClr val="tx1"/>
                          </a:solidFill>
                          <a:effectLst/>
                          <a:latin typeface="Century"/>
                          <a:ea typeface="メイリオ"/>
                          <a:cs typeface="Times New Roman"/>
                        </a:rPr>
                        <a:t>月</a:t>
                      </a:r>
                      <a:r>
                        <a:rPr lang="en-US" sz="800" kern="100" dirty="0">
                          <a:solidFill>
                            <a:schemeClr val="tx1"/>
                          </a:solidFill>
                          <a:effectLst/>
                          <a:latin typeface="Century"/>
                          <a:ea typeface="メイリオ"/>
                          <a:cs typeface="Times New Roman"/>
                        </a:rPr>
                        <a:t>31</a:t>
                      </a:r>
                      <a:r>
                        <a:rPr lang="ja-JP" sz="800" kern="100" dirty="0">
                          <a:solidFill>
                            <a:schemeClr val="tx1"/>
                          </a:solidFill>
                          <a:effectLst/>
                          <a:latin typeface="Century"/>
                          <a:ea typeface="メイリオ"/>
                          <a:cs typeface="Times New Roman"/>
                        </a:rPr>
                        <a:t>日</a:t>
                      </a:r>
                      <a:r>
                        <a:rPr lang="ja-JP" sz="800" kern="100" dirty="0">
                          <a:effectLst/>
                          <a:latin typeface="Century"/>
                          <a:ea typeface="メイリオ"/>
                          <a:cs typeface="Times New Roman"/>
                        </a:rPr>
                        <a:t>まで（地域の変更又は指定解除があった場合はその公示日まで）の対象期間中に、当該地域内において取得した工場、研究所、倉庫の家屋</a:t>
                      </a:r>
                      <a:r>
                        <a:rPr lang="ja-JP" sz="800" kern="100" baseline="30000" dirty="0">
                          <a:effectLst/>
                          <a:latin typeface="Century"/>
                          <a:ea typeface="メイリオ"/>
                          <a:cs typeface="Times New Roman"/>
                        </a:rPr>
                        <a:t>＊１</a:t>
                      </a:r>
                      <a:r>
                        <a:rPr lang="ja-JP" sz="800" kern="100" dirty="0">
                          <a:effectLst/>
                          <a:latin typeface="Century"/>
                          <a:ea typeface="メイリオ"/>
                          <a:cs typeface="Times New Roman"/>
                        </a:rPr>
                        <a:t>又はその敷地である土地</a:t>
                      </a:r>
                      <a:r>
                        <a:rPr lang="ja-JP" sz="800" kern="100" baseline="30000" dirty="0">
                          <a:effectLst/>
                          <a:latin typeface="Century"/>
                          <a:ea typeface="メイリオ"/>
                          <a:cs typeface="Times New Roman"/>
                        </a:rPr>
                        <a:t>＊２</a:t>
                      </a:r>
                      <a:endParaRPr lang="ja-JP" sz="1050" kern="100" dirty="0">
                        <a:effectLst/>
                        <a:latin typeface="Century"/>
                        <a:ea typeface="ＭＳ 明朝"/>
                        <a:cs typeface="Times New Roman"/>
                      </a:endParaRPr>
                    </a:p>
                    <a:p>
                      <a:pPr marL="862330" indent="-862330" algn="just">
                        <a:lnSpc>
                          <a:spcPts val="1200"/>
                        </a:lnSpc>
                        <a:spcAft>
                          <a:spcPts val="0"/>
                        </a:spcAft>
                      </a:pPr>
                      <a:r>
                        <a:rPr lang="ja-JP" sz="800" kern="100" dirty="0">
                          <a:effectLst/>
                          <a:latin typeface="Century"/>
                          <a:ea typeface="メイリオ"/>
                          <a:cs typeface="Times New Roman"/>
                        </a:rPr>
                        <a:t>＊１対象家屋・・・家屋は、自己の事業（風俗営業等及び風俗営業等に利用させる目的で不動産を貸し付ける事業を除く。）として工場、研究所、倉庫の用に供するものに限る。なお、住宅を除く。</a:t>
                      </a:r>
                      <a:endParaRPr lang="ja-JP" sz="1050" kern="100" dirty="0">
                        <a:effectLst/>
                        <a:latin typeface="Century"/>
                        <a:ea typeface="ＭＳ 明朝"/>
                        <a:cs typeface="Times New Roman"/>
                      </a:endParaRPr>
                    </a:p>
                    <a:p>
                      <a:pPr marL="405130" indent="-405130" algn="just">
                        <a:lnSpc>
                          <a:spcPts val="1200"/>
                        </a:lnSpc>
                        <a:spcAft>
                          <a:spcPts val="0"/>
                        </a:spcAft>
                      </a:pPr>
                      <a:r>
                        <a:rPr lang="ja-JP" sz="800" kern="100" dirty="0">
                          <a:effectLst/>
                          <a:latin typeface="Century"/>
                          <a:ea typeface="メイリオ"/>
                          <a:cs typeface="Times New Roman"/>
                        </a:rPr>
                        <a:t>　　①家屋を建築（新築、増築、改築）した場合は、対象期間中に建設の着手が行われた場合に限る。 </a:t>
                      </a:r>
                      <a:endParaRPr lang="ja-JP" sz="1050" kern="100" dirty="0">
                        <a:effectLst/>
                        <a:latin typeface="Century"/>
                        <a:ea typeface="ＭＳ 明朝"/>
                        <a:cs typeface="Times New Roman"/>
                      </a:endParaRPr>
                    </a:p>
                    <a:p>
                      <a:pPr algn="just">
                        <a:lnSpc>
                          <a:spcPts val="1200"/>
                        </a:lnSpc>
                        <a:spcAft>
                          <a:spcPts val="0"/>
                        </a:spcAft>
                      </a:pPr>
                      <a:r>
                        <a:rPr lang="ja-JP" sz="800" kern="100" dirty="0">
                          <a:effectLst/>
                          <a:latin typeface="Century"/>
                          <a:ea typeface="メイリオ"/>
                          <a:cs typeface="Times New Roman"/>
                        </a:rPr>
                        <a:t>　　②建築以外（売買、交換、贈与等）の場合は、対象期間中に取得したものに限る。</a:t>
                      </a:r>
                      <a:endParaRPr lang="ja-JP" sz="1050" kern="100" dirty="0">
                        <a:effectLst/>
                        <a:latin typeface="Century"/>
                        <a:ea typeface="ＭＳ 明朝"/>
                        <a:cs typeface="Times New Roman"/>
                      </a:endParaRPr>
                    </a:p>
                    <a:p>
                      <a:pPr marL="248285" indent="-50800" algn="just">
                        <a:lnSpc>
                          <a:spcPts val="1200"/>
                        </a:lnSpc>
                        <a:spcAft>
                          <a:spcPts val="0"/>
                        </a:spcAft>
                      </a:pPr>
                      <a:r>
                        <a:rPr lang="ja-JP" sz="800" kern="100" dirty="0">
                          <a:effectLst/>
                          <a:latin typeface="Century"/>
                          <a:ea typeface="メイリオ"/>
                          <a:cs typeface="Times New Roman"/>
                        </a:rPr>
                        <a:t>③</a:t>
                      </a:r>
                      <a:r>
                        <a:rPr lang="ja-JP" sz="800" kern="100" spc="-30" dirty="0">
                          <a:solidFill>
                            <a:srgbClr val="000000"/>
                          </a:solidFill>
                          <a:effectLst/>
                          <a:latin typeface="Century"/>
                          <a:ea typeface="メイリオ"/>
                          <a:cs typeface="Times New Roman"/>
                        </a:rPr>
                        <a:t>倉庫は、都市計画法（昭和四十三年法律第百号）第二章の規定により臨港地区として定められた地区又は港湾法（昭和二十五年法律第二百十八号）第三十八条の規定により港湾管理者が定めた地区に所在するものに限る。</a:t>
                      </a:r>
                      <a:endParaRPr lang="ja-JP" sz="1050" kern="100" dirty="0">
                        <a:effectLst/>
                        <a:latin typeface="Century"/>
                        <a:ea typeface="ＭＳ 明朝"/>
                        <a:cs typeface="Times New Roman"/>
                      </a:endParaRPr>
                    </a:p>
                    <a:p>
                      <a:pPr marL="914400" indent="-914400" algn="just">
                        <a:lnSpc>
                          <a:spcPts val="1200"/>
                        </a:lnSpc>
                        <a:spcAft>
                          <a:spcPts val="0"/>
                        </a:spcAft>
                      </a:pPr>
                      <a:r>
                        <a:rPr lang="ja-JP" sz="800" kern="100" dirty="0">
                          <a:effectLst/>
                          <a:latin typeface="Century"/>
                          <a:ea typeface="メイリオ"/>
                          <a:cs typeface="Times New Roman"/>
                        </a:rPr>
                        <a:t>＊２対象土地・・・土地は、対象期間中に取得し、かつ、その取得から１年以内に以下のいずれかが行われた場合に限る。</a:t>
                      </a:r>
                      <a:endParaRPr lang="ja-JP" sz="1050" kern="100" dirty="0">
                        <a:effectLst/>
                        <a:latin typeface="Century"/>
                        <a:ea typeface="ＭＳ 明朝"/>
                        <a:cs typeface="Times New Roman"/>
                      </a:endParaRPr>
                    </a:p>
                    <a:p>
                      <a:pPr algn="just">
                        <a:lnSpc>
                          <a:spcPts val="1200"/>
                        </a:lnSpc>
                        <a:spcAft>
                          <a:spcPts val="0"/>
                        </a:spcAft>
                      </a:pPr>
                      <a:r>
                        <a:rPr lang="ja-JP" sz="800" kern="100" dirty="0">
                          <a:effectLst/>
                          <a:latin typeface="Century"/>
                          <a:ea typeface="メイリオ"/>
                          <a:cs typeface="Times New Roman"/>
                        </a:rPr>
                        <a:t>　　①当該土地を敷地とする対象家屋の建設（新築又は増築に限る。）の着手が行われた場合 </a:t>
                      </a:r>
                      <a:endParaRPr lang="ja-JP" sz="1050" kern="100" dirty="0">
                        <a:effectLst/>
                        <a:latin typeface="Century"/>
                        <a:ea typeface="ＭＳ 明朝"/>
                        <a:cs typeface="Times New Roman"/>
                      </a:endParaRPr>
                    </a:p>
                    <a:p>
                      <a:pPr indent="203200" algn="just">
                        <a:lnSpc>
                          <a:spcPts val="1200"/>
                        </a:lnSpc>
                        <a:spcAft>
                          <a:spcPts val="0"/>
                        </a:spcAft>
                      </a:pPr>
                      <a:r>
                        <a:rPr lang="ja-JP" sz="800" kern="100" dirty="0">
                          <a:effectLst/>
                          <a:latin typeface="Century"/>
                          <a:ea typeface="メイリオ"/>
                          <a:cs typeface="Times New Roman"/>
                        </a:rPr>
                        <a:t>②対象家屋を取得（建築した場合を除く。）した場合</a:t>
                      </a:r>
                      <a:endParaRPr lang="ja-JP" sz="1050" kern="100" dirty="0">
                        <a:effectLst/>
                        <a:latin typeface="Century"/>
                        <a:ea typeface="ＭＳ 明朝"/>
                        <a:cs typeface="Times New Roman"/>
                      </a:endParaRPr>
                    </a:p>
                  </a:txBody>
                  <a:tcPr marL="62865" marR="62865" marT="0" marB="0"/>
                </a:tc>
                <a:extLst>
                  <a:ext uri="{0D108BD9-81ED-4DB2-BD59-A6C34878D82A}">
                    <a16:rowId xmlns:a16="http://schemas.microsoft.com/office/drawing/2014/main" val="10001"/>
                  </a:ext>
                </a:extLst>
              </a:tr>
              <a:tr h="422907">
                <a:tc>
                  <a:txBody>
                    <a:bodyPr/>
                    <a:lstStyle/>
                    <a:p>
                      <a:pPr algn="ctr">
                        <a:lnSpc>
                          <a:spcPts val="1200"/>
                        </a:lnSpc>
                        <a:spcAft>
                          <a:spcPts val="0"/>
                        </a:spcAft>
                      </a:pPr>
                      <a:r>
                        <a:rPr lang="ja-JP" sz="800" kern="0" spc="525" dirty="0">
                          <a:effectLst/>
                          <a:latin typeface="Century"/>
                          <a:ea typeface="メイリオ"/>
                          <a:cs typeface="Times New Roman"/>
                        </a:rPr>
                        <a:t>対象者</a:t>
                      </a:r>
                      <a:endParaRPr lang="ja-JP" sz="1050" kern="100" dirty="0">
                        <a:effectLst/>
                        <a:latin typeface="Century"/>
                        <a:ea typeface="ＭＳ 明朝"/>
                        <a:cs typeface="Times New Roman"/>
                      </a:endParaRPr>
                    </a:p>
                  </a:txBody>
                  <a:tcPr marL="62865" marR="62865" marT="0" marB="0" anchor="ctr">
                    <a:solidFill>
                      <a:schemeClr val="tx2">
                        <a:lumMod val="60000"/>
                        <a:lumOff val="40000"/>
                      </a:schemeClr>
                    </a:solidFill>
                  </a:tcPr>
                </a:tc>
                <a:tc>
                  <a:txBody>
                    <a:bodyPr/>
                    <a:lstStyle/>
                    <a:p>
                      <a:pPr algn="just">
                        <a:lnSpc>
                          <a:spcPts val="1100"/>
                        </a:lnSpc>
                        <a:spcAft>
                          <a:spcPts val="0"/>
                        </a:spcAft>
                      </a:pPr>
                      <a:r>
                        <a:rPr lang="ja-JP" sz="800" kern="100" dirty="0">
                          <a:effectLst/>
                          <a:latin typeface="Century"/>
                          <a:ea typeface="メイリオ"/>
                          <a:cs typeface="Times New Roman"/>
                        </a:rPr>
                        <a:t>中小企業者（</a:t>
                      </a:r>
                      <a:r>
                        <a:rPr lang="ja-JP" sz="800" kern="100" spc="-30" dirty="0">
                          <a:solidFill>
                            <a:srgbClr val="000000"/>
                          </a:solidFill>
                          <a:effectLst/>
                          <a:latin typeface="Century"/>
                          <a:ea typeface="メイリオ"/>
                          <a:cs typeface="Times New Roman"/>
                        </a:rPr>
                        <a:t>資本金の額又は出資の総額が１億円以下である会社及び個人をいいます。</a:t>
                      </a:r>
                      <a:r>
                        <a:rPr lang="ja-JP" sz="800" kern="100" dirty="0">
                          <a:effectLst/>
                          <a:latin typeface="Century"/>
                          <a:ea typeface="メイリオ"/>
                          <a:cs typeface="Times New Roman"/>
                        </a:rPr>
                        <a:t>）で、自己の事業</a:t>
                      </a:r>
                      <a:r>
                        <a:rPr lang="ja-JP" sz="800" kern="100" baseline="30000" dirty="0">
                          <a:effectLst/>
                          <a:latin typeface="Century"/>
                          <a:ea typeface="メイリオ"/>
                          <a:cs typeface="Times New Roman"/>
                        </a:rPr>
                        <a:t>※</a:t>
                      </a:r>
                      <a:r>
                        <a:rPr lang="ja-JP" sz="800" kern="100" dirty="0">
                          <a:effectLst/>
                          <a:latin typeface="Century"/>
                          <a:ea typeface="メイリオ"/>
                          <a:cs typeface="Times New Roman"/>
                        </a:rPr>
                        <a:t>の用に供するために対象不動産を取得した方のうち、対象不動産の取得に関して市町村が講ずる優遇措置を受けた方</a:t>
                      </a:r>
                      <a:endParaRPr lang="ja-JP" sz="1050" kern="100" dirty="0">
                        <a:effectLst/>
                        <a:latin typeface="Century"/>
                        <a:ea typeface="ＭＳ 明朝"/>
                        <a:cs typeface="Times New Roman"/>
                      </a:endParaRPr>
                    </a:p>
                    <a:p>
                      <a:pPr indent="101600" algn="just">
                        <a:lnSpc>
                          <a:spcPts val="1100"/>
                        </a:lnSpc>
                        <a:spcAft>
                          <a:spcPts val="0"/>
                        </a:spcAft>
                      </a:pPr>
                      <a:r>
                        <a:rPr lang="ja-JP" sz="800" kern="100" dirty="0">
                          <a:effectLst/>
                          <a:latin typeface="Century"/>
                          <a:ea typeface="メイリオ"/>
                          <a:cs typeface="Times New Roman"/>
                        </a:rPr>
                        <a:t>※事業には、風俗営業等及び風俗営業等に利用させる目的で不動産を貸し付ける事業を除きます。</a:t>
                      </a:r>
                      <a:endParaRPr lang="ja-JP" sz="1050" kern="100" dirty="0">
                        <a:effectLst/>
                        <a:latin typeface="Century"/>
                        <a:ea typeface="ＭＳ 明朝"/>
                        <a:cs typeface="Times New Roman"/>
                      </a:endParaRPr>
                    </a:p>
                  </a:txBody>
                  <a:tcPr marL="62865" marR="62865" marT="0" marB="0" anchor="ctr"/>
                </a:tc>
                <a:extLst>
                  <a:ext uri="{0D108BD9-81ED-4DB2-BD59-A6C34878D82A}">
                    <a16:rowId xmlns:a16="http://schemas.microsoft.com/office/drawing/2014/main" val="10002"/>
                  </a:ext>
                </a:extLst>
              </a:tr>
              <a:tr h="316339">
                <a:tc>
                  <a:txBody>
                    <a:bodyPr/>
                    <a:lstStyle/>
                    <a:p>
                      <a:pPr algn="ctr">
                        <a:lnSpc>
                          <a:spcPts val="1300"/>
                        </a:lnSpc>
                        <a:spcAft>
                          <a:spcPts val="0"/>
                        </a:spcAft>
                      </a:pPr>
                      <a:r>
                        <a:rPr lang="ja-JP" sz="800" kern="0" spc="525" dirty="0">
                          <a:effectLst/>
                          <a:latin typeface="Century"/>
                          <a:ea typeface="メイリオ"/>
                          <a:cs typeface="Times New Roman"/>
                        </a:rPr>
                        <a:t>軽減額</a:t>
                      </a:r>
                      <a:endParaRPr lang="ja-JP" sz="1050" kern="100" dirty="0">
                        <a:effectLst/>
                        <a:latin typeface="Century"/>
                        <a:ea typeface="ＭＳ 明朝"/>
                        <a:cs typeface="Times New Roman"/>
                      </a:endParaRPr>
                    </a:p>
                  </a:txBody>
                  <a:tcPr marL="62865" marR="62865" marT="0" marB="0" anchor="ctr">
                    <a:solidFill>
                      <a:schemeClr val="tx2">
                        <a:lumMod val="60000"/>
                        <a:lumOff val="40000"/>
                      </a:schemeClr>
                    </a:solidFill>
                  </a:tcPr>
                </a:tc>
                <a:tc>
                  <a:txBody>
                    <a:bodyPr/>
                    <a:lstStyle/>
                    <a:p>
                      <a:pPr indent="3175" algn="just">
                        <a:lnSpc>
                          <a:spcPts val="1300"/>
                        </a:lnSpc>
                        <a:spcAft>
                          <a:spcPts val="0"/>
                        </a:spcAft>
                      </a:pPr>
                      <a:r>
                        <a:rPr lang="ja-JP" sz="800" kern="100" dirty="0">
                          <a:effectLst/>
                          <a:latin typeface="Century"/>
                          <a:ea typeface="メイリオ"/>
                          <a:cs typeface="Times New Roman"/>
                        </a:rPr>
                        <a:t>対象不動産の取得に係る不動産取得税の</a:t>
                      </a:r>
                      <a:r>
                        <a:rPr lang="en-US" sz="800" kern="100" dirty="0">
                          <a:effectLst/>
                          <a:latin typeface="Century"/>
                          <a:ea typeface="メイリオ"/>
                          <a:cs typeface="Times New Roman"/>
                        </a:rPr>
                        <a:t>2</a:t>
                      </a:r>
                      <a:r>
                        <a:rPr lang="ja-JP" sz="800" kern="100" dirty="0">
                          <a:effectLst/>
                          <a:latin typeface="Century"/>
                          <a:ea typeface="メイリオ"/>
                          <a:cs typeface="Times New Roman"/>
                        </a:rPr>
                        <a:t>分の１に相当する金額（上限：２億円）</a:t>
                      </a:r>
                      <a:endParaRPr lang="ja-JP" sz="1050" kern="100" dirty="0">
                        <a:effectLst/>
                        <a:latin typeface="Century"/>
                        <a:ea typeface="ＭＳ 明朝"/>
                        <a:cs typeface="Times New Roman"/>
                      </a:endParaRPr>
                    </a:p>
                  </a:txBody>
                  <a:tcPr marL="62865" marR="62865" marT="0" marB="0" anchor="ctr"/>
                </a:tc>
                <a:extLst>
                  <a:ext uri="{0D108BD9-81ED-4DB2-BD59-A6C34878D82A}">
                    <a16:rowId xmlns:a16="http://schemas.microsoft.com/office/drawing/2014/main" val="10003"/>
                  </a:ext>
                </a:extLst>
              </a:tr>
            </a:tbl>
          </a:graphicData>
        </a:graphic>
      </p:graphicFrame>
      <p:sp>
        <p:nvSpPr>
          <p:cNvPr id="22" name="正方形/長方形 49"/>
          <p:cNvSpPr>
            <a:spLocks noChangeArrowheads="1"/>
          </p:cNvSpPr>
          <p:nvPr/>
        </p:nvSpPr>
        <p:spPr bwMode="auto">
          <a:xfrm>
            <a:off x="144066" y="63376"/>
            <a:ext cx="6990979" cy="6223124"/>
          </a:xfrm>
          <a:prstGeom prst="rect">
            <a:avLst/>
          </a:prstGeom>
          <a:noFill/>
          <a:ln w="25400" algn="ctr">
            <a:solidFill>
              <a:srgbClr val="385D8A"/>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endParaRPr lang="ja-JP" altLang="en-US" dirty="0"/>
          </a:p>
        </p:txBody>
      </p:sp>
    </p:spTree>
    <p:extLst>
      <p:ext uri="{BB962C8B-B14F-4D97-AF65-F5344CB8AC3E}">
        <p14:creationId xmlns:p14="http://schemas.microsoft.com/office/powerpoint/2010/main" val="34480508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82515" y="1012"/>
            <a:ext cx="6988756" cy="315536"/>
          </a:xfrm>
          <a:prstGeom prst="rect">
            <a:avLst/>
          </a:prstGeom>
          <a:pattFill prst="openDmnd">
            <a:fgClr>
              <a:schemeClr val="accent6">
                <a:lumMod val="40000"/>
                <a:lumOff val="60000"/>
              </a:schemeClr>
            </a:fgClr>
            <a:bgClr>
              <a:schemeClr val="accent6">
                <a:lumMod val="20000"/>
                <a:lumOff val="80000"/>
              </a:schemeClr>
            </a:bgClr>
          </a:pattFill>
          <a:ln>
            <a:noFill/>
          </a:ln>
        </p:spPr>
        <p:style>
          <a:lnRef idx="2">
            <a:schemeClr val="accent2"/>
          </a:lnRef>
          <a:fillRef idx="1">
            <a:schemeClr val="lt1"/>
          </a:fillRef>
          <a:effectRef idx="0">
            <a:schemeClr val="accent2"/>
          </a:effectRef>
          <a:fontRef idx="minor">
            <a:schemeClr val="dk1"/>
          </a:fontRef>
        </p:style>
        <p:txBody>
          <a:bodyPr rtlCol="0" anchor="ctr"/>
          <a:lstStyle/>
          <a:p>
            <a:r>
              <a:rPr kumimoji="1" lang="ja-JP" altLang="en-US" dirty="0"/>
              <a:t>ご注意！</a:t>
            </a:r>
          </a:p>
        </p:txBody>
      </p:sp>
      <p:sp>
        <p:nvSpPr>
          <p:cNvPr id="3" name="テキスト ボックス 133"/>
          <p:cNvSpPr txBox="1">
            <a:spLocks noChangeArrowheads="1"/>
          </p:cNvSpPr>
          <p:nvPr/>
        </p:nvSpPr>
        <p:spPr bwMode="auto">
          <a:xfrm>
            <a:off x="973947" y="-12193"/>
            <a:ext cx="6048107" cy="327729"/>
          </a:xfrm>
          <a:prstGeom prst="rect">
            <a:avLst/>
          </a:prstGeom>
          <a:noFill/>
          <a:ln w="6350">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96000"/>
              </a:lnSpc>
              <a:spcBef>
                <a:spcPct val="0"/>
              </a:spcBef>
              <a:spcAft>
                <a:spcPct val="0"/>
              </a:spcAft>
              <a:buClrTx/>
              <a:buSzTx/>
              <a:buFontTx/>
              <a:buNone/>
              <a:tabLst/>
            </a:pPr>
            <a:r>
              <a:rPr kumimoji="1" lang="ja-JP" altLang="en-US" sz="1000" b="0" i="0" u="none" strike="noStrike" cap="none" normalizeH="0" baseline="0" dirty="0">
                <a:ln>
                  <a:noFill/>
                </a:ln>
                <a:effectLst/>
                <a:latin typeface="メイリオ" pitchFamily="50" charset="-128"/>
                <a:ea typeface="メイリオ" pitchFamily="50" charset="-128"/>
                <a:cs typeface="ＭＳ Ｐゴシック" pitchFamily="50" charset="-128"/>
              </a:rPr>
              <a:t>成長特区税制</a:t>
            </a:r>
            <a:r>
              <a:rPr kumimoji="1" lang="ja-JP" altLang="en-US" sz="1000" b="0" i="0" u="none" strike="noStrike" cap="none" normalizeH="0" baseline="0" dirty="0">
                <a:ln>
                  <a:noFill/>
                </a:ln>
                <a:solidFill>
                  <a:schemeClr val="tx1"/>
                </a:solidFill>
                <a:effectLst/>
                <a:latin typeface="メイリオ" pitchFamily="50" charset="-128"/>
                <a:ea typeface="メイリオ" pitchFamily="50" charset="-128"/>
                <a:cs typeface="ＭＳ Ｐゴシック" pitchFamily="50" charset="-128"/>
              </a:rPr>
              <a:t>と他の制度（企業立地促進補助金、産業集積促進税制）の重複適用を受けることは出来ません。</a:t>
            </a:r>
            <a:r>
              <a:rPr kumimoji="1" lang="ja-JP" altLang="en-US" sz="900" b="0" i="0" u="none" strike="noStrike" cap="none" normalizeH="0" baseline="0" dirty="0">
                <a:ln>
                  <a:noFill/>
                </a:ln>
                <a:solidFill>
                  <a:schemeClr val="tx1"/>
                </a:solidFill>
                <a:effectLst/>
                <a:latin typeface="メイリオ" pitchFamily="50" charset="-128"/>
                <a:ea typeface="メイリオ" pitchFamily="50" charset="-128"/>
                <a:cs typeface="ＭＳ Ｐゴシック" pitchFamily="50" charset="-128"/>
              </a:rPr>
              <a:t>詳しくは、成長産業振興室　</a:t>
            </a:r>
            <a:r>
              <a:rPr lang="ja-JP" altLang="en-US" sz="900" dirty="0">
                <a:latin typeface="メイリオ" pitchFamily="50" charset="-128"/>
                <a:ea typeface="メイリオ" pitchFamily="50" charset="-128"/>
                <a:cs typeface="ＭＳ Ｐゴシック" pitchFamily="50" charset="-128"/>
              </a:rPr>
              <a:t>国際ビジネス・スタートアップ支援</a:t>
            </a:r>
            <a:r>
              <a:rPr kumimoji="1" lang="ja-JP" altLang="en-US" sz="900" b="0" i="0" u="none" strike="noStrike" cap="none" normalizeH="0" baseline="0" dirty="0">
                <a:ln>
                  <a:noFill/>
                </a:ln>
                <a:solidFill>
                  <a:schemeClr val="tx1"/>
                </a:solidFill>
                <a:effectLst/>
                <a:latin typeface="メイリオ" pitchFamily="50" charset="-128"/>
                <a:ea typeface="メイリオ" pitchFamily="50" charset="-128"/>
                <a:cs typeface="ＭＳ Ｐゴシック" pitchFamily="50" charset="-128"/>
              </a:rPr>
              <a:t>課へお尋ねください。</a:t>
            </a:r>
          </a:p>
          <a:p>
            <a:pPr marL="0" marR="0" lvl="0" indent="0" algn="just" defTabSz="914400" rtl="0" eaLnBrk="1" fontAlgn="base" latinLnBrk="0" hangingPunct="1">
              <a:lnSpc>
                <a:spcPct val="96000"/>
              </a:lnSpc>
              <a:spcBef>
                <a:spcPct val="0"/>
              </a:spcBef>
              <a:spcAft>
                <a:spcPct val="0"/>
              </a:spcAft>
              <a:buClrTx/>
              <a:buSzTx/>
              <a:buFontTx/>
              <a:buNone/>
              <a:tabLst/>
            </a:pPr>
            <a:endParaRPr kumimoji="1" 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7" name="テキスト ボックス 59"/>
          <p:cNvSpPr txBox="1">
            <a:spLocks noChangeArrowheads="1"/>
          </p:cNvSpPr>
          <p:nvPr/>
        </p:nvSpPr>
        <p:spPr bwMode="auto">
          <a:xfrm>
            <a:off x="174712" y="383369"/>
            <a:ext cx="1104895" cy="266704"/>
          </a:xfrm>
          <a:prstGeom prst="rect">
            <a:avLst/>
          </a:prstGeom>
          <a:solidFill>
            <a:srgbClr val="000000"/>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1" lang="ja-JP" altLang="en-US" sz="1200" b="1" i="0" u="none" strike="noStrike" cap="none" normalizeH="0" baseline="0" dirty="0">
                <a:ln>
                  <a:noFill/>
                </a:ln>
                <a:solidFill>
                  <a:schemeClr val="bg1"/>
                </a:solidFill>
                <a:effectLst/>
                <a:latin typeface="メイリオ" pitchFamily="50" charset="-128"/>
                <a:ea typeface="メイリオ" pitchFamily="50" charset="-128"/>
                <a:cs typeface="ＭＳ Ｐゴシック" pitchFamily="50" charset="-128"/>
              </a:rPr>
              <a:t>成長特区税制</a:t>
            </a:r>
            <a:endParaRPr kumimoji="1" lang="ja-JP" sz="1800" b="0" i="0" u="none" strike="noStrike" cap="none" normalizeH="0" baseline="0" dirty="0">
              <a:ln>
                <a:noFill/>
              </a:ln>
              <a:solidFill>
                <a:schemeClr val="bg1"/>
              </a:solidFill>
              <a:effectLst/>
              <a:latin typeface="Arial" pitchFamily="34" charset="0"/>
              <a:ea typeface="ＭＳ Ｐゴシック" pitchFamily="50" charset="-128"/>
              <a:cs typeface="ＭＳ Ｐゴシック" pitchFamily="50" charset="-128"/>
            </a:endParaRPr>
          </a:p>
        </p:txBody>
      </p:sp>
      <p:sp>
        <p:nvSpPr>
          <p:cNvPr id="8" name="テキスト ボックス 60"/>
          <p:cNvSpPr txBox="1">
            <a:spLocks noChangeArrowheads="1"/>
          </p:cNvSpPr>
          <p:nvPr/>
        </p:nvSpPr>
        <p:spPr bwMode="auto">
          <a:xfrm>
            <a:off x="1346719" y="393736"/>
            <a:ext cx="5476875" cy="352425"/>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88000"/>
              </a:lnSpc>
              <a:spcBef>
                <a:spcPct val="0"/>
              </a:spcBef>
              <a:spcAft>
                <a:spcPct val="0"/>
              </a:spcAft>
              <a:buClrTx/>
              <a:buSzTx/>
              <a:buFontTx/>
              <a:buNone/>
              <a:tabLst/>
            </a:pPr>
            <a:r>
              <a:rPr kumimoji="1" lang="ja-JP" altLang="en-US" sz="800" b="1" i="0" u="none" strike="noStrike" cap="none" normalizeH="0" baseline="0" dirty="0">
                <a:ln>
                  <a:noFill/>
                </a:ln>
                <a:solidFill>
                  <a:srgbClr val="000000"/>
                </a:solidFill>
                <a:effectLst/>
                <a:latin typeface="メイリオ" pitchFamily="50" charset="-128"/>
                <a:ea typeface="メイリオ" pitchFamily="50" charset="-128"/>
                <a:cs typeface="ＭＳ Ｐゴシック" pitchFamily="50" charset="-128"/>
              </a:rPr>
              <a:t>事業計画は、</a:t>
            </a:r>
            <a:r>
              <a:rPr kumimoji="1" lang="ja-JP" altLang="en-US" sz="800" b="1" i="0" u="none" strike="noStrike" cap="none" normalizeH="0" baseline="0" dirty="0">
                <a:ln>
                  <a:noFill/>
                </a:ln>
                <a:effectLst/>
                <a:latin typeface="メイリオ" pitchFamily="50" charset="-128"/>
                <a:ea typeface="メイリオ" pitchFamily="50" charset="-128"/>
                <a:cs typeface="ＭＳ Ｐゴシック" pitchFamily="50" charset="-128"/>
              </a:rPr>
              <a:t>事業を開始する前に府に提出して、審査会の審査を経て知事が認定します。府外から成長特区に新たに進出の場合、</a:t>
            </a:r>
            <a:r>
              <a:rPr kumimoji="1" lang="ja-JP" altLang="en-US" sz="800" b="1" i="0" u="none" cap="none" normalizeH="0" baseline="0" dirty="0">
                <a:ln>
                  <a:noFill/>
                </a:ln>
                <a:effectLst/>
                <a:latin typeface="メイリオ" pitchFamily="50" charset="-128"/>
                <a:ea typeface="メイリオ" pitchFamily="50" charset="-128"/>
                <a:cs typeface="ＭＳ Ｐゴシック" pitchFamily="50" charset="-128"/>
              </a:rPr>
              <a:t>大阪府税</a:t>
            </a:r>
            <a:r>
              <a:rPr kumimoji="1" lang="ja-JP" altLang="en-US" sz="800" b="1" i="0" u="none" strike="noStrike" cap="none" normalizeH="0" baseline="0" dirty="0">
                <a:ln>
                  <a:noFill/>
                </a:ln>
                <a:effectLst/>
                <a:latin typeface="メイリオ" pitchFamily="50" charset="-128"/>
                <a:ea typeface="メイリオ" pitchFamily="50" charset="-128"/>
                <a:cs typeface="ＭＳ Ｐゴシック" pitchFamily="50" charset="-128"/>
              </a:rPr>
              <a:t>を</a:t>
            </a:r>
            <a:r>
              <a:rPr kumimoji="1" lang="ja-JP" altLang="en-US" sz="800" b="1" i="0" u="none" cap="none" normalizeH="0" baseline="0" dirty="0">
                <a:ln>
                  <a:noFill/>
                </a:ln>
                <a:effectLst/>
                <a:latin typeface="メイリオ" pitchFamily="50" charset="-128"/>
                <a:ea typeface="メイリオ" pitchFamily="50" charset="-128"/>
                <a:cs typeface="ＭＳ Ｐゴシック" pitchFamily="50" charset="-128"/>
              </a:rPr>
              <a:t>最大ゼロ</a:t>
            </a:r>
            <a:r>
              <a:rPr kumimoji="1" lang="ja-JP" altLang="en-US" sz="800" b="1" i="0" u="none" strike="noStrike" cap="none" normalizeH="0" baseline="0" dirty="0">
                <a:ln>
                  <a:noFill/>
                </a:ln>
                <a:solidFill>
                  <a:srgbClr val="000000"/>
                </a:solidFill>
                <a:effectLst/>
                <a:latin typeface="メイリオ" pitchFamily="50" charset="-128"/>
                <a:ea typeface="メイリオ" pitchFamily="50" charset="-128"/>
                <a:cs typeface="ＭＳ Ｐゴシック" pitchFamily="50" charset="-128"/>
              </a:rPr>
              <a:t>に軽減します。府内から移転の場合、従業員数の増加割合に応じて軽減します。</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sz="1800" b="1"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2993815050"/>
              </p:ext>
            </p:extLst>
          </p:nvPr>
        </p:nvGraphicFramePr>
        <p:xfrm>
          <a:off x="237196" y="700057"/>
          <a:ext cx="6706789" cy="3023583"/>
        </p:xfrm>
        <a:graphic>
          <a:graphicData uri="http://schemas.openxmlformats.org/drawingml/2006/table">
            <a:tbl>
              <a:tblPr firstRow="1" bandRow="1">
                <a:tableStyleId>{5940675A-B579-460E-94D1-54222C63F5DA}</a:tableStyleId>
              </a:tblPr>
              <a:tblGrid>
                <a:gridCol w="958112">
                  <a:extLst>
                    <a:ext uri="{9D8B030D-6E8A-4147-A177-3AD203B41FA5}">
                      <a16:colId xmlns:a16="http://schemas.microsoft.com/office/drawing/2014/main" val="20000"/>
                    </a:ext>
                  </a:extLst>
                </a:gridCol>
                <a:gridCol w="5748677">
                  <a:extLst>
                    <a:ext uri="{9D8B030D-6E8A-4147-A177-3AD203B41FA5}">
                      <a16:colId xmlns:a16="http://schemas.microsoft.com/office/drawing/2014/main" val="20001"/>
                    </a:ext>
                  </a:extLst>
                </a:gridCol>
              </a:tblGrid>
              <a:tr h="318641">
                <a:tc>
                  <a:txBody>
                    <a:bodyPr/>
                    <a:lstStyle/>
                    <a:p>
                      <a:pPr algn="dist">
                        <a:lnSpc>
                          <a:spcPts val="1300"/>
                        </a:lnSpc>
                        <a:spcAft>
                          <a:spcPts val="0"/>
                        </a:spcAft>
                      </a:pPr>
                      <a:r>
                        <a:rPr lang="ja-JP" sz="800" kern="100" dirty="0">
                          <a:effectLst/>
                          <a:latin typeface="Century"/>
                          <a:ea typeface="メイリオ"/>
                          <a:cs typeface="Times New Roman"/>
                        </a:rPr>
                        <a:t>対象地域</a:t>
                      </a:r>
                      <a:endParaRPr lang="ja-JP" sz="1050" kern="100" dirty="0">
                        <a:effectLst/>
                        <a:latin typeface="Century"/>
                        <a:ea typeface="ＭＳ 明朝"/>
                        <a:cs typeface="Times New Roman"/>
                      </a:endParaRPr>
                    </a:p>
                  </a:txBody>
                  <a:tcPr marL="68580" marR="68580" marT="0" marB="0" anchor="ctr">
                    <a:solidFill>
                      <a:schemeClr val="tx2">
                        <a:lumMod val="60000"/>
                        <a:lumOff val="40000"/>
                      </a:schemeClr>
                    </a:solidFill>
                  </a:tcPr>
                </a:tc>
                <a:tc>
                  <a:txBody>
                    <a:bodyPr/>
                    <a:lstStyle/>
                    <a:p>
                      <a:pPr algn="l">
                        <a:lnSpc>
                          <a:spcPts val="1300"/>
                        </a:lnSpc>
                        <a:spcAft>
                          <a:spcPts val="0"/>
                        </a:spcAft>
                      </a:pPr>
                      <a:r>
                        <a:rPr lang="ja-JP" sz="800" kern="100" dirty="0">
                          <a:effectLst/>
                          <a:latin typeface="Century"/>
                          <a:ea typeface="メイリオ"/>
                          <a:cs typeface="Times New Roman"/>
                        </a:rPr>
                        <a:t>夢洲・咲洲地区及び阪神港地区、大阪駅周辺地区、北大阪地区（彩都西部地区等）、関西国際空港地区</a:t>
                      </a:r>
                      <a:r>
                        <a:rPr lang="ja-JP" altLang="en-US" sz="800" kern="100" dirty="0">
                          <a:effectLst/>
                          <a:latin typeface="Century"/>
                          <a:ea typeface="メイリオ"/>
                          <a:cs typeface="Times New Roman"/>
                        </a:rPr>
                        <a:t>、</a:t>
                      </a:r>
                      <a:endParaRPr lang="en-US" altLang="ja-JP" sz="800" kern="100" dirty="0">
                        <a:effectLst/>
                        <a:latin typeface="Century"/>
                        <a:ea typeface="メイリオ"/>
                        <a:cs typeface="Times New Roman"/>
                      </a:endParaRPr>
                    </a:p>
                    <a:p>
                      <a:pPr algn="l">
                        <a:lnSpc>
                          <a:spcPts val="1300"/>
                        </a:lnSpc>
                        <a:spcAft>
                          <a:spcPts val="0"/>
                        </a:spcAft>
                      </a:pPr>
                      <a:r>
                        <a:rPr lang="ja-JP" altLang="en-US" sz="800" kern="100" dirty="0">
                          <a:solidFill>
                            <a:schemeClr val="tx1"/>
                          </a:solidFill>
                          <a:effectLst/>
                          <a:latin typeface="Century"/>
                          <a:ea typeface="メイリオ"/>
                          <a:cs typeface="Times New Roman"/>
                        </a:rPr>
                        <a:t>北大阪健康医療都市（健都）区域、未来医療国際拠点区域</a:t>
                      </a:r>
                      <a:endParaRPr lang="ja-JP" sz="1050" kern="100" dirty="0">
                        <a:solidFill>
                          <a:schemeClr val="tx1"/>
                        </a:solidFill>
                        <a:effectLst/>
                        <a:latin typeface="Century"/>
                        <a:ea typeface="ＭＳ 明朝"/>
                        <a:cs typeface="Times New Roman"/>
                      </a:endParaRPr>
                    </a:p>
                  </a:txBody>
                  <a:tcPr marL="68580" marR="68580" marT="0" marB="0" anchor="ctr"/>
                </a:tc>
                <a:extLst>
                  <a:ext uri="{0D108BD9-81ED-4DB2-BD59-A6C34878D82A}">
                    <a16:rowId xmlns:a16="http://schemas.microsoft.com/office/drawing/2014/main" val="10000"/>
                  </a:ext>
                </a:extLst>
              </a:tr>
              <a:tr h="294130">
                <a:tc>
                  <a:txBody>
                    <a:bodyPr/>
                    <a:lstStyle/>
                    <a:p>
                      <a:pPr algn="dist">
                        <a:lnSpc>
                          <a:spcPts val="1300"/>
                        </a:lnSpc>
                        <a:spcAft>
                          <a:spcPts val="0"/>
                        </a:spcAft>
                      </a:pPr>
                      <a:r>
                        <a:rPr lang="ja-JP" sz="800" kern="100" dirty="0">
                          <a:effectLst/>
                          <a:latin typeface="Century"/>
                          <a:ea typeface="メイリオ"/>
                          <a:cs typeface="Times New Roman"/>
                        </a:rPr>
                        <a:t>共通要件</a:t>
                      </a:r>
                      <a:endParaRPr lang="ja-JP" sz="1050" kern="100" dirty="0">
                        <a:effectLst/>
                        <a:latin typeface="Century"/>
                        <a:ea typeface="ＭＳ 明朝"/>
                        <a:cs typeface="Times New Roman"/>
                      </a:endParaRPr>
                    </a:p>
                  </a:txBody>
                  <a:tcPr marL="68580" marR="68580" marT="0" marB="0" anchor="ctr">
                    <a:solidFill>
                      <a:schemeClr val="tx2">
                        <a:lumMod val="60000"/>
                        <a:lumOff val="40000"/>
                      </a:schemeClr>
                    </a:solidFill>
                  </a:tcPr>
                </a:tc>
                <a:tc>
                  <a:txBody>
                    <a:bodyPr/>
                    <a:lstStyle/>
                    <a:p>
                      <a:pPr algn="just">
                        <a:lnSpc>
                          <a:spcPts val="1200"/>
                        </a:lnSpc>
                        <a:spcAft>
                          <a:spcPts val="0"/>
                        </a:spcAft>
                      </a:pPr>
                      <a:r>
                        <a:rPr lang="ja-JP" altLang="en-US" sz="800" kern="100" dirty="0">
                          <a:effectLst/>
                          <a:latin typeface="Century"/>
                          <a:ea typeface="メイリオ"/>
                          <a:cs typeface="Times New Roman"/>
                        </a:rPr>
                        <a:t>●</a:t>
                      </a:r>
                      <a:r>
                        <a:rPr lang="ja-JP" sz="800" kern="100" dirty="0">
                          <a:effectLst/>
                          <a:latin typeface="Century"/>
                          <a:ea typeface="メイリオ"/>
                          <a:cs typeface="Times New Roman"/>
                        </a:rPr>
                        <a:t>事業計画認定後、</a:t>
                      </a:r>
                      <a:r>
                        <a:rPr lang="ja-JP" sz="800" kern="100" dirty="0">
                          <a:solidFill>
                            <a:schemeClr val="tx1"/>
                          </a:solidFill>
                          <a:effectLst/>
                          <a:latin typeface="Century"/>
                          <a:ea typeface="メイリオ"/>
                          <a:cs typeface="Times New Roman"/>
                        </a:rPr>
                        <a:t>３年以内に</a:t>
                      </a:r>
                      <a:r>
                        <a:rPr lang="ja-JP" altLang="en-US" sz="800" strike="noStrike" kern="100" dirty="0">
                          <a:solidFill>
                            <a:schemeClr val="tx1"/>
                          </a:solidFill>
                          <a:effectLst/>
                          <a:latin typeface="Century"/>
                          <a:ea typeface="メイリオ"/>
                          <a:cs typeface="Times New Roman"/>
                        </a:rPr>
                        <a:t>成長産業</a:t>
                      </a:r>
                      <a:r>
                        <a:rPr lang="ja-JP" sz="800" kern="100" dirty="0">
                          <a:solidFill>
                            <a:schemeClr val="tx1"/>
                          </a:solidFill>
                          <a:effectLst/>
                          <a:latin typeface="Century"/>
                          <a:ea typeface="メイリオ"/>
                          <a:cs typeface="Times New Roman"/>
                        </a:rPr>
                        <a:t>事業を開始</a:t>
                      </a:r>
                      <a:r>
                        <a:rPr lang="ja-JP" altLang="en-US" sz="800" kern="100" dirty="0">
                          <a:solidFill>
                            <a:schemeClr val="tx1"/>
                          </a:solidFill>
                          <a:effectLst/>
                          <a:latin typeface="Century"/>
                          <a:ea typeface="メイリオ"/>
                          <a:cs typeface="Times New Roman"/>
                        </a:rPr>
                        <a:t>（取得・共用）</a:t>
                      </a:r>
                      <a:r>
                        <a:rPr lang="ja-JP" sz="800" kern="100" dirty="0">
                          <a:solidFill>
                            <a:schemeClr val="tx1"/>
                          </a:solidFill>
                          <a:effectLst/>
                          <a:latin typeface="Century"/>
                          <a:ea typeface="メイリオ"/>
                          <a:cs typeface="Times New Roman"/>
                        </a:rPr>
                        <a:t>し</a:t>
                      </a:r>
                      <a:r>
                        <a:rPr lang="ja-JP" sz="800" kern="100" dirty="0">
                          <a:effectLst/>
                          <a:latin typeface="Century"/>
                          <a:ea typeface="メイリオ"/>
                          <a:cs typeface="Times New Roman"/>
                        </a:rPr>
                        <a:t>ていること</a:t>
                      </a:r>
                      <a:endParaRPr lang="ja-JP" sz="1050" strike="sngStrike" kern="100" dirty="0">
                        <a:solidFill>
                          <a:srgbClr val="FF0000"/>
                        </a:solidFill>
                        <a:effectLst/>
                        <a:latin typeface="Century"/>
                        <a:ea typeface="ＭＳ 明朝"/>
                        <a:cs typeface="Times New Roman"/>
                      </a:endParaRPr>
                    </a:p>
                    <a:p>
                      <a:pPr algn="just">
                        <a:lnSpc>
                          <a:spcPts val="1200"/>
                        </a:lnSpc>
                        <a:spcAft>
                          <a:spcPts val="0"/>
                        </a:spcAft>
                      </a:pPr>
                      <a:r>
                        <a:rPr lang="ja-JP" altLang="en-US" sz="800" kern="100" dirty="0">
                          <a:effectLst/>
                          <a:latin typeface="Century"/>
                          <a:ea typeface="メイリオ"/>
                          <a:cs typeface="Times New Roman"/>
                        </a:rPr>
                        <a:t>●</a:t>
                      </a:r>
                      <a:r>
                        <a:rPr lang="ja-JP" sz="800" kern="100" dirty="0">
                          <a:effectLst/>
                          <a:latin typeface="Century"/>
                          <a:ea typeface="メイリオ"/>
                          <a:cs typeface="Times New Roman"/>
                        </a:rPr>
                        <a:t>府税の滞納等がないこと</a:t>
                      </a:r>
                      <a:endParaRPr lang="ja-JP" sz="1050" kern="100" dirty="0">
                        <a:effectLst/>
                        <a:latin typeface="Century"/>
                        <a:ea typeface="ＭＳ 明朝"/>
                        <a:cs typeface="Times New Roman"/>
                      </a:endParaRPr>
                    </a:p>
                  </a:txBody>
                  <a:tcPr marL="68580" marR="68580" marT="0" marB="0" anchor="ctr"/>
                </a:tc>
                <a:extLst>
                  <a:ext uri="{0D108BD9-81ED-4DB2-BD59-A6C34878D82A}">
                    <a16:rowId xmlns:a16="http://schemas.microsoft.com/office/drawing/2014/main" val="10001"/>
                  </a:ext>
                </a:extLst>
              </a:tr>
              <a:tr h="178783">
                <a:tc>
                  <a:txBody>
                    <a:bodyPr/>
                    <a:lstStyle/>
                    <a:p>
                      <a:pPr algn="dist">
                        <a:lnSpc>
                          <a:spcPts val="1300"/>
                        </a:lnSpc>
                        <a:spcAft>
                          <a:spcPts val="0"/>
                        </a:spcAft>
                      </a:pPr>
                      <a:r>
                        <a:rPr lang="ja-JP" sz="800" kern="100" dirty="0">
                          <a:effectLst/>
                          <a:latin typeface="Century"/>
                          <a:ea typeface="メイリオ"/>
                          <a:cs typeface="Times New Roman"/>
                        </a:rPr>
                        <a:t>対象事業</a:t>
                      </a:r>
                      <a:endParaRPr lang="ja-JP" sz="1050" kern="100" dirty="0">
                        <a:effectLst/>
                        <a:latin typeface="Century"/>
                        <a:ea typeface="ＭＳ 明朝"/>
                        <a:cs typeface="Times New Roman"/>
                      </a:endParaRPr>
                    </a:p>
                  </a:txBody>
                  <a:tcPr marL="68580" marR="68580" marT="0" marB="0" anchor="ctr">
                    <a:solidFill>
                      <a:schemeClr val="tx2">
                        <a:lumMod val="60000"/>
                        <a:lumOff val="40000"/>
                      </a:schemeClr>
                    </a:solidFill>
                  </a:tcPr>
                </a:tc>
                <a:tc>
                  <a:txBody>
                    <a:bodyPr/>
                    <a:lstStyle/>
                    <a:p>
                      <a:pPr algn="just">
                        <a:lnSpc>
                          <a:spcPts val="1200"/>
                        </a:lnSpc>
                        <a:spcAft>
                          <a:spcPts val="0"/>
                        </a:spcAft>
                      </a:pPr>
                      <a:r>
                        <a:rPr lang="ja-JP" altLang="en-US" sz="800" kern="100" dirty="0">
                          <a:solidFill>
                            <a:srgbClr val="000000"/>
                          </a:solidFill>
                          <a:effectLst/>
                          <a:latin typeface="Century"/>
                          <a:ea typeface="メイリオ"/>
                          <a:cs typeface="Times New Roman"/>
                        </a:rPr>
                        <a:t>　</a:t>
                      </a:r>
                      <a:r>
                        <a:rPr lang="ja-JP" sz="800" kern="100" dirty="0">
                          <a:solidFill>
                            <a:srgbClr val="000000"/>
                          </a:solidFill>
                          <a:effectLst/>
                          <a:latin typeface="Century"/>
                          <a:ea typeface="メイリオ"/>
                          <a:cs typeface="Times New Roman"/>
                        </a:rPr>
                        <a:t>新エネルギー、ライフサイエンス等の事業</a:t>
                      </a:r>
                      <a:endParaRPr lang="ja-JP" sz="1050" kern="100" dirty="0">
                        <a:effectLst/>
                        <a:latin typeface="Century"/>
                        <a:ea typeface="ＭＳ 明朝"/>
                        <a:cs typeface="Times New Roman"/>
                      </a:endParaRPr>
                    </a:p>
                  </a:txBody>
                  <a:tcPr marL="68580" marR="68580" marT="0" marB="0" anchor="ctr"/>
                </a:tc>
                <a:extLst>
                  <a:ext uri="{0D108BD9-81ED-4DB2-BD59-A6C34878D82A}">
                    <a16:rowId xmlns:a16="http://schemas.microsoft.com/office/drawing/2014/main" val="10002"/>
                  </a:ext>
                </a:extLst>
              </a:tr>
              <a:tr h="180975">
                <a:tc>
                  <a:txBody>
                    <a:bodyPr/>
                    <a:lstStyle/>
                    <a:p>
                      <a:pPr algn="dist">
                        <a:lnSpc>
                          <a:spcPts val="1300"/>
                        </a:lnSpc>
                        <a:spcAft>
                          <a:spcPts val="0"/>
                        </a:spcAft>
                      </a:pPr>
                      <a:r>
                        <a:rPr lang="ja-JP" sz="800" kern="100" dirty="0">
                          <a:effectLst/>
                          <a:latin typeface="Century"/>
                          <a:ea typeface="メイリオ"/>
                          <a:cs typeface="Times New Roman"/>
                        </a:rPr>
                        <a:t>対象税目</a:t>
                      </a:r>
                      <a:endParaRPr lang="ja-JP" sz="1050" kern="100" dirty="0">
                        <a:effectLst/>
                        <a:latin typeface="Century"/>
                        <a:ea typeface="ＭＳ 明朝"/>
                        <a:cs typeface="Times New Roman"/>
                      </a:endParaRPr>
                    </a:p>
                  </a:txBody>
                  <a:tcPr marL="68580" marR="68580" marT="0" marB="0" anchor="ctr">
                    <a:solidFill>
                      <a:schemeClr val="tx2">
                        <a:lumMod val="60000"/>
                        <a:lumOff val="40000"/>
                      </a:schemeClr>
                    </a:solidFill>
                  </a:tcPr>
                </a:tc>
                <a:tc>
                  <a:txBody>
                    <a:bodyPr/>
                    <a:lstStyle/>
                    <a:p>
                      <a:pPr algn="just">
                        <a:lnSpc>
                          <a:spcPts val="1200"/>
                        </a:lnSpc>
                        <a:spcAft>
                          <a:spcPts val="0"/>
                        </a:spcAft>
                      </a:pPr>
                      <a:r>
                        <a:rPr lang="ja-JP" altLang="en-US" sz="800" kern="100" dirty="0">
                          <a:solidFill>
                            <a:srgbClr val="000000"/>
                          </a:solidFill>
                          <a:effectLst/>
                          <a:latin typeface="Century"/>
                          <a:ea typeface="メイリオ"/>
                          <a:cs typeface="Times New Roman"/>
                        </a:rPr>
                        <a:t>　</a:t>
                      </a:r>
                      <a:r>
                        <a:rPr lang="ja-JP" sz="800" kern="100" dirty="0">
                          <a:solidFill>
                            <a:srgbClr val="000000"/>
                          </a:solidFill>
                          <a:effectLst/>
                          <a:latin typeface="Century"/>
                          <a:ea typeface="メイリオ"/>
                          <a:cs typeface="Times New Roman"/>
                        </a:rPr>
                        <a:t>法人府民税、法人事業税、不動産取得税</a:t>
                      </a:r>
                      <a:endParaRPr lang="ja-JP" sz="1050" kern="100" dirty="0">
                        <a:effectLst/>
                        <a:latin typeface="Century"/>
                        <a:ea typeface="ＭＳ 明朝"/>
                        <a:cs typeface="Times New Roman"/>
                      </a:endParaRPr>
                    </a:p>
                  </a:txBody>
                  <a:tcPr marL="68580" marR="68580" marT="0" marB="0" anchor="ctr"/>
                </a:tc>
                <a:extLst>
                  <a:ext uri="{0D108BD9-81ED-4DB2-BD59-A6C34878D82A}">
                    <a16:rowId xmlns:a16="http://schemas.microsoft.com/office/drawing/2014/main" val="10003"/>
                  </a:ext>
                </a:extLst>
              </a:tr>
              <a:tr h="1384233">
                <a:tc>
                  <a:txBody>
                    <a:bodyPr/>
                    <a:lstStyle/>
                    <a:p>
                      <a:pPr algn="dist">
                        <a:lnSpc>
                          <a:spcPts val="1300"/>
                        </a:lnSpc>
                        <a:spcAft>
                          <a:spcPts val="0"/>
                        </a:spcAft>
                      </a:pPr>
                      <a:endParaRPr lang="en-US" altLang="ja-JP" sz="800" kern="100" dirty="0">
                        <a:effectLst/>
                        <a:latin typeface="Century"/>
                        <a:ea typeface="メイリオ"/>
                        <a:cs typeface="Times New Roman"/>
                      </a:endParaRPr>
                    </a:p>
                    <a:p>
                      <a:pPr algn="dist">
                        <a:lnSpc>
                          <a:spcPts val="1300"/>
                        </a:lnSpc>
                        <a:spcAft>
                          <a:spcPts val="0"/>
                        </a:spcAft>
                      </a:pPr>
                      <a:endParaRPr lang="en-US" altLang="ja-JP" sz="800" kern="100" dirty="0">
                        <a:effectLst/>
                        <a:latin typeface="Century"/>
                        <a:ea typeface="メイリオ"/>
                        <a:cs typeface="Times New Roman"/>
                      </a:endParaRPr>
                    </a:p>
                    <a:p>
                      <a:pPr algn="dist">
                        <a:lnSpc>
                          <a:spcPts val="1300"/>
                        </a:lnSpc>
                        <a:spcAft>
                          <a:spcPts val="0"/>
                        </a:spcAft>
                      </a:pPr>
                      <a:endParaRPr lang="en-US" altLang="ja-JP" sz="800" kern="100" dirty="0">
                        <a:effectLst/>
                        <a:latin typeface="Century"/>
                        <a:ea typeface="メイリオ"/>
                        <a:cs typeface="Times New Roman"/>
                      </a:endParaRPr>
                    </a:p>
                    <a:p>
                      <a:pPr algn="dist">
                        <a:lnSpc>
                          <a:spcPts val="1300"/>
                        </a:lnSpc>
                        <a:spcAft>
                          <a:spcPts val="0"/>
                        </a:spcAft>
                      </a:pPr>
                      <a:r>
                        <a:rPr lang="ja-JP" altLang="ja-JP" sz="800" kern="100" dirty="0">
                          <a:effectLst/>
                          <a:latin typeface="Century"/>
                          <a:ea typeface="メイリオ"/>
                          <a:cs typeface="Times New Roman"/>
                        </a:rPr>
                        <a:t>税目別</a:t>
                      </a:r>
                      <a:endParaRPr lang="ja-JP" altLang="ja-JP" sz="1050" kern="100" dirty="0">
                        <a:effectLst/>
                        <a:latin typeface="Century"/>
                        <a:ea typeface="ＭＳ 明朝"/>
                        <a:cs typeface="Times New Roman"/>
                      </a:endParaRPr>
                    </a:p>
                    <a:p>
                      <a:pPr algn="dist"/>
                      <a:r>
                        <a:rPr lang="ja-JP" altLang="ja-JP" sz="800" kern="100" dirty="0">
                          <a:effectLst/>
                          <a:ea typeface="メイリオ"/>
                        </a:rPr>
                        <a:t>要件</a:t>
                      </a:r>
                      <a:r>
                        <a:rPr lang="ja-JP" sz="800" kern="100" dirty="0">
                          <a:solidFill>
                            <a:srgbClr val="000000"/>
                          </a:solidFill>
                          <a:effectLst/>
                          <a:latin typeface="Century"/>
                          <a:ea typeface="メイリオ"/>
                          <a:cs typeface="Times New Roman"/>
                        </a:rPr>
                        <a:t>　</a:t>
                      </a:r>
                      <a:endParaRPr lang="ja-JP" sz="1050" kern="100" dirty="0">
                        <a:effectLst/>
                        <a:latin typeface="Century"/>
                        <a:ea typeface="ＭＳ 明朝"/>
                        <a:cs typeface="Times New Roman"/>
                      </a:endParaRPr>
                    </a:p>
                  </a:txBody>
                  <a:tcPr marL="68580" marR="68580" marT="0" marB="0">
                    <a:solidFill>
                      <a:schemeClr val="tx2">
                        <a:lumMod val="60000"/>
                        <a:lumOff val="40000"/>
                      </a:schemeClr>
                    </a:solidFill>
                  </a:tcPr>
                </a:tc>
                <a:tc>
                  <a:txBody>
                    <a:bodyPr/>
                    <a:lstStyle/>
                    <a:p>
                      <a:pPr algn="just">
                        <a:lnSpc>
                          <a:spcPts val="1300"/>
                        </a:lnSpc>
                        <a:spcAft>
                          <a:spcPts val="0"/>
                        </a:spcAft>
                      </a:pPr>
                      <a:r>
                        <a:rPr lang="ja-JP" altLang="en-US" sz="800" kern="100" dirty="0">
                          <a:solidFill>
                            <a:srgbClr val="000000"/>
                          </a:solidFill>
                          <a:effectLst/>
                          <a:latin typeface="Century"/>
                          <a:ea typeface="メイリオ"/>
                          <a:cs typeface="Times New Roman"/>
                        </a:rPr>
                        <a:t>●</a:t>
                      </a:r>
                      <a:r>
                        <a:rPr lang="ja-JP" altLang="ja-JP" sz="800" kern="100" dirty="0">
                          <a:solidFill>
                            <a:srgbClr val="000000"/>
                          </a:solidFill>
                          <a:effectLst/>
                          <a:latin typeface="Century"/>
                          <a:ea typeface="メイリオ"/>
                          <a:cs typeface="Times New Roman"/>
                        </a:rPr>
                        <a:t>法人府民税・法人事業税の軽減措置</a:t>
                      </a:r>
                      <a:endParaRPr lang="ja-JP" altLang="ja-JP" sz="1050" kern="100" dirty="0">
                        <a:effectLst/>
                        <a:latin typeface="Century"/>
                        <a:ea typeface="ＭＳ 明朝"/>
                        <a:cs typeface="Times New Roman"/>
                      </a:endParaRPr>
                    </a:p>
                    <a:p>
                      <a:pPr algn="just">
                        <a:lnSpc>
                          <a:spcPts val="1300"/>
                        </a:lnSpc>
                        <a:spcAft>
                          <a:spcPts val="0"/>
                        </a:spcAft>
                      </a:pPr>
                      <a:r>
                        <a:rPr lang="ja-JP" altLang="en-US" sz="800" kern="100" dirty="0">
                          <a:solidFill>
                            <a:srgbClr val="000000"/>
                          </a:solidFill>
                          <a:effectLst/>
                          <a:latin typeface="Century"/>
                          <a:ea typeface="メイリオ"/>
                          <a:cs typeface="Times New Roman"/>
                        </a:rPr>
                        <a:t>　</a:t>
                      </a:r>
                      <a:r>
                        <a:rPr lang="ja-JP" altLang="ja-JP" sz="800" kern="100" dirty="0">
                          <a:solidFill>
                            <a:srgbClr val="000000"/>
                          </a:solidFill>
                          <a:effectLst/>
                          <a:latin typeface="Century"/>
                          <a:ea typeface="メイリオ"/>
                          <a:cs typeface="Times New Roman"/>
                        </a:rPr>
                        <a:t>府内における常用雇用者</a:t>
                      </a:r>
                      <a:r>
                        <a:rPr lang="ja-JP" altLang="ja-JP" sz="800" kern="100" baseline="30000" dirty="0">
                          <a:solidFill>
                            <a:srgbClr val="000000"/>
                          </a:solidFill>
                          <a:effectLst/>
                          <a:latin typeface="Century"/>
                          <a:ea typeface="メイリオ"/>
                          <a:cs typeface="Times New Roman"/>
                        </a:rPr>
                        <a:t>※</a:t>
                      </a:r>
                      <a:r>
                        <a:rPr lang="ja-JP" altLang="ja-JP" sz="800" kern="100" dirty="0">
                          <a:solidFill>
                            <a:srgbClr val="000000"/>
                          </a:solidFill>
                          <a:effectLst/>
                          <a:latin typeface="Century"/>
                          <a:ea typeface="メイリオ"/>
                          <a:cs typeface="Times New Roman"/>
                        </a:rPr>
                        <a:t>の増加（計画認定前年度と比較）</a:t>
                      </a:r>
                      <a:endParaRPr lang="en-US" altLang="ja-JP" sz="800" kern="100" dirty="0">
                        <a:solidFill>
                          <a:srgbClr val="000000"/>
                        </a:solidFill>
                        <a:effectLst/>
                        <a:latin typeface="Century"/>
                        <a:ea typeface="メイリオ"/>
                        <a:cs typeface="Times New Roman"/>
                      </a:endParaRPr>
                    </a:p>
                    <a:p>
                      <a:pPr algn="just">
                        <a:lnSpc>
                          <a:spcPts val="1300"/>
                        </a:lnSpc>
                        <a:spcAft>
                          <a:spcPts val="0"/>
                        </a:spcAft>
                      </a:pPr>
                      <a:endParaRPr lang="en-US" altLang="ja-JP" sz="800" kern="100" dirty="0">
                        <a:solidFill>
                          <a:srgbClr val="000000"/>
                        </a:solidFill>
                        <a:effectLst/>
                        <a:latin typeface="Century"/>
                        <a:ea typeface="メイリオ"/>
                        <a:cs typeface="Times New Roman"/>
                      </a:endParaRPr>
                    </a:p>
                    <a:p>
                      <a:pPr algn="just">
                        <a:lnSpc>
                          <a:spcPts val="1300"/>
                        </a:lnSpc>
                        <a:spcAft>
                          <a:spcPts val="0"/>
                        </a:spcAft>
                      </a:pPr>
                      <a:endParaRPr lang="en-US" altLang="ja-JP" sz="800" kern="100" dirty="0">
                        <a:solidFill>
                          <a:srgbClr val="000000"/>
                        </a:solidFill>
                        <a:effectLst/>
                        <a:latin typeface="Century"/>
                        <a:ea typeface="メイリオ"/>
                        <a:cs typeface="Times New Roman"/>
                      </a:endParaRPr>
                    </a:p>
                    <a:p>
                      <a:pPr algn="just">
                        <a:lnSpc>
                          <a:spcPts val="1300"/>
                        </a:lnSpc>
                        <a:spcAft>
                          <a:spcPts val="0"/>
                        </a:spcAft>
                      </a:pPr>
                      <a:endParaRPr lang="ja-JP" altLang="ja-JP" sz="1050" kern="100" dirty="0">
                        <a:effectLst/>
                        <a:latin typeface="Century"/>
                        <a:ea typeface="ＭＳ 明朝"/>
                        <a:cs typeface="Times New Roman"/>
                      </a:endParaRPr>
                    </a:p>
                    <a:p>
                      <a:pPr algn="just">
                        <a:lnSpc>
                          <a:spcPts val="1300"/>
                        </a:lnSpc>
                        <a:spcAft>
                          <a:spcPts val="0"/>
                        </a:spcAft>
                      </a:pPr>
                      <a:endParaRPr lang="en-US" altLang="ja-JP" sz="800" kern="100" dirty="0">
                        <a:solidFill>
                          <a:srgbClr val="000000"/>
                        </a:solidFill>
                        <a:effectLst/>
                        <a:latin typeface="Century"/>
                        <a:ea typeface="メイリオ"/>
                        <a:cs typeface="Times New Roman"/>
                      </a:endParaRPr>
                    </a:p>
                    <a:p>
                      <a:pPr algn="just">
                        <a:lnSpc>
                          <a:spcPts val="1300"/>
                        </a:lnSpc>
                        <a:spcAft>
                          <a:spcPts val="0"/>
                        </a:spcAft>
                      </a:pPr>
                      <a:r>
                        <a:rPr lang="ja-JP" altLang="en-US" sz="800" kern="100" dirty="0">
                          <a:solidFill>
                            <a:srgbClr val="000000"/>
                          </a:solidFill>
                          <a:effectLst/>
                          <a:latin typeface="Century"/>
                          <a:ea typeface="メイリオ"/>
                          <a:cs typeface="Times New Roman"/>
                        </a:rPr>
                        <a:t>●</a:t>
                      </a:r>
                      <a:r>
                        <a:rPr lang="ja-JP" altLang="ja-JP" sz="800" kern="100" dirty="0">
                          <a:solidFill>
                            <a:srgbClr val="000000"/>
                          </a:solidFill>
                          <a:effectLst/>
                          <a:latin typeface="Century"/>
                          <a:ea typeface="メイリオ"/>
                          <a:cs typeface="Times New Roman"/>
                        </a:rPr>
                        <a:t>不動産取得税の軽減措置</a:t>
                      </a:r>
                      <a:endParaRPr lang="ja-JP" altLang="ja-JP" sz="1050" kern="100" dirty="0">
                        <a:effectLst/>
                        <a:latin typeface="Century"/>
                        <a:ea typeface="ＭＳ 明朝"/>
                        <a:cs typeface="Times New Roman"/>
                      </a:endParaRPr>
                    </a:p>
                    <a:p>
                      <a:r>
                        <a:rPr lang="ja-JP" altLang="en-US" sz="800" kern="100" dirty="0">
                          <a:solidFill>
                            <a:srgbClr val="000000"/>
                          </a:solidFill>
                          <a:effectLst/>
                          <a:ea typeface="メイリオ"/>
                        </a:rPr>
                        <a:t>　</a:t>
                      </a:r>
                      <a:r>
                        <a:rPr lang="ja-JP" altLang="ja-JP" sz="800" kern="100" dirty="0">
                          <a:solidFill>
                            <a:srgbClr val="000000"/>
                          </a:solidFill>
                          <a:effectLst/>
                          <a:ea typeface="メイリオ"/>
                        </a:rPr>
                        <a:t>事業</a:t>
                      </a:r>
                      <a:r>
                        <a:rPr lang="ja-JP" altLang="ja-JP" sz="800" kern="100" dirty="0">
                          <a:solidFill>
                            <a:schemeClr val="tx1"/>
                          </a:solidFill>
                          <a:effectLst/>
                          <a:ea typeface="メイリオ"/>
                        </a:rPr>
                        <a:t>計画</a:t>
                      </a:r>
                      <a:r>
                        <a:rPr lang="ja-JP" altLang="en-US" sz="800" kern="100" dirty="0">
                          <a:solidFill>
                            <a:schemeClr val="tx1"/>
                          </a:solidFill>
                          <a:effectLst/>
                          <a:ea typeface="メイリオ"/>
                        </a:rPr>
                        <a:t>申請後に取得した</a:t>
                      </a:r>
                      <a:r>
                        <a:rPr lang="ja-JP" altLang="ja-JP" sz="800" kern="100" dirty="0">
                          <a:solidFill>
                            <a:schemeClr val="tx1"/>
                          </a:solidFill>
                          <a:effectLst/>
                          <a:ea typeface="メイリオ"/>
                        </a:rPr>
                        <a:t>土地・家屋で、</a:t>
                      </a:r>
                      <a:r>
                        <a:rPr lang="ja-JP" altLang="en-US" sz="800" kern="100" dirty="0">
                          <a:solidFill>
                            <a:schemeClr val="tx1"/>
                          </a:solidFill>
                          <a:effectLst/>
                          <a:ea typeface="メイリオ"/>
                        </a:rPr>
                        <a:t>認定後３年以内に</a:t>
                      </a:r>
                      <a:r>
                        <a:rPr lang="ja-JP" altLang="ja-JP" sz="800" kern="100" dirty="0">
                          <a:solidFill>
                            <a:schemeClr val="tx1"/>
                          </a:solidFill>
                          <a:effectLst/>
                          <a:ea typeface="メイリオ"/>
                        </a:rPr>
                        <a:t>供用開始</a:t>
                      </a:r>
                      <a:r>
                        <a:rPr lang="ja-JP" altLang="en-US" sz="800" kern="100" dirty="0">
                          <a:solidFill>
                            <a:schemeClr val="tx1"/>
                          </a:solidFill>
                          <a:effectLst/>
                          <a:ea typeface="メイリオ"/>
                        </a:rPr>
                        <a:t>し、その</a:t>
                      </a:r>
                      <a:r>
                        <a:rPr lang="ja-JP" altLang="ja-JP" sz="800" kern="100" dirty="0">
                          <a:solidFill>
                            <a:schemeClr val="tx1"/>
                          </a:solidFill>
                          <a:effectLst/>
                          <a:ea typeface="メイリオ"/>
                        </a:rPr>
                        <a:t>後１年間</a:t>
                      </a:r>
                      <a:endParaRPr lang="en-US" altLang="ja-JP" sz="800" kern="100" dirty="0">
                        <a:solidFill>
                          <a:schemeClr val="tx1"/>
                        </a:solidFill>
                        <a:effectLst/>
                        <a:ea typeface="メイリオ"/>
                      </a:endParaRPr>
                    </a:p>
                    <a:p>
                      <a:r>
                        <a:rPr lang="ja-JP" altLang="en-US" sz="800" kern="100" dirty="0">
                          <a:solidFill>
                            <a:schemeClr val="tx1"/>
                          </a:solidFill>
                          <a:effectLst/>
                          <a:ea typeface="メイリオ"/>
                        </a:rPr>
                        <a:t>　成長産業</a:t>
                      </a:r>
                      <a:r>
                        <a:rPr lang="ja-JP" altLang="ja-JP" sz="800" kern="100" dirty="0">
                          <a:solidFill>
                            <a:schemeClr val="tx1"/>
                          </a:solidFill>
                          <a:effectLst/>
                          <a:ea typeface="メイリオ"/>
                        </a:rPr>
                        <a:t>事業に供用したことが確認できること</a:t>
                      </a:r>
                      <a:endParaRPr lang="en-US" altLang="ja-JP" sz="800" kern="100" dirty="0">
                        <a:solidFill>
                          <a:schemeClr val="tx1"/>
                        </a:solidFill>
                        <a:effectLst/>
                        <a:latin typeface="Century"/>
                        <a:ea typeface="ＭＳ 明朝"/>
                        <a:cs typeface="Times New Roman"/>
                      </a:endParaRPr>
                    </a:p>
                  </a:txBody>
                  <a:tcPr marL="68580" marR="68580" marT="0" marB="0" anchor="ctr"/>
                </a:tc>
                <a:extLst>
                  <a:ext uri="{0D108BD9-81ED-4DB2-BD59-A6C34878D82A}">
                    <a16:rowId xmlns:a16="http://schemas.microsoft.com/office/drawing/2014/main" val="10004"/>
                  </a:ext>
                </a:extLst>
              </a:tr>
              <a:tr h="629285">
                <a:tc>
                  <a:txBody>
                    <a:bodyPr/>
                    <a:lstStyle/>
                    <a:p>
                      <a:pPr algn="dist">
                        <a:lnSpc>
                          <a:spcPts val="1100"/>
                        </a:lnSpc>
                        <a:spcAft>
                          <a:spcPts val="0"/>
                        </a:spcAft>
                      </a:pPr>
                      <a:r>
                        <a:rPr lang="ja-JP" sz="800" kern="100" dirty="0">
                          <a:effectLst/>
                          <a:latin typeface="Century"/>
                          <a:ea typeface="メイリオ"/>
                          <a:cs typeface="Times New Roman"/>
                        </a:rPr>
                        <a:t>軽減割合</a:t>
                      </a:r>
                      <a:endParaRPr lang="ja-JP" sz="1050" kern="100" dirty="0">
                        <a:effectLst/>
                        <a:latin typeface="Century"/>
                        <a:ea typeface="ＭＳ 明朝"/>
                        <a:cs typeface="Times New Roman"/>
                      </a:endParaRPr>
                    </a:p>
                  </a:txBody>
                  <a:tcPr marL="68580" marR="68580" marT="0" marB="0" anchor="ctr">
                    <a:solidFill>
                      <a:schemeClr val="tx2">
                        <a:lumMod val="60000"/>
                        <a:lumOff val="40000"/>
                      </a:schemeClr>
                    </a:solidFill>
                  </a:tcPr>
                </a:tc>
                <a:tc>
                  <a:txBody>
                    <a:bodyPr/>
                    <a:lstStyle/>
                    <a:p>
                      <a:pPr algn="just">
                        <a:lnSpc>
                          <a:spcPts val="1100"/>
                        </a:lnSpc>
                        <a:spcAft>
                          <a:spcPts val="0"/>
                        </a:spcAft>
                      </a:pPr>
                      <a:r>
                        <a:rPr lang="ja-JP" sz="800" kern="100" dirty="0">
                          <a:solidFill>
                            <a:srgbClr val="000000"/>
                          </a:solidFill>
                          <a:effectLst/>
                          <a:latin typeface="Century"/>
                          <a:ea typeface="メイリオ"/>
                          <a:cs typeface="Times New Roman"/>
                        </a:rPr>
                        <a:t>毎年度実績報告書を提出し、軽減割合を決定</a:t>
                      </a:r>
                      <a:r>
                        <a:rPr lang="ja-JP" sz="800" strike="noStrike" kern="100" dirty="0">
                          <a:solidFill>
                            <a:schemeClr val="tx1"/>
                          </a:solidFill>
                          <a:effectLst/>
                          <a:latin typeface="Century"/>
                          <a:ea typeface="メイリオ"/>
                          <a:cs typeface="Times New Roman"/>
                        </a:rPr>
                        <a:t>（最大</a:t>
                      </a:r>
                      <a:r>
                        <a:rPr lang="en-US" sz="800" strike="noStrike" kern="100" dirty="0">
                          <a:solidFill>
                            <a:schemeClr val="tx1"/>
                          </a:solidFill>
                          <a:effectLst/>
                          <a:latin typeface="Century"/>
                          <a:ea typeface="メイリオ"/>
                          <a:cs typeface="Times New Roman"/>
                        </a:rPr>
                        <a:t>100</a:t>
                      </a:r>
                      <a:r>
                        <a:rPr lang="ja-JP" sz="800" strike="noStrike" kern="100" dirty="0">
                          <a:solidFill>
                            <a:schemeClr val="tx1"/>
                          </a:solidFill>
                          <a:effectLst/>
                          <a:latin typeface="Century"/>
                          <a:ea typeface="メイリオ"/>
                          <a:cs typeface="Times New Roman"/>
                        </a:rPr>
                        <a:t>％）</a:t>
                      </a:r>
                      <a:endParaRPr lang="en-US" altLang="ja-JP" sz="800" strike="noStrike" kern="100" dirty="0">
                        <a:solidFill>
                          <a:schemeClr val="tx1"/>
                        </a:solidFill>
                        <a:effectLst/>
                        <a:latin typeface="Century"/>
                        <a:ea typeface="メイリオ"/>
                        <a:cs typeface="Times New Roman"/>
                      </a:endParaRPr>
                    </a:p>
                    <a:p>
                      <a:pPr marL="101600" indent="-101600" algn="just">
                        <a:lnSpc>
                          <a:spcPts val="1100"/>
                        </a:lnSpc>
                        <a:spcAft>
                          <a:spcPts val="0"/>
                        </a:spcAft>
                      </a:pPr>
                      <a:r>
                        <a:rPr lang="ja-JP" altLang="en-US" sz="800" kern="100" dirty="0">
                          <a:solidFill>
                            <a:srgbClr val="000000"/>
                          </a:solidFill>
                          <a:effectLst/>
                          <a:latin typeface="Century"/>
                          <a:ea typeface="メイリオ"/>
                          <a:cs typeface="Times New Roman"/>
                        </a:rPr>
                        <a:t>●</a:t>
                      </a:r>
                      <a:r>
                        <a:rPr lang="ja-JP" sz="800" kern="100" dirty="0">
                          <a:solidFill>
                            <a:srgbClr val="000000"/>
                          </a:solidFill>
                          <a:effectLst/>
                          <a:latin typeface="Century"/>
                          <a:ea typeface="メイリオ"/>
                          <a:cs typeface="Times New Roman"/>
                        </a:rPr>
                        <a:t>法人府民税・法人</a:t>
                      </a:r>
                      <a:r>
                        <a:rPr lang="ja-JP" sz="800" kern="100" dirty="0">
                          <a:solidFill>
                            <a:schemeClr val="tx1"/>
                          </a:solidFill>
                          <a:effectLst/>
                          <a:latin typeface="Century"/>
                          <a:ea typeface="メイリオ"/>
                          <a:cs typeface="Times New Roman"/>
                        </a:rPr>
                        <a:t>事業税は、従業者数の増加割合に応じて軽減　</a:t>
                      </a:r>
                      <a:endParaRPr lang="en-US" altLang="ja-JP" sz="800" kern="100" dirty="0">
                        <a:solidFill>
                          <a:schemeClr val="tx1"/>
                        </a:solidFill>
                        <a:effectLst/>
                        <a:latin typeface="Century"/>
                        <a:ea typeface="メイリオ"/>
                        <a:cs typeface="Times New Roman"/>
                      </a:endParaRPr>
                    </a:p>
                    <a:p>
                      <a:pPr marL="101600" indent="-101600" algn="just">
                        <a:lnSpc>
                          <a:spcPts val="1100"/>
                        </a:lnSpc>
                        <a:spcAft>
                          <a:spcPts val="0"/>
                        </a:spcAft>
                      </a:pPr>
                      <a:r>
                        <a:rPr lang="ja-JP" altLang="en-US" sz="800" kern="100" dirty="0">
                          <a:solidFill>
                            <a:schemeClr val="tx1"/>
                          </a:solidFill>
                          <a:effectLst/>
                          <a:latin typeface="Century"/>
                          <a:ea typeface="メイリオ"/>
                          <a:cs typeface="Times New Roman"/>
                        </a:rPr>
                        <a:t>　</a:t>
                      </a:r>
                      <a:r>
                        <a:rPr lang="ja-JP" sz="800" kern="100" dirty="0">
                          <a:solidFill>
                            <a:schemeClr val="tx1"/>
                          </a:solidFill>
                          <a:effectLst/>
                          <a:latin typeface="Century"/>
                          <a:ea typeface="メイリオ"/>
                          <a:cs typeface="Times New Roman"/>
                        </a:rPr>
                        <a:t>※府外から</a:t>
                      </a:r>
                      <a:r>
                        <a:rPr lang="ja-JP" altLang="en-US" sz="800" kern="100" dirty="0">
                          <a:solidFill>
                            <a:schemeClr val="tx1"/>
                          </a:solidFill>
                          <a:effectLst/>
                          <a:latin typeface="Century"/>
                          <a:ea typeface="メイリオ"/>
                          <a:cs typeface="Times New Roman"/>
                        </a:rPr>
                        <a:t>成長</a:t>
                      </a:r>
                      <a:r>
                        <a:rPr lang="ja-JP" sz="800" kern="100" dirty="0">
                          <a:solidFill>
                            <a:schemeClr val="tx1"/>
                          </a:solidFill>
                          <a:effectLst/>
                          <a:latin typeface="Century"/>
                          <a:ea typeface="メイリオ"/>
                          <a:cs typeface="Times New Roman"/>
                        </a:rPr>
                        <a:t>特区に新たに進出の場合　５年間ゼロ＋５年間</a:t>
                      </a:r>
                      <a:r>
                        <a:rPr lang="en-US" sz="800" kern="100" dirty="0">
                          <a:solidFill>
                            <a:schemeClr val="tx1"/>
                          </a:solidFill>
                          <a:effectLst/>
                          <a:latin typeface="Century"/>
                          <a:ea typeface="メイリオ"/>
                          <a:cs typeface="Times New Roman"/>
                        </a:rPr>
                        <a:t>1</a:t>
                      </a:r>
                      <a:r>
                        <a:rPr lang="ja-JP" sz="800" kern="100" dirty="0">
                          <a:solidFill>
                            <a:schemeClr val="tx1"/>
                          </a:solidFill>
                          <a:effectLst/>
                          <a:latin typeface="Century"/>
                          <a:ea typeface="メイリオ"/>
                          <a:cs typeface="Times New Roman"/>
                        </a:rPr>
                        <a:t>／</a:t>
                      </a:r>
                      <a:r>
                        <a:rPr lang="en-US" sz="800" kern="100" dirty="0">
                          <a:solidFill>
                            <a:schemeClr val="tx1"/>
                          </a:solidFill>
                          <a:effectLst/>
                          <a:latin typeface="Century"/>
                          <a:ea typeface="メイリオ"/>
                          <a:cs typeface="Times New Roman"/>
                        </a:rPr>
                        <a:t>2</a:t>
                      </a:r>
                      <a:endParaRPr lang="ja-JP" sz="1050" kern="100" dirty="0">
                        <a:solidFill>
                          <a:schemeClr val="tx1"/>
                        </a:solidFill>
                        <a:effectLst/>
                        <a:latin typeface="Century"/>
                        <a:ea typeface="ＭＳ 明朝"/>
                        <a:cs typeface="Times New Roman"/>
                      </a:endParaRPr>
                    </a:p>
                    <a:p>
                      <a:pPr marL="101600" indent="-101600" algn="just">
                        <a:lnSpc>
                          <a:spcPts val="1100"/>
                        </a:lnSpc>
                        <a:spcAft>
                          <a:spcPts val="0"/>
                        </a:spcAft>
                      </a:pPr>
                      <a:r>
                        <a:rPr lang="ja-JP" altLang="en-US" sz="800" kern="100" dirty="0">
                          <a:solidFill>
                            <a:schemeClr val="tx1"/>
                          </a:solidFill>
                          <a:effectLst/>
                          <a:latin typeface="Century"/>
                          <a:ea typeface="メイリオ"/>
                          <a:cs typeface="Times New Roman"/>
                        </a:rPr>
                        <a:t>●</a:t>
                      </a:r>
                      <a:r>
                        <a:rPr lang="ja-JP" sz="800" kern="100" dirty="0">
                          <a:solidFill>
                            <a:schemeClr val="tx1"/>
                          </a:solidFill>
                          <a:effectLst/>
                          <a:latin typeface="Century"/>
                          <a:ea typeface="メイリオ"/>
                          <a:cs typeface="Times New Roman"/>
                        </a:rPr>
                        <a:t>不動産取得税は、</a:t>
                      </a:r>
                      <a:r>
                        <a:rPr lang="ja-JP" altLang="en-US" sz="800" kern="100" dirty="0">
                          <a:solidFill>
                            <a:schemeClr val="tx1"/>
                          </a:solidFill>
                          <a:effectLst/>
                          <a:latin typeface="Century"/>
                          <a:ea typeface="メイリオ"/>
                          <a:cs typeface="Times New Roman"/>
                        </a:rPr>
                        <a:t>成長産業</a:t>
                      </a:r>
                      <a:r>
                        <a:rPr lang="ja-JP" sz="800" kern="100" dirty="0">
                          <a:solidFill>
                            <a:schemeClr val="tx1"/>
                          </a:solidFill>
                          <a:effectLst/>
                          <a:latin typeface="Century"/>
                          <a:ea typeface="メイリオ"/>
                          <a:cs typeface="Times New Roman"/>
                        </a:rPr>
                        <a:t>事業に供用している割合に応じて軽減　※</a:t>
                      </a:r>
                      <a:r>
                        <a:rPr lang="ja-JP" altLang="en-US" sz="800" kern="100" dirty="0">
                          <a:solidFill>
                            <a:schemeClr val="tx1"/>
                          </a:solidFill>
                          <a:effectLst/>
                          <a:latin typeface="Century"/>
                          <a:ea typeface="メイリオ"/>
                          <a:cs typeface="Times New Roman"/>
                        </a:rPr>
                        <a:t>対象</a:t>
                      </a:r>
                      <a:r>
                        <a:rPr lang="ja-JP" sz="800" kern="100" dirty="0">
                          <a:solidFill>
                            <a:schemeClr val="tx1"/>
                          </a:solidFill>
                          <a:effectLst/>
                          <a:latin typeface="Century"/>
                          <a:ea typeface="メイリオ"/>
                          <a:cs typeface="Times New Roman"/>
                        </a:rPr>
                        <a:t>用不動産にかかる取得税ゼロ</a:t>
                      </a:r>
                      <a:endParaRPr lang="ja-JP" sz="1050" kern="100" dirty="0">
                        <a:solidFill>
                          <a:schemeClr val="tx1"/>
                        </a:solidFill>
                        <a:effectLst/>
                        <a:latin typeface="Century"/>
                        <a:ea typeface="ＭＳ 明朝"/>
                        <a:cs typeface="Times New Roman"/>
                      </a:endParaRPr>
                    </a:p>
                  </a:txBody>
                  <a:tcPr marL="68580" marR="68580" marT="0" marB="0" anchor="ctr"/>
                </a:tc>
                <a:extLst>
                  <a:ext uri="{0D108BD9-81ED-4DB2-BD59-A6C34878D82A}">
                    <a16:rowId xmlns:a16="http://schemas.microsoft.com/office/drawing/2014/main" val="10005"/>
                  </a:ext>
                </a:extLst>
              </a:tr>
            </a:tbl>
          </a:graphicData>
        </a:graphic>
      </p:graphicFrame>
      <p:graphicFrame>
        <p:nvGraphicFramePr>
          <p:cNvPr id="13" name="表 12"/>
          <p:cNvGraphicFramePr>
            <a:graphicFrameLocks noGrp="1"/>
          </p:cNvGraphicFramePr>
          <p:nvPr>
            <p:extLst>
              <p:ext uri="{D42A27DB-BD31-4B8C-83A1-F6EECF244321}">
                <p14:modId xmlns:p14="http://schemas.microsoft.com/office/powerpoint/2010/main" val="1989895475"/>
              </p:ext>
            </p:extLst>
          </p:nvPr>
        </p:nvGraphicFramePr>
        <p:xfrm>
          <a:off x="1405091" y="2040359"/>
          <a:ext cx="5286110" cy="609600"/>
        </p:xfrm>
        <a:graphic>
          <a:graphicData uri="http://schemas.openxmlformats.org/drawingml/2006/table">
            <a:tbl>
              <a:tblPr firstRow="1" firstCol="1" bandRow="1"/>
              <a:tblGrid>
                <a:gridCol w="2643055">
                  <a:extLst>
                    <a:ext uri="{9D8B030D-6E8A-4147-A177-3AD203B41FA5}">
                      <a16:colId xmlns:a16="http://schemas.microsoft.com/office/drawing/2014/main" val="20000"/>
                    </a:ext>
                  </a:extLst>
                </a:gridCol>
                <a:gridCol w="2643055">
                  <a:extLst>
                    <a:ext uri="{9D8B030D-6E8A-4147-A177-3AD203B41FA5}">
                      <a16:colId xmlns:a16="http://schemas.microsoft.com/office/drawing/2014/main" val="20001"/>
                    </a:ext>
                  </a:extLst>
                </a:gridCol>
              </a:tblGrid>
              <a:tr h="144016">
                <a:tc>
                  <a:txBody>
                    <a:bodyPr/>
                    <a:lstStyle/>
                    <a:p>
                      <a:pPr algn="ctr">
                        <a:lnSpc>
                          <a:spcPts val="1300"/>
                        </a:lnSpc>
                        <a:spcAft>
                          <a:spcPts val="0"/>
                        </a:spcAft>
                      </a:pPr>
                      <a:r>
                        <a:rPr lang="ja-JP" sz="800" kern="100" dirty="0">
                          <a:solidFill>
                            <a:srgbClr val="000000"/>
                          </a:solidFill>
                          <a:effectLst/>
                          <a:latin typeface="Century"/>
                          <a:ea typeface="メイリオ"/>
                          <a:cs typeface="Times New Roman"/>
                        </a:rPr>
                        <a:t>　　区　　　　　　　　　分</a:t>
                      </a:r>
                      <a:endParaRPr lang="ja-JP" sz="105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a:lnSpc>
                          <a:spcPts val="1300"/>
                        </a:lnSpc>
                        <a:spcAft>
                          <a:spcPts val="0"/>
                        </a:spcAft>
                      </a:pPr>
                      <a:r>
                        <a:rPr lang="ja-JP" sz="800" kern="100" dirty="0">
                          <a:solidFill>
                            <a:srgbClr val="000000"/>
                          </a:solidFill>
                          <a:effectLst/>
                          <a:latin typeface="Century"/>
                          <a:ea typeface="メイリオ"/>
                          <a:cs typeface="Times New Roman"/>
                        </a:rPr>
                        <a:t>人　　　　　　　数</a:t>
                      </a:r>
                      <a:endParaRPr lang="ja-JP" sz="105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extLst>
                  <a:ext uri="{0D108BD9-81ED-4DB2-BD59-A6C34878D82A}">
                    <a16:rowId xmlns:a16="http://schemas.microsoft.com/office/drawing/2014/main" val="10000"/>
                  </a:ext>
                </a:extLst>
              </a:tr>
              <a:tr h="122932">
                <a:tc>
                  <a:txBody>
                    <a:bodyPr/>
                    <a:lstStyle/>
                    <a:p>
                      <a:pPr algn="l">
                        <a:lnSpc>
                          <a:spcPts val="1100"/>
                        </a:lnSpc>
                        <a:spcAft>
                          <a:spcPts val="0"/>
                        </a:spcAft>
                      </a:pPr>
                      <a:r>
                        <a:rPr lang="ja-JP" sz="800" kern="100" dirty="0">
                          <a:solidFill>
                            <a:srgbClr val="000000"/>
                          </a:solidFill>
                          <a:effectLst/>
                          <a:latin typeface="Century"/>
                          <a:ea typeface="メイリオ"/>
                          <a:cs typeface="Times New Roman"/>
                        </a:rPr>
                        <a:t>資本金</a:t>
                      </a:r>
                      <a:r>
                        <a:rPr lang="en-US" sz="800" kern="100" dirty="0">
                          <a:solidFill>
                            <a:srgbClr val="000000"/>
                          </a:solidFill>
                          <a:effectLst/>
                          <a:latin typeface="Century"/>
                          <a:ea typeface="メイリオ"/>
                          <a:cs typeface="Times New Roman"/>
                        </a:rPr>
                        <a:t>1</a:t>
                      </a:r>
                      <a:r>
                        <a:rPr lang="ja-JP" sz="800" kern="100" dirty="0">
                          <a:solidFill>
                            <a:srgbClr val="000000"/>
                          </a:solidFill>
                          <a:effectLst/>
                          <a:latin typeface="Century"/>
                          <a:ea typeface="メイリオ"/>
                          <a:cs typeface="Times New Roman"/>
                        </a:rPr>
                        <a:t>億円以下の企業、中小企業基本法上の中小企業</a:t>
                      </a:r>
                      <a:r>
                        <a:rPr lang="ja-JP" altLang="en-US" sz="800" kern="100" dirty="0">
                          <a:solidFill>
                            <a:srgbClr val="000000"/>
                          </a:solidFill>
                          <a:effectLst/>
                          <a:latin typeface="Century"/>
                          <a:ea typeface="メイリオ"/>
                          <a:cs typeface="Times New Roman"/>
                        </a:rPr>
                        <a:t>、</a:t>
                      </a:r>
                      <a:endParaRPr lang="ja-JP" sz="1050" kern="100" dirty="0">
                        <a:effectLst/>
                        <a:latin typeface="Century"/>
                        <a:ea typeface="ＭＳ 明朝"/>
                        <a:cs typeface="Times New Roman"/>
                      </a:endParaRPr>
                    </a:p>
                    <a:p>
                      <a:pPr algn="l">
                        <a:lnSpc>
                          <a:spcPts val="1100"/>
                        </a:lnSpc>
                        <a:spcAft>
                          <a:spcPts val="0"/>
                        </a:spcAft>
                      </a:pPr>
                      <a:r>
                        <a:rPr lang="ja-JP" sz="800" kern="100" dirty="0">
                          <a:solidFill>
                            <a:srgbClr val="000000"/>
                          </a:solidFill>
                          <a:effectLst/>
                          <a:latin typeface="Century"/>
                          <a:ea typeface="メイリオ"/>
                          <a:cs typeface="Times New Roman"/>
                        </a:rPr>
                        <a:t>会社法上の会社以外の法人</a:t>
                      </a:r>
                      <a:endParaRPr lang="ja-JP" sz="105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300"/>
                        </a:lnSpc>
                        <a:spcAft>
                          <a:spcPts val="0"/>
                        </a:spcAft>
                      </a:pPr>
                      <a:r>
                        <a:rPr lang="en-US" sz="800" kern="100" dirty="0">
                          <a:solidFill>
                            <a:srgbClr val="000000"/>
                          </a:solidFill>
                          <a:effectLst/>
                          <a:latin typeface="メイリオ"/>
                          <a:ea typeface="ＭＳ 明朝"/>
                          <a:cs typeface="Times New Roman"/>
                        </a:rPr>
                        <a:t>0</a:t>
                      </a:r>
                      <a:r>
                        <a:rPr lang="ja-JP" sz="800" kern="100" dirty="0">
                          <a:solidFill>
                            <a:srgbClr val="000000"/>
                          </a:solidFill>
                          <a:effectLst/>
                          <a:latin typeface="Century"/>
                          <a:ea typeface="メイリオ"/>
                          <a:cs typeface="Times New Roman"/>
                        </a:rPr>
                        <a:t>人以上（減少していないこと）</a:t>
                      </a:r>
                      <a:endParaRPr lang="ja-JP" sz="1050" kern="100" dirty="0">
                        <a:effectLst/>
                        <a:latin typeface="Century"/>
                        <a:ea typeface="ＭＳ 明朝"/>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algn="l">
                        <a:lnSpc>
                          <a:spcPts val="1300"/>
                        </a:lnSpc>
                        <a:spcAft>
                          <a:spcPts val="0"/>
                        </a:spcAft>
                      </a:pPr>
                      <a:r>
                        <a:rPr lang="ja-JP" sz="800" kern="100" dirty="0">
                          <a:solidFill>
                            <a:srgbClr val="000000"/>
                          </a:solidFill>
                          <a:effectLst/>
                          <a:latin typeface="Century"/>
                          <a:ea typeface="メイリオ"/>
                          <a:cs typeface="Times New Roman"/>
                        </a:rPr>
                        <a:t>資本金１億円超～</a:t>
                      </a:r>
                      <a:endParaRPr lang="ja-JP" sz="105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300"/>
                        </a:lnSpc>
                        <a:spcAft>
                          <a:spcPts val="0"/>
                        </a:spcAft>
                      </a:pPr>
                      <a:r>
                        <a:rPr lang="en-US" sz="800" kern="100" dirty="0">
                          <a:solidFill>
                            <a:srgbClr val="000000"/>
                          </a:solidFill>
                          <a:effectLst/>
                          <a:latin typeface="メイリオ"/>
                          <a:ea typeface="ＭＳ 明朝"/>
                          <a:cs typeface="Times New Roman"/>
                        </a:rPr>
                        <a:t>5</a:t>
                      </a:r>
                      <a:r>
                        <a:rPr lang="ja-JP" sz="800" kern="100" dirty="0">
                          <a:solidFill>
                            <a:srgbClr val="000000"/>
                          </a:solidFill>
                          <a:effectLst/>
                          <a:latin typeface="Century"/>
                          <a:ea typeface="メイリオ"/>
                          <a:cs typeface="Times New Roman"/>
                        </a:rPr>
                        <a:t>人以上（規模に応じて人数が異なります。）</a:t>
                      </a:r>
                      <a:endParaRPr lang="ja-JP" sz="105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9" name="テキスト ボックス 62"/>
          <p:cNvSpPr txBox="1">
            <a:spLocks noChangeArrowheads="1"/>
          </p:cNvSpPr>
          <p:nvPr/>
        </p:nvSpPr>
        <p:spPr bwMode="auto">
          <a:xfrm>
            <a:off x="504107" y="8749879"/>
            <a:ext cx="6601744" cy="816956"/>
          </a:xfrm>
          <a:prstGeom prst="rect">
            <a:avLst/>
          </a:prstGeom>
          <a:noFill/>
          <a:ln cmpd="dbl">
            <a:noFill/>
          </a:ln>
        </p:spPr>
        <p:txBody>
          <a:bodyPr vert="horz" wrap="square" lIns="91440" tIns="45720" rIns="91440" bIns="45720" numCol="1" anchor="t" anchorCtr="0" compatLnSpc="1">
            <a:prstTxWarp prst="textNoShape">
              <a:avLst/>
            </a:prstTxWarp>
          </a:bodyPr>
          <a:lstStyle/>
          <a:p>
            <a:pPr marL="457200" marR="0" lvl="1" indent="0" algn="just" defTabSz="914400" rtl="0" eaLnBrk="1" fontAlgn="base" latinLnBrk="0" hangingPunct="1">
              <a:lnSpc>
                <a:spcPct val="88000"/>
              </a:lnSpc>
              <a:spcBef>
                <a:spcPct val="0"/>
              </a:spcBef>
              <a:spcAft>
                <a:spcPct val="0"/>
              </a:spcAft>
              <a:buClrTx/>
              <a:buSzTx/>
              <a:buFontTx/>
              <a:buNone/>
              <a:tabLst/>
            </a:pPr>
            <a:r>
              <a:rPr kumimoji="1" lang="ja-JP" altLang="en-US" sz="800" b="1" i="0" u="none" strike="noStrike" cap="none" normalizeH="0" baseline="0" dirty="0">
                <a:ln>
                  <a:noFill/>
                </a:ln>
                <a:solidFill>
                  <a:schemeClr val="tx1"/>
                </a:solidFill>
                <a:effectLst/>
                <a:latin typeface="メイリオ" pitchFamily="50" charset="-128"/>
                <a:ea typeface="メイリオ" pitchFamily="50" charset="-128"/>
                <a:cs typeface="ＭＳ Ｐゴシック" pitchFamily="50" charset="-128"/>
              </a:rPr>
              <a:t>　　　　　　　</a:t>
            </a:r>
            <a:r>
              <a:rPr lang="ja-JP" altLang="en-US" sz="800" b="1" dirty="0">
                <a:latin typeface="メイリオ" pitchFamily="50" charset="-128"/>
                <a:ea typeface="メイリオ" pitchFamily="50" charset="-128"/>
                <a:cs typeface="ＭＳ Ｐゴシック" pitchFamily="50" charset="-128"/>
              </a:rPr>
              <a:t>この融資制度は、</a:t>
            </a:r>
            <a:r>
              <a:rPr kumimoji="1" lang="ja-JP" altLang="en-US" sz="800" b="1" i="0" u="none" cap="none" normalizeH="0" baseline="0" dirty="0">
                <a:ln>
                  <a:noFill/>
                </a:ln>
                <a:solidFill>
                  <a:schemeClr val="tx1"/>
                </a:solidFill>
                <a:effectLst/>
                <a:latin typeface="メイリオ" pitchFamily="50" charset="-128"/>
                <a:ea typeface="メイリオ" pitchFamily="50" charset="-128"/>
                <a:cs typeface="ＭＳ Ｐゴシック" pitchFamily="50" charset="-128"/>
              </a:rPr>
              <a:t>金融機関がそれぞれの特徴や得意分野を活かし商品設計したもので、府と連携して、</a:t>
            </a:r>
            <a:endParaRPr kumimoji="1" lang="en-US" altLang="ja-JP" sz="800" b="1" i="0" u="none" cap="none" normalizeH="0" baseline="0" dirty="0">
              <a:ln>
                <a:noFill/>
              </a:ln>
              <a:solidFill>
                <a:schemeClr val="tx1"/>
              </a:solidFill>
              <a:effectLst/>
              <a:latin typeface="メイリオ" pitchFamily="50" charset="-128"/>
              <a:ea typeface="メイリオ" pitchFamily="50" charset="-128"/>
              <a:cs typeface="ＭＳ Ｐゴシック" pitchFamily="50" charset="-128"/>
            </a:endParaRPr>
          </a:p>
          <a:p>
            <a:pPr marL="457200" marR="0" lvl="1" indent="0" algn="just" defTabSz="914400" rtl="0" eaLnBrk="1" fontAlgn="base" latinLnBrk="0" hangingPunct="1">
              <a:lnSpc>
                <a:spcPct val="88000"/>
              </a:lnSpc>
              <a:spcBef>
                <a:spcPct val="0"/>
              </a:spcBef>
              <a:spcAft>
                <a:spcPct val="0"/>
              </a:spcAft>
              <a:buClrTx/>
              <a:buSzTx/>
              <a:buFontTx/>
              <a:buNone/>
              <a:tabLst/>
            </a:pPr>
            <a:r>
              <a:rPr lang="ja-JP" altLang="en-US" sz="800" b="1" dirty="0">
                <a:latin typeface="メイリオ" pitchFamily="50" charset="-128"/>
                <a:ea typeface="メイリオ" pitchFamily="50" charset="-128"/>
                <a:cs typeface="ＭＳ Ｐゴシック" pitchFamily="50" charset="-128"/>
              </a:rPr>
              <a:t>　　　　　　　</a:t>
            </a:r>
            <a:r>
              <a:rPr kumimoji="1" lang="ja-JP" altLang="en-US" sz="800" b="1" i="0" u="none" cap="none" normalizeH="0" baseline="0" dirty="0">
                <a:ln>
                  <a:noFill/>
                </a:ln>
                <a:solidFill>
                  <a:schemeClr val="tx1"/>
                </a:solidFill>
                <a:effectLst/>
                <a:latin typeface="メイリオ" pitchFamily="50" charset="-128"/>
                <a:ea typeface="メイリオ" pitchFamily="50" charset="-128"/>
                <a:cs typeface="ＭＳ Ｐゴシック" pitchFamily="50" charset="-128"/>
              </a:rPr>
              <a:t>さまざまに頑張る・頑張ろうとする中小企業者を応援するものです。</a:t>
            </a:r>
            <a:endParaRPr kumimoji="1" lang="en-US" altLang="ja-JP" sz="800" b="1" i="0" u="none" cap="none" normalizeH="0" baseline="0" dirty="0">
              <a:ln>
                <a:noFill/>
              </a:ln>
              <a:solidFill>
                <a:schemeClr val="tx1"/>
              </a:solidFill>
              <a:effectLst/>
              <a:latin typeface="メイリオ" pitchFamily="50" charset="-128"/>
              <a:ea typeface="メイリオ" pitchFamily="50" charset="-128"/>
              <a:cs typeface="ＭＳ Ｐゴシック" pitchFamily="50" charset="-128"/>
            </a:endParaRPr>
          </a:p>
          <a:p>
            <a:pPr marL="457200" marR="0" lvl="1" indent="0" algn="just" defTabSz="914400" rtl="0" eaLnBrk="1" fontAlgn="base" latinLnBrk="0" hangingPunct="1">
              <a:lnSpc>
                <a:spcPct val="88000"/>
              </a:lnSpc>
              <a:spcBef>
                <a:spcPct val="0"/>
              </a:spcBef>
              <a:spcAft>
                <a:spcPct val="0"/>
              </a:spcAft>
              <a:buClrTx/>
              <a:buSzTx/>
              <a:buFontTx/>
              <a:buNone/>
              <a:tabLst/>
            </a:pPr>
            <a:r>
              <a:rPr lang="ja-JP" altLang="en-US" sz="800" b="1" dirty="0">
                <a:latin typeface="メイリオ" pitchFamily="50" charset="-128"/>
                <a:ea typeface="メイリオ" pitchFamily="50" charset="-128"/>
                <a:cs typeface="ＭＳ Ｐゴシック" pitchFamily="50" charset="-128"/>
              </a:rPr>
              <a:t>　　　　　　　府内において工場や研究施設等を立地（建設）する場合にもご利用いただける制度となっています。</a:t>
            </a:r>
            <a:endParaRPr kumimoji="1" lang="en-US" altLang="ja-JP" sz="800" b="1" i="0" u="none" strike="noStrike" cap="none" normalizeH="0" baseline="0" dirty="0">
              <a:ln>
                <a:noFill/>
              </a:ln>
              <a:solidFill>
                <a:srgbClr val="FF0000"/>
              </a:solidFill>
              <a:effectLst/>
              <a:latin typeface="メイリオ" pitchFamily="50" charset="-128"/>
              <a:ea typeface="メイリオ" pitchFamily="50" charset="-128"/>
              <a:cs typeface="ＭＳ Ｐゴシック" pitchFamily="50" charset="-128"/>
            </a:endParaRPr>
          </a:p>
          <a:p>
            <a:pPr marL="457200" marR="0" lvl="1" indent="0" algn="just" defTabSz="914400" rtl="0" eaLnBrk="1" fontAlgn="base" latinLnBrk="0" hangingPunct="1">
              <a:lnSpc>
                <a:spcPct val="40000"/>
              </a:lnSpc>
              <a:spcBef>
                <a:spcPct val="0"/>
              </a:spcBef>
              <a:spcAft>
                <a:spcPct val="0"/>
              </a:spcAft>
              <a:buClrTx/>
              <a:buSzTx/>
              <a:buFontTx/>
              <a:buNone/>
              <a:tabLst/>
            </a:pPr>
            <a:r>
              <a:rPr lang="ja-JP" altLang="en-US" sz="800" b="1" dirty="0">
                <a:solidFill>
                  <a:srgbClr val="FF0000"/>
                </a:solidFill>
                <a:latin typeface="メイリオ" pitchFamily="50" charset="-128"/>
                <a:ea typeface="メイリオ" pitchFamily="50" charset="-128"/>
                <a:cs typeface="ＭＳ Ｐゴシック" pitchFamily="50" charset="-128"/>
              </a:rPr>
              <a:t>　　　　　　　　　　</a:t>
            </a:r>
            <a:endParaRPr lang="en-US" altLang="ja-JP" sz="800" b="1" dirty="0">
              <a:solidFill>
                <a:srgbClr val="FF0000"/>
              </a:solidFill>
              <a:latin typeface="メイリオ" pitchFamily="50" charset="-128"/>
              <a:ea typeface="メイリオ" pitchFamily="50" charset="-128"/>
              <a:cs typeface="ＭＳ Ｐゴシック" pitchFamily="50" charset="-128"/>
            </a:endParaRPr>
          </a:p>
          <a:p>
            <a:pPr lvl="1" algn="just" fontAlgn="base">
              <a:lnSpc>
                <a:spcPct val="40000"/>
              </a:lnSpc>
              <a:spcBef>
                <a:spcPct val="0"/>
              </a:spcBef>
              <a:spcAft>
                <a:spcPct val="0"/>
              </a:spcAft>
            </a:pPr>
            <a:r>
              <a:rPr kumimoji="1" lang="en-US" altLang="ja-JP" sz="800" b="1" i="0" u="none" strike="noStrike" cap="none" normalizeH="0" dirty="0">
                <a:ln>
                  <a:noFill/>
                </a:ln>
                <a:solidFill>
                  <a:srgbClr val="FF0000"/>
                </a:solidFill>
                <a:effectLst/>
                <a:latin typeface="メイリオ" pitchFamily="50" charset="-128"/>
                <a:ea typeface="メイリオ" pitchFamily="50" charset="-128"/>
                <a:cs typeface="ＭＳ Ｐゴシック" pitchFamily="50" charset="-128"/>
              </a:rPr>
              <a:t> </a:t>
            </a:r>
            <a:endParaRPr lang="en-US" altLang="ja-JP" sz="800" dirty="0">
              <a:latin typeface="メイリオ" pitchFamily="50" charset="-128"/>
              <a:ea typeface="メイリオ" pitchFamily="50" charset="-128"/>
              <a:cs typeface="ＭＳ Ｐゴシック" pitchFamily="50" charset="-128"/>
            </a:endParaRPr>
          </a:p>
          <a:p>
            <a:pPr marL="0" lvl="1" indent="990600" algn="just" fontAlgn="base">
              <a:spcBef>
                <a:spcPct val="0"/>
              </a:spcBef>
              <a:spcAft>
                <a:spcPct val="0"/>
              </a:spcAft>
            </a:pPr>
            <a:r>
              <a:rPr lang="ja-JP" altLang="en-US" sz="800" dirty="0">
                <a:latin typeface="メイリオ" pitchFamily="50" charset="-128"/>
                <a:ea typeface="メイリオ" pitchFamily="50" charset="-128"/>
                <a:cs typeface="ＭＳ Ｐゴシック" pitchFamily="50" charset="-128"/>
              </a:rPr>
              <a:t>■</a:t>
            </a:r>
            <a:r>
              <a:rPr kumimoji="1" lang="ja-JP" altLang="en-US" sz="800" b="0" i="0" u="none" strike="noStrike" cap="none" normalizeH="0" baseline="0" dirty="0">
                <a:ln>
                  <a:noFill/>
                </a:ln>
                <a:solidFill>
                  <a:schemeClr val="tx1"/>
                </a:solidFill>
                <a:effectLst/>
                <a:latin typeface="メイリオ" pitchFamily="50" charset="-128"/>
                <a:ea typeface="メイリオ" pitchFamily="50" charset="-128"/>
                <a:cs typeface="ＭＳ Ｐゴシック" pitchFamily="50" charset="-128"/>
              </a:rPr>
              <a:t>融資利率は、金融機関所定金利となります。</a:t>
            </a:r>
            <a:endParaRPr lang="en-US" altLang="ja-JP" sz="800" strike="sngStrike" dirty="0">
              <a:latin typeface="メイリオ" pitchFamily="50" charset="-128"/>
              <a:ea typeface="メイリオ" pitchFamily="50" charset="-128"/>
              <a:cs typeface="ＭＳ Ｐゴシック" pitchFamily="50" charset="-128"/>
            </a:endParaRPr>
          </a:p>
          <a:p>
            <a:pPr marL="0" lvl="1" indent="990600" algn="just" fontAlgn="base">
              <a:spcBef>
                <a:spcPct val="0"/>
              </a:spcBef>
              <a:spcAft>
                <a:spcPct val="0"/>
              </a:spcAft>
            </a:pPr>
            <a:r>
              <a:rPr kumimoji="1" lang="ja-JP" altLang="en-US" sz="800" b="0" i="0" u="none" cap="none" normalizeH="0" dirty="0">
                <a:ln>
                  <a:noFill/>
                </a:ln>
                <a:solidFill>
                  <a:schemeClr val="tx1"/>
                </a:solidFill>
                <a:effectLst/>
                <a:latin typeface="メイリオ" pitchFamily="50" charset="-128"/>
                <a:ea typeface="メイリオ" pitchFamily="50" charset="-128"/>
                <a:cs typeface="ＭＳ Ｐゴシック" pitchFamily="50" charset="-128"/>
              </a:rPr>
              <a:t>■</a:t>
            </a:r>
            <a:r>
              <a:rPr kumimoji="1" lang="ja-JP" altLang="en-US" sz="800" b="0" i="0" u="none" strike="noStrike" cap="none" normalizeH="0" baseline="0" dirty="0">
                <a:ln>
                  <a:noFill/>
                </a:ln>
                <a:solidFill>
                  <a:schemeClr val="tx1"/>
                </a:solidFill>
                <a:effectLst/>
                <a:latin typeface="メイリオ" pitchFamily="50" charset="-128"/>
                <a:ea typeface="メイリオ" pitchFamily="50" charset="-128"/>
                <a:cs typeface="ＭＳ Ｐゴシック" pitchFamily="50" charset="-128"/>
              </a:rPr>
              <a:t>融資限度額、融資期間や融資条件など金融機関やメニューにより異なりますので、取扱金融機関にお問合せください</a:t>
            </a:r>
            <a:r>
              <a:rPr lang="ja-JP" altLang="en-US" sz="800" dirty="0">
                <a:latin typeface="メイリオ" pitchFamily="50" charset="-128"/>
                <a:ea typeface="メイリオ" pitchFamily="50" charset="-128"/>
                <a:cs typeface="ＭＳ Ｐゴシック" pitchFamily="50" charset="-128"/>
              </a:rPr>
              <a:t>。</a:t>
            </a:r>
            <a:endParaRPr kumimoji="1" lang="en-US" altLang="ja-JP" sz="800" b="0" i="0" u="none" strike="noStrike" cap="none" normalizeH="0" baseline="0" dirty="0">
              <a:ln>
                <a:noFill/>
              </a:ln>
              <a:solidFill>
                <a:schemeClr val="tx1"/>
              </a:solidFill>
              <a:effectLst/>
              <a:latin typeface="メイリオ" pitchFamily="50" charset="-128"/>
              <a:ea typeface="メイリオ" pitchFamily="50" charset="-128"/>
              <a:cs typeface="ＭＳ Ｐゴシック" pitchFamily="50" charset="-128"/>
            </a:endParaRPr>
          </a:p>
          <a:p>
            <a:pPr marL="0" lvl="1" indent="990600" algn="just" fontAlgn="base">
              <a:spcBef>
                <a:spcPct val="0"/>
              </a:spcBef>
              <a:spcAft>
                <a:spcPct val="0"/>
              </a:spcAft>
            </a:pPr>
            <a:r>
              <a:rPr kumimoji="1" lang="ja-JP" altLang="en-US" sz="800" b="0" i="0" u="none" strike="noStrike" cap="none" normalizeH="0" baseline="0" dirty="0">
                <a:ln>
                  <a:noFill/>
                </a:ln>
                <a:solidFill>
                  <a:schemeClr val="tx1"/>
                </a:solidFill>
                <a:effectLst/>
                <a:latin typeface="メイリオ" pitchFamily="50" charset="-128"/>
                <a:ea typeface="メイリオ" pitchFamily="50" charset="-128"/>
                <a:cs typeface="ＭＳ Ｐゴシック" pitchFamily="50" charset="-128"/>
              </a:rPr>
              <a:t>■詳しくは、</a:t>
            </a:r>
            <a:r>
              <a:rPr kumimoji="1" lang="en-US" altLang="ja-JP" sz="800" b="0" i="0" u="none" strike="noStrike" cap="none" normalizeH="0" baseline="0" dirty="0">
                <a:ln>
                  <a:noFill/>
                </a:ln>
                <a:solidFill>
                  <a:schemeClr val="tx1"/>
                </a:solidFill>
                <a:effectLst/>
                <a:latin typeface="メイリオ" pitchFamily="50" charset="-128"/>
                <a:ea typeface="メイリオ" pitchFamily="50" charset="-128"/>
                <a:cs typeface="ＭＳ Ｐゴシック" pitchFamily="50" charset="-128"/>
                <a:hlinkClick r:id="rId2"/>
              </a:rPr>
              <a:t>http://www.pref.osaka.lg.jp/kinyushien/seido001/index.html</a:t>
            </a:r>
            <a:r>
              <a:rPr lang="ja-JP" altLang="en-US" sz="800" dirty="0">
                <a:latin typeface="メイリオ" pitchFamily="50" charset="-128"/>
                <a:ea typeface="メイリオ" pitchFamily="50" charset="-128"/>
                <a:cs typeface="ＭＳ Ｐゴシック" pitchFamily="50" charset="-128"/>
              </a:rPr>
              <a:t>の各種融資メニュー</a:t>
            </a:r>
            <a:r>
              <a:rPr kumimoji="1" lang="ja-JP" altLang="en-US" sz="800" i="0" u="none" cap="none" normalizeH="0" baseline="0" dirty="0">
                <a:ln>
                  <a:noFill/>
                </a:ln>
                <a:effectLst/>
                <a:latin typeface="メイリオ" pitchFamily="50" charset="-128"/>
                <a:ea typeface="メイリオ" pitchFamily="50" charset="-128"/>
                <a:cs typeface="ＭＳ Ｐゴシック" pitchFamily="50" charset="-128"/>
              </a:rPr>
              <a:t>をご覧ください。</a:t>
            </a:r>
            <a:endParaRPr lang="en-US" altLang="ja-JP" sz="800" strike="sngStrike" dirty="0">
              <a:latin typeface="メイリオ" pitchFamily="50" charset="-128"/>
              <a:ea typeface="メイリオ" pitchFamily="50" charset="-128"/>
              <a:cs typeface="ＭＳ Ｐゴシック" pitchFamily="50" charset="-128"/>
            </a:endParaRPr>
          </a:p>
          <a:p>
            <a:pPr marR="0" lvl="0" indent="990600" algn="just" defTabSz="914400" rtl="0" eaLnBrk="1" fontAlgn="base" latinLnBrk="0" hangingPunct="1">
              <a:spcBef>
                <a:spcPct val="0"/>
              </a:spcBef>
              <a:spcAft>
                <a:spcPct val="0"/>
              </a:spcAft>
              <a:buClrTx/>
              <a:buSzTx/>
              <a:buFontTx/>
              <a:buNone/>
              <a:tabLst/>
            </a:pPr>
            <a:endParaRPr lang="en-US" altLang="ja-JP" sz="800" kern="100" dirty="0">
              <a:latin typeface="Century"/>
              <a:ea typeface="メイリオ"/>
              <a:cs typeface="Times New Roman"/>
            </a:endParaRPr>
          </a:p>
          <a:p>
            <a:pPr indent="-269875" algn="just">
              <a:spcAft>
                <a:spcPts val="0"/>
              </a:spcAft>
            </a:pPr>
            <a:endParaRPr kumimoji="1" 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5" name="テキスト ボックス 35"/>
          <p:cNvSpPr txBox="1">
            <a:spLocks noChangeArrowheads="1"/>
          </p:cNvSpPr>
          <p:nvPr/>
        </p:nvSpPr>
        <p:spPr bwMode="auto">
          <a:xfrm>
            <a:off x="174712" y="8785047"/>
            <a:ext cx="1533590" cy="285750"/>
          </a:xfrm>
          <a:prstGeom prst="rect">
            <a:avLst/>
          </a:prstGeom>
          <a:solidFill>
            <a:srgbClr val="000000"/>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20000"/>
              </a:lnSpc>
              <a:spcBef>
                <a:spcPct val="0"/>
              </a:spcBef>
              <a:spcAft>
                <a:spcPct val="0"/>
              </a:spcAft>
              <a:buClrTx/>
              <a:buSzTx/>
              <a:buFontTx/>
              <a:buNone/>
              <a:tabLst/>
            </a:pPr>
            <a:r>
              <a:rPr lang="ja-JP" altLang="en-US" sz="1100" b="1" dirty="0">
                <a:solidFill>
                  <a:srgbClr val="FFFFFF"/>
                </a:solidFill>
                <a:latin typeface="メイリオ" panose="020B0604030504040204" pitchFamily="50" charset="-128"/>
                <a:ea typeface="メイリオ" panose="020B0604030504040204" pitchFamily="50" charset="-128"/>
                <a:cs typeface="メイリオ" panose="020B0604030504040204" pitchFamily="50" charset="-128"/>
              </a:rPr>
              <a:t>中小企業者向け融資</a:t>
            </a:r>
            <a:endParaRPr kumimoji="1" lang="ja-JP" sz="1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正方形/長方形 61"/>
          <p:cNvSpPr>
            <a:spLocks noChangeArrowheads="1"/>
          </p:cNvSpPr>
          <p:nvPr/>
        </p:nvSpPr>
        <p:spPr bwMode="auto">
          <a:xfrm>
            <a:off x="95050" y="322895"/>
            <a:ext cx="6988756" cy="3573748"/>
          </a:xfrm>
          <a:prstGeom prst="rect">
            <a:avLst/>
          </a:prstGeom>
          <a:noFill/>
          <a:ln w="25400" algn="ctr">
            <a:solidFill>
              <a:srgbClr val="00B05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endParaRPr lang="ja-JP" altLang="en-US" dirty="0"/>
          </a:p>
        </p:txBody>
      </p:sp>
      <p:sp>
        <p:nvSpPr>
          <p:cNvPr id="20" name="正方形/長方形 67"/>
          <p:cNvSpPr>
            <a:spLocks noChangeArrowheads="1"/>
          </p:cNvSpPr>
          <p:nvPr/>
        </p:nvSpPr>
        <p:spPr bwMode="auto">
          <a:xfrm>
            <a:off x="95050" y="8712858"/>
            <a:ext cx="6991639" cy="1245376"/>
          </a:xfrm>
          <a:prstGeom prst="rect">
            <a:avLst/>
          </a:prstGeom>
          <a:noFill/>
          <a:ln w="25400" algn="ctr">
            <a:solidFill>
              <a:srgbClr val="0D0D0D"/>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endParaRPr lang="ja-JP" altLang="en-US" dirty="0"/>
          </a:p>
        </p:txBody>
      </p:sp>
      <p:sp>
        <p:nvSpPr>
          <p:cNvPr id="43" name="テキスト ボックス 129"/>
          <p:cNvSpPr txBox="1">
            <a:spLocks noChangeArrowheads="1"/>
          </p:cNvSpPr>
          <p:nvPr/>
        </p:nvSpPr>
        <p:spPr bwMode="auto">
          <a:xfrm>
            <a:off x="179821" y="9146233"/>
            <a:ext cx="1296554" cy="483266"/>
          </a:xfrm>
          <a:prstGeom prst="rect">
            <a:avLst/>
          </a:prstGeom>
          <a:solidFill>
            <a:schemeClr val="tx2">
              <a:lumMod val="60000"/>
              <a:lumOff val="40000"/>
            </a:schemeClr>
          </a:solidFill>
          <a:ln w="1905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lvl="0" indent="0" algn="ctr" eaLnBrk="1" fontAlgn="base" latinLnBrk="0" hangingPunct="1">
              <a:lnSpc>
                <a:spcPct val="96000"/>
              </a:lnSpc>
              <a:spcBef>
                <a:spcPct val="0"/>
              </a:spcBef>
              <a:spcAft>
                <a:spcPct val="0"/>
              </a:spcAft>
              <a:tabLst/>
            </a:pPr>
            <a:r>
              <a:rPr kumimoji="1" lang="ja-JP" altLang="en-US" sz="1000" b="1"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rPr>
              <a:t>チャレンジ応援資金</a:t>
            </a:r>
            <a:endParaRPr kumimoji="1" lang="en-US" altLang="ja-JP" sz="1000" b="1"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a:p>
            <a:pPr marL="0" lvl="0" indent="0" algn="ctr" eaLnBrk="1" fontAlgn="base" latinLnBrk="0" hangingPunct="1">
              <a:lnSpc>
                <a:spcPct val="96000"/>
              </a:lnSpc>
              <a:spcBef>
                <a:spcPct val="0"/>
              </a:spcBef>
              <a:spcAft>
                <a:spcPct val="0"/>
              </a:spcAft>
              <a:tabLst/>
            </a:pPr>
            <a:r>
              <a:rPr kumimoji="1" lang="ja-JP" altLang="en-US" sz="1000" b="1"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rPr>
              <a:t>（金融機関提案型）</a:t>
            </a: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9" name="テキスト ボックス 38"/>
          <p:cNvSpPr txBox="1"/>
          <p:nvPr/>
        </p:nvSpPr>
        <p:spPr>
          <a:xfrm>
            <a:off x="163279" y="3710797"/>
            <a:ext cx="5956756" cy="215444"/>
          </a:xfrm>
          <a:prstGeom prst="rect">
            <a:avLst/>
          </a:prstGeom>
          <a:noFill/>
          <a:ln>
            <a:noFill/>
          </a:ln>
        </p:spPr>
        <p:txBody>
          <a:bodyPr wrap="square" rtlCol="0">
            <a:spAutoFit/>
          </a:bodyPr>
          <a:lstStyle/>
          <a:p>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常用雇用者：雇用保険の被保険者であって、期間の定めのない労働契約を締結している者</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4" name="テキスト ボックス 35"/>
          <p:cNvSpPr txBox="1">
            <a:spLocks noChangeArrowheads="1"/>
          </p:cNvSpPr>
          <p:nvPr/>
        </p:nvSpPr>
        <p:spPr bwMode="auto">
          <a:xfrm>
            <a:off x="174712" y="4039197"/>
            <a:ext cx="1396546" cy="247652"/>
          </a:xfrm>
          <a:prstGeom prst="rect">
            <a:avLst/>
          </a:prstGeom>
          <a:solidFill>
            <a:srgbClr val="000000"/>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20000"/>
              </a:lnSpc>
              <a:spcBef>
                <a:spcPct val="0"/>
              </a:spcBef>
              <a:spcAft>
                <a:spcPct val="0"/>
              </a:spcAft>
              <a:buClrTx/>
              <a:buSzTx/>
              <a:buFontTx/>
              <a:buNone/>
              <a:tabLst/>
            </a:pPr>
            <a:r>
              <a:rPr lang="ja-JP" altLang="en-US" sz="1100" b="1" dirty="0">
                <a:solidFill>
                  <a:srgbClr val="FFFFFF"/>
                </a:solidFill>
                <a:latin typeface="メイリオ" panose="020B0604030504040204" pitchFamily="50" charset="-128"/>
                <a:ea typeface="メイリオ" panose="020B0604030504040204" pitchFamily="50" charset="-128"/>
                <a:cs typeface="メイリオ" panose="020B0604030504040204" pitchFamily="50" charset="-128"/>
              </a:rPr>
              <a:t>地方拠点強化税制</a:t>
            </a:r>
            <a:endParaRPr lang="en-US" altLang="ja-JP" sz="1100" b="1" dirty="0">
              <a:solidFill>
                <a:srgbClr val="FFFFFF"/>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ctr" defTabSz="914400" rtl="0" eaLnBrk="1" fontAlgn="base" latinLnBrk="0" hangingPunct="1">
              <a:lnSpc>
                <a:spcPct val="120000"/>
              </a:lnSpc>
              <a:spcBef>
                <a:spcPct val="0"/>
              </a:spcBef>
              <a:spcAft>
                <a:spcPct val="0"/>
              </a:spcAft>
              <a:buClrTx/>
              <a:buSzTx/>
              <a:buFontTx/>
              <a:buNone/>
              <a:tabLst/>
            </a:pPr>
            <a:endParaRPr kumimoji="1" 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5" name="正方形/長方形 67"/>
          <p:cNvSpPr>
            <a:spLocks noChangeArrowheads="1"/>
          </p:cNvSpPr>
          <p:nvPr/>
        </p:nvSpPr>
        <p:spPr bwMode="auto">
          <a:xfrm>
            <a:off x="95050" y="3960492"/>
            <a:ext cx="6988756" cy="2078159"/>
          </a:xfrm>
          <a:prstGeom prst="rect">
            <a:avLst/>
          </a:prstGeom>
          <a:noFill/>
          <a:ln w="25400" algn="ctr">
            <a:solidFill>
              <a:srgbClr val="92D05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endParaRPr lang="ja-JP" altLang="en-US" dirty="0"/>
          </a:p>
        </p:txBody>
      </p:sp>
      <p:graphicFrame>
        <p:nvGraphicFramePr>
          <p:cNvPr id="46" name="表 45"/>
          <p:cNvGraphicFramePr>
            <a:graphicFrameLocks noGrp="1"/>
          </p:cNvGraphicFramePr>
          <p:nvPr>
            <p:extLst>
              <p:ext uri="{D42A27DB-BD31-4B8C-83A1-F6EECF244321}">
                <p14:modId xmlns:p14="http://schemas.microsoft.com/office/powerpoint/2010/main" val="1518215732"/>
              </p:ext>
            </p:extLst>
          </p:nvPr>
        </p:nvGraphicFramePr>
        <p:xfrm>
          <a:off x="255554" y="4367020"/>
          <a:ext cx="6688171" cy="939519"/>
        </p:xfrm>
        <a:graphic>
          <a:graphicData uri="http://schemas.openxmlformats.org/drawingml/2006/table">
            <a:tbl>
              <a:tblPr firstRow="1" bandRow="1">
                <a:tableStyleId>{5940675A-B579-460E-94D1-54222C63F5DA}</a:tableStyleId>
              </a:tblPr>
              <a:tblGrid>
                <a:gridCol w="949297">
                  <a:extLst>
                    <a:ext uri="{9D8B030D-6E8A-4147-A177-3AD203B41FA5}">
                      <a16:colId xmlns:a16="http://schemas.microsoft.com/office/drawing/2014/main" val="20000"/>
                    </a:ext>
                  </a:extLst>
                </a:gridCol>
                <a:gridCol w="5738874">
                  <a:extLst>
                    <a:ext uri="{9D8B030D-6E8A-4147-A177-3AD203B41FA5}">
                      <a16:colId xmlns:a16="http://schemas.microsoft.com/office/drawing/2014/main" val="20001"/>
                    </a:ext>
                  </a:extLst>
                </a:gridCol>
              </a:tblGrid>
              <a:tr h="208335">
                <a:tc>
                  <a:txBody>
                    <a:bodyPr/>
                    <a:lstStyle/>
                    <a:p>
                      <a:pPr algn="dist">
                        <a:lnSpc>
                          <a:spcPts val="1100"/>
                        </a:lnSpc>
                        <a:spcAft>
                          <a:spcPts val="0"/>
                        </a:spcAft>
                      </a:pPr>
                      <a:r>
                        <a:rPr lang="ja-JP" sz="800" kern="100" dirty="0">
                          <a:effectLst/>
                          <a:latin typeface="Century"/>
                          <a:ea typeface="メイリオ"/>
                          <a:cs typeface="Times New Roman"/>
                        </a:rPr>
                        <a:t>対象</a:t>
                      </a:r>
                      <a:endParaRPr lang="ja-JP" sz="1050" kern="100" dirty="0">
                        <a:effectLst/>
                        <a:latin typeface="Century"/>
                        <a:ea typeface="ＭＳ 明朝"/>
                        <a:cs typeface="Times New Roman"/>
                      </a:endParaRPr>
                    </a:p>
                  </a:txBody>
                  <a:tcPr marL="68580" marR="68580" marT="0" marB="0" anchor="ctr">
                    <a:solidFill>
                      <a:schemeClr val="tx2">
                        <a:lumMod val="60000"/>
                        <a:lumOff val="40000"/>
                      </a:schemeClr>
                    </a:solidFill>
                  </a:tcPr>
                </a:tc>
                <a:tc>
                  <a:txBody>
                    <a:bodyPr/>
                    <a:lstStyle/>
                    <a:p>
                      <a:pPr algn="just">
                        <a:lnSpc>
                          <a:spcPts val="1100"/>
                        </a:lnSpc>
                        <a:spcAft>
                          <a:spcPts val="0"/>
                        </a:spcAft>
                      </a:pPr>
                      <a:r>
                        <a:rPr lang="ja-JP" altLang="en-US" sz="800" kern="100" dirty="0">
                          <a:solidFill>
                            <a:schemeClr val="tx1"/>
                          </a:solidFill>
                          <a:effectLst/>
                          <a:latin typeface="+mn-lt"/>
                          <a:ea typeface="メイリオ"/>
                          <a:cs typeface="+mn-cs"/>
                        </a:rPr>
                        <a:t>本社機能</a:t>
                      </a:r>
                      <a:r>
                        <a:rPr lang="en-US" altLang="ja-JP" sz="800" kern="100" dirty="0">
                          <a:solidFill>
                            <a:schemeClr val="tx1"/>
                          </a:solidFill>
                          <a:effectLst/>
                          <a:latin typeface="+mn-lt"/>
                          <a:ea typeface="メイリオ"/>
                          <a:cs typeface="+mn-cs"/>
                        </a:rPr>
                        <a:t>(</a:t>
                      </a:r>
                      <a:r>
                        <a:rPr lang="ja-JP" altLang="en-US" sz="800" kern="100" dirty="0">
                          <a:solidFill>
                            <a:schemeClr val="tx1"/>
                          </a:solidFill>
                          <a:effectLst/>
                          <a:latin typeface="+mn-lt"/>
                          <a:ea typeface="メイリオ"/>
                          <a:cs typeface="+mn-cs"/>
                        </a:rPr>
                        <a:t>事務所、研究所、研修所</a:t>
                      </a:r>
                      <a:r>
                        <a:rPr lang="en-US" altLang="ja-JP" sz="800" kern="100" dirty="0">
                          <a:solidFill>
                            <a:schemeClr val="tx1"/>
                          </a:solidFill>
                          <a:effectLst/>
                          <a:latin typeface="+mn-lt"/>
                          <a:ea typeface="メイリオ"/>
                          <a:cs typeface="+mn-cs"/>
                        </a:rPr>
                        <a:t>)</a:t>
                      </a:r>
                      <a:r>
                        <a:rPr lang="ja-JP" altLang="en-US" sz="800" kern="100" dirty="0">
                          <a:solidFill>
                            <a:schemeClr val="tx1"/>
                          </a:solidFill>
                          <a:effectLst/>
                          <a:latin typeface="+mn-lt"/>
                          <a:ea typeface="メイリオ"/>
                          <a:cs typeface="+mn-cs"/>
                        </a:rPr>
                        <a:t>を移転拡充する企業</a:t>
                      </a:r>
                      <a:endParaRPr lang="en-US" altLang="ja-JP" sz="800" kern="100" dirty="0">
                        <a:solidFill>
                          <a:schemeClr val="tx1"/>
                        </a:solidFill>
                        <a:effectLst/>
                        <a:latin typeface="+mn-lt"/>
                        <a:ea typeface="メイリオ"/>
                        <a:cs typeface="+mn-cs"/>
                      </a:endParaRPr>
                    </a:p>
                  </a:txBody>
                  <a:tcPr marL="68580" marR="68580" marT="0" marB="0" anchor="ctr"/>
                </a:tc>
                <a:extLst>
                  <a:ext uri="{0D108BD9-81ED-4DB2-BD59-A6C34878D82A}">
                    <a16:rowId xmlns:a16="http://schemas.microsoft.com/office/drawing/2014/main" val="10000"/>
                  </a:ext>
                </a:extLst>
              </a:tr>
              <a:tr h="309152">
                <a:tc>
                  <a:txBody>
                    <a:bodyPr/>
                    <a:lstStyle/>
                    <a:p>
                      <a:pPr algn="dist">
                        <a:lnSpc>
                          <a:spcPts val="1500"/>
                        </a:lnSpc>
                        <a:spcAft>
                          <a:spcPts val="0"/>
                        </a:spcAft>
                      </a:pPr>
                      <a:r>
                        <a:rPr lang="ja-JP" altLang="en-US" sz="800" kern="100" dirty="0">
                          <a:effectLst/>
                          <a:latin typeface="Century"/>
                          <a:ea typeface="メイリオ"/>
                          <a:cs typeface="Times New Roman"/>
                        </a:rPr>
                        <a:t>認定</a:t>
                      </a:r>
                      <a:r>
                        <a:rPr lang="ja-JP" sz="800" kern="100" dirty="0">
                          <a:effectLst/>
                          <a:latin typeface="Century"/>
                          <a:ea typeface="メイリオ"/>
                          <a:cs typeface="Times New Roman"/>
                        </a:rPr>
                        <a:t>要件</a:t>
                      </a:r>
                      <a:endParaRPr lang="ja-JP" sz="1050" kern="100" dirty="0">
                        <a:effectLst/>
                        <a:latin typeface="Century"/>
                        <a:ea typeface="ＭＳ 明朝"/>
                        <a:cs typeface="Times New Roman"/>
                      </a:endParaRPr>
                    </a:p>
                  </a:txBody>
                  <a:tcPr marL="68580" marR="68580" marT="0" marB="0" anchor="ctr">
                    <a:solidFill>
                      <a:schemeClr val="tx2">
                        <a:lumMod val="60000"/>
                        <a:lumOff val="40000"/>
                      </a:schemeClr>
                    </a:solidFill>
                  </a:tcPr>
                </a:tc>
                <a:tc>
                  <a:txBody>
                    <a:bodyPr/>
                    <a:lstStyle/>
                    <a:p>
                      <a:pPr marL="101600" indent="-101600" algn="just">
                        <a:lnSpc>
                          <a:spcPts val="1000"/>
                        </a:lnSpc>
                        <a:spcAft>
                          <a:spcPts val="0"/>
                        </a:spcAft>
                      </a:pPr>
                      <a:r>
                        <a:rPr lang="ja-JP" altLang="en-US" sz="800" kern="100" dirty="0">
                          <a:effectLst/>
                          <a:latin typeface="Century"/>
                          <a:ea typeface="メイリオ"/>
                          <a:cs typeface="Times New Roman"/>
                        </a:rPr>
                        <a:t>●地域再生計画に記載された地方活力向上地域等</a:t>
                      </a:r>
                      <a:r>
                        <a:rPr kumimoji="1" lang="en-US" altLang="ja-JP" sz="800" b="0" i="0" u="none" strike="noStrike" kern="100" cap="none" spc="0" normalizeH="0" baseline="30000" noProof="0" dirty="0">
                          <a:ln>
                            <a:noFill/>
                          </a:ln>
                          <a:solidFill>
                            <a:prstClr val="black"/>
                          </a:solidFill>
                          <a:effectLst/>
                          <a:uLnTx/>
                          <a:uFillTx/>
                          <a:latin typeface="Century"/>
                          <a:ea typeface="メイリオ"/>
                          <a:cs typeface="Times New Roman"/>
                        </a:rPr>
                        <a:t>※1</a:t>
                      </a:r>
                      <a:r>
                        <a:rPr lang="ja-JP" altLang="en-US" sz="800" kern="100" dirty="0">
                          <a:effectLst/>
                          <a:latin typeface="Century"/>
                          <a:ea typeface="メイリオ"/>
                          <a:cs typeface="Times New Roman"/>
                        </a:rPr>
                        <a:t>において、特定業務施設</a:t>
                      </a:r>
                      <a:r>
                        <a:rPr kumimoji="1" lang="en-US" altLang="ja-JP" sz="800" b="0" i="0" u="none" strike="noStrike" kern="100" cap="none" spc="0" normalizeH="0" baseline="30000" noProof="0" dirty="0">
                          <a:ln>
                            <a:noFill/>
                          </a:ln>
                          <a:solidFill>
                            <a:prstClr val="black"/>
                          </a:solidFill>
                          <a:effectLst/>
                          <a:uLnTx/>
                          <a:uFillTx/>
                          <a:latin typeface="Century"/>
                          <a:ea typeface="メイリオ"/>
                          <a:cs typeface="Times New Roman"/>
                        </a:rPr>
                        <a:t>※2</a:t>
                      </a:r>
                      <a:r>
                        <a:rPr lang="ja-JP" altLang="en-US" sz="800" kern="100" dirty="0">
                          <a:effectLst/>
                          <a:latin typeface="Century"/>
                          <a:ea typeface="メイリオ"/>
                          <a:cs typeface="Times New Roman"/>
                        </a:rPr>
                        <a:t>の整備</a:t>
                      </a:r>
                      <a:r>
                        <a:rPr kumimoji="1" lang="en-US" altLang="ja-JP" sz="800" b="0" i="0" u="none" strike="noStrike" kern="100" cap="none" spc="0" normalizeH="0" baseline="30000" noProof="0" dirty="0">
                          <a:ln>
                            <a:noFill/>
                          </a:ln>
                          <a:solidFill>
                            <a:prstClr val="black"/>
                          </a:solidFill>
                          <a:effectLst/>
                          <a:uLnTx/>
                          <a:uFillTx/>
                          <a:latin typeface="Century"/>
                          <a:ea typeface="メイリオ"/>
                          <a:cs typeface="Times New Roman"/>
                        </a:rPr>
                        <a:t>※3</a:t>
                      </a:r>
                      <a:r>
                        <a:rPr lang="ja-JP" altLang="en-US" sz="800" kern="100" dirty="0">
                          <a:effectLst/>
                          <a:latin typeface="Century"/>
                          <a:ea typeface="メイリオ"/>
                          <a:cs typeface="Times New Roman"/>
                        </a:rPr>
                        <a:t>が行われること</a:t>
                      </a:r>
                      <a:endParaRPr lang="en-US" altLang="ja-JP" sz="800" kern="100" dirty="0">
                        <a:effectLst/>
                        <a:latin typeface="Century"/>
                        <a:ea typeface="メイリオ"/>
                        <a:cs typeface="Times New Roman"/>
                      </a:endParaRPr>
                    </a:p>
                    <a:p>
                      <a:pPr marL="101600" indent="-101600" algn="just">
                        <a:lnSpc>
                          <a:spcPts val="1000"/>
                        </a:lnSpc>
                        <a:spcAft>
                          <a:spcPts val="0"/>
                        </a:spcAft>
                      </a:pPr>
                      <a:r>
                        <a:rPr lang="ja-JP" altLang="en-US" sz="800" kern="100" dirty="0">
                          <a:effectLst/>
                          <a:latin typeface="Century"/>
                          <a:ea typeface="メイリオ"/>
                          <a:cs typeface="Times New Roman"/>
                        </a:rPr>
                        <a:t>●特定業務施設において従業員数が５人</a:t>
                      </a:r>
                      <a:r>
                        <a:rPr lang="en-US" altLang="ja-JP" sz="800" kern="100" dirty="0">
                          <a:effectLst/>
                          <a:latin typeface="Century"/>
                          <a:ea typeface="メイリオ"/>
                          <a:cs typeface="Times New Roman"/>
                        </a:rPr>
                        <a:t>(</a:t>
                      </a:r>
                      <a:r>
                        <a:rPr lang="ja-JP" altLang="en-US" sz="800" kern="100" dirty="0">
                          <a:effectLst/>
                          <a:latin typeface="Century"/>
                          <a:ea typeface="メイリオ"/>
                          <a:cs typeface="Times New Roman"/>
                        </a:rPr>
                        <a:t>中小企業者１人</a:t>
                      </a:r>
                      <a:r>
                        <a:rPr lang="en-US" altLang="ja-JP" sz="800" kern="100" dirty="0">
                          <a:effectLst/>
                          <a:latin typeface="Century"/>
                          <a:ea typeface="メイリオ"/>
                          <a:cs typeface="Times New Roman"/>
                        </a:rPr>
                        <a:t>)</a:t>
                      </a:r>
                      <a:r>
                        <a:rPr lang="ja-JP" altLang="en-US" sz="800" kern="100" dirty="0">
                          <a:effectLst/>
                          <a:latin typeface="Century"/>
                          <a:ea typeface="メイリオ"/>
                          <a:cs typeface="Times New Roman"/>
                        </a:rPr>
                        <a:t>以上増加すること　等</a:t>
                      </a:r>
                      <a:endParaRPr lang="en-US" altLang="ja-JP" sz="800" kern="100" dirty="0">
                        <a:effectLst/>
                        <a:latin typeface="Century"/>
                        <a:ea typeface="メイリオ"/>
                        <a:cs typeface="Times New Roman"/>
                      </a:endParaRPr>
                    </a:p>
                  </a:txBody>
                  <a:tcPr marL="68580" marR="68580" marT="0" marB="0" anchor="ctr"/>
                </a:tc>
                <a:extLst>
                  <a:ext uri="{0D108BD9-81ED-4DB2-BD59-A6C34878D82A}">
                    <a16:rowId xmlns:a16="http://schemas.microsoft.com/office/drawing/2014/main" val="10001"/>
                  </a:ext>
                </a:extLst>
              </a:tr>
              <a:tr h="422032">
                <a:tc>
                  <a:txBody>
                    <a:bodyPr/>
                    <a:lstStyle/>
                    <a:p>
                      <a:pPr algn="dist">
                        <a:lnSpc>
                          <a:spcPts val="1500"/>
                        </a:lnSpc>
                        <a:spcAft>
                          <a:spcPts val="0"/>
                        </a:spcAft>
                      </a:pPr>
                      <a:r>
                        <a:rPr lang="ja-JP" altLang="en-US" sz="800" kern="100" dirty="0">
                          <a:effectLst/>
                          <a:latin typeface="メイリオ" panose="020B0604030504040204" pitchFamily="50" charset="-128"/>
                          <a:ea typeface="メイリオ" panose="020B0604030504040204" pitchFamily="50" charset="-128"/>
                          <a:cs typeface="メイリオ" panose="020B0604030504040204" pitchFamily="50" charset="-128"/>
                        </a:rPr>
                        <a:t>特例措置</a:t>
                      </a:r>
                      <a:endParaRPr lang="ja-JP" sz="8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0" marB="0" anchor="ctr">
                    <a:solidFill>
                      <a:schemeClr val="tx2">
                        <a:lumMod val="60000"/>
                        <a:lumOff val="40000"/>
                      </a:schemeClr>
                    </a:solidFill>
                  </a:tcPr>
                </a:tc>
                <a:tc>
                  <a:txBody>
                    <a:bodyPr/>
                    <a:lstStyle/>
                    <a:p>
                      <a:pPr marL="101600" indent="-101600" algn="just">
                        <a:lnSpc>
                          <a:spcPts val="1000"/>
                        </a:lnSpc>
                        <a:spcAft>
                          <a:spcPts val="0"/>
                        </a:spcAft>
                      </a:pPr>
                      <a:r>
                        <a:rPr lang="ja-JP" altLang="en-US" sz="800" kern="100" dirty="0">
                          <a:effectLst/>
                          <a:latin typeface="メイリオ" panose="020B0604030504040204" pitchFamily="50" charset="-128"/>
                          <a:ea typeface="メイリオ" panose="020B0604030504040204" pitchFamily="50" charset="-128"/>
                          <a:cs typeface="メイリオ" panose="020B0604030504040204" pitchFamily="50" charset="-128"/>
                        </a:rPr>
                        <a:t>●取得した建物の資産に係る法人税等の特別償却または税額控除のいずれかの適用</a:t>
                      </a:r>
                      <a:endParaRPr lang="en-US" altLang="ja-JP" sz="8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marL="101600" indent="-101600" algn="just">
                        <a:lnSpc>
                          <a:spcPts val="1000"/>
                        </a:lnSpc>
                        <a:spcAft>
                          <a:spcPts val="0"/>
                        </a:spcAft>
                      </a:pPr>
                      <a:r>
                        <a:rPr lang="ja-JP" altLang="en-US" sz="800" kern="100" dirty="0">
                          <a:effectLst/>
                          <a:latin typeface="メイリオ" panose="020B0604030504040204" pitchFamily="50" charset="-128"/>
                          <a:ea typeface="メイリオ" panose="020B0604030504040204" pitchFamily="50" charset="-128"/>
                          <a:cs typeface="メイリオ" panose="020B0604030504040204" pitchFamily="50" charset="-128"/>
                        </a:rPr>
                        <a:t>●本社機能において新たに雇い入れた従業員等に係る法人税等の税額控除の適用</a:t>
                      </a:r>
                      <a:endParaRPr lang="en-US" altLang="ja-JP" sz="8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marL="101600" indent="-101600" algn="just">
                        <a:lnSpc>
                          <a:spcPts val="1000"/>
                        </a:lnSpc>
                        <a:spcAft>
                          <a:spcPts val="0"/>
                        </a:spcAft>
                      </a:pPr>
                      <a:r>
                        <a:rPr lang="ja-JP" altLang="en-US" sz="800" kern="100" dirty="0">
                          <a:effectLst/>
                          <a:latin typeface="メイリオ" panose="020B0604030504040204" pitchFamily="50" charset="-128"/>
                          <a:ea typeface="メイリオ" panose="020B0604030504040204" pitchFamily="50" charset="-128"/>
                          <a:cs typeface="メイリオ" panose="020B0604030504040204" pitchFamily="50" charset="-128"/>
                        </a:rPr>
                        <a:t>●中小企業基盤整備機構の債務保証</a:t>
                      </a:r>
                      <a:endParaRPr lang="ja-JP" sz="8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0" marB="0" anchor="ctr"/>
                </a:tc>
                <a:extLst>
                  <a:ext uri="{0D108BD9-81ED-4DB2-BD59-A6C34878D82A}">
                    <a16:rowId xmlns:a16="http://schemas.microsoft.com/office/drawing/2014/main" val="10002"/>
                  </a:ext>
                </a:extLst>
              </a:tr>
            </a:tbl>
          </a:graphicData>
        </a:graphic>
      </p:graphicFrame>
      <p:sp>
        <p:nvSpPr>
          <p:cNvPr id="47" name="テキスト ボックス 60"/>
          <p:cNvSpPr txBox="1">
            <a:spLocks noChangeArrowheads="1"/>
          </p:cNvSpPr>
          <p:nvPr/>
        </p:nvSpPr>
        <p:spPr bwMode="auto">
          <a:xfrm>
            <a:off x="1604266" y="3984575"/>
            <a:ext cx="5492148" cy="352425"/>
          </a:xfrm>
          <a:prstGeom prst="rect">
            <a:avLst/>
          </a:prstGeom>
          <a:noFill/>
          <a:ln>
            <a:noFill/>
          </a:ln>
        </p:spPr>
        <p:txBody>
          <a:bodyPr vert="horz" wrap="square" lIns="91440" tIns="45720" rIns="91440" bIns="45720" numCol="1" anchor="t" anchorCtr="0" compatLnSpc="1">
            <a:prstTxWarp prst="textNoShape">
              <a:avLst/>
            </a:prstTxWarp>
          </a:bodyPr>
          <a:lstStyle/>
          <a:p>
            <a:pPr lvl="0" algn="just" fontAlgn="base">
              <a:lnSpc>
                <a:spcPct val="88000"/>
              </a:lnSpc>
              <a:spcBef>
                <a:spcPct val="0"/>
              </a:spcBef>
              <a:spcAft>
                <a:spcPct val="0"/>
              </a:spcAft>
            </a:pPr>
            <a:r>
              <a:rPr lang="ja-JP" altLang="en-US" sz="800" b="1" dirty="0">
                <a:solidFill>
                  <a:srgbClr val="000000"/>
                </a:solidFill>
                <a:latin typeface="メイリオ" pitchFamily="50" charset="-128"/>
                <a:ea typeface="メイリオ" pitchFamily="50" charset="-128"/>
                <a:cs typeface="ＭＳ Ｐゴシック" pitchFamily="50" charset="-128"/>
              </a:rPr>
              <a:t>安定した良質な雇用の創出を通じて地方への新たな人の流れを生み出すことを目的に、事業者が東京２３区から本社機能を地方に移転する場合（移転型事業）、既に地方に立地する事業者が、本社機能を拡充する場合（拡充型事業）に国が法人税等</a:t>
            </a:r>
            <a:r>
              <a:rPr lang="ja-JP" altLang="en-US" sz="800" b="1" dirty="0">
                <a:latin typeface="メイリオ" pitchFamily="50" charset="-128"/>
                <a:ea typeface="メイリオ" pitchFamily="50" charset="-128"/>
                <a:cs typeface="ＭＳ Ｐゴシック" pitchFamily="50" charset="-128"/>
              </a:rPr>
              <a:t>を軽減します。</a:t>
            </a:r>
            <a:endParaRPr kumimoji="1" lang="ja-JP" sz="1800" b="1" i="0" u="none" strike="noStrike" cap="none" normalizeH="0" baseline="0" dirty="0">
              <a:ln>
                <a:noFill/>
              </a:ln>
              <a:effectLst/>
              <a:latin typeface="Arial" pitchFamily="34" charset="0"/>
              <a:ea typeface="ＭＳ Ｐゴシック" pitchFamily="50" charset="-128"/>
              <a:cs typeface="ＭＳ Ｐゴシック" pitchFamily="50" charset="-128"/>
            </a:endParaRPr>
          </a:p>
        </p:txBody>
      </p:sp>
      <p:sp>
        <p:nvSpPr>
          <p:cNvPr id="21" name="テキスト ボックス 20"/>
          <p:cNvSpPr txBox="1"/>
          <p:nvPr/>
        </p:nvSpPr>
        <p:spPr>
          <a:xfrm>
            <a:off x="150831" y="5303401"/>
            <a:ext cx="6993208" cy="733534"/>
          </a:xfrm>
          <a:prstGeom prst="rect">
            <a:avLst/>
          </a:prstGeom>
          <a:noFill/>
          <a:ln>
            <a:noFill/>
          </a:ln>
        </p:spPr>
        <p:txBody>
          <a:bodyPr wrap="square" rtlCol="0">
            <a:spAutoFit/>
          </a:bodyPr>
          <a:lstStyle/>
          <a:p>
            <a:pPr marL="101600" indent="-101600" algn="just">
              <a:lnSpc>
                <a:spcPts val="1000"/>
              </a:lnSpc>
            </a:pPr>
            <a:r>
              <a:rPr lang="en-US" altLang="ja-JP" sz="800" kern="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kern="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１地方活力向上地域等：大阪府全域における対象地域（ただし、拡充型事業については大阪市全域、堺市、守口市及び東大阪市の一部が対象外）</a:t>
            </a:r>
          </a:p>
          <a:p>
            <a:pPr marL="101600" lvl="0" indent="-101600" algn="just">
              <a:lnSpc>
                <a:spcPts val="1000"/>
              </a:lnSpc>
            </a:pPr>
            <a:r>
              <a:rPr lang="en-US" altLang="ja-JP" sz="800" kern="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kern="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２特定業務施設：事務所（「調査・企画部門」「情報処理部門」「研究開発部門」「国際事業部門」「情報サービス事業部門」「その他管理業務　　　</a:t>
            </a:r>
            <a:endParaRPr lang="en-US" altLang="ja-JP" sz="800" kern="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01600" lvl="0" indent="-101600" algn="just">
              <a:lnSpc>
                <a:spcPts val="1000"/>
              </a:lnSpc>
            </a:pPr>
            <a:r>
              <a:rPr lang="ja-JP" altLang="en-US" sz="800" kern="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部門」のいずれかを有するもの）、研究所（研究開発において重要な役割を担うもの）、研修所（人材育成において重要な役割を担うもの）</a:t>
            </a:r>
            <a:endParaRPr lang="en-US" altLang="ja-JP" sz="800" kern="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01600" lvl="0" indent="-101600" algn="just">
              <a:lnSpc>
                <a:spcPts val="1000"/>
              </a:lnSpc>
            </a:pPr>
            <a:r>
              <a:rPr lang="en-US" altLang="ja-JP" sz="800" kern="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kern="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３特定業務施設の</a:t>
            </a:r>
            <a:r>
              <a:rPr lang="en-US" altLang="ja-JP" sz="800" kern="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kern="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整備</a:t>
            </a:r>
            <a:r>
              <a:rPr lang="en-US" altLang="ja-JP" sz="800" kern="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kern="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：本社機能の新増設、賃貸借、用途変更によるものを指す</a:t>
            </a:r>
            <a:endParaRPr lang="en-US" altLang="ja-JP" sz="800" kern="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01600" lvl="0" indent="-101600" algn="just">
              <a:lnSpc>
                <a:spcPts val="1000"/>
              </a:lnSpc>
            </a:pPr>
            <a:r>
              <a:rPr lang="en-US" altLang="ja-JP" sz="800" kern="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kern="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４</a:t>
            </a:r>
            <a:r>
              <a:rPr lang="ja-JP" altLang="en-US" sz="800" kern="100" dirty="0">
                <a:latin typeface="メイリオ" panose="020B0604030504040204" pitchFamily="50" charset="-128"/>
                <a:ea typeface="メイリオ" panose="020B0604030504040204" pitchFamily="50" charset="-128"/>
                <a:cs typeface="メイリオ" panose="020B0604030504040204" pitchFamily="50" charset="-128"/>
              </a:rPr>
              <a:t>新増設の場合は建物の着工前、賃借の場合は賃貸借契約締結前</a:t>
            </a:r>
            <a:r>
              <a:rPr lang="ja-JP" altLang="en-US" sz="800" kern="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までに府から</a:t>
            </a:r>
            <a:r>
              <a:rPr lang="zh-TW" altLang="en-US" sz="800" kern="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地方活力向上地域</a:t>
            </a:r>
            <a:r>
              <a:rPr lang="ja-JP" altLang="en-US" sz="800" kern="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等</a:t>
            </a:r>
            <a:r>
              <a:rPr lang="zh-TW" altLang="en-US" sz="800" kern="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特定業務施設</a:t>
            </a:r>
            <a:r>
              <a:rPr lang="ja-JP" altLang="en-US" sz="800" kern="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整備計画の認定を受けることが必要</a:t>
            </a:r>
            <a:endParaRPr lang="en-US" altLang="ja-JP" sz="800" kern="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正方形/長方形 67"/>
          <p:cNvSpPr>
            <a:spLocks noChangeArrowheads="1"/>
          </p:cNvSpPr>
          <p:nvPr/>
        </p:nvSpPr>
        <p:spPr bwMode="auto">
          <a:xfrm>
            <a:off x="95050" y="6121519"/>
            <a:ext cx="6991550" cy="2515921"/>
          </a:xfrm>
          <a:prstGeom prst="rect">
            <a:avLst/>
          </a:prstGeom>
          <a:noFill/>
          <a:ln w="25400" algn="ctr">
            <a:solidFill>
              <a:srgbClr val="92D05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endParaRPr lang="ja-JP" altLang="en-US" dirty="0"/>
          </a:p>
        </p:txBody>
      </p:sp>
      <p:sp>
        <p:nvSpPr>
          <p:cNvPr id="24" name="テキスト ボックス 35"/>
          <p:cNvSpPr txBox="1">
            <a:spLocks noChangeArrowheads="1"/>
          </p:cNvSpPr>
          <p:nvPr/>
        </p:nvSpPr>
        <p:spPr bwMode="auto">
          <a:xfrm>
            <a:off x="174712" y="6171220"/>
            <a:ext cx="1584239" cy="233471"/>
          </a:xfrm>
          <a:prstGeom prst="rect">
            <a:avLst/>
          </a:prstGeom>
          <a:solidFill>
            <a:srgbClr val="000000"/>
          </a:solidFill>
          <a:ln w="6350">
            <a:solidFill>
              <a:srgbClr val="000000"/>
            </a:solidFill>
            <a:miter lim="800000"/>
            <a:headEnd/>
            <a:tailEnd/>
          </a:ln>
        </p:spPr>
        <p:txBody>
          <a:bodyPr vert="horz" wrap="square" lIns="91440" tIns="36000" rIns="91440" bIns="45720" numCol="1" anchor="t" anchorCtr="0" compatLnSpc="1">
            <a:prstTxWarp prst="textNoShape">
              <a:avLst/>
            </a:prstTxWarp>
          </a:bodyPr>
          <a:lstStyle/>
          <a:p>
            <a:pPr marL="0" marR="0" lvl="0" indent="0" algn="ctr" defTabSz="914400" rtl="0" eaLnBrk="1" fontAlgn="base" latinLnBrk="0" hangingPunct="1">
              <a:lnSpc>
                <a:spcPct val="120000"/>
              </a:lnSpc>
              <a:spcBef>
                <a:spcPct val="0"/>
              </a:spcBef>
              <a:spcAft>
                <a:spcPct val="0"/>
              </a:spcAft>
              <a:buClrTx/>
              <a:buSzTx/>
              <a:buFontTx/>
              <a:buNone/>
              <a:tabLst/>
            </a:pPr>
            <a:r>
              <a:rPr lang="ja-JP" altLang="en-US" sz="1100" b="1" dirty="0">
                <a:solidFill>
                  <a:srgbClr val="FFFFFF"/>
                </a:solidFill>
                <a:latin typeface="メイリオ" panose="020B0604030504040204" pitchFamily="50" charset="-128"/>
                <a:ea typeface="メイリオ" panose="020B0604030504040204" pitchFamily="50" charset="-128"/>
                <a:cs typeface="メイリオ" panose="020B0604030504040204" pitchFamily="50" charset="-128"/>
              </a:rPr>
              <a:t>地域未来投資促進法</a:t>
            </a:r>
            <a:endParaRPr kumimoji="1" 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5" name="テキスト ボックス 60"/>
          <p:cNvSpPr txBox="1">
            <a:spLocks noChangeArrowheads="1"/>
          </p:cNvSpPr>
          <p:nvPr/>
        </p:nvSpPr>
        <p:spPr bwMode="auto">
          <a:xfrm>
            <a:off x="1808110" y="6166446"/>
            <a:ext cx="5151822" cy="301829"/>
          </a:xfrm>
          <a:prstGeom prst="rect">
            <a:avLst/>
          </a:prstGeom>
          <a:noFill/>
          <a:ln>
            <a:noFill/>
          </a:ln>
        </p:spPr>
        <p:txBody>
          <a:bodyPr vert="horz" wrap="square" lIns="91440" tIns="45720" rIns="91440" bIns="45720" numCol="1" anchor="t" anchorCtr="0" compatLnSpc="1">
            <a:prstTxWarp prst="textNoShape">
              <a:avLst/>
            </a:prstTxWarp>
          </a:bodyPr>
          <a:lstStyle/>
          <a:p>
            <a:pPr lvl="0" algn="just" fontAlgn="base">
              <a:lnSpc>
                <a:spcPct val="88000"/>
              </a:lnSpc>
              <a:spcBef>
                <a:spcPct val="0"/>
              </a:spcBef>
              <a:spcAft>
                <a:spcPct val="0"/>
              </a:spcAft>
            </a:pPr>
            <a:r>
              <a:rPr lang="ja-JP" altLang="en-US" sz="800" b="1" dirty="0">
                <a:solidFill>
                  <a:srgbClr val="000000"/>
                </a:solidFill>
                <a:latin typeface="メイリオ" pitchFamily="50" charset="-128"/>
                <a:ea typeface="メイリオ" pitchFamily="50" charset="-128"/>
                <a:cs typeface="ＭＳ Ｐゴシック" pitchFamily="50" charset="-128"/>
              </a:rPr>
              <a:t>地域未来投資促進法では、地域の特性を生かして高い付加価値を創出し、地域の事業者に対する経済的波及効果を及ぼすことにより地域経済を牽引する事業</a:t>
            </a:r>
            <a:r>
              <a:rPr lang="ja-JP" altLang="en-US" sz="800" b="1" dirty="0">
                <a:latin typeface="メイリオ" pitchFamily="50" charset="-128"/>
                <a:ea typeface="メイリオ" pitchFamily="50" charset="-128"/>
                <a:cs typeface="ＭＳ Ｐゴシック" pitchFamily="50" charset="-128"/>
              </a:rPr>
              <a:t>を国が集中的に支援します。</a:t>
            </a:r>
            <a:endParaRPr lang="en-US" altLang="ja-JP" sz="800" b="1" dirty="0">
              <a:latin typeface="メイリオ" pitchFamily="50" charset="-128"/>
              <a:ea typeface="メイリオ" pitchFamily="50" charset="-128"/>
              <a:cs typeface="ＭＳ Ｐゴシック" pitchFamily="50" charset="-128"/>
            </a:endParaRPr>
          </a:p>
          <a:p>
            <a:pPr lvl="0" algn="just" fontAlgn="base">
              <a:lnSpc>
                <a:spcPct val="88000"/>
              </a:lnSpc>
              <a:spcBef>
                <a:spcPct val="0"/>
              </a:spcBef>
              <a:spcAft>
                <a:spcPct val="0"/>
              </a:spcAft>
            </a:pPr>
            <a:r>
              <a:rPr lang="ja-JP" altLang="en-US" sz="800" dirty="0">
                <a:latin typeface="メイリオ" pitchFamily="50" charset="-128"/>
                <a:ea typeface="メイリオ" pitchFamily="50" charset="-128"/>
                <a:cs typeface="ＭＳ Ｐゴシック" pitchFamily="50" charset="-128"/>
              </a:rPr>
              <a:t>　</a:t>
            </a:r>
            <a:endParaRPr lang="en-US" altLang="ja-JP" sz="800" dirty="0">
              <a:latin typeface="メイリオ" pitchFamily="50" charset="-128"/>
              <a:ea typeface="メイリオ" pitchFamily="50" charset="-128"/>
              <a:cs typeface="ＭＳ Ｐゴシック" pitchFamily="50" charset="-128"/>
            </a:endParaRPr>
          </a:p>
          <a:p>
            <a:pPr lvl="0" algn="just" fontAlgn="base">
              <a:lnSpc>
                <a:spcPct val="88000"/>
              </a:lnSpc>
              <a:spcBef>
                <a:spcPct val="0"/>
              </a:spcBef>
              <a:spcAft>
                <a:spcPct val="0"/>
              </a:spcAft>
            </a:pPr>
            <a:endParaRPr kumimoji="1" lang="ja-JP" sz="1800" b="1"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7" name="テキスト ボックス 148"/>
          <p:cNvSpPr txBox="1">
            <a:spLocks noChangeArrowheads="1"/>
          </p:cNvSpPr>
          <p:nvPr/>
        </p:nvSpPr>
        <p:spPr bwMode="auto">
          <a:xfrm>
            <a:off x="167092" y="6465148"/>
            <a:ext cx="6847342" cy="926252"/>
          </a:xfrm>
          <a:prstGeom prst="rect">
            <a:avLst/>
          </a:prstGeom>
          <a:solidFill>
            <a:srgbClr val="FFFFFF"/>
          </a:solidFill>
          <a:ln w="12700">
            <a:solidFill>
              <a:schemeClr val="tx1"/>
            </a:solidFill>
            <a:prstDash val="sysDot"/>
            <a:miter lim="800000"/>
            <a:headEnd/>
            <a:tailEnd/>
          </a:ln>
        </p:spPr>
        <p:txBody>
          <a:bodyPr vert="horz" wrap="square" lIns="91440" tIns="72000" rIns="91440" bIns="54000" numCol="1" anchor="t" anchorCtr="0" compatLnSpc="1">
            <a:prstTxWarp prst="textNoShape">
              <a:avLst/>
            </a:prstTxWarp>
          </a:bodyPr>
          <a:lstStyle/>
          <a:p>
            <a:pPr lvl="0" algn="just" fontAlgn="base">
              <a:lnSpc>
                <a:spcPct val="88000"/>
              </a:lnSpc>
              <a:spcBef>
                <a:spcPct val="0"/>
              </a:spcBef>
              <a:spcAft>
                <a:spcPct val="0"/>
              </a:spcAft>
            </a:pPr>
            <a:r>
              <a:rPr kumimoji="1" lang="ja-JP" altLang="en-US" sz="800" b="0" i="0" u="none" strike="noStrike" cap="none" normalizeH="0" baseline="0" dirty="0">
                <a:ln>
                  <a:noFill/>
                </a:ln>
                <a:effectLst/>
                <a:latin typeface="メイリオ" pitchFamily="50" charset="-128"/>
                <a:ea typeface="メイリオ" pitchFamily="50" charset="-128"/>
                <a:cs typeface="ＭＳ Ｐゴシック" pitchFamily="50" charset="-128"/>
              </a:rPr>
              <a:t>◆地域未来投資促進法に基づく支援を受けるためには、市町村及び都道府県が策定した</a:t>
            </a:r>
            <a:r>
              <a:rPr lang="ja-JP" altLang="en-US" sz="800" dirty="0">
                <a:latin typeface="メイリオ" pitchFamily="50" charset="-128"/>
                <a:ea typeface="メイリオ" pitchFamily="50" charset="-128"/>
                <a:cs typeface="ＭＳ Ｐゴシック" pitchFamily="50" charset="-128"/>
              </a:rPr>
              <a:t>基本計画に定められた区域において</a:t>
            </a:r>
            <a:r>
              <a:rPr kumimoji="1" lang="ja-JP" altLang="en-US" sz="800" i="0" u="none" strike="noStrike" cap="none" normalizeH="0" baseline="0" dirty="0">
                <a:ln>
                  <a:noFill/>
                </a:ln>
                <a:effectLst/>
                <a:latin typeface="メイリオ" pitchFamily="50" charset="-128"/>
                <a:ea typeface="メイリオ" pitchFamily="50" charset="-128"/>
                <a:cs typeface="ＭＳ Ｐゴシック" pitchFamily="50" charset="-128"/>
              </a:rPr>
              <a:t>、</a:t>
            </a:r>
            <a:endParaRPr kumimoji="1" lang="en-US" altLang="ja-JP" sz="800" i="0" u="none" strike="noStrike" cap="none" normalizeH="0" baseline="0" dirty="0">
              <a:ln>
                <a:noFill/>
              </a:ln>
              <a:effectLst/>
              <a:latin typeface="メイリオ" pitchFamily="50" charset="-128"/>
              <a:ea typeface="メイリオ" pitchFamily="50" charset="-128"/>
              <a:cs typeface="ＭＳ Ｐゴシック" pitchFamily="50" charset="-128"/>
            </a:endParaRPr>
          </a:p>
          <a:p>
            <a:pPr lvl="0" algn="just" fontAlgn="base">
              <a:lnSpc>
                <a:spcPct val="88000"/>
              </a:lnSpc>
              <a:spcBef>
                <a:spcPct val="0"/>
              </a:spcBef>
              <a:spcAft>
                <a:spcPct val="0"/>
              </a:spcAft>
            </a:pPr>
            <a:r>
              <a:rPr lang="ja-JP" altLang="en-US" sz="800" dirty="0">
                <a:latin typeface="メイリオ" pitchFamily="50" charset="-128"/>
                <a:ea typeface="メイリオ" pitchFamily="50" charset="-128"/>
                <a:cs typeface="ＭＳ Ｐゴシック" pitchFamily="50" charset="-128"/>
              </a:rPr>
              <a:t>　</a:t>
            </a:r>
            <a:r>
              <a:rPr kumimoji="1" lang="ja-JP" altLang="en-US" sz="800" i="0" u="none" strike="noStrike" cap="none" normalizeH="0" baseline="0" dirty="0">
                <a:ln>
                  <a:noFill/>
                </a:ln>
                <a:effectLst/>
                <a:latin typeface="メイリオ" pitchFamily="50" charset="-128"/>
                <a:ea typeface="メイリオ" pitchFamily="50" charset="-128"/>
                <a:cs typeface="ＭＳ Ｐゴシック" pitchFamily="50" charset="-128"/>
              </a:rPr>
              <a:t>事業者が「</a:t>
            </a:r>
            <a:r>
              <a:rPr kumimoji="1" lang="ja-JP" altLang="en-US" sz="800" b="0" i="0" u="none" strike="noStrike" cap="none" normalizeH="0" baseline="0" dirty="0">
                <a:ln>
                  <a:noFill/>
                </a:ln>
                <a:effectLst/>
                <a:latin typeface="メイリオ" pitchFamily="50" charset="-128"/>
                <a:ea typeface="メイリオ" pitchFamily="50" charset="-128"/>
                <a:cs typeface="ＭＳ Ｐゴシック" pitchFamily="50" charset="-128"/>
              </a:rPr>
              <a:t>地域経済牽引事業計画」を作成し、大阪府知事の承認を得ることが必要です。</a:t>
            </a:r>
            <a:endParaRPr kumimoji="1" lang="en-US" altLang="ja-JP" sz="800" b="0" i="0" u="none" strike="noStrike" cap="none" normalizeH="0" baseline="0" dirty="0">
              <a:ln>
                <a:noFill/>
              </a:ln>
              <a:effectLst/>
              <a:latin typeface="メイリオ" pitchFamily="50" charset="-128"/>
              <a:ea typeface="メイリオ" pitchFamily="50" charset="-128"/>
              <a:cs typeface="ＭＳ Ｐゴシック" pitchFamily="50" charset="-128"/>
            </a:endParaRPr>
          </a:p>
        </p:txBody>
      </p:sp>
      <p:sp>
        <p:nvSpPr>
          <p:cNvPr id="53" name="テキスト ボックス 148"/>
          <p:cNvSpPr txBox="1">
            <a:spLocks noChangeArrowheads="1"/>
          </p:cNvSpPr>
          <p:nvPr/>
        </p:nvSpPr>
        <p:spPr bwMode="auto">
          <a:xfrm>
            <a:off x="3916680" y="7444220"/>
            <a:ext cx="3090134" cy="1107813"/>
          </a:xfrm>
          <a:prstGeom prst="rect">
            <a:avLst/>
          </a:prstGeom>
          <a:solidFill>
            <a:srgbClr val="FFFFFF"/>
          </a:solidFill>
          <a:ln w="19050" cmpd="dbl">
            <a:solidFill>
              <a:srgbClr val="000000"/>
            </a:solidFill>
            <a:prstDash val="solid"/>
            <a:miter lim="800000"/>
            <a:headEnd/>
            <a:tailEnd/>
          </a:ln>
        </p:spPr>
        <p:txBody>
          <a:bodyPr vert="horz" wrap="square" lIns="36000" tIns="72000" rIns="36000" bIns="45720" numCol="1" anchor="t" anchorCtr="0" compatLnSpc="1">
            <a:prstTxWarp prst="textNoShape">
              <a:avLst/>
            </a:prstTxWarp>
          </a:bodyPr>
          <a:lstStyle/>
          <a:p>
            <a:pPr algn="just" fontAlgn="base">
              <a:spcAft>
                <a:spcPct val="0"/>
              </a:spcAft>
            </a:pPr>
            <a:r>
              <a:rPr kumimoji="1" lang="en-US" altLang="ja-JP" sz="800" i="0" u="none" strike="noStrike" cap="none" normalizeH="0" baseline="0" dirty="0">
                <a:ln>
                  <a:noFill/>
                </a:ln>
                <a:effectLst/>
                <a:latin typeface="メイリオ" pitchFamily="50" charset="-128"/>
                <a:ea typeface="メイリオ" pitchFamily="50" charset="-128"/>
                <a:cs typeface="ＭＳ Ｐゴシック" pitchFamily="50" charset="-128"/>
              </a:rPr>
              <a:t>【</a:t>
            </a:r>
            <a:r>
              <a:rPr lang="ja-JP" altLang="en-US" sz="800" dirty="0">
                <a:latin typeface="メイリオ" pitchFamily="50" charset="-128"/>
                <a:ea typeface="メイリオ" pitchFamily="50" charset="-128"/>
                <a:cs typeface="ＭＳ Ｐゴシック" pitchFamily="50" charset="-128"/>
              </a:rPr>
              <a:t>基本計画策定の市町村</a:t>
            </a:r>
            <a:r>
              <a:rPr kumimoji="1" lang="en-US" altLang="ja-JP" sz="800" i="0" u="none" strike="noStrike" cap="none" normalizeH="0" baseline="0" dirty="0">
                <a:ln>
                  <a:noFill/>
                </a:ln>
                <a:effectLst/>
                <a:latin typeface="メイリオ" pitchFamily="50" charset="-128"/>
                <a:ea typeface="メイリオ" pitchFamily="50" charset="-128"/>
                <a:cs typeface="ＭＳ Ｐゴシック" pitchFamily="50" charset="-128"/>
              </a:rPr>
              <a:t>】</a:t>
            </a:r>
            <a:r>
              <a:rPr kumimoji="1" lang="ja-JP" altLang="en-US" sz="800" i="0" u="none" strike="noStrike" cap="none" normalizeH="0" baseline="0" dirty="0">
                <a:ln>
                  <a:noFill/>
                </a:ln>
                <a:effectLst/>
                <a:latin typeface="メイリオ" pitchFamily="50" charset="-128"/>
                <a:ea typeface="メイリオ" pitchFamily="50" charset="-128"/>
                <a:cs typeface="ＭＳ Ｐゴシック" pitchFamily="50" charset="-128"/>
              </a:rPr>
              <a:t>　　　　　</a:t>
            </a:r>
            <a:r>
              <a:rPr lang="en-US" altLang="ja-JP" sz="800" dirty="0">
                <a:latin typeface="メイリオ" pitchFamily="50" charset="-128"/>
                <a:ea typeface="メイリオ" pitchFamily="50" charset="-128"/>
                <a:cs typeface="ＭＳ Ｐゴシック" pitchFamily="50" charset="-128"/>
              </a:rPr>
              <a:t> </a:t>
            </a:r>
            <a:r>
              <a:rPr lang="ja-JP" altLang="en-US" sz="800" dirty="0">
                <a:latin typeface="メイリオ" pitchFamily="50" charset="-128"/>
                <a:ea typeface="メイリオ" pitchFamily="50" charset="-128"/>
                <a:cs typeface="ＭＳ Ｐゴシック" pitchFamily="50" charset="-128"/>
              </a:rPr>
              <a:t>（令和５年</a:t>
            </a:r>
            <a:r>
              <a:rPr lang="en-US" altLang="ja-JP" sz="800" dirty="0">
                <a:latin typeface="メイリオ" pitchFamily="50" charset="-128"/>
                <a:ea typeface="メイリオ" pitchFamily="50" charset="-128"/>
                <a:cs typeface="ＭＳ Ｐゴシック" pitchFamily="50" charset="-128"/>
              </a:rPr>
              <a:t>3</a:t>
            </a:r>
            <a:r>
              <a:rPr lang="ja-JP" altLang="en-US" sz="800" dirty="0">
                <a:latin typeface="メイリオ" pitchFamily="50" charset="-128"/>
                <a:ea typeface="メイリオ" pitchFamily="50" charset="-128"/>
                <a:cs typeface="ＭＳ Ｐゴシック" pitchFamily="50" charset="-128"/>
              </a:rPr>
              <a:t>月</a:t>
            </a:r>
            <a:r>
              <a:rPr lang="en-US" altLang="ja-JP" sz="800" dirty="0">
                <a:latin typeface="メイリオ" pitchFamily="50" charset="-128"/>
                <a:ea typeface="メイリオ" pitchFamily="50" charset="-128"/>
                <a:cs typeface="ＭＳ Ｐゴシック" pitchFamily="50" charset="-128"/>
              </a:rPr>
              <a:t>24</a:t>
            </a:r>
            <a:r>
              <a:rPr lang="ja-JP" altLang="en-US" sz="800" dirty="0">
                <a:latin typeface="メイリオ" pitchFamily="50" charset="-128"/>
                <a:ea typeface="メイリオ" pitchFamily="50" charset="-128"/>
                <a:cs typeface="ＭＳ Ｐゴシック" pitchFamily="50" charset="-128"/>
              </a:rPr>
              <a:t>日時点）</a:t>
            </a:r>
            <a:endParaRPr kumimoji="1" lang="en-US" altLang="ja-JP" sz="800" i="0" u="none" strike="noStrike" cap="none" normalizeH="0" baseline="0" dirty="0">
              <a:ln>
                <a:noFill/>
              </a:ln>
              <a:effectLst/>
              <a:latin typeface="メイリオ" pitchFamily="50" charset="-128"/>
              <a:ea typeface="メイリオ" pitchFamily="50" charset="-128"/>
              <a:cs typeface="ＭＳ Ｐゴシック" pitchFamily="50" charset="-128"/>
            </a:endParaRPr>
          </a:p>
          <a:p>
            <a:pPr lvl="0" algn="just" fontAlgn="base">
              <a:spcAft>
                <a:spcPct val="0"/>
              </a:spcAft>
            </a:pPr>
            <a:r>
              <a:rPr lang="ja-JP" altLang="en-US" sz="800" dirty="0">
                <a:latin typeface="メイリオ" pitchFamily="50" charset="-128"/>
                <a:ea typeface="メイリオ" pitchFamily="50" charset="-128"/>
                <a:cs typeface="ＭＳ Ｐゴシック" pitchFamily="50" charset="-128"/>
              </a:rPr>
              <a:t>　</a:t>
            </a:r>
            <a:r>
              <a:rPr lang="en-US" altLang="ja-JP" sz="800" dirty="0">
                <a:latin typeface="メイリオ" pitchFamily="50" charset="-128"/>
                <a:ea typeface="メイリオ" pitchFamily="50" charset="-128"/>
                <a:cs typeface="ＭＳ Ｐゴシック" pitchFamily="50" charset="-128"/>
              </a:rPr>
              <a:t>※</a:t>
            </a:r>
            <a:r>
              <a:rPr lang="ja-JP" altLang="en-US" sz="800" dirty="0">
                <a:latin typeface="メイリオ" pitchFamily="50" charset="-128"/>
                <a:ea typeface="メイリオ" pitchFamily="50" charset="-128"/>
                <a:cs typeface="ＭＳ Ｐゴシック" pitchFamily="50" charset="-128"/>
              </a:rPr>
              <a:t>計画期間：原則５年</a:t>
            </a:r>
            <a:endParaRPr kumimoji="1" lang="en-US" altLang="ja-JP" sz="800" i="0" u="none" strike="noStrike" cap="none" normalizeH="0" baseline="0" dirty="0">
              <a:ln>
                <a:noFill/>
              </a:ln>
              <a:effectLst/>
              <a:latin typeface="メイリオ" pitchFamily="50" charset="-128"/>
              <a:ea typeface="メイリオ" pitchFamily="50" charset="-128"/>
              <a:cs typeface="ＭＳ Ｐゴシック" pitchFamily="50" charset="-128"/>
            </a:endParaRPr>
          </a:p>
          <a:p>
            <a:pPr lvl="0" fontAlgn="base">
              <a:spcAft>
                <a:spcPct val="0"/>
              </a:spcAft>
            </a:pPr>
            <a:r>
              <a:rPr lang="ja-JP" altLang="en-US" sz="800" dirty="0">
                <a:latin typeface="メイリオ" pitchFamily="50" charset="-128"/>
                <a:ea typeface="メイリオ" pitchFamily="50" charset="-128"/>
                <a:cs typeface="ＭＳ Ｐゴシック" pitchFamily="50" charset="-128"/>
              </a:rPr>
              <a:t>　　〇大阪市　　〇八尾市　　〇吹田市・摂津市　〇吹田市　　</a:t>
            </a:r>
            <a:endParaRPr lang="en-US" altLang="ja-JP" sz="800" dirty="0">
              <a:latin typeface="メイリオ" pitchFamily="50" charset="-128"/>
              <a:ea typeface="メイリオ" pitchFamily="50" charset="-128"/>
              <a:cs typeface="ＭＳ Ｐゴシック" pitchFamily="50" charset="-128"/>
            </a:endParaRPr>
          </a:p>
          <a:p>
            <a:pPr lvl="0" fontAlgn="base">
              <a:spcAft>
                <a:spcPct val="0"/>
              </a:spcAft>
            </a:pPr>
            <a:r>
              <a:rPr lang="ja-JP" altLang="en-US" sz="800" dirty="0">
                <a:latin typeface="メイリオ" pitchFamily="50" charset="-128"/>
                <a:ea typeface="メイリオ" pitchFamily="50" charset="-128"/>
                <a:cs typeface="ＭＳ Ｐゴシック" pitchFamily="50" charset="-128"/>
              </a:rPr>
              <a:t>　　〇堺市　　　〇泉大津市　〇柏原市　　　　　〇東大阪市</a:t>
            </a:r>
            <a:endParaRPr lang="en-US" altLang="ja-JP" sz="800" dirty="0">
              <a:latin typeface="メイリオ" pitchFamily="50" charset="-128"/>
              <a:ea typeface="メイリオ" pitchFamily="50" charset="-128"/>
              <a:cs typeface="ＭＳ Ｐゴシック" pitchFamily="50" charset="-128"/>
            </a:endParaRPr>
          </a:p>
          <a:p>
            <a:pPr lvl="0" fontAlgn="base">
              <a:spcAft>
                <a:spcPct val="0"/>
              </a:spcAft>
            </a:pPr>
            <a:r>
              <a:rPr lang="ja-JP" altLang="en-US" sz="800" dirty="0">
                <a:latin typeface="メイリオ" pitchFamily="50" charset="-128"/>
                <a:ea typeface="メイリオ" pitchFamily="50" charset="-128"/>
                <a:cs typeface="ＭＳ Ｐゴシック" pitchFamily="50" charset="-128"/>
              </a:rPr>
              <a:t>　　〇守口市　　〇岸和田市　〇高槻市　　　　　〇寝屋川市</a:t>
            </a:r>
            <a:endParaRPr lang="en-US" altLang="ja-JP" sz="800" dirty="0">
              <a:latin typeface="メイリオ" pitchFamily="50" charset="-128"/>
              <a:ea typeface="メイリオ" pitchFamily="50" charset="-128"/>
              <a:cs typeface="ＭＳ Ｐゴシック" pitchFamily="50" charset="-128"/>
            </a:endParaRPr>
          </a:p>
          <a:p>
            <a:pPr lvl="0" fontAlgn="base">
              <a:spcAft>
                <a:spcPct val="0"/>
              </a:spcAft>
            </a:pPr>
            <a:r>
              <a:rPr lang="ja-JP" altLang="en-US" sz="800" dirty="0">
                <a:latin typeface="メイリオ" pitchFamily="50" charset="-128"/>
                <a:ea typeface="メイリオ" pitchFamily="50" charset="-128"/>
                <a:cs typeface="ＭＳ Ｐゴシック" pitchFamily="50" charset="-128"/>
              </a:rPr>
              <a:t>　　〇門真市　　〇忠岡町　　〇枚方市　　　　　〇和泉市</a:t>
            </a:r>
            <a:endParaRPr lang="en-US" altLang="ja-JP" sz="800" dirty="0">
              <a:latin typeface="メイリオ" pitchFamily="50" charset="-128"/>
              <a:ea typeface="メイリオ" pitchFamily="50" charset="-128"/>
              <a:cs typeface="ＭＳ Ｐゴシック" pitchFamily="50" charset="-128"/>
            </a:endParaRPr>
          </a:p>
          <a:p>
            <a:pPr lvl="0" algn="just" fontAlgn="base">
              <a:spcAft>
                <a:spcPct val="0"/>
              </a:spcAft>
            </a:pPr>
            <a:r>
              <a:rPr lang="ja-JP" altLang="en-US" sz="800" dirty="0">
                <a:latin typeface="メイリオ" pitchFamily="50" charset="-128"/>
                <a:ea typeface="メイリオ" pitchFamily="50" charset="-128"/>
                <a:cs typeface="ＭＳ Ｐゴシック" pitchFamily="50" charset="-128"/>
              </a:rPr>
              <a:t>　　〇岬町　　　〇茨木市　　〇羽曳野市</a:t>
            </a:r>
            <a:r>
              <a:rPr lang="en-US" altLang="ja-JP" sz="800" dirty="0">
                <a:latin typeface="メイリオ" pitchFamily="50" charset="-128"/>
                <a:ea typeface="メイリオ" pitchFamily="50" charset="-128"/>
                <a:cs typeface="ＭＳ Ｐゴシック" pitchFamily="50" charset="-128"/>
              </a:rPr>
              <a:t>   </a:t>
            </a:r>
            <a:r>
              <a:rPr lang="ja-JP" altLang="en-US" sz="800" dirty="0">
                <a:latin typeface="メイリオ" pitchFamily="50" charset="-128"/>
                <a:ea typeface="メイリオ" pitchFamily="50" charset="-128"/>
                <a:cs typeface="ＭＳ Ｐゴシック" pitchFamily="50" charset="-128"/>
              </a:rPr>
              <a:t>　　　〇箕面市</a:t>
            </a:r>
            <a:endParaRPr lang="en-US" altLang="ja-JP" sz="800" dirty="0">
              <a:latin typeface="メイリオ" pitchFamily="50" charset="-128"/>
              <a:ea typeface="メイリオ" pitchFamily="50" charset="-128"/>
              <a:cs typeface="ＭＳ Ｐゴシック" pitchFamily="50" charset="-128"/>
            </a:endParaRPr>
          </a:p>
          <a:p>
            <a:pPr lvl="0" algn="just" fontAlgn="base">
              <a:spcAft>
                <a:spcPct val="0"/>
              </a:spcAft>
            </a:pPr>
            <a:r>
              <a:rPr lang="ja-JP" altLang="en-US" sz="800" dirty="0">
                <a:latin typeface="メイリオ" pitchFamily="50" charset="-128"/>
                <a:ea typeface="メイリオ" pitchFamily="50" charset="-128"/>
                <a:cs typeface="ＭＳ Ｐゴシック" pitchFamily="50" charset="-128"/>
              </a:rPr>
              <a:t>　　〇太子町</a:t>
            </a:r>
            <a:endParaRPr lang="en-US" altLang="ja-JP" sz="800" dirty="0">
              <a:latin typeface="メイリオ" pitchFamily="50" charset="-128"/>
              <a:ea typeface="メイリオ" pitchFamily="50" charset="-128"/>
              <a:cs typeface="ＭＳ Ｐゴシック" pitchFamily="50" charset="-128"/>
            </a:endParaRPr>
          </a:p>
        </p:txBody>
      </p:sp>
      <p:sp>
        <p:nvSpPr>
          <p:cNvPr id="54" name="テキスト ボックス 148"/>
          <p:cNvSpPr txBox="1">
            <a:spLocks noChangeArrowheads="1"/>
          </p:cNvSpPr>
          <p:nvPr/>
        </p:nvSpPr>
        <p:spPr bwMode="auto">
          <a:xfrm>
            <a:off x="174712" y="7444220"/>
            <a:ext cx="3581948" cy="1143409"/>
          </a:xfrm>
          <a:prstGeom prst="rect">
            <a:avLst/>
          </a:prstGeom>
          <a:noFill/>
          <a:ln w="15875">
            <a:noFill/>
            <a:miter lim="800000"/>
            <a:headEnd/>
            <a:tailEnd/>
          </a:ln>
        </p:spPr>
        <p:txBody>
          <a:bodyPr vert="horz" wrap="square" lIns="91440" tIns="45720" rIns="91440" bIns="45720" numCol="1" anchor="t" anchorCtr="0" compatLnSpc="1">
            <a:prstTxWarp prst="textNoShape">
              <a:avLst/>
            </a:prstTxWarp>
          </a:bodyPr>
          <a:lstStyle/>
          <a:p>
            <a:pPr lvl="0" algn="just" fontAlgn="base">
              <a:lnSpc>
                <a:spcPct val="88000"/>
              </a:lnSpc>
              <a:spcBef>
                <a:spcPct val="0"/>
              </a:spcBef>
              <a:spcAft>
                <a:spcPct val="0"/>
              </a:spcAft>
            </a:pPr>
            <a:r>
              <a:rPr lang="en-US" altLang="ja-JP" sz="900" b="1" dirty="0">
                <a:latin typeface="メイリオ" pitchFamily="50" charset="-128"/>
                <a:ea typeface="メイリオ" pitchFamily="50" charset="-128"/>
                <a:cs typeface="メイリオ" panose="020B0604030504040204" pitchFamily="50" charset="-128"/>
              </a:rPr>
              <a:t>【</a:t>
            </a:r>
            <a:r>
              <a:rPr lang="ja-JP" altLang="en-US" sz="900" b="1" dirty="0">
                <a:latin typeface="メイリオ" pitchFamily="50" charset="-128"/>
                <a:ea typeface="メイリオ" pitchFamily="50" charset="-128"/>
                <a:cs typeface="メイリオ" panose="020B0604030504040204" pitchFamily="50" charset="-128"/>
              </a:rPr>
              <a:t>具体的な支援施策</a:t>
            </a:r>
            <a:r>
              <a:rPr lang="en-US" altLang="ja-JP" sz="900" b="1" dirty="0">
                <a:latin typeface="メイリオ" pitchFamily="50" charset="-128"/>
                <a:ea typeface="メイリオ" pitchFamily="50" charset="-128"/>
                <a:cs typeface="メイリオ" panose="020B0604030504040204" pitchFamily="50" charset="-128"/>
              </a:rPr>
              <a:t>】</a:t>
            </a:r>
            <a:r>
              <a:rPr lang="en-US" altLang="ja-JP" sz="800" dirty="0">
                <a:latin typeface="メイリオ" pitchFamily="50" charset="-128"/>
                <a:ea typeface="メイリオ" pitchFamily="50" charset="-128"/>
                <a:cs typeface="メイリオ" panose="020B0604030504040204" pitchFamily="50" charset="-128"/>
              </a:rPr>
              <a:t>※</a:t>
            </a:r>
            <a:r>
              <a:rPr lang="ja-JP" altLang="en-US" sz="800" dirty="0">
                <a:latin typeface="メイリオ" pitchFamily="50" charset="-128"/>
                <a:ea typeface="メイリオ" pitchFamily="50" charset="-128"/>
                <a:cs typeface="メイリオ" panose="020B0604030504040204" pitchFamily="50" charset="-128"/>
              </a:rPr>
              <a:t>事業者に対するもの（一部抜粋）</a:t>
            </a:r>
            <a:endParaRPr lang="en-US" altLang="ja-JP" sz="800" dirty="0">
              <a:latin typeface="メイリオ" pitchFamily="50" charset="-128"/>
              <a:ea typeface="メイリオ" pitchFamily="50" charset="-128"/>
              <a:cs typeface="メイリオ" panose="020B0604030504040204" pitchFamily="50" charset="-128"/>
            </a:endParaRPr>
          </a:p>
          <a:p>
            <a:pPr lvl="0" algn="just" fontAlgn="base">
              <a:lnSpc>
                <a:spcPct val="88000"/>
              </a:lnSpc>
              <a:spcBef>
                <a:spcPts val="300"/>
              </a:spcBef>
              <a:spcAft>
                <a:spcPct val="0"/>
              </a:spcAft>
            </a:pPr>
            <a:r>
              <a:rPr lang="ja-JP" altLang="en-US" sz="800" b="1" kern="100" dirty="0">
                <a:latin typeface="メイリオ" panose="020B0604030504040204" pitchFamily="50" charset="-128"/>
                <a:ea typeface="メイリオ" panose="020B0604030504040204" pitchFamily="50" charset="-128"/>
                <a:cs typeface="メイリオ" panose="020B0604030504040204" pitchFamily="50" charset="-128"/>
              </a:rPr>
              <a:t>●予算による支援</a:t>
            </a:r>
            <a:r>
              <a:rPr lang="ja-JP" altLang="en-US" sz="800" kern="100" dirty="0">
                <a:latin typeface="メイリオ" panose="020B0604030504040204" pitchFamily="50" charset="-128"/>
                <a:ea typeface="メイリオ" panose="020B0604030504040204" pitchFamily="50" charset="-128"/>
                <a:cs typeface="メイリオ" panose="020B0604030504040204" pitchFamily="50" charset="-128"/>
              </a:rPr>
              <a:t>（地域中核企業・中小企業等連携支援事業）</a:t>
            </a:r>
            <a:endParaRPr lang="en-US" altLang="ja-JP" sz="800" kern="100" dirty="0">
              <a:latin typeface="メイリオ" panose="020B0604030504040204" pitchFamily="50" charset="-128"/>
              <a:ea typeface="メイリオ" panose="020B0604030504040204" pitchFamily="50" charset="-128"/>
              <a:cs typeface="メイリオ" panose="020B0604030504040204" pitchFamily="50" charset="-128"/>
            </a:endParaRPr>
          </a:p>
          <a:p>
            <a:pPr lvl="0" algn="just" fontAlgn="base">
              <a:lnSpc>
                <a:spcPct val="88000"/>
              </a:lnSpc>
              <a:spcBef>
                <a:spcPct val="0"/>
              </a:spcBef>
              <a:spcAft>
                <a:spcPct val="0"/>
              </a:spcAft>
            </a:pPr>
            <a:r>
              <a:rPr lang="ja-JP" altLang="en-US" sz="800" kern="100" dirty="0">
                <a:latin typeface="メイリオ" panose="020B0604030504040204" pitchFamily="50" charset="-128"/>
                <a:ea typeface="メイリオ" panose="020B0604030504040204" pitchFamily="50" charset="-128"/>
                <a:cs typeface="メイリオ" panose="020B0604030504040204" pitchFamily="50" charset="-128"/>
              </a:rPr>
              <a:t>　研究開発から設備投資、販路開拓等までの一体的な支援等</a:t>
            </a:r>
            <a:endParaRPr lang="en-US" altLang="ja-JP" sz="800" kern="100" dirty="0">
              <a:latin typeface="メイリオ" panose="020B0604030504040204" pitchFamily="50" charset="-128"/>
              <a:ea typeface="メイリオ" panose="020B0604030504040204" pitchFamily="50" charset="-128"/>
              <a:cs typeface="メイリオ" panose="020B0604030504040204" pitchFamily="50" charset="-128"/>
            </a:endParaRPr>
          </a:p>
          <a:p>
            <a:pPr lvl="0" algn="just" fontAlgn="base">
              <a:lnSpc>
                <a:spcPct val="88000"/>
              </a:lnSpc>
              <a:spcBef>
                <a:spcPct val="0"/>
              </a:spcBef>
              <a:spcAft>
                <a:spcPct val="0"/>
              </a:spcAft>
            </a:pPr>
            <a:r>
              <a:rPr lang="ja-JP" altLang="en-US" sz="800" b="1" kern="100" dirty="0">
                <a:latin typeface="メイリオ" panose="020B0604030504040204" pitchFamily="50" charset="-128"/>
                <a:ea typeface="メイリオ" panose="020B0604030504040204" pitchFamily="50" charset="-128"/>
                <a:cs typeface="メイリオ" panose="020B0604030504040204" pitchFamily="50" charset="-128"/>
              </a:rPr>
              <a:t>●税制による支援</a:t>
            </a:r>
            <a:r>
              <a:rPr lang="ja-JP" altLang="en-US" sz="800" kern="100" dirty="0">
                <a:latin typeface="メイリオ" panose="020B0604030504040204" pitchFamily="50" charset="-128"/>
                <a:ea typeface="メイリオ" panose="020B0604030504040204" pitchFamily="50" charset="-128"/>
                <a:cs typeface="メイリオ" panose="020B0604030504040204" pitchFamily="50" charset="-128"/>
              </a:rPr>
              <a:t>（課税の特例）</a:t>
            </a:r>
            <a:endParaRPr lang="en-US" altLang="ja-JP" sz="800" kern="100" dirty="0">
              <a:latin typeface="メイリオ" panose="020B0604030504040204" pitchFamily="50" charset="-128"/>
              <a:ea typeface="メイリオ" panose="020B0604030504040204" pitchFamily="50" charset="-128"/>
              <a:cs typeface="メイリオ" panose="020B0604030504040204" pitchFamily="50" charset="-128"/>
            </a:endParaRPr>
          </a:p>
          <a:p>
            <a:pPr lvl="0" algn="just" fontAlgn="base">
              <a:lnSpc>
                <a:spcPct val="88000"/>
              </a:lnSpc>
              <a:spcBef>
                <a:spcPct val="0"/>
              </a:spcBef>
              <a:spcAft>
                <a:spcPct val="0"/>
              </a:spcAft>
            </a:pPr>
            <a:r>
              <a:rPr lang="ja-JP" altLang="en-US" sz="800" kern="100" dirty="0">
                <a:latin typeface="メイリオ" panose="020B0604030504040204" pitchFamily="50" charset="-128"/>
                <a:ea typeface="メイリオ" panose="020B0604030504040204" pitchFamily="50" charset="-128"/>
                <a:cs typeface="メイリオ" panose="020B0604030504040204" pitchFamily="50" charset="-128"/>
              </a:rPr>
              <a:t>　先進的な事業に必要な設備投資に対する減税措置等</a:t>
            </a:r>
            <a:endParaRPr lang="en-US" altLang="ja-JP" sz="800" kern="100" dirty="0">
              <a:latin typeface="メイリオ" panose="020B0604030504040204" pitchFamily="50" charset="-128"/>
              <a:ea typeface="メイリオ" panose="020B0604030504040204" pitchFamily="50" charset="-128"/>
              <a:cs typeface="メイリオ" panose="020B0604030504040204" pitchFamily="50" charset="-128"/>
            </a:endParaRPr>
          </a:p>
          <a:p>
            <a:pPr lvl="0" algn="just" fontAlgn="base">
              <a:lnSpc>
                <a:spcPct val="88000"/>
              </a:lnSpc>
              <a:spcBef>
                <a:spcPct val="0"/>
              </a:spcBef>
              <a:spcAft>
                <a:spcPct val="0"/>
              </a:spcAft>
            </a:pPr>
            <a:r>
              <a:rPr lang="ja-JP" altLang="en-US" sz="800" b="1" kern="100" dirty="0">
                <a:latin typeface="メイリオ" panose="020B0604030504040204" pitchFamily="50" charset="-128"/>
                <a:ea typeface="メイリオ" panose="020B0604030504040204" pitchFamily="50" charset="-128"/>
                <a:cs typeface="メイリオ" panose="020B0604030504040204" pitchFamily="50" charset="-128"/>
              </a:rPr>
              <a:t>●金融による支援</a:t>
            </a:r>
            <a:r>
              <a:rPr lang="ja-JP" altLang="en-US" sz="800" kern="100" dirty="0">
                <a:latin typeface="メイリオ" panose="020B0604030504040204" pitchFamily="50" charset="-128"/>
                <a:ea typeface="メイリオ" panose="020B0604030504040204" pitchFamily="50" charset="-128"/>
                <a:cs typeface="メイリオ" panose="020B0604030504040204" pitchFamily="50" charset="-128"/>
              </a:rPr>
              <a:t>（資金供給の円滑化）</a:t>
            </a:r>
            <a:endParaRPr lang="en-US" altLang="ja-JP" sz="800" kern="100" dirty="0">
              <a:latin typeface="メイリオ" panose="020B0604030504040204" pitchFamily="50" charset="-128"/>
              <a:ea typeface="メイリオ" panose="020B0604030504040204" pitchFamily="50" charset="-128"/>
              <a:cs typeface="メイリオ" panose="020B0604030504040204" pitchFamily="50" charset="-128"/>
            </a:endParaRPr>
          </a:p>
          <a:p>
            <a:pPr lvl="0" algn="just" fontAlgn="base">
              <a:lnSpc>
                <a:spcPct val="88000"/>
              </a:lnSpc>
              <a:spcBef>
                <a:spcPct val="0"/>
              </a:spcBef>
              <a:spcAft>
                <a:spcPct val="0"/>
              </a:spcAft>
            </a:pPr>
            <a:r>
              <a:rPr lang="ja-JP" altLang="en-US" sz="800" kern="100" dirty="0">
                <a:latin typeface="メイリオ" panose="020B0604030504040204" pitchFamily="50" charset="-128"/>
                <a:ea typeface="メイリオ" panose="020B0604030504040204" pitchFamily="50" charset="-128"/>
                <a:cs typeface="メイリオ" panose="020B0604030504040204" pitchFamily="50" charset="-128"/>
              </a:rPr>
              <a:t>　地域経済牽引事業のために必要な設備資金・運転資金についての</a:t>
            </a:r>
            <a:endParaRPr lang="en-US" altLang="ja-JP" sz="800" kern="100" dirty="0">
              <a:latin typeface="メイリオ" panose="020B0604030504040204" pitchFamily="50" charset="-128"/>
              <a:ea typeface="メイリオ" panose="020B0604030504040204" pitchFamily="50" charset="-128"/>
              <a:cs typeface="メイリオ" panose="020B0604030504040204" pitchFamily="50" charset="-128"/>
            </a:endParaRPr>
          </a:p>
          <a:p>
            <a:pPr lvl="0" algn="just" fontAlgn="base">
              <a:lnSpc>
                <a:spcPct val="88000"/>
              </a:lnSpc>
              <a:spcBef>
                <a:spcPct val="0"/>
              </a:spcBef>
              <a:spcAft>
                <a:spcPct val="0"/>
              </a:spcAft>
            </a:pPr>
            <a:r>
              <a:rPr lang="ja-JP" altLang="en-US" sz="800" kern="100" dirty="0">
                <a:latin typeface="メイリオ" panose="020B0604030504040204" pitchFamily="50" charset="-128"/>
                <a:ea typeface="メイリオ" panose="020B0604030504040204" pitchFamily="50" charset="-128"/>
                <a:cs typeface="メイリオ" panose="020B0604030504040204" pitchFamily="50" charset="-128"/>
              </a:rPr>
              <a:t>　中小企業・小規模事業者に対する日本政策金融公庫による融資制度</a:t>
            </a:r>
            <a:endParaRPr lang="en-US" altLang="ja-JP" sz="800" kern="100" dirty="0">
              <a:latin typeface="メイリオ" panose="020B0604030504040204" pitchFamily="50" charset="-128"/>
              <a:ea typeface="メイリオ" panose="020B0604030504040204" pitchFamily="50" charset="-128"/>
              <a:cs typeface="メイリオ" panose="020B0604030504040204" pitchFamily="50" charset="-128"/>
            </a:endParaRPr>
          </a:p>
          <a:p>
            <a:pPr lvl="0" algn="just" fontAlgn="base">
              <a:lnSpc>
                <a:spcPct val="88000"/>
              </a:lnSpc>
              <a:spcBef>
                <a:spcPts val="300"/>
              </a:spcBef>
              <a:spcAft>
                <a:spcPct val="0"/>
              </a:spcAft>
            </a:pPr>
            <a:r>
              <a:rPr lang="en-US" altLang="ja-JP" sz="800" kern="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kern="100" dirty="0">
                <a:latin typeface="メイリオ" panose="020B0604030504040204" pitchFamily="50" charset="-128"/>
                <a:ea typeface="メイリオ" panose="020B0604030504040204" pitchFamily="50" charset="-128"/>
                <a:cs typeface="メイリオ" panose="020B0604030504040204" pitchFamily="50" charset="-128"/>
              </a:rPr>
              <a:t>上記に加え、基本計画策定自治体を通じた間接的支援など</a:t>
            </a:r>
            <a:endParaRPr lang="en-US" altLang="ja-JP" sz="800" kern="100" dirty="0">
              <a:latin typeface="メイリオ" panose="020B0604030504040204" pitchFamily="50" charset="-128"/>
              <a:ea typeface="メイリオ" panose="020B0604030504040204" pitchFamily="50" charset="-128"/>
              <a:cs typeface="メイリオ" panose="020B0604030504040204" pitchFamily="50" charset="-128"/>
            </a:endParaRPr>
          </a:p>
          <a:p>
            <a:pPr lvl="0" algn="just" fontAlgn="base">
              <a:lnSpc>
                <a:spcPct val="88000"/>
              </a:lnSpc>
              <a:spcBef>
                <a:spcPct val="0"/>
              </a:spcBef>
              <a:spcAft>
                <a:spcPct val="0"/>
              </a:spcAft>
            </a:pPr>
            <a:endParaRPr lang="en-US" altLang="ja-JP" sz="800" kern="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algn="just" fontAlgn="base">
              <a:lnSpc>
                <a:spcPct val="88000"/>
              </a:lnSpc>
              <a:spcBef>
                <a:spcPct val="0"/>
              </a:spcBef>
              <a:spcAft>
                <a:spcPct val="0"/>
              </a:spcAft>
            </a:pPr>
            <a:r>
              <a:rPr lang="ja-JP" altLang="en-US" sz="800" kern="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800" kern="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0" name="テキスト ボックス 60"/>
          <p:cNvSpPr txBox="1">
            <a:spLocks noChangeArrowheads="1"/>
          </p:cNvSpPr>
          <p:nvPr/>
        </p:nvSpPr>
        <p:spPr bwMode="auto">
          <a:xfrm>
            <a:off x="61068" y="9657193"/>
            <a:ext cx="7082971" cy="306649"/>
          </a:xfrm>
          <a:prstGeom prst="rect">
            <a:avLst/>
          </a:prstGeom>
          <a:noFill/>
          <a:ln>
            <a:noFill/>
          </a:ln>
        </p:spPr>
        <p:txBody>
          <a:bodyPr vert="horz" wrap="square" lIns="91440" tIns="45720" rIns="91440" bIns="45720" numCol="1" anchor="t" anchorCtr="0" compatLnSpc="1">
            <a:prstTxWarp prst="textNoShape">
              <a:avLst/>
            </a:prstTxWarp>
          </a:bodyPr>
          <a:lstStyle/>
          <a:p>
            <a:pPr lvl="0" algn="just" fontAlgn="base">
              <a:lnSpc>
                <a:spcPct val="88000"/>
              </a:lnSpc>
              <a:spcBef>
                <a:spcPct val="0"/>
              </a:spcBef>
              <a:spcAft>
                <a:spcPct val="0"/>
              </a:spcAft>
            </a:pPr>
            <a:r>
              <a:rPr lang="ja-JP" altLang="en-US" sz="800" dirty="0">
                <a:solidFill>
                  <a:srgbClr val="000000"/>
                </a:solidFill>
                <a:latin typeface="メイリオ" pitchFamily="50" charset="-128"/>
                <a:ea typeface="メイリオ" pitchFamily="50" charset="-128"/>
                <a:cs typeface="ＭＳ Ｐゴシック" pitchFamily="50" charset="-128"/>
              </a:rPr>
              <a:t>（注）具体的に利用をご検討中の方は、必ず事前に詳しい利用要件などを各金融機関で確認してください。</a:t>
            </a:r>
            <a:endParaRPr lang="en-US" altLang="ja-JP" sz="800" dirty="0">
              <a:solidFill>
                <a:srgbClr val="000000"/>
              </a:solidFill>
              <a:latin typeface="メイリオ" pitchFamily="50" charset="-128"/>
              <a:ea typeface="メイリオ" pitchFamily="50" charset="-128"/>
              <a:cs typeface="ＭＳ Ｐゴシック" pitchFamily="50" charset="-128"/>
            </a:endParaRPr>
          </a:p>
          <a:p>
            <a:pPr lvl="0" algn="just" fontAlgn="base">
              <a:lnSpc>
                <a:spcPct val="88000"/>
              </a:lnSpc>
              <a:spcBef>
                <a:spcPct val="0"/>
              </a:spcBef>
              <a:spcAft>
                <a:spcPct val="0"/>
              </a:spcAft>
            </a:pPr>
            <a:r>
              <a:rPr lang="ja-JP" altLang="en-US" sz="800" dirty="0">
                <a:solidFill>
                  <a:srgbClr val="000000"/>
                </a:solidFill>
                <a:latin typeface="メイリオ" pitchFamily="50" charset="-128"/>
                <a:ea typeface="メイリオ" pitchFamily="50" charset="-128"/>
                <a:cs typeface="ＭＳ Ｐゴシック" pitchFamily="50" charset="-128"/>
              </a:rPr>
              <a:t>　　　このリーフレットは、概要をお知らせすることを目的とするものであり、一切の融資もしくは保証等をお約束するものではありません。</a:t>
            </a:r>
          </a:p>
        </p:txBody>
      </p:sp>
      <p:graphicFrame>
        <p:nvGraphicFramePr>
          <p:cNvPr id="55" name="表 54">
            <a:extLst>
              <a:ext uri="{FF2B5EF4-FFF2-40B4-BE49-F238E27FC236}">
                <a16:creationId xmlns:a16="http://schemas.microsoft.com/office/drawing/2014/main" id="{BD3E2C99-3C5C-414C-A7A5-46268B7DAA44}"/>
              </a:ext>
            </a:extLst>
          </p:cNvPr>
          <p:cNvGraphicFramePr>
            <a:graphicFrameLocks noGrp="1"/>
          </p:cNvGraphicFramePr>
          <p:nvPr>
            <p:extLst>
              <p:ext uri="{D42A27DB-BD31-4B8C-83A1-F6EECF244321}">
                <p14:modId xmlns:p14="http://schemas.microsoft.com/office/powerpoint/2010/main" val="394027084"/>
              </p:ext>
            </p:extLst>
          </p:nvPr>
        </p:nvGraphicFramePr>
        <p:xfrm>
          <a:off x="247934" y="6792406"/>
          <a:ext cx="6688171" cy="525671"/>
        </p:xfrm>
        <a:graphic>
          <a:graphicData uri="http://schemas.openxmlformats.org/drawingml/2006/table">
            <a:tbl>
              <a:tblPr firstRow="1" bandRow="1">
                <a:tableStyleId>{5940675A-B579-460E-94D1-54222C63F5DA}</a:tableStyleId>
              </a:tblPr>
              <a:tblGrid>
                <a:gridCol w="949297">
                  <a:extLst>
                    <a:ext uri="{9D8B030D-6E8A-4147-A177-3AD203B41FA5}">
                      <a16:colId xmlns:a16="http://schemas.microsoft.com/office/drawing/2014/main" val="20000"/>
                    </a:ext>
                  </a:extLst>
                </a:gridCol>
                <a:gridCol w="5738874">
                  <a:extLst>
                    <a:ext uri="{9D8B030D-6E8A-4147-A177-3AD203B41FA5}">
                      <a16:colId xmlns:a16="http://schemas.microsoft.com/office/drawing/2014/main" val="20001"/>
                    </a:ext>
                  </a:extLst>
                </a:gridCol>
              </a:tblGrid>
              <a:tr h="196944">
                <a:tc>
                  <a:txBody>
                    <a:bodyPr/>
                    <a:lstStyle/>
                    <a:p>
                      <a:pPr algn="dist">
                        <a:lnSpc>
                          <a:spcPts val="1100"/>
                        </a:lnSpc>
                        <a:spcAft>
                          <a:spcPts val="0"/>
                        </a:spcAft>
                      </a:pPr>
                      <a:r>
                        <a:rPr lang="ja-JP" sz="800" kern="100" dirty="0">
                          <a:effectLst/>
                          <a:latin typeface="Century"/>
                          <a:ea typeface="メイリオ"/>
                          <a:cs typeface="Times New Roman"/>
                        </a:rPr>
                        <a:t>対象</a:t>
                      </a:r>
                      <a:endParaRPr lang="ja-JP" sz="1050" kern="100" dirty="0">
                        <a:effectLst/>
                        <a:latin typeface="Century"/>
                        <a:ea typeface="ＭＳ 明朝"/>
                        <a:cs typeface="Times New Roman"/>
                      </a:endParaRPr>
                    </a:p>
                  </a:txBody>
                  <a:tcPr marL="68580" marR="68580" marT="0" marB="0" anchor="ctr">
                    <a:solidFill>
                      <a:schemeClr val="tx2">
                        <a:lumMod val="60000"/>
                        <a:lumOff val="40000"/>
                      </a:schemeClr>
                    </a:solidFill>
                  </a:tcPr>
                </a:tc>
                <a:tc>
                  <a:txBody>
                    <a:bodyPr/>
                    <a:lstStyle/>
                    <a:p>
                      <a:pPr algn="just">
                        <a:lnSpc>
                          <a:spcPts val="1100"/>
                        </a:lnSpc>
                        <a:spcAft>
                          <a:spcPts val="0"/>
                        </a:spcAft>
                      </a:pPr>
                      <a:r>
                        <a:rPr lang="ja-JP" altLang="en-US" sz="800" kern="100" dirty="0">
                          <a:solidFill>
                            <a:schemeClr val="tx1"/>
                          </a:solidFill>
                          <a:effectLst/>
                          <a:latin typeface="+mn-lt"/>
                          <a:ea typeface="メイリオ"/>
                          <a:cs typeface="+mn-cs"/>
                        </a:rPr>
                        <a:t>例）成長ものづくり分野など（</a:t>
                      </a:r>
                      <a:r>
                        <a:rPr lang="en-US" altLang="ja-JP" sz="800" kern="100" dirty="0">
                          <a:solidFill>
                            <a:schemeClr val="tx1"/>
                          </a:solidFill>
                          <a:effectLst/>
                          <a:latin typeface="+mn-lt"/>
                          <a:ea typeface="メイリオ"/>
                          <a:cs typeface="+mn-cs"/>
                        </a:rPr>
                        <a:t>※</a:t>
                      </a:r>
                      <a:r>
                        <a:rPr lang="ja-JP" altLang="en-US" sz="800" kern="100" dirty="0">
                          <a:solidFill>
                            <a:schemeClr val="tx1"/>
                          </a:solidFill>
                          <a:effectLst/>
                          <a:latin typeface="+mn-lt"/>
                          <a:ea typeface="メイリオ"/>
                          <a:cs typeface="+mn-cs"/>
                        </a:rPr>
                        <a:t>基本計画ごとに対象分野は異なります）</a:t>
                      </a:r>
                      <a:endParaRPr lang="en-US" altLang="ja-JP" sz="800" kern="100" dirty="0">
                        <a:solidFill>
                          <a:schemeClr val="tx1"/>
                        </a:solidFill>
                        <a:effectLst/>
                        <a:latin typeface="+mn-lt"/>
                        <a:ea typeface="メイリオ"/>
                        <a:cs typeface="+mn-cs"/>
                      </a:endParaRPr>
                    </a:p>
                  </a:txBody>
                  <a:tcPr marL="68580" marR="68580" marT="0" marB="0" anchor="ctr"/>
                </a:tc>
                <a:extLst>
                  <a:ext uri="{0D108BD9-81ED-4DB2-BD59-A6C34878D82A}">
                    <a16:rowId xmlns:a16="http://schemas.microsoft.com/office/drawing/2014/main" val="10000"/>
                  </a:ext>
                </a:extLst>
              </a:tr>
              <a:tr h="328727">
                <a:tc>
                  <a:txBody>
                    <a:bodyPr/>
                    <a:lstStyle/>
                    <a:p>
                      <a:pPr algn="dist">
                        <a:lnSpc>
                          <a:spcPts val="1500"/>
                        </a:lnSpc>
                        <a:spcAft>
                          <a:spcPts val="0"/>
                        </a:spcAft>
                      </a:pPr>
                      <a:r>
                        <a:rPr lang="ja-JP" altLang="en-US" sz="800" kern="100" dirty="0">
                          <a:effectLst/>
                          <a:latin typeface="Century"/>
                          <a:ea typeface="メイリオ"/>
                          <a:cs typeface="Times New Roman"/>
                        </a:rPr>
                        <a:t>承認</a:t>
                      </a:r>
                      <a:r>
                        <a:rPr lang="ja-JP" sz="800" kern="100" dirty="0">
                          <a:effectLst/>
                          <a:latin typeface="Century"/>
                          <a:ea typeface="メイリオ"/>
                          <a:cs typeface="Times New Roman"/>
                        </a:rPr>
                        <a:t>要件</a:t>
                      </a:r>
                      <a:endParaRPr lang="ja-JP" sz="1050" kern="100" dirty="0">
                        <a:effectLst/>
                        <a:latin typeface="Century"/>
                        <a:ea typeface="ＭＳ 明朝"/>
                        <a:cs typeface="Times New Roman"/>
                      </a:endParaRPr>
                    </a:p>
                  </a:txBody>
                  <a:tcPr marL="68580" marR="68580" marT="0" marB="0" anchor="ctr">
                    <a:solidFill>
                      <a:schemeClr val="tx2">
                        <a:lumMod val="60000"/>
                        <a:lumOff val="40000"/>
                      </a:schemeClr>
                    </a:solidFill>
                  </a:tcPr>
                </a:tc>
                <a:tc>
                  <a:txBody>
                    <a:bodyPr/>
                    <a:lstStyle/>
                    <a:p>
                      <a:pPr lvl="0" algn="just" fontAlgn="base">
                        <a:lnSpc>
                          <a:spcPct val="88000"/>
                        </a:lnSpc>
                        <a:spcBef>
                          <a:spcPts val="300"/>
                        </a:spcBef>
                        <a:spcAft>
                          <a:spcPct val="0"/>
                        </a:spcAft>
                      </a:pPr>
                      <a:r>
                        <a:rPr lang="ja-JP" altLang="en-US" sz="800" dirty="0">
                          <a:latin typeface="メイリオ" pitchFamily="50" charset="-128"/>
                          <a:ea typeface="メイリオ" pitchFamily="50" charset="-128"/>
                          <a:cs typeface="ＭＳ Ｐゴシック" pitchFamily="50" charset="-128"/>
                        </a:rPr>
                        <a:t>①地域特性を活用すること　②高い付加価値を創出すること　</a:t>
                      </a:r>
                      <a:r>
                        <a:rPr lang="ja-JP" altLang="en-US" sz="800" kern="100" dirty="0">
                          <a:latin typeface="メイリオ" panose="020B0604030504040204" pitchFamily="50" charset="-128"/>
                          <a:ea typeface="メイリオ" panose="020B0604030504040204" pitchFamily="50" charset="-128"/>
                          <a:cs typeface="メイリオ" panose="020B0604030504040204" pitchFamily="50" charset="-128"/>
                        </a:rPr>
                        <a:t>③売上や雇用者数の増加等の経済的効果が見込まれること</a:t>
                      </a:r>
                      <a:endParaRPr lang="en-US" altLang="ja-JP" sz="800" kern="100" dirty="0">
                        <a:latin typeface="メイリオ" panose="020B0604030504040204" pitchFamily="50" charset="-128"/>
                        <a:ea typeface="メイリオ" panose="020B0604030504040204" pitchFamily="50" charset="-128"/>
                        <a:cs typeface="メイリオ" panose="020B0604030504040204" pitchFamily="50" charset="-128"/>
                      </a:endParaRPr>
                    </a:p>
                    <a:p>
                      <a:pPr lvl="0" algn="just" fontAlgn="base">
                        <a:lnSpc>
                          <a:spcPct val="88000"/>
                        </a:lnSpc>
                        <a:spcBef>
                          <a:spcPts val="300"/>
                        </a:spcBef>
                        <a:spcAft>
                          <a:spcPct val="0"/>
                        </a:spcAft>
                      </a:pPr>
                      <a:r>
                        <a:rPr lang="ja-JP" altLang="en-US" sz="800" kern="1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kern="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kern="100" dirty="0">
                          <a:latin typeface="メイリオ" panose="020B0604030504040204" pitchFamily="50" charset="-128"/>
                          <a:ea typeface="メイリオ" panose="020B0604030504040204" pitchFamily="50" charset="-128"/>
                          <a:cs typeface="メイリオ" panose="020B0604030504040204" pitchFamily="50" charset="-128"/>
                        </a:rPr>
                        <a:t>基本計画ごとに承認要件は異なります）</a:t>
                      </a:r>
                      <a:endParaRPr lang="en-US" altLang="ja-JP" sz="800" kern="100" dirty="0">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36000" marB="0" anchor="ct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7294062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799743543"/>
              </p:ext>
            </p:extLst>
          </p:nvPr>
        </p:nvGraphicFramePr>
        <p:xfrm>
          <a:off x="180808" y="129937"/>
          <a:ext cx="6912768" cy="9859559"/>
        </p:xfrm>
        <a:graphic>
          <a:graphicData uri="http://schemas.openxmlformats.org/drawingml/2006/table">
            <a:tbl>
              <a:tblPr firstRow="1" bandRow="1">
                <a:tableStyleId>{5C22544A-7EE6-4342-B048-85BDC9FD1C3A}</a:tableStyleId>
              </a:tblPr>
              <a:tblGrid>
                <a:gridCol w="849238">
                  <a:extLst>
                    <a:ext uri="{9D8B030D-6E8A-4147-A177-3AD203B41FA5}">
                      <a16:colId xmlns:a16="http://schemas.microsoft.com/office/drawing/2014/main" val="20000"/>
                    </a:ext>
                  </a:extLst>
                </a:gridCol>
                <a:gridCol w="6063530">
                  <a:extLst>
                    <a:ext uri="{9D8B030D-6E8A-4147-A177-3AD203B41FA5}">
                      <a16:colId xmlns:a16="http://schemas.microsoft.com/office/drawing/2014/main" val="20001"/>
                    </a:ext>
                  </a:extLst>
                </a:gridCol>
              </a:tblGrid>
              <a:tr h="346934">
                <a:tc gridSpan="2">
                  <a:txBody>
                    <a:bodyPr/>
                    <a:lstStyle/>
                    <a:p>
                      <a:pPr algn="ct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大阪府の産業集積促進地域</a:t>
                      </a:r>
                      <a:r>
                        <a:rPr kumimoji="1" lang="ja-JP" altLang="en-US" sz="16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令和５年</a:t>
                      </a:r>
                      <a:r>
                        <a:rPr kumimoji="1" lang="ja-JP" altLang="en-US" sz="16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５</a:t>
                      </a:r>
                      <a:r>
                        <a:rPr kumimoji="1" lang="ja-JP" altLang="en-US" sz="1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26</a:t>
                      </a:r>
                      <a:r>
                        <a:rPr kumimoji="1" lang="ja-JP" altLang="en-US" sz="1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日</a:t>
                      </a:r>
                      <a:r>
                        <a:rPr kumimoji="1" lang="ja-JP" altLang="en-US" sz="16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現在）</a:t>
                      </a:r>
                    </a:p>
                  </a:txBody>
                  <a:tcPr anchor="ctr"/>
                </a:tc>
                <a:tc hMerge="1">
                  <a:txBody>
                    <a:bodyPr/>
                    <a:lstStyle/>
                    <a:p>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tc>
                <a:extLst>
                  <a:ext uri="{0D108BD9-81ED-4DB2-BD59-A6C34878D82A}">
                    <a16:rowId xmlns:a16="http://schemas.microsoft.com/office/drawing/2014/main" val="10000"/>
                  </a:ext>
                </a:extLst>
              </a:tr>
              <a:tr h="1170770">
                <a:tc>
                  <a:txBody>
                    <a:bodyPr/>
                    <a:lstStyle/>
                    <a:p>
                      <a:pPr algn="dist">
                        <a:lnSpc>
                          <a:spcPts val="1200"/>
                        </a:lnSpc>
                        <a:spcBef>
                          <a:spcPts val="0"/>
                        </a:spcBef>
                      </a:pPr>
                      <a:r>
                        <a:rPr kumimoji="1" lang="ja-JP" altLang="en-US" sz="1000" b="1" dirty="0">
                          <a:latin typeface="メイリオ" panose="020B0604030504040204" pitchFamily="50" charset="-128"/>
                          <a:ea typeface="メイリオ" panose="020B0604030504040204" pitchFamily="50" charset="-128"/>
                          <a:cs typeface="メイリオ" panose="020B0604030504040204" pitchFamily="50" charset="-128"/>
                        </a:rPr>
                        <a:t>堺市</a:t>
                      </a:r>
                    </a:p>
                  </a:txBody>
                  <a:tcPr anchor="ctr"/>
                </a:tc>
                <a:tc>
                  <a:txBody>
                    <a:bodyPr/>
                    <a:lstStyle/>
                    <a:p>
                      <a:pPr marL="101600" marR="0" lvl="0" indent="-101600" algn="just" defTabSz="914400" rtl="0" eaLnBrk="1" fontAlgn="auto" latinLnBrk="0" hangingPunct="1">
                        <a:lnSpc>
                          <a:spcPct val="100000"/>
                        </a:lnSpc>
                        <a:spcBef>
                          <a:spcPts val="0"/>
                        </a:spcBef>
                        <a:spcAft>
                          <a:spcPts val="0"/>
                        </a:spcAft>
                        <a:buClrTx/>
                        <a:buSzTx/>
                        <a:buFontTx/>
                        <a:buNone/>
                        <a:tabLst/>
                        <a:defRPr/>
                      </a:pPr>
                      <a:r>
                        <a:rPr lang="ja-JP" altLang="ja-JP" sz="1000" b="1" kern="100" dirty="0">
                          <a:effectLst/>
                          <a:latin typeface="Century"/>
                          <a:ea typeface="メイリオ"/>
                          <a:cs typeface="Times New Roman"/>
                        </a:rPr>
                        <a:t>○堺市臨海部工業専用地域等地区</a:t>
                      </a:r>
                      <a:r>
                        <a:rPr kumimoji="1" lang="ja-JP" altLang="en-US" sz="1000" b="0" i="0" u="none" strike="noStrike" kern="100" cap="none" spc="0" normalizeH="0" baseline="0" noProof="0" dirty="0">
                          <a:ln>
                            <a:noFill/>
                          </a:ln>
                          <a:solidFill>
                            <a:prstClr val="black"/>
                          </a:solidFill>
                          <a:effectLst/>
                          <a:uLnTx/>
                          <a:uFillTx/>
                          <a:latin typeface="Century"/>
                          <a:ea typeface="メイリオ"/>
                          <a:cs typeface="Times New Roman"/>
                        </a:rPr>
                        <a:t>　　　　</a:t>
                      </a:r>
                      <a:r>
                        <a:rPr kumimoji="1" lang="ja-JP" altLang="en-US" sz="10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0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指定公示日：平成</a:t>
                      </a:r>
                      <a:r>
                        <a:rPr kumimoji="1" lang="en-US" altLang="ja-JP" sz="10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19</a:t>
                      </a:r>
                      <a:r>
                        <a:rPr kumimoji="1" lang="ja-JP" altLang="en-US" sz="10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0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10</a:t>
                      </a:r>
                      <a:r>
                        <a:rPr kumimoji="1" lang="ja-JP" altLang="en-US" sz="10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0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0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日、平成</a:t>
                      </a:r>
                      <a:r>
                        <a:rPr kumimoji="1" lang="en-US" altLang="ja-JP" sz="10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25</a:t>
                      </a:r>
                      <a:r>
                        <a:rPr kumimoji="1" lang="ja-JP" altLang="en-US" sz="10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0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0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0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9</a:t>
                      </a:r>
                      <a:r>
                        <a:rPr kumimoji="1" lang="ja-JP" altLang="en-US" sz="10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日</a:t>
                      </a:r>
                      <a:r>
                        <a:rPr kumimoji="1" lang="en-US" altLang="ja-JP" sz="1000" b="0" i="0" u="none" strike="noStrike" kern="100" cap="none" spc="0" normalizeH="0" baseline="0" noProof="0" dirty="0">
                          <a:ln>
                            <a:noFill/>
                          </a:ln>
                          <a:solidFill>
                            <a:prstClr val="black"/>
                          </a:solidFill>
                          <a:effectLst/>
                          <a:uLnTx/>
                          <a:uFillTx/>
                          <a:latin typeface="Century"/>
                          <a:ea typeface="メイリオ"/>
                          <a:cs typeface="Times New Roman"/>
                        </a:rPr>
                        <a:t>】</a:t>
                      </a:r>
                    </a:p>
                    <a:p>
                      <a:pPr marL="101600" marR="0" lvl="0" indent="-101600" algn="just" defTabSz="914400" rtl="0" eaLnBrk="1" fontAlgn="auto" latinLnBrk="0" hangingPunct="1">
                        <a:lnSpc>
                          <a:spcPct val="100000"/>
                        </a:lnSpc>
                        <a:spcBef>
                          <a:spcPts val="0"/>
                        </a:spcBef>
                        <a:spcAft>
                          <a:spcPts val="0"/>
                        </a:spcAft>
                        <a:buClrTx/>
                        <a:buSzTx/>
                        <a:buFontTx/>
                        <a:buNone/>
                        <a:tabLst/>
                        <a:defRPr/>
                      </a:pPr>
                      <a:r>
                        <a:rPr lang="ja-JP" altLang="ja-JP" sz="1000" b="1" kern="100" dirty="0">
                          <a:effectLst/>
                          <a:latin typeface="Century"/>
                          <a:ea typeface="メイリオ"/>
                          <a:cs typeface="Times New Roman"/>
                        </a:rPr>
                        <a:t>○</a:t>
                      </a:r>
                      <a:r>
                        <a:rPr lang="ja-JP" altLang="ja-JP" sz="1000" b="1" kern="0" dirty="0">
                          <a:effectLst/>
                          <a:latin typeface="Century"/>
                          <a:ea typeface="メイリオ"/>
                          <a:cs typeface="Times New Roman"/>
                        </a:rPr>
                        <a:t>堺市大和川南岸工業地域地区</a:t>
                      </a:r>
                      <a:r>
                        <a:rPr lang="ja-JP" altLang="en-US" sz="1000" b="1" kern="0" baseline="0" dirty="0">
                          <a:effectLst/>
                          <a:latin typeface="Century"/>
                          <a:ea typeface="メイリオ"/>
                          <a:cs typeface="Times New Roman"/>
                        </a:rPr>
                        <a:t> </a:t>
                      </a:r>
                      <a:r>
                        <a:rPr lang="ja-JP" altLang="ja-JP" sz="1000" b="1" kern="0" dirty="0">
                          <a:effectLst/>
                          <a:latin typeface="Century"/>
                          <a:ea typeface="メイリオ"/>
                          <a:cs typeface="Times New Roman"/>
                        </a:rPr>
                        <a:t>○堺市遠里小野工業地域地区</a:t>
                      </a:r>
                      <a:r>
                        <a:rPr lang="ja-JP" altLang="en-US" sz="1000" b="1" kern="0" baseline="0" dirty="0">
                          <a:effectLst/>
                          <a:latin typeface="Century"/>
                          <a:ea typeface="メイリオ"/>
                          <a:cs typeface="Times New Roman"/>
                        </a:rPr>
                        <a:t> </a:t>
                      </a:r>
                      <a:r>
                        <a:rPr lang="ja-JP" altLang="ja-JP" sz="1000" b="1" kern="0" dirty="0">
                          <a:effectLst/>
                          <a:latin typeface="Century"/>
                          <a:ea typeface="メイリオ"/>
                          <a:cs typeface="Times New Roman"/>
                        </a:rPr>
                        <a:t>○堺市大仙西町工業地域地区</a:t>
                      </a:r>
                      <a:endParaRPr lang="en-US" altLang="ja-JP" sz="1000" b="1" kern="0" dirty="0">
                        <a:effectLst/>
                        <a:latin typeface="Century"/>
                        <a:ea typeface="メイリオ"/>
                        <a:cs typeface="Times New Roman"/>
                      </a:endParaRPr>
                    </a:p>
                    <a:p>
                      <a:pPr marL="101600" marR="0" lvl="0" indent="-101600" algn="just" defTabSz="914400" rtl="0" eaLnBrk="1" fontAlgn="auto" latinLnBrk="0" hangingPunct="1">
                        <a:lnSpc>
                          <a:spcPct val="100000"/>
                        </a:lnSpc>
                        <a:spcBef>
                          <a:spcPts val="0"/>
                        </a:spcBef>
                        <a:spcAft>
                          <a:spcPts val="0"/>
                        </a:spcAft>
                        <a:buClrTx/>
                        <a:buSzTx/>
                        <a:buFontTx/>
                        <a:buNone/>
                        <a:tabLst/>
                        <a:defRPr/>
                      </a:pPr>
                      <a:r>
                        <a:rPr lang="ja-JP" altLang="ja-JP" sz="1000" b="1" kern="0" dirty="0">
                          <a:effectLst/>
                          <a:latin typeface="Century"/>
                          <a:ea typeface="メイリオ"/>
                          <a:cs typeface="Times New Roman"/>
                        </a:rPr>
                        <a:t>○堺市石津北町工業地域地区</a:t>
                      </a:r>
                      <a:r>
                        <a:rPr lang="ja-JP" altLang="en-US" sz="1000" b="1" kern="0" baseline="0" dirty="0">
                          <a:effectLst/>
                          <a:latin typeface="Century"/>
                          <a:ea typeface="メイリオ"/>
                          <a:cs typeface="Times New Roman"/>
                        </a:rPr>
                        <a:t>　 </a:t>
                      </a:r>
                      <a:r>
                        <a:rPr lang="ja-JP" altLang="ja-JP" sz="1000" b="1" kern="0" dirty="0">
                          <a:effectLst/>
                          <a:latin typeface="Century"/>
                          <a:ea typeface="メイリオ"/>
                          <a:cs typeface="Times New Roman"/>
                        </a:rPr>
                        <a:t>○堺市中区工業地域地区</a:t>
                      </a:r>
                      <a:r>
                        <a:rPr lang="ja-JP" altLang="en-US" sz="1000" b="1" kern="0" baseline="0" dirty="0">
                          <a:effectLst/>
                          <a:latin typeface="Century"/>
                          <a:ea typeface="メイリオ"/>
                          <a:cs typeface="Times New Roman"/>
                        </a:rPr>
                        <a:t>　　 </a:t>
                      </a:r>
                      <a:r>
                        <a:rPr lang="ja-JP" altLang="ja-JP" sz="1000" b="1" kern="0" dirty="0">
                          <a:effectLst/>
                          <a:latin typeface="Century"/>
                          <a:ea typeface="メイリオ"/>
                          <a:cs typeface="Times New Roman"/>
                        </a:rPr>
                        <a:t>○堺市毛穴工業地域地区</a:t>
                      </a:r>
                      <a:endParaRPr lang="en-US" altLang="ja-JP" sz="1000" b="1" kern="0" dirty="0">
                        <a:effectLst/>
                        <a:latin typeface="Century"/>
                        <a:ea typeface="メイリオ"/>
                        <a:cs typeface="Times New Roman"/>
                      </a:endParaRPr>
                    </a:p>
                    <a:p>
                      <a:pPr marL="101600" marR="0" lvl="0" indent="-101600" algn="just" defTabSz="914400" rtl="0" eaLnBrk="1" fontAlgn="auto" latinLnBrk="0" hangingPunct="1">
                        <a:lnSpc>
                          <a:spcPct val="100000"/>
                        </a:lnSpc>
                        <a:spcBef>
                          <a:spcPts val="0"/>
                        </a:spcBef>
                        <a:spcAft>
                          <a:spcPts val="0"/>
                        </a:spcAft>
                        <a:buClrTx/>
                        <a:buSzTx/>
                        <a:buFontTx/>
                        <a:buNone/>
                        <a:tabLst/>
                        <a:defRPr/>
                      </a:pPr>
                      <a:r>
                        <a:rPr lang="ja-JP" altLang="ja-JP" sz="1000" b="1" kern="0" dirty="0">
                          <a:effectLst/>
                          <a:latin typeface="Century"/>
                          <a:ea typeface="メイリオ"/>
                          <a:cs typeface="Times New Roman"/>
                        </a:rPr>
                        <a:t>○堺市東区・北区工業地域地区</a:t>
                      </a:r>
                      <a:r>
                        <a:rPr lang="ja-JP" altLang="en-US" sz="1000" b="1" kern="0" baseline="0" dirty="0">
                          <a:effectLst/>
                          <a:latin typeface="Century"/>
                          <a:ea typeface="メイリオ"/>
                          <a:cs typeface="Times New Roman"/>
                        </a:rPr>
                        <a:t> </a:t>
                      </a:r>
                      <a:r>
                        <a:rPr lang="ja-JP" altLang="ja-JP" sz="1000" b="1" kern="0" dirty="0">
                          <a:effectLst/>
                          <a:latin typeface="Century"/>
                          <a:ea typeface="メイリオ"/>
                          <a:cs typeface="Times New Roman"/>
                        </a:rPr>
                        <a:t>○堺市西区工業地域地区</a:t>
                      </a:r>
                      <a:r>
                        <a:rPr lang="ja-JP" altLang="en-US" sz="1000" b="1" kern="0" baseline="0" dirty="0">
                          <a:effectLst/>
                          <a:latin typeface="Century"/>
                          <a:ea typeface="メイリオ"/>
                          <a:cs typeface="Times New Roman"/>
                        </a:rPr>
                        <a:t>　　 </a:t>
                      </a:r>
                      <a:r>
                        <a:rPr lang="ja-JP" altLang="ja-JP" sz="1000" b="1" kern="0" dirty="0">
                          <a:effectLst/>
                          <a:latin typeface="Century"/>
                          <a:ea typeface="メイリオ"/>
                          <a:cs typeface="Times New Roman"/>
                        </a:rPr>
                        <a:t>○堺市鳳南町工業地域地区</a:t>
                      </a:r>
                      <a:endParaRPr lang="en-US" altLang="ja-JP" sz="1000" b="1" kern="0" dirty="0">
                        <a:effectLst/>
                        <a:latin typeface="Century"/>
                        <a:ea typeface="メイリオ"/>
                        <a:cs typeface="Times New Roman"/>
                      </a:endParaRPr>
                    </a:p>
                    <a:p>
                      <a:pPr marL="101600" marR="0" lvl="0" indent="-101600" algn="just" defTabSz="914400" rtl="0" eaLnBrk="1" fontAlgn="auto" latinLnBrk="0" hangingPunct="1">
                        <a:lnSpc>
                          <a:spcPct val="100000"/>
                        </a:lnSpc>
                        <a:spcBef>
                          <a:spcPts val="0"/>
                        </a:spcBef>
                        <a:spcAft>
                          <a:spcPts val="0"/>
                        </a:spcAft>
                        <a:buClrTx/>
                        <a:buSzTx/>
                        <a:buFontTx/>
                        <a:buNone/>
                        <a:tabLst/>
                        <a:defRPr/>
                      </a:pPr>
                      <a:r>
                        <a:rPr lang="ja-JP" altLang="ja-JP" sz="1000" b="1" kern="0" dirty="0">
                          <a:effectLst/>
                          <a:latin typeface="Century"/>
                          <a:ea typeface="メイリオ"/>
                          <a:cs typeface="Times New Roman"/>
                        </a:rPr>
                        <a:t>○堺市西区南部工業地域地区</a:t>
                      </a:r>
                      <a:r>
                        <a:rPr lang="ja-JP" altLang="en-US" sz="1000" b="1" kern="0" baseline="0" dirty="0">
                          <a:effectLst/>
                          <a:latin typeface="Century"/>
                          <a:ea typeface="メイリオ"/>
                          <a:cs typeface="Times New Roman"/>
                        </a:rPr>
                        <a:t>　 </a:t>
                      </a:r>
                      <a:r>
                        <a:rPr lang="ja-JP" altLang="ja-JP" sz="1000" b="1" kern="0" dirty="0">
                          <a:effectLst/>
                          <a:latin typeface="Century"/>
                          <a:ea typeface="メイリオ"/>
                          <a:cs typeface="Times New Roman"/>
                        </a:rPr>
                        <a:t>○堺市美原区工業地域地区</a:t>
                      </a:r>
                      <a:r>
                        <a:rPr lang="ja-JP" altLang="en-US" sz="1000" b="1" kern="0" baseline="0" dirty="0">
                          <a:effectLst/>
                          <a:latin typeface="Century"/>
                          <a:ea typeface="メイリオ"/>
                          <a:cs typeface="Times New Roman"/>
                        </a:rPr>
                        <a:t>　 </a:t>
                      </a:r>
                      <a:r>
                        <a:rPr lang="ja-JP" altLang="ja-JP" sz="1000" b="1" kern="100" dirty="0">
                          <a:effectLst/>
                          <a:latin typeface="Century"/>
                          <a:ea typeface="メイリオ"/>
                          <a:cs typeface="Times New Roman"/>
                        </a:rPr>
                        <a:t>○</a:t>
                      </a:r>
                      <a:r>
                        <a:rPr lang="ja-JP" altLang="ja-JP" sz="1000" b="1" kern="0" dirty="0">
                          <a:effectLst/>
                          <a:latin typeface="Century"/>
                          <a:ea typeface="メイリオ"/>
                          <a:cs typeface="Times New Roman"/>
                        </a:rPr>
                        <a:t>堺市美原区木材団地工業専用地域地区</a:t>
                      </a:r>
                      <a:endParaRPr lang="ja-JP" altLang="ja-JP" sz="1200" b="1" kern="100" dirty="0">
                        <a:effectLst/>
                        <a:latin typeface="Century"/>
                        <a:ea typeface="ＭＳ 明朝"/>
                        <a:cs typeface="Times New Roman"/>
                      </a:endParaRPr>
                    </a:p>
                    <a:p>
                      <a:pPr>
                        <a:lnSpc>
                          <a:spcPct val="100000"/>
                        </a:lnSpc>
                        <a:spcBef>
                          <a:spcPts val="0"/>
                        </a:spcBef>
                        <a:spcAft>
                          <a:spcPts val="0"/>
                        </a:spcAft>
                      </a:pPr>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000" baseline="0" dirty="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0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指定公示日：平成</a:t>
                      </a:r>
                      <a:r>
                        <a:rPr kumimoji="1" lang="en-US" altLang="ja-JP" sz="1000" dirty="0">
                          <a:latin typeface="メイリオ" panose="020B0604030504040204" pitchFamily="50" charset="-128"/>
                          <a:ea typeface="メイリオ" panose="020B0604030504040204" pitchFamily="50" charset="-128"/>
                          <a:cs typeface="メイリオ" panose="020B0604030504040204" pitchFamily="50" charset="-128"/>
                        </a:rPr>
                        <a:t>24</a:t>
                      </a:r>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000" dirty="0">
                          <a:latin typeface="メイリオ" panose="020B0604030504040204" pitchFamily="50" charset="-128"/>
                          <a:ea typeface="メイリオ" panose="020B0604030504040204" pitchFamily="50" charset="-128"/>
                          <a:cs typeface="メイリオ" panose="020B0604030504040204" pitchFamily="50" charset="-128"/>
                        </a:rPr>
                        <a:t>6</a:t>
                      </a:r>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000" dirty="0">
                          <a:latin typeface="メイリオ" panose="020B0604030504040204" pitchFamily="50" charset="-128"/>
                          <a:ea typeface="メイリオ" panose="020B0604030504040204" pitchFamily="50" charset="-128"/>
                          <a:cs typeface="メイリオ" panose="020B0604030504040204" pitchFamily="50" charset="-128"/>
                        </a:rPr>
                        <a:t>22</a:t>
                      </a:r>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日</a:t>
                      </a:r>
                      <a:r>
                        <a:rPr kumimoji="1" lang="en-US" altLang="ja-JP" sz="1000" dirty="0">
                          <a:latin typeface="メイリオ" panose="020B0604030504040204" pitchFamily="50" charset="-128"/>
                          <a:ea typeface="メイリオ" panose="020B0604030504040204" pitchFamily="50" charset="-128"/>
                          <a:cs typeface="メイリオ" panose="020B0604030504040204" pitchFamily="50" charset="-128"/>
                        </a:rPr>
                        <a:t>】</a:t>
                      </a:r>
                    </a:p>
                    <a:p>
                      <a:pPr>
                        <a:lnSpc>
                          <a:spcPct val="100000"/>
                        </a:lnSpc>
                        <a:spcBef>
                          <a:spcPts val="0"/>
                        </a:spcBef>
                        <a:spcAft>
                          <a:spcPts val="0"/>
                        </a:spcAft>
                      </a:pPr>
                      <a:r>
                        <a:rPr kumimoji="1" lang="ja-JP" altLang="en-US" sz="1000" b="1" dirty="0">
                          <a:latin typeface="メイリオ" panose="020B0604030504040204" pitchFamily="50" charset="-128"/>
                          <a:ea typeface="メイリオ" panose="020B0604030504040204" pitchFamily="50" charset="-128"/>
                          <a:cs typeface="メイリオ" panose="020B0604030504040204" pitchFamily="50" charset="-128"/>
                        </a:rPr>
                        <a:t>○堺市美原区大饗・菩提工業地域地区　　　　　　　　　　　　　</a:t>
                      </a:r>
                      <a:r>
                        <a:rPr kumimoji="1" lang="en-US" altLang="ja-JP" sz="1000" b="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b="0" dirty="0">
                          <a:latin typeface="メイリオ" panose="020B0604030504040204" pitchFamily="50" charset="-128"/>
                          <a:ea typeface="メイリオ" panose="020B0604030504040204" pitchFamily="50" charset="-128"/>
                          <a:cs typeface="メイリオ" panose="020B0604030504040204" pitchFamily="50" charset="-128"/>
                        </a:rPr>
                        <a:t>指定公示日：平成</a:t>
                      </a:r>
                      <a:r>
                        <a:rPr kumimoji="1" lang="en-US" altLang="ja-JP" sz="1000" b="0" dirty="0">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000" b="0" dirty="0">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000" b="0" dirty="0">
                          <a:latin typeface="メイリオ" panose="020B0604030504040204" pitchFamily="50" charset="-128"/>
                          <a:ea typeface="メイリオ" panose="020B0604030504040204" pitchFamily="50" charset="-128"/>
                          <a:cs typeface="メイリオ" panose="020B0604030504040204" pitchFamily="50" charset="-128"/>
                        </a:rPr>
                        <a:t>7</a:t>
                      </a:r>
                      <a:r>
                        <a:rPr kumimoji="1" lang="ja-JP" altLang="en-US" sz="1000" b="0" dirty="0">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000" b="0" dirty="0">
                          <a:latin typeface="メイリオ" panose="020B0604030504040204" pitchFamily="50" charset="-128"/>
                          <a:ea typeface="メイリオ" panose="020B0604030504040204" pitchFamily="50" charset="-128"/>
                          <a:cs typeface="メイリオ" panose="020B0604030504040204" pitchFamily="50" charset="-128"/>
                        </a:rPr>
                        <a:t>25</a:t>
                      </a:r>
                      <a:r>
                        <a:rPr kumimoji="1" lang="ja-JP" altLang="en-US" sz="1000" b="0" dirty="0">
                          <a:latin typeface="メイリオ" panose="020B0604030504040204" pitchFamily="50" charset="-128"/>
                          <a:ea typeface="メイリオ" panose="020B0604030504040204" pitchFamily="50" charset="-128"/>
                          <a:cs typeface="メイリオ" panose="020B0604030504040204" pitchFamily="50" charset="-128"/>
                        </a:rPr>
                        <a:t>日</a:t>
                      </a:r>
                      <a:r>
                        <a:rPr kumimoji="1" lang="en-US" altLang="ja-JP" sz="1000" b="0" dirty="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000" b="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1"/>
                  </a:ext>
                </a:extLst>
              </a:tr>
              <a:tr h="1324818">
                <a:tc>
                  <a:txBody>
                    <a:bodyPr/>
                    <a:lstStyle/>
                    <a:p>
                      <a:pPr algn="dist">
                        <a:lnSpc>
                          <a:spcPts val="1200"/>
                        </a:lnSpc>
                        <a:spcBef>
                          <a:spcPts val="0"/>
                        </a:spcBef>
                      </a:pPr>
                      <a:r>
                        <a:rPr kumimoji="1" lang="ja-JP" altLang="en-US" sz="1000" b="1" dirty="0">
                          <a:latin typeface="メイリオ" panose="020B0604030504040204" pitchFamily="50" charset="-128"/>
                          <a:ea typeface="メイリオ" panose="020B0604030504040204" pitchFamily="50" charset="-128"/>
                          <a:cs typeface="メイリオ" panose="020B0604030504040204" pitchFamily="50" charset="-128"/>
                        </a:rPr>
                        <a:t>岸和田市</a:t>
                      </a:r>
                    </a:p>
                  </a:txBody>
                  <a:tcPr anchor="ctr"/>
                </a:tc>
                <a:tc>
                  <a:txBody>
                    <a:bodyPr/>
                    <a:lstStyle/>
                    <a:p>
                      <a:pPr marL="1285240" indent="-1285240" algn="just">
                        <a:lnSpc>
                          <a:spcPts val="1200"/>
                        </a:lnSpc>
                        <a:spcBef>
                          <a:spcPts val="0"/>
                        </a:spcBef>
                        <a:spcAft>
                          <a:spcPts val="0"/>
                        </a:spcAft>
                      </a:pPr>
                      <a:r>
                        <a:rPr lang="ja-JP" altLang="ja-JP" sz="1000" b="1" kern="100" dirty="0">
                          <a:effectLst/>
                          <a:latin typeface="メイリオ" panose="020B0604030504040204" pitchFamily="50" charset="-128"/>
                          <a:ea typeface="メイリオ" panose="020B0604030504040204" pitchFamily="50" charset="-128"/>
                          <a:cs typeface="メイリオ" panose="020B0604030504040204" pitchFamily="50" charset="-128"/>
                        </a:rPr>
                        <a:t>○岸和田市磯上工業地域地区</a:t>
                      </a:r>
                      <a:r>
                        <a:rPr lang="en-US" altLang="ja-JP" sz="1000" b="1" kern="100" baseline="0" dirty="0">
                          <a:effectLst/>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000" b="1" kern="100" dirty="0">
                          <a:effectLst/>
                          <a:latin typeface="メイリオ" panose="020B0604030504040204" pitchFamily="50" charset="-128"/>
                          <a:ea typeface="メイリオ" panose="020B0604030504040204" pitchFamily="50" charset="-128"/>
                          <a:cs typeface="メイリオ" panose="020B0604030504040204" pitchFamily="50" charset="-128"/>
                        </a:rPr>
                        <a:t>○岸和田市木材コンビナート地区　○岸和田市鉄工団地地区</a:t>
                      </a:r>
                      <a:endParaRPr lang="en-US" altLang="ja-JP" sz="1000" b="1"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marL="1285240" indent="-1285240" algn="just">
                        <a:lnSpc>
                          <a:spcPts val="1200"/>
                        </a:lnSpc>
                        <a:spcBef>
                          <a:spcPts val="0"/>
                        </a:spcBef>
                        <a:spcAft>
                          <a:spcPts val="0"/>
                        </a:spcAft>
                      </a:pPr>
                      <a:r>
                        <a:rPr lang="ja-JP" altLang="ja-JP" sz="1000" b="1" kern="100" dirty="0">
                          <a:effectLst/>
                          <a:latin typeface="メイリオ" panose="020B0604030504040204" pitchFamily="50" charset="-128"/>
                          <a:ea typeface="メイリオ" panose="020B0604030504040204" pitchFamily="50" charset="-128"/>
                          <a:cs typeface="メイリオ" panose="020B0604030504040204" pitchFamily="50" charset="-128"/>
                        </a:rPr>
                        <a:t>○岸和田市岸和田漁港地区</a:t>
                      </a:r>
                      <a:r>
                        <a:rPr lang="en-US" altLang="ja-JP" sz="1000" b="1" kern="100" baseline="0" dirty="0">
                          <a:effectLst/>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000" b="1" kern="100" dirty="0">
                          <a:effectLst/>
                          <a:latin typeface="メイリオ" panose="020B0604030504040204" pitchFamily="50" charset="-128"/>
                          <a:ea typeface="メイリオ" panose="020B0604030504040204" pitchFamily="50" charset="-128"/>
                          <a:cs typeface="メイリオ" panose="020B0604030504040204" pitchFamily="50" charset="-128"/>
                        </a:rPr>
                        <a:t>○岸和田市地蔵浜工業専用地域地区</a:t>
                      </a:r>
                      <a:r>
                        <a:rPr lang="ja-JP" altLang="ja-JP" sz="1000" kern="100" dirty="0">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00" kern="100" dirty="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kern="100" dirty="0">
                          <a:effectLst/>
                          <a:latin typeface="メイリオ" panose="020B0604030504040204" pitchFamily="50" charset="-128"/>
                          <a:ea typeface="メイリオ" panose="020B0604030504040204" pitchFamily="50" charset="-128"/>
                          <a:cs typeface="メイリオ" panose="020B0604030504040204" pitchFamily="50" charset="-128"/>
                        </a:rPr>
                        <a:t>指定公示日：平成</a:t>
                      </a:r>
                      <a:r>
                        <a:rPr lang="en-US" altLang="ja-JP" sz="1000" kern="100" dirty="0">
                          <a:effectLst/>
                          <a:latin typeface="メイリオ" panose="020B0604030504040204" pitchFamily="50" charset="-128"/>
                          <a:ea typeface="メイリオ" panose="020B0604030504040204" pitchFamily="50" charset="-128"/>
                          <a:cs typeface="メイリオ" panose="020B0604030504040204" pitchFamily="50" charset="-128"/>
                        </a:rPr>
                        <a:t>21</a:t>
                      </a:r>
                      <a:r>
                        <a:rPr lang="ja-JP" altLang="en-US" sz="1000" kern="100" dirty="0">
                          <a:effectLst/>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000" kern="100" dirty="0">
                          <a:effectLst/>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000" kern="100" dirty="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000" kern="100" dirty="0">
                          <a:effectLst/>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000" kern="100" dirty="0">
                          <a:effectLst/>
                          <a:latin typeface="メイリオ" panose="020B0604030504040204" pitchFamily="50" charset="-128"/>
                          <a:ea typeface="メイリオ" panose="020B0604030504040204" pitchFamily="50" charset="-128"/>
                          <a:cs typeface="メイリオ" panose="020B0604030504040204" pitchFamily="50" charset="-128"/>
                        </a:rPr>
                        <a:t>日</a:t>
                      </a:r>
                      <a:r>
                        <a:rPr lang="en-US" altLang="ja-JP" sz="1000" kern="100" dirty="0">
                          <a:effectLst/>
                          <a:latin typeface="メイリオ" panose="020B0604030504040204" pitchFamily="50" charset="-128"/>
                          <a:ea typeface="メイリオ" panose="020B0604030504040204" pitchFamily="50" charset="-128"/>
                          <a:cs typeface="メイリオ" panose="020B0604030504040204" pitchFamily="50" charset="-128"/>
                        </a:rPr>
                        <a:t>】</a:t>
                      </a:r>
                    </a:p>
                    <a:p>
                      <a:pPr marL="1285240" indent="-1285240" algn="just">
                        <a:lnSpc>
                          <a:spcPts val="1200"/>
                        </a:lnSpc>
                        <a:spcBef>
                          <a:spcPts val="0"/>
                        </a:spcBef>
                        <a:spcAft>
                          <a:spcPts val="0"/>
                        </a:spcAft>
                      </a:pPr>
                      <a:r>
                        <a:rPr lang="ja-JP" altLang="ja-JP" sz="1000" b="1" kern="100" dirty="0">
                          <a:effectLst/>
                          <a:latin typeface="メイリオ" panose="020B0604030504040204" pitchFamily="50" charset="-128"/>
                          <a:ea typeface="メイリオ" panose="020B0604030504040204" pitchFamily="50" charset="-128"/>
                          <a:cs typeface="メイリオ" panose="020B0604030504040204" pitchFamily="50" charset="-128"/>
                        </a:rPr>
                        <a:t>○岸和田市岸之浦町ちきりアイランド地区</a:t>
                      </a:r>
                      <a:r>
                        <a:rPr lang="ja-JP" altLang="en-US" sz="1000" kern="100" dirty="0">
                          <a:effectLst/>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kern="100" baseline="0" dirty="0">
                          <a:effectLst/>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kern="100" dirty="0">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00" kern="100" dirty="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kern="100" dirty="0">
                          <a:effectLst/>
                          <a:latin typeface="メイリオ" panose="020B0604030504040204" pitchFamily="50" charset="-128"/>
                          <a:ea typeface="メイリオ" panose="020B0604030504040204" pitchFamily="50" charset="-128"/>
                          <a:cs typeface="メイリオ" panose="020B0604030504040204" pitchFamily="50" charset="-128"/>
                        </a:rPr>
                        <a:t>指定公示日：平成</a:t>
                      </a:r>
                      <a:r>
                        <a:rPr lang="en-US" altLang="ja-JP" sz="1000" kern="100" dirty="0">
                          <a:effectLst/>
                          <a:latin typeface="メイリオ" panose="020B0604030504040204" pitchFamily="50" charset="-128"/>
                          <a:ea typeface="メイリオ" panose="020B0604030504040204" pitchFamily="50" charset="-128"/>
                          <a:cs typeface="メイリオ" panose="020B0604030504040204" pitchFamily="50" charset="-128"/>
                        </a:rPr>
                        <a:t>25</a:t>
                      </a:r>
                      <a:r>
                        <a:rPr lang="ja-JP" altLang="en-US" sz="1000" kern="100" dirty="0">
                          <a:effectLst/>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000" kern="100" dirty="0">
                          <a:effectLst/>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000" kern="100" dirty="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000" kern="100" dirty="0">
                          <a:effectLst/>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1000" kern="100" dirty="0">
                          <a:effectLst/>
                          <a:latin typeface="メイリオ" panose="020B0604030504040204" pitchFamily="50" charset="-128"/>
                          <a:ea typeface="メイリオ" panose="020B0604030504040204" pitchFamily="50" charset="-128"/>
                          <a:cs typeface="メイリオ" panose="020B0604030504040204" pitchFamily="50" charset="-128"/>
                        </a:rPr>
                        <a:t>日</a:t>
                      </a:r>
                      <a:r>
                        <a:rPr lang="en-US" altLang="ja-JP" sz="1000" kern="100" dirty="0">
                          <a:effectLst/>
                          <a:latin typeface="メイリオ" panose="020B0604030504040204" pitchFamily="50" charset="-128"/>
                          <a:ea typeface="メイリオ" panose="020B0604030504040204" pitchFamily="50" charset="-128"/>
                          <a:cs typeface="メイリオ" panose="020B0604030504040204" pitchFamily="50" charset="-128"/>
                        </a:rPr>
                        <a:t>】</a:t>
                      </a:r>
                    </a:p>
                    <a:p>
                      <a:pPr marL="1285240" indent="-1285240" algn="just">
                        <a:lnSpc>
                          <a:spcPts val="1200"/>
                        </a:lnSpc>
                        <a:spcBef>
                          <a:spcPts val="0"/>
                        </a:spcBef>
                        <a:spcAft>
                          <a:spcPts val="0"/>
                        </a:spcAft>
                      </a:pPr>
                      <a:r>
                        <a:rPr lang="ja-JP" altLang="ja-JP" sz="1000" b="1" kern="100" dirty="0">
                          <a:effectLst/>
                          <a:latin typeface="メイリオ" panose="020B0604030504040204" pitchFamily="50" charset="-128"/>
                          <a:ea typeface="メイリオ" panose="020B0604030504040204" pitchFamily="50" charset="-128"/>
                          <a:cs typeface="メイリオ" panose="020B0604030504040204" pitchFamily="50" charset="-128"/>
                        </a:rPr>
                        <a:t>○岸和田市岸之浦町ちきりアイランド保管施設用地地区</a:t>
                      </a:r>
                      <a:r>
                        <a:rPr lang="ja-JP" altLang="en-US" sz="1000" kern="100" dirty="0">
                          <a:effectLst/>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kern="100" baseline="0" dirty="0">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00" kern="100" dirty="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kern="100" dirty="0">
                          <a:effectLst/>
                          <a:latin typeface="メイリオ" panose="020B0604030504040204" pitchFamily="50" charset="-128"/>
                          <a:ea typeface="メイリオ" panose="020B0604030504040204" pitchFamily="50" charset="-128"/>
                          <a:cs typeface="メイリオ" panose="020B0604030504040204" pitchFamily="50" charset="-128"/>
                        </a:rPr>
                        <a:t>指定公示日：平成</a:t>
                      </a:r>
                      <a:r>
                        <a:rPr lang="en-US" altLang="ja-JP" sz="1000" kern="100" dirty="0">
                          <a:effectLst/>
                          <a:latin typeface="メイリオ" panose="020B0604030504040204" pitchFamily="50" charset="-128"/>
                          <a:ea typeface="メイリオ" panose="020B0604030504040204" pitchFamily="50" charset="-128"/>
                          <a:cs typeface="メイリオ" panose="020B0604030504040204" pitchFamily="50" charset="-128"/>
                        </a:rPr>
                        <a:t>25</a:t>
                      </a:r>
                      <a:r>
                        <a:rPr lang="ja-JP" altLang="en-US" sz="1000" kern="100" dirty="0">
                          <a:effectLst/>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000" kern="100" dirty="0">
                          <a:effectLst/>
                          <a:latin typeface="メイリオ" panose="020B0604030504040204" pitchFamily="50" charset="-128"/>
                          <a:ea typeface="メイリオ" panose="020B0604030504040204" pitchFamily="50" charset="-128"/>
                          <a:cs typeface="メイリオ" panose="020B0604030504040204" pitchFamily="50" charset="-128"/>
                        </a:rPr>
                        <a:t>8</a:t>
                      </a:r>
                      <a:r>
                        <a:rPr lang="ja-JP" altLang="en-US" sz="1000" kern="100" dirty="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000" kern="100" dirty="0">
                          <a:effectLst/>
                          <a:latin typeface="メイリオ" panose="020B0604030504040204" pitchFamily="50" charset="-128"/>
                          <a:ea typeface="メイリオ" panose="020B0604030504040204" pitchFamily="50" charset="-128"/>
                          <a:cs typeface="メイリオ" panose="020B0604030504040204" pitchFamily="50" charset="-128"/>
                        </a:rPr>
                        <a:t>16</a:t>
                      </a:r>
                      <a:r>
                        <a:rPr lang="ja-JP" altLang="en-US" sz="1000" kern="100" dirty="0">
                          <a:effectLst/>
                          <a:latin typeface="メイリオ" panose="020B0604030504040204" pitchFamily="50" charset="-128"/>
                          <a:ea typeface="メイリオ" panose="020B0604030504040204" pitchFamily="50" charset="-128"/>
                          <a:cs typeface="メイリオ" panose="020B0604030504040204" pitchFamily="50" charset="-128"/>
                        </a:rPr>
                        <a:t>日</a:t>
                      </a:r>
                      <a:r>
                        <a:rPr lang="en-US" altLang="ja-JP" sz="1000" kern="100" dirty="0">
                          <a:effectLst/>
                          <a:latin typeface="メイリオ" panose="020B0604030504040204" pitchFamily="50" charset="-128"/>
                          <a:ea typeface="メイリオ" panose="020B0604030504040204" pitchFamily="50" charset="-128"/>
                          <a:cs typeface="メイリオ" panose="020B0604030504040204" pitchFamily="50" charset="-128"/>
                        </a:rPr>
                        <a:t>】</a:t>
                      </a:r>
                    </a:p>
                    <a:p>
                      <a:pPr marL="1285240" marR="0" indent="-1285240" algn="just" defTabSz="914400" rtl="0" eaLnBrk="1" fontAlgn="auto" latinLnBrk="0" hangingPunct="1">
                        <a:lnSpc>
                          <a:spcPts val="1200"/>
                        </a:lnSpc>
                        <a:spcBef>
                          <a:spcPts val="0"/>
                        </a:spcBef>
                        <a:spcAft>
                          <a:spcPts val="0"/>
                        </a:spcAft>
                        <a:buClrTx/>
                        <a:buSzTx/>
                        <a:buFontTx/>
                        <a:buNone/>
                        <a:tabLst/>
                        <a:defRPr/>
                      </a:pPr>
                      <a:r>
                        <a:rPr lang="ja-JP" altLang="ja-JP" sz="1000" b="1" kern="100" dirty="0">
                          <a:effectLst/>
                          <a:latin typeface="メイリオ" panose="020B0604030504040204" pitchFamily="50" charset="-128"/>
                          <a:ea typeface="メイリオ" panose="020B0604030504040204" pitchFamily="50" charset="-128"/>
                          <a:cs typeface="メイリオ" panose="020B0604030504040204" pitchFamily="50" charset="-128"/>
                        </a:rPr>
                        <a:t>○岸和田市岸之浦町ちきりアイランド</a:t>
                      </a:r>
                      <a:r>
                        <a:rPr lang="ja-JP" altLang="en-US" sz="1000" b="1" kern="100" dirty="0">
                          <a:effectLst/>
                          <a:latin typeface="メイリオ" panose="020B0604030504040204" pitchFamily="50" charset="-128"/>
                          <a:ea typeface="メイリオ" panose="020B0604030504040204" pitchFamily="50" charset="-128"/>
                          <a:cs typeface="メイリオ" panose="020B0604030504040204" pitchFamily="50" charset="-128"/>
                        </a:rPr>
                        <a:t>第２期製造業用地</a:t>
                      </a:r>
                      <a:r>
                        <a:rPr lang="ja-JP" altLang="ja-JP" sz="1000" b="1" kern="100" dirty="0">
                          <a:effectLst/>
                          <a:latin typeface="メイリオ" panose="020B0604030504040204" pitchFamily="50" charset="-128"/>
                          <a:ea typeface="メイリオ" panose="020B0604030504040204" pitchFamily="50" charset="-128"/>
                          <a:cs typeface="メイリオ" panose="020B0604030504040204" pitchFamily="50" charset="-128"/>
                        </a:rPr>
                        <a:t>地区</a:t>
                      </a:r>
                      <a:endParaRPr lang="en-US" altLang="ja-JP" sz="1000" b="1"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marL="1285240" marR="0" indent="-1285240" algn="just" defTabSz="914400" rtl="0" eaLnBrk="1" fontAlgn="auto" latinLnBrk="0" hangingPunct="1">
                        <a:lnSpc>
                          <a:spcPts val="1200"/>
                        </a:lnSpc>
                        <a:spcBef>
                          <a:spcPts val="0"/>
                        </a:spcBef>
                        <a:spcAft>
                          <a:spcPts val="0"/>
                        </a:spcAft>
                        <a:buClrTx/>
                        <a:buSzTx/>
                        <a:buFontTx/>
                        <a:buNone/>
                        <a:tabLst/>
                        <a:defRPr/>
                      </a:pPr>
                      <a:r>
                        <a:rPr lang="ja-JP" altLang="en-US" sz="1000" kern="100" dirty="0">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00" kern="100" dirty="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kern="100" dirty="0">
                          <a:effectLst/>
                          <a:latin typeface="メイリオ" panose="020B0604030504040204" pitchFamily="50" charset="-128"/>
                          <a:ea typeface="メイリオ" panose="020B0604030504040204" pitchFamily="50" charset="-128"/>
                          <a:cs typeface="メイリオ" panose="020B0604030504040204" pitchFamily="50" charset="-128"/>
                        </a:rPr>
                        <a:t>指定公示日：平成</a:t>
                      </a:r>
                      <a:r>
                        <a:rPr lang="en-US" altLang="ja-JP" sz="1000" kern="100" dirty="0">
                          <a:effectLst/>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1000" kern="100" dirty="0">
                          <a:effectLst/>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000" kern="100" dirty="0">
                          <a:effectLst/>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1000" kern="100" dirty="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000" kern="100" dirty="0">
                          <a:effectLst/>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000" kern="100" dirty="0">
                          <a:effectLst/>
                          <a:latin typeface="メイリオ" panose="020B0604030504040204" pitchFamily="50" charset="-128"/>
                          <a:ea typeface="メイリオ" panose="020B0604030504040204" pitchFamily="50" charset="-128"/>
                          <a:cs typeface="メイリオ" panose="020B0604030504040204" pitchFamily="50" charset="-128"/>
                        </a:rPr>
                        <a:t>日、平成</a:t>
                      </a:r>
                      <a:r>
                        <a:rPr lang="en-US" altLang="ja-JP" sz="1000" kern="100" dirty="0">
                          <a:effectLst/>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000" kern="100" dirty="0">
                          <a:effectLst/>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000" kern="100" dirty="0">
                          <a:effectLst/>
                          <a:latin typeface="メイリオ" panose="020B0604030504040204" pitchFamily="50" charset="-128"/>
                          <a:ea typeface="メイリオ" panose="020B0604030504040204" pitchFamily="50" charset="-128"/>
                          <a:cs typeface="メイリオ" panose="020B0604030504040204" pitchFamily="50" charset="-128"/>
                        </a:rPr>
                        <a:t>7</a:t>
                      </a:r>
                      <a:r>
                        <a:rPr lang="ja-JP" altLang="en-US" sz="1000" kern="100" dirty="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000" kern="100" dirty="0">
                          <a:effectLst/>
                          <a:latin typeface="メイリオ" panose="020B0604030504040204" pitchFamily="50" charset="-128"/>
                          <a:ea typeface="メイリオ" panose="020B0604030504040204" pitchFamily="50" charset="-128"/>
                          <a:cs typeface="メイリオ" panose="020B0604030504040204" pitchFamily="50" charset="-128"/>
                        </a:rPr>
                        <a:t>25</a:t>
                      </a:r>
                      <a:r>
                        <a:rPr lang="ja-JP" altLang="en-US" sz="1000" kern="100" dirty="0">
                          <a:effectLst/>
                          <a:latin typeface="メイリオ" panose="020B0604030504040204" pitchFamily="50" charset="-128"/>
                          <a:ea typeface="メイリオ" panose="020B0604030504040204" pitchFamily="50" charset="-128"/>
                          <a:cs typeface="メイリオ" panose="020B0604030504040204" pitchFamily="50" charset="-128"/>
                        </a:rPr>
                        <a:t>日</a:t>
                      </a:r>
                      <a:r>
                        <a:rPr lang="en-US" altLang="ja-JP" sz="1000" kern="100" dirty="0">
                          <a:effectLst/>
                          <a:latin typeface="メイリオ" panose="020B0604030504040204" pitchFamily="50" charset="-128"/>
                          <a:ea typeface="メイリオ" panose="020B0604030504040204" pitchFamily="50" charset="-128"/>
                          <a:cs typeface="メイリオ" panose="020B0604030504040204" pitchFamily="50" charset="-128"/>
                        </a:rPr>
                        <a:t>】</a:t>
                      </a:r>
                    </a:p>
                    <a:p>
                      <a:pPr marL="1285240" indent="-1285240" algn="just">
                        <a:lnSpc>
                          <a:spcPts val="1200"/>
                        </a:lnSpc>
                        <a:spcBef>
                          <a:spcPts val="0"/>
                        </a:spcBef>
                        <a:spcAft>
                          <a:spcPts val="0"/>
                        </a:spcAft>
                      </a:pPr>
                      <a:r>
                        <a:rPr lang="ja-JP" altLang="en-US" sz="1000" kern="100" dirty="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1" kern="100" dirty="0">
                          <a:effectLst/>
                          <a:latin typeface="メイリオ" panose="020B0604030504040204" pitchFamily="50" charset="-128"/>
                          <a:ea typeface="メイリオ" panose="020B0604030504040204" pitchFamily="50" charset="-128"/>
                          <a:cs typeface="メイリオ" panose="020B0604030504040204" pitchFamily="50" charset="-128"/>
                        </a:rPr>
                        <a:t>岸和田市岸之浦町</a:t>
                      </a:r>
                      <a:r>
                        <a:rPr lang="ja-JP" altLang="en-US" sz="1000" b="1" kern="100" dirty="0" err="1">
                          <a:effectLst/>
                          <a:latin typeface="メイリオ" panose="020B0604030504040204" pitchFamily="50" charset="-128"/>
                          <a:ea typeface="メイリオ" panose="020B0604030504040204" pitchFamily="50" charset="-128"/>
                          <a:cs typeface="メイリオ" panose="020B0604030504040204" pitchFamily="50" charset="-128"/>
                        </a:rPr>
                        <a:t>ち</a:t>
                      </a:r>
                      <a:r>
                        <a:rPr lang="ja-JP" altLang="en-US" sz="1000" b="1" kern="100" dirty="0">
                          <a:effectLst/>
                          <a:latin typeface="メイリオ" panose="020B0604030504040204" pitchFamily="50" charset="-128"/>
                          <a:ea typeface="メイリオ" panose="020B0604030504040204" pitchFamily="50" charset="-128"/>
                          <a:cs typeface="メイリオ" panose="020B0604030504040204" pitchFamily="50" charset="-128"/>
                        </a:rPr>
                        <a:t>きりアイランド都市機能用地地区　　　　　 </a:t>
                      </a:r>
                      <a:r>
                        <a:rPr lang="en-US" altLang="ja-JP" sz="1000" kern="100" dirty="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kern="100" dirty="0">
                          <a:effectLst/>
                          <a:latin typeface="メイリオ" panose="020B0604030504040204" pitchFamily="50" charset="-128"/>
                          <a:ea typeface="メイリオ" panose="020B0604030504040204" pitchFamily="50" charset="-128"/>
                          <a:cs typeface="メイリオ" panose="020B0604030504040204" pitchFamily="50" charset="-128"/>
                        </a:rPr>
                        <a:t>指定公示日：令和元年</a:t>
                      </a:r>
                      <a:r>
                        <a:rPr lang="en-US" altLang="ja-JP" sz="1000" kern="100" dirty="0">
                          <a:effectLst/>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000" kern="100" dirty="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000" kern="100" dirty="0">
                          <a:effectLst/>
                          <a:latin typeface="メイリオ" panose="020B0604030504040204" pitchFamily="50" charset="-128"/>
                          <a:ea typeface="メイリオ" panose="020B0604030504040204" pitchFamily="50" charset="-128"/>
                          <a:cs typeface="メイリオ" panose="020B0604030504040204" pitchFamily="50" charset="-128"/>
                        </a:rPr>
                        <a:t>16</a:t>
                      </a:r>
                      <a:r>
                        <a:rPr lang="ja-JP" altLang="en-US" sz="1000" kern="100" dirty="0">
                          <a:effectLst/>
                          <a:latin typeface="メイリオ" panose="020B0604030504040204" pitchFamily="50" charset="-128"/>
                          <a:ea typeface="メイリオ" panose="020B0604030504040204" pitchFamily="50" charset="-128"/>
                          <a:cs typeface="メイリオ" panose="020B0604030504040204" pitchFamily="50" charset="-128"/>
                        </a:rPr>
                        <a:t>日</a:t>
                      </a:r>
                      <a:r>
                        <a:rPr lang="en-US" altLang="ja-JP" sz="1000" kern="100" dirty="0">
                          <a:effectLst/>
                          <a:latin typeface="メイリオ" panose="020B0604030504040204" pitchFamily="50" charset="-128"/>
                          <a:ea typeface="メイリオ" panose="020B0604030504040204" pitchFamily="50" charset="-128"/>
                          <a:cs typeface="メイリオ" panose="020B0604030504040204" pitchFamily="50" charset="-128"/>
                        </a:rPr>
                        <a:t>】</a:t>
                      </a:r>
                    </a:p>
                    <a:p>
                      <a:pPr marL="1285240" indent="-1285240" algn="just">
                        <a:lnSpc>
                          <a:spcPts val="1200"/>
                        </a:lnSpc>
                        <a:spcBef>
                          <a:spcPts val="0"/>
                        </a:spcBef>
                        <a:spcAft>
                          <a:spcPts val="0"/>
                        </a:spcAft>
                      </a:pPr>
                      <a:r>
                        <a:rPr lang="ja-JP" altLang="en-US" sz="1000" kern="100" dirty="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1" kern="100" dirty="0">
                          <a:effectLst/>
                          <a:latin typeface="メイリオ" panose="020B0604030504040204" pitchFamily="50" charset="-128"/>
                          <a:ea typeface="メイリオ" panose="020B0604030504040204" pitchFamily="50" charset="-128"/>
                          <a:cs typeface="メイリオ" panose="020B0604030504040204" pitchFamily="50" charset="-128"/>
                        </a:rPr>
                        <a:t>岸和田市岸和田丘陵地区                                                    </a:t>
                      </a:r>
                      <a:r>
                        <a:rPr lang="ja-JP" altLang="en-US" sz="1000" b="1" kern="100" baseline="0" dirty="0">
                          <a:effectLst/>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b="1" kern="100" dirty="0">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00" kern="100" dirty="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kern="100" dirty="0">
                          <a:effectLst/>
                          <a:latin typeface="メイリオ" panose="020B0604030504040204" pitchFamily="50" charset="-128"/>
                          <a:ea typeface="メイリオ" panose="020B0604030504040204" pitchFamily="50" charset="-128"/>
                          <a:cs typeface="メイリオ" panose="020B0604030504040204" pitchFamily="50" charset="-128"/>
                        </a:rPr>
                        <a:t>指定公示日：平成</a:t>
                      </a:r>
                      <a:r>
                        <a:rPr lang="en-US" altLang="ja-JP" sz="1000" kern="100" dirty="0">
                          <a:effectLst/>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1000" kern="100" dirty="0">
                          <a:effectLst/>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000" kern="100" dirty="0">
                          <a:effectLst/>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000" kern="100" dirty="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000" kern="100" dirty="0">
                          <a:effectLst/>
                          <a:latin typeface="メイリオ" panose="020B0604030504040204" pitchFamily="50" charset="-128"/>
                          <a:ea typeface="メイリオ" panose="020B0604030504040204" pitchFamily="50" charset="-128"/>
                          <a:cs typeface="メイリオ" panose="020B0604030504040204" pitchFamily="50" charset="-128"/>
                        </a:rPr>
                        <a:t>6</a:t>
                      </a:r>
                      <a:r>
                        <a:rPr lang="ja-JP" altLang="en-US" sz="1000" kern="100" dirty="0">
                          <a:effectLst/>
                          <a:latin typeface="メイリオ" panose="020B0604030504040204" pitchFamily="50" charset="-128"/>
                          <a:ea typeface="メイリオ" panose="020B0604030504040204" pitchFamily="50" charset="-128"/>
                          <a:cs typeface="メイリオ" panose="020B0604030504040204" pitchFamily="50" charset="-128"/>
                        </a:rPr>
                        <a:t>日</a:t>
                      </a:r>
                      <a:r>
                        <a:rPr lang="en-US" altLang="ja-JP" sz="1000" kern="100"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anchor="ctr"/>
                </a:tc>
                <a:extLst>
                  <a:ext uri="{0D108BD9-81ED-4DB2-BD59-A6C34878D82A}">
                    <a16:rowId xmlns:a16="http://schemas.microsoft.com/office/drawing/2014/main" val="10002"/>
                  </a:ext>
                </a:extLst>
              </a:tr>
              <a:tr h="695516">
                <a:tc>
                  <a:txBody>
                    <a:bodyPr/>
                    <a:lstStyle/>
                    <a:p>
                      <a:pPr algn="dist">
                        <a:lnSpc>
                          <a:spcPts val="1200"/>
                        </a:lnSpc>
                        <a:spcBef>
                          <a:spcPts val="0"/>
                        </a:spcBef>
                      </a:pPr>
                      <a:r>
                        <a:rPr kumimoji="1" lang="ja-JP" altLang="en-US" sz="1000" b="1" dirty="0">
                          <a:latin typeface="メイリオ" panose="020B0604030504040204" pitchFamily="50" charset="-128"/>
                          <a:ea typeface="メイリオ" panose="020B0604030504040204" pitchFamily="50" charset="-128"/>
                          <a:cs typeface="メイリオ" panose="020B0604030504040204" pitchFamily="50" charset="-128"/>
                        </a:rPr>
                        <a:t>豊中市</a:t>
                      </a:r>
                    </a:p>
                  </a:txBody>
                  <a:tcPr anchor="ctr"/>
                </a:tc>
                <a:tc>
                  <a:txBody>
                    <a:bodyPr/>
                    <a:lstStyle/>
                    <a:p>
                      <a:pPr marL="101600" indent="-101600" algn="just">
                        <a:lnSpc>
                          <a:spcPts val="1200"/>
                        </a:lnSpc>
                        <a:spcBef>
                          <a:spcPts val="0"/>
                        </a:spcBef>
                        <a:spcAft>
                          <a:spcPts val="0"/>
                        </a:spcAft>
                      </a:pPr>
                      <a:r>
                        <a:rPr lang="ja-JP" altLang="ja-JP" sz="1000" b="1" kern="100" dirty="0">
                          <a:effectLst/>
                          <a:latin typeface="Century"/>
                          <a:ea typeface="メイリオ"/>
                          <a:cs typeface="Times New Roman"/>
                        </a:rPr>
                        <a:t>○豊中市豊南町工業地域地区</a:t>
                      </a:r>
                      <a:r>
                        <a:rPr lang="ja-JP" altLang="en-US" sz="1000" b="1" kern="100" baseline="0" dirty="0">
                          <a:effectLst/>
                          <a:latin typeface="Century"/>
                          <a:ea typeface="メイリオ"/>
                          <a:cs typeface="Times New Roman"/>
                        </a:rPr>
                        <a:t>          </a:t>
                      </a:r>
                      <a:r>
                        <a:rPr lang="ja-JP" altLang="ja-JP" sz="1000" b="1" kern="100" dirty="0">
                          <a:effectLst/>
                          <a:latin typeface="Century"/>
                          <a:ea typeface="メイリオ"/>
                          <a:cs typeface="Times New Roman"/>
                        </a:rPr>
                        <a:t>○豊中市庄内南工業地域地区</a:t>
                      </a:r>
                      <a:r>
                        <a:rPr lang="ja-JP" altLang="en-US" sz="1000" b="1" kern="100" baseline="0" dirty="0">
                          <a:effectLst/>
                          <a:latin typeface="Century"/>
                          <a:ea typeface="メイリオ"/>
                          <a:cs typeface="Times New Roman"/>
                        </a:rPr>
                        <a:t>   </a:t>
                      </a:r>
                      <a:r>
                        <a:rPr lang="ja-JP" altLang="ja-JP" sz="1000" b="1" kern="100" dirty="0">
                          <a:effectLst/>
                          <a:latin typeface="Century"/>
                          <a:ea typeface="メイリオ"/>
                          <a:cs typeface="Times New Roman"/>
                        </a:rPr>
                        <a:t>○豊中市島江･庄内宝町工業地域地区</a:t>
                      </a:r>
                      <a:endParaRPr lang="en-US" altLang="ja-JP" sz="1000" b="1" kern="100" dirty="0">
                        <a:effectLst/>
                        <a:latin typeface="Century"/>
                        <a:ea typeface="メイリオ"/>
                        <a:cs typeface="Times New Roman"/>
                      </a:endParaRPr>
                    </a:p>
                    <a:p>
                      <a:pPr marL="101600" indent="-101600" algn="just">
                        <a:lnSpc>
                          <a:spcPts val="1200"/>
                        </a:lnSpc>
                        <a:spcBef>
                          <a:spcPts val="0"/>
                        </a:spcBef>
                        <a:spcAft>
                          <a:spcPts val="0"/>
                        </a:spcAft>
                      </a:pPr>
                      <a:r>
                        <a:rPr lang="ja-JP" altLang="ja-JP" sz="1000" b="1" kern="100" dirty="0">
                          <a:effectLst/>
                          <a:latin typeface="Century"/>
                          <a:ea typeface="メイリオ"/>
                          <a:cs typeface="Times New Roman"/>
                        </a:rPr>
                        <a:t>○豊中市二葉･大島町工業地域地区</a:t>
                      </a:r>
                      <a:r>
                        <a:rPr lang="ja-JP" altLang="en-US" sz="1000" b="1" kern="100" baseline="0" dirty="0">
                          <a:effectLst/>
                          <a:latin typeface="Century"/>
                          <a:ea typeface="メイリオ"/>
                          <a:cs typeface="Times New Roman"/>
                        </a:rPr>
                        <a:t> </a:t>
                      </a:r>
                      <a:r>
                        <a:rPr lang="ja-JP" altLang="ja-JP" sz="1000" b="1" kern="100" dirty="0">
                          <a:effectLst/>
                          <a:latin typeface="Century"/>
                          <a:ea typeface="メイリオ"/>
                          <a:cs typeface="Times New Roman"/>
                        </a:rPr>
                        <a:t>○豊中市神崎川南工業地域地区</a:t>
                      </a:r>
                      <a:r>
                        <a:rPr lang="ja-JP" altLang="en-US" sz="1000" b="1" kern="100" baseline="0" dirty="0">
                          <a:effectLst/>
                          <a:latin typeface="Century"/>
                          <a:ea typeface="メイリオ"/>
                          <a:cs typeface="Times New Roman"/>
                        </a:rPr>
                        <a:t>   </a:t>
                      </a:r>
                      <a:r>
                        <a:rPr kumimoji="1" lang="en-US" altLang="ja-JP" sz="1000" kern="1200" dirty="0">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kern="1200" dirty="0">
                          <a:effectLst/>
                          <a:latin typeface="メイリオ" panose="020B0604030504040204" pitchFamily="50" charset="-128"/>
                          <a:ea typeface="メイリオ" panose="020B0604030504040204" pitchFamily="50" charset="-128"/>
                          <a:cs typeface="メイリオ" panose="020B0604030504040204" pitchFamily="50" charset="-128"/>
                        </a:rPr>
                        <a:t>指定公示日：平成</a:t>
                      </a:r>
                      <a:r>
                        <a:rPr kumimoji="1" lang="en-US" altLang="ja-JP" sz="1000" kern="1200" dirty="0">
                          <a:effectLst/>
                          <a:latin typeface="メイリオ" panose="020B0604030504040204" pitchFamily="50" charset="-128"/>
                          <a:ea typeface="メイリオ" panose="020B0604030504040204" pitchFamily="50" charset="-128"/>
                          <a:cs typeface="メイリオ" panose="020B0604030504040204" pitchFamily="50" charset="-128"/>
                        </a:rPr>
                        <a:t>20</a:t>
                      </a:r>
                      <a:r>
                        <a:rPr kumimoji="1" lang="ja-JP" altLang="en-US" sz="1000" kern="1200" dirty="0">
                          <a:effectLst/>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000" kern="1200" dirty="0">
                          <a:effectLst/>
                          <a:latin typeface="メイリオ" panose="020B0604030504040204" pitchFamily="50" charset="-128"/>
                          <a:ea typeface="メイリオ" panose="020B0604030504040204" pitchFamily="50" charset="-128"/>
                          <a:cs typeface="メイリオ" panose="020B0604030504040204" pitchFamily="50" charset="-128"/>
                        </a:rPr>
                        <a:t>8</a:t>
                      </a:r>
                      <a:r>
                        <a:rPr kumimoji="1" lang="ja-JP" altLang="en-US" sz="1000" kern="1200" dirty="0">
                          <a:effectLst/>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000" kern="1200" dirty="0">
                          <a:effectLst/>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1000" kern="1200" dirty="0">
                          <a:effectLst/>
                          <a:latin typeface="メイリオ" panose="020B0604030504040204" pitchFamily="50" charset="-128"/>
                          <a:ea typeface="メイリオ" panose="020B0604030504040204" pitchFamily="50" charset="-128"/>
                          <a:cs typeface="メイリオ" panose="020B0604030504040204" pitchFamily="50" charset="-128"/>
                        </a:rPr>
                        <a:t>日</a:t>
                      </a:r>
                      <a:r>
                        <a:rPr kumimoji="1" lang="en-US" altLang="ja-JP" sz="1000" kern="1200" dirty="0">
                          <a:effectLst/>
                          <a:latin typeface="メイリオ" panose="020B0604030504040204" pitchFamily="50" charset="-128"/>
                          <a:ea typeface="メイリオ" panose="020B0604030504040204" pitchFamily="50" charset="-128"/>
                          <a:cs typeface="メイリオ" panose="020B0604030504040204" pitchFamily="50" charset="-128"/>
                        </a:rPr>
                        <a:t>】</a:t>
                      </a:r>
                    </a:p>
                    <a:p>
                      <a:pPr marL="0" indent="0" algn="just" defTabSz="933450">
                        <a:lnSpc>
                          <a:spcPts val="1200"/>
                        </a:lnSpc>
                        <a:spcBef>
                          <a:spcPts val="0"/>
                        </a:spcBef>
                        <a:spcAft>
                          <a:spcPts val="0"/>
                        </a:spcAft>
                        <a:tabLst/>
                      </a:pPr>
                      <a:r>
                        <a:rPr kumimoji="1" lang="ja-JP" altLang="en-US" sz="1000" b="1" kern="100" dirty="0">
                          <a:solidFill>
                            <a:schemeClr val="dk1"/>
                          </a:solidFill>
                          <a:effectLst/>
                          <a:latin typeface="Century"/>
                          <a:ea typeface="メイリオ"/>
                          <a:cs typeface="Times New Roman"/>
                        </a:rPr>
                        <a:t>○豊中市原田中</a:t>
                      </a:r>
                      <a:r>
                        <a:rPr kumimoji="1" lang="ja-JP" altLang="en-US" sz="1000" b="1" kern="100" dirty="0" smtClean="0">
                          <a:solidFill>
                            <a:schemeClr val="dk1"/>
                          </a:solidFill>
                          <a:effectLst/>
                          <a:latin typeface="Century"/>
                          <a:ea typeface="メイリオ"/>
                          <a:cs typeface="Times New Roman"/>
                        </a:rPr>
                        <a:t>地区</a:t>
                      </a:r>
                      <a:r>
                        <a:rPr kumimoji="1" lang="ja-JP" altLang="en-US" sz="1000" b="1" kern="100" dirty="0">
                          <a:solidFill>
                            <a:schemeClr val="dk1"/>
                          </a:solidFill>
                          <a:effectLst/>
                          <a:latin typeface="Century"/>
                          <a:ea typeface="メイリオ"/>
                          <a:cs typeface="Times New Roman"/>
                        </a:rPr>
                        <a:t>　　　　　　　　　　　　</a:t>
                      </a:r>
                      <a:r>
                        <a:rPr kumimoji="1" lang="ja-JP" altLang="en-US" sz="1000" b="1" kern="100" baseline="0" dirty="0" smtClean="0">
                          <a:solidFill>
                            <a:schemeClr val="dk1"/>
                          </a:solidFill>
                          <a:effectLst/>
                          <a:latin typeface="Century"/>
                          <a:ea typeface="メイリオ"/>
                          <a:cs typeface="Times New Roman"/>
                        </a:rPr>
                        <a:t>    </a:t>
                      </a:r>
                      <a:r>
                        <a:rPr kumimoji="1" lang="en-US" altLang="ja-JP" sz="1000" kern="1200" dirty="0" smtClean="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kern="1200" dirty="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指定公示日：令和</a:t>
                      </a:r>
                      <a:r>
                        <a:rPr kumimoji="1" lang="en-US" altLang="ja-JP" sz="1000" kern="1200" dirty="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000" kern="1200" dirty="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000" kern="1200" dirty="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7</a:t>
                      </a:r>
                      <a:r>
                        <a:rPr kumimoji="1" lang="ja-JP" altLang="en-US" sz="1000" kern="1200" dirty="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000" kern="1200" dirty="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29</a:t>
                      </a:r>
                      <a:r>
                        <a:rPr kumimoji="1" lang="ja-JP" altLang="en-US" sz="1000" kern="1200" dirty="0" smtClean="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日、令和</a:t>
                      </a:r>
                      <a:r>
                        <a:rPr kumimoji="1" lang="en-US" altLang="ja-JP" sz="1000" kern="1200" dirty="0" smtClean="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000" kern="1200" dirty="0" smtClean="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000" kern="1200" dirty="0" smtClean="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000" kern="1200" dirty="0" smtClean="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000" kern="1200" dirty="0" smtClean="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26</a:t>
                      </a:r>
                      <a:r>
                        <a:rPr kumimoji="1" lang="ja-JP" altLang="en-US" sz="1000" kern="1200" dirty="0" smtClean="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日</a:t>
                      </a:r>
                      <a:r>
                        <a:rPr kumimoji="1" lang="en-US" altLang="ja-JP" sz="1000" kern="1200" dirty="0" smtClean="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a:t>
                      </a:r>
                    </a:p>
                    <a:p>
                      <a:pPr marL="0" indent="0" algn="just" defTabSz="933450">
                        <a:lnSpc>
                          <a:spcPts val="1200"/>
                        </a:lnSpc>
                        <a:spcBef>
                          <a:spcPts val="0"/>
                        </a:spcBef>
                        <a:spcAft>
                          <a:spcPts val="0"/>
                        </a:spcAft>
                        <a:tabLst/>
                      </a:pPr>
                      <a:r>
                        <a:rPr kumimoji="1" lang="ja-JP" altLang="en-US" sz="1000" kern="1200" dirty="0" smtClean="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b="1" kern="1200" dirty="0" smtClean="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豊中市服部西町・服部寿町地区　　　　　　　　　　　　　　　</a:t>
                      </a:r>
                      <a:r>
                        <a:rPr kumimoji="1" lang="ja-JP" altLang="en-US" sz="1000" b="1" kern="1200" baseline="0" dirty="0" smtClean="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000" b="0" kern="1200" dirty="0" smtClean="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b="0" kern="1200" dirty="0" smtClean="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指定公示日：令和</a:t>
                      </a:r>
                      <a:r>
                        <a:rPr kumimoji="1" lang="en-US" altLang="ja-JP" sz="1000" b="0" kern="1200" dirty="0" smtClean="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000" b="0" kern="1200" dirty="0" smtClean="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000" b="0" kern="1200" dirty="0" smtClean="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000" b="0" kern="1200" dirty="0" smtClean="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000" b="0" kern="1200" dirty="0" smtClean="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26</a:t>
                      </a:r>
                      <a:r>
                        <a:rPr kumimoji="1" lang="ja-JP" altLang="en-US" sz="1000" b="0" kern="1200" dirty="0" smtClean="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日</a:t>
                      </a:r>
                      <a:r>
                        <a:rPr kumimoji="1" lang="en-US" altLang="ja-JP" sz="1000" b="0" kern="1200" dirty="0" smtClean="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ja-JP" sz="1000" b="0" kern="1200" dirty="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3"/>
                  </a:ext>
                </a:extLst>
              </a:tr>
              <a:tr h="400527">
                <a:tc>
                  <a:txBody>
                    <a:bodyPr/>
                    <a:lstStyle/>
                    <a:p>
                      <a:pPr algn="dist">
                        <a:lnSpc>
                          <a:spcPts val="1200"/>
                        </a:lnSpc>
                        <a:spcBef>
                          <a:spcPts val="0"/>
                        </a:spcBef>
                      </a:pPr>
                      <a:r>
                        <a:rPr kumimoji="1" lang="ja-JP" altLang="en-US" sz="1000" b="1" dirty="0">
                          <a:latin typeface="メイリオ" panose="020B0604030504040204" pitchFamily="50" charset="-128"/>
                          <a:ea typeface="メイリオ" panose="020B0604030504040204" pitchFamily="50" charset="-128"/>
                          <a:cs typeface="メイリオ" panose="020B0604030504040204" pitchFamily="50" charset="-128"/>
                        </a:rPr>
                        <a:t>吹田市</a:t>
                      </a:r>
                    </a:p>
                  </a:txBody>
                  <a:tcPr anchor="ctr"/>
                </a:tc>
                <a:tc>
                  <a:txBody>
                    <a:bodyPr/>
                    <a:lstStyle/>
                    <a:p>
                      <a:pPr algn="just">
                        <a:lnSpc>
                          <a:spcPts val="1200"/>
                        </a:lnSpc>
                        <a:spcBef>
                          <a:spcPts val="0"/>
                        </a:spcBef>
                        <a:spcAft>
                          <a:spcPts val="0"/>
                        </a:spcAft>
                      </a:pPr>
                      <a:r>
                        <a:rPr lang="ja-JP" altLang="ja-JP" sz="1000" b="1" kern="100" dirty="0">
                          <a:effectLst/>
                          <a:latin typeface="Century"/>
                          <a:ea typeface="メイリオ"/>
                          <a:cs typeface="Times New Roman"/>
                        </a:rPr>
                        <a:t>○吹田市芳野町工業地域地区</a:t>
                      </a:r>
                      <a:r>
                        <a:rPr lang="ja-JP" altLang="en-US" sz="1000" b="1" kern="100" baseline="0" dirty="0">
                          <a:effectLst/>
                          <a:latin typeface="Century"/>
                          <a:ea typeface="メイリオ"/>
                          <a:cs typeface="Times New Roman"/>
                        </a:rPr>
                        <a:t>          </a:t>
                      </a:r>
                      <a:r>
                        <a:rPr lang="ja-JP" altLang="ja-JP" sz="1000" b="1" kern="100" dirty="0">
                          <a:effectLst/>
                          <a:latin typeface="Century"/>
                          <a:ea typeface="メイリオ"/>
                          <a:cs typeface="Times New Roman"/>
                        </a:rPr>
                        <a:t>○吹田市江の木町工業地域地区</a:t>
                      </a:r>
                      <a:r>
                        <a:rPr lang="ja-JP" altLang="en-US" sz="1000" b="1" kern="100" baseline="0" dirty="0">
                          <a:effectLst/>
                          <a:latin typeface="Century"/>
                          <a:ea typeface="メイリオ"/>
                          <a:cs typeface="Times New Roman"/>
                        </a:rPr>
                        <a:t> </a:t>
                      </a:r>
                      <a:r>
                        <a:rPr lang="ja-JP" altLang="ja-JP" sz="1000" b="1" kern="100" dirty="0">
                          <a:effectLst/>
                          <a:latin typeface="Century"/>
                          <a:ea typeface="メイリオ"/>
                          <a:cs typeface="Times New Roman"/>
                        </a:rPr>
                        <a:t>○吹田市南吹田工業地域地区</a:t>
                      </a:r>
                      <a:endParaRPr lang="en-US" altLang="ja-JP" sz="1000" b="1" kern="100" dirty="0">
                        <a:effectLst/>
                        <a:latin typeface="Century"/>
                        <a:ea typeface="メイリオ"/>
                        <a:cs typeface="Times New Roman"/>
                      </a:endParaRPr>
                    </a:p>
                    <a:p>
                      <a:pPr marL="0" marR="0" indent="0" algn="just" defTabSz="914400" rtl="0" eaLnBrk="1" fontAlgn="auto" latinLnBrk="0" hangingPunct="1">
                        <a:lnSpc>
                          <a:spcPts val="1200"/>
                        </a:lnSpc>
                        <a:spcBef>
                          <a:spcPts val="0"/>
                        </a:spcBef>
                        <a:spcAft>
                          <a:spcPts val="0"/>
                        </a:spcAft>
                        <a:buClrTx/>
                        <a:buSzTx/>
                        <a:buFontTx/>
                        <a:buNone/>
                        <a:tabLst/>
                        <a:defRPr/>
                      </a:pPr>
                      <a:r>
                        <a:rPr lang="ja-JP" altLang="ja-JP" sz="1000" b="1" kern="100" dirty="0">
                          <a:effectLst/>
                          <a:latin typeface="Century"/>
                          <a:ea typeface="メイリオ"/>
                          <a:cs typeface="Times New Roman"/>
                        </a:rPr>
                        <a:t>○吹田市西御旅町及び東御旅町工業地域地区</a:t>
                      </a:r>
                      <a:r>
                        <a:rPr lang="ja-JP" altLang="en-US" sz="1000" kern="100" dirty="0">
                          <a:effectLst/>
                          <a:latin typeface="Century"/>
                          <a:ea typeface="メイリオ"/>
                          <a:cs typeface="Times New Roman"/>
                        </a:rPr>
                        <a:t>　                                 </a:t>
                      </a:r>
                      <a:r>
                        <a:rPr kumimoji="1" lang="en-US" altLang="ja-JP" sz="1000" kern="1200" dirty="0">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kern="1200" dirty="0">
                          <a:effectLst/>
                          <a:latin typeface="メイリオ" panose="020B0604030504040204" pitchFamily="50" charset="-128"/>
                          <a:ea typeface="メイリオ" panose="020B0604030504040204" pitchFamily="50" charset="-128"/>
                          <a:cs typeface="メイリオ" panose="020B0604030504040204" pitchFamily="50" charset="-128"/>
                        </a:rPr>
                        <a:t>指定公示日：平成</a:t>
                      </a:r>
                      <a:r>
                        <a:rPr kumimoji="1" lang="en-US" altLang="ja-JP" sz="1000" kern="1200" dirty="0">
                          <a:effectLst/>
                          <a:latin typeface="メイリオ" panose="020B0604030504040204" pitchFamily="50" charset="-128"/>
                          <a:ea typeface="メイリオ" panose="020B0604030504040204" pitchFamily="50" charset="-128"/>
                          <a:cs typeface="メイリオ" panose="020B0604030504040204" pitchFamily="50" charset="-128"/>
                        </a:rPr>
                        <a:t>25</a:t>
                      </a:r>
                      <a:r>
                        <a:rPr kumimoji="1" lang="ja-JP" altLang="en-US" sz="1000" kern="1200" dirty="0">
                          <a:effectLst/>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000" kern="1200" dirty="0">
                          <a:effectLst/>
                          <a:latin typeface="メイリオ" panose="020B0604030504040204" pitchFamily="50" charset="-128"/>
                          <a:ea typeface="メイリオ" panose="020B0604030504040204" pitchFamily="50" charset="-128"/>
                          <a:cs typeface="メイリオ" panose="020B0604030504040204" pitchFamily="50" charset="-128"/>
                        </a:rPr>
                        <a:t>9</a:t>
                      </a:r>
                      <a:r>
                        <a:rPr kumimoji="1" lang="ja-JP" altLang="en-US" sz="1000" kern="1200" dirty="0">
                          <a:effectLst/>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000" kern="1200" dirty="0">
                          <a:effectLst/>
                          <a:latin typeface="メイリオ" panose="020B0604030504040204" pitchFamily="50" charset="-128"/>
                          <a:ea typeface="メイリオ" panose="020B0604030504040204" pitchFamily="50" charset="-128"/>
                          <a:cs typeface="メイリオ" panose="020B0604030504040204" pitchFamily="50" charset="-128"/>
                        </a:rPr>
                        <a:t>19</a:t>
                      </a:r>
                      <a:r>
                        <a:rPr kumimoji="1" lang="ja-JP" altLang="en-US" sz="1000" kern="1200" dirty="0">
                          <a:effectLst/>
                          <a:latin typeface="メイリオ" panose="020B0604030504040204" pitchFamily="50" charset="-128"/>
                          <a:ea typeface="メイリオ" panose="020B0604030504040204" pitchFamily="50" charset="-128"/>
                          <a:cs typeface="メイリオ" panose="020B0604030504040204" pitchFamily="50" charset="-128"/>
                        </a:rPr>
                        <a:t>日</a:t>
                      </a:r>
                      <a:r>
                        <a:rPr kumimoji="1" lang="en-US" altLang="ja-JP" sz="1000" kern="1200" dirty="0">
                          <a:effectLst/>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4"/>
                  </a:ext>
                </a:extLst>
              </a:tr>
              <a:tr h="400527">
                <a:tc>
                  <a:txBody>
                    <a:bodyPr/>
                    <a:lstStyle/>
                    <a:p>
                      <a:pPr algn="dist">
                        <a:lnSpc>
                          <a:spcPts val="1200"/>
                        </a:lnSpc>
                        <a:spcBef>
                          <a:spcPts val="0"/>
                        </a:spcBef>
                      </a:pPr>
                      <a:r>
                        <a:rPr kumimoji="1" lang="ja-JP" altLang="en-US" sz="1000" b="1" dirty="0">
                          <a:latin typeface="メイリオ" panose="020B0604030504040204" pitchFamily="50" charset="-128"/>
                          <a:ea typeface="メイリオ" panose="020B0604030504040204" pitchFamily="50" charset="-128"/>
                          <a:cs typeface="メイリオ" panose="020B0604030504040204" pitchFamily="50" charset="-128"/>
                        </a:rPr>
                        <a:t>泉大津市</a:t>
                      </a:r>
                    </a:p>
                  </a:txBody>
                  <a:tcPr anchor="ctr"/>
                </a:tc>
                <a:tc>
                  <a:txBody>
                    <a:bodyPr/>
                    <a:lstStyle/>
                    <a:p>
                      <a:pPr marL="1285240" marR="0" lvl="0" indent="-1285240" algn="just" defTabSz="914400" rtl="0" eaLnBrk="1" fontAlgn="auto" latinLnBrk="0" hangingPunct="1">
                        <a:lnSpc>
                          <a:spcPts val="1200"/>
                        </a:lnSpc>
                        <a:spcBef>
                          <a:spcPts val="0"/>
                        </a:spcBef>
                        <a:spcAft>
                          <a:spcPts val="0"/>
                        </a:spcAft>
                        <a:buClrTx/>
                        <a:buSzTx/>
                        <a:buFontTx/>
                        <a:buNone/>
                        <a:tabLst/>
                        <a:defRPr/>
                      </a:pPr>
                      <a:r>
                        <a:rPr kumimoji="1" lang="ja-JP" altLang="ja-JP" sz="1000" b="1" i="0" u="none" strike="noStrike" kern="100" cap="none" spc="0" normalizeH="0" baseline="0" noProof="0" dirty="0">
                          <a:ln>
                            <a:noFill/>
                          </a:ln>
                          <a:solidFill>
                            <a:prstClr val="black"/>
                          </a:solidFill>
                          <a:effectLst/>
                          <a:uLnTx/>
                          <a:uFillTx/>
                          <a:latin typeface="Century"/>
                          <a:ea typeface="メイリオ"/>
                          <a:cs typeface="Times New Roman"/>
                        </a:rPr>
                        <a:t>○</a:t>
                      </a:r>
                      <a:r>
                        <a:rPr kumimoji="1" lang="ja-JP" altLang="en-US" sz="1000" b="1" i="0" u="none" strike="noStrike" kern="100" cap="none" spc="0" normalizeH="0" baseline="0" noProof="0" dirty="0">
                          <a:ln>
                            <a:noFill/>
                          </a:ln>
                          <a:solidFill>
                            <a:prstClr val="black"/>
                          </a:solidFill>
                          <a:effectLst/>
                          <a:uLnTx/>
                          <a:uFillTx/>
                          <a:latin typeface="Century"/>
                          <a:ea typeface="メイリオ"/>
                          <a:cs typeface="Times New Roman"/>
                        </a:rPr>
                        <a:t>堺泉北港助松埠頭総合物流情報センター等地区</a:t>
                      </a:r>
                      <a:r>
                        <a:rPr kumimoji="1" lang="ja-JP" altLang="ja-JP" sz="1000" b="1" i="0" u="none" strike="noStrike" kern="100" cap="none" spc="0" normalizeH="0" baseline="0" noProof="0" dirty="0">
                          <a:ln>
                            <a:noFill/>
                          </a:ln>
                          <a:solidFill>
                            <a:prstClr val="black"/>
                          </a:solidFill>
                          <a:effectLst/>
                          <a:uLnTx/>
                          <a:uFillTx/>
                          <a:latin typeface="Century"/>
                          <a:ea typeface="メイリオ"/>
                          <a:cs typeface="Times New Roman"/>
                        </a:rPr>
                        <a:t>　○</a:t>
                      </a:r>
                      <a:r>
                        <a:rPr kumimoji="1" lang="ja-JP" altLang="en-US" sz="1000" b="1" i="0" u="none" strike="noStrike" kern="100" cap="none" spc="0" normalizeH="0" baseline="0" noProof="0" dirty="0">
                          <a:ln>
                            <a:noFill/>
                          </a:ln>
                          <a:solidFill>
                            <a:prstClr val="black"/>
                          </a:solidFill>
                          <a:effectLst/>
                          <a:uLnTx/>
                          <a:uFillTx/>
                          <a:latin typeface="Century"/>
                          <a:ea typeface="メイリオ"/>
                          <a:cs typeface="Times New Roman"/>
                        </a:rPr>
                        <a:t>泉大津旧港地区</a:t>
                      </a:r>
                      <a:r>
                        <a:rPr kumimoji="1" lang="ja-JP" altLang="ja-JP" sz="1000" b="1" i="0" u="none" strike="noStrike" kern="100" cap="none" spc="0" normalizeH="0" baseline="0" noProof="0" dirty="0">
                          <a:ln>
                            <a:noFill/>
                          </a:ln>
                          <a:solidFill>
                            <a:prstClr val="black"/>
                          </a:solidFill>
                          <a:effectLst/>
                          <a:uLnTx/>
                          <a:uFillTx/>
                          <a:latin typeface="Century"/>
                          <a:ea typeface="メイリオ"/>
                          <a:cs typeface="Times New Roman"/>
                        </a:rPr>
                        <a:t>　</a:t>
                      </a:r>
                      <a:endParaRPr kumimoji="1" lang="en-US" altLang="ja-JP" sz="1000" b="1" i="0" u="none" strike="noStrike" kern="100" cap="none" spc="0" normalizeH="0" baseline="0" noProof="0" dirty="0">
                        <a:ln>
                          <a:noFill/>
                        </a:ln>
                        <a:solidFill>
                          <a:prstClr val="black"/>
                        </a:solidFill>
                        <a:effectLst/>
                        <a:uLnTx/>
                        <a:uFillTx/>
                        <a:latin typeface="Century"/>
                        <a:ea typeface="メイリオ"/>
                        <a:cs typeface="Times New Roman"/>
                      </a:endParaRPr>
                    </a:p>
                    <a:p>
                      <a:pPr marL="1285240" marR="0" lvl="0" indent="-1285240" algn="just" defTabSz="914400" rtl="0" eaLnBrk="1" fontAlgn="auto" latinLnBrk="0" hangingPunct="1">
                        <a:lnSpc>
                          <a:spcPts val="1200"/>
                        </a:lnSpc>
                        <a:spcBef>
                          <a:spcPts val="0"/>
                        </a:spcBef>
                        <a:spcAft>
                          <a:spcPts val="0"/>
                        </a:spcAft>
                        <a:buClrTx/>
                        <a:buSzTx/>
                        <a:buFontTx/>
                        <a:buNone/>
                        <a:tabLst/>
                        <a:defRPr/>
                      </a:pPr>
                      <a:r>
                        <a:rPr kumimoji="1" lang="ja-JP" altLang="ja-JP" sz="1000" b="1" i="0" u="none" strike="noStrike" kern="100" cap="none" spc="0" normalizeH="0" baseline="0" noProof="0" dirty="0">
                          <a:ln>
                            <a:noFill/>
                          </a:ln>
                          <a:solidFill>
                            <a:prstClr val="black"/>
                          </a:solidFill>
                          <a:effectLst/>
                          <a:uLnTx/>
                          <a:uFillTx/>
                          <a:latin typeface="Century"/>
                          <a:ea typeface="メイリオ"/>
                          <a:cs typeface="Times New Roman"/>
                        </a:rPr>
                        <a:t>○</a:t>
                      </a:r>
                      <a:r>
                        <a:rPr kumimoji="1" lang="ja-JP" altLang="en-US" sz="1000" b="1" i="0" u="none" strike="noStrike" kern="100" cap="none" spc="0" normalizeH="0" baseline="0" noProof="0" dirty="0">
                          <a:ln>
                            <a:noFill/>
                          </a:ln>
                          <a:solidFill>
                            <a:prstClr val="black"/>
                          </a:solidFill>
                          <a:effectLst/>
                          <a:uLnTx/>
                          <a:uFillTx/>
                          <a:latin typeface="Century"/>
                          <a:ea typeface="メイリオ"/>
                          <a:cs typeface="Times New Roman"/>
                        </a:rPr>
                        <a:t>堺泉北港汐見沖地区　                                                                        </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指定公示日：平成</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26</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9</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日</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5"/>
                  </a:ext>
                </a:extLst>
              </a:tr>
              <a:tr h="554575">
                <a:tc>
                  <a:txBody>
                    <a:bodyPr/>
                    <a:lstStyle/>
                    <a:p>
                      <a:pPr algn="dist">
                        <a:lnSpc>
                          <a:spcPts val="1200"/>
                        </a:lnSpc>
                        <a:spcBef>
                          <a:spcPts val="0"/>
                        </a:spcBef>
                      </a:pPr>
                      <a:r>
                        <a:rPr kumimoji="1" lang="ja-JP" altLang="en-US" sz="1000" b="1" dirty="0">
                          <a:latin typeface="メイリオ" panose="020B0604030504040204" pitchFamily="50" charset="-128"/>
                          <a:ea typeface="メイリオ" panose="020B0604030504040204" pitchFamily="50" charset="-128"/>
                          <a:cs typeface="メイリオ" panose="020B0604030504040204" pitchFamily="50" charset="-128"/>
                        </a:rPr>
                        <a:t>高槻市</a:t>
                      </a:r>
                    </a:p>
                  </a:txBody>
                  <a:tcPr anchor="ctr"/>
                </a:tc>
                <a:tc>
                  <a:txBody>
                    <a:bodyPr/>
                    <a:lstStyle/>
                    <a:p>
                      <a:pPr marL="1285240" indent="-1285240" algn="just">
                        <a:lnSpc>
                          <a:spcPts val="1200"/>
                        </a:lnSpc>
                        <a:spcBef>
                          <a:spcPts val="0"/>
                        </a:spcBef>
                        <a:spcAft>
                          <a:spcPts val="0"/>
                        </a:spcAft>
                      </a:pPr>
                      <a:r>
                        <a:rPr lang="ja-JP" altLang="ja-JP" sz="1000" b="1" kern="100" dirty="0">
                          <a:effectLst/>
                          <a:latin typeface="Century"/>
                          <a:ea typeface="メイリオ"/>
                          <a:cs typeface="Times New Roman"/>
                        </a:rPr>
                        <a:t>○高槻市宮田町一丁目工業地域地区　○高槻市幸町・朝日町工業地域地区　</a:t>
                      </a:r>
                      <a:endParaRPr lang="en-US" altLang="ja-JP" sz="1000" b="1" kern="100" dirty="0">
                        <a:effectLst/>
                        <a:latin typeface="Century"/>
                        <a:ea typeface="メイリオ"/>
                        <a:cs typeface="Times New Roman"/>
                      </a:endParaRPr>
                    </a:p>
                    <a:p>
                      <a:pPr marL="1285240" indent="-1285240" algn="just">
                        <a:lnSpc>
                          <a:spcPts val="1200"/>
                        </a:lnSpc>
                        <a:spcBef>
                          <a:spcPts val="0"/>
                        </a:spcBef>
                        <a:spcAft>
                          <a:spcPts val="0"/>
                        </a:spcAft>
                      </a:pPr>
                      <a:r>
                        <a:rPr lang="ja-JP" altLang="ja-JP" sz="1000" b="1" kern="100" dirty="0">
                          <a:effectLst/>
                          <a:latin typeface="Century"/>
                          <a:ea typeface="メイリオ"/>
                          <a:cs typeface="Times New Roman"/>
                        </a:rPr>
                        <a:t>○高槻市桜町・明田町工業地域地区</a:t>
                      </a:r>
                      <a:r>
                        <a:rPr lang="ja-JP" altLang="en-US" sz="1000" b="1" kern="100" dirty="0">
                          <a:effectLst/>
                          <a:latin typeface="Century"/>
                          <a:ea typeface="メイリオ"/>
                          <a:cs typeface="Times New Roman"/>
                        </a:rPr>
                        <a:t>　</a:t>
                      </a:r>
                      <a:r>
                        <a:rPr lang="ja-JP" altLang="ja-JP" sz="1000" b="1" kern="100" dirty="0">
                          <a:effectLst/>
                          <a:latin typeface="Century"/>
                          <a:ea typeface="メイリオ"/>
                          <a:cs typeface="Times New Roman"/>
                        </a:rPr>
                        <a:t>○高槻市南庄所町・下田部町工業地域地区</a:t>
                      </a:r>
                      <a:endParaRPr lang="en-US" altLang="ja-JP" sz="1000" b="1" kern="100" dirty="0">
                        <a:effectLst/>
                        <a:latin typeface="Century"/>
                        <a:ea typeface="メイリオ"/>
                        <a:cs typeface="Times New Roman"/>
                      </a:endParaRPr>
                    </a:p>
                    <a:p>
                      <a:pPr marL="1285240" indent="-1285240" algn="just">
                        <a:lnSpc>
                          <a:spcPts val="1200"/>
                        </a:lnSpc>
                        <a:spcBef>
                          <a:spcPts val="0"/>
                        </a:spcBef>
                        <a:spcAft>
                          <a:spcPts val="0"/>
                        </a:spcAft>
                      </a:pP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指定公示日：平成</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21</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日</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6"/>
                  </a:ext>
                </a:extLst>
              </a:tr>
              <a:tr h="246478">
                <a:tc>
                  <a:txBody>
                    <a:bodyPr/>
                    <a:lstStyle/>
                    <a:p>
                      <a:pPr algn="dist">
                        <a:lnSpc>
                          <a:spcPts val="1200"/>
                        </a:lnSpc>
                        <a:spcBef>
                          <a:spcPts val="0"/>
                        </a:spcBef>
                      </a:pPr>
                      <a:r>
                        <a:rPr kumimoji="1" lang="ja-JP" altLang="en-US" sz="1000" b="1">
                          <a:latin typeface="メイリオ" panose="020B0604030504040204" pitchFamily="50" charset="-128"/>
                          <a:ea typeface="メイリオ" panose="020B0604030504040204" pitchFamily="50" charset="-128"/>
                          <a:cs typeface="メイリオ" panose="020B0604030504040204" pitchFamily="50" charset="-128"/>
                        </a:rPr>
                        <a:t>貝塚市</a:t>
                      </a:r>
                      <a:endParaRPr kumimoji="1" lang="ja-JP" altLang="en-US" sz="1000" b="1"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marL="1285240" marR="0" lvl="0" indent="-1285240" algn="just" defTabSz="914400" rtl="0" eaLnBrk="1" fontAlgn="auto" latinLnBrk="0" hangingPunct="1">
                        <a:lnSpc>
                          <a:spcPts val="1200"/>
                        </a:lnSpc>
                        <a:spcBef>
                          <a:spcPts val="0"/>
                        </a:spcBef>
                        <a:spcAft>
                          <a:spcPts val="0"/>
                        </a:spcAft>
                        <a:buClrTx/>
                        <a:buSzTx/>
                        <a:buFontTx/>
                        <a:buNone/>
                        <a:tabLst/>
                        <a:defRPr/>
                      </a:pPr>
                      <a:r>
                        <a:rPr lang="ja-JP" altLang="ja-JP" sz="1000" b="1" kern="100" dirty="0">
                          <a:effectLst/>
                          <a:latin typeface="Century"/>
                          <a:ea typeface="メイリオ"/>
                          <a:cs typeface="Times New Roman"/>
                        </a:rPr>
                        <a:t>○貝塚市二色南町地区　○貝塚市新貝塚埠頭地区　</a:t>
                      </a:r>
                      <a:r>
                        <a:rPr lang="en-US" altLang="ja-JP" sz="1000" b="1" kern="100" dirty="0">
                          <a:effectLst/>
                          <a:latin typeface="Century"/>
                          <a:ea typeface="メイリオ"/>
                          <a:cs typeface="Times New Roman"/>
                        </a:rPr>
                        <a:t>                          </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指定公示日：平成</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25</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24</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日</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7"/>
                  </a:ext>
                </a:extLst>
              </a:tr>
              <a:tr h="862672">
                <a:tc>
                  <a:txBody>
                    <a:bodyPr/>
                    <a:lstStyle/>
                    <a:p>
                      <a:pPr algn="dist">
                        <a:lnSpc>
                          <a:spcPts val="1200"/>
                        </a:lnSpc>
                        <a:spcBef>
                          <a:spcPts val="0"/>
                        </a:spcBef>
                      </a:pPr>
                      <a:r>
                        <a:rPr kumimoji="1" lang="ja-JP" altLang="en-US" sz="1000" b="1" dirty="0">
                          <a:latin typeface="メイリオ" panose="020B0604030504040204" pitchFamily="50" charset="-128"/>
                          <a:ea typeface="メイリオ" panose="020B0604030504040204" pitchFamily="50" charset="-128"/>
                          <a:cs typeface="メイリオ" panose="020B0604030504040204" pitchFamily="50" charset="-128"/>
                        </a:rPr>
                        <a:t>枚方市</a:t>
                      </a:r>
                    </a:p>
                  </a:txBody>
                  <a:tcPr anchor="ctr"/>
                </a:tc>
                <a:tc>
                  <a:txBody>
                    <a:bodyPr/>
                    <a:lstStyle/>
                    <a:p>
                      <a:pPr marL="1285240" indent="-1285240" algn="just">
                        <a:lnSpc>
                          <a:spcPts val="1200"/>
                        </a:lnSpc>
                        <a:spcBef>
                          <a:spcPts val="0"/>
                        </a:spcBef>
                        <a:spcAft>
                          <a:spcPts val="0"/>
                        </a:spcAft>
                      </a:pPr>
                      <a:r>
                        <a:rPr lang="ja-JP" altLang="ja-JP" sz="1000" b="1" kern="100" dirty="0">
                          <a:effectLst/>
                          <a:latin typeface="Century"/>
                          <a:ea typeface="メイリオ"/>
                          <a:cs typeface="Times New Roman"/>
                        </a:rPr>
                        <a:t>○枚方市枚方企業団地地区 </a:t>
                      </a:r>
                      <a:r>
                        <a:rPr lang="ja-JP" altLang="en-US" sz="1000" b="1" kern="100" dirty="0">
                          <a:effectLst/>
                          <a:latin typeface="Century"/>
                          <a:ea typeface="メイリオ"/>
                          <a:cs typeface="Times New Roman"/>
                        </a:rPr>
                        <a:t>　　</a:t>
                      </a:r>
                      <a:r>
                        <a:rPr lang="ja-JP" altLang="ja-JP" sz="1000" b="1" kern="100" dirty="0">
                          <a:effectLst/>
                          <a:latin typeface="Century"/>
                          <a:ea typeface="メイリオ"/>
                          <a:cs typeface="Times New Roman"/>
                        </a:rPr>
                        <a:t>○枚方市大阪紳士服団地地区</a:t>
                      </a:r>
                      <a:r>
                        <a:rPr lang="ja-JP" altLang="en-US" sz="1000" b="1" kern="100" baseline="0" dirty="0">
                          <a:effectLst/>
                          <a:latin typeface="Century"/>
                          <a:ea typeface="メイリオ"/>
                          <a:cs typeface="Times New Roman"/>
                        </a:rPr>
                        <a:t>           </a:t>
                      </a:r>
                      <a:r>
                        <a:rPr lang="ja-JP" altLang="ja-JP" sz="1000" b="1" kern="100" dirty="0">
                          <a:effectLst/>
                          <a:latin typeface="Century"/>
                          <a:ea typeface="メイリオ"/>
                          <a:cs typeface="Times New Roman"/>
                        </a:rPr>
                        <a:t>○枚方市中部工業地域地区</a:t>
                      </a:r>
                      <a:endParaRPr lang="en-US" altLang="ja-JP" sz="1000" b="1" kern="100" dirty="0">
                        <a:effectLst/>
                        <a:latin typeface="Century"/>
                        <a:ea typeface="メイリオ"/>
                        <a:cs typeface="Times New Roman"/>
                      </a:endParaRPr>
                    </a:p>
                    <a:p>
                      <a:pPr marL="1285240" indent="-1285240" algn="just">
                        <a:lnSpc>
                          <a:spcPts val="1200"/>
                        </a:lnSpc>
                        <a:spcBef>
                          <a:spcPts val="0"/>
                        </a:spcBef>
                        <a:spcAft>
                          <a:spcPts val="0"/>
                        </a:spcAft>
                      </a:pPr>
                      <a:r>
                        <a:rPr lang="ja-JP" altLang="ja-JP" sz="1000" b="1" kern="100" dirty="0">
                          <a:effectLst/>
                          <a:latin typeface="Century"/>
                          <a:ea typeface="メイリオ"/>
                          <a:cs typeface="Times New Roman"/>
                        </a:rPr>
                        <a:t>○枚方市堂山東工業地域地区</a:t>
                      </a:r>
                      <a:r>
                        <a:rPr lang="ja-JP" altLang="en-US" sz="1000" b="1" kern="100" baseline="0" dirty="0">
                          <a:effectLst/>
                          <a:latin typeface="Century"/>
                          <a:ea typeface="メイリオ"/>
                          <a:cs typeface="Times New Roman"/>
                        </a:rPr>
                        <a:t> </a:t>
                      </a:r>
                      <a:r>
                        <a:rPr lang="ja-JP" altLang="en-US" sz="1000" b="1" kern="100" dirty="0">
                          <a:effectLst/>
                          <a:latin typeface="Century"/>
                          <a:ea typeface="メイリオ"/>
                          <a:cs typeface="Times New Roman"/>
                        </a:rPr>
                        <a:t>　</a:t>
                      </a:r>
                      <a:r>
                        <a:rPr lang="ja-JP" altLang="ja-JP" sz="1000" b="1" kern="100" dirty="0">
                          <a:effectLst/>
                          <a:latin typeface="Century"/>
                          <a:ea typeface="メイリオ"/>
                          <a:cs typeface="Times New Roman"/>
                        </a:rPr>
                        <a:t>○枚方市中南部工業専用地域地区　○枚方市中南部工業地域地区</a:t>
                      </a:r>
                      <a:endParaRPr lang="en-US" altLang="ja-JP" sz="1000" b="1" kern="100" dirty="0">
                        <a:effectLst/>
                        <a:latin typeface="Century"/>
                        <a:ea typeface="メイリオ"/>
                        <a:cs typeface="Times New Roman"/>
                      </a:endParaRPr>
                    </a:p>
                    <a:p>
                      <a:pPr marL="1285240" marR="0" lvl="0" indent="-1285240" algn="just" defTabSz="914400" rtl="0" eaLnBrk="1" fontAlgn="auto" latinLnBrk="0" hangingPunct="1">
                        <a:lnSpc>
                          <a:spcPts val="1200"/>
                        </a:lnSpc>
                        <a:spcBef>
                          <a:spcPts val="0"/>
                        </a:spcBef>
                        <a:spcAft>
                          <a:spcPts val="0"/>
                        </a:spcAft>
                        <a:buClrTx/>
                        <a:buSzTx/>
                        <a:buFontTx/>
                        <a:buNone/>
                        <a:tabLst/>
                        <a:defRPr/>
                      </a:pPr>
                      <a:r>
                        <a:rPr lang="ja-JP" altLang="ja-JP" sz="1000" b="1" kern="100" dirty="0">
                          <a:effectLst/>
                          <a:latin typeface="Century"/>
                          <a:ea typeface="メイリオ"/>
                          <a:cs typeface="Times New Roman"/>
                        </a:rPr>
                        <a:t>○枚方市出口・中振工業地域地区</a:t>
                      </a:r>
                      <a:r>
                        <a:rPr lang="ja-JP" altLang="en-US" sz="1000" kern="100" dirty="0">
                          <a:effectLst/>
                          <a:latin typeface="Century"/>
                          <a:ea typeface="メイリオ"/>
                          <a:cs typeface="Times New Roman"/>
                        </a:rPr>
                        <a:t>　</a:t>
                      </a:r>
                      <a:r>
                        <a:rPr lang="ja-JP" altLang="ja-JP" sz="1000" kern="100" dirty="0">
                          <a:effectLst/>
                          <a:latin typeface="Century"/>
                          <a:ea typeface="メイリオ"/>
                          <a:cs typeface="Times New Roman"/>
                        </a:rPr>
                        <a:t>　</a:t>
                      </a:r>
                      <a:r>
                        <a:rPr lang="en-US" altLang="ja-JP" sz="1000" kern="100" dirty="0">
                          <a:effectLst/>
                          <a:latin typeface="Century"/>
                          <a:ea typeface="メイリオ"/>
                          <a:cs typeface="Times New Roman"/>
                        </a:rPr>
                        <a:t>                                                  </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指定公示日：平成</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20</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7</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日</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p>
                      <a:pPr marL="1285240" marR="0" lvl="0" indent="-1285240" algn="just" defTabSz="914400" rtl="0" eaLnBrk="1" fontAlgn="auto" latinLnBrk="0" hangingPunct="1">
                        <a:lnSpc>
                          <a:spcPts val="1200"/>
                        </a:lnSpc>
                        <a:spcBef>
                          <a:spcPts val="0"/>
                        </a:spcBef>
                        <a:spcAft>
                          <a:spcPts val="0"/>
                        </a:spcAft>
                        <a:buClrTx/>
                        <a:buSzTx/>
                        <a:buFontTx/>
                        <a:buNone/>
                        <a:tabLst/>
                        <a:defRPr/>
                      </a:pPr>
                      <a:r>
                        <a:rPr lang="ja-JP" altLang="ja-JP" sz="1000" b="1" kern="100" dirty="0">
                          <a:effectLst/>
                          <a:ea typeface="メイリオ"/>
                        </a:rPr>
                        <a:t>○枚方市津田サイエンスヒルズ地区</a:t>
                      </a:r>
                      <a:r>
                        <a:rPr lang="en-US" altLang="ja-JP" sz="1000" b="1" kern="100" dirty="0">
                          <a:effectLst/>
                          <a:ea typeface="メイリオ"/>
                        </a:rPr>
                        <a:t> </a:t>
                      </a:r>
                      <a:r>
                        <a:rPr kumimoji="1" lang="en-US" altLang="ja-JP" sz="1000" b="1" i="0" u="none" strike="noStrike" kern="100" cap="none" spc="0" normalizeH="0" baseline="0" noProof="0" dirty="0">
                          <a:ln>
                            <a:noFill/>
                          </a:ln>
                          <a:solidFill>
                            <a:prstClr val="black"/>
                          </a:solidFill>
                          <a:effectLst/>
                          <a:uLnTx/>
                          <a:uFillTx/>
                          <a:latin typeface="Century"/>
                          <a:ea typeface="メイリオ"/>
                          <a:cs typeface="Times New Roman"/>
                        </a:rPr>
                        <a:t>                   </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指定公示日：平成</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20</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日、平成</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28</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9</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14</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日</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p>
                      <a:pPr marL="1285240" marR="0" lvl="0" indent="-1285240" algn="just" defTabSz="914400" rtl="0" eaLnBrk="1" fontAlgn="auto" latinLnBrk="0" hangingPunct="1">
                        <a:lnSpc>
                          <a:spcPts val="12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〇</a:t>
                      </a:r>
                      <a:r>
                        <a:rPr kumimoji="1" lang="ja-JP" altLang="en-US" sz="10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枚方市茄子作南・茄子作高田地区</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指定公示日：令和２年３月</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26</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日</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txBody>
                  <a:tcPr anchor="ctr"/>
                </a:tc>
                <a:extLst>
                  <a:ext uri="{0D108BD9-81ED-4DB2-BD59-A6C34878D82A}">
                    <a16:rowId xmlns:a16="http://schemas.microsoft.com/office/drawing/2014/main" val="10008"/>
                  </a:ext>
                </a:extLst>
              </a:tr>
              <a:tr h="554575">
                <a:tc>
                  <a:txBody>
                    <a:bodyPr/>
                    <a:lstStyle/>
                    <a:p>
                      <a:pPr algn="dist">
                        <a:lnSpc>
                          <a:spcPts val="1200"/>
                        </a:lnSpc>
                        <a:spcBef>
                          <a:spcPts val="0"/>
                        </a:spcBef>
                      </a:pPr>
                      <a:r>
                        <a:rPr kumimoji="1" lang="ja-JP" altLang="en-US" sz="1000" b="1" dirty="0">
                          <a:latin typeface="メイリオ" panose="020B0604030504040204" pitchFamily="50" charset="-128"/>
                          <a:ea typeface="メイリオ" panose="020B0604030504040204" pitchFamily="50" charset="-128"/>
                          <a:cs typeface="メイリオ" panose="020B0604030504040204" pitchFamily="50" charset="-128"/>
                        </a:rPr>
                        <a:t>八尾市</a:t>
                      </a:r>
                    </a:p>
                  </a:txBody>
                  <a:tcPr anchor="ctr"/>
                </a:tc>
                <a:tc>
                  <a:txBody>
                    <a:bodyPr/>
                    <a:lstStyle/>
                    <a:p>
                      <a:pPr marL="101600" indent="-101600" algn="just">
                        <a:lnSpc>
                          <a:spcPts val="1200"/>
                        </a:lnSpc>
                        <a:spcBef>
                          <a:spcPts val="0"/>
                        </a:spcBef>
                        <a:spcAft>
                          <a:spcPts val="0"/>
                        </a:spcAft>
                      </a:pPr>
                      <a:r>
                        <a:rPr lang="ja-JP" altLang="ja-JP" sz="1000" b="1" kern="100" dirty="0">
                          <a:effectLst/>
                          <a:latin typeface="Century"/>
                          <a:ea typeface="メイリオ"/>
                          <a:cs typeface="Times New Roman"/>
                        </a:rPr>
                        <a:t>○八尾市竜華地区周辺工業専用等地域</a:t>
                      </a:r>
                      <a:r>
                        <a:rPr lang="ja-JP" altLang="en-US" sz="1000" b="1" kern="100" baseline="0" dirty="0">
                          <a:effectLst/>
                          <a:latin typeface="Century"/>
                          <a:ea typeface="メイリオ"/>
                          <a:cs typeface="Times New Roman"/>
                        </a:rPr>
                        <a:t> </a:t>
                      </a:r>
                      <a:r>
                        <a:rPr lang="ja-JP" altLang="ja-JP" sz="1000" b="1" kern="100" dirty="0">
                          <a:effectLst/>
                          <a:latin typeface="Century"/>
                          <a:ea typeface="メイリオ"/>
                          <a:cs typeface="Times New Roman"/>
                        </a:rPr>
                        <a:t>○八尾市竜華地区周辺工業地域</a:t>
                      </a:r>
                      <a:r>
                        <a:rPr lang="en-US" altLang="ja-JP" sz="1000" b="1" kern="100" baseline="0" dirty="0">
                          <a:effectLst/>
                          <a:latin typeface="Century"/>
                          <a:ea typeface="メイリオ"/>
                          <a:cs typeface="Times New Roman"/>
                        </a:rPr>
                        <a:t> </a:t>
                      </a:r>
                      <a:r>
                        <a:rPr lang="ja-JP" altLang="ja-JP" sz="1000" b="1" kern="100" dirty="0">
                          <a:effectLst/>
                          <a:latin typeface="Century"/>
                          <a:ea typeface="メイリオ"/>
                          <a:cs typeface="Times New Roman"/>
                        </a:rPr>
                        <a:t>○八尾市八尾空港周辺工業地域</a:t>
                      </a:r>
                      <a:endParaRPr lang="en-US" altLang="ja-JP" sz="1000" b="1" kern="100" dirty="0">
                        <a:effectLst/>
                        <a:latin typeface="Century"/>
                        <a:ea typeface="メイリオ"/>
                        <a:cs typeface="Times New Roman"/>
                      </a:endParaRPr>
                    </a:p>
                    <a:p>
                      <a:pPr marL="101600" indent="-101600" algn="just">
                        <a:lnSpc>
                          <a:spcPts val="1200"/>
                        </a:lnSpc>
                        <a:spcBef>
                          <a:spcPts val="0"/>
                        </a:spcBef>
                        <a:spcAft>
                          <a:spcPts val="0"/>
                        </a:spcAft>
                      </a:pPr>
                      <a:r>
                        <a:rPr lang="ja-JP" altLang="ja-JP" sz="1000" b="1" kern="100" dirty="0">
                          <a:effectLst/>
                          <a:latin typeface="Century"/>
                          <a:ea typeface="メイリオ"/>
                          <a:cs typeface="Times New Roman"/>
                        </a:rPr>
                        <a:t>○八尾市上尾町地区周辺工業地域</a:t>
                      </a:r>
                      <a:r>
                        <a:rPr lang="ja-JP" altLang="en-US" sz="1000" b="1" kern="100" baseline="0" dirty="0">
                          <a:effectLst/>
                          <a:latin typeface="Century"/>
                          <a:ea typeface="メイリオ"/>
                          <a:cs typeface="Times New Roman"/>
                        </a:rPr>
                        <a:t>        </a:t>
                      </a:r>
                      <a:r>
                        <a:rPr lang="ja-JP" altLang="ja-JP" sz="1000" b="1" kern="100" dirty="0">
                          <a:effectLst/>
                          <a:latin typeface="Century"/>
                          <a:ea typeface="メイリオ"/>
                          <a:cs typeface="Times New Roman"/>
                        </a:rPr>
                        <a:t>○八尾市渋川町２丁目工業地域</a:t>
                      </a:r>
                      <a:r>
                        <a:rPr lang="en-US" altLang="ja-JP" sz="1000" b="1" kern="100" baseline="0" dirty="0">
                          <a:effectLst/>
                          <a:latin typeface="Century"/>
                          <a:ea typeface="メイリオ"/>
                          <a:cs typeface="Times New Roman"/>
                        </a:rPr>
                        <a:t> </a:t>
                      </a:r>
                      <a:r>
                        <a:rPr lang="ja-JP" altLang="ja-JP" sz="1000" b="1" kern="100" dirty="0">
                          <a:effectLst/>
                          <a:latin typeface="Century"/>
                          <a:ea typeface="メイリオ"/>
                          <a:cs typeface="Times New Roman"/>
                        </a:rPr>
                        <a:t>○八尾市二俣工業地域　</a:t>
                      </a:r>
                      <a:endParaRPr lang="en-US" altLang="ja-JP" sz="1000" b="1" kern="100" dirty="0">
                        <a:effectLst/>
                        <a:latin typeface="Century"/>
                        <a:ea typeface="メイリオ"/>
                        <a:cs typeface="Times New Roman"/>
                      </a:endParaRPr>
                    </a:p>
                    <a:p>
                      <a:pPr marL="1285240" marR="0" lvl="0" indent="-1285240" algn="just" defTabSz="914400" rtl="0" eaLnBrk="1" fontAlgn="auto" latinLnBrk="0" hangingPunct="1">
                        <a:lnSpc>
                          <a:spcPts val="1200"/>
                        </a:lnSpc>
                        <a:spcBef>
                          <a:spcPts val="0"/>
                        </a:spcBef>
                        <a:spcAft>
                          <a:spcPts val="0"/>
                        </a:spcAft>
                        <a:buClrTx/>
                        <a:buSzTx/>
                        <a:buFontTx/>
                        <a:buNone/>
                        <a:tabLst/>
                        <a:defRPr/>
                      </a:pPr>
                      <a:r>
                        <a:rPr lang="ja-JP" altLang="ja-JP" sz="1000" b="1" kern="100" dirty="0">
                          <a:effectLst/>
                          <a:latin typeface="Century"/>
                          <a:ea typeface="メイリオ"/>
                          <a:cs typeface="Times New Roman"/>
                        </a:rPr>
                        <a:t>○八尾市相生・天王寺屋周辺工業地域</a:t>
                      </a:r>
                      <a:r>
                        <a:rPr lang="ja-JP" altLang="ja-JP" sz="1000" kern="100" dirty="0">
                          <a:effectLst/>
                          <a:latin typeface="Century"/>
                          <a:ea typeface="メイリオ"/>
                          <a:cs typeface="Times New Roman"/>
                        </a:rPr>
                        <a:t>　</a:t>
                      </a:r>
                      <a:r>
                        <a:rPr lang="ja-JP" altLang="en-US" sz="1000" kern="100" dirty="0">
                          <a:effectLst/>
                          <a:latin typeface="Century"/>
                          <a:ea typeface="メイリオ"/>
                          <a:cs typeface="Times New Roman"/>
                        </a:rPr>
                        <a:t>　                                        </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指定公示日：平成</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19</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10</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日</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9"/>
                  </a:ext>
                </a:extLst>
              </a:tr>
              <a:tr h="400527">
                <a:tc>
                  <a:txBody>
                    <a:bodyPr/>
                    <a:lstStyle/>
                    <a:p>
                      <a:pPr algn="dist">
                        <a:lnSpc>
                          <a:spcPts val="1200"/>
                        </a:lnSpc>
                        <a:spcBef>
                          <a:spcPts val="0"/>
                        </a:spcBef>
                      </a:pPr>
                      <a:r>
                        <a:rPr kumimoji="1" lang="ja-JP" altLang="en-US" sz="1000" b="1" dirty="0">
                          <a:latin typeface="メイリオ" panose="020B0604030504040204" pitchFamily="50" charset="-128"/>
                          <a:ea typeface="メイリオ" panose="020B0604030504040204" pitchFamily="50" charset="-128"/>
                          <a:cs typeface="メイリオ" panose="020B0604030504040204" pitchFamily="50" charset="-128"/>
                        </a:rPr>
                        <a:t>河内長野市</a:t>
                      </a:r>
                    </a:p>
                  </a:txBody>
                  <a:tcPr anchor="ctr"/>
                </a:tc>
                <a:tc>
                  <a:txBody>
                    <a:bodyPr/>
                    <a:lstStyle/>
                    <a:p>
                      <a:pPr marL="1285240" marR="0" lvl="0" indent="-1285240" algn="just" defTabSz="914400" rtl="0" eaLnBrk="1" fontAlgn="auto" latinLnBrk="0" hangingPunct="1">
                        <a:lnSpc>
                          <a:spcPts val="12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○河内長野工業団地地区　○河内長野市木戸西町工業地域地区　○河内長野市楠町東工業地域地区</a:t>
                      </a:r>
                      <a:endParaRPr kumimoji="1" lang="en-US" altLang="ja-JP" sz="10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285240" marR="0" lvl="0" indent="-1285240" algn="just" defTabSz="914400" rtl="0" eaLnBrk="1" fontAlgn="auto" latinLnBrk="0" hangingPunct="1">
                        <a:lnSpc>
                          <a:spcPts val="12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○河内長野市菊水町・向野町工業地域地区　　　　　　　　　      </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指定公示日：平成</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29</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7</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25</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日</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10"/>
                  </a:ext>
                </a:extLst>
              </a:tr>
              <a:tr h="246478">
                <a:tc>
                  <a:txBody>
                    <a:bodyPr/>
                    <a:lstStyle/>
                    <a:p>
                      <a:pPr algn="dist">
                        <a:lnSpc>
                          <a:spcPts val="1200"/>
                        </a:lnSpc>
                        <a:spcBef>
                          <a:spcPts val="0"/>
                        </a:spcBef>
                      </a:pPr>
                      <a:r>
                        <a:rPr kumimoji="1" lang="ja-JP" altLang="en-US" sz="1000" b="1" dirty="0">
                          <a:latin typeface="メイリオ" panose="020B0604030504040204" pitchFamily="50" charset="-128"/>
                          <a:ea typeface="メイリオ" panose="020B0604030504040204" pitchFamily="50" charset="-128"/>
                          <a:cs typeface="メイリオ" panose="020B0604030504040204" pitchFamily="50" charset="-128"/>
                        </a:rPr>
                        <a:t>大東市</a:t>
                      </a:r>
                    </a:p>
                  </a:txBody>
                  <a:tcPr anchor="ctr"/>
                </a:tc>
                <a:tc>
                  <a:txBody>
                    <a:bodyPr/>
                    <a:lstStyle/>
                    <a:p>
                      <a:pPr marL="1285240" marR="0" lvl="0" indent="-1285240" algn="just" defTabSz="914400" rtl="0" eaLnBrk="1" fontAlgn="auto" latinLnBrk="0" hangingPunct="1">
                        <a:lnSpc>
                          <a:spcPts val="1200"/>
                        </a:lnSpc>
                        <a:spcBef>
                          <a:spcPts val="0"/>
                        </a:spcBef>
                        <a:spcAft>
                          <a:spcPts val="0"/>
                        </a:spcAft>
                        <a:buClrTx/>
                        <a:buSzTx/>
                        <a:buFontTx/>
                        <a:buNone/>
                        <a:tabLst/>
                        <a:defRPr/>
                      </a:pPr>
                      <a:r>
                        <a:rPr lang="ja-JP" altLang="ja-JP" sz="1000" b="1" kern="100" dirty="0">
                          <a:effectLst/>
                          <a:latin typeface="Century"/>
                          <a:ea typeface="メイリオ"/>
                          <a:cs typeface="Times New Roman"/>
                        </a:rPr>
                        <a:t>○大東市西部工業地域地区</a:t>
                      </a:r>
                      <a:r>
                        <a:rPr lang="ja-JP" altLang="ja-JP" sz="1000" kern="100" dirty="0">
                          <a:effectLst/>
                          <a:latin typeface="Century"/>
                          <a:ea typeface="メイリオ"/>
                          <a:cs typeface="Times New Roman"/>
                        </a:rPr>
                        <a:t>　</a:t>
                      </a:r>
                      <a:r>
                        <a:rPr lang="ja-JP" altLang="en-US" sz="1000" kern="100" dirty="0">
                          <a:effectLst/>
                          <a:latin typeface="Century"/>
                          <a:ea typeface="メイリオ"/>
                          <a:cs typeface="Times New Roman"/>
                        </a:rPr>
                        <a:t>　                                                             </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指定公示日：平成</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22</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日</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1200" kern="100" dirty="0">
                        <a:effectLst/>
                        <a:latin typeface="Century"/>
                        <a:ea typeface="ＭＳ 明朝"/>
                        <a:cs typeface="Times New Roman"/>
                      </a:endParaRPr>
                    </a:p>
                  </a:txBody>
                  <a:tcPr anchor="ctr"/>
                </a:tc>
                <a:extLst>
                  <a:ext uri="{0D108BD9-81ED-4DB2-BD59-A6C34878D82A}">
                    <a16:rowId xmlns:a16="http://schemas.microsoft.com/office/drawing/2014/main" val="10011"/>
                  </a:ext>
                </a:extLst>
              </a:tr>
              <a:tr h="400527">
                <a:tc>
                  <a:txBody>
                    <a:bodyPr/>
                    <a:lstStyle/>
                    <a:p>
                      <a:pPr algn="dist">
                        <a:lnSpc>
                          <a:spcPts val="1200"/>
                        </a:lnSpc>
                        <a:spcBef>
                          <a:spcPts val="0"/>
                        </a:spcBef>
                      </a:pPr>
                      <a:r>
                        <a:rPr kumimoji="1" lang="ja-JP" altLang="en-US" sz="1000" b="1" dirty="0">
                          <a:latin typeface="メイリオ" panose="020B0604030504040204" pitchFamily="50" charset="-128"/>
                          <a:ea typeface="メイリオ" panose="020B0604030504040204" pitchFamily="50" charset="-128"/>
                          <a:cs typeface="メイリオ" panose="020B0604030504040204" pitchFamily="50" charset="-128"/>
                        </a:rPr>
                        <a:t>和泉市</a:t>
                      </a:r>
                    </a:p>
                  </a:txBody>
                  <a:tcPr anchor="ctr"/>
                </a:tc>
                <a:tc>
                  <a:txBody>
                    <a:bodyPr/>
                    <a:lstStyle/>
                    <a:p>
                      <a:pPr algn="just">
                        <a:lnSpc>
                          <a:spcPts val="1200"/>
                        </a:lnSpc>
                        <a:spcBef>
                          <a:spcPts val="0"/>
                        </a:spcBef>
                        <a:spcAft>
                          <a:spcPts val="0"/>
                        </a:spcAft>
                      </a:pPr>
                      <a:r>
                        <a:rPr lang="ja-JP" altLang="ja-JP" sz="1000" b="1" kern="100" dirty="0">
                          <a:effectLst/>
                          <a:latin typeface="Century"/>
                          <a:ea typeface="メイリオ"/>
                          <a:cs typeface="Times New Roman"/>
                        </a:rPr>
                        <a:t>○テクノステージ和泉工業地域地区</a:t>
                      </a:r>
                      <a:r>
                        <a:rPr lang="ja-JP" altLang="en-US" sz="1000" b="1" kern="100" dirty="0">
                          <a:effectLst/>
                          <a:latin typeface="Century"/>
                          <a:ea typeface="メイリオ"/>
                          <a:cs typeface="Times New Roman"/>
                        </a:rPr>
                        <a:t>　</a:t>
                      </a:r>
                      <a:r>
                        <a:rPr lang="ja-JP" altLang="ja-JP" sz="1000" b="1" kern="100" dirty="0">
                          <a:effectLst/>
                          <a:latin typeface="Century"/>
                          <a:ea typeface="メイリオ"/>
                          <a:cs typeface="Times New Roman"/>
                        </a:rPr>
                        <a:t>○トリヴェール和泉西部ブロック地区　</a:t>
                      </a:r>
                      <a:endParaRPr lang="en-US" altLang="ja-JP" sz="1000" b="1" kern="100" dirty="0">
                        <a:effectLst/>
                        <a:latin typeface="Century"/>
                        <a:ea typeface="メイリオ"/>
                        <a:cs typeface="Times New Roman"/>
                      </a:endParaRPr>
                    </a:p>
                    <a:p>
                      <a:pPr marL="1285240" marR="0" lvl="0" indent="-1285240" algn="just" defTabSz="914400" rtl="0" eaLnBrk="1" fontAlgn="auto" latinLnBrk="0" hangingPunct="1">
                        <a:lnSpc>
                          <a:spcPts val="1200"/>
                        </a:lnSpc>
                        <a:spcBef>
                          <a:spcPts val="0"/>
                        </a:spcBef>
                        <a:spcAft>
                          <a:spcPts val="0"/>
                        </a:spcAft>
                        <a:buClrTx/>
                        <a:buSzTx/>
                        <a:buFontTx/>
                        <a:buNone/>
                        <a:tabLst/>
                        <a:defRPr/>
                      </a:pPr>
                      <a:r>
                        <a:rPr kumimoji="1" lang="ja-JP" altLang="en-US" sz="1000" b="0" i="0" u="none" strike="noStrike" kern="100" cap="none" spc="0" normalizeH="0" baseline="0" noProof="0" dirty="0">
                          <a:ln>
                            <a:noFill/>
                          </a:ln>
                          <a:solidFill>
                            <a:prstClr val="black"/>
                          </a:solidFill>
                          <a:effectLst/>
                          <a:uLnTx/>
                          <a:uFillTx/>
                          <a:latin typeface="Century"/>
                          <a:ea typeface="メイリオ"/>
                          <a:cs typeface="Times New Roman"/>
                        </a:rPr>
                        <a:t>　                                                                                                          </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指定公示日：平成</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25</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9</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日</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ja-JP" sz="1200" b="0" i="0" u="none" strike="noStrike" kern="100" cap="none" spc="0" normalizeH="0" baseline="0" noProof="0" dirty="0">
                        <a:ln>
                          <a:noFill/>
                        </a:ln>
                        <a:solidFill>
                          <a:prstClr val="black"/>
                        </a:solidFill>
                        <a:effectLst/>
                        <a:uLnTx/>
                        <a:uFillTx/>
                        <a:latin typeface="Century"/>
                        <a:ea typeface="ＭＳ 明朝"/>
                        <a:cs typeface="Times New Roman"/>
                      </a:endParaRPr>
                    </a:p>
                  </a:txBody>
                  <a:tcPr anchor="ctr"/>
                </a:tc>
                <a:extLst>
                  <a:ext uri="{0D108BD9-81ED-4DB2-BD59-A6C34878D82A}">
                    <a16:rowId xmlns:a16="http://schemas.microsoft.com/office/drawing/2014/main" val="10012"/>
                  </a:ext>
                </a:extLst>
              </a:tr>
              <a:tr h="246478">
                <a:tc>
                  <a:txBody>
                    <a:bodyPr/>
                    <a:lstStyle/>
                    <a:p>
                      <a:pPr algn="dist">
                        <a:lnSpc>
                          <a:spcPts val="1200"/>
                        </a:lnSpc>
                        <a:spcBef>
                          <a:spcPts val="0"/>
                        </a:spcBef>
                      </a:pPr>
                      <a:r>
                        <a:rPr kumimoji="1" lang="ja-JP" altLang="en-US" sz="1000" b="1" dirty="0">
                          <a:latin typeface="メイリオ" panose="020B0604030504040204" pitchFamily="50" charset="-128"/>
                          <a:ea typeface="メイリオ" panose="020B0604030504040204" pitchFamily="50" charset="-128"/>
                          <a:cs typeface="メイリオ" panose="020B0604030504040204" pitchFamily="50" charset="-128"/>
                        </a:rPr>
                        <a:t>高石市</a:t>
                      </a:r>
                    </a:p>
                  </a:txBody>
                  <a:tcPr anchor="ctr"/>
                </a:tc>
                <a:tc>
                  <a:txBody>
                    <a:bodyPr/>
                    <a:lstStyle/>
                    <a:p>
                      <a:pPr marL="1285240" marR="0" lvl="0" indent="-1285240" algn="just" defTabSz="914400" rtl="0" eaLnBrk="1" fontAlgn="auto" latinLnBrk="0" hangingPunct="1">
                        <a:lnSpc>
                          <a:spcPts val="1200"/>
                        </a:lnSpc>
                        <a:spcBef>
                          <a:spcPts val="0"/>
                        </a:spcBef>
                        <a:spcAft>
                          <a:spcPts val="0"/>
                        </a:spcAft>
                        <a:buClrTx/>
                        <a:buSzTx/>
                        <a:buFontTx/>
                        <a:buNone/>
                        <a:tabLst/>
                        <a:defRPr/>
                      </a:pPr>
                      <a:r>
                        <a:rPr lang="ja-JP" altLang="ja-JP" sz="1000" b="1" kern="100" dirty="0">
                          <a:effectLst/>
                          <a:latin typeface="Century"/>
                          <a:ea typeface="メイリオ"/>
                          <a:cs typeface="Times New Roman"/>
                        </a:rPr>
                        <a:t>○高石市臨海部工業専用地域等地区</a:t>
                      </a:r>
                      <a:r>
                        <a:rPr lang="ja-JP" altLang="ja-JP" sz="1000" kern="100" dirty="0">
                          <a:effectLst/>
                          <a:latin typeface="Century"/>
                          <a:ea typeface="メイリオ"/>
                          <a:cs typeface="Times New Roman"/>
                        </a:rPr>
                        <a:t> </a:t>
                      </a:r>
                      <a:r>
                        <a:rPr lang="en-US" altLang="ja-JP" sz="1000" kern="100" dirty="0">
                          <a:effectLst/>
                          <a:latin typeface="Century"/>
                          <a:ea typeface="メイリオ"/>
                          <a:cs typeface="Times New Roman"/>
                        </a:rPr>
                        <a:t>                   </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指定公示日：平成</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19</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10</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日、平成</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21</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7</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日</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13"/>
                  </a:ext>
                </a:extLst>
              </a:tr>
              <a:tr h="862672">
                <a:tc>
                  <a:txBody>
                    <a:bodyPr/>
                    <a:lstStyle/>
                    <a:p>
                      <a:pPr algn="dist">
                        <a:lnSpc>
                          <a:spcPts val="1200"/>
                        </a:lnSpc>
                        <a:spcBef>
                          <a:spcPts val="0"/>
                        </a:spcBef>
                      </a:pPr>
                      <a:r>
                        <a:rPr kumimoji="1"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東大阪市</a:t>
                      </a:r>
                    </a:p>
                  </a:txBody>
                  <a:tcPr anchor="ctr"/>
                </a:tc>
                <a:tc>
                  <a:txBody>
                    <a:bodyPr/>
                    <a:lstStyle/>
                    <a:p>
                      <a:pPr marL="1285240" indent="-1285240" algn="just">
                        <a:lnSpc>
                          <a:spcPts val="1200"/>
                        </a:lnSpc>
                        <a:spcBef>
                          <a:spcPts val="0"/>
                        </a:spcBef>
                        <a:spcAft>
                          <a:spcPts val="0"/>
                        </a:spcAft>
                      </a:pPr>
                      <a:r>
                        <a:rPr lang="ja-JP" altLang="ja-JP" sz="1000" b="1" kern="100" dirty="0">
                          <a:solidFill>
                            <a:schemeClr val="tx1"/>
                          </a:solidFill>
                          <a:effectLst/>
                          <a:latin typeface="Century"/>
                          <a:ea typeface="メイリオ"/>
                          <a:cs typeface="Times New Roman"/>
                        </a:rPr>
                        <a:t>○東大阪市新町･宝町工業地域地区</a:t>
                      </a:r>
                      <a:r>
                        <a:rPr lang="ja-JP" altLang="en-US" sz="1000" b="1" kern="100" baseline="0" dirty="0">
                          <a:solidFill>
                            <a:schemeClr val="tx1"/>
                          </a:solidFill>
                          <a:effectLst/>
                          <a:latin typeface="Century"/>
                          <a:ea typeface="メイリオ"/>
                          <a:cs typeface="Times New Roman"/>
                        </a:rPr>
                        <a:t>　</a:t>
                      </a:r>
                      <a:r>
                        <a:rPr lang="ja-JP" altLang="ja-JP" sz="1000" b="1" kern="100" dirty="0">
                          <a:solidFill>
                            <a:schemeClr val="tx1"/>
                          </a:solidFill>
                          <a:effectLst/>
                          <a:latin typeface="Century"/>
                          <a:ea typeface="メイリオ"/>
                          <a:cs typeface="Times New Roman"/>
                        </a:rPr>
                        <a:t>○東大阪市加納工業専用地域地区</a:t>
                      </a:r>
                      <a:r>
                        <a:rPr lang="ja-JP" altLang="en-US" sz="1000" b="1" kern="100" dirty="0">
                          <a:solidFill>
                            <a:schemeClr val="tx1"/>
                          </a:solidFill>
                          <a:effectLst/>
                          <a:latin typeface="Century"/>
                          <a:ea typeface="メイリオ"/>
                          <a:cs typeface="Times New Roman"/>
                        </a:rPr>
                        <a:t>　</a:t>
                      </a:r>
                      <a:r>
                        <a:rPr lang="zh-TW" altLang="en-US" sz="1000" b="1" kern="100" dirty="0">
                          <a:solidFill>
                            <a:schemeClr val="tx1"/>
                          </a:solidFill>
                          <a:effectLst/>
                          <a:latin typeface="Century"/>
                          <a:ea typeface="メイリオ"/>
                          <a:cs typeface="Times New Roman"/>
                        </a:rPr>
                        <a:t>○東大阪市加納工業地域地区</a:t>
                      </a:r>
                      <a:endParaRPr lang="en-US" altLang="ja-JP" sz="1000" b="1" kern="100" dirty="0">
                        <a:solidFill>
                          <a:schemeClr val="tx1"/>
                        </a:solidFill>
                        <a:effectLst/>
                        <a:latin typeface="Century"/>
                        <a:ea typeface="メイリオ"/>
                        <a:cs typeface="Times New Roman"/>
                      </a:endParaRPr>
                    </a:p>
                    <a:p>
                      <a:pPr marL="1285240" indent="-1285240" algn="just">
                        <a:lnSpc>
                          <a:spcPts val="1200"/>
                        </a:lnSpc>
                        <a:spcBef>
                          <a:spcPts val="0"/>
                        </a:spcBef>
                        <a:spcAft>
                          <a:spcPts val="0"/>
                        </a:spcAft>
                      </a:pPr>
                      <a:r>
                        <a:rPr lang="ja-JP" altLang="ja-JP" sz="1000" b="1" kern="100" dirty="0">
                          <a:solidFill>
                            <a:schemeClr val="tx1"/>
                          </a:solidFill>
                          <a:effectLst/>
                          <a:latin typeface="Century"/>
                          <a:ea typeface="メイリオ"/>
                          <a:cs typeface="Times New Roman"/>
                        </a:rPr>
                        <a:t>○東大阪市水走･川田工業地域地区</a:t>
                      </a:r>
                      <a:r>
                        <a:rPr lang="ja-JP" altLang="en-US" sz="1000" b="1" kern="100" dirty="0">
                          <a:solidFill>
                            <a:schemeClr val="tx1"/>
                          </a:solidFill>
                          <a:effectLst/>
                          <a:latin typeface="Century"/>
                          <a:ea typeface="メイリオ"/>
                          <a:cs typeface="Times New Roman"/>
                        </a:rPr>
                        <a:t>　</a:t>
                      </a:r>
                      <a:r>
                        <a:rPr lang="ja-JP" altLang="ja-JP" sz="1000" b="1" kern="100" dirty="0">
                          <a:solidFill>
                            <a:schemeClr val="tx1"/>
                          </a:solidFill>
                          <a:effectLst/>
                          <a:latin typeface="Century"/>
                          <a:ea typeface="メイリオ"/>
                          <a:cs typeface="Times New Roman"/>
                        </a:rPr>
                        <a:t>○東大阪市岩田工業地域地区</a:t>
                      </a:r>
                      <a:r>
                        <a:rPr lang="ja-JP" altLang="en-US" sz="1000" b="1" kern="100" dirty="0">
                          <a:solidFill>
                            <a:schemeClr val="tx1"/>
                          </a:solidFill>
                          <a:effectLst/>
                          <a:latin typeface="Century"/>
                          <a:ea typeface="メイリオ"/>
                          <a:cs typeface="Times New Roman"/>
                        </a:rPr>
                        <a:t>　</a:t>
                      </a:r>
                      <a:r>
                        <a:rPr lang="ja-JP" altLang="ja-JP" sz="1000" b="1" kern="100" dirty="0">
                          <a:solidFill>
                            <a:schemeClr val="tx1"/>
                          </a:solidFill>
                          <a:effectLst/>
                          <a:latin typeface="Century"/>
                          <a:ea typeface="メイリオ"/>
                          <a:cs typeface="Times New Roman"/>
                        </a:rPr>
                        <a:t>○東大阪市稲田新町工業地域地区</a:t>
                      </a:r>
                      <a:r>
                        <a:rPr lang="ja-JP" altLang="en-US" sz="1000" b="1" kern="100" baseline="0" dirty="0">
                          <a:solidFill>
                            <a:schemeClr val="tx1"/>
                          </a:solidFill>
                          <a:effectLst/>
                          <a:latin typeface="Century"/>
                          <a:ea typeface="メイリオ"/>
                          <a:cs typeface="Times New Roman"/>
                        </a:rPr>
                        <a:t>　</a:t>
                      </a:r>
                      <a:endParaRPr lang="en-US" altLang="ja-JP" sz="1000" b="1" kern="100" baseline="0" dirty="0">
                        <a:solidFill>
                          <a:schemeClr val="tx1"/>
                        </a:solidFill>
                        <a:effectLst/>
                        <a:latin typeface="Century"/>
                        <a:ea typeface="メイリオ"/>
                        <a:cs typeface="Times New Roman"/>
                      </a:endParaRPr>
                    </a:p>
                    <a:p>
                      <a:pPr marL="1285240" indent="-1285240" algn="just">
                        <a:lnSpc>
                          <a:spcPts val="1200"/>
                        </a:lnSpc>
                        <a:spcBef>
                          <a:spcPts val="0"/>
                        </a:spcBef>
                        <a:spcAft>
                          <a:spcPts val="0"/>
                        </a:spcAft>
                      </a:pPr>
                      <a:r>
                        <a:rPr lang="ja-JP" altLang="ja-JP" sz="1000" b="1" kern="100" dirty="0">
                          <a:solidFill>
                            <a:schemeClr val="tx1"/>
                          </a:solidFill>
                          <a:effectLst/>
                          <a:latin typeface="Century"/>
                          <a:ea typeface="メイリオ"/>
                          <a:cs typeface="Times New Roman"/>
                        </a:rPr>
                        <a:t>○東大阪市柏田西工業地域地区</a:t>
                      </a:r>
                      <a:r>
                        <a:rPr kumimoji="1" lang="ja-JP" altLang="en-US" sz="1000" kern="1200" baseline="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指定公示日：平成</a:t>
                      </a: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19</a:t>
                      </a: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11</a:t>
                      </a: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22</a:t>
                      </a: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日</a:t>
                      </a: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4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285240" marR="0" lvl="0" indent="-1285240" algn="just" defTabSz="914400" rtl="0" eaLnBrk="1" fontAlgn="auto" latinLnBrk="0" hangingPunct="1">
                        <a:lnSpc>
                          <a:spcPts val="1200"/>
                        </a:lnSpc>
                        <a:spcBef>
                          <a:spcPts val="0"/>
                        </a:spcBef>
                        <a:spcAft>
                          <a:spcPts val="0"/>
                        </a:spcAft>
                        <a:buClrTx/>
                        <a:buSzTx/>
                        <a:buFontTx/>
                        <a:buNone/>
                        <a:tabLst/>
                        <a:defRPr/>
                      </a:pPr>
                      <a:r>
                        <a:rPr lang="ja-JP" altLang="ja-JP" sz="1000" b="1" kern="100" dirty="0">
                          <a:solidFill>
                            <a:schemeClr val="tx1"/>
                          </a:solidFill>
                          <a:effectLst/>
                          <a:latin typeface="Century"/>
                          <a:ea typeface="メイリオ"/>
                          <a:cs typeface="Times New Roman"/>
                        </a:rPr>
                        <a:t>○東大阪市西岩田工業地域地区</a:t>
                      </a:r>
                      <a:r>
                        <a:rPr lang="ja-JP" altLang="en-US" sz="1000" b="1" kern="100" dirty="0">
                          <a:solidFill>
                            <a:schemeClr val="tx1"/>
                          </a:solidFill>
                          <a:effectLst/>
                          <a:latin typeface="Century"/>
                          <a:ea typeface="メイリオ"/>
                          <a:cs typeface="Times New Roman"/>
                        </a:rPr>
                        <a:t>　</a:t>
                      </a:r>
                      <a:r>
                        <a:rPr lang="zh-TW" altLang="en-US" sz="1000" b="1" kern="100" dirty="0">
                          <a:solidFill>
                            <a:schemeClr val="tx1"/>
                          </a:solidFill>
                          <a:effectLst/>
                          <a:latin typeface="Century"/>
                          <a:ea typeface="メイリオ"/>
                          <a:cs typeface="Times New Roman"/>
                        </a:rPr>
                        <a:t>○東大阪市高井田工業地域地区</a:t>
                      </a:r>
                      <a:endParaRPr lang="en-US" altLang="zh-TW" sz="1000" b="1" kern="100" dirty="0">
                        <a:solidFill>
                          <a:schemeClr val="tx1"/>
                        </a:solidFill>
                        <a:effectLst/>
                        <a:latin typeface="Century"/>
                        <a:ea typeface="メイリオ"/>
                        <a:cs typeface="Times New Roman"/>
                      </a:endParaRPr>
                    </a:p>
                    <a:p>
                      <a:pPr marL="1285240" marR="0" lvl="0" indent="-1285240" algn="r" defTabSz="914400" rtl="0" eaLnBrk="1" fontAlgn="auto" latinLnBrk="0" hangingPunct="1">
                        <a:lnSpc>
                          <a:spcPts val="1200"/>
                        </a:lnSpc>
                        <a:spcBef>
                          <a:spcPts val="0"/>
                        </a:spcBef>
                        <a:spcAft>
                          <a:spcPts val="0"/>
                        </a:spcAft>
                        <a:buClrTx/>
                        <a:buSzTx/>
                        <a:buFontTx/>
                        <a:buNone/>
                        <a:tabLst/>
                        <a:defRPr/>
                      </a:pPr>
                      <a:r>
                        <a:rPr lang="en-US" altLang="zh-TW" sz="1000" b="0" kern="100" dirty="0">
                          <a:solidFill>
                            <a:schemeClr val="tx1"/>
                          </a:solidFill>
                          <a:effectLst/>
                          <a:latin typeface="メイリオ" panose="020B0604030504040204" pitchFamily="50" charset="-128"/>
                          <a:ea typeface="メイリオ" panose="020B0604030504040204" pitchFamily="50" charset="-128"/>
                          <a:cs typeface="Times New Roman"/>
                        </a:rPr>
                        <a:t>【</a:t>
                      </a:r>
                      <a:r>
                        <a:rPr lang="zh-TW" altLang="en-US" sz="1000" b="0" kern="100" dirty="0">
                          <a:solidFill>
                            <a:schemeClr val="tx1"/>
                          </a:solidFill>
                          <a:effectLst/>
                          <a:latin typeface="メイリオ" panose="020B0604030504040204" pitchFamily="50" charset="-128"/>
                          <a:ea typeface="メイリオ" panose="020B0604030504040204" pitchFamily="50" charset="-128"/>
                          <a:cs typeface="Times New Roman"/>
                        </a:rPr>
                        <a:t>指定公示日：平成</a:t>
                      </a:r>
                      <a:r>
                        <a:rPr lang="en-US" altLang="zh-TW" sz="1000" b="0" kern="100" dirty="0">
                          <a:solidFill>
                            <a:schemeClr val="tx1"/>
                          </a:solidFill>
                          <a:effectLst/>
                          <a:latin typeface="メイリオ" panose="020B0604030504040204" pitchFamily="50" charset="-128"/>
                          <a:ea typeface="メイリオ" panose="020B0604030504040204" pitchFamily="50" charset="-128"/>
                          <a:cs typeface="Times New Roman"/>
                        </a:rPr>
                        <a:t>19</a:t>
                      </a:r>
                      <a:r>
                        <a:rPr lang="zh-TW" altLang="en-US" sz="1000" b="0" kern="100" dirty="0">
                          <a:solidFill>
                            <a:schemeClr val="tx1"/>
                          </a:solidFill>
                          <a:effectLst/>
                          <a:latin typeface="メイリオ" panose="020B0604030504040204" pitchFamily="50" charset="-128"/>
                          <a:ea typeface="メイリオ" panose="020B0604030504040204" pitchFamily="50" charset="-128"/>
                          <a:cs typeface="Times New Roman"/>
                        </a:rPr>
                        <a:t>年</a:t>
                      </a:r>
                      <a:r>
                        <a:rPr lang="en-US" altLang="zh-TW" sz="1000" b="0" kern="100" dirty="0">
                          <a:solidFill>
                            <a:schemeClr val="tx1"/>
                          </a:solidFill>
                          <a:effectLst/>
                          <a:latin typeface="メイリオ" panose="020B0604030504040204" pitchFamily="50" charset="-128"/>
                          <a:ea typeface="メイリオ" panose="020B0604030504040204" pitchFamily="50" charset="-128"/>
                          <a:cs typeface="Times New Roman"/>
                        </a:rPr>
                        <a:t>11</a:t>
                      </a:r>
                      <a:r>
                        <a:rPr lang="zh-TW" altLang="en-US" sz="1000" b="0" kern="100" dirty="0">
                          <a:solidFill>
                            <a:schemeClr val="tx1"/>
                          </a:solidFill>
                          <a:effectLst/>
                          <a:latin typeface="メイリオ" panose="020B0604030504040204" pitchFamily="50" charset="-128"/>
                          <a:ea typeface="メイリオ" panose="020B0604030504040204" pitchFamily="50" charset="-128"/>
                          <a:cs typeface="Times New Roman"/>
                        </a:rPr>
                        <a:t>月</a:t>
                      </a:r>
                      <a:r>
                        <a:rPr lang="en-US" altLang="zh-TW" sz="1000" b="0" kern="100" dirty="0">
                          <a:solidFill>
                            <a:schemeClr val="tx1"/>
                          </a:solidFill>
                          <a:effectLst/>
                          <a:latin typeface="メイリオ" panose="020B0604030504040204" pitchFamily="50" charset="-128"/>
                          <a:ea typeface="メイリオ" panose="020B0604030504040204" pitchFamily="50" charset="-128"/>
                          <a:cs typeface="Times New Roman"/>
                        </a:rPr>
                        <a:t>22</a:t>
                      </a:r>
                      <a:r>
                        <a:rPr lang="zh-TW" altLang="en-US" sz="1000" b="0" kern="100" dirty="0">
                          <a:solidFill>
                            <a:schemeClr val="tx1"/>
                          </a:solidFill>
                          <a:effectLst/>
                          <a:latin typeface="メイリオ" panose="020B0604030504040204" pitchFamily="50" charset="-128"/>
                          <a:ea typeface="メイリオ" panose="020B0604030504040204" pitchFamily="50" charset="-128"/>
                          <a:cs typeface="Times New Roman"/>
                        </a:rPr>
                        <a:t>日、平成</a:t>
                      </a:r>
                      <a:r>
                        <a:rPr lang="en-US" altLang="zh-TW" sz="1000" b="0" kern="100" dirty="0">
                          <a:solidFill>
                            <a:schemeClr val="tx1"/>
                          </a:solidFill>
                          <a:effectLst/>
                          <a:latin typeface="メイリオ" panose="020B0604030504040204" pitchFamily="50" charset="-128"/>
                          <a:ea typeface="メイリオ" panose="020B0604030504040204" pitchFamily="50" charset="-128"/>
                          <a:cs typeface="Times New Roman"/>
                        </a:rPr>
                        <a:t>28</a:t>
                      </a:r>
                      <a:r>
                        <a:rPr lang="zh-TW" altLang="en-US" sz="1000" b="0" kern="100" dirty="0">
                          <a:solidFill>
                            <a:schemeClr val="tx1"/>
                          </a:solidFill>
                          <a:effectLst/>
                          <a:latin typeface="メイリオ" panose="020B0604030504040204" pitchFamily="50" charset="-128"/>
                          <a:ea typeface="メイリオ" panose="020B0604030504040204" pitchFamily="50" charset="-128"/>
                          <a:cs typeface="Times New Roman"/>
                        </a:rPr>
                        <a:t>年</a:t>
                      </a:r>
                      <a:r>
                        <a:rPr lang="en-US" altLang="zh-TW" sz="1000" b="0" kern="100" dirty="0">
                          <a:solidFill>
                            <a:schemeClr val="tx1"/>
                          </a:solidFill>
                          <a:effectLst/>
                          <a:latin typeface="メイリオ" panose="020B0604030504040204" pitchFamily="50" charset="-128"/>
                          <a:ea typeface="メイリオ" panose="020B0604030504040204" pitchFamily="50" charset="-128"/>
                          <a:cs typeface="Times New Roman"/>
                        </a:rPr>
                        <a:t>10</a:t>
                      </a:r>
                      <a:r>
                        <a:rPr lang="zh-TW" altLang="en-US" sz="1000" b="0" kern="100" dirty="0">
                          <a:solidFill>
                            <a:schemeClr val="tx1"/>
                          </a:solidFill>
                          <a:effectLst/>
                          <a:latin typeface="メイリオ" panose="020B0604030504040204" pitchFamily="50" charset="-128"/>
                          <a:ea typeface="メイリオ" panose="020B0604030504040204" pitchFamily="50" charset="-128"/>
                          <a:cs typeface="Times New Roman"/>
                        </a:rPr>
                        <a:t>月</a:t>
                      </a:r>
                      <a:r>
                        <a:rPr lang="en-US" altLang="zh-TW" sz="1000" b="0" kern="100" dirty="0">
                          <a:solidFill>
                            <a:schemeClr val="tx1"/>
                          </a:solidFill>
                          <a:effectLst/>
                          <a:latin typeface="メイリオ" panose="020B0604030504040204" pitchFamily="50" charset="-128"/>
                          <a:ea typeface="メイリオ" panose="020B0604030504040204" pitchFamily="50" charset="-128"/>
                          <a:cs typeface="Times New Roman"/>
                        </a:rPr>
                        <a:t>14</a:t>
                      </a:r>
                      <a:r>
                        <a:rPr lang="zh-TW" altLang="en-US" sz="1000" b="0" kern="100" dirty="0">
                          <a:solidFill>
                            <a:schemeClr val="tx1"/>
                          </a:solidFill>
                          <a:effectLst/>
                          <a:latin typeface="メイリオ" panose="020B0604030504040204" pitchFamily="50" charset="-128"/>
                          <a:ea typeface="メイリオ" panose="020B0604030504040204" pitchFamily="50" charset="-128"/>
                          <a:cs typeface="Times New Roman"/>
                        </a:rPr>
                        <a:t>日</a:t>
                      </a:r>
                      <a:r>
                        <a:rPr lang="en-US" altLang="zh-TW" sz="1000" b="0" kern="100" dirty="0">
                          <a:solidFill>
                            <a:schemeClr val="tx1"/>
                          </a:solidFill>
                          <a:effectLst/>
                          <a:latin typeface="メイリオ" panose="020B0604030504040204" pitchFamily="50" charset="-128"/>
                          <a:ea typeface="メイリオ" panose="020B0604030504040204" pitchFamily="50" charset="-128"/>
                          <a:cs typeface="Times New Roman"/>
                        </a:rPr>
                        <a:t>】</a:t>
                      </a:r>
                      <a:endParaRPr lang="zh-TW" altLang="en-US" sz="1000" b="0" kern="100" dirty="0">
                        <a:solidFill>
                          <a:schemeClr val="tx1"/>
                        </a:solidFill>
                        <a:effectLst/>
                        <a:latin typeface="メイリオ" panose="020B0604030504040204" pitchFamily="50" charset="-128"/>
                        <a:ea typeface="メイリオ" panose="020B0604030504040204" pitchFamily="50" charset="-128"/>
                        <a:cs typeface="Times New Roman"/>
                      </a:endParaRPr>
                    </a:p>
                  </a:txBody>
                  <a:tcPr anchor="ctr"/>
                </a:tc>
                <a:extLst>
                  <a:ext uri="{0D108BD9-81ED-4DB2-BD59-A6C34878D82A}">
                    <a16:rowId xmlns:a16="http://schemas.microsoft.com/office/drawing/2014/main" val="10014"/>
                  </a:ext>
                </a:extLst>
              </a:tr>
              <a:tr h="246478">
                <a:tc>
                  <a:txBody>
                    <a:bodyPr/>
                    <a:lstStyle/>
                    <a:p>
                      <a:pPr algn="dist">
                        <a:lnSpc>
                          <a:spcPts val="1200"/>
                        </a:lnSpc>
                        <a:spcBef>
                          <a:spcPts val="0"/>
                        </a:spcBef>
                      </a:pPr>
                      <a:r>
                        <a:rPr kumimoji="1"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泉南市</a:t>
                      </a:r>
                    </a:p>
                  </a:txBody>
                  <a:tcPr anchor="ctr"/>
                </a:tc>
                <a:tc>
                  <a:txBody>
                    <a:bodyPr/>
                    <a:lstStyle/>
                    <a:p>
                      <a:pPr marL="1285240" marR="0" lvl="0" indent="-1285240" algn="just" defTabSz="914400" rtl="0" eaLnBrk="1" fontAlgn="auto" latinLnBrk="0" hangingPunct="1">
                        <a:lnSpc>
                          <a:spcPts val="1200"/>
                        </a:lnSpc>
                        <a:spcBef>
                          <a:spcPts val="0"/>
                        </a:spcBef>
                        <a:spcAft>
                          <a:spcPts val="0"/>
                        </a:spcAft>
                        <a:buClrTx/>
                        <a:buSzTx/>
                        <a:buFontTx/>
                        <a:buNone/>
                        <a:tabLst/>
                        <a:defRPr/>
                      </a:pPr>
                      <a:r>
                        <a:rPr lang="ja-JP" altLang="ja-JP" sz="1000" b="1" kern="100" dirty="0">
                          <a:solidFill>
                            <a:schemeClr val="tx1"/>
                          </a:solidFill>
                          <a:effectLst/>
                          <a:latin typeface="Century"/>
                          <a:ea typeface="メイリオ"/>
                          <a:cs typeface="Times New Roman"/>
                        </a:rPr>
                        <a:t>○泉南市りんくうタウン南地区</a:t>
                      </a:r>
                      <a:r>
                        <a:rPr lang="ja-JP" altLang="ja-JP" sz="1000" kern="100" dirty="0">
                          <a:solidFill>
                            <a:schemeClr val="tx1"/>
                          </a:solidFill>
                          <a:effectLst/>
                          <a:latin typeface="Century"/>
                          <a:ea typeface="メイリオ"/>
                          <a:cs typeface="Times New Roman"/>
                        </a:rPr>
                        <a:t>　</a:t>
                      </a:r>
                      <a:r>
                        <a:rPr lang="ja-JP" altLang="en-US" sz="1000" kern="100" dirty="0">
                          <a:solidFill>
                            <a:schemeClr val="tx1"/>
                          </a:solidFill>
                          <a:effectLst/>
                          <a:latin typeface="Century"/>
                          <a:ea typeface="メイリオ"/>
                          <a:cs typeface="Times New Roman"/>
                        </a:rPr>
                        <a:t>　　              </a:t>
                      </a: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指定公示日：平成</a:t>
                      </a: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25</a:t>
                      </a: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12</a:t>
                      </a: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日、平成</a:t>
                      </a: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29</a:t>
                      </a: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9</a:t>
                      </a: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29</a:t>
                      </a: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日</a:t>
                      </a: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15"/>
                  </a:ext>
                </a:extLst>
              </a:tr>
              <a:tr h="246478">
                <a:tc>
                  <a:txBody>
                    <a:bodyPr/>
                    <a:lstStyle/>
                    <a:p>
                      <a:pPr algn="dist">
                        <a:lnSpc>
                          <a:spcPts val="1200"/>
                        </a:lnSpc>
                        <a:spcBef>
                          <a:spcPts val="0"/>
                        </a:spcBef>
                      </a:pPr>
                      <a:r>
                        <a:rPr kumimoji="1"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交野市</a:t>
                      </a:r>
                    </a:p>
                  </a:txBody>
                  <a:tcPr anchor="ctr"/>
                </a:tc>
                <a:tc>
                  <a:txBody>
                    <a:bodyPr/>
                    <a:lstStyle/>
                    <a:p>
                      <a:pPr marL="1285240" marR="0" lvl="0" indent="-1285240" algn="just" defTabSz="914400" rtl="0" eaLnBrk="1" fontAlgn="auto" latinLnBrk="0" hangingPunct="1">
                        <a:lnSpc>
                          <a:spcPts val="1200"/>
                        </a:lnSpc>
                        <a:spcBef>
                          <a:spcPts val="0"/>
                        </a:spcBef>
                        <a:spcAft>
                          <a:spcPts val="0"/>
                        </a:spcAft>
                        <a:buClrTx/>
                        <a:buSzTx/>
                        <a:buFontTx/>
                        <a:buNone/>
                        <a:tabLst/>
                        <a:defRPr/>
                      </a:pPr>
                      <a:r>
                        <a:rPr lang="ja-JP" altLang="ja-JP" sz="1000" b="1" kern="100" dirty="0">
                          <a:solidFill>
                            <a:schemeClr val="tx1"/>
                          </a:solidFill>
                          <a:effectLst/>
                          <a:latin typeface="Century"/>
                          <a:ea typeface="メイリオ"/>
                          <a:cs typeface="Times New Roman"/>
                        </a:rPr>
                        <a:t>○</a:t>
                      </a:r>
                      <a:r>
                        <a:rPr lang="zh-TW" altLang="en-US" sz="1000" b="1" kern="100" dirty="0">
                          <a:solidFill>
                            <a:schemeClr val="tx1"/>
                          </a:solidFill>
                          <a:effectLst/>
                          <a:latin typeface="Century"/>
                          <a:ea typeface="メイリオ"/>
                          <a:cs typeface="Times New Roman"/>
                        </a:rPr>
                        <a:t>交野市幾野工業地域地区</a:t>
                      </a:r>
                      <a:r>
                        <a:rPr lang="ja-JP" altLang="en-US" sz="1000" b="1" kern="100" dirty="0">
                          <a:solidFill>
                            <a:schemeClr val="tx1"/>
                          </a:solidFill>
                          <a:effectLst/>
                          <a:latin typeface="Century"/>
                          <a:ea typeface="メイリオ"/>
                          <a:cs typeface="Times New Roman"/>
                        </a:rPr>
                        <a:t>　</a:t>
                      </a:r>
                      <a:r>
                        <a:rPr lang="ja-JP" altLang="ja-JP" sz="1000" b="1" kern="100" dirty="0">
                          <a:solidFill>
                            <a:schemeClr val="tx1"/>
                          </a:solidFill>
                          <a:effectLst/>
                          <a:latin typeface="Century"/>
                          <a:ea typeface="メイリオ"/>
                          <a:cs typeface="Times New Roman"/>
                        </a:rPr>
                        <a:t>○</a:t>
                      </a:r>
                      <a:r>
                        <a:rPr lang="zh-CN" altLang="en-US" sz="1000" b="1" kern="100" dirty="0">
                          <a:solidFill>
                            <a:schemeClr val="tx1"/>
                          </a:solidFill>
                          <a:effectLst/>
                          <a:latin typeface="Century"/>
                          <a:ea typeface="メイリオ"/>
                          <a:cs typeface="Times New Roman"/>
                        </a:rPr>
                        <a:t>交野市星田北地域地区</a:t>
                      </a:r>
                      <a:r>
                        <a:rPr lang="ja-JP" altLang="en-US" sz="1000" b="0" kern="100" dirty="0">
                          <a:solidFill>
                            <a:schemeClr val="tx1"/>
                          </a:solidFill>
                          <a:effectLst/>
                          <a:latin typeface="Century"/>
                          <a:ea typeface="メイリオ"/>
                          <a:cs typeface="Times New Roman"/>
                        </a:rPr>
                        <a:t>　　　　　　</a:t>
                      </a:r>
                      <a:r>
                        <a:rPr lang="en-US" altLang="ja-JP" sz="1000" b="0" kern="100" dirty="0">
                          <a:solidFill>
                            <a:schemeClr val="tx1"/>
                          </a:solidFill>
                          <a:effectLst/>
                          <a:latin typeface="メイリオ" panose="020B0604030504040204" pitchFamily="50" charset="-128"/>
                          <a:ea typeface="メイリオ" panose="020B0604030504040204" pitchFamily="50" charset="-128"/>
                          <a:cs typeface="Times New Roman"/>
                        </a:rPr>
                        <a:t>【</a:t>
                      </a:r>
                      <a:r>
                        <a:rPr lang="ja-JP" altLang="en-US" sz="1000" b="0" kern="100" dirty="0">
                          <a:solidFill>
                            <a:schemeClr val="tx1"/>
                          </a:solidFill>
                          <a:effectLst/>
                          <a:latin typeface="メイリオ" panose="020B0604030504040204" pitchFamily="50" charset="-128"/>
                          <a:ea typeface="メイリオ" panose="020B0604030504040204" pitchFamily="50" charset="-128"/>
                          <a:cs typeface="Times New Roman"/>
                        </a:rPr>
                        <a:t>指定公示日：令和</a:t>
                      </a:r>
                      <a:r>
                        <a:rPr lang="en-US" altLang="ja-JP" sz="1000" b="0" kern="100" dirty="0">
                          <a:solidFill>
                            <a:schemeClr val="tx1"/>
                          </a:solidFill>
                          <a:effectLst/>
                          <a:latin typeface="メイリオ" panose="020B0604030504040204" pitchFamily="50" charset="-128"/>
                          <a:ea typeface="メイリオ" panose="020B0604030504040204" pitchFamily="50" charset="-128"/>
                          <a:cs typeface="Times New Roman"/>
                        </a:rPr>
                        <a:t>2</a:t>
                      </a:r>
                      <a:r>
                        <a:rPr lang="ja-JP" altLang="en-US" sz="1000" b="0" kern="100" dirty="0">
                          <a:solidFill>
                            <a:schemeClr val="tx1"/>
                          </a:solidFill>
                          <a:effectLst/>
                          <a:latin typeface="メイリオ" panose="020B0604030504040204" pitchFamily="50" charset="-128"/>
                          <a:ea typeface="メイリオ" panose="020B0604030504040204" pitchFamily="50" charset="-128"/>
                          <a:cs typeface="Times New Roman"/>
                        </a:rPr>
                        <a:t>年</a:t>
                      </a:r>
                      <a:r>
                        <a:rPr lang="en-US" altLang="ja-JP" sz="1000" b="0" kern="100" dirty="0">
                          <a:solidFill>
                            <a:schemeClr val="tx1"/>
                          </a:solidFill>
                          <a:effectLst/>
                          <a:latin typeface="メイリオ" panose="020B0604030504040204" pitchFamily="50" charset="-128"/>
                          <a:ea typeface="メイリオ" panose="020B0604030504040204" pitchFamily="50" charset="-128"/>
                          <a:cs typeface="Times New Roman"/>
                        </a:rPr>
                        <a:t>12</a:t>
                      </a:r>
                      <a:r>
                        <a:rPr lang="ja-JP" altLang="en-US" sz="1000" b="0" kern="100" dirty="0">
                          <a:solidFill>
                            <a:schemeClr val="tx1"/>
                          </a:solidFill>
                          <a:effectLst/>
                          <a:latin typeface="メイリオ" panose="020B0604030504040204" pitchFamily="50" charset="-128"/>
                          <a:ea typeface="メイリオ" panose="020B0604030504040204" pitchFamily="50" charset="-128"/>
                          <a:cs typeface="Times New Roman"/>
                        </a:rPr>
                        <a:t>月</a:t>
                      </a:r>
                      <a:r>
                        <a:rPr lang="en-US" altLang="ja-JP" sz="1000" b="0" kern="100" dirty="0">
                          <a:solidFill>
                            <a:schemeClr val="tx1"/>
                          </a:solidFill>
                          <a:effectLst/>
                          <a:latin typeface="メイリオ" panose="020B0604030504040204" pitchFamily="50" charset="-128"/>
                          <a:ea typeface="メイリオ" panose="020B0604030504040204" pitchFamily="50" charset="-128"/>
                          <a:cs typeface="Times New Roman"/>
                        </a:rPr>
                        <a:t>3</a:t>
                      </a:r>
                      <a:r>
                        <a:rPr lang="ja-JP" altLang="en-US" sz="1000" b="0" kern="100" dirty="0">
                          <a:solidFill>
                            <a:schemeClr val="tx1"/>
                          </a:solidFill>
                          <a:effectLst/>
                          <a:latin typeface="メイリオ" panose="020B0604030504040204" pitchFamily="50" charset="-128"/>
                          <a:ea typeface="メイリオ" panose="020B0604030504040204" pitchFamily="50" charset="-128"/>
                          <a:cs typeface="Times New Roman"/>
                        </a:rPr>
                        <a:t>日</a:t>
                      </a:r>
                      <a:r>
                        <a:rPr lang="en-US" altLang="ja-JP" sz="1000" b="0" kern="100" dirty="0">
                          <a:solidFill>
                            <a:schemeClr val="tx1"/>
                          </a:solidFill>
                          <a:effectLst/>
                          <a:latin typeface="メイリオ" panose="020B0604030504040204" pitchFamily="50" charset="-128"/>
                          <a:ea typeface="メイリオ" panose="020B0604030504040204" pitchFamily="50" charset="-128"/>
                          <a:cs typeface="Times New Roman"/>
                        </a:rPr>
                        <a:t>】</a:t>
                      </a:r>
                      <a:endPar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353052474"/>
                  </a:ext>
                </a:extLst>
              </a:tr>
              <a:tr h="246478">
                <a:tc>
                  <a:txBody>
                    <a:bodyPr/>
                    <a:lstStyle/>
                    <a:p>
                      <a:pPr algn="dist">
                        <a:lnSpc>
                          <a:spcPts val="1200"/>
                        </a:lnSpc>
                        <a:spcBef>
                          <a:spcPts val="0"/>
                        </a:spcBef>
                      </a:pPr>
                      <a:r>
                        <a:rPr kumimoji="1"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阪南市</a:t>
                      </a:r>
                    </a:p>
                  </a:txBody>
                  <a:tcPr anchor="ctr"/>
                </a:tc>
                <a:tc>
                  <a:txBody>
                    <a:bodyPr/>
                    <a:lstStyle/>
                    <a:p>
                      <a:pPr marL="1285240" marR="0" lvl="0" indent="-1285240" algn="just" defTabSz="914400" rtl="0" eaLnBrk="1" fontAlgn="auto" latinLnBrk="0" hangingPunct="1">
                        <a:lnSpc>
                          <a:spcPts val="1200"/>
                        </a:lnSpc>
                        <a:spcBef>
                          <a:spcPts val="0"/>
                        </a:spcBef>
                        <a:spcAft>
                          <a:spcPts val="0"/>
                        </a:spcAft>
                        <a:buClrTx/>
                        <a:buSzTx/>
                        <a:buFontTx/>
                        <a:buNone/>
                        <a:tabLst/>
                        <a:defRPr/>
                      </a:pPr>
                      <a:r>
                        <a:rPr lang="ja-JP" altLang="ja-JP" sz="1000" b="1" kern="100" dirty="0">
                          <a:solidFill>
                            <a:schemeClr val="tx1"/>
                          </a:solidFill>
                          <a:effectLst/>
                          <a:latin typeface="Century"/>
                          <a:ea typeface="メイリオ"/>
                          <a:cs typeface="Times New Roman"/>
                        </a:rPr>
                        <a:t>○阪南市桃の木台阪南スカイタウン地区</a:t>
                      </a:r>
                      <a:r>
                        <a:rPr kumimoji="1" lang="ja-JP" altLang="en-US" sz="1000" kern="12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指定公示日：平成</a:t>
                      </a: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25</a:t>
                      </a: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19</a:t>
                      </a: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日</a:t>
                      </a: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16"/>
                  </a:ext>
                </a:extLst>
              </a:tr>
              <a:tr h="400527">
                <a:tc>
                  <a:txBody>
                    <a:bodyPr/>
                    <a:lstStyle/>
                    <a:p>
                      <a:pPr algn="dist">
                        <a:lnSpc>
                          <a:spcPts val="1200"/>
                        </a:lnSpc>
                        <a:spcBef>
                          <a:spcPts val="0"/>
                        </a:spcBef>
                      </a:pPr>
                      <a:r>
                        <a:rPr kumimoji="1"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岬町</a:t>
                      </a:r>
                    </a:p>
                  </a:txBody>
                  <a:tcPr anchor="ctr"/>
                </a:tc>
                <a:tc>
                  <a:txBody>
                    <a:bodyPr/>
                    <a:lstStyle/>
                    <a:p>
                      <a:pPr marL="1285240" marR="0" lvl="0" indent="-1285240" algn="just" defTabSz="914400" rtl="0" eaLnBrk="1" fontAlgn="auto" latinLnBrk="0" hangingPunct="1">
                        <a:lnSpc>
                          <a:spcPts val="1200"/>
                        </a:lnSpc>
                        <a:spcBef>
                          <a:spcPts val="0"/>
                        </a:spcBef>
                        <a:spcAft>
                          <a:spcPts val="0"/>
                        </a:spcAft>
                        <a:buClrTx/>
                        <a:buSzTx/>
                        <a:buFontTx/>
                        <a:buNone/>
                        <a:tabLst/>
                        <a:defRPr/>
                      </a:pPr>
                      <a:r>
                        <a:rPr lang="ja-JP" altLang="ja-JP" sz="1000" b="1" kern="100" dirty="0">
                          <a:solidFill>
                            <a:schemeClr val="tx1"/>
                          </a:solidFill>
                          <a:effectLst/>
                          <a:latin typeface="Century"/>
                          <a:ea typeface="メイリオ"/>
                          <a:cs typeface="Times New Roman"/>
                        </a:rPr>
                        <a:t>○岬町多奈川臨海地区</a:t>
                      </a:r>
                      <a:r>
                        <a:rPr lang="ja-JP" altLang="en-US" sz="1000" b="1" kern="100" dirty="0">
                          <a:solidFill>
                            <a:schemeClr val="tx1"/>
                          </a:solidFill>
                          <a:effectLst/>
                          <a:latin typeface="Century"/>
                          <a:ea typeface="メイリオ"/>
                          <a:cs typeface="Times New Roman"/>
                        </a:rPr>
                        <a:t>　　　　　　　　　　　  </a:t>
                      </a: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指定公示日：平成</a:t>
                      </a: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25</a:t>
                      </a: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12</a:t>
                      </a: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日、令和</a:t>
                      </a: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12</a:t>
                      </a: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日</a:t>
                      </a: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b="1" kern="100" dirty="0">
                        <a:solidFill>
                          <a:schemeClr val="tx1"/>
                        </a:solidFill>
                        <a:effectLst/>
                        <a:latin typeface="Century"/>
                        <a:ea typeface="メイリオ"/>
                        <a:cs typeface="Times New Roman"/>
                      </a:endParaRPr>
                    </a:p>
                    <a:p>
                      <a:pPr marL="1285240" marR="0" lvl="0" indent="-1285240" algn="just" defTabSz="914400" rtl="0" eaLnBrk="1" fontAlgn="auto" latinLnBrk="0" hangingPunct="1">
                        <a:lnSpc>
                          <a:spcPts val="1200"/>
                        </a:lnSpc>
                        <a:spcBef>
                          <a:spcPts val="0"/>
                        </a:spcBef>
                        <a:spcAft>
                          <a:spcPts val="0"/>
                        </a:spcAft>
                        <a:buClrTx/>
                        <a:buSzTx/>
                        <a:buFontTx/>
                        <a:buNone/>
                        <a:tabLst/>
                        <a:defRPr/>
                      </a:pPr>
                      <a:r>
                        <a:rPr lang="ja-JP" altLang="ja-JP" sz="1000" b="1" kern="100" dirty="0">
                          <a:solidFill>
                            <a:schemeClr val="tx1"/>
                          </a:solidFill>
                          <a:effectLst/>
                          <a:latin typeface="Century"/>
                          <a:ea typeface="メイリオ"/>
                          <a:cs typeface="Times New Roman"/>
                        </a:rPr>
                        <a:t>○岬町多奈川地区多目的公園事業活動ゾーン地区</a:t>
                      </a:r>
                      <a:r>
                        <a:rPr lang="ja-JP" altLang="en-US" sz="1000" b="1" kern="100" dirty="0">
                          <a:solidFill>
                            <a:schemeClr val="tx1"/>
                          </a:solidFill>
                          <a:effectLst/>
                          <a:latin typeface="Century"/>
                          <a:ea typeface="メイリオ"/>
                          <a:cs typeface="Times New Roman"/>
                        </a:rPr>
                        <a:t>　　　　　　　　</a:t>
                      </a: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指定公示日：平成</a:t>
                      </a: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25</a:t>
                      </a: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12</a:t>
                      </a: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日</a:t>
                      </a: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18"/>
                  </a:ext>
                </a:extLst>
              </a:tr>
            </a:tbl>
          </a:graphicData>
        </a:graphic>
      </p:graphicFrame>
      <p:cxnSp>
        <p:nvCxnSpPr>
          <p:cNvPr id="3" name="直線コネクタ 2"/>
          <p:cNvCxnSpPr/>
          <p:nvPr/>
        </p:nvCxnSpPr>
        <p:spPr>
          <a:xfrm>
            <a:off x="1035379" y="657784"/>
            <a:ext cx="6048672" cy="0"/>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a:off x="1038616" y="1953217"/>
            <a:ext cx="6033814" cy="0"/>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1044904" y="2111112"/>
            <a:ext cx="6026385" cy="0"/>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a:off x="1027950" y="2573802"/>
            <a:ext cx="6056101" cy="0"/>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1038616" y="1415582"/>
            <a:ext cx="6048672" cy="0"/>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1044904" y="2261440"/>
            <a:ext cx="6026385" cy="0"/>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a:off x="1034806" y="2745395"/>
            <a:ext cx="6048672" cy="0"/>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a:off x="1044904" y="5773389"/>
            <a:ext cx="6048672" cy="0"/>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a:off x="1022617" y="5909817"/>
            <a:ext cx="6048672" cy="0"/>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a:off x="1022617" y="8477452"/>
            <a:ext cx="6048672" cy="0"/>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a:off x="1044904" y="3302849"/>
            <a:ext cx="6048672" cy="0"/>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a:off x="1034806" y="9778168"/>
            <a:ext cx="6048672" cy="0"/>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1044904" y="3455249"/>
            <a:ext cx="6048672" cy="0"/>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672861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2622</TotalTime>
  <Words>4312</Words>
  <Application>Microsoft Office PowerPoint</Application>
  <PresentationFormat>ユーザー設定</PresentationFormat>
  <Paragraphs>373</Paragraphs>
  <Slides>4</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4</vt:i4>
      </vt:variant>
    </vt:vector>
  </HeadingPairs>
  <TitlesOfParts>
    <vt:vector size="12" baseType="lpstr">
      <vt:lpstr>ＭＳ Ｐゴシック</vt:lpstr>
      <vt:lpstr>ＭＳ 明朝</vt:lpstr>
      <vt:lpstr>メイリオ</vt:lpstr>
      <vt:lpstr>Arial</vt:lpstr>
      <vt:lpstr>Calibri</vt:lpstr>
      <vt:lpstr>Century</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南　幸伸</dc:creator>
  <cp:lastModifiedBy>林本　彩加</cp:lastModifiedBy>
  <cp:revision>317</cp:revision>
  <cp:lastPrinted>2023-05-24T11:11:40Z</cp:lastPrinted>
  <dcterms:created xsi:type="dcterms:W3CDTF">2014-05-03T22:27:25Z</dcterms:created>
  <dcterms:modified xsi:type="dcterms:W3CDTF">2023-05-24T11:12:14Z</dcterms:modified>
</cp:coreProperties>
</file>