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84"/>
  </p:notesMasterIdLst>
  <p:handoutMasterIdLst>
    <p:handoutMasterId r:id="rId85"/>
  </p:handoutMasterIdLst>
  <p:sldIdLst>
    <p:sldId id="994" r:id="rId5"/>
    <p:sldId id="1883" r:id="rId6"/>
    <p:sldId id="1576" r:id="rId7"/>
    <p:sldId id="1802" r:id="rId8"/>
    <p:sldId id="1803" r:id="rId9"/>
    <p:sldId id="1804" r:id="rId10"/>
    <p:sldId id="2092" r:id="rId11"/>
    <p:sldId id="2043" r:id="rId12"/>
    <p:sldId id="2069" r:id="rId13"/>
    <p:sldId id="2119" r:id="rId14"/>
    <p:sldId id="2128" r:id="rId15"/>
    <p:sldId id="2129" r:id="rId16"/>
    <p:sldId id="2110" r:id="rId17"/>
    <p:sldId id="2104" r:id="rId18"/>
    <p:sldId id="2121" r:id="rId19"/>
    <p:sldId id="2111" r:id="rId20"/>
    <p:sldId id="2052" r:id="rId21"/>
    <p:sldId id="2175" r:id="rId22"/>
    <p:sldId id="2106" r:id="rId23"/>
    <p:sldId id="2098" r:id="rId24"/>
    <p:sldId id="2105" r:id="rId25"/>
    <p:sldId id="2078" r:id="rId26"/>
    <p:sldId id="2050" r:id="rId27"/>
    <p:sldId id="2172" r:id="rId28"/>
    <p:sldId id="2097" r:id="rId29"/>
    <p:sldId id="2045" r:id="rId30"/>
    <p:sldId id="2131" r:id="rId31"/>
    <p:sldId id="2173" r:id="rId32"/>
    <p:sldId id="2174" r:id="rId33"/>
    <p:sldId id="2122" r:id="rId34"/>
    <p:sldId id="2123" r:id="rId35"/>
    <p:sldId id="2107" r:id="rId36"/>
    <p:sldId id="2113" r:id="rId37"/>
    <p:sldId id="2117" r:id="rId38"/>
    <p:sldId id="2112" r:id="rId39"/>
    <p:sldId id="2182" r:id="rId40"/>
    <p:sldId id="2183" r:id="rId41"/>
    <p:sldId id="2184" r:id="rId42"/>
    <p:sldId id="1884" r:id="rId43"/>
    <p:sldId id="1885" r:id="rId44"/>
    <p:sldId id="2185" r:id="rId45"/>
    <p:sldId id="1887" r:id="rId46"/>
    <p:sldId id="2135" r:id="rId47"/>
    <p:sldId id="1889" r:id="rId48"/>
    <p:sldId id="2013" r:id="rId49"/>
    <p:sldId id="2136" r:id="rId50"/>
    <p:sldId id="2137" r:id="rId51"/>
    <p:sldId id="2138" r:id="rId52"/>
    <p:sldId id="2139" r:id="rId53"/>
    <p:sldId id="2140" r:id="rId54"/>
    <p:sldId id="2141" r:id="rId55"/>
    <p:sldId id="2142" r:id="rId56"/>
    <p:sldId id="2143" r:id="rId57"/>
    <p:sldId id="2144" r:id="rId58"/>
    <p:sldId id="2145" r:id="rId59"/>
    <p:sldId id="2146" r:id="rId60"/>
    <p:sldId id="2171" r:id="rId61"/>
    <p:sldId id="2170" r:id="rId62"/>
    <p:sldId id="2149" r:id="rId63"/>
    <p:sldId id="2150" r:id="rId64"/>
    <p:sldId id="2151" r:id="rId65"/>
    <p:sldId id="2152" r:id="rId66"/>
    <p:sldId id="2153" r:id="rId67"/>
    <p:sldId id="2154" r:id="rId68"/>
    <p:sldId id="2155" r:id="rId69"/>
    <p:sldId id="2156" r:id="rId70"/>
    <p:sldId id="2157" r:id="rId71"/>
    <p:sldId id="2158" r:id="rId72"/>
    <p:sldId id="2159" r:id="rId73"/>
    <p:sldId id="2160" r:id="rId74"/>
    <p:sldId id="2161" r:id="rId75"/>
    <p:sldId id="2162" r:id="rId76"/>
    <p:sldId id="2163" r:id="rId77"/>
    <p:sldId id="2164" r:id="rId78"/>
    <p:sldId id="2165" r:id="rId79"/>
    <p:sldId id="2166" r:id="rId80"/>
    <p:sldId id="2167" r:id="rId81"/>
    <p:sldId id="2168" r:id="rId82"/>
    <p:sldId id="2169" r:id="rId8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根　みゆき" initials="川根　みゆき" lastIdx="1" clrIdx="0">
    <p:extLst>
      <p:ext uri="{19B8F6BF-5375-455C-9EA6-DF929625EA0E}">
        <p15:presenceInfo xmlns:p15="http://schemas.microsoft.com/office/powerpoint/2012/main" userId="S-1-5-21-161959346-1900351369-444732941-195774" providerId="AD"/>
      </p:ext>
    </p:extLst>
  </p:cmAuthor>
  <p:cmAuthor id="2" name="岡崎　誠" initials="岡崎　誠" lastIdx="12" clrIdx="1">
    <p:extLst>
      <p:ext uri="{19B8F6BF-5375-455C-9EA6-DF929625EA0E}">
        <p15:presenceInfo xmlns:p15="http://schemas.microsoft.com/office/powerpoint/2012/main" userId="S-1-5-21-161959346-1900351369-444732941-67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C04"/>
    <a:srgbClr val="CC0066"/>
    <a:srgbClr val="FF6699"/>
    <a:srgbClr val="0070C0"/>
    <a:srgbClr val="639729"/>
    <a:srgbClr val="6699FF"/>
    <a:srgbClr val="FFFF99"/>
    <a:srgbClr val="2B3616"/>
    <a:srgbClr val="34411B"/>
    <a:srgbClr val="3419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2" autoAdjust="0"/>
    <p:restoredTop sz="98057" autoAdjust="0"/>
  </p:normalViewPr>
  <p:slideViewPr>
    <p:cSldViewPr>
      <p:cViewPr varScale="1">
        <p:scale>
          <a:sx n="85" d="100"/>
          <a:sy n="85" d="100"/>
        </p:scale>
        <p:origin x="1262" y="53"/>
      </p:cViewPr>
      <p:guideLst>
        <p:guide orient="horz" pos="2160"/>
        <p:guide pos="2880"/>
      </p:guideLst>
    </p:cSldViewPr>
  </p:slideViewPr>
  <p:outlineViewPr>
    <p:cViewPr>
      <p:scale>
        <a:sx n="33" d="100"/>
        <a:sy n="33" d="100"/>
      </p:scale>
      <p:origin x="0" y="1422"/>
    </p:cViewPr>
  </p:outlin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993B6-E655-467E-AA99-C217B3782C3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kumimoji="1" lang="ja-JP" altLang="en-US"/>
        </a:p>
      </dgm:t>
    </dgm:pt>
    <dgm:pt modelId="{ED2436C9-BC5D-40C1-82E8-964E742281ED}">
      <dgm:prSet phldrT="[テキスト]"/>
      <dgm:spPr>
        <a:solidFill>
          <a:srgbClr val="92D050"/>
        </a:solidFill>
      </dgm:spPr>
      <dgm:t>
        <a:bodyPr/>
        <a:lstStyle/>
        <a:p>
          <a:r>
            <a:rPr kumimoji="1" lang="ja-JP" altLang="en-US" dirty="0">
              <a:latin typeface="Meiryo UI" panose="020B0604030504040204" pitchFamily="50" charset="-128"/>
              <a:ea typeface="Meiryo UI" panose="020B0604030504040204" pitchFamily="50" charset="-128"/>
            </a:rPr>
            <a:t>三方良し</a:t>
          </a:r>
        </a:p>
      </dgm:t>
    </dgm:pt>
    <dgm:pt modelId="{9AD202FE-B58E-4FC4-9BD7-5B20CC657428}" type="parTrans" cxnId="{B5D16D28-A86A-4AB8-8C7B-C50FED2BEA21}">
      <dgm:prSet/>
      <dgm:spPr/>
      <dgm:t>
        <a:bodyPr/>
        <a:lstStyle/>
        <a:p>
          <a:endParaRPr kumimoji="1" lang="ja-JP" altLang="en-US"/>
        </a:p>
      </dgm:t>
    </dgm:pt>
    <dgm:pt modelId="{68A7D5F2-185A-4A5D-90CE-2989F5B6B0B6}" type="sibTrans" cxnId="{B5D16D28-A86A-4AB8-8C7B-C50FED2BEA21}">
      <dgm:prSet/>
      <dgm:spPr/>
      <dgm:t>
        <a:bodyPr/>
        <a:lstStyle/>
        <a:p>
          <a:endParaRPr kumimoji="1" lang="ja-JP" altLang="en-US"/>
        </a:p>
      </dgm:t>
    </dgm:pt>
    <dgm:pt modelId="{ACAD1E5C-AE43-4232-91B2-1DBA430511E7}">
      <dgm:prSet phldrT="[テキスト]"/>
      <dgm:spPr/>
      <dgm:t>
        <a:bodyPr/>
        <a:lstStyle/>
        <a:p>
          <a:r>
            <a:rPr kumimoji="1" lang="ja-JP" altLang="en-US" dirty="0">
              <a:latin typeface="Meiryo UI" panose="020B0604030504040204" pitchFamily="50" charset="-128"/>
              <a:ea typeface="Meiryo UI" panose="020B0604030504040204" pitchFamily="50" charset="-128"/>
            </a:rPr>
            <a:t>府民</a:t>
          </a:r>
        </a:p>
      </dgm:t>
    </dgm:pt>
    <dgm:pt modelId="{7B95923F-CF55-49CB-8597-B897BB6750A5}" type="parTrans" cxnId="{944E6F54-2B4C-4EE2-8643-4C88AE01A1B3}">
      <dgm:prSet/>
      <dgm:spPr/>
      <dgm:t>
        <a:bodyPr/>
        <a:lstStyle/>
        <a:p>
          <a:endParaRPr kumimoji="1" lang="ja-JP" altLang="en-US"/>
        </a:p>
      </dgm:t>
    </dgm:pt>
    <dgm:pt modelId="{DF2DB115-C94B-4E51-B1E6-047F56796BC4}" type="sibTrans" cxnId="{944E6F54-2B4C-4EE2-8643-4C88AE01A1B3}">
      <dgm:prSet/>
      <dgm:spPr/>
      <dgm:t>
        <a:bodyPr/>
        <a:lstStyle/>
        <a:p>
          <a:endParaRPr kumimoji="1" lang="ja-JP" altLang="en-US"/>
        </a:p>
      </dgm:t>
    </dgm:pt>
    <dgm:pt modelId="{0EA694E9-AB06-4F6D-AFC4-9E641FD49347}">
      <dgm:prSet phldrT="[テキスト]"/>
      <dgm:spPr/>
      <dgm:t>
        <a:bodyPr/>
        <a:lstStyle/>
        <a:p>
          <a:r>
            <a:rPr kumimoji="1" lang="ja-JP" altLang="en-US" dirty="0"/>
            <a:t>行政</a:t>
          </a:r>
        </a:p>
      </dgm:t>
    </dgm:pt>
    <dgm:pt modelId="{3B777701-3C7C-4B3C-8892-6B732A94DCE6}" type="parTrans" cxnId="{B659CE4B-02D6-41C1-806F-7BF06D59FEAF}">
      <dgm:prSet/>
      <dgm:spPr/>
      <dgm:t>
        <a:bodyPr/>
        <a:lstStyle/>
        <a:p>
          <a:endParaRPr kumimoji="1" lang="ja-JP" altLang="en-US"/>
        </a:p>
      </dgm:t>
    </dgm:pt>
    <dgm:pt modelId="{5721272B-431C-41B1-948B-7714A254503C}" type="sibTrans" cxnId="{B659CE4B-02D6-41C1-806F-7BF06D59FEAF}">
      <dgm:prSet/>
      <dgm:spPr/>
      <dgm:t>
        <a:bodyPr/>
        <a:lstStyle/>
        <a:p>
          <a:endParaRPr kumimoji="1" lang="ja-JP" altLang="en-US"/>
        </a:p>
      </dgm:t>
    </dgm:pt>
    <dgm:pt modelId="{BD82FE48-0FCD-4D86-BF24-48973C7D98EF}">
      <dgm:prSet phldrT="[テキスト]"/>
      <dgm:spPr/>
      <dgm:t>
        <a:bodyPr/>
        <a:lstStyle/>
        <a:p>
          <a:r>
            <a:rPr kumimoji="1" lang="ja-JP" altLang="en-US" dirty="0"/>
            <a:t>企業</a:t>
          </a:r>
        </a:p>
      </dgm:t>
    </dgm:pt>
    <dgm:pt modelId="{744FA299-8B25-4DCA-8C74-C67D24A7E618}" type="parTrans" cxnId="{9BD8BB13-696B-4321-A6E9-10002097C5E9}">
      <dgm:prSet/>
      <dgm:spPr/>
      <dgm:t>
        <a:bodyPr/>
        <a:lstStyle/>
        <a:p>
          <a:endParaRPr kumimoji="1" lang="ja-JP" altLang="en-US"/>
        </a:p>
      </dgm:t>
    </dgm:pt>
    <dgm:pt modelId="{E742F2E6-4583-4386-86A7-7CE123295FC9}" type="sibTrans" cxnId="{9BD8BB13-696B-4321-A6E9-10002097C5E9}">
      <dgm:prSet/>
      <dgm:spPr/>
      <dgm:t>
        <a:bodyPr/>
        <a:lstStyle/>
        <a:p>
          <a:endParaRPr kumimoji="1" lang="ja-JP" altLang="en-US"/>
        </a:p>
      </dgm:t>
    </dgm:pt>
    <dgm:pt modelId="{BF8E60CF-71A0-4AEA-87EB-849645503A2E}" type="pres">
      <dgm:prSet presAssocID="{850993B6-E655-467E-AA99-C217B3782C32}" presName="Name0" presStyleCnt="0">
        <dgm:presLayoutVars>
          <dgm:chMax val="1"/>
          <dgm:dir/>
          <dgm:animLvl val="ctr"/>
          <dgm:resizeHandles val="exact"/>
        </dgm:presLayoutVars>
      </dgm:prSet>
      <dgm:spPr/>
    </dgm:pt>
    <dgm:pt modelId="{339EA861-B21A-43CE-A6DE-B1DC2E5EDD25}" type="pres">
      <dgm:prSet presAssocID="{ED2436C9-BC5D-40C1-82E8-964E742281ED}" presName="centerShape" presStyleLbl="node0" presStyleIdx="0" presStyleCnt="1" custScaleX="152324" custScaleY="70180"/>
      <dgm:spPr/>
    </dgm:pt>
    <dgm:pt modelId="{1B83A55F-7BBD-4625-81AC-27E9FA9976CC}" type="pres">
      <dgm:prSet presAssocID="{ACAD1E5C-AE43-4232-91B2-1DBA430511E7}" presName="node" presStyleLbl="node1" presStyleIdx="0" presStyleCnt="3">
        <dgm:presLayoutVars>
          <dgm:bulletEnabled val="1"/>
        </dgm:presLayoutVars>
      </dgm:prSet>
      <dgm:spPr/>
    </dgm:pt>
    <dgm:pt modelId="{0AFBD6E8-BEED-4725-AF39-D34F3D253E79}" type="pres">
      <dgm:prSet presAssocID="{ACAD1E5C-AE43-4232-91B2-1DBA430511E7}" presName="dummy" presStyleCnt="0"/>
      <dgm:spPr/>
    </dgm:pt>
    <dgm:pt modelId="{D2F2140C-0D7E-41EB-970E-69975BFEF83C}" type="pres">
      <dgm:prSet presAssocID="{DF2DB115-C94B-4E51-B1E6-047F56796BC4}" presName="sibTrans" presStyleLbl="sibTrans2D1" presStyleIdx="0" presStyleCnt="3"/>
      <dgm:spPr/>
    </dgm:pt>
    <dgm:pt modelId="{AC1766C2-F079-477C-8CF7-02B6D248F1F7}" type="pres">
      <dgm:prSet presAssocID="{0EA694E9-AB06-4F6D-AFC4-9E641FD49347}" presName="node" presStyleLbl="node1" presStyleIdx="1" presStyleCnt="3">
        <dgm:presLayoutVars>
          <dgm:bulletEnabled val="1"/>
        </dgm:presLayoutVars>
      </dgm:prSet>
      <dgm:spPr/>
    </dgm:pt>
    <dgm:pt modelId="{0EF80010-4290-4ABB-ADAB-6C5F265D341E}" type="pres">
      <dgm:prSet presAssocID="{0EA694E9-AB06-4F6D-AFC4-9E641FD49347}" presName="dummy" presStyleCnt="0"/>
      <dgm:spPr/>
    </dgm:pt>
    <dgm:pt modelId="{C211D75C-DC6F-4BA9-A69B-F930D02AF914}" type="pres">
      <dgm:prSet presAssocID="{5721272B-431C-41B1-948B-7714A254503C}" presName="sibTrans" presStyleLbl="sibTrans2D1" presStyleIdx="1" presStyleCnt="3"/>
      <dgm:spPr/>
    </dgm:pt>
    <dgm:pt modelId="{FB08D565-95B6-4843-B949-E9E7C13A1B10}" type="pres">
      <dgm:prSet presAssocID="{BD82FE48-0FCD-4D86-BF24-48973C7D98EF}" presName="node" presStyleLbl="node1" presStyleIdx="2" presStyleCnt="3">
        <dgm:presLayoutVars>
          <dgm:bulletEnabled val="1"/>
        </dgm:presLayoutVars>
      </dgm:prSet>
      <dgm:spPr/>
    </dgm:pt>
    <dgm:pt modelId="{1D38C5ED-FD42-4E37-8651-11DEF8D7BCD1}" type="pres">
      <dgm:prSet presAssocID="{BD82FE48-0FCD-4D86-BF24-48973C7D98EF}" presName="dummy" presStyleCnt="0"/>
      <dgm:spPr/>
    </dgm:pt>
    <dgm:pt modelId="{47196224-9A2C-4F9E-AED3-BD9EFF9941CE}" type="pres">
      <dgm:prSet presAssocID="{E742F2E6-4583-4386-86A7-7CE123295FC9}" presName="sibTrans" presStyleLbl="sibTrans2D1" presStyleIdx="2" presStyleCnt="3"/>
      <dgm:spPr/>
    </dgm:pt>
  </dgm:ptLst>
  <dgm:cxnLst>
    <dgm:cxn modelId="{9BD8BB13-696B-4321-A6E9-10002097C5E9}" srcId="{ED2436C9-BC5D-40C1-82E8-964E742281ED}" destId="{BD82FE48-0FCD-4D86-BF24-48973C7D98EF}" srcOrd="2" destOrd="0" parTransId="{744FA299-8B25-4DCA-8C74-C67D24A7E618}" sibTransId="{E742F2E6-4583-4386-86A7-7CE123295FC9}"/>
    <dgm:cxn modelId="{2CD4F627-A0F7-4FDD-B497-C428CACE3638}" type="presOf" srcId="{ED2436C9-BC5D-40C1-82E8-964E742281ED}" destId="{339EA861-B21A-43CE-A6DE-B1DC2E5EDD25}" srcOrd="0" destOrd="0" presId="urn:microsoft.com/office/officeart/2005/8/layout/radial6"/>
    <dgm:cxn modelId="{B5D16D28-A86A-4AB8-8C7B-C50FED2BEA21}" srcId="{850993B6-E655-467E-AA99-C217B3782C32}" destId="{ED2436C9-BC5D-40C1-82E8-964E742281ED}" srcOrd="0" destOrd="0" parTransId="{9AD202FE-B58E-4FC4-9BD7-5B20CC657428}" sibTransId="{68A7D5F2-185A-4A5D-90CE-2989F5B6B0B6}"/>
    <dgm:cxn modelId="{90046F63-F613-41DD-82FD-540CB99C5408}" type="presOf" srcId="{DF2DB115-C94B-4E51-B1E6-047F56796BC4}" destId="{D2F2140C-0D7E-41EB-970E-69975BFEF83C}" srcOrd="0" destOrd="0" presId="urn:microsoft.com/office/officeart/2005/8/layout/radial6"/>
    <dgm:cxn modelId="{B659CE4B-02D6-41C1-806F-7BF06D59FEAF}" srcId="{ED2436C9-BC5D-40C1-82E8-964E742281ED}" destId="{0EA694E9-AB06-4F6D-AFC4-9E641FD49347}" srcOrd="1" destOrd="0" parTransId="{3B777701-3C7C-4B3C-8892-6B732A94DCE6}" sibTransId="{5721272B-431C-41B1-948B-7714A254503C}"/>
    <dgm:cxn modelId="{944E6F54-2B4C-4EE2-8643-4C88AE01A1B3}" srcId="{ED2436C9-BC5D-40C1-82E8-964E742281ED}" destId="{ACAD1E5C-AE43-4232-91B2-1DBA430511E7}" srcOrd="0" destOrd="0" parTransId="{7B95923F-CF55-49CB-8597-B897BB6750A5}" sibTransId="{DF2DB115-C94B-4E51-B1E6-047F56796BC4}"/>
    <dgm:cxn modelId="{C2F7798A-222E-4D90-8CEF-6665AB7B8029}" type="presOf" srcId="{ACAD1E5C-AE43-4232-91B2-1DBA430511E7}" destId="{1B83A55F-7BBD-4625-81AC-27E9FA9976CC}" srcOrd="0" destOrd="0" presId="urn:microsoft.com/office/officeart/2005/8/layout/radial6"/>
    <dgm:cxn modelId="{85F2BC96-7974-4DC8-84AE-D953A8706FB5}" type="presOf" srcId="{850993B6-E655-467E-AA99-C217B3782C32}" destId="{BF8E60CF-71A0-4AEA-87EB-849645503A2E}" srcOrd="0" destOrd="0" presId="urn:microsoft.com/office/officeart/2005/8/layout/radial6"/>
    <dgm:cxn modelId="{54B98F9F-C517-469B-BF84-4D8C577770D0}" type="presOf" srcId="{BD82FE48-0FCD-4D86-BF24-48973C7D98EF}" destId="{FB08D565-95B6-4843-B949-E9E7C13A1B10}" srcOrd="0" destOrd="0" presId="urn:microsoft.com/office/officeart/2005/8/layout/radial6"/>
    <dgm:cxn modelId="{A0A433A0-E8C7-4934-BA22-A183603E6862}" type="presOf" srcId="{E742F2E6-4583-4386-86A7-7CE123295FC9}" destId="{47196224-9A2C-4F9E-AED3-BD9EFF9941CE}" srcOrd="0" destOrd="0" presId="urn:microsoft.com/office/officeart/2005/8/layout/radial6"/>
    <dgm:cxn modelId="{EFDC01EB-2225-4697-B6AB-9C2833D1F995}" type="presOf" srcId="{0EA694E9-AB06-4F6D-AFC4-9E641FD49347}" destId="{AC1766C2-F079-477C-8CF7-02B6D248F1F7}" srcOrd="0" destOrd="0" presId="urn:microsoft.com/office/officeart/2005/8/layout/radial6"/>
    <dgm:cxn modelId="{7C2B83F9-D374-4C3D-A376-24F461AC9D7F}" type="presOf" srcId="{5721272B-431C-41B1-948B-7714A254503C}" destId="{C211D75C-DC6F-4BA9-A69B-F930D02AF914}" srcOrd="0" destOrd="0" presId="urn:microsoft.com/office/officeart/2005/8/layout/radial6"/>
    <dgm:cxn modelId="{8FA15725-62E2-4323-BBCD-CEDFFF18613E}" type="presParOf" srcId="{BF8E60CF-71A0-4AEA-87EB-849645503A2E}" destId="{339EA861-B21A-43CE-A6DE-B1DC2E5EDD25}" srcOrd="0" destOrd="0" presId="urn:microsoft.com/office/officeart/2005/8/layout/radial6"/>
    <dgm:cxn modelId="{F71F5EB6-5227-4FCC-8522-5687F21D96C0}" type="presParOf" srcId="{BF8E60CF-71A0-4AEA-87EB-849645503A2E}" destId="{1B83A55F-7BBD-4625-81AC-27E9FA9976CC}" srcOrd="1" destOrd="0" presId="urn:microsoft.com/office/officeart/2005/8/layout/radial6"/>
    <dgm:cxn modelId="{B8E383D8-CA1E-498A-A4DB-231E4CD0B7D5}" type="presParOf" srcId="{BF8E60CF-71A0-4AEA-87EB-849645503A2E}" destId="{0AFBD6E8-BEED-4725-AF39-D34F3D253E79}" srcOrd="2" destOrd="0" presId="urn:microsoft.com/office/officeart/2005/8/layout/radial6"/>
    <dgm:cxn modelId="{F6EECCAB-9F56-434E-A5EA-A9457FD4CEFF}" type="presParOf" srcId="{BF8E60CF-71A0-4AEA-87EB-849645503A2E}" destId="{D2F2140C-0D7E-41EB-970E-69975BFEF83C}" srcOrd="3" destOrd="0" presId="urn:microsoft.com/office/officeart/2005/8/layout/radial6"/>
    <dgm:cxn modelId="{6C618ABE-F657-4914-9D79-4E7CBEF079C0}" type="presParOf" srcId="{BF8E60CF-71A0-4AEA-87EB-849645503A2E}" destId="{AC1766C2-F079-477C-8CF7-02B6D248F1F7}" srcOrd="4" destOrd="0" presId="urn:microsoft.com/office/officeart/2005/8/layout/radial6"/>
    <dgm:cxn modelId="{922445CF-E980-410A-B9FC-1C886C2E6F0E}" type="presParOf" srcId="{BF8E60CF-71A0-4AEA-87EB-849645503A2E}" destId="{0EF80010-4290-4ABB-ADAB-6C5F265D341E}" srcOrd="5" destOrd="0" presId="urn:microsoft.com/office/officeart/2005/8/layout/radial6"/>
    <dgm:cxn modelId="{26034829-FF95-4FB8-A53E-2166299D9C77}" type="presParOf" srcId="{BF8E60CF-71A0-4AEA-87EB-849645503A2E}" destId="{C211D75C-DC6F-4BA9-A69B-F930D02AF914}" srcOrd="6" destOrd="0" presId="urn:microsoft.com/office/officeart/2005/8/layout/radial6"/>
    <dgm:cxn modelId="{4AA12EB4-03B0-4610-A057-2C970C7A49C3}" type="presParOf" srcId="{BF8E60CF-71A0-4AEA-87EB-849645503A2E}" destId="{FB08D565-95B6-4843-B949-E9E7C13A1B10}" srcOrd="7" destOrd="0" presId="urn:microsoft.com/office/officeart/2005/8/layout/radial6"/>
    <dgm:cxn modelId="{CB8405FD-65AC-4CC0-904F-D92FB8373828}" type="presParOf" srcId="{BF8E60CF-71A0-4AEA-87EB-849645503A2E}" destId="{1D38C5ED-FD42-4E37-8651-11DEF8D7BCD1}" srcOrd="8" destOrd="0" presId="urn:microsoft.com/office/officeart/2005/8/layout/radial6"/>
    <dgm:cxn modelId="{0D1077EF-8E08-4773-BBEB-7C0516F4BBD9}" type="presParOf" srcId="{BF8E60CF-71A0-4AEA-87EB-849645503A2E}" destId="{47196224-9A2C-4F9E-AED3-BD9EFF9941CE}" srcOrd="9"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96224-9A2C-4F9E-AED3-BD9EFF9941CE}">
      <dsp:nvSpPr>
        <dsp:cNvPr id="0" name=""/>
        <dsp:cNvSpPr/>
      </dsp:nvSpPr>
      <dsp:spPr>
        <a:xfrm>
          <a:off x="520846" y="127483"/>
          <a:ext cx="848516" cy="848516"/>
        </a:xfrm>
        <a:prstGeom prst="blockArc">
          <a:avLst>
            <a:gd name="adj1" fmla="val 90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11D75C-DC6F-4BA9-A69B-F930D02AF914}">
      <dsp:nvSpPr>
        <dsp:cNvPr id="0" name=""/>
        <dsp:cNvSpPr/>
      </dsp:nvSpPr>
      <dsp:spPr>
        <a:xfrm>
          <a:off x="520846" y="127483"/>
          <a:ext cx="848516" cy="848516"/>
        </a:xfrm>
        <a:prstGeom prst="blockArc">
          <a:avLst>
            <a:gd name="adj1" fmla="val 1800000"/>
            <a:gd name="adj2" fmla="val 90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F2140C-0D7E-41EB-970E-69975BFEF83C}">
      <dsp:nvSpPr>
        <dsp:cNvPr id="0" name=""/>
        <dsp:cNvSpPr/>
      </dsp:nvSpPr>
      <dsp:spPr>
        <a:xfrm>
          <a:off x="520846" y="127483"/>
          <a:ext cx="848516" cy="848516"/>
        </a:xfrm>
        <a:prstGeom prst="blockArc">
          <a:avLst>
            <a:gd name="adj1" fmla="val 16200000"/>
            <a:gd name="adj2" fmla="val 1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9EA861-B21A-43CE-A6DE-B1DC2E5EDD25}">
      <dsp:nvSpPr>
        <dsp:cNvPr id="0" name=""/>
        <dsp:cNvSpPr/>
      </dsp:nvSpPr>
      <dsp:spPr>
        <a:xfrm>
          <a:off x="647409" y="414584"/>
          <a:ext cx="595390" cy="27431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kumimoji="1" lang="ja-JP" altLang="en-US" sz="800" kern="1200" dirty="0">
              <a:latin typeface="Meiryo UI" panose="020B0604030504040204" pitchFamily="50" charset="-128"/>
              <a:ea typeface="Meiryo UI" panose="020B0604030504040204" pitchFamily="50" charset="-128"/>
            </a:rPr>
            <a:t>三方良し</a:t>
          </a:r>
        </a:p>
      </dsp:txBody>
      <dsp:txXfrm>
        <a:off x="734602" y="454756"/>
        <a:ext cx="421004" cy="193969"/>
      </dsp:txXfrm>
    </dsp:sp>
    <dsp:sp modelId="{1B83A55F-7BBD-4625-81AC-27E9FA9976CC}">
      <dsp:nvSpPr>
        <dsp:cNvPr id="0" name=""/>
        <dsp:cNvSpPr/>
      </dsp:nvSpPr>
      <dsp:spPr>
        <a:xfrm>
          <a:off x="808300" y="528"/>
          <a:ext cx="273609" cy="2736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latin typeface="Meiryo UI" panose="020B0604030504040204" pitchFamily="50" charset="-128"/>
              <a:ea typeface="Meiryo UI" panose="020B0604030504040204" pitchFamily="50" charset="-128"/>
            </a:rPr>
            <a:t>府民</a:t>
          </a:r>
        </a:p>
      </dsp:txBody>
      <dsp:txXfrm>
        <a:off x="848369" y="40597"/>
        <a:ext cx="193471" cy="193471"/>
      </dsp:txXfrm>
    </dsp:sp>
    <dsp:sp modelId="{AC1766C2-F079-477C-8CF7-02B6D248F1F7}">
      <dsp:nvSpPr>
        <dsp:cNvPr id="0" name=""/>
        <dsp:cNvSpPr/>
      </dsp:nvSpPr>
      <dsp:spPr>
        <a:xfrm>
          <a:off x="1167188" y="622140"/>
          <a:ext cx="273609" cy="2736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t>行政</a:t>
          </a:r>
        </a:p>
      </dsp:txBody>
      <dsp:txXfrm>
        <a:off x="1207257" y="662209"/>
        <a:ext cx="193471" cy="193471"/>
      </dsp:txXfrm>
    </dsp:sp>
    <dsp:sp modelId="{FB08D565-95B6-4843-B949-E9E7C13A1B10}">
      <dsp:nvSpPr>
        <dsp:cNvPr id="0" name=""/>
        <dsp:cNvSpPr/>
      </dsp:nvSpPr>
      <dsp:spPr>
        <a:xfrm>
          <a:off x="449412" y="622140"/>
          <a:ext cx="273609" cy="2736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t>企業</a:t>
          </a:r>
        </a:p>
      </dsp:txBody>
      <dsp:txXfrm>
        <a:off x="489481" y="662209"/>
        <a:ext cx="193471" cy="19347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sz="quarter" idx="1"/>
          </p:nvPr>
        </p:nvSpPr>
        <p:spPr>
          <a:xfrm>
            <a:off x="3856040" y="0"/>
            <a:ext cx="2949575" cy="496888"/>
          </a:xfrm>
          <a:prstGeom prst="rect">
            <a:avLst/>
          </a:prstGeom>
        </p:spPr>
        <p:txBody>
          <a:bodyPr vert="horz" lIns="91425" tIns="45714" rIns="91425" bIns="45714" rtlCol="0"/>
          <a:lstStyle>
            <a:lvl1pPr algn="r">
              <a:defRPr sz="1200"/>
            </a:lvl1pPr>
          </a:lstStyle>
          <a:p>
            <a:fld id="{BF868B9E-B285-4A45-9CF7-6DC8372BDF37}" type="datetimeFigureOut">
              <a:rPr kumimoji="1" lang="ja-JP" altLang="en-US" smtClean="0"/>
              <a:t>2021/3/25</a:t>
            </a:fld>
            <a:endParaRPr kumimoji="1" lang="ja-JP" altLang="en-US"/>
          </a:p>
        </p:txBody>
      </p:sp>
      <p:sp>
        <p:nvSpPr>
          <p:cNvPr id="4" name="フッター プレースホルダー 3"/>
          <p:cNvSpPr>
            <a:spLocks noGrp="1"/>
          </p:cNvSpPr>
          <p:nvPr>
            <p:ph type="ftr" sz="quarter" idx="2"/>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3"/>
            <a:ext cx="2949575" cy="496887"/>
          </a:xfrm>
          <a:prstGeom prst="rect">
            <a:avLst/>
          </a:prstGeom>
        </p:spPr>
        <p:txBody>
          <a:bodyPr vert="horz" lIns="91425" tIns="45714" rIns="91425" bIns="45714" rtlCol="0" anchor="b"/>
          <a:lstStyle>
            <a:lvl1pPr algn="r">
              <a:defRPr sz="1200"/>
            </a:lvl1pPr>
          </a:lstStyle>
          <a:p>
            <a:fld id="{07C14DE1-35E5-49A1-9D54-83ABAF301631}" type="slidenum">
              <a:rPr kumimoji="1" lang="ja-JP" altLang="en-US" smtClean="0"/>
              <a:t>‹#›</a:t>
            </a:fld>
            <a:endParaRPr kumimoji="1" lang="ja-JP" altLang="en-US"/>
          </a:p>
        </p:txBody>
      </p:sp>
    </p:spTree>
    <p:extLst>
      <p:ext uri="{BB962C8B-B14F-4D97-AF65-F5344CB8AC3E}">
        <p14:creationId xmlns:p14="http://schemas.microsoft.com/office/powerpoint/2010/main" val="291048961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7" cy="496967"/>
          </a:xfrm>
          <a:prstGeom prst="rect">
            <a:avLst/>
          </a:prstGeom>
        </p:spPr>
        <p:txBody>
          <a:bodyPr vert="horz" lIns="91419" tIns="45711" rIns="91419" bIns="45711"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idx="1"/>
          </p:nvPr>
        </p:nvSpPr>
        <p:spPr>
          <a:xfrm>
            <a:off x="3855841" y="3"/>
            <a:ext cx="2949787" cy="496967"/>
          </a:xfrm>
          <a:prstGeom prst="rect">
            <a:avLst/>
          </a:prstGeom>
        </p:spPr>
        <p:txBody>
          <a:bodyPr vert="horz" lIns="91419" tIns="45711" rIns="91419" bIns="45711" rtlCol="0"/>
          <a:lstStyle>
            <a:lvl1pPr algn="r">
              <a:defRPr sz="1200"/>
            </a:lvl1pPr>
          </a:lstStyle>
          <a:p>
            <a:fld id="{3F2D28A0-6F62-4A73-959C-6359E5DDD042}" type="datetimeFigureOut">
              <a:rPr kumimoji="1" lang="ja-JP" altLang="en-US" smtClean="0"/>
              <a:t>2021/3/25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9" tIns="45711" rIns="91419" bIns="4571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9" tIns="45711" rIns="91419"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9"/>
            <a:ext cx="2949787" cy="496967"/>
          </a:xfrm>
          <a:prstGeom prst="rect">
            <a:avLst/>
          </a:prstGeom>
        </p:spPr>
        <p:txBody>
          <a:bodyPr vert="horz" lIns="91419" tIns="45711" rIns="91419"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7" cy="496967"/>
          </a:xfrm>
          <a:prstGeom prst="rect">
            <a:avLst/>
          </a:prstGeom>
        </p:spPr>
        <p:txBody>
          <a:bodyPr vert="horz" lIns="91419" tIns="45711" rIns="91419" bIns="45711" rtlCol="0" anchor="b"/>
          <a:lstStyle>
            <a:lvl1pPr algn="r">
              <a:defRPr sz="1200"/>
            </a:lvl1pPr>
          </a:lstStyle>
          <a:p>
            <a:fld id="{51875A66-8240-4C7B-8F63-ACC40D2513BA}" type="slidenum">
              <a:rPr kumimoji="1" lang="ja-JP" altLang="en-US" smtClean="0"/>
              <a:t>‹#›</a:t>
            </a:fld>
            <a:endParaRPr kumimoji="1" lang="ja-JP" altLang="en-US"/>
          </a:p>
        </p:txBody>
      </p:sp>
    </p:spTree>
    <p:extLst>
      <p:ext uri="{BB962C8B-B14F-4D97-AF65-F5344CB8AC3E}">
        <p14:creationId xmlns:p14="http://schemas.microsoft.com/office/powerpoint/2010/main" val="313664826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A5C514A-B6EE-4628-87B8-3755CB0013A9}" type="slidenum">
              <a:rPr lang="ja-JP" altLang="en-US" smtClean="0">
                <a:solidFill>
                  <a:prstClr val="black"/>
                </a:solidFill>
              </a:rPr>
              <a:pPr/>
              <a:t>0</a:t>
            </a:fld>
            <a:endParaRPr lang="ja-JP" altLang="en-US" dirty="0">
              <a:solidFill>
                <a:prstClr val="black"/>
              </a:solidFill>
            </a:endParaRPr>
          </a:p>
        </p:txBody>
      </p:sp>
      <p:sp>
        <p:nvSpPr>
          <p:cNvPr id="5" name="ヘッダー プレースホルダー 4"/>
          <p:cNvSpPr>
            <a:spLocks noGrp="1"/>
          </p:cNvSpPr>
          <p:nvPr>
            <p:ph type="hdr" sz="quarter" idx="11"/>
          </p:nvPr>
        </p:nvSpPr>
        <p:spPr/>
        <p:txBody>
          <a:bodyPr/>
          <a:lstStyle/>
          <a:p>
            <a:r>
              <a:rPr kumimoji="1" lang="ja-JP" altLang="en-US" dirty="0"/>
              <a:t>部局意見照会用</a:t>
            </a:r>
            <a:r>
              <a:rPr kumimoji="1" lang="en-US" altLang="ja-JP" dirty="0"/>
              <a:t>ver.</a:t>
            </a:r>
            <a:endParaRPr kumimoji="1" lang="ja-JP" altLang="en-US" dirty="0"/>
          </a:p>
        </p:txBody>
      </p:sp>
    </p:spTree>
    <p:extLst>
      <p:ext uri="{BB962C8B-B14F-4D97-AF65-F5344CB8AC3E}">
        <p14:creationId xmlns:p14="http://schemas.microsoft.com/office/powerpoint/2010/main" val="221075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3777EF0-3F4C-46BE-95A4-3421FFFD8177}" type="slidenum">
              <a:rPr lang="ja-JP" altLang="en-US" smtClean="0">
                <a:solidFill>
                  <a:prstClr val="black"/>
                </a:solidFill>
              </a:rPr>
              <a:pPr/>
              <a:t>42</a:t>
            </a:fld>
            <a:endParaRPr lang="ja-JP" altLang="en-US" dirty="0">
              <a:solidFill>
                <a:prstClr val="black"/>
              </a:solidFill>
            </a:endParaRPr>
          </a:p>
        </p:txBody>
      </p:sp>
    </p:spTree>
    <p:extLst>
      <p:ext uri="{BB962C8B-B14F-4D97-AF65-F5344CB8AC3E}">
        <p14:creationId xmlns:p14="http://schemas.microsoft.com/office/powerpoint/2010/main" val="502518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401604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B65995-D060-42C8-8F20-A1FCCDAC0113}" type="slidenum">
              <a:rPr lang="ja-JP" altLang="en-US" smtClean="0">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66237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2</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r>
              <a:rPr kumimoji="1" lang="ja-JP" altLang="en-US"/>
              <a:t>部局意見照会用</a:t>
            </a:r>
            <a:r>
              <a:rPr kumimoji="1" lang="en-US" altLang="ja-JP"/>
              <a:t>ver.</a:t>
            </a:r>
            <a:endParaRPr kumimoji="1" lang="ja-JP" altLang="en-US"/>
          </a:p>
        </p:txBody>
      </p:sp>
    </p:spTree>
    <p:extLst>
      <p:ext uri="{BB962C8B-B14F-4D97-AF65-F5344CB8AC3E}">
        <p14:creationId xmlns:p14="http://schemas.microsoft.com/office/powerpoint/2010/main" val="13793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16</a:t>
            </a:fld>
            <a:endParaRPr kumimoji="1" lang="ja-JP" altLang="en-US"/>
          </a:p>
        </p:txBody>
      </p:sp>
    </p:spTree>
    <p:extLst>
      <p:ext uri="{BB962C8B-B14F-4D97-AF65-F5344CB8AC3E}">
        <p14:creationId xmlns:p14="http://schemas.microsoft.com/office/powerpoint/2010/main" val="2268351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17</a:t>
            </a:fld>
            <a:endParaRPr kumimoji="1" lang="ja-JP" altLang="en-US"/>
          </a:p>
        </p:txBody>
      </p:sp>
    </p:spTree>
    <p:extLst>
      <p:ext uri="{BB962C8B-B14F-4D97-AF65-F5344CB8AC3E}">
        <p14:creationId xmlns:p14="http://schemas.microsoft.com/office/powerpoint/2010/main" val="288222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5"/>
          </p:nvPr>
        </p:nvSpPr>
        <p:spPr/>
        <p:txBody>
          <a:bodyPr/>
          <a:lstStyle/>
          <a:p>
            <a:fld id="{51875A66-8240-4C7B-8F63-ACC40D2513BA}" type="slidenum">
              <a:rPr kumimoji="1" lang="ja-JP" altLang="en-US" smtClean="0"/>
              <a:t>26</a:t>
            </a:fld>
            <a:endParaRPr kumimoji="1" lang="ja-JP" altLang="en-US"/>
          </a:p>
        </p:txBody>
      </p:sp>
    </p:spTree>
    <p:extLst>
      <p:ext uri="{BB962C8B-B14F-4D97-AF65-F5344CB8AC3E}">
        <p14:creationId xmlns:p14="http://schemas.microsoft.com/office/powerpoint/2010/main" val="310904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27</a:t>
            </a:fld>
            <a:endParaRPr kumimoji="1" lang="ja-JP" altLang="en-US"/>
          </a:p>
        </p:txBody>
      </p:sp>
    </p:spTree>
    <p:extLst>
      <p:ext uri="{BB962C8B-B14F-4D97-AF65-F5344CB8AC3E}">
        <p14:creationId xmlns:p14="http://schemas.microsoft.com/office/powerpoint/2010/main" val="150305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28</a:t>
            </a:fld>
            <a:endParaRPr kumimoji="1" lang="ja-JP" altLang="en-US"/>
          </a:p>
        </p:txBody>
      </p:sp>
    </p:spTree>
    <p:extLst>
      <p:ext uri="{BB962C8B-B14F-4D97-AF65-F5344CB8AC3E}">
        <p14:creationId xmlns:p14="http://schemas.microsoft.com/office/powerpoint/2010/main" val="1939389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29</a:t>
            </a:fld>
            <a:endParaRPr kumimoji="1" lang="ja-JP" altLang="en-US"/>
          </a:p>
        </p:txBody>
      </p:sp>
    </p:spTree>
    <p:extLst>
      <p:ext uri="{BB962C8B-B14F-4D97-AF65-F5344CB8AC3E}">
        <p14:creationId xmlns:p14="http://schemas.microsoft.com/office/powerpoint/2010/main" val="1405911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1723438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F56AAE9-ECED-41AF-A4E1-DA41E7DC0D68}" type="datetime1">
              <a:rPr kumimoji="1" lang="ja-JP" altLang="en-US" smtClean="0"/>
              <a:t>2021/3/25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10426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7EA9DE-CFC4-436B-B879-3CC0178F26C8}" type="datetime1">
              <a:rPr kumimoji="1" lang="ja-JP" altLang="en-US" smtClean="0"/>
              <a:t>2021/3/25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8304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2E5D04-17BF-40B5-88DA-CA64590F6C7F}" type="datetime1">
              <a:rPr kumimoji="1" lang="ja-JP" altLang="en-US" smtClean="0"/>
              <a:t>2021/3/25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60488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4D73E7B-91A0-4132-A714-448B5020A064}" type="datetime1">
              <a:rPr kumimoji="1" lang="ja-JP" altLang="en-US" smtClean="0"/>
              <a:t>2021/3/25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80030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0239A39-25E0-4085-A623-6E68AF955856}" type="datetime1">
              <a:rPr kumimoji="1" lang="ja-JP" altLang="en-US" smtClean="0"/>
              <a:t>2021/3/25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17612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A3EA5-B6B3-45D8-86B2-981183F3FAD8}" type="datetime1">
              <a:rPr kumimoji="1" lang="ja-JP" altLang="en-US" smtClean="0"/>
              <a:t>2021/3/25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9185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39150A6-A5F5-465E-918C-1961E176449B}" type="datetime1">
              <a:rPr kumimoji="1" lang="ja-JP" altLang="en-US" smtClean="0"/>
              <a:t>2021/3/25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5261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A8EED59-0E57-48F8-878F-C8F5BF1C3EB6}" type="datetime1">
              <a:rPr kumimoji="1" lang="ja-JP" altLang="en-US" smtClean="0"/>
              <a:t>2021/3/25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14431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96ED138-04E4-4F74-9358-B9C517F1FC2A}" type="datetime1">
              <a:rPr kumimoji="1" lang="ja-JP" altLang="en-US" smtClean="0"/>
              <a:t>2021/3/25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727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56C89ED-7ACA-4DAB-825B-EE8CCD700B83}" type="datetime1">
              <a:rPr kumimoji="1" lang="ja-JP" altLang="en-US" smtClean="0"/>
              <a:t>2021/3/25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84481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D36DC5-89FF-4EE5-B4BF-5EE07D49A2DF}" type="datetime1">
              <a:rPr kumimoji="1" lang="ja-JP" altLang="en-US" smtClean="0"/>
              <a:t>2021/3/25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07283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5872F-B11E-43C1-85CD-61B0440AF8BE}" type="datetime1">
              <a:rPr kumimoji="1" lang="ja-JP" altLang="en-US" smtClean="0"/>
              <a:t>2021/3/25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08370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hyperlink" Target="https://illustrain.com/?p=7526" TargetMode="Externa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emf"/><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5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42.pn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g"/><Relationship Id="rId9" Type="http://schemas.openxmlformats.org/officeDocument/2006/relationships/image" Target="../media/image58.jpe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emf"/><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77.png"/><Relationship Id="rId4" Type="http://schemas.openxmlformats.org/officeDocument/2006/relationships/image" Target="../media/image74.png"/><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9.wdp"/><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2.pn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pref.osaka.lg.jp/gyokaku/sounding/index.html" TargetMode="External"/><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5.png"/><Relationship Id="rId7" Type="http://schemas.openxmlformats.org/officeDocument/2006/relationships/diagramQuickStyle" Target="../diagrams/quickStyle1.xml"/><Relationship Id="rId12"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98.png"/><Relationship Id="rId5" Type="http://schemas.openxmlformats.org/officeDocument/2006/relationships/diagramData" Target="../diagrams/data1.xml"/><Relationship Id="rId10" Type="http://schemas.openxmlformats.org/officeDocument/2006/relationships/image" Target="../media/image97.png"/><Relationship Id="rId4" Type="http://schemas.openxmlformats.org/officeDocument/2006/relationships/image" Target="../media/image96.jpeg"/><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jpeg"/><Relationship Id="rId12"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42.png"/><Relationship Id="rId3" Type="http://schemas.openxmlformats.org/officeDocument/2006/relationships/image" Target="../media/image115.jpe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jfif"/><Relationship Id="rId9" Type="http://schemas.openxmlformats.org/officeDocument/2006/relationships/image" Target="../media/image121.png"/></Relationships>
</file>

<file path=ppt/slides/_rels/slide3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hellolife.jp/hellolife-school" TargetMode="External"/><Relationship Id="rId2" Type="http://schemas.openxmlformats.org/officeDocument/2006/relationships/image" Target="../media/image127.gif"/><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90548" y="2170366"/>
            <a:ext cx="7714567" cy="580792"/>
            <a:chOff x="677956" y="2725900"/>
            <a:chExt cx="7714567" cy="1017630"/>
          </a:xfrm>
        </p:grpSpPr>
        <p:sp>
          <p:nvSpPr>
            <p:cNvPr id="3" name="正方形/長方形 2"/>
            <p:cNvSpPr/>
            <p:nvPr/>
          </p:nvSpPr>
          <p:spPr>
            <a:xfrm>
              <a:off x="1013794" y="2725900"/>
              <a:ext cx="7042888" cy="916755"/>
            </a:xfrm>
            <a:prstGeom prst="rect">
              <a:avLst/>
            </a:prstGeom>
          </p:spPr>
          <p:txBody>
            <a:bodyPr wrap="square">
              <a:spAutoFit/>
            </a:bodyPr>
            <a:lstStyle/>
            <a:p>
              <a:pPr algn="ct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令和３年度　大阪府行政経営の取組み</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strike="sngStrike" dirty="0">
                  <a:latin typeface="Meiryo UI" panose="020B0604030504040204" pitchFamily="50" charset="-128"/>
                  <a:ea typeface="Meiryo UI" panose="020B0604030504040204" pitchFamily="50" charset="-128"/>
                  <a:cs typeface="Meiryo UI" panose="020B0604030504040204" pitchFamily="50" charset="-128"/>
                </a:rPr>
                <a:t>　</a:t>
              </a:r>
            </a:p>
          </p:txBody>
        </p:sp>
        <p:cxnSp>
          <p:nvCxnSpPr>
            <p:cNvPr id="4" name="直線コネクタ 3"/>
            <p:cNvCxnSpPr/>
            <p:nvPr/>
          </p:nvCxnSpPr>
          <p:spPr>
            <a:xfrm>
              <a:off x="677956" y="3743530"/>
              <a:ext cx="7714567"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 name="正方形/長方形 8"/>
          <p:cNvSpPr/>
          <p:nvPr/>
        </p:nvSpPr>
        <p:spPr>
          <a:xfrm>
            <a:off x="3353559" y="5634245"/>
            <a:ext cx="2188542" cy="707886"/>
          </a:xfrm>
          <a:prstGeom prst="rect">
            <a:avLst/>
          </a:prstGeom>
        </p:spPr>
        <p:txBody>
          <a:bodyPr wrap="square">
            <a:spAutoFit/>
          </a:bodyPr>
          <a:lstStyle/>
          <a:p>
            <a:pPr algn="dist"/>
            <a:r>
              <a:rPr lang="ja-JP" altLang="en-US" sz="2000" dirty="0">
                <a:latin typeface="Meiryo UI" panose="020B0604030504040204" pitchFamily="50" charset="-128"/>
                <a:ea typeface="Meiryo UI" panose="020B0604030504040204" pitchFamily="50" charset="-128"/>
                <a:cs typeface="Meiryo UI" panose="020B0604030504040204" pitchFamily="50" charset="-128"/>
              </a:rPr>
              <a:t>令和３年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cs typeface="Meiryo UI" panose="020B0604030504040204" pitchFamily="50" charset="-128"/>
              </a:rPr>
              <a:t>大　阪　府</a:t>
            </a: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2341387175"/>
              </p:ext>
            </p:extLst>
          </p:nvPr>
        </p:nvGraphicFramePr>
        <p:xfrm>
          <a:off x="470407" y="285750"/>
          <a:ext cx="428625" cy="361950"/>
        </p:xfrm>
        <a:graphic>
          <a:graphicData uri="http://schemas.openxmlformats.org/presentationml/2006/ole">
            <mc:AlternateContent xmlns:mc="http://schemas.openxmlformats.org/markup-compatibility/2006">
              <mc:Choice xmlns:v="urn:schemas-microsoft-com:vml" Requires="v">
                <p:oleObj spid="_x0000_s3458" r:id="rId4" imgW="914286" imgH="666667" progId="">
                  <p:embed/>
                </p:oleObj>
              </mc:Choice>
              <mc:Fallback>
                <p:oleObj r:id="rId4" imgW="914286" imgH="66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07" y="285750"/>
                        <a:ext cx="428625" cy="361950"/>
                      </a:xfrm>
                      <a:prstGeom prst="rect">
                        <a:avLst/>
                      </a:prstGeom>
                      <a:noFill/>
                    </p:spPr>
                  </p:pic>
                </p:oleObj>
              </mc:Fallback>
            </mc:AlternateContent>
          </a:graphicData>
        </a:graphic>
      </p:graphicFrame>
      <p:sp>
        <p:nvSpPr>
          <p:cNvPr id="7" name="Text Box 4"/>
          <p:cNvSpPr txBox="1">
            <a:spLocks noChangeArrowheads="1"/>
          </p:cNvSpPr>
          <p:nvPr/>
        </p:nvSpPr>
        <p:spPr bwMode="auto">
          <a:xfrm>
            <a:off x="994497" y="332656"/>
            <a:ext cx="1147233" cy="3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1900" dirty="0">
                <a:solidFill>
                  <a:srgbClr val="000000"/>
                </a:solidFill>
                <a:latin typeface="HG丸ｺﾞｼｯｸM-PRO"/>
                <a:ea typeface="HG丸ｺﾞｼｯｸM-PRO"/>
              </a:rPr>
              <a:t>大阪府</a:t>
            </a:r>
          </a:p>
        </p:txBody>
      </p:sp>
    </p:spTree>
    <p:extLst>
      <p:ext uri="{BB962C8B-B14F-4D97-AF65-F5344CB8AC3E}">
        <p14:creationId xmlns:p14="http://schemas.microsoft.com/office/powerpoint/2010/main" val="1676302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81097" y="368660"/>
            <a:ext cx="8913195" cy="6228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スマートシティ戦略の推進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スマートシティ戦略総務課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69897" y="-44560"/>
            <a:ext cx="1936818"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lang="ja-JP" altLang="en-US"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7" name="グループ化 6"/>
          <p:cNvGrpSpPr/>
          <p:nvPr/>
        </p:nvGrpSpPr>
        <p:grpSpPr>
          <a:xfrm>
            <a:off x="4954189" y="2249425"/>
            <a:ext cx="3814260" cy="2005352"/>
            <a:chOff x="4945218" y="1937096"/>
            <a:chExt cx="3987856" cy="3196588"/>
          </a:xfrm>
        </p:grpSpPr>
        <p:sp>
          <p:nvSpPr>
            <p:cNvPr id="33" name="正方形/長方形 32"/>
            <p:cNvSpPr/>
            <p:nvPr/>
          </p:nvSpPr>
          <p:spPr>
            <a:xfrm>
              <a:off x="4945218" y="1937096"/>
              <a:ext cx="3983638" cy="3196588"/>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707364" y="2076249"/>
              <a:ext cx="2387548" cy="304699"/>
            </a:xfrm>
            <a:prstGeom prst="rect">
              <a:avLst/>
            </a:prstGeom>
          </p:spPr>
          <p:txBody>
            <a:bodyPr wrap="square">
              <a:spAutoFit/>
            </a:bodyPr>
            <a:lstStyle/>
            <a:p>
              <a:pPr algn="ctr"/>
              <a:r>
                <a:rPr lang="ja-JP" altLang="en-US" sz="1200" b="1" dirty="0">
                  <a:latin typeface="Meiryo UI" panose="020B0604030504040204" pitchFamily="50" charset="-128"/>
                  <a:ea typeface="Meiryo UI" panose="020B0604030504040204" pitchFamily="50" charset="-128"/>
                </a:rPr>
                <a:t>戦略推進の３つの基本姿勢</a:t>
              </a:r>
              <a:endParaRPr lang="en-US" altLang="ja-JP" sz="1200" b="1" dirty="0">
                <a:latin typeface="Meiryo UI" panose="020B0604030504040204" pitchFamily="50" charset="-128"/>
                <a:ea typeface="Meiryo UI" panose="020B0604030504040204" pitchFamily="50" charset="-128"/>
              </a:endParaRPr>
            </a:p>
          </p:txBody>
        </p:sp>
        <p:sp>
          <p:nvSpPr>
            <p:cNvPr id="26" name="正方形/長方形 25"/>
            <p:cNvSpPr/>
            <p:nvPr/>
          </p:nvSpPr>
          <p:spPr>
            <a:xfrm>
              <a:off x="5110574" y="2597804"/>
              <a:ext cx="1512000" cy="67082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住民</a:t>
              </a:r>
              <a:r>
                <a:rPr kumimoji="1" lang="en-US" altLang="ja-JP" sz="1100" b="1" dirty="0" err="1">
                  <a:solidFill>
                    <a:schemeClr val="bg1"/>
                  </a:solidFill>
                  <a:latin typeface="Meiryo UI" panose="020B0604030504040204" pitchFamily="50" charset="-128"/>
                  <a:ea typeface="Meiryo UI" panose="020B0604030504040204" pitchFamily="50" charset="-128"/>
                </a:rPr>
                <a:t>QoL</a:t>
              </a:r>
              <a:r>
                <a:rPr kumimoji="1" lang="ja-JP" altLang="en-US" sz="1100" b="1" dirty="0">
                  <a:solidFill>
                    <a:schemeClr val="bg1"/>
                  </a:solidFill>
                  <a:latin typeface="Meiryo UI" panose="020B0604030504040204" pitchFamily="50" charset="-128"/>
                  <a:ea typeface="Meiryo UI" panose="020B0604030504040204" pitchFamily="50" charset="-128"/>
                </a:rPr>
                <a:t>の向上</a:t>
              </a:r>
            </a:p>
          </p:txBody>
        </p:sp>
        <p:sp>
          <p:nvSpPr>
            <p:cNvPr id="27" name="正方形/長方形 26"/>
            <p:cNvSpPr/>
            <p:nvPr/>
          </p:nvSpPr>
          <p:spPr>
            <a:xfrm>
              <a:off x="5110573" y="3430965"/>
              <a:ext cx="1512000" cy="670823"/>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公民連携</a:t>
              </a:r>
              <a:endParaRPr lang="en-US" altLang="ja-JP" sz="1100" b="1" dirty="0">
                <a:solidFill>
                  <a:schemeClr val="bg1"/>
                </a:solidFill>
                <a:latin typeface="Meiryo UI" panose="020B0604030504040204" pitchFamily="50" charset="-128"/>
                <a:ea typeface="Meiryo UI" panose="020B0604030504040204" pitchFamily="50" charset="-128"/>
              </a:endParaRPr>
            </a:p>
            <a:p>
              <a:pPr algn="ctr"/>
              <a:r>
                <a:rPr kumimoji="1" lang="ja-JP" altLang="en-US" sz="1100" b="1" dirty="0">
                  <a:solidFill>
                    <a:schemeClr val="bg1"/>
                  </a:solidFill>
                  <a:latin typeface="Meiryo UI" panose="020B0604030504040204" pitchFamily="50" charset="-128"/>
                  <a:ea typeface="Meiryo UI" panose="020B0604030504040204" pitchFamily="50" charset="-128"/>
                </a:rPr>
                <a:t>（マッチング）</a:t>
              </a:r>
            </a:p>
          </p:txBody>
        </p:sp>
        <p:sp>
          <p:nvSpPr>
            <p:cNvPr id="28" name="正方形/長方形 27"/>
            <p:cNvSpPr/>
            <p:nvPr/>
          </p:nvSpPr>
          <p:spPr>
            <a:xfrm>
              <a:off x="5117444" y="4271640"/>
              <a:ext cx="1512000" cy="670823"/>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社会実装</a:t>
              </a:r>
            </a:p>
          </p:txBody>
        </p:sp>
        <p:sp>
          <p:nvSpPr>
            <p:cNvPr id="29" name="正方形/長方形 28"/>
            <p:cNvSpPr/>
            <p:nvPr/>
          </p:nvSpPr>
          <p:spPr>
            <a:xfrm>
              <a:off x="6701073" y="2498133"/>
              <a:ext cx="2161255" cy="883089"/>
            </a:xfrm>
            <a:prstGeom prst="rect">
              <a:avLst/>
            </a:prstGeom>
          </p:spPr>
          <p:txBody>
            <a:bodyPr wrap="square">
              <a:spAutoFit/>
            </a:bodyPr>
            <a:lstStyle/>
            <a:p>
              <a:r>
                <a:rPr lang="ja-JP" altLang="en-US" sz="1000" u="sng" dirty="0">
                  <a:latin typeface="Meiryo UI" panose="020B0604030504040204" pitchFamily="50" charset="-128"/>
                  <a:ea typeface="Meiryo UI" panose="020B0604030504040204" pitchFamily="50" charset="-128"/>
                </a:rPr>
                <a:t>住民が実感できるかたちで、「生活の質（</a:t>
              </a:r>
              <a:r>
                <a:rPr lang="en-US" altLang="ja-JP" sz="1000" u="sng" dirty="0" err="1">
                  <a:latin typeface="Meiryo UI" panose="020B0604030504040204" pitchFamily="50" charset="-128"/>
                  <a:ea typeface="Meiryo UI" panose="020B0604030504040204" pitchFamily="50" charset="-128"/>
                </a:rPr>
                <a:t>QoL</a:t>
              </a:r>
              <a:r>
                <a:rPr lang="ja-JP" altLang="en-US" sz="1000" u="sng" dirty="0">
                  <a:latin typeface="Meiryo UI" panose="020B0604030504040204" pitchFamily="50" charset="-128"/>
                  <a:ea typeface="Meiryo UI" panose="020B0604030504040204" pitchFamily="50" charset="-128"/>
                </a:rPr>
                <a:t>）の向上」をめざすことが主目的</a:t>
              </a:r>
              <a:endParaRPr lang="ja-JP" altLang="en-US" sz="1000" dirty="0">
                <a:latin typeface="Meiryo UI" panose="020B0604030504040204" pitchFamily="50" charset="-128"/>
                <a:ea typeface="Meiryo UI" panose="020B0604030504040204" pitchFamily="50" charset="-128"/>
              </a:endParaRPr>
            </a:p>
          </p:txBody>
        </p:sp>
        <p:sp>
          <p:nvSpPr>
            <p:cNvPr id="30" name="正方形/長方形 29"/>
            <p:cNvSpPr/>
            <p:nvPr/>
          </p:nvSpPr>
          <p:spPr>
            <a:xfrm>
              <a:off x="6701074" y="3407466"/>
              <a:ext cx="2232000" cy="543959"/>
            </a:xfrm>
            <a:prstGeom prst="rect">
              <a:avLst/>
            </a:prstGeom>
          </p:spPr>
          <p:txBody>
            <a:bodyPr wrap="square">
              <a:spAutoFit/>
            </a:bodyPr>
            <a:lstStyle/>
            <a:p>
              <a:r>
                <a:rPr lang="ja-JP" altLang="en-US" sz="1050" u="sng" dirty="0">
                  <a:latin typeface="Meiryo UI" panose="020B0604030504040204" pitchFamily="50" charset="-128"/>
                  <a:ea typeface="Meiryo UI" panose="020B0604030504040204" pitchFamily="50" charset="-128"/>
                </a:rPr>
                <a:t>公民連携による「民間企業との協業」が大前提</a:t>
              </a:r>
            </a:p>
          </p:txBody>
        </p:sp>
        <p:sp>
          <p:nvSpPr>
            <p:cNvPr id="31" name="正方形/長方形 30"/>
            <p:cNvSpPr/>
            <p:nvPr/>
          </p:nvSpPr>
          <p:spPr>
            <a:xfrm>
              <a:off x="6693333" y="4277762"/>
              <a:ext cx="2168996" cy="543959"/>
            </a:xfrm>
            <a:prstGeom prst="rect">
              <a:avLst/>
            </a:prstGeom>
          </p:spPr>
          <p:txBody>
            <a:bodyPr wrap="square">
              <a:spAutoFit/>
            </a:bodyPr>
            <a:lstStyle/>
            <a:p>
              <a:r>
                <a:rPr lang="ja-JP" altLang="en-US" sz="1050" u="sng" dirty="0">
                  <a:latin typeface="Meiryo UI" panose="020B0604030504040204" pitchFamily="50" charset="-128"/>
                  <a:ea typeface="Meiryo UI" panose="020B0604030504040204" pitchFamily="50" charset="-128"/>
                </a:rPr>
                <a:t>「技術実験」に留まらず、「社会実装」まで追求する</a:t>
              </a:r>
              <a:endParaRPr lang="en-US" altLang="ja-JP" sz="1050" u="sng" dirty="0">
                <a:latin typeface="Meiryo UI" panose="020B0604030504040204" pitchFamily="50" charset="-128"/>
                <a:ea typeface="Meiryo UI" panose="020B0604030504040204" pitchFamily="50" charset="-128"/>
              </a:endParaRPr>
            </a:p>
          </p:txBody>
        </p:sp>
      </p:grpSp>
      <p:sp>
        <p:nvSpPr>
          <p:cNvPr id="11" name="正方形/長方形 10"/>
          <p:cNvSpPr/>
          <p:nvPr/>
        </p:nvSpPr>
        <p:spPr>
          <a:xfrm>
            <a:off x="256792" y="935570"/>
            <a:ext cx="2904706" cy="276999"/>
          </a:xfrm>
          <a:prstGeom prst="rect">
            <a:avLst/>
          </a:prstGeom>
        </p:spPr>
        <p:txBody>
          <a:bodyPr wrap="none">
            <a:spAutoFit/>
          </a:bodyPr>
          <a:lstStyle/>
          <a:p>
            <a:pPr>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Ver.1.0</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の策定</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4" name="テキスト ボックス 23"/>
          <p:cNvSpPr txBox="1"/>
          <p:nvPr/>
        </p:nvSpPr>
        <p:spPr>
          <a:xfrm>
            <a:off x="504791" y="1220371"/>
            <a:ext cx="8356997" cy="692403"/>
          </a:xfrm>
          <a:prstGeom prst="rect">
            <a:avLst/>
          </a:prstGeom>
          <a:noFill/>
          <a:ln>
            <a:noFill/>
          </a:ln>
        </p:spPr>
        <p:txBody>
          <a:bodyPr wrap="square" rtlCol="0" anchor="t">
            <a:noAutofit/>
          </a:bodyPr>
          <a:lstStyle/>
          <a:p>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2025</a:t>
            </a:r>
            <a:r>
              <a:rPr lang="ja-JP" altLang="en-US" sz="1200" dirty="0">
                <a:latin typeface="メイリオ" panose="020B0604030504040204" pitchFamily="50" charset="-128"/>
                <a:ea typeface="メイリオ" panose="020B0604030504040204" pitchFamily="50" charset="-128"/>
              </a:rPr>
              <a:t>年大阪・関西万博に向け、大胆な規制緩和等による最先端の取組みと、府域全体で住民に利便性を実感してもらえる取組みを両輪として、大阪モデルのスマートシティの基盤を確立し、</a:t>
            </a:r>
            <a:r>
              <a:rPr lang="en-US" altLang="ja-JP" sz="1200" dirty="0">
                <a:latin typeface="メイリオ" panose="020B0604030504040204" pitchFamily="50" charset="-128"/>
                <a:ea typeface="メイリオ" panose="020B0604030504040204" pitchFamily="50" charset="-128"/>
              </a:rPr>
              <a:t>e-OSAKA</a:t>
            </a:r>
            <a:r>
              <a:rPr lang="ja-JP" altLang="en-US" sz="1200" dirty="0">
                <a:latin typeface="メイリオ" panose="020B0604030504040204" pitchFamily="50" charset="-128"/>
                <a:ea typeface="メイリオ" panose="020B0604030504040204" pitchFamily="50" charset="-128"/>
              </a:rPr>
              <a:t>（先端技術を活用することで住民が笑顔になる大阪）を実現するための戦略「大阪スマートシティ戦略</a:t>
            </a:r>
            <a:r>
              <a:rPr lang="en-US" altLang="ja-JP" sz="1200" dirty="0">
                <a:latin typeface="メイリオ" panose="020B0604030504040204" pitchFamily="50" charset="-128"/>
                <a:ea typeface="メイリオ" panose="020B0604030504040204" pitchFamily="50" charset="-128"/>
              </a:rPr>
              <a:t>Ver.1.0</a:t>
            </a:r>
            <a:r>
              <a:rPr lang="ja-JP" altLang="en-US" sz="1200" dirty="0">
                <a:latin typeface="メイリオ" panose="020B0604030504040204" pitchFamily="50" charset="-128"/>
                <a:ea typeface="メイリオ" panose="020B0604030504040204" pitchFamily="50" charset="-128"/>
              </a:rPr>
              <a:t>」を策定。</a:t>
            </a:r>
            <a:endParaRPr lang="en-US" altLang="ja-JP" sz="1200" dirty="0">
              <a:latin typeface="メイリオ" panose="020B0604030504040204" pitchFamily="50" charset="-128"/>
              <a:ea typeface="メイリオ" panose="020B0604030504040204" pitchFamily="50" charset="-128"/>
            </a:endParaRPr>
          </a:p>
        </p:txBody>
      </p:sp>
      <p:grpSp>
        <p:nvGrpSpPr>
          <p:cNvPr id="15" name="グループ化 14"/>
          <p:cNvGrpSpPr/>
          <p:nvPr/>
        </p:nvGrpSpPr>
        <p:grpSpPr>
          <a:xfrm>
            <a:off x="778892" y="2253710"/>
            <a:ext cx="4049450" cy="2003235"/>
            <a:chOff x="746575" y="2363305"/>
            <a:chExt cx="4049450" cy="2281374"/>
          </a:xfrm>
        </p:grpSpPr>
        <p:sp>
          <p:nvSpPr>
            <p:cNvPr id="6" name="正方形/長方形 5"/>
            <p:cNvSpPr/>
            <p:nvPr/>
          </p:nvSpPr>
          <p:spPr>
            <a:xfrm>
              <a:off x="746575" y="2363305"/>
              <a:ext cx="4049450" cy="2281374"/>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902099" y="2474279"/>
              <a:ext cx="3155522" cy="961565"/>
            </a:xfrm>
            <a:prstGeom prst="rect">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大阪・関西万博に向けた取組み</a:t>
              </a:r>
            </a:p>
          </p:txBody>
        </p:sp>
        <p:sp>
          <p:nvSpPr>
            <p:cNvPr id="34" name="正方形/長方形 33"/>
            <p:cNvSpPr/>
            <p:nvPr/>
          </p:nvSpPr>
          <p:spPr>
            <a:xfrm>
              <a:off x="896470" y="3526533"/>
              <a:ext cx="3155521" cy="961565"/>
            </a:xfrm>
            <a:prstGeom prst="rect">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大阪府域全体の取組み</a:t>
              </a:r>
            </a:p>
          </p:txBody>
        </p:sp>
        <p:sp>
          <p:nvSpPr>
            <p:cNvPr id="5" name="角丸四角形 4"/>
            <p:cNvSpPr/>
            <p:nvPr/>
          </p:nvSpPr>
          <p:spPr>
            <a:xfrm>
              <a:off x="992490" y="2735459"/>
              <a:ext cx="2939194" cy="614976"/>
            </a:xfrm>
            <a:prstGeom prst="roundRect">
              <a:avLst/>
            </a:prstGeom>
            <a:solidFill>
              <a:srgbClr val="FFF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900" dirty="0">
                  <a:solidFill>
                    <a:schemeClr val="tx1"/>
                  </a:solidFill>
                  <a:latin typeface="Meiryo UI" panose="020B0604030504040204" pitchFamily="50" charset="-128"/>
                  <a:ea typeface="Meiryo UI" panose="020B0604030504040204" pitchFamily="50" charset="-128"/>
                </a:rPr>
                <a:t>2025</a:t>
              </a:r>
              <a:r>
                <a:rPr kumimoji="1" lang="ja-JP" altLang="en-US" sz="900" dirty="0">
                  <a:solidFill>
                    <a:schemeClr val="tx1"/>
                  </a:solidFill>
                  <a:latin typeface="Meiryo UI" panose="020B0604030504040204" pitchFamily="50" charset="-128"/>
                  <a:ea typeface="Meiryo UI" panose="020B0604030504040204" pitchFamily="50" charset="-128"/>
                </a:rPr>
                <a:t>年大阪・関西万博に向け、大胆な規制緩和等を活用することにより、「未来社会の実験場」にふさわしい、世界に類のない最先端技術を実証・実装</a:t>
              </a:r>
            </a:p>
          </p:txBody>
        </p:sp>
        <p:sp>
          <p:nvSpPr>
            <p:cNvPr id="32" name="角丸四角形 31"/>
            <p:cNvSpPr/>
            <p:nvPr/>
          </p:nvSpPr>
          <p:spPr>
            <a:xfrm>
              <a:off x="986861" y="3807327"/>
              <a:ext cx="2903753" cy="614976"/>
            </a:xfrm>
            <a:prstGeom prst="roundRect">
              <a:avLst/>
            </a:prstGeom>
            <a:solidFill>
              <a:srgbClr val="FFF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900" dirty="0">
                  <a:solidFill>
                    <a:schemeClr val="tx1"/>
                  </a:solidFill>
                  <a:latin typeface="Meiryo UI" panose="020B0604030504040204" pitchFamily="50" charset="-128"/>
                  <a:ea typeface="Meiryo UI" panose="020B0604030504040204" pitchFamily="50" charset="-128"/>
                </a:rPr>
                <a:t>住民生活の質（</a:t>
              </a:r>
              <a:r>
                <a:rPr kumimoji="1" lang="en-US" altLang="ja-JP" sz="900" dirty="0" err="1">
                  <a:solidFill>
                    <a:schemeClr val="tx1"/>
                  </a:solidFill>
                  <a:latin typeface="Meiryo UI" panose="020B0604030504040204" pitchFamily="50" charset="-128"/>
                  <a:ea typeface="Meiryo UI" panose="020B0604030504040204" pitchFamily="50" charset="-128"/>
                </a:rPr>
                <a:t>QoL</a:t>
              </a:r>
              <a:r>
                <a:rPr kumimoji="1" lang="ja-JP" altLang="en-US" sz="900" dirty="0">
                  <a:solidFill>
                    <a:schemeClr val="tx1"/>
                  </a:solidFill>
                  <a:latin typeface="Meiryo UI" panose="020B0604030504040204" pitchFamily="50" charset="-128"/>
                  <a:ea typeface="Meiryo UI" panose="020B0604030504040204" pitchFamily="50" charset="-128"/>
                </a:rPr>
                <a:t>）の向上や都市機能の強化を図っていくため、世界の先進都市等の事例も参考にしながら先端技術を積極的に活用し、スマートシティの基盤を確立</a:t>
              </a:r>
            </a:p>
          </p:txBody>
        </p:sp>
        <p:sp>
          <p:nvSpPr>
            <p:cNvPr id="12" name="二等辺三角形 11"/>
            <p:cNvSpPr/>
            <p:nvPr/>
          </p:nvSpPr>
          <p:spPr>
            <a:xfrm rot="5400000">
              <a:off x="3628524" y="3438578"/>
              <a:ext cx="1198823" cy="194336"/>
            </a:xfrm>
            <a:prstGeom prst="triangle">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4331970" y="2430096"/>
              <a:ext cx="360021" cy="2132555"/>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kumimoji="1" lang="ja-JP" altLang="en-US" sz="1000" b="1" spc="-100" dirty="0">
                  <a:solidFill>
                    <a:schemeClr val="bg1"/>
                  </a:solidFill>
                  <a:latin typeface="Meiryo UI" panose="020B0604030504040204" pitchFamily="50" charset="-128"/>
                  <a:ea typeface="Meiryo UI" panose="020B0604030504040204" pitchFamily="50" charset="-128"/>
                </a:rPr>
                <a:t>大阪モデルのスマートシティの実現</a:t>
              </a:r>
            </a:p>
          </p:txBody>
        </p:sp>
      </p:grpSp>
      <p:sp>
        <p:nvSpPr>
          <p:cNvPr id="13" name="正方形/長方形 12"/>
          <p:cNvSpPr/>
          <p:nvPr/>
        </p:nvSpPr>
        <p:spPr>
          <a:xfrm>
            <a:off x="8432528" y="6525344"/>
            <a:ext cx="648072" cy="2892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7</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0" name="角丸四角形 49">
            <a:extLst>
              <a:ext uri="{FF2B5EF4-FFF2-40B4-BE49-F238E27FC236}">
                <a16:creationId xmlns:a16="http://schemas.microsoft.com/office/drawing/2014/main" id="{A05837A5-8828-443C-A910-47581B200A47}"/>
              </a:ext>
            </a:extLst>
          </p:cNvPr>
          <p:cNvSpPr/>
          <p:nvPr/>
        </p:nvSpPr>
        <p:spPr>
          <a:xfrm>
            <a:off x="765087" y="1941100"/>
            <a:ext cx="667669"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目　的</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角丸四角形 51">
            <a:extLst>
              <a:ext uri="{FF2B5EF4-FFF2-40B4-BE49-F238E27FC236}">
                <a16:creationId xmlns:a16="http://schemas.microsoft.com/office/drawing/2014/main" id="{42F540AA-DC43-4B1D-96F2-49378DE84200}"/>
              </a:ext>
            </a:extLst>
          </p:cNvPr>
          <p:cNvSpPr/>
          <p:nvPr/>
        </p:nvSpPr>
        <p:spPr>
          <a:xfrm>
            <a:off x="4941702" y="1943427"/>
            <a:ext cx="1182817"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基本姿勢</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角丸四角形 49">
            <a:extLst>
              <a:ext uri="{FF2B5EF4-FFF2-40B4-BE49-F238E27FC236}">
                <a16:creationId xmlns:a16="http://schemas.microsoft.com/office/drawing/2014/main" id="{F513B56B-4464-40EC-809B-C976634A27FA}"/>
              </a:ext>
            </a:extLst>
          </p:cNvPr>
          <p:cNvSpPr/>
          <p:nvPr/>
        </p:nvSpPr>
        <p:spPr>
          <a:xfrm>
            <a:off x="739484" y="4554125"/>
            <a:ext cx="1182818"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取組み状況</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29">
            <a:extLst>
              <a:ext uri="{FF2B5EF4-FFF2-40B4-BE49-F238E27FC236}">
                <a16:creationId xmlns:a16="http://schemas.microsoft.com/office/drawing/2014/main" id="{AE8CC8DC-8E12-459C-84CE-E5A36E79A863}"/>
              </a:ext>
            </a:extLst>
          </p:cNvPr>
          <p:cNvSpPr/>
          <p:nvPr/>
        </p:nvSpPr>
        <p:spPr>
          <a:xfrm>
            <a:off x="866557" y="4869299"/>
            <a:ext cx="1977818" cy="1620041"/>
          </a:xfrm>
          <a:prstGeom prst="roundRect">
            <a:avLst>
              <a:gd name="adj" fmla="val 858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E4A315EC-380D-468C-BFB6-80DDA04958FD}"/>
              </a:ext>
            </a:extLst>
          </p:cNvPr>
          <p:cNvSpPr/>
          <p:nvPr/>
        </p:nvSpPr>
        <p:spPr>
          <a:xfrm>
            <a:off x="3506211" y="4885368"/>
            <a:ext cx="4966374" cy="1592645"/>
          </a:xfrm>
          <a:prstGeom prst="rect">
            <a:avLst/>
          </a:prstGeom>
          <a:solidFill>
            <a:schemeClr val="bg2"/>
          </a:solidFill>
          <a:ln w="1905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3ECE2707-ADD1-47A5-BD74-4110F3AF1245}"/>
              </a:ext>
            </a:extLst>
          </p:cNvPr>
          <p:cNvSpPr/>
          <p:nvPr/>
        </p:nvSpPr>
        <p:spPr>
          <a:xfrm>
            <a:off x="3036151" y="4883821"/>
            <a:ext cx="489610" cy="1591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スマートシティ</a:t>
            </a:r>
          </a:p>
        </p:txBody>
      </p:sp>
      <p:sp>
        <p:nvSpPr>
          <p:cNvPr id="60" name="正方形/長方形 59">
            <a:extLst>
              <a:ext uri="{FF2B5EF4-FFF2-40B4-BE49-F238E27FC236}">
                <a16:creationId xmlns:a16="http://schemas.microsoft.com/office/drawing/2014/main" id="{B57D5411-7F0D-4485-B3A9-CE174BE2BE59}"/>
              </a:ext>
            </a:extLst>
          </p:cNvPr>
          <p:cNvSpPr/>
          <p:nvPr/>
        </p:nvSpPr>
        <p:spPr>
          <a:xfrm>
            <a:off x="3705252" y="4938038"/>
            <a:ext cx="345921" cy="1476895"/>
          </a:xfrm>
          <a:prstGeom prst="rect">
            <a:avLst/>
          </a:prstGeom>
          <a:solidFill>
            <a:schemeClr val="bg1"/>
          </a:solidFill>
          <a:ln w="3175">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eaVert" lIns="72000" t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ヘルスケア</a:t>
            </a:r>
          </a:p>
        </p:txBody>
      </p:sp>
      <p:sp>
        <p:nvSpPr>
          <p:cNvPr id="61" name="正方形/長方形 60">
            <a:extLst>
              <a:ext uri="{FF2B5EF4-FFF2-40B4-BE49-F238E27FC236}">
                <a16:creationId xmlns:a16="http://schemas.microsoft.com/office/drawing/2014/main" id="{44720640-43E7-463A-B825-08C08837F8E1}"/>
              </a:ext>
            </a:extLst>
          </p:cNvPr>
          <p:cNvSpPr/>
          <p:nvPr/>
        </p:nvSpPr>
        <p:spPr>
          <a:xfrm>
            <a:off x="4222018" y="4938038"/>
            <a:ext cx="345921" cy="1476895"/>
          </a:xfrm>
          <a:prstGeom prst="rect">
            <a:avLst/>
          </a:prstGeom>
          <a:solidFill>
            <a:schemeClr val="bg1"/>
          </a:solidFill>
          <a:ln w="3175">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eaVert" lIns="72000" t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モビリティ・物流</a:t>
            </a:r>
          </a:p>
        </p:txBody>
      </p:sp>
      <p:sp>
        <p:nvSpPr>
          <p:cNvPr id="62" name="正方形/長方形 61">
            <a:extLst>
              <a:ext uri="{FF2B5EF4-FFF2-40B4-BE49-F238E27FC236}">
                <a16:creationId xmlns:a16="http://schemas.microsoft.com/office/drawing/2014/main" id="{BB4B5380-F611-4CB2-B8F6-3FEE9325AC7C}"/>
              </a:ext>
            </a:extLst>
          </p:cNvPr>
          <p:cNvSpPr/>
          <p:nvPr/>
        </p:nvSpPr>
        <p:spPr>
          <a:xfrm>
            <a:off x="4738784" y="4938038"/>
            <a:ext cx="345921" cy="1476895"/>
          </a:xfrm>
          <a:prstGeom prst="rect">
            <a:avLst/>
          </a:prstGeom>
          <a:solidFill>
            <a:schemeClr val="bg1"/>
          </a:solidFill>
          <a:ln w="3175">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eaVert" lIns="72000" t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データテイメント</a:t>
            </a:r>
          </a:p>
        </p:txBody>
      </p:sp>
      <p:sp>
        <p:nvSpPr>
          <p:cNvPr id="63" name="正方形/長方形 62">
            <a:extLst>
              <a:ext uri="{FF2B5EF4-FFF2-40B4-BE49-F238E27FC236}">
                <a16:creationId xmlns:a16="http://schemas.microsoft.com/office/drawing/2014/main" id="{785E25FF-D90E-4C2F-BAF8-DF0518B7CF54}"/>
              </a:ext>
            </a:extLst>
          </p:cNvPr>
          <p:cNvSpPr/>
          <p:nvPr/>
        </p:nvSpPr>
        <p:spPr>
          <a:xfrm>
            <a:off x="5237385" y="4940255"/>
            <a:ext cx="345921" cy="1476895"/>
          </a:xfrm>
          <a:prstGeom prst="rect">
            <a:avLst/>
          </a:prstGeom>
          <a:solidFill>
            <a:schemeClr val="bg1"/>
          </a:solidFill>
          <a:ln w="3175">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eaVert" lIns="72000" t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観光・インバウンド</a:t>
            </a:r>
          </a:p>
        </p:txBody>
      </p:sp>
      <p:sp>
        <p:nvSpPr>
          <p:cNvPr id="64" name="正方形/長方形 63">
            <a:extLst>
              <a:ext uri="{FF2B5EF4-FFF2-40B4-BE49-F238E27FC236}">
                <a16:creationId xmlns:a16="http://schemas.microsoft.com/office/drawing/2014/main" id="{9DAD4320-46D6-4CD7-B62C-89E94C01EFF3}"/>
              </a:ext>
            </a:extLst>
          </p:cNvPr>
          <p:cNvSpPr/>
          <p:nvPr/>
        </p:nvSpPr>
        <p:spPr>
          <a:xfrm>
            <a:off x="5754151" y="4940255"/>
            <a:ext cx="345921" cy="1476895"/>
          </a:xfrm>
          <a:prstGeom prst="rect">
            <a:avLst/>
          </a:prstGeom>
          <a:solidFill>
            <a:schemeClr val="bg1"/>
          </a:solidFill>
          <a:ln w="3175">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eaVert" lIns="72000" t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スマートスクール</a:t>
            </a:r>
          </a:p>
        </p:txBody>
      </p:sp>
      <p:sp>
        <p:nvSpPr>
          <p:cNvPr id="65" name="正方形/長方形 64">
            <a:extLst>
              <a:ext uri="{FF2B5EF4-FFF2-40B4-BE49-F238E27FC236}">
                <a16:creationId xmlns:a16="http://schemas.microsoft.com/office/drawing/2014/main" id="{18069DE2-ED23-409D-8DC6-82E574AFFC0C}"/>
              </a:ext>
            </a:extLst>
          </p:cNvPr>
          <p:cNvSpPr/>
          <p:nvPr/>
        </p:nvSpPr>
        <p:spPr>
          <a:xfrm>
            <a:off x="6283796" y="4940255"/>
            <a:ext cx="345921" cy="1476895"/>
          </a:xfrm>
          <a:prstGeom prst="rect">
            <a:avLst/>
          </a:prstGeom>
          <a:solidFill>
            <a:schemeClr val="bg1"/>
          </a:solidFill>
          <a:ln w="3175">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eaVert" lIns="72000" t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子育て・児童</a:t>
            </a:r>
          </a:p>
        </p:txBody>
      </p:sp>
      <p:sp>
        <p:nvSpPr>
          <p:cNvPr id="66" name="正方形/長方形 65">
            <a:extLst>
              <a:ext uri="{FF2B5EF4-FFF2-40B4-BE49-F238E27FC236}">
                <a16:creationId xmlns:a16="http://schemas.microsoft.com/office/drawing/2014/main" id="{A7EB3841-C908-4BD0-BAAA-CFE4FC1B9F8C}"/>
              </a:ext>
            </a:extLst>
          </p:cNvPr>
          <p:cNvSpPr/>
          <p:nvPr/>
        </p:nvSpPr>
        <p:spPr>
          <a:xfrm>
            <a:off x="6806460" y="4938038"/>
            <a:ext cx="345921" cy="1476895"/>
          </a:xfrm>
          <a:prstGeom prst="rect">
            <a:avLst/>
          </a:prstGeom>
          <a:solidFill>
            <a:schemeClr val="bg1"/>
          </a:solidFill>
          <a:ln w="3175">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eaVert" lIns="72000" t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防災・防犯</a:t>
            </a:r>
          </a:p>
        </p:txBody>
      </p:sp>
      <p:sp>
        <p:nvSpPr>
          <p:cNvPr id="67" name="正方形/長方形 66">
            <a:extLst>
              <a:ext uri="{FF2B5EF4-FFF2-40B4-BE49-F238E27FC236}">
                <a16:creationId xmlns:a16="http://schemas.microsoft.com/office/drawing/2014/main" id="{BE2A4C65-C2AC-4495-BA20-0FC2B5B0B665}"/>
              </a:ext>
            </a:extLst>
          </p:cNvPr>
          <p:cNvSpPr/>
          <p:nvPr/>
        </p:nvSpPr>
        <p:spPr>
          <a:xfrm>
            <a:off x="7321069" y="4938037"/>
            <a:ext cx="345921" cy="1476895"/>
          </a:xfrm>
          <a:prstGeom prst="rect">
            <a:avLst/>
          </a:prstGeom>
          <a:solidFill>
            <a:schemeClr val="bg1"/>
          </a:solidFill>
          <a:ln w="3175">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eaVert" lIns="72000" t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スマート産業</a:t>
            </a:r>
          </a:p>
        </p:txBody>
      </p:sp>
      <p:sp>
        <p:nvSpPr>
          <p:cNvPr id="68" name="角丸四角形 4">
            <a:extLst>
              <a:ext uri="{FF2B5EF4-FFF2-40B4-BE49-F238E27FC236}">
                <a16:creationId xmlns:a16="http://schemas.microsoft.com/office/drawing/2014/main" id="{384E9826-A352-438A-901B-54AA1BF3059A}"/>
              </a:ext>
            </a:extLst>
          </p:cNvPr>
          <p:cNvSpPr/>
          <p:nvPr/>
        </p:nvSpPr>
        <p:spPr>
          <a:xfrm>
            <a:off x="4041306" y="6190500"/>
            <a:ext cx="3411626" cy="247546"/>
          </a:xfrm>
          <a:prstGeom prst="roundRect">
            <a:avLst>
              <a:gd name="adj" fmla="val 50000"/>
            </a:avLst>
          </a:prstGeom>
          <a:solidFill>
            <a:srgbClr val="0070C0"/>
          </a:solidFill>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重点エリア（スーパーシティ／泉北</a:t>
            </a:r>
            <a:r>
              <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NT</a:t>
            </a: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等）</a:t>
            </a:r>
          </a:p>
        </p:txBody>
      </p:sp>
      <p:sp>
        <p:nvSpPr>
          <p:cNvPr id="69" name="テキスト ボックス 68">
            <a:extLst>
              <a:ext uri="{FF2B5EF4-FFF2-40B4-BE49-F238E27FC236}">
                <a16:creationId xmlns:a16="http://schemas.microsoft.com/office/drawing/2014/main" id="{0EFB28F9-637F-42F1-B6B4-8BBDEE69BF0F}"/>
              </a:ext>
            </a:extLst>
          </p:cNvPr>
          <p:cNvSpPr txBox="1"/>
          <p:nvPr/>
        </p:nvSpPr>
        <p:spPr>
          <a:xfrm>
            <a:off x="7919231" y="5553518"/>
            <a:ext cx="39626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p>
        </p:txBody>
      </p:sp>
      <p:sp>
        <p:nvSpPr>
          <p:cNvPr id="70" name="テキスト ボックス 69">
            <a:extLst>
              <a:ext uri="{FF2B5EF4-FFF2-40B4-BE49-F238E27FC236}">
                <a16:creationId xmlns:a16="http://schemas.microsoft.com/office/drawing/2014/main" id="{7C2508C5-581E-4BC6-A767-937B9F644827}"/>
              </a:ext>
            </a:extLst>
          </p:cNvPr>
          <p:cNvSpPr txBox="1"/>
          <p:nvPr/>
        </p:nvSpPr>
        <p:spPr>
          <a:xfrm>
            <a:off x="7759459" y="5802510"/>
            <a:ext cx="75418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今後も</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追加予定</a:t>
            </a:r>
          </a:p>
        </p:txBody>
      </p:sp>
      <p:sp>
        <p:nvSpPr>
          <p:cNvPr id="71" name="正方形/長方形 70">
            <a:extLst>
              <a:ext uri="{FF2B5EF4-FFF2-40B4-BE49-F238E27FC236}">
                <a16:creationId xmlns:a16="http://schemas.microsoft.com/office/drawing/2014/main" id="{850BCCAF-0A03-47D9-AFD9-58B4B7368AAA}"/>
              </a:ext>
            </a:extLst>
          </p:cNvPr>
          <p:cNvSpPr/>
          <p:nvPr/>
        </p:nvSpPr>
        <p:spPr>
          <a:xfrm>
            <a:off x="828507" y="5539660"/>
            <a:ext cx="210291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スマートシティ分野別の社会実装</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8208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81097" y="368660"/>
            <a:ext cx="8913195" cy="5724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スマートシティ戦略の推進（つづき）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スマートシティ戦略総務課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69897" y="-44560"/>
            <a:ext cx="1936818"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lang="ja-JP" altLang="en-US"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2" name="正方形/長方形 21"/>
          <p:cNvSpPr/>
          <p:nvPr/>
        </p:nvSpPr>
        <p:spPr>
          <a:xfrm>
            <a:off x="5504173" y="4496683"/>
            <a:ext cx="196823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2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つの要素</a:t>
            </a:r>
            <a:endParaRPr kumimoji="0" lang="ja-JP" altLang="en-US" sz="20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 name="図 9"/>
          <p:cNvPicPr>
            <a:picLocks noChangeAspect="1"/>
          </p:cNvPicPr>
          <p:nvPr/>
        </p:nvPicPr>
        <p:blipFill rotWithShape="1">
          <a:blip r:embed="rId2"/>
          <a:srcRect t="22525"/>
          <a:stretch/>
        </p:blipFill>
        <p:spPr>
          <a:xfrm>
            <a:off x="1092628" y="4320912"/>
            <a:ext cx="2304762" cy="1725532"/>
          </a:xfrm>
          <a:prstGeom prst="rect">
            <a:avLst/>
          </a:prstGeom>
        </p:spPr>
      </p:pic>
      <p:sp>
        <p:nvSpPr>
          <p:cNvPr id="55" name="ストライプ矢印 54"/>
          <p:cNvSpPr/>
          <p:nvPr/>
        </p:nvSpPr>
        <p:spPr>
          <a:xfrm>
            <a:off x="3516844" y="4718116"/>
            <a:ext cx="639120" cy="651420"/>
          </a:xfrm>
          <a:prstGeom prst="stripedRightArrow">
            <a:avLst>
              <a:gd name="adj1" fmla="val 50000"/>
              <a:gd name="adj2" fmla="val 542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正方形/長方形 34"/>
          <p:cNvSpPr/>
          <p:nvPr/>
        </p:nvSpPr>
        <p:spPr>
          <a:xfrm>
            <a:off x="316064" y="3383995"/>
            <a:ext cx="2904706" cy="276999"/>
          </a:xfrm>
          <a:prstGeom prst="rect">
            <a:avLst/>
          </a:prstGeom>
        </p:spPr>
        <p:txBody>
          <a:bodyPr wrap="none">
            <a:spAutoFit/>
          </a:bodyPr>
          <a:lstStyle/>
          <a:p>
            <a:pPr>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Ver.2.0</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の検討</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21" name="グループ化 20"/>
          <p:cNvGrpSpPr/>
          <p:nvPr/>
        </p:nvGrpSpPr>
        <p:grpSpPr>
          <a:xfrm>
            <a:off x="4387499" y="3869130"/>
            <a:ext cx="4369065" cy="2196115"/>
            <a:chOff x="285039" y="3824353"/>
            <a:chExt cx="4369065" cy="2196115"/>
          </a:xfrm>
        </p:grpSpPr>
        <p:sp>
          <p:nvSpPr>
            <p:cNvPr id="16" name="正方形/長方形 15"/>
            <p:cNvSpPr/>
            <p:nvPr/>
          </p:nvSpPr>
          <p:spPr>
            <a:xfrm>
              <a:off x="285039" y="3976356"/>
              <a:ext cx="4369065" cy="2044112"/>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672443" y="3995528"/>
              <a:ext cx="3890615" cy="202493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900" b="1" dirty="0">
                  <a:solidFill>
                    <a:schemeClr val="tx1"/>
                  </a:solidFill>
                  <a:latin typeface="メイリオ" panose="020B0604030504040204" pitchFamily="50" charset="-128"/>
                  <a:ea typeface="メイリオ" panose="020B0604030504040204" pitchFamily="50" charset="-128"/>
                </a:rPr>
                <a:t>スマートシティ・サービスの広域化と一元化</a:t>
              </a:r>
              <a:endParaRPr kumimoji="1" lang="en-US" altLang="ja-JP" sz="900" b="1" dirty="0">
                <a:solidFill>
                  <a:schemeClr val="tx1"/>
                </a:solidFill>
                <a:latin typeface="メイリオ" panose="020B0604030504040204" pitchFamily="50" charset="-128"/>
                <a:ea typeface="メイリオ"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・個々の市町村にとどまらないスマートシティ・サービス</a:t>
              </a:r>
              <a:endParaRPr lang="en-US" altLang="ja-JP" sz="700" dirty="0">
                <a:solidFill>
                  <a:schemeClr val="tx1"/>
                </a:solidFill>
                <a:latin typeface="Meiryo UI" panose="020B0604030504040204" pitchFamily="50" charset="-128"/>
                <a:ea typeface="Meiryo UI" panose="020B0604030504040204" pitchFamily="50" charset="-128"/>
              </a:endParaRPr>
            </a:p>
            <a:p>
              <a:r>
                <a:rPr kumimoji="1" lang="ja-JP" altLang="en-US" sz="700" dirty="0">
                  <a:solidFill>
                    <a:schemeClr val="tx1"/>
                  </a:solidFill>
                  <a:latin typeface="Meiryo UI" panose="020B0604030504040204" pitchFamily="50" charset="-128"/>
                  <a:ea typeface="Meiryo UI" panose="020B0604030504040204" pitchFamily="50" charset="-128"/>
                </a:rPr>
                <a:t>・複数の自治体が協業できる制度改革</a:t>
              </a:r>
              <a:endParaRPr kumimoji="1" lang="en-US" altLang="ja-JP" sz="700" dirty="0">
                <a:solidFill>
                  <a:schemeClr val="tx1"/>
                </a:solidFill>
                <a:latin typeface="Meiryo UI" panose="020B0604030504040204" pitchFamily="50" charset="-128"/>
                <a:ea typeface="Meiryo UI" panose="020B0604030504040204" pitchFamily="50" charset="-128"/>
              </a:endParaRPr>
            </a:p>
            <a:p>
              <a:pPr>
                <a:lnSpc>
                  <a:spcPts val="600"/>
                </a:lnSpc>
              </a:pPr>
              <a:endParaRPr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900" b="1" spc="-60" dirty="0">
                  <a:solidFill>
                    <a:schemeClr val="tx1"/>
                  </a:solidFill>
                  <a:latin typeface="メイリオ" panose="020B0604030504040204" pitchFamily="50" charset="-128"/>
                  <a:ea typeface="メイリオ" panose="020B0604030504040204" pitchFamily="50" charset="-128"/>
                </a:rPr>
                <a:t>地方分権に適したデジタル・アーキテクチャー</a:t>
              </a:r>
              <a:r>
                <a:rPr lang="en-US" altLang="ja-JP" sz="900" b="1" spc="-60" baseline="30000" dirty="0">
                  <a:solidFill>
                    <a:schemeClr val="tx1"/>
                  </a:solidFill>
                  <a:latin typeface="メイリオ" panose="020B0604030504040204" pitchFamily="50" charset="-128"/>
                  <a:ea typeface="メイリオ" panose="020B0604030504040204" pitchFamily="50" charset="-128"/>
                </a:rPr>
                <a:t>*8</a:t>
              </a:r>
              <a:r>
                <a:rPr kumimoji="1" lang="ja-JP" altLang="en-US" sz="900" b="1" spc="-60" dirty="0">
                  <a:solidFill>
                    <a:schemeClr val="tx1"/>
                  </a:solidFill>
                  <a:latin typeface="メイリオ" panose="020B0604030504040204" pitchFamily="50" charset="-128"/>
                  <a:ea typeface="メイリオ" panose="020B0604030504040204" pitchFamily="50" charset="-128"/>
                </a:rPr>
                <a:t>「基盤は統一、機能は分散」</a:t>
              </a:r>
              <a:endParaRPr kumimoji="1" lang="en-US" altLang="ja-JP" sz="900" b="1" spc="-60" dirty="0">
                <a:solidFill>
                  <a:schemeClr val="tx1"/>
                </a:solidFill>
                <a:latin typeface="メイリオ" panose="020B0604030504040204" pitchFamily="50" charset="-128"/>
                <a:ea typeface="メイリオ"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・政府のデジタル改革体制・デジタル庁と符合した組織改革へ</a:t>
              </a:r>
              <a:endParaRPr lang="en-US" altLang="ja-JP" sz="700" dirty="0">
                <a:solidFill>
                  <a:schemeClr val="tx1"/>
                </a:solidFill>
                <a:latin typeface="Meiryo UI" panose="020B0604030504040204" pitchFamily="50" charset="-128"/>
                <a:ea typeface="Meiryo UI" panose="020B0604030504040204" pitchFamily="50" charset="-128"/>
              </a:endParaRPr>
            </a:p>
            <a:p>
              <a:r>
                <a:rPr kumimoji="1" lang="ja-JP" altLang="en-US" sz="700" dirty="0">
                  <a:solidFill>
                    <a:schemeClr val="tx1"/>
                  </a:solidFill>
                  <a:latin typeface="Meiryo UI" panose="020B0604030504040204" pitchFamily="50" charset="-128"/>
                  <a:ea typeface="Meiryo UI" panose="020B0604030504040204" pitchFamily="50" charset="-128"/>
                </a:rPr>
                <a:t>・政府のデジタル戦略と呼応し、都市</a:t>
              </a:r>
              <a:r>
                <a:rPr kumimoji="1" lang="en-US" altLang="ja-JP" sz="700" dirty="0">
                  <a:solidFill>
                    <a:schemeClr val="tx1"/>
                  </a:solidFill>
                  <a:latin typeface="Meiryo UI" panose="020B0604030504040204" pitchFamily="50" charset="-128"/>
                  <a:ea typeface="Meiryo UI" panose="020B0604030504040204" pitchFamily="50" charset="-128"/>
                </a:rPr>
                <a:t>OS</a:t>
              </a:r>
              <a:r>
                <a:rPr kumimoji="1" lang="en-US" altLang="ja-JP" sz="900" baseline="30000" dirty="0">
                  <a:solidFill>
                    <a:schemeClr val="tx1"/>
                  </a:solidFill>
                  <a:latin typeface="Meiryo UI" panose="020B0604030504040204" pitchFamily="50" charset="-128"/>
                  <a:ea typeface="Meiryo UI" panose="020B0604030504040204" pitchFamily="50" charset="-128"/>
                </a:rPr>
                <a:t>*</a:t>
              </a:r>
              <a:r>
                <a:rPr lang="en-US" altLang="ja-JP" sz="900" baseline="30000" dirty="0">
                  <a:solidFill>
                    <a:schemeClr val="tx1"/>
                  </a:solidFill>
                  <a:latin typeface="Meiryo UI" panose="020B0604030504040204" pitchFamily="50" charset="-128"/>
                  <a:ea typeface="Meiryo UI" panose="020B0604030504040204" pitchFamily="50" charset="-128"/>
                </a:rPr>
                <a:t>6</a:t>
              </a:r>
              <a:r>
                <a:rPr kumimoji="1" lang="ja-JP" altLang="en-US" sz="700" dirty="0">
                  <a:solidFill>
                    <a:schemeClr val="tx1"/>
                  </a:solidFill>
                  <a:latin typeface="Meiryo UI" panose="020B0604030504040204" pitchFamily="50" charset="-128"/>
                  <a:ea typeface="Meiryo UI" panose="020B0604030504040204" pitchFamily="50" charset="-128"/>
                </a:rPr>
                <a:t>の共通基盤化</a:t>
              </a:r>
              <a:r>
                <a:rPr lang="ja-JP" altLang="en-US" sz="700" dirty="0">
                  <a:solidFill>
                    <a:schemeClr val="tx1"/>
                  </a:solidFill>
                  <a:latin typeface="Meiryo UI" panose="020B0604030504040204" pitchFamily="50" charset="-128"/>
                  <a:ea typeface="Meiryo UI" panose="020B0604030504040204" pitchFamily="50" charset="-128"/>
                </a:rPr>
                <a:t>や市町村システム標準化を推進</a:t>
              </a:r>
              <a:endParaRPr kumimoji="1" lang="en-US" altLang="ja-JP" sz="700" dirty="0">
                <a:solidFill>
                  <a:schemeClr val="tx1"/>
                </a:solidFill>
                <a:latin typeface="Meiryo UI" panose="020B0604030504040204" pitchFamily="50" charset="-128"/>
                <a:ea typeface="Meiryo UI" panose="020B0604030504040204" pitchFamily="50" charset="-128"/>
              </a:endParaRPr>
            </a:p>
            <a:p>
              <a:pPr>
                <a:lnSpc>
                  <a:spcPts val="600"/>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b="1" dirty="0">
                  <a:solidFill>
                    <a:schemeClr val="tx1"/>
                  </a:solidFill>
                  <a:latin typeface="メイリオ" panose="020B0604030504040204" pitchFamily="50" charset="-128"/>
                  <a:ea typeface="メイリオ" panose="020B0604030504040204" pitchFamily="50" charset="-128"/>
                </a:rPr>
                <a:t>個人情報や行政データの効果的な活用</a:t>
              </a:r>
              <a:endParaRPr lang="en-US" altLang="ja-JP" sz="900" b="1" dirty="0">
                <a:solidFill>
                  <a:schemeClr val="tx1"/>
                </a:solidFill>
                <a:latin typeface="メイリオ" panose="020B0604030504040204" pitchFamily="50" charset="-128"/>
                <a:ea typeface="メイリオ" panose="020B0604030504040204" pitchFamily="50" charset="-128"/>
              </a:endParaRPr>
            </a:p>
            <a:p>
              <a:r>
                <a:rPr kumimoji="1" lang="ja-JP" altLang="en-US" sz="700" dirty="0">
                  <a:solidFill>
                    <a:schemeClr val="tx1"/>
                  </a:solidFill>
                  <a:latin typeface="Meiryo UI" panose="020B0604030504040204" pitchFamily="50" charset="-128"/>
                  <a:ea typeface="Meiryo UI" panose="020B0604030504040204" pitchFamily="50" charset="-128"/>
                </a:rPr>
                <a:t>・コロナをきっかけとし、個人データ取り扱いに関する国民的議論を</a:t>
              </a:r>
              <a:endParaRPr kumimoji="1"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・万博や</a:t>
              </a:r>
              <a:r>
                <a:rPr lang="en-US" altLang="ja-JP" sz="700" dirty="0">
                  <a:solidFill>
                    <a:schemeClr val="tx1"/>
                  </a:solidFill>
                  <a:latin typeface="Meiryo UI" panose="020B0604030504040204" pitchFamily="50" charset="-128"/>
                  <a:ea typeface="Meiryo UI" panose="020B0604030504040204" pitchFamily="50" charset="-128"/>
                </a:rPr>
                <a:t>IR</a:t>
              </a:r>
              <a:r>
                <a:rPr lang="ja-JP" altLang="en-US" sz="700" dirty="0">
                  <a:solidFill>
                    <a:schemeClr val="tx1"/>
                  </a:solidFill>
                  <a:latin typeface="Meiryo UI" panose="020B0604030504040204" pitchFamily="50" charset="-128"/>
                  <a:ea typeface="Meiryo UI" panose="020B0604030504040204" pitchFamily="50" charset="-128"/>
                </a:rPr>
                <a:t>に向け、国民・府民のコンセンサス醸成</a:t>
              </a:r>
              <a:endParaRPr lang="en-US" altLang="ja-JP" sz="700" dirty="0">
                <a:solidFill>
                  <a:schemeClr val="tx1"/>
                </a:solidFill>
                <a:latin typeface="Meiryo UI" panose="020B0604030504040204" pitchFamily="50" charset="-128"/>
                <a:ea typeface="Meiryo UI" panose="020B0604030504040204" pitchFamily="50" charset="-128"/>
              </a:endParaRPr>
            </a:p>
            <a:p>
              <a:pPr>
                <a:lnSpc>
                  <a:spcPts val="600"/>
                </a:lnSpc>
              </a:pPr>
              <a:endParaRPr lang="en-US" altLang="ja-JP" sz="700" dirty="0">
                <a:solidFill>
                  <a:schemeClr val="tx1"/>
                </a:solidFill>
                <a:latin typeface="Meiryo UI" panose="020B0604030504040204" pitchFamily="50" charset="-128"/>
                <a:ea typeface="Meiryo UI" panose="020B0604030504040204" pitchFamily="50" charset="-128"/>
              </a:endParaRPr>
            </a:p>
            <a:p>
              <a:r>
                <a:rPr lang="ja-JP" altLang="en-US" sz="900" b="1" dirty="0">
                  <a:solidFill>
                    <a:schemeClr val="tx1"/>
                  </a:solidFill>
                  <a:latin typeface="メイリオ" panose="020B0604030504040204" pitchFamily="50" charset="-128"/>
                  <a:ea typeface="メイリオ" panose="020B0604030504040204" pitchFamily="50" charset="-128"/>
                </a:rPr>
                <a:t>社会的弱者を対象としたサービス拡充</a:t>
              </a:r>
              <a:endParaRPr lang="en-US" altLang="ja-JP" sz="900" b="1" dirty="0">
                <a:solidFill>
                  <a:schemeClr val="tx1"/>
                </a:solidFill>
                <a:latin typeface="メイリオ" panose="020B0604030504040204" pitchFamily="50" charset="-128"/>
                <a:ea typeface="メイリオ" panose="020B0604030504040204" pitchFamily="50" charset="-128"/>
              </a:endParaRPr>
            </a:p>
            <a:p>
              <a:r>
                <a:rPr kumimoji="1" lang="ja-JP" altLang="en-US" sz="700" dirty="0">
                  <a:solidFill>
                    <a:schemeClr val="tx1"/>
                  </a:solidFill>
                  <a:latin typeface="Meiryo UI" panose="020B0604030504040204" pitchFamily="50" charset="-128"/>
                  <a:ea typeface="Meiryo UI" panose="020B0604030504040204" pitchFamily="50" charset="-128"/>
                </a:rPr>
                <a:t>・高齢者、学童・幼児、中小・零細企業、非正規労働者などを支援</a:t>
              </a:r>
              <a:endParaRPr kumimoji="1" lang="en-US" altLang="ja-JP" sz="700" dirty="0">
                <a:solidFill>
                  <a:schemeClr val="tx1"/>
                </a:solidFill>
                <a:latin typeface="Meiryo UI" panose="020B0604030504040204" pitchFamily="50" charset="-128"/>
                <a:ea typeface="Meiryo UI" panose="020B0604030504040204" pitchFamily="50" charset="-128"/>
              </a:endParaRPr>
            </a:p>
            <a:p>
              <a:pPr>
                <a:lnSpc>
                  <a:spcPts val="600"/>
                </a:lnSpc>
              </a:pPr>
              <a:endParaRPr lang="en-US" altLang="ja-JP" sz="700" dirty="0">
                <a:solidFill>
                  <a:schemeClr val="tx1"/>
                </a:solidFill>
                <a:latin typeface="Meiryo UI" panose="020B0604030504040204" pitchFamily="50" charset="-128"/>
                <a:ea typeface="Meiryo UI" panose="020B0604030504040204" pitchFamily="50" charset="-128"/>
              </a:endParaRPr>
            </a:p>
            <a:p>
              <a:r>
                <a:rPr kumimoji="1" lang="ja-JP" altLang="en-US" sz="900" b="1" dirty="0">
                  <a:solidFill>
                    <a:schemeClr val="tx1"/>
                  </a:solidFill>
                  <a:latin typeface="メイリオ" panose="020B0604030504040204" pitchFamily="50" charset="-128"/>
                  <a:ea typeface="メイリオ" panose="020B0604030504040204" pitchFamily="50" charset="-128"/>
                </a:rPr>
                <a:t>公民共同エコシステム</a:t>
              </a:r>
              <a:r>
                <a:rPr kumimoji="1" lang="en-US" altLang="ja-JP" sz="900" b="1" baseline="30000" dirty="0">
                  <a:solidFill>
                    <a:schemeClr val="tx1"/>
                  </a:solidFill>
                  <a:latin typeface="メイリオ" panose="020B0604030504040204" pitchFamily="50" charset="-128"/>
                  <a:ea typeface="メイリオ" panose="020B0604030504040204" pitchFamily="50" charset="-128"/>
                </a:rPr>
                <a:t>*</a:t>
              </a:r>
              <a:r>
                <a:rPr lang="en-US" altLang="ja-JP" sz="900" b="1" baseline="30000" dirty="0">
                  <a:solidFill>
                    <a:schemeClr val="tx1"/>
                  </a:solidFill>
                  <a:latin typeface="メイリオ" panose="020B0604030504040204" pitchFamily="50" charset="-128"/>
                  <a:ea typeface="メイリオ" panose="020B0604030504040204" pitchFamily="50" charset="-128"/>
                </a:rPr>
                <a:t>9</a:t>
              </a:r>
              <a:r>
                <a:rPr kumimoji="1" lang="ja-JP" altLang="en-US" sz="900" b="1" dirty="0">
                  <a:solidFill>
                    <a:schemeClr val="tx1"/>
                  </a:solidFill>
                  <a:latin typeface="メイリオ" panose="020B0604030504040204" pitchFamily="50" charset="-128"/>
                  <a:ea typeface="メイリオ" panose="020B0604030504040204" pitchFamily="50" charset="-128"/>
                </a:rPr>
                <a:t>によるサービス構築</a:t>
              </a:r>
              <a:endParaRPr kumimoji="1" lang="en-US" altLang="ja-JP" sz="900" b="1" dirty="0">
                <a:solidFill>
                  <a:schemeClr val="tx1"/>
                </a:solidFill>
                <a:latin typeface="メイリオ" panose="020B0604030504040204" pitchFamily="50" charset="-128"/>
                <a:ea typeface="メイリオ"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・パートナーズフォーラムを</a:t>
              </a:r>
              <a:r>
                <a:rPr lang="en-US" altLang="ja-JP" sz="700" dirty="0">
                  <a:solidFill>
                    <a:schemeClr val="tx1"/>
                  </a:solidFill>
                  <a:latin typeface="Meiryo UI" panose="020B0604030504040204" pitchFamily="50" charset="-128"/>
                  <a:ea typeface="Meiryo UI" panose="020B0604030504040204" pitchFamily="50" charset="-128"/>
                </a:rPr>
                <a:t>n:n</a:t>
              </a:r>
              <a:r>
                <a:rPr lang="ja-JP" altLang="en-US" sz="700" dirty="0">
                  <a:solidFill>
                    <a:schemeClr val="tx1"/>
                  </a:solidFill>
                  <a:latin typeface="Meiryo UI" panose="020B0604030504040204" pitchFamily="50" charset="-128"/>
                  <a:ea typeface="Meiryo UI" panose="020B0604030504040204" pitchFamily="50" charset="-128"/>
                </a:rPr>
                <a:t>の協議の場に</a:t>
              </a:r>
              <a:endParaRPr lang="en-US" altLang="ja-JP" sz="700" dirty="0">
                <a:solidFill>
                  <a:schemeClr val="tx1"/>
                </a:solidFill>
                <a:latin typeface="Meiryo UI" panose="020B0604030504040204" pitchFamily="50" charset="-128"/>
                <a:ea typeface="Meiryo UI" panose="020B0604030504040204" pitchFamily="50" charset="-128"/>
              </a:endParaRPr>
            </a:p>
            <a:p>
              <a:r>
                <a:rPr kumimoji="1" lang="ja-JP" altLang="en-US" sz="700" dirty="0">
                  <a:solidFill>
                    <a:schemeClr val="tx1"/>
                  </a:solidFill>
                  <a:latin typeface="Meiryo UI" panose="020B0604030504040204" pitchFamily="50" charset="-128"/>
                  <a:ea typeface="Meiryo UI" panose="020B0604030504040204" pitchFamily="50" charset="-128"/>
                </a:rPr>
                <a:t>・自治体の社会的課題解決＝民間のビジネス市場</a:t>
              </a:r>
            </a:p>
          </p:txBody>
        </p:sp>
        <p:sp>
          <p:nvSpPr>
            <p:cNvPr id="19" name="六角形 18"/>
            <p:cNvSpPr/>
            <p:nvPr/>
          </p:nvSpPr>
          <p:spPr>
            <a:xfrm>
              <a:off x="1712793" y="3824353"/>
              <a:ext cx="1503356" cy="204162"/>
            </a:xfrm>
            <a:prstGeom prst="hexagon">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b="1" spc="100" dirty="0">
                  <a:solidFill>
                    <a:schemeClr val="bg1"/>
                  </a:solidFill>
                  <a:latin typeface="メイリオ" panose="020B0604030504040204" pitchFamily="50" charset="-128"/>
                  <a:ea typeface="メイリオ" panose="020B0604030504040204" pitchFamily="50" charset="-128"/>
                </a:rPr>
                <a:t>新たな重点施策</a:t>
              </a:r>
            </a:p>
          </p:txBody>
        </p:sp>
        <p:sp>
          <p:nvSpPr>
            <p:cNvPr id="20" name="正方形/長方形 19"/>
            <p:cNvSpPr/>
            <p:nvPr/>
          </p:nvSpPr>
          <p:spPr>
            <a:xfrm>
              <a:off x="424535" y="4021001"/>
              <a:ext cx="180000" cy="180000"/>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200" dirty="0">
                  <a:solidFill>
                    <a:schemeClr val="bg1"/>
                  </a:solidFill>
                  <a:latin typeface="HGS教科書体" panose="02020600000000000000" pitchFamily="18" charset="-128"/>
                  <a:ea typeface="HGS教科書体" panose="02020600000000000000" pitchFamily="18" charset="-128"/>
                </a:rPr>
                <a:t>１</a:t>
              </a:r>
            </a:p>
          </p:txBody>
        </p:sp>
        <p:sp>
          <p:nvSpPr>
            <p:cNvPr id="37" name="正方形/長方形 36"/>
            <p:cNvSpPr/>
            <p:nvPr/>
          </p:nvSpPr>
          <p:spPr>
            <a:xfrm>
              <a:off x="424535" y="4430962"/>
              <a:ext cx="180000" cy="180000"/>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200" dirty="0">
                  <a:solidFill>
                    <a:schemeClr val="bg1"/>
                  </a:solidFill>
                  <a:latin typeface="HGS教科書体" panose="02020600000000000000" pitchFamily="18" charset="-128"/>
                  <a:ea typeface="HGS教科書体" panose="02020600000000000000" pitchFamily="18" charset="-128"/>
                </a:rPr>
                <a:t>２</a:t>
              </a:r>
            </a:p>
          </p:txBody>
        </p:sp>
        <p:sp>
          <p:nvSpPr>
            <p:cNvPr id="38" name="正方形/長方形 37"/>
            <p:cNvSpPr/>
            <p:nvPr/>
          </p:nvSpPr>
          <p:spPr>
            <a:xfrm>
              <a:off x="433957" y="4877725"/>
              <a:ext cx="180000" cy="180000"/>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dirty="0">
                  <a:solidFill>
                    <a:schemeClr val="bg1"/>
                  </a:solidFill>
                  <a:latin typeface="HGS教科書体" panose="02020600000000000000" pitchFamily="18" charset="-128"/>
                  <a:ea typeface="HGS教科書体" panose="02020600000000000000" pitchFamily="18" charset="-128"/>
                </a:rPr>
                <a:t>３</a:t>
              </a:r>
              <a:endParaRPr kumimoji="1" lang="ja-JP" altLang="en-US" sz="1200" dirty="0">
                <a:solidFill>
                  <a:schemeClr val="bg1"/>
                </a:solidFill>
                <a:latin typeface="HGS教科書体" panose="02020600000000000000" pitchFamily="18" charset="-128"/>
                <a:ea typeface="HGS教科書体" panose="02020600000000000000" pitchFamily="18" charset="-128"/>
              </a:endParaRPr>
            </a:p>
          </p:txBody>
        </p:sp>
        <p:sp>
          <p:nvSpPr>
            <p:cNvPr id="39" name="正方形/長方形 38"/>
            <p:cNvSpPr/>
            <p:nvPr/>
          </p:nvSpPr>
          <p:spPr>
            <a:xfrm>
              <a:off x="424535" y="5295829"/>
              <a:ext cx="180000" cy="180000"/>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dirty="0">
                  <a:solidFill>
                    <a:schemeClr val="bg1"/>
                  </a:solidFill>
                  <a:latin typeface="HGS教科書体" panose="02020600000000000000" pitchFamily="18" charset="-128"/>
                  <a:ea typeface="HGS教科書体" panose="02020600000000000000" pitchFamily="18" charset="-128"/>
                </a:rPr>
                <a:t>４</a:t>
              </a:r>
              <a:endParaRPr kumimoji="1" lang="ja-JP" altLang="en-US" sz="1200" dirty="0">
                <a:solidFill>
                  <a:schemeClr val="bg1"/>
                </a:solidFill>
                <a:latin typeface="HGS教科書体" panose="02020600000000000000" pitchFamily="18" charset="-128"/>
                <a:ea typeface="HGS教科書体" panose="02020600000000000000" pitchFamily="18" charset="-128"/>
              </a:endParaRPr>
            </a:p>
          </p:txBody>
        </p:sp>
        <p:sp>
          <p:nvSpPr>
            <p:cNvPr id="40" name="正方形/長方形 39"/>
            <p:cNvSpPr/>
            <p:nvPr/>
          </p:nvSpPr>
          <p:spPr>
            <a:xfrm>
              <a:off x="424535" y="5622221"/>
              <a:ext cx="180000" cy="180000"/>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dirty="0">
                  <a:solidFill>
                    <a:schemeClr val="bg1"/>
                  </a:solidFill>
                  <a:latin typeface="HGS教科書体" panose="02020600000000000000" pitchFamily="18" charset="-128"/>
                  <a:ea typeface="HGS教科書体" panose="02020600000000000000" pitchFamily="18" charset="-128"/>
                </a:rPr>
                <a:t>５</a:t>
              </a:r>
              <a:endParaRPr kumimoji="1" lang="ja-JP" altLang="en-US" sz="1200" dirty="0">
                <a:solidFill>
                  <a:schemeClr val="bg1"/>
                </a:solidFill>
                <a:latin typeface="HGS教科書体" panose="02020600000000000000" pitchFamily="18" charset="-128"/>
                <a:ea typeface="HGS教科書体" panose="02020600000000000000" pitchFamily="18" charset="-128"/>
              </a:endParaRPr>
            </a:p>
          </p:txBody>
        </p:sp>
      </p:grpSp>
      <p:pic>
        <p:nvPicPr>
          <p:cNvPr id="43" name="図 42"/>
          <p:cNvPicPr>
            <a:picLocks noChangeAspect="1"/>
          </p:cNvPicPr>
          <p:nvPr/>
        </p:nvPicPr>
        <p:blipFill rotWithShape="1">
          <a:blip r:embed="rId2"/>
          <a:srcRect b="78140"/>
          <a:stretch/>
        </p:blipFill>
        <p:spPr>
          <a:xfrm>
            <a:off x="790287" y="3969060"/>
            <a:ext cx="2304762" cy="486867"/>
          </a:xfrm>
          <a:prstGeom prst="rect">
            <a:avLst/>
          </a:prstGeom>
        </p:spPr>
      </p:pic>
      <p:sp>
        <p:nvSpPr>
          <p:cNvPr id="13" name="正方形/長方形 12"/>
          <p:cNvSpPr/>
          <p:nvPr/>
        </p:nvSpPr>
        <p:spPr>
          <a:xfrm>
            <a:off x="8432528" y="6525344"/>
            <a:ext cx="648072" cy="2892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8</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テキスト ボックス 40"/>
          <p:cNvSpPr txBox="1"/>
          <p:nvPr/>
        </p:nvSpPr>
        <p:spPr>
          <a:xfrm>
            <a:off x="158954" y="6091199"/>
            <a:ext cx="8835338" cy="766539"/>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スマートシティ実現のために、スマートシティを実現しようとする地域が共通的に活用する機能が集約され、スマートシティで導入する様々な分野のサービスの導入を容易に</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させることを実現する</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システムの総称。</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(*7)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災害や感染症等の危機事象発生時をはじめ、急激な経済危機など、近年増加傾向にある突発的な事象に対して柔軟かつ迅速に即応できる都市の力。</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サイバー空間とフィジカル空間が融合し、高度で複雑なシステムがデジタルインフラを形作る</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Society5.0</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時代に、社会システム全体が最適に設計されるシステム連携のため</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の全体見取図。</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(*9)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行政機関と民間企業が共同で社会課題の解決をめざすための持続的な連携体系のこと。</a:t>
            </a:r>
          </a:p>
        </p:txBody>
      </p:sp>
      <p:sp>
        <p:nvSpPr>
          <p:cNvPr id="47" name="角丸四角形 49">
            <a:extLst>
              <a:ext uri="{FF2B5EF4-FFF2-40B4-BE49-F238E27FC236}">
                <a16:creationId xmlns:a16="http://schemas.microsoft.com/office/drawing/2014/main" id="{AB8497A5-EF3B-4C63-A341-E3E8992FA2DF}"/>
              </a:ext>
            </a:extLst>
          </p:cNvPr>
          <p:cNvSpPr/>
          <p:nvPr/>
        </p:nvSpPr>
        <p:spPr>
          <a:xfrm>
            <a:off x="637295" y="1039364"/>
            <a:ext cx="1662179" cy="239364"/>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取組み状況（つづき）</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角丸四角形 31">
            <a:extLst>
              <a:ext uri="{FF2B5EF4-FFF2-40B4-BE49-F238E27FC236}">
                <a16:creationId xmlns:a16="http://schemas.microsoft.com/office/drawing/2014/main" id="{B6D3ABB3-29C7-4A9D-90E8-CBDF782A632C}"/>
              </a:ext>
            </a:extLst>
          </p:cNvPr>
          <p:cNvSpPr/>
          <p:nvPr/>
        </p:nvSpPr>
        <p:spPr>
          <a:xfrm>
            <a:off x="700070" y="2564952"/>
            <a:ext cx="2121749" cy="678783"/>
          </a:xfrm>
          <a:prstGeom prst="roundRect">
            <a:avLst>
              <a:gd name="adj" fmla="val 858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角丸四角形 30">
            <a:extLst>
              <a:ext uri="{FF2B5EF4-FFF2-40B4-BE49-F238E27FC236}">
                <a16:creationId xmlns:a16="http://schemas.microsoft.com/office/drawing/2014/main" id="{5D53D32A-BCC1-4E0D-9C3C-B997CDE179E8}"/>
              </a:ext>
            </a:extLst>
          </p:cNvPr>
          <p:cNvSpPr/>
          <p:nvPr/>
        </p:nvSpPr>
        <p:spPr>
          <a:xfrm>
            <a:off x="700070" y="1353757"/>
            <a:ext cx="2121749" cy="1131968"/>
          </a:xfrm>
          <a:prstGeom prst="roundRect">
            <a:avLst>
              <a:gd name="adj" fmla="val 858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4" name="正方形/長方形 63">
            <a:extLst>
              <a:ext uri="{FF2B5EF4-FFF2-40B4-BE49-F238E27FC236}">
                <a16:creationId xmlns:a16="http://schemas.microsoft.com/office/drawing/2014/main" id="{7A304B41-9DFE-4194-BFF4-A86CBF56CE1A}"/>
              </a:ext>
            </a:extLst>
          </p:cNvPr>
          <p:cNvSpPr/>
          <p:nvPr/>
        </p:nvSpPr>
        <p:spPr>
          <a:xfrm>
            <a:off x="3149384" y="2596465"/>
            <a:ext cx="5463011" cy="630000"/>
          </a:xfrm>
          <a:prstGeom prst="rect">
            <a:avLst/>
          </a:prstGeom>
          <a:solidFill>
            <a:schemeClr val="bg2"/>
          </a:solidFill>
          <a:ln w="19050">
            <a:solidFill>
              <a:srgbClr val="FF6699"/>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srgbClr val="FF6699"/>
              </a:solidFill>
              <a:effectLst/>
              <a:uLnTx/>
              <a:uFillTx/>
              <a:latin typeface="BIZ UDPゴシック" panose="020B0400000000000000" pitchFamily="50" charset="-128"/>
              <a:ea typeface="BIZ UDPゴシック" panose="020B0400000000000000" pitchFamily="50" charset="-128"/>
              <a:cs typeface="+mn-cs"/>
            </a:endParaRPr>
          </a:p>
        </p:txBody>
      </p:sp>
      <p:sp>
        <p:nvSpPr>
          <p:cNvPr id="65" name="正方形/長方形 64">
            <a:extLst>
              <a:ext uri="{FF2B5EF4-FFF2-40B4-BE49-F238E27FC236}">
                <a16:creationId xmlns:a16="http://schemas.microsoft.com/office/drawing/2014/main" id="{DF142E56-C6BB-43CD-ACB6-ED235B94D268}"/>
              </a:ext>
            </a:extLst>
          </p:cNvPr>
          <p:cNvSpPr/>
          <p:nvPr/>
        </p:nvSpPr>
        <p:spPr>
          <a:xfrm>
            <a:off x="3143568" y="1352282"/>
            <a:ext cx="5463011" cy="1136382"/>
          </a:xfrm>
          <a:prstGeom prst="rect">
            <a:avLst/>
          </a:prstGeom>
          <a:solidFill>
            <a:schemeClr val="bg2"/>
          </a:solidFill>
          <a:ln w="1905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endParaRPr>
          </a:p>
        </p:txBody>
      </p:sp>
      <p:sp>
        <p:nvSpPr>
          <p:cNvPr id="67" name="正方形/長方形 66">
            <a:extLst>
              <a:ext uri="{FF2B5EF4-FFF2-40B4-BE49-F238E27FC236}">
                <a16:creationId xmlns:a16="http://schemas.microsoft.com/office/drawing/2014/main" id="{E3E7A355-291D-4508-92C5-1CB10AF32400}"/>
              </a:ext>
            </a:extLst>
          </p:cNvPr>
          <p:cNvSpPr/>
          <p:nvPr/>
        </p:nvSpPr>
        <p:spPr>
          <a:xfrm>
            <a:off x="2903162" y="2594537"/>
            <a:ext cx="538571" cy="629875"/>
          </a:xfrm>
          <a:prstGeom prst="rect">
            <a:avLst/>
          </a:prstGeom>
          <a:solidFill>
            <a:srgbClr val="FF6699"/>
          </a:solidFill>
          <a:ln w="190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基盤構築</a:t>
            </a:r>
          </a:p>
        </p:txBody>
      </p:sp>
      <p:sp>
        <p:nvSpPr>
          <p:cNvPr id="68" name="正方形/長方形 67">
            <a:extLst>
              <a:ext uri="{FF2B5EF4-FFF2-40B4-BE49-F238E27FC236}">
                <a16:creationId xmlns:a16="http://schemas.microsoft.com/office/drawing/2014/main" id="{2F8261C0-3519-4030-A69D-E434F61282D9}"/>
              </a:ext>
            </a:extLst>
          </p:cNvPr>
          <p:cNvSpPr/>
          <p:nvPr/>
        </p:nvSpPr>
        <p:spPr>
          <a:xfrm>
            <a:off x="2907129" y="1353758"/>
            <a:ext cx="538571" cy="1131968"/>
          </a:xfrm>
          <a:prstGeom prst="rect">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行政</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050" b="1" noProof="0" dirty="0">
                <a:solidFill>
                  <a:prstClr val="white"/>
                </a:solidFill>
                <a:latin typeface="Meiryo UI" panose="020B0604030504040204" pitchFamily="50" charset="-128"/>
                <a:ea typeface="Meiryo UI" panose="020B0604030504040204" pitchFamily="50" charset="-128"/>
              </a:rPr>
              <a:t>DX</a:t>
            </a: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　　</a:t>
            </a:r>
          </a:p>
        </p:txBody>
      </p:sp>
      <p:sp>
        <p:nvSpPr>
          <p:cNvPr id="80" name="正方形/長方形 79">
            <a:extLst>
              <a:ext uri="{FF2B5EF4-FFF2-40B4-BE49-F238E27FC236}">
                <a16:creationId xmlns:a16="http://schemas.microsoft.com/office/drawing/2014/main" id="{847D12E1-6DDF-4CA1-9CA7-271A23E56220}"/>
              </a:ext>
            </a:extLst>
          </p:cNvPr>
          <p:cNvSpPr/>
          <p:nvPr/>
        </p:nvSpPr>
        <p:spPr>
          <a:xfrm>
            <a:off x="682440" y="1701345"/>
            <a:ext cx="2171953"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スマートシティの運営を担う自治体のデジタル化</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1" name="正方形/長方形 80">
            <a:extLst>
              <a:ext uri="{FF2B5EF4-FFF2-40B4-BE49-F238E27FC236}">
                <a16:creationId xmlns:a16="http://schemas.microsoft.com/office/drawing/2014/main" id="{3AD9996E-44B8-4002-BDF8-79E2F3932B56}"/>
              </a:ext>
            </a:extLst>
          </p:cNvPr>
          <p:cNvSpPr/>
          <p:nvPr/>
        </p:nvSpPr>
        <p:spPr>
          <a:xfrm>
            <a:off x="672446" y="2745751"/>
            <a:ext cx="2414389"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スマートシティを支える基盤インフラ</a:t>
            </a:r>
          </a:p>
        </p:txBody>
      </p:sp>
      <p:sp>
        <p:nvSpPr>
          <p:cNvPr id="82" name="正方形/長方形 81">
            <a:extLst>
              <a:ext uri="{FF2B5EF4-FFF2-40B4-BE49-F238E27FC236}">
                <a16:creationId xmlns:a16="http://schemas.microsoft.com/office/drawing/2014/main" id="{F297A571-F41F-4799-A7E2-87F97A5DCD1E}"/>
              </a:ext>
            </a:extLst>
          </p:cNvPr>
          <p:cNvSpPr/>
          <p:nvPr/>
        </p:nvSpPr>
        <p:spPr>
          <a:xfrm>
            <a:off x="3615171" y="1421206"/>
            <a:ext cx="793656" cy="507062"/>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rPr>
              <a:t>市町村</a:t>
            </a:r>
            <a:endParaRPr kumimoji="1" lang="en-US" altLang="ja-JP" sz="10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rPr>
              <a:t>ICT</a:t>
            </a:r>
            <a:r>
              <a:rPr kumimoji="1" lang="ja-JP" altLang="en-US" sz="10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rPr>
              <a:t>化</a:t>
            </a:r>
          </a:p>
        </p:txBody>
      </p:sp>
      <p:sp>
        <p:nvSpPr>
          <p:cNvPr id="83" name="テキスト ボックス 82">
            <a:extLst>
              <a:ext uri="{FF2B5EF4-FFF2-40B4-BE49-F238E27FC236}">
                <a16:creationId xmlns:a16="http://schemas.microsoft.com/office/drawing/2014/main" id="{74BE2875-97E8-4DA5-AD0C-CFBDEA1C3127}"/>
              </a:ext>
            </a:extLst>
          </p:cNvPr>
          <p:cNvSpPr txBox="1"/>
          <p:nvPr/>
        </p:nvSpPr>
        <p:spPr>
          <a:xfrm>
            <a:off x="4491966" y="1339996"/>
            <a:ext cx="4149930" cy="646331"/>
          </a:xfrm>
          <a:prstGeom prst="rect">
            <a:avLst/>
          </a:prstGeom>
          <a:noFill/>
        </p:spPr>
        <p:txBody>
          <a:bodyPr wrap="square" rtlCol="0">
            <a:spAutoFit/>
          </a:bodyPr>
          <a:lstStyle/>
          <a:p>
            <a:pPr lvl="0" defTabSz="457200">
              <a:defRPr/>
            </a:pPr>
            <a:r>
              <a:rPr lang="ja-JP" altLang="en-US" sz="900" dirty="0">
                <a:solidFill>
                  <a:prstClr val="black"/>
                </a:solidFill>
                <a:latin typeface="Meiryo UI" panose="020B0604030504040204" pitchFamily="50" charset="-128"/>
                <a:ea typeface="Meiryo UI" panose="020B0604030504040204" pitchFamily="50" charset="-128"/>
              </a:rPr>
              <a:t>・ 大阪市町村スマートシティ推進連絡会議：</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Gov Tech</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大阪（セミナー等）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スマートシティ戦略推進補助金</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市町村アドバイザー</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市町村データ連携プラットフォーム</a:t>
            </a:r>
          </a:p>
        </p:txBody>
      </p:sp>
      <p:sp>
        <p:nvSpPr>
          <p:cNvPr id="84" name="正方形/長方形 83">
            <a:extLst>
              <a:ext uri="{FF2B5EF4-FFF2-40B4-BE49-F238E27FC236}">
                <a16:creationId xmlns:a16="http://schemas.microsoft.com/office/drawing/2014/main" id="{AA3F8066-C1E4-4F15-AA91-EA557CB3D927}"/>
              </a:ext>
            </a:extLst>
          </p:cNvPr>
          <p:cNvSpPr/>
          <p:nvPr/>
        </p:nvSpPr>
        <p:spPr>
          <a:xfrm>
            <a:off x="3615171" y="2004799"/>
            <a:ext cx="793656" cy="435333"/>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rPr>
              <a:t>府庁の</a:t>
            </a:r>
            <a:endParaRPr kumimoji="1" lang="en-US" altLang="ja-JP" sz="10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rPr>
              <a:t>ICT</a:t>
            </a:r>
            <a:r>
              <a:rPr kumimoji="1" lang="ja-JP" altLang="en-US" sz="10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rPr>
              <a:t>化</a:t>
            </a:r>
          </a:p>
        </p:txBody>
      </p:sp>
      <p:sp>
        <p:nvSpPr>
          <p:cNvPr id="85" name="テキスト ボックス 84">
            <a:extLst>
              <a:ext uri="{FF2B5EF4-FFF2-40B4-BE49-F238E27FC236}">
                <a16:creationId xmlns:a16="http://schemas.microsoft.com/office/drawing/2014/main" id="{79F1938A-0D49-423A-99C9-C3C34518B8F7}"/>
              </a:ext>
            </a:extLst>
          </p:cNvPr>
          <p:cNvSpPr txBox="1"/>
          <p:nvPr/>
        </p:nvSpPr>
        <p:spPr>
          <a:xfrm>
            <a:off x="4489790" y="1987386"/>
            <a:ext cx="3923381"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行政手続きのオンライン化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３レスの推進（はんこレス、ペーパーレス、キャッシュレス）</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業務のオンライン化（テレワーク／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Web</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会議）等</a:t>
            </a:r>
          </a:p>
        </p:txBody>
      </p:sp>
      <p:sp>
        <p:nvSpPr>
          <p:cNvPr id="87" name="正方形/長方形 86">
            <a:extLst>
              <a:ext uri="{FF2B5EF4-FFF2-40B4-BE49-F238E27FC236}">
                <a16:creationId xmlns:a16="http://schemas.microsoft.com/office/drawing/2014/main" id="{D6EBA587-CE7D-4279-BBBF-DCD90939A673}"/>
              </a:ext>
            </a:extLst>
          </p:cNvPr>
          <p:cNvSpPr/>
          <p:nvPr/>
        </p:nvSpPr>
        <p:spPr>
          <a:xfrm>
            <a:off x="3568735" y="2594538"/>
            <a:ext cx="4844436"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srgbClr val="CC0066"/>
                </a:solidFill>
                <a:effectLst/>
                <a:uLnTx/>
                <a:uFillTx/>
                <a:latin typeface="Meiryo UI" panose="020B0604030504040204" pitchFamily="50" charset="-128"/>
                <a:ea typeface="Meiryo UI" panose="020B0604030504040204" pitchFamily="50" charset="-128"/>
              </a:rPr>
              <a:t>・ 民間との連携基盤（大阪スマートシティパートナーズフォーラム）</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srgbClr val="CC0066"/>
                </a:solidFill>
                <a:effectLst/>
                <a:uLnTx/>
                <a:uFillTx/>
                <a:latin typeface="Meiryo UI" panose="020B0604030504040204" pitchFamily="50" charset="-128"/>
                <a:ea typeface="Meiryo UI" panose="020B0604030504040204" pitchFamily="50" charset="-128"/>
              </a:rPr>
              <a:t>・ 市町村との連携基盤（市町村データ連携プラットフォーム）</a:t>
            </a:r>
            <a:r>
              <a:rPr kumimoji="1" lang="en-US" altLang="ja-JP" sz="900" i="0" u="none" strike="noStrike" kern="1200" cap="none" spc="0" normalizeH="0" baseline="0" noProof="0" dirty="0">
                <a:ln>
                  <a:noFill/>
                </a:ln>
                <a:solidFill>
                  <a:srgbClr val="CC0066"/>
                </a:solidFill>
                <a:effectLst/>
                <a:uLnTx/>
                <a:uFillTx/>
                <a:latin typeface="Meiryo UI" panose="020B0604030504040204" pitchFamily="50" charset="-128"/>
                <a:ea typeface="Meiryo UI" panose="020B0604030504040204" pitchFamily="50" charset="-128"/>
              </a:rPr>
              <a:t>【</a:t>
            </a:r>
            <a:r>
              <a:rPr kumimoji="1" lang="ja-JP" altLang="en-US" sz="900" i="0" u="none" strike="noStrike" kern="1200" cap="none" spc="0" normalizeH="0" baseline="0" noProof="0" dirty="0">
                <a:ln>
                  <a:noFill/>
                </a:ln>
                <a:solidFill>
                  <a:srgbClr val="CC0066"/>
                </a:solidFill>
                <a:effectLst/>
                <a:uLnTx/>
                <a:uFillTx/>
                <a:latin typeface="Meiryo UI" panose="020B0604030504040204" pitchFamily="50" charset="-128"/>
                <a:ea typeface="Meiryo UI" panose="020B0604030504040204" pitchFamily="50" charset="-128"/>
              </a:rPr>
              <a:t>再掲</a:t>
            </a:r>
            <a:r>
              <a:rPr kumimoji="1" lang="en-US" altLang="ja-JP" sz="900" i="0" u="none" strike="noStrike" kern="1200" cap="none" spc="0" normalizeH="0" baseline="0" noProof="0" dirty="0">
                <a:ln>
                  <a:noFill/>
                </a:ln>
                <a:solidFill>
                  <a:srgbClr val="CC0066"/>
                </a:solidFill>
                <a:effectLst/>
                <a:uLnTx/>
                <a:uFillTx/>
                <a:latin typeface="Meiryo UI" panose="020B0604030504040204" pitchFamily="50" charset="-128"/>
                <a:ea typeface="Meiryo UI" panose="020B0604030504040204" pitchFamily="50"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srgbClr val="CC0066"/>
                </a:solidFill>
                <a:effectLst/>
                <a:uLnTx/>
                <a:uFillTx/>
                <a:latin typeface="Meiryo UI" panose="020B0604030504040204" pitchFamily="50" charset="-128"/>
                <a:ea typeface="Meiryo UI" panose="020B0604030504040204" pitchFamily="50" charset="-128"/>
              </a:rPr>
              <a:t>・ 大学との連携（データマネジメントセンター）</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srgbClr val="CC0066"/>
                </a:solidFill>
                <a:effectLst/>
                <a:uLnTx/>
                <a:uFillTx/>
                <a:latin typeface="Meiryo UI" panose="020B0604030504040204" pitchFamily="50" charset="-128"/>
                <a:ea typeface="Meiryo UI" panose="020B0604030504040204" pitchFamily="50" charset="-128"/>
              </a:rPr>
              <a:t>・ 都市</a:t>
            </a:r>
            <a:r>
              <a:rPr kumimoji="1" lang="en-US" altLang="ja-JP" sz="900" i="0" u="none" strike="noStrike" kern="1200" cap="none" spc="0" normalizeH="0" baseline="0" noProof="0" dirty="0">
                <a:ln>
                  <a:noFill/>
                </a:ln>
                <a:solidFill>
                  <a:srgbClr val="CC0066"/>
                </a:solidFill>
                <a:effectLst/>
                <a:uLnTx/>
                <a:uFillTx/>
                <a:latin typeface="Meiryo UI" panose="020B0604030504040204" pitchFamily="50" charset="-128"/>
                <a:ea typeface="Meiryo UI" panose="020B0604030504040204" pitchFamily="50" charset="-128"/>
              </a:rPr>
              <a:t>OS</a:t>
            </a:r>
            <a:r>
              <a:rPr kumimoji="1" lang="en-US" altLang="ja-JP" sz="900" i="0" u="none" strike="noStrike" kern="1200" cap="none" spc="0" normalizeH="0" baseline="30000" noProof="0" dirty="0">
                <a:ln>
                  <a:noFill/>
                </a:ln>
                <a:solidFill>
                  <a:srgbClr val="CC0066"/>
                </a:solidFill>
                <a:effectLst/>
                <a:uLnTx/>
                <a:uFillTx/>
                <a:latin typeface="Meiryo UI" panose="020B0604030504040204" pitchFamily="50" charset="-128"/>
                <a:ea typeface="Meiryo UI" panose="020B0604030504040204" pitchFamily="50" charset="-128"/>
              </a:rPr>
              <a:t>*6</a:t>
            </a:r>
            <a:r>
              <a:rPr kumimoji="1" lang="ja-JP" altLang="en-US" sz="900" i="0" u="none" strike="noStrike" kern="1200" cap="none" spc="0" normalizeH="0" baseline="0" noProof="0" dirty="0">
                <a:ln>
                  <a:noFill/>
                </a:ln>
                <a:solidFill>
                  <a:srgbClr val="CC0066"/>
                </a:solidFill>
                <a:effectLst/>
                <a:uLnTx/>
                <a:uFillTx/>
                <a:latin typeface="Meiryo UI" panose="020B0604030504040204" pitchFamily="50" charset="-128"/>
                <a:ea typeface="Meiryo UI" panose="020B0604030504040204" pitchFamily="50" charset="-128"/>
              </a:rPr>
              <a:t>の構築</a:t>
            </a:r>
          </a:p>
        </p:txBody>
      </p:sp>
      <p:sp>
        <p:nvSpPr>
          <p:cNvPr id="88" name="正方形/長方形 87">
            <a:extLst>
              <a:ext uri="{FF2B5EF4-FFF2-40B4-BE49-F238E27FC236}">
                <a16:creationId xmlns:a16="http://schemas.microsoft.com/office/drawing/2014/main" id="{0EA067BC-65EC-4F14-B4C5-342D7AB4095B}"/>
              </a:ext>
            </a:extLst>
          </p:cNvPr>
          <p:cNvSpPr/>
          <p:nvPr/>
        </p:nvSpPr>
        <p:spPr>
          <a:xfrm>
            <a:off x="2819772" y="4596782"/>
            <a:ext cx="382098" cy="1476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DX</a:t>
            </a:r>
            <a:endPar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2" name="テキスト ボックス 91">
            <a:extLst>
              <a:ext uri="{FF2B5EF4-FFF2-40B4-BE49-F238E27FC236}">
                <a16:creationId xmlns:a16="http://schemas.microsoft.com/office/drawing/2014/main" id="{05A79765-95D2-41A2-B940-1898510D588C}"/>
              </a:ext>
            </a:extLst>
          </p:cNvPr>
          <p:cNvSpPr txBox="1"/>
          <p:nvPr/>
        </p:nvSpPr>
        <p:spPr>
          <a:xfrm>
            <a:off x="637295" y="3603506"/>
            <a:ext cx="8356997" cy="379716"/>
          </a:xfrm>
          <a:prstGeom prst="rect">
            <a:avLst/>
          </a:prstGeom>
          <a:noFill/>
          <a:ln>
            <a:noFill/>
          </a:ln>
        </p:spPr>
        <p:txBody>
          <a:bodyPr wrap="square" rtlCol="0" anchor="t">
            <a:noAutofit/>
          </a:bodyPr>
          <a:lstStyle/>
          <a:p>
            <a:r>
              <a:rPr lang="ja-JP" altLang="en-US" sz="1200" dirty="0">
                <a:latin typeface="メイリオ" panose="020B0604030504040204" pitchFamily="50" charset="-128"/>
                <a:ea typeface="メイリオ" panose="020B0604030504040204" pitchFamily="50" charset="-128"/>
              </a:rPr>
              <a:t>現在、新型コロナウイルス感染症による社会経済状況の変化等を踏まえた「新たな重点施策」について検討中。今後、さらに検討を進め、「スマートシティ戦略</a:t>
            </a:r>
            <a:r>
              <a:rPr lang="en-US" altLang="ja-JP" sz="1200" dirty="0">
                <a:latin typeface="メイリオ" panose="020B0604030504040204" pitchFamily="50" charset="-128"/>
                <a:ea typeface="メイリオ" panose="020B0604030504040204" pitchFamily="50" charset="-128"/>
              </a:rPr>
              <a:t>Ver.2.0</a:t>
            </a:r>
            <a:r>
              <a:rPr lang="ja-JP" altLang="en-US" sz="1200" dirty="0">
                <a:latin typeface="メイリオ" panose="020B0604030504040204" pitchFamily="50" charset="-128"/>
                <a:ea typeface="メイリオ" panose="020B0604030504040204" pitchFamily="50" charset="-128"/>
              </a:rPr>
              <a:t>」として示す予定。</a:t>
            </a:r>
            <a:endParaRPr lang="en-US" altLang="ja-JP" sz="1200" dirty="0">
              <a:latin typeface="メイリオ" panose="020B0604030504040204" pitchFamily="50" charset="-128"/>
              <a:ea typeface="メイリオ" panose="020B0604030504040204" pitchFamily="50" charset="-128"/>
            </a:endParaRPr>
          </a:p>
        </p:txBody>
      </p:sp>
      <p:sp>
        <p:nvSpPr>
          <p:cNvPr id="93" name="正方形/長方形 92">
            <a:extLst>
              <a:ext uri="{FF2B5EF4-FFF2-40B4-BE49-F238E27FC236}">
                <a16:creationId xmlns:a16="http://schemas.microsoft.com/office/drawing/2014/main" id="{A7BD2FE3-4C68-457E-A9CF-A26A7B08CF9F}"/>
              </a:ext>
            </a:extLst>
          </p:cNvPr>
          <p:cNvSpPr/>
          <p:nvPr/>
        </p:nvSpPr>
        <p:spPr>
          <a:xfrm>
            <a:off x="267741" y="773705"/>
            <a:ext cx="2904706" cy="276999"/>
          </a:xfrm>
          <a:prstGeom prst="rect">
            <a:avLst/>
          </a:prstGeom>
        </p:spPr>
        <p:txBody>
          <a:bodyPr wrap="none">
            <a:spAutoFit/>
          </a:bodyPr>
          <a:lstStyle/>
          <a:p>
            <a:pPr>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Ver.1.0</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の策定</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 name="正方形/長方形 4"/>
          <p:cNvSpPr/>
          <p:nvPr/>
        </p:nvSpPr>
        <p:spPr>
          <a:xfrm>
            <a:off x="2182960" y="4644135"/>
            <a:ext cx="292306" cy="1473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*7</a:t>
            </a:r>
            <a:endPar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67785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角丸四角形 94"/>
          <p:cNvSpPr/>
          <p:nvPr/>
        </p:nvSpPr>
        <p:spPr>
          <a:xfrm>
            <a:off x="144423" y="413666"/>
            <a:ext cx="8913195" cy="585065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◆行政手続きのオンライン化（クラウドサービスの活用）</a:t>
            </a:r>
            <a:endPar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a:t>
            </a:r>
            <a:r>
              <a:rPr lang="ja-JP" altLang="en-US" sz="1100" b="1" dirty="0">
                <a:latin typeface="メイリオ" panose="020B0604030504040204" pitchFamily="50" charset="-128"/>
                <a:ea typeface="メイリオ" panose="020B0604030504040204" pitchFamily="50" charset="-128"/>
              </a:rPr>
              <a:t>スマートシティ戦略総務課・</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デジタル行政推進課、商工労働部 商工労働総務課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p:cNvSpPr/>
          <p:nvPr/>
        </p:nvSpPr>
        <p:spPr>
          <a:xfrm>
            <a:off x="6642230" y="5139190"/>
            <a:ext cx="1841749" cy="6519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bwMode="gray">
          <a:xfrm>
            <a:off x="701570" y="1431181"/>
            <a:ext cx="8379030" cy="307777"/>
          </a:xfrm>
          <a:prstGeom prst="rect">
            <a:avLst/>
          </a:prstGeom>
          <a:noFill/>
        </p:spPr>
        <p:txBody>
          <a:bodyPr wrap="square" rtlCol="0">
            <a:spAutoFit/>
          </a:bodyPr>
          <a:lstStyle/>
          <a:p>
            <a:pPr>
              <a:spcBef>
                <a:spcPts val="300"/>
              </a:spcBef>
            </a:pPr>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休業要請・要請外支援金システム</a:t>
            </a:r>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コロナにより業績に影響を受けた中小企業や個人事業主に対して支援金を支給</a:t>
            </a:r>
            <a:r>
              <a:rPr lang="ja-JP" altLang="en-US" sz="1000" dirty="0">
                <a:latin typeface="Meiryo UI" panose="020B0604030504040204" pitchFamily="50" charset="-128"/>
                <a:ea typeface="Meiryo UI" panose="020B0604030504040204" pitchFamily="50" charset="-128"/>
              </a:rPr>
              <a:t>する業務をオンライン化</a:t>
            </a:r>
            <a:endParaRPr kumimoji="1" lang="ja-JP" altLang="en-US" sz="1200" dirty="0">
              <a:latin typeface="Meiryo UI" panose="020B0604030504040204" pitchFamily="50" charset="-128"/>
              <a:ea typeface="Meiryo UI" panose="020B0604030504040204" pitchFamily="50" charset="-128"/>
            </a:endParaRPr>
          </a:p>
        </p:txBody>
      </p:sp>
      <p:sp>
        <p:nvSpPr>
          <p:cNvPr id="3" name="正方形/長方形 2"/>
          <p:cNvSpPr/>
          <p:nvPr/>
        </p:nvSpPr>
        <p:spPr>
          <a:xfrm>
            <a:off x="841231" y="3078105"/>
            <a:ext cx="7196154" cy="530915"/>
          </a:xfrm>
          <a:prstGeom prst="rect">
            <a:avLst/>
          </a:prstGeom>
        </p:spPr>
        <p:txBody>
          <a:bodyPr wrap="square">
            <a:spAutoFit/>
          </a:bodyPr>
          <a:lstStyle/>
          <a:p>
            <a:pPr lvl="0">
              <a:spcBef>
                <a:spcPts val="300"/>
              </a:spcBef>
            </a:pPr>
            <a:r>
              <a:rPr lang="ja-JP" altLang="en-US" sz="1200" b="1" dirty="0">
                <a:latin typeface="Meiryo UI" panose="020B0604030504040204" pitchFamily="50" charset="-128"/>
                <a:ea typeface="Meiryo UI" panose="020B0604030504040204" pitchFamily="50" charset="-128"/>
              </a:rPr>
              <a:t>②</a:t>
            </a:r>
            <a:r>
              <a:rPr kumimoji="1" lang="en-US" altLang="ja-JP" sz="1200" b="1" dirty="0">
                <a:solidFill>
                  <a:prstClr val="black"/>
                </a:solidFill>
                <a:latin typeface="Meiryo UI" panose="020B0604030504040204" pitchFamily="50" charset="-128"/>
                <a:ea typeface="Meiryo UI" panose="020B0604030504040204" pitchFamily="50" charset="-128"/>
              </a:rPr>
              <a:t>RPA</a:t>
            </a:r>
            <a:r>
              <a:rPr kumimoji="1" lang="ja-JP" altLang="en-US" sz="1200" b="1" dirty="0">
                <a:solidFill>
                  <a:prstClr val="black"/>
                </a:solidFill>
                <a:latin typeface="Meiryo UI" panose="020B0604030504040204" pitchFamily="50" charset="-128"/>
                <a:ea typeface="Meiryo UI" panose="020B0604030504040204" pitchFamily="50" charset="-128"/>
              </a:rPr>
              <a:t>を活用し、煩雑な審査事務の省力化を実現</a:t>
            </a:r>
          </a:p>
          <a:p>
            <a:pPr lvl="0">
              <a:spcBef>
                <a:spcPts val="300"/>
              </a:spcBef>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 不備がある申請への連絡に</a:t>
            </a:r>
            <a:r>
              <a:rPr kumimoji="1" lang="en-US" altLang="ja-JP" sz="1200" dirty="0">
                <a:solidFill>
                  <a:prstClr val="black"/>
                </a:solidFill>
                <a:latin typeface="Meiryo UI" panose="020B0604030504040204" pitchFamily="50" charset="-128"/>
                <a:ea typeface="Meiryo UI" panose="020B0604030504040204" pitchFamily="50" charset="-128"/>
              </a:rPr>
              <a:t>RPA</a:t>
            </a:r>
            <a:r>
              <a:rPr kumimoji="1" lang="ja-JP" altLang="en-US" sz="1200" dirty="0">
                <a:solidFill>
                  <a:prstClr val="black"/>
                </a:solidFill>
                <a:latin typeface="Meiryo UI" panose="020B0604030504040204" pitchFamily="50" charset="-128"/>
                <a:ea typeface="Meiryo UI" panose="020B0604030504040204" pitchFamily="50" charset="-128"/>
              </a:rPr>
              <a:t>を活用し、約</a:t>
            </a:r>
            <a:r>
              <a:rPr kumimoji="1" lang="en-US" altLang="ja-JP" sz="1200" dirty="0">
                <a:solidFill>
                  <a:prstClr val="black"/>
                </a:solidFill>
                <a:latin typeface="Meiryo UI" panose="020B0604030504040204" pitchFamily="50" charset="-128"/>
                <a:ea typeface="Meiryo UI" panose="020B0604030504040204" pitchFamily="50" charset="-128"/>
              </a:rPr>
              <a:t>1</a:t>
            </a:r>
            <a:r>
              <a:rPr kumimoji="1" lang="ja-JP" altLang="en-US" sz="1200" dirty="0">
                <a:solidFill>
                  <a:prstClr val="black"/>
                </a:solidFill>
                <a:latin typeface="Meiryo UI" panose="020B0604030504040204" pitchFamily="50" charset="-128"/>
                <a:ea typeface="Meiryo UI" panose="020B0604030504040204" pitchFamily="50" charset="-128"/>
              </a:rPr>
              <a:t>万</a:t>
            </a:r>
            <a:r>
              <a:rPr kumimoji="1" lang="en-US" altLang="ja-JP" sz="1200" dirty="0">
                <a:solidFill>
                  <a:prstClr val="black"/>
                </a:solidFill>
                <a:latin typeface="Meiryo UI" panose="020B0604030504040204" pitchFamily="50" charset="-128"/>
                <a:ea typeface="Meiryo UI" panose="020B0604030504040204" pitchFamily="50" charset="-128"/>
              </a:rPr>
              <a:t>3</a:t>
            </a:r>
            <a:r>
              <a:rPr kumimoji="1" lang="ja-JP" altLang="en-US" sz="1200" dirty="0">
                <a:solidFill>
                  <a:prstClr val="black"/>
                </a:solidFill>
                <a:latin typeface="Meiryo UI" panose="020B0604030504040204" pitchFamily="50" charset="-128"/>
                <a:ea typeface="Meiryo UI" panose="020B0604030504040204" pitchFamily="50" charset="-128"/>
              </a:rPr>
              <a:t>千件の不備連絡メールを自動作成</a:t>
            </a:r>
          </a:p>
        </p:txBody>
      </p:sp>
      <p:sp>
        <p:nvSpPr>
          <p:cNvPr id="4" name="正方形/長方形 3"/>
          <p:cNvSpPr/>
          <p:nvPr/>
        </p:nvSpPr>
        <p:spPr>
          <a:xfrm>
            <a:off x="843366" y="2109627"/>
            <a:ext cx="7554059" cy="946413"/>
          </a:xfrm>
          <a:prstGeom prst="rect">
            <a:avLst/>
          </a:prstGeom>
        </p:spPr>
        <p:txBody>
          <a:bodyPr wrap="square">
            <a:spAutoFit/>
          </a:bodyPr>
          <a:lstStyle/>
          <a:p>
            <a:pPr lvl="0">
              <a:spcBef>
                <a:spcPts val="300"/>
              </a:spcBef>
            </a:pPr>
            <a:r>
              <a:rPr lang="ja-JP" altLang="en-US" sz="1200" b="1" dirty="0">
                <a:latin typeface="Meiryo UI" panose="020B0604030504040204" pitchFamily="50" charset="-128"/>
                <a:ea typeface="Meiryo UI" panose="020B0604030504040204" pitchFamily="50" charset="-128"/>
              </a:rPr>
              <a:t>①</a:t>
            </a:r>
            <a:r>
              <a:rPr kumimoji="1" lang="ja-JP" altLang="en-US" sz="1200" b="1" dirty="0">
                <a:solidFill>
                  <a:prstClr val="black"/>
                </a:solidFill>
                <a:latin typeface="Meiryo UI" panose="020B0604030504040204" pitchFamily="50" charset="-128"/>
                <a:ea typeface="Meiryo UI" panose="020B0604030504040204" pitchFamily="50" charset="-128"/>
              </a:rPr>
              <a:t>スマートシティ戦略部がシステムの構築から運用サポートまでを担当</a:t>
            </a:r>
            <a:endParaRPr kumimoji="1" lang="en-US" altLang="ja-JP" sz="1200" b="1" dirty="0">
              <a:solidFill>
                <a:prstClr val="black"/>
              </a:solidFill>
              <a:latin typeface="Meiryo UI" panose="020B0604030504040204" pitchFamily="50" charset="-128"/>
              <a:ea typeface="Meiryo UI" panose="020B0604030504040204" pitchFamily="50" charset="-128"/>
            </a:endParaRPr>
          </a:p>
          <a:p>
            <a:pPr lvl="0">
              <a:spcBef>
                <a:spcPts val="300"/>
              </a:spcBef>
            </a:pPr>
            <a:r>
              <a:rPr kumimoji="1" lang="ja-JP" altLang="en-US" sz="1200" dirty="0">
                <a:solidFill>
                  <a:prstClr val="black"/>
                </a:solidFill>
                <a:latin typeface="Meiryo UI" panose="020B0604030504040204" pitchFamily="50" charset="-128"/>
                <a:ea typeface="Meiryo UI" panose="020B0604030504040204" pitchFamily="50" charset="-128"/>
              </a:rPr>
              <a:t>　　・ 職員が概ね</a:t>
            </a:r>
            <a:r>
              <a:rPr kumimoji="1" lang="en-US" altLang="ja-JP" sz="1200" dirty="0">
                <a:solidFill>
                  <a:prstClr val="black"/>
                </a:solidFill>
                <a:latin typeface="Meiryo UI" panose="020B0604030504040204" pitchFamily="50" charset="-128"/>
                <a:ea typeface="Meiryo UI" panose="020B0604030504040204" pitchFamily="50" charset="-128"/>
              </a:rPr>
              <a:t>5</a:t>
            </a:r>
            <a:r>
              <a:rPr kumimoji="1" lang="ja-JP" altLang="en-US" sz="1200" dirty="0">
                <a:solidFill>
                  <a:prstClr val="black"/>
                </a:solidFill>
                <a:latin typeface="Meiryo UI" panose="020B0604030504040204" pitchFamily="50" charset="-128"/>
                <a:ea typeface="Meiryo UI" panose="020B0604030504040204" pitchFamily="50" charset="-128"/>
              </a:rPr>
              <a:t>日でシステム構築・運用、約</a:t>
            </a:r>
            <a:r>
              <a:rPr kumimoji="1" lang="en-US" altLang="ja-JP" sz="1200" dirty="0">
                <a:solidFill>
                  <a:prstClr val="black"/>
                </a:solidFill>
                <a:latin typeface="Meiryo UI" panose="020B0604030504040204" pitchFamily="50" charset="-128"/>
                <a:ea typeface="Meiryo UI" panose="020B0604030504040204" pitchFamily="50" charset="-128"/>
              </a:rPr>
              <a:t>15</a:t>
            </a:r>
            <a:r>
              <a:rPr kumimoji="1" lang="ja-JP" altLang="en-US" sz="1200" dirty="0">
                <a:solidFill>
                  <a:prstClr val="black"/>
                </a:solidFill>
                <a:latin typeface="Meiryo UI" panose="020B0604030504040204" pitchFamily="50" charset="-128"/>
                <a:ea typeface="Meiryo UI" panose="020B0604030504040204" pitchFamily="50" charset="-128"/>
              </a:rPr>
              <a:t>万件の申請を処理</a:t>
            </a:r>
            <a:endParaRPr kumimoji="1" lang="en-US" altLang="ja-JP" sz="1200" dirty="0">
              <a:solidFill>
                <a:prstClr val="black"/>
              </a:solidFill>
              <a:latin typeface="Meiryo UI" panose="020B0604030504040204" pitchFamily="50" charset="-128"/>
              <a:ea typeface="Meiryo UI" panose="020B0604030504040204" pitchFamily="50" charset="-128"/>
            </a:endParaRPr>
          </a:p>
          <a:p>
            <a:pPr lvl="0">
              <a:spcBef>
                <a:spcPts val="300"/>
              </a:spcBef>
            </a:pPr>
            <a:r>
              <a:rPr kumimoji="1" lang="ja-JP" altLang="en-US" sz="1200" dirty="0">
                <a:solidFill>
                  <a:prstClr val="black"/>
                </a:solidFill>
                <a:latin typeface="Meiryo UI" panose="020B0604030504040204" pitchFamily="50" charset="-128"/>
                <a:ea typeface="Meiryo UI" panose="020B0604030504040204" pitchFamily="50" charset="-128"/>
              </a:rPr>
              <a:t>　　・ オンラインによる申請手続き</a:t>
            </a:r>
            <a:r>
              <a:rPr lang="ja-JP" altLang="en-US" sz="1200" dirty="0">
                <a:solidFill>
                  <a:prstClr val="black"/>
                </a:solidFill>
                <a:latin typeface="Meiryo UI" panose="020B0604030504040204" pitchFamily="50" charset="-128"/>
                <a:ea typeface="Meiryo UI" panose="020B0604030504040204" pitchFamily="50" charset="-128"/>
              </a:rPr>
              <a:t>から</a:t>
            </a:r>
            <a:r>
              <a:rPr kumimoji="1" lang="ja-JP" altLang="en-US" sz="1200" dirty="0">
                <a:solidFill>
                  <a:prstClr val="black"/>
                </a:solidFill>
                <a:latin typeface="Meiryo UI" panose="020B0604030504040204" pitchFamily="50" charset="-128"/>
                <a:ea typeface="Meiryo UI" panose="020B0604030504040204" pitchFamily="50" charset="-128"/>
              </a:rPr>
              <a:t>申請データを一元管理できるデータベースをアジャイル方式で独自開発</a:t>
            </a:r>
            <a:r>
              <a:rPr kumimoji="1" lang="en-US" altLang="ja-JP" sz="1200" baseline="30000" dirty="0">
                <a:solidFill>
                  <a:prstClr val="black"/>
                </a:solidFill>
                <a:latin typeface="Meiryo UI" panose="020B0604030504040204" pitchFamily="50" charset="-128"/>
                <a:ea typeface="Meiryo UI" panose="020B0604030504040204" pitchFamily="50" charset="-128"/>
              </a:rPr>
              <a:t>*10</a:t>
            </a:r>
          </a:p>
          <a:p>
            <a:pPr>
              <a:spcBef>
                <a:spcPts val="300"/>
              </a:spcBef>
            </a:pPr>
            <a:r>
              <a:rPr lang="ja-JP" altLang="en-US" sz="1200" dirty="0">
                <a:solidFill>
                  <a:prstClr val="black"/>
                </a:solidFill>
                <a:latin typeface="Meiryo UI" panose="020B0604030504040204" pitchFamily="50" charset="-128"/>
                <a:ea typeface="Meiryo UI" panose="020B0604030504040204" pitchFamily="50" charset="-128"/>
              </a:rPr>
              <a:t>　　・ 運用の中で判明した課題に対する改善要望をスピーディかつ柔軟にシステム開発、反映</a:t>
            </a:r>
            <a:endParaRPr lang="en-US" altLang="ja-JP" sz="1200" dirty="0">
              <a:solidFill>
                <a:prstClr val="black"/>
              </a:solidFill>
              <a:latin typeface="Meiryo UI" panose="020B0604030504040204" pitchFamily="50" charset="-128"/>
              <a:ea typeface="Meiryo UI" panose="020B0604030504040204" pitchFamily="50" charset="-128"/>
            </a:endParaRPr>
          </a:p>
        </p:txBody>
      </p:sp>
      <p:grpSp>
        <p:nvGrpSpPr>
          <p:cNvPr id="107" name="グループ化 106"/>
          <p:cNvGrpSpPr/>
          <p:nvPr/>
        </p:nvGrpSpPr>
        <p:grpSpPr>
          <a:xfrm>
            <a:off x="1175292" y="3588658"/>
            <a:ext cx="7402153" cy="2312797"/>
            <a:chOff x="576449" y="4021328"/>
            <a:chExt cx="7402153" cy="2309193"/>
          </a:xfrm>
        </p:grpSpPr>
        <p:grpSp>
          <p:nvGrpSpPr>
            <p:cNvPr id="29" name="グループ化 28"/>
            <p:cNvGrpSpPr/>
            <p:nvPr/>
          </p:nvGrpSpPr>
          <p:grpSpPr>
            <a:xfrm>
              <a:off x="746649" y="4245143"/>
              <a:ext cx="6909846" cy="2085377"/>
              <a:chOff x="697680" y="4553492"/>
              <a:chExt cx="6909846" cy="2085377"/>
            </a:xfrm>
          </p:grpSpPr>
          <p:pic>
            <p:nvPicPr>
              <p:cNvPr id="17" name="図 16" descr="黒い背景と白い文字&#10;&#10;自動的に生成された説明">
                <a:extLst>
                  <a:ext uri="{FF2B5EF4-FFF2-40B4-BE49-F238E27FC236}">
                    <a16:creationId xmlns:a16="http://schemas.microsoft.com/office/drawing/2014/main" id="{E3B9355B-8CE7-472B-BEF3-99A77CADDDE3}"/>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b="8852"/>
              <a:stretch/>
            </p:blipFill>
            <p:spPr>
              <a:xfrm>
                <a:off x="982977" y="4888257"/>
                <a:ext cx="588880" cy="536754"/>
              </a:xfrm>
              <a:prstGeom prst="rect">
                <a:avLst/>
              </a:prstGeom>
            </p:spPr>
          </p:pic>
          <p:sp>
            <p:nvSpPr>
              <p:cNvPr id="31" name="正方形/長方形 30">
                <a:extLst>
                  <a:ext uri="{FF2B5EF4-FFF2-40B4-BE49-F238E27FC236}">
                    <a16:creationId xmlns:a16="http://schemas.microsoft.com/office/drawing/2014/main" id="{B1147046-33F9-44B8-A28D-54DA01654730}"/>
                  </a:ext>
                </a:extLst>
              </p:cNvPr>
              <p:cNvSpPr/>
              <p:nvPr/>
            </p:nvSpPr>
            <p:spPr>
              <a:xfrm>
                <a:off x="803456" y="5474340"/>
                <a:ext cx="705850" cy="246221"/>
              </a:xfrm>
              <a:prstGeom prst="rect">
                <a:avLst/>
              </a:prstGeom>
            </p:spPr>
            <p:txBody>
              <a:bodyPr wrap="square">
                <a:spAutoFit/>
              </a:bodyPr>
              <a:lstStyle/>
              <a:p>
                <a:pPr marL="93663" indent="-93663" algn="ctr"/>
                <a:r>
                  <a:rPr lang="ja-JP" altLang="en-US" sz="1000" b="1" dirty="0">
                    <a:latin typeface="BIZ UDPゴシック" panose="020B0400000000000000" pitchFamily="50" charset="-128"/>
                    <a:ea typeface="BIZ UDPゴシック" panose="020B0400000000000000" pitchFamily="50" charset="-128"/>
                  </a:rPr>
                  <a:t>申請者</a:t>
                </a:r>
              </a:p>
            </p:txBody>
          </p:sp>
          <p:sp>
            <p:nvSpPr>
              <p:cNvPr id="32" name="正方形/長方形 31">
                <a:extLst>
                  <a:ext uri="{FF2B5EF4-FFF2-40B4-BE49-F238E27FC236}">
                    <a16:creationId xmlns:a16="http://schemas.microsoft.com/office/drawing/2014/main" id="{B1147046-33F9-44B8-A28D-54DA01654730}"/>
                  </a:ext>
                </a:extLst>
              </p:cNvPr>
              <p:cNvSpPr/>
              <p:nvPr/>
            </p:nvSpPr>
            <p:spPr>
              <a:xfrm>
                <a:off x="3832253" y="5486796"/>
                <a:ext cx="1167087" cy="400110"/>
              </a:xfrm>
              <a:prstGeom prst="rect">
                <a:avLst/>
              </a:prstGeom>
            </p:spPr>
            <p:txBody>
              <a:bodyPr wrap="square">
                <a:spAutoFit/>
              </a:bodyPr>
              <a:lstStyle/>
              <a:p>
                <a:pPr algn="ctr"/>
                <a:r>
                  <a:rPr lang="ja-JP" altLang="en-US" sz="1000" b="1" dirty="0">
                    <a:latin typeface="BIZ UDPゴシック" panose="020B0400000000000000" pitchFamily="50" charset="-128"/>
                    <a:ea typeface="BIZ UDPゴシック" panose="020B0400000000000000" pitchFamily="50" charset="-128"/>
                  </a:rPr>
                  <a:t>大阪府</a:t>
                </a:r>
                <a:endParaRPr lang="en-US" altLang="ja-JP" sz="1000" b="1" dirty="0">
                  <a:latin typeface="BIZ UDPゴシック" panose="020B0400000000000000" pitchFamily="50" charset="-128"/>
                  <a:ea typeface="BIZ UDPゴシック" panose="020B0400000000000000" pitchFamily="50" charset="-128"/>
                </a:endParaRPr>
              </a:p>
              <a:p>
                <a:pPr algn="ctr"/>
                <a:r>
                  <a:rPr lang="ja-JP" altLang="en-US" sz="1000" b="1" dirty="0">
                    <a:latin typeface="BIZ UDPゴシック" panose="020B0400000000000000" pitchFamily="50" charset="-128"/>
                    <a:ea typeface="BIZ UDPゴシック" panose="020B0400000000000000" pitchFamily="50" charset="-128"/>
                  </a:rPr>
                  <a:t>事務処理センター</a:t>
                </a:r>
              </a:p>
            </p:txBody>
          </p:sp>
          <p:grpSp>
            <p:nvGrpSpPr>
              <p:cNvPr id="23" name="グループ化 22"/>
              <p:cNvGrpSpPr/>
              <p:nvPr/>
            </p:nvGrpSpPr>
            <p:grpSpPr>
              <a:xfrm>
                <a:off x="4179535" y="4774580"/>
                <a:ext cx="588029" cy="268130"/>
                <a:chOff x="4100386" y="5548512"/>
                <a:chExt cx="588029" cy="268130"/>
              </a:xfrm>
            </p:grpSpPr>
            <p:sp>
              <p:nvSpPr>
                <p:cNvPr id="18" name="角丸四角形 17"/>
                <p:cNvSpPr/>
                <p:nvPr/>
              </p:nvSpPr>
              <p:spPr>
                <a:xfrm>
                  <a:off x="4100386" y="5569312"/>
                  <a:ext cx="588029" cy="24733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B1147046-33F9-44B8-A28D-54DA01654730}"/>
                    </a:ext>
                  </a:extLst>
                </p:cNvPr>
                <p:cNvSpPr/>
                <p:nvPr/>
              </p:nvSpPr>
              <p:spPr>
                <a:xfrm>
                  <a:off x="4100386" y="5548512"/>
                  <a:ext cx="578545" cy="261610"/>
                </a:xfrm>
                <a:prstGeom prst="rect">
                  <a:avLst/>
                </a:prstGeom>
                <a:noFill/>
              </p:spPr>
              <p:txBody>
                <a:bodyPr wrap="square">
                  <a:spAutoFit/>
                </a:bodyPr>
                <a:lstStyle/>
                <a:p>
                  <a:pPr marL="93663" indent="-93663" algn="ctr"/>
                  <a:r>
                    <a:rPr lang="ja-JP" altLang="en-US" sz="1100" b="1" dirty="0">
                      <a:solidFill>
                        <a:schemeClr val="bg1"/>
                      </a:solidFill>
                      <a:latin typeface="BIZ UDPゴシック" panose="020B0400000000000000" pitchFamily="50" charset="-128"/>
                      <a:ea typeface="BIZ UDPゴシック" panose="020B0400000000000000" pitchFamily="50" charset="-128"/>
                    </a:rPr>
                    <a:t>審査</a:t>
                  </a:r>
                </a:p>
              </p:txBody>
            </p:sp>
          </p:grpSp>
          <p:sp>
            <p:nvSpPr>
              <p:cNvPr id="35" name="テキスト ボックス 34"/>
              <p:cNvSpPr txBox="1"/>
              <p:nvPr/>
            </p:nvSpPr>
            <p:spPr>
              <a:xfrm>
                <a:off x="1587762" y="4890889"/>
                <a:ext cx="862342" cy="369332"/>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登録受付</a:t>
                </a:r>
                <a:endParaRPr kumimoji="1" lang="en-US" altLang="ja-JP" sz="1000" dirty="0">
                  <a:latin typeface="BIZ UDPゴシック" panose="020B0400000000000000" pitchFamily="50" charset="-128"/>
                  <a:ea typeface="BIZ UDPゴシック" panose="020B0400000000000000" pitchFamily="50" charset="-128"/>
                </a:endParaRPr>
              </a:p>
              <a:p>
                <a:pPr algn="ct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Web</a:t>
                </a:r>
                <a:r>
                  <a:rPr kumimoji="1" lang="ja-JP" altLang="en-US" sz="800" dirty="0">
                    <a:latin typeface="BIZ UDPゴシック" panose="020B0400000000000000" pitchFamily="50" charset="-128"/>
                    <a:ea typeface="BIZ UDPゴシック" panose="020B0400000000000000" pitchFamily="50" charset="-128"/>
                  </a:rPr>
                  <a:t>ｻｲﾄ＞</a:t>
                </a:r>
              </a:p>
            </p:txBody>
          </p:sp>
          <p:sp>
            <p:nvSpPr>
              <p:cNvPr id="40" name="正方形/長方形 39">
                <a:extLst>
                  <a:ext uri="{FF2B5EF4-FFF2-40B4-BE49-F238E27FC236}">
                    <a16:creationId xmlns:a16="http://schemas.microsoft.com/office/drawing/2014/main" id="{B1147046-33F9-44B8-A28D-54DA01654730}"/>
                  </a:ext>
                </a:extLst>
              </p:cNvPr>
              <p:cNvSpPr/>
              <p:nvPr/>
            </p:nvSpPr>
            <p:spPr>
              <a:xfrm>
                <a:off x="5406142" y="5591647"/>
                <a:ext cx="1202887" cy="400110"/>
              </a:xfrm>
              <a:prstGeom prst="rect">
                <a:avLst/>
              </a:prstGeom>
            </p:spPr>
            <p:txBody>
              <a:bodyPr wrap="square">
                <a:spAutoFit/>
              </a:bodyPr>
              <a:lstStyle/>
              <a:p>
                <a:r>
                  <a:rPr lang="ja-JP" altLang="en-US" sz="1000" b="1" dirty="0">
                    <a:latin typeface="BIZ UDPゴシック" panose="020B0400000000000000" pitchFamily="50" charset="-128"/>
                    <a:ea typeface="BIZ UDPゴシック" panose="020B0400000000000000" pitchFamily="50" charset="-128"/>
                  </a:rPr>
                  <a:t>（公財）大阪産業局</a:t>
                </a:r>
                <a:endParaRPr lang="en-US" altLang="ja-JP" sz="1000" b="1" dirty="0">
                  <a:latin typeface="BIZ UDPゴシック" panose="020B0400000000000000" pitchFamily="50" charset="-128"/>
                  <a:ea typeface="BIZ UDPゴシック" panose="020B0400000000000000" pitchFamily="50" charset="-128"/>
                </a:endParaRPr>
              </a:p>
              <a:p>
                <a:r>
                  <a:rPr lang="ja-JP" altLang="en-US" sz="1000" b="1" dirty="0">
                    <a:latin typeface="BIZ UDPゴシック" panose="020B0400000000000000" pitchFamily="50" charset="-128"/>
                    <a:ea typeface="BIZ UDPゴシック" panose="020B0400000000000000" pitchFamily="50" charset="-128"/>
                  </a:rPr>
                  <a:t>／金融機関</a:t>
                </a:r>
              </a:p>
            </p:txBody>
          </p:sp>
          <p:sp>
            <p:nvSpPr>
              <p:cNvPr id="41" name="テキスト ボックス 40"/>
              <p:cNvSpPr txBox="1"/>
              <p:nvPr/>
            </p:nvSpPr>
            <p:spPr>
              <a:xfrm>
                <a:off x="4818313" y="4898252"/>
                <a:ext cx="923356" cy="369332"/>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支払手続き</a:t>
                </a:r>
                <a:endParaRPr kumimoji="1" lang="en-US" altLang="ja-JP" sz="1000" dirty="0">
                  <a:latin typeface="BIZ UDPゴシック" panose="020B0400000000000000" pitchFamily="50" charset="-128"/>
                  <a:ea typeface="BIZ UDPゴシック" panose="020B0400000000000000" pitchFamily="50" charset="-128"/>
                </a:endParaRPr>
              </a:p>
              <a:p>
                <a:pPr algn="ctr"/>
                <a:r>
                  <a:rPr kumimoji="1" lang="ja-JP" altLang="en-US" sz="800" dirty="0">
                    <a:latin typeface="BIZ UDPゴシック" panose="020B0400000000000000" pitchFamily="50" charset="-128"/>
                    <a:ea typeface="BIZ UDPゴシック" panose="020B0400000000000000" pitchFamily="50" charset="-128"/>
                  </a:rPr>
                  <a:t>＜データ提供＞</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43" name="テキスト ボックス 42"/>
              <p:cNvSpPr txBox="1"/>
              <p:nvPr/>
            </p:nvSpPr>
            <p:spPr>
              <a:xfrm>
                <a:off x="6188914" y="4904103"/>
                <a:ext cx="855242" cy="246221"/>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支援金支給</a:t>
                </a:r>
                <a:endParaRPr kumimoji="1" lang="en-US" altLang="ja-JP" sz="1000" dirty="0">
                  <a:latin typeface="BIZ UDPゴシック" panose="020B0400000000000000" pitchFamily="50" charset="-128"/>
                  <a:ea typeface="BIZ UDPゴシック" panose="020B0400000000000000" pitchFamily="50" charset="-128"/>
                </a:endParaRPr>
              </a:p>
            </p:txBody>
          </p:sp>
          <p:sp>
            <p:nvSpPr>
              <p:cNvPr id="56" name="正方形/長方形 55">
                <a:extLst>
                  <a:ext uri="{FF2B5EF4-FFF2-40B4-BE49-F238E27FC236}">
                    <a16:creationId xmlns:a16="http://schemas.microsoft.com/office/drawing/2014/main" id="{B1147046-33F9-44B8-A28D-54DA01654730}"/>
                  </a:ext>
                </a:extLst>
              </p:cNvPr>
              <p:cNvSpPr/>
              <p:nvPr/>
            </p:nvSpPr>
            <p:spPr>
              <a:xfrm>
                <a:off x="6998332" y="5605176"/>
                <a:ext cx="609194" cy="246221"/>
              </a:xfrm>
              <a:prstGeom prst="rect">
                <a:avLst/>
              </a:prstGeom>
            </p:spPr>
            <p:txBody>
              <a:bodyPr wrap="square">
                <a:spAutoFit/>
              </a:bodyPr>
              <a:lstStyle/>
              <a:p>
                <a:pPr marL="93663" indent="-93663" algn="ctr"/>
                <a:r>
                  <a:rPr lang="ja-JP" altLang="en-US" sz="1000" b="1" dirty="0">
                    <a:latin typeface="BIZ UDPゴシック" panose="020B0400000000000000" pitchFamily="50" charset="-128"/>
                    <a:ea typeface="BIZ UDPゴシック" panose="020B0400000000000000" pitchFamily="50" charset="-128"/>
                  </a:rPr>
                  <a:t>申請者</a:t>
                </a:r>
              </a:p>
            </p:txBody>
          </p:sp>
          <p:sp>
            <p:nvSpPr>
              <p:cNvPr id="59" name="テキスト ボックス 58"/>
              <p:cNvSpPr txBox="1"/>
              <p:nvPr/>
            </p:nvSpPr>
            <p:spPr>
              <a:xfrm>
                <a:off x="3319237" y="5839922"/>
                <a:ext cx="854386" cy="246221"/>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不備発見</a:t>
                </a:r>
                <a:endParaRPr kumimoji="1" lang="en-US" altLang="ja-JP" sz="1000" dirty="0">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1117443" y="5947451"/>
                <a:ext cx="1026285" cy="369332"/>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不備連絡</a:t>
                </a:r>
                <a:r>
                  <a:rPr kumimoji="1" lang="en-US" altLang="ja-JP" sz="1000" baseline="30000" dirty="0">
                    <a:latin typeface="BIZ UDPゴシック" panose="020B0400000000000000" pitchFamily="50" charset="-128"/>
                    <a:ea typeface="BIZ UDPゴシック" panose="020B0400000000000000" pitchFamily="50" charset="-128"/>
                  </a:rPr>
                  <a:t>※</a:t>
                </a:r>
              </a:p>
              <a:p>
                <a:pPr algn="ct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RPA</a:t>
                </a:r>
                <a:r>
                  <a:rPr kumimoji="1" lang="ja-JP" altLang="en-US" sz="800" dirty="0">
                    <a:latin typeface="BIZ UDPゴシック" panose="020B0400000000000000" pitchFamily="50" charset="-128"/>
                    <a:ea typeface="BIZ UDPゴシック" panose="020B0400000000000000" pitchFamily="50" charset="-128"/>
                  </a:rPr>
                  <a:t>活用＞</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1595193" y="6408037"/>
                <a:ext cx="2730911" cy="230832"/>
              </a:xfrm>
              <a:prstGeom prst="rect">
                <a:avLst/>
              </a:prstGeom>
              <a:noFill/>
            </p:spPr>
            <p:txBody>
              <a:bodyPr wrap="square" rtlCol="0">
                <a:spAutoFit/>
              </a:bodyPr>
              <a:lstStyle/>
              <a:p>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メール作成のみ</a:t>
                </a:r>
                <a:r>
                  <a:rPr kumimoji="1" lang="en-US" altLang="ja-JP" sz="900" dirty="0">
                    <a:latin typeface="BIZ UDPゴシック" panose="020B0400000000000000" pitchFamily="50" charset="-128"/>
                    <a:ea typeface="BIZ UDPゴシック" panose="020B0400000000000000" pitchFamily="50" charset="-128"/>
                  </a:rPr>
                  <a:t>RPA</a:t>
                </a:r>
                <a:r>
                  <a:rPr kumimoji="1" lang="ja-JP" altLang="en-US" sz="900" dirty="0">
                    <a:latin typeface="BIZ UDPゴシック" panose="020B0400000000000000" pitchFamily="50" charset="-128"/>
                    <a:ea typeface="BIZ UDPゴシック" panose="020B0400000000000000" pitchFamily="50" charset="-128"/>
                  </a:rPr>
                  <a:t>で自動化、確認・送信は職員</a:t>
                </a:r>
                <a:endParaRPr kumimoji="1" lang="en-US" altLang="ja-JP" sz="900" dirty="0">
                  <a:latin typeface="BIZ UDPゴシック" panose="020B0400000000000000" pitchFamily="50" charset="-128"/>
                  <a:ea typeface="BIZ UDPゴシック" panose="020B0400000000000000" pitchFamily="50" charset="-128"/>
                </a:endParaRPr>
              </a:p>
            </p:txBody>
          </p:sp>
          <p:pic>
            <p:nvPicPr>
              <p:cNvPr id="65" name="図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4948" y="5850004"/>
                <a:ext cx="443088" cy="44308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081" y="5839421"/>
                <a:ext cx="494659" cy="494659"/>
              </a:xfrm>
              <a:prstGeom prst="rect">
                <a:avLst/>
              </a:prstGeom>
            </p:spPr>
          </p:pic>
          <p:grpSp>
            <p:nvGrpSpPr>
              <p:cNvPr id="14" name="グループ化 13"/>
              <p:cNvGrpSpPr/>
              <p:nvPr/>
            </p:nvGrpSpPr>
            <p:grpSpPr>
              <a:xfrm>
                <a:off x="2365118" y="4553492"/>
                <a:ext cx="1166813" cy="999283"/>
                <a:chOff x="2656912" y="3843705"/>
                <a:chExt cx="1166813" cy="999283"/>
              </a:xfrm>
            </p:grpSpPr>
            <p:pic>
              <p:nvPicPr>
                <p:cNvPr id="1026" name="Picture 2" descr="線画のクラウドのアイコン - IFN 無料アイコン。SVG/EPS/PNGのフリー素材"/>
                <p:cNvPicPr>
                  <a:picLocks noChangeAspect="1" noChangeArrowheads="1"/>
                </p:cNvPicPr>
                <p:nvPr/>
              </p:nvPicPr>
              <p:blipFill rotWithShape="1">
                <a:blip r:embed="rId5">
                  <a:extLst>
                    <a:ext uri="{28A0092B-C50C-407E-A947-70E740481C1C}">
                      <a14:useLocalDpi xmlns:a14="http://schemas.microsoft.com/office/drawing/2010/main" val="0"/>
                    </a:ext>
                  </a:extLst>
                </a:blip>
                <a:srcRect l="18940" t="23293" r="15321" b="18664"/>
                <a:stretch/>
              </p:blipFill>
              <p:spPr bwMode="auto">
                <a:xfrm>
                  <a:off x="2762521" y="4184233"/>
                  <a:ext cx="932618" cy="658755"/>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2656912" y="3843705"/>
                  <a:ext cx="1166813" cy="400110"/>
                </a:xfrm>
                <a:prstGeom prst="rect">
                  <a:avLst/>
                </a:prstGeom>
              </p:spPr>
              <p:txBody>
                <a:bodyPr wrap="square">
                  <a:spAutoFit/>
                </a:bodyPr>
                <a:lstStyle/>
                <a:p>
                  <a:pPr lvl="0" algn="ctr"/>
                  <a:r>
                    <a:rPr kumimoji="1" lang="ja-JP" altLang="en-US" sz="1000" b="1" dirty="0">
                      <a:latin typeface="BIZ UDPゴシック" panose="020B0400000000000000" pitchFamily="50" charset="-128"/>
                      <a:ea typeface="BIZ UDPゴシック" panose="020B0400000000000000" pitchFamily="50" charset="-128"/>
                    </a:rPr>
                    <a:t>インターネット</a:t>
                  </a:r>
                  <a:endParaRPr kumimoji="1" lang="en-US" altLang="ja-JP" sz="1000" b="1" dirty="0">
                    <a:latin typeface="BIZ UDPゴシック" panose="020B0400000000000000" pitchFamily="50" charset="-128"/>
                    <a:ea typeface="BIZ UDPゴシック" panose="020B0400000000000000" pitchFamily="50" charset="-128"/>
                  </a:endParaRPr>
                </a:p>
                <a:p>
                  <a:pPr lvl="0" algn="ctr"/>
                  <a:r>
                    <a:rPr kumimoji="1" lang="ja-JP" altLang="en-US" sz="1000" b="1" dirty="0">
                      <a:latin typeface="BIZ UDPゴシック" panose="020B0400000000000000" pitchFamily="50" charset="-128"/>
                      <a:ea typeface="BIZ UDPゴシック" panose="020B0400000000000000" pitchFamily="50" charset="-128"/>
                    </a:rPr>
                    <a:t>クラウドサービス</a:t>
                  </a:r>
                </a:p>
              </p:txBody>
            </p:sp>
          </p:grpSp>
          <p:pic>
            <p:nvPicPr>
              <p:cNvPr id="48" name="図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7356" y="5071807"/>
                <a:ext cx="544349" cy="544349"/>
              </a:xfrm>
              <a:prstGeom prst="rect">
                <a:avLst/>
              </a:prstGeom>
            </p:spPr>
          </p:pic>
          <p:pic>
            <p:nvPicPr>
              <p:cNvPr id="68" name="図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029" y="5014407"/>
                <a:ext cx="499190" cy="499190"/>
              </a:xfrm>
              <a:prstGeom prst="rect">
                <a:avLst/>
              </a:prstGeom>
            </p:spPr>
          </p:pic>
          <p:pic>
            <p:nvPicPr>
              <p:cNvPr id="69" name="図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1197" y="5071807"/>
                <a:ext cx="467927" cy="467927"/>
              </a:xfrm>
              <a:prstGeom prst="rect">
                <a:avLst/>
              </a:prstGeom>
            </p:spPr>
          </p:pic>
          <p:grpSp>
            <p:nvGrpSpPr>
              <p:cNvPr id="6" name="グループ化 5"/>
              <p:cNvGrpSpPr/>
              <p:nvPr/>
            </p:nvGrpSpPr>
            <p:grpSpPr>
              <a:xfrm>
                <a:off x="1609118" y="5251564"/>
                <a:ext cx="834292" cy="75183"/>
                <a:chOff x="1939413" y="5156982"/>
                <a:chExt cx="834292" cy="75183"/>
              </a:xfrm>
            </p:grpSpPr>
            <p:cxnSp>
              <p:nvCxnSpPr>
                <p:cNvPr id="70" name="直線コネクタ 69"/>
                <p:cNvCxnSpPr/>
                <p:nvPr/>
              </p:nvCxnSpPr>
              <p:spPr>
                <a:xfrm>
                  <a:off x="1939413" y="5189328"/>
                  <a:ext cx="756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1" name="二等辺三角形 70"/>
                <p:cNvSpPr/>
                <p:nvPr/>
              </p:nvSpPr>
              <p:spPr>
                <a:xfrm rot="5400000">
                  <a:off x="2697018" y="5155478"/>
                  <a:ext cx="75183" cy="78191"/>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p:cNvGrpSpPr/>
              <p:nvPr/>
            </p:nvGrpSpPr>
            <p:grpSpPr>
              <a:xfrm>
                <a:off x="1556098" y="5551462"/>
                <a:ext cx="587630" cy="462169"/>
                <a:chOff x="1556098" y="5551462"/>
                <a:chExt cx="587630" cy="462169"/>
              </a:xfrm>
            </p:grpSpPr>
            <p:cxnSp>
              <p:nvCxnSpPr>
                <p:cNvPr id="73" name="直線コネクタ 72"/>
                <p:cNvCxnSpPr/>
                <p:nvPr/>
              </p:nvCxnSpPr>
              <p:spPr>
                <a:xfrm flipH="1" flipV="1">
                  <a:off x="1616187" y="5606613"/>
                  <a:ext cx="527541" cy="40701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4" name="二等辺三角形 73"/>
                <p:cNvSpPr/>
                <p:nvPr/>
              </p:nvSpPr>
              <p:spPr>
                <a:xfrm rot="18459098">
                  <a:off x="1557602" y="5549958"/>
                  <a:ext cx="75183" cy="78191"/>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角丸四角形 10"/>
              <p:cNvSpPr/>
              <p:nvPr/>
            </p:nvSpPr>
            <p:spPr>
              <a:xfrm>
                <a:off x="1713243" y="5675973"/>
                <a:ext cx="313741" cy="243985"/>
              </a:xfrm>
              <a:prstGeom prst="roundRect">
                <a:avLst>
                  <a:gd name="adj" fmla="val 122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7413" y="5650196"/>
                <a:ext cx="297863" cy="297863"/>
              </a:xfrm>
              <a:prstGeom prst="rect">
                <a:avLst/>
              </a:prstGeom>
            </p:spPr>
          </p:pic>
          <p:pic>
            <p:nvPicPr>
              <p:cNvPr id="64" name="図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680" y="4919272"/>
                <a:ext cx="544349" cy="544349"/>
              </a:xfrm>
              <a:prstGeom prst="rect">
                <a:avLst/>
              </a:prstGeom>
            </p:spPr>
          </p:pic>
          <p:grpSp>
            <p:nvGrpSpPr>
              <p:cNvPr id="81" name="グループ化 80"/>
              <p:cNvGrpSpPr/>
              <p:nvPr/>
            </p:nvGrpSpPr>
            <p:grpSpPr>
              <a:xfrm>
                <a:off x="3348584" y="5254814"/>
                <a:ext cx="548321" cy="75183"/>
                <a:chOff x="2225384" y="5156982"/>
                <a:chExt cx="548321" cy="75183"/>
              </a:xfrm>
            </p:grpSpPr>
            <p:cxnSp>
              <p:nvCxnSpPr>
                <p:cNvPr id="82" name="直線コネクタ 81"/>
                <p:cNvCxnSpPr/>
                <p:nvPr/>
              </p:nvCxnSpPr>
              <p:spPr>
                <a:xfrm>
                  <a:off x="2225384" y="5189328"/>
                  <a:ext cx="47002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83" name="二等辺三角形 82"/>
                <p:cNvSpPr/>
                <p:nvPr/>
              </p:nvSpPr>
              <p:spPr>
                <a:xfrm rot="5400000">
                  <a:off x="2697018" y="5155478"/>
                  <a:ext cx="75183" cy="78191"/>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4" name="グループ化 83"/>
              <p:cNvGrpSpPr/>
              <p:nvPr/>
            </p:nvGrpSpPr>
            <p:grpSpPr>
              <a:xfrm flipV="1">
                <a:off x="3277940" y="5551462"/>
                <a:ext cx="587630" cy="462169"/>
                <a:chOff x="1556098" y="5551462"/>
                <a:chExt cx="587630" cy="462169"/>
              </a:xfrm>
            </p:grpSpPr>
            <p:cxnSp>
              <p:nvCxnSpPr>
                <p:cNvPr id="85" name="直線コネクタ 84"/>
                <p:cNvCxnSpPr/>
                <p:nvPr/>
              </p:nvCxnSpPr>
              <p:spPr>
                <a:xfrm flipH="1" flipV="1">
                  <a:off x="1616187" y="5606613"/>
                  <a:ext cx="527541" cy="40701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86" name="二等辺三角形 85"/>
                <p:cNvSpPr/>
                <p:nvPr/>
              </p:nvSpPr>
              <p:spPr>
                <a:xfrm rot="18459098">
                  <a:off x="1557602" y="5549958"/>
                  <a:ext cx="75183" cy="78191"/>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グループ化 89"/>
              <p:cNvGrpSpPr/>
              <p:nvPr/>
            </p:nvGrpSpPr>
            <p:grpSpPr>
              <a:xfrm>
                <a:off x="4849108" y="5249273"/>
                <a:ext cx="834292" cy="75183"/>
                <a:chOff x="1939413" y="5156982"/>
                <a:chExt cx="834292" cy="75183"/>
              </a:xfrm>
            </p:grpSpPr>
            <p:cxnSp>
              <p:nvCxnSpPr>
                <p:cNvPr id="91" name="直線コネクタ 90"/>
                <p:cNvCxnSpPr/>
                <p:nvPr/>
              </p:nvCxnSpPr>
              <p:spPr>
                <a:xfrm>
                  <a:off x="1939413" y="5189328"/>
                  <a:ext cx="756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二等辺三角形 91"/>
                <p:cNvSpPr/>
                <p:nvPr/>
              </p:nvSpPr>
              <p:spPr>
                <a:xfrm rot="5400000">
                  <a:off x="2697018" y="5155478"/>
                  <a:ext cx="75183" cy="78191"/>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図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3179" y="5059908"/>
                <a:ext cx="545571" cy="545571"/>
              </a:xfrm>
              <a:prstGeom prst="rect">
                <a:avLst/>
              </a:prstGeom>
            </p:spPr>
          </p:pic>
          <p:grpSp>
            <p:nvGrpSpPr>
              <p:cNvPr id="96" name="グループ化 95"/>
              <p:cNvGrpSpPr/>
              <p:nvPr/>
            </p:nvGrpSpPr>
            <p:grpSpPr>
              <a:xfrm>
                <a:off x="6227470" y="5249178"/>
                <a:ext cx="834292" cy="75183"/>
                <a:chOff x="1939413" y="5156982"/>
                <a:chExt cx="834292" cy="75183"/>
              </a:xfrm>
            </p:grpSpPr>
            <p:cxnSp>
              <p:nvCxnSpPr>
                <p:cNvPr id="97" name="直線コネクタ 96"/>
                <p:cNvCxnSpPr/>
                <p:nvPr/>
              </p:nvCxnSpPr>
              <p:spPr>
                <a:xfrm>
                  <a:off x="1939413" y="5189328"/>
                  <a:ext cx="756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98" name="二等辺三角形 97"/>
                <p:cNvSpPr/>
                <p:nvPr/>
              </p:nvSpPr>
              <p:spPr>
                <a:xfrm rot="5400000">
                  <a:off x="2697018" y="5155478"/>
                  <a:ext cx="75183" cy="78191"/>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8" name="図 27"/>
              <p:cNvPicPr>
                <a:picLocks noChangeAspect="1"/>
              </p:cNvPicPr>
              <p:nvPr/>
            </p:nvPicPr>
            <p:blipFill>
              <a:blip r:embed="rId10"/>
              <a:stretch>
                <a:fillRect/>
              </a:stretch>
            </p:blipFill>
            <p:spPr>
              <a:xfrm>
                <a:off x="6377552" y="5107427"/>
                <a:ext cx="455835" cy="433867"/>
              </a:xfrm>
              <a:prstGeom prst="rect">
                <a:avLst/>
              </a:prstGeom>
            </p:spPr>
          </p:pic>
        </p:grpSp>
        <p:sp>
          <p:nvSpPr>
            <p:cNvPr id="100" name="正方形/長方形 99"/>
            <p:cNvSpPr/>
            <p:nvPr/>
          </p:nvSpPr>
          <p:spPr>
            <a:xfrm>
              <a:off x="576449" y="4154730"/>
              <a:ext cx="7402153" cy="217579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700811" y="4021328"/>
              <a:ext cx="3153427" cy="276567"/>
            </a:xfrm>
            <a:prstGeom prst="rect">
              <a:avLst/>
            </a:prstGeom>
            <a:solidFill>
              <a:schemeClr val="bg1"/>
            </a:solidFill>
          </p:spPr>
          <p:txBody>
            <a:bodyPr wrap="none">
              <a:spAutoFit/>
            </a:bodyPr>
            <a:lstStyle/>
            <a:p>
              <a:r>
                <a:rPr kumimoji="1" lang="ja-JP" altLang="en-US" sz="1200" b="1" dirty="0">
                  <a:solidFill>
                    <a:srgbClr val="0070C0"/>
                  </a:solidFill>
                  <a:latin typeface="BIZ UDPゴシック" panose="020B0400000000000000" pitchFamily="50" charset="-128"/>
                  <a:ea typeface="BIZ UDPゴシック" panose="020B0400000000000000" pitchFamily="50" charset="-128"/>
                </a:rPr>
                <a:t>休業要請・要請外支援金支給までのフロー図</a:t>
              </a:r>
              <a:endParaRPr lang="ja-JP" altLang="en-US" sz="1400" dirty="0">
                <a:solidFill>
                  <a:srgbClr val="0070C0"/>
                </a:solidFill>
              </a:endParaRPr>
            </a:p>
          </p:txBody>
        </p:sp>
        <p:grpSp>
          <p:nvGrpSpPr>
            <p:cNvPr id="106" name="グループ化 105"/>
            <p:cNvGrpSpPr/>
            <p:nvPr/>
          </p:nvGrpSpPr>
          <p:grpSpPr>
            <a:xfrm>
              <a:off x="6064918" y="5614379"/>
              <a:ext cx="1913684" cy="561585"/>
              <a:chOff x="5599695" y="5537091"/>
              <a:chExt cx="1913684" cy="561585"/>
            </a:xfrm>
          </p:grpSpPr>
          <p:sp>
            <p:nvSpPr>
              <p:cNvPr id="46" name="正方形/長方形 45"/>
              <p:cNvSpPr/>
              <p:nvPr/>
            </p:nvSpPr>
            <p:spPr>
              <a:xfrm>
                <a:off x="5660505" y="5729344"/>
                <a:ext cx="1852874" cy="369332"/>
              </a:xfrm>
              <a:prstGeom prst="rect">
                <a:avLst/>
              </a:prstGeom>
            </p:spPr>
            <p:txBody>
              <a:bodyPr wrap="square">
                <a:spAutoFit/>
              </a:bodyPr>
              <a:lstStyle/>
              <a:p>
                <a:pPr defTabSz="342909"/>
                <a:r>
                  <a:rPr lang="ja-JP" altLang="en-US" sz="900" dirty="0">
                    <a:latin typeface="BIZ UDPゴシック" panose="020B0400000000000000" pitchFamily="50" charset="-128"/>
                    <a:ea typeface="BIZ UDPゴシック" panose="020B0400000000000000" pitchFamily="50" charset="-128"/>
                  </a:rPr>
                  <a:t>申請書類到着件数：約</a:t>
                </a:r>
                <a:r>
                  <a:rPr lang="en-US" altLang="ja-JP" sz="900" dirty="0">
                    <a:latin typeface="BIZ UDPゴシック" panose="020B0400000000000000" pitchFamily="50" charset="-128"/>
                    <a:ea typeface="BIZ UDPゴシック" panose="020B0400000000000000" pitchFamily="50" charset="-128"/>
                  </a:rPr>
                  <a:t>15</a:t>
                </a:r>
                <a:r>
                  <a:rPr lang="ja-JP" altLang="en-US" sz="900" dirty="0">
                    <a:latin typeface="BIZ UDPゴシック" panose="020B0400000000000000" pitchFamily="50" charset="-128"/>
                    <a:ea typeface="BIZ UDPゴシック" panose="020B0400000000000000" pitchFamily="50" charset="-128"/>
                  </a:rPr>
                  <a:t>万件</a:t>
                </a:r>
              </a:p>
              <a:p>
                <a:pPr defTabSz="342909"/>
                <a:r>
                  <a:rPr lang="ja-JP" altLang="en-US" sz="900" dirty="0">
                    <a:latin typeface="BIZ UDPゴシック" panose="020B0400000000000000" pitchFamily="50" charset="-128"/>
                    <a:ea typeface="BIZ UDPゴシック" panose="020B0400000000000000" pitchFamily="50" charset="-128"/>
                  </a:rPr>
                  <a:t>　　　うち不備件数：約１万</a:t>
                </a:r>
                <a:r>
                  <a:rPr lang="en-US" altLang="ja-JP" sz="900" dirty="0">
                    <a:latin typeface="BIZ UDPゴシック" panose="020B0400000000000000" pitchFamily="50" charset="-128"/>
                    <a:ea typeface="BIZ UDPゴシック" panose="020B0400000000000000" pitchFamily="50" charset="-128"/>
                  </a:rPr>
                  <a:t>3</a:t>
                </a:r>
                <a:r>
                  <a:rPr lang="ja-JP" altLang="en-US" sz="900" dirty="0">
                    <a:latin typeface="BIZ UDPゴシック" panose="020B0400000000000000" pitchFamily="50" charset="-128"/>
                    <a:ea typeface="BIZ UDPゴシック" panose="020B0400000000000000" pitchFamily="50" charset="-128"/>
                  </a:rPr>
                  <a:t>千件</a:t>
                </a:r>
              </a:p>
            </p:txBody>
          </p:sp>
          <p:sp>
            <p:nvSpPr>
              <p:cNvPr id="101" name="正方形/長方形 100"/>
              <p:cNvSpPr/>
              <p:nvPr/>
            </p:nvSpPr>
            <p:spPr>
              <a:xfrm>
                <a:off x="5599695" y="5537091"/>
                <a:ext cx="1396536" cy="230832"/>
              </a:xfrm>
              <a:prstGeom prst="rect">
                <a:avLst/>
              </a:prstGeom>
            </p:spPr>
            <p:txBody>
              <a:bodyPr wrap="none">
                <a:spAutoFit/>
              </a:bodyPr>
              <a:lstStyle/>
              <a:p>
                <a:pPr lvl="0" defTabSz="342909"/>
                <a:r>
                  <a:rPr lang="ja-JP" altLang="en-US" sz="900" b="1" dirty="0">
                    <a:solidFill>
                      <a:prstClr val="black"/>
                    </a:solidFill>
                    <a:latin typeface="BIZ UDPゴシック" panose="020B0400000000000000" pitchFamily="50" charset="-128"/>
                    <a:ea typeface="BIZ UDPゴシック" panose="020B0400000000000000" pitchFamily="50" charset="-128"/>
                  </a:rPr>
                  <a:t>（参考）申請・審査状況等</a:t>
                </a:r>
                <a:endParaRPr lang="en-US" altLang="ja-JP" sz="900" b="1" dirty="0">
                  <a:solidFill>
                    <a:prstClr val="black"/>
                  </a:solidFill>
                  <a:latin typeface="BIZ UDPゴシック" panose="020B0400000000000000" pitchFamily="50" charset="-128"/>
                  <a:ea typeface="BIZ UDPゴシック" panose="020B0400000000000000" pitchFamily="50" charset="-128"/>
                </a:endParaRPr>
              </a:p>
            </p:txBody>
          </p:sp>
          <p:cxnSp>
            <p:nvCxnSpPr>
              <p:cNvPr id="103" name="直線コネクタ 102"/>
              <p:cNvCxnSpPr/>
              <p:nvPr/>
            </p:nvCxnSpPr>
            <p:spPr>
              <a:xfrm>
                <a:off x="5700610" y="5754654"/>
                <a:ext cx="15828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9" name="正方形/長方形 98"/>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lang="ja-JP" altLang="en-US"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２</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6" name="テキスト ボックス 65"/>
          <p:cNvSpPr txBox="1"/>
          <p:nvPr/>
        </p:nvSpPr>
        <p:spPr>
          <a:xfrm>
            <a:off x="373795" y="6330258"/>
            <a:ext cx="8203650" cy="294097"/>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(*10)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アジャイル開発（</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agile software development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）とは、機能単位の小さなサイクルで、計画から設計・開発・テストまでの工程を繰り返すことにより開発を進め、</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速やかにソフトウェアやシステムをリリースすることに適した（</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agile</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＝素早い・俊敏な）開発手法。</a:t>
            </a:r>
          </a:p>
        </p:txBody>
      </p:sp>
      <p:grpSp>
        <p:nvGrpSpPr>
          <p:cNvPr id="63" name="グループ化 62"/>
          <p:cNvGrpSpPr/>
          <p:nvPr/>
        </p:nvGrpSpPr>
        <p:grpSpPr>
          <a:xfrm>
            <a:off x="802506" y="1845498"/>
            <a:ext cx="835586" cy="278357"/>
            <a:chOff x="928751" y="1163209"/>
            <a:chExt cx="2483141" cy="344695"/>
          </a:xfrm>
        </p:grpSpPr>
        <p:sp>
          <p:nvSpPr>
            <p:cNvPr id="67" name="角丸四角形 66"/>
            <p:cNvSpPr/>
            <p:nvPr/>
          </p:nvSpPr>
          <p:spPr>
            <a:xfrm>
              <a:off x="928751" y="1183848"/>
              <a:ext cx="2483141" cy="324056"/>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1107980" y="1163209"/>
              <a:ext cx="2154146" cy="343013"/>
            </a:xfrm>
            <a:prstGeom prst="rect">
              <a:avLst/>
            </a:prstGeom>
          </p:spPr>
          <p:txBody>
            <a:bodyPr wrap="none">
              <a:spAutoFit/>
            </a:bodyPr>
            <a:lstStyle/>
            <a:p>
              <a:pPr lvl="0" algn="ctr" defTabSz="342909"/>
              <a:r>
                <a:rPr lang="ja-JP" altLang="en-US" sz="1200" b="1" dirty="0">
                  <a:solidFill>
                    <a:prstClr val="white"/>
                  </a:solidFill>
                  <a:latin typeface="BIZ UDPゴシック" panose="020B0400000000000000" pitchFamily="50" charset="-128"/>
                  <a:ea typeface="BIZ UDPゴシック" panose="020B0400000000000000" pitchFamily="50" charset="-128"/>
                </a:rPr>
                <a:t>ポイント</a:t>
              </a:r>
              <a:endParaRPr lang="en-US" altLang="ja-JP" sz="1200" b="1" dirty="0">
                <a:solidFill>
                  <a:prstClr val="white"/>
                </a:solidFill>
                <a:latin typeface="BIZ UDPゴシック" panose="020B0400000000000000" pitchFamily="50" charset="-128"/>
                <a:ea typeface="BIZ UDPゴシック" panose="020B0400000000000000" pitchFamily="50" charset="-128"/>
              </a:endParaRPr>
            </a:p>
          </p:txBody>
        </p:sp>
      </p:grpSp>
      <p:sp>
        <p:nvSpPr>
          <p:cNvPr id="75" name="正方形/長方形 7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9</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7" name="テキスト ボックス 76"/>
          <p:cNvSpPr txBox="1"/>
          <p:nvPr/>
        </p:nvSpPr>
        <p:spPr>
          <a:xfrm>
            <a:off x="433139" y="1045438"/>
            <a:ext cx="8464535" cy="288956"/>
          </a:xfrm>
          <a:prstGeom prst="rect">
            <a:avLst/>
          </a:prstGeom>
          <a:noFill/>
          <a:ln>
            <a:noFill/>
          </a:ln>
        </p:spPr>
        <p:txBody>
          <a:bodyPr wrap="square" rtlCol="0" anchor="ctr">
            <a:noAutofit/>
          </a:bodyPr>
          <a:lstStyle/>
          <a:p>
            <a:r>
              <a:rPr lang="ja-JP" altLang="en-US" sz="1200" dirty="0">
                <a:latin typeface="メイリオ" panose="020B0604030504040204" pitchFamily="50" charset="-128"/>
                <a:ea typeface="メイリオ" panose="020B0604030504040204" pitchFamily="50" charset="-128"/>
              </a:rPr>
              <a:t>新型コロナウイルス感染症対策において、クラウドサービスを活用したオンライン化の取組みを実施。</a:t>
            </a:r>
            <a:endParaRPr lang="en-US" altLang="ja-JP" sz="1200" dirty="0">
              <a:latin typeface="メイリオ" panose="020B0604030504040204" pitchFamily="50" charset="-128"/>
              <a:ea typeface="メイリオ" panose="020B0604030504040204" pitchFamily="50" charset="-128"/>
            </a:endParaRPr>
          </a:p>
        </p:txBody>
      </p:sp>
      <p:sp>
        <p:nvSpPr>
          <p:cNvPr id="79" name="テキスト ボックス 78"/>
          <p:cNvSpPr txBox="1"/>
          <p:nvPr/>
        </p:nvSpPr>
        <p:spPr>
          <a:xfrm>
            <a:off x="701570" y="5988478"/>
            <a:ext cx="8379030"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その他、病院の空き状況の共有、患者の健康観察などを</a:t>
            </a:r>
            <a:r>
              <a:rPr lang="ja-JP" altLang="en-US" sz="900" dirty="0">
                <a:latin typeface="Meiryo UI" panose="020B0604030504040204" pitchFamily="50" charset="-128"/>
                <a:ea typeface="Meiryo UI" panose="020B0604030504040204" pitchFamily="50" charset="-128"/>
              </a:rPr>
              <a:t>オンライン化（コロナウイルス対応状況管理システム）</a:t>
            </a:r>
            <a:r>
              <a:rPr lang="en-US" altLang="ja-JP" sz="900" dirty="0">
                <a:latin typeface="Meiryo UI" panose="020B0604030504040204" pitchFamily="50" charset="-128"/>
                <a:ea typeface="Meiryo UI" panose="020B0604030504040204" pitchFamily="50" charset="-128"/>
              </a:rPr>
              <a:t>&lt;</a:t>
            </a:r>
            <a:r>
              <a:rPr kumimoji="1" lang="ja-JP" altLang="en-US" sz="800" dirty="0">
                <a:latin typeface="Meiryo UI" panose="020B0604030504040204" pitchFamily="50" charset="-128"/>
                <a:ea typeface="Meiryo UI" panose="020B0604030504040204" pitchFamily="50" charset="-128"/>
              </a:rPr>
              <a:t>現在は、国の感染者等情報把握・管理システム（</a:t>
            </a:r>
            <a:r>
              <a:rPr kumimoji="1" lang="en-US" altLang="ja-JP" sz="800" dirty="0">
                <a:latin typeface="Meiryo UI" panose="020B0604030504040204" pitchFamily="50" charset="-128"/>
                <a:ea typeface="Meiryo UI" panose="020B0604030504040204" pitchFamily="50" charset="-128"/>
              </a:rPr>
              <a:t>HER-SYS</a:t>
            </a:r>
            <a:r>
              <a:rPr kumimoji="1" lang="ja-JP" altLang="en-US" sz="800" dirty="0">
                <a:latin typeface="Meiryo UI" panose="020B0604030504040204" pitchFamily="50" charset="-128"/>
                <a:ea typeface="Meiryo UI" panose="020B0604030504040204" pitchFamily="50" charset="-128"/>
              </a:rPr>
              <a:t>）に移行</a:t>
            </a:r>
            <a:r>
              <a:rPr kumimoji="1" lang="en-US" altLang="ja-JP" sz="800" dirty="0">
                <a:latin typeface="Meiryo UI" panose="020B0604030504040204" pitchFamily="50" charset="-128"/>
                <a:ea typeface="Meiryo UI" panose="020B0604030504040204" pitchFamily="50" charset="-128"/>
              </a:rPr>
              <a:t>&gt;</a:t>
            </a:r>
            <a:endParaRPr kumimoji="1"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40632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4300" y="414599"/>
            <a:ext cx="8913195" cy="6408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◆３つのレスの改革の推進</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2" name="テキスト ボックス 11"/>
          <p:cNvSpPr txBox="1"/>
          <p:nvPr/>
        </p:nvSpPr>
        <p:spPr>
          <a:xfrm>
            <a:off x="791580" y="4824395"/>
            <a:ext cx="7320435" cy="224785"/>
          </a:xfrm>
          <a:prstGeom prst="rect">
            <a:avLst/>
          </a:prstGeom>
          <a:noFill/>
          <a:ln>
            <a:noFill/>
            <a:prstDash val="dash"/>
          </a:ln>
        </p:spPr>
        <p:txBody>
          <a:bodyPr wrap="square" rtlCol="0">
            <a:noAutofit/>
          </a:bodyPr>
          <a:lstStyle/>
          <a:p>
            <a:pPr lvl="0">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施設や事務におけるキャッシュレス化について、効果検証を行いながら、さらなる充実に向けて検討する。</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p:cNvSpPr txBox="1"/>
          <p:nvPr/>
        </p:nvSpPr>
        <p:spPr>
          <a:xfrm>
            <a:off x="459732" y="1493785"/>
            <a:ext cx="1598711" cy="252981"/>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はんこレス</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4" name="テキスト ボックス 13"/>
          <p:cNvSpPr txBox="1"/>
          <p:nvPr/>
        </p:nvSpPr>
        <p:spPr>
          <a:xfrm>
            <a:off x="517450" y="3186092"/>
            <a:ext cx="1392797" cy="280532"/>
          </a:xfrm>
          <a:prstGeom prst="rect">
            <a:avLst/>
          </a:prstGeom>
          <a:noFill/>
          <a:ln>
            <a:noFill/>
            <a:prstDash val="dash"/>
          </a:ln>
        </p:spPr>
        <p:txBody>
          <a:bodyPr wrap="square" rtlCol="0">
            <a:noAutofit/>
          </a:bodyPr>
          <a:lstStyle/>
          <a:p>
            <a:pPr>
              <a:spcBef>
                <a:spcPts val="225"/>
              </a:spcBef>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ペーパーレス</a:t>
            </a:r>
            <a:r>
              <a:rPr lang="en-US" altLang="ja-JP" sz="1400" b="1" dirty="0">
                <a:latin typeface="Meiryo UI" panose="020B0604030504040204" pitchFamily="50" charset="-128"/>
                <a:ea typeface="Meiryo UI" panose="020B0604030504040204" pitchFamily="50" charset="-128"/>
              </a:rPr>
              <a:t>】</a:t>
            </a:r>
          </a:p>
        </p:txBody>
      </p:sp>
      <p:sp>
        <p:nvSpPr>
          <p:cNvPr id="28" name="テキスト ボックス 27"/>
          <p:cNvSpPr txBox="1"/>
          <p:nvPr/>
        </p:nvSpPr>
        <p:spPr>
          <a:xfrm>
            <a:off x="517450" y="4554125"/>
            <a:ext cx="1397619" cy="257736"/>
          </a:xfrm>
          <a:prstGeom prst="rect">
            <a:avLst/>
          </a:prstGeom>
          <a:noFill/>
          <a:ln>
            <a:noFill/>
            <a:prstDash val="dash"/>
          </a:ln>
        </p:spPr>
        <p:txBody>
          <a:bodyPr wrap="square" rtlCol="0">
            <a:noAutofit/>
          </a:bodyPr>
          <a:lstStyle/>
          <a:p>
            <a:pPr>
              <a:spcBef>
                <a:spcPts val="225"/>
              </a:spcBef>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キャッシュレス</a:t>
            </a:r>
            <a:r>
              <a:rPr lang="en-US" altLang="ja-JP" sz="1400" b="1" dirty="0">
                <a:latin typeface="Meiryo UI" panose="020B0604030504040204" pitchFamily="50" charset="-128"/>
                <a:ea typeface="Meiryo UI" panose="020B0604030504040204" pitchFamily="50" charset="-128"/>
              </a:rPr>
              <a:t>】</a:t>
            </a:r>
          </a:p>
        </p:txBody>
      </p:sp>
      <p:sp>
        <p:nvSpPr>
          <p:cNvPr id="48" name="テキスト ボックス 47"/>
          <p:cNvSpPr txBox="1"/>
          <p:nvPr/>
        </p:nvSpPr>
        <p:spPr>
          <a:xfrm>
            <a:off x="670059" y="4914165"/>
            <a:ext cx="2461781" cy="255197"/>
          </a:xfrm>
          <a:prstGeom prst="rect">
            <a:avLst/>
          </a:prstGeom>
          <a:noFill/>
          <a:ln>
            <a:noFill/>
            <a:prstDash val="dash"/>
          </a:ln>
        </p:spPr>
        <p:txBody>
          <a:bodyPr wrap="square" rtlCol="0">
            <a:noAutofit/>
          </a:bodyPr>
          <a:lstStyle/>
          <a:p>
            <a:pPr>
              <a:spcBef>
                <a:spcPts val="225"/>
              </a:spcBef>
            </a:pPr>
            <a:endParaRPr lang="en-US" altLang="ja-JP" sz="9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849837" y="5093133"/>
            <a:ext cx="7564376" cy="1655370"/>
          </a:xfrm>
          <a:prstGeom prst="rect">
            <a:avLst/>
          </a:prstGeom>
          <a:solidFill>
            <a:schemeClr val="accent6">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endParaRPr kumimoji="1" lang="en-US" altLang="ja-JP" sz="800" b="1" dirty="0">
              <a:solidFill>
                <a:schemeClr val="tx1"/>
              </a:solidFill>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733662" y="1718810"/>
            <a:ext cx="8203823" cy="426702"/>
          </a:xfrm>
          <a:prstGeom prst="rect">
            <a:avLst/>
          </a:prstGeom>
          <a:noFill/>
          <a:ln>
            <a:noFill/>
            <a:prstDash val="dash"/>
          </a:ln>
        </p:spPr>
        <p:txBody>
          <a:bodyPr wrap="square" rtlCol="0">
            <a:noAutofit/>
          </a:bodyPr>
          <a:lstStyle/>
          <a:p>
            <a:pPr lvl="0">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府民や事業者から提出される申請書等について、押印義務見直し指針を策定し、全庁で見直しを実施。</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法令等の制約のない「認印」の押印義務を令和</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年度中に撤廃する。</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753654" y="3438381"/>
            <a:ext cx="6788676" cy="215644"/>
          </a:xfrm>
          <a:prstGeom prst="rect">
            <a:avLst/>
          </a:prstGeom>
          <a:noFill/>
          <a:ln>
            <a:noFill/>
            <a:prstDash val="dash"/>
          </a:ln>
        </p:spPr>
        <p:txBody>
          <a:bodyPr wrap="square" rtlCol="0">
            <a:noAutofit/>
          </a:bodyPr>
          <a:lstStyle/>
          <a:p>
            <a:pPr lvl="0">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府が主催又は庁内で実施する全ての会議、打ち合わせのペーパーレス化をめざす。</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849837" y="2210693"/>
            <a:ext cx="7557147" cy="723252"/>
          </a:xfrm>
          <a:prstGeom prst="rect">
            <a:avLst/>
          </a:prstGeom>
          <a:solidFill>
            <a:schemeClr val="accent6">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endParaRPr kumimoji="1" lang="en-US" altLang="ja-JP" sz="800" b="1" dirty="0">
              <a:solidFill>
                <a:schemeClr val="tx1"/>
              </a:solidFill>
              <a:latin typeface="メイリオ" panose="020B0604030504040204" pitchFamily="50" charset="-128"/>
              <a:ea typeface="メイリオ" panose="020B0604030504040204" pitchFamily="50" charset="-128"/>
            </a:endParaRPr>
          </a:p>
        </p:txBody>
      </p:sp>
      <p:sp>
        <p:nvSpPr>
          <p:cNvPr id="47" name="正方形/長方形 46"/>
          <p:cNvSpPr/>
          <p:nvPr/>
        </p:nvSpPr>
        <p:spPr>
          <a:xfrm>
            <a:off x="849837" y="3698963"/>
            <a:ext cx="7557148" cy="700231"/>
          </a:xfrm>
          <a:prstGeom prst="rect">
            <a:avLst/>
          </a:prstGeom>
          <a:solidFill>
            <a:schemeClr val="accent6">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endParaRPr kumimoji="1" lang="en-US" altLang="ja-JP" sz="800" b="1" dirty="0">
              <a:solidFill>
                <a:schemeClr val="tx1"/>
              </a:solidFill>
              <a:latin typeface="メイリオ" panose="020B0604030504040204" pitchFamily="50" charset="-128"/>
              <a:ea typeface="メイリオ" panose="020B0604030504040204" pitchFamily="50" charset="-128"/>
            </a:endParaRPr>
          </a:p>
        </p:txBody>
      </p:sp>
      <p:sp>
        <p:nvSpPr>
          <p:cNvPr id="74" name="正方形/長方形 73"/>
          <p:cNvSpPr/>
          <p:nvPr/>
        </p:nvSpPr>
        <p:spPr>
          <a:xfrm>
            <a:off x="926596" y="2330032"/>
            <a:ext cx="7422073" cy="529089"/>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endParaRPr kumimoji="1" lang="en-US" altLang="ja-JP" sz="700" b="1" dirty="0">
              <a:solidFill>
                <a:schemeClr val="tx1"/>
              </a:solidFill>
              <a:latin typeface="メイリオ" panose="020B0604030504040204" pitchFamily="50" charset="-128"/>
              <a:ea typeface="メイリオ" panose="020B0604030504040204" pitchFamily="50" charset="-128"/>
            </a:endParaRPr>
          </a:p>
        </p:txBody>
      </p:sp>
      <p:sp>
        <p:nvSpPr>
          <p:cNvPr id="75" name="正方形/長方形 74"/>
          <p:cNvSpPr/>
          <p:nvPr/>
        </p:nvSpPr>
        <p:spPr>
          <a:xfrm>
            <a:off x="926596" y="3815925"/>
            <a:ext cx="7422073" cy="504283"/>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endParaRPr lang="en-US" altLang="ja-JP" sz="700" b="1" dirty="0">
              <a:solidFill>
                <a:schemeClr val="tx1"/>
              </a:solidFill>
              <a:latin typeface="メイリオ" panose="020B0604030504040204" pitchFamily="50" charset="-128"/>
              <a:ea typeface="メイリオ" panose="020B0604030504040204" pitchFamily="50" charset="-128"/>
            </a:endParaRPr>
          </a:p>
        </p:txBody>
      </p:sp>
      <p:sp>
        <p:nvSpPr>
          <p:cNvPr id="54" name="正方形/長方形 53"/>
          <p:cNvSpPr/>
          <p:nvPr/>
        </p:nvSpPr>
        <p:spPr>
          <a:xfrm>
            <a:off x="431540" y="880644"/>
            <a:ext cx="8595955" cy="568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1950" indent="-361950">
              <a:lnSpc>
                <a:spcPts val="1700"/>
              </a:lnSpc>
            </a:pPr>
            <a:r>
              <a:rPr lang="ja-JP" altLang="en-US" sz="1200" spc="-30" dirty="0">
                <a:solidFill>
                  <a:schemeClr val="tx1"/>
                </a:solidFill>
                <a:latin typeface="メイリオ" panose="020B0604030504040204" pitchFamily="50" charset="-128"/>
                <a:ea typeface="メイリオ" panose="020B0604030504040204" pitchFamily="50" charset="-128"/>
              </a:rPr>
              <a:t>スマートシティ戦略に基づき、府民の利便性向上の３つのレス</a:t>
            </a:r>
            <a:r>
              <a:rPr lang="ja-JP" altLang="en-US" sz="1200" spc="-100" dirty="0">
                <a:solidFill>
                  <a:schemeClr val="tx1"/>
                </a:solidFill>
                <a:latin typeface="メイリオ" panose="020B0604030504040204" pitchFamily="50" charset="-128"/>
                <a:ea typeface="メイリオ" panose="020B0604030504040204" pitchFamily="50" charset="-128"/>
              </a:rPr>
              <a:t>（はんこレス、ペーパーレス、キャッシュレス）</a:t>
            </a:r>
            <a:r>
              <a:rPr lang="ja-JP" altLang="en-US" sz="1200" spc="-60" dirty="0">
                <a:solidFill>
                  <a:schemeClr val="tx1"/>
                </a:solidFill>
                <a:latin typeface="メイリオ" panose="020B0604030504040204" pitchFamily="50" charset="-128"/>
                <a:ea typeface="メイリオ" panose="020B0604030504040204" pitchFamily="50" charset="-128"/>
              </a:rPr>
              <a:t>の改革を推進。</a:t>
            </a:r>
            <a:endParaRPr lang="en-US" altLang="ja-JP" sz="1200" spc="-60" dirty="0">
              <a:solidFill>
                <a:schemeClr val="tx1"/>
              </a:solidFill>
              <a:latin typeface="メイリオ" panose="020B0604030504040204" pitchFamily="50" charset="-128"/>
              <a:ea typeface="メイリオ" panose="020B0604030504040204" pitchFamily="50" charset="-128"/>
            </a:endParaRPr>
          </a:p>
          <a:p>
            <a:pPr marL="361950" indent="-361950">
              <a:lnSpc>
                <a:spcPts val="1700"/>
              </a:lnSpc>
            </a:pPr>
            <a:r>
              <a:rPr lang="ja-JP" altLang="en-US" sz="1200" dirty="0">
                <a:solidFill>
                  <a:schemeClr val="tx1"/>
                </a:solidFill>
                <a:latin typeface="メイリオ" panose="020B0604030504040204" pitchFamily="50" charset="-128"/>
                <a:ea typeface="メイリオ" panose="020B0604030504040204" pitchFamily="50" charset="-128"/>
              </a:rPr>
              <a:t>今後、さらに取組みを進め、行政手続きのオンライン化・デジタル化を推進し、行政サービスの改革につなげる。</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8" name="二等辺三角形 7"/>
          <p:cNvSpPr/>
          <p:nvPr/>
        </p:nvSpPr>
        <p:spPr>
          <a:xfrm rot="5400000">
            <a:off x="3000045" y="2495430"/>
            <a:ext cx="115435" cy="92365"/>
          </a:xfrm>
          <a:prstGeom prst="triangle">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二等辺三角形 112"/>
          <p:cNvSpPr/>
          <p:nvPr/>
        </p:nvSpPr>
        <p:spPr>
          <a:xfrm rot="5400000">
            <a:off x="2997893" y="2622531"/>
            <a:ext cx="115435" cy="83968"/>
          </a:xfrm>
          <a:prstGeom prst="triangle">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テキスト ボックス 118"/>
          <p:cNvSpPr txBox="1"/>
          <p:nvPr/>
        </p:nvSpPr>
        <p:spPr>
          <a:xfrm>
            <a:off x="5472100" y="4065325"/>
            <a:ext cx="2369581" cy="6438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テキスト ボックス 119"/>
          <p:cNvSpPr txBox="1"/>
          <p:nvPr/>
        </p:nvSpPr>
        <p:spPr>
          <a:xfrm>
            <a:off x="1146161" y="2588292"/>
            <a:ext cx="1764000" cy="51071"/>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テキスト ボックス 121"/>
          <p:cNvSpPr txBox="1"/>
          <p:nvPr/>
        </p:nvSpPr>
        <p:spPr>
          <a:xfrm>
            <a:off x="2267346" y="4059070"/>
            <a:ext cx="2439669" cy="530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テキスト ボックス 122"/>
          <p:cNvSpPr txBox="1"/>
          <p:nvPr/>
        </p:nvSpPr>
        <p:spPr>
          <a:xfrm>
            <a:off x="3798070" y="2573905"/>
            <a:ext cx="1404000" cy="58527"/>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テキスト ボックス 79"/>
          <p:cNvSpPr txBox="1"/>
          <p:nvPr/>
        </p:nvSpPr>
        <p:spPr>
          <a:xfrm>
            <a:off x="1023431" y="3919709"/>
            <a:ext cx="3782819" cy="351134"/>
          </a:xfrm>
          <a:prstGeom prst="rect">
            <a:avLst/>
          </a:prstGeom>
          <a:noFill/>
          <a:ln>
            <a:noFill/>
            <a:prstDash val="dash"/>
          </a:ln>
        </p:spPr>
        <p:txBody>
          <a:bodyPr wrap="square" rtlCol="0">
            <a:noAutofit/>
          </a:bodyPr>
          <a:lstStyle/>
          <a:p>
            <a:pPr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・職員の意識改革を図る「ペーパーレス会議指針」を</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令和</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2</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年度中</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に策定予定　</a:t>
            </a:r>
            <a:endParaRPr lang="en-US" altLang="ja-JP" sz="9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・タブレット端末や液晶モニター等、より生産性を高める</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ICT</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環境を整備</a:t>
            </a:r>
          </a:p>
        </p:txBody>
      </p:sp>
      <p:sp>
        <p:nvSpPr>
          <p:cNvPr id="77" name="テキスト ボックス 76"/>
          <p:cNvSpPr txBox="1"/>
          <p:nvPr/>
        </p:nvSpPr>
        <p:spPr>
          <a:xfrm>
            <a:off x="1017740" y="2447796"/>
            <a:ext cx="4345300" cy="351134"/>
          </a:xfrm>
          <a:prstGeom prst="rect">
            <a:avLst/>
          </a:prstGeom>
          <a:noFill/>
          <a:ln>
            <a:noFill/>
            <a:prstDash val="dash"/>
          </a:ln>
        </p:spPr>
        <p:txBody>
          <a:bodyPr wrap="square" rtlCol="0">
            <a:noAutofit/>
          </a:bodyPr>
          <a:lstStyle/>
          <a:p>
            <a:pPr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・法令等による制約なし 約</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2,000</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件  　 　　  指針に基づき、今年度中に押印義務撤廃</a:t>
            </a: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・法令等による制約あり 約　 </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500</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件       　　 国の検討状況をふまえて対応</a:t>
            </a: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14" name="二等辺三角形 113"/>
          <p:cNvSpPr/>
          <p:nvPr/>
        </p:nvSpPr>
        <p:spPr>
          <a:xfrm rot="5400000">
            <a:off x="4932847" y="4034151"/>
            <a:ext cx="169010" cy="148754"/>
          </a:xfrm>
          <a:prstGeom prst="triangle">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926596" y="5248423"/>
            <a:ext cx="7402429" cy="1435236"/>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1144292" y="5483990"/>
            <a:ext cx="6345334" cy="351134"/>
          </a:xfrm>
          <a:prstGeom prst="rect">
            <a:avLst/>
          </a:prstGeom>
          <a:noFill/>
          <a:ln>
            <a:noFill/>
            <a:prstDash val="dash"/>
          </a:ln>
        </p:spPr>
        <p:txBody>
          <a:bodyPr wrap="square" rtlCol="0">
            <a:noAutofit/>
          </a:bodyPr>
          <a:lstStyle/>
          <a:p>
            <a:pPr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・万博記念公園（太陽の塔の事前予約）、府営駐車場、府営二色の浜公園（</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BBQ</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施設）において、キャッシュレス決済が可能</a:t>
            </a: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・指定管理者の選定基準に「利用料金の徴収等におけるキャッシュレス化の推進」を追加（</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R2.7</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30" name="テキスト ボックス 129"/>
          <p:cNvSpPr txBox="1"/>
          <p:nvPr/>
        </p:nvSpPr>
        <p:spPr>
          <a:xfrm>
            <a:off x="1241630" y="5460152"/>
            <a:ext cx="1466214" cy="5400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テキスト ボックス 126"/>
          <p:cNvSpPr txBox="1"/>
          <p:nvPr/>
        </p:nvSpPr>
        <p:spPr>
          <a:xfrm>
            <a:off x="1048910" y="5313052"/>
            <a:ext cx="2895797" cy="198878"/>
          </a:xfrm>
          <a:prstGeom prst="rect">
            <a:avLst/>
          </a:prstGeom>
          <a:noFill/>
          <a:ln>
            <a:noFill/>
            <a:prstDash val="dash"/>
          </a:ln>
        </p:spPr>
        <p:txBody>
          <a:bodyPr wrap="square" rtlCol="0">
            <a:noAutofit/>
          </a:bodyPr>
          <a:lstStyle/>
          <a:p>
            <a:pPr>
              <a:spcBef>
                <a:spcPts val="225"/>
              </a:spcBef>
            </a:pPr>
            <a:r>
              <a:rPr lang="ja-JP" altLang="en-US" sz="900" b="1" dirty="0">
                <a:latin typeface="Meiryo UI" panose="020B0604030504040204" pitchFamily="50" charset="-128"/>
                <a:ea typeface="Meiryo UI" panose="020B0604030504040204" pitchFamily="50" charset="-128"/>
              </a:rPr>
              <a:t>◆公の施設におけるキャッシュレス　</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財務部 行政経営課</a:t>
            </a:r>
            <a:r>
              <a:rPr lang="en-US" altLang="ja-JP" sz="800" dirty="0">
                <a:latin typeface="Meiryo UI" panose="020B0604030504040204" pitchFamily="50" charset="-128"/>
                <a:ea typeface="Meiryo UI" panose="020B0604030504040204" pitchFamily="50" charset="-128"/>
              </a:rPr>
              <a:t>】</a:t>
            </a:r>
          </a:p>
        </p:txBody>
      </p:sp>
      <p:sp>
        <p:nvSpPr>
          <p:cNvPr id="111" name="テキスト ボックス 110"/>
          <p:cNvSpPr txBox="1"/>
          <p:nvPr/>
        </p:nvSpPr>
        <p:spPr>
          <a:xfrm>
            <a:off x="1140994" y="6033288"/>
            <a:ext cx="7207675" cy="200245"/>
          </a:xfrm>
          <a:prstGeom prst="rect">
            <a:avLst/>
          </a:prstGeom>
          <a:noFill/>
          <a:ln>
            <a:noFill/>
            <a:prstDash val="dash"/>
          </a:ln>
        </p:spPr>
        <p:txBody>
          <a:bodyPr wrap="square" rtlCol="0">
            <a:noAutofit/>
          </a:bodyPr>
          <a:lstStyle/>
          <a:p>
            <a:pPr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・本庁（本館、別館及び咲洲庁舎）の手数料納付窓口において、新たにクレジットカード決済・電子マネー決済・スマートフォン決済を導入（</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R2.12</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p>
        </p:txBody>
      </p:sp>
      <p:sp>
        <p:nvSpPr>
          <p:cNvPr id="129" name="テキスト ボックス 128"/>
          <p:cNvSpPr txBox="1"/>
          <p:nvPr/>
        </p:nvSpPr>
        <p:spPr>
          <a:xfrm>
            <a:off x="1255584" y="5985047"/>
            <a:ext cx="2551331" cy="5400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テキスト ボックス 109"/>
          <p:cNvSpPr txBox="1"/>
          <p:nvPr/>
        </p:nvSpPr>
        <p:spPr>
          <a:xfrm>
            <a:off x="1036772" y="5845460"/>
            <a:ext cx="4569589" cy="170565"/>
          </a:xfrm>
          <a:prstGeom prst="rect">
            <a:avLst/>
          </a:prstGeom>
          <a:noFill/>
          <a:ln>
            <a:noFill/>
            <a:prstDash val="dash"/>
          </a:ln>
        </p:spPr>
        <p:txBody>
          <a:bodyPr wrap="square" rtlCol="0">
            <a:noAutofit/>
          </a:bodyPr>
          <a:lstStyle/>
          <a:p>
            <a:pPr>
              <a:spcBef>
                <a:spcPts val="225"/>
              </a:spcBef>
            </a:pPr>
            <a:r>
              <a:rPr lang="ja-JP" altLang="en-US" sz="900" b="1" dirty="0">
                <a:latin typeface="Meiryo UI" panose="020B0604030504040204" pitchFamily="50" charset="-128"/>
                <a:ea typeface="Meiryo UI" panose="020B0604030504040204" pitchFamily="50" charset="-128"/>
              </a:rPr>
              <a:t>◆行政サービスに係る手数料収納におけるキャッシュレス　</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会計局 会計総務課</a:t>
            </a:r>
            <a:r>
              <a:rPr lang="en-US" altLang="ja-JP" sz="800" dirty="0">
                <a:latin typeface="Meiryo UI" panose="020B0604030504040204" pitchFamily="50" charset="-128"/>
                <a:ea typeface="Meiryo UI" panose="020B0604030504040204" pitchFamily="50" charset="-128"/>
              </a:rPr>
              <a:t>】</a:t>
            </a:r>
          </a:p>
        </p:txBody>
      </p:sp>
      <p:sp>
        <p:nvSpPr>
          <p:cNvPr id="100" name="テキスト ボックス 99"/>
          <p:cNvSpPr txBox="1"/>
          <p:nvPr/>
        </p:nvSpPr>
        <p:spPr>
          <a:xfrm>
            <a:off x="1147924" y="6460178"/>
            <a:ext cx="5372988" cy="223479"/>
          </a:xfrm>
          <a:prstGeom prst="rect">
            <a:avLst/>
          </a:prstGeom>
          <a:noFill/>
          <a:ln>
            <a:noFill/>
            <a:prstDash val="dash"/>
          </a:ln>
        </p:spPr>
        <p:txBody>
          <a:bodyPr wrap="square" rtlCol="0">
            <a:noAutofit/>
          </a:bodyPr>
          <a:lstStyle/>
          <a:p>
            <a:pPr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・自動車税（種別割）については、クレジットカードによる納税が可能。スマートフォンアプリによる納税を随時追加</a:t>
            </a: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21" name="テキスト ボックス 120"/>
          <p:cNvSpPr txBox="1"/>
          <p:nvPr/>
        </p:nvSpPr>
        <p:spPr>
          <a:xfrm>
            <a:off x="1222025" y="6412537"/>
            <a:ext cx="1620554" cy="53206"/>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テキスト ボックス 98"/>
          <p:cNvSpPr txBox="1"/>
          <p:nvPr/>
        </p:nvSpPr>
        <p:spPr>
          <a:xfrm>
            <a:off x="1030443" y="6269000"/>
            <a:ext cx="3247700" cy="199129"/>
          </a:xfrm>
          <a:prstGeom prst="rect">
            <a:avLst/>
          </a:prstGeom>
          <a:noFill/>
          <a:ln>
            <a:noFill/>
            <a:prstDash val="dash"/>
          </a:ln>
        </p:spPr>
        <p:txBody>
          <a:bodyPr wrap="square" rtlCol="0">
            <a:noAutofit/>
          </a:bodyPr>
          <a:lstStyle/>
          <a:p>
            <a:pPr>
              <a:spcBef>
                <a:spcPts val="225"/>
              </a:spcBef>
            </a:pPr>
            <a:r>
              <a:rPr lang="ja-JP" altLang="en-US" sz="900" b="1" dirty="0">
                <a:latin typeface="Meiryo UI" panose="020B0604030504040204" pitchFamily="50" charset="-128"/>
                <a:ea typeface="Meiryo UI" panose="020B0604030504040204" pitchFamily="50" charset="-128"/>
              </a:rPr>
              <a:t>◆府税の収納におけるキャッシュレス　</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財務部 税務局 徴税対策課</a:t>
            </a:r>
            <a:r>
              <a:rPr lang="en-US" altLang="ja-JP" sz="800" dirty="0">
                <a:latin typeface="Meiryo UI" panose="020B0604030504040204" pitchFamily="50" charset="-128"/>
                <a:ea typeface="Meiryo UI" panose="020B0604030504040204" pitchFamily="50" charset="-128"/>
              </a:rPr>
              <a:t>】</a:t>
            </a:r>
          </a:p>
        </p:txBody>
      </p:sp>
      <p:pic>
        <p:nvPicPr>
          <p:cNvPr id="112" name="図 1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890" y="5415754"/>
            <a:ext cx="625344" cy="548872"/>
          </a:xfrm>
          <a:prstGeom prst="rect">
            <a:avLst/>
          </a:prstGeom>
        </p:spPr>
      </p:pic>
      <p:sp>
        <p:nvSpPr>
          <p:cNvPr id="68" name="正方形/長方形 67"/>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10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角丸四角形 3"/>
          <p:cNvSpPr/>
          <p:nvPr/>
        </p:nvSpPr>
        <p:spPr>
          <a:xfrm>
            <a:off x="5652121" y="2401480"/>
            <a:ext cx="2493857" cy="411615"/>
          </a:xfrm>
          <a:prstGeom prst="roundRect">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左記のほか、文書作成者の真正性の確保等のために</a:t>
            </a:r>
            <a:endParaRPr lang="en-US" altLang="ja-JP" sz="800" dirty="0">
              <a:solidFill>
                <a:schemeClr val="tx1"/>
              </a:solidFill>
              <a:latin typeface="Meiryo UI" panose="020B0604030504040204" pitchFamily="50" charset="-128"/>
              <a:ea typeface="Meiryo UI" panose="020B0604030504040204" pitchFamily="50" charset="-128"/>
            </a:endParaRPr>
          </a:p>
          <a:p>
            <a:r>
              <a:rPr lang="en-US" altLang="ja-JP" sz="800" dirty="0">
                <a:solidFill>
                  <a:schemeClr val="tx1"/>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「実印」を求めているものは、必要性を精査した上で</a:t>
            </a:r>
          </a:p>
          <a:p>
            <a:r>
              <a:rPr lang="ja-JP" altLang="en-US" sz="800" dirty="0">
                <a:solidFill>
                  <a:schemeClr val="tx1"/>
                </a:solidFill>
                <a:latin typeface="Meiryo UI" panose="020B0604030504040204" pitchFamily="50" charset="-128"/>
                <a:ea typeface="Meiryo UI" panose="020B0604030504040204" pitchFamily="50" charset="-128"/>
              </a:rPr>
              <a:t>   代替手法（電子認証など）を検討</a:t>
            </a:r>
          </a:p>
        </p:txBody>
      </p:sp>
      <p:sp>
        <p:nvSpPr>
          <p:cNvPr id="69" name="角丸四角形 68"/>
          <p:cNvSpPr/>
          <p:nvPr/>
        </p:nvSpPr>
        <p:spPr>
          <a:xfrm>
            <a:off x="888002" y="2247899"/>
            <a:ext cx="733013" cy="183929"/>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9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取組状況</a:t>
            </a:r>
          </a:p>
        </p:txBody>
      </p:sp>
      <p:sp>
        <p:nvSpPr>
          <p:cNvPr id="70" name="角丸四角形 69"/>
          <p:cNvSpPr/>
          <p:nvPr/>
        </p:nvSpPr>
        <p:spPr>
          <a:xfrm>
            <a:off x="887158" y="3719181"/>
            <a:ext cx="733013" cy="183929"/>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9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取組状況</a:t>
            </a:r>
          </a:p>
        </p:txBody>
      </p:sp>
      <p:sp>
        <p:nvSpPr>
          <p:cNvPr id="71" name="角丸四角形 70"/>
          <p:cNvSpPr/>
          <p:nvPr/>
        </p:nvSpPr>
        <p:spPr>
          <a:xfrm>
            <a:off x="894201" y="5127273"/>
            <a:ext cx="733013" cy="183929"/>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9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取組状況</a:t>
            </a:r>
          </a:p>
        </p:txBody>
      </p:sp>
      <p:sp>
        <p:nvSpPr>
          <p:cNvPr id="60" name="テキスト ボックス 59">
            <a:extLst>
              <a:ext uri="{FF2B5EF4-FFF2-40B4-BE49-F238E27FC236}">
                <a16:creationId xmlns:a16="http://schemas.microsoft.com/office/drawing/2014/main" id="{2320AD4B-9102-4924-82C3-282511A41733}"/>
              </a:ext>
            </a:extLst>
          </p:cNvPr>
          <p:cNvSpPr txBox="1"/>
          <p:nvPr/>
        </p:nvSpPr>
        <p:spPr>
          <a:xfrm>
            <a:off x="5469854" y="4193957"/>
            <a:ext cx="2369581" cy="6438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5382089" y="3789040"/>
            <a:ext cx="2295255" cy="63338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r>
              <a:rPr lang="en-US" altLang="ja-JP" sz="9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9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令和</a:t>
            </a:r>
            <a:r>
              <a:rPr lang="en-US" altLang="ja-JP" sz="9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4</a:t>
            </a:r>
            <a:r>
              <a:rPr lang="ja-JP" altLang="en-US" sz="9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年度</a:t>
            </a:r>
            <a:r>
              <a:rPr lang="en-US" altLang="ja-JP" sz="9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p>
          <a:p>
            <a:pPr lvl="0">
              <a:defRPr/>
            </a:pP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定例的な会議のペーパーレス会議率</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90</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用紙削減率 </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H30</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年度比　▲</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16%</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をめざす</a:t>
            </a:r>
          </a:p>
        </p:txBody>
      </p:sp>
    </p:spTree>
    <p:extLst>
      <p:ext uri="{BB962C8B-B14F-4D97-AF65-F5344CB8AC3E}">
        <p14:creationId xmlns:p14="http://schemas.microsoft.com/office/powerpoint/2010/main" val="61960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4663" y="531722"/>
            <a:ext cx="8943453" cy="6092633"/>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SNS</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を活用した相談体制の充実</a:t>
            </a: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i="0" u="none" strike="noStrike" kern="1200" cap="none" spc="0" normalizeH="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noProof="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＜参考事例４＞</a:t>
            </a:r>
          </a:p>
        </p:txBody>
      </p:sp>
      <p:sp>
        <p:nvSpPr>
          <p:cNvPr id="9" name="正方形/長方形 8"/>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noProof="0" dirty="0">
                <a:solidFill>
                  <a:prstClr val="black"/>
                </a:solidFill>
                <a:latin typeface="Calibri"/>
                <a:ea typeface="ＭＳ Ｐゴシック" panose="020B0600070205080204" pitchFamily="50" charset="-128"/>
              </a:rPr>
              <a:t>11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558351" y="983935"/>
            <a:ext cx="8604055" cy="311914"/>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若年者層の多くが</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をコミュニケーション手段とする中、</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を活用することにより多様な相談体制を構築。</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86535" y="1392112"/>
            <a:ext cx="8604055" cy="232081"/>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児童虐待防止相談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福祉部 子ども室 家庭支援課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2" name="テキスト ボックス 11"/>
          <p:cNvSpPr txBox="1"/>
          <p:nvPr/>
        </p:nvSpPr>
        <p:spPr>
          <a:xfrm>
            <a:off x="616465" y="1617137"/>
            <a:ext cx="8199010" cy="62158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家庭での不安や子育ての悩みなどを気軽に相談してもらい、児童虐待の未然防止・早期発見・早期対応を図るため、</a:t>
            </a:r>
          </a:p>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府内在住の子ども及び保護者を対象に、大阪市・堺市と共同で</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を活用した児童虐待防止相談を実施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年度試行実施、令和</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年度より本格実施）</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386535" y="4533305"/>
            <a:ext cx="8604055" cy="232081"/>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こころの相談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健康医療部 保健医療室 地域保健課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689291" y="4770653"/>
            <a:ext cx="8067273" cy="413542"/>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若年者層に合わせた相談窓口を構築し悩みに応じた個別支援体制の整備を図るため、また、新型コロナウイルス感染症に関する不安やストレスなどこころの健康に関する相談に応じるため、</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を活用した相談を実施</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R2.5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431207" y="6035682"/>
            <a:ext cx="3015668" cy="281437"/>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教育相談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教育庁 教育センター</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角丸四角形 69"/>
          <p:cNvSpPr/>
          <p:nvPr/>
        </p:nvSpPr>
        <p:spPr>
          <a:xfrm>
            <a:off x="800200" y="5008450"/>
            <a:ext cx="7894638" cy="243012"/>
          </a:xfrm>
          <a:prstGeom prst="roundRect">
            <a:avLst>
              <a:gd name="adj" fmla="val 0"/>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36000" rIns="0" rtlCol="0" anchor="t"/>
          <a:lstStyle/>
          <a:p>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角丸四角形 3"/>
          <p:cNvSpPr/>
          <p:nvPr/>
        </p:nvSpPr>
        <p:spPr>
          <a:xfrm>
            <a:off x="857853" y="5274205"/>
            <a:ext cx="7716234" cy="504624"/>
          </a:xfrm>
          <a:prstGeom prst="roundRect">
            <a:avLst/>
          </a:prstGeom>
          <a:noFill/>
          <a:ln w="6350">
            <a:solidFill>
              <a:schemeClr val="tx2"/>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p>
            <a:pPr>
              <a:defRPr/>
            </a:pP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並行して、</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によるこころの相談事業の充実をめざし、以下の大学と新型コロナウイルスに関する</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相談の内容を分析する共同研究を実施。</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・国立大学法人京都大学こころの未来研究センター（研究期間：</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R2.8.7</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R3.8.6</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・大阪大学・奈良先端科技術大学院大学</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（研究期間：</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R2.10.1</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R3.9.30</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角丸四角形 70"/>
          <p:cNvSpPr/>
          <p:nvPr/>
        </p:nvSpPr>
        <p:spPr>
          <a:xfrm>
            <a:off x="989358" y="2289964"/>
            <a:ext cx="7716234" cy="2039136"/>
          </a:xfrm>
          <a:prstGeom prst="roundRect">
            <a:avLst>
              <a:gd name="adj" fmla="val 9816"/>
            </a:avLst>
          </a:prstGeom>
          <a:solidFill>
            <a:schemeClr val="accent5">
              <a:lumMod val="20000"/>
              <a:lumOff val="80000"/>
            </a:schemeClr>
          </a:solidFill>
          <a:ln w="6350">
            <a:no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p>
            <a:pPr>
              <a:defRPr/>
            </a:pP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 name="グループ化 15"/>
          <p:cNvGrpSpPr/>
          <p:nvPr/>
        </p:nvGrpSpPr>
        <p:grpSpPr>
          <a:xfrm>
            <a:off x="1325284" y="2397610"/>
            <a:ext cx="6120679" cy="1800211"/>
            <a:chOff x="851148" y="1970944"/>
            <a:chExt cx="13013158" cy="3981565"/>
          </a:xfrm>
        </p:grpSpPr>
        <p:grpSp>
          <p:nvGrpSpPr>
            <p:cNvPr id="17" name="グループ化 16"/>
            <p:cNvGrpSpPr/>
            <p:nvPr/>
          </p:nvGrpSpPr>
          <p:grpSpPr>
            <a:xfrm>
              <a:off x="8350655" y="2040919"/>
              <a:ext cx="4365432" cy="1526522"/>
              <a:chOff x="7224615" y="1628344"/>
              <a:chExt cx="3259819" cy="1562032"/>
            </a:xfrm>
          </p:grpSpPr>
          <p:sp>
            <p:nvSpPr>
              <p:cNvPr id="61" name="正方形/長方形 60"/>
              <p:cNvSpPr/>
              <p:nvPr/>
            </p:nvSpPr>
            <p:spPr>
              <a:xfrm>
                <a:off x="7224620" y="1628344"/>
                <a:ext cx="3259814" cy="318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子ども家庭センター（大阪府）</a:t>
                </a:r>
              </a:p>
            </p:txBody>
          </p:sp>
          <p:sp>
            <p:nvSpPr>
              <p:cNvPr id="62" name="正方形/長方形 61"/>
              <p:cNvSpPr/>
              <p:nvPr/>
            </p:nvSpPr>
            <p:spPr>
              <a:xfrm>
                <a:off x="7224615" y="2038315"/>
                <a:ext cx="3259814" cy="318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こども相談センター（大阪市）</a:t>
                </a:r>
              </a:p>
            </p:txBody>
          </p:sp>
          <p:sp>
            <p:nvSpPr>
              <p:cNvPr id="63" name="正方形/長方形 62"/>
              <p:cNvSpPr/>
              <p:nvPr/>
            </p:nvSpPr>
            <p:spPr>
              <a:xfrm>
                <a:off x="7224615" y="2452588"/>
                <a:ext cx="3259814" cy="318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子ども相談所（堺市）</a:t>
                </a:r>
              </a:p>
            </p:txBody>
          </p:sp>
          <p:sp>
            <p:nvSpPr>
              <p:cNvPr id="64" name="正方形/長方形 63"/>
              <p:cNvSpPr/>
              <p:nvPr/>
            </p:nvSpPr>
            <p:spPr>
              <a:xfrm>
                <a:off x="7224618" y="2806389"/>
                <a:ext cx="3259814" cy="3839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800"/>
                  </a:lnSpc>
                </a:pPr>
                <a:r>
                  <a:rPr lang="ja-JP" altLang="en-US" sz="800" dirty="0">
                    <a:solidFill>
                      <a:schemeClr val="tx1"/>
                    </a:solidFill>
                    <a:latin typeface="メイリオ" panose="020B0604030504040204" pitchFamily="50" charset="-128"/>
                    <a:ea typeface="メイリオ" panose="020B0604030504040204" pitchFamily="50" charset="-128"/>
                  </a:rPr>
                  <a:t>児童相談所虐待対応ダイヤル「１８９」</a:t>
                </a:r>
              </a:p>
            </p:txBody>
          </p:sp>
        </p:grpSp>
        <p:grpSp>
          <p:nvGrpSpPr>
            <p:cNvPr id="18" name="グループ化 17"/>
            <p:cNvGrpSpPr/>
            <p:nvPr/>
          </p:nvGrpSpPr>
          <p:grpSpPr>
            <a:xfrm>
              <a:off x="3780755" y="1988846"/>
              <a:ext cx="3864028" cy="3963663"/>
              <a:chOff x="2724821" y="1821924"/>
              <a:chExt cx="3337268" cy="3959075"/>
            </a:xfrm>
          </p:grpSpPr>
          <p:sp>
            <p:nvSpPr>
              <p:cNvPr id="54" name="正方形/長方形 53"/>
              <p:cNvSpPr/>
              <p:nvPr/>
            </p:nvSpPr>
            <p:spPr>
              <a:xfrm>
                <a:off x="2974132" y="3050184"/>
                <a:ext cx="2759067" cy="2549725"/>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sp>
            <p:nvSpPr>
              <p:cNvPr id="55" name="正方形/長方形 54"/>
              <p:cNvSpPr/>
              <p:nvPr/>
            </p:nvSpPr>
            <p:spPr>
              <a:xfrm>
                <a:off x="2779220" y="1821924"/>
                <a:ext cx="3059217" cy="3959075"/>
              </a:xfrm>
              <a:prstGeom prst="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ja-JP" sz="800" b="1" dirty="0">
                    <a:solidFill>
                      <a:schemeClr val="tx1"/>
                    </a:solidFill>
                    <a:latin typeface="メイリオ" panose="020B0604030504040204" pitchFamily="50" charset="-128"/>
                    <a:ea typeface="メイリオ" panose="020B0604030504040204" pitchFamily="50" charset="-128"/>
                  </a:rPr>
                  <a:t>【</a:t>
                </a:r>
                <a:r>
                  <a:rPr lang="ja-JP" altLang="en-US" sz="800" b="1" dirty="0">
                    <a:solidFill>
                      <a:schemeClr val="tx1"/>
                    </a:solidFill>
                    <a:latin typeface="メイリオ" panose="020B0604030504040204" pitchFamily="50" charset="-128"/>
                    <a:ea typeface="メイリオ" panose="020B0604030504040204" pitchFamily="50" charset="-128"/>
                  </a:rPr>
                  <a:t>府内統一窓口</a:t>
                </a:r>
                <a:r>
                  <a:rPr lang="en-US" altLang="ja-JP" sz="800" b="1" dirty="0">
                    <a:solidFill>
                      <a:schemeClr val="tx1"/>
                    </a:solidFill>
                    <a:latin typeface="メイリオ" panose="020B0604030504040204" pitchFamily="50" charset="-128"/>
                    <a:ea typeface="メイリオ" panose="020B0604030504040204" pitchFamily="50" charset="-128"/>
                  </a:rPr>
                  <a:t>】</a:t>
                </a:r>
              </a:p>
              <a:p>
                <a:pPr algn="ctr"/>
                <a:r>
                  <a:rPr lang="en-US" altLang="ja-JP" sz="800" b="1" dirty="0">
                    <a:solidFill>
                      <a:schemeClr val="tx1"/>
                    </a:solidFill>
                    <a:latin typeface="メイリオ" panose="020B0604030504040204" pitchFamily="50" charset="-128"/>
                    <a:ea typeface="メイリオ" panose="020B0604030504040204" pitchFamily="50" charset="-128"/>
                  </a:rPr>
                  <a:t>LINE</a:t>
                </a:r>
                <a:r>
                  <a:rPr lang="ja-JP" altLang="en-US" sz="800" b="1" dirty="0">
                    <a:solidFill>
                      <a:schemeClr val="tx1"/>
                    </a:solidFill>
                    <a:latin typeface="メイリオ" panose="020B0604030504040204" pitchFamily="50" charset="-128"/>
                    <a:ea typeface="メイリオ" panose="020B0604030504040204" pitchFamily="50" charset="-128"/>
                  </a:rPr>
                  <a:t>相談員による対応</a:t>
                </a:r>
                <a:endParaRPr lang="en-US" altLang="ja-JP" sz="800" b="1" dirty="0">
                  <a:solidFill>
                    <a:schemeClr val="tx1"/>
                  </a:solidFill>
                  <a:latin typeface="メイリオ" panose="020B0604030504040204" pitchFamily="50" charset="-128"/>
                  <a:ea typeface="メイリオ" panose="020B0604030504040204" pitchFamily="50" charset="-128"/>
                </a:endParaRPr>
              </a:p>
            </p:txBody>
          </p:sp>
          <p:sp>
            <p:nvSpPr>
              <p:cNvPr id="56" name="正方形/長方形 55"/>
              <p:cNvSpPr/>
              <p:nvPr/>
            </p:nvSpPr>
            <p:spPr>
              <a:xfrm>
                <a:off x="2935054" y="4998485"/>
                <a:ext cx="2796471" cy="53537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メイリオ" panose="020B0604030504040204" pitchFamily="50" charset="-128"/>
                    <a:ea typeface="メイリオ" panose="020B0604030504040204" pitchFamily="50" charset="-128"/>
                  </a:rPr>
                  <a:t>・</a:t>
                </a:r>
                <a:r>
                  <a:rPr lang="ja-JP" altLang="en-US" sz="800" u="sng" dirty="0">
                    <a:solidFill>
                      <a:schemeClr val="tx1"/>
                    </a:solidFill>
                    <a:latin typeface="メイリオ" panose="020B0604030504040204" pitchFamily="50" charset="-128"/>
                    <a:ea typeface="メイリオ" panose="020B0604030504040204" pitchFamily="50" charset="-128"/>
                  </a:rPr>
                  <a:t>虐待事案については、管轄</a:t>
                </a:r>
                <a:endParaRPr lang="en-US" altLang="ja-JP" sz="800" u="sng"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u="sng" dirty="0">
                    <a:solidFill>
                      <a:schemeClr val="tx1"/>
                    </a:solidFill>
                    <a:latin typeface="メイリオ" panose="020B0604030504040204" pitchFamily="50" charset="-128"/>
                    <a:ea typeface="メイリオ" panose="020B0604030504040204" pitchFamily="50" charset="-128"/>
                  </a:rPr>
                  <a:t>する児童相談所等へ連絡</a:t>
                </a:r>
              </a:p>
            </p:txBody>
          </p:sp>
          <p:sp>
            <p:nvSpPr>
              <p:cNvPr id="57" name="正方形/長方形 56"/>
              <p:cNvSpPr/>
              <p:nvPr/>
            </p:nvSpPr>
            <p:spPr>
              <a:xfrm>
                <a:off x="2839097" y="2990791"/>
                <a:ext cx="2695406" cy="1258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tx1"/>
                    </a:solidFill>
                    <a:latin typeface="メイリオ" panose="020B0604030504040204" pitchFamily="50" charset="-128"/>
                    <a:ea typeface="メイリオ" panose="020B0604030504040204" pitchFamily="50" charset="-128"/>
                  </a:rPr>
                  <a:t>●相談</a:t>
                </a:r>
                <a:endParaRPr lang="en-US" altLang="ja-JP" sz="800" b="1"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・子育ての悩み</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・親子のかかわり方　等</a:t>
                </a:r>
                <a:endParaRPr lang="en-US" altLang="ja-JP" sz="800" dirty="0">
                  <a:solidFill>
                    <a:schemeClr val="tx1"/>
                  </a:solidFill>
                  <a:latin typeface="メイリオ" panose="020B0604030504040204" pitchFamily="50" charset="-128"/>
                  <a:ea typeface="メイリオ" panose="020B0604030504040204" pitchFamily="50" charset="-128"/>
                </a:endParaRPr>
              </a:p>
              <a:p>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58" name="正方形/長方形 57"/>
              <p:cNvSpPr/>
              <p:nvPr/>
            </p:nvSpPr>
            <p:spPr>
              <a:xfrm>
                <a:off x="2724821" y="3954763"/>
                <a:ext cx="3337268" cy="125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b="1" dirty="0">
                    <a:solidFill>
                      <a:schemeClr val="tx1"/>
                    </a:solidFill>
                    <a:latin typeface="メイリオ" panose="020B0604030504040204" pitchFamily="50" charset="-128"/>
                    <a:ea typeface="メイリオ" panose="020B0604030504040204" pitchFamily="50" charset="-128"/>
                  </a:rPr>
                  <a:t>【</a:t>
                </a:r>
                <a:r>
                  <a:rPr lang="ja-JP" altLang="en-US" sz="800" b="1" dirty="0">
                    <a:solidFill>
                      <a:schemeClr val="tx1"/>
                    </a:solidFill>
                    <a:latin typeface="メイリオ" panose="020B0604030504040204" pitchFamily="50" charset="-128"/>
                    <a:ea typeface="メイリオ" panose="020B0604030504040204" pitchFamily="50" charset="-128"/>
                  </a:rPr>
                  <a:t>対応</a:t>
                </a:r>
                <a:r>
                  <a:rPr lang="en-US" altLang="ja-JP" sz="800" b="1" dirty="0">
                    <a:solidFill>
                      <a:schemeClr val="tx1"/>
                    </a:solidFill>
                    <a:latin typeface="メイリオ" panose="020B0604030504040204" pitchFamily="50" charset="-128"/>
                    <a:ea typeface="メイリオ" panose="020B0604030504040204" pitchFamily="50" charset="-128"/>
                  </a:rPr>
                  <a:t>】</a:t>
                </a:r>
              </a:p>
              <a:p>
                <a:r>
                  <a:rPr lang="ja-JP" altLang="en-US" sz="800" dirty="0">
                    <a:solidFill>
                      <a:schemeClr val="tx1"/>
                    </a:solidFill>
                    <a:latin typeface="メイリオ" panose="020B0604030504040204" pitchFamily="50" charset="-128"/>
                    <a:ea typeface="メイリオ" panose="020B0604030504040204" pitchFamily="50" charset="-128"/>
                  </a:rPr>
                  <a:t>　・助言</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・市町村など関係機関を案内 等</a:t>
                </a:r>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59" name="下矢印 58"/>
              <p:cNvSpPr/>
              <p:nvPr/>
            </p:nvSpPr>
            <p:spPr>
              <a:xfrm>
                <a:off x="3973237" y="3975530"/>
                <a:ext cx="415933" cy="304816"/>
              </a:xfrm>
              <a:prstGeom prst="downArrow">
                <a:avLst/>
              </a:prstGeom>
              <a:gradFill flip="none" rotWithShape="1">
                <a:gsLst>
                  <a:gs pos="29000">
                    <a:srgbClr val="ECECEC"/>
                  </a:gs>
                  <a:gs pos="0">
                    <a:schemeClr val="bg1"/>
                  </a:gs>
                  <a:gs pos="58000">
                    <a:schemeClr val="bg1">
                      <a:lumMod val="85000"/>
                    </a:schemeClr>
                  </a:gs>
                  <a:gs pos="84000">
                    <a:schemeClr val="tx1">
                      <a:lumMod val="50000"/>
                      <a:lumOff val="50000"/>
                    </a:schemeClr>
                  </a:gs>
                  <a:gs pos="92000">
                    <a:schemeClr val="tx1"/>
                  </a:gs>
                  <a:gs pos="100000">
                    <a:schemeClr val="tx1"/>
                  </a:gs>
                </a:gsLst>
                <a:lin ang="5400000" scaled="1"/>
                <a:tileRect/>
              </a:gradFill>
              <a:ln w="22225">
                <a:solidFill>
                  <a:srgbClr val="29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pic>
            <p:nvPicPr>
              <p:cNvPr id="60" name="Picture 2" descr="パソコンを使う女の子2">
                <a:hlinkClick r:id="rId2" tooltip="パソコンを使う女の子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8686" y="3800376"/>
                <a:ext cx="544064" cy="735066"/>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9" name="グループ化 18"/>
            <p:cNvGrpSpPr/>
            <p:nvPr/>
          </p:nvGrpSpPr>
          <p:grpSpPr>
            <a:xfrm>
              <a:off x="851148" y="1997681"/>
              <a:ext cx="793685" cy="3939869"/>
              <a:chOff x="872305" y="1821925"/>
              <a:chExt cx="1003442" cy="3977173"/>
            </a:xfrm>
          </p:grpSpPr>
          <p:sp>
            <p:nvSpPr>
              <p:cNvPr id="52" name="正方形/長方形 51"/>
              <p:cNvSpPr/>
              <p:nvPr/>
            </p:nvSpPr>
            <p:spPr>
              <a:xfrm>
                <a:off x="967327" y="1906540"/>
                <a:ext cx="908420" cy="3874086"/>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0"/>
              <a:lstStyle/>
              <a:p>
                <a:pPr algn="ctr"/>
                <a:r>
                  <a:rPr lang="ja-JP" altLang="en-US" sz="900" b="1" dirty="0">
                    <a:solidFill>
                      <a:schemeClr val="tx1"/>
                    </a:solidFill>
                    <a:latin typeface="メイリオ" panose="020B0604030504040204" pitchFamily="50" charset="-128"/>
                    <a:ea typeface="メイリオ" panose="020B0604030504040204" pitchFamily="50" charset="-128"/>
                  </a:rPr>
                  <a:t>大阪府在住の子ども及び保護者</a:t>
                </a:r>
                <a:endParaRPr lang="en-US" altLang="ja-JP" sz="900" b="1" dirty="0">
                  <a:solidFill>
                    <a:schemeClr val="tx1"/>
                  </a:solidFill>
                  <a:latin typeface="メイリオ" panose="020B0604030504040204" pitchFamily="50" charset="-128"/>
                  <a:ea typeface="メイリオ" panose="020B0604030504040204" pitchFamily="50" charset="-128"/>
                </a:endParaRPr>
              </a:p>
            </p:txBody>
          </p:sp>
          <p:sp>
            <p:nvSpPr>
              <p:cNvPr id="53" name="正方形/長方形 52"/>
              <p:cNvSpPr/>
              <p:nvPr/>
            </p:nvSpPr>
            <p:spPr>
              <a:xfrm>
                <a:off x="872305" y="1821925"/>
                <a:ext cx="985017" cy="397717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grpSp>
        <p:sp>
          <p:nvSpPr>
            <p:cNvPr id="20" name="正方形/長方形 19"/>
            <p:cNvSpPr/>
            <p:nvPr/>
          </p:nvSpPr>
          <p:spPr>
            <a:xfrm>
              <a:off x="7213702" y="2081504"/>
              <a:ext cx="768084" cy="3837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800" dirty="0">
                  <a:solidFill>
                    <a:schemeClr val="tx1"/>
                  </a:solidFill>
                  <a:latin typeface="メイリオ" panose="020B0604030504040204" pitchFamily="50" charset="-128"/>
                  <a:ea typeface="メイリオ" panose="020B0604030504040204" pitchFamily="50" charset="-128"/>
                </a:rPr>
                <a:t>管轄する児童相談所等に連絡</a:t>
              </a:r>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21" name="下矢印 20"/>
            <p:cNvSpPr/>
            <p:nvPr/>
          </p:nvSpPr>
          <p:spPr>
            <a:xfrm>
              <a:off x="9735183" y="3921083"/>
              <a:ext cx="552851" cy="28671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sp>
          <p:nvSpPr>
            <p:cNvPr id="23" name="正方形/長方形 22"/>
            <p:cNvSpPr/>
            <p:nvPr/>
          </p:nvSpPr>
          <p:spPr>
            <a:xfrm>
              <a:off x="8261957" y="4348993"/>
              <a:ext cx="5602349" cy="150665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対応</a:t>
              </a:r>
              <a:r>
                <a:rPr lang="en-US" altLang="ja-JP" sz="800" dirty="0">
                  <a:solidFill>
                    <a:schemeClr val="tx1"/>
                  </a:solidFill>
                  <a:latin typeface="メイリオ" panose="020B0604030504040204" pitchFamily="50" charset="-128"/>
                  <a:ea typeface="メイリオ" panose="020B0604030504040204" pitchFamily="50" charset="-128"/>
                </a:rPr>
                <a:t>】</a:t>
              </a:r>
            </a:p>
            <a:p>
              <a:r>
                <a:rPr lang="ja-JP" altLang="en-US" sz="800" dirty="0">
                  <a:solidFill>
                    <a:schemeClr val="tx1"/>
                  </a:solidFill>
                  <a:latin typeface="メイリオ" panose="020B0604030504040204" pitchFamily="50" charset="-128"/>
                  <a:ea typeface="メイリオ" panose="020B0604030504040204" pitchFamily="50" charset="-128"/>
                </a:rPr>
                <a:t>　・安全確認　　・一時保護</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・在宅指導、通所指導</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・関係機関との見守り支援</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・警察との連携　　　　　等</a:t>
              </a:r>
              <a:endParaRPr lang="en-US" altLang="ja-JP" sz="800" dirty="0">
                <a:solidFill>
                  <a:schemeClr val="tx1"/>
                </a:solidFill>
                <a:latin typeface="メイリオ" panose="020B0604030504040204" pitchFamily="50" charset="-128"/>
                <a:ea typeface="メイリオ" panose="020B0604030504040204" pitchFamily="50" charset="-128"/>
              </a:endParaRPr>
            </a:p>
          </p:txBody>
        </p:sp>
        <p:grpSp>
          <p:nvGrpSpPr>
            <p:cNvPr id="24" name="グループ化 23"/>
            <p:cNvGrpSpPr/>
            <p:nvPr/>
          </p:nvGrpSpPr>
          <p:grpSpPr>
            <a:xfrm>
              <a:off x="12635917" y="4464797"/>
              <a:ext cx="1190060" cy="1366667"/>
              <a:chOff x="8781875" y="3446617"/>
              <a:chExt cx="727724" cy="863082"/>
            </a:xfrm>
          </p:grpSpPr>
          <p:sp>
            <p:nvSpPr>
              <p:cNvPr id="45" name="楕円 44"/>
              <p:cNvSpPr/>
              <p:nvPr/>
            </p:nvSpPr>
            <p:spPr>
              <a:xfrm>
                <a:off x="8845436" y="3625344"/>
                <a:ext cx="605938" cy="5701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800" dirty="0">
                  <a:latin typeface="メイリオ" panose="020B0604030504040204" pitchFamily="50" charset="-128"/>
                  <a:ea typeface="メイリオ" panose="020B0604030504040204" pitchFamily="50" charset="-128"/>
                </a:endParaRPr>
              </a:p>
            </p:txBody>
          </p:sp>
          <p:grpSp>
            <p:nvGrpSpPr>
              <p:cNvPr id="46" name="グループ化 45"/>
              <p:cNvGrpSpPr/>
              <p:nvPr/>
            </p:nvGrpSpPr>
            <p:grpSpPr>
              <a:xfrm>
                <a:off x="8781875" y="3446617"/>
                <a:ext cx="727724" cy="863082"/>
                <a:chOff x="5757748" y="-912002"/>
                <a:chExt cx="2556784" cy="1787405"/>
              </a:xfrm>
            </p:grpSpPr>
            <p:pic>
              <p:nvPicPr>
                <p:cNvPr id="47" name="図 46"/>
                <p:cNvPicPr>
                  <a:picLocks noChangeAspect="1"/>
                </p:cNvPicPr>
                <p:nvPr/>
              </p:nvPicPr>
              <p:blipFill>
                <a:blip r:embed="rId4"/>
                <a:stretch>
                  <a:fillRect/>
                </a:stretch>
              </p:blipFill>
              <p:spPr>
                <a:xfrm>
                  <a:off x="6644562" y="-305687"/>
                  <a:ext cx="676164" cy="743153"/>
                </a:xfrm>
                <a:prstGeom prst="rect">
                  <a:avLst/>
                </a:prstGeom>
              </p:spPr>
            </p:pic>
            <p:pic>
              <p:nvPicPr>
                <p:cNvPr id="48" name="図 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3828" y="-81801"/>
                  <a:ext cx="990704" cy="957204"/>
                </a:xfrm>
                <a:prstGeom prst="rect">
                  <a:avLst/>
                </a:prstGeom>
                <a:noFill/>
                <a:extLst>
                  <a:ext uri="{909E8E84-426E-40DD-AFC4-6F175D3DCCD1}">
                    <a14:hiddenFill xmlns:a14="http://schemas.microsoft.com/office/drawing/2010/main">
                      <a:solidFill>
                        <a:srgbClr val="FFFFFF"/>
                      </a:solidFill>
                    </a14:hiddenFill>
                  </a:ext>
                </a:extLst>
              </p:spPr>
            </p:pic>
            <p:pic>
              <p:nvPicPr>
                <p:cNvPr id="49" name="図 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9922" y="-909911"/>
                  <a:ext cx="856502" cy="828260"/>
                </a:xfrm>
                <a:prstGeom prst="rect">
                  <a:avLst/>
                </a:prstGeom>
                <a:noFill/>
                <a:extLst>
                  <a:ext uri="{909E8E84-426E-40DD-AFC4-6F175D3DCCD1}">
                    <a14:hiddenFill xmlns:a14="http://schemas.microsoft.com/office/drawing/2010/main">
                      <a:solidFill>
                        <a:srgbClr val="FFFFFF"/>
                      </a:solidFill>
                    </a14:hiddenFill>
                  </a:ext>
                </a:extLst>
              </p:spPr>
            </p:pic>
            <p:pic>
              <p:nvPicPr>
                <p:cNvPr id="50" name="irc_mi" descr="関連画像"/>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1944" y="142044"/>
                  <a:ext cx="780416" cy="570470"/>
                </a:xfrm>
                <a:prstGeom prst="rect">
                  <a:avLst/>
                </a:prstGeom>
                <a:noFill/>
                <a:extLst>
                  <a:ext uri="{909E8E84-426E-40DD-AFC4-6F175D3DCCD1}">
                    <a14:hiddenFill xmlns:a14="http://schemas.microsoft.com/office/drawing/2010/main">
                      <a:solidFill>
                        <a:srgbClr val="FFFFFF"/>
                      </a:solidFill>
                    </a14:hiddenFill>
                  </a:ext>
                </a:extLst>
              </p:spPr>
            </p:pic>
            <p:pic>
              <p:nvPicPr>
                <p:cNvPr id="51" name="図 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7748" y="-912002"/>
                  <a:ext cx="808051" cy="78639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5" name="正方形/長方形 24"/>
            <p:cNvSpPr/>
            <p:nvPr/>
          </p:nvSpPr>
          <p:spPr>
            <a:xfrm>
              <a:off x="8339668" y="3543487"/>
              <a:ext cx="3996699" cy="388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700" dirty="0">
                  <a:solidFill>
                    <a:schemeClr val="tx1"/>
                  </a:solidFill>
                  <a:latin typeface="メイリオ" panose="020B0604030504040204" pitchFamily="50" charset="-128"/>
                  <a:ea typeface="メイリオ" panose="020B0604030504040204" pitchFamily="50" charset="-128"/>
                </a:rPr>
                <a:t>※</a:t>
              </a:r>
              <a:r>
                <a:rPr lang="ja-JP" altLang="en-US" sz="700" dirty="0">
                  <a:solidFill>
                    <a:schemeClr val="tx1"/>
                  </a:solidFill>
                  <a:latin typeface="メイリオ" panose="020B0604030504040204" pitchFamily="50" charset="-128"/>
                  <a:ea typeface="メイリオ" panose="020B0604030504040204" pitchFamily="50" charset="-128"/>
                </a:rPr>
                <a:t>府外の相談者等には「１８９」を案内</a:t>
              </a:r>
              <a:endParaRPr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p:cNvSpPr/>
            <p:nvPr/>
          </p:nvSpPr>
          <p:spPr>
            <a:xfrm>
              <a:off x="3762445" y="2505522"/>
              <a:ext cx="3700967" cy="630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700" dirty="0">
                  <a:solidFill>
                    <a:schemeClr val="tx1"/>
                  </a:solidFill>
                  <a:latin typeface="メイリオ" panose="020B0604030504040204" pitchFamily="50" charset="-128"/>
                  <a:ea typeface="メイリオ" panose="020B0604030504040204" pitchFamily="50" charset="-128"/>
                </a:rPr>
                <a:t>※</a:t>
              </a:r>
              <a:r>
                <a:rPr lang="ja-JP" altLang="en-US" sz="700" dirty="0">
                  <a:solidFill>
                    <a:schemeClr val="tx1"/>
                  </a:solidFill>
                  <a:latin typeface="メイリオ" panose="020B0604030504040204" pitchFamily="50" charset="-128"/>
                  <a:ea typeface="メイリオ" panose="020B0604030504040204" pitchFamily="50" charset="-128"/>
                </a:rPr>
                <a:t>「臨床心理士」「公認心理師」など</a:t>
              </a:r>
              <a:endParaRPr lang="en-US" altLang="ja-JP" sz="700" dirty="0">
                <a:solidFill>
                  <a:schemeClr val="tx1"/>
                </a:solidFill>
                <a:latin typeface="メイリオ" panose="020B0604030504040204" pitchFamily="50" charset="-128"/>
                <a:ea typeface="メイリオ" panose="020B0604030504040204" pitchFamily="50" charset="-128"/>
              </a:endParaRPr>
            </a:p>
            <a:p>
              <a:r>
                <a:rPr lang="ja-JP" altLang="en-US" sz="700" dirty="0">
                  <a:solidFill>
                    <a:schemeClr val="tx1"/>
                  </a:solidFill>
                  <a:latin typeface="メイリオ" panose="020B0604030504040204" pitchFamily="50" charset="-128"/>
                  <a:ea typeface="メイリオ" panose="020B0604030504040204" pitchFamily="50" charset="-128"/>
                </a:rPr>
                <a:t>　の専門家</a:t>
              </a:r>
              <a:endParaRPr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27" name="タイトル 3"/>
            <p:cNvSpPr txBox="1">
              <a:spLocks/>
            </p:cNvSpPr>
            <p:nvPr/>
          </p:nvSpPr>
          <p:spPr>
            <a:xfrm>
              <a:off x="3850918" y="1983712"/>
              <a:ext cx="3534913" cy="576001"/>
            </a:xfrm>
            <a:prstGeom prst="rect">
              <a:avLst/>
            </a:prstGeom>
            <a:solidFill>
              <a:schemeClr val="accent1"/>
            </a:solidFill>
            <a:ln w="3175">
              <a:solidFill>
                <a:schemeClr val="tx2"/>
              </a:solidFill>
            </a:ln>
          </p:spPr>
          <p:txBody>
            <a:bodyPr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800" b="1" dirty="0">
                  <a:solidFill>
                    <a:schemeClr val="bg1"/>
                  </a:solidFill>
                  <a:latin typeface="メイリオ" panose="020B0604030504040204" pitchFamily="50" charset="-128"/>
                  <a:ea typeface="メイリオ" panose="020B0604030504040204" pitchFamily="50" charset="-128"/>
                </a:rPr>
                <a:t>LINE</a:t>
              </a:r>
              <a:r>
                <a:rPr lang="ja-JP" altLang="en-US" sz="800" b="1" dirty="0">
                  <a:solidFill>
                    <a:schemeClr val="bg1"/>
                  </a:solidFill>
                  <a:latin typeface="メイリオ" panose="020B0604030504040204" pitchFamily="50" charset="-128"/>
                  <a:ea typeface="メイリオ" panose="020B0604030504040204" pitchFamily="50" charset="-128"/>
                </a:rPr>
                <a:t>相談員（</a:t>
              </a:r>
              <a:r>
                <a:rPr lang="en-US" altLang="ja-JP" sz="800" b="1" dirty="0">
                  <a:solidFill>
                    <a:schemeClr val="bg1"/>
                  </a:solidFill>
                  <a:latin typeface="メイリオ" panose="020B0604030504040204" pitchFamily="50" charset="-128"/>
                  <a:ea typeface="メイリオ" panose="020B0604030504040204" pitchFamily="50" charset="-128"/>
                </a:rPr>
                <a:t>※</a:t>
              </a:r>
              <a:r>
                <a:rPr lang="ja-JP" altLang="en-US" sz="800" b="1" dirty="0">
                  <a:solidFill>
                    <a:schemeClr val="bg1"/>
                  </a:solidFill>
                  <a:latin typeface="メイリオ" panose="020B0604030504040204" pitchFamily="50" charset="-128"/>
                  <a:ea typeface="メイリオ" panose="020B0604030504040204" pitchFamily="50" charset="-128"/>
                </a:rPr>
                <a:t>）による対応</a:t>
              </a:r>
            </a:p>
          </p:txBody>
        </p:sp>
        <p:grpSp>
          <p:nvGrpSpPr>
            <p:cNvPr id="28" name="グループ化 27"/>
            <p:cNvGrpSpPr/>
            <p:nvPr/>
          </p:nvGrpSpPr>
          <p:grpSpPr>
            <a:xfrm>
              <a:off x="7238148" y="2144462"/>
              <a:ext cx="963428" cy="3257167"/>
              <a:chOff x="5301832" y="1609118"/>
              <a:chExt cx="722570" cy="2640188"/>
            </a:xfrm>
          </p:grpSpPr>
          <p:cxnSp>
            <p:nvCxnSpPr>
              <p:cNvPr id="39" name="直線コネクタ 38"/>
              <p:cNvCxnSpPr/>
              <p:nvPr/>
            </p:nvCxnSpPr>
            <p:spPr>
              <a:xfrm>
                <a:off x="5301832" y="4242648"/>
                <a:ext cx="459236" cy="6658"/>
              </a:xfrm>
              <a:prstGeom prst="line">
                <a:avLst/>
              </a:prstGeom>
              <a:ln w="31750"/>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a:off x="5748920" y="1617324"/>
                <a:ext cx="3530" cy="2606656"/>
              </a:xfrm>
              <a:prstGeom prst="line">
                <a:avLst/>
              </a:prstGeom>
              <a:ln w="31750"/>
            </p:spPr>
            <p:style>
              <a:lnRef idx="1">
                <a:schemeClr val="dk1"/>
              </a:lnRef>
              <a:fillRef idx="0">
                <a:schemeClr val="dk1"/>
              </a:fillRef>
              <a:effectRef idx="0">
                <a:schemeClr val="dk1"/>
              </a:effectRef>
              <a:fontRef idx="minor">
                <a:schemeClr val="tx1"/>
              </a:fontRef>
            </p:style>
          </p:cxnSp>
          <p:cxnSp>
            <p:nvCxnSpPr>
              <p:cNvPr id="41" name="直線矢印コネクタ 40"/>
              <p:cNvCxnSpPr/>
              <p:nvPr/>
            </p:nvCxnSpPr>
            <p:spPr>
              <a:xfrm flipV="1">
                <a:off x="5722844" y="1609118"/>
                <a:ext cx="290330"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42" name="直線矢印コネクタ 41"/>
              <p:cNvCxnSpPr/>
              <p:nvPr/>
            </p:nvCxnSpPr>
            <p:spPr>
              <a:xfrm flipV="1">
                <a:off x="5727877" y="1966066"/>
                <a:ext cx="290328"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a:xfrm flipV="1">
                <a:off x="5734074" y="2285752"/>
                <a:ext cx="290328"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44" name="直線矢印コネクタ 43"/>
              <p:cNvCxnSpPr/>
              <p:nvPr/>
            </p:nvCxnSpPr>
            <p:spPr>
              <a:xfrm flipV="1">
                <a:off x="5732955" y="2661264"/>
                <a:ext cx="290328"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pic>
          <p:nvPicPr>
            <p:cNvPr id="29" name="図 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3139" y="2960997"/>
              <a:ext cx="1139410" cy="935839"/>
            </a:xfrm>
            <a:prstGeom prst="rect">
              <a:avLst/>
            </a:prstGeom>
            <a:noFill/>
            <a:extLst>
              <a:ext uri="{909E8E84-426E-40DD-AFC4-6F175D3DCCD1}">
                <a14:hiddenFill xmlns:a14="http://schemas.microsoft.com/office/drawing/2010/main">
                  <a:solidFill>
                    <a:srgbClr val="FFFFFF"/>
                  </a:solidFill>
                </a14:hiddenFill>
              </a:ext>
            </a:extLst>
          </p:spPr>
        </p:pic>
        <p:sp>
          <p:nvSpPr>
            <p:cNvPr id="30" name="右矢印 29"/>
            <p:cNvSpPr/>
            <p:nvPr/>
          </p:nvSpPr>
          <p:spPr>
            <a:xfrm>
              <a:off x="2998776" y="3198901"/>
              <a:ext cx="529681" cy="188074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900" b="1" dirty="0">
                  <a:latin typeface="メイリオ" panose="020B0604030504040204" pitchFamily="50" charset="-128"/>
                  <a:ea typeface="メイリオ" panose="020B0604030504040204" pitchFamily="50" charset="-128"/>
                </a:rPr>
                <a:t>相談</a:t>
              </a:r>
            </a:p>
          </p:txBody>
        </p:sp>
        <p:grpSp>
          <p:nvGrpSpPr>
            <p:cNvPr id="31" name="グループ化 30"/>
            <p:cNvGrpSpPr/>
            <p:nvPr/>
          </p:nvGrpSpPr>
          <p:grpSpPr>
            <a:xfrm>
              <a:off x="1727914" y="5108063"/>
              <a:ext cx="1042098" cy="844442"/>
              <a:chOff x="845722" y="5201239"/>
              <a:chExt cx="678146" cy="539127"/>
            </a:xfrm>
          </p:grpSpPr>
          <p:pic>
            <p:nvPicPr>
              <p:cNvPr id="37" name="図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1629" y="5205166"/>
                <a:ext cx="352239" cy="479235"/>
              </a:xfrm>
              <a:prstGeom prst="rect">
                <a:avLst/>
              </a:prstGeom>
            </p:spPr>
          </p:pic>
          <p:pic>
            <p:nvPicPr>
              <p:cNvPr id="38" name="図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45722" y="5201239"/>
                <a:ext cx="396258" cy="539127"/>
              </a:xfrm>
              <a:prstGeom prst="rect">
                <a:avLst/>
              </a:prstGeom>
            </p:spPr>
          </p:pic>
        </p:grpSp>
        <p:grpSp>
          <p:nvGrpSpPr>
            <p:cNvPr id="32" name="グループ化 31"/>
            <p:cNvGrpSpPr/>
            <p:nvPr/>
          </p:nvGrpSpPr>
          <p:grpSpPr>
            <a:xfrm>
              <a:off x="1770015" y="4088245"/>
              <a:ext cx="932632" cy="735873"/>
              <a:chOff x="2089332" y="4246269"/>
              <a:chExt cx="653975" cy="511907"/>
            </a:xfrm>
          </p:grpSpPr>
          <p:pic>
            <p:nvPicPr>
              <p:cNvPr id="35" name="図 3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2429" y="4246269"/>
                <a:ext cx="360878" cy="417827"/>
              </a:xfrm>
              <a:prstGeom prst="rect">
                <a:avLst/>
              </a:prstGeom>
              <a:noFill/>
              <a:extLst>
                <a:ext uri="{909E8E84-426E-40DD-AFC4-6F175D3DCCD1}">
                  <a14:hiddenFill xmlns:a14="http://schemas.microsoft.com/office/drawing/2010/main">
                    <a:solidFill>
                      <a:srgbClr val="FFFFFF"/>
                    </a:solidFill>
                  </a14:hiddenFill>
                </a:ext>
              </a:extLst>
            </p:spPr>
          </p:pic>
          <p:pic>
            <p:nvPicPr>
              <p:cNvPr id="36" name="図 3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89332" y="4264341"/>
                <a:ext cx="400142" cy="493835"/>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図 3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6869" y="1970944"/>
              <a:ext cx="761906" cy="810667"/>
            </a:xfrm>
            <a:prstGeom prst="rect">
              <a:avLst/>
            </a:prstGeom>
            <a:noFill/>
            <a:extLst>
              <a:ext uri="{909E8E84-426E-40DD-AFC4-6F175D3DCCD1}">
                <a14:hiddenFill xmlns:a14="http://schemas.microsoft.com/office/drawing/2010/main">
                  <a:solidFill>
                    <a:srgbClr val="FFFFFF"/>
                  </a:solidFill>
                </a14:hiddenFill>
              </a:ext>
            </a:extLst>
          </p:spPr>
        </p:pic>
        <p:sp>
          <p:nvSpPr>
            <p:cNvPr id="34" name="正方形/長方形 33"/>
            <p:cNvSpPr/>
            <p:nvPr/>
          </p:nvSpPr>
          <p:spPr>
            <a:xfrm>
              <a:off x="4224624" y="5146328"/>
              <a:ext cx="2851979" cy="577664"/>
            </a:xfrm>
            <a:prstGeom prst="rect">
              <a:avLst/>
            </a:prstGeom>
            <a:noFill/>
            <a:ln w="222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pic>
          <p:nvPicPr>
            <p:cNvPr id="22" name="図 21"/>
            <p:cNvPicPr>
              <a:picLocks noChangeAspect="1"/>
            </p:cNvPicPr>
            <p:nvPr/>
          </p:nvPicPr>
          <p:blipFill>
            <a:blip r:embed="rId15"/>
            <a:stretch>
              <a:fillRect/>
            </a:stretch>
          </p:blipFill>
          <p:spPr>
            <a:xfrm>
              <a:off x="11566856" y="4399277"/>
              <a:ext cx="862177" cy="709399"/>
            </a:xfrm>
            <a:prstGeom prst="rect">
              <a:avLst/>
            </a:prstGeom>
          </p:spPr>
        </p:pic>
      </p:grpSp>
      <p:sp>
        <p:nvSpPr>
          <p:cNvPr id="67" name="テキスト ボックス 66"/>
          <p:cNvSpPr txBox="1"/>
          <p:nvPr/>
        </p:nvSpPr>
        <p:spPr>
          <a:xfrm>
            <a:off x="730358" y="6294453"/>
            <a:ext cx="8350241" cy="230891"/>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子どもを対象に、</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を活用し、いじめ、不登校、進路などの相談を実施</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年度試行実施、平成</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年度より本格実施）</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0443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251520" y="458670"/>
            <a:ext cx="8691309" cy="6334603"/>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を活用した</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相談体制の充実</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チャットボット）</a:t>
            </a:r>
            <a:endParaRPr kumimoji="1" lang="en-US" altLang="ja-JP" sz="1200" b="1" i="0" u="none" strike="sng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255449" y="98630"/>
            <a:ext cx="1590095" cy="453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＜参考事例５＞</a:t>
            </a:r>
          </a:p>
        </p:txBody>
      </p:sp>
      <p:sp>
        <p:nvSpPr>
          <p:cNvPr id="4" name="テキスト ボックス 3"/>
          <p:cNvSpPr txBox="1"/>
          <p:nvPr/>
        </p:nvSpPr>
        <p:spPr>
          <a:xfrm>
            <a:off x="524892" y="1050357"/>
            <a:ext cx="8415935" cy="624104"/>
          </a:xfrm>
          <a:prstGeom prst="rect">
            <a:avLst/>
          </a:prstGeom>
          <a:noFill/>
          <a:ln>
            <a:noFill/>
          </a:ln>
        </p:spPr>
        <p:txBody>
          <a:bodyPr wrap="square" rtlCol="0">
            <a:no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チャットボット」とは、</a:t>
            </a:r>
            <a:r>
              <a:rPr lang="en-US" altLang="ja-JP"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を活用し、文字や音声を通じて質問等のやりとりを自動的に行う「自動会話プログラム」。</a:t>
            </a:r>
            <a:endParaRPr lang="en-US" altLang="ja-JP"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・これまで、コールセンター等で対応していた問い合わせについて、</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チャットボットを活用することにより、</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いつでも対応可能となるなど、府民サービスの向上及び業務効率化を実現。</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524892" y="2007359"/>
            <a:ext cx="1811847" cy="263182"/>
          </a:xfrm>
          <a:prstGeom prst="rect">
            <a:avLst/>
          </a:prstGeom>
          <a:noFill/>
          <a:ln>
            <a:noFill/>
          </a:ln>
        </p:spPr>
        <p:txBody>
          <a:bodyPr wrap="square" rtlCol="0">
            <a:noAutofit/>
          </a:bodyPr>
          <a:lstStyle/>
          <a:p>
            <a:pPr lvl="0">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導入例</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6" name="テキスト ボックス 45"/>
          <p:cNvSpPr txBox="1"/>
          <p:nvPr/>
        </p:nvSpPr>
        <p:spPr>
          <a:xfrm>
            <a:off x="675854" y="2247458"/>
            <a:ext cx="8266975" cy="213784"/>
          </a:xfrm>
          <a:prstGeom prst="rect">
            <a:avLst/>
          </a:prstGeom>
          <a:noFill/>
          <a:ln>
            <a:noFill/>
          </a:ln>
        </p:spPr>
        <p:txBody>
          <a:bodyPr wrap="square" rtlCol="0">
            <a:noAutofit/>
          </a:bodyPr>
          <a:lstStyle/>
          <a:p>
            <a:pPr marL="261938" lvl="0" indent="-261938">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■コロナ関連府民相談における</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　</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スマートシティ戦略総務課</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261938" lvl="0" indent="-261938">
              <a:defRPr/>
            </a:pPr>
            <a:endParaRPr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角丸四角形 42"/>
          <p:cNvSpPr/>
          <p:nvPr/>
        </p:nvSpPr>
        <p:spPr>
          <a:xfrm>
            <a:off x="884988" y="2731138"/>
            <a:ext cx="7848709" cy="3929903"/>
          </a:xfrm>
          <a:prstGeom prst="roundRect">
            <a:avLst>
              <a:gd name="adj" fmla="val 0"/>
            </a:avLst>
          </a:prstGeom>
          <a:solidFill>
            <a:schemeClr val="accent1">
              <a:lumMod val="20000"/>
              <a:lumOff val="80000"/>
            </a:schemeClr>
          </a:solidFill>
          <a:ln w="25400">
            <a:noFill/>
            <a:prstDash val="sysDash"/>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二等辺三角形 6"/>
          <p:cNvSpPr/>
          <p:nvPr/>
        </p:nvSpPr>
        <p:spPr>
          <a:xfrm rot="5400000">
            <a:off x="3581954" y="4269379"/>
            <a:ext cx="2013394" cy="428657"/>
          </a:xfrm>
          <a:prstGeom prst="triangle">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924425" y="2444797"/>
            <a:ext cx="7743029"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900" dirty="0">
                <a:solidFill>
                  <a:schemeClr val="tx1"/>
                </a:solidFill>
                <a:latin typeface="Meiryo UI" panose="020B0604030504040204" pitchFamily="50" charset="-128"/>
                <a:ea typeface="Meiryo UI" panose="020B0604030504040204" pitchFamily="50" charset="-128"/>
              </a:rPr>
              <a:t>☞新型コロナウイルス感染症関連の府民からの問い合わせにおいて、</a:t>
            </a:r>
            <a:r>
              <a:rPr kumimoji="1" lang="en-US" altLang="ja-JP" sz="900" dirty="0">
                <a:solidFill>
                  <a:schemeClr val="tx1"/>
                </a:solidFill>
                <a:latin typeface="Meiryo UI" panose="020B0604030504040204" pitchFamily="50" charset="-128"/>
                <a:ea typeface="Meiryo UI" panose="020B0604030504040204" pitchFamily="50" charset="-128"/>
              </a:rPr>
              <a:t> AI</a:t>
            </a:r>
            <a:r>
              <a:rPr kumimoji="1" lang="ja-JP" altLang="en-US" sz="900" dirty="0">
                <a:solidFill>
                  <a:schemeClr val="tx1"/>
                </a:solidFill>
                <a:latin typeface="Meiryo UI" panose="020B0604030504040204" pitchFamily="50" charset="-128"/>
                <a:ea typeface="Meiryo UI" panose="020B0604030504040204" pitchFamily="50" charset="-128"/>
              </a:rPr>
              <a:t>チャットボットによる問い合わせ対応を導入すること</a:t>
            </a:r>
            <a:r>
              <a:rPr lang="ja-JP" altLang="en-US" sz="900" dirty="0">
                <a:solidFill>
                  <a:schemeClr val="tx1"/>
                </a:solidFill>
                <a:latin typeface="Meiryo UI" panose="020B0604030504040204" pitchFamily="50" charset="-128"/>
                <a:ea typeface="Meiryo UI" panose="020B0604030504040204" pitchFamily="50" charset="-128"/>
              </a:rPr>
              <a:t>で相談体制の充実や職員</a:t>
            </a:r>
            <a:r>
              <a:rPr kumimoji="1" lang="ja-JP" altLang="en-US" sz="900" dirty="0">
                <a:solidFill>
                  <a:schemeClr val="tx1"/>
                </a:solidFill>
                <a:latin typeface="Meiryo UI" panose="020B0604030504040204" pitchFamily="50" charset="-128"/>
                <a:ea typeface="Meiryo UI" panose="020B0604030504040204" pitchFamily="50" charset="-128"/>
              </a:rPr>
              <a:t>の負担軽減を図る</a:t>
            </a:r>
            <a:endParaRPr kumimoji="1" lang="en-US" altLang="ja-JP" sz="900"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6762226" y="5912398"/>
            <a:ext cx="1261884" cy="307777"/>
          </a:xfrm>
          <a:prstGeom prst="rect">
            <a:avLst/>
          </a:prstGeom>
          <a:noFill/>
        </p:spPr>
        <p:txBody>
          <a:bodyPr wrap="none" rtlCol="0">
            <a:spAutoFit/>
          </a:bodyPr>
          <a:lstStyle/>
          <a:p>
            <a:r>
              <a:rPr kumimoji="1" lang="ja-JP" altLang="en-US" sz="1400" b="1" u="sng" dirty="0">
                <a:latin typeface="Meiryo UI" panose="020B0604030504040204" pitchFamily="50" charset="-128"/>
                <a:ea typeface="Meiryo UI" panose="020B0604030504040204" pitchFamily="50" charset="-128"/>
              </a:rPr>
              <a:t>導入期待効果</a:t>
            </a:r>
          </a:p>
        </p:txBody>
      </p:sp>
      <p:sp>
        <p:nvSpPr>
          <p:cNvPr id="2" name="正方形/長方形 1"/>
          <p:cNvSpPr/>
          <p:nvPr/>
        </p:nvSpPr>
        <p:spPr>
          <a:xfrm>
            <a:off x="1151845" y="2781382"/>
            <a:ext cx="3071115" cy="374396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2051720" y="3297730"/>
            <a:ext cx="2053156" cy="2226008"/>
            <a:chOff x="262635" y="1691476"/>
            <a:chExt cx="2053156" cy="2226008"/>
          </a:xfrm>
        </p:grpSpPr>
        <p:sp>
          <p:nvSpPr>
            <p:cNvPr id="22" name="テキスト ボックス 21"/>
            <p:cNvSpPr txBox="1"/>
            <p:nvPr/>
          </p:nvSpPr>
          <p:spPr>
            <a:xfrm>
              <a:off x="381435" y="2130812"/>
              <a:ext cx="800219"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各種相談</a:t>
              </a:r>
            </a:p>
          </p:txBody>
        </p:sp>
        <p:pic>
          <p:nvPicPr>
            <p:cNvPr id="23" name="図 22"/>
            <p:cNvPicPr>
              <a:picLocks noChangeAspect="1"/>
            </p:cNvPicPr>
            <p:nvPr/>
          </p:nvPicPr>
          <p:blipFill rotWithShape="1">
            <a:blip r:embed="rId2"/>
            <a:srcRect t="19014" b="16385"/>
            <a:stretch/>
          </p:blipFill>
          <p:spPr>
            <a:xfrm>
              <a:off x="262635" y="1691476"/>
              <a:ext cx="1044000" cy="491310"/>
            </a:xfrm>
            <a:prstGeom prst="rect">
              <a:avLst/>
            </a:prstGeom>
          </p:spPr>
        </p:pic>
        <p:pic>
          <p:nvPicPr>
            <p:cNvPr id="24" name="図 23"/>
            <p:cNvPicPr>
              <a:picLocks noChangeAspect="1"/>
            </p:cNvPicPr>
            <p:nvPr/>
          </p:nvPicPr>
          <p:blipFill>
            <a:blip r:embed="rId3"/>
            <a:stretch>
              <a:fillRect/>
            </a:stretch>
          </p:blipFill>
          <p:spPr>
            <a:xfrm>
              <a:off x="486148" y="3244976"/>
              <a:ext cx="583391" cy="648000"/>
            </a:xfrm>
            <a:prstGeom prst="rect">
              <a:avLst/>
            </a:prstGeom>
            <a:ln>
              <a:noFill/>
            </a:ln>
          </p:spPr>
        </p:pic>
        <p:sp>
          <p:nvSpPr>
            <p:cNvPr id="25" name="正方形/長方形 24"/>
            <p:cNvSpPr/>
            <p:nvPr/>
          </p:nvSpPr>
          <p:spPr>
            <a:xfrm>
              <a:off x="351041" y="2862430"/>
              <a:ext cx="954107" cy="400110"/>
            </a:xfrm>
            <a:prstGeom prst="rect">
              <a:avLst/>
            </a:prstGeom>
          </p:spPr>
          <p:txBody>
            <a:bodyPr wrap="none">
              <a:spAutoFit/>
            </a:bodyPr>
            <a:lstStyle/>
            <a:p>
              <a:pPr algn="ctr"/>
              <a:r>
                <a:rPr kumimoji="1" lang="ja-JP" altLang="en-US" sz="1000" b="1" dirty="0">
                  <a:latin typeface="Meiryo UI" panose="020B0604030504040204" pitchFamily="50" charset="-128"/>
                  <a:ea typeface="Meiryo UI" panose="020B0604030504040204" pitchFamily="50" charset="-128"/>
                </a:rPr>
                <a:t>府民相談窓口</a:t>
              </a:r>
              <a:endParaRPr kumimoji="1" lang="en-US" altLang="ja-JP" sz="1000" b="1" dirty="0">
                <a:latin typeface="Meiryo UI" panose="020B0604030504040204" pitchFamily="50" charset="-128"/>
                <a:ea typeface="Meiryo UI" panose="020B0604030504040204" pitchFamily="50" charset="-128"/>
              </a:endParaRPr>
            </a:p>
            <a:p>
              <a:pPr algn="ctr"/>
              <a:r>
                <a:rPr kumimoji="1" lang="ja-JP" altLang="en-US" sz="1000" b="1" dirty="0">
                  <a:latin typeface="Meiryo UI" panose="020B0604030504040204" pitchFamily="50" charset="-128"/>
                  <a:ea typeface="Meiryo UI" panose="020B0604030504040204" pitchFamily="50" charset="-128"/>
                </a:rPr>
                <a:t>コールセンター</a:t>
              </a:r>
              <a:endParaRPr lang="ja-JP" altLang="en-US" sz="1000" dirty="0"/>
            </a:p>
          </p:txBody>
        </p:sp>
        <p:sp>
          <p:nvSpPr>
            <p:cNvPr id="26" name="正方形/長方形 25"/>
            <p:cNvSpPr/>
            <p:nvPr/>
          </p:nvSpPr>
          <p:spPr>
            <a:xfrm>
              <a:off x="1334432" y="2857861"/>
              <a:ext cx="981359" cy="400110"/>
            </a:xfrm>
            <a:prstGeom prst="rect">
              <a:avLst/>
            </a:prstGeom>
          </p:spPr>
          <p:txBody>
            <a:bodyPr wrap="none">
              <a:spAutoFit/>
            </a:bodyPr>
            <a:lstStyle/>
            <a:p>
              <a:pPr algn="ctr"/>
              <a:r>
                <a:rPr lang="ja-JP" altLang="en-US" sz="1000" dirty="0">
                  <a:latin typeface="Meiryo UI" panose="020B0604030504040204" pitchFamily="50" charset="-128"/>
                  <a:ea typeface="Meiryo UI" panose="020B0604030504040204" pitchFamily="50" charset="-128"/>
                </a:rPr>
                <a:t>新型コロナ受診</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相談センター</a:t>
              </a:r>
            </a:p>
          </p:txBody>
        </p:sp>
        <p:pic>
          <p:nvPicPr>
            <p:cNvPr id="27" name="図 26"/>
            <p:cNvPicPr>
              <a:picLocks noChangeAspect="1"/>
            </p:cNvPicPr>
            <p:nvPr/>
          </p:nvPicPr>
          <p:blipFill>
            <a:blip r:embed="rId4"/>
            <a:stretch>
              <a:fillRect/>
            </a:stretch>
          </p:blipFill>
          <p:spPr>
            <a:xfrm>
              <a:off x="1483232" y="3251269"/>
              <a:ext cx="603908" cy="666215"/>
            </a:xfrm>
            <a:prstGeom prst="rect">
              <a:avLst/>
            </a:prstGeom>
          </p:spPr>
        </p:pic>
      </p:grpSp>
      <p:sp>
        <p:nvSpPr>
          <p:cNvPr id="3" name="下矢印 2"/>
          <p:cNvSpPr/>
          <p:nvPr/>
        </p:nvSpPr>
        <p:spPr>
          <a:xfrm>
            <a:off x="2349075" y="4043968"/>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47" name="下矢印 46"/>
          <p:cNvSpPr/>
          <p:nvPr/>
        </p:nvSpPr>
        <p:spPr>
          <a:xfrm rot="20123066">
            <a:off x="3110588" y="4005525"/>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5" name="ホームベース 14"/>
          <p:cNvSpPr/>
          <p:nvPr/>
        </p:nvSpPr>
        <p:spPr>
          <a:xfrm>
            <a:off x="1291089" y="2843935"/>
            <a:ext cx="2789380" cy="309207"/>
          </a:xfrm>
          <a:prstGeom prst="homePlate">
            <a:avLst/>
          </a:prstGeom>
          <a:solidFill>
            <a:schemeClr val="accent2">
              <a:lumMod val="20000"/>
              <a:lumOff val="8000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C00000"/>
                </a:solidFill>
                <a:latin typeface="Meiryo UI" panose="020B0604030504040204" pitchFamily="50" charset="-128"/>
                <a:ea typeface="Meiryo UI" panose="020B0604030504040204" pitchFamily="50" charset="-128"/>
              </a:rPr>
              <a:t>現　状</a:t>
            </a:r>
          </a:p>
        </p:txBody>
      </p:sp>
      <p:sp>
        <p:nvSpPr>
          <p:cNvPr id="48" name="正方形/長方形 47"/>
          <p:cNvSpPr/>
          <p:nvPr/>
        </p:nvSpPr>
        <p:spPr>
          <a:xfrm>
            <a:off x="4926331" y="2768844"/>
            <a:ext cx="3516099" cy="383953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6" name="ホームベース 15"/>
          <p:cNvSpPr/>
          <p:nvPr/>
        </p:nvSpPr>
        <p:spPr>
          <a:xfrm>
            <a:off x="5277461" y="2843935"/>
            <a:ext cx="2845656" cy="309207"/>
          </a:xfrm>
          <a:prstGeom prst="homePlate">
            <a:avLst/>
          </a:prstGeom>
          <a:solidFill>
            <a:schemeClr val="accent1">
              <a:lumMod val="60000"/>
              <a:lumOff val="4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chemeClr val="tx2"/>
                </a:solidFill>
                <a:latin typeface="Meiryo UI" panose="020B0604030504040204" pitchFamily="50" charset="-128"/>
                <a:ea typeface="Meiryo UI" panose="020B0604030504040204" pitchFamily="50" charset="-128"/>
              </a:rPr>
              <a:t>導入後</a:t>
            </a:r>
          </a:p>
        </p:txBody>
      </p:sp>
      <p:grpSp>
        <p:nvGrpSpPr>
          <p:cNvPr id="30" name="グループ化 29"/>
          <p:cNvGrpSpPr/>
          <p:nvPr/>
        </p:nvGrpSpPr>
        <p:grpSpPr>
          <a:xfrm>
            <a:off x="6093285" y="3248980"/>
            <a:ext cx="1044000" cy="810090"/>
            <a:chOff x="4977996" y="1918646"/>
            <a:chExt cx="1044000" cy="810090"/>
          </a:xfrm>
        </p:grpSpPr>
        <p:sp>
          <p:nvSpPr>
            <p:cNvPr id="42" name="テキスト ボックス 41"/>
            <p:cNvSpPr txBox="1"/>
            <p:nvPr/>
          </p:nvSpPr>
          <p:spPr>
            <a:xfrm>
              <a:off x="5127165" y="2451737"/>
              <a:ext cx="800219"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各種相談</a:t>
              </a:r>
            </a:p>
          </p:txBody>
        </p:sp>
        <p:pic>
          <p:nvPicPr>
            <p:cNvPr id="44" name="図 43"/>
            <p:cNvPicPr>
              <a:picLocks noChangeAspect="1"/>
            </p:cNvPicPr>
            <p:nvPr/>
          </p:nvPicPr>
          <p:blipFill rotWithShape="1">
            <a:blip r:embed="rId2"/>
            <a:srcRect t="19014" b="16385"/>
            <a:stretch/>
          </p:blipFill>
          <p:spPr>
            <a:xfrm>
              <a:off x="4977996" y="1918646"/>
              <a:ext cx="1044000" cy="537159"/>
            </a:xfrm>
            <a:prstGeom prst="rect">
              <a:avLst/>
            </a:prstGeom>
          </p:spPr>
        </p:pic>
      </p:grpSp>
      <p:pic>
        <p:nvPicPr>
          <p:cNvPr id="33" name="図 32"/>
          <p:cNvPicPr>
            <a:picLocks noChangeAspect="1"/>
          </p:cNvPicPr>
          <p:nvPr/>
        </p:nvPicPr>
        <p:blipFill>
          <a:blip r:embed="rId3"/>
          <a:stretch>
            <a:fillRect/>
          </a:stretch>
        </p:blipFill>
        <p:spPr>
          <a:xfrm>
            <a:off x="6439316" y="4852386"/>
            <a:ext cx="583391" cy="648000"/>
          </a:xfrm>
          <a:prstGeom prst="rect">
            <a:avLst/>
          </a:prstGeom>
          <a:ln>
            <a:noFill/>
          </a:ln>
        </p:spPr>
      </p:pic>
      <p:sp>
        <p:nvSpPr>
          <p:cNvPr id="34" name="正方形/長方形 33"/>
          <p:cNvSpPr/>
          <p:nvPr/>
        </p:nvSpPr>
        <p:spPr>
          <a:xfrm>
            <a:off x="6329958" y="4463201"/>
            <a:ext cx="954107" cy="400110"/>
          </a:xfrm>
          <a:prstGeom prst="rect">
            <a:avLst/>
          </a:prstGeom>
        </p:spPr>
        <p:txBody>
          <a:bodyPr wrap="none">
            <a:spAutoFit/>
          </a:bodyPr>
          <a:lstStyle/>
          <a:p>
            <a:pPr algn="ctr"/>
            <a:r>
              <a:rPr kumimoji="1" lang="ja-JP" altLang="en-US" sz="1000" dirty="0">
                <a:latin typeface="Meiryo UI" panose="020B0604030504040204" pitchFamily="50" charset="-128"/>
                <a:ea typeface="Meiryo UI" panose="020B0604030504040204" pitchFamily="50" charset="-128"/>
              </a:rPr>
              <a:t>府民相談窓口</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コールセンター</a:t>
            </a:r>
            <a:endParaRPr lang="ja-JP" altLang="en-US" sz="1000" dirty="0"/>
          </a:p>
        </p:txBody>
      </p:sp>
      <p:sp>
        <p:nvSpPr>
          <p:cNvPr id="35" name="正方形/長方形 34"/>
          <p:cNvSpPr/>
          <p:nvPr/>
        </p:nvSpPr>
        <p:spPr>
          <a:xfrm>
            <a:off x="7227295" y="4447269"/>
            <a:ext cx="998991" cy="400110"/>
          </a:xfrm>
          <a:prstGeom prst="rect">
            <a:avLst/>
          </a:prstGeom>
        </p:spPr>
        <p:txBody>
          <a:bodyPr wrap="none">
            <a:spAutoFit/>
          </a:bodyPr>
          <a:lstStyle/>
          <a:p>
            <a:pPr algn="ctr"/>
            <a:r>
              <a:rPr lang="ja-JP" altLang="en-US" sz="1000" dirty="0">
                <a:latin typeface="Meiryo UI" panose="020B0604030504040204" pitchFamily="50" charset="-128"/>
                <a:ea typeface="Meiryo UI" panose="020B0604030504040204" pitchFamily="50" charset="-128"/>
              </a:rPr>
              <a:t>新型コロナ受診</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相談センター</a:t>
            </a:r>
          </a:p>
        </p:txBody>
      </p:sp>
      <p:pic>
        <p:nvPicPr>
          <p:cNvPr id="36" name="図 35"/>
          <p:cNvPicPr>
            <a:picLocks noChangeAspect="1"/>
          </p:cNvPicPr>
          <p:nvPr/>
        </p:nvPicPr>
        <p:blipFill>
          <a:blip r:embed="rId4"/>
          <a:stretch>
            <a:fillRect/>
          </a:stretch>
        </p:blipFill>
        <p:spPr>
          <a:xfrm>
            <a:off x="7429026" y="4866618"/>
            <a:ext cx="603908" cy="666215"/>
          </a:xfrm>
          <a:prstGeom prst="rect">
            <a:avLst/>
          </a:prstGeom>
        </p:spPr>
      </p:pic>
      <p:sp>
        <p:nvSpPr>
          <p:cNvPr id="49" name="下矢印 48"/>
          <p:cNvSpPr/>
          <p:nvPr/>
        </p:nvSpPr>
        <p:spPr>
          <a:xfrm rot="1409300">
            <a:off x="1639222" y="4008171"/>
            <a:ext cx="432020" cy="334442"/>
          </a:xfrm>
          <a:prstGeom prst="downArrow">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 name="楕円 4"/>
          <p:cNvSpPr/>
          <p:nvPr/>
        </p:nvSpPr>
        <p:spPr>
          <a:xfrm>
            <a:off x="1241630" y="4464115"/>
            <a:ext cx="814303" cy="344809"/>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FAQ</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50" name="下矢印 49"/>
          <p:cNvSpPr/>
          <p:nvPr/>
        </p:nvSpPr>
        <p:spPr>
          <a:xfrm>
            <a:off x="6405435" y="4021701"/>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1" name="下矢印 50"/>
          <p:cNvSpPr/>
          <p:nvPr/>
        </p:nvSpPr>
        <p:spPr>
          <a:xfrm rot="2275901">
            <a:off x="5612891" y="3977538"/>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2" name="下矢印 51"/>
          <p:cNvSpPr/>
          <p:nvPr/>
        </p:nvSpPr>
        <p:spPr>
          <a:xfrm rot="19613480">
            <a:off x="7241790" y="3969891"/>
            <a:ext cx="432020" cy="334442"/>
          </a:xfrm>
          <a:prstGeom prst="downArrow">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1151845" y="5680507"/>
            <a:ext cx="3071115" cy="943848"/>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76552" y="5979769"/>
            <a:ext cx="3106608" cy="600164"/>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① ピーク時には総受電件数が</a:t>
            </a:r>
            <a:r>
              <a:rPr kumimoji="1" lang="en-US" altLang="ja-JP" sz="1100" b="1" dirty="0">
                <a:latin typeface="Meiryo UI" panose="020B0604030504040204" pitchFamily="50" charset="-128"/>
                <a:ea typeface="Meiryo UI" panose="020B0604030504040204" pitchFamily="50" charset="-128"/>
              </a:rPr>
              <a:t>563</a:t>
            </a:r>
            <a:r>
              <a:rPr kumimoji="1" lang="ja-JP" altLang="en-US" sz="1100" b="1" dirty="0">
                <a:latin typeface="Meiryo UI" panose="020B0604030504040204" pitchFamily="50" charset="-128"/>
                <a:ea typeface="Meiryo UI" panose="020B0604030504040204" pitchFamily="50" charset="-128"/>
              </a:rPr>
              <a:t>件</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日</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② </a:t>
            </a:r>
            <a:r>
              <a:rPr lang="ja-JP" altLang="en-US" sz="1100" dirty="0">
                <a:latin typeface="Meiryo UI" panose="020B0604030504040204" pitchFamily="50" charset="-128"/>
                <a:ea typeface="Meiryo UI" panose="020B0604030504040204" pitchFamily="50" charset="-128"/>
              </a:rPr>
              <a:t>ホームページ上の</a:t>
            </a:r>
            <a:r>
              <a:rPr lang="en-US" altLang="ja-JP" sz="1100" dirty="0">
                <a:latin typeface="Meiryo UI" panose="020B0604030504040204" pitchFamily="50" charset="-128"/>
                <a:ea typeface="Meiryo UI" panose="020B0604030504040204" pitchFamily="50" charset="-128"/>
              </a:rPr>
              <a:t>FAQ</a:t>
            </a:r>
            <a:r>
              <a:rPr lang="ja-JP" altLang="en-US" sz="1100" dirty="0">
                <a:latin typeface="Meiryo UI" panose="020B0604030504040204" pitchFamily="50" charset="-128"/>
                <a:ea typeface="Meiryo UI" panose="020B0604030504040204" pitchFamily="50" charset="-128"/>
              </a:rPr>
              <a:t>の項目が増加しており、</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解決したい質問への到達に時間を要する</a:t>
            </a:r>
            <a:endParaRPr kumimoji="1" lang="en-US" altLang="ja-JP" sz="11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209053" y="5704417"/>
            <a:ext cx="784189" cy="276999"/>
          </a:xfrm>
          <a:prstGeom prst="rect">
            <a:avLst/>
          </a:prstGeom>
          <a:solidFill>
            <a:schemeClr val="bg1"/>
          </a:solidFill>
          <a:ln w="22225">
            <a:solidFill>
              <a:schemeClr val="accent2"/>
            </a:solidFill>
          </a:ln>
        </p:spPr>
        <p:txBody>
          <a:bodyPr wrap="none" rtlCol="0">
            <a:spAutoFit/>
          </a:bodyPr>
          <a:lstStyle/>
          <a:p>
            <a:r>
              <a:rPr kumimoji="1" lang="ja-JP" altLang="en-US" sz="1200" b="1" dirty="0">
                <a:solidFill>
                  <a:srgbClr val="C00000"/>
                </a:solidFill>
                <a:latin typeface="Meiryo UI" panose="020B0604030504040204" pitchFamily="50" charset="-128"/>
                <a:ea typeface="Meiryo UI" panose="020B0604030504040204" pitchFamily="50" charset="-128"/>
              </a:rPr>
              <a:t>主な課題</a:t>
            </a:r>
          </a:p>
        </p:txBody>
      </p:sp>
      <p:sp>
        <p:nvSpPr>
          <p:cNvPr id="56" name="正方形/長方形 55"/>
          <p:cNvSpPr/>
          <p:nvPr/>
        </p:nvSpPr>
        <p:spPr>
          <a:xfrm>
            <a:off x="5037488" y="5688165"/>
            <a:ext cx="3404942" cy="943848"/>
          </a:xfrm>
          <a:prstGeom prst="rect">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6003405" y="5712075"/>
            <a:ext cx="1217465" cy="276999"/>
          </a:xfrm>
          <a:prstGeom prst="rect">
            <a:avLst/>
          </a:prstGeom>
          <a:solidFill>
            <a:schemeClr val="bg1"/>
          </a:solidFill>
          <a:ln w="22225">
            <a:solidFill>
              <a:schemeClr val="tx2"/>
            </a:solidFill>
          </a:ln>
        </p:spPr>
        <p:txBody>
          <a:bodyPr wrap="square" rtlCol="0">
            <a:spAutoFit/>
          </a:bodyPr>
          <a:lstStyle/>
          <a:p>
            <a:pPr algn="ctr"/>
            <a:r>
              <a:rPr lang="ja-JP" altLang="en-US" sz="1200" b="1" dirty="0">
                <a:solidFill>
                  <a:schemeClr val="tx2"/>
                </a:solidFill>
                <a:latin typeface="Meiryo UI" panose="020B0604030504040204" pitchFamily="50" charset="-128"/>
                <a:ea typeface="Meiryo UI" panose="020B0604030504040204" pitchFamily="50" charset="-128"/>
              </a:rPr>
              <a:t>導入期待効果</a:t>
            </a:r>
            <a:endParaRPr kumimoji="1" lang="ja-JP" altLang="en-US" sz="1200" b="1" dirty="0">
              <a:solidFill>
                <a:schemeClr val="tx2"/>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134039" y="5986209"/>
            <a:ext cx="3406832" cy="600164"/>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① </a:t>
            </a:r>
            <a:r>
              <a:rPr kumimoji="1" lang="ja-JP" altLang="en-US" sz="1100" b="1" dirty="0">
                <a:latin typeface="Meiryo UI" panose="020B0604030504040204" pitchFamily="50" charset="-128"/>
                <a:ea typeface="Meiryo UI" panose="020B0604030504040204" pitchFamily="50" charset="-128"/>
              </a:rPr>
              <a:t>府民の利便性が向上 </a:t>
            </a:r>
            <a:r>
              <a:rPr lang="ja-JP" altLang="en-US" sz="1100" dirty="0">
                <a:latin typeface="Meiryo UI" panose="020B0604030504040204" pitchFamily="50" charset="-128"/>
                <a:ea typeface="Meiryo UI" panose="020B0604030504040204" pitchFamily="50" charset="-128"/>
              </a:rPr>
              <a:t>⇒</a:t>
            </a:r>
            <a:r>
              <a:rPr lang="en-US" altLang="ja-JP" sz="1100" b="1" dirty="0">
                <a:latin typeface="Meiryo UI" panose="020B0604030504040204" pitchFamily="50" charset="-128"/>
                <a:ea typeface="Meiryo UI" panose="020B0604030504040204" pitchFamily="50" charset="-128"/>
              </a:rPr>
              <a:t>24</a:t>
            </a:r>
            <a:r>
              <a:rPr lang="ja-JP" altLang="en-US" sz="1100" b="1" dirty="0">
                <a:latin typeface="Meiryo UI" panose="020B0604030504040204" pitchFamily="50" charset="-128"/>
                <a:ea typeface="Meiryo UI" panose="020B0604030504040204" pitchFamily="50" charset="-128"/>
              </a:rPr>
              <a:t>時間対応、選択肢増</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② </a:t>
            </a:r>
            <a:r>
              <a:rPr kumimoji="1" lang="ja-JP" altLang="en-US" sz="1100" b="1" dirty="0">
                <a:latin typeface="Meiryo UI" panose="020B0604030504040204" pitchFamily="50" charset="-128"/>
                <a:ea typeface="Meiryo UI" panose="020B0604030504040204" pitchFamily="50" charset="-128"/>
              </a:rPr>
              <a:t>簡易質問は</a:t>
            </a:r>
            <a:r>
              <a:rPr kumimoji="1" lang="en-US" altLang="ja-JP" sz="1100" b="1" dirty="0">
                <a:latin typeface="Meiryo UI" panose="020B0604030504040204" pitchFamily="50" charset="-128"/>
                <a:ea typeface="Meiryo UI" panose="020B0604030504040204" pitchFamily="50" charset="-128"/>
              </a:rPr>
              <a:t>AI</a:t>
            </a:r>
            <a:r>
              <a:rPr kumimoji="1" lang="ja-JP" altLang="en-US" sz="1100" b="1" dirty="0">
                <a:latin typeface="Meiryo UI" panose="020B0604030504040204" pitchFamily="50" charset="-128"/>
                <a:ea typeface="Meiryo UI" panose="020B0604030504040204" pitchFamily="50" charset="-128"/>
              </a:rPr>
              <a:t>チャットボットで完結</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rPr>
              <a:t>問い合わせの減少により保健所等の負担が軽減</a:t>
            </a:r>
          </a:p>
        </p:txBody>
      </p:sp>
      <p:sp>
        <p:nvSpPr>
          <p:cNvPr id="6" name="角丸四角形 5"/>
          <p:cNvSpPr/>
          <p:nvPr/>
        </p:nvSpPr>
        <p:spPr>
          <a:xfrm>
            <a:off x="7429026" y="3230302"/>
            <a:ext cx="961875" cy="493416"/>
          </a:xfrm>
          <a:prstGeom prst="roundRect">
            <a:avLst/>
          </a:prstGeom>
          <a:solidFill>
            <a:srgbClr val="639729"/>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1200" b="1" dirty="0">
                <a:solidFill>
                  <a:schemeClr val="bg1"/>
                </a:solidFill>
                <a:latin typeface="Meiryo UI" panose="020B0604030504040204" pitchFamily="50" charset="-128"/>
                <a:ea typeface="Meiryo UI" panose="020B0604030504040204" pitchFamily="50" charset="-128"/>
              </a:rPr>
              <a:t>R3</a:t>
            </a:r>
            <a:r>
              <a:rPr lang="ja-JP" altLang="en-US" sz="1200" b="1" dirty="0">
                <a:solidFill>
                  <a:schemeClr val="bg1"/>
                </a:solidFill>
                <a:latin typeface="Meiryo UI" panose="020B0604030504040204" pitchFamily="50" charset="-128"/>
                <a:ea typeface="Meiryo UI" panose="020B0604030504040204" pitchFamily="50" charset="-128"/>
              </a:rPr>
              <a:t>年</a:t>
            </a:r>
            <a:r>
              <a:rPr lang="en-US" altLang="ja-JP" sz="1200" b="1" dirty="0">
                <a:solidFill>
                  <a:schemeClr val="bg1"/>
                </a:solidFill>
                <a:latin typeface="Meiryo UI" panose="020B0604030504040204" pitchFamily="50" charset="-128"/>
                <a:ea typeface="Meiryo UI" panose="020B0604030504040204" pitchFamily="50" charset="-128"/>
              </a:rPr>
              <a:t>2</a:t>
            </a:r>
            <a:r>
              <a:rPr lang="ja-JP" altLang="en-US" sz="1200" b="1" dirty="0">
                <a:solidFill>
                  <a:schemeClr val="bg1"/>
                </a:solidFill>
                <a:latin typeface="Meiryo UI" panose="020B0604030504040204" pitchFamily="50" charset="-128"/>
                <a:ea typeface="Meiryo UI" panose="020B0604030504040204" pitchFamily="50" charset="-128"/>
              </a:rPr>
              <a:t>月</a:t>
            </a:r>
            <a:endParaRPr lang="en-US" altLang="ja-JP" sz="1200" b="1" dirty="0">
              <a:solidFill>
                <a:schemeClr val="bg1"/>
              </a:solidFill>
              <a:latin typeface="Meiryo UI" panose="020B0604030504040204" pitchFamily="50" charset="-128"/>
              <a:ea typeface="Meiryo UI" panose="020B0604030504040204" pitchFamily="50" charset="-128"/>
            </a:endParaRPr>
          </a:p>
          <a:p>
            <a:pPr algn="ctr"/>
            <a:r>
              <a:rPr lang="ja-JP" altLang="en-US" sz="1200" b="1" dirty="0">
                <a:solidFill>
                  <a:schemeClr val="bg1"/>
                </a:solidFill>
                <a:latin typeface="Meiryo UI" panose="020B0604030504040204" pitchFamily="50" charset="-128"/>
                <a:ea typeface="Meiryo UI" panose="020B0604030504040204" pitchFamily="50" charset="-128"/>
              </a:rPr>
              <a:t>運用開始</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12</a:t>
            </a:r>
          </a:p>
        </p:txBody>
      </p:sp>
      <p:sp>
        <p:nvSpPr>
          <p:cNvPr id="8" name="楕円 7"/>
          <p:cNvSpPr/>
          <p:nvPr/>
        </p:nvSpPr>
        <p:spPr>
          <a:xfrm>
            <a:off x="5022050" y="4372174"/>
            <a:ext cx="1338773" cy="1217066"/>
          </a:xfrm>
          <a:prstGeom prst="ellipse">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a:blip r:embed="rId5"/>
          <a:stretch>
            <a:fillRect/>
          </a:stretch>
        </p:blipFill>
        <p:spPr>
          <a:xfrm>
            <a:off x="5183114" y="4735511"/>
            <a:ext cx="1086539" cy="645052"/>
          </a:xfrm>
          <a:prstGeom prst="rect">
            <a:avLst/>
          </a:prstGeom>
          <a:ln>
            <a:solidFill>
              <a:schemeClr val="dk1"/>
            </a:solidFill>
          </a:ln>
        </p:spPr>
      </p:pic>
      <p:sp>
        <p:nvSpPr>
          <p:cNvPr id="41" name="テキスト ボックス 40"/>
          <p:cNvSpPr txBox="1"/>
          <p:nvPr/>
        </p:nvSpPr>
        <p:spPr>
          <a:xfrm>
            <a:off x="5167114" y="4472535"/>
            <a:ext cx="1102539" cy="276999"/>
          </a:xfrm>
          <a:prstGeom prst="rect">
            <a:avLst/>
          </a:prstGeom>
          <a:solidFill>
            <a:schemeClr val="tx2"/>
          </a:solidFill>
          <a:ln>
            <a:solidFill>
              <a:schemeClr val="tx1"/>
            </a:solidFill>
          </a:ln>
        </p:spPr>
        <p:txBody>
          <a:bodyPr wrap="square" lIns="0" rIns="0" rtlCol="0">
            <a:spAutoFit/>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AI</a:t>
            </a:r>
            <a:r>
              <a:rPr kumimoji="1" lang="ja-JP" altLang="en-US" sz="1200" b="1" dirty="0">
                <a:solidFill>
                  <a:schemeClr val="bg1"/>
                </a:solidFill>
                <a:latin typeface="Meiryo UI" panose="020B0604030504040204" pitchFamily="50" charset="-128"/>
                <a:ea typeface="Meiryo UI" panose="020B0604030504040204" pitchFamily="50" charset="-128"/>
              </a:rPr>
              <a:t>チャットボット</a:t>
            </a:r>
          </a:p>
        </p:txBody>
      </p:sp>
      <p:sp>
        <p:nvSpPr>
          <p:cNvPr id="58" name="楕円 57"/>
          <p:cNvSpPr/>
          <p:nvPr/>
        </p:nvSpPr>
        <p:spPr>
          <a:xfrm>
            <a:off x="5362485" y="5298934"/>
            <a:ext cx="672977" cy="235509"/>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400" b="1" dirty="0">
                <a:solidFill>
                  <a:schemeClr val="bg1"/>
                </a:solidFill>
                <a:latin typeface="Meiryo UI" panose="020B0604030504040204" pitchFamily="50" charset="-128"/>
                <a:ea typeface="Meiryo UI" panose="020B0604030504040204" pitchFamily="50" charset="-128"/>
              </a:rPr>
              <a:t>FAQ</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68772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 name="角丸四角形 11"/>
          <p:cNvSpPr/>
          <p:nvPr/>
        </p:nvSpPr>
        <p:spPr>
          <a:xfrm>
            <a:off x="228910" y="593685"/>
            <a:ext cx="8821395" cy="5717642"/>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RPA</a:t>
            </a:r>
            <a:r>
              <a:rPr kumimoji="1" lang="en-US" altLang="ja-JP" sz="1600" b="1" i="0" u="non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を活用した</a:t>
            </a:r>
            <a:r>
              <a:rPr kumimoji="1" lang="ja-JP" altLang="en-US"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業務の効率化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lvl="0" indent="-261938">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15"/>
          <p:cNvSpPr>
            <a:spLocks noChangeArrowheads="1"/>
          </p:cNvSpPr>
          <p:nvPr/>
        </p:nvSpPr>
        <p:spPr bwMode="auto">
          <a:xfrm>
            <a:off x="152400" y="152400"/>
            <a:ext cx="16903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grpSp>
        <p:nvGrpSpPr>
          <p:cNvPr id="3" name="グループ化 2"/>
          <p:cNvGrpSpPr/>
          <p:nvPr/>
        </p:nvGrpSpPr>
        <p:grpSpPr>
          <a:xfrm>
            <a:off x="703685" y="1881573"/>
            <a:ext cx="3868316" cy="1367406"/>
            <a:chOff x="606282" y="2845805"/>
            <a:chExt cx="4254965" cy="1538039"/>
          </a:xfrm>
        </p:grpSpPr>
        <p:sp>
          <p:nvSpPr>
            <p:cNvPr id="56" name="ホームベース 55"/>
            <p:cNvSpPr/>
            <p:nvPr/>
          </p:nvSpPr>
          <p:spPr>
            <a:xfrm rot="5400000">
              <a:off x="2635982" y="2922310"/>
              <a:ext cx="393971" cy="2529097"/>
            </a:xfrm>
            <a:prstGeom prst="homePlate">
              <a:avLst>
                <a:gd name="adj" fmla="val 105217"/>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7" name="テキスト ボックス 56"/>
            <p:cNvSpPr txBox="1"/>
            <p:nvPr/>
          </p:nvSpPr>
          <p:spPr>
            <a:xfrm>
              <a:off x="1783424" y="3957996"/>
              <a:ext cx="2133642" cy="39338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ＡＩの活用による働き方改革！</a:t>
              </a:r>
              <a:endParaRPr kumimoji="1" lang="en-US" altLang="ja-JP" sz="1000" b="1"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（会議における事務負担の軽減）</a:t>
              </a:r>
              <a:endParaRPr kumimoji="1" lang="ja-JP" altLang="en-US" sz="1000" b="1"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endParaRPr>
            </a:p>
          </p:txBody>
        </p:sp>
        <p:grpSp>
          <p:nvGrpSpPr>
            <p:cNvPr id="2" name="グループ化 1"/>
            <p:cNvGrpSpPr/>
            <p:nvPr/>
          </p:nvGrpSpPr>
          <p:grpSpPr>
            <a:xfrm>
              <a:off x="606282" y="2845805"/>
              <a:ext cx="4254965" cy="1105514"/>
              <a:chOff x="606282" y="2845805"/>
              <a:chExt cx="4254965" cy="1105514"/>
            </a:xfrm>
          </p:grpSpPr>
          <p:grpSp>
            <p:nvGrpSpPr>
              <p:cNvPr id="49" name="グループ化 48"/>
              <p:cNvGrpSpPr/>
              <p:nvPr/>
            </p:nvGrpSpPr>
            <p:grpSpPr>
              <a:xfrm>
                <a:off x="924224" y="3073776"/>
                <a:ext cx="3937023" cy="877543"/>
                <a:chOff x="924224" y="3648683"/>
                <a:chExt cx="3937023" cy="877543"/>
              </a:xfrm>
            </p:grpSpPr>
            <p:pic>
              <p:nvPicPr>
                <p:cNvPr id="51" name="図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224" y="3716227"/>
                  <a:ext cx="810001" cy="809999"/>
                </a:xfrm>
                <a:prstGeom prst="rect">
                  <a:avLst/>
                </a:prstGeom>
              </p:spPr>
            </p:pic>
            <p:pic>
              <p:nvPicPr>
                <p:cNvPr id="52" name="図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708" y="3788913"/>
                  <a:ext cx="453600" cy="565696"/>
                </a:xfrm>
                <a:prstGeom prst="rect">
                  <a:avLst/>
                </a:prstGeom>
              </p:spPr>
            </p:pic>
            <p:sp>
              <p:nvSpPr>
                <p:cNvPr id="53" name="右矢印 52"/>
                <p:cNvSpPr/>
                <p:nvPr/>
              </p:nvSpPr>
              <p:spPr>
                <a:xfrm>
                  <a:off x="2152821" y="3938877"/>
                  <a:ext cx="312567" cy="2630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54" name="図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708" y="3846925"/>
                  <a:ext cx="388800" cy="392727"/>
                </a:xfrm>
                <a:prstGeom prst="rect">
                  <a:avLst/>
                </a:prstGeom>
              </p:spPr>
            </p:pic>
            <p:sp>
              <p:nvSpPr>
                <p:cNvPr id="50" name="テキスト ボックス 49"/>
                <p:cNvSpPr txBox="1"/>
                <p:nvPr/>
              </p:nvSpPr>
              <p:spPr>
                <a:xfrm>
                  <a:off x="3100453" y="3648683"/>
                  <a:ext cx="1760794" cy="727720"/>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・会議中に職員が発言をメモとり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・加えて後日ボイスレコーダーを</a:t>
                  </a:r>
                  <a:endParaRPr kumimoji="1" lang="en-US" altLang="ja-JP"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schemeClr val="tx2"/>
                      </a:solidFill>
                      <a:latin typeface="Calibri"/>
                      <a:ea typeface="ＭＳ Ｐゴシック" panose="020B0600070205080204" pitchFamily="50" charset="-128"/>
                    </a:rPr>
                    <a:t>　</a:t>
                  </a: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聞きながら作成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・所要時間は会議時間の</a:t>
                  </a:r>
                  <a:r>
                    <a:rPr kumimoji="1" lang="en-US" altLang="ja-JP"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3</a:t>
                  </a: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倍程度</a:t>
                  </a:r>
                </a:p>
              </p:txBody>
            </p:sp>
          </p:grpSp>
          <p:sp>
            <p:nvSpPr>
              <p:cNvPr id="58" name="テキスト ボックス 57"/>
              <p:cNvSpPr txBox="1"/>
              <p:nvPr/>
            </p:nvSpPr>
            <p:spPr>
              <a:xfrm>
                <a:off x="606282" y="2845805"/>
                <a:ext cx="816343"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（導入前）</a:t>
                </a:r>
              </a:p>
            </p:txBody>
          </p:sp>
        </p:grpSp>
      </p:grpSp>
      <p:sp>
        <p:nvSpPr>
          <p:cNvPr id="63" name="正方形/長方形 62"/>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６</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7" name="グループ化 6"/>
          <p:cNvGrpSpPr/>
          <p:nvPr/>
        </p:nvGrpSpPr>
        <p:grpSpPr>
          <a:xfrm>
            <a:off x="681137" y="3342501"/>
            <a:ext cx="3971830" cy="1557879"/>
            <a:chOff x="542660" y="4761997"/>
            <a:chExt cx="3971830" cy="1557879"/>
          </a:xfrm>
        </p:grpSpPr>
        <p:grpSp>
          <p:nvGrpSpPr>
            <p:cNvPr id="70" name="グループ化 69"/>
            <p:cNvGrpSpPr/>
            <p:nvPr/>
          </p:nvGrpSpPr>
          <p:grpSpPr>
            <a:xfrm>
              <a:off x="664025" y="4761997"/>
              <a:ext cx="3850465" cy="1557879"/>
              <a:chOff x="3296813" y="2547753"/>
              <a:chExt cx="3818942" cy="1498295"/>
            </a:xfrm>
          </p:grpSpPr>
          <p:grpSp>
            <p:nvGrpSpPr>
              <p:cNvPr id="83" name="グループ化 82"/>
              <p:cNvGrpSpPr/>
              <p:nvPr/>
            </p:nvGrpSpPr>
            <p:grpSpPr>
              <a:xfrm>
                <a:off x="3296813" y="2547753"/>
                <a:ext cx="3799348" cy="1164453"/>
                <a:chOff x="3008781" y="2562284"/>
                <a:chExt cx="4022839" cy="1164453"/>
              </a:xfrm>
            </p:grpSpPr>
            <p:pic>
              <p:nvPicPr>
                <p:cNvPr id="84" name="図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937" y="2671745"/>
                  <a:ext cx="575013" cy="325207"/>
                </a:xfrm>
                <a:prstGeom prst="rect">
                  <a:avLst/>
                </a:prstGeom>
              </p:spPr>
            </p:pic>
            <p:pic>
              <p:nvPicPr>
                <p:cNvPr id="85" name="図 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9942" y="2745443"/>
                  <a:ext cx="810001" cy="810000"/>
                </a:xfrm>
                <a:prstGeom prst="rect">
                  <a:avLst/>
                </a:prstGeom>
              </p:spPr>
            </p:pic>
            <p:pic>
              <p:nvPicPr>
                <p:cNvPr id="86" name="図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85775" y="3467537"/>
                  <a:ext cx="238256" cy="259200"/>
                </a:xfrm>
                <a:prstGeom prst="rect">
                  <a:avLst/>
                </a:prstGeom>
              </p:spPr>
            </p:pic>
            <p:pic>
              <p:nvPicPr>
                <p:cNvPr id="87" name="図 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51275" y="3133362"/>
                  <a:ext cx="238256" cy="259200"/>
                </a:xfrm>
                <a:prstGeom prst="rect">
                  <a:avLst/>
                </a:prstGeom>
              </p:spPr>
            </p:pic>
            <p:pic>
              <p:nvPicPr>
                <p:cNvPr id="88" name="図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1212" y="3090695"/>
                  <a:ext cx="291600" cy="388800"/>
                </a:xfrm>
                <a:prstGeom prst="rect">
                  <a:avLst/>
                </a:prstGeom>
              </p:spPr>
            </p:pic>
            <p:grpSp>
              <p:nvGrpSpPr>
                <p:cNvPr id="89" name="グループ化 88"/>
                <p:cNvGrpSpPr>
                  <a:grpSpLocks noChangeAspect="1"/>
                </p:cNvGrpSpPr>
                <p:nvPr/>
              </p:nvGrpSpPr>
              <p:grpSpPr>
                <a:xfrm>
                  <a:off x="5204226" y="3023338"/>
                  <a:ext cx="461653" cy="574479"/>
                  <a:chOff x="0" y="-626427"/>
                  <a:chExt cx="949902" cy="1182055"/>
                </a:xfrm>
              </p:grpSpPr>
              <p:pic>
                <p:nvPicPr>
                  <p:cNvPr id="100" name="図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26427"/>
                    <a:ext cx="949902" cy="1182055"/>
                  </a:xfrm>
                  <a:prstGeom prst="rect">
                    <a:avLst/>
                  </a:prstGeom>
                </p:spPr>
              </p:pic>
              <p:sp>
                <p:nvSpPr>
                  <p:cNvPr id="101" name="爆発 1 100"/>
                  <p:cNvSpPr/>
                  <p:nvPr/>
                </p:nvSpPr>
                <p:spPr>
                  <a:xfrm>
                    <a:off x="567171" y="-497408"/>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2" name="爆発 1 101"/>
                  <p:cNvSpPr/>
                  <p:nvPr/>
                </p:nvSpPr>
                <p:spPr>
                  <a:xfrm>
                    <a:off x="433819" y="83617"/>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3" name="爆発 1 102"/>
                  <p:cNvSpPr/>
                  <p:nvPr/>
                </p:nvSpPr>
                <p:spPr>
                  <a:xfrm>
                    <a:off x="233795" y="-316432"/>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pic>
              <p:nvPicPr>
                <p:cNvPr id="90" name="図 8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9348" y="3154035"/>
                  <a:ext cx="518400" cy="387761"/>
                </a:xfrm>
                <a:prstGeom prst="rect">
                  <a:avLst/>
                </a:prstGeom>
              </p:spPr>
            </p:pic>
            <p:sp>
              <p:nvSpPr>
                <p:cNvPr id="91" name="ホームベース 90"/>
                <p:cNvSpPr/>
                <p:nvPr/>
              </p:nvSpPr>
              <p:spPr>
                <a:xfrm>
                  <a:off x="4434541" y="3084968"/>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2" name="ホームベース 91"/>
                <p:cNvSpPr/>
                <p:nvPr/>
              </p:nvSpPr>
              <p:spPr>
                <a:xfrm>
                  <a:off x="5055439" y="3083769"/>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93" name="図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86045" y="2955010"/>
                  <a:ext cx="545575" cy="680400"/>
                </a:xfrm>
                <a:prstGeom prst="rect">
                  <a:avLst/>
                </a:prstGeom>
              </p:spPr>
            </p:pic>
            <p:sp>
              <p:nvSpPr>
                <p:cNvPr id="94" name="ホームベース 93"/>
                <p:cNvSpPr/>
                <p:nvPr/>
              </p:nvSpPr>
              <p:spPr>
                <a:xfrm>
                  <a:off x="6362090" y="3094583"/>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95" name="図 9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81713" y="3106033"/>
                  <a:ext cx="518400" cy="387761"/>
                </a:xfrm>
                <a:prstGeom prst="rect">
                  <a:avLst/>
                </a:prstGeom>
              </p:spPr>
            </p:pic>
            <p:sp>
              <p:nvSpPr>
                <p:cNvPr id="96" name="雲形吹き出し 95"/>
                <p:cNvSpPr/>
                <p:nvPr/>
              </p:nvSpPr>
              <p:spPr>
                <a:xfrm>
                  <a:off x="4101212" y="2562284"/>
                  <a:ext cx="935703" cy="511637"/>
                </a:xfrm>
                <a:prstGeom prst="cloudCallout">
                  <a:avLst>
                    <a:gd name="adj1" fmla="val 25473"/>
                    <a:gd name="adj2" fmla="val 79962"/>
                  </a:avLst>
                </a:prstGeom>
                <a:noFill/>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p:txBody>
            </p:sp>
            <p:sp>
              <p:nvSpPr>
                <p:cNvPr id="97" name="テキスト ボックス 10"/>
                <p:cNvSpPr txBox="1"/>
                <p:nvPr/>
              </p:nvSpPr>
              <p:spPr>
                <a:xfrm>
                  <a:off x="4391956" y="2664139"/>
                  <a:ext cx="522922" cy="249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ＡＩ</a:t>
                  </a:r>
                </a:p>
              </p:txBody>
            </p:sp>
            <p:sp>
              <p:nvSpPr>
                <p:cNvPr id="98" name="ホームベース 97"/>
                <p:cNvSpPr/>
                <p:nvPr/>
              </p:nvSpPr>
              <p:spPr>
                <a:xfrm>
                  <a:off x="5716904" y="3094583"/>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99" name="図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8781" y="3039521"/>
                  <a:ext cx="238256" cy="259200"/>
                </a:xfrm>
                <a:prstGeom prst="rect">
                  <a:avLst/>
                </a:prstGeom>
              </p:spPr>
            </p:pic>
          </p:grpSp>
          <p:sp>
            <p:nvSpPr>
              <p:cNvPr id="82" name="テキスト ボックス 81"/>
              <p:cNvSpPr txBox="1"/>
              <p:nvPr/>
            </p:nvSpPr>
            <p:spPr>
              <a:xfrm>
                <a:off x="5326808" y="3685803"/>
                <a:ext cx="1663561" cy="360245"/>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R="0" lvl="0" algn="l" defTabSz="914400" rtl="0" eaLnBrk="1" fontAlgn="auto" latinLnBrk="0" hangingPunct="1">
                  <a:lnSpc>
                    <a:spcPct val="100000"/>
                  </a:lnSpc>
                  <a:spcBef>
                    <a:spcPts val="0"/>
                  </a:spcBef>
                  <a:spcAft>
                    <a:spcPts val="0"/>
                  </a:spcAft>
                  <a:buClrTx/>
                  <a:buSzTx/>
                  <a:tabLst/>
                  <a:defRPr/>
                </a:pPr>
                <a:r>
                  <a:rPr lang="ja-JP" altLang="en-US" sz="800" dirty="0">
                    <a:solidFill>
                      <a:schemeClr val="tx2"/>
                    </a:solidFill>
                    <a:latin typeface="Calibri"/>
                    <a:ea typeface="ＭＳ Ｐゴシック" panose="020B0600070205080204" pitchFamily="50" charset="-128"/>
                  </a:rPr>
                  <a:t>③　・</a:t>
                </a: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発言メモや音声データを使</a:t>
                </a:r>
                <a:r>
                  <a:rPr lang="ja-JP" altLang="en-US" sz="800" dirty="0">
                    <a:solidFill>
                      <a:schemeClr val="tx2"/>
                    </a:solidFill>
                    <a:latin typeface="Calibri"/>
                    <a:ea typeface="ＭＳ Ｐゴシック" panose="020B0600070205080204" pitchFamily="50" charset="-128"/>
                  </a:rPr>
                  <a:t>い</a:t>
                </a: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a:t>
                </a:r>
                <a:endParaRPr kumimoji="1" lang="en-US" altLang="ja-JP"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　　　誤変換を修正</a:t>
                </a:r>
              </a:p>
            </p:txBody>
          </p:sp>
          <p:sp>
            <p:nvSpPr>
              <p:cNvPr id="81" name="テキスト ボックス 80"/>
              <p:cNvSpPr txBox="1"/>
              <p:nvPr/>
            </p:nvSpPr>
            <p:spPr>
              <a:xfrm>
                <a:off x="5222157" y="2567438"/>
                <a:ext cx="1893598" cy="297723"/>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defPPr>
                  <a:defRPr lang="ja-JP"/>
                </a:defPPr>
                <a:lvl1pPr>
                  <a:defRPr sz="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②  ・音声認識支援ツールによりテキスト化</a:t>
                </a:r>
                <a:endParaRPr kumimoji="1" lang="en-US" altLang="ja-JP"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rPr>
                  <a:t>       ・辞書登録により変換率を向上</a:t>
                </a:r>
              </a:p>
            </p:txBody>
          </p:sp>
        </p:grpSp>
        <p:sp>
          <p:nvSpPr>
            <p:cNvPr id="74" name="テキスト ボックス 73"/>
            <p:cNvSpPr txBox="1"/>
            <p:nvPr/>
          </p:nvSpPr>
          <p:spPr>
            <a:xfrm>
              <a:off x="542660" y="4762710"/>
              <a:ext cx="792035" cy="2325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（導入後）</a:t>
              </a:r>
            </a:p>
          </p:txBody>
        </p:sp>
      </p:grpSp>
      <p:sp>
        <p:nvSpPr>
          <p:cNvPr id="6" name="角丸四角形 5"/>
          <p:cNvSpPr/>
          <p:nvPr/>
        </p:nvSpPr>
        <p:spPr>
          <a:xfrm>
            <a:off x="558070" y="1133746"/>
            <a:ext cx="4140460" cy="3960440"/>
          </a:xfrm>
          <a:prstGeom prst="roundRect">
            <a:avLst>
              <a:gd name="adj" fmla="val 4098"/>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角丸四角形 103"/>
          <p:cNvSpPr/>
          <p:nvPr/>
        </p:nvSpPr>
        <p:spPr>
          <a:xfrm>
            <a:off x="4854239" y="1133745"/>
            <a:ext cx="4083694" cy="5040560"/>
          </a:xfrm>
          <a:prstGeom prst="roundRect">
            <a:avLst>
              <a:gd name="adj" fmla="val 3182"/>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テキスト ボックス 104"/>
          <p:cNvSpPr txBox="1"/>
          <p:nvPr/>
        </p:nvSpPr>
        <p:spPr>
          <a:xfrm>
            <a:off x="4933762" y="1506096"/>
            <a:ext cx="4194597" cy="451749"/>
          </a:xfrm>
          <a:prstGeom prst="rect">
            <a:avLst/>
          </a:prstGeom>
          <a:noFill/>
          <a:ln>
            <a:noFill/>
          </a:ln>
        </p:spPr>
        <p:txBody>
          <a:bodyPr wrap="square" rtlCol="0">
            <a:noAutofit/>
          </a:bodyPr>
          <a:lstStyle/>
          <a:p>
            <a:pPr>
              <a:lnSpc>
                <a:spcPts val="300"/>
              </a:lnSpc>
              <a:defRPr/>
            </a:pP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府職員がパソコン上で行っている単純な繰り返し作業を</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RPA</a:t>
            </a:r>
            <a:r>
              <a:rPr lang="en-US" altLang="ja-JP" sz="1100" baseline="300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により自動化し、業務を効率化</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テキスト ボックス 105"/>
          <p:cNvSpPr txBox="1"/>
          <p:nvPr/>
        </p:nvSpPr>
        <p:spPr>
          <a:xfrm>
            <a:off x="5036598" y="5053105"/>
            <a:ext cx="2013821" cy="877143"/>
          </a:xfrm>
          <a:prstGeom prst="rect">
            <a:avLst/>
          </a:prstGeom>
          <a:noFill/>
          <a:ln>
            <a:noFill/>
          </a:ln>
        </p:spPr>
        <p:txBody>
          <a:bodyPr wrap="square" rtlCol="0">
            <a:noAutofit/>
          </a:bodyPr>
          <a:lstStyle/>
          <a:p>
            <a:pPr lvl="0">
              <a:defRPr/>
            </a:pP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（適している業務）</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・電子化済み　　　</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・定常的に発生する業務</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・判断基準が明確</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・承認行為がない</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07" name="表 106"/>
          <p:cNvGraphicFramePr>
            <a:graphicFrameLocks noGrp="1"/>
          </p:cNvGraphicFramePr>
          <p:nvPr>
            <p:extLst>
              <p:ext uri="{D42A27DB-BD31-4B8C-83A1-F6EECF244321}">
                <p14:modId xmlns:p14="http://schemas.microsoft.com/office/powerpoint/2010/main" val="637811792"/>
              </p:ext>
            </p:extLst>
          </p:nvPr>
        </p:nvGraphicFramePr>
        <p:xfrm>
          <a:off x="5075776" y="2078872"/>
          <a:ext cx="3764705" cy="2773680"/>
        </p:xfrm>
        <a:graphic>
          <a:graphicData uri="http://schemas.openxmlformats.org/drawingml/2006/table">
            <a:tbl>
              <a:tblPr firstRow="1" bandRow="1">
                <a:tableStyleId>{5C22544A-7EE6-4342-B048-85BDC9FD1C3A}</a:tableStyleId>
              </a:tblPr>
              <a:tblGrid>
                <a:gridCol w="1199420">
                  <a:extLst>
                    <a:ext uri="{9D8B030D-6E8A-4147-A177-3AD203B41FA5}">
                      <a16:colId xmlns:a16="http://schemas.microsoft.com/office/drawing/2014/main" val="1638670621"/>
                    </a:ext>
                  </a:extLst>
                </a:gridCol>
                <a:gridCol w="2565285">
                  <a:extLst>
                    <a:ext uri="{9D8B030D-6E8A-4147-A177-3AD203B41FA5}">
                      <a16:colId xmlns:a16="http://schemas.microsoft.com/office/drawing/2014/main" val="696297022"/>
                    </a:ext>
                  </a:extLst>
                </a:gridCol>
              </a:tblGrid>
              <a:tr h="133140">
                <a:tc>
                  <a:txBody>
                    <a:bodyPr/>
                    <a:lstStyle/>
                    <a:p>
                      <a:pPr algn="ctr"/>
                      <a:r>
                        <a:rPr kumimoji="1" lang="ja-JP" altLang="en-US" sz="800" dirty="0">
                          <a:latin typeface="メイリオ" panose="020B0604030504040204" pitchFamily="50" charset="-128"/>
                          <a:ea typeface="メイリオ" panose="020B0604030504040204" pitchFamily="50" charset="-128"/>
                        </a:rPr>
                        <a:t>業務名</a:t>
                      </a:r>
                    </a:p>
                  </a:txBody>
                  <a:tcPr/>
                </a:tc>
                <a:tc>
                  <a:txBody>
                    <a:bodyPr/>
                    <a:lstStyle/>
                    <a:p>
                      <a:pPr algn="ctr"/>
                      <a:r>
                        <a:rPr kumimoji="1" lang="ja-JP" altLang="en-US" sz="800" dirty="0">
                          <a:latin typeface="メイリオ" panose="020B0604030504040204" pitchFamily="50" charset="-128"/>
                          <a:ea typeface="メイリオ" panose="020B0604030504040204" pitchFamily="50" charset="-128"/>
                        </a:rPr>
                        <a:t>業務内容</a:t>
                      </a:r>
                    </a:p>
                  </a:txBody>
                  <a:tcPr/>
                </a:tc>
                <a:extLst>
                  <a:ext uri="{0D108BD9-81ED-4DB2-BD59-A6C34878D82A}">
                    <a16:rowId xmlns:a16="http://schemas.microsoft.com/office/drawing/2014/main" val="33836480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時間外集計報告業務　　　　　　 </a:t>
                      </a:r>
                      <a:endParaRPr kumimoji="1" lang="ja-JP" altLang="en-US" sz="800" b="0"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800" dirty="0">
                          <a:latin typeface="メイリオ" panose="020B0604030504040204" pitchFamily="50" charset="-128"/>
                          <a:ea typeface="メイリオ" panose="020B0604030504040204" pitchFamily="50" charset="-128"/>
                        </a:rPr>
                        <a:t>システムから各職員の残業時間をデータ抽出し、</a:t>
                      </a:r>
                      <a:r>
                        <a:rPr kumimoji="1" lang="en-US" altLang="ja-JP" sz="800" dirty="0">
                          <a:latin typeface="メイリオ" panose="020B0604030504040204" pitchFamily="50" charset="-128"/>
                          <a:ea typeface="メイリオ" panose="020B0604030504040204" pitchFamily="50" charset="-128"/>
                        </a:rPr>
                        <a:t>Excel</a:t>
                      </a:r>
                      <a:r>
                        <a:rPr kumimoji="1" lang="ja-JP" altLang="en-US" sz="800" dirty="0" err="1">
                          <a:latin typeface="メイリオ" panose="020B0604030504040204" pitchFamily="50" charset="-128"/>
                          <a:ea typeface="メイリオ" panose="020B0604030504040204" pitchFamily="50" charset="-128"/>
                        </a:rPr>
                        <a:t>にて</a:t>
                      </a:r>
                      <a:r>
                        <a:rPr kumimoji="1" lang="ja-JP" altLang="en-US" sz="800" dirty="0">
                          <a:latin typeface="メイリオ" panose="020B0604030504040204" pitchFamily="50" charset="-128"/>
                          <a:ea typeface="メイリオ" panose="020B0604030504040204" pitchFamily="50" charset="-128"/>
                        </a:rPr>
                        <a:t>集計する業務</a:t>
                      </a:r>
                    </a:p>
                  </a:txBody>
                  <a:tcPr anchor="ctr"/>
                </a:tc>
                <a:extLst>
                  <a:ext uri="{0D108BD9-81ED-4DB2-BD59-A6C34878D82A}">
                    <a16:rowId xmlns:a16="http://schemas.microsoft.com/office/drawing/2014/main" val="8125191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府立学校通知業務　              </a:t>
                      </a:r>
                      <a:endParaRPr kumimoji="1"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r>
                        <a:rPr kumimoji="1" lang="ja-JP" altLang="en-US" sz="800" dirty="0">
                          <a:latin typeface="メイリオ" panose="020B0604030504040204" pitchFamily="50" charset="-128"/>
                          <a:ea typeface="メイリオ" panose="020B0604030504040204" pitchFamily="50" charset="-128"/>
                        </a:rPr>
                        <a:t>支援学校宛通知文を作成し、メール送付する業務</a:t>
                      </a:r>
                      <a:endParaRPr kumimoji="1" lang="en-US" altLang="ja-JP" sz="8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9302254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予防接種実施状況照会業務</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r>
                        <a:rPr kumimoji="1" lang="ja-JP" altLang="en-US" sz="800" dirty="0">
                          <a:solidFill>
                            <a:schemeClr val="tx1"/>
                          </a:solidFill>
                          <a:latin typeface="メイリオ" panose="020B0604030504040204" pitchFamily="50" charset="-128"/>
                          <a:ea typeface="メイリオ" panose="020B0604030504040204" pitchFamily="50" charset="-128"/>
                        </a:rPr>
                        <a:t>厚生労働省の予防接種実施状況調査における市町村の回答を集計する業務</a:t>
                      </a:r>
                    </a:p>
                  </a:txBody>
                  <a:tcPr anchor="ctr"/>
                </a:tc>
                <a:extLst>
                  <a:ext uri="{0D108BD9-81ED-4DB2-BD59-A6C34878D82A}">
                    <a16:rowId xmlns:a16="http://schemas.microsoft.com/office/drawing/2014/main" val="185828583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医療費支給審査事務 </a:t>
                      </a:r>
                      <a:r>
                        <a:rPr lang="ja-JP" altLang="en-US" sz="80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r>
                        <a:rPr kumimoji="1" lang="ja-JP" altLang="en-US" sz="800" dirty="0">
                          <a:solidFill>
                            <a:schemeClr val="tx1"/>
                          </a:solidFill>
                          <a:latin typeface="メイリオ" panose="020B0604030504040204" pitchFamily="50" charset="-128"/>
                          <a:ea typeface="メイリオ" panose="020B0604030504040204" pitchFamily="50" charset="-128"/>
                        </a:rPr>
                        <a:t>児童福祉施設入所児童等の医療費の支払い業務（レセプト集計、台帳突合等）</a:t>
                      </a:r>
                    </a:p>
                  </a:txBody>
                  <a:tcPr anchor="ctr"/>
                </a:tc>
                <a:extLst>
                  <a:ext uri="{0D108BD9-81ED-4DB2-BD59-A6C34878D82A}">
                    <a16:rowId xmlns:a16="http://schemas.microsoft.com/office/drawing/2014/main" val="2234769576"/>
                  </a:ext>
                </a:extLst>
              </a:tr>
              <a:tr h="0">
                <a:tc>
                  <a:txBody>
                    <a:bodyPr/>
                    <a:lstStyle/>
                    <a:p>
                      <a:r>
                        <a:rPr kumimoji="1" lang="ja-JP" altLang="en-US" sz="800" dirty="0">
                          <a:latin typeface="メイリオ" panose="020B0604030504040204" pitchFamily="50" charset="-128"/>
                          <a:ea typeface="メイリオ" panose="020B0604030504040204" pitchFamily="50" charset="-128"/>
                        </a:rPr>
                        <a:t>決算統計に係る業務</a:t>
                      </a:r>
                      <a:r>
                        <a:rPr kumimoji="1" lang="ja-JP" altLang="en-US" sz="800" baseline="0" dirty="0">
                          <a:latin typeface="メイリオ" panose="020B0604030504040204" pitchFamily="50" charset="-128"/>
                          <a:ea typeface="メイリオ" panose="020B0604030504040204" pitchFamily="50" charset="-128"/>
                        </a:rPr>
                        <a:t>         </a:t>
                      </a:r>
                      <a:endParaRPr kumimoji="1" lang="ja-JP" altLang="en-US" sz="800"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800" dirty="0">
                          <a:solidFill>
                            <a:schemeClr val="tx1"/>
                          </a:solidFill>
                          <a:latin typeface="メイリオ" panose="020B0604030504040204" pitchFamily="50" charset="-128"/>
                          <a:ea typeface="メイリオ" panose="020B0604030504040204" pitchFamily="50" charset="-128"/>
                        </a:rPr>
                        <a:t>決算統計に係る提出書類の根拠資料（データ）を作成する業務</a:t>
                      </a:r>
                    </a:p>
                  </a:txBody>
                  <a:tcPr anchor="ctr"/>
                </a:tc>
                <a:extLst>
                  <a:ext uri="{0D108BD9-81ED-4DB2-BD59-A6C34878D82A}">
                    <a16:rowId xmlns:a16="http://schemas.microsoft.com/office/drawing/2014/main" val="2126157511"/>
                  </a:ext>
                </a:extLst>
              </a:tr>
              <a:tr h="0">
                <a:tc>
                  <a:txBody>
                    <a:bodyPr/>
                    <a:lstStyle/>
                    <a:p>
                      <a:r>
                        <a:rPr kumimoji="1" lang="ja-JP" altLang="en-US" sz="800" dirty="0">
                          <a:latin typeface="メイリオ" panose="020B0604030504040204" pitchFamily="50" charset="-128"/>
                          <a:ea typeface="メイリオ" panose="020B0604030504040204" pitchFamily="50" charset="-128"/>
                        </a:rPr>
                        <a:t>オープンデータのデータ整備</a:t>
                      </a:r>
                      <a:r>
                        <a:rPr kumimoji="1" lang="ja-JP" altLang="en-US" sz="800" dirty="0"/>
                        <a:t>　</a:t>
                      </a:r>
                    </a:p>
                  </a:txBody>
                  <a:tcPr anchor="ctr"/>
                </a:tc>
                <a:tc>
                  <a:txBody>
                    <a:bodyPr/>
                    <a:lstStyle/>
                    <a:p>
                      <a:r>
                        <a:rPr kumimoji="1" lang="ja-JP" altLang="en-US" sz="800" dirty="0">
                          <a:solidFill>
                            <a:schemeClr val="tx1"/>
                          </a:solidFill>
                          <a:latin typeface="メイリオ" panose="020B0604030504040204" pitchFamily="50" charset="-128"/>
                          <a:ea typeface="メイリオ" panose="020B0604030504040204" pitchFamily="50" charset="-128"/>
                        </a:rPr>
                        <a:t>オープンデータとして公表する施設一覧データに緯度・経度情報を追加する業務</a:t>
                      </a:r>
                    </a:p>
                  </a:txBody>
                  <a:tcPr anchor="ctr"/>
                </a:tc>
                <a:extLst>
                  <a:ext uri="{0D108BD9-81ED-4DB2-BD59-A6C34878D82A}">
                    <a16:rowId xmlns:a16="http://schemas.microsoft.com/office/drawing/2014/main" val="2843956319"/>
                  </a:ext>
                </a:extLst>
              </a:tr>
              <a:tr h="0">
                <a:tc>
                  <a:txBody>
                    <a:bodyPr/>
                    <a:lstStyle/>
                    <a:p>
                      <a:r>
                        <a:rPr kumimoji="1" lang="ja-JP" altLang="en-US" sz="800" dirty="0">
                          <a:latin typeface="メイリオ" panose="020B0604030504040204" pitchFamily="50" charset="-128"/>
                          <a:ea typeface="メイリオ" panose="020B0604030504040204" pitchFamily="50" charset="-128"/>
                        </a:rPr>
                        <a:t>用務先の最寄駅確認</a:t>
                      </a:r>
                    </a:p>
                  </a:txBody>
                  <a:tcPr anchor="ctr"/>
                </a:tc>
                <a:tc>
                  <a:txBody>
                    <a:bodyPr/>
                    <a:lstStyle/>
                    <a:p>
                      <a:r>
                        <a:rPr kumimoji="1" lang="ja-JP" altLang="en-US" sz="800" dirty="0">
                          <a:solidFill>
                            <a:schemeClr val="tx1"/>
                          </a:solidFill>
                          <a:latin typeface="メイリオ" panose="020B0604030504040204" pitchFamily="50" charset="-128"/>
                          <a:ea typeface="メイリオ" panose="020B0604030504040204" pitchFamily="50" charset="-128"/>
                        </a:rPr>
                        <a:t>出張旅費申請において、用務先の最寄駅を適正に申請しているか確認する業務</a:t>
                      </a:r>
                    </a:p>
                  </a:txBody>
                  <a:tcPr anchor="ctr"/>
                </a:tc>
                <a:extLst>
                  <a:ext uri="{0D108BD9-81ED-4DB2-BD59-A6C34878D82A}">
                    <a16:rowId xmlns:a16="http://schemas.microsoft.com/office/drawing/2014/main" val="12014454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メイリオ" panose="020B0604030504040204" pitchFamily="50" charset="-128"/>
                          <a:ea typeface="メイリオ" panose="020B0604030504040204" pitchFamily="50" charset="-128"/>
                        </a:rPr>
                        <a:t>不備連絡事務の自動化（コロナ支援</a:t>
                      </a:r>
                      <a:r>
                        <a:rPr kumimoji="1" lang="en-US" altLang="ja-JP" sz="800" dirty="0">
                          <a:solidFill>
                            <a:schemeClr val="tx1"/>
                          </a:solidFill>
                          <a:latin typeface="メイリオ" panose="020B0604030504040204" pitchFamily="50" charset="-128"/>
                          <a:ea typeface="メイリオ" panose="020B0604030504040204" pitchFamily="50" charset="-128"/>
                        </a:rPr>
                        <a:t>)</a:t>
                      </a:r>
                    </a:p>
                  </a:txBody>
                  <a:tcPr anchor="ctr"/>
                </a:tc>
                <a:tc>
                  <a:txBody>
                    <a:bodyPr/>
                    <a:lstStyle/>
                    <a:p>
                      <a:r>
                        <a:rPr kumimoji="1" lang="ja-JP" altLang="en-US" sz="800" dirty="0">
                          <a:solidFill>
                            <a:schemeClr val="tx1"/>
                          </a:solidFill>
                          <a:latin typeface="メイリオ" panose="020B0604030504040204" pitchFamily="50" charset="-128"/>
                          <a:ea typeface="メイリオ" panose="020B0604030504040204" pitchFamily="50" charset="-128"/>
                        </a:rPr>
                        <a:t>休業要請（外）支援金の申請者に対する個々の不備連絡票とメール作成を自動化</a:t>
                      </a:r>
                    </a:p>
                  </a:txBody>
                  <a:tcPr anchor="ctr"/>
                </a:tc>
                <a:extLst>
                  <a:ext uri="{0D108BD9-81ED-4DB2-BD59-A6C34878D82A}">
                    <a16:rowId xmlns:a16="http://schemas.microsoft.com/office/drawing/2014/main" val="2856650560"/>
                  </a:ext>
                </a:extLst>
              </a:tr>
            </a:tbl>
          </a:graphicData>
        </a:graphic>
      </p:graphicFrame>
      <p:sp>
        <p:nvSpPr>
          <p:cNvPr id="108" name="テキスト ボックス 107"/>
          <p:cNvSpPr txBox="1"/>
          <p:nvPr/>
        </p:nvSpPr>
        <p:spPr>
          <a:xfrm>
            <a:off x="7044664" y="5047806"/>
            <a:ext cx="1986692" cy="907582"/>
          </a:xfrm>
          <a:prstGeom prst="rect">
            <a:avLst/>
          </a:prstGeom>
          <a:noFill/>
          <a:ln>
            <a:noFill/>
          </a:ln>
        </p:spPr>
        <p:txBody>
          <a:bodyPr wrap="square" rtlCol="0">
            <a:no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（効果）</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・作業時間の削減　　</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・人為的ミスの防止　　</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・人事異動時等の引継ぎ</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の円滑化</a:t>
            </a:r>
          </a:p>
        </p:txBody>
      </p:sp>
      <p:sp>
        <p:nvSpPr>
          <p:cNvPr id="65" name="正方形/長方形 6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13</a:t>
            </a:r>
          </a:p>
        </p:txBody>
      </p:sp>
      <p:sp>
        <p:nvSpPr>
          <p:cNvPr id="110" name="テキスト ボックス 109"/>
          <p:cNvSpPr txBox="1"/>
          <p:nvPr/>
        </p:nvSpPr>
        <p:spPr>
          <a:xfrm>
            <a:off x="4797025" y="1245732"/>
            <a:ext cx="4239403" cy="187969"/>
          </a:xfrm>
          <a:prstGeom prst="rect">
            <a:avLst/>
          </a:prstGeom>
          <a:noFill/>
          <a:ln>
            <a:noFill/>
          </a:ln>
        </p:spPr>
        <p:txBody>
          <a:bodyPr wrap="square" rtlCol="0">
            <a:noAutofit/>
          </a:bodyPr>
          <a:lstStyle/>
          <a:p>
            <a:pPr marL="261938"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【RPA</a:t>
            </a:r>
            <a:r>
              <a:rPr lang="en-US" altLang="ja-JP" sz="1400" b="1" baseline="300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を活用した庁内業務の効率化</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1" name="テキスト ボックス 110"/>
          <p:cNvSpPr txBox="1"/>
          <p:nvPr/>
        </p:nvSpPr>
        <p:spPr>
          <a:xfrm>
            <a:off x="530718" y="1226935"/>
            <a:ext cx="4239403" cy="208966"/>
          </a:xfrm>
          <a:prstGeom prst="rect">
            <a:avLst/>
          </a:prstGeom>
          <a:noFill/>
          <a:ln>
            <a:noFill/>
          </a:ln>
        </p:spPr>
        <p:txBody>
          <a:bodyPr wrap="square" rtlCol="0">
            <a:noAutofit/>
          </a:bodyPr>
          <a:lstStyle/>
          <a:p>
            <a:pPr marL="261938" lvl="0" indent="-261938">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音声認識技術（</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）を活用した議事録作成</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p:cNvSpPr txBox="1"/>
          <p:nvPr/>
        </p:nvSpPr>
        <p:spPr>
          <a:xfrm>
            <a:off x="401722" y="6337657"/>
            <a:ext cx="8203650" cy="375374"/>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Robotic Process Automation</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パソコン操作を自動化することができる</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a:extLst>
              <a:ext uri="{FF2B5EF4-FFF2-40B4-BE49-F238E27FC236}">
                <a16:creationId xmlns:a16="http://schemas.microsoft.com/office/drawing/2014/main" id="{ECA54964-F874-4CCD-8ADE-87DC8BC5373E}"/>
              </a:ext>
            </a:extLst>
          </p:cNvPr>
          <p:cNvSpPr txBox="1"/>
          <p:nvPr/>
        </p:nvSpPr>
        <p:spPr>
          <a:xfrm>
            <a:off x="647433" y="1552031"/>
            <a:ext cx="3924567" cy="438363"/>
          </a:xfrm>
          <a:prstGeom prst="rect">
            <a:avLst/>
          </a:prstGeom>
          <a:noFill/>
          <a:ln>
            <a:noFill/>
          </a:ln>
        </p:spPr>
        <p:txBody>
          <a:bodyPr wrap="square" rtlCol="0">
            <a:noAutofit/>
          </a:bodyPr>
          <a:lstStyle/>
          <a:p>
            <a:pPr>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による音声認識技術を使い、議事録作成業務を効率化</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年度～）</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吹き出し: 角を丸めた四角形 4">
            <a:extLst>
              <a:ext uri="{FF2B5EF4-FFF2-40B4-BE49-F238E27FC236}">
                <a16:creationId xmlns:a16="http://schemas.microsoft.com/office/drawing/2014/main" id="{30DFBCC0-E894-467E-BAA9-009A1570903C}"/>
              </a:ext>
            </a:extLst>
          </p:cNvPr>
          <p:cNvSpPr/>
          <p:nvPr/>
        </p:nvSpPr>
        <p:spPr>
          <a:xfrm>
            <a:off x="915940" y="4521341"/>
            <a:ext cx="1588185" cy="417203"/>
          </a:xfrm>
          <a:prstGeom prst="wedgeRoundRectCallout">
            <a:avLst>
              <a:gd name="adj1" fmla="val -2770"/>
              <a:gd name="adj2" fmla="val -79319"/>
              <a:gd name="adj3" fmla="val 16667"/>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defRPr/>
            </a:pPr>
            <a:r>
              <a:rPr lang="ja-JP" altLang="en-US" sz="800" dirty="0">
                <a:solidFill>
                  <a:schemeClr val="tx2"/>
                </a:solidFill>
              </a:rPr>
              <a:t>①  ・</a:t>
            </a:r>
            <a:r>
              <a:rPr lang="en-US" altLang="ja-JP" sz="800" dirty="0">
                <a:solidFill>
                  <a:schemeClr val="tx2"/>
                </a:solidFill>
              </a:rPr>
              <a:t>IC</a:t>
            </a:r>
            <a:r>
              <a:rPr lang="ja-JP" altLang="en-US" sz="800" dirty="0">
                <a:solidFill>
                  <a:schemeClr val="tx2"/>
                </a:solidFill>
              </a:rPr>
              <a:t>レコーダー等で音声を録音</a:t>
            </a:r>
            <a:endParaRPr lang="en-US" altLang="ja-JP" sz="800" dirty="0">
              <a:solidFill>
                <a:schemeClr val="tx2"/>
              </a:solidFill>
            </a:endParaRPr>
          </a:p>
          <a:p>
            <a:pPr lvl="0">
              <a:defRPr/>
            </a:pPr>
            <a:r>
              <a:rPr lang="ja-JP" altLang="en-US" sz="800" dirty="0">
                <a:solidFill>
                  <a:schemeClr val="tx2"/>
                </a:solidFill>
              </a:rPr>
              <a:t>       ・マイクにより音声認識率を向上</a:t>
            </a:r>
            <a:endParaRPr lang="en-US" altLang="ja-JP" sz="800" dirty="0">
              <a:solidFill>
                <a:schemeClr val="tx2"/>
              </a:solidFill>
            </a:endParaRPr>
          </a:p>
          <a:p>
            <a:pPr lvl="0">
              <a:defRPr/>
            </a:pPr>
            <a:r>
              <a:rPr lang="ja-JP" altLang="en-US" sz="800" dirty="0">
                <a:solidFill>
                  <a:schemeClr val="tx2"/>
                </a:solidFill>
              </a:rPr>
              <a:t>       ・ミキサーにより音声を集約</a:t>
            </a:r>
            <a:endParaRPr kumimoji="1"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2" name="角丸四角形 5">
            <a:extLst>
              <a:ext uri="{FF2B5EF4-FFF2-40B4-BE49-F238E27FC236}">
                <a16:creationId xmlns:a16="http://schemas.microsoft.com/office/drawing/2014/main" id="{EE5621F9-E481-4E0A-8A7E-58C39C242224}"/>
              </a:ext>
            </a:extLst>
          </p:cNvPr>
          <p:cNvSpPr/>
          <p:nvPr/>
        </p:nvSpPr>
        <p:spPr>
          <a:xfrm>
            <a:off x="580189" y="5283916"/>
            <a:ext cx="4140460" cy="890389"/>
          </a:xfrm>
          <a:prstGeom prst="roundRect">
            <a:avLst>
              <a:gd name="adj" fmla="val 15062"/>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a:extLst>
              <a:ext uri="{FF2B5EF4-FFF2-40B4-BE49-F238E27FC236}">
                <a16:creationId xmlns:a16="http://schemas.microsoft.com/office/drawing/2014/main" id="{7B715C45-600B-4B77-AC25-9FD5CC26E76A}"/>
              </a:ext>
            </a:extLst>
          </p:cNvPr>
          <p:cNvSpPr txBox="1"/>
          <p:nvPr/>
        </p:nvSpPr>
        <p:spPr>
          <a:xfrm>
            <a:off x="521550" y="5390104"/>
            <a:ext cx="3854003" cy="208966"/>
          </a:xfrm>
          <a:prstGeom prst="rect">
            <a:avLst/>
          </a:prstGeom>
          <a:noFill/>
          <a:ln>
            <a:noFill/>
          </a:ln>
        </p:spPr>
        <p:txBody>
          <a:bodyPr wrap="square" rtlCol="0">
            <a:noAutofit/>
          </a:bodyPr>
          <a:lstStyle/>
          <a:p>
            <a:pPr marL="261938" lvl="0" indent="-261938">
              <a:defRPr/>
            </a:pPr>
            <a:r>
              <a:rPr lang="en-US" altLang="ja-JP" sz="12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OCR</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を活用した庁内業務の効率化</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a:extLst>
              <a:ext uri="{FF2B5EF4-FFF2-40B4-BE49-F238E27FC236}">
                <a16:creationId xmlns:a16="http://schemas.microsoft.com/office/drawing/2014/main" id="{DA045BBF-6995-4C93-AEBC-7AD5273491F8}"/>
              </a:ext>
            </a:extLst>
          </p:cNvPr>
          <p:cNvSpPr txBox="1"/>
          <p:nvPr/>
        </p:nvSpPr>
        <p:spPr>
          <a:xfrm>
            <a:off x="691133" y="5673306"/>
            <a:ext cx="3924567" cy="410989"/>
          </a:xfrm>
          <a:prstGeom prst="rect">
            <a:avLst/>
          </a:prstGeom>
          <a:noFill/>
          <a:ln>
            <a:noFill/>
          </a:ln>
        </p:spPr>
        <p:txBody>
          <a:bodyPr wrap="square" rtlCol="0">
            <a:noAutofit/>
          </a:bodyPr>
          <a:lstStyle/>
          <a:p>
            <a:pPr>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により手書き文字を読み取る</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AI-OCR</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の活用可能性についても検証</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年度）</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75027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＜参考事例７＞</a:t>
            </a:r>
          </a:p>
        </p:txBody>
      </p:sp>
      <p:sp>
        <p:nvSpPr>
          <p:cNvPr id="29" name="角丸四角形 28"/>
          <p:cNvSpPr/>
          <p:nvPr/>
        </p:nvSpPr>
        <p:spPr>
          <a:xfrm>
            <a:off x="135231" y="362484"/>
            <a:ext cx="8892264" cy="598965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◆データ分析に基づいた効果的な政策立案（</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EBPM</a:t>
            </a:r>
            <a:r>
              <a:rPr kumimoji="1" lang="en-US" altLang="ja-JP" sz="1600" b="1"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（大阪府健康づくり支援プラットフォーム整備等事業）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健康医療部 国民健康保険課・健康づくり課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14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6" name="グループ化 5"/>
          <p:cNvGrpSpPr/>
          <p:nvPr/>
        </p:nvGrpSpPr>
        <p:grpSpPr>
          <a:xfrm>
            <a:off x="6102170" y="1853826"/>
            <a:ext cx="2755619" cy="2880320"/>
            <a:chOff x="6160966" y="2258870"/>
            <a:chExt cx="2755619" cy="2360102"/>
          </a:xfrm>
        </p:grpSpPr>
        <p:sp>
          <p:nvSpPr>
            <p:cNvPr id="3" name="テキスト ボックス 2"/>
            <p:cNvSpPr txBox="1"/>
            <p:nvPr/>
          </p:nvSpPr>
          <p:spPr>
            <a:xfrm>
              <a:off x="6160966" y="2258870"/>
              <a:ext cx="2755619" cy="2360102"/>
            </a:xfrm>
            <a:prstGeom prst="rect">
              <a:avLst/>
            </a:prstGeom>
            <a:solidFill>
              <a:schemeClr val="bg1">
                <a:lumMod val="95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事業のながれ</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tab pos="174625" algn="l"/>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①健康マイレージ事業による府民の主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tab pos="174625" algn="l"/>
                </a:tabLst>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体的な健康づくり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・歩数や特定健診受診等に応じて府民</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にポイントを付与。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・健康マイページにて個人の健康情報</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を「見える化」。</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②上記の基盤を整備し、データを蓄積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・特定健診等のデータや府民の健康</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行動に係るデータを蓄積。</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③データ分析</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大学等研究機関や企業等との連携に</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より、蓄積したデータを効果的な施</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策立案に役立てる。</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トライプ矢印 1"/>
            <p:cNvSpPr/>
            <p:nvPr/>
          </p:nvSpPr>
          <p:spPr>
            <a:xfrm rot="5400000">
              <a:off x="7492591" y="3638062"/>
              <a:ext cx="160706" cy="573707"/>
            </a:xfrm>
            <a:prstGeom prst="stripedRightArrow">
              <a:avLst/>
            </a:prstGeom>
            <a:ln/>
          </p:spPr>
          <p:style>
            <a:lnRef idx="1">
              <a:schemeClr val="accent1"/>
            </a:lnRef>
            <a:fillRef idx="2">
              <a:schemeClr val="accent1"/>
            </a:fillRef>
            <a:effectRef idx="1">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4" name="グループ化 13"/>
          <p:cNvGrpSpPr/>
          <p:nvPr/>
        </p:nvGrpSpPr>
        <p:grpSpPr>
          <a:xfrm>
            <a:off x="415284" y="2076533"/>
            <a:ext cx="5681482" cy="4106113"/>
            <a:chOff x="415284" y="2381069"/>
            <a:chExt cx="5681482" cy="4106113"/>
          </a:xfrm>
        </p:grpSpPr>
        <p:sp>
          <p:nvSpPr>
            <p:cNvPr id="52" name="矢印: 右 59">
              <a:extLst>
                <a:ext uri="{FF2B5EF4-FFF2-40B4-BE49-F238E27FC236}">
                  <a16:creationId xmlns:a16="http://schemas.microsoft.com/office/drawing/2014/main" id="{7C10BBE6-0073-48ED-A749-347E96417540}"/>
                </a:ext>
              </a:extLst>
            </p:cNvPr>
            <p:cNvSpPr/>
            <p:nvPr/>
          </p:nvSpPr>
          <p:spPr>
            <a:xfrm>
              <a:off x="1448970" y="3104567"/>
              <a:ext cx="718204" cy="574317"/>
            </a:xfrm>
            <a:prstGeom prst="righ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データ</a:t>
              </a:r>
              <a:endParaRPr kumimoji="1" lang="en-US" altLang="ja-JP"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提供</a:t>
              </a: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13" name="グループ化 12"/>
            <p:cNvGrpSpPr/>
            <p:nvPr/>
          </p:nvGrpSpPr>
          <p:grpSpPr>
            <a:xfrm>
              <a:off x="415284" y="2381069"/>
              <a:ext cx="5681482" cy="4106113"/>
              <a:chOff x="415284" y="2381069"/>
              <a:chExt cx="5681482" cy="4106113"/>
            </a:xfrm>
          </p:grpSpPr>
          <p:sp>
            <p:nvSpPr>
              <p:cNvPr id="53" name="矢印: 左 58">
                <a:extLst>
                  <a:ext uri="{FF2B5EF4-FFF2-40B4-BE49-F238E27FC236}">
                    <a16:creationId xmlns:a16="http://schemas.microsoft.com/office/drawing/2014/main" id="{87A50867-E3E1-42CB-96B7-857734AE4CAD}"/>
                  </a:ext>
                </a:extLst>
              </p:cNvPr>
              <p:cNvSpPr/>
              <p:nvPr/>
            </p:nvSpPr>
            <p:spPr>
              <a:xfrm>
                <a:off x="1420190" y="3571268"/>
                <a:ext cx="701528" cy="566181"/>
              </a:xfrm>
              <a:prstGeom prst="lef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連携</a:t>
                </a: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5" name="グループ化 4"/>
              <p:cNvGrpSpPr/>
              <p:nvPr/>
            </p:nvGrpSpPr>
            <p:grpSpPr>
              <a:xfrm>
                <a:off x="415284" y="2381069"/>
                <a:ext cx="5681482" cy="4106113"/>
                <a:chOff x="415284" y="2381069"/>
                <a:chExt cx="5681482" cy="4106113"/>
              </a:xfrm>
            </p:grpSpPr>
            <p:grpSp>
              <p:nvGrpSpPr>
                <p:cNvPr id="7" name="グループ化 6"/>
                <p:cNvGrpSpPr>
                  <a:grpSpLocks noChangeAspect="1"/>
                </p:cNvGrpSpPr>
                <p:nvPr/>
              </p:nvGrpSpPr>
              <p:grpSpPr>
                <a:xfrm>
                  <a:off x="415284" y="2381069"/>
                  <a:ext cx="5681482" cy="4106113"/>
                  <a:chOff x="950505" y="818933"/>
                  <a:chExt cx="8772141" cy="6339791"/>
                </a:xfrm>
              </p:grpSpPr>
              <p:sp>
                <p:nvSpPr>
                  <p:cNvPr id="8" name="正方形/長方形 7">
                    <a:extLst>
                      <a:ext uri="{FF2B5EF4-FFF2-40B4-BE49-F238E27FC236}">
                        <a16:creationId xmlns:a16="http://schemas.microsoft.com/office/drawing/2014/main" id="{AD167F78-E83D-4268-AD88-6A3A67DDEE1C}"/>
                      </a:ext>
                    </a:extLst>
                  </p:cNvPr>
                  <p:cNvSpPr/>
                  <p:nvPr/>
                </p:nvSpPr>
                <p:spPr>
                  <a:xfrm>
                    <a:off x="3760658" y="1018199"/>
                    <a:ext cx="2727393" cy="274801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四角形: 角を丸くする 4">
                    <a:extLst>
                      <a:ext uri="{FF2B5EF4-FFF2-40B4-BE49-F238E27FC236}">
                        <a16:creationId xmlns:a16="http://schemas.microsoft.com/office/drawing/2014/main" id="{9EF0B234-705B-43FB-968D-15DEE85716CF}"/>
                      </a:ext>
                    </a:extLst>
                  </p:cNvPr>
                  <p:cNvSpPr/>
                  <p:nvPr/>
                </p:nvSpPr>
                <p:spPr>
                  <a:xfrm>
                    <a:off x="1538705" y="4268378"/>
                    <a:ext cx="7234169" cy="2890346"/>
                  </a:xfrm>
                  <a:prstGeom prst="roundRect">
                    <a:avLst>
                      <a:gd name="adj" fmla="val 90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フローチャート: 磁気ディスク 11">
                    <a:extLst>
                      <a:ext uri="{FF2B5EF4-FFF2-40B4-BE49-F238E27FC236}">
                        <a16:creationId xmlns:a16="http://schemas.microsoft.com/office/drawing/2014/main" id="{C5A5F15B-189E-4A4B-9C8E-34C1B971A22D}"/>
                      </a:ext>
                    </a:extLst>
                  </p:cNvPr>
                  <p:cNvSpPr/>
                  <p:nvPr/>
                </p:nvSpPr>
                <p:spPr>
                  <a:xfrm>
                    <a:off x="3929737" y="3161022"/>
                    <a:ext cx="2465868" cy="565375"/>
                  </a:xfrm>
                  <a:prstGeom prst="flowChartMagneticDisk">
                    <a:avLst/>
                  </a:prstGeom>
                  <a:solidFill>
                    <a:schemeClr val="accent6">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PHR</a:t>
                    </a:r>
                    <a:r>
                      <a:rPr kumimoji="1" lang="en-US" altLang="ja-JP" sz="1200" b="0" i="0" u="none" strike="noStrike" kern="1200" cap="none" spc="0" normalizeH="0" baseline="30000" noProof="0" dirty="0">
                        <a:ln>
                          <a:noFill/>
                        </a:ln>
                        <a:solidFill>
                          <a:schemeClr val="tx1"/>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データベース</a:t>
                    </a:r>
                  </a:p>
                </p:txBody>
              </p:sp>
              <p:sp>
                <p:nvSpPr>
                  <p:cNvPr id="19" name="正方形/長方形 18">
                    <a:extLst>
                      <a:ext uri="{FF2B5EF4-FFF2-40B4-BE49-F238E27FC236}">
                        <a16:creationId xmlns:a16="http://schemas.microsoft.com/office/drawing/2014/main" id="{9786D6D1-42C1-486F-BDE5-BD59BCF08034}"/>
                      </a:ext>
                    </a:extLst>
                  </p:cNvPr>
                  <p:cNvSpPr/>
                  <p:nvPr/>
                </p:nvSpPr>
                <p:spPr>
                  <a:xfrm>
                    <a:off x="1650335" y="4158835"/>
                    <a:ext cx="1024980" cy="328192"/>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府民</a:t>
                    </a:r>
                  </a:p>
                </p:txBody>
              </p:sp>
              <p:sp>
                <p:nvSpPr>
                  <p:cNvPr id="20" name="矢印: 右 6">
                    <a:extLst>
                      <a:ext uri="{FF2B5EF4-FFF2-40B4-BE49-F238E27FC236}">
                        <a16:creationId xmlns:a16="http://schemas.microsoft.com/office/drawing/2014/main" id="{76BEE964-54CF-40C9-A065-3EDDD147FD51}"/>
                      </a:ext>
                    </a:extLst>
                  </p:cNvPr>
                  <p:cNvSpPr/>
                  <p:nvPr/>
                </p:nvSpPr>
                <p:spPr>
                  <a:xfrm rot="16200000">
                    <a:off x="4990129" y="3618240"/>
                    <a:ext cx="277918" cy="833754"/>
                  </a:xfrm>
                  <a:prstGeom prst="righ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1" name="図 20">
                    <a:extLst>
                      <a:ext uri="{FF2B5EF4-FFF2-40B4-BE49-F238E27FC236}">
                        <a16:creationId xmlns:a16="http://schemas.microsoft.com/office/drawing/2014/main" id="{D8110862-83C8-4920-9E14-0382892D87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0750" y="1830856"/>
                    <a:ext cx="1447219" cy="1447219"/>
                  </a:xfrm>
                  <a:prstGeom prst="rect">
                    <a:avLst/>
                  </a:prstGeom>
                </p:spPr>
              </p:pic>
              <p:sp>
                <p:nvSpPr>
                  <p:cNvPr id="22" name="正方形/長方形 21">
                    <a:extLst>
                      <a:ext uri="{FF2B5EF4-FFF2-40B4-BE49-F238E27FC236}">
                        <a16:creationId xmlns:a16="http://schemas.microsoft.com/office/drawing/2014/main" id="{F17E8524-B680-4AA4-9555-4967926F2910}"/>
                      </a:ext>
                    </a:extLst>
                  </p:cNvPr>
                  <p:cNvSpPr/>
                  <p:nvPr/>
                </p:nvSpPr>
                <p:spPr>
                  <a:xfrm>
                    <a:off x="1271139" y="1850659"/>
                    <a:ext cx="1024980" cy="328192"/>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市町村</a:t>
                    </a:r>
                  </a:p>
                </p:txBody>
              </p:sp>
              <p:pic>
                <p:nvPicPr>
                  <p:cNvPr id="23" name="図 22">
                    <a:extLst>
                      <a:ext uri="{FF2B5EF4-FFF2-40B4-BE49-F238E27FC236}">
                        <a16:creationId xmlns:a16="http://schemas.microsoft.com/office/drawing/2014/main" id="{A4315D46-067D-4440-9EF9-6939BF1034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7703" y="2020612"/>
                    <a:ext cx="1581116" cy="1417074"/>
                  </a:xfrm>
                  <a:prstGeom prst="rect">
                    <a:avLst/>
                  </a:prstGeom>
                </p:spPr>
              </p:pic>
              <p:pic>
                <p:nvPicPr>
                  <p:cNvPr id="24" name="Picture 3">
                    <a:extLst>
                      <a:ext uri="{FF2B5EF4-FFF2-40B4-BE49-F238E27FC236}">
                        <a16:creationId xmlns:a16="http://schemas.microsoft.com/office/drawing/2014/main" id="{96ACFD1C-CA28-4788-94D3-6926B892240A}"/>
                      </a:ext>
                    </a:extLst>
                  </p:cNvPr>
                  <p:cNvPicPr>
                    <a:picLocks noChangeAspect="1" noChangeArrowheads="1"/>
                  </p:cNvPicPr>
                  <p:nvPr/>
                </p:nvPicPr>
                <p:blipFill rotWithShape="1">
                  <a:blip r:embed="rId5">
                    <a:grayscl/>
                    <a:extLst>
                      <a:ext uri="{BEBA8EAE-BF5A-486C-A8C5-ECC9F3942E4B}">
                        <a14:imgProps xmlns:a14="http://schemas.microsoft.com/office/drawing/2010/main">
                          <a14:imgLayer r:embed="rId6">
                            <a14:imgEffect>
                              <a14:saturation sat="40000"/>
                            </a14:imgEffect>
                          </a14:imgLayer>
                        </a14:imgProps>
                      </a:ext>
                      <a:ext uri="{28A0092B-C50C-407E-A947-70E740481C1C}">
                        <a14:useLocalDpi xmlns:a14="http://schemas.microsoft.com/office/drawing/2010/main" val="0"/>
                      </a:ext>
                    </a:extLst>
                  </a:blip>
                  <a:srcRect/>
                  <a:stretch/>
                </p:blipFill>
                <p:spPr bwMode="auto">
                  <a:xfrm>
                    <a:off x="4259446" y="1300330"/>
                    <a:ext cx="1733958" cy="958809"/>
                  </a:xfrm>
                  <a:prstGeom prst="rect">
                    <a:avLst/>
                  </a:prstGeom>
                  <a:noFill/>
                  <a:extLst>
                    <a:ext uri="{909E8E84-426E-40DD-AFC4-6F175D3DCCD1}">
                      <a14:hiddenFill xmlns:a14="http://schemas.microsoft.com/office/drawing/2010/main">
                        <a:solidFill>
                          <a:srgbClr val="FFFFFF"/>
                        </a:solidFill>
                      </a14:hiddenFill>
                    </a:ext>
                  </a:extLst>
                </p:spPr>
              </p:pic>
              <p:sp>
                <p:nvSpPr>
                  <p:cNvPr id="25" name="正方形/長方形 24">
                    <a:extLst>
                      <a:ext uri="{FF2B5EF4-FFF2-40B4-BE49-F238E27FC236}">
                        <a16:creationId xmlns:a16="http://schemas.microsoft.com/office/drawing/2014/main" id="{75846BFA-29DB-49C6-9DCF-3802E9D8A613}"/>
                      </a:ext>
                    </a:extLst>
                  </p:cNvPr>
                  <p:cNvSpPr/>
                  <p:nvPr/>
                </p:nvSpPr>
                <p:spPr>
                  <a:xfrm>
                    <a:off x="3753712" y="818933"/>
                    <a:ext cx="1024980" cy="328192"/>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大阪府</a:t>
                    </a:r>
                  </a:p>
                </p:txBody>
              </p:sp>
              <p:sp>
                <p:nvSpPr>
                  <p:cNvPr id="26" name="正方形/長方形 25">
                    <a:extLst>
                      <a:ext uri="{FF2B5EF4-FFF2-40B4-BE49-F238E27FC236}">
                        <a16:creationId xmlns:a16="http://schemas.microsoft.com/office/drawing/2014/main" id="{2920DD0C-93BD-497F-A30B-467FF46ABDB8}"/>
                      </a:ext>
                    </a:extLst>
                  </p:cNvPr>
                  <p:cNvSpPr/>
                  <p:nvPr/>
                </p:nvSpPr>
                <p:spPr>
                  <a:xfrm>
                    <a:off x="7430884" y="1666759"/>
                    <a:ext cx="1944324" cy="305968"/>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大学・研究機関</a:t>
                    </a:r>
                  </a:p>
                </p:txBody>
              </p:sp>
              <p:sp>
                <p:nvSpPr>
                  <p:cNvPr id="31" name="矢印: 左 58">
                    <a:extLst>
                      <a:ext uri="{FF2B5EF4-FFF2-40B4-BE49-F238E27FC236}">
                        <a16:creationId xmlns:a16="http://schemas.microsoft.com/office/drawing/2014/main" id="{87A50867-E3E1-42CB-96B7-857734AE4CAD}"/>
                      </a:ext>
                    </a:extLst>
                  </p:cNvPr>
                  <p:cNvSpPr/>
                  <p:nvPr/>
                </p:nvSpPr>
                <p:spPr>
                  <a:xfrm>
                    <a:off x="6528638" y="2864737"/>
                    <a:ext cx="1050818" cy="877985"/>
                  </a:xfrm>
                  <a:prstGeom prst="lef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連携</a:t>
                    </a: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3" name="矢印: 右 59">
                    <a:extLst>
                      <a:ext uri="{FF2B5EF4-FFF2-40B4-BE49-F238E27FC236}">
                        <a16:creationId xmlns:a16="http://schemas.microsoft.com/office/drawing/2014/main" id="{7C10BBE6-0073-48ED-A749-347E96417540}"/>
                      </a:ext>
                    </a:extLst>
                  </p:cNvPr>
                  <p:cNvSpPr/>
                  <p:nvPr/>
                </p:nvSpPr>
                <p:spPr>
                  <a:xfrm>
                    <a:off x="6566884" y="2078600"/>
                    <a:ext cx="1050817" cy="860269"/>
                  </a:xfrm>
                  <a:prstGeom prst="righ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データ</a:t>
                    </a:r>
                    <a:endParaRPr kumimoji="1" lang="en-US" altLang="ja-JP"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提供</a:t>
                    </a: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34" name="図 33" descr="おもちゃ が含まれている画像&#10;&#10;高い精度で生成された説明">
                    <a:extLst>
                      <a:ext uri="{FF2B5EF4-FFF2-40B4-BE49-F238E27FC236}">
                        <a16:creationId xmlns:a16="http://schemas.microsoft.com/office/drawing/2014/main" id="{1CEB0327-4317-451A-B70A-A766D7DE9A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99352" y="2381306"/>
                    <a:ext cx="723294" cy="1104265"/>
                  </a:xfrm>
                  <a:prstGeom prst="rect">
                    <a:avLst/>
                  </a:prstGeom>
                </p:spPr>
              </p:pic>
              <p:sp>
                <p:nvSpPr>
                  <p:cNvPr id="35" name="テキスト ボックス 34">
                    <a:extLst>
                      <a:ext uri="{FF2B5EF4-FFF2-40B4-BE49-F238E27FC236}">
                        <a16:creationId xmlns:a16="http://schemas.microsoft.com/office/drawing/2014/main" id="{3DEFB9B5-187B-431A-8449-624D55820963}"/>
                      </a:ext>
                    </a:extLst>
                  </p:cNvPr>
                  <p:cNvSpPr txBox="1"/>
                  <p:nvPr/>
                </p:nvSpPr>
                <p:spPr>
                  <a:xfrm>
                    <a:off x="4460918" y="2315624"/>
                    <a:ext cx="2143148" cy="891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○効果的な保健事業</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企画</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○データヘルス推進</a:t>
                    </a:r>
                  </a:p>
                </p:txBody>
              </p:sp>
              <p:sp>
                <p:nvSpPr>
                  <p:cNvPr id="36" name="フローチャート: 磁気ディスク 35">
                    <a:extLst>
                      <a:ext uri="{FF2B5EF4-FFF2-40B4-BE49-F238E27FC236}">
                        <a16:creationId xmlns:a16="http://schemas.microsoft.com/office/drawing/2014/main" id="{C90AEA36-5250-4F2E-BC05-16E53B8EDD44}"/>
                      </a:ext>
                    </a:extLst>
                  </p:cNvPr>
                  <p:cNvSpPr/>
                  <p:nvPr/>
                </p:nvSpPr>
                <p:spPr>
                  <a:xfrm>
                    <a:off x="5677869" y="1157957"/>
                    <a:ext cx="1448593" cy="539696"/>
                  </a:xfrm>
                  <a:prstGeom prst="flowChartMagneticDisk">
                    <a:avLst/>
                  </a:prstGeom>
                  <a:solidFill>
                    <a:schemeClr val="accent6">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各種統計</a:t>
                    </a:r>
                  </a:p>
                </p:txBody>
              </p:sp>
              <p:pic>
                <p:nvPicPr>
                  <p:cNvPr id="37" name="図 36">
                    <a:extLst>
                      <a:ext uri="{FF2B5EF4-FFF2-40B4-BE49-F238E27FC236}">
                        <a16:creationId xmlns:a16="http://schemas.microsoft.com/office/drawing/2014/main" id="{207A175E-1967-43F5-8173-BAC568B214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44859" y="1589448"/>
                    <a:ext cx="638506" cy="730766"/>
                  </a:xfrm>
                  <a:prstGeom prst="rect">
                    <a:avLst/>
                  </a:prstGeom>
                </p:spPr>
              </p:pic>
              <p:pic>
                <p:nvPicPr>
                  <p:cNvPr id="38" name="図 37">
                    <a:extLst>
                      <a:ext uri="{FF2B5EF4-FFF2-40B4-BE49-F238E27FC236}">
                        <a16:creationId xmlns:a16="http://schemas.microsoft.com/office/drawing/2014/main" id="{0D89EB50-038F-4DD8-AC54-EFA2C129593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52641" y="1830856"/>
                    <a:ext cx="959570" cy="959570"/>
                  </a:xfrm>
                  <a:prstGeom prst="rect">
                    <a:avLst/>
                  </a:prstGeom>
                </p:spPr>
              </p:pic>
              <p:pic>
                <p:nvPicPr>
                  <p:cNvPr id="39" name="図 38">
                    <a:extLst>
                      <a:ext uri="{FF2B5EF4-FFF2-40B4-BE49-F238E27FC236}">
                        <a16:creationId xmlns:a16="http://schemas.microsoft.com/office/drawing/2014/main" id="{8702F945-70E4-41ED-8FC3-F818B0F72F9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0072" y="2737570"/>
                    <a:ext cx="729378" cy="729380"/>
                  </a:xfrm>
                  <a:prstGeom prst="rect">
                    <a:avLst/>
                  </a:prstGeom>
                </p:spPr>
              </p:pic>
              <p:sp>
                <p:nvSpPr>
                  <p:cNvPr id="40" name="テキスト ボックス 39">
                    <a:extLst>
                      <a:ext uri="{FF2B5EF4-FFF2-40B4-BE49-F238E27FC236}">
                        <a16:creationId xmlns:a16="http://schemas.microsoft.com/office/drawing/2014/main" id="{F3BD7489-DC28-4DDF-AB57-3EED7E5CBE83}"/>
                      </a:ext>
                    </a:extLst>
                  </p:cNvPr>
                  <p:cNvSpPr txBox="1"/>
                  <p:nvPr/>
                </p:nvSpPr>
                <p:spPr>
                  <a:xfrm>
                    <a:off x="950505" y="3473528"/>
                    <a:ext cx="2735099" cy="6652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○効果的な保健事業企画</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○データヘルス</a:t>
                    </a:r>
                    <a:r>
                      <a:rPr kumimoji="1" lang="en-US" altLang="ja-JP" sz="1100" b="0" i="0" u="none" strike="noStrike" kern="1200" cap="none" spc="0" normalizeH="0" baseline="30000" noProof="0" dirty="0">
                        <a:ln>
                          <a:noFill/>
                        </a:ln>
                        <a:effectLst/>
                        <a:uLnTx/>
                        <a:uFillTx/>
                        <a:latin typeface="Meiryo UI" panose="020B0604030504040204" pitchFamily="50" charset="-128"/>
                        <a:ea typeface="Meiryo UI" panose="020B0604030504040204" pitchFamily="50" charset="-128"/>
                        <a:cs typeface="+mn-cs"/>
                      </a:rPr>
                      <a:t>*11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p>
                </p:txBody>
              </p:sp>
              <p:sp>
                <p:nvSpPr>
                  <p:cNvPr id="41" name="テキスト ボックス 40">
                    <a:extLst>
                      <a:ext uri="{FF2B5EF4-FFF2-40B4-BE49-F238E27FC236}">
                        <a16:creationId xmlns:a16="http://schemas.microsoft.com/office/drawing/2014/main" id="{A92E574E-8416-4968-87F4-BFDDABD2D1B3}"/>
                      </a:ext>
                    </a:extLst>
                  </p:cNvPr>
                  <p:cNvSpPr txBox="1"/>
                  <p:nvPr/>
                </p:nvSpPr>
                <p:spPr>
                  <a:xfrm>
                    <a:off x="7621302" y="3406488"/>
                    <a:ext cx="1987073" cy="391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○データ分析・研究</a:t>
                    </a:r>
                  </a:p>
                </p:txBody>
              </p:sp>
              <p:sp>
                <p:nvSpPr>
                  <p:cNvPr id="44" name="ホームベース 43"/>
                  <p:cNvSpPr/>
                  <p:nvPr/>
                </p:nvSpPr>
                <p:spPr>
                  <a:xfrm>
                    <a:off x="7430884" y="1116670"/>
                    <a:ext cx="1981743" cy="469138"/>
                  </a:xfrm>
                  <a:prstGeom prst="homePlate">
                    <a:avLst/>
                  </a:prstGeom>
                  <a:solidFill>
                    <a:srgbClr val="FFFF00"/>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noProof="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令和３</a:t>
                    </a:r>
                    <a:r>
                      <a:rPr kumimoji="1" lang="ja-JP" altLang="en-US" sz="11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eiryo UI" panose="020B0604030504040204" pitchFamily="50" charset="-128"/>
                      </a:rPr>
                      <a:t>年度以降</a:t>
                    </a:r>
                  </a:p>
                </p:txBody>
              </p:sp>
            </p:grpSp>
            <p:pic>
              <p:nvPicPr>
                <p:cNvPr id="4" name="図 3" descr="画面の領域"/>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646675" y="4660739"/>
                  <a:ext cx="3687365" cy="1791126"/>
                </a:xfrm>
                <a:prstGeom prst="rect">
                  <a:avLst/>
                </a:prstGeom>
                <a:noFill/>
                <a:effectLst/>
              </p:spPr>
            </p:pic>
            <p:pic>
              <p:nvPicPr>
                <p:cNvPr id="27" name="図 26"/>
                <p:cNvPicPr>
                  <a:picLocks noChangeAspect="1"/>
                </p:cNvPicPr>
                <p:nvPr/>
              </p:nvPicPr>
              <p:blipFill>
                <a:blip r:embed="rId12"/>
                <a:stretch>
                  <a:fillRect/>
                </a:stretch>
              </p:blipFill>
              <p:spPr>
                <a:xfrm>
                  <a:off x="2290685" y="5828247"/>
                  <a:ext cx="438950" cy="512108"/>
                </a:xfrm>
                <a:prstGeom prst="rect">
                  <a:avLst/>
                </a:prstGeom>
              </p:spPr>
            </p:pic>
            <p:pic>
              <p:nvPicPr>
                <p:cNvPr id="28" name="図 27"/>
                <p:cNvPicPr>
                  <a:picLocks noChangeAspect="1"/>
                </p:cNvPicPr>
                <p:nvPr/>
              </p:nvPicPr>
              <p:blipFill>
                <a:blip r:embed="rId13"/>
                <a:stretch>
                  <a:fillRect/>
                </a:stretch>
              </p:blipFill>
              <p:spPr>
                <a:xfrm>
                  <a:off x="1175100" y="5324891"/>
                  <a:ext cx="471575" cy="946049"/>
                </a:xfrm>
                <a:prstGeom prst="rect">
                  <a:avLst/>
                </a:prstGeom>
              </p:spPr>
            </p:pic>
            <p:pic>
              <p:nvPicPr>
                <p:cNvPr id="30" name="図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5423" y="4925422"/>
                  <a:ext cx="885632" cy="307260"/>
                </a:xfrm>
                <a:prstGeom prst="rect">
                  <a:avLst/>
                </a:prstGeom>
              </p:spPr>
            </p:pic>
            <p:pic>
              <p:nvPicPr>
                <p:cNvPr id="55" name="図 54">
                  <a:extLst>
                    <a:ext uri="{FF2B5EF4-FFF2-40B4-BE49-F238E27FC236}">
                      <a16:creationId xmlns:a16="http://schemas.microsoft.com/office/drawing/2014/main" id="{2B980DE5-429F-489E-8632-C698A280D9B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700823" y="5761926"/>
                  <a:ext cx="529330" cy="552825"/>
                </a:xfrm>
                <a:prstGeom prst="rect">
                  <a:avLst/>
                </a:prstGeom>
              </p:spPr>
            </p:pic>
            <p:pic>
              <p:nvPicPr>
                <p:cNvPr id="56" name="図 55">
                  <a:extLst>
                    <a:ext uri="{FF2B5EF4-FFF2-40B4-BE49-F238E27FC236}">
                      <a16:creationId xmlns:a16="http://schemas.microsoft.com/office/drawing/2014/main" id="{70A1F9C2-2CBE-4F1B-885C-82FD80A1C52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flipH="1">
                  <a:off x="2124984" y="5383541"/>
                  <a:ext cx="293009" cy="609812"/>
                </a:xfrm>
                <a:prstGeom prst="rect">
                  <a:avLst/>
                </a:prstGeom>
              </p:spPr>
            </p:pic>
          </p:grpSp>
        </p:grpSp>
      </p:grpSp>
      <p:sp>
        <p:nvSpPr>
          <p:cNvPr id="42" name="テキスト ボックス 41"/>
          <p:cNvSpPr txBox="1"/>
          <p:nvPr/>
        </p:nvSpPr>
        <p:spPr>
          <a:xfrm>
            <a:off x="206515" y="6339256"/>
            <a:ext cx="8203650" cy="542250"/>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(*5)   Evidence-Based Policy Making</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の略。証拠に基づく政策立案。政策の企画をその場限りのエピソードに頼るのではなく、政策目的を明確化したうえで合理的根拠（エビデ</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ンス）に基づくものとすること（再掲）。</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(*11) </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医療保険者が、電子的に保有された健康医療情報を活用した分析を行った上で行う、加入者の健康状態に即したより効果的・効率的な保健事業。</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(*12) Personal Health Record</a:t>
            </a:r>
            <a:r>
              <a:rPr kumimoji="1" lang="ja-JP" altLang="en-US" sz="800" b="0" i="0" u="none" strike="noStrike" kern="1200" cap="none" spc="0" normalizeH="0" baseline="0" noProof="0" dirty="0" err="1">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参加者本人の健康情報（体重・血圧・歩数等の運動データ等）のこと。</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6096766" y="4860160"/>
            <a:ext cx="2761023" cy="1431458"/>
          </a:xfrm>
          <a:prstGeom prst="rect">
            <a:avLst/>
          </a:prstGeom>
          <a:solidFill>
            <a:schemeClr val="bg1">
              <a:lumMod val="95000"/>
            </a:schemeClr>
          </a:solidFill>
          <a:ln>
            <a:solidFill>
              <a:schemeClr val="tx1"/>
            </a:solidFill>
          </a:ln>
        </p:spPr>
        <p:txBody>
          <a:bodyPr wrap="square" rtlCol="0">
            <a:noAutofit/>
          </a:bodyPr>
          <a:lstStyle/>
          <a:p>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データ蓄積状況</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50" dirty="0">
                <a:latin typeface="メイリオ" panose="020B0604030504040204" pitchFamily="50" charset="-128"/>
                <a:ea typeface="メイリオ" panose="020B0604030504040204" pitchFamily="50" charset="-128"/>
                <a:cs typeface="メイリオ" panose="020B0604030504040204" pitchFamily="50" charset="-128"/>
              </a:rPr>
              <a:t>R3.1</a:t>
            </a:r>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末現在）</a:t>
            </a:r>
            <a:endParaRPr kumimoji="1"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500"/>
              </a:lnSpc>
            </a:pPr>
            <a:endParaRPr kumimoji="1"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・アスマイル登録者数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　・歩数データ　　　　　　　</a:t>
            </a:r>
            <a:endParaRPr kumimoji="1"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・朝食データ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　・身長・体重・</a:t>
            </a:r>
            <a:r>
              <a:rPr kumimoji="1" lang="en-US" altLang="ja-JP" sz="1050" dirty="0">
                <a:latin typeface="メイリオ" panose="020B0604030504040204" pitchFamily="50" charset="-128"/>
                <a:ea typeface="メイリオ" panose="020B0604030504040204" pitchFamily="50" charset="-128"/>
                <a:cs typeface="メイリオ" panose="020B0604030504040204" pitchFamily="50" charset="-128"/>
              </a:rPr>
              <a:t>BMI</a:t>
            </a:r>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データ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　・睡眠</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時間データ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　・歯磨きデータ　　　　　　 </a:t>
            </a:r>
            <a:endParaRPr kumimoji="1"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・血圧・脈拍データ　            </a:t>
            </a:r>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6" name="テキスト ボックス 15"/>
          <p:cNvSpPr txBox="1"/>
          <p:nvPr/>
        </p:nvSpPr>
        <p:spPr>
          <a:xfrm>
            <a:off x="296525" y="1151681"/>
            <a:ext cx="4885297" cy="342104"/>
          </a:xfrm>
          <a:prstGeom prst="rect">
            <a:avLst/>
          </a:prstGeom>
          <a:noFill/>
          <a:ln>
            <a:noFill/>
          </a:ln>
        </p:spPr>
        <p:txBody>
          <a:bodyPr wrap="square" rtlCol="0" anchor="ctr">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府民の主体的な健康づくりの推進とデータ分析・研究</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8" name="テキスト ボックス 17"/>
          <p:cNvSpPr txBox="1"/>
          <p:nvPr/>
        </p:nvSpPr>
        <p:spPr>
          <a:xfrm>
            <a:off x="551599" y="1467761"/>
            <a:ext cx="8314159" cy="459159"/>
          </a:xfrm>
          <a:prstGeom prst="rect">
            <a:avLst/>
          </a:prstGeom>
          <a:noFill/>
          <a:ln>
            <a:noFill/>
          </a:ln>
        </p:spPr>
        <p:txBody>
          <a:bodyPr wrap="square" rtlCol="0">
            <a:no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府民の健康づくりに対する意識の向上と実践を促すため、個人に対するインセンティブを活用した「大阪府健康づくり支援プラットフォーム整備等事業」を実施。</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⇒健康寿命延伸／医療費適正化へ</a:t>
            </a:r>
          </a:p>
        </p:txBody>
      </p:sp>
      <p:sp>
        <p:nvSpPr>
          <p:cNvPr id="50" name="テキスト ボックス 49"/>
          <p:cNvSpPr txBox="1"/>
          <p:nvPr/>
        </p:nvSpPr>
        <p:spPr>
          <a:xfrm>
            <a:off x="7817878" y="5102281"/>
            <a:ext cx="981146" cy="1206193"/>
          </a:xfrm>
          <a:prstGeom prst="rect">
            <a:avLst/>
          </a:prstGeom>
          <a:noFill/>
          <a:ln>
            <a:noFill/>
          </a:ln>
        </p:spPr>
        <p:txBody>
          <a:bodyPr wrap="square" rtlCol="0">
            <a:noAutofit/>
          </a:body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万人</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3,000</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万件</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600</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万件</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470</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万件</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490</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万件</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580</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万件</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260</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万件　</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p>
        </p:txBody>
      </p:sp>
    </p:spTree>
    <p:extLst>
      <p:ext uri="{BB962C8B-B14F-4D97-AF65-F5344CB8AC3E}">
        <p14:creationId xmlns:p14="http://schemas.microsoft.com/office/powerpoint/2010/main" val="2526210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＜参考事例８＞</a:t>
            </a:r>
          </a:p>
        </p:txBody>
      </p:sp>
      <p:sp>
        <p:nvSpPr>
          <p:cNvPr id="29" name="角丸四角形 28"/>
          <p:cNvSpPr/>
          <p:nvPr/>
        </p:nvSpPr>
        <p:spPr>
          <a:xfrm>
            <a:off x="188336" y="462323"/>
            <a:ext cx="8892264" cy="5989174"/>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◆データ分析に基づいた効果的な政策立案（</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EBPM</a:t>
            </a:r>
            <a:r>
              <a:rPr lang="en-US" altLang="ja-JP" sz="1600" b="1"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（被保護者健康管理支援事業）</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福祉部 地域福祉推進室</a:t>
            </a:r>
            <a:r>
              <a:rPr kumimoji="1" lang="ja-JP" altLang="en-US" sz="1100" b="1" i="0" u="none" strike="noStrike" kern="1200" cap="none" spc="0" normalizeH="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社会援護</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15</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15"/>
          <p:cNvSpPr txBox="1"/>
          <p:nvPr/>
        </p:nvSpPr>
        <p:spPr>
          <a:xfrm>
            <a:off x="343671" y="994052"/>
            <a:ext cx="5816240" cy="342104"/>
          </a:xfrm>
          <a:prstGeom prst="rect">
            <a:avLst/>
          </a:prstGeom>
          <a:noFill/>
          <a:ln>
            <a:noFill/>
          </a:ln>
        </p:spPr>
        <p:txBody>
          <a:bodyPr wrap="square" rtlCol="0" anchor="ctr">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データ分析に基づく生活保護受給者（被保護者）の健康管理支援</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8" name="テキスト ボックス 17"/>
          <p:cNvSpPr txBox="1"/>
          <p:nvPr/>
        </p:nvSpPr>
        <p:spPr>
          <a:xfrm>
            <a:off x="574280" y="1274436"/>
            <a:ext cx="8423512" cy="1022979"/>
          </a:xfrm>
          <a:prstGeom prst="rect">
            <a:avLst/>
          </a:prstGeom>
          <a:noFill/>
          <a:ln>
            <a:noFill/>
          </a:ln>
        </p:spPr>
        <p:txBody>
          <a:bodyPr wrap="square" rtlCol="0">
            <a:noAutofit/>
          </a:bodyPr>
          <a:lstStyle/>
          <a:p>
            <a:pPr algn="just"/>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・被保護者は健康上の課題を抱えるケースが多いと考えられることから、各福祉事務所（子ども家庭センター）は被保</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護者の健康に関するデータを分析し、健康・医療の傾向・課題を把握。</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・把握した被保護者の健康課題等を踏まえ、生活の質の向上及び自立支援の推進を目的とし、ケースワーカー及び保健師</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just"/>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により、医療と生活の両面から被保護者の健康管理を支援。ひいては、医療扶助費の適正化を図る。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431540" y="2303875"/>
            <a:ext cx="1485165" cy="235945"/>
          </a:xfrm>
          <a:prstGeom prst="rect">
            <a:avLst/>
          </a:prstGeom>
          <a:noFill/>
          <a:ln>
            <a:noFill/>
          </a:ln>
        </p:spPr>
        <p:txBody>
          <a:bodyPr wrap="square" rtlCol="0" anchor="ctr">
            <a:noAutofit/>
          </a:bodyPr>
          <a:lstStyle/>
          <a:p>
            <a:pPr lvl="0">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事業の流れ</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20" name="グループ化 19"/>
          <p:cNvGrpSpPr/>
          <p:nvPr/>
        </p:nvGrpSpPr>
        <p:grpSpPr>
          <a:xfrm>
            <a:off x="3540135" y="6219310"/>
            <a:ext cx="2234361" cy="232186"/>
            <a:chOff x="3600435" y="6433673"/>
            <a:chExt cx="1870669" cy="214733"/>
          </a:xfrm>
        </p:grpSpPr>
        <p:sp>
          <p:nvSpPr>
            <p:cNvPr id="26" name="二等辺三角形 25"/>
            <p:cNvSpPr/>
            <p:nvPr/>
          </p:nvSpPr>
          <p:spPr>
            <a:xfrm rot="10800000">
              <a:off x="3600435" y="6433673"/>
              <a:ext cx="1870669" cy="214733"/>
            </a:xfrm>
            <a:prstGeom prst="triangle">
              <a:avLst/>
            </a:prstGeom>
            <a:solidFill>
              <a:srgbClr val="6699F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3741137" y="6505169"/>
              <a:ext cx="1570862" cy="143237"/>
            </a:xfrm>
            <a:prstGeom prst="rect">
              <a:avLst/>
            </a:prstGeom>
            <a:noFill/>
            <a:ln>
              <a:noFill/>
            </a:ln>
          </p:spPr>
          <p:txBody>
            <a:bodyPr wrap="square" rtlCol="0" anchor="ctr">
              <a:noAutofit/>
            </a:bodyPr>
            <a:lstStyle/>
            <a:p>
              <a:pPr algn="ctr">
                <a:lnSpc>
                  <a:spcPts val="1200"/>
                </a:lnSpc>
              </a:pPr>
              <a:r>
                <a:rPr kumimoji="1"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PDCA</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に沿って事業を実施</a:t>
              </a:r>
              <a:endParaRPr kumimoji="1" lang="ja-JP" altLang="en-US"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4" name="テキスト ボックス 33"/>
          <p:cNvSpPr txBox="1"/>
          <p:nvPr/>
        </p:nvSpPr>
        <p:spPr>
          <a:xfrm>
            <a:off x="3508601" y="2123855"/>
            <a:ext cx="5489191" cy="328946"/>
          </a:xfrm>
          <a:prstGeom prst="rect">
            <a:avLst/>
          </a:prstGeom>
          <a:noFill/>
          <a:ln>
            <a:noFill/>
          </a:ln>
        </p:spPr>
        <p:txBody>
          <a:bodyPr wrap="square" rtlCol="0">
            <a:no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実施状況： </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R2.4</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「試行・準備事業」、</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R3.1</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～「義務事業」（</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H30.6</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改正生活保護法に基づく）</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子ども家庭センターの被保護者：</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1,737</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町</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村）（</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H30</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年度平均）</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566338" y="5440932"/>
            <a:ext cx="8181953" cy="713084"/>
          </a:xfrm>
          <a:prstGeom prst="rect">
            <a:avLst/>
          </a:prstGeom>
          <a:solidFill>
            <a:schemeClr val="bg1"/>
          </a:solidFill>
          <a:ln w="6350" cmpd="sng">
            <a:solidFill>
              <a:schemeClr val="tx2"/>
            </a:solidFill>
          </a:ln>
        </p:spPr>
        <p:txBody>
          <a:bodyPr wrap="square" rtlCol="0">
            <a:noAutofit/>
          </a:bodyPr>
          <a:lstStyle/>
          <a:p>
            <a:pPr lvl="0">
              <a:defRPr/>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上記関係機関による連携会議において、健康管理支援結果（データ）の効果分析を実施</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上記効果分析の結果を踏まえ、今後の支援内容を決定</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2" name="グループ化 11"/>
          <p:cNvGrpSpPr/>
          <p:nvPr/>
        </p:nvGrpSpPr>
        <p:grpSpPr>
          <a:xfrm>
            <a:off x="574281" y="2570773"/>
            <a:ext cx="8193056" cy="2674649"/>
            <a:chOff x="881589" y="2841955"/>
            <a:chExt cx="7666355" cy="2674649"/>
          </a:xfrm>
        </p:grpSpPr>
        <p:sp>
          <p:nvSpPr>
            <p:cNvPr id="10" name="テキスト ボックス 9"/>
            <p:cNvSpPr txBox="1"/>
            <p:nvPr/>
          </p:nvSpPr>
          <p:spPr>
            <a:xfrm>
              <a:off x="891669" y="2841955"/>
              <a:ext cx="7656275" cy="1741314"/>
            </a:xfrm>
            <a:prstGeom prst="rect">
              <a:avLst/>
            </a:prstGeom>
            <a:solidFill>
              <a:schemeClr val="bg1"/>
            </a:solidFill>
            <a:ln w="6350" cmpd="sng">
              <a:solidFill>
                <a:schemeClr val="tx2"/>
              </a:solidFill>
            </a:ln>
          </p:spPr>
          <p:txBody>
            <a:bodyPr wrap="square" rtlCol="0">
              <a:noAutofit/>
            </a:bodyPr>
            <a:lstStyle/>
            <a:p>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被保護者の現状・課題をもとに、</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各福祉事務所の医療・健康傾向を把握し、医療・健康傾向を踏まえた</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支援内容を決定</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被保護者の受診状況等のデータ（レセプト情報</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）及び生活・健康状況の聴取結果から、</a:t>
              </a:r>
              <a:r>
                <a:rPr kumimoji="1" lang="ja-JP" altLang="en-US" sz="10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健康管理支援</a:t>
              </a:r>
              <a:endParaRPr kumimoji="1" lang="en-US" altLang="ja-JP" sz="10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対象者リストを作成）</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二等辺三角形 14"/>
            <p:cNvSpPr/>
            <p:nvPr/>
          </p:nvSpPr>
          <p:spPr>
            <a:xfrm rot="10800000">
              <a:off x="3695688" y="4628173"/>
              <a:ext cx="1857909" cy="158771"/>
            </a:xfrm>
            <a:prstGeom prst="triangle">
              <a:avLst/>
            </a:prstGeom>
            <a:solidFill>
              <a:srgbClr val="6699F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881589" y="4821830"/>
              <a:ext cx="7567697" cy="694774"/>
            </a:xfrm>
            <a:prstGeom prst="rect">
              <a:avLst/>
            </a:prstGeom>
            <a:solidFill>
              <a:schemeClr val="bg1"/>
            </a:solidFill>
            <a:ln w="6350" cmpd="sng">
              <a:solidFill>
                <a:schemeClr val="tx2"/>
              </a:solidFill>
            </a:ln>
          </p:spPr>
          <p:txBody>
            <a:bodyPr wrap="square" rtlCol="0">
              <a:noAutofit/>
            </a:bodyPr>
            <a:lstStyle/>
            <a:p>
              <a:pPr lvl="0">
                <a:defRPr/>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福祉事務所・保健所・町村（保健センター）等の関係機関が連携し、</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ケースワーカーに</a:t>
              </a:r>
              <a:r>
                <a:rPr kumimoji="1" lang="ja-JP" altLang="en-US" sz="10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よる</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健康管理支援</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健康診査の受診</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勧奨、医療機関の受診行動の適正化）及び保健師による</a:t>
              </a:r>
              <a:r>
                <a:rPr kumimoji="1" lang="ja-JP" altLang="en-US" sz="105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保健指導</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を実施</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ホームベース 20"/>
            <p:cNvSpPr/>
            <p:nvPr/>
          </p:nvSpPr>
          <p:spPr>
            <a:xfrm>
              <a:off x="981708" y="4898178"/>
              <a:ext cx="1844764" cy="174938"/>
            </a:xfrm>
            <a:prstGeom prst="homePlate">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Ⅱ. </a:t>
              </a:r>
              <a:r>
                <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健康管理支援の実施</a:t>
              </a:r>
            </a:p>
          </p:txBody>
        </p:sp>
        <p:sp>
          <p:nvSpPr>
            <p:cNvPr id="3" name="ホームベース 2"/>
            <p:cNvSpPr/>
            <p:nvPr/>
          </p:nvSpPr>
          <p:spPr>
            <a:xfrm>
              <a:off x="1000696" y="2895406"/>
              <a:ext cx="1825776" cy="252112"/>
            </a:xfrm>
            <a:prstGeom prst="homePlate">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r>
                <a:rPr kumimoji="1"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Ⅰ</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現状課題の把握・分析</a:t>
              </a:r>
            </a:p>
          </p:txBody>
        </p:sp>
      </p:grpSp>
      <p:sp>
        <p:nvSpPr>
          <p:cNvPr id="24" name="二等辺三角形 23"/>
          <p:cNvSpPr/>
          <p:nvPr/>
        </p:nvSpPr>
        <p:spPr>
          <a:xfrm rot="10800000">
            <a:off x="3608132" y="5267772"/>
            <a:ext cx="1969971" cy="150178"/>
          </a:xfrm>
          <a:prstGeom prst="triangle">
            <a:avLst/>
          </a:prstGeom>
          <a:solidFill>
            <a:srgbClr val="6699F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ホームベース 21"/>
          <p:cNvSpPr/>
          <p:nvPr/>
        </p:nvSpPr>
        <p:spPr>
          <a:xfrm>
            <a:off x="714161" y="5536231"/>
            <a:ext cx="2642704" cy="188024"/>
          </a:xfrm>
          <a:prstGeom prst="homePlate">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r>
              <a:rPr kumimoji="1"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Ⅲ</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効果検証（支援手法の見直し）</a:t>
            </a: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680" t="14908" r="7371" b="12900"/>
          <a:stretch/>
        </p:blipFill>
        <p:spPr>
          <a:xfrm>
            <a:off x="7722350" y="4567732"/>
            <a:ext cx="900100" cy="585065"/>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0072" y="4657198"/>
            <a:ext cx="497313" cy="566559"/>
          </a:xfrm>
          <a:prstGeom prst="rect">
            <a:avLst/>
          </a:prstGeom>
        </p:spPr>
      </p:pic>
      <p:grpSp>
        <p:nvGrpSpPr>
          <p:cNvPr id="30" name="グループ化 29"/>
          <p:cNvGrpSpPr/>
          <p:nvPr/>
        </p:nvGrpSpPr>
        <p:grpSpPr>
          <a:xfrm>
            <a:off x="971600" y="3636572"/>
            <a:ext cx="2385265" cy="583425"/>
            <a:chOff x="971600" y="3754640"/>
            <a:chExt cx="2385265" cy="583425"/>
          </a:xfrm>
        </p:grpSpPr>
        <p:sp>
          <p:nvSpPr>
            <p:cNvPr id="42" name="角丸四角形 41"/>
            <p:cNvSpPr/>
            <p:nvPr/>
          </p:nvSpPr>
          <p:spPr>
            <a:xfrm>
              <a:off x="971600" y="3754640"/>
              <a:ext cx="2385265" cy="184756"/>
            </a:xfrm>
            <a:prstGeom prst="round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pPr algn="ct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各福祉事務所の傾向を踏まえた支援内容の例</a:t>
              </a: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角丸四角形 43"/>
            <p:cNvSpPr/>
            <p:nvPr/>
          </p:nvSpPr>
          <p:spPr>
            <a:xfrm>
              <a:off x="1035991" y="3991629"/>
              <a:ext cx="880714" cy="171316"/>
            </a:xfrm>
            <a:prstGeom prst="roundRect">
              <a:avLst/>
            </a:prstGeom>
            <a:solidFill>
              <a:schemeClr val="accent6">
                <a:lumMod val="40000"/>
                <a:lumOff val="60000"/>
              </a:schemeClr>
            </a:solidFill>
            <a:ln w="6350"/>
          </p:spPr>
          <p:style>
            <a:lnRef idx="2">
              <a:schemeClr val="dk1"/>
            </a:lnRef>
            <a:fillRef idx="1">
              <a:schemeClr val="lt1"/>
            </a:fillRef>
            <a:effectRef idx="0">
              <a:schemeClr val="dk1"/>
            </a:effectRef>
            <a:fontRef idx="minor">
              <a:schemeClr val="dk1"/>
            </a:fontRef>
          </p:style>
          <p:txBody>
            <a:bodyPr lIns="0" tIns="36000" rIns="0" bIns="0" rtlCol="0" anchor="ctr"/>
            <a:lstStyle/>
            <a:p>
              <a:pPr algn="ctr"/>
              <a:r>
                <a:rPr kumimoji="1"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福祉事務所</a:t>
              </a: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角丸四角形 44"/>
            <p:cNvSpPr/>
            <p:nvPr/>
          </p:nvSpPr>
          <p:spPr>
            <a:xfrm>
              <a:off x="1040667" y="4179800"/>
              <a:ext cx="876038" cy="158265"/>
            </a:xfrm>
            <a:prstGeom prst="roundRect">
              <a:avLst/>
            </a:prstGeom>
            <a:solidFill>
              <a:schemeClr val="tx2">
                <a:lumMod val="20000"/>
                <a:lumOff val="80000"/>
              </a:schemeClr>
            </a:solidFill>
            <a:ln w="6350"/>
          </p:spPr>
          <p:style>
            <a:lnRef idx="2">
              <a:schemeClr val="dk1"/>
            </a:lnRef>
            <a:fillRef idx="1">
              <a:schemeClr val="lt1"/>
            </a:fillRef>
            <a:effectRef idx="0">
              <a:schemeClr val="dk1"/>
            </a:effectRef>
            <a:fontRef idx="minor">
              <a:schemeClr val="dk1"/>
            </a:fontRef>
          </p:style>
          <p:txBody>
            <a:bodyPr lIns="0" tIns="36000" rIns="0" bIns="0" rtlCol="0" anchor="ctr"/>
            <a:lstStyle/>
            <a:p>
              <a:pPr algn="ct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福祉事務所</a:t>
              </a: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7" name="テキスト ボックス 46"/>
          <p:cNvSpPr txBox="1"/>
          <p:nvPr/>
        </p:nvSpPr>
        <p:spPr>
          <a:xfrm>
            <a:off x="1906674" y="3860556"/>
            <a:ext cx="5815676" cy="423539"/>
          </a:xfrm>
          <a:prstGeom prst="rect">
            <a:avLst/>
          </a:prstGeom>
          <a:noFill/>
          <a:ln>
            <a:noFill/>
          </a:ln>
        </p:spPr>
        <p:txBody>
          <a:bodyPr wrap="square" rtlCol="0">
            <a:noAutofit/>
          </a:bodyPr>
          <a:lstStyle/>
          <a:p>
            <a:pPr>
              <a:lnSpc>
                <a:spcPts val="1300"/>
              </a:lnSpc>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頻回受診者が多い　　　頻回受診の要因を確認し、適正受診に向けて医療機関等と連携した支援を実施</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重複服薬者が多い　　　重複投薬の防止など、医薬品の適正使用に係る普及啓発</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2" name="図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60" y="3328916"/>
            <a:ext cx="917566" cy="917566"/>
          </a:xfrm>
          <a:prstGeom prst="rect">
            <a:avLst/>
          </a:prstGeom>
        </p:spPr>
      </p:pic>
      <p:pic>
        <p:nvPicPr>
          <p:cNvPr id="53" name="図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4815" y="3888991"/>
            <a:ext cx="524919" cy="381892"/>
          </a:xfrm>
          <a:prstGeom prst="rect">
            <a:avLst/>
          </a:prstGeom>
        </p:spPr>
      </p:pic>
      <p:pic>
        <p:nvPicPr>
          <p:cNvPr id="54" name="図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9604" y="3171362"/>
            <a:ext cx="863350" cy="694648"/>
          </a:xfrm>
          <a:prstGeom prst="rect">
            <a:avLst/>
          </a:prstGeom>
        </p:spPr>
      </p:pic>
      <p:pic>
        <p:nvPicPr>
          <p:cNvPr id="55" name="図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7733" y="2639347"/>
            <a:ext cx="634585" cy="510584"/>
          </a:xfrm>
          <a:prstGeom prst="rect">
            <a:avLst/>
          </a:prstGeom>
        </p:spPr>
      </p:pic>
      <p:pic>
        <p:nvPicPr>
          <p:cNvPr id="59" name="図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04384">
            <a:off x="8175282" y="2943039"/>
            <a:ext cx="251888" cy="489520"/>
          </a:xfrm>
          <a:prstGeom prst="rect">
            <a:avLst/>
          </a:prstGeom>
        </p:spPr>
      </p:pic>
      <p:pic>
        <p:nvPicPr>
          <p:cNvPr id="60" name="図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905725">
            <a:off x="7857981" y="3709582"/>
            <a:ext cx="194094" cy="377202"/>
          </a:xfrm>
          <a:prstGeom prst="rect">
            <a:avLst/>
          </a:prstGeom>
        </p:spPr>
      </p:pic>
      <p:pic>
        <p:nvPicPr>
          <p:cNvPr id="61" name="図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781231">
            <a:off x="7991552" y="3418684"/>
            <a:ext cx="166356" cy="323297"/>
          </a:xfrm>
          <a:prstGeom prst="rect">
            <a:avLst/>
          </a:prstGeom>
        </p:spPr>
      </p:pic>
      <p:sp>
        <p:nvSpPr>
          <p:cNvPr id="43" name="ホームベース 42"/>
          <p:cNvSpPr/>
          <p:nvPr/>
        </p:nvSpPr>
        <p:spPr>
          <a:xfrm>
            <a:off x="759187" y="2821768"/>
            <a:ext cx="1887719" cy="63252"/>
          </a:xfrm>
          <a:prstGeom prst="homePlate">
            <a:avLst>
              <a:gd name="adj" fmla="val 0"/>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endPar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二等辺三角形 39"/>
          <p:cNvSpPr/>
          <p:nvPr/>
        </p:nvSpPr>
        <p:spPr>
          <a:xfrm rot="5400000">
            <a:off x="2993208" y="3927808"/>
            <a:ext cx="169010" cy="148754"/>
          </a:xfrm>
          <a:prstGeom prst="triangl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二等辺三角形 40"/>
          <p:cNvSpPr/>
          <p:nvPr/>
        </p:nvSpPr>
        <p:spPr>
          <a:xfrm rot="5400000">
            <a:off x="2985837" y="4080208"/>
            <a:ext cx="169010" cy="148754"/>
          </a:xfrm>
          <a:prstGeom prst="triangl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ホームベース 45"/>
          <p:cNvSpPr/>
          <p:nvPr/>
        </p:nvSpPr>
        <p:spPr>
          <a:xfrm>
            <a:off x="709296" y="5702581"/>
            <a:ext cx="2512554" cy="63252"/>
          </a:xfrm>
          <a:prstGeom prst="homePlate">
            <a:avLst>
              <a:gd name="adj" fmla="val 0"/>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endPar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ホームベース 47"/>
          <p:cNvSpPr/>
          <p:nvPr/>
        </p:nvSpPr>
        <p:spPr>
          <a:xfrm>
            <a:off x="714449" y="4786961"/>
            <a:ext cx="1887719" cy="63252"/>
          </a:xfrm>
          <a:prstGeom prst="homePlate">
            <a:avLst>
              <a:gd name="adj" fmla="val 0"/>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endPar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p:cNvSpPr txBox="1"/>
          <p:nvPr/>
        </p:nvSpPr>
        <p:spPr>
          <a:xfrm>
            <a:off x="206515" y="6444335"/>
            <a:ext cx="8203650" cy="294995"/>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(*5) Evidence-Based Policy Making</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の略。証拠に基づく政策立案。政策の企画をその場限りのエピソードに頼るのではなく、政策目的を明確化したうえで合理的根拠（エビデ</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ンス）に基づくものとすること（再掲）。</a:t>
            </a:r>
          </a:p>
        </p:txBody>
      </p:sp>
    </p:spTree>
    <p:extLst>
      <p:ext uri="{BB962C8B-B14F-4D97-AF65-F5344CB8AC3E}">
        <p14:creationId xmlns:p14="http://schemas.microsoft.com/office/powerpoint/2010/main" val="1805396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3206" y="413361"/>
            <a:ext cx="8913195" cy="639071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 </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都市整備部 </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事業管理室</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15505" y="8316"/>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＜参考事例９＞</a:t>
            </a:r>
          </a:p>
        </p:txBody>
      </p:sp>
      <p:sp>
        <p:nvSpPr>
          <p:cNvPr id="12" name="テキスト ボックス 11"/>
          <p:cNvSpPr txBox="1"/>
          <p:nvPr/>
        </p:nvSpPr>
        <p:spPr>
          <a:xfrm>
            <a:off x="526623" y="1597923"/>
            <a:ext cx="8258045" cy="784210"/>
          </a:xfrm>
          <a:prstGeom prst="rect">
            <a:avLst/>
          </a:prstGeom>
          <a:noFill/>
          <a:ln>
            <a:noFill/>
          </a:ln>
        </p:spPr>
        <p:txBody>
          <a:bodyPr wrap="square" rtlCol="0">
            <a:noAutofit/>
          </a:bodyPr>
          <a:lstStyle/>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・各施設の点検・診断結果や補修履歴等のデータを</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クラウド上で蓄積・一元管理することで、災害等での庁舎被害時</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のデータ喪失を防止し確実なデータ保存が可能。また、蓄積されたデータと長寿命化計画サブシステムを用い、施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設の劣化予測や補修対策の検討に活用が可能。</a:t>
            </a:r>
            <a:endParaRPr lang="en-US" altLang="ja-JP" sz="1200" strike="sngStrike"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・府内公共団体も低コストで共同利用が可能。</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371941" y="818710"/>
            <a:ext cx="8346615" cy="434258"/>
          </a:xfrm>
          <a:prstGeom prst="rect">
            <a:avLst/>
          </a:prstGeom>
          <a:noFill/>
          <a:ln>
            <a:noFill/>
          </a:ln>
        </p:spPr>
        <p:txBody>
          <a:bodyPr wrap="square" rtlCol="0">
            <a:no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高度経済成長期に大量かつ集中的に整備された道路や河川、港湾、公園などの都市基盤施設を良好な状態で将来世代に引き継ぐ</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ため、デジタル技術を活用し、効率的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・効果的な維持管理を推進。</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406452" y="1358770"/>
            <a:ext cx="5569975" cy="199052"/>
          </a:xfrm>
          <a:prstGeom prst="rect">
            <a:avLst/>
          </a:prstGeom>
          <a:noFill/>
          <a:ln>
            <a:noFill/>
          </a:ln>
        </p:spPr>
        <p:txBody>
          <a:bodyPr wrap="square" rtlCol="0">
            <a:noAutofit/>
          </a:bodyPr>
          <a:lstStyle/>
          <a:p>
            <a:pPr lvl="0">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大阪府都市基盤施設維持管理データベースシステム</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93" name="グループ化 92"/>
          <p:cNvGrpSpPr/>
          <p:nvPr/>
        </p:nvGrpSpPr>
        <p:grpSpPr>
          <a:xfrm>
            <a:off x="6899524" y="2528900"/>
            <a:ext cx="1956357" cy="1946017"/>
            <a:chOff x="291764" y="2693488"/>
            <a:chExt cx="2082916" cy="1706382"/>
          </a:xfrm>
        </p:grpSpPr>
        <p:sp>
          <p:nvSpPr>
            <p:cNvPr id="52" name="角丸四角形 51"/>
            <p:cNvSpPr/>
            <p:nvPr/>
          </p:nvSpPr>
          <p:spPr>
            <a:xfrm>
              <a:off x="291764" y="2834103"/>
              <a:ext cx="2082916" cy="1565767"/>
            </a:xfrm>
            <a:prstGeom prst="roundRect">
              <a:avLst>
                <a:gd name="adj" fmla="val 5747"/>
              </a:avLst>
            </a:prstGeom>
            <a:solidFill>
              <a:schemeClr val="tx2">
                <a:lumMod val="20000"/>
                <a:lumOff val="80000"/>
                <a:alpha val="80000"/>
              </a:schemeClr>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305324" y="2693488"/>
              <a:ext cx="1774308" cy="260845"/>
            </a:xfrm>
            <a:prstGeom prst="roundRect">
              <a:avLst/>
            </a:prstGeom>
            <a:solidFill>
              <a:schemeClr val="accent1">
                <a:lumMod val="75000"/>
              </a:schemeClr>
            </a:solidFill>
            <a:ln>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共有システム</a:t>
              </a:r>
              <a:endParaRPr kumimoji="1"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Web</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ブラウザ</a:t>
              </a: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103" name="直線コネクタ 102"/>
          <p:cNvCxnSpPr>
            <a:endCxn id="17" idx="3"/>
          </p:cNvCxnSpPr>
          <p:nvPr/>
        </p:nvCxnSpPr>
        <p:spPr>
          <a:xfrm flipH="1">
            <a:off x="6652738" y="2864933"/>
            <a:ext cx="63496" cy="83520"/>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pic>
        <p:nvPicPr>
          <p:cNvPr id="10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446" t="45942" r="21519" b="28874"/>
          <a:stretch/>
        </p:blipFill>
        <p:spPr bwMode="auto">
          <a:xfrm>
            <a:off x="6973541" y="2966027"/>
            <a:ext cx="1837166" cy="122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グループ化 3"/>
          <p:cNvGrpSpPr/>
          <p:nvPr/>
        </p:nvGrpSpPr>
        <p:grpSpPr>
          <a:xfrm>
            <a:off x="742492" y="2483895"/>
            <a:ext cx="6013659" cy="2014548"/>
            <a:chOff x="742492" y="2408119"/>
            <a:chExt cx="6013659" cy="2014548"/>
          </a:xfrm>
        </p:grpSpPr>
        <p:sp>
          <p:nvSpPr>
            <p:cNvPr id="6" name="正方形/長方形 5"/>
            <p:cNvSpPr/>
            <p:nvPr/>
          </p:nvSpPr>
          <p:spPr>
            <a:xfrm>
              <a:off x="742492" y="2408119"/>
              <a:ext cx="6013659" cy="2014548"/>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926595" y="2708920"/>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b="1" dirty="0">
                  <a:solidFill>
                    <a:schemeClr val="bg1"/>
                  </a:solidFill>
                  <a:latin typeface="Meiryo UI" panose="020B0604030504040204" pitchFamily="50" charset="-128"/>
                  <a:ea typeface="Meiryo UI" panose="020B0604030504040204" pitchFamily="50" charset="-128"/>
                </a:rPr>
                <a:t>Web</a:t>
              </a:r>
              <a:r>
                <a:rPr lang="ja-JP" altLang="en-US" sz="1000" b="1" dirty="0">
                  <a:solidFill>
                    <a:schemeClr val="bg1"/>
                  </a:solidFill>
                  <a:latin typeface="Meiryo UI" panose="020B0604030504040204" pitchFamily="50" charset="-128"/>
                  <a:ea typeface="Meiryo UI" panose="020B0604030504040204" pitchFamily="50" charset="-128"/>
                </a:rPr>
                <a:t>ブラウザ</a:t>
              </a:r>
              <a:endParaRPr lang="en-US" altLang="ja-JP" sz="1000" b="1" dirty="0">
                <a:solidFill>
                  <a:schemeClr val="bg1"/>
                </a:solidFill>
                <a:latin typeface="Meiryo UI" panose="020B0604030504040204" pitchFamily="50" charset="-128"/>
                <a:ea typeface="Meiryo UI" panose="020B0604030504040204" pitchFamily="50" charset="-128"/>
              </a:endParaRPr>
            </a:p>
            <a:p>
              <a:pPr algn="ctr"/>
              <a:r>
                <a:rPr kumimoji="1" lang="ja-JP" altLang="en-US" sz="1000" b="1" dirty="0">
                  <a:solidFill>
                    <a:schemeClr val="bg1"/>
                  </a:solidFill>
                  <a:latin typeface="Meiryo UI" panose="020B0604030504040204" pitchFamily="50" charset="-128"/>
                  <a:ea typeface="Meiryo UI" panose="020B0604030504040204" pitchFamily="50" charset="-128"/>
                </a:rPr>
                <a:t>（共有システム）</a:t>
              </a:r>
            </a:p>
          </p:txBody>
        </p:sp>
        <p:sp>
          <p:nvSpPr>
            <p:cNvPr id="17" name="正方形/長方形 16"/>
            <p:cNvSpPr/>
            <p:nvPr/>
          </p:nvSpPr>
          <p:spPr>
            <a:xfrm>
              <a:off x="2260738" y="2712434"/>
              <a:ext cx="4392000" cy="320486"/>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1"/>
                  </a:solidFill>
                  <a:latin typeface="Meiryo UI" panose="020B0604030504040204" pitchFamily="50" charset="-128"/>
                  <a:ea typeface="Meiryo UI" panose="020B0604030504040204" pitchFamily="50" charset="-128"/>
                </a:rPr>
                <a:t>インターネット回線</a:t>
              </a:r>
              <a:r>
                <a:rPr lang="ja-JP" altLang="en-US" sz="900" dirty="0">
                  <a:solidFill>
                    <a:schemeClr val="tx1"/>
                  </a:solidFill>
                  <a:latin typeface="Meiryo UI" panose="020B0604030504040204" pitchFamily="50" charset="-128"/>
                  <a:ea typeface="Meiryo UI" panose="020B0604030504040204" pitchFamily="50" charset="-128"/>
                </a:rPr>
                <a:t>を通じて、施設データ、点検・補修履歴、地図情報、</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写真・図面等の閲覧等が可能</a:t>
              </a:r>
              <a:endParaRPr kumimoji="1" lang="ja-JP" altLang="en-US" sz="900" strike="sngStrike" dirty="0">
                <a:solidFill>
                  <a:srgbClr val="FF0000"/>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926595" y="3113965"/>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b="1" dirty="0">
                  <a:solidFill>
                    <a:schemeClr val="bg1"/>
                  </a:solidFill>
                  <a:latin typeface="Meiryo UI" panose="020B0604030504040204" pitchFamily="50" charset="-128"/>
                  <a:ea typeface="Meiryo UI" panose="020B0604030504040204" pitchFamily="50" charset="-128"/>
                </a:rPr>
                <a:t>長寿命化計画</a:t>
              </a:r>
              <a:endParaRPr lang="en-US" altLang="ja-JP" sz="1000" b="1" dirty="0">
                <a:solidFill>
                  <a:schemeClr val="bg1"/>
                </a:solidFill>
                <a:latin typeface="Meiryo UI" panose="020B0604030504040204" pitchFamily="50" charset="-128"/>
                <a:ea typeface="Meiryo UI" panose="020B0604030504040204" pitchFamily="50" charset="-128"/>
              </a:endParaRPr>
            </a:p>
            <a:p>
              <a:pPr algn="ctr"/>
              <a:r>
                <a:rPr lang="ja-JP" altLang="en-US" sz="1000" b="1" dirty="0">
                  <a:solidFill>
                    <a:schemeClr val="bg1"/>
                  </a:solidFill>
                  <a:latin typeface="Meiryo UI" panose="020B0604030504040204" pitchFamily="50" charset="-128"/>
                  <a:ea typeface="Meiryo UI" panose="020B0604030504040204" pitchFamily="50" charset="-128"/>
                </a:rPr>
                <a:t>サブシステム</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926595" y="3526111"/>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b="1" dirty="0">
                  <a:solidFill>
                    <a:schemeClr val="bg1"/>
                  </a:solidFill>
                  <a:latin typeface="Meiryo UI" panose="020B0604030504040204" pitchFamily="50" charset="-128"/>
                  <a:ea typeface="Meiryo UI" panose="020B0604030504040204" pitchFamily="50" charset="-128"/>
                </a:rPr>
                <a:t>現地調査</a:t>
              </a:r>
              <a:endParaRPr lang="en-US" altLang="ja-JP" sz="1000" b="1" dirty="0">
                <a:solidFill>
                  <a:schemeClr val="bg1"/>
                </a:solidFill>
                <a:latin typeface="Meiryo UI" panose="020B0604030504040204" pitchFamily="50" charset="-128"/>
                <a:ea typeface="Meiryo UI" panose="020B0604030504040204" pitchFamily="50" charset="-128"/>
              </a:endParaRPr>
            </a:p>
            <a:p>
              <a:pPr algn="ctr"/>
              <a:r>
                <a:rPr lang="ja-JP" altLang="en-US" sz="1000" b="1" dirty="0">
                  <a:solidFill>
                    <a:schemeClr val="bg1"/>
                  </a:solidFill>
                  <a:latin typeface="Meiryo UI" panose="020B0604030504040204" pitchFamily="50" charset="-128"/>
                  <a:ea typeface="Meiryo UI" panose="020B0604030504040204" pitchFamily="50" charset="-128"/>
                </a:rPr>
                <a:t>サブシステム</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2257577" y="3113965"/>
              <a:ext cx="4392000" cy="323999"/>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1"/>
                  </a:solidFill>
                  <a:latin typeface="Meiryo UI" panose="020B0604030504040204" pitchFamily="50" charset="-128"/>
                  <a:ea typeface="Meiryo UI" panose="020B0604030504040204" pitchFamily="50" charset="-128"/>
                </a:rPr>
                <a:t>点検結果や補修履歴を基に、施設の劣化予測や</a:t>
              </a:r>
              <a:r>
                <a:rPr lang="ja-JP" altLang="en-US" sz="900" dirty="0">
                  <a:solidFill>
                    <a:schemeClr val="tx1"/>
                  </a:solidFill>
                  <a:latin typeface="Meiryo UI" panose="020B0604030504040204" pitchFamily="50" charset="-128"/>
                  <a:ea typeface="Meiryo UI" panose="020B0604030504040204" pitchFamily="50" charset="-128"/>
                </a:rPr>
                <a:t>ライフサイクルコスト計算を行い、</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最適な補修計画の立案を支援</a:t>
              </a:r>
              <a:endParaRPr kumimoji="1" lang="ja-JP" altLang="en-US" sz="900" strike="sngStrike" dirty="0">
                <a:solidFill>
                  <a:srgbClr val="FF0000"/>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2257577" y="3526111"/>
              <a:ext cx="4392000" cy="327604"/>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chemeClr val="tx1"/>
                  </a:solidFill>
                  <a:latin typeface="Meiryo UI" panose="020B0604030504040204" pitchFamily="50" charset="-128"/>
                  <a:ea typeface="Meiryo UI" panose="020B0604030504040204" pitchFamily="50" charset="-128"/>
                </a:rPr>
                <a:t>現地でタブレットを用いてシステムの閲覧ができ、タブレットで撮影した写真や</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コメントを現地で共有システムに登録可能</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78" name="フローチャート : 代替処理 52"/>
            <p:cNvSpPr/>
            <p:nvPr/>
          </p:nvSpPr>
          <p:spPr>
            <a:xfrm>
              <a:off x="6107570" y="2789157"/>
              <a:ext cx="504000" cy="1005894"/>
            </a:xfrm>
            <a:prstGeom prst="flowChartAlternateProcess">
              <a:avLst/>
            </a:prstGeom>
            <a:solidFill>
              <a:schemeClr val="accent6">
                <a:lumMod val="75000"/>
              </a:schemeClr>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 阪 府</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 町 村</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関係機関</a:t>
              </a:r>
              <a:endParaRPr kumimoji="1"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935890" y="3959755"/>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dirty="0">
                  <a:solidFill>
                    <a:schemeClr val="bg1"/>
                  </a:solidFill>
                  <a:latin typeface="Meiryo UI" panose="020B0604030504040204" pitchFamily="50" charset="-128"/>
                  <a:ea typeface="Meiryo UI" panose="020B0604030504040204" pitchFamily="50" charset="-128"/>
                </a:rPr>
                <a:t>台帳等データ作成</a:t>
              </a:r>
              <a:endParaRPr kumimoji="1" lang="en-US" altLang="ja-JP" sz="1000" b="1" dirty="0">
                <a:solidFill>
                  <a:schemeClr val="bg1"/>
                </a:solidFill>
                <a:latin typeface="Meiryo UI" panose="020B0604030504040204" pitchFamily="50" charset="-128"/>
                <a:ea typeface="Meiryo UI" panose="020B0604030504040204" pitchFamily="50" charset="-128"/>
              </a:endParaRPr>
            </a:p>
            <a:p>
              <a:pPr algn="ctr"/>
              <a:r>
                <a:rPr kumimoji="1" lang="ja-JP" altLang="en-US" sz="1000" b="1" dirty="0">
                  <a:solidFill>
                    <a:schemeClr val="bg1"/>
                  </a:solidFill>
                  <a:latin typeface="Meiryo UI" panose="020B0604030504040204" pitchFamily="50" charset="-128"/>
                  <a:ea typeface="Meiryo UI" panose="020B0604030504040204" pitchFamily="50" charset="-128"/>
                </a:rPr>
                <a:t>支援サブシステム</a:t>
              </a:r>
            </a:p>
          </p:txBody>
        </p:sp>
        <p:sp>
          <p:nvSpPr>
            <p:cNvPr id="26" name="正方形/長方形 25"/>
            <p:cNvSpPr/>
            <p:nvPr/>
          </p:nvSpPr>
          <p:spPr>
            <a:xfrm>
              <a:off x="2277923" y="3960087"/>
              <a:ext cx="4392000" cy="318991"/>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1"/>
                  </a:solidFill>
                  <a:latin typeface="Meiryo UI" panose="020B0604030504040204" pitchFamily="50" charset="-128"/>
                  <a:ea typeface="Meiryo UI" panose="020B0604030504040204" pitchFamily="50" charset="-128"/>
                </a:rPr>
                <a:t>受注業者が点検や補修工事の成果を作成・登録</a:t>
              </a:r>
            </a:p>
          </p:txBody>
        </p:sp>
        <p:sp>
          <p:nvSpPr>
            <p:cNvPr id="79" name="フローチャート : 代替処理 53"/>
            <p:cNvSpPr/>
            <p:nvPr/>
          </p:nvSpPr>
          <p:spPr>
            <a:xfrm>
              <a:off x="6102622" y="4018528"/>
              <a:ext cx="504000" cy="206796"/>
            </a:xfrm>
            <a:prstGeom prst="flowChartAlternateProcess">
              <a:avLst/>
            </a:prstGeom>
            <a:solidFill>
              <a:schemeClr val="accent6">
                <a:lumMod val="75000"/>
              </a:schemeClr>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受注業者</a:t>
              </a:r>
              <a:endParaRPr kumimoji="1"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14" name="図 113"/>
          <p:cNvPicPr>
            <a:picLocks noChangeAspect="1"/>
          </p:cNvPicPr>
          <p:nvPr/>
        </p:nvPicPr>
        <p:blipFill rotWithShape="1">
          <a:blip r:embed="rId3" cstate="print">
            <a:extLst>
              <a:ext uri="{28A0092B-C50C-407E-A947-70E740481C1C}">
                <a14:useLocalDpi xmlns:a14="http://schemas.microsoft.com/office/drawing/2010/main" val="0"/>
              </a:ext>
            </a:extLst>
          </a:blip>
          <a:srcRect l="2621" t="67755" r="81050" b="18124"/>
          <a:stretch/>
        </p:blipFill>
        <p:spPr bwMode="auto">
          <a:xfrm>
            <a:off x="8006673" y="2528900"/>
            <a:ext cx="530081" cy="328772"/>
          </a:xfrm>
          <a:prstGeom prst="rect">
            <a:avLst/>
          </a:prstGeom>
          <a:noFill/>
          <a:ln>
            <a:noFill/>
          </a:ln>
        </p:spPr>
      </p:pic>
      <p:sp>
        <p:nvSpPr>
          <p:cNvPr id="116" name="角丸四角形 115"/>
          <p:cNvSpPr/>
          <p:nvPr/>
        </p:nvSpPr>
        <p:spPr>
          <a:xfrm>
            <a:off x="6979280" y="4110738"/>
            <a:ext cx="1957346" cy="384381"/>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地図上で施設の位置や健全度が確認できる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7" name="直線コネクタ 36"/>
          <p:cNvCxnSpPr/>
          <p:nvPr/>
        </p:nvCxnSpPr>
        <p:spPr>
          <a:xfrm flipH="1" flipV="1">
            <a:off x="6655110" y="3450662"/>
            <a:ext cx="318431" cy="1388082"/>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sp>
        <p:nvSpPr>
          <p:cNvPr id="130" name="角丸四角形 129"/>
          <p:cNvSpPr/>
          <p:nvPr/>
        </p:nvSpPr>
        <p:spPr>
          <a:xfrm>
            <a:off x="775934" y="2494552"/>
            <a:ext cx="1432693" cy="304378"/>
          </a:xfrm>
          <a:prstGeom prst="roundRect">
            <a:avLst/>
          </a:prstGeom>
          <a:noFill/>
          <a:ln>
            <a:noFill/>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システムの概要</a:t>
            </a:r>
            <a:r>
              <a:rPr kumimoji="1"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7" name="グループ化 156"/>
          <p:cNvGrpSpPr/>
          <p:nvPr/>
        </p:nvGrpSpPr>
        <p:grpSpPr>
          <a:xfrm>
            <a:off x="660645" y="3936750"/>
            <a:ext cx="5139523" cy="2747219"/>
            <a:chOff x="6022842" y="3973867"/>
            <a:chExt cx="5139523" cy="2747219"/>
          </a:xfrm>
        </p:grpSpPr>
        <p:grpSp>
          <p:nvGrpSpPr>
            <p:cNvPr id="110" name="グループ化 109"/>
            <p:cNvGrpSpPr/>
            <p:nvPr/>
          </p:nvGrpSpPr>
          <p:grpSpPr>
            <a:xfrm>
              <a:off x="6022842" y="3973867"/>
              <a:ext cx="5139523" cy="2747219"/>
              <a:chOff x="5274685" y="4201812"/>
              <a:chExt cx="4207410" cy="2339006"/>
            </a:xfrm>
          </p:grpSpPr>
          <p:cxnSp>
            <p:nvCxnSpPr>
              <p:cNvPr id="51" name="直線コネクタ 50"/>
              <p:cNvCxnSpPr>
                <a:stCxn id="50" idx="3"/>
              </p:cNvCxnSpPr>
              <p:nvPr/>
            </p:nvCxnSpPr>
            <p:spPr>
              <a:xfrm flipV="1">
                <a:off x="6781899" y="4201812"/>
                <a:ext cx="2700196" cy="797240"/>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sp>
            <p:nvSpPr>
              <p:cNvPr id="48" name="角丸四角形 47"/>
              <p:cNvSpPr/>
              <p:nvPr/>
            </p:nvSpPr>
            <p:spPr>
              <a:xfrm>
                <a:off x="5274685" y="4985510"/>
                <a:ext cx="2336131" cy="1523704"/>
              </a:xfrm>
              <a:prstGeom prst="roundRect">
                <a:avLst>
                  <a:gd name="adj" fmla="val 5747"/>
                </a:avLst>
              </a:prstGeom>
              <a:solidFill>
                <a:schemeClr val="tx2">
                  <a:lumMod val="20000"/>
                  <a:lumOff val="80000"/>
                  <a:alpha val="80000"/>
                </a:schemeClr>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967"/>
              <a:stretch/>
            </p:blipFill>
            <p:spPr bwMode="auto">
              <a:xfrm>
                <a:off x="5383364" y="5184737"/>
                <a:ext cx="1059950" cy="107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2577" y="5171998"/>
                <a:ext cx="854647" cy="110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角丸四角形 45"/>
              <p:cNvSpPr/>
              <p:nvPr/>
            </p:nvSpPr>
            <p:spPr>
              <a:xfrm>
                <a:off x="5341687" y="6212360"/>
                <a:ext cx="1155965" cy="328457"/>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地図上で現在位置と施設の位置が確認できる</a:t>
                </a:r>
              </a:p>
            </p:txBody>
          </p:sp>
          <p:sp>
            <p:nvSpPr>
              <p:cNvPr id="47" name="角丸四角形 46"/>
              <p:cNvSpPr/>
              <p:nvPr/>
            </p:nvSpPr>
            <p:spPr>
              <a:xfrm>
                <a:off x="6551992" y="6212361"/>
                <a:ext cx="973488" cy="328457"/>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撮影した写真やコメントを</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その場で登録でき</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49"/>
              <p:cNvSpPr/>
              <p:nvPr/>
            </p:nvSpPr>
            <p:spPr>
              <a:xfrm>
                <a:off x="5284718" y="4902129"/>
                <a:ext cx="1497182" cy="193846"/>
              </a:xfrm>
              <a:prstGeom prst="roundRect">
                <a:avLst/>
              </a:prstGeom>
              <a:solidFill>
                <a:schemeClr val="accent1">
                  <a:lumMod val="75000"/>
                </a:schemeClr>
              </a:solidFill>
              <a:ln>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現地調査サブシステム</a:t>
                </a: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17" name="Picture 11" descr="C:\Users\KitamuraN\AppData\Local\Microsoft\Windows\Temporary Internet Files\Content.IE5\FWW9FNML\lgi01a2013071003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0815" y="4757878"/>
              <a:ext cx="208495" cy="266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33" name="四角形吹き出し 132"/>
            <p:cNvSpPr/>
            <p:nvPr/>
          </p:nvSpPr>
          <p:spPr>
            <a:xfrm>
              <a:off x="6976285" y="5892889"/>
              <a:ext cx="470605" cy="139205"/>
            </a:xfrm>
            <a:prstGeom prst="wedgeRectCallout">
              <a:avLst>
                <a:gd name="adj1" fmla="val -68795"/>
                <a:gd name="adj2" fmla="val 5428"/>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sz="700" kern="100" dirty="0">
                  <a:effectLst/>
                  <a:latin typeface="Meiryo UI" panose="020B0604030504040204" pitchFamily="50" charset="-128"/>
                  <a:ea typeface="Meiryo UI" panose="020B0604030504040204" pitchFamily="50" charset="-128"/>
                  <a:cs typeface="Meiryo UI" panose="020B0604030504040204" pitchFamily="50" charset="-128"/>
                </a:rPr>
                <a:t>現在位置</a:t>
              </a:r>
            </a:p>
          </p:txBody>
        </p:sp>
        <p:sp>
          <p:nvSpPr>
            <p:cNvPr id="134" name="四角形吹き出し 133"/>
            <p:cNvSpPr/>
            <p:nvPr/>
          </p:nvSpPr>
          <p:spPr>
            <a:xfrm>
              <a:off x="6931987" y="6113106"/>
              <a:ext cx="470605" cy="139205"/>
            </a:xfrm>
            <a:prstGeom prst="wedgeRectCallout">
              <a:avLst>
                <a:gd name="adj1" fmla="val -74867"/>
                <a:gd name="adj2" fmla="val -69838"/>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700" kern="100" dirty="0">
                  <a:latin typeface="Meiryo UI" panose="020B0604030504040204" pitchFamily="50" charset="-128"/>
                  <a:ea typeface="Meiryo UI" panose="020B0604030504040204" pitchFamily="50" charset="-128"/>
                  <a:cs typeface="Meiryo UI" panose="020B0604030504040204" pitchFamily="50" charset="-128"/>
                </a:rPr>
                <a:t>施設</a:t>
              </a:r>
              <a:r>
                <a:rPr lang="ja-JP" sz="700" kern="100" dirty="0">
                  <a:effectLst/>
                  <a:latin typeface="Meiryo UI" panose="020B0604030504040204" pitchFamily="50" charset="-128"/>
                  <a:ea typeface="Meiryo UI" panose="020B0604030504040204" pitchFamily="50" charset="-128"/>
                  <a:cs typeface="Meiryo UI" panose="020B0604030504040204" pitchFamily="50" charset="-128"/>
                </a:rPr>
                <a:t>位置</a:t>
              </a:r>
            </a:p>
          </p:txBody>
        </p:sp>
        <p:sp>
          <p:nvSpPr>
            <p:cNvPr id="135" name="四角形吹き出し 134"/>
            <p:cNvSpPr/>
            <p:nvPr/>
          </p:nvSpPr>
          <p:spPr>
            <a:xfrm>
              <a:off x="8252792" y="5661015"/>
              <a:ext cx="650282" cy="156349"/>
            </a:xfrm>
            <a:prstGeom prst="wedgeRectCallout">
              <a:avLst>
                <a:gd name="adj1" fmla="val -68795"/>
                <a:gd name="adj2" fmla="val 5428"/>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700" kern="100" dirty="0">
                  <a:effectLst/>
                  <a:latin typeface="Meiryo UI" panose="020B0604030504040204" pitchFamily="50" charset="-128"/>
                  <a:ea typeface="Meiryo UI" panose="020B0604030504040204" pitchFamily="50" charset="-128"/>
                  <a:cs typeface="Meiryo UI" panose="020B0604030504040204" pitchFamily="50" charset="-128"/>
                </a:rPr>
                <a:t>コメント登録</a:t>
              </a:r>
              <a:endParaRPr lang="ja-JP" sz="7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四角形吹き出し 135"/>
            <p:cNvSpPr/>
            <p:nvPr/>
          </p:nvSpPr>
          <p:spPr>
            <a:xfrm>
              <a:off x="8324032" y="5989702"/>
              <a:ext cx="632018" cy="151184"/>
            </a:xfrm>
            <a:prstGeom prst="wedgeRectCallout">
              <a:avLst>
                <a:gd name="adj1" fmla="val -69299"/>
                <a:gd name="adj2" fmla="val -67970"/>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700" kern="100" dirty="0">
                  <a:effectLst/>
                  <a:latin typeface="Meiryo UI" panose="020B0604030504040204" pitchFamily="50" charset="-128"/>
                  <a:ea typeface="Meiryo UI" panose="020B0604030504040204" pitchFamily="50" charset="-128"/>
                  <a:cs typeface="Meiryo UI" panose="020B0604030504040204" pitchFamily="50" charset="-128"/>
                </a:rPr>
                <a:t>写真を追加</a:t>
              </a:r>
              <a:endParaRPr lang="ja-JP" sz="7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56" name="グループ化 155"/>
          <p:cNvGrpSpPr/>
          <p:nvPr/>
        </p:nvGrpSpPr>
        <p:grpSpPr>
          <a:xfrm>
            <a:off x="3609081" y="4702854"/>
            <a:ext cx="5175587" cy="1921785"/>
            <a:chOff x="701570" y="4789874"/>
            <a:chExt cx="5175587" cy="1921785"/>
          </a:xfrm>
        </p:grpSpPr>
        <p:sp>
          <p:nvSpPr>
            <p:cNvPr id="36" name="角丸四角形 35"/>
            <p:cNvSpPr/>
            <p:nvPr/>
          </p:nvSpPr>
          <p:spPr>
            <a:xfrm>
              <a:off x="701570" y="4944243"/>
              <a:ext cx="5175587" cy="1767416"/>
            </a:xfrm>
            <a:prstGeom prst="roundRect">
              <a:avLst>
                <a:gd name="adj" fmla="val 5747"/>
              </a:avLst>
            </a:prstGeom>
            <a:solidFill>
              <a:schemeClr val="tx2">
                <a:lumMod val="20000"/>
                <a:lumOff val="80000"/>
                <a:alpha val="80000"/>
              </a:schemeClr>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p:cNvPicPr>
              <a:picLocks noChangeAspect="1"/>
            </p:cNvPicPr>
            <p:nvPr/>
          </p:nvPicPr>
          <p:blipFill rotWithShape="1">
            <a:blip r:embed="rId7" cstate="print">
              <a:extLst>
                <a:ext uri="{28A0092B-C50C-407E-A947-70E740481C1C}">
                  <a14:useLocalDpi xmlns:a14="http://schemas.microsoft.com/office/drawing/2010/main" val="0"/>
                </a:ext>
              </a:extLst>
            </a:blip>
            <a:srcRect l="3150" b="47666"/>
            <a:stretch/>
          </p:blipFill>
          <p:spPr>
            <a:xfrm>
              <a:off x="3068916" y="5993984"/>
              <a:ext cx="2681541" cy="513426"/>
            </a:xfrm>
            <a:prstGeom prst="rect">
              <a:avLst/>
            </a:prstGeom>
          </p:spPr>
        </p:pic>
        <p:pic>
          <p:nvPicPr>
            <p:cNvPr id="3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818" t="64476" r="33232" b="4985"/>
            <a:stretch/>
          </p:blipFill>
          <p:spPr bwMode="auto">
            <a:xfrm>
              <a:off x="1016031" y="5170781"/>
              <a:ext cx="1799844" cy="86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8355" t="17417" r="3003" b="41292"/>
            <a:stretch/>
          </p:blipFill>
          <p:spPr bwMode="auto">
            <a:xfrm>
              <a:off x="3042078" y="5060242"/>
              <a:ext cx="2745392" cy="75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a:off x="2961560" y="5813710"/>
              <a:ext cx="2833460" cy="225276"/>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予算シミュレーションができ、予算を平準化した計画の作成が</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964988" y="6061455"/>
              <a:ext cx="1993703" cy="429682"/>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施設毎の劣化予測ができ、</a:t>
              </a: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補修計画や更新計画の作成に</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活用することができる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2977585" y="6467904"/>
              <a:ext cx="2833460" cy="225276"/>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将来的な施設の健全度の推移がグラフ化できる</a:t>
              </a:r>
            </a:p>
          </p:txBody>
        </p:sp>
        <p:sp>
          <p:nvSpPr>
            <p:cNvPr id="49" name="角丸四角形 48"/>
            <p:cNvSpPr/>
            <p:nvPr/>
          </p:nvSpPr>
          <p:spPr>
            <a:xfrm>
              <a:off x="736950" y="4821165"/>
              <a:ext cx="2187679" cy="236763"/>
            </a:xfrm>
            <a:prstGeom prst="roundRect">
              <a:avLst/>
            </a:prstGeom>
            <a:solidFill>
              <a:schemeClr val="accent1">
                <a:lumMod val="75000"/>
              </a:schemeClr>
            </a:solidFill>
            <a:ln>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長寿命化計画サブシステム</a:t>
              </a: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3" name="Picture 5" descr="C:\Users\KitamuraN\AppData\Local\Microsoft\Windows\Temporary Internet Files\Content.IE5\9J3210ST\lgi01a2013112702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49031" y="4789874"/>
              <a:ext cx="373886" cy="289037"/>
            </a:xfrm>
            <a:prstGeom prst="rect">
              <a:avLst/>
            </a:prstGeom>
            <a:noFill/>
            <a:extLst>
              <a:ext uri="{909E8E84-426E-40DD-AFC4-6F175D3DCCD1}">
                <a14:hiddenFill xmlns:a14="http://schemas.microsoft.com/office/drawing/2010/main">
                  <a:solidFill>
                    <a:srgbClr val="FFFFFF"/>
                  </a:solidFill>
                </a14:hiddenFill>
              </a:ext>
            </a:extLst>
          </p:spPr>
        </p:pic>
        <p:sp>
          <p:nvSpPr>
            <p:cNvPr id="138" name="正方形/長方形 137"/>
            <p:cNvSpPr/>
            <p:nvPr/>
          </p:nvSpPr>
          <p:spPr>
            <a:xfrm>
              <a:off x="3123513" y="5758526"/>
              <a:ext cx="2663622" cy="5568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     </a:t>
              </a:r>
              <a:r>
                <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2016            2021            2026            2031            2036           2041            2046            2051             2056          2061 </a:t>
              </a:r>
              <a:endPar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3052702" y="5170940"/>
              <a:ext cx="129368" cy="57693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0</a:t>
              </a:r>
            </a:p>
          </p:txBody>
        </p:sp>
        <p:sp>
          <p:nvSpPr>
            <p:cNvPr id="140" name="正方形/長方形 139"/>
            <p:cNvSpPr/>
            <p:nvPr/>
          </p:nvSpPr>
          <p:spPr>
            <a:xfrm>
              <a:off x="1312826" y="5974222"/>
              <a:ext cx="1503049" cy="4898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0                                   20                                  40                              </a:t>
              </a:r>
              <a:endPar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3129369" y="6064937"/>
              <a:ext cx="144655" cy="4144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80%</a:t>
              </a: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a:t>
              </a: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p>
          </p:txBody>
        </p:sp>
        <p:sp>
          <p:nvSpPr>
            <p:cNvPr id="142" name="正方形/長方形 141"/>
            <p:cNvSpPr/>
            <p:nvPr/>
          </p:nvSpPr>
          <p:spPr>
            <a:xfrm>
              <a:off x="3236358" y="6481610"/>
              <a:ext cx="2514099" cy="3435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   </a:t>
              </a:r>
              <a:r>
                <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2016         2021         2026         2031         2036         2041          2046          2051         2056         2061 </a:t>
              </a:r>
              <a:endPar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p:cNvSpPr/>
            <p:nvPr/>
          </p:nvSpPr>
          <p:spPr>
            <a:xfrm>
              <a:off x="3071807" y="6032636"/>
              <a:ext cx="79083" cy="4729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健全度分布</a:t>
              </a:r>
            </a:p>
          </p:txBody>
        </p:sp>
        <p:sp>
          <p:nvSpPr>
            <p:cNvPr id="143" name="正方形/長方形 142"/>
            <p:cNvSpPr/>
            <p:nvPr/>
          </p:nvSpPr>
          <p:spPr>
            <a:xfrm>
              <a:off x="5562671" y="6072229"/>
              <a:ext cx="38094" cy="4144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p>
          </p:txBody>
        </p:sp>
        <p:sp>
          <p:nvSpPr>
            <p:cNvPr id="144" name="正方形/長方形 143"/>
            <p:cNvSpPr/>
            <p:nvPr/>
          </p:nvSpPr>
          <p:spPr>
            <a:xfrm>
              <a:off x="5625902" y="6018860"/>
              <a:ext cx="79083" cy="4729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健全度評価平均</a:t>
              </a:r>
            </a:p>
          </p:txBody>
        </p:sp>
        <p:sp>
          <p:nvSpPr>
            <p:cNvPr id="148" name="正方形/長方形 147"/>
            <p:cNvSpPr/>
            <p:nvPr/>
          </p:nvSpPr>
          <p:spPr>
            <a:xfrm>
              <a:off x="1264412" y="5170780"/>
              <a:ext cx="87914" cy="86131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p>
            <a:p>
              <a:pPr algn="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p>
            <a:p>
              <a:pPr algn="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0.0</a:t>
              </a:r>
            </a:p>
          </p:txBody>
        </p:sp>
        <p:sp>
          <p:nvSpPr>
            <p:cNvPr id="149" name="正方形/長方形 148"/>
            <p:cNvSpPr/>
            <p:nvPr/>
          </p:nvSpPr>
          <p:spPr>
            <a:xfrm>
              <a:off x="1008145" y="5178040"/>
              <a:ext cx="252849" cy="85405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A(70-100)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B(60-70)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C(50-60)</a:t>
              </a:r>
            </a:p>
            <a:p>
              <a:pPr algn="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D(40-50)</a:t>
              </a: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E(0-40)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 name="正方形/長方形 12"/>
          <p:cNvSpPr/>
          <p:nvPr/>
        </p:nvSpPr>
        <p:spPr>
          <a:xfrm>
            <a:off x="8411434" y="65250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16</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65" name="直線コネクタ 64"/>
          <p:cNvCxnSpPr>
            <a:stCxn id="54" idx="1"/>
          </p:cNvCxnSpPr>
          <p:nvPr/>
        </p:nvCxnSpPr>
        <p:spPr>
          <a:xfrm flipH="1">
            <a:off x="6606041" y="2677639"/>
            <a:ext cx="306219" cy="281470"/>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34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6515" y="1632860"/>
            <a:ext cx="8805700" cy="2677656"/>
          </a:xfrm>
          <a:prstGeom prst="rect">
            <a:avLst/>
          </a:prstGeom>
          <a:noFill/>
          <a:ln>
            <a:noFill/>
          </a:ln>
        </p:spPr>
        <p:txBody>
          <a:bodyPr wrap="square" rtlCol="0">
            <a:spAutoFit/>
          </a:bodyPr>
          <a:lstStyle/>
          <a:p>
            <a:pPr marL="342900" indent="-342900" defTabSz="647700">
              <a:lnSpc>
                <a:spcPct val="150000"/>
              </a:lnSpc>
              <a:spcBef>
                <a:spcPct val="0"/>
              </a:spcBef>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latin typeface="Meiryo UI" panose="020B0604030504040204" pitchFamily="50" charset="-128"/>
                <a:ea typeface="Meiryo UI" panose="020B0604030504040204" pitchFamily="50" charset="-128"/>
                <a:cs typeface="Meiryo UI" panose="020B0604030504040204" pitchFamily="50" charset="-128"/>
              </a:rPr>
              <a:t>はじめに</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「大阪府行政経営の取組み」は、「行財政改革推進プラン（案）（平成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年度）」終了後も、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「自律的で創造性を発揮する行財政運営体制の確立」に向けた改革の取組みを継続するため、毎年度の</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府の取組みをまとめているものです。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府のみならず、府民・企業・市町村・国など、社会全体で課題解決する「新たな行政経営の取組み」と、</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毎年度の予算査定、出資法人、公の施設の点検結果等を通じた「健全で規律ある行財政運営」を通じ</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て、大阪府は、今後もたゆみない改革を進めていきます。</a:t>
            </a:r>
          </a:p>
        </p:txBody>
      </p:sp>
    </p:spTree>
    <p:extLst>
      <p:ext uri="{BB962C8B-B14F-4D97-AF65-F5344CB8AC3E}">
        <p14:creationId xmlns:p14="http://schemas.microsoft.com/office/powerpoint/2010/main" val="622963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（２）効果的な情報発信</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正方形/長方形 17"/>
          <p:cNvSpPr/>
          <p:nvPr/>
        </p:nvSpPr>
        <p:spPr>
          <a:xfrm>
            <a:off x="743257" y="2123855"/>
            <a:ext cx="8129767" cy="2520280"/>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lvl="0" indent="-285750">
              <a:buFont typeface="Wingdings" panose="05000000000000000000" pitchFamily="2" charset="2"/>
              <a:buChar char="l"/>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明確な基準・分かりやすい表示</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・新型コロナウイルス感染拡大状況のモニタリング指標（大阪モデル）</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・おおさかタイムライン防災</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プロジェクト</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効果的な広報媒体の選択</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・ターゲティング広報の活用</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企業等との連携による情報発信</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 MEIKAN</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を通じた府政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・企業のネットワーク等を活用した府政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a:t>
            </a:r>
            <a:endPar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17</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494678" y="848031"/>
            <a:ext cx="8262787" cy="1096075"/>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indent="-174625">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府民が情報を得る手段が多様化する中、府政に関する情報発信にあたっては、発信内容や発信方法を工夫することにより、「必要な人に、必要な情報が届く」情報発信に取り組みます。</a:t>
            </a:r>
          </a:p>
        </p:txBody>
      </p:sp>
      <p:sp>
        <p:nvSpPr>
          <p:cNvPr id="9" name="角丸四角形 8"/>
          <p:cNvSpPr/>
          <p:nvPr/>
        </p:nvSpPr>
        <p:spPr>
          <a:xfrm>
            <a:off x="611560" y="2162492"/>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206515" y="6444335"/>
            <a:ext cx="8203650" cy="423171"/>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(*13)</a:t>
            </a:r>
            <a:r>
              <a:rPr kumimoji="1" lang="en-US" altLang="ja-JP"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事前防災行動</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計画。大規模災害の発生を前提に、防災関係機関が連携して災害時に発生する状況を予め想定し共有した上で、「いつ」「誰が」「何をするか」に着目して、</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防災行動とその実施主体を時系列で整理した計画。</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232064" y="6354325"/>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953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36602" y="552626"/>
            <a:ext cx="8760425" cy="6243356"/>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◆明確な基準・分かりやすい表示①</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ja-JP" altLang="en-US" sz="1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36603"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3" name="テキスト ボックス 22"/>
          <p:cNvSpPr txBox="1"/>
          <p:nvPr/>
        </p:nvSpPr>
        <p:spPr>
          <a:xfrm>
            <a:off x="219975" y="1163975"/>
            <a:ext cx="8987540" cy="234932"/>
          </a:xfrm>
          <a:prstGeom prst="rect">
            <a:avLst/>
          </a:prstGeom>
          <a:noFill/>
          <a:ln>
            <a:noFill/>
          </a:ln>
        </p:spPr>
        <p:txBody>
          <a:bodyPr wrap="square" rtlCol="0">
            <a:noAutofit/>
          </a:bodyPr>
          <a:lstStyle/>
          <a:p>
            <a:pPr>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新型コロナウイルス感染拡大状況のモニタリング指標（大阪モデル）</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1"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1" b="1" dirty="0">
                <a:latin typeface="メイリオ" panose="020B0604030504040204" pitchFamily="50" charset="-128"/>
                <a:ea typeface="メイリオ" panose="020B0604030504040204" pitchFamily="50" charset="-128"/>
                <a:cs typeface="メイリオ" panose="020B0604030504040204" pitchFamily="50" charset="-128"/>
              </a:rPr>
              <a:t>健康医療部 保健医療室 感染症対策課</a:t>
            </a:r>
            <a:r>
              <a:rPr lang="en-US" altLang="ja-JP" sz="1051"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正方形/長方形 3"/>
          <p:cNvSpPr/>
          <p:nvPr/>
        </p:nvSpPr>
        <p:spPr>
          <a:xfrm>
            <a:off x="658532" y="1403775"/>
            <a:ext cx="8008924" cy="921878"/>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・新型コロナウイルスの感染拡大・収束状況を判断するため、府独自指標・基準となる「大阪モデル」を作成し、</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指標の状況</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を日々モニタリング、「見える化」。</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・府ホームページ上で、緑色、黄色、赤色の信号機で段階を表示。</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・併せて、民間事業者等のご協力を得て、府内のシンボル的な施設・建物のライトアップを実施。</a:t>
            </a:r>
          </a:p>
        </p:txBody>
      </p:sp>
      <p:sp>
        <p:nvSpPr>
          <p:cNvPr id="20" name="正方形/長方形 19"/>
          <p:cNvSpPr/>
          <p:nvPr/>
        </p:nvSpPr>
        <p:spPr>
          <a:xfrm>
            <a:off x="523516" y="5558569"/>
            <a:ext cx="5128607" cy="1043720"/>
          </a:xfrm>
          <a:prstGeom prst="rect">
            <a:avLst/>
          </a:prstGeom>
          <a:ln>
            <a:noFill/>
          </a:ln>
        </p:spPr>
        <p:style>
          <a:lnRef idx="2">
            <a:schemeClr val="dk1"/>
          </a:lnRef>
          <a:fillRef idx="1">
            <a:schemeClr val="lt1"/>
          </a:fillRef>
          <a:effectRef idx="0">
            <a:schemeClr val="dk1"/>
          </a:effectRef>
          <a:fontRef idx="minor">
            <a:schemeClr val="dk1"/>
          </a:fontRef>
        </p:style>
        <p:txBody>
          <a:bodyPr lIns="0" rIns="0" rtlCol="0" anchor="ctr"/>
          <a:lstStyle/>
          <a:p>
            <a:pPr lvl="2">
              <a:defRPr/>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881590" y="5465923"/>
            <a:ext cx="5252002" cy="1262808"/>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＜ライトアップ実施施設＞</a:t>
            </a:r>
            <a:r>
              <a:rPr lang="en-US" altLang="ja-JP" sz="1051"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1"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大阪府で把握している施設（</a:t>
            </a:r>
            <a:r>
              <a:rPr lang="en-US" altLang="ja-JP" sz="1051"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R2.12</a:t>
            </a:r>
            <a:r>
              <a:rPr lang="ja-JP" altLang="en-US" sz="1051"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時点）</a:t>
            </a:r>
            <a:endParaRPr lang="en-US" altLang="ja-JP" sz="1051"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・アクロスプラザ八尾　　　　　　　・新大阪駅前・新大阪屋外看板</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・泉大津市庁舎　　　　　　　　　　・通天閣</a:t>
            </a: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・梅田阪急ビル　　　　　　　　　　・万博記念公園　太陽の塔</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・大阪・梅田「大</a:t>
            </a:r>
            <a:r>
              <a:rPr lang="ja-JP" altLang="en-US" sz="12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ぴちょんくん</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・藤井寺市庁舎</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・岸和田城</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2534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18</a:t>
            </a:r>
            <a:endParaRPr lang="ja-JP" altLang="en-US" dirty="0">
              <a:solidFill>
                <a:prstClr val="black"/>
              </a:solidFill>
              <a:latin typeface="Calibri"/>
              <a:ea typeface="ＭＳ Ｐゴシック" panose="020B0600070205080204" pitchFamily="50" charset="-128"/>
            </a:endParaRPr>
          </a:p>
        </p:txBody>
      </p:sp>
      <p:pic>
        <p:nvPicPr>
          <p:cNvPr id="18" name="図 17"/>
          <p:cNvPicPr/>
          <p:nvPr/>
        </p:nvPicPr>
        <p:blipFill>
          <a:blip r:embed="rId2">
            <a:extLst>
              <a:ext uri="{28A0092B-C50C-407E-A947-70E740481C1C}">
                <a14:useLocalDpi xmlns:a14="http://schemas.microsoft.com/office/drawing/2010/main" val="0"/>
              </a:ext>
            </a:extLst>
          </a:blip>
          <a:srcRect/>
          <a:stretch>
            <a:fillRect/>
          </a:stretch>
        </p:blipFill>
        <p:spPr bwMode="auto">
          <a:xfrm>
            <a:off x="6389085" y="5022326"/>
            <a:ext cx="1963335" cy="1602029"/>
          </a:xfrm>
          <a:prstGeom prst="rect">
            <a:avLst/>
          </a:prstGeom>
          <a:noFill/>
          <a:ln>
            <a:noFill/>
          </a:ln>
        </p:spPr>
      </p:pic>
      <p:sp>
        <p:nvSpPr>
          <p:cNvPr id="16" name="角丸四角形 15"/>
          <p:cNvSpPr/>
          <p:nvPr/>
        </p:nvSpPr>
        <p:spPr>
          <a:xfrm>
            <a:off x="804369" y="2500024"/>
            <a:ext cx="2683335" cy="284673"/>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客観的な指標の設定・見える化</a:t>
            </a:r>
          </a:p>
        </p:txBody>
      </p:sp>
      <p:sp>
        <p:nvSpPr>
          <p:cNvPr id="26" name="角丸四角形 25"/>
          <p:cNvSpPr/>
          <p:nvPr/>
        </p:nvSpPr>
        <p:spPr>
          <a:xfrm>
            <a:off x="812514" y="5137487"/>
            <a:ext cx="3624471" cy="284673"/>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市町村、民間事業者等の連携による情報発信</a:t>
            </a:r>
          </a:p>
        </p:txBody>
      </p:sp>
      <p:pic>
        <p:nvPicPr>
          <p:cNvPr id="30" name="図 29"/>
          <p:cNvPicPr>
            <a:picLocks noChangeAspect="1"/>
          </p:cNvPicPr>
          <p:nvPr/>
        </p:nvPicPr>
        <p:blipFill rotWithShape="1">
          <a:blip r:embed="rId3"/>
          <a:srcRect t="21795" r="1928" b="33525"/>
          <a:stretch/>
        </p:blipFill>
        <p:spPr bwMode="auto">
          <a:xfrm>
            <a:off x="796375" y="2913346"/>
            <a:ext cx="7636153" cy="1955814"/>
          </a:xfrm>
          <a:prstGeom prst="rect">
            <a:avLst/>
          </a:prstGeom>
          <a:ln>
            <a:noFill/>
          </a:ln>
          <a:extLst>
            <a:ext uri="{53640926-AAD7-44D8-BBD7-CCE9431645EC}">
              <a14:shadowObscured xmlns:a14="http://schemas.microsoft.com/office/drawing/2010/main"/>
            </a:ext>
          </a:extLst>
        </p:spPr>
      </p:pic>
      <p:pic>
        <p:nvPicPr>
          <p:cNvPr id="31" name="図 30"/>
          <p:cNvPicPr>
            <a:picLocks noChangeAspect="1"/>
          </p:cNvPicPr>
          <p:nvPr/>
        </p:nvPicPr>
        <p:blipFill rotWithShape="1">
          <a:blip r:embed="rId4"/>
          <a:srcRect l="1764" t="49258" r="61018" b="27526"/>
          <a:stretch/>
        </p:blipFill>
        <p:spPr bwMode="auto">
          <a:xfrm>
            <a:off x="6755042" y="2312940"/>
            <a:ext cx="1642383" cy="57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2045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24658" y="437805"/>
            <a:ext cx="8760425" cy="5940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◆明確な基準・分かりやすい表示②</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1" name="正方形/長方形 2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8" name="テキスト ボックス 17"/>
          <p:cNvSpPr txBox="1"/>
          <p:nvPr/>
        </p:nvSpPr>
        <p:spPr>
          <a:xfrm>
            <a:off x="424239" y="1313765"/>
            <a:ext cx="4237771" cy="25411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296525" y="908720"/>
            <a:ext cx="6889485" cy="220055"/>
          </a:xfrm>
          <a:prstGeom prst="rect">
            <a:avLst/>
          </a:prstGeom>
          <a:noFill/>
          <a:ln>
            <a:noFill/>
          </a:ln>
        </p:spPr>
        <p:txBody>
          <a:bodyPr wrap="square" rtlCol="0">
            <a:noAutofit/>
          </a:bodyPr>
          <a:lstStyle/>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おおさかタイムライン防災</a:t>
            </a:r>
            <a:r>
              <a:rPr lang="en-US" altLang="ja-JP" sz="1400" baseline="300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プロジェクト</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都市整備部 河川室 河川整備課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658152" y="1157190"/>
            <a:ext cx="8054308" cy="902806"/>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・「タイムライン」とは、大規模災害の発生を前提に、防災関係機関が連携して災害時に発生する状況を予め想定し</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共有した上で、</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「いつ」「誰が」「何をするか」に着目</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防災行動とその実施主体を時系列で整理</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した計画。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・府では、住民の適切な避難行動に繋がる「コミュニティタイムライン」の作成を支援するため、令和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年度にタイ</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ムラインの作り方を紹介する</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DVD</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を製作。引き続き、市町村の取組みを支援。</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4152439107"/>
              </p:ext>
            </p:extLst>
          </p:nvPr>
        </p:nvGraphicFramePr>
        <p:xfrm>
          <a:off x="948582" y="2316754"/>
          <a:ext cx="7574625" cy="1085335"/>
        </p:xfrm>
        <a:graphic>
          <a:graphicData uri="http://schemas.openxmlformats.org/drawingml/2006/table">
            <a:tbl>
              <a:tblPr firstRow="1" bandRow="1">
                <a:tableStyleId>{5C22544A-7EE6-4342-B048-85BDC9FD1C3A}</a:tableStyleId>
              </a:tblPr>
              <a:tblGrid>
                <a:gridCol w="1733208">
                  <a:extLst>
                    <a:ext uri="{9D8B030D-6E8A-4147-A177-3AD203B41FA5}">
                      <a16:colId xmlns:a16="http://schemas.microsoft.com/office/drawing/2014/main" val="344722315"/>
                    </a:ext>
                  </a:extLst>
                </a:gridCol>
                <a:gridCol w="1287953">
                  <a:extLst>
                    <a:ext uri="{9D8B030D-6E8A-4147-A177-3AD203B41FA5}">
                      <a16:colId xmlns:a16="http://schemas.microsoft.com/office/drawing/2014/main" val="1067912058"/>
                    </a:ext>
                  </a:extLst>
                </a:gridCol>
                <a:gridCol w="3035643">
                  <a:extLst>
                    <a:ext uri="{9D8B030D-6E8A-4147-A177-3AD203B41FA5}">
                      <a16:colId xmlns:a16="http://schemas.microsoft.com/office/drawing/2014/main" val="3894290979"/>
                    </a:ext>
                  </a:extLst>
                </a:gridCol>
                <a:gridCol w="1517821">
                  <a:extLst>
                    <a:ext uri="{9D8B030D-6E8A-4147-A177-3AD203B41FA5}">
                      <a16:colId xmlns:a16="http://schemas.microsoft.com/office/drawing/2014/main" val="2613701110"/>
                    </a:ext>
                  </a:extLst>
                </a:gridCol>
              </a:tblGrid>
              <a:tr h="198429">
                <a:tc>
                  <a:txBody>
                    <a:bodyPr/>
                    <a:lstStyle/>
                    <a:p>
                      <a:pPr algn="ct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900" dirty="0">
                          <a:latin typeface="Meiryo UI" panose="020B0604030504040204" pitchFamily="50" charset="-128"/>
                          <a:ea typeface="Meiryo UI" panose="020B0604030504040204" pitchFamily="50" charset="-128"/>
                        </a:rPr>
                        <a:t>主な対象</a:t>
                      </a:r>
                    </a:p>
                  </a:txBody>
                  <a:tcPr anchor="ctr"/>
                </a:tc>
                <a:tc>
                  <a:txBody>
                    <a:bodyPr/>
                    <a:lstStyle/>
                    <a:p>
                      <a:pPr algn="ctr"/>
                      <a:r>
                        <a:rPr kumimoji="1" lang="ja-JP" altLang="en-US" sz="900" dirty="0">
                          <a:latin typeface="Meiryo UI" panose="020B0604030504040204" pitchFamily="50" charset="-128"/>
                          <a:ea typeface="Meiryo UI" panose="020B0604030504040204" pitchFamily="50" charset="-128"/>
                        </a:rPr>
                        <a:t>主な記載内容</a:t>
                      </a:r>
                    </a:p>
                  </a:txBody>
                  <a:tcPr anchor="ctr"/>
                </a:tc>
                <a:tc>
                  <a:txBody>
                    <a:bodyPr/>
                    <a:lstStyle/>
                    <a:p>
                      <a:pPr algn="ctr"/>
                      <a:r>
                        <a:rPr kumimoji="1" lang="ja-JP" altLang="en-US" sz="900" dirty="0">
                          <a:latin typeface="Meiryo UI" panose="020B0604030504040204" pitchFamily="50" charset="-128"/>
                          <a:ea typeface="Meiryo UI" panose="020B0604030504040204" pitchFamily="50" charset="-128"/>
                        </a:rPr>
                        <a:t>作成主体</a:t>
                      </a:r>
                    </a:p>
                  </a:txBody>
                  <a:tcPr anchor="ctr"/>
                </a:tc>
                <a:extLst>
                  <a:ext uri="{0D108BD9-81ED-4DB2-BD59-A6C34878D82A}">
                    <a16:rowId xmlns:a16="http://schemas.microsoft.com/office/drawing/2014/main" val="1995592083"/>
                  </a:ext>
                </a:extLst>
              </a:tr>
              <a:tr h="166592">
                <a:tc>
                  <a:txBody>
                    <a:bodyPr/>
                    <a:lstStyle/>
                    <a:p>
                      <a:r>
                        <a:rPr kumimoji="1" lang="ja-JP" altLang="en-US" sz="900" b="1" dirty="0">
                          <a:latin typeface="UD デジタル 教科書体 NK-R" panose="02020400000000000000" pitchFamily="18" charset="-128"/>
                          <a:ea typeface="UD デジタル 教科書体 NK-R" panose="02020400000000000000" pitchFamily="18" charset="-128"/>
                        </a:rPr>
                        <a:t>コミュニティ（地域）タイムライン</a:t>
                      </a:r>
                    </a:p>
                  </a:txBody>
                  <a:tcPr anchor="ctr"/>
                </a:tc>
                <a:tc>
                  <a:txBody>
                    <a:bodyPr/>
                    <a:lstStyle/>
                    <a:p>
                      <a:r>
                        <a:rPr lang="ja-JP" altLang="en-US" sz="900" b="1" dirty="0">
                          <a:solidFill>
                            <a:schemeClr val="tx1"/>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自治会や小学校区</a:t>
                      </a:r>
                      <a:endParaRPr kumimoji="1" lang="ja-JP" altLang="en-US" sz="900" b="1" dirty="0">
                        <a:latin typeface="UD デジタル 教科書体 NK-R" panose="02020400000000000000" pitchFamily="18" charset="-128"/>
                        <a:ea typeface="UD デジタル 教科書体 NK-R" panose="02020400000000000000" pitchFamily="18" charset="-128"/>
                      </a:endParaRPr>
                    </a:p>
                  </a:txBody>
                  <a:tcPr anchor="ctr"/>
                </a:tc>
                <a:tc>
                  <a:txBody>
                    <a:bodyPr/>
                    <a:lstStyle/>
                    <a:p>
                      <a:r>
                        <a:rPr lang="ja-JP" altLang="en-US" sz="900" b="1" dirty="0">
                          <a:solidFill>
                            <a:schemeClr val="tx1"/>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住民や自主防災組織などの防災行動</a:t>
                      </a:r>
                      <a:endParaRPr kumimoji="1" lang="ja-JP" altLang="en-US" sz="900" b="1" dirty="0">
                        <a:latin typeface="UD デジタル 教科書体 NK-R" panose="02020400000000000000" pitchFamily="18" charset="-128"/>
                        <a:ea typeface="UD デジタル 教科書体 NK-R" panose="02020400000000000000" pitchFamily="18" charset="-128"/>
                      </a:endParaRPr>
                    </a:p>
                  </a:txBody>
                  <a:tcPr anchor="ctr"/>
                </a:tc>
                <a:tc>
                  <a:txBody>
                    <a:bodyPr/>
                    <a:lstStyle/>
                    <a:p>
                      <a:r>
                        <a:rPr lang="ja-JP" altLang="en-US" sz="900" b="1" dirty="0">
                          <a:solidFill>
                            <a:schemeClr val="tx1"/>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市町村と地域や住民</a:t>
                      </a:r>
                      <a:endParaRPr kumimoji="1" lang="ja-JP" altLang="en-US" sz="900" b="1" dirty="0">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3895236799"/>
                  </a:ext>
                </a:extLst>
              </a:tr>
              <a:tr h="13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dirty="0">
                          <a:solidFill>
                            <a:schemeClr val="tx1"/>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市町村タイムライン</a:t>
                      </a:r>
                      <a:endParaRPr kumimoji="1" lang="en-US" altLang="ja-JP" sz="900" b="0" u="none" dirty="0">
                        <a:solidFill>
                          <a:schemeClr val="tx1"/>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a:txBody>
                  <a:tcPr anchor="ctr"/>
                </a:tc>
                <a:tc>
                  <a:txBody>
                    <a:bodyPr/>
                    <a:lstStyle/>
                    <a:p>
                      <a:r>
                        <a:rPr kumimoji="1" lang="ja-JP" altLang="en-US" sz="900" b="0" dirty="0">
                          <a:solidFill>
                            <a:schemeClr val="tx1"/>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市町村の区域</a:t>
                      </a:r>
                      <a:endParaRPr kumimoji="1" lang="ja-JP" altLang="en-US" sz="900" b="0" dirty="0">
                        <a:latin typeface="UD デジタル 教科書体 NK-R" panose="02020400000000000000" pitchFamily="18" charset="-128"/>
                        <a:ea typeface="UD デジタル 教科書体 NK-R" panose="02020400000000000000" pitchFamily="18" charset="-128"/>
                      </a:endParaRPr>
                    </a:p>
                  </a:txBody>
                  <a:tcPr anchor="ctr"/>
                </a:tc>
                <a:tc>
                  <a:txBody>
                    <a:bodyPr/>
                    <a:lstStyle/>
                    <a:p>
                      <a:r>
                        <a:rPr kumimoji="1" lang="ja-JP" altLang="en-US" sz="900" b="0" dirty="0">
                          <a:solidFill>
                            <a:schemeClr val="tx1"/>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市町村の各部署の防災行動</a:t>
                      </a:r>
                      <a:endParaRPr kumimoji="1" lang="ja-JP" altLang="en-US" sz="900" b="0" dirty="0">
                        <a:latin typeface="UD デジタル 教科書体 NK-R" panose="02020400000000000000" pitchFamily="18" charset="-128"/>
                        <a:ea typeface="UD デジタル 教科書体 NK-R" panose="02020400000000000000" pitchFamily="18" charset="-128"/>
                      </a:endParaRPr>
                    </a:p>
                  </a:txBody>
                  <a:tcPr anchor="ctr"/>
                </a:tc>
                <a:tc>
                  <a:txBody>
                    <a:bodyPr/>
                    <a:lstStyle/>
                    <a:p>
                      <a:r>
                        <a:rPr kumimoji="1" lang="ja-JP" altLang="en-US" sz="900" b="0" dirty="0">
                          <a:solidFill>
                            <a:schemeClr val="tx1"/>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市町村</a:t>
                      </a:r>
                      <a:endParaRPr kumimoji="1" lang="ja-JP" altLang="en-US" sz="900" b="0" dirty="0">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3077562417"/>
                  </a:ext>
                </a:extLst>
              </a:tr>
              <a:tr h="399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UD デジタル 教科書体 NK-R" panose="02020400000000000000" pitchFamily="18" charset="-128"/>
                          <a:ea typeface="UD デジタル 教科書体 NK-R" panose="02020400000000000000" pitchFamily="18" charset="-128"/>
                        </a:rPr>
                        <a:t>広域タイムライン</a:t>
                      </a:r>
                    </a:p>
                  </a:txBody>
                  <a:tcPr anchor="ctr"/>
                </a:tc>
                <a:tc>
                  <a:txBody>
                    <a:bodyPr/>
                    <a:lstStyle/>
                    <a:p>
                      <a:r>
                        <a:rPr kumimoji="1" lang="ja-JP" altLang="en-US" sz="900" b="0" dirty="0">
                          <a:solidFill>
                            <a:schemeClr val="tx1"/>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比較的大きな流域</a:t>
                      </a:r>
                      <a:endParaRPr kumimoji="1" lang="ja-JP" altLang="en-US" sz="900" b="0" dirty="0">
                        <a:latin typeface="UD デジタル 教科書体 NK-R" panose="02020400000000000000" pitchFamily="18" charset="-128"/>
                        <a:ea typeface="UD デジタル 教科書体 NK-R" panose="02020400000000000000" pitchFamily="18" charset="-128"/>
                      </a:endParaRPr>
                    </a:p>
                  </a:txBody>
                  <a:tcPr anchor="ctr"/>
                </a:tc>
                <a:tc>
                  <a:txBody>
                    <a:bodyPr/>
                    <a:lstStyle/>
                    <a:p>
                      <a:r>
                        <a:rPr kumimoji="1" lang="ja-JP" altLang="en-US" sz="900" b="0" dirty="0">
                          <a:latin typeface="UD デジタル 教科書体 NK-R" panose="02020400000000000000" pitchFamily="18" charset="-128"/>
                          <a:ea typeface="UD デジタル 教科書体 NK-R" panose="02020400000000000000" pitchFamily="18" charset="-128"/>
                        </a:rPr>
                        <a:t>大阪府や市町村、国に加え、報道機関、ライフライン事業者、鉄道事業者など多くの防災機関の防災行動</a:t>
                      </a:r>
                    </a:p>
                  </a:txBody>
                  <a:tcPr anchor="ctr"/>
                </a:tc>
                <a:tc>
                  <a:txBody>
                    <a:bodyPr/>
                    <a:lstStyle/>
                    <a:p>
                      <a:r>
                        <a:rPr kumimoji="1" lang="ja-JP" altLang="en-US" sz="900" b="0" dirty="0">
                          <a:latin typeface="UD デジタル 教科書体 NK-R" panose="02020400000000000000" pitchFamily="18" charset="-128"/>
                          <a:ea typeface="UD デジタル 教科書体 NK-R" panose="02020400000000000000" pitchFamily="18" charset="-128"/>
                        </a:rPr>
                        <a:t>国や大阪府</a:t>
                      </a:r>
                    </a:p>
                  </a:txBody>
                  <a:tcPr anchor="ctr"/>
                </a:tc>
                <a:extLst>
                  <a:ext uri="{0D108BD9-81ED-4DB2-BD59-A6C34878D82A}">
                    <a16:rowId xmlns:a16="http://schemas.microsoft.com/office/drawing/2014/main" val="2552691079"/>
                  </a:ext>
                </a:extLst>
              </a:tr>
            </a:tbl>
          </a:graphicData>
        </a:graphic>
      </p:graphicFrame>
      <p:sp>
        <p:nvSpPr>
          <p:cNvPr id="29" name="角丸四角形 28"/>
          <p:cNvSpPr/>
          <p:nvPr/>
        </p:nvSpPr>
        <p:spPr>
          <a:xfrm>
            <a:off x="875750" y="2550848"/>
            <a:ext cx="7720291" cy="221290"/>
          </a:xfrm>
          <a:prstGeom prst="roundRect">
            <a:avLst/>
          </a:prstGeom>
          <a:noFill/>
          <a:ln/>
        </p:spPr>
        <p:style>
          <a:lnRef idx="2">
            <a:schemeClr val="accent2"/>
          </a:lnRef>
          <a:fillRef idx="1">
            <a:schemeClr val="lt1"/>
          </a:fillRef>
          <a:effectRef idx="0">
            <a:schemeClr val="accent2"/>
          </a:effectRef>
          <a:fontRef idx="minor">
            <a:schemeClr val="dk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5" name="グループ化 34"/>
          <p:cNvGrpSpPr/>
          <p:nvPr/>
        </p:nvGrpSpPr>
        <p:grpSpPr>
          <a:xfrm>
            <a:off x="948582" y="4150315"/>
            <a:ext cx="2278777" cy="2096528"/>
            <a:chOff x="543515" y="4515011"/>
            <a:chExt cx="2968233" cy="2639964"/>
          </a:xfrm>
        </p:grpSpPr>
        <p:grpSp>
          <p:nvGrpSpPr>
            <p:cNvPr id="36" name="グループ化 35"/>
            <p:cNvGrpSpPr/>
            <p:nvPr/>
          </p:nvGrpSpPr>
          <p:grpSpPr>
            <a:xfrm>
              <a:off x="2029440" y="5974754"/>
              <a:ext cx="1463452" cy="1180221"/>
              <a:chOff x="-3127678" y="7442287"/>
              <a:chExt cx="1463452" cy="1180221"/>
            </a:xfrm>
          </p:grpSpPr>
          <p:pic>
            <p:nvPicPr>
              <p:cNvPr id="47" name="図 46"/>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3117445" y="7703478"/>
                <a:ext cx="1145253" cy="919030"/>
              </a:xfrm>
              <a:prstGeom prst="rect">
                <a:avLst/>
              </a:prstGeom>
            </p:spPr>
          </p:pic>
          <p:sp>
            <p:nvSpPr>
              <p:cNvPr id="48" name="テキスト ボックス 47"/>
              <p:cNvSpPr txBox="1"/>
              <p:nvPr/>
            </p:nvSpPr>
            <p:spPr>
              <a:xfrm>
                <a:off x="-3127678" y="7442287"/>
                <a:ext cx="1463452" cy="234851"/>
              </a:xfrm>
              <a:prstGeom prst="rect">
                <a:avLst/>
              </a:prstGeom>
              <a:noFill/>
            </p:spPr>
            <p:txBody>
              <a:bodyPr wrap="square" rtlCol="0" anchor="t" anchorCtr="0">
                <a:spAutoFit/>
              </a:bodyPr>
              <a:lstStyle/>
              <a:p>
                <a:r>
                  <a:rPr kumimoji="1" lang="ja-JP" altLang="en-US" sz="700" spc="-80" dirty="0">
                    <a:latin typeface="+mn-ea"/>
                  </a:rPr>
                  <a:t>どんな情報が大事なの？</a:t>
                </a:r>
                <a:endParaRPr kumimoji="1" lang="en-US" altLang="ja-JP" sz="700" spc="-80" dirty="0">
                  <a:latin typeface="+mn-ea"/>
                </a:endParaRPr>
              </a:p>
            </p:txBody>
          </p:sp>
        </p:grpSp>
        <p:grpSp>
          <p:nvGrpSpPr>
            <p:cNvPr id="38" name="グループ化 37"/>
            <p:cNvGrpSpPr/>
            <p:nvPr/>
          </p:nvGrpSpPr>
          <p:grpSpPr>
            <a:xfrm>
              <a:off x="2057753" y="4532196"/>
              <a:ext cx="1453995" cy="1316487"/>
              <a:chOff x="1597289" y="6840586"/>
              <a:chExt cx="1453995" cy="1316487"/>
            </a:xfrm>
          </p:grpSpPr>
          <p:pic>
            <p:nvPicPr>
              <p:cNvPr id="45" name="図 44"/>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1597289" y="7066517"/>
                <a:ext cx="1171342" cy="1090556"/>
              </a:xfrm>
              <a:prstGeom prst="rect">
                <a:avLst/>
              </a:prstGeom>
            </p:spPr>
          </p:pic>
          <p:sp>
            <p:nvSpPr>
              <p:cNvPr id="46" name="テキスト ボックス 45"/>
              <p:cNvSpPr txBox="1"/>
              <p:nvPr/>
            </p:nvSpPr>
            <p:spPr>
              <a:xfrm>
                <a:off x="1604617" y="6840586"/>
                <a:ext cx="1446667" cy="251911"/>
              </a:xfrm>
              <a:prstGeom prst="rect">
                <a:avLst/>
              </a:prstGeom>
              <a:noFill/>
            </p:spPr>
            <p:txBody>
              <a:bodyPr wrap="square" rtlCol="0" anchor="t" anchorCtr="0">
                <a:spAutoFit/>
              </a:bodyPr>
              <a:lstStyle/>
              <a:p>
                <a:r>
                  <a:rPr kumimoji="1" lang="ja-JP" altLang="en-US" sz="700" spc="-80" dirty="0">
                    <a:latin typeface="+mn-ea"/>
                  </a:rPr>
                  <a:t>事前に何をしておけば？</a:t>
                </a:r>
                <a:endParaRPr kumimoji="1" lang="en-US" altLang="ja-JP" sz="700" spc="-80" dirty="0">
                  <a:latin typeface="+mn-ea"/>
                </a:endParaRPr>
              </a:p>
            </p:txBody>
          </p:sp>
        </p:grpSp>
        <p:grpSp>
          <p:nvGrpSpPr>
            <p:cNvPr id="39" name="グループ化 38"/>
            <p:cNvGrpSpPr/>
            <p:nvPr/>
          </p:nvGrpSpPr>
          <p:grpSpPr>
            <a:xfrm>
              <a:off x="612923" y="5863869"/>
              <a:ext cx="1444831" cy="1241201"/>
              <a:chOff x="-2007" y="8220714"/>
              <a:chExt cx="1444831" cy="1241201"/>
            </a:xfrm>
          </p:grpSpPr>
          <p:pic>
            <p:nvPicPr>
              <p:cNvPr id="43" name="図 42"/>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a:xfrm>
                <a:off x="84801" y="8538477"/>
                <a:ext cx="1016820" cy="923438"/>
              </a:xfrm>
              <a:prstGeom prst="rect">
                <a:avLst/>
              </a:prstGeom>
            </p:spPr>
          </p:pic>
          <p:sp>
            <p:nvSpPr>
              <p:cNvPr id="44" name="テキスト ボックス 43"/>
              <p:cNvSpPr txBox="1"/>
              <p:nvPr/>
            </p:nvSpPr>
            <p:spPr>
              <a:xfrm>
                <a:off x="-2007" y="8220714"/>
                <a:ext cx="1444831" cy="387555"/>
              </a:xfrm>
              <a:prstGeom prst="rect">
                <a:avLst/>
              </a:prstGeom>
              <a:noFill/>
            </p:spPr>
            <p:txBody>
              <a:bodyPr wrap="square" rtlCol="0" anchor="t" anchorCtr="0">
                <a:spAutoFit/>
              </a:bodyPr>
              <a:lstStyle/>
              <a:p>
                <a:r>
                  <a:rPr kumimoji="1" lang="ja-JP" altLang="en-US" sz="700" spc="-80" dirty="0">
                    <a:latin typeface="+mn-ea"/>
                  </a:rPr>
                  <a:t>近所の要支援者に声を</a:t>
                </a:r>
                <a:endParaRPr kumimoji="1" lang="en-US" altLang="ja-JP" sz="700" spc="-80" dirty="0">
                  <a:latin typeface="+mn-ea"/>
                </a:endParaRPr>
              </a:p>
              <a:p>
                <a:r>
                  <a:rPr kumimoji="1" lang="ja-JP" altLang="en-US" sz="700" spc="-80" dirty="0">
                    <a:latin typeface="+mn-ea"/>
                  </a:rPr>
                  <a:t>かけるのはいつごろ？</a:t>
                </a:r>
                <a:endParaRPr kumimoji="1" lang="en-US" altLang="ja-JP" sz="700" spc="-80" dirty="0">
                  <a:latin typeface="+mn-ea"/>
                </a:endParaRPr>
              </a:p>
            </p:txBody>
          </p:sp>
        </p:grpSp>
        <p:grpSp>
          <p:nvGrpSpPr>
            <p:cNvPr id="40" name="グループ化 39"/>
            <p:cNvGrpSpPr/>
            <p:nvPr/>
          </p:nvGrpSpPr>
          <p:grpSpPr>
            <a:xfrm>
              <a:off x="543515" y="4515011"/>
              <a:ext cx="1648876" cy="1260651"/>
              <a:chOff x="3726818" y="7108239"/>
              <a:chExt cx="1648876" cy="1260651"/>
            </a:xfrm>
          </p:grpSpPr>
          <p:pic>
            <p:nvPicPr>
              <p:cNvPr id="41" name="図 40"/>
              <p:cNvPicPr>
                <a:picLocks noChangeAspect="1"/>
              </p:cNvPicPr>
              <p:nvPr/>
            </p:nvPicPr>
            <p:blipFill>
              <a:blip r:embed="rId8" cstate="email">
                <a:extLst>
                  <a:ext uri="{BEBA8EAE-BF5A-486C-A8C5-ECC9F3942E4B}">
                    <a14:imgProps xmlns:a14="http://schemas.microsoft.com/office/drawing/2010/main">
                      <a14:imgLayer r:embed="rId9">
                        <a14:imgEffect>
                          <a14:sharpenSoften amount="25000"/>
                        </a14:imgEffect>
                        <a14:imgEffect>
                          <a14:brightnessContrast contrast="16000"/>
                        </a14:imgEffect>
                      </a14:imgLayer>
                    </a14:imgProps>
                  </a:ext>
                  <a:ext uri="{28A0092B-C50C-407E-A947-70E740481C1C}">
                    <a14:useLocalDpi xmlns:a14="http://schemas.microsoft.com/office/drawing/2010/main"/>
                  </a:ext>
                </a:extLst>
              </a:blip>
              <a:stretch>
                <a:fillRect/>
              </a:stretch>
            </p:blipFill>
            <p:spPr>
              <a:xfrm>
                <a:off x="3853826" y="7333755"/>
                <a:ext cx="1302187" cy="1035135"/>
              </a:xfrm>
              <a:prstGeom prst="rect">
                <a:avLst/>
              </a:prstGeom>
            </p:spPr>
          </p:pic>
          <p:sp>
            <p:nvSpPr>
              <p:cNvPr id="42" name="テキスト ボックス 41"/>
              <p:cNvSpPr txBox="1"/>
              <p:nvPr/>
            </p:nvSpPr>
            <p:spPr>
              <a:xfrm>
                <a:off x="3726818" y="7108239"/>
                <a:ext cx="1648876" cy="234851"/>
              </a:xfrm>
              <a:prstGeom prst="rect">
                <a:avLst/>
              </a:prstGeom>
              <a:noFill/>
            </p:spPr>
            <p:txBody>
              <a:bodyPr wrap="square" rtlCol="0" anchor="t" anchorCtr="0">
                <a:spAutoFit/>
              </a:bodyPr>
              <a:lstStyle/>
              <a:p>
                <a:r>
                  <a:rPr kumimoji="1" lang="ja-JP" altLang="en-US" sz="700" spc="-80" dirty="0">
                    <a:latin typeface="+mn-ea"/>
                  </a:rPr>
                  <a:t>どの道順で避難するのが正解？</a:t>
                </a:r>
                <a:endParaRPr kumimoji="1" lang="en-US" altLang="ja-JP" sz="700" spc="-80" dirty="0">
                  <a:latin typeface="+mn-ea"/>
                </a:endParaRPr>
              </a:p>
            </p:txBody>
          </p:sp>
        </p:grpSp>
      </p:grpSp>
      <p:grpSp>
        <p:nvGrpSpPr>
          <p:cNvPr id="49" name="グループ化 48"/>
          <p:cNvGrpSpPr/>
          <p:nvPr/>
        </p:nvGrpSpPr>
        <p:grpSpPr>
          <a:xfrm>
            <a:off x="3266855" y="4195875"/>
            <a:ext cx="1976088" cy="2089939"/>
            <a:chOff x="2525554" y="2628476"/>
            <a:chExt cx="1976088" cy="2089939"/>
          </a:xfrm>
        </p:grpSpPr>
        <p:pic>
          <p:nvPicPr>
            <p:cNvPr id="50" name="図 49"/>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25000"/>
                      </a14:imgEffect>
                      <a14:imgEffect>
                        <a14:brightnessContrast bright="16000" contrast="14000"/>
                      </a14:imgEffect>
                    </a14:imgLayer>
                  </a14:imgProps>
                </a:ext>
                <a:ext uri="{28A0092B-C50C-407E-A947-70E740481C1C}">
                  <a14:useLocalDpi xmlns:a14="http://schemas.microsoft.com/office/drawing/2010/main"/>
                </a:ext>
              </a:extLst>
            </a:blip>
            <a:srcRect t="4727" r="3939" b="12779"/>
            <a:stretch/>
          </p:blipFill>
          <p:spPr>
            <a:xfrm>
              <a:off x="2951860" y="3954664"/>
              <a:ext cx="1170425" cy="763751"/>
            </a:xfrm>
            <a:prstGeom prst="rect">
              <a:avLst/>
            </a:prstGeom>
          </p:spPr>
        </p:pic>
        <p:pic>
          <p:nvPicPr>
            <p:cNvPr id="51" name="図 50"/>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25000"/>
                      </a14:imgEffect>
                      <a14:imgEffect>
                        <a14:brightnessContrast contrast="18000"/>
                      </a14:imgEffect>
                    </a14:imgLayer>
                  </a14:imgProps>
                </a:ext>
                <a:ext uri="{28A0092B-C50C-407E-A947-70E740481C1C}">
                  <a14:useLocalDpi xmlns:a14="http://schemas.microsoft.com/office/drawing/2010/main"/>
                </a:ext>
              </a:extLst>
            </a:blip>
            <a:srcRect b="12997"/>
            <a:stretch/>
          </p:blipFill>
          <p:spPr>
            <a:xfrm>
              <a:off x="2964048" y="2876291"/>
              <a:ext cx="1161364" cy="761852"/>
            </a:xfrm>
            <a:prstGeom prst="rect">
              <a:avLst/>
            </a:prstGeom>
          </p:spPr>
        </p:pic>
        <p:sp>
          <p:nvSpPr>
            <p:cNvPr id="52" name="正方形/長方形 51"/>
            <p:cNvSpPr/>
            <p:nvPr/>
          </p:nvSpPr>
          <p:spPr>
            <a:xfrm>
              <a:off x="2525554" y="2628476"/>
              <a:ext cx="1976088" cy="215444"/>
            </a:xfrm>
            <a:prstGeom prst="rect">
              <a:avLst/>
            </a:prstGeom>
            <a:noFill/>
            <a:ln w="12700" cap="flat" cmpd="sng" algn="ctr">
              <a:noFill/>
              <a:prstDash val="solid"/>
              <a:miter lim="800000"/>
            </a:ln>
            <a:effectLst/>
          </p:spPr>
          <p:txBody>
            <a:bodyPr rot="0" spcFirstLastPara="0" vert="horz" wrap="square" lIns="91440" tIns="0" rIns="0" bIns="0" numCol="1" spcCol="0" rtlCol="0" fromWordArt="0" anchor="t" anchorCtr="0" forceAA="0" compatLnSpc="1">
              <a:prstTxWarp prst="textNoShape">
                <a:avLst/>
              </a:prstTxWarp>
              <a:spAutoFit/>
            </a:bodyPr>
            <a:lstStyle/>
            <a:p>
              <a:pPr algn="ctr"/>
              <a:r>
                <a:rPr lang="ja-JP" altLang="en-US" sz="700" kern="100" spc="-60" dirty="0">
                  <a:latin typeface="+mn-ea"/>
                  <a:cs typeface="Times New Roman" panose="02020603050405020304" pitchFamily="18" charset="0"/>
                </a:rPr>
                <a:t>いつ、誰が、何を、どれだけ、どのように</a:t>
              </a:r>
              <a:endParaRPr lang="en-US" altLang="ja-JP" sz="700" kern="100" spc="-60" dirty="0">
                <a:latin typeface="+mn-ea"/>
                <a:cs typeface="Times New Roman" panose="02020603050405020304" pitchFamily="18" charset="0"/>
              </a:endParaRPr>
            </a:p>
            <a:p>
              <a:pPr algn="ctr"/>
              <a:r>
                <a:rPr lang="ja-JP" altLang="en-US" sz="700" kern="100" spc="-60" dirty="0">
                  <a:effectLst/>
                  <a:latin typeface="+mn-ea"/>
                  <a:cs typeface="Times New Roman" panose="02020603050405020304" pitchFamily="18" charset="0"/>
                </a:rPr>
                <a:t>しなければならないかみんなで話し合い</a:t>
              </a:r>
              <a:endParaRPr lang="ja-JP" sz="700" kern="100" spc="-60" dirty="0">
                <a:effectLst/>
                <a:latin typeface="+mn-ea"/>
                <a:cs typeface="Times New Roman" panose="02020603050405020304" pitchFamily="18" charset="0"/>
              </a:endParaRPr>
            </a:p>
          </p:txBody>
        </p:sp>
        <p:sp>
          <p:nvSpPr>
            <p:cNvPr id="53" name="正方形/長方形 52"/>
            <p:cNvSpPr/>
            <p:nvPr/>
          </p:nvSpPr>
          <p:spPr>
            <a:xfrm>
              <a:off x="2579053" y="3693356"/>
              <a:ext cx="1753216" cy="215444"/>
            </a:xfrm>
            <a:prstGeom prst="rect">
              <a:avLst/>
            </a:prstGeom>
            <a:noFill/>
            <a:ln w="12700" cap="flat" cmpd="sng" algn="ctr">
              <a:noFill/>
              <a:prstDash val="solid"/>
              <a:miter lim="800000"/>
            </a:ln>
            <a:effectLst/>
          </p:spPr>
          <p:txBody>
            <a:bodyPr rot="0" spcFirstLastPara="0" vert="horz" wrap="square" lIns="91440" tIns="0" rIns="0" bIns="0" numCol="1" spcCol="0" rtlCol="0" fromWordArt="0" anchor="t" anchorCtr="0" forceAA="0" compatLnSpc="1">
              <a:prstTxWarp prst="textNoShape">
                <a:avLst/>
              </a:prstTxWarp>
              <a:spAutoFit/>
            </a:bodyPr>
            <a:lstStyle/>
            <a:p>
              <a:pPr algn="ctr"/>
              <a:r>
                <a:rPr lang="ja-JP" altLang="en-US" sz="700" kern="100" spc="-60" dirty="0">
                  <a:latin typeface="+mn-ea"/>
                  <a:cs typeface="Times New Roman" panose="02020603050405020304" pitchFamily="18" charset="0"/>
                </a:rPr>
                <a:t>自治体と地域住民が一緒に</a:t>
              </a:r>
              <a:endParaRPr lang="en-US" altLang="ja-JP" sz="700" kern="100" spc="-60" dirty="0">
                <a:latin typeface="+mn-ea"/>
                <a:cs typeface="Times New Roman" panose="02020603050405020304" pitchFamily="18" charset="0"/>
              </a:endParaRPr>
            </a:p>
            <a:p>
              <a:pPr algn="ctr"/>
              <a:r>
                <a:rPr lang="ja-JP" altLang="en-US" sz="700" kern="100" spc="-60" dirty="0">
                  <a:latin typeface="+mn-ea"/>
                  <a:cs typeface="Times New Roman" panose="02020603050405020304" pitchFamily="18" charset="0"/>
                </a:rPr>
                <a:t>避難路や</a:t>
              </a:r>
              <a:r>
                <a:rPr lang="ja-JP" altLang="en-US" sz="700" kern="100" spc="-60" dirty="0">
                  <a:effectLst/>
                  <a:latin typeface="+mn-ea"/>
                  <a:cs typeface="Times New Roman" panose="02020603050405020304" pitchFamily="18" charset="0"/>
                </a:rPr>
                <a:t>近所の危険箇所を確認</a:t>
              </a:r>
              <a:endParaRPr lang="ja-JP" sz="700" kern="100" spc="-60" dirty="0">
                <a:effectLst/>
                <a:latin typeface="+mn-ea"/>
                <a:cs typeface="Times New Roman" panose="02020603050405020304" pitchFamily="18" charset="0"/>
              </a:endParaRPr>
            </a:p>
          </p:txBody>
        </p:sp>
      </p:grpSp>
      <p:sp>
        <p:nvSpPr>
          <p:cNvPr id="54" name="角丸四角形吹き出し 53"/>
          <p:cNvSpPr/>
          <p:nvPr/>
        </p:nvSpPr>
        <p:spPr>
          <a:xfrm>
            <a:off x="927508" y="3755635"/>
            <a:ext cx="2195064" cy="386904"/>
          </a:xfrm>
          <a:prstGeom prst="wedgeRoundRectCallout">
            <a:avLst>
              <a:gd name="adj1" fmla="val -30198"/>
              <a:gd name="adj2" fmla="val -19707"/>
              <a:gd name="adj3" fmla="val 16667"/>
            </a:avLst>
          </a:prstGeom>
          <a:solidFill>
            <a:srgbClr val="001C5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900" b="1" spc="-50" dirty="0">
                <a:solidFill>
                  <a:srgbClr val="FFFF00"/>
                </a:solidFill>
                <a:latin typeface="Meiryo UI" panose="020B0604030504040204" pitchFamily="50" charset="-128"/>
                <a:ea typeface="Meiryo UI" panose="020B0604030504040204" pitchFamily="50" charset="-128"/>
              </a:rPr>
              <a:t>ステップ１</a:t>
            </a:r>
            <a:endParaRPr lang="en-US" altLang="ja-JP" sz="900" b="1" spc="-50" dirty="0">
              <a:solidFill>
                <a:srgbClr val="FFFF00"/>
              </a:solidFill>
              <a:latin typeface="Meiryo UI" panose="020B0604030504040204" pitchFamily="50" charset="-128"/>
              <a:ea typeface="Meiryo UI" panose="020B0604030504040204" pitchFamily="50" charset="-128"/>
            </a:endParaRPr>
          </a:p>
          <a:p>
            <a:r>
              <a:rPr lang="ja-JP" altLang="en-US" sz="900" spc="-50" dirty="0">
                <a:solidFill>
                  <a:schemeClr val="bg1"/>
                </a:solidFill>
                <a:latin typeface="Meiryo UI" panose="020B0604030504040204" pitchFamily="50" charset="-128"/>
                <a:ea typeface="Meiryo UI" panose="020B0604030504040204" pitchFamily="50" charset="-128"/>
              </a:rPr>
              <a:t>何を決めておかなければいけないかを話し合う</a:t>
            </a:r>
            <a:endParaRPr lang="en-US" altLang="ja-JP" sz="900" spc="-50" dirty="0">
              <a:solidFill>
                <a:schemeClr val="bg1"/>
              </a:solidFill>
              <a:latin typeface="Meiryo UI" panose="020B0604030504040204" pitchFamily="50" charset="-128"/>
              <a:ea typeface="Meiryo UI" panose="020B0604030504040204" pitchFamily="50" charset="-128"/>
            </a:endParaRPr>
          </a:p>
        </p:txBody>
      </p:sp>
      <p:sp>
        <p:nvSpPr>
          <p:cNvPr id="55" name="角丸四角形吹き出し 54"/>
          <p:cNvSpPr/>
          <p:nvPr/>
        </p:nvSpPr>
        <p:spPr>
          <a:xfrm>
            <a:off x="3535844" y="3771761"/>
            <a:ext cx="1537726" cy="386904"/>
          </a:xfrm>
          <a:prstGeom prst="wedgeRoundRectCallout">
            <a:avLst>
              <a:gd name="adj1" fmla="val -25122"/>
              <a:gd name="adj2" fmla="val -19813"/>
              <a:gd name="adj3" fmla="val 16667"/>
            </a:avLst>
          </a:prstGeom>
          <a:solidFill>
            <a:srgbClr val="001C5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900" b="1" spc="-50" dirty="0">
                <a:solidFill>
                  <a:srgbClr val="FFFF00"/>
                </a:solidFill>
                <a:latin typeface="Meiryo UI" panose="020B0604030504040204" pitchFamily="50" charset="-128"/>
                <a:ea typeface="Meiryo UI" panose="020B0604030504040204" pitchFamily="50" charset="-128"/>
              </a:rPr>
              <a:t>ステップ２</a:t>
            </a:r>
            <a:endParaRPr lang="en-US" altLang="ja-JP" sz="900" b="1" spc="-50" dirty="0">
              <a:solidFill>
                <a:srgbClr val="FFFF00"/>
              </a:solidFill>
              <a:latin typeface="Meiryo UI" panose="020B0604030504040204" pitchFamily="50" charset="-128"/>
              <a:ea typeface="Meiryo UI" panose="020B0604030504040204" pitchFamily="50" charset="-128"/>
            </a:endParaRPr>
          </a:p>
          <a:p>
            <a:r>
              <a:rPr lang="ja-JP" altLang="en-US" sz="900" spc="-50" dirty="0">
                <a:solidFill>
                  <a:schemeClr val="bg1"/>
                </a:solidFill>
                <a:latin typeface="Meiryo UI" panose="020B0604030504040204" pitchFamily="50" charset="-128"/>
                <a:ea typeface="Meiryo UI" panose="020B0604030504040204" pitchFamily="50" charset="-128"/>
              </a:rPr>
              <a:t>危険な場所や避難場所を確認</a:t>
            </a:r>
            <a:endParaRPr lang="en-US" altLang="ja-JP" sz="900" spc="-50" dirty="0">
              <a:solidFill>
                <a:schemeClr val="bg1"/>
              </a:solidFill>
              <a:latin typeface="Meiryo UI" panose="020B0604030504040204" pitchFamily="50" charset="-128"/>
              <a:ea typeface="Meiryo UI" panose="020B0604030504040204" pitchFamily="50" charset="-128"/>
            </a:endParaRPr>
          </a:p>
        </p:txBody>
      </p:sp>
      <p:sp>
        <p:nvSpPr>
          <p:cNvPr id="56" name="角丸四角形吹き出し 55"/>
          <p:cNvSpPr/>
          <p:nvPr/>
        </p:nvSpPr>
        <p:spPr>
          <a:xfrm>
            <a:off x="5436879" y="3771761"/>
            <a:ext cx="3365592" cy="386904"/>
          </a:xfrm>
          <a:prstGeom prst="wedgeRoundRectCallout">
            <a:avLst>
              <a:gd name="adj1" fmla="val 30315"/>
              <a:gd name="adj2" fmla="val 6219"/>
              <a:gd name="adj3" fmla="val 16667"/>
            </a:avLst>
          </a:prstGeom>
          <a:solidFill>
            <a:srgbClr val="001C5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900" b="1" spc="-50" dirty="0">
                <a:solidFill>
                  <a:srgbClr val="FFFF00"/>
                </a:solidFill>
                <a:latin typeface="Meiryo UI" panose="020B0604030504040204" pitchFamily="50" charset="-128"/>
                <a:ea typeface="Meiryo UI" panose="020B0604030504040204" pitchFamily="50" charset="-128"/>
              </a:rPr>
              <a:t>ステップ３</a:t>
            </a:r>
            <a:endParaRPr lang="en-US" altLang="ja-JP" sz="900" b="1" spc="-50" dirty="0">
              <a:solidFill>
                <a:srgbClr val="FFFF00"/>
              </a:solidFill>
              <a:latin typeface="Meiryo UI" panose="020B0604030504040204" pitchFamily="50" charset="-128"/>
              <a:ea typeface="Meiryo UI" panose="020B0604030504040204" pitchFamily="50" charset="-128"/>
            </a:endParaRPr>
          </a:p>
          <a:p>
            <a:r>
              <a:rPr lang="ja-JP" altLang="en-US" sz="900" spc="-50" dirty="0">
                <a:solidFill>
                  <a:schemeClr val="bg1"/>
                </a:solidFill>
                <a:latin typeface="Meiryo UI" panose="020B0604030504040204" pitchFamily="50" charset="-128"/>
                <a:ea typeface="Meiryo UI" panose="020B0604030504040204" pitchFamily="50" charset="-128"/>
              </a:rPr>
              <a:t>みんなで話し合って決めた行動項目を表にまとめる</a:t>
            </a:r>
            <a:endParaRPr lang="en-US" altLang="ja-JP" sz="900" spc="-50" dirty="0">
              <a:solidFill>
                <a:schemeClr val="bg1"/>
              </a:solidFill>
              <a:latin typeface="Meiryo UI" panose="020B0604030504040204" pitchFamily="50" charset="-128"/>
              <a:ea typeface="Meiryo UI" panose="020B0604030504040204" pitchFamily="50" charset="-128"/>
            </a:endParaRPr>
          </a:p>
        </p:txBody>
      </p:sp>
      <p:graphicFrame>
        <p:nvGraphicFramePr>
          <p:cNvPr id="57" name="表 56"/>
          <p:cNvGraphicFramePr>
            <a:graphicFrameLocks noGrp="1"/>
          </p:cNvGraphicFramePr>
          <p:nvPr>
            <p:extLst>
              <p:ext uri="{D42A27DB-BD31-4B8C-83A1-F6EECF244321}">
                <p14:modId xmlns:p14="http://schemas.microsoft.com/office/powerpoint/2010/main" val="3637538940"/>
              </p:ext>
            </p:extLst>
          </p:nvPr>
        </p:nvGraphicFramePr>
        <p:xfrm>
          <a:off x="5436878" y="4345278"/>
          <a:ext cx="3365592" cy="1845111"/>
        </p:xfrm>
        <a:graphic>
          <a:graphicData uri="http://schemas.openxmlformats.org/drawingml/2006/table">
            <a:tbl>
              <a:tblPr firstRow="1" bandRow="1">
                <a:tableStyleId>{5940675A-B579-460E-94D1-54222C63F5DA}</a:tableStyleId>
              </a:tblPr>
              <a:tblGrid>
                <a:gridCol w="698138">
                  <a:extLst>
                    <a:ext uri="{9D8B030D-6E8A-4147-A177-3AD203B41FA5}">
                      <a16:colId xmlns:a16="http://schemas.microsoft.com/office/drawing/2014/main" val="945353232"/>
                    </a:ext>
                  </a:extLst>
                </a:gridCol>
                <a:gridCol w="554994">
                  <a:extLst>
                    <a:ext uri="{9D8B030D-6E8A-4147-A177-3AD203B41FA5}">
                      <a16:colId xmlns:a16="http://schemas.microsoft.com/office/drawing/2014/main" val="3534702418"/>
                    </a:ext>
                  </a:extLst>
                </a:gridCol>
                <a:gridCol w="1107845">
                  <a:extLst>
                    <a:ext uri="{9D8B030D-6E8A-4147-A177-3AD203B41FA5}">
                      <a16:colId xmlns:a16="http://schemas.microsoft.com/office/drawing/2014/main" val="538909035"/>
                    </a:ext>
                  </a:extLst>
                </a:gridCol>
                <a:gridCol w="1004615">
                  <a:extLst>
                    <a:ext uri="{9D8B030D-6E8A-4147-A177-3AD203B41FA5}">
                      <a16:colId xmlns:a16="http://schemas.microsoft.com/office/drawing/2014/main" val="1202589250"/>
                    </a:ext>
                  </a:extLst>
                </a:gridCol>
              </a:tblGrid>
              <a:tr h="195956">
                <a:tc rowSpan="2">
                  <a:txBody>
                    <a:bodyPr/>
                    <a:lstStyle/>
                    <a:p>
                      <a:pPr algn="ctr"/>
                      <a:r>
                        <a:rPr kumimoji="1" lang="ja-JP" altLang="en-US" sz="700" dirty="0">
                          <a:latin typeface="Meiryo UI" panose="020B0604030504040204" pitchFamily="50" charset="-128"/>
                          <a:ea typeface="Meiryo UI" panose="020B0604030504040204" pitchFamily="50" charset="-128"/>
                        </a:rPr>
                        <a:t>時期</a:t>
                      </a:r>
                    </a:p>
                  </a:txBody>
                  <a:tcPr marL="72000" marR="72000" marT="36000" marB="36000" anchor="ctr">
                    <a:lnR w="9525" cap="flat" cmpd="sng" algn="ctr">
                      <a:solidFill>
                        <a:schemeClr val="tx1"/>
                      </a:solidFill>
                      <a:prstDash val="solid"/>
                      <a:round/>
                      <a:headEnd type="none" w="med" len="med"/>
                      <a:tailEnd type="none" w="med" len="med"/>
                    </a:lnR>
                    <a:noFill/>
                  </a:tcPr>
                </a:tc>
                <a:tc rowSpan="2">
                  <a:txBody>
                    <a:bodyPr/>
                    <a:lstStyle/>
                    <a:p>
                      <a:pPr algn="ctr"/>
                      <a:r>
                        <a:rPr kumimoji="1" lang="ja-JP" altLang="en-US" sz="700" dirty="0">
                          <a:latin typeface="Meiryo UI" panose="020B0604030504040204" pitchFamily="50" charset="-128"/>
                          <a:ea typeface="Meiryo UI" panose="020B0604030504040204" pitchFamily="50" charset="-128"/>
                        </a:rPr>
                        <a:t>情報</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noFill/>
                  </a:tcPr>
                </a:tc>
                <a:tc gridSpan="2">
                  <a:txBody>
                    <a:bodyPr/>
                    <a:lstStyle/>
                    <a:p>
                      <a:pPr algn="ctr"/>
                      <a:r>
                        <a:rPr kumimoji="1" lang="ja-JP" altLang="en-US" sz="700" dirty="0">
                          <a:latin typeface="Meiryo UI" panose="020B0604030504040204" pitchFamily="50" charset="-128"/>
                          <a:ea typeface="Meiryo UI" panose="020B0604030504040204" pitchFamily="50" charset="-128"/>
                        </a:rPr>
                        <a:t>防災行動</a:t>
                      </a:r>
                    </a:p>
                  </a:txBody>
                  <a:tcPr marL="72000" marR="72000" marT="36000" marB="3600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noFill/>
                  </a:tcPr>
                </a:tc>
                <a:tc hMerge="1">
                  <a:txBody>
                    <a:bodyPr/>
                    <a:lstStyle/>
                    <a:p>
                      <a:pPr algn="ctr"/>
                      <a:endParaRPr kumimoji="1" lang="ja-JP" altLang="en-US" sz="700" dirty="0">
                        <a:latin typeface="Meiryo UI" panose="020B0604030504040204" pitchFamily="50" charset="-128"/>
                        <a:ea typeface="Meiryo UI" panose="020B0604030504040204" pitchFamily="50" charset="-128"/>
                      </a:endParaRPr>
                    </a:p>
                  </a:txBody>
                  <a:tcPr marL="72000" marR="72000" marT="36000" marB="36000"/>
                </a:tc>
                <a:extLst>
                  <a:ext uri="{0D108BD9-81ED-4DB2-BD59-A6C34878D82A}">
                    <a16:rowId xmlns:a16="http://schemas.microsoft.com/office/drawing/2014/main" val="3209058263"/>
                  </a:ext>
                </a:extLst>
              </a:tr>
              <a:tr h="195956">
                <a:tc vMerge="1">
                  <a:txBody>
                    <a:bodyPr/>
                    <a:lstStyle/>
                    <a:p>
                      <a:endParaRPr kumimoji="1" lang="ja-JP" altLang="en-US" sz="600" dirty="0">
                        <a:latin typeface="Meiryo UI" panose="020B0604030504040204" pitchFamily="50" charset="-128"/>
                        <a:ea typeface="Meiryo UI" panose="020B0604030504040204" pitchFamily="50" charset="-128"/>
                      </a:endParaRPr>
                    </a:p>
                  </a:txBody>
                  <a:tcPr/>
                </a:tc>
                <a:tc vMerge="1">
                  <a:txBody>
                    <a:bodyPr/>
                    <a:lstStyle/>
                    <a:p>
                      <a:endParaRPr kumimoji="1" lang="ja-JP" altLang="en-US" sz="6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700" dirty="0">
                          <a:latin typeface="Meiryo UI" panose="020B0604030504040204" pitchFamily="50" charset="-128"/>
                          <a:ea typeface="Meiryo UI" panose="020B0604030504040204" pitchFamily="50" charset="-128"/>
                        </a:rPr>
                        <a:t>個人</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r>
                        <a:rPr kumimoji="1" lang="ja-JP" altLang="en-US" sz="700" dirty="0">
                          <a:latin typeface="Meiryo UI" panose="020B0604030504040204" pitchFamily="50" charset="-128"/>
                          <a:ea typeface="Meiryo UI" panose="020B0604030504040204" pitchFamily="50" charset="-128"/>
                        </a:rPr>
                        <a:t>地域（自治会）</a:t>
                      </a:r>
                    </a:p>
                  </a:txBody>
                  <a:tcPr marL="72000" marR="72000" marT="36000" marB="3600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44018168"/>
                  </a:ext>
                </a:extLst>
              </a:tr>
              <a:tr h="341494">
                <a:tc>
                  <a:txBody>
                    <a:bodyPr/>
                    <a:lstStyle/>
                    <a:p>
                      <a:r>
                        <a:rPr kumimoji="1" lang="ja-JP" altLang="en-US" sz="700" dirty="0">
                          <a:latin typeface="Meiryo UI" panose="020B0604030504040204" pitchFamily="50" charset="-128"/>
                          <a:ea typeface="Meiryo UI" panose="020B0604030504040204" pitchFamily="50" charset="-128"/>
                        </a:rPr>
                        <a:t>台風最接近の２～３日前</a:t>
                      </a:r>
                    </a:p>
                  </a:txBody>
                  <a:tcPr marL="72000" marR="72000" marT="36000" marB="36000">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kumimoji="1" lang="ja-JP" altLang="en-US" sz="700" dirty="0">
                          <a:latin typeface="Meiryo UI" panose="020B0604030504040204" pitchFamily="50" charset="-128"/>
                          <a:ea typeface="Meiryo UI" panose="020B0604030504040204" pitchFamily="50" charset="-128"/>
                        </a:rPr>
                        <a:t>気象情報</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700" dirty="0">
                          <a:latin typeface="Meiryo UI" panose="020B0604030504040204" pitchFamily="50" charset="-128"/>
                          <a:ea typeface="Meiryo UI" panose="020B0604030504040204" pitchFamily="50" charset="-128"/>
                        </a:rPr>
                        <a:t>事前にハザードマップを確認</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非常持出袋の確認</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700" dirty="0">
                          <a:latin typeface="Meiryo UI" panose="020B0604030504040204" pitchFamily="50" charset="-128"/>
                          <a:ea typeface="Meiryo UI" panose="020B0604030504040204" pitchFamily="50" charset="-128"/>
                        </a:rPr>
                        <a:t>地域連絡網の準備</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安否確認方法の確認</a:t>
                      </a:r>
                    </a:p>
                  </a:txBody>
                  <a:tcPr marL="72000" marR="72000" marT="36000" marB="36000">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35121887"/>
                  </a:ext>
                </a:extLst>
              </a:tr>
              <a:tr h="399504">
                <a:tc>
                  <a:txBody>
                    <a:bodyPr/>
                    <a:lstStyle/>
                    <a:p>
                      <a:r>
                        <a:rPr kumimoji="1" lang="ja-JP" altLang="en-US" sz="700" dirty="0">
                          <a:latin typeface="Meiryo UI" panose="020B0604030504040204" pitchFamily="50" charset="-128"/>
                          <a:ea typeface="Meiryo UI" panose="020B0604030504040204" pitchFamily="50" charset="-128"/>
                        </a:rPr>
                        <a:t>台風最接近の１日前</a:t>
                      </a:r>
                    </a:p>
                  </a:txBody>
                  <a:tcPr marL="72000" marR="72000" marT="36000" marB="3600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00"/>
                    </a:solidFill>
                  </a:tcPr>
                </a:tc>
                <a:tc>
                  <a:txBody>
                    <a:bodyPr/>
                    <a:lstStyle/>
                    <a:p>
                      <a:r>
                        <a:rPr kumimoji="1" lang="ja-JP" altLang="en-US" sz="700" dirty="0">
                          <a:latin typeface="Meiryo UI" panose="020B0604030504040204" pitchFamily="50" charset="-128"/>
                          <a:ea typeface="Meiryo UI" panose="020B0604030504040204" pitchFamily="50" charset="-128"/>
                        </a:rPr>
                        <a:t>気象情報</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CC"/>
                    </a:solidFill>
                  </a:tcPr>
                </a:tc>
                <a:tc>
                  <a:txBody>
                    <a:bodyPr/>
                    <a:lstStyle/>
                    <a:p>
                      <a:r>
                        <a:rPr kumimoji="1" lang="ja-JP" altLang="en-US" sz="700" dirty="0">
                          <a:latin typeface="Meiryo UI" panose="020B0604030504040204" pitchFamily="50" charset="-128"/>
                          <a:ea typeface="Meiryo UI" panose="020B0604030504040204" pitchFamily="50" charset="-128"/>
                        </a:rPr>
                        <a:t>鉄道、バスなどの運行情報確認</a:t>
                      </a:r>
                      <a:endParaRPr kumimoji="1" lang="en-US" altLang="ja-JP" sz="700" dirty="0">
                        <a:latin typeface="Meiryo UI" panose="020B0604030504040204" pitchFamily="50" charset="-128"/>
                        <a:ea typeface="Meiryo UI" panose="020B0604030504040204" pitchFamily="50" charset="-128"/>
                      </a:endParaRPr>
                    </a:p>
                    <a:p>
                      <a:pPr marL="0" marR="0" lvl="0" indent="0" algn="l" defTabSz="969630" rtl="0" eaLnBrk="1" fontAlgn="auto" latinLnBrk="0" hangingPunct="1">
                        <a:lnSpc>
                          <a:spcPct val="100000"/>
                        </a:lnSpc>
                        <a:spcBef>
                          <a:spcPts val="0"/>
                        </a:spcBef>
                        <a:spcAft>
                          <a:spcPts val="0"/>
                        </a:spcAft>
                        <a:buClrTx/>
                        <a:buSzTx/>
                        <a:buFontTx/>
                        <a:buNone/>
                        <a:tabLst/>
                        <a:defRPr/>
                      </a:pPr>
                      <a:r>
                        <a:rPr kumimoji="1" lang="ja-JP" altLang="en-US" sz="700" dirty="0">
                          <a:latin typeface="Meiryo UI" panose="020B0604030504040204" pitchFamily="50" charset="-128"/>
                          <a:ea typeface="Meiryo UI" panose="020B0604030504040204" pitchFamily="50" charset="-128"/>
                        </a:rPr>
                        <a:t>非常持出袋を玄関に準備</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CC"/>
                    </a:solidFill>
                  </a:tcPr>
                </a:tc>
                <a:tc>
                  <a:txBody>
                    <a:bodyPr/>
                    <a:lstStyle/>
                    <a:p>
                      <a:r>
                        <a:rPr kumimoji="1" lang="ja-JP" altLang="en-US" sz="700" dirty="0">
                          <a:latin typeface="Meiryo UI" panose="020B0604030504040204" pitchFamily="50" charset="-128"/>
                          <a:ea typeface="Meiryo UI" panose="020B0604030504040204" pitchFamily="50" charset="-128"/>
                        </a:rPr>
                        <a:t>要配慮者へ声掛け</a:t>
                      </a:r>
                    </a:p>
                  </a:txBody>
                  <a:tcPr marL="72000" marR="72000" marT="36000" marB="3600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672243364"/>
                  </a:ext>
                </a:extLst>
              </a:tr>
              <a:tr h="440844">
                <a:tc>
                  <a:txBody>
                    <a:bodyPr/>
                    <a:lstStyle/>
                    <a:p>
                      <a:pPr marL="0" marR="0" lvl="0" indent="0" algn="l" defTabSz="969630" rtl="0" eaLnBrk="1" fontAlgn="auto" latinLnBrk="0" hangingPunct="1">
                        <a:lnSpc>
                          <a:spcPct val="100000"/>
                        </a:lnSpc>
                        <a:spcBef>
                          <a:spcPts val="0"/>
                        </a:spcBef>
                        <a:spcAft>
                          <a:spcPts val="0"/>
                        </a:spcAft>
                        <a:buClrTx/>
                        <a:buSzTx/>
                        <a:buFontTx/>
                        <a:buNone/>
                        <a:tabLst/>
                        <a:defRPr/>
                      </a:pPr>
                      <a:r>
                        <a:rPr kumimoji="1" lang="ja-JP" altLang="en-US" sz="700" dirty="0">
                          <a:solidFill>
                            <a:schemeClr val="bg1"/>
                          </a:solidFill>
                          <a:latin typeface="Meiryo UI" panose="020B0604030504040204" pitchFamily="50" charset="-128"/>
                          <a:ea typeface="Meiryo UI" panose="020B0604030504040204" pitchFamily="50" charset="-128"/>
                        </a:rPr>
                        <a:t>台風最接近の数時間前</a:t>
                      </a:r>
                    </a:p>
                  </a:txBody>
                  <a:tcPr marL="72000" marR="72000" marT="36000" marB="3600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9900"/>
                    </a:solidFill>
                  </a:tcPr>
                </a:tc>
                <a:tc>
                  <a:txBody>
                    <a:bodyPr/>
                    <a:lstStyle/>
                    <a:p>
                      <a:r>
                        <a:rPr kumimoji="1" lang="ja-JP" altLang="en-US" sz="700" dirty="0">
                          <a:latin typeface="Meiryo UI" panose="020B0604030504040204" pitchFamily="50" charset="-128"/>
                          <a:ea typeface="Meiryo UI" panose="020B0604030504040204" pitchFamily="50" charset="-128"/>
                        </a:rPr>
                        <a:t>避難勧告</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避難指示</a:t>
                      </a: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緊急</a:t>
                      </a:r>
                      <a:r>
                        <a:rPr kumimoji="1" lang="en-US" altLang="ja-JP" sz="700" dirty="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99"/>
                    </a:solidFill>
                  </a:tcPr>
                </a:tc>
                <a:tc>
                  <a:txBody>
                    <a:bodyPr/>
                    <a:lstStyle/>
                    <a:p>
                      <a:r>
                        <a:rPr kumimoji="1" lang="ja-JP" altLang="en-US" sz="700" dirty="0">
                          <a:latin typeface="Meiryo UI" panose="020B0604030504040204" pitchFamily="50" charset="-128"/>
                          <a:ea typeface="Meiryo UI" panose="020B0604030504040204" pitchFamily="50" charset="-128"/>
                        </a:rPr>
                        <a:t>指定緊急避難場所へ避難開始</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99"/>
                    </a:solidFill>
                  </a:tcPr>
                </a:tc>
                <a:tc>
                  <a:txBody>
                    <a:bodyPr/>
                    <a:lstStyle/>
                    <a:p>
                      <a:pPr marL="0" marR="0" lvl="0" indent="0" algn="l" defTabSz="969630" rtl="0" eaLnBrk="1" fontAlgn="auto" latinLnBrk="0" hangingPunct="1">
                        <a:lnSpc>
                          <a:spcPct val="100000"/>
                        </a:lnSpc>
                        <a:spcBef>
                          <a:spcPts val="0"/>
                        </a:spcBef>
                        <a:spcAft>
                          <a:spcPts val="0"/>
                        </a:spcAft>
                        <a:buClrTx/>
                        <a:buSzTx/>
                        <a:buFontTx/>
                        <a:buNone/>
                        <a:tabLst/>
                        <a:defRPr/>
                      </a:pPr>
                      <a:r>
                        <a:rPr kumimoji="1" lang="ja-JP" altLang="en-US" sz="700" dirty="0">
                          <a:latin typeface="Meiryo UI" panose="020B0604030504040204" pitchFamily="50" charset="-128"/>
                          <a:ea typeface="Meiryo UI" panose="020B0604030504040204" pitchFamily="50" charset="-128"/>
                        </a:rPr>
                        <a:t>指定緊急避難場所へ避難開始</a:t>
                      </a:r>
                    </a:p>
                    <a:p>
                      <a:r>
                        <a:rPr kumimoji="1" lang="ja-JP" altLang="en-US" sz="700" dirty="0">
                          <a:latin typeface="Meiryo UI" panose="020B0604030504040204" pitchFamily="50" charset="-128"/>
                          <a:ea typeface="Meiryo UI" panose="020B0604030504040204" pitchFamily="50" charset="-128"/>
                        </a:rPr>
                        <a:t>要配慮者の見回り・支援の開始</a:t>
                      </a:r>
                    </a:p>
                  </a:txBody>
                  <a:tcPr marL="72000" marR="72000" marT="36000" marB="3600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722740610"/>
                  </a:ext>
                </a:extLst>
              </a:tr>
              <a:tr h="213481">
                <a:tc>
                  <a:txBody>
                    <a:bodyPr/>
                    <a:lstStyle/>
                    <a:p>
                      <a:r>
                        <a:rPr kumimoji="1" lang="ja-JP" altLang="en-US" sz="700" dirty="0">
                          <a:solidFill>
                            <a:schemeClr val="bg1"/>
                          </a:solidFill>
                          <a:latin typeface="Meiryo UI" panose="020B0604030504040204" pitchFamily="50" charset="-128"/>
                          <a:ea typeface="Meiryo UI" panose="020B0604030504040204" pitchFamily="50" charset="-128"/>
                        </a:rPr>
                        <a:t>台風最接近</a:t>
                      </a:r>
                    </a:p>
                  </a:txBody>
                  <a:tcPr marL="72000" marR="72000" marT="36000" marB="3600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rgbClr val="E60000"/>
                    </a:solidFill>
                  </a:tcPr>
                </a:tc>
                <a:tc>
                  <a:txBody>
                    <a:bodyPr/>
                    <a:lstStyle/>
                    <a:p>
                      <a:endParaRPr kumimoji="1" lang="ja-JP" altLang="en-US" sz="700" dirty="0">
                        <a:latin typeface="Meiryo UI" panose="020B0604030504040204" pitchFamily="50" charset="-128"/>
                        <a:ea typeface="Meiryo UI" panose="020B0604030504040204" pitchFamily="50" charset="-128"/>
                      </a:endParaRP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rgbClr val="FFCCCC"/>
                    </a:solidFill>
                  </a:tcPr>
                </a:tc>
                <a:tc>
                  <a:txBody>
                    <a:bodyPr/>
                    <a:lstStyle/>
                    <a:p>
                      <a:r>
                        <a:rPr kumimoji="1" lang="ja-JP" altLang="en-US" sz="700" dirty="0">
                          <a:latin typeface="Meiryo UI" panose="020B0604030504040204" pitchFamily="50" charset="-128"/>
                          <a:ea typeface="Meiryo UI" panose="020B0604030504040204" pitchFamily="50" charset="-128"/>
                        </a:rPr>
                        <a:t>避難が完了</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rgbClr val="FFCCCC"/>
                    </a:solidFill>
                  </a:tcPr>
                </a:tc>
                <a:tc>
                  <a:txBody>
                    <a:bodyPr/>
                    <a:lstStyle/>
                    <a:p>
                      <a:r>
                        <a:rPr kumimoji="1" lang="ja-JP" altLang="en-US" sz="700" dirty="0">
                          <a:latin typeface="Meiryo UI" panose="020B0604030504040204" pitchFamily="50" charset="-128"/>
                          <a:ea typeface="Meiryo UI" panose="020B0604030504040204" pitchFamily="50" charset="-128"/>
                        </a:rPr>
                        <a:t>地域全員の無事を確認</a:t>
                      </a:r>
                    </a:p>
                  </a:txBody>
                  <a:tcPr marL="72000" marR="72000" marT="36000" marB="3600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solidFill>
                      <a:srgbClr val="FFCCCC"/>
                    </a:solidFill>
                  </a:tcPr>
                </a:tc>
                <a:extLst>
                  <a:ext uri="{0D108BD9-81ED-4DB2-BD59-A6C34878D82A}">
                    <a16:rowId xmlns:a16="http://schemas.microsoft.com/office/drawing/2014/main" val="1553339424"/>
                  </a:ext>
                </a:extLst>
              </a:tr>
            </a:tbl>
          </a:graphicData>
        </a:graphic>
      </p:graphicFrame>
      <p:sp>
        <p:nvSpPr>
          <p:cNvPr id="58" name="テキスト ボックス 57"/>
          <p:cNvSpPr txBox="1"/>
          <p:nvPr/>
        </p:nvSpPr>
        <p:spPr>
          <a:xfrm>
            <a:off x="5304309" y="4129833"/>
            <a:ext cx="3588171" cy="215444"/>
          </a:xfrm>
          <a:prstGeom prst="rect">
            <a:avLst/>
          </a:prstGeom>
          <a:noFill/>
        </p:spPr>
        <p:txBody>
          <a:bodyPr wrap="square" rtlCol="0" anchor="t" anchorCtr="0">
            <a:spAutoFit/>
          </a:bodyPr>
          <a:lstStyle/>
          <a:p>
            <a:r>
              <a:rPr kumimoji="1" lang="ja-JP" altLang="en-US" sz="800" spc="-80" dirty="0">
                <a:latin typeface="+mn-ea"/>
              </a:rPr>
              <a:t> </a:t>
            </a:r>
            <a:r>
              <a:rPr kumimoji="1" lang="ja-JP" altLang="en-US" sz="700" spc="-80" dirty="0">
                <a:latin typeface="+mn-ea"/>
              </a:rPr>
              <a:t>◆</a:t>
            </a:r>
            <a:r>
              <a:rPr lang="ja-JP" altLang="en-US" sz="700" dirty="0">
                <a:latin typeface="+mn-ea"/>
              </a:rPr>
              <a:t>コュミニティ</a:t>
            </a:r>
            <a:r>
              <a:rPr kumimoji="1" lang="ja-JP" altLang="en-US" sz="700" dirty="0">
                <a:latin typeface="+mn-ea"/>
              </a:rPr>
              <a:t>（地域）タイムラインのイメージ</a:t>
            </a:r>
            <a:endParaRPr kumimoji="1" lang="en-US" altLang="ja-JP" sz="700" dirty="0">
              <a:latin typeface="+mn-ea"/>
            </a:endParaRPr>
          </a:p>
        </p:txBody>
      </p:sp>
      <p:sp>
        <p:nvSpPr>
          <p:cNvPr id="59" name="二等辺三角形 58"/>
          <p:cNvSpPr/>
          <p:nvPr/>
        </p:nvSpPr>
        <p:spPr>
          <a:xfrm rot="16200000" flipV="1">
            <a:off x="3166263" y="5079138"/>
            <a:ext cx="512517" cy="185527"/>
          </a:xfrm>
          <a:prstGeom prst="triangl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p:cNvSpPr/>
          <p:nvPr/>
        </p:nvSpPr>
        <p:spPr>
          <a:xfrm rot="16200000" flipV="1">
            <a:off x="4900806" y="5106385"/>
            <a:ext cx="512517" cy="185527"/>
          </a:xfrm>
          <a:prstGeom prst="triangl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42748" y="3474005"/>
            <a:ext cx="1303058" cy="276999"/>
          </a:xfrm>
          <a:prstGeom prst="rect">
            <a:avLst/>
          </a:prstGeom>
          <a:noFill/>
        </p:spPr>
        <p:txBody>
          <a:bodyPr wrap="square" rtlCol="0" anchor="t" anchorCtr="0">
            <a:spAutoFit/>
          </a:bodyPr>
          <a:lstStyle/>
          <a:p>
            <a:r>
              <a:rPr lang="ja-JP" altLang="en-US" sz="1200" b="1" spc="-80"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策定の流れ＞</a:t>
            </a:r>
            <a:endParaRPr kumimoji="1" lang="en-US" altLang="ja-JP" sz="12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742747" y="2059826"/>
            <a:ext cx="1714019" cy="276999"/>
          </a:xfrm>
          <a:prstGeom prst="rect">
            <a:avLst/>
          </a:prstGeom>
          <a:noFill/>
        </p:spPr>
        <p:txBody>
          <a:bodyPr wrap="square" rtlCol="0" anchor="t" anchorCtr="0">
            <a:spAutoFit/>
          </a:bodyPr>
          <a:lstStyle/>
          <a:p>
            <a:r>
              <a:rPr lang="ja-JP" altLang="en-US" sz="1200" b="1" spc="-80"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タイムラインの種類＞</a:t>
            </a:r>
            <a:endParaRPr kumimoji="1" lang="en-US" altLang="ja-JP" sz="1200" b="1" dirty="0">
              <a:latin typeface="Meiryo UI" panose="020B0604030504040204" pitchFamily="50" charset="-128"/>
              <a:ea typeface="Meiryo UI" panose="020B0604030504040204" pitchFamily="50" charset="-128"/>
            </a:endParaRPr>
          </a:p>
        </p:txBody>
      </p:sp>
      <p:sp>
        <p:nvSpPr>
          <p:cNvPr id="15" name="正方形/長方形 1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3" name="テキスト ボックス 62"/>
          <p:cNvSpPr txBox="1"/>
          <p:nvPr/>
        </p:nvSpPr>
        <p:spPr>
          <a:xfrm>
            <a:off x="224645" y="6373572"/>
            <a:ext cx="8203650" cy="423171"/>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(*13)</a:t>
            </a:r>
            <a:r>
              <a:rPr kumimoji="1" lang="en-US" altLang="ja-JP"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事前防災行動</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計画。大規模災害の発生を前提に、防災関係機関が連携して災害時に発生する状況を予め想定し共有した上で、「いつ」「誰が」「何をするか」に着目して、</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防災行動とその実施主体を時系列で整理した計画（再掲）。</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40988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07836" y="380999"/>
            <a:ext cx="8760425" cy="6243356"/>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◆効果的な広報媒体の選択</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1" name="正方形/長方形 2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8" name="図 7"/>
          <p:cNvPicPr>
            <a:picLocks noChangeAspect="1"/>
          </p:cNvPicPr>
          <p:nvPr/>
        </p:nvPicPr>
        <p:blipFill>
          <a:blip r:embed="rId2"/>
          <a:stretch>
            <a:fillRect/>
          </a:stretch>
        </p:blipFill>
        <p:spPr>
          <a:xfrm>
            <a:off x="5875190" y="813993"/>
            <a:ext cx="2882882" cy="5711350"/>
          </a:xfrm>
          <a:prstGeom prst="rect">
            <a:avLst/>
          </a:prstGeom>
        </p:spPr>
      </p:pic>
      <p:sp>
        <p:nvSpPr>
          <p:cNvPr id="9" name="雲形吹き出し 8"/>
          <p:cNvSpPr/>
          <p:nvPr/>
        </p:nvSpPr>
        <p:spPr>
          <a:xfrm>
            <a:off x="7185243" y="1169318"/>
            <a:ext cx="669041" cy="378904"/>
          </a:xfrm>
          <a:prstGeom prst="cloudCallout">
            <a:avLst>
              <a:gd name="adj1" fmla="val -76035"/>
              <a:gd name="adj2" fmla="val 97225"/>
            </a:avLst>
          </a:prstGeom>
          <a:ln/>
        </p:spPr>
        <p:style>
          <a:lnRef idx="1">
            <a:schemeClr val="accent2"/>
          </a:lnRef>
          <a:fillRef idx="2">
            <a:schemeClr val="accent2"/>
          </a:fillRef>
          <a:effectRef idx="1">
            <a:schemeClr val="accent2"/>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性別</a:t>
            </a:r>
          </a:p>
        </p:txBody>
      </p:sp>
      <p:sp>
        <p:nvSpPr>
          <p:cNvPr id="10" name="雲形吹き出し 9"/>
          <p:cNvSpPr/>
          <p:nvPr/>
        </p:nvSpPr>
        <p:spPr>
          <a:xfrm>
            <a:off x="6434023" y="2477113"/>
            <a:ext cx="706443" cy="392153"/>
          </a:xfrm>
          <a:prstGeom prst="cloudCallout">
            <a:avLst>
              <a:gd name="adj1" fmla="val -21664"/>
              <a:gd name="adj2" fmla="val -174994"/>
            </a:avLst>
          </a:prstGeom>
          <a:ln/>
        </p:spPr>
        <p:style>
          <a:lnRef idx="1">
            <a:schemeClr val="accent5"/>
          </a:lnRef>
          <a:fillRef idx="2">
            <a:schemeClr val="accent5"/>
          </a:fillRef>
          <a:effectRef idx="1">
            <a:schemeClr val="accent5"/>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エリア</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雲形吹き出し 10"/>
          <p:cNvSpPr/>
          <p:nvPr/>
        </p:nvSpPr>
        <p:spPr>
          <a:xfrm>
            <a:off x="7185243" y="3669668"/>
            <a:ext cx="900100" cy="405045"/>
          </a:xfrm>
          <a:prstGeom prst="cloudCallout">
            <a:avLst>
              <a:gd name="adj1" fmla="val -69071"/>
              <a:gd name="adj2" fmla="val -46061"/>
            </a:avLst>
          </a:prstGeom>
          <a:ln/>
        </p:spPr>
        <p:style>
          <a:lnRef idx="1">
            <a:schemeClr val="accent4"/>
          </a:lnRef>
          <a:fillRef idx="2">
            <a:schemeClr val="accent4"/>
          </a:fillRef>
          <a:effectRef idx="1">
            <a:schemeClr val="accent4"/>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検索履歴</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雲形吹き出し 15"/>
          <p:cNvSpPr/>
          <p:nvPr/>
        </p:nvSpPr>
        <p:spPr>
          <a:xfrm>
            <a:off x="5946263" y="2103839"/>
            <a:ext cx="720080" cy="378545"/>
          </a:xfrm>
          <a:prstGeom prst="cloudCallout">
            <a:avLst>
              <a:gd name="adj1" fmla="val 8180"/>
              <a:gd name="adj2" fmla="val -84660"/>
            </a:avLst>
          </a:prstGeom>
          <a:ln/>
        </p:spPr>
        <p:style>
          <a:lnRef idx="1">
            <a:schemeClr val="accent3"/>
          </a:lnRef>
          <a:fillRef idx="2">
            <a:schemeClr val="accent3"/>
          </a:fillRef>
          <a:effectRef idx="1">
            <a:schemeClr val="accent3"/>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年齢</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20" name="表 19"/>
          <p:cNvGraphicFramePr>
            <a:graphicFrameLocks noGrp="1"/>
          </p:cNvGraphicFramePr>
          <p:nvPr>
            <p:extLst>
              <p:ext uri="{D42A27DB-BD31-4B8C-83A1-F6EECF244321}">
                <p14:modId xmlns:p14="http://schemas.microsoft.com/office/powerpoint/2010/main" val="974572481"/>
              </p:ext>
            </p:extLst>
          </p:nvPr>
        </p:nvGraphicFramePr>
        <p:xfrm>
          <a:off x="656565" y="2494726"/>
          <a:ext cx="4327505" cy="993569"/>
        </p:xfrm>
        <a:graphic>
          <a:graphicData uri="http://schemas.openxmlformats.org/drawingml/2006/table">
            <a:tbl>
              <a:tblPr firstRow="1" firstCol="1" bandRow="1">
                <a:tableStyleId>{5940675A-B579-460E-94D1-54222C63F5DA}</a:tableStyleId>
              </a:tblPr>
              <a:tblGrid>
                <a:gridCol w="1464512">
                  <a:extLst>
                    <a:ext uri="{9D8B030D-6E8A-4147-A177-3AD203B41FA5}">
                      <a16:colId xmlns:a16="http://schemas.microsoft.com/office/drawing/2014/main" val="2266881924"/>
                    </a:ext>
                  </a:extLst>
                </a:gridCol>
                <a:gridCol w="2862993">
                  <a:extLst>
                    <a:ext uri="{9D8B030D-6E8A-4147-A177-3AD203B41FA5}">
                      <a16:colId xmlns:a16="http://schemas.microsoft.com/office/drawing/2014/main" val="2128091051"/>
                    </a:ext>
                  </a:extLst>
                </a:gridCol>
              </a:tblGrid>
              <a:tr h="22182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種類</a:t>
                      </a:r>
                    </a:p>
                  </a:txBody>
                  <a:tcPr>
                    <a:solidFill>
                      <a:schemeClr val="accent6"/>
                    </a:solid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利用するデータ</a:t>
                      </a:r>
                    </a:p>
                  </a:txBody>
                  <a:tcPr>
                    <a:solidFill>
                      <a:schemeClr val="accent6"/>
                    </a:solidFill>
                  </a:tcPr>
                </a:tc>
                <a:extLst>
                  <a:ext uri="{0D108BD9-81ED-4DB2-BD59-A6C34878D82A}">
                    <a16:rowId xmlns:a16="http://schemas.microsoft.com/office/drawing/2014/main" val="633772032"/>
                  </a:ext>
                </a:extLst>
              </a:tr>
              <a:tr h="23975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行動ターゲティング型</a:t>
                      </a:r>
                    </a:p>
                  </a:txBody>
                  <a:tcPr anchor="ct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ユーザーの検索・閲覧履歴</a:t>
                      </a:r>
                    </a:p>
                  </a:txBody>
                  <a:tcPr anchor="ctr"/>
                </a:tc>
                <a:extLst>
                  <a:ext uri="{0D108BD9-81ED-4DB2-BD59-A6C34878D82A}">
                    <a16:rowId xmlns:a16="http://schemas.microsoft.com/office/drawing/2014/main" val="2521748867"/>
                  </a:ext>
                </a:extLst>
              </a:tr>
              <a:tr h="262049">
                <a:tc>
                  <a:txBody>
                    <a:bodyPr/>
                    <a:lstStyle/>
                    <a:p>
                      <a:pPr algn="ctr"/>
                      <a:r>
                        <a:rPr lang="ja-JP" altLang="en-US" sz="1000" dirty="0">
                          <a:solidFill>
                            <a:schemeClr val="tx1"/>
                          </a:solidFill>
                          <a:latin typeface="Meiryo UI" panose="020B0604030504040204" pitchFamily="50" charset="-128"/>
                          <a:ea typeface="Meiryo UI" panose="020B0604030504040204" pitchFamily="50" charset="-128"/>
                        </a:rPr>
                        <a:t>属性ターゲティング型</a:t>
                      </a:r>
                    </a:p>
                  </a:txBody>
                  <a:tcPr anchor="ct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年齢・性別・居住地など個人の属性</a:t>
                      </a:r>
                    </a:p>
                  </a:txBody>
                  <a:tcPr anchor="ctr"/>
                </a:tc>
                <a:extLst>
                  <a:ext uri="{0D108BD9-81ED-4DB2-BD59-A6C34878D82A}">
                    <a16:rowId xmlns:a16="http://schemas.microsoft.com/office/drawing/2014/main" val="1527583469"/>
                  </a:ext>
                </a:extLst>
              </a:tr>
              <a:tr h="221596">
                <a:tc>
                  <a:txBody>
                    <a:bodyPr/>
                    <a:lstStyle/>
                    <a:p>
                      <a:pPr algn="ctr"/>
                      <a:r>
                        <a:rPr lang="ja-JP" altLang="en-US" sz="1000" dirty="0">
                          <a:solidFill>
                            <a:schemeClr val="tx1"/>
                          </a:solidFill>
                          <a:latin typeface="Meiryo UI" panose="020B0604030504040204" pitchFamily="50" charset="-128"/>
                          <a:ea typeface="Meiryo UI" panose="020B0604030504040204" pitchFamily="50" charset="-128"/>
                        </a:rPr>
                        <a:t>コンテンツ連動型</a:t>
                      </a:r>
                    </a:p>
                  </a:txBody>
                  <a:tcPr anchor="ct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ユーザーが閲覧しているサイトやアプリの内容</a:t>
                      </a:r>
                    </a:p>
                  </a:txBody>
                  <a:tcPr anchor="ctr"/>
                </a:tc>
                <a:extLst>
                  <a:ext uri="{0D108BD9-81ED-4DB2-BD59-A6C34878D82A}">
                    <a16:rowId xmlns:a16="http://schemas.microsoft.com/office/drawing/2014/main" val="2551671548"/>
                  </a:ext>
                </a:extLst>
              </a:tr>
            </a:tbl>
          </a:graphicData>
        </a:graphic>
      </p:graphicFrame>
      <p:sp>
        <p:nvSpPr>
          <p:cNvPr id="6" name="テキスト ボックス 5"/>
          <p:cNvSpPr txBox="1"/>
          <p:nvPr/>
        </p:nvSpPr>
        <p:spPr>
          <a:xfrm>
            <a:off x="424239" y="2208917"/>
            <a:ext cx="3472410" cy="275817"/>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（代表的なターゲティングの種類</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458286" y="1364557"/>
            <a:ext cx="5137871" cy="64019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インターネット利用者の属性や閲覧履歴等に基づいて対象者を絞り込み、</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サイトの一部に広告を表示するターゲティング広報を活用することによって、府政に関する情報発信の多様化を図る。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343765210"/>
              </p:ext>
            </p:extLst>
          </p:nvPr>
        </p:nvGraphicFramePr>
        <p:xfrm>
          <a:off x="666719" y="4130939"/>
          <a:ext cx="5096132" cy="2221241"/>
        </p:xfrm>
        <a:graphic>
          <a:graphicData uri="http://schemas.openxmlformats.org/drawingml/2006/table">
            <a:tbl>
              <a:tblPr firstRow="1" bandRow="1">
                <a:tableStyleId>{5C22544A-7EE6-4342-B048-85BDC9FD1C3A}</a:tableStyleId>
              </a:tblPr>
              <a:tblGrid>
                <a:gridCol w="1904620">
                  <a:extLst>
                    <a:ext uri="{9D8B030D-6E8A-4147-A177-3AD203B41FA5}">
                      <a16:colId xmlns:a16="http://schemas.microsoft.com/office/drawing/2014/main" val="344722315"/>
                    </a:ext>
                  </a:extLst>
                </a:gridCol>
                <a:gridCol w="3191512">
                  <a:extLst>
                    <a:ext uri="{9D8B030D-6E8A-4147-A177-3AD203B41FA5}">
                      <a16:colId xmlns:a16="http://schemas.microsoft.com/office/drawing/2014/main" val="1067912058"/>
                    </a:ext>
                  </a:extLst>
                </a:gridCol>
              </a:tblGrid>
              <a:tr h="317026">
                <a:tc>
                  <a:txBody>
                    <a:bodyPr/>
                    <a:lstStyle/>
                    <a:p>
                      <a:pPr algn="ctr"/>
                      <a:r>
                        <a:rPr kumimoji="1" lang="ja-JP" altLang="en-US" sz="900" dirty="0">
                          <a:latin typeface="Meiryo UI" panose="020B0604030504040204" pitchFamily="50" charset="-128"/>
                          <a:ea typeface="Meiryo UI" panose="020B0604030504040204" pitchFamily="50" charset="-128"/>
                        </a:rPr>
                        <a:t>案件名</a:t>
                      </a:r>
                    </a:p>
                  </a:txBody>
                  <a:tcPr anchor="ctr"/>
                </a:tc>
                <a:tc>
                  <a:txBody>
                    <a:bodyPr/>
                    <a:lstStyle/>
                    <a:p>
                      <a:pPr algn="ctr"/>
                      <a:r>
                        <a:rPr kumimoji="1" lang="ja-JP" altLang="en-US" sz="900" dirty="0">
                          <a:latin typeface="Meiryo UI" panose="020B0604030504040204" pitchFamily="50" charset="-128"/>
                          <a:ea typeface="Meiryo UI" panose="020B0604030504040204" pitchFamily="50" charset="-128"/>
                        </a:rPr>
                        <a:t>ターゲットにした層</a:t>
                      </a:r>
                    </a:p>
                  </a:txBody>
                  <a:tcPr anchor="ctr"/>
                </a:tc>
                <a:extLst>
                  <a:ext uri="{0D108BD9-81ED-4DB2-BD59-A6C34878D82A}">
                    <a16:rowId xmlns:a16="http://schemas.microsoft.com/office/drawing/2014/main" val="1995592083"/>
                  </a:ext>
                </a:extLst>
              </a:tr>
              <a:tr h="370794">
                <a:tc>
                  <a:txBody>
                    <a:bodyPr/>
                    <a:lstStyle/>
                    <a:p>
                      <a:r>
                        <a:rPr kumimoji="1" lang="ja-JP" altLang="en-US" sz="900" dirty="0">
                          <a:latin typeface="Meiryo UI" panose="020B0604030504040204" pitchFamily="50" charset="-128"/>
                          <a:ea typeface="Meiryo UI" panose="020B0604030504040204" pitchFamily="50" charset="-128"/>
                        </a:rPr>
                        <a:t>青少年に対するインターネット上での被害防止のための啓発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青少年課</a:t>
                      </a:r>
                      <a:r>
                        <a:rPr kumimoji="1" lang="en-US" altLang="ja-JP" sz="900" dirty="0">
                          <a:latin typeface="Meiryo UI" panose="020B0604030504040204" pitchFamily="50" charset="-128"/>
                          <a:ea typeface="Meiryo UI" panose="020B0604030504040204" pitchFamily="50" charset="-128"/>
                        </a:rPr>
                        <a:t>】</a:t>
                      </a:r>
                    </a:p>
                  </a:txBody>
                  <a:tcPr anchor="ct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rPr>
                        <a:t>・年齢・地域</a:t>
                      </a:r>
                      <a:r>
                        <a:rPr kumimoji="1" lang="ja-JP" altLang="en-US" sz="900" spc="-30" baseline="0" dirty="0">
                          <a:solidFill>
                            <a:schemeClr val="tx1"/>
                          </a:solidFill>
                          <a:latin typeface="Meiryo UI" panose="020B0604030504040204" pitchFamily="50" charset="-128"/>
                          <a:ea typeface="Meiryo UI" panose="020B0604030504040204" pitchFamily="50" charset="-128"/>
                        </a:rPr>
                        <a:t>（大阪府域で主に活動する</a:t>
                      </a:r>
                      <a:r>
                        <a:rPr kumimoji="1" lang="en-US" altLang="ja-JP" sz="900" spc="-30" baseline="0" dirty="0">
                          <a:solidFill>
                            <a:schemeClr val="tx1"/>
                          </a:solidFill>
                          <a:latin typeface="Meiryo UI" panose="020B0604030504040204" pitchFamily="50" charset="-128"/>
                          <a:ea typeface="Meiryo UI" panose="020B0604030504040204" pitchFamily="50" charset="-128"/>
                        </a:rPr>
                        <a:t>18</a:t>
                      </a:r>
                      <a:r>
                        <a:rPr kumimoji="1" lang="ja-JP" altLang="en-US" sz="900" spc="-30" baseline="0" dirty="0">
                          <a:solidFill>
                            <a:schemeClr val="tx1"/>
                          </a:solidFill>
                          <a:latin typeface="Meiryo UI" panose="020B0604030504040204" pitchFamily="50" charset="-128"/>
                          <a:ea typeface="Meiryo UI" panose="020B0604030504040204" pitchFamily="50" charset="-128"/>
                        </a:rPr>
                        <a:t>歳未満の青少年、</a:t>
                      </a:r>
                    </a:p>
                    <a:p>
                      <a:r>
                        <a:rPr kumimoji="1" lang="ja-JP" altLang="en-US" sz="900" spc="-30" baseline="0" dirty="0">
                          <a:solidFill>
                            <a:schemeClr val="tx1"/>
                          </a:solidFill>
                          <a:latin typeface="Meiryo UI" panose="020B0604030504040204" pitchFamily="50" charset="-128"/>
                          <a:ea typeface="Meiryo UI" panose="020B0604030504040204" pitchFamily="50" charset="-128"/>
                        </a:rPr>
                        <a:t>　　     　　　　　大阪府域で主に活動する</a:t>
                      </a:r>
                      <a:r>
                        <a:rPr kumimoji="1" lang="en-US" altLang="ja-JP" sz="900" spc="-30" baseline="0" dirty="0">
                          <a:solidFill>
                            <a:schemeClr val="tx1"/>
                          </a:solidFill>
                          <a:latin typeface="Meiryo UI" panose="020B0604030504040204" pitchFamily="50" charset="-128"/>
                          <a:ea typeface="Meiryo UI" panose="020B0604030504040204" pitchFamily="50" charset="-128"/>
                        </a:rPr>
                        <a:t>18</a:t>
                      </a:r>
                      <a:r>
                        <a:rPr kumimoji="1" lang="ja-JP" altLang="en-US" sz="900" spc="-30" baseline="0" dirty="0">
                          <a:solidFill>
                            <a:schemeClr val="tx1"/>
                          </a:solidFill>
                          <a:latin typeface="Meiryo UI" panose="020B0604030504040204" pitchFamily="50" charset="-128"/>
                          <a:ea typeface="Meiryo UI" panose="020B0604030504040204" pitchFamily="50" charset="-128"/>
                        </a:rPr>
                        <a:t>歳以上の人</a:t>
                      </a:r>
                      <a:r>
                        <a:rPr kumimoji="1" lang="ja-JP" altLang="en-US" sz="600" spc="-30" baseline="0" dirty="0">
                          <a:solidFill>
                            <a:schemeClr val="tx1"/>
                          </a:solidFill>
                          <a:latin typeface="Meiryo UI" panose="020B0604030504040204" pitchFamily="50" charset="-128"/>
                          <a:ea typeface="Meiryo UI" panose="020B0604030504040204" pitchFamily="50" charset="-128"/>
                        </a:rPr>
                        <a:t>（上記以外）</a:t>
                      </a:r>
                      <a:r>
                        <a:rPr kumimoji="1" lang="ja-JP" altLang="en-US" sz="900" spc="-30" baseline="0" dirty="0">
                          <a:solidFill>
                            <a:schemeClr val="tx1"/>
                          </a:solidFill>
                          <a:latin typeface="Meiryo UI" panose="020B0604030504040204" pitchFamily="50" charset="-128"/>
                          <a:ea typeface="Meiryo UI" panose="020B0604030504040204" pitchFamily="50" charset="-128"/>
                        </a:rPr>
                        <a:t>）</a:t>
                      </a:r>
                    </a:p>
                    <a:p>
                      <a:r>
                        <a:rPr kumimoji="1" lang="ja-JP" altLang="en-US" sz="900" dirty="0">
                          <a:solidFill>
                            <a:schemeClr val="tx1"/>
                          </a:solidFill>
                          <a:latin typeface="Meiryo UI" panose="020B0604030504040204" pitchFamily="50" charset="-128"/>
                          <a:ea typeface="Meiryo UI" panose="020B0604030504040204" pitchFamily="50" charset="-128"/>
                        </a:rPr>
                        <a:t>・検索キーワード（パパ活、ママ活等）　等</a:t>
                      </a:r>
                    </a:p>
                  </a:txBody>
                  <a:tcPr marR="72000" anchor="ctr"/>
                </a:tc>
                <a:extLst>
                  <a:ext uri="{0D108BD9-81ED-4DB2-BD59-A6C34878D82A}">
                    <a16:rowId xmlns:a16="http://schemas.microsoft.com/office/drawing/2014/main" val="3895236799"/>
                  </a:ext>
                </a:extLst>
              </a:tr>
              <a:tr h="361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受動喫煙防止対策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健康づくり課</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dirty="0">
                          <a:latin typeface="Meiryo UI" panose="020B0604030504040204" pitchFamily="50" charset="-128"/>
                          <a:ea typeface="Meiryo UI" panose="020B0604030504040204" pitchFamily="50" charset="-128"/>
                        </a:rPr>
                        <a:t>・年齢（</a:t>
                      </a:r>
                      <a:r>
                        <a:rPr kumimoji="1" lang="en-US" altLang="ja-JP" sz="900" dirty="0">
                          <a:latin typeface="Meiryo UI" panose="020B0604030504040204" pitchFamily="50" charset="-128"/>
                          <a:ea typeface="Meiryo UI" panose="020B0604030504040204" pitchFamily="50" charset="-128"/>
                        </a:rPr>
                        <a:t>30</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59</a:t>
                      </a:r>
                      <a:r>
                        <a:rPr kumimoji="1" lang="ja-JP" altLang="en-US" sz="900" dirty="0">
                          <a:latin typeface="Meiryo UI" panose="020B0604030504040204" pitchFamily="50" charset="-128"/>
                          <a:ea typeface="Meiryo UI" panose="020B0604030504040204" pitchFamily="50" charset="-128"/>
                        </a:rPr>
                        <a:t>歳）　　・地域（大阪府域）</a:t>
                      </a:r>
                    </a:p>
                  </a:txBody>
                  <a:tcPr anchor="ctr"/>
                </a:tc>
                <a:extLst>
                  <a:ext uri="{0D108BD9-81ED-4DB2-BD59-A6C34878D82A}">
                    <a16:rowId xmlns:a16="http://schemas.microsoft.com/office/drawing/2014/main" val="3077562417"/>
                  </a:ext>
                </a:extLst>
              </a:tr>
              <a:tr h="399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自殺対策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こころの健康総合ｾﾝﾀｰ</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dirty="0">
                          <a:latin typeface="Meiryo UI" panose="020B0604030504040204" pitchFamily="50" charset="-128"/>
                          <a:ea typeface="Meiryo UI" panose="020B0604030504040204" pitchFamily="50" charset="-128"/>
                        </a:rPr>
                        <a:t>・全年齢　　　・地域（大阪府域）</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・検索キーワード</a:t>
                      </a:r>
                      <a:r>
                        <a:rPr kumimoji="1" lang="ja-JP" altLang="en-US" sz="900" dirty="0">
                          <a:solidFill>
                            <a:schemeClr val="tx1"/>
                          </a:solidFill>
                          <a:latin typeface="Meiryo UI" panose="020B0604030504040204" pitchFamily="50" charset="-128"/>
                          <a:ea typeface="Meiryo UI" panose="020B0604030504040204" pitchFamily="50" charset="-128"/>
                        </a:rPr>
                        <a:t>（コロナ、自殺関連等）</a:t>
                      </a:r>
                    </a:p>
                  </a:txBody>
                  <a:tcPr anchor="ctr"/>
                </a:tc>
                <a:extLst>
                  <a:ext uri="{0D108BD9-81ED-4DB2-BD59-A6C34878D82A}">
                    <a16:rowId xmlns:a16="http://schemas.microsoft.com/office/drawing/2014/main" val="2552691079"/>
                  </a:ext>
                </a:extLst>
              </a:tr>
              <a:tr h="274320">
                <a:tc>
                  <a:txBody>
                    <a:bodyPr/>
                    <a:lstStyle/>
                    <a:p>
                      <a:r>
                        <a:rPr lang="ja-JP" altLang="en-US" sz="1000" dirty="0">
                          <a:latin typeface="Meiryo UI" panose="020B0604030504040204" pitchFamily="50" charset="-128"/>
                          <a:ea typeface="Meiryo UI" panose="020B0604030504040204" pitchFamily="50" charset="-128"/>
                        </a:rPr>
                        <a:t>薬物乱用防止啓発</a:t>
                      </a:r>
                      <a:r>
                        <a:rPr lang="ja-JP" altLang="en-US" sz="1000" baseline="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薬務課</a:t>
                      </a:r>
                      <a:r>
                        <a:rPr lang="en-US" altLang="ja-JP" sz="1000" dirty="0">
                          <a:latin typeface="Meiryo UI" panose="020B0604030504040204" pitchFamily="50" charset="-128"/>
                          <a:ea typeface="Meiryo UI" panose="020B0604030504040204" pitchFamily="50" charset="-128"/>
                        </a:rPr>
                        <a:t>】</a:t>
                      </a:r>
                    </a:p>
                  </a:txBody>
                  <a:tcPr anchor="ctr"/>
                </a:tc>
                <a:tc>
                  <a:txBody>
                    <a:bodyPr/>
                    <a:lstStyle/>
                    <a:p>
                      <a:r>
                        <a:rPr lang="ja-JP" altLang="en-US" sz="1000" dirty="0">
                          <a:latin typeface="Meiryo UI" panose="020B0604030504040204" pitchFamily="50" charset="-128"/>
                          <a:ea typeface="Meiryo UI" panose="020B0604030504040204" pitchFamily="50" charset="-128"/>
                        </a:rPr>
                        <a:t>・年齢（</a:t>
                      </a:r>
                      <a:r>
                        <a:rPr lang="en-US" altLang="ja-JP" sz="1000" dirty="0">
                          <a:latin typeface="Meiryo UI" panose="020B0604030504040204" pitchFamily="50" charset="-128"/>
                          <a:ea typeface="Meiryo UI" panose="020B0604030504040204" pitchFamily="50" charset="-128"/>
                        </a:rPr>
                        <a:t>13</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rPr>
                        <a:t>歳）　・地域（大阪府域）</a:t>
                      </a:r>
                    </a:p>
                  </a:txBody>
                  <a:tcPr anchor="ctr"/>
                </a:tc>
                <a:extLst>
                  <a:ext uri="{0D108BD9-81ED-4DB2-BD59-A6C34878D82A}">
                    <a16:rowId xmlns:a16="http://schemas.microsoft.com/office/drawing/2014/main" val="19521727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入居者募集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府住宅</a:t>
                      </a:r>
                      <a:r>
                        <a:rPr kumimoji="1" lang="ja-JP" altLang="en-US" sz="900" dirty="0">
                          <a:solidFill>
                            <a:schemeClr val="tx1"/>
                          </a:solidFill>
                          <a:latin typeface="Meiryo UI" panose="020B0604030504040204" pitchFamily="50" charset="-128"/>
                          <a:ea typeface="Meiryo UI" panose="020B0604030504040204" pitchFamily="50" charset="-128"/>
                        </a:rPr>
                        <a:t>供給公社</a:t>
                      </a:r>
                      <a:r>
                        <a:rPr kumimoji="1" lang="en-US" altLang="ja-JP" sz="900" dirty="0">
                          <a:solidFill>
                            <a:schemeClr val="tx1"/>
                          </a:solidFill>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dirty="0">
                          <a:latin typeface="Meiryo UI" panose="020B0604030504040204" pitchFamily="50" charset="-128"/>
                          <a:ea typeface="Meiryo UI" panose="020B0604030504040204" pitchFamily="50" charset="-128"/>
                        </a:rPr>
                        <a:t>・年齢（主に</a:t>
                      </a:r>
                      <a:r>
                        <a:rPr kumimoji="1" lang="en-US" altLang="ja-JP" sz="900" dirty="0">
                          <a:latin typeface="Meiryo UI" panose="020B0604030504040204" pitchFamily="50" charset="-128"/>
                          <a:ea typeface="Meiryo UI" panose="020B0604030504040204" pitchFamily="50" charset="-128"/>
                        </a:rPr>
                        <a:t>20</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40</a:t>
                      </a:r>
                      <a:r>
                        <a:rPr kumimoji="1" lang="ja-JP" altLang="en-US" sz="900" dirty="0">
                          <a:latin typeface="Meiryo UI" panose="020B0604030504040204" pitchFamily="50" charset="-128"/>
                          <a:ea typeface="Meiryo UI" panose="020B0604030504040204" pitchFamily="50" charset="-128"/>
                        </a:rPr>
                        <a:t>歳代）　・地域（大阪府域）</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・検索キーワード（賃貸、リノベーション等）</a:t>
                      </a:r>
                    </a:p>
                  </a:txBody>
                  <a:tcPr anchor="ctr"/>
                </a:tc>
                <a:extLst>
                  <a:ext uri="{0D108BD9-81ED-4DB2-BD59-A6C34878D82A}">
                    <a16:rowId xmlns:a16="http://schemas.microsoft.com/office/drawing/2014/main" val="465940872"/>
                  </a:ext>
                </a:extLst>
              </a:tr>
            </a:tbl>
          </a:graphicData>
        </a:graphic>
      </p:graphicFrame>
      <p:sp>
        <p:nvSpPr>
          <p:cNvPr id="19" name="テキスト ボックス 18"/>
          <p:cNvSpPr txBox="1"/>
          <p:nvPr/>
        </p:nvSpPr>
        <p:spPr>
          <a:xfrm>
            <a:off x="432859" y="3860908"/>
            <a:ext cx="1888891" cy="253487"/>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年度実施例）</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289500" y="1082953"/>
            <a:ext cx="3472410" cy="275817"/>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ターゲティング広報の活用</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6" name="テキスト ボックス 25"/>
          <p:cNvSpPr txBox="1"/>
          <p:nvPr/>
        </p:nvSpPr>
        <p:spPr>
          <a:xfrm>
            <a:off x="2538130" y="3925878"/>
            <a:ext cx="3204000" cy="170604"/>
          </a:xfrm>
          <a:prstGeom prst="rect">
            <a:avLst/>
          </a:prstGeom>
          <a:noFill/>
          <a:ln cmpd="dbl">
            <a:solidFill>
              <a:schemeClr val="accent1"/>
            </a:solidFill>
            <a:prstDash val="dash"/>
          </a:ln>
        </p:spPr>
        <p:txBody>
          <a:bodyPr wrap="square" lIns="72000" rIns="72000" rtlCol="0" anchor="ctr">
            <a:noAutofit/>
          </a:bodyPr>
          <a:lstStyle/>
          <a:p>
            <a:pPr lvl="0" algn="ctr">
              <a:lnSpc>
                <a:spcPts val="1100"/>
              </a:lnSpc>
              <a:defRPr/>
            </a:pPr>
            <a:r>
              <a:rPr lang="ja-JP" altLang="en-US" sz="8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対面での働きかけが困難なケースでの啓発・注意喚起等にも活用！</a:t>
            </a:r>
            <a:endParaRPr lang="en-US" altLang="ja-JP" sz="8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5932851" y="987777"/>
            <a:ext cx="16169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≪イメージ図≫</a:t>
            </a:r>
          </a:p>
        </p:txBody>
      </p:sp>
    </p:spTree>
    <p:extLst>
      <p:ext uri="{BB962C8B-B14F-4D97-AF65-F5344CB8AC3E}">
        <p14:creationId xmlns:p14="http://schemas.microsoft.com/office/powerpoint/2010/main" val="4271482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36599" y="377984"/>
            <a:ext cx="8760425" cy="6243356"/>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企業等との連携による情報発信　</a:t>
            </a:r>
            <a:r>
              <a:rPr lang="en-US" altLang="ja-JP" sz="11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13</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5" name="正方形/長方形 24"/>
          <p:cNvSpPr/>
          <p:nvPr/>
        </p:nvSpPr>
        <p:spPr>
          <a:xfrm>
            <a:off x="7334064" y="2845325"/>
            <a:ext cx="645437" cy="216000"/>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en-US" altLang="ja-JP" sz="1050" b="1" dirty="0">
                <a:solidFill>
                  <a:schemeClr val="tx2">
                    <a:lumMod val="50000"/>
                  </a:schemeClr>
                </a:solidFill>
                <a:latin typeface="Meiryo" panose="020B0604030504040204" pitchFamily="34" charset="-128"/>
                <a:ea typeface="Meiryo" panose="020B0604030504040204" pitchFamily="34" charset="-128"/>
              </a:rPr>
              <a:t>Twitter</a:t>
            </a:r>
            <a:endParaRPr lang="ja-JP" altLang="en-US" sz="800" b="1" dirty="0">
              <a:solidFill>
                <a:schemeClr val="tx2">
                  <a:lumMod val="50000"/>
                </a:schemeClr>
              </a:solidFill>
              <a:latin typeface="Meiryo" panose="020B0604030504040204" pitchFamily="34" charset="-128"/>
              <a:ea typeface="Meiryo" panose="020B0604030504040204" pitchFamily="34" charset="-128"/>
            </a:endParaRPr>
          </a:p>
        </p:txBody>
      </p:sp>
      <p:sp>
        <p:nvSpPr>
          <p:cNvPr id="26" name="正方形/長方形 25"/>
          <p:cNvSpPr/>
          <p:nvPr/>
        </p:nvSpPr>
        <p:spPr>
          <a:xfrm>
            <a:off x="6423259" y="2167118"/>
            <a:ext cx="2447707" cy="216000"/>
          </a:xfrm>
          <a:prstGeom prst="rec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ja-JP" altLang="en-US" sz="1050" b="1" dirty="0">
                <a:solidFill>
                  <a:schemeClr val="tx2">
                    <a:lumMod val="50000"/>
                  </a:schemeClr>
                </a:solidFill>
                <a:latin typeface="Meiryo" panose="020B0604030504040204" pitchFamily="34" charset="-128"/>
                <a:ea typeface="Meiryo" panose="020B0604030504040204" pitchFamily="34" charset="-128"/>
              </a:rPr>
              <a:t>ホームページ</a:t>
            </a:r>
          </a:p>
        </p:txBody>
      </p:sp>
      <p:sp>
        <p:nvSpPr>
          <p:cNvPr id="28" name="テキスト ボックス 27">
            <a:extLst>
              <a:ext uri="{FF2B5EF4-FFF2-40B4-BE49-F238E27FC236}">
                <a16:creationId xmlns:a16="http://schemas.microsoft.com/office/drawing/2014/main" id="{AA06E65D-7891-2F4F-982E-67486385BB33}"/>
              </a:ext>
            </a:extLst>
          </p:cNvPr>
          <p:cNvSpPr txBox="1"/>
          <p:nvPr/>
        </p:nvSpPr>
        <p:spPr>
          <a:xfrm>
            <a:off x="6390048" y="2375370"/>
            <a:ext cx="2514127" cy="384529"/>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☞府や府内市町村の魅力発信動画や、著名人</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からの応援メッセージ等掲載中</a:t>
            </a:r>
            <a:endParaRPr lang="en-US" altLang="ja-JP" sz="900" dirty="0">
              <a:latin typeface="Meiryo UI" panose="020B0604030504040204" pitchFamily="50" charset="-128"/>
              <a:ea typeface="Meiryo UI" panose="020B0604030504040204" pitchFamily="50" charset="-128"/>
            </a:endParaRPr>
          </a:p>
        </p:txBody>
      </p:sp>
      <p:sp>
        <p:nvSpPr>
          <p:cNvPr id="30" name="正方形/長方形 29"/>
          <p:cNvSpPr/>
          <p:nvPr/>
        </p:nvSpPr>
        <p:spPr>
          <a:xfrm>
            <a:off x="6419416" y="2850731"/>
            <a:ext cx="857905" cy="216000"/>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en-US" altLang="ja-JP" sz="1050" b="1" dirty="0">
                <a:solidFill>
                  <a:schemeClr val="tx2">
                    <a:lumMod val="50000"/>
                  </a:schemeClr>
                </a:solidFill>
                <a:latin typeface="Meiryo" panose="020B0604030504040204" pitchFamily="34" charset="-128"/>
                <a:ea typeface="Meiryo" panose="020B0604030504040204" pitchFamily="34" charset="-128"/>
              </a:rPr>
              <a:t>Instagram</a:t>
            </a:r>
            <a:endParaRPr lang="ja-JP" altLang="en-US" sz="800" b="1" dirty="0">
              <a:solidFill>
                <a:schemeClr val="tx2">
                  <a:lumMod val="50000"/>
                </a:schemeClr>
              </a:solidFill>
              <a:latin typeface="Meiryo" panose="020B0604030504040204" pitchFamily="34" charset="-128"/>
              <a:ea typeface="Meiryo" panose="020B0604030504040204" pitchFamily="34" charset="-128"/>
            </a:endParaRPr>
          </a:p>
        </p:txBody>
      </p:sp>
      <p:sp>
        <p:nvSpPr>
          <p:cNvPr id="31" name="正方形/長方形 30"/>
          <p:cNvSpPr/>
          <p:nvPr/>
        </p:nvSpPr>
        <p:spPr>
          <a:xfrm>
            <a:off x="683279" y="2167643"/>
            <a:ext cx="2785677" cy="21600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ja-JP" altLang="en-US" sz="1050" b="1" dirty="0">
                <a:solidFill>
                  <a:srgbClr val="341902"/>
                </a:solidFill>
                <a:latin typeface="Meiryo" panose="020B0604030504040204" pitchFamily="34" charset="-128"/>
                <a:ea typeface="Meiryo" panose="020B0604030504040204" pitchFamily="34" charset="-128"/>
              </a:rPr>
              <a:t>大阪府チャンネル</a:t>
            </a:r>
            <a:r>
              <a:rPr lang="ja-JP" altLang="en-US" sz="800" b="1" dirty="0">
                <a:solidFill>
                  <a:srgbClr val="341902"/>
                </a:solidFill>
                <a:latin typeface="Meiryo" panose="020B0604030504040204" pitchFamily="34" charset="-128"/>
                <a:ea typeface="Meiryo" panose="020B0604030504040204" pitchFamily="34" charset="-128"/>
              </a:rPr>
              <a:t>（インターネットテレビ）</a:t>
            </a:r>
            <a:endParaRPr lang="ja-JP" altLang="en-US" sz="900" b="1" dirty="0">
              <a:solidFill>
                <a:srgbClr val="341902"/>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A06E65D-7891-2F4F-982E-67486385BB33}"/>
              </a:ext>
            </a:extLst>
          </p:cNvPr>
          <p:cNvSpPr txBox="1"/>
          <p:nvPr/>
        </p:nvSpPr>
        <p:spPr>
          <a:xfrm>
            <a:off x="611560" y="2393885"/>
            <a:ext cx="3038160" cy="1015663"/>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府政情報を発信する大阪府専用のインターネットテレビ番組</a:t>
            </a:r>
          </a:p>
          <a:p>
            <a:pPr>
              <a:lnSpc>
                <a:spcPts val="1200"/>
              </a:lnSpc>
            </a:pPr>
            <a:r>
              <a:rPr lang="ja-JP" altLang="en-US" sz="900" dirty="0">
                <a:latin typeface="Meiryo UI" panose="020B0604030504040204" pitchFamily="50" charset="-128"/>
                <a:ea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月より 放送開始</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☞毎月第</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木曜日 </a:t>
            </a:r>
            <a:r>
              <a:rPr lang="en-US" altLang="ja-JP" sz="900" dirty="0">
                <a:latin typeface="Meiryo UI" panose="020B0604030504040204" pitchFamily="50" charset="-128"/>
                <a:ea typeface="Meiryo UI" panose="020B0604030504040204" pitchFamily="50" charset="-128"/>
              </a:rPr>
              <a:t>13:30~14:45</a:t>
            </a:r>
            <a:r>
              <a:rPr lang="ja-JP" altLang="en-US" sz="900" dirty="0">
                <a:latin typeface="Meiryo UI" panose="020B0604030504040204" pitchFamily="50" charset="-128"/>
                <a:ea typeface="Meiryo UI" panose="020B0604030504040204" pitchFamily="50" charset="-128"/>
              </a:rPr>
              <a:t>（リモート放送）</a:t>
            </a:r>
          </a:p>
          <a:p>
            <a:pPr>
              <a:lnSpc>
                <a:spcPts val="1200"/>
              </a:lnSpc>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OSAKA</a:t>
            </a: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MEIKAN</a:t>
            </a:r>
            <a:r>
              <a:rPr lang="ja-JP" altLang="en-US" sz="900" dirty="0">
                <a:latin typeface="Meiryo UI" panose="020B0604030504040204" pitchFamily="50" charset="-128"/>
                <a:ea typeface="Meiryo UI" panose="020B0604030504040204" pitchFamily="50" charset="-128"/>
              </a:rPr>
              <a:t>より配信　</a:t>
            </a:r>
            <a:r>
              <a:rPr lang="en-US" altLang="ja-JP" sz="900" dirty="0">
                <a:latin typeface="Meiryo UI" panose="020B0604030504040204" pitchFamily="50" charset="-128"/>
                <a:ea typeface="Meiryo UI" panose="020B0604030504040204" pitchFamily="50" charset="-128"/>
              </a:rPr>
              <a:t>https://meikan.osaka/</a:t>
            </a:r>
            <a:endParaRPr lang="ja-JP" altLang="en-US" sz="900" dirty="0">
              <a:latin typeface="Meiryo UI" panose="020B0604030504040204" pitchFamily="50" charset="-128"/>
              <a:ea typeface="Meiryo UI" panose="020B0604030504040204" pitchFamily="50" charset="-128"/>
            </a:endParaRPr>
          </a:p>
          <a:p>
            <a:pPr>
              <a:lnSpc>
                <a:spcPts val="1200"/>
              </a:lnSpc>
            </a:pPr>
            <a:endParaRPr lang="en-US" altLang="ja-JP" sz="900" dirty="0">
              <a:latin typeface="Meiryo UI" panose="020B0604030504040204" pitchFamily="50" charset="-128"/>
              <a:ea typeface="Meiryo UI" panose="020B0604030504040204" pitchFamily="50" charset="-128"/>
            </a:endParaRPr>
          </a:p>
          <a:p>
            <a:pPr>
              <a:lnSpc>
                <a:spcPts val="1200"/>
              </a:lnSpc>
            </a:pPr>
            <a:endParaRPr lang="en-US" altLang="ja-JP" sz="900" dirty="0">
              <a:latin typeface="Meiryo UI" panose="020B0604030504040204" pitchFamily="50" charset="-128"/>
              <a:ea typeface="Meiryo UI" panose="020B0604030504040204" pitchFamily="50" charset="-128"/>
            </a:endParaRPr>
          </a:p>
        </p:txBody>
      </p:sp>
      <p:pic>
        <p:nvPicPr>
          <p:cNvPr id="3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29" r="4691"/>
          <a:stretch/>
        </p:blipFill>
        <p:spPr bwMode="auto">
          <a:xfrm>
            <a:off x="837047" y="3567344"/>
            <a:ext cx="1698602" cy="945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33"/>
          <p:cNvSpPr txBox="1"/>
          <p:nvPr/>
        </p:nvSpPr>
        <p:spPr>
          <a:xfrm>
            <a:off x="563442" y="1134661"/>
            <a:ext cx="8182453" cy="900246"/>
          </a:xfrm>
          <a:prstGeom prst="rect">
            <a:avLst/>
          </a:prstGeom>
          <a:noFill/>
        </p:spPr>
        <p:txBody>
          <a:bodyPr wrap="square" rtlCol="0">
            <a:spAutoFit/>
          </a:bodyPr>
          <a:lstStyle/>
          <a:p>
            <a:pPr>
              <a:lnSpc>
                <a:spcPts val="1477"/>
              </a:lnSpc>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OSAKA</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MEIKAN</a:t>
            </a:r>
            <a:r>
              <a:rPr lang="ja-JP" altLang="en-US" sz="1200" dirty="0">
                <a:latin typeface="メイリオ" panose="020B0604030504040204" pitchFamily="50" charset="-128"/>
                <a:ea typeface="メイリオ" panose="020B0604030504040204" pitchFamily="50" charset="-128"/>
              </a:rPr>
              <a:t>（情報発信）：公民連携による大阪府や府内市町村の「ひと・もの・こと」の</a:t>
            </a: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　魅力を「オール大阪」として発信する大阪愛に溢れたプロジェクト。</a:t>
            </a:r>
            <a:endParaRPr lang="en-US" altLang="ja-JP" sz="1200" dirty="0">
              <a:latin typeface="メイリオ" panose="020B0604030504040204" pitchFamily="50" charset="-128"/>
              <a:ea typeface="メイリオ" panose="020B0604030504040204" pitchFamily="50" charset="-128"/>
            </a:endParaRPr>
          </a:p>
          <a:p>
            <a:pPr>
              <a:lnSpc>
                <a:spcPts val="300"/>
              </a:lnSpc>
            </a:pP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OSAKA</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MEIKAN</a:t>
            </a:r>
            <a:r>
              <a:rPr lang="ja-JP" altLang="en-US" sz="1200" dirty="0">
                <a:latin typeface="メイリオ" panose="020B0604030504040204" pitchFamily="50" charset="-128"/>
                <a:ea typeface="メイリオ" panose="020B0604030504040204" pitchFamily="50" charset="-128"/>
              </a:rPr>
              <a:t>の取組みを通じて、大阪を「知って」もらい、「来て」もらい、「住んで」もらい、</a:t>
            </a: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　そして、大阪に住んでいる府民のみなさんに地元大阪への「誇り」をより高く持っていただくことをめざす。</a:t>
            </a:r>
            <a:endParaRPr lang="ja-JP" altLang="en-US" sz="1400" b="1"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481677" y="893071"/>
            <a:ext cx="3556923" cy="285679"/>
          </a:xfrm>
          <a:prstGeom prst="rect">
            <a:avLst/>
          </a:prstGeom>
          <a:noFill/>
          <a:ln>
            <a:noFill/>
          </a:ln>
        </p:spPr>
        <p:txBody>
          <a:bodyPr wrap="square" rtlCol="0">
            <a:noAutofit/>
          </a:bodyPr>
          <a:lstStyle/>
          <a:p>
            <a:pPr>
              <a:lnSpc>
                <a:spcPts val="1477"/>
              </a:lnSpc>
            </a:pPr>
            <a:r>
              <a:rPr lang="en-US" altLang="ja-JP" sz="1400" b="1" dirty="0">
                <a:latin typeface="Meiryo UI" panose="020B0604030504040204" pitchFamily="50" charset="-128"/>
                <a:ea typeface="Meiryo UI" panose="020B0604030504040204" pitchFamily="50" charset="-128"/>
              </a:rPr>
              <a:t>【OSAKA</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MEIKAN</a:t>
            </a:r>
            <a:r>
              <a:rPr lang="ja-JP" altLang="en-US" sz="1400" b="1" dirty="0">
                <a:latin typeface="Meiryo UI" panose="020B0604030504040204" pitchFamily="50" charset="-128"/>
                <a:ea typeface="Meiryo UI" panose="020B0604030504040204" pitchFamily="50" charset="-128"/>
              </a:rPr>
              <a:t>を通じた府政</a:t>
            </a:r>
            <a:r>
              <a:rPr lang="en-US" altLang="ja-JP" sz="1400" b="1" dirty="0">
                <a:latin typeface="Meiryo UI" panose="020B0604030504040204" pitchFamily="50" charset="-128"/>
                <a:ea typeface="Meiryo UI" panose="020B0604030504040204" pitchFamily="50" charset="-128"/>
              </a:rPr>
              <a:t>PR】</a:t>
            </a:r>
          </a:p>
        </p:txBody>
      </p:sp>
      <p:sp>
        <p:nvSpPr>
          <p:cNvPr id="37" name="正方形/長方形 36"/>
          <p:cNvSpPr/>
          <p:nvPr/>
        </p:nvSpPr>
        <p:spPr>
          <a:xfrm>
            <a:off x="6422852" y="3949820"/>
            <a:ext cx="2447707" cy="216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ja-JP" altLang="en-US" sz="800" b="1" dirty="0">
                <a:solidFill>
                  <a:schemeClr val="accent2">
                    <a:lumMod val="50000"/>
                  </a:schemeClr>
                </a:solidFill>
                <a:latin typeface="Meiryo" panose="020B0604030504040204" pitchFamily="34" charset="-128"/>
                <a:ea typeface="Meiryo" panose="020B0604030504040204" pitchFamily="34" charset="-128"/>
              </a:rPr>
              <a:t>ボイスメディア（</a:t>
            </a:r>
            <a:r>
              <a:rPr lang="en-US" altLang="ja-JP" sz="800" b="1" dirty="0">
                <a:solidFill>
                  <a:schemeClr val="accent2">
                    <a:lumMod val="50000"/>
                  </a:schemeClr>
                </a:solidFill>
                <a:latin typeface="Meiryo" panose="020B0604030504040204" pitchFamily="34" charset="-128"/>
                <a:ea typeface="Meiryo" panose="020B0604030504040204" pitchFamily="34" charset="-128"/>
              </a:rPr>
              <a:t>OSAKA</a:t>
            </a:r>
            <a:r>
              <a:rPr lang="ja-JP" altLang="en-US" sz="800" b="1" dirty="0">
                <a:solidFill>
                  <a:schemeClr val="accent2">
                    <a:lumMod val="50000"/>
                  </a:schemeClr>
                </a:solidFill>
                <a:latin typeface="Meiryo" panose="020B0604030504040204" pitchFamily="34" charset="-128"/>
                <a:ea typeface="Meiryo" panose="020B0604030504040204" pitchFamily="34" charset="-128"/>
              </a:rPr>
              <a:t> </a:t>
            </a:r>
            <a:r>
              <a:rPr lang="en-US" altLang="ja-JP" sz="800" b="1" dirty="0">
                <a:solidFill>
                  <a:srgbClr val="5C2C04"/>
                </a:solidFill>
                <a:latin typeface="Meiryo" panose="020B0604030504040204" pitchFamily="34" charset="-128"/>
                <a:ea typeface="Meiryo" panose="020B0604030504040204" pitchFamily="34" charset="-128"/>
              </a:rPr>
              <a:t>MEIKAN</a:t>
            </a:r>
            <a:r>
              <a:rPr lang="en-US" altLang="ja-JP" sz="800" b="1" dirty="0">
                <a:solidFill>
                  <a:schemeClr val="accent2">
                    <a:lumMod val="50000"/>
                  </a:schemeClr>
                </a:solidFill>
                <a:latin typeface="Meiryo" panose="020B0604030504040204" pitchFamily="34" charset="-128"/>
                <a:ea typeface="Meiryo" panose="020B0604030504040204" pitchFamily="34" charset="-128"/>
              </a:rPr>
              <a:t> </a:t>
            </a:r>
            <a:r>
              <a:rPr lang="en-US" altLang="ja-JP" sz="800" b="1" dirty="0" err="1">
                <a:solidFill>
                  <a:schemeClr val="accent2">
                    <a:lumMod val="50000"/>
                  </a:schemeClr>
                </a:solidFill>
                <a:latin typeface="Meiryo" panose="020B0604030504040204" pitchFamily="34" charset="-128"/>
                <a:ea typeface="Meiryo" panose="020B0604030504040204" pitchFamily="34" charset="-128"/>
              </a:rPr>
              <a:t>VoiceCh</a:t>
            </a:r>
            <a:r>
              <a:rPr lang="en-US" altLang="ja-JP" sz="800" b="1" dirty="0">
                <a:solidFill>
                  <a:schemeClr val="accent2">
                    <a:lumMod val="50000"/>
                  </a:schemeClr>
                </a:solidFill>
                <a:latin typeface="Meiryo" panose="020B0604030504040204" pitchFamily="34" charset="-128"/>
                <a:ea typeface="Meiryo" panose="020B0604030504040204" pitchFamily="34" charset="-128"/>
              </a:rPr>
              <a:t>.</a:t>
            </a:r>
            <a:r>
              <a:rPr lang="ja-JP" altLang="en-US" sz="800" b="1" dirty="0">
                <a:solidFill>
                  <a:schemeClr val="accent2">
                    <a:lumMod val="50000"/>
                  </a:schemeClr>
                </a:solidFill>
                <a:latin typeface="Meiryo" panose="020B0604030504040204" pitchFamily="34" charset="-128"/>
                <a:ea typeface="Meiryo" panose="020B0604030504040204" pitchFamily="34" charset="-128"/>
              </a:rPr>
              <a:t>）</a:t>
            </a:r>
          </a:p>
        </p:txBody>
      </p:sp>
      <p:sp>
        <p:nvSpPr>
          <p:cNvPr id="42" name="正方形/長方形 41"/>
          <p:cNvSpPr/>
          <p:nvPr/>
        </p:nvSpPr>
        <p:spPr>
          <a:xfrm>
            <a:off x="8033302" y="2837916"/>
            <a:ext cx="859178" cy="216000"/>
          </a:xfrm>
          <a:prstGeom prst="rect">
            <a:avLst/>
          </a:prstGeom>
          <a:solidFill>
            <a:schemeClr val="accent5">
              <a:lumMod val="40000"/>
              <a:lumOff val="60000"/>
              <a:alpha val="50000"/>
            </a:schemeClr>
          </a:solidFill>
          <a:ln w="12700" cap="flat" cmpd="sng" algn="ctr">
            <a:noFill/>
            <a:prstDash val="solid"/>
            <a:miter lim="800000"/>
          </a:ln>
          <a:effectLst/>
        </p:spPr>
        <p:txBody>
          <a:bodyPr lIns="36000" rIns="36000" rtlCol="0" anchor="ct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chemeClr val="tx2">
                    <a:lumMod val="50000"/>
                  </a:schemeClr>
                </a:solidFill>
                <a:effectLst/>
                <a:uLnTx/>
                <a:uFillTx/>
                <a:latin typeface="Meiryo UI" panose="020B0604030504040204" pitchFamily="34" charset="-128"/>
                <a:ea typeface="Meiryo UI" panose="020B0604030504040204" pitchFamily="34" charset="-128"/>
              </a:rPr>
              <a:t>Facebook</a:t>
            </a:r>
            <a:endParaRPr kumimoji="0" lang="ja-JP" altLang="en-US" sz="800" b="1" i="0" u="none" strike="noStrike" kern="0" cap="none" spc="0" normalizeH="0" baseline="0" noProof="0" dirty="0">
              <a:ln>
                <a:noFill/>
              </a:ln>
              <a:solidFill>
                <a:schemeClr val="tx2">
                  <a:lumMod val="50000"/>
                </a:schemeClr>
              </a:solidFill>
              <a:effectLst/>
              <a:uLnTx/>
              <a:uFillTx/>
              <a:latin typeface="Meiryo UI" panose="020B0604030504040204" pitchFamily="34" charset="-128"/>
              <a:ea typeface="Meiryo UI" panose="020B0604030504040204" pitchFamily="34" charset="-128"/>
            </a:endParaRPr>
          </a:p>
        </p:txBody>
      </p:sp>
      <p:sp>
        <p:nvSpPr>
          <p:cNvPr id="43" name="テキスト ボックス 42"/>
          <p:cNvSpPr txBox="1"/>
          <p:nvPr/>
        </p:nvSpPr>
        <p:spPr>
          <a:xfrm>
            <a:off x="476545" y="4959170"/>
            <a:ext cx="3326983" cy="242174"/>
          </a:xfrm>
          <a:prstGeom prst="rect">
            <a:avLst/>
          </a:prstGeom>
          <a:noFill/>
          <a:ln>
            <a:noFill/>
          </a:ln>
        </p:spPr>
        <p:txBody>
          <a:bodyPr wrap="square" rtlCol="0">
            <a:noAutofit/>
          </a:bodyPr>
          <a:lstStyle/>
          <a:p>
            <a:pPr>
              <a:lnSpc>
                <a:spcPts val="1477"/>
              </a:lnSpc>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企業のネットワーク等を活用した府政</a:t>
            </a:r>
            <a:r>
              <a:rPr lang="en-US" altLang="ja-JP" sz="1400" b="1" dirty="0">
                <a:latin typeface="Meiryo UI" panose="020B0604030504040204" pitchFamily="50" charset="-128"/>
                <a:ea typeface="Meiryo UI" panose="020B0604030504040204" pitchFamily="50" charset="-128"/>
              </a:rPr>
              <a:t>PR】</a:t>
            </a:r>
          </a:p>
        </p:txBody>
      </p:sp>
      <p:sp>
        <p:nvSpPr>
          <p:cNvPr id="44" name="正方形/長方形 43"/>
          <p:cNvSpPr/>
          <p:nvPr/>
        </p:nvSpPr>
        <p:spPr>
          <a:xfrm>
            <a:off x="3650466" y="2167118"/>
            <a:ext cx="2608353" cy="20048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en-US" altLang="ja-JP" sz="1050" b="1" spc="-20" dirty="0">
                <a:solidFill>
                  <a:srgbClr val="2B3616"/>
                </a:solidFill>
                <a:latin typeface="Meiryo" panose="020B0604030504040204" pitchFamily="34" charset="-128"/>
                <a:ea typeface="Meiryo" panose="020B0604030504040204" pitchFamily="34" charset="-128"/>
              </a:rPr>
              <a:t>OSAKA MEIKAN NEWS</a:t>
            </a:r>
            <a:r>
              <a:rPr lang="ja-JP" altLang="en-US" sz="800" b="1" spc="-20" dirty="0">
                <a:solidFill>
                  <a:srgbClr val="2B3616"/>
                </a:solidFill>
                <a:latin typeface="Meiryo" panose="020B0604030504040204" pitchFamily="34" charset="-128"/>
                <a:ea typeface="Meiryo" panose="020B0604030504040204" pitchFamily="34" charset="-128"/>
              </a:rPr>
              <a:t>（ニュースメディア）　</a:t>
            </a:r>
            <a:endParaRPr lang="en-US" altLang="ja-JP" sz="800" b="1" spc="-20" dirty="0">
              <a:solidFill>
                <a:srgbClr val="2B3616"/>
              </a:solidFill>
              <a:latin typeface="Meiryo" panose="020B0604030504040204" pitchFamily="34" charset="-128"/>
              <a:ea typeface="Meiryo" panose="020B0604030504040204" pitchFamily="34" charset="-128"/>
            </a:endParaRPr>
          </a:p>
        </p:txBody>
      </p:sp>
      <p:sp>
        <p:nvSpPr>
          <p:cNvPr id="46" name="テキスト ボックス 45"/>
          <p:cNvSpPr txBox="1"/>
          <p:nvPr/>
        </p:nvSpPr>
        <p:spPr>
          <a:xfrm>
            <a:off x="687425" y="5788712"/>
            <a:ext cx="3696448" cy="646331"/>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サイネージや会員等向け機関誌、顧客向け案内状への掲載</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オリジナルポスターやチラシの制作・掲示・配布</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en-US" altLang="ja-JP" sz="900" dirty="0">
                <a:latin typeface="Meiryo UI" panose="020B0604030504040204" pitchFamily="50" charset="-128"/>
                <a:ea typeface="Meiryo UI" panose="020B0604030504040204" pitchFamily="50" charset="-128"/>
              </a:rPr>
              <a:t>FM</a:t>
            </a:r>
            <a:r>
              <a:rPr lang="ja-JP" altLang="en-US" sz="900" dirty="0">
                <a:latin typeface="Meiryo UI" panose="020B0604030504040204" pitchFamily="50" charset="-128"/>
                <a:ea typeface="Meiryo UI" panose="020B0604030504040204" pitchFamily="50" charset="-128"/>
              </a:rPr>
              <a:t>ラジオ等、企業の番組枠を活用した府政</a:t>
            </a:r>
            <a:r>
              <a:rPr lang="en-US" altLang="ja-JP" sz="900" dirty="0">
                <a:latin typeface="Meiryo UI" panose="020B0604030504040204" pitchFamily="50" charset="-128"/>
                <a:ea typeface="Meiryo UI" panose="020B0604030504040204" pitchFamily="50" charset="-128"/>
              </a:rPr>
              <a:t>PR</a:t>
            </a:r>
          </a:p>
          <a:p>
            <a:pPr marL="171450" indent="-171450">
              <a:buFont typeface="Wingdings" panose="05000000000000000000" pitchFamily="2" charset="2"/>
              <a:buChar char="Ø"/>
            </a:pPr>
            <a:r>
              <a:rPr lang="en-US" altLang="ja-JP" sz="900" dirty="0">
                <a:latin typeface="Meiryo UI" panose="020B0604030504040204" pitchFamily="50" charset="-128"/>
                <a:ea typeface="Meiryo UI" panose="020B0604030504040204" pitchFamily="50" charset="-128"/>
              </a:rPr>
              <a:t>SNS</a:t>
            </a:r>
            <a:r>
              <a:rPr lang="ja-JP" altLang="en-US" sz="900" dirty="0">
                <a:latin typeface="Meiryo UI" panose="020B0604030504040204" pitchFamily="50" charset="-128"/>
                <a:ea typeface="Meiryo UI" panose="020B0604030504040204" pitchFamily="50" charset="-128"/>
              </a:rPr>
              <a:t>を活用したコロナ対応に係る知事メッセージの世界への発信</a:t>
            </a:r>
            <a:endParaRPr lang="en-US" altLang="ja-JP" sz="9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566968" y="5179574"/>
            <a:ext cx="5540417" cy="284693"/>
          </a:xfrm>
          <a:prstGeom prst="rect">
            <a:avLst/>
          </a:prstGeom>
          <a:noFill/>
        </p:spPr>
        <p:txBody>
          <a:bodyPr wrap="square" rtlCol="0">
            <a:spAutoFit/>
          </a:bodyPr>
          <a:lstStyle/>
          <a:p>
            <a:pPr>
              <a:lnSpc>
                <a:spcPts val="1477"/>
              </a:lnSpc>
            </a:pPr>
            <a:r>
              <a:rPr lang="ja-JP" altLang="en-US" sz="1200" dirty="0">
                <a:latin typeface="メイリオ" panose="020B0604030504040204" pitchFamily="50" charset="-128"/>
                <a:ea typeface="メイリオ" panose="020B0604030504040204" pitchFamily="50" charset="-128"/>
              </a:rPr>
              <a:t>企業の営業ネットワーク、機関誌、サイネージ等を活用し、府政</a:t>
            </a:r>
            <a:r>
              <a:rPr lang="en-US" altLang="ja-JP" sz="1200" dirty="0">
                <a:latin typeface="メイリオ" panose="020B0604030504040204" pitchFamily="50" charset="-128"/>
                <a:ea typeface="メイリオ" panose="020B0604030504040204" pitchFamily="50" charset="-128"/>
              </a:rPr>
              <a:t>PR</a:t>
            </a:r>
            <a:r>
              <a:rPr lang="ja-JP" altLang="en-US" sz="1200" dirty="0">
                <a:latin typeface="メイリオ" panose="020B0604030504040204" pitchFamily="50" charset="-128"/>
                <a:ea typeface="メイリオ" panose="020B0604030504040204" pitchFamily="50" charset="-128"/>
              </a:rPr>
              <a:t>を実施。</a:t>
            </a:r>
            <a:endParaRPr lang="ja-JP" altLang="en-US" sz="1400" b="1"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AA06E65D-7891-2F4F-982E-67486385BB33}"/>
              </a:ext>
            </a:extLst>
          </p:cNvPr>
          <p:cNvSpPr txBox="1"/>
          <p:nvPr/>
        </p:nvSpPr>
        <p:spPr>
          <a:xfrm>
            <a:off x="3652850" y="2372353"/>
            <a:ext cx="2601544" cy="707886"/>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☞公民連携事例や、大阪府・府内</a:t>
            </a:r>
            <a:r>
              <a:rPr lang="en-US" altLang="ja-JP" sz="900" dirty="0">
                <a:latin typeface="Meiryo UI" panose="020B0604030504040204" pitchFamily="50" charset="-128"/>
                <a:ea typeface="Meiryo UI" panose="020B0604030504040204" pitchFamily="50" charset="-128"/>
              </a:rPr>
              <a:t>43</a:t>
            </a:r>
            <a:r>
              <a:rPr lang="ja-JP" altLang="en-US" sz="900" dirty="0">
                <a:latin typeface="Meiryo UI" panose="020B0604030504040204" pitchFamily="50" charset="-128"/>
                <a:ea typeface="Meiryo UI" panose="020B0604030504040204" pitchFamily="50" charset="-128"/>
              </a:rPr>
              <a:t>市町村の魅力</a:t>
            </a:r>
            <a:endParaRPr lang="en-US" altLang="ja-JP" sz="900" dirty="0">
              <a:latin typeface="Meiryo UI" panose="020B0604030504040204" pitchFamily="50" charset="-128"/>
              <a:ea typeface="Meiryo UI" panose="020B0604030504040204" pitchFamily="50" charset="-128"/>
            </a:endParaRPr>
          </a:p>
          <a:p>
            <a:pPr>
              <a:lnSpc>
                <a:spcPts val="12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等を掲載</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☞民間のニュースサイト</a:t>
            </a:r>
            <a:r>
              <a:rPr lang="en-US" altLang="ja-JP" sz="900" baseline="300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とも連携し、公民連携による</a:t>
            </a:r>
            <a:endParaRPr lang="en-US" altLang="ja-JP" sz="900" dirty="0">
              <a:latin typeface="Meiryo UI" panose="020B0604030504040204" pitchFamily="50" charset="-128"/>
              <a:ea typeface="Meiryo UI" panose="020B0604030504040204" pitchFamily="50" charset="-128"/>
            </a:endParaRPr>
          </a:p>
          <a:p>
            <a:pPr>
              <a:lnSpc>
                <a:spcPts val="12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新たな情報媒体として、大阪の魅力を幅広く発信</a:t>
            </a:r>
            <a:endParaRPr lang="en-US" altLang="ja-JP" sz="900" dirty="0">
              <a:latin typeface="Meiryo UI" panose="020B0604030504040204" pitchFamily="50" charset="-128"/>
              <a:ea typeface="Meiryo UI" panose="020B0604030504040204" pitchFamily="50" charset="-128"/>
            </a:endParaRPr>
          </a:p>
        </p:txBody>
      </p:sp>
      <p:pic>
        <p:nvPicPr>
          <p:cNvPr id="45" name="図 44">
            <a:extLst>
              <a:ext uri="{FF2B5EF4-FFF2-40B4-BE49-F238E27FC236}">
                <a16:creationId xmlns:a16="http://schemas.microsoft.com/office/drawing/2014/main" id="{3A5F8E32-87AD-BF49-A8C3-BF49224B6CF7}"/>
              </a:ext>
            </a:extLst>
          </p:cNvPr>
          <p:cNvPicPr>
            <a:picLocks noChangeAspect="1"/>
          </p:cNvPicPr>
          <p:nvPr/>
        </p:nvPicPr>
        <p:blipFill>
          <a:blip r:embed="rId3"/>
          <a:stretch>
            <a:fillRect/>
          </a:stretch>
        </p:blipFill>
        <p:spPr>
          <a:xfrm>
            <a:off x="7552736" y="976146"/>
            <a:ext cx="932494" cy="516339"/>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0063" y="3257282"/>
            <a:ext cx="585833" cy="585833"/>
          </a:xfrm>
          <a:prstGeom prst="rect">
            <a:avLst/>
          </a:prstGeom>
        </p:spPr>
      </p:pic>
      <p:pic>
        <p:nvPicPr>
          <p:cNvPr id="7" name="図 6"/>
          <p:cNvPicPr>
            <a:picLocks noChangeAspect="1"/>
          </p:cNvPicPr>
          <p:nvPr/>
        </p:nvPicPr>
        <p:blipFill>
          <a:blip r:embed="rId5"/>
          <a:stretch>
            <a:fillRect/>
          </a:stretch>
        </p:blipFill>
        <p:spPr>
          <a:xfrm>
            <a:off x="6435158" y="3123035"/>
            <a:ext cx="790708" cy="742993"/>
          </a:xfrm>
          <a:prstGeom prst="rect">
            <a:avLst/>
          </a:prstGeom>
        </p:spPr>
      </p:pic>
      <p:grpSp>
        <p:nvGrpSpPr>
          <p:cNvPr id="16" name="グループ化 15"/>
          <p:cNvGrpSpPr/>
          <p:nvPr/>
        </p:nvGrpSpPr>
        <p:grpSpPr>
          <a:xfrm>
            <a:off x="7238745" y="3126039"/>
            <a:ext cx="715926" cy="746643"/>
            <a:chOff x="7238745" y="3376822"/>
            <a:chExt cx="715926" cy="746643"/>
          </a:xfrm>
        </p:grpSpPr>
        <p:pic>
          <p:nvPicPr>
            <p:cNvPr id="8" name="図 7"/>
            <p:cNvPicPr>
              <a:picLocks noChangeAspect="1"/>
            </p:cNvPicPr>
            <p:nvPr/>
          </p:nvPicPr>
          <p:blipFill>
            <a:blip r:embed="rId6"/>
            <a:stretch>
              <a:fillRect/>
            </a:stretch>
          </p:blipFill>
          <p:spPr>
            <a:xfrm>
              <a:off x="7245292" y="3376822"/>
              <a:ext cx="699498" cy="353101"/>
            </a:xfrm>
            <a:prstGeom prst="rect">
              <a:avLst/>
            </a:prstGeom>
          </p:spPr>
        </p:pic>
        <p:pic>
          <p:nvPicPr>
            <p:cNvPr id="9" name="図 8"/>
            <p:cNvPicPr>
              <a:picLocks noChangeAspect="1"/>
            </p:cNvPicPr>
            <p:nvPr/>
          </p:nvPicPr>
          <p:blipFill>
            <a:blip r:embed="rId7"/>
            <a:stretch>
              <a:fillRect/>
            </a:stretch>
          </p:blipFill>
          <p:spPr>
            <a:xfrm>
              <a:off x="7238745" y="3736524"/>
              <a:ext cx="384704" cy="386941"/>
            </a:xfrm>
            <a:prstGeom prst="rect">
              <a:avLst/>
            </a:prstGeom>
          </p:spPr>
        </p:pic>
        <p:pic>
          <p:nvPicPr>
            <p:cNvPr id="5" name="図 4"/>
            <p:cNvPicPr>
              <a:picLocks noChangeAspect="1"/>
            </p:cNvPicPr>
            <p:nvPr/>
          </p:nvPicPr>
          <p:blipFill rotWithShape="1">
            <a:blip r:embed="rId8"/>
            <a:srcRect l="868" t="15858" r="-563" b="39427"/>
            <a:stretch/>
          </p:blipFill>
          <p:spPr>
            <a:xfrm>
              <a:off x="7594620" y="3755136"/>
              <a:ext cx="360051" cy="349715"/>
            </a:xfrm>
            <a:prstGeom prst="rect">
              <a:avLst/>
            </a:prstGeom>
          </p:spPr>
        </p:pic>
      </p:grpSp>
      <p:pic>
        <p:nvPicPr>
          <p:cNvPr id="11" name="図 10"/>
          <p:cNvPicPr>
            <a:picLocks noChangeAspect="1"/>
          </p:cNvPicPr>
          <p:nvPr/>
        </p:nvPicPr>
        <p:blipFill>
          <a:blip r:embed="rId9"/>
          <a:stretch>
            <a:fillRect/>
          </a:stretch>
        </p:blipFill>
        <p:spPr>
          <a:xfrm>
            <a:off x="1457690" y="3113965"/>
            <a:ext cx="2034955" cy="998097"/>
          </a:xfrm>
          <a:prstGeom prst="rect">
            <a:avLst/>
          </a:prstGeom>
        </p:spPr>
      </p:pic>
      <p:pic>
        <p:nvPicPr>
          <p:cNvPr id="13" name="図 12"/>
          <p:cNvPicPr>
            <a:picLocks noChangeAspect="1"/>
          </p:cNvPicPr>
          <p:nvPr/>
        </p:nvPicPr>
        <p:blipFill rotWithShape="1">
          <a:blip r:embed="rId10"/>
          <a:srcRect l="2542" t="46528" r="27909" b="5894"/>
          <a:stretch/>
        </p:blipFill>
        <p:spPr>
          <a:xfrm>
            <a:off x="3754489" y="3609020"/>
            <a:ext cx="2322756" cy="893369"/>
          </a:xfrm>
          <a:prstGeom prst="rect">
            <a:avLst/>
          </a:prstGeom>
        </p:spPr>
      </p:pic>
      <p:sp>
        <p:nvSpPr>
          <p:cNvPr id="47" name="テキスト ボックス 46">
            <a:extLst>
              <a:ext uri="{FF2B5EF4-FFF2-40B4-BE49-F238E27FC236}">
                <a16:creationId xmlns:a16="http://schemas.microsoft.com/office/drawing/2014/main" id="{AA06E65D-7891-2F4F-982E-67486385BB33}"/>
              </a:ext>
            </a:extLst>
          </p:cNvPr>
          <p:cNvSpPr txBox="1"/>
          <p:nvPr/>
        </p:nvSpPr>
        <p:spPr>
          <a:xfrm>
            <a:off x="6389236" y="4173428"/>
            <a:ext cx="2607788" cy="400110"/>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☞アプリを活用し、大阪府チャンネルのハイライトを</a:t>
            </a:r>
            <a:endParaRPr lang="en-US" altLang="ja-JP" sz="900" dirty="0">
              <a:latin typeface="Meiryo UI" panose="020B0604030504040204" pitchFamily="50" charset="-128"/>
              <a:ea typeface="Meiryo UI" panose="020B0604030504040204" pitchFamily="50" charset="-128"/>
            </a:endParaRPr>
          </a:p>
          <a:p>
            <a:pPr>
              <a:lnSpc>
                <a:spcPts val="12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音声でお届け（毎月第</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火曜日（約</a:t>
            </a:r>
            <a:r>
              <a:rPr lang="en-US" altLang="ja-JP" sz="900" dirty="0">
                <a:latin typeface="Meiryo UI" panose="020B0604030504040204" pitchFamily="50" charset="-128"/>
                <a:ea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rPr>
              <a:t>分））</a:t>
            </a:r>
            <a:endParaRPr lang="en-US" altLang="ja-JP" sz="9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814637" y="3076218"/>
            <a:ext cx="2441424" cy="307777"/>
          </a:xfrm>
          <a:prstGeom prst="rect">
            <a:avLst/>
          </a:prstGeom>
          <a:noFill/>
        </p:spPr>
        <p:txBody>
          <a:bodyPr wrap="square" rtlCol="0">
            <a:spAutoFit/>
          </a:bodyPr>
          <a:lstStyle/>
          <a:p>
            <a:pPr>
              <a:lnSpc>
                <a:spcPts val="840"/>
              </a:lnSpc>
            </a:pP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ライブドアニュース、スマートニュースアプリ、楽天</a:t>
            </a:r>
            <a:r>
              <a:rPr kumimoji="1" lang="en-US" altLang="ja-JP" sz="700" dirty="0" err="1">
                <a:latin typeface="Meiryo UI" panose="020B0604030504040204" pitchFamily="50" charset="-128"/>
                <a:ea typeface="Meiryo UI" panose="020B0604030504040204" pitchFamily="50" charset="-128"/>
              </a:rPr>
              <a:t>Infoseek</a:t>
            </a:r>
            <a:r>
              <a:rPr kumimoji="1" lang="en-US" altLang="ja-JP" sz="700" dirty="0">
                <a:latin typeface="Meiryo UI" panose="020B0604030504040204" pitchFamily="50" charset="-128"/>
                <a:ea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rPr>
              <a:t>ほか</a:t>
            </a:r>
            <a:endParaRPr kumimoji="1" lang="en-US" altLang="ja-JP" sz="700" dirty="0">
              <a:latin typeface="Meiryo UI" panose="020B0604030504040204" pitchFamily="50" charset="-128"/>
              <a:ea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rPr>
              <a:t>　 </a:t>
            </a:r>
            <a:r>
              <a:rPr kumimoji="1" lang="en-US" altLang="ja-JP" sz="700" dirty="0">
                <a:latin typeface="Meiryo UI" panose="020B0604030504040204" pitchFamily="50" charset="-128"/>
                <a:ea typeface="Meiryo UI" panose="020B0604030504040204" pitchFamily="50" charset="-128"/>
              </a:rPr>
              <a:t>7</a:t>
            </a:r>
            <a:r>
              <a:rPr kumimoji="1" lang="ja-JP" altLang="en-US" sz="700" dirty="0">
                <a:latin typeface="Meiryo UI" panose="020B0604030504040204" pitchFamily="50" charset="-128"/>
                <a:ea typeface="Meiryo UI" panose="020B0604030504040204" pitchFamily="50" charset="-128"/>
              </a:rPr>
              <a:t>サイト（</a:t>
            </a:r>
            <a:r>
              <a:rPr kumimoji="1" lang="en-US" altLang="ja-JP" sz="700" dirty="0">
                <a:latin typeface="Meiryo UI" panose="020B0604030504040204" pitchFamily="50" charset="-128"/>
                <a:ea typeface="Meiryo UI" panose="020B0604030504040204" pitchFamily="50" charset="-128"/>
              </a:rPr>
              <a:t>R2.12</a:t>
            </a:r>
            <a:r>
              <a:rPr kumimoji="1" lang="ja-JP" altLang="en-US" sz="700" dirty="0">
                <a:latin typeface="Meiryo UI" panose="020B0604030504040204" pitchFamily="50" charset="-128"/>
                <a:ea typeface="Meiryo UI" panose="020B0604030504040204" pitchFamily="50" charset="-128"/>
              </a:rPr>
              <a:t>現在） </a:t>
            </a:r>
          </a:p>
        </p:txBody>
      </p:sp>
      <p:pic>
        <p:nvPicPr>
          <p:cNvPr id="56" name="図 55"/>
          <p:cNvPicPr>
            <a:picLocks noChangeAspect="1"/>
          </p:cNvPicPr>
          <p:nvPr/>
        </p:nvPicPr>
        <p:blipFill rotWithShape="1">
          <a:blip r:embed="rId11"/>
          <a:srcRect l="3957" t="20236" r="59973" b="40977"/>
          <a:stretch/>
        </p:blipFill>
        <p:spPr>
          <a:xfrm>
            <a:off x="4166955" y="5499230"/>
            <a:ext cx="1500575" cy="907202"/>
          </a:xfrm>
          <a:prstGeom prst="rect">
            <a:avLst/>
          </a:prstGeom>
        </p:spPr>
      </p:pic>
      <p:sp>
        <p:nvSpPr>
          <p:cNvPr id="57" name="正方形/長方形 56"/>
          <p:cNvSpPr/>
          <p:nvPr/>
        </p:nvSpPr>
        <p:spPr>
          <a:xfrm>
            <a:off x="7992389" y="3075226"/>
            <a:ext cx="945096" cy="182824"/>
          </a:xfrm>
          <a:prstGeom prst="rect">
            <a:avLst/>
          </a:prstGeom>
          <a:noFill/>
          <a:ln w="12700" cap="flat" cmpd="sng" algn="ctr">
            <a:noFill/>
            <a:prstDash val="solid"/>
            <a:miter lim="800000"/>
          </a:ln>
          <a:effectLst/>
        </p:spPr>
        <p:txBody>
          <a:bodyPr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rPr>
              <a:t>【</a:t>
            </a:r>
            <a:r>
              <a:rPr kumimoji="0" lang="ja-JP" altLang="en-US"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rPr>
              <a:t>＠</a:t>
            </a:r>
            <a:r>
              <a:rPr kumimoji="0" lang="en-US" altLang="ja-JP" sz="700" b="1" i="0" u="none" strike="noStrike" kern="0" cap="none" spc="0" normalizeH="0" baseline="0" noProof="0" dirty="0" err="1">
                <a:ln>
                  <a:noFill/>
                </a:ln>
                <a:solidFill>
                  <a:prstClr val="black"/>
                </a:solidFill>
                <a:effectLst/>
                <a:uLnTx/>
                <a:uFillTx/>
                <a:latin typeface="Meiryo UI" panose="020B0604030504040204" pitchFamily="34" charset="-128"/>
                <a:ea typeface="Meiryo UI" panose="020B0604030504040204" pitchFamily="34" charset="-128"/>
              </a:rPr>
              <a:t>meikan.osaka</a:t>
            </a:r>
            <a:r>
              <a:rPr kumimoji="0" lang="en-US" altLang="ja-JP"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rPr>
              <a:t>】</a:t>
            </a:r>
            <a:endParaRPr kumimoji="0" lang="ja-JP" altLang="en-US"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endParaRPr>
          </a:p>
        </p:txBody>
      </p:sp>
      <p:pic>
        <p:nvPicPr>
          <p:cNvPr id="2051" name="Picture 3" descr="291cb7ad-f7c0-4832-9dbc-b86dd5f67eec@jpnprd01"/>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3443" t="3063" b="10345"/>
          <a:stretch/>
        </p:blipFill>
        <p:spPr bwMode="auto">
          <a:xfrm>
            <a:off x="5832140" y="5004789"/>
            <a:ext cx="1016229" cy="121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p:cNvPicPr>
          <p:nvPr/>
        </p:nvPicPr>
        <p:blipFill rotWithShape="1">
          <a:blip r:embed="rId14"/>
          <a:srcRect l="24783" t="18934" r="47829" b="12500"/>
          <a:stretch/>
        </p:blipFill>
        <p:spPr>
          <a:xfrm rot="820044">
            <a:off x="6496747" y="5144268"/>
            <a:ext cx="964168" cy="1329431"/>
          </a:xfrm>
          <a:prstGeom prst="rect">
            <a:avLst/>
          </a:prstGeom>
        </p:spPr>
      </p:pic>
      <p:sp>
        <p:nvSpPr>
          <p:cNvPr id="58" name="角丸四角形 57"/>
          <p:cNvSpPr/>
          <p:nvPr/>
        </p:nvSpPr>
        <p:spPr>
          <a:xfrm>
            <a:off x="659585" y="5578648"/>
            <a:ext cx="1571277" cy="202322"/>
          </a:xfrm>
          <a:prstGeom prst="roundRect">
            <a:avLst/>
          </a:prstGeom>
          <a:solidFill>
            <a:schemeClr val="bg1"/>
          </a:solidFill>
          <a:ln w="1905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00" b="1" dirty="0">
                <a:solidFill>
                  <a:schemeClr val="tx1">
                    <a:lumMod val="50000"/>
                    <a:lumOff val="50000"/>
                  </a:schemeClr>
                </a:solidFill>
                <a:latin typeface="Meiryo UI" panose="020B0604030504040204" pitchFamily="50" charset="-128"/>
                <a:ea typeface="Meiryo UI" panose="020B0604030504040204" pitchFamily="50" charset="-128"/>
                <a:cs typeface="メイリオ" panose="020B0604030504040204" pitchFamily="50" charset="-128"/>
              </a:rPr>
              <a:t>令和</a:t>
            </a:r>
            <a:r>
              <a:rPr lang="en-US" altLang="ja-JP" sz="1000" b="1" dirty="0">
                <a:solidFill>
                  <a:schemeClr val="tx1">
                    <a:lumMod val="50000"/>
                    <a:lumOff val="50000"/>
                  </a:schemeClr>
                </a:solidFill>
                <a:latin typeface="Meiryo UI" panose="020B0604030504040204" pitchFamily="50" charset="-128"/>
                <a:ea typeface="Meiryo UI" panose="020B0604030504040204" pitchFamily="50" charset="-128"/>
                <a:cs typeface="メイリオ" panose="020B0604030504040204" pitchFamily="50" charset="-128"/>
              </a:rPr>
              <a:t>2</a:t>
            </a:r>
            <a:r>
              <a:rPr lang="ja-JP" altLang="en-US" sz="1000" b="1" dirty="0">
                <a:solidFill>
                  <a:schemeClr val="tx1">
                    <a:lumMod val="50000"/>
                    <a:lumOff val="50000"/>
                  </a:schemeClr>
                </a:solidFill>
                <a:latin typeface="Meiryo UI" panose="020B0604030504040204" pitchFamily="50" charset="-128"/>
                <a:ea typeface="Meiryo UI" panose="020B0604030504040204" pitchFamily="50" charset="-128"/>
                <a:cs typeface="メイリオ" panose="020B0604030504040204" pitchFamily="50" charset="-128"/>
              </a:rPr>
              <a:t>年度の取組み事例</a:t>
            </a:r>
          </a:p>
        </p:txBody>
      </p:sp>
      <p:pic>
        <p:nvPicPr>
          <p:cNvPr id="6" name="図 5"/>
          <p:cNvPicPr>
            <a:picLocks noChangeAspect="1"/>
          </p:cNvPicPr>
          <p:nvPr/>
        </p:nvPicPr>
        <p:blipFill rotWithShape="1">
          <a:blip r:embed="rId15" cstate="print">
            <a:extLst>
              <a:ext uri="{28A0092B-C50C-407E-A947-70E740481C1C}">
                <a14:useLocalDpi xmlns:a14="http://schemas.microsoft.com/office/drawing/2010/main" val="0"/>
              </a:ext>
            </a:extLst>
          </a:blip>
          <a:srcRect l="1439" r="2574"/>
          <a:stretch/>
        </p:blipFill>
        <p:spPr>
          <a:xfrm>
            <a:off x="7733884" y="5081593"/>
            <a:ext cx="999033" cy="1284164"/>
          </a:xfrm>
          <a:prstGeom prst="rect">
            <a:avLst/>
          </a:prstGeom>
          <a:ln w="3175">
            <a:noFill/>
            <a:prstDash val="solid"/>
          </a:ln>
        </p:spPr>
      </p:pic>
      <p:sp>
        <p:nvSpPr>
          <p:cNvPr id="14" name="テキスト ボックス 13"/>
          <p:cNvSpPr txBox="1"/>
          <p:nvPr/>
        </p:nvSpPr>
        <p:spPr>
          <a:xfrm>
            <a:off x="8277695" y="6371456"/>
            <a:ext cx="703947" cy="153888"/>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r>
              <a:rPr lang="ja-JP" altLang="en-US" sz="400" dirty="0">
                <a:solidFill>
                  <a:schemeClr val="tx2"/>
                </a:solidFill>
              </a:rPr>
              <a:t>出所：</a:t>
            </a:r>
            <a:r>
              <a:rPr lang="en-US" altLang="ja-JP" sz="400" dirty="0">
                <a:solidFill>
                  <a:schemeClr val="tx2"/>
                </a:solidFill>
              </a:rPr>
              <a:t>Twitter</a:t>
            </a:r>
            <a:endParaRPr kumimoji="1" lang="ja-JP" altLang="en-US" sz="4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endParaRPr>
          </a:p>
        </p:txBody>
      </p:sp>
      <p:sp>
        <p:nvSpPr>
          <p:cNvPr id="17" name="正方形/長方形 16"/>
          <p:cNvSpPr/>
          <p:nvPr/>
        </p:nvSpPr>
        <p:spPr>
          <a:xfrm>
            <a:off x="7690853" y="5054315"/>
            <a:ext cx="1075066" cy="1329648"/>
          </a:xfrm>
          <a:prstGeom prst="rect">
            <a:avLst/>
          </a:prstGeom>
          <a:noFill/>
          <a:ln w="3175">
            <a:solidFill>
              <a:schemeClr val="accent1"/>
            </a:solidFill>
          </a:ln>
        </p:spPr>
        <p:style>
          <a:lnRef idx="2">
            <a:schemeClr val="accent1"/>
          </a:lnRef>
          <a:fillRef idx="1">
            <a:schemeClr val="lt1"/>
          </a:fillRef>
          <a:effectRef idx="0">
            <a:schemeClr val="accent1"/>
          </a:effectRef>
          <a:fontRef idx="minor">
            <a:schemeClr val="dk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8" name="図 17"/>
          <p:cNvPicPr>
            <a:picLocks noChangeAspect="1"/>
          </p:cNvPicPr>
          <p:nvPr/>
        </p:nvPicPr>
        <p:blipFill>
          <a:blip r:embed="rId16"/>
          <a:stretch>
            <a:fillRect/>
          </a:stretch>
        </p:blipFill>
        <p:spPr>
          <a:xfrm>
            <a:off x="5403180" y="3314180"/>
            <a:ext cx="779120" cy="411337"/>
          </a:xfrm>
          <a:prstGeom prst="rect">
            <a:avLst/>
          </a:prstGeom>
        </p:spPr>
      </p:pic>
      <p:sp>
        <p:nvSpPr>
          <p:cNvPr id="15" name="正方形/長方形 1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21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87315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（３）より幅広い共創の仕組みづくり</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テキスト ボックス 5"/>
          <p:cNvSpPr txBox="1"/>
          <p:nvPr/>
        </p:nvSpPr>
        <p:spPr>
          <a:xfrm>
            <a:off x="553815" y="5786381"/>
            <a:ext cx="8203650" cy="1056823"/>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(*14)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地域が抱える課題について</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を活用し、市民・企業・技術者などが連携参加して解決していく取組み。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noProof="0" dirty="0">
                <a:latin typeface="メイリオ" panose="020B0604030504040204" pitchFamily="50" charset="-128"/>
                <a:ea typeface="メイリオ" panose="020B0604030504040204" pitchFamily="50" charset="-128"/>
                <a:cs typeface="メイリオ" panose="020B0604030504040204" pitchFamily="50" charset="-128"/>
              </a:rPr>
              <a:t>15</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職業上で培った専門的な知識・スキルを活かし社会貢献すること。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(*16)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社会課題の解決につながるビジネスのこと。</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やコミュニティビジネスなどとは別に、近年は社会課題をシーズとして新たなビジネスを展開し成長する企業が増えている。</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府商工労働部の産業化戦略センターでは幅広い分野においてこうした企業の創業・成長支援に取り組んでいる。</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(*17)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民間活用による効果が高く効率的と想定される事業を民間事業者が実施し、行政は、あらかじめ合意した成果目標が達成された場合に、事業実施に要したコストに成果報酬</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を加えて事後的に支払うもの。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(*18)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インターネット上で多数の人から資金を募る仕組み。様々な理由でお金を必要としている人に対し、共感した人が一口</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円程度からインターネットを通じて</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出資する。プロジェクトを立ち上げる実行者は、個人、団体、企業、自治体など様々ある。</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96525" y="863716"/>
            <a:ext cx="8784075" cy="774330"/>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indent="-174625">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府民・企業・大学・市町村等多様なプレーヤーとの連携を深め、それらを束ねる「起点」となることで、より多くの社会資源が社会課題解決に振り向けられるよう取り組みます。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462136" y="1888450"/>
            <a:ext cx="8415034" cy="2874322"/>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indent="-285750">
              <a:buFont typeface="Wingdings" panose="05000000000000000000" pitchFamily="2" charset="2"/>
              <a:buChar char="l"/>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多様な企業との対話によるアイデア収集・市場ニーズ把握</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公民連携の推進</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スマートシティ分野における複数企業と府・市町村の公民共同による課題解決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の仕組みづくり</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市民・団体の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専門知識を活かした課題解決</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（シビックテック</a:t>
            </a:r>
            <a:r>
              <a:rPr lang="en-US" altLang="ja-JP" sz="11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プロボノ</a:t>
            </a:r>
            <a:r>
              <a:rPr lang="en-US" altLang="ja-JP" sz="11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による伴走型支援　等）</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a:t>
            </a:r>
            <a:endParaRPr lang="en-US" altLang="ja-JP" sz="1400"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民間の活躍環境の整備</a:t>
            </a:r>
            <a:r>
              <a:rPr lang="ja-JP" altLang="en-US" sz="11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企業等への実証フィールドの提供、規制緩和を通じた事業創造　等）</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社会課題解決ビジネス</a:t>
            </a:r>
            <a:r>
              <a:rPr lang="en-US" altLang="ja-JP" sz="1400"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についての情報共有、連携・協力、創出・成長支援</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民間資金の活用</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（民間の資金提供先との協働、</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ソーシャル・インパクトボンド</a:t>
            </a:r>
            <a:r>
              <a:rPr lang="en-US" altLang="ja-JP" sz="11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1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クラウドファンディング</a:t>
            </a:r>
            <a:r>
              <a:rPr lang="en-US" altLang="ja-JP" sz="11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1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民間人材の受入</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310538" y="2033844"/>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22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9" name="直線コネクタ 8"/>
          <p:cNvCxnSpPr/>
          <p:nvPr/>
        </p:nvCxnSpPr>
        <p:spPr>
          <a:xfrm>
            <a:off x="255881" y="5769260"/>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52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6829" y="449915"/>
            <a:ext cx="8887636" cy="6075429"/>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◆多様な企業との対話によるアイデア収集・市場ニーズ把握</a:t>
            </a:r>
            <a:endPar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サウンディング型市場調査の実施</a:t>
            </a: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endPar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endPar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endPar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11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正方形/長方形 11"/>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14</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p:txBody>
      </p:sp>
      <p:sp>
        <p:nvSpPr>
          <p:cNvPr id="13" name="正方形/長方形 12"/>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chemeClr val="tx1"/>
                </a:solidFill>
                <a:latin typeface="Calibri" panose="020F0502020204030204" pitchFamily="34" charset="0"/>
                <a:ea typeface="Meiryo UI" panose="020B0604030504040204" pitchFamily="50" charset="-128"/>
                <a:cs typeface="Calibri" panose="020F0502020204030204" pitchFamily="34" charset="0"/>
              </a:rPr>
              <a:t>23</a:t>
            </a:r>
            <a:endParaRPr kumimoji="1" lang="ja-JP" altLang="en-US" sz="1800" b="0" i="0" u="none" strike="noStrike" kern="120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grpSp>
        <p:nvGrpSpPr>
          <p:cNvPr id="8" name="グループ化 7"/>
          <p:cNvGrpSpPr/>
          <p:nvPr/>
        </p:nvGrpSpPr>
        <p:grpSpPr>
          <a:xfrm>
            <a:off x="539661" y="1757342"/>
            <a:ext cx="8442828" cy="1581648"/>
            <a:chOff x="521550" y="1598709"/>
            <a:chExt cx="8442828" cy="1581648"/>
          </a:xfrm>
        </p:grpSpPr>
        <p:grpSp>
          <p:nvGrpSpPr>
            <p:cNvPr id="3" name="グループ化 2"/>
            <p:cNvGrpSpPr/>
            <p:nvPr/>
          </p:nvGrpSpPr>
          <p:grpSpPr>
            <a:xfrm>
              <a:off x="521550" y="1598709"/>
              <a:ext cx="8442828" cy="1470251"/>
              <a:chOff x="404493" y="1956403"/>
              <a:chExt cx="8442828" cy="1367061"/>
            </a:xfrm>
          </p:grpSpPr>
          <p:pic>
            <p:nvPicPr>
              <p:cNvPr id="4" name="Picture 2" descr="D:\UedaYu\Desktop\nagare5.png"/>
              <p:cNvPicPr>
                <a:picLocks noChangeAspect="1" noChangeArrowheads="1"/>
              </p:cNvPicPr>
              <p:nvPr/>
            </p:nvPicPr>
            <p:blipFill rotWithShape="1">
              <a:blip r:embed="rId2">
                <a:extLst>
                  <a:ext uri="{28A0092B-C50C-407E-A947-70E740481C1C}">
                    <a14:useLocalDpi xmlns:a14="http://schemas.microsoft.com/office/drawing/2010/main" val="0"/>
                  </a:ext>
                </a:extLst>
              </a:blip>
              <a:srcRect l="1567" r="733"/>
              <a:stretch/>
            </p:blipFill>
            <p:spPr bwMode="auto">
              <a:xfrm>
                <a:off x="431386" y="1956403"/>
                <a:ext cx="8415935" cy="1367061"/>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 4"/>
              <p:cNvSpPr/>
              <p:nvPr/>
            </p:nvSpPr>
            <p:spPr>
              <a:xfrm>
                <a:off x="404493" y="1956403"/>
                <a:ext cx="1530170" cy="363710"/>
              </a:xfrm>
              <a:prstGeom prst="roundRect">
                <a:avLst>
                  <a:gd name="adj" fmla="val 22172"/>
                </a:avLst>
              </a:prstGeom>
              <a:noFill/>
              <a:ln w="6350">
                <a:no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基本的な流れ</a:t>
                </a: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9" name="右中かっこ 8"/>
            <p:cNvSpPr/>
            <p:nvPr/>
          </p:nvSpPr>
          <p:spPr>
            <a:xfrm rot="5400000">
              <a:off x="3599873" y="-243228"/>
              <a:ext cx="220343" cy="6210693"/>
            </a:xfrm>
            <a:prstGeom prst="rightBrace">
              <a:avLst>
                <a:gd name="adj1" fmla="val 47819"/>
                <a:gd name="adj2" fmla="val 5205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956212" y="2933945"/>
              <a:ext cx="1507667" cy="246412"/>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サウンディング型市場調査</a:t>
              </a:r>
            </a:p>
          </p:txBody>
        </p:sp>
      </p:grpSp>
      <p:sp>
        <p:nvSpPr>
          <p:cNvPr id="21" name="テキスト ボックス 20"/>
          <p:cNvSpPr txBox="1"/>
          <p:nvPr/>
        </p:nvSpPr>
        <p:spPr>
          <a:xfrm>
            <a:off x="2861810" y="6264315"/>
            <a:ext cx="6120680" cy="234027"/>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詳細は、府</a:t>
            </a:r>
            <a:r>
              <a:rPr lang="en-US" altLang="ja-JP" sz="1100" b="1" dirty="0">
                <a:latin typeface="Meiryo UI" panose="020B0604030504040204" pitchFamily="50" charset="-128"/>
                <a:ea typeface="Meiryo UI" panose="020B0604030504040204" pitchFamily="50" charset="-128"/>
                <a:cs typeface="メイリオ" panose="020B0604030504040204" pitchFamily="50" charset="-128"/>
              </a:rPr>
              <a:t>web</a:t>
            </a: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ページ：</a:t>
            </a:r>
            <a:r>
              <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hlinkClick r:id="rId3"/>
              </a:rPr>
              <a:t>http://www.pref.osaka.lg.jp/gyokaku/sounding/index.html</a:t>
            </a:r>
            <a:endPar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15" name="グループ化 14"/>
          <p:cNvGrpSpPr/>
          <p:nvPr/>
        </p:nvGrpSpPr>
        <p:grpSpPr>
          <a:xfrm>
            <a:off x="701570" y="3666404"/>
            <a:ext cx="8232052" cy="2507901"/>
            <a:chOff x="691166" y="4222096"/>
            <a:chExt cx="8232052" cy="1743199"/>
          </a:xfrm>
        </p:grpSpPr>
        <p:sp>
          <p:nvSpPr>
            <p:cNvPr id="16" name="角丸四角形 15"/>
            <p:cNvSpPr/>
            <p:nvPr/>
          </p:nvSpPr>
          <p:spPr>
            <a:xfrm>
              <a:off x="691166" y="4222097"/>
              <a:ext cx="2325703" cy="1743023"/>
            </a:xfrm>
            <a:prstGeom prst="roundRect">
              <a:avLst>
                <a:gd name="adj" fmla="val 4152"/>
              </a:avLst>
            </a:prstGeom>
            <a:solidFill>
              <a:schemeClr val="accent1">
                <a:lumMod val="20000"/>
                <a:lumOff val="80000"/>
              </a:schemeClr>
            </a:solidFill>
            <a:ln w="3175">
              <a:noFill/>
            </a:ln>
            <a:scene3d>
              <a:camera prst="orthographicFront"/>
              <a:lightRig rig="threePt" dir="t"/>
            </a:scene3d>
            <a:sp3d>
              <a:bevelT w="69850"/>
              <a:bevelB/>
            </a:sp3d>
          </p:spPr>
          <p:style>
            <a:lnRef idx="1">
              <a:schemeClr val="accent1"/>
            </a:lnRef>
            <a:fillRef idx="2">
              <a:schemeClr val="accent1"/>
            </a:fillRef>
            <a:effectRef idx="1">
              <a:schemeClr val="accent1"/>
            </a:effectRef>
            <a:fontRef idx="minor">
              <a:schemeClr val="dk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IR</a:t>
              </a: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事業の事業性や開発条件</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・ナイトカルチャー実施のための</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劇</a:t>
              </a: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場誘致</a:t>
              </a:r>
              <a:endParaRPr kumimoji="1" lang="en-US" altLang="ja-JP"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等</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角丸四角形 16"/>
            <p:cNvSpPr/>
            <p:nvPr/>
          </p:nvSpPr>
          <p:spPr>
            <a:xfrm>
              <a:off x="6265974" y="4222097"/>
              <a:ext cx="2657244" cy="1743198"/>
            </a:xfrm>
            <a:prstGeom prst="roundRect">
              <a:avLst>
                <a:gd name="adj" fmla="val 3545"/>
              </a:avLst>
            </a:prstGeom>
            <a:solidFill>
              <a:schemeClr val="accent1">
                <a:lumMod val="20000"/>
                <a:lumOff val="80000"/>
              </a:schemeClr>
            </a:solidFill>
            <a:ln w="3175">
              <a:noFill/>
            </a:ln>
            <a:scene3d>
              <a:camera prst="orthographicFront"/>
              <a:lightRig rig="threePt" dir="t"/>
            </a:scene3d>
            <a:sp3d>
              <a:bevelT w="69850"/>
              <a:bevelB/>
            </a:sp3d>
          </p:spPr>
          <p:style>
            <a:lnRef idx="1">
              <a:schemeClr val="accent1"/>
            </a:lnRef>
            <a:fillRef idx="2">
              <a:schemeClr val="accent1"/>
            </a:fillRef>
            <a:effectRef idx="1">
              <a:schemeClr val="accent1"/>
            </a:effectRef>
            <a:fontRef idx="minor">
              <a:schemeClr val="dk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・府営公園の新たな指定管理者制度の検討</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・東和薬品</a:t>
              </a: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RACTAB</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ドーム（府立門真スポーツセン</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ター）の管理運営方法の検討　　</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・「府民の森」等の新たな管理運営方法の検討</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・エディオンアリーナ大阪（府立体育会館）の管理運営</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方法の検討</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・農業庭園「たわわ」指定管理者制度導入の検討</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等</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endPar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600"/>
                </a:lnSpc>
                <a:spcBef>
                  <a:spcPts val="0"/>
                </a:spcBef>
                <a:spcAft>
                  <a:spcPts val="0"/>
                </a:spcAft>
                <a:buClrTx/>
                <a:buSzTx/>
                <a:buFontTx/>
                <a:buNone/>
                <a:tabLst/>
                <a:defRPr/>
              </a:pPr>
              <a:endParaRPr kumimoji="1" lang="en-US" altLang="ja-JP" sz="900" b="0" i="0" u="none" strike="sng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8" name="角丸四角形 17"/>
            <p:cNvSpPr/>
            <p:nvPr/>
          </p:nvSpPr>
          <p:spPr>
            <a:xfrm>
              <a:off x="3241060" y="4222096"/>
              <a:ext cx="2814297" cy="1743198"/>
            </a:xfrm>
            <a:prstGeom prst="roundRect">
              <a:avLst>
                <a:gd name="adj" fmla="val 2561"/>
              </a:avLst>
            </a:prstGeom>
            <a:solidFill>
              <a:schemeClr val="accent1">
                <a:lumMod val="20000"/>
                <a:lumOff val="80000"/>
              </a:schemeClr>
            </a:solidFill>
            <a:ln w="3175">
              <a:noFill/>
            </a:ln>
            <a:scene3d>
              <a:camera prst="orthographicFront"/>
              <a:lightRig rig="threePt" dir="t"/>
            </a:scene3d>
            <a:sp3d>
              <a:bevelT w="69850"/>
              <a:bevelB/>
            </a:sp3d>
          </p:spPr>
          <p:style>
            <a:lnRef idx="1">
              <a:schemeClr val="accent1"/>
            </a:lnRef>
            <a:fillRef idx="2">
              <a:schemeClr val="accent1"/>
            </a:fillRef>
            <a:effectRef idx="1">
              <a:schemeClr val="accent1"/>
            </a:effectRef>
            <a:fontRef idx="minor">
              <a:schemeClr val="dk1"/>
            </a:fontRef>
          </p:style>
          <p:txBody>
            <a:bodyPr lIns="72000" tIns="36000" rIns="72000" bIns="36000"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endParaRPr kumimoji="1" lang="en-US" altLang="ja-JP" sz="1000" b="1"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・旧大阪府立成人病センター跡地活用　</a:t>
              </a:r>
              <a:endParaRPr lang="en-US" altLang="ja-JP" sz="900" strike="sngStrike"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・箕面森町土地活用</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900" strike="sngStrike"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・府立花の文化園の活性化策等</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・府立青少年海洋センター及びファミリー棟（海風館）の</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利活用等</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・府営駐車場</a:t>
              </a:r>
              <a:r>
                <a:rPr lang="ja-JP" altLang="en-US" sz="900" spc="-20" dirty="0" err="1">
                  <a:solidFill>
                    <a:schemeClr val="tx1"/>
                  </a:solidFill>
                  <a:latin typeface="Meiryo UI" panose="020B0604030504040204" pitchFamily="50" charset="-128"/>
                  <a:ea typeface="Meiryo UI" panose="020B0604030504040204" pitchFamily="50" charset="-128"/>
                  <a:cs typeface="メイリオ" panose="020B0604030504040204" pitchFamily="50" charset="-128"/>
                </a:rPr>
                <a:t>を廃</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止した場合のさらなる有効活用等</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・府立江之子島文化芸術創造センターと大阪府</a:t>
              </a:r>
              <a:r>
                <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20</a:t>
              </a: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世紀</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a:solidFill>
                    <a:schemeClr val="tx1"/>
                  </a:solidFill>
                  <a:latin typeface="Meiryo UI" panose="020B0604030504040204" pitchFamily="50" charset="-128"/>
                  <a:ea typeface="Meiryo UI" panose="020B0604030504040204" pitchFamily="50" charset="-128"/>
                  <a:cs typeface="メイリオ" panose="020B0604030504040204" pitchFamily="50" charset="-128"/>
                </a:rPr>
                <a:t>　美術コレクション</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の</a:t>
              </a: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活用</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・府立男女共同参画・青少年センター地下１階フロア</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（一部）の有効活用</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・府営東大阪春宮住宅活用用地</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等</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6" name="テキスト ボックス 5"/>
          <p:cNvSpPr txBox="1"/>
          <p:nvPr/>
        </p:nvSpPr>
        <p:spPr>
          <a:xfrm>
            <a:off x="386937" y="3366506"/>
            <a:ext cx="3007327" cy="232603"/>
          </a:xfrm>
          <a:prstGeom prst="rect">
            <a:avLst/>
          </a:prstGeom>
          <a:noFill/>
          <a:ln>
            <a:noFill/>
          </a:ln>
        </p:spPr>
        <p:txBody>
          <a:bodyPr wrap="square" rtlCol="0">
            <a:noAutofit/>
          </a:bodyPr>
          <a:lstStyle/>
          <a:p>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令和</a:t>
            </a:r>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2</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年度までの実施事例</a:t>
            </a:r>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テキスト ボックス 6"/>
          <p:cNvSpPr txBox="1"/>
          <p:nvPr/>
        </p:nvSpPr>
        <p:spPr>
          <a:xfrm>
            <a:off x="622810" y="1295983"/>
            <a:ext cx="8359680" cy="461359"/>
          </a:xfrm>
          <a:prstGeom prst="rect">
            <a:avLst/>
          </a:prstGeom>
          <a:noFill/>
          <a:ln>
            <a:noFill/>
          </a:ln>
        </p:spPr>
        <p:txBody>
          <a:bodyPr wrap="square" rtlCol="0">
            <a:noAutofit/>
          </a:bodyPr>
          <a:lstStyle/>
          <a:p>
            <a:pPr lvl="0">
              <a:defRPr/>
            </a:pP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企業等との「対話」により、公平性と透明性を担保しつつ、幅広く提案・意見を募る市場調査を行い、様々なアイデアや市場のニーズを把握。　</a:t>
            </a:r>
          </a:p>
        </p:txBody>
      </p:sp>
      <p:sp>
        <p:nvSpPr>
          <p:cNvPr id="19" name="正方形/長方形 18"/>
          <p:cNvSpPr/>
          <p:nvPr/>
        </p:nvSpPr>
        <p:spPr>
          <a:xfrm>
            <a:off x="6464422" y="3675180"/>
            <a:ext cx="2201381" cy="221695"/>
          </a:xfrm>
          <a:prstGeom prst="rect">
            <a:avLst/>
          </a:prstGeom>
          <a:noFill/>
          <a:ln w="19050">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指定管理者の募集要件の検討</a:t>
            </a:r>
          </a:p>
        </p:txBody>
      </p:sp>
      <p:sp>
        <p:nvSpPr>
          <p:cNvPr id="20" name="正方形/長方形 19"/>
          <p:cNvSpPr/>
          <p:nvPr/>
        </p:nvSpPr>
        <p:spPr>
          <a:xfrm>
            <a:off x="3401870" y="3655407"/>
            <a:ext cx="2459382" cy="261243"/>
          </a:xfrm>
          <a:prstGeom prst="rect">
            <a:avLst/>
          </a:prstGeom>
          <a:noFill/>
          <a:ln w="19050">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defRPr/>
            </a:pPr>
            <a:r>
              <a:rPr lang="ja-JP" altLang="en-US"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施設の活性化や跡地活用に係る検討</a:t>
            </a:r>
            <a:endParaRPr lang="en-US" altLang="ja-JP"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2" name="正方形/長方形 21"/>
          <p:cNvSpPr/>
          <p:nvPr/>
        </p:nvSpPr>
        <p:spPr>
          <a:xfrm>
            <a:off x="856431" y="3649308"/>
            <a:ext cx="1870364" cy="273442"/>
          </a:xfrm>
          <a:prstGeom prst="rect">
            <a:avLst/>
          </a:prstGeom>
          <a:noFill/>
          <a:ln w="19050">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defRPr/>
            </a:pPr>
            <a:r>
              <a:rPr lang="ja-JP" altLang="en-US"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事業の実現可能性の検討</a:t>
            </a:r>
            <a:endParaRPr lang="en-US" altLang="ja-JP"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22800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p:cNvGraphicFramePr>
            <a:graphicFrameLocks noGrp="1"/>
          </p:cNvGraphicFramePr>
          <p:nvPr>
            <p:extLst>
              <p:ext uri="{D42A27DB-BD31-4B8C-83A1-F6EECF244321}">
                <p14:modId xmlns:p14="http://schemas.microsoft.com/office/powerpoint/2010/main" val="2971625462"/>
              </p:ext>
            </p:extLst>
          </p:nvPr>
        </p:nvGraphicFramePr>
        <p:xfrm>
          <a:off x="4932040" y="1672380"/>
          <a:ext cx="3980349" cy="2112463"/>
        </p:xfrm>
        <a:graphic>
          <a:graphicData uri="http://schemas.openxmlformats.org/drawingml/2006/table">
            <a:tbl>
              <a:tblPr bandRow="1">
                <a:tableStyleId>{5C22544A-7EE6-4342-B048-85BDC9FD1C3A}</a:tableStyleId>
              </a:tblPr>
              <a:tblGrid>
                <a:gridCol w="1892340">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097899">
                  <a:extLst>
                    <a:ext uri="{9D8B030D-6E8A-4147-A177-3AD203B41FA5}">
                      <a16:colId xmlns:a16="http://schemas.microsoft.com/office/drawing/2014/main" val="682711076"/>
                    </a:ext>
                  </a:extLst>
                </a:gridCol>
              </a:tblGrid>
              <a:tr h="377683">
                <a:tc>
                  <a:txBody>
                    <a:bodyPr/>
                    <a:lstStyle/>
                    <a:p>
                      <a:pPr marL="0" indent="0" algn="ctr">
                        <a:lnSpc>
                          <a:spcPts val="700"/>
                        </a:lnSpc>
                        <a:buFont typeface="Wingdings" panose="05000000000000000000" pitchFamily="2" charset="2"/>
                        <a:buNone/>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13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令和元年度</a:t>
                      </a:r>
                    </a:p>
                  </a:txBody>
                  <a:tcPr marT="108000" marB="108000" anchor="ct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R3.1</a:t>
                      </a:r>
                      <a:r>
                        <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末時点）</a:t>
                      </a:r>
                    </a:p>
                  </a:txBody>
                  <a:tcPr marT="108000" marB="108000" anchor="ctr"/>
                </a:tc>
                <a:extLst>
                  <a:ext uri="{0D108BD9-81ED-4DB2-BD59-A6C34878D82A}">
                    <a16:rowId xmlns:a16="http://schemas.microsoft.com/office/drawing/2014/main" val="1493685583"/>
                  </a:ext>
                </a:extLst>
              </a:tr>
              <a:tr h="297721">
                <a:tc>
                  <a:txBody>
                    <a:bodyPr/>
                    <a:lstStyle/>
                    <a:p>
                      <a:pPr marL="0" indent="0">
                        <a:lnSpc>
                          <a:spcPts val="700"/>
                        </a:lnSpc>
                        <a:buFont typeface="Wingdings" panose="05000000000000000000" pitchFamily="2" charset="2"/>
                        <a:buNone/>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◆包括連携協定締結数</a:t>
                      </a:r>
                    </a:p>
                  </a:txBody>
                  <a:tcPr marT="108000" marB="108000" anchor="ctr"/>
                </a:tc>
                <a:tc>
                  <a:txBody>
                    <a:bodyPr/>
                    <a:lstStyle/>
                    <a:p>
                      <a:pPr algn="ctr">
                        <a:lnSpc>
                          <a:spcPts val="700"/>
                        </a:lnSpc>
                      </a:pPr>
                      <a:r>
                        <a:rPr kumimoji="1" lang="en-US" altLang="ja-JP" sz="1000" b="1" dirty="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marL="0" algn="ctr" defTabSz="914400" rtl="0" eaLnBrk="1" latinLnBrk="0" hangingPunct="1">
                        <a:lnSpc>
                          <a:spcPts val="700"/>
                        </a:lnSpc>
                      </a:pPr>
                      <a:r>
                        <a:rPr kumimoji="1" lang="en-US" altLang="ja-JP" sz="1000" b="1"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1"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kumimoji="1" lang="en-US" altLang="ja-JP" sz="1000" b="1"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T="108000" marB="108000" anchor="ctr"/>
                </a:tc>
                <a:extLst>
                  <a:ext uri="{0D108BD9-81ED-4DB2-BD59-A6C34878D82A}">
                    <a16:rowId xmlns:a16="http://schemas.microsoft.com/office/drawing/2014/main" val="10000"/>
                  </a:ext>
                </a:extLst>
              </a:tr>
              <a:tr h="468244">
                <a:tc>
                  <a:txBody>
                    <a:bodyPr/>
                    <a:lstStyle/>
                    <a:p>
                      <a:pPr>
                        <a:lnSpc>
                          <a:spcPts val="700"/>
                        </a:lnSpc>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◆デスクがコーディネートした</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企業・大学と部局等との連携数</a:t>
                      </a:r>
                    </a:p>
                  </a:txBody>
                  <a:tcPr marT="108000" marB="108000" anchor="ctr"/>
                </a:tc>
                <a:tc>
                  <a:txBody>
                    <a:bodyPr/>
                    <a:lstStyle/>
                    <a:p>
                      <a:pPr algn="ctr">
                        <a:lnSpc>
                          <a:spcPts val="700"/>
                        </a:lnSpc>
                      </a:pPr>
                      <a:r>
                        <a:rPr kumimoji="1"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396</a:t>
                      </a: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700"/>
                        </a:lnSpc>
                      </a:pPr>
                      <a:r>
                        <a:rPr kumimoji="1"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365</a:t>
                      </a: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0001"/>
                  </a:ext>
                </a:extLst>
              </a:tr>
              <a:tr h="340063">
                <a:tc>
                  <a:txBody>
                    <a:bodyPr/>
                    <a:lstStyle/>
                    <a:p>
                      <a:pPr>
                        <a:lnSpc>
                          <a:spcPts val="700"/>
                        </a:lnSpc>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◆ネットワーク企業数（累計）</a:t>
                      </a:r>
                    </a:p>
                  </a:txBody>
                  <a:tcPr marT="108000" marB="108000" anchor="ctr"/>
                </a:tc>
                <a:tc>
                  <a:txBody>
                    <a:bodyPr/>
                    <a:lstStyle/>
                    <a:p>
                      <a:pPr algn="ctr">
                        <a:lnSpc>
                          <a:spcPts val="700"/>
                        </a:lnSpc>
                      </a:pPr>
                      <a:r>
                        <a:rPr kumimoji="1"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738</a:t>
                      </a: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700"/>
                        </a:lnSpc>
                      </a:pP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800</a:t>
                      </a: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0002"/>
                  </a:ext>
                </a:extLst>
              </a:tr>
              <a:tr h="524070">
                <a:tc>
                  <a:txBody>
                    <a:bodyPr/>
                    <a:lstStyle/>
                    <a:p>
                      <a:pPr>
                        <a:lnSpc>
                          <a:spcPts val="700"/>
                        </a:lnSpc>
                      </a:pP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◆直接的効果額</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デスクが関わった取組みについて「仮に府が</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r>
                        <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直接実施した場合に必要となる金額」を試算）</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700"/>
                        </a:lnSpc>
                      </a:pPr>
                      <a:r>
                        <a:rPr kumimoji="1"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kumimoji="1"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9,000</a:t>
                      </a: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a:t>
                      </a:r>
                      <a:endParaRPr kumimoji="1"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tc>
                  <a:txBody>
                    <a:bodyPr/>
                    <a:lstStyle/>
                    <a:p>
                      <a:pPr algn="ctr">
                        <a:lnSpc>
                          <a:spcPts val="700"/>
                        </a:lnSpc>
                      </a:pPr>
                      <a:r>
                        <a:rPr kumimoji="1" lang="ja-JP" altLang="en-US" sz="1000" b="1"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ー　</a:t>
                      </a:r>
                      <a:endParaRPr kumimoji="1" lang="en-US" altLang="ja-JP" sz="1000" b="1"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700"/>
                        </a:lnSpc>
                      </a:pPr>
                      <a:r>
                        <a:rPr kumimoji="1" lang="en-US" altLang="ja-JP" sz="600" b="1"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00" b="1"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今後公表予定）</a:t>
                      </a:r>
                      <a:endParaRPr kumimoji="1"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extLst>
                  <a:ext uri="{0D108BD9-81ED-4DB2-BD59-A6C34878D82A}">
                    <a16:rowId xmlns:a16="http://schemas.microsoft.com/office/drawing/2014/main" val="10003"/>
                  </a:ext>
                </a:extLst>
              </a:tr>
            </a:tbl>
          </a:graphicData>
        </a:graphic>
      </p:graphicFrame>
      <p:sp>
        <p:nvSpPr>
          <p:cNvPr id="11" name="角丸四角形 10"/>
          <p:cNvSpPr/>
          <p:nvPr/>
        </p:nvSpPr>
        <p:spPr>
          <a:xfrm>
            <a:off x="161303" y="368659"/>
            <a:ext cx="8839822" cy="6345706"/>
          </a:xfrm>
          <a:prstGeom prst="roundRect">
            <a:avLst>
              <a:gd name="adj" fmla="val 4447"/>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a:t>
            </a:r>
            <a:r>
              <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a:t>
            </a: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行政経営課</a:t>
            </a:r>
            <a:r>
              <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nSpc>
                <a:spcPts val="600"/>
              </a:lnSpc>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企業･大学等と府庁の各担当部局を繋ぐワンストップ窓口として「公民戦略連携デスク」を設置（平成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6" name="タイトル 5"/>
          <p:cNvSpPr txBox="1">
            <a:spLocks/>
          </p:cNvSpPr>
          <p:nvPr/>
        </p:nvSpPr>
        <p:spPr>
          <a:xfrm>
            <a:off x="7530752" y="3791960"/>
            <a:ext cx="1541748" cy="222105"/>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累計数は</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24</a:t>
            </a:r>
            <a:endParaRPr lang="ja-JP" altLang="en-US" dirty="0">
              <a:solidFill>
                <a:schemeClr val="tx1"/>
              </a:solidFill>
            </a:endParaRPr>
          </a:p>
        </p:txBody>
      </p:sp>
      <p:sp>
        <p:nvSpPr>
          <p:cNvPr id="25" name="テキスト ボックス 24">
            <a:extLst>
              <a:ext uri="{FF2B5EF4-FFF2-40B4-BE49-F238E27FC236}">
                <a16:creationId xmlns:a16="http://schemas.microsoft.com/office/drawing/2014/main" id="{1E933E72-4C7B-422A-AF18-8A05FBFF77EE}"/>
              </a:ext>
            </a:extLst>
          </p:cNvPr>
          <p:cNvSpPr txBox="1"/>
          <p:nvPr/>
        </p:nvSpPr>
        <p:spPr>
          <a:xfrm>
            <a:off x="4832839" y="5904275"/>
            <a:ext cx="2018263"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事例⑦　大阪応援企画</a:t>
            </a:r>
            <a:endParaRPr lang="en-US" altLang="ja-JP" sz="1000" b="1"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63CD1C80-9C95-45AC-B38E-AE90071C9DEA}"/>
              </a:ext>
            </a:extLst>
          </p:cNvPr>
          <p:cNvSpPr/>
          <p:nvPr/>
        </p:nvSpPr>
        <p:spPr>
          <a:xfrm>
            <a:off x="521550" y="4674998"/>
            <a:ext cx="1596912" cy="246221"/>
          </a:xfrm>
          <a:prstGeom prst="rect">
            <a:avLst/>
          </a:prstGeom>
        </p:spPr>
        <p:txBody>
          <a:bodyPr wrap="none">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事例①　英語教育支援</a:t>
            </a:r>
            <a:endParaRPr lang="en-US" altLang="ja-JP" sz="1000" b="1"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86F2935B-FBD5-465C-9DF0-67B3139C42FA}"/>
              </a:ext>
            </a:extLst>
          </p:cNvPr>
          <p:cNvSpPr/>
          <p:nvPr/>
        </p:nvSpPr>
        <p:spPr>
          <a:xfrm>
            <a:off x="556428" y="4869160"/>
            <a:ext cx="1720317" cy="6463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英会話教材（</a:t>
            </a:r>
            <a:r>
              <a:rPr lang="en-US" altLang="ja-JP" sz="900" dirty="0">
                <a:latin typeface="Meiryo UI" panose="020B0604030504040204" pitchFamily="50" charset="-128"/>
                <a:ea typeface="Meiryo UI" panose="020B0604030504040204" pitchFamily="50" charset="-128"/>
              </a:rPr>
              <a:t>DVD</a:t>
            </a:r>
            <a:r>
              <a:rPr lang="ja-JP" altLang="en-US" sz="900" dirty="0">
                <a:latin typeface="Meiryo UI" panose="020B0604030504040204" pitchFamily="50" charset="-128"/>
                <a:ea typeface="Meiryo UI" panose="020B0604030504040204" pitchFamily="50" charset="-128"/>
              </a:rPr>
              <a:t>）の寄贈や</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英語のコミュニ</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ケーションを体験</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する機会の提供</a:t>
            </a:r>
            <a:endParaRPr lang="en-US" altLang="ja-JP" sz="900" dirty="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F4372709-EB55-4247-A2B9-F341FCCDC636}"/>
              </a:ext>
            </a:extLst>
          </p:cNvPr>
          <p:cNvSpPr/>
          <p:nvPr/>
        </p:nvSpPr>
        <p:spPr>
          <a:xfrm>
            <a:off x="2591780" y="4679052"/>
            <a:ext cx="2039341" cy="297927"/>
          </a:xfrm>
          <a:prstGeom prst="rect">
            <a:avLst/>
          </a:prstGeom>
        </p:spPr>
        <p:txBody>
          <a:bodyPr wrap="none">
            <a:spAutoFit/>
          </a:bodyPr>
          <a:lstStyle/>
          <a:p>
            <a:pPr marL="171450" indent="-171450">
              <a:buFont typeface="Wingdings" panose="05000000000000000000" pitchFamily="2" charset="2"/>
              <a:buChar char="Ø"/>
            </a:pPr>
            <a:r>
              <a:rPr lang="ja-JP" altLang="en-US" sz="1000" b="1" spc="-100" dirty="0">
                <a:latin typeface="Meiryo UI" panose="020B0604030504040204" pitchFamily="50" charset="-128"/>
                <a:ea typeface="Meiryo UI" panose="020B0604030504040204" pitchFamily="50" charset="-128"/>
              </a:rPr>
              <a:t>事例②　</a:t>
            </a:r>
            <a:r>
              <a:rPr lang="en-US" altLang="ja-JP" sz="1000" b="1" spc="-100" dirty="0">
                <a:latin typeface="Meiryo UI" panose="020B0604030504040204" pitchFamily="50" charset="-128"/>
                <a:ea typeface="Meiryo UI" panose="020B0604030504040204" pitchFamily="50" charset="-128"/>
              </a:rPr>
              <a:t>V.O.S.</a:t>
            </a:r>
            <a:r>
              <a:rPr lang="ja-JP" altLang="en-US" sz="1000" b="1" spc="-100" dirty="0">
                <a:latin typeface="Meiryo UI" panose="020B0604030504040204" pitchFamily="50" charset="-128"/>
                <a:ea typeface="Meiryo UI" panose="020B0604030504040204" pitchFamily="50" charset="-128"/>
              </a:rPr>
              <a:t>メニューの普及啓発</a:t>
            </a:r>
            <a:endParaRPr lang="en-US" altLang="ja-JP" sz="1000" b="1" spc="-100"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0D1B5879-0ECB-4153-BB49-E4B8FAEE2C14}"/>
              </a:ext>
            </a:extLst>
          </p:cNvPr>
          <p:cNvSpPr/>
          <p:nvPr/>
        </p:nvSpPr>
        <p:spPr>
          <a:xfrm>
            <a:off x="2591780" y="4882039"/>
            <a:ext cx="1205134" cy="784830"/>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食品宅配業者と連携した、</a:t>
            </a:r>
            <a:r>
              <a:rPr lang="en-US" altLang="ja-JP" sz="900" dirty="0">
                <a:latin typeface="Meiryo UI" panose="020B0604030504040204" pitchFamily="50" charset="-128"/>
                <a:ea typeface="Meiryo UI" panose="020B0604030504040204" pitchFamily="50" charset="-128"/>
              </a:rPr>
              <a:t>V.O.S.</a:t>
            </a:r>
            <a:r>
              <a:rPr lang="ja-JP" altLang="en-US" sz="900" dirty="0">
                <a:latin typeface="Meiryo UI" panose="020B0604030504040204" pitchFamily="50" charset="-128"/>
                <a:ea typeface="Meiryo UI" panose="020B0604030504040204" pitchFamily="50" charset="-128"/>
              </a:rPr>
              <a:t>メニュー商品の販売や、会員向け機関誌でのレシピの紹介　等</a:t>
            </a:r>
            <a:endParaRPr lang="en-US" altLang="ja-JP" sz="900"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3946C6EA-925D-4716-8E65-F72F105A3E8F}"/>
              </a:ext>
            </a:extLst>
          </p:cNvPr>
          <p:cNvPicPr>
            <a:picLocks noChangeAspect="1"/>
          </p:cNvPicPr>
          <p:nvPr/>
        </p:nvPicPr>
        <p:blipFill rotWithShape="1">
          <a:blip r:embed="rId3"/>
          <a:srcRect l="-3854" t="-12054" r="-8062" b="-12180"/>
          <a:stretch/>
        </p:blipFill>
        <p:spPr>
          <a:xfrm>
            <a:off x="6327195" y="5797046"/>
            <a:ext cx="1636307" cy="1003601"/>
          </a:xfrm>
          <a:prstGeom prst="rect">
            <a:avLst/>
          </a:prstGeom>
          <a:ln>
            <a:noFill/>
          </a:ln>
          <a:effectLst>
            <a:softEdge rad="112500"/>
          </a:effectLst>
        </p:spPr>
      </p:pic>
      <p:sp>
        <p:nvSpPr>
          <p:cNvPr id="36" name="テキスト ボックス 35">
            <a:extLst>
              <a:ext uri="{FF2B5EF4-FFF2-40B4-BE49-F238E27FC236}">
                <a16:creationId xmlns:a16="http://schemas.microsoft.com/office/drawing/2014/main" id="{27538AD2-3621-4BC3-B6D5-C2282B3935FF}"/>
              </a:ext>
            </a:extLst>
          </p:cNvPr>
          <p:cNvSpPr txBox="1"/>
          <p:nvPr/>
        </p:nvSpPr>
        <p:spPr>
          <a:xfrm>
            <a:off x="4790657" y="4669714"/>
            <a:ext cx="2067514"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事例③　こさえたんの販売促進</a:t>
            </a:r>
            <a:endParaRPr lang="en-US" altLang="ja-JP" sz="1000" b="1" dirty="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538B7A1A-FED1-42D3-B266-E1EF9EDE0EAE}"/>
              </a:ext>
            </a:extLst>
          </p:cNvPr>
          <p:cNvSpPr/>
          <p:nvPr/>
        </p:nvSpPr>
        <p:spPr>
          <a:xfrm>
            <a:off x="5273579" y="4914165"/>
            <a:ext cx="1499477" cy="523220"/>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オリジナルノベルティ（こさえたん）の制作・配布や、製品開発支援、販売協力等</a:t>
            </a:r>
            <a:r>
              <a:rPr lang="ja-JP" altLang="en-US" sz="1000" dirty="0">
                <a:latin typeface="Meiryo UI" panose="020B0604030504040204" pitchFamily="50" charset="-128"/>
                <a:ea typeface="Meiryo UI" panose="020B0604030504040204" pitchFamily="50" charset="-128"/>
              </a:rPr>
              <a:t>　　　　</a:t>
            </a:r>
          </a:p>
        </p:txBody>
      </p:sp>
      <p:sp>
        <p:nvSpPr>
          <p:cNvPr id="41" name="正方形/長方形 40">
            <a:extLst>
              <a:ext uri="{FF2B5EF4-FFF2-40B4-BE49-F238E27FC236}">
                <a16:creationId xmlns:a16="http://schemas.microsoft.com/office/drawing/2014/main" id="{1304189A-0D61-4743-ABE4-9BB27BCC412C}"/>
              </a:ext>
            </a:extLst>
          </p:cNvPr>
          <p:cNvSpPr/>
          <p:nvPr/>
        </p:nvSpPr>
        <p:spPr>
          <a:xfrm>
            <a:off x="529240" y="6136175"/>
            <a:ext cx="1952410"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府が主催する、女性活躍推進や多様な人材の活躍をテーマとしたセミナーでの講師の派遣協力等</a:t>
            </a:r>
          </a:p>
        </p:txBody>
      </p:sp>
      <p:sp>
        <p:nvSpPr>
          <p:cNvPr id="42" name="テキスト ボックス 41">
            <a:extLst>
              <a:ext uri="{FF2B5EF4-FFF2-40B4-BE49-F238E27FC236}">
                <a16:creationId xmlns:a16="http://schemas.microsoft.com/office/drawing/2014/main" id="{E776AD9C-01FF-4177-BA5E-69390C57FC28}"/>
              </a:ext>
            </a:extLst>
          </p:cNvPr>
          <p:cNvSpPr txBox="1"/>
          <p:nvPr/>
        </p:nvSpPr>
        <p:spPr>
          <a:xfrm>
            <a:off x="524420" y="5904275"/>
            <a:ext cx="2065657" cy="253916"/>
          </a:xfrm>
          <a:prstGeom prst="rect">
            <a:avLst/>
          </a:prstGeom>
          <a:noFill/>
          <a:ln w="12700">
            <a:noFill/>
            <a:prstDash val="lgDash"/>
          </a:ln>
        </p:spPr>
        <p:txBody>
          <a:bodyPr wrap="square" rtlCol="0">
            <a:spAutoFit/>
          </a:bodyPr>
          <a:lstStyle>
            <a:defPPr>
              <a:defRPr lang="en-US"/>
            </a:defPPr>
            <a:lvl1pPr>
              <a:defRPr sz="1200" b="1" u="sng">
                <a:solidFill>
                  <a:srgbClr val="FF0000"/>
                </a:solidFill>
                <a:latin typeface="Meiryo UI" panose="020B0604030504040204" pitchFamily="50" charset="-128"/>
                <a:ea typeface="Meiryo UI" panose="020B0604030504040204" pitchFamily="50" charset="-128"/>
              </a:defRPr>
            </a:lvl1pPr>
          </a:lstStyle>
          <a:p>
            <a:pPr marL="171450" indent="-171450">
              <a:buFont typeface="Wingdings" panose="05000000000000000000" pitchFamily="2" charset="2"/>
              <a:buChar char="Ø"/>
            </a:pPr>
            <a:r>
              <a:rPr lang="ja-JP" altLang="en-US" sz="1000" u="none" dirty="0">
                <a:solidFill>
                  <a:schemeClr val="tx1"/>
                </a:solidFill>
              </a:rPr>
              <a:t>事例⑤　セミナーへの講師派遣</a:t>
            </a:r>
            <a:r>
              <a:rPr lang="ja-JP" altLang="en-US" sz="1050" dirty="0">
                <a:solidFill>
                  <a:schemeClr val="tx1"/>
                </a:solidFill>
              </a:rPr>
              <a:t>　</a:t>
            </a:r>
            <a:endParaRPr lang="en-US" altLang="ja-JP" sz="1050" dirty="0">
              <a:solidFill>
                <a:schemeClr val="tx1"/>
              </a:solidFill>
            </a:endParaRPr>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30501" t="6764" r="-6713" b="17761"/>
          <a:stretch/>
        </p:blipFill>
        <p:spPr>
          <a:xfrm>
            <a:off x="1407694" y="5006027"/>
            <a:ext cx="1139081" cy="744764"/>
          </a:xfrm>
          <a:prstGeom prst="rect">
            <a:avLst/>
          </a:prstGeom>
          <a:ln>
            <a:noFill/>
          </a:ln>
          <a:effectLst>
            <a:softEdge rad="112500"/>
          </a:effectLst>
        </p:spPr>
      </p:pic>
      <p:sp>
        <p:nvSpPr>
          <p:cNvPr id="40" name="テキスト ボックス 39">
            <a:extLst>
              <a:ext uri="{FF2B5EF4-FFF2-40B4-BE49-F238E27FC236}">
                <a16:creationId xmlns:a16="http://schemas.microsoft.com/office/drawing/2014/main" id="{DE53C9D7-9EA9-4501-91CC-570D0FA9481B}"/>
              </a:ext>
            </a:extLst>
          </p:cNvPr>
          <p:cNvSpPr txBox="1"/>
          <p:nvPr/>
        </p:nvSpPr>
        <p:spPr>
          <a:xfrm>
            <a:off x="2688752" y="5904679"/>
            <a:ext cx="2018263"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事例⑥　避難所等へ支援</a:t>
            </a:r>
            <a:endParaRPr lang="en-US" altLang="ja-JP" sz="1000" b="1"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8CD71A99-084F-4A68-8F4E-8CBD8988E1F2}"/>
              </a:ext>
            </a:extLst>
          </p:cNvPr>
          <p:cNvSpPr txBox="1"/>
          <p:nvPr/>
        </p:nvSpPr>
        <p:spPr>
          <a:xfrm>
            <a:off x="6925879" y="4675484"/>
            <a:ext cx="2075246"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事例④　プラスチックごみの削減</a:t>
            </a:r>
            <a:endParaRPr lang="en-US" altLang="ja-JP" sz="1000" b="1"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FA35B324-9940-4382-857D-9F38B9B5C265}"/>
              </a:ext>
            </a:extLst>
          </p:cNvPr>
          <p:cNvSpPr/>
          <p:nvPr/>
        </p:nvSpPr>
        <p:spPr>
          <a:xfrm>
            <a:off x="2695953" y="6123193"/>
            <a:ext cx="1853659"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災害時における避難所支援として、防災用パーテイションの寄贈や、停電時の給電支援</a:t>
            </a:r>
          </a:p>
        </p:txBody>
      </p:sp>
      <p:sp>
        <p:nvSpPr>
          <p:cNvPr id="48" name="正方形/長方形 47">
            <a:extLst>
              <a:ext uri="{FF2B5EF4-FFF2-40B4-BE49-F238E27FC236}">
                <a16:creationId xmlns:a16="http://schemas.microsoft.com/office/drawing/2014/main" id="{9BC41EB1-945A-4ED6-8E3C-E56366532FE6}"/>
              </a:ext>
            </a:extLst>
          </p:cNvPr>
          <p:cNvSpPr/>
          <p:nvPr/>
        </p:nvSpPr>
        <p:spPr>
          <a:xfrm>
            <a:off x="6949582" y="4882515"/>
            <a:ext cx="1962808" cy="661720"/>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「おおさかプラスチックごみゼロ宣言」に賛同し、回収したペットボトルをリサイクルしたエコバッグの制作や、マイバッグ・マイボトルの普及啓発等　　</a:t>
            </a:r>
            <a:r>
              <a:rPr lang="ja-JP" altLang="en-US" sz="1000" dirty="0">
                <a:latin typeface="Meiryo UI" panose="020B0604030504040204" pitchFamily="50" charset="-128"/>
                <a:ea typeface="Meiryo UI" panose="020B0604030504040204" pitchFamily="50" charset="-128"/>
              </a:rPr>
              <a:t>　　　　　　　　　　</a:t>
            </a:r>
          </a:p>
        </p:txBody>
      </p:sp>
      <p:graphicFrame>
        <p:nvGraphicFramePr>
          <p:cNvPr id="3" name="図表 2">
            <a:extLst>
              <a:ext uri="{FF2B5EF4-FFF2-40B4-BE49-F238E27FC236}">
                <a16:creationId xmlns:a16="http://schemas.microsoft.com/office/drawing/2014/main" id="{BAEAF3B9-92A6-46AD-A44C-92AA2DBB3D05}"/>
              </a:ext>
            </a:extLst>
          </p:cNvPr>
          <p:cNvGraphicFramePr/>
          <p:nvPr/>
        </p:nvGraphicFramePr>
        <p:xfrm>
          <a:off x="7497325" y="5454225"/>
          <a:ext cx="1890210" cy="10286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図 6">
            <a:extLst>
              <a:ext uri="{FF2B5EF4-FFF2-40B4-BE49-F238E27FC236}">
                <a16:creationId xmlns:a16="http://schemas.microsoft.com/office/drawing/2014/main" id="{14F2B629-4856-466C-8DC0-F82E897AB78C}"/>
              </a:ext>
            </a:extLst>
          </p:cNvPr>
          <p:cNvPicPr>
            <a:picLocks noChangeAspect="1"/>
          </p:cNvPicPr>
          <p:nvPr/>
        </p:nvPicPr>
        <p:blipFill>
          <a:blip r:embed="rId10"/>
          <a:stretch>
            <a:fillRect/>
          </a:stretch>
        </p:blipFill>
        <p:spPr>
          <a:xfrm>
            <a:off x="4832839" y="4904814"/>
            <a:ext cx="549251" cy="774436"/>
          </a:xfrm>
          <a:prstGeom prst="rect">
            <a:avLst/>
          </a:prstGeom>
          <a:ln>
            <a:noFill/>
          </a:ln>
          <a:effectLst>
            <a:softEdge rad="112500"/>
          </a:effectLst>
        </p:spPr>
      </p:pic>
      <p:sp>
        <p:nvSpPr>
          <p:cNvPr id="49" name="角丸四角形 48"/>
          <p:cNvSpPr/>
          <p:nvPr/>
        </p:nvSpPr>
        <p:spPr>
          <a:xfrm>
            <a:off x="537369" y="4136204"/>
            <a:ext cx="1731763"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年度の取組み事例</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角丸四角形 49"/>
          <p:cNvSpPr/>
          <p:nvPr/>
        </p:nvSpPr>
        <p:spPr>
          <a:xfrm>
            <a:off x="515720" y="1313765"/>
            <a:ext cx="667669"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目　的</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角丸四角形 51"/>
          <p:cNvSpPr/>
          <p:nvPr/>
        </p:nvSpPr>
        <p:spPr>
          <a:xfrm>
            <a:off x="4937848" y="1353664"/>
            <a:ext cx="1182817"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取組み効果</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角丸四角形 53"/>
          <p:cNvSpPr/>
          <p:nvPr/>
        </p:nvSpPr>
        <p:spPr>
          <a:xfrm>
            <a:off x="578785" y="4464115"/>
            <a:ext cx="1832975" cy="216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子ども・教育</a:t>
            </a:r>
            <a:endParaRPr kumimoji="1"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角丸四角形 58"/>
          <p:cNvSpPr/>
          <p:nvPr/>
        </p:nvSpPr>
        <p:spPr>
          <a:xfrm>
            <a:off x="2676714" y="4453944"/>
            <a:ext cx="1836000" cy="216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400"/>
              </a:lnSpc>
            </a:pPr>
            <a:r>
              <a:rPr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健　康</a:t>
            </a:r>
            <a:endParaRPr kumimoji="1"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角丸四角形 59"/>
          <p:cNvSpPr/>
          <p:nvPr/>
        </p:nvSpPr>
        <p:spPr>
          <a:xfrm>
            <a:off x="4825910" y="4459418"/>
            <a:ext cx="1836000" cy="216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福　祉</a:t>
            </a:r>
            <a:endParaRPr kumimoji="1"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角丸四角形 60"/>
          <p:cNvSpPr/>
          <p:nvPr/>
        </p:nvSpPr>
        <p:spPr>
          <a:xfrm>
            <a:off x="6974940" y="4450924"/>
            <a:ext cx="1836000" cy="216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環　境</a:t>
            </a:r>
            <a:endParaRPr kumimoji="1"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角丸四角形 61"/>
          <p:cNvSpPr/>
          <p:nvPr/>
        </p:nvSpPr>
        <p:spPr>
          <a:xfrm>
            <a:off x="566555" y="5688334"/>
            <a:ext cx="1832975" cy="216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ダイバーシティ</a:t>
            </a:r>
            <a:endParaRPr kumimoji="1"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角丸四角形 62"/>
          <p:cNvSpPr/>
          <p:nvPr/>
        </p:nvSpPr>
        <p:spPr>
          <a:xfrm>
            <a:off x="2708848" y="5692862"/>
            <a:ext cx="1836000" cy="216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安全・安心</a:t>
            </a:r>
            <a:endParaRPr kumimoji="1"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角丸四角形 63"/>
          <p:cNvSpPr/>
          <p:nvPr/>
        </p:nvSpPr>
        <p:spPr>
          <a:xfrm>
            <a:off x="4854166" y="5696695"/>
            <a:ext cx="1836000" cy="216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kumimoji="1" lang="ja-JP" altLang="en-US" sz="105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地域活性化</a:t>
            </a:r>
          </a:p>
        </p:txBody>
      </p:sp>
      <p:sp>
        <p:nvSpPr>
          <p:cNvPr id="35" name="正方形/長方形 34">
            <a:extLst>
              <a:ext uri="{FF2B5EF4-FFF2-40B4-BE49-F238E27FC236}">
                <a16:creationId xmlns:a16="http://schemas.microsoft.com/office/drawing/2014/main" id="{47DC3DA3-F601-4374-B69D-564067A59D4A}"/>
              </a:ext>
            </a:extLst>
          </p:cNvPr>
          <p:cNvSpPr/>
          <p:nvPr/>
        </p:nvSpPr>
        <p:spPr>
          <a:xfrm>
            <a:off x="4871999" y="6058941"/>
            <a:ext cx="1718218" cy="6463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大手コンビニエンスストア</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社が</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そろって大阪産（もん）を使用し、</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各社のオリジナル商品を開発・</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販売し、生産者を応援</a:t>
            </a:r>
          </a:p>
        </p:txBody>
      </p:sp>
      <p:pic>
        <p:nvPicPr>
          <p:cNvPr id="5" name="図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942" y="1638722"/>
            <a:ext cx="4447057" cy="2161682"/>
          </a:xfrm>
          <a:prstGeom prst="rect">
            <a:avLst/>
          </a:prstGeom>
        </p:spPr>
      </p:pic>
      <p:pic>
        <p:nvPicPr>
          <p:cNvPr id="15" name="図 14"/>
          <p:cNvPicPr>
            <a:picLocks noChangeAspect="1"/>
          </p:cNvPicPr>
          <p:nvPr/>
        </p:nvPicPr>
        <p:blipFill>
          <a:blip r:embed="rId12"/>
          <a:stretch>
            <a:fillRect/>
          </a:stretch>
        </p:blipFill>
        <p:spPr>
          <a:xfrm>
            <a:off x="3722755" y="4959170"/>
            <a:ext cx="944771" cy="610362"/>
          </a:xfrm>
          <a:prstGeom prst="rect">
            <a:avLst/>
          </a:prstGeom>
        </p:spPr>
      </p:pic>
    </p:spTree>
    <p:extLst>
      <p:ext uri="{BB962C8B-B14F-4D97-AF65-F5344CB8AC3E}">
        <p14:creationId xmlns:p14="http://schemas.microsoft.com/office/powerpoint/2010/main" val="3216635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323656"/>
            <a:ext cx="8839822" cy="6264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◆公民連携の推進（公民戦略連携デスクの取組み）（つづき）</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公民連携の新たな展開</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36385"/>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8" name="正方形/長方形 27"/>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25</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923018" y="3103382"/>
            <a:ext cx="7744437" cy="261610"/>
          </a:xfrm>
          <a:prstGeom prst="rect">
            <a:avLst/>
          </a:prstGeom>
          <a:noFill/>
        </p:spPr>
        <p:txBody>
          <a:bodyPr wrap="square" rtlCol="0">
            <a:spAutoFit/>
          </a:bodyPr>
          <a:lstStyle/>
          <a:p>
            <a:pPr>
              <a:defRPr/>
            </a:pPr>
            <a:r>
              <a:rPr lang="ja-JP" altLang="en-US" sz="1100" dirty="0">
                <a:solidFill>
                  <a:prstClr val="black"/>
                </a:solidFill>
                <a:latin typeface="メイリオ" panose="020B0604030504040204" pitchFamily="50" charset="-128"/>
                <a:ea typeface="メイリオ" panose="020B0604030504040204" pitchFamily="50" charset="-128"/>
              </a:rPr>
              <a:t>働き方改革や健康経営等に関する課題・情報を共有し、健康への機運醸成を図ることを目的に発足（</a:t>
            </a:r>
            <a:r>
              <a:rPr lang="en-US" altLang="ja-JP" sz="1100" dirty="0">
                <a:solidFill>
                  <a:prstClr val="black"/>
                </a:solidFill>
                <a:latin typeface="メイリオ" panose="020B0604030504040204" pitchFamily="50" charset="-128"/>
                <a:ea typeface="メイリオ" panose="020B0604030504040204" pitchFamily="50" charset="-128"/>
              </a:rPr>
              <a:t>H30.3</a:t>
            </a:r>
            <a:r>
              <a:rPr lang="ja-JP" altLang="en-US" sz="1100" dirty="0">
                <a:solidFill>
                  <a:prstClr val="black"/>
                </a:solidFill>
                <a:latin typeface="メイリオ" panose="020B0604030504040204" pitchFamily="50" charset="-128"/>
                <a:ea typeface="メイリオ" panose="020B0604030504040204" pitchFamily="50" charset="-128"/>
              </a:rPr>
              <a:t>）。</a:t>
            </a:r>
            <a:endParaRPr lang="en-US" altLang="ja-JP" sz="1100" dirty="0">
              <a:solidFill>
                <a:prstClr val="black"/>
              </a:solidFill>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760065" y="2910063"/>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Well-Being</a:t>
            </a: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　</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Osaka Lab</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91580" y="1745473"/>
            <a:ext cx="6799455" cy="430887"/>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100" dirty="0">
                <a:solidFill>
                  <a:prstClr val="black"/>
                </a:solidFill>
                <a:latin typeface="メイリオ" panose="020B0604030504040204" pitchFamily="50" charset="-128"/>
                <a:ea typeface="メイリオ" panose="020B0604030504040204" pitchFamily="50" charset="-128"/>
              </a:rPr>
              <a:t> 公民連携で解決すべき行政課題をテーマに設定し、現状や府の取組みを紹介し、複数の事業者と</a:t>
            </a:r>
            <a:endParaRPr lang="en-US" altLang="ja-JP" sz="1100" dirty="0">
              <a:solidFill>
                <a:prstClr val="black"/>
              </a:solidFill>
              <a:latin typeface="メイリオ" panose="020B0604030504040204" pitchFamily="50" charset="-128"/>
              <a:ea typeface="メイリオ" panose="020B0604030504040204" pitchFamily="50" charset="-128"/>
            </a:endParaRPr>
          </a:p>
          <a:p>
            <a:pPr>
              <a:defRPr/>
            </a:pPr>
            <a:r>
              <a:rPr lang="en-US" altLang="ja-JP" sz="1100" dirty="0">
                <a:solidFill>
                  <a:prstClr val="black"/>
                </a:solidFill>
                <a:latin typeface="メイリオ" panose="020B0604030504040204" pitchFamily="50" charset="-128"/>
                <a:ea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rPr>
              <a:t>ワークショップを実施。「対話」から様々なアイデアを生み出す公民連携の新たな仕組み。</a:t>
            </a:r>
            <a:endPar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0F570522-E91E-45BB-8D0A-73E4E1FA12D7}"/>
              </a:ext>
            </a:extLst>
          </p:cNvPr>
          <p:cNvGrpSpPr/>
          <p:nvPr/>
        </p:nvGrpSpPr>
        <p:grpSpPr>
          <a:xfrm>
            <a:off x="7092280" y="1493785"/>
            <a:ext cx="1866344" cy="1416278"/>
            <a:chOff x="6806209" y="2582767"/>
            <a:chExt cx="2510634" cy="1784352"/>
          </a:xfrm>
        </p:grpSpPr>
        <p:sp>
          <p:nvSpPr>
            <p:cNvPr id="2" name="楕円 1">
              <a:extLst>
                <a:ext uri="{FF2B5EF4-FFF2-40B4-BE49-F238E27FC236}">
                  <a16:creationId xmlns:a16="http://schemas.microsoft.com/office/drawing/2014/main" id="{3EAD97F6-8C02-494B-9291-CC55DB2CC1B5}"/>
                </a:ext>
              </a:extLst>
            </p:cNvPr>
            <p:cNvSpPr/>
            <p:nvPr/>
          </p:nvSpPr>
          <p:spPr>
            <a:xfrm>
              <a:off x="7666859" y="3717480"/>
              <a:ext cx="838266" cy="649639"/>
            </a:xfrm>
            <a:prstGeom prst="ellipse">
              <a:avLst/>
            </a:prstGeom>
            <a:solidFill>
              <a:schemeClr val="accent6">
                <a:lumMod val="40000"/>
                <a:lumOff val="60000"/>
              </a:schemeClr>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a:t>
              </a:r>
            </a:p>
          </p:txBody>
        </p:sp>
        <p:sp>
          <p:nvSpPr>
            <p:cNvPr id="17" name="楕円 16">
              <a:extLst>
                <a:ext uri="{FF2B5EF4-FFF2-40B4-BE49-F238E27FC236}">
                  <a16:creationId xmlns:a16="http://schemas.microsoft.com/office/drawing/2014/main" id="{32F60D24-87C8-4E09-BDB8-97354795C599}"/>
                </a:ext>
              </a:extLst>
            </p:cNvPr>
            <p:cNvSpPr/>
            <p:nvPr/>
          </p:nvSpPr>
          <p:spPr>
            <a:xfrm>
              <a:off x="8464931" y="3024235"/>
              <a:ext cx="851912" cy="678945"/>
            </a:xfrm>
            <a:prstGeom prst="ellipse">
              <a:avLst/>
            </a:prstGeom>
            <a:solidFill>
              <a:schemeClr val="accent6">
                <a:lumMod val="40000"/>
                <a:lumOff val="60000"/>
              </a:schemeClr>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楕円 18">
              <a:extLst>
                <a:ext uri="{FF2B5EF4-FFF2-40B4-BE49-F238E27FC236}">
                  <a16:creationId xmlns:a16="http://schemas.microsoft.com/office/drawing/2014/main" id="{15CC3A02-955C-4CB5-9995-9FADDDEF96ED}"/>
                </a:ext>
              </a:extLst>
            </p:cNvPr>
            <p:cNvSpPr/>
            <p:nvPr/>
          </p:nvSpPr>
          <p:spPr>
            <a:xfrm>
              <a:off x="6806209" y="3043912"/>
              <a:ext cx="851912" cy="678945"/>
            </a:xfrm>
            <a:prstGeom prst="ellipse">
              <a:avLst/>
            </a:prstGeom>
            <a:solidFill>
              <a:schemeClr val="accent6">
                <a:lumMod val="40000"/>
                <a:lumOff val="60000"/>
              </a:schemeClr>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楕円 19">
              <a:extLst>
                <a:ext uri="{FF2B5EF4-FFF2-40B4-BE49-F238E27FC236}">
                  <a16:creationId xmlns:a16="http://schemas.microsoft.com/office/drawing/2014/main" id="{79E13DBE-1855-4C75-9834-3DDCCA639A8A}"/>
                </a:ext>
              </a:extLst>
            </p:cNvPr>
            <p:cNvSpPr/>
            <p:nvPr/>
          </p:nvSpPr>
          <p:spPr>
            <a:xfrm>
              <a:off x="7593387" y="2582767"/>
              <a:ext cx="851912" cy="678945"/>
            </a:xfrm>
            <a:prstGeom prst="ellipse">
              <a:avLst/>
            </a:prstGeom>
            <a:solidFill>
              <a:schemeClr val="accent6">
                <a:lumMod val="40000"/>
                <a:lumOff val="60000"/>
              </a:schemeClr>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楕円 20">
              <a:extLst>
                <a:ext uri="{FF2B5EF4-FFF2-40B4-BE49-F238E27FC236}">
                  <a16:creationId xmlns:a16="http://schemas.microsoft.com/office/drawing/2014/main" id="{31430357-4027-4DEA-9975-2C2DD39C4210}"/>
                </a:ext>
              </a:extLst>
            </p:cNvPr>
            <p:cNvSpPr/>
            <p:nvPr/>
          </p:nvSpPr>
          <p:spPr>
            <a:xfrm>
              <a:off x="7578440" y="3171301"/>
              <a:ext cx="926685" cy="614523"/>
            </a:xfrm>
            <a:prstGeom prst="ellipse">
              <a:avLst/>
            </a:prstGeom>
            <a:solidFill>
              <a:srgbClr val="FFFF99"/>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共通の</a:t>
              </a:r>
              <a:endParaRPr kumimoji="1" lang="en-US" altLang="ja-JP"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ビジョン</a:t>
              </a:r>
            </a:p>
          </p:txBody>
        </p:sp>
      </p:grpSp>
      <p:sp>
        <p:nvSpPr>
          <p:cNvPr id="10" name="楕円 9">
            <a:extLst>
              <a:ext uri="{FF2B5EF4-FFF2-40B4-BE49-F238E27FC236}">
                <a16:creationId xmlns:a16="http://schemas.microsoft.com/office/drawing/2014/main" id="{F1245BC3-6744-411F-BFD0-AA23F3EA24B1}"/>
              </a:ext>
            </a:extLst>
          </p:cNvPr>
          <p:cNvSpPr/>
          <p:nvPr/>
        </p:nvSpPr>
        <p:spPr>
          <a:xfrm>
            <a:off x="7286883" y="1697653"/>
            <a:ext cx="1478746" cy="965045"/>
          </a:xfrm>
          <a:prstGeom prst="ellipse">
            <a:avLst/>
          </a:prstGeom>
          <a:solidFill>
            <a:schemeClr val="accent1">
              <a:lumMod val="20000"/>
              <a:lumOff val="80000"/>
              <a:alpha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 name="グループ化 24"/>
          <p:cNvGrpSpPr/>
          <p:nvPr/>
        </p:nvGrpSpPr>
        <p:grpSpPr>
          <a:xfrm>
            <a:off x="1035700" y="2175302"/>
            <a:ext cx="5520164" cy="658155"/>
            <a:chOff x="717021" y="1763957"/>
            <a:chExt cx="5520164" cy="646512"/>
          </a:xfrm>
        </p:grpSpPr>
        <p:sp>
          <p:nvSpPr>
            <p:cNvPr id="23" name="角丸四角形 22"/>
            <p:cNvSpPr/>
            <p:nvPr/>
          </p:nvSpPr>
          <p:spPr>
            <a:xfrm>
              <a:off x="717021" y="1763957"/>
              <a:ext cx="5520164" cy="646512"/>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78A7C1E0-2C85-4778-9302-D158D60A57F1}"/>
                </a:ext>
              </a:extLst>
            </p:cNvPr>
            <p:cNvSpPr txBox="1"/>
            <p:nvPr/>
          </p:nvSpPr>
          <p:spPr>
            <a:xfrm>
              <a:off x="1170620" y="2123997"/>
              <a:ext cx="5046264" cy="209249"/>
            </a:xfrm>
            <a:prstGeom prst="rect">
              <a:avLst/>
            </a:prstGeom>
            <a:noFill/>
            <a:ln w="15875">
              <a:noFill/>
              <a:prstDash val="dash"/>
            </a:ln>
          </p:spPr>
          <p:txBody>
            <a:bodyPr wrap="square" rtlCol="0">
              <a:noAutofit/>
            </a:bodyPr>
            <a:lstStyle/>
            <a:p>
              <a:r>
                <a:rPr lang="en-US" altLang="ja-JP" sz="1050" u="sng" dirty="0">
                  <a:latin typeface="Meiryo UI" panose="020B0604030504040204" pitchFamily="50" charset="-128"/>
                  <a:ea typeface="Meiryo UI" panose="020B0604030504040204" pitchFamily="50" charset="-128"/>
                  <a:cs typeface="メイリオ" panose="020B0604030504040204" pitchFamily="50" charset="-128"/>
                </a:rPr>
                <a:t>Well‐Being OSAKA Lab </a:t>
              </a:r>
              <a:r>
                <a:rPr lang="ja-JP" altLang="en-US" sz="1050" u="sng" dirty="0">
                  <a:latin typeface="Meiryo UI" panose="020B0604030504040204" pitchFamily="50" charset="-128"/>
                  <a:ea typeface="Meiryo UI" panose="020B0604030504040204" pitchFamily="50" charset="-128"/>
                  <a:cs typeface="メイリオ" panose="020B0604030504040204" pitchFamily="50" charset="-128"/>
                </a:rPr>
                <a:t>の設立や、複数企業が連携したイベントやセミナー等の開催</a:t>
              </a:r>
              <a:endParaRPr kumimoji="1" lang="ja-JP" altLang="en-US" sz="1050" u="sng"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35" name="テキスト ボックス 34"/>
            <p:cNvSpPr txBox="1"/>
            <p:nvPr/>
          </p:nvSpPr>
          <p:spPr>
            <a:xfrm>
              <a:off x="786507" y="1798509"/>
              <a:ext cx="4651899" cy="415498"/>
            </a:xfrm>
            <a:prstGeom prst="rect">
              <a:avLst/>
            </a:prstGeom>
            <a:noFill/>
            <a:ln w="15875">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H30</a:t>
              </a:r>
              <a:r>
                <a:rPr lang="ja-JP" altLang="en-US" sz="1050" dirty="0">
                  <a:latin typeface="Meiryo UI" panose="020B0604030504040204" pitchFamily="50" charset="-128"/>
                  <a:ea typeface="Meiryo UI" panose="020B0604030504040204" pitchFamily="50" charset="-128"/>
                </a:rPr>
                <a:t>年度～計</a:t>
              </a:r>
              <a:r>
                <a:rPr lang="en-US" altLang="ja-JP" sz="1050" dirty="0">
                  <a:latin typeface="Meiryo UI" panose="020B0604030504040204" pitchFamily="50" charset="-128"/>
                  <a:ea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rPr>
                <a:t>回開催（各回</a:t>
              </a:r>
              <a:r>
                <a:rPr lang="en-US" altLang="ja-JP" sz="1050" dirty="0">
                  <a:latin typeface="Meiryo UI" panose="020B0604030504040204" pitchFamily="50" charset="-128"/>
                  <a:ea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rPr>
                <a:t>社程度参加）</a:t>
              </a:r>
              <a:endParaRPr lang="en-US" altLang="ja-JP" sz="1050" dirty="0">
                <a:latin typeface="Meiryo UI" panose="020B0604030504040204" pitchFamily="50" charset="-128"/>
                <a:ea typeface="Meiryo UI" panose="020B0604030504040204" pitchFamily="50" charset="-128"/>
              </a:endParaRPr>
            </a:p>
            <a:p>
              <a:pPr>
                <a:defRPr/>
              </a:pPr>
              <a:r>
                <a:rPr lang="ja-JP" altLang="en-US" sz="1050" dirty="0">
                  <a:latin typeface="Meiryo UI" panose="020B0604030504040204" pitchFamily="50" charset="-128"/>
                  <a:ea typeface="Meiryo UI" panose="020B0604030504040204" pitchFamily="50" charset="-128"/>
                </a:rPr>
                <a:t>☞ テーマ：「健康」  、「子どもの貧困」、「環境」 、「</a:t>
              </a:r>
              <a:r>
                <a:rPr lang="ja-JP" altLang="en-US" sz="1050" dirty="0" err="1">
                  <a:latin typeface="Meiryo UI" panose="020B0604030504040204" pitchFamily="50" charset="-128"/>
                  <a:ea typeface="Meiryo UI" panose="020B0604030504040204" pitchFamily="50" charset="-128"/>
                </a:rPr>
                <a:t>障がい</a:t>
              </a:r>
              <a:r>
                <a:rPr lang="ja-JP" altLang="en-US" sz="1050" dirty="0">
                  <a:latin typeface="Meiryo UI" panose="020B0604030504040204" pitchFamily="50" charset="-128"/>
                  <a:ea typeface="Meiryo UI" panose="020B0604030504040204" pitchFamily="50" charset="-128"/>
                </a:rPr>
                <a:t>者雇用」、「スマートシティ」　　　</a:t>
              </a:r>
              <a:r>
                <a:rPr lang="ja-JP" altLang="en-US"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000" b="0" i="0" u="none" strike="noStrike" kern="1200" cap="none" spc="0" normalizeH="0" baseline="0" noProof="0" dirty="0">
                <a:ln>
                  <a:noFill/>
                </a:ln>
                <a:effectLst/>
                <a:uLnTx/>
                <a:uFillTx/>
                <a:latin typeface="Calibri"/>
                <a:ea typeface="ＭＳ Ｐゴシック" panose="020B0600070205080204" pitchFamily="50" charset="-128"/>
              </a:endParaRPr>
            </a:p>
          </p:txBody>
        </p:sp>
      </p:grpSp>
      <p:sp>
        <p:nvSpPr>
          <p:cNvPr id="29" name="右矢印 28"/>
          <p:cNvSpPr/>
          <p:nvPr/>
        </p:nvSpPr>
        <p:spPr>
          <a:xfrm>
            <a:off x="1339229" y="2639367"/>
            <a:ext cx="153695" cy="83980"/>
          </a:xfrm>
          <a:prstGeom prst="rightArrow">
            <a:avLst/>
          </a:prstGeom>
          <a:solidFill>
            <a:schemeClr val="tx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bg1">
                  <a:lumMod val="85000"/>
                </a:schemeClr>
              </a:solidFill>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1E6F85F8-2EE4-4FCC-BA8E-881E3E242783}"/>
              </a:ext>
            </a:extLst>
          </p:cNvPr>
          <p:cNvSpPr/>
          <p:nvPr/>
        </p:nvSpPr>
        <p:spPr>
          <a:xfrm>
            <a:off x="509041" y="1272367"/>
            <a:ext cx="3057247" cy="307777"/>
          </a:xfrm>
          <a:prstGeom prst="rect">
            <a:avLst/>
          </a:prstGeom>
        </p:spPr>
        <p:txBody>
          <a:bodyPr wrap="none">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複数企業・大学との連携と協働</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4" name="テキスト ボックス 43">
            <a:extLst>
              <a:ext uri="{FF2B5EF4-FFF2-40B4-BE49-F238E27FC236}">
                <a16:creationId xmlns:a16="http://schemas.microsoft.com/office/drawing/2014/main" id="{CCA84426-D89E-4C63-A30D-4DABA2076974}"/>
              </a:ext>
            </a:extLst>
          </p:cNvPr>
          <p:cNvSpPr txBox="1"/>
          <p:nvPr/>
        </p:nvSpPr>
        <p:spPr>
          <a:xfrm>
            <a:off x="513021" y="4040872"/>
            <a:ext cx="3622423"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公民連携の取組みの市町村への拡大</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2" name="角丸四角形 42">
            <a:extLst>
              <a:ext uri="{FF2B5EF4-FFF2-40B4-BE49-F238E27FC236}">
                <a16:creationId xmlns:a16="http://schemas.microsoft.com/office/drawing/2014/main" id="{AB469BF9-05E8-4D9B-8305-B82EE17B6231}"/>
              </a:ext>
            </a:extLst>
          </p:cNvPr>
          <p:cNvSpPr/>
          <p:nvPr/>
        </p:nvSpPr>
        <p:spPr>
          <a:xfrm>
            <a:off x="799756" y="4223496"/>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公民連携の取組みを住民に近い市町村へ拡大することで、より幅広い社会課題の解決をめざす。</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32">
            <a:extLst>
              <a:ext uri="{FF2B5EF4-FFF2-40B4-BE49-F238E27FC236}">
                <a16:creationId xmlns:a16="http://schemas.microsoft.com/office/drawing/2014/main" id="{2032BAC6-F4DD-48BA-9510-62F5AEF7494A}"/>
              </a:ext>
            </a:extLst>
          </p:cNvPr>
          <p:cNvSpPr/>
          <p:nvPr/>
        </p:nvSpPr>
        <p:spPr>
          <a:xfrm>
            <a:off x="3851920" y="4073755"/>
            <a:ext cx="978539" cy="182031"/>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ja-JP" altLang="en-US"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を参照</a:t>
            </a:r>
            <a:endParaRPr lang="en-US" altLang="ja-JP"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角丸四角形 22">
            <a:extLst>
              <a:ext uri="{FF2B5EF4-FFF2-40B4-BE49-F238E27FC236}">
                <a16:creationId xmlns:a16="http://schemas.microsoft.com/office/drawing/2014/main" id="{7B703B05-28D0-414F-AF9E-355D178B5CDD}"/>
              </a:ext>
            </a:extLst>
          </p:cNvPr>
          <p:cNvSpPr/>
          <p:nvPr/>
        </p:nvSpPr>
        <p:spPr>
          <a:xfrm>
            <a:off x="1041796" y="3412087"/>
            <a:ext cx="5503917" cy="445989"/>
          </a:xfrm>
          <a:prstGeom prst="roundRect">
            <a:avLst/>
          </a:prstGeom>
          <a:ln w="63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defRPr/>
            </a:pPr>
            <a:r>
              <a:rPr lang="ja-JP" altLang="en-US" sz="9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自治体や企業等、約</a:t>
            </a:r>
            <a:r>
              <a:rPr lang="en-US" altLang="ja-JP" sz="1000" dirty="0">
                <a:latin typeface="Meiryo UI" panose="020B0604030504040204" pitchFamily="50" charset="-128"/>
                <a:ea typeface="Meiryo UI" panose="020B0604030504040204" pitchFamily="50" charset="-128"/>
              </a:rPr>
              <a:t>200</a:t>
            </a:r>
            <a:r>
              <a:rPr lang="ja-JP" altLang="en-US" sz="1000" dirty="0">
                <a:latin typeface="Meiryo UI" panose="020B0604030504040204" pitchFamily="50" charset="-128"/>
                <a:ea typeface="Meiryo UI" panose="020B0604030504040204" pitchFamily="50" charset="-128"/>
              </a:rPr>
              <a:t>の団体が参画（</a:t>
            </a:r>
            <a:r>
              <a:rPr lang="en-US" altLang="ja-JP" sz="1000" dirty="0">
                <a:latin typeface="Meiryo UI" panose="020B0604030504040204" pitchFamily="50" charset="-128"/>
                <a:ea typeface="Meiryo UI" panose="020B0604030504040204" pitchFamily="50" charset="-128"/>
              </a:rPr>
              <a:t>R3.1</a:t>
            </a:r>
            <a:r>
              <a:rPr lang="ja-JP" altLang="en-US" sz="1000" dirty="0">
                <a:latin typeface="Meiryo UI" panose="020B0604030504040204" pitchFamily="50" charset="-128"/>
                <a:ea typeface="Meiryo UI" panose="020B0604030504040204" pitchFamily="50" charset="-128"/>
              </a:rPr>
              <a:t>時点）</a:t>
            </a:r>
          </a:p>
          <a:p>
            <a:pPr>
              <a:defRPr/>
            </a:pP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HP</a:t>
            </a:r>
            <a:r>
              <a:rPr lang="ja-JP" altLang="en-US" sz="1000" dirty="0" err="1">
                <a:latin typeface="Meiryo UI" panose="020B0604030504040204" pitchFamily="50" charset="-128"/>
                <a:ea typeface="Meiryo UI" panose="020B0604030504040204" pitchFamily="50" charset="-128"/>
              </a:rPr>
              <a:t>での</a:t>
            </a:r>
            <a:r>
              <a:rPr lang="ja-JP" altLang="en-US" sz="1000" dirty="0">
                <a:latin typeface="Meiryo UI" panose="020B0604030504040204" pitchFamily="50" charset="-128"/>
                <a:ea typeface="Meiryo UI" panose="020B0604030504040204" pitchFamily="50" charset="-128"/>
              </a:rPr>
              <a:t>情報発信や、セミナー</a:t>
            </a:r>
            <a:r>
              <a:rPr lang="ja-JP" altLang="en-US" sz="1000" dirty="0">
                <a:solidFill>
                  <a:schemeClr val="tx1"/>
                </a:solidFill>
                <a:latin typeface="Meiryo UI" panose="020B0604030504040204" pitchFamily="50" charset="-128"/>
                <a:ea typeface="Meiryo UI" panose="020B0604030504040204" pitchFamily="50" charset="-128"/>
              </a:rPr>
              <a:t>の開催</a:t>
            </a:r>
            <a:r>
              <a:rPr lang="ja-JP" altLang="en-US" sz="1000" dirty="0">
                <a:latin typeface="Meiryo UI" panose="020B0604030504040204" pitchFamily="50" charset="-128"/>
                <a:ea typeface="Meiryo UI" panose="020B0604030504040204" pitchFamily="50" charset="-128"/>
              </a:rPr>
              <a:t>など、各参画企業が主体となり、取組みを推進</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9C4BAFAE-5D61-4297-B87B-518DF2D4EA54}"/>
              </a:ext>
            </a:extLst>
          </p:cNvPr>
          <p:cNvSpPr/>
          <p:nvPr/>
        </p:nvSpPr>
        <p:spPr>
          <a:xfrm>
            <a:off x="504710" y="5319210"/>
            <a:ext cx="2877711" cy="307777"/>
          </a:xfrm>
          <a:prstGeom prst="rect">
            <a:avLst/>
          </a:prstGeom>
        </p:spPr>
        <p:txBody>
          <a:bodyPr wrap="none">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グローバル企業との公民連携</a:t>
            </a:r>
            <a:r>
              <a:rPr lang="en-US" altLang="ja-JP" sz="1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a:extLst>
              <a:ext uri="{FF2B5EF4-FFF2-40B4-BE49-F238E27FC236}">
                <a16:creationId xmlns:a16="http://schemas.microsoft.com/office/drawing/2014/main" id="{DF11E531-6A19-4CC5-B04D-5E07CBEFEC60}"/>
              </a:ext>
            </a:extLst>
          </p:cNvPr>
          <p:cNvSpPr txBox="1"/>
          <p:nvPr/>
        </p:nvSpPr>
        <p:spPr>
          <a:xfrm>
            <a:off x="760065" y="5588159"/>
            <a:ext cx="8073060" cy="430887"/>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100" dirty="0">
                <a:solidFill>
                  <a:prstClr val="black"/>
                </a:solidFill>
                <a:latin typeface="メイリオ" panose="020B0604030504040204" pitchFamily="50" charset="-128"/>
                <a:ea typeface="メイリオ" panose="020B0604030504040204" pitchFamily="50" charset="-128"/>
              </a:rPr>
              <a:t>外資系企業との連携を通じて、環境や人材育成等、持続可能な社会の実現に向けた取組みを進めている。 </a:t>
            </a:r>
          </a:p>
          <a:p>
            <a:pPr>
              <a:defRPr/>
            </a:pPr>
            <a:r>
              <a:rPr lang="ja-JP" altLang="en-US" sz="1100" dirty="0">
                <a:solidFill>
                  <a:prstClr val="black"/>
                </a:solidFill>
                <a:latin typeface="メイリオ" panose="020B0604030504040204" pitchFamily="50" charset="-128"/>
                <a:ea typeface="メイリオ" panose="020B0604030504040204" pitchFamily="50" charset="-128"/>
              </a:rPr>
              <a:t>引き続き、様々なステークホルダーと共に連携の幅を広げ、大阪ならではの公民連携を世界に発信。</a:t>
            </a:r>
          </a:p>
        </p:txBody>
      </p:sp>
      <p:sp>
        <p:nvSpPr>
          <p:cNvPr id="63" name="角丸四角形 22">
            <a:extLst>
              <a:ext uri="{FF2B5EF4-FFF2-40B4-BE49-F238E27FC236}">
                <a16:creationId xmlns:a16="http://schemas.microsoft.com/office/drawing/2014/main" id="{5059FD90-33FB-40B4-8110-F2763B969572}"/>
              </a:ext>
            </a:extLst>
          </p:cNvPr>
          <p:cNvSpPr/>
          <p:nvPr/>
        </p:nvSpPr>
        <p:spPr>
          <a:xfrm>
            <a:off x="1031646" y="6039290"/>
            <a:ext cx="6048544" cy="463039"/>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r>
              <a:rPr lang="ja-JP" altLang="en-US" sz="1050" b="1" dirty="0">
                <a:solidFill>
                  <a:schemeClr val="tx1"/>
                </a:solidFill>
                <a:latin typeface="Meiryo UI" panose="020B0604030504040204" pitchFamily="50" charset="-128"/>
                <a:ea typeface="Meiryo UI" panose="020B0604030504040204" pitchFamily="50" charset="-128"/>
              </a:rPr>
              <a:t>☞ 包括連携協定を締結している外資系企業</a:t>
            </a:r>
            <a:endParaRPr lang="ja-JP" altLang="en-US" sz="105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　　ネスレ日本㈱、フェイスブックジャパン㈱、合同会社ユー・エス・ジェイ、アストラゼネカ㈱、</a:t>
            </a:r>
            <a:r>
              <a:rPr lang="en-US" altLang="ja-JP" sz="1050" dirty="0">
                <a:solidFill>
                  <a:schemeClr val="tx1"/>
                </a:solidFill>
                <a:latin typeface="Meiryo UI" panose="020B0604030504040204" pitchFamily="50" charset="-128"/>
                <a:ea typeface="Meiryo UI" panose="020B0604030504040204" pitchFamily="50" charset="-128"/>
              </a:rPr>
              <a:t>SAP</a:t>
            </a:r>
            <a:r>
              <a:rPr lang="ja-JP" altLang="en-US" sz="1050" dirty="0">
                <a:solidFill>
                  <a:schemeClr val="tx1"/>
                </a:solidFill>
                <a:latin typeface="Meiryo UI" panose="020B0604030504040204" pitchFamily="50" charset="-128"/>
                <a:ea typeface="Meiryo UI" panose="020B0604030504040204" pitchFamily="50" charset="-128"/>
              </a:rPr>
              <a:t>ジャパン㈱</a:t>
            </a:r>
          </a:p>
        </p:txBody>
      </p:sp>
      <p:sp>
        <p:nvSpPr>
          <p:cNvPr id="43" name="角丸四角形 42"/>
          <p:cNvSpPr/>
          <p:nvPr/>
        </p:nvSpPr>
        <p:spPr>
          <a:xfrm>
            <a:off x="1031646" y="4547808"/>
            <a:ext cx="5524218" cy="546377"/>
          </a:xfrm>
          <a:prstGeom prst="roundRect">
            <a:avLst>
              <a:gd name="adj" fmla="val 21685"/>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050" dirty="0">
                <a:solidFill>
                  <a:schemeClr val="tx1"/>
                </a:solidFill>
                <a:latin typeface="Meiryo UI" panose="020B0604030504040204" pitchFamily="50" charset="-128"/>
                <a:ea typeface="Meiryo UI" panose="020B0604030504040204" pitchFamily="50" charset="-128"/>
              </a:rPr>
              <a:t>◆　市町村における公民連携推進への支援</a:t>
            </a:r>
            <a:endParaRPr lang="en-US" altLang="ja-JP" sz="105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　市町村との協働によるイベントや公民連携フォーラムの開催</a:t>
            </a:r>
            <a:endParaRPr lang="en-US" altLang="ja-JP" sz="105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　企業や市町村との公民連携のプラットフォーム「</a:t>
            </a:r>
            <a:r>
              <a:rPr lang="en-US" altLang="ja-JP" sz="1050" dirty="0">
                <a:solidFill>
                  <a:schemeClr val="tx1"/>
                </a:solidFill>
                <a:latin typeface="Meiryo UI" panose="020B0604030504040204" pitchFamily="50" charset="-128"/>
                <a:ea typeface="Meiryo UI" panose="020B0604030504040204" pitchFamily="50" charset="-128"/>
              </a:rPr>
              <a:t>OSAKA</a:t>
            </a:r>
            <a:r>
              <a:rPr lang="ja-JP" altLang="en-US" sz="1050" dirty="0">
                <a:solidFill>
                  <a:schemeClr val="tx1"/>
                </a:solidFill>
                <a:latin typeface="Meiryo UI" panose="020B0604030504040204" pitchFamily="50" charset="-128"/>
                <a:ea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rPr>
              <a:t>MEIKAN</a:t>
            </a:r>
            <a:r>
              <a:rPr lang="ja-JP" altLang="en-US" sz="1050" dirty="0">
                <a:solidFill>
                  <a:schemeClr val="tx1"/>
                </a:solidFill>
                <a:latin typeface="Meiryo UI" panose="020B0604030504040204" pitchFamily="50" charset="-128"/>
                <a:ea typeface="Meiryo UI" panose="020B0604030504040204" pitchFamily="50" charset="-128"/>
              </a:rPr>
              <a:t>」での連携</a:t>
            </a:r>
          </a:p>
        </p:txBody>
      </p:sp>
      <p:sp>
        <p:nvSpPr>
          <p:cNvPr id="40" name="テキスト ボックス 39"/>
          <p:cNvSpPr txBox="1"/>
          <p:nvPr/>
        </p:nvSpPr>
        <p:spPr>
          <a:xfrm>
            <a:off x="695052" y="1547960"/>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◆創発ダイアログ</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1739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323656"/>
            <a:ext cx="8839822" cy="6442024"/>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◆公民連携の推進（公民戦略連携デスクの取組み）（つづき）</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36385"/>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9" name="正方形/長方形 8"/>
          <p:cNvSpPr/>
          <p:nvPr/>
        </p:nvSpPr>
        <p:spPr>
          <a:xfrm>
            <a:off x="386535" y="997805"/>
            <a:ext cx="4314001" cy="307777"/>
          </a:xfrm>
          <a:prstGeom prst="rect">
            <a:avLst/>
          </a:prstGeom>
        </p:spPr>
        <p:txBody>
          <a:bodyPr wrap="none">
            <a:spAutoFit/>
          </a:bodyPr>
          <a:lstStyle/>
          <a:p>
            <a:pPr lvl="0">
              <a:defRPr/>
            </a:pP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新型コロナウイルス感染拡大防止に向けた協力</a:t>
            </a: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611560" y="1288692"/>
            <a:ext cx="8075875"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新型コロナウイルス感染症が拡大するなか、連携企業に対する府の感染拡大防止に向けた各取組みへの協力の働きかけや、包括連携協定企業はじめ、様々な民間事業者からの医療物資支援の提案を現場のニーズとマッチング</a:t>
            </a:r>
            <a:r>
              <a:rPr lang="ja-JP" altLang="en-US" sz="1200" dirty="0">
                <a:latin typeface="メイリオ" panose="020B0604030504040204" pitchFamily="50" charset="-128"/>
                <a:ea typeface="メイリオ" panose="020B0604030504040204" pitchFamily="50" charset="-128"/>
              </a:rPr>
              <a:t>。</a:t>
            </a:r>
            <a:endParaRPr kumimoji="1" lang="en-US" altLang="ja-JP" sz="1200" dirty="0">
              <a:latin typeface="メイリオ" panose="020B0604030504040204" pitchFamily="50" charset="-128"/>
              <a:ea typeface="メイリオ" panose="020B0604030504040204" pitchFamily="50" charset="-128"/>
            </a:endParaRPr>
          </a:p>
        </p:txBody>
      </p:sp>
      <p:sp>
        <p:nvSpPr>
          <p:cNvPr id="7" name="角丸四角形 6"/>
          <p:cNvSpPr/>
          <p:nvPr/>
        </p:nvSpPr>
        <p:spPr>
          <a:xfrm>
            <a:off x="837077" y="2107678"/>
            <a:ext cx="7695363" cy="63354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altLang="ja-JP" sz="1050" dirty="0">
                <a:solidFill>
                  <a:schemeClr val="tx1"/>
                </a:solidFill>
                <a:latin typeface="Meiryo UI" panose="020B0604030504040204" pitchFamily="50" charset="-128"/>
                <a:ea typeface="Meiryo UI" panose="020B0604030504040204" pitchFamily="50" charset="-128"/>
              </a:rPr>
              <a:t>N95</a:t>
            </a:r>
            <a:r>
              <a:rPr lang="ja-JP" altLang="en-US" sz="1050" dirty="0">
                <a:solidFill>
                  <a:schemeClr val="tx1"/>
                </a:solidFill>
                <a:latin typeface="Meiryo UI" panose="020B0604030504040204" pitchFamily="50" charset="-128"/>
                <a:ea typeface="Meiryo UI" panose="020B0604030504040204" pitchFamily="50" charset="-128"/>
              </a:rPr>
              <a:t>マスク、フェイスシールド、ゴーグル、防護服、手指消毒用エタノール、冷却用スプレー、衛生用品、避難所用パーテイション、マスク用フィルタ、小型非常用発電機、空気清浄機、抗菌シール、飛沫防止パーテイション、サーマルカメラ、電子黒板、軽症患者搬送車両、モバイルクリニック、</a:t>
            </a:r>
            <a:endParaRPr lang="en-US" altLang="ja-JP" sz="105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飲食料品　他 </a:t>
            </a:r>
            <a:endParaRPr kumimoji="1"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角丸四角形 37"/>
          <p:cNvSpPr/>
          <p:nvPr/>
        </p:nvSpPr>
        <p:spPr>
          <a:xfrm>
            <a:off x="861184" y="4575721"/>
            <a:ext cx="7768935" cy="57414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50" dirty="0">
                <a:solidFill>
                  <a:schemeClr val="tx1"/>
                </a:solidFill>
                <a:latin typeface="Meiryo UI" panose="020B0604030504040204" pitchFamily="50" charset="-128"/>
                <a:ea typeface="Meiryo UI" panose="020B0604030504040204" pitchFamily="50" charset="-128"/>
              </a:rPr>
              <a:t>大阪コロナ追跡システム・感染防止宣言ステッカーの周知・広告協賛、新型コロナウイルス助け合い基金の周知・募金活動・寄附、大阪の人・関西の人いらっしゃいキャンペーンの周知協力、コンビニ</a:t>
            </a:r>
            <a:r>
              <a:rPr lang="en-US" altLang="ja-JP" sz="1050" dirty="0">
                <a:solidFill>
                  <a:schemeClr val="tx1"/>
                </a:solidFill>
                <a:latin typeface="Meiryo UI" panose="020B0604030504040204" pitchFamily="50" charset="-128"/>
                <a:ea typeface="Meiryo UI" panose="020B0604030504040204" pitchFamily="50" charset="-128"/>
              </a:rPr>
              <a:t>3</a:t>
            </a:r>
            <a:r>
              <a:rPr lang="ja-JP" altLang="en-US" sz="1050" dirty="0">
                <a:solidFill>
                  <a:schemeClr val="tx1"/>
                </a:solidFill>
                <a:latin typeface="Meiryo UI" panose="020B0604030504040204" pitchFamily="50" charset="-128"/>
                <a:ea typeface="Meiryo UI" panose="020B0604030504040204" pitchFamily="50" charset="-128"/>
              </a:rPr>
              <a:t>社大阪応援企画、新しい生活様式の啓発ポスター制作・配布、テレビ番組による大阪産（もん）プレゼント企画　他</a:t>
            </a:r>
          </a:p>
        </p:txBody>
      </p:sp>
      <p:sp>
        <p:nvSpPr>
          <p:cNvPr id="49" name="テキスト ボックス 48"/>
          <p:cNvSpPr txBox="1"/>
          <p:nvPr/>
        </p:nvSpPr>
        <p:spPr>
          <a:xfrm>
            <a:off x="1139999" y="5331537"/>
            <a:ext cx="2306876" cy="19837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p:cNvSpPr txBox="1"/>
          <p:nvPr/>
        </p:nvSpPr>
        <p:spPr>
          <a:xfrm>
            <a:off x="1107610" y="2906477"/>
            <a:ext cx="1618456" cy="183686"/>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テキスト ボックス 49"/>
          <p:cNvSpPr txBox="1"/>
          <p:nvPr/>
        </p:nvSpPr>
        <p:spPr>
          <a:xfrm>
            <a:off x="566555" y="4336358"/>
            <a:ext cx="1880109" cy="307777"/>
          </a:xfrm>
          <a:prstGeom prst="rect">
            <a:avLst/>
          </a:prstGeom>
          <a:noFill/>
        </p:spPr>
        <p:txBody>
          <a:bodyPr wrap="square" rtlCol="0">
            <a:spAutoFit/>
          </a:bodyPr>
          <a:lstStyle/>
          <a:p>
            <a:pPr lvl="0">
              <a:defRPr/>
            </a:pP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◆府施策等への協力</a:t>
            </a:r>
            <a:endPar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8" name="テキスト ボックス 47"/>
          <p:cNvSpPr txBox="1"/>
          <p:nvPr/>
        </p:nvSpPr>
        <p:spPr>
          <a:xfrm>
            <a:off x="541445" y="1906088"/>
            <a:ext cx="1581495" cy="307777"/>
          </a:xfrm>
          <a:prstGeom prst="rect">
            <a:avLst/>
          </a:prstGeom>
          <a:noFill/>
        </p:spPr>
        <p:txBody>
          <a:bodyPr wrap="square" rtlCol="0">
            <a:spAutoFit/>
          </a:bodyPr>
          <a:lstStyle/>
          <a:p>
            <a:pPr lvl="0">
              <a:defRPr/>
            </a:pP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◆物資支援</a:t>
            </a:r>
            <a:endPar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 name="角丸四角形 1"/>
          <p:cNvSpPr/>
          <p:nvPr/>
        </p:nvSpPr>
        <p:spPr>
          <a:xfrm>
            <a:off x="830430" y="2772785"/>
            <a:ext cx="7749994" cy="1335511"/>
          </a:xfrm>
          <a:prstGeom prst="roundRect">
            <a:avLst>
              <a:gd name="adj" fmla="val 12240"/>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2" name="テキスト ボックス 21"/>
          <p:cNvSpPr txBox="1"/>
          <p:nvPr/>
        </p:nvSpPr>
        <p:spPr>
          <a:xfrm>
            <a:off x="3792547" y="3880549"/>
            <a:ext cx="1290102"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軽症患者搬送用キャラバン</a:t>
            </a:r>
            <a:endParaRPr kumimoji="1" lang="ja-JP" altLang="en-US" sz="800" dirty="0">
              <a:latin typeface="Meiryo UI" panose="020B0604030504040204" pitchFamily="50" charset="-128"/>
              <a:ea typeface="Meiryo UI" panose="020B0604030504040204" pitchFamily="50" charset="-128"/>
            </a:endParaRPr>
          </a:p>
        </p:txBody>
      </p:sp>
      <p:sp>
        <p:nvSpPr>
          <p:cNvPr id="23" name="角丸四角形 22"/>
          <p:cNvSpPr/>
          <p:nvPr/>
        </p:nvSpPr>
        <p:spPr>
          <a:xfrm>
            <a:off x="929929" y="2670238"/>
            <a:ext cx="2538978" cy="1218471"/>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軽症患者搬送車両の貸与</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600"/>
              </a:lnSpc>
            </a:pPr>
            <a:endPar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solidFill>
                <a:latin typeface="Meiryou"/>
                <a:ea typeface="メイリオ" panose="020B0604030504040204" pitchFamily="50" charset="-128"/>
                <a:cs typeface="メイリオ" panose="020B0604030504040204" pitchFamily="50" charset="-128"/>
              </a:rPr>
              <a:t>　府と包括連携協定を締結している企業を</a:t>
            </a:r>
            <a:endParaRPr lang="en-US" altLang="ja-JP" sz="1000" dirty="0">
              <a:solidFill>
                <a:schemeClr val="tx1"/>
              </a:solidFill>
              <a:latin typeface="Meiryou"/>
              <a:ea typeface="メイリオ" panose="020B0604030504040204" pitchFamily="50" charset="-128"/>
              <a:cs typeface="メイリオ" panose="020B0604030504040204" pitchFamily="50" charset="-128"/>
            </a:endParaRPr>
          </a:p>
          <a:p>
            <a:r>
              <a:rPr lang="ja-JP" altLang="en-US" sz="1000" dirty="0">
                <a:solidFill>
                  <a:schemeClr val="tx1"/>
                </a:solidFill>
                <a:latin typeface="Meiryou"/>
                <a:ea typeface="メイリオ" panose="020B0604030504040204" pitchFamily="50" charset="-128"/>
                <a:cs typeface="メイリオ" panose="020B0604030504040204" pitchFamily="50" charset="-128"/>
              </a:rPr>
              <a:t>　通じ、「新型コロナウイルス感染症軽症</a:t>
            </a:r>
            <a:endParaRPr lang="en-US" altLang="ja-JP" sz="1000" dirty="0">
              <a:solidFill>
                <a:schemeClr val="tx1"/>
              </a:solidFill>
              <a:latin typeface="Meiryou"/>
              <a:ea typeface="メイリオ" panose="020B0604030504040204" pitchFamily="50" charset="-128"/>
              <a:cs typeface="メイリオ" panose="020B0604030504040204" pitchFamily="50" charset="-128"/>
            </a:endParaRPr>
          </a:p>
          <a:p>
            <a:r>
              <a:rPr lang="ja-JP" altLang="en-US" sz="1000" dirty="0">
                <a:solidFill>
                  <a:schemeClr val="tx1"/>
                </a:solidFill>
                <a:latin typeface="Meiryou"/>
                <a:ea typeface="メイリオ" panose="020B0604030504040204" pitchFamily="50" charset="-128"/>
                <a:cs typeface="メイリオ" panose="020B0604030504040204" pitchFamily="50" charset="-128"/>
              </a:rPr>
              <a:t>　患者搬送車両」を無償で貸与いただく。</a:t>
            </a:r>
            <a:endParaRPr kumimoji="1" lang="ja-JP" altLang="en-US" sz="1000" dirty="0">
              <a:solidFill>
                <a:schemeClr val="tx1"/>
              </a:solidFill>
              <a:latin typeface="Meiryou"/>
              <a:ea typeface="メイリオ" panose="020B0604030504040204" pitchFamily="50" charset="-128"/>
              <a:cs typeface="メイリオ" panose="020B0604030504040204" pitchFamily="50" charset="-128"/>
            </a:endParaRPr>
          </a:p>
        </p:txBody>
      </p:sp>
      <p:sp>
        <p:nvSpPr>
          <p:cNvPr id="24" name="角丸四角形 23"/>
          <p:cNvSpPr/>
          <p:nvPr/>
        </p:nvSpPr>
        <p:spPr>
          <a:xfrm>
            <a:off x="914689" y="5229815"/>
            <a:ext cx="7715430" cy="1380753"/>
          </a:xfrm>
          <a:prstGeom prst="roundRect">
            <a:avLst>
              <a:gd name="adj" fmla="val 10138"/>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6" name="角丸四角形 25"/>
          <p:cNvSpPr/>
          <p:nvPr/>
        </p:nvSpPr>
        <p:spPr>
          <a:xfrm>
            <a:off x="973896" y="5237078"/>
            <a:ext cx="3456970" cy="143228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◇大阪コロナ追跡システム等への協力</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600"/>
              </a:lnSpc>
            </a:pPr>
            <a:endPar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大阪コロナ追跡システムや、感染防止宣言ステッカーの</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導入・利用促進にあたり、企業の会員向け機関誌への掲</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載や、リーフレットの作成、対象となる取引先飲食店等</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へのきめ細やかな導入サポート等、府と包括連携協定を</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締結している企業・団体をはじめ、多くの企業にご協力</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いただいている。</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436705" y="2927158"/>
            <a:ext cx="1618456" cy="183686"/>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5954" y="2848375"/>
            <a:ext cx="1062201" cy="1108332"/>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8382" y="2926902"/>
            <a:ext cx="1436556" cy="957876"/>
          </a:xfrm>
          <a:prstGeom prst="rect">
            <a:avLst/>
          </a:prstGeom>
        </p:spPr>
      </p:pic>
      <p:sp>
        <p:nvSpPr>
          <p:cNvPr id="32" name="角丸四角形 31"/>
          <p:cNvSpPr/>
          <p:nvPr/>
        </p:nvSpPr>
        <p:spPr>
          <a:xfrm>
            <a:off x="5229103" y="2904180"/>
            <a:ext cx="2070857" cy="109801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消毒用アルコールの寄贈</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600"/>
              </a:lnSpc>
            </a:pPr>
            <a:endPar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solidFill>
                <a:latin typeface="Meiryou"/>
                <a:ea typeface="メイリオ" panose="020B0604030504040204" pitchFamily="50" charset="-128"/>
                <a:cs typeface="メイリオ" panose="020B0604030504040204" pitchFamily="50" charset="-128"/>
              </a:rPr>
              <a:t>　企業自らプロジェクトチームを　</a:t>
            </a:r>
            <a:endParaRPr lang="en-US" altLang="ja-JP" sz="1000" dirty="0">
              <a:solidFill>
                <a:schemeClr val="tx1"/>
              </a:solidFill>
              <a:latin typeface="Meiryou"/>
              <a:ea typeface="メイリオ" panose="020B0604030504040204" pitchFamily="50" charset="-128"/>
              <a:cs typeface="メイリオ" panose="020B0604030504040204" pitchFamily="50" charset="-128"/>
            </a:endParaRPr>
          </a:p>
          <a:p>
            <a:r>
              <a:rPr lang="ja-JP" altLang="en-US" sz="1000" dirty="0">
                <a:solidFill>
                  <a:schemeClr val="tx1"/>
                </a:solidFill>
                <a:latin typeface="Meiryou"/>
                <a:ea typeface="メイリオ" panose="020B0604030504040204" pitchFamily="50" charset="-128"/>
                <a:cs typeface="メイリオ" panose="020B0604030504040204" pitchFamily="50" charset="-128"/>
              </a:rPr>
              <a:t>　立ち上げ、府内医療機関等で使</a:t>
            </a:r>
            <a:endParaRPr lang="en-US" altLang="ja-JP" sz="1000" dirty="0">
              <a:solidFill>
                <a:schemeClr val="tx1"/>
              </a:solidFill>
              <a:latin typeface="Meiryou"/>
              <a:ea typeface="メイリオ" panose="020B0604030504040204" pitchFamily="50" charset="-128"/>
              <a:cs typeface="メイリオ" panose="020B0604030504040204" pitchFamily="50" charset="-128"/>
            </a:endParaRPr>
          </a:p>
          <a:p>
            <a:r>
              <a:rPr lang="ja-JP" altLang="en-US" sz="1000" dirty="0">
                <a:solidFill>
                  <a:schemeClr val="tx1"/>
                </a:solidFill>
                <a:latin typeface="Meiryou"/>
                <a:ea typeface="メイリオ" panose="020B0604030504040204" pitchFamily="50" charset="-128"/>
                <a:cs typeface="メイリオ" panose="020B0604030504040204" pitchFamily="50" charset="-128"/>
              </a:rPr>
              <a:t>　</a:t>
            </a:r>
            <a:r>
              <a:rPr lang="ja-JP" altLang="en-US" sz="1000" dirty="0" err="1">
                <a:solidFill>
                  <a:schemeClr val="tx1"/>
                </a:solidFill>
                <a:latin typeface="Meiryou"/>
                <a:ea typeface="メイリオ" panose="020B0604030504040204" pitchFamily="50" charset="-128"/>
                <a:cs typeface="メイリオ" panose="020B0604030504040204" pitchFamily="50" charset="-128"/>
              </a:rPr>
              <a:t>用する</a:t>
            </a:r>
            <a:r>
              <a:rPr lang="ja-JP" altLang="en-US" sz="1000" dirty="0">
                <a:solidFill>
                  <a:schemeClr val="tx1"/>
                </a:solidFill>
                <a:latin typeface="Meiryou"/>
                <a:ea typeface="メイリオ" panose="020B0604030504040204" pitchFamily="50" charset="-128"/>
                <a:cs typeface="メイリオ" panose="020B0604030504040204" pitchFamily="50" charset="-128"/>
              </a:rPr>
              <a:t>、手指消毒用エタノール　</a:t>
            </a:r>
            <a:endParaRPr lang="en-US" altLang="ja-JP" sz="1000" dirty="0">
              <a:solidFill>
                <a:schemeClr val="tx1"/>
              </a:solidFill>
              <a:latin typeface="Meiryou"/>
              <a:ea typeface="メイリオ" panose="020B0604030504040204" pitchFamily="50" charset="-128"/>
              <a:cs typeface="メイリオ" panose="020B0604030504040204" pitchFamily="50" charset="-128"/>
            </a:endParaRPr>
          </a:p>
          <a:p>
            <a:r>
              <a:rPr lang="ja-JP" altLang="en-US" sz="1000" dirty="0">
                <a:solidFill>
                  <a:schemeClr val="tx1"/>
                </a:solidFill>
                <a:latin typeface="Meiryou"/>
                <a:ea typeface="メイリオ" panose="020B0604030504040204" pitchFamily="50" charset="-128"/>
                <a:cs typeface="メイリオ" panose="020B0604030504040204" pitchFamily="50" charset="-128"/>
              </a:rPr>
              <a:t>　（約</a:t>
            </a: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7t</a:t>
            </a:r>
            <a:r>
              <a:rPr lang="ja-JP" altLang="en-US" sz="1000" dirty="0">
                <a:solidFill>
                  <a:schemeClr val="tx1"/>
                </a:solidFill>
                <a:latin typeface="Meiryou"/>
                <a:ea typeface="メイリオ" panose="020B0604030504040204" pitchFamily="50" charset="-128"/>
                <a:cs typeface="メイリオ" panose="020B0604030504040204" pitchFamily="50" charset="-128"/>
              </a:rPr>
              <a:t>）を準備し、寄贈</a:t>
            </a:r>
            <a:r>
              <a:rPr lang="ja-JP" altLang="en-US" sz="1000" dirty="0" err="1">
                <a:solidFill>
                  <a:schemeClr val="tx1"/>
                </a:solidFill>
                <a:latin typeface="Meiryou"/>
                <a:ea typeface="メイリオ" panose="020B0604030504040204" pitchFamily="50" charset="-128"/>
                <a:cs typeface="メイリオ" panose="020B0604030504040204" pitchFamily="50" charset="-128"/>
              </a:rPr>
              <a:t>い</a:t>
            </a:r>
            <a:r>
              <a:rPr lang="ja-JP" altLang="en-US" sz="1000" dirty="0">
                <a:solidFill>
                  <a:schemeClr val="tx1"/>
                </a:solidFill>
                <a:latin typeface="Meiryou"/>
                <a:ea typeface="メイリオ" panose="020B0604030504040204" pitchFamily="50" charset="-128"/>
                <a:cs typeface="メイリオ" panose="020B0604030504040204" pitchFamily="50" charset="-128"/>
              </a:rPr>
              <a:t>ただ</a:t>
            </a:r>
            <a:endParaRPr lang="en-US" altLang="ja-JP" sz="1000" dirty="0">
              <a:solidFill>
                <a:schemeClr val="tx1"/>
              </a:solidFill>
              <a:latin typeface="Meiryou"/>
              <a:ea typeface="メイリオ" panose="020B0604030504040204" pitchFamily="50" charset="-128"/>
              <a:cs typeface="メイリオ" panose="020B0604030504040204" pitchFamily="50" charset="-128"/>
            </a:endParaRPr>
          </a:p>
          <a:p>
            <a:r>
              <a:rPr lang="ja-JP" altLang="en-US" sz="1000" dirty="0">
                <a:solidFill>
                  <a:schemeClr val="tx1"/>
                </a:solidFill>
                <a:latin typeface="Meiryou"/>
                <a:ea typeface="メイリオ" panose="020B0604030504040204" pitchFamily="50" charset="-128"/>
                <a:cs typeface="メイリオ" panose="020B0604030504040204" pitchFamily="50" charset="-128"/>
              </a:rPr>
              <a:t>　く。</a:t>
            </a:r>
            <a:endParaRPr kumimoji="1" lang="ja-JP" altLang="en-US" sz="1000" dirty="0">
              <a:solidFill>
                <a:schemeClr val="tx1"/>
              </a:solidFill>
              <a:latin typeface="Meiryou"/>
              <a:ea typeface="メイリオ" panose="020B0604030504040204" pitchFamily="50" charset="-128"/>
              <a:cs typeface="メイリオ" panose="020B0604030504040204" pitchFamily="50" charset="-128"/>
            </a:endParaRPr>
          </a:p>
        </p:txBody>
      </p:sp>
      <p:sp>
        <p:nvSpPr>
          <p:cNvPr id="33" name="テキスト ボックス 32"/>
          <p:cNvSpPr txBox="1"/>
          <p:nvPr/>
        </p:nvSpPr>
        <p:spPr>
          <a:xfrm>
            <a:off x="7317305" y="3924780"/>
            <a:ext cx="1352541"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　　製造の様子（</a:t>
            </a:r>
            <a:r>
              <a:rPr lang="en-US" altLang="ja-JP" sz="800" dirty="0">
                <a:latin typeface="Meiryo UI" panose="020B0604030504040204" pitchFamily="50" charset="-128"/>
                <a:ea typeface="Meiryo UI" panose="020B0604030504040204" pitchFamily="50" charset="-128"/>
              </a:rPr>
              <a:t>18L</a:t>
            </a:r>
            <a:r>
              <a:rPr lang="ja-JP" altLang="en-US" sz="800" dirty="0">
                <a:latin typeface="Meiryo UI" panose="020B0604030504040204" pitchFamily="50" charset="-128"/>
                <a:ea typeface="Meiryo UI" panose="020B0604030504040204" pitchFamily="50" charset="-128"/>
              </a:rPr>
              <a:t>缶）</a:t>
            </a:r>
            <a:endParaRPr kumimoji="1" lang="ja-JP" altLang="en-US" sz="8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t="6032" r="14563" b="20469"/>
          <a:stretch/>
        </p:blipFill>
        <p:spPr>
          <a:xfrm>
            <a:off x="4632337" y="5362490"/>
            <a:ext cx="1570327" cy="1013180"/>
          </a:xfrm>
          <a:prstGeom prst="rect">
            <a:avLst/>
          </a:prstGeom>
        </p:spPr>
      </p:pic>
      <p:pic>
        <p:nvPicPr>
          <p:cNvPr id="12" name="図 11"/>
          <p:cNvPicPr>
            <a:picLocks noChangeAspect="1"/>
          </p:cNvPicPr>
          <p:nvPr/>
        </p:nvPicPr>
        <p:blipFill rotWithShape="1">
          <a:blip r:embed="rId6"/>
          <a:srcRect l="2208" t="29808" r="25154" b="6207"/>
          <a:stretch/>
        </p:blipFill>
        <p:spPr>
          <a:xfrm>
            <a:off x="6480538" y="5396330"/>
            <a:ext cx="2036453" cy="1008530"/>
          </a:xfrm>
          <a:prstGeom prst="rect">
            <a:avLst/>
          </a:prstGeom>
          <a:ln>
            <a:noFill/>
          </a:ln>
          <a:effectLst>
            <a:outerShdw blurRad="190500" algn="tl" rotWithShape="0">
              <a:srgbClr val="000000">
                <a:alpha val="70000"/>
              </a:srgbClr>
            </a:outerShdw>
          </a:effectLst>
        </p:spPr>
      </p:pic>
      <p:sp>
        <p:nvSpPr>
          <p:cNvPr id="34" name="テキスト ボックス 33"/>
          <p:cNvSpPr txBox="1"/>
          <p:nvPr/>
        </p:nvSpPr>
        <p:spPr>
          <a:xfrm>
            <a:off x="5184251" y="6375670"/>
            <a:ext cx="1157349"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店舗での掲示の様子</a:t>
            </a:r>
            <a:endParaRPr kumimoji="1" lang="ja-JP" altLang="en-US" sz="800"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7347862" y="6400390"/>
            <a:ext cx="1229583"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　企業機関誌での掲載</a:t>
            </a:r>
            <a:endParaRPr kumimoji="1" lang="ja-JP" altLang="en-US" sz="800" dirty="0">
              <a:latin typeface="Meiryo UI" panose="020B0604030504040204" pitchFamily="50" charset="-128"/>
              <a:ea typeface="Meiryo UI" panose="020B0604030504040204" pitchFamily="50" charset="-128"/>
            </a:endParaRPr>
          </a:p>
        </p:txBody>
      </p:sp>
      <p:sp>
        <p:nvSpPr>
          <p:cNvPr id="28" name="正方形/長方形 27"/>
          <p:cNvSpPr/>
          <p:nvPr/>
        </p:nvSpPr>
        <p:spPr>
          <a:xfrm>
            <a:off x="8432528" y="6525344"/>
            <a:ext cx="648072" cy="317860"/>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26</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74088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528" y="81871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4" name="直線コネクタ 3"/>
          <p:cNvCxnSpPr/>
          <p:nvPr/>
        </p:nvCxnSpPr>
        <p:spPr>
          <a:xfrm>
            <a:off x="179512" y="12175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3"/>
          <p:cNvSpPr txBox="1">
            <a:spLocks noChangeArrowheads="1"/>
          </p:cNvSpPr>
          <p:nvPr/>
        </p:nvSpPr>
        <p:spPr>
          <a:xfrm>
            <a:off x="341530" y="1583795"/>
            <a:ext cx="8325925" cy="501675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　行政経営のめざす姿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（１）現状認識 　  ・・・・・・・・・・・・・・・・・・・・・・・・・・・・・・・・・・・・・・・・・・・・・・・・・・・・・・・・・・・</a:t>
            </a: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（２）目標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（３）行動指針　 　・・・・・・・・・・・・・・・・・・・・・・・・・・・・・・・・・・・・・・・・・・・・・・・・・・・・・・・・・・・</a:t>
            </a:r>
          </a:p>
          <a:p>
            <a:pPr defTabSz="647700">
              <a:spcBef>
                <a:spcPct val="0"/>
              </a:spcBef>
              <a:buFont typeface="Wingdings" pitchFamily="2" charset="2"/>
              <a:buNone/>
              <a:tabLst>
                <a:tab pos="8256588" algn="r"/>
              </a:tabLst>
              <a:defRPr/>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　新たな行政経営の取組み   ・・・・・・・・・・・・・・・・・・・・・・・・・・・・・・・・・・・・・・・・・・・・・・・・　</a:t>
            </a: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（１）デジタル行政の推進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（２）効果的な情報発信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（３）より幅広い共創の仕組みづくり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（４）働き方改革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（１）組織運営体制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（２）財政運営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①歳入確保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②歳出改革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（３）出資法人等の改革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（４）公の施設の改革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＜具体的取組み編＞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3"/>
          <p:cNvSpPr txBox="1">
            <a:spLocks noChangeArrowheads="1"/>
          </p:cNvSpPr>
          <p:nvPr/>
        </p:nvSpPr>
        <p:spPr>
          <a:xfrm>
            <a:off x="8000900" y="1607211"/>
            <a:ext cx="693017" cy="107721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3"/>
          <p:cNvSpPr txBox="1">
            <a:spLocks noChangeArrowheads="1"/>
          </p:cNvSpPr>
          <p:nvPr/>
        </p:nvSpPr>
        <p:spPr>
          <a:xfrm>
            <a:off x="8000900" y="2798930"/>
            <a:ext cx="693017" cy="1323439"/>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33</a:t>
            </a:r>
          </a:p>
        </p:txBody>
      </p:sp>
      <p:sp>
        <p:nvSpPr>
          <p:cNvPr id="10" name="Rectangle 3"/>
          <p:cNvSpPr txBox="1">
            <a:spLocks noChangeArrowheads="1"/>
          </p:cNvSpPr>
          <p:nvPr/>
        </p:nvSpPr>
        <p:spPr>
          <a:xfrm>
            <a:off x="7992380" y="4284095"/>
            <a:ext cx="693017" cy="2308324"/>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36</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38</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42</a:t>
            </a:r>
          </a:p>
          <a:p>
            <a:pPr algn="r" defTabSz="647700">
              <a:spcBef>
                <a:spcPct val="0"/>
              </a:spcBef>
              <a:buNone/>
              <a:tabLst>
                <a:tab pos="8256588" algn="r"/>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43</a:t>
            </a:r>
          </a:p>
        </p:txBody>
      </p:sp>
    </p:spTree>
    <p:extLst>
      <p:ext uri="{BB962C8B-B14F-4D97-AF65-F5344CB8AC3E}">
        <p14:creationId xmlns:p14="http://schemas.microsoft.com/office/powerpoint/2010/main" val="1236618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278650"/>
            <a:ext cx="8839822" cy="607285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◆スマートシティ分野における複数企業と府・市町村の公民共同による課題解決</a:t>
            </a:r>
            <a:r>
              <a:rPr lang="ja-JP" altLang="en-US" sz="1600" b="1"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の仕組みづくり</a:t>
            </a:r>
            <a:endParaRPr lang="en-US" altLang="ja-JP" sz="1600" b="1"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スマートシティ戦略総務課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lvl="0">
              <a:defRPr/>
            </a:pPr>
            <a:r>
              <a:rPr lang="ja-JP" altLang="en-US"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87901"/>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16</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5" name="テキスト ボックス 44">
            <a:extLst>
              <a:ext uri="{FF2B5EF4-FFF2-40B4-BE49-F238E27FC236}">
                <a16:creationId xmlns:a16="http://schemas.microsoft.com/office/drawing/2014/main" id="{AA06E65D-7891-2F4F-982E-67486385BB33}"/>
              </a:ext>
            </a:extLst>
          </p:cNvPr>
          <p:cNvSpPr txBox="1"/>
          <p:nvPr/>
        </p:nvSpPr>
        <p:spPr>
          <a:xfrm>
            <a:off x="598496" y="2798930"/>
            <a:ext cx="4481227" cy="400110"/>
          </a:xfrm>
          <a:prstGeom prst="rect">
            <a:avLst/>
          </a:prstGeom>
          <a:noFill/>
          <a:ln w="3175">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rPr>
              <a:t>少子高齢化や人口減少、アフターコロナへの対応など市町村の持つ課題の見える化と課題解決に向けたソリューションを持つ企業と企業、行政を繋ぐコーディネート</a:t>
            </a:r>
            <a:endParaRPr lang="en-US" altLang="ja-JP" sz="1000"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AA06E65D-7891-2F4F-982E-67486385BB33}"/>
              </a:ext>
            </a:extLst>
          </p:cNvPr>
          <p:cNvSpPr txBox="1"/>
          <p:nvPr/>
        </p:nvSpPr>
        <p:spPr>
          <a:xfrm>
            <a:off x="5263747" y="2766892"/>
            <a:ext cx="3662460" cy="400110"/>
          </a:xfrm>
          <a:prstGeom prst="rect">
            <a:avLst/>
          </a:prstGeom>
          <a:noFill/>
          <a:ln w="3175">
            <a:noFill/>
          </a:ln>
        </p:spPr>
        <p:txBody>
          <a:bodyPr wrap="square" rtlCol="0">
            <a:spAutoFit/>
          </a:bodyPr>
          <a:lstStyle/>
          <a:p>
            <a:pPr>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行政の持つデータ活用や社会課題、テクノロジーなどのテーマに応じたワークショップ、企業等と連携したセミナー等の開催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a:extLst>
              <a:ext uri="{FF2B5EF4-FFF2-40B4-BE49-F238E27FC236}">
                <a16:creationId xmlns:a16="http://schemas.microsoft.com/office/drawing/2014/main" id="{AA06E65D-7891-2F4F-982E-67486385BB33}"/>
              </a:ext>
            </a:extLst>
          </p:cNvPr>
          <p:cNvSpPr txBox="1"/>
          <p:nvPr/>
        </p:nvSpPr>
        <p:spPr>
          <a:xfrm>
            <a:off x="5329101" y="4289030"/>
            <a:ext cx="3540807" cy="400110"/>
          </a:xfrm>
          <a:prstGeom prst="rect">
            <a:avLst/>
          </a:prstGeom>
          <a:noFill/>
          <a:ln w="3175">
            <a:noFill/>
          </a:ln>
        </p:spPr>
        <p:txBody>
          <a:bodyPr wrap="square" rtlCol="0">
            <a:spAutoFit/>
          </a:bodyPr>
          <a:lstStyle/>
          <a:p>
            <a:pPr>
              <a:lnSpc>
                <a:spcPts val="1200"/>
              </a:lnSpc>
            </a:pPr>
            <a:r>
              <a:rPr lang="ja-JP" altLang="en-US" sz="1000" dirty="0">
                <a:latin typeface="Meiryo UI" panose="020B0604030504040204" pitchFamily="50" charset="-128"/>
                <a:ea typeface="Meiryo UI" panose="020B0604030504040204" pitchFamily="50" charset="-128"/>
              </a:rPr>
              <a:t>ウェブサイト情報での会員の取組み紹介など、大阪のスマートシティ推進に関する幅広い情報発信</a:t>
            </a:r>
            <a:endParaRPr lang="en-US" altLang="ja-JP" sz="10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432677" y="972467"/>
            <a:ext cx="4580746" cy="1277273"/>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・大阪スマートシティパートナーズフォーラムは“大阪モデル”のスマートシティ実現</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に向けて、企業やシビックテック</a:t>
            </a:r>
            <a:r>
              <a:rPr lang="en-US" altLang="ja-JP" sz="1100" baseline="30000" dirty="0">
                <a:latin typeface="Meiryo UI" panose="020B0604030504040204" pitchFamily="50" charset="-128"/>
                <a:ea typeface="Meiryo UI" panose="020B0604030504040204" pitchFamily="50" charset="-128"/>
              </a:rPr>
              <a:t>*14</a:t>
            </a:r>
            <a:r>
              <a:rPr lang="ja-JP" altLang="en-US" sz="1100" dirty="0" err="1">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府内市町村、大学等と連携し、地域・社会 </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課題を解決していく「公民共同エコシステム</a:t>
            </a:r>
            <a:r>
              <a:rPr lang="en-US" altLang="ja-JP" sz="1100" baseline="30000" dirty="0">
                <a:latin typeface="Meiryo UI" panose="020B0604030504040204" pitchFamily="50" charset="-128"/>
                <a:ea typeface="Meiryo UI" panose="020B0604030504040204" pitchFamily="50" charset="-128"/>
              </a:rPr>
              <a:t>*9</a:t>
            </a:r>
            <a:r>
              <a:rPr lang="ja-JP" altLang="en-US" sz="1100" dirty="0">
                <a:latin typeface="Meiryo UI" panose="020B0604030504040204" pitchFamily="50" charset="-128"/>
                <a:ea typeface="Meiryo UI" panose="020B0604030504040204" pitchFamily="50" charset="-128"/>
              </a:rPr>
              <a:t>」として令和</a:t>
            </a:r>
            <a:r>
              <a:rPr lang="en-US" altLang="ja-JP" sz="1100" dirty="0">
                <a:latin typeface="Meiryo UI" panose="020B0604030504040204" pitchFamily="50" charset="-128"/>
                <a:ea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8</a:t>
            </a:r>
            <a:r>
              <a:rPr lang="ja-JP" altLang="en-US" sz="1100" dirty="0">
                <a:latin typeface="Meiryo UI" panose="020B0604030504040204" pitchFamily="50" charset="-128"/>
                <a:ea typeface="Meiryo UI" panose="020B0604030504040204" pitchFamily="50" charset="-128"/>
              </a:rPr>
              <a:t>月に設立。</a:t>
            </a:r>
          </a:p>
          <a:p>
            <a:r>
              <a:rPr lang="ja-JP" altLang="en-US" sz="1100" dirty="0">
                <a:latin typeface="Meiryo UI" panose="020B0604030504040204" pitchFamily="50" charset="-128"/>
                <a:ea typeface="Meiryo UI" panose="020B0604030504040204" pitchFamily="50" charset="-128"/>
              </a:rPr>
              <a:t>・地域・社会課題の解決、府民の</a:t>
            </a:r>
            <a:r>
              <a:rPr lang="en-US" altLang="ja-JP" sz="1100" dirty="0" err="1">
                <a:latin typeface="Meiryo UI" panose="020B0604030504040204" pitchFamily="50" charset="-128"/>
                <a:ea typeface="Meiryo UI" panose="020B0604030504040204" pitchFamily="50" charset="-128"/>
              </a:rPr>
              <a:t>QoL</a:t>
            </a:r>
            <a:r>
              <a:rPr lang="ja-JP" altLang="en-US" sz="1100" dirty="0">
                <a:latin typeface="Meiryo UI" panose="020B0604030504040204" pitchFamily="50" charset="-128"/>
                <a:ea typeface="Meiryo UI" panose="020B0604030504040204" pitchFamily="50" charset="-128"/>
              </a:rPr>
              <a:t>向上につながる持続可能な取組みを「公</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民共同」で推進。</a:t>
            </a:r>
            <a:endParaRPr lang="en-US" altLang="ja-JP" sz="1100"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346</a:t>
            </a:r>
            <a:r>
              <a:rPr lang="ja-JP" altLang="en-US" sz="1100" dirty="0">
                <a:latin typeface="Meiryo UI" panose="020B0604030504040204" pitchFamily="50" charset="-128"/>
                <a:ea typeface="Meiryo UI" panose="020B0604030504040204" pitchFamily="50" charset="-128"/>
              </a:rPr>
              <a:t>企業・団体（個人会員含む）が参画 （自治体では日本最大規模）</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 [R3.1.15</a:t>
            </a:r>
            <a:r>
              <a:rPr lang="ja-JP" altLang="en-US" sz="1100" dirty="0">
                <a:latin typeface="Meiryo UI" panose="020B0604030504040204" pitchFamily="50" charset="-128"/>
                <a:ea typeface="Meiryo UI" panose="020B0604030504040204" pitchFamily="50" charset="-128"/>
              </a:rPr>
              <a:t>時点</a:t>
            </a:r>
            <a:r>
              <a:rPr lang="en-US" altLang="ja-JP" sz="1100" dirty="0">
                <a:latin typeface="Meiryo UI" panose="020B0604030504040204" pitchFamily="50" charset="-128"/>
                <a:ea typeface="Meiryo UI" panose="020B0604030504040204" pitchFamily="50" charset="-128"/>
              </a:rPr>
              <a:t>]</a:t>
            </a:r>
            <a:r>
              <a:rPr lang="ja-JP" altLang="en-US" sz="1100" dirty="0" err="1">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  </a:t>
            </a:r>
          </a:p>
        </p:txBody>
      </p:sp>
      <p:sp>
        <p:nvSpPr>
          <p:cNvPr id="16" name="角丸四角形 15"/>
          <p:cNvSpPr/>
          <p:nvPr/>
        </p:nvSpPr>
        <p:spPr>
          <a:xfrm>
            <a:off x="206514" y="2263836"/>
            <a:ext cx="1620180" cy="335039"/>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a:stretch>
            <a:fillRect/>
          </a:stretch>
        </p:blipFill>
        <p:spPr>
          <a:xfrm>
            <a:off x="5234833" y="893068"/>
            <a:ext cx="3237896" cy="1600023"/>
          </a:xfrm>
          <a:prstGeom prst="rect">
            <a:avLst/>
          </a:prstGeom>
        </p:spPr>
      </p:pic>
      <p:sp>
        <p:nvSpPr>
          <p:cNvPr id="7" name="正方形/長方形 6"/>
          <p:cNvSpPr/>
          <p:nvPr/>
        </p:nvSpPr>
        <p:spPr>
          <a:xfrm>
            <a:off x="256296" y="731876"/>
            <a:ext cx="4134465" cy="307777"/>
          </a:xfrm>
          <a:prstGeom prst="rect">
            <a:avLst/>
          </a:prstGeom>
        </p:spPr>
        <p:txBody>
          <a:bodyPr wrap="none">
            <a:spAutoFit/>
          </a:bodyPr>
          <a:lstStyle/>
          <a:p>
            <a:pPr lvl="0">
              <a:defRPr/>
            </a:pPr>
            <a:r>
              <a:rPr lang="en-US" altLang="ja-JP"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大阪スマートシティパートナーズフォーラム</a:t>
            </a:r>
            <a:r>
              <a:rPr lang="en-US" altLang="ja-JP"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0E0135AF-AFD2-496D-9480-437A69B2FCA0}"/>
              </a:ext>
            </a:extLst>
          </p:cNvPr>
          <p:cNvPicPr>
            <a:picLocks noChangeAspect="1"/>
          </p:cNvPicPr>
          <p:nvPr/>
        </p:nvPicPr>
        <p:blipFill>
          <a:blip r:embed="rId4"/>
          <a:stretch>
            <a:fillRect/>
          </a:stretch>
        </p:blipFill>
        <p:spPr>
          <a:xfrm>
            <a:off x="6493332" y="4700396"/>
            <a:ext cx="1155857" cy="759465"/>
          </a:xfrm>
          <a:prstGeom prst="rect">
            <a:avLst/>
          </a:prstGeom>
        </p:spPr>
      </p:pic>
      <p:pic>
        <p:nvPicPr>
          <p:cNvPr id="31" name="図 30"/>
          <p:cNvPicPr>
            <a:picLocks noChangeAspect="1"/>
          </p:cNvPicPr>
          <p:nvPr/>
        </p:nvPicPr>
        <p:blipFill rotWithShape="1">
          <a:blip r:embed="rId5" cstate="print">
            <a:extLst>
              <a:ext uri="{28A0092B-C50C-407E-A947-70E740481C1C}">
                <a14:useLocalDpi xmlns:a14="http://schemas.microsoft.com/office/drawing/2010/main" val="0"/>
              </a:ext>
            </a:extLst>
          </a:blip>
          <a:srcRect t="5030" r="1104"/>
          <a:stretch/>
        </p:blipFill>
        <p:spPr>
          <a:xfrm>
            <a:off x="7692736" y="4704536"/>
            <a:ext cx="1168879" cy="765176"/>
          </a:xfrm>
          <a:prstGeom prst="rect">
            <a:avLst/>
          </a:prstGeom>
        </p:spPr>
      </p:pic>
      <p:pic>
        <p:nvPicPr>
          <p:cNvPr id="33" name="図 32"/>
          <p:cNvPicPr>
            <a:picLocks noChangeAspect="1"/>
          </p:cNvPicPr>
          <p:nvPr/>
        </p:nvPicPr>
        <p:blipFill rotWithShape="1">
          <a:blip r:embed="rId6" cstate="print">
            <a:extLst>
              <a:ext uri="{28A0092B-C50C-407E-A947-70E740481C1C}">
                <a14:useLocalDpi xmlns:a14="http://schemas.microsoft.com/office/drawing/2010/main" val="0"/>
              </a:ext>
            </a:extLst>
          </a:blip>
          <a:srcRect l="12683" t="24096" r="15955" b="12711"/>
          <a:stretch/>
        </p:blipFill>
        <p:spPr>
          <a:xfrm>
            <a:off x="7692735" y="5531966"/>
            <a:ext cx="1168879" cy="764970"/>
          </a:xfrm>
          <a:prstGeom prst="rect">
            <a:avLst/>
          </a:prstGeom>
        </p:spPr>
      </p:pic>
      <p:pic>
        <p:nvPicPr>
          <p:cNvPr id="34" name="図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3929" y="5537303"/>
            <a:ext cx="1155857" cy="758573"/>
          </a:xfrm>
          <a:prstGeom prst="rect">
            <a:avLst/>
          </a:prstGeom>
        </p:spPr>
      </p:pic>
      <p:pic>
        <p:nvPicPr>
          <p:cNvPr id="10" name="図 9"/>
          <p:cNvPicPr>
            <a:picLocks noChangeAspect="1"/>
          </p:cNvPicPr>
          <p:nvPr/>
        </p:nvPicPr>
        <p:blipFill>
          <a:blip r:embed="rId8"/>
          <a:stretch>
            <a:fillRect/>
          </a:stretch>
        </p:blipFill>
        <p:spPr>
          <a:xfrm>
            <a:off x="3435653" y="4527495"/>
            <a:ext cx="1780696" cy="1826830"/>
          </a:xfrm>
          <a:prstGeom prst="rect">
            <a:avLst/>
          </a:prstGeom>
        </p:spPr>
      </p:pic>
      <p:pic>
        <p:nvPicPr>
          <p:cNvPr id="39" name="図 38"/>
          <p:cNvPicPr>
            <a:picLocks noChangeAspect="1"/>
          </p:cNvPicPr>
          <p:nvPr/>
        </p:nvPicPr>
        <p:blipFill>
          <a:blip r:embed="rId9"/>
          <a:stretch>
            <a:fillRect/>
          </a:stretch>
        </p:blipFill>
        <p:spPr>
          <a:xfrm>
            <a:off x="408594" y="4731730"/>
            <a:ext cx="2988697" cy="1604785"/>
          </a:xfrm>
          <a:prstGeom prst="rect">
            <a:avLst/>
          </a:prstGeom>
        </p:spPr>
      </p:pic>
      <p:pic>
        <p:nvPicPr>
          <p:cNvPr id="40" name="図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3929" y="4702019"/>
            <a:ext cx="1155857" cy="770494"/>
          </a:xfrm>
          <a:prstGeom prst="rect">
            <a:avLst/>
          </a:prstGeom>
        </p:spPr>
      </p:pic>
      <p:pic>
        <p:nvPicPr>
          <p:cNvPr id="41" name="図 40"/>
          <p:cNvPicPr>
            <a:picLocks noChangeAspect="1"/>
          </p:cNvPicPr>
          <p:nvPr/>
        </p:nvPicPr>
        <p:blipFill rotWithShape="1">
          <a:blip r:embed="rId11" cstate="print">
            <a:extLst>
              <a:ext uri="{28A0092B-C50C-407E-A947-70E740481C1C}">
                <a14:useLocalDpi xmlns:a14="http://schemas.microsoft.com/office/drawing/2010/main" val="0"/>
              </a:ext>
            </a:extLst>
          </a:blip>
          <a:srcRect t="10412"/>
          <a:stretch/>
        </p:blipFill>
        <p:spPr>
          <a:xfrm>
            <a:off x="6493816" y="5531966"/>
            <a:ext cx="1155373" cy="764970"/>
          </a:xfrm>
          <a:prstGeom prst="rect">
            <a:avLst/>
          </a:prstGeom>
        </p:spPr>
      </p:pic>
      <p:pic>
        <p:nvPicPr>
          <p:cNvPr id="42" name="図 41"/>
          <p:cNvPicPr>
            <a:picLocks noChangeAspect="1"/>
          </p:cNvPicPr>
          <p:nvPr/>
        </p:nvPicPr>
        <p:blipFill>
          <a:blip r:embed="rId12"/>
          <a:stretch>
            <a:fillRect/>
          </a:stretch>
        </p:blipFill>
        <p:spPr>
          <a:xfrm>
            <a:off x="1424852" y="4558075"/>
            <a:ext cx="896898" cy="266559"/>
          </a:xfrm>
          <a:prstGeom prst="rect">
            <a:avLst/>
          </a:prstGeom>
        </p:spPr>
      </p:pic>
      <p:sp>
        <p:nvSpPr>
          <p:cNvPr id="30" name="角丸四角形 29"/>
          <p:cNvSpPr/>
          <p:nvPr/>
        </p:nvSpPr>
        <p:spPr>
          <a:xfrm>
            <a:off x="585828" y="2556201"/>
            <a:ext cx="2472484" cy="212845"/>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社会課題の見える化・コーディネート</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a:extLst>
              <a:ext uri="{FF2B5EF4-FFF2-40B4-BE49-F238E27FC236}">
                <a16:creationId xmlns:a16="http://schemas.microsoft.com/office/drawing/2014/main" id="{AA06E65D-7891-2F4F-982E-67486385BB33}"/>
              </a:ext>
            </a:extLst>
          </p:cNvPr>
          <p:cNvSpPr txBox="1"/>
          <p:nvPr/>
        </p:nvSpPr>
        <p:spPr>
          <a:xfrm>
            <a:off x="664795" y="3442371"/>
            <a:ext cx="4286958" cy="369332"/>
          </a:xfrm>
          <a:prstGeom prst="rect">
            <a:avLst/>
          </a:prstGeom>
          <a:noFill/>
          <a:ln w="3175">
            <a:noFill/>
          </a:ln>
        </p:spPr>
        <p:txBody>
          <a:bodyPr wrap="square" rtlCol="0">
            <a:spAutoFit/>
          </a:bodyPr>
          <a:lstStyle/>
          <a:p>
            <a:r>
              <a:rPr lang="ja-JP" altLang="en-US" sz="900" dirty="0">
                <a:latin typeface="Meiryo UI" panose="020B0604030504040204" pitchFamily="50" charset="-128"/>
                <a:ea typeface="Meiryo UI" panose="020B0604030504040204" pitchFamily="50" charset="-128"/>
              </a:rPr>
              <a:t>首都圏の企業等を対象に大阪府域でも高齢化の著しい泉北ニュータウン等の課題解決に向けた共同の取組みを進めることを目的としたマッチングイベントを東京にて開催（</a:t>
            </a:r>
            <a:r>
              <a:rPr lang="en-US" altLang="ja-JP" sz="900" dirty="0">
                <a:latin typeface="Meiryo UI" panose="020B0604030504040204" pitchFamily="50" charset="-128"/>
                <a:ea typeface="Meiryo UI" panose="020B0604030504040204" pitchFamily="50" charset="-128"/>
              </a:rPr>
              <a:t>R2.10</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p:txBody>
      </p:sp>
      <p:sp>
        <p:nvSpPr>
          <p:cNvPr id="35" name="角丸四角形 34"/>
          <p:cNvSpPr/>
          <p:nvPr/>
        </p:nvSpPr>
        <p:spPr>
          <a:xfrm>
            <a:off x="5204193" y="2547171"/>
            <a:ext cx="1946032" cy="212845"/>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ワークショップ・セミナー開催</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a:extLst>
              <a:ext uri="{FF2B5EF4-FFF2-40B4-BE49-F238E27FC236}">
                <a16:creationId xmlns:a16="http://schemas.microsoft.com/office/drawing/2014/main" id="{AA06E65D-7891-2F4F-982E-67486385BB33}"/>
              </a:ext>
            </a:extLst>
          </p:cNvPr>
          <p:cNvSpPr txBox="1"/>
          <p:nvPr/>
        </p:nvSpPr>
        <p:spPr>
          <a:xfrm>
            <a:off x="5379821" y="3144049"/>
            <a:ext cx="3540807" cy="864000"/>
          </a:xfrm>
          <a:prstGeom prst="rect">
            <a:avLst/>
          </a:prstGeom>
          <a:noFill/>
          <a:ln w="3175">
            <a:solidFill>
              <a:schemeClr val="tx2"/>
            </a:solidFill>
            <a:prstDash val="dash"/>
          </a:ln>
        </p:spPr>
        <p:txBody>
          <a:bodyPr wrap="square" lIns="72000" tIns="36000" rIns="0" bIns="36000" rtlCol="0">
            <a:spAutoFit/>
          </a:bodyPr>
          <a:lstStyle/>
          <a:p>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市町村課題見える化ワークショップ（</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R2.9)</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rPr>
              <a:t>・ 高齢者にやさしいまちづくりワーキング（</a:t>
            </a:r>
            <a:r>
              <a:rPr lang="en-US" altLang="ja-JP" sz="900" dirty="0">
                <a:solidFill>
                  <a:schemeClr val="tx2"/>
                </a:solidFill>
                <a:latin typeface="Meiryo UI" panose="020B0604030504040204" pitchFamily="50" charset="-128"/>
                <a:ea typeface="Meiryo UI" panose="020B0604030504040204" pitchFamily="50" charset="-128"/>
              </a:rPr>
              <a:t>R2.9</a:t>
            </a:r>
            <a:r>
              <a:rPr lang="ja-JP" altLang="en-US" sz="900" dirty="0">
                <a:solidFill>
                  <a:schemeClr val="tx2"/>
                </a:solidFill>
                <a:latin typeface="Meiryo UI" panose="020B0604030504040204" pitchFamily="50" charset="-128"/>
                <a:ea typeface="Meiryo UI" panose="020B0604030504040204" pitchFamily="50" charset="-128"/>
              </a:rPr>
              <a:t>）</a:t>
            </a:r>
          </a:p>
          <a:p>
            <a:r>
              <a:rPr lang="ja-JP" altLang="en-US" sz="900" dirty="0">
                <a:solidFill>
                  <a:schemeClr val="tx2"/>
                </a:solidFill>
                <a:latin typeface="Meiryo UI" panose="020B0604030504040204" pitchFamily="50" charset="-128"/>
                <a:ea typeface="Meiryo UI" panose="020B0604030504040204" pitchFamily="50" charset="-128"/>
              </a:rPr>
              <a:t>・ データ活用ワーキング「新型コロナウイルス接触確認アプリ</a:t>
            </a:r>
            <a:r>
              <a:rPr lang="en-US" altLang="ja-JP" sz="900" dirty="0">
                <a:solidFill>
                  <a:schemeClr val="tx2"/>
                </a:solidFill>
                <a:latin typeface="Meiryo UI" panose="020B0604030504040204" pitchFamily="50" charset="-128"/>
                <a:ea typeface="Meiryo UI" panose="020B0604030504040204" pitchFamily="50" charset="-128"/>
              </a:rPr>
              <a:t>COCOA</a:t>
            </a:r>
            <a:r>
              <a:rPr lang="ja-JP" altLang="en-US" sz="900" dirty="0">
                <a:solidFill>
                  <a:schemeClr val="tx2"/>
                </a:solidFill>
                <a:latin typeface="Meiryo UI" panose="020B0604030504040204" pitchFamily="50" charset="-128"/>
                <a:ea typeface="Meiryo UI" panose="020B0604030504040204" pitchFamily="50" charset="-128"/>
              </a:rPr>
              <a:t>普及</a:t>
            </a:r>
            <a:endParaRPr lang="en-US" altLang="ja-JP" sz="900" dirty="0">
              <a:solidFill>
                <a:schemeClr val="tx2"/>
              </a:solidFill>
              <a:latin typeface="Meiryo UI" panose="020B0604030504040204" pitchFamily="50" charset="-128"/>
              <a:ea typeface="Meiryo UI" panose="020B0604030504040204" pitchFamily="50" charset="-128"/>
            </a:endParaRPr>
          </a:p>
          <a:p>
            <a:r>
              <a:rPr lang="en-US" altLang="ja-JP" sz="900" dirty="0">
                <a:solidFill>
                  <a:schemeClr val="tx2"/>
                </a:solidFill>
                <a:latin typeface="Meiryo UI" panose="020B0604030504040204" pitchFamily="50" charset="-128"/>
                <a:ea typeface="Meiryo UI" panose="020B0604030504040204" pitchFamily="50" charset="-128"/>
              </a:rPr>
              <a:t>  </a:t>
            </a:r>
            <a:r>
              <a:rPr lang="ja-JP" altLang="en-US" sz="900" dirty="0">
                <a:solidFill>
                  <a:schemeClr val="tx2"/>
                </a:solidFill>
                <a:latin typeface="Meiryo UI" panose="020B0604030504040204" pitchFamily="50" charset="-128"/>
                <a:ea typeface="Meiryo UI" panose="020B0604030504040204" pitchFamily="50" charset="-128"/>
              </a:rPr>
              <a:t>促進アイデアソン」（</a:t>
            </a:r>
            <a:r>
              <a:rPr lang="en-US" altLang="ja-JP" sz="900" dirty="0">
                <a:solidFill>
                  <a:schemeClr val="tx2"/>
                </a:solidFill>
                <a:latin typeface="Meiryo UI" panose="020B0604030504040204" pitchFamily="50" charset="-128"/>
                <a:ea typeface="Meiryo UI" panose="020B0604030504040204" pitchFamily="50" charset="-128"/>
              </a:rPr>
              <a:t>R2.10</a:t>
            </a:r>
            <a:r>
              <a:rPr lang="ja-JP" altLang="en-US" sz="900" dirty="0">
                <a:solidFill>
                  <a:schemeClr val="tx2"/>
                </a:solidFill>
                <a:latin typeface="Meiryo UI" panose="020B0604030504040204" pitchFamily="50" charset="-128"/>
                <a:ea typeface="Meiryo UI" panose="020B0604030504040204" pitchFamily="50" charset="-128"/>
              </a:rPr>
              <a:t>）</a:t>
            </a:r>
            <a:endParaRPr lang="en-US" altLang="ja-JP" sz="900" dirty="0">
              <a:solidFill>
                <a:schemeClr val="tx2"/>
              </a:solidFill>
              <a:latin typeface="Meiryo UI" panose="020B0604030504040204" pitchFamily="50" charset="-128"/>
              <a:ea typeface="Meiryo UI"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rPr>
              <a:t>・「自治体</a:t>
            </a:r>
            <a:r>
              <a:rPr lang="en-US" altLang="ja-JP" sz="900" dirty="0">
                <a:solidFill>
                  <a:schemeClr val="tx2"/>
                </a:solidFill>
                <a:latin typeface="Meiryo UI" panose="020B0604030504040204" pitchFamily="50" charset="-128"/>
                <a:ea typeface="Meiryo UI" panose="020B0604030504040204" pitchFamily="50" charset="-128"/>
              </a:rPr>
              <a:t>×</a:t>
            </a:r>
            <a:r>
              <a:rPr lang="ja-JP" altLang="en-US" sz="900" dirty="0">
                <a:solidFill>
                  <a:schemeClr val="tx2"/>
                </a:solidFill>
                <a:latin typeface="Meiryo UI" panose="020B0604030504040204" pitchFamily="50" charset="-128"/>
                <a:ea typeface="Meiryo UI" panose="020B0604030504040204" pitchFamily="50" charset="-128"/>
              </a:rPr>
              <a:t>企業で取り組む地域課題解決 ～まちづくりのコンセプトを考える」（</a:t>
            </a:r>
            <a:r>
              <a:rPr lang="en-US" altLang="ja-JP" sz="900" dirty="0">
                <a:solidFill>
                  <a:schemeClr val="tx2"/>
                </a:solidFill>
                <a:latin typeface="Meiryo UI" panose="020B0604030504040204" pitchFamily="50" charset="-128"/>
                <a:ea typeface="Meiryo UI" panose="020B0604030504040204" pitchFamily="50" charset="-128"/>
              </a:rPr>
              <a:t>R3.1</a:t>
            </a:r>
            <a:r>
              <a:rPr lang="ja-JP" altLang="en-US" sz="900" dirty="0">
                <a:solidFill>
                  <a:schemeClr val="tx2"/>
                </a:solidFill>
                <a:latin typeface="Meiryo UI" panose="020B0604030504040204" pitchFamily="50" charset="-128"/>
                <a:ea typeface="Meiryo UI" panose="020B0604030504040204" pitchFamily="50" charset="-128"/>
              </a:rPr>
              <a:t>）</a:t>
            </a:r>
          </a:p>
        </p:txBody>
      </p:sp>
      <p:sp>
        <p:nvSpPr>
          <p:cNvPr id="37" name="角丸四角形 36"/>
          <p:cNvSpPr/>
          <p:nvPr/>
        </p:nvSpPr>
        <p:spPr>
          <a:xfrm>
            <a:off x="5204777" y="4094547"/>
            <a:ext cx="907839" cy="216506"/>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情報発信</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38" name="角丸四角形 37"/>
          <p:cNvSpPr/>
          <p:nvPr/>
        </p:nvSpPr>
        <p:spPr>
          <a:xfrm>
            <a:off x="598496" y="3267273"/>
            <a:ext cx="2354698" cy="219554"/>
          </a:xfrm>
          <a:prstGeom prst="roundRect">
            <a:avLst/>
          </a:prstGeom>
          <a:noFill/>
          <a:ln w="31750" cap="flat" cmpd="sng" algn="ctr">
            <a:noFill/>
            <a:prstDash val="solid"/>
            <a:miter lim="800000"/>
          </a:ln>
          <a:effectLst/>
        </p:spPr>
        <p:txBody>
          <a:bodyPr vert="horz" lIns="36000" rIns="36000" rtlCol="0" anchor="ctr"/>
          <a:lstStyle/>
          <a:p>
            <a:pPr lvl="0" defTabSz="457200">
              <a:defRPr/>
            </a:pPr>
            <a:r>
              <a:rPr kumimoji="0" lang="en-US" altLang="ja-JP" sz="1100" b="1" kern="0" dirty="0">
                <a:solidFill>
                  <a:srgbClr val="5B9BD5"/>
                </a:solidFill>
                <a:latin typeface="Meiryo UI" panose="020B0604030504040204" pitchFamily="50" charset="-128"/>
                <a:ea typeface="Meiryo UI" panose="020B0604030504040204" pitchFamily="50" charset="-128"/>
              </a:rPr>
              <a:t>OSAKA Smart City Meet-up</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AA06E65D-7891-2F4F-982E-67486385BB33}"/>
              </a:ext>
            </a:extLst>
          </p:cNvPr>
          <p:cNvSpPr txBox="1"/>
          <p:nvPr/>
        </p:nvSpPr>
        <p:spPr>
          <a:xfrm>
            <a:off x="651650" y="4017534"/>
            <a:ext cx="4300103" cy="507831"/>
          </a:xfrm>
          <a:prstGeom prst="rect">
            <a:avLst/>
          </a:prstGeom>
          <a:noFill/>
          <a:ln w="3175">
            <a:noFill/>
          </a:ln>
        </p:spPr>
        <p:txBody>
          <a:bodyPr wrap="square" rtlCol="0">
            <a:spAutoFit/>
          </a:bodyPr>
          <a:lstStyle/>
          <a:p>
            <a:r>
              <a:rPr lang="ja-JP" altLang="en-US" sz="900" dirty="0">
                <a:latin typeface="Meiryo UI" panose="020B0604030504040204" pitchFamily="50" charset="-128"/>
                <a:ea typeface="Meiryo UI" panose="020B0604030504040204" pitchFamily="50" charset="-128"/>
              </a:rPr>
              <a:t>市町村や民間企業との連携した取組みを通じ、「高齢者にやさしいまちづくり」「健康都市の実現」など、技術視点ではなく、市町村の視点から、ボトムアップで</a:t>
            </a:r>
            <a:r>
              <a:rPr lang="en-US" altLang="ja-JP" sz="900" dirty="0">
                <a:latin typeface="Meiryo UI" panose="020B0604030504040204" pitchFamily="50" charset="-128"/>
                <a:ea typeface="Meiryo UI" panose="020B0604030504040204" pitchFamily="50" charset="-128"/>
              </a:rPr>
              <a:t>6</a:t>
            </a:r>
            <a:r>
              <a:rPr lang="ja-JP" altLang="en-US" sz="900" dirty="0" err="1">
                <a:latin typeface="Meiryo UI" panose="020B0604030504040204" pitchFamily="50" charset="-128"/>
                <a:ea typeface="Meiryo UI" panose="020B0604030504040204" pitchFamily="50" charset="-128"/>
              </a:rPr>
              <a:t>つの</a:t>
            </a:r>
            <a:r>
              <a:rPr lang="ja-JP" altLang="en-US" sz="900" dirty="0">
                <a:latin typeface="Meiryo UI" panose="020B0604030504040204" pitchFamily="50" charset="-128"/>
                <a:ea typeface="Meiryo UI" panose="020B0604030504040204" pitchFamily="50" charset="-128"/>
              </a:rPr>
              <a:t>テーマにおいて公民共同プロジェクトを開始（</a:t>
            </a:r>
            <a:r>
              <a:rPr lang="en-US" altLang="ja-JP" sz="900" dirty="0">
                <a:latin typeface="Meiryo UI" panose="020B0604030504040204" pitchFamily="50" charset="-128"/>
                <a:ea typeface="Meiryo UI" panose="020B0604030504040204" pitchFamily="50" charset="-128"/>
              </a:rPr>
              <a:t>R2.11</a:t>
            </a:r>
            <a:r>
              <a:rPr lang="ja-JP" altLang="en-US" sz="900" dirty="0">
                <a:latin typeface="Meiryo UI" panose="020B0604030504040204" pitchFamily="50" charset="-128"/>
                <a:ea typeface="Meiryo UI" panose="020B0604030504040204" pitchFamily="50" charset="-128"/>
              </a:rPr>
              <a:t>）</a:t>
            </a:r>
          </a:p>
        </p:txBody>
      </p:sp>
      <p:sp>
        <p:nvSpPr>
          <p:cNvPr id="44" name="角丸四角形 43"/>
          <p:cNvSpPr/>
          <p:nvPr/>
        </p:nvSpPr>
        <p:spPr>
          <a:xfrm>
            <a:off x="598496" y="3855738"/>
            <a:ext cx="3792265" cy="219554"/>
          </a:xfrm>
          <a:prstGeom prst="roundRect">
            <a:avLst/>
          </a:prstGeom>
          <a:noFill/>
          <a:ln w="31750" cap="flat" cmpd="sng" algn="ctr">
            <a:noFill/>
            <a:prstDash val="solid"/>
            <a:miter lim="800000"/>
          </a:ln>
          <a:effectLst/>
        </p:spPr>
        <p:txBody>
          <a:bodyPr vert="horz" lIns="36000" rIns="36000" rtlCol="0" anchor="ctr"/>
          <a:lstStyle/>
          <a:p>
            <a:pPr lvl="0" defTabSz="457200">
              <a:defRPr/>
            </a:pPr>
            <a:r>
              <a:rPr kumimoji="0" lang="en-US" altLang="ja-JP" sz="1100" b="1" kern="0" dirty="0">
                <a:solidFill>
                  <a:srgbClr val="5B9BD5"/>
                </a:solidFill>
                <a:latin typeface="Meiryo UI" panose="020B0604030504040204" pitchFamily="50" charset="-128"/>
                <a:ea typeface="Meiryo UI" panose="020B0604030504040204" pitchFamily="50" charset="-128"/>
              </a:rPr>
              <a:t>OSAKA Smart City Partners</a:t>
            </a:r>
            <a:r>
              <a:rPr kumimoji="0" lang="ja-JP" altLang="en-US" sz="1100" b="1" kern="0" dirty="0">
                <a:solidFill>
                  <a:srgbClr val="5B9BD5"/>
                </a:solidFill>
                <a:latin typeface="Meiryo UI" panose="020B0604030504040204" pitchFamily="50" charset="-128"/>
                <a:ea typeface="Meiryo UI" panose="020B0604030504040204" pitchFamily="50" charset="-128"/>
              </a:rPr>
              <a:t>　</a:t>
            </a:r>
            <a:r>
              <a:rPr kumimoji="0" lang="en-US" altLang="ja-JP" sz="1100" b="1" kern="0" dirty="0">
                <a:solidFill>
                  <a:srgbClr val="5B9BD5"/>
                </a:solidFill>
                <a:latin typeface="Meiryo UI" panose="020B0604030504040204" pitchFamily="50" charset="-128"/>
                <a:ea typeface="Meiryo UI" panose="020B0604030504040204" pitchFamily="50" charset="-128"/>
              </a:rPr>
              <a:t>Forum PROJECT</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FE80C3C5-5465-4074-9E52-18E300E0A302}"/>
              </a:ext>
            </a:extLst>
          </p:cNvPr>
          <p:cNvSpPr txBox="1"/>
          <p:nvPr/>
        </p:nvSpPr>
        <p:spPr>
          <a:xfrm>
            <a:off x="158953" y="6367204"/>
            <a:ext cx="8418492" cy="274720"/>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(*9)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行政機関と民間企業が共同で社会課題の解決をめざすための持続的な連携体系のこと（再掲）。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(*14)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地域が抱える課題について</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を活用し、市民・企業・技術者などが連携参加して解決していく取組み（再掲）。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432528" y="648651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27</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02610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34"/>
          <p:cNvSpPr/>
          <p:nvPr/>
        </p:nvSpPr>
        <p:spPr>
          <a:xfrm>
            <a:off x="125272" y="423922"/>
            <a:ext cx="8946459" cy="6003490"/>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◆市民・団体の専門知識を活かした課題解決（シビックテック</a:t>
            </a:r>
            <a:r>
              <a:rPr lang="en-US" altLang="ja-JP" sz="1600" b="1"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戦略部 スマートシティ戦略総務課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5939961" y="2689359"/>
            <a:ext cx="2916804" cy="3656107"/>
          </a:xfrm>
          <a:prstGeom prst="rect">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15"/>
              </a:lnSpc>
            </a:pPr>
            <a:endParaRPr lang="en-US" altLang="ja-JP" sz="1108" b="1" dirty="0">
              <a:solidFill>
                <a:schemeClr val="tx1"/>
              </a:solidFill>
              <a:latin typeface="Meiryo" panose="020B0604030504040204" pitchFamily="34" charset="-128"/>
              <a:ea typeface="Meiryo" panose="020B0604030504040204" pitchFamily="34" charset="-128"/>
            </a:endParaRPr>
          </a:p>
        </p:txBody>
      </p:sp>
      <p:sp>
        <p:nvSpPr>
          <p:cNvPr id="42" name="正方形/長方形 41"/>
          <p:cNvSpPr/>
          <p:nvPr/>
        </p:nvSpPr>
        <p:spPr>
          <a:xfrm>
            <a:off x="432080" y="2689359"/>
            <a:ext cx="5048953" cy="3690000"/>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15"/>
              </a:lnSpc>
            </a:pPr>
            <a:endParaRPr lang="en-US" altLang="ja-JP" sz="1108" b="1" dirty="0">
              <a:solidFill>
                <a:schemeClr val="tx1"/>
              </a:solidFill>
              <a:latin typeface="Meiryo" panose="020B0604030504040204" pitchFamily="34" charset="-128"/>
              <a:ea typeface="Meiryo" panose="020B0604030504040204" pitchFamily="34" charset="-128"/>
            </a:endParaRPr>
          </a:p>
        </p:txBody>
      </p:sp>
      <p:sp>
        <p:nvSpPr>
          <p:cNvPr id="7" name="テキスト ボックス 6"/>
          <p:cNvSpPr txBox="1"/>
          <p:nvPr/>
        </p:nvSpPr>
        <p:spPr>
          <a:xfrm>
            <a:off x="459217" y="1342909"/>
            <a:ext cx="8347936" cy="861774"/>
          </a:xfrm>
          <a:prstGeom prst="rect">
            <a:avLst/>
          </a:prstGeom>
          <a:noFill/>
        </p:spPr>
        <p:txBody>
          <a:bodyPr wrap="square" rtlCol="0">
            <a:spAutoFit/>
          </a:bodyPr>
          <a:lstStyle/>
          <a:p>
            <a:pPr>
              <a:lnSpc>
                <a:spcPts val="1477"/>
              </a:lnSpc>
            </a:pPr>
            <a:r>
              <a:rPr lang="ja-JP" altLang="en-US" sz="1200" dirty="0">
                <a:latin typeface="メイリオ" panose="020B0604030504040204" pitchFamily="50" charset="-128"/>
                <a:ea typeface="メイリオ" panose="020B0604030504040204" pitchFamily="50" charset="-128"/>
              </a:rPr>
              <a:t>・新型コロナウイルス感染症にかかる情報を府民に分かりやすく周知することを目的に開設（</a:t>
            </a:r>
            <a:r>
              <a:rPr lang="en-US" altLang="ja-JP" sz="1200" dirty="0">
                <a:latin typeface="メイリオ" panose="020B0604030504040204" pitchFamily="50" charset="-128"/>
                <a:ea typeface="メイリオ" panose="020B0604030504040204" pitchFamily="50" charset="-128"/>
              </a:rPr>
              <a:t>R2.3</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・職員で対応していた更新作業を自動化することにより、更新タイムラグを省きタイムリーな情報提供を実現（</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R2.8</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クリエイティブ・コモンズ・ライセンス</a:t>
            </a:r>
            <a:r>
              <a:rPr lang="en-US" altLang="ja-JP" sz="1200" baseline="30000" dirty="0">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に基づき、日々の更新情報をオープンデータとして提供（</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R2.10</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・府民の声、</a:t>
            </a:r>
            <a:r>
              <a:rPr lang="en-US" altLang="ja-JP" sz="1200" dirty="0">
                <a:latin typeface="メイリオ" panose="020B0604030504040204" pitchFamily="50" charset="-128"/>
                <a:ea typeface="メイリオ" panose="020B0604030504040204" pitchFamily="50" charset="-128"/>
              </a:rPr>
              <a:t>CFO</a:t>
            </a:r>
            <a:r>
              <a:rPr lang="ja-JP" altLang="en-US" sz="1200" dirty="0" err="1">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外部エンジニアの提案に基づきコンテンツの拡充を実施（随時）　</a:t>
            </a:r>
            <a:endParaRPr lang="en-US" altLang="ja-JP" sz="1200" dirty="0">
              <a:latin typeface="メイリオ" panose="020B0604030504040204" pitchFamily="50" charset="-128"/>
              <a:ea typeface="メイリオ" panose="020B0604030504040204" pitchFamily="50" charset="-128"/>
            </a:endParaRPr>
          </a:p>
        </p:txBody>
      </p:sp>
      <p:sp>
        <p:nvSpPr>
          <p:cNvPr id="36" name="正方形/長方形 35"/>
          <p:cNvSpPr/>
          <p:nvPr/>
        </p:nvSpPr>
        <p:spPr>
          <a:xfrm>
            <a:off x="280899" y="5076"/>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17</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9" name="正方形/長方形 38"/>
          <p:cNvSpPr/>
          <p:nvPr/>
        </p:nvSpPr>
        <p:spPr>
          <a:xfrm>
            <a:off x="8476828" y="652180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28</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392442" y="1012406"/>
            <a:ext cx="9040098" cy="275473"/>
          </a:xfrm>
          <a:prstGeom prst="rect">
            <a:avLst/>
          </a:prstGeom>
          <a:noFill/>
          <a:ln>
            <a:noFill/>
          </a:ln>
        </p:spPr>
        <p:txBody>
          <a:bodyPr wrap="square" rtlCol="0">
            <a:noAutofit/>
          </a:bodyPr>
          <a:lstStyle/>
          <a:p>
            <a:pPr>
              <a:lnSpc>
                <a:spcPts val="1477"/>
              </a:lnSpc>
            </a:pPr>
            <a:r>
              <a:rPr lang="en-US" altLang="ja-JP" sz="1400" b="1" spc="-30" dirty="0">
                <a:latin typeface="Meiryo UI" panose="020B0604030504040204" pitchFamily="50" charset="-128"/>
                <a:ea typeface="Meiryo UI" panose="020B0604030504040204" pitchFamily="50" charset="-128"/>
              </a:rPr>
              <a:t>【</a:t>
            </a:r>
            <a:r>
              <a:rPr lang="ja-JP" altLang="en-US" sz="1400" b="1" spc="-30" dirty="0">
                <a:latin typeface="Meiryo UI" panose="020B0604030504040204" pitchFamily="50" charset="-128"/>
                <a:ea typeface="Meiryo UI" panose="020B0604030504040204" pitchFamily="50" charset="-128"/>
              </a:rPr>
              <a:t>府民の皆さま、</a:t>
            </a:r>
            <a:r>
              <a:rPr lang="en-US" altLang="ja-JP" sz="1400" b="1" spc="-30" dirty="0">
                <a:latin typeface="Meiryo UI" panose="020B0604030504040204" pitchFamily="50" charset="-128"/>
                <a:ea typeface="Meiryo UI" panose="020B0604030504040204" pitchFamily="50" charset="-128"/>
              </a:rPr>
              <a:t>Code</a:t>
            </a:r>
            <a:r>
              <a:rPr lang="ja-JP" altLang="en-US" sz="1400" b="1" spc="-30" dirty="0">
                <a:latin typeface="Meiryo UI" panose="020B0604030504040204" pitchFamily="50" charset="-128"/>
                <a:ea typeface="Meiryo UI" panose="020B0604030504040204" pitchFamily="50" charset="-128"/>
              </a:rPr>
              <a:t> </a:t>
            </a:r>
            <a:r>
              <a:rPr lang="en-US" altLang="ja-JP" sz="1400" b="1" spc="-30" dirty="0">
                <a:latin typeface="Meiryo UI" panose="020B0604030504040204" pitchFamily="50" charset="-128"/>
                <a:ea typeface="Meiryo UI" panose="020B0604030504040204" pitchFamily="50" charset="-128"/>
              </a:rPr>
              <a:t>for</a:t>
            </a:r>
            <a:r>
              <a:rPr lang="ja-JP" altLang="en-US" sz="1400" b="1" spc="-30" dirty="0">
                <a:latin typeface="Meiryo UI" panose="020B0604030504040204" pitchFamily="50" charset="-128"/>
                <a:ea typeface="Meiryo UI" panose="020B0604030504040204" pitchFamily="50" charset="-128"/>
              </a:rPr>
              <a:t> </a:t>
            </a:r>
            <a:r>
              <a:rPr lang="en-US" altLang="ja-JP" sz="1400" b="1" spc="-30" dirty="0">
                <a:latin typeface="Meiryo UI" panose="020B0604030504040204" pitchFamily="50" charset="-128"/>
                <a:ea typeface="Meiryo UI" panose="020B0604030504040204" pitchFamily="50" charset="-128"/>
              </a:rPr>
              <a:t>OSAKA</a:t>
            </a:r>
            <a:r>
              <a:rPr lang="ja-JP" altLang="en-US" sz="1400" b="1" spc="-30" dirty="0">
                <a:latin typeface="Meiryo UI" panose="020B0604030504040204" pitchFamily="50" charset="-128"/>
                <a:ea typeface="Meiryo UI" panose="020B0604030504040204" pitchFamily="50" charset="-128"/>
              </a:rPr>
              <a:t>（</a:t>
            </a:r>
            <a:r>
              <a:rPr lang="en-US" altLang="ja-JP" sz="1400" b="1" spc="-30" dirty="0">
                <a:latin typeface="Meiryo UI" panose="020B0604030504040204" pitchFamily="50" charset="-128"/>
                <a:ea typeface="Meiryo UI" panose="020B0604030504040204" pitchFamily="50" charset="-128"/>
              </a:rPr>
              <a:t>CFO</a:t>
            </a:r>
            <a:r>
              <a:rPr lang="ja-JP" altLang="en-US" sz="1400" b="1" spc="-30" dirty="0">
                <a:latin typeface="Meiryo UI" panose="020B0604030504040204" pitchFamily="50" charset="-128"/>
                <a:ea typeface="Meiryo UI" panose="020B0604030504040204" pitchFamily="50" charset="-128"/>
              </a:rPr>
              <a:t>）のご協力による、新型コロナウイルス感染症対策サイトのバージョンアップ</a:t>
            </a:r>
            <a:r>
              <a:rPr lang="en-US" altLang="ja-JP" sz="1400" b="1" spc="-30" dirty="0">
                <a:latin typeface="Meiryo UI" panose="020B0604030504040204" pitchFamily="50" charset="-128"/>
                <a:ea typeface="Meiryo UI" panose="020B0604030504040204" pitchFamily="50" charset="-128"/>
              </a:rPr>
              <a:t>】</a:t>
            </a:r>
          </a:p>
        </p:txBody>
      </p:sp>
      <p:sp>
        <p:nvSpPr>
          <p:cNvPr id="10" name="下矢印 9"/>
          <p:cNvSpPr/>
          <p:nvPr/>
        </p:nvSpPr>
        <p:spPr>
          <a:xfrm>
            <a:off x="7951237" y="3646078"/>
            <a:ext cx="312194" cy="1332000"/>
          </a:xfrm>
          <a:prstGeom prst="downArrow">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7676640" y="3915444"/>
            <a:ext cx="835756" cy="374461"/>
          </a:xfrm>
          <a:prstGeom prst="rect">
            <a:avLst/>
          </a:prstGeom>
          <a:noFill/>
        </p:spPr>
        <p:txBody>
          <a:bodyPr wrap="square" rtlCol="0">
            <a:spAutoFit/>
          </a:bodyPr>
          <a:lstStyle/>
          <a:p>
            <a:pPr algn="ctr">
              <a:lnSpc>
                <a:spcPts val="1100"/>
              </a:lnSpc>
            </a:pPr>
            <a:r>
              <a:rPr lang="ja-JP" altLang="en-US" sz="1000" b="1" dirty="0">
                <a:latin typeface="Meiryo UI" panose="020B0604030504040204" pitchFamily="50" charset="-128"/>
                <a:ea typeface="Meiryo UI" panose="020B0604030504040204" pitchFamily="50" charset="-128"/>
              </a:rPr>
              <a:t>プログラム</a:t>
            </a:r>
            <a:endParaRPr lang="en-US" altLang="ja-JP" sz="1000" b="1" dirty="0">
              <a:latin typeface="Meiryo UI" panose="020B0604030504040204" pitchFamily="50" charset="-128"/>
              <a:ea typeface="Meiryo UI" panose="020B0604030504040204" pitchFamily="50" charset="-128"/>
            </a:endParaRPr>
          </a:p>
          <a:p>
            <a:pPr algn="ctr">
              <a:lnSpc>
                <a:spcPts val="1100"/>
              </a:lnSpc>
            </a:pPr>
            <a:r>
              <a:rPr lang="ja-JP" altLang="en-US" sz="1000" b="1" dirty="0">
                <a:latin typeface="Meiryo UI" panose="020B0604030504040204" pitchFamily="50" charset="-128"/>
                <a:ea typeface="Meiryo UI" panose="020B0604030504040204" pitchFamily="50" charset="-128"/>
              </a:rPr>
              <a:t>を公開</a:t>
            </a:r>
            <a:endParaRPr lang="en-US" altLang="ja-JP" sz="1000" b="1" dirty="0">
              <a:latin typeface="Meiryo UI" panose="020B0604030504040204" pitchFamily="50" charset="-128"/>
              <a:ea typeface="Meiryo UI" panose="020B0604030504040204" pitchFamily="50" charset="-128"/>
            </a:endParaRPr>
          </a:p>
        </p:txBody>
      </p:sp>
      <p:sp>
        <p:nvSpPr>
          <p:cNvPr id="14" name="右矢印 13"/>
          <p:cNvSpPr/>
          <p:nvPr/>
        </p:nvSpPr>
        <p:spPr>
          <a:xfrm>
            <a:off x="7098520" y="2973492"/>
            <a:ext cx="839177" cy="235896"/>
          </a:xfrm>
          <a:prstGeom prst="rightArrow">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上矢印 15"/>
          <p:cNvSpPr/>
          <p:nvPr/>
        </p:nvSpPr>
        <p:spPr>
          <a:xfrm>
            <a:off x="8396720" y="3620158"/>
            <a:ext cx="267559" cy="1332000"/>
          </a:xfrm>
          <a:prstGeom prst="upArrow">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6" name="テキスト ボックス 55"/>
          <p:cNvSpPr txBox="1"/>
          <p:nvPr/>
        </p:nvSpPr>
        <p:spPr>
          <a:xfrm>
            <a:off x="8239993" y="4046683"/>
            <a:ext cx="606777" cy="207749"/>
          </a:xfrm>
          <a:prstGeom prst="rect">
            <a:avLst/>
          </a:prstGeom>
          <a:noFill/>
        </p:spPr>
        <p:txBody>
          <a:bodyPr wrap="square" rtlCol="0">
            <a:spAutoFit/>
          </a:bodyPr>
          <a:lstStyle/>
          <a:p>
            <a:pPr algn="ctr">
              <a:lnSpc>
                <a:spcPts val="900"/>
              </a:lnSpc>
            </a:pPr>
            <a:r>
              <a:rPr lang="ja-JP" altLang="en-US" sz="1000" b="1" dirty="0">
                <a:latin typeface="Meiryo UI" panose="020B0604030504040204" pitchFamily="50" charset="-128"/>
                <a:ea typeface="Meiryo UI" panose="020B0604030504040204" pitchFamily="50" charset="-128"/>
              </a:rPr>
              <a:t>提案</a:t>
            </a:r>
            <a:endParaRPr lang="en-US" altLang="ja-JP" sz="1000" b="1" dirty="0">
              <a:latin typeface="Meiryo UI" panose="020B0604030504040204" pitchFamily="50" charset="-128"/>
              <a:ea typeface="Meiryo UI" panose="020B0604030504040204" pitchFamily="50" charset="-128"/>
            </a:endParaRPr>
          </a:p>
        </p:txBody>
      </p:sp>
      <p:sp>
        <p:nvSpPr>
          <p:cNvPr id="18" name="左矢印 17"/>
          <p:cNvSpPr/>
          <p:nvPr/>
        </p:nvSpPr>
        <p:spPr>
          <a:xfrm>
            <a:off x="7096626" y="3229612"/>
            <a:ext cx="839177" cy="256001"/>
          </a:xfrm>
          <a:prstGeom prst="leftArrow">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テキスト ボックス 57"/>
          <p:cNvSpPr txBox="1"/>
          <p:nvPr/>
        </p:nvSpPr>
        <p:spPr>
          <a:xfrm>
            <a:off x="7188735" y="3127351"/>
            <a:ext cx="585501" cy="220573"/>
          </a:xfrm>
          <a:prstGeom prst="rect">
            <a:avLst/>
          </a:prstGeom>
          <a:noFill/>
        </p:spPr>
        <p:txBody>
          <a:bodyPr wrap="square" rtlCol="0">
            <a:spAutoFit/>
          </a:bodyPr>
          <a:lstStyle/>
          <a:p>
            <a:pPr algn="ctr">
              <a:lnSpc>
                <a:spcPts val="1000"/>
              </a:lnSpc>
            </a:pPr>
            <a:r>
              <a:rPr lang="ja-JP" altLang="en-US" sz="1000" b="1" dirty="0">
                <a:latin typeface="Meiryo UI" panose="020B0604030504040204" pitchFamily="50" charset="-128"/>
                <a:ea typeface="Meiryo UI" panose="020B0604030504040204" pitchFamily="50" charset="-128"/>
              </a:rPr>
              <a:t>連携</a:t>
            </a:r>
            <a:endParaRPr lang="en-US" altLang="ja-JP" sz="1000" b="1" dirty="0">
              <a:latin typeface="Meiryo UI" panose="020B0604030504040204" pitchFamily="50" charset="-128"/>
              <a:ea typeface="Meiryo UI" panose="020B0604030504040204" pitchFamily="50" charset="-128"/>
            </a:endParaRPr>
          </a:p>
        </p:txBody>
      </p:sp>
      <p:sp>
        <p:nvSpPr>
          <p:cNvPr id="46" name="下矢印 45"/>
          <p:cNvSpPr/>
          <p:nvPr/>
        </p:nvSpPr>
        <p:spPr>
          <a:xfrm>
            <a:off x="6177768" y="3416057"/>
            <a:ext cx="312194" cy="1584000"/>
          </a:xfrm>
          <a:prstGeom prst="downArrow">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p:cNvSpPr txBox="1"/>
          <p:nvPr/>
        </p:nvSpPr>
        <p:spPr>
          <a:xfrm>
            <a:off x="5921445" y="3794743"/>
            <a:ext cx="835756" cy="374461"/>
          </a:xfrm>
          <a:prstGeom prst="rect">
            <a:avLst/>
          </a:prstGeom>
          <a:noFill/>
        </p:spPr>
        <p:txBody>
          <a:bodyPr wrap="square" rtlCol="0">
            <a:spAutoFit/>
          </a:bodyPr>
          <a:lstStyle/>
          <a:p>
            <a:pPr algn="ctr">
              <a:lnSpc>
                <a:spcPts val="1100"/>
              </a:lnSpc>
            </a:pPr>
            <a:r>
              <a:rPr lang="ja-JP" altLang="en-US" sz="1000" b="1" dirty="0">
                <a:latin typeface="Meiryo UI" panose="020B0604030504040204" pitchFamily="50" charset="-128"/>
                <a:ea typeface="Meiryo UI" panose="020B0604030504040204" pitchFamily="50" charset="-128"/>
              </a:rPr>
              <a:t>サイト</a:t>
            </a:r>
            <a:endParaRPr lang="en-US" altLang="ja-JP" sz="1000" b="1" dirty="0">
              <a:latin typeface="Meiryo UI" panose="020B0604030504040204" pitchFamily="50" charset="-128"/>
              <a:ea typeface="Meiryo UI" panose="020B0604030504040204" pitchFamily="50" charset="-128"/>
            </a:endParaRPr>
          </a:p>
          <a:p>
            <a:pPr algn="ctr">
              <a:lnSpc>
                <a:spcPts val="1100"/>
              </a:lnSpc>
            </a:pPr>
            <a:r>
              <a:rPr lang="ja-JP" altLang="en-US" sz="1000" b="1" dirty="0">
                <a:latin typeface="Meiryo UI" panose="020B0604030504040204" pitchFamily="50" charset="-128"/>
                <a:ea typeface="Meiryo UI" panose="020B0604030504040204" pitchFamily="50" charset="-128"/>
              </a:rPr>
              <a:t>に反映</a:t>
            </a:r>
            <a:endParaRPr lang="en-US" altLang="ja-JP" sz="1000" b="1" dirty="0">
              <a:latin typeface="Meiryo UI" panose="020B0604030504040204" pitchFamily="50" charset="-128"/>
              <a:ea typeface="Meiryo UI" panose="020B0604030504040204" pitchFamily="50" charset="-128"/>
            </a:endParaRPr>
          </a:p>
        </p:txBody>
      </p:sp>
      <p:sp>
        <p:nvSpPr>
          <p:cNvPr id="57" name="上矢印 56"/>
          <p:cNvSpPr/>
          <p:nvPr/>
        </p:nvSpPr>
        <p:spPr>
          <a:xfrm>
            <a:off x="6685894" y="3415177"/>
            <a:ext cx="267559" cy="1571924"/>
          </a:xfrm>
          <a:prstGeom prst="upArrow">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p:cNvSpPr txBox="1"/>
          <p:nvPr/>
        </p:nvSpPr>
        <p:spPr>
          <a:xfrm>
            <a:off x="6557804" y="3881047"/>
            <a:ext cx="606777" cy="207749"/>
          </a:xfrm>
          <a:prstGeom prst="rect">
            <a:avLst/>
          </a:prstGeom>
          <a:noFill/>
        </p:spPr>
        <p:txBody>
          <a:bodyPr wrap="square" rtlCol="0">
            <a:spAutoFit/>
          </a:bodyPr>
          <a:lstStyle/>
          <a:p>
            <a:pPr algn="ctr">
              <a:lnSpc>
                <a:spcPts val="900"/>
              </a:lnSpc>
            </a:pPr>
            <a:r>
              <a:rPr lang="ja-JP" altLang="en-US" sz="1000" b="1" dirty="0">
                <a:latin typeface="Meiryo UI" panose="020B0604030504040204" pitchFamily="50" charset="-128"/>
                <a:ea typeface="Meiryo UI" panose="020B0604030504040204" pitchFamily="50" charset="-128"/>
              </a:rPr>
              <a:t>要望</a:t>
            </a:r>
            <a:endParaRPr lang="en-US" altLang="ja-JP" sz="1000" b="1"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6073337" y="3037348"/>
            <a:ext cx="971594" cy="334451"/>
          </a:xfrm>
          <a:prstGeom prst="rect">
            <a:avLst/>
          </a:prstGeom>
          <a:solidFill>
            <a:schemeClr val="bg1"/>
          </a:solidFill>
          <a:ln w="3175">
            <a:solidFill>
              <a:schemeClr val="tx1"/>
            </a:solidFill>
          </a:ln>
        </p:spPr>
        <p:txBody>
          <a:bodyPr wrap="square" rtlCol="0">
            <a:spAutoFit/>
          </a:bodyPr>
          <a:lstStyle/>
          <a:p>
            <a:pPr algn="ctr">
              <a:lnSpc>
                <a:spcPts val="2200"/>
              </a:lnSpc>
            </a:pPr>
            <a:r>
              <a:rPr lang="ja-JP" altLang="en-US" sz="1200" b="1" dirty="0">
                <a:latin typeface="Meiryo UI" panose="020B0604030504040204" pitchFamily="50" charset="-128"/>
                <a:ea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rPr>
              <a:t>大阪府</a:t>
            </a:r>
            <a:endParaRPr lang="en-US" altLang="ja-JP" sz="105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b="40074"/>
          <a:stretch/>
        </p:blipFill>
        <p:spPr>
          <a:xfrm>
            <a:off x="6126287" y="3100741"/>
            <a:ext cx="397623" cy="268772"/>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5044" y="2894921"/>
            <a:ext cx="719305" cy="716110"/>
          </a:xfrm>
          <a:prstGeom prst="rect">
            <a:avLst/>
          </a:prstGeom>
          <a:ln>
            <a:solidFill>
              <a:schemeClr val="tx1"/>
            </a:solidFill>
          </a:ln>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2066" y="5314835"/>
            <a:ext cx="617003" cy="630901"/>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1366" y="5282466"/>
            <a:ext cx="703295" cy="565273"/>
          </a:xfrm>
          <a:prstGeom prst="rect">
            <a:avLst/>
          </a:prstGeom>
        </p:spPr>
      </p:pic>
      <p:sp>
        <p:nvSpPr>
          <p:cNvPr id="76" name="テキスト ボックス 75"/>
          <p:cNvSpPr txBox="1"/>
          <p:nvPr/>
        </p:nvSpPr>
        <p:spPr>
          <a:xfrm>
            <a:off x="6177768" y="4994582"/>
            <a:ext cx="799406" cy="267124"/>
          </a:xfrm>
          <a:prstGeom prst="rect">
            <a:avLst/>
          </a:prstGeom>
          <a:solidFill>
            <a:schemeClr val="bg1"/>
          </a:solidFill>
          <a:ln w="3175">
            <a:solidFill>
              <a:schemeClr val="tx2"/>
            </a:solidFill>
          </a:ln>
        </p:spPr>
        <p:txBody>
          <a:bodyPr wrap="square" rtlCol="0">
            <a:spAutoFit/>
          </a:bodyPr>
          <a:lstStyle/>
          <a:p>
            <a:pPr algn="ctr">
              <a:lnSpc>
                <a:spcPts val="1477"/>
              </a:lnSpc>
            </a:pPr>
            <a:r>
              <a:rPr lang="ja-JP" altLang="en-US" sz="1200" b="1" dirty="0">
                <a:latin typeface="Meiryo UI" panose="020B0604030504040204" pitchFamily="50" charset="-128"/>
                <a:ea typeface="Meiryo UI" panose="020B0604030504040204" pitchFamily="50" charset="-128"/>
              </a:rPr>
              <a:t>府　　民</a:t>
            </a:r>
            <a:endParaRPr lang="en-US" altLang="ja-JP" sz="1200" b="1"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7723107" y="4989356"/>
            <a:ext cx="1107551" cy="284693"/>
          </a:xfrm>
          <a:prstGeom prst="rect">
            <a:avLst/>
          </a:prstGeom>
          <a:solidFill>
            <a:schemeClr val="bg1"/>
          </a:solidFill>
          <a:ln w="3175">
            <a:solidFill>
              <a:schemeClr val="tx2"/>
            </a:solidFill>
          </a:ln>
        </p:spPr>
        <p:txBody>
          <a:bodyPr wrap="square" lIns="0" rIns="0" rtlCol="0">
            <a:spAutoFit/>
          </a:bodyPr>
          <a:lstStyle/>
          <a:p>
            <a:pPr algn="ctr">
              <a:lnSpc>
                <a:spcPts val="1477"/>
              </a:lnSpc>
            </a:pPr>
            <a:r>
              <a:rPr lang="ja-JP" altLang="en-US" sz="1200" b="1" dirty="0">
                <a:latin typeface="Meiryo UI" panose="020B0604030504040204" pitchFamily="50" charset="-128"/>
                <a:ea typeface="Meiryo UI" panose="020B0604030504040204" pitchFamily="50" charset="-128"/>
              </a:rPr>
              <a:t>各地のエンジニア</a:t>
            </a:r>
            <a:endParaRPr lang="en-US" altLang="ja-JP" sz="1200" b="1" dirty="0">
              <a:latin typeface="Meiryo UI" panose="020B0604030504040204" pitchFamily="50" charset="-128"/>
              <a:ea typeface="Meiryo UI" panose="020B0604030504040204" pitchFamily="50" charset="-128"/>
            </a:endParaRPr>
          </a:p>
        </p:txBody>
      </p:sp>
      <p:sp>
        <p:nvSpPr>
          <p:cNvPr id="38" name="角丸四角形 37"/>
          <p:cNvSpPr/>
          <p:nvPr/>
        </p:nvSpPr>
        <p:spPr>
          <a:xfrm>
            <a:off x="436688" y="2358453"/>
            <a:ext cx="2472484" cy="234130"/>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新型コロナウイルス感染症対策サイト</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40" name="角丸四角形 39"/>
          <p:cNvSpPr/>
          <p:nvPr/>
        </p:nvSpPr>
        <p:spPr>
          <a:xfrm>
            <a:off x="5939961" y="2354452"/>
            <a:ext cx="1208333" cy="251778"/>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開発イメージ</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pic>
        <p:nvPicPr>
          <p:cNvPr id="65" name="図 64"/>
          <p:cNvPicPr/>
          <p:nvPr/>
        </p:nvPicPr>
        <p:blipFill rotWithShape="1">
          <a:blip r:embed="rId6"/>
          <a:srcRect l="67733" t="62269" r="18561" b="30959"/>
          <a:stretch/>
        </p:blipFill>
        <p:spPr bwMode="auto">
          <a:xfrm>
            <a:off x="2521949" y="5085513"/>
            <a:ext cx="739140" cy="205105"/>
          </a:xfrm>
          <a:prstGeom prst="rect">
            <a:avLst/>
          </a:prstGeom>
          <a:ln>
            <a:noFill/>
          </a:ln>
          <a:extLst>
            <a:ext uri="{53640926-AAD7-44D8-BBD7-CCE9431645EC}">
              <a14:shadowObscured xmlns:a14="http://schemas.microsoft.com/office/drawing/2010/main"/>
            </a:ext>
          </a:extLst>
        </p:spPr>
      </p:pic>
      <p:grpSp>
        <p:nvGrpSpPr>
          <p:cNvPr id="21" name="グループ化 20"/>
          <p:cNvGrpSpPr/>
          <p:nvPr/>
        </p:nvGrpSpPr>
        <p:grpSpPr>
          <a:xfrm>
            <a:off x="513424" y="2773617"/>
            <a:ext cx="4855342" cy="3571849"/>
            <a:chOff x="469124" y="2777161"/>
            <a:chExt cx="4855342" cy="3571849"/>
          </a:xfrm>
        </p:grpSpPr>
        <p:grpSp>
          <p:nvGrpSpPr>
            <p:cNvPr id="20" name="グループ化 19"/>
            <p:cNvGrpSpPr/>
            <p:nvPr/>
          </p:nvGrpSpPr>
          <p:grpSpPr>
            <a:xfrm>
              <a:off x="469124" y="2777161"/>
              <a:ext cx="4855342" cy="3571849"/>
              <a:chOff x="494979" y="2817129"/>
              <a:chExt cx="4855342" cy="3571849"/>
            </a:xfrm>
          </p:grpSpPr>
          <p:grpSp>
            <p:nvGrpSpPr>
              <p:cNvPr id="15" name="グループ化 14"/>
              <p:cNvGrpSpPr/>
              <p:nvPr/>
            </p:nvGrpSpPr>
            <p:grpSpPr>
              <a:xfrm>
                <a:off x="494979" y="2817129"/>
                <a:ext cx="4855342" cy="3553930"/>
                <a:chOff x="472709" y="2817129"/>
                <a:chExt cx="4855342" cy="3553930"/>
              </a:xfrm>
            </p:grpSpPr>
            <p:pic>
              <p:nvPicPr>
                <p:cNvPr id="5" name="図 4"/>
                <p:cNvPicPr>
                  <a:picLocks noChangeAspect="1"/>
                </p:cNvPicPr>
                <p:nvPr/>
              </p:nvPicPr>
              <p:blipFill rotWithShape="1">
                <a:blip r:embed="rId7"/>
                <a:srcRect l="26979" t="29429" r="63075" b="785"/>
                <a:stretch/>
              </p:blipFill>
              <p:spPr>
                <a:xfrm>
                  <a:off x="472709" y="2817129"/>
                  <a:ext cx="1146151" cy="3527455"/>
                </a:xfrm>
                <a:prstGeom prst="rect">
                  <a:avLst/>
                </a:prstGeom>
              </p:spPr>
            </p:pic>
            <p:pic>
              <p:nvPicPr>
                <p:cNvPr id="66" name="図 65"/>
                <p:cNvPicPr/>
                <p:nvPr/>
              </p:nvPicPr>
              <p:blipFill rotWithShape="1">
                <a:blip r:embed="rId8"/>
                <a:srcRect l="1712" t="14214" r="1429" b="4557"/>
                <a:stretch/>
              </p:blipFill>
              <p:spPr bwMode="auto">
                <a:xfrm>
                  <a:off x="514584" y="2817131"/>
                  <a:ext cx="4806306" cy="2196912"/>
                </a:xfrm>
                <a:prstGeom prst="rect">
                  <a:avLst/>
                </a:prstGeom>
                <a:ln>
                  <a:noFill/>
                </a:ln>
                <a:extLst>
                  <a:ext uri="{53640926-AAD7-44D8-BBD7-CCE9431645EC}">
                    <a14:shadowObscured xmlns:a14="http://schemas.microsoft.com/office/drawing/2010/main"/>
                  </a:ext>
                </a:extLst>
              </p:spPr>
            </p:pic>
            <p:pic>
              <p:nvPicPr>
                <p:cNvPr id="68" name="図 67"/>
                <p:cNvPicPr/>
                <p:nvPr/>
              </p:nvPicPr>
              <p:blipFill rotWithShape="1">
                <a:blip r:embed="rId9"/>
                <a:srcRect l="23224" t="21659" r="1798" b="25541"/>
                <a:stretch/>
              </p:blipFill>
              <p:spPr bwMode="auto">
                <a:xfrm>
                  <a:off x="1592636" y="5013421"/>
                  <a:ext cx="3735415" cy="1357638"/>
                </a:xfrm>
                <a:prstGeom prst="rect">
                  <a:avLst/>
                </a:prstGeom>
                <a:ln>
                  <a:noFill/>
                </a:ln>
                <a:extLst>
                  <a:ext uri="{53640926-AAD7-44D8-BBD7-CCE9431645EC}">
                    <a14:shadowObscured xmlns:a14="http://schemas.microsoft.com/office/drawing/2010/main"/>
                  </a:ext>
                </a:extLst>
              </p:spPr>
            </p:pic>
          </p:grpSp>
          <p:pic>
            <p:nvPicPr>
              <p:cNvPr id="62" name="図 61"/>
              <p:cNvPicPr/>
              <p:nvPr/>
            </p:nvPicPr>
            <p:blipFill rotWithShape="1">
              <a:blip r:embed="rId10"/>
              <a:srcRect l="67961" t="22008" r="21753" b="70558"/>
              <a:stretch/>
            </p:blipFill>
            <p:spPr bwMode="auto">
              <a:xfrm>
                <a:off x="3578139" y="2817130"/>
                <a:ext cx="566081" cy="209534"/>
              </a:xfrm>
              <a:prstGeom prst="rect">
                <a:avLst/>
              </a:prstGeom>
              <a:ln>
                <a:noFill/>
              </a:ln>
              <a:extLst>
                <a:ext uri="{53640926-AAD7-44D8-BBD7-CCE9431645EC}">
                  <a14:shadowObscured xmlns:a14="http://schemas.microsoft.com/office/drawing/2010/main"/>
                </a:ext>
              </a:extLst>
            </p:spPr>
          </p:pic>
          <p:pic>
            <p:nvPicPr>
              <p:cNvPr id="55" name="図 54"/>
              <p:cNvPicPr/>
              <p:nvPr/>
            </p:nvPicPr>
            <p:blipFill rotWithShape="1">
              <a:blip r:embed="rId10"/>
              <a:srcRect l="25541" t="21669" r="55969" b="70557"/>
              <a:stretch/>
            </p:blipFill>
            <p:spPr bwMode="auto">
              <a:xfrm>
                <a:off x="1713995" y="2817130"/>
                <a:ext cx="968433" cy="214645"/>
              </a:xfrm>
              <a:prstGeom prst="rect">
                <a:avLst/>
              </a:prstGeom>
              <a:ln>
                <a:noFill/>
              </a:ln>
              <a:extLst>
                <a:ext uri="{53640926-AAD7-44D8-BBD7-CCE9431645EC}">
                  <a14:shadowObscured xmlns:a14="http://schemas.microsoft.com/office/drawing/2010/main"/>
                </a:ext>
              </a:extLst>
            </p:spPr>
          </p:pic>
          <p:grpSp>
            <p:nvGrpSpPr>
              <p:cNvPr id="19" name="グループ化 18"/>
              <p:cNvGrpSpPr/>
              <p:nvPr/>
            </p:nvGrpSpPr>
            <p:grpSpPr>
              <a:xfrm>
                <a:off x="511294" y="3194543"/>
                <a:ext cx="1054995" cy="360640"/>
                <a:chOff x="489024" y="3194543"/>
                <a:chExt cx="1054995" cy="360640"/>
              </a:xfrm>
            </p:grpSpPr>
            <p:pic>
              <p:nvPicPr>
                <p:cNvPr id="54" name="図 53"/>
                <p:cNvPicPr/>
                <p:nvPr/>
              </p:nvPicPr>
              <p:blipFill rotWithShape="1">
                <a:blip r:embed="rId11"/>
                <a:srcRect l="1448" t="38544" r="79920" b="49571"/>
                <a:stretch/>
              </p:blipFill>
              <p:spPr bwMode="auto">
                <a:xfrm>
                  <a:off x="521550" y="3210069"/>
                  <a:ext cx="1022469" cy="332166"/>
                </a:xfrm>
                <a:prstGeom prst="rect">
                  <a:avLst/>
                </a:prstGeom>
                <a:ln>
                  <a:noFill/>
                </a:ln>
                <a:extLst>
                  <a:ext uri="{53640926-AAD7-44D8-BBD7-CCE9431645EC}">
                    <a14:shadowObscured xmlns:a14="http://schemas.microsoft.com/office/drawing/2010/main"/>
                  </a:ext>
                </a:extLst>
              </p:spPr>
            </p:pic>
            <p:sp>
              <p:nvSpPr>
                <p:cNvPr id="13" name="角丸四角形 12"/>
                <p:cNvSpPr/>
                <p:nvPr/>
              </p:nvSpPr>
              <p:spPr>
                <a:xfrm>
                  <a:off x="489024" y="3194543"/>
                  <a:ext cx="1007124" cy="360640"/>
                </a:xfrm>
                <a:prstGeom prst="roundRect">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grpSp>
          <p:sp>
            <p:nvSpPr>
              <p:cNvPr id="48" name="四角形吹き出し 47"/>
              <p:cNvSpPr/>
              <p:nvPr/>
            </p:nvSpPr>
            <p:spPr>
              <a:xfrm>
                <a:off x="1613617" y="6153565"/>
                <a:ext cx="2721798" cy="235413"/>
              </a:xfrm>
              <a:prstGeom prst="wedgeRectCallout">
                <a:avLst>
                  <a:gd name="adj1" fmla="val 58034"/>
                  <a:gd name="adj2" fmla="val -45892"/>
                </a:avLst>
              </a:prstGeom>
              <a:solidFill>
                <a:srgbClr val="6699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108000" rtlCol="0" anchor="ctr"/>
              <a:lstStyle/>
              <a:p>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コンテンツを拡充、より見やすいサイトに随時更新</a:t>
                </a:r>
                <a:endParaRPr lang="en-US" altLang="ja-JP" sz="10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70" name="図 69"/>
              <p:cNvPicPr/>
              <p:nvPr/>
            </p:nvPicPr>
            <p:blipFill rotWithShape="1">
              <a:blip r:embed="rId6"/>
              <a:srcRect l="26646" t="62612" r="55650" b="31636"/>
              <a:stretch/>
            </p:blipFill>
            <p:spPr bwMode="auto">
              <a:xfrm>
                <a:off x="1709755" y="5045496"/>
                <a:ext cx="952500" cy="173990"/>
              </a:xfrm>
              <a:prstGeom prst="rect">
                <a:avLst/>
              </a:prstGeom>
              <a:ln>
                <a:noFill/>
              </a:ln>
              <a:extLst>
                <a:ext uri="{53640926-AAD7-44D8-BBD7-CCE9431645EC}">
                  <a14:shadowObscured xmlns:a14="http://schemas.microsoft.com/office/drawing/2010/main"/>
                </a:ext>
              </a:extLst>
            </p:spPr>
          </p:pic>
          <p:pic>
            <p:nvPicPr>
              <p:cNvPr id="71" name="図 70"/>
              <p:cNvPicPr/>
              <p:nvPr/>
            </p:nvPicPr>
            <p:blipFill rotWithShape="1">
              <a:blip r:embed="rId6"/>
              <a:srcRect l="67733" t="62269" r="18561" b="30959"/>
              <a:stretch/>
            </p:blipFill>
            <p:spPr bwMode="auto">
              <a:xfrm>
                <a:off x="3596274" y="5045496"/>
                <a:ext cx="739140" cy="205105"/>
              </a:xfrm>
              <a:prstGeom prst="rect">
                <a:avLst/>
              </a:prstGeom>
              <a:ln>
                <a:noFill/>
              </a:ln>
              <a:extLst>
                <a:ext uri="{53640926-AAD7-44D8-BBD7-CCE9431645EC}">
                  <a14:shadowObscured xmlns:a14="http://schemas.microsoft.com/office/drawing/2010/main"/>
                </a:ext>
              </a:extLst>
            </p:spPr>
          </p:pic>
          <p:pic>
            <p:nvPicPr>
              <p:cNvPr id="63" name="図 62"/>
              <p:cNvPicPr/>
              <p:nvPr/>
            </p:nvPicPr>
            <p:blipFill rotWithShape="1">
              <a:blip r:embed="rId12"/>
              <a:srcRect l="67398" t="47375" r="15197" b="45821"/>
              <a:stretch/>
            </p:blipFill>
            <p:spPr bwMode="auto">
              <a:xfrm>
                <a:off x="3619482" y="4784510"/>
                <a:ext cx="934720" cy="205105"/>
              </a:xfrm>
              <a:prstGeom prst="rect">
                <a:avLst/>
              </a:prstGeom>
              <a:ln>
                <a:noFill/>
              </a:ln>
              <a:extLst>
                <a:ext uri="{53640926-AAD7-44D8-BBD7-CCE9431645EC}">
                  <a14:shadowObscured xmlns:a14="http://schemas.microsoft.com/office/drawing/2010/main"/>
                </a:ext>
              </a:extLst>
            </p:spPr>
          </p:pic>
          <p:sp>
            <p:nvSpPr>
              <p:cNvPr id="64" name="角丸四角形 63"/>
              <p:cNvSpPr/>
              <p:nvPr/>
            </p:nvSpPr>
            <p:spPr>
              <a:xfrm>
                <a:off x="3593922" y="4784510"/>
                <a:ext cx="941356" cy="205106"/>
              </a:xfrm>
              <a:prstGeom prst="roundRect">
                <a:avLst>
                  <a:gd name="adj" fmla="val 19763"/>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43" name="四角形吹き出し 42"/>
              <p:cNvSpPr/>
              <p:nvPr/>
            </p:nvSpPr>
            <p:spPr>
              <a:xfrm>
                <a:off x="832899" y="4683679"/>
                <a:ext cx="2610290" cy="232520"/>
              </a:xfrm>
              <a:prstGeom prst="wedgeRectCallout">
                <a:avLst>
                  <a:gd name="adj1" fmla="val 53838"/>
                  <a:gd name="adj2" fmla="val 34696"/>
                </a:avLst>
              </a:prstGeom>
              <a:solidFill>
                <a:srgbClr val="6699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日々の更新情報をオープンデータとして提供</a:t>
                </a:r>
                <a:endParaRPr lang="en-US" altLang="ja-JP"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8" name="四角形吹き出し 7"/>
            <p:cNvSpPr/>
            <p:nvPr/>
          </p:nvSpPr>
          <p:spPr>
            <a:xfrm>
              <a:off x="1663678" y="3250328"/>
              <a:ext cx="3376718" cy="251939"/>
            </a:xfrm>
            <a:prstGeom prst="wedgeRectCallout">
              <a:avLst>
                <a:gd name="adj1" fmla="val -53997"/>
                <a:gd name="adj2" fmla="val -25989"/>
              </a:avLst>
            </a:prstGeom>
            <a:solidFill>
              <a:srgbClr val="6699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多言語対応を実施</a:t>
              </a:r>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英語・中国語（簡）・韓国語・やさしい日本語</a:t>
              </a:r>
              <a:endParaRPr lang="en-US" altLang="ja-JP" sz="9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grpSp>
      <p:pic>
        <p:nvPicPr>
          <p:cNvPr id="45" name="Picture 3">
            <a:extLst>
              <a:ext uri="{FF2B5EF4-FFF2-40B4-BE49-F238E27FC236}">
                <a16:creationId xmlns:a16="http://schemas.microsoft.com/office/drawing/2014/main" id="{96ACFD1C-CA28-4788-94D3-6926B892240A}"/>
              </a:ext>
            </a:extLst>
          </p:cNvPr>
          <p:cNvPicPr>
            <a:picLocks noChangeAspect="1" noChangeArrowheads="1"/>
          </p:cNvPicPr>
          <p:nvPr/>
        </p:nvPicPr>
        <p:blipFill rotWithShape="1">
          <a:blip r:embed="rId13">
            <a:grayscl/>
            <a:extLst>
              <a:ext uri="{28A0092B-C50C-407E-A947-70E740481C1C}">
                <a14:useLocalDpi xmlns:a14="http://schemas.microsoft.com/office/drawing/2010/main" val="0"/>
              </a:ext>
            </a:extLst>
          </a:blip>
          <a:srcRect/>
          <a:stretch/>
        </p:blipFill>
        <p:spPr bwMode="auto">
          <a:xfrm>
            <a:off x="6147175" y="2656782"/>
            <a:ext cx="836579" cy="456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楕円 22"/>
          <p:cNvSpPr/>
          <p:nvPr/>
        </p:nvSpPr>
        <p:spPr>
          <a:xfrm>
            <a:off x="6173450" y="5904275"/>
            <a:ext cx="2558162" cy="410216"/>
          </a:xfrm>
          <a:prstGeom prst="ellipse">
            <a:avLst/>
          </a:prstGeom>
          <a:gradFill flip="none" rotWithShape="1">
            <a:gsLst>
              <a:gs pos="0">
                <a:schemeClr val="bg1"/>
              </a:gs>
              <a:gs pos="26000">
                <a:schemeClr val="accent6">
                  <a:lumMod val="60000"/>
                  <a:lumOff val="40000"/>
                </a:schemeClr>
              </a:gs>
              <a:gs pos="100000">
                <a:schemeClr val="accent6"/>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府民の声、エンジニアの提案</a:t>
            </a:r>
            <a:endParaRPr lang="en-US" altLang="ja-JP"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に基づくバージョンアップを実施！</a:t>
            </a: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1" name="テキスト ボックス 50"/>
          <p:cNvSpPr txBox="1"/>
          <p:nvPr/>
        </p:nvSpPr>
        <p:spPr>
          <a:xfrm>
            <a:off x="161510" y="6444335"/>
            <a:ext cx="8820980" cy="409251"/>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(*14)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地域が抱える課題について</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を活用し、市民・企業・技術者などが連携参加して解決していく取組み（再掲）。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(*19)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インターネット時代のための新しい著作権ルールで、作品を公開する作者が「この条件を守れば私の作品を自由に使って構いません。」という意思表示をするためのツール。</a:t>
            </a: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これを利用することで、作者は著作権を保持したまま作品を自由に流通させることができ、受け手はライセンス条件の範囲内で再配布やリミックスなどをすることができる。</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6136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18</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 name="角丸四角形 1"/>
          <p:cNvSpPr/>
          <p:nvPr/>
        </p:nvSpPr>
        <p:spPr>
          <a:xfrm>
            <a:off x="139859" y="413665"/>
            <a:ext cx="8887636" cy="603067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kumimoji="1" lang="ja-JP" altLang="en-US"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 </a:t>
            </a:r>
            <a:r>
              <a:rPr kumimoji="1" lang="ja-JP" altLang="en-US"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noProof="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府営公園</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PMO</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都市整備部</a:t>
            </a:r>
            <a:r>
              <a:rPr lang="ja-JP" altLang="en-US" sz="1100" b="1" noProof="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都市計画室 公園課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kumimoji="1" lang="en-US" altLang="ja-JP" sz="1200" i="0" u="sng"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kumimoji="1" lang="en-US" altLang="ja-JP" sz="1200" i="0" u="non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kumimoji="1" lang="en-US" altLang="ja-JP" sz="1200" i="0" u="non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kumimoji="1" lang="en-US" altLang="ja-JP" sz="1200" i="0" u="non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kumimoji="1" lang="en-US" altLang="ja-JP" sz="1200" i="0" u="non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kumimoji="1" lang="en-US" altLang="ja-JP" sz="1200" i="0" u="non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8432528" y="647009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29</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7031074" y="1833954"/>
            <a:ext cx="1939281" cy="1472198"/>
          </a:xfrm>
          <a:prstGeom prst="rect">
            <a:avLst/>
          </a:prstGeom>
          <a:no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marL="171450" indent="-171450">
              <a:spcBef>
                <a:spcPts val="600"/>
              </a:spcBef>
              <a:buFont typeface="Wingdings" panose="05000000000000000000" pitchFamily="2" charset="2"/>
              <a:buChar char="u"/>
            </a:pPr>
            <a:r>
              <a:rPr kumimoji="1" lang="en-US" altLang="ja-JP" sz="1200" b="1" dirty="0">
                <a:solidFill>
                  <a:schemeClr val="tx1"/>
                </a:solidFill>
                <a:latin typeface="メイリオ" panose="020B0604030504040204" pitchFamily="50" charset="-128"/>
                <a:ea typeface="メイリオ" panose="020B0604030504040204" pitchFamily="50" charset="-128"/>
              </a:rPr>
              <a:t>PMO</a:t>
            </a:r>
            <a:r>
              <a:rPr kumimoji="1" lang="ja-JP" altLang="en-US" sz="1200" b="1" dirty="0">
                <a:solidFill>
                  <a:schemeClr val="tx1"/>
                </a:solidFill>
                <a:latin typeface="メイリオ" panose="020B0604030504040204" pitchFamily="50" charset="-128"/>
                <a:ea typeface="メイリオ" panose="020B0604030504040204" pitchFamily="50" charset="-128"/>
              </a:rPr>
              <a:t>型指定管理</a:t>
            </a:r>
            <a:endParaRPr lang="en-US" altLang="ja-JP" sz="1200" b="1" dirty="0">
              <a:solidFill>
                <a:schemeClr val="tx1"/>
              </a:solidFill>
              <a:latin typeface="メイリオ" panose="020B0604030504040204" pitchFamily="50" charset="-128"/>
              <a:ea typeface="メイリオ" panose="020B0604030504040204" pitchFamily="50" charset="-128"/>
            </a:endParaRPr>
          </a:p>
          <a:p>
            <a:pPr>
              <a:lnSpc>
                <a:spcPts val="1000"/>
              </a:lnSpc>
              <a:spcBef>
                <a:spcPts val="600"/>
              </a:spcBef>
            </a:pPr>
            <a:r>
              <a:rPr kumimoji="1" lang="ja-JP" altLang="en-US" sz="1200" b="1"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服部緑地、浜寺公園、</a:t>
            </a:r>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000"/>
              </a:lnSpc>
              <a:spcBef>
                <a:spcPts val="600"/>
              </a:spcBef>
            </a:pPr>
            <a:r>
              <a:rPr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二色の浜公園</a:t>
            </a:r>
            <a:endParaRPr kumimoji="1" lang="en-US" altLang="ja-JP" sz="1200" dirty="0">
              <a:solidFill>
                <a:schemeClr val="tx1"/>
              </a:solidFill>
              <a:latin typeface="Meiryo UI" panose="020B0604030504040204" pitchFamily="50" charset="-128"/>
              <a:ea typeface="Meiryo UI" panose="020B0604030504040204" pitchFamily="50" charset="-128"/>
            </a:endParaRPr>
          </a:p>
          <a:p>
            <a:pPr>
              <a:spcBef>
                <a:spcPts val="600"/>
              </a:spcBef>
            </a:pPr>
            <a:endParaRPr kumimoji="1"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spcBef>
                <a:spcPts val="600"/>
              </a:spcBef>
              <a:buFont typeface="Wingdings" panose="05000000000000000000" pitchFamily="2" charset="2"/>
              <a:buChar char="u"/>
            </a:pPr>
            <a:r>
              <a:rPr kumimoji="1" lang="en-US" altLang="ja-JP" sz="1200" b="1" dirty="0">
                <a:solidFill>
                  <a:schemeClr val="tx1"/>
                </a:solidFill>
                <a:latin typeface="メイリオ" panose="020B0604030504040204" pitchFamily="50" charset="-128"/>
                <a:ea typeface="メイリオ" panose="020B0604030504040204" pitchFamily="50" charset="-128"/>
              </a:rPr>
              <a:t>P-PFI</a:t>
            </a:r>
            <a:r>
              <a:rPr kumimoji="1" lang="ja-JP" altLang="en-US" sz="1200" b="1" dirty="0">
                <a:solidFill>
                  <a:schemeClr val="tx1"/>
                </a:solidFill>
                <a:latin typeface="メイリオ" panose="020B0604030504040204" pitchFamily="50" charset="-128"/>
                <a:ea typeface="メイリオ" panose="020B0604030504040204" pitchFamily="50" charset="-128"/>
              </a:rPr>
              <a:t>型施設整備</a:t>
            </a:r>
            <a:endParaRPr lang="en-US" altLang="ja-JP" sz="1200" b="1" dirty="0">
              <a:solidFill>
                <a:schemeClr val="tx1"/>
              </a:solidFill>
              <a:latin typeface="メイリオ" panose="020B0604030504040204" pitchFamily="50" charset="-128"/>
              <a:ea typeface="メイリオ" panose="020B0604030504040204" pitchFamily="50" charset="-128"/>
            </a:endParaRPr>
          </a:p>
          <a:p>
            <a:pPr>
              <a:spcBef>
                <a:spcPts val="600"/>
              </a:spcBef>
            </a:pPr>
            <a:r>
              <a:rPr kumimoji="1" lang="ja-JP" altLang="en-US" sz="1200" b="1"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住吉公園</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aphicFrame>
        <p:nvGraphicFramePr>
          <p:cNvPr id="50" name="表 49"/>
          <p:cNvGraphicFramePr>
            <a:graphicFrameLocks noGrp="1"/>
          </p:cNvGraphicFramePr>
          <p:nvPr>
            <p:extLst>
              <p:ext uri="{D42A27DB-BD31-4B8C-83A1-F6EECF244321}">
                <p14:modId xmlns:p14="http://schemas.microsoft.com/office/powerpoint/2010/main" val="729329912"/>
              </p:ext>
            </p:extLst>
          </p:nvPr>
        </p:nvGraphicFramePr>
        <p:xfrm>
          <a:off x="812194" y="4962920"/>
          <a:ext cx="6948000" cy="13464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833428921"/>
                    </a:ext>
                  </a:extLst>
                </a:gridCol>
                <a:gridCol w="540000">
                  <a:extLst>
                    <a:ext uri="{9D8B030D-6E8A-4147-A177-3AD203B41FA5}">
                      <a16:colId xmlns:a16="http://schemas.microsoft.com/office/drawing/2014/main" val="3357596276"/>
                    </a:ext>
                  </a:extLst>
                </a:gridCol>
                <a:gridCol w="540000">
                  <a:extLst>
                    <a:ext uri="{9D8B030D-6E8A-4147-A177-3AD203B41FA5}">
                      <a16:colId xmlns:a16="http://schemas.microsoft.com/office/drawing/2014/main" val="4191156081"/>
                    </a:ext>
                  </a:extLst>
                </a:gridCol>
                <a:gridCol w="540000">
                  <a:extLst>
                    <a:ext uri="{9D8B030D-6E8A-4147-A177-3AD203B41FA5}">
                      <a16:colId xmlns:a16="http://schemas.microsoft.com/office/drawing/2014/main" val="1359457818"/>
                    </a:ext>
                  </a:extLst>
                </a:gridCol>
                <a:gridCol w="540000">
                  <a:extLst>
                    <a:ext uri="{9D8B030D-6E8A-4147-A177-3AD203B41FA5}">
                      <a16:colId xmlns:a16="http://schemas.microsoft.com/office/drawing/2014/main" val="4213230282"/>
                    </a:ext>
                  </a:extLst>
                </a:gridCol>
                <a:gridCol w="540000">
                  <a:extLst>
                    <a:ext uri="{9D8B030D-6E8A-4147-A177-3AD203B41FA5}">
                      <a16:colId xmlns:a16="http://schemas.microsoft.com/office/drawing/2014/main" val="423320298"/>
                    </a:ext>
                  </a:extLst>
                </a:gridCol>
                <a:gridCol w="540000">
                  <a:extLst>
                    <a:ext uri="{9D8B030D-6E8A-4147-A177-3AD203B41FA5}">
                      <a16:colId xmlns:a16="http://schemas.microsoft.com/office/drawing/2014/main" val="3095850410"/>
                    </a:ext>
                  </a:extLst>
                </a:gridCol>
                <a:gridCol w="540000">
                  <a:extLst>
                    <a:ext uri="{9D8B030D-6E8A-4147-A177-3AD203B41FA5}">
                      <a16:colId xmlns:a16="http://schemas.microsoft.com/office/drawing/2014/main" val="875146263"/>
                    </a:ext>
                  </a:extLst>
                </a:gridCol>
                <a:gridCol w="540000">
                  <a:extLst>
                    <a:ext uri="{9D8B030D-6E8A-4147-A177-3AD203B41FA5}">
                      <a16:colId xmlns:a16="http://schemas.microsoft.com/office/drawing/2014/main" val="2854577583"/>
                    </a:ext>
                  </a:extLst>
                </a:gridCol>
                <a:gridCol w="540000">
                  <a:extLst>
                    <a:ext uri="{9D8B030D-6E8A-4147-A177-3AD203B41FA5}">
                      <a16:colId xmlns:a16="http://schemas.microsoft.com/office/drawing/2014/main" val="1587105229"/>
                    </a:ext>
                  </a:extLst>
                </a:gridCol>
                <a:gridCol w="540000">
                  <a:extLst>
                    <a:ext uri="{9D8B030D-6E8A-4147-A177-3AD203B41FA5}">
                      <a16:colId xmlns:a16="http://schemas.microsoft.com/office/drawing/2014/main" val="2647424085"/>
                    </a:ext>
                  </a:extLst>
                </a:gridCol>
                <a:gridCol w="648000">
                  <a:extLst>
                    <a:ext uri="{9D8B030D-6E8A-4147-A177-3AD203B41FA5}">
                      <a16:colId xmlns:a16="http://schemas.microsoft.com/office/drawing/2014/main" val="2707971120"/>
                    </a:ext>
                  </a:extLst>
                </a:gridCol>
              </a:tblGrid>
              <a:tr h="216000">
                <a:tc row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R2</a:t>
                      </a:r>
                      <a:r>
                        <a:rPr kumimoji="1" lang="ja-JP" altLang="en-US" sz="1000" dirty="0">
                          <a:latin typeface="Meiryo UI" panose="020B0604030504040204" pitchFamily="50" charset="-128"/>
                          <a:ea typeface="Meiryo UI" panose="020B0604030504040204" pitchFamily="50" charset="-128"/>
                        </a:rPr>
                        <a:t>年度</a:t>
                      </a:r>
                      <a:endParaRPr kumimoji="1" lang="ja-JP" altLang="en-US" sz="1000" dirty="0">
                        <a:solidFill>
                          <a:schemeClr val="bg1"/>
                        </a:solidFill>
                        <a:latin typeface="Meiryo UI" panose="020B0604030504040204" pitchFamily="50" charset="-128"/>
                        <a:ea typeface="Meiryo UI" panose="020B0604030504040204" pitchFamily="50" charset="-128"/>
                      </a:endParaRP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endParaRPr kumimoji="1" lang="ja-JP" altLang="en-US" sz="1000"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kumimoji="1" lang="en-US" altLang="ja-JP" sz="1000" dirty="0">
                          <a:latin typeface="Meiryo UI" panose="020B0604030504040204" pitchFamily="50" charset="-128"/>
                          <a:ea typeface="Meiryo UI" panose="020B0604030504040204" pitchFamily="50" charset="-128"/>
                        </a:rPr>
                        <a:t>R3</a:t>
                      </a:r>
                      <a:r>
                        <a:rPr kumimoji="1" lang="ja-JP" altLang="en-US" sz="1000" dirty="0">
                          <a:latin typeface="Meiryo UI" panose="020B0604030504040204" pitchFamily="50" charset="-128"/>
                          <a:ea typeface="Meiryo UI" panose="020B0604030504040204" pitchFamily="50" charset="-128"/>
                        </a:rPr>
                        <a:t>年度</a:t>
                      </a:r>
                      <a:endParaRPr kumimoji="1" lang="ja-JP" altLang="en-US" sz="1000" dirty="0">
                        <a:solidFill>
                          <a:schemeClr val="bg1"/>
                        </a:solidFill>
                        <a:latin typeface="Meiryo UI" panose="020B0604030504040204" pitchFamily="50" charset="-128"/>
                        <a:ea typeface="Meiryo UI" panose="020B0604030504040204" pitchFamily="50" charset="-128"/>
                      </a:endParaRP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hMerge="1">
                  <a:txBody>
                    <a:bodyPr/>
                    <a:lstStyle/>
                    <a:p>
                      <a:endParaRPr kumimoji="1" lang="ja-JP" altLang="en-US" dirty="0"/>
                    </a:p>
                  </a:txBody>
                  <a:tcPr/>
                </a:tc>
                <a:tc hMerge="1">
                  <a:txBody>
                    <a:bodyPr/>
                    <a:lstStyle/>
                    <a:p>
                      <a:pPr algn="ctr"/>
                      <a:endParaRPr kumimoji="1" lang="ja-JP" altLang="en-US" sz="1000"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kumimoji="1" lang="en-US" altLang="ja-JP" sz="1000" dirty="0">
                          <a:latin typeface="Meiryo UI" panose="020B0604030504040204" pitchFamily="50" charset="-128"/>
                          <a:ea typeface="Meiryo UI" panose="020B0604030504040204" pitchFamily="50" charset="-128"/>
                        </a:rPr>
                        <a:t>R4</a:t>
                      </a:r>
                      <a:r>
                        <a:rPr kumimoji="1" lang="ja-JP" altLang="en-US" sz="1000" dirty="0">
                          <a:latin typeface="Meiryo UI" panose="020B0604030504040204" pitchFamily="50" charset="-128"/>
                          <a:ea typeface="Meiryo UI" panose="020B0604030504040204" pitchFamily="50" charset="-128"/>
                        </a:rPr>
                        <a:t>年度</a:t>
                      </a:r>
                      <a:endParaRPr kumimoji="1" lang="ja-JP" altLang="en-US" sz="1000" dirty="0">
                        <a:solidFill>
                          <a:schemeClr val="bg1"/>
                        </a:solidFill>
                        <a:latin typeface="Meiryo UI" panose="020B0604030504040204" pitchFamily="50" charset="-128"/>
                        <a:ea typeface="Meiryo UI" panose="020B0604030504040204" pitchFamily="50" charset="-128"/>
                      </a:endParaRP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hMerge="1">
                  <a:txBody>
                    <a:bodyPr/>
                    <a:lstStyle/>
                    <a:p>
                      <a:endParaRPr kumimoji="1" lang="ja-JP" altLang="en-US" dirty="0"/>
                    </a:p>
                  </a:txBody>
                  <a:tcPr/>
                </a:tc>
                <a:tc hMerge="1">
                  <a:txBody>
                    <a:bodyPr/>
                    <a:lstStyle/>
                    <a:p>
                      <a:pPr algn="ctr"/>
                      <a:endParaRPr kumimoji="1" lang="ja-JP" altLang="en-US" sz="1000"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000" dirty="0">
                          <a:latin typeface="Meiryo UI" panose="020B0604030504040204" pitchFamily="50" charset="-128"/>
                          <a:ea typeface="Meiryo UI" panose="020B0604030504040204" pitchFamily="50" charset="-128"/>
                        </a:rPr>
                        <a:t>R5</a:t>
                      </a:r>
                      <a:r>
                        <a:rPr kumimoji="1" lang="ja-JP" altLang="en-US" sz="1000" dirty="0">
                          <a:latin typeface="Meiryo UI" panose="020B0604030504040204" pitchFamily="50" charset="-128"/>
                          <a:ea typeface="Meiryo UI" panose="020B0604030504040204" pitchFamily="50" charset="-128"/>
                        </a:rPr>
                        <a:t>年度</a:t>
                      </a:r>
                      <a:endParaRPr kumimoji="1" lang="ja-JP" altLang="en-US" sz="1000" dirty="0">
                        <a:solidFill>
                          <a:schemeClr val="bg1"/>
                        </a:solidFill>
                        <a:latin typeface="Meiryo UI" panose="020B0604030504040204" pitchFamily="50" charset="-128"/>
                        <a:ea typeface="Meiryo UI" panose="020B0604030504040204" pitchFamily="50" charset="-128"/>
                      </a:endParaRP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6107816"/>
                  </a:ext>
                </a:extLst>
              </a:tr>
              <a:tr h="216000">
                <a:tc vMerge="1">
                  <a:txBody>
                    <a:bodyPr/>
                    <a:lstStyle/>
                    <a:p>
                      <a:endParaRPr kumimoji="1" lang="ja-JP" altLang="en-US" dirty="0">
                        <a:solidFill>
                          <a:schemeClr val="bg1"/>
                        </a:solidFill>
                      </a:endParaRP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7</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7</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月～</a:t>
                      </a:r>
                    </a:p>
                  </a:txBody>
                  <a:tcPr marL="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1656736"/>
                  </a:ext>
                </a:extLst>
              </a:tr>
              <a:tr h="900000">
                <a:tc>
                  <a:txBody>
                    <a:bodyPr/>
                    <a:lstStyle/>
                    <a:p>
                      <a:pPr algn="ctr"/>
                      <a:r>
                        <a:rPr kumimoji="1" lang="en-US" altLang="ja-JP" sz="900" dirty="0">
                          <a:latin typeface="Meiryo UI" panose="020B0604030504040204" pitchFamily="50" charset="-128"/>
                          <a:ea typeface="Meiryo UI" panose="020B0604030504040204" pitchFamily="50" charset="-128"/>
                        </a:rPr>
                        <a:t>PMO</a:t>
                      </a:r>
                      <a:r>
                        <a:rPr kumimoji="1" lang="ja-JP" altLang="en-US" sz="900" dirty="0">
                          <a:latin typeface="Meiryo UI" panose="020B0604030504040204" pitchFamily="50" charset="-128"/>
                          <a:ea typeface="Meiryo UI" panose="020B0604030504040204" pitchFamily="50" charset="-128"/>
                        </a:rPr>
                        <a:t>型</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服部緑地</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浜寺公園</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二色の浜</a:t>
                      </a:r>
                      <a:endParaRPr kumimoji="1" lang="en-US" altLang="ja-JP" sz="800" dirty="0">
                        <a:latin typeface="Meiryo UI" panose="020B0604030504040204" pitchFamily="50" charset="-128"/>
                        <a:ea typeface="Meiryo UI" panose="020B0604030504040204" pitchFamily="50" charset="-128"/>
                      </a:endParaRPr>
                    </a:p>
                    <a:p>
                      <a:pPr algn="ctr"/>
                      <a:endParaRPr kumimoji="1" lang="en-US" altLang="ja-JP" sz="400" dirty="0">
                        <a:latin typeface="Meiryo UI" panose="020B0604030504040204" pitchFamily="50" charset="-128"/>
                        <a:ea typeface="Meiryo UI" panose="020B0604030504040204" pitchFamily="50" charset="-128"/>
                      </a:endParaRPr>
                    </a:p>
                    <a:p>
                      <a:pPr marL="0" marR="0" lvl="0" indent="0" algn="ctr" defTabSz="142555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P-PFI</a:t>
                      </a:r>
                      <a:r>
                        <a:rPr kumimoji="1" lang="ja-JP" altLang="en-US" sz="900" dirty="0">
                          <a:latin typeface="Meiryo UI" panose="020B0604030504040204" pitchFamily="50" charset="-128"/>
                          <a:ea typeface="Meiryo UI" panose="020B0604030504040204" pitchFamily="50" charset="-128"/>
                        </a:rPr>
                        <a:t>型</a:t>
                      </a:r>
                      <a:endParaRPr kumimoji="1" lang="en-US" altLang="ja-JP" sz="900" dirty="0">
                        <a:latin typeface="Meiryo UI" panose="020B0604030504040204" pitchFamily="50" charset="-128"/>
                        <a:ea typeface="Meiryo UI" panose="020B0604030504040204" pitchFamily="50" charset="-128"/>
                      </a:endParaRPr>
                    </a:p>
                    <a:p>
                      <a:pPr marL="0" marR="0" lvl="0" indent="0" algn="ctr" defTabSz="142555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住吉公園</a:t>
                      </a:r>
                      <a:endParaRPr kumimoji="1" lang="en-US" altLang="ja-JP" sz="8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048986881"/>
                  </a:ext>
                </a:extLst>
              </a:tr>
            </a:tbl>
          </a:graphicData>
        </a:graphic>
      </p:graphicFrame>
      <p:grpSp>
        <p:nvGrpSpPr>
          <p:cNvPr id="51" name="グループ化 50"/>
          <p:cNvGrpSpPr/>
          <p:nvPr/>
        </p:nvGrpSpPr>
        <p:grpSpPr>
          <a:xfrm>
            <a:off x="992194" y="5454225"/>
            <a:ext cx="6768000" cy="836008"/>
            <a:chOff x="324000" y="7960023"/>
            <a:chExt cx="6768000" cy="836008"/>
          </a:xfrm>
        </p:grpSpPr>
        <p:grpSp>
          <p:nvGrpSpPr>
            <p:cNvPr id="52" name="グループ化 51"/>
            <p:cNvGrpSpPr/>
            <p:nvPr/>
          </p:nvGrpSpPr>
          <p:grpSpPr>
            <a:xfrm>
              <a:off x="1476000" y="7960023"/>
              <a:ext cx="5616000" cy="836008"/>
              <a:chOff x="1273822" y="8084973"/>
              <a:chExt cx="5616000" cy="836008"/>
            </a:xfrm>
          </p:grpSpPr>
          <p:sp>
            <p:nvSpPr>
              <p:cNvPr id="57" name="テキスト ボックス 56"/>
              <p:cNvSpPr txBox="1"/>
              <p:nvPr/>
            </p:nvSpPr>
            <p:spPr>
              <a:xfrm>
                <a:off x="1273822" y="8084973"/>
                <a:ext cx="180000" cy="836008"/>
              </a:xfrm>
              <a:prstGeom prst="rect">
                <a:avLst/>
              </a:prstGeom>
              <a:solidFill>
                <a:schemeClr val="bg1"/>
              </a:solidFill>
              <a:ln w="12700" cmpd="sng">
                <a:solidFill>
                  <a:srgbClr val="002060"/>
                </a:solidFill>
              </a:ln>
            </p:spPr>
            <p:style>
              <a:lnRef idx="0">
                <a:scrgbClr r="0" g="0" b="0"/>
              </a:lnRef>
              <a:fillRef idx="0">
                <a:scrgbClr r="0" g="0" b="0"/>
              </a:fillRef>
              <a:effectRef idx="0">
                <a:scrgbClr r="0" g="0" b="0"/>
              </a:effectRef>
              <a:fontRef idx="minor">
                <a:schemeClr val="dk1"/>
              </a:fontRef>
            </p:style>
            <p:txBody>
              <a:bodyPr vert="eaVert"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800" dirty="0">
                    <a:latin typeface="Meiryo UI" panose="020B0604030504040204" pitchFamily="50" charset="-128"/>
                    <a:ea typeface="Meiryo UI" panose="020B0604030504040204" pitchFamily="50" charset="-128"/>
                  </a:rPr>
                  <a:t>導入公園を決定</a:t>
                </a:r>
                <a:endParaRPr lang="en-US" altLang="ja-JP" sz="800" dirty="0">
                  <a:latin typeface="Meiryo UI" panose="020B0604030504040204" pitchFamily="50" charset="-128"/>
                  <a:ea typeface="Meiryo UI" panose="020B0604030504040204" pitchFamily="50" charset="-128"/>
                </a:endParaRPr>
              </a:p>
            </p:txBody>
          </p:sp>
          <p:sp>
            <p:nvSpPr>
              <p:cNvPr id="58" name="ホームベース 57"/>
              <p:cNvSpPr/>
              <p:nvPr/>
            </p:nvSpPr>
            <p:spPr>
              <a:xfrm>
                <a:off x="6241822" y="8116950"/>
                <a:ext cx="648000" cy="756000"/>
              </a:xfrm>
              <a:prstGeom prst="homePlate">
                <a:avLst>
                  <a:gd name="adj" fmla="val 20950"/>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36000" bIns="0"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指定管理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開始</a:t>
                </a:r>
              </a:p>
            </p:txBody>
          </p:sp>
          <p:sp>
            <p:nvSpPr>
              <p:cNvPr id="59" name="ホームベース 58"/>
              <p:cNvSpPr/>
              <p:nvPr/>
            </p:nvSpPr>
            <p:spPr>
              <a:xfrm>
                <a:off x="4333822" y="8116950"/>
                <a:ext cx="1908000" cy="756000"/>
              </a:xfrm>
              <a:prstGeom prst="homePlate">
                <a:avLst>
                  <a:gd name="adj" fmla="val 22695"/>
                </a:avLst>
              </a:prstGeom>
              <a:solidFill>
                <a:schemeClr val="bg1"/>
              </a:solidFill>
              <a:ln w="19050" cap="rnd">
                <a:solidFill>
                  <a:schemeClr val="accent1">
                    <a:shade val="5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vert="horz" lIns="36000" tIns="0" rIns="3600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400">
                  <a:defRPr/>
                </a:pPr>
                <a:r>
                  <a:rPr kumimoji="1" lang="ja-JP" altLang="en-US" sz="800" dirty="0">
                    <a:solidFill>
                      <a:sysClr val="windowText" lastClr="000000"/>
                    </a:solidFill>
                    <a:latin typeface="Meiryo UI" panose="020B0604030504040204" pitchFamily="50" charset="-128"/>
                    <a:ea typeface="Meiryo UI" panose="020B0604030504040204" pitchFamily="50" charset="-128"/>
                  </a:rPr>
                  <a:t>事業者の準備期間</a:t>
                </a:r>
                <a:endParaRPr kumimoji="1" lang="en-US" altLang="ja-JP" sz="800" b="1" u="sng" dirty="0">
                  <a:solidFill>
                    <a:sysClr val="windowText" lastClr="000000"/>
                  </a:solidFill>
                  <a:latin typeface="Meiryo UI" panose="020B0604030504040204" pitchFamily="50" charset="-128"/>
                  <a:ea typeface="Meiryo UI" panose="020B0604030504040204" pitchFamily="50" charset="-128"/>
                </a:endParaRPr>
              </a:p>
            </p:txBody>
          </p:sp>
          <p:sp>
            <p:nvSpPr>
              <p:cNvPr id="60" name="ホームベース 59"/>
              <p:cNvSpPr/>
              <p:nvPr/>
            </p:nvSpPr>
            <p:spPr>
              <a:xfrm>
                <a:off x="1489822" y="8116950"/>
                <a:ext cx="936000" cy="756000"/>
              </a:xfrm>
              <a:prstGeom prst="homePlate">
                <a:avLst>
                  <a:gd name="adj" fmla="val 0"/>
                </a:avLst>
              </a:prstGeom>
              <a:solidFill>
                <a:schemeClr val="bg1"/>
              </a:solidFill>
              <a:ln w="19050" cap="rnd">
                <a:solidFill>
                  <a:schemeClr val="accent1">
                    <a:shade val="50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vert="horz" lIns="3600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400">
                  <a:defRPr/>
                </a:pPr>
                <a:r>
                  <a:rPr kumimoji="1" lang="ja-JP" altLang="en-US" sz="800" b="1" dirty="0">
                    <a:solidFill>
                      <a:sysClr val="windowText" lastClr="000000"/>
                    </a:solidFill>
                    <a:latin typeface="Meiryo UI" panose="020B0604030504040204" pitchFamily="50" charset="-128"/>
                    <a:ea typeface="Meiryo UI" panose="020B0604030504040204" pitchFamily="50" charset="-128"/>
                  </a:rPr>
                  <a:t>選定委員会</a:t>
                </a:r>
                <a:endParaRPr kumimoji="1" lang="en-US" altLang="ja-JP" sz="800" b="1" dirty="0">
                  <a:solidFill>
                    <a:sysClr val="windowText" lastClr="000000"/>
                  </a:solidFill>
                  <a:latin typeface="Meiryo UI" panose="020B0604030504040204" pitchFamily="50" charset="-128"/>
                  <a:ea typeface="Meiryo UI" panose="020B0604030504040204" pitchFamily="50" charset="-128"/>
                </a:endParaRPr>
              </a:p>
            </p:txBody>
          </p:sp>
          <p:sp>
            <p:nvSpPr>
              <p:cNvPr id="61" name="ホームベース 60"/>
              <p:cNvSpPr/>
              <p:nvPr/>
            </p:nvSpPr>
            <p:spPr>
              <a:xfrm>
                <a:off x="2461822" y="8116950"/>
                <a:ext cx="936000" cy="756000"/>
              </a:xfrm>
              <a:prstGeom prst="homePlate">
                <a:avLst>
                  <a:gd name="adj" fmla="val 28852"/>
                </a:avLst>
              </a:prstGeom>
              <a:solidFill>
                <a:schemeClr val="accent1">
                  <a:lumMod val="60000"/>
                  <a:lumOff val="40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36000" tIns="0" rIns="3600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400">
                  <a:defRPr/>
                </a:pPr>
                <a:r>
                  <a:rPr kumimoji="1" lang="ja-JP" altLang="en-US" sz="800" b="1" dirty="0">
                    <a:solidFill>
                      <a:sysClr val="windowText" lastClr="000000"/>
                    </a:solidFill>
                    <a:latin typeface="Meiryo UI" panose="020B0604030504040204" pitchFamily="50" charset="-128"/>
                    <a:ea typeface="Meiryo UI" panose="020B0604030504040204" pitchFamily="50" charset="-128"/>
                  </a:rPr>
                  <a:t>公募</a:t>
                </a:r>
                <a:endParaRPr kumimoji="1" lang="en-US" altLang="ja-JP" sz="800" b="1" dirty="0">
                  <a:solidFill>
                    <a:sysClr val="windowText" lastClr="000000"/>
                  </a:solidFill>
                  <a:latin typeface="Meiryo UI" panose="020B0604030504040204" pitchFamily="50" charset="-128"/>
                  <a:ea typeface="Meiryo UI" panose="020B0604030504040204" pitchFamily="50" charset="-128"/>
                </a:endParaRPr>
              </a:p>
            </p:txBody>
          </p:sp>
          <p:sp>
            <p:nvSpPr>
              <p:cNvPr id="62" name="ホームベース 61"/>
              <p:cNvSpPr/>
              <p:nvPr/>
            </p:nvSpPr>
            <p:spPr>
              <a:xfrm>
                <a:off x="3397822" y="8116950"/>
                <a:ext cx="684000" cy="756000"/>
              </a:xfrm>
              <a:prstGeom prst="homePlate">
                <a:avLst>
                  <a:gd name="adj" fmla="val 0"/>
                </a:avLst>
              </a:prstGeom>
              <a:solidFill>
                <a:schemeClr val="bg1"/>
              </a:solidFill>
              <a:ln w="19050" cap="rnd">
                <a:solidFill>
                  <a:schemeClr val="accent1">
                    <a:shade val="50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vert="horz" lIns="3600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400">
                  <a:defRPr/>
                </a:pPr>
                <a:r>
                  <a:rPr kumimoji="1" lang="ja-JP" altLang="en-US" sz="800" b="1" dirty="0">
                    <a:solidFill>
                      <a:sysClr val="windowText" lastClr="000000"/>
                    </a:solidFill>
                    <a:latin typeface="Meiryo UI" panose="020B0604030504040204" pitchFamily="50" charset="-128"/>
                    <a:ea typeface="Meiryo UI" panose="020B0604030504040204" pitchFamily="50" charset="-128"/>
                  </a:rPr>
                  <a:t>選定委員会</a:t>
                </a:r>
                <a:endParaRPr kumimoji="1" lang="en-US" altLang="ja-JP" sz="700" dirty="0">
                  <a:solidFill>
                    <a:sysClr val="windowText" lastClr="000000"/>
                  </a:solidFill>
                  <a:latin typeface="Meiryo UI" panose="020B0604030504040204" pitchFamily="50" charset="-128"/>
                  <a:ea typeface="Meiryo UI" panose="020B0604030504040204" pitchFamily="50" charset="-128"/>
                </a:endParaRPr>
              </a:p>
            </p:txBody>
          </p:sp>
          <p:sp>
            <p:nvSpPr>
              <p:cNvPr id="63" name="ホームベース 62"/>
              <p:cNvSpPr/>
              <p:nvPr/>
            </p:nvSpPr>
            <p:spPr>
              <a:xfrm>
                <a:off x="4117822" y="8116950"/>
                <a:ext cx="180000" cy="756000"/>
              </a:xfrm>
              <a:prstGeom prst="homePlate">
                <a:avLst>
                  <a:gd name="adj" fmla="val 0"/>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kumimoji="1" lang="ja-JP" altLang="en-US" sz="600" dirty="0">
                    <a:solidFill>
                      <a:schemeClr val="tx1"/>
                    </a:solidFill>
                    <a:latin typeface="Meiryo UI" panose="020B0604030504040204" pitchFamily="50" charset="-128"/>
                    <a:ea typeface="Meiryo UI" panose="020B0604030504040204" pitchFamily="50" charset="-128"/>
                  </a:rPr>
                  <a:t>指定管理者決定</a:t>
                </a:r>
              </a:p>
            </p:txBody>
          </p:sp>
        </p:grpSp>
        <p:sp>
          <p:nvSpPr>
            <p:cNvPr id="53" name="大かっこ 52"/>
            <p:cNvSpPr/>
            <p:nvPr/>
          </p:nvSpPr>
          <p:spPr>
            <a:xfrm>
              <a:off x="324000" y="8100000"/>
              <a:ext cx="540000" cy="360000"/>
            </a:xfrm>
            <a:prstGeom prst="bracketPair">
              <a:avLst>
                <a:gd name="adj" fmla="val 1124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4" name="大かっこ 53"/>
            <p:cNvSpPr/>
            <p:nvPr/>
          </p:nvSpPr>
          <p:spPr>
            <a:xfrm>
              <a:off x="324000" y="8676000"/>
              <a:ext cx="540000" cy="108000"/>
            </a:xfrm>
            <a:prstGeom prst="bracketPair">
              <a:avLst>
                <a:gd name="adj" fmla="val 3029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9" name="角丸四角形 28"/>
          <p:cNvSpPr/>
          <p:nvPr/>
        </p:nvSpPr>
        <p:spPr>
          <a:xfrm>
            <a:off x="740889" y="1509132"/>
            <a:ext cx="2304976"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新たな管理運営制度イメージ</a:t>
            </a:r>
            <a:endParaRPr lang="en-US" altLang="ja-JP"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角丸四角形 29"/>
          <p:cNvSpPr/>
          <p:nvPr/>
        </p:nvSpPr>
        <p:spPr>
          <a:xfrm>
            <a:off x="7040819" y="1531652"/>
            <a:ext cx="1731763"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新制度の導入候補地</a:t>
            </a:r>
            <a:endParaRPr lang="en-US" altLang="ja-JP"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角丸四角形 32"/>
          <p:cNvSpPr/>
          <p:nvPr/>
        </p:nvSpPr>
        <p:spPr>
          <a:xfrm>
            <a:off x="791580" y="4669858"/>
            <a:ext cx="1431209"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スケジュール</a:t>
            </a:r>
            <a:endParaRPr lang="en-US" altLang="ja-JP"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534239937"/>
              </p:ext>
            </p:extLst>
          </p:nvPr>
        </p:nvGraphicFramePr>
        <p:xfrm>
          <a:off x="812194" y="1808820"/>
          <a:ext cx="6096000" cy="2550749"/>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422698633"/>
                    </a:ext>
                  </a:extLst>
                </a:gridCol>
                <a:gridCol w="3048000">
                  <a:extLst>
                    <a:ext uri="{9D8B030D-6E8A-4147-A177-3AD203B41FA5}">
                      <a16:colId xmlns:a16="http://schemas.microsoft.com/office/drawing/2014/main" val="4077496999"/>
                    </a:ext>
                  </a:extLst>
                </a:gridCol>
              </a:tblGrid>
              <a:tr h="290081">
                <a:tc>
                  <a:txBody>
                    <a:bodyPr/>
                    <a:lstStyle/>
                    <a:p>
                      <a:pPr algn="ctr"/>
                      <a:r>
                        <a:rPr kumimoji="1" lang="en-US" altLang="ja-JP" sz="1200" b="1" dirty="0">
                          <a:latin typeface="Meiryo UI" panose="020B0604030504040204" pitchFamily="50" charset="-128"/>
                          <a:ea typeface="Meiryo UI" panose="020B0604030504040204" pitchFamily="50" charset="-128"/>
                        </a:rPr>
                        <a:t>PMO</a:t>
                      </a:r>
                      <a:r>
                        <a:rPr kumimoji="1" lang="ja-JP" altLang="en-US" sz="1200" b="1" dirty="0">
                          <a:latin typeface="Meiryo UI" panose="020B0604030504040204" pitchFamily="50" charset="-128"/>
                          <a:ea typeface="Meiryo UI" panose="020B0604030504040204" pitchFamily="50" charset="-128"/>
                        </a:rPr>
                        <a:t>型指定管理</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000" b="0" dirty="0">
                          <a:latin typeface="Meiryo UI" panose="020B0604030504040204" pitchFamily="50" charset="-128"/>
                          <a:ea typeface="Meiryo UI" panose="020B0604030504040204" pitchFamily="50" charset="-128"/>
                        </a:rPr>
                        <a:t>（施設整備を伴う指定管理者制度）</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1200" b="1" dirty="0">
                          <a:latin typeface="Meiryo UI" panose="020B0604030504040204" pitchFamily="50" charset="-128"/>
                          <a:ea typeface="Meiryo UI" panose="020B0604030504040204" pitchFamily="50" charset="-128"/>
                        </a:rPr>
                        <a:t>P-PFI</a:t>
                      </a:r>
                      <a:r>
                        <a:rPr kumimoji="1" lang="ja-JP" altLang="en-US" sz="1200" b="1" dirty="0">
                          <a:latin typeface="Meiryo UI" panose="020B0604030504040204" pitchFamily="50" charset="-128"/>
                          <a:ea typeface="Meiryo UI" panose="020B0604030504040204" pitchFamily="50" charset="-128"/>
                        </a:rPr>
                        <a:t>型施設整備</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000" b="0" dirty="0">
                          <a:latin typeface="Meiryo UI" panose="020B0604030504040204" pitchFamily="50" charset="-128"/>
                          <a:ea typeface="Meiryo UI" panose="020B0604030504040204" pitchFamily="50" charset="-128"/>
                        </a:rPr>
                        <a:t>（公募設置管理制度など）</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96938488"/>
                  </a:ext>
                </a:extLst>
              </a:tr>
              <a:tr h="1864949">
                <a:tc>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alpha val="20000"/>
                      </a:schemeClr>
                    </a:solidFill>
                  </a:tcPr>
                </a:tc>
                <a:tc>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4267774445"/>
                  </a:ext>
                </a:extLst>
              </a:tr>
              <a:tr h="185778">
                <a:tc>
                  <a:txBody>
                    <a:bodyPr/>
                    <a:lstStyle/>
                    <a:p>
                      <a:pPr algn="ctr"/>
                      <a:r>
                        <a:rPr kumimoji="1" lang="ja-JP" altLang="en-US" sz="1100" b="0" dirty="0">
                          <a:latin typeface="Meiryo UI" panose="020B0604030504040204" pitchFamily="50" charset="-128"/>
                          <a:ea typeface="Meiryo UI" panose="020B0604030504040204" pitchFamily="50" charset="-128"/>
                        </a:rPr>
                        <a:t>指定期間：</a:t>
                      </a:r>
                      <a:r>
                        <a:rPr kumimoji="1" lang="en-US" altLang="ja-JP" sz="1100" b="0" dirty="0">
                          <a:latin typeface="Meiryo UI" panose="020B0604030504040204" pitchFamily="50" charset="-128"/>
                          <a:ea typeface="Meiryo UI" panose="020B0604030504040204" pitchFamily="50" charset="-128"/>
                        </a:rPr>
                        <a:t>20</a:t>
                      </a:r>
                      <a:r>
                        <a:rPr kumimoji="1" lang="ja-JP" altLang="en-US" sz="1100" b="0" dirty="0">
                          <a:latin typeface="Meiryo UI" panose="020B0604030504040204" pitchFamily="50" charset="-128"/>
                          <a:ea typeface="Meiryo UI" panose="020B0604030504040204" pitchFamily="50" charset="-128"/>
                        </a:rPr>
                        <a:t>年</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z="1100" b="0" dirty="0">
                          <a:latin typeface="Meiryo UI" panose="020B0604030504040204" pitchFamily="50" charset="-128"/>
                          <a:ea typeface="Meiryo UI" panose="020B0604030504040204" pitchFamily="50" charset="-128"/>
                        </a:rPr>
                        <a:t>事業期間：</a:t>
                      </a:r>
                      <a:r>
                        <a:rPr kumimoji="1" lang="en-US" altLang="ja-JP" sz="1100" b="0" dirty="0">
                          <a:latin typeface="Meiryo UI" panose="020B0604030504040204" pitchFamily="50" charset="-128"/>
                          <a:ea typeface="Meiryo UI" panose="020B0604030504040204" pitchFamily="50" charset="-128"/>
                        </a:rPr>
                        <a:t>20</a:t>
                      </a:r>
                      <a:r>
                        <a:rPr kumimoji="1" lang="ja-JP" altLang="en-US" sz="1100" b="0" dirty="0">
                          <a:latin typeface="Meiryo UI" panose="020B0604030504040204" pitchFamily="50" charset="-128"/>
                          <a:ea typeface="Meiryo UI" panose="020B0604030504040204" pitchFamily="50" charset="-128"/>
                        </a:rPr>
                        <a:t>年</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62416564"/>
                  </a:ext>
                </a:extLst>
              </a:tr>
            </a:tbl>
          </a:graphicData>
        </a:graphic>
      </p:graphicFrame>
      <p:pic>
        <p:nvPicPr>
          <p:cNvPr id="34" name="図 33"/>
          <p:cNvPicPr>
            <a:picLocks noChangeAspect="1"/>
          </p:cNvPicPr>
          <p:nvPr/>
        </p:nvPicPr>
        <p:blipFill rotWithShape="1">
          <a:blip r:embed="rId2" cstate="print">
            <a:extLst>
              <a:ext uri="{28A0092B-C50C-407E-A947-70E740481C1C}">
                <a14:useLocalDpi xmlns:a14="http://schemas.microsoft.com/office/drawing/2010/main"/>
              </a:ext>
            </a:extLst>
          </a:blip>
          <a:srcRect l="-1" t="15545" r="49508" b="11656"/>
          <a:stretch/>
        </p:blipFill>
        <p:spPr>
          <a:xfrm>
            <a:off x="865862" y="2273811"/>
            <a:ext cx="1795207" cy="1800200"/>
          </a:xfrm>
          <a:prstGeom prst="rect">
            <a:avLst/>
          </a:prstGeom>
          <a:ln>
            <a:solidFill>
              <a:schemeClr val="tx1">
                <a:lumMod val="50000"/>
                <a:lumOff val="50000"/>
              </a:schemeClr>
            </a:solidFill>
          </a:ln>
        </p:spPr>
      </p:pic>
      <p:pic>
        <p:nvPicPr>
          <p:cNvPr id="36" name="図 35"/>
          <p:cNvPicPr>
            <a:picLocks noChangeAspect="1"/>
          </p:cNvPicPr>
          <p:nvPr/>
        </p:nvPicPr>
        <p:blipFill rotWithShape="1">
          <a:blip r:embed="rId2" cstate="print">
            <a:extLst>
              <a:ext uri="{28A0092B-C50C-407E-A947-70E740481C1C}">
                <a14:useLocalDpi xmlns:a14="http://schemas.microsoft.com/office/drawing/2010/main"/>
              </a:ext>
            </a:extLst>
          </a:blip>
          <a:srcRect l="51198" t="15545" r="141" b="11656"/>
          <a:stretch/>
        </p:blipFill>
        <p:spPr>
          <a:xfrm>
            <a:off x="3892749" y="2271749"/>
            <a:ext cx="1799792" cy="1800200"/>
          </a:xfrm>
          <a:prstGeom prst="rect">
            <a:avLst/>
          </a:prstGeom>
          <a:ln>
            <a:solidFill>
              <a:schemeClr val="tx1">
                <a:lumMod val="50000"/>
                <a:lumOff val="50000"/>
              </a:schemeClr>
            </a:solidFill>
          </a:ln>
        </p:spPr>
      </p:pic>
      <p:sp>
        <p:nvSpPr>
          <p:cNvPr id="8" name="正方形/長方形 7"/>
          <p:cNvSpPr/>
          <p:nvPr/>
        </p:nvSpPr>
        <p:spPr>
          <a:xfrm>
            <a:off x="2702164" y="2413351"/>
            <a:ext cx="1108395" cy="72914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新規設置した施設等とソフト事業を戦略的に実施し、収益を維持管理の向上に活用</a:t>
            </a:r>
            <a:endParaRPr kumimoji="1"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8" name="正方形/長方形 37"/>
          <p:cNvSpPr/>
          <p:nvPr/>
        </p:nvSpPr>
        <p:spPr>
          <a:xfrm>
            <a:off x="2685787" y="3404046"/>
            <a:ext cx="1108395" cy="33125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公園全体の利用者</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サービスと魅力向上</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9" name="二等辺三角形 8"/>
          <p:cNvSpPr/>
          <p:nvPr/>
        </p:nvSpPr>
        <p:spPr>
          <a:xfrm rot="10800000">
            <a:off x="2941941" y="3179786"/>
            <a:ext cx="599875" cy="143191"/>
          </a:xfrm>
          <a:prstGeom prst="triangle">
            <a:avLst/>
          </a:prstGeom>
          <a:gradFill flip="none" rotWithShape="1">
            <a:gsLst>
              <a:gs pos="35000">
                <a:schemeClr val="tx2">
                  <a:lumMod val="60000"/>
                  <a:lumOff val="40000"/>
                </a:schemeClr>
              </a:gs>
              <a:gs pos="100000">
                <a:schemeClr val="accent1">
                  <a:lumMod val="100000"/>
                </a:schemeClr>
              </a:gs>
            </a:gsLst>
            <a:path path="circle">
              <a:fillToRect l="50000" t="-80000" r="50000" b="18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0" name="正方形/長方形 39"/>
          <p:cNvSpPr/>
          <p:nvPr/>
        </p:nvSpPr>
        <p:spPr>
          <a:xfrm>
            <a:off x="2675422" y="3695426"/>
            <a:ext cx="1108395" cy="2738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★周辺地域の活性化</a:t>
            </a:r>
          </a:p>
        </p:txBody>
      </p:sp>
      <p:sp>
        <p:nvSpPr>
          <p:cNvPr id="41" name="正方形/長方形 40"/>
          <p:cNvSpPr/>
          <p:nvPr/>
        </p:nvSpPr>
        <p:spPr>
          <a:xfrm>
            <a:off x="5740982" y="2429829"/>
            <a:ext cx="1167212" cy="72914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新たに設置する施設は、</a:t>
            </a:r>
            <a:r>
              <a:rPr kumimoji="1"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公園全体の指定管理者と目標を</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共有しながら管理</a:t>
            </a:r>
            <a:endParaRPr kumimoji="1"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正方形/長方形 41"/>
          <p:cNvSpPr/>
          <p:nvPr/>
        </p:nvSpPr>
        <p:spPr>
          <a:xfrm>
            <a:off x="5740981" y="3355934"/>
            <a:ext cx="1108395" cy="710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公園全体の指定管</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理者と連携した</a:t>
            </a:r>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イベ</a:t>
            </a:r>
            <a:endParaRPr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ント等の</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実施により、</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公園の魅力を向上</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3" name="二等辺三角形 42"/>
          <p:cNvSpPr/>
          <p:nvPr/>
        </p:nvSpPr>
        <p:spPr>
          <a:xfrm rot="10800000">
            <a:off x="5980759" y="3196264"/>
            <a:ext cx="599875" cy="143191"/>
          </a:xfrm>
          <a:prstGeom prst="triangle">
            <a:avLst/>
          </a:prstGeom>
          <a:gradFill flip="none" rotWithShape="1">
            <a:gsLst>
              <a:gs pos="35000">
                <a:schemeClr val="tx2">
                  <a:lumMod val="60000"/>
                  <a:lumOff val="40000"/>
                </a:schemeClr>
              </a:gs>
              <a:gs pos="100000">
                <a:schemeClr val="accent1">
                  <a:lumMod val="100000"/>
                </a:schemeClr>
              </a:gs>
            </a:gsLst>
            <a:path path="circle">
              <a:fillToRect l="50000" t="-80000" r="50000" b="18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0" name="楕円 9"/>
          <p:cNvSpPr/>
          <p:nvPr/>
        </p:nvSpPr>
        <p:spPr>
          <a:xfrm>
            <a:off x="2702164" y="2411199"/>
            <a:ext cx="1062029" cy="678741"/>
          </a:xfrm>
          <a:prstGeom prst="ellipse">
            <a:avLst/>
          </a:prstGeom>
          <a:solidFill>
            <a:schemeClr val="accent6">
              <a:alpha val="26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6" name="楕円 45"/>
          <p:cNvSpPr/>
          <p:nvPr/>
        </p:nvSpPr>
        <p:spPr>
          <a:xfrm>
            <a:off x="5742130" y="2438890"/>
            <a:ext cx="1062029" cy="678741"/>
          </a:xfrm>
          <a:prstGeom prst="ellipse">
            <a:avLst/>
          </a:prstGeom>
          <a:solidFill>
            <a:schemeClr val="accent6">
              <a:alpha val="26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正方形/長方形 43">
            <a:extLst>
              <a:ext uri="{FF2B5EF4-FFF2-40B4-BE49-F238E27FC236}">
                <a16:creationId xmlns:a16="http://schemas.microsoft.com/office/drawing/2014/main" id="{C8198134-91DD-4256-B730-953485F35C8B}"/>
              </a:ext>
            </a:extLst>
          </p:cNvPr>
          <p:cNvSpPr/>
          <p:nvPr/>
        </p:nvSpPr>
        <p:spPr>
          <a:xfrm>
            <a:off x="426715" y="903798"/>
            <a:ext cx="8543640" cy="461665"/>
          </a:xfrm>
          <a:prstGeom prst="rect">
            <a:avLst/>
          </a:prstGeom>
          <a:no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さらなるにぎわいづくりと府民サービスの向上をめざして行ったサウンディング型市場調査（</a:t>
            </a:r>
            <a:r>
              <a:rPr lang="en-US" altLang="ja-JP" sz="1200" dirty="0">
                <a:solidFill>
                  <a:schemeClr val="tx1"/>
                </a:solidFill>
                <a:latin typeface="メイリオ" panose="020B0604030504040204" pitchFamily="50" charset="-128"/>
                <a:ea typeface="メイリオ" panose="020B0604030504040204" pitchFamily="50" charset="-128"/>
              </a:rPr>
              <a:t>H29</a:t>
            </a:r>
            <a:r>
              <a:rPr lang="ja-JP" altLang="en-US" sz="1200" dirty="0">
                <a:solidFill>
                  <a:schemeClr val="tx1"/>
                </a:solidFill>
                <a:latin typeface="メイリオ" panose="020B0604030504040204" pitchFamily="50" charset="-128"/>
                <a:ea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rPr>
              <a:t>30</a:t>
            </a:r>
            <a:r>
              <a:rPr lang="ja-JP" altLang="en-US" sz="1200" dirty="0">
                <a:solidFill>
                  <a:schemeClr val="tx1"/>
                </a:solidFill>
                <a:latin typeface="メイリオ" panose="020B0604030504040204" pitchFamily="50" charset="-128"/>
                <a:ea typeface="メイリオ" panose="020B0604030504040204" pitchFamily="50" charset="-128"/>
              </a:rPr>
              <a:t>年度）及び事前事業提案募集（</a:t>
            </a:r>
            <a:r>
              <a:rPr lang="en-US" altLang="ja-JP" sz="1200" dirty="0">
                <a:solidFill>
                  <a:schemeClr val="tx1"/>
                </a:solidFill>
                <a:latin typeface="メイリオ" panose="020B0604030504040204" pitchFamily="50" charset="-128"/>
                <a:ea typeface="メイリオ" panose="020B0604030504040204" pitchFamily="50" charset="-128"/>
              </a:rPr>
              <a:t>R</a:t>
            </a:r>
            <a:r>
              <a:rPr lang="ja-JP" altLang="en-US" sz="1200" dirty="0">
                <a:solidFill>
                  <a:schemeClr val="tx1"/>
                </a:solidFill>
                <a:latin typeface="メイリオ" panose="020B0604030504040204" pitchFamily="50" charset="-128"/>
                <a:ea typeface="メイリオ" panose="020B0604030504040204" pitchFamily="50" charset="-128"/>
              </a:rPr>
              <a:t>元年度）の結果を踏まえ、公園の特性に応じてにぎわい促進につながる新たな管理運営制度の導入を検討。</a:t>
            </a:r>
          </a:p>
        </p:txBody>
      </p:sp>
    </p:spTree>
    <p:extLst>
      <p:ext uri="{BB962C8B-B14F-4D97-AF65-F5344CB8AC3E}">
        <p14:creationId xmlns:p14="http://schemas.microsoft.com/office/powerpoint/2010/main" val="4045387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207350" y="413665"/>
            <a:ext cx="8839822" cy="6300700"/>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◆民間の活躍環境の整備（実証事業推進チーム大阪による企業等への実証フィールドの提供）</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商工労働部 成長産業振興室 産業創造課、政策企画部 企画室 政策課、都市整備部 事業管理室 事業企画課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82298" y="1095009"/>
            <a:ext cx="8489925"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・大阪府、大阪市、大阪商工会議所では、「実証事業推進チーム大阪」を設置し、大阪における実証実験を支援。</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・自動運転や空飛ぶクルマなど先端技術を活用した革新的ビジネスについて、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年までに社会実装することをめざし、</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実証実験に対する支援を積み重ね、大阪における新たなビジネス創出に取り組む。</a:t>
            </a:r>
          </a:p>
        </p:txBody>
      </p:sp>
      <p:grpSp>
        <p:nvGrpSpPr>
          <p:cNvPr id="6" name="グループ化 5"/>
          <p:cNvGrpSpPr/>
          <p:nvPr/>
        </p:nvGrpSpPr>
        <p:grpSpPr>
          <a:xfrm>
            <a:off x="342107" y="2051545"/>
            <a:ext cx="4597629" cy="1970812"/>
            <a:chOff x="668616" y="1851557"/>
            <a:chExt cx="4491692" cy="1447811"/>
          </a:xfrm>
        </p:grpSpPr>
        <p:grpSp>
          <p:nvGrpSpPr>
            <p:cNvPr id="23" name="グループ化 22"/>
            <p:cNvGrpSpPr/>
            <p:nvPr/>
          </p:nvGrpSpPr>
          <p:grpSpPr>
            <a:xfrm>
              <a:off x="668616" y="1851557"/>
              <a:ext cx="4491692" cy="1447811"/>
              <a:chOff x="650240" y="1905013"/>
              <a:chExt cx="4491692" cy="1438635"/>
            </a:xfrm>
          </p:grpSpPr>
          <p:grpSp>
            <p:nvGrpSpPr>
              <p:cNvPr id="25" name="グループ化 24"/>
              <p:cNvGrpSpPr/>
              <p:nvPr/>
            </p:nvGrpSpPr>
            <p:grpSpPr>
              <a:xfrm>
                <a:off x="920942" y="1905013"/>
                <a:ext cx="1677579" cy="402796"/>
                <a:chOff x="213414" y="3017081"/>
                <a:chExt cx="2414964" cy="579840"/>
              </a:xfrm>
            </p:grpSpPr>
            <p:sp>
              <p:nvSpPr>
                <p:cNvPr id="37" name="角丸四角形 36"/>
                <p:cNvSpPr/>
                <p:nvPr/>
              </p:nvSpPr>
              <p:spPr>
                <a:xfrm>
                  <a:off x="213414" y="3152473"/>
                  <a:ext cx="2414964" cy="444448"/>
                </a:xfrm>
                <a:prstGeom prst="roundRect">
                  <a:avLst>
                    <a:gd name="adj" fmla="val 101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実証実験の実施主体</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869760" y="3017081"/>
                  <a:ext cx="1017202" cy="321625"/>
                </a:xfrm>
                <a:prstGeom prst="rect">
                  <a:avLst/>
                </a:prstGeom>
                <a:solidFill>
                  <a:schemeClr val="bg1"/>
                </a:solidFill>
              </p:spPr>
              <p:txBody>
                <a:bodyPr wrap="none">
                  <a:spAutoFit/>
                </a:bodyPr>
                <a:lstStyle/>
                <a:p>
                  <a:pPr algn="ctr">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事業者</a:t>
                  </a:r>
                </a:p>
              </p:txBody>
            </p:sp>
          </p:grpSp>
          <p:grpSp>
            <p:nvGrpSpPr>
              <p:cNvPr id="26" name="グループ化 25"/>
              <p:cNvGrpSpPr/>
              <p:nvPr/>
            </p:nvGrpSpPr>
            <p:grpSpPr>
              <a:xfrm>
                <a:off x="3324654" y="2226565"/>
                <a:ext cx="1817278" cy="702038"/>
                <a:chOff x="4441288" y="3393964"/>
                <a:chExt cx="2616066" cy="1010615"/>
              </a:xfrm>
            </p:grpSpPr>
            <p:sp>
              <p:nvSpPr>
                <p:cNvPr id="35" name="角丸四角形 34"/>
                <p:cNvSpPr/>
                <p:nvPr/>
              </p:nvSpPr>
              <p:spPr>
                <a:xfrm>
                  <a:off x="4441288" y="3515506"/>
                  <a:ext cx="2616066" cy="889073"/>
                </a:xfrm>
                <a:prstGeom prst="roundRect">
                  <a:avLst>
                    <a:gd name="adj" fmla="val 72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1500"/>
                    </a:lnSpc>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500"/>
                    </a:lnSpc>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大阪商工会議所で構成</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1100"/>
                    </a:lnSpc>
                    <a:spcBef>
                      <a:spcPts val="400"/>
                    </a:spcBef>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（窓口：大阪商工会議所）</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4522089" y="3393964"/>
                  <a:ext cx="2479373" cy="284102"/>
                </a:xfrm>
                <a:prstGeom prst="rect">
                  <a:avLst/>
                </a:prstGeom>
                <a:solidFill>
                  <a:schemeClr val="bg1"/>
                </a:solidFill>
              </p:spPr>
              <p:txBody>
                <a:bodyPr wrap="square" lIns="0" rIns="0">
                  <a:spAutoFit/>
                </a:bodyPr>
                <a:lstStyle/>
                <a:p>
                  <a:pPr algn="ctr">
                    <a:lnSpc>
                      <a:spcPts val="1400"/>
                    </a:lnSpc>
                    <a:defRPr/>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a:t>
                  </a:r>
                </a:p>
              </p:txBody>
            </p:sp>
          </p:grpSp>
          <p:sp>
            <p:nvSpPr>
              <p:cNvPr id="27" name="正方形/長方形 26"/>
              <p:cNvSpPr/>
              <p:nvPr/>
            </p:nvSpPr>
            <p:spPr>
              <a:xfrm>
                <a:off x="2771935" y="2021869"/>
                <a:ext cx="1369758" cy="184323"/>
              </a:xfrm>
              <a:prstGeom prst="rect">
                <a:avLst/>
              </a:prstGeom>
            </p:spPr>
            <p:txBody>
              <a:bodyPr wrap="square">
                <a:spAutoFit/>
              </a:bodyPr>
              <a:lstStyle/>
              <a:p>
                <a:pPr marL="88900" indent="-88900" algn="ct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実証フィールド希望</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8" name="グループ化 27"/>
              <p:cNvGrpSpPr/>
              <p:nvPr/>
            </p:nvGrpSpPr>
            <p:grpSpPr>
              <a:xfrm>
                <a:off x="883139" y="2692003"/>
                <a:ext cx="1783032" cy="651645"/>
                <a:chOff x="1052948" y="4580188"/>
                <a:chExt cx="2566768" cy="938072"/>
              </a:xfrm>
            </p:grpSpPr>
            <p:sp>
              <p:nvSpPr>
                <p:cNvPr id="33" name="角丸四角形 32"/>
                <p:cNvSpPr/>
                <p:nvPr/>
              </p:nvSpPr>
              <p:spPr>
                <a:xfrm>
                  <a:off x="1052948" y="4702568"/>
                  <a:ext cx="2566768" cy="815692"/>
                </a:xfrm>
                <a:prstGeom prst="roundRect">
                  <a:avLst>
                    <a:gd name="adj" fmla="val 54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大阪府、大阪市、大阪商工会議所の会員企業等の</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関連施設</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1319289" y="4580188"/>
                  <a:ext cx="1991119" cy="289463"/>
                </a:xfrm>
                <a:prstGeom prst="rect">
                  <a:avLst/>
                </a:prstGeom>
                <a:solidFill>
                  <a:schemeClr val="bg1"/>
                </a:solidFill>
              </p:spPr>
              <p:txBody>
                <a:bodyPr wrap="none">
                  <a:spAutoFit/>
                </a:bodyPr>
                <a:lstStyle/>
                <a:p>
                  <a:pPr algn="ctr">
                    <a:defRPr/>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フィールド管理者</a:t>
                  </a: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9" name="正方形/長方形 28"/>
              <p:cNvSpPr/>
              <p:nvPr/>
            </p:nvSpPr>
            <p:spPr>
              <a:xfrm>
                <a:off x="2861411" y="3042029"/>
                <a:ext cx="1280282" cy="301619"/>
              </a:xfrm>
              <a:prstGeom prst="rect">
                <a:avLst/>
              </a:prstGeom>
            </p:spPr>
            <p:txBody>
              <a:bodyPr wrap="square">
                <a:spAutoFit/>
              </a:bodyPr>
              <a:lstStyle/>
              <a:p>
                <a:pPr marL="88900" indent="-88900" algn="ct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フィールド調査・</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lgn="ct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事前協議</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650240" y="2369659"/>
                <a:ext cx="979991" cy="301619"/>
              </a:xfrm>
              <a:prstGeom prst="rect">
                <a:avLst/>
              </a:prstGeom>
            </p:spPr>
            <p:txBody>
              <a:bodyPr wrap="square">
                <a:spAutoFit/>
              </a:bodyPr>
              <a:lstStyle/>
              <a:p>
                <a:pPr marL="88900" indent="-88900" algn="ct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必要な</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lgn="ct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費用負担</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右矢印 30"/>
              <p:cNvSpPr/>
              <p:nvPr/>
            </p:nvSpPr>
            <p:spPr>
              <a:xfrm rot="2058522">
                <a:off x="2709863" y="2266318"/>
                <a:ext cx="625194" cy="158915"/>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2" name="右矢印 31"/>
              <p:cNvSpPr/>
              <p:nvPr/>
            </p:nvSpPr>
            <p:spPr>
              <a:xfrm rot="8989603">
                <a:off x="2683301" y="2916880"/>
                <a:ext cx="625194" cy="158915"/>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grpSp>
        <p:sp>
          <p:nvSpPr>
            <p:cNvPr id="39" name="右矢印 38"/>
            <p:cNvSpPr/>
            <p:nvPr/>
          </p:nvSpPr>
          <p:spPr>
            <a:xfrm rot="16200000">
              <a:off x="1734630" y="2349510"/>
              <a:ext cx="319146" cy="169065"/>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40" name="右矢印 39"/>
            <p:cNvSpPr/>
            <p:nvPr/>
          </p:nvSpPr>
          <p:spPr>
            <a:xfrm rot="5400000" flipV="1">
              <a:off x="1430496" y="2367349"/>
              <a:ext cx="319146" cy="178495"/>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4" name="テキスト ボックス 3"/>
            <p:cNvSpPr txBox="1"/>
            <p:nvPr/>
          </p:nvSpPr>
          <p:spPr>
            <a:xfrm>
              <a:off x="1833087" y="2307533"/>
              <a:ext cx="1006889" cy="275240"/>
            </a:xfrm>
            <a:prstGeom prst="rect">
              <a:avLst/>
            </a:prstGeom>
            <a:noFill/>
            <a:ln>
              <a:noFill/>
            </a:ln>
          </p:spPr>
          <p:txBody>
            <a:bodyPr wrap="none" rtlCol="0">
              <a:noAutofit/>
            </a:bodyPr>
            <a:lstStyle/>
            <a:p>
              <a:pPr algn="ctr"/>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フィールド</a:t>
              </a:r>
              <a:endParaRPr kumimoji="1"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rPr>
                <a:t>提供</a:t>
              </a:r>
            </a:p>
          </p:txBody>
        </p:sp>
      </p:grpSp>
      <p:sp>
        <p:nvSpPr>
          <p:cNvPr id="42" name="正方形/長方形 41"/>
          <p:cNvSpPr/>
          <p:nvPr/>
        </p:nvSpPr>
        <p:spPr>
          <a:xfrm>
            <a:off x="5053844" y="1898830"/>
            <a:ext cx="3852560" cy="2282676"/>
          </a:xfrm>
          <a:prstGeom prst="rect">
            <a:avLst/>
          </a:prstGeom>
          <a:solidFill>
            <a:schemeClr val="accent6">
              <a:lumMod val="20000"/>
              <a:lumOff val="80000"/>
            </a:schemeClr>
          </a:solidFill>
          <a:ln>
            <a:solidFill>
              <a:schemeClr val="tx1"/>
            </a:solidFill>
          </a:ln>
        </p:spPr>
        <p:txBody>
          <a:bodyPr wrap="square">
            <a:spAutoFit/>
          </a:bodyPr>
          <a:lstStyle/>
          <a:p>
            <a:endParaRPr lang="en-US" altLang="ja-JP" sz="5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対象分野</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①先進的なまちづくり　②</a:t>
            </a:r>
            <a:r>
              <a:rPr lang="en-US" altLang="ja-JP" sz="1050" dirty="0" err="1">
                <a:latin typeface="メイリオ" panose="020B0604030504040204" pitchFamily="50" charset="-128"/>
                <a:ea typeface="メイリオ" panose="020B0604030504040204" pitchFamily="50" charset="-128"/>
                <a:cs typeface="メイリオ" panose="020B0604030504040204" pitchFamily="50" charset="-128"/>
              </a:rPr>
              <a:t>IoT</a:t>
            </a:r>
            <a:r>
              <a:rPr lang="ja-JP" altLang="en-US" sz="1050" dirty="0" err="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ロボットテクノロジー</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③自動運転　　　　　　④ドローン　    ⑤</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（人工知能）</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⑥ヘルスケア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⑦オープンデータ、ビッグデータ</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支援の内容</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①大阪府・市の関連施設における実証フィールドの提供</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②企業間連携による民間企業保有施設における実証フィー</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ルドの提供</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③民間企業による実証実験を支援するサービスの提供</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・リスクアセスメントサービスや保険商品</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・５</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G</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の技術検証環境の提供</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角丸四角形 43"/>
          <p:cNvSpPr/>
          <p:nvPr/>
        </p:nvSpPr>
        <p:spPr>
          <a:xfrm>
            <a:off x="544729" y="4499024"/>
            <a:ext cx="8222866" cy="2026320"/>
          </a:xfrm>
          <a:prstGeom prst="roundRect">
            <a:avLst>
              <a:gd name="adj" fmla="val 5163"/>
            </a:avLst>
          </a:prstGeom>
          <a:solidFill>
            <a:schemeClr val="tx2">
              <a:lumMod val="20000"/>
              <a:lumOff val="80000"/>
            </a:schemeClr>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rIns="72000" rtlCol="0" anchor="ctr"/>
          <a:lstStyle/>
          <a:p>
            <a:pPr>
              <a:lnSpc>
                <a:spcPts val="1300"/>
              </a:lnSpc>
            </a:pPr>
            <a:endParaRPr lang="en-US" altLang="ja-JP" sz="1400" b="1" dirty="0">
              <a:solidFill>
                <a:schemeClr val="tx1"/>
              </a:solidFill>
              <a:latin typeface="Meiryo UI" panose="020B0604030504040204" pitchFamily="50" charset="-128"/>
              <a:ea typeface="Meiryo UI" panose="020B0604030504040204" pitchFamily="50" charset="-128"/>
            </a:endParaRPr>
          </a:p>
          <a:p>
            <a:pPr>
              <a:lnSpc>
                <a:spcPts val="1300"/>
              </a:lnSpc>
            </a:pPr>
            <a:r>
              <a:rPr lang="en-US" altLang="ja-JP" sz="1200" b="1" dirty="0">
                <a:solidFill>
                  <a:schemeClr val="tx1"/>
                </a:solidFill>
                <a:latin typeface="Meiryo UI" panose="020B0604030504040204" pitchFamily="50" charset="-128"/>
                <a:ea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令和</a:t>
            </a:r>
            <a:r>
              <a:rPr lang="en-US" altLang="ja-JP" sz="1200" b="1" dirty="0">
                <a:solidFill>
                  <a:schemeClr val="tx1"/>
                </a:solidFill>
                <a:latin typeface="Meiryo UI" panose="020B0604030504040204" pitchFamily="50" charset="-128"/>
                <a:ea typeface="Meiryo UI" panose="020B0604030504040204" pitchFamily="50" charset="-128"/>
              </a:rPr>
              <a:t>2</a:t>
            </a:r>
            <a:r>
              <a:rPr lang="ja-JP" altLang="en-US" sz="1200" b="1" dirty="0">
                <a:solidFill>
                  <a:schemeClr val="tx1"/>
                </a:solidFill>
                <a:latin typeface="Meiryo UI" panose="020B0604030504040204" pitchFamily="50" charset="-128"/>
                <a:ea typeface="Meiryo UI" panose="020B0604030504040204" pitchFamily="50" charset="-128"/>
              </a:rPr>
              <a:t>年度の実施状況</a:t>
            </a:r>
            <a:r>
              <a:rPr lang="en-US" altLang="ja-JP" sz="1200" dirty="0">
                <a:solidFill>
                  <a:schemeClr val="tx1"/>
                </a:solidFill>
                <a:latin typeface="Meiryo UI" panose="020B0604030504040204" pitchFamily="50" charset="-128"/>
                <a:ea typeface="Meiryo UI" panose="020B0604030504040204" pitchFamily="50" charset="-128"/>
              </a:rPr>
              <a:t>】</a:t>
            </a:r>
          </a:p>
          <a:p>
            <a:pPr>
              <a:lnSpc>
                <a:spcPts val="600"/>
              </a:lnSpc>
            </a:pP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b="1" dirty="0">
                <a:solidFill>
                  <a:schemeClr val="tx1"/>
                </a:solidFill>
                <a:latin typeface="Meiryo UI" panose="020B0604030504040204" pitchFamily="50" charset="-128"/>
                <a:ea typeface="Meiryo UI" panose="020B0604030504040204" pitchFamily="50" charset="-128"/>
              </a:rPr>
              <a:t>◆府関連施設における実証フィールドの提供</a:t>
            </a:r>
            <a:endParaRPr lang="en-US" altLang="ja-JP" sz="1200" b="1" dirty="0">
              <a:solidFill>
                <a:schemeClr val="tx1"/>
              </a:solidFill>
              <a:latin typeface="Meiryo UI" panose="020B0604030504040204" pitchFamily="50" charset="-128"/>
              <a:ea typeface="Meiryo UI" panose="020B0604030504040204" pitchFamily="50" charset="-128"/>
            </a:endParaRPr>
          </a:p>
          <a:p>
            <a:pPr>
              <a:lnSpc>
                <a:spcPts val="800"/>
              </a:lnSpc>
            </a:pPr>
            <a:endParaRPr lang="en-US" altLang="ja-JP" sz="1300" u="sng"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○センサー付き</a:t>
            </a:r>
            <a:r>
              <a:rPr lang="en-US" altLang="ja-JP" sz="1300" dirty="0">
                <a:solidFill>
                  <a:schemeClr val="tx1"/>
                </a:solidFill>
                <a:latin typeface="Meiryo UI" panose="020B0604030504040204" pitchFamily="50" charset="-128"/>
                <a:ea typeface="Meiryo UI" panose="020B0604030504040204" pitchFamily="50" charset="-128"/>
              </a:rPr>
              <a:t>LED</a:t>
            </a:r>
            <a:r>
              <a:rPr lang="ja-JP" altLang="en-US" sz="1300" dirty="0">
                <a:solidFill>
                  <a:schemeClr val="tx1"/>
                </a:solidFill>
                <a:latin typeface="Meiryo UI" panose="020B0604030504040204" pitchFamily="50" charset="-128"/>
                <a:ea typeface="Meiryo UI" panose="020B0604030504040204" pitchFamily="50" charset="-128"/>
              </a:rPr>
              <a:t>道路灯を活用したスマートライティングによるスマートシティソリューションの実証</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（実施場所）府の管理する道路　　　　　（実施期間）</a:t>
            </a:r>
            <a:r>
              <a:rPr lang="en-US" altLang="ja-JP" sz="1200" dirty="0">
                <a:solidFill>
                  <a:schemeClr val="tx1"/>
                </a:solidFill>
                <a:latin typeface="Meiryo UI" panose="020B0604030504040204" pitchFamily="50" charset="-128"/>
                <a:ea typeface="Meiryo UI" panose="020B0604030504040204" pitchFamily="50" charset="-128"/>
              </a:rPr>
              <a:t>R2.9.1</a:t>
            </a:r>
            <a:r>
              <a:rPr lang="ja-JP" altLang="en-US" sz="1200" dirty="0">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R3.3.31</a:t>
            </a:r>
          </a:p>
          <a:p>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○波力発電装置の機構の効率化実証</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（実施場所）府の管理する護岸　　　　　（実施期間）</a:t>
            </a:r>
            <a:r>
              <a:rPr lang="en-US" altLang="ja-JP" sz="1200" dirty="0">
                <a:solidFill>
                  <a:schemeClr val="tx1"/>
                </a:solidFill>
                <a:latin typeface="Meiryo UI" panose="020B0604030504040204" pitchFamily="50" charset="-128"/>
                <a:ea typeface="Meiryo UI" panose="020B0604030504040204" pitchFamily="50" charset="-128"/>
              </a:rPr>
              <a:t>H31.1.25</a:t>
            </a:r>
            <a:r>
              <a:rPr lang="ja-JP" altLang="en-US" sz="1200" dirty="0">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R3.3.31</a:t>
            </a:r>
            <a:endParaRPr lang="en-US" altLang="ja-JP" sz="1200" strike="sngStrike" dirty="0">
              <a:solidFill>
                <a:schemeClr val="tx1"/>
              </a:solidFill>
              <a:latin typeface="Meiryo UI" panose="020B0604030504040204" pitchFamily="50" charset="-128"/>
              <a:ea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30</a:t>
            </a:r>
            <a:endParaRPr lang="ja-JP" altLang="en-US" dirty="0">
              <a:solidFill>
                <a:schemeClr val="tx1"/>
              </a:solidFill>
            </a:endParaRPr>
          </a:p>
        </p:txBody>
      </p:sp>
      <p:pic>
        <p:nvPicPr>
          <p:cNvPr id="2" name="図 1"/>
          <p:cNvPicPr>
            <a:picLocks noChangeAspect="1"/>
          </p:cNvPicPr>
          <p:nvPr/>
        </p:nvPicPr>
        <p:blipFill>
          <a:blip r:embed="rId2"/>
          <a:stretch>
            <a:fillRect/>
          </a:stretch>
        </p:blipFill>
        <p:spPr>
          <a:xfrm>
            <a:off x="7446964" y="4630586"/>
            <a:ext cx="1075325" cy="1445678"/>
          </a:xfrm>
          <a:prstGeom prst="rect">
            <a:avLst/>
          </a:prstGeom>
        </p:spPr>
      </p:pic>
      <p:sp>
        <p:nvSpPr>
          <p:cNvPr id="46" name="テキスト ボックス 45"/>
          <p:cNvSpPr txBox="1"/>
          <p:nvPr/>
        </p:nvSpPr>
        <p:spPr>
          <a:xfrm>
            <a:off x="7092280" y="6071397"/>
            <a:ext cx="1656000" cy="405045"/>
          </a:xfrm>
          <a:prstGeom prst="rect">
            <a:avLst/>
          </a:prstGeom>
          <a:noFill/>
          <a:ln>
            <a:noFill/>
          </a:ln>
        </p:spPr>
        <p:txBody>
          <a:bodyPr wrap="square" rtlCol="0">
            <a:noAutofit/>
          </a:bodyPr>
          <a:lstStyle/>
          <a:p>
            <a:pPr marL="93663" lvl="1" algn="ctr">
              <a:defRPr/>
            </a:pPr>
            <a:r>
              <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rPr>
              <a:t>スマートライティング</a:t>
            </a:r>
            <a:endParaRPr kumimoji="1"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93663" lvl="1" algn="ctr">
              <a:defRPr/>
            </a:pPr>
            <a:r>
              <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rPr>
              <a:t>（イメージ図）</a:t>
            </a:r>
          </a:p>
        </p:txBody>
      </p:sp>
    </p:spTree>
    <p:extLst>
      <p:ext uri="{BB962C8B-B14F-4D97-AF65-F5344CB8AC3E}">
        <p14:creationId xmlns:p14="http://schemas.microsoft.com/office/powerpoint/2010/main" val="1415276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204650" y="413665"/>
            <a:ext cx="8839822" cy="6255695"/>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◆民間資金の活用（民間の資金提供先と協働した</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等活動支援）　</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政策企画部 </a:t>
            </a:r>
            <a:r>
              <a:rPr lang="ja-JP" altLang="en-US"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企画室 推進課</a:t>
            </a:r>
            <a:r>
              <a:rPr lang="en-US"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59986" y="891697"/>
            <a:ext cx="8664873" cy="130292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・新型コロナウイルス感染症の影響で顕在化した社会課題に対し、民間の資金提供先と大阪府が協働し、</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等の活動を支</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援することで課題解決を図る事業を実施（令和</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400"/>
              </a:lnSpc>
            </a:pP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年度は一般財団法人村上財団の協力のもと、不安定労働者や若者の就職・居住支援や、子どもの見守り等に取り組む</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法人を支援。大阪府は、情報発信や府の資源活用（府営住宅の活用や府立高校との連携）など必要なサポートを実施。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400"/>
              </a:lnSpc>
            </a:pP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年度は公募を行い、確立した支援スキームに沿ってより多くの団体を支援する予定。民間の資金とノウハウを用いた</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社会課題解決の仕組みの波及に取り組む。</a:t>
            </a:r>
          </a:p>
        </p:txBody>
      </p:sp>
      <p:sp>
        <p:nvSpPr>
          <p:cNvPr id="3" name="正方形/長方形 2"/>
          <p:cNvSpPr/>
          <p:nvPr/>
        </p:nvSpPr>
        <p:spPr>
          <a:xfrm>
            <a:off x="6605116" y="2056450"/>
            <a:ext cx="1446431" cy="33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7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4797025" y="3111640"/>
            <a:ext cx="748004" cy="227350"/>
          </a:xfrm>
          <a:prstGeom prst="rect">
            <a:avLst/>
          </a:prstGeom>
          <a:noFill/>
          <a:ln w="12700" cap="flat" cmpd="sng" algn="ctr">
            <a:noFill/>
            <a:prstDash val="solid"/>
            <a:miter lim="800000"/>
          </a:ln>
          <a:effectLst/>
        </p:spPr>
        <p:txBody>
          <a:bodyPr rtlCol="0" anchor="ctr"/>
          <a:lstStyle/>
          <a:p>
            <a:pPr marL="68354"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連携</a:t>
            </a:r>
            <a:endParaRPr kumimoji="0" lang="en-US" altLang="ja-JP" sz="105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柱 49"/>
          <p:cNvSpPr/>
          <p:nvPr/>
        </p:nvSpPr>
        <p:spPr>
          <a:xfrm>
            <a:off x="2476369" y="2582794"/>
            <a:ext cx="925501" cy="1242998"/>
          </a:xfrm>
          <a:prstGeom prst="can">
            <a:avLst>
              <a:gd name="adj" fmla="val 12807"/>
            </a:avLst>
          </a:prstGeom>
          <a:solidFill>
            <a:srgbClr val="FF0000">
              <a:alpha val="80000"/>
            </a:srgbClr>
          </a:solidFill>
          <a:ln w="12700" cap="flat" cmpd="sng" algn="ctr">
            <a:noFill/>
            <a:prstDash val="solid"/>
            <a:miter lim="800000"/>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NPO</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法人等</a:t>
            </a:r>
            <a:endPar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8" name="角丸四角形 47"/>
          <p:cNvSpPr/>
          <p:nvPr/>
        </p:nvSpPr>
        <p:spPr>
          <a:xfrm>
            <a:off x="651224" y="2428044"/>
            <a:ext cx="5267082" cy="1614773"/>
          </a:xfrm>
          <a:prstGeom prst="roundRect">
            <a:avLst>
              <a:gd name="adj" fmla="val 6445"/>
            </a:avLst>
          </a:prstGeom>
          <a:noFill/>
          <a:ln w="19050" cap="flat" cmpd="sng" algn="ctr">
            <a:solidFill>
              <a:srgbClr val="5B9BD5"/>
            </a:solidFill>
            <a:prstDash val="sysDash"/>
          </a:ln>
          <a:effectLst/>
        </p:spPr>
        <p:txBody>
          <a:bodyPr wrap="square" lIns="0" tIns="34293" rIns="0" bIns="34293" rtlCol="0" anchor="ctr" anchorCtr="0">
            <a:noAutofit/>
          </a:bodyPr>
          <a:lstStyle/>
          <a:p>
            <a:pPr marL="68354" marR="0" lvl="0" indent="0" defTabSz="4572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6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楕円 50"/>
          <p:cNvSpPr/>
          <p:nvPr/>
        </p:nvSpPr>
        <p:spPr>
          <a:xfrm>
            <a:off x="739895" y="2672803"/>
            <a:ext cx="1041795" cy="1220492"/>
          </a:xfrm>
          <a:prstGeom prst="ellipse">
            <a:avLst/>
          </a:prstGeom>
          <a:solidFill>
            <a:srgbClr val="44546A">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コロナで</a:t>
            </a:r>
            <a:endParaRPr kumimoji="0" lang="en-US" altLang="ja-JP"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顕在化</a:t>
            </a:r>
            <a:endParaRPr kumimoji="0" lang="en-US" altLang="ja-JP"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した</a:t>
            </a:r>
            <a:endParaRPr kumimoji="0" lang="en-US" altLang="ja-JP"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社会的</a:t>
            </a:r>
            <a:endParaRPr kumimoji="0" lang="en-US" altLang="ja-JP"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課題</a:t>
            </a:r>
          </a:p>
        </p:txBody>
      </p:sp>
      <p:grpSp>
        <p:nvGrpSpPr>
          <p:cNvPr id="52" name="グループ化 51"/>
          <p:cNvGrpSpPr/>
          <p:nvPr/>
        </p:nvGrpSpPr>
        <p:grpSpPr>
          <a:xfrm>
            <a:off x="1648203" y="3370225"/>
            <a:ext cx="898572" cy="380532"/>
            <a:chOff x="5465586" y="4475417"/>
            <a:chExt cx="2412039" cy="615287"/>
          </a:xfrm>
        </p:grpSpPr>
        <p:sp>
          <p:nvSpPr>
            <p:cNvPr id="70" name="左矢印 69"/>
            <p:cNvSpPr/>
            <p:nvPr/>
          </p:nvSpPr>
          <p:spPr>
            <a:xfrm>
              <a:off x="5651662" y="4475417"/>
              <a:ext cx="2010386" cy="615287"/>
            </a:xfrm>
            <a:prstGeom prst="leftArrow">
              <a:avLst/>
            </a:prstGeom>
            <a:solidFill>
              <a:srgbClr val="FF9999">
                <a:alpha val="99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90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1" name="正方形/長方形 70"/>
            <p:cNvSpPr/>
            <p:nvPr/>
          </p:nvSpPr>
          <p:spPr>
            <a:xfrm>
              <a:off x="5465586" y="4562724"/>
              <a:ext cx="2412039" cy="373392"/>
            </a:xfrm>
            <a:prstGeom prst="rect">
              <a:avLst/>
            </a:prstGeom>
            <a:noFill/>
            <a:ln w="12700" cap="flat" cmpd="sng" algn="ctr">
              <a:noFill/>
              <a:prstDash val="solid"/>
              <a:miter lim="800000"/>
            </a:ln>
            <a:effectLst/>
          </p:spPr>
          <p:txBody>
            <a:bodyPr rtlCol="0" anchor="ctr"/>
            <a:lstStyle/>
            <a:p>
              <a:pPr marL="68354" marR="0" lvl="0" indent="0" algn="ctr" defTabSz="45720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課題解決</a:t>
              </a:r>
              <a:endParaRPr kumimoji="0" lang="en-US" altLang="ja-JP"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8354" marR="0" lvl="0" indent="0" algn="ctr" defTabSz="45720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に向けた</a:t>
              </a:r>
              <a:endParaRPr kumimoji="0" lang="en-US" altLang="ja-JP"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8354" marR="0" lvl="0" indent="0" algn="ctr" defTabSz="45720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a:t>
              </a:r>
              <a:endParaRPr kumimoji="0" lang="en-US" altLang="ja-JP" sz="90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3" name="グループ化 52"/>
          <p:cNvGrpSpPr/>
          <p:nvPr/>
        </p:nvGrpSpPr>
        <p:grpSpPr>
          <a:xfrm>
            <a:off x="3401870" y="2629766"/>
            <a:ext cx="1136249" cy="255654"/>
            <a:chOff x="8392377" y="3858209"/>
            <a:chExt cx="1357840" cy="439734"/>
          </a:xfrm>
        </p:grpSpPr>
        <p:sp>
          <p:nvSpPr>
            <p:cNvPr id="68" name="左矢印 67"/>
            <p:cNvSpPr/>
            <p:nvPr/>
          </p:nvSpPr>
          <p:spPr>
            <a:xfrm rot="10800000">
              <a:off x="8392377" y="3937943"/>
              <a:ext cx="1357840" cy="360000"/>
            </a:xfrm>
            <a:prstGeom prst="leftArrow">
              <a:avLst/>
            </a:prstGeom>
            <a:solidFill>
              <a:srgbClr val="FF99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90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9" name="正方形/長方形 68"/>
            <p:cNvSpPr/>
            <p:nvPr/>
          </p:nvSpPr>
          <p:spPr>
            <a:xfrm>
              <a:off x="8576425" y="3858209"/>
              <a:ext cx="1079426" cy="391051"/>
            </a:xfrm>
            <a:prstGeom prst="rect">
              <a:avLst/>
            </a:prstGeom>
            <a:noFill/>
            <a:ln w="12700" cap="flat" cmpd="sng" algn="ctr">
              <a:noFill/>
              <a:prstDash val="solid"/>
              <a:miter lim="800000"/>
            </a:ln>
            <a:effectLst/>
          </p:spPr>
          <p:txBody>
            <a:bodyPr rtlCol="0" anchor="ctr"/>
            <a:lstStyle/>
            <a:p>
              <a:pPr marL="68354" marR="0" lvl="0" indent="0" defTabSz="45720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計画提案</a:t>
              </a:r>
              <a:endParaRPr kumimoji="0" lang="en-US" altLang="ja-JP"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5" name="左右矢印 54"/>
          <p:cNvSpPr/>
          <p:nvPr/>
        </p:nvSpPr>
        <p:spPr>
          <a:xfrm rot="16200000">
            <a:off x="5039989" y="3073872"/>
            <a:ext cx="335829" cy="309878"/>
          </a:xfrm>
          <a:prstGeom prst="leftRightArrow">
            <a:avLst>
              <a:gd name="adj1" fmla="val 48064"/>
              <a:gd name="adj2" fmla="val 34513"/>
            </a:avLst>
          </a:prstGeom>
          <a:solidFill>
            <a:srgbClr val="0070C0">
              <a:alpha val="50000"/>
            </a:srgbClr>
          </a:solidFill>
          <a:ln w="12700" cap="flat" cmpd="sng" algn="ctr">
            <a:noFill/>
            <a:prstDash val="sysDot"/>
            <a:miter lim="800000"/>
          </a:ln>
          <a:effectLst/>
        </p:spPr>
        <p:txBody>
          <a:bodyPr vert="eaVert"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7" name="ホームベース 56"/>
          <p:cNvSpPr/>
          <p:nvPr/>
        </p:nvSpPr>
        <p:spPr>
          <a:xfrm>
            <a:off x="5541864" y="2453353"/>
            <a:ext cx="166226" cy="705617"/>
          </a:xfrm>
          <a:prstGeom prst="homePlate">
            <a:avLst/>
          </a:prstGeom>
          <a:noFill/>
          <a:ln w="12700" cap="flat" cmpd="sng" algn="ctr">
            <a:noFill/>
            <a:prstDash val="solid"/>
            <a:miter lim="800000"/>
          </a:ln>
          <a:effectLst/>
        </p:spPr>
        <p:txBody>
          <a:bodyPr vert="eaVert"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1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grpSp>
        <p:nvGrpSpPr>
          <p:cNvPr id="58" name="グループ化 57"/>
          <p:cNvGrpSpPr/>
          <p:nvPr/>
        </p:nvGrpSpPr>
        <p:grpSpPr>
          <a:xfrm>
            <a:off x="3382620" y="2938823"/>
            <a:ext cx="1253629" cy="239787"/>
            <a:chOff x="8320486" y="3765376"/>
            <a:chExt cx="1670956" cy="412442"/>
          </a:xfrm>
        </p:grpSpPr>
        <p:sp>
          <p:nvSpPr>
            <p:cNvPr id="66" name="左矢印 65"/>
            <p:cNvSpPr/>
            <p:nvPr/>
          </p:nvSpPr>
          <p:spPr>
            <a:xfrm>
              <a:off x="8320486" y="3817818"/>
              <a:ext cx="1526167" cy="360000"/>
            </a:xfrm>
            <a:prstGeom prst="leftArrow">
              <a:avLst/>
            </a:prstGeom>
            <a:solidFill>
              <a:srgbClr val="7FB7D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90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7" name="正方形/長方形 66"/>
            <p:cNvSpPr/>
            <p:nvPr/>
          </p:nvSpPr>
          <p:spPr>
            <a:xfrm>
              <a:off x="8523392" y="3765376"/>
              <a:ext cx="1468050" cy="391051"/>
            </a:xfrm>
            <a:prstGeom prst="rect">
              <a:avLst/>
            </a:prstGeom>
            <a:noFill/>
            <a:ln w="12700" cap="flat" cmpd="sng" algn="ctr">
              <a:noFill/>
              <a:prstDash val="solid"/>
              <a:miter lim="800000"/>
            </a:ln>
            <a:effectLst/>
          </p:spPr>
          <p:txBody>
            <a:bodyPr rtlCol="0" anchor="ctr"/>
            <a:lstStyle/>
            <a:p>
              <a:pPr marL="68354" marR="0" lvl="0" indent="0" defTabSz="45720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決定通知</a:t>
              </a:r>
              <a:endParaRPr kumimoji="0" lang="en-US" altLang="ja-JP"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8354" marR="0" lvl="0" indent="0" defTabSz="45720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必要なサポート</a:t>
              </a:r>
              <a:endParaRPr kumimoji="0" lang="en-US" altLang="ja-JP"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9" name="角丸四角形 58"/>
          <p:cNvSpPr/>
          <p:nvPr/>
        </p:nvSpPr>
        <p:spPr>
          <a:xfrm>
            <a:off x="4541814" y="2512656"/>
            <a:ext cx="1266044" cy="1426544"/>
          </a:xfrm>
          <a:prstGeom prst="roundRect">
            <a:avLst>
              <a:gd name="adj" fmla="val 11774"/>
            </a:avLst>
          </a:prstGeom>
          <a:noFill/>
          <a:ln w="12700" cap="flat" cmpd="sng" algn="ctr">
            <a:solidFill>
              <a:srgbClr val="5B9BD5">
                <a:shade val="50000"/>
              </a:srgbClr>
            </a:solidFill>
            <a:prstDash val="sys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60" name="グループ化 59"/>
          <p:cNvGrpSpPr/>
          <p:nvPr/>
        </p:nvGrpSpPr>
        <p:grpSpPr>
          <a:xfrm>
            <a:off x="3131840" y="3315706"/>
            <a:ext cx="1572119" cy="315163"/>
            <a:chOff x="8453420" y="4584449"/>
            <a:chExt cx="1777291" cy="331650"/>
          </a:xfrm>
        </p:grpSpPr>
        <p:sp>
          <p:nvSpPr>
            <p:cNvPr id="64" name="ストライプ矢印 63"/>
            <p:cNvSpPr/>
            <p:nvPr/>
          </p:nvSpPr>
          <p:spPr>
            <a:xfrm rot="10800000">
              <a:off x="8453420" y="4648136"/>
              <a:ext cx="1777291" cy="267963"/>
            </a:xfrm>
            <a:prstGeom prst="stripedRightArrow">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60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5" name="正方形/長方形 64"/>
            <p:cNvSpPr/>
            <p:nvPr/>
          </p:nvSpPr>
          <p:spPr>
            <a:xfrm>
              <a:off x="8878245" y="4584449"/>
              <a:ext cx="1254164" cy="326295"/>
            </a:xfrm>
            <a:prstGeom prst="rect">
              <a:avLst/>
            </a:prstGeom>
            <a:noFill/>
            <a:ln w="12700" cap="flat" cmpd="sng" algn="ctr">
              <a:noFill/>
              <a:prstDash val="solid"/>
              <a:miter lim="800000"/>
            </a:ln>
            <a:effectLst/>
          </p:spPr>
          <p:txBody>
            <a:bodyPr rtlCol="0" anchor="ctr"/>
            <a:lstStyle/>
            <a:p>
              <a:pPr marL="68354" marR="0" lvl="0" indent="0" defTabSz="45720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自己調達分と</a:t>
              </a:r>
              <a:endParaRPr kumimoji="0" lang="en-US" altLang="ja-JP"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8354" marR="0" lvl="0" indent="0" defTabSz="45720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同額の資金提供</a:t>
              </a:r>
              <a:endParaRPr kumimoji="0" lang="en-US" altLang="ja-JP"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3" name="角丸四角形 62"/>
          <p:cNvSpPr/>
          <p:nvPr/>
        </p:nvSpPr>
        <p:spPr>
          <a:xfrm>
            <a:off x="4657844" y="3413804"/>
            <a:ext cx="1084286" cy="468093"/>
          </a:xfrm>
          <a:prstGeom prst="roundRect">
            <a:avLst/>
          </a:prstGeom>
          <a:solidFill>
            <a:srgbClr val="00B050"/>
          </a:solidFill>
          <a:ln w="12700" cap="flat" cmpd="sng" algn="ctr">
            <a:noFill/>
            <a:prstDash val="solid"/>
            <a:miter lim="800000"/>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0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資金提供先</a:t>
            </a:r>
            <a:endParaRPr kumimoji="0" lang="en-US" altLang="ja-JP" sz="100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0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（村上財団）</a:t>
            </a:r>
          </a:p>
        </p:txBody>
      </p:sp>
      <p:pic>
        <p:nvPicPr>
          <p:cNvPr id="72" name="図 7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42030" y="2541128"/>
            <a:ext cx="685535" cy="499301"/>
          </a:xfrm>
          <a:prstGeom prst="rect">
            <a:avLst/>
          </a:prstGeom>
        </p:spPr>
      </p:pic>
      <p:sp>
        <p:nvSpPr>
          <p:cNvPr id="73" name="楕円 72"/>
          <p:cNvSpPr/>
          <p:nvPr/>
        </p:nvSpPr>
        <p:spPr>
          <a:xfrm>
            <a:off x="6451496" y="2273700"/>
            <a:ext cx="2379901" cy="1875380"/>
          </a:xfrm>
          <a:prstGeom prst="ellips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74" name="二等辺三角形 73"/>
          <p:cNvSpPr/>
          <p:nvPr/>
        </p:nvSpPr>
        <p:spPr>
          <a:xfrm rot="5400000">
            <a:off x="5658369" y="3178456"/>
            <a:ext cx="1076729" cy="201943"/>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75" name="フローチャート: 代替処理 74"/>
          <p:cNvSpPr/>
          <p:nvPr/>
        </p:nvSpPr>
        <p:spPr>
          <a:xfrm>
            <a:off x="6387880" y="2560067"/>
            <a:ext cx="2498827" cy="639330"/>
          </a:xfrm>
          <a:prstGeom prst="flowChartAlternateProcess">
            <a:avLst/>
          </a:prstGeom>
          <a:solidFill>
            <a:schemeClr val="accent5"/>
          </a:solidFill>
          <a:ln w="22225"/>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モデル事業の評価・分析を行い</a:t>
            </a:r>
          </a:p>
          <a:p>
            <a:pPr algn="ctr"/>
            <a:r>
              <a:rPr kumimoji="1" lang="ja-JP" altLang="en-US" sz="1100" b="1" dirty="0">
                <a:latin typeface="Meiryo UI" panose="020B0604030504040204" pitchFamily="50" charset="-128"/>
                <a:ea typeface="Meiryo UI" panose="020B0604030504040204" pitchFamily="50" charset="-128"/>
              </a:rPr>
              <a:t>公民連携による新しい政策手法を検討</a:t>
            </a:r>
          </a:p>
        </p:txBody>
      </p:sp>
      <p:sp>
        <p:nvSpPr>
          <p:cNvPr id="76" name="フローチャート: 代替処理 75"/>
          <p:cNvSpPr/>
          <p:nvPr/>
        </p:nvSpPr>
        <p:spPr>
          <a:xfrm>
            <a:off x="6387880" y="3369161"/>
            <a:ext cx="2498827" cy="588929"/>
          </a:xfrm>
          <a:prstGeom prst="flowChartAlternateProcess">
            <a:avLst/>
          </a:prstGeom>
          <a:solidFill>
            <a:schemeClr val="accent5"/>
          </a:solidFill>
          <a:ln w="22225"/>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新たな取組みを行う</a:t>
            </a:r>
            <a:r>
              <a:rPr kumimoji="1" lang="en-US" altLang="ja-JP" sz="1100" b="1" dirty="0">
                <a:latin typeface="Meiryo UI" panose="020B0604030504040204" pitchFamily="50" charset="-128"/>
                <a:ea typeface="Meiryo UI" panose="020B0604030504040204" pitchFamily="50" charset="-128"/>
              </a:rPr>
              <a:t>NPO</a:t>
            </a:r>
            <a:r>
              <a:rPr kumimoji="1" lang="ja-JP" altLang="en-US" sz="1100" b="1" dirty="0">
                <a:latin typeface="Meiryo UI" panose="020B0604030504040204" pitchFamily="50" charset="-128"/>
                <a:ea typeface="Meiryo UI" panose="020B0604030504040204" pitchFamily="50" charset="-128"/>
              </a:rPr>
              <a:t>等や</a:t>
            </a:r>
            <a:endParaRPr kumimoji="1" lang="en-US" altLang="ja-JP" sz="1100" b="1"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民間資金提供先を拡大</a:t>
            </a:r>
          </a:p>
        </p:txBody>
      </p:sp>
      <p:sp>
        <p:nvSpPr>
          <p:cNvPr id="77" name="正方形/長方形 76"/>
          <p:cNvSpPr/>
          <p:nvPr/>
        </p:nvSpPr>
        <p:spPr>
          <a:xfrm>
            <a:off x="6646302" y="2152607"/>
            <a:ext cx="2021153" cy="336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354">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新しい政策手法の展開</a:t>
            </a:r>
            <a:endPar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8" name="表 77"/>
          <p:cNvGraphicFramePr>
            <a:graphicFrameLocks noGrp="1"/>
          </p:cNvGraphicFramePr>
          <p:nvPr>
            <p:extLst>
              <p:ext uri="{D42A27DB-BD31-4B8C-83A1-F6EECF244321}">
                <p14:modId xmlns:p14="http://schemas.microsoft.com/office/powerpoint/2010/main" val="4245246313"/>
              </p:ext>
            </p:extLst>
          </p:nvPr>
        </p:nvGraphicFramePr>
        <p:xfrm>
          <a:off x="640870" y="4464115"/>
          <a:ext cx="8190528" cy="2403189"/>
        </p:xfrm>
        <a:graphic>
          <a:graphicData uri="http://schemas.openxmlformats.org/drawingml/2006/table">
            <a:tbl>
              <a:tblPr/>
              <a:tblGrid>
                <a:gridCol w="3076035">
                  <a:extLst>
                    <a:ext uri="{9D8B030D-6E8A-4147-A177-3AD203B41FA5}">
                      <a16:colId xmlns:a16="http://schemas.microsoft.com/office/drawing/2014/main" val="936517151"/>
                    </a:ext>
                  </a:extLst>
                </a:gridCol>
                <a:gridCol w="3510390">
                  <a:extLst>
                    <a:ext uri="{9D8B030D-6E8A-4147-A177-3AD203B41FA5}">
                      <a16:colId xmlns:a16="http://schemas.microsoft.com/office/drawing/2014/main" val="2715507798"/>
                    </a:ext>
                  </a:extLst>
                </a:gridCol>
                <a:gridCol w="1604103">
                  <a:extLst>
                    <a:ext uri="{9D8B030D-6E8A-4147-A177-3AD203B41FA5}">
                      <a16:colId xmlns:a16="http://schemas.microsoft.com/office/drawing/2014/main" val="2491436315"/>
                    </a:ext>
                  </a:extLst>
                </a:gridCol>
              </a:tblGrid>
              <a:tr h="218644">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事業名称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事業内容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事業規模</a:t>
                      </a:r>
                      <a:endParaRPr lang="en-US" altLang="zh-TW"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46578246"/>
                  </a:ext>
                </a:extLst>
              </a:tr>
              <a:tr h="624635">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府営住宅を活用した</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若者への就職・居住支援事業</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HELLOlife</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」、大阪市</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endParaRPr lang="ja-JP" altLang="en-US" sz="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コロナ禍による失業者のうち、住居を喪失した者を対象に、府営</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住宅を活用し住居を確保するとともに、就職及び職場定着に向</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err="1">
                          <a:solidFill>
                            <a:srgbClr val="000000"/>
                          </a:solidFill>
                          <a:effectLst/>
                          <a:latin typeface="Meiryo UI" panose="020B0604030504040204" pitchFamily="50" charset="-128"/>
                          <a:ea typeface="Meiryo UI" panose="020B0604030504040204" pitchFamily="50" charset="-128"/>
                        </a:rPr>
                        <a:t>けて</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きめ細やかな支援を実施。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千円</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うち</a:t>
                      </a: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民間支援額</a:t>
                      </a: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a:t>
                      </a:r>
                      <a:r>
                        <a:rPr lang="en-US" altLang="zh-TW" sz="800" b="0" i="0" u="none" strike="noStrike" dirty="0">
                          <a:solidFill>
                            <a:srgbClr val="000000"/>
                          </a:solidFill>
                          <a:effectLst/>
                          <a:latin typeface="Meiryo UI" panose="020B0604030504040204" pitchFamily="50" charset="-128"/>
                          <a:ea typeface="Meiryo UI" panose="020B0604030504040204" pitchFamily="50" charset="-128"/>
                        </a:rPr>
                        <a:t>,000</a:t>
                      </a: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千円）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0220052"/>
                  </a:ext>
                </a:extLst>
              </a:tr>
              <a:tr h="675075">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高校と連携した子ども食堂実施と</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b"/>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子どもを見守る活動</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baseline="0"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err="1">
                          <a:solidFill>
                            <a:srgbClr val="000000"/>
                          </a:solidFill>
                          <a:effectLst/>
                          <a:latin typeface="Meiryo UI" panose="020B0604030504040204" pitchFamily="50" charset="-128"/>
                          <a:ea typeface="Meiryo UI" panose="020B0604030504040204" pitchFamily="50" charset="-128"/>
                        </a:rPr>
                        <a:t>やんちゃま</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ファミリー</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with</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」、松原市）</a:t>
                      </a:r>
                      <a:endParaRPr lang="ja-JP" altLang="en-US" sz="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府立松原高校と連携した子ども食堂の回数増や、地域の子ども</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や保護者への弁当宅配・困りごとサポート活動を新たに実施。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千円</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うち</a:t>
                      </a: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民間支援額</a:t>
                      </a:r>
                      <a:r>
                        <a:rPr lang="en-US" altLang="zh-TW" sz="800" b="0" i="0" u="none" strike="noStrike" dirty="0">
                          <a:solidFill>
                            <a:srgbClr val="000000"/>
                          </a:solidFill>
                          <a:effectLst/>
                          <a:latin typeface="Meiryo UI" panose="020B0604030504040204" pitchFamily="50" charset="-128"/>
                          <a:ea typeface="Meiryo UI" panose="020B0604030504040204" pitchFamily="50" charset="-128"/>
                        </a:rPr>
                        <a:t>4,000</a:t>
                      </a:r>
                      <a:r>
                        <a:rPr lang="zh-TW" altLang="en-US" sz="800" b="0" i="0" u="none" strike="noStrike" dirty="0">
                          <a:solidFill>
                            <a:srgbClr val="000000"/>
                          </a:solidFill>
                          <a:effectLst/>
                          <a:latin typeface="Meiryo UI" panose="020B0604030504040204" pitchFamily="50" charset="-128"/>
                          <a:ea typeface="Meiryo UI" panose="020B0604030504040204" pitchFamily="50" charset="-128"/>
                        </a:rPr>
                        <a:t>千円）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93477"/>
                  </a:ext>
                </a:extLst>
              </a:tr>
              <a:tr h="63007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あい</a:t>
                      </a:r>
                      <a:r>
                        <a:rPr lang="ja-JP" altLang="en-US" sz="1000" b="0" i="0" u="none" strike="noStrike" dirty="0" err="1">
                          <a:solidFill>
                            <a:srgbClr val="000000"/>
                          </a:solidFill>
                          <a:effectLst/>
                          <a:latin typeface="Meiryo UI" panose="020B0604030504040204" pitchFamily="50" charset="-128"/>
                          <a:ea typeface="Meiryo UI" panose="020B0604030504040204" pitchFamily="50" charset="-128"/>
                        </a:rPr>
                        <a:t>りん</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地域の不安定労働者</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就職・居住支援事業</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baseline="0"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（「釜ヶ崎支援機構」、大阪市）</a:t>
                      </a:r>
                      <a:endParaRPr lang="ja-JP" altLang="en-US" sz="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若い世代の生活再建をめざして住居提供を行うとともに、孤立</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を防ぎ、社会とのつながりを回復していく日常生活支援を実施。</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FF0000"/>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また、大阪府が安定就労、常用雇用の促進・定着化を推進。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10,500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千円</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（うち民間支援額</a:t>
                      </a: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3,330</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千円）</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719384"/>
                  </a:ext>
                </a:extLst>
              </a:tr>
              <a:tr h="254765">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lnL>
                      <a:noFill/>
                    </a:lnL>
                    <a:lnR>
                      <a:noFill/>
                    </a:lnR>
                    <a:lnT w="2540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41325605"/>
                  </a:ext>
                </a:extLst>
              </a:tr>
            </a:tbl>
          </a:graphicData>
        </a:graphic>
      </p:graphicFrame>
      <p:sp>
        <p:nvSpPr>
          <p:cNvPr id="79" name="角丸四角形 78"/>
          <p:cNvSpPr/>
          <p:nvPr/>
        </p:nvSpPr>
        <p:spPr>
          <a:xfrm>
            <a:off x="539734" y="4164924"/>
            <a:ext cx="1132599" cy="267065"/>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100" b="1" dirty="0">
                <a:solidFill>
                  <a:srgbClr val="5B9BD5"/>
                </a:solidFill>
                <a:latin typeface="Meiryo UI" panose="020B0604030504040204" pitchFamily="50" charset="-128"/>
                <a:ea typeface="Meiryo UI" panose="020B0604030504040204" pitchFamily="50" charset="-128"/>
              </a:rPr>
              <a:t>令和</a:t>
            </a:r>
            <a:r>
              <a:rPr lang="en-US" altLang="ja-JP" sz="1100" b="1" dirty="0">
                <a:solidFill>
                  <a:srgbClr val="5B9BD5"/>
                </a:solidFill>
                <a:latin typeface="Meiryo UI" panose="020B0604030504040204" pitchFamily="50" charset="-128"/>
                <a:ea typeface="Meiryo UI" panose="020B0604030504040204" pitchFamily="50" charset="-128"/>
              </a:rPr>
              <a:t>2</a:t>
            </a:r>
            <a:r>
              <a:rPr lang="ja-JP" altLang="en-US" sz="1100" b="1" dirty="0">
                <a:solidFill>
                  <a:srgbClr val="5B9BD5"/>
                </a:solidFill>
                <a:latin typeface="Meiryo UI" panose="020B0604030504040204" pitchFamily="50" charset="-128"/>
                <a:ea typeface="Meiryo UI" panose="020B0604030504040204" pitchFamily="50" charset="-128"/>
              </a:rPr>
              <a:t>年度実績</a:t>
            </a:r>
            <a:endParaRPr lang="en-US" altLang="ja-JP" sz="1100" b="1" dirty="0">
              <a:solidFill>
                <a:srgbClr val="5B9BD5"/>
              </a:solidFill>
              <a:latin typeface="Meiryo UI" panose="020B0604030504040204" pitchFamily="50" charset="-128"/>
              <a:ea typeface="Meiryo UI" panose="020B0604030504040204" pitchFamily="50" charset="-128"/>
            </a:endParaRPr>
          </a:p>
        </p:txBody>
      </p:sp>
      <p:pic>
        <p:nvPicPr>
          <p:cNvPr id="80" name="図 4" descr="https://hellolife.jp/assets/images/common/footer_school.jpg">
            <a:hlinkClick r:id="rId3"/>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670" y="4706556"/>
            <a:ext cx="901333" cy="564137"/>
          </a:xfrm>
          <a:prstGeom prst="rect">
            <a:avLst/>
          </a:prstGeom>
          <a:noFill/>
          <a:extLst>
            <a:ext uri="{909E8E84-426E-40DD-AFC4-6F175D3DCCD1}">
              <a14:hiddenFill xmlns:a14="http://schemas.microsoft.com/office/drawing/2010/main">
                <a:solidFill>
                  <a:srgbClr val="FFFFFF"/>
                </a:solidFill>
              </a14:hiddenFill>
            </a:ext>
          </a:extLst>
        </p:spPr>
      </p:pic>
      <p:pic>
        <p:nvPicPr>
          <p:cNvPr id="81" name="図 80" descr="C:\Users\ShimizuYo\AppData\Local\Microsoft\Windows\INetCache\Content.MSO\36F723F1.tmp"/>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668" y="5353151"/>
            <a:ext cx="901333" cy="578795"/>
          </a:xfrm>
          <a:prstGeom prst="rect">
            <a:avLst/>
          </a:prstGeom>
          <a:noFill/>
          <a:ln>
            <a:noFill/>
          </a:ln>
        </p:spPr>
      </p:pic>
      <p:pic>
        <p:nvPicPr>
          <p:cNvPr id="82" name="図 81" descr="支援金が2倍:コロナ支援-大阪の未来を支える世代に居住支援を"/>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8668" y="6023852"/>
            <a:ext cx="901333" cy="549980"/>
          </a:xfrm>
          <a:prstGeom prst="rect">
            <a:avLst/>
          </a:prstGeom>
          <a:noFill/>
          <a:ln>
            <a:noFill/>
          </a:ln>
        </p:spPr>
      </p:pic>
      <p:sp>
        <p:nvSpPr>
          <p:cNvPr id="41" name="正方形/長方形 40"/>
          <p:cNvSpPr/>
          <p:nvPr/>
        </p:nvSpPr>
        <p:spPr>
          <a:xfrm>
            <a:off x="8432528" y="6525344"/>
            <a:ext cx="648072" cy="317860"/>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31</a:t>
            </a:r>
            <a:endParaRPr lang="ja-JP" altLang="en-US" dirty="0">
              <a:solidFill>
                <a:schemeClr val="tx1"/>
              </a:solidFill>
            </a:endParaRPr>
          </a:p>
        </p:txBody>
      </p:sp>
      <p:sp>
        <p:nvSpPr>
          <p:cNvPr id="49" name="角丸四角形 48"/>
          <p:cNvSpPr/>
          <p:nvPr/>
        </p:nvSpPr>
        <p:spPr>
          <a:xfrm>
            <a:off x="539734" y="2332627"/>
            <a:ext cx="1144033" cy="255427"/>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事業スキーム</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61" name="下矢印 60"/>
          <p:cNvSpPr/>
          <p:nvPr/>
        </p:nvSpPr>
        <p:spPr>
          <a:xfrm rot="8966317">
            <a:off x="2794468" y="3429238"/>
            <a:ext cx="308989" cy="350604"/>
          </a:xfrm>
          <a:prstGeom prst="downArrow">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正方形/長方形 61"/>
          <p:cNvSpPr/>
          <p:nvPr/>
        </p:nvSpPr>
        <p:spPr>
          <a:xfrm>
            <a:off x="2829795" y="3705899"/>
            <a:ext cx="1233712" cy="290316"/>
          </a:xfrm>
          <a:prstGeom prst="rect">
            <a:avLst/>
          </a:prstGeom>
          <a:solidFill>
            <a:srgbClr val="FF9900"/>
          </a:solidFill>
          <a:ln w="12700" cap="flat" cmpd="sng" algn="ctr">
            <a:noFill/>
            <a:prstDash val="solid"/>
            <a:miter lim="800000"/>
          </a:ln>
          <a:effectLst/>
        </p:spPr>
        <p:txBody>
          <a:bodyPr lIns="0" tIns="36000" rIns="0" bIns="36000" rtlCol="0" anchor="ctr"/>
          <a:lstStyle/>
          <a:p>
            <a:pPr marL="68354" marR="0" lvl="0" indent="0" defTabSz="457200" eaLnBrk="1" fontAlgn="auto" latinLnBrk="0" hangingPunct="1">
              <a:lnSpc>
                <a:spcPct val="100000"/>
              </a:lnSpc>
              <a:spcBef>
                <a:spcPts val="0"/>
              </a:spcBef>
              <a:spcAft>
                <a:spcPts val="0"/>
              </a:spcAft>
              <a:buClrTx/>
              <a:buSzTx/>
              <a:buFontTx/>
              <a:buNone/>
              <a:tabLst/>
              <a:defRPr/>
            </a:pPr>
            <a:r>
              <a:rPr kumimoji="0" lang="ja-JP" altLang="en-US" sz="90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クラウドファンディングによる自己資金調達</a:t>
            </a:r>
            <a:endParaRPr kumimoji="0" lang="en-US" altLang="ja-JP" sz="90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68374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221279" y="430867"/>
            <a:ext cx="8839822" cy="6283498"/>
          </a:xfrm>
          <a:prstGeom prst="roundRect">
            <a:avLst>
              <a:gd name="adj" fmla="val 4915"/>
            </a:avLst>
          </a:prstGeom>
          <a:solidFill>
            <a:schemeClr val="lt1"/>
          </a:solid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476545" y="915672"/>
            <a:ext cx="8314028"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市町村の人材やノウハウが不足する分野や個々の市町村の対応では非効率な業務について、連携やサポートを行う。</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566555" y="4162146"/>
            <a:ext cx="8314028" cy="469359"/>
          </a:xfrm>
          <a:prstGeom prst="rect">
            <a:avLst/>
          </a:prstGeom>
          <a:noFill/>
          <a:ln>
            <a:noFill/>
          </a:ln>
        </p:spPr>
        <p:txBody>
          <a:bodyPr wrap="square">
            <a:spAutoFit/>
          </a:bodyPr>
          <a:lstStyle/>
          <a:p>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大阪府市町村データ活用プラットフォームの整備</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スマートシティ戦略部 スマートシティ戦略総務課・デジタル行政推進課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9" name="正方形/長方形 48"/>
          <p:cNvSpPr/>
          <p:nvPr/>
        </p:nvSpPr>
        <p:spPr>
          <a:xfrm>
            <a:off x="516929" y="1735587"/>
            <a:ext cx="8105522"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17"/>
          <p:cNvSpPr/>
          <p:nvPr/>
        </p:nvSpPr>
        <p:spPr>
          <a:xfrm>
            <a:off x="1061641" y="2905016"/>
            <a:ext cx="7560810" cy="405076"/>
          </a:xfrm>
          <a:prstGeom prst="roundRect">
            <a:avLst>
              <a:gd name="adj" fmla="val 14009"/>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 19"/>
          <p:cNvSpPr/>
          <p:nvPr/>
        </p:nvSpPr>
        <p:spPr>
          <a:xfrm>
            <a:off x="917847" y="4579804"/>
            <a:ext cx="7872726" cy="457151"/>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が独自にシステムを構築することなく、データ入力など、少ない作業負担のみで、住民向けに情報発信できるアプリ等を容易に展開できるよう、府が「大阪府市町村データ活用プラットフォーム」を整備する（令和</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月運用開始予定）。</a:t>
            </a:r>
            <a:endParaRPr lang="en-US" altLang="ja-JP" sz="11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521550" y="1314655"/>
            <a:ext cx="5303589"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公民連携の取組みの市町村への拡大</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財務部 行政経営課</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3" name="角丸四角形 42"/>
          <p:cNvSpPr/>
          <p:nvPr/>
        </p:nvSpPr>
        <p:spPr>
          <a:xfrm>
            <a:off x="805150" y="1520228"/>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公民連携の取組みを住民に近い市町村へ拡大することで、より幅広い社会課題の解決をめざす。</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2"/>
          <p:cNvSpPr/>
          <p:nvPr/>
        </p:nvSpPr>
        <p:spPr>
          <a:xfrm>
            <a:off x="954941" y="1883612"/>
            <a:ext cx="7806727" cy="2081391"/>
          </a:xfrm>
          <a:prstGeom prst="roundRect">
            <a:avLst>
              <a:gd name="adj" fmla="val 9901"/>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1089955" y="1902887"/>
            <a:ext cx="7667510" cy="2021168"/>
            <a:chOff x="935644" y="1817567"/>
            <a:chExt cx="7667510" cy="2021168"/>
          </a:xfrm>
        </p:grpSpPr>
        <p:sp>
          <p:nvSpPr>
            <p:cNvPr id="44" name="角丸四角形 43"/>
            <p:cNvSpPr/>
            <p:nvPr/>
          </p:nvSpPr>
          <p:spPr>
            <a:xfrm>
              <a:off x="1128102" y="1973649"/>
              <a:ext cx="7475052" cy="53080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専任（担当）部署設置に向けた働きかけ  </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設置市：大阪市、堺市、河内長野市、豊中市、大東市、富田林市、東大阪市、八尾市、藤井寺市</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市町村向け公民連携研修の実施支援、市町村から公民戦略連携デスクへ研修生の受け入れ（実績：</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7</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名）　他</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5" name="角丸四角形 44"/>
            <p:cNvSpPr/>
            <p:nvPr/>
          </p:nvSpPr>
          <p:spPr>
            <a:xfrm>
              <a:off x="1148501" y="2757982"/>
              <a:ext cx="4601637" cy="386463"/>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市町村情報発信担当者向け</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SNS</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セミナーの開催（フェイスブックジャパン㈱との連携）（</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R2.12</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公民連携フォーラムの開催（</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R3.2)</a:t>
              </a:r>
            </a:p>
          </p:txBody>
        </p:sp>
        <p:sp>
          <p:nvSpPr>
            <p:cNvPr id="46" name="角丸四角形 45"/>
            <p:cNvSpPr/>
            <p:nvPr/>
          </p:nvSpPr>
          <p:spPr>
            <a:xfrm>
              <a:off x="1172746" y="3433057"/>
              <a:ext cx="6404364" cy="40567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インターネット</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TV</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の実施　　　　　☞ 大阪市、堺市、岸和田市、富田林市、東大阪市、門真市、四條畷市　他</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OSAKA</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子どもの夢応援事業 　☞ 第</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回</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RICE FESTIVAL</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による子どもたちの世界記録への挑戦（</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R3.1</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他</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1" name="テキスト ボックス 50"/>
            <p:cNvSpPr txBox="1"/>
            <p:nvPr/>
          </p:nvSpPr>
          <p:spPr>
            <a:xfrm>
              <a:off x="1132323" y="1973650"/>
              <a:ext cx="2520000" cy="6438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角丸四角形 51"/>
            <p:cNvSpPr/>
            <p:nvPr/>
          </p:nvSpPr>
          <p:spPr>
            <a:xfrm>
              <a:off x="935644" y="1817567"/>
              <a:ext cx="2916276" cy="284724"/>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◆市町村における公民連携推進への支援</a:t>
              </a:r>
            </a:p>
          </p:txBody>
        </p:sp>
        <p:sp>
          <p:nvSpPr>
            <p:cNvPr id="55" name="テキスト ボックス 54"/>
            <p:cNvSpPr txBox="1"/>
            <p:nvPr/>
          </p:nvSpPr>
          <p:spPr>
            <a:xfrm>
              <a:off x="1145202" y="3380728"/>
              <a:ext cx="5079407" cy="6438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p:cNvSpPr txBox="1"/>
            <p:nvPr/>
          </p:nvSpPr>
          <p:spPr>
            <a:xfrm>
              <a:off x="1132323" y="2684000"/>
              <a:ext cx="3924000" cy="70818"/>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角丸四角形 47"/>
            <p:cNvSpPr/>
            <p:nvPr/>
          </p:nvSpPr>
          <p:spPr>
            <a:xfrm>
              <a:off x="939473" y="2532957"/>
              <a:ext cx="4436961" cy="280511"/>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◆市町村との協働によるイベントや公民連携フォーラムの開催</a:t>
              </a:r>
            </a:p>
          </p:txBody>
        </p:sp>
        <p:sp>
          <p:nvSpPr>
            <p:cNvPr id="50" name="角丸四角形 49"/>
            <p:cNvSpPr/>
            <p:nvPr/>
          </p:nvSpPr>
          <p:spPr>
            <a:xfrm>
              <a:off x="954100" y="3258735"/>
              <a:ext cx="5270713" cy="219327"/>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◆企業や市町村との公民連携のプラットフォーム「</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 MEIKAN</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」での連携</a:t>
              </a:r>
            </a:p>
          </p:txBody>
        </p:sp>
      </p:gr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164" y="2653203"/>
            <a:ext cx="1509686" cy="1132265"/>
          </a:xfrm>
          <a:prstGeom prst="rect">
            <a:avLst/>
          </a:prstGeom>
        </p:spPr>
      </p:pic>
      <p:sp>
        <p:nvSpPr>
          <p:cNvPr id="53" name="角丸四角形 52"/>
          <p:cNvSpPr/>
          <p:nvPr/>
        </p:nvSpPr>
        <p:spPr>
          <a:xfrm>
            <a:off x="1061641" y="5075471"/>
            <a:ext cx="7695824" cy="1455868"/>
          </a:xfrm>
          <a:prstGeom prst="roundRect">
            <a:avLst>
              <a:gd name="adj" fmla="val 3366"/>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1268978" y="5143824"/>
            <a:ext cx="5103222" cy="1435392"/>
            <a:chOff x="4324871" y="4885689"/>
            <a:chExt cx="5103222" cy="1435392"/>
          </a:xfrm>
        </p:grpSpPr>
        <p:sp>
          <p:nvSpPr>
            <p:cNvPr id="29" name="右矢印 28"/>
            <p:cNvSpPr/>
            <p:nvPr/>
          </p:nvSpPr>
          <p:spPr>
            <a:xfrm>
              <a:off x="5987783" y="5245694"/>
              <a:ext cx="640878" cy="536200"/>
            </a:xfrm>
            <a:prstGeom prst="rightArrow">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0" name="グループ化 29"/>
            <p:cNvGrpSpPr/>
            <p:nvPr/>
          </p:nvGrpSpPr>
          <p:grpSpPr>
            <a:xfrm>
              <a:off x="4324871" y="5083368"/>
              <a:ext cx="1522669" cy="1124409"/>
              <a:chOff x="4617005" y="4978034"/>
              <a:chExt cx="1715690" cy="1124409"/>
            </a:xfrm>
          </p:grpSpPr>
          <p:sp>
            <p:nvSpPr>
              <p:cNvPr id="34" name="角丸四角形 33"/>
              <p:cNvSpPr/>
              <p:nvPr/>
            </p:nvSpPr>
            <p:spPr>
              <a:xfrm>
                <a:off x="4617005" y="4978034"/>
                <a:ext cx="1715690" cy="1124409"/>
              </a:xfrm>
              <a:prstGeom prst="roundRect">
                <a:avLst>
                  <a:gd name="adj" fmla="val 12941"/>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下矢印吹き出し 32"/>
              <p:cNvSpPr/>
              <p:nvPr/>
            </p:nvSpPr>
            <p:spPr>
              <a:xfrm>
                <a:off x="5561294" y="5386544"/>
                <a:ext cx="588176" cy="290016"/>
              </a:xfrm>
              <a:prstGeom prst="downArrowCallout">
                <a:avLst>
                  <a:gd name="adj1" fmla="val 50734"/>
                  <a:gd name="adj2" fmla="val 60384"/>
                  <a:gd name="adj3" fmla="val 25000"/>
                  <a:gd name="adj4" fmla="val 6497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アップロード</a:t>
                </a:r>
              </a:p>
              <a:p>
                <a:pPr algn="ctr"/>
                <a:endParaRPr kumimoji="1"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grpSp>
        <p:pic>
          <p:nvPicPr>
            <p:cNvPr id="36" name="図 35"/>
            <p:cNvPicPr>
              <a:picLocks noChangeAspect="1"/>
            </p:cNvPicPr>
            <p:nvPr/>
          </p:nvPicPr>
          <p:blipFill rotWithShape="1">
            <a:blip r:embed="rId3"/>
            <a:srcRect b="8166"/>
            <a:stretch/>
          </p:blipFill>
          <p:spPr>
            <a:xfrm>
              <a:off x="6791273" y="4885689"/>
              <a:ext cx="2005106" cy="1210501"/>
            </a:xfrm>
            <a:prstGeom prst="rect">
              <a:avLst/>
            </a:prstGeom>
            <a:ln w="6350">
              <a:solidFill>
                <a:schemeClr val="tx1"/>
              </a:solidFill>
            </a:ln>
          </p:spPr>
        </p:pic>
        <p:sp>
          <p:nvSpPr>
            <p:cNvPr id="37" name="角丸四角形 36"/>
            <p:cNvSpPr/>
            <p:nvPr/>
          </p:nvSpPr>
          <p:spPr>
            <a:xfrm>
              <a:off x="6715793" y="6065803"/>
              <a:ext cx="2712300" cy="25527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lang="ja-JP" altLang="en-US"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R3.2</a:t>
              </a:r>
              <a:r>
                <a:rPr lang="ja-JP" altLang="en-US"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に</a:t>
              </a:r>
              <a:r>
                <a:rPr kumimoji="1" lang="ja-JP" altLang="en-US"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運用開始を予定しているアプリの画面イメージ</a:t>
              </a:r>
            </a:p>
          </p:txBody>
        </p:sp>
      </p:grpSp>
      <p:sp>
        <p:nvSpPr>
          <p:cNvPr id="39" name="角丸四角形 38"/>
          <p:cNvSpPr/>
          <p:nvPr/>
        </p:nvSpPr>
        <p:spPr>
          <a:xfrm>
            <a:off x="6041159" y="5313348"/>
            <a:ext cx="2723610" cy="327495"/>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赤ちゃんの駅・保育施設等空き状況マップを整備</a:t>
            </a:r>
            <a:endPar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7" name="グループ化 6"/>
          <p:cNvGrpSpPr/>
          <p:nvPr/>
        </p:nvGrpSpPr>
        <p:grpSpPr>
          <a:xfrm>
            <a:off x="6102170" y="5717895"/>
            <a:ext cx="2520280" cy="501415"/>
            <a:chOff x="863792" y="6066826"/>
            <a:chExt cx="2812071" cy="365499"/>
          </a:xfrm>
        </p:grpSpPr>
        <p:sp>
          <p:nvSpPr>
            <p:cNvPr id="6" name="楕円 5"/>
            <p:cNvSpPr/>
            <p:nvPr/>
          </p:nvSpPr>
          <p:spPr>
            <a:xfrm>
              <a:off x="863792" y="6066826"/>
              <a:ext cx="2729955" cy="365499"/>
            </a:xfrm>
            <a:prstGeom prst="ellipse">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角丸四角形 3"/>
            <p:cNvSpPr/>
            <p:nvPr/>
          </p:nvSpPr>
          <p:spPr>
            <a:xfrm>
              <a:off x="903893" y="6112236"/>
              <a:ext cx="2771970" cy="279624"/>
            </a:xfrm>
            <a:prstGeom prst="roundRect">
              <a:avLst>
                <a:gd name="adj" fmla="val 50000"/>
              </a:avLst>
            </a:prstGeom>
            <a:noFill/>
            <a:ln>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今後も市町村の意見を踏まえ、</a:t>
              </a:r>
              <a:endPar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順次利用を拡大</a:t>
              </a:r>
            </a:p>
          </p:txBody>
        </p:sp>
      </p:grpSp>
      <p:sp>
        <p:nvSpPr>
          <p:cNvPr id="57" name="角丸四角形 56"/>
          <p:cNvSpPr/>
          <p:nvPr/>
        </p:nvSpPr>
        <p:spPr>
          <a:xfrm>
            <a:off x="1282413" y="5104457"/>
            <a:ext cx="855095" cy="216000"/>
          </a:xfrm>
          <a:prstGeom prst="roundRect">
            <a:avLst/>
          </a:prstGeom>
          <a:solidFill>
            <a:schemeClr val="bg1"/>
          </a:solidFill>
          <a:ln w="12700">
            <a:solidFill>
              <a:schemeClr val="tx2">
                <a:lumMod val="50000"/>
              </a:schemeClr>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事業スキーム</a:t>
            </a: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角丸四角形 57"/>
          <p:cNvSpPr/>
          <p:nvPr/>
        </p:nvSpPr>
        <p:spPr>
          <a:xfrm>
            <a:off x="5964139" y="5108753"/>
            <a:ext cx="1215259" cy="217162"/>
          </a:xfrm>
          <a:prstGeom prst="roundRect">
            <a:avLst/>
          </a:prstGeom>
          <a:solidFill>
            <a:schemeClr val="bg1"/>
          </a:solidFill>
          <a:ln w="12700">
            <a:solidFill>
              <a:schemeClr val="tx2">
                <a:lumMod val="50000"/>
              </a:schemeClr>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フローチャート: 磁気ディスク 58">
            <a:extLst>
              <a:ext uri="{FF2B5EF4-FFF2-40B4-BE49-F238E27FC236}">
                <a16:creationId xmlns:a16="http://schemas.microsoft.com/office/drawing/2014/main" id="{C5A5F15B-189E-4A4B-9C8E-34C1B971A22D}"/>
              </a:ext>
            </a:extLst>
          </p:cNvPr>
          <p:cNvSpPr/>
          <p:nvPr/>
        </p:nvSpPr>
        <p:spPr>
          <a:xfrm>
            <a:off x="1402608" y="5974221"/>
            <a:ext cx="1265260" cy="430184"/>
          </a:xfrm>
          <a:prstGeom prst="flowChartMagneticDisk">
            <a:avLst/>
          </a:prstGeom>
          <a:solidFill>
            <a:schemeClr val="accent6">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ctr" defTabSz="914400" rtl="0" eaLnBrk="1" fontAlgn="auto" latinLnBrk="0" hangingPunct="1">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大阪府市町村データ活用</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プラットフォーム</a:t>
            </a:r>
          </a:p>
        </p:txBody>
      </p:sp>
      <p:sp>
        <p:nvSpPr>
          <p:cNvPr id="10" name="フローチャート: 複数書類 9"/>
          <p:cNvSpPr/>
          <p:nvPr/>
        </p:nvSpPr>
        <p:spPr>
          <a:xfrm>
            <a:off x="1531796" y="5399622"/>
            <a:ext cx="1060704" cy="319003"/>
          </a:xfrm>
          <a:prstGeom prst="flowChartMultidocument">
            <a:avLst/>
          </a:prstGeom>
          <a:solidFill>
            <a:schemeClr val="accent6">
              <a:lumMod val="40000"/>
              <a:lumOff val="6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chemeClr val="tx1"/>
                </a:solidFill>
                <a:latin typeface="Meiryo UI" panose="020B0604030504040204" pitchFamily="50" charset="-128"/>
                <a:ea typeface="Meiryo UI" panose="020B0604030504040204" pitchFamily="50" charset="-128"/>
              </a:rPr>
              <a:t>市町村保有データ</a:t>
            </a:r>
          </a:p>
        </p:txBody>
      </p:sp>
      <p:sp>
        <p:nvSpPr>
          <p:cNvPr id="12" name="下矢印 11"/>
          <p:cNvSpPr/>
          <p:nvPr/>
        </p:nvSpPr>
        <p:spPr>
          <a:xfrm>
            <a:off x="1902128" y="5754926"/>
            <a:ext cx="254874" cy="307736"/>
          </a:xfrm>
          <a:prstGeom prst="downArrow">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32</a:t>
            </a:r>
            <a:endParaRPr lang="ja-JP" altLang="en-US" dirty="0">
              <a:solidFill>
                <a:schemeClr val="tx1"/>
              </a:solidFill>
            </a:endParaRPr>
          </a:p>
        </p:txBody>
      </p:sp>
    </p:spTree>
    <p:extLst>
      <p:ext uri="{BB962C8B-B14F-4D97-AF65-F5344CB8AC3E}">
        <p14:creationId xmlns:p14="http://schemas.microsoft.com/office/powerpoint/2010/main" val="2451739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（４）働き方改革</a:t>
            </a:r>
            <a:endParaRPr kumimoji="1" lang="ja-JP" altLang="en-US"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正方形/長方形 17"/>
          <p:cNvSpPr/>
          <p:nvPr/>
        </p:nvSpPr>
        <p:spPr>
          <a:xfrm>
            <a:off x="696941" y="2288191"/>
            <a:ext cx="8069643" cy="2130919"/>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柔軟な働き方の実施</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・テレワーク（在宅勤務）の定着</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会議システムの導入</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・サテライトオフィスの拡充</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・時差出勤の拡大等</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組織風土改革</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・パソコン一斉シャットダウンシステムの導入　</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5" name="正方形/長方形 1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33</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494678" y="908719"/>
            <a:ext cx="8474171" cy="1125125"/>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indent="-174625">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新型コロナウイルス感染症の感染拡大防止に向けた対応を踏まえつつ、新しい生活</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4625" indent="-174625">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様式を実践するため</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、テレワークの</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さらなる推進など柔軟な働き方の実施や、パソコン一斉シャットダウンシステムの導入など</a:t>
            </a:r>
            <a:r>
              <a:rPr lang="zh-TW" altLang="en-US" sz="1600" dirty="0">
                <a:latin typeface="メイリオ" panose="020B0604030504040204" pitchFamily="50" charset="-128"/>
                <a:ea typeface="メイリオ" panose="020B0604030504040204" pitchFamily="50" charset="-128"/>
                <a:cs typeface="メイリオ" panose="020B0604030504040204" pitchFamily="50" charset="-128"/>
              </a:rPr>
              <a:t>組織風土改革</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に取り組み、働き方改革を着実に進めます。</a:t>
            </a:r>
            <a:endParaRPr lang="en-US" altLang="ja-JP" sz="16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513381" y="2310691"/>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61265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 name="角丸四角形 11"/>
          <p:cNvSpPr/>
          <p:nvPr/>
        </p:nvSpPr>
        <p:spPr>
          <a:xfrm>
            <a:off x="154647" y="422666"/>
            <a:ext cx="8821395" cy="6156684"/>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noProof="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働き方改革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ja-JP" altLang="en-US" sz="1100" b="1"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63" name="正方形/長方形 62"/>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22</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5" name="正方形/長方形 6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0" name="テキスト ボックス 29"/>
          <p:cNvSpPr txBox="1"/>
          <p:nvPr/>
        </p:nvSpPr>
        <p:spPr>
          <a:xfrm>
            <a:off x="517817" y="3924055"/>
            <a:ext cx="7875875" cy="247428"/>
          </a:xfrm>
          <a:prstGeom prst="rect">
            <a:avLst/>
          </a:prstGeom>
          <a:noFill/>
          <a:ln>
            <a:noFill/>
          </a:ln>
        </p:spPr>
        <p:txBody>
          <a:bodyPr wrap="square" rtlCol="0">
            <a:noAutofit/>
          </a:bodyPr>
          <a:lstStyle/>
          <a:p>
            <a:pPr marL="261938" lvl="0"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会議システムの導入</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角丸四角形 31"/>
          <p:cNvSpPr/>
          <p:nvPr/>
        </p:nvSpPr>
        <p:spPr>
          <a:xfrm>
            <a:off x="1016348" y="2916075"/>
            <a:ext cx="6931028"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kumimoji="1"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34" name="角丸四角形 33"/>
          <p:cNvSpPr/>
          <p:nvPr/>
        </p:nvSpPr>
        <p:spPr>
          <a:xfrm>
            <a:off x="1016348" y="2491783"/>
            <a:ext cx="5605261"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kumimoji="1"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54" name="テキスト ボックス 53"/>
          <p:cNvSpPr txBox="1"/>
          <p:nvPr/>
        </p:nvSpPr>
        <p:spPr>
          <a:xfrm>
            <a:off x="805229" y="4206249"/>
            <a:ext cx="7905887" cy="437886"/>
          </a:xfrm>
          <a:prstGeom prst="rect">
            <a:avLst/>
          </a:prstGeom>
          <a:noFill/>
          <a:ln>
            <a:noFill/>
          </a:ln>
        </p:spPr>
        <p:txBody>
          <a:bodyPr wrap="square" rtlCol="0">
            <a:no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新型コロナウイルス感染症の感染拡大防止のためにテレワークや遠隔会議の必要性が高まっていることを受け、</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会議システムの運用を開始。令和</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年度以降も引き続き</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会議を活用し、新しい生活様式を実践。</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p:cNvSpPr txBox="1"/>
          <p:nvPr/>
        </p:nvSpPr>
        <p:spPr>
          <a:xfrm>
            <a:off x="337701" y="998730"/>
            <a:ext cx="2158176" cy="220946"/>
          </a:xfrm>
          <a:prstGeom prst="rect">
            <a:avLst/>
          </a:prstGeom>
          <a:noFill/>
          <a:ln>
            <a:noFill/>
          </a:ln>
        </p:spPr>
        <p:txBody>
          <a:bodyPr wrap="square" rtlCol="0">
            <a:noAutofit/>
          </a:bodyPr>
          <a:lstStyle/>
          <a:p>
            <a:pPr marL="261938" lvl="0"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柔軟な働き方の実施</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7" name="テキスト ボックス 36"/>
          <p:cNvSpPr txBox="1"/>
          <p:nvPr/>
        </p:nvSpPr>
        <p:spPr>
          <a:xfrm>
            <a:off x="817753" y="1552852"/>
            <a:ext cx="8005662" cy="395420"/>
          </a:xfrm>
          <a:prstGeom prst="rect">
            <a:avLst/>
          </a:prstGeom>
          <a:noFill/>
          <a:ln>
            <a:noFill/>
          </a:ln>
        </p:spPr>
        <p:txBody>
          <a:bodyPr wrap="square" rtlCol="0">
            <a:no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ニューノーマル時代にふさわしい新しい生活様式を実践するため、働き方改革の取組みの一環であるテレワーク（在宅勤務）のさらなる定着化に向け、</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副業人材の活用などにより、取組みを推進。　</a:t>
            </a:r>
          </a:p>
        </p:txBody>
      </p:sp>
      <p:sp>
        <p:nvSpPr>
          <p:cNvPr id="23" name="大かっこ 22"/>
          <p:cNvSpPr/>
          <p:nvPr/>
        </p:nvSpPr>
        <p:spPr>
          <a:xfrm>
            <a:off x="881830" y="1988840"/>
            <a:ext cx="7635375" cy="1214305"/>
          </a:xfrm>
          <a:prstGeom prst="bracketPair">
            <a:avLst>
              <a:gd name="adj" fmla="val 9463"/>
            </a:avLst>
          </a:prstGeom>
          <a:ln>
            <a:noFill/>
          </a:ln>
        </p:spPr>
        <p:style>
          <a:lnRef idx="1">
            <a:schemeClr val="dk1"/>
          </a:lnRef>
          <a:fillRef idx="0">
            <a:schemeClr val="dk1"/>
          </a:fillRef>
          <a:effectRef idx="0">
            <a:schemeClr val="dk1"/>
          </a:effectRef>
          <a:fontRef idx="minor">
            <a:schemeClr val="tx1"/>
          </a:fontRef>
        </p:style>
        <p:txBody>
          <a:bodyPr rtlCol="0" anchor="t"/>
          <a:lstStyle/>
          <a:p>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sz="1200" dirty="0"/>
          </a:p>
        </p:txBody>
      </p:sp>
      <p:sp>
        <p:nvSpPr>
          <p:cNvPr id="4" name="大かっこ 3"/>
          <p:cNvSpPr/>
          <p:nvPr/>
        </p:nvSpPr>
        <p:spPr>
          <a:xfrm>
            <a:off x="955587" y="3355260"/>
            <a:ext cx="7371538" cy="814245"/>
          </a:xfrm>
          <a:prstGeom prst="bracketPair">
            <a:avLst>
              <a:gd name="adj" fmla="val 12425"/>
            </a:avLst>
          </a:prstGeom>
          <a:ln>
            <a:noFill/>
          </a:ln>
        </p:spPr>
        <p:style>
          <a:lnRef idx="1">
            <a:schemeClr val="dk1"/>
          </a:lnRef>
          <a:fillRef idx="0">
            <a:schemeClr val="dk1"/>
          </a:fillRef>
          <a:effectRef idx="0">
            <a:schemeClr val="dk1"/>
          </a:effectRef>
          <a:fontRef idx="minor">
            <a:schemeClr val="tx1"/>
          </a:fontRef>
        </p:style>
        <p:txBody>
          <a:bodyPr rtlCol="0" anchor="ctr"/>
          <a:lstStyle/>
          <a:p>
            <a:endParaRPr kumimoji="1" lang="ja-JP" altLang="en-US" sz="1200" dirty="0"/>
          </a:p>
        </p:txBody>
      </p:sp>
      <p:sp>
        <p:nvSpPr>
          <p:cNvPr id="40" name="角丸四角形 39"/>
          <p:cNvSpPr/>
          <p:nvPr/>
        </p:nvSpPr>
        <p:spPr>
          <a:xfrm>
            <a:off x="922822" y="4931020"/>
            <a:ext cx="7509706" cy="1153275"/>
          </a:xfrm>
          <a:prstGeom prst="roundRect">
            <a:avLst>
              <a:gd name="adj" fmla="val 9901"/>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41" name="角丸四角形 40"/>
          <p:cNvSpPr/>
          <p:nvPr/>
        </p:nvSpPr>
        <p:spPr>
          <a:xfrm>
            <a:off x="1016457" y="4821131"/>
            <a:ext cx="1656000" cy="252000"/>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年度の取組状況</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4"/>
          <p:cNvSpPr/>
          <p:nvPr/>
        </p:nvSpPr>
        <p:spPr>
          <a:xfrm>
            <a:off x="1261548" y="5520689"/>
            <a:ext cx="642445" cy="196308"/>
          </a:xfrm>
          <a:prstGeom prst="roundRect">
            <a:avLst/>
          </a:prstGeom>
          <a:ln w="9525">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300"/>
              </a:lnSpc>
            </a:pPr>
            <a:r>
              <a:rPr kumimoji="1" lang="ja-JP" altLang="en-US" sz="9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利用実績</a:t>
            </a:r>
          </a:p>
        </p:txBody>
      </p:sp>
      <p:sp>
        <p:nvSpPr>
          <p:cNvPr id="42" name="角丸四角形 41"/>
          <p:cNvSpPr/>
          <p:nvPr/>
        </p:nvSpPr>
        <p:spPr>
          <a:xfrm>
            <a:off x="872760" y="2210637"/>
            <a:ext cx="7559768" cy="1413830"/>
          </a:xfrm>
          <a:prstGeom prst="roundRect">
            <a:avLst>
              <a:gd name="adj" fmla="val 9901"/>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43" name="角丸四角形 42"/>
          <p:cNvSpPr/>
          <p:nvPr/>
        </p:nvSpPr>
        <p:spPr>
          <a:xfrm>
            <a:off x="965947" y="2096605"/>
            <a:ext cx="1692000" cy="245850"/>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年度の取組状況</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955170" y="2438890"/>
            <a:ext cx="3240360" cy="277118"/>
            <a:chOff x="1122285" y="2683751"/>
            <a:chExt cx="3240360" cy="277118"/>
          </a:xfrm>
        </p:grpSpPr>
        <p:sp>
          <p:nvSpPr>
            <p:cNvPr id="35" name="テキスト ボックス 34"/>
            <p:cNvSpPr txBox="1"/>
            <p:nvPr/>
          </p:nvSpPr>
          <p:spPr>
            <a:xfrm>
              <a:off x="1376405" y="2805091"/>
              <a:ext cx="2772000" cy="1036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1122285" y="2683751"/>
              <a:ext cx="3240360" cy="2771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緊急テレワークシステムの運用開始（</a:t>
              </a:r>
              <a:r>
                <a:rPr lang="en-US" altLang="ja-JP" sz="1100" b="1" dirty="0">
                  <a:solidFill>
                    <a:schemeClr val="tx1"/>
                  </a:solidFill>
                  <a:latin typeface="Meiryo UI" panose="020B0604030504040204" pitchFamily="50" charset="-128"/>
                  <a:ea typeface="Meiryo UI" panose="020B0604030504040204" pitchFamily="50" charset="-128"/>
                </a:rPr>
                <a:t>R2.6</a:t>
              </a:r>
              <a:r>
                <a:rPr lang="ja-JP" altLang="en-US" sz="1100" b="1" dirty="0">
                  <a:solidFill>
                    <a:schemeClr val="tx1"/>
                  </a:solidFill>
                  <a:latin typeface="Meiryo UI" panose="020B0604030504040204" pitchFamily="50" charset="-128"/>
                  <a:ea typeface="Meiryo UI" panose="020B0604030504040204" pitchFamily="50" charset="-128"/>
                </a:rPr>
                <a:t>～）</a:t>
              </a:r>
            </a:p>
            <a:p>
              <a:pPr>
                <a:spcBef>
                  <a:spcPts val="225"/>
                </a:spcBef>
              </a:pPr>
              <a:r>
                <a:rPr lang="ja-JP" altLang="en-US" sz="1100" dirty="0">
                  <a:solidFill>
                    <a:schemeClr val="tx1"/>
                  </a:solidFill>
                  <a:latin typeface="Meiryo UI" panose="020B0604030504040204" pitchFamily="50" charset="-128"/>
                  <a:ea typeface="Meiryo UI" panose="020B0604030504040204" pitchFamily="50" charset="-128"/>
                </a:rPr>
                <a:t>　　</a:t>
              </a:r>
            </a:p>
          </p:txBody>
        </p:sp>
      </p:gr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4180" y="2361146"/>
            <a:ext cx="1105559" cy="1128884"/>
          </a:xfrm>
          <a:prstGeom prst="rect">
            <a:avLst/>
          </a:prstGeom>
        </p:spPr>
      </p:pic>
      <p:sp>
        <p:nvSpPr>
          <p:cNvPr id="44" name="テキスト ボックス 43"/>
          <p:cNvSpPr txBox="1"/>
          <p:nvPr/>
        </p:nvSpPr>
        <p:spPr>
          <a:xfrm>
            <a:off x="476545" y="1291362"/>
            <a:ext cx="3339285" cy="227902"/>
          </a:xfrm>
          <a:prstGeom prst="rect">
            <a:avLst/>
          </a:prstGeom>
          <a:noFill/>
          <a:ln>
            <a:noFill/>
          </a:ln>
        </p:spPr>
        <p:txBody>
          <a:bodyPr wrap="square" rtlCol="0">
            <a:noAutofit/>
          </a:bodyPr>
          <a:lstStyle/>
          <a:p>
            <a:pPr marL="261938" lvl="0"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テレワーク（在宅勤務）の定着</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553" y="5060790"/>
            <a:ext cx="1328583" cy="888490"/>
          </a:xfrm>
          <a:prstGeom prst="rect">
            <a:avLst/>
          </a:prstGeom>
        </p:spPr>
      </p:pic>
      <p:sp>
        <p:nvSpPr>
          <p:cNvPr id="55" name="正方形/長方形 54"/>
          <p:cNvSpPr/>
          <p:nvPr/>
        </p:nvSpPr>
        <p:spPr>
          <a:xfrm>
            <a:off x="1930161" y="5484526"/>
            <a:ext cx="4519000" cy="2343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dirty="0">
                <a:solidFill>
                  <a:schemeClr val="tx1"/>
                </a:solidFill>
                <a:latin typeface="Meiryo UI" panose="020B0604030504040204" pitchFamily="50" charset="-128"/>
                <a:ea typeface="Meiryo UI" panose="020B0604030504040204" pitchFamily="50" charset="-128"/>
              </a:rPr>
              <a:t>全庁で平均</a:t>
            </a:r>
            <a:r>
              <a:rPr lang="en-US" altLang="ja-JP" sz="1100" dirty="0">
                <a:solidFill>
                  <a:schemeClr val="tx1"/>
                </a:solidFill>
                <a:latin typeface="Meiryo UI" panose="020B0604030504040204" pitchFamily="50" charset="-128"/>
                <a:ea typeface="Meiryo UI" panose="020B0604030504040204" pitchFamily="50" charset="-128"/>
              </a:rPr>
              <a:t>405</a:t>
            </a:r>
            <a:r>
              <a:rPr lang="ja-JP" altLang="en-US" sz="1100" dirty="0">
                <a:solidFill>
                  <a:schemeClr val="tx1"/>
                </a:solidFill>
                <a:latin typeface="Meiryo UI" panose="020B0604030504040204" pitchFamily="50" charset="-128"/>
                <a:ea typeface="Meiryo UI" panose="020B0604030504040204" pitchFamily="50" charset="-128"/>
              </a:rPr>
              <a:t>回／月、参加人数</a:t>
            </a:r>
            <a:r>
              <a:rPr lang="en-US" altLang="ja-JP" sz="1100" dirty="0">
                <a:solidFill>
                  <a:schemeClr val="tx1"/>
                </a:solidFill>
                <a:latin typeface="Meiryo UI" panose="020B0604030504040204" pitchFamily="50" charset="-128"/>
                <a:ea typeface="Meiryo UI" panose="020B0604030504040204" pitchFamily="50" charset="-128"/>
              </a:rPr>
              <a:t>2,126</a:t>
            </a:r>
            <a:r>
              <a:rPr lang="ja-JP" altLang="en-US" sz="1100" dirty="0">
                <a:solidFill>
                  <a:schemeClr val="tx1"/>
                </a:solidFill>
                <a:latin typeface="Meiryo UI" panose="020B0604030504040204" pitchFamily="50" charset="-128"/>
                <a:ea typeface="Meiryo UI" panose="020B0604030504040204" pitchFamily="50" charset="-128"/>
              </a:rPr>
              <a:t>人／月 （</a:t>
            </a:r>
            <a:r>
              <a:rPr lang="en-US" altLang="ja-JP" sz="1100" dirty="0">
                <a:solidFill>
                  <a:schemeClr val="tx1"/>
                </a:solidFill>
                <a:latin typeface="Meiryo UI" panose="020B0604030504040204" pitchFamily="50" charset="-128"/>
                <a:ea typeface="Meiryo UI" panose="020B0604030504040204" pitchFamily="50" charset="-128"/>
              </a:rPr>
              <a:t>R2.10</a:t>
            </a:r>
            <a:r>
              <a:rPr lang="ja-JP" altLang="en-US" sz="1100" dirty="0">
                <a:solidFill>
                  <a:schemeClr val="tx1"/>
                </a:solidFill>
                <a:latin typeface="Meiryo UI" panose="020B0604030504040204" pitchFamily="50" charset="-128"/>
                <a:ea typeface="Meiryo UI" panose="020B0604030504040204" pitchFamily="50" charset="-128"/>
              </a:rPr>
              <a:t>末時点）</a:t>
            </a:r>
          </a:p>
        </p:txBody>
      </p:sp>
      <p:sp>
        <p:nvSpPr>
          <p:cNvPr id="58" name="正方形/長方形 57"/>
          <p:cNvSpPr/>
          <p:nvPr/>
        </p:nvSpPr>
        <p:spPr>
          <a:xfrm>
            <a:off x="1174437" y="2741381"/>
            <a:ext cx="6064753" cy="4442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dirty="0">
                <a:solidFill>
                  <a:schemeClr val="tx1"/>
                </a:solidFill>
                <a:latin typeface="Meiryo UI" panose="020B0604030504040204" pitchFamily="50" charset="-128"/>
                <a:ea typeface="Meiryo UI" panose="020B0604030504040204" pitchFamily="50" charset="-128"/>
              </a:rPr>
              <a:t>クラウドサービスを利用して自宅の私物端末機から庁内ネットワークに接続し、庁内と同じような環境で</a:t>
            </a:r>
            <a:endParaRPr lang="en-US" altLang="ja-JP" sz="1100" dirty="0">
              <a:solidFill>
                <a:schemeClr val="tx1"/>
              </a:solidFill>
              <a:latin typeface="Meiryo UI" panose="020B0604030504040204" pitchFamily="50" charset="-128"/>
              <a:ea typeface="Meiryo UI" panose="020B0604030504040204" pitchFamily="50" charset="-128"/>
            </a:endParaRPr>
          </a:p>
          <a:p>
            <a:pPr>
              <a:spcBef>
                <a:spcPts val="225"/>
              </a:spcBef>
            </a:pPr>
            <a:r>
              <a:rPr lang="ja-JP" altLang="en-US" sz="1100" dirty="0">
                <a:solidFill>
                  <a:schemeClr val="tx1"/>
                </a:solidFill>
                <a:latin typeface="Meiryo UI" panose="020B0604030504040204" pitchFamily="50" charset="-128"/>
                <a:ea typeface="Meiryo UI" panose="020B0604030504040204" pitchFamily="50" charset="-128"/>
              </a:rPr>
              <a:t>一定範囲の業務ができるシステム</a:t>
            </a:r>
          </a:p>
        </p:txBody>
      </p:sp>
      <p:sp>
        <p:nvSpPr>
          <p:cNvPr id="59" name="正方形/長方形 58"/>
          <p:cNvSpPr/>
          <p:nvPr/>
        </p:nvSpPr>
        <p:spPr>
          <a:xfrm>
            <a:off x="1177026" y="3250055"/>
            <a:ext cx="3002670" cy="293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最大同時接続</a:t>
            </a:r>
            <a:r>
              <a:rPr lang="en-US" altLang="ja-JP" sz="1100" b="1" dirty="0">
                <a:solidFill>
                  <a:schemeClr val="tx1"/>
                </a:solidFill>
                <a:latin typeface="Meiryo UI" panose="020B0604030504040204" pitchFamily="50" charset="-128"/>
                <a:ea typeface="Meiryo UI" panose="020B0604030504040204" pitchFamily="50" charset="-128"/>
              </a:rPr>
              <a:t>2,500</a:t>
            </a:r>
            <a:r>
              <a:rPr lang="ja-JP" altLang="en-US" sz="1100" b="1" dirty="0">
                <a:solidFill>
                  <a:schemeClr val="tx1"/>
                </a:solidFill>
                <a:latin typeface="Meiryo UI" panose="020B0604030504040204" pitchFamily="50" charset="-128"/>
                <a:ea typeface="Meiryo UI" panose="020B0604030504040204" pitchFamily="50" charset="-128"/>
              </a:rPr>
              <a:t>台の環境を構築</a:t>
            </a:r>
          </a:p>
        </p:txBody>
      </p:sp>
      <p:sp>
        <p:nvSpPr>
          <p:cNvPr id="61" name="テキスト ボックス 60"/>
          <p:cNvSpPr txBox="1"/>
          <p:nvPr/>
        </p:nvSpPr>
        <p:spPr>
          <a:xfrm>
            <a:off x="1259502" y="5305916"/>
            <a:ext cx="4617643" cy="1036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1044385" y="5186699"/>
            <a:ext cx="4832760" cy="2229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会議用</a:t>
            </a:r>
            <a:r>
              <a:rPr lang="en-US" altLang="ja-JP" sz="1100" b="1" dirty="0">
                <a:solidFill>
                  <a:schemeClr val="tx1"/>
                </a:solidFill>
                <a:latin typeface="Meiryo UI" panose="020B0604030504040204" pitchFamily="50" charset="-128"/>
                <a:ea typeface="Meiryo UI" panose="020B0604030504040204" pitchFamily="50" charset="-128"/>
              </a:rPr>
              <a:t>10</a:t>
            </a:r>
            <a:r>
              <a:rPr lang="ja-JP" altLang="en-US" sz="1100" b="1" dirty="0">
                <a:solidFill>
                  <a:schemeClr val="tx1"/>
                </a:solidFill>
                <a:latin typeface="Meiryo UI" panose="020B0604030504040204" pitchFamily="50" charset="-128"/>
                <a:ea typeface="Meiryo UI" panose="020B0604030504040204" pitchFamily="50" charset="-128"/>
              </a:rPr>
              <a:t>ライセンスを調達し、各部局への配付及び貸出を実施（</a:t>
            </a:r>
            <a:r>
              <a:rPr lang="en-US" altLang="ja-JP" sz="1100" b="1" dirty="0">
                <a:solidFill>
                  <a:schemeClr val="tx1"/>
                </a:solidFill>
                <a:latin typeface="Meiryo UI" panose="020B0604030504040204" pitchFamily="50" charset="-128"/>
                <a:ea typeface="Meiryo UI" panose="020B0604030504040204" pitchFamily="50" charset="-128"/>
              </a:rPr>
              <a:t>R2.5</a:t>
            </a:r>
            <a:r>
              <a:rPr lang="ja-JP" altLang="en-US" sz="1100" b="1"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　　　　</a:t>
            </a:r>
          </a:p>
        </p:txBody>
      </p:sp>
      <p:sp>
        <p:nvSpPr>
          <p:cNvPr id="62" name="正方形/長方形 61"/>
          <p:cNvSpPr/>
          <p:nvPr/>
        </p:nvSpPr>
        <p:spPr>
          <a:xfrm>
            <a:off x="1181154" y="5788683"/>
            <a:ext cx="5299322" cy="283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各種審議会などにおいて遠方からの</a:t>
            </a:r>
            <a:r>
              <a:rPr lang="en-US" altLang="ja-JP" sz="1100" b="1" dirty="0">
                <a:solidFill>
                  <a:schemeClr val="tx1"/>
                </a:solidFill>
                <a:latin typeface="Meiryo UI" panose="020B0604030504040204" pitchFamily="50" charset="-128"/>
                <a:ea typeface="Meiryo UI" panose="020B0604030504040204" pitchFamily="50" charset="-128"/>
              </a:rPr>
              <a:t>WEB</a:t>
            </a:r>
            <a:r>
              <a:rPr lang="ja-JP" altLang="en-US" sz="1100" b="1" dirty="0">
                <a:solidFill>
                  <a:schemeClr val="tx1"/>
                </a:solidFill>
                <a:latin typeface="Meiryo UI" panose="020B0604030504040204" pitchFamily="50" charset="-128"/>
                <a:ea typeface="Meiryo UI" panose="020B0604030504040204" pitchFamily="50" charset="-128"/>
              </a:rPr>
              <a:t>参加を実現　　　　</a:t>
            </a:r>
          </a:p>
        </p:txBody>
      </p:sp>
    </p:spTree>
    <p:extLst>
      <p:ext uri="{BB962C8B-B14F-4D97-AF65-F5344CB8AC3E}">
        <p14:creationId xmlns:p14="http://schemas.microsoft.com/office/powerpoint/2010/main" val="3354700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152400" y="381000"/>
            <a:ext cx="8821395" cy="6144344"/>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4" name="Rectangle 18"/>
          <p:cNvSpPr>
            <a:spLocks noChangeArrowheads="1"/>
          </p:cNvSpPr>
          <p:nvPr/>
        </p:nvSpPr>
        <p:spPr bwMode="auto">
          <a:xfrm>
            <a:off x="26495" y="6836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3"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 name="Rectangle 18"/>
          <p:cNvSpPr>
            <a:spLocks noChangeArrowheads="1"/>
          </p:cNvSpPr>
          <p:nvPr/>
        </p:nvSpPr>
        <p:spPr bwMode="auto">
          <a:xfrm>
            <a:off x="26495" y="6836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63" name="正方形/長方形 62"/>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22</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5" name="正方形/長方形 6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35</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角丸四角形 31"/>
          <p:cNvSpPr/>
          <p:nvPr/>
        </p:nvSpPr>
        <p:spPr>
          <a:xfrm>
            <a:off x="655585" y="2066767"/>
            <a:ext cx="6931028"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kumimoji="1"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34" name="角丸四角形 33"/>
          <p:cNvSpPr/>
          <p:nvPr/>
        </p:nvSpPr>
        <p:spPr>
          <a:xfrm>
            <a:off x="655585" y="1786344"/>
            <a:ext cx="5605261"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kumimoji="1"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23" name="大かっこ 22"/>
          <p:cNvSpPr/>
          <p:nvPr/>
        </p:nvSpPr>
        <p:spPr>
          <a:xfrm>
            <a:off x="535651" y="937685"/>
            <a:ext cx="7635375" cy="1214305"/>
          </a:xfrm>
          <a:prstGeom prst="bracketPair">
            <a:avLst>
              <a:gd name="adj" fmla="val 9463"/>
            </a:avLst>
          </a:prstGeom>
          <a:ln>
            <a:noFill/>
          </a:ln>
        </p:spPr>
        <p:style>
          <a:lnRef idx="1">
            <a:schemeClr val="dk1"/>
          </a:lnRef>
          <a:fillRef idx="0">
            <a:schemeClr val="dk1"/>
          </a:fillRef>
          <a:effectRef idx="0">
            <a:schemeClr val="dk1"/>
          </a:effectRef>
          <a:fontRef idx="minor">
            <a:schemeClr val="tx1"/>
          </a:fontRef>
        </p:style>
        <p:txBody>
          <a:bodyPr rtlCol="0" anchor="t"/>
          <a:lstStyle/>
          <a:p>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sz="1200" dirty="0"/>
          </a:p>
        </p:txBody>
      </p:sp>
      <p:sp>
        <p:nvSpPr>
          <p:cNvPr id="3" name="正方形/長方形 2"/>
          <p:cNvSpPr/>
          <p:nvPr/>
        </p:nvSpPr>
        <p:spPr>
          <a:xfrm>
            <a:off x="236598" y="458670"/>
            <a:ext cx="7845791" cy="523220"/>
          </a:xfrm>
          <a:prstGeom prst="rect">
            <a:avLst/>
          </a:prstGeom>
        </p:spPr>
        <p:txBody>
          <a:bodyPr wrap="square">
            <a:spAutoFit/>
          </a:bodyPr>
          <a:lstStyle/>
          <a:p>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◆働き方改革（つづき）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ja-JP" altLang="en-US" sz="1100" b="1"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1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p>
        </p:txBody>
      </p:sp>
      <p:sp>
        <p:nvSpPr>
          <p:cNvPr id="25" name="正方形/長方形 24"/>
          <p:cNvSpPr/>
          <p:nvPr/>
        </p:nvSpPr>
        <p:spPr>
          <a:xfrm>
            <a:off x="323225" y="4149080"/>
            <a:ext cx="1620957" cy="307777"/>
          </a:xfrm>
          <a:prstGeom prst="rect">
            <a:avLst/>
          </a:prstGeom>
        </p:spPr>
        <p:txBody>
          <a:bodyPr wrap="none">
            <a:spAutoFit/>
          </a:bodyPr>
          <a:lstStyle/>
          <a:p>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組織風土改革</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p>
        </p:txBody>
      </p:sp>
      <p:sp>
        <p:nvSpPr>
          <p:cNvPr id="30" name="テキスト ボックス 29"/>
          <p:cNvSpPr txBox="1"/>
          <p:nvPr/>
        </p:nvSpPr>
        <p:spPr>
          <a:xfrm>
            <a:off x="521550" y="2498132"/>
            <a:ext cx="2073963" cy="247428"/>
          </a:xfrm>
          <a:prstGeom prst="rect">
            <a:avLst/>
          </a:prstGeom>
          <a:noFill/>
          <a:ln>
            <a:noFill/>
          </a:ln>
        </p:spPr>
        <p:txBody>
          <a:bodyPr wrap="square" rtlCol="0">
            <a:noAutofit/>
          </a:bodyPr>
          <a:lstStyle/>
          <a:p>
            <a:pPr marL="261938" lvl="0"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時差出勤の拡大等</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794679" y="2787691"/>
            <a:ext cx="7852870" cy="417437"/>
          </a:xfrm>
          <a:prstGeom prst="rect">
            <a:avLst/>
          </a:prstGeom>
          <a:noFill/>
          <a:ln>
            <a:noFill/>
          </a:ln>
        </p:spPr>
        <p:txBody>
          <a:bodyPr wrap="square" rtlCol="0">
            <a:no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新型コロナウイルス感染症の感染拡大防止に向け通勤時の混雑を緩和するため設定した時差出勤について、引き続き実施するなど、柔軟で働きやすい職場環境づくりに向け取り組んでいく。</a:t>
            </a:r>
          </a:p>
        </p:txBody>
      </p:sp>
      <p:sp>
        <p:nvSpPr>
          <p:cNvPr id="36" name="テキスト ボックス 35"/>
          <p:cNvSpPr txBox="1"/>
          <p:nvPr/>
        </p:nvSpPr>
        <p:spPr>
          <a:xfrm>
            <a:off x="519161" y="1178750"/>
            <a:ext cx="7875875" cy="247428"/>
          </a:xfrm>
          <a:prstGeom prst="rect">
            <a:avLst/>
          </a:prstGeom>
          <a:noFill/>
          <a:ln>
            <a:noFill/>
          </a:ln>
        </p:spPr>
        <p:txBody>
          <a:bodyPr wrap="square" rtlCol="0">
            <a:noAutofit/>
          </a:bodyPr>
          <a:lstStyle/>
          <a:p>
            <a:pPr marL="261938" lvl="0"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サテライトオフィスの拡充</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806573" y="1417028"/>
            <a:ext cx="7095797" cy="245702"/>
          </a:xfrm>
          <a:prstGeom prst="rect">
            <a:avLst/>
          </a:prstGeom>
          <a:noFill/>
          <a:ln>
            <a:noFill/>
          </a:ln>
        </p:spPr>
        <p:txBody>
          <a:bodyPr wrap="square" rtlCol="0">
            <a:no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すべての職員が勤務時間を有効活用できるよう</a:t>
            </a: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サテライトオフィスを拡充予定。</a:t>
            </a:r>
          </a:p>
        </p:txBody>
      </p:sp>
      <p:sp>
        <p:nvSpPr>
          <p:cNvPr id="40" name="角丸四角形 39"/>
          <p:cNvSpPr/>
          <p:nvPr/>
        </p:nvSpPr>
        <p:spPr>
          <a:xfrm>
            <a:off x="978258" y="1815179"/>
            <a:ext cx="7778306" cy="485036"/>
          </a:xfrm>
          <a:prstGeom prst="roundRect">
            <a:avLst>
              <a:gd name="adj" fmla="val 9901"/>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・泉北サテライトオフィスの設置（</a:t>
            </a:r>
            <a:r>
              <a:rPr lang="en-US" altLang="ja-JP" sz="1100" dirty="0">
                <a:solidFill>
                  <a:schemeClr val="tx1"/>
                </a:solidFill>
                <a:latin typeface="Meiryo UI" panose="020B0604030504040204" pitchFamily="50" charset="-128"/>
                <a:ea typeface="Meiryo UI" panose="020B0604030504040204" pitchFamily="50" charset="-128"/>
              </a:rPr>
              <a:t>H29.4</a:t>
            </a:r>
            <a:r>
              <a:rPr lang="ja-JP" altLang="en-US" sz="1100" dirty="0">
                <a:solidFill>
                  <a:schemeClr val="tx1"/>
                </a:solidFill>
                <a:latin typeface="Meiryo UI" panose="020B0604030504040204" pitchFamily="50" charset="-128"/>
                <a:ea typeface="Meiryo UI" panose="020B0604030504040204" pitchFamily="50" charset="-128"/>
              </a:rPr>
              <a:t>～）　　・三島サテライトオフィスの設置（</a:t>
            </a:r>
            <a:r>
              <a:rPr lang="en-US" altLang="ja-JP" sz="1100" dirty="0">
                <a:solidFill>
                  <a:schemeClr val="tx1"/>
                </a:solidFill>
                <a:latin typeface="Meiryo UI" panose="020B0604030504040204" pitchFamily="50" charset="-128"/>
                <a:ea typeface="Meiryo UI" panose="020B0604030504040204" pitchFamily="50" charset="-128"/>
              </a:rPr>
              <a:t>R1.5</a:t>
            </a:r>
            <a:r>
              <a:rPr lang="ja-JP" altLang="en-US" sz="1100" dirty="0">
                <a:solidFill>
                  <a:schemeClr val="tx1"/>
                </a:solidFill>
                <a:latin typeface="Meiryo UI" panose="020B0604030504040204" pitchFamily="50" charset="-128"/>
                <a:ea typeface="Meiryo UI" panose="020B0604030504040204" pitchFamily="50" charset="-128"/>
              </a:rPr>
              <a:t>～）</a:t>
            </a:r>
          </a:p>
        </p:txBody>
      </p:sp>
      <p:sp>
        <p:nvSpPr>
          <p:cNvPr id="43" name="角丸四角形 42"/>
          <p:cNvSpPr/>
          <p:nvPr/>
        </p:nvSpPr>
        <p:spPr>
          <a:xfrm>
            <a:off x="1048383" y="1729396"/>
            <a:ext cx="1453387" cy="252000"/>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年度までの状況</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331572" y="874983"/>
            <a:ext cx="3295324" cy="273947"/>
          </a:xfrm>
          <a:prstGeom prst="rect">
            <a:avLst/>
          </a:prstGeom>
          <a:noFill/>
          <a:ln>
            <a:noFill/>
          </a:ln>
        </p:spPr>
        <p:txBody>
          <a:bodyPr wrap="square" rtlCol="0">
            <a:noAutofit/>
          </a:bodyPr>
          <a:lstStyle/>
          <a:p>
            <a:pPr marL="261938" lvl="0"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柔軟な働き方の実施</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（つづき）</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p:cNvSpPr txBox="1"/>
          <p:nvPr/>
        </p:nvSpPr>
        <p:spPr>
          <a:xfrm>
            <a:off x="580894" y="4464115"/>
            <a:ext cx="4171126" cy="297401"/>
          </a:xfrm>
          <a:prstGeom prst="rect">
            <a:avLst/>
          </a:prstGeom>
          <a:noFill/>
          <a:ln>
            <a:noFill/>
          </a:ln>
        </p:spPr>
        <p:txBody>
          <a:bodyPr wrap="square" rtlCol="0">
            <a:noAutofit/>
          </a:bodyPr>
          <a:lstStyle/>
          <a:p>
            <a:pPr marL="261938" lvl="0"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パソコン一斉シャットダウンシステムの導入</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テキスト ボックス 49"/>
          <p:cNvSpPr txBox="1"/>
          <p:nvPr/>
        </p:nvSpPr>
        <p:spPr>
          <a:xfrm>
            <a:off x="850677" y="4714209"/>
            <a:ext cx="7905887" cy="776056"/>
          </a:xfrm>
          <a:prstGeom prst="rect">
            <a:avLst/>
          </a:prstGeom>
          <a:noFill/>
          <a:ln>
            <a:noFill/>
          </a:ln>
        </p:spPr>
        <p:txBody>
          <a:bodyPr wrap="square" rtlCol="0">
            <a:no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仕事のメリハリをつけるなど、効率的に業務を執⾏するため、パソコン⼀⻫シャットダウンシステムを令和</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年度中に導⼊予定。</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⼀⻫シャットダウンを契機として、上司と職員のコミュニケーション機会の増加を図るとともに、仕事が効率的にできているか、改善すべき点がないか、常に問題意識を持つなど、職員の意識改革を図る。</a:t>
            </a:r>
          </a:p>
          <a:p>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テキスト ボックス 53"/>
          <p:cNvSpPr txBox="1"/>
          <p:nvPr/>
        </p:nvSpPr>
        <p:spPr>
          <a:xfrm>
            <a:off x="3474310" y="3654025"/>
            <a:ext cx="3888000" cy="1036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角丸四角形 44"/>
          <p:cNvSpPr/>
          <p:nvPr/>
        </p:nvSpPr>
        <p:spPr>
          <a:xfrm>
            <a:off x="1001351" y="3406598"/>
            <a:ext cx="6488359" cy="438560"/>
          </a:xfrm>
          <a:prstGeom prst="roundRect">
            <a:avLst>
              <a:gd name="adj" fmla="val 9901"/>
            </a:avLst>
          </a:prstGeom>
          <a:noFill/>
          <a:ln w="6350"/>
        </p:spPr>
        <p:style>
          <a:lnRef idx="2">
            <a:schemeClr val="accent1"/>
          </a:lnRef>
          <a:fillRef idx="1">
            <a:schemeClr val="lt1"/>
          </a:fillRef>
          <a:effectRef idx="0">
            <a:schemeClr val="accent1"/>
          </a:effectRef>
          <a:fontRef idx="minor">
            <a:schemeClr val="dk1"/>
          </a:fontRef>
        </p:style>
        <p:txBody>
          <a:bodyPr lIns="36000" rIns="36000" rtlCol="0" anchor="ctr"/>
          <a:lstStyle/>
          <a:p>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これまでの９時</a:t>
            </a:r>
            <a:r>
              <a:rPr lang="en-US" altLang="ja-JP" sz="1100" dirty="0">
                <a:solidFill>
                  <a:schemeClr val="tx1"/>
                </a:solidFill>
                <a:latin typeface="Meiryo UI" panose="020B0604030504040204" pitchFamily="50" charset="-128"/>
                <a:ea typeface="Meiryo UI" panose="020B0604030504040204" pitchFamily="50" charset="-128"/>
              </a:rPr>
              <a:t>15</a:t>
            </a:r>
            <a:r>
              <a:rPr lang="ja-JP" altLang="en-US" sz="1100" dirty="0">
                <a:solidFill>
                  <a:schemeClr val="tx1"/>
                </a:solidFill>
                <a:latin typeface="Meiryo UI" panose="020B0604030504040204" pitchFamily="50" charset="-128"/>
                <a:ea typeface="Meiryo UI" panose="020B0604030504040204" pitchFamily="50" charset="-128"/>
              </a:rPr>
              <a:t>分と</a:t>
            </a:r>
            <a:r>
              <a:rPr lang="en-US" altLang="ja-JP" sz="1100" dirty="0">
                <a:solidFill>
                  <a:schemeClr val="tx1"/>
                </a:solidFill>
                <a:latin typeface="Meiryo UI" panose="020B0604030504040204" pitchFamily="50" charset="-128"/>
                <a:ea typeface="Meiryo UI" panose="020B0604030504040204" pitchFamily="50" charset="-128"/>
              </a:rPr>
              <a:t>9</a:t>
            </a:r>
            <a:r>
              <a:rPr lang="ja-JP" altLang="en-US" sz="1100" dirty="0">
                <a:solidFill>
                  <a:schemeClr val="tx1"/>
                </a:solidFill>
                <a:latin typeface="Meiryo UI" panose="020B0604030504040204" pitchFamily="50" charset="-128"/>
                <a:ea typeface="Meiryo UI" panose="020B0604030504040204" pitchFamily="50" charset="-128"/>
              </a:rPr>
              <a:t>時</a:t>
            </a:r>
            <a:r>
              <a:rPr lang="en-US" altLang="ja-JP" sz="1100" dirty="0">
                <a:solidFill>
                  <a:schemeClr val="tx1"/>
                </a:solidFill>
                <a:latin typeface="Meiryo UI" panose="020B0604030504040204" pitchFamily="50" charset="-128"/>
                <a:ea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rPr>
              <a:t>分に加え、新たに</a:t>
            </a:r>
            <a:r>
              <a:rPr lang="en-US" altLang="ja-JP" sz="1100" b="1" dirty="0">
                <a:solidFill>
                  <a:schemeClr val="tx1"/>
                </a:solidFill>
                <a:latin typeface="Meiryo UI" panose="020B0604030504040204" pitchFamily="50" charset="-128"/>
                <a:ea typeface="Meiryo UI" panose="020B0604030504040204" pitchFamily="50" charset="-128"/>
              </a:rPr>
              <a:t>10</a:t>
            </a:r>
            <a:r>
              <a:rPr lang="ja-JP" altLang="en-US" sz="1100" b="1" dirty="0">
                <a:solidFill>
                  <a:schemeClr val="tx1"/>
                </a:solidFill>
                <a:latin typeface="Meiryo UI" panose="020B0604030504040204" pitchFamily="50" charset="-128"/>
                <a:ea typeface="Meiryo UI" panose="020B0604030504040204" pitchFamily="50" charset="-128"/>
              </a:rPr>
              <a:t>時</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R2.2~</a:t>
            </a:r>
            <a:r>
              <a:rPr lang="ja-JP" altLang="en-US" sz="1100" dirty="0">
                <a:solidFill>
                  <a:schemeClr val="tx1"/>
                </a:solidFill>
                <a:latin typeface="Meiryo UI" panose="020B0604030504040204" pitchFamily="50" charset="-128"/>
                <a:ea typeface="Meiryo UI"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rPr>
              <a:t>８時・</a:t>
            </a:r>
            <a:r>
              <a:rPr lang="en-US" altLang="ja-JP" sz="1100" b="1" dirty="0">
                <a:solidFill>
                  <a:schemeClr val="tx1"/>
                </a:solidFill>
                <a:latin typeface="Meiryo UI" panose="020B0604030504040204" pitchFamily="50" charset="-128"/>
                <a:ea typeface="Meiryo UI" panose="020B0604030504040204" pitchFamily="50" charset="-128"/>
              </a:rPr>
              <a:t>8</a:t>
            </a:r>
            <a:r>
              <a:rPr lang="ja-JP" altLang="en-US" sz="1100" b="1" dirty="0">
                <a:solidFill>
                  <a:schemeClr val="tx1"/>
                </a:solidFill>
                <a:latin typeface="Meiryo UI" panose="020B0604030504040204" pitchFamily="50" charset="-128"/>
                <a:ea typeface="Meiryo UI" panose="020B0604030504040204" pitchFamily="50" charset="-128"/>
              </a:rPr>
              <a:t>時</a:t>
            </a:r>
            <a:r>
              <a:rPr lang="en-US" altLang="ja-JP" sz="1100" b="1" dirty="0">
                <a:solidFill>
                  <a:schemeClr val="tx1"/>
                </a:solidFill>
                <a:latin typeface="Meiryo UI" panose="020B0604030504040204" pitchFamily="50" charset="-128"/>
                <a:ea typeface="Meiryo UI" panose="020B0604030504040204" pitchFamily="50" charset="-128"/>
              </a:rPr>
              <a:t>30</a:t>
            </a:r>
            <a:r>
              <a:rPr lang="ja-JP" altLang="en-US" sz="1100" b="1" dirty="0">
                <a:solidFill>
                  <a:schemeClr val="tx1"/>
                </a:solidFill>
                <a:latin typeface="Meiryo UI" panose="020B0604030504040204" pitchFamily="50" charset="-128"/>
                <a:ea typeface="Meiryo UI" panose="020B0604030504040204" pitchFamily="50" charset="-128"/>
              </a:rPr>
              <a:t>分</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R2.4~</a:t>
            </a:r>
            <a:r>
              <a:rPr lang="ja-JP" altLang="en-US" sz="1100" dirty="0">
                <a:solidFill>
                  <a:schemeClr val="tx1"/>
                </a:solidFill>
                <a:latin typeface="Meiryo UI" panose="020B0604030504040204" pitchFamily="50" charset="-128"/>
                <a:ea typeface="Meiryo UI" panose="020B0604030504040204" pitchFamily="50" charset="-128"/>
              </a:rPr>
              <a:t>）の出勤を設定</a:t>
            </a:r>
          </a:p>
        </p:txBody>
      </p:sp>
      <p:sp>
        <p:nvSpPr>
          <p:cNvPr id="55" name="テキスト ボックス 54"/>
          <p:cNvSpPr txBox="1"/>
          <p:nvPr/>
        </p:nvSpPr>
        <p:spPr>
          <a:xfrm>
            <a:off x="1249722" y="5902852"/>
            <a:ext cx="1476000" cy="1036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p:cNvSpPr txBox="1"/>
          <p:nvPr/>
        </p:nvSpPr>
        <p:spPr>
          <a:xfrm>
            <a:off x="1248141" y="6055252"/>
            <a:ext cx="1958332" cy="1036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p:cNvSpPr txBox="1"/>
          <p:nvPr/>
        </p:nvSpPr>
        <p:spPr>
          <a:xfrm>
            <a:off x="1257150" y="6225605"/>
            <a:ext cx="1958332" cy="94259"/>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角丸四角形 50"/>
          <p:cNvSpPr/>
          <p:nvPr/>
        </p:nvSpPr>
        <p:spPr>
          <a:xfrm>
            <a:off x="978981" y="5646945"/>
            <a:ext cx="7777583" cy="722490"/>
          </a:xfrm>
          <a:prstGeom prst="roundRect">
            <a:avLst>
              <a:gd name="adj" fmla="val 9901"/>
            </a:avLst>
          </a:prstGeom>
          <a:noFill/>
          <a:ln w="6350"/>
        </p:spPr>
        <p:style>
          <a:lnRef idx="2">
            <a:schemeClr val="accent1"/>
          </a:lnRef>
          <a:fillRef idx="1">
            <a:schemeClr val="lt1"/>
          </a:fillRef>
          <a:effectRef idx="0">
            <a:schemeClr val="accent1"/>
          </a:effectRef>
          <a:fontRef idx="minor">
            <a:schemeClr val="dk1"/>
          </a:fontRef>
        </p:style>
        <p:txBody>
          <a:bodyPr lIns="36000" rIns="36000" rtlCol="0" anchor="ctr"/>
          <a:lstStyle/>
          <a:p>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chemeClr val="tx1"/>
                </a:solidFill>
                <a:latin typeface="Meiryo UI" panose="020B0604030504040204" pitchFamily="50" charset="-128"/>
                <a:ea typeface="Meiryo UI" panose="020B0604030504040204" pitchFamily="50" charset="-128"/>
              </a:rPr>
              <a:t>◆時間外勤務の見える化</a:t>
            </a:r>
            <a:r>
              <a:rPr lang="ja-JP" altLang="en-US" sz="1100" dirty="0">
                <a:solidFill>
                  <a:schemeClr val="tx1"/>
                </a:solidFill>
                <a:latin typeface="Meiryo UI" panose="020B0604030504040204" pitchFamily="50" charset="-128"/>
                <a:ea typeface="Meiryo UI" panose="020B0604030504040204" pitchFamily="50" charset="-128"/>
              </a:rPr>
              <a:t>　　　　　　　 ☞ </a:t>
            </a:r>
            <a:r>
              <a:rPr lang="en-US" altLang="ja-JP" sz="1100" dirty="0">
                <a:solidFill>
                  <a:schemeClr val="tx1"/>
                </a:solidFill>
                <a:latin typeface="Meiryo UI" panose="020B0604030504040204" pitchFamily="50" charset="-128"/>
                <a:ea typeface="Meiryo UI" panose="020B0604030504040204" pitchFamily="50" charset="-128"/>
              </a:rPr>
              <a:t>RPA</a:t>
            </a:r>
            <a:r>
              <a:rPr lang="ja-JP" altLang="en-US" sz="1100" dirty="0">
                <a:solidFill>
                  <a:schemeClr val="tx1"/>
                </a:solidFill>
                <a:latin typeface="Meiryo UI" panose="020B0604030504040204" pitchFamily="50" charset="-128"/>
                <a:ea typeface="Meiryo UI" panose="020B0604030504040204" pitchFamily="50" charset="-128"/>
              </a:rPr>
              <a:t>を活用した「時間外管理シート」により実績をグループ内で共有、業務の平準化に役立てる</a:t>
            </a: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chemeClr val="tx1"/>
                </a:solidFill>
                <a:latin typeface="Meiryo UI" panose="020B0604030504040204" pitchFamily="50" charset="-128"/>
                <a:ea typeface="Meiryo UI" panose="020B0604030504040204" pitchFamily="50" charset="-128"/>
              </a:rPr>
              <a:t>◆過重労働ゼロに向けた改善措置</a:t>
            </a:r>
            <a:r>
              <a:rPr lang="ja-JP" altLang="en-US" sz="1100" dirty="0">
                <a:solidFill>
                  <a:schemeClr val="tx1"/>
                </a:solidFill>
                <a:latin typeface="Meiryo UI" panose="020B0604030504040204" pitchFamily="50" charset="-128"/>
                <a:ea typeface="Meiryo UI" panose="020B0604030504040204" pitchFamily="50" charset="-128"/>
              </a:rPr>
              <a:t>　　☞ 月</a:t>
            </a:r>
            <a:r>
              <a:rPr lang="en-US" altLang="ja-JP" sz="1100" dirty="0">
                <a:solidFill>
                  <a:schemeClr val="tx1"/>
                </a:solidFill>
                <a:latin typeface="Meiryo UI" panose="020B0604030504040204" pitchFamily="50" charset="-128"/>
                <a:ea typeface="Meiryo UI" panose="020B0604030504040204" pitchFamily="50" charset="-128"/>
              </a:rPr>
              <a:t>80</a:t>
            </a:r>
            <a:r>
              <a:rPr lang="ja-JP" altLang="en-US" sz="1100" dirty="0">
                <a:solidFill>
                  <a:schemeClr val="tx1"/>
                </a:solidFill>
                <a:latin typeface="Meiryo UI" panose="020B0604030504040204" pitchFamily="50" charset="-128"/>
                <a:ea typeface="Meiryo UI" panose="020B0604030504040204" pitchFamily="50" charset="-128"/>
              </a:rPr>
              <a:t>時間を超える職員に対し次長面談を実施</a:t>
            </a: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chemeClr val="tx1"/>
                </a:solidFill>
                <a:latin typeface="Meiryo UI" panose="020B0604030504040204" pitchFamily="50" charset="-128"/>
                <a:ea typeface="Meiryo UI" panose="020B0604030504040204" pitchFamily="50" charset="-128"/>
              </a:rPr>
              <a:t>◆次世代情報システム技術の導入</a:t>
            </a:r>
            <a:r>
              <a:rPr lang="ja-JP" altLang="en-US" sz="1100" dirty="0">
                <a:solidFill>
                  <a:schemeClr val="tx1"/>
                </a:solidFill>
                <a:latin typeface="Meiryo UI" panose="020B0604030504040204" pitchFamily="50" charset="-128"/>
                <a:ea typeface="Meiryo UI" panose="020B0604030504040204" pitchFamily="50" charset="-128"/>
              </a:rPr>
              <a:t>　　☞ </a:t>
            </a:r>
            <a:r>
              <a:rPr lang="en-US" altLang="ja-JP" sz="1100" dirty="0">
                <a:solidFill>
                  <a:schemeClr val="tx1"/>
                </a:solidFill>
                <a:latin typeface="Meiryo UI" panose="020B0604030504040204" pitchFamily="50" charset="-128"/>
                <a:ea typeface="Meiryo UI" panose="020B0604030504040204" pitchFamily="50" charset="-128"/>
              </a:rPr>
              <a:t>AI</a:t>
            </a:r>
            <a:r>
              <a:rPr lang="ja-JP" altLang="en-US" sz="1100" dirty="0">
                <a:solidFill>
                  <a:schemeClr val="tx1"/>
                </a:solidFill>
                <a:latin typeface="Meiryo UI" panose="020B0604030504040204" pitchFamily="50" charset="-128"/>
                <a:ea typeface="Meiryo UI" panose="020B0604030504040204" pitchFamily="50" charset="-128"/>
              </a:rPr>
              <a:t>を活用した議事録の自動作成、</a:t>
            </a:r>
            <a:r>
              <a:rPr lang="en-US" altLang="ja-JP" sz="1100" dirty="0">
                <a:solidFill>
                  <a:schemeClr val="tx1"/>
                </a:solidFill>
                <a:latin typeface="Meiryo UI" panose="020B0604030504040204" pitchFamily="50" charset="-128"/>
                <a:ea typeface="Meiryo UI" panose="020B0604030504040204" pitchFamily="50" charset="-128"/>
              </a:rPr>
              <a:t>RPA</a:t>
            </a:r>
            <a:r>
              <a:rPr lang="ja-JP" altLang="en-US" sz="1100" dirty="0">
                <a:solidFill>
                  <a:schemeClr val="tx1"/>
                </a:solidFill>
                <a:latin typeface="Meiryo UI" panose="020B0604030504040204" pitchFamily="50" charset="-128"/>
                <a:ea typeface="Meiryo UI" panose="020B0604030504040204" pitchFamily="50" charset="-128"/>
              </a:rPr>
              <a:t>の活用など</a:t>
            </a:r>
          </a:p>
          <a:p>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6507215" y="1951710"/>
            <a:ext cx="1780302" cy="1036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p:cNvSpPr txBox="1"/>
          <p:nvPr/>
        </p:nvSpPr>
        <p:spPr>
          <a:xfrm>
            <a:off x="6507215" y="2128923"/>
            <a:ext cx="1780302" cy="1036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4"/>
          <p:cNvSpPr/>
          <p:nvPr/>
        </p:nvSpPr>
        <p:spPr>
          <a:xfrm>
            <a:off x="6380781" y="1898830"/>
            <a:ext cx="2138100" cy="379450"/>
          </a:xfrm>
          <a:prstGeom prst="roundRect">
            <a:avLst>
              <a:gd name="adj" fmla="val 26849"/>
            </a:avLst>
          </a:prstGeom>
          <a:noFill/>
          <a:ln w="12700" cmpd="dbl">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今後、</a:t>
            </a:r>
            <a:r>
              <a:rPr lang="ja-JP" altLang="en-US"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大手前・咲洲庁舎内に</a:t>
            </a:r>
            <a:endParaRPr lang="en-US" altLang="ja-JP"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サテライトを新たに拡充・設置</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515" y="3035385"/>
            <a:ext cx="845915" cy="1008375"/>
          </a:xfrm>
          <a:prstGeom prst="rect">
            <a:avLst/>
          </a:prstGeom>
        </p:spPr>
      </p:pic>
      <p:sp>
        <p:nvSpPr>
          <p:cNvPr id="47" name="角丸四角形 46"/>
          <p:cNvSpPr/>
          <p:nvPr/>
        </p:nvSpPr>
        <p:spPr>
          <a:xfrm>
            <a:off x="1070561" y="3297752"/>
            <a:ext cx="1251189" cy="252000"/>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年度の状況</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角丸四角形 51"/>
          <p:cNvSpPr/>
          <p:nvPr/>
        </p:nvSpPr>
        <p:spPr>
          <a:xfrm>
            <a:off x="1061610" y="5575430"/>
            <a:ext cx="3245263" cy="220905"/>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これまでの時間外勤務縮減に向けた主な取組み</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42152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36</a:t>
            </a:r>
            <a:endParaRPr lang="ja-JP" altLang="en-US" dirty="0">
              <a:solidFill>
                <a:schemeClr val="tx1"/>
              </a:solidFill>
            </a:endParaRPr>
          </a:p>
        </p:txBody>
      </p:sp>
      <p:cxnSp>
        <p:nvCxnSpPr>
          <p:cNvPr id="6" name="直線コネクタ 5"/>
          <p:cNvCxnSpPr/>
          <p:nvPr/>
        </p:nvCxnSpPr>
        <p:spPr>
          <a:xfrm>
            <a:off x="971600" y="1281066"/>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テキスト ボックス 8"/>
          <p:cNvSpPr txBox="1"/>
          <p:nvPr/>
        </p:nvSpPr>
        <p:spPr>
          <a:xfrm>
            <a:off x="705620" y="683695"/>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70735" y="1493785"/>
            <a:ext cx="7200800" cy="1754326"/>
          </a:xfrm>
          <a:prstGeom prst="rect">
            <a:avLst/>
          </a:prstGeom>
        </p:spPr>
        <p:txBody>
          <a:bodyPr wrap="square" numCol="1">
            <a:spAutoFit/>
          </a:bodyPr>
          <a:lstStyle/>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（１）組織運営体制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①歳入確保　　</a:t>
            </a: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②歳出改革　　</a:t>
            </a: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（３）出資法人等の改革　　</a:t>
            </a: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（４）公の施設の改革</a:t>
            </a:r>
          </a:p>
        </p:txBody>
      </p:sp>
    </p:spTree>
    <p:extLst>
      <p:ext uri="{BB962C8B-B14F-4D97-AF65-F5344CB8AC3E}">
        <p14:creationId xmlns:p14="http://schemas.microsoft.com/office/powerpoint/2010/main" val="3210126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705620" y="1581071"/>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１　行政経営のめざす姿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971600" y="2636912"/>
            <a:ext cx="7200800" cy="369332"/>
          </a:xfrm>
          <a:prstGeom prst="rect">
            <a:avLst/>
          </a:prstGeom>
        </p:spPr>
        <p:txBody>
          <a:bodyPr wrap="square" numCol="2">
            <a:spAutoFit/>
          </a:bodyPr>
          <a:lstStyle/>
          <a:p>
            <a:pPr defTabSz="647700">
              <a:spcBef>
                <a:spcPct val="0"/>
              </a:spcBef>
              <a:tabLst>
                <a:tab pos="8256588" algn="r"/>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0" name="正方形/長方形 9"/>
          <p:cNvSpPr/>
          <p:nvPr/>
        </p:nvSpPr>
        <p:spPr>
          <a:xfrm>
            <a:off x="971600" y="2636912"/>
            <a:ext cx="7200800" cy="923330"/>
          </a:xfrm>
          <a:prstGeom prst="rect">
            <a:avLst/>
          </a:prstGeom>
        </p:spPr>
        <p:txBody>
          <a:bodyPr wrap="square" numCol="1">
            <a:spAutoFit/>
          </a:bodyPr>
          <a:lstStyle/>
          <a:p>
            <a:pPr defTabSz="647700">
              <a:spcBef>
                <a:spcPct val="0"/>
              </a:spcBef>
              <a:tabLst>
                <a:tab pos="8256588" algn="r"/>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（１）現状認識</a:t>
            </a:r>
          </a:p>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（２）目標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（３）行動指針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1</a:t>
            </a:r>
          </a:p>
        </p:txBody>
      </p:sp>
    </p:spTree>
    <p:extLst>
      <p:ext uri="{BB962C8B-B14F-4D97-AF65-F5344CB8AC3E}">
        <p14:creationId xmlns:p14="http://schemas.microsoft.com/office/powerpoint/2010/main" val="3743935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（１）組織運営体制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8442430" y="6489340"/>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37</a:t>
            </a:r>
            <a:endParaRPr lang="ja-JP" altLang="en-US" dirty="0">
              <a:solidFill>
                <a:prstClr val="black"/>
              </a:solidFill>
            </a:endParaRPr>
          </a:p>
        </p:txBody>
      </p:sp>
      <p:sp>
        <p:nvSpPr>
          <p:cNvPr id="10" name="正方形/長方形 9"/>
          <p:cNvSpPr/>
          <p:nvPr/>
        </p:nvSpPr>
        <p:spPr>
          <a:xfrm>
            <a:off x="300101" y="771086"/>
            <a:ext cx="8668748" cy="4031873"/>
          </a:xfrm>
          <a:prstGeom prst="rect">
            <a:avLst/>
          </a:prstGeom>
        </p:spPr>
        <p:txBody>
          <a:bodyPr wrap="square">
            <a:spAutoFit/>
          </a:bodyPr>
          <a:lstStyle/>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自律的な改革を支える体制の構築</a:t>
            </a: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新たな課題に的確に対応し、最大のパフォーマンスを発揮することができるよう、求める人材を適切に確保するとともに、職員が働きやすい環境づくりを進め、女性職員を幅広い分野へ積極的に任用します。</a:t>
            </a: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また、再任用職員の短時間・フルタイム勤務の運用等、府庁の様々な人材を最大限活用することに</a:t>
            </a:r>
            <a:r>
              <a:rPr lang="ja-JP" altLang="en-US" sz="16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よ</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り、必要な組織人員体制を整え、自律的な改革を進めます。</a:t>
            </a:r>
          </a:p>
          <a:p>
            <a:pPr marL="174625" indent="-174625" defTabSz="647700">
              <a:spcBef>
                <a:spcPct val="0"/>
              </a:spcBef>
              <a:tabLst>
                <a:tab pos="8256588" algn="r"/>
              </a:tabLst>
              <a:defRPr/>
            </a:pP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働き方改革の実現</a:t>
            </a: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大阪府庁版「働き方改革」を踏まえ、柔軟な働き方の浸透を図るとともに、長時間労働の是正などに一層取り組み、働く職員の心身の健康確保・ワークライフバランス・女性活躍の促進等を図ります。</a:t>
            </a:r>
          </a:p>
          <a:p>
            <a:pPr marL="174625" indent="-174625" defTabSz="647700">
              <a:spcBef>
                <a:spcPct val="0"/>
              </a:spcBef>
              <a:tabLst>
                <a:tab pos="8256588" algn="r"/>
              </a:tabLst>
              <a:defRPr/>
            </a:pP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年度の組織体制と人員編成</a:t>
            </a:r>
          </a:p>
          <a:p>
            <a:pPr marL="174625" indent="-174625" defTabSz="647700">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府政の重要課題に適切に対応するとともに、効率的かつ効果的な行政運営を図るため、必要な組織体制の整備を行います。</a:t>
            </a:r>
          </a:p>
          <a:p>
            <a:pPr marL="174625" indent="-174625" defTabSz="647700">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人員編成については、事務事業の見直しや事務の効率化等による組織のスリム化に努めつつ、新型コロナウイルス感染症対策をはじめと</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する安全・安心の確保に向けた取組みや緊急かつ重要な行政需要に適切に対応していくことができるよう、重点的に人員を配置していきます。</a:t>
            </a:r>
          </a:p>
        </p:txBody>
      </p:sp>
      <p:sp>
        <p:nvSpPr>
          <p:cNvPr id="16" name="正方形/長方形 15"/>
          <p:cNvSpPr/>
          <p:nvPr/>
        </p:nvSpPr>
        <p:spPr>
          <a:xfrm>
            <a:off x="300100" y="5427474"/>
            <a:ext cx="8749933" cy="864000"/>
          </a:xfrm>
          <a:prstGeom prst="rect">
            <a:avLst/>
          </a:prstGeom>
          <a:noFill/>
          <a:ln w="190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職員数管理目標</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H29.9</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年度から令和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年度の職員数管理目標は、</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8,465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人（平成</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年度当初グロス職員数</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）を上限とする。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グロス職員数＝　常勤職員数（フルタイム再任用数含む）＋常勤換算後の短時間再任用数）</a:t>
            </a:r>
          </a:p>
        </p:txBody>
      </p:sp>
    </p:spTree>
    <p:extLst>
      <p:ext uri="{BB962C8B-B14F-4D97-AF65-F5344CB8AC3E}">
        <p14:creationId xmlns:p14="http://schemas.microsoft.com/office/powerpoint/2010/main" val="3526931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8442430" y="6489340"/>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38</a:t>
            </a:r>
            <a:endParaRPr lang="ja-JP" altLang="en-US" dirty="0">
              <a:solidFill>
                <a:prstClr val="black"/>
              </a:solidFill>
            </a:endParaRPr>
          </a:p>
        </p:txBody>
      </p: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83873" y="1043735"/>
            <a:ext cx="8784977" cy="5663089"/>
          </a:xfrm>
          <a:prstGeom prst="rect">
            <a:avLst/>
          </a:prstGeom>
          <a:noFill/>
        </p:spPr>
        <p:txBody>
          <a:bodyPr wrap="square" rtlCol="0">
            <a:spAutoFit/>
          </a:bodyPr>
          <a:lstStyle/>
          <a:p>
            <a:pPr marL="252000" indent="-457200"/>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財政規律の確保</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252000" indent="-457200"/>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新型コロナウイルス感染症が経済に与える影響による府税収入の減少などにより、依然として厳しい財政状況が続く中、令和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年度以降も多額の収支不足が見込まれることから、これまでの改革の取組みを継承しつつ、財政運営基本条例に基づき、将来世代に負担を先送りしないよう、健全で規律ある財政運営を行います。</a:t>
            </a:r>
          </a:p>
          <a:p>
            <a:pPr marL="252000" indent="-457200"/>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収支不足への対応</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381000" indent="-17463"/>
            <a:r>
              <a:rPr lang="ja-JP" altLang="en-US" sz="1400" dirty="0">
                <a:latin typeface="Meiryo UI" panose="020B0604030504040204" pitchFamily="50" charset="-128"/>
                <a:ea typeface="Meiryo UI" panose="020B0604030504040204" pitchFamily="50" charset="-128"/>
                <a:cs typeface="Meiryo UI" panose="020B0604030504040204" pitchFamily="50" charset="-128"/>
              </a:rPr>
              <a:t>「具体的取組み編」に掲げる歳入確保や歳出の見直しについて検討・具体化を進めるとともに、それでもなお収支不足額が生じる場合は、財政調整基金を機動的に活用したうえで、年度を通じた効果的・効率的な予算執行により対応し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381000" indent="-17463"/>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381000" indent="-1746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減債基金積立不足額の計画的解消</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pPr marL="363538"/>
            <a:r>
              <a:rPr lang="ja-JP" altLang="en-US" sz="14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年度末までの減債基金の復元完了をめざします（ただし、税収の急激な落ち込み等不測の事態が生じた場合は、柔軟に対応します）。</a:t>
            </a: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　減債基金積立不足額（令和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年度末見込み）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681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a:t>
            </a:r>
          </a:p>
          <a:p>
            <a:pPr marL="252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財政調整基金の確保</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pPr marL="363538"/>
            <a:r>
              <a:rPr lang="ja-JP" altLang="en-US" sz="1400" dirty="0">
                <a:latin typeface="Meiryo UI" panose="020B0604030504040204" pitchFamily="50" charset="-128"/>
                <a:ea typeface="Meiryo UI" panose="020B0604030504040204" pitchFamily="50" charset="-128"/>
                <a:cs typeface="Meiryo UI" panose="020B0604030504040204" pitchFamily="50" charset="-128"/>
              </a:rPr>
              <a:t>財政リスクの対応については、財政運営基本条例に基づく目標額（令和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年度末までに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1,400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億円）の確保に努めます。</a:t>
            </a: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　財政調整基金残高（令和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年度末見込み）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a:t>
            </a:r>
          </a:p>
          <a:p>
            <a:pPr marL="252000" indent="-457200"/>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大かっこ 5"/>
          <p:cNvSpPr/>
          <p:nvPr/>
        </p:nvSpPr>
        <p:spPr>
          <a:xfrm>
            <a:off x="2449893" y="4734145"/>
            <a:ext cx="6296339" cy="45005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200" dirty="0">
                <a:solidFill>
                  <a:prstClr val="black"/>
                </a:solidFill>
              </a:rPr>
              <a:t>（注）財政再建団体転落回避のため、平成</a:t>
            </a:r>
            <a:r>
              <a:rPr lang="en-US" altLang="ja-JP" sz="1200" dirty="0">
                <a:solidFill>
                  <a:prstClr val="black"/>
                </a:solidFill>
              </a:rPr>
              <a:t>13</a:t>
            </a:r>
            <a:r>
              <a:rPr lang="ja-JP" altLang="en-US" sz="1200" dirty="0">
                <a:solidFill>
                  <a:prstClr val="black"/>
                </a:solidFill>
              </a:rPr>
              <a:t>～</a:t>
            </a:r>
            <a:r>
              <a:rPr lang="en-US" altLang="ja-JP" sz="1200" dirty="0">
                <a:solidFill>
                  <a:prstClr val="black"/>
                </a:solidFill>
              </a:rPr>
              <a:t>19</a:t>
            </a:r>
            <a:r>
              <a:rPr lang="ja-JP" altLang="en-US" sz="1200" dirty="0">
                <a:solidFill>
                  <a:prstClr val="black"/>
                </a:solidFill>
              </a:rPr>
              <a:t>年度の間に、減債基金から合計</a:t>
            </a:r>
            <a:r>
              <a:rPr lang="en-US" altLang="ja-JP" sz="1200" dirty="0">
                <a:solidFill>
                  <a:prstClr val="black"/>
                </a:solidFill>
              </a:rPr>
              <a:t>5,202</a:t>
            </a:r>
            <a:r>
              <a:rPr lang="ja-JP" altLang="en-US" sz="1200" dirty="0">
                <a:solidFill>
                  <a:prstClr val="black"/>
                </a:solidFill>
              </a:rPr>
              <a:t>億円の</a:t>
            </a:r>
            <a:endParaRPr lang="en-US" altLang="ja-JP" sz="1200" dirty="0">
              <a:solidFill>
                <a:prstClr val="black"/>
              </a:solidFill>
            </a:endParaRPr>
          </a:p>
          <a:p>
            <a:r>
              <a:rPr lang="ja-JP" altLang="en-US" sz="1200" dirty="0">
                <a:solidFill>
                  <a:prstClr val="black"/>
                </a:solidFill>
              </a:rPr>
              <a:t>　　　借入れを実施したため、減債基金残高が積み立てておくべき額に比して不足</a:t>
            </a:r>
          </a:p>
        </p:txBody>
      </p:sp>
    </p:spTree>
    <p:extLst>
      <p:ext uri="{BB962C8B-B14F-4D97-AF65-F5344CB8AC3E}">
        <p14:creationId xmlns:p14="http://schemas.microsoft.com/office/powerpoint/2010/main" val="3687992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72595" y="1136647"/>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①歳入確保</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府税については、課税自主権を活用した収入確保に取り組むとともに、徴収向上方策の推進に取り組みます。また、 「大阪府ファシリティマネジメント基本方針」に基づく取組みなどによる府有財産の売却や、債権、出資による権利、株式等の有効活用等を進めます。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442430" y="6489340"/>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39</a:t>
            </a:r>
            <a:endParaRPr lang="ja-JP" altLang="en-US" dirty="0">
              <a:solidFill>
                <a:prstClr val="black"/>
              </a:solidFill>
            </a:endParaRPr>
          </a:p>
        </p:txBody>
      </p:sp>
      <p:cxnSp>
        <p:nvCxnSpPr>
          <p:cNvPr id="17" name="直線コネクタ 16"/>
          <p:cNvCxnSpPr/>
          <p:nvPr/>
        </p:nvCxnSpPr>
        <p:spPr>
          <a:xfrm>
            <a:off x="183873" y="7737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26495" y="107340"/>
            <a:ext cx="8820472" cy="646331"/>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①歳入確保、②歳出改革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大かっこ 8"/>
          <p:cNvSpPr/>
          <p:nvPr/>
        </p:nvSpPr>
        <p:spPr>
          <a:xfrm>
            <a:off x="558128" y="4734145"/>
            <a:ext cx="8300177" cy="1260140"/>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＜主な取組み＞</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■ファシリティマネジメント基本方針（平成</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月改訂）に基づき、計画的な改修（予防保全）</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を着実に実施し、長寿命化により維持･更新（建替）経費の軽減･平準化を図るとともに、引き</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続き、総量の最適化･有効活用に取り組みます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■地域福祉・高齢者福祉交付金のより効果的な配分方法等の検討などを行います</a:t>
            </a:r>
          </a:p>
          <a:p>
            <a:r>
              <a:rPr lang="ja-JP" altLang="en-US" sz="1400"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0" name="テキスト ボックス 9"/>
          <p:cNvSpPr txBox="1"/>
          <p:nvPr/>
        </p:nvSpPr>
        <p:spPr>
          <a:xfrm>
            <a:off x="333505" y="3506669"/>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②歳出改革</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85738"/>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限られた財源や人材で最大の効果を発揮していくため、</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サイクルによる施策効果の高い事業への重点化や、政策実現に向けた民間との幅広い分野の連携、業務フローの点検見直しによる業務の改善と効率化などに取り組みます。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大かっこ 10"/>
          <p:cNvSpPr/>
          <p:nvPr/>
        </p:nvSpPr>
        <p:spPr>
          <a:xfrm>
            <a:off x="586789" y="2245550"/>
            <a:ext cx="8080666" cy="1114668"/>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＜主な取組み＞</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宿泊税、森林環境税、</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法人二税の超過課税による収入確保に取り組みます</a:t>
            </a: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■大阪府域地方税徴収機構の共同徴収を継続します</a:t>
            </a: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■元公共職業安定所敷地など府有財産の売却を進めます　　</a:t>
            </a:r>
          </a:p>
        </p:txBody>
      </p:sp>
    </p:spTree>
    <p:extLst>
      <p:ext uri="{BB962C8B-B14F-4D97-AF65-F5344CB8AC3E}">
        <p14:creationId xmlns:p14="http://schemas.microsoft.com/office/powerpoint/2010/main" val="3646907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右矢印 50"/>
          <p:cNvSpPr/>
          <p:nvPr/>
        </p:nvSpPr>
        <p:spPr bwMode="auto">
          <a:xfrm>
            <a:off x="2740757" y="3329019"/>
            <a:ext cx="3316822" cy="1522789"/>
          </a:xfrm>
          <a:prstGeom prst="rightArrow">
            <a:avLst>
              <a:gd name="adj1" fmla="val 50000"/>
              <a:gd name="adj2" fmla="val 208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nvGraphicFramePr>
        <p:xfrm>
          <a:off x="7452320" y="6237312"/>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8" name="正方形/長方形 7"/>
          <p:cNvSpPr/>
          <p:nvPr/>
        </p:nvSpPr>
        <p:spPr>
          <a:xfrm>
            <a:off x="150391" y="408744"/>
            <a:ext cx="8730970" cy="1415772"/>
          </a:xfrm>
          <a:prstGeom prst="rect">
            <a:avLst/>
          </a:prstGeom>
        </p:spPr>
        <p:txBody>
          <a:bodyPr wrap="square">
            <a:spAutoFit/>
          </a:bodyPr>
          <a:lstStyle/>
          <a:p>
            <a:pPr>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指定出資法人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定出資法人（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これまでに策定した行財政計画に基づく取組み状況や進捗状況を踏まえ、点検を実施しました。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また、孫法人（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法人）についても、出資元法人の関与の状況等を確認・点検しました。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一財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大阪府タウン管理財団は、財政再建プログラム（案）の方向性に基づき、令和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大阪府都市整備推進センターと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統合しました。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○引き続き、点検に基づく改革の方向性の具体化を図るとともに、「出資法人等への関与事項等を定める条例」 に基づく経営評価制度や人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的関与の必要性の点検等により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、府としての法人に対する関与の見直し、法人の経営改善を進めます。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99427" y="44624"/>
            <a:ext cx="8333101"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4" name="直線コネクタ 53"/>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318" name="正方形/長方形 36"/>
          <p:cNvSpPr>
            <a:spLocks noChangeArrowheads="1"/>
          </p:cNvSpPr>
          <p:nvPr/>
        </p:nvSpPr>
        <p:spPr bwMode="auto">
          <a:xfrm>
            <a:off x="126009" y="1989616"/>
            <a:ext cx="22992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＜出資法人改革の進捗＞</a:t>
            </a:r>
          </a:p>
        </p:txBody>
      </p:sp>
      <p:grpSp>
        <p:nvGrpSpPr>
          <p:cNvPr id="3" name="グループ化 2"/>
          <p:cNvGrpSpPr/>
          <p:nvPr/>
        </p:nvGrpSpPr>
        <p:grpSpPr>
          <a:xfrm>
            <a:off x="273091" y="2317729"/>
            <a:ext cx="2342764" cy="4160344"/>
            <a:chOff x="322201" y="2078851"/>
            <a:chExt cx="2342764" cy="3859118"/>
          </a:xfrm>
        </p:grpSpPr>
        <p:sp>
          <p:nvSpPr>
            <p:cNvPr id="85" name="角丸四角形 4"/>
            <p:cNvSpPr>
              <a:spLocks noChangeArrowheads="1"/>
            </p:cNvSpPr>
            <p:nvPr/>
          </p:nvSpPr>
          <p:spPr bwMode="auto">
            <a:xfrm>
              <a:off x="425143" y="2179697"/>
              <a:ext cx="2071189" cy="371654"/>
            </a:xfrm>
            <a:prstGeom prst="roundRect">
              <a:avLst>
                <a:gd name="adj" fmla="val 16667"/>
              </a:avLst>
            </a:prstGeom>
            <a:solidFill>
              <a:srgbClr val="0070C0"/>
            </a:solidFill>
            <a:ln w="19050" algn="ctr">
              <a:solidFill>
                <a:srgbClr val="002060"/>
              </a:solidFill>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財政再建プログラム（案）</a:t>
              </a:r>
              <a:r>
                <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H20.6</a:t>
              </a:r>
            </a:p>
            <a:p>
              <a:pPr algn="ctr"/>
              <a:r>
                <a:rPr lang="ja-JP" altLang="en-US"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正方形/長方形 134"/>
            <p:cNvSpPr/>
            <p:nvPr/>
          </p:nvSpPr>
          <p:spPr bwMode="auto">
            <a:xfrm>
              <a:off x="456578" y="3598528"/>
              <a:ext cx="2012591" cy="401912"/>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・類似の事業を行う法人と統合する法人</a:t>
              </a:r>
              <a:endParaRPr lang="ja-JP" altLang="en-US" sz="7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正方形/長方形 135"/>
            <p:cNvSpPr/>
            <p:nvPr/>
          </p:nvSpPr>
          <p:spPr bwMode="auto">
            <a:xfrm>
              <a:off x="447103" y="4085372"/>
              <a:ext cx="2027265" cy="340395"/>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・事業を民営化する法人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正方形/長方形 136"/>
            <p:cNvSpPr/>
            <p:nvPr/>
          </p:nvSpPr>
          <p:spPr bwMode="auto">
            <a:xfrm>
              <a:off x="449680" y="4495810"/>
              <a:ext cx="2024688" cy="674531"/>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９法人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・一定の自己収入を有する法人で、府の財</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政的・人的関与を最小限に抑制し、自立</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化を促す法人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正方形/長方形 137"/>
            <p:cNvSpPr/>
            <p:nvPr/>
          </p:nvSpPr>
          <p:spPr bwMode="auto">
            <a:xfrm>
              <a:off x="456578" y="5240385"/>
              <a:ext cx="2033060" cy="413344"/>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bwMode="auto">
            <a:xfrm>
              <a:off x="322201" y="2078851"/>
              <a:ext cx="2342764" cy="3859118"/>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bwMode="auto">
            <a:xfrm>
              <a:off x="456578" y="2626207"/>
              <a:ext cx="2008317" cy="882176"/>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抜本的見直し</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撤退</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・法人が行う事業を見直した結果、廃止</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又は撤退する法人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・府の施策を代替している法人で、事業</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精査後、事業を府で実施し、廃止する法</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人</a:t>
              </a:r>
            </a:p>
          </p:txBody>
        </p:sp>
      </p:grpSp>
      <p:sp>
        <p:nvSpPr>
          <p:cNvPr id="56" name="正方形/長方形 55"/>
          <p:cNvSpPr/>
          <p:nvPr/>
        </p:nvSpPr>
        <p:spPr>
          <a:xfrm>
            <a:off x="8487435" y="6524091"/>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latin typeface="Calibri" panose="020F0502020204030204" pitchFamily="34" charset="0"/>
                <a:cs typeface="Calibri" panose="020F0502020204030204" pitchFamily="34" charset="0"/>
              </a:rPr>
              <a:t>40</a:t>
            </a:r>
            <a:endParaRPr lang="ja-JP" altLang="en-US" dirty="0">
              <a:solidFill>
                <a:prstClr val="black"/>
              </a:solidFill>
              <a:latin typeface="Calibri" panose="020F0502020204030204" pitchFamily="34" charset="0"/>
              <a:cs typeface="Calibri" panose="020F0502020204030204" pitchFamily="34" charset="0"/>
            </a:endParaRPr>
          </a:p>
        </p:txBody>
      </p:sp>
      <p:grpSp>
        <p:nvGrpSpPr>
          <p:cNvPr id="38" name="グループ化 37"/>
          <p:cNvGrpSpPr/>
          <p:nvPr/>
        </p:nvGrpSpPr>
        <p:grpSpPr>
          <a:xfrm>
            <a:off x="6091010" y="2200087"/>
            <a:ext cx="2385265" cy="4170122"/>
            <a:chOff x="6485738" y="2560238"/>
            <a:chExt cx="2623792" cy="3914179"/>
          </a:xfrm>
        </p:grpSpPr>
        <p:sp>
          <p:nvSpPr>
            <p:cNvPr id="40" name="角丸四角形 4"/>
            <p:cNvSpPr>
              <a:spLocks noChangeArrowheads="1"/>
            </p:cNvSpPr>
            <p:nvPr/>
          </p:nvSpPr>
          <p:spPr bwMode="auto">
            <a:xfrm>
              <a:off x="6634255" y="2612256"/>
              <a:ext cx="2314050" cy="37290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年度行政経営の取組み</a:t>
              </a:r>
              <a:endPar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法人</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bwMode="auto">
            <a:xfrm>
              <a:off x="6614252" y="3164351"/>
              <a:ext cx="2377001" cy="539403"/>
            </a:xfrm>
            <a:prstGeom prst="rect">
              <a:avLst/>
            </a:prstGeom>
            <a:solidFill>
              <a:schemeClr val="accent4">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133985">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大阪鶴見フラワーセンター</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大阪外環状鉄道</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7" name="正方形/長方形 56"/>
            <p:cNvSpPr/>
            <p:nvPr/>
          </p:nvSpPr>
          <p:spPr bwMode="auto">
            <a:xfrm>
              <a:off x="6614252" y="3839500"/>
              <a:ext cx="2377001" cy="584041"/>
            </a:xfrm>
            <a:prstGeom prst="rect">
              <a:avLst/>
            </a:prstGeom>
            <a:solidFill>
              <a:schemeClr val="accent2">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○抜本的見直し</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大阪府保健医療財団</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大阪府道路公社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堺泉北埠頭</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8" name="正方形/長方形 57"/>
            <p:cNvSpPr/>
            <p:nvPr/>
          </p:nvSpPr>
          <p:spPr bwMode="auto">
            <a:xfrm>
              <a:off x="6614252" y="4578604"/>
              <a:ext cx="2377001" cy="1638350"/>
            </a:xfrm>
            <a:prstGeom prst="rect">
              <a:avLst/>
            </a:prstGeom>
            <a:solidFill>
              <a:schemeClr val="bg1">
                <a:lumMod val="95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大阪国際平和センター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大阪府国際交流財団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千里ライフサイエンス振興財団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大阪産業局</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大阪信用保証協会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西成労働福祉センター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大阪府みどり公社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大阪府漁業振興基金</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大阪府都市整備推進センター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大阪モノレール</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大阪府土地開発公社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大阪府住宅供給公社</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大阪府文化財センター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大阪府育英会</a:t>
              </a:r>
            </a:p>
          </p:txBody>
        </p:sp>
        <p:sp>
          <p:nvSpPr>
            <p:cNvPr id="59" name="正方形/長方形 58"/>
            <p:cNvSpPr/>
            <p:nvPr/>
          </p:nvSpPr>
          <p:spPr bwMode="auto">
            <a:xfrm>
              <a:off x="6485738" y="2560238"/>
              <a:ext cx="2623792" cy="391417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 name="グループ化 5"/>
          <p:cNvGrpSpPr/>
          <p:nvPr/>
        </p:nvGrpSpPr>
        <p:grpSpPr>
          <a:xfrm>
            <a:off x="3092512" y="2258870"/>
            <a:ext cx="2356899" cy="4251330"/>
            <a:chOff x="3101955" y="1823912"/>
            <a:chExt cx="2356899" cy="4251330"/>
          </a:xfrm>
        </p:grpSpPr>
        <p:sp>
          <p:nvSpPr>
            <p:cNvPr id="61" name="正方形/長方形 60"/>
            <p:cNvSpPr/>
            <p:nvPr/>
          </p:nvSpPr>
          <p:spPr bwMode="auto">
            <a:xfrm>
              <a:off x="3189315" y="2778666"/>
              <a:ext cx="2269539" cy="547200"/>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大阪国際ビジネス振興協会 </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大阪がん予防検診センター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大阪府タウン管理財団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bwMode="auto">
            <a:xfrm>
              <a:off x="3185196" y="3363239"/>
              <a:ext cx="2273658" cy="45584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大阪府都市開発（株）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大阪府食品流通Ｃ</a:t>
              </a:r>
            </a:p>
          </p:txBody>
        </p:sp>
        <p:sp>
          <p:nvSpPr>
            <p:cNvPr id="63" name="正方形/長方形 62"/>
            <p:cNvSpPr/>
            <p:nvPr/>
          </p:nvSpPr>
          <p:spPr bwMode="auto">
            <a:xfrm>
              <a:off x="3185196" y="3865090"/>
              <a:ext cx="2273658" cy="1860754"/>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大阪府マリーナ協会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大阪府公園協会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大阪府総合福祉協会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大阪繊維リソースセンター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大阪府職業能力開発協会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アジア・太平洋人権情報センター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世紀協会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大阪府男女共同参画推進財団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大阪府スポーツ・教育振興財団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大阪国際児童文学館</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大阪体育協会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大阪府青少年活動財団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大阪府地域福祉推進財団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大阪府障害者福祉事業団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auto">
            <a:xfrm>
              <a:off x="3190948" y="2183952"/>
              <a:ext cx="2267906" cy="548709"/>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大阪生涯職業教育振興協会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大阪府水道サービス公社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大阪府産業基盤整備協会</a:t>
              </a:r>
              <a:endPar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3101955" y="5736688"/>
              <a:ext cx="2298872" cy="338554"/>
            </a:xfrm>
            <a:prstGeom prst="rect">
              <a:avLst/>
            </a:prstGeom>
          </p:spPr>
          <p:txBody>
            <a:bodyPr wrap="square">
              <a:spAutoFit/>
            </a:bodyPr>
            <a:lstStyle/>
            <a:p>
              <a:pPr>
                <a:defRPr/>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法人名称については、財政再建プログラム</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　　</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策定時のものとする。</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4"/>
            <p:cNvSpPr>
              <a:spLocks noChangeArrowheads="1"/>
            </p:cNvSpPr>
            <p:nvPr/>
          </p:nvSpPr>
          <p:spPr bwMode="auto">
            <a:xfrm>
              <a:off x="3269914" y="1823912"/>
              <a:ext cx="2103681" cy="29524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廃止・統合等（</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3" name="正方形/長方形 32"/>
          <p:cNvSpPr/>
          <p:nvPr/>
        </p:nvSpPr>
        <p:spPr bwMode="auto">
          <a:xfrm>
            <a:off x="386523" y="6217611"/>
            <a:ext cx="2033060" cy="2144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引き続き調整を行う法人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6011867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4290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41</a:t>
            </a:r>
            <a:endParaRPr lang="ja-JP" altLang="en-US" dirty="0">
              <a:solidFill>
                <a:prstClr val="black"/>
              </a:solidFill>
            </a:endParaRPr>
          </a:p>
        </p:txBody>
      </p:sp>
      <p:sp>
        <p:nvSpPr>
          <p:cNvPr id="13" name="正方形/長方形 15"/>
          <p:cNvSpPr>
            <a:spLocks noChangeArrowheads="1"/>
          </p:cNvSpPr>
          <p:nvPr/>
        </p:nvSpPr>
        <p:spPr bwMode="auto">
          <a:xfrm>
            <a:off x="180020" y="821372"/>
            <a:ext cx="9117505" cy="579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ts val="1800"/>
              </a:lnSpc>
              <a:spcBef>
                <a:spcPct val="0"/>
              </a:spcBef>
              <a:spcAft>
                <a:spcPct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■地方独立行政法人</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引き続き、大阪市の法人との統合等をめざします。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＜これまでの進捗状況＞</a:t>
            </a:r>
            <a:endPar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（地方独立行政法人の設置）</a:t>
            </a: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大　 学　　公立大学法人大阪府立大学　［平成</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月設立］</a:t>
            </a: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病 　院　　地方独立行政法人大阪府立病院機構　［平成</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月設立］</a:t>
            </a: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研究所　　地方独立行政法人大阪府立産業技術総合研究所　［平成</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月設立］</a:t>
            </a: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地方独立行政法人大阪府立環境農林水産総合研究所　［平成</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月設立］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b="1"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（地方独立行政法人の府市共同設置）</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研究所　　地方独立行政法人大阪健康安全基盤研究所　［平成</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月設立］</a:t>
            </a: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（府立公衆衛生研究所、市立環境科学研究所衛生部門の統合）</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（府市の地方独立行政法人の統合）</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研究所　　 地方独立行政法人大阪産業技術研究所　［平成</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月設立］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（府立産業技術総合研究所、市立工業研究所の法人統合）</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　 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600" dirty="0">
                <a:latin typeface="Meiryo UI" panose="020B0604030504040204" pitchFamily="50" charset="-128"/>
                <a:ea typeface="Meiryo UI" panose="020B0604030504040204" pitchFamily="50" charset="-128"/>
                <a:cs typeface="Meiryo UI" panose="020B0604030504040204" pitchFamily="50" charset="-128"/>
              </a:rPr>
              <a:t>公立大学法人大阪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月設立］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600" dirty="0">
                <a:latin typeface="Meiryo UI" panose="020B0604030504040204" pitchFamily="50" charset="-128"/>
                <a:ea typeface="Meiryo UI" panose="020B0604030504040204" pitchFamily="50" charset="-128"/>
                <a:cs typeface="Meiryo UI" panose="020B0604030504040204" pitchFamily="50" charset="-128"/>
              </a:rPr>
              <a:t>府立大学、市立大学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の法人統合、令和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月大学統合による新大学設置を予定）</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＜今後の新たな取組み＞</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（府市の地方独立行政法人の統合）</a:t>
            </a:r>
          </a:p>
          <a:p>
            <a:pPr eaLnBrk="0" fontAlgn="base" hangingPunct="0">
              <a:lnSpc>
                <a:spcPts val="1700"/>
              </a:lnSpc>
              <a:spcBef>
                <a:spcPct val="0"/>
              </a:spcBef>
              <a:spcAft>
                <a:spcPct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市及び府市法人と連携を図り、府立病院機構、市民病院機構の法人統合に向けて検討を進める。</a:t>
            </a:r>
          </a:p>
          <a:p>
            <a:pPr eaLnBrk="0" fontAlgn="base" hangingPunct="0">
              <a:lnSpc>
                <a:spcPts val="1700"/>
              </a:lnSpc>
              <a:spcBef>
                <a:spcPct val="0"/>
              </a:spcBef>
              <a:spcAft>
                <a:spcPct val="0"/>
              </a:spcAft>
              <a:defRPr/>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（市の地方独立行政法人への合流）</a:t>
            </a:r>
            <a:endParaRPr lang="ja-JP" altLang="ja-JP" sz="1600" b="1" u="sng"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府市の文化施設</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施設（博物館等）を一体運営するため、</a:t>
            </a:r>
            <a:r>
              <a:rPr lang="zh-TW" altLang="en-US" sz="1600" dirty="0">
                <a:latin typeface="Meiryo UI" panose="020B0604030504040204" pitchFamily="50" charset="-128"/>
                <a:ea typeface="Meiryo UI" panose="020B0604030504040204" pitchFamily="50" charset="-128"/>
                <a:cs typeface="Meiryo UI" panose="020B0604030504040204" pitchFamily="50" charset="-128"/>
              </a:rPr>
              <a:t>地方独立行政法人大阪市博物館機</a:t>
            </a:r>
            <a:endParaRPr lang="en-US" altLang="zh-TW" sz="16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600" dirty="0">
                <a:latin typeface="Meiryo UI" panose="020B0604030504040204" pitchFamily="50" charset="-128"/>
                <a:ea typeface="Meiryo UI" panose="020B0604030504040204" pitchFamily="50" charset="-128"/>
                <a:cs typeface="Meiryo UI" panose="020B0604030504040204" pitchFamily="50" charset="-128"/>
              </a:rPr>
              <a:t>構</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への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府施設の合流について大阪市と協議を進める。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　</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00514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正方形/長方形 1"/>
          <p:cNvSpPr>
            <a:spLocks noChangeArrowheads="1"/>
          </p:cNvSpPr>
          <p:nvPr/>
        </p:nvSpPr>
        <p:spPr bwMode="auto">
          <a:xfrm>
            <a:off x="269522" y="1380256"/>
            <a:ext cx="2817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ja-JP" altLang="en-US" sz="1400" dirty="0">
                <a:solidFill>
                  <a:prstClr val="black"/>
                </a:solidFill>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公の施設の点検状況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2051" name="グループ化 2"/>
          <p:cNvGrpSpPr>
            <a:grpSpLocks/>
          </p:cNvGrpSpPr>
          <p:nvPr/>
        </p:nvGrpSpPr>
        <p:grpSpPr bwMode="auto">
          <a:xfrm>
            <a:off x="636384" y="1727133"/>
            <a:ext cx="8121081" cy="4852218"/>
            <a:chOff x="398576" y="1315833"/>
            <a:chExt cx="8551384" cy="4063837"/>
          </a:xfrm>
        </p:grpSpPr>
        <p:sp>
          <p:nvSpPr>
            <p:cNvPr id="5" name="正方形/長方形 4"/>
            <p:cNvSpPr/>
            <p:nvPr/>
          </p:nvSpPr>
          <p:spPr>
            <a:xfrm>
              <a:off x="416386" y="1678096"/>
              <a:ext cx="2322091" cy="3451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○青少年海洋センター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青少年海洋センター・ファミリー棟</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○万国博覧会記念公園</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○男女共同参画・青少年センター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上方演芸資料館</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○江之子島文化芸術創造センター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者交流促進センター</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者自立センター</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○砂川厚生福祉センター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こんごう福祉センター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稲スポーツセンター</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大型児童館ビッグバン</a:t>
              </a:r>
              <a:endParaRPr lang="ja-JP" altLang="ja-JP" sz="1000" kern="100" dirty="0">
                <a:solidFill>
                  <a:prstClr val="black"/>
                </a:solidFill>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○福祉情報コミュニケーションセンター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○母子・父子福祉センター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修徳学院</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子どもライフサポートセンター</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女性自立支援センター（</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寮）</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中河内救命救急センター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高等職業技術専門校（</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prstClr val="black"/>
                </a:solidFill>
                <a:ea typeface="ＭＳ 明朝"/>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ctr">
                <a:lnSpc>
                  <a:spcPts val="1500"/>
                </a:lnSpc>
                <a:defRPr/>
              </a:pPr>
              <a:r>
                <a:rPr lang="en-US" sz="1000" kern="100" dirty="0">
                  <a:solidFill>
                    <a:srgbClr val="000000"/>
                  </a:solidFill>
                  <a:latin typeface="ＭＳ ゴシック"/>
                  <a:ea typeface="ＭＳ 明朝"/>
                  <a:cs typeface="Times New Roman"/>
                </a:rPr>
                <a:t> </a:t>
              </a:r>
              <a:endParaRPr lang="ja-JP" altLang="en-US" sz="1000" kern="100" dirty="0">
                <a:solidFill>
                  <a:prstClr val="white"/>
                </a:solidFill>
                <a:ea typeface="ＭＳ 明朝"/>
                <a:cs typeface="Times New Roman"/>
              </a:endParaRPr>
            </a:p>
          </p:txBody>
        </p:sp>
        <p:sp>
          <p:nvSpPr>
            <p:cNvPr id="6" name="正方形/長方形 5"/>
            <p:cNvSpPr/>
            <p:nvPr/>
          </p:nvSpPr>
          <p:spPr>
            <a:xfrm>
              <a:off x="2548911" y="1662253"/>
              <a:ext cx="1946423" cy="3521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○府民の森（</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園地）</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○金剛登山道駐車場</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○花の文化園</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○中央卸売市場</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○港湾施設</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○府営駐車場（</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狭山池博物館</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○府営公園（</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公園）</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○体育会館</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門真スポーツセンター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○臨海スポーツセンター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○漕艇センター</a:t>
              </a: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○中央図書館</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中之島図書館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少年自然の家</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○弥生文化博物館</a:t>
              </a: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飛鳥博物館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飛鳥風土記の丘</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＋府営住宅（</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308</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団地）</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公表時点</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just">
                <a:lnSpc>
                  <a:spcPts val="1500"/>
                </a:lnSpc>
                <a:defRPr/>
              </a:pPr>
              <a:endParaRPr lang="ja-JP" altLang="en-US" sz="1000" kern="100" dirty="0">
                <a:solidFill>
                  <a:prstClr val="white"/>
                </a:solidFill>
                <a:ea typeface="ＭＳ 明朝"/>
                <a:cs typeface="Times New Roman"/>
              </a:endParaRPr>
            </a:p>
          </p:txBody>
        </p:sp>
        <p:sp>
          <p:nvSpPr>
            <p:cNvPr id="7" name="角丸四角形 6"/>
            <p:cNvSpPr/>
            <p:nvPr/>
          </p:nvSpPr>
          <p:spPr>
            <a:xfrm>
              <a:off x="398576" y="1467691"/>
              <a:ext cx="3903757" cy="3911979"/>
            </a:xfrm>
            <a:prstGeom prst="roundRect">
              <a:avLst>
                <a:gd name="adj" fmla="val 9167"/>
              </a:avLst>
            </a:prstGeom>
            <a:no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prstClr val="white"/>
                </a:solidFill>
              </a:endParaRPr>
            </a:p>
          </p:txBody>
        </p:sp>
        <p:sp>
          <p:nvSpPr>
            <p:cNvPr id="4" name="正方形/長方形 3"/>
            <p:cNvSpPr/>
            <p:nvPr/>
          </p:nvSpPr>
          <p:spPr>
            <a:xfrm>
              <a:off x="1648514" y="1320867"/>
              <a:ext cx="1326907" cy="2743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公の施設</a:t>
              </a:r>
              <a:endParaRPr lang="ja-JP" altLang="en-US" sz="1400"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5125755" y="1467690"/>
              <a:ext cx="3824205" cy="3911978"/>
            </a:xfrm>
            <a:prstGeom prst="roundRect">
              <a:avLst>
                <a:gd name="adj" fmla="val 5190"/>
              </a:avLst>
            </a:prstGeom>
            <a:noFill/>
            <a:ln w="38100" cap="flat" cmpd="sng" algn="ctr">
              <a:solidFill>
                <a:srgbClr val="4F81BD">
                  <a:shade val="50000"/>
                </a:srgbClr>
              </a:solidFill>
              <a:prstDash val="solid"/>
            </a:ln>
            <a:effectLst>
              <a:outerShdw blurRad="50800" dist="38100" dir="2700000" algn="tl" rotWithShape="0">
                <a:prstClr val="black">
                  <a:alpha val="40000"/>
                </a:prstClr>
              </a:outerShdw>
            </a:effectLst>
          </p:spPr>
          <p:txBody>
            <a:bodyPr/>
            <a:lstStyle/>
            <a:p>
              <a:pPr indent="114300">
                <a:defRPr/>
              </a:pPr>
              <a:r>
                <a:rPr lang="en-US" sz="900" kern="100" dirty="0">
                  <a:solidFill>
                    <a:prstClr val="black"/>
                  </a:solidFill>
                  <a:latin typeface="ＭＳ ゴシック"/>
                  <a:ea typeface="ＭＳ 明朝"/>
                  <a:cs typeface="Times New Roman"/>
                </a:rPr>
                <a:t> </a:t>
              </a:r>
              <a:endParaRPr lang="ja-JP" altLang="en-US" sz="1050" kern="100" dirty="0">
                <a:solidFill>
                  <a:prstClr val="black"/>
                </a:solidFill>
                <a:latin typeface="Century"/>
                <a:ea typeface="ＭＳ 明朝"/>
                <a:cs typeface="Times New Roman"/>
              </a:endParaRPr>
            </a:p>
          </p:txBody>
        </p:sp>
        <p:sp>
          <p:nvSpPr>
            <p:cNvPr id="13" name="正方形/長方形 12"/>
            <p:cNvSpPr/>
            <p:nvPr/>
          </p:nvSpPr>
          <p:spPr>
            <a:xfrm>
              <a:off x="5661341" y="1315833"/>
              <a:ext cx="2802167" cy="274323"/>
            </a:xfrm>
            <a:prstGeom prst="rect">
              <a:avLst/>
            </a:prstGeom>
            <a:solidFill>
              <a:sysClr val="window" lastClr="FFFFFF"/>
            </a:solidFill>
            <a:ln w="25400" cap="flat" cmpd="sng" algn="ctr">
              <a:solidFill>
                <a:srgbClr val="4F81BD">
                  <a:shade val="50000"/>
                </a:srgbClr>
              </a:solidFill>
              <a:prstDash val="solid"/>
            </a:ln>
            <a:effectLst/>
          </p:spPr>
          <p:txBody>
            <a:bodyPr anchor="ctr"/>
            <a:lstStyle/>
            <a:p>
              <a:pPr algn="ctr">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重点的に取組みを進める施設</a:t>
              </a:r>
            </a:p>
          </p:txBody>
        </p:sp>
        <p:sp>
          <p:nvSpPr>
            <p:cNvPr id="2062" name="右矢印 14"/>
            <p:cNvSpPr>
              <a:spLocks noChangeArrowheads="1"/>
            </p:cNvSpPr>
            <p:nvPr/>
          </p:nvSpPr>
          <p:spPr bwMode="auto">
            <a:xfrm>
              <a:off x="4499932" y="2535885"/>
              <a:ext cx="371437" cy="1617804"/>
            </a:xfrm>
            <a:prstGeom prst="rightArrow">
              <a:avLst>
                <a:gd name="adj1" fmla="val 47944"/>
                <a:gd name="adj2" fmla="val 50000"/>
              </a:avLst>
            </a:prstGeom>
            <a:solidFill>
              <a:srgbClr val="4F81BD"/>
            </a:solidFill>
            <a:ln w="25400" algn="ctr">
              <a:solidFill>
                <a:srgbClr val="385D8A"/>
              </a:solidFill>
              <a:miter lim="800000"/>
              <a:headEnd/>
              <a:tailEnd/>
            </a:ln>
          </p:spPr>
          <p:txBody>
            <a:bodyPr anchor="ctr"/>
            <a:lstStyle/>
            <a:p>
              <a:pPr fontAlgn="base">
                <a:spcBef>
                  <a:spcPct val="0"/>
                </a:spcBef>
                <a:spcAft>
                  <a:spcPct val="0"/>
                </a:spcAft>
              </a:pPr>
              <a:endParaRPr lang="ja-JP" altLang="en-US">
                <a:solidFill>
                  <a:prstClr val="black"/>
                </a:solidFill>
              </a:endParaRPr>
            </a:p>
          </p:txBody>
        </p:sp>
      </p:grpSp>
      <p:sp>
        <p:nvSpPr>
          <p:cNvPr id="2053" name="正方形/長方形 15"/>
          <p:cNvSpPr>
            <a:spLocks noChangeArrowheads="1"/>
          </p:cNvSpPr>
          <p:nvPr/>
        </p:nvSpPr>
        <p:spPr bwMode="auto">
          <a:xfrm>
            <a:off x="372217" y="568132"/>
            <a:ext cx="8577953" cy="762773"/>
          </a:xfrm>
          <a:prstGeom prst="rect">
            <a:avLst/>
          </a:prstGeom>
          <a:noFill/>
          <a:ln>
            <a:noFill/>
          </a:ln>
        </p:spPr>
        <p:txBody>
          <a:bodyPr wrap="square">
            <a:spAutoFit/>
          </a:bodyPr>
          <a:lstStyle/>
          <a:p>
            <a:pPr fontAlgn="base">
              <a:lnSpc>
                <a:spcPts val="1800"/>
              </a:lnSpc>
              <a:spcBef>
                <a:spcPct val="0"/>
              </a:spcBef>
              <a:spcAft>
                <a:spcPct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公の施設（</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施設（府営住宅を除く）＋府営住宅</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団地）</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について、これまでの取組みの進捗状況や社会情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勢の変化を踏まえた点検を実施し、令和</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年度については、</a:t>
            </a:r>
            <a:r>
              <a:rPr lang="en-US" altLang="ja-JP" sz="14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37</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施設について重点的に取組みを進めていきます。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その他の施設についても、「ファシリティマネジメント基本方針」に基づく総量最適化等の観点から、点検を行います。　</a:t>
            </a:r>
          </a:p>
        </p:txBody>
      </p:sp>
      <p:sp>
        <p:nvSpPr>
          <p:cNvPr id="23" name="正方形/長方形 22"/>
          <p:cNvSpPr/>
          <p:nvPr/>
        </p:nvSpPr>
        <p:spPr>
          <a:xfrm>
            <a:off x="170511" y="893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4772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bwMode="auto">
          <a:xfrm>
            <a:off x="5350967" y="2258870"/>
            <a:ext cx="3271483" cy="4590510"/>
          </a:xfrm>
          <a:prstGeom prst="rect">
            <a:avLst/>
          </a:prstGeom>
          <a:noFill/>
          <a:ln w="25400" cap="flat" cmpd="sng" algn="ctr">
            <a:noFill/>
            <a:prstDash val="solid"/>
          </a:ln>
          <a:effectLst/>
        </p:spPr>
        <p:txBody>
          <a:bodyPr/>
          <a:lstStyle/>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青少年海洋センター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青少年海洋センター・ファミリー棟</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稲スポーツセンター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中河内救命救急センター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労働センター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花の文化園</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府民の森（</a:t>
            </a:r>
            <a:r>
              <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園地）</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金剛登山道駐車場</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中央卸売市場</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府営公園（</a:t>
            </a:r>
            <a:r>
              <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公園）</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弥生文化博物館</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a:t>
            </a:r>
            <a:r>
              <a:rPr lang="ja-JP" altLang="en-US" sz="1300" kern="1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飛鳥博物館　　　</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a:t>
            </a:r>
            <a:r>
              <a:rPr lang="ja-JP" altLang="en-US" sz="1300" kern="1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飛鳥風土記の丘</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5192919" y="6129194"/>
            <a:ext cx="184731" cy="369332"/>
          </a:xfrm>
          <a:prstGeom prst="rect">
            <a:avLst/>
          </a:prstGeom>
        </p:spPr>
        <p:txBody>
          <a:bodyPr wrap="none">
            <a:spAutoFit/>
          </a:bodyPr>
          <a:lstStyle/>
          <a:p>
            <a:endParaRPr lang="ja-JP" altLang="en-US" dirty="0">
              <a:solidFill>
                <a:prstClr val="black"/>
              </a:solidFill>
            </a:endParaRPr>
          </a:p>
        </p:txBody>
      </p:sp>
      <p:sp>
        <p:nvSpPr>
          <p:cNvPr id="19" name="正方形/長方形 18">
            <a:extLst>
              <a:ext uri="{FF2B5EF4-FFF2-40B4-BE49-F238E27FC236}">
                <a16:creationId xmlns:a16="http://schemas.microsoft.com/office/drawing/2014/main" id="{992A0A5A-1FA2-4702-BEDA-7ABFEEBBEA0C}"/>
              </a:ext>
            </a:extLst>
          </p:cNvPr>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42</a:t>
            </a:r>
            <a:endParaRPr lang="ja-JP" altLang="en-US" dirty="0">
              <a:solidFill>
                <a:prstClr val="black"/>
              </a:solidFill>
            </a:endParaRPr>
          </a:p>
        </p:txBody>
      </p:sp>
    </p:spTree>
    <p:extLst>
      <p:ext uri="{BB962C8B-B14F-4D97-AF65-F5344CB8AC3E}">
        <p14:creationId xmlns:p14="http://schemas.microsoft.com/office/powerpoint/2010/main" val="3768973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7058" y="1493785"/>
            <a:ext cx="8136904" cy="1200329"/>
          </a:xfrm>
          <a:prstGeom prst="rect">
            <a:avLst/>
          </a:prstGeom>
          <a:ln w="6350">
            <a:solidFill>
              <a:schemeClr val="tx1"/>
            </a:solidFill>
          </a:ln>
        </p:spPr>
        <p:txBody>
          <a:bodyPr wrap="square">
            <a:spAutoFit/>
          </a:bodyPr>
          <a:lstStyle/>
          <a:p>
            <a:pPr algn="ct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令和３年度大阪府行政経営の取組み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＜具体的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取組み編＞</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41140" y="3383995"/>
            <a:ext cx="8325925" cy="1323439"/>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Font typeface="Wingdings" pitchFamily="2" charset="2"/>
              <a:buNone/>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＜目次＞</a:t>
            </a:r>
          </a:p>
          <a:p>
            <a:pPr defTabSz="647700">
              <a:spcBef>
                <a:spcPct val="0"/>
              </a:spcBef>
              <a:buFont typeface="Wingdings" pitchFamily="2" charset="2"/>
              <a:buNone/>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　　・・・・・・・・・・・・・・・・・・・・・・・・・・・・・・・・・・・・・・・・・・・・・・・・・・・・・・・・</a:t>
            </a:r>
          </a:p>
          <a:p>
            <a:pP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　　 ・・・・・・・・・・・・・・・・・・・・・・・・・・・・・・・・・・・・・・・・・・・・・・・・</a:t>
            </a:r>
          </a:p>
          <a:p>
            <a:pP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公の施設の改革　　・・・・・・・・・・・・・・・・・・・・・・・・・・・・・・・・・・・・・・・・・・・・・・・・・・・</a:t>
            </a:r>
          </a:p>
        </p:txBody>
      </p:sp>
      <p:sp>
        <p:nvSpPr>
          <p:cNvPr id="10" name="Rectangle 3"/>
          <p:cNvSpPr txBox="1">
            <a:spLocks noChangeArrowheads="1"/>
          </p:cNvSpPr>
          <p:nvPr/>
        </p:nvSpPr>
        <p:spPr>
          <a:xfrm>
            <a:off x="7767355" y="3630216"/>
            <a:ext cx="683596" cy="107721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44</a:t>
            </a: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a:t>
            </a: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57</a:t>
            </a: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72</a:t>
            </a:r>
          </a:p>
        </p:txBody>
      </p:sp>
      <p:sp>
        <p:nvSpPr>
          <p:cNvPr id="5" name="正方形/長方形 4">
            <a:extLst>
              <a:ext uri="{FF2B5EF4-FFF2-40B4-BE49-F238E27FC236}">
                <a16:creationId xmlns:a16="http://schemas.microsoft.com/office/drawing/2014/main" id="{992A0A5A-1FA2-4702-BEDA-7ABFEEBBEA0C}"/>
              </a:ext>
            </a:extLst>
          </p:cNvPr>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43</a:t>
            </a:r>
            <a:endParaRPr lang="ja-JP" altLang="en-US" dirty="0">
              <a:solidFill>
                <a:prstClr val="black"/>
              </a:solidFill>
            </a:endParaRPr>
          </a:p>
        </p:txBody>
      </p:sp>
    </p:spTree>
    <p:extLst>
      <p:ext uri="{BB962C8B-B14F-4D97-AF65-F5344CB8AC3E}">
        <p14:creationId xmlns:p14="http://schemas.microsoft.com/office/powerpoint/2010/main" val="1401068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1510" y="174410"/>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2" y="50367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テキスト ボックス 4"/>
          <p:cNvSpPr txBox="1"/>
          <p:nvPr/>
        </p:nvSpPr>
        <p:spPr>
          <a:xfrm>
            <a:off x="161510" y="579596"/>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府税収入の確保</a:t>
            </a:r>
          </a:p>
        </p:txBody>
      </p:sp>
      <p:graphicFrame>
        <p:nvGraphicFramePr>
          <p:cNvPr id="6" name="表 5"/>
          <p:cNvGraphicFramePr>
            <a:graphicFrameLocks noGrp="1"/>
          </p:cNvGraphicFramePr>
          <p:nvPr>
            <p:extLst>
              <p:ext uri="{D42A27DB-BD31-4B8C-83A1-F6EECF244321}">
                <p14:modId xmlns:p14="http://schemas.microsoft.com/office/powerpoint/2010/main" val="1563239582"/>
              </p:ext>
            </p:extLst>
          </p:nvPr>
        </p:nvGraphicFramePr>
        <p:xfrm>
          <a:off x="246146" y="954005"/>
          <a:ext cx="8601329" cy="4860260"/>
        </p:xfrm>
        <a:graphic>
          <a:graphicData uri="http://schemas.openxmlformats.org/drawingml/2006/table">
            <a:tbl>
              <a:tblPr firstRow="1" bandRow="1">
                <a:tableStyleId>{5940675A-B579-460E-94D1-54222C63F5DA}</a:tableStyleId>
              </a:tblPr>
              <a:tblGrid>
                <a:gridCol w="590439">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3510390">
                  <a:extLst>
                    <a:ext uri="{9D8B030D-6E8A-4147-A177-3AD203B41FA5}">
                      <a16:colId xmlns:a16="http://schemas.microsoft.com/office/drawing/2014/main" val="20004"/>
                    </a:ext>
                  </a:extLst>
                </a:gridCol>
                <a:gridCol w="3510390">
                  <a:extLst>
                    <a:ext uri="{9D8B030D-6E8A-4147-A177-3AD203B41FA5}">
                      <a16:colId xmlns:a16="http://schemas.microsoft.com/office/drawing/2014/main" val="1737220151"/>
                    </a:ext>
                  </a:extLst>
                </a:gridCol>
              </a:tblGrid>
              <a:tr h="57913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9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92725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rPr>
                        <a:t>課税自主権の活用</a:t>
                      </a:r>
                    </a:p>
                  </a:txBody>
                  <a:tcPr vert="eaVert" anchor="ctr">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森林環境税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森林及び都市の緑の有する公益的機能を維持増進する環境整備のため、森林環境税を徴収。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12.2</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森林及び都市の緑の有する公益的機能を維持増進する環境整備のため、森林環境税を徴収。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extLst>
                  <a:ext uri="{0D108BD9-81ED-4DB2-BD59-A6C34878D82A}">
                    <a16:rowId xmlns:a16="http://schemas.microsoft.com/office/drawing/2014/main" val="10001"/>
                  </a:ext>
                </a:extLst>
              </a:tr>
              <a:tr h="1120773">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宿泊税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観光客の受入環境整備をはじめとする大阪の観光振興の取組みを推進するため、宿泊税を徴収。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観光客の受入環境整備をはじめとする大阪の観光振興の取組みを推進するため、宿泊税を徴収。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extLst>
                  <a:ext uri="{0D108BD9-81ED-4DB2-BD59-A6C34878D82A}">
                    <a16:rowId xmlns:a16="http://schemas.microsoft.com/office/drawing/2014/main" val="10002"/>
                  </a:ext>
                </a:extLst>
              </a:tr>
              <a:tr h="2233095">
                <a:tc vMerge="1">
                  <a:txBody>
                    <a:bodyPr/>
                    <a:lstStyle/>
                    <a:p>
                      <a:endParaRPr kumimoji="1" lang="ja-JP" altLang="en-US"/>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法人二税の超過課税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・道路網などの都市基盤整備や防災対策の充実といった大都市圏特有の緊急かつ膨大な財政需要に対処するため、法人府民税法人税割及び法人事業税の超過課税を引き続き実施。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325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・大阪経済の成長に向けた施策を推進するため、法人府民税均等割の超過課税を引き続き実施。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・道路網などの都市基盤整備や防災対策の充実といった大都市圏特有の緊急かつ膨大な財政需要に対処するため、法人府民税法人税割及び法人事業税の超過課税を引き続き実施。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261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・大阪経済の成長に向けた施策を推進するため、法人府民税均等割の超過課税を引き続き実施。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noFill/>
                  </a:tcPr>
                </a:tc>
                <a:extLst>
                  <a:ext uri="{0D108BD9-81ED-4DB2-BD59-A6C34878D82A}">
                    <a16:rowId xmlns:a16="http://schemas.microsoft.com/office/drawing/2014/main" val="10003"/>
                  </a:ext>
                </a:extLst>
              </a:tr>
            </a:tbl>
          </a:graphicData>
        </a:graphic>
      </p:graphicFrame>
      <p:sp>
        <p:nvSpPr>
          <p:cNvPr id="8" name="正方形/長方形 7"/>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44</a:t>
            </a:r>
            <a:endParaRPr lang="ja-JP" altLang="en-US" dirty="0">
              <a:solidFill>
                <a:prstClr val="black"/>
              </a:solidFill>
            </a:endParaRPr>
          </a:p>
        </p:txBody>
      </p:sp>
    </p:spTree>
    <p:extLst>
      <p:ext uri="{BB962C8B-B14F-4D97-AF65-F5344CB8AC3E}">
        <p14:creationId xmlns:p14="http://schemas.microsoft.com/office/powerpoint/2010/main" val="4047838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ext uri="{D42A27DB-BD31-4B8C-83A1-F6EECF244321}">
                <p14:modId xmlns:p14="http://schemas.microsoft.com/office/powerpoint/2010/main" val="1942137002"/>
              </p:ext>
            </p:extLst>
          </p:nvPr>
        </p:nvGraphicFramePr>
        <p:xfrm>
          <a:off x="246145" y="954004"/>
          <a:ext cx="8601330" cy="2634432"/>
        </p:xfrm>
        <a:graphic>
          <a:graphicData uri="http://schemas.openxmlformats.org/drawingml/2006/table">
            <a:tbl>
              <a:tblPr firstRow="1" bandRow="1">
                <a:tableStyleId>{5940675A-B579-460E-94D1-54222C63F5DA}</a:tableStyleId>
              </a:tblPr>
              <a:tblGrid>
                <a:gridCol w="635445">
                  <a:extLst>
                    <a:ext uri="{9D8B030D-6E8A-4147-A177-3AD203B41FA5}">
                      <a16:colId xmlns:a16="http://schemas.microsoft.com/office/drawing/2014/main" val="20000"/>
                    </a:ext>
                  </a:extLst>
                </a:gridCol>
                <a:gridCol w="1350150">
                  <a:extLst>
                    <a:ext uri="{9D8B030D-6E8A-4147-A177-3AD203B41FA5}">
                      <a16:colId xmlns:a16="http://schemas.microsoft.com/office/drawing/2014/main" val="20001"/>
                    </a:ext>
                  </a:extLst>
                </a:gridCol>
                <a:gridCol w="3330370">
                  <a:extLst>
                    <a:ext uri="{9D8B030D-6E8A-4147-A177-3AD203B41FA5}">
                      <a16:colId xmlns:a16="http://schemas.microsoft.com/office/drawing/2014/main" val="20004"/>
                    </a:ext>
                  </a:extLst>
                </a:gridCol>
                <a:gridCol w="3285365">
                  <a:extLst>
                    <a:ext uri="{9D8B030D-6E8A-4147-A177-3AD203B41FA5}">
                      <a16:colId xmlns:a16="http://schemas.microsoft.com/office/drawing/2014/main" val="2053537550"/>
                    </a:ext>
                  </a:extLst>
                </a:gridCol>
              </a:tblGrid>
              <a:tr h="51919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9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30514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dirty="0">
                          <a:latin typeface="メイリオ" panose="020B0604030504040204" pitchFamily="50" charset="-128"/>
                          <a:ea typeface="メイリオ" panose="020B0604030504040204" pitchFamily="50" charset="-128"/>
                          <a:cs typeface="Meiryo UI" panose="020B0604030504040204" pitchFamily="50" charset="-128"/>
                        </a:rPr>
                        <a:t>徴収向上方策</a:t>
                      </a:r>
                      <a:endPar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個人住民税</a:t>
                      </a:r>
                      <a:r>
                        <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府民税及び市町村民税</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の大阪府域地方税徴収機構における共同徴収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大阪府域地方税徴収機構において、令和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年度は府内</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市町と共同徴収を実施。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億円（個人府民税）</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個人住民税をはじめとした地方税の税収確保を図るため、府と参加団体との間で引き続き共同徴収を推進。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億円（個人府民税）</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1009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課税調査の推進</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府が自ら徴収する税目について、厳正な課税調査を推進。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8.6</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府が自ら徴収する税目について、厳正な課税調査を推進。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98599096"/>
                  </a:ext>
                </a:extLst>
              </a:tr>
            </a:tbl>
          </a:graphicData>
        </a:graphic>
      </p:graphicFrame>
      <p:sp>
        <p:nvSpPr>
          <p:cNvPr id="17" name="正方形/長方形 16"/>
          <p:cNvSpPr/>
          <p:nvPr/>
        </p:nvSpPr>
        <p:spPr>
          <a:xfrm>
            <a:off x="161510" y="174411"/>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9" name="テキスト ボックス 18"/>
          <p:cNvSpPr txBox="1"/>
          <p:nvPr/>
        </p:nvSpPr>
        <p:spPr>
          <a:xfrm>
            <a:off x="161510" y="579597"/>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府税収入の確保</a:t>
            </a:r>
          </a:p>
        </p:txBody>
      </p:sp>
      <p:sp>
        <p:nvSpPr>
          <p:cNvPr id="9" name="正方形/長方形 8"/>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45</a:t>
            </a:r>
            <a:endParaRPr lang="ja-JP" altLang="en-US" dirty="0">
              <a:solidFill>
                <a:prstClr val="black"/>
              </a:solidFill>
            </a:endParaRPr>
          </a:p>
        </p:txBody>
      </p:sp>
    </p:spTree>
    <p:extLst>
      <p:ext uri="{BB962C8B-B14F-4D97-AF65-F5344CB8AC3E}">
        <p14:creationId xmlns:p14="http://schemas.microsoft.com/office/powerpoint/2010/main" val="3525934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ext uri="{D42A27DB-BD31-4B8C-83A1-F6EECF244321}">
                <p14:modId xmlns:p14="http://schemas.microsoft.com/office/powerpoint/2010/main" val="3354018599"/>
              </p:ext>
            </p:extLst>
          </p:nvPr>
        </p:nvGraphicFramePr>
        <p:xfrm>
          <a:off x="262478" y="982755"/>
          <a:ext cx="8702010" cy="4741500"/>
        </p:xfrm>
        <a:graphic>
          <a:graphicData uri="http://schemas.openxmlformats.org/drawingml/2006/table">
            <a:tbl>
              <a:tblPr firstRow="1" bandRow="1">
                <a:tableStyleId>{5940675A-B579-460E-94D1-54222C63F5DA}</a:tableStyleId>
              </a:tblPr>
              <a:tblGrid>
                <a:gridCol w="619112">
                  <a:extLst>
                    <a:ext uri="{9D8B030D-6E8A-4147-A177-3AD203B41FA5}">
                      <a16:colId xmlns:a16="http://schemas.microsoft.com/office/drawing/2014/main" val="20000"/>
                    </a:ext>
                  </a:extLst>
                </a:gridCol>
                <a:gridCol w="1620180">
                  <a:extLst>
                    <a:ext uri="{9D8B030D-6E8A-4147-A177-3AD203B41FA5}">
                      <a16:colId xmlns:a16="http://schemas.microsoft.com/office/drawing/2014/main" val="20001"/>
                    </a:ext>
                  </a:extLst>
                </a:gridCol>
                <a:gridCol w="3510390">
                  <a:extLst>
                    <a:ext uri="{9D8B030D-6E8A-4147-A177-3AD203B41FA5}">
                      <a16:colId xmlns:a16="http://schemas.microsoft.com/office/drawing/2014/main" val="20004"/>
                    </a:ext>
                  </a:extLst>
                </a:gridCol>
                <a:gridCol w="2952328">
                  <a:extLst>
                    <a:ext uri="{9D8B030D-6E8A-4147-A177-3AD203B41FA5}">
                      <a16:colId xmlns:a16="http://schemas.microsoft.com/office/drawing/2014/main" val="343836115"/>
                    </a:ext>
                  </a:extLst>
                </a:gridCol>
              </a:tblGrid>
              <a:tr h="51103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89021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rPr>
                        <a:t>府有財産の活用・売却</a:t>
                      </a: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者社会参加促進センター</a:t>
                      </a:r>
                    </a:p>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谷町福祉センター</a:t>
                      </a:r>
                    </a:p>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盲人福祉センター</a:t>
                      </a:r>
                    </a:p>
                    <a:p>
                      <a:pPr algn="l"/>
                      <a:r>
                        <a:rPr lang="en-US" altLang="ja-JP" sz="12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12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ステーション</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左記</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施設について、「福祉情報コミュニケーションセンター」及び「母子・父子福祉センター」として、森之宮に新施設を整備（令和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月オープン）。</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IT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ステーションは、令和元年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月に一部機能を夕陽</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丘高等職業技術専門校内へ移転済。）</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なお、旧</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IT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ステーションは、一般競争入札を行い、令和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月に売却</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売却額：</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16.75</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err="1">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売却済みの</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IT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ステーションを除く</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施設の売却に取り組む。</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0001"/>
                  </a:ext>
                </a:extLst>
              </a:tr>
              <a:tr h="1350150">
                <a:tc v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マイドームおおさか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月に</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公財</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大阪産業振興機構と</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公財</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大阪市都市型産業振興センターを統合して</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公財</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大阪産業局が設立。中小企業支援機能の強化を図る観点から、売却も含めた最良の方法について検討を進めている。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中小企業支援機能の強化を図る観点から、売却も含めた最良の方法を検討していく。</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90110">
                <a:tc vMerge="1">
                  <a:txBody>
                    <a:bodyPr/>
                    <a:lstStyle/>
                    <a:p>
                      <a:endParaRPr lang="ja-JP"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堺泉北埠頭上屋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府営上屋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棟について、順次民間に有償譲渡等ができるよう、現在の上屋利用者と協議を進めた。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府営上屋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棟について、順次民間に有償譲渡等ができるよう、現在の上屋利用者と協議を進める。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0" name="テキスト ボックス 9"/>
          <p:cNvSpPr txBox="1"/>
          <p:nvPr/>
        </p:nvSpPr>
        <p:spPr>
          <a:xfrm>
            <a:off x="161510" y="565348"/>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府有財産の活用・売却など</a:t>
            </a:r>
          </a:p>
        </p:txBody>
      </p:sp>
      <p:sp>
        <p:nvSpPr>
          <p:cNvPr id="11" name="正方形/長方形 10"/>
          <p:cNvSpPr/>
          <p:nvPr/>
        </p:nvSpPr>
        <p:spPr>
          <a:xfrm>
            <a:off x="161510" y="16959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98857"/>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46</a:t>
            </a:r>
            <a:endParaRPr lang="ja-JP" altLang="en-US" dirty="0">
              <a:solidFill>
                <a:prstClr val="black"/>
              </a:solidFill>
            </a:endParaRPr>
          </a:p>
        </p:txBody>
      </p:sp>
    </p:spTree>
    <p:extLst>
      <p:ext uri="{BB962C8B-B14F-4D97-AF65-F5344CB8AC3E}">
        <p14:creationId xmlns:p14="http://schemas.microsoft.com/office/powerpoint/2010/main" val="343897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8510" y="9863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（１）現状認識</a:t>
            </a:r>
          </a:p>
        </p:txBody>
      </p:sp>
      <p:sp>
        <p:nvSpPr>
          <p:cNvPr id="5" name="正方形/長方形 4"/>
          <p:cNvSpPr/>
          <p:nvPr/>
        </p:nvSpPr>
        <p:spPr>
          <a:xfrm>
            <a:off x="8432528" y="6526378"/>
            <a:ext cx="648072" cy="3101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1600" dirty="0">
                <a:solidFill>
                  <a:schemeClr val="tx1"/>
                </a:solidFill>
              </a:rPr>
              <a:t>2</a:t>
            </a:r>
            <a:endParaRPr lang="ja-JP" altLang="en-US" sz="1600" dirty="0">
              <a:solidFill>
                <a:schemeClr val="tx1"/>
              </a:solidFill>
            </a:endParaRPr>
          </a:p>
        </p:txBody>
      </p:sp>
      <p:sp>
        <p:nvSpPr>
          <p:cNvPr id="6" name="正方形/長方形 5"/>
          <p:cNvSpPr/>
          <p:nvPr/>
        </p:nvSpPr>
        <p:spPr>
          <a:xfrm>
            <a:off x="183873" y="908719"/>
            <a:ext cx="8640960" cy="4031873"/>
          </a:xfrm>
          <a:prstGeom prst="rect">
            <a:avLst/>
          </a:prstGeom>
        </p:spPr>
        <p:txBody>
          <a:bodyPr wrap="square">
            <a:spAutoFit/>
          </a:bodyPr>
          <a:lstStyle/>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人口減少・高齢化の同時進行、低所得層の増加などの課題が浮き彫りになる中、大阪の成長の実現と安全・安心の確保を同時に図っていかなければなりません。</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また、現在、新型コロナウイルス感染症という新たな課題への対応も急務となっています。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そのため、大阪府は、令和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年度にコロナ対策のために行った事務事業シフトも踏まえ、財政規律を堅持し、課題に的確に対応しうる行財政運営体制の確立に取り組んでいます。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一方、社会においては、社会課題の解決に挑む企業の増加や個人の社会参加意欲の高まり、テクノロジーの著しい進歩など、前向きな変化がみられます。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また、世界の諸都市では、</a:t>
            </a:r>
            <a:r>
              <a:rPr lang="en-US" altLang="ja-JP" sz="16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ビッグデータ等の先端技術を利用し、都市課題の解決や都市機能の効率化に活かそうとする「スマートシティ」の取組みも始まっています。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こうした動きは、コロナへの対応を通じて、より一層活発化しています。</a:t>
            </a:r>
          </a:p>
          <a:p>
            <a:pPr marL="174625" indent="-174625"/>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コロナとの共存を前提に持続可能な社会を構築</a:t>
            </a:r>
            <a:r>
              <a:rPr lang="en-US" altLang="ja-JP" sz="1600" baseline="30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ていくため、府は、府民・企業・市町村・国との連携を深め社会全体で課題解決する「起点」としての役割を果たすとともに、新たな技術も活用し、従来の手法や発想に捉われない行政経営を行っていく必要があります。</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60286" y="6084295"/>
            <a:ext cx="8640960" cy="584775"/>
          </a:xfrm>
          <a:prstGeom prst="rect">
            <a:avLst/>
          </a:prstGeom>
        </p:spPr>
        <p:txBody>
          <a:bodyPr wrap="square">
            <a:spAutoFit/>
          </a:bodyPr>
          <a:lstStyle/>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大阪府は、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年大阪・関西万博の開催都市として、先頭に立って</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の達成に貢献する「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先進都市」をめざしている。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年の国連持続可能な開発サミットで採択された「持続可能な開発のための</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アジェンダ」で設定された国際目標。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「誰一人取り残さない持続可能な世界の実現」に向け、大胆に変革していくことを基本理念に、経済・社会・環境の三側面から、持続的社会の実現に向け総合的に取り組んでいくこととしている。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255881" y="6039290"/>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245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ext uri="{D42A27DB-BD31-4B8C-83A1-F6EECF244321}">
                <p14:modId xmlns:p14="http://schemas.microsoft.com/office/powerpoint/2010/main" val="3122611302"/>
              </p:ext>
            </p:extLst>
          </p:nvPr>
        </p:nvGraphicFramePr>
        <p:xfrm>
          <a:off x="310687" y="1013504"/>
          <a:ext cx="8716808" cy="4485726"/>
        </p:xfrm>
        <a:graphic>
          <a:graphicData uri="http://schemas.openxmlformats.org/drawingml/2006/table">
            <a:tbl>
              <a:tblPr firstRow="1" bandRow="1">
                <a:tableStyleId>{5940675A-B579-460E-94D1-54222C63F5DA}</a:tableStyleId>
              </a:tblPr>
              <a:tblGrid>
                <a:gridCol w="585258">
                  <a:extLst>
                    <a:ext uri="{9D8B030D-6E8A-4147-A177-3AD203B41FA5}">
                      <a16:colId xmlns:a16="http://schemas.microsoft.com/office/drawing/2014/main" val="20000"/>
                    </a:ext>
                  </a:extLst>
                </a:gridCol>
                <a:gridCol w="2325905">
                  <a:extLst>
                    <a:ext uri="{9D8B030D-6E8A-4147-A177-3AD203B41FA5}">
                      <a16:colId xmlns:a16="http://schemas.microsoft.com/office/drawing/2014/main" val="20001"/>
                    </a:ext>
                  </a:extLst>
                </a:gridCol>
                <a:gridCol w="3150350">
                  <a:extLst>
                    <a:ext uri="{9D8B030D-6E8A-4147-A177-3AD203B41FA5}">
                      <a16:colId xmlns:a16="http://schemas.microsoft.com/office/drawing/2014/main" val="20004"/>
                    </a:ext>
                  </a:extLst>
                </a:gridCol>
                <a:gridCol w="2655295">
                  <a:extLst>
                    <a:ext uri="{9D8B030D-6E8A-4147-A177-3AD203B41FA5}">
                      <a16:colId xmlns:a16="http://schemas.microsoft.com/office/drawing/2014/main" val="3039791570"/>
                    </a:ext>
                  </a:extLst>
                </a:gridCol>
              </a:tblGrid>
              <a:tr h="57029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035115">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府有財産の活用・売却</a:t>
                      </a: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府警待機宿舎　 堺①</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元府営和泉伯太住宅用地</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一般競争入札により売却（令和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月）</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売却額：　</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1.26</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売却額：　</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0.44</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zh-TW"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zh-TW"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zh-TW"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10001"/>
                  </a:ext>
                </a:extLst>
              </a:tr>
              <a:tr h="765085">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大和田川廃川堤敷</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（元雇用促進住宅出来島宿舎）</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売却に取り組む。</a:t>
                      </a:r>
                      <a:endParaRPr kumimoji="1" lang="en-US" altLang="ja-JP" sz="1200" b="0" i="0" u="none" strike="sngStrike" kern="1200" cap="none" spc="0" normalizeH="0" baseline="0" noProof="0" dirty="0">
                        <a:ln>
                          <a:noFill/>
                        </a:ln>
                        <a:solidFill>
                          <a:schemeClr val="accent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2381843607"/>
                  </a:ext>
                </a:extLst>
              </a:tr>
              <a:tr h="720080">
                <a:tc vMerge="1">
                  <a:txBody>
                    <a:bodyPr/>
                    <a:lstStyle/>
                    <a:p>
                      <a:endParaRPr kumimoji="1" lang="ja-JP" altLang="en-US"/>
                    </a:p>
                  </a:txBody>
                  <a:tcPr/>
                </a:tc>
                <a:tc>
                  <a:txBody>
                    <a:bodyPr/>
                    <a:lstStyle/>
                    <a:p>
                      <a:r>
                        <a:rPr lang="ja-JP" altLang="en-US"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元泉大津公共職業安定所敷地</a:t>
                      </a:r>
                      <a:endParaRPr lang="en-US" altLang="ja-JP"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売却は、令和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年度以降の見込み。</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364245394"/>
                  </a:ext>
                </a:extLst>
              </a:tr>
              <a:tr h="675075">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元ひらおか山荘跡</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売却は、令和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年度以降の見込み。</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527959842"/>
                  </a:ext>
                </a:extLst>
              </a:tr>
              <a:tr h="720080">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府警待機宿舎　住之江①</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売却は、令和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年度以降の見込み。</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437251006"/>
                  </a:ext>
                </a:extLst>
              </a:tr>
            </a:tbl>
          </a:graphicData>
        </a:graphic>
      </p:graphicFrame>
      <p:sp>
        <p:nvSpPr>
          <p:cNvPr id="10" name="テキスト ボックス 9"/>
          <p:cNvSpPr txBox="1"/>
          <p:nvPr/>
        </p:nvSpPr>
        <p:spPr>
          <a:xfrm>
            <a:off x="161510" y="570166"/>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府有財産の活用・売却など</a:t>
            </a:r>
          </a:p>
        </p:txBody>
      </p:sp>
      <p:sp>
        <p:nvSpPr>
          <p:cNvPr id="18" name="正方形/長方形 17"/>
          <p:cNvSpPr/>
          <p:nvPr/>
        </p:nvSpPr>
        <p:spPr>
          <a:xfrm>
            <a:off x="161510" y="174411"/>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 name="直線コネクタ 18"/>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47</a:t>
            </a:r>
            <a:endParaRPr lang="ja-JP" altLang="en-US" dirty="0">
              <a:solidFill>
                <a:prstClr val="black"/>
              </a:solidFill>
            </a:endParaRPr>
          </a:p>
        </p:txBody>
      </p:sp>
    </p:spTree>
    <p:extLst>
      <p:ext uri="{BB962C8B-B14F-4D97-AF65-F5344CB8AC3E}">
        <p14:creationId xmlns:p14="http://schemas.microsoft.com/office/powerpoint/2010/main" val="85187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2987519686"/>
              </p:ext>
            </p:extLst>
          </p:nvPr>
        </p:nvGraphicFramePr>
        <p:xfrm>
          <a:off x="250399" y="956784"/>
          <a:ext cx="8597076" cy="1492116"/>
        </p:xfrm>
        <a:graphic>
          <a:graphicData uri="http://schemas.openxmlformats.org/drawingml/2006/table">
            <a:tbl>
              <a:tblPr firstRow="1" bandRow="1">
                <a:tableStyleId>{5940675A-B579-460E-94D1-54222C63F5DA}</a:tableStyleId>
              </a:tblPr>
              <a:tblGrid>
                <a:gridCol w="1100615">
                  <a:extLst>
                    <a:ext uri="{9D8B030D-6E8A-4147-A177-3AD203B41FA5}">
                      <a16:colId xmlns:a16="http://schemas.microsoft.com/office/drawing/2014/main" val="20000"/>
                    </a:ext>
                  </a:extLst>
                </a:gridCol>
                <a:gridCol w="1665411">
                  <a:extLst>
                    <a:ext uri="{9D8B030D-6E8A-4147-A177-3AD203B41FA5}">
                      <a16:colId xmlns:a16="http://schemas.microsoft.com/office/drawing/2014/main" val="20001"/>
                    </a:ext>
                  </a:extLst>
                </a:gridCol>
                <a:gridCol w="2915525">
                  <a:extLst>
                    <a:ext uri="{9D8B030D-6E8A-4147-A177-3AD203B41FA5}">
                      <a16:colId xmlns:a16="http://schemas.microsoft.com/office/drawing/2014/main" val="20004"/>
                    </a:ext>
                  </a:extLst>
                </a:gridCol>
                <a:gridCol w="2915525">
                  <a:extLst>
                    <a:ext uri="{9D8B030D-6E8A-4147-A177-3AD203B41FA5}">
                      <a16:colId xmlns:a16="http://schemas.microsoft.com/office/drawing/2014/main" val="928825073"/>
                    </a:ext>
                  </a:extLst>
                </a:gridCol>
              </a:tblGrid>
              <a:tr h="56356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9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9285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株式売却</a:t>
                      </a:r>
                      <a:endParaRPr kumimoji="1" lang="ja-JP" altLang="en-US" sz="1200" b="0" strike="sngStrike"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株式会社大阪鶴見フラワーセンターの株式売却</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株式売却について、引き続き検討中。なお、売却時期については、今後必要となる大規模修繕等を踏まえ、企業価値を見極めた上で判断する。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株式売却について、引き続き検討する。ただし、売却時期については、今後必要となる大規模修繕等を踏まえ、企業価値を見極めた上で判断する。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10004"/>
                  </a:ext>
                </a:extLst>
              </a:tr>
            </a:tbl>
          </a:graphicData>
        </a:graphic>
      </p:graphicFrame>
      <p:sp>
        <p:nvSpPr>
          <p:cNvPr id="18" name="テキスト ボックス 17"/>
          <p:cNvSpPr txBox="1"/>
          <p:nvPr/>
        </p:nvSpPr>
        <p:spPr>
          <a:xfrm>
            <a:off x="161509" y="539390"/>
            <a:ext cx="3150351"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府有財産の活用・売却など</a:t>
            </a:r>
          </a:p>
        </p:txBody>
      </p:sp>
      <p:sp>
        <p:nvSpPr>
          <p:cNvPr id="19" name="正方形/長方形 18"/>
          <p:cNvSpPr/>
          <p:nvPr/>
        </p:nvSpPr>
        <p:spPr>
          <a:xfrm>
            <a:off x="161510" y="143635"/>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0" name="直線コネクタ 19"/>
          <p:cNvCxnSpPr/>
          <p:nvPr/>
        </p:nvCxnSpPr>
        <p:spPr>
          <a:xfrm>
            <a:off x="179512" y="47289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48</a:t>
            </a:r>
            <a:endParaRPr lang="ja-JP" altLang="en-US" dirty="0">
              <a:solidFill>
                <a:prstClr val="black"/>
              </a:solidFill>
            </a:endParaRPr>
          </a:p>
        </p:txBody>
      </p:sp>
    </p:spTree>
    <p:extLst>
      <p:ext uri="{BB962C8B-B14F-4D97-AF65-F5344CB8AC3E}">
        <p14:creationId xmlns:p14="http://schemas.microsoft.com/office/powerpoint/2010/main" val="3843038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88907219"/>
              </p:ext>
            </p:extLst>
          </p:nvPr>
        </p:nvGraphicFramePr>
        <p:xfrm>
          <a:off x="179512" y="593685"/>
          <a:ext cx="8757973" cy="6025490"/>
        </p:xfrm>
        <a:graphic>
          <a:graphicData uri="http://schemas.openxmlformats.org/drawingml/2006/table">
            <a:tbl>
              <a:tblPr firstRow="1" bandRow="1">
                <a:tableStyleId>{5940675A-B579-460E-94D1-54222C63F5DA}</a:tableStyleId>
              </a:tblPr>
              <a:tblGrid>
                <a:gridCol w="972108">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835315">
                  <a:extLst>
                    <a:ext uri="{9D8B030D-6E8A-4147-A177-3AD203B41FA5}">
                      <a16:colId xmlns:a16="http://schemas.microsoft.com/office/drawing/2014/main" val="20004"/>
                    </a:ext>
                  </a:extLst>
                </a:gridCol>
                <a:gridCol w="2430270">
                  <a:extLst>
                    <a:ext uri="{9D8B030D-6E8A-4147-A177-3AD203B41FA5}">
                      <a16:colId xmlns:a16="http://schemas.microsoft.com/office/drawing/2014/main" val="142398630"/>
                    </a:ext>
                  </a:extLst>
                </a:gridCol>
              </a:tblGrid>
              <a:tr h="44287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996894">
                <a:tc>
                  <a:txBody>
                    <a:bodyPr/>
                    <a:lstStyle/>
                    <a:p>
                      <a:r>
                        <a:rPr lang="ja-JP" altLang="en-US" sz="1200" dirty="0">
                          <a:solidFill>
                            <a:schemeClr val="tx1"/>
                          </a:solidFill>
                          <a:latin typeface="メイリオ" panose="020B0604030504040204" pitchFamily="50" charset="-128"/>
                          <a:ea typeface="メイリオ" panose="020B0604030504040204" pitchFamily="50" charset="-128"/>
                        </a:rPr>
                        <a:t>東京事務所運営費</a:t>
                      </a:r>
                      <a:endParaRPr lang="en-US" altLang="ja-JP" sz="1200" dirty="0">
                        <a:solidFill>
                          <a:schemeClr val="tx1"/>
                        </a:solidFill>
                        <a:latin typeface="メイリオ" panose="020B0604030504040204" pitchFamily="50" charset="-128"/>
                        <a:ea typeface="メイリオ"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ja-JP" altLang="en-US" sz="1200" u="none" dirty="0">
                          <a:solidFill>
                            <a:schemeClr val="tx1"/>
                          </a:solidFill>
                          <a:latin typeface="メイリオ" panose="020B0604030504040204" pitchFamily="50" charset="-128"/>
                          <a:ea typeface="メイリオ" panose="020B0604030504040204" pitchFamily="50" charset="-128"/>
                        </a:rPr>
                        <a:t>大阪府施策の実現・府政の円滑な推進のために、本庁各部局と国会、政府各省庁とを結び、その連絡調整窓口としての情報収集を行うとともに、大阪府政に関する各種情報の発信を行う。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u="none" dirty="0">
                          <a:solidFill>
                            <a:schemeClr val="tx1"/>
                          </a:solidFill>
                          <a:latin typeface="メイリオ" panose="020B0604030504040204" pitchFamily="50" charset="-128"/>
                          <a:ea typeface="メイリオ" panose="020B0604030504040204" pitchFamily="50" charset="-128"/>
                        </a:rPr>
                        <a:t>令和元年</a:t>
                      </a:r>
                      <a:r>
                        <a:rPr lang="en-US" altLang="ja-JP" sz="1200" u="none" dirty="0">
                          <a:solidFill>
                            <a:schemeClr val="tx1"/>
                          </a:solidFill>
                          <a:latin typeface="メイリオ" panose="020B0604030504040204" pitchFamily="50" charset="-128"/>
                          <a:ea typeface="メイリオ" panose="020B0604030504040204" pitchFamily="50" charset="-128"/>
                        </a:rPr>
                        <a:t>12</a:t>
                      </a:r>
                      <a:r>
                        <a:rPr lang="ja-JP" altLang="en-US" sz="1200" u="none" dirty="0">
                          <a:solidFill>
                            <a:schemeClr val="tx1"/>
                          </a:solidFill>
                          <a:latin typeface="メイリオ" panose="020B0604030504040204" pitchFamily="50" charset="-128"/>
                          <a:ea typeface="メイリオ" panose="020B0604030504040204" pitchFamily="50" charset="-128"/>
                        </a:rPr>
                        <a:t>月に大阪府・大阪市東京事務所に堺市東京事務所が移転し、三者による一体運営を開始。これを受け、管理運営費（事務所賃借料、光熱水費）を節減した。</a:t>
                      </a:r>
                      <a:endParaRPr lang="en-US" altLang="ja-JP" sz="1200" u="none"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strike="sngStrike" dirty="0">
                        <a:solidFill>
                          <a:srgbClr val="FF0000"/>
                        </a:solidFill>
                        <a:latin typeface="メイリオ" panose="020B0604030504040204" pitchFamily="50" charset="-128"/>
                        <a:ea typeface="メイリオ" panose="020B0604030504040204" pitchFamily="50" charset="-128"/>
                      </a:endParaRPr>
                    </a:p>
                  </a:txBody>
                  <a:tcP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10001"/>
                  </a:ext>
                </a:extLst>
              </a:tr>
              <a:tr h="2106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市町村振興補助金</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市町村が将来に向けて自律していくことを府として後押しするため、府内市町村の中核市移行や広域連携などの自律化に向けた体制整備及び行財政基盤を強化する取組みを支援する。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市町村の分権改革の取組みを支援する制度として運用し、新たな権限移譲及び広域連携体制の整備、並びに分権改革を支える行財政改革を進めた。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市町村における広域連携体制の整備、行財政基盤の強化等の取組みを後押しする制度としての役割を果たしているか、引き続き効果を検証していく。</a:t>
                      </a:r>
                      <a:endParaRPr kumimoji="1" lang="en-US" altLang="ja-JP"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T="72000" marB="72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992106"/>
                  </a:ext>
                </a:extLst>
              </a:tr>
              <a:tr h="11707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地域福祉・</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高齢者福祉交付金</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地域福祉、高齢者福祉の各分野を対象に、市町村が創意工夫を凝らし、地域の実情に沿った施策の立案、推進を行うことで、府民サービスの向上に資することを目的に交付する。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市町村の活用状況等を踏まえ、主な事業に係る評価指標や配分基準を設定し、市町村における統一的な指標に基づく実績数値を把握した。</a:t>
                      </a:r>
                      <a:endParaRPr kumimoji="1" lang="en-US" altLang="ja-JP" sz="1200" b="0" i="0" u="none" strike="dbl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主な事業に係る評価指標・配分基準に基づく事業評価や交付金の配分について、令和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年度から円滑に実施できるよう、引き続き市町村との調整を進める。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09849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新子育て支援交付金</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乳幼児医療費助成制度の再構築に伴い、市町村における医療費助成をはじめとした子育て支援施策の充実を支援するため、交付金を交付する。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市町村の活用状況を踏まえ、より効果的な運用となるよう交付金の配分方法等について試算を行い、見直しの方向性について検討した。</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年度の検討結果を踏まえ、</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つの配分枠に関する申請手続きの一本化を含め、交付金を活用している事業全体の効果検証が行えるような運用を検討する。</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148484"/>
                  </a:ext>
                </a:extLst>
              </a:tr>
            </a:tbl>
          </a:graphicData>
        </a:graphic>
      </p:graphicFrame>
      <p:cxnSp>
        <p:nvCxnSpPr>
          <p:cNvPr id="10" name="直線コネクタ 9"/>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大かっこ 2">
            <a:extLst>
              <a:ext uri="{FF2B5EF4-FFF2-40B4-BE49-F238E27FC236}">
                <a16:creationId xmlns:a16="http://schemas.microsoft.com/office/drawing/2014/main" id="{F8269C35-84A7-4D71-ABD1-DB4DE7BAF55A}"/>
              </a:ext>
            </a:extLst>
          </p:cNvPr>
          <p:cNvSpPr/>
          <p:nvPr/>
        </p:nvSpPr>
        <p:spPr>
          <a:xfrm>
            <a:off x="3736510" y="3023956"/>
            <a:ext cx="2700300" cy="1232732"/>
          </a:xfrm>
          <a:prstGeom prst="bracketPair">
            <a:avLst>
              <a:gd name="adj" fmla="val 5103"/>
            </a:avLst>
          </a:prstGeom>
          <a:ln w="12700"/>
        </p:spPr>
        <p:style>
          <a:lnRef idx="1">
            <a:schemeClr val="dk1"/>
          </a:lnRef>
          <a:fillRef idx="0">
            <a:schemeClr val="dk1"/>
          </a:fillRef>
          <a:effectRef idx="0">
            <a:schemeClr val="dk1"/>
          </a:effectRef>
          <a:fontRef idx="minor">
            <a:schemeClr val="tx1"/>
          </a:fontRef>
        </p:style>
        <p:txBody>
          <a:bodyPr lIns="72000" tIns="36000" rIns="0" bIns="36000" rtlCol="0" anchor="ctr"/>
          <a:lstStyle/>
          <a:p>
            <a:pPr>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実施事業</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・市町村への権限移譲の推進</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・広域連携体制の整備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（ごみ処理の広域化に向けた連携協約の</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締結 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・行財政改革の推進（小学校の統廃合 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等</a:t>
            </a:r>
          </a:p>
        </p:txBody>
      </p:sp>
      <p:sp>
        <p:nvSpPr>
          <p:cNvPr id="7" name="正方形/長方形 6"/>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49</a:t>
            </a:r>
            <a:endParaRPr lang="ja-JP" altLang="en-US" dirty="0">
              <a:solidFill>
                <a:prstClr val="black"/>
              </a:solidFill>
            </a:endParaRPr>
          </a:p>
        </p:txBody>
      </p:sp>
    </p:spTree>
    <p:extLst>
      <p:ext uri="{BB962C8B-B14F-4D97-AF65-F5344CB8AC3E}">
        <p14:creationId xmlns:p14="http://schemas.microsoft.com/office/powerpoint/2010/main" val="1999149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435107857"/>
              </p:ext>
            </p:extLst>
          </p:nvPr>
        </p:nvGraphicFramePr>
        <p:xfrm>
          <a:off x="179512" y="690934"/>
          <a:ext cx="8666752" cy="4403251"/>
        </p:xfrm>
        <a:graphic>
          <a:graphicData uri="http://schemas.openxmlformats.org/drawingml/2006/table">
            <a:tbl>
              <a:tblPr firstRow="1" bandRow="1">
                <a:tableStyleId>{5940675A-B579-460E-94D1-54222C63F5DA}</a:tableStyleId>
              </a:tblPr>
              <a:tblGrid>
                <a:gridCol w="1110386">
                  <a:extLst>
                    <a:ext uri="{9D8B030D-6E8A-4147-A177-3AD203B41FA5}">
                      <a16:colId xmlns:a16="http://schemas.microsoft.com/office/drawing/2014/main" val="20000"/>
                    </a:ext>
                  </a:extLst>
                </a:gridCol>
                <a:gridCol w="2201982">
                  <a:extLst>
                    <a:ext uri="{9D8B030D-6E8A-4147-A177-3AD203B41FA5}">
                      <a16:colId xmlns:a16="http://schemas.microsoft.com/office/drawing/2014/main" val="20001"/>
                    </a:ext>
                  </a:extLst>
                </a:gridCol>
                <a:gridCol w="2757335">
                  <a:extLst>
                    <a:ext uri="{9D8B030D-6E8A-4147-A177-3AD203B41FA5}">
                      <a16:colId xmlns:a16="http://schemas.microsoft.com/office/drawing/2014/main" val="20004"/>
                    </a:ext>
                  </a:extLst>
                </a:gridCol>
                <a:gridCol w="2597049">
                  <a:extLst>
                    <a:ext uri="{9D8B030D-6E8A-4147-A177-3AD203B41FA5}">
                      <a16:colId xmlns:a16="http://schemas.microsoft.com/office/drawing/2014/main" val="1786328602"/>
                    </a:ext>
                  </a:extLst>
                </a:gridCol>
              </a:tblGrid>
              <a:tr h="44281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53017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重度障がい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者在宅生活応援制度事業費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err="1">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障がい</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者の自立と社会参加に向け、重度障がい者と介護する方々への在宅生活の推進とさらなる応援を目的として、重度障がい者と同居している介護者へ給付金を支給する。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本事業については、令和元～</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年度を目途に事業効果やニーズの変化等を検証することとしていることから、当事者を取り巻く状況の変化等の把握に努めるとともに、今後の制度のあり方について検討を進めた。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事業効果やニーズの変化、当事者を取り巻く状況の変化等を踏まえ、今後の制度のあり方について令和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年度を目途に引き続き検討を進める。</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dbl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0001"/>
                  </a:ext>
                </a:extLst>
              </a:tr>
              <a:tr h="243027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労働相談等事業</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費</a:t>
                      </a: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労働行政の効率的・効果的な推進、</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府民のセーフティネットとして使用者及び労働者からの労働に関する相談を受けるとともに、府内の労働組合に関する調査等を行い、労働問題をめぐるトラブルや労使紛争の未然防止、早期解決の促進を図り、労使関係の安定と働きやすい職場環境づくりを推進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労政課と総合労働事務所（南大阪センターを含む）を統合することにより機能強化を図り、働き方改革等の新たな政策課題に迅速に対応した。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また、市町村とも引き続き連携し、労働施策支援に努めた。</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中小企業における働き方改革やワーク・ライフ・バランスの促進に取り組む。</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また、市町村とも引き続き連携し、労働施策の主体的な取組みを促していく。</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1204551"/>
                  </a:ext>
                </a:extLst>
              </a:tr>
            </a:tbl>
          </a:graphicData>
        </a:graphic>
      </p:graphicFrame>
      <p:sp>
        <p:nvSpPr>
          <p:cNvPr id="8" name="正方形/長方形 7"/>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2" y="49438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50</a:t>
            </a:r>
            <a:endParaRPr lang="ja-JP" altLang="en-US" dirty="0">
              <a:solidFill>
                <a:prstClr val="black"/>
              </a:solidFill>
            </a:endParaRPr>
          </a:p>
        </p:txBody>
      </p:sp>
    </p:spTree>
    <p:extLst>
      <p:ext uri="{BB962C8B-B14F-4D97-AF65-F5344CB8AC3E}">
        <p14:creationId xmlns:p14="http://schemas.microsoft.com/office/powerpoint/2010/main" val="463960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3881955375"/>
              </p:ext>
            </p:extLst>
          </p:nvPr>
        </p:nvGraphicFramePr>
        <p:xfrm>
          <a:off x="179513" y="638690"/>
          <a:ext cx="8784975" cy="4559608"/>
        </p:xfrm>
        <a:graphic>
          <a:graphicData uri="http://schemas.openxmlformats.org/drawingml/2006/table">
            <a:tbl>
              <a:tblPr firstRow="1" bandRow="1">
                <a:tableStyleId>{5940675A-B579-460E-94D1-54222C63F5DA}</a:tableStyleId>
              </a:tblPr>
              <a:tblGrid>
                <a:gridCol w="1114601">
                  <a:extLst>
                    <a:ext uri="{9D8B030D-6E8A-4147-A177-3AD203B41FA5}">
                      <a16:colId xmlns:a16="http://schemas.microsoft.com/office/drawing/2014/main" val="20000"/>
                    </a:ext>
                  </a:extLst>
                </a:gridCol>
                <a:gridCol w="2197766">
                  <a:extLst>
                    <a:ext uri="{9D8B030D-6E8A-4147-A177-3AD203B41FA5}">
                      <a16:colId xmlns:a16="http://schemas.microsoft.com/office/drawing/2014/main" val="20001"/>
                    </a:ext>
                  </a:extLst>
                </a:gridCol>
                <a:gridCol w="2745305">
                  <a:extLst>
                    <a:ext uri="{9D8B030D-6E8A-4147-A177-3AD203B41FA5}">
                      <a16:colId xmlns:a16="http://schemas.microsoft.com/office/drawing/2014/main" val="20004"/>
                    </a:ext>
                  </a:extLst>
                </a:gridCol>
                <a:gridCol w="2727303">
                  <a:extLst>
                    <a:ext uri="{9D8B030D-6E8A-4147-A177-3AD203B41FA5}">
                      <a16:colId xmlns:a16="http://schemas.microsoft.com/office/drawing/2014/main" val="1346563556"/>
                    </a:ext>
                  </a:extLst>
                </a:gridCol>
              </a:tblGrid>
              <a:tr h="49505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88606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高等職業技術専門校運営費</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新規学校卒業者及び中高年齢者等に対し基礎的な技能訓練を実施し、就職の促進を図り、産業界の要求する技能労働者の養成を図る。また、職業訓練指導員の技術指導、生活・職業指導の両面での資質向上を図るため、計画的・効率的な指導員研修を実施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就職氷河期世代の安定就労促進の観点から、年齢制限の緩和を実施した。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北大阪校・東大阪校・南大阪校においては、企業ニーズや商工会・商工会議所等の意見聴取を反映し、地域の産業人材育成拠点としての機能強化を図っている。</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大阪府人材育成計画に基づく技術専門校の機能の充実強化を図る取組みについて、具体的な成果指標を設定し、事業効果の検証を行う。</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訓練科目の見直し過程においては、企業ニーズや商工会・商工会議所等の意見聴取を反映し、地域の産業人材育成拠点としての機能強化を図る。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78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大阪府ものづくり支援拠点</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府内のものづくり中小企業の技術革新や活性化のため、イノベーションの創出、産学官ネットワークの構築、受発注の推進、人材育成などものづくり総合支援拠点であるものづくりビジネスセンター大阪（</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MOBIO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）の事業運営を行う</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公益財団法人大阪産業局</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及び常設展示場等運営事業者に補助を行う。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からの公益財団法人大阪産業局へのものづくり中小企業支援事業の移管に向けて、大阪府と大阪産業局との共同プロジェクト等で、ものづくり中小企業への支援を実施するとともに最適な支援の在り方を検討した。</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共同プロジェクト等での事業実施を踏まえ、大阪産業局のノウハウや専門性を活用すべき事業を令和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年度に移管する。</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今後は、大阪産業局において、移管事業や既存リソースを踏まえた本格的な中小企業支援機能強化について毎年事業計画を策定し、モニタリングも行いながら費用対効果の最大化を図っていく。</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0279573"/>
                  </a:ext>
                </a:extLst>
              </a:tr>
            </a:tbl>
          </a:graphicData>
        </a:graphic>
      </p:graphicFrame>
      <p:sp>
        <p:nvSpPr>
          <p:cNvPr id="15" name="正方形/長方形 14"/>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p:nvPr/>
        </p:nvCxnSpPr>
        <p:spPr>
          <a:xfrm>
            <a:off x="179512" y="49438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51</a:t>
            </a:r>
            <a:endParaRPr lang="ja-JP" altLang="en-US" dirty="0">
              <a:solidFill>
                <a:prstClr val="black"/>
              </a:solidFill>
            </a:endParaRPr>
          </a:p>
        </p:txBody>
      </p:sp>
    </p:spTree>
    <p:extLst>
      <p:ext uri="{BB962C8B-B14F-4D97-AF65-F5344CB8AC3E}">
        <p14:creationId xmlns:p14="http://schemas.microsoft.com/office/powerpoint/2010/main" val="2772876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1033290974"/>
              </p:ext>
            </p:extLst>
          </p:nvPr>
        </p:nvGraphicFramePr>
        <p:xfrm>
          <a:off x="250754" y="632852"/>
          <a:ext cx="8723229" cy="4776368"/>
        </p:xfrm>
        <a:graphic>
          <a:graphicData uri="http://schemas.openxmlformats.org/drawingml/2006/table">
            <a:tbl>
              <a:tblPr firstRow="1" bandRow="1">
                <a:tableStyleId>{5940675A-B579-460E-94D1-54222C63F5DA}</a:tableStyleId>
              </a:tblPr>
              <a:tblGrid>
                <a:gridCol w="1074974">
                  <a:extLst>
                    <a:ext uri="{9D8B030D-6E8A-4147-A177-3AD203B41FA5}">
                      <a16:colId xmlns:a16="http://schemas.microsoft.com/office/drawing/2014/main" val="20000"/>
                    </a:ext>
                  </a:extLst>
                </a:gridCol>
                <a:gridCol w="2084617">
                  <a:extLst>
                    <a:ext uri="{9D8B030D-6E8A-4147-A177-3AD203B41FA5}">
                      <a16:colId xmlns:a16="http://schemas.microsoft.com/office/drawing/2014/main" val="20001"/>
                    </a:ext>
                  </a:extLst>
                </a:gridCol>
                <a:gridCol w="2601815">
                  <a:extLst>
                    <a:ext uri="{9D8B030D-6E8A-4147-A177-3AD203B41FA5}">
                      <a16:colId xmlns:a16="http://schemas.microsoft.com/office/drawing/2014/main" val="20004"/>
                    </a:ext>
                  </a:extLst>
                </a:gridCol>
                <a:gridCol w="2961823">
                  <a:extLst>
                    <a:ext uri="{9D8B030D-6E8A-4147-A177-3AD203B41FA5}">
                      <a16:colId xmlns:a16="http://schemas.microsoft.com/office/drawing/2014/main" val="1773882730"/>
                    </a:ext>
                  </a:extLst>
                </a:gridCol>
              </a:tblGrid>
              <a:tr h="41080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7003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中小企業向け融資資金貸付金</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様々に頑張っている府内中小企業者に対して、事業に必要な資金を融資することにより、中小企業者の健全な事業の振興及び発展を図る。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年度当初の総融資枠は</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4,520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億円（前年度比▲</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480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億円）であったが、新型コロナウイルス感染症関連融資制度を創設し（総融資枠</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2.54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兆円）、経営に影響を受ける中小企業者を支援した。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年度の総融資枠等については、</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融資実績及び今後の見通しを踏まえ設定した。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年度の総融資枠は</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5,820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億円。新型コロナウイルス感染症により経営に影響を受ける中小企業者を支援するため、新型コロナウイルス感染症関連融資制度（年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％固定金利）を引き続き実施。</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国の制度改正に伴う融資メニューの創設や資金需要に対応するための融資枠の増減などにより、後年度の財政負担の増加が見込まれる場合は、損補割合や融資条件の見直しを行う。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融資枠については、実績等を検証し、令和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年度当初予算要求時に議論する。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6518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狭山池博物館運営事業費</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狭山池の「平成の大改修」に伴う埋蔵文化財調査で発掘された土木遺産を保存、展示し、後世にわかりやすく親しみやすく紹介し、府民の文化的向上を図る。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ESCO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事業のサービス継続とともに、平成</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30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年度にとりまとめた効果的・効率的な運営方針に基づいて、他機関と連携した新たな事業の実施及び研究助成金の申請を行った。</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ESCO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事業のサービスを継続するとともに、平成</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30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年度にとりまとめた効果的・効率的な運営方針に基づき、他機関と連携した新たな事業の実施や、研究助成金の申請などを行う。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また、自主財源の確保を目的とした駐車場開設に向けて関係機関との協議を行う。</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5" name="正方形/長方形 14"/>
          <p:cNvSpPr/>
          <p:nvPr/>
        </p:nvSpPr>
        <p:spPr>
          <a:xfrm>
            <a:off x="161510" y="17934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p:nvPr/>
        </p:nvCxnSpPr>
        <p:spPr>
          <a:xfrm>
            <a:off x="179512" y="53938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52</a:t>
            </a:r>
            <a:endParaRPr lang="ja-JP" altLang="en-US" dirty="0">
              <a:solidFill>
                <a:prstClr val="black"/>
              </a:solidFill>
            </a:endParaRPr>
          </a:p>
        </p:txBody>
      </p:sp>
    </p:spTree>
    <p:extLst>
      <p:ext uri="{BB962C8B-B14F-4D97-AF65-F5344CB8AC3E}">
        <p14:creationId xmlns:p14="http://schemas.microsoft.com/office/powerpoint/2010/main" val="328269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149207780"/>
              </p:ext>
            </p:extLst>
          </p:nvPr>
        </p:nvGraphicFramePr>
        <p:xfrm>
          <a:off x="242519" y="701656"/>
          <a:ext cx="8694966" cy="5825459"/>
        </p:xfrm>
        <a:graphic>
          <a:graphicData uri="http://schemas.openxmlformats.org/drawingml/2006/table">
            <a:tbl>
              <a:tblPr firstRow="1" bandRow="1">
                <a:tableStyleId>{5940675A-B579-460E-94D1-54222C63F5DA}</a:tableStyleId>
              </a:tblPr>
              <a:tblGrid>
                <a:gridCol w="1099739">
                  <a:extLst>
                    <a:ext uri="{9D8B030D-6E8A-4147-A177-3AD203B41FA5}">
                      <a16:colId xmlns:a16="http://schemas.microsoft.com/office/drawing/2014/main" val="20000"/>
                    </a:ext>
                  </a:extLst>
                </a:gridCol>
                <a:gridCol w="1907495">
                  <a:extLst>
                    <a:ext uri="{9D8B030D-6E8A-4147-A177-3AD203B41FA5}">
                      <a16:colId xmlns:a16="http://schemas.microsoft.com/office/drawing/2014/main" val="20001"/>
                    </a:ext>
                  </a:extLst>
                </a:gridCol>
                <a:gridCol w="2897422">
                  <a:extLst>
                    <a:ext uri="{9D8B030D-6E8A-4147-A177-3AD203B41FA5}">
                      <a16:colId xmlns:a16="http://schemas.microsoft.com/office/drawing/2014/main" val="20004"/>
                    </a:ext>
                  </a:extLst>
                </a:gridCol>
                <a:gridCol w="2790310">
                  <a:extLst>
                    <a:ext uri="{9D8B030D-6E8A-4147-A177-3AD203B41FA5}">
                      <a16:colId xmlns:a16="http://schemas.microsoft.com/office/drawing/2014/main" val="894706128"/>
                    </a:ext>
                  </a:extLst>
                </a:gridCol>
              </a:tblGrid>
              <a:tr h="4770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37033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i="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a:t>
                      </a: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流域下水道事業会計繰出金</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下水道サービスを安定的に供給するため、地方公営企業法に定める経費の負担の原則に従い、大阪府流域下水道事業会計に対して補助・出資を行う。</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流域下水道減価償却費等に対する利用者負担（市町村負担）の設定について関連市町村との協議が整い、令和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7</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年度から負担を開始し、令和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年度から完全負担とすることを決定した（令和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また、将来の人口減少を見据え、流域下水道施設の長期的な整備方針である</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「大阪湾流域別下水道整備総合計画」</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（流総計画）の見直しに併せて今後の事業規模を検討し、将来投資の負担軽減を図る。令和</a:t>
                      </a:r>
                      <a:r>
                        <a:rPr kumimoji="1" lang="en-US" altLang="ja-JP" sz="1200" u="none"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2</a:t>
                      </a:r>
                      <a:r>
                        <a:rPr kumimoji="1" lang="ja-JP" altLang="en-US" sz="1200" u="none"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年度は上記計画の改訂に向け、</a:t>
                      </a:r>
                      <a:r>
                        <a:rPr kumimoji="1" lang="ja-JP" altLang="en-US"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国・関係府県による勉強会を実施した。</a:t>
                      </a:r>
                      <a:endParaRPr kumimoji="1" lang="en-US" altLang="ja-JP"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gn="l"/>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なお、検討期間中も老朽化した施設は適切な規模での改築・長寿命化を進めた。</a:t>
                      </a:r>
                      <a:endParaRPr kumimoji="1" lang="en-US" altLang="ja-JP"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TlToBr w="12700" cap="flat" cmpd="sng" algn="ctr">
                      <a:noFill/>
                      <a:prstDash val="solid"/>
                      <a:round/>
                      <a:headEnd type="none" w="med" len="med"/>
                      <a:tailEnd type="none" w="med" len="med"/>
                    </a:lnTlToB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流総計画の改訂では、今後本格化する協議に向けた基礎資料準備に着手する。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引き続き、検討期間中の適切な規模での改築・長寿命化を進めるとともに、施設の効率的運転による電力削減など維持管理コストの縮減に取り組む。</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TlToBr w="12700" cap="flat" cmpd="sng" algn="ctr">
                      <a:noFill/>
                      <a:prstDash val="solid"/>
                      <a:round/>
                      <a:headEnd type="none" w="med" len="med"/>
                      <a:tailEnd type="none" w="med" len="med"/>
                    </a:lnTlToBr>
                    <a:noFill/>
                  </a:tcPr>
                </a:tc>
                <a:extLst>
                  <a:ext uri="{0D108BD9-81ED-4DB2-BD59-A6C34878D82A}">
                    <a16:rowId xmlns:a16="http://schemas.microsoft.com/office/drawing/2014/main" val="10001"/>
                  </a:ext>
                </a:extLst>
              </a:tr>
              <a:tr h="19780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密集住宅市街地整備促進事業費</a:t>
                      </a:r>
                      <a:endParaRPr lang="zh-TW"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地震時等に大きな被害が想定される密集市街地の防災性の向上や住環境の改善のため、道路・公園などの地区公共施設の整備、老朽建築物の除却等を行う市に対し補助を行う。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市整備アクションプログラムに基づ</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く</a:t>
                      </a:r>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密集市街地解消に向けた市の取組みに対し、補助を行った。</a:t>
                      </a:r>
                    </a:p>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また、国の</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住生活基本計画の見直しの方向性（令和</a:t>
                      </a:r>
                      <a:r>
                        <a:rPr kumimoji="1" lang="en-US" altLang="ja-JP" sz="1200" kern="1200" dirty="0">
                          <a:solidFill>
                            <a:schemeClr val="tx1"/>
                          </a:solidFill>
                          <a:effectLst/>
                          <a:latin typeface="メイリオ" panose="020B0604030504040204" pitchFamily="50" charset="-128"/>
                          <a:ea typeface="メイリオ" panose="020B0604030504040204" pitchFamily="50" charset="-128"/>
                          <a:cs typeface="+mn-cs"/>
                        </a:rPr>
                        <a:t>2</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年</a:t>
                      </a:r>
                      <a:r>
                        <a:rPr kumimoji="1" lang="en-US" altLang="ja-JP" sz="1200" kern="1200" dirty="0">
                          <a:solidFill>
                            <a:schemeClr val="tx1"/>
                          </a:solidFill>
                          <a:effectLst/>
                          <a:latin typeface="メイリオ" panose="020B0604030504040204" pitchFamily="50" charset="-128"/>
                          <a:ea typeface="メイリオ" panose="020B0604030504040204" pitchFamily="50" charset="-128"/>
                          <a:cs typeface="+mn-cs"/>
                        </a:rPr>
                        <a:t>10</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月）を踏まえ</a:t>
                      </a:r>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、事業期間の検討を行うとともに、</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令和</a:t>
                      </a:r>
                      <a:r>
                        <a:rPr kumimoji="1" lang="en-US" altLang="ja-JP" sz="1200" kern="1200" dirty="0">
                          <a:solidFill>
                            <a:schemeClr val="tx1"/>
                          </a:solidFill>
                          <a:effectLst/>
                          <a:latin typeface="メイリオ" panose="020B0604030504040204" pitchFamily="50" charset="-128"/>
                          <a:ea typeface="メイリオ" panose="020B0604030504040204" pitchFamily="50" charset="-128"/>
                          <a:cs typeface="+mn-cs"/>
                        </a:rPr>
                        <a:t>3</a:t>
                      </a:r>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年度以降の府密集市街地整備方針の</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改定（令和</a:t>
                      </a:r>
                      <a:r>
                        <a:rPr kumimoji="1" lang="en-US" altLang="ja-JP" sz="1200" kern="1200" dirty="0">
                          <a:solidFill>
                            <a:schemeClr val="tx1"/>
                          </a:solidFill>
                          <a:effectLst/>
                          <a:latin typeface="メイリオ" panose="020B0604030504040204" pitchFamily="50" charset="-128"/>
                          <a:ea typeface="メイリオ" panose="020B0604030504040204" pitchFamily="50" charset="-128"/>
                          <a:cs typeface="+mn-cs"/>
                        </a:rPr>
                        <a:t>3</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年</a:t>
                      </a:r>
                      <a:r>
                        <a:rPr kumimoji="1" lang="en-US" altLang="ja-JP" sz="1200" kern="1200" dirty="0">
                          <a:solidFill>
                            <a:schemeClr val="tx1"/>
                          </a:solidFill>
                          <a:effectLst/>
                          <a:latin typeface="メイリオ" panose="020B0604030504040204" pitchFamily="50" charset="-128"/>
                          <a:ea typeface="メイリオ" panose="020B0604030504040204" pitchFamily="50" charset="-128"/>
                          <a:cs typeface="+mn-cs"/>
                        </a:rPr>
                        <a:t>3</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月公表予定）</a:t>
                      </a:r>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及び市整備アクションプログラムの策定支援を行った。</a:t>
                      </a:r>
                      <a:endParaRPr lang="en-US" altLang="ja-JP" sz="1200" u="none" dirty="0">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lToBr w="12700" cap="flat" cmpd="sng" algn="ctr">
                      <a:noFill/>
                      <a:prstDash val="solid"/>
                      <a:round/>
                      <a:headEnd type="none" w="med" len="med"/>
                      <a:tailEnd type="none" w="med" len="med"/>
                    </a:lnTlToBr>
                    <a:no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6</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年度以降の事業実施について、「当面の財政運営の取組み（案）</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平成</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28</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月</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」での議論を踏まえ、令和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年度までに、事業主体である市に対する支援手法の抜本的見直しを検討する。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lToBr w="12700" cap="flat" cmpd="sng" algn="ctr">
                      <a:noFill/>
                      <a:prstDash val="solid"/>
                      <a:round/>
                      <a:headEnd type="none" w="med" len="med"/>
                      <a:tailEnd type="none" w="med" len="med"/>
                    </a:lnTlToBr>
                    <a:noFill/>
                  </a:tcPr>
                </a:tc>
                <a:extLst>
                  <a:ext uri="{0D108BD9-81ED-4DB2-BD59-A6C34878D82A}">
                    <a16:rowId xmlns:a16="http://schemas.microsoft.com/office/drawing/2014/main" val="2970749557"/>
                  </a:ext>
                </a:extLst>
              </a:tr>
            </a:tbl>
          </a:graphicData>
        </a:graphic>
      </p:graphicFrame>
      <p:sp>
        <p:nvSpPr>
          <p:cNvPr id="9" name="正方形/長方形 8"/>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53</a:t>
            </a:r>
            <a:endParaRPr lang="ja-JP" altLang="en-US" dirty="0">
              <a:solidFill>
                <a:prstClr val="black"/>
              </a:solidFill>
            </a:endParaRPr>
          </a:p>
        </p:txBody>
      </p:sp>
    </p:spTree>
    <p:extLst>
      <p:ext uri="{BB962C8B-B14F-4D97-AF65-F5344CB8AC3E}">
        <p14:creationId xmlns:p14="http://schemas.microsoft.com/office/powerpoint/2010/main" val="3085716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54</a:t>
            </a:r>
            <a:endParaRPr lang="ja-JP" altLang="en-US" dirty="0">
              <a:solidFill>
                <a:prstClr val="black"/>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3198172718"/>
              </p:ext>
            </p:extLst>
          </p:nvPr>
        </p:nvGraphicFramePr>
        <p:xfrm>
          <a:off x="161510" y="680990"/>
          <a:ext cx="8765345" cy="4922062"/>
        </p:xfrm>
        <a:graphic>
          <a:graphicData uri="http://schemas.openxmlformats.org/drawingml/2006/table">
            <a:tbl>
              <a:tblPr firstRow="1" bandRow="1">
                <a:tableStyleId>{5940675A-B579-460E-94D1-54222C63F5DA}</a:tableStyleId>
              </a:tblPr>
              <a:tblGrid>
                <a:gridCol w="1115909">
                  <a:extLst>
                    <a:ext uri="{9D8B030D-6E8A-4147-A177-3AD203B41FA5}">
                      <a16:colId xmlns:a16="http://schemas.microsoft.com/office/drawing/2014/main" val="20000"/>
                    </a:ext>
                  </a:extLst>
                </a:gridCol>
                <a:gridCol w="1881940">
                  <a:extLst>
                    <a:ext uri="{9D8B030D-6E8A-4147-A177-3AD203B41FA5}">
                      <a16:colId xmlns:a16="http://schemas.microsoft.com/office/drawing/2014/main" val="20001"/>
                    </a:ext>
                  </a:extLst>
                </a:gridCol>
                <a:gridCol w="2883748">
                  <a:extLst>
                    <a:ext uri="{9D8B030D-6E8A-4147-A177-3AD203B41FA5}">
                      <a16:colId xmlns:a16="http://schemas.microsoft.com/office/drawing/2014/main" val="20004"/>
                    </a:ext>
                  </a:extLst>
                </a:gridCol>
                <a:gridCol w="2883748">
                  <a:extLst>
                    <a:ext uri="{9D8B030D-6E8A-4147-A177-3AD203B41FA5}">
                      <a16:colId xmlns:a16="http://schemas.microsoft.com/office/drawing/2014/main" val="4010674733"/>
                    </a:ext>
                  </a:extLst>
                </a:gridCol>
              </a:tblGrid>
              <a:tr h="4381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347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府立高等学校再編整備事業費</a:t>
                      </a: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府立高等学校の再編整備を推進する。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工科高校や国際関係学科の改編等のため、実習用設備の調達や改編内容の</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PR</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リーフレット作成など、必要不可欠な事業を実施している。</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閉校により生じる財源の範囲内で再編整備（学科の⾒直し等）に必要不可⽋な事業のみを実施する。なお、閉校により生じる財源は将来的なものであり、不確実性が存在することから、事業の実施にあたっては、⼀定の⾒込みを精査したうえで判断を⾏</a:t>
                      </a:r>
                      <a:r>
                        <a:rPr kumimoji="1" lang="ja-JP" altLang="en-US" sz="1200" b="0" i="0" u="none" strike="noStrike" kern="1200" cap="none" spc="0" normalizeH="0" baseline="0" noProof="0" dirty="0" err="1">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う</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4520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障がいのある生徒の高校生活支援事業費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障がいのある生徒の高校生活を支援するため、エキスパート支援員・学校生活支援員等を府立高等学校に配置する。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他府県の水準や国の動き等も踏まえ、持続可能な制度となるよう事業のあり方を見直している。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事業費のうち高校へのスクールカウンセラーの配置経費の一部が、国庫補助（</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）の対象であることが確認できたため、令和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年度事業から同補助金を申請・活用予定。</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引き続き、他府県の水準や国の動き等も踏まえ、持続可能な制度となるよう事業のあり方を見直す。</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548926"/>
                  </a:ext>
                </a:extLst>
              </a:tr>
              <a:tr h="100392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私立高等学校等振興助成費</a:t>
                      </a: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教育条件の維持向上、保護者負担の軽減及び経営</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の健全化</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を図り、私立学校の健全な発展に資する。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財政再建プログラム（案）等の方向性を踏まえ、事業効果や見直した場合の影響の把握に努めるなど、引き続き、検討を行う。</a:t>
                      </a:r>
                      <a:endParaRPr kumimoji="1" lang="en-US" altLang="ja-JP" sz="1200" b="0" i="0" u="none" strike="noStrike" kern="1200" cap="none" spc="0" normalizeH="0" baseline="0" noProof="0" dirty="0">
                        <a:ln>
                          <a:noFill/>
                        </a:ln>
                        <a:solidFill>
                          <a:schemeClr val="tx2"/>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974896"/>
                  </a:ext>
                </a:extLst>
              </a:tr>
            </a:tbl>
          </a:graphicData>
        </a:graphic>
      </p:graphicFrame>
    </p:spTree>
    <p:extLst>
      <p:ext uri="{BB962C8B-B14F-4D97-AF65-F5344CB8AC3E}">
        <p14:creationId xmlns:p14="http://schemas.microsoft.com/office/powerpoint/2010/main" val="1793213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55</a:t>
            </a:r>
            <a:endParaRPr lang="ja-JP" altLang="en-US" dirty="0">
              <a:solidFill>
                <a:prstClr val="black"/>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2808193612"/>
              </p:ext>
            </p:extLst>
          </p:nvPr>
        </p:nvGraphicFramePr>
        <p:xfrm>
          <a:off x="161510" y="680990"/>
          <a:ext cx="8765345" cy="5029517"/>
        </p:xfrm>
        <a:graphic>
          <a:graphicData uri="http://schemas.openxmlformats.org/drawingml/2006/table">
            <a:tbl>
              <a:tblPr firstRow="1" bandRow="1">
                <a:tableStyleId>{5940675A-B579-460E-94D1-54222C63F5DA}</a:tableStyleId>
              </a:tblPr>
              <a:tblGrid>
                <a:gridCol w="1115909">
                  <a:extLst>
                    <a:ext uri="{9D8B030D-6E8A-4147-A177-3AD203B41FA5}">
                      <a16:colId xmlns:a16="http://schemas.microsoft.com/office/drawing/2014/main" val="20000"/>
                    </a:ext>
                  </a:extLst>
                </a:gridCol>
                <a:gridCol w="1881940">
                  <a:extLst>
                    <a:ext uri="{9D8B030D-6E8A-4147-A177-3AD203B41FA5}">
                      <a16:colId xmlns:a16="http://schemas.microsoft.com/office/drawing/2014/main" val="20001"/>
                    </a:ext>
                  </a:extLst>
                </a:gridCol>
                <a:gridCol w="2883748">
                  <a:extLst>
                    <a:ext uri="{9D8B030D-6E8A-4147-A177-3AD203B41FA5}">
                      <a16:colId xmlns:a16="http://schemas.microsoft.com/office/drawing/2014/main" val="20004"/>
                    </a:ext>
                  </a:extLst>
                </a:gridCol>
                <a:gridCol w="2883748">
                  <a:extLst>
                    <a:ext uri="{9D8B030D-6E8A-4147-A177-3AD203B41FA5}">
                      <a16:colId xmlns:a16="http://schemas.microsoft.com/office/drawing/2014/main" val="4010674733"/>
                    </a:ext>
                  </a:extLst>
                </a:gridCol>
              </a:tblGrid>
              <a:tr h="4381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859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メイリオ" panose="020B0604030504040204" pitchFamily="50" charset="-128"/>
                          <a:ea typeface="メイリオ" panose="020B0604030504040204" pitchFamily="50" charset="-128"/>
                          <a:cs typeface="Meiryo UI" panose="020B0604030504040204" pitchFamily="50" charset="-128"/>
                        </a:rPr>
                        <a:t>私立幼稚園振興助成費</a:t>
                      </a:r>
                      <a:endParaRPr lang="en-US" altLang="zh-TW" sz="1200" b="0" dirty="0">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a:t>
                      </a:r>
                      <a:r>
                        <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保護者負担の軽減及び経営の健全化を図り、私立幼稚園の健全な発展に資する。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預かり保育事業については、保護者に対してアンケートを行い、保育ニーズに即した補助制度を検討した。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財政再建プログラム（案）等の方向性を踏まえ、事業効果や見直した場合の影響の把握に努めるなど、引き続き、検討を行う。</a:t>
                      </a:r>
                      <a:endParaRPr kumimoji="1" lang="en-US" altLang="ja-JP" sz="1200" b="0"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預かり保育事業については、より多様な保育ニーズに対応する補助制度に再構築する。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39515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私立専修学校等振興助成費</a:t>
                      </a:r>
                      <a:endParaRPr kumimoji="1" lang="en-US" altLang="zh-TW"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教育条件の維持向上、修学上の経済的負担の軽減及び経営の健全化を図り、私立専修学校及び私立外国人学校の健全な発達に資する。 </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財政再建プログラム（案）等の方向性を踏まえ、事業効果や見直した場合の影響の把握に努めるなど、引き続き、検討を行う。</a:t>
                      </a:r>
                      <a:endParaRPr kumimoji="1" lang="en-US" altLang="ja-JP" sz="1200" b="0" i="0" u="none" strike="noStrike" kern="1200" cap="none" spc="0" normalizeH="0" baseline="0" noProof="0" dirty="0">
                        <a:ln>
                          <a:noFill/>
                        </a:ln>
                        <a:solidFill>
                          <a:schemeClr val="tx2"/>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5512673"/>
                  </a:ext>
                </a:extLst>
              </a:tr>
              <a:tr h="133640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私立</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学校耐震化緊急対策事業費補助金</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私立学校施設の耐震化を促進するため補助事業を実施する。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年度までであった本事業は、大阪北部地震の被害状況や今後高い確率で発生する南海トラフ地震を勘案し、令和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年度までの間、引き続き実施した。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3326475550"/>
                  </a:ext>
                </a:extLst>
              </a:tr>
            </a:tbl>
          </a:graphicData>
        </a:graphic>
      </p:graphicFrame>
    </p:spTree>
    <p:extLst>
      <p:ext uri="{BB962C8B-B14F-4D97-AF65-F5344CB8AC3E}">
        <p14:creationId xmlns:p14="http://schemas.microsoft.com/office/powerpoint/2010/main" val="305870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2492427745"/>
              </p:ext>
            </p:extLst>
          </p:nvPr>
        </p:nvGraphicFramePr>
        <p:xfrm>
          <a:off x="193012" y="683695"/>
          <a:ext cx="8771475" cy="4033453"/>
        </p:xfrm>
        <a:graphic>
          <a:graphicData uri="http://schemas.openxmlformats.org/drawingml/2006/table">
            <a:tbl>
              <a:tblPr firstRow="1" bandRow="1">
                <a:tableStyleId>{5940675A-B579-460E-94D1-54222C63F5DA}</a:tableStyleId>
              </a:tblPr>
              <a:tblGrid>
                <a:gridCol w="983105">
                  <a:extLst>
                    <a:ext uri="{9D8B030D-6E8A-4147-A177-3AD203B41FA5}">
                      <a16:colId xmlns:a16="http://schemas.microsoft.com/office/drawing/2014/main" val="20000"/>
                    </a:ext>
                  </a:extLst>
                </a:gridCol>
                <a:gridCol w="2419528">
                  <a:extLst>
                    <a:ext uri="{9D8B030D-6E8A-4147-A177-3AD203B41FA5}">
                      <a16:colId xmlns:a16="http://schemas.microsoft.com/office/drawing/2014/main" val="20001"/>
                    </a:ext>
                  </a:extLst>
                </a:gridCol>
                <a:gridCol w="2684421">
                  <a:extLst>
                    <a:ext uri="{9D8B030D-6E8A-4147-A177-3AD203B41FA5}">
                      <a16:colId xmlns:a16="http://schemas.microsoft.com/office/drawing/2014/main" val="20004"/>
                    </a:ext>
                  </a:extLst>
                </a:gridCol>
                <a:gridCol w="2684421">
                  <a:extLst>
                    <a:ext uri="{9D8B030D-6E8A-4147-A177-3AD203B41FA5}">
                      <a16:colId xmlns:a16="http://schemas.microsoft.com/office/drawing/2014/main" val="892612947"/>
                    </a:ext>
                  </a:extLst>
                </a:gridCol>
              </a:tblGrid>
              <a:tr h="40504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48516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交通安全施設等整備事業費</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交通事故が多発している道路等について、信号機、道路標識、交通管制センター等の交通安全施設を計画的に整備することで、交通環境の改善を行い、交通事故の防止を図り、交通の円滑化に資する。</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交通安全施設を計画的に整備した。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ファシリティマネジメントの観点や耐用年数超過状況等を総合的に勘案しつつ、適正な事業規模を判断する。</a:t>
                      </a:r>
                      <a:endParaRPr kumimoji="1" lang="en-US" altLang="ja-JP" sz="1200" b="0" i="0" u="none" strike="noStrike" kern="1200" cap="none" spc="0" normalizeH="0" baseline="0" noProof="0" dirty="0">
                        <a:ln>
                          <a:noFill/>
                        </a:ln>
                        <a:solidFill>
                          <a:schemeClr val="tx2"/>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432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メイリオ" panose="020B0604030504040204" pitchFamily="50" charset="-128"/>
                          <a:ea typeface="メイリオ" panose="020B0604030504040204" pitchFamily="50" charset="-128"/>
                          <a:cs typeface="Meiryo UI" panose="020B0604030504040204" pitchFamily="50" charset="-128"/>
                        </a:rPr>
                        <a:t>警察職員待機宿舎整備事業費</a:t>
                      </a:r>
                      <a:endParaRPr lang="en-US" altLang="zh-TW" sz="1200" b="0" dirty="0">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府警察職員待機宿舎は、大規模災害等の発生時において、大量の警察力を迅速に動員し、初動措置を行うための体制を確立するために、警察職員を集団的に居住させる施設であるが、大阪府警察待機宿舎整備基本計画に基づき、老朽及び狭隘化が著しい宿舎の解消と整理統廃合を実施し、効果的な整備を図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計画に基づき、老朽及び狭隘化が著しい宿舎の解消と整理統廃合を実施した。</a:t>
                      </a:r>
                      <a:endParaRPr lang="en-US" altLang="ja-JP" sz="1200" u="none" dirty="0">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大規模災害等の発生時における初動措置を行う体制（集団警察力）の維持に取り組み、必要に応じて計画の検証・見直しを検討する。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正方形/長方形 9"/>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56</a:t>
            </a:r>
            <a:endParaRPr lang="ja-JP" altLang="en-US" dirty="0">
              <a:solidFill>
                <a:prstClr val="black"/>
              </a:solidFill>
            </a:endParaRPr>
          </a:p>
        </p:txBody>
      </p:sp>
    </p:spTree>
    <p:extLst>
      <p:ext uri="{BB962C8B-B14F-4D97-AF65-F5344CB8AC3E}">
        <p14:creationId xmlns:p14="http://schemas.microsoft.com/office/powerpoint/2010/main" val="1492277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1500" y="134343"/>
            <a:ext cx="7953031"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目標</a:t>
            </a:r>
          </a:p>
        </p:txBody>
      </p:sp>
      <p:cxnSp>
        <p:nvCxnSpPr>
          <p:cNvPr id="4" name="直線コネクタ 3"/>
          <p:cNvCxnSpPr/>
          <p:nvPr/>
        </p:nvCxnSpPr>
        <p:spPr>
          <a:xfrm>
            <a:off x="183873" y="533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9" name="正方形/長方形 28"/>
          <p:cNvSpPr/>
          <p:nvPr/>
        </p:nvSpPr>
        <p:spPr>
          <a:xfrm>
            <a:off x="116505" y="737409"/>
            <a:ext cx="8884399" cy="584775"/>
          </a:xfrm>
          <a:prstGeom prst="rect">
            <a:avLst/>
          </a:prstGeom>
          <a:noFill/>
        </p:spPr>
        <p:txBody>
          <a:bodyPr wrap="square">
            <a:spAutoFit/>
          </a:bodyPr>
          <a:lstStyle/>
          <a:p>
            <a:pPr marL="355600" lvl="0" indent="-355600"/>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社会全体で課題解決していくためには、行政だけでなく、府民、団体、企業などの多様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なプレーヤーが、中長期的にめざす社会の姿を共有していることが重要です。</a:t>
            </a:r>
          </a:p>
        </p:txBody>
      </p:sp>
      <p:sp>
        <p:nvSpPr>
          <p:cNvPr id="12" name="角丸四角形 11"/>
          <p:cNvSpPr/>
          <p:nvPr/>
        </p:nvSpPr>
        <p:spPr>
          <a:xfrm>
            <a:off x="521550" y="1749297"/>
            <a:ext cx="8456712" cy="2129753"/>
          </a:xfrm>
          <a:prstGeom prst="roundRect">
            <a:avLst>
              <a:gd name="adj" fmla="val 8043"/>
            </a:avLst>
          </a:prstGeom>
          <a:ln/>
        </p:spPr>
        <p:style>
          <a:lnRef idx="2">
            <a:schemeClr val="accent1"/>
          </a:lnRef>
          <a:fillRef idx="1">
            <a:schemeClr val="lt1"/>
          </a:fillRef>
          <a:effectRef idx="0">
            <a:schemeClr val="accent1"/>
          </a:effectRef>
          <a:fontRef idx="minor">
            <a:schemeClr val="dk1"/>
          </a:fontRef>
        </p:style>
        <p:txBody>
          <a:bodyPr wrap="square" lIns="36000" tIns="36000" rIns="72000" bIns="36000" rtlCol="0" anchor="ctr"/>
          <a:lstStyle/>
          <a:p>
            <a:pPr marL="622300" indent="-622300"/>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めざす社会の姿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622300" indent="-622300"/>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府民の生活の質（</a:t>
            </a:r>
            <a:r>
              <a:rPr lang="en-US" altLang="ja-JP" sz="16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）を向上させつつ、社会保障や環境の基盤が持続可能な形で</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6223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次世代に引き継がれている。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lnSpc>
                <a:spcPts val="800"/>
              </a:lnSpc>
            </a:pP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学びや活躍の機会の提供を通じ、多様な人材が社会の担い手として育まれ、全員参</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加型の社会が形成されている。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lnSpc>
                <a:spcPts val="800"/>
              </a:lnSpc>
            </a:pP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生活と経済活動を支えるインフラについて、中長期を見通し、最少の経費で最適な</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設計・運営が行われている。</a:t>
            </a:r>
          </a:p>
        </p:txBody>
      </p:sp>
      <p:sp>
        <p:nvSpPr>
          <p:cNvPr id="14" name="正方形/長方形 13"/>
          <p:cNvSpPr/>
          <p:nvPr/>
        </p:nvSpPr>
        <p:spPr>
          <a:xfrm>
            <a:off x="244906" y="4204126"/>
            <a:ext cx="8766346" cy="584775"/>
          </a:xfrm>
          <a:prstGeom prst="rect">
            <a:avLst/>
          </a:prstGeom>
          <a:noFill/>
        </p:spPr>
        <p:txBody>
          <a:bodyPr wrap="square">
            <a:spAutoFit/>
          </a:bodyPr>
          <a:lstStyle/>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この「めざす社会の姿」を追求していくため、府は、引き続き、「自律的で創造性を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発揮する行財政運営体制の確立」に向け、取り組みます。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a:t>
            </a:r>
            <a:endParaRPr lang="ja-JP" altLang="en-US" dirty="0">
              <a:solidFill>
                <a:schemeClr val="tx1"/>
              </a:solidFill>
            </a:endParaRPr>
          </a:p>
        </p:txBody>
      </p:sp>
    </p:spTree>
    <p:extLst>
      <p:ext uri="{BB962C8B-B14F-4D97-AF65-F5344CB8AC3E}">
        <p14:creationId xmlns:p14="http://schemas.microsoft.com/office/powerpoint/2010/main" val="3664844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ext uri="{D42A27DB-BD31-4B8C-83A1-F6EECF244321}">
                <p14:modId xmlns:p14="http://schemas.microsoft.com/office/powerpoint/2010/main" val="724225816"/>
              </p:ext>
            </p:extLst>
          </p:nvPr>
        </p:nvGraphicFramePr>
        <p:xfrm>
          <a:off x="179512" y="916784"/>
          <a:ext cx="8794222" cy="5550141"/>
        </p:xfrm>
        <a:graphic>
          <a:graphicData uri="http://schemas.openxmlformats.org/drawingml/2006/table">
            <a:tbl>
              <a:tblPr firstRow="1" firstCol="1" bandRow="1">
                <a:tableStyleId>{BC89EF96-8CEA-46FF-86C4-4CE0E7609802}</a:tableStyleId>
              </a:tblPr>
              <a:tblGrid>
                <a:gridCol w="1421422">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38556">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977998">
                <a:tc>
                  <a:txBody>
                    <a:bodyPr/>
                    <a:lstStyle/>
                    <a:p>
                      <a:pPr algn="just">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ja-JP" altLang="en-US"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大阪鶴見フラワー</a:t>
                      </a:r>
                      <a:endParaRPr lang="en-US" alt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累積赤字解消後に府保有の株式を売却</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・ただし、売却時期については、今後必要と</a:t>
                      </a:r>
                      <a:r>
                        <a:rPr lang="ja-JP" altLang="en-US" sz="1000"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る</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大規模修繕等を踏まえ、企業価値を見極 めた上で判断する</a:t>
                      </a: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en-US" altLang="ja-JP" sz="1000" b="1"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末に累積</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赤字</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は</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解消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○府保有の株式の売却について検討を</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進めて</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○令和元年</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中期経営計画</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・市場の活性化、施設の改修に向けた</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取組みの推進</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・単年度黒字の維持</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○令和元年度は、新型コロナウイルスの影</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響による花</a:t>
                      </a:r>
                      <a:r>
                        <a:rPr lang="ja-JP" altLang="en-US" sz="1000" u="none"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需要の落込み等により、当</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期純損失（△</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22,023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千円）が発生</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endParaRPr lang="en-US" altLang="ja-JP" sz="100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　題</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33350" indent="-133350" algn="just">
                        <a:lnSpc>
                          <a:spcPts val="1500"/>
                        </a:lnSpc>
                        <a:spcAft>
                          <a:spcPts val="0"/>
                        </a:spcAft>
                      </a:pPr>
                      <a:r>
                        <a:rPr lang="ja-JP" altLang="en-US" sz="1000" b="1"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収支改善に向けた取組み</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・市場の活性化に向けた取組み等による</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収益の向上</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民営化に向けた条件整備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・施設の老朽化に伴う大規模修繕、設備</a:t>
                      </a:r>
                    </a:p>
                    <a:p>
                      <a:pPr marL="133350" indent="-1333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更新等への対応</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・市場建設時に導入した国庫補助金の返</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還について、国と協議が必要</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indent="-133350" algn="just" defTabSz="914400" rtl="0" eaLnBrk="1" fontAlgn="auto" latinLnBrk="0" hangingPunct="1">
                        <a:lnSpc>
                          <a:spcPts val="1500"/>
                        </a:lnSpc>
                        <a:spcBef>
                          <a:spcPts val="0"/>
                        </a:spcBef>
                        <a:spcAft>
                          <a:spcPts val="0"/>
                        </a:spcAft>
                        <a:buClrTx/>
                        <a:buSzTx/>
                        <a:buFontTx/>
                        <a:buNone/>
                        <a:tabLst/>
                        <a:defRPr/>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・市場運営を支える卸売業者や仲卸業者等の理解・協力　　など</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○大阪府・大阪市の出資割合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25.5</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25.5</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累積赤字解消後に府保有の株式を売却</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・ただし、売却時期については、今後必要と</a:t>
                      </a:r>
                      <a:r>
                        <a:rPr lang="ja-JP" altLang="en-US" sz="1000"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る</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大規模修繕等を踏まえ、企業価値を見極 めた上で判断する</a:t>
                      </a:r>
                    </a:p>
                    <a:p>
                      <a:pPr algn="just">
                        <a:lnSpc>
                          <a:spcPts val="1500"/>
                        </a:lnSpc>
                        <a:spcAft>
                          <a:spcPts val="0"/>
                        </a:spcAft>
                      </a:pPr>
                      <a:endPar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5" name="正方形/長方形 4"/>
          <p:cNvSpPr>
            <a:spLocks noChangeArrowheads="1"/>
          </p:cNvSpPr>
          <p:nvPr/>
        </p:nvSpPr>
        <p:spPr bwMode="auto">
          <a:xfrm>
            <a:off x="228200" y="578229"/>
            <a:ext cx="3177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latin typeface="Calibri" panose="020F0502020204030204" pitchFamily="34" charset="0"/>
                <a:cs typeface="Calibri" panose="020F0502020204030204" pitchFamily="34" charset="0"/>
              </a:rPr>
              <a:t>57</a:t>
            </a:r>
            <a:endParaRPr lang="ja-JP" alt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1598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latin typeface="Calibri" panose="020F0502020204030204" pitchFamily="34" charset="0"/>
                <a:cs typeface="Calibri" panose="020F0502020204030204" pitchFamily="34" charset="0"/>
              </a:rPr>
              <a:t>58</a:t>
            </a:r>
            <a:endParaRPr lang="ja-JP" altLang="en-US" dirty="0">
              <a:solidFill>
                <a:prstClr val="black"/>
              </a:solidFill>
              <a:latin typeface="Calibri" panose="020F0502020204030204" pitchFamily="34" charset="0"/>
              <a:cs typeface="Calibri" panose="020F0502020204030204" pitchFamily="34" charset="0"/>
            </a:endParaRPr>
          </a:p>
        </p:txBody>
      </p:sp>
      <p:graphicFrame>
        <p:nvGraphicFramePr>
          <p:cNvPr id="8" name="表 7"/>
          <p:cNvGraphicFramePr>
            <a:graphicFrameLocks noGrp="1"/>
          </p:cNvGraphicFramePr>
          <p:nvPr>
            <p:extLst>
              <p:ext uri="{D42A27DB-BD31-4B8C-83A1-F6EECF244321}">
                <p14:modId xmlns:p14="http://schemas.microsoft.com/office/powerpoint/2010/main" val="2229828143"/>
              </p:ext>
            </p:extLst>
          </p:nvPr>
        </p:nvGraphicFramePr>
        <p:xfrm>
          <a:off x="166091" y="1268760"/>
          <a:ext cx="8794800" cy="4036698"/>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20149">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533400" marR="0" lvl="0" indent="-53340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816549">
                <a:tc>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大阪外環状鉄道（株）</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・残事業完了後、株式の一部売却により資本的関与を見直すとともに、府派遣職員についてもその時点で引き揚げる</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・残事業完了後の法人の関与のあり方について検討を進める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01320" indent="-401320" algn="just">
                        <a:lnSpc>
                          <a:spcPts val="1500"/>
                        </a:lnSpc>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401320" indent="-401320" algn="just">
                        <a:lnSpc>
                          <a:spcPts val="1500"/>
                        </a:lnSpc>
                        <a:spcAft>
                          <a:spcPts val="0"/>
                        </a:spcAft>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事業計画に基づき、平成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年度末に全</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線開業</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○開業後、令和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年度末まで家屋補償及</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び環境アセス対応等の残事業を実施</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○残事業完了後は、府の人的関与を終了</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するとともに、府派遣職員についても引き</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揚げ予定</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輸送の安全管理及び借入金の着</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実な償還をミッションとする管理会社に移</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endPar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・資本的関与について、借入金の完済時に</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株式の売却が行えるよう見直しを進める</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0261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4290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7" name="正方形/長方形 4"/>
          <p:cNvSpPr>
            <a:spLocks noChangeArrowheads="1"/>
          </p:cNvSpPr>
          <p:nvPr/>
        </p:nvSpPr>
        <p:spPr bwMode="auto">
          <a:xfrm>
            <a:off x="218939" y="730522"/>
            <a:ext cx="3810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抜本的見直し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nvGraphicFramePr>
        <p:xfrm>
          <a:off x="218939" y="1109372"/>
          <a:ext cx="8792853" cy="4950329"/>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77">
                  <a:extLst>
                    <a:ext uri="{9D8B030D-6E8A-4147-A177-3AD203B41FA5}">
                      <a16:colId xmlns:a16="http://schemas.microsoft.com/office/drawing/2014/main" val="20001"/>
                    </a:ext>
                  </a:extLst>
                </a:gridCol>
                <a:gridCol w="2696381">
                  <a:extLst>
                    <a:ext uri="{9D8B030D-6E8A-4147-A177-3AD203B41FA5}">
                      <a16:colId xmlns:a16="http://schemas.microsoft.com/office/drawing/2014/main" val="20002"/>
                    </a:ext>
                  </a:extLst>
                </a:gridCol>
                <a:gridCol w="2165195">
                  <a:extLst>
                    <a:ext uri="{9D8B030D-6E8A-4147-A177-3AD203B41FA5}">
                      <a16:colId xmlns:a16="http://schemas.microsoft.com/office/drawing/2014/main" val="20003"/>
                    </a:ext>
                  </a:extLst>
                </a:gridCol>
              </a:tblGrid>
              <a:tr h="168969">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62593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（株）大阪国際会議場</a:t>
                      </a: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・府の法人に対する関与のあり方については、今後の施設のあり方とあわせ、その具体的な方向性を検討する</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216000" marR="0" lvl="0" indent="-12600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月、府立国際会議場の次期指定管理者に、公募により法人を指定</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＜指定期間＞令和元年度～令和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○指定管理者公募時の提案内容   </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72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・府納付金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億円、維持修繕</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億円、設備等の機能向上</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億円を毎年度支出</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72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・国際会議誘致目標については、令和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126000" algn="l"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○経営状況</a:t>
                      </a:r>
                    </a:p>
                    <a:p>
                      <a:pPr marL="18000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令和元年度の決算において、新型コロナウイルスの影響を受けたものの、最終利益は</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年連続の黒字となった</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0" algn="l"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課　題</a:t>
                      </a:r>
                      <a:r>
                        <a:rPr kumimoji="1" lang="en-US" altLang="ja-JP"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○府立国際会議場の今後のあり方については、継続協議とし、</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の開業や万博終了後の利用状況等を見極めて判断することとしており、施設のあり方についての検討結果が法人運営及び法人に対する関与のあり方にも影響を及ぼす</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○新型コロナウイルスの影響下においては、安全な開催を前提に、積極的な催事の誘致及びコストの削減に取り組むことが必要</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・府の法人に対する関与のあり方については、今後の施設のあり方とあわせ、その具体的な方向性を検討する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正方形/長方形 7"/>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latin typeface="Calibri" panose="020F0502020204030204" pitchFamily="34" charset="0"/>
                <a:cs typeface="Calibri" panose="020F0502020204030204" pitchFamily="34" charset="0"/>
              </a:rPr>
              <a:t>59</a:t>
            </a:r>
            <a:endParaRPr lang="ja-JP" alt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376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987489964"/>
              </p:ext>
            </p:extLst>
          </p:nvPr>
        </p:nvGraphicFramePr>
        <p:xfrm>
          <a:off x="225527" y="773996"/>
          <a:ext cx="8852400" cy="5191242"/>
        </p:xfrm>
        <a:graphic>
          <a:graphicData uri="http://schemas.openxmlformats.org/drawingml/2006/table">
            <a:tbl>
              <a:tblPr/>
              <a:tblGrid>
                <a:gridCol w="1422000">
                  <a:extLst>
                    <a:ext uri="{9D8B030D-6E8A-4147-A177-3AD203B41FA5}">
                      <a16:colId xmlns:a16="http://schemas.microsoft.com/office/drawing/2014/main" val="20000"/>
                    </a:ext>
                  </a:extLst>
                </a:gridCol>
                <a:gridCol w="25668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193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495619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（公財）大阪府保健医療財団</a:t>
                      </a: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期中期経営計画期間中にがん予防検診事業における収支バランスの均衡を図り、自立化を進める</a:t>
                      </a:r>
                      <a:endParaRPr kumimoji="1" lang="en-US" altLang="ja-JP" sz="1000" b="1" u="non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月から、中河内救命救急セ</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ンターの指定管理運営は、当該法人から</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市立東大阪医療センターへ変更</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○また、府補助事業</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車検診事業</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について</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も平成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年度末で終了</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月に策定した</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　</a:t>
                      </a: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経営計画</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について</a:t>
                      </a: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は、平成</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年度決算状況と同計画との</a:t>
                      </a: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乖離や計画していなかった健診システムの</a:t>
                      </a: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更新に伴う費用の増加に対応するため、</a:t>
                      </a: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令和元年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月に中間見直しを実施</a:t>
                      </a:r>
                    </a:p>
                    <a:p>
                      <a:pPr marL="133350" marR="0" lvl="0" indent="-13335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○令和元年度がん予防検診事業の状況と　</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しては、中間見直し後の中期経営計画　　</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に基づき、収支改善の取組みを進めた</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結果、がん予防検診事業会計の正味　</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財産増減額は、</a:t>
                      </a:r>
                      <a:r>
                        <a:rPr kumimoji="1" lang="zh-TW"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目標</a:t>
                      </a:r>
                      <a:r>
                        <a:rPr kumimoji="1" lang="en-US" altLang="zh-TW"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kumimoji="1" lang="zh-TW"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百万円</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に対</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し</a:t>
                      </a:r>
                      <a:r>
                        <a:rPr kumimoji="1" lang="zh-TW"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r>
                        <a:rPr kumimoji="1" lang="en-US" altLang="zh-TW"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zh-TW"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百万円</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となり、目標を上回った</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defRPr/>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期中期経営計画の進捗状況を把握</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し、今後、計画との乖離が見られる場合は</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速やかに改善に取り組むことが必要</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期中期経営計画期間中にがん予防検診事業における収支バランスの均衡を図り、自立化を進める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latin typeface="Calibri" panose="020F0502020204030204" pitchFamily="34" charset="0"/>
                <a:cs typeface="Calibri" panose="020F0502020204030204" pitchFamily="34" charset="0"/>
              </a:rPr>
              <a:t>60</a:t>
            </a:r>
            <a:endParaRPr lang="ja-JP" alt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6416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047628721"/>
              </p:ext>
            </p:extLst>
          </p:nvPr>
        </p:nvGraphicFramePr>
        <p:xfrm>
          <a:off x="179512" y="519865"/>
          <a:ext cx="8851857" cy="6318566"/>
        </p:xfrm>
        <a:graphic>
          <a:graphicData uri="http://schemas.openxmlformats.org/drawingml/2006/table">
            <a:tbl>
              <a:tblPr/>
              <a:tblGrid>
                <a:gridCol w="1431183">
                  <a:extLst>
                    <a:ext uri="{9D8B030D-6E8A-4147-A177-3AD203B41FA5}">
                      <a16:colId xmlns:a16="http://schemas.microsoft.com/office/drawing/2014/main" val="20000"/>
                    </a:ext>
                  </a:extLst>
                </a:gridCol>
                <a:gridCol w="2500302">
                  <a:extLst>
                    <a:ext uri="{9D8B030D-6E8A-4147-A177-3AD203B41FA5}">
                      <a16:colId xmlns:a16="http://schemas.microsoft.com/office/drawing/2014/main" val="20001"/>
                    </a:ext>
                  </a:extLst>
                </a:gridCol>
                <a:gridCol w="2427577">
                  <a:extLst>
                    <a:ext uri="{9D8B030D-6E8A-4147-A177-3AD203B41FA5}">
                      <a16:colId xmlns:a16="http://schemas.microsoft.com/office/drawing/2014/main" val="20002"/>
                    </a:ext>
                  </a:extLst>
                </a:gridCol>
                <a:gridCol w="2492795">
                  <a:extLst>
                    <a:ext uri="{9D8B030D-6E8A-4147-A177-3AD203B41FA5}">
                      <a16:colId xmlns:a16="http://schemas.microsoft.com/office/drawing/2014/main" val="20003"/>
                    </a:ext>
                  </a:extLst>
                </a:gridCol>
              </a:tblGrid>
              <a:tr h="2225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r>
                        <a:rPr kumimoji="1" lang="en-US" alt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599322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大阪府道路公社</a:t>
                      </a: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・引き続き、利用促進、経費節減による収支改善に取組むなど、建設費の計画的な償還　に努める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・利用者の視点に立った近畿圏高速道路の料金体系一元化の実現に向け、検討がすすめられる新御堂筋の機能強化の内容も踏まえ、箕面有料道路の高速道路会社への早期移管をめざす</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・また、路線移管後の公社のあり方について、　検討を進める</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○収支改善の取組み</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を推進</a:t>
                      </a:r>
                      <a:endPar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公社経営改善方針</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年度策定</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に基づき、維持管理</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費</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の縮減を図るなど</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収支改善に取</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り</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組ん</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で</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いる</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年度に経営改善</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に関する新たな取組みをとりまとめ</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鳥飼仁和寺大橋</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の料金徴収期間</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延長</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月→令和</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○近畿圏高速道路の料金体系一元化及び堺泉北、南阪奈、第二阪奈有料道路の路線移管に関する方針が決定</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・堺泉北、南阪奈は平成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日に、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第二阪奈は平成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日に</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西日本へ移管</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・当該路線の料金体系一元化は移管時に</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○路線移管による移管額の受入れにより、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令和元年度当初に借入金が実質ゼロ</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○今後は建設費を計画的に償還</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○箕面有料道路の路線移管の調整状況</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・接続する新名神との連続利用が想定ほど伸びず、</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西日本が一体的に管理し、シームレスな料金体系とすることの必要性やメリットが十分とは言えないことから、国との合意に至っていない</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・一方、箕面有料道路と接続する新御堂筋は、慢性的な渋滞の発生に加え、高速道路をつなぐ南北軸の強化等の観点から、抜本的機能強化が必要であると、府と国での協議の中で共通認識を得ている</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御堂筋を機能強化することで、渋滞解消や円滑な交通流が確保され、新名神高速道路と箕面有料道路の連続利用がより一層促進されると想定することから、先ずは新御堂筋の機能強化について府と関係者が検討を進めている</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kumimoji="1" lang="ja-JP" altLang="en-US"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建設費の計画的な償還</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○路線移管の推進</a:t>
                      </a:r>
                      <a:endPar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・引き続き、利用促進、経費節減による収支改善に取り組むなど、建設費の計画的な償還に努める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・利用者の視点に立った近畿圏高速道路の料金体系一元化の実現に向け、検討が進められる新御堂筋の機能強化の内容も踏まえ、箕面有料道路の高速道路会社への早期移管をめざす</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・また、路線移管後の公社のあり方について、　検討を進める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61</a:t>
            </a:r>
            <a:endParaRPr lang="ja-JP" altLang="en-US" dirty="0">
              <a:solidFill>
                <a:schemeClr val="tx1"/>
              </a:solidFill>
            </a:endParaRPr>
          </a:p>
        </p:txBody>
      </p:sp>
    </p:spTree>
    <p:extLst>
      <p:ext uri="{BB962C8B-B14F-4D97-AF65-F5344CB8AC3E}">
        <p14:creationId xmlns:p14="http://schemas.microsoft.com/office/powerpoint/2010/main" val="1328589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198191" y="728700"/>
          <a:ext cx="8794800" cy="5760640"/>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435045">
                  <a:extLst>
                    <a:ext uri="{9D8B030D-6E8A-4147-A177-3AD203B41FA5}">
                      <a16:colId xmlns:a16="http://schemas.microsoft.com/office/drawing/2014/main" val="20002"/>
                    </a:ext>
                  </a:extLst>
                </a:gridCol>
                <a:gridCol w="2428555">
                  <a:extLst>
                    <a:ext uri="{9D8B030D-6E8A-4147-A177-3AD203B41FA5}">
                      <a16:colId xmlns:a16="http://schemas.microsoft.com/office/drawing/2014/main" val="20003"/>
                    </a:ext>
                  </a:extLst>
                </a:gridCol>
              </a:tblGrid>
              <a:tr h="223605">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537035">
                <a:tc>
                  <a:txBody>
                    <a:bodyPr/>
                    <a:lstStyle/>
                    <a:p>
                      <a:pPr algn="just">
                        <a:spcAft>
                          <a:spcPts val="0"/>
                        </a:spcAft>
                      </a:pP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堺泉北埠頭（株）</a:t>
                      </a: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ざす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経営統合を見据え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、法人として収益性の向上、安定的な経営の維持や事業展開</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行う</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985" indent="-133985"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年度に府市統合本部会議</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戦略本部会議で基本的方向性を決定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府市港湾事業の統合</a:t>
                      </a:r>
                    </a:p>
                    <a:p>
                      <a:pPr marL="0" indent="-46800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と神戸港埠頭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の経</a:t>
                      </a:r>
                      <a:endParaRPr lang="en-US"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468000" algn="just">
                        <a:lnSpc>
                          <a:spcPts val="1500"/>
                        </a:lnSpc>
                        <a:spcAft>
                          <a:spcPts val="0"/>
                        </a:spcAft>
                      </a:pPr>
                      <a:r>
                        <a:rPr lang="en-US"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営</a:t>
                      </a:r>
                      <a:r>
                        <a:rPr lang="ja-JP" altLang="en-US"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統合後</a:t>
                      </a:r>
                      <a:r>
                        <a:rPr lang="ja-JP"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r>
                        <a:rPr lang="ja-JP" altLang="en-US"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泉北埠頭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との経営統合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468000" algn="just">
                        <a:lnSpc>
                          <a:spcPts val="1500"/>
                        </a:lnSpc>
                        <a:spcAft>
                          <a:spcPts val="0"/>
                        </a:spcAft>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をめ</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ざ</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す</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在来埠頭を含め府直営部分について、</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可能なところから管理運営を委ねることで、</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港湾運営会社指定に向け、運営</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ノウ</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ウ</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の蓄積を図る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月、大阪港埠頭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と神戸</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の経営統合により、阪神国際</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月、府から港湾運営会社の</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指定を受け、</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月より助松地区及び汐見地区のｺﾝﾃﾅ、ﾌｪﾘｰ、</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RORO</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埠頭において港湾運営を開始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月より、府から一部の府営上</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屋について事業移管を受け、既存の自社</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上屋と併せ上屋の一元管理を実施　</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月、港湾管理の一元化に向</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け、府市の港湾局の事務組織を統合した</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大阪港湾局が業務を開始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endPar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安定的な利益の確保</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○老朽化した施設等の計画的な更新・修繕</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めざす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・経営統合を見据え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、法人として</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収益性の向上、安定的な経営の維持や事業展開</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行う</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endPar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62</a:t>
            </a:r>
            <a:endParaRPr lang="ja-JP" altLang="en-US" dirty="0">
              <a:solidFill>
                <a:schemeClr val="tx1"/>
              </a:solidFill>
            </a:endParaRPr>
          </a:p>
        </p:txBody>
      </p:sp>
    </p:spTree>
    <p:extLst>
      <p:ext uri="{BB962C8B-B14F-4D97-AF65-F5344CB8AC3E}">
        <p14:creationId xmlns:p14="http://schemas.microsoft.com/office/powerpoint/2010/main" val="1041040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543984"/>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5" name="正方形/長方形 4"/>
          <p:cNvSpPr>
            <a:spLocks noChangeArrowheads="1"/>
          </p:cNvSpPr>
          <p:nvPr/>
        </p:nvSpPr>
        <p:spPr bwMode="auto">
          <a:xfrm>
            <a:off x="179512" y="683695"/>
            <a:ext cx="30396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　続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441536049"/>
              </p:ext>
            </p:extLst>
          </p:nvPr>
        </p:nvGraphicFramePr>
        <p:xfrm>
          <a:off x="179512" y="1031249"/>
          <a:ext cx="8794800" cy="4680520"/>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57213">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42330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a:t>
                      </a: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府国際交流財団</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新中期経営計画</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基づき、重点化する事業と推進体制の強化、</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収入の確保に努める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による再検証を実施</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年度に公益財団法人に移行し</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た際の定款で、存続期間を令和</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末と規定</a:t>
                      </a:r>
                    </a:p>
                    <a:p>
                      <a:pPr marL="0" marR="0" lvl="0" indent="0" algn="just"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○来阪外客数の急増等による府の国際化</a:t>
                      </a: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施策を取り巻く環境の変化に対応できるよ</a:t>
                      </a: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err="1">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う</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財団を存続させることを決定</a:t>
                      </a: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・事業について、よりきめ細かな外国人相</a:t>
                      </a: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談や的確な災害時の支援、さらに語学ボ</a:t>
                      </a: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ランティア確保などに向けた重点化を図る</a:t>
                      </a: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月に定款を変更し、存続</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期間の規定を削除</a:t>
                      </a:r>
                    </a:p>
                    <a:p>
                      <a:pPr marL="0" marR="0" lvl="0" indent="0" algn="just"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月及び</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月に法人より特</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定資産の一部</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を府に寄附</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○新中期経営計画について、事業の実施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状況及び収支状況等を踏まえ、令和</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年度末までに中間見直しを実施予定</a:t>
                      </a:r>
                      <a:endPar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・新中期経営計画に基づき、重点化する事業</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と推進体制の強化、収入の確保に努める</a:t>
                      </a: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による再検証を実施</a:t>
                      </a:r>
                    </a:p>
                    <a:p>
                      <a:pPr marL="133350" marR="0" lvl="0" indent="-13335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2" name="正方形/長方形 11"/>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63</a:t>
            </a:r>
            <a:endParaRPr lang="ja-JP" altLang="en-US" dirty="0">
              <a:solidFill>
                <a:schemeClr val="tx1"/>
              </a:solidFill>
            </a:endParaRPr>
          </a:p>
        </p:txBody>
      </p:sp>
    </p:spTree>
    <p:extLst>
      <p:ext uri="{BB962C8B-B14F-4D97-AF65-F5344CB8AC3E}">
        <p14:creationId xmlns:p14="http://schemas.microsoft.com/office/powerpoint/2010/main" val="1464735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724861322"/>
              </p:ext>
            </p:extLst>
          </p:nvPr>
        </p:nvGraphicFramePr>
        <p:xfrm>
          <a:off x="179511" y="953725"/>
          <a:ext cx="8834400" cy="4659143"/>
        </p:xfrm>
        <a:graphic>
          <a:graphicData uri="http://schemas.openxmlformats.org/drawingml/2006/table">
            <a:tbl>
              <a:tblPr/>
              <a:tblGrid>
                <a:gridCol w="1332149">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465571">
                  <a:extLst>
                    <a:ext uri="{9D8B030D-6E8A-4147-A177-3AD203B41FA5}">
                      <a16:colId xmlns:a16="http://schemas.microsoft.com/office/drawing/2014/main" val="20002"/>
                    </a:ext>
                  </a:extLst>
                </a:gridCol>
                <a:gridCol w="2516400">
                  <a:extLst>
                    <a:ext uri="{9D8B030D-6E8A-4147-A177-3AD203B41FA5}">
                      <a16:colId xmlns:a16="http://schemas.microsoft.com/office/drawing/2014/main" val="20003"/>
                    </a:ext>
                  </a:extLst>
                </a:gridCol>
              </a:tblGrid>
              <a:tr h="2025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48776" marR="487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776" marR="487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48776" marR="487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48776" marR="487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445657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spc="-10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a:t>
                      </a:r>
                      <a:r>
                        <a:rPr kumimoji="1" lang="ja-JP" altLang="en-US" sz="1000" b="1" i="0" u="none" strike="noStrike" cap="none" spc="-10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産業局</a:t>
                      </a:r>
                      <a:endParaRPr kumimoji="1" lang="en-US" altLang="ja-JP" sz="1000" b="1" i="0" u="none" strike="noStrike" cap="none" spc="-10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520" marR="525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年度に向け、中小企業支援機能の強化を図る取組みについて検討を進める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520" marR="525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大阪市都市型産</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業振興センターと統合</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○統合を機に、相談機能のワンストップ化や</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府事業の一部移管等を実施</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年度からの中小企業支援機能を強</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化を検討</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・既存事業を再編し、府市事業のさらなる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移管を予定</a:t>
                      </a: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・新たな交付金制度の創設や府職員の</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派遣、成果に着目したモニタリング手法の</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創設等を予定</a:t>
                      </a:r>
                      <a:endParaRPr kumimoji="1" lang="en-US" altLang="ja-JP" sz="1000" b="0" u="none"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2520" marR="525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〇</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・大阪府［政策立案機能］と</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大阪産</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業局［事業実施］の役割分担のもと、支援</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機関連携の中核を担い、中小企業支援機能</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を強化</a:t>
                      </a:r>
                    </a:p>
                  </a:txBody>
                  <a:tcPr marL="52520" marR="525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正方形/長方形 4"/>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64</a:t>
            </a:r>
            <a:endParaRPr lang="ja-JP" altLang="en-US" dirty="0">
              <a:solidFill>
                <a:schemeClr val="tx1"/>
              </a:solidFill>
            </a:endParaRPr>
          </a:p>
        </p:txBody>
      </p:sp>
    </p:spTree>
    <p:extLst>
      <p:ext uri="{BB962C8B-B14F-4D97-AF65-F5344CB8AC3E}">
        <p14:creationId xmlns:p14="http://schemas.microsoft.com/office/powerpoint/2010/main" val="590831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347827427"/>
              </p:ext>
            </p:extLst>
          </p:nvPr>
        </p:nvGraphicFramePr>
        <p:xfrm>
          <a:off x="179512" y="787279"/>
          <a:ext cx="8794800" cy="4562915"/>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74864">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288051">
                <a:tc>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（公財）大阪府都市整備推進センター</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indent="-266700"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auto" latinLnBrk="0" hangingPunct="1">
                        <a:lnSpc>
                          <a:spcPts val="1500"/>
                        </a:lnSpc>
                        <a:spcBef>
                          <a:spcPts val="0"/>
                        </a:spcBef>
                        <a:spcAft>
                          <a:spcPts val="0"/>
                        </a:spcAft>
                        <a:buClrTx/>
                        <a:buSzTx/>
                        <a:buFontTx/>
                        <a:buNone/>
                        <a:tabLst/>
                        <a:defRPr/>
                      </a:pPr>
                      <a:r>
                        <a:rPr lang="ja-JP" altLang="en-US" sz="1000" b="1"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大阪府タウン管理財団と統合を予定</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01320" indent="-401320" algn="just">
                        <a:lnSpc>
                          <a:spcPts val="1500"/>
                        </a:lnSpc>
                        <a:spcAft>
                          <a:spcPts val="0"/>
                        </a:spcAft>
                      </a:pP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運営補助金については、平成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ら廃止</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○駐車場運営事業については、民間開放</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に伴う入札へ積極的に参加し、収益の確</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保に努めている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　</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311,735</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　</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333,926</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・令和元年度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347,154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日付けで、</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一財</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ts val="1500"/>
                        </a:lnSpc>
                        <a:spcAft>
                          <a:spcPts val="0"/>
                        </a:spcAft>
                      </a:pP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タウン管理財団と統合</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ts val="1500"/>
                        </a:lnSpc>
                        <a:spcAft>
                          <a:spcPts val="0"/>
                        </a:spcAft>
                      </a:pPr>
                      <a:endPar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○法人統合を踏まえ、新たな中期経営計</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画</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を策定予定</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・府や市町村との連携により様々な都市的課　</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ts val="1500"/>
                        </a:lnSpc>
                        <a:spcAft>
                          <a:spcPts val="0"/>
                        </a:spcAft>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題の解決に貢献する「まちづくりの総合コー　  </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ts val="1500"/>
                        </a:lnSpc>
                        <a:spcAft>
                          <a:spcPts val="0"/>
                        </a:spcAft>
                      </a:pP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ディネート財団」として事業を継続する</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55771" y="6525507"/>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65</a:t>
            </a:r>
            <a:endParaRPr lang="ja-JP" altLang="en-US" dirty="0">
              <a:solidFill>
                <a:schemeClr val="tx1"/>
              </a:solidFill>
            </a:endParaRPr>
          </a:p>
        </p:txBody>
      </p:sp>
    </p:spTree>
    <p:extLst>
      <p:ext uri="{BB962C8B-B14F-4D97-AF65-F5344CB8AC3E}">
        <p14:creationId xmlns:p14="http://schemas.microsoft.com/office/powerpoint/2010/main" val="633552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3144962940"/>
              </p:ext>
            </p:extLst>
          </p:nvPr>
        </p:nvGraphicFramePr>
        <p:xfrm>
          <a:off x="230978" y="908720"/>
          <a:ext cx="8794800" cy="5550000"/>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16000">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369726">
                <a:tc>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大阪モノレール（株）</a:t>
                      </a:r>
                      <a:endPar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endParaRPr lang="en-US" altLang="ja-JP" sz="100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r>
                        <a:rPr lang="en-US" altLang="ja-JP"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日に</a:t>
                      </a:r>
                      <a:endParaRPr lang="en-US" altLang="ja-JP"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r>
                        <a:rPr lang="ja-JP" altLang="en-US"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b="0" kern="100" spc="0" baseline="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高速鉄道（株）</a:t>
                      </a:r>
                      <a:endParaRPr lang="en-US" altLang="ja-JP"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r>
                        <a:rPr lang="ja-JP" altLang="en-US"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から社名変更</a:t>
                      </a:r>
                      <a:endParaRPr lang="ja-JP" altLang="ja-JP" sz="1000" b="0" kern="100" spc="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indent="-266700"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・新たに策定予定の中期経営計画に基づき、引き続き「安全・安定輸送の確保」を第一に、安定した需要確保、経営基盤の強化に努める</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年の延伸区間開業に向け、府と緊密に連携して事業を進める</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01320" indent="-401320" algn="just">
                        <a:lnSpc>
                          <a:spcPts val="1400"/>
                        </a:lnSpc>
                        <a:spcAft>
                          <a:spcPts val="0"/>
                        </a:spcAft>
                      </a:pP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府が門真市駅以南の延</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伸について事業化を決定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事業スケジュール</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予定</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401320" indent="-401320" algn="just">
                        <a:lnSpc>
                          <a:spcPts val="1400"/>
                        </a:lnSpc>
                        <a:spcAft>
                          <a:spcPts val="0"/>
                        </a:spcAft>
                      </a:pP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・平成</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30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年</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度</a:t>
                      </a:r>
                      <a:endParaRPr kumimoji="1" lang="en-US" altLang="ja-JP" sz="1000" kern="1200" dirty="0">
                        <a:solidFill>
                          <a:schemeClr val="tx1"/>
                        </a:solidFill>
                        <a:effectLst/>
                        <a:latin typeface="Meiryo UI" panose="020B0604030504040204" pitchFamily="50" charset="-128"/>
                        <a:ea typeface="Meiryo UI" panose="020B0604030504040204" pitchFamily="50" charset="-128"/>
                        <a:cs typeface="+mn-cs"/>
                      </a:endParaRPr>
                    </a:p>
                    <a:p>
                      <a:pPr marL="401320" indent="-401320" algn="just">
                        <a:lnSpc>
                          <a:spcPts val="1400"/>
                        </a:lnSpc>
                        <a:spcAft>
                          <a:spcPts val="0"/>
                        </a:spcAft>
                      </a:pP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　　　　都市計画決定、軌道法</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特許</a:t>
                      </a:r>
                      <a:r>
                        <a:rPr kumimoji="1" lang="ja-JP" altLang="en-US" sz="1000" b="0" u="none" kern="1200" dirty="0">
                          <a:solidFill>
                            <a:schemeClr val="tx1"/>
                          </a:solidFill>
                          <a:effectLst/>
                          <a:latin typeface="Meiryo UI" panose="020B0604030504040204" pitchFamily="50" charset="-128"/>
                          <a:ea typeface="Meiryo UI" panose="020B0604030504040204" pitchFamily="50" charset="-128"/>
                          <a:cs typeface="+mn-cs"/>
                        </a:rPr>
                        <a:t>取得</a:t>
                      </a:r>
                      <a:endParaRPr kumimoji="1" lang="ja-JP" altLang="ja-JP" sz="1000" b="0" u="none" kern="1200" dirty="0">
                        <a:solidFill>
                          <a:schemeClr val="tx1"/>
                        </a:solidFill>
                        <a:effectLst/>
                        <a:latin typeface="Meiryo UI" panose="020B0604030504040204" pitchFamily="50" charset="-128"/>
                        <a:ea typeface="Meiryo UI" panose="020B0604030504040204" pitchFamily="50" charset="-128"/>
                        <a:cs typeface="+mn-cs"/>
                      </a:endParaRPr>
                    </a:p>
                    <a:p>
                      <a:pPr>
                        <a:lnSpc>
                          <a:spcPts val="1400"/>
                        </a:lnSpc>
                      </a:pP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・令和元</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年</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度</a:t>
                      </a:r>
                      <a:endParaRPr kumimoji="1" lang="en-US" altLang="ja-JP" sz="1000" kern="1200" dirty="0">
                        <a:solidFill>
                          <a:schemeClr val="tx1"/>
                        </a:solidFill>
                        <a:effectLst/>
                        <a:latin typeface="Meiryo UI" panose="020B0604030504040204" pitchFamily="50" charset="-128"/>
                        <a:ea typeface="Meiryo UI" panose="020B0604030504040204" pitchFamily="50" charset="-128"/>
                        <a:cs typeface="+mn-cs"/>
                      </a:endParaRPr>
                    </a:p>
                    <a:p>
                      <a:pPr>
                        <a:lnSpc>
                          <a:spcPts val="1400"/>
                        </a:lnSpc>
                      </a:pP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n-cs"/>
                        </a:rPr>
                        <a:t>都市計画事業認可</a:t>
                      </a:r>
                      <a:endParaRPr kumimoji="1" lang="en-US" altLang="ja-JP" sz="1000" strike="noStrike" kern="1200" dirty="0">
                        <a:solidFill>
                          <a:schemeClr val="tx1"/>
                        </a:solidFill>
                        <a:effectLst/>
                        <a:latin typeface="Meiryo UI" panose="020B0604030504040204" pitchFamily="50" charset="-128"/>
                        <a:ea typeface="Meiryo UI" panose="020B0604030504040204" pitchFamily="50" charset="-128"/>
                        <a:cs typeface="+mn-cs"/>
                      </a:endParaRPr>
                    </a:p>
                    <a:p>
                      <a:pPr>
                        <a:lnSpc>
                          <a:spcPts val="1400"/>
                        </a:lnSpc>
                      </a:pP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u="none" strike="noStrike" kern="1200" dirty="0">
                          <a:solidFill>
                            <a:schemeClr val="tx1"/>
                          </a:solidFill>
                          <a:effectLst/>
                          <a:latin typeface="Meiryo UI" panose="020B0604030504040204" pitchFamily="50" charset="-128"/>
                          <a:ea typeface="Meiryo UI" panose="020B0604030504040204" pitchFamily="50" charset="-128"/>
                          <a:cs typeface="+mn-cs"/>
                        </a:rPr>
                        <a:t>令和</a:t>
                      </a:r>
                      <a:r>
                        <a:rPr kumimoji="1" lang="en-US" altLang="ja-JP" sz="1000" u="none" strike="noStrike"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000" u="none" strike="noStrike" kern="1200" dirty="0">
                          <a:solidFill>
                            <a:schemeClr val="tx1"/>
                          </a:solidFill>
                          <a:effectLst/>
                          <a:latin typeface="Meiryo UI" panose="020B0604030504040204" pitchFamily="50" charset="-128"/>
                          <a:ea typeface="Meiryo UI" panose="020B0604030504040204" pitchFamily="50" charset="-128"/>
                          <a:cs typeface="+mn-cs"/>
                        </a:rPr>
                        <a:t>年度</a:t>
                      </a:r>
                      <a:endParaRPr kumimoji="1" lang="en-US" altLang="ja-JP" sz="100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a:lnSpc>
                          <a:spcPts val="1400"/>
                        </a:lnSpc>
                      </a:pPr>
                      <a:r>
                        <a:rPr kumimoji="1" lang="ja-JP" altLang="en-US" sz="100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1000" u="none" strike="noStrike" kern="1200" dirty="0">
                          <a:solidFill>
                            <a:schemeClr val="tx1"/>
                          </a:solidFill>
                          <a:effectLst/>
                          <a:latin typeface="Meiryo UI" panose="020B0604030504040204" pitchFamily="50" charset="-128"/>
                          <a:ea typeface="Meiryo UI" panose="020B0604030504040204" pitchFamily="50" charset="-128"/>
                          <a:cs typeface="+mn-cs"/>
                        </a:rPr>
                        <a:t>工事施行認可</a:t>
                      </a:r>
                      <a:r>
                        <a:rPr kumimoji="1" lang="ja-JP" altLang="en-US" sz="1000" u="none" strike="noStrike" kern="1200" dirty="0">
                          <a:solidFill>
                            <a:schemeClr val="tx1"/>
                          </a:solidFill>
                          <a:effectLst/>
                          <a:latin typeface="Meiryo UI" panose="020B0604030504040204" pitchFamily="50" charset="-128"/>
                          <a:ea typeface="Meiryo UI" panose="020B0604030504040204" pitchFamily="50" charset="-128"/>
                          <a:cs typeface="+mn-cs"/>
                        </a:rPr>
                        <a:t>、延伸工事着手</a:t>
                      </a:r>
                      <a:endParaRPr kumimoji="1" lang="ja-JP" altLang="ja-JP" sz="100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a:lnSpc>
                          <a:spcPts val="1400"/>
                        </a:lnSpc>
                      </a:pPr>
                      <a:r>
                        <a:rPr kumimoji="1" lang="ja-JP" altLang="ja-JP" sz="1000" u="none"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u="none" kern="1200" dirty="0">
                          <a:solidFill>
                            <a:schemeClr val="tx1"/>
                          </a:solidFill>
                          <a:effectLst/>
                          <a:latin typeface="Meiryo UI" panose="020B0604030504040204" pitchFamily="50" charset="-128"/>
                          <a:ea typeface="Meiryo UI" panose="020B0604030504040204" pitchFamily="50" charset="-128"/>
                          <a:cs typeface="+mn-cs"/>
                        </a:rPr>
                        <a:t>・令和</a:t>
                      </a:r>
                      <a:r>
                        <a:rPr kumimoji="1" lang="en-US" altLang="ja-JP" sz="1000" u="none" kern="1200" dirty="0">
                          <a:solidFill>
                            <a:schemeClr val="tx1"/>
                          </a:solidFill>
                          <a:effectLst/>
                          <a:latin typeface="Meiryo UI" panose="020B0604030504040204" pitchFamily="50" charset="-128"/>
                          <a:ea typeface="Meiryo UI" panose="020B0604030504040204" pitchFamily="50" charset="-128"/>
                          <a:cs typeface="+mn-cs"/>
                        </a:rPr>
                        <a:t>11</a:t>
                      </a:r>
                      <a:r>
                        <a:rPr kumimoji="1" lang="ja-JP" altLang="ja-JP" sz="1000" u="none" kern="1200" dirty="0">
                          <a:solidFill>
                            <a:schemeClr val="tx1"/>
                          </a:solidFill>
                          <a:effectLst/>
                          <a:latin typeface="Meiryo UI" panose="020B0604030504040204" pitchFamily="50" charset="-128"/>
                          <a:ea typeface="Meiryo UI" panose="020B0604030504040204" pitchFamily="50" charset="-128"/>
                          <a:cs typeface="+mn-cs"/>
                        </a:rPr>
                        <a:t>年</a:t>
                      </a:r>
                      <a:endParaRPr kumimoji="1" lang="en-US" altLang="ja-JP" sz="1000" u="none" kern="1200" dirty="0">
                        <a:solidFill>
                          <a:schemeClr val="tx1"/>
                        </a:solidFill>
                        <a:effectLst/>
                        <a:latin typeface="Meiryo UI" panose="020B0604030504040204" pitchFamily="50" charset="-128"/>
                        <a:ea typeface="Meiryo UI" panose="020B0604030504040204" pitchFamily="50" charset="-128"/>
                        <a:cs typeface="+mn-cs"/>
                      </a:endParaRPr>
                    </a:p>
                    <a:p>
                      <a:pPr>
                        <a:lnSpc>
                          <a:spcPts val="1400"/>
                        </a:lnSpc>
                      </a:pPr>
                      <a:r>
                        <a:rPr kumimoji="1" lang="ja-JP" altLang="en-US" sz="1000" u="none"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1000" u="none" kern="1200" dirty="0">
                          <a:solidFill>
                            <a:schemeClr val="tx1"/>
                          </a:solidFill>
                          <a:effectLst/>
                          <a:latin typeface="Meiryo UI" panose="020B0604030504040204" pitchFamily="50" charset="-128"/>
                          <a:ea typeface="Meiryo UI" panose="020B0604030504040204" pitchFamily="50" charset="-128"/>
                          <a:cs typeface="+mn-cs"/>
                        </a:rPr>
                        <a:t>　開業</a:t>
                      </a:r>
                      <a:r>
                        <a:rPr kumimoji="1" lang="ja-JP" altLang="en-US" sz="1000" u="none" strike="noStrike" kern="1200" dirty="0">
                          <a:solidFill>
                            <a:schemeClr val="tx1"/>
                          </a:solidFill>
                          <a:effectLst/>
                          <a:latin typeface="Meiryo UI" panose="020B0604030504040204" pitchFamily="50" charset="-128"/>
                          <a:ea typeface="Meiryo UI" panose="020B0604030504040204" pitchFamily="50" charset="-128"/>
                          <a:cs typeface="+mn-cs"/>
                        </a:rPr>
                        <a:t>目標</a:t>
                      </a:r>
                      <a:endParaRPr kumimoji="1" lang="ja-JP" altLang="ja-JP" sz="100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marL="401320" indent="-401320" algn="just">
                        <a:lnSpc>
                          <a:spcPts val="14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○開業から</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年が経過し、施設・設備が</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老朽化</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○大阪府北部地震大阪モノレール被災検</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証委員会における検証結果を踏まえた計</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画的な設備投資・修繕の実施や、沿線</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開発等による利用客の増加等を踏まえ、</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新たに中期経営計画を策定</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○車庫用地については、令和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大阪府から購入</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endPar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　題</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401320" indent="-401320" algn="just">
                        <a:lnSpc>
                          <a:spcPts val="14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○延伸事業の着実な推進</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○計画的な設備投資の実施</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○コロナ禍による輸送人員の減少と、</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それに伴う収益悪化</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indent="-266700"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コロナ禍による影響を踏まえつつ、</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中期経営</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計画</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に基づき、引き続</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き「安全・安定輸送の確保」を第一に、安定</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した需要確保、経営基盤の強化に努める</a:t>
                      </a: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年の延伸区間開業に向け、府と緊</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密に連携して事業を進める</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55771" y="6525507"/>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66</a:t>
            </a:r>
            <a:endParaRPr lang="ja-JP" altLang="en-US" dirty="0">
              <a:solidFill>
                <a:schemeClr val="tx1"/>
              </a:solidFill>
            </a:endParaRPr>
          </a:p>
        </p:txBody>
      </p:sp>
    </p:spTree>
    <p:extLst>
      <p:ext uri="{BB962C8B-B14F-4D97-AF65-F5344CB8AC3E}">
        <p14:creationId xmlns:p14="http://schemas.microsoft.com/office/powerpoint/2010/main" val="4122751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83873" y="533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8520" y="164479"/>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）行動指針</a:t>
            </a:r>
            <a:endPar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173418" y="728700"/>
            <a:ext cx="8960127" cy="830997"/>
          </a:xfrm>
          <a:prstGeom prst="rect">
            <a:avLst/>
          </a:prstGeom>
          <a:noFill/>
        </p:spPr>
        <p:txBody>
          <a:bodyPr wrap="square">
            <a:spAutoFit/>
          </a:bodyPr>
          <a:lstStyle/>
          <a:p>
            <a:pPr marL="177800" lvl="0" indent="-1778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「自律的で創造性を発揮する行財政運営体制の確立」に向け、行財政改革推進プラン（案）</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に掲げた「組み換え（シフト）」と「強みを束ねる」を改革の視点に、次の行動指針のもと、</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着実に成果を生み出していきます。</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74522" y="2808512"/>
            <a:ext cx="8268212"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選　択　</a:t>
            </a:r>
            <a:r>
              <a:rPr lang="ja-JP" altLang="en-US" sz="14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～多様なプレーヤーを束ね、より良い道筋を見出す</a:t>
            </a:r>
            <a:endParaRPr lang="ja-JP" altLang="en-US" sz="16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575209" y="1760833"/>
            <a:ext cx="8234579"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発　見　</a:t>
            </a:r>
            <a:r>
              <a:rPr lang="ja-JP" altLang="en-US" sz="14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～多様な「知」と交わり、新たな「気づき」を得る</a:t>
            </a:r>
          </a:p>
        </p:txBody>
      </p:sp>
      <p:sp>
        <p:nvSpPr>
          <p:cNvPr id="27" name="正方形/長方形 26"/>
          <p:cNvSpPr/>
          <p:nvPr/>
        </p:nvSpPr>
        <p:spPr>
          <a:xfrm>
            <a:off x="735444" y="3158915"/>
            <a:ext cx="8009850"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様々な社会課題解決に臨む多様なプレーヤーを束ねる「起点」となり、社会全体としてより最適な解決方法を選択する。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55581" y="2140695"/>
            <a:ext cx="8046889"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外部の多様な価値観・アイデア・テクノロジーとの積極的な交流を通じ、課題の発見や解決に向けた新たな「気づき」が生まれやすい環境をつくる。</a:t>
            </a:r>
          </a:p>
        </p:txBody>
      </p:sp>
      <p:sp>
        <p:nvSpPr>
          <p:cNvPr id="29" name="正方形/長方形 28"/>
          <p:cNvSpPr/>
          <p:nvPr/>
        </p:nvSpPr>
        <p:spPr>
          <a:xfrm>
            <a:off x="596121" y="3786877"/>
            <a:ext cx="8251354" cy="302006"/>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実　践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～固定観念に捉われず、新しい取組みに挑戦する</a:t>
            </a:r>
          </a:p>
        </p:txBody>
      </p:sp>
      <p:sp>
        <p:nvSpPr>
          <p:cNvPr id="30" name="正方形/長方形 29"/>
          <p:cNvSpPr/>
          <p:nvPr/>
        </p:nvSpPr>
        <p:spPr>
          <a:xfrm>
            <a:off x="763356" y="4149080"/>
            <a:ext cx="7981938" cy="523220"/>
          </a:xfrm>
          <a:prstGeom prst="rect">
            <a:avLst/>
          </a:prstGeom>
          <a:noFill/>
        </p:spPr>
        <p:txBody>
          <a:bodyPr wrap="square">
            <a:spAutoFit/>
          </a:bodyPr>
          <a:lstStyle/>
          <a:p>
            <a:pPr>
              <a:tabLst>
                <a:tab pos="449263" algn="l"/>
              </a:tabLst>
            </a:pPr>
            <a:r>
              <a:rPr lang="ja-JP" altLang="en-US" sz="1400" spc="-50" dirty="0">
                <a:latin typeface="メイリオ" panose="020B0604030504040204" pitchFamily="50" charset="-128"/>
                <a:ea typeface="メイリオ" panose="020B0604030504040204" pitchFamily="50" charset="-128"/>
                <a:cs typeface="メイリオ" panose="020B0604030504040204" pitchFamily="50" charset="-128"/>
              </a:rPr>
              <a:t>社会のあり方や府民ニーズの変化を見据え、様々な技術を柔軟に取り入れながら、従来の発想や手法に捉われない最適な解決方法を大胆に実践する。</a:t>
            </a:r>
          </a:p>
        </p:txBody>
      </p:sp>
      <p:sp>
        <p:nvSpPr>
          <p:cNvPr id="19" name="ホームベース 18"/>
          <p:cNvSpPr/>
          <p:nvPr/>
        </p:nvSpPr>
        <p:spPr>
          <a:xfrm>
            <a:off x="570638" y="5117523"/>
            <a:ext cx="8411852" cy="1596842"/>
          </a:xfrm>
          <a:prstGeom prst="homePlate">
            <a:avLst>
              <a:gd name="adj" fmla="val 237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タイトル 1"/>
          <p:cNvSpPr txBox="1">
            <a:spLocks/>
          </p:cNvSpPr>
          <p:nvPr/>
        </p:nvSpPr>
        <p:spPr>
          <a:xfrm>
            <a:off x="701570" y="4959170"/>
            <a:ext cx="1485165" cy="271862"/>
          </a:xfrm>
          <a:prstGeom prst="rect">
            <a:avLst/>
          </a:prstGeom>
          <a:solidFill>
            <a:schemeClr val="bg1">
              <a:lumMod val="85000"/>
            </a:schemeClr>
          </a:solidFill>
          <a:ln>
            <a:noFill/>
          </a:ln>
          <a:scene3d>
            <a:camera prst="orthographicFront"/>
            <a:lightRig rig="threePt" dir="t"/>
          </a:scene3d>
          <a:sp3d>
            <a:bevelT/>
          </a:sp3d>
        </p:spPr>
        <p:txBody>
          <a:bodyPr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改革の継承と深化</a:t>
            </a:r>
          </a:p>
        </p:txBody>
      </p:sp>
      <p:grpSp>
        <p:nvGrpSpPr>
          <p:cNvPr id="22" name="グループ化 21"/>
          <p:cNvGrpSpPr/>
          <p:nvPr/>
        </p:nvGrpSpPr>
        <p:grpSpPr>
          <a:xfrm>
            <a:off x="1030500" y="5272694"/>
            <a:ext cx="7826787" cy="1351661"/>
            <a:chOff x="-94625" y="513468"/>
            <a:chExt cx="7826787" cy="1351661"/>
          </a:xfrm>
        </p:grpSpPr>
        <p:sp>
          <p:nvSpPr>
            <p:cNvPr id="23" name="山形 22"/>
            <p:cNvSpPr/>
            <p:nvPr/>
          </p:nvSpPr>
          <p:spPr>
            <a:xfrm>
              <a:off x="-94625" y="516715"/>
              <a:ext cx="3496495" cy="1348414"/>
            </a:xfrm>
            <a:prstGeom prst="chevron">
              <a:avLst>
                <a:gd name="adj" fmla="val 24898"/>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376896" y="571211"/>
              <a:ext cx="2553451" cy="328936"/>
            </a:xfrm>
            <a:prstGeom prst="rect">
              <a:avLst/>
            </a:prstGeom>
            <a:noFill/>
          </p:spPr>
          <p:txBody>
            <a:bodyPr wrap="square" rtlCol="0">
              <a:spAutoFit/>
            </a:bodyPr>
            <a:lstStyle/>
            <a:p>
              <a:pPr>
                <a:lnSpc>
                  <a:spcPts val="9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H27</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H29</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行財政改革推進プラン（案）</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山形 30"/>
            <p:cNvSpPr/>
            <p:nvPr/>
          </p:nvSpPr>
          <p:spPr>
            <a:xfrm>
              <a:off x="3176844" y="513468"/>
              <a:ext cx="4265573" cy="1348414"/>
            </a:xfrm>
            <a:prstGeom prst="chevron">
              <a:avLst>
                <a:gd name="adj" fmla="val 24865"/>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3489819" y="593953"/>
              <a:ext cx="4242343" cy="477054"/>
            </a:xfrm>
            <a:prstGeom prst="rect">
              <a:avLst/>
            </a:prstGeom>
            <a:noFill/>
          </p:spPr>
          <p:txBody>
            <a:bodyPr wrap="square" rtlCol="0">
              <a:spAutoFit/>
            </a:bodyPr>
            <a:lstStyle/>
            <a:p>
              <a:pPr>
                <a:lnSpc>
                  <a:spcPts val="10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H30</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行政経営の取組み」</a:t>
              </a: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pP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中長期的な視点も持ちつつ、単年度の取組みとして、毎年</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月公表</a:t>
              </a:r>
            </a:p>
            <a:p>
              <a:pPr>
                <a:lnSpc>
                  <a:spcPts val="1000"/>
                </a:lnSpc>
              </a:pP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右矢印 32"/>
            <p:cNvSpPr/>
            <p:nvPr/>
          </p:nvSpPr>
          <p:spPr>
            <a:xfrm>
              <a:off x="535445" y="828083"/>
              <a:ext cx="2553451" cy="496986"/>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新たな発想・視点からの行政展開</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自律的な行財政マネジメント</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右矢印 33"/>
            <p:cNvSpPr/>
            <p:nvPr/>
          </p:nvSpPr>
          <p:spPr>
            <a:xfrm>
              <a:off x="535445" y="1310317"/>
              <a:ext cx="2553451"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持続可能で安定的な財政運営の実現</a:t>
              </a:r>
            </a:p>
          </p:txBody>
        </p:sp>
        <p:sp>
          <p:nvSpPr>
            <p:cNvPr id="35" name="右矢印 34"/>
            <p:cNvSpPr/>
            <p:nvPr/>
          </p:nvSpPr>
          <p:spPr>
            <a:xfrm>
              <a:off x="3586250" y="875019"/>
              <a:ext cx="3326009" cy="468817"/>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新たな行政経営の取組み</a:t>
              </a:r>
            </a:p>
          </p:txBody>
        </p:sp>
        <p:sp>
          <p:nvSpPr>
            <p:cNvPr id="36" name="右矢印 35"/>
            <p:cNvSpPr/>
            <p:nvPr/>
          </p:nvSpPr>
          <p:spPr>
            <a:xfrm>
              <a:off x="3586252" y="1325069"/>
              <a:ext cx="3326008"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健全で規律ある行財政運営</a:t>
              </a:r>
            </a:p>
          </p:txBody>
        </p:sp>
      </p:grpSp>
      <p:sp>
        <p:nvSpPr>
          <p:cNvPr id="5" name="正方形/長方形 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a:t>
            </a:r>
            <a:endParaRPr lang="ja-JP" altLang="en-US" dirty="0">
              <a:solidFill>
                <a:prstClr val="black"/>
              </a:solidFill>
            </a:endParaRPr>
          </a:p>
        </p:txBody>
      </p:sp>
    </p:spTree>
    <p:extLst>
      <p:ext uri="{BB962C8B-B14F-4D97-AF65-F5344CB8AC3E}">
        <p14:creationId xmlns:p14="http://schemas.microsoft.com/office/powerpoint/2010/main" val="2375473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4238660968"/>
              </p:ext>
            </p:extLst>
          </p:nvPr>
        </p:nvGraphicFramePr>
        <p:xfrm>
          <a:off x="230980" y="953725"/>
          <a:ext cx="8794800" cy="5409009"/>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435045">
                  <a:extLst>
                    <a:ext uri="{9D8B030D-6E8A-4147-A177-3AD203B41FA5}">
                      <a16:colId xmlns:a16="http://schemas.microsoft.com/office/drawing/2014/main" val="20002"/>
                    </a:ext>
                  </a:extLst>
                </a:gridCol>
                <a:gridCol w="2428555">
                  <a:extLst>
                    <a:ext uri="{9D8B030D-6E8A-4147-A177-3AD203B41FA5}">
                      <a16:colId xmlns:a16="http://schemas.microsoft.com/office/drawing/2014/main" val="20003"/>
                    </a:ext>
                  </a:extLst>
                </a:gridCol>
              </a:tblGrid>
              <a:tr h="204346">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204663">
                <a:tc>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大阪府土地開発公社</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33400" marR="0" lvl="0" indent="-5334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・長期保有資産については、令和</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年度末に解消する見込みであり、計画的な解消に努める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府の用地取得規模が一定程度縮小する</a:t>
                      </a:r>
                      <a:r>
                        <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公社を活用せず府の用地取得体制のみで実施できる規模</a:t>
                      </a:r>
                      <a:r>
                        <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までは、公社を活用した用地取得体制を維持する</a:t>
                      </a:r>
                      <a:endPar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01320" indent="-401320" algn="just">
                        <a:lnSpc>
                          <a:spcPts val="1500"/>
                        </a:lnSpc>
                        <a:spcAft>
                          <a:spcPts val="0"/>
                        </a:spcAft>
                      </a:pP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年度、府が「長期保有資産解消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計画」を策定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629</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計画策定時</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の長期保有資</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産を令和</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年度までに解消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○計画</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に基づき長期保有資産を縮減</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en-US" altLang="ja-JP" sz="100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・令和元年度末</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500"/>
                        </a:lnSpc>
                        <a:spcBef>
                          <a:spcPts val="0"/>
                        </a:spcBef>
                        <a:spcAft>
                          <a:spcPts val="0"/>
                        </a:spcAft>
                        <a:buClrTx/>
                        <a:buSzTx/>
                        <a:buFontTx/>
                        <a:buNone/>
                        <a:tabLst/>
                        <a:defRPr/>
                      </a:pP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年度末の解消を目標としてきたが、</a:t>
                      </a:r>
                      <a:endParaRPr lang="en-US" altLang="ja-JP"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500"/>
                        </a:lnSpc>
                        <a:spcBef>
                          <a:spcPts val="0"/>
                        </a:spcBef>
                        <a:spcAft>
                          <a:spcPts val="0"/>
                        </a:spcAft>
                        <a:buClrTx/>
                        <a:buSzTx/>
                        <a:buFontTx/>
                        <a:buNone/>
                        <a:tabLst/>
                        <a:defRPr/>
                      </a:pP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事業進捗や関係機関との調整状況を</a:t>
                      </a:r>
                      <a:endParaRPr lang="en-US" altLang="ja-JP"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500"/>
                        </a:lnSpc>
                        <a:spcBef>
                          <a:spcPts val="0"/>
                        </a:spcBef>
                        <a:spcAft>
                          <a:spcPts val="0"/>
                        </a:spcAft>
                        <a:buClrTx/>
                        <a:buSzTx/>
                        <a:buFontTx/>
                        <a:buNone/>
                        <a:tabLst/>
                        <a:defRPr/>
                      </a:pP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踏まえ、改めて精査した結果、令和</a:t>
                      </a:r>
                      <a:r>
                        <a:rPr lang="en-US" altLang="ja-JP"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500"/>
                        </a:lnSpc>
                        <a:spcBef>
                          <a:spcPts val="0"/>
                        </a:spcBef>
                        <a:spcAft>
                          <a:spcPts val="0"/>
                        </a:spcAft>
                        <a:buClrTx/>
                        <a:buSzTx/>
                        <a:buFontTx/>
                        <a:buNone/>
                        <a:tabLst/>
                        <a:defRPr/>
                      </a:pP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度末に解消する見込み</a:t>
                      </a:r>
                      <a:endParaRPr lang="en-US" altLang="ja-JP"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500"/>
                        </a:lnSpc>
                        <a:spcBef>
                          <a:spcPts val="0"/>
                        </a:spcBef>
                        <a:spcAft>
                          <a:spcPts val="0"/>
                        </a:spcAft>
                        <a:buClrTx/>
                        <a:buSzTx/>
                        <a:buFontTx/>
                        <a:buNone/>
                        <a:tabLst/>
                        <a:defRPr/>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月に、公社のあり方について、</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府の用地取得規模が一定程度縮小する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公社を活用せず府の用地取得体制のみ</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で実施できる規模</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までは、公社を活用した</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用地取得体制を維持するとし、次期大阪</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府都市整備中期計画</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案</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が策定</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年度末予定</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された段階で、事業量に</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対応した公社の組織規模及び存続期間を</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判断することとした</a:t>
                      </a:r>
                    </a:p>
                    <a:p>
                      <a:pPr marL="533400" indent="-533400" algn="just">
                        <a:lnSpc>
                          <a:spcPts val="15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zh-TW"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次期大阪府都市整備中期計画</a:t>
                      </a:r>
                      <a:r>
                        <a:rPr lang="en-US" altLang="zh-TW"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案</a:t>
                      </a:r>
                      <a:r>
                        <a:rPr lang="en-US" altLang="zh-TW"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計画期間中においては、現在の組織規模</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での活用が必要となる事業量が継続する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見込みであることを確認</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33400" marR="0" lvl="0" indent="-5334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・長期保有資産については、令和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年度末に解消する見込みであり、今後も引き続き新規取得した用地の計画的な処分に努める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府の用地取得規模が一定程度縮小する</a:t>
                      </a:r>
                      <a:r>
                        <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公社を活用せず府の用地取得体制のみで実施できる規模</a:t>
                      </a:r>
                      <a:r>
                        <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までは、公社を活用した用地取得体制を維持する</a:t>
                      </a:r>
                      <a:endPar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67</a:t>
            </a:r>
            <a:endParaRPr lang="ja-JP" altLang="en-US" dirty="0">
              <a:solidFill>
                <a:schemeClr val="tx1"/>
              </a:solidFill>
            </a:endParaRPr>
          </a:p>
        </p:txBody>
      </p:sp>
    </p:spTree>
    <p:extLst>
      <p:ext uri="{BB962C8B-B14F-4D97-AF65-F5344CB8AC3E}">
        <p14:creationId xmlns:p14="http://schemas.microsoft.com/office/powerpoint/2010/main" val="1291466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4290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1402434361"/>
              </p:ext>
            </p:extLst>
          </p:nvPr>
        </p:nvGraphicFramePr>
        <p:xfrm>
          <a:off x="230981" y="908720"/>
          <a:ext cx="8794800" cy="3944706"/>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16260">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2844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（公財）大阪府文化財センター</a:t>
                      </a:r>
                      <a:endPar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・大阪府の文化施設の合流について、大阪市と協議を進める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216000" marR="0" lvl="0" indent="-12600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日、大阪市が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大阪市博物館機構</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大阪歴史博物館・東洋陶磁美術館・市立美術館・自然史博物館・市立科学館の</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館</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を設立</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just"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○府立弥生文化博物館、府立近</a:t>
                      </a:r>
                      <a:r>
                        <a:rPr kumimoji="1" lang="ja-JP" altLang="en-US" sz="1000" b="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つ</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飛鳥</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博物館及び日本民家集落博物館の</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大阪市博物館機構への合流について、大阪市と協議中</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大阪市博物館機構への合流について、</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大阪市と</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協議を進める</a:t>
                      </a: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正方形/長方形 6"/>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68</a:t>
            </a:r>
            <a:endParaRPr lang="ja-JP" altLang="en-US" dirty="0">
              <a:solidFill>
                <a:schemeClr val="tx1"/>
              </a:solidFill>
            </a:endParaRPr>
          </a:p>
        </p:txBody>
      </p:sp>
    </p:spTree>
    <p:extLst>
      <p:ext uri="{BB962C8B-B14F-4D97-AF65-F5344CB8AC3E}">
        <p14:creationId xmlns:p14="http://schemas.microsoft.com/office/powerpoint/2010/main" val="1608998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右矢印 20"/>
          <p:cNvSpPr/>
          <p:nvPr/>
        </p:nvSpPr>
        <p:spPr>
          <a:xfrm>
            <a:off x="3991988" y="4077072"/>
            <a:ext cx="296132" cy="1512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2569" name="テキスト ボックス 3"/>
          <p:cNvSpPr txBox="1">
            <a:spLocks noChangeArrowheads="1"/>
          </p:cNvSpPr>
          <p:nvPr/>
        </p:nvSpPr>
        <p:spPr bwMode="auto">
          <a:xfrm>
            <a:off x="111819" y="721447"/>
            <a:ext cx="6265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出資法人が出資等をする法人（いわゆる孫法人）</a:t>
            </a:r>
          </a:p>
        </p:txBody>
      </p:sp>
      <p:sp>
        <p:nvSpPr>
          <p:cNvPr id="22597" name="テキスト ボックス 7"/>
          <p:cNvSpPr txBox="1">
            <a:spLocks noChangeArrowheads="1"/>
          </p:cNvSpPr>
          <p:nvPr/>
        </p:nvSpPr>
        <p:spPr bwMode="auto">
          <a:xfrm>
            <a:off x="335353" y="6444648"/>
            <a:ext cx="58118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prstClr val="black"/>
                </a:solidFill>
                <a:latin typeface="ＭＳ Ｐゴシック"/>
                <a:ea typeface="ＭＳ Ｐゴシック"/>
                <a:cs typeface="Meiryo UI" panose="020B0604030504040204" pitchFamily="50" charset="-128"/>
              </a:rPr>
              <a:t>平成</a:t>
            </a:r>
            <a:r>
              <a:rPr lang="en-US" altLang="ja-JP" sz="800" dirty="0">
                <a:solidFill>
                  <a:prstClr val="black"/>
                </a:solidFill>
                <a:latin typeface="ＭＳ Ｐゴシック"/>
                <a:ea typeface="ＭＳ Ｐゴシック"/>
                <a:cs typeface="Meiryo UI" pitchFamily="50" charset="-128"/>
              </a:rPr>
              <a:t>22</a:t>
            </a:r>
            <a:r>
              <a:rPr lang="ja-JP" altLang="en-US" sz="800" dirty="0">
                <a:solidFill>
                  <a:prstClr val="black"/>
                </a:solidFill>
                <a:latin typeface="ＭＳ Ｐゴシック"/>
                <a:ea typeface="ＭＳ Ｐゴシック"/>
                <a:cs typeface="Meiryo UI" pitchFamily="50" charset="-128"/>
              </a:rPr>
              <a:t>年度から、出資法人による孫法人への委託など孫法人の状況について点検を実施し、府</a:t>
            </a:r>
            <a:r>
              <a:rPr lang="en-US" altLang="ja-JP" sz="800" dirty="0">
                <a:solidFill>
                  <a:prstClr val="black"/>
                </a:solidFill>
                <a:latin typeface="ＭＳ Ｐゴシック"/>
                <a:ea typeface="ＭＳ Ｐゴシック"/>
                <a:cs typeface="Meiryo UI" pitchFamily="50" charset="-128"/>
              </a:rPr>
              <a:t>HP</a:t>
            </a:r>
            <a:r>
              <a:rPr lang="ja-JP" altLang="en-US" sz="800" dirty="0">
                <a:solidFill>
                  <a:prstClr val="black"/>
                </a:solidFill>
                <a:latin typeface="ＭＳ Ｐゴシック"/>
                <a:ea typeface="ＭＳ Ｐゴシック"/>
                <a:cs typeface="Meiryo UI" panose="020B0604030504040204" pitchFamily="50" charset="-128"/>
              </a:rPr>
              <a:t>に公表</a:t>
            </a:r>
            <a:endParaRPr lang="en-US" altLang="ja-JP" sz="800" dirty="0">
              <a:solidFill>
                <a:prstClr val="black"/>
              </a:solidFill>
              <a:latin typeface="ＭＳ Ｐゴシック"/>
              <a:ea typeface="ＭＳ Ｐゴシック"/>
              <a:cs typeface="Meiryo UI" panose="020B0604030504040204" pitchFamily="50" charset="-128"/>
            </a:endParaRPr>
          </a:p>
        </p:txBody>
      </p:sp>
      <p:sp>
        <p:nvSpPr>
          <p:cNvPr id="22599" name="角丸四角形 4"/>
          <p:cNvSpPr>
            <a:spLocks noChangeArrowheads="1"/>
          </p:cNvSpPr>
          <p:nvPr/>
        </p:nvSpPr>
        <p:spPr bwMode="auto">
          <a:xfrm>
            <a:off x="251521" y="2903446"/>
            <a:ext cx="3687616" cy="310409"/>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en-US" altLang="ja-JP" sz="1000" b="1" dirty="0">
                <a:solidFill>
                  <a:prstClr val="white"/>
                </a:solidFill>
                <a:latin typeface="ＭＳ Ｐゴシック" charset="-128"/>
                <a:ea typeface="Meiryo UI" pitchFamily="50" charset="-128"/>
                <a:cs typeface="Meiryo UI" pitchFamily="50" charset="-128"/>
              </a:rPr>
              <a:t>『</a:t>
            </a:r>
            <a:r>
              <a:rPr lang="ja-JP" altLang="en-US" sz="1000" b="1" dirty="0">
                <a:solidFill>
                  <a:prstClr val="white"/>
                </a:solidFill>
                <a:latin typeface="Meiryo UI" panose="020B0604030504040204" pitchFamily="50" charset="-128"/>
                <a:ea typeface="Meiryo UI" panose="020B0604030504040204" pitchFamily="50" charset="-128"/>
                <a:cs typeface="Meiryo UI" pitchFamily="50" charset="-128"/>
              </a:rPr>
              <a:t>平成</a:t>
            </a:r>
            <a:r>
              <a:rPr lang="en-US" altLang="ja-JP" sz="1000" b="1" dirty="0">
                <a:solidFill>
                  <a:prstClr val="white"/>
                </a:solidFill>
                <a:latin typeface="Meiryo UI" panose="020B0604030504040204" pitchFamily="50" charset="-128"/>
                <a:ea typeface="Meiryo UI" panose="020B0604030504040204" pitchFamily="50" charset="-128"/>
                <a:cs typeface="Meiryo UI" pitchFamily="50" charset="-128"/>
              </a:rPr>
              <a:t>26</a:t>
            </a:r>
            <a:r>
              <a:rPr lang="ja-JP" altLang="en-US" sz="1000" b="1" dirty="0">
                <a:solidFill>
                  <a:prstClr val="white"/>
                </a:solidFill>
                <a:latin typeface="Meiryo UI" panose="020B0604030504040204" pitchFamily="50" charset="-128"/>
                <a:ea typeface="Meiryo UI" panose="020B0604030504040204" pitchFamily="50" charset="-128"/>
                <a:cs typeface="Meiryo UI" pitchFamily="50" charset="-128"/>
              </a:rPr>
              <a:t>年度行財政</a:t>
            </a:r>
            <a:r>
              <a:rPr lang="ja-JP" altLang="en-US" sz="1000" b="1" dirty="0">
                <a:solidFill>
                  <a:prstClr val="white"/>
                </a:solidFill>
                <a:latin typeface="ＭＳ Ｐゴシック" charset="-128"/>
                <a:ea typeface="Meiryo UI" pitchFamily="50" charset="-128"/>
                <a:cs typeface="Meiryo UI" pitchFamily="50" charset="-128"/>
              </a:rPr>
              <a:t>改革の取組み</a:t>
            </a:r>
            <a:r>
              <a:rPr lang="en-US" altLang="ja-JP" sz="1000" b="1" dirty="0">
                <a:solidFill>
                  <a:prstClr val="white"/>
                </a:solidFill>
                <a:latin typeface="ＭＳ Ｐゴシック" charset="-128"/>
                <a:ea typeface="Meiryo UI" pitchFamily="50" charset="-128"/>
                <a:cs typeface="Meiryo UI" pitchFamily="50" charset="-128"/>
              </a:rPr>
              <a:t>』</a:t>
            </a:r>
            <a:r>
              <a:rPr lang="ja-JP" altLang="en-US" sz="1000" b="1" dirty="0">
                <a:solidFill>
                  <a:prstClr val="white"/>
                </a:solidFill>
                <a:latin typeface="ＭＳ Ｐゴシック" charset="-128"/>
                <a:ea typeface="Meiryo UI" pitchFamily="50" charset="-128"/>
                <a:cs typeface="Meiryo UI" pitchFamily="50" charset="-128"/>
              </a:rPr>
              <a:t>策定時点の孫法人の状況</a:t>
            </a:r>
            <a:endParaRPr lang="en-US" altLang="ja-JP" sz="1000" b="1" dirty="0">
              <a:solidFill>
                <a:prstClr val="white"/>
              </a:solidFill>
              <a:latin typeface="ＭＳ Ｐゴシック" charset="-128"/>
              <a:ea typeface="Meiryo UI" pitchFamily="50" charset="-128"/>
              <a:cs typeface="Meiryo UI" pitchFamily="50" charset="-128"/>
            </a:endParaRPr>
          </a:p>
        </p:txBody>
      </p:sp>
      <p:sp>
        <p:nvSpPr>
          <p:cNvPr id="23" name="角丸四角形 4"/>
          <p:cNvSpPr>
            <a:spLocks noChangeArrowheads="1"/>
          </p:cNvSpPr>
          <p:nvPr/>
        </p:nvSpPr>
        <p:spPr bwMode="auto">
          <a:xfrm>
            <a:off x="4364076" y="2905519"/>
            <a:ext cx="2304256" cy="401738"/>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en-US" altLang="ja-JP" sz="1000" b="1" dirty="0">
                <a:solidFill>
                  <a:prstClr val="white"/>
                </a:solidFill>
                <a:latin typeface="ＭＳ Ｐゴシック" charset="-128"/>
                <a:ea typeface="Meiryo UI" pitchFamily="50" charset="-128"/>
                <a:cs typeface="Meiryo UI" pitchFamily="50" charset="-128"/>
              </a:rPr>
              <a:t>『</a:t>
            </a:r>
            <a:r>
              <a:rPr lang="ja-JP" altLang="en-US" sz="1000" b="1" dirty="0">
                <a:solidFill>
                  <a:prstClr val="white"/>
                </a:solidFill>
                <a:latin typeface="ＭＳ Ｐゴシック" charset="-128"/>
                <a:ea typeface="Meiryo UI" pitchFamily="50" charset="-128"/>
                <a:cs typeface="Meiryo UI" pitchFamily="50" charset="-128"/>
              </a:rPr>
              <a:t>行財政改革推進プラン</a:t>
            </a:r>
            <a:r>
              <a:rPr lang="en-US" altLang="ja-JP" sz="1000" b="1" dirty="0">
                <a:solidFill>
                  <a:prstClr val="white"/>
                </a:solidFill>
                <a:latin typeface="ＭＳ Ｐゴシック" charset="-128"/>
                <a:ea typeface="Meiryo UI" pitchFamily="50" charset="-128"/>
                <a:cs typeface="Meiryo UI" pitchFamily="50" charset="-128"/>
              </a:rPr>
              <a:t>(</a:t>
            </a:r>
            <a:r>
              <a:rPr lang="ja-JP" altLang="en-US" sz="1000" b="1" dirty="0">
                <a:solidFill>
                  <a:prstClr val="white"/>
                </a:solidFill>
                <a:latin typeface="ＭＳ Ｐゴシック" charset="-128"/>
                <a:ea typeface="Meiryo UI" pitchFamily="50" charset="-128"/>
                <a:cs typeface="Meiryo UI" pitchFamily="50" charset="-128"/>
              </a:rPr>
              <a:t>案</a:t>
            </a:r>
            <a:r>
              <a:rPr lang="en-US" altLang="ja-JP" sz="1000" b="1" dirty="0">
                <a:solidFill>
                  <a:prstClr val="white"/>
                </a:solidFill>
                <a:latin typeface="ＭＳ Ｐゴシック" charset="-128"/>
                <a:ea typeface="Meiryo UI" pitchFamily="50" charset="-128"/>
                <a:cs typeface="Meiryo UI" pitchFamily="50" charset="-128"/>
              </a:rPr>
              <a:t>)』</a:t>
            </a:r>
          </a:p>
          <a:p>
            <a:pPr algn="ctr"/>
            <a:r>
              <a:rPr lang="ja-JP" altLang="en-US" sz="1000" b="1" dirty="0">
                <a:solidFill>
                  <a:prstClr val="white"/>
                </a:solidFill>
                <a:latin typeface="ＭＳ Ｐゴシック" charset="-128"/>
                <a:ea typeface="Meiryo UI" pitchFamily="50" charset="-128"/>
                <a:cs typeface="Meiryo UI" pitchFamily="50" charset="-128"/>
              </a:rPr>
              <a:t>策定時点の孫法人の状況</a:t>
            </a:r>
            <a:endParaRPr lang="en-US" altLang="ja-JP" sz="1000" b="1" dirty="0">
              <a:solidFill>
                <a:prstClr val="white"/>
              </a:solidFill>
              <a:latin typeface="ＭＳ Ｐゴシック" charset="-128"/>
              <a:ea typeface="Meiryo UI" pitchFamily="50" charset="-128"/>
              <a:cs typeface="Meiryo UI" pitchFamily="50" charset="-128"/>
            </a:endParaRPr>
          </a:p>
        </p:txBody>
      </p:sp>
      <p:graphicFrame>
        <p:nvGraphicFramePr>
          <p:cNvPr id="18" name="Group 83"/>
          <p:cNvGraphicFramePr>
            <a:graphicFrameLocks noGrp="1"/>
          </p:cNvGraphicFramePr>
          <p:nvPr/>
        </p:nvGraphicFramePr>
        <p:xfrm>
          <a:off x="4354216" y="3406238"/>
          <a:ext cx="2376264" cy="3038410"/>
        </p:xfrm>
        <a:graphic>
          <a:graphicData uri="http://schemas.openxmlformats.org/drawingml/2006/table">
            <a:tbl>
              <a:tblPr/>
              <a:tblGrid>
                <a:gridCol w="2376264">
                  <a:extLst>
                    <a:ext uri="{9D8B030D-6E8A-4147-A177-3AD203B41FA5}">
                      <a16:colId xmlns:a16="http://schemas.microsoft.com/office/drawing/2014/main" val="20000"/>
                    </a:ext>
                  </a:extLst>
                </a:gridCol>
              </a:tblGrid>
              <a:tr h="343376">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出資元法人の民営化により</a:t>
                      </a:r>
                      <a:endPar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　　　 　　 孫法人でなくなった法人</a:t>
                      </a: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0"/>
                  </a:ext>
                </a:extLst>
              </a:tr>
              <a:tr h="32166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泉北鉄道サービス㈱</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7595">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泉鉄産業㈱</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803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㈱パンジョ</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2486">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出資元法人の株式譲渡により　　　　</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　　       孫法人でなくなった法人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:1</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endPar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4"/>
                  </a:ext>
                </a:extLst>
              </a:tr>
              <a:tr h="310433">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㈱北部冷蔵サービスセンター</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51712">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引き続き点検を実施する孫法人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310433">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大阪モノレールサービス㈱</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37639">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千里北センター㈱</a:t>
                      </a:r>
                      <a:endParaRPr kumimoji="1" lang="en-US" altLang="ja-JP"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graphicFrame>
        <p:nvGraphicFramePr>
          <p:cNvPr id="17" name="Group 83"/>
          <p:cNvGraphicFramePr>
            <a:graphicFrameLocks noGrp="1"/>
          </p:cNvGraphicFramePr>
          <p:nvPr/>
        </p:nvGraphicFramePr>
        <p:xfrm>
          <a:off x="282949" y="3295312"/>
          <a:ext cx="3627403" cy="3107565"/>
        </p:xfrm>
        <a:graphic>
          <a:graphicData uri="http://schemas.openxmlformats.org/drawingml/2006/table">
            <a:tbl>
              <a:tblPr/>
              <a:tblGrid>
                <a:gridCol w="1599385">
                  <a:extLst>
                    <a:ext uri="{9D8B030D-6E8A-4147-A177-3AD203B41FA5}">
                      <a16:colId xmlns:a16="http://schemas.microsoft.com/office/drawing/2014/main" val="20000"/>
                    </a:ext>
                  </a:extLst>
                </a:gridCol>
                <a:gridCol w="2028018">
                  <a:extLst>
                    <a:ext uri="{9D8B030D-6E8A-4147-A177-3AD203B41FA5}">
                      <a16:colId xmlns:a16="http://schemas.microsoft.com/office/drawing/2014/main" val="20001"/>
                    </a:ext>
                  </a:extLst>
                </a:gridCol>
              </a:tblGrid>
              <a:tr h="230157">
                <a:tc gridSpan="2">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解散した孫法人：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hMerge="1">
                  <a:txBody>
                    <a:bodyPr/>
                    <a:lstStyle/>
                    <a:p>
                      <a:endParaRPr kumimoji="1" lang="ja-JP" altLang="en-US"/>
                    </a:p>
                  </a:txBody>
                  <a:tcPr/>
                </a:tc>
                <a:extLst>
                  <a:ext uri="{0D108BD9-81ED-4DB2-BD59-A6C34878D82A}">
                    <a16:rowId xmlns:a16="http://schemas.microsoft.com/office/drawing/2014/main" val="10000"/>
                  </a:ext>
                </a:extLst>
              </a:tr>
              <a:tr h="24365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出資元法人名</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孫法人名</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1"/>
                  </a:ext>
                </a:extLst>
              </a:tr>
              <a:tr h="24365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大阪府都市開発㈱</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大阪りんくうホテル（</a:t>
                      </a:r>
                      <a:r>
                        <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H23.11</a:t>
                      </a: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1602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りんくう国際物流㈱ （</a:t>
                      </a:r>
                      <a:r>
                        <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H24.2</a:t>
                      </a: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01276">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大阪府住宅供給公社</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㈱大阪住宅公社サービス （</a:t>
                      </a:r>
                      <a:r>
                        <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H24.3</a:t>
                      </a: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50228">
                <a:tc gridSpan="2">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存続する孫法人：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6</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05"/>
                  </a:ext>
                </a:extLst>
              </a:tr>
              <a:tr h="212425">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出資元法人名</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孫法人名</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6"/>
                  </a:ext>
                </a:extLst>
              </a:tr>
              <a:tr h="25516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㈱大阪府食品流通センター</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㈱北部冷蔵サービスセンター</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1602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大阪高速鉄道㈱</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大阪モノレールサービス㈱</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96177">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泉北鉄道サービス㈱</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53437">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大阪府都市開発㈱</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泉鉄産業㈱</a:t>
                      </a:r>
                      <a:endParaRPr kumimoji="1" lang="en-US" altLang="ja-JP"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21602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大阪府都市開発㈱</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㈱パンジョ</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193388">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en-US" altLang="ja-JP" sz="8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8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cap="none" spc="0" normalizeH="0" baseline="0" dirty="0">
                          <a:ln>
                            <a:noFill/>
                          </a:ln>
                          <a:solidFill>
                            <a:schemeClr val="tx1"/>
                          </a:solidFill>
                          <a:effectLst/>
                          <a:latin typeface="ＭＳ Ｐゴシック" charset="-128"/>
                          <a:ea typeface="Meiryo UI" pitchFamily="50" charset="-128"/>
                          <a:cs typeface="Meiryo UI" pitchFamily="50" charset="-128"/>
                        </a:rPr>
                        <a:t>大阪府タウン管理財団</a:t>
                      </a:r>
                      <a:endParaRPr kumimoji="1" lang="en-US" altLang="ja-JP" sz="900" b="0" i="0" u="none" strike="noStrike" cap="none" spc="0"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千里北センター㈱</a:t>
                      </a:r>
                      <a:endParaRPr kumimoji="1" lang="en-US" altLang="ja-JP" sz="9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grpSp>
        <p:nvGrpSpPr>
          <p:cNvPr id="2" name="グループ化 1"/>
          <p:cNvGrpSpPr/>
          <p:nvPr/>
        </p:nvGrpSpPr>
        <p:grpSpPr>
          <a:xfrm>
            <a:off x="251521" y="1362041"/>
            <a:ext cx="8661693" cy="1150820"/>
            <a:chOff x="251521" y="332656"/>
            <a:chExt cx="8661693" cy="1670234"/>
          </a:xfrm>
        </p:grpSpPr>
        <p:sp>
          <p:nvSpPr>
            <p:cNvPr id="22530" name="正方形/長方形 6"/>
            <p:cNvSpPr>
              <a:spLocks noChangeArrowheads="1"/>
            </p:cNvSpPr>
            <p:nvPr/>
          </p:nvSpPr>
          <p:spPr bwMode="auto">
            <a:xfrm>
              <a:off x="323528" y="404666"/>
              <a:ext cx="8589686" cy="1539250"/>
            </a:xfrm>
            <a:prstGeom prst="rect">
              <a:avLst/>
            </a:prstGeom>
            <a:noFill/>
            <a:ln w="1905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72000" anchor="ctr"/>
            <a:lstStyle/>
            <a:p>
              <a:r>
                <a:rPr lang="en-US" altLang="ja-JP" sz="1200">
                  <a:solidFill>
                    <a:prstClr val="black"/>
                  </a:solidFill>
                  <a:latin typeface="Meiryo UI" pitchFamily="50" charset="-128"/>
                  <a:ea typeface="Meiryo UI" pitchFamily="50" charset="-128"/>
                  <a:cs typeface="Meiryo UI" pitchFamily="50" charset="-128"/>
                </a:rPr>
                <a:t>  </a:t>
              </a:r>
            </a:p>
            <a:p>
              <a:r>
                <a:rPr lang="ja-JP" altLang="en-US" sz="1200">
                  <a:solidFill>
                    <a:prstClr val="black"/>
                  </a:solidFill>
                  <a:latin typeface="Meiryo UI" pitchFamily="50" charset="-128"/>
                  <a:ea typeface="Meiryo UI" pitchFamily="50" charset="-128"/>
                  <a:cs typeface="Meiryo UI" pitchFamily="50" charset="-128"/>
                </a:rPr>
                <a:t> </a:t>
              </a:r>
              <a:r>
                <a:rPr lang="en-US" altLang="ja-JP" sz="1200">
                  <a:solidFill>
                    <a:prstClr val="black"/>
                  </a:solidFill>
                  <a:latin typeface="ＭＳ Ｐゴシック" charset="-128"/>
                  <a:ea typeface="Meiryo UI" pitchFamily="50" charset="-128"/>
                  <a:cs typeface="Meiryo UI" pitchFamily="50" charset="-128"/>
                </a:rPr>
                <a:t> </a:t>
              </a:r>
            </a:p>
            <a:p>
              <a:endParaRPr lang="ja-JP" altLang="en-US" sz="1200">
                <a:solidFill>
                  <a:prstClr val="black"/>
                </a:solidFill>
                <a:latin typeface="ＭＳ Ｐゴシック" charset="-128"/>
                <a:ea typeface="Meiryo UI" pitchFamily="50" charset="-128"/>
                <a:cs typeface="Meiryo UI" pitchFamily="50" charset="-128"/>
              </a:endParaRPr>
            </a:p>
            <a:p>
              <a:r>
                <a:rPr lang="ja-JP" altLang="en-US" sz="1200">
                  <a:solidFill>
                    <a:prstClr val="black"/>
                  </a:solidFill>
                  <a:latin typeface="ＭＳ Ｐゴシック" charset="-128"/>
                  <a:ea typeface="Meiryo UI" pitchFamily="50" charset="-128"/>
                  <a:cs typeface="Meiryo UI" pitchFamily="50" charset="-128"/>
                </a:rPr>
                <a:t>  　</a:t>
              </a:r>
              <a:endParaRPr lang="ja-JP" altLang="en-US" sz="1100">
                <a:solidFill>
                  <a:prstClr val="black"/>
                </a:solidFill>
                <a:latin typeface="ＭＳ Ｐゴシック" charset="-128"/>
                <a:ea typeface="Meiryo UI" pitchFamily="50" charset="-128"/>
                <a:cs typeface="Meiryo UI" pitchFamily="50" charset="-128"/>
              </a:endParaRPr>
            </a:p>
          </p:txBody>
        </p:sp>
        <p:sp>
          <p:nvSpPr>
            <p:cNvPr id="22598" name="テキスト ボックス 16"/>
            <p:cNvSpPr txBox="1">
              <a:spLocks noChangeArrowheads="1"/>
            </p:cNvSpPr>
            <p:nvPr/>
          </p:nvSpPr>
          <p:spPr bwMode="auto">
            <a:xfrm>
              <a:off x="382673" y="685157"/>
              <a:ext cx="8517926" cy="131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「大阪府財政構造改革プラン（案）」以降、孫法人については、出資元法人の関与の状況等を確認・点検</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しており、平成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日に設立された保証</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協会コンピュータサービス（株）</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出資元：大阪信用保証協会</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を含め、引き続き点検を実施する法人は</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法人です。</a:t>
              </a:r>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今後も存続する孫法人については、</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引き続き、令和２年度大阪府行政</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経営の取組みでの方向性を踏襲し、その必要性などについて定期的に点検していき</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ます。</a:t>
              </a:r>
            </a:p>
            <a:p>
              <a:pPr eaLnBrk="1" hangingPunct="1"/>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600" name="角丸四角形 4"/>
            <p:cNvSpPr>
              <a:spLocks noChangeArrowheads="1"/>
            </p:cNvSpPr>
            <p:nvPr/>
          </p:nvSpPr>
          <p:spPr bwMode="auto">
            <a:xfrm>
              <a:off x="251521" y="332656"/>
              <a:ext cx="2016224" cy="307975"/>
            </a:xfrm>
            <a:prstGeom prst="roundRect">
              <a:avLst>
                <a:gd name="adj" fmla="val 16667"/>
              </a:avLst>
            </a:prstGeom>
            <a:solidFill>
              <a:srgbClr val="0070C0"/>
            </a:solidFill>
            <a:ln w="19050" algn="ctr">
              <a:solidFill>
                <a:srgbClr val="002060"/>
              </a:solidFill>
              <a:round/>
              <a:headEnd/>
              <a:tailEnd/>
            </a:ln>
          </p:spPr>
          <p:txBody>
            <a:bodyPr wrap="none" lIns="0" tIns="72000" rIns="0" bIns="72000" anchor="ctr"/>
            <a:lstStyle/>
            <a:p>
              <a:pPr algn="ctr"/>
              <a:r>
                <a:rPr lang="ja-JP" altLang="en-US" sz="1100" b="1" dirty="0">
                  <a:solidFill>
                    <a:prstClr val="white"/>
                  </a:solidFill>
                  <a:latin typeface="ＭＳ Ｐゴシック" charset="-128"/>
                  <a:ea typeface="Meiryo UI" pitchFamily="50" charset="-128"/>
                  <a:cs typeface="Meiryo UI" pitchFamily="50" charset="-128"/>
                </a:rPr>
                <a:t>点検結果・今後の取組み</a:t>
              </a:r>
              <a:endParaRPr lang="en-US" altLang="ja-JP" sz="1100" b="1" dirty="0">
                <a:solidFill>
                  <a:prstClr val="white"/>
                </a:solidFill>
                <a:latin typeface="ＭＳ Ｐゴシック" charset="-128"/>
                <a:ea typeface="Meiryo UI" pitchFamily="50" charset="-128"/>
                <a:cs typeface="Meiryo UI" pitchFamily="50" charset="-128"/>
              </a:endParaRPr>
            </a:p>
          </p:txBody>
        </p:sp>
      </p:grpSp>
      <p:sp>
        <p:nvSpPr>
          <p:cNvPr id="22" name="角丸四角形 4"/>
          <p:cNvSpPr>
            <a:spLocks noChangeArrowheads="1"/>
          </p:cNvSpPr>
          <p:nvPr/>
        </p:nvSpPr>
        <p:spPr bwMode="auto">
          <a:xfrm>
            <a:off x="6916854" y="2933146"/>
            <a:ext cx="2163746" cy="401738"/>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en-US" altLang="ja-JP" sz="1000" b="1" dirty="0">
                <a:solidFill>
                  <a:prstClr val="white"/>
                </a:solidFill>
                <a:latin typeface="ＭＳ Ｐゴシック" charset="-128"/>
                <a:ea typeface="Meiryo UI" pitchFamily="50" charset="-128"/>
                <a:cs typeface="Meiryo UI" pitchFamily="50" charset="-128"/>
              </a:rPr>
              <a:t>『</a:t>
            </a:r>
            <a:r>
              <a:rPr lang="ja-JP" altLang="en-US" sz="1000" b="1" dirty="0">
                <a:solidFill>
                  <a:prstClr val="white"/>
                </a:solidFill>
                <a:latin typeface="Meiryo UI" panose="020B0604030504040204" pitchFamily="50" charset="-128"/>
                <a:ea typeface="Meiryo UI" panose="020B0604030504040204" pitchFamily="50" charset="-128"/>
                <a:cs typeface="Meiryo UI" pitchFamily="50" charset="-128"/>
              </a:rPr>
              <a:t>令和</a:t>
            </a:r>
            <a:r>
              <a:rPr lang="en-US" altLang="ja-JP" sz="1000" b="1" dirty="0">
                <a:solidFill>
                  <a:prstClr val="white"/>
                </a:solidFill>
                <a:latin typeface="Meiryo UI" panose="020B0604030504040204" pitchFamily="50" charset="-128"/>
                <a:ea typeface="Meiryo UI" panose="020B0604030504040204" pitchFamily="50" charset="-128"/>
                <a:cs typeface="Meiryo UI" pitchFamily="50" charset="-128"/>
              </a:rPr>
              <a:t>3</a:t>
            </a:r>
            <a:r>
              <a:rPr lang="ja-JP" altLang="en-US" sz="1000" b="1" dirty="0">
                <a:solidFill>
                  <a:prstClr val="white"/>
                </a:solidFill>
                <a:latin typeface="Meiryo UI" panose="020B0604030504040204" pitchFamily="50" charset="-128"/>
                <a:ea typeface="Meiryo UI" panose="020B0604030504040204" pitchFamily="50" charset="-128"/>
                <a:cs typeface="Meiryo UI" pitchFamily="50" charset="-128"/>
              </a:rPr>
              <a:t>年</a:t>
            </a:r>
            <a:r>
              <a:rPr lang="ja-JP" altLang="en-US" sz="1000" b="1" dirty="0">
                <a:solidFill>
                  <a:prstClr val="white"/>
                </a:solidFill>
                <a:latin typeface="ＭＳ Ｐゴシック" charset="-128"/>
                <a:ea typeface="Meiryo UI" pitchFamily="50" charset="-128"/>
                <a:cs typeface="Meiryo UI" pitchFamily="50" charset="-128"/>
              </a:rPr>
              <a:t>度行政経営の取組み</a:t>
            </a:r>
            <a:r>
              <a:rPr lang="en-US" altLang="ja-JP" sz="1000" b="1" dirty="0">
                <a:solidFill>
                  <a:prstClr val="white"/>
                </a:solidFill>
                <a:latin typeface="ＭＳ Ｐゴシック" charset="-128"/>
                <a:ea typeface="Meiryo UI" pitchFamily="50" charset="-128"/>
                <a:cs typeface="Meiryo UI" pitchFamily="50" charset="-128"/>
              </a:rPr>
              <a:t>』</a:t>
            </a:r>
            <a:endParaRPr lang="ja-JP" altLang="en-US" sz="1000" b="1" dirty="0">
              <a:solidFill>
                <a:prstClr val="white"/>
              </a:solidFill>
              <a:latin typeface="ＭＳ Ｐゴシック" charset="-128"/>
              <a:ea typeface="Meiryo UI" pitchFamily="50" charset="-128"/>
              <a:cs typeface="Meiryo UI" pitchFamily="50" charset="-128"/>
            </a:endParaRPr>
          </a:p>
          <a:p>
            <a:pPr algn="ctr"/>
            <a:r>
              <a:rPr lang="ja-JP" altLang="en-US" sz="1000" b="1" dirty="0">
                <a:solidFill>
                  <a:prstClr val="white"/>
                </a:solidFill>
                <a:latin typeface="ＭＳ Ｐゴシック" charset="-128"/>
                <a:ea typeface="Meiryo UI" pitchFamily="50" charset="-128"/>
                <a:cs typeface="Meiryo UI" pitchFamily="50" charset="-128"/>
              </a:rPr>
              <a:t>における孫法人の状況</a:t>
            </a:r>
            <a:endParaRPr lang="en-US" altLang="ja-JP" sz="1000" b="1" dirty="0">
              <a:solidFill>
                <a:prstClr val="white"/>
              </a:solidFill>
              <a:latin typeface="ＭＳ Ｐゴシック" charset="-128"/>
              <a:ea typeface="Meiryo UI" pitchFamily="50" charset="-128"/>
              <a:cs typeface="Meiryo UI" pitchFamily="50" charset="-128"/>
            </a:endParaRPr>
          </a:p>
        </p:txBody>
      </p:sp>
      <p:graphicFrame>
        <p:nvGraphicFramePr>
          <p:cNvPr id="3" name="表 2"/>
          <p:cNvGraphicFramePr>
            <a:graphicFrameLocks noGrp="1"/>
          </p:cNvGraphicFramePr>
          <p:nvPr/>
        </p:nvGraphicFramePr>
        <p:xfrm>
          <a:off x="7200403" y="3429000"/>
          <a:ext cx="1764086" cy="1250346"/>
        </p:xfrm>
        <a:graphic>
          <a:graphicData uri="http://schemas.openxmlformats.org/drawingml/2006/table">
            <a:tbl>
              <a:tblPr/>
              <a:tblGrid>
                <a:gridCol w="1764086">
                  <a:extLst>
                    <a:ext uri="{9D8B030D-6E8A-4147-A177-3AD203B41FA5}">
                      <a16:colId xmlns:a16="http://schemas.microsoft.com/office/drawing/2014/main" val="20000"/>
                    </a:ext>
                  </a:extLst>
                </a:gridCol>
              </a:tblGrid>
              <a:tr h="30397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引き続き点検を実施する</a:t>
                      </a:r>
                      <a:endPar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　　　　　　　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6830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保証協会コンピュータサービス</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181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大阪モノレールサービス㈱</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9181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千里北センター㈱</a:t>
                      </a:r>
                      <a:endParaRPr kumimoji="1" lang="en-US" altLang="ja-JP"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6" name="右矢印 25"/>
          <p:cNvSpPr/>
          <p:nvPr/>
        </p:nvSpPr>
        <p:spPr>
          <a:xfrm>
            <a:off x="6800743" y="4077072"/>
            <a:ext cx="296132" cy="1512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5" name="正方形/長方形 24"/>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8" name="正方形/長方形 27"/>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69</a:t>
            </a:r>
            <a:endParaRPr lang="ja-JP" altLang="en-US" dirty="0">
              <a:solidFill>
                <a:schemeClr val="tx1"/>
              </a:solidFill>
            </a:endParaRPr>
          </a:p>
        </p:txBody>
      </p:sp>
    </p:spTree>
    <p:extLst>
      <p:ext uri="{BB962C8B-B14F-4D97-AF65-F5344CB8AC3E}">
        <p14:creationId xmlns:p14="http://schemas.microsoft.com/office/powerpoint/2010/main" val="10983407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4290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7" name="正方形/長方形 6"/>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70</a:t>
            </a:r>
            <a:endParaRPr lang="ja-JP" altLang="en-US" dirty="0">
              <a:solidFill>
                <a:schemeClr val="tx1"/>
              </a:solidFill>
            </a:endParaRPr>
          </a:p>
        </p:txBody>
      </p:sp>
      <p:sp>
        <p:nvSpPr>
          <p:cNvPr id="11" name="テキスト ボックス 3"/>
          <p:cNvSpPr txBox="1">
            <a:spLocks noChangeArrowheads="1"/>
          </p:cNvSpPr>
          <p:nvPr/>
        </p:nvSpPr>
        <p:spPr bwMode="auto">
          <a:xfrm>
            <a:off x="179512" y="541775"/>
            <a:ext cx="27453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孫法人</a:t>
            </a:r>
          </a:p>
        </p:txBody>
      </p:sp>
      <p:graphicFrame>
        <p:nvGraphicFramePr>
          <p:cNvPr id="2" name="表 1"/>
          <p:cNvGraphicFramePr>
            <a:graphicFrameLocks noGrp="1"/>
          </p:cNvGraphicFramePr>
          <p:nvPr>
            <p:extLst>
              <p:ext uri="{D42A27DB-BD31-4B8C-83A1-F6EECF244321}">
                <p14:modId xmlns:p14="http://schemas.microsoft.com/office/powerpoint/2010/main" val="1879267664"/>
              </p:ext>
            </p:extLst>
          </p:nvPr>
        </p:nvGraphicFramePr>
        <p:xfrm>
          <a:off x="221490" y="880329"/>
          <a:ext cx="8742997" cy="4831496"/>
        </p:xfrm>
        <a:graphic>
          <a:graphicData uri="http://schemas.openxmlformats.org/drawingml/2006/table">
            <a:tbl>
              <a:tblPr firstRow="1" firstCol="1" bandRow="1"/>
              <a:tblGrid>
                <a:gridCol w="2010250">
                  <a:extLst>
                    <a:ext uri="{9D8B030D-6E8A-4147-A177-3AD203B41FA5}">
                      <a16:colId xmlns:a16="http://schemas.microsoft.com/office/drawing/2014/main" val="1762916636"/>
                    </a:ext>
                  </a:extLst>
                </a:gridCol>
                <a:gridCol w="2358952">
                  <a:extLst>
                    <a:ext uri="{9D8B030D-6E8A-4147-A177-3AD203B41FA5}">
                      <a16:colId xmlns:a16="http://schemas.microsoft.com/office/drawing/2014/main" val="320924773"/>
                    </a:ext>
                  </a:extLst>
                </a:gridCol>
                <a:gridCol w="2321568">
                  <a:extLst>
                    <a:ext uri="{9D8B030D-6E8A-4147-A177-3AD203B41FA5}">
                      <a16:colId xmlns:a16="http://schemas.microsoft.com/office/drawing/2014/main" val="2651241529"/>
                    </a:ext>
                  </a:extLst>
                </a:gridCol>
                <a:gridCol w="2052227">
                  <a:extLst>
                    <a:ext uri="{9D8B030D-6E8A-4147-A177-3AD203B41FA5}">
                      <a16:colId xmlns:a16="http://schemas.microsoft.com/office/drawing/2014/main" val="2653710639"/>
                    </a:ext>
                  </a:extLst>
                </a:gridCol>
              </a:tblGrid>
              <a:tr h="395336">
                <a:tc>
                  <a:txBody>
                    <a:bodyPr/>
                    <a:lstStyle/>
                    <a:p>
                      <a:pPr algn="ctr">
                        <a:spcAft>
                          <a:spcPts val="0"/>
                        </a:spcAft>
                      </a:pPr>
                      <a:r>
                        <a:rPr lang="ja-JP" sz="1050" b="1" kern="100">
                          <a:effectLst/>
                          <a:latin typeface="游明朝" panose="02020400000000000000" pitchFamily="18" charset="-128"/>
                          <a:ea typeface="Meiryo UI" panose="020B0604030504040204" pitchFamily="50" charset="-128"/>
                          <a:cs typeface="Times New Roman" panose="02020603050405020304" pitchFamily="18" charset="0"/>
                        </a:rPr>
                        <a:t>法人名</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1000" b="1" kern="100">
                          <a:effectLst/>
                          <a:latin typeface="Meiryo UI" panose="020B0604030504040204" pitchFamily="50" charset="-128"/>
                          <a:ea typeface="游明朝" panose="02020400000000000000" pitchFamily="18" charset="-128"/>
                          <a:cs typeface="Times New Roman" panose="02020603050405020304" pitchFamily="18" charset="0"/>
                        </a:rPr>
                        <a:t>(</a:t>
                      </a:r>
                      <a:r>
                        <a:rPr lang="ja-JP" sz="1000" b="1" kern="100">
                          <a:effectLst/>
                          <a:latin typeface="游明朝" panose="02020400000000000000" pitchFamily="18" charset="-128"/>
                          <a:ea typeface="Meiryo UI" panose="020B0604030504040204" pitchFamily="50" charset="-128"/>
                          <a:cs typeface="Times New Roman" panose="02020603050405020304" pitchFamily="18" charset="0"/>
                        </a:rPr>
                        <a:t>出資元法人名</a:t>
                      </a:r>
                      <a:r>
                        <a:rPr lang="en-US" sz="1000" b="1" kern="100">
                          <a:effectLst/>
                          <a:latin typeface="游明朝" panose="02020400000000000000" pitchFamily="18" charset="-128"/>
                          <a:ea typeface="Meiryo UI" panose="020B0604030504040204"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ja-JP" sz="1050" b="1" kern="100" dirty="0">
                          <a:effectLst/>
                          <a:latin typeface="游明朝" panose="02020400000000000000" pitchFamily="18" charset="-128"/>
                          <a:ea typeface="Meiryo UI" panose="020B0604030504040204" pitchFamily="50" charset="-128"/>
                          <a:cs typeface="Times New Roman" panose="02020603050405020304" pitchFamily="18" charset="0"/>
                        </a:rPr>
                        <a:t>設立目的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ja-JP" sz="1050" b="1" kern="100" dirty="0">
                          <a:effectLst/>
                          <a:latin typeface="游明朝" panose="02020400000000000000" pitchFamily="18" charset="-128"/>
                          <a:ea typeface="Meiryo UI" panose="020B0604030504040204" pitchFamily="50" charset="-128"/>
                          <a:cs typeface="Times New Roman" panose="02020603050405020304" pitchFamily="18" charset="0"/>
                        </a:rPr>
                        <a:t>主要事業</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ja-JP" altLang="en-US" sz="1050" b="1" kern="100" dirty="0">
                          <a:solidFill>
                            <a:schemeClr val="tx1"/>
                          </a:solidFill>
                          <a:effectLst/>
                          <a:latin typeface="游明朝" panose="02020400000000000000" pitchFamily="18" charset="-128"/>
                          <a:ea typeface="Meiryo UI" panose="020B0604030504040204" pitchFamily="50" charset="-128"/>
                          <a:cs typeface="Times New Roman" panose="02020603050405020304" pitchFamily="18" charset="0"/>
                        </a:rPr>
                        <a:t>点検内容等</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ja-JP" sz="1050" b="1" kern="100" dirty="0">
                          <a:solidFill>
                            <a:schemeClr val="tx1"/>
                          </a:solidFill>
                          <a:effectLst/>
                          <a:latin typeface="游明朝" panose="02020400000000000000" pitchFamily="18" charset="-128"/>
                          <a:ea typeface="Meiryo UI" panose="020B0604030504040204" pitchFamily="50" charset="-128"/>
                          <a:cs typeface="Times New Roman" panose="02020603050405020304" pitchFamily="18" charset="0"/>
                        </a:rPr>
                        <a:t>今後の方向性</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019437060"/>
                  </a:ext>
                </a:extLst>
              </a:tr>
              <a:tr h="1478720">
                <a:tc>
                  <a:txBody>
                    <a:bodyPr/>
                    <a:lstStyle/>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保証協会</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コンピュータサービス</a:t>
                      </a:r>
                      <a:r>
                        <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株</a:t>
                      </a:r>
                      <a:r>
                        <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大阪信用保証協会</a:t>
                      </a: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〔設立目的〕</a:t>
                      </a:r>
                    </a:p>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複数の信用保証協会で情報処理システムを共同利用するにあたり、業務の効率性の観点から一元的に保守管理等を目的に設立</a:t>
                      </a:r>
                      <a:endPar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〔主要事業〕</a:t>
                      </a:r>
                    </a:p>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情報処理システムに係る企画・開発・運用・保守業務</a:t>
                      </a: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年度末時点で</a:t>
                      </a:r>
                      <a:r>
                        <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a:t>
                      </a: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信用保証協会が共同利用</a:t>
                      </a:r>
                      <a:endPar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＜共同利用状況＞</a:t>
                      </a:r>
                      <a:endPar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29</a:t>
                      </a: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年度末：</a:t>
                      </a:r>
                      <a:r>
                        <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信用保証協会</a:t>
                      </a:r>
                      <a:endPar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30</a:t>
                      </a: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年度末：</a:t>
                      </a:r>
                      <a:r>
                        <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a:t>
                      </a: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信用保証協会</a:t>
                      </a:r>
                      <a:endPar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令和元年度末 ：</a:t>
                      </a:r>
                      <a:r>
                        <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a:t>
                      </a:r>
                      <a:r>
                        <a:rPr lang="ja-JP" altLang="en-US"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信用保証協会</a:t>
                      </a:r>
                      <a:endParaRPr lang="en-US" altLang="ja-JP" sz="1050" u="none" strike="noStrike"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ja-JP"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大阪信用保証協会の効率的な運営の観点から、情報処理システムの共同利用の状況について点検を行っていく</a:t>
                      </a: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65059"/>
                  </a:ext>
                </a:extLst>
              </a:tr>
              <a:tr h="1293880">
                <a:tc>
                  <a:txBody>
                    <a:bodyPr/>
                    <a:lstStyle/>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モノレールサービス</a:t>
                      </a:r>
                      <a:r>
                        <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株</a:t>
                      </a:r>
                      <a:r>
                        <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p>
                    <a:p>
                      <a:pPr algn="just">
                        <a:spcAft>
                          <a:spcPts val="0"/>
                        </a:spcAft>
                      </a:pP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モノレール</a:t>
                      </a: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株</a:t>
                      </a: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〔設立目的〕</a:t>
                      </a:r>
                    </a:p>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大阪モノレールの経営の効率化・サービス向上を目的に設立</a:t>
                      </a:r>
                      <a:endPar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〔主要事業〕</a:t>
                      </a:r>
                    </a:p>
                    <a:p>
                      <a:pPr algn="just">
                        <a:spcAft>
                          <a:spcPts val="0"/>
                        </a:spcAft>
                      </a:pP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モノレール設備の保守、広告の販売、ビル管理、モノレール駅業務及びコンビ二エンスストア等の運営等</a:t>
                      </a:r>
                      <a:endParaRPr lang="ja-JP"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○モノレール設備の保守、広告の販売及び大阪モノレール千里中央ビル管理業務等を実施</a:t>
                      </a:r>
                      <a:endPar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モノレール</a:t>
                      </a: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株</a:t>
                      </a: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の効率的な運営の観点から、本法人の業務の点検を行っていく</a:t>
                      </a: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4176474"/>
                  </a:ext>
                </a:extLst>
              </a:tr>
              <a:tr h="1663560">
                <a:tc>
                  <a:txBody>
                    <a:bodyPr/>
                    <a:lstStyle/>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千里北</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センター</a:t>
                      </a:r>
                      <a:r>
                        <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株</a:t>
                      </a:r>
                      <a:r>
                        <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a:t>
                      </a: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財</a:t>
                      </a: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大阪府都市整備推進センター</a:t>
                      </a:r>
                      <a:r>
                        <a:rPr 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〔設立目的〕</a:t>
                      </a:r>
                    </a:p>
                    <a:p>
                      <a:pPr algn="just">
                        <a:spcAft>
                          <a:spcPts val="0"/>
                        </a:spcAft>
                      </a:pP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千里北地区センター再整備事業において、民間の活力を積極的に導入する観点から設立</a:t>
                      </a:r>
                      <a:endParaRPr lang="ja-JP"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〔主要事業〕</a:t>
                      </a:r>
                    </a:p>
                    <a:p>
                      <a:pPr algn="just">
                        <a:spcAft>
                          <a:spcPts val="0"/>
                        </a:spcAft>
                      </a:pPr>
                      <a:r>
                        <a:rPr 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千里北地区専門店街の商業施設及び駐車場等の管理運営</a:t>
                      </a: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a:t>
                      </a:r>
                      <a:r>
                        <a:rPr lang="ja-JP"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財</a:t>
                      </a:r>
                      <a:r>
                        <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大阪府都市整備推進センター</a:t>
                      </a:r>
                      <a:r>
                        <a:rPr lang="ja-JP"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が所有する千里北センタービルと法人が所有する建物は一体的な商業施設であり、その効率性の観点から一元的に施設管理等を実施</a:t>
                      </a:r>
                      <a:endPar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○地元市において、千里北地区における再整備手法の検討を進めるという方針に基づき、市街地再開発事業の実現性にかかる調査を実施</a:t>
                      </a:r>
                      <a:endParaRPr lang="en-US"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北千里駅前地区の再開発に向けた状況を踏まえ、法人のあり方について検討を行っていく</a:t>
                      </a:r>
                      <a:endParaRPr lang="ja-JP" altLang="ja-JP" sz="105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084295"/>
                  </a:ext>
                </a:extLst>
              </a:tr>
            </a:tbl>
          </a:graphicData>
        </a:graphic>
      </p:graphicFrame>
    </p:spTree>
    <p:extLst>
      <p:ext uri="{BB962C8B-B14F-4D97-AF65-F5344CB8AC3E}">
        <p14:creationId xmlns:p14="http://schemas.microsoft.com/office/powerpoint/2010/main" val="24234260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4290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061830676"/>
              </p:ext>
            </p:extLst>
          </p:nvPr>
        </p:nvGraphicFramePr>
        <p:xfrm>
          <a:off x="296525" y="1126188"/>
          <a:ext cx="8685966" cy="4068609"/>
        </p:xfrm>
        <a:graphic>
          <a:graphicData uri="http://schemas.openxmlformats.org/drawingml/2006/table">
            <a:tbl>
              <a:tblPr firstRow="1" firstCol="1" bandRow="1">
                <a:tableStyleId>{BC89EF96-8CEA-46FF-86C4-4CE0E7609802}</a:tableStyleId>
              </a:tblPr>
              <a:tblGrid>
                <a:gridCol w="1890211">
                  <a:extLst>
                    <a:ext uri="{9D8B030D-6E8A-4147-A177-3AD203B41FA5}">
                      <a16:colId xmlns:a16="http://schemas.microsoft.com/office/drawing/2014/main" val="20000"/>
                    </a:ext>
                  </a:extLst>
                </a:gridCol>
                <a:gridCol w="1800199">
                  <a:extLst>
                    <a:ext uri="{9D8B030D-6E8A-4147-A177-3AD203B41FA5}">
                      <a16:colId xmlns:a16="http://schemas.microsoft.com/office/drawing/2014/main" val="20001"/>
                    </a:ext>
                  </a:extLst>
                </a:gridCol>
                <a:gridCol w="2430270">
                  <a:extLst>
                    <a:ext uri="{9D8B030D-6E8A-4147-A177-3AD203B41FA5}">
                      <a16:colId xmlns:a16="http://schemas.microsoft.com/office/drawing/2014/main" val="20005"/>
                    </a:ext>
                  </a:extLst>
                </a:gridCol>
                <a:gridCol w="2565286">
                  <a:extLst>
                    <a:ext uri="{9D8B030D-6E8A-4147-A177-3AD203B41FA5}">
                      <a16:colId xmlns:a16="http://schemas.microsoft.com/office/drawing/2014/main" val="3039365058"/>
                    </a:ext>
                  </a:extLst>
                </a:gridCol>
              </a:tblGrid>
              <a:tr h="412602">
                <a:tc>
                  <a:txBody>
                    <a:bodyPr/>
                    <a:lstStyle/>
                    <a:p>
                      <a:pPr algn="ctr">
                        <a:spcAft>
                          <a:spcPts val="0"/>
                        </a:spcAft>
                      </a:pPr>
                      <a:r>
                        <a:rPr lang="ja-JP" sz="1100" b="1" kern="10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endParaRPr lang="ja-JP" sz="11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kumimoji="1" lang="ja-JP" altLang="en-US" sz="1100" b="1" kern="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今後の方向性</a:t>
                      </a:r>
                      <a:endParaRPr kumimoji="1" lang="en-US" altLang="ja-JP" sz="1100" b="1" kern="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452268">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地独</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大阪府立病院機構</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府立病院機構、</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市民病院機構の法人統合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95250" algn="just" defTabSz="914400" rtl="0" eaLnBrk="1" fontAlgn="base" latinLnBrk="0" hangingPunct="1">
                        <a:lnSpc>
                          <a:spcPts val="14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市及び府市法人と連携を図り、法人統合に向けて引き続き検討を進めた。</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95250" algn="just" defTabSz="914400" rtl="0" eaLnBrk="1" fontAlgn="base" latinLnBrk="0" hangingPunct="1">
                        <a:lnSpc>
                          <a:spcPts val="14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引き続き、市及び府市法人と連携を図り、法人統合に向けて検討を進める。</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203739">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文化施設（対象施設）</a:t>
                      </a: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府：弥生文化博物館、</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kumimoji="1" lang="ja-JP" altLang="en-US" sz="1100" b="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飛鳥博物館、</a:t>
                      </a: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日本民家集落博物館</a:t>
                      </a: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市：大阪歴史博物館、</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東洋陶磁美術館、</a:t>
                      </a: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自然史博物館、</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美術館、科学館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市が設立した地方独立行政法人に府施設を合流し、府市の文化施設</a:t>
                      </a: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施設（博物館等）を一体運営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95250" algn="l" defTabSz="914400" rtl="0" eaLnBrk="1" fontAlgn="base" latinLnBrk="0" hangingPunct="1">
                        <a:lnSpc>
                          <a:spcPts val="1400"/>
                        </a:lnSpc>
                        <a:spcBef>
                          <a:spcPct val="0"/>
                        </a:spcBef>
                        <a:spcAft>
                          <a:spcPct val="0"/>
                        </a:spcAft>
                        <a:buClrTx/>
                        <a:buSzTx/>
                        <a:buFontTx/>
                        <a:buNone/>
                        <a:tabLst/>
                        <a:defRPr/>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大阪市が平成</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月に設立した</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大阪市博物館機構への合流</a:t>
                      </a:r>
                      <a:r>
                        <a:rPr kumimoji="1" lang="ja-JP" altLang="en-US" sz="11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について、大阪市</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と協議を行った。</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引き続き、</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大阪市博物館機構への</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合流について、大阪市と協議を進める。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cxnSp>
        <p:nvCxnSpPr>
          <p:cNvPr id="8" name="直線コネクタ 7"/>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251520" y="98630"/>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p>
        </p:txBody>
      </p:sp>
      <p:sp>
        <p:nvSpPr>
          <p:cNvPr id="12" name="正方形/長方形 4"/>
          <p:cNvSpPr>
            <a:spLocks noChangeArrowheads="1"/>
          </p:cNvSpPr>
          <p:nvPr/>
        </p:nvSpPr>
        <p:spPr bwMode="auto">
          <a:xfrm>
            <a:off x="251520" y="785282"/>
            <a:ext cx="21675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地方独立行政法人</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71</a:t>
            </a:r>
            <a:endParaRPr lang="ja-JP" altLang="en-US" dirty="0">
              <a:solidFill>
                <a:schemeClr val="tx1"/>
              </a:solidFill>
            </a:endParaRPr>
          </a:p>
        </p:txBody>
      </p:sp>
    </p:spTree>
    <p:extLst>
      <p:ext uri="{BB962C8B-B14F-4D97-AF65-F5344CB8AC3E}">
        <p14:creationId xmlns:p14="http://schemas.microsoft.com/office/powerpoint/2010/main" val="625700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0511" y="12756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0511"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2" name="表 1"/>
          <p:cNvGraphicFramePr>
            <a:graphicFrameLocks noGrp="1"/>
          </p:cNvGraphicFramePr>
          <p:nvPr/>
        </p:nvGraphicFramePr>
        <p:xfrm>
          <a:off x="429988" y="936126"/>
          <a:ext cx="8284023" cy="5213684"/>
        </p:xfrm>
        <a:graphic>
          <a:graphicData uri="http://schemas.openxmlformats.org/drawingml/2006/table">
            <a:tbl>
              <a:tblPr firstRow="1" bandRow="1">
                <a:tableStyleId>{5940675A-B579-460E-94D1-54222C63F5DA}</a:tableStyleId>
              </a:tblPr>
              <a:tblGrid>
                <a:gridCol w="1739218">
                  <a:extLst>
                    <a:ext uri="{9D8B030D-6E8A-4147-A177-3AD203B41FA5}">
                      <a16:colId xmlns:a16="http://schemas.microsoft.com/office/drawing/2014/main" val="20000"/>
                    </a:ext>
                  </a:extLst>
                </a:gridCol>
                <a:gridCol w="2224325">
                  <a:extLst>
                    <a:ext uri="{9D8B030D-6E8A-4147-A177-3AD203B41FA5}">
                      <a16:colId xmlns:a16="http://schemas.microsoft.com/office/drawing/2014/main" val="20001"/>
                    </a:ext>
                  </a:extLst>
                </a:gridCol>
                <a:gridCol w="2205245">
                  <a:extLst>
                    <a:ext uri="{9D8B030D-6E8A-4147-A177-3AD203B41FA5}">
                      <a16:colId xmlns:a16="http://schemas.microsoft.com/office/drawing/2014/main" val="20002"/>
                    </a:ext>
                  </a:extLst>
                </a:gridCol>
                <a:gridCol w="2115235">
                  <a:extLst>
                    <a:ext uri="{9D8B030D-6E8A-4147-A177-3AD203B41FA5}">
                      <a16:colId xmlns:a16="http://schemas.microsoft.com/office/drawing/2014/main" val="20003"/>
                    </a:ext>
                  </a:extLst>
                </a:gridCol>
              </a:tblGrid>
              <a:tr h="37763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35615">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青少年海洋センター</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rowSpan="2">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青少年に自然と親しむ健康で文化的なレクリエーション活動の場を提供し、もって青少年の健全な育成を図る。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令和元年度に行った</a:t>
                      </a:r>
                      <a:r>
                        <a:rPr lang="ja-JP" altLang="en-US" sz="1100" b="0" u="non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サウンディング型市場調査の</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結果に基づき、施設の老朽化や利用形態の変化等を踏まえた施設の管理運営方法について検討するため、</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事業の導入可能性調査を行っている。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事業導入可能性調査の結果等を踏まえ、今後の海洋センター及び同ファミリー棟の施設のあり方について検討を行う。</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6743389"/>
                  </a:ext>
                </a:extLst>
              </a:tr>
              <a:tr h="724525">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青少年海洋センター</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・ファミリー棟</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3003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稲スポーツセンター</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1100" u="none" dirty="0" err="1">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1100" u="non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者のスポーツ及び文化・レクリエーションの活動を支援し、もって障がい者</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の社会参加の促進に資する。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施設運営に関し、指定管理者と協力の上、利用環境の継続性の確保に向けた取組みを行っている。</a:t>
                      </a:r>
                      <a:endParaRPr lang="en-US" altLang="ja-JP"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また、広域的拠点性の確保について、関係施設との連携を図る等の取組みを行った。</a:t>
                      </a:r>
                      <a:endParaRPr lang="en-US" altLang="ja-JP"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年度の指定管理者選定に向け、引き続き、施設の利用環境の継続性の確保と広域的拠点性の確保を図っていく。</a:t>
                      </a:r>
                      <a:endParaRPr lang="en-US" altLang="ja-JP"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2614840993"/>
                  </a:ext>
                </a:extLst>
              </a:tr>
              <a:tr h="1903054">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女性自立支援センター</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（あゆみ寮・のぞみ寮）</a:t>
                      </a:r>
                    </a:p>
                    <a:p>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家庭環境の破綻や生活の困窮など、様々な事情により社会生活を送るうえで困難な問題を抱えている女性</a:t>
                      </a:r>
                      <a:r>
                        <a:rPr kumimoji="1" lang="ja-JP" altLang="ja-JP" sz="1100" kern="1200" dirty="0">
                          <a:solidFill>
                            <a:schemeClr val="tx1">
                              <a:lumMod val="95000"/>
                              <a:lumOff val="5000"/>
                            </a:schemeClr>
                          </a:solidFill>
                          <a:effectLst/>
                          <a:latin typeface="メイリオ" panose="020B0604030504040204" pitchFamily="50" charset="-128"/>
                          <a:ea typeface="メイリオ" panose="020B0604030504040204" pitchFamily="50" charset="-128"/>
                          <a:cs typeface="+mn-cs"/>
                        </a:rPr>
                        <a:t>に対し、その意思及び人権を尊重し、社会において自立した生活を営むための各種支援を行い、自立の促進を図</a:t>
                      </a:r>
                      <a:r>
                        <a:rPr kumimoji="1" lang="ja-JP" altLang="en-US" sz="1100" kern="1200" dirty="0">
                          <a:solidFill>
                            <a:schemeClr val="tx1">
                              <a:lumMod val="95000"/>
                              <a:lumOff val="5000"/>
                            </a:schemeClr>
                          </a:solidFill>
                          <a:effectLst/>
                          <a:latin typeface="メイリオ" panose="020B0604030504040204" pitchFamily="50" charset="-128"/>
                          <a:ea typeface="メイリオ" panose="020B0604030504040204" pitchFamily="50" charset="-128"/>
                          <a:cs typeface="+mn-cs"/>
                        </a:rPr>
                        <a:t>る。</a:t>
                      </a:r>
                      <a:endPar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施設の定員見直しにより生じた余剰スペースを活用し、困難な問題を抱える女性の保護や相談事業等の強化を図るとともに、利用者ニーズに合わせた施設整備を行っている。</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今後も、上記整備により、充実した施設環境を活かしつつ、国の「困難な問題を抱える女性への支援のあり方に関する検討会」で示された「婦人保護事業における運用面の見直し」を踏まえ、施設の運営を行っていく。</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solidFill>
                      <a:schemeClr val="bg1"/>
                    </a:solidFill>
                  </a:tcPr>
                </a:tc>
                <a:extLst>
                  <a:ext uri="{0D108BD9-81ED-4DB2-BD59-A6C34878D82A}">
                    <a16:rowId xmlns:a16="http://schemas.microsoft.com/office/drawing/2014/main" val="567545529"/>
                  </a:ext>
                </a:extLst>
              </a:tr>
            </a:tbl>
          </a:graphicData>
        </a:graphic>
      </p:graphicFrame>
      <p:sp>
        <p:nvSpPr>
          <p:cNvPr id="3" name="テキスト ボックス 2"/>
          <p:cNvSpPr txBox="1"/>
          <p:nvPr/>
        </p:nvSpPr>
        <p:spPr>
          <a:xfrm>
            <a:off x="296525" y="575136"/>
            <a:ext cx="7290810" cy="307777"/>
          </a:xfrm>
          <a:prstGeom prst="rect">
            <a:avLst/>
          </a:prstGeom>
          <a:noFill/>
        </p:spPr>
        <p:txBody>
          <a:bodyPr wrap="square" rtlCol="0">
            <a:spAutoFit/>
          </a:bodyPr>
          <a:lstStyle/>
          <a:p>
            <a:r>
              <a:rPr kumimoji="1" lang="ja-JP" altLang="en-US" sz="1400" dirty="0">
                <a:latin typeface="+mj-ea"/>
                <a:ea typeface="+mj-ea"/>
                <a:cs typeface="メイリオ" panose="020B0604030504040204" pitchFamily="50" charset="-128"/>
              </a:rPr>
              <a:t>「</a:t>
            </a:r>
            <a:r>
              <a:rPr lang="ja-JP" altLang="en-US" sz="1400" dirty="0">
                <a:latin typeface="+mj-ea"/>
                <a:ea typeface="+mj-ea"/>
                <a:cs typeface="メイリオ" panose="020B0604030504040204" pitchFamily="50" charset="-128"/>
              </a:rPr>
              <a:t>令和</a:t>
            </a:r>
            <a:r>
              <a:rPr lang="en-US" altLang="ja-JP" sz="1400" dirty="0">
                <a:latin typeface="+mj-ea"/>
                <a:ea typeface="+mj-ea"/>
                <a:cs typeface="メイリオ" panose="020B0604030504040204" pitchFamily="50" charset="-128"/>
              </a:rPr>
              <a:t>2</a:t>
            </a:r>
            <a:r>
              <a:rPr lang="ja-JP" altLang="en-US" sz="1400" dirty="0">
                <a:latin typeface="+mj-ea"/>
                <a:ea typeface="+mj-ea"/>
                <a:cs typeface="メイリオ" panose="020B0604030504040204" pitchFamily="50" charset="-128"/>
              </a:rPr>
              <a:t>年度</a:t>
            </a:r>
            <a:r>
              <a:rPr kumimoji="1" lang="ja-JP" altLang="en-US" sz="1400" dirty="0">
                <a:latin typeface="+mj-ea"/>
                <a:ea typeface="+mj-ea"/>
                <a:cs typeface="メイリオ" panose="020B0604030504040204" pitchFamily="50" charset="-128"/>
              </a:rPr>
              <a:t>大阪府行政経営の取組み」掲載項目の取組み状況及び令和</a:t>
            </a:r>
            <a:r>
              <a:rPr lang="en-US" altLang="ja-JP" sz="1400" dirty="0">
                <a:latin typeface="+mj-ea"/>
                <a:ea typeface="+mj-ea"/>
                <a:cs typeface="メイリオ" panose="020B0604030504040204" pitchFamily="50" charset="-128"/>
              </a:rPr>
              <a:t>3</a:t>
            </a:r>
            <a:r>
              <a:rPr kumimoji="1" lang="ja-JP" altLang="en-US" sz="1400" dirty="0">
                <a:latin typeface="+mj-ea"/>
                <a:ea typeface="+mj-ea"/>
                <a:cs typeface="メイリオ" panose="020B0604030504040204" pitchFamily="50" charset="-128"/>
              </a:rPr>
              <a:t>年度の取組み</a:t>
            </a:r>
          </a:p>
        </p:txBody>
      </p:sp>
      <p:sp>
        <p:nvSpPr>
          <p:cNvPr id="6" name="正方形/長方形 5">
            <a:extLst>
              <a:ext uri="{FF2B5EF4-FFF2-40B4-BE49-F238E27FC236}">
                <a16:creationId xmlns:a16="http://schemas.microsoft.com/office/drawing/2014/main" id="{E412E4DA-537F-46B5-9C3F-E7BCD2A7A5CD}"/>
              </a:ext>
            </a:extLst>
          </p:cNvPr>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72</a:t>
            </a:r>
            <a:endParaRPr lang="ja-JP" altLang="en-US" dirty="0">
              <a:solidFill>
                <a:prstClr val="black"/>
              </a:solidFill>
            </a:endParaRPr>
          </a:p>
        </p:txBody>
      </p:sp>
    </p:spTree>
    <p:extLst>
      <p:ext uri="{BB962C8B-B14F-4D97-AF65-F5344CB8AC3E}">
        <p14:creationId xmlns:p14="http://schemas.microsoft.com/office/powerpoint/2010/main" val="38699346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1891" y="148869"/>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1299433472"/>
              </p:ext>
            </p:extLst>
          </p:nvPr>
        </p:nvGraphicFramePr>
        <p:xfrm>
          <a:off x="356142" y="888160"/>
          <a:ext cx="8431716" cy="4342216"/>
        </p:xfrm>
        <a:graphic>
          <a:graphicData uri="http://schemas.openxmlformats.org/drawingml/2006/table">
            <a:tbl>
              <a:tblPr firstRow="1" bandRow="1">
                <a:tableStyleId>{5940675A-B579-460E-94D1-54222C63F5DA}</a:tableStyleId>
              </a:tblPr>
              <a:tblGrid>
                <a:gridCol w="1651443">
                  <a:extLst>
                    <a:ext uri="{9D8B030D-6E8A-4147-A177-3AD203B41FA5}">
                      <a16:colId xmlns:a16="http://schemas.microsoft.com/office/drawing/2014/main" val="722862019"/>
                    </a:ext>
                  </a:extLst>
                </a:gridCol>
                <a:gridCol w="2451632">
                  <a:extLst>
                    <a:ext uri="{9D8B030D-6E8A-4147-A177-3AD203B41FA5}">
                      <a16:colId xmlns:a16="http://schemas.microsoft.com/office/drawing/2014/main" val="2328954444"/>
                    </a:ext>
                  </a:extLst>
                </a:gridCol>
                <a:gridCol w="2213406">
                  <a:extLst>
                    <a:ext uri="{9D8B030D-6E8A-4147-A177-3AD203B41FA5}">
                      <a16:colId xmlns:a16="http://schemas.microsoft.com/office/drawing/2014/main" val="2798291691"/>
                    </a:ext>
                  </a:extLst>
                </a:gridCol>
                <a:gridCol w="2115235">
                  <a:extLst>
                    <a:ext uri="{9D8B030D-6E8A-4147-A177-3AD203B41FA5}">
                      <a16:colId xmlns:a16="http://schemas.microsoft.com/office/drawing/2014/main" val="203187343"/>
                    </a:ext>
                  </a:extLst>
                </a:gridCol>
              </a:tblGrid>
              <a:tr h="4149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950186">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大型児童館ビッグバン</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児童に健全な遊びを与えて、その健康を増進し、または情操をゆたかにするため、児童福祉法第</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条に定める児童厚生施設を設置することにより、府民の福祉の向上に資する。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堺市との協議を経て、令和</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月に堺市へ移管する。</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3783021800"/>
                  </a:ext>
                </a:extLst>
              </a:tr>
              <a:tr h="950186">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中河内救命救急センター</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救急患者に対し救命医療を行い、府民の生命及び健康の保持に資する。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運営形態のあり方について、東大阪市、</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地独</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市立東大阪医療センターとの協議を行った。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引き続き、東大阪市、</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地独</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市立東大阪医療センターと、今後の運営形態について協議を進める。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3377012799"/>
                  </a:ext>
                </a:extLst>
              </a:tr>
              <a:tr h="618510">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労働センター</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労働組合の健全な発展並びに労働者の教養の向上及び福祉の増進に資する集会、催物等の場を提供する。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南館を含む施設全体のあり方について検討を行っている。</a:t>
                      </a:r>
                      <a:endParaRPr lang="en-US" altLang="ja-JP"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引き続き、指定期間</a:t>
                      </a:r>
                      <a:r>
                        <a:rPr kumimoji="1" lang="ja-JP" altLang="en-US" sz="1100" kern="1200" dirty="0">
                          <a:solidFill>
                            <a:schemeClr val="tx1"/>
                          </a:solidFill>
                          <a:effectLst/>
                          <a:latin typeface="メイリオ" panose="020B0604030504040204" pitchFamily="50" charset="-128"/>
                          <a:ea typeface="メイリオ" panose="020B0604030504040204" pitchFamily="50" charset="-128"/>
                          <a:cs typeface="+mn-cs"/>
                        </a:rPr>
                        <a:t>（令和元～</a:t>
                      </a:r>
                      <a:r>
                        <a:rPr kumimoji="1" lang="en-US" altLang="ja-JP" sz="1100" kern="1200" dirty="0">
                          <a:solidFill>
                            <a:schemeClr val="tx1"/>
                          </a:solidFill>
                          <a:effectLst/>
                          <a:latin typeface="メイリオ" panose="020B0604030504040204" pitchFamily="50" charset="-128"/>
                          <a:ea typeface="メイリオ" panose="020B0604030504040204" pitchFamily="50" charset="-128"/>
                          <a:cs typeface="+mn-cs"/>
                        </a:rPr>
                        <a:t>5</a:t>
                      </a:r>
                      <a:r>
                        <a:rPr kumimoji="1" lang="ja-JP" altLang="en-US" sz="1100" kern="1200" dirty="0">
                          <a:solidFill>
                            <a:schemeClr val="tx1">
                              <a:lumMod val="95000"/>
                              <a:lumOff val="5000"/>
                            </a:schemeClr>
                          </a:solidFill>
                          <a:effectLst/>
                          <a:latin typeface="メイリオ" panose="020B0604030504040204" pitchFamily="50" charset="-128"/>
                          <a:ea typeface="メイリオ" panose="020B0604030504040204" pitchFamily="50" charset="-128"/>
                          <a:cs typeface="+mn-cs"/>
                        </a:rPr>
                        <a:t>年度）</a:t>
                      </a:r>
                      <a:r>
                        <a:rPr lang="ja-JP" altLang="en-US" sz="1100" b="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終了までに、</a:t>
                      </a: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南館を含む施設全体のあり方を検討する。</a:t>
                      </a:r>
                      <a:endPar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1053045079"/>
                  </a:ext>
                </a:extLst>
              </a:tr>
              <a:tr h="630070">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花の文化園</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花</a:t>
                      </a:r>
                      <a:r>
                        <a:rPr lang="ja-JP" altLang="en-US" sz="1100" dirty="0" err="1">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きを</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学び、花きに憩う場を府民に提供し、もって府民の花きに関する理解に資する。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これまでの「花と人との関わりを理解する場」としてだけでなく、ポストコロナにおける社会・経済情勢や新たなニーズに対応した施設とするため、</a:t>
                      </a:r>
                      <a:r>
                        <a:rPr lang="ja-JP" altLang="en-US" sz="1100" strike="noStrike">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新たなコンセプト</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を策定中。</a:t>
                      </a:r>
                      <a:endPar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新たなコンセプトに基づき、サウンディング型市場調査を実施し、活性化に向けた基本方針を策定する。</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その上で、令和</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年度に次期指定管理者の公募を行う予定。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3771305612"/>
                  </a:ext>
                </a:extLst>
              </a:tr>
            </a:tbl>
          </a:graphicData>
        </a:graphic>
      </p:graphicFrame>
      <p:sp>
        <p:nvSpPr>
          <p:cNvPr id="5" name="正方形/長方形 4">
            <a:extLst>
              <a:ext uri="{FF2B5EF4-FFF2-40B4-BE49-F238E27FC236}">
                <a16:creationId xmlns:a16="http://schemas.microsoft.com/office/drawing/2014/main" id="{FBC5B6AF-9ED5-4990-9996-E5E5308CA529}"/>
              </a:ext>
            </a:extLst>
          </p:cNvPr>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73</a:t>
            </a:r>
            <a:endParaRPr lang="ja-JP" altLang="en-US" dirty="0">
              <a:solidFill>
                <a:prstClr val="black"/>
              </a:solidFill>
            </a:endParaRPr>
          </a:p>
        </p:txBody>
      </p:sp>
    </p:spTree>
    <p:extLst>
      <p:ext uri="{BB962C8B-B14F-4D97-AF65-F5344CB8AC3E}">
        <p14:creationId xmlns:p14="http://schemas.microsoft.com/office/powerpoint/2010/main" val="4073052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17639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nvGraphicFramePr>
        <p:xfrm>
          <a:off x="415759" y="824614"/>
          <a:ext cx="8312482" cy="4238906"/>
        </p:xfrm>
        <a:graphic>
          <a:graphicData uri="http://schemas.openxmlformats.org/drawingml/2006/table">
            <a:tbl>
              <a:tblPr firstRow="1" bandRow="1">
                <a:tableStyleId>{5940675A-B579-460E-94D1-54222C63F5DA}</a:tableStyleId>
              </a:tblPr>
              <a:tblGrid>
                <a:gridCol w="1651443">
                  <a:extLst>
                    <a:ext uri="{9D8B030D-6E8A-4147-A177-3AD203B41FA5}">
                      <a16:colId xmlns:a16="http://schemas.microsoft.com/office/drawing/2014/main" val="722862019"/>
                    </a:ext>
                  </a:extLst>
                </a:gridCol>
                <a:gridCol w="2451632">
                  <a:extLst>
                    <a:ext uri="{9D8B030D-6E8A-4147-A177-3AD203B41FA5}">
                      <a16:colId xmlns:a16="http://schemas.microsoft.com/office/drawing/2014/main" val="2328954444"/>
                    </a:ext>
                  </a:extLst>
                </a:gridCol>
                <a:gridCol w="2094172">
                  <a:extLst>
                    <a:ext uri="{9D8B030D-6E8A-4147-A177-3AD203B41FA5}">
                      <a16:colId xmlns:a16="http://schemas.microsoft.com/office/drawing/2014/main" val="2798291691"/>
                    </a:ext>
                  </a:extLst>
                </a:gridCol>
                <a:gridCol w="2115235">
                  <a:extLst>
                    <a:ext uri="{9D8B030D-6E8A-4147-A177-3AD203B41FA5}">
                      <a16:colId xmlns:a16="http://schemas.microsoft.com/office/drawing/2014/main" val="203187343"/>
                    </a:ext>
                  </a:extLst>
                </a:gridCol>
              </a:tblGrid>
              <a:tr h="4441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504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府民の森（</a:t>
                      </a:r>
                      <a:r>
                        <a:rPr lang="ja-JP" altLang="en-US" sz="1100" dirty="0" err="1">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くろんど</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園地、ほしだ園地、むろいけ園地、くさか園地、ぬかた園地、なるかわ園地、みずのみ園地）</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府民に自然の風景地と親しむ場を提供し、もって府民の健康で文化的な生活の確保に資する。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令和元年度に実施した</a:t>
                      </a:r>
                      <a:r>
                        <a:rPr kumimoji="1" lang="ja-JP" altLang="ja-JP" sz="1100" kern="1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サウンディング型市場調査</a:t>
                      </a:r>
                      <a:r>
                        <a:rPr kumimoji="1" lang="ja-JP" altLang="en-US" sz="1100" kern="1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の結果を踏まえ、</a:t>
                      </a:r>
                      <a:r>
                        <a:rPr kumimoji="1" lang="ja-JP" altLang="ja-JP" sz="1100" kern="1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多様な府民ニーズへの対応や魅力創出を図るための</a:t>
                      </a:r>
                      <a:r>
                        <a:rPr kumimoji="1" lang="ja-JP" altLang="en-US" sz="1100" kern="1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方針を</a:t>
                      </a:r>
                      <a:r>
                        <a:rPr kumimoji="1" lang="ja-JP" altLang="ja-JP" sz="1100" kern="1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検討</a:t>
                      </a:r>
                      <a:r>
                        <a:rPr kumimoji="1" lang="ja-JP" altLang="en-US" sz="1100" kern="1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した。</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検討方針を踏まえ、次期指定管理者の選定を行う。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187216476"/>
                  </a:ext>
                </a:extLst>
              </a:tr>
              <a:tr h="504056">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府民の森　ちはや園地</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府民に自然の風景地と親しむ場を提供し、もって府民の健康で文化的な生活の確保に資する。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ちはや園地と金剛登山道駐車場の一体公募等、施設運営のあり方について、地元自治体とも連携の上、検討を進めている。</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引き続き、地元自治体との連携を図りながら、令和</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年度の指定管理者公募に向け、サウンディング型市場調査を実施する等、今後の施設運営のあり方を決定する。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8631908"/>
                  </a:ext>
                </a:extLst>
              </a:tr>
              <a:tr h="485495">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金剛登山道駐車場</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金剛生駒紀泉国定公園の利用の増進を図る。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8249440"/>
                  </a:ext>
                </a:extLst>
              </a:tr>
              <a:tr h="504056">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府営駐車場</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江坂・新石切・茨木</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路上駐車による交通機能の阻害を防止し、安全かつ円滑な交通の確保に資する。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江坂立体駐車場と新石切立体駐車場については、駐車場を含むさらなる有効活用のため、占用事業者の公募、茨木地下駐車場については、府営駐車場として指定管理者の公募を行う予定であったが、新型コロナウイルスの影響により、令和</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年度に実施することとした。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3038128938"/>
                  </a:ext>
                </a:extLst>
              </a:tr>
            </a:tbl>
          </a:graphicData>
        </a:graphic>
      </p:graphicFrame>
      <p:sp>
        <p:nvSpPr>
          <p:cNvPr id="5" name="正方形/長方形 4">
            <a:extLst>
              <a:ext uri="{FF2B5EF4-FFF2-40B4-BE49-F238E27FC236}">
                <a16:creationId xmlns:a16="http://schemas.microsoft.com/office/drawing/2014/main" id="{03AB0F6A-4940-41D7-899A-4A98A6EB0393}"/>
              </a:ext>
            </a:extLst>
          </p:cNvPr>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74</a:t>
            </a:r>
            <a:endParaRPr lang="ja-JP" altLang="en-US" dirty="0">
              <a:solidFill>
                <a:prstClr val="black"/>
              </a:solidFill>
            </a:endParaRPr>
          </a:p>
        </p:txBody>
      </p:sp>
    </p:spTree>
    <p:extLst>
      <p:ext uri="{BB962C8B-B14F-4D97-AF65-F5344CB8AC3E}">
        <p14:creationId xmlns:p14="http://schemas.microsoft.com/office/powerpoint/2010/main" val="2224632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17639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3433221625"/>
              </p:ext>
            </p:extLst>
          </p:nvPr>
        </p:nvGraphicFramePr>
        <p:xfrm>
          <a:off x="415759" y="824614"/>
          <a:ext cx="8312482" cy="4100795"/>
        </p:xfrm>
        <a:graphic>
          <a:graphicData uri="http://schemas.openxmlformats.org/drawingml/2006/table">
            <a:tbl>
              <a:tblPr firstRow="1" bandRow="1">
                <a:tableStyleId>{5940675A-B579-460E-94D1-54222C63F5DA}</a:tableStyleId>
              </a:tblPr>
              <a:tblGrid>
                <a:gridCol w="1651443">
                  <a:extLst>
                    <a:ext uri="{9D8B030D-6E8A-4147-A177-3AD203B41FA5}">
                      <a16:colId xmlns:a16="http://schemas.microsoft.com/office/drawing/2014/main" val="722862019"/>
                    </a:ext>
                  </a:extLst>
                </a:gridCol>
                <a:gridCol w="2451632">
                  <a:extLst>
                    <a:ext uri="{9D8B030D-6E8A-4147-A177-3AD203B41FA5}">
                      <a16:colId xmlns:a16="http://schemas.microsoft.com/office/drawing/2014/main" val="2328954444"/>
                    </a:ext>
                  </a:extLst>
                </a:gridCol>
                <a:gridCol w="2094172">
                  <a:extLst>
                    <a:ext uri="{9D8B030D-6E8A-4147-A177-3AD203B41FA5}">
                      <a16:colId xmlns:a16="http://schemas.microsoft.com/office/drawing/2014/main" val="2798291691"/>
                    </a:ext>
                  </a:extLst>
                </a:gridCol>
                <a:gridCol w="2115235">
                  <a:extLst>
                    <a:ext uri="{9D8B030D-6E8A-4147-A177-3AD203B41FA5}">
                      <a16:colId xmlns:a16="http://schemas.microsoft.com/office/drawing/2014/main" val="203187343"/>
                    </a:ext>
                  </a:extLst>
                </a:gridCol>
              </a:tblGrid>
              <a:tr h="4441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504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府営公園（</a:t>
                      </a:r>
                      <a:r>
                        <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公園）</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lumMod val="95000"/>
                              <a:lumOff val="5000"/>
                            </a:schemeClr>
                          </a:solidFill>
                          <a:latin typeface="メイリオ" panose="020B0604030504040204" pitchFamily="50" charset="-128"/>
                          <a:ea typeface="メイリオ" panose="020B0604030504040204" pitchFamily="50" charset="-128"/>
                        </a:rPr>
                        <a:t>憩いの場の提供、みどり空間の確保、災害時の避難場所の確保などさまざまな役割を果たすことにより、府民の福祉の増進に資する。</a:t>
                      </a:r>
                      <a:endParaRPr lang="en-US" altLang="ja-JP" sz="1100" b="0" dirty="0">
                        <a:solidFill>
                          <a:schemeClr val="tx1">
                            <a:lumMod val="95000"/>
                            <a:lumOff val="5000"/>
                          </a:schemeClr>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effectLst/>
                          <a:latin typeface="メイリオ" panose="020B0604030504040204" pitchFamily="50" charset="-128"/>
                          <a:ea typeface="メイリオ" panose="020B0604030504040204" pitchFamily="50" charset="-128"/>
                        </a:rPr>
                        <a:t>民間活力の積極的導入により各公園のさらなる賑わい促進をめざすため、新たな管理運営制度の検討を行い、服部緑地、浜寺公園、二色の浜公園は</a:t>
                      </a:r>
                      <a:r>
                        <a:rPr lang="en-US" altLang="ja-JP" sz="1100" dirty="0">
                          <a:solidFill>
                            <a:schemeClr val="tx1">
                              <a:lumMod val="95000"/>
                              <a:lumOff val="5000"/>
                            </a:schemeClr>
                          </a:solidFill>
                          <a:effectLst/>
                          <a:latin typeface="メイリオ" panose="020B0604030504040204" pitchFamily="50" charset="-128"/>
                          <a:ea typeface="メイリオ" panose="020B0604030504040204" pitchFamily="50" charset="-128"/>
                        </a:rPr>
                        <a:t>PMO</a:t>
                      </a:r>
                      <a:r>
                        <a:rPr lang="ja-JP" altLang="en-US" sz="1100" dirty="0">
                          <a:solidFill>
                            <a:schemeClr val="tx1">
                              <a:lumMod val="95000"/>
                              <a:lumOff val="5000"/>
                            </a:schemeClr>
                          </a:solidFill>
                          <a:effectLst/>
                          <a:latin typeface="メイリオ" panose="020B0604030504040204" pitchFamily="50" charset="-128"/>
                          <a:ea typeface="メイリオ" panose="020B0604030504040204" pitchFamily="50" charset="-128"/>
                        </a:rPr>
                        <a:t>型指定管理、住吉公園は</a:t>
                      </a:r>
                      <a:r>
                        <a:rPr lang="en-US" altLang="ja-JP" sz="1100" dirty="0">
                          <a:solidFill>
                            <a:schemeClr val="tx1">
                              <a:lumMod val="95000"/>
                              <a:lumOff val="5000"/>
                            </a:schemeClr>
                          </a:solidFill>
                          <a:effectLst/>
                          <a:latin typeface="メイリオ" panose="020B0604030504040204" pitchFamily="50" charset="-128"/>
                          <a:ea typeface="メイリオ" panose="020B0604030504040204" pitchFamily="50" charset="-128"/>
                        </a:rPr>
                        <a:t>P-PFI</a:t>
                      </a:r>
                      <a:r>
                        <a:rPr lang="ja-JP" altLang="en-US" sz="1100" dirty="0">
                          <a:solidFill>
                            <a:schemeClr val="tx1">
                              <a:lumMod val="95000"/>
                              <a:lumOff val="5000"/>
                            </a:schemeClr>
                          </a:solidFill>
                          <a:effectLst/>
                          <a:latin typeface="メイリオ" panose="020B0604030504040204" pitchFamily="50" charset="-128"/>
                          <a:ea typeface="メイリオ" panose="020B0604030504040204" pitchFamily="50" charset="-128"/>
                        </a:rPr>
                        <a:t>型施設整備の導入候補地となった。</a:t>
                      </a:r>
                      <a:endParaRPr lang="en-US" altLang="ja-JP" sz="1100" dirty="0">
                        <a:solidFill>
                          <a:schemeClr val="tx1">
                            <a:lumMod val="95000"/>
                            <a:lumOff val="5000"/>
                          </a:schemeClr>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effectLst/>
                          <a:latin typeface="メイリオ" panose="020B0604030504040204" pitchFamily="50" charset="-128"/>
                          <a:ea typeface="メイリオ" panose="020B0604030504040204" pitchFamily="50" charset="-128"/>
                        </a:rPr>
                        <a:t>その他の</a:t>
                      </a:r>
                      <a:r>
                        <a:rPr lang="en-US" altLang="ja-JP" sz="1100" dirty="0">
                          <a:solidFill>
                            <a:schemeClr val="tx1">
                              <a:lumMod val="95000"/>
                              <a:lumOff val="5000"/>
                            </a:schemeClr>
                          </a:solidFill>
                          <a:effectLst/>
                          <a:latin typeface="メイリオ" panose="020B0604030504040204" pitchFamily="50" charset="-128"/>
                          <a:ea typeface="メイリオ" panose="020B0604030504040204" pitchFamily="50" charset="-128"/>
                        </a:rPr>
                        <a:t>14</a:t>
                      </a:r>
                      <a:r>
                        <a:rPr lang="ja-JP" altLang="en-US" sz="1100" dirty="0">
                          <a:solidFill>
                            <a:schemeClr val="tx1">
                              <a:lumMod val="95000"/>
                              <a:lumOff val="5000"/>
                            </a:schemeClr>
                          </a:solidFill>
                          <a:effectLst/>
                          <a:latin typeface="メイリオ" panose="020B0604030504040204" pitchFamily="50" charset="-128"/>
                          <a:ea typeface="メイリオ" panose="020B0604030504040204" pitchFamily="50" charset="-128"/>
                        </a:rPr>
                        <a:t>公園については、イベントプログラムの充実等、ソフト事業の充実を図ることとした。</a:t>
                      </a:r>
                      <a:endParaRPr lang="en-US" altLang="ja-JP" sz="1100" dirty="0">
                        <a:solidFill>
                          <a:schemeClr val="tx1">
                            <a:lumMod val="95000"/>
                            <a:lumOff val="5000"/>
                          </a:schemeClr>
                        </a:solidFill>
                        <a:effectLst/>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cap="none" normalizeH="0" baseline="0" dirty="0">
                          <a:ln>
                            <a:noFill/>
                          </a:ln>
                          <a:solidFill>
                            <a:schemeClr val="tx1">
                              <a:lumMod val="95000"/>
                              <a:lumOff val="5000"/>
                            </a:schemeClr>
                          </a:solidFill>
                          <a:effectLst/>
                          <a:latin typeface="メイリオ" panose="020B0604030504040204" pitchFamily="50" charset="-128"/>
                          <a:ea typeface="メイリオ" panose="020B0604030504040204" pitchFamily="50" charset="-128"/>
                          <a:cs typeface="Meiryo UI" panose="020B0604030504040204" pitchFamily="50" charset="-128"/>
                        </a:rPr>
                        <a:t>新たな管理運営制度での公園運営に向け、公募についての条件整理等を行い、指定管理者選定手続きや</a:t>
                      </a:r>
                      <a:r>
                        <a:rPr kumimoji="1" lang="en-US" altLang="ja-JP" sz="1100" b="0" i="0" u="none" strike="noStrike" cap="none" normalizeH="0" baseline="0" dirty="0">
                          <a:ln>
                            <a:noFill/>
                          </a:ln>
                          <a:solidFill>
                            <a:schemeClr val="tx1">
                              <a:lumMod val="95000"/>
                              <a:lumOff val="5000"/>
                            </a:schemeClr>
                          </a:solidFill>
                          <a:effectLst/>
                          <a:latin typeface="メイリオ" panose="020B0604030504040204" pitchFamily="50" charset="-128"/>
                          <a:ea typeface="メイリオ" panose="020B0604030504040204" pitchFamily="50" charset="-128"/>
                          <a:cs typeface="Meiryo UI" panose="020B0604030504040204" pitchFamily="50" charset="-128"/>
                        </a:rPr>
                        <a:t>P-PFI</a:t>
                      </a:r>
                      <a:r>
                        <a:rPr kumimoji="1" lang="ja-JP" altLang="en-US" sz="1100" b="0" i="0" u="none" strike="noStrike" cap="none" normalizeH="0" baseline="0" dirty="0">
                          <a:ln>
                            <a:noFill/>
                          </a:ln>
                          <a:solidFill>
                            <a:schemeClr val="tx1">
                              <a:lumMod val="95000"/>
                              <a:lumOff val="5000"/>
                            </a:schemeClr>
                          </a:solidFill>
                          <a:effectLst/>
                          <a:latin typeface="メイリオ" panose="020B0604030504040204" pitchFamily="50" charset="-128"/>
                          <a:ea typeface="メイリオ" panose="020B0604030504040204" pitchFamily="50" charset="-128"/>
                          <a:cs typeface="Meiryo UI" panose="020B0604030504040204" pitchFamily="50" charset="-128"/>
                        </a:rPr>
                        <a:t>による公園施設設置事業者の公募を行う。</a:t>
                      </a:r>
                      <a:endParaRPr kumimoji="1" lang="en-US" altLang="ja-JP" sz="1100" b="0" i="0" u="none" strike="noStrike" cap="none" normalizeH="0" baseline="0" dirty="0">
                        <a:ln>
                          <a:noFill/>
                        </a:ln>
                        <a:solidFill>
                          <a:schemeClr val="tx1">
                            <a:lumMod val="95000"/>
                            <a:lumOff val="5000"/>
                          </a:schemeClr>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6386597"/>
                  </a:ext>
                </a:extLst>
              </a:tr>
              <a:tr h="400265">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弥生文化博物館</a:t>
                      </a:r>
                    </a:p>
                  </a:txBody>
                  <a:tcPr>
                    <a:lnR w="12700" cap="flat" cmpd="sng" algn="ctr">
                      <a:solidFill>
                        <a:schemeClr val="tx1"/>
                      </a:solidFill>
                      <a:prstDash val="solid"/>
                      <a:round/>
                      <a:headEnd type="none" w="med" len="med"/>
                      <a:tailEnd type="none" w="med" len="med"/>
                    </a:lnR>
                    <a:noFill/>
                  </a:tcPr>
                </a:tc>
                <a:tc rowSpan="2">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歴史、民俗等に関する資料を収集し、保管し、及び展示して府民の利用に供し、もって府民の文化的向上に資する。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大</a:t>
                      </a:r>
                      <a:r>
                        <a:rPr lang="ja-JP" altLang="en-US" sz="1100" i="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阪</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市が平成</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月に設立した</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地独</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大阪市博物館機構</a:t>
                      </a:r>
                      <a:r>
                        <a:rPr lang="ja-JP" altLang="en-US" sz="1100" strike="noStrike" dirty="0" err="1">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への</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合流について、大阪市と協議を行った。</a:t>
                      </a:r>
                      <a:endPar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引き続き、</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地独</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大阪市博物館機構への合流について、大阪市と協議を進める。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216476"/>
                  </a:ext>
                </a:extLst>
              </a:tr>
              <a:tr h="391264">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近</a:t>
                      </a:r>
                      <a:r>
                        <a:rPr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飛鳥博物館</a:t>
                      </a:r>
                    </a:p>
                  </a:txBody>
                  <a:tcPr>
                    <a:lnR w="12700" cap="flat" cmpd="sng" algn="ctr">
                      <a:solidFill>
                        <a:schemeClr val="tx1"/>
                      </a:solidFill>
                      <a:prstDash val="solid"/>
                      <a:round/>
                      <a:headEnd type="none" w="med" len="med"/>
                      <a:tailEnd type="none" w="med" len="med"/>
                    </a:lnR>
                    <a:noFill/>
                  </a:tcPr>
                </a:tc>
                <a:tc vMerge="1">
                  <a:txBody>
                    <a:bodyPr/>
                    <a:lstStyle/>
                    <a:p>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8128938"/>
                  </a:ext>
                </a:extLst>
              </a:tr>
              <a:tr h="504056">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近</a:t>
                      </a:r>
                      <a:r>
                        <a:rPr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飛鳥風土記の丘</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一須賀古墳群を保存するとともに府民にこれと親しむ場を提供し、もって府民の文化的向上に資する。</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大</a:t>
                      </a:r>
                      <a:r>
                        <a:rPr lang="ja-JP" altLang="en-US" sz="1100" i="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阪</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市が平成</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月に設立した</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地独</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大阪市博物館機構</a:t>
                      </a:r>
                      <a:r>
                        <a:rPr lang="ja-JP" altLang="en-US" sz="1100" strike="noStrike" dirty="0" err="1">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への</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合流について、大阪市と協議を行った。</a:t>
                      </a:r>
                      <a:endPar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引き続き、</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地独</a:t>
                      </a:r>
                      <a:r>
                        <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大阪市博物館機構への合流について、大阪市と協議を進める。</a:t>
                      </a: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8112475"/>
                  </a:ext>
                </a:extLst>
              </a:tr>
            </a:tbl>
          </a:graphicData>
        </a:graphic>
      </p:graphicFrame>
      <p:sp>
        <p:nvSpPr>
          <p:cNvPr id="5" name="正方形/長方形 4">
            <a:extLst>
              <a:ext uri="{FF2B5EF4-FFF2-40B4-BE49-F238E27FC236}">
                <a16:creationId xmlns:a16="http://schemas.microsoft.com/office/drawing/2014/main" id="{D4316DA2-1463-406B-8DB5-3ABCC60AE9D5}"/>
              </a:ext>
            </a:extLst>
          </p:cNvPr>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75</a:t>
            </a:r>
            <a:endParaRPr lang="ja-JP" altLang="en-US" dirty="0">
              <a:solidFill>
                <a:prstClr val="black"/>
              </a:solidFill>
            </a:endParaRPr>
          </a:p>
        </p:txBody>
      </p:sp>
    </p:spTree>
    <p:extLst>
      <p:ext uri="{BB962C8B-B14F-4D97-AF65-F5344CB8AC3E}">
        <p14:creationId xmlns:p14="http://schemas.microsoft.com/office/powerpoint/2010/main" val="10305610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61510" y="107920"/>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4772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341530" y="629937"/>
            <a:ext cx="7290810" cy="307777"/>
          </a:xfrm>
          <a:prstGeom prst="rect">
            <a:avLst/>
          </a:prstGeom>
          <a:noFill/>
        </p:spPr>
        <p:txBody>
          <a:bodyPr wrap="square" rtlCol="0">
            <a:spAutoFit/>
          </a:bodyPr>
          <a:lstStyle/>
          <a:p>
            <a:r>
              <a:rPr kumimoji="1" lang="ja-JP" altLang="en-US" sz="1400" dirty="0">
                <a:latin typeface="+mj-ea"/>
                <a:ea typeface="+mj-ea"/>
                <a:cs typeface="メイリオ" panose="020B0604030504040204" pitchFamily="50" charset="-128"/>
              </a:rPr>
              <a:t>令和</a:t>
            </a:r>
            <a:r>
              <a:rPr kumimoji="1" lang="en-US" altLang="ja-JP" sz="1400" dirty="0">
                <a:latin typeface="+mj-ea"/>
                <a:ea typeface="+mj-ea"/>
                <a:cs typeface="メイリオ" panose="020B0604030504040204" pitchFamily="50" charset="-128"/>
              </a:rPr>
              <a:t>3</a:t>
            </a:r>
            <a:r>
              <a:rPr kumimoji="1" lang="ja-JP" altLang="en-US" sz="1400" dirty="0">
                <a:latin typeface="+mj-ea"/>
                <a:ea typeface="+mj-ea"/>
                <a:cs typeface="メイリオ" panose="020B0604030504040204" pitchFamily="50" charset="-128"/>
              </a:rPr>
              <a:t>年度に新たに重点的な取組みを行う施設</a:t>
            </a:r>
          </a:p>
        </p:txBody>
      </p:sp>
      <p:graphicFrame>
        <p:nvGraphicFramePr>
          <p:cNvPr id="8" name="表 7"/>
          <p:cNvGraphicFramePr>
            <a:graphicFrameLocks noGrp="1"/>
          </p:cNvGraphicFramePr>
          <p:nvPr>
            <p:extLst>
              <p:ext uri="{D42A27DB-BD31-4B8C-83A1-F6EECF244321}">
                <p14:modId xmlns:p14="http://schemas.microsoft.com/office/powerpoint/2010/main" val="3240721798"/>
              </p:ext>
            </p:extLst>
          </p:nvPr>
        </p:nvGraphicFramePr>
        <p:xfrm>
          <a:off x="364032" y="937714"/>
          <a:ext cx="8415935" cy="1350696"/>
        </p:xfrm>
        <a:graphic>
          <a:graphicData uri="http://schemas.openxmlformats.org/drawingml/2006/table">
            <a:tbl>
              <a:tblPr firstRow="1" bandRow="1">
                <a:tableStyleId>{5940675A-B579-460E-94D1-54222C63F5DA}</a:tableStyleId>
              </a:tblPr>
              <a:tblGrid>
                <a:gridCol w="1800200">
                  <a:extLst>
                    <a:ext uri="{9D8B030D-6E8A-4147-A177-3AD203B41FA5}">
                      <a16:colId xmlns:a16="http://schemas.microsoft.com/office/drawing/2014/main" val="20000"/>
                    </a:ext>
                  </a:extLst>
                </a:gridCol>
                <a:gridCol w="3015335">
                  <a:extLst>
                    <a:ext uri="{9D8B030D-6E8A-4147-A177-3AD203B41FA5}">
                      <a16:colId xmlns:a16="http://schemas.microsoft.com/office/drawing/2014/main" val="20001"/>
                    </a:ext>
                  </a:extLst>
                </a:gridCol>
                <a:gridCol w="3600400">
                  <a:extLst>
                    <a:ext uri="{9D8B030D-6E8A-4147-A177-3AD203B41FA5}">
                      <a16:colId xmlns:a16="http://schemas.microsoft.com/office/drawing/2014/main" val="20002"/>
                    </a:ext>
                  </a:extLst>
                </a:gridCol>
              </a:tblGrid>
              <a:tr h="42105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extLst>
                  <a:ext uri="{0D108BD9-81ED-4DB2-BD59-A6C34878D82A}">
                    <a16:rowId xmlns:a16="http://schemas.microsoft.com/office/drawing/2014/main" val="10000"/>
                  </a:ext>
                </a:extLst>
              </a:tr>
              <a:tr h="916111">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中央卸売市場</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生鮮食料品の安定供給を通じて、府民の健康と食生活を支える。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開設から</a:t>
                      </a:r>
                      <a:r>
                        <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年以上経過</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した市場において、「大阪府中央卸売市場あり方検討委員会」を通じ、将来にふさわしい機能についての検討を進めるとともに、整備手法についての課題や効果も含め、府としての取り組むべき方向性を決定する。</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547231236"/>
                  </a:ext>
                </a:extLst>
              </a:tr>
            </a:tbl>
          </a:graphicData>
        </a:graphic>
      </p:graphicFrame>
      <p:sp>
        <p:nvSpPr>
          <p:cNvPr id="6" name="正方形/長方形 5">
            <a:extLst>
              <a:ext uri="{FF2B5EF4-FFF2-40B4-BE49-F238E27FC236}">
                <a16:creationId xmlns:a16="http://schemas.microsoft.com/office/drawing/2014/main" id="{8C1282CA-2E94-4563-8B74-9302B12E5E84}"/>
              </a:ext>
            </a:extLst>
          </p:cNvPr>
          <p:cNvSpPr/>
          <p:nvPr/>
        </p:nvSpPr>
        <p:spPr>
          <a:xfrm>
            <a:off x="8416567"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76</a:t>
            </a:r>
            <a:endParaRPr lang="ja-JP" altLang="en-US" dirty="0">
              <a:solidFill>
                <a:prstClr val="black"/>
              </a:solidFill>
            </a:endParaRPr>
          </a:p>
        </p:txBody>
      </p:sp>
    </p:spTree>
    <p:extLst>
      <p:ext uri="{BB962C8B-B14F-4D97-AF65-F5344CB8AC3E}">
        <p14:creationId xmlns:p14="http://schemas.microsoft.com/office/powerpoint/2010/main" val="3514028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921026"/>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705620" y="323655"/>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２　新たな行政経営の取組み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971600" y="1281291"/>
            <a:ext cx="7200800" cy="1200329"/>
          </a:xfrm>
          <a:prstGeom prst="rect">
            <a:avLst/>
          </a:prstGeom>
        </p:spPr>
        <p:txBody>
          <a:bodyPr wrap="square" numCol="1">
            <a:spAutoFit/>
          </a:bodyPr>
          <a:lstStyle/>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（１）デジタル行政の推進</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（２）効果的な情報発信</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（３）より幅広い共創の仕組みづくり</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（４）働き方改革</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5</a:t>
            </a:r>
            <a:endParaRPr lang="ja-JP" altLang="en-US" dirty="0">
              <a:solidFill>
                <a:schemeClr val="tx1"/>
              </a:solidFill>
            </a:endParaRPr>
          </a:p>
        </p:txBody>
      </p:sp>
    </p:spTree>
    <p:extLst>
      <p:ext uri="{BB962C8B-B14F-4D97-AF65-F5344CB8AC3E}">
        <p14:creationId xmlns:p14="http://schemas.microsoft.com/office/powerpoint/2010/main" val="2116510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（１）デジタル行政の推進</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418800" y="823380"/>
            <a:ext cx="8474171" cy="848688"/>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lvl="0" indent="-174625">
              <a:defRPr/>
            </a:pP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技術を最大限に活かしたデジタルトランスフォーメーション（</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600" baseline="30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aseline="30000" dirty="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）を進め、住民の生活の質（</a:t>
            </a:r>
            <a:r>
              <a:rPr lang="en-US" altLang="ja-JP" sz="1600" dirty="0" err="1">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）の向上を実現する、デジタル行政の推進に取り組みます。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253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6</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418800" y="5859270"/>
            <a:ext cx="8203650" cy="810090"/>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新たな価値を創造することを目的に、デジタル技術の駆使によって既存の枠組みを変化させること。</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はんこレス、ペーパーレス、キャッシュレスの３つの取組みをいう。</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(*4) Robotic Process Automation</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パソコン操作を自動化することができる。</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(*5) Evidence-Based Policy Making</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の略。証拠に基づく政策立案。政策の企画をその場限りのエピソードに頼るのではなく、政策目的を明確化した上で合理的根拠（エビデ</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ンス）に基づくものとすること。</a:t>
            </a:r>
          </a:p>
        </p:txBody>
      </p:sp>
      <p:sp>
        <p:nvSpPr>
          <p:cNvPr id="14" name="正方形/長方形 13">
            <a:extLst>
              <a:ext uri="{FF2B5EF4-FFF2-40B4-BE49-F238E27FC236}">
                <a16:creationId xmlns:a16="http://schemas.microsoft.com/office/drawing/2014/main" id="{3FF6DC82-301C-4A36-A64E-DD824FCDFD64}"/>
              </a:ext>
            </a:extLst>
          </p:cNvPr>
          <p:cNvSpPr/>
          <p:nvPr/>
        </p:nvSpPr>
        <p:spPr>
          <a:xfrm>
            <a:off x="757067" y="1853825"/>
            <a:ext cx="7999497" cy="2651621"/>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lvl="0">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大阪スマートシティ戦略の推進 </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行政手続きのオンライン化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３つのレス</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の改革の推進</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を活用した相談体制の充実</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を活用した相談体制の充実（</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チャットボット）     </a:t>
            </a:r>
            <a:endPar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RPA</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を活用した業務の効率化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データ分析に基づいた効果的な政策立案（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EBPM</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656565" y="1979581"/>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255881" y="5769260"/>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5196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bg1"/>
            </a:gs>
            <a:gs pos="26000">
              <a:schemeClr val="accent6">
                <a:lumMod val="60000"/>
                <a:lumOff val="40000"/>
              </a:schemeClr>
            </a:gs>
            <a:gs pos="100000">
              <a:schemeClr val="accent6"/>
            </a:gs>
          </a:gsLst>
          <a:path path="circle">
            <a:fillToRect l="50000" t="50000" r="50000" b="50000"/>
          </a:path>
          <a:tileRect/>
        </a:gradFill>
        <a:ln w="19050">
          <a:noFill/>
        </a:ln>
      </a:spPr>
      <a:bodyPr lIns="0" rIns="0" rtlCol="0" anchor="ctr"/>
      <a:lstStyle>
        <a:defPPr algn="ctr">
          <a:defRPr sz="1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spPr>
      <a:bodyPr wrap="square" lIns="36000" rIns="0" rtlCol="0" anchor="ctr" anchorCtr="0">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1" sz="800" b="0" i="0" u="none" strike="noStrike" kern="1200" cap="none" spc="0" normalizeH="0" baseline="0" noProof="0" dirty="0">
            <a:ln>
              <a:noFill/>
            </a:ln>
            <a:solidFill>
              <a:schemeClr val="tx2"/>
            </a:solidFill>
            <a:effectLst/>
            <a:uLnTx/>
            <a:uFillTx/>
            <a:latin typeface="Calibri"/>
            <a:ea typeface="ＭＳ Ｐゴシック" panose="020B0600070205080204" pitchFamily="50" charset="-128"/>
            <a:cs typeface="+mn-cs"/>
          </a:defRPr>
        </a:defPPr>
      </a:lstStyle>
      <a:style>
        <a:lnRef idx="2">
          <a:schemeClr val="accent1"/>
        </a:lnRef>
        <a:fillRef idx="1">
          <a:schemeClr val="l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BBD448640CB147A5528A90D7A752E6" ma:contentTypeVersion="0" ma:contentTypeDescription="新しいドキュメントを作成します。" ma:contentTypeScope="" ma:versionID="870bfd10208a075ddad328603fb1e3f2">
  <xsd:schema xmlns:xsd="http://www.w3.org/2001/XMLSchema" xmlns:xs="http://www.w3.org/2001/XMLSchema" xmlns:p="http://schemas.microsoft.com/office/2006/metadata/properties" targetNamespace="http://schemas.microsoft.com/office/2006/metadata/properties" ma:root="true" ma:fieldsID="4ed14474a1014a33b797668e927a5ba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13421D-47B8-4EE1-AFD8-43F894A84F80}">
  <ds:schemaRefs>
    <ds:schemaRef ds:uri="http://schemas.microsoft.com/sharepoint/v3/contenttype/forms"/>
  </ds:schemaRefs>
</ds:datastoreItem>
</file>

<file path=customXml/itemProps2.xml><?xml version="1.0" encoding="utf-8"?>
<ds:datastoreItem xmlns:ds="http://schemas.openxmlformats.org/officeDocument/2006/customXml" ds:itemID="{B532240C-9678-49BC-876E-9028F5F0CBF7}">
  <ds:schemaRefs>
    <ds:schemaRef ds:uri="http://schemas.openxmlformats.org/package/2006/metadata/core-properties"/>
    <ds:schemaRef ds:uri="http://purl.org/dc/terms/"/>
    <ds:schemaRef ds:uri="http://www.w3.org/XML/1998/namespac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B568595-2E1A-481F-9D26-4F8C6BF77D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41427</TotalTime>
  <Words>17178</Words>
  <Application>Microsoft Office PowerPoint</Application>
  <PresentationFormat>画面に合わせる (4:3)</PresentationFormat>
  <Paragraphs>2843</Paragraphs>
  <Slides>79</Slides>
  <Notes>12</Notes>
  <HiddenSlides>0</HiddenSlides>
  <MMClips>0</MMClips>
  <ScaleCrop>false</ScaleCrop>
  <HeadingPairs>
    <vt:vector size="8" baseType="variant">
      <vt:variant>
        <vt:lpstr>使用されているフォント</vt:lpstr>
      </vt:variant>
      <vt:variant>
        <vt:i4>16</vt:i4>
      </vt:variant>
      <vt:variant>
        <vt:lpstr>テーマ</vt:lpstr>
      </vt:variant>
      <vt:variant>
        <vt:i4>1</vt:i4>
      </vt:variant>
      <vt:variant>
        <vt:lpstr>埋め込まれた OLE サーバー</vt:lpstr>
      </vt:variant>
      <vt:variant>
        <vt:i4>0</vt:i4>
      </vt:variant>
      <vt:variant>
        <vt:lpstr>スライド タイトル</vt:lpstr>
      </vt:variant>
      <vt:variant>
        <vt:i4>79</vt:i4>
      </vt:variant>
    </vt:vector>
  </HeadingPairs>
  <TitlesOfParts>
    <vt:vector size="96" baseType="lpstr">
      <vt:lpstr>BIZ UDPゴシック</vt:lpstr>
      <vt:lpstr>HGS教科書体</vt:lpstr>
      <vt:lpstr>HG丸ｺﾞｼｯｸM-PRO</vt:lpstr>
      <vt:lpstr>Meiryo UI</vt:lpstr>
      <vt:lpstr>Meiryou</vt:lpstr>
      <vt:lpstr>ＭＳ Ｐゴシック</vt:lpstr>
      <vt:lpstr>ＭＳ ゴシック</vt:lpstr>
      <vt:lpstr>UD デジタル 教科書体 NK-R</vt:lpstr>
      <vt:lpstr>Meiryo</vt:lpstr>
      <vt:lpstr>Meiryo</vt:lpstr>
      <vt:lpstr>游ゴシック</vt:lpstr>
      <vt:lpstr>游明朝</vt:lpstr>
      <vt:lpstr>Arial</vt:lpstr>
      <vt:lpstr>Calibri</vt:lpstr>
      <vt:lpstr>Century</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上田　有紀</cp:lastModifiedBy>
  <cp:revision>4941</cp:revision>
  <cp:lastPrinted>2021-02-12T06:54:51Z</cp:lastPrinted>
  <dcterms:created xsi:type="dcterms:W3CDTF">2014-06-17T12:02:58Z</dcterms:created>
  <dcterms:modified xsi:type="dcterms:W3CDTF">2021-03-25T04:31:41Z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0x01010085BBD448640CB147A5528A90D7A752E6</vt:lpwstr>
  </property>
</Properties>
</file>