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9"/>
  </p:notesMasterIdLst>
  <p:handoutMasterIdLst>
    <p:handoutMasterId r:id="rId30"/>
  </p:handoutMasterIdLst>
  <p:sldIdLst>
    <p:sldId id="994" r:id="rId5"/>
    <p:sldId id="1883" r:id="rId6"/>
    <p:sldId id="1576" r:id="rId7"/>
    <p:sldId id="1802" r:id="rId8"/>
    <p:sldId id="1803" r:id="rId9"/>
    <p:sldId id="1804" r:id="rId10"/>
    <p:sldId id="2092" r:id="rId11"/>
    <p:sldId id="2043" r:id="rId12"/>
    <p:sldId id="2069" r:id="rId13"/>
    <p:sldId id="2119" r:id="rId14"/>
    <p:sldId id="2128" r:id="rId15"/>
    <p:sldId id="2129" r:id="rId16"/>
    <p:sldId id="2110" r:id="rId17"/>
    <p:sldId id="2104" r:id="rId18"/>
    <p:sldId id="2121" r:id="rId19"/>
    <p:sldId id="2111" r:id="rId20"/>
    <p:sldId id="2052" r:id="rId21"/>
    <p:sldId id="2175" r:id="rId22"/>
    <p:sldId id="2106" r:id="rId23"/>
    <p:sldId id="2098" r:id="rId24"/>
    <p:sldId id="2105" r:id="rId25"/>
    <p:sldId id="2078" r:id="rId26"/>
    <p:sldId id="2050" r:id="rId27"/>
    <p:sldId id="2172" r:id="rId2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根　みゆき" initials="川根　みゆき" lastIdx="1" clrIdx="0">
    <p:extLst>
      <p:ext uri="{19B8F6BF-5375-455C-9EA6-DF929625EA0E}">
        <p15:presenceInfo xmlns:p15="http://schemas.microsoft.com/office/powerpoint/2012/main" userId="S-1-5-21-161959346-1900351369-444732941-195774" providerId="AD"/>
      </p:ext>
    </p:extLst>
  </p:cmAuthor>
  <p:cmAuthor id="2" name="岡崎　誠" initials="岡崎　誠" lastIdx="12" clrIdx="1">
    <p:extLst>
      <p:ext uri="{19B8F6BF-5375-455C-9EA6-DF929625EA0E}">
        <p15:presenceInfo xmlns:p15="http://schemas.microsoft.com/office/powerpoint/2012/main" userId="S-1-5-21-161959346-1900351369-444732941-6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2C04"/>
    <a:srgbClr val="CC0066"/>
    <a:srgbClr val="FF6699"/>
    <a:srgbClr val="0070C0"/>
    <a:srgbClr val="639729"/>
    <a:srgbClr val="6699FF"/>
    <a:srgbClr val="FFFF99"/>
    <a:srgbClr val="2B3616"/>
    <a:srgbClr val="34411B"/>
    <a:srgbClr val="3419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2" autoAdjust="0"/>
    <p:restoredTop sz="98057" autoAdjust="0"/>
  </p:normalViewPr>
  <p:slideViewPr>
    <p:cSldViewPr>
      <p:cViewPr varScale="1">
        <p:scale>
          <a:sx n="85" d="100"/>
          <a:sy n="85" d="100"/>
        </p:scale>
        <p:origin x="1262" y="34"/>
      </p:cViewPr>
      <p:guideLst>
        <p:guide orient="horz" pos="2160"/>
        <p:guide pos="2880"/>
      </p:guideLst>
    </p:cSldViewPr>
  </p:slideViewPr>
  <p:outlineViewPr>
    <p:cViewPr>
      <p:scale>
        <a:sx n="33" d="100"/>
        <a:sy n="33" d="100"/>
      </p:scale>
      <p:origin x="0" y="1422"/>
    </p:cViewPr>
  </p:outlin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5" tIns="45714" rIns="91425" bIns="45714" rtlCol="0"/>
          <a:lstStyle>
            <a:lvl1pPr algn="l">
              <a:defRPr sz="1200"/>
            </a:lvl1pPr>
          </a:lstStyle>
          <a:p>
            <a:r>
              <a:rPr kumimoji="1" lang="ja-JP" altLang="en-US"/>
              <a:t>部局意見照会用</a:t>
            </a:r>
            <a:r>
              <a:rPr kumimoji="1" lang="en-US" altLang="ja-JP"/>
              <a:t>ver.</a:t>
            </a:r>
            <a:endParaRPr kumimoji="1" lang="ja-JP" altLang="en-US"/>
          </a:p>
        </p:txBody>
      </p:sp>
      <p:sp>
        <p:nvSpPr>
          <p:cNvPr id="3" name="日付プレースホルダー 2"/>
          <p:cNvSpPr>
            <a:spLocks noGrp="1"/>
          </p:cNvSpPr>
          <p:nvPr>
            <p:ph type="dt" sz="quarter" idx="1"/>
          </p:nvPr>
        </p:nvSpPr>
        <p:spPr>
          <a:xfrm>
            <a:off x="3856040" y="0"/>
            <a:ext cx="2949575" cy="496888"/>
          </a:xfrm>
          <a:prstGeom prst="rect">
            <a:avLst/>
          </a:prstGeom>
        </p:spPr>
        <p:txBody>
          <a:bodyPr vert="horz" lIns="91425" tIns="45714" rIns="91425" bIns="45714" rtlCol="0"/>
          <a:lstStyle>
            <a:lvl1pPr algn="r">
              <a:defRPr sz="1200"/>
            </a:lvl1pPr>
          </a:lstStyle>
          <a:p>
            <a:fld id="{BF868B9E-B285-4A45-9CF7-6DC8372BDF37}" type="datetimeFigureOut">
              <a:rPr kumimoji="1" lang="ja-JP" altLang="en-US" smtClean="0"/>
              <a:t>2021/3/25</a:t>
            </a:fld>
            <a:endParaRPr kumimoji="1" lang="ja-JP" altLang="en-US"/>
          </a:p>
        </p:txBody>
      </p:sp>
      <p:sp>
        <p:nvSpPr>
          <p:cNvPr id="4" name="フッター プレースホルダー 3"/>
          <p:cNvSpPr>
            <a:spLocks noGrp="1"/>
          </p:cNvSpPr>
          <p:nvPr>
            <p:ph type="ftr" sz="quarter" idx="2"/>
          </p:nvPr>
        </p:nvSpPr>
        <p:spPr>
          <a:xfrm>
            <a:off x="2" y="9440863"/>
            <a:ext cx="2949575" cy="496887"/>
          </a:xfrm>
          <a:prstGeom prst="rect">
            <a:avLst/>
          </a:prstGeom>
        </p:spPr>
        <p:txBody>
          <a:bodyPr vert="horz" lIns="91425" tIns="45714" rIns="91425"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3"/>
            <a:ext cx="2949575" cy="496887"/>
          </a:xfrm>
          <a:prstGeom prst="rect">
            <a:avLst/>
          </a:prstGeom>
        </p:spPr>
        <p:txBody>
          <a:bodyPr vert="horz" lIns="91425" tIns="45714" rIns="91425" bIns="45714" rtlCol="0" anchor="b"/>
          <a:lstStyle>
            <a:lvl1pPr algn="r">
              <a:defRPr sz="1200"/>
            </a:lvl1pPr>
          </a:lstStyle>
          <a:p>
            <a:fld id="{07C14DE1-35E5-49A1-9D54-83ABAF301631}" type="slidenum">
              <a:rPr kumimoji="1" lang="ja-JP" altLang="en-US" smtClean="0"/>
              <a:t>‹#›</a:t>
            </a:fld>
            <a:endParaRPr kumimoji="1" lang="ja-JP" altLang="en-US"/>
          </a:p>
        </p:txBody>
      </p:sp>
    </p:spTree>
    <p:extLst>
      <p:ext uri="{BB962C8B-B14F-4D97-AF65-F5344CB8AC3E}">
        <p14:creationId xmlns:p14="http://schemas.microsoft.com/office/powerpoint/2010/main" val="2910489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9787" cy="496967"/>
          </a:xfrm>
          <a:prstGeom prst="rect">
            <a:avLst/>
          </a:prstGeom>
        </p:spPr>
        <p:txBody>
          <a:bodyPr vert="horz" lIns="91419" tIns="45711" rIns="91419" bIns="45711" rtlCol="0"/>
          <a:lstStyle>
            <a:lvl1pPr algn="l">
              <a:defRPr sz="1200"/>
            </a:lvl1pPr>
          </a:lstStyle>
          <a:p>
            <a:r>
              <a:rPr kumimoji="1" lang="ja-JP" altLang="en-US"/>
              <a:t>部局意見照会用</a:t>
            </a:r>
            <a:r>
              <a:rPr kumimoji="1" lang="en-US" altLang="ja-JP"/>
              <a:t>ver.</a:t>
            </a:r>
            <a:endParaRPr kumimoji="1" lang="ja-JP" altLang="en-US"/>
          </a:p>
        </p:txBody>
      </p:sp>
      <p:sp>
        <p:nvSpPr>
          <p:cNvPr id="3" name="日付プレースホルダー 2"/>
          <p:cNvSpPr>
            <a:spLocks noGrp="1"/>
          </p:cNvSpPr>
          <p:nvPr>
            <p:ph type="dt" idx="1"/>
          </p:nvPr>
        </p:nvSpPr>
        <p:spPr>
          <a:xfrm>
            <a:off x="3855841" y="3"/>
            <a:ext cx="2949787" cy="496967"/>
          </a:xfrm>
          <a:prstGeom prst="rect">
            <a:avLst/>
          </a:prstGeom>
        </p:spPr>
        <p:txBody>
          <a:bodyPr vert="horz" lIns="91419" tIns="45711" rIns="91419" bIns="45711" rtlCol="0"/>
          <a:lstStyle>
            <a:lvl1pPr algn="r">
              <a:defRPr sz="1200"/>
            </a:lvl1pPr>
          </a:lstStyle>
          <a:p>
            <a:fld id="{3F2D28A0-6F62-4A73-959C-6359E5DDD042}" type="datetimeFigureOut">
              <a:rPr kumimoji="1" lang="ja-JP" altLang="en-US" smtClean="0"/>
              <a:t>2021/3/25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9" tIns="45711" rIns="91419" bIns="4571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9" tIns="45711" rIns="91419"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9"/>
            <a:ext cx="2949787" cy="496967"/>
          </a:xfrm>
          <a:prstGeom prst="rect">
            <a:avLst/>
          </a:prstGeom>
        </p:spPr>
        <p:txBody>
          <a:bodyPr vert="horz" lIns="91419" tIns="45711" rIns="91419"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9"/>
            <a:ext cx="2949787" cy="496967"/>
          </a:xfrm>
          <a:prstGeom prst="rect">
            <a:avLst/>
          </a:prstGeom>
        </p:spPr>
        <p:txBody>
          <a:bodyPr vert="horz" lIns="91419" tIns="45711" rIns="91419" bIns="45711"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0</a:t>
            </a:fld>
            <a:endParaRPr lang="ja-JP" altLang="en-US" dirty="0">
              <a:solidFill>
                <a:prstClr val="black"/>
              </a:solidFill>
            </a:endParaRPr>
          </a:p>
        </p:txBody>
      </p:sp>
      <p:sp>
        <p:nvSpPr>
          <p:cNvPr id="5" name="ヘッダー プレースホルダー 4"/>
          <p:cNvSpPr>
            <a:spLocks noGrp="1"/>
          </p:cNvSpPr>
          <p:nvPr>
            <p:ph type="hdr" sz="quarter" idx="11"/>
          </p:nvPr>
        </p:nvSpPr>
        <p:spPr/>
        <p:txBody>
          <a:bodyPr/>
          <a:lstStyle/>
          <a:p>
            <a:r>
              <a:rPr kumimoji="1" lang="ja-JP" altLang="en-US" dirty="0"/>
              <a:t>部局意見照会用</a:t>
            </a:r>
            <a:r>
              <a:rPr kumimoji="1" lang="en-US" altLang="ja-JP" dirty="0"/>
              <a:t>ver.</a:t>
            </a:r>
            <a:endParaRPr kumimoji="1" lang="ja-JP" altLang="en-US" dirty="0"/>
          </a:p>
        </p:txBody>
      </p:sp>
    </p:spTree>
    <p:extLst>
      <p:ext uri="{BB962C8B-B14F-4D97-AF65-F5344CB8AC3E}">
        <p14:creationId xmlns:p14="http://schemas.microsoft.com/office/powerpoint/2010/main" val="221075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2</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r>
              <a:rPr kumimoji="1" lang="ja-JP" altLang="en-US"/>
              <a:t>部局意見照会用</a:t>
            </a:r>
            <a:r>
              <a:rPr kumimoji="1" lang="en-US" altLang="ja-JP"/>
              <a:t>ver.</a:t>
            </a:r>
            <a:endParaRPr kumimoji="1" lang="ja-JP" altLang="en-US"/>
          </a:p>
        </p:txBody>
      </p:sp>
    </p:spTree>
    <p:extLst>
      <p:ext uri="{BB962C8B-B14F-4D97-AF65-F5344CB8AC3E}">
        <p14:creationId xmlns:p14="http://schemas.microsoft.com/office/powerpoint/2010/main" val="13793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部局意見照会用</a:t>
            </a:r>
            <a:r>
              <a:rPr kumimoji="1" lang="en-US" altLang="ja-JP"/>
              <a:t>ver.</a:t>
            </a:r>
            <a:endParaRPr kumimoji="1" lang="ja-JP" altLang="en-US"/>
          </a:p>
        </p:txBody>
      </p:sp>
      <p:sp>
        <p:nvSpPr>
          <p:cNvPr id="5" name="スライド番号プレースホルダー 4"/>
          <p:cNvSpPr>
            <a:spLocks noGrp="1"/>
          </p:cNvSpPr>
          <p:nvPr>
            <p:ph type="sldNum" sz="quarter" idx="11"/>
          </p:nvPr>
        </p:nvSpPr>
        <p:spPr/>
        <p:txBody>
          <a:bodyPr/>
          <a:lstStyle/>
          <a:p>
            <a:fld id="{51875A66-8240-4C7B-8F63-ACC40D2513BA}" type="slidenum">
              <a:rPr kumimoji="1" lang="ja-JP" altLang="en-US" smtClean="0"/>
              <a:t>16</a:t>
            </a:fld>
            <a:endParaRPr kumimoji="1" lang="ja-JP" altLang="en-US"/>
          </a:p>
        </p:txBody>
      </p:sp>
    </p:spTree>
    <p:extLst>
      <p:ext uri="{BB962C8B-B14F-4D97-AF65-F5344CB8AC3E}">
        <p14:creationId xmlns:p14="http://schemas.microsoft.com/office/powerpoint/2010/main" val="226835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部局意見照会用</a:t>
            </a:r>
            <a:r>
              <a:rPr kumimoji="1" lang="en-US" altLang="ja-JP"/>
              <a:t>ver.</a:t>
            </a:r>
            <a:endParaRPr kumimoji="1" lang="ja-JP" altLang="en-US"/>
          </a:p>
        </p:txBody>
      </p:sp>
      <p:sp>
        <p:nvSpPr>
          <p:cNvPr id="5" name="スライド番号プレースホルダー 4"/>
          <p:cNvSpPr>
            <a:spLocks noGrp="1"/>
          </p:cNvSpPr>
          <p:nvPr>
            <p:ph type="sldNum" sz="quarter" idx="11"/>
          </p:nvPr>
        </p:nvSpPr>
        <p:spPr/>
        <p:txBody>
          <a:bodyPr/>
          <a:lstStyle/>
          <a:p>
            <a:fld id="{51875A66-8240-4C7B-8F63-ACC40D2513BA}" type="slidenum">
              <a:rPr kumimoji="1" lang="ja-JP" altLang="en-US" smtClean="0"/>
              <a:t>17</a:t>
            </a:fld>
            <a:endParaRPr kumimoji="1" lang="ja-JP" altLang="en-US"/>
          </a:p>
        </p:txBody>
      </p:sp>
    </p:spTree>
    <p:extLst>
      <p:ext uri="{BB962C8B-B14F-4D97-AF65-F5344CB8AC3E}">
        <p14:creationId xmlns:p14="http://schemas.microsoft.com/office/powerpoint/2010/main" val="288222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F56AAE9-ECED-41AF-A4E1-DA41E7DC0D68}" type="datetime1">
              <a:rPr kumimoji="1" lang="ja-JP" altLang="en-US" smtClean="0"/>
              <a:t>2021/3/25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97EA9DE-CFC4-436B-B879-3CC0178F26C8}" type="datetime1">
              <a:rPr kumimoji="1" lang="ja-JP" altLang="en-US" smtClean="0"/>
              <a:t>2021/3/25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2E5D04-17BF-40B5-88DA-CA64590F6C7F}" type="datetime1">
              <a:rPr kumimoji="1" lang="ja-JP" altLang="en-US" smtClean="0"/>
              <a:t>2021/3/25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4D73E7B-91A0-4132-A714-448B5020A064}" type="datetime1">
              <a:rPr kumimoji="1" lang="ja-JP" altLang="en-US" smtClean="0"/>
              <a:t>2021/3/25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0239A39-25E0-4085-A623-6E68AF955856}" type="datetime1">
              <a:rPr kumimoji="1" lang="ja-JP" altLang="en-US" smtClean="0"/>
              <a:t>2021/3/25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49A3EA5-B6B3-45D8-86B2-981183F3FAD8}" type="datetime1">
              <a:rPr kumimoji="1" lang="ja-JP" altLang="en-US" smtClean="0"/>
              <a:t>2021/3/25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39150A6-A5F5-465E-918C-1961E176449B}" type="datetime1">
              <a:rPr kumimoji="1" lang="ja-JP" altLang="en-US" smtClean="0"/>
              <a:t>2021/3/25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A8EED59-0E57-48F8-878F-C8F5BF1C3EB6}" type="datetime1">
              <a:rPr kumimoji="1" lang="ja-JP" altLang="en-US" smtClean="0"/>
              <a:t>2021/3/25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6ED138-04E4-4F74-9358-B9C517F1FC2A}" type="datetime1">
              <a:rPr kumimoji="1" lang="ja-JP" altLang="en-US" smtClean="0"/>
              <a:t>2021/3/25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56C89ED-7ACA-4DAB-825B-EE8CCD700B83}" type="datetime1">
              <a:rPr kumimoji="1" lang="ja-JP" altLang="en-US" smtClean="0"/>
              <a:t>2021/3/25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D36DC5-89FF-4EE5-B4BF-5EE07D49A2DF}" type="datetime1">
              <a:rPr kumimoji="1" lang="ja-JP" altLang="en-US" smtClean="0"/>
              <a:t>2021/3/25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5872F-B11E-43C1-85CD-61B0440AF8BE}" type="datetime1">
              <a:rPr kumimoji="1" lang="ja-JP" altLang="en-US" smtClean="0"/>
              <a:t>2021/3/25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hyperlink" Target="https://illustrain.com/?p=7526" TargetMode="Externa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emf"/><Relationship Id="rId3" Type="http://schemas.openxmlformats.org/officeDocument/2006/relationships/image" Target="../media/image40.png"/><Relationship Id="rId7" Type="http://schemas.openxmlformats.org/officeDocument/2006/relationships/image" Target="../media/image43.png"/><Relationship Id="rId12" Type="http://schemas.openxmlformats.org/officeDocument/2006/relationships/image" Target="../media/image47.png"/><Relationship Id="rId2" Type="http://schemas.openxmlformats.org/officeDocument/2006/relationships/notesSlide" Target="../notesSlides/notesSlide3.xml"/><Relationship Id="rId16" Type="http://schemas.openxmlformats.org/officeDocument/2006/relationships/image" Target="../media/image51.pn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42.png"/><Relationship Id="rId15" Type="http://schemas.openxmlformats.org/officeDocument/2006/relationships/image" Target="../media/image50.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 Id="rId14" Type="http://schemas.openxmlformats.org/officeDocument/2006/relationships/image" Target="../media/image49.jpe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g"/><Relationship Id="rId7"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g"/><Relationship Id="rId9" Type="http://schemas.openxmlformats.org/officeDocument/2006/relationships/image" Target="../media/image58.jpe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emf"/><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png"/><Relationship Id="rId10" Type="http://schemas.openxmlformats.org/officeDocument/2006/relationships/image" Target="../media/image69.jpeg"/><Relationship Id="rId4" Type="http://schemas.openxmlformats.org/officeDocument/2006/relationships/image" Target="../media/image63.pn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8" Type="http://schemas.openxmlformats.org/officeDocument/2006/relationships/image" Target="../media/image76.png"/><Relationship Id="rId13" Type="http://schemas.microsoft.com/office/2007/relationships/hdphoto" Target="../media/hdphoto8.wdp"/><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5.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77.png"/><Relationship Id="rId4" Type="http://schemas.openxmlformats.org/officeDocument/2006/relationships/image" Target="../media/image74.png"/><Relationship Id="rId9" Type="http://schemas.microsoft.com/office/2007/relationships/hdphoto" Target="../media/hdphoto6.wdp"/></Relationships>
</file>

<file path=ppt/slides/_rels/slide2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86.png"/><Relationship Id="rId13" Type="http://schemas.microsoft.com/office/2007/relationships/hdphoto" Target="../media/hdphoto9.wdp"/><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image" Target="../media/image80.png"/><Relationship Id="rId16"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2.png"/><Relationship Id="rId10" Type="http://schemas.openxmlformats.org/officeDocument/2006/relationships/image" Target="../media/image88.png"/><Relationship Id="rId4" Type="http://schemas.openxmlformats.org/officeDocument/2006/relationships/image" Target="../media/image82.jpeg"/><Relationship Id="rId9" Type="http://schemas.openxmlformats.org/officeDocument/2006/relationships/image" Target="../media/image87.png"/><Relationship Id="rId14" Type="http://schemas.openxmlformats.org/officeDocument/2006/relationships/image" Target="../media/image9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590548" y="2170366"/>
            <a:ext cx="7714567" cy="580792"/>
            <a:chOff x="677956" y="2725900"/>
            <a:chExt cx="7714567" cy="1017630"/>
          </a:xfrm>
        </p:grpSpPr>
        <p:sp>
          <p:nvSpPr>
            <p:cNvPr id="3" name="正方形/長方形 2"/>
            <p:cNvSpPr/>
            <p:nvPr/>
          </p:nvSpPr>
          <p:spPr>
            <a:xfrm>
              <a:off x="1013794" y="2725900"/>
              <a:ext cx="7042888" cy="916755"/>
            </a:xfrm>
            <a:prstGeom prst="rect">
              <a:avLst/>
            </a:prstGeom>
          </p:spPr>
          <p:txBody>
            <a:bodyPr wrap="square">
              <a:spAutoFit/>
            </a:bodyPr>
            <a:lstStyle/>
            <a:p>
              <a:pPr algn="ctr"/>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令和３年度　大阪府行政経営の取組み</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strike="sngStrike" dirty="0">
                  <a:latin typeface="Meiryo UI" panose="020B0604030504040204" pitchFamily="50" charset="-128"/>
                  <a:ea typeface="Meiryo UI" panose="020B0604030504040204" pitchFamily="50" charset="-128"/>
                  <a:cs typeface="Meiryo UI" panose="020B0604030504040204" pitchFamily="50" charset="-128"/>
                </a:rPr>
                <a:t>　</a:t>
              </a:r>
            </a:p>
          </p:txBody>
        </p:sp>
        <p:cxnSp>
          <p:nvCxnSpPr>
            <p:cNvPr id="4" name="直線コネクタ 3"/>
            <p:cNvCxnSpPr/>
            <p:nvPr/>
          </p:nvCxnSpPr>
          <p:spPr>
            <a:xfrm>
              <a:off x="677956" y="3743530"/>
              <a:ext cx="771456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3353559" y="5634245"/>
            <a:ext cx="2188542" cy="707886"/>
          </a:xfrm>
          <a:prstGeom prst="rect">
            <a:avLst/>
          </a:prstGeom>
        </p:spPr>
        <p:txBody>
          <a:bodyPr wrap="square">
            <a:spAutoFit/>
          </a:bodyPr>
          <a:lstStyle/>
          <a:p>
            <a:pPr algn="dist"/>
            <a:r>
              <a:rPr lang="ja-JP" altLang="en-US" sz="2000" dirty="0">
                <a:latin typeface="Meiryo UI" panose="020B0604030504040204" pitchFamily="50" charset="-128"/>
                <a:ea typeface="Meiryo UI" panose="020B0604030504040204" pitchFamily="50" charset="-128"/>
                <a:cs typeface="Meiryo UI" panose="020B0604030504040204" pitchFamily="50" charset="-128"/>
              </a:rPr>
              <a:t>令和３年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cs typeface="Meiryo UI" panose="020B0604030504040204" pitchFamily="50" charset="-128"/>
              </a:rPr>
              <a:t>大　阪　府</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341387175"/>
              </p:ext>
            </p:extLst>
          </p:nvPr>
        </p:nvGraphicFramePr>
        <p:xfrm>
          <a:off x="470407" y="285750"/>
          <a:ext cx="428625" cy="361950"/>
        </p:xfrm>
        <a:graphic>
          <a:graphicData uri="http://schemas.openxmlformats.org/presentationml/2006/ole">
            <mc:AlternateContent xmlns:mc="http://schemas.openxmlformats.org/markup-compatibility/2006">
              <mc:Choice xmlns:v="urn:schemas-microsoft-com:vml" Requires="v">
                <p:oleObj spid="_x0000_s3460" r:id="rId4" imgW="914286" imgH="666667" progId="">
                  <p:embed/>
                </p:oleObj>
              </mc:Choice>
              <mc:Fallback>
                <p:oleObj r:id="rId4" imgW="914286" imgH="66666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07" y="285750"/>
                        <a:ext cx="428625" cy="361950"/>
                      </a:xfrm>
                      <a:prstGeom prst="rect">
                        <a:avLst/>
                      </a:prstGeom>
                      <a:noFill/>
                    </p:spPr>
                  </p:pic>
                </p:oleObj>
              </mc:Fallback>
            </mc:AlternateContent>
          </a:graphicData>
        </a:graphic>
      </p:graphicFrame>
      <p:sp>
        <p:nvSpPr>
          <p:cNvPr id="7" name="Text Box 4"/>
          <p:cNvSpPr txBox="1">
            <a:spLocks noChangeArrowheads="1"/>
          </p:cNvSpPr>
          <p:nvPr/>
        </p:nvSpPr>
        <p:spPr bwMode="auto">
          <a:xfrm>
            <a:off x="994497" y="332656"/>
            <a:ext cx="1147233" cy="37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1900" dirty="0">
                <a:solidFill>
                  <a:srgbClr val="000000"/>
                </a:solidFill>
                <a:latin typeface="HG丸ｺﾞｼｯｸM-PRO"/>
                <a:ea typeface="HG丸ｺﾞｼｯｸM-PRO"/>
              </a:rPr>
              <a:t>大阪府</a:t>
            </a:r>
          </a:p>
        </p:txBody>
      </p:sp>
    </p:spTree>
    <p:extLst>
      <p:ext uri="{BB962C8B-B14F-4D97-AF65-F5344CB8AC3E}">
        <p14:creationId xmlns:p14="http://schemas.microsoft.com/office/powerpoint/2010/main" val="167630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81097" y="368660"/>
            <a:ext cx="8913195" cy="6228000"/>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スマートシティ戦略の推進   </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スマートシティ戦略部 スマートシティ戦略総務課</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69897" y="-44560"/>
            <a:ext cx="1936818"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ja-JP" altLang="en-US" sz="1600" b="1"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7" name="グループ化 6"/>
          <p:cNvGrpSpPr/>
          <p:nvPr/>
        </p:nvGrpSpPr>
        <p:grpSpPr>
          <a:xfrm>
            <a:off x="4954189" y="2249425"/>
            <a:ext cx="3814260" cy="2005352"/>
            <a:chOff x="4945218" y="1937096"/>
            <a:chExt cx="3987856" cy="3196588"/>
          </a:xfrm>
        </p:grpSpPr>
        <p:sp>
          <p:nvSpPr>
            <p:cNvPr id="33" name="正方形/長方形 32"/>
            <p:cNvSpPr/>
            <p:nvPr/>
          </p:nvSpPr>
          <p:spPr>
            <a:xfrm>
              <a:off x="4945218" y="1937096"/>
              <a:ext cx="3983638" cy="3196588"/>
            </a:xfrm>
            <a:prstGeom prst="rect">
              <a:avLst/>
            </a:prstGeom>
            <a:solidFill>
              <a:schemeClr val="accent6">
                <a:lumMod val="60000"/>
                <a:lumOff val="4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5707364" y="2076249"/>
              <a:ext cx="2387548" cy="304699"/>
            </a:xfrm>
            <a:prstGeom prst="rect">
              <a:avLst/>
            </a:prstGeom>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戦略推進の３つの基本姿勢</a:t>
              </a:r>
              <a:endParaRPr lang="en-US" altLang="ja-JP" sz="1200"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5110574" y="2597804"/>
              <a:ext cx="1512000" cy="67082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住民</a:t>
              </a:r>
              <a:r>
                <a:rPr kumimoji="1" lang="en-US" altLang="ja-JP" sz="1100" b="1" dirty="0" err="1">
                  <a:solidFill>
                    <a:schemeClr val="bg1"/>
                  </a:solidFill>
                  <a:latin typeface="Meiryo UI" panose="020B0604030504040204" pitchFamily="50" charset="-128"/>
                  <a:ea typeface="Meiryo UI" panose="020B0604030504040204" pitchFamily="50" charset="-128"/>
                </a:rPr>
                <a:t>QoL</a:t>
              </a:r>
              <a:r>
                <a:rPr kumimoji="1" lang="ja-JP" altLang="en-US" sz="1100" b="1" dirty="0">
                  <a:solidFill>
                    <a:schemeClr val="bg1"/>
                  </a:solidFill>
                  <a:latin typeface="Meiryo UI" panose="020B0604030504040204" pitchFamily="50" charset="-128"/>
                  <a:ea typeface="Meiryo UI" panose="020B0604030504040204" pitchFamily="50" charset="-128"/>
                </a:rPr>
                <a:t>の向上</a:t>
              </a:r>
            </a:p>
          </p:txBody>
        </p:sp>
        <p:sp>
          <p:nvSpPr>
            <p:cNvPr id="27" name="正方形/長方形 26"/>
            <p:cNvSpPr/>
            <p:nvPr/>
          </p:nvSpPr>
          <p:spPr>
            <a:xfrm>
              <a:off x="5110573" y="3430965"/>
              <a:ext cx="1512000" cy="67082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公民連携</a:t>
              </a:r>
              <a:endParaRPr lang="en-US" altLang="ja-JP" sz="11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（マッチング）</a:t>
              </a:r>
            </a:p>
          </p:txBody>
        </p:sp>
        <p:sp>
          <p:nvSpPr>
            <p:cNvPr id="28" name="正方形/長方形 27"/>
            <p:cNvSpPr/>
            <p:nvPr/>
          </p:nvSpPr>
          <p:spPr>
            <a:xfrm>
              <a:off x="5117444" y="4271640"/>
              <a:ext cx="1512000" cy="67082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社会実装</a:t>
              </a:r>
            </a:p>
          </p:txBody>
        </p:sp>
        <p:sp>
          <p:nvSpPr>
            <p:cNvPr id="29" name="正方形/長方形 28"/>
            <p:cNvSpPr/>
            <p:nvPr/>
          </p:nvSpPr>
          <p:spPr>
            <a:xfrm>
              <a:off x="6701073" y="2498133"/>
              <a:ext cx="2161255" cy="883089"/>
            </a:xfrm>
            <a:prstGeom prst="rect">
              <a:avLst/>
            </a:prstGeom>
          </p:spPr>
          <p:txBody>
            <a:bodyPr wrap="square">
              <a:spAutoFit/>
            </a:bodyPr>
            <a:lstStyle/>
            <a:p>
              <a:r>
                <a:rPr lang="ja-JP" altLang="en-US" sz="1000" u="sng" dirty="0">
                  <a:latin typeface="Meiryo UI" panose="020B0604030504040204" pitchFamily="50" charset="-128"/>
                  <a:ea typeface="Meiryo UI" panose="020B0604030504040204" pitchFamily="50" charset="-128"/>
                </a:rPr>
                <a:t>住民が実感できるかたちで、「生活の質（</a:t>
              </a:r>
              <a:r>
                <a:rPr lang="en-US" altLang="ja-JP" sz="1000" u="sng" dirty="0" err="1">
                  <a:latin typeface="Meiryo UI" panose="020B0604030504040204" pitchFamily="50" charset="-128"/>
                  <a:ea typeface="Meiryo UI" panose="020B0604030504040204" pitchFamily="50" charset="-128"/>
                </a:rPr>
                <a:t>QoL</a:t>
              </a:r>
              <a:r>
                <a:rPr lang="ja-JP" altLang="en-US" sz="1000" u="sng" dirty="0">
                  <a:latin typeface="Meiryo UI" panose="020B0604030504040204" pitchFamily="50" charset="-128"/>
                  <a:ea typeface="Meiryo UI" panose="020B0604030504040204" pitchFamily="50" charset="-128"/>
                </a:rPr>
                <a:t>）の向上」をめざすことが主目的</a:t>
              </a:r>
              <a:endParaRPr lang="ja-JP" altLang="en-US" sz="1000" dirty="0">
                <a:latin typeface="Meiryo UI" panose="020B0604030504040204" pitchFamily="50" charset="-128"/>
                <a:ea typeface="Meiryo UI" panose="020B0604030504040204" pitchFamily="50" charset="-128"/>
              </a:endParaRPr>
            </a:p>
          </p:txBody>
        </p:sp>
        <p:sp>
          <p:nvSpPr>
            <p:cNvPr id="30" name="正方形/長方形 29"/>
            <p:cNvSpPr/>
            <p:nvPr/>
          </p:nvSpPr>
          <p:spPr>
            <a:xfrm>
              <a:off x="6701074" y="3407466"/>
              <a:ext cx="2232000" cy="543959"/>
            </a:xfrm>
            <a:prstGeom prst="rect">
              <a:avLst/>
            </a:prstGeom>
          </p:spPr>
          <p:txBody>
            <a:bodyPr wrap="square">
              <a:spAutoFit/>
            </a:bodyPr>
            <a:lstStyle/>
            <a:p>
              <a:r>
                <a:rPr lang="ja-JP" altLang="en-US" sz="1050" u="sng" dirty="0">
                  <a:latin typeface="Meiryo UI" panose="020B0604030504040204" pitchFamily="50" charset="-128"/>
                  <a:ea typeface="Meiryo UI" panose="020B0604030504040204" pitchFamily="50" charset="-128"/>
                </a:rPr>
                <a:t>公民連携による「民間企業との協業」が大前提</a:t>
              </a:r>
            </a:p>
          </p:txBody>
        </p:sp>
        <p:sp>
          <p:nvSpPr>
            <p:cNvPr id="31" name="正方形/長方形 30"/>
            <p:cNvSpPr/>
            <p:nvPr/>
          </p:nvSpPr>
          <p:spPr>
            <a:xfrm>
              <a:off x="6693333" y="4277762"/>
              <a:ext cx="2168996" cy="543959"/>
            </a:xfrm>
            <a:prstGeom prst="rect">
              <a:avLst/>
            </a:prstGeom>
          </p:spPr>
          <p:txBody>
            <a:bodyPr wrap="square">
              <a:spAutoFit/>
            </a:bodyPr>
            <a:lstStyle/>
            <a:p>
              <a:r>
                <a:rPr lang="ja-JP" altLang="en-US" sz="1050" u="sng" dirty="0">
                  <a:latin typeface="Meiryo UI" panose="020B0604030504040204" pitchFamily="50" charset="-128"/>
                  <a:ea typeface="Meiryo UI" panose="020B0604030504040204" pitchFamily="50" charset="-128"/>
                </a:rPr>
                <a:t>「技術実験」に留まらず、「社会実装」まで追求する</a:t>
              </a:r>
              <a:endParaRPr lang="en-US" altLang="ja-JP" sz="1050" u="sng" dirty="0">
                <a:latin typeface="Meiryo UI" panose="020B0604030504040204" pitchFamily="50" charset="-128"/>
                <a:ea typeface="Meiryo UI" panose="020B0604030504040204" pitchFamily="50" charset="-128"/>
              </a:endParaRPr>
            </a:p>
          </p:txBody>
        </p:sp>
      </p:grpSp>
      <p:sp>
        <p:nvSpPr>
          <p:cNvPr id="11" name="正方形/長方形 10"/>
          <p:cNvSpPr/>
          <p:nvPr/>
        </p:nvSpPr>
        <p:spPr>
          <a:xfrm>
            <a:off x="256792" y="935570"/>
            <a:ext cx="2904706" cy="276999"/>
          </a:xfrm>
          <a:prstGeom prst="rect">
            <a:avLst/>
          </a:prstGeom>
        </p:spPr>
        <p:txBody>
          <a:bodyPr wrap="none">
            <a:spAutoFit/>
          </a:bodyPr>
          <a:lstStyle/>
          <a:p>
            <a:pPr>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Ver.1.0</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の策定</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4" name="テキスト ボックス 23"/>
          <p:cNvSpPr txBox="1"/>
          <p:nvPr/>
        </p:nvSpPr>
        <p:spPr>
          <a:xfrm>
            <a:off x="504791" y="1220371"/>
            <a:ext cx="8356997" cy="692403"/>
          </a:xfrm>
          <a:prstGeom prst="rect">
            <a:avLst/>
          </a:prstGeom>
          <a:noFill/>
          <a:ln>
            <a:noFill/>
          </a:ln>
        </p:spPr>
        <p:txBody>
          <a:bodyPr wrap="square" rtlCol="0" anchor="t">
            <a:noAutofit/>
          </a:bodyPr>
          <a:lstStyle/>
          <a:p>
            <a:r>
              <a:rPr lang="ja-JP" altLang="en-US" sz="1200" dirty="0">
                <a:latin typeface="メイリオ" panose="020B0604030504040204" pitchFamily="50" charset="-128"/>
                <a:ea typeface="メイリオ" panose="020B0604030504040204" pitchFamily="50" charset="-128"/>
              </a:rPr>
              <a:t>令和</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2025</a:t>
            </a:r>
            <a:r>
              <a:rPr lang="ja-JP" altLang="en-US" sz="1200" dirty="0">
                <a:latin typeface="メイリオ" panose="020B0604030504040204" pitchFamily="50" charset="-128"/>
                <a:ea typeface="メイリオ" panose="020B0604030504040204" pitchFamily="50" charset="-128"/>
              </a:rPr>
              <a:t>年大阪・関西万博に向け、大胆な規制緩和等による最先端の取組みと、府域全体で住民に利便性を実感してもらえる取組みを両輪として、大阪モデルのスマートシティの基盤を確立し、</a:t>
            </a:r>
            <a:r>
              <a:rPr lang="en-US" altLang="ja-JP" sz="1200" dirty="0">
                <a:latin typeface="メイリオ" panose="020B0604030504040204" pitchFamily="50" charset="-128"/>
                <a:ea typeface="メイリオ" panose="020B0604030504040204" pitchFamily="50" charset="-128"/>
              </a:rPr>
              <a:t>e-OSAKA</a:t>
            </a:r>
            <a:r>
              <a:rPr lang="ja-JP" altLang="en-US" sz="1200" dirty="0">
                <a:latin typeface="メイリオ" panose="020B0604030504040204" pitchFamily="50" charset="-128"/>
                <a:ea typeface="メイリオ" panose="020B0604030504040204" pitchFamily="50" charset="-128"/>
              </a:rPr>
              <a:t>（先端技術を活用することで住民が笑顔になる大阪）を実現するための戦略「大阪スマートシティ戦略</a:t>
            </a:r>
            <a:r>
              <a:rPr lang="en-US" altLang="ja-JP" sz="1200" dirty="0">
                <a:latin typeface="メイリオ" panose="020B0604030504040204" pitchFamily="50" charset="-128"/>
                <a:ea typeface="メイリオ" panose="020B0604030504040204" pitchFamily="50" charset="-128"/>
              </a:rPr>
              <a:t>Ver.1.0</a:t>
            </a:r>
            <a:r>
              <a:rPr lang="ja-JP" altLang="en-US" sz="1200" dirty="0">
                <a:latin typeface="メイリオ" panose="020B0604030504040204" pitchFamily="50" charset="-128"/>
                <a:ea typeface="メイリオ" panose="020B0604030504040204" pitchFamily="50" charset="-128"/>
              </a:rPr>
              <a:t>」を策定。</a:t>
            </a:r>
            <a:endParaRPr lang="en-US" altLang="ja-JP" sz="1200" dirty="0">
              <a:latin typeface="メイリオ" panose="020B0604030504040204" pitchFamily="50" charset="-128"/>
              <a:ea typeface="メイリオ" panose="020B0604030504040204" pitchFamily="50" charset="-128"/>
            </a:endParaRPr>
          </a:p>
        </p:txBody>
      </p:sp>
      <p:grpSp>
        <p:nvGrpSpPr>
          <p:cNvPr id="15" name="グループ化 14"/>
          <p:cNvGrpSpPr/>
          <p:nvPr/>
        </p:nvGrpSpPr>
        <p:grpSpPr>
          <a:xfrm>
            <a:off x="778892" y="2253710"/>
            <a:ext cx="4049450" cy="2003235"/>
            <a:chOff x="746575" y="2363305"/>
            <a:chExt cx="4049450" cy="2281374"/>
          </a:xfrm>
        </p:grpSpPr>
        <p:sp>
          <p:nvSpPr>
            <p:cNvPr id="6" name="正方形/長方形 5"/>
            <p:cNvSpPr/>
            <p:nvPr/>
          </p:nvSpPr>
          <p:spPr>
            <a:xfrm>
              <a:off x="746575" y="2363305"/>
              <a:ext cx="4049450" cy="2281374"/>
            </a:xfrm>
            <a:prstGeom prst="rect">
              <a:avLst/>
            </a:prstGeom>
            <a:solidFill>
              <a:schemeClr val="accent6">
                <a:lumMod val="60000"/>
                <a:lumOff val="4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902099" y="2474279"/>
              <a:ext cx="3155522" cy="961565"/>
            </a:xfrm>
            <a:prstGeom prst="rect">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大阪・関西万博に向けた取組み</a:t>
              </a:r>
            </a:p>
          </p:txBody>
        </p:sp>
        <p:sp>
          <p:nvSpPr>
            <p:cNvPr id="34" name="正方形/長方形 33"/>
            <p:cNvSpPr/>
            <p:nvPr/>
          </p:nvSpPr>
          <p:spPr>
            <a:xfrm>
              <a:off x="896470" y="3526533"/>
              <a:ext cx="3155521" cy="961565"/>
            </a:xfrm>
            <a:prstGeom prst="rect">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大阪府域全体の取組み</a:t>
              </a:r>
            </a:p>
          </p:txBody>
        </p:sp>
        <p:sp>
          <p:nvSpPr>
            <p:cNvPr id="5" name="角丸四角形 4"/>
            <p:cNvSpPr/>
            <p:nvPr/>
          </p:nvSpPr>
          <p:spPr>
            <a:xfrm>
              <a:off x="992490" y="2735459"/>
              <a:ext cx="2939194" cy="614976"/>
            </a:xfrm>
            <a:prstGeom prst="roundRect">
              <a:avLst/>
            </a:prstGeom>
            <a:solidFill>
              <a:srgbClr val="FFFF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en-US" altLang="ja-JP" sz="900" dirty="0">
                  <a:solidFill>
                    <a:schemeClr val="tx1"/>
                  </a:solidFill>
                  <a:latin typeface="Meiryo UI" panose="020B0604030504040204" pitchFamily="50" charset="-128"/>
                  <a:ea typeface="Meiryo UI" panose="020B0604030504040204" pitchFamily="50" charset="-128"/>
                </a:rPr>
                <a:t>2025</a:t>
              </a:r>
              <a:r>
                <a:rPr kumimoji="1" lang="ja-JP" altLang="en-US" sz="900" dirty="0">
                  <a:solidFill>
                    <a:schemeClr val="tx1"/>
                  </a:solidFill>
                  <a:latin typeface="Meiryo UI" panose="020B0604030504040204" pitchFamily="50" charset="-128"/>
                  <a:ea typeface="Meiryo UI" panose="020B0604030504040204" pitchFamily="50" charset="-128"/>
                </a:rPr>
                <a:t>年大阪・関西万博に向け、大胆な規制緩和等を活用することにより、「未来社会の実験場」にふさわしい、世界に類のない最先端技術を実証・実装</a:t>
              </a:r>
            </a:p>
          </p:txBody>
        </p:sp>
        <p:sp>
          <p:nvSpPr>
            <p:cNvPr id="32" name="角丸四角形 31"/>
            <p:cNvSpPr/>
            <p:nvPr/>
          </p:nvSpPr>
          <p:spPr>
            <a:xfrm>
              <a:off x="986861" y="3807327"/>
              <a:ext cx="2903753" cy="614976"/>
            </a:xfrm>
            <a:prstGeom prst="roundRect">
              <a:avLst/>
            </a:prstGeom>
            <a:solidFill>
              <a:srgbClr val="FFFF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住民生活の質（</a:t>
              </a:r>
              <a:r>
                <a:rPr kumimoji="1" lang="en-US" altLang="ja-JP" sz="900" dirty="0" err="1">
                  <a:solidFill>
                    <a:schemeClr val="tx1"/>
                  </a:solidFill>
                  <a:latin typeface="Meiryo UI" panose="020B0604030504040204" pitchFamily="50" charset="-128"/>
                  <a:ea typeface="Meiryo UI" panose="020B0604030504040204" pitchFamily="50" charset="-128"/>
                </a:rPr>
                <a:t>QoL</a:t>
              </a:r>
              <a:r>
                <a:rPr kumimoji="1" lang="ja-JP" altLang="en-US" sz="900" dirty="0">
                  <a:solidFill>
                    <a:schemeClr val="tx1"/>
                  </a:solidFill>
                  <a:latin typeface="Meiryo UI" panose="020B0604030504040204" pitchFamily="50" charset="-128"/>
                  <a:ea typeface="Meiryo UI" panose="020B0604030504040204" pitchFamily="50" charset="-128"/>
                </a:rPr>
                <a:t>）の向上や都市機能の強化を図っていくため、世界の先進都市等の事例も参考にしながら先端技術を積極的に活用し、スマートシティの基盤を確立</a:t>
              </a:r>
            </a:p>
          </p:txBody>
        </p:sp>
        <p:sp>
          <p:nvSpPr>
            <p:cNvPr id="12" name="二等辺三角形 11"/>
            <p:cNvSpPr/>
            <p:nvPr/>
          </p:nvSpPr>
          <p:spPr>
            <a:xfrm rot="5400000">
              <a:off x="3628524" y="3438578"/>
              <a:ext cx="1198823" cy="194336"/>
            </a:xfrm>
            <a:prstGeom prst="triangle">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4331970" y="2430096"/>
              <a:ext cx="360021" cy="2132555"/>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kumimoji="1" lang="ja-JP" altLang="en-US" sz="1000" b="1" spc="-100" dirty="0">
                  <a:solidFill>
                    <a:schemeClr val="bg1"/>
                  </a:solidFill>
                  <a:latin typeface="Meiryo UI" panose="020B0604030504040204" pitchFamily="50" charset="-128"/>
                  <a:ea typeface="Meiryo UI" panose="020B0604030504040204" pitchFamily="50" charset="-128"/>
                </a:rPr>
                <a:t>大阪モデルのスマートシティの実現</a:t>
              </a:r>
            </a:p>
          </p:txBody>
        </p:sp>
      </p:grpSp>
      <p:sp>
        <p:nvSpPr>
          <p:cNvPr id="13" name="正方形/長方形 12"/>
          <p:cNvSpPr/>
          <p:nvPr/>
        </p:nvSpPr>
        <p:spPr>
          <a:xfrm>
            <a:off x="8432528" y="6525344"/>
            <a:ext cx="648072" cy="2892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0" name="角丸四角形 49">
            <a:extLst>
              <a:ext uri="{FF2B5EF4-FFF2-40B4-BE49-F238E27FC236}">
                <a16:creationId xmlns:a16="http://schemas.microsoft.com/office/drawing/2014/main" id="{A05837A5-8828-443C-A910-47581B200A47}"/>
              </a:ext>
            </a:extLst>
          </p:cNvPr>
          <p:cNvSpPr/>
          <p:nvPr/>
        </p:nvSpPr>
        <p:spPr>
          <a:xfrm>
            <a:off x="765087" y="1941100"/>
            <a:ext cx="667669" cy="230302"/>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目　的</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角丸四角形 51">
            <a:extLst>
              <a:ext uri="{FF2B5EF4-FFF2-40B4-BE49-F238E27FC236}">
                <a16:creationId xmlns:a16="http://schemas.microsoft.com/office/drawing/2014/main" id="{42F540AA-DC43-4B1D-96F2-49378DE84200}"/>
              </a:ext>
            </a:extLst>
          </p:cNvPr>
          <p:cNvSpPr/>
          <p:nvPr/>
        </p:nvSpPr>
        <p:spPr>
          <a:xfrm>
            <a:off x="4941702" y="1943427"/>
            <a:ext cx="1182817" cy="230302"/>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基本姿勢</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角丸四角形 49">
            <a:extLst>
              <a:ext uri="{FF2B5EF4-FFF2-40B4-BE49-F238E27FC236}">
                <a16:creationId xmlns:a16="http://schemas.microsoft.com/office/drawing/2014/main" id="{F513B56B-4464-40EC-809B-C976634A27FA}"/>
              </a:ext>
            </a:extLst>
          </p:cNvPr>
          <p:cNvSpPr/>
          <p:nvPr/>
        </p:nvSpPr>
        <p:spPr>
          <a:xfrm>
            <a:off x="739484" y="4554125"/>
            <a:ext cx="1182818" cy="230302"/>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取組み状況</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角丸四角形 29">
            <a:extLst>
              <a:ext uri="{FF2B5EF4-FFF2-40B4-BE49-F238E27FC236}">
                <a16:creationId xmlns:a16="http://schemas.microsoft.com/office/drawing/2014/main" id="{AE8CC8DC-8E12-459C-84CE-E5A36E79A863}"/>
              </a:ext>
            </a:extLst>
          </p:cNvPr>
          <p:cNvSpPr/>
          <p:nvPr/>
        </p:nvSpPr>
        <p:spPr>
          <a:xfrm>
            <a:off x="866557" y="4869299"/>
            <a:ext cx="1977818" cy="1620041"/>
          </a:xfrm>
          <a:prstGeom prst="roundRect">
            <a:avLst>
              <a:gd name="adj" fmla="val 858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E4A315EC-380D-468C-BFB6-80DDA04958FD}"/>
              </a:ext>
            </a:extLst>
          </p:cNvPr>
          <p:cNvSpPr/>
          <p:nvPr/>
        </p:nvSpPr>
        <p:spPr>
          <a:xfrm>
            <a:off x="3506211" y="4885368"/>
            <a:ext cx="4966374" cy="1592645"/>
          </a:xfrm>
          <a:prstGeom prst="rect">
            <a:avLst/>
          </a:prstGeom>
          <a:solidFill>
            <a:schemeClr val="bg2"/>
          </a:solidFill>
          <a:ln w="1905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3ECE2707-ADD1-47A5-BD74-4110F3AF1245}"/>
              </a:ext>
            </a:extLst>
          </p:cNvPr>
          <p:cNvSpPr/>
          <p:nvPr/>
        </p:nvSpPr>
        <p:spPr>
          <a:xfrm>
            <a:off x="3036151" y="4883821"/>
            <a:ext cx="489610" cy="1591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スマートシティ</a:t>
            </a:r>
          </a:p>
        </p:txBody>
      </p:sp>
      <p:sp>
        <p:nvSpPr>
          <p:cNvPr id="60" name="正方形/長方形 59">
            <a:extLst>
              <a:ext uri="{FF2B5EF4-FFF2-40B4-BE49-F238E27FC236}">
                <a16:creationId xmlns:a16="http://schemas.microsoft.com/office/drawing/2014/main" id="{B57D5411-7F0D-4485-B3A9-CE174BE2BE59}"/>
              </a:ext>
            </a:extLst>
          </p:cNvPr>
          <p:cNvSpPr/>
          <p:nvPr/>
        </p:nvSpPr>
        <p:spPr>
          <a:xfrm>
            <a:off x="3705252" y="4938038"/>
            <a:ext cx="345921" cy="1476895"/>
          </a:xfrm>
          <a:prstGeom prst="rect">
            <a:avLst/>
          </a:prstGeom>
          <a:solidFill>
            <a:schemeClr val="bg1"/>
          </a:solidFill>
          <a:ln w="3175">
            <a:solidFill>
              <a:schemeClr val="bg1">
                <a:lumMod val="85000"/>
              </a:schemeClr>
            </a:solidFill>
          </a:ln>
        </p:spPr>
        <p:style>
          <a:lnRef idx="2">
            <a:schemeClr val="dk1"/>
          </a:lnRef>
          <a:fillRef idx="1">
            <a:schemeClr val="lt1"/>
          </a:fillRef>
          <a:effectRef idx="0">
            <a:schemeClr val="dk1"/>
          </a:effectRef>
          <a:fontRef idx="minor">
            <a:schemeClr val="dk1"/>
          </a:fontRef>
        </p:style>
        <p:txBody>
          <a:bodyPr vert="eaVert" lIns="72000" t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rPr>
              <a:t>ヘルスケア</a:t>
            </a:r>
          </a:p>
        </p:txBody>
      </p:sp>
      <p:sp>
        <p:nvSpPr>
          <p:cNvPr id="61" name="正方形/長方形 60">
            <a:extLst>
              <a:ext uri="{FF2B5EF4-FFF2-40B4-BE49-F238E27FC236}">
                <a16:creationId xmlns:a16="http://schemas.microsoft.com/office/drawing/2014/main" id="{44720640-43E7-463A-B825-08C08837F8E1}"/>
              </a:ext>
            </a:extLst>
          </p:cNvPr>
          <p:cNvSpPr/>
          <p:nvPr/>
        </p:nvSpPr>
        <p:spPr>
          <a:xfrm>
            <a:off x="4222018" y="4938038"/>
            <a:ext cx="345921" cy="1476895"/>
          </a:xfrm>
          <a:prstGeom prst="rect">
            <a:avLst/>
          </a:prstGeom>
          <a:solidFill>
            <a:schemeClr val="bg1"/>
          </a:solidFill>
          <a:ln w="3175">
            <a:solidFill>
              <a:schemeClr val="bg1">
                <a:lumMod val="85000"/>
              </a:schemeClr>
            </a:solidFill>
          </a:ln>
        </p:spPr>
        <p:style>
          <a:lnRef idx="2">
            <a:schemeClr val="dk1"/>
          </a:lnRef>
          <a:fillRef idx="1">
            <a:schemeClr val="lt1"/>
          </a:fillRef>
          <a:effectRef idx="0">
            <a:schemeClr val="dk1"/>
          </a:effectRef>
          <a:fontRef idx="minor">
            <a:schemeClr val="dk1"/>
          </a:fontRef>
        </p:style>
        <p:txBody>
          <a:bodyPr vert="eaVert" lIns="72000" t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rPr>
              <a:t>モビリティ・物流</a:t>
            </a:r>
          </a:p>
        </p:txBody>
      </p:sp>
      <p:sp>
        <p:nvSpPr>
          <p:cNvPr id="62" name="正方形/長方形 61">
            <a:extLst>
              <a:ext uri="{FF2B5EF4-FFF2-40B4-BE49-F238E27FC236}">
                <a16:creationId xmlns:a16="http://schemas.microsoft.com/office/drawing/2014/main" id="{BB4B5380-F611-4CB2-B8F6-3FEE9325AC7C}"/>
              </a:ext>
            </a:extLst>
          </p:cNvPr>
          <p:cNvSpPr/>
          <p:nvPr/>
        </p:nvSpPr>
        <p:spPr>
          <a:xfrm>
            <a:off x="4738784" y="4938038"/>
            <a:ext cx="345921" cy="1476895"/>
          </a:xfrm>
          <a:prstGeom prst="rect">
            <a:avLst/>
          </a:prstGeom>
          <a:solidFill>
            <a:schemeClr val="bg1"/>
          </a:solidFill>
          <a:ln w="3175">
            <a:solidFill>
              <a:schemeClr val="bg1">
                <a:lumMod val="85000"/>
              </a:schemeClr>
            </a:solidFill>
          </a:ln>
        </p:spPr>
        <p:style>
          <a:lnRef idx="2">
            <a:schemeClr val="dk1"/>
          </a:lnRef>
          <a:fillRef idx="1">
            <a:schemeClr val="lt1"/>
          </a:fillRef>
          <a:effectRef idx="0">
            <a:schemeClr val="dk1"/>
          </a:effectRef>
          <a:fontRef idx="minor">
            <a:schemeClr val="dk1"/>
          </a:fontRef>
        </p:style>
        <p:txBody>
          <a:bodyPr vert="eaVert" lIns="72000" t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rPr>
              <a:t>データテイメント</a:t>
            </a:r>
          </a:p>
        </p:txBody>
      </p:sp>
      <p:sp>
        <p:nvSpPr>
          <p:cNvPr id="63" name="正方形/長方形 62">
            <a:extLst>
              <a:ext uri="{FF2B5EF4-FFF2-40B4-BE49-F238E27FC236}">
                <a16:creationId xmlns:a16="http://schemas.microsoft.com/office/drawing/2014/main" id="{785E25FF-D90E-4C2F-BAF8-DF0518B7CF54}"/>
              </a:ext>
            </a:extLst>
          </p:cNvPr>
          <p:cNvSpPr/>
          <p:nvPr/>
        </p:nvSpPr>
        <p:spPr>
          <a:xfrm>
            <a:off x="5237385" y="4940255"/>
            <a:ext cx="345921" cy="1476895"/>
          </a:xfrm>
          <a:prstGeom prst="rect">
            <a:avLst/>
          </a:prstGeom>
          <a:solidFill>
            <a:schemeClr val="bg1"/>
          </a:solidFill>
          <a:ln w="3175">
            <a:solidFill>
              <a:schemeClr val="bg1">
                <a:lumMod val="85000"/>
              </a:schemeClr>
            </a:solidFill>
          </a:ln>
        </p:spPr>
        <p:style>
          <a:lnRef idx="2">
            <a:schemeClr val="dk1"/>
          </a:lnRef>
          <a:fillRef idx="1">
            <a:schemeClr val="lt1"/>
          </a:fillRef>
          <a:effectRef idx="0">
            <a:schemeClr val="dk1"/>
          </a:effectRef>
          <a:fontRef idx="minor">
            <a:schemeClr val="dk1"/>
          </a:fontRef>
        </p:style>
        <p:txBody>
          <a:bodyPr vert="eaVert" lIns="72000" t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rPr>
              <a:t>観光・インバウンド</a:t>
            </a:r>
          </a:p>
        </p:txBody>
      </p:sp>
      <p:sp>
        <p:nvSpPr>
          <p:cNvPr id="64" name="正方形/長方形 63">
            <a:extLst>
              <a:ext uri="{FF2B5EF4-FFF2-40B4-BE49-F238E27FC236}">
                <a16:creationId xmlns:a16="http://schemas.microsoft.com/office/drawing/2014/main" id="{9DAD4320-46D6-4CD7-B62C-89E94C01EFF3}"/>
              </a:ext>
            </a:extLst>
          </p:cNvPr>
          <p:cNvSpPr/>
          <p:nvPr/>
        </p:nvSpPr>
        <p:spPr>
          <a:xfrm>
            <a:off x="5754151" y="4940255"/>
            <a:ext cx="345921" cy="1476895"/>
          </a:xfrm>
          <a:prstGeom prst="rect">
            <a:avLst/>
          </a:prstGeom>
          <a:solidFill>
            <a:schemeClr val="bg1"/>
          </a:solidFill>
          <a:ln w="3175">
            <a:solidFill>
              <a:schemeClr val="bg1">
                <a:lumMod val="85000"/>
              </a:schemeClr>
            </a:solidFill>
          </a:ln>
        </p:spPr>
        <p:style>
          <a:lnRef idx="2">
            <a:schemeClr val="dk1"/>
          </a:lnRef>
          <a:fillRef idx="1">
            <a:schemeClr val="lt1"/>
          </a:fillRef>
          <a:effectRef idx="0">
            <a:schemeClr val="dk1"/>
          </a:effectRef>
          <a:fontRef idx="minor">
            <a:schemeClr val="dk1"/>
          </a:fontRef>
        </p:style>
        <p:txBody>
          <a:bodyPr vert="eaVert" lIns="72000" t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rPr>
              <a:t>スマートスクール</a:t>
            </a:r>
          </a:p>
        </p:txBody>
      </p:sp>
      <p:sp>
        <p:nvSpPr>
          <p:cNvPr id="65" name="正方形/長方形 64">
            <a:extLst>
              <a:ext uri="{FF2B5EF4-FFF2-40B4-BE49-F238E27FC236}">
                <a16:creationId xmlns:a16="http://schemas.microsoft.com/office/drawing/2014/main" id="{18069DE2-ED23-409D-8DC6-82E574AFFC0C}"/>
              </a:ext>
            </a:extLst>
          </p:cNvPr>
          <p:cNvSpPr/>
          <p:nvPr/>
        </p:nvSpPr>
        <p:spPr>
          <a:xfrm>
            <a:off x="6283796" y="4940255"/>
            <a:ext cx="345921" cy="1476895"/>
          </a:xfrm>
          <a:prstGeom prst="rect">
            <a:avLst/>
          </a:prstGeom>
          <a:solidFill>
            <a:schemeClr val="bg1"/>
          </a:solidFill>
          <a:ln w="3175">
            <a:solidFill>
              <a:schemeClr val="bg1">
                <a:lumMod val="85000"/>
              </a:schemeClr>
            </a:solidFill>
          </a:ln>
        </p:spPr>
        <p:style>
          <a:lnRef idx="2">
            <a:schemeClr val="dk1"/>
          </a:lnRef>
          <a:fillRef idx="1">
            <a:schemeClr val="lt1"/>
          </a:fillRef>
          <a:effectRef idx="0">
            <a:schemeClr val="dk1"/>
          </a:effectRef>
          <a:fontRef idx="minor">
            <a:schemeClr val="dk1"/>
          </a:fontRef>
        </p:style>
        <p:txBody>
          <a:bodyPr vert="eaVert" lIns="72000" t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rPr>
              <a:t>子育て・児童</a:t>
            </a:r>
          </a:p>
        </p:txBody>
      </p:sp>
      <p:sp>
        <p:nvSpPr>
          <p:cNvPr id="66" name="正方形/長方形 65">
            <a:extLst>
              <a:ext uri="{FF2B5EF4-FFF2-40B4-BE49-F238E27FC236}">
                <a16:creationId xmlns:a16="http://schemas.microsoft.com/office/drawing/2014/main" id="{A7EB3841-C908-4BD0-BAAA-CFE4FC1B9F8C}"/>
              </a:ext>
            </a:extLst>
          </p:cNvPr>
          <p:cNvSpPr/>
          <p:nvPr/>
        </p:nvSpPr>
        <p:spPr>
          <a:xfrm>
            <a:off x="6806460" y="4938038"/>
            <a:ext cx="345921" cy="1476895"/>
          </a:xfrm>
          <a:prstGeom prst="rect">
            <a:avLst/>
          </a:prstGeom>
          <a:solidFill>
            <a:schemeClr val="bg1"/>
          </a:solidFill>
          <a:ln w="3175">
            <a:solidFill>
              <a:schemeClr val="bg1">
                <a:lumMod val="85000"/>
              </a:schemeClr>
            </a:solidFill>
          </a:ln>
        </p:spPr>
        <p:style>
          <a:lnRef idx="2">
            <a:schemeClr val="dk1"/>
          </a:lnRef>
          <a:fillRef idx="1">
            <a:schemeClr val="lt1"/>
          </a:fillRef>
          <a:effectRef idx="0">
            <a:schemeClr val="dk1"/>
          </a:effectRef>
          <a:fontRef idx="minor">
            <a:schemeClr val="dk1"/>
          </a:fontRef>
        </p:style>
        <p:txBody>
          <a:bodyPr vert="eaVert" lIns="72000" t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rPr>
              <a:t>防災・防犯</a:t>
            </a:r>
          </a:p>
        </p:txBody>
      </p:sp>
      <p:sp>
        <p:nvSpPr>
          <p:cNvPr id="67" name="正方形/長方形 66">
            <a:extLst>
              <a:ext uri="{FF2B5EF4-FFF2-40B4-BE49-F238E27FC236}">
                <a16:creationId xmlns:a16="http://schemas.microsoft.com/office/drawing/2014/main" id="{BE2A4C65-C2AC-4495-BA20-0FC2B5B0B665}"/>
              </a:ext>
            </a:extLst>
          </p:cNvPr>
          <p:cNvSpPr/>
          <p:nvPr/>
        </p:nvSpPr>
        <p:spPr>
          <a:xfrm>
            <a:off x="7321069" y="4938037"/>
            <a:ext cx="345921" cy="1476895"/>
          </a:xfrm>
          <a:prstGeom prst="rect">
            <a:avLst/>
          </a:prstGeom>
          <a:solidFill>
            <a:schemeClr val="bg1"/>
          </a:solidFill>
          <a:ln w="3175">
            <a:solidFill>
              <a:schemeClr val="bg1">
                <a:lumMod val="85000"/>
              </a:schemeClr>
            </a:solidFill>
          </a:ln>
        </p:spPr>
        <p:style>
          <a:lnRef idx="2">
            <a:schemeClr val="dk1"/>
          </a:lnRef>
          <a:fillRef idx="1">
            <a:schemeClr val="lt1"/>
          </a:fillRef>
          <a:effectRef idx="0">
            <a:schemeClr val="dk1"/>
          </a:effectRef>
          <a:fontRef idx="minor">
            <a:schemeClr val="dk1"/>
          </a:fontRef>
        </p:style>
        <p:txBody>
          <a:bodyPr vert="eaVert" lIns="72000" t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rPr>
              <a:t>スマート産業</a:t>
            </a:r>
          </a:p>
        </p:txBody>
      </p:sp>
      <p:sp>
        <p:nvSpPr>
          <p:cNvPr id="68" name="角丸四角形 4">
            <a:extLst>
              <a:ext uri="{FF2B5EF4-FFF2-40B4-BE49-F238E27FC236}">
                <a16:creationId xmlns:a16="http://schemas.microsoft.com/office/drawing/2014/main" id="{384E9826-A352-438A-901B-54AA1BF3059A}"/>
              </a:ext>
            </a:extLst>
          </p:cNvPr>
          <p:cNvSpPr/>
          <p:nvPr/>
        </p:nvSpPr>
        <p:spPr>
          <a:xfrm>
            <a:off x="4041306" y="6190500"/>
            <a:ext cx="3411626" cy="247546"/>
          </a:xfrm>
          <a:prstGeom prst="roundRect">
            <a:avLst>
              <a:gd name="adj" fmla="val 50000"/>
            </a:avLst>
          </a:prstGeom>
          <a:solidFill>
            <a:srgbClr val="0070C0"/>
          </a:solidFill>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重点エリア（スーパーシティ／泉北</a:t>
            </a:r>
            <a:r>
              <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NT</a:t>
            </a: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等）</a:t>
            </a:r>
          </a:p>
        </p:txBody>
      </p:sp>
      <p:sp>
        <p:nvSpPr>
          <p:cNvPr id="69" name="テキスト ボックス 68">
            <a:extLst>
              <a:ext uri="{FF2B5EF4-FFF2-40B4-BE49-F238E27FC236}">
                <a16:creationId xmlns:a16="http://schemas.microsoft.com/office/drawing/2014/main" id="{0EFB28F9-637F-42F1-B6B4-8BBDEE69BF0F}"/>
              </a:ext>
            </a:extLst>
          </p:cNvPr>
          <p:cNvSpPr txBox="1"/>
          <p:nvPr/>
        </p:nvSpPr>
        <p:spPr>
          <a:xfrm>
            <a:off x="7919231" y="5553518"/>
            <a:ext cx="39626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sp>
        <p:nvSpPr>
          <p:cNvPr id="70" name="テキスト ボックス 69">
            <a:extLst>
              <a:ext uri="{FF2B5EF4-FFF2-40B4-BE49-F238E27FC236}">
                <a16:creationId xmlns:a16="http://schemas.microsoft.com/office/drawing/2014/main" id="{7C2508C5-581E-4BC6-A767-937B9F644827}"/>
              </a:ext>
            </a:extLst>
          </p:cNvPr>
          <p:cNvSpPr txBox="1"/>
          <p:nvPr/>
        </p:nvSpPr>
        <p:spPr>
          <a:xfrm>
            <a:off x="7759459" y="5802510"/>
            <a:ext cx="75418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今後も</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追加予定</a:t>
            </a:r>
          </a:p>
        </p:txBody>
      </p:sp>
      <p:sp>
        <p:nvSpPr>
          <p:cNvPr id="71" name="正方形/長方形 70">
            <a:extLst>
              <a:ext uri="{FF2B5EF4-FFF2-40B4-BE49-F238E27FC236}">
                <a16:creationId xmlns:a16="http://schemas.microsoft.com/office/drawing/2014/main" id="{850BCCAF-0A03-47D9-AFD9-58B4B7368AAA}"/>
              </a:ext>
            </a:extLst>
          </p:cNvPr>
          <p:cNvSpPr/>
          <p:nvPr/>
        </p:nvSpPr>
        <p:spPr>
          <a:xfrm>
            <a:off x="828507" y="5539660"/>
            <a:ext cx="2102914"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スマートシティ分野別の社会実装</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8208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81097" y="368660"/>
            <a:ext cx="8913195" cy="5724000"/>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スマートシティ戦略の推進（つづき）   </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スマートシティ戦略部 スマートシティ戦略総務課</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69897" y="-44560"/>
            <a:ext cx="1936818"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ja-JP" altLang="en-US" sz="1600" b="1"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2" name="正方形/長方形 21"/>
          <p:cNvSpPr/>
          <p:nvPr/>
        </p:nvSpPr>
        <p:spPr>
          <a:xfrm>
            <a:off x="5504173" y="4496683"/>
            <a:ext cx="1968235"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2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つの要素</a:t>
            </a:r>
            <a:endParaRPr kumimoji="0" lang="ja-JP" altLang="en-US" sz="20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0" name="図 9"/>
          <p:cNvPicPr>
            <a:picLocks noChangeAspect="1"/>
          </p:cNvPicPr>
          <p:nvPr/>
        </p:nvPicPr>
        <p:blipFill rotWithShape="1">
          <a:blip r:embed="rId2"/>
          <a:srcRect t="22525"/>
          <a:stretch/>
        </p:blipFill>
        <p:spPr>
          <a:xfrm>
            <a:off x="1092628" y="4320912"/>
            <a:ext cx="2304762" cy="1725532"/>
          </a:xfrm>
          <a:prstGeom prst="rect">
            <a:avLst/>
          </a:prstGeom>
        </p:spPr>
      </p:pic>
      <p:sp>
        <p:nvSpPr>
          <p:cNvPr id="55" name="ストライプ矢印 54"/>
          <p:cNvSpPr/>
          <p:nvPr/>
        </p:nvSpPr>
        <p:spPr>
          <a:xfrm>
            <a:off x="3516844" y="4718116"/>
            <a:ext cx="639120" cy="651420"/>
          </a:xfrm>
          <a:prstGeom prst="stripedRightArrow">
            <a:avLst>
              <a:gd name="adj1" fmla="val 50000"/>
              <a:gd name="adj2" fmla="val 542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正方形/長方形 34"/>
          <p:cNvSpPr/>
          <p:nvPr/>
        </p:nvSpPr>
        <p:spPr>
          <a:xfrm>
            <a:off x="316064" y="3383995"/>
            <a:ext cx="2904706" cy="276999"/>
          </a:xfrm>
          <a:prstGeom prst="rect">
            <a:avLst/>
          </a:prstGeom>
        </p:spPr>
        <p:txBody>
          <a:bodyPr wrap="none">
            <a:spAutoFit/>
          </a:bodyPr>
          <a:lstStyle/>
          <a:p>
            <a:pPr>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Ver.2.0</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の検討</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21" name="グループ化 20"/>
          <p:cNvGrpSpPr/>
          <p:nvPr/>
        </p:nvGrpSpPr>
        <p:grpSpPr>
          <a:xfrm>
            <a:off x="4387499" y="3869130"/>
            <a:ext cx="4369065" cy="2196115"/>
            <a:chOff x="285039" y="3824353"/>
            <a:chExt cx="4369065" cy="2196115"/>
          </a:xfrm>
        </p:grpSpPr>
        <p:sp>
          <p:nvSpPr>
            <p:cNvPr id="16" name="正方形/長方形 15"/>
            <p:cNvSpPr/>
            <p:nvPr/>
          </p:nvSpPr>
          <p:spPr>
            <a:xfrm>
              <a:off x="285039" y="3976356"/>
              <a:ext cx="4369065" cy="2044112"/>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672443" y="3995528"/>
              <a:ext cx="3890615" cy="202493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900" b="1" dirty="0">
                  <a:solidFill>
                    <a:schemeClr val="tx1"/>
                  </a:solidFill>
                  <a:latin typeface="メイリオ" panose="020B0604030504040204" pitchFamily="50" charset="-128"/>
                  <a:ea typeface="メイリオ" panose="020B0604030504040204" pitchFamily="50" charset="-128"/>
                </a:rPr>
                <a:t>スマートシティ・サービスの広域化と一元化</a:t>
              </a:r>
              <a:endParaRPr kumimoji="1" lang="en-US" altLang="ja-JP" sz="900" b="1" dirty="0">
                <a:solidFill>
                  <a:schemeClr val="tx1"/>
                </a:solidFill>
                <a:latin typeface="メイリオ" panose="020B0604030504040204" pitchFamily="50" charset="-128"/>
                <a:ea typeface="メイリオ" panose="020B0604030504040204" pitchFamily="50" charset="-128"/>
              </a:endParaRPr>
            </a:p>
            <a:p>
              <a:r>
                <a:rPr lang="ja-JP" altLang="en-US" sz="700" dirty="0">
                  <a:solidFill>
                    <a:schemeClr val="tx1"/>
                  </a:solidFill>
                  <a:latin typeface="Meiryo UI" panose="020B0604030504040204" pitchFamily="50" charset="-128"/>
                  <a:ea typeface="Meiryo UI" panose="020B0604030504040204" pitchFamily="50" charset="-128"/>
                </a:rPr>
                <a:t>・個々の市町村にとどまらないスマートシティ・サービス</a:t>
              </a:r>
              <a:endParaRPr lang="en-US" altLang="ja-JP" sz="700" dirty="0">
                <a:solidFill>
                  <a:schemeClr val="tx1"/>
                </a:solidFill>
                <a:latin typeface="Meiryo UI" panose="020B0604030504040204" pitchFamily="50" charset="-128"/>
                <a:ea typeface="Meiryo UI" panose="020B0604030504040204" pitchFamily="50" charset="-128"/>
              </a:endParaRPr>
            </a:p>
            <a:p>
              <a:r>
                <a:rPr kumimoji="1" lang="ja-JP" altLang="en-US" sz="700" dirty="0">
                  <a:solidFill>
                    <a:schemeClr val="tx1"/>
                  </a:solidFill>
                  <a:latin typeface="Meiryo UI" panose="020B0604030504040204" pitchFamily="50" charset="-128"/>
                  <a:ea typeface="Meiryo UI" panose="020B0604030504040204" pitchFamily="50" charset="-128"/>
                </a:rPr>
                <a:t>・複数の自治体が協業できる制度改革</a:t>
              </a:r>
              <a:endParaRPr kumimoji="1" lang="en-US" altLang="ja-JP" sz="700" dirty="0">
                <a:solidFill>
                  <a:schemeClr val="tx1"/>
                </a:solidFill>
                <a:latin typeface="Meiryo UI" panose="020B0604030504040204" pitchFamily="50" charset="-128"/>
                <a:ea typeface="Meiryo UI" panose="020B0604030504040204" pitchFamily="50" charset="-128"/>
              </a:endParaRPr>
            </a:p>
            <a:p>
              <a:pPr>
                <a:lnSpc>
                  <a:spcPts val="600"/>
                </a:lnSpc>
              </a:pPr>
              <a:endParaRPr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900" b="1" spc="-60" dirty="0">
                  <a:solidFill>
                    <a:schemeClr val="tx1"/>
                  </a:solidFill>
                  <a:latin typeface="メイリオ" panose="020B0604030504040204" pitchFamily="50" charset="-128"/>
                  <a:ea typeface="メイリオ" panose="020B0604030504040204" pitchFamily="50" charset="-128"/>
                </a:rPr>
                <a:t>地方分権に適したデジタル・アーキテクチャー</a:t>
              </a:r>
              <a:r>
                <a:rPr lang="en-US" altLang="ja-JP" sz="900" b="1" spc="-60" baseline="30000" dirty="0">
                  <a:solidFill>
                    <a:schemeClr val="tx1"/>
                  </a:solidFill>
                  <a:latin typeface="メイリオ" panose="020B0604030504040204" pitchFamily="50" charset="-128"/>
                  <a:ea typeface="メイリオ" panose="020B0604030504040204" pitchFamily="50" charset="-128"/>
                </a:rPr>
                <a:t>*8</a:t>
              </a:r>
              <a:r>
                <a:rPr kumimoji="1" lang="ja-JP" altLang="en-US" sz="900" b="1" spc="-60" dirty="0">
                  <a:solidFill>
                    <a:schemeClr val="tx1"/>
                  </a:solidFill>
                  <a:latin typeface="メイリオ" panose="020B0604030504040204" pitchFamily="50" charset="-128"/>
                  <a:ea typeface="メイリオ" panose="020B0604030504040204" pitchFamily="50" charset="-128"/>
                </a:rPr>
                <a:t>「基盤は統一、機能は分散」</a:t>
              </a:r>
              <a:endParaRPr kumimoji="1" lang="en-US" altLang="ja-JP" sz="900" b="1" spc="-60" dirty="0">
                <a:solidFill>
                  <a:schemeClr val="tx1"/>
                </a:solidFill>
                <a:latin typeface="メイリオ" panose="020B0604030504040204" pitchFamily="50" charset="-128"/>
                <a:ea typeface="メイリオ" panose="020B0604030504040204" pitchFamily="50" charset="-128"/>
              </a:endParaRPr>
            </a:p>
            <a:p>
              <a:r>
                <a:rPr lang="ja-JP" altLang="en-US" sz="700" dirty="0">
                  <a:solidFill>
                    <a:schemeClr val="tx1"/>
                  </a:solidFill>
                  <a:latin typeface="Meiryo UI" panose="020B0604030504040204" pitchFamily="50" charset="-128"/>
                  <a:ea typeface="Meiryo UI" panose="020B0604030504040204" pitchFamily="50" charset="-128"/>
                </a:rPr>
                <a:t>・政府のデジタル改革体制・デジタル庁と符合した組織改革へ</a:t>
              </a:r>
              <a:endParaRPr lang="en-US" altLang="ja-JP" sz="700" dirty="0">
                <a:solidFill>
                  <a:schemeClr val="tx1"/>
                </a:solidFill>
                <a:latin typeface="Meiryo UI" panose="020B0604030504040204" pitchFamily="50" charset="-128"/>
                <a:ea typeface="Meiryo UI" panose="020B0604030504040204" pitchFamily="50" charset="-128"/>
              </a:endParaRPr>
            </a:p>
            <a:p>
              <a:r>
                <a:rPr kumimoji="1" lang="ja-JP" altLang="en-US" sz="700" dirty="0">
                  <a:solidFill>
                    <a:schemeClr val="tx1"/>
                  </a:solidFill>
                  <a:latin typeface="Meiryo UI" panose="020B0604030504040204" pitchFamily="50" charset="-128"/>
                  <a:ea typeface="Meiryo UI" panose="020B0604030504040204" pitchFamily="50" charset="-128"/>
                </a:rPr>
                <a:t>・政府のデジタル戦略と呼応し、都市</a:t>
              </a:r>
              <a:r>
                <a:rPr kumimoji="1" lang="en-US" altLang="ja-JP" sz="700" dirty="0">
                  <a:solidFill>
                    <a:schemeClr val="tx1"/>
                  </a:solidFill>
                  <a:latin typeface="Meiryo UI" panose="020B0604030504040204" pitchFamily="50" charset="-128"/>
                  <a:ea typeface="Meiryo UI" panose="020B0604030504040204" pitchFamily="50" charset="-128"/>
                </a:rPr>
                <a:t>OS</a:t>
              </a:r>
              <a:r>
                <a:rPr kumimoji="1" lang="en-US" altLang="ja-JP" sz="900" baseline="30000" dirty="0">
                  <a:solidFill>
                    <a:schemeClr val="tx1"/>
                  </a:solidFill>
                  <a:latin typeface="Meiryo UI" panose="020B0604030504040204" pitchFamily="50" charset="-128"/>
                  <a:ea typeface="Meiryo UI" panose="020B0604030504040204" pitchFamily="50" charset="-128"/>
                </a:rPr>
                <a:t>*</a:t>
              </a:r>
              <a:r>
                <a:rPr lang="en-US" altLang="ja-JP" sz="900" baseline="30000" dirty="0">
                  <a:solidFill>
                    <a:schemeClr val="tx1"/>
                  </a:solidFill>
                  <a:latin typeface="Meiryo UI" panose="020B0604030504040204" pitchFamily="50" charset="-128"/>
                  <a:ea typeface="Meiryo UI" panose="020B0604030504040204" pitchFamily="50" charset="-128"/>
                </a:rPr>
                <a:t>6</a:t>
              </a:r>
              <a:r>
                <a:rPr kumimoji="1" lang="ja-JP" altLang="en-US" sz="700" dirty="0">
                  <a:solidFill>
                    <a:schemeClr val="tx1"/>
                  </a:solidFill>
                  <a:latin typeface="Meiryo UI" panose="020B0604030504040204" pitchFamily="50" charset="-128"/>
                  <a:ea typeface="Meiryo UI" panose="020B0604030504040204" pitchFamily="50" charset="-128"/>
                </a:rPr>
                <a:t>の共通基盤化</a:t>
              </a:r>
              <a:r>
                <a:rPr lang="ja-JP" altLang="en-US" sz="700" dirty="0">
                  <a:solidFill>
                    <a:schemeClr val="tx1"/>
                  </a:solidFill>
                  <a:latin typeface="Meiryo UI" panose="020B0604030504040204" pitchFamily="50" charset="-128"/>
                  <a:ea typeface="Meiryo UI" panose="020B0604030504040204" pitchFamily="50" charset="-128"/>
                </a:rPr>
                <a:t>や市町村システム標準化を推進</a:t>
              </a:r>
              <a:endParaRPr kumimoji="1" lang="en-US" altLang="ja-JP" sz="700" dirty="0">
                <a:solidFill>
                  <a:schemeClr val="tx1"/>
                </a:solidFill>
                <a:latin typeface="Meiryo UI" panose="020B0604030504040204" pitchFamily="50" charset="-128"/>
                <a:ea typeface="Meiryo UI" panose="020B0604030504040204" pitchFamily="50" charset="-128"/>
              </a:endParaRPr>
            </a:p>
            <a:p>
              <a:pPr>
                <a:lnSpc>
                  <a:spcPts val="600"/>
                </a:lnSpc>
              </a:pP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b="1" dirty="0">
                  <a:solidFill>
                    <a:schemeClr val="tx1"/>
                  </a:solidFill>
                  <a:latin typeface="メイリオ" panose="020B0604030504040204" pitchFamily="50" charset="-128"/>
                  <a:ea typeface="メイリオ" panose="020B0604030504040204" pitchFamily="50" charset="-128"/>
                </a:rPr>
                <a:t>個人情報や行政データの効果的な活用</a:t>
              </a:r>
              <a:endParaRPr lang="en-US" altLang="ja-JP" sz="900" b="1" dirty="0">
                <a:solidFill>
                  <a:schemeClr val="tx1"/>
                </a:solidFill>
                <a:latin typeface="メイリオ" panose="020B0604030504040204" pitchFamily="50" charset="-128"/>
                <a:ea typeface="メイリオ" panose="020B0604030504040204" pitchFamily="50" charset="-128"/>
              </a:endParaRPr>
            </a:p>
            <a:p>
              <a:r>
                <a:rPr kumimoji="1" lang="ja-JP" altLang="en-US" sz="700" dirty="0">
                  <a:solidFill>
                    <a:schemeClr val="tx1"/>
                  </a:solidFill>
                  <a:latin typeface="Meiryo UI" panose="020B0604030504040204" pitchFamily="50" charset="-128"/>
                  <a:ea typeface="Meiryo UI" panose="020B0604030504040204" pitchFamily="50" charset="-128"/>
                </a:rPr>
                <a:t>・コロナをきっかけとし、個人データ取り扱いに関する国民的議論を</a:t>
              </a:r>
              <a:endParaRPr kumimoji="1" lang="en-US" altLang="ja-JP" sz="700" dirty="0">
                <a:solidFill>
                  <a:schemeClr val="tx1"/>
                </a:solidFill>
                <a:latin typeface="Meiryo UI" panose="020B0604030504040204" pitchFamily="50" charset="-128"/>
                <a:ea typeface="Meiryo UI" panose="020B0604030504040204" pitchFamily="50" charset="-128"/>
              </a:endParaRPr>
            </a:p>
            <a:p>
              <a:r>
                <a:rPr lang="ja-JP" altLang="en-US" sz="700" dirty="0">
                  <a:solidFill>
                    <a:schemeClr val="tx1"/>
                  </a:solidFill>
                  <a:latin typeface="Meiryo UI" panose="020B0604030504040204" pitchFamily="50" charset="-128"/>
                  <a:ea typeface="Meiryo UI" panose="020B0604030504040204" pitchFamily="50" charset="-128"/>
                </a:rPr>
                <a:t>・万博や</a:t>
              </a:r>
              <a:r>
                <a:rPr lang="en-US" altLang="ja-JP" sz="700" dirty="0">
                  <a:solidFill>
                    <a:schemeClr val="tx1"/>
                  </a:solidFill>
                  <a:latin typeface="Meiryo UI" panose="020B0604030504040204" pitchFamily="50" charset="-128"/>
                  <a:ea typeface="Meiryo UI" panose="020B0604030504040204" pitchFamily="50" charset="-128"/>
                </a:rPr>
                <a:t>IR</a:t>
              </a:r>
              <a:r>
                <a:rPr lang="ja-JP" altLang="en-US" sz="700" dirty="0">
                  <a:solidFill>
                    <a:schemeClr val="tx1"/>
                  </a:solidFill>
                  <a:latin typeface="Meiryo UI" panose="020B0604030504040204" pitchFamily="50" charset="-128"/>
                  <a:ea typeface="Meiryo UI" panose="020B0604030504040204" pitchFamily="50" charset="-128"/>
                </a:rPr>
                <a:t>に向け、国民・府民のコンセンサス醸成</a:t>
              </a:r>
              <a:endParaRPr lang="en-US" altLang="ja-JP" sz="700" dirty="0">
                <a:solidFill>
                  <a:schemeClr val="tx1"/>
                </a:solidFill>
                <a:latin typeface="Meiryo UI" panose="020B0604030504040204" pitchFamily="50" charset="-128"/>
                <a:ea typeface="Meiryo UI" panose="020B0604030504040204" pitchFamily="50" charset="-128"/>
              </a:endParaRPr>
            </a:p>
            <a:p>
              <a:pPr>
                <a:lnSpc>
                  <a:spcPts val="600"/>
                </a:lnSpc>
              </a:pPr>
              <a:endParaRPr lang="en-US" altLang="ja-JP" sz="700" dirty="0">
                <a:solidFill>
                  <a:schemeClr val="tx1"/>
                </a:solidFill>
                <a:latin typeface="Meiryo UI" panose="020B0604030504040204" pitchFamily="50" charset="-128"/>
                <a:ea typeface="Meiryo UI" panose="020B0604030504040204" pitchFamily="50" charset="-128"/>
              </a:endParaRPr>
            </a:p>
            <a:p>
              <a:r>
                <a:rPr lang="ja-JP" altLang="en-US" sz="900" b="1" dirty="0">
                  <a:solidFill>
                    <a:schemeClr val="tx1"/>
                  </a:solidFill>
                  <a:latin typeface="メイリオ" panose="020B0604030504040204" pitchFamily="50" charset="-128"/>
                  <a:ea typeface="メイリオ" panose="020B0604030504040204" pitchFamily="50" charset="-128"/>
                </a:rPr>
                <a:t>社会的弱者を対象としたサービス拡充</a:t>
              </a:r>
              <a:endParaRPr lang="en-US" altLang="ja-JP" sz="900" b="1" dirty="0">
                <a:solidFill>
                  <a:schemeClr val="tx1"/>
                </a:solidFill>
                <a:latin typeface="メイリオ" panose="020B0604030504040204" pitchFamily="50" charset="-128"/>
                <a:ea typeface="メイリオ" panose="020B0604030504040204" pitchFamily="50" charset="-128"/>
              </a:endParaRPr>
            </a:p>
            <a:p>
              <a:r>
                <a:rPr kumimoji="1" lang="ja-JP" altLang="en-US" sz="700" dirty="0">
                  <a:solidFill>
                    <a:schemeClr val="tx1"/>
                  </a:solidFill>
                  <a:latin typeface="Meiryo UI" panose="020B0604030504040204" pitchFamily="50" charset="-128"/>
                  <a:ea typeface="Meiryo UI" panose="020B0604030504040204" pitchFamily="50" charset="-128"/>
                </a:rPr>
                <a:t>・高齢者、学童・幼児、中小・零細企業、非正規労働者などを支援</a:t>
              </a:r>
              <a:endParaRPr kumimoji="1" lang="en-US" altLang="ja-JP" sz="700" dirty="0">
                <a:solidFill>
                  <a:schemeClr val="tx1"/>
                </a:solidFill>
                <a:latin typeface="Meiryo UI" panose="020B0604030504040204" pitchFamily="50" charset="-128"/>
                <a:ea typeface="Meiryo UI" panose="020B0604030504040204" pitchFamily="50" charset="-128"/>
              </a:endParaRPr>
            </a:p>
            <a:p>
              <a:pPr>
                <a:lnSpc>
                  <a:spcPts val="600"/>
                </a:lnSpc>
              </a:pPr>
              <a:endParaRPr lang="en-US" altLang="ja-JP" sz="700" dirty="0">
                <a:solidFill>
                  <a:schemeClr val="tx1"/>
                </a:solidFill>
                <a:latin typeface="Meiryo UI" panose="020B0604030504040204" pitchFamily="50" charset="-128"/>
                <a:ea typeface="Meiryo UI" panose="020B0604030504040204" pitchFamily="50" charset="-128"/>
              </a:endParaRPr>
            </a:p>
            <a:p>
              <a:r>
                <a:rPr kumimoji="1" lang="ja-JP" altLang="en-US" sz="900" b="1" dirty="0">
                  <a:solidFill>
                    <a:schemeClr val="tx1"/>
                  </a:solidFill>
                  <a:latin typeface="メイリオ" panose="020B0604030504040204" pitchFamily="50" charset="-128"/>
                  <a:ea typeface="メイリオ" panose="020B0604030504040204" pitchFamily="50" charset="-128"/>
                </a:rPr>
                <a:t>公民共同エコシステム</a:t>
              </a:r>
              <a:r>
                <a:rPr kumimoji="1" lang="en-US" altLang="ja-JP" sz="900" b="1" baseline="30000" dirty="0">
                  <a:solidFill>
                    <a:schemeClr val="tx1"/>
                  </a:solidFill>
                  <a:latin typeface="メイリオ" panose="020B0604030504040204" pitchFamily="50" charset="-128"/>
                  <a:ea typeface="メイリオ" panose="020B0604030504040204" pitchFamily="50" charset="-128"/>
                </a:rPr>
                <a:t>*</a:t>
              </a:r>
              <a:r>
                <a:rPr lang="en-US" altLang="ja-JP" sz="900" b="1" baseline="30000" dirty="0">
                  <a:solidFill>
                    <a:schemeClr val="tx1"/>
                  </a:solidFill>
                  <a:latin typeface="メイリオ" panose="020B0604030504040204" pitchFamily="50" charset="-128"/>
                  <a:ea typeface="メイリオ" panose="020B0604030504040204" pitchFamily="50" charset="-128"/>
                </a:rPr>
                <a:t>9</a:t>
              </a:r>
              <a:r>
                <a:rPr kumimoji="1" lang="ja-JP" altLang="en-US" sz="900" b="1" dirty="0">
                  <a:solidFill>
                    <a:schemeClr val="tx1"/>
                  </a:solidFill>
                  <a:latin typeface="メイリオ" panose="020B0604030504040204" pitchFamily="50" charset="-128"/>
                  <a:ea typeface="メイリオ" panose="020B0604030504040204" pitchFamily="50" charset="-128"/>
                </a:rPr>
                <a:t>によるサービス構築</a:t>
              </a:r>
              <a:endParaRPr kumimoji="1" lang="en-US" altLang="ja-JP" sz="900" b="1" dirty="0">
                <a:solidFill>
                  <a:schemeClr val="tx1"/>
                </a:solidFill>
                <a:latin typeface="メイリオ" panose="020B0604030504040204" pitchFamily="50" charset="-128"/>
                <a:ea typeface="メイリオ" panose="020B0604030504040204" pitchFamily="50" charset="-128"/>
              </a:endParaRPr>
            </a:p>
            <a:p>
              <a:r>
                <a:rPr lang="ja-JP" altLang="en-US" sz="700" dirty="0">
                  <a:solidFill>
                    <a:schemeClr val="tx1"/>
                  </a:solidFill>
                  <a:latin typeface="Meiryo UI" panose="020B0604030504040204" pitchFamily="50" charset="-128"/>
                  <a:ea typeface="Meiryo UI" panose="020B0604030504040204" pitchFamily="50" charset="-128"/>
                </a:rPr>
                <a:t>・パートナーズフォーラムを</a:t>
              </a:r>
              <a:r>
                <a:rPr lang="en-US" altLang="ja-JP" sz="700" dirty="0">
                  <a:solidFill>
                    <a:schemeClr val="tx1"/>
                  </a:solidFill>
                  <a:latin typeface="Meiryo UI" panose="020B0604030504040204" pitchFamily="50" charset="-128"/>
                  <a:ea typeface="Meiryo UI" panose="020B0604030504040204" pitchFamily="50" charset="-128"/>
                </a:rPr>
                <a:t>n:n</a:t>
              </a:r>
              <a:r>
                <a:rPr lang="ja-JP" altLang="en-US" sz="700" dirty="0">
                  <a:solidFill>
                    <a:schemeClr val="tx1"/>
                  </a:solidFill>
                  <a:latin typeface="Meiryo UI" panose="020B0604030504040204" pitchFamily="50" charset="-128"/>
                  <a:ea typeface="Meiryo UI" panose="020B0604030504040204" pitchFamily="50" charset="-128"/>
                </a:rPr>
                <a:t>の協議の場に</a:t>
              </a:r>
              <a:endParaRPr lang="en-US" altLang="ja-JP" sz="700" dirty="0">
                <a:solidFill>
                  <a:schemeClr val="tx1"/>
                </a:solidFill>
                <a:latin typeface="Meiryo UI" panose="020B0604030504040204" pitchFamily="50" charset="-128"/>
                <a:ea typeface="Meiryo UI" panose="020B0604030504040204" pitchFamily="50" charset="-128"/>
              </a:endParaRPr>
            </a:p>
            <a:p>
              <a:r>
                <a:rPr kumimoji="1" lang="ja-JP" altLang="en-US" sz="700" dirty="0">
                  <a:solidFill>
                    <a:schemeClr val="tx1"/>
                  </a:solidFill>
                  <a:latin typeface="Meiryo UI" panose="020B0604030504040204" pitchFamily="50" charset="-128"/>
                  <a:ea typeface="Meiryo UI" panose="020B0604030504040204" pitchFamily="50" charset="-128"/>
                </a:rPr>
                <a:t>・自治体の社会的課題解決＝民間のビジネス市場</a:t>
              </a:r>
            </a:p>
          </p:txBody>
        </p:sp>
        <p:sp>
          <p:nvSpPr>
            <p:cNvPr id="19" name="六角形 18"/>
            <p:cNvSpPr/>
            <p:nvPr/>
          </p:nvSpPr>
          <p:spPr>
            <a:xfrm>
              <a:off x="1712793" y="3824353"/>
              <a:ext cx="1503356" cy="204162"/>
            </a:xfrm>
            <a:prstGeom prst="hexagon">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100" b="1" spc="100" dirty="0">
                  <a:solidFill>
                    <a:schemeClr val="bg1"/>
                  </a:solidFill>
                  <a:latin typeface="メイリオ" panose="020B0604030504040204" pitchFamily="50" charset="-128"/>
                  <a:ea typeface="メイリオ" panose="020B0604030504040204" pitchFamily="50" charset="-128"/>
                </a:rPr>
                <a:t>新たな重点施策</a:t>
              </a:r>
            </a:p>
          </p:txBody>
        </p:sp>
        <p:sp>
          <p:nvSpPr>
            <p:cNvPr id="20" name="正方形/長方形 19"/>
            <p:cNvSpPr/>
            <p:nvPr/>
          </p:nvSpPr>
          <p:spPr>
            <a:xfrm>
              <a:off x="424535" y="4021001"/>
              <a:ext cx="180000" cy="180000"/>
            </a:xfrm>
            <a:prstGeom prst="rect">
              <a:avLst/>
            </a:prstGeom>
            <a:solidFill>
              <a:schemeClr val="bg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dirty="0">
                  <a:solidFill>
                    <a:schemeClr val="bg1"/>
                  </a:solidFill>
                  <a:latin typeface="HGS教科書体" panose="02020600000000000000" pitchFamily="18" charset="-128"/>
                  <a:ea typeface="HGS教科書体" panose="02020600000000000000" pitchFamily="18" charset="-128"/>
                </a:rPr>
                <a:t>１</a:t>
              </a:r>
            </a:p>
          </p:txBody>
        </p:sp>
        <p:sp>
          <p:nvSpPr>
            <p:cNvPr id="37" name="正方形/長方形 36"/>
            <p:cNvSpPr/>
            <p:nvPr/>
          </p:nvSpPr>
          <p:spPr>
            <a:xfrm>
              <a:off x="424535" y="4430962"/>
              <a:ext cx="180000" cy="180000"/>
            </a:xfrm>
            <a:prstGeom prst="rect">
              <a:avLst/>
            </a:prstGeom>
            <a:solidFill>
              <a:schemeClr val="bg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dirty="0">
                  <a:solidFill>
                    <a:schemeClr val="bg1"/>
                  </a:solidFill>
                  <a:latin typeface="HGS教科書体" panose="02020600000000000000" pitchFamily="18" charset="-128"/>
                  <a:ea typeface="HGS教科書体" panose="02020600000000000000" pitchFamily="18" charset="-128"/>
                </a:rPr>
                <a:t>２</a:t>
              </a:r>
            </a:p>
          </p:txBody>
        </p:sp>
        <p:sp>
          <p:nvSpPr>
            <p:cNvPr id="38" name="正方形/長方形 37"/>
            <p:cNvSpPr/>
            <p:nvPr/>
          </p:nvSpPr>
          <p:spPr>
            <a:xfrm>
              <a:off x="433957" y="4877725"/>
              <a:ext cx="180000" cy="180000"/>
            </a:xfrm>
            <a:prstGeom prst="rect">
              <a:avLst/>
            </a:prstGeom>
            <a:solidFill>
              <a:schemeClr val="bg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a:solidFill>
                    <a:schemeClr val="bg1"/>
                  </a:solidFill>
                  <a:latin typeface="HGS教科書体" panose="02020600000000000000" pitchFamily="18" charset="-128"/>
                  <a:ea typeface="HGS教科書体" panose="02020600000000000000" pitchFamily="18" charset="-128"/>
                </a:rPr>
                <a:t>３</a:t>
              </a:r>
              <a:endParaRPr kumimoji="1" lang="ja-JP" altLang="en-US" sz="1200" dirty="0">
                <a:solidFill>
                  <a:schemeClr val="bg1"/>
                </a:solidFill>
                <a:latin typeface="HGS教科書体" panose="02020600000000000000" pitchFamily="18" charset="-128"/>
                <a:ea typeface="HGS教科書体" panose="02020600000000000000" pitchFamily="18" charset="-128"/>
              </a:endParaRPr>
            </a:p>
          </p:txBody>
        </p:sp>
        <p:sp>
          <p:nvSpPr>
            <p:cNvPr id="39" name="正方形/長方形 38"/>
            <p:cNvSpPr/>
            <p:nvPr/>
          </p:nvSpPr>
          <p:spPr>
            <a:xfrm>
              <a:off x="424535" y="5295829"/>
              <a:ext cx="180000" cy="180000"/>
            </a:xfrm>
            <a:prstGeom prst="rect">
              <a:avLst/>
            </a:prstGeom>
            <a:solidFill>
              <a:schemeClr val="bg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a:solidFill>
                    <a:schemeClr val="bg1"/>
                  </a:solidFill>
                  <a:latin typeface="HGS教科書体" panose="02020600000000000000" pitchFamily="18" charset="-128"/>
                  <a:ea typeface="HGS教科書体" panose="02020600000000000000" pitchFamily="18" charset="-128"/>
                </a:rPr>
                <a:t>４</a:t>
              </a:r>
              <a:endParaRPr kumimoji="1" lang="ja-JP" altLang="en-US" sz="1200" dirty="0">
                <a:solidFill>
                  <a:schemeClr val="bg1"/>
                </a:solidFill>
                <a:latin typeface="HGS教科書体" panose="02020600000000000000" pitchFamily="18" charset="-128"/>
                <a:ea typeface="HGS教科書体" panose="02020600000000000000" pitchFamily="18" charset="-128"/>
              </a:endParaRPr>
            </a:p>
          </p:txBody>
        </p:sp>
        <p:sp>
          <p:nvSpPr>
            <p:cNvPr id="40" name="正方形/長方形 39"/>
            <p:cNvSpPr/>
            <p:nvPr/>
          </p:nvSpPr>
          <p:spPr>
            <a:xfrm>
              <a:off x="424535" y="5622221"/>
              <a:ext cx="180000" cy="180000"/>
            </a:xfrm>
            <a:prstGeom prst="rect">
              <a:avLst/>
            </a:prstGeom>
            <a:solidFill>
              <a:schemeClr val="bg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a:solidFill>
                    <a:schemeClr val="bg1"/>
                  </a:solidFill>
                  <a:latin typeface="HGS教科書体" panose="02020600000000000000" pitchFamily="18" charset="-128"/>
                  <a:ea typeface="HGS教科書体" panose="02020600000000000000" pitchFamily="18" charset="-128"/>
                </a:rPr>
                <a:t>５</a:t>
              </a:r>
              <a:endParaRPr kumimoji="1" lang="ja-JP" altLang="en-US" sz="1200" dirty="0">
                <a:solidFill>
                  <a:schemeClr val="bg1"/>
                </a:solidFill>
                <a:latin typeface="HGS教科書体" panose="02020600000000000000" pitchFamily="18" charset="-128"/>
                <a:ea typeface="HGS教科書体" panose="02020600000000000000" pitchFamily="18" charset="-128"/>
              </a:endParaRPr>
            </a:p>
          </p:txBody>
        </p:sp>
      </p:grpSp>
      <p:pic>
        <p:nvPicPr>
          <p:cNvPr id="43" name="図 42"/>
          <p:cNvPicPr>
            <a:picLocks noChangeAspect="1"/>
          </p:cNvPicPr>
          <p:nvPr/>
        </p:nvPicPr>
        <p:blipFill rotWithShape="1">
          <a:blip r:embed="rId2"/>
          <a:srcRect b="78140"/>
          <a:stretch/>
        </p:blipFill>
        <p:spPr>
          <a:xfrm>
            <a:off x="790287" y="3969060"/>
            <a:ext cx="2304762" cy="486867"/>
          </a:xfrm>
          <a:prstGeom prst="rect">
            <a:avLst/>
          </a:prstGeom>
        </p:spPr>
      </p:pic>
      <p:sp>
        <p:nvSpPr>
          <p:cNvPr id="13" name="正方形/長方形 12"/>
          <p:cNvSpPr/>
          <p:nvPr/>
        </p:nvSpPr>
        <p:spPr>
          <a:xfrm>
            <a:off x="8432528" y="6525344"/>
            <a:ext cx="648072" cy="2892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158954" y="6091199"/>
            <a:ext cx="8835338" cy="766539"/>
          </a:xfrm>
          <a:prstGeom prst="rect">
            <a:avLst/>
          </a:prstGeom>
          <a:noFill/>
          <a:ln>
            <a:noFill/>
          </a:ln>
        </p:spPr>
        <p:txBody>
          <a:bodyPr wrap="none" rtlCol="0">
            <a:noAutofit/>
          </a:bodyPr>
          <a:lstStyle/>
          <a:p>
            <a:pPr lvl="0">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(*6)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スマートシティ実現のために、スマートシティを実現しようとする地域が共通的に活用する機能が集約され、スマートシティで導入する様々な分野のサービスの導入を容易に</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させることを実現する</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システムの総称。</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(*7)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災害や感染症等の危機事象発生時をはじめ、急激な経済危機など、近年増加傾向にある突発的な事象に対して柔軟かつ迅速に即応できる都市の力。</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(*8)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サイバー空間とフィジカル空間が融合し、高度で複雑なシステムがデジタルインフラを形作る</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Society5.0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時代に、社会システム全体が最適に設計されるシステム連携のため</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の全体見取図。</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(*9)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行政機関と民間企業が共同で社会課題の解決をめざすための持続的な連携体系のこと。</a:t>
            </a:r>
          </a:p>
        </p:txBody>
      </p:sp>
      <p:sp>
        <p:nvSpPr>
          <p:cNvPr id="47" name="角丸四角形 49">
            <a:extLst>
              <a:ext uri="{FF2B5EF4-FFF2-40B4-BE49-F238E27FC236}">
                <a16:creationId xmlns:a16="http://schemas.microsoft.com/office/drawing/2014/main" id="{AB8497A5-EF3B-4C63-A341-E3E8992FA2DF}"/>
              </a:ext>
            </a:extLst>
          </p:cNvPr>
          <p:cNvSpPr/>
          <p:nvPr/>
        </p:nvSpPr>
        <p:spPr>
          <a:xfrm>
            <a:off x="637295" y="1039364"/>
            <a:ext cx="1662179" cy="239364"/>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取組み状況（つづき）</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角丸四角形 31">
            <a:extLst>
              <a:ext uri="{FF2B5EF4-FFF2-40B4-BE49-F238E27FC236}">
                <a16:creationId xmlns:a16="http://schemas.microsoft.com/office/drawing/2014/main" id="{B6D3ABB3-29C7-4A9D-90E8-CBDF782A632C}"/>
              </a:ext>
            </a:extLst>
          </p:cNvPr>
          <p:cNvSpPr/>
          <p:nvPr/>
        </p:nvSpPr>
        <p:spPr>
          <a:xfrm>
            <a:off x="700070" y="2564952"/>
            <a:ext cx="2121749" cy="678783"/>
          </a:xfrm>
          <a:prstGeom prst="roundRect">
            <a:avLst>
              <a:gd name="adj" fmla="val 858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2" name="角丸四角形 30">
            <a:extLst>
              <a:ext uri="{FF2B5EF4-FFF2-40B4-BE49-F238E27FC236}">
                <a16:creationId xmlns:a16="http://schemas.microsoft.com/office/drawing/2014/main" id="{5D53D32A-BCC1-4E0D-9C3C-B997CDE179E8}"/>
              </a:ext>
            </a:extLst>
          </p:cNvPr>
          <p:cNvSpPr/>
          <p:nvPr/>
        </p:nvSpPr>
        <p:spPr>
          <a:xfrm>
            <a:off x="700070" y="1353757"/>
            <a:ext cx="2121749" cy="1131968"/>
          </a:xfrm>
          <a:prstGeom prst="roundRect">
            <a:avLst>
              <a:gd name="adj" fmla="val 858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64" name="正方形/長方形 63">
            <a:extLst>
              <a:ext uri="{FF2B5EF4-FFF2-40B4-BE49-F238E27FC236}">
                <a16:creationId xmlns:a16="http://schemas.microsoft.com/office/drawing/2014/main" id="{7A304B41-9DFE-4194-BFF4-A86CBF56CE1A}"/>
              </a:ext>
            </a:extLst>
          </p:cNvPr>
          <p:cNvSpPr/>
          <p:nvPr/>
        </p:nvSpPr>
        <p:spPr>
          <a:xfrm>
            <a:off x="3149384" y="2596465"/>
            <a:ext cx="5463011" cy="630000"/>
          </a:xfrm>
          <a:prstGeom prst="rect">
            <a:avLst/>
          </a:prstGeom>
          <a:solidFill>
            <a:schemeClr val="bg2"/>
          </a:solidFill>
          <a:ln w="19050">
            <a:solidFill>
              <a:srgbClr val="FF6699"/>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srgbClr val="FF6699"/>
              </a:solidFill>
              <a:effectLst/>
              <a:uLnTx/>
              <a:uFillTx/>
              <a:latin typeface="BIZ UDPゴシック" panose="020B0400000000000000" pitchFamily="50" charset="-128"/>
              <a:ea typeface="BIZ UDPゴシック" panose="020B0400000000000000" pitchFamily="50" charset="-128"/>
              <a:cs typeface="+mn-cs"/>
            </a:endParaRPr>
          </a:p>
        </p:txBody>
      </p:sp>
      <p:sp>
        <p:nvSpPr>
          <p:cNvPr id="65" name="正方形/長方形 64">
            <a:extLst>
              <a:ext uri="{FF2B5EF4-FFF2-40B4-BE49-F238E27FC236}">
                <a16:creationId xmlns:a16="http://schemas.microsoft.com/office/drawing/2014/main" id="{DF142E56-C6BB-43CD-ACB6-ED235B94D268}"/>
              </a:ext>
            </a:extLst>
          </p:cNvPr>
          <p:cNvSpPr/>
          <p:nvPr/>
        </p:nvSpPr>
        <p:spPr>
          <a:xfrm>
            <a:off x="3143568" y="1352282"/>
            <a:ext cx="5463011" cy="1136382"/>
          </a:xfrm>
          <a:prstGeom prst="rect">
            <a:avLst/>
          </a:prstGeom>
          <a:solidFill>
            <a:schemeClr val="bg2"/>
          </a:solidFill>
          <a:ln w="190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srgbClr val="00B0F0"/>
              </a:solidFill>
              <a:effectLst/>
              <a:uLnTx/>
              <a:uFillTx/>
              <a:latin typeface="BIZ UDPゴシック" panose="020B0400000000000000" pitchFamily="50" charset="-128"/>
              <a:ea typeface="BIZ UDPゴシック" panose="020B0400000000000000" pitchFamily="50" charset="-128"/>
              <a:cs typeface="+mn-cs"/>
            </a:endParaRPr>
          </a:p>
        </p:txBody>
      </p:sp>
      <p:sp>
        <p:nvSpPr>
          <p:cNvPr id="67" name="正方形/長方形 66">
            <a:extLst>
              <a:ext uri="{FF2B5EF4-FFF2-40B4-BE49-F238E27FC236}">
                <a16:creationId xmlns:a16="http://schemas.microsoft.com/office/drawing/2014/main" id="{E3E7A355-291D-4508-92C5-1CB10AF32400}"/>
              </a:ext>
            </a:extLst>
          </p:cNvPr>
          <p:cNvSpPr/>
          <p:nvPr/>
        </p:nvSpPr>
        <p:spPr>
          <a:xfrm>
            <a:off x="2903162" y="2594537"/>
            <a:ext cx="538571" cy="629875"/>
          </a:xfrm>
          <a:prstGeom prst="rect">
            <a:avLst/>
          </a:prstGeom>
          <a:solidFill>
            <a:srgbClr val="FF6699"/>
          </a:solidFill>
          <a:ln w="190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基盤構築</a:t>
            </a:r>
          </a:p>
        </p:txBody>
      </p:sp>
      <p:sp>
        <p:nvSpPr>
          <p:cNvPr id="68" name="正方形/長方形 67">
            <a:extLst>
              <a:ext uri="{FF2B5EF4-FFF2-40B4-BE49-F238E27FC236}">
                <a16:creationId xmlns:a16="http://schemas.microsoft.com/office/drawing/2014/main" id="{2F8261C0-3519-4030-A69D-E434F61282D9}"/>
              </a:ext>
            </a:extLst>
          </p:cNvPr>
          <p:cNvSpPr/>
          <p:nvPr/>
        </p:nvSpPr>
        <p:spPr>
          <a:xfrm>
            <a:off x="2907129" y="1353758"/>
            <a:ext cx="538571" cy="1131968"/>
          </a:xfrm>
          <a:prstGeom prst="rect">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行政</a:t>
            </a:r>
            <a:endPar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050" b="1" noProof="0" dirty="0">
                <a:solidFill>
                  <a:prstClr val="white"/>
                </a:solidFill>
                <a:latin typeface="Meiryo UI" panose="020B0604030504040204" pitchFamily="50" charset="-128"/>
                <a:ea typeface="Meiryo UI" panose="020B0604030504040204" pitchFamily="50" charset="-128"/>
              </a:rPr>
              <a:t>DX</a:t>
            </a: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　　</a:t>
            </a:r>
          </a:p>
        </p:txBody>
      </p:sp>
      <p:sp>
        <p:nvSpPr>
          <p:cNvPr id="80" name="正方形/長方形 79">
            <a:extLst>
              <a:ext uri="{FF2B5EF4-FFF2-40B4-BE49-F238E27FC236}">
                <a16:creationId xmlns:a16="http://schemas.microsoft.com/office/drawing/2014/main" id="{847D12E1-6DDF-4CA1-9CA7-271A23E56220}"/>
              </a:ext>
            </a:extLst>
          </p:cNvPr>
          <p:cNvSpPr/>
          <p:nvPr/>
        </p:nvSpPr>
        <p:spPr>
          <a:xfrm>
            <a:off x="682440" y="1701345"/>
            <a:ext cx="2171953" cy="4308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スマートシティの運営を担う自治体のデジタル化</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81" name="正方形/長方形 80">
            <a:extLst>
              <a:ext uri="{FF2B5EF4-FFF2-40B4-BE49-F238E27FC236}">
                <a16:creationId xmlns:a16="http://schemas.microsoft.com/office/drawing/2014/main" id="{3AD9996E-44B8-4002-BDF8-79E2F3932B56}"/>
              </a:ext>
            </a:extLst>
          </p:cNvPr>
          <p:cNvSpPr/>
          <p:nvPr/>
        </p:nvSpPr>
        <p:spPr>
          <a:xfrm>
            <a:off x="672446" y="2745751"/>
            <a:ext cx="2414389"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スマートシティを支える基盤インフラ</a:t>
            </a:r>
          </a:p>
        </p:txBody>
      </p:sp>
      <p:sp>
        <p:nvSpPr>
          <p:cNvPr id="82" name="正方形/長方形 81">
            <a:extLst>
              <a:ext uri="{FF2B5EF4-FFF2-40B4-BE49-F238E27FC236}">
                <a16:creationId xmlns:a16="http://schemas.microsoft.com/office/drawing/2014/main" id="{F297A571-F41F-4799-A7E2-87F97A5DCD1E}"/>
              </a:ext>
            </a:extLst>
          </p:cNvPr>
          <p:cNvSpPr/>
          <p:nvPr/>
        </p:nvSpPr>
        <p:spPr>
          <a:xfrm>
            <a:off x="3615171" y="1421206"/>
            <a:ext cx="793656" cy="507062"/>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rPr>
              <a:t>市町村</a:t>
            </a:r>
            <a:endParaRPr kumimoji="1" lang="en-US" altLang="ja-JP" sz="10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rPr>
              <a:t>ICT</a:t>
            </a:r>
            <a:r>
              <a:rPr kumimoji="1" lang="ja-JP" altLang="en-US" sz="10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rPr>
              <a:t>化</a:t>
            </a:r>
          </a:p>
        </p:txBody>
      </p:sp>
      <p:sp>
        <p:nvSpPr>
          <p:cNvPr id="83" name="テキスト ボックス 82">
            <a:extLst>
              <a:ext uri="{FF2B5EF4-FFF2-40B4-BE49-F238E27FC236}">
                <a16:creationId xmlns:a16="http://schemas.microsoft.com/office/drawing/2014/main" id="{74BE2875-97E8-4DA5-AD0C-CFBDEA1C3127}"/>
              </a:ext>
            </a:extLst>
          </p:cNvPr>
          <p:cNvSpPr txBox="1"/>
          <p:nvPr/>
        </p:nvSpPr>
        <p:spPr>
          <a:xfrm>
            <a:off x="4491966" y="1339996"/>
            <a:ext cx="4149930" cy="646331"/>
          </a:xfrm>
          <a:prstGeom prst="rect">
            <a:avLst/>
          </a:prstGeom>
          <a:noFill/>
        </p:spPr>
        <p:txBody>
          <a:bodyPr wrap="square" rtlCol="0">
            <a:spAutoFit/>
          </a:bodyPr>
          <a:lstStyle/>
          <a:p>
            <a:pPr lvl="0" defTabSz="457200">
              <a:defRPr/>
            </a:pPr>
            <a:r>
              <a:rPr lang="ja-JP" altLang="en-US" sz="900" dirty="0">
                <a:solidFill>
                  <a:prstClr val="black"/>
                </a:solidFill>
                <a:latin typeface="Meiryo UI" panose="020B0604030504040204" pitchFamily="50" charset="-128"/>
                <a:ea typeface="Meiryo UI" panose="020B0604030504040204" pitchFamily="50" charset="-128"/>
              </a:rPr>
              <a:t>・ 大阪市町村スマートシティ推進連絡会議：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Gov Tech</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大阪（セミナー等）　</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スマートシティ戦略推進補助金</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市町村アドバイザー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市町村データ連携プラットフォーム</a:t>
            </a:r>
          </a:p>
        </p:txBody>
      </p:sp>
      <p:sp>
        <p:nvSpPr>
          <p:cNvPr id="84" name="正方形/長方形 83">
            <a:extLst>
              <a:ext uri="{FF2B5EF4-FFF2-40B4-BE49-F238E27FC236}">
                <a16:creationId xmlns:a16="http://schemas.microsoft.com/office/drawing/2014/main" id="{AA3F8066-C1E4-4F15-AA91-EA557CB3D927}"/>
              </a:ext>
            </a:extLst>
          </p:cNvPr>
          <p:cNvSpPr/>
          <p:nvPr/>
        </p:nvSpPr>
        <p:spPr>
          <a:xfrm>
            <a:off x="3615171" y="2004799"/>
            <a:ext cx="793656" cy="435333"/>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rPr>
              <a:t>府庁の</a:t>
            </a:r>
            <a:endParaRPr kumimoji="1" lang="en-US" altLang="ja-JP" sz="10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rPr>
              <a:t>ICT</a:t>
            </a:r>
            <a:r>
              <a:rPr kumimoji="1" lang="ja-JP" altLang="en-US" sz="10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rPr>
              <a:t>化</a:t>
            </a:r>
          </a:p>
        </p:txBody>
      </p:sp>
      <p:sp>
        <p:nvSpPr>
          <p:cNvPr id="85" name="テキスト ボックス 84">
            <a:extLst>
              <a:ext uri="{FF2B5EF4-FFF2-40B4-BE49-F238E27FC236}">
                <a16:creationId xmlns:a16="http://schemas.microsoft.com/office/drawing/2014/main" id="{79F1938A-0D49-423A-99C9-C3C34518B8F7}"/>
              </a:ext>
            </a:extLst>
          </p:cNvPr>
          <p:cNvSpPr txBox="1"/>
          <p:nvPr/>
        </p:nvSpPr>
        <p:spPr>
          <a:xfrm>
            <a:off x="4489790" y="1987386"/>
            <a:ext cx="3923381"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行政手続きのオンライン化　　　　</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３レスの推進（はんこレス、ペーパーレス、キャッシュレス）</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業務のオンライン化（テレワーク／</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Web</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会議）等</a:t>
            </a:r>
          </a:p>
        </p:txBody>
      </p:sp>
      <p:sp>
        <p:nvSpPr>
          <p:cNvPr id="87" name="正方形/長方形 86">
            <a:extLst>
              <a:ext uri="{FF2B5EF4-FFF2-40B4-BE49-F238E27FC236}">
                <a16:creationId xmlns:a16="http://schemas.microsoft.com/office/drawing/2014/main" id="{D6EBA587-CE7D-4279-BBBF-DCD90939A673}"/>
              </a:ext>
            </a:extLst>
          </p:cNvPr>
          <p:cNvSpPr/>
          <p:nvPr/>
        </p:nvSpPr>
        <p:spPr>
          <a:xfrm>
            <a:off x="3568735" y="2594538"/>
            <a:ext cx="4844436"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CC0066"/>
                </a:solidFill>
                <a:effectLst/>
                <a:uLnTx/>
                <a:uFillTx/>
                <a:latin typeface="Meiryo UI" panose="020B0604030504040204" pitchFamily="50" charset="-128"/>
                <a:ea typeface="Meiryo UI" panose="020B0604030504040204" pitchFamily="50" charset="-128"/>
              </a:rPr>
              <a:t>・ 民間との連携基盤（大阪スマートシティパートナーズフォーラム）</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CC0066"/>
                </a:solidFill>
                <a:effectLst/>
                <a:uLnTx/>
                <a:uFillTx/>
                <a:latin typeface="Meiryo UI" panose="020B0604030504040204" pitchFamily="50" charset="-128"/>
                <a:ea typeface="Meiryo UI" panose="020B0604030504040204" pitchFamily="50" charset="-128"/>
              </a:rPr>
              <a:t>・ 市町村との連携基盤（市町村データ連携プラットフォーム）</a:t>
            </a:r>
            <a:r>
              <a:rPr kumimoji="1" lang="en-US" altLang="ja-JP" sz="900" i="0" u="none" strike="noStrike" kern="1200" cap="none" spc="0" normalizeH="0" baseline="0" noProof="0" dirty="0">
                <a:ln>
                  <a:noFill/>
                </a:ln>
                <a:solidFill>
                  <a:srgbClr val="CC0066"/>
                </a:solidFill>
                <a:effectLst/>
                <a:uLnTx/>
                <a:uFillTx/>
                <a:latin typeface="Meiryo UI" panose="020B0604030504040204" pitchFamily="50" charset="-128"/>
                <a:ea typeface="Meiryo UI" panose="020B0604030504040204" pitchFamily="50" charset="-128"/>
              </a:rPr>
              <a:t>【</a:t>
            </a:r>
            <a:r>
              <a:rPr kumimoji="1" lang="ja-JP" altLang="en-US" sz="900" i="0" u="none" strike="noStrike" kern="1200" cap="none" spc="0" normalizeH="0" baseline="0" noProof="0" dirty="0">
                <a:ln>
                  <a:noFill/>
                </a:ln>
                <a:solidFill>
                  <a:srgbClr val="CC0066"/>
                </a:solidFill>
                <a:effectLst/>
                <a:uLnTx/>
                <a:uFillTx/>
                <a:latin typeface="Meiryo UI" panose="020B0604030504040204" pitchFamily="50" charset="-128"/>
                <a:ea typeface="Meiryo UI" panose="020B0604030504040204" pitchFamily="50" charset="-128"/>
              </a:rPr>
              <a:t>再掲</a:t>
            </a:r>
            <a:r>
              <a:rPr kumimoji="1" lang="en-US" altLang="ja-JP" sz="900" i="0" u="none" strike="noStrike" kern="1200" cap="none" spc="0" normalizeH="0" baseline="0" noProof="0" dirty="0">
                <a:ln>
                  <a:noFill/>
                </a:ln>
                <a:solidFill>
                  <a:srgbClr val="CC0066"/>
                </a:solidFill>
                <a:effectLst/>
                <a:uLnTx/>
                <a:uFillTx/>
                <a:latin typeface="Meiryo UI" panose="020B0604030504040204" pitchFamily="50" charset="-128"/>
                <a:ea typeface="Meiryo UI" panose="020B0604030504040204"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CC0066"/>
                </a:solidFill>
                <a:effectLst/>
                <a:uLnTx/>
                <a:uFillTx/>
                <a:latin typeface="Meiryo UI" panose="020B0604030504040204" pitchFamily="50" charset="-128"/>
                <a:ea typeface="Meiryo UI" panose="020B0604030504040204" pitchFamily="50" charset="-128"/>
              </a:rPr>
              <a:t>・ 大学との連携（データマネジメントセンター）</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CC0066"/>
                </a:solidFill>
                <a:effectLst/>
                <a:uLnTx/>
                <a:uFillTx/>
                <a:latin typeface="Meiryo UI" panose="020B0604030504040204" pitchFamily="50" charset="-128"/>
                <a:ea typeface="Meiryo UI" panose="020B0604030504040204" pitchFamily="50" charset="-128"/>
              </a:rPr>
              <a:t>・ 都市</a:t>
            </a:r>
            <a:r>
              <a:rPr kumimoji="1" lang="en-US" altLang="ja-JP" sz="900" i="0" u="none" strike="noStrike" kern="1200" cap="none" spc="0" normalizeH="0" baseline="0" noProof="0" dirty="0">
                <a:ln>
                  <a:noFill/>
                </a:ln>
                <a:solidFill>
                  <a:srgbClr val="CC0066"/>
                </a:solidFill>
                <a:effectLst/>
                <a:uLnTx/>
                <a:uFillTx/>
                <a:latin typeface="Meiryo UI" panose="020B0604030504040204" pitchFamily="50" charset="-128"/>
                <a:ea typeface="Meiryo UI" panose="020B0604030504040204" pitchFamily="50" charset="-128"/>
              </a:rPr>
              <a:t>OS</a:t>
            </a:r>
            <a:r>
              <a:rPr kumimoji="1" lang="en-US" altLang="ja-JP" sz="900" i="0" u="none" strike="noStrike" kern="1200" cap="none" spc="0" normalizeH="0" baseline="30000" noProof="0" dirty="0">
                <a:ln>
                  <a:noFill/>
                </a:ln>
                <a:solidFill>
                  <a:srgbClr val="CC0066"/>
                </a:solidFill>
                <a:effectLst/>
                <a:uLnTx/>
                <a:uFillTx/>
                <a:latin typeface="Meiryo UI" panose="020B0604030504040204" pitchFamily="50" charset="-128"/>
                <a:ea typeface="Meiryo UI" panose="020B0604030504040204" pitchFamily="50" charset="-128"/>
              </a:rPr>
              <a:t>*6</a:t>
            </a:r>
            <a:r>
              <a:rPr kumimoji="1" lang="ja-JP" altLang="en-US" sz="900" i="0" u="none" strike="noStrike" kern="1200" cap="none" spc="0" normalizeH="0" baseline="0" noProof="0" dirty="0">
                <a:ln>
                  <a:noFill/>
                </a:ln>
                <a:solidFill>
                  <a:srgbClr val="CC0066"/>
                </a:solidFill>
                <a:effectLst/>
                <a:uLnTx/>
                <a:uFillTx/>
                <a:latin typeface="Meiryo UI" panose="020B0604030504040204" pitchFamily="50" charset="-128"/>
                <a:ea typeface="Meiryo UI" panose="020B0604030504040204" pitchFamily="50" charset="-128"/>
              </a:rPr>
              <a:t>の構築</a:t>
            </a:r>
          </a:p>
        </p:txBody>
      </p:sp>
      <p:sp>
        <p:nvSpPr>
          <p:cNvPr id="88" name="正方形/長方形 87">
            <a:extLst>
              <a:ext uri="{FF2B5EF4-FFF2-40B4-BE49-F238E27FC236}">
                <a16:creationId xmlns:a16="http://schemas.microsoft.com/office/drawing/2014/main" id="{0EA067BC-65EC-4F14-B4C5-342D7AB4095B}"/>
              </a:ext>
            </a:extLst>
          </p:cNvPr>
          <p:cNvSpPr/>
          <p:nvPr/>
        </p:nvSpPr>
        <p:spPr>
          <a:xfrm>
            <a:off x="2819772" y="4596782"/>
            <a:ext cx="382098" cy="14767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DX</a:t>
            </a:r>
            <a:endParaRPr kumimoji="0"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2" name="テキスト ボックス 91">
            <a:extLst>
              <a:ext uri="{FF2B5EF4-FFF2-40B4-BE49-F238E27FC236}">
                <a16:creationId xmlns:a16="http://schemas.microsoft.com/office/drawing/2014/main" id="{05A79765-95D2-41A2-B940-1898510D588C}"/>
              </a:ext>
            </a:extLst>
          </p:cNvPr>
          <p:cNvSpPr txBox="1"/>
          <p:nvPr/>
        </p:nvSpPr>
        <p:spPr>
          <a:xfrm>
            <a:off x="637295" y="3603506"/>
            <a:ext cx="8356997" cy="379716"/>
          </a:xfrm>
          <a:prstGeom prst="rect">
            <a:avLst/>
          </a:prstGeom>
          <a:noFill/>
          <a:ln>
            <a:noFill/>
          </a:ln>
        </p:spPr>
        <p:txBody>
          <a:bodyPr wrap="square" rtlCol="0" anchor="t">
            <a:noAutofit/>
          </a:bodyPr>
          <a:lstStyle/>
          <a:p>
            <a:r>
              <a:rPr lang="ja-JP" altLang="en-US" sz="1200" dirty="0">
                <a:latin typeface="メイリオ" panose="020B0604030504040204" pitchFamily="50" charset="-128"/>
                <a:ea typeface="メイリオ" panose="020B0604030504040204" pitchFamily="50" charset="-128"/>
              </a:rPr>
              <a:t>現在、新型コロナウイルス感染症による社会経済状況の変化等を踏まえた「新たな重点施策」について検討中。今後、さらに検討を進め、「スマートシティ戦略</a:t>
            </a:r>
            <a:r>
              <a:rPr lang="en-US" altLang="ja-JP" sz="1200" dirty="0">
                <a:latin typeface="メイリオ" panose="020B0604030504040204" pitchFamily="50" charset="-128"/>
                <a:ea typeface="メイリオ" panose="020B0604030504040204" pitchFamily="50" charset="-128"/>
              </a:rPr>
              <a:t>Ver.2.0</a:t>
            </a:r>
            <a:r>
              <a:rPr lang="ja-JP" altLang="en-US" sz="1200" dirty="0">
                <a:latin typeface="メイリオ" panose="020B0604030504040204" pitchFamily="50" charset="-128"/>
                <a:ea typeface="メイリオ" panose="020B0604030504040204" pitchFamily="50" charset="-128"/>
              </a:rPr>
              <a:t>」として示す予定。</a:t>
            </a:r>
            <a:endParaRPr lang="en-US" altLang="ja-JP" sz="1200" dirty="0">
              <a:latin typeface="メイリオ" panose="020B0604030504040204" pitchFamily="50" charset="-128"/>
              <a:ea typeface="メイリオ" panose="020B0604030504040204" pitchFamily="50" charset="-128"/>
            </a:endParaRPr>
          </a:p>
        </p:txBody>
      </p:sp>
      <p:sp>
        <p:nvSpPr>
          <p:cNvPr id="93" name="正方形/長方形 92">
            <a:extLst>
              <a:ext uri="{FF2B5EF4-FFF2-40B4-BE49-F238E27FC236}">
                <a16:creationId xmlns:a16="http://schemas.microsoft.com/office/drawing/2014/main" id="{A7BD2FE3-4C68-457E-A9CF-A26A7B08CF9F}"/>
              </a:ext>
            </a:extLst>
          </p:cNvPr>
          <p:cNvSpPr/>
          <p:nvPr/>
        </p:nvSpPr>
        <p:spPr>
          <a:xfrm>
            <a:off x="267741" y="773705"/>
            <a:ext cx="2904706" cy="276999"/>
          </a:xfrm>
          <a:prstGeom prst="rect">
            <a:avLst/>
          </a:prstGeom>
        </p:spPr>
        <p:txBody>
          <a:bodyPr wrap="none">
            <a:spAutoFit/>
          </a:bodyPr>
          <a:lstStyle/>
          <a:p>
            <a:pPr>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Ver.1.0</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の策定</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5" name="正方形/長方形 4"/>
          <p:cNvSpPr/>
          <p:nvPr/>
        </p:nvSpPr>
        <p:spPr>
          <a:xfrm>
            <a:off x="2182960" y="4644135"/>
            <a:ext cx="292306" cy="14730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*7</a:t>
            </a:r>
            <a:endParaRPr kumimoji="1" lang="ja-JP" altLang="en-US" sz="7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6778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角丸四角形 94"/>
          <p:cNvSpPr/>
          <p:nvPr/>
        </p:nvSpPr>
        <p:spPr>
          <a:xfrm>
            <a:off x="144423" y="413666"/>
            <a:ext cx="8913195" cy="5850650"/>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◆行政手続きのオンライン化（クラウドサービスの活用）</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r">
              <a:defRPr/>
            </a:pP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スマートシティ戦略部 </a:t>
            </a:r>
            <a:r>
              <a:rPr lang="ja-JP" altLang="en-US" sz="1100" b="1" dirty="0">
                <a:latin typeface="メイリオ" panose="020B0604030504040204" pitchFamily="50" charset="-128"/>
                <a:ea typeface="メイリオ" panose="020B0604030504040204" pitchFamily="50" charset="-128"/>
              </a:rPr>
              <a:t>スマートシティ戦略総務課・</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デジタル行政推進課、商工労働部 商工労働総務課</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 name="正方形/長方形 107"/>
          <p:cNvSpPr/>
          <p:nvPr/>
        </p:nvSpPr>
        <p:spPr>
          <a:xfrm>
            <a:off x="6642230" y="5139190"/>
            <a:ext cx="1841749" cy="6519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bwMode="gray">
          <a:xfrm>
            <a:off x="701570" y="1431181"/>
            <a:ext cx="8379030" cy="307777"/>
          </a:xfrm>
          <a:prstGeom prst="rect">
            <a:avLst/>
          </a:prstGeom>
          <a:noFill/>
        </p:spPr>
        <p:txBody>
          <a:bodyPr wrap="square" rtlCol="0">
            <a:spAutoFit/>
          </a:bodyPr>
          <a:lstStyle/>
          <a:p>
            <a:pPr>
              <a:spcBef>
                <a:spcPts val="300"/>
              </a:spcBef>
            </a:pP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休業要請・要請外支援金システム</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コロナにより業績に影響を受けた中小企業や個人事業主に対して支援金を支給</a:t>
            </a:r>
            <a:r>
              <a:rPr lang="ja-JP" altLang="en-US" sz="1000" dirty="0">
                <a:latin typeface="Meiryo UI" panose="020B0604030504040204" pitchFamily="50" charset="-128"/>
                <a:ea typeface="Meiryo UI" panose="020B0604030504040204" pitchFamily="50" charset="-128"/>
              </a:rPr>
              <a:t>する業務をオンライン化</a:t>
            </a:r>
            <a:endParaRPr kumimoji="1" lang="ja-JP" altLang="en-US" sz="1200" dirty="0">
              <a:latin typeface="Meiryo UI" panose="020B0604030504040204" pitchFamily="50" charset="-128"/>
              <a:ea typeface="Meiryo UI" panose="020B0604030504040204" pitchFamily="50" charset="-128"/>
            </a:endParaRPr>
          </a:p>
        </p:txBody>
      </p:sp>
      <p:sp>
        <p:nvSpPr>
          <p:cNvPr id="3" name="正方形/長方形 2"/>
          <p:cNvSpPr/>
          <p:nvPr/>
        </p:nvSpPr>
        <p:spPr>
          <a:xfrm>
            <a:off x="841231" y="3078105"/>
            <a:ext cx="7196154" cy="530915"/>
          </a:xfrm>
          <a:prstGeom prst="rect">
            <a:avLst/>
          </a:prstGeom>
        </p:spPr>
        <p:txBody>
          <a:bodyPr wrap="square">
            <a:spAutoFit/>
          </a:bodyPr>
          <a:lstStyle/>
          <a:p>
            <a:pPr lvl="0">
              <a:spcBef>
                <a:spcPts val="300"/>
              </a:spcBef>
            </a:pPr>
            <a:r>
              <a:rPr lang="ja-JP" altLang="en-US" sz="1200" b="1" dirty="0">
                <a:latin typeface="Meiryo UI" panose="020B0604030504040204" pitchFamily="50" charset="-128"/>
                <a:ea typeface="Meiryo UI" panose="020B0604030504040204" pitchFamily="50" charset="-128"/>
              </a:rPr>
              <a:t>②</a:t>
            </a:r>
            <a:r>
              <a:rPr kumimoji="1" lang="en-US" altLang="ja-JP" sz="1200" b="1" dirty="0">
                <a:solidFill>
                  <a:prstClr val="black"/>
                </a:solidFill>
                <a:latin typeface="Meiryo UI" panose="020B0604030504040204" pitchFamily="50" charset="-128"/>
                <a:ea typeface="Meiryo UI" panose="020B0604030504040204" pitchFamily="50" charset="-128"/>
              </a:rPr>
              <a:t>RPA</a:t>
            </a:r>
            <a:r>
              <a:rPr kumimoji="1" lang="ja-JP" altLang="en-US" sz="1200" b="1" dirty="0">
                <a:solidFill>
                  <a:prstClr val="black"/>
                </a:solidFill>
                <a:latin typeface="Meiryo UI" panose="020B0604030504040204" pitchFamily="50" charset="-128"/>
                <a:ea typeface="Meiryo UI" panose="020B0604030504040204" pitchFamily="50" charset="-128"/>
              </a:rPr>
              <a:t>を活用し、煩雑な審査事務の省力化を実現</a:t>
            </a:r>
          </a:p>
          <a:p>
            <a:pPr lvl="0">
              <a:spcBef>
                <a:spcPts val="300"/>
              </a:spcBef>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200" dirty="0">
                <a:solidFill>
                  <a:prstClr val="black"/>
                </a:solidFill>
                <a:latin typeface="Meiryo UI" panose="020B0604030504040204" pitchFamily="50" charset="-128"/>
                <a:ea typeface="Meiryo UI" panose="020B0604030504040204" pitchFamily="50" charset="-128"/>
              </a:rPr>
              <a:t>・ 不備がある申請への連絡に</a:t>
            </a:r>
            <a:r>
              <a:rPr kumimoji="1" lang="en-US" altLang="ja-JP" sz="1200" dirty="0">
                <a:solidFill>
                  <a:prstClr val="black"/>
                </a:solidFill>
                <a:latin typeface="Meiryo UI" panose="020B0604030504040204" pitchFamily="50" charset="-128"/>
                <a:ea typeface="Meiryo UI" panose="020B0604030504040204" pitchFamily="50" charset="-128"/>
              </a:rPr>
              <a:t>RPA</a:t>
            </a:r>
            <a:r>
              <a:rPr kumimoji="1" lang="ja-JP" altLang="en-US" sz="1200" dirty="0">
                <a:solidFill>
                  <a:prstClr val="black"/>
                </a:solidFill>
                <a:latin typeface="Meiryo UI" panose="020B0604030504040204" pitchFamily="50" charset="-128"/>
                <a:ea typeface="Meiryo UI" panose="020B0604030504040204" pitchFamily="50" charset="-128"/>
              </a:rPr>
              <a:t>を活用し、約</a:t>
            </a:r>
            <a:r>
              <a:rPr kumimoji="1" lang="en-US" altLang="ja-JP" sz="1200" dirty="0">
                <a:solidFill>
                  <a:prstClr val="black"/>
                </a:solidFill>
                <a:latin typeface="Meiryo UI" panose="020B0604030504040204" pitchFamily="50" charset="-128"/>
                <a:ea typeface="Meiryo UI" panose="020B0604030504040204" pitchFamily="50" charset="-128"/>
              </a:rPr>
              <a:t>1</a:t>
            </a:r>
            <a:r>
              <a:rPr kumimoji="1" lang="ja-JP" altLang="en-US" sz="1200" dirty="0">
                <a:solidFill>
                  <a:prstClr val="black"/>
                </a:solidFill>
                <a:latin typeface="Meiryo UI" panose="020B0604030504040204" pitchFamily="50" charset="-128"/>
                <a:ea typeface="Meiryo UI" panose="020B0604030504040204" pitchFamily="50" charset="-128"/>
              </a:rPr>
              <a:t>万</a:t>
            </a:r>
            <a:r>
              <a:rPr kumimoji="1" lang="en-US" altLang="ja-JP" sz="1200" dirty="0">
                <a:solidFill>
                  <a:prstClr val="black"/>
                </a:solidFill>
                <a:latin typeface="Meiryo UI" panose="020B0604030504040204" pitchFamily="50" charset="-128"/>
                <a:ea typeface="Meiryo UI" panose="020B0604030504040204" pitchFamily="50" charset="-128"/>
              </a:rPr>
              <a:t>3</a:t>
            </a:r>
            <a:r>
              <a:rPr kumimoji="1" lang="ja-JP" altLang="en-US" sz="1200" dirty="0">
                <a:solidFill>
                  <a:prstClr val="black"/>
                </a:solidFill>
                <a:latin typeface="Meiryo UI" panose="020B0604030504040204" pitchFamily="50" charset="-128"/>
                <a:ea typeface="Meiryo UI" panose="020B0604030504040204" pitchFamily="50" charset="-128"/>
              </a:rPr>
              <a:t>千件の不備連絡メールを自動作成</a:t>
            </a:r>
          </a:p>
        </p:txBody>
      </p:sp>
      <p:sp>
        <p:nvSpPr>
          <p:cNvPr id="4" name="正方形/長方形 3"/>
          <p:cNvSpPr/>
          <p:nvPr/>
        </p:nvSpPr>
        <p:spPr>
          <a:xfrm>
            <a:off x="843366" y="2109627"/>
            <a:ext cx="7554059" cy="946413"/>
          </a:xfrm>
          <a:prstGeom prst="rect">
            <a:avLst/>
          </a:prstGeom>
        </p:spPr>
        <p:txBody>
          <a:bodyPr wrap="square">
            <a:spAutoFit/>
          </a:bodyPr>
          <a:lstStyle/>
          <a:p>
            <a:pPr lvl="0">
              <a:spcBef>
                <a:spcPts val="300"/>
              </a:spcBef>
            </a:pPr>
            <a:r>
              <a:rPr lang="ja-JP" altLang="en-US" sz="1200" b="1" dirty="0">
                <a:latin typeface="Meiryo UI" panose="020B0604030504040204" pitchFamily="50" charset="-128"/>
                <a:ea typeface="Meiryo UI" panose="020B0604030504040204" pitchFamily="50" charset="-128"/>
              </a:rPr>
              <a:t>①</a:t>
            </a:r>
            <a:r>
              <a:rPr kumimoji="1" lang="ja-JP" altLang="en-US" sz="1200" b="1" dirty="0">
                <a:solidFill>
                  <a:prstClr val="black"/>
                </a:solidFill>
                <a:latin typeface="Meiryo UI" panose="020B0604030504040204" pitchFamily="50" charset="-128"/>
                <a:ea typeface="Meiryo UI" panose="020B0604030504040204" pitchFamily="50" charset="-128"/>
              </a:rPr>
              <a:t>スマートシティ戦略部がシステムの構築から運用サポートまでを担当</a:t>
            </a:r>
            <a:endParaRPr kumimoji="1" lang="en-US" altLang="ja-JP" sz="1200" b="1" dirty="0">
              <a:solidFill>
                <a:prstClr val="black"/>
              </a:solidFill>
              <a:latin typeface="Meiryo UI" panose="020B0604030504040204" pitchFamily="50" charset="-128"/>
              <a:ea typeface="Meiryo UI" panose="020B0604030504040204" pitchFamily="50" charset="-128"/>
            </a:endParaRPr>
          </a:p>
          <a:p>
            <a:pPr lvl="0">
              <a:spcBef>
                <a:spcPts val="300"/>
              </a:spcBef>
            </a:pPr>
            <a:r>
              <a:rPr kumimoji="1" lang="ja-JP" altLang="en-US" sz="1200" dirty="0">
                <a:solidFill>
                  <a:prstClr val="black"/>
                </a:solidFill>
                <a:latin typeface="Meiryo UI" panose="020B0604030504040204" pitchFamily="50" charset="-128"/>
                <a:ea typeface="Meiryo UI" panose="020B0604030504040204" pitchFamily="50" charset="-128"/>
              </a:rPr>
              <a:t>　　・ 職員が概ね</a:t>
            </a:r>
            <a:r>
              <a:rPr kumimoji="1" lang="en-US" altLang="ja-JP" sz="1200" dirty="0">
                <a:solidFill>
                  <a:prstClr val="black"/>
                </a:solidFill>
                <a:latin typeface="Meiryo UI" panose="020B0604030504040204" pitchFamily="50" charset="-128"/>
                <a:ea typeface="Meiryo UI" panose="020B0604030504040204" pitchFamily="50" charset="-128"/>
              </a:rPr>
              <a:t>5</a:t>
            </a:r>
            <a:r>
              <a:rPr kumimoji="1" lang="ja-JP" altLang="en-US" sz="1200" dirty="0">
                <a:solidFill>
                  <a:prstClr val="black"/>
                </a:solidFill>
                <a:latin typeface="Meiryo UI" panose="020B0604030504040204" pitchFamily="50" charset="-128"/>
                <a:ea typeface="Meiryo UI" panose="020B0604030504040204" pitchFamily="50" charset="-128"/>
              </a:rPr>
              <a:t>日でシステム構築・運用、約</a:t>
            </a:r>
            <a:r>
              <a:rPr kumimoji="1" lang="en-US" altLang="ja-JP" sz="1200" dirty="0">
                <a:solidFill>
                  <a:prstClr val="black"/>
                </a:solidFill>
                <a:latin typeface="Meiryo UI" panose="020B0604030504040204" pitchFamily="50" charset="-128"/>
                <a:ea typeface="Meiryo UI" panose="020B0604030504040204" pitchFamily="50" charset="-128"/>
              </a:rPr>
              <a:t>15</a:t>
            </a:r>
            <a:r>
              <a:rPr kumimoji="1" lang="ja-JP" altLang="en-US" sz="1200" dirty="0">
                <a:solidFill>
                  <a:prstClr val="black"/>
                </a:solidFill>
                <a:latin typeface="Meiryo UI" panose="020B0604030504040204" pitchFamily="50" charset="-128"/>
                <a:ea typeface="Meiryo UI" panose="020B0604030504040204" pitchFamily="50" charset="-128"/>
              </a:rPr>
              <a:t>万件の申請を処理</a:t>
            </a:r>
            <a:endParaRPr kumimoji="1" lang="en-US" altLang="ja-JP" sz="1200" dirty="0">
              <a:solidFill>
                <a:prstClr val="black"/>
              </a:solidFill>
              <a:latin typeface="Meiryo UI" panose="020B0604030504040204" pitchFamily="50" charset="-128"/>
              <a:ea typeface="Meiryo UI" panose="020B0604030504040204" pitchFamily="50" charset="-128"/>
            </a:endParaRPr>
          </a:p>
          <a:p>
            <a:pPr lvl="0">
              <a:spcBef>
                <a:spcPts val="300"/>
              </a:spcBef>
            </a:pPr>
            <a:r>
              <a:rPr kumimoji="1" lang="ja-JP" altLang="en-US" sz="1200" dirty="0">
                <a:solidFill>
                  <a:prstClr val="black"/>
                </a:solidFill>
                <a:latin typeface="Meiryo UI" panose="020B0604030504040204" pitchFamily="50" charset="-128"/>
                <a:ea typeface="Meiryo UI" panose="020B0604030504040204" pitchFamily="50" charset="-128"/>
              </a:rPr>
              <a:t>　　・ オンラインによる申請手続き</a:t>
            </a:r>
            <a:r>
              <a:rPr lang="ja-JP" altLang="en-US" sz="1200" dirty="0">
                <a:solidFill>
                  <a:prstClr val="black"/>
                </a:solidFill>
                <a:latin typeface="Meiryo UI" panose="020B0604030504040204" pitchFamily="50" charset="-128"/>
                <a:ea typeface="Meiryo UI" panose="020B0604030504040204" pitchFamily="50" charset="-128"/>
              </a:rPr>
              <a:t>から</a:t>
            </a:r>
            <a:r>
              <a:rPr kumimoji="1" lang="ja-JP" altLang="en-US" sz="1200" dirty="0">
                <a:solidFill>
                  <a:prstClr val="black"/>
                </a:solidFill>
                <a:latin typeface="Meiryo UI" panose="020B0604030504040204" pitchFamily="50" charset="-128"/>
                <a:ea typeface="Meiryo UI" panose="020B0604030504040204" pitchFamily="50" charset="-128"/>
              </a:rPr>
              <a:t>申請データを一元管理できるデータベースをアジャイル方式で独自開発</a:t>
            </a:r>
            <a:r>
              <a:rPr kumimoji="1" lang="en-US" altLang="ja-JP" sz="1200" baseline="30000" dirty="0">
                <a:solidFill>
                  <a:prstClr val="black"/>
                </a:solidFill>
                <a:latin typeface="Meiryo UI" panose="020B0604030504040204" pitchFamily="50" charset="-128"/>
                <a:ea typeface="Meiryo UI" panose="020B0604030504040204" pitchFamily="50" charset="-128"/>
              </a:rPr>
              <a:t>*10</a:t>
            </a:r>
          </a:p>
          <a:p>
            <a:pPr>
              <a:spcBef>
                <a:spcPts val="300"/>
              </a:spcBef>
            </a:pPr>
            <a:r>
              <a:rPr lang="ja-JP" altLang="en-US" sz="1200" dirty="0">
                <a:solidFill>
                  <a:prstClr val="black"/>
                </a:solidFill>
                <a:latin typeface="Meiryo UI" panose="020B0604030504040204" pitchFamily="50" charset="-128"/>
                <a:ea typeface="Meiryo UI" panose="020B0604030504040204" pitchFamily="50" charset="-128"/>
              </a:rPr>
              <a:t>　　・ 運用の中で判明した課題に対する改善要望をスピーディかつ柔軟にシステム開発、反映</a:t>
            </a:r>
            <a:endParaRPr lang="en-US" altLang="ja-JP" sz="1200" dirty="0">
              <a:solidFill>
                <a:prstClr val="black"/>
              </a:solidFill>
              <a:latin typeface="Meiryo UI" panose="020B0604030504040204" pitchFamily="50" charset="-128"/>
              <a:ea typeface="Meiryo UI" panose="020B0604030504040204" pitchFamily="50" charset="-128"/>
            </a:endParaRPr>
          </a:p>
        </p:txBody>
      </p:sp>
      <p:grpSp>
        <p:nvGrpSpPr>
          <p:cNvPr id="107" name="グループ化 106"/>
          <p:cNvGrpSpPr/>
          <p:nvPr/>
        </p:nvGrpSpPr>
        <p:grpSpPr>
          <a:xfrm>
            <a:off x="1175292" y="3588658"/>
            <a:ext cx="7402153" cy="2312797"/>
            <a:chOff x="576449" y="4021328"/>
            <a:chExt cx="7402153" cy="2309193"/>
          </a:xfrm>
        </p:grpSpPr>
        <p:grpSp>
          <p:nvGrpSpPr>
            <p:cNvPr id="29" name="グループ化 28"/>
            <p:cNvGrpSpPr/>
            <p:nvPr/>
          </p:nvGrpSpPr>
          <p:grpSpPr>
            <a:xfrm>
              <a:off x="746649" y="4245143"/>
              <a:ext cx="6909846" cy="2085377"/>
              <a:chOff x="697680" y="4553492"/>
              <a:chExt cx="6909846" cy="2085377"/>
            </a:xfrm>
          </p:grpSpPr>
          <p:pic>
            <p:nvPicPr>
              <p:cNvPr id="17" name="図 16" descr="黒い背景と白い文字&#10;&#10;自動的に生成された説明">
                <a:extLst>
                  <a:ext uri="{FF2B5EF4-FFF2-40B4-BE49-F238E27FC236}">
                    <a16:creationId xmlns:a16="http://schemas.microsoft.com/office/drawing/2014/main" id="{E3B9355B-8CE7-472B-BEF3-99A77CADDDE3}"/>
                  </a:ext>
                </a:extLst>
              </p:cNvPr>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b="8852"/>
              <a:stretch/>
            </p:blipFill>
            <p:spPr>
              <a:xfrm>
                <a:off x="982977" y="4888257"/>
                <a:ext cx="588880" cy="536754"/>
              </a:xfrm>
              <a:prstGeom prst="rect">
                <a:avLst/>
              </a:prstGeom>
            </p:spPr>
          </p:pic>
          <p:sp>
            <p:nvSpPr>
              <p:cNvPr id="31" name="正方形/長方形 30">
                <a:extLst>
                  <a:ext uri="{FF2B5EF4-FFF2-40B4-BE49-F238E27FC236}">
                    <a16:creationId xmlns:a16="http://schemas.microsoft.com/office/drawing/2014/main" id="{B1147046-33F9-44B8-A28D-54DA01654730}"/>
                  </a:ext>
                </a:extLst>
              </p:cNvPr>
              <p:cNvSpPr/>
              <p:nvPr/>
            </p:nvSpPr>
            <p:spPr>
              <a:xfrm>
                <a:off x="803456" y="5474340"/>
                <a:ext cx="705850" cy="246221"/>
              </a:xfrm>
              <a:prstGeom prst="rect">
                <a:avLst/>
              </a:prstGeom>
            </p:spPr>
            <p:txBody>
              <a:bodyPr wrap="square">
                <a:spAutoFit/>
              </a:bodyPr>
              <a:lstStyle/>
              <a:p>
                <a:pPr marL="93663" indent="-93663" algn="ctr"/>
                <a:r>
                  <a:rPr lang="ja-JP" altLang="en-US" sz="1000" b="1" dirty="0">
                    <a:latin typeface="BIZ UDPゴシック" panose="020B0400000000000000" pitchFamily="50" charset="-128"/>
                    <a:ea typeface="BIZ UDPゴシック" panose="020B0400000000000000" pitchFamily="50" charset="-128"/>
                  </a:rPr>
                  <a:t>申請者</a:t>
                </a:r>
              </a:p>
            </p:txBody>
          </p:sp>
          <p:sp>
            <p:nvSpPr>
              <p:cNvPr id="32" name="正方形/長方形 31">
                <a:extLst>
                  <a:ext uri="{FF2B5EF4-FFF2-40B4-BE49-F238E27FC236}">
                    <a16:creationId xmlns:a16="http://schemas.microsoft.com/office/drawing/2014/main" id="{B1147046-33F9-44B8-A28D-54DA01654730}"/>
                  </a:ext>
                </a:extLst>
              </p:cNvPr>
              <p:cNvSpPr/>
              <p:nvPr/>
            </p:nvSpPr>
            <p:spPr>
              <a:xfrm>
                <a:off x="3832253" y="5486796"/>
                <a:ext cx="1167087" cy="400110"/>
              </a:xfrm>
              <a:prstGeom prst="rect">
                <a:avLst/>
              </a:prstGeom>
            </p:spPr>
            <p:txBody>
              <a:bodyPr wrap="square">
                <a:spAutoFit/>
              </a:bodyPr>
              <a:lstStyle/>
              <a:p>
                <a:pPr algn="ctr"/>
                <a:r>
                  <a:rPr lang="ja-JP" altLang="en-US" sz="1000" b="1" dirty="0">
                    <a:latin typeface="BIZ UDPゴシック" panose="020B0400000000000000" pitchFamily="50" charset="-128"/>
                    <a:ea typeface="BIZ UDPゴシック" panose="020B0400000000000000" pitchFamily="50" charset="-128"/>
                  </a:rPr>
                  <a:t>大阪府</a:t>
                </a:r>
                <a:endParaRPr lang="en-US" altLang="ja-JP" sz="1000" b="1" dirty="0">
                  <a:latin typeface="BIZ UDPゴシック" panose="020B0400000000000000" pitchFamily="50" charset="-128"/>
                  <a:ea typeface="BIZ UDPゴシック" panose="020B0400000000000000" pitchFamily="50" charset="-128"/>
                </a:endParaRPr>
              </a:p>
              <a:p>
                <a:pPr algn="ctr"/>
                <a:r>
                  <a:rPr lang="ja-JP" altLang="en-US" sz="1000" b="1" dirty="0">
                    <a:latin typeface="BIZ UDPゴシック" panose="020B0400000000000000" pitchFamily="50" charset="-128"/>
                    <a:ea typeface="BIZ UDPゴシック" panose="020B0400000000000000" pitchFamily="50" charset="-128"/>
                  </a:rPr>
                  <a:t>事務処理センター</a:t>
                </a:r>
              </a:p>
            </p:txBody>
          </p:sp>
          <p:grpSp>
            <p:nvGrpSpPr>
              <p:cNvPr id="23" name="グループ化 22"/>
              <p:cNvGrpSpPr/>
              <p:nvPr/>
            </p:nvGrpSpPr>
            <p:grpSpPr>
              <a:xfrm>
                <a:off x="4179535" y="4774580"/>
                <a:ext cx="588029" cy="268130"/>
                <a:chOff x="4100386" y="5548512"/>
                <a:chExt cx="588029" cy="268130"/>
              </a:xfrm>
            </p:grpSpPr>
            <p:sp>
              <p:nvSpPr>
                <p:cNvPr id="18" name="角丸四角形 17"/>
                <p:cNvSpPr/>
                <p:nvPr/>
              </p:nvSpPr>
              <p:spPr>
                <a:xfrm>
                  <a:off x="4100386" y="5569312"/>
                  <a:ext cx="588029" cy="24733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B1147046-33F9-44B8-A28D-54DA01654730}"/>
                    </a:ext>
                  </a:extLst>
                </p:cNvPr>
                <p:cNvSpPr/>
                <p:nvPr/>
              </p:nvSpPr>
              <p:spPr>
                <a:xfrm>
                  <a:off x="4100386" y="5548512"/>
                  <a:ext cx="578545" cy="261610"/>
                </a:xfrm>
                <a:prstGeom prst="rect">
                  <a:avLst/>
                </a:prstGeom>
                <a:noFill/>
              </p:spPr>
              <p:txBody>
                <a:bodyPr wrap="square">
                  <a:spAutoFit/>
                </a:bodyPr>
                <a:lstStyle/>
                <a:p>
                  <a:pPr marL="93663" indent="-93663" algn="ctr"/>
                  <a:r>
                    <a:rPr lang="ja-JP" altLang="en-US" sz="1100" b="1" dirty="0">
                      <a:solidFill>
                        <a:schemeClr val="bg1"/>
                      </a:solidFill>
                      <a:latin typeface="BIZ UDPゴシック" panose="020B0400000000000000" pitchFamily="50" charset="-128"/>
                      <a:ea typeface="BIZ UDPゴシック" panose="020B0400000000000000" pitchFamily="50" charset="-128"/>
                    </a:rPr>
                    <a:t>審査</a:t>
                  </a:r>
                </a:p>
              </p:txBody>
            </p:sp>
          </p:grpSp>
          <p:sp>
            <p:nvSpPr>
              <p:cNvPr id="35" name="テキスト ボックス 34"/>
              <p:cNvSpPr txBox="1"/>
              <p:nvPr/>
            </p:nvSpPr>
            <p:spPr>
              <a:xfrm>
                <a:off x="1587762" y="4890889"/>
                <a:ext cx="862342" cy="369332"/>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登録受付</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Web</a:t>
                </a:r>
                <a:r>
                  <a:rPr kumimoji="1" lang="ja-JP" altLang="en-US" sz="800" dirty="0">
                    <a:latin typeface="BIZ UDPゴシック" panose="020B0400000000000000" pitchFamily="50" charset="-128"/>
                    <a:ea typeface="BIZ UDPゴシック" panose="020B0400000000000000" pitchFamily="50" charset="-128"/>
                  </a:rPr>
                  <a:t>ｻｲﾄ＞</a:t>
                </a:r>
              </a:p>
            </p:txBody>
          </p:sp>
          <p:sp>
            <p:nvSpPr>
              <p:cNvPr id="40" name="正方形/長方形 39">
                <a:extLst>
                  <a:ext uri="{FF2B5EF4-FFF2-40B4-BE49-F238E27FC236}">
                    <a16:creationId xmlns:a16="http://schemas.microsoft.com/office/drawing/2014/main" id="{B1147046-33F9-44B8-A28D-54DA01654730}"/>
                  </a:ext>
                </a:extLst>
              </p:cNvPr>
              <p:cNvSpPr/>
              <p:nvPr/>
            </p:nvSpPr>
            <p:spPr>
              <a:xfrm>
                <a:off x="5406142" y="5591647"/>
                <a:ext cx="1202887" cy="400110"/>
              </a:xfrm>
              <a:prstGeom prst="rect">
                <a:avLst/>
              </a:prstGeom>
            </p:spPr>
            <p:txBody>
              <a:bodyPr wrap="square">
                <a:spAutoFit/>
              </a:bodyPr>
              <a:lstStyle/>
              <a:p>
                <a:r>
                  <a:rPr lang="ja-JP" altLang="en-US" sz="1000" b="1" dirty="0">
                    <a:latin typeface="BIZ UDPゴシック" panose="020B0400000000000000" pitchFamily="50" charset="-128"/>
                    <a:ea typeface="BIZ UDPゴシック" panose="020B0400000000000000" pitchFamily="50" charset="-128"/>
                  </a:rPr>
                  <a:t>（公財）大阪産業局</a:t>
                </a:r>
                <a:endParaRPr lang="en-US" altLang="ja-JP" sz="1000" b="1" dirty="0">
                  <a:latin typeface="BIZ UDPゴシック" panose="020B0400000000000000" pitchFamily="50" charset="-128"/>
                  <a:ea typeface="BIZ UDPゴシック" panose="020B0400000000000000" pitchFamily="50" charset="-128"/>
                </a:endParaRPr>
              </a:p>
              <a:p>
                <a:r>
                  <a:rPr lang="ja-JP" altLang="en-US" sz="1000" b="1" dirty="0">
                    <a:latin typeface="BIZ UDPゴシック" panose="020B0400000000000000" pitchFamily="50" charset="-128"/>
                    <a:ea typeface="BIZ UDPゴシック" panose="020B0400000000000000" pitchFamily="50" charset="-128"/>
                  </a:rPr>
                  <a:t>／金融機関</a:t>
                </a:r>
              </a:p>
            </p:txBody>
          </p:sp>
          <p:sp>
            <p:nvSpPr>
              <p:cNvPr id="41" name="テキスト ボックス 40"/>
              <p:cNvSpPr txBox="1"/>
              <p:nvPr/>
            </p:nvSpPr>
            <p:spPr>
              <a:xfrm>
                <a:off x="4818313" y="4898252"/>
                <a:ext cx="923356" cy="369332"/>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支払手続き</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＜データ提供＞</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6188914" y="4904103"/>
                <a:ext cx="855242"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支援金支給</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B1147046-33F9-44B8-A28D-54DA01654730}"/>
                  </a:ext>
                </a:extLst>
              </p:cNvPr>
              <p:cNvSpPr/>
              <p:nvPr/>
            </p:nvSpPr>
            <p:spPr>
              <a:xfrm>
                <a:off x="6998332" y="5605176"/>
                <a:ext cx="609194" cy="246221"/>
              </a:xfrm>
              <a:prstGeom prst="rect">
                <a:avLst/>
              </a:prstGeom>
            </p:spPr>
            <p:txBody>
              <a:bodyPr wrap="square">
                <a:spAutoFit/>
              </a:bodyPr>
              <a:lstStyle/>
              <a:p>
                <a:pPr marL="93663" indent="-93663" algn="ctr"/>
                <a:r>
                  <a:rPr lang="ja-JP" altLang="en-US" sz="1000" b="1" dirty="0">
                    <a:latin typeface="BIZ UDPゴシック" panose="020B0400000000000000" pitchFamily="50" charset="-128"/>
                    <a:ea typeface="BIZ UDPゴシック" panose="020B0400000000000000" pitchFamily="50" charset="-128"/>
                  </a:rPr>
                  <a:t>申請者</a:t>
                </a:r>
              </a:p>
            </p:txBody>
          </p:sp>
          <p:sp>
            <p:nvSpPr>
              <p:cNvPr id="59" name="テキスト ボックス 58"/>
              <p:cNvSpPr txBox="1"/>
              <p:nvPr/>
            </p:nvSpPr>
            <p:spPr>
              <a:xfrm>
                <a:off x="3319237" y="5839922"/>
                <a:ext cx="854386"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不備発見</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60" name="テキスト ボックス 59"/>
              <p:cNvSpPr txBox="1"/>
              <p:nvPr/>
            </p:nvSpPr>
            <p:spPr>
              <a:xfrm>
                <a:off x="1117443" y="5947451"/>
                <a:ext cx="1026285" cy="369332"/>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不備連絡</a:t>
                </a:r>
                <a:r>
                  <a:rPr kumimoji="1" lang="en-US" altLang="ja-JP" sz="1000" baseline="30000" dirty="0">
                    <a:latin typeface="BIZ UDPゴシック" panose="020B0400000000000000" pitchFamily="50" charset="-128"/>
                    <a:ea typeface="BIZ UDPゴシック" panose="020B0400000000000000" pitchFamily="50" charset="-128"/>
                  </a:rPr>
                  <a:t>※</a:t>
                </a:r>
              </a:p>
              <a:p>
                <a:pPr algn="ct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RPA</a:t>
                </a:r>
                <a:r>
                  <a:rPr kumimoji="1" lang="ja-JP" altLang="en-US" sz="800" dirty="0">
                    <a:latin typeface="BIZ UDPゴシック" panose="020B0400000000000000" pitchFamily="50" charset="-128"/>
                    <a:ea typeface="BIZ UDPゴシック" panose="020B0400000000000000" pitchFamily="50" charset="-128"/>
                  </a:rPr>
                  <a:t>活用＞</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61" name="テキスト ボックス 60"/>
              <p:cNvSpPr txBox="1"/>
              <p:nvPr/>
            </p:nvSpPr>
            <p:spPr>
              <a:xfrm>
                <a:off x="1595193" y="6408037"/>
                <a:ext cx="2730911" cy="230832"/>
              </a:xfrm>
              <a:prstGeom prst="rect">
                <a:avLst/>
              </a:prstGeom>
              <a:noFill/>
            </p:spPr>
            <p:txBody>
              <a:bodyPr wrap="square" rtlCol="0">
                <a:spAutoFit/>
              </a:bodyPr>
              <a:lstStyle/>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メール作成のみ</a:t>
                </a:r>
                <a:r>
                  <a:rPr kumimoji="1" lang="en-US" altLang="ja-JP" sz="900" dirty="0">
                    <a:latin typeface="BIZ UDPゴシック" panose="020B0400000000000000" pitchFamily="50" charset="-128"/>
                    <a:ea typeface="BIZ UDPゴシック" panose="020B0400000000000000" pitchFamily="50" charset="-128"/>
                  </a:rPr>
                  <a:t>RPA</a:t>
                </a:r>
                <a:r>
                  <a:rPr kumimoji="1" lang="ja-JP" altLang="en-US" sz="900" dirty="0">
                    <a:latin typeface="BIZ UDPゴシック" panose="020B0400000000000000" pitchFamily="50" charset="-128"/>
                    <a:ea typeface="BIZ UDPゴシック" panose="020B0400000000000000" pitchFamily="50" charset="-128"/>
                  </a:rPr>
                  <a:t>で自動化、確認・送信は職員</a:t>
                </a:r>
                <a:endParaRPr kumimoji="1" lang="en-US" altLang="ja-JP" sz="900" dirty="0">
                  <a:latin typeface="BIZ UDPゴシック" panose="020B0400000000000000" pitchFamily="50" charset="-128"/>
                  <a:ea typeface="BIZ UDPゴシック" panose="020B0400000000000000" pitchFamily="50" charset="-128"/>
                </a:endParaRPr>
              </a:p>
            </p:txBody>
          </p:sp>
          <p:pic>
            <p:nvPicPr>
              <p:cNvPr id="65" name="図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4948" y="5850004"/>
                <a:ext cx="443088" cy="443088"/>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6081" y="5839421"/>
                <a:ext cx="494659" cy="494659"/>
              </a:xfrm>
              <a:prstGeom prst="rect">
                <a:avLst/>
              </a:prstGeom>
            </p:spPr>
          </p:pic>
          <p:grpSp>
            <p:nvGrpSpPr>
              <p:cNvPr id="14" name="グループ化 13"/>
              <p:cNvGrpSpPr/>
              <p:nvPr/>
            </p:nvGrpSpPr>
            <p:grpSpPr>
              <a:xfrm>
                <a:off x="2365118" y="4553492"/>
                <a:ext cx="1166813" cy="999283"/>
                <a:chOff x="2656912" y="3843705"/>
                <a:chExt cx="1166813" cy="999283"/>
              </a:xfrm>
            </p:grpSpPr>
            <p:pic>
              <p:nvPicPr>
                <p:cNvPr id="1026" name="Picture 2" descr="線画のクラウドのアイコン - IFN 無料アイコン。SVG/EPS/PNGのフリー素材"/>
                <p:cNvPicPr>
                  <a:picLocks noChangeAspect="1" noChangeArrowheads="1"/>
                </p:cNvPicPr>
                <p:nvPr/>
              </p:nvPicPr>
              <p:blipFill rotWithShape="1">
                <a:blip r:embed="rId5">
                  <a:extLst>
                    <a:ext uri="{28A0092B-C50C-407E-A947-70E740481C1C}">
                      <a14:useLocalDpi xmlns:a14="http://schemas.microsoft.com/office/drawing/2010/main" val="0"/>
                    </a:ext>
                  </a:extLst>
                </a:blip>
                <a:srcRect l="18940" t="23293" r="15321" b="18664"/>
                <a:stretch/>
              </p:blipFill>
              <p:spPr bwMode="auto">
                <a:xfrm>
                  <a:off x="2762521" y="4184233"/>
                  <a:ext cx="932618" cy="658755"/>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p:cNvSpPr/>
                <p:nvPr/>
              </p:nvSpPr>
              <p:spPr>
                <a:xfrm>
                  <a:off x="2656912" y="3843705"/>
                  <a:ext cx="1166813" cy="400110"/>
                </a:xfrm>
                <a:prstGeom prst="rect">
                  <a:avLst/>
                </a:prstGeom>
              </p:spPr>
              <p:txBody>
                <a:bodyPr wrap="square">
                  <a:spAutoFit/>
                </a:bodyPr>
                <a:lstStyle/>
                <a:p>
                  <a:pPr lvl="0" algn="ctr"/>
                  <a:r>
                    <a:rPr kumimoji="1" lang="ja-JP" altLang="en-US" sz="1000" b="1" dirty="0">
                      <a:latin typeface="BIZ UDPゴシック" panose="020B0400000000000000" pitchFamily="50" charset="-128"/>
                      <a:ea typeface="BIZ UDPゴシック" panose="020B0400000000000000" pitchFamily="50" charset="-128"/>
                    </a:rPr>
                    <a:t>インターネット</a:t>
                  </a:r>
                  <a:endParaRPr kumimoji="1" lang="en-US" altLang="ja-JP" sz="1000" b="1" dirty="0">
                    <a:latin typeface="BIZ UDPゴシック" panose="020B0400000000000000" pitchFamily="50" charset="-128"/>
                    <a:ea typeface="BIZ UDPゴシック" panose="020B0400000000000000" pitchFamily="50" charset="-128"/>
                  </a:endParaRPr>
                </a:p>
                <a:p>
                  <a:pPr lvl="0" algn="ctr"/>
                  <a:r>
                    <a:rPr kumimoji="1" lang="ja-JP" altLang="en-US" sz="1000" b="1" dirty="0">
                      <a:latin typeface="BIZ UDPゴシック" panose="020B0400000000000000" pitchFamily="50" charset="-128"/>
                      <a:ea typeface="BIZ UDPゴシック" panose="020B0400000000000000" pitchFamily="50" charset="-128"/>
                    </a:rPr>
                    <a:t>クラウドサービス</a:t>
                  </a:r>
                </a:p>
              </p:txBody>
            </p:sp>
          </p:grpSp>
          <p:pic>
            <p:nvPicPr>
              <p:cNvPr id="48" name="図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7356" y="5071807"/>
                <a:ext cx="544349" cy="544349"/>
              </a:xfrm>
              <a:prstGeom prst="rect">
                <a:avLst/>
              </a:prstGeom>
            </p:spPr>
          </p:pic>
          <p:pic>
            <p:nvPicPr>
              <p:cNvPr id="68" name="図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9029" y="5014407"/>
                <a:ext cx="499190" cy="499190"/>
              </a:xfrm>
              <a:prstGeom prst="rect">
                <a:avLst/>
              </a:prstGeom>
            </p:spPr>
          </p:pic>
          <p:pic>
            <p:nvPicPr>
              <p:cNvPr id="69" name="図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1197" y="5071807"/>
                <a:ext cx="467927" cy="467927"/>
              </a:xfrm>
              <a:prstGeom prst="rect">
                <a:avLst/>
              </a:prstGeom>
            </p:spPr>
          </p:pic>
          <p:grpSp>
            <p:nvGrpSpPr>
              <p:cNvPr id="6" name="グループ化 5"/>
              <p:cNvGrpSpPr/>
              <p:nvPr/>
            </p:nvGrpSpPr>
            <p:grpSpPr>
              <a:xfrm>
                <a:off x="1609118" y="5251564"/>
                <a:ext cx="834292" cy="75183"/>
                <a:chOff x="1939413" y="5156982"/>
                <a:chExt cx="834292" cy="75183"/>
              </a:xfrm>
            </p:grpSpPr>
            <p:cxnSp>
              <p:nvCxnSpPr>
                <p:cNvPr id="70" name="直線コネクタ 69"/>
                <p:cNvCxnSpPr/>
                <p:nvPr/>
              </p:nvCxnSpPr>
              <p:spPr>
                <a:xfrm>
                  <a:off x="1939413" y="5189328"/>
                  <a:ext cx="756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1" name="二等辺三角形 70"/>
                <p:cNvSpPr/>
                <p:nvPr/>
              </p:nvSpPr>
              <p:spPr>
                <a:xfrm rot="5400000">
                  <a:off x="2697018" y="515547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1556098" y="5551462"/>
                <a:ext cx="587630" cy="462169"/>
                <a:chOff x="1556098" y="5551462"/>
                <a:chExt cx="587630" cy="462169"/>
              </a:xfrm>
            </p:grpSpPr>
            <p:cxnSp>
              <p:nvCxnSpPr>
                <p:cNvPr id="73" name="直線コネクタ 72"/>
                <p:cNvCxnSpPr/>
                <p:nvPr/>
              </p:nvCxnSpPr>
              <p:spPr>
                <a:xfrm flipH="1" flipV="1">
                  <a:off x="1616187" y="5606613"/>
                  <a:ext cx="527541" cy="40701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4" name="二等辺三角形 73"/>
                <p:cNvSpPr/>
                <p:nvPr/>
              </p:nvSpPr>
              <p:spPr>
                <a:xfrm rot="18459098">
                  <a:off x="1557602" y="554995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角丸四角形 10"/>
              <p:cNvSpPr/>
              <p:nvPr/>
            </p:nvSpPr>
            <p:spPr>
              <a:xfrm>
                <a:off x="1713243" y="5675973"/>
                <a:ext cx="313741" cy="243985"/>
              </a:xfrm>
              <a:prstGeom prst="roundRect">
                <a:avLst>
                  <a:gd name="adj" fmla="val 122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27413" y="5650196"/>
                <a:ext cx="297863" cy="297863"/>
              </a:xfrm>
              <a:prstGeom prst="rect">
                <a:avLst/>
              </a:prstGeom>
            </p:spPr>
          </p:pic>
          <p:pic>
            <p:nvPicPr>
              <p:cNvPr id="64" name="図 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680" y="4919272"/>
                <a:ext cx="544349" cy="544349"/>
              </a:xfrm>
              <a:prstGeom prst="rect">
                <a:avLst/>
              </a:prstGeom>
            </p:spPr>
          </p:pic>
          <p:grpSp>
            <p:nvGrpSpPr>
              <p:cNvPr id="81" name="グループ化 80"/>
              <p:cNvGrpSpPr/>
              <p:nvPr/>
            </p:nvGrpSpPr>
            <p:grpSpPr>
              <a:xfrm>
                <a:off x="3348584" y="5254814"/>
                <a:ext cx="548321" cy="75183"/>
                <a:chOff x="2225384" y="5156982"/>
                <a:chExt cx="548321" cy="75183"/>
              </a:xfrm>
            </p:grpSpPr>
            <p:cxnSp>
              <p:nvCxnSpPr>
                <p:cNvPr id="82" name="直線コネクタ 81"/>
                <p:cNvCxnSpPr/>
                <p:nvPr/>
              </p:nvCxnSpPr>
              <p:spPr>
                <a:xfrm>
                  <a:off x="2225384" y="5189328"/>
                  <a:ext cx="47002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3" name="二等辺三角形 82"/>
                <p:cNvSpPr/>
                <p:nvPr/>
              </p:nvSpPr>
              <p:spPr>
                <a:xfrm rot="5400000">
                  <a:off x="2697018" y="515547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 name="グループ化 83"/>
              <p:cNvGrpSpPr/>
              <p:nvPr/>
            </p:nvGrpSpPr>
            <p:grpSpPr>
              <a:xfrm flipV="1">
                <a:off x="3277940" y="5551462"/>
                <a:ext cx="587630" cy="462169"/>
                <a:chOff x="1556098" y="5551462"/>
                <a:chExt cx="587630" cy="462169"/>
              </a:xfrm>
            </p:grpSpPr>
            <p:cxnSp>
              <p:nvCxnSpPr>
                <p:cNvPr id="85" name="直線コネクタ 84"/>
                <p:cNvCxnSpPr/>
                <p:nvPr/>
              </p:nvCxnSpPr>
              <p:spPr>
                <a:xfrm flipH="1" flipV="1">
                  <a:off x="1616187" y="5606613"/>
                  <a:ext cx="527541" cy="40701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6" name="二等辺三角形 85"/>
                <p:cNvSpPr/>
                <p:nvPr/>
              </p:nvSpPr>
              <p:spPr>
                <a:xfrm rot="18459098">
                  <a:off x="1557602" y="554995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 name="グループ化 89"/>
              <p:cNvGrpSpPr/>
              <p:nvPr/>
            </p:nvGrpSpPr>
            <p:grpSpPr>
              <a:xfrm>
                <a:off x="4849108" y="5249273"/>
                <a:ext cx="834292" cy="75183"/>
                <a:chOff x="1939413" y="5156982"/>
                <a:chExt cx="834292" cy="75183"/>
              </a:xfrm>
            </p:grpSpPr>
            <p:cxnSp>
              <p:nvCxnSpPr>
                <p:cNvPr id="91" name="直線コネクタ 90"/>
                <p:cNvCxnSpPr/>
                <p:nvPr/>
              </p:nvCxnSpPr>
              <p:spPr>
                <a:xfrm>
                  <a:off x="1939413" y="5189328"/>
                  <a:ext cx="756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2" name="二等辺三角形 91"/>
                <p:cNvSpPr/>
                <p:nvPr/>
              </p:nvSpPr>
              <p:spPr>
                <a:xfrm rot="5400000">
                  <a:off x="2697018" y="515547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 name="図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93179" y="5059908"/>
                <a:ext cx="545571" cy="545571"/>
              </a:xfrm>
              <a:prstGeom prst="rect">
                <a:avLst/>
              </a:prstGeom>
            </p:spPr>
          </p:pic>
          <p:grpSp>
            <p:nvGrpSpPr>
              <p:cNvPr id="96" name="グループ化 95"/>
              <p:cNvGrpSpPr/>
              <p:nvPr/>
            </p:nvGrpSpPr>
            <p:grpSpPr>
              <a:xfrm>
                <a:off x="6227470" y="5249178"/>
                <a:ext cx="834292" cy="75183"/>
                <a:chOff x="1939413" y="5156982"/>
                <a:chExt cx="834292" cy="75183"/>
              </a:xfrm>
            </p:grpSpPr>
            <p:cxnSp>
              <p:nvCxnSpPr>
                <p:cNvPr id="97" name="直線コネクタ 96"/>
                <p:cNvCxnSpPr/>
                <p:nvPr/>
              </p:nvCxnSpPr>
              <p:spPr>
                <a:xfrm>
                  <a:off x="1939413" y="5189328"/>
                  <a:ext cx="756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8" name="二等辺三角形 97"/>
                <p:cNvSpPr/>
                <p:nvPr/>
              </p:nvSpPr>
              <p:spPr>
                <a:xfrm rot="5400000">
                  <a:off x="2697018" y="515547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8" name="図 27"/>
              <p:cNvPicPr>
                <a:picLocks noChangeAspect="1"/>
              </p:cNvPicPr>
              <p:nvPr/>
            </p:nvPicPr>
            <p:blipFill>
              <a:blip r:embed="rId10"/>
              <a:stretch>
                <a:fillRect/>
              </a:stretch>
            </p:blipFill>
            <p:spPr>
              <a:xfrm>
                <a:off x="6377552" y="5107427"/>
                <a:ext cx="455835" cy="433867"/>
              </a:xfrm>
              <a:prstGeom prst="rect">
                <a:avLst/>
              </a:prstGeom>
            </p:spPr>
          </p:pic>
        </p:grpSp>
        <p:sp>
          <p:nvSpPr>
            <p:cNvPr id="100" name="正方形/長方形 99"/>
            <p:cNvSpPr/>
            <p:nvPr/>
          </p:nvSpPr>
          <p:spPr>
            <a:xfrm>
              <a:off x="576449" y="4154730"/>
              <a:ext cx="7402153" cy="217579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2700811" y="4021328"/>
              <a:ext cx="3153427" cy="276567"/>
            </a:xfrm>
            <a:prstGeom prst="rect">
              <a:avLst/>
            </a:prstGeom>
            <a:solidFill>
              <a:schemeClr val="bg1"/>
            </a:solidFill>
          </p:spPr>
          <p:txBody>
            <a:bodyPr wrap="none">
              <a:spAutoFit/>
            </a:bodyPr>
            <a:lstStyle/>
            <a:p>
              <a:r>
                <a:rPr kumimoji="1" lang="ja-JP" altLang="en-US" sz="1200" b="1" dirty="0">
                  <a:solidFill>
                    <a:srgbClr val="0070C0"/>
                  </a:solidFill>
                  <a:latin typeface="BIZ UDPゴシック" panose="020B0400000000000000" pitchFamily="50" charset="-128"/>
                  <a:ea typeface="BIZ UDPゴシック" panose="020B0400000000000000" pitchFamily="50" charset="-128"/>
                </a:rPr>
                <a:t>休業要請・要請外支援金支給までのフロー図</a:t>
              </a:r>
              <a:endParaRPr lang="ja-JP" altLang="en-US" sz="1400" dirty="0">
                <a:solidFill>
                  <a:srgbClr val="0070C0"/>
                </a:solidFill>
              </a:endParaRPr>
            </a:p>
          </p:txBody>
        </p:sp>
        <p:grpSp>
          <p:nvGrpSpPr>
            <p:cNvPr id="106" name="グループ化 105"/>
            <p:cNvGrpSpPr/>
            <p:nvPr/>
          </p:nvGrpSpPr>
          <p:grpSpPr>
            <a:xfrm>
              <a:off x="6064918" y="5614379"/>
              <a:ext cx="1913684" cy="561585"/>
              <a:chOff x="5599695" y="5537091"/>
              <a:chExt cx="1913684" cy="561585"/>
            </a:xfrm>
          </p:grpSpPr>
          <p:sp>
            <p:nvSpPr>
              <p:cNvPr id="46" name="正方形/長方形 45"/>
              <p:cNvSpPr/>
              <p:nvPr/>
            </p:nvSpPr>
            <p:spPr>
              <a:xfrm>
                <a:off x="5660505" y="5729344"/>
                <a:ext cx="1852874" cy="369332"/>
              </a:xfrm>
              <a:prstGeom prst="rect">
                <a:avLst/>
              </a:prstGeom>
            </p:spPr>
            <p:txBody>
              <a:bodyPr wrap="square">
                <a:spAutoFit/>
              </a:bodyPr>
              <a:lstStyle/>
              <a:p>
                <a:pPr defTabSz="342909"/>
                <a:r>
                  <a:rPr lang="ja-JP" altLang="en-US" sz="900" dirty="0">
                    <a:latin typeface="BIZ UDPゴシック" panose="020B0400000000000000" pitchFamily="50" charset="-128"/>
                    <a:ea typeface="BIZ UDPゴシック" panose="020B0400000000000000" pitchFamily="50" charset="-128"/>
                  </a:rPr>
                  <a:t>申請書類到着件数：約</a:t>
                </a:r>
                <a:r>
                  <a:rPr lang="en-US" altLang="ja-JP" sz="900" dirty="0">
                    <a:latin typeface="BIZ UDPゴシック" panose="020B0400000000000000" pitchFamily="50" charset="-128"/>
                    <a:ea typeface="BIZ UDPゴシック" panose="020B0400000000000000" pitchFamily="50" charset="-128"/>
                  </a:rPr>
                  <a:t>15</a:t>
                </a:r>
                <a:r>
                  <a:rPr lang="ja-JP" altLang="en-US" sz="900" dirty="0">
                    <a:latin typeface="BIZ UDPゴシック" panose="020B0400000000000000" pitchFamily="50" charset="-128"/>
                    <a:ea typeface="BIZ UDPゴシック" panose="020B0400000000000000" pitchFamily="50" charset="-128"/>
                  </a:rPr>
                  <a:t>万件</a:t>
                </a:r>
              </a:p>
              <a:p>
                <a:pPr defTabSz="342909"/>
                <a:r>
                  <a:rPr lang="ja-JP" altLang="en-US" sz="900" dirty="0">
                    <a:latin typeface="BIZ UDPゴシック" panose="020B0400000000000000" pitchFamily="50" charset="-128"/>
                    <a:ea typeface="BIZ UDPゴシック" panose="020B0400000000000000" pitchFamily="50" charset="-128"/>
                  </a:rPr>
                  <a:t>　　　うち不備件数：約１万</a:t>
                </a:r>
                <a:r>
                  <a:rPr lang="en-US" altLang="ja-JP" sz="900" dirty="0">
                    <a:latin typeface="BIZ UDPゴシック" panose="020B0400000000000000" pitchFamily="50" charset="-128"/>
                    <a:ea typeface="BIZ UDPゴシック" panose="020B0400000000000000" pitchFamily="50" charset="-128"/>
                  </a:rPr>
                  <a:t>3</a:t>
                </a:r>
                <a:r>
                  <a:rPr lang="ja-JP" altLang="en-US" sz="900" dirty="0">
                    <a:latin typeface="BIZ UDPゴシック" panose="020B0400000000000000" pitchFamily="50" charset="-128"/>
                    <a:ea typeface="BIZ UDPゴシック" panose="020B0400000000000000" pitchFamily="50" charset="-128"/>
                  </a:rPr>
                  <a:t>千件</a:t>
                </a:r>
              </a:p>
            </p:txBody>
          </p:sp>
          <p:sp>
            <p:nvSpPr>
              <p:cNvPr id="101" name="正方形/長方形 100"/>
              <p:cNvSpPr/>
              <p:nvPr/>
            </p:nvSpPr>
            <p:spPr>
              <a:xfrm>
                <a:off x="5599695" y="5537091"/>
                <a:ext cx="1396536" cy="230832"/>
              </a:xfrm>
              <a:prstGeom prst="rect">
                <a:avLst/>
              </a:prstGeom>
            </p:spPr>
            <p:txBody>
              <a:bodyPr wrap="none">
                <a:spAutoFit/>
              </a:bodyPr>
              <a:lstStyle/>
              <a:p>
                <a:pPr lvl="0" defTabSz="342909"/>
                <a:r>
                  <a:rPr lang="ja-JP" altLang="en-US" sz="900" b="1" dirty="0">
                    <a:solidFill>
                      <a:prstClr val="black"/>
                    </a:solidFill>
                    <a:latin typeface="BIZ UDPゴシック" panose="020B0400000000000000" pitchFamily="50" charset="-128"/>
                    <a:ea typeface="BIZ UDPゴシック" panose="020B0400000000000000" pitchFamily="50" charset="-128"/>
                  </a:rPr>
                  <a:t>（参考）申請・審査状況等</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cxnSp>
            <p:nvCxnSpPr>
              <p:cNvPr id="103" name="直線コネクタ 102"/>
              <p:cNvCxnSpPr/>
              <p:nvPr/>
            </p:nvCxnSpPr>
            <p:spPr>
              <a:xfrm>
                <a:off x="5700610" y="5754654"/>
                <a:ext cx="15828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9" name="正方形/長方形 98"/>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ja-JP" altLang="en-US" sz="1600" b="1"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6" name="テキスト ボックス 65"/>
          <p:cNvSpPr txBox="1"/>
          <p:nvPr/>
        </p:nvSpPr>
        <p:spPr>
          <a:xfrm>
            <a:off x="373795" y="6330258"/>
            <a:ext cx="8203650" cy="294097"/>
          </a:xfrm>
          <a:prstGeom prst="rect">
            <a:avLst/>
          </a:prstGeom>
          <a:noFill/>
          <a:ln>
            <a:noFill/>
          </a:ln>
        </p:spPr>
        <p:txBody>
          <a:bodyPr wrap="none" rtlCol="0">
            <a:noAutofit/>
          </a:bodyPr>
          <a:lstStyle/>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(*10)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アジャイル開発（</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agile software development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）とは、機能単位の小さなサイクルで、計画から設計・開発・テストまでの工程を繰り返すことにより開発を進め、</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速やかにソフトウェアやシステムをリリースすることに適した（</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agile</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＝素早い・俊敏な）開発手法。</a:t>
            </a:r>
          </a:p>
        </p:txBody>
      </p:sp>
      <p:grpSp>
        <p:nvGrpSpPr>
          <p:cNvPr id="63" name="グループ化 62"/>
          <p:cNvGrpSpPr/>
          <p:nvPr/>
        </p:nvGrpSpPr>
        <p:grpSpPr>
          <a:xfrm>
            <a:off x="802506" y="1845498"/>
            <a:ext cx="835586" cy="278357"/>
            <a:chOff x="928751" y="1163209"/>
            <a:chExt cx="2483141" cy="344695"/>
          </a:xfrm>
        </p:grpSpPr>
        <p:sp>
          <p:nvSpPr>
            <p:cNvPr id="67" name="角丸四角形 66"/>
            <p:cNvSpPr/>
            <p:nvPr/>
          </p:nvSpPr>
          <p:spPr>
            <a:xfrm>
              <a:off x="928751" y="1183848"/>
              <a:ext cx="2483141" cy="32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1107980" y="1163209"/>
              <a:ext cx="2154146" cy="343013"/>
            </a:xfrm>
            <a:prstGeom prst="rect">
              <a:avLst/>
            </a:prstGeom>
          </p:spPr>
          <p:txBody>
            <a:bodyPr wrap="none">
              <a:spAutoFit/>
            </a:bodyPr>
            <a:lstStyle/>
            <a:p>
              <a:pPr lvl="0" algn="ctr" defTabSz="342909"/>
              <a:r>
                <a:rPr lang="ja-JP" altLang="en-US" sz="1200" b="1" dirty="0">
                  <a:solidFill>
                    <a:prstClr val="white"/>
                  </a:solidFill>
                  <a:latin typeface="BIZ UDPゴシック" panose="020B0400000000000000" pitchFamily="50" charset="-128"/>
                  <a:ea typeface="BIZ UDPゴシック" panose="020B0400000000000000" pitchFamily="50" charset="-128"/>
                </a:rPr>
                <a:t>ポイント</a:t>
              </a:r>
              <a:endParaRPr lang="en-US" altLang="ja-JP" sz="1200" b="1" dirty="0">
                <a:solidFill>
                  <a:prstClr val="white"/>
                </a:solidFill>
                <a:latin typeface="BIZ UDPゴシック" panose="020B0400000000000000" pitchFamily="50" charset="-128"/>
                <a:ea typeface="BIZ UDPゴシック" panose="020B0400000000000000" pitchFamily="50" charset="-128"/>
              </a:endParaRPr>
            </a:p>
          </p:txBody>
        </p:sp>
      </p:grpSp>
      <p:sp>
        <p:nvSpPr>
          <p:cNvPr id="75" name="正方形/長方形 7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Calibri"/>
                <a:ea typeface="ＭＳ Ｐゴシック" panose="020B0600070205080204" pitchFamily="50" charset="-128"/>
              </a:rPr>
              <a:t>9</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7" name="テキスト ボックス 76"/>
          <p:cNvSpPr txBox="1"/>
          <p:nvPr/>
        </p:nvSpPr>
        <p:spPr>
          <a:xfrm>
            <a:off x="433139" y="1045438"/>
            <a:ext cx="8464535" cy="288956"/>
          </a:xfrm>
          <a:prstGeom prst="rect">
            <a:avLst/>
          </a:prstGeom>
          <a:noFill/>
          <a:ln>
            <a:noFill/>
          </a:ln>
        </p:spPr>
        <p:txBody>
          <a:bodyPr wrap="square" rtlCol="0" anchor="ctr">
            <a:noAutofit/>
          </a:bodyPr>
          <a:lstStyle/>
          <a:p>
            <a:r>
              <a:rPr lang="ja-JP" altLang="en-US" sz="1200" dirty="0">
                <a:latin typeface="メイリオ" panose="020B0604030504040204" pitchFamily="50" charset="-128"/>
                <a:ea typeface="メイリオ" panose="020B0604030504040204" pitchFamily="50" charset="-128"/>
              </a:rPr>
              <a:t>新型コロナウイルス感染症対策において、クラウドサービスを活用したオンライン化の取組みを実施。</a:t>
            </a:r>
            <a:endParaRPr lang="en-US" altLang="ja-JP" sz="1200" dirty="0">
              <a:latin typeface="メイリオ" panose="020B0604030504040204" pitchFamily="50" charset="-128"/>
              <a:ea typeface="メイリオ" panose="020B0604030504040204" pitchFamily="50" charset="-128"/>
            </a:endParaRPr>
          </a:p>
        </p:txBody>
      </p:sp>
      <p:sp>
        <p:nvSpPr>
          <p:cNvPr id="79" name="テキスト ボックス 78"/>
          <p:cNvSpPr txBox="1"/>
          <p:nvPr/>
        </p:nvSpPr>
        <p:spPr>
          <a:xfrm>
            <a:off x="701570" y="5988478"/>
            <a:ext cx="837903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その他、病院の空き状況の共有、患者の健康観察などを</a:t>
            </a:r>
            <a:r>
              <a:rPr lang="ja-JP" altLang="en-US" sz="900" dirty="0">
                <a:latin typeface="Meiryo UI" panose="020B0604030504040204" pitchFamily="50" charset="-128"/>
                <a:ea typeface="Meiryo UI" panose="020B0604030504040204" pitchFamily="50" charset="-128"/>
              </a:rPr>
              <a:t>オンライン化（コロナウイルス対応状況管理システム）</a:t>
            </a:r>
            <a:r>
              <a:rPr lang="en-US" altLang="ja-JP" sz="900" dirty="0">
                <a:latin typeface="Meiryo UI" panose="020B0604030504040204" pitchFamily="50" charset="-128"/>
                <a:ea typeface="Meiryo UI" panose="020B0604030504040204" pitchFamily="50" charset="-128"/>
              </a:rPr>
              <a:t>&lt;</a:t>
            </a:r>
            <a:r>
              <a:rPr kumimoji="1" lang="ja-JP" altLang="en-US" sz="800" dirty="0">
                <a:latin typeface="Meiryo UI" panose="020B0604030504040204" pitchFamily="50" charset="-128"/>
                <a:ea typeface="Meiryo UI" panose="020B0604030504040204" pitchFamily="50" charset="-128"/>
              </a:rPr>
              <a:t>現在は、国の感染者等情報把握・管理システム（</a:t>
            </a:r>
            <a:r>
              <a:rPr kumimoji="1" lang="en-US" altLang="ja-JP" sz="800" dirty="0">
                <a:latin typeface="Meiryo UI" panose="020B0604030504040204" pitchFamily="50" charset="-128"/>
                <a:ea typeface="Meiryo UI" panose="020B0604030504040204" pitchFamily="50" charset="-128"/>
              </a:rPr>
              <a:t>HER-SYS</a:t>
            </a:r>
            <a:r>
              <a:rPr kumimoji="1" lang="ja-JP" altLang="en-US" sz="800" dirty="0">
                <a:latin typeface="Meiryo UI" panose="020B0604030504040204" pitchFamily="50" charset="-128"/>
                <a:ea typeface="Meiryo UI" panose="020B0604030504040204" pitchFamily="50" charset="-128"/>
              </a:rPr>
              <a:t>）に移行</a:t>
            </a:r>
            <a:r>
              <a:rPr kumimoji="1" lang="en-US" altLang="ja-JP" sz="800" dirty="0">
                <a:latin typeface="Meiryo UI" panose="020B0604030504040204" pitchFamily="50" charset="-128"/>
                <a:ea typeface="Meiryo UI" panose="020B0604030504040204" pitchFamily="50" charset="-128"/>
              </a:rPr>
              <a:t>&gt;</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0632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4300" y="414599"/>
            <a:ext cx="8913195" cy="6408000"/>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◆３つのレスの改革の推進</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スマートシティ戦略部 デジタル行政推進課</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2" name="テキスト ボックス 11"/>
          <p:cNvSpPr txBox="1"/>
          <p:nvPr/>
        </p:nvSpPr>
        <p:spPr>
          <a:xfrm>
            <a:off x="791580" y="4824395"/>
            <a:ext cx="7320435" cy="224785"/>
          </a:xfrm>
          <a:prstGeom prst="rect">
            <a:avLst/>
          </a:prstGeom>
          <a:noFill/>
          <a:ln>
            <a:noFill/>
            <a:prstDash val="dash"/>
          </a:ln>
        </p:spPr>
        <p:txBody>
          <a:bodyPr wrap="square" rtlCol="0">
            <a:noAutofit/>
          </a:bodyPr>
          <a:lstStyle/>
          <a:p>
            <a:pPr lvl="0">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施設や事務におけるキャッシュレス化について、効果検証を行いながら、さらなる充実に向けて検討する。</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459732" y="1493785"/>
            <a:ext cx="1598711" cy="252981"/>
          </a:xfrm>
          <a:prstGeom prst="rect">
            <a:avLst/>
          </a:prstGeom>
          <a:noFill/>
          <a:ln>
            <a:noFill/>
          </a:ln>
        </p:spPr>
        <p:txBody>
          <a:bodyPr wrap="square" rtlCol="0">
            <a:no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はんこレス</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 name="テキスト ボックス 13"/>
          <p:cNvSpPr txBox="1"/>
          <p:nvPr/>
        </p:nvSpPr>
        <p:spPr>
          <a:xfrm>
            <a:off x="517450" y="3186092"/>
            <a:ext cx="1392797" cy="280532"/>
          </a:xfrm>
          <a:prstGeom prst="rect">
            <a:avLst/>
          </a:prstGeom>
          <a:noFill/>
          <a:ln>
            <a:noFill/>
            <a:prstDash val="dash"/>
          </a:ln>
        </p:spPr>
        <p:txBody>
          <a:bodyPr wrap="square" rtlCol="0">
            <a:noAutofit/>
          </a:bodyPr>
          <a:lstStyle/>
          <a:p>
            <a:pPr>
              <a:spcBef>
                <a:spcPts val="225"/>
              </a:spcBef>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ペーパーレス</a:t>
            </a:r>
            <a:r>
              <a:rPr lang="en-US" altLang="ja-JP" sz="1400" b="1" dirty="0">
                <a:latin typeface="Meiryo UI" panose="020B0604030504040204" pitchFamily="50" charset="-128"/>
                <a:ea typeface="Meiryo UI" panose="020B0604030504040204" pitchFamily="50" charset="-128"/>
              </a:rPr>
              <a:t>】</a:t>
            </a:r>
          </a:p>
        </p:txBody>
      </p:sp>
      <p:sp>
        <p:nvSpPr>
          <p:cNvPr id="28" name="テキスト ボックス 27"/>
          <p:cNvSpPr txBox="1"/>
          <p:nvPr/>
        </p:nvSpPr>
        <p:spPr>
          <a:xfrm>
            <a:off x="517450" y="4554125"/>
            <a:ext cx="1397619" cy="257736"/>
          </a:xfrm>
          <a:prstGeom prst="rect">
            <a:avLst/>
          </a:prstGeom>
          <a:noFill/>
          <a:ln>
            <a:noFill/>
            <a:prstDash val="dash"/>
          </a:ln>
        </p:spPr>
        <p:txBody>
          <a:bodyPr wrap="square" rtlCol="0">
            <a:noAutofit/>
          </a:bodyPr>
          <a:lstStyle/>
          <a:p>
            <a:pPr>
              <a:spcBef>
                <a:spcPts val="225"/>
              </a:spcBef>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キャッシュレス</a:t>
            </a:r>
            <a:r>
              <a:rPr lang="en-US" altLang="ja-JP" sz="1400" b="1" dirty="0">
                <a:latin typeface="Meiryo UI" panose="020B0604030504040204" pitchFamily="50" charset="-128"/>
                <a:ea typeface="Meiryo UI" panose="020B0604030504040204" pitchFamily="50" charset="-128"/>
              </a:rPr>
              <a:t>】</a:t>
            </a:r>
          </a:p>
        </p:txBody>
      </p:sp>
      <p:sp>
        <p:nvSpPr>
          <p:cNvPr id="48" name="テキスト ボックス 47"/>
          <p:cNvSpPr txBox="1"/>
          <p:nvPr/>
        </p:nvSpPr>
        <p:spPr>
          <a:xfrm>
            <a:off x="670059" y="4914165"/>
            <a:ext cx="2461781" cy="255197"/>
          </a:xfrm>
          <a:prstGeom prst="rect">
            <a:avLst/>
          </a:prstGeom>
          <a:noFill/>
          <a:ln>
            <a:noFill/>
            <a:prstDash val="dash"/>
          </a:ln>
        </p:spPr>
        <p:txBody>
          <a:bodyPr wrap="square" rtlCol="0">
            <a:noAutofit/>
          </a:bodyPr>
          <a:lstStyle/>
          <a:p>
            <a:pPr>
              <a:spcBef>
                <a:spcPts val="225"/>
              </a:spcBef>
            </a:pPr>
            <a:endParaRPr lang="en-US" altLang="ja-JP" sz="900" b="1" dirty="0">
              <a:latin typeface="Meiryo UI" panose="020B0604030504040204" pitchFamily="50" charset="-128"/>
              <a:ea typeface="Meiryo UI" panose="020B0604030504040204" pitchFamily="50" charset="-128"/>
            </a:endParaRPr>
          </a:p>
        </p:txBody>
      </p:sp>
      <p:sp>
        <p:nvSpPr>
          <p:cNvPr id="55" name="正方形/長方形 54"/>
          <p:cNvSpPr/>
          <p:nvPr/>
        </p:nvSpPr>
        <p:spPr>
          <a:xfrm>
            <a:off x="849837" y="5093133"/>
            <a:ext cx="7564376" cy="1655370"/>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endParaRPr kumimoji="1"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733662" y="1718810"/>
            <a:ext cx="8203823" cy="426702"/>
          </a:xfrm>
          <a:prstGeom prst="rect">
            <a:avLst/>
          </a:prstGeom>
          <a:noFill/>
          <a:ln>
            <a:noFill/>
            <a:prstDash val="dash"/>
          </a:ln>
        </p:spPr>
        <p:txBody>
          <a:bodyPr wrap="square" rtlCol="0">
            <a:noAutofit/>
          </a:bodyPr>
          <a:lstStyle/>
          <a:p>
            <a:pPr lvl="0">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府民や事業者から提出される申請書等について、押印義務見直し指針を策定し、全庁で見直しを実施。</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法令等の制約のない「認印」の押印義務を令和</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年度中に撤廃する。</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753654" y="3438381"/>
            <a:ext cx="6788676" cy="215644"/>
          </a:xfrm>
          <a:prstGeom prst="rect">
            <a:avLst/>
          </a:prstGeom>
          <a:noFill/>
          <a:ln>
            <a:noFill/>
            <a:prstDash val="dash"/>
          </a:ln>
        </p:spPr>
        <p:txBody>
          <a:bodyPr wrap="square" rtlCol="0">
            <a:noAutofit/>
          </a:bodyPr>
          <a:lstStyle/>
          <a:p>
            <a:pPr lvl="0">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府が主催又は庁内で実施する全ての会議、打ち合わせのペーパーレス化をめざす。</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a:off x="849837" y="2210693"/>
            <a:ext cx="7557147" cy="723252"/>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endParaRPr kumimoji="1"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47" name="正方形/長方形 46"/>
          <p:cNvSpPr/>
          <p:nvPr/>
        </p:nvSpPr>
        <p:spPr>
          <a:xfrm>
            <a:off x="849837" y="3698963"/>
            <a:ext cx="7557148" cy="700231"/>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endParaRPr kumimoji="1"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74" name="正方形/長方形 73"/>
          <p:cNvSpPr/>
          <p:nvPr/>
        </p:nvSpPr>
        <p:spPr>
          <a:xfrm>
            <a:off x="926596" y="2330032"/>
            <a:ext cx="7422073" cy="52908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endParaRPr kumimoji="1" lang="en-US" altLang="ja-JP" sz="700" b="1" dirty="0">
              <a:solidFill>
                <a:schemeClr val="tx1"/>
              </a:solidFill>
              <a:latin typeface="メイリオ" panose="020B0604030504040204" pitchFamily="50" charset="-128"/>
              <a:ea typeface="メイリオ" panose="020B0604030504040204" pitchFamily="50" charset="-128"/>
            </a:endParaRPr>
          </a:p>
        </p:txBody>
      </p:sp>
      <p:sp>
        <p:nvSpPr>
          <p:cNvPr id="75" name="正方形/長方形 74"/>
          <p:cNvSpPr/>
          <p:nvPr/>
        </p:nvSpPr>
        <p:spPr>
          <a:xfrm>
            <a:off x="926596" y="3815925"/>
            <a:ext cx="7422073" cy="504283"/>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endParaRPr lang="en-US" altLang="ja-JP" sz="700" b="1" dirty="0">
              <a:solidFill>
                <a:schemeClr val="tx1"/>
              </a:solidFill>
              <a:latin typeface="メイリオ" panose="020B0604030504040204" pitchFamily="50" charset="-128"/>
              <a:ea typeface="メイリオ" panose="020B0604030504040204" pitchFamily="50" charset="-128"/>
            </a:endParaRPr>
          </a:p>
        </p:txBody>
      </p:sp>
      <p:sp>
        <p:nvSpPr>
          <p:cNvPr id="54" name="正方形/長方形 53"/>
          <p:cNvSpPr/>
          <p:nvPr/>
        </p:nvSpPr>
        <p:spPr>
          <a:xfrm>
            <a:off x="431540" y="880644"/>
            <a:ext cx="8595955" cy="568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61950" indent="-361950">
              <a:lnSpc>
                <a:spcPts val="1700"/>
              </a:lnSpc>
            </a:pPr>
            <a:r>
              <a:rPr lang="ja-JP" altLang="en-US" sz="1200" spc="-30" dirty="0">
                <a:solidFill>
                  <a:schemeClr val="tx1"/>
                </a:solidFill>
                <a:latin typeface="メイリオ" panose="020B0604030504040204" pitchFamily="50" charset="-128"/>
                <a:ea typeface="メイリオ" panose="020B0604030504040204" pitchFamily="50" charset="-128"/>
              </a:rPr>
              <a:t>スマートシティ戦略に基づき、府民の利便性向上の３つのレス</a:t>
            </a:r>
            <a:r>
              <a:rPr lang="ja-JP" altLang="en-US" sz="1200" spc="-100" dirty="0">
                <a:solidFill>
                  <a:schemeClr val="tx1"/>
                </a:solidFill>
                <a:latin typeface="メイリオ" panose="020B0604030504040204" pitchFamily="50" charset="-128"/>
                <a:ea typeface="メイリオ" panose="020B0604030504040204" pitchFamily="50" charset="-128"/>
              </a:rPr>
              <a:t>（はんこレス、ペーパーレス、キャッシュレス）</a:t>
            </a:r>
            <a:r>
              <a:rPr lang="ja-JP" altLang="en-US" sz="1200" spc="-60" dirty="0">
                <a:solidFill>
                  <a:schemeClr val="tx1"/>
                </a:solidFill>
                <a:latin typeface="メイリオ" panose="020B0604030504040204" pitchFamily="50" charset="-128"/>
                <a:ea typeface="メイリオ" panose="020B0604030504040204" pitchFamily="50" charset="-128"/>
              </a:rPr>
              <a:t>の改革を推進。</a:t>
            </a:r>
            <a:endParaRPr lang="en-US" altLang="ja-JP" sz="1200" spc="-60" dirty="0">
              <a:solidFill>
                <a:schemeClr val="tx1"/>
              </a:solidFill>
              <a:latin typeface="メイリオ" panose="020B0604030504040204" pitchFamily="50" charset="-128"/>
              <a:ea typeface="メイリオ" panose="020B0604030504040204" pitchFamily="50" charset="-128"/>
            </a:endParaRPr>
          </a:p>
          <a:p>
            <a:pPr marL="361950" indent="-361950">
              <a:lnSpc>
                <a:spcPts val="1700"/>
              </a:lnSpc>
            </a:pPr>
            <a:r>
              <a:rPr lang="ja-JP" altLang="en-US" sz="1200" dirty="0">
                <a:solidFill>
                  <a:schemeClr val="tx1"/>
                </a:solidFill>
                <a:latin typeface="メイリオ" panose="020B0604030504040204" pitchFamily="50" charset="-128"/>
                <a:ea typeface="メイリオ" panose="020B0604030504040204" pitchFamily="50" charset="-128"/>
              </a:rPr>
              <a:t>今後、さらに取組みを進め、行政手続きのオンライン化・デジタル化を推進し、行政サービスの改革につなげる。</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8" name="二等辺三角形 7"/>
          <p:cNvSpPr/>
          <p:nvPr/>
        </p:nvSpPr>
        <p:spPr>
          <a:xfrm rot="5400000">
            <a:off x="3000045" y="2495430"/>
            <a:ext cx="115435" cy="92365"/>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3" name="二等辺三角形 112"/>
          <p:cNvSpPr/>
          <p:nvPr/>
        </p:nvSpPr>
        <p:spPr>
          <a:xfrm rot="5400000">
            <a:off x="2997893" y="2622531"/>
            <a:ext cx="115435" cy="83968"/>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9" name="テキスト ボックス 118"/>
          <p:cNvSpPr txBox="1"/>
          <p:nvPr/>
        </p:nvSpPr>
        <p:spPr>
          <a:xfrm>
            <a:off x="5472100" y="4065325"/>
            <a:ext cx="2369581" cy="64380"/>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0" name="テキスト ボックス 119"/>
          <p:cNvSpPr txBox="1"/>
          <p:nvPr/>
        </p:nvSpPr>
        <p:spPr>
          <a:xfrm>
            <a:off x="1146161" y="2588292"/>
            <a:ext cx="1764000" cy="51071"/>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2" name="テキスト ボックス 121"/>
          <p:cNvSpPr txBox="1"/>
          <p:nvPr/>
        </p:nvSpPr>
        <p:spPr>
          <a:xfrm>
            <a:off x="2267346" y="4059070"/>
            <a:ext cx="2439669" cy="53085"/>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3" name="テキスト ボックス 122"/>
          <p:cNvSpPr txBox="1"/>
          <p:nvPr/>
        </p:nvSpPr>
        <p:spPr>
          <a:xfrm>
            <a:off x="3798070" y="2573905"/>
            <a:ext cx="1404000" cy="58527"/>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テキスト ボックス 79"/>
          <p:cNvSpPr txBox="1"/>
          <p:nvPr/>
        </p:nvSpPr>
        <p:spPr>
          <a:xfrm>
            <a:off x="1023431" y="3919709"/>
            <a:ext cx="3782819" cy="351134"/>
          </a:xfrm>
          <a:prstGeom prst="rect">
            <a:avLst/>
          </a:prstGeom>
          <a:noFill/>
          <a:ln>
            <a:noFill/>
            <a:prstDash val="dash"/>
          </a:ln>
        </p:spPr>
        <p:txBody>
          <a:bodyPr wrap="square" rtlCol="0">
            <a:noAutofit/>
          </a:bodyPr>
          <a:lstStyle/>
          <a:p>
            <a:pPr lvl="0">
              <a:defRPr/>
            </a:pP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・職員の意識改革を図る「ペーパーレス会議指針」を</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令和</a:t>
            </a:r>
            <a:r>
              <a:rPr lang="en-US" altLang="ja-JP" sz="900" dirty="0">
                <a:latin typeface="Meiryo UI" panose="020B0604030504040204" pitchFamily="50" charset="-128"/>
                <a:ea typeface="Meiryo UI" panose="020B0604030504040204" pitchFamily="50" charset="-128"/>
                <a:cs typeface="メイリオ" panose="020B0604030504040204" pitchFamily="50" charset="-128"/>
              </a:rPr>
              <a:t>2</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年度中</a:t>
            </a: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に策定予定　</a:t>
            </a:r>
            <a:endParaRPr lang="en-US" altLang="ja-JP" sz="9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・タブレット端末や液晶モニター等、より生産性を高める</a:t>
            </a:r>
            <a:r>
              <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ICT</a:t>
            </a: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環境を整備</a:t>
            </a:r>
          </a:p>
        </p:txBody>
      </p:sp>
      <p:sp>
        <p:nvSpPr>
          <p:cNvPr id="77" name="テキスト ボックス 76"/>
          <p:cNvSpPr txBox="1"/>
          <p:nvPr/>
        </p:nvSpPr>
        <p:spPr>
          <a:xfrm>
            <a:off x="1017740" y="2447796"/>
            <a:ext cx="4345300" cy="351134"/>
          </a:xfrm>
          <a:prstGeom prst="rect">
            <a:avLst/>
          </a:prstGeom>
          <a:noFill/>
          <a:ln>
            <a:noFill/>
            <a:prstDash val="dash"/>
          </a:ln>
        </p:spPr>
        <p:txBody>
          <a:bodyPr wrap="square" rtlCol="0">
            <a:noAutofit/>
          </a:bodyPr>
          <a:lstStyle/>
          <a:p>
            <a:pPr lvl="0">
              <a:defRPr/>
            </a:pP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・法令等による制約なし 約</a:t>
            </a:r>
            <a:r>
              <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2,000</a:t>
            </a: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件  　 　　  指針に基づき、今年度中に押印義務撤廃</a:t>
            </a:r>
            <a:endPar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・法令等による制約あり 約　 </a:t>
            </a:r>
            <a:r>
              <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500</a:t>
            </a: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件       　　 国の検討状況をふまえて対応</a:t>
            </a:r>
            <a:endPar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14" name="二等辺三角形 113"/>
          <p:cNvSpPr/>
          <p:nvPr/>
        </p:nvSpPr>
        <p:spPr>
          <a:xfrm rot="5400000">
            <a:off x="4932847" y="4034151"/>
            <a:ext cx="169010" cy="148754"/>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正方形/長方形 86"/>
          <p:cNvSpPr/>
          <p:nvPr/>
        </p:nvSpPr>
        <p:spPr>
          <a:xfrm>
            <a:off x="926596" y="5248423"/>
            <a:ext cx="7402429" cy="1435236"/>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sp>
        <p:nvSpPr>
          <p:cNvPr id="85" name="テキスト ボックス 84"/>
          <p:cNvSpPr txBox="1"/>
          <p:nvPr/>
        </p:nvSpPr>
        <p:spPr>
          <a:xfrm>
            <a:off x="1144292" y="5483990"/>
            <a:ext cx="6345334" cy="351134"/>
          </a:xfrm>
          <a:prstGeom prst="rect">
            <a:avLst/>
          </a:prstGeom>
          <a:noFill/>
          <a:ln>
            <a:noFill/>
            <a:prstDash val="dash"/>
          </a:ln>
        </p:spPr>
        <p:txBody>
          <a:bodyPr wrap="square" rtlCol="0">
            <a:noAutofit/>
          </a:bodyPr>
          <a:lstStyle/>
          <a:p>
            <a:pPr lvl="0">
              <a:defRPr/>
            </a:pP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・万博記念公園（太陽の塔の事前予約）、府営駐車場、府営二色の浜公園（</a:t>
            </a:r>
            <a:r>
              <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BBQ</a:t>
            </a: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施設）において、キャッシュレス決済が可能</a:t>
            </a:r>
            <a:endPar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・指定管理者の選定基準に「利用料金の徴収等におけるキャッシュレス化の推進」を追加（</a:t>
            </a:r>
            <a:r>
              <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R2.7</a:t>
            </a: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30" name="テキスト ボックス 129"/>
          <p:cNvSpPr txBox="1"/>
          <p:nvPr/>
        </p:nvSpPr>
        <p:spPr>
          <a:xfrm>
            <a:off x="1241630" y="5460152"/>
            <a:ext cx="1466214" cy="54000"/>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7" name="テキスト ボックス 126"/>
          <p:cNvSpPr txBox="1"/>
          <p:nvPr/>
        </p:nvSpPr>
        <p:spPr>
          <a:xfrm>
            <a:off x="1048910" y="5313052"/>
            <a:ext cx="2895797" cy="198878"/>
          </a:xfrm>
          <a:prstGeom prst="rect">
            <a:avLst/>
          </a:prstGeom>
          <a:noFill/>
          <a:ln>
            <a:noFill/>
            <a:prstDash val="dash"/>
          </a:ln>
        </p:spPr>
        <p:txBody>
          <a:bodyPr wrap="square" rtlCol="0">
            <a:noAutofit/>
          </a:bodyPr>
          <a:lstStyle/>
          <a:p>
            <a:pPr>
              <a:spcBef>
                <a:spcPts val="225"/>
              </a:spcBef>
            </a:pPr>
            <a:r>
              <a:rPr lang="ja-JP" altLang="en-US" sz="900" b="1" dirty="0">
                <a:latin typeface="Meiryo UI" panose="020B0604030504040204" pitchFamily="50" charset="-128"/>
                <a:ea typeface="Meiryo UI" panose="020B0604030504040204" pitchFamily="50" charset="-128"/>
              </a:rPr>
              <a:t>◆公の施設におけるキャッシュレス　</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財務部 行政経営課</a:t>
            </a:r>
            <a:r>
              <a:rPr lang="en-US" altLang="ja-JP" sz="800" dirty="0">
                <a:latin typeface="Meiryo UI" panose="020B0604030504040204" pitchFamily="50" charset="-128"/>
                <a:ea typeface="Meiryo UI" panose="020B0604030504040204" pitchFamily="50" charset="-128"/>
              </a:rPr>
              <a:t>】</a:t>
            </a:r>
          </a:p>
        </p:txBody>
      </p:sp>
      <p:sp>
        <p:nvSpPr>
          <p:cNvPr id="111" name="テキスト ボックス 110"/>
          <p:cNvSpPr txBox="1"/>
          <p:nvPr/>
        </p:nvSpPr>
        <p:spPr>
          <a:xfrm>
            <a:off x="1140994" y="6033288"/>
            <a:ext cx="7207675" cy="200245"/>
          </a:xfrm>
          <a:prstGeom prst="rect">
            <a:avLst/>
          </a:prstGeom>
          <a:noFill/>
          <a:ln>
            <a:noFill/>
            <a:prstDash val="dash"/>
          </a:ln>
        </p:spPr>
        <p:txBody>
          <a:bodyPr wrap="square" rtlCol="0">
            <a:noAutofit/>
          </a:bodyPr>
          <a:lstStyle/>
          <a:p>
            <a:pPr lvl="0">
              <a:defRPr/>
            </a:pP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・本庁（本館、別館及び咲洲庁舎）の手数料納付窓口において、新たにクレジットカード決済・電子マネー決済・スマートフォン決済を導入（</a:t>
            </a:r>
            <a:r>
              <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R2.12</a:t>
            </a: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p>
        </p:txBody>
      </p:sp>
      <p:sp>
        <p:nvSpPr>
          <p:cNvPr id="129" name="テキスト ボックス 128"/>
          <p:cNvSpPr txBox="1"/>
          <p:nvPr/>
        </p:nvSpPr>
        <p:spPr>
          <a:xfrm>
            <a:off x="1255584" y="5985047"/>
            <a:ext cx="2551331" cy="54000"/>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テキスト ボックス 109"/>
          <p:cNvSpPr txBox="1"/>
          <p:nvPr/>
        </p:nvSpPr>
        <p:spPr>
          <a:xfrm>
            <a:off x="1036772" y="5845460"/>
            <a:ext cx="4569589" cy="170565"/>
          </a:xfrm>
          <a:prstGeom prst="rect">
            <a:avLst/>
          </a:prstGeom>
          <a:noFill/>
          <a:ln>
            <a:noFill/>
            <a:prstDash val="dash"/>
          </a:ln>
        </p:spPr>
        <p:txBody>
          <a:bodyPr wrap="square" rtlCol="0">
            <a:noAutofit/>
          </a:bodyPr>
          <a:lstStyle/>
          <a:p>
            <a:pPr>
              <a:spcBef>
                <a:spcPts val="225"/>
              </a:spcBef>
            </a:pPr>
            <a:r>
              <a:rPr lang="ja-JP" altLang="en-US" sz="900" b="1" dirty="0">
                <a:latin typeface="Meiryo UI" panose="020B0604030504040204" pitchFamily="50" charset="-128"/>
                <a:ea typeface="Meiryo UI" panose="020B0604030504040204" pitchFamily="50" charset="-128"/>
              </a:rPr>
              <a:t>◆行政サービスに係る手数料収納におけるキャッシュレス　</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会計局 会計総務課</a:t>
            </a:r>
            <a:r>
              <a:rPr lang="en-US" altLang="ja-JP" sz="800" dirty="0">
                <a:latin typeface="Meiryo UI" panose="020B0604030504040204" pitchFamily="50" charset="-128"/>
                <a:ea typeface="Meiryo UI" panose="020B0604030504040204" pitchFamily="50" charset="-128"/>
              </a:rPr>
              <a:t>】</a:t>
            </a:r>
          </a:p>
        </p:txBody>
      </p:sp>
      <p:sp>
        <p:nvSpPr>
          <p:cNvPr id="100" name="テキスト ボックス 99"/>
          <p:cNvSpPr txBox="1"/>
          <p:nvPr/>
        </p:nvSpPr>
        <p:spPr>
          <a:xfrm>
            <a:off x="1147924" y="6460178"/>
            <a:ext cx="5372988" cy="223479"/>
          </a:xfrm>
          <a:prstGeom prst="rect">
            <a:avLst/>
          </a:prstGeom>
          <a:noFill/>
          <a:ln>
            <a:noFill/>
            <a:prstDash val="dash"/>
          </a:ln>
        </p:spPr>
        <p:txBody>
          <a:bodyPr wrap="square" rtlCol="0">
            <a:noAutofit/>
          </a:bodyPr>
          <a:lstStyle/>
          <a:p>
            <a:pPr lvl="0">
              <a:defRPr/>
            </a:pP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・自動車税（種別割）については、クレジットカードによる納税が可能。スマートフォンアプリによる納税を随時追加</a:t>
            </a:r>
            <a:endPar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21" name="テキスト ボックス 120"/>
          <p:cNvSpPr txBox="1"/>
          <p:nvPr/>
        </p:nvSpPr>
        <p:spPr>
          <a:xfrm>
            <a:off x="1222025" y="6412537"/>
            <a:ext cx="1620554" cy="53206"/>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テキスト ボックス 98"/>
          <p:cNvSpPr txBox="1"/>
          <p:nvPr/>
        </p:nvSpPr>
        <p:spPr>
          <a:xfrm>
            <a:off x="1030443" y="6269000"/>
            <a:ext cx="3247700" cy="199129"/>
          </a:xfrm>
          <a:prstGeom prst="rect">
            <a:avLst/>
          </a:prstGeom>
          <a:noFill/>
          <a:ln>
            <a:noFill/>
            <a:prstDash val="dash"/>
          </a:ln>
        </p:spPr>
        <p:txBody>
          <a:bodyPr wrap="square" rtlCol="0">
            <a:noAutofit/>
          </a:bodyPr>
          <a:lstStyle/>
          <a:p>
            <a:pPr>
              <a:spcBef>
                <a:spcPts val="225"/>
              </a:spcBef>
            </a:pPr>
            <a:r>
              <a:rPr lang="ja-JP" altLang="en-US" sz="900" b="1" dirty="0">
                <a:latin typeface="Meiryo UI" panose="020B0604030504040204" pitchFamily="50" charset="-128"/>
                <a:ea typeface="Meiryo UI" panose="020B0604030504040204" pitchFamily="50" charset="-128"/>
              </a:rPr>
              <a:t>◆府税の収納におけるキャッシュレス　</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財務部 税務局 徴税対策課</a:t>
            </a:r>
            <a:r>
              <a:rPr lang="en-US" altLang="ja-JP" sz="800" dirty="0">
                <a:latin typeface="Meiryo UI" panose="020B0604030504040204" pitchFamily="50" charset="-128"/>
                <a:ea typeface="Meiryo UI" panose="020B0604030504040204" pitchFamily="50" charset="-128"/>
              </a:rPr>
              <a:t>】</a:t>
            </a:r>
          </a:p>
        </p:txBody>
      </p:sp>
      <p:pic>
        <p:nvPicPr>
          <p:cNvPr id="112" name="図 1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0890" y="5415754"/>
            <a:ext cx="625344" cy="548872"/>
          </a:xfrm>
          <a:prstGeom prst="rect">
            <a:avLst/>
          </a:prstGeom>
        </p:spPr>
      </p:pic>
      <p:sp>
        <p:nvSpPr>
          <p:cNvPr id="68" name="正方形/長方形 6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Calibri"/>
                <a:ea typeface="ＭＳ Ｐゴシック" panose="020B0600070205080204" pitchFamily="50" charset="-128"/>
              </a:rPr>
              <a:t>10</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角丸四角形 3"/>
          <p:cNvSpPr/>
          <p:nvPr/>
        </p:nvSpPr>
        <p:spPr>
          <a:xfrm>
            <a:off x="5652121" y="2401480"/>
            <a:ext cx="2493857" cy="411615"/>
          </a:xfrm>
          <a:prstGeom prst="roundRect">
            <a:avLst/>
          </a:prstGeom>
          <a:no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左記のほか、文書作成者の真正性の確保等のために</a:t>
            </a:r>
            <a:endParaRPr lang="en-US" altLang="ja-JP" sz="800" dirty="0">
              <a:solidFill>
                <a:schemeClr val="tx1"/>
              </a:solidFill>
              <a:latin typeface="Meiryo UI" panose="020B0604030504040204" pitchFamily="50" charset="-128"/>
              <a:ea typeface="Meiryo UI" panose="020B0604030504040204" pitchFamily="50" charset="-128"/>
            </a:endParaRPr>
          </a:p>
          <a:p>
            <a:r>
              <a:rPr lang="en-US" altLang="ja-JP" sz="800" dirty="0">
                <a:solidFill>
                  <a:schemeClr val="tx1"/>
                </a:solidFill>
                <a:latin typeface="Meiryo UI" panose="020B0604030504040204" pitchFamily="50" charset="-128"/>
                <a:ea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rPr>
              <a:t>「実印」を求めているものは、必要性を精査した上で</a:t>
            </a:r>
          </a:p>
          <a:p>
            <a:r>
              <a:rPr lang="ja-JP" altLang="en-US" sz="800" dirty="0">
                <a:solidFill>
                  <a:schemeClr val="tx1"/>
                </a:solidFill>
                <a:latin typeface="Meiryo UI" panose="020B0604030504040204" pitchFamily="50" charset="-128"/>
                <a:ea typeface="Meiryo UI" panose="020B0604030504040204" pitchFamily="50" charset="-128"/>
              </a:rPr>
              <a:t>   代替手法（電子認証など）を検討</a:t>
            </a:r>
          </a:p>
        </p:txBody>
      </p:sp>
      <p:sp>
        <p:nvSpPr>
          <p:cNvPr id="69" name="角丸四角形 68"/>
          <p:cNvSpPr/>
          <p:nvPr/>
        </p:nvSpPr>
        <p:spPr>
          <a:xfrm>
            <a:off x="888002" y="2247899"/>
            <a:ext cx="733013" cy="183929"/>
          </a:xfrm>
          <a:prstGeom prst="roundRect">
            <a:avLst/>
          </a:prstGeom>
          <a:solidFill>
            <a:schemeClr val="bg1"/>
          </a:solidFill>
          <a:ln w="12700">
            <a:solidFill>
              <a:schemeClr val="tx2"/>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900" b="1"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取組状況</a:t>
            </a:r>
          </a:p>
        </p:txBody>
      </p:sp>
      <p:sp>
        <p:nvSpPr>
          <p:cNvPr id="70" name="角丸四角形 69"/>
          <p:cNvSpPr/>
          <p:nvPr/>
        </p:nvSpPr>
        <p:spPr>
          <a:xfrm>
            <a:off x="887158" y="3719181"/>
            <a:ext cx="733013" cy="183929"/>
          </a:xfrm>
          <a:prstGeom prst="roundRect">
            <a:avLst/>
          </a:prstGeom>
          <a:solidFill>
            <a:schemeClr val="bg1"/>
          </a:solidFill>
          <a:ln w="12700">
            <a:solidFill>
              <a:schemeClr val="tx2"/>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900" b="1"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取組状況</a:t>
            </a:r>
          </a:p>
        </p:txBody>
      </p:sp>
      <p:sp>
        <p:nvSpPr>
          <p:cNvPr id="71" name="角丸四角形 70"/>
          <p:cNvSpPr/>
          <p:nvPr/>
        </p:nvSpPr>
        <p:spPr>
          <a:xfrm>
            <a:off x="894201" y="5127273"/>
            <a:ext cx="733013" cy="183929"/>
          </a:xfrm>
          <a:prstGeom prst="roundRect">
            <a:avLst/>
          </a:prstGeom>
          <a:solidFill>
            <a:schemeClr val="bg1"/>
          </a:solidFill>
          <a:ln w="12700">
            <a:solidFill>
              <a:schemeClr val="tx2"/>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900" b="1"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取組状況</a:t>
            </a:r>
          </a:p>
        </p:txBody>
      </p:sp>
      <p:sp>
        <p:nvSpPr>
          <p:cNvPr id="60" name="テキスト ボックス 59">
            <a:extLst>
              <a:ext uri="{FF2B5EF4-FFF2-40B4-BE49-F238E27FC236}">
                <a16:creationId xmlns:a16="http://schemas.microsoft.com/office/drawing/2014/main" id="{2320AD4B-9102-4924-82C3-282511A41733}"/>
              </a:ext>
            </a:extLst>
          </p:cNvPr>
          <p:cNvSpPr txBox="1"/>
          <p:nvPr/>
        </p:nvSpPr>
        <p:spPr>
          <a:xfrm>
            <a:off x="5469854" y="4193957"/>
            <a:ext cx="2369581" cy="64380"/>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テキスト ボックス 80"/>
          <p:cNvSpPr txBox="1"/>
          <p:nvPr/>
        </p:nvSpPr>
        <p:spPr>
          <a:xfrm>
            <a:off x="5382089" y="3789040"/>
            <a:ext cx="2295255" cy="63338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r>
              <a:rPr lang="en-US" altLang="ja-JP" sz="9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9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令和</a:t>
            </a:r>
            <a:r>
              <a:rPr lang="en-US" altLang="ja-JP" sz="9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4</a:t>
            </a:r>
            <a:r>
              <a:rPr lang="ja-JP" altLang="en-US" sz="9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年度</a:t>
            </a:r>
            <a:r>
              <a:rPr lang="en-US" altLang="ja-JP" sz="9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p>
          <a:p>
            <a:pPr lvl="0">
              <a:defRPr/>
            </a:pP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定例的な会議のペーパーレス会議率</a:t>
            </a:r>
            <a:r>
              <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90</a:t>
            </a: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用紙削減率 </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H30</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年度比　▲</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16%</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をめざす</a:t>
            </a:r>
          </a:p>
        </p:txBody>
      </p:sp>
    </p:spTree>
    <p:extLst>
      <p:ext uri="{BB962C8B-B14F-4D97-AF65-F5344CB8AC3E}">
        <p14:creationId xmlns:p14="http://schemas.microsoft.com/office/powerpoint/2010/main" val="61960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4663" y="531722"/>
            <a:ext cx="8943453" cy="6092633"/>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SNS</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を活用した相談体制の充実</a:t>
            </a:r>
            <a:r>
              <a:rPr kumimoji="1" lang="ja-JP" altLang="en-US"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i="0" u="none" strike="noStrike" kern="1200" cap="none" spc="0" normalizeH="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＜参考事例４＞</a:t>
            </a: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a:solidFill>
                  <a:prstClr val="black"/>
                </a:solidFill>
                <a:latin typeface="Calibri"/>
                <a:ea typeface="ＭＳ Ｐゴシック" panose="020B0600070205080204" pitchFamily="50" charset="-128"/>
              </a:rPr>
              <a:t>11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558351" y="983935"/>
            <a:ext cx="8604055" cy="311914"/>
          </a:xfrm>
          <a:prstGeom prst="rect">
            <a:avLst/>
          </a:prstGeom>
          <a:noFill/>
          <a:ln>
            <a:noFill/>
          </a:ln>
        </p:spPr>
        <p:txBody>
          <a:bodyPr wrap="square" rtlCol="0">
            <a:noAutofit/>
          </a:bodyPr>
          <a:lstStyle/>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若年者層の多くが</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をコミュニケーション手段とする中、</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を活用することにより多様な相談体制を構築。</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86535" y="1392112"/>
            <a:ext cx="8604055" cy="232081"/>
          </a:xfrm>
          <a:prstGeom prst="rect">
            <a:avLst/>
          </a:prstGeom>
          <a:noFill/>
          <a:ln>
            <a:noFill/>
          </a:ln>
        </p:spPr>
        <p:txBody>
          <a:bodyPr wrap="square" rtlCol="0">
            <a:noAutofit/>
          </a:bodyPr>
          <a:lstStyle/>
          <a:p>
            <a:pPr>
              <a:defRPr/>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児童虐待防止相談</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福祉部 子ども室 家庭支援課</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2" name="テキスト ボックス 11"/>
          <p:cNvSpPr txBox="1"/>
          <p:nvPr/>
        </p:nvSpPr>
        <p:spPr>
          <a:xfrm>
            <a:off x="616465" y="1617137"/>
            <a:ext cx="8199010" cy="621588"/>
          </a:xfrm>
          <a:prstGeom prst="rect">
            <a:avLst/>
          </a:prstGeom>
          <a:noFill/>
          <a:ln>
            <a:noFill/>
          </a:ln>
        </p:spPr>
        <p:txBody>
          <a:bodyPr wrap="square" rtlCol="0">
            <a:noAutofit/>
          </a:bodyPr>
          <a:lstStyle/>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家庭での不安や子育ての悩みなどを気軽に相談してもらい、児童虐待の未然防止・早期発見・早期対応を図るため、</a:t>
            </a:r>
          </a:p>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府内在住の子ども及び保護者を対象に、大阪市・堺市と共同で</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を活用した児童虐待防止相談を実施</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年度試行実施、令和</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年度より本格実施）</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386535" y="4533305"/>
            <a:ext cx="8604055" cy="232081"/>
          </a:xfrm>
          <a:prstGeom prst="rect">
            <a:avLst/>
          </a:prstGeom>
          <a:noFill/>
          <a:ln>
            <a:noFill/>
          </a:ln>
        </p:spPr>
        <p:txBody>
          <a:bodyPr wrap="square" rtlCol="0">
            <a:noAutofit/>
          </a:bodyPr>
          <a:lstStyle/>
          <a:p>
            <a:pPr>
              <a:defRPr/>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こころの相談</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健康医療部 保健医療室 地域保健課</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テキスト ボックス 65"/>
          <p:cNvSpPr txBox="1"/>
          <p:nvPr/>
        </p:nvSpPr>
        <p:spPr>
          <a:xfrm>
            <a:off x="689291" y="4770653"/>
            <a:ext cx="8067273" cy="413542"/>
          </a:xfrm>
          <a:prstGeom prst="rect">
            <a:avLst/>
          </a:prstGeom>
          <a:noFill/>
          <a:ln>
            <a:noFill/>
          </a:ln>
        </p:spPr>
        <p:txBody>
          <a:bodyPr wrap="square" rtlCol="0">
            <a:noAutofit/>
          </a:bodyPr>
          <a:lstStyle/>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若年者層に合わせた相談窓口を構築し悩みに応じた個別支援体制の整備を図るため、また、新型コロナウイルス感染症に関する不安やストレスなどこころの健康に関する相談に応じるため、</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を活用した相談を実施</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R2.5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テキスト ボックス 67"/>
          <p:cNvSpPr txBox="1"/>
          <p:nvPr/>
        </p:nvSpPr>
        <p:spPr>
          <a:xfrm>
            <a:off x="431207" y="6035682"/>
            <a:ext cx="3015668" cy="281437"/>
          </a:xfrm>
          <a:prstGeom prst="rect">
            <a:avLst/>
          </a:prstGeom>
          <a:noFill/>
          <a:ln>
            <a:noFill/>
          </a:ln>
        </p:spPr>
        <p:txBody>
          <a:bodyPr wrap="square" rtlCol="0">
            <a:noAutofit/>
          </a:bodyPr>
          <a:lstStyle/>
          <a:p>
            <a:pPr>
              <a:defRPr/>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教育相談</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教育庁 教育センター</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角丸四角形 69"/>
          <p:cNvSpPr/>
          <p:nvPr/>
        </p:nvSpPr>
        <p:spPr>
          <a:xfrm>
            <a:off x="800200" y="5008450"/>
            <a:ext cx="7894638" cy="243012"/>
          </a:xfrm>
          <a:prstGeom prst="roundRect">
            <a:avLst>
              <a:gd name="adj" fmla="val 0"/>
            </a:avLst>
          </a:prstGeom>
          <a:noFill/>
          <a:ln w="9525">
            <a:noFill/>
            <a:prstDash val="dash"/>
          </a:ln>
        </p:spPr>
        <p:style>
          <a:lnRef idx="2">
            <a:schemeClr val="accent1"/>
          </a:lnRef>
          <a:fillRef idx="1">
            <a:schemeClr val="lt1"/>
          </a:fillRef>
          <a:effectRef idx="0">
            <a:schemeClr val="accent1"/>
          </a:effectRef>
          <a:fontRef idx="minor">
            <a:schemeClr val="dk1"/>
          </a:fontRef>
        </p:style>
        <p:txBody>
          <a:bodyPr lIns="36000" rIns="0" rtlCol="0" anchor="t"/>
          <a:lstStyle/>
          <a:p>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857853" y="5274205"/>
            <a:ext cx="7716234" cy="504624"/>
          </a:xfrm>
          <a:prstGeom prst="roundRect">
            <a:avLst/>
          </a:prstGeom>
          <a:noFill/>
          <a:ln w="6350">
            <a:solidFill>
              <a:schemeClr val="tx2"/>
            </a:solidFill>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p>
            <a:pPr>
              <a:defRPr/>
            </a:pP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並行して、</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によるこころの相談事業の充実をめざし、以下の大学と新型コロナウイルスに関する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相談の内容を分析する共同研究を実施。</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・国立大学法人京都大学こころの未来研究センター（研究期間：</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R2.8.7</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R3.8.6</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・大阪大学・奈良先端科技術大学院大学</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（研究期間：</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R2.10.1</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R3.9.30</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角丸四角形 70"/>
          <p:cNvSpPr/>
          <p:nvPr/>
        </p:nvSpPr>
        <p:spPr>
          <a:xfrm>
            <a:off x="989358" y="2289964"/>
            <a:ext cx="7716234" cy="2039136"/>
          </a:xfrm>
          <a:prstGeom prst="roundRect">
            <a:avLst>
              <a:gd name="adj" fmla="val 9816"/>
            </a:avLst>
          </a:prstGeom>
          <a:solidFill>
            <a:schemeClr val="accent5">
              <a:lumMod val="20000"/>
              <a:lumOff val="80000"/>
            </a:schemeClr>
          </a:solidFill>
          <a:ln w="6350">
            <a:noFill/>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p>
            <a:pPr>
              <a:defRPr/>
            </a:pP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6" name="グループ化 15"/>
          <p:cNvGrpSpPr/>
          <p:nvPr/>
        </p:nvGrpSpPr>
        <p:grpSpPr>
          <a:xfrm>
            <a:off x="1325284" y="2397610"/>
            <a:ext cx="6120679" cy="1800211"/>
            <a:chOff x="851148" y="1970944"/>
            <a:chExt cx="13013158" cy="3981565"/>
          </a:xfrm>
        </p:grpSpPr>
        <p:grpSp>
          <p:nvGrpSpPr>
            <p:cNvPr id="17" name="グループ化 16"/>
            <p:cNvGrpSpPr/>
            <p:nvPr/>
          </p:nvGrpSpPr>
          <p:grpSpPr>
            <a:xfrm>
              <a:off x="8350655" y="2040919"/>
              <a:ext cx="4365432" cy="1526522"/>
              <a:chOff x="7224615" y="1628344"/>
              <a:chExt cx="3259819" cy="1562032"/>
            </a:xfrm>
          </p:grpSpPr>
          <p:sp>
            <p:nvSpPr>
              <p:cNvPr id="61" name="正方形/長方形 60"/>
              <p:cNvSpPr/>
              <p:nvPr/>
            </p:nvSpPr>
            <p:spPr>
              <a:xfrm>
                <a:off x="7224620" y="1628344"/>
                <a:ext cx="3259814" cy="31822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メイリオ" panose="020B0604030504040204" pitchFamily="50" charset="-128"/>
                    <a:ea typeface="メイリオ" panose="020B0604030504040204" pitchFamily="50" charset="-128"/>
                  </a:rPr>
                  <a:t>子ども家庭センター（大阪府）</a:t>
                </a:r>
              </a:p>
            </p:txBody>
          </p:sp>
          <p:sp>
            <p:nvSpPr>
              <p:cNvPr id="62" name="正方形/長方形 61"/>
              <p:cNvSpPr/>
              <p:nvPr/>
            </p:nvSpPr>
            <p:spPr>
              <a:xfrm>
                <a:off x="7224615" y="2038315"/>
                <a:ext cx="3259814" cy="31822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メイリオ" panose="020B0604030504040204" pitchFamily="50" charset="-128"/>
                    <a:ea typeface="メイリオ" panose="020B0604030504040204" pitchFamily="50" charset="-128"/>
                  </a:rPr>
                  <a:t>こども相談センター（大阪市）</a:t>
                </a:r>
              </a:p>
            </p:txBody>
          </p:sp>
          <p:sp>
            <p:nvSpPr>
              <p:cNvPr id="63" name="正方形/長方形 62"/>
              <p:cNvSpPr/>
              <p:nvPr/>
            </p:nvSpPr>
            <p:spPr>
              <a:xfrm>
                <a:off x="7224615" y="2452588"/>
                <a:ext cx="3259814" cy="31822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メイリオ" panose="020B0604030504040204" pitchFamily="50" charset="-128"/>
                    <a:ea typeface="メイリオ" panose="020B0604030504040204" pitchFamily="50" charset="-128"/>
                  </a:rPr>
                  <a:t>子ども相談所（堺市）</a:t>
                </a:r>
              </a:p>
            </p:txBody>
          </p:sp>
          <p:sp>
            <p:nvSpPr>
              <p:cNvPr id="64" name="正方形/長方形 63"/>
              <p:cNvSpPr/>
              <p:nvPr/>
            </p:nvSpPr>
            <p:spPr>
              <a:xfrm>
                <a:off x="7224618" y="2806389"/>
                <a:ext cx="3259814" cy="38398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800"/>
                  </a:lnSpc>
                </a:pPr>
                <a:r>
                  <a:rPr lang="ja-JP" altLang="en-US" sz="800" dirty="0">
                    <a:solidFill>
                      <a:schemeClr val="tx1"/>
                    </a:solidFill>
                    <a:latin typeface="メイリオ" panose="020B0604030504040204" pitchFamily="50" charset="-128"/>
                    <a:ea typeface="メイリオ" panose="020B0604030504040204" pitchFamily="50" charset="-128"/>
                  </a:rPr>
                  <a:t>児童相談所虐待対応ダイヤル「１８９」</a:t>
                </a:r>
              </a:p>
            </p:txBody>
          </p:sp>
        </p:grpSp>
        <p:grpSp>
          <p:nvGrpSpPr>
            <p:cNvPr id="18" name="グループ化 17"/>
            <p:cNvGrpSpPr/>
            <p:nvPr/>
          </p:nvGrpSpPr>
          <p:grpSpPr>
            <a:xfrm>
              <a:off x="3780755" y="1988846"/>
              <a:ext cx="3864028" cy="3963663"/>
              <a:chOff x="2724821" y="1821924"/>
              <a:chExt cx="3337268" cy="3959075"/>
            </a:xfrm>
          </p:grpSpPr>
          <p:sp>
            <p:nvSpPr>
              <p:cNvPr id="54" name="正方形/長方形 53"/>
              <p:cNvSpPr/>
              <p:nvPr/>
            </p:nvSpPr>
            <p:spPr>
              <a:xfrm>
                <a:off x="2974132" y="3050184"/>
                <a:ext cx="2759067" cy="2549725"/>
              </a:xfrm>
              <a:prstGeom prst="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dirty="0">
                  <a:latin typeface="メイリオ" panose="020B0604030504040204" pitchFamily="50" charset="-128"/>
                  <a:ea typeface="メイリオ" panose="020B0604030504040204" pitchFamily="50" charset="-128"/>
                </a:endParaRPr>
              </a:p>
            </p:txBody>
          </p:sp>
          <p:sp>
            <p:nvSpPr>
              <p:cNvPr id="55" name="正方形/長方形 54"/>
              <p:cNvSpPr/>
              <p:nvPr/>
            </p:nvSpPr>
            <p:spPr>
              <a:xfrm>
                <a:off x="2779220" y="1821924"/>
                <a:ext cx="3059217" cy="3959075"/>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800" b="1" dirty="0">
                    <a:solidFill>
                      <a:schemeClr val="tx1"/>
                    </a:solidFill>
                    <a:latin typeface="メイリオ" panose="020B0604030504040204" pitchFamily="50" charset="-128"/>
                    <a:ea typeface="メイリオ" panose="020B0604030504040204" pitchFamily="50" charset="-128"/>
                  </a:rPr>
                  <a:t>【</a:t>
                </a:r>
                <a:r>
                  <a:rPr lang="ja-JP" altLang="en-US" sz="800" b="1" dirty="0">
                    <a:solidFill>
                      <a:schemeClr val="tx1"/>
                    </a:solidFill>
                    <a:latin typeface="メイリオ" panose="020B0604030504040204" pitchFamily="50" charset="-128"/>
                    <a:ea typeface="メイリオ" panose="020B0604030504040204" pitchFamily="50" charset="-128"/>
                  </a:rPr>
                  <a:t>府内統一窓口</a:t>
                </a:r>
                <a:r>
                  <a:rPr lang="en-US" altLang="ja-JP" sz="800" b="1" dirty="0">
                    <a:solidFill>
                      <a:schemeClr val="tx1"/>
                    </a:solidFill>
                    <a:latin typeface="メイリオ" panose="020B0604030504040204" pitchFamily="50" charset="-128"/>
                    <a:ea typeface="メイリオ" panose="020B0604030504040204" pitchFamily="50" charset="-128"/>
                  </a:rPr>
                  <a:t>】</a:t>
                </a:r>
              </a:p>
              <a:p>
                <a:pPr algn="ctr"/>
                <a:r>
                  <a:rPr lang="en-US" altLang="ja-JP" sz="800" b="1" dirty="0">
                    <a:solidFill>
                      <a:schemeClr val="tx1"/>
                    </a:solidFill>
                    <a:latin typeface="メイリオ" panose="020B0604030504040204" pitchFamily="50" charset="-128"/>
                    <a:ea typeface="メイリオ" panose="020B0604030504040204" pitchFamily="50" charset="-128"/>
                  </a:rPr>
                  <a:t>LINE</a:t>
                </a:r>
                <a:r>
                  <a:rPr lang="ja-JP" altLang="en-US" sz="800" b="1" dirty="0">
                    <a:solidFill>
                      <a:schemeClr val="tx1"/>
                    </a:solidFill>
                    <a:latin typeface="メイリオ" panose="020B0604030504040204" pitchFamily="50" charset="-128"/>
                    <a:ea typeface="メイリオ" panose="020B0604030504040204" pitchFamily="50" charset="-128"/>
                  </a:rPr>
                  <a:t>相談員による対応</a:t>
                </a:r>
                <a:endParaRPr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56" name="正方形/長方形 55"/>
              <p:cNvSpPr/>
              <p:nvPr/>
            </p:nvSpPr>
            <p:spPr>
              <a:xfrm>
                <a:off x="2935054" y="4998485"/>
                <a:ext cx="2796471" cy="53537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メイリオ" panose="020B0604030504040204" pitchFamily="50" charset="-128"/>
                    <a:ea typeface="メイリオ" panose="020B0604030504040204" pitchFamily="50" charset="-128"/>
                  </a:rPr>
                  <a:t>・</a:t>
                </a:r>
                <a:r>
                  <a:rPr lang="ja-JP" altLang="en-US" sz="800" u="sng" dirty="0">
                    <a:solidFill>
                      <a:schemeClr val="tx1"/>
                    </a:solidFill>
                    <a:latin typeface="メイリオ" panose="020B0604030504040204" pitchFamily="50" charset="-128"/>
                    <a:ea typeface="メイリオ" panose="020B0604030504040204" pitchFamily="50" charset="-128"/>
                  </a:rPr>
                  <a:t>虐待事案については、管轄</a:t>
                </a:r>
                <a:endParaRPr lang="en-US" altLang="ja-JP" sz="800" u="sng"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rPr>
                  <a:t>する児童相談所等へ連絡</a:t>
                </a:r>
              </a:p>
            </p:txBody>
          </p:sp>
          <p:sp>
            <p:nvSpPr>
              <p:cNvPr id="57" name="正方形/長方形 56"/>
              <p:cNvSpPr/>
              <p:nvPr/>
            </p:nvSpPr>
            <p:spPr>
              <a:xfrm>
                <a:off x="2839097" y="2990791"/>
                <a:ext cx="2695406" cy="125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b="1" dirty="0">
                    <a:solidFill>
                      <a:schemeClr val="tx1"/>
                    </a:solidFill>
                    <a:latin typeface="メイリオ" panose="020B0604030504040204" pitchFamily="50" charset="-128"/>
                    <a:ea typeface="メイリオ" panose="020B0604030504040204" pitchFamily="50" charset="-128"/>
                  </a:rPr>
                  <a:t>●相談</a:t>
                </a:r>
                <a:endParaRPr lang="en-US" altLang="ja-JP" sz="800" b="1"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　・子育ての悩み</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　・親子のかかわり方　等</a:t>
                </a:r>
                <a:endParaRPr lang="en-US" altLang="ja-JP" sz="800" dirty="0">
                  <a:solidFill>
                    <a:schemeClr val="tx1"/>
                  </a:solidFill>
                  <a:latin typeface="メイリオ" panose="020B0604030504040204" pitchFamily="50" charset="-128"/>
                  <a:ea typeface="メイリオ" panose="020B0604030504040204" pitchFamily="50" charset="-128"/>
                </a:endParaRPr>
              </a:p>
              <a:p>
                <a:endParaRPr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58" name="正方形/長方形 57"/>
              <p:cNvSpPr/>
              <p:nvPr/>
            </p:nvSpPr>
            <p:spPr>
              <a:xfrm>
                <a:off x="2724821" y="3954763"/>
                <a:ext cx="3337268" cy="125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b="1" dirty="0">
                    <a:solidFill>
                      <a:schemeClr val="tx1"/>
                    </a:solidFill>
                    <a:latin typeface="メイリオ" panose="020B0604030504040204" pitchFamily="50" charset="-128"/>
                    <a:ea typeface="メイリオ" panose="020B0604030504040204" pitchFamily="50" charset="-128"/>
                  </a:rPr>
                  <a:t>【</a:t>
                </a:r>
                <a:r>
                  <a:rPr lang="ja-JP" altLang="en-US" sz="800" b="1" dirty="0">
                    <a:solidFill>
                      <a:schemeClr val="tx1"/>
                    </a:solidFill>
                    <a:latin typeface="メイリオ" panose="020B0604030504040204" pitchFamily="50" charset="-128"/>
                    <a:ea typeface="メイリオ" panose="020B0604030504040204" pitchFamily="50" charset="-128"/>
                  </a:rPr>
                  <a:t>対応</a:t>
                </a:r>
                <a:r>
                  <a:rPr lang="en-US" altLang="ja-JP" sz="800" b="1" dirty="0">
                    <a:solidFill>
                      <a:schemeClr val="tx1"/>
                    </a:solidFill>
                    <a:latin typeface="メイリオ" panose="020B0604030504040204" pitchFamily="50" charset="-128"/>
                    <a:ea typeface="メイリオ" panose="020B0604030504040204" pitchFamily="50" charset="-128"/>
                  </a:rPr>
                  <a:t>】</a:t>
                </a:r>
              </a:p>
              <a:p>
                <a:r>
                  <a:rPr lang="ja-JP" altLang="en-US" sz="800" dirty="0">
                    <a:solidFill>
                      <a:schemeClr val="tx1"/>
                    </a:solidFill>
                    <a:latin typeface="メイリオ" panose="020B0604030504040204" pitchFamily="50" charset="-128"/>
                    <a:ea typeface="メイリオ" panose="020B0604030504040204" pitchFamily="50" charset="-128"/>
                  </a:rPr>
                  <a:t>　・助言</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　・市町村など関係機関を案内 等</a:t>
                </a:r>
                <a:endParaRPr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59" name="下矢印 58"/>
              <p:cNvSpPr/>
              <p:nvPr/>
            </p:nvSpPr>
            <p:spPr>
              <a:xfrm>
                <a:off x="3973237" y="3975530"/>
                <a:ext cx="415933" cy="304816"/>
              </a:xfrm>
              <a:prstGeom prst="downArrow">
                <a:avLst/>
              </a:prstGeom>
              <a:gradFill flip="none" rotWithShape="1">
                <a:gsLst>
                  <a:gs pos="29000">
                    <a:srgbClr val="ECECEC"/>
                  </a:gs>
                  <a:gs pos="0">
                    <a:schemeClr val="bg1"/>
                  </a:gs>
                  <a:gs pos="58000">
                    <a:schemeClr val="bg1">
                      <a:lumMod val="85000"/>
                    </a:schemeClr>
                  </a:gs>
                  <a:gs pos="84000">
                    <a:schemeClr val="tx1">
                      <a:lumMod val="50000"/>
                      <a:lumOff val="50000"/>
                    </a:schemeClr>
                  </a:gs>
                  <a:gs pos="92000">
                    <a:schemeClr val="tx1"/>
                  </a:gs>
                  <a:gs pos="100000">
                    <a:schemeClr val="tx1"/>
                  </a:gs>
                </a:gsLst>
                <a:lin ang="5400000" scaled="1"/>
                <a:tileRect/>
              </a:gradFill>
              <a:ln w="22225">
                <a:solidFill>
                  <a:srgbClr val="29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dirty="0">
                  <a:latin typeface="メイリオ" panose="020B0604030504040204" pitchFamily="50" charset="-128"/>
                  <a:ea typeface="メイリオ" panose="020B0604030504040204" pitchFamily="50" charset="-128"/>
                </a:endParaRPr>
              </a:p>
            </p:txBody>
          </p:sp>
          <p:pic>
            <p:nvPicPr>
              <p:cNvPr id="60" name="Picture 2" descr="パソコンを使う女の子2">
                <a:hlinkClick r:id="rId2" tooltip="パソコンを使う女の子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8686" y="3800376"/>
                <a:ext cx="544064" cy="73506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9" name="グループ化 18"/>
            <p:cNvGrpSpPr/>
            <p:nvPr/>
          </p:nvGrpSpPr>
          <p:grpSpPr>
            <a:xfrm>
              <a:off x="851148" y="1997681"/>
              <a:ext cx="793685" cy="3939869"/>
              <a:chOff x="872305" y="1821925"/>
              <a:chExt cx="1003442" cy="3977173"/>
            </a:xfrm>
          </p:grpSpPr>
          <p:sp>
            <p:nvSpPr>
              <p:cNvPr id="52" name="正方形/長方形 51"/>
              <p:cNvSpPr/>
              <p:nvPr/>
            </p:nvSpPr>
            <p:spPr>
              <a:xfrm>
                <a:off x="967327" y="1906540"/>
                <a:ext cx="908420" cy="3874086"/>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lang="ja-JP" altLang="en-US" sz="900" b="1" dirty="0">
                    <a:solidFill>
                      <a:schemeClr val="tx1"/>
                    </a:solidFill>
                    <a:latin typeface="メイリオ" panose="020B0604030504040204" pitchFamily="50" charset="-128"/>
                    <a:ea typeface="メイリオ" panose="020B0604030504040204" pitchFamily="50" charset="-128"/>
                  </a:rPr>
                  <a:t>大阪府在住の子ども及び保護者</a:t>
                </a:r>
                <a:endParaRPr lang="en-US" altLang="ja-JP" sz="900" b="1" dirty="0">
                  <a:solidFill>
                    <a:schemeClr val="tx1"/>
                  </a:solidFill>
                  <a:latin typeface="メイリオ" panose="020B0604030504040204" pitchFamily="50" charset="-128"/>
                  <a:ea typeface="メイリオ" panose="020B0604030504040204" pitchFamily="50" charset="-128"/>
                </a:endParaRPr>
              </a:p>
            </p:txBody>
          </p:sp>
          <p:sp>
            <p:nvSpPr>
              <p:cNvPr id="53" name="正方形/長方形 52"/>
              <p:cNvSpPr/>
              <p:nvPr/>
            </p:nvSpPr>
            <p:spPr>
              <a:xfrm>
                <a:off x="872305" y="1821925"/>
                <a:ext cx="985017" cy="397717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dirty="0">
                  <a:latin typeface="メイリオ" panose="020B0604030504040204" pitchFamily="50" charset="-128"/>
                  <a:ea typeface="メイリオ" panose="020B0604030504040204" pitchFamily="50" charset="-128"/>
                </a:endParaRPr>
              </a:p>
            </p:txBody>
          </p:sp>
        </p:grpSp>
        <p:sp>
          <p:nvSpPr>
            <p:cNvPr id="20" name="正方形/長方形 19"/>
            <p:cNvSpPr/>
            <p:nvPr/>
          </p:nvSpPr>
          <p:spPr>
            <a:xfrm>
              <a:off x="7213702" y="2081504"/>
              <a:ext cx="768084" cy="3837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800" dirty="0">
                  <a:solidFill>
                    <a:schemeClr val="tx1"/>
                  </a:solidFill>
                  <a:latin typeface="メイリオ" panose="020B0604030504040204" pitchFamily="50" charset="-128"/>
                  <a:ea typeface="メイリオ" panose="020B0604030504040204" pitchFamily="50" charset="-128"/>
                </a:rPr>
                <a:t>管轄する児童相談所等に連絡</a:t>
              </a:r>
              <a:endParaRPr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21" name="下矢印 20"/>
            <p:cNvSpPr/>
            <p:nvPr/>
          </p:nvSpPr>
          <p:spPr>
            <a:xfrm>
              <a:off x="9735183" y="3921083"/>
              <a:ext cx="552851" cy="28671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dirty="0">
                <a:latin typeface="メイリオ" panose="020B0604030504040204" pitchFamily="50" charset="-128"/>
                <a:ea typeface="メイリオ" panose="020B0604030504040204" pitchFamily="50" charset="-128"/>
              </a:endParaRPr>
            </a:p>
          </p:txBody>
        </p:sp>
        <p:sp>
          <p:nvSpPr>
            <p:cNvPr id="23" name="正方形/長方形 22"/>
            <p:cNvSpPr/>
            <p:nvPr/>
          </p:nvSpPr>
          <p:spPr>
            <a:xfrm>
              <a:off x="8261957" y="4348993"/>
              <a:ext cx="5602349" cy="150665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対応</a:t>
              </a:r>
              <a:r>
                <a:rPr lang="en-US" altLang="ja-JP" sz="800" dirty="0">
                  <a:solidFill>
                    <a:schemeClr val="tx1"/>
                  </a:solidFill>
                  <a:latin typeface="メイリオ" panose="020B0604030504040204" pitchFamily="50" charset="-128"/>
                  <a:ea typeface="メイリオ" panose="020B0604030504040204" pitchFamily="50" charset="-128"/>
                </a:rPr>
                <a:t>】</a:t>
              </a:r>
            </a:p>
            <a:p>
              <a:r>
                <a:rPr lang="ja-JP" altLang="en-US" sz="800" dirty="0">
                  <a:solidFill>
                    <a:schemeClr val="tx1"/>
                  </a:solidFill>
                  <a:latin typeface="メイリオ" panose="020B0604030504040204" pitchFamily="50" charset="-128"/>
                  <a:ea typeface="メイリオ" panose="020B0604030504040204" pitchFamily="50" charset="-128"/>
                </a:rPr>
                <a:t>　・安全確認　　・一時保護</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　・在宅指導、通所指導</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　・関係機関との見守り支援</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　・警察との連携　　　　　等</a:t>
              </a:r>
              <a:endParaRPr lang="en-US" altLang="ja-JP" sz="800" dirty="0">
                <a:solidFill>
                  <a:schemeClr val="tx1"/>
                </a:solidFill>
                <a:latin typeface="メイリオ" panose="020B0604030504040204" pitchFamily="50" charset="-128"/>
                <a:ea typeface="メイリオ" panose="020B0604030504040204" pitchFamily="50" charset="-128"/>
              </a:endParaRPr>
            </a:p>
          </p:txBody>
        </p:sp>
        <p:grpSp>
          <p:nvGrpSpPr>
            <p:cNvPr id="24" name="グループ化 23"/>
            <p:cNvGrpSpPr/>
            <p:nvPr/>
          </p:nvGrpSpPr>
          <p:grpSpPr>
            <a:xfrm>
              <a:off x="12635917" y="4464797"/>
              <a:ext cx="1190060" cy="1366667"/>
              <a:chOff x="8781875" y="3446617"/>
              <a:chExt cx="727724" cy="863082"/>
            </a:xfrm>
          </p:grpSpPr>
          <p:sp>
            <p:nvSpPr>
              <p:cNvPr id="45" name="楕円 44"/>
              <p:cNvSpPr/>
              <p:nvPr/>
            </p:nvSpPr>
            <p:spPr>
              <a:xfrm>
                <a:off x="8845436" y="3625344"/>
                <a:ext cx="605938" cy="57014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800" dirty="0">
                  <a:latin typeface="メイリオ" panose="020B0604030504040204" pitchFamily="50" charset="-128"/>
                  <a:ea typeface="メイリオ" panose="020B0604030504040204" pitchFamily="50" charset="-128"/>
                </a:endParaRPr>
              </a:p>
            </p:txBody>
          </p:sp>
          <p:grpSp>
            <p:nvGrpSpPr>
              <p:cNvPr id="46" name="グループ化 45"/>
              <p:cNvGrpSpPr/>
              <p:nvPr/>
            </p:nvGrpSpPr>
            <p:grpSpPr>
              <a:xfrm>
                <a:off x="8781875" y="3446617"/>
                <a:ext cx="727724" cy="863082"/>
                <a:chOff x="5757748" y="-912002"/>
                <a:chExt cx="2556784" cy="1787405"/>
              </a:xfrm>
            </p:grpSpPr>
            <p:pic>
              <p:nvPicPr>
                <p:cNvPr id="47" name="図 46"/>
                <p:cNvPicPr>
                  <a:picLocks noChangeAspect="1"/>
                </p:cNvPicPr>
                <p:nvPr/>
              </p:nvPicPr>
              <p:blipFill>
                <a:blip r:embed="rId4"/>
                <a:stretch>
                  <a:fillRect/>
                </a:stretch>
              </p:blipFill>
              <p:spPr>
                <a:xfrm>
                  <a:off x="6644562" y="-305687"/>
                  <a:ext cx="676164" cy="743153"/>
                </a:xfrm>
                <a:prstGeom prst="rect">
                  <a:avLst/>
                </a:prstGeom>
              </p:spPr>
            </p:pic>
            <p:pic>
              <p:nvPicPr>
                <p:cNvPr id="48" name="図 4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3828" y="-81801"/>
                  <a:ext cx="990704" cy="957204"/>
                </a:xfrm>
                <a:prstGeom prst="rect">
                  <a:avLst/>
                </a:prstGeom>
                <a:noFill/>
                <a:extLst>
                  <a:ext uri="{909E8E84-426E-40DD-AFC4-6F175D3DCCD1}">
                    <a14:hiddenFill xmlns:a14="http://schemas.microsoft.com/office/drawing/2010/main">
                      <a:solidFill>
                        <a:srgbClr val="FFFFFF"/>
                      </a:solidFill>
                    </a14:hiddenFill>
                  </a:ext>
                </a:extLst>
              </p:spPr>
            </p:pic>
            <p:pic>
              <p:nvPicPr>
                <p:cNvPr id="49" name="図 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9922" y="-909911"/>
                  <a:ext cx="856502" cy="828260"/>
                </a:xfrm>
                <a:prstGeom prst="rect">
                  <a:avLst/>
                </a:prstGeom>
                <a:noFill/>
                <a:extLst>
                  <a:ext uri="{909E8E84-426E-40DD-AFC4-6F175D3DCCD1}">
                    <a14:hiddenFill xmlns:a14="http://schemas.microsoft.com/office/drawing/2010/main">
                      <a:solidFill>
                        <a:srgbClr val="FFFFFF"/>
                      </a:solidFill>
                    </a14:hiddenFill>
                  </a:ext>
                </a:extLst>
              </p:spPr>
            </p:pic>
            <p:pic>
              <p:nvPicPr>
                <p:cNvPr id="50" name="irc_mi" descr="関連画像"/>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1944" y="142044"/>
                  <a:ext cx="780416" cy="570470"/>
                </a:xfrm>
                <a:prstGeom prst="rect">
                  <a:avLst/>
                </a:prstGeom>
                <a:noFill/>
                <a:extLst>
                  <a:ext uri="{909E8E84-426E-40DD-AFC4-6F175D3DCCD1}">
                    <a14:hiddenFill xmlns:a14="http://schemas.microsoft.com/office/drawing/2010/main">
                      <a:solidFill>
                        <a:srgbClr val="FFFFFF"/>
                      </a:solidFill>
                    </a14:hiddenFill>
                  </a:ext>
                </a:extLst>
              </p:spPr>
            </p:pic>
            <p:pic>
              <p:nvPicPr>
                <p:cNvPr id="51" name="図 5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7748" y="-912002"/>
                  <a:ext cx="808051" cy="78639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5" name="正方形/長方形 24"/>
            <p:cNvSpPr/>
            <p:nvPr/>
          </p:nvSpPr>
          <p:spPr>
            <a:xfrm>
              <a:off x="8339668" y="3543487"/>
              <a:ext cx="3996699" cy="388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700" dirty="0">
                  <a:solidFill>
                    <a:schemeClr val="tx1"/>
                  </a:solidFill>
                  <a:latin typeface="メイリオ" panose="020B0604030504040204" pitchFamily="50" charset="-128"/>
                  <a:ea typeface="メイリオ" panose="020B0604030504040204" pitchFamily="50" charset="-128"/>
                </a:rPr>
                <a:t>※</a:t>
              </a:r>
              <a:r>
                <a:rPr lang="ja-JP" altLang="en-US" sz="700" dirty="0">
                  <a:solidFill>
                    <a:schemeClr val="tx1"/>
                  </a:solidFill>
                  <a:latin typeface="メイリオ" panose="020B0604030504040204" pitchFamily="50" charset="-128"/>
                  <a:ea typeface="メイリオ" panose="020B0604030504040204" pitchFamily="50" charset="-128"/>
                </a:rPr>
                <a:t>府外の相談者等には「１８９」を案内</a:t>
              </a:r>
              <a:endParaRPr lang="en-US" altLang="ja-JP" sz="700" dirty="0">
                <a:solidFill>
                  <a:schemeClr val="tx1"/>
                </a:solidFill>
                <a:latin typeface="メイリオ" panose="020B0604030504040204" pitchFamily="50" charset="-128"/>
                <a:ea typeface="メイリオ" panose="020B0604030504040204" pitchFamily="50" charset="-128"/>
              </a:endParaRPr>
            </a:p>
          </p:txBody>
        </p:sp>
        <p:sp>
          <p:nvSpPr>
            <p:cNvPr id="26" name="正方形/長方形 25"/>
            <p:cNvSpPr/>
            <p:nvPr/>
          </p:nvSpPr>
          <p:spPr>
            <a:xfrm>
              <a:off x="3762445" y="2505522"/>
              <a:ext cx="3700967" cy="630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700" dirty="0">
                  <a:solidFill>
                    <a:schemeClr val="tx1"/>
                  </a:solidFill>
                  <a:latin typeface="メイリオ" panose="020B0604030504040204" pitchFamily="50" charset="-128"/>
                  <a:ea typeface="メイリオ" panose="020B0604030504040204" pitchFamily="50" charset="-128"/>
                </a:rPr>
                <a:t>※</a:t>
              </a:r>
              <a:r>
                <a:rPr lang="ja-JP" altLang="en-US" sz="700" dirty="0">
                  <a:solidFill>
                    <a:schemeClr val="tx1"/>
                  </a:solidFill>
                  <a:latin typeface="メイリオ" panose="020B0604030504040204" pitchFamily="50" charset="-128"/>
                  <a:ea typeface="メイリオ" panose="020B0604030504040204" pitchFamily="50" charset="-128"/>
                </a:rPr>
                <a:t>「臨床心理士」「公認心理師」など</a:t>
              </a:r>
              <a:endParaRPr lang="en-US" altLang="ja-JP" sz="700" dirty="0">
                <a:solidFill>
                  <a:schemeClr val="tx1"/>
                </a:solidFill>
                <a:latin typeface="メイリオ" panose="020B0604030504040204" pitchFamily="50" charset="-128"/>
                <a:ea typeface="メイリオ" panose="020B0604030504040204" pitchFamily="50" charset="-128"/>
              </a:endParaRPr>
            </a:p>
            <a:p>
              <a:r>
                <a:rPr lang="ja-JP" altLang="en-US" sz="700" dirty="0">
                  <a:solidFill>
                    <a:schemeClr val="tx1"/>
                  </a:solidFill>
                  <a:latin typeface="メイリオ" panose="020B0604030504040204" pitchFamily="50" charset="-128"/>
                  <a:ea typeface="メイリオ" panose="020B0604030504040204" pitchFamily="50" charset="-128"/>
                </a:rPr>
                <a:t>　の専門家</a:t>
              </a:r>
              <a:endParaRPr lang="en-US" altLang="ja-JP" sz="700" dirty="0">
                <a:solidFill>
                  <a:schemeClr val="tx1"/>
                </a:solidFill>
                <a:latin typeface="メイリオ" panose="020B0604030504040204" pitchFamily="50" charset="-128"/>
                <a:ea typeface="メイリオ" panose="020B0604030504040204" pitchFamily="50" charset="-128"/>
              </a:endParaRPr>
            </a:p>
          </p:txBody>
        </p:sp>
        <p:sp>
          <p:nvSpPr>
            <p:cNvPr id="27" name="タイトル 3"/>
            <p:cNvSpPr txBox="1">
              <a:spLocks/>
            </p:cNvSpPr>
            <p:nvPr/>
          </p:nvSpPr>
          <p:spPr>
            <a:xfrm>
              <a:off x="3850918" y="1983712"/>
              <a:ext cx="3534913" cy="576001"/>
            </a:xfrm>
            <a:prstGeom prst="rect">
              <a:avLst/>
            </a:prstGeom>
            <a:solidFill>
              <a:schemeClr val="accent1"/>
            </a:solidFill>
            <a:ln w="3175">
              <a:solidFill>
                <a:schemeClr val="tx2"/>
              </a:solidFill>
            </a:ln>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en-US" altLang="ja-JP" sz="800" b="1" dirty="0">
                  <a:solidFill>
                    <a:schemeClr val="bg1"/>
                  </a:solidFill>
                  <a:latin typeface="メイリオ" panose="020B0604030504040204" pitchFamily="50" charset="-128"/>
                  <a:ea typeface="メイリオ" panose="020B0604030504040204" pitchFamily="50" charset="-128"/>
                </a:rPr>
                <a:t>LINE</a:t>
              </a:r>
              <a:r>
                <a:rPr lang="ja-JP" altLang="en-US" sz="800" b="1" dirty="0">
                  <a:solidFill>
                    <a:schemeClr val="bg1"/>
                  </a:solidFill>
                  <a:latin typeface="メイリオ" panose="020B0604030504040204" pitchFamily="50" charset="-128"/>
                  <a:ea typeface="メイリオ" panose="020B0604030504040204" pitchFamily="50" charset="-128"/>
                </a:rPr>
                <a:t>相談員（</a:t>
              </a:r>
              <a:r>
                <a:rPr lang="en-US" altLang="ja-JP" sz="800" b="1" dirty="0">
                  <a:solidFill>
                    <a:schemeClr val="bg1"/>
                  </a:solidFill>
                  <a:latin typeface="メイリオ" panose="020B0604030504040204" pitchFamily="50" charset="-128"/>
                  <a:ea typeface="メイリオ" panose="020B0604030504040204" pitchFamily="50" charset="-128"/>
                </a:rPr>
                <a:t>※</a:t>
              </a:r>
              <a:r>
                <a:rPr lang="ja-JP" altLang="en-US" sz="800" b="1" dirty="0">
                  <a:solidFill>
                    <a:schemeClr val="bg1"/>
                  </a:solidFill>
                  <a:latin typeface="メイリオ" panose="020B0604030504040204" pitchFamily="50" charset="-128"/>
                  <a:ea typeface="メイリオ" panose="020B0604030504040204" pitchFamily="50" charset="-128"/>
                </a:rPr>
                <a:t>）による対応</a:t>
              </a:r>
            </a:p>
          </p:txBody>
        </p:sp>
        <p:grpSp>
          <p:nvGrpSpPr>
            <p:cNvPr id="28" name="グループ化 27"/>
            <p:cNvGrpSpPr/>
            <p:nvPr/>
          </p:nvGrpSpPr>
          <p:grpSpPr>
            <a:xfrm>
              <a:off x="7238148" y="2144462"/>
              <a:ext cx="963428" cy="3257167"/>
              <a:chOff x="5301832" y="1609118"/>
              <a:chExt cx="722570" cy="2640188"/>
            </a:xfrm>
          </p:grpSpPr>
          <p:cxnSp>
            <p:nvCxnSpPr>
              <p:cNvPr id="39" name="直線コネクタ 38"/>
              <p:cNvCxnSpPr/>
              <p:nvPr/>
            </p:nvCxnSpPr>
            <p:spPr>
              <a:xfrm>
                <a:off x="5301832" y="4242648"/>
                <a:ext cx="459236" cy="6658"/>
              </a:xfrm>
              <a:prstGeom prst="line">
                <a:avLst/>
              </a:prstGeom>
              <a:ln w="31750"/>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a:off x="5748920" y="1617324"/>
                <a:ext cx="3530" cy="2606656"/>
              </a:xfrm>
              <a:prstGeom prst="line">
                <a:avLst/>
              </a:prstGeom>
              <a:ln w="31750"/>
            </p:spPr>
            <p:style>
              <a:lnRef idx="1">
                <a:schemeClr val="dk1"/>
              </a:lnRef>
              <a:fillRef idx="0">
                <a:schemeClr val="dk1"/>
              </a:fillRef>
              <a:effectRef idx="0">
                <a:schemeClr val="dk1"/>
              </a:effectRef>
              <a:fontRef idx="minor">
                <a:schemeClr val="tx1"/>
              </a:fontRef>
            </p:style>
          </p:cxnSp>
          <p:cxnSp>
            <p:nvCxnSpPr>
              <p:cNvPr id="41" name="直線矢印コネクタ 40"/>
              <p:cNvCxnSpPr/>
              <p:nvPr/>
            </p:nvCxnSpPr>
            <p:spPr>
              <a:xfrm flipV="1">
                <a:off x="5722844" y="1609118"/>
                <a:ext cx="290330" cy="2788"/>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42" name="直線矢印コネクタ 41"/>
              <p:cNvCxnSpPr/>
              <p:nvPr/>
            </p:nvCxnSpPr>
            <p:spPr>
              <a:xfrm flipV="1">
                <a:off x="5727877" y="1966066"/>
                <a:ext cx="290328" cy="2788"/>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flipV="1">
                <a:off x="5734074" y="2285752"/>
                <a:ext cx="290328" cy="2788"/>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44" name="直線矢印コネクタ 43"/>
              <p:cNvCxnSpPr/>
              <p:nvPr/>
            </p:nvCxnSpPr>
            <p:spPr>
              <a:xfrm flipV="1">
                <a:off x="5732955" y="2661264"/>
                <a:ext cx="290328" cy="2788"/>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grpSp>
        <p:pic>
          <p:nvPicPr>
            <p:cNvPr id="29" name="図 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03139" y="2960997"/>
              <a:ext cx="1139410" cy="935839"/>
            </a:xfrm>
            <a:prstGeom prst="rect">
              <a:avLst/>
            </a:prstGeom>
            <a:noFill/>
            <a:extLst>
              <a:ext uri="{909E8E84-426E-40DD-AFC4-6F175D3DCCD1}">
                <a14:hiddenFill xmlns:a14="http://schemas.microsoft.com/office/drawing/2010/main">
                  <a:solidFill>
                    <a:srgbClr val="FFFFFF"/>
                  </a:solidFill>
                </a14:hiddenFill>
              </a:ext>
            </a:extLst>
          </p:spPr>
        </p:pic>
        <p:sp>
          <p:nvSpPr>
            <p:cNvPr id="30" name="右矢印 29"/>
            <p:cNvSpPr/>
            <p:nvPr/>
          </p:nvSpPr>
          <p:spPr>
            <a:xfrm>
              <a:off x="2998776" y="3198901"/>
              <a:ext cx="529681" cy="188074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900" b="1" dirty="0">
                  <a:latin typeface="メイリオ" panose="020B0604030504040204" pitchFamily="50" charset="-128"/>
                  <a:ea typeface="メイリオ" panose="020B0604030504040204" pitchFamily="50" charset="-128"/>
                </a:rPr>
                <a:t>相談</a:t>
              </a:r>
            </a:p>
          </p:txBody>
        </p:sp>
        <p:grpSp>
          <p:nvGrpSpPr>
            <p:cNvPr id="31" name="グループ化 30"/>
            <p:cNvGrpSpPr/>
            <p:nvPr/>
          </p:nvGrpSpPr>
          <p:grpSpPr>
            <a:xfrm>
              <a:off x="1727914" y="5108063"/>
              <a:ext cx="1042098" cy="844442"/>
              <a:chOff x="845722" y="5201239"/>
              <a:chExt cx="678146" cy="539127"/>
            </a:xfrm>
          </p:grpSpPr>
          <p:pic>
            <p:nvPicPr>
              <p:cNvPr id="37" name="図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1629" y="5205166"/>
                <a:ext cx="352239" cy="479235"/>
              </a:xfrm>
              <a:prstGeom prst="rect">
                <a:avLst/>
              </a:prstGeom>
            </p:spPr>
          </p:pic>
          <p:pic>
            <p:nvPicPr>
              <p:cNvPr id="38" name="図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45722" y="5201239"/>
                <a:ext cx="396258" cy="539127"/>
              </a:xfrm>
              <a:prstGeom prst="rect">
                <a:avLst/>
              </a:prstGeom>
            </p:spPr>
          </p:pic>
        </p:grpSp>
        <p:grpSp>
          <p:nvGrpSpPr>
            <p:cNvPr id="32" name="グループ化 31"/>
            <p:cNvGrpSpPr/>
            <p:nvPr/>
          </p:nvGrpSpPr>
          <p:grpSpPr>
            <a:xfrm>
              <a:off x="1770015" y="4088245"/>
              <a:ext cx="932632" cy="735873"/>
              <a:chOff x="2089332" y="4246269"/>
              <a:chExt cx="653975" cy="511907"/>
            </a:xfrm>
          </p:grpSpPr>
          <p:pic>
            <p:nvPicPr>
              <p:cNvPr id="35" name="図 3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82429" y="4246269"/>
                <a:ext cx="360878" cy="417827"/>
              </a:xfrm>
              <a:prstGeom prst="rect">
                <a:avLst/>
              </a:prstGeom>
              <a:noFill/>
              <a:extLst>
                <a:ext uri="{909E8E84-426E-40DD-AFC4-6F175D3DCCD1}">
                  <a14:hiddenFill xmlns:a14="http://schemas.microsoft.com/office/drawing/2010/main">
                    <a:solidFill>
                      <a:srgbClr val="FFFFFF"/>
                    </a:solidFill>
                  </a14:hiddenFill>
                </a:ext>
              </a:extLst>
            </p:spPr>
          </p:pic>
          <p:pic>
            <p:nvPicPr>
              <p:cNvPr id="36" name="図 3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89332" y="4264341"/>
                <a:ext cx="400142" cy="493835"/>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図 3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46869" y="1970944"/>
              <a:ext cx="761906" cy="810667"/>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33"/>
            <p:cNvSpPr/>
            <p:nvPr/>
          </p:nvSpPr>
          <p:spPr>
            <a:xfrm>
              <a:off x="4224624" y="5146328"/>
              <a:ext cx="2851979" cy="577664"/>
            </a:xfrm>
            <a:prstGeom prst="rect">
              <a:avLst/>
            </a:prstGeom>
            <a:noFill/>
            <a:ln w="2222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pic>
          <p:nvPicPr>
            <p:cNvPr id="22" name="図 21"/>
            <p:cNvPicPr>
              <a:picLocks noChangeAspect="1"/>
            </p:cNvPicPr>
            <p:nvPr/>
          </p:nvPicPr>
          <p:blipFill>
            <a:blip r:embed="rId15"/>
            <a:stretch>
              <a:fillRect/>
            </a:stretch>
          </p:blipFill>
          <p:spPr>
            <a:xfrm>
              <a:off x="11566856" y="4399277"/>
              <a:ext cx="862177" cy="709399"/>
            </a:xfrm>
            <a:prstGeom prst="rect">
              <a:avLst/>
            </a:prstGeom>
          </p:spPr>
        </p:pic>
      </p:grpSp>
      <p:sp>
        <p:nvSpPr>
          <p:cNvPr id="67" name="テキスト ボックス 66"/>
          <p:cNvSpPr txBox="1"/>
          <p:nvPr/>
        </p:nvSpPr>
        <p:spPr>
          <a:xfrm>
            <a:off x="730358" y="6294453"/>
            <a:ext cx="8350241" cy="230891"/>
          </a:xfrm>
          <a:prstGeom prst="rect">
            <a:avLst/>
          </a:prstGeom>
          <a:noFill/>
          <a:ln>
            <a:noFill/>
          </a:ln>
        </p:spPr>
        <p:txBody>
          <a:bodyPr wrap="square" rtlCol="0">
            <a:noAutofit/>
          </a:bodyPr>
          <a:lstStyle/>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子どもを対象に、</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を活用し、いじめ、不登校、進路などの相談を実施</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年度試行実施、平成</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年度より本格実施）</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04430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251520" y="458670"/>
            <a:ext cx="8691309" cy="6334603"/>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相談体制の充実</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チャットボット）</a:t>
            </a:r>
            <a:endParaRPr kumimoji="1" lang="en-US" altLang="ja-JP" sz="1200" b="1" i="0" u="none" strike="sng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255449" y="98630"/>
            <a:ext cx="1590095" cy="453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＜参考事例５＞</a:t>
            </a:r>
          </a:p>
        </p:txBody>
      </p:sp>
      <p:sp>
        <p:nvSpPr>
          <p:cNvPr id="4" name="テキスト ボックス 3"/>
          <p:cNvSpPr txBox="1"/>
          <p:nvPr/>
        </p:nvSpPr>
        <p:spPr>
          <a:xfrm>
            <a:off x="524892" y="1050357"/>
            <a:ext cx="8415935" cy="624104"/>
          </a:xfrm>
          <a:prstGeom prst="rect">
            <a:avLst/>
          </a:prstGeom>
          <a:noFill/>
          <a:ln>
            <a:noFill/>
          </a:ln>
        </p:spPr>
        <p:txBody>
          <a:bodyPr wrap="square" rtlCol="0">
            <a:noAutofit/>
          </a:bodyPr>
          <a:lstStyle/>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spc="-3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spc="-3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spc="-3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チャットボット」とは、</a:t>
            </a:r>
            <a:r>
              <a:rPr lang="en-US" altLang="ja-JP" sz="1200" spc="-3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spc="-3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を活用し、文字や音声を通じて質問等のやりとりを自動的に行う「自動会話プログラム」。</a:t>
            </a:r>
            <a:endParaRPr lang="en-US" altLang="ja-JP" sz="1200" spc="-3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・これまで、コールセンター等で対応していた問い合わせについて、</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チャットボットを活用することにより、</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いつでも対応可能となるなど、府民サービスの向上及び業務効率化を実現。</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テキスト ボックス 44"/>
          <p:cNvSpPr txBox="1"/>
          <p:nvPr/>
        </p:nvSpPr>
        <p:spPr>
          <a:xfrm>
            <a:off x="524892" y="2007359"/>
            <a:ext cx="1811847" cy="263182"/>
          </a:xfrm>
          <a:prstGeom prst="rect">
            <a:avLst/>
          </a:prstGeom>
          <a:noFill/>
          <a:ln>
            <a:noFill/>
          </a:ln>
        </p:spPr>
        <p:txBody>
          <a:bodyPr wrap="square" rtlCol="0">
            <a:noAutofit/>
          </a:bodyPr>
          <a:lstStyle/>
          <a:p>
            <a:pPr lvl="0">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導入例</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6" name="テキスト ボックス 45"/>
          <p:cNvSpPr txBox="1"/>
          <p:nvPr/>
        </p:nvSpPr>
        <p:spPr>
          <a:xfrm>
            <a:off x="675854" y="2247458"/>
            <a:ext cx="8266975" cy="213784"/>
          </a:xfrm>
          <a:prstGeom prst="rect">
            <a:avLst/>
          </a:prstGeom>
          <a:noFill/>
          <a:ln>
            <a:noFill/>
          </a:ln>
        </p:spPr>
        <p:txBody>
          <a:bodyPr wrap="square" rtlCol="0">
            <a:noAutofit/>
          </a:bodyPr>
          <a:lstStyle/>
          <a:p>
            <a:pPr marL="261938" lvl="0" indent="-2619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■コロナ関連府民相談における</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チャットボット　</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スマートシティ戦略部 スマートシティ戦略総務課</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261938" lvl="0" indent="-261938">
              <a:defRPr/>
            </a:pPr>
            <a:endPar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角丸四角形 42"/>
          <p:cNvSpPr/>
          <p:nvPr/>
        </p:nvSpPr>
        <p:spPr>
          <a:xfrm>
            <a:off x="884988" y="2731138"/>
            <a:ext cx="7848709" cy="3929903"/>
          </a:xfrm>
          <a:prstGeom prst="roundRect">
            <a:avLst>
              <a:gd name="adj" fmla="val 0"/>
            </a:avLst>
          </a:prstGeom>
          <a:solidFill>
            <a:schemeClr val="accent1">
              <a:lumMod val="20000"/>
              <a:lumOff val="80000"/>
            </a:schemeClr>
          </a:solidFill>
          <a:ln w="25400">
            <a:noFill/>
            <a:prstDash val="sys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二等辺三角形 6"/>
          <p:cNvSpPr/>
          <p:nvPr/>
        </p:nvSpPr>
        <p:spPr>
          <a:xfrm rot="5400000">
            <a:off x="3581954" y="4269379"/>
            <a:ext cx="2013394" cy="428657"/>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924425" y="2444797"/>
            <a:ext cx="7743029"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dirty="0">
                <a:solidFill>
                  <a:schemeClr val="tx1"/>
                </a:solidFill>
                <a:latin typeface="Meiryo UI" panose="020B0604030504040204" pitchFamily="50" charset="-128"/>
                <a:ea typeface="Meiryo UI" panose="020B0604030504040204" pitchFamily="50" charset="-128"/>
              </a:rPr>
              <a:t>☞新型コロナウイルス感染症関連の府民からの問い合わせにおいて、</a:t>
            </a:r>
            <a:r>
              <a:rPr kumimoji="1" lang="en-US" altLang="ja-JP" sz="900" dirty="0">
                <a:solidFill>
                  <a:schemeClr val="tx1"/>
                </a:solidFill>
                <a:latin typeface="Meiryo UI" panose="020B0604030504040204" pitchFamily="50" charset="-128"/>
                <a:ea typeface="Meiryo UI" panose="020B0604030504040204" pitchFamily="50" charset="-128"/>
              </a:rPr>
              <a:t> AI</a:t>
            </a:r>
            <a:r>
              <a:rPr kumimoji="1" lang="ja-JP" altLang="en-US" sz="900" dirty="0">
                <a:solidFill>
                  <a:schemeClr val="tx1"/>
                </a:solidFill>
                <a:latin typeface="Meiryo UI" panose="020B0604030504040204" pitchFamily="50" charset="-128"/>
                <a:ea typeface="Meiryo UI" panose="020B0604030504040204" pitchFamily="50" charset="-128"/>
              </a:rPr>
              <a:t>チャットボットによる問い合わせ対応を導入すること</a:t>
            </a:r>
            <a:r>
              <a:rPr lang="ja-JP" altLang="en-US" sz="900" dirty="0">
                <a:solidFill>
                  <a:schemeClr val="tx1"/>
                </a:solidFill>
                <a:latin typeface="Meiryo UI" panose="020B0604030504040204" pitchFamily="50" charset="-128"/>
                <a:ea typeface="Meiryo UI" panose="020B0604030504040204" pitchFamily="50" charset="-128"/>
              </a:rPr>
              <a:t>で相談体制の充実や職員</a:t>
            </a:r>
            <a:r>
              <a:rPr kumimoji="1" lang="ja-JP" altLang="en-US" sz="900" dirty="0">
                <a:solidFill>
                  <a:schemeClr val="tx1"/>
                </a:solidFill>
                <a:latin typeface="Meiryo UI" panose="020B0604030504040204" pitchFamily="50" charset="-128"/>
                <a:ea typeface="Meiryo UI" panose="020B0604030504040204" pitchFamily="50" charset="-128"/>
              </a:rPr>
              <a:t>の負担軽減を図る</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762226" y="5912398"/>
            <a:ext cx="1261884" cy="307777"/>
          </a:xfrm>
          <a:prstGeom prst="rect">
            <a:avLst/>
          </a:prstGeom>
          <a:noFill/>
        </p:spPr>
        <p:txBody>
          <a:bodyPr wrap="none" rtlCol="0">
            <a:spAutoFit/>
          </a:bodyPr>
          <a:lstStyle/>
          <a:p>
            <a:r>
              <a:rPr kumimoji="1" lang="ja-JP" altLang="en-US" sz="1400" b="1" u="sng" dirty="0">
                <a:latin typeface="Meiryo UI" panose="020B0604030504040204" pitchFamily="50" charset="-128"/>
                <a:ea typeface="Meiryo UI" panose="020B0604030504040204" pitchFamily="50" charset="-128"/>
              </a:rPr>
              <a:t>導入期待効果</a:t>
            </a:r>
          </a:p>
        </p:txBody>
      </p:sp>
      <p:sp>
        <p:nvSpPr>
          <p:cNvPr id="2" name="正方形/長方形 1"/>
          <p:cNvSpPr/>
          <p:nvPr/>
        </p:nvSpPr>
        <p:spPr>
          <a:xfrm>
            <a:off x="1151845" y="2781382"/>
            <a:ext cx="3071115" cy="374396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grpSp>
        <p:nvGrpSpPr>
          <p:cNvPr id="20" name="グループ化 19"/>
          <p:cNvGrpSpPr/>
          <p:nvPr/>
        </p:nvGrpSpPr>
        <p:grpSpPr>
          <a:xfrm>
            <a:off x="2051720" y="3297730"/>
            <a:ext cx="2053156" cy="2226008"/>
            <a:chOff x="262635" y="1691476"/>
            <a:chExt cx="2053156" cy="2226008"/>
          </a:xfrm>
        </p:grpSpPr>
        <p:sp>
          <p:nvSpPr>
            <p:cNvPr id="22" name="テキスト ボックス 21"/>
            <p:cNvSpPr txBox="1"/>
            <p:nvPr/>
          </p:nvSpPr>
          <p:spPr>
            <a:xfrm>
              <a:off x="381435" y="2130812"/>
              <a:ext cx="800219"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各種相談</a:t>
              </a:r>
            </a:p>
          </p:txBody>
        </p:sp>
        <p:pic>
          <p:nvPicPr>
            <p:cNvPr id="23" name="図 22"/>
            <p:cNvPicPr>
              <a:picLocks noChangeAspect="1"/>
            </p:cNvPicPr>
            <p:nvPr/>
          </p:nvPicPr>
          <p:blipFill rotWithShape="1">
            <a:blip r:embed="rId2"/>
            <a:srcRect t="19014" b="16385"/>
            <a:stretch/>
          </p:blipFill>
          <p:spPr>
            <a:xfrm>
              <a:off x="262635" y="1691476"/>
              <a:ext cx="1044000" cy="491310"/>
            </a:xfrm>
            <a:prstGeom prst="rect">
              <a:avLst/>
            </a:prstGeom>
          </p:spPr>
        </p:pic>
        <p:pic>
          <p:nvPicPr>
            <p:cNvPr id="24" name="図 23"/>
            <p:cNvPicPr>
              <a:picLocks noChangeAspect="1"/>
            </p:cNvPicPr>
            <p:nvPr/>
          </p:nvPicPr>
          <p:blipFill>
            <a:blip r:embed="rId3"/>
            <a:stretch>
              <a:fillRect/>
            </a:stretch>
          </p:blipFill>
          <p:spPr>
            <a:xfrm>
              <a:off x="486148" y="3244976"/>
              <a:ext cx="583391" cy="648000"/>
            </a:xfrm>
            <a:prstGeom prst="rect">
              <a:avLst/>
            </a:prstGeom>
            <a:ln>
              <a:noFill/>
            </a:ln>
          </p:spPr>
        </p:pic>
        <p:sp>
          <p:nvSpPr>
            <p:cNvPr id="25" name="正方形/長方形 24"/>
            <p:cNvSpPr/>
            <p:nvPr/>
          </p:nvSpPr>
          <p:spPr>
            <a:xfrm>
              <a:off x="351041" y="2862430"/>
              <a:ext cx="954107" cy="400110"/>
            </a:xfrm>
            <a:prstGeom prst="rect">
              <a:avLst/>
            </a:prstGeom>
          </p:spPr>
          <p:txBody>
            <a:bodyPr wrap="none">
              <a:spAutoFit/>
            </a:bodyPr>
            <a:lstStyle/>
            <a:p>
              <a:pPr algn="ctr"/>
              <a:r>
                <a:rPr kumimoji="1" lang="ja-JP" altLang="en-US" sz="1000" b="1" dirty="0">
                  <a:latin typeface="Meiryo UI" panose="020B0604030504040204" pitchFamily="50" charset="-128"/>
                  <a:ea typeface="Meiryo UI" panose="020B0604030504040204" pitchFamily="50" charset="-128"/>
                </a:rPr>
                <a:t>府民相談窓口</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コールセンター</a:t>
              </a:r>
              <a:endParaRPr lang="ja-JP" altLang="en-US" sz="1000" dirty="0"/>
            </a:p>
          </p:txBody>
        </p:sp>
        <p:sp>
          <p:nvSpPr>
            <p:cNvPr id="26" name="正方形/長方形 25"/>
            <p:cNvSpPr/>
            <p:nvPr/>
          </p:nvSpPr>
          <p:spPr>
            <a:xfrm>
              <a:off x="1334432" y="2857861"/>
              <a:ext cx="981359" cy="400110"/>
            </a:xfrm>
            <a:prstGeom prst="rect">
              <a:avLst/>
            </a:prstGeom>
          </p:spPr>
          <p:txBody>
            <a:bodyPr wrap="none">
              <a:spAutoFit/>
            </a:bodyPr>
            <a:lstStyle/>
            <a:p>
              <a:pPr algn="ctr"/>
              <a:r>
                <a:rPr lang="ja-JP" altLang="en-US" sz="1000" dirty="0">
                  <a:latin typeface="Meiryo UI" panose="020B0604030504040204" pitchFamily="50" charset="-128"/>
                  <a:ea typeface="Meiryo UI" panose="020B0604030504040204" pitchFamily="50" charset="-128"/>
                </a:rPr>
                <a:t>新型コロナ受診</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相談センター</a:t>
              </a:r>
            </a:p>
          </p:txBody>
        </p:sp>
        <p:pic>
          <p:nvPicPr>
            <p:cNvPr id="27" name="図 26"/>
            <p:cNvPicPr>
              <a:picLocks noChangeAspect="1"/>
            </p:cNvPicPr>
            <p:nvPr/>
          </p:nvPicPr>
          <p:blipFill>
            <a:blip r:embed="rId4"/>
            <a:stretch>
              <a:fillRect/>
            </a:stretch>
          </p:blipFill>
          <p:spPr>
            <a:xfrm>
              <a:off x="1483232" y="3251269"/>
              <a:ext cx="603908" cy="666215"/>
            </a:xfrm>
            <a:prstGeom prst="rect">
              <a:avLst/>
            </a:prstGeom>
          </p:spPr>
        </p:pic>
      </p:grpSp>
      <p:sp>
        <p:nvSpPr>
          <p:cNvPr id="3" name="下矢印 2"/>
          <p:cNvSpPr/>
          <p:nvPr/>
        </p:nvSpPr>
        <p:spPr>
          <a:xfrm>
            <a:off x="2349075" y="4043968"/>
            <a:ext cx="432020" cy="334442"/>
          </a:xfrm>
          <a:prstGeom prst="downArrow">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47" name="下矢印 46"/>
          <p:cNvSpPr/>
          <p:nvPr/>
        </p:nvSpPr>
        <p:spPr>
          <a:xfrm rot="20123066">
            <a:off x="3110588" y="4005525"/>
            <a:ext cx="432020" cy="334442"/>
          </a:xfrm>
          <a:prstGeom prst="downArrow">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15" name="ホームベース 14"/>
          <p:cNvSpPr/>
          <p:nvPr/>
        </p:nvSpPr>
        <p:spPr>
          <a:xfrm>
            <a:off x="1291089" y="2843935"/>
            <a:ext cx="2789380" cy="309207"/>
          </a:xfrm>
          <a:prstGeom prst="homePlate">
            <a:avLst/>
          </a:prstGeom>
          <a:solidFill>
            <a:schemeClr val="accent2">
              <a:lumMod val="20000"/>
              <a:lumOff val="8000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rgbClr val="C00000"/>
                </a:solidFill>
                <a:latin typeface="Meiryo UI" panose="020B0604030504040204" pitchFamily="50" charset="-128"/>
                <a:ea typeface="Meiryo UI" panose="020B0604030504040204" pitchFamily="50" charset="-128"/>
              </a:rPr>
              <a:t>現　状</a:t>
            </a:r>
          </a:p>
        </p:txBody>
      </p:sp>
      <p:sp>
        <p:nvSpPr>
          <p:cNvPr id="48" name="正方形/長方形 47"/>
          <p:cNvSpPr/>
          <p:nvPr/>
        </p:nvSpPr>
        <p:spPr>
          <a:xfrm>
            <a:off x="4926331" y="2768844"/>
            <a:ext cx="3516099" cy="383953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16" name="ホームベース 15"/>
          <p:cNvSpPr/>
          <p:nvPr/>
        </p:nvSpPr>
        <p:spPr>
          <a:xfrm>
            <a:off x="5277461" y="2843935"/>
            <a:ext cx="2845656" cy="309207"/>
          </a:xfrm>
          <a:prstGeom prst="homePlate">
            <a:avLst/>
          </a:prstGeom>
          <a:solidFill>
            <a:schemeClr val="accent1">
              <a:lumMod val="60000"/>
              <a:lumOff val="4000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tx2"/>
                </a:solidFill>
                <a:latin typeface="Meiryo UI" panose="020B0604030504040204" pitchFamily="50" charset="-128"/>
                <a:ea typeface="Meiryo UI" panose="020B0604030504040204" pitchFamily="50" charset="-128"/>
              </a:rPr>
              <a:t>導入後</a:t>
            </a:r>
          </a:p>
        </p:txBody>
      </p:sp>
      <p:grpSp>
        <p:nvGrpSpPr>
          <p:cNvPr id="30" name="グループ化 29"/>
          <p:cNvGrpSpPr/>
          <p:nvPr/>
        </p:nvGrpSpPr>
        <p:grpSpPr>
          <a:xfrm>
            <a:off x="6093285" y="3248980"/>
            <a:ext cx="1044000" cy="810090"/>
            <a:chOff x="4977996" y="1918646"/>
            <a:chExt cx="1044000" cy="810090"/>
          </a:xfrm>
        </p:grpSpPr>
        <p:sp>
          <p:nvSpPr>
            <p:cNvPr id="42" name="テキスト ボックス 41"/>
            <p:cNvSpPr txBox="1"/>
            <p:nvPr/>
          </p:nvSpPr>
          <p:spPr>
            <a:xfrm>
              <a:off x="5127165" y="2451737"/>
              <a:ext cx="800219"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各種相談</a:t>
              </a:r>
            </a:p>
          </p:txBody>
        </p:sp>
        <p:pic>
          <p:nvPicPr>
            <p:cNvPr id="44" name="図 43"/>
            <p:cNvPicPr>
              <a:picLocks noChangeAspect="1"/>
            </p:cNvPicPr>
            <p:nvPr/>
          </p:nvPicPr>
          <p:blipFill rotWithShape="1">
            <a:blip r:embed="rId2"/>
            <a:srcRect t="19014" b="16385"/>
            <a:stretch/>
          </p:blipFill>
          <p:spPr>
            <a:xfrm>
              <a:off x="4977996" y="1918646"/>
              <a:ext cx="1044000" cy="537159"/>
            </a:xfrm>
            <a:prstGeom prst="rect">
              <a:avLst/>
            </a:prstGeom>
          </p:spPr>
        </p:pic>
      </p:grpSp>
      <p:pic>
        <p:nvPicPr>
          <p:cNvPr id="33" name="図 32"/>
          <p:cNvPicPr>
            <a:picLocks noChangeAspect="1"/>
          </p:cNvPicPr>
          <p:nvPr/>
        </p:nvPicPr>
        <p:blipFill>
          <a:blip r:embed="rId3"/>
          <a:stretch>
            <a:fillRect/>
          </a:stretch>
        </p:blipFill>
        <p:spPr>
          <a:xfrm>
            <a:off x="6439316" y="4852386"/>
            <a:ext cx="583391" cy="648000"/>
          </a:xfrm>
          <a:prstGeom prst="rect">
            <a:avLst/>
          </a:prstGeom>
          <a:ln>
            <a:noFill/>
          </a:ln>
        </p:spPr>
      </p:pic>
      <p:sp>
        <p:nvSpPr>
          <p:cNvPr id="34" name="正方形/長方形 33"/>
          <p:cNvSpPr/>
          <p:nvPr/>
        </p:nvSpPr>
        <p:spPr>
          <a:xfrm>
            <a:off x="6329958" y="4463201"/>
            <a:ext cx="954107" cy="400110"/>
          </a:xfrm>
          <a:prstGeom prst="rect">
            <a:avLst/>
          </a:prstGeom>
        </p:spPr>
        <p:txBody>
          <a:bodyPr wrap="none">
            <a:spAutoFit/>
          </a:bodyPr>
          <a:lstStyle/>
          <a:p>
            <a:pPr algn="ctr"/>
            <a:r>
              <a:rPr kumimoji="1" lang="ja-JP" altLang="en-US" sz="1000" dirty="0">
                <a:latin typeface="Meiryo UI" panose="020B0604030504040204" pitchFamily="50" charset="-128"/>
                <a:ea typeface="Meiryo UI" panose="020B0604030504040204" pitchFamily="50" charset="-128"/>
              </a:rPr>
              <a:t>府民相談窓口</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コールセンター</a:t>
            </a:r>
            <a:endParaRPr lang="ja-JP" altLang="en-US" sz="1000" dirty="0"/>
          </a:p>
        </p:txBody>
      </p:sp>
      <p:sp>
        <p:nvSpPr>
          <p:cNvPr id="35" name="正方形/長方形 34"/>
          <p:cNvSpPr/>
          <p:nvPr/>
        </p:nvSpPr>
        <p:spPr>
          <a:xfrm>
            <a:off x="7227295" y="4447269"/>
            <a:ext cx="998991" cy="400110"/>
          </a:xfrm>
          <a:prstGeom prst="rect">
            <a:avLst/>
          </a:prstGeom>
        </p:spPr>
        <p:txBody>
          <a:bodyPr wrap="none">
            <a:spAutoFit/>
          </a:bodyPr>
          <a:lstStyle/>
          <a:p>
            <a:pPr algn="ctr"/>
            <a:r>
              <a:rPr lang="ja-JP" altLang="en-US" sz="1000" dirty="0">
                <a:latin typeface="Meiryo UI" panose="020B0604030504040204" pitchFamily="50" charset="-128"/>
                <a:ea typeface="Meiryo UI" panose="020B0604030504040204" pitchFamily="50" charset="-128"/>
              </a:rPr>
              <a:t>新型コロナ受診</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相談センター</a:t>
            </a:r>
          </a:p>
        </p:txBody>
      </p:sp>
      <p:pic>
        <p:nvPicPr>
          <p:cNvPr id="36" name="図 35"/>
          <p:cNvPicPr>
            <a:picLocks noChangeAspect="1"/>
          </p:cNvPicPr>
          <p:nvPr/>
        </p:nvPicPr>
        <p:blipFill>
          <a:blip r:embed="rId4"/>
          <a:stretch>
            <a:fillRect/>
          </a:stretch>
        </p:blipFill>
        <p:spPr>
          <a:xfrm>
            <a:off x="7429026" y="4866618"/>
            <a:ext cx="603908" cy="666215"/>
          </a:xfrm>
          <a:prstGeom prst="rect">
            <a:avLst/>
          </a:prstGeom>
        </p:spPr>
      </p:pic>
      <p:sp>
        <p:nvSpPr>
          <p:cNvPr id="49" name="下矢印 48"/>
          <p:cNvSpPr/>
          <p:nvPr/>
        </p:nvSpPr>
        <p:spPr>
          <a:xfrm rot="1409300">
            <a:off x="1639222" y="4008171"/>
            <a:ext cx="432020" cy="334442"/>
          </a:xfrm>
          <a:prstGeom prst="downArrow">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5" name="楕円 4"/>
          <p:cNvSpPr/>
          <p:nvPr/>
        </p:nvSpPr>
        <p:spPr>
          <a:xfrm>
            <a:off x="1241630" y="4464115"/>
            <a:ext cx="814303" cy="344809"/>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FAQ</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50" name="下矢印 49"/>
          <p:cNvSpPr/>
          <p:nvPr/>
        </p:nvSpPr>
        <p:spPr>
          <a:xfrm>
            <a:off x="6405435" y="4021701"/>
            <a:ext cx="432020" cy="334442"/>
          </a:xfrm>
          <a:prstGeom prst="downArrow">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51" name="下矢印 50"/>
          <p:cNvSpPr/>
          <p:nvPr/>
        </p:nvSpPr>
        <p:spPr>
          <a:xfrm rot="2275901">
            <a:off x="5612891" y="3977538"/>
            <a:ext cx="432020" cy="334442"/>
          </a:xfrm>
          <a:prstGeom prst="downArrow">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52" name="下矢印 51"/>
          <p:cNvSpPr/>
          <p:nvPr/>
        </p:nvSpPr>
        <p:spPr>
          <a:xfrm rot="19613480">
            <a:off x="7241790" y="3969891"/>
            <a:ext cx="432020" cy="334442"/>
          </a:xfrm>
          <a:prstGeom prst="downArrow">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54" name="正方形/長方形 53"/>
          <p:cNvSpPr/>
          <p:nvPr/>
        </p:nvSpPr>
        <p:spPr>
          <a:xfrm>
            <a:off x="1151845" y="5680507"/>
            <a:ext cx="3071115" cy="943848"/>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176552" y="5979769"/>
            <a:ext cx="3106608"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① ピーク時には総受電件数が</a:t>
            </a:r>
            <a:r>
              <a:rPr kumimoji="1" lang="en-US" altLang="ja-JP" sz="1100" b="1" dirty="0">
                <a:latin typeface="Meiryo UI" panose="020B0604030504040204" pitchFamily="50" charset="-128"/>
                <a:ea typeface="Meiryo UI" panose="020B0604030504040204" pitchFamily="50" charset="-128"/>
              </a:rPr>
              <a:t>563</a:t>
            </a:r>
            <a:r>
              <a:rPr kumimoji="1" lang="ja-JP" altLang="en-US" sz="1100" b="1" dirty="0">
                <a:latin typeface="Meiryo UI" panose="020B0604030504040204" pitchFamily="50" charset="-128"/>
                <a:ea typeface="Meiryo UI" panose="020B0604030504040204" pitchFamily="50" charset="-128"/>
              </a:rPr>
              <a:t>件</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日</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② </a:t>
            </a:r>
            <a:r>
              <a:rPr lang="ja-JP" altLang="en-US" sz="1100" dirty="0">
                <a:latin typeface="Meiryo UI" panose="020B0604030504040204" pitchFamily="50" charset="-128"/>
                <a:ea typeface="Meiryo UI" panose="020B0604030504040204" pitchFamily="50" charset="-128"/>
              </a:rPr>
              <a:t>ホームページ上の</a:t>
            </a:r>
            <a:r>
              <a:rPr lang="en-US" altLang="ja-JP" sz="1100" dirty="0">
                <a:latin typeface="Meiryo UI" panose="020B0604030504040204" pitchFamily="50" charset="-128"/>
                <a:ea typeface="Meiryo UI" panose="020B0604030504040204" pitchFamily="50" charset="-128"/>
              </a:rPr>
              <a:t>FAQ</a:t>
            </a:r>
            <a:r>
              <a:rPr lang="ja-JP" altLang="en-US" sz="1100" dirty="0">
                <a:latin typeface="Meiryo UI" panose="020B0604030504040204" pitchFamily="50" charset="-128"/>
                <a:ea typeface="Meiryo UI" panose="020B0604030504040204" pitchFamily="50" charset="-128"/>
              </a:rPr>
              <a:t>の項目が増加しており、</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解決したい質問への到達に時間を要する</a:t>
            </a:r>
            <a:endParaRPr kumimoji="1" lang="en-US" altLang="ja-JP" sz="11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209053" y="5704417"/>
            <a:ext cx="784189" cy="276999"/>
          </a:xfrm>
          <a:prstGeom prst="rect">
            <a:avLst/>
          </a:prstGeom>
          <a:solidFill>
            <a:schemeClr val="bg1"/>
          </a:solidFill>
          <a:ln w="22225">
            <a:solidFill>
              <a:schemeClr val="accent2"/>
            </a:solidFill>
          </a:ln>
        </p:spPr>
        <p:txBody>
          <a:bodyPr wrap="none" rtlCol="0">
            <a:spAutoFit/>
          </a:bodyPr>
          <a:lstStyle/>
          <a:p>
            <a:r>
              <a:rPr kumimoji="1" lang="ja-JP" altLang="en-US" sz="1200" b="1" dirty="0">
                <a:solidFill>
                  <a:srgbClr val="C00000"/>
                </a:solidFill>
                <a:latin typeface="Meiryo UI" panose="020B0604030504040204" pitchFamily="50" charset="-128"/>
                <a:ea typeface="Meiryo UI" panose="020B0604030504040204" pitchFamily="50" charset="-128"/>
              </a:rPr>
              <a:t>主な課題</a:t>
            </a:r>
          </a:p>
        </p:txBody>
      </p:sp>
      <p:sp>
        <p:nvSpPr>
          <p:cNvPr id="56" name="正方形/長方形 55"/>
          <p:cNvSpPr/>
          <p:nvPr/>
        </p:nvSpPr>
        <p:spPr>
          <a:xfrm>
            <a:off x="5037488" y="5688165"/>
            <a:ext cx="3404942" cy="943848"/>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6003405" y="5712075"/>
            <a:ext cx="1217465" cy="276999"/>
          </a:xfrm>
          <a:prstGeom prst="rect">
            <a:avLst/>
          </a:prstGeom>
          <a:solidFill>
            <a:schemeClr val="bg1"/>
          </a:solidFill>
          <a:ln w="22225">
            <a:solidFill>
              <a:schemeClr val="tx2"/>
            </a:solidFill>
          </a:ln>
        </p:spPr>
        <p:txBody>
          <a:bodyPr wrap="square" rtlCol="0">
            <a:spAutoFit/>
          </a:bodyPr>
          <a:lstStyle/>
          <a:p>
            <a:pPr algn="ctr"/>
            <a:r>
              <a:rPr lang="ja-JP" altLang="en-US" sz="1200" b="1" dirty="0">
                <a:solidFill>
                  <a:schemeClr val="tx2"/>
                </a:solidFill>
                <a:latin typeface="Meiryo UI" panose="020B0604030504040204" pitchFamily="50" charset="-128"/>
                <a:ea typeface="Meiryo UI" panose="020B0604030504040204" pitchFamily="50" charset="-128"/>
              </a:rPr>
              <a:t>導入期待効果</a:t>
            </a:r>
            <a:endParaRPr kumimoji="1" lang="ja-JP" altLang="en-US" sz="1200" b="1" dirty="0">
              <a:solidFill>
                <a:schemeClr val="tx2"/>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134039" y="5986209"/>
            <a:ext cx="3406832"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① </a:t>
            </a:r>
            <a:r>
              <a:rPr kumimoji="1" lang="ja-JP" altLang="en-US" sz="1100" b="1" dirty="0">
                <a:latin typeface="Meiryo UI" panose="020B0604030504040204" pitchFamily="50" charset="-128"/>
                <a:ea typeface="Meiryo UI" panose="020B0604030504040204" pitchFamily="50" charset="-128"/>
              </a:rPr>
              <a:t>府民の利便性が向上 </a:t>
            </a:r>
            <a:r>
              <a:rPr lang="ja-JP" altLang="en-US" sz="1100" dirty="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24</a:t>
            </a:r>
            <a:r>
              <a:rPr lang="ja-JP" altLang="en-US" sz="1100" b="1" dirty="0">
                <a:latin typeface="Meiryo UI" panose="020B0604030504040204" pitchFamily="50" charset="-128"/>
                <a:ea typeface="Meiryo UI" panose="020B0604030504040204" pitchFamily="50" charset="-128"/>
              </a:rPr>
              <a:t>時間対応、選択肢増</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② </a:t>
            </a:r>
            <a:r>
              <a:rPr kumimoji="1" lang="ja-JP" altLang="en-US" sz="1100" b="1" dirty="0">
                <a:latin typeface="Meiryo UI" panose="020B0604030504040204" pitchFamily="50" charset="-128"/>
                <a:ea typeface="Meiryo UI" panose="020B0604030504040204" pitchFamily="50" charset="-128"/>
              </a:rPr>
              <a:t>簡易質問は</a:t>
            </a:r>
            <a:r>
              <a:rPr kumimoji="1" lang="en-US" altLang="ja-JP" sz="1100" b="1" dirty="0">
                <a:latin typeface="Meiryo UI" panose="020B0604030504040204" pitchFamily="50" charset="-128"/>
                <a:ea typeface="Meiryo UI" panose="020B0604030504040204" pitchFamily="50" charset="-128"/>
              </a:rPr>
              <a:t>AI</a:t>
            </a:r>
            <a:r>
              <a:rPr kumimoji="1" lang="ja-JP" altLang="en-US" sz="1100" b="1" dirty="0">
                <a:latin typeface="Meiryo UI" panose="020B0604030504040204" pitchFamily="50" charset="-128"/>
                <a:ea typeface="Meiryo UI" panose="020B0604030504040204" pitchFamily="50" charset="-128"/>
              </a:rPr>
              <a:t>チャットボットで完結</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ja-JP" altLang="en-US" sz="1100" b="1" dirty="0">
                <a:latin typeface="Meiryo UI" panose="020B0604030504040204" pitchFamily="50" charset="-128"/>
                <a:ea typeface="Meiryo UI" panose="020B0604030504040204" pitchFamily="50" charset="-128"/>
              </a:rPr>
              <a:t>問い合わせの減少により保健所等の負担が軽減</a:t>
            </a:r>
          </a:p>
        </p:txBody>
      </p:sp>
      <p:sp>
        <p:nvSpPr>
          <p:cNvPr id="6" name="角丸四角形 5"/>
          <p:cNvSpPr/>
          <p:nvPr/>
        </p:nvSpPr>
        <p:spPr>
          <a:xfrm>
            <a:off x="7429026" y="3230302"/>
            <a:ext cx="961875" cy="493416"/>
          </a:xfrm>
          <a:prstGeom prst="roundRect">
            <a:avLst/>
          </a:prstGeom>
          <a:solidFill>
            <a:srgbClr val="639729"/>
          </a:solidFill>
          <a:ln w="4445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1200" b="1" dirty="0">
                <a:solidFill>
                  <a:schemeClr val="bg1"/>
                </a:solidFill>
                <a:latin typeface="Meiryo UI" panose="020B0604030504040204" pitchFamily="50" charset="-128"/>
                <a:ea typeface="Meiryo UI" panose="020B0604030504040204" pitchFamily="50" charset="-128"/>
              </a:rPr>
              <a:t>R3</a:t>
            </a:r>
            <a:r>
              <a:rPr lang="ja-JP" altLang="en-US" sz="1200" b="1" dirty="0">
                <a:solidFill>
                  <a:schemeClr val="bg1"/>
                </a:solidFill>
                <a:latin typeface="Meiryo UI" panose="020B0604030504040204" pitchFamily="50" charset="-128"/>
                <a:ea typeface="Meiryo UI" panose="020B0604030504040204" pitchFamily="50" charset="-128"/>
              </a:rPr>
              <a:t>年</a:t>
            </a:r>
            <a:r>
              <a:rPr lang="en-US" altLang="ja-JP" sz="1200" b="1" dirty="0">
                <a:solidFill>
                  <a:schemeClr val="bg1"/>
                </a:solidFill>
                <a:latin typeface="Meiryo UI" panose="020B0604030504040204" pitchFamily="50" charset="-128"/>
                <a:ea typeface="Meiryo UI" panose="020B0604030504040204" pitchFamily="50" charset="-128"/>
              </a:rPr>
              <a:t>2</a:t>
            </a:r>
            <a:r>
              <a:rPr lang="ja-JP" altLang="en-US" sz="1200" b="1" dirty="0">
                <a:solidFill>
                  <a:schemeClr val="bg1"/>
                </a:solidFill>
                <a:latin typeface="Meiryo UI" panose="020B0604030504040204" pitchFamily="50" charset="-128"/>
                <a:ea typeface="Meiryo UI" panose="020B0604030504040204" pitchFamily="50" charset="-128"/>
              </a:rPr>
              <a:t>月</a:t>
            </a:r>
            <a:endParaRPr lang="en-US" altLang="ja-JP" sz="1200" b="1" dirty="0">
              <a:solidFill>
                <a:schemeClr val="bg1"/>
              </a:solidFill>
              <a:latin typeface="Meiryo UI" panose="020B0604030504040204" pitchFamily="50" charset="-128"/>
              <a:ea typeface="Meiryo UI" panose="020B0604030504040204" pitchFamily="50" charset="-128"/>
            </a:endParaRPr>
          </a:p>
          <a:p>
            <a:pPr algn="ctr"/>
            <a:r>
              <a:rPr lang="ja-JP" altLang="en-US" sz="1200" b="1" dirty="0">
                <a:solidFill>
                  <a:schemeClr val="bg1"/>
                </a:solidFill>
                <a:latin typeface="Meiryo UI" panose="020B0604030504040204" pitchFamily="50" charset="-128"/>
                <a:ea typeface="Meiryo UI" panose="020B0604030504040204" pitchFamily="50" charset="-128"/>
              </a:rPr>
              <a:t>運用開始</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Calibri"/>
                <a:ea typeface="ＭＳ Ｐゴシック" panose="020B0600070205080204" pitchFamily="50" charset="-128"/>
              </a:rPr>
              <a:t>12</a:t>
            </a:r>
          </a:p>
        </p:txBody>
      </p:sp>
      <p:sp>
        <p:nvSpPr>
          <p:cNvPr id="8" name="楕円 7"/>
          <p:cNvSpPr/>
          <p:nvPr/>
        </p:nvSpPr>
        <p:spPr>
          <a:xfrm>
            <a:off x="5022050" y="4372174"/>
            <a:ext cx="1338773" cy="1217066"/>
          </a:xfrm>
          <a:prstGeom prst="ellipse">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a:blip r:embed="rId5"/>
          <a:stretch>
            <a:fillRect/>
          </a:stretch>
        </p:blipFill>
        <p:spPr>
          <a:xfrm>
            <a:off x="5183114" y="4735511"/>
            <a:ext cx="1086539" cy="645052"/>
          </a:xfrm>
          <a:prstGeom prst="rect">
            <a:avLst/>
          </a:prstGeom>
          <a:ln>
            <a:solidFill>
              <a:schemeClr val="dk1"/>
            </a:solidFill>
          </a:ln>
        </p:spPr>
      </p:pic>
      <p:sp>
        <p:nvSpPr>
          <p:cNvPr id="41" name="テキスト ボックス 40"/>
          <p:cNvSpPr txBox="1"/>
          <p:nvPr/>
        </p:nvSpPr>
        <p:spPr>
          <a:xfrm>
            <a:off x="5167114" y="4472535"/>
            <a:ext cx="1102539" cy="276999"/>
          </a:xfrm>
          <a:prstGeom prst="rect">
            <a:avLst/>
          </a:prstGeom>
          <a:solidFill>
            <a:schemeClr val="tx2"/>
          </a:solidFill>
          <a:ln>
            <a:solidFill>
              <a:schemeClr val="tx1"/>
            </a:solidFill>
          </a:ln>
        </p:spPr>
        <p:txBody>
          <a:bodyPr wrap="square" lIns="0" rIns="0" rtlCol="0">
            <a:spAutoFit/>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AI</a:t>
            </a:r>
            <a:r>
              <a:rPr kumimoji="1" lang="ja-JP" altLang="en-US" sz="1200" b="1" dirty="0">
                <a:solidFill>
                  <a:schemeClr val="bg1"/>
                </a:solidFill>
                <a:latin typeface="Meiryo UI" panose="020B0604030504040204" pitchFamily="50" charset="-128"/>
                <a:ea typeface="Meiryo UI" panose="020B0604030504040204" pitchFamily="50" charset="-128"/>
              </a:rPr>
              <a:t>チャットボット</a:t>
            </a:r>
          </a:p>
        </p:txBody>
      </p:sp>
      <p:sp>
        <p:nvSpPr>
          <p:cNvPr id="58" name="楕円 57"/>
          <p:cNvSpPr/>
          <p:nvPr/>
        </p:nvSpPr>
        <p:spPr>
          <a:xfrm>
            <a:off x="5362485" y="5298934"/>
            <a:ext cx="672977" cy="235509"/>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FAQ</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6877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2" name="角丸四角形 11"/>
          <p:cNvSpPr/>
          <p:nvPr/>
        </p:nvSpPr>
        <p:spPr>
          <a:xfrm>
            <a:off x="228910" y="593685"/>
            <a:ext cx="8821395" cy="5717642"/>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RPA</a:t>
            </a:r>
            <a:r>
              <a:rPr kumimoji="1" lang="en-US" altLang="ja-JP" sz="1600" b="1" i="0" u="non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a:t>
            </a:r>
            <a:r>
              <a:rPr kumimoji="1" lang="ja-JP" altLang="en-US" sz="16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業務の効率化　</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スマートシティ戦略部 デジタル行政推進課</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lvl="0" indent="-261938">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Rectangle 15"/>
          <p:cNvSpPr>
            <a:spLocks noChangeArrowheads="1"/>
          </p:cNvSpPr>
          <p:nvPr/>
        </p:nvSpPr>
        <p:spPr bwMode="auto">
          <a:xfrm>
            <a:off x="152400" y="152400"/>
            <a:ext cx="16903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grpSp>
        <p:nvGrpSpPr>
          <p:cNvPr id="3" name="グループ化 2"/>
          <p:cNvGrpSpPr/>
          <p:nvPr/>
        </p:nvGrpSpPr>
        <p:grpSpPr>
          <a:xfrm>
            <a:off x="703685" y="1881573"/>
            <a:ext cx="3868316" cy="1367406"/>
            <a:chOff x="606282" y="2845805"/>
            <a:chExt cx="4254965" cy="1538039"/>
          </a:xfrm>
        </p:grpSpPr>
        <p:sp>
          <p:nvSpPr>
            <p:cNvPr id="56" name="ホームベース 55"/>
            <p:cNvSpPr/>
            <p:nvPr/>
          </p:nvSpPr>
          <p:spPr>
            <a:xfrm rot="5400000">
              <a:off x="2635982" y="2922310"/>
              <a:ext cx="393971" cy="2529097"/>
            </a:xfrm>
            <a:prstGeom prst="homePlate">
              <a:avLst>
                <a:gd name="adj" fmla="val 105217"/>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7" name="テキスト ボックス 56"/>
            <p:cNvSpPr txBox="1"/>
            <p:nvPr/>
          </p:nvSpPr>
          <p:spPr>
            <a:xfrm>
              <a:off x="1783424" y="3957996"/>
              <a:ext cx="2133642" cy="393389"/>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rPr>
                <a:t>ＡＩの活用による働き方改革！</a:t>
              </a:r>
              <a:endParaRPr kumimoji="1" lang="en-US" altLang="ja-JP" sz="1000" b="1"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rPr>
                <a:t>（会議における事務負担の軽減）</a:t>
              </a:r>
              <a:endParaRPr kumimoji="1" lang="ja-JP" altLang="en-US" sz="1000" b="1"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endParaRPr>
            </a:p>
          </p:txBody>
        </p:sp>
        <p:grpSp>
          <p:nvGrpSpPr>
            <p:cNvPr id="2" name="グループ化 1"/>
            <p:cNvGrpSpPr/>
            <p:nvPr/>
          </p:nvGrpSpPr>
          <p:grpSpPr>
            <a:xfrm>
              <a:off x="606282" y="2845805"/>
              <a:ext cx="4254965" cy="1105514"/>
              <a:chOff x="606282" y="2845805"/>
              <a:chExt cx="4254965" cy="1105514"/>
            </a:xfrm>
          </p:grpSpPr>
          <p:grpSp>
            <p:nvGrpSpPr>
              <p:cNvPr id="49" name="グループ化 48"/>
              <p:cNvGrpSpPr/>
              <p:nvPr/>
            </p:nvGrpSpPr>
            <p:grpSpPr>
              <a:xfrm>
                <a:off x="924224" y="3073776"/>
                <a:ext cx="3937023" cy="877543"/>
                <a:chOff x="924224" y="3648683"/>
                <a:chExt cx="3937023" cy="877543"/>
              </a:xfrm>
            </p:grpSpPr>
            <p:pic>
              <p:nvPicPr>
                <p:cNvPr id="51" name="図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24" y="3716227"/>
                  <a:ext cx="810001" cy="809999"/>
                </a:xfrm>
                <a:prstGeom prst="rect">
                  <a:avLst/>
                </a:prstGeom>
              </p:spPr>
            </p:pic>
            <p:pic>
              <p:nvPicPr>
                <p:cNvPr id="52" name="図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2708" y="3788913"/>
                  <a:ext cx="453600" cy="565696"/>
                </a:xfrm>
                <a:prstGeom prst="rect">
                  <a:avLst/>
                </a:prstGeom>
              </p:spPr>
            </p:pic>
            <p:sp>
              <p:nvSpPr>
                <p:cNvPr id="53" name="右矢印 52"/>
                <p:cNvSpPr/>
                <p:nvPr/>
              </p:nvSpPr>
              <p:spPr>
                <a:xfrm>
                  <a:off x="2152821" y="3938877"/>
                  <a:ext cx="312567" cy="2630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4" name="図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708" y="3846925"/>
                  <a:ext cx="388800" cy="392727"/>
                </a:xfrm>
                <a:prstGeom prst="rect">
                  <a:avLst/>
                </a:prstGeom>
              </p:spPr>
            </p:pic>
            <p:sp>
              <p:nvSpPr>
                <p:cNvPr id="50" name="テキスト ボックス 49"/>
                <p:cNvSpPr txBox="1"/>
                <p:nvPr/>
              </p:nvSpPr>
              <p:spPr>
                <a:xfrm>
                  <a:off x="3100453" y="3648683"/>
                  <a:ext cx="1760794" cy="727720"/>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lIns="3600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rPr>
                    <a:t>・会議中に職員が発言をメモとり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rPr>
                    <a:t>・加えて後日ボイスレコーダーを</a:t>
                  </a:r>
                  <a:endParaRPr kumimoji="1" lang="en-US" altLang="ja-JP" sz="8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2"/>
                      </a:solidFill>
                      <a:latin typeface="Calibri"/>
                      <a:ea typeface="ＭＳ Ｐゴシック" panose="020B0600070205080204" pitchFamily="50" charset="-128"/>
                    </a:rPr>
                    <a:t>　</a:t>
                  </a:r>
                  <a:r>
                    <a:rPr kumimoji="1" lang="ja-JP" altLang="en-US" sz="8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rPr>
                    <a:t>聞きながら作成</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rPr>
                    <a:t>・所要時間は会議時間の</a:t>
                  </a:r>
                  <a:r>
                    <a:rPr kumimoji="1" lang="en-US" altLang="ja-JP" sz="8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rPr>
                    <a:t>3</a:t>
                  </a:r>
                  <a:r>
                    <a:rPr kumimoji="1" lang="ja-JP" altLang="en-US" sz="8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rPr>
                    <a:t>倍程度</a:t>
                  </a:r>
                </a:p>
              </p:txBody>
            </p:sp>
          </p:grpSp>
          <p:sp>
            <p:nvSpPr>
              <p:cNvPr id="58" name="テキスト ボックス 57"/>
              <p:cNvSpPr txBox="1"/>
              <p:nvPr/>
            </p:nvSpPr>
            <p:spPr>
              <a:xfrm>
                <a:off x="606282" y="2845805"/>
                <a:ext cx="816343" cy="261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（導入前）</a:t>
                </a:r>
              </a:p>
            </p:txBody>
          </p:sp>
        </p:grpSp>
      </p:grpSp>
      <p:sp>
        <p:nvSpPr>
          <p:cNvPr id="63" name="正方形/長方形 62"/>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7" name="グループ化 6"/>
          <p:cNvGrpSpPr/>
          <p:nvPr/>
        </p:nvGrpSpPr>
        <p:grpSpPr>
          <a:xfrm>
            <a:off x="681137" y="3342501"/>
            <a:ext cx="3971830" cy="1557879"/>
            <a:chOff x="542660" y="4761997"/>
            <a:chExt cx="3971830" cy="1557879"/>
          </a:xfrm>
        </p:grpSpPr>
        <p:grpSp>
          <p:nvGrpSpPr>
            <p:cNvPr id="70" name="グループ化 69"/>
            <p:cNvGrpSpPr/>
            <p:nvPr/>
          </p:nvGrpSpPr>
          <p:grpSpPr>
            <a:xfrm>
              <a:off x="664025" y="4761997"/>
              <a:ext cx="3850465" cy="1557879"/>
              <a:chOff x="3296813" y="2547753"/>
              <a:chExt cx="3818942" cy="1498295"/>
            </a:xfrm>
          </p:grpSpPr>
          <p:grpSp>
            <p:nvGrpSpPr>
              <p:cNvPr id="83" name="グループ化 82"/>
              <p:cNvGrpSpPr/>
              <p:nvPr/>
            </p:nvGrpSpPr>
            <p:grpSpPr>
              <a:xfrm>
                <a:off x="3296813" y="2547753"/>
                <a:ext cx="3799348" cy="1164453"/>
                <a:chOff x="3008781" y="2562284"/>
                <a:chExt cx="4022839" cy="1164453"/>
              </a:xfrm>
            </p:grpSpPr>
            <p:pic>
              <p:nvPicPr>
                <p:cNvPr id="84" name="図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1937" y="2671745"/>
                  <a:ext cx="575013" cy="325207"/>
                </a:xfrm>
                <a:prstGeom prst="rect">
                  <a:avLst/>
                </a:prstGeom>
              </p:spPr>
            </p:pic>
            <p:pic>
              <p:nvPicPr>
                <p:cNvPr id="85" name="図 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9942" y="2745443"/>
                  <a:ext cx="810001" cy="810000"/>
                </a:xfrm>
                <a:prstGeom prst="rect">
                  <a:avLst/>
                </a:prstGeom>
              </p:spPr>
            </p:pic>
            <p:pic>
              <p:nvPicPr>
                <p:cNvPr id="86" name="図 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85775" y="3467537"/>
                  <a:ext cx="238256" cy="259200"/>
                </a:xfrm>
                <a:prstGeom prst="rect">
                  <a:avLst/>
                </a:prstGeom>
              </p:spPr>
            </p:pic>
            <p:pic>
              <p:nvPicPr>
                <p:cNvPr id="87" name="図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851275" y="3133362"/>
                  <a:ext cx="238256" cy="259200"/>
                </a:xfrm>
                <a:prstGeom prst="rect">
                  <a:avLst/>
                </a:prstGeom>
              </p:spPr>
            </p:pic>
            <p:pic>
              <p:nvPicPr>
                <p:cNvPr id="88" name="図 8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1212" y="3090695"/>
                  <a:ext cx="291600" cy="388800"/>
                </a:xfrm>
                <a:prstGeom prst="rect">
                  <a:avLst/>
                </a:prstGeom>
              </p:spPr>
            </p:pic>
            <p:grpSp>
              <p:nvGrpSpPr>
                <p:cNvPr id="89" name="グループ化 88"/>
                <p:cNvGrpSpPr>
                  <a:grpSpLocks noChangeAspect="1"/>
                </p:cNvGrpSpPr>
                <p:nvPr/>
              </p:nvGrpSpPr>
              <p:grpSpPr>
                <a:xfrm>
                  <a:off x="5204226" y="3023338"/>
                  <a:ext cx="461653" cy="574479"/>
                  <a:chOff x="0" y="-626427"/>
                  <a:chExt cx="949902" cy="1182055"/>
                </a:xfrm>
              </p:grpSpPr>
              <p:pic>
                <p:nvPicPr>
                  <p:cNvPr id="100" name="図 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626427"/>
                    <a:ext cx="949902" cy="1182055"/>
                  </a:xfrm>
                  <a:prstGeom prst="rect">
                    <a:avLst/>
                  </a:prstGeom>
                </p:spPr>
              </p:pic>
              <p:sp>
                <p:nvSpPr>
                  <p:cNvPr id="101" name="爆発 1 100"/>
                  <p:cNvSpPr/>
                  <p:nvPr/>
                </p:nvSpPr>
                <p:spPr>
                  <a:xfrm>
                    <a:off x="567171" y="-497408"/>
                    <a:ext cx="228601"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2" name="爆発 1 101"/>
                  <p:cNvSpPr/>
                  <p:nvPr/>
                </p:nvSpPr>
                <p:spPr>
                  <a:xfrm>
                    <a:off x="433819" y="83617"/>
                    <a:ext cx="228601"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3" name="爆発 1 102"/>
                  <p:cNvSpPr/>
                  <p:nvPr/>
                </p:nvSpPr>
                <p:spPr>
                  <a:xfrm>
                    <a:off x="233795" y="-316432"/>
                    <a:ext cx="228601"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pic>
              <p:nvPicPr>
                <p:cNvPr id="90" name="図 8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99348" y="3154035"/>
                  <a:ext cx="518400" cy="387761"/>
                </a:xfrm>
                <a:prstGeom prst="rect">
                  <a:avLst/>
                </a:prstGeom>
              </p:spPr>
            </p:pic>
            <p:sp>
              <p:nvSpPr>
                <p:cNvPr id="91" name="ホームベース 90"/>
                <p:cNvSpPr/>
                <p:nvPr/>
              </p:nvSpPr>
              <p:spPr>
                <a:xfrm>
                  <a:off x="4434541" y="3084968"/>
                  <a:ext cx="129615" cy="349549"/>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2" name="ホームベース 91"/>
                <p:cNvSpPr/>
                <p:nvPr/>
              </p:nvSpPr>
              <p:spPr>
                <a:xfrm>
                  <a:off x="5055439" y="3083769"/>
                  <a:ext cx="129615" cy="349549"/>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93" name="図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86045" y="2955010"/>
                  <a:ext cx="545575" cy="680400"/>
                </a:xfrm>
                <a:prstGeom prst="rect">
                  <a:avLst/>
                </a:prstGeom>
              </p:spPr>
            </p:pic>
            <p:sp>
              <p:nvSpPr>
                <p:cNvPr id="94" name="ホームベース 93"/>
                <p:cNvSpPr/>
                <p:nvPr/>
              </p:nvSpPr>
              <p:spPr>
                <a:xfrm>
                  <a:off x="6362090" y="3094583"/>
                  <a:ext cx="129615" cy="349549"/>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95" name="図 9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1713" y="3106033"/>
                  <a:ext cx="518400" cy="387761"/>
                </a:xfrm>
                <a:prstGeom prst="rect">
                  <a:avLst/>
                </a:prstGeom>
              </p:spPr>
            </p:pic>
            <p:sp>
              <p:nvSpPr>
                <p:cNvPr id="96" name="雲形吹き出し 95"/>
                <p:cNvSpPr/>
                <p:nvPr/>
              </p:nvSpPr>
              <p:spPr>
                <a:xfrm>
                  <a:off x="4101212" y="2562284"/>
                  <a:ext cx="935703" cy="511637"/>
                </a:xfrm>
                <a:prstGeom prst="cloudCallout">
                  <a:avLst>
                    <a:gd name="adj1" fmla="val 25473"/>
                    <a:gd name="adj2" fmla="val 79962"/>
                  </a:avLst>
                </a:prstGeom>
                <a:noFill/>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p:txBody>
            </p:sp>
            <p:sp>
              <p:nvSpPr>
                <p:cNvPr id="97" name="テキスト ボックス 10"/>
                <p:cNvSpPr txBox="1"/>
                <p:nvPr/>
              </p:nvSpPr>
              <p:spPr>
                <a:xfrm>
                  <a:off x="4391956" y="2664139"/>
                  <a:ext cx="522922" cy="2492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ＡＩ</a:t>
                  </a:r>
                </a:p>
              </p:txBody>
            </p:sp>
            <p:sp>
              <p:nvSpPr>
                <p:cNvPr id="98" name="ホームベース 97"/>
                <p:cNvSpPr/>
                <p:nvPr/>
              </p:nvSpPr>
              <p:spPr>
                <a:xfrm>
                  <a:off x="5716904" y="3094583"/>
                  <a:ext cx="129615" cy="349549"/>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99" name="図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8781" y="3039521"/>
                  <a:ext cx="238256" cy="259200"/>
                </a:xfrm>
                <a:prstGeom prst="rect">
                  <a:avLst/>
                </a:prstGeom>
              </p:spPr>
            </p:pic>
          </p:grpSp>
          <p:sp>
            <p:nvSpPr>
              <p:cNvPr id="82" name="テキスト ボックス 81"/>
              <p:cNvSpPr txBox="1"/>
              <p:nvPr/>
            </p:nvSpPr>
            <p:spPr>
              <a:xfrm>
                <a:off x="5326808" y="3685803"/>
                <a:ext cx="1663561" cy="360245"/>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lIns="36000" rIns="0" rtlCol="0" anchor="ctr" anchorCtr="0">
                <a:spAutoFit/>
              </a:bodyPr>
              <a:lstStyle/>
              <a:p>
                <a:pPr marR="0" lvl="0" algn="l" defTabSz="914400" rtl="0" eaLnBrk="1" fontAlgn="auto" latinLnBrk="0" hangingPunct="1">
                  <a:lnSpc>
                    <a:spcPct val="100000"/>
                  </a:lnSpc>
                  <a:spcBef>
                    <a:spcPts val="0"/>
                  </a:spcBef>
                  <a:spcAft>
                    <a:spcPts val="0"/>
                  </a:spcAft>
                  <a:buClrTx/>
                  <a:buSzTx/>
                  <a:tabLst/>
                  <a:defRPr/>
                </a:pPr>
                <a:r>
                  <a:rPr lang="ja-JP" altLang="en-US" sz="800" dirty="0">
                    <a:solidFill>
                      <a:schemeClr val="tx2"/>
                    </a:solidFill>
                    <a:latin typeface="Calibri"/>
                    <a:ea typeface="ＭＳ Ｐゴシック" panose="020B0600070205080204" pitchFamily="50" charset="-128"/>
                  </a:rPr>
                  <a:t>③　・</a:t>
                </a:r>
                <a:r>
                  <a:rPr kumimoji="1" lang="ja-JP" altLang="en-US" sz="8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rPr>
                  <a:t>発言メモや音声データを使</a:t>
                </a:r>
                <a:r>
                  <a:rPr lang="ja-JP" altLang="en-US" sz="800" dirty="0">
                    <a:solidFill>
                      <a:schemeClr val="tx2"/>
                    </a:solidFill>
                    <a:latin typeface="Calibri"/>
                    <a:ea typeface="ＭＳ Ｐゴシック" panose="020B0600070205080204" pitchFamily="50" charset="-128"/>
                  </a:rPr>
                  <a:t>い</a:t>
                </a:r>
                <a:r>
                  <a:rPr kumimoji="1" lang="ja-JP" altLang="en-US" sz="8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rPr>
                  <a:t>　　　誤変換を修正</a:t>
                </a:r>
              </a:p>
            </p:txBody>
          </p:sp>
          <p:sp>
            <p:nvSpPr>
              <p:cNvPr id="81" name="テキスト ボックス 80"/>
              <p:cNvSpPr txBox="1"/>
              <p:nvPr/>
            </p:nvSpPr>
            <p:spPr>
              <a:xfrm>
                <a:off x="5222157" y="2567438"/>
                <a:ext cx="1893598" cy="297723"/>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lIns="36000" rIns="0" rtlCol="0" anchor="ctr" anchorCtr="0">
                <a:spAutoFit/>
              </a:bodyPr>
              <a:lstStyle>
                <a:defPPr>
                  <a:defRPr lang="ja-JP"/>
                </a:defPPr>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rPr>
                  <a:t>②  ・音声認識支援ツールによりテキスト化</a:t>
                </a:r>
                <a:endParaRPr kumimoji="1" lang="en-US" altLang="ja-JP" sz="8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rPr>
                  <a:t>       ・辞書登録により変換率を向上</a:t>
                </a:r>
              </a:p>
            </p:txBody>
          </p:sp>
        </p:grpSp>
        <p:sp>
          <p:nvSpPr>
            <p:cNvPr id="74" name="テキスト ボックス 73"/>
            <p:cNvSpPr txBox="1"/>
            <p:nvPr/>
          </p:nvSpPr>
          <p:spPr>
            <a:xfrm>
              <a:off x="542660" y="4762710"/>
              <a:ext cx="792035" cy="2325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（導入後）</a:t>
              </a:r>
            </a:p>
          </p:txBody>
        </p:sp>
      </p:grpSp>
      <p:sp>
        <p:nvSpPr>
          <p:cNvPr id="6" name="角丸四角形 5"/>
          <p:cNvSpPr/>
          <p:nvPr/>
        </p:nvSpPr>
        <p:spPr>
          <a:xfrm>
            <a:off x="558070" y="1133746"/>
            <a:ext cx="4140460" cy="3960440"/>
          </a:xfrm>
          <a:prstGeom prst="roundRect">
            <a:avLst>
              <a:gd name="adj" fmla="val 4098"/>
            </a:avLst>
          </a:prstGeom>
          <a:no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角丸四角形 103"/>
          <p:cNvSpPr/>
          <p:nvPr/>
        </p:nvSpPr>
        <p:spPr>
          <a:xfrm>
            <a:off x="4854239" y="1133745"/>
            <a:ext cx="4083694" cy="5040560"/>
          </a:xfrm>
          <a:prstGeom prst="roundRect">
            <a:avLst>
              <a:gd name="adj" fmla="val 3182"/>
            </a:avLst>
          </a:prstGeom>
          <a:no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テキスト ボックス 104"/>
          <p:cNvSpPr txBox="1"/>
          <p:nvPr/>
        </p:nvSpPr>
        <p:spPr>
          <a:xfrm>
            <a:off x="4933762" y="1506096"/>
            <a:ext cx="4194597" cy="451749"/>
          </a:xfrm>
          <a:prstGeom prst="rect">
            <a:avLst/>
          </a:prstGeom>
          <a:noFill/>
          <a:ln>
            <a:noFill/>
          </a:ln>
        </p:spPr>
        <p:txBody>
          <a:bodyPr wrap="square" rtlCol="0">
            <a:noAutofit/>
          </a:bodyPr>
          <a:lstStyle/>
          <a:p>
            <a:pPr>
              <a:lnSpc>
                <a:spcPts val="300"/>
              </a:lnSpc>
              <a:defRPr/>
            </a:pP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府職員がパソコン上で行っている単純な繰り返し作業を</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RPA</a:t>
            </a:r>
            <a:r>
              <a:rPr lang="en-US" altLang="ja-JP" sz="1100" baseline="300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により自動化し、業務を効率化</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テキスト ボックス 105"/>
          <p:cNvSpPr txBox="1"/>
          <p:nvPr/>
        </p:nvSpPr>
        <p:spPr>
          <a:xfrm>
            <a:off x="5036598" y="5053105"/>
            <a:ext cx="2013821" cy="877143"/>
          </a:xfrm>
          <a:prstGeom prst="rect">
            <a:avLst/>
          </a:prstGeom>
          <a:noFill/>
          <a:ln>
            <a:noFill/>
          </a:ln>
        </p:spPr>
        <p:txBody>
          <a:bodyPr wrap="square" rtlCol="0">
            <a:noAutofit/>
          </a:bodyPr>
          <a:lstStyle/>
          <a:p>
            <a:pPr lvl="0">
              <a:defRPr/>
            </a:pP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（適している業務）</a:t>
            </a:r>
            <a:endPar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・電子化済み　　　</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・定常的に発生する業務</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・判断基準が明確</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・承認行為がない</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07" name="表 106"/>
          <p:cNvGraphicFramePr>
            <a:graphicFrameLocks noGrp="1"/>
          </p:cNvGraphicFramePr>
          <p:nvPr>
            <p:extLst>
              <p:ext uri="{D42A27DB-BD31-4B8C-83A1-F6EECF244321}">
                <p14:modId xmlns:p14="http://schemas.microsoft.com/office/powerpoint/2010/main" val="637811792"/>
              </p:ext>
            </p:extLst>
          </p:nvPr>
        </p:nvGraphicFramePr>
        <p:xfrm>
          <a:off x="5075776" y="2078872"/>
          <a:ext cx="3764705" cy="2773680"/>
        </p:xfrm>
        <a:graphic>
          <a:graphicData uri="http://schemas.openxmlformats.org/drawingml/2006/table">
            <a:tbl>
              <a:tblPr firstRow="1" bandRow="1">
                <a:tableStyleId>{5C22544A-7EE6-4342-B048-85BDC9FD1C3A}</a:tableStyleId>
              </a:tblPr>
              <a:tblGrid>
                <a:gridCol w="1199420">
                  <a:extLst>
                    <a:ext uri="{9D8B030D-6E8A-4147-A177-3AD203B41FA5}">
                      <a16:colId xmlns:a16="http://schemas.microsoft.com/office/drawing/2014/main" val="1638670621"/>
                    </a:ext>
                  </a:extLst>
                </a:gridCol>
                <a:gridCol w="2565285">
                  <a:extLst>
                    <a:ext uri="{9D8B030D-6E8A-4147-A177-3AD203B41FA5}">
                      <a16:colId xmlns:a16="http://schemas.microsoft.com/office/drawing/2014/main" val="696297022"/>
                    </a:ext>
                  </a:extLst>
                </a:gridCol>
              </a:tblGrid>
              <a:tr h="133140">
                <a:tc>
                  <a:txBody>
                    <a:bodyPr/>
                    <a:lstStyle/>
                    <a:p>
                      <a:pPr algn="ctr"/>
                      <a:r>
                        <a:rPr kumimoji="1" lang="ja-JP" altLang="en-US" sz="800" dirty="0">
                          <a:latin typeface="メイリオ" panose="020B0604030504040204" pitchFamily="50" charset="-128"/>
                          <a:ea typeface="メイリオ" panose="020B0604030504040204" pitchFamily="50" charset="-128"/>
                        </a:rPr>
                        <a:t>業務名</a:t>
                      </a:r>
                    </a:p>
                  </a:txBody>
                  <a:tcPr/>
                </a:tc>
                <a:tc>
                  <a:txBody>
                    <a:bodyPr/>
                    <a:lstStyle/>
                    <a:p>
                      <a:pPr algn="ctr"/>
                      <a:r>
                        <a:rPr kumimoji="1" lang="ja-JP" altLang="en-US" sz="800" dirty="0">
                          <a:latin typeface="メイリオ" panose="020B0604030504040204" pitchFamily="50" charset="-128"/>
                          <a:ea typeface="メイリオ" panose="020B0604030504040204" pitchFamily="50" charset="-128"/>
                        </a:rPr>
                        <a:t>業務内容</a:t>
                      </a:r>
                    </a:p>
                  </a:txBody>
                  <a:tcPr/>
                </a:tc>
                <a:extLst>
                  <a:ext uri="{0D108BD9-81ED-4DB2-BD59-A6C34878D82A}">
                    <a16:rowId xmlns:a16="http://schemas.microsoft.com/office/drawing/2014/main" val="33836480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時間外集計報告業務　　　　　　 </a:t>
                      </a:r>
                      <a:endParaRPr kumimoji="1" lang="ja-JP" altLang="en-US" sz="800" b="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800" dirty="0">
                          <a:latin typeface="メイリオ" panose="020B0604030504040204" pitchFamily="50" charset="-128"/>
                          <a:ea typeface="メイリオ" panose="020B0604030504040204" pitchFamily="50" charset="-128"/>
                        </a:rPr>
                        <a:t>システムから各職員の残業時間をデータ抽出し、</a:t>
                      </a:r>
                      <a:r>
                        <a:rPr kumimoji="1" lang="en-US" altLang="ja-JP" sz="800" dirty="0">
                          <a:latin typeface="メイリオ" panose="020B0604030504040204" pitchFamily="50" charset="-128"/>
                          <a:ea typeface="メイリオ" panose="020B0604030504040204" pitchFamily="50" charset="-128"/>
                        </a:rPr>
                        <a:t>Excel</a:t>
                      </a:r>
                      <a:r>
                        <a:rPr kumimoji="1" lang="ja-JP" altLang="en-US" sz="800" dirty="0" err="1">
                          <a:latin typeface="メイリオ" panose="020B0604030504040204" pitchFamily="50" charset="-128"/>
                          <a:ea typeface="メイリオ" panose="020B0604030504040204" pitchFamily="50" charset="-128"/>
                        </a:rPr>
                        <a:t>にて</a:t>
                      </a:r>
                      <a:r>
                        <a:rPr kumimoji="1" lang="ja-JP" altLang="en-US" sz="800" dirty="0">
                          <a:latin typeface="メイリオ" panose="020B0604030504040204" pitchFamily="50" charset="-128"/>
                          <a:ea typeface="メイリオ" panose="020B0604030504040204" pitchFamily="50" charset="-128"/>
                        </a:rPr>
                        <a:t>集計する業務</a:t>
                      </a:r>
                    </a:p>
                  </a:txBody>
                  <a:tcPr anchor="ctr"/>
                </a:tc>
                <a:extLst>
                  <a:ext uri="{0D108BD9-81ED-4DB2-BD59-A6C34878D82A}">
                    <a16:rowId xmlns:a16="http://schemas.microsoft.com/office/drawing/2014/main" val="81251912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府立学校通知業務　              </a:t>
                      </a:r>
                      <a:endPar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800" dirty="0">
                          <a:latin typeface="メイリオ" panose="020B0604030504040204" pitchFamily="50" charset="-128"/>
                          <a:ea typeface="メイリオ" panose="020B0604030504040204" pitchFamily="50" charset="-128"/>
                        </a:rPr>
                        <a:t>支援学校宛通知文を作成し、メール送付する業務</a:t>
                      </a:r>
                      <a:endParaRPr kumimoji="1" lang="en-US" altLang="ja-JP" sz="8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6930225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予防接種実施状況照会業務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rPr>
                        <a:t>厚生労働省の予防接種実施状況調査における市町村の回答を集計する業務</a:t>
                      </a:r>
                    </a:p>
                  </a:txBody>
                  <a:tcPr anchor="ctr"/>
                </a:tc>
                <a:extLst>
                  <a:ext uri="{0D108BD9-81ED-4DB2-BD59-A6C34878D82A}">
                    <a16:rowId xmlns:a16="http://schemas.microsoft.com/office/drawing/2014/main" val="18582858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医療費支給審査事務 </a:t>
                      </a:r>
                      <a:r>
                        <a:rPr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rPr>
                        <a:t>児童福祉施設入所児童等の医療費の支払い業務（レセプト集計、台帳突合等）</a:t>
                      </a:r>
                    </a:p>
                  </a:txBody>
                  <a:tcPr anchor="ctr"/>
                </a:tc>
                <a:extLst>
                  <a:ext uri="{0D108BD9-81ED-4DB2-BD59-A6C34878D82A}">
                    <a16:rowId xmlns:a16="http://schemas.microsoft.com/office/drawing/2014/main" val="2234769576"/>
                  </a:ext>
                </a:extLst>
              </a:tr>
              <a:tr h="0">
                <a:tc>
                  <a:txBody>
                    <a:bodyPr/>
                    <a:lstStyle/>
                    <a:p>
                      <a:r>
                        <a:rPr kumimoji="1" lang="ja-JP" altLang="en-US" sz="800" dirty="0">
                          <a:latin typeface="メイリオ" panose="020B0604030504040204" pitchFamily="50" charset="-128"/>
                          <a:ea typeface="メイリオ" panose="020B0604030504040204" pitchFamily="50" charset="-128"/>
                        </a:rPr>
                        <a:t>決算統計に係る業務</a:t>
                      </a:r>
                      <a:r>
                        <a:rPr kumimoji="1" lang="ja-JP" altLang="en-US" sz="800" baseline="0" dirty="0">
                          <a:latin typeface="メイリオ" panose="020B0604030504040204" pitchFamily="50" charset="-128"/>
                          <a:ea typeface="メイリオ" panose="020B0604030504040204" pitchFamily="50" charset="-128"/>
                        </a:rPr>
                        <a:t>         </a:t>
                      </a:r>
                      <a:endParaRPr kumimoji="1" lang="ja-JP" altLang="en-US" sz="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rPr>
                        <a:t>決算統計に係る提出書類の根拠資料（データ）を作成する業務</a:t>
                      </a:r>
                    </a:p>
                  </a:txBody>
                  <a:tcPr anchor="ctr"/>
                </a:tc>
                <a:extLst>
                  <a:ext uri="{0D108BD9-81ED-4DB2-BD59-A6C34878D82A}">
                    <a16:rowId xmlns:a16="http://schemas.microsoft.com/office/drawing/2014/main" val="2126157511"/>
                  </a:ext>
                </a:extLst>
              </a:tr>
              <a:tr h="0">
                <a:tc>
                  <a:txBody>
                    <a:bodyPr/>
                    <a:lstStyle/>
                    <a:p>
                      <a:r>
                        <a:rPr kumimoji="1" lang="ja-JP" altLang="en-US" sz="800" dirty="0">
                          <a:latin typeface="メイリオ" panose="020B0604030504040204" pitchFamily="50" charset="-128"/>
                          <a:ea typeface="メイリオ" panose="020B0604030504040204" pitchFamily="50" charset="-128"/>
                        </a:rPr>
                        <a:t>オープンデータのデータ整備</a:t>
                      </a:r>
                      <a:r>
                        <a:rPr kumimoji="1" lang="ja-JP" altLang="en-US" sz="800" dirty="0"/>
                        <a:t>　</a:t>
                      </a:r>
                    </a:p>
                  </a:txBody>
                  <a:tcPr anchor="ct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rPr>
                        <a:t>オープンデータとして公表する施設一覧データに緯度・経度情報を追加する業務</a:t>
                      </a:r>
                    </a:p>
                  </a:txBody>
                  <a:tcPr anchor="ctr"/>
                </a:tc>
                <a:extLst>
                  <a:ext uri="{0D108BD9-81ED-4DB2-BD59-A6C34878D82A}">
                    <a16:rowId xmlns:a16="http://schemas.microsoft.com/office/drawing/2014/main" val="2843956319"/>
                  </a:ext>
                </a:extLst>
              </a:tr>
              <a:tr h="0">
                <a:tc>
                  <a:txBody>
                    <a:bodyPr/>
                    <a:lstStyle/>
                    <a:p>
                      <a:r>
                        <a:rPr kumimoji="1" lang="ja-JP" altLang="en-US" sz="800" dirty="0">
                          <a:latin typeface="メイリオ" panose="020B0604030504040204" pitchFamily="50" charset="-128"/>
                          <a:ea typeface="メイリオ" panose="020B0604030504040204" pitchFamily="50" charset="-128"/>
                        </a:rPr>
                        <a:t>用務先の最寄駅確認</a:t>
                      </a:r>
                    </a:p>
                  </a:txBody>
                  <a:tcPr anchor="ct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rPr>
                        <a:t>出張旅費申請において、用務先の最寄駅を適正に申請しているか確認する業務</a:t>
                      </a:r>
                    </a:p>
                  </a:txBody>
                  <a:tcPr anchor="ctr"/>
                </a:tc>
                <a:extLst>
                  <a:ext uri="{0D108BD9-81ED-4DB2-BD59-A6C34878D82A}">
                    <a16:rowId xmlns:a16="http://schemas.microsoft.com/office/drawing/2014/main" val="120144544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メイリオ" panose="020B0604030504040204" pitchFamily="50" charset="-128"/>
                          <a:ea typeface="メイリオ" panose="020B0604030504040204" pitchFamily="50" charset="-128"/>
                        </a:rPr>
                        <a:t>不備連絡事務の自動化（コロナ支援</a:t>
                      </a:r>
                      <a:r>
                        <a:rPr kumimoji="1" lang="en-US" altLang="ja-JP" sz="800" dirty="0">
                          <a:solidFill>
                            <a:schemeClr val="tx1"/>
                          </a:solidFill>
                          <a:latin typeface="メイリオ" panose="020B0604030504040204" pitchFamily="50" charset="-128"/>
                          <a:ea typeface="メイリオ" panose="020B0604030504040204" pitchFamily="50" charset="-128"/>
                        </a:rPr>
                        <a:t>)</a:t>
                      </a:r>
                    </a:p>
                  </a:txBody>
                  <a:tcPr anchor="ct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rPr>
                        <a:t>休業要請（外）支援金の申請者に対する個々の不備連絡票とメール作成を自動化</a:t>
                      </a:r>
                    </a:p>
                  </a:txBody>
                  <a:tcPr anchor="ctr"/>
                </a:tc>
                <a:extLst>
                  <a:ext uri="{0D108BD9-81ED-4DB2-BD59-A6C34878D82A}">
                    <a16:rowId xmlns:a16="http://schemas.microsoft.com/office/drawing/2014/main" val="2856650560"/>
                  </a:ext>
                </a:extLst>
              </a:tr>
            </a:tbl>
          </a:graphicData>
        </a:graphic>
      </p:graphicFrame>
      <p:sp>
        <p:nvSpPr>
          <p:cNvPr id="108" name="テキスト ボックス 107"/>
          <p:cNvSpPr txBox="1"/>
          <p:nvPr/>
        </p:nvSpPr>
        <p:spPr>
          <a:xfrm>
            <a:off x="7044664" y="5047806"/>
            <a:ext cx="1986692" cy="907582"/>
          </a:xfrm>
          <a:prstGeom prst="rect">
            <a:avLst/>
          </a:prstGeom>
          <a:noFill/>
          <a:ln>
            <a:noFill/>
          </a:ln>
        </p:spPr>
        <p:txBody>
          <a:bodyPr wrap="square" rtlCol="0">
            <a:no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（効果）</a:t>
            </a:r>
          </a:p>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・作業時間の削減　　</a:t>
            </a:r>
          </a:p>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・人為的ミスの防止　　</a:t>
            </a:r>
          </a:p>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・人事異動時等の引継ぎ</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の円滑化</a:t>
            </a:r>
          </a:p>
        </p:txBody>
      </p:sp>
      <p:sp>
        <p:nvSpPr>
          <p:cNvPr id="65" name="正方形/長方形 6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Calibri"/>
                <a:ea typeface="ＭＳ Ｐゴシック" panose="020B0600070205080204" pitchFamily="50" charset="-128"/>
              </a:rPr>
              <a:t>13</a:t>
            </a:r>
          </a:p>
        </p:txBody>
      </p:sp>
      <p:sp>
        <p:nvSpPr>
          <p:cNvPr id="110" name="テキスト ボックス 109"/>
          <p:cNvSpPr txBox="1"/>
          <p:nvPr/>
        </p:nvSpPr>
        <p:spPr>
          <a:xfrm>
            <a:off x="4797025" y="1245732"/>
            <a:ext cx="4239403" cy="187969"/>
          </a:xfrm>
          <a:prstGeom prst="rect">
            <a:avLst/>
          </a:prstGeom>
          <a:noFill/>
          <a:ln>
            <a:noFill/>
          </a:ln>
        </p:spPr>
        <p:txBody>
          <a:bodyPr wrap="square" rtlCol="0">
            <a:noAutofit/>
          </a:bodyPr>
          <a:lstStyle/>
          <a:p>
            <a:pPr marL="261938" indent="-261938">
              <a:defRPr/>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【RPA</a:t>
            </a:r>
            <a:r>
              <a:rPr lang="en-US" altLang="ja-JP" sz="1400" b="1" baseline="300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を活用した庁内業務の効率化</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11" name="テキスト ボックス 110"/>
          <p:cNvSpPr txBox="1"/>
          <p:nvPr/>
        </p:nvSpPr>
        <p:spPr>
          <a:xfrm>
            <a:off x="530718" y="1226935"/>
            <a:ext cx="4239403" cy="208966"/>
          </a:xfrm>
          <a:prstGeom prst="rect">
            <a:avLst/>
          </a:prstGeom>
          <a:noFill/>
          <a:ln>
            <a:noFill/>
          </a:ln>
        </p:spPr>
        <p:txBody>
          <a:bodyPr wrap="square" rtlCol="0">
            <a:noAutofit/>
          </a:bodyPr>
          <a:lstStyle/>
          <a:p>
            <a:pPr marL="261938" lvl="0" indent="-261938">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音声認識技術（</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）を活用した議事録作成</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テキスト ボックス 58"/>
          <p:cNvSpPr txBox="1"/>
          <p:nvPr/>
        </p:nvSpPr>
        <p:spPr>
          <a:xfrm>
            <a:off x="401722" y="6337657"/>
            <a:ext cx="8203650" cy="375374"/>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Robotic Process Automation</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の略。ソフトウェアロボットによる業務自動化の取組み。人が行うパソコン上の作業手順をソフトウェアロボットに覚えさせることで、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パソコン操作を自動化することができる</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（再掲）。</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a:extLst>
              <a:ext uri="{FF2B5EF4-FFF2-40B4-BE49-F238E27FC236}">
                <a16:creationId xmlns:a16="http://schemas.microsoft.com/office/drawing/2014/main" id="{ECA54964-F874-4CCD-8ADE-87DC8BC5373E}"/>
              </a:ext>
            </a:extLst>
          </p:cNvPr>
          <p:cNvSpPr txBox="1"/>
          <p:nvPr/>
        </p:nvSpPr>
        <p:spPr>
          <a:xfrm>
            <a:off x="647433" y="1552031"/>
            <a:ext cx="3924567" cy="438363"/>
          </a:xfrm>
          <a:prstGeom prst="rect">
            <a:avLst/>
          </a:prstGeom>
          <a:noFill/>
          <a:ln>
            <a:noFill/>
          </a:ln>
        </p:spPr>
        <p:txBody>
          <a:bodyPr wrap="square" rtlCol="0">
            <a:noAutofit/>
          </a:bodyPr>
          <a:lstStyle/>
          <a:p>
            <a:pPr>
              <a:defRPr/>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による音声認識技術を使い、議事録作成業務を効率化</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gn="r">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年度～）</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吹き出し: 角を丸めた四角形 4">
            <a:extLst>
              <a:ext uri="{FF2B5EF4-FFF2-40B4-BE49-F238E27FC236}">
                <a16:creationId xmlns:a16="http://schemas.microsoft.com/office/drawing/2014/main" id="{30DFBCC0-E894-467E-BAA9-009A1570903C}"/>
              </a:ext>
            </a:extLst>
          </p:cNvPr>
          <p:cNvSpPr/>
          <p:nvPr/>
        </p:nvSpPr>
        <p:spPr>
          <a:xfrm>
            <a:off x="915940" y="4521341"/>
            <a:ext cx="1588185" cy="417203"/>
          </a:xfrm>
          <a:prstGeom prst="wedgeRoundRectCallout">
            <a:avLst>
              <a:gd name="adj1" fmla="val -2770"/>
              <a:gd name="adj2" fmla="val -79319"/>
              <a:gd name="adj3" fmla="val 16667"/>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defRPr/>
            </a:pPr>
            <a:r>
              <a:rPr lang="ja-JP" altLang="en-US" sz="800" dirty="0">
                <a:solidFill>
                  <a:schemeClr val="tx2"/>
                </a:solidFill>
              </a:rPr>
              <a:t>①  ・</a:t>
            </a:r>
            <a:r>
              <a:rPr lang="en-US" altLang="ja-JP" sz="800" dirty="0">
                <a:solidFill>
                  <a:schemeClr val="tx2"/>
                </a:solidFill>
              </a:rPr>
              <a:t>IC</a:t>
            </a:r>
            <a:r>
              <a:rPr lang="ja-JP" altLang="en-US" sz="800" dirty="0">
                <a:solidFill>
                  <a:schemeClr val="tx2"/>
                </a:solidFill>
              </a:rPr>
              <a:t>レコーダー等で音声を録音</a:t>
            </a:r>
            <a:endParaRPr lang="en-US" altLang="ja-JP" sz="800" dirty="0">
              <a:solidFill>
                <a:schemeClr val="tx2"/>
              </a:solidFill>
            </a:endParaRPr>
          </a:p>
          <a:p>
            <a:pPr lvl="0">
              <a:defRPr/>
            </a:pPr>
            <a:r>
              <a:rPr lang="ja-JP" altLang="en-US" sz="800" dirty="0">
                <a:solidFill>
                  <a:schemeClr val="tx2"/>
                </a:solidFill>
              </a:rPr>
              <a:t>       ・マイクにより音声認識率を向上</a:t>
            </a:r>
            <a:endParaRPr lang="en-US" altLang="ja-JP" sz="800" dirty="0">
              <a:solidFill>
                <a:schemeClr val="tx2"/>
              </a:solidFill>
            </a:endParaRPr>
          </a:p>
          <a:p>
            <a:pPr lvl="0">
              <a:defRPr/>
            </a:pPr>
            <a:r>
              <a:rPr lang="ja-JP" altLang="en-US" sz="800" dirty="0">
                <a:solidFill>
                  <a:schemeClr val="tx2"/>
                </a:solidFill>
              </a:rPr>
              <a:t>       ・ミキサーにより音声を集約</a:t>
            </a:r>
            <a:endParaRPr kumimoji="1" lang="ja-JP" altLang="en-US" sz="8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2" name="角丸四角形 5">
            <a:extLst>
              <a:ext uri="{FF2B5EF4-FFF2-40B4-BE49-F238E27FC236}">
                <a16:creationId xmlns:a16="http://schemas.microsoft.com/office/drawing/2014/main" id="{EE5621F9-E481-4E0A-8A7E-58C39C242224}"/>
              </a:ext>
            </a:extLst>
          </p:cNvPr>
          <p:cNvSpPr/>
          <p:nvPr/>
        </p:nvSpPr>
        <p:spPr>
          <a:xfrm>
            <a:off x="580189" y="5283916"/>
            <a:ext cx="4140460" cy="890389"/>
          </a:xfrm>
          <a:prstGeom prst="roundRect">
            <a:avLst>
              <a:gd name="adj" fmla="val 15062"/>
            </a:avLst>
          </a:prstGeom>
          <a:no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テキスト ボックス 65">
            <a:extLst>
              <a:ext uri="{FF2B5EF4-FFF2-40B4-BE49-F238E27FC236}">
                <a16:creationId xmlns:a16="http://schemas.microsoft.com/office/drawing/2014/main" id="{7B715C45-600B-4B77-AC25-9FD5CC26E76A}"/>
              </a:ext>
            </a:extLst>
          </p:cNvPr>
          <p:cNvSpPr txBox="1"/>
          <p:nvPr/>
        </p:nvSpPr>
        <p:spPr>
          <a:xfrm>
            <a:off x="521550" y="5390104"/>
            <a:ext cx="3854003" cy="208966"/>
          </a:xfrm>
          <a:prstGeom prst="rect">
            <a:avLst/>
          </a:prstGeom>
          <a:noFill/>
          <a:ln>
            <a:noFill/>
          </a:ln>
        </p:spPr>
        <p:txBody>
          <a:bodyPr wrap="square" rtlCol="0">
            <a:noAutofit/>
          </a:bodyPr>
          <a:lstStyle/>
          <a:p>
            <a:pPr marL="261938" lvl="0" indent="-261938">
              <a:defRPr/>
            </a:pPr>
            <a:r>
              <a:rPr lang="en-US" altLang="ja-JP" sz="12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OCR</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を活用した庁内業務の効率化</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テキスト ボックス 66">
            <a:extLst>
              <a:ext uri="{FF2B5EF4-FFF2-40B4-BE49-F238E27FC236}">
                <a16:creationId xmlns:a16="http://schemas.microsoft.com/office/drawing/2014/main" id="{DA045BBF-6995-4C93-AEBC-7AD5273491F8}"/>
              </a:ext>
            </a:extLst>
          </p:cNvPr>
          <p:cNvSpPr txBox="1"/>
          <p:nvPr/>
        </p:nvSpPr>
        <p:spPr>
          <a:xfrm>
            <a:off x="691133" y="5673306"/>
            <a:ext cx="3924567" cy="410989"/>
          </a:xfrm>
          <a:prstGeom prst="rect">
            <a:avLst/>
          </a:prstGeom>
          <a:noFill/>
          <a:ln>
            <a:noFill/>
          </a:ln>
        </p:spPr>
        <p:txBody>
          <a:bodyPr wrap="square" rtlCol="0">
            <a:noAutofit/>
          </a:bodyPr>
          <a:lstStyle/>
          <a:p>
            <a:pPr>
              <a:defRPr/>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により手書き文字を読み取る</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AI-OCR</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の活用可能性についても検証</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年度）</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75027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＜参考事例７＞</a:t>
            </a:r>
          </a:p>
        </p:txBody>
      </p:sp>
      <p:sp>
        <p:nvSpPr>
          <p:cNvPr id="29" name="角丸四角形 28"/>
          <p:cNvSpPr/>
          <p:nvPr/>
        </p:nvSpPr>
        <p:spPr>
          <a:xfrm>
            <a:off x="135231" y="362484"/>
            <a:ext cx="8892264" cy="5989651"/>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◆データ分析に基づいた効果的な政策立案（</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EBPM</a:t>
            </a:r>
            <a:r>
              <a:rPr kumimoji="1" lang="en-US" altLang="ja-JP" sz="1600" b="1"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（大阪府健康づくり支援プラットフォーム整備等事業）　</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健康医療部 国民健康保険課・健康づくり課</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Calibri"/>
                <a:ea typeface="ＭＳ Ｐゴシック" panose="020B0600070205080204" pitchFamily="50" charset="-128"/>
              </a:rPr>
              <a:t>14</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6102170" y="1853826"/>
            <a:ext cx="2755619" cy="2880320"/>
            <a:chOff x="6160966" y="2258870"/>
            <a:chExt cx="2755619" cy="2360102"/>
          </a:xfrm>
        </p:grpSpPr>
        <p:sp>
          <p:nvSpPr>
            <p:cNvPr id="3" name="テキスト ボックス 2"/>
            <p:cNvSpPr txBox="1"/>
            <p:nvPr/>
          </p:nvSpPr>
          <p:spPr>
            <a:xfrm>
              <a:off x="6160966" y="2258870"/>
              <a:ext cx="2755619" cy="2360102"/>
            </a:xfrm>
            <a:prstGeom prst="rect">
              <a:avLst/>
            </a:prstGeom>
            <a:solidFill>
              <a:schemeClr val="bg1">
                <a:lumMod val="95000"/>
              </a:schemeClr>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事業のながれ</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4625" marR="0" lvl="0" indent="-174625" algn="l" defTabSz="914400" rtl="0" eaLnBrk="1" fontAlgn="auto" latinLnBrk="0" hangingPunct="1">
                <a:lnSpc>
                  <a:spcPct val="100000"/>
                </a:lnSpc>
                <a:spcBef>
                  <a:spcPts val="0"/>
                </a:spcBef>
                <a:spcAft>
                  <a:spcPts val="0"/>
                </a:spcAft>
                <a:buClrTx/>
                <a:buSzTx/>
                <a:buFontTx/>
                <a:buNone/>
                <a:tabLst>
                  <a:tab pos="174625" algn="l"/>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①健康マイレージ事業による府民の主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4625" marR="0" lvl="0" indent="-174625" algn="l" defTabSz="914400" rtl="0" eaLnBrk="1" fontAlgn="auto" latinLnBrk="0" hangingPunct="1">
                <a:lnSpc>
                  <a:spcPct val="100000"/>
                </a:lnSpc>
                <a:spcBef>
                  <a:spcPts val="0"/>
                </a:spcBef>
                <a:spcAft>
                  <a:spcPts val="0"/>
                </a:spcAft>
                <a:buClrTx/>
                <a:buSzTx/>
                <a:buFontTx/>
                <a:buNone/>
                <a:tabLst>
                  <a:tab pos="174625" algn="l"/>
                </a:tabLs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体的な健康づくり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・歩数や特定健診受診等に応じて府民</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にポイントを付与。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・健康マイページにて個人の健康情報</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を「見える化」。</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ts val="5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②上記の基盤を整備し、データを蓄積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・特定健診等のデータや府民の健康</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行動に係るデータを蓄積。</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③データ分析</a:t>
              </a:r>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大学等研究機関や企業等との連携に</a:t>
              </a:r>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より、蓄積したデータを効果的な施</a:t>
              </a:r>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策立案に役立てる。</a:t>
              </a:r>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トライプ矢印 1"/>
            <p:cNvSpPr/>
            <p:nvPr/>
          </p:nvSpPr>
          <p:spPr>
            <a:xfrm rot="5400000">
              <a:off x="7492591" y="3638062"/>
              <a:ext cx="160706" cy="573707"/>
            </a:xfrm>
            <a:prstGeom prst="stripedRightArrow">
              <a:avLst/>
            </a:prstGeom>
            <a:ln/>
          </p:spPr>
          <p:style>
            <a:lnRef idx="1">
              <a:schemeClr val="accent1"/>
            </a:lnRef>
            <a:fillRef idx="2">
              <a:schemeClr val="accent1"/>
            </a:fillRef>
            <a:effectRef idx="1">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 name="グループ化 13"/>
          <p:cNvGrpSpPr/>
          <p:nvPr/>
        </p:nvGrpSpPr>
        <p:grpSpPr>
          <a:xfrm>
            <a:off x="415284" y="2076533"/>
            <a:ext cx="5681482" cy="4106113"/>
            <a:chOff x="415284" y="2381069"/>
            <a:chExt cx="5681482" cy="4106113"/>
          </a:xfrm>
        </p:grpSpPr>
        <p:sp>
          <p:nvSpPr>
            <p:cNvPr id="52" name="矢印: 右 59">
              <a:extLst>
                <a:ext uri="{FF2B5EF4-FFF2-40B4-BE49-F238E27FC236}">
                  <a16:creationId xmlns:a16="http://schemas.microsoft.com/office/drawing/2014/main" id="{7C10BBE6-0073-48ED-A749-347E96417540}"/>
                </a:ext>
              </a:extLst>
            </p:cNvPr>
            <p:cNvSpPr/>
            <p:nvPr/>
          </p:nvSpPr>
          <p:spPr>
            <a:xfrm>
              <a:off x="1448970" y="3104567"/>
              <a:ext cx="718204" cy="574317"/>
            </a:xfrm>
            <a:prstGeom prst="rightArrow">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提供</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13" name="グループ化 12"/>
            <p:cNvGrpSpPr/>
            <p:nvPr/>
          </p:nvGrpSpPr>
          <p:grpSpPr>
            <a:xfrm>
              <a:off x="415284" y="2381069"/>
              <a:ext cx="5681482" cy="4106113"/>
              <a:chOff x="415284" y="2381069"/>
              <a:chExt cx="5681482" cy="4106113"/>
            </a:xfrm>
          </p:grpSpPr>
          <p:sp>
            <p:nvSpPr>
              <p:cNvPr id="53" name="矢印: 左 58">
                <a:extLst>
                  <a:ext uri="{FF2B5EF4-FFF2-40B4-BE49-F238E27FC236}">
                    <a16:creationId xmlns:a16="http://schemas.microsoft.com/office/drawing/2014/main" id="{87A50867-E3E1-42CB-96B7-857734AE4CAD}"/>
                  </a:ext>
                </a:extLst>
              </p:cNvPr>
              <p:cNvSpPr/>
              <p:nvPr/>
            </p:nvSpPr>
            <p:spPr>
              <a:xfrm>
                <a:off x="1420190" y="3571268"/>
                <a:ext cx="701528" cy="566181"/>
              </a:xfrm>
              <a:prstGeom prst="leftArrow">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連携</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5" name="グループ化 4"/>
              <p:cNvGrpSpPr/>
              <p:nvPr/>
            </p:nvGrpSpPr>
            <p:grpSpPr>
              <a:xfrm>
                <a:off x="415284" y="2381069"/>
                <a:ext cx="5681482" cy="4106113"/>
                <a:chOff x="415284" y="2381069"/>
                <a:chExt cx="5681482" cy="4106113"/>
              </a:xfrm>
            </p:grpSpPr>
            <p:grpSp>
              <p:nvGrpSpPr>
                <p:cNvPr id="7" name="グループ化 6"/>
                <p:cNvGrpSpPr>
                  <a:grpSpLocks noChangeAspect="1"/>
                </p:cNvGrpSpPr>
                <p:nvPr/>
              </p:nvGrpSpPr>
              <p:grpSpPr>
                <a:xfrm>
                  <a:off x="415284" y="2381069"/>
                  <a:ext cx="5681482" cy="4106113"/>
                  <a:chOff x="950505" y="818933"/>
                  <a:chExt cx="8772141" cy="6339791"/>
                </a:xfrm>
              </p:grpSpPr>
              <p:sp>
                <p:nvSpPr>
                  <p:cNvPr id="8" name="正方形/長方形 7">
                    <a:extLst>
                      <a:ext uri="{FF2B5EF4-FFF2-40B4-BE49-F238E27FC236}">
                        <a16:creationId xmlns:a16="http://schemas.microsoft.com/office/drawing/2014/main" id="{AD167F78-E83D-4268-AD88-6A3A67DDEE1C}"/>
                      </a:ext>
                    </a:extLst>
                  </p:cNvPr>
                  <p:cNvSpPr/>
                  <p:nvPr/>
                </p:nvSpPr>
                <p:spPr>
                  <a:xfrm>
                    <a:off x="3760658" y="1018199"/>
                    <a:ext cx="2727393" cy="274801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四角形: 角を丸くする 4">
                    <a:extLst>
                      <a:ext uri="{FF2B5EF4-FFF2-40B4-BE49-F238E27FC236}">
                        <a16:creationId xmlns:a16="http://schemas.microsoft.com/office/drawing/2014/main" id="{9EF0B234-705B-43FB-968D-15DEE85716CF}"/>
                      </a:ext>
                    </a:extLst>
                  </p:cNvPr>
                  <p:cNvSpPr/>
                  <p:nvPr/>
                </p:nvSpPr>
                <p:spPr>
                  <a:xfrm>
                    <a:off x="1538705" y="4268378"/>
                    <a:ext cx="7234169" cy="2890346"/>
                  </a:xfrm>
                  <a:prstGeom prst="roundRect">
                    <a:avLst>
                      <a:gd name="adj" fmla="val 90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フローチャート: 磁気ディスク 11">
                    <a:extLst>
                      <a:ext uri="{FF2B5EF4-FFF2-40B4-BE49-F238E27FC236}">
                        <a16:creationId xmlns:a16="http://schemas.microsoft.com/office/drawing/2014/main" id="{C5A5F15B-189E-4A4B-9C8E-34C1B971A22D}"/>
                      </a:ext>
                    </a:extLst>
                  </p:cNvPr>
                  <p:cNvSpPr/>
                  <p:nvPr/>
                </p:nvSpPr>
                <p:spPr>
                  <a:xfrm>
                    <a:off x="3929737" y="3161022"/>
                    <a:ext cx="2465868" cy="565375"/>
                  </a:xfrm>
                  <a:prstGeom prst="flowChartMagneticDisk">
                    <a:avLst/>
                  </a:prstGeom>
                  <a:solidFill>
                    <a:schemeClr val="accent6">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PHR</a:t>
                    </a:r>
                    <a:r>
                      <a:rPr kumimoji="1" lang="en-US" altLang="ja-JP" sz="1200" b="0" i="0" u="none" strike="noStrike" kern="1200" cap="none" spc="0" normalizeH="0" baseline="30000" noProof="0" dirty="0">
                        <a:ln>
                          <a:noFill/>
                        </a:ln>
                        <a:solidFill>
                          <a:schemeClr val="tx1"/>
                        </a:solidFill>
                        <a:effectLst/>
                        <a:uLnTx/>
                        <a:uFillTx/>
                        <a:latin typeface="Meiryo UI" panose="020B0604030504040204" pitchFamily="50" charset="-128"/>
                        <a:ea typeface="Meiryo UI" panose="020B060403050404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データベース</a:t>
                    </a:r>
                  </a:p>
                </p:txBody>
              </p:sp>
              <p:sp>
                <p:nvSpPr>
                  <p:cNvPr id="19" name="正方形/長方形 18">
                    <a:extLst>
                      <a:ext uri="{FF2B5EF4-FFF2-40B4-BE49-F238E27FC236}">
                        <a16:creationId xmlns:a16="http://schemas.microsoft.com/office/drawing/2014/main" id="{9786D6D1-42C1-486F-BDE5-BD59BCF08034}"/>
                      </a:ext>
                    </a:extLst>
                  </p:cNvPr>
                  <p:cNvSpPr/>
                  <p:nvPr/>
                </p:nvSpPr>
                <p:spPr>
                  <a:xfrm>
                    <a:off x="1650335" y="4158835"/>
                    <a:ext cx="1024980" cy="328192"/>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府民</a:t>
                    </a:r>
                  </a:p>
                </p:txBody>
              </p:sp>
              <p:sp>
                <p:nvSpPr>
                  <p:cNvPr id="20" name="矢印: 右 6">
                    <a:extLst>
                      <a:ext uri="{FF2B5EF4-FFF2-40B4-BE49-F238E27FC236}">
                        <a16:creationId xmlns:a16="http://schemas.microsoft.com/office/drawing/2014/main" id="{76BEE964-54CF-40C9-A065-3EDDD147FD51}"/>
                      </a:ext>
                    </a:extLst>
                  </p:cNvPr>
                  <p:cNvSpPr/>
                  <p:nvPr/>
                </p:nvSpPr>
                <p:spPr>
                  <a:xfrm rot="16200000">
                    <a:off x="4990129" y="3618240"/>
                    <a:ext cx="277918" cy="833754"/>
                  </a:xfrm>
                  <a:prstGeom prst="rightArrow">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1" name="図 20">
                    <a:extLst>
                      <a:ext uri="{FF2B5EF4-FFF2-40B4-BE49-F238E27FC236}">
                        <a16:creationId xmlns:a16="http://schemas.microsoft.com/office/drawing/2014/main" id="{D8110862-83C8-4920-9E14-0382892D87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750" y="1830856"/>
                    <a:ext cx="1447219" cy="1447219"/>
                  </a:xfrm>
                  <a:prstGeom prst="rect">
                    <a:avLst/>
                  </a:prstGeom>
                </p:spPr>
              </p:pic>
              <p:sp>
                <p:nvSpPr>
                  <p:cNvPr id="22" name="正方形/長方形 21">
                    <a:extLst>
                      <a:ext uri="{FF2B5EF4-FFF2-40B4-BE49-F238E27FC236}">
                        <a16:creationId xmlns:a16="http://schemas.microsoft.com/office/drawing/2014/main" id="{F17E8524-B680-4AA4-9555-4967926F2910}"/>
                      </a:ext>
                    </a:extLst>
                  </p:cNvPr>
                  <p:cNvSpPr/>
                  <p:nvPr/>
                </p:nvSpPr>
                <p:spPr>
                  <a:xfrm>
                    <a:off x="1271139" y="1850659"/>
                    <a:ext cx="1024980" cy="328192"/>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市町村</a:t>
                    </a:r>
                  </a:p>
                </p:txBody>
              </p:sp>
              <p:pic>
                <p:nvPicPr>
                  <p:cNvPr id="23" name="図 22">
                    <a:extLst>
                      <a:ext uri="{FF2B5EF4-FFF2-40B4-BE49-F238E27FC236}">
                        <a16:creationId xmlns:a16="http://schemas.microsoft.com/office/drawing/2014/main" id="{A4315D46-067D-4440-9EF9-6939BF1034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7703" y="2020612"/>
                    <a:ext cx="1581116" cy="1417074"/>
                  </a:xfrm>
                  <a:prstGeom prst="rect">
                    <a:avLst/>
                  </a:prstGeom>
                </p:spPr>
              </p:pic>
              <p:pic>
                <p:nvPicPr>
                  <p:cNvPr id="24" name="Picture 3">
                    <a:extLst>
                      <a:ext uri="{FF2B5EF4-FFF2-40B4-BE49-F238E27FC236}">
                        <a16:creationId xmlns:a16="http://schemas.microsoft.com/office/drawing/2014/main" id="{96ACFD1C-CA28-4788-94D3-6926B892240A}"/>
                      </a:ext>
                    </a:extLst>
                  </p:cNvPr>
                  <p:cNvPicPr>
                    <a:picLocks noChangeAspect="1" noChangeArrowheads="1"/>
                  </p:cNvPicPr>
                  <p:nvPr/>
                </p:nvPicPr>
                <p:blipFill rotWithShape="1">
                  <a:blip r:embed="rId5">
                    <a:grayscl/>
                    <a:extLst>
                      <a:ext uri="{BEBA8EAE-BF5A-486C-A8C5-ECC9F3942E4B}">
                        <a14:imgProps xmlns:a14="http://schemas.microsoft.com/office/drawing/2010/main">
                          <a14:imgLayer r:embed="rId6">
                            <a14:imgEffect>
                              <a14:saturation sat="40000"/>
                            </a14:imgEffect>
                          </a14:imgLayer>
                        </a14:imgProps>
                      </a:ext>
                      <a:ext uri="{28A0092B-C50C-407E-A947-70E740481C1C}">
                        <a14:useLocalDpi xmlns:a14="http://schemas.microsoft.com/office/drawing/2010/main" val="0"/>
                      </a:ext>
                    </a:extLst>
                  </a:blip>
                  <a:srcRect/>
                  <a:stretch/>
                </p:blipFill>
                <p:spPr bwMode="auto">
                  <a:xfrm>
                    <a:off x="4259446" y="1300330"/>
                    <a:ext cx="1733958" cy="958809"/>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75846BFA-29DB-49C6-9DCF-3802E9D8A613}"/>
                      </a:ext>
                    </a:extLst>
                  </p:cNvPr>
                  <p:cNvSpPr/>
                  <p:nvPr/>
                </p:nvSpPr>
                <p:spPr>
                  <a:xfrm>
                    <a:off x="3753712" y="818933"/>
                    <a:ext cx="1024980" cy="328192"/>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a:t>
                    </a:r>
                  </a:p>
                </p:txBody>
              </p:sp>
              <p:sp>
                <p:nvSpPr>
                  <p:cNvPr id="26" name="正方形/長方形 25">
                    <a:extLst>
                      <a:ext uri="{FF2B5EF4-FFF2-40B4-BE49-F238E27FC236}">
                        <a16:creationId xmlns:a16="http://schemas.microsoft.com/office/drawing/2014/main" id="{2920DD0C-93BD-497F-A30B-467FF46ABDB8}"/>
                      </a:ext>
                    </a:extLst>
                  </p:cNvPr>
                  <p:cNvSpPr/>
                  <p:nvPr/>
                </p:nvSpPr>
                <p:spPr>
                  <a:xfrm>
                    <a:off x="7430884" y="1666759"/>
                    <a:ext cx="1944324" cy="305968"/>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大学・研究機関</a:t>
                    </a:r>
                  </a:p>
                </p:txBody>
              </p:sp>
              <p:sp>
                <p:nvSpPr>
                  <p:cNvPr id="31" name="矢印: 左 58">
                    <a:extLst>
                      <a:ext uri="{FF2B5EF4-FFF2-40B4-BE49-F238E27FC236}">
                        <a16:creationId xmlns:a16="http://schemas.microsoft.com/office/drawing/2014/main" id="{87A50867-E3E1-42CB-96B7-857734AE4CAD}"/>
                      </a:ext>
                    </a:extLst>
                  </p:cNvPr>
                  <p:cNvSpPr/>
                  <p:nvPr/>
                </p:nvSpPr>
                <p:spPr>
                  <a:xfrm>
                    <a:off x="6528638" y="2864737"/>
                    <a:ext cx="1050818" cy="877985"/>
                  </a:xfrm>
                  <a:prstGeom prst="leftArrow">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連携</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矢印: 右 59">
                    <a:extLst>
                      <a:ext uri="{FF2B5EF4-FFF2-40B4-BE49-F238E27FC236}">
                        <a16:creationId xmlns:a16="http://schemas.microsoft.com/office/drawing/2014/main" id="{7C10BBE6-0073-48ED-A749-347E96417540}"/>
                      </a:ext>
                    </a:extLst>
                  </p:cNvPr>
                  <p:cNvSpPr/>
                  <p:nvPr/>
                </p:nvSpPr>
                <p:spPr>
                  <a:xfrm>
                    <a:off x="6566884" y="2078600"/>
                    <a:ext cx="1050817" cy="860269"/>
                  </a:xfrm>
                  <a:prstGeom prst="rightArrow">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提供</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4" name="図 33" descr="おもちゃ が含まれている画像&#10;&#10;高い精度で生成された説明">
                    <a:extLst>
                      <a:ext uri="{FF2B5EF4-FFF2-40B4-BE49-F238E27FC236}">
                        <a16:creationId xmlns:a16="http://schemas.microsoft.com/office/drawing/2014/main" id="{1CEB0327-4317-451A-B70A-A766D7DE9AA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99352" y="2381306"/>
                    <a:ext cx="723294" cy="1104265"/>
                  </a:xfrm>
                  <a:prstGeom prst="rect">
                    <a:avLst/>
                  </a:prstGeom>
                </p:spPr>
              </p:pic>
              <p:sp>
                <p:nvSpPr>
                  <p:cNvPr id="35" name="テキスト ボックス 34">
                    <a:extLst>
                      <a:ext uri="{FF2B5EF4-FFF2-40B4-BE49-F238E27FC236}">
                        <a16:creationId xmlns:a16="http://schemas.microsoft.com/office/drawing/2014/main" id="{3DEFB9B5-187B-431A-8449-624D55820963}"/>
                      </a:ext>
                    </a:extLst>
                  </p:cNvPr>
                  <p:cNvSpPr txBox="1"/>
                  <p:nvPr/>
                </p:nvSpPr>
                <p:spPr>
                  <a:xfrm>
                    <a:off x="4460918" y="2315624"/>
                    <a:ext cx="2143148" cy="89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○効果的な保健事業</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企画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○データヘルス推進</a:t>
                    </a:r>
                  </a:p>
                </p:txBody>
              </p:sp>
              <p:sp>
                <p:nvSpPr>
                  <p:cNvPr id="36" name="フローチャート: 磁気ディスク 35">
                    <a:extLst>
                      <a:ext uri="{FF2B5EF4-FFF2-40B4-BE49-F238E27FC236}">
                        <a16:creationId xmlns:a16="http://schemas.microsoft.com/office/drawing/2014/main" id="{C90AEA36-5250-4F2E-BC05-16E53B8EDD44}"/>
                      </a:ext>
                    </a:extLst>
                  </p:cNvPr>
                  <p:cNvSpPr/>
                  <p:nvPr/>
                </p:nvSpPr>
                <p:spPr>
                  <a:xfrm>
                    <a:off x="5677869" y="1157957"/>
                    <a:ext cx="1448593" cy="539696"/>
                  </a:xfrm>
                  <a:prstGeom prst="flowChartMagneticDisk">
                    <a:avLst/>
                  </a:prstGeom>
                  <a:solidFill>
                    <a:schemeClr val="accent6">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各種統計</a:t>
                    </a:r>
                  </a:p>
                </p:txBody>
              </p:sp>
              <p:pic>
                <p:nvPicPr>
                  <p:cNvPr id="37" name="図 36">
                    <a:extLst>
                      <a:ext uri="{FF2B5EF4-FFF2-40B4-BE49-F238E27FC236}">
                        <a16:creationId xmlns:a16="http://schemas.microsoft.com/office/drawing/2014/main" id="{207A175E-1967-43F5-8173-BAC568B214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44859" y="1589448"/>
                    <a:ext cx="638506" cy="730766"/>
                  </a:xfrm>
                  <a:prstGeom prst="rect">
                    <a:avLst/>
                  </a:prstGeom>
                </p:spPr>
              </p:pic>
              <p:pic>
                <p:nvPicPr>
                  <p:cNvPr id="38" name="図 37">
                    <a:extLst>
                      <a:ext uri="{FF2B5EF4-FFF2-40B4-BE49-F238E27FC236}">
                        <a16:creationId xmlns:a16="http://schemas.microsoft.com/office/drawing/2014/main" id="{0D89EB50-038F-4DD8-AC54-EFA2C129593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52641" y="1830856"/>
                    <a:ext cx="959570" cy="959570"/>
                  </a:xfrm>
                  <a:prstGeom prst="rect">
                    <a:avLst/>
                  </a:prstGeom>
                </p:spPr>
              </p:pic>
              <p:pic>
                <p:nvPicPr>
                  <p:cNvPr id="39" name="図 38">
                    <a:extLst>
                      <a:ext uri="{FF2B5EF4-FFF2-40B4-BE49-F238E27FC236}">
                        <a16:creationId xmlns:a16="http://schemas.microsoft.com/office/drawing/2014/main" id="{8702F945-70E4-41ED-8FC3-F818B0F72F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0072" y="2737570"/>
                    <a:ext cx="729378" cy="729380"/>
                  </a:xfrm>
                  <a:prstGeom prst="rect">
                    <a:avLst/>
                  </a:prstGeom>
                </p:spPr>
              </p:pic>
              <p:sp>
                <p:nvSpPr>
                  <p:cNvPr id="40" name="テキスト ボックス 39">
                    <a:extLst>
                      <a:ext uri="{FF2B5EF4-FFF2-40B4-BE49-F238E27FC236}">
                        <a16:creationId xmlns:a16="http://schemas.microsoft.com/office/drawing/2014/main" id="{F3BD7489-DC28-4DDF-AB57-3EED7E5CBE83}"/>
                      </a:ext>
                    </a:extLst>
                  </p:cNvPr>
                  <p:cNvSpPr txBox="1"/>
                  <p:nvPr/>
                </p:nvSpPr>
                <p:spPr>
                  <a:xfrm>
                    <a:off x="950505" y="3473528"/>
                    <a:ext cx="2735099" cy="6652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○効果的な保健事業企画</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○データヘルス</a:t>
                    </a:r>
                    <a:r>
                      <a:rPr kumimoji="1" lang="en-US" altLang="ja-JP" sz="1100" b="0" i="0" u="none" strike="noStrike" kern="1200" cap="none" spc="0" normalizeH="0" baseline="30000" noProof="0" dirty="0">
                        <a:ln>
                          <a:noFill/>
                        </a:ln>
                        <a:effectLst/>
                        <a:uLnTx/>
                        <a:uFillTx/>
                        <a:latin typeface="Meiryo UI" panose="020B0604030504040204" pitchFamily="50" charset="-128"/>
                        <a:ea typeface="Meiryo UI" panose="020B0604030504040204" pitchFamily="50" charset="-128"/>
                        <a:cs typeface="+mn-cs"/>
                      </a:rPr>
                      <a:t>*11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a:t>
                    </a:r>
                  </a:p>
                </p:txBody>
              </p:sp>
              <p:sp>
                <p:nvSpPr>
                  <p:cNvPr id="41" name="テキスト ボックス 40">
                    <a:extLst>
                      <a:ext uri="{FF2B5EF4-FFF2-40B4-BE49-F238E27FC236}">
                        <a16:creationId xmlns:a16="http://schemas.microsoft.com/office/drawing/2014/main" id="{A92E574E-8416-4968-87F4-BFDDABD2D1B3}"/>
                      </a:ext>
                    </a:extLst>
                  </p:cNvPr>
                  <p:cNvSpPr txBox="1"/>
                  <p:nvPr/>
                </p:nvSpPr>
                <p:spPr>
                  <a:xfrm>
                    <a:off x="7621302" y="3406488"/>
                    <a:ext cx="1987073" cy="391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○データ分析・研究</a:t>
                    </a:r>
                  </a:p>
                </p:txBody>
              </p:sp>
              <p:sp>
                <p:nvSpPr>
                  <p:cNvPr id="44" name="ホームベース 43"/>
                  <p:cNvSpPr/>
                  <p:nvPr/>
                </p:nvSpPr>
                <p:spPr>
                  <a:xfrm>
                    <a:off x="7430884" y="1116670"/>
                    <a:ext cx="1981743" cy="469138"/>
                  </a:xfrm>
                  <a:prstGeom prst="homePlate">
                    <a:avLst/>
                  </a:prstGeom>
                  <a:solidFill>
                    <a:srgbClr val="FFFF0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noProof="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令和３</a:t>
                    </a:r>
                    <a:r>
                      <a:rPr kumimoji="1" lang="ja-JP" altLang="en-US" sz="1100" b="0"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a:t>
                    </a:r>
                  </a:p>
                </p:txBody>
              </p:sp>
            </p:grpSp>
            <p:pic>
              <p:nvPicPr>
                <p:cNvPr id="4" name="図 3" descr="画面の領域"/>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646675" y="4660739"/>
                  <a:ext cx="3687365" cy="1791126"/>
                </a:xfrm>
                <a:prstGeom prst="rect">
                  <a:avLst/>
                </a:prstGeom>
                <a:noFill/>
                <a:effectLst/>
              </p:spPr>
            </p:pic>
            <p:pic>
              <p:nvPicPr>
                <p:cNvPr id="27" name="図 26"/>
                <p:cNvPicPr>
                  <a:picLocks noChangeAspect="1"/>
                </p:cNvPicPr>
                <p:nvPr/>
              </p:nvPicPr>
              <p:blipFill>
                <a:blip r:embed="rId12"/>
                <a:stretch>
                  <a:fillRect/>
                </a:stretch>
              </p:blipFill>
              <p:spPr>
                <a:xfrm>
                  <a:off x="2290685" y="5828247"/>
                  <a:ext cx="438950" cy="512108"/>
                </a:xfrm>
                <a:prstGeom prst="rect">
                  <a:avLst/>
                </a:prstGeom>
              </p:spPr>
            </p:pic>
            <p:pic>
              <p:nvPicPr>
                <p:cNvPr id="28" name="図 27"/>
                <p:cNvPicPr>
                  <a:picLocks noChangeAspect="1"/>
                </p:cNvPicPr>
                <p:nvPr/>
              </p:nvPicPr>
              <p:blipFill>
                <a:blip r:embed="rId13"/>
                <a:stretch>
                  <a:fillRect/>
                </a:stretch>
              </p:blipFill>
              <p:spPr>
                <a:xfrm>
                  <a:off x="1175100" y="5324891"/>
                  <a:ext cx="471575" cy="946049"/>
                </a:xfrm>
                <a:prstGeom prst="rect">
                  <a:avLst/>
                </a:prstGeom>
              </p:spPr>
            </p:pic>
            <p:pic>
              <p:nvPicPr>
                <p:cNvPr id="30" name="図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5423" y="4925422"/>
                  <a:ext cx="885632" cy="307260"/>
                </a:xfrm>
                <a:prstGeom prst="rect">
                  <a:avLst/>
                </a:prstGeom>
              </p:spPr>
            </p:pic>
            <p:pic>
              <p:nvPicPr>
                <p:cNvPr id="55" name="図 54">
                  <a:extLst>
                    <a:ext uri="{FF2B5EF4-FFF2-40B4-BE49-F238E27FC236}">
                      <a16:creationId xmlns:a16="http://schemas.microsoft.com/office/drawing/2014/main" id="{2B980DE5-429F-489E-8632-C698A280D9B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700823" y="5761926"/>
                  <a:ext cx="529330" cy="552825"/>
                </a:xfrm>
                <a:prstGeom prst="rect">
                  <a:avLst/>
                </a:prstGeom>
              </p:spPr>
            </p:pic>
            <p:pic>
              <p:nvPicPr>
                <p:cNvPr id="56" name="図 55">
                  <a:extLst>
                    <a:ext uri="{FF2B5EF4-FFF2-40B4-BE49-F238E27FC236}">
                      <a16:creationId xmlns:a16="http://schemas.microsoft.com/office/drawing/2014/main" id="{70A1F9C2-2CBE-4F1B-885C-82FD80A1C52B}"/>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flipH="1">
                  <a:off x="2124984" y="5383541"/>
                  <a:ext cx="293009" cy="609812"/>
                </a:xfrm>
                <a:prstGeom prst="rect">
                  <a:avLst/>
                </a:prstGeom>
              </p:spPr>
            </p:pic>
          </p:grpSp>
        </p:grpSp>
      </p:grpSp>
      <p:sp>
        <p:nvSpPr>
          <p:cNvPr id="42" name="テキスト ボックス 41"/>
          <p:cNvSpPr txBox="1"/>
          <p:nvPr/>
        </p:nvSpPr>
        <p:spPr>
          <a:xfrm>
            <a:off x="206515" y="6339256"/>
            <a:ext cx="8203650" cy="542250"/>
          </a:xfrm>
          <a:prstGeom prst="rect">
            <a:avLst/>
          </a:prstGeom>
          <a:noFill/>
          <a:ln>
            <a:noFill/>
          </a:ln>
        </p:spPr>
        <p:txBody>
          <a:bodyPr wrap="none" rtlCol="0">
            <a:noAutofit/>
          </a:bodyPr>
          <a:lstStyle/>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(*5)   Evidence-Based Policy Making</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の略。証拠に基づく政策立案。政策の企画をその場限りのエピソードに頼るのではなく、政策目的を明確化したうえで合理的根拠（エビデ</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ンス）に基づくものとすること（再掲）。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(*11) </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医療保険者が、電子的に保有された健康医療情報を活用した分析を行った上で行う、加入者の健康状態に即したより効果的・効率的な保健事業。</a:t>
            </a:r>
            <a:endPar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(*12) Personal Health Record</a:t>
            </a:r>
            <a:r>
              <a:rPr kumimoji="1" lang="ja-JP" altLang="en-US" sz="800" b="0" i="0" u="none" strike="noStrike" kern="1200" cap="none" spc="0" normalizeH="0" baseline="0" noProof="0" dirty="0" err="1">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参加者本人の健康情報（体重・血圧・歩数等の運動データ等）のこと。</a:t>
            </a:r>
            <a:endPar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6096766" y="4860160"/>
            <a:ext cx="2761023" cy="1431458"/>
          </a:xfrm>
          <a:prstGeom prst="rect">
            <a:avLst/>
          </a:prstGeom>
          <a:solidFill>
            <a:schemeClr val="bg1">
              <a:lumMod val="95000"/>
            </a:schemeClr>
          </a:solidFill>
          <a:ln>
            <a:solidFill>
              <a:schemeClr val="tx1"/>
            </a:solidFill>
          </a:ln>
        </p:spPr>
        <p:txBody>
          <a:bodyPr wrap="square" rtlCol="0">
            <a:noAutofit/>
          </a:bodyPr>
          <a:lstStyle/>
          <a:p>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データ蓄積状況</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rPr>
              <a:t>R3.1</a:t>
            </a: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末現在）</a:t>
            </a:r>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500"/>
              </a:lnSpc>
            </a:pPr>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・アスマイル登録者数　　</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　・歩数データ　　　　　　　</a:t>
            </a:r>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・朝食データ　　　　　　  　</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　・身長・体重・</a:t>
            </a:r>
            <a:r>
              <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rPr>
              <a:t>BMI</a:t>
            </a: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データ　  </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　・睡眠</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時間データ　　　       </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　・歯磨きデータ　　　　　　 </a:t>
            </a:r>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・血圧・脈拍データ　            </a:t>
            </a: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6" name="テキスト ボックス 15"/>
          <p:cNvSpPr txBox="1"/>
          <p:nvPr/>
        </p:nvSpPr>
        <p:spPr>
          <a:xfrm>
            <a:off x="296525" y="1151681"/>
            <a:ext cx="4885297" cy="342104"/>
          </a:xfrm>
          <a:prstGeom prst="rect">
            <a:avLst/>
          </a:prstGeom>
          <a:noFill/>
          <a:ln>
            <a:noFill/>
          </a:ln>
        </p:spPr>
        <p:txBody>
          <a:bodyPr wrap="square" rtlCol="0" anchor="ctr">
            <a:no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府民の主体的な健康づくりの推進とデータ分析・研究</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8" name="テキスト ボックス 17"/>
          <p:cNvSpPr txBox="1"/>
          <p:nvPr/>
        </p:nvSpPr>
        <p:spPr>
          <a:xfrm>
            <a:off x="551599" y="1467761"/>
            <a:ext cx="8314159" cy="459159"/>
          </a:xfrm>
          <a:prstGeom prst="rect">
            <a:avLst/>
          </a:prstGeom>
          <a:noFill/>
          <a:ln>
            <a:no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府民の健康づくりに対する意識の向上と実践を促すため、個人に対するインセンティブを活用した「大阪府健康づくり支援プラットフォーム整備等事業」を実施。</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⇒健康寿命延伸／医療費適正化へ</a:t>
            </a:r>
          </a:p>
        </p:txBody>
      </p:sp>
      <p:sp>
        <p:nvSpPr>
          <p:cNvPr id="50" name="テキスト ボックス 49"/>
          <p:cNvSpPr txBox="1"/>
          <p:nvPr/>
        </p:nvSpPr>
        <p:spPr>
          <a:xfrm>
            <a:off x="7817878" y="5102281"/>
            <a:ext cx="981146" cy="1206193"/>
          </a:xfrm>
          <a:prstGeom prst="rect">
            <a:avLst/>
          </a:prstGeom>
          <a:noFill/>
          <a:ln>
            <a:noFill/>
          </a:ln>
        </p:spPr>
        <p:txBody>
          <a:bodyPr wrap="square" rtlCol="0">
            <a:noAutofit/>
          </a:bodyPr>
          <a:lstStyle/>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万人</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3,000</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万件</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600</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万件</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470</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万件</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490</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万件</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580</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万件</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260</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万件　</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p>
        </p:txBody>
      </p:sp>
    </p:spTree>
    <p:extLst>
      <p:ext uri="{BB962C8B-B14F-4D97-AF65-F5344CB8AC3E}">
        <p14:creationId xmlns:p14="http://schemas.microsoft.com/office/powerpoint/2010/main" val="2526210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＜参考事例８＞</a:t>
            </a:r>
          </a:p>
        </p:txBody>
      </p:sp>
      <p:sp>
        <p:nvSpPr>
          <p:cNvPr id="29" name="角丸四角形 28"/>
          <p:cNvSpPr/>
          <p:nvPr/>
        </p:nvSpPr>
        <p:spPr>
          <a:xfrm>
            <a:off x="188336" y="462323"/>
            <a:ext cx="8892264" cy="5989174"/>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◆データ分析に基づいた効果的な政策立案（</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EBPM</a:t>
            </a:r>
            <a:r>
              <a:rPr lang="en-US" altLang="ja-JP" sz="1600" b="1" baseline="30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（被保護者健康管理支援事業）</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福祉部 地域福祉推進室</a:t>
            </a:r>
            <a:r>
              <a:rPr kumimoji="1" lang="ja-JP" altLang="en-US" sz="1100" b="1" i="0" u="none" strike="noStrike" kern="1200" cap="none" spc="0" normalizeH="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社会援護</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課</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343671" y="994052"/>
            <a:ext cx="5816240" cy="342104"/>
          </a:xfrm>
          <a:prstGeom prst="rect">
            <a:avLst/>
          </a:prstGeom>
          <a:noFill/>
          <a:ln>
            <a:noFill/>
          </a:ln>
        </p:spPr>
        <p:txBody>
          <a:bodyPr wrap="square" rtlCol="0" anchor="ctr">
            <a:no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データ分析に基づく生活保護受給者（被保護者）の健康管理支援</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8" name="テキスト ボックス 17"/>
          <p:cNvSpPr txBox="1"/>
          <p:nvPr/>
        </p:nvSpPr>
        <p:spPr>
          <a:xfrm>
            <a:off x="574280" y="1274436"/>
            <a:ext cx="8423512" cy="1022979"/>
          </a:xfrm>
          <a:prstGeom prst="rect">
            <a:avLst/>
          </a:prstGeom>
          <a:noFill/>
          <a:ln>
            <a:noFill/>
          </a:ln>
        </p:spPr>
        <p:txBody>
          <a:bodyPr wrap="square" rtlCol="0">
            <a:noAutofit/>
          </a:bodyPr>
          <a:lstStyle/>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・被保護者は健康上の課題を抱えるケースが多いと考えられることから、各福祉事務所（子ども家庭センター）は被保</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護者の健康に関するデータを分析し、健康・医療の傾向・課題を把握。</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・把握した被保護者の健康課題等を踏まえ、生活の質の向上及び自立支援の推進を目的とし、ケースワーカー及び保健師</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により、医療と生活の両面から被保護者の健康管理を支援。ひいては、医療扶助費の適正化を図る。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431540" y="2303875"/>
            <a:ext cx="1485165" cy="235945"/>
          </a:xfrm>
          <a:prstGeom prst="rect">
            <a:avLst/>
          </a:prstGeom>
          <a:noFill/>
          <a:ln>
            <a:noFill/>
          </a:ln>
        </p:spPr>
        <p:txBody>
          <a:bodyPr wrap="square" rtlCol="0" anchor="ctr">
            <a:noAutofit/>
          </a:bodyPr>
          <a:lstStyle/>
          <a:p>
            <a:pPr lvl="0">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事業の流れ</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20" name="グループ化 19"/>
          <p:cNvGrpSpPr/>
          <p:nvPr/>
        </p:nvGrpSpPr>
        <p:grpSpPr>
          <a:xfrm>
            <a:off x="3540135" y="6219310"/>
            <a:ext cx="2234361" cy="232186"/>
            <a:chOff x="3600435" y="6433673"/>
            <a:chExt cx="1870669" cy="214733"/>
          </a:xfrm>
        </p:grpSpPr>
        <p:sp>
          <p:nvSpPr>
            <p:cNvPr id="26" name="二等辺三角形 25"/>
            <p:cNvSpPr/>
            <p:nvPr/>
          </p:nvSpPr>
          <p:spPr>
            <a:xfrm rot="10800000">
              <a:off x="3600435" y="6433673"/>
              <a:ext cx="1870669" cy="214733"/>
            </a:xfrm>
            <a:prstGeom prst="triangle">
              <a:avLst/>
            </a:prstGeom>
            <a:solidFill>
              <a:srgbClr val="66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3741137" y="6505169"/>
              <a:ext cx="1570862" cy="143237"/>
            </a:xfrm>
            <a:prstGeom prst="rect">
              <a:avLst/>
            </a:prstGeom>
            <a:noFill/>
            <a:ln>
              <a:noFill/>
            </a:ln>
          </p:spPr>
          <p:txBody>
            <a:bodyPr wrap="square" rtlCol="0" anchor="ctr">
              <a:noAutofit/>
            </a:bodyPr>
            <a:lstStyle/>
            <a:p>
              <a:pPr algn="ctr">
                <a:lnSpc>
                  <a:spcPts val="1200"/>
                </a:lnSpc>
              </a:pPr>
              <a:r>
                <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PDCA</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に沿って事業を実施</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4" name="テキスト ボックス 33"/>
          <p:cNvSpPr txBox="1"/>
          <p:nvPr/>
        </p:nvSpPr>
        <p:spPr>
          <a:xfrm>
            <a:off x="3508601" y="2123855"/>
            <a:ext cx="5489191" cy="328946"/>
          </a:xfrm>
          <a:prstGeom prst="rect">
            <a:avLst/>
          </a:prstGeom>
          <a:noFill/>
          <a:ln>
            <a:noFill/>
          </a:ln>
        </p:spPr>
        <p:txBody>
          <a:bodyPr wrap="square" rtlCol="0">
            <a:noAutofit/>
          </a:bodyPr>
          <a:lstStyle/>
          <a:p>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実施状況：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R2.4</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「試行・準備事業」、</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R3.1</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～「義務事業」（</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H30.6</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改正生活保護法に基づく）</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子ども家庭センターの被保護者：</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1,737</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町</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村）（</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年度平均）</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566338" y="5440932"/>
            <a:ext cx="8181953" cy="713084"/>
          </a:xfrm>
          <a:prstGeom prst="rect">
            <a:avLst/>
          </a:prstGeom>
          <a:solidFill>
            <a:schemeClr val="bg1"/>
          </a:solidFill>
          <a:ln w="6350" cmpd="sng">
            <a:solidFill>
              <a:schemeClr val="tx2"/>
            </a:solidFill>
          </a:ln>
        </p:spPr>
        <p:txBody>
          <a:bodyPr wrap="square" rtlCol="0">
            <a:noAutofit/>
          </a:bodyPr>
          <a:lstStyle/>
          <a:p>
            <a:pPr lvl="0">
              <a:defRPr/>
            </a:pP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上記関係機関による連携会議において、健康管理支援結果（データ）の効果分析を実施</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上記効果分析の結果を踏まえ、今後の支援内容を決定</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2" name="グループ化 11"/>
          <p:cNvGrpSpPr/>
          <p:nvPr/>
        </p:nvGrpSpPr>
        <p:grpSpPr>
          <a:xfrm>
            <a:off x="574281" y="2570773"/>
            <a:ext cx="8193056" cy="2674649"/>
            <a:chOff x="881589" y="2841955"/>
            <a:chExt cx="7666355" cy="2674649"/>
          </a:xfrm>
        </p:grpSpPr>
        <p:sp>
          <p:nvSpPr>
            <p:cNvPr id="10" name="テキスト ボックス 9"/>
            <p:cNvSpPr txBox="1"/>
            <p:nvPr/>
          </p:nvSpPr>
          <p:spPr>
            <a:xfrm>
              <a:off x="891669" y="2841955"/>
              <a:ext cx="7656275" cy="1741314"/>
            </a:xfrm>
            <a:prstGeom prst="rect">
              <a:avLst/>
            </a:prstGeom>
            <a:solidFill>
              <a:schemeClr val="bg1"/>
            </a:solidFill>
            <a:ln w="6350" cmpd="sng">
              <a:solidFill>
                <a:schemeClr val="tx2"/>
              </a:solidFill>
            </a:ln>
          </p:spPr>
          <p:txBody>
            <a:bodyPr wrap="square" rtlCol="0">
              <a:noAutofit/>
            </a:bodyPr>
            <a:lstStyle/>
            <a:p>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被保護者の現状・課題をもとに、</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各福祉事務所の医療・健康傾向を把握し、医療・健康傾向を踏まえた</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支援内容を決定</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被保護者の受診状況等のデータ（レセプト情報</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）及び生活・健康状況の聴取結果から、</a:t>
              </a:r>
              <a:r>
                <a:rPr kumimoji="1" lang="ja-JP" altLang="en-US" sz="105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健康管理支援</a:t>
              </a:r>
              <a:endParaRPr kumimoji="1" lang="en-US" altLang="ja-JP" sz="105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対象者リストを作成）</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二等辺三角形 14"/>
            <p:cNvSpPr/>
            <p:nvPr/>
          </p:nvSpPr>
          <p:spPr>
            <a:xfrm rot="10800000">
              <a:off x="3695688" y="4628173"/>
              <a:ext cx="1857909" cy="158771"/>
            </a:xfrm>
            <a:prstGeom prst="triangle">
              <a:avLst/>
            </a:prstGeom>
            <a:solidFill>
              <a:srgbClr val="66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881589" y="4821830"/>
              <a:ext cx="7567697" cy="694774"/>
            </a:xfrm>
            <a:prstGeom prst="rect">
              <a:avLst/>
            </a:prstGeom>
            <a:solidFill>
              <a:schemeClr val="bg1"/>
            </a:solidFill>
            <a:ln w="6350" cmpd="sng">
              <a:solidFill>
                <a:schemeClr val="tx2"/>
              </a:solidFill>
            </a:ln>
          </p:spPr>
          <p:txBody>
            <a:bodyPr wrap="square" rtlCol="0">
              <a:noAutofit/>
            </a:bodyPr>
            <a:lstStyle/>
            <a:p>
              <a:pPr lvl="0">
                <a:defRPr/>
              </a:pP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福祉事務所・保健所・町村（保健センター）等の関係機関が連携し、</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ケースワーカーに</a:t>
              </a:r>
              <a:r>
                <a:rPr kumimoji="1" lang="ja-JP" altLang="en-US" sz="105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よる</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健康管理支援</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健康診査の受診</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勧奨、医療機関の受診行動の適正化）及び保健師による</a:t>
              </a:r>
              <a:r>
                <a:rPr kumimoji="1" lang="ja-JP" altLang="en-US" sz="105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保健指導</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を実施</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ホームベース 20"/>
            <p:cNvSpPr/>
            <p:nvPr/>
          </p:nvSpPr>
          <p:spPr>
            <a:xfrm>
              <a:off x="981708" y="4898178"/>
              <a:ext cx="1844764" cy="174938"/>
            </a:xfrm>
            <a:prstGeom prst="homePlate">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Ⅱ. </a:t>
              </a:r>
              <a:r>
                <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健康管理支援の実施</a:t>
              </a:r>
            </a:p>
          </p:txBody>
        </p:sp>
        <p:sp>
          <p:nvSpPr>
            <p:cNvPr id="3" name="ホームベース 2"/>
            <p:cNvSpPr/>
            <p:nvPr/>
          </p:nvSpPr>
          <p:spPr>
            <a:xfrm>
              <a:off x="1000696" y="2895406"/>
              <a:ext cx="1825776" cy="252112"/>
            </a:xfrm>
            <a:prstGeom prst="homePlate">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r>
                <a:rPr kumimoji="1"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Ⅰ</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現状課題の把握・分析</a:t>
              </a:r>
            </a:p>
          </p:txBody>
        </p:sp>
      </p:grpSp>
      <p:sp>
        <p:nvSpPr>
          <p:cNvPr id="24" name="二等辺三角形 23"/>
          <p:cNvSpPr/>
          <p:nvPr/>
        </p:nvSpPr>
        <p:spPr>
          <a:xfrm rot="10800000">
            <a:off x="3608132" y="5267772"/>
            <a:ext cx="1969971" cy="150178"/>
          </a:xfrm>
          <a:prstGeom prst="triangle">
            <a:avLst/>
          </a:prstGeom>
          <a:solidFill>
            <a:srgbClr val="66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ホームベース 21"/>
          <p:cNvSpPr/>
          <p:nvPr/>
        </p:nvSpPr>
        <p:spPr>
          <a:xfrm>
            <a:off x="714161" y="5536231"/>
            <a:ext cx="2642704" cy="188024"/>
          </a:xfrm>
          <a:prstGeom prst="homePlate">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r>
              <a:rPr kumimoji="1"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Ⅲ</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効果検証（支援手法の見直し）</a:t>
            </a:r>
          </a:p>
        </p:txBody>
      </p:sp>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1680" t="14908" r="7371" b="12900"/>
          <a:stretch/>
        </p:blipFill>
        <p:spPr>
          <a:xfrm>
            <a:off x="7722350" y="4567732"/>
            <a:ext cx="900100" cy="585065"/>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072" y="4657198"/>
            <a:ext cx="497313" cy="566559"/>
          </a:xfrm>
          <a:prstGeom prst="rect">
            <a:avLst/>
          </a:prstGeom>
        </p:spPr>
      </p:pic>
      <p:grpSp>
        <p:nvGrpSpPr>
          <p:cNvPr id="30" name="グループ化 29"/>
          <p:cNvGrpSpPr/>
          <p:nvPr/>
        </p:nvGrpSpPr>
        <p:grpSpPr>
          <a:xfrm>
            <a:off x="971600" y="3636572"/>
            <a:ext cx="2385265" cy="583425"/>
            <a:chOff x="971600" y="3754640"/>
            <a:chExt cx="2385265" cy="583425"/>
          </a:xfrm>
        </p:grpSpPr>
        <p:sp>
          <p:nvSpPr>
            <p:cNvPr id="42" name="角丸四角形 41"/>
            <p:cNvSpPr/>
            <p:nvPr/>
          </p:nvSpPr>
          <p:spPr>
            <a:xfrm>
              <a:off x="971600" y="3754640"/>
              <a:ext cx="2385265" cy="184756"/>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各福祉事務所の傾向を踏まえた支援内容の例</a:t>
              </a: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角丸四角形 43"/>
            <p:cNvSpPr/>
            <p:nvPr/>
          </p:nvSpPr>
          <p:spPr>
            <a:xfrm>
              <a:off x="1035991" y="3991629"/>
              <a:ext cx="880714" cy="171316"/>
            </a:xfrm>
            <a:prstGeom prst="roundRect">
              <a:avLst/>
            </a:prstGeom>
            <a:solidFill>
              <a:schemeClr val="accent6">
                <a:lumMod val="40000"/>
                <a:lumOff val="60000"/>
              </a:schemeClr>
            </a:solidFill>
            <a:ln w="6350"/>
          </p:spPr>
          <p:style>
            <a:lnRef idx="2">
              <a:schemeClr val="dk1"/>
            </a:lnRef>
            <a:fillRef idx="1">
              <a:schemeClr val="lt1"/>
            </a:fillRef>
            <a:effectRef idx="0">
              <a:schemeClr val="dk1"/>
            </a:effectRef>
            <a:fontRef idx="minor">
              <a:schemeClr val="dk1"/>
            </a:fontRef>
          </p:style>
          <p:txBody>
            <a:bodyPr lIns="0" tIns="36000" rIns="0" bIns="0" rtlCol="0" anchor="ctr"/>
            <a:lstStyle/>
            <a:p>
              <a:pPr algn="ctr"/>
              <a:r>
                <a:rPr kumimoji="1"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福祉事務所</a:t>
              </a: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角丸四角形 44"/>
            <p:cNvSpPr/>
            <p:nvPr/>
          </p:nvSpPr>
          <p:spPr>
            <a:xfrm>
              <a:off x="1040667" y="4179800"/>
              <a:ext cx="876038" cy="158265"/>
            </a:xfrm>
            <a:prstGeom prst="roundRect">
              <a:avLst/>
            </a:prstGeom>
            <a:solidFill>
              <a:schemeClr val="tx2">
                <a:lumMod val="20000"/>
                <a:lumOff val="80000"/>
              </a:schemeClr>
            </a:solidFill>
            <a:ln w="6350"/>
          </p:spPr>
          <p:style>
            <a:lnRef idx="2">
              <a:schemeClr val="dk1"/>
            </a:lnRef>
            <a:fillRef idx="1">
              <a:schemeClr val="lt1"/>
            </a:fillRef>
            <a:effectRef idx="0">
              <a:schemeClr val="dk1"/>
            </a:effectRef>
            <a:fontRef idx="minor">
              <a:schemeClr val="dk1"/>
            </a:fontRef>
          </p:style>
          <p:txBody>
            <a:bodyPr lIns="0" tIns="36000" rIns="0" bIns="0" rtlCol="0" anchor="ctr"/>
            <a:lstStyle/>
            <a:p>
              <a:pPr algn="ct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福祉事務所</a:t>
              </a: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7" name="テキスト ボックス 46"/>
          <p:cNvSpPr txBox="1"/>
          <p:nvPr/>
        </p:nvSpPr>
        <p:spPr>
          <a:xfrm>
            <a:off x="1906674" y="3860556"/>
            <a:ext cx="5815676" cy="423539"/>
          </a:xfrm>
          <a:prstGeom prst="rect">
            <a:avLst/>
          </a:prstGeom>
          <a:noFill/>
          <a:ln>
            <a:noFill/>
          </a:ln>
        </p:spPr>
        <p:txBody>
          <a:bodyPr wrap="square" rtlCol="0">
            <a:noAutofit/>
          </a:bodyPr>
          <a:lstStyle/>
          <a:p>
            <a:pPr>
              <a:lnSpc>
                <a:spcPts val="1300"/>
              </a:lnSpc>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頻回受診者が多い　　　頻回受診の要因を確認し、適正受診に向けて医療機関等と連携した支援を実施</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重複服薬者が多い　　　重複投薬の防止など、医薬品の適正使用に係る普及啓発</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2" name="図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3328916"/>
            <a:ext cx="917566" cy="917566"/>
          </a:xfrm>
          <a:prstGeom prst="rect">
            <a:avLst/>
          </a:prstGeom>
        </p:spPr>
      </p:pic>
      <p:pic>
        <p:nvPicPr>
          <p:cNvPr id="53" name="図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4815" y="3888991"/>
            <a:ext cx="524919" cy="381892"/>
          </a:xfrm>
          <a:prstGeom prst="rect">
            <a:avLst/>
          </a:prstGeom>
        </p:spPr>
      </p:pic>
      <p:pic>
        <p:nvPicPr>
          <p:cNvPr id="54" name="図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9604" y="3171362"/>
            <a:ext cx="863350" cy="694648"/>
          </a:xfrm>
          <a:prstGeom prst="rect">
            <a:avLst/>
          </a:prstGeom>
        </p:spPr>
      </p:pic>
      <p:pic>
        <p:nvPicPr>
          <p:cNvPr id="55" name="図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7733" y="2639347"/>
            <a:ext cx="634585" cy="510584"/>
          </a:xfrm>
          <a:prstGeom prst="rect">
            <a:avLst/>
          </a:prstGeom>
        </p:spPr>
      </p:pic>
      <p:pic>
        <p:nvPicPr>
          <p:cNvPr id="59" name="図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304384">
            <a:off x="8175282" y="2943039"/>
            <a:ext cx="251888" cy="489520"/>
          </a:xfrm>
          <a:prstGeom prst="rect">
            <a:avLst/>
          </a:prstGeom>
        </p:spPr>
      </p:pic>
      <p:pic>
        <p:nvPicPr>
          <p:cNvPr id="60" name="図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905725">
            <a:off x="7857981" y="3709582"/>
            <a:ext cx="194094" cy="377202"/>
          </a:xfrm>
          <a:prstGeom prst="rect">
            <a:avLst/>
          </a:prstGeom>
        </p:spPr>
      </p:pic>
      <p:pic>
        <p:nvPicPr>
          <p:cNvPr id="61" name="図 6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781231">
            <a:off x="7991552" y="3418684"/>
            <a:ext cx="166356" cy="323297"/>
          </a:xfrm>
          <a:prstGeom prst="rect">
            <a:avLst/>
          </a:prstGeom>
        </p:spPr>
      </p:pic>
      <p:sp>
        <p:nvSpPr>
          <p:cNvPr id="43" name="ホームベース 42"/>
          <p:cNvSpPr/>
          <p:nvPr/>
        </p:nvSpPr>
        <p:spPr>
          <a:xfrm>
            <a:off x="759187" y="2821768"/>
            <a:ext cx="1887719" cy="63252"/>
          </a:xfrm>
          <a:prstGeom prst="homePlate">
            <a:avLst>
              <a:gd name="adj" fmla="val 0"/>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endParaRPr kumimoji="1"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二等辺三角形 39"/>
          <p:cNvSpPr/>
          <p:nvPr/>
        </p:nvSpPr>
        <p:spPr>
          <a:xfrm rot="5400000">
            <a:off x="2993208" y="3927808"/>
            <a:ext cx="169010" cy="148754"/>
          </a:xfrm>
          <a:prstGeom prst="triangl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二等辺三角形 40"/>
          <p:cNvSpPr/>
          <p:nvPr/>
        </p:nvSpPr>
        <p:spPr>
          <a:xfrm rot="5400000">
            <a:off x="2985837" y="4080208"/>
            <a:ext cx="169010" cy="148754"/>
          </a:xfrm>
          <a:prstGeom prst="triangl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ホームベース 45"/>
          <p:cNvSpPr/>
          <p:nvPr/>
        </p:nvSpPr>
        <p:spPr>
          <a:xfrm>
            <a:off x="709296" y="5702581"/>
            <a:ext cx="2512554" cy="63252"/>
          </a:xfrm>
          <a:prstGeom prst="homePlate">
            <a:avLst>
              <a:gd name="adj" fmla="val 0"/>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endParaRPr kumimoji="1"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ホームベース 47"/>
          <p:cNvSpPr/>
          <p:nvPr/>
        </p:nvSpPr>
        <p:spPr>
          <a:xfrm>
            <a:off x="714449" y="4786961"/>
            <a:ext cx="1887719" cy="63252"/>
          </a:xfrm>
          <a:prstGeom prst="homePlate">
            <a:avLst>
              <a:gd name="adj" fmla="val 0"/>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endParaRPr kumimoji="1"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p:cNvSpPr txBox="1"/>
          <p:nvPr/>
        </p:nvSpPr>
        <p:spPr>
          <a:xfrm>
            <a:off x="206515" y="6444335"/>
            <a:ext cx="8203650" cy="294995"/>
          </a:xfrm>
          <a:prstGeom prst="rect">
            <a:avLst/>
          </a:prstGeom>
          <a:noFill/>
          <a:ln>
            <a:noFill/>
          </a:ln>
        </p:spPr>
        <p:txBody>
          <a:bodyPr wrap="none" rtlCol="0">
            <a:noAutofit/>
          </a:bodyPr>
          <a:lstStyle/>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(*5) Evidence-Based Policy Making</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の略。証拠に基づく政策立案。政策の企画をその場限りのエピソードに頼るのではなく、政策目的を明確化したうえで合理的根拠（エビデ</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ンス）に基づくものとすること（再掲）。</a:t>
            </a:r>
          </a:p>
        </p:txBody>
      </p:sp>
    </p:spTree>
    <p:extLst>
      <p:ext uri="{BB962C8B-B14F-4D97-AF65-F5344CB8AC3E}">
        <p14:creationId xmlns:p14="http://schemas.microsoft.com/office/powerpoint/2010/main" val="1805396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3206" y="413361"/>
            <a:ext cx="8913195" cy="6390711"/>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デジタル技術を活用した都市基盤施設の維持管理 </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都市整備部 </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事業管理室</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215505" y="8316"/>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＜参考事例９＞</a:t>
            </a:r>
          </a:p>
        </p:txBody>
      </p:sp>
      <p:sp>
        <p:nvSpPr>
          <p:cNvPr id="12" name="テキスト ボックス 11"/>
          <p:cNvSpPr txBox="1"/>
          <p:nvPr/>
        </p:nvSpPr>
        <p:spPr>
          <a:xfrm>
            <a:off x="526623" y="1597923"/>
            <a:ext cx="8258045" cy="784210"/>
          </a:xfrm>
          <a:prstGeom prst="rect">
            <a:avLst/>
          </a:prstGeom>
          <a:noFill/>
          <a:ln>
            <a:noFill/>
          </a:ln>
        </p:spPr>
        <p:txBody>
          <a:bodyPr wrap="square" rtlCol="0">
            <a:noAutofit/>
          </a:bodyPr>
          <a:lstStyle/>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・各施設の点検・診断結果や補修履歴等のデータを</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クラウド上で蓄積・一元管理することで、災害等での庁舎被害時</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のデータ喪失を防止し確実なデータ保存が可能。また、蓄積されたデータと長寿命化計画サブシステムを用い、施</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設の劣化予測や補修対策の検討に活用が可能。</a:t>
            </a:r>
            <a:endParaRPr lang="en-US" altLang="ja-JP" sz="1200" strike="sngStrike"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・府内公共団体も低コストで共同利用が可能。</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371941" y="818710"/>
            <a:ext cx="8346615" cy="434258"/>
          </a:xfrm>
          <a:prstGeom prst="rect">
            <a:avLst/>
          </a:prstGeom>
          <a:noFill/>
          <a:ln>
            <a:noFill/>
          </a:ln>
        </p:spPr>
        <p:txBody>
          <a:bodyPr wrap="square" rtlCol="0">
            <a:noAutofit/>
          </a:bodyPr>
          <a:lstStyle/>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高度経済成長期に大量かつ集中的に整備された道路や河川、港湾、公園などの都市基盤施設を良好な状態で将来世代に引き継ぐ</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ため、デジタル技術を活用し、効率的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・効果的な維持管理を推進。</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406452" y="1358770"/>
            <a:ext cx="5569975" cy="199052"/>
          </a:xfrm>
          <a:prstGeom prst="rect">
            <a:avLst/>
          </a:prstGeom>
          <a:noFill/>
          <a:ln>
            <a:noFill/>
          </a:ln>
        </p:spPr>
        <p:txBody>
          <a:bodyPr wrap="square" rtlCol="0">
            <a:noAutofit/>
          </a:bodyPr>
          <a:lstStyle/>
          <a:p>
            <a:pPr lvl="0">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大阪府都市基盤施設維持管理データベースシステム</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93" name="グループ化 92"/>
          <p:cNvGrpSpPr/>
          <p:nvPr/>
        </p:nvGrpSpPr>
        <p:grpSpPr>
          <a:xfrm>
            <a:off x="6899524" y="2528900"/>
            <a:ext cx="1956357" cy="1946017"/>
            <a:chOff x="291764" y="2693488"/>
            <a:chExt cx="2082916" cy="1706382"/>
          </a:xfrm>
        </p:grpSpPr>
        <p:sp>
          <p:nvSpPr>
            <p:cNvPr id="52" name="角丸四角形 51"/>
            <p:cNvSpPr/>
            <p:nvPr/>
          </p:nvSpPr>
          <p:spPr>
            <a:xfrm>
              <a:off x="291764" y="2834103"/>
              <a:ext cx="2082916" cy="1565767"/>
            </a:xfrm>
            <a:prstGeom prst="roundRect">
              <a:avLst>
                <a:gd name="adj" fmla="val 5747"/>
              </a:avLst>
            </a:prstGeom>
            <a:solidFill>
              <a:schemeClr val="tx2">
                <a:lumMod val="20000"/>
                <a:lumOff val="80000"/>
                <a:alpha val="8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305324" y="2693488"/>
              <a:ext cx="1774308" cy="260845"/>
            </a:xfrm>
            <a:prstGeom prst="roundRect">
              <a:avLst/>
            </a:prstGeom>
            <a:solidFill>
              <a:schemeClr val="accent1">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共有システム</a:t>
              </a:r>
              <a:endParaRPr kumimoji="1"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ブラウザ</a:t>
              </a:r>
              <a:r>
                <a:rPr kumimoji="1" lang="ja-JP" altLang="en-US"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では</a:t>
              </a:r>
              <a:r>
                <a:rPr kumimoji="1" lang="en-US" altLang="ja-JP"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03" name="直線コネクタ 102"/>
          <p:cNvCxnSpPr>
            <a:endCxn id="17" idx="3"/>
          </p:cNvCxnSpPr>
          <p:nvPr/>
        </p:nvCxnSpPr>
        <p:spPr>
          <a:xfrm flipH="1">
            <a:off x="6652738" y="2864933"/>
            <a:ext cx="63496" cy="83520"/>
          </a:xfrm>
          <a:prstGeom prst="line">
            <a:avLst/>
          </a:prstGeom>
          <a:ln w="12700">
            <a:solidFill>
              <a:srgbClr val="0070C0"/>
            </a:solidFill>
            <a:headEnd type="none" w="lg" len="lg"/>
            <a:tailEnd type="diamond" w="med" len="med"/>
          </a:ln>
        </p:spPr>
        <p:style>
          <a:lnRef idx="1">
            <a:schemeClr val="accent1"/>
          </a:lnRef>
          <a:fillRef idx="0">
            <a:schemeClr val="accent1"/>
          </a:fillRef>
          <a:effectRef idx="0">
            <a:schemeClr val="accent1"/>
          </a:effectRef>
          <a:fontRef idx="minor">
            <a:schemeClr val="tx1"/>
          </a:fontRef>
        </p:style>
      </p:cxnSp>
      <p:pic>
        <p:nvPicPr>
          <p:cNvPr id="10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446" t="45942" r="21519" b="28874"/>
          <a:stretch/>
        </p:blipFill>
        <p:spPr bwMode="auto">
          <a:xfrm>
            <a:off x="6973541" y="2966027"/>
            <a:ext cx="1837166" cy="122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グループ化 3"/>
          <p:cNvGrpSpPr/>
          <p:nvPr/>
        </p:nvGrpSpPr>
        <p:grpSpPr>
          <a:xfrm>
            <a:off x="742492" y="2483895"/>
            <a:ext cx="6013659" cy="2014548"/>
            <a:chOff x="742492" y="2408119"/>
            <a:chExt cx="6013659" cy="2014548"/>
          </a:xfrm>
        </p:grpSpPr>
        <p:sp>
          <p:nvSpPr>
            <p:cNvPr id="6" name="正方形/長方形 5"/>
            <p:cNvSpPr/>
            <p:nvPr/>
          </p:nvSpPr>
          <p:spPr>
            <a:xfrm>
              <a:off x="742492" y="2408119"/>
              <a:ext cx="6013659" cy="2014548"/>
            </a:xfrm>
            <a:prstGeom prst="rect">
              <a:avLst/>
            </a:prstGeom>
            <a:solidFill>
              <a:schemeClr val="accent6">
                <a:lumMod val="60000"/>
                <a:lumOff val="4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926595" y="2708920"/>
              <a:ext cx="1350150" cy="324000"/>
            </a:xfrm>
            <a:prstGeom prst="rect">
              <a:avLst/>
            </a:prstGeom>
            <a:solidFill>
              <a:schemeClr val="tx2"/>
            </a:solidFill>
            <a:ln w="63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b="1" dirty="0">
                  <a:solidFill>
                    <a:schemeClr val="bg1"/>
                  </a:solidFill>
                  <a:latin typeface="Meiryo UI" panose="020B0604030504040204" pitchFamily="50" charset="-128"/>
                  <a:ea typeface="Meiryo UI" panose="020B0604030504040204" pitchFamily="50" charset="-128"/>
                </a:rPr>
                <a:t>Web</a:t>
              </a:r>
              <a:r>
                <a:rPr lang="ja-JP" altLang="en-US" sz="1000" b="1" dirty="0">
                  <a:solidFill>
                    <a:schemeClr val="bg1"/>
                  </a:solidFill>
                  <a:latin typeface="Meiryo UI" panose="020B0604030504040204" pitchFamily="50" charset="-128"/>
                  <a:ea typeface="Meiryo UI" panose="020B0604030504040204" pitchFamily="50" charset="-128"/>
                </a:rPr>
                <a:t>ブラウザ</a:t>
              </a:r>
              <a:endParaRPr lang="en-US" altLang="ja-JP" sz="1000" b="1" dirty="0">
                <a:solidFill>
                  <a:schemeClr val="bg1"/>
                </a:solidFill>
                <a:latin typeface="Meiryo UI" panose="020B0604030504040204" pitchFamily="50" charset="-128"/>
                <a:ea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rPr>
                <a:t>（共有システム）</a:t>
              </a:r>
            </a:p>
          </p:txBody>
        </p:sp>
        <p:sp>
          <p:nvSpPr>
            <p:cNvPr id="17" name="正方形/長方形 16"/>
            <p:cNvSpPr/>
            <p:nvPr/>
          </p:nvSpPr>
          <p:spPr>
            <a:xfrm>
              <a:off x="2260738" y="2712434"/>
              <a:ext cx="4392000" cy="320486"/>
            </a:xfrm>
            <a:prstGeom prst="rect">
              <a:avLst/>
            </a:prstGeom>
            <a:solidFill>
              <a:schemeClr val="bg1"/>
            </a:solidFill>
            <a:ln w="63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インターネット回線</a:t>
              </a:r>
              <a:r>
                <a:rPr lang="ja-JP" altLang="en-US" sz="900" dirty="0">
                  <a:solidFill>
                    <a:schemeClr val="tx1"/>
                  </a:solidFill>
                  <a:latin typeface="Meiryo UI" panose="020B0604030504040204" pitchFamily="50" charset="-128"/>
                  <a:ea typeface="Meiryo UI" panose="020B0604030504040204" pitchFamily="50" charset="-128"/>
                </a:rPr>
                <a:t>を通じて、施設データ、点検・補修履歴、地図情報、</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写真・図面等の閲覧等が可能</a:t>
              </a:r>
              <a:endParaRPr kumimoji="1" lang="ja-JP" altLang="en-US" sz="900" strike="sngStrike" dirty="0">
                <a:solidFill>
                  <a:srgbClr val="FF0000"/>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926595" y="3113965"/>
              <a:ext cx="1350150" cy="324000"/>
            </a:xfrm>
            <a:prstGeom prst="rect">
              <a:avLst/>
            </a:prstGeom>
            <a:solidFill>
              <a:schemeClr val="tx2"/>
            </a:solidFill>
            <a:ln w="63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rPr>
                <a:t>長寿命化計画</a:t>
              </a:r>
              <a:endParaRPr lang="en-US" altLang="ja-JP" sz="1000" b="1" dirty="0">
                <a:solidFill>
                  <a:schemeClr val="bg1"/>
                </a:solidFill>
                <a:latin typeface="Meiryo UI" panose="020B0604030504040204" pitchFamily="50" charset="-128"/>
                <a:ea typeface="Meiryo UI" panose="020B0604030504040204" pitchFamily="50" charset="-128"/>
              </a:endParaRPr>
            </a:p>
            <a:p>
              <a:pPr algn="ctr"/>
              <a:r>
                <a:rPr lang="ja-JP" altLang="en-US" sz="1000" b="1" dirty="0">
                  <a:solidFill>
                    <a:schemeClr val="bg1"/>
                  </a:solidFill>
                  <a:latin typeface="Meiryo UI" panose="020B0604030504040204" pitchFamily="50" charset="-128"/>
                  <a:ea typeface="Meiryo UI" panose="020B0604030504040204" pitchFamily="50" charset="-128"/>
                </a:rPr>
                <a:t>サブシステム</a:t>
              </a:r>
              <a:endParaRPr kumimoji="1" lang="ja-JP" altLang="en-US" sz="1000" b="1" dirty="0">
                <a:solidFill>
                  <a:schemeClr val="bg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926595" y="3526111"/>
              <a:ext cx="1350150" cy="324000"/>
            </a:xfrm>
            <a:prstGeom prst="rect">
              <a:avLst/>
            </a:prstGeom>
            <a:solidFill>
              <a:schemeClr val="tx2"/>
            </a:solidFill>
            <a:ln w="63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rPr>
                <a:t>現地調査</a:t>
              </a:r>
              <a:endParaRPr lang="en-US" altLang="ja-JP" sz="1000" b="1" dirty="0">
                <a:solidFill>
                  <a:schemeClr val="bg1"/>
                </a:solidFill>
                <a:latin typeface="Meiryo UI" panose="020B0604030504040204" pitchFamily="50" charset="-128"/>
                <a:ea typeface="Meiryo UI" panose="020B0604030504040204" pitchFamily="50" charset="-128"/>
              </a:endParaRPr>
            </a:p>
            <a:p>
              <a:pPr algn="ctr"/>
              <a:r>
                <a:rPr lang="ja-JP" altLang="en-US" sz="1000" b="1" dirty="0">
                  <a:solidFill>
                    <a:schemeClr val="bg1"/>
                  </a:solidFill>
                  <a:latin typeface="Meiryo UI" panose="020B0604030504040204" pitchFamily="50" charset="-128"/>
                  <a:ea typeface="Meiryo UI" panose="020B0604030504040204" pitchFamily="50" charset="-128"/>
                </a:rPr>
                <a:t>サブシステム</a:t>
              </a:r>
              <a:endParaRPr kumimoji="1" lang="ja-JP" altLang="en-US" sz="1000" b="1" dirty="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2257577" y="3113965"/>
              <a:ext cx="4392000" cy="323999"/>
            </a:xfrm>
            <a:prstGeom prst="rect">
              <a:avLst/>
            </a:prstGeom>
            <a:solidFill>
              <a:schemeClr val="bg1"/>
            </a:solidFill>
            <a:ln w="63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点検結果や補修履歴を基に、施設の劣化予測や</a:t>
              </a:r>
              <a:r>
                <a:rPr lang="ja-JP" altLang="en-US" sz="900" dirty="0">
                  <a:solidFill>
                    <a:schemeClr val="tx1"/>
                  </a:solidFill>
                  <a:latin typeface="Meiryo UI" panose="020B0604030504040204" pitchFamily="50" charset="-128"/>
                  <a:ea typeface="Meiryo UI" panose="020B0604030504040204" pitchFamily="50" charset="-128"/>
                </a:rPr>
                <a:t>ライフサイクルコスト計算を行い、</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最適な補修計画の立案を支援</a:t>
              </a:r>
              <a:endParaRPr kumimoji="1" lang="ja-JP" altLang="en-US" sz="900" strike="sngStrike" dirty="0">
                <a:solidFill>
                  <a:srgbClr val="FF0000"/>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2257577" y="3526111"/>
              <a:ext cx="4392000" cy="327604"/>
            </a:xfrm>
            <a:prstGeom prst="rect">
              <a:avLst/>
            </a:prstGeom>
            <a:solidFill>
              <a:schemeClr val="bg1"/>
            </a:solidFill>
            <a:ln w="63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rPr>
                <a:t>現地でタブレットを用いてシステムの閲覧ができ、タブレットで撮影した写真や</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コメントを現地で共有システムに登録可能</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78" name="フローチャート : 代替処理 52"/>
            <p:cNvSpPr/>
            <p:nvPr/>
          </p:nvSpPr>
          <p:spPr>
            <a:xfrm>
              <a:off x="6107570" y="2789157"/>
              <a:ext cx="504000" cy="1005894"/>
            </a:xfrm>
            <a:prstGeom prst="flowChartAlternateProcess">
              <a:avLst/>
            </a:prstGeom>
            <a:solidFill>
              <a:schemeClr val="accent6">
                <a:lumMod val="75000"/>
              </a:schemeClr>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 阪 府</a:t>
              </a:r>
              <a:endParaRPr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 町 村</a:t>
              </a:r>
              <a:endParaRPr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関係機関</a:t>
              </a:r>
              <a:endParaRPr kumimoji="1"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935890" y="3959755"/>
              <a:ext cx="1350150" cy="324000"/>
            </a:xfrm>
            <a:prstGeom prst="rect">
              <a:avLst/>
            </a:prstGeom>
            <a:solidFill>
              <a:schemeClr val="tx2"/>
            </a:solidFill>
            <a:ln w="63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台帳等データ作成</a:t>
              </a:r>
              <a:endParaRPr kumimoji="1" lang="en-US" altLang="ja-JP" sz="1000" b="1" dirty="0">
                <a:solidFill>
                  <a:schemeClr val="bg1"/>
                </a:solidFill>
                <a:latin typeface="Meiryo UI" panose="020B0604030504040204" pitchFamily="50" charset="-128"/>
                <a:ea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rPr>
                <a:t>支援サブシステム</a:t>
              </a:r>
            </a:p>
          </p:txBody>
        </p:sp>
        <p:sp>
          <p:nvSpPr>
            <p:cNvPr id="26" name="正方形/長方形 25"/>
            <p:cNvSpPr/>
            <p:nvPr/>
          </p:nvSpPr>
          <p:spPr>
            <a:xfrm>
              <a:off x="2277923" y="3960087"/>
              <a:ext cx="4392000" cy="318991"/>
            </a:xfrm>
            <a:prstGeom prst="rect">
              <a:avLst/>
            </a:prstGeom>
            <a:solidFill>
              <a:schemeClr val="bg1"/>
            </a:solidFill>
            <a:ln w="63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受注業者が点検や補修工事の成果を作成・登録</a:t>
              </a:r>
            </a:p>
          </p:txBody>
        </p:sp>
        <p:sp>
          <p:nvSpPr>
            <p:cNvPr id="79" name="フローチャート : 代替処理 53"/>
            <p:cNvSpPr/>
            <p:nvPr/>
          </p:nvSpPr>
          <p:spPr>
            <a:xfrm>
              <a:off x="6102622" y="4018528"/>
              <a:ext cx="504000" cy="206796"/>
            </a:xfrm>
            <a:prstGeom prst="flowChartAlternateProcess">
              <a:avLst/>
            </a:prstGeom>
            <a:solidFill>
              <a:schemeClr val="accent6">
                <a:lumMod val="75000"/>
              </a:schemeClr>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受注業者</a:t>
              </a:r>
              <a:endParaRPr kumimoji="1"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14" name="図 113"/>
          <p:cNvPicPr>
            <a:picLocks noChangeAspect="1"/>
          </p:cNvPicPr>
          <p:nvPr/>
        </p:nvPicPr>
        <p:blipFill rotWithShape="1">
          <a:blip r:embed="rId3" cstate="print">
            <a:extLst>
              <a:ext uri="{28A0092B-C50C-407E-A947-70E740481C1C}">
                <a14:useLocalDpi xmlns:a14="http://schemas.microsoft.com/office/drawing/2010/main" val="0"/>
              </a:ext>
            </a:extLst>
          </a:blip>
          <a:srcRect l="2621" t="67755" r="81050" b="18124"/>
          <a:stretch/>
        </p:blipFill>
        <p:spPr bwMode="auto">
          <a:xfrm>
            <a:off x="8006673" y="2528900"/>
            <a:ext cx="530081" cy="328772"/>
          </a:xfrm>
          <a:prstGeom prst="rect">
            <a:avLst/>
          </a:prstGeom>
          <a:noFill/>
          <a:ln>
            <a:noFill/>
          </a:ln>
        </p:spPr>
      </p:pic>
      <p:sp>
        <p:nvSpPr>
          <p:cNvPr id="116" name="角丸四角形 115"/>
          <p:cNvSpPr/>
          <p:nvPr/>
        </p:nvSpPr>
        <p:spPr>
          <a:xfrm>
            <a:off x="6979280" y="4110738"/>
            <a:ext cx="1957346" cy="384381"/>
          </a:xfrm>
          <a:prstGeom prst="roundRect">
            <a:avLst/>
          </a:prstGeom>
          <a:noFill/>
          <a:ln w="3175">
            <a:noFill/>
            <a:prstDash val="sysDash"/>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地図上で施設の位置や健全度が確認できる</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a:xfrm flipH="1" flipV="1">
            <a:off x="6655110" y="3450662"/>
            <a:ext cx="318431" cy="1388082"/>
          </a:xfrm>
          <a:prstGeom prst="line">
            <a:avLst/>
          </a:prstGeom>
          <a:ln w="12700">
            <a:solidFill>
              <a:srgbClr val="0070C0"/>
            </a:solidFill>
            <a:headEnd type="none" w="lg" len="lg"/>
            <a:tailEnd type="diamond" w="med" len="med"/>
          </a:ln>
        </p:spPr>
        <p:style>
          <a:lnRef idx="1">
            <a:schemeClr val="accent1"/>
          </a:lnRef>
          <a:fillRef idx="0">
            <a:schemeClr val="accent1"/>
          </a:fillRef>
          <a:effectRef idx="0">
            <a:schemeClr val="accent1"/>
          </a:effectRef>
          <a:fontRef idx="minor">
            <a:schemeClr val="tx1"/>
          </a:fontRef>
        </p:style>
      </p:cxnSp>
      <p:sp>
        <p:nvSpPr>
          <p:cNvPr id="130" name="角丸四角形 129"/>
          <p:cNvSpPr/>
          <p:nvPr/>
        </p:nvSpPr>
        <p:spPr>
          <a:xfrm>
            <a:off x="775934" y="2494552"/>
            <a:ext cx="1432693" cy="304378"/>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システムの概要</a:t>
            </a:r>
            <a:r>
              <a:rPr kumimoji="1" lang="en-US" altLang="ja-JP" sz="11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57" name="グループ化 156"/>
          <p:cNvGrpSpPr/>
          <p:nvPr/>
        </p:nvGrpSpPr>
        <p:grpSpPr>
          <a:xfrm>
            <a:off x="660645" y="3936750"/>
            <a:ext cx="5139523" cy="2747219"/>
            <a:chOff x="6022842" y="3973867"/>
            <a:chExt cx="5139523" cy="2747219"/>
          </a:xfrm>
        </p:grpSpPr>
        <p:grpSp>
          <p:nvGrpSpPr>
            <p:cNvPr id="110" name="グループ化 109"/>
            <p:cNvGrpSpPr/>
            <p:nvPr/>
          </p:nvGrpSpPr>
          <p:grpSpPr>
            <a:xfrm>
              <a:off x="6022842" y="3973867"/>
              <a:ext cx="5139523" cy="2747219"/>
              <a:chOff x="5274685" y="4201812"/>
              <a:chExt cx="4207410" cy="2339006"/>
            </a:xfrm>
          </p:grpSpPr>
          <p:cxnSp>
            <p:nvCxnSpPr>
              <p:cNvPr id="51" name="直線コネクタ 50"/>
              <p:cNvCxnSpPr>
                <a:stCxn id="50" idx="3"/>
              </p:cNvCxnSpPr>
              <p:nvPr/>
            </p:nvCxnSpPr>
            <p:spPr>
              <a:xfrm flipV="1">
                <a:off x="6781899" y="4201812"/>
                <a:ext cx="2700196" cy="797240"/>
              </a:xfrm>
              <a:prstGeom prst="line">
                <a:avLst/>
              </a:prstGeom>
              <a:ln w="12700">
                <a:solidFill>
                  <a:srgbClr val="0070C0"/>
                </a:solidFill>
                <a:headEnd type="none" w="lg" len="lg"/>
                <a:tailEnd type="diamond" w="med" len="med"/>
              </a:ln>
            </p:spPr>
            <p:style>
              <a:lnRef idx="1">
                <a:schemeClr val="accent1"/>
              </a:lnRef>
              <a:fillRef idx="0">
                <a:schemeClr val="accent1"/>
              </a:fillRef>
              <a:effectRef idx="0">
                <a:schemeClr val="accent1"/>
              </a:effectRef>
              <a:fontRef idx="minor">
                <a:schemeClr val="tx1"/>
              </a:fontRef>
            </p:style>
          </p:cxnSp>
          <p:sp>
            <p:nvSpPr>
              <p:cNvPr id="48" name="角丸四角形 47"/>
              <p:cNvSpPr/>
              <p:nvPr/>
            </p:nvSpPr>
            <p:spPr>
              <a:xfrm>
                <a:off x="5274685" y="4985510"/>
                <a:ext cx="2336131" cy="1523704"/>
              </a:xfrm>
              <a:prstGeom prst="roundRect">
                <a:avLst>
                  <a:gd name="adj" fmla="val 5747"/>
                </a:avLst>
              </a:prstGeom>
              <a:solidFill>
                <a:schemeClr val="tx2">
                  <a:lumMod val="20000"/>
                  <a:lumOff val="80000"/>
                  <a:alpha val="8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967"/>
              <a:stretch/>
            </p:blipFill>
            <p:spPr bwMode="auto">
              <a:xfrm>
                <a:off x="5383364" y="5184737"/>
                <a:ext cx="1059950" cy="107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2577" y="5171998"/>
                <a:ext cx="854647" cy="1102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角丸四角形 45"/>
              <p:cNvSpPr/>
              <p:nvPr/>
            </p:nvSpPr>
            <p:spPr>
              <a:xfrm>
                <a:off x="5341687" y="6212360"/>
                <a:ext cx="1155965" cy="328457"/>
              </a:xfrm>
              <a:prstGeom prst="roundRect">
                <a:avLst/>
              </a:prstGeom>
              <a:noFill/>
              <a:ln w="3175">
                <a:noFill/>
                <a:prstDash val="sysDash"/>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700"/>
                  </a:lnSpc>
                </a:pP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地図上で現在位置と施設の位置が確認できる</a:t>
                </a:r>
              </a:p>
            </p:txBody>
          </p:sp>
          <p:sp>
            <p:nvSpPr>
              <p:cNvPr id="47" name="角丸四角形 46"/>
              <p:cNvSpPr/>
              <p:nvPr/>
            </p:nvSpPr>
            <p:spPr>
              <a:xfrm>
                <a:off x="6551992" y="6212361"/>
                <a:ext cx="973488" cy="328457"/>
              </a:xfrm>
              <a:prstGeom prst="roundRect">
                <a:avLst/>
              </a:prstGeom>
              <a:noFill/>
              <a:ln w="3175">
                <a:noFill/>
                <a:prstDash val="sysDash"/>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700"/>
                  </a:lnSpc>
                </a:pP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撮影した写真やコメントを</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その場で登録でき</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5284718" y="4902129"/>
                <a:ext cx="1497182" cy="193846"/>
              </a:xfrm>
              <a:prstGeom prst="roundRect">
                <a:avLst/>
              </a:prstGeom>
              <a:solidFill>
                <a:schemeClr val="accent1">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現地調査サブシステム</a:t>
                </a:r>
                <a:r>
                  <a:rPr kumimoji="1" lang="ja-JP" altLang="en-US"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では</a:t>
                </a:r>
                <a:r>
                  <a:rPr kumimoji="1" lang="en-US" altLang="ja-JP"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17" name="Picture 11" descr="C:\Users\KitamuraN\AppData\Local\Microsoft\Windows\Temporary Internet Files\Content.IE5\FWW9FNML\lgi01a2013071003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0815" y="4757878"/>
              <a:ext cx="208495" cy="26620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33" name="四角形吹き出し 132"/>
            <p:cNvSpPr/>
            <p:nvPr/>
          </p:nvSpPr>
          <p:spPr>
            <a:xfrm>
              <a:off x="6976285" y="5892889"/>
              <a:ext cx="470605" cy="139205"/>
            </a:xfrm>
            <a:prstGeom prst="wedgeRectCallout">
              <a:avLst>
                <a:gd name="adj1" fmla="val -68795"/>
                <a:gd name="adj2" fmla="val 5428"/>
              </a:avLst>
            </a:prstGeom>
            <a:solidFill>
              <a:srgbClr val="BAFF97"/>
            </a:solidFill>
            <a:ln w="63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700" kern="100" dirty="0">
                  <a:effectLst/>
                  <a:latin typeface="Meiryo UI" panose="020B0604030504040204" pitchFamily="50" charset="-128"/>
                  <a:ea typeface="Meiryo UI" panose="020B0604030504040204" pitchFamily="50" charset="-128"/>
                  <a:cs typeface="Meiryo UI" panose="020B0604030504040204" pitchFamily="50" charset="-128"/>
                </a:rPr>
                <a:t>現在位置</a:t>
              </a:r>
            </a:p>
          </p:txBody>
        </p:sp>
        <p:sp>
          <p:nvSpPr>
            <p:cNvPr id="134" name="四角形吹き出し 133"/>
            <p:cNvSpPr/>
            <p:nvPr/>
          </p:nvSpPr>
          <p:spPr>
            <a:xfrm>
              <a:off x="6931987" y="6113106"/>
              <a:ext cx="470605" cy="139205"/>
            </a:xfrm>
            <a:prstGeom prst="wedgeRectCallout">
              <a:avLst>
                <a:gd name="adj1" fmla="val -74867"/>
                <a:gd name="adj2" fmla="val -69838"/>
              </a:avLst>
            </a:prstGeom>
            <a:solidFill>
              <a:srgbClr val="BAFF97"/>
            </a:solidFill>
            <a:ln w="63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altLang="en-US" sz="700" kern="100" dirty="0">
                  <a:latin typeface="Meiryo UI" panose="020B0604030504040204" pitchFamily="50" charset="-128"/>
                  <a:ea typeface="Meiryo UI" panose="020B0604030504040204" pitchFamily="50" charset="-128"/>
                  <a:cs typeface="Meiryo UI" panose="020B0604030504040204" pitchFamily="50" charset="-128"/>
                </a:rPr>
                <a:t>施設</a:t>
              </a:r>
              <a:r>
                <a:rPr lang="ja-JP" sz="700" kern="100" dirty="0">
                  <a:effectLst/>
                  <a:latin typeface="Meiryo UI" panose="020B0604030504040204" pitchFamily="50" charset="-128"/>
                  <a:ea typeface="Meiryo UI" panose="020B0604030504040204" pitchFamily="50" charset="-128"/>
                  <a:cs typeface="Meiryo UI" panose="020B0604030504040204" pitchFamily="50" charset="-128"/>
                </a:rPr>
                <a:t>位置</a:t>
              </a:r>
            </a:p>
          </p:txBody>
        </p:sp>
        <p:sp>
          <p:nvSpPr>
            <p:cNvPr id="135" name="四角形吹き出し 134"/>
            <p:cNvSpPr/>
            <p:nvPr/>
          </p:nvSpPr>
          <p:spPr>
            <a:xfrm>
              <a:off x="8252792" y="5661015"/>
              <a:ext cx="650282" cy="156349"/>
            </a:xfrm>
            <a:prstGeom prst="wedgeRectCallout">
              <a:avLst>
                <a:gd name="adj1" fmla="val -68795"/>
                <a:gd name="adj2" fmla="val 5428"/>
              </a:avLst>
            </a:prstGeom>
            <a:solidFill>
              <a:srgbClr val="BAFF97"/>
            </a:solidFill>
            <a:ln w="63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altLang="en-US" sz="700" kern="100" dirty="0">
                  <a:effectLst/>
                  <a:latin typeface="Meiryo UI" panose="020B0604030504040204" pitchFamily="50" charset="-128"/>
                  <a:ea typeface="Meiryo UI" panose="020B0604030504040204" pitchFamily="50" charset="-128"/>
                  <a:cs typeface="Meiryo UI" panose="020B0604030504040204" pitchFamily="50" charset="-128"/>
                </a:rPr>
                <a:t>コメント登録</a:t>
              </a:r>
              <a:endParaRPr lang="ja-JP" sz="7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四角形吹き出し 135"/>
            <p:cNvSpPr/>
            <p:nvPr/>
          </p:nvSpPr>
          <p:spPr>
            <a:xfrm>
              <a:off x="8324032" y="5989702"/>
              <a:ext cx="632018" cy="151184"/>
            </a:xfrm>
            <a:prstGeom prst="wedgeRectCallout">
              <a:avLst>
                <a:gd name="adj1" fmla="val -69299"/>
                <a:gd name="adj2" fmla="val -67970"/>
              </a:avLst>
            </a:prstGeom>
            <a:solidFill>
              <a:srgbClr val="BAFF97"/>
            </a:solidFill>
            <a:ln w="63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altLang="en-US" sz="700" kern="100" dirty="0">
                  <a:effectLst/>
                  <a:latin typeface="Meiryo UI" panose="020B0604030504040204" pitchFamily="50" charset="-128"/>
                  <a:ea typeface="Meiryo UI" panose="020B0604030504040204" pitchFamily="50" charset="-128"/>
                  <a:cs typeface="Meiryo UI" panose="020B0604030504040204" pitchFamily="50" charset="-128"/>
                </a:rPr>
                <a:t>写真を追加</a:t>
              </a:r>
              <a:endParaRPr lang="ja-JP" sz="7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56" name="グループ化 155"/>
          <p:cNvGrpSpPr/>
          <p:nvPr/>
        </p:nvGrpSpPr>
        <p:grpSpPr>
          <a:xfrm>
            <a:off x="3609081" y="4702854"/>
            <a:ext cx="5175587" cy="1921785"/>
            <a:chOff x="701570" y="4789874"/>
            <a:chExt cx="5175587" cy="1921785"/>
          </a:xfrm>
        </p:grpSpPr>
        <p:sp>
          <p:nvSpPr>
            <p:cNvPr id="36" name="角丸四角形 35"/>
            <p:cNvSpPr/>
            <p:nvPr/>
          </p:nvSpPr>
          <p:spPr>
            <a:xfrm>
              <a:off x="701570" y="4944243"/>
              <a:ext cx="5175587" cy="1767416"/>
            </a:xfrm>
            <a:prstGeom prst="roundRect">
              <a:avLst>
                <a:gd name="adj" fmla="val 5747"/>
              </a:avLst>
            </a:prstGeom>
            <a:solidFill>
              <a:schemeClr val="tx2">
                <a:lumMod val="20000"/>
                <a:lumOff val="80000"/>
                <a:alpha val="8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p:cNvPicPr>
              <a:picLocks noChangeAspect="1"/>
            </p:cNvPicPr>
            <p:nvPr/>
          </p:nvPicPr>
          <p:blipFill rotWithShape="1">
            <a:blip r:embed="rId7" cstate="print">
              <a:extLst>
                <a:ext uri="{28A0092B-C50C-407E-A947-70E740481C1C}">
                  <a14:useLocalDpi xmlns:a14="http://schemas.microsoft.com/office/drawing/2010/main" val="0"/>
                </a:ext>
              </a:extLst>
            </a:blip>
            <a:srcRect l="3150" b="47666"/>
            <a:stretch/>
          </p:blipFill>
          <p:spPr>
            <a:xfrm>
              <a:off x="3068916" y="5993984"/>
              <a:ext cx="2681541" cy="513426"/>
            </a:xfrm>
            <a:prstGeom prst="rect">
              <a:avLst/>
            </a:prstGeom>
          </p:spPr>
        </p:pic>
        <p:pic>
          <p:nvPicPr>
            <p:cNvPr id="39"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818" t="64476" r="33232" b="4985"/>
            <a:stretch/>
          </p:blipFill>
          <p:spPr bwMode="auto">
            <a:xfrm>
              <a:off x="1016031" y="5170781"/>
              <a:ext cx="1799844" cy="86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8355" t="17417" r="3003" b="41292"/>
            <a:stretch/>
          </p:blipFill>
          <p:spPr bwMode="auto">
            <a:xfrm>
              <a:off x="3042078" y="5060242"/>
              <a:ext cx="2745392" cy="75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角丸四角形 40"/>
            <p:cNvSpPr/>
            <p:nvPr/>
          </p:nvSpPr>
          <p:spPr>
            <a:xfrm>
              <a:off x="2961560" y="5813710"/>
              <a:ext cx="2833460" cy="225276"/>
            </a:xfrm>
            <a:prstGeom prst="roundRect">
              <a:avLst/>
            </a:prstGeom>
            <a:noFill/>
            <a:ln w="3175">
              <a:noFill/>
              <a:prstDash val="sysDash"/>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700"/>
                </a:lnSpc>
              </a:pP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予算シミュレーションができ、予算を平準化した計画の作成が</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964988" y="6061455"/>
              <a:ext cx="1993703" cy="429682"/>
            </a:xfrm>
            <a:prstGeom prst="roundRect">
              <a:avLst/>
            </a:prstGeom>
            <a:noFill/>
            <a:ln w="3175">
              <a:noFill/>
              <a:prstDash val="sysDash"/>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施設毎の劣化予測ができ、</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補修計画や更新計画の作成に</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活用することができる</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2977585" y="6467904"/>
              <a:ext cx="2833460" cy="225276"/>
            </a:xfrm>
            <a:prstGeom prst="roundRect">
              <a:avLst/>
            </a:prstGeom>
            <a:noFill/>
            <a:ln w="3175">
              <a:noFill/>
              <a:prstDash val="sysDash"/>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将来的な施設の健全度の推移がグラフ化できる</a:t>
              </a:r>
            </a:p>
          </p:txBody>
        </p:sp>
        <p:sp>
          <p:nvSpPr>
            <p:cNvPr id="49" name="角丸四角形 48"/>
            <p:cNvSpPr/>
            <p:nvPr/>
          </p:nvSpPr>
          <p:spPr>
            <a:xfrm>
              <a:off x="736950" y="4821165"/>
              <a:ext cx="2187679" cy="236763"/>
            </a:xfrm>
            <a:prstGeom prst="roundRect">
              <a:avLst/>
            </a:prstGeom>
            <a:solidFill>
              <a:schemeClr val="accent1">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長寿命化計画サブシステム</a:t>
              </a:r>
              <a:r>
                <a:rPr kumimoji="1" lang="ja-JP" altLang="en-US"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では</a:t>
              </a:r>
              <a:r>
                <a:rPr kumimoji="1" lang="en-US" altLang="ja-JP"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3" name="Picture 5" descr="C:\Users\KitamuraN\AppData\Local\Microsoft\Windows\Temporary Internet Files\Content.IE5\9J3210ST\lgi01a2013112702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49031" y="4789874"/>
              <a:ext cx="373886" cy="289037"/>
            </a:xfrm>
            <a:prstGeom prst="rect">
              <a:avLst/>
            </a:prstGeom>
            <a:noFill/>
            <a:extLst>
              <a:ext uri="{909E8E84-426E-40DD-AFC4-6F175D3DCCD1}">
                <a14:hiddenFill xmlns:a14="http://schemas.microsoft.com/office/drawing/2010/main">
                  <a:solidFill>
                    <a:srgbClr val="FFFFFF"/>
                  </a:solidFill>
                </a14:hiddenFill>
              </a:ext>
            </a:extLst>
          </p:spPr>
        </p:pic>
        <p:sp>
          <p:nvSpPr>
            <p:cNvPr id="138" name="正方形/長方形 137"/>
            <p:cNvSpPr/>
            <p:nvPr/>
          </p:nvSpPr>
          <p:spPr>
            <a:xfrm>
              <a:off x="3123513" y="5758526"/>
              <a:ext cx="2663622" cy="5568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2011     </a:t>
              </a:r>
              <a:r>
                <a:rPr kumimoji="1" lang="ja-JP" altLang="en-US"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2016            2021            2026            2031            2036           2041            2046            2051             2056          2061 </a:t>
              </a:r>
              <a:endParaRPr kumimoji="1" lang="ja-JP" altLang="en-US"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9" name="正方形/長方形 138"/>
            <p:cNvSpPr/>
            <p:nvPr/>
          </p:nvSpPr>
          <p:spPr>
            <a:xfrm>
              <a:off x="3052702" y="5170940"/>
              <a:ext cx="129368" cy="57693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nSpc>
                  <a:spcPts val="447"/>
                </a:lnSpc>
              </a:pPr>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5,000</a:t>
              </a:r>
            </a:p>
            <a:p>
              <a:pPr>
                <a:lnSpc>
                  <a:spcPts val="447"/>
                </a:lnSpc>
              </a:pP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4,500</a:t>
              </a:r>
            </a:p>
            <a:p>
              <a:pPr>
                <a:lnSpc>
                  <a:spcPts val="447"/>
                </a:lnSpc>
              </a:pPr>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4,000</a:t>
              </a:r>
            </a:p>
            <a:p>
              <a:pPr>
                <a:lnSpc>
                  <a:spcPts val="447"/>
                </a:lnSpc>
              </a:pP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3,500</a:t>
              </a:r>
            </a:p>
            <a:p>
              <a:pPr>
                <a:lnSpc>
                  <a:spcPts val="447"/>
                </a:lnSpc>
              </a:pPr>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3.000</a:t>
              </a:r>
            </a:p>
            <a:p>
              <a:pPr>
                <a:lnSpc>
                  <a:spcPts val="447"/>
                </a:lnSpc>
              </a:pP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2,500</a:t>
              </a:r>
            </a:p>
            <a:p>
              <a:pPr>
                <a:lnSpc>
                  <a:spcPts val="447"/>
                </a:lnSpc>
              </a:pPr>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2,000</a:t>
              </a:r>
            </a:p>
            <a:p>
              <a:pPr>
                <a:lnSpc>
                  <a:spcPts val="447"/>
                </a:lnSpc>
              </a:pP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1,500</a:t>
              </a:r>
            </a:p>
            <a:p>
              <a:pPr>
                <a:lnSpc>
                  <a:spcPts val="447"/>
                </a:lnSpc>
              </a:pPr>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1,000</a:t>
              </a:r>
            </a:p>
            <a:p>
              <a:pPr>
                <a:lnSpc>
                  <a:spcPts val="447"/>
                </a:lnSpc>
              </a:pP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500</a:t>
              </a:r>
            </a:p>
            <a:p>
              <a:pPr>
                <a:lnSpc>
                  <a:spcPts val="447"/>
                </a:lnSpc>
              </a:pPr>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0</a:t>
              </a:r>
            </a:p>
          </p:txBody>
        </p:sp>
        <p:sp>
          <p:nvSpPr>
            <p:cNvPr id="140" name="正方形/長方形 139"/>
            <p:cNvSpPr/>
            <p:nvPr/>
          </p:nvSpPr>
          <p:spPr>
            <a:xfrm>
              <a:off x="1312826" y="5974222"/>
              <a:ext cx="1503049" cy="4898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0                                   20                                  40                              </a:t>
              </a:r>
              <a:endParaRPr kumimoji="1" lang="ja-JP" altLang="en-US"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1" name="正方形/長方形 140"/>
            <p:cNvSpPr/>
            <p:nvPr/>
          </p:nvSpPr>
          <p:spPr>
            <a:xfrm>
              <a:off x="3129369" y="6064937"/>
              <a:ext cx="144655" cy="4144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p>
            <a:p>
              <a:pPr algn="r">
                <a:lnSpc>
                  <a:spcPts val="300"/>
                </a:lnSpc>
              </a:pP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80%</a:t>
              </a:r>
            </a:p>
            <a:p>
              <a:pPr algn="r">
                <a:lnSpc>
                  <a:spcPts val="3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p>
            <a:p>
              <a:pPr algn="r">
                <a:lnSpc>
                  <a:spcPts val="2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a:t>
              </a:r>
            </a:p>
            <a:p>
              <a:pPr algn="r">
                <a:lnSpc>
                  <a:spcPts val="3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p>
            <a:p>
              <a:pPr algn="r">
                <a:lnSpc>
                  <a:spcPts val="2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a:t>
              </a:r>
            </a:p>
          </p:txBody>
        </p:sp>
        <p:sp>
          <p:nvSpPr>
            <p:cNvPr id="142" name="正方形/長方形 141"/>
            <p:cNvSpPr/>
            <p:nvPr/>
          </p:nvSpPr>
          <p:spPr>
            <a:xfrm>
              <a:off x="3236358" y="6481610"/>
              <a:ext cx="2514099" cy="3435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2011   </a:t>
              </a:r>
              <a:r>
                <a:rPr kumimoji="1" lang="ja-JP" altLang="en-US"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2016         2021         2026         2031         2036         2041          2046          2051         2056         2061 </a:t>
              </a:r>
              <a:endParaRPr kumimoji="1" lang="ja-JP" altLang="en-US"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7" name="正方形/長方形 136"/>
            <p:cNvSpPr/>
            <p:nvPr/>
          </p:nvSpPr>
          <p:spPr>
            <a:xfrm>
              <a:off x="3071807" y="6032636"/>
              <a:ext cx="79083" cy="47294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健全度分布</a:t>
              </a:r>
            </a:p>
          </p:txBody>
        </p:sp>
        <p:sp>
          <p:nvSpPr>
            <p:cNvPr id="143" name="正方形/長方形 142"/>
            <p:cNvSpPr/>
            <p:nvPr/>
          </p:nvSpPr>
          <p:spPr>
            <a:xfrm>
              <a:off x="5562671" y="6072229"/>
              <a:ext cx="38094" cy="4144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300"/>
                </a:lnSpc>
              </a:pP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3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2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p>
            <a:p>
              <a:pPr algn="r">
                <a:lnSpc>
                  <a:spcPts val="3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2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a:t>
              </a:r>
            </a:p>
          </p:txBody>
        </p:sp>
        <p:sp>
          <p:nvSpPr>
            <p:cNvPr id="144" name="正方形/長方形 143"/>
            <p:cNvSpPr/>
            <p:nvPr/>
          </p:nvSpPr>
          <p:spPr>
            <a:xfrm>
              <a:off x="5625902" y="6018860"/>
              <a:ext cx="79083" cy="47294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健全度評価平均</a:t>
              </a:r>
            </a:p>
          </p:txBody>
        </p:sp>
        <p:sp>
          <p:nvSpPr>
            <p:cNvPr id="148" name="正方形/長方形 147"/>
            <p:cNvSpPr/>
            <p:nvPr/>
          </p:nvSpPr>
          <p:spPr>
            <a:xfrm>
              <a:off x="1264412" y="5170780"/>
              <a:ext cx="87914" cy="86131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300"/>
                </a:lnSpc>
              </a:pP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300"/>
                </a:lnSpc>
              </a:pP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a:t>
              </a: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3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3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3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p>
            <a:p>
              <a:pPr algn="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2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2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p>
            <a:p>
              <a:pPr algn="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3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p>
            <a:p>
              <a:pPr algn="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2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2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a:t>
              </a:r>
            </a:p>
          </p:txBody>
        </p:sp>
        <p:sp>
          <p:nvSpPr>
            <p:cNvPr id="149" name="正方形/長方形 148"/>
            <p:cNvSpPr/>
            <p:nvPr/>
          </p:nvSpPr>
          <p:spPr>
            <a:xfrm>
              <a:off x="1008145" y="5178040"/>
              <a:ext cx="252849" cy="85405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A(70-100)</a:t>
              </a: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300"/>
                </a:lnSpc>
              </a:pP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300"/>
                </a:lnSpc>
              </a:pP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300"/>
                </a:lnSpc>
              </a:pP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B(60-70)</a:t>
              </a: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3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3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3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C(50-60)</a:t>
              </a:r>
            </a:p>
            <a:p>
              <a:pPr algn="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2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2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D(40-50)</a:t>
              </a:r>
            </a:p>
            <a:p>
              <a:pPr algn="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300"/>
                </a:lnSpc>
              </a:pPr>
              <a:endPar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E(0-40)</a:t>
              </a:r>
              <a:endParaRPr kumimoji="1" lang="en-US" altLang="ja-JP" sz="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 name="正方形/長方形 12"/>
          <p:cNvSpPr/>
          <p:nvPr/>
        </p:nvSpPr>
        <p:spPr>
          <a:xfrm>
            <a:off x="8411434" y="65250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Calibri"/>
                <a:ea typeface="ＭＳ Ｐゴシック" panose="020B0600070205080204" pitchFamily="50" charset="-128"/>
              </a:rPr>
              <a:t>16</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65" name="直線コネクタ 64"/>
          <p:cNvCxnSpPr>
            <a:stCxn id="54" idx="1"/>
          </p:cNvCxnSpPr>
          <p:nvPr/>
        </p:nvCxnSpPr>
        <p:spPr>
          <a:xfrm flipH="1">
            <a:off x="6606041" y="2677639"/>
            <a:ext cx="306219" cy="281470"/>
          </a:xfrm>
          <a:prstGeom prst="line">
            <a:avLst/>
          </a:prstGeom>
          <a:ln w="12700">
            <a:solidFill>
              <a:srgbClr val="0070C0"/>
            </a:solidFill>
            <a:headEnd type="none" w="lg" len="lg"/>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34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6515" y="1632860"/>
            <a:ext cx="8805700" cy="2677656"/>
          </a:xfrm>
          <a:prstGeom prst="rect">
            <a:avLst/>
          </a:prstGeom>
          <a:noFill/>
          <a:ln>
            <a:noFill/>
          </a:ln>
        </p:spPr>
        <p:txBody>
          <a:bodyPr wrap="square" rtlCol="0">
            <a:spAutoFit/>
          </a:bodyPr>
          <a:lstStyle/>
          <a:p>
            <a:pPr marL="342900" indent="-342900" defTabSz="647700">
              <a:lnSpc>
                <a:spcPct val="150000"/>
              </a:lnSpc>
              <a:spcBef>
                <a:spcPct val="0"/>
              </a:spcBef>
              <a:tabLst>
                <a:tab pos="8256588" algn="r"/>
              </a:tabLst>
              <a:defRPr/>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はじめに</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marL="342900" indent="-342900"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「大阪府行政経営の取組み」は、「行財政改革推進プラン（案）（平成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年度）」終了後も、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「自律的で創造性を発揮する行財政運営体制の確立」に向けた改革の取組みを継続するため、毎年度の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府の取組みをまとめているものです。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府のみならず、府民・企業・市町村・国など、社会全体で課題解決する「新たな行政経営の取組み」と、</a:t>
            </a:r>
          </a:p>
          <a:p>
            <a:pPr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毎年度の予算査定、出資法人、公の施設の点検結果等を通じた「健全で規律ある行財政運営」を通じ</a:t>
            </a:r>
          </a:p>
          <a:p>
            <a:pPr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て、大阪府は、今後もたゆみない改革を進めていきます。</a:t>
            </a:r>
          </a:p>
        </p:txBody>
      </p:sp>
    </p:spTree>
    <p:extLst>
      <p:ext uri="{BB962C8B-B14F-4D97-AF65-F5344CB8AC3E}">
        <p14:creationId xmlns:p14="http://schemas.microsoft.com/office/powerpoint/2010/main" val="622963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5" y="26935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（２）効果的な情報発信</a:t>
            </a:r>
          </a:p>
        </p:txBody>
      </p:sp>
      <p:cxnSp>
        <p:nvCxnSpPr>
          <p:cNvPr id="28" name="直線コネクタ 27"/>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743257" y="2123855"/>
            <a:ext cx="8129767" cy="2520280"/>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lIns="360000" tIns="45071" rIns="90142" bIns="45071" rtlCol="0" anchor="ctr"/>
          <a:lstStyle/>
          <a:p>
            <a:pPr marL="285750" lvl="0" indent="-285750">
              <a:buFont typeface="Wingdings" panose="05000000000000000000" pitchFamily="2" charset="2"/>
              <a:buChar char="l"/>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lvl="0" indent="-285750">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明確な基準・分かりやすい表示</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・新型コロナウイルス感染拡大状況のモニタリング指標（大阪モデル）</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・おおさかタイムライン防災</a:t>
            </a:r>
            <a:r>
              <a:rPr lang="en-US" altLang="ja-JP" sz="14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プロジェクト</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lvl="0" indent="-285750">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効果的な広報媒体の選択</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・ターゲティング広報の活用</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lvl="0" indent="-285750">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企業等との連携による情報発信</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OSAKA MEIKAN</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を通じた府政</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・企業のネットワーク等を活用した府政</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a:t>
            </a:r>
            <a:endPar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Calibri"/>
                <a:ea typeface="ＭＳ Ｐゴシック" panose="020B0600070205080204" pitchFamily="50" charset="-128"/>
              </a:rPr>
              <a:t>17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494678" y="848031"/>
            <a:ext cx="8262787" cy="1096075"/>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indent="-174625">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府民が情報を得る手段が多様化する中、府政に関する情報発信にあたっては、発信内容や発信方法を工夫することにより、「必要な人に、必要な情報が届く」情報発信に取り組みます。</a:t>
            </a:r>
          </a:p>
        </p:txBody>
      </p:sp>
      <p:sp>
        <p:nvSpPr>
          <p:cNvPr id="9" name="角丸四角形 8"/>
          <p:cNvSpPr/>
          <p:nvPr/>
        </p:nvSpPr>
        <p:spPr>
          <a:xfrm>
            <a:off x="611560" y="2162492"/>
            <a:ext cx="2160240" cy="405045"/>
          </a:xfrm>
          <a:prstGeom prst="roundRect">
            <a:avLst>
              <a:gd name="adj" fmla="val 17557"/>
            </a:avLst>
          </a:prstGeom>
          <a:noFill/>
          <a:ln>
            <a:noFill/>
          </a:ln>
        </p:spPr>
        <p:style>
          <a:lnRef idx="2">
            <a:schemeClr val="dk1"/>
          </a:lnRef>
          <a:fillRef idx="1">
            <a:schemeClr val="lt1"/>
          </a:fillRef>
          <a:effectRef idx="0">
            <a:schemeClr val="dk1"/>
          </a:effectRef>
          <a:fontRef idx="minor">
            <a:schemeClr val="dk1"/>
          </a:fontRef>
        </p:style>
        <p:txBody>
          <a:bodyPr lIns="36000" rIns="0" rtlCol="0" anchor="ctr"/>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具体的な取組み</a:t>
            </a: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206515" y="6444335"/>
            <a:ext cx="8203650" cy="423171"/>
          </a:xfrm>
          <a:prstGeom prst="rect">
            <a:avLst/>
          </a:prstGeom>
          <a:noFill/>
          <a:ln>
            <a:noFill/>
          </a:ln>
        </p:spPr>
        <p:txBody>
          <a:bodyPr wrap="none" rtlCol="0">
            <a:noAutofit/>
          </a:bodyPr>
          <a:lstStyle/>
          <a:p>
            <a:pPr lvl="0">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(*13)</a:t>
            </a:r>
            <a:r>
              <a:rPr kumimoji="1" lang="en-US" altLang="ja-JP" sz="800" b="0" i="0" u="none" strike="noStrike" kern="1200" cap="none" spc="0" normalizeH="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事前防災行動</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計画。大規模災害の発生を前提に、防災関係機関が連携して災害時に発生する状況を予め想定し共有した上で、「いつ」「誰が」「何をするか」に着目して、</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防災行動とその実施主体を時系列で整理した計画。</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直線コネクタ 9"/>
          <p:cNvCxnSpPr/>
          <p:nvPr/>
        </p:nvCxnSpPr>
        <p:spPr>
          <a:xfrm>
            <a:off x="232064" y="6354325"/>
            <a:ext cx="86409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953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36602" y="552626"/>
            <a:ext cx="8760425" cy="6243356"/>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◆明確な基準・分かりやすい表示①</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1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1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1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1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1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1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1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2">
              <a:defRPr/>
            </a:pPr>
            <a:endParaRPr lang="en-US" altLang="ja-JP" sz="9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12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236603" y="8622"/>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3" name="テキスト ボックス 22"/>
          <p:cNvSpPr txBox="1"/>
          <p:nvPr/>
        </p:nvSpPr>
        <p:spPr>
          <a:xfrm>
            <a:off x="219975" y="1163975"/>
            <a:ext cx="8987540" cy="234932"/>
          </a:xfrm>
          <a:prstGeom prst="rect">
            <a:avLst/>
          </a:prstGeom>
          <a:noFill/>
          <a:ln>
            <a:noFill/>
          </a:ln>
        </p:spPr>
        <p:txBody>
          <a:bodyPr wrap="square" rtlCol="0">
            <a:noAutofit/>
          </a:bodyPr>
          <a:lstStyle/>
          <a:p>
            <a:pPr>
              <a:defRP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新型コロナウイルス感染拡大状況のモニタリング指標（大阪モデル）</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1"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1" b="1" dirty="0">
                <a:latin typeface="メイリオ" panose="020B0604030504040204" pitchFamily="50" charset="-128"/>
                <a:ea typeface="メイリオ" panose="020B0604030504040204" pitchFamily="50" charset="-128"/>
                <a:cs typeface="メイリオ" panose="020B0604030504040204" pitchFamily="50" charset="-128"/>
              </a:rPr>
              <a:t>健康医療部 保健医療室 感染症対策課</a:t>
            </a:r>
            <a:r>
              <a:rPr lang="en-US" altLang="ja-JP" sz="1051"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 name="正方形/長方形 3"/>
          <p:cNvSpPr/>
          <p:nvPr/>
        </p:nvSpPr>
        <p:spPr>
          <a:xfrm>
            <a:off x="658532" y="1403775"/>
            <a:ext cx="8008924" cy="921878"/>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・新型コロナウイルスの感染拡大・収束状況を判断するため、府独自指標・基準となる「大阪モデル」を作成し、</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指標の状況</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を日々モニタリング、「見える化」。</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・府ホームページ上で、緑色、黄色、赤色の信号機で段階を表示。</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・併せて、民間事業者等のご協力を得て、府内のシンボル的な施設・建物のライトアップを実施。</a:t>
            </a:r>
          </a:p>
        </p:txBody>
      </p:sp>
      <p:sp>
        <p:nvSpPr>
          <p:cNvPr id="20" name="正方形/長方形 19"/>
          <p:cNvSpPr/>
          <p:nvPr/>
        </p:nvSpPr>
        <p:spPr>
          <a:xfrm>
            <a:off x="523516" y="5558569"/>
            <a:ext cx="5128607" cy="1043720"/>
          </a:xfrm>
          <a:prstGeom prst="rect">
            <a:avLst/>
          </a:prstGeom>
          <a:ln>
            <a:noFill/>
          </a:ln>
        </p:spPr>
        <p:style>
          <a:lnRef idx="2">
            <a:schemeClr val="dk1"/>
          </a:lnRef>
          <a:fillRef idx="1">
            <a:schemeClr val="lt1"/>
          </a:fillRef>
          <a:effectRef idx="0">
            <a:schemeClr val="dk1"/>
          </a:effectRef>
          <a:fontRef idx="minor">
            <a:schemeClr val="dk1"/>
          </a:fontRef>
        </p:style>
        <p:txBody>
          <a:bodyPr lIns="0" rIns="0" rtlCol="0" anchor="ctr"/>
          <a:lstStyle/>
          <a:p>
            <a:pPr lvl="2">
              <a:defRPr/>
            </a:pP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881590" y="5465923"/>
            <a:ext cx="5252002" cy="1262808"/>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＜ライトアップ実施施設＞</a:t>
            </a:r>
            <a:r>
              <a:rPr lang="en-US" altLang="ja-JP" sz="105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大阪府で把握している施設（</a:t>
            </a:r>
            <a:r>
              <a:rPr lang="en-US" altLang="ja-JP" sz="105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R2.12</a:t>
            </a:r>
            <a:r>
              <a:rPr lang="ja-JP" altLang="en-US" sz="105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時点）</a:t>
            </a:r>
            <a:endParaRPr lang="en-US" altLang="ja-JP" sz="105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pP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・アクロスプラザ八尾　　　　　　　・新大阪駅前・新大阪屋外看板</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・泉大津市庁舎　　　　　　　　　　・通天閣</a:t>
            </a: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・梅田阪急ビル　　　　　　　　　　・万博記念公園　太陽の塔</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・大阪・梅田「大</a:t>
            </a:r>
            <a:r>
              <a:rPr lang="ja-JP" altLang="en-US" sz="12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ぴちょんくん</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・藤井寺市庁舎</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・岸和田城</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432528" y="6525345"/>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altLang="ja-JP" dirty="0">
                <a:solidFill>
                  <a:prstClr val="black"/>
                </a:solidFill>
                <a:latin typeface="Calibri"/>
                <a:ea typeface="ＭＳ Ｐゴシック" panose="020B0600070205080204" pitchFamily="50" charset="-128"/>
              </a:rPr>
              <a:t>18</a:t>
            </a:r>
            <a:endParaRPr lang="ja-JP" altLang="en-US" dirty="0">
              <a:solidFill>
                <a:prstClr val="black"/>
              </a:solidFill>
              <a:latin typeface="Calibri"/>
              <a:ea typeface="ＭＳ Ｐゴシック" panose="020B0600070205080204" pitchFamily="50" charset="-128"/>
            </a:endParaRPr>
          </a:p>
        </p:txBody>
      </p:sp>
      <p:pic>
        <p:nvPicPr>
          <p:cNvPr id="18" name="図 17"/>
          <p:cNvPicPr/>
          <p:nvPr/>
        </p:nvPicPr>
        <p:blipFill>
          <a:blip r:embed="rId2">
            <a:extLst>
              <a:ext uri="{28A0092B-C50C-407E-A947-70E740481C1C}">
                <a14:useLocalDpi xmlns:a14="http://schemas.microsoft.com/office/drawing/2010/main" val="0"/>
              </a:ext>
            </a:extLst>
          </a:blip>
          <a:srcRect/>
          <a:stretch>
            <a:fillRect/>
          </a:stretch>
        </p:blipFill>
        <p:spPr bwMode="auto">
          <a:xfrm>
            <a:off x="6389085" y="5022326"/>
            <a:ext cx="1963335" cy="1602029"/>
          </a:xfrm>
          <a:prstGeom prst="rect">
            <a:avLst/>
          </a:prstGeom>
          <a:noFill/>
          <a:ln>
            <a:noFill/>
          </a:ln>
        </p:spPr>
      </p:pic>
      <p:sp>
        <p:nvSpPr>
          <p:cNvPr id="16" name="角丸四角形 15"/>
          <p:cNvSpPr/>
          <p:nvPr/>
        </p:nvSpPr>
        <p:spPr>
          <a:xfrm>
            <a:off x="804369" y="2500024"/>
            <a:ext cx="2683335" cy="284673"/>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客観的な指標の設定・見える化</a:t>
            </a:r>
          </a:p>
        </p:txBody>
      </p:sp>
      <p:sp>
        <p:nvSpPr>
          <p:cNvPr id="26" name="角丸四角形 25"/>
          <p:cNvSpPr/>
          <p:nvPr/>
        </p:nvSpPr>
        <p:spPr>
          <a:xfrm>
            <a:off x="812514" y="5137487"/>
            <a:ext cx="3624471" cy="284673"/>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市町村、民間事業者等の連携による情報発信</a:t>
            </a:r>
          </a:p>
        </p:txBody>
      </p:sp>
      <p:pic>
        <p:nvPicPr>
          <p:cNvPr id="30" name="図 29"/>
          <p:cNvPicPr>
            <a:picLocks noChangeAspect="1"/>
          </p:cNvPicPr>
          <p:nvPr/>
        </p:nvPicPr>
        <p:blipFill rotWithShape="1">
          <a:blip r:embed="rId3"/>
          <a:srcRect t="21795" r="1928" b="33525"/>
          <a:stretch/>
        </p:blipFill>
        <p:spPr bwMode="auto">
          <a:xfrm>
            <a:off x="796375" y="2913346"/>
            <a:ext cx="7636153" cy="1955814"/>
          </a:xfrm>
          <a:prstGeom prst="rect">
            <a:avLst/>
          </a:prstGeom>
          <a:ln>
            <a:noFill/>
          </a:ln>
          <a:extLst>
            <a:ext uri="{53640926-AAD7-44D8-BBD7-CCE9431645EC}">
              <a14:shadowObscured xmlns:a14="http://schemas.microsoft.com/office/drawing/2010/main"/>
            </a:ext>
          </a:extLst>
        </p:spPr>
      </p:pic>
      <p:pic>
        <p:nvPicPr>
          <p:cNvPr id="31" name="図 30"/>
          <p:cNvPicPr>
            <a:picLocks noChangeAspect="1"/>
          </p:cNvPicPr>
          <p:nvPr/>
        </p:nvPicPr>
        <p:blipFill rotWithShape="1">
          <a:blip r:embed="rId4"/>
          <a:srcRect l="1764" t="49258" r="61018" b="27526"/>
          <a:stretch/>
        </p:blipFill>
        <p:spPr bwMode="auto">
          <a:xfrm>
            <a:off x="6755042" y="2312940"/>
            <a:ext cx="1642383" cy="57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2045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24658" y="437805"/>
            <a:ext cx="8760425" cy="5940000"/>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◆明確な基準・分かりやすい表示②</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1" name="正方形/長方形 2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8" name="テキスト ボックス 17"/>
          <p:cNvSpPr txBox="1"/>
          <p:nvPr/>
        </p:nvSpPr>
        <p:spPr>
          <a:xfrm>
            <a:off x="424239" y="1313765"/>
            <a:ext cx="4237771" cy="254118"/>
          </a:xfrm>
          <a:prstGeom prst="rect">
            <a:avLst/>
          </a:prstGeom>
          <a:noFill/>
          <a:ln>
            <a:noFill/>
          </a:ln>
        </p:spPr>
        <p:txBody>
          <a:bodyPr wrap="square" rtlCol="0">
            <a:noAutofit/>
          </a:bodyPr>
          <a:lstStyle/>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296525" y="908720"/>
            <a:ext cx="6889485" cy="220055"/>
          </a:xfrm>
          <a:prstGeom prst="rect">
            <a:avLst/>
          </a:prstGeom>
          <a:noFill/>
          <a:ln>
            <a:noFill/>
          </a:ln>
        </p:spPr>
        <p:txBody>
          <a:bodyPr wrap="square" rtlCol="0">
            <a:noAutofit/>
          </a:bodyPr>
          <a:lstStyle/>
          <a:p>
            <a:pPr>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おおさかタイムライン防災</a:t>
            </a:r>
            <a:r>
              <a:rPr lang="en-US" altLang="ja-JP" sz="1400" baseline="30000" dirty="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プロジェクト</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都市整備部 河川室 河川整備課</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658152" y="1157190"/>
            <a:ext cx="8054308" cy="902806"/>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・「タイムライン」とは、大規模災害の発生を前提に、防災関係機関が連携して災害時に発生する状況を予め想定し</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共有した上で、</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「いつ」「誰が」「何をするか」に着目</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防災行動とその実施主体を時系列で整理</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した計画。</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・府では、住民の適切な避難行動に繋がる「コミュニティタイムライン」の作成を支援するため、令和</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年度にタイ</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ムラインの作り方を紹介する</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DVD</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を製作。引き続き、市町村の取組みを支援。</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4152439107"/>
              </p:ext>
            </p:extLst>
          </p:nvPr>
        </p:nvGraphicFramePr>
        <p:xfrm>
          <a:off x="948582" y="2316754"/>
          <a:ext cx="7574625" cy="1085335"/>
        </p:xfrm>
        <a:graphic>
          <a:graphicData uri="http://schemas.openxmlformats.org/drawingml/2006/table">
            <a:tbl>
              <a:tblPr firstRow="1" bandRow="1">
                <a:tableStyleId>{5C22544A-7EE6-4342-B048-85BDC9FD1C3A}</a:tableStyleId>
              </a:tblPr>
              <a:tblGrid>
                <a:gridCol w="1733208">
                  <a:extLst>
                    <a:ext uri="{9D8B030D-6E8A-4147-A177-3AD203B41FA5}">
                      <a16:colId xmlns:a16="http://schemas.microsoft.com/office/drawing/2014/main" val="344722315"/>
                    </a:ext>
                  </a:extLst>
                </a:gridCol>
                <a:gridCol w="1287953">
                  <a:extLst>
                    <a:ext uri="{9D8B030D-6E8A-4147-A177-3AD203B41FA5}">
                      <a16:colId xmlns:a16="http://schemas.microsoft.com/office/drawing/2014/main" val="1067912058"/>
                    </a:ext>
                  </a:extLst>
                </a:gridCol>
                <a:gridCol w="3035643">
                  <a:extLst>
                    <a:ext uri="{9D8B030D-6E8A-4147-A177-3AD203B41FA5}">
                      <a16:colId xmlns:a16="http://schemas.microsoft.com/office/drawing/2014/main" val="3894290979"/>
                    </a:ext>
                  </a:extLst>
                </a:gridCol>
                <a:gridCol w="1517821">
                  <a:extLst>
                    <a:ext uri="{9D8B030D-6E8A-4147-A177-3AD203B41FA5}">
                      <a16:colId xmlns:a16="http://schemas.microsoft.com/office/drawing/2014/main" val="2613701110"/>
                    </a:ext>
                  </a:extLst>
                </a:gridCol>
              </a:tblGrid>
              <a:tr h="198429">
                <a:tc>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a:latin typeface="Meiryo UI" panose="020B0604030504040204" pitchFamily="50" charset="-128"/>
                          <a:ea typeface="Meiryo UI" panose="020B0604030504040204" pitchFamily="50" charset="-128"/>
                        </a:rPr>
                        <a:t>主な対象</a:t>
                      </a:r>
                    </a:p>
                  </a:txBody>
                  <a:tcPr anchor="ctr"/>
                </a:tc>
                <a:tc>
                  <a:txBody>
                    <a:bodyPr/>
                    <a:lstStyle/>
                    <a:p>
                      <a:pPr algn="ctr"/>
                      <a:r>
                        <a:rPr kumimoji="1" lang="ja-JP" altLang="en-US" sz="900" dirty="0">
                          <a:latin typeface="Meiryo UI" panose="020B0604030504040204" pitchFamily="50" charset="-128"/>
                          <a:ea typeface="Meiryo UI" panose="020B0604030504040204" pitchFamily="50" charset="-128"/>
                        </a:rPr>
                        <a:t>主な記載内容</a:t>
                      </a:r>
                    </a:p>
                  </a:txBody>
                  <a:tcPr anchor="ctr"/>
                </a:tc>
                <a:tc>
                  <a:txBody>
                    <a:bodyPr/>
                    <a:lstStyle/>
                    <a:p>
                      <a:pPr algn="ctr"/>
                      <a:r>
                        <a:rPr kumimoji="1" lang="ja-JP" altLang="en-US" sz="900" dirty="0">
                          <a:latin typeface="Meiryo UI" panose="020B0604030504040204" pitchFamily="50" charset="-128"/>
                          <a:ea typeface="Meiryo UI" panose="020B0604030504040204" pitchFamily="50" charset="-128"/>
                        </a:rPr>
                        <a:t>作成主体</a:t>
                      </a:r>
                    </a:p>
                  </a:txBody>
                  <a:tcPr anchor="ctr"/>
                </a:tc>
                <a:extLst>
                  <a:ext uri="{0D108BD9-81ED-4DB2-BD59-A6C34878D82A}">
                    <a16:rowId xmlns:a16="http://schemas.microsoft.com/office/drawing/2014/main" val="1995592083"/>
                  </a:ext>
                </a:extLst>
              </a:tr>
              <a:tr h="166592">
                <a:tc>
                  <a:txBody>
                    <a:bodyPr/>
                    <a:lstStyle/>
                    <a:p>
                      <a:r>
                        <a:rPr kumimoji="1" lang="ja-JP" altLang="en-US" sz="900" b="1" dirty="0">
                          <a:latin typeface="UD デジタル 教科書体 NK-R" panose="02020400000000000000" pitchFamily="18" charset="-128"/>
                          <a:ea typeface="UD デジタル 教科書体 NK-R" panose="02020400000000000000" pitchFamily="18" charset="-128"/>
                        </a:rPr>
                        <a:t>コミュニティ（地域）タイムライン</a:t>
                      </a:r>
                    </a:p>
                  </a:txBody>
                  <a:tcPr anchor="ctr"/>
                </a:tc>
                <a:tc>
                  <a:txBody>
                    <a:bodyPr/>
                    <a:lstStyle/>
                    <a:p>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自治会や小学校区</a:t>
                      </a:r>
                      <a:endParaRPr kumimoji="1" lang="ja-JP" altLang="en-US" sz="9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住民や自主防災組織などの防災行動</a:t>
                      </a:r>
                      <a:endParaRPr kumimoji="1" lang="ja-JP" altLang="en-US" sz="9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市町村と地域や住民</a:t>
                      </a:r>
                      <a:endParaRPr kumimoji="1" lang="ja-JP" altLang="en-US" sz="900" b="1"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3895236799"/>
                  </a:ext>
                </a:extLst>
              </a:tr>
              <a:tr h="131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市町村タイムライン</a:t>
                      </a:r>
                      <a:endParaRPr kumimoji="1" lang="en-US" altLang="ja-JP" sz="900" b="0" u="none"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anchor="ctr"/>
                </a:tc>
                <a:tc>
                  <a:txBody>
                    <a:bodyPr/>
                    <a:lstStyle/>
                    <a:p>
                      <a:r>
                        <a:rPr kumimoji="1" lang="ja-JP" altLang="en-US" sz="9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市町村の区域</a:t>
                      </a:r>
                      <a:endParaRPr kumimoji="1" lang="ja-JP" altLang="en-US" sz="900" b="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9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市町村の各部署の防災行動</a:t>
                      </a:r>
                      <a:endParaRPr kumimoji="1" lang="ja-JP" altLang="en-US" sz="900" b="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9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市町村</a:t>
                      </a:r>
                      <a:endParaRPr kumimoji="1" lang="ja-JP" altLang="en-US" sz="900" b="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3077562417"/>
                  </a:ext>
                </a:extLst>
              </a:tr>
              <a:tr h="399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UD デジタル 教科書体 NK-R" panose="02020400000000000000" pitchFamily="18" charset="-128"/>
                          <a:ea typeface="UD デジタル 教科書体 NK-R" panose="02020400000000000000" pitchFamily="18" charset="-128"/>
                        </a:rPr>
                        <a:t>広域タイムライン</a:t>
                      </a:r>
                    </a:p>
                  </a:txBody>
                  <a:tcPr anchor="ctr"/>
                </a:tc>
                <a:tc>
                  <a:txBody>
                    <a:bodyPr/>
                    <a:lstStyle/>
                    <a:p>
                      <a:r>
                        <a:rPr kumimoji="1" lang="ja-JP" altLang="en-US" sz="9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比較的大きな流域</a:t>
                      </a:r>
                      <a:endParaRPr kumimoji="1" lang="ja-JP" altLang="en-US" sz="900" b="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900" b="0" dirty="0">
                          <a:latin typeface="UD デジタル 教科書体 NK-R" panose="02020400000000000000" pitchFamily="18" charset="-128"/>
                          <a:ea typeface="UD デジタル 教科書体 NK-R" panose="02020400000000000000" pitchFamily="18" charset="-128"/>
                        </a:rPr>
                        <a:t>大阪府や市町村、国に加え、報道機関、ライフライン事業者、鉄道事業者など多くの防災機関の防災行動</a:t>
                      </a:r>
                    </a:p>
                  </a:txBody>
                  <a:tcPr anchor="ctr"/>
                </a:tc>
                <a:tc>
                  <a:txBody>
                    <a:bodyPr/>
                    <a:lstStyle/>
                    <a:p>
                      <a:r>
                        <a:rPr kumimoji="1" lang="ja-JP" altLang="en-US" sz="900" b="0" dirty="0">
                          <a:latin typeface="UD デジタル 教科書体 NK-R" panose="02020400000000000000" pitchFamily="18" charset="-128"/>
                          <a:ea typeface="UD デジタル 教科書体 NK-R" panose="02020400000000000000" pitchFamily="18" charset="-128"/>
                        </a:rPr>
                        <a:t>国や大阪府</a:t>
                      </a:r>
                    </a:p>
                  </a:txBody>
                  <a:tcPr anchor="ctr"/>
                </a:tc>
                <a:extLst>
                  <a:ext uri="{0D108BD9-81ED-4DB2-BD59-A6C34878D82A}">
                    <a16:rowId xmlns:a16="http://schemas.microsoft.com/office/drawing/2014/main" val="2552691079"/>
                  </a:ext>
                </a:extLst>
              </a:tr>
            </a:tbl>
          </a:graphicData>
        </a:graphic>
      </p:graphicFrame>
      <p:sp>
        <p:nvSpPr>
          <p:cNvPr id="29" name="角丸四角形 28"/>
          <p:cNvSpPr/>
          <p:nvPr/>
        </p:nvSpPr>
        <p:spPr>
          <a:xfrm>
            <a:off x="875750" y="2550848"/>
            <a:ext cx="7720291" cy="221290"/>
          </a:xfrm>
          <a:prstGeom prst="roundRect">
            <a:avLst/>
          </a:prstGeom>
          <a:noFill/>
          <a:ln/>
        </p:spPr>
        <p:style>
          <a:lnRef idx="2">
            <a:schemeClr val="accent2"/>
          </a:lnRef>
          <a:fillRef idx="1">
            <a:schemeClr val="lt1"/>
          </a:fillRef>
          <a:effectRef idx="0">
            <a:schemeClr val="accent2"/>
          </a:effectRef>
          <a:fontRef idx="minor">
            <a:schemeClr val="dk1"/>
          </a:fontRef>
        </p:style>
        <p:txBody>
          <a:bodyPr lIns="36000" rIns="36000" rtlCol="0" anchor="ctr"/>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5" name="グループ化 34"/>
          <p:cNvGrpSpPr/>
          <p:nvPr/>
        </p:nvGrpSpPr>
        <p:grpSpPr>
          <a:xfrm>
            <a:off x="948582" y="4150315"/>
            <a:ext cx="2278777" cy="2096528"/>
            <a:chOff x="543515" y="4515011"/>
            <a:chExt cx="2968233" cy="2639964"/>
          </a:xfrm>
        </p:grpSpPr>
        <p:grpSp>
          <p:nvGrpSpPr>
            <p:cNvPr id="36" name="グループ化 35"/>
            <p:cNvGrpSpPr/>
            <p:nvPr/>
          </p:nvGrpSpPr>
          <p:grpSpPr>
            <a:xfrm>
              <a:off x="2029440" y="5974754"/>
              <a:ext cx="1463452" cy="1180221"/>
              <a:chOff x="-3127678" y="7442287"/>
              <a:chExt cx="1463452" cy="1180221"/>
            </a:xfrm>
          </p:grpSpPr>
          <p:pic>
            <p:nvPicPr>
              <p:cNvPr id="47" name="図 46"/>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3117445" y="7703478"/>
                <a:ext cx="1145253" cy="919030"/>
              </a:xfrm>
              <a:prstGeom prst="rect">
                <a:avLst/>
              </a:prstGeom>
            </p:spPr>
          </p:pic>
          <p:sp>
            <p:nvSpPr>
              <p:cNvPr id="48" name="テキスト ボックス 47"/>
              <p:cNvSpPr txBox="1"/>
              <p:nvPr/>
            </p:nvSpPr>
            <p:spPr>
              <a:xfrm>
                <a:off x="-3127678" y="7442287"/>
                <a:ext cx="1463452" cy="234851"/>
              </a:xfrm>
              <a:prstGeom prst="rect">
                <a:avLst/>
              </a:prstGeom>
              <a:noFill/>
            </p:spPr>
            <p:txBody>
              <a:bodyPr wrap="square" rtlCol="0" anchor="t" anchorCtr="0">
                <a:spAutoFit/>
              </a:bodyPr>
              <a:lstStyle/>
              <a:p>
                <a:r>
                  <a:rPr kumimoji="1" lang="ja-JP" altLang="en-US" sz="700" spc="-80" dirty="0">
                    <a:latin typeface="+mn-ea"/>
                  </a:rPr>
                  <a:t>どんな情報が大事なの？</a:t>
                </a:r>
                <a:endParaRPr kumimoji="1" lang="en-US" altLang="ja-JP" sz="700" spc="-80" dirty="0">
                  <a:latin typeface="+mn-ea"/>
                </a:endParaRPr>
              </a:p>
            </p:txBody>
          </p:sp>
        </p:grpSp>
        <p:grpSp>
          <p:nvGrpSpPr>
            <p:cNvPr id="38" name="グループ化 37"/>
            <p:cNvGrpSpPr/>
            <p:nvPr/>
          </p:nvGrpSpPr>
          <p:grpSpPr>
            <a:xfrm>
              <a:off x="2057753" y="4532196"/>
              <a:ext cx="1453995" cy="1316487"/>
              <a:chOff x="1597289" y="6840586"/>
              <a:chExt cx="1453995" cy="1316487"/>
            </a:xfrm>
          </p:grpSpPr>
          <p:pic>
            <p:nvPicPr>
              <p:cNvPr id="45" name="図 44"/>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1597289" y="7066517"/>
                <a:ext cx="1171342" cy="1090556"/>
              </a:xfrm>
              <a:prstGeom prst="rect">
                <a:avLst/>
              </a:prstGeom>
            </p:spPr>
          </p:pic>
          <p:sp>
            <p:nvSpPr>
              <p:cNvPr id="46" name="テキスト ボックス 45"/>
              <p:cNvSpPr txBox="1"/>
              <p:nvPr/>
            </p:nvSpPr>
            <p:spPr>
              <a:xfrm>
                <a:off x="1604617" y="6840586"/>
                <a:ext cx="1446667" cy="251911"/>
              </a:xfrm>
              <a:prstGeom prst="rect">
                <a:avLst/>
              </a:prstGeom>
              <a:noFill/>
            </p:spPr>
            <p:txBody>
              <a:bodyPr wrap="square" rtlCol="0" anchor="t" anchorCtr="0">
                <a:spAutoFit/>
              </a:bodyPr>
              <a:lstStyle/>
              <a:p>
                <a:r>
                  <a:rPr kumimoji="1" lang="ja-JP" altLang="en-US" sz="700" spc="-80" dirty="0">
                    <a:latin typeface="+mn-ea"/>
                  </a:rPr>
                  <a:t>事前に何をしておけば？</a:t>
                </a:r>
                <a:endParaRPr kumimoji="1" lang="en-US" altLang="ja-JP" sz="700" spc="-80" dirty="0">
                  <a:latin typeface="+mn-ea"/>
                </a:endParaRPr>
              </a:p>
            </p:txBody>
          </p:sp>
        </p:grpSp>
        <p:grpSp>
          <p:nvGrpSpPr>
            <p:cNvPr id="39" name="グループ化 38"/>
            <p:cNvGrpSpPr/>
            <p:nvPr/>
          </p:nvGrpSpPr>
          <p:grpSpPr>
            <a:xfrm>
              <a:off x="612923" y="5863869"/>
              <a:ext cx="1444831" cy="1241201"/>
              <a:chOff x="-2007" y="8220714"/>
              <a:chExt cx="1444831" cy="1241201"/>
            </a:xfrm>
          </p:grpSpPr>
          <p:pic>
            <p:nvPicPr>
              <p:cNvPr id="43" name="図 42"/>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a:stretch/>
            </p:blipFill>
            <p:spPr>
              <a:xfrm>
                <a:off x="84801" y="8538477"/>
                <a:ext cx="1016820" cy="923438"/>
              </a:xfrm>
              <a:prstGeom prst="rect">
                <a:avLst/>
              </a:prstGeom>
            </p:spPr>
          </p:pic>
          <p:sp>
            <p:nvSpPr>
              <p:cNvPr id="44" name="テキスト ボックス 43"/>
              <p:cNvSpPr txBox="1"/>
              <p:nvPr/>
            </p:nvSpPr>
            <p:spPr>
              <a:xfrm>
                <a:off x="-2007" y="8220714"/>
                <a:ext cx="1444831" cy="387555"/>
              </a:xfrm>
              <a:prstGeom prst="rect">
                <a:avLst/>
              </a:prstGeom>
              <a:noFill/>
            </p:spPr>
            <p:txBody>
              <a:bodyPr wrap="square" rtlCol="0" anchor="t" anchorCtr="0">
                <a:spAutoFit/>
              </a:bodyPr>
              <a:lstStyle/>
              <a:p>
                <a:r>
                  <a:rPr kumimoji="1" lang="ja-JP" altLang="en-US" sz="700" spc="-80" dirty="0">
                    <a:latin typeface="+mn-ea"/>
                  </a:rPr>
                  <a:t>近所の要支援者に声を</a:t>
                </a:r>
                <a:endParaRPr kumimoji="1" lang="en-US" altLang="ja-JP" sz="700" spc="-80" dirty="0">
                  <a:latin typeface="+mn-ea"/>
                </a:endParaRPr>
              </a:p>
              <a:p>
                <a:r>
                  <a:rPr kumimoji="1" lang="ja-JP" altLang="en-US" sz="700" spc="-80" dirty="0">
                    <a:latin typeface="+mn-ea"/>
                  </a:rPr>
                  <a:t>かけるのはいつごろ？</a:t>
                </a:r>
                <a:endParaRPr kumimoji="1" lang="en-US" altLang="ja-JP" sz="700" spc="-80" dirty="0">
                  <a:latin typeface="+mn-ea"/>
                </a:endParaRPr>
              </a:p>
            </p:txBody>
          </p:sp>
        </p:grpSp>
        <p:grpSp>
          <p:nvGrpSpPr>
            <p:cNvPr id="40" name="グループ化 39"/>
            <p:cNvGrpSpPr/>
            <p:nvPr/>
          </p:nvGrpSpPr>
          <p:grpSpPr>
            <a:xfrm>
              <a:off x="543515" y="4515011"/>
              <a:ext cx="1648876" cy="1260651"/>
              <a:chOff x="3726818" y="7108239"/>
              <a:chExt cx="1648876" cy="1260651"/>
            </a:xfrm>
          </p:grpSpPr>
          <p:pic>
            <p:nvPicPr>
              <p:cNvPr id="41" name="図 40"/>
              <p:cNvPicPr>
                <a:picLocks noChangeAspect="1"/>
              </p:cNvPicPr>
              <p:nvPr/>
            </p:nvPicPr>
            <p:blipFill>
              <a:blip r:embed="rId8" cstate="email">
                <a:extLst>
                  <a:ext uri="{BEBA8EAE-BF5A-486C-A8C5-ECC9F3942E4B}">
                    <a14:imgProps xmlns:a14="http://schemas.microsoft.com/office/drawing/2010/main">
                      <a14:imgLayer r:embed="rId9">
                        <a14:imgEffect>
                          <a14:sharpenSoften amount="25000"/>
                        </a14:imgEffect>
                        <a14:imgEffect>
                          <a14:brightnessContrast contrast="16000"/>
                        </a14:imgEffect>
                      </a14:imgLayer>
                    </a14:imgProps>
                  </a:ext>
                  <a:ext uri="{28A0092B-C50C-407E-A947-70E740481C1C}">
                    <a14:useLocalDpi xmlns:a14="http://schemas.microsoft.com/office/drawing/2010/main"/>
                  </a:ext>
                </a:extLst>
              </a:blip>
              <a:stretch>
                <a:fillRect/>
              </a:stretch>
            </p:blipFill>
            <p:spPr>
              <a:xfrm>
                <a:off x="3853826" y="7333755"/>
                <a:ext cx="1302187" cy="1035135"/>
              </a:xfrm>
              <a:prstGeom prst="rect">
                <a:avLst/>
              </a:prstGeom>
            </p:spPr>
          </p:pic>
          <p:sp>
            <p:nvSpPr>
              <p:cNvPr id="42" name="テキスト ボックス 41"/>
              <p:cNvSpPr txBox="1"/>
              <p:nvPr/>
            </p:nvSpPr>
            <p:spPr>
              <a:xfrm>
                <a:off x="3726818" y="7108239"/>
                <a:ext cx="1648876" cy="234851"/>
              </a:xfrm>
              <a:prstGeom prst="rect">
                <a:avLst/>
              </a:prstGeom>
              <a:noFill/>
            </p:spPr>
            <p:txBody>
              <a:bodyPr wrap="square" rtlCol="0" anchor="t" anchorCtr="0">
                <a:spAutoFit/>
              </a:bodyPr>
              <a:lstStyle/>
              <a:p>
                <a:r>
                  <a:rPr kumimoji="1" lang="ja-JP" altLang="en-US" sz="700" spc="-80" dirty="0">
                    <a:latin typeface="+mn-ea"/>
                  </a:rPr>
                  <a:t>どの道順で避難するのが正解？</a:t>
                </a:r>
                <a:endParaRPr kumimoji="1" lang="en-US" altLang="ja-JP" sz="700" spc="-80" dirty="0">
                  <a:latin typeface="+mn-ea"/>
                </a:endParaRPr>
              </a:p>
            </p:txBody>
          </p:sp>
        </p:grpSp>
      </p:grpSp>
      <p:grpSp>
        <p:nvGrpSpPr>
          <p:cNvPr id="49" name="グループ化 48"/>
          <p:cNvGrpSpPr/>
          <p:nvPr/>
        </p:nvGrpSpPr>
        <p:grpSpPr>
          <a:xfrm>
            <a:off x="3266855" y="4195875"/>
            <a:ext cx="1976088" cy="2089939"/>
            <a:chOff x="2525554" y="2628476"/>
            <a:chExt cx="1976088" cy="2089939"/>
          </a:xfrm>
        </p:grpSpPr>
        <p:pic>
          <p:nvPicPr>
            <p:cNvPr id="50" name="図 49"/>
            <p:cNvPicPr>
              <a:picLocks noChangeAspect="1"/>
            </p:cNvPicPr>
            <p:nvPr/>
          </p:nvPicPr>
          <p:blipFill rotWithShape="1">
            <a:blip r:embed="rId10" cstate="email">
              <a:extLst>
                <a:ext uri="{BEBA8EAE-BF5A-486C-A8C5-ECC9F3942E4B}">
                  <a14:imgProps xmlns:a14="http://schemas.microsoft.com/office/drawing/2010/main">
                    <a14:imgLayer r:embed="rId11">
                      <a14:imgEffect>
                        <a14:sharpenSoften amount="25000"/>
                      </a14:imgEffect>
                      <a14:imgEffect>
                        <a14:brightnessContrast bright="16000" contrast="14000"/>
                      </a14:imgEffect>
                    </a14:imgLayer>
                  </a14:imgProps>
                </a:ext>
                <a:ext uri="{28A0092B-C50C-407E-A947-70E740481C1C}">
                  <a14:useLocalDpi xmlns:a14="http://schemas.microsoft.com/office/drawing/2010/main"/>
                </a:ext>
              </a:extLst>
            </a:blip>
            <a:srcRect t="4727" r="3939" b="12779"/>
            <a:stretch/>
          </p:blipFill>
          <p:spPr>
            <a:xfrm>
              <a:off x="2951860" y="3954664"/>
              <a:ext cx="1170425" cy="763751"/>
            </a:xfrm>
            <a:prstGeom prst="rect">
              <a:avLst/>
            </a:prstGeom>
          </p:spPr>
        </p:pic>
        <p:pic>
          <p:nvPicPr>
            <p:cNvPr id="51" name="図 50"/>
            <p:cNvPicPr>
              <a:picLocks noChangeAspect="1"/>
            </p:cNvPicPr>
            <p:nvPr/>
          </p:nvPicPr>
          <p:blipFill rotWithShape="1">
            <a:blip r:embed="rId12" cstate="email">
              <a:extLst>
                <a:ext uri="{BEBA8EAE-BF5A-486C-A8C5-ECC9F3942E4B}">
                  <a14:imgProps xmlns:a14="http://schemas.microsoft.com/office/drawing/2010/main">
                    <a14:imgLayer r:embed="rId13">
                      <a14:imgEffect>
                        <a14:sharpenSoften amount="25000"/>
                      </a14:imgEffect>
                      <a14:imgEffect>
                        <a14:brightnessContrast contrast="18000"/>
                      </a14:imgEffect>
                    </a14:imgLayer>
                  </a14:imgProps>
                </a:ext>
                <a:ext uri="{28A0092B-C50C-407E-A947-70E740481C1C}">
                  <a14:useLocalDpi xmlns:a14="http://schemas.microsoft.com/office/drawing/2010/main"/>
                </a:ext>
              </a:extLst>
            </a:blip>
            <a:srcRect b="12997"/>
            <a:stretch/>
          </p:blipFill>
          <p:spPr>
            <a:xfrm>
              <a:off x="2964048" y="2876291"/>
              <a:ext cx="1161364" cy="761852"/>
            </a:xfrm>
            <a:prstGeom prst="rect">
              <a:avLst/>
            </a:prstGeom>
          </p:spPr>
        </p:pic>
        <p:sp>
          <p:nvSpPr>
            <p:cNvPr id="52" name="正方形/長方形 51"/>
            <p:cNvSpPr/>
            <p:nvPr/>
          </p:nvSpPr>
          <p:spPr>
            <a:xfrm>
              <a:off x="2525554" y="2628476"/>
              <a:ext cx="1976088" cy="215444"/>
            </a:xfrm>
            <a:prstGeom prst="rect">
              <a:avLst/>
            </a:prstGeom>
            <a:noFill/>
            <a:ln w="12700" cap="flat" cmpd="sng" algn="ctr">
              <a:noFill/>
              <a:prstDash val="solid"/>
              <a:miter lim="800000"/>
            </a:ln>
            <a:effectLst/>
          </p:spPr>
          <p:txBody>
            <a:bodyPr rot="0" spcFirstLastPara="0" vert="horz" wrap="square" lIns="91440" tIns="0" rIns="0" bIns="0" numCol="1" spcCol="0" rtlCol="0" fromWordArt="0" anchor="t" anchorCtr="0" forceAA="0" compatLnSpc="1">
              <a:prstTxWarp prst="textNoShape">
                <a:avLst/>
              </a:prstTxWarp>
              <a:spAutoFit/>
            </a:bodyPr>
            <a:lstStyle/>
            <a:p>
              <a:pPr algn="ctr"/>
              <a:r>
                <a:rPr lang="ja-JP" altLang="en-US" sz="700" kern="100" spc="-60" dirty="0">
                  <a:latin typeface="+mn-ea"/>
                  <a:cs typeface="Times New Roman" panose="02020603050405020304" pitchFamily="18" charset="0"/>
                </a:rPr>
                <a:t>いつ、誰が、何を、どれだけ、どのように</a:t>
              </a:r>
              <a:endParaRPr lang="en-US" altLang="ja-JP" sz="700" kern="100" spc="-60" dirty="0">
                <a:latin typeface="+mn-ea"/>
                <a:cs typeface="Times New Roman" panose="02020603050405020304" pitchFamily="18" charset="0"/>
              </a:endParaRPr>
            </a:p>
            <a:p>
              <a:pPr algn="ctr"/>
              <a:r>
                <a:rPr lang="ja-JP" altLang="en-US" sz="700" kern="100" spc="-60" dirty="0">
                  <a:effectLst/>
                  <a:latin typeface="+mn-ea"/>
                  <a:cs typeface="Times New Roman" panose="02020603050405020304" pitchFamily="18" charset="0"/>
                </a:rPr>
                <a:t>しなければならないかみんなで話し合い</a:t>
              </a:r>
              <a:endParaRPr lang="ja-JP" sz="700" kern="100" spc="-60" dirty="0">
                <a:effectLst/>
                <a:latin typeface="+mn-ea"/>
                <a:cs typeface="Times New Roman" panose="02020603050405020304" pitchFamily="18" charset="0"/>
              </a:endParaRPr>
            </a:p>
          </p:txBody>
        </p:sp>
        <p:sp>
          <p:nvSpPr>
            <p:cNvPr id="53" name="正方形/長方形 52"/>
            <p:cNvSpPr/>
            <p:nvPr/>
          </p:nvSpPr>
          <p:spPr>
            <a:xfrm>
              <a:off x="2579053" y="3693356"/>
              <a:ext cx="1753216" cy="215444"/>
            </a:xfrm>
            <a:prstGeom prst="rect">
              <a:avLst/>
            </a:prstGeom>
            <a:noFill/>
            <a:ln w="12700" cap="flat" cmpd="sng" algn="ctr">
              <a:noFill/>
              <a:prstDash val="solid"/>
              <a:miter lim="800000"/>
            </a:ln>
            <a:effectLst/>
          </p:spPr>
          <p:txBody>
            <a:bodyPr rot="0" spcFirstLastPara="0" vert="horz" wrap="square" lIns="91440" tIns="0" rIns="0" bIns="0" numCol="1" spcCol="0" rtlCol="0" fromWordArt="0" anchor="t" anchorCtr="0" forceAA="0" compatLnSpc="1">
              <a:prstTxWarp prst="textNoShape">
                <a:avLst/>
              </a:prstTxWarp>
              <a:spAutoFit/>
            </a:bodyPr>
            <a:lstStyle/>
            <a:p>
              <a:pPr algn="ctr"/>
              <a:r>
                <a:rPr lang="ja-JP" altLang="en-US" sz="700" kern="100" spc="-60" dirty="0">
                  <a:latin typeface="+mn-ea"/>
                  <a:cs typeface="Times New Roman" panose="02020603050405020304" pitchFamily="18" charset="0"/>
                </a:rPr>
                <a:t>自治体と地域住民が一緒に</a:t>
              </a:r>
              <a:endParaRPr lang="en-US" altLang="ja-JP" sz="700" kern="100" spc="-60" dirty="0">
                <a:latin typeface="+mn-ea"/>
                <a:cs typeface="Times New Roman" panose="02020603050405020304" pitchFamily="18" charset="0"/>
              </a:endParaRPr>
            </a:p>
            <a:p>
              <a:pPr algn="ctr"/>
              <a:r>
                <a:rPr lang="ja-JP" altLang="en-US" sz="700" kern="100" spc="-60" dirty="0">
                  <a:latin typeface="+mn-ea"/>
                  <a:cs typeface="Times New Roman" panose="02020603050405020304" pitchFamily="18" charset="0"/>
                </a:rPr>
                <a:t>避難路や</a:t>
              </a:r>
              <a:r>
                <a:rPr lang="ja-JP" altLang="en-US" sz="700" kern="100" spc="-60" dirty="0">
                  <a:effectLst/>
                  <a:latin typeface="+mn-ea"/>
                  <a:cs typeface="Times New Roman" panose="02020603050405020304" pitchFamily="18" charset="0"/>
                </a:rPr>
                <a:t>近所の危険箇所を確認</a:t>
              </a:r>
              <a:endParaRPr lang="ja-JP" sz="700" kern="100" spc="-60" dirty="0">
                <a:effectLst/>
                <a:latin typeface="+mn-ea"/>
                <a:cs typeface="Times New Roman" panose="02020603050405020304" pitchFamily="18" charset="0"/>
              </a:endParaRPr>
            </a:p>
          </p:txBody>
        </p:sp>
      </p:grpSp>
      <p:sp>
        <p:nvSpPr>
          <p:cNvPr id="54" name="角丸四角形吹き出し 53"/>
          <p:cNvSpPr/>
          <p:nvPr/>
        </p:nvSpPr>
        <p:spPr>
          <a:xfrm>
            <a:off x="927508" y="3755635"/>
            <a:ext cx="2195064" cy="386904"/>
          </a:xfrm>
          <a:prstGeom prst="wedgeRoundRectCallout">
            <a:avLst>
              <a:gd name="adj1" fmla="val -30198"/>
              <a:gd name="adj2" fmla="val -19707"/>
              <a:gd name="adj3" fmla="val 16667"/>
            </a:avLst>
          </a:prstGeom>
          <a:solidFill>
            <a:srgbClr val="001C5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ja-JP" altLang="en-US" sz="900" b="1" spc="-50" dirty="0">
                <a:solidFill>
                  <a:srgbClr val="FFFF00"/>
                </a:solidFill>
                <a:latin typeface="Meiryo UI" panose="020B0604030504040204" pitchFamily="50" charset="-128"/>
                <a:ea typeface="Meiryo UI" panose="020B0604030504040204" pitchFamily="50" charset="-128"/>
              </a:rPr>
              <a:t>ステップ１</a:t>
            </a:r>
            <a:endParaRPr lang="en-US" altLang="ja-JP" sz="900" b="1" spc="-50" dirty="0">
              <a:solidFill>
                <a:srgbClr val="FFFF00"/>
              </a:solidFill>
              <a:latin typeface="Meiryo UI" panose="020B0604030504040204" pitchFamily="50" charset="-128"/>
              <a:ea typeface="Meiryo UI" panose="020B0604030504040204" pitchFamily="50" charset="-128"/>
            </a:endParaRPr>
          </a:p>
          <a:p>
            <a:r>
              <a:rPr lang="ja-JP" altLang="en-US" sz="900" spc="-50" dirty="0">
                <a:solidFill>
                  <a:schemeClr val="bg1"/>
                </a:solidFill>
                <a:latin typeface="Meiryo UI" panose="020B0604030504040204" pitchFamily="50" charset="-128"/>
                <a:ea typeface="Meiryo UI" panose="020B0604030504040204" pitchFamily="50" charset="-128"/>
              </a:rPr>
              <a:t>何を決めておかなければいけないかを話し合う</a:t>
            </a:r>
            <a:endParaRPr lang="en-US" altLang="ja-JP" sz="900" spc="-50" dirty="0">
              <a:solidFill>
                <a:schemeClr val="bg1"/>
              </a:solidFill>
              <a:latin typeface="Meiryo UI" panose="020B0604030504040204" pitchFamily="50" charset="-128"/>
              <a:ea typeface="Meiryo UI" panose="020B0604030504040204" pitchFamily="50" charset="-128"/>
            </a:endParaRPr>
          </a:p>
        </p:txBody>
      </p:sp>
      <p:sp>
        <p:nvSpPr>
          <p:cNvPr id="55" name="角丸四角形吹き出し 54"/>
          <p:cNvSpPr/>
          <p:nvPr/>
        </p:nvSpPr>
        <p:spPr>
          <a:xfrm>
            <a:off x="3535844" y="3771761"/>
            <a:ext cx="1537726" cy="386904"/>
          </a:xfrm>
          <a:prstGeom prst="wedgeRoundRectCallout">
            <a:avLst>
              <a:gd name="adj1" fmla="val -25122"/>
              <a:gd name="adj2" fmla="val -19813"/>
              <a:gd name="adj3" fmla="val 16667"/>
            </a:avLst>
          </a:prstGeom>
          <a:solidFill>
            <a:srgbClr val="001C5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ja-JP" altLang="en-US" sz="900" b="1" spc="-50" dirty="0">
                <a:solidFill>
                  <a:srgbClr val="FFFF00"/>
                </a:solidFill>
                <a:latin typeface="Meiryo UI" panose="020B0604030504040204" pitchFamily="50" charset="-128"/>
                <a:ea typeface="Meiryo UI" panose="020B0604030504040204" pitchFamily="50" charset="-128"/>
              </a:rPr>
              <a:t>ステップ２</a:t>
            </a:r>
            <a:endParaRPr lang="en-US" altLang="ja-JP" sz="900" b="1" spc="-50" dirty="0">
              <a:solidFill>
                <a:srgbClr val="FFFF00"/>
              </a:solidFill>
              <a:latin typeface="Meiryo UI" panose="020B0604030504040204" pitchFamily="50" charset="-128"/>
              <a:ea typeface="Meiryo UI" panose="020B0604030504040204" pitchFamily="50" charset="-128"/>
            </a:endParaRPr>
          </a:p>
          <a:p>
            <a:r>
              <a:rPr lang="ja-JP" altLang="en-US" sz="900" spc="-50" dirty="0">
                <a:solidFill>
                  <a:schemeClr val="bg1"/>
                </a:solidFill>
                <a:latin typeface="Meiryo UI" panose="020B0604030504040204" pitchFamily="50" charset="-128"/>
                <a:ea typeface="Meiryo UI" panose="020B0604030504040204" pitchFamily="50" charset="-128"/>
              </a:rPr>
              <a:t>危険な場所や避難場所を確認</a:t>
            </a:r>
            <a:endParaRPr lang="en-US" altLang="ja-JP" sz="900" spc="-50" dirty="0">
              <a:solidFill>
                <a:schemeClr val="bg1"/>
              </a:solidFill>
              <a:latin typeface="Meiryo UI" panose="020B0604030504040204" pitchFamily="50" charset="-128"/>
              <a:ea typeface="Meiryo UI" panose="020B0604030504040204" pitchFamily="50" charset="-128"/>
            </a:endParaRPr>
          </a:p>
        </p:txBody>
      </p:sp>
      <p:sp>
        <p:nvSpPr>
          <p:cNvPr id="56" name="角丸四角形吹き出し 55"/>
          <p:cNvSpPr/>
          <p:nvPr/>
        </p:nvSpPr>
        <p:spPr>
          <a:xfrm>
            <a:off x="5436879" y="3771761"/>
            <a:ext cx="3365592" cy="386904"/>
          </a:xfrm>
          <a:prstGeom prst="wedgeRoundRectCallout">
            <a:avLst>
              <a:gd name="adj1" fmla="val 30315"/>
              <a:gd name="adj2" fmla="val 6219"/>
              <a:gd name="adj3" fmla="val 16667"/>
            </a:avLst>
          </a:prstGeom>
          <a:solidFill>
            <a:srgbClr val="001C5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ja-JP" altLang="en-US" sz="900" b="1" spc="-50" dirty="0">
                <a:solidFill>
                  <a:srgbClr val="FFFF00"/>
                </a:solidFill>
                <a:latin typeface="Meiryo UI" panose="020B0604030504040204" pitchFamily="50" charset="-128"/>
                <a:ea typeface="Meiryo UI" panose="020B0604030504040204" pitchFamily="50" charset="-128"/>
              </a:rPr>
              <a:t>ステップ３</a:t>
            </a:r>
            <a:endParaRPr lang="en-US" altLang="ja-JP" sz="900" b="1" spc="-50" dirty="0">
              <a:solidFill>
                <a:srgbClr val="FFFF00"/>
              </a:solidFill>
              <a:latin typeface="Meiryo UI" panose="020B0604030504040204" pitchFamily="50" charset="-128"/>
              <a:ea typeface="Meiryo UI" panose="020B0604030504040204" pitchFamily="50" charset="-128"/>
            </a:endParaRPr>
          </a:p>
          <a:p>
            <a:r>
              <a:rPr lang="ja-JP" altLang="en-US" sz="900" spc="-50" dirty="0">
                <a:solidFill>
                  <a:schemeClr val="bg1"/>
                </a:solidFill>
                <a:latin typeface="Meiryo UI" panose="020B0604030504040204" pitchFamily="50" charset="-128"/>
                <a:ea typeface="Meiryo UI" panose="020B0604030504040204" pitchFamily="50" charset="-128"/>
              </a:rPr>
              <a:t>みんなで話し合って決めた行動項目を表にまとめる</a:t>
            </a:r>
            <a:endParaRPr lang="en-US" altLang="ja-JP" sz="900" spc="-50" dirty="0">
              <a:solidFill>
                <a:schemeClr val="bg1"/>
              </a:solidFill>
              <a:latin typeface="Meiryo UI" panose="020B0604030504040204" pitchFamily="50" charset="-128"/>
              <a:ea typeface="Meiryo UI" panose="020B0604030504040204"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3637538940"/>
              </p:ext>
            </p:extLst>
          </p:nvPr>
        </p:nvGraphicFramePr>
        <p:xfrm>
          <a:off x="5436878" y="4345278"/>
          <a:ext cx="3365592" cy="1845111"/>
        </p:xfrm>
        <a:graphic>
          <a:graphicData uri="http://schemas.openxmlformats.org/drawingml/2006/table">
            <a:tbl>
              <a:tblPr firstRow="1" bandRow="1">
                <a:tableStyleId>{5940675A-B579-460E-94D1-54222C63F5DA}</a:tableStyleId>
              </a:tblPr>
              <a:tblGrid>
                <a:gridCol w="698138">
                  <a:extLst>
                    <a:ext uri="{9D8B030D-6E8A-4147-A177-3AD203B41FA5}">
                      <a16:colId xmlns:a16="http://schemas.microsoft.com/office/drawing/2014/main" val="945353232"/>
                    </a:ext>
                  </a:extLst>
                </a:gridCol>
                <a:gridCol w="554994">
                  <a:extLst>
                    <a:ext uri="{9D8B030D-6E8A-4147-A177-3AD203B41FA5}">
                      <a16:colId xmlns:a16="http://schemas.microsoft.com/office/drawing/2014/main" val="3534702418"/>
                    </a:ext>
                  </a:extLst>
                </a:gridCol>
                <a:gridCol w="1107845">
                  <a:extLst>
                    <a:ext uri="{9D8B030D-6E8A-4147-A177-3AD203B41FA5}">
                      <a16:colId xmlns:a16="http://schemas.microsoft.com/office/drawing/2014/main" val="538909035"/>
                    </a:ext>
                  </a:extLst>
                </a:gridCol>
                <a:gridCol w="1004615">
                  <a:extLst>
                    <a:ext uri="{9D8B030D-6E8A-4147-A177-3AD203B41FA5}">
                      <a16:colId xmlns:a16="http://schemas.microsoft.com/office/drawing/2014/main" val="1202589250"/>
                    </a:ext>
                  </a:extLst>
                </a:gridCol>
              </a:tblGrid>
              <a:tr h="195956">
                <a:tc rowSpan="2">
                  <a:txBody>
                    <a:bodyPr/>
                    <a:lstStyle/>
                    <a:p>
                      <a:pPr algn="ctr"/>
                      <a:r>
                        <a:rPr kumimoji="1" lang="ja-JP" altLang="en-US" sz="700" dirty="0">
                          <a:latin typeface="Meiryo UI" panose="020B0604030504040204" pitchFamily="50" charset="-128"/>
                          <a:ea typeface="Meiryo UI" panose="020B0604030504040204" pitchFamily="50" charset="-128"/>
                        </a:rPr>
                        <a:t>時期</a:t>
                      </a:r>
                    </a:p>
                  </a:txBody>
                  <a:tcPr marL="72000" marR="72000" marT="36000" marB="36000" anchor="ctr">
                    <a:lnR w="9525" cap="flat" cmpd="sng" algn="ctr">
                      <a:solidFill>
                        <a:schemeClr val="tx1"/>
                      </a:solidFill>
                      <a:prstDash val="solid"/>
                      <a:round/>
                      <a:headEnd type="none" w="med" len="med"/>
                      <a:tailEnd type="none" w="med" len="med"/>
                    </a:lnR>
                    <a:noFill/>
                  </a:tcPr>
                </a:tc>
                <a:tc rowSpan="2">
                  <a:txBody>
                    <a:bodyPr/>
                    <a:lstStyle/>
                    <a:p>
                      <a:pPr algn="ctr"/>
                      <a:r>
                        <a:rPr kumimoji="1" lang="ja-JP" altLang="en-US" sz="700" dirty="0">
                          <a:latin typeface="Meiryo UI" panose="020B0604030504040204" pitchFamily="50" charset="-128"/>
                          <a:ea typeface="Meiryo UI" panose="020B0604030504040204" pitchFamily="50" charset="-128"/>
                        </a:rPr>
                        <a:t>情報</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gridSpan="2">
                  <a:txBody>
                    <a:bodyPr/>
                    <a:lstStyle/>
                    <a:p>
                      <a:pPr algn="ctr"/>
                      <a:r>
                        <a:rPr kumimoji="1" lang="ja-JP" altLang="en-US" sz="700" dirty="0">
                          <a:latin typeface="Meiryo UI" panose="020B0604030504040204" pitchFamily="50" charset="-128"/>
                          <a:ea typeface="Meiryo UI" panose="020B0604030504040204" pitchFamily="50" charset="-128"/>
                        </a:rPr>
                        <a:t>防災行動</a:t>
                      </a:r>
                    </a:p>
                  </a:txBody>
                  <a:tcPr marL="72000" marR="72000" marT="36000" marB="36000" anchor="ctr">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noFill/>
                  </a:tcPr>
                </a:tc>
                <a:tc hMerge="1">
                  <a:txBody>
                    <a:bodyPr/>
                    <a:lstStyle/>
                    <a:p>
                      <a:pPr algn="ctr"/>
                      <a:endParaRPr kumimoji="1" lang="ja-JP" altLang="en-US" sz="700" dirty="0">
                        <a:latin typeface="Meiryo UI" panose="020B0604030504040204" pitchFamily="50" charset="-128"/>
                        <a:ea typeface="Meiryo UI" panose="020B0604030504040204" pitchFamily="50" charset="-128"/>
                      </a:endParaRPr>
                    </a:p>
                  </a:txBody>
                  <a:tcPr marL="72000" marR="72000" marT="36000" marB="36000"/>
                </a:tc>
                <a:extLst>
                  <a:ext uri="{0D108BD9-81ED-4DB2-BD59-A6C34878D82A}">
                    <a16:rowId xmlns:a16="http://schemas.microsoft.com/office/drawing/2014/main" val="3209058263"/>
                  </a:ext>
                </a:extLst>
              </a:tr>
              <a:tr h="195956">
                <a:tc vMerge="1">
                  <a:txBody>
                    <a:bodyPr/>
                    <a:lstStyle/>
                    <a:p>
                      <a:endParaRPr kumimoji="1" lang="ja-JP" altLang="en-US" sz="6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700" dirty="0">
                          <a:latin typeface="Meiryo UI" panose="020B0604030504040204" pitchFamily="50" charset="-128"/>
                          <a:ea typeface="Meiryo UI" panose="020B0604030504040204" pitchFamily="50" charset="-128"/>
                        </a:rPr>
                        <a:t>個人</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noFill/>
                  </a:tcPr>
                </a:tc>
                <a:tc>
                  <a:txBody>
                    <a:bodyPr/>
                    <a:lstStyle/>
                    <a:p>
                      <a:pPr algn="ctr"/>
                      <a:r>
                        <a:rPr kumimoji="1" lang="ja-JP" altLang="en-US" sz="700" dirty="0">
                          <a:latin typeface="Meiryo UI" panose="020B0604030504040204" pitchFamily="50" charset="-128"/>
                          <a:ea typeface="Meiryo UI" panose="020B0604030504040204" pitchFamily="50" charset="-128"/>
                        </a:rPr>
                        <a:t>地域（自治会）</a:t>
                      </a:r>
                    </a:p>
                  </a:txBody>
                  <a:tcPr marL="72000" marR="72000" marT="36000" marB="3600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44018168"/>
                  </a:ext>
                </a:extLst>
              </a:tr>
              <a:tr h="341494">
                <a:tc>
                  <a:txBody>
                    <a:bodyPr/>
                    <a:lstStyle/>
                    <a:p>
                      <a:r>
                        <a:rPr kumimoji="1" lang="ja-JP" altLang="en-US" sz="700" dirty="0">
                          <a:latin typeface="Meiryo UI" panose="020B0604030504040204" pitchFamily="50" charset="-128"/>
                          <a:ea typeface="Meiryo UI" panose="020B0604030504040204" pitchFamily="50" charset="-128"/>
                        </a:rPr>
                        <a:t>台風最接近の２～３日前</a:t>
                      </a:r>
                    </a:p>
                  </a:txBody>
                  <a:tcPr marL="72000" marR="72000" marT="36000" marB="36000">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700" dirty="0">
                          <a:latin typeface="Meiryo UI" panose="020B0604030504040204" pitchFamily="50" charset="-128"/>
                          <a:ea typeface="Meiryo UI" panose="020B0604030504040204" pitchFamily="50" charset="-128"/>
                        </a:rPr>
                        <a:t>気象情報</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700" dirty="0">
                          <a:latin typeface="Meiryo UI" panose="020B0604030504040204" pitchFamily="50" charset="-128"/>
                          <a:ea typeface="Meiryo UI" panose="020B0604030504040204" pitchFamily="50" charset="-128"/>
                        </a:rPr>
                        <a:t>事前にハザードマップを確認</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非常持出袋の確認</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700" dirty="0">
                          <a:latin typeface="Meiryo UI" panose="020B0604030504040204" pitchFamily="50" charset="-128"/>
                          <a:ea typeface="Meiryo UI" panose="020B0604030504040204" pitchFamily="50" charset="-128"/>
                        </a:rPr>
                        <a:t>地域連絡網の準備</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安否確認方法の確認</a:t>
                      </a:r>
                    </a:p>
                  </a:txBody>
                  <a:tcPr marL="72000" marR="72000" marT="36000" marB="36000">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35121887"/>
                  </a:ext>
                </a:extLst>
              </a:tr>
              <a:tr h="399504">
                <a:tc>
                  <a:txBody>
                    <a:bodyPr/>
                    <a:lstStyle/>
                    <a:p>
                      <a:r>
                        <a:rPr kumimoji="1" lang="ja-JP" altLang="en-US" sz="700" dirty="0">
                          <a:latin typeface="Meiryo UI" panose="020B0604030504040204" pitchFamily="50" charset="-128"/>
                          <a:ea typeface="Meiryo UI" panose="020B0604030504040204" pitchFamily="50" charset="-128"/>
                        </a:rPr>
                        <a:t>台風最接近の１日前</a:t>
                      </a:r>
                    </a:p>
                  </a:txBody>
                  <a:tcPr marL="72000" marR="72000" marT="36000" marB="36000">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r>
                        <a:rPr kumimoji="1" lang="ja-JP" altLang="en-US" sz="700" dirty="0">
                          <a:latin typeface="Meiryo UI" panose="020B0604030504040204" pitchFamily="50" charset="-128"/>
                          <a:ea typeface="Meiryo UI" panose="020B0604030504040204" pitchFamily="50" charset="-128"/>
                        </a:rPr>
                        <a:t>気象情報</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700" dirty="0">
                          <a:latin typeface="Meiryo UI" panose="020B0604030504040204" pitchFamily="50" charset="-128"/>
                          <a:ea typeface="Meiryo UI" panose="020B0604030504040204" pitchFamily="50" charset="-128"/>
                        </a:rPr>
                        <a:t>鉄道、バスなどの運行情報確認</a:t>
                      </a:r>
                      <a:endParaRPr kumimoji="1" lang="en-US" altLang="ja-JP" sz="700" dirty="0">
                        <a:latin typeface="Meiryo UI" panose="020B0604030504040204" pitchFamily="50" charset="-128"/>
                        <a:ea typeface="Meiryo UI" panose="020B0604030504040204" pitchFamily="50" charset="-128"/>
                      </a:endParaRPr>
                    </a:p>
                    <a:p>
                      <a:pPr marL="0" marR="0" lvl="0" indent="0" algn="l" defTabSz="96963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非常持出袋を玄関に準備</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700" dirty="0">
                          <a:latin typeface="Meiryo UI" panose="020B0604030504040204" pitchFamily="50" charset="-128"/>
                          <a:ea typeface="Meiryo UI" panose="020B0604030504040204" pitchFamily="50" charset="-128"/>
                        </a:rPr>
                        <a:t>要配慮者へ声掛け</a:t>
                      </a:r>
                    </a:p>
                  </a:txBody>
                  <a:tcPr marL="72000" marR="72000" marT="36000" marB="36000">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672243364"/>
                  </a:ext>
                </a:extLst>
              </a:tr>
              <a:tr h="440844">
                <a:tc>
                  <a:txBody>
                    <a:bodyPr/>
                    <a:lstStyle/>
                    <a:p>
                      <a:pPr marL="0" marR="0" lvl="0" indent="0" algn="l" defTabSz="969630" rtl="0" eaLnBrk="1" fontAlgn="auto" latinLnBrk="0" hangingPunct="1">
                        <a:lnSpc>
                          <a:spcPct val="100000"/>
                        </a:lnSpc>
                        <a:spcBef>
                          <a:spcPts val="0"/>
                        </a:spcBef>
                        <a:spcAft>
                          <a:spcPts val="0"/>
                        </a:spcAft>
                        <a:buClrTx/>
                        <a:buSzTx/>
                        <a:buFontTx/>
                        <a:buNone/>
                        <a:tabLst/>
                        <a:defRPr/>
                      </a:pPr>
                      <a:r>
                        <a:rPr kumimoji="1" lang="ja-JP" altLang="en-US" sz="700" dirty="0">
                          <a:solidFill>
                            <a:schemeClr val="bg1"/>
                          </a:solidFill>
                          <a:latin typeface="Meiryo UI" panose="020B0604030504040204" pitchFamily="50" charset="-128"/>
                          <a:ea typeface="Meiryo UI" panose="020B0604030504040204" pitchFamily="50" charset="-128"/>
                        </a:rPr>
                        <a:t>台風最接近の数時間前</a:t>
                      </a:r>
                    </a:p>
                  </a:txBody>
                  <a:tcPr marL="72000" marR="72000" marT="36000" marB="36000">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9900"/>
                    </a:solidFill>
                  </a:tcPr>
                </a:tc>
                <a:tc>
                  <a:txBody>
                    <a:bodyPr/>
                    <a:lstStyle/>
                    <a:p>
                      <a:r>
                        <a:rPr kumimoji="1" lang="ja-JP" altLang="en-US" sz="700" dirty="0">
                          <a:latin typeface="Meiryo UI" panose="020B0604030504040204" pitchFamily="50" charset="-128"/>
                          <a:ea typeface="Meiryo UI" panose="020B0604030504040204" pitchFamily="50" charset="-128"/>
                        </a:rPr>
                        <a:t>避難勧告</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避難指示</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緊急</a:t>
                      </a:r>
                      <a:r>
                        <a:rPr kumimoji="1" lang="en-US" altLang="ja-JP" sz="700" dirty="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C99"/>
                    </a:solidFill>
                  </a:tcPr>
                </a:tc>
                <a:tc>
                  <a:txBody>
                    <a:bodyPr/>
                    <a:lstStyle/>
                    <a:p>
                      <a:r>
                        <a:rPr kumimoji="1" lang="ja-JP" altLang="en-US" sz="700" dirty="0">
                          <a:latin typeface="Meiryo UI" panose="020B0604030504040204" pitchFamily="50" charset="-128"/>
                          <a:ea typeface="Meiryo UI" panose="020B0604030504040204" pitchFamily="50" charset="-128"/>
                        </a:rPr>
                        <a:t>指定緊急避難場所へ避難開始</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C99"/>
                    </a:solidFill>
                  </a:tcPr>
                </a:tc>
                <a:tc>
                  <a:txBody>
                    <a:bodyPr/>
                    <a:lstStyle/>
                    <a:p>
                      <a:pPr marL="0" marR="0" lvl="0" indent="0" algn="l" defTabSz="96963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指定緊急避難場所へ避難開始</a:t>
                      </a:r>
                    </a:p>
                    <a:p>
                      <a:r>
                        <a:rPr kumimoji="1" lang="ja-JP" altLang="en-US" sz="700" dirty="0">
                          <a:latin typeface="Meiryo UI" panose="020B0604030504040204" pitchFamily="50" charset="-128"/>
                          <a:ea typeface="Meiryo UI" panose="020B0604030504040204" pitchFamily="50" charset="-128"/>
                        </a:rPr>
                        <a:t>要配慮者の見回り・支援の開始</a:t>
                      </a:r>
                    </a:p>
                  </a:txBody>
                  <a:tcPr marL="72000" marR="72000" marT="36000" marB="36000">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722740610"/>
                  </a:ext>
                </a:extLst>
              </a:tr>
              <a:tr h="213481">
                <a:tc>
                  <a:txBody>
                    <a:bodyPr/>
                    <a:lstStyle/>
                    <a:p>
                      <a:r>
                        <a:rPr kumimoji="1" lang="ja-JP" altLang="en-US" sz="700" dirty="0">
                          <a:solidFill>
                            <a:schemeClr val="bg1"/>
                          </a:solidFill>
                          <a:latin typeface="Meiryo UI" panose="020B0604030504040204" pitchFamily="50" charset="-128"/>
                          <a:ea typeface="Meiryo UI" panose="020B0604030504040204" pitchFamily="50" charset="-128"/>
                        </a:rPr>
                        <a:t>台風最接近</a:t>
                      </a:r>
                    </a:p>
                  </a:txBody>
                  <a:tcPr marL="72000" marR="72000" marT="36000" marB="36000">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rgbClr val="E60000"/>
                    </a:solidFill>
                  </a:tcPr>
                </a:tc>
                <a:tc>
                  <a:txBody>
                    <a:bodyPr/>
                    <a:lstStyle/>
                    <a:p>
                      <a:endParaRPr kumimoji="1" lang="ja-JP" altLang="en-US" sz="700" dirty="0">
                        <a:latin typeface="Meiryo UI" panose="020B0604030504040204" pitchFamily="50" charset="-128"/>
                        <a:ea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rgbClr val="FFCCCC"/>
                    </a:solidFill>
                  </a:tcPr>
                </a:tc>
                <a:tc>
                  <a:txBody>
                    <a:bodyPr/>
                    <a:lstStyle/>
                    <a:p>
                      <a:r>
                        <a:rPr kumimoji="1" lang="ja-JP" altLang="en-US" sz="700" dirty="0">
                          <a:latin typeface="Meiryo UI" panose="020B0604030504040204" pitchFamily="50" charset="-128"/>
                          <a:ea typeface="Meiryo UI" panose="020B0604030504040204" pitchFamily="50" charset="-128"/>
                        </a:rPr>
                        <a:t>避難が完了</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rgbClr val="FFCCCC"/>
                    </a:solidFill>
                  </a:tcPr>
                </a:tc>
                <a:tc>
                  <a:txBody>
                    <a:bodyPr/>
                    <a:lstStyle/>
                    <a:p>
                      <a:r>
                        <a:rPr kumimoji="1" lang="ja-JP" altLang="en-US" sz="700" dirty="0">
                          <a:latin typeface="Meiryo UI" panose="020B0604030504040204" pitchFamily="50" charset="-128"/>
                          <a:ea typeface="Meiryo UI" panose="020B0604030504040204" pitchFamily="50" charset="-128"/>
                        </a:rPr>
                        <a:t>地域全員の無事を確認</a:t>
                      </a:r>
                    </a:p>
                  </a:txBody>
                  <a:tcPr marL="72000" marR="72000" marT="36000" marB="36000">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solidFill>
                      <a:srgbClr val="FFCCCC"/>
                    </a:solidFill>
                  </a:tcPr>
                </a:tc>
                <a:extLst>
                  <a:ext uri="{0D108BD9-81ED-4DB2-BD59-A6C34878D82A}">
                    <a16:rowId xmlns:a16="http://schemas.microsoft.com/office/drawing/2014/main" val="1553339424"/>
                  </a:ext>
                </a:extLst>
              </a:tr>
            </a:tbl>
          </a:graphicData>
        </a:graphic>
      </p:graphicFrame>
      <p:sp>
        <p:nvSpPr>
          <p:cNvPr id="58" name="テキスト ボックス 57"/>
          <p:cNvSpPr txBox="1"/>
          <p:nvPr/>
        </p:nvSpPr>
        <p:spPr>
          <a:xfrm>
            <a:off x="5304309" y="4129833"/>
            <a:ext cx="3588171" cy="215444"/>
          </a:xfrm>
          <a:prstGeom prst="rect">
            <a:avLst/>
          </a:prstGeom>
          <a:noFill/>
        </p:spPr>
        <p:txBody>
          <a:bodyPr wrap="square" rtlCol="0" anchor="t" anchorCtr="0">
            <a:spAutoFit/>
          </a:bodyPr>
          <a:lstStyle/>
          <a:p>
            <a:r>
              <a:rPr kumimoji="1" lang="ja-JP" altLang="en-US" sz="800" spc="-80" dirty="0">
                <a:latin typeface="+mn-ea"/>
              </a:rPr>
              <a:t> </a:t>
            </a:r>
            <a:r>
              <a:rPr kumimoji="1" lang="ja-JP" altLang="en-US" sz="700" spc="-80" dirty="0">
                <a:latin typeface="+mn-ea"/>
              </a:rPr>
              <a:t>◆</a:t>
            </a:r>
            <a:r>
              <a:rPr lang="ja-JP" altLang="en-US" sz="700" dirty="0">
                <a:latin typeface="+mn-ea"/>
              </a:rPr>
              <a:t>コュミニティ</a:t>
            </a:r>
            <a:r>
              <a:rPr kumimoji="1" lang="ja-JP" altLang="en-US" sz="700" dirty="0">
                <a:latin typeface="+mn-ea"/>
              </a:rPr>
              <a:t>（地域）タイムラインのイメージ</a:t>
            </a:r>
            <a:endParaRPr kumimoji="1" lang="en-US" altLang="ja-JP" sz="700" dirty="0">
              <a:latin typeface="+mn-ea"/>
            </a:endParaRPr>
          </a:p>
        </p:txBody>
      </p:sp>
      <p:sp>
        <p:nvSpPr>
          <p:cNvPr id="59" name="二等辺三角形 58"/>
          <p:cNvSpPr/>
          <p:nvPr/>
        </p:nvSpPr>
        <p:spPr>
          <a:xfrm rot="16200000" flipV="1">
            <a:off x="3166263" y="5079138"/>
            <a:ext cx="512517" cy="18552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二等辺三角形 59"/>
          <p:cNvSpPr/>
          <p:nvPr/>
        </p:nvSpPr>
        <p:spPr>
          <a:xfrm rot="16200000" flipV="1">
            <a:off x="4900806" y="5106385"/>
            <a:ext cx="512517" cy="18552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742748" y="3474005"/>
            <a:ext cx="1303058" cy="276999"/>
          </a:xfrm>
          <a:prstGeom prst="rect">
            <a:avLst/>
          </a:prstGeom>
          <a:noFill/>
        </p:spPr>
        <p:txBody>
          <a:bodyPr wrap="square" rtlCol="0" anchor="t" anchorCtr="0">
            <a:spAutoFit/>
          </a:bodyPr>
          <a:lstStyle/>
          <a:p>
            <a:r>
              <a:rPr lang="ja-JP" altLang="en-US" sz="1200" b="1" spc="-8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策定の流れ＞</a:t>
            </a:r>
            <a:endParaRPr kumimoji="1" lang="en-US" altLang="ja-JP" sz="1200" b="1"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742747" y="2059826"/>
            <a:ext cx="1714019" cy="276999"/>
          </a:xfrm>
          <a:prstGeom prst="rect">
            <a:avLst/>
          </a:prstGeom>
          <a:noFill/>
        </p:spPr>
        <p:txBody>
          <a:bodyPr wrap="square" rtlCol="0" anchor="t" anchorCtr="0">
            <a:spAutoFit/>
          </a:bodyPr>
          <a:lstStyle/>
          <a:p>
            <a:r>
              <a:rPr lang="ja-JP" altLang="en-US" sz="1200" b="1" spc="-8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タイムラインの種類＞</a:t>
            </a:r>
            <a:endParaRPr kumimoji="1" lang="en-US" altLang="ja-JP" sz="120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3" name="テキスト ボックス 62"/>
          <p:cNvSpPr txBox="1"/>
          <p:nvPr/>
        </p:nvSpPr>
        <p:spPr>
          <a:xfrm>
            <a:off x="224645" y="6373572"/>
            <a:ext cx="8203650" cy="423171"/>
          </a:xfrm>
          <a:prstGeom prst="rect">
            <a:avLst/>
          </a:prstGeom>
          <a:noFill/>
          <a:ln>
            <a:noFill/>
          </a:ln>
        </p:spPr>
        <p:txBody>
          <a:bodyPr wrap="none" rtlCol="0">
            <a:noAutofit/>
          </a:bodyPr>
          <a:lstStyle/>
          <a:p>
            <a:pPr lvl="0">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(*13)</a:t>
            </a:r>
            <a:r>
              <a:rPr kumimoji="1" lang="en-US" altLang="ja-JP" sz="800" b="0" i="0" u="none" strike="noStrike" kern="1200" cap="none" spc="0" normalizeH="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事前防災行動</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計画。大規模災害の発生を前提に、防災関係機関が連携して災害時に発生する状況を予め想定し共有した上で、「いつ」「誰が」「何をするか」に着目して、</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防災行動とその実施主体を時系列で整理した計画（再掲）。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40988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07836" y="380999"/>
            <a:ext cx="8760425" cy="6243356"/>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lvl="0">
              <a:defRPr/>
            </a:pPr>
            <a:r>
              <a:rPr lang="ja-JP" altLang="en-US" sz="1600" b="1"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◆効果的な広報媒体の選択</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1" name="正方形/長方形 2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8" name="図 7"/>
          <p:cNvPicPr>
            <a:picLocks noChangeAspect="1"/>
          </p:cNvPicPr>
          <p:nvPr/>
        </p:nvPicPr>
        <p:blipFill>
          <a:blip r:embed="rId2"/>
          <a:stretch>
            <a:fillRect/>
          </a:stretch>
        </p:blipFill>
        <p:spPr>
          <a:xfrm>
            <a:off x="5875190" y="813993"/>
            <a:ext cx="2882882" cy="5711350"/>
          </a:xfrm>
          <a:prstGeom prst="rect">
            <a:avLst/>
          </a:prstGeom>
        </p:spPr>
      </p:pic>
      <p:sp>
        <p:nvSpPr>
          <p:cNvPr id="9" name="雲形吹き出し 8"/>
          <p:cNvSpPr/>
          <p:nvPr/>
        </p:nvSpPr>
        <p:spPr>
          <a:xfrm>
            <a:off x="7185243" y="1169318"/>
            <a:ext cx="669041" cy="378904"/>
          </a:xfrm>
          <a:prstGeom prst="cloudCallout">
            <a:avLst>
              <a:gd name="adj1" fmla="val -76035"/>
              <a:gd name="adj2" fmla="val 97225"/>
            </a:avLst>
          </a:prstGeom>
          <a:ln/>
        </p:spPr>
        <p:style>
          <a:lnRef idx="1">
            <a:schemeClr val="accent2"/>
          </a:lnRef>
          <a:fillRef idx="2">
            <a:schemeClr val="accent2"/>
          </a:fillRef>
          <a:effectRef idx="1">
            <a:schemeClr val="accent2"/>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性別</a:t>
            </a:r>
          </a:p>
        </p:txBody>
      </p:sp>
      <p:sp>
        <p:nvSpPr>
          <p:cNvPr id="10" name="雲形吹き出し 9"/>
          <p:cNvSpPr/>
          <p:nvPr/>
        </p:nvSpPr>
        <p:spPr>
          <a:xfrm>
            <a:off x="6434023" y="2477113"/>
            <a:ext cx="706443" cy="392153"/>
          </a:xfrm>
          <a:prstGeom prst="cloudCallout">
            <a:avLst>
              <a:gd name="adj1" fmla="val -21664"/>
              <a:gd name="adj2" fmla="val -174994"/>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エリア</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雲形吹き出し 10"/>
          <p:cNvSpPr/>
          <p:nvPr/>
        </p:nvSpPr>
        <p:spPr>
          <a:xfrm>
            <a:off x="7185243" y="3669668"/>
            <a:ext cx="900100" cy="405045"/>
          </a:xfrm>
          <a:prstGeom prst="cloudCallout">
            <a:avLst>
              <a:gd name="adj1" fmla="val -69071"/>
              <a:gd name="adj2" fmla="val -46061"/>
            </a:avLst>
          </a:prstGeom>
          <a:ln/>
        </p:spPr>
        <p:style>
          <a:lnRef idx="1">
            <a:schemeClr val="accent4"/>
          </a:lnRef>
          <a:fillRef idx="2">
            <a:schemeClr val="accent4"/>
          </a:fillRef>
          <a:effectRef idx="1">
            <a:schemeClr val="accent4"/>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検索履歴</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雲形吹き出し 15"/>
          <p:cNvSpPr/>
          <p:nvPr/>
        </p:nvSpPr>
        <p:spPr>
          <a:xfrm>
            <a:off x="5946263" y="2103839"/>
            <a:ext cx="720080" cy="378545"/>
          </a:xfrm>
          <a:prstGeom prst="cloudCallout">
            <a:avLst>
              <a:gd name="adj1" fmla="val 8180"/>
              <a:gd name="adj2" fmla="val -84660"/>
            </a:avLst>
          </a:prstGeom>
          <a:ln/>
        </p:spPr>
        <p:style>
          <a:lnRef idx="1">
            <a:schemeClr val="accent3"/>
          </a:lnRef>
          <a:fillRef idx="2">
            <a:schemeClr val="accent3"/>
          </a:fillRef>
          <a:effectRef idx="1">
            <a:schemeClr val="accent3"/>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年齢</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20" name="表 19"/>
          <p:cNvGraphicFramePr>
            <a:graphicFrameLocks noGrp="1"/>
          </p:cNvGraphicFramePr>
          <p:nvPr>
            <p:extLst>
              <p:ext uri="{D42A27DB-BD31-4B8C-83A1-F6EECF244321}">
                <p14:modId xmlns:p14="http://schemas.microsoft.com/office/powerpoint/2010/main" val="974572481"/>
              </p:ext>
            </p:extLst>
          </p:nvPr>
        </p:nvGraphicFramePr>
        <p:xfrm>
          <a:off x="656565" y="2494726"/>
          <a:ext cx="4327505" cy="993569"/>
        </p:xfrm>
        <a:graphic>
          <a:graphicData uri="http://schemas.openxmlformats.org/drawingml/2006/table">
            <a:tbl>
              <a:tblPr firstRow="1" firstCol="1" bandRow="1">
                <a:tableStyleId>{5940675A-B579-460E-94D1-54222C63F5DA}</a:tableStyleId>
              </a:tblPr>
              <a:tblGrid>
                <a:gridCol w="1464512">
                  <a:extLst>
                    <a:ext uri="{9D8B030D-6E8A-4147-A177-3AD203B41FA5}">
                      <a16:colId xmlns:a16="http://schemas.microsoft.com/office/drawing/2014/main" val="2266881924"/>
                    </a:ext>
                  </a:extLst>
                </a:gridCol>
                <a:gridCol w="2862993">
                  <a:extLst>
                    <a:ext uri="{9D8B030D-6E8A-4147-A177-3AD203B41FA5}">
                      <a16:colId xmlns:a16="http://schemas.microsoft.com/office/drawing/2014/main" val="2128091051"/>
                    </a:ext>
                  </a:extLst>
                </a:gridCol>
              </a:tblGrid>
              <a:tr h="221826">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種類</a:t>
                      </a:r>
                    </a:p>
                  </a:txBody>
                  <a:tcPr>
                    <a:solidFill>
                      <a:schemeClr val="accent6"/>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利用するデータ</a:t>
                      </a:r>
                    </a:p>
                  </a:txBody>
                  <a:tcPr>
                    <a:solidFill>
                      <a:schemeClr val="accent6"/>
                    </a:solidFill>
                  </a:tcPr>
                </a:tc>
                <a:extLst>
                  <a:ext uri="{0D108BD9-81ED-4DB2-BD59-A6C34878D82A}">
                    <a16:rowId xmlns:a16="http://schemas.microsoft.com/office/drawing/2014/main" val="633772032"/>
                  </a:ext>
                </a:extLst>
              </a:tr>
              <a:tr h="239755">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行動ターゲティング型</a:t>
                      </a:r>
                    </a:p>
                  </a:txBody>
                  <a:tcPr anchor="ctr"/>
                </a:tc>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ユーザーの検索・閲覧履歴</a:t>
                      </a:r>
                    </a:p>
                  </a:txBody>
                  <a:tcPr anchor="ctr"/>
                </a:tc>
                <a:extLst>
                  <a:ext uri="{0D108BD9-81ED-4DB2-BD59-A6C34878D82A}">
                    <a16:rowId xmlns:a16="http://schemas.microsoft.com/office/drawing/2014/main" val="2521748867"/>
                  </a:ext>
                </a:extLst>
              </a:tr>
              <a:tr h="262049">
                <a:tc>
                  <a:txBody>
                    <a:bodyPr/>
                    <a:lstStyle/>
                    <a:p>
                      <a:pPr algn="ctr"/>
                      <a:r>
                        <a:rPr lang="ja-JP" altLang="en-US" sz="1000" dirty="0">
                          <a:solidFill>
                            <a:schemeClr val="tx1"/>
                          </a:solidFill>
                          <a:latin typeface="Meiryo UI" panose="020B0604030504040204" pitchFamily="50" charset="-128"/>
                          <a:ea typeface="Meiryo UI" panose="020B0604030504040204" pitchFamily="50" charset="-128"/>
                        </a:rPr>
                        <a:t>属性ターゲティング型</a:t>
                      </a:r>
                    </a:p>
                  </a:txBody>
                  <a:tcPr anchor="ctr"/>
                </a:tc>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年齢・性別・居住地など個人の属性</a:t>
                      </a:r>
                    </a:p>
                  </a:txBody>
                  <a:tcPr anchor="ctr"/>
                </a:tc>
                <a:extLst>
                  <a:ext uri="{0D108BD9-81ED-4DB2-BD59-A6C34878D82A}">
                    <a16:rowId xmlns:a16="http://schemas.microsoft.com/office/drawing/2014/main" val="1527583469"/>
                  </a:ext>
                </a:extLst>
              </a:tr>
              <a:tr h="221596">
                <a:tc>
                  <a:txBody>
                    <a:bodyPr/>
                    <a:lstStyle/>
                    <a:p>
                      <a:pPr algn="ctr"/>
                      <a:r>
                        <a:rPr lang="ja-JP" altLang="en-US" sz="1000" dirty="0">
                          <a:solidFill>
                            <a:schemeClr val="tx1"/>
                          </a:solidFill>
                          <a:latin typeface="Meiryo UI" panose="020B0604030504040204" pitchFamily="50" charset="-128"/>
                          <a:ea typeface="Meiryo UI" panose="020B0604030504040204" pitchFamily="50" charset="-128"/>
                        </a:rPr>
                        <a:t>コンテンツ連動型</a:t>
                      </a:r>
                    </a:p>
                  </a:txBody>
                  <a:tcPr anchor="ctr"/>
                </a:tc>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ユーザーが閲覧しているサイトやアプリの内容</a:t>
                      </a:r>
                    </a:p>
                  </a:txBody>
                  <a:tcPr anchor="ctr"/>
                </a:tc>
                <a:extLst>
                  <a:ext uri="{0D108BD9-81ED-4DB2-BD59-A6C34878D82A}">
                    <a16:rowId xmlns:a16="http://schemas.microsoft.com/office/drawing/2014/main" val="2551671548"/>
                  </a:ext>
                </a:extLst>
              </a:tr>
            </a:tbl>
          </a:graphicData>
        </a:graphic>
      </p:graphicFrame>
      <p:sp>
        <p:nvSpPr>
          <p:cNvPr id="6" name="テキスト ボックス 5"/>
          <p:cNvSpPr txBox="1"/>
          <p:nvPr/>
        </p:nvSpPr>
        <p:spPr>
          <a:xfrm>
            <a:off x="424239" y="2208917"/>
            <a:ext cx="3472410" cy="275817"/>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（代表的なターゲティングの種類</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458286" y="1364557"/>
            <a:ext cx="5137871" cy="640198"/>
          </a:xfrm>
          <a:prstGeom prst="rect">
            <a:avLst/>
          </a:prstGeom>
          <a:noFill/>
          <a:ln>
            <a:noFill/>
          </a:ln>
        </p:spPr>
        <p:txBody>
          <a:bodyPr wrap="square" rtlCol="0">
            <a:noAutofit/>
          </a:bodyPr>
          <a:lstStyle/>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インターネット利用者の属性や閲覧履歴等に基づいて対象者を絞り込み、</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サイトの一部に広告を表示するターゲティング広報を活用することによって、府政に関する情報発信の多様化を図る。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343765210"/>
              </p:ext>
            </p:extLst>
          </p:nvPr>
        </p:nvGraphicFramePr>
        <p:xfrm>
          <a:off x="666719" y="4130939"/>
          <a:ext cx="5096132" cy="2221241"/>
        </p:xfrm>
        <a:graphic>
          <a:graphicData uri="http://schemas.openxmlformats.org/drawingml/2006/table">
            <a:tbl>
              <a:tblPr firstRow="1" bandRow="1">
                <a:tableStyleId>{5C22544A-7EE6-4342-B048-85BDC9FD1C3A}</a:tableStyleId>
              </a:tblPr>
              <a:tblGrid>
                <a:gridCol w="1904620">
                  <a:extLst>
                    <a:ext uri="{9D8B030D-6E8A-4147-A177-3AD203B41FA5}">
                      <a16:colId xmlns:a16="http://schemas.microsoft.com/office/drawing/2014/main" val="344722315"/>
                    </a:ext>
                  </a:extLst>
                </a:gridCol>
                <a:gridCol w="3191512">
                  <a:extLst>
                    <a:ext uri="{9D8B030D-6E8A-4147-A177-3AD203B41FA5}">
                      <a16:colId xmlns:a16="http://schemas.microsoft.com/office/drawing/2014/main" val="1067912058"/>
                    </a:ext>
                  </a:extLst>
                </a:gridCol>
              </a:tblGrid>
              <a:tr h="317026">
                <a:tc>
                  <a:txBody>
                    <a:bodyPr/>
                    <a:lstStyle/>
                    <a:p>
                      <a:pPr algn="ctr"/>
                      <a:r>
                        <a:rPr kumimoji="1" lang="ja-JP" altLang="en-US" sz="900" dirty="0">
                          <a:latin typeface="Meiryo UI" panose="020B0604030504040204" pitchFamily="50" charset="-128"/>
                          <a:ea typeface="Meiryo UI" panose="020B0604030504040204" pitchFamily="50" charset="-128"/>
                        </a:rPr>
                        <a:t>案件名</a:t>
                      </a:r>
                    </a:p>
                  </a:txBody>
                  <a:tcPr anchor="ctr"/>
                </a:tc>
                <a:tc>
                  <a:txBody>
                    <a:bodyPr/>
                    <a:lstStyle/>
                    <a:p>
                      <a:pPr algn="ctr"/>
                      <a:r>
                        <a:rPr kumimoji="1" lang="ja-JP" altLang="en-US" sz="900" dirty="0">
                          <a:latin typeface="Meiryo UI" panose="020B0604030504040204" pitchFamily="50" charset="-128"/>
                          <a:ea typeface="Meiryo UI" panose="020B0604030504040204" pitchFamily="50" charset="-128"/>
                        </a:rPr>
                        <a:t>ターゲットにした層</a:t>
                      </a:r>
                    </a:p>
                  </a:txBody>
                  <a:tcPr anchor="ctr"/>
                </a:tc>
                <a:extLst>
                  <a:ext uri="{0D108BD9-81ED-4DB2-BD59-A6C34878D82A}">
                    <a16:rowId xmlns:a16="http://schemas.microsoft.com/office/drawing/2014/main" val="1995592083"/>
                  </a:ext>
                </a:extLst>
              </a:tr>
              <a:tr h="370794">
                <a:tc>
                  <a:txBody>
                    <a:bodyPr/>
                    <a:lstStyle/>
                    <a:p>
                      <a:r>
                        <a:rPr kumimoji="1" lang="ja-JP" altLang="en-US" sz="900" dirty="0">
                          <a:latin typeface="Meiryo UI" panose="020B0604030504040204" pitchFamily="50" charset="-128"/>
                          <a:ea typeface="Meiryo UI" panose="020B0604030504040204" pitchFamily="50" charset="-128"/>
                        </a:rPr>
                        <a:t>青少年に対するインターネット上での被害防止のための啓発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青少年課</a:t>
                      </a:r>
                      <a:r>
                        <a:rPr kumimoji="1" lang="en-US" altLang="ja-JP" sz="900" dirty="0">
                          <a:latin typeface="Meiryo UI" panose="020B0604030504040204" pitchFamily="50" charset="-128"/>
                          <a:ea typeface="Meiryo UI" panose="020B0604030504040204" pitchFamily="50" charset="-128"/>
                        </a:rPr>
                        <a:t>】</a:t>
                      </a: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・年齢・地域</a:t>
                      </a:r>
                      <a:r>
                        <a:rPr kumimoji="1" lang="ja-JP" altLang="en-US" sz="900" spc="-30" baseline="0" dirty="0">
                          <a:solidFill>
                            <a:schemeClr val="tx1"/>
                          </a:solidFill>
                          <a:latin typeface="Meiryo UI" panose="020B0604030504040204" pitchFamily="50" charset="-128"/>
                          <a:ea typeface="Meiryo UI" panose="020B0604030504040204" pitchFamily="50" charset="-128"/>
                        </a:rPr>
                        <a:t>（大阪府域で主に活動する</a:t>
                      </a:r>
                      <a:r>
                        <a:rPr kumimoji="1" lang="en-US" altLang="ja-JP" sz="900" spc="-30" baseline="0" dirty="0">
                          <a:solidFill>
                            <a:schemeClr val="tx1"/>
                          </a:solidFill>
                          <a:latin typeface="Meiryo UI" panose="020B0604030504040204" pitchFamily="50" charset="-128"/>
                          <a:ea typeface="Meiryo UI" panose="020B0604030504040204" pitchFamily="50" charset="-128"/>
                        </a:rPr>
                        <a:t>18</a:t>
                      </a:r>
                      <a:r>
                        <a:rPr kumimoji="1" lang="ja-JP" altLang="en-US" sz="900" spc="-30" baseline="0" dirty="0">
                          <a:solidFill>
                            <a:schemeClr val="tx1"/>
                          </a:solidFill>
                          <a:latin typeface="Meiryo UI" panose="020B0604030504040204" pitchFamily="50" charset="-128"/>
                          <a:ea typeface="Meiryo UI" panose="020B0604030504040204" pitchFamily="50" charset="-128"/>
                        </a:rPr>
                        <a:t>歳未満の青少年、</a:t>
                      </a:r>
                    </a:p>
                    <a:p>
                      <a:r>
                        <a:rPr kumimoji="1" lang="ja-JP" altLang="en-US" sz="900" spc="-30" baseline="0" dirty="0">
                          <a:solidFill>
                            <a:schemeClr val="tx1"/>
                          </a:solidFill>
                          <a:latin typeface="Meiryo UI" panose="020B0604030504040204" pitchFamily="50" charset="-128"/>
                          <a:ea typeface="Meiryo UI" panose="020B0604030504040204" pitchFamily="50" charset="-128"/>
                        </a:rPr>
                        <a:t>　　     　　　　　大阪府域で主に活動する</a:t>
                      </a:r>
                      <a:r>
                        <a:rPr kumimoji="1" lang="en-US" altLang="ja-JP" sz="900" spc="-30" baseline="0" dirty="0">
                          <a:solidFill>
                            <a:schemeClr val="tx1"/>
                          </a:solidFill>
                          <a:latin typeface="Meiryo UI" panose="020B0604030504040204" pitchFamily="50" charset="-128"/>
                          <a:ea typeface="Meiryo UI" panose="020B0604030504040204" pitchFamily="50" charset="-128"/>
                        </a:rPr>
                        <a:t>18</a:t>
                      </a:r>
                      <a:r>
                        <a:rPr kumimoji="1" lang="ja-JP" altLang="en-US" sz="900" spc="-30" baseline="0" dirty="0">
                          <a:solidFill>
                            <a:schemeClr val="tx1"/>
                          </a:solidFill>
                          <a:latin typeface="Meiryo UI" panose="020B0604030504040204" pitchFamily="50" charset="-128"/>
                          <a:ea typeface="Meiryo UI" panose="020B0604030504040204" pitchFamily="50" charset="-128"/>
                        </a:rPr>
                        <a:t>歳以上の人</a:t>
                      </a:r>
                      <a:r>
                        <a:rPr kumimoji="1" lang="ja-JP" altLang="en-US" sz="600" spc="-30" baseline="0" dirty="0">
                          <a:solidFill>
                            <a:schemeClr val="tx1"/>
                          </a:solidFill>
                          <a:latin typeface="Meiryo UI" panose="020B0604030504040204" pitchFamily="50" charset="-128"/>
                          <a:ea typeface="Meiryo UI" panose="020B0604030504040204" pitchFamily="50" charset="-128"/>
                        </a:rPr>
                        <a:t>（上記以外）</a:t>
                      </a:r>
                      <a:r>
                        <a:rPr kumimoji="1" lang="ja-JP" altLang="en-US" sz="900" spc="-30" baseline="0" dirty="0">
                          <a:solidFill>
                            <a:schemeClr val="tx1"/>
                          </a:solidFill>
                          <a:latin typeface="Meiryo UI" panose="020B0604030504040204" pitchFamily="50" charset="-128"/>
                          <a:ea typeface="Meiryo UI" panose="020B0604030504040204" pitchFamily="50" charset="-128"/>
                        </a:rPr>
                        <a:t>）</a:t>
                      </a:r>
                    </a:p>
                    <a:p>
                      <a:r>
                        <a:rPr kumimoji="1" lang="ja-JP" altLang="en-US" sz="900" dirty="0">
                          <a:solidFill>
                            <a:schemeClr val="tx1"/>
                          </a:solidFill>
                          <a:latin typeface="Meiryo UI" panose="020B0604030504040204" pitchFamily="50" charset="-128"/>
                          <a:ea typeface="Meiryo UI" panose="020B0604030504040204" pitchFamily="50" charset="-128"/>
                        </a:rPr>
                        <a:t>・検索キーワード（パパ活、ママ活等）　等</a:t>
                      </a:r>
                    </a:p>
                  </a:txBody>
                  <a:tcPr marR="72000" anchor="ctr"/>
                </a:tc>
                <a:extLst>
                  <a:ext uri="{0D108BD9-81ED-4DB2-BD59-A6C34878D82A}">
                    <a16:rowId xmlns:a16="http://schemas.microsoft.com/office/drawing/2014/main" val="3895236799"/>
                  </a:ext>
                </a:extLst>
              </a:tr>
              <a:tr h="361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受動喫煙防止対策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健康づくり課</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a:latin typeface="Meiryo UI" panose="020B0604030504040204" pitchFamily="50" charset="-128"/>
                          <a:ea typeface="Meiryo UI" panose="020B0604030504040204" pitchFamily="50" charset="-128"/>
                        </a:rPr>
                        <a:t>・年齢（</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59</a:t>
                      </a:r>
                      <a:r>
                        <a:rPr kumimoji="1" lang="ja-JP" altLang="en-US" sz="900" dirty="0">
                          <a:latin typeface="Meiryo UI" panose="020B0604030504040204" pitchFamily="50" charset="-128"/>
                          <a:ea typeface="Meiryo UI" panose="020B0604030504040204" pitchFamily="50" charset="-128"/>
                        </a:rPr>
                        <a:t>歳）　　・地域（大阪府域）</a:t>
                      </a:r>
                    </a:p>
                  </a:txBody>
                  <a:tcPr anchor="ctr"/>
                </a:tc>
                <a:extLst>
                  <a:ext uri="{0D108BD9-81ED-4DB2-BD59-A6C34878D82A}">
                    <a16:rowId xmlns:a16="http://schemas.microsoft.com/office/drawing/2014/main" val="3077562417"/>
                  </a:ext>
                </a:extLst>
              </a:tr>
              <a:tr h="399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自殺対策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こころの健康総合ｾﾝﾀｰ</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a:latin typeface="Meiryo UI" panose="020B0604030504040204" pitchFamily="50" charset="-128"/>
                          <a:ea typeface="Meiryo UI" panose="020B0604030504040204" pitchFamily="50" charset="-128"/>
                        </a:rPr>
                        <a:t>・全年齢　　　・地域（大阪府域）</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・検索キーワード</a:t>
                      </a:r>
                      <a:r>
                        <a:rPr kumimoji="1" lang="ja-JP" altLang="en-US" sz="900" dirty="0">
                          <a:solidFill>
                            <a:schemeClr val="tx1"/>
                          </a:solidFill>
                          <a:latin typeface="Meiryo UI" panose="020B0604030504040204" pitchFamily="50" charset="-128"/>
                          <a:ea typeface="Meiryo UI" panose="020B0604030504040204" pitchFamily="50" charset="-128"/>
                        </a:rPr>
                        <a:t>（コロナ、自殺関連等）</a:t>
                      </a:r>
                    </a:p>
                  </a:txBody>
                  <a:tcPr anchor="ctr"/>
                </a:tc>
                <a:extLst>
                  <a:ext uri="{0D108BD9-81ED-4DB2-BD59-A6C34878D82A}">
                    <a16:rowId xmlns:a16="http://schemas.microsoft.com/office/drawing/2014/main" val="2552691079"/>
                  </a:ext>
                </a:extLst>
              </a:tr>
              <a:tr h="274320">
                <a:tc>
                  <a:txBody>
                    <a:bodyPr/>
                    <a:lstStyle/>
                    <a:p>
                      <a:r>
                        <a:rPr lang="ja-JP" altLang="en-US" sz="1000" dirty="0">
                          <a:latin typeface="Meiryo UI" panose="020B0604030504040204" pitchFamily="50" charset="-128"/>
                          <a:ea typeface="Meiryo UI" panose="020B0604030504040204" pitchFamily="50" charset="-128"/>
                        </a:rPr>
                        <a:t>薬物乱用防止啓発</a:t>
                      </a:r>
                      <a:r>
                        <a:rPr lang="ja-JP" altLang="en-US" sz="1000" baseline="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薬務課</a:t>
                      </a:r>
                      <a:r>
                        <a:rPr lang="en-US" altLang="ja-JP" sz="1000" dirty="0">
                          <a:latin typeface="Meiryo UI" panose="020B0604030504040204" pitchFamily="50" charset="-128"/>
                          <a:ea typeface="Meiryo UI" panose="020B0604030504040204" pitchFamily="50" charset="-128"/>
                        </a:rPr>
                        <a:t>】</a:t>
                      </a:r>
                    </a:p>
                  </a:txBody>
                  <a:tcPr anchor="ctr"/>
                </a:tc>
                <a:tc>
                  <a:txBody>
                    <a:bodyPr/>
                    <a:lstStyle/>
                    <a:p>
                      <a:r>
                        <a:rPr lang="ja-JP" altLang="en-US" sz="1000" dirty="0">
                          <a:latin typeface="Meiryo UI" panose="020B0604030504040204" pitchFamily="50" charset="-128"/>
                          <a:ea typeface="Meiryo UI" panose="020B0604030504040204" pitchFamily="50" charset="-128"/>
                        </a:rPr>
                        <a:t>・年齢（</a:t>
                      </a:r>
                      <a:r>
                        <a:rPr lang="en-US" altLang="ja-JP" sz="1000" dirty="0">
                          <a:latin typeface="Meiryo UI" panose="020B0604030504040204" pitchFamily="50" charset="-128"/>
                          <a:ea typeface="Meiryo UI" panose="020B0604030504040204" pitchFamily="50" charset="-128"/>
                        </a:rPr>
                        <a:t>13</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29</a:t>
                      </a:r>
                      <a:r>
                        <a:rPr lang="ja-JP" altLang="en-US" sz="1000" dirty="0">
                          <a:latin typeface="Meiryo UI" panose="020B0604030504040204" pitchFamily="50" charset="-128"/>
                          <a:ea typeface="Meiryo UI" panose="020B0604030504040204" pitchFamily="50" charset="-128"/>
                        </a:rPr>
                        <a:t>歳）　・地域（大阪府域）</a:t>
                      </a:r>
                    </a:p>
                  </a:txBody>
                  <a:tcPr anchor="ctr"/>
                </a:tc>
                <a:extLst>
                  <a:ext uri="{0D108BD9-81ED-4DB2-BD59-A6C34878D82A}">
                    <a16:rowId xmlns:a16="http://schemas.microsoft.com/office/drawing/2014/main" val="19521727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入居者募集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府住宅</a:t>
                      </a:r>
                      <a:r>
                        <a:rPr kumimoji="1" lang="ja-JP" altLang="en-US" sz="900" dirty="0">
                          <a:solidFill>
                            <a:schemeClr val="tx1"/>
                          </a:solidFill>
                          <a:latin typeface="Meiryo UI" panose="020B0604030504040204" pitchFamily="50" charset="-128"/>
                          <a:ea typeface="Meiryo UI" panose="020B0604030504040204" pitchFamily="50" charset="-128"/>
                        </a:rPr>
                        <a:t>供給公社</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a:latin typeface="Meiryo UI" panose="020B0604030504040204" pitchFamily="50" charset="-128"/>
                          <a:ea typeface="Meiryo UI" panose="020B0604030504040204" pitchFamily="50" charset="-128"/>
                        </a:rPr>
                        <a:t>・年齢（主に</a:t>
                      </a:r>
                      <a:r>
                        <a:rPr kumimoji="1" lang="en-US" altLang="ja-JP" sz="900" dirty="0">
                          <a:latin typeface="Meiryo UI" panose="020B0604030504040204" pitchFamily="50" charset="-128"/>
                          <a:ea typeface="Meiryo UI" panose="020B0604030504040204" pitchFamily="50" charset="-128"/>
                        </a:rPr>
                        <a:t>20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40</a:t>
                      </a:r>
                      <a:r>
                        <a:rPr kumimoji="1" lang="ja-JP" altLang="en-US" sz="900" dirty="0">
                          <a:latin typeface="Meiryo UI" panose="020B0604030504040204" pitchFamily="50" charset="-128"/>
                          <a:ea typeface="Meiryo UI" panose="020B0604030504040204" pitchFamily="50" charset="-128"/>
                        </a:rPr>
                        <a:t>歳代）　・地域（大阪府域）</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・検索キーワード（賃貸、リノベーション等）</a:t>
                      </a:r>
                    </a:p>
                  </a:txBody>
                  <a:tcPr anchor="ctr"/>
                </a:tc>
                <a:extLst>
                  <a:ext uri="{0D108BD9-81ED-4DB2-BD59-A6C34878D82A}">
                    <a16:rowId xmlns:a16="http://schemas.microsoft.com/office/drawing/2014/main" val="465940872"/>
                  </a:ext>
                </a:extLst>
              </a:tr>
            </a:tbl>
          </a:graphicData>
        </a:graphic>
      </p:graphicFrame>
      <p:sp>
        <p:nvSpPr>
          <p:cNvPr id="19" name="テキスト ボックス 18"/>
          <p:cNvSpPr txBox="1"/>
          <p:nvPr/>
        </p:nvSpPr>
        <p:spPr>
          <a:xfrm>
            <a:off x="432859" y="3860908"/>
            <a:ext cx="1888891" cy="253487"/>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年度実施例）</a:t>
            </a:r>
            <a:endPar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289500" y="1082953"/>
            <a:ext cx="3472410" cy="275817"/>
          </a:xfrm>
          <a:prstGeom prst="rect">
            <a:avLst/>
          </a:prstGeom>
          <a:noFill/>
          <a:ln>
            <a:noFill/>
          </a:ln>
        </p:spPr>
        <p:txBody>
          <a:bodyPr wrap="square" rtlCol="0">
            <a:no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ターゲティング広報の活用</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6" name="テキスト ボックス 25"/>
          <p:cNvSpPr txBox="1"/>
          <p:nvPr/>
        </p:nvSpPr>
        <p:spPr>
          <a:xfrm>
            <a:off x="2538130" y="3925878"/>
            <a:ext cx="3204000" cy="170604"/>
          </a:xfrm>
          <a:prstGeom prst="rect">
            <a:avLst/>
          </a:prstGeom>
          <a:noFill/>
          <a:ln cmpd="dbl">
            <a:solidFill>
              <a:schemeClr val="accent1"/>
            </a:solidFill>
            <a:prstDash val="dash"/>
          </a:ln>
        </p:spPr>
        <p:txBody>
          <a:bodyPr wrap="square" lIns="72000" rIns="72000" rtlCol="0" anchor="ctr">
            <a:noAutofit/>
          </a:bodyPr>
          <a:lstStyle/>
          <a:p>
            <a:pPr lvl="0" algn="ctr">
              <a:lnSpc>
                <a:spcPts val="1100"/>
              </a:lnSpc>
              <a:defRPr/>
            </a:pPr>
            <a:r>
              <a:rPr lang="ja-JP" altLang="en-US" sz="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対面での働きかけが困難なケースでの啓発・注意喚起等にも活用！</a:t>
            </a:r>
            <a:endParaRPr lang="en-US" altLang="ja-JP" sz="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5932851" y="987777"/>
            <a:ext cx="16169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≪イメージ図≫</a:t>
            </a:r>
          </a:p>
        </p:txBody>
      </p:sp>
    </p:spTree>
    <p:extLst>
      <p:ext uri="{BB962C8B-B14F-4D97-AF65-F5344CB8AC3E}">
        <p14:creationId xmlns:p14="http://schemas.microsoft.com/office/powerpoint/2010/main" val="4271482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36599" y="377984"/>
            <a:ext cx="8760425" cy="6243356"/>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lvl="0">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企業等との連携による情報発信　</a:t>
            </a:r>
            <a:r>
              <a:rPr lang="en-US" altLang="ja-JP" sz="1100" b="1"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財務部 行政経営課</a:t>
            </a:r>
            <a:r>
              <a:rPr lang="en-US" altLang="ja-JP" sz="1100" b="1"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5" name="正方形/長方形 24"/>
          <p:cNvSpPr/>
          <p:nvPr/>
        </p:nvSpPr>
        <p:spPr>
          <a:xfrm>
            <a:off x="7334064" y="2845325"/>
            <a:ext cx="645437" cy="216000"/>
          </a:xfrm>
          <a:prstGeom prst="rect">
            <a:avLst/>
          </a:pr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300"/>
              </a:lnSpc>
            </a:pPr>
            <a:r>
              <a:rPr lang="en-US" altLang="ja-JP" sz="1050" b="1" dirty="0">
                <a:solidFill>
                  <a:schemeClr val="tx2">
                    <a:lumMod val="50000"/>
                  </a:schemeClr>
                </a:solidFill>
                <a:latin typeface="Meiryo" panose="020B0604030504040204" pitchFamily="34" charset="-128"/>
                <a:ea typeface="Meiryo" panose="020B0604030504040204" pitchFamily="34" charset="-128"/>
              </a:rPr>
              <a:t>Twitter</a:t>
            </a:r>
            <a:endParaRPr lang="ja-JP" altLang="en-US" sz="800" b="1" dirty="0">
              <a:solidFill>
                <a:schemeClr val="tx2">
                  <a:lumMod val="50000"/>
                </a:schemeClr>
              </a:solidFill>
              <a:latin typeface="Meiryo" panose="020B0604030504040204" pitchFamily="34" charset="-128"/>
              <a:ea typeface="Meiryo" panose="020B0604030504040204" pitchFamily="34" charset="-128"/>
            </a:endParaRPr>
          </a:p>
        </p:txBody>
      </p:sp>
      <p:sp>
        <p:nvSpPr>
          <p:cNvPr id="26" name="正方形/長方形 25"/>
          <p:cNvSpPr/>
          <p:nvPr/>
        </p:nvSpPr>
        <p:spPr>
          <a:xfrm>
            <a:off x="6423259" y="2167118"/>
            <a:ext cx="2447707" cy="216000"/>
          </a:xfrm>
          <a:prstGeom prst="rect">
            <a:avLst/>
          </a:prstGeom>
          <a:solidFill>
            <a:schemeClr val="tx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050" b="1" dirty="0">
                <a:solidFill>
                  <a:schemeClr val="tx2">
                    <a:lumMod val="50000"/>
                  </a:schemeClr>
                </a:solidFill>
                <a:latin typeface="Meiryo" panose="020B0604030504040204" pitchFamily="34" charset="-128"/>
                <a:ea typeface="Meiryo" panose="020B0604030504040204" pitchFamily="34" charset="-128"/>
              </a:rPr>
              <a:t>ホームページ</a:t>
            </a:r>
          </a:p>
        </p:txBody>
      </p:sp>
      <p:sp>
        <p:nvSpPr>
          <p:cNvPr id="28" name="テキスト ボックス 27">
            <a:extLst>
              <a:ext uri="{FF2B5EF4-FFF2-40B4-BE49-F238E27FC236}">
                <a16:creationId xmlns:a16="http://schemas.microsoft.com/office/drawing/2014/main" id="{AA06E65D-7891-2F4F-982E-67486385BB33}"/>
              </a:ext>
            </a:extLst>
          </p:cNvPr>
          <p:cNvSpPr txBox="1"/>
          <p:nvPr/>
        </p:nvSpPr>
        <p:spPr>
          <a:xfrm>
            <a:off x="6390048" y="2375370"/>
            <a:ext cx="2514127" cy="384529"/>
          </a:xfrm>
          <a:prstGeom prst="rect">
            <a:avLst/>
          </a:prstGeom>
          <a:noFill/>
        </p:spPr>
        <p:txBody>
          <a:bodyPr wrap="square" rtlCol="0">
            <a:spAutoFit/>
          </a:bodyPr>
          <a:lstStyle/>
          <a:p>
            <a:pPr>
              <a:lnSpc>
                <a:spcPts val="1200"/>
              </a:lnSpc>
            </a:pPr>
            <a:r>
              <a:rPr lang="ja-JP" altLang="en-US" sz="900" dirty="0">
                <a:latin typeface="Meiryo UI" panose="020B0604030504040204" pitchFamily="50" charset="-128"/>
                <a:ea typeface="Meiryo UI" panose="020B0604030504040204" pitchFamily="50" charset="-128"/>
              </a:rPr>
              <a:t>☞府や府内市町村の魅力発信動画や、著名人</a:t>
            </a: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　からの応援メッセージ等掲載中</a:t>
            </a:r>
            <a:endParaRPr lang="en-US" altLang="ja-JP" sz="900" dirty="0">
              <a:latin typeface="Meiryo UI" panose="020B0604030504040204" pitchFamily="50" charset="-128"/>
              <a:ea typeface="Meiryo UI" panose="020B0604030504040204" pitchFamily="50" charset="-128"/>
            </a:endParaRPr>
          </a:p>
        </p:txBody>
      </p:sp>
      <p:sp>
        <p:nvSpPr>
          <p:cNvPr id="30" name="正方形/長方形 29"/>
          <p:cNvSpPr/>
          <p:nvPr/>
        </p:nvSpPr>
        <p:spPr>
          <a:xfrm>
            <a:off x="6419416" y="2850731"/>
            <a:ext cx="857905" cy="216000"/>
          </a:xfrm>
          <a:prstGeom prst="rect">
            <a:avLst/>
          </a:pr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300"/>
              </a:lnSpc>
            </a:pPr>
            <a:r>
              <a:rPr lang="en-US" altLang="ja-JP" sz="1050" b="1" dirty="0">
                <a:solidFill>
                  <a:schemeClr val="tx2">
                    <a:lumMod val="50000"/>
                  </a:schemeClr>
                </a:solidFill>
                <a:latin typeface="Meiryo" panose="020B0604030504040204" pitchFamily="34" charset="-128"/>
                <a:ea typeface="Meiryo" panose="020B0604030504040204" pitchFamily="34" charset="-128"/>
              </a:rPr>
              <a:t>Instagram</a:t>
            </a:r>
            <a:endParaRPr lang="ja-JP" altLang="en-US" sz="800" b="1" dirty="0">
              <a:solidFill>
                <a:schemeClr val="tx2">
                  <a:lumMod val="50000"/>
                </a:schemeClr>
              </a:solidFill>
              <a:latin typeface="Meiryo" panose="020B0604030504040204" pitchFamily="34" charset="-128"/>
              <a:ea typeface="Meiryo" panose="020B0604030504040204" pitchFamily="34" charset="-128"/>
            </a:endParaRPr>
          </a:p>
        </p:txBody>
      </p:sp>
      <p:sp>
        <p:nvSpPr>
          <p:cNvPr id="31" name="正方形/長方形 30"/>
          <p:cNvSpPr/>
          <p:nvPr/>
        </p:nvSpPr>
        <p:spPr>
          <a:xfrm>
            <a:off x="683279" y="2167643"/>
            <a:ext cx="2785677" cy="216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050" b="1" dirty="0">
                <a:solidFill>
                  <a:srgbClr val="341902"/>
                </a:solidFill>
                <a:latin typeface="Meiryo" panose="020B0604030504040204" pitchFamily="34" charset="-128"/>
                <a:ea typeface="Meiryo" panose="020B0604030504040204" pitchFamily="34" charset="-128"/>
              </a:rPr>
              <a:t>大阪府チャンネル</a:t>
            </a:r>
            <a:r>
              <a:rPr lang="ja-JP" altLang="en-US" sz="800" b="1" dirty="0">
                <a:solidFill>
                  <a:srgbClr val="341902"/>
                </a:solidFill>
                <a:latin typeface="Meiryo" panose="020B0604030504040204" pitchFamily="34" charset="-128"/>
                <a:ea typeface="Meiryo" panose="020B0604030504040204" pitchFamily="34" charset="-128"/>
              </a:rPr>
              <a:t>（インターネットテレビ）</a:t>
            </a:r>
            <a:endParaRPr lang="ja-JP" altLang="en-US" sz="900" b="1" dirty="0">
              <a:solidFill>
                <a:srgbClr val="341902"/>
              </a:solidFill>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AA06E65D-7891-2F4F-982E-67486385BB33}"/>
              </a:ext>
            </a:extLst>
          </p:cNvPr>
          <p:cNvSpPr txBox="1"/>
          <p:nvPr/>
        </p:nvSpPr>
        <p:spPr>
          <a:xfrm>
            <a:off x="611560" y="2393885"/>
            <a:ext cx="3038160" cy="1015663"/>
          </a:xfrm>
          <a:prstGeom prst="rect">
            <a:avLst/>
          </a:prstGeom>
          <a:noFill/>
        </p:spPr>
        <p:txBody>
          <a:bodyPr wrap="square" rtlCol="0">
            <a:spAutoFit/>
          </a:bodyPr>
          <a:lstStyle/>
          <a:p>
            <a:pPr>
              <a:lnSpc>
                <a:spcPts val="1200"/>
              </a:lnSpc>
            </a:pPr>
            <a:r>
              <a:rPr lang="ja-JP" altLang="en-US"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府政情報を発信する大阪府専用のインターネットテレビ番組</a:t>
            </a:r>
          </a:p>
          <a:p>
            <a:pPr>
              <a:lnSpc>
                <a:spcPts val="1200"/>
              </a:lnSpc>
            </a:pPr>
            <a:r>
              <a:rPr lang="ja-JP" altLang="en-US" sz="900" dirty="0">
                <a:latin typeface="Meiryo UI" panose="020B0604030504040204" pitchFamily="50" charset="-128"/>
                <a:ea typeface="Meiryo UI" panose="020B0604030504040204" pitchFamily="50" charset="-128"/>
              </a:rPr>
              <a:t>☞平成</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月より 放送開始</a:t>
            </a: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☞毎月第</a:t>
            </a:r>
            <a:r>
              <a:rPr lang="en-US" altLang="ja-JP" sz="900" dirty="0">
                <a:latin typeface="Meiryo UI" panose="020B0604030504040204" pitchFamily="50" charset="-128"/>
                <a:ea typeface="Meiryo UI" panose="020B0604030504040204" pitchFamily="50" charset="-128"/>
              </a:rPr>
              <a:t>1</a:t>
            </a:r>
            <a:r>
              <a:rPr lang="ja-JP" altLang="en-US" sz="900" dirty="0">
                <a:latin typeface="Meiryo UI" panose="020B0604030504040204" pitchFamily="50" charset="-128"/>
                <a:ea typeface="Meiryo UI" panose="020B0604030504040204" pitchFamily="50" charset="-128"/>
              </a:rPr>
              <a:t>木曜日 </a:t>
            </a:r>
            <a:r>
              <a:rPr lang="en-US" altLang="ja-JP" sz="900" dirty="0">
                <a:latin typeface="Meiryo UI" panose="020B0604030504040204" pitchFamily="50" charset="-128"/>
                <a:ea typeface="Meiryo UI" panose="020B0604030504040204" pitchFamily="50" charset="-128"/>
              </a:rPr>
              <a:t>13:30~14:45</a:t>
            </a:r>
            <a:r>
              <a:rPr lang="ja-JP" altLang="en-US" sz="900" dirty="0">
                <a:latin typeface="Meiryo UI" panose="020B0604030504040204" pitchFamily="50" charset="-128"/>
                <a:ea typeface="Meiryo UI" panose="020B0604030504040204" pitchFamily="50" charset="-128"/>
              </a:rPr>
              <a:t>（リモート放送）</a:t>
            </a:r>
          </a:p>
          <a:p>
            <a:pPr>
              <a:lnSpc>
                <a:spcPts val="1200"/>
              </a:lnSpc>
            </a:pP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OSAKA</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MEIKAN</a:t>
            </a:r>
            <a:r>
              <a:rPr lang="ja-JP" altLang="en-US" sz="900" dirty="0">
                <a:latin typeface="Meiryo UI" panose="020B0604030504040204" pitchFamily="50" charset="-128"/>
                <a:ea typeface="Meiryo UI" panose="020B0604030504040204" pitchFamily="50" charset="-128"/>
              </a:rPr>
              <a:t>より配信　</a:t>
            </a:r>
            <a:r>
              <a:rPr lang="en-US" altLang="ja-JP" sz="900" dirty="0">
                <a:latin typeface="Meiryo UI" panose="020B0604030504040204" pitchFamily="50" charset="-128"/>
                <a:ea typeface="Meiryo UI" panose="020B0604030504040204" pitchFamily="50" charset="-128"/>
              </a:rPr>
              <a:t>https://meikan.osaka/</a:t>
            </a:r>
            <a:endParaRPr lang="ja-JP" altLang="en-US" sz="900" dirty="0">
              <a:latin typeface="Meiryo UI" panose="020B0604030504040204" pitchFamily="50" charset="-128"/>
              <a:ea typeface="Meiryo UI" panose="020B0604030504040204" pitchFamily="50" charset="-128"/>
            </a:endParaRPr>
          </a:p>
          <a:p>
            <a:pPr>
              <a:lnSpc>
                <a:spcPts val="1200"/>
              </a:lnSpc>
            </a:pPr>
            <a:endParaRPr lang="en-US" altLang="ja-JP" sz="900" dirty="0">
              <a:latin typeface="Meiryo UI" panose="020B0604030504040204" pitchFamily="50" charset="-128"/>
              <a:ea typeface="Meiryo UI" panose="020B0604030504040204" pitchFamily="50" charset="-128"/>
            </a:endParaRPr>
          </a:p>
          <a:p>
            <a:pPr>
              <a:lnSpc>
                <a:spcPts val="1200"/>
              </a:lnSpc>
            </a:pPr>
            <a:endParaRPr lang="en-US" altLang="ja-JP" sz="900" dirty="0">
              <a:latin typeface="Meiryo UI" panose="020B0604030504040204" pitchFamily="50" charset="-128"/>
              <a:ea typeface="Meiryo UI" panose="020B0604030504040204" pitchFamily="50" charset="-128"/>
            </a:endParaRPr>
          </a:p>
        </p:txBody>
      </p:sp>
      <p:pic>
        <p:nvPicPr>
          <p:cNvPr id="3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29" r="4691"/>
          <a:stretch/>
        </p:blipFill>
        <p:spPr bwMode="auto">
          <a:xfrm>
            <a:off x="837047" y="3567344"/>
            <a:ext cx="1698602" cy="94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テキスト ボックス 33"/>
          <p:cNvSpPr txBox="1"/>
          <p:nvPr/>
        </p:nvSpPr>
        <p:spPr>
          <a:xfrm>
            <a:off x="563442" y="1134661"/>
            <a:ext cx="8182453" cy="900246"/>
          </a:xfrm>
          <a:prstGeom prst="rect">
            <a:avLst/>
          </a:prstGeom>
          <a:noFill/>
        </p:spPr>
        <p:txBody>
          <a:bodyPr wrap="square" rtlCol="0">
            <a:spAutoFit/>
          </a:bodyPr>
          <a:lstStyle/>
          <a:p>
            <a:pPr>
              <a:lnSpc>
                <a:spcPts val="1477"/>
              </a:lnSpc>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OSAKA</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MEIKAN</a:t>
            </a:r>
            <a:r>
              <a:rPr lang="ja-JP" altLang="en-US" sz="1200" dirty="0">
                <a:latin typeface="メイリオ" panose="020B0604030504040204" pitchFamily="50" charset="-128"/>
                <a:ea typeface="メイリオ" panose="020B0604030504040204" pitchFamily="50" charset="-128"/>
              </a:rPr>
              <a:t>（情報発信）：公民連携による大阪府や府内市町村の「ひと・もの・こと」の</a:t>
            </a:r>
            <a:endParaRPr lang="en-US" altLang="ja-JP" sz="1200" dirty="0">
              <a:latin typeface="メイリオ" panose="020B0604030504040204" pitchFamily="50" charset="-128"/>
              <a:ea typeface="メイリオ" panose="020B0604030504040204" pitchFamily="50" charset="-128"/>
            </a:endParaRPr>
          </a:p>
          <a:p>
            <a:pPr>
              <a:lnSpc>
                <a:spcPts val="1477"/>
              </a:lnSpc>
            </a:pPr>
            <a:r>
              <a:rPr lang="ja-JP" altLang="en-US" sz="1200" dirty="0">
                <a:latin typeface="メイリオ" panose="020B0604030504040204" pitchFamily="50" charset="-128"/>
                <a:ea typeface="メイリオ" panose="020B0604030504040204" pitchFamily="50" charset="-128"/>
              </a:rPr>
              <a:t>　魅力を「オール大阪」として発信する大阪愛に溢れたプロジェクト。</a:t>
            </a:r>
            <a:endParaRPr lang="en-US" altLang="ja-JP" sz="1200" dirty="0">
              <a:latin typeface="メイリオ" panose="020B0604030504040204" pitchFamily="50" charset="-128"/>
              <a:ea typeface="メイリオ" panose="020B0604030504040204" pitchFamily="50" charset="-128"/>
            </a:endParaRPr>
          </a:p>
          <a:p>
            <a:pPr>
              <a:lnSpc>
                <a:spcPts val="300"/>
              </a:lnSpc>
            </a:pPr>
            <a:endParaRPr lang="en-US" altLang="ja-JP" sz="1200" dirty="0">
              <a:latin typeface="メイリオ" panose="020B0604030504040204" pitchFamily="50" charset="-128"/>
              <a:ea typeface="メイリオ" panose="020B0604030504040204" pitchFamily="50" charset="-128"/>
            </a:endParaRPr>
          </a:p>
          <a:p>
            <a:pPr>
              <a:lnSpc>
                <a:spcPts val="1477"/>
              </a:lnSpc>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OSAKA</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MEIKAN</a:t>
            </a:r>
            <a:r>
              <a:rPr lang="ja-JP" altLang="en-US" sz="1200" dirty="0">
                <a:latin typeface="メイリオ" panose="020B0604030504040204" pitchFamily="50" charset="-128"/>
                <a:ea typeface="メイリオ" panose="020B0604030504040204" pitchFamily="50" charset="-128"/>
              </a:rPr>
              <a:t>の取組みを通じて、大阪を「知って」もらい、「来て」もらい、「住んで」もらい、</a:t>
            </a:r>
            <a:endParaRPr lang="en-US" altLang="ja-JP" sz="1200" dirty="0">
              <a:latin typeface="メイリオ" panose="020B0604030504040204" pitchFamily="50" charset="-128"/>
              <a:ea typeface="メイリオ" panose="020B0604030504040204" pitchFamily="50" charset="-128"/>
            </a:endParaRPr>
          </a:p>
          <a:p>
            <a:pPr>
              <a:lnSpc>
                <a:spcPts val="1477"/>
              </a:lnSpc>
            </a:pPr>
            <a:r>
              <a:rPr lang="ja-JP" altLang="en-US" sz="1200" dirty="0">
                <a:latin typeface="メイリオ" panose="020B0604030504040204" pitchFamily="50" charset="-128"/>
                <a:ea typeface="メイリオ" panose="020B0604030504040204" pitchFamily="50" charset="-128"/>
              </a:rPr>
              <a:t>　そして、大阪に住んでいる府民のみなさんに地元大阪への「誇り」をより高く持っていただくことをめざす。</a:t>
            </a:r>
            <a:endParaRPr lang="ja-JP" altLang="en-US" sz="1400" b="1"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481677" y="893071"/>
            <a:ext cx="3556923" cy="285679"/>
          </a:xfrm>
          <a:prstGeom prst="rect">
            <a:avLst/>
          </a:prstGeom>
          <a:noFill/>
          <a:ln>
            <a:noFill/>
          </a:ln>
        </p:spPr>
        <p:txBody>
          <a:bodyPr wrap="square" rtlCol="0">
            <a:noAutofit/>
          </a:bodyPr>
          <a:lstStyle/>
          <a:p>
            <a:pPr>
              <a:lnSpc>
                <a:spcPts val="1477"/>
              </a:lnSpc>
            </a:pPr>
            <a:r>
              <a:rPr lang="en-US" altLang="ja-JP" sz="1400" b="1" dirty="0">
                <a:latin typeface="Meiryo UI" panose="020B0604030504040204" pitchFamily="50" charset="-128"/>
                <a:ea typeface="Meiryo UI" panose="020B0604030504040204" pitchFamily="50" charset="-128"/>
              </a:rPr>
              <a:t>【OSAKA</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MEIKAN</a:t>
            </a:r>
            <a:r>
              <a:rPr lang="ja-JP" altLang="en-US" sz="1400" b="1" dirty="0">
                <a:latin typeface="Meiryo UI" panose="020B0604030504040204" pitchFamily="50" charset="-128"/>
                <a:ea typeface="Meiryo UI" panose="020B0604030504040204" pitchFamily="50" charset="-128"/>
              </a:rPr>
              <a:t>を通じた府政</a:t>
            </a:r>
            <a:r>
              <a:rPr lang="en-US" altLang="ja-JP" sz="1400" b="1" dirty="0">
                <a:latin typeface="Meiryo UI" panose="020B0604030504040204" pitchFamily="50" charset="-128"/>
                <a:ea typeface="Meiryo UI" panose="020B0604030504040204" pitchFamily="50" charset="-128"/>
              </a:rPr>
              <a:t>PR】</a:t>
            </a:r>
          </a:p>
        </p:txBody>
      </p:sp>
      <p:sp>
        <p:nvSpPr>
          <p:cNvPr id="37" name="正方形/長方形 36"/>
          <p:cNvSpPr/>
          <p:nvPr/>
        </p:nvSpPr>
        <p:spPr>
          <a:xfrm>
            <a:off x="6422852" y="3949820"/>
            <a:ext cx="2447707" cy="216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300"/>
              </a:lnSpc>
            </a:pPr>
            <a:r>
              <a:rPr lang="ja-JP" altLang="en-US" sz="800" b="1" dirty="0">
                <a:solidFill>
                  <a:schemeClr val="accent2">
                    <a:lumMod val="50000"/>
                  </a:schemeClr>
                </a:solidFill>
                <a:latin typeface="Meiryo" panose="020B0604030504040204" pitchFamily="34" charset="-128"/>
                <a:ea typeface="Meiryo" panose="020B0604030504040204" pitchFamily="34" charset="-128"/>
              </a:rPr>
              <a:t>ボイスメディア（</a:t>
            </a:r>
            <a:r>
              <a:rPr lang="en-US" altLang="ja-JP" sz="800" b="1" dirty="0">
                <a:solidFill>
                  <a:schemeClr val="accent2">
                    <a:lumMod val="50000"/>
                  </a:schemeClr>
                </a:solidFill>
                <a:latin typeface="Meiryo" panose="020B0604030504040204" pitchFamily="34" charset="-128"/>
                <a:ea typeface="Meiryo" panose="020B0604030504040204" pitchFamily="34" charset="-128"/>
              </a:rPr>
              <a:t>OSAKA</a:t>
            </a:r>
            <a:r>
              <a:rPr lang="ja-JP" altLang="en-US" sz="800" b="1" dirty="0">
                <a:solidFill>
                  <a:schemeClr val="accent2">
                    <a:lumMod val="50000"/>
                  </a:schemeClr>
                </a:solidFill>
                <a:latin typeface="Meiryo" panose="020B0604030504040204" pitchFamily="34" charset="-128"/>
                <a:ea typeface="Meiryo" panose="020B0604030504040204" pitchFamily="34" charset="-128"/>
              </a:rPr>
              <a:t> </a:t>
            </a:r>
            <a:r>
              <a:rPr lang="en-US" altLang="ja-JP" sz="800" b="1" dirty="0">
                <a:solidFill>
                  <a:srgbClr val="5C2C04"/>
                </a:solidFill>
                <a:latin typeface="Meiryo" panose="020B0604030504040204" pitchFamily="34" charset="-128"/>
                <a:ea typeface="Meiryo" panose="020B0604030504040204" pitchFamily="34" charset="-128"/>
              </a:rPr>
              <a:t>MEIKAN</a:t>
            </a:r>
            <a:r>
              <a:rPr lang="en-US" altLang="ja-JP" sz="800" b="1" dirty="0">
                <a:solidFill>
                  <a:schemeClr val="accent2">
                    <a:lumMod val="50000"/>
                  </a:schemeClr>
                </a:solidFill>
                <a:latin typeface="Meiryo" panose="020B0604030504040204" pitchFamily="34" charset="-128"/>
                <a:ea typeface="Meiryo" panose="020B0604030504040204" pitchFamily="34" charset="-128"/>
              </a:rPr>
              <a:t> </a:t>
            </a:r>
            <a:r>
              <a:rPr lang="en-US" altLang="ja-JP" sz="800" b="1" dirty="0" err="1">
                <a:solidFill>
                  <a:schemeClr val="accent2">
                    <a:lumMod val="50000"/>
                  </a:schemeClr>
                </a:solidFill>
                <a:latin typeface="Meiryo" panose="020B0604030504040204" pitchFamily="34" charset="-128"/>
                <a:ea typeface="Meiryo" panose="020B0604030504040204" pitchFamily="34" charset="-128"/>
              </a:rPr>
              <a:t>VoiceCh</a:t>
            </a:r>
            <a:r>
              <a:rPr lang="en-US" altLang="ja-JP" sz="800" b="1" dirty="0">
                <a:solidFill>
                  <a:schemeClr val="accent2">
                    <a:lumMod val="50000"/>
                  </a:schemeClr>
                </a:solidFill>
                <a:latin typeface="Meiryo" panose="020B0604030504040204" pitchFamily="34" charset="-128"/>
                <a:ea typeface="Meiryo" panose="020B0604030504040204" pitchFamily="34" charset="-128"/>
              </a:rPr>
              <a:t>.</a:t>
            </a:r>
            <a:r>
              <a:rPr lang="ja-JP" altLang="en-US" sz="800" b="1" dirty="0">
                <a:solidFill>
                  <a:schemeClr val="accent2">
                    <a:lumMod val="50000"/>
                  </a:schemeClr>
                </a:solidFill>
                <a:latin typeface="Meiryo" panose="020B0604030504040204" pitchFamily="34" charset="-128"/>
                <a:ea typeface="Meiryo" panose="020B0604030504040204" pitchFamily="34" charset="-128"/>
              </a:rPr>
              <a:t>）</a:t>
            </a:r>
          </a:p>
        </p:txBody>
      </p:sp>
      <p:sp>
        <p:nvSpPr>
          <p:cNvPr id="42" name="正方形/長方形 41"/>
          <p:cNvSpPr/>
          <p:nvPr/>
        </p:nvSpPr>
        <p:spPr>
          <a:xfrm>
            <a:off x="8033302" y="2837916"/>
            <a:ext cx="859178" cy="216000"/>
          </a:xfrm>
          <a:prstGeom prst="rect">
            <a:avLst/>
          </a:prstGeom>
          <a:solidFill>
            <a:schemeClr val="accent5">
              <a:lumMod val="40000"/>
              <a:lumOff val="60000"/>
              <a:alpha val="50000"/>
            </a:schemeClr>
          </a:solidFill>
          <a:ln w="12700" cap="flat" cmpd="sng" algn="ctr">
            <a:noFill/>
            <a:prstDash val="solid"/>
            <a:miter lim="800000"/>
          </a:ln>
          <a:effectLst/>
        </p:spPr>
        <p:txBody>
          <a:bodyPr lIns="36000" rIns="36000" rtlCol="0" anchor="ctr"/>
          <a:lstStyle/>
          <a:p>
            <a:pPr marL="0" marR="0" lvl="0" indent="0" algn="ctr" defTabSz="457200" eaLnBrk="1" fontAlgn="auto" latinLnBrk="0" hangingPunct="1">
              <a:lnSpc>
                <a:spcPts val="13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schemeClr val="tx2">
                    <a:lumMod val="50000"/>
                  </a:schemeClr>
                </a:solidFill>
                <a:effectLst/>
                <a:uLnTx/>
                <a:uFillTx/>
                <a:latin typeface="Meiryo UI" panose="020B0604030504040204" pitchFamily="34" charset="-128"/>
                <a:ea typeface="Meiryo UI" panose="020B0604030504040204" pitchFamily="34" charset="-128"/>
              </a:rPr>
              <a:t>Facebook</a:t>
            </a:r>
            <a:endParaRPr kumimoji="0" lang="ja-JP" altLang="en-US" sz="800" b="1" i="0" u="none" strike="noStrike" kern="0" cap="none" spc="0" normalizeH="0" baseline="0" noProof="0" dirty="0">
              <a:ln>
                <a:noFill/>
              </a:ln>
              <a:solidFill>
                <a:schemeClr val="tx2">
                  <a:lumMod val="50000"/>
                </a:schemeClr>
              </a:solidFill>
              <a:effectLst/>
              <a:uLnTx/>
              <a:uFillTx/>
              <a:latin typeface="Meiryo UI" panose="020B0604030504040204" pitchFamily="34" charset="-128"/>
              <a:ea typeface="Meiryo UI" panose="020B0604030504040204" pitchFamily="34" charset="-128"/>
            </a:endParaRPr>
          </a:p>
        </p:txBody>
      </p:sp>
      <p:sp>
        <p:nvSpPr>
          <p:cNvPr id="43" name="テキスト ボックス 42"/>
          <p:cNvSpPr txBox="1"/>
          <p:nvPr/>
        </p:nvSpPr>
        <p:spPr>
          <a:xfrm>
            <a:off x="476545" y="4959170"/>
            <a:ext cx="3326983" cy="242174"/>
          </a:xfrm>
          <a:prstGeom prst="rect">
            <a:avLst/>
          </a:prstGeom>
          <a:noFill/>
          <a:ln>
            <a:noFill/>
          </a:ln>
        </p:spPr>
        <p:txBody>
          <a:bodyPr wrap="square" rtlCol="0">
            <a:noAutofit/>
          </a:bodyPr>
          <a:lstStyle/>
          <a:p>
            <a:pPr>
              <a:lnSpc>
                <a:spcPts val="1477"/>
              </a:lnSpc>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企業のネットワーク等を活用した府政</a:t>
            </a:r>
            <a:r>
              <a:rPr lang="en-US" altLang="ja-JP" sz="1400" b="1" dirty="0">
                <a:latin typeface="Meiryo UI" panose="020B0604030504040204" pitchFamily="50" charset="-128"/>
                <a:ea typeface="Meiryo UI" panose="020B0604030504040204" pitchFamily="50" charset="-128"/>
              </a:rPr>
              <a:t>PR】</a:t>
            </a:r>
          </a:p>
        </p:txBody>
      </p:sp>
      <p:sp>
        <p:nvSpPr>
          <p:cNvPr id="44" name="正方形/長方形 43"/>
          <p:cNvSpPr/>
          <p:nvPr/>
        </p:nvSpPr>
        <p:spPr>
          <a:xfrm>
            <a:off x="3650466" y="2167118"/>
            <a:ext cx="2608353" cy="200483"/>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300"/>
              </a:lnSpc>
            </a:pPr>
            <a:r>
              <a:rPr lang="en-US" altLang="ja-JP" sz="1050" b="1" spc="-20" dirty="0">
                <a:solidFill>
                  <a:srgbClr val="2B3616"/>
                </a:solidFill>
                <a:latin typeface="Meiryo" panose="020B0604030504040204" pitchFamily="34" charset="-128"/>
                <a:ea typeface="Meiryo" panose="020B0604030504040204" pitchFamily="34" charset="-128"/>
              </a:rPr>
              <a:t>OSAKA MEIKAN NEWS</a:t>
            </a:r>
            <a:r>
              <a:rPr lang="ja-JP" altLang="en-US" sz="800" b="1" spc="-20" dirty="0">
                <a:solidFill>
                  <a:srgbClr val="2B3616"/>
                </a:solidFill>
                <a:latin typeface="Meiryo" panose="020B0604030504040204" pitchFamily="34" charset="-128"/>
                <a:ea typeface="Meiryo" panose="020B0604030504040204" pitchFamily="34" charset="-128"/>
              </a:rPr>
              <a:t>（ニュースメディア）　</a:t>
            </a:r>
            <a:endParaRPr lang="en-US" altLang="ja-JP" sz="800" b="1" spc="-20" dirty="0">
              <a:solidFill>
                <a:srgbClr val="2B3616"/>
              </a:solidFill>
              <a:latin typeface="Meiryo" panose="020B0604030504040204" pitchFamily="34" charset="-128"/>
              <a:ea typeface="Meiryo" panose="020B0604030504040204" pitchFamily="34" charset="-128"/>
            </a:endParaRPr>
          </a:p>
        </p:txBody>
      </p:sp>
      <p:sp>
        <p:nvSpPr>
          <p:cNvPr id="46" name="テキスト ボックス 45"/>
          <p:cNvSpPr txBox="1"/>
          <p:nvPr/>
        </p:nvSpPr>
        <p:spPr>
          <a:xfrm>
            <a:off x="687425" y="5788712"/>
            <a:ext cx="3696448" cy="646331"/>
          </a:xfrm>
          <a:prstGeom prst="rect">
            <a:avLst/>
          </a:prstGeom>
          <a:noFill/>
        </p:spPr>
        <p:txBody>
          <a:bodyPr wrap="square" rtlCol="0">
            <a:spAutoFit/>
          </a:bodyPr>
          <a:lstStyle/>
          <a:p>
            <a:pPr marL="171450" indent="-171450">
              <a:buFont typeface="Wingdings" panose="05000000000000000000" pitchFamily="2" charset="2"/>
              <a:buChar char="Ø"/>
            </a:pPr>
            <a:r>
              <a:rPr lang="ja-JP" altLang="en-US" sz="900" dirty="0">
                <a:latin typeface="Meiryo UI" panose="020B0604030504040204" pitchFamily="50" charset="-128"/>
                <a:ea typeface="Meiryo UI" panose="020B0604030504040204" pitchFamily="50" charset="-128"/>
              </a:rPr>
              <a:t>サイネージや会員等向け機関誌、顧客向け案内状への掲載</a:t>
            </a:r>
            <a:endParaRPr lang="en-US" altLang="ja-JP" sz="9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900" dirty="0">
                <a:latin typeface="Meiryo UI" panose="020B0604030504040204" pitchFamily="50" charset="-128"/>
                <a:ea typeface="Meiryo UI" panose="020B0604030504040204" pitchFamily="50" charset="-128"/>
              </a:rPr>
              <a:t>オリジナルポスターやチラシの制作・掲示・配布</a:t>
            </a:r>
            <a:endParaRPr lang="en-US" altLang="ja-JP" sz="9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en-US" altLang="ja-JP" sz="900" dirty="0">
                <a:latin typeface="Meiryo UI" panose="020B0604030504040204" pitchFamily="50" charset="-128"/>
                <a:ea typeface="Meiryo UI" panose="020B0604030504040204" pitchFamily="50" charset="-128"/>
              </a:rPr>
              <a:t>FM</a:t>
            </a:r>
            <a:r>
              <a:rPr lang="ja-JP" altLang="en-US" sz="900" dirty="0">
                <a:latin typeface="Meiryo UI" panose="020B0604030504040204" pitchFamily="50" charset="-128"/>
                <a:ea typeface="Meiryo UI" panose="020B0604030504040204" pitchFamily="50" charset="-128"/>
              </a:rPr>
              <a:t>ラジオ等、企業の番組枠を活用した府政</a:t>
            </a:r>
            <a:r>
              <a:rPr lang="en-US" altLang="ja-JP" sz="900" dirty="0">
                <a:latin typeface="Meiryo UI" panose="020B0604030504040204" pitchFamily="50" charset="-128"/>
                <a:ea typeface="Meiryo UI" panose="020B0604030504040204" pitchFamily="50" charset="-128"/>
              </a:rPr>
              <a:t>PR</a:t>
            </a:r>
          </a:p>
          <a:p>
            <a:pPr marL="171450" indent="-171450">
              <a:buFont typeface="Wingdings" panose="05000000000000000000" pitchFamily="2" charset="2"/>
              <a:buChar char="Ø"/>
            </a:pPr>
            <a:r>
              <a:rPr lang="en-US" altLang="ja-JP" sz="900" dirty="0">
                <a:latin typeface="Meiryo UI" panose="020B0604030504040204" pitchFamily="50" charset="-128"/>
                <a:ea typeface="Meiryo UI" panose="020B0604030504040204" pitchFamily="50" charset="-128"/>
              </a:rPr>
              <a:t>SNS</a:t>
            </a:r>
            <a:r>
              <a:rPr lang="ja-JP" altLang="en-US" sz="900" dirty="0">
                <a:latin typeface="Meiryo UI" panose="020B0604030504040204" pitchFamily="50" charset="-128"/>
                <a:ea typeface="Meiryo UI" panose="020B0604030504040204" pitchFamily="50" charset="-128"/>
              </a:rPr>
              <a:t>を活用したコロナ対応に係る知事メッセージの世界への発信</a:t>
            </a:r>
            <a:endParaRPr lang="en-US" altLang="ja-JP" sz="9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566968" y="5179574"/>
            <a:ext cx="5540417" cy="284693"/>
          </a:xfrm>
          <a:prstGeom prst="rect">
            <a:avLst/>
          </a:prstGeom>
          <a:noFill/>
        </p:spPr>
        <p:txBody>
          <a:bodyPr wrap="square" rtlCol="0">
            <a:spAutoFit/>
          </a:bodyPr>
          <a:lstStyle/>
          <a:p>
            <a:pPr>
              <a:lnSpc>
                <a:spcPts val="1477"/>
              </a:lnSpc>
            </a:pPr>
            <a:r>
              <a:rPr lang="ja-JP" altLang="en-US" sz="1200" dirty="0">
                <a:latin typeface="メイリオ" panose="020B0604030504040204" pitchFamily="50" charset="-128"/>
                <a:ea typeface="メイリオ" panose="020B0604030504040204" pitchFamily="50" charset="-128"/>
              </a:rPr>
              <a:t>企業の営業ネットワーク、機関誌、サイネージ等を活用し、府政</a:t>
            </a:r>
            <a:r>
              <a:rPr lang="en-US" altLang="ja-JP" sz="1200" dirty="0">
                <a:latin typeface="メイリオ" panose="020B0604030504040204" pitchFamily="50" charset="-128"/>
                <a:ea typeface="メイリオ" panose="020B0604030504040204" pitchFamily="50" charset="-128"/>
              </a:rPr>
              <a:t>PR</a:t>
            </a:r>
            <a:r>
              <a:rPr lang="ja-JP" altLang="en-US" sz="1200" dirty="0">
                <a:latin typeface="メイリオ" panose="020B0604030504040204" pitchFamily="50" charset="-128"/>
                <a:ea typeface="メイリオ" panose="020B0604030504040204" pitchFamily="50" charset="-128"/>
              </a:rPr>
              <a:t>を実施。</a:t>
            </a:r>
            <a:endParaRPr lang="ja-JP" altLang="en-US" sz="1400" b="1" dirty="0">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AA06E65D-7891-2F4F-982E-67486385BB33}"/>
              </a:ext>
            </a:extLst>
          </p:cNvPr>
          <p:cNvSpPr txBox="1"/>
          <p:nvPr/>
        </p:nvSpPr>
        <p:spPr>
          <a:xfrm>
            <a:off x="3652850" y="2372353"/>
            <a:ext cx="2601544" cy="707886"/>
          </a:xfrm>
          <a:prstGeom prst="rect">
            <a:avLst/>
          </a:prstGeom>
          <a:noFill/>
        </p:spPr>
        <p:txBody>
          <a:bodyPr wrap="square" rtlCol="0">
            <a:spAutoFit/>
          </a:bodyPr>
          <a:lstStyle/>
          <a:p>
            <a:pPr>
              <a:lnSpc>
                <a:spcPts val="1200"/>
              </a:lnSpc>
            </a:pPr>
            <a:r>
              <a:rPr lang="ja-JP" altLang="en-US" sz="900" dirty="0">
                <a:latin typeface="Meiryo UI" panose="020B0604030504040204" pitchFamily="50" charset="-128"/>
                <a:ea typeface="Meiryo UI" panose="020B0604030504040204" pitchFamily="50" charset="-128"/>
              </a:rPr>
              <a:t>☞公民連携事例や、大阪府・府内</a:t>
            </a:r>
            <a:r>
              <a:rPr lang="en-US" altLang="ja-JP" sz="900" dirty="0">
                <a:latin typeface="Meiryo UI" panose="020B0604030504040204" pitchFamily="50" charset="-128"/>
                <a:ea typeface="Meiryo UI" panose="020B0604030504040204" pitchFamily="50" charset="-128"/>
              </a:rPr>
              <a:t>43</a:t>
            </a:r>
            <a:r>
              <a:rPr lang="ja-JP" altLang="en-US" sz="900" dirty="0">
                <a:latin typeface="Meiryo UI" panose="020B0604030504040204" pitchFamily="50" charset="-128"/>
                <a:ea typeface="Meiryo UI" panose="020B0604030504040204" pitchFamily="50" charset="-128"/>
              </a:rPr>
              <a:t>市町村の魅力</a:t>
            </a:r>
            <a:endParaRPr lang="en-US" altLang="ja-JP" sz="900" dirty="0">
              <a:latin typeface="Meiryo UI" panose="020B0604030504040204" pitchFamily="50" charset="-128"/>
              <a:ea typeface="Meiryo UI" panose="020B0604030504040204" pitchFamily="50" charset="-128"/>
            </a:endParaRPr>
          </a:p>
          <a:p>
            <a:pPr>
              <a:lnSpc>
                <a:spcPts val="1200"/>
              </a:lnSpc>
            </a:pP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等を掲載</a:t>
            </a: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☞民間のニュースサイト</a:t>
            </a:r>
            <a:r>
              <a:rPr lang="en-US" altLang="ja-JP" sz="900" baseline="300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とも連携し、公民連携による</a:t>
            </a:r>
            <a:endParaRPr lang="en-US" altLang="ja-JP" sz="900" dirty="0">
              <a:latin typeface="Meiryo UI" panose="020B0604030504040204" pitchFamily="50" charset="-128"/>
              <a:ea typeface="Meiryo UI" panose="020B0604030504040204" pitchFamily="50" charset="-128"/>
            </a:endParaRPr>
          </a:p>
          <a:p>
            <a:pPr>
              <a:lnSpc>
                <a:spcPts val="1200"/>
              </a:lnSpc>
            </a:pP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新たな情報媒体として、大阪の魅力を幅広く発信</a:t>
            </a:r>
            <a:endParaRPr lang="en-US" altLang="ja-JP" sz="900" dirty="0">
              <a:latin typeface="Meiryo UI" panose="020B0604030504040204" pitchFamily="50" charset="-128"/>
              <a:ea typeface="Meiryo UI" panose="020B0604030504040204" pitchFamily="50" charset="-128"/>
            </a:endParaRPr>
          </a:p>
        </p:txBody>
      </p:sp>
      <p:pic>
        <p:nvPicPr>
          <p:cNvPr id="45" name="図 44">
            <a:extLst>
              <a:ext uri="{FF2B5EF4-FFF2-40B4-BE49-F238E27FC236}">
                <a16:creationId xmlns:a16="http://schemas.microsoft.com/office/drawing/2014/main" id="{3A5F8E32-87AD-BF49-A8C3-BF49224B6CF7}"/>
              </a:ext>
            </a:extLst>
          </p:cNvPr>
          <p:cNvPicPr>
            <a:picLocks noChangeAspect="1"/>
          </p:cNvPicPr>
          <p:nvPr/>
        </p:nvPicPr>
        <p:blipFill>
          <a:blip r:embed="rId3"/>
          <a:stretch>
            <a:fillRect/>
          </a:stretch>
        </p:blipFill>
        <p:spPr>
          <a:xfrm>
            <a:off x="7552736" y="976146"/>
            <a:ext cx="932494" cy="516339"/>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0063" y="3257282"/>
            <a:ext cx="585833" cy="585833"/>
          </a:xfrm>
          <a:prstGeom prst="rect">
            <a:avLst/>
          </a:prstGeom>
        </p:spPr>
      </p:pic>
      <p:pic>
        <p:nvPicPr>
          <p:cNvPr id="7" name="図 6"/>
          <p:cNvPicPr>
            <a:picLocks noChangeAspect="1"/>
          </p:cNvPicPr>
          <p:nvPr/>
        </p:nvPicPr>
        <p:blipFill>
          <a:blip r:embed="rId5"/>
          <a:stretch>
            <a:fillRect/>
          </a:stretch>
        </p:blipFill>
        <p:spPr>
          <a:xfrm>
            <a:off x="6435158" y="3123035"/>
            <a:ext cx="790708" cy="742993"/>
          </a:xfrm>
          <a:prstGeom prst="rect">
            <a:avLst/>
          </a:prstGeom>
        </p:spPr>
      </p:pic>
      <p:grpSp>
        <p:nvGrpSpPr>
          <p:cNvPr id="16" name="グループ化 15"/>
          <p:cNvGrpSpPr/>
          <p:nvPr/>
        </p:nvGrpSpPr>
        <p:grpSpPr>
          <a:xfrm>
            <a:off x="7238745" y="3126039"/>
            <a:ext cx="715926" cy="746643"/>
            <a:chOff x="7238745" y="3376822"/>
            <a:chExt cx="715926" cy="746643"/>
          </a:xfrm>
        </p:grpSpPr>
        <p:pic>
          <p:nvPicPr>
            <p:cNvPr id="8" name="図 7"/>
            <p:cNvPicPr>
              <a:picLocks noChangeAspect="1"/>
            </p:cNvPicPr>
            <p:nvPr/>
          </p:nvPicPr>
          <p:blipFill>
            <a:blip r:embed="rId6"/>
            <a:stretch>
              <a:fillRect/>
            </a:stretch>
          </p:blipFill>
          <p:spPr>
            <a:xfrm>
              <a:off x="7245292" y="3376822"/>
              <a:ext cx="699498" cy="353101"/>
            </a:xfrm>
            <a:prstGeom prst="rect">
              <a:avLst/>
            </a:prstGeom>
          </p:spPr>
        </p:pic>
        <p:pic>
          <p:nvPicPr>
            <p:cNvPr id="9" name="図 8"/>
            <p:cNvPicPr>
              <a:picLocks noChangeAspect="1"/>
            </p:cNvPicPr>
            <p:nvPr/>
          </p:nvPicPr>
          <p:blipFill>
            <a:blip r:embed="rId7"/>
            <a:stretch>
              <a:fillRect/>
            </a:stretch>
          </p:blipFill>
          <p:spPr>
            <a:xfrm>
              <a:off x="7238745" y="3736524"/>
              <a:ext cx="384704" cy="386941"/>
            </a:xfrm>
            <a:prstGeom prst="rect">
              <a:avLst/>
            </a:prstGeom>
          </p:spPr>
        </p:pic>
        <p:pic>
          <p:nvPicPr>
            <p:cNvPr id="5" name="図 4"/>
            <p:cNvPicPr>
              <a:picLocks noChangeAspect="1"/>
            </p:cNvPicPr>
            <p:nvPr/>
          </p:nvPicPr>
          <p:blipFill rotWithShape="1">
            <a:blip r:embed="rId8"/>
            <a:srcRect l="868" t="15858" r="-563" b="39427"/>
            <a:stretch/>
          </p:blipFill>
          <p:spPr>
            <a:xfrm>
              <a:off x="7594620" y="3755136"/>
              <a:ext cx="360051" cy="349715"/>
            </a:xfrm>
            <a:prstGeom prst="rect">
              <a:avLst/>
            </a:prstGeom>
          </p:spPr>
        </p:pic>
      </p:grpSp>
      <p:pic>
        <p:nvPicPr>
          <p:cNvPr id="11" name="図 10"/>
          <p:cNvPicPr>
            <a:picLocks noChangeAspect="1"/>
          </p:cNvPicPr>
          <p:nvPr/>
        </p:nvPicPr>
        <p:blipFill>
          <a:blip r:embed="rId9"/>
          <a:stretch>
            <a:fillRect/>
          </a:stretch>
        </p:blipFill>
        <p:spPr>
          <a:xfrm>
            <a:off x="1457690" y="3113965"/>
            <a:ext cx="2034955" cy="998097"/>
          </a:xfrm>
          <a:prstGeom prst="rect">
            <a:avLst/>
          </a:prstGeom>
        </p:spPr>
      </p:pic>
      <p:pic>
        <p:nvPicPr>
          <p:cNvPr id="13" name="図 12"/>
          <p:cNvPicPr>
            <a:picLocks noChangeAspect="1"/>
          </p:cNvPicPr>
          <p:nvPr/>
        </p:nvPicPr>
        <p:blipFill rotWithShape="1">
          <a:blip r:embed="rId10"/>
          <a:srcRect l="2542" t="46528" r="27909" b="5894"/>
          <a:stretch/>
        </p:blipFill>
        <p:spPr>
          <a:xfrm>
            <a:off x="3754489" y="3609020"/>
            <a:ext cx="2322756" cy="893369"/>
          </a:xfrm>
          <a:prstGeom prst="rect">
            <a:avLst/>
          </a:prstGeom>
        </p:spPr>
      </p:pic>
      <p:sp>
        <p:nvSpPr>
          <p:cNvPr id="47" name="テキスト ボックス 46">
            <a:extLst>
              <a:ext uri="{FF2B5EF4-FFF2-40B4-BE49-F238E27FC236}">
                <a16:creationId xmlns:a16="http://schemas.microsoft.com/office/drawing/2014/main" id="{AA06E65D-7891-2F4F-982E-67486385BB33}"/>
              </a:ext>
            </a:extLst>
          </p:cNvPr>
          <p:cNvSpPr txBox="1"/>
          <p:nvPr/>
        </p:nvSpPr>
        <p:spPr>
          <a:xfrm>
            <a:off x="6389236" y="4173428"/>
            <a:ext cx="2607788" cy="400110"/>
          </a:xfrm>
          <a:prstGeom prst="rect">
            <a:avLst/>
          </a:prstGeom>
          <a:noFill/>
        </p:spPr>
        <p:txBody>
          <a:bodyPr wrap="square" rtlCol="0">
            <a:spAutoFit/>
          </a:bodyPr>
          <a:lstStyle/>
          <a:p>
            <a:pPr>
              <a:lnSpc>
                <a:spcPts val="1200"/>
              </a:lnSpc>
            </a:pPr>
            <a:r>
              <a:rPr lang="ja-JP" altLang="en-US" sz="900" dirty="0">
                <a:latin typeface="Meiryo UI" panose="020B0604030504040204" pitchFamily="50" charset="-128"/>
                <a:ea typeface="Meiryo UI" panose="020B0604030504040204" pitchFamily="50" charset="-128"/>
              </a:rPr>
              <a:t>☞アプリを活用し、大阪府チャンネルのハイライトを</a:t>
            </a:r>
            <a:endParaRPr lang="en-US" altLang="ja-JP" sz="900" dirty="0">
              <a:latin typeface="Meiryo UI" panose="020B0604030504040204" pitchFamily="50" charset="-128"/>
              <a:ea typeface="Meiryo UI" panose="020B0604030504040204" pitchFamily="50" charset="-128"/>
            </a:endParaRPr>
          </a:p>
          <a:p>
            <a:pPr>
              <a:lnSpc>
                <a:spcPts val="1200"/>
              </a:lnSpc>
            </a:pP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音声でお届け（毎月第</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火曜日（約</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分））</a:t>
            </a:r>
            <a:endParaRPr lang="en-US" altLang="ja-JP" sz="9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814637" y="3076218"/>
            <a:ext cx="2441424" cy="307777"/>
          </a:xfrm>
          <a:prstGeom prst="rect">
            <a:avLst/>
          </a:prstGeom>
          <a:noFill/>
        </p:spPr>
        <p:txBody>
          <a:bodyPr wrap="square" rtlCol="0">
            <a:spAutoFit/>
          </a:bodyPr>
          <a:lstStyle/>
          <a:p>
            <a:pPr>
              <a:lnSpc>
                <a:spcPts val="840"/>
              </a:lnSpc>
            </a:pP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ライブドアニュース、スマートニュースアプリ、楽天</a:t>
            </a:r>
            <a:r>
              <a:rPr kumimoji="1" lang="en-US" altLang="ja-JP" sz="700" dirty="0" err="1">
                <a:latin typeface="Meiryo UI" panose="020B0604030504040204" pitchFamily="50" charset="-128"/>
                <a:ea typeface="Meiryo UI" panose="020B0604030504040204" pitchFamily="50" charset="-128"/>
              </a:rPr>
              <a:t>Infoseek</a:t>
            </a:r>
            <a:r>
              <a:rPr kumimoji="1" lang="en-US" altLang="ja-JP" sz="700" dirty="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ほか</a:t>
            </a:r>
            <a:endParaRPr kumimoji="1" lang="en-US" altLang="ja-JP" sz="700" dirty="0">
              <a:latin typeface="Meiryo UI" panose="020B0604030504040204" pitchFamily="50" charset="-128"/>
              <a:ea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rPr>
              <a:t>7</a:t>
            </a:r>
            <a:r>
              <a:rPr kumimoji="1" lang="ja-JP" altLang="en-US" sz="700" dirty="0">
                <a:latin typeface="Meiryo UI" panose="020B0604030504040204" pitchFamily="50" charset="-128"/>
                <a:ea typeface="Meiryo UI" panose="020B0604030504040204" pitchFamily="50" charset="-128"/>
              </a:rPr>
              <a:t>サイト（</a:t>
            </a:r>
            <a:r>
              <a:rPr kumimoji="1" lang="en-US" altLang="ja-JP" sz="700" dirty="0">
                <a:latin typeface="Meiryo UI" panose="020B0604030504040204" pitchFamily="50" charset="-128"/>
                <a:ea typeface="Meiryo UI" panose="020B0604030504040204" pitchFamily="50" charset="-128"/>
              </a:rPr>
              <a:t>R2.12</a:t>
            </a:r>
            <a:r>
              <a:rPr kumimoji="1" lang="ja-JP" altLang="en-US" sz="700" dirty="0">
                <a:latin typeface="Meiryo UI" panose="020B0604030504040204" pitchFamily="50" charset="-128"/>
                <a:ea typeface="Meiryo UI" panose="020B0604030504040204" pitchFamily="50" charset="-128"/>
              </a:rPr>
              <a:t>現在） </a:t>
            </a:r>
          </a:p>
        </p:txBody>
      </p:sp>
      <p:pic>
        <p:nvPicPr>
          <p:cNvPr id="56" name="図 55"/>
          <p:cNvPicPr>
            <a:picLocks noChangeAspect="1"/>
          </p:cNvPicPr>
          <p:nvPr/>
        </p:nvPicPr>
        <p:blipFill rotWithShape="1">
          <a:blip r:embed="rId11"/>
          <a:srcRect l="3957" t="20236" r="59973" b="40977"/>
          <a:stretch/>
        </p:blipFill>
        <p:spPr>
          <a:xfrm>
            <a:off x="4166955" y="5499230"/>
            <a:ext cx="1500575" cy="907202"/>
          </a:xfrm>
          <a:prstGeom prst="rect">
            <a:avLst/>
          </a:prstGeom>
        </p:spPr>
      </p:pic>
      <p:sp>
        <p:nvSpPr>
          <p:cNvPr id="57" name="正方形/長方形 56"/>
          <p:cNvSpPr/>
          <p:nvPr/>
        </p:nvSpPr>
        <p:spPr>
          <a:xfrm>
            <a:off x="7992389" y="3075226"/>
            <a:ext cx="945096" cy="182824"/>
          </a:xfrm>
          <a:prstGeom prst="rect">
            <a:avLst/>
          </a:prstGeom>
          <a:noFill/>
          <a:ln w="12700" cap="flat" cmpd="sng" algn="ctr">
            <a:noFill/>
            <a:prstDash val="solid"/>
            <a:miter lim="800000"/>
          </a:ln>
          <a:effectLst/>
        </p:spPr>
        <p:txBody>
          <a:bodyPr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700" b="1" i="0" u="none" strike="noStrike" kern="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rPr>
              <a:t>【</a:t>
            </a:r>
            <a:r>
              <a:rPr kumimoji="0" lang="ja-JP" altLang="en-US" sz="700" b="1" i="0" u="none" strike="noStrike" kern="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rPr>
              <a:t>＠</a:t>
            </a:r>
            <a:r>
              <a:rPr kumimoji="0" lang="en-US" altLang="ja-JP" sz="700" b="1" i="0" u="none" strike="noStrike" kern="0" cap="none" spc="0" normalizeH="0" baseline="0" noProof="0" dirty="0" err="1">
                <a:ln>
                  <a:noFill/>
                </a:ln>
                <a:solidFill>
                  <a:prstClr val="black"/>
                </a:solidFill>
                <a:effectLst/>
                <a:uLnTx/>
                <a:uFillTx/>
                <a:latin typeface="Meiryo UI" panose="020B0604030504040204" pitchFamily="34" charset="-128"/>
                <a:ea typeface="Meiryo UI" panose="020B0604030504040204" pitchFamily="34" charset="-128"/>
              </a:rPr>
              <a:t>meikan.osaka</a:t>
            </a:r>
            <a:r>
              <a:rPr kumimoji="0" lang="en-US" altLang="ja-JP" sz="700" b="1" i="0" u="none" strike="noStrike" kern="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rPr>
              <a:t>】</a:t>
            </a:r>
            <a:endParaRPr kumimoji="0" lang="ja-JP" altLang="en-US" sz="700" b="1" i="0" u="none" strike="noStrike" kern="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endParaRPr>
          </a:p>
        </p:txBody>
      </p:sp>
      <p:pic>
        <p:nvPicPr>
          <p:cNvPr id="2051" name="Picture 3" descr="291cb7ad-f7c0-4832-9dbc-b86dd5f67eec@jpnprd01"/>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val="0"/>
              </a:ext>
            </a:extLst>
          </a:blip>
          <a:srcRect l="3443" t="3063" b="10345"/>
          <a:stretch/>
        </p:blipFill>
        <p:spPr bwMode="auto">
          <a:xfrm>
            <a:off x="5832140" y="5004789"/>
            <a:ext cx="1016229" cy="121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p:cNvPicPr>
            <a:picLocks noChangeAspect="1"/>
          </p:cNvPicPr>
          <p:nvPr/>
        </p:nvPicPr>
        <p:blipFill rotWithShape="1">
          <a:blip r:embed="rId14"/>
          <a:srcRect l="24783" t="18934" r="47829" b="12500"/>
          <a:stretch/>
        </p:blipFill>
        <p:spPr>
          <a:xfrm rot="820044">
            <a:off x="6496747" y="5144268"/>
            <a:ext cx="964168" cy="1329431"/>
          </a:xfrm>
          <a:prstGeom prst="rect">
            <a:avLst/>
          </a:prstGeom>
        </p:spPr>
      </p:pic>
      <p:sp>
        <p:nvSpPr>
          <p:cNvPr id="58" name="角丸四角形 57"/>
          <p:cNvSpPr/>
          <p:nvPr/>
        </p:nvSpPr>
        <p:spPr>
          <a:xfrm>
            <a:off x="659585" y="5578648"/>
            <a:ext cx="1571277" cy="202322"/>
          </a:xfrm>
          <a:prstGeom prst="roundRect">
            <a:avLst/>
          </a:prstGeom>
          <a:solidFill>
            <a:schemeClr val="bg1"/>
          </a:solidFill>
          <a:ln w="19050">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00" b="1" dirty="0">
                <a:solidFill>
                  <a:schemeClr val="tx1">
                    <a:lumMod val="50000"/>
                    <a:lumOff val="50000"/>
                  </a:schemeClr>
                </a:solidFill>
                <a:latin typeface="Meiryo UI" panose="020B0604030504040204" pitchFamily="50" charset="-128"/>
                <a:ea typeface="Meiryo UI" panose="020B0604030504040204" pitchFamily="50" charset="-128"/>
                <a:cs typeface="メイリオ" panose="020B0604030504040204" pitchFamily="50" charset="-128"/>
              </a:rPr>
              <a:t>令和</a:t>
            </a:r>
            <a:r>
              <a:rPr lang="en-US" altLang="ja-JP" sz="1000" b="1" dirty="0">
                <a:solidFill>
                  <a:schemeClr val="tx1">
                    <a:lumMod val="50000"/>
                    <a:lumOff val="50000"/>
                  </a:schemeClr>
                </a:solidFill>
                <a:latin typeface="Meiryo UI" panose="020B0604030504040204" pitchFamily="50" charset="-128"/>
                <a:ea typeface="Meiryo UI" panose="020B0604030504040204" pitchFamily="50" charset="-128"/>
                <a:cs typeface="メイリオ" panose="020B0604030504040204" pitchFamily="50" charset="-128"/>
              </a:rPr>
              <a:t>2</a:t>
            </a:r>
            <a:r>
              <a:rPr lang="ja-JP" altLang="en-US" sz="1000" b="1" dirty="0">
                <a:solidFill>
                  <a:schemeClr val="tx1">
                    <a:lumMod val="50000"/>
                    <a:lumOff val="50000"/>
                  </a:schemeClr>
                </a:solidFill>
                <a:latin typeface="Meiryo UI" panose="020B0604030504040204" pitchFamily="50" charset="-128"/>
                <a:ea typeface="Meiryo UI" panose="020B0604030504040204" pitchFamily="50" charset="-128"/>
                <a:cs typeface="メイリオ" panose="020B0604030504040204" pitchFamily="50" charset="-128"/>
              </a:rPr>
              <a:t>年度の取組み事例</a:t>
            </a:r>
          </a:p>
        </p:txBody>
      </p:sp>
      <p:pic>
        <p:nvPicPr>
          <p:cNvPr id="6" name="図 5"/>
          <p:cNvPicPr>
            <a:picLocks noChangeAspect="1"/>
          </p:cNvPicPr>
          <p:nvPr/>
        </p:nvPicPr>
        <p:blipFill rotWithShape="1">
          <a:blip r:embed="rId15" cstate="print">
            <a:extLst>
              <a:ext uri="{28A0092B-C50C-407E-A947-70E740481C1C}">
                <a14:useLocalDpi xmlns:a14="http://schemas.microsoft.com/office/drawing/2010/main" val="0"/>
              </a:ext>
            </a:extLst>
          </a:blip>
          <a:srcRect l="1439" r="2574"/>
          <a:stretch/>
        </p:blipFill>
        <p:spPr>
          <a:xfrm>
            <a:off x="7733884" y="5081593"/>
            <a:ext cx="999033" cy="1284164"/>
          </a:xfrm>
          <a:prstGeom prst="rect">
            <a:avLst/>
          </a:prstGeom>
          <a:ln w="3175">
            <a:noFill/>
            <a:prstDash val="solid"/>
          </a:ln>
        </p:spPr>
      </p:pic>
      <p:sp>
        <p:nvSpPr>
          <p:cNvPr id="14" name="テキスト ボックス 13"/>
          <p:cNvSpPr txBox="1"/>
          <p:nvPr/>
        </p:nvSpPr>
        <p:spPr>
          <a:xfrm>
            <a:off x="8277695" y="6371456"/>
            <a:ext cx="703947" cy="153888"/>
          </a:xfrm>
          <a:prstGeom prst="rect">
            <a:avLst/>
          </a:prstGeom>
          <a:ln w="12700">
            <a:noFill/>
          </a:ln>
        </p:spPr>
        <p:style>
          <a:lnRef idx="2">
            <a:schemeClr val="accent1"/>
          </a:lnRef>
          <a:fillRef idx="1">
            <a:schemeClr val="lt1"/>
          </a:fillRef>
          <a:effectRef idx="0">
            <a:schemeClr val="accent1"/>
          </a:effectRef>
          <a:fontRef idx="minor">
            <a:schemeClr val="dk1"/>
          </a:fontRef>
        </p:style>
        <p:txBody>
          <a:bodyPr wrap="square" lIns="36000" rIns="0" rtlCol="0" anchor="ctr" anchorCtr="0">
            <a:spAutoFit/>
          </a:bodyPr>
          <a:lstStyle/>
          <a:p>
            <a:r>
              <a:rPr lang="ja-JP" altLang="en-US" sz="400" dirty="0">
                <a:solidFill>
                  <a:schemeClr val="tx2"/>
                </a:solidFill>
              </a:rPr>
              <a:t>出所：</a:t>
            </a:r>
            <a:r>
              <a:rPr lang="en-US" altLang="ja-JP" sz="400" dirty="0">
                <a:solidFill>
                  <a:schemeClr val="tx2"/>
                </a:solidFill>
              </a:rPr>
              <a:t>Twitter</a:t>
            </a:r>
            <a:endParaRPr kumimoji="1" lang="ja-JP" altLang="en-US" sz="4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endParaRPr>
          </a:p>
        </p:txBody>
      </p:sp>
      <p:sp>
        <p:nvSpPr>
          <p:cNvPr id="17" name="正方形/長方形 16"/>
          <p:cNvSpPr/>
          <p:nvPr/>
        </p:nvSpPr>
        <p:spPr>
          <a:xfrm>
            <a:off x="7690853" y="5054315"/>
            <a:ext cx="1075066" cy="1329648"/>
          </a:xfrm>
          <a:prstGeom prst="rect">
            <a:avLst/>
          </a:prstGeom>
          <a:noFill/>
          <a:ln w="3175">
            <a:solidFill>
              <a:schemeClr val="accent1"/>
            </a:solidFill>
          </a:ln>
        </p:spPr>
        <p:style>
          <a:lnRef idx="2">
            <a:schemeClr val="accent1"/>
          </a:lnRef>
          <a:fillRef idx="1">
            <a:schemeClr val="lt1"/>
          </a:fillRef>
          <a:effectRef idx="0">
            <a:schemeClr val="accent1"/>
          </a:effectRef>
          <a:fontRef idx="minor">
            <a:schemeClr val="dk1"/>
          </a:fontRef>
        </p:style>
        <p:txBody>
          <a:bodyPr lIns="0" rIns="0" rtlCol="0" anchor="ct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8" name="図 17"/>
          <p:cNvPicPr>
            <a:picLocks noChangeAspect="1"/>
          </p:cNvPicPr>
          <p:nvPr/>
        </p:nvPicPr>
        <p:blipFill>
          <a:blip r:embed="rId16"/>
          <a:stretch>
            <a:fillRect/>
          </a:stretch>
        </p:blipFill>
        <p:spPr>
          <a:xfrm>
            <a:off x="5403180" y="3314180"/>
            <a:ext cx="779120" cy="411337"/>
          </a:xfrm>
          <a:prstGeom prst="rect">
            <a:avLst/>
          </a:prstGeom>
        </p:spPr>
      </p:pic>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Calibri"/>
                <a:ea typeface="ＭＳ Ｐゴシック" panose="020B0600070205080204" pitchFamily="50" charset="-128"/>
              </a:rPr>
              <a:t>21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87315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81871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179512" y="121753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3"/>
          <p:cNvSpPr txBox="1">
            <a:spLocks noChangeArrowheads="1"/>
          </p:cNvSpPr>
          <p:nvPr/>
        </p:nvSpPr>
        <p:spPr>
          <a:xfrm>
            <a:off x="341530" y="1583795"/>
            <a:ext cx="8325925" cy="5016758"/>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spcBef>
                <a:spcPct val="0"/>
              </a:spcBef>
              <a:buFont typeface="Wingdings" pitchFamily="2" charset="2"/>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１　行政経営のめざす姿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（１）現状認識 　  ・・・・・・・・・・・・・・・・・・・・・・・・・・・・・・・・・・・・・・・・・・・・・・・・・・・・・・・・・・・</a:t>
            </a: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（２）目標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（３）行動指針　 　・・・・・・・・・・・・・・・・・・・・・・・・・・・・・・・・・・・・・・・・・・・・・・・・・・・・・・・・・・・</a:t>
            </a:r>
          </a:p>
          <a:p>
            <a:pPr defTabSz="647700">
              <a:spcBef>
                <a:spcPct val="0"/>
              </a:spcBef>
              <a:buFont typeface="Wingdings" pitchFamily="2" charset="2"/>
              <a:buNone/>
              <a:tabLst>
                <a:tab pos="8256588" algn="r"/>
              </a:tabLst>
              <a:defRPr/>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　新たな行政経営の取組み   ・・・・・・・・・・・・・・・・・・・・・・・・・・・・・・・・・・・・・・・・・・・・・・・・　</a:t>
            </a: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（１）デジタル行政の推進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（２）効果的な情報発信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（３）より幅広い共創の仕組みづくり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（４）働き方改革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３　健全で規律ある行財政運営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（１）組織運営体制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（２）財政運営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①歳入確保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②歳出改革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（３）出資法人等の改革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（４）公の施設の改革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＜具体的取組み編＞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txBox="1">
            <a:spLocks noChangeArrowheads="1"/>
          </p:cNvSpPr>
          <p:nvPr/>
        </p:nvSpPr>
        <p:spPr>
          <a:xfrm>
            <a:off x="8000900" y="1607211"/>
            <a:ext cx="693017" cy="1077218"/>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Font typeface="Wingdings" pitchFamily="2" charset="2"/>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txBox="1">
            <a:spLocks noChangeArrowheads="1"/>
          </p:cNvSpPr>
          <p:nvPr/>
        </p:nvSpPr>
        <p:spPr>
          <a:xfrm>
            <a:off x="8000900" y="2798930"/>
            <a:ext cx="693017" cy="1323439"/>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Font typeface="Wingdings" pitchFamily="2" charset="2"/>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Font typeface="Wingdings" pitchFamily="2" charset="2"/>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Font typeface="Wingdings" pitchFamily="2" charset="2"/>
              <a:buNone/>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p>
          <a:p>
            <a:pPr algn="r" defTabSz="647700">
              <a:spcBef>
                <a:spcPct val="0"/>
              </a:spcBef>
              <a:buNone/>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p>
          <a:p>
            <a:pPr algn="r" defTabSz="647700">
              <a:spcBef>
                <a:spcPct val="0"/>
              </a:spcBef>
              <a:buNone/>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p>
        </p:txBody>
      </p:sp>
      <p:sp>
        <p:nvSpPr>
          <p:cNvPr id="10" name="Rectangle 3"/>
          <p:cNvSpPr txBox="1">
            <a:spLocks noChangeArrowheads="1"/>
          </p:cNvSpPr>
          <p:nvPr/>
        </p:nvSpPr>
        <p:spPr>
          <a:xfrm>
            <a:off x="7992380" y="4284095"/>
            <a:ext cx="693017" cy="2308324"/>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None/>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36</a:t>
            </a:r>
          </a:p>
          <a:p>
            <a:pPr algn="r" defTabSz="647700">
              <a:spcBef>
                <a:spcPct val="0"/>
              </a:spcBef>
              <a:buNone/>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37</a:t>
            </a:r>
          </a:p>
          <a:p>
            <a:pPr algn="r" defTabSz="647700">
              <a:spcBef>
                <a:spcPct val="0"/>
              </a:spcBef>
              <a:buNone/>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38</a:t>
            </a:r>
          </a:p>
          <a:p>
            <a:pPr algn="r" defTabSz="647700">
              <a:spcBef>
                <a:spcPct val="0"/>
              </a:spcBef>
              <a:buNone/>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39</a:t>
            </a:r>
          </a:p>
          <a:p>
            <a:pPr algn="r" defTabSz="647700">
              <a:spcBef>
                <a:spcPct val="0"/>
              </a:spcBef>
              <a:buNone/>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39</a:t>
            </a:r>
          </a:p>
          <a:p>
            <a:pPr algn="r" defTabSz="647700">
              <a:spcBef>
                <a:spcPct val="0"/>
              </a:spcBef>
              <a:buNone/>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p>
          <a:p>
            <a:pPr algn="r" defTabSz="647700">
              <a:spcBef>
                <a:spcPct val="0"/>
              </a:spcBef>
              <a:buNone/>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42</a:t>
            </a:r>
          </a:p>
          <a:p>
            <a:pPr algn="r" defTabSz="647700">
              <a:spcBef>
                <a:spcPct val="0"/>
              </a:spcBef>
              <a:buNone/>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43</a:t>
            </a:r>
          </a:p>
        </p:txBody>
      </p:sp>
    </p:spTree>
    <p:extLst>
      <p:ext uri="{BB962C8B-B14F-4D97-AF65-F5344CB8AC3E}">
        <p14:creationId xmlns:p14="http://schemas.microsoft.com/office/powerpoint/2010/main" val="123661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705620" y="1581071"/>
            <a:ext cx="8020792" cy="523220"/>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１　行政経営のめざす姿</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71600" y="2636912"/>
            <a:ext cx="7200800" cy="369332"/>
          </a:xfrm>
          <a:prstGeom prst="rect">
            <a:avLst/>
          </a:prstGeom>
        </p:spPr>
        <p:txBody>
          <a:bodyPr wrap="square" numCol="2">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0" name="正方形/長方形 9"/>
          <p:cNvSpPr/>
          <p:nvPr/>
        </p:nvSpPr>
        <p:spPr>
          <a:xfrm>
            <a:off x="971600" y="2636912"/>
            <a:ext cx="7200800" cy="923330"/>
          </a:xfrm>
          <a:prstGeom prst="rect">
            <a:avLst/>
          </a:prstGeom>
        </p:spPr>
        <p:txBody>
          <a:bodyPr wrap="square" numCol="1">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（１）現状認識</a:t>
            </a: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（３）行動指針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1</a:t>
            </a:r>
          </a:p>
        </p:txBody>
      </p:sp>
    </p:spTree>
    <p:extLst>
      <p:ext uri="{BB962C8B-B14F-4D97-AF65-F5344CB8AC3E}">
        <p14:creationId xmlns:p14="http://schemas.microsoft.com/office/powerpoint/2010/main" val="374393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510" y="9863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（１）現状認識</a:t>
            </a:r>
          </a:p>
        </p:txBody>
      </p:sp>
      <p:sp>
        <p:nvSpPr>
          <p:cNvPr id="5" name="正方形/長方形 4"/>
          <p:cNvSpPr/>
          <p:nvPr/>
        </p:nvSpPr>
        <p:spPr>
          <a:xfrm>
            <a:off x="8432528" y="6526378"/>
            <a:ext cx="648072" cy="3101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600" dirty="0">
                <a:solidFill>
                  <a:schemeClr val="tx1"/>
                </a:solidFill>
              </a:rPr>
              <a:t>2</a:t>
            </a:r>
            <a:endParaRPr lang="ja-JP" altLang="en-US" sz="1600" dirty="0">
              <a:solidFill>
                <a:schemeClr val="tx1"/>
              </a:solidFill>
            </a:endParaRPr>
          </a:p>
        </p:txBody>
      </p:sp>
      <p:sp>
        <p:nvSpPr>
          <p:cNvPr id="6" name="正方形/長方形 5"/>
          <p:cNvSpPr/>
          <p:nvPr/>
        </p:nvSpPr>
        <p:spPr>
          <a:xfrm>
            <a:off x="183873" y="908719"/>
            <a:ext cx="8640960" cy="4031873"/>
          </a:xfrm>
          <a:prstGeom prst="rect">
            <a:avLst/>
          </a:prstGeom>
        </p:spPr>
        <p:txBody>
          <a:bodyPr wrap="square">
            <a:spAutoFit/>
          </a:bodyPr>
          <a:lstStyle/>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人口減少・高齢化の同時進行、低所得層の増加などの課題が浮き彫りになる中、大阪の成長の実現と安全・安心の確保を同時に図っていかなければなりません。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また、現在、新型コロナウイルス感染症という新たな課題への対応も急務となっています。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そのため、大阪府は、令和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年度にコロナ対策のために行った事務事業シフトも踏まえ、財政規律を堅持し、課題に的確に対応しうる行財政運営体制の確立に取り組んでいます。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一方、社会においては、社会課題の解決に挑む企業の増加や個人の社会参加意欲の高まり、テクノロジーの著しい進歩など、前向きな変化がみられます。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また、世界の諸都市では、</a:t>
            </a:r>
            <a:r>
              <a:rPr lang="en-US" altLang="ja-JP" sz="1600" dirty="0" err="1">
                <a:latin typeface="Meiryo UI" panose="020B0604030504040204" pitchFamily="50" charset="-128"/>
                <a:ea typeface="Meiryo UI" panose="020B0604030504040204" pitchFamily="50" charset="-128"/>
                <a:cs typeface="Meiryo UI" panose="020B0604030504040204" pitchFamily="50" charset="-128"/>
              </a:rPr>
              <a:t>IoT</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ビッグデータ等の先端技術を利用し、都市課題の解決や都市機能の効率化に活かそうとする「スマートシティ」の取組みも始まっています。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こうした動きは、コロナへの対応を通じて、より一層活発化しています。</a:t>
            </a:r>
          </a:p>
          <a:p>
            <a:pPr marL="174625" indent="-174625"/>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コロナとの共存を前提に持続可能な社会を構築</a:t>
            </a:r>
            <a:r>
              <a:rPr lang="en-US" altLang="ja-JP" sz="1600" baseline="30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いくため、府は、府民・企業・市町村・国との連携を深め社会全体で課題解決する「起点」としての役割を果たすとともに、新たな技術も活用し、従来の手法や発想に捉われない行政経営を行っていく必要があります。</a:t>
            </a:r>
            <a:endParaRPr lang="en-US" altLang="ja-JP" sz="1600" strike="sngStrike"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260286" y="6084295"/>
            <a:ext cx="8640960" cy="584775"/>
          </a:xfrm>
          <a:prstGeom prst="rect">
            <a:avLst/>
          </a:prstGeom>
        </p:spPr>
        <p:txBody>
          <a:bodyPr wrap="square">
            <a:spAutoFit/>
          </a:bodyPr>
          <a:lstStyle/>
          <a:p>
            <a:pPr marL="174625" indent="-174625"/>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大阪府は、</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年大阪・関西万博の開催都市として、先頭に立って</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の達成に貢献する「</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先進都市」をめざしている。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とは、</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年の国連持続可能な開発サミットで採択された「持続可能な開発のための</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アジェンダ」で設定された国際目標。</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800" dirty="0">
                <a:latin typeface="Meiryo UI" panose="020B0604030504040204" pitchFamily="50" charset="-128"/>
                <a:ea typeface="Meiryo UI" panose="020B0604030504040204" pitchFamily="50" charset="-128"/>
                <a:cs typeface="Meiryo UI" panose="020B0604030504040204" pitchFamily="50" charset="-128"/>
              </a:rPr>
              <a:t>  　　　　「誰一人取り残さない持続可能な世界の実現」に向け、大胆に変革していくことを基本理念に、経済・社会・環境の三側面から、持続的社会の実現に向け総合的に取り組んでいくこととしている。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255881" y="6039290"/>
            <a:ext cx="86409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24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1500" y="134343"/>
            <a:ext cx="7953031" cy="369332"/>
          </a:xfrm>
          <a:prstGeom prst="rect">
            <a:avLst/>
          </a:prstGeom>
        </p:spPr>
        <p:txBody>
          <a:bodyPr wrap="square">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（２）</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目標</a:t>
            </a:r>
          </a:p>
        </p:txBody>
      </p:sp>
      <p:cxnSp>
        <p:nvCxnSpPr>
          <p:cNvPr id="4" name="直線コネクタ 3"/>
          <p:cNvCxnSpPr/>
          <p:nvPr/>
        </p:nvCxnSpPr>
        <p:spPr>
          <a:xfrm>
            <a:off x="183873" y="53381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9" name="正方形/長方形 28"/>
          <p:cNvSpPr/>
          <p:nvPr/>
        </p:nvSpPr>
        <p:spPr>
          <a:xfrm>
            <a:off x="116505" y="737409"/>
            <a:ext cx="8884399" cy="584775"/>
          </a:xfrm>
          <a:prstGeom prst="rect">
            <a:avLst/>
          </a:prstGeom>
          <a:noFill/>
        </p:spPr>
        <p:txBody>
          <a:bodyPr wrap="square">
            <a:spAutoFit/>
          </a:bodyPr>
          <a:lstStyle/>
          <a:p>
            <a:pPr marL="355600" lvl="0" indent="-355600"/>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社会全体で課題解決していくためには、行政だけでなく、府民、団体、企業などの多様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355600" lvl="0" indent="-355600"/>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なプレーヤーが、中長期的にめざす社会の姿を共有していることが重要です。</a:t>
            </a:r>
          </a:p>
        </p:txBody>
      </p:sp>
      <p:sp>
        <p:nvSpPr>
          <p:cNvPr id="12" name="角丸四角形 11"/>
          <p:cNvSpPr/>
          <p:nvPr/>
        </p:nvSpPr>
        <p:spPr>
          <a:xfrm>
            <a:off x="521550" y="1749297"/>
            <a:ext cx="8456712" cy="2129753"/>
          </a:xfrm>
          <a:prstGeom prst="roundRect">
            <a:avLst>
              <a:gd name="adj" fmla="val 8043"/>
            </a:avLst>
          </a:prstGeom>
          <a:ln/>
        </p:spPr>
        <p:style>
          <a:lnRef idx="2">
            <a:schemeClr val="accent1"/>
          </a:lnRef>
          <a:fillRef idx="1">
            <a:schemeClr val="lt1"/>
          </a:fillRef>
          <a:effectRef idx="0">
            <a:schemeClr val="accent1"/>
          </a:effectRef>
          <a:fontRef idx="minor">
            <a:schemeClr val="dk1"/>
          </a:fontRef>
        </p:style>
        <p:txBody>
          <a:bodyPr wrap="square" lIns="36000" tIns="36000" rIns="72000" bIns="36000" rtlCol="0" anchor="ctr"/>
          <a:lstStyle/>
          <a:p>
            <a:pPr marL="622300" indent="-622300"/>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めざす社会の姿</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marL="622300" indent="-622300"/>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府民の生活の質（</a:t>
            </a:r>
            <a:r>
              <a:rPr lang="en-US" altLang="ja-JP" sz="16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）を向上させつつ、社会保障や環境の基盤が持続可能な形で</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622300"/>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次世代に引き継がれている。</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lnSpc>
                <a:spcPts val="800"/>
              </a:lnSpc>
            </a:pP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学びや活躍の機会の提供を通じ、多様な人材が社会の担い手として育まれ、全員参</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加型の社会が形成されている。</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lnSpc>
                <a:spcPts val="800"/>
              </a:lnSpc>
            </a:pP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生活と経済活動を支えるインフラについて、中長期を見通し、最少の経費で最適な</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設計・運営が行われている。</a:t>
            </a:r>
          </a:p>
        </p:txBody>
      </p:sp>
      <p:sp>
        <p:nvSpPr>
          <p:cNvPr id="14" name="正方形/長方形 13"/>
          <p:cNvSpPr/>
          <p:nvPr/>
        </p:nvSpPr>
        <p:spPr>
          <a:xfrm>
            <a:off x="244906" y="4204126"/>
            <a:ext cx="8766346" cy="584775"/>
          </a:xfrm>
          <a:prstGeom prst="rect">
            <a:avLst/>
          </a:prstGeom>
          <a:noFill/>
        </p:spPr>
        <p:txBody>
          <a:bodyPr wrap="square">
            <a:spAutoFit/>
          </a:bodyPr>
          <a:lstStyle/>
          <a:p>
            <a:pPr marL="355600" lvl="0" indent="-35560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　この「めざす社会の姿」を追求していくため、府は、引き続き、「自律的で創造性を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355600" lvl="0" indent="-355600"/>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発揮する行財政運営体制の確立」に向け、取り組みます。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3</a:t>
            </a:r>
            <a:endParaRPr lang="ja-JP" altLang="en-US" dirty="0">
              <a:solidFill>
                <a:schemeClr val="tx1"/>
              </a:solidFill>
            </a:endParaRPr>
          </a:p>
        </p:txBody>
      </p:sp>
    </p:spTree>
    <p:extLst>
      <p:ext uri="{BB962C8B-B14F-4D97-AF65-F5344CB8AC3E}">
        <p14:creationId xmlns:p14="http://schemas.microsoft.com/office/powerpoint/2010/main" val="3664844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83873" y="53381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108520" y="164479"/>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）行動指針</a:t>
            </a:r>
            <a:endPar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173418" y="728700"/>
            <a:ext cx="8960127" cy="830997"/>
          </a:xfrm>
          <a:prstGeom prst="rect">
            <a:avLst/>
          </a:prstGeom>
          <a:noFill/>
        </p:spPr>
        <p:txBody>
          <a:bodyPr wrap="square">
            <a:spAutoFit/>
          </a:bodyPr>
          <a:lstStyle/>
          <a:p>
            <a:pPr marL="177800" lvl="0" indent="-17780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「自律的で創造性を発揮する行財政運営体制の確立」に向け、行財政改革推進プラン（案）</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177800" lvl="0" indent="-177800"/>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に掲げた「組み換え（シフト）」と「強みを束ねる」を改革の視点に、次の行動指針のもと、</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177800" lvl="0" indent="-177800"/>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着実に成果を生み出していきます。</a:t>
            </a:r>
            <a:endParaRPr lang="en-US" altLang="ja-JP"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574522" y="2808512"/>
            <a:ext cx="8268212"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選　択　</a:t>
            </a:r>
            <a:r>
              <a:rPr lang="ja-JP" altLang="en-US" sz="1400" b="1"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～多様なプレーヤーを束ね、より良い道筋を見出す</a:t>
            </a:r>
            <a:endParaRPr lang="ja-JP" altLang="en-US" sz="1600" b="1"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575209" y="1760833"/>
            <a:ext cx="8234579"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発　見　</a:t>
            </a:r>
            <a:r>
              <a:rPr lang="ja-JP" altLang="en-US" sz="14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～多様な「知」と交わり、新たな「気づき」を得る</a:t>
            </a:r>
          </a:p>
        </p:txBody>
      </p:sp>
      <p:sp>
        <p:nvSpPr>
          <p:cNvPr id="27" name="正方形/長方形 26"/>
          <p:cNvSpPr/>
          <p:nvPr/>
        </p:nvSpPr>
        <p:spPr>
          <a:xfrm>
            <a:off x="735444" y="3158915"/>
            <a:ext cx="8009850" cy="523220"/>
          </a:xfrm>
          <a:prstGeom prst="rect">
            <a:avLst/>
          </a:prstGeom>
          <a:noFill/>
        </p:spPr>
        <p:txBody>
          <a:bodyPr wrap="square">
            <a:spAutoFit/>
          </a:bodyPr>
          <a:lstStyle/>
          <a:p>
            <a:pPr>
              <a:tabLst>
                <a:tab pos="26670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様々な社会課題解決に臨む多様なプレーヤーを束ねる「起点」となり、社会全体としてより最適な解決方法を選択する。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755581" y="2140695"/>
            <a:ext cx="8046889" cy="523220"/>
          </a:xfrm>
          <a:prstGeom prst="rect">
            <a:avLst/>
          </a:prstGeom>
          <a:noFill/>
        </p:spPr>
        <p:txBody>
          <a:bodyPr wrap="square">
            <a:spAutoFit/>
          </a:bodyPr>
          <a:lstStyle/>
          <a:p>
            <a:pPr>
              <a:tabLst>
                <a:tab pos="26670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外部の多様な価値観・アイデア・テクノロジーとの積極的な交流を通じ、課題の発見や解決に向けた新たな「気づき」が生まれやすい環境をつくる。</a:t>
            </a:r>
          </a:p>
        </p:txBody>
      </p:sp>
      <p:sp>
        <p:nvSpPr>
          <p:cNvPr id="29" name="正方形/長方形 28"/>
          <p:cNvSpPr/>
          <p:nvPr/>
        </p:nvSpPr>
        <p:spPr>
          <a:xfrm>
            <a:off x="596121" y="3786877"/>
            <a:ext cx="8251354" cy="302006"/>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実　践　</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～固定観念に捉われず、新しい取組みに挑戦する</a:t>
            </a:r>
          </a:p>
        </p:txBody>
      </p:sp>
      <p:sp>
        <p:nvSpPr>
          <p:cNvPr id="30" name="正方形/長方形 29"/>
          <p:cNvSpPr/>
          <p:nvPr/>
        </p:nvSpPr>
        <p:spPr>
          <a:xfrm>
            <a:off x="763356" y="4149080"/>
            <a:ext cx="7981938" cy="523220"/>
          </a:xfrm>
          <a:prstGeom prst="rect">
            <a:avLst/>
          </a:prstGeom>
          <a:noFill/>
        </p:spPr>
        <p:txBody>
          <a:bodyPr wrap="square">
            <a:spAutoFit/>
          </a:bodyPr>
          <a:lstStyle/>
          <a:p>
            <a:pPr>
              <a:tabLst>
                <a:tab pos="449263" algn="l"/>
              </a:tabLst>
            </a:pPr>
            <a:r>
              <a:rPr lang="ja-JP" altLang="en-US" sz="1400" spc="-50" dirty="0">
                <a:latin typeface="メイリオ" panose="020B0604030504040204" pitchFamily="50" charset="-128"/>
                <a:ea typeface="メイリオ" panose="020B0604030504040204" pitchFamily="50" charset="-128"/>
                <a:cs typeface="メイリオ" panose="020B0604030504040204" pitchFamily="50" charset="-128"/>
              </a:rPr>
              <a:t>社会のあり方や府民ニーズの変化を見据え、様々な技術を柔軟に取り入れながら、従来の発想や手法に捉われない最適な解決方法を大胆に実践する。</a:t>
            </a:r>
          </a:p>
        </p:txBody>
      </p:sp>
      <p:sp>
        <p:nvSpPr>
          <p:cNvPr id="19" name="ホームベース 18"/>
          <p:cNvSpPr/>
          <p:nvPr/>
        </p:nvSpPr>
        <p:spPr>
          <a:xfrm>
            <a:off x="570638" y="5117523"/>
            <a:ext cx="8411852" cy="1596842"/>
          </a:xfrm>
          <a:prstGeom prst="homePlate">
            <a:avLst>
              <a:gd name="adj" fmla="val 237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タイトル 1"/>
          <p:cNvSpPr txBox="1">
            <a:spLocks/>
          </p:cNvSpPr>
          <p:nvPr/>
        </p:nvSpPr>
        <p:spPr>
          <a:xfrm>
            <a:off x="701570" y="4959170"/>
            <a:ext cx="1485165" cy="271862"/>
          </a:xfrm>
          <a:prstGeom prst="rect">
            <a:avLst/>
          </a:prstGeom>
          <a:solidFill>
            <a:schemeClr val="bg1">
              <a:lumMod val="85000"/>
            </a:schemeClr>
          </a:solidFill>
          <a:ln>
            <a:noFill/>
          </a:ln>
          <a:scene3d>
            <a:camera prst="orthographicFront"/>
            <a:lightRig rig="threePt" dir="t"/>
          </a:scene3d>
          <a:sp3d>
            <a:bevelT/>
          </a:sp3d>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改革の継承と深化</a:t>
            </a:r>
          </a:p>
        </p:txBody>
      </p:sp>
      <p:grpSp>
        <p:nvGrpSpPr>
          <p:cNvPr id="22" name="グループ化 21"/>
          <p:cNvGrpSpPr/>
          <p:nvPr/>
        </p:nvGrpSpPr>
        <p:grpSpPr>
          <a:xfrm>
            <a:off x="1030500" y="5272694"/>
            <a:ext cx="7826787" cy="1351661"/>
            <a:chOff x="-94625" y="513468"/>
            <a:chExt cx="7826787" cy="1351661"/>
          </a:xfrm>
        </p:grpSpPr>
        <p:sp>
          <p:nvSpPr>
            <p:cNvPr id="23" name="山形 22"/>
            <p:cNvSpPr/>
            <p:nvPr/>
          </p:nvSpPr>
          <p:spPr>
            <a:xfrm>
              <a:off x="-94625" y="516715"/>
              <a:ext cx="3496495" cy="1348414"/>
            </a:xfrm>
            <a:prstGeom prst="chevron">
              <a:avLst>
                <a:gd name="adj" fmla="val 24898"/>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376896" y="571211"/>
              <a:ext cx="2553451" cy="328936"/>
            </a:xfrm>
            <a:prstGeom prst="rect">
              <a:avLst/>
            </a:prstGeom>
            <a:noFill/>
          </p:spPr>
          <p:txBody>
            <a:bodyPr wrap="square" rtlCol="0">
              <a:spAutoFit/>
            </a:bodyPr>
            <a:lstStyle/>
            <a:p>
              <a:pPr>
                <a:lnSpc>
                  <a:spcPts val="900"/>
                </a:lnSpc>
              </a:pPr>
              <a:r>
                <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rPr>
                <a:t>H27</a:t>
              </a:r>
              <a:r>
                <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900"/>
                </a:lnSpc>
              </a:pP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行財政改革推進プラン（案）</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山形 30"/>
            <p:cNvSpPr/>
            <p:nvPr/>
          </p:nvSpPr>
          <p:spPr>
            <a:xfrm>
              <a:off x="3176844" y="513468"/>
              <a:ext cx="4265573" cy="1348414"/>
            </a:xfrm>
            <a:prstGeom prst="chevron">
              <a:avLst>
                <a:gd name="adj" fmla="val 24865"/>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3489819" y="593953"/>
              <a:ext cx="4242343" cy="477054"/>
            </a:xfrm>
            <a:prstGeom prst="rect">
              <a:avLst/>
            </a:prstGeom>
            <a:noFill/>
          </p:spPr>
          <p:txBody>
            <a:bodyPr wrap="square" rtlCol="0">
              <a:spAutoFit/>
            </a:bodyPr>
            <a:lstStyle/>
            <a:p>
              <a:pPr>
                <a:lnSpc>
                  <a:spcPts val="1000"/>
                </a:lnSpc>
              </a:pPr>
              <a:r>
                <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行政経営の取組み」</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中長期的な視点も持ちつつ、単年度の取組みとして、毎年</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月公表</a:t>
              </a:r>
            </a:p>
            <a:p>
              <a:pPr>
                <a:lnSpc>
                  <a:spcPts val="1000"/>
                </a:lnSpc>
              </a:pP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右矢印 32"/>
            <p:cNvSpPr/>
            <p:nvPr/>
          </p:nvSpPr>
          <p:spPr>
            <a:xfrm>
              <a:off x="535445" y="828083"/>
              <a:ext cx="2553451" cy="496986"/>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新たな発想・視点からの行政展開</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自律的な行財政マネジメント</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右矢印 33"/>
            <p:cNvSpPr/>
            <p:nvPr/>
          </p:nvSpPr>
          <p:spPr>
            <a:xfrm>
              <a:off x="535445" y="1310317"/>
              <a:ext cx="2553451"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持続可能で安定的な財政運営の実現</a:t>
              </a:r>
            </a:p>
          </p:txBody>
        </p:sp>
        <p:sp>
          <p:nvSpPr>
            <p:cNvPr id="35" name="右矢印 34"/>
            <p:cNvSpPr/>
            <p:nvPr/>
          </p:nvSpPr>
          <p:spPr>
            <a:xfrm>
              <a:off x="3586250" y="875019"/>
              <a:ext cx="3326009" cy="468817"/>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新たな行政経営の取組み</a:t>
              </a:r>
            </a:p>
          </p:txBody>
        </p:sp>
        <p:sp>
          <p:nvSpPr>
            <p:cNvPr id="36" name="右矢印 35"/>
            <p:cNvSpPr/>
            <p:nvPr/>
          </p:nvSpPr>
          <p:spPr>
            <a:xfrm>
              <a:off x="3586252" y="1325069"/>
              <a:ext cx="3326008"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健全で規律ある行財政運営</a:t>
              </a:r>
            </a:p>
          </p:txBody>
        </p:sp>
      </p:grpSp>
      <p:sp>
        <p:nvSpPr>
          <p:cNvPr id="5" name="正方形/長方形 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4</a:t>
            </a:r>
            <a:endParaRPr lang="ja-JP" altLang="en-US" dirty="0">
              <a:solidFill>
                <a:prstClr val="black"/>
              </a:solidFill>
            </a:endParaRPr>
          </a:p>
        </p:txBody>
      </p:sp>
    </p:spTree>
    <p:extLst>
      <p:ext uri="{BB962C8B-B14F-4D97-AF65-F5344CB8AC3E}">
        <p14:creationId xmlns:p14="http://schemas.microsoft.com/office/powerpoint/2010/main" val="2375473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921026"/>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705620" y="323655"/>
            <a:ext cx="8020792" cy="523220"/>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２　新たな行政経営の取組み</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71600" y="1281291"/>
            <a:ext cx="7200800" cy="1200329"/>
          </a:xfrm>
          <a:prstGeom prst="rect">
            <a:avLst/>
          </a:prstGeom>
        </p:spPr>
        <p:txBody>
          <a:bodyPr wrap="square" numCol="1">
            <a:spAutoFit/>
          </a:bodyPr>
          <a:lstStyle/>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（１）デジタル行政の推進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（２）効果的な情報発信</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（３）より幅広い共創の仕組みづくり</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（４）働き方改革</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5</a:t>
            </a:r>
            <a:endParaRPr lang="ja-JP" altLang="en-US" dirty="0">
              <a:solidFill>
                <a:schemeClr val="tx1"/>
              </a:solidFill>
            </a:endParaRPr>
          </a:p>
        </p:txBody>
      </p:sp>
    </p:spTree>
    <p:extLst>
      <p:ext uri="{BB962C8B-B14F-4D97-AF65-F5344CB8AC3E}">
        <p14:creationId xmlns:p14="http://schemas.microsoft.com/office/powerpoint/2010/main" val="211651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5" y="26935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（１）デジタル行政の推進</a:t>
            </a:r>
          </a:p>
        </p:txBody>
      </p:sp>
      <p:cxnSp>
        <p:nvCxnSpPr>
          <p:cNvPr id="28" name="直線コネクタ 27"/>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418800" y="823380"/>
            <a:ext cx="8474171" cy="848688"/>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lvl="0" indent="-174625">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0" i="0" u="none" strike="noStrike" kern="1200" cap="none" spc="0" normalizeH="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技術を最大限に活かしたデジタルトランスフォーメーション（</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1600" baseline="30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aseline="30000" dirty="0">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）を進め、住民の生活の質（</a:t>
            </a:r>
            <a:r>
              <a:rPr lang="en-US" altLang="ja-JP" sz="1600" dirty="0" err="1">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）の向上を実現する、デジタル行政の推進に取り組みます。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418800" y="5859270"/>
            <a:ext cx="8203650" cy="810090"/>
          </a:xfrm>
          <a:prstGeom prst="rect">
            <a:avLst/>
          </a:prstGeom>
          <a:noFill/>
          <a:ln>
            <a:noFill/>
          </a:ln>
        </p:spPr>
        <p:txBody>
          <a:bodyPr wrap="none" rtlCol="0">
            <a:noAutofit/>
          </a:bodyPr>
          <a:lstStyle/>
          <a:p>
            <a:pPr lvl="0">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新たな価値を創造することを目的に、デジタル技術の駆使によって既存の枠組みを変化させること。</a:t>
            </a:r>
            <a:endPar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(*3)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はんこレス、ペーパーレス、キャッシュレスの３つの取組みをいう。</a:t>
            </a:r>
            <a:endPar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(*4) Robotic Process Automation</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の略。ソフトウェアロボットによる業務自動化の取組み。人が行うパソコン上の作業手順をソフトウェアロボットに覚えさせることで、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パソコン操作を自動化することができる。</a:t>
            </a:r>
            <a:endPar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(*5) Evidence-Based Policy Making</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の略。証拠に基づく政策立案。政策の企画をその場限りのエピソードに頼るのではなく、政策目的を明確化した上で合理的根拠（エビデ</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ンス）に基づくものとすること。</a:t>
            </a:r>
          </a:p>
        </p:txBody>
      </p:sp>
      <p:sp>
        <p:nvSpPr>
          <p:cNvPr id="14" name="正方形/長方形 13">
            <a:extLst>
              <a:ext uri="{FF2B5EF4-FFF2-40B4-BE49-F238E27FC236}">
                <a16:creationId xmlns:a16="http://schemas.microsoft.com/office/drawing/2014/main" id="{3FF6DC82-301C-4A36-A64E-DD824FCDFD64}"/>
              </a:ext>
            </a:extLst>
          </p:cNvPr>
          <p:cNvSpPr/>
          <p:nvPr/>
        </p:nvSpPr>
        <p:spPr>
          <a:xfrm>
            <a:off x="757067" y="1853825"/>
            <a:ext cx="7999497" cy="265162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lIns="360000" tIns="45071" rIns="90142" bIns="45071" rtlCol="0" anchor="ctr"/>
          <a:lstStyle/>
          <a:p>
            <a:pPr lvl="0">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lvl="0" indent="-285750">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大阪スマートシティ戦略の推進 </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lvl="0" indent="-285750">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行政手続きのオンライン化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lvl="0" indent="-285750">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３つのレス</a:t>
            </a:r>
            <a:r>
              <a:rPr lang="en-US" altLang="ja-JP" sz="14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の改革の推進</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を活用した相談体制の充実</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を活用した相談体制の充実（</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チャットボット）     </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RPA</a:t>
            </a:r>
            <a:r>
              <a:rPr lang="en-US" altLang="ja-JP" sz="14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を活用した業務の効率化 </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データ分析に基づいた効果的な政策立案（</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EBPM</a:t>
            </a:r>
            <a:r>
              <a:rPr lang="en-US" altLang="ja-JP" sz="14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lvl="0" indent="-285750">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デジタル技術を活用した都市基盤施設の維持管理</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656565" y="1979581"/>
            <a:ext cx="2160240" cy="405045"/>
          </a:xfrm>
          <a:prstGeom prst="roundRect">
            <a:avLst>
              <a:gd name="adj" fmla="val 17557"/>
            </a:avLst>
          </a:prstGeom>
          <a:noFill/>
          <a:ln>
            <a:noFill/>
          </a:ln>
        </p:spPr>
        <p:style>
          <a:lnRef idx="2">
            <a:schemeClr val="dk1"/>
          </a:lnRef>
          <a:fillRef idx="1">
            <a:schemeClr val="lt1"/>
          </a:fillRef>
          <a:effectRef idx="0">
            <a:schemeClr val="dk1"/>
          </a:effectRef>
          <a:fontRef idx="minor">
            <a:schemeClr val="dk1"/>
          </a:fontRef>
        </p:style>
        <p:txBody>
          <a:bodyPr lIns="36000" rIns="0" rtlCol="0" anchor="ctr"/>
          <a:lstStyle/>
          <a:p>
            <a:pPr algn="ctr"/>
            <a:r>
              <a:rPr kumimoji="1"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具体的な取組み</a:t>
            </a:r>
            <a:r>
              <a:rPr kumimoji="1"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直線コネクタ 9"/>
          <p:cNvCxnSpPr/>
          <p:nvPr/>
        </p:nvCxnSpPr>
        <p:spPr>
          <a:xfrm>
            <a:off x="255881" y="5769260"/>
            <a:ext cx="86409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5196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bg1"/>
            </a:gs>
            <a:gs pos="26000">
              <a:schemeClr val="accent6">
                <a:lumMod val="60000"/>
                <a:lumOff val="40000"/>
              </a:schemeClr>
            </a:gs>
            <a:gs pos="100000">
              <a:schemeClr val="accent6"/>
            </a:gs>
          </a:gsLst>
          <a:path path="circle">
            <a:fillToRect l="50000" t="50000" r="50000" b="50000"/>
          </a:path>
          <a:tileRect/>
        </a:gradFill>
        <a:ln w="19050">
          <a:noFill/>
        </a:ln>
      </a:spPr>
      <a:bodyPr lIns="0" rIns="0" rtlCol="0" anchor="ctr"/>
      <a:lstStyle>
        <a:defPPr algn="ctr">
          <a:defRPr sz="1000" b="1"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ln w="12700"/>
      </a:spPr>
      <a:bodyPr wrap="square" lIns="36000" rIns="0" rtlCol="0" anchor="ctr" anchorCtr="0">
        <a:spAutoFit/>
      </a:bodyPr>
      <a:lstStyle>
        <a:defPPr marL="0" marR="0" indent="0" algn="l" defTabSz="914400" rtl="0" eaLnBrk="1" fontAlgn="auto" latinLnBrk="0" hangingPunct="1">
          <a:lnSpc>
            <a:spcPct val="100000"/>
          </a:lnSpc>
          <a:spcBef>
            <a:spcPts val="0"/>
          </a:spcBef>
          <a:spcAft>
            <a:spcPts val="0"/>
          </a:spcAft>
          <a:buClrTx/>
          <a:buSzTx/>
          <a:buFontTx/>
          <a:buNone/>
          <a:tabLst/>
          <a:defRPr kumimoji="1" sz="8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defRPr>
        </a:defPPr>
      </a:lstStyle>
      <a:style>
        <a:lnRef idx="2">
          <a:schemeClr val="accent1"/>
        </a:lnRef>
        <a:fillRef idx="1">
          <a:schemeClr val="lt1"/>
        </a:fillRef>
        <a:effectRef idx="0">
          <a:schemeClr val="accent1"/>
        </a:effectRef>
        <a:fontRef idx="minor">
          <a:schemeClr val="dk1"/>
        </a:fontRef>
      </a: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BBD448640CB147A5528A90D7A752E6" ma:contentTypeVersion="0" ma:contentTypeDescription="新しいドキュメントを作成します。" ma:contentTypeScope="" ma:versionID="870bfd10208a075ddad328603fb1e3f2">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32240C-9678-49BC-876E-9028F5F0CBF7}">
  <ds:schemaRefs>
    <ds:schemaRef ds:uri="http://schemas.openxmlformats.org/package/2006/metadata/core-propertie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D13421D-47B8-4EE1-AFD8-43F894A84F80}">
  <ds:schemaRefs>
    <ds:schemaRef ds:uri="http://schemas.microsoft.com/sharepoint/v3/contenttype/forms"/>
  </ds:schemaRefs>
</ds:datastoreItem>
</file>

<file path=customXml/itemProps3.xml><?xml version="1.0" encoding="utf-8"?>
<ds:datastoreItem xmlns:ds="http://schemas.openxmlformats.org/officeDocument/2006/customXml" ds:itemID="{5B568595-2E1A-481F-9D26-4F8C6BF77D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41428</TotalTime>
  <Words>5150</Words>
  <Application>Microsoft Office PowerPoint</Application>
  <PresentationFormat>画面に合わせる (4:3)</PresentationFormat>
  <Paragraphs>1104</Paragraphs>
  <Slides>24</Slides>
  <Notes>4</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0</vt:i4>
      </vt:variant>
      <vt:variant>
        <vt:lpstr>スライド タイトル</vt:lpstr>
      </vt:variant>
      <vt:variant>
        <vt:i4>24</vt:i4>
      </vt:variant>
    </vt:vector>
  </HeadingPairs>
  <TitlesOfParts>
    <vt:vector size="36" baseType="lpstr">
      <vt:lpstr>BIZ UDPゴシック</vt:lpstr>
      <vt:lpstr>HGS教科書体</vt:lpstr>
      <vt:lpstr>HG丸ｺﾞｼｯｸM-PRO</vt:lpstr>
      <vt:lpstr>Meiryo UI</vt:lpstr>
      <vt:lpstr>ＭＳ Ｐゴシック</vt:lpstr>
      <vt:lpstr>UD デジタル 教科書体 NK-R</vt:lpstr>
      <vt:lpstr>メイリオ</vt:lpstr>
      <vt:lpstr>メイリオ</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上田　有紀</cp:lastModifiedBy>
  <cp:revision>4942</cp:revision>
  <cp:lastPrinted>2021-02-12T06:54:51Z</cp:lastPrinted>
  <dcterms:created xsi:type="dcterms:W3CDTF">2014-06-17T12:02:58Z</dcterms:created>
  <dcterms:modified xsi:type="dcterms:W3CDTF">2021-03-25T04:27:15Z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0x01010085BBD448640CB147A5528A90D7A752E6</vt:lpwstr>
  </property>
</Properties>
</file>