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75"/>
  </p:notesMasterIdLst>
  <p:handoutMasterIdLst>
    <p:handoutMasterId r:id="rId76"/>
  </p:handoutMasterIdLst>
  <p:sldIdLst>
    <p:sldId id="994" r:id="rId2"/>
    <p:sldId id="1883" r:id="rId3"/>
    <p:sldId id="1576" r:id="rId4"/>
    <p:sldId id="1802" r:id="rId5"/>
    <p:sldId id="1803" r:id="rId6"/>
    <p:sldId id="1804" r:id="rId7"/>
    <p:sldId id="1805" r:id="rId8"/>
    <p:sldId id="2043" r:id="rId9"/>
    <p:sldId id="2044" r:id="rId10"/>
    <p:sldId id="2045" r:id="rId11"/>
    <p:sldId id="2046" r:id="rId12"/>
    <p:sldId id="2047" r:id="rId13"/>
    <p:sldId id="2048" r:id="rId14"/>
    <p:sldId id="2049" r:id="rId15"/>
    <p:sldId id="2050" r:id="rId16"/>
    <p:sldId id="2051" r:id="rId17"/>
    <p:sldId id="2052" r:id="rId18"/>
    <p:sldId id="2053" r:id="rId19"/>
    <p:sldId id="2067" r:id="rId20"/>
    <p:sldId id="2055" r:id="rId21"/>
    <p:sldId id="2056" r:id="rId22"/>
    <p:sldId id="2057" r:id="rId23"/>
    <p:sldId id="2058" r:id="rId24"/>
    <p:sldId id="2059" r:id="rId25"/>
    <p:sldId id="2060" r:id="rId26"/>
    <p:sldId id="2061" r:id="rId27"/>
    <p:sldId id="2062" r:id="rId28"/>
    <p:sldId id="2063" r:id="rId29"/>
    <p:sldId id="2064" r:id="rId30"/>
    <p:sldId id="2065" r:id="rId31"/>
    <p:sldId id="2066" r:id="rId32"/>
    <p:sldId id="1884" r:id="rId33"/>
    <p:sldId id="1885" r:id="rId34"/>
    <p:sldId id="2038" r:id="rId35"/>
    <p:sldId id="1887" r:id="rId36"/>
    <p:sldId id="1929" r:id="rId37"/>
    <p:sldId id="1889" r:id="rId38"/>
    <p:sldId id="1983" r:id="rId39"/>
    <p:sldId id="1966" r:id="rId40"/>
    <p:sldId id="2035" r:id="rId41"/>
    <p:sldId id="2036" r:id="rId42"/>
    <p:sldId id="1969" r:id="rId43"/>
    <p:sldId id="2037" r:id="rId44"/>
    <p:sldId id="1972" r:id="rId45"/>
    <p:sldId id="1973" r:id="rId46"/>
    <p:sldId id="1974" r:id="rId47"/>
    <p:sldId id="1975" r:id="rId48"/>
    <p:sldId id="1976" r:id="rId49"/>
    <p:sldId id="1977" r:id="rId50"/>
    <p:sldId id="1978" r:id="rId51"/>
    <p:sldId id="1979" r:id="rId52"/>
    <p:sldId id="1930" r:id="rId53"/>
    <p:sldId id="1931" r:id="rId54"/>
    <p:sldId id="1932" r:id="rId55"/>
    <p:sldId id="1933" r:id="rId56"/>
    <p:sldId id="1934" r:id="rId57"/>
    <p:sldId id="1935" r:id="rId58"/>
    <p:sldId id="1936" r:id="rId59"/>
    <p:sldId id="1937" r:id="rId60"/>
    <p:sldId id="1938" r:id="rId61"/>
    <p:sldId id="1939" r:id="rId62"/>
    <p:sldId id="1940" r:id="rId63"/>
    <p:sldId id="1941" r:id="rId64"/>
    <p:sldId id="1942" r:id="rId65"/>
    <p:sldId id="1943" r:id="rId66"/>
    <p:sldId id="1944" r:id="rId67"/>
    <p:sldId id="1945" r:id="rId68"/>
    <p:sldId id="1946" r:id="rId69"/>
    <p:sldId id="1960" r:id="rId70"/>
    <p:sldId id="2007" r:id="rId71"/>
    <p:sldId id="2008" r:id="rId72"/>
    <p:sldId id="2009" r:id="rId73"/>
    <p:sldId id="2010" r:id="rId74"/>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07700"/>
    <a:srgbClr val="0000FF"/>
    <a:srgbClr val="6699FF"/>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8057" autoAdjust="0"/>
  </p:normalViewPr>
  <p:slideViewPr>
    <p:cSldViewPr>
      <p:cViewPr varScale="1">
        <p:scale>
          <a:sx n="64" d="100"/>
          <a:sy n="64" d="100"/>
        </p:scale>
        <p:origin x="234" y="48"/>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880101" cy="488793"/>
          </a:xfrm>
          <a:prstGeom prst="rect">
            <a:avLst/>
          </a:prstGeom>
        </p:spPr>
        <p:txBody>
          <a:bodyPr vert="horz" lIns="89668" tIns="44835" rIns="89668" bIns="44835"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sz="quarter" idx="1"/>
          </p:nvPr>
        </p:nvSpPr>
        <p:spPr>
          <a:xfrm>
            <a:off x="3765214" y="0"/>
            <a:ext cx="2880101" cy="488793"/>
          </a:xfrm>
          <a:prstGeom prst="rect">
            <a:avLst/>
          </a:prstGeom>
        </p:spPr>
        <p:txBody>
          <a:bodyPr vert="horz" lIns="89668" tIns="44835" rIns="89668" bIns="44835" rtlCol="0"/>
          <a:lstStyle>
            <a:lvl1pPr algn="r">
              <a:defRPr sz="1200"/>
            </a:lvl1pPr>
          </a:lstStyle>
          <a:p>
            <a:fld id="{BF868B9E-B285-4A45-9CF7-6DC8372BDF37}" type="datetimeFigureOut">
              <a:rPr kumimoji="1" lang="ja-JP" altLang="en-US" smtClean="0"/>
              <a:t>2020/11/12</a:t>
            </a:fld>
            <a:endParaRPr kumimoji="1" lang="ja-JP" altLang="en-US"/>
          </a:p>
        </p:txBody>
      </p:sp>
      <p:sp>
        <p:nvSpPr>
          <p:cNvPr id="4" name="フッター プレースホルダー 3"/>
          <p:cNvSpPr>
            <a:spLocks noGrp="1"/>
          </p:cNvSpPr>
          <p:nvPr>
            <p:ph type="ftr" sz="quarter" idx="2"/>
          </p:nvPr>
        </p:nvSpPr>
        <p:spPr>
          <a:xfrm>
            <a:off x="1" y="9287059"/>
            <a:ext cx="2880101" cy="488792"/>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4" y="9287059"/>
            <a:ext cx="2880101" cy="488792"/>
          </a:xfrm>
          <a:prstGeom prst="rect">
            <a:avLst/>
          </a:prstGeom>
        </p:spPr>
        <p:txBody>
          <a:bodyPr vert="horz" lIns="89668" tIns="44835" rIns="89668" bIns="44835"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308" cy="488871"/>
          </a:xfrm>
          <a:prstGeom prst="rect">
            <a:avLst/>
          </a:prstGeom>
        </p:spPr>
        <p:txBody>
          <a:bodyPr vert="horz" lIns="89662" tIns="44832" rIns="89662" bIns="44832"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idx="1"/>
          </p:nvPr>
        </p:nvSpPr>
        <p:spPr>
          <a:xfrm>
            <a:off x="3765020" y="2"/>
            <a:ext cx="2880308" cy="488871"/>
          </a:xfrm>
          <a:prstGeom prst="rect">
            <a:avLst/>
          </a:prstGeom>
        </p:spPr>
        <p:txBody>
          <a:bodyPr vert="horz" lIns="89662" tIns="44832" rIns="89662" bIns="44832" rtlCol="0"/>
          <a:lstStyle>
            <a:lvl1pPr algn="r">
              <a:defRPr sz="1200"/>
            </a:lvl1pPr>
          </a:lstStyle>
          <a:p>
            <a:fld id="{3F2D28A0-6F62-4A73-959C-6359E5DDD042}" type="datetimeFigureOut">
              <a:rPr kumimoji="1" lang="ja-JP" altLang="en-US" smtClean="0"/>
              <a:t>2020/11/12</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62" tIns="44832" rIns="89662" bIns="44832"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62" tIns="44832" rIns="89662" bIns="448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286848"/>
            <a:ext cx="2880308" cy="488871"/>
          </a:xfrm>
          <a:prstGeom prst="rect">
            <a:avLst/>
          </a:prstGeom>
        </p:spPr>
        <p:txBody>
          <a:bodyPr vert="horz" lIns="89662" tIns="44832" rIns="89662" bIns="448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0" y="9286848"/>
            <a:ext cx="2880308" cy="488871"/>
          </a:xfrm>
          <a:prstGeom prst="rect">
            <a:avLst/>
          </a:prstGeom>
        </p:spPr>
        <p:txBody>
          <a:bodyPr vert="horz" lIns="89662" tIns="44832" rIns="89662" bIns="44832"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dirty="0" smtClean="0"/>
              <a:t>部局意見照会用</a:t>
            </a:r>
            <a:r>
              <a:rPr kumimoji="1" lang="en-US" altLang="ja-JP" dirty="0" smtClean="0"/>
              <a:t>ver.</a:t>
            </a:r>
            <a:endParaRPr kumimoji="1" lang="ja-JP" altLang="en-US" dirty="0"/>
          </a:p>
        </p:txBody>
      </p:sp>
    </p:spTree>
    <p:extLst>
      <p:ext uri="{BB962C8B-B14F-4D97-AF65-F5344CB8AC3E}">
        <p14:creationId xmlns:p14="http://schemas.microsoft.com/office/powerpoint/2010/main" val="221075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smtClean="0"/>
              <a:t>部局意見照会用</a:t>
            </a:r>
            <a:r>
              <a:rPr kumimoji="1" lang="en-US" altLang="ja-JP" smtClean="0"/>
              <a:t>ver.</a:t>
            </a:r>
            <a:endParaRPr kumimoji="1" lang="ja-JP" altLang="en-US"/>
          </a:p>
        </p:txBody>
      </p:sp>
    </p:spTree>
    <p:extLst>
      <p:ext uri="{BB962C8B-B14F-4D97-AF65-F5344CB8AC3E}">
        <p14:creationId xmlns:p14="http://schemas.microsoft.com/office/powerpoint/2010/main" val="13793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部局意見照会用</a:t>
            </a:r>
            <a:r>
              <a:rPr kumimoji="1" lang="en-US" altLang="ja-JP" smtClean="0"/>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16</a:t>
            </a:fld>
            <a:endParaRPr kumimoji="1" lang="ja-JP" altLang="en-US"/>
          </a:p>
        </p:txBody>
      </p:sp>
    </p:spTree>
    <p:extLst>
      <p:ext uri="{BB962C8B-B14F-4D97-AF65-F5344CB8AC3E}">
        <p14:creationId xmlns:p14="http://schemas.microsoft.com/office/powerpoint/2010/main" val="226835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5"/>
          </p:nvPr>
        </p:nvSpPr>
        <p:spPr/>
        <p:txBody>
          <a:bodyPr/>
          <a:lstStyle/>
          <a:p>
            <a:fld id="{51875A66-8240-4C7B-8F63-ACC40D2513BA}" type="slidenum">
              <a:rPr kumimoji="1" lang="ja-JP" altLang="en-US" smtClean="0"/>
              <a:t>22</a:t>
            </a:fld>
            <a:endParaRPr kumimoji="1" lang="ja-JP" altLang="en-US"/>
          </a:p>
        </p:txBody>
      </p:sp>
    </p:spTree>
    <p:extLst>
      <p:ext uri="{BB962C8B-B14F-4D97-AF65-F5344CB8AC3E}">
        <p14:creationId xmlns:p14="http://schemas.microsoft.com/office/powerpoint/2010/main" val="52227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部局意見照会用</a:t>
            </a:r>
            <a:r>
              <a:rPr kumimoji="1" lang="en-US" altLang="ja-JP" smtClean="0"/>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23</a:t>
            </a:fld>
            <a:endParaRPr kumimoji="1" lang="ja-JP" altLang="en-US"/>
          </a:p>
        </p:txBody>
      </p:sp>
    </p:spTree>
    <p:extLst>
      <p:ext uri="{BB962C8B-B14F-4D97-AF65-F5344CB8AC3E}">
        <p14:creationId xmlns:p14="http://schemas.microsoft.com/office/powerpoint/2010/main" val="330385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172343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35</a:t>
            </a:fld>
            <a:endParaRPr lang="ja-JP" altLang="en-US" dirty="0">
              <a:solidFill>
                <a:prstClr val="black"/>
              </a:solidFill>
            </a:endParaRPr>
          </a:p>
        </p:txBody>
      </p:sp>
    </p:spTree>
    <p:extLst>
      <p:ext uri="{BB962C8B-B14F-4D97-AF65-F5344CB8AC3E}">
        <p14:creationId xmlns:p14="http://schemas.microsoft.com/office/powerpoint/2010/main" val="121156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94110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79442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56AAE9-ECED-41AF-A4E1-DA41E7DC0D68}" type="datetime1">
              <a:rPr kumimoji="1" lang="ja-JP" altLang="en-US" smtClean="0"/>
              <a:t>2020/11/12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97EA9DE-CFC4-436B-B879-3CC0178F26C8}" type="datetime1">
              <a:rPr kumimoji="1" lang="ja-JP" altLang="en-US" smtClean="0"/>
              <a:t>2020/11/12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E5D04-17BF-40B5-88DA-CA64590F6C7F}" type="datetime1">
              <a:rPr kumimoji="1" lang="ja-JP" altLang="en-US" smtClean="0"/>
              <a:t>2020/11/12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D73E7B-91A0-4132-A714-448B5020A064}" type="datetime1">
              <a:rPr kumimoji="1" lang="ja-JP" altLang="en-US" smtClean="0"/>
              <a:t>2020/11/12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0239A39-25E0-4085-A623-6E68AF955856}" type="datetime1">
              <a:rPr kumimoji="1" lang="ja-JP" altLang="en-US" smtClean="0"/>
              <a:t>2020/11/12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A3EA5-B6B3-45D8-86B2-981183F3FAD8}" type="datetime1">
              <a:rPr kumimoji="1" lang="ja-JP" altLang="en-US" smtClean="0"/>
              <a:t>2020/11/12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39150A6-A5F5-465E-918C-1961E176449B}" type="datetime1">
              <a:rPr kumimoji="1" lang="ja-JP" altLang="en-US" smtClean="0"/>
              <a:t>2020/11/12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A8EED59-0E57-48F8-878F-C8F5BF1C3EB6}" type="datetime1">
              <a:rPr kumimoji="1" lang="ja-JP" altLang="en-US" smtClean="0"/>
              <a:t>2020/11/12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6ED138-04E4-4F74-9358-B9C517F1FC2A}" type="datetime1">
              <a:rPr kumimoji="1" lang="ja-JP" altLang="en-US" smtClean="0"/>
              <a:t>2020/11/12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6C89ED-7ACA-4DAB-825B-EE8CCD700B83}" type="datetime1">
              <a:rPr kumimoji="1" lang="ja-JP" altLang="en-US" smtClean="0"/>
              <a:t>2020/11/12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ED36DC5-89FF-4EE5-B4BF-5EE07D49A2DF}" type="datetime1">
              <a:rPr kumimoji="1" lang="ja-JP" altLang="en-US" smtClean="0"/>
              <a:t>2020/11/12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5872F-B11E-43C1-85CD-61B0440AF8BE}" type="datetime1">
              <a:rPr kumimoji="1" lang="ja-JP" altLang="en-US" smtClean="0"/>
              <a:t>2020/11/12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pref.osaka.lg.jp/gyokaku/sounding/index.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emf"/><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g"/><Relationship Id="rId7" Type="http://schemas.microsoft.com/office/2007/relationships/hdphoto" Target="../media/hdphoto3.wdp"/><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g"/><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590548" y="2168860"/>
            <a:ext cx="7714567" cy="582299"/>
            <a:chOff x="677956" y="2723260"/>
            <a:chExt cx="7714567" cy="1020270"/>
          </a:xfrm>
        </p:grpSpPr>
        <p:sp>
          <p:nvSpPr>
            <p:cNvPr id="3" name="正方形/長方形 2"/>
            <p:cNvSpPr/>
            <p:nvPr/>
          </p:nvSpPr>
          <p:spPr>
            <a:xfrm>
              <a:off x="1126910" y="2723260"/>
              <a:ext cx="6817863" cy="916755"/>
            </a:xfrm>
            <a:prstGeom prst="rect">
              <a:avLst/>
            </a:prstGeom>
          </p:spPr>
          <p:txBody>
            <a:bodyPr wrap="square">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令和２年度　大阪府</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行政経営の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8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8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677956" y="3743530"/>
              <a:ext cx="771456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3353559" y="5634245"/>
            <a:ext cx="2188542" cy="707886"/>
          </a:xfrm>
          <a:prstGeom prst="rect">
            <a:avLst/>
          </a:prstGeom>
        </p:spPr>
        <p:txBody>
          <a:bodyPr wrap="square">
            <a:spAutoFit/>
          </a:bodyPr>
          <a:lstStyle/>
          <a:p>
            <a:pPr algn="dist"/>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令和２年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341387175"/>
              </p:ext>
            </p:extLst>
          </p:nvPr>
        </p:nvGraphicFramePr>
        <p:xfrm>
          <a:off x="470407" y="285750"/>
          <a:ext cx="428625" cy="361950"/>
        </p:xfrm>
        <a:graphic>
          <a:graphicData uri="http://schemas.openxmlformats.org/presentationml/2006/ole">
            <mc:AlternateContent xmlns:mc="http://schemas.openxmlformats.org/markup-compatibility/2006">
              <mc:Choice xmlns:v="urn:schemas-microsoft-com:vml" Requires="v">
                <p:oleObj spid="_x0000_s1906" r:id="rId4" imgW="914286" imgH="666667" progId="">
                  <p:embed/>
                </p:oleObj>
              </mc:Choice>
              <mc:Fallback>
                <p:oleObj r:id="rId4" imgW="914286" imgH="6666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07"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994497"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HG丸ｺﾞｼｯｸM-PRO"/>
                <a:ea typeface="HG丸ｺﾞｼｯｸM-PRO"/>
              </a:rPr>
              <a:t>大阪府</a:t>
            </a: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381000"/>
            <a:ext cx="8887636" cy="6069638"/>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◆多様な企業との対話によるアイデア収集・市場ニーズ把握（サウンディング型市場調査）</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サウンディング型市場調査の実施</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296525" y="1628800"/>
            <a:ext cx="8614066" cy="1470251"/>
            <a:chOff x="296372" y="1956403"/>
            <a:chExt cx="8614066" cy="1367061"/>
          </a:xfrm>
        </p:grpSpPr>
        <p:pic>
          <p:nvPicPr>
            <p:cNvPr id="4" name="Picture 2" descr="D:\UedaYu\Desktop\naga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72" y="1956403"/>
              <a:ext cx="8614066" cy="136706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404493" y="1956403"/>
              <a:ext cx="1530170" cy="363710"/>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右中かっこ 8"/>
          <p:cNvSpPr/>
          <p:nvPr/>
        </p:nvSpPr>
        <p:spPr>
          <a:xfrm rot="5400000">
            <a:off x="3494223" y="-218748"/>
            <a:ext cx="265347" cy="6210693"/>
          </a:xfrm>
          <a:prstGeom prst="rightBrace">
            <a:avLst>
              <a:gd name="adj1" fmla="val 47819"/>
              <a:gd name="adj2" fmla="val 520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2591780" y="3068960"/>
            <a:ext cx="1822702" cy="27003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サウンディング型市場調査</a:t>
            </a:r>
          </a:p>
        </p:txBody>
      </p:sp>
      <p:sp>
        <p:nvSpPr>
          <p:cNvPr id="21" name="テキスト ボックス 20"/>
          <p:cNvSpPr txBox="1"/>
          <p:nvPr/>
        </p:nvSpPr>
        <p:spPr>
          <a:xfrm>
            <a:off x="1179500" y="6156324"/>
            <a:ext cx="6848116" cy="28801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詳細は、府</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ページ：</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hlinkClick r:id="rId3"/>
              </a:rPr>
              <a:t>http://www.pref.osaka.lg.jp/gyokaku/sounding/index.html</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5" name="グループ化 14"/>
          <p:cNvGrpSpPr/>
          <p:nvPr/>
        </p:nvGrpSpPr>
        <p:grpSpPr>
          <a:xfrm>
            <a:off x="252370" y="3613469"/>
            <a:ext cx="8690663" cy="2480178"/>
            <a:chOff x="252370" y="4254928"/>
            <a:chExt cx="8690663" cy="1723930"/>
          </a:xfrm>
        </p:grpSpPr>
        <p:sp>
          <p:nvSpPr>
            <p:cNvPr id="16" name="角丸四角形 15"/>
            <p:cNvSpPr/>
            <p:nvPr/>
          </p:nvSpPr>
          <p:spPr>
            <a:xfrm>
              <a:off x="252370" y="4254931"/>
              <a:ext cx="2729074" cy="1723927"/>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○事業の実現可能性の検討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IR</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事業の事業性や開発条件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・ナイトカルチャー実施のための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劇</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場誘致</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等</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6049157" y="4254930"/>
              <a:ext cx="2893876" cy="1706389"/>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○指定管理者の募集要件の検討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・府営公園の新たな指定管理者制度の</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・東和薬品</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RACTAB</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ドーム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府立門真</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スポーツセンター</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の管理運営方法</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の検討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・「府民の森」等の新たな管理運営方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法の検討</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エディオンアリーナ大阪（府立体育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管理運営</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方法の検討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a:p>
              <a:pPr marL="0" marR="0" lvl="0" indent="0" algn="l" defTabSz="914400" rtl="0" eaLnBrk="1" fontAlgn="auto" latinLnBrk="0" hangingPunct="1">
                <a:lnSpc>
                  <a:spcPts val="6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041830" y="4254928"/>
              <a:ext cx="2922597" cy="1706389"/>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○施設の活性化や跡地活用に係る検討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・旧大阪府立成人病センター跡地活用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・箕面森町土地活用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strike="sngStrike"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・府立花の文化園の活性化策等</a:t>
              </a:r>
              <a:endParaRPr kumimoji="1" lang="en-US" altLang="ja-JP"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・府立青少年海洋センター及びファミ</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リー棟（海風館</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の利活用等</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・府営駐車場</a:t>
              </a: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を廃</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止した場合のさらな</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有効活用等</a:t>
              </a:r>
              <a:r>
                <a:rPr kumimoji="1" lang="ja-JP" altLang="en-US"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 name="テキスト ボックス 5"/>
          <p:cNvSpPr txBox="1"/>
          <p:nvPr/>
        </p:nvSpPr>
        <p:spPr>
          <a:xfrm>
            <a:off x="158692" y="3338990"/>
            <a:ext cx="3007327" cy="232603"/>
          </a:xfrm>
          <a:prstGeom prst="rect">
            <a:avLst/>
          </a:prstGeom>
          <a:noFill/>
          <a:ln>
            <a:noFill/>
          </a:ln>
        </p:spPr>
        <p:txBody>
          <a:bodyPr wrap="square" rtlCol="0">
            <a:noAutofit/>
          </a:bodyPr>
          <a:lstStyle/>
          <a:p>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令和元年度までの実施事例</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6515" y="1043735"/>
            <a:ext cx="8727106" cy="585065"/>
          </a:xfrm>
          <a:prstGeom prst="rect">
            <a:avLst/>
          </a:prstGeom>
          <a:noFill/>
          <a:ln>
            <a:noFill/>
          </a:ln>
        </p:spPr>
        <p:txBody>
          <a:bodyPr wrap="square" rtlCol="0">
            <a:noAutofit/>
          </a:bodyPr>
          <a:lstStyle/>
          <a:p>
            <a:pPr lvl="0">
              <a:defRPr/>
            </a:pPr>
            <a:endParaRPr lang="en-US" altLang="ja-JP" sz="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企業等との「対話」により、公平性と透明性を担保しつつ、幅広く提案・意見を募る市場調査を行い、様々なアイデアや</a:t>
            </a:r>
            <a:endParaRPr lang="en-US" altLang="ja-JP" sz="120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a:latin typeface="メイリオ" panose="020B0604030504040204" pitchFamily="50" charset="-128"/>
                <a:ea typeface="メイリオ" panose="020B0604030504040204" pitchFamily="50" charset="-128"/>
                <a:cs typeface="メイリオ" panose="020B0604030504040204" pitchFamily="50" charset="-128"/>
              </a:rPr>
              <a:t>　　市場のニーズを把握する。　</a:t>
            </a:r>
            <a:endPar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22800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4945218" y="1987163"/>
            <a:ext cx="3983638" cy="2386942"/>
          </a:xfrm>
          <a:prstGeom prst="rect">
            <a:avLst/>
          </a:prstGeom>
          <a:solidFill>
            <a:schemeClr val="accent6">
              <a:lumMod val="60000"/>
              <a:lumOff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51520" y="1987163"/>
            <a:ext cx="4591148" cy="2386942"/>
          </a:xfrm>
          <a:prstGeom prst="rect">
            <a:avLst/>
          </a:prstGeom>
          <a:solidFill>
            <a:schemeClr val="accent6">
              <a:lumMod val="60000"/>
              <a:lumOff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114300" y="413665"/>
            <a:ext cx="8913195" cy="6390711"/>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スマートシティ戦略の推進 </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スマートシティ戦略準備室</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テキスト ボックス 4"/>
          <p:cNvSpPr txBox="1"/>
          <p:nvPr/>
        </p:nvSpPr>
        <p:spPr>
          <a:xfrm>
            <a:off x="295786" y="4794903"/>
            <a:ext cx="9080600" cy="299282"/>
          </a:xfrm>
          <a:prstGeom prst="rect">
            <a:avLst/>
          </a:prstGeom>
          <a:noFill/>
          <a:ln>
            <a:noFill/>
          </a:ln>
        </p:spPr>
        <p:txBody>
          <a:bodyPr wrap="square" rtlCol="0">
            <a:noAutofit/>
          </a:bodyPr>
          <a:lstStyle/>
          <a:p>
            <a:r>
              <a:rPr lang="ja-JP" altLang="en-US" sz="1300" b="1" dirty="0" smtClean="0">
                <a:latin typeface="メイリオ" panose="020B0604030504040204" pitchFamily="50" charset="-128"/>
                <a:ea typeface="メイリオ" panose="020B0604030504040204" pitchFamily="50" charset="-128"/>
              </a:rPr>
              <a:t>「大阪スマートシティ戦略」の実現に向けた取組みを推進するため、令和２年度にスマートシティ戦略部を設置</a:t>
            </a:r>
            <a:endPar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95786" y="1055726"/>
            <a:ext cx="8688754" cy="798099"/>
          </a:xfrm>
          <a:prstGeom prst="rect">
            <a:avLst/>
          </a:prstGeom>
          <a:noFill/>
          <a:ln>
            <a:noFill/>
          </a:ln>
        </p:spPr>
        <p:txBody>
          <a:bodyPr wrap="square" rtlCol="0" anchor="t">
            <a:noAutofit/>
          </a:bodyPr>
          <a:lstStyle/>
          <a:p>
            <a:r>
              <a:rPr lang="ja-JP" altLang="en-US" sz="1200" dirty="0">
                <a:latin typeface="メイリオ" panose="020B0604030504040204" pitchFamily="50" charset="-128"/>
                <a:ea typeface="メイリオ" panose="020B0604030504040204" pitchFamily="50" charset="-128"/>
              </a:rPr>
              <a:t>・大阪スマートシティ戦略では、最先端技術のショーケースとなる</a:t>
            </a: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年大阪・関西万博を大きなインパクトとしながら</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府域</a:t>
            </a:r>
            <a:r>
              <a:rPr lang="ja-JP" altLang="en-US" sz="1200" dirty="0">
                <a:latin typeface="メイリオ" panose="020B0604030504040204" pitchFamily="50" charset="-128"/>
                <a:ea typeface="メイリオ" panose="020B0604030504040204" pitchFamily="50" charset="-128"/>
              </a:rPr>
              <a:t>全体で先端技術による利便性を住民に実感してもらえるような都市をめざす。</a:t>
            </a:r>
          </a:p>
          <a:p>
            <a:r>
              <a:rPr lang="ja-JP" altLang="en-US" sz="1200" dirty="0" smtClean="0">
                <a:latin typeface="メイリオ" panose="020B0604030504040204" pitchFamily="50" charset="-128"/>
                <a:ea typeface="メイリオ" panose="020B0604030504040204" pitchFamily="50" charset="-128"/>
              </a:rPr>
              <a:t>・その</a:t>
            </a:r>
            <a:r>
              <a:rPr lang="ja-JP" altLang="en-US" sz="1200" dirty="0">
                <a:latin typeface="メイリオ" panose="020B0604030504040204" pitchFamily="50" charset="-128"/>
                <a:ea typeface="メイリオ" panose="020B0604030504040204" pitchFamily="50" charset="-128"/>
              </a:rPr>
              <a:t>ため、</a:t>
            </a: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年大阪・関西万博に向け、世界に類のない最先端技術を活用した取組みと、府域全体で先端技術の</a:t>
            </a:r>
            <a:r>
              <a:rPr lang="ja-JP" altLang="en-US" sz="1200" dirty="0" smtClean="0">
                <a:latin typeface="メイリオ" panose="020B0604030504040204" pitchFamily="50" charset="-128"/>
                <a:ea typeface="メイリオ" panose="020B0604030504040204" pitchFamily="50" charset="-128"/>
              </a:rPr>
              <a:t>利便性</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を</a:t>
            </a:r>
            <a:r>
              <a:rPr lang="ja-JP" altLang="en-US" sz="1200" dirty="0">
                <a:latin typeface="メイリオ" panose="020B0604030504040204" pitchFamily="50" charset="-128"/>
                <a:ea typeface="メイリオ" panose="020B0604030504040204" pitchFamily="50" charset="-128"/>
              </a:rPr>
              <a:t>住民に実感してもらえるような取組みの二つの取組みを両輪として、大阪モデルのスマートシティを実現する</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274337" y="5131281"/>
            <a:ext cx="8618144" cy="155255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25"/>
              </a:spcBef>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メイリオ" panose="020B0604030504040204" pitchFamily="50" charset="-128"/>
                <a:ea typeface="メイリオ" panose="020B0604030504040204" pitchFamily="50" charset="-128"/>
              </a:rPr>
              <a:t>スマートシティ戦略部</a:t>
            </a:r>
            <a:endParaRPr kumimoji="1" lang="en-US" altLang="ja-JP" sz="1600" b="1" dirty="0" smtClean="0">
              <a:solidFill>
                <a:schemeClr val="tx1"/>
              </a:solidFill>
              <a:latin typeface="メイリオ" panose="020B0604030504040204" pitchFamily="50" charset="-128"/>
              <a:ea typeface="メイリオ" panose="020B0604030504040204" pitchFamily="50" charset="-128"/>
            </a:endParaRPr>
          </a:p>
          <a:p>
            <a:pPr>
              <a:lnSpc>
                <a:spcPts val="200"/>
              </a:lnSpc>
              <a:spcBef>
                <a:spcPts val="225"/>
              </a:spcBef>
            </a:pPr>
            <a:endParaRPr kumimoji="1" lang="en-US" altLang="ja-JP" sz="1400" b="1" dirty="0" smtClean="0">
              <a:solidFill>
                <a:schemeClr val="tx1"/>
              </a:solidFill>
              <a:latin typeface="メイリオ" panose="020B0604030504040204" pitchFamily="50" charset="-128"/>
              <a:ea typeface="メイリオ" panose="020B0604030504040204" pitchFamily="50" charset="-128"/>
            </a:endParaRPr>
          </a:p>
          <a:p>
            <a:pPr>
              <a:spcBef>
                <a:spcPts val="225"/>
              </a:spcBef>
            </a:pPr>
            <a:r>
              <a:rPr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rPr>
              <a:t>■設置：</a:t>
            </a:r>
            <a:r>
              <a:rPr kumimoji="1" lang="ja-JP" altLang="en-US" sz="1200" dirty="0">
                <a:solidFill>
                  <a:schemeClr val="tx1"/>
                </a:solidFill>
                <a:latin typeface="メイリオ" panose="020B0604030504040204" pitchFamily="50" charset="-128"/>
                <a:ea typeface="メイリオ" panose="020B0604030504040204" pitchFamily="50" charset="-128"/>
              </a:rPr>
              <a:t>令和２年４月１日（部局として新たに</a:t>
            </a:r>
            <a:r>
              <a:rPr kumimoji="1" lang="ja-JP" altLang="en-US" sz="1200" dirty="0" smtClean="0">
                <a:solidFill>
                  <a:schemeClr val="tx1"/>
                </a:solidFill>
                <a:latin typeface="メイリオ" panose="020B0604030504040204" pitchFamily="50" charset="-128"/>
                <a:ea typeface="メイリオ" panose="020B0604030504040204" pitchFamily="50" charset="-128"/>
              </a:rPr>
              <a:t>設置、トップとなる部長を民間から公募）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spcBef>
                <a:spcPts val="225"/>
              </a:spcBef>
            </a:pP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rPr>
              <a:t>■目的：</a:t>
            </a:r>
            <a:r>
              <a:rPr kumimoji="1" lang="ja-JP" altLang="en-US" sz="1200" dirty="0">
                <a:solidFill>
                  <a:schemeClr val="tx1"/>
                </a:solidFill>
                <a:latin typeface="メイリオ" panose="020B0604030504040204" pitchFamily="50" charset="-128"/>
                <a:ea typeface="メイリオ" panose="020B0604030504040204" pitchFamily="50" charset="-128"/>
              </a:rPr>
              <a:t>「大阪スマートシティ戦略」の実現に向けた</a:t>
            </a:r>
            <a:r>
              <a:rPr kumimoji="1" lang="ja-JP" altLang="en-US" sz="1200" dirty="0" smtClean="0">
                <a:solidFill>
                  <a:schemeClr val="tx1"/>
                </a:solidFill>
                <a:latin typeface="メイリオ" panose="020B0604030504040204" pitchFamily="50" charset="-128"/>
                <a:ea typeface="メイリオ" panose="020B0604030504040204" pitchFamily="50" charset="-128"/>
              </a:rPr>
              <a:t>取組みの推進</a:t>
            </a:r>
            <a:r>
              <a:rPr lang="en-US" altLang="ja-JP" sz="1200" dirty="0">
                <a:solidFill>
                  <a:schemeClr val="tx1"/>
                </a:solidFill>
                <a:latin typeface="メイリオ" panose="020B0604030504040204" pitchFamily="50" charset="-128"/>
                <a:ea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rPr>
              <a:t>   </a:t>
            </a:r>
          </a:p>
          <a:p>
            <a:pPr>
              <a:spcBef>
                <a:spcPts val="225"/>
              </a:spcBef>
            </a:pPr>
            <a:r>
              <a:rPr kumimoji="1" lang="en-US" altLang="ja-JP" sz="1200" dirty="0">
                <a:solidFill>
                  <a:schemeClr val="tx1"/>
                </a:solidFill>
                <a:latin typeface="メイリオ" panose="020B0604030504040204" pitchFamily="50" charset="-128"/>
                <a:ea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・デジタル</a:t>
            </a:r>
            <a:r>
              <a:rPr kumimoji="1" lang="ja-JP" altLang="en-US" sz="1050" dirty="0">
                <a:solidFill>
                  <a:schemeClr val="tx1"/>
                </a:solidFill>
                <a:latin typeface="メイリオ" panose="020B0604030504040204" pitchFamily="50" charset="-128"/>
                <a:ea typeface="メイリオ" panose="020B0604030504040204" pitchFamily="50" charset="-128"/>
              </a:rPr>
              <a:t>技術を活用した行政や地域のあり方の変革　</a:t>
            </a:r>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・庁内の行政情報化及び情報セキュリティ対策の推進</a:t>
            </a:r>
            <a:endParaRPr lang="en-US" altLang="ja-JP" sz="1050" dirty="0">
              <a:solidFill>
                <a:schemeClr val="tx1"/>
              </a:solidFill>
              <a:latin typeface="メイリオ" panose="020B0604030504040204" pitchFamily="50" charset="-128"/>
              <a:ea typeface="メイリオ" panose="020B0604030504040204" pitchFamily="50" charset="-128"/>
            </a:endParaRPr>
          </a:p>
          <a:p>
            <a:pPr>
              <a:spcBef>
                <a:spcPts val="225"/>
              </a:spcBef>
            </a:pPr>
            <a:r>
              <a:rPr lang="en-US" altLang="ja-JP" sz="1050" dirty="0" smtClean="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府内</a:t>
            </a:r>
            <a:r>
              <a:rPr kumimoji="1" lang="ja-JP" altLang="en-US" sz="1050" dirty="0">
                <a:solidFill>
                  <a:schemeClr val="tx1"/>
                </a:solidFill>
                <a:latin typeface="メイリオ" panose="020B0604030504040204" pitchFamily="50" charset="-128"/>
                <a:ea typeface="メイリオ" panose="020B0604030504040204" pitchFamily="50" charset="-128"/>
              </a:rPr>
              <a:t>市町村における</a:t>
            </a:r>
            <a:r>
              <a:rPr kumimoji="1" lang="en-US" altLang="ja-JP" sz="1050" dirty="0">
                <a:solidFill>
                  <a:schemeClr val="tx1"/>
                </a:solidFill>
                <a:latin typeface="メイリオ" panose="020B0604030504040204" pitchFamily="50" charset="-128"/>
                <a:ea typeface="メイリオ" panose="020B0604030504040204" pitchFamily="50" charset="-128"/>
              </a:rPr>
              <a:t>ICT</a:t>
            </a:r>
            <a:r>
              <a:rPr kumimoji="1" lang="ja-JP" altLang="en-US" sz="1050" dirty="0" err="1">
                <a:solidFill>
                  <a:schemeClr val="tx1"/>
                </a:solidFill>
                <a:latin typeface="メイリオ" panose="020B0604030504040204" pitchFamily="50" charset="-128"/>
                <a:ea typeface="メイリオ" panose="020B0604030504040204" pitchFamily="50" charset="-128"/>
              </a:rPr>
              <a:t>の利</a:t>
            </a:r>
            <a:r>
              <a:rPr kumimoji="1" lang="ja-JP" altLang="en-US" sz="1050" dirty="0">
                <a:solidFill>
                  <a:schemeClr val="tx1"/>
                </a:solidFill>
                <a:latin typeface="メイリオ" panose="020B0604030504040204" pitchFamily="50" charset="-128"/>
                <a:ea typeface="メイリオ" panose="020B0604030504040204" pitchFamily="50" charset="-128"/>
              </a:rPr>
              <a:t>活用</a:t>
            </a:r>
            <a:r>
              <a:rPr kumimoji="1" lang="ja-JP" altLang="en-US" sz="1050" dirty="0" smtClean="0">
                <a:solidFill>
                  <a:schemeClr val="tx1"/>
                </a:solidFill>
                <a:latin typeface="メイリオ" panose="020B0604030504040204" pitchFamily="50" charset="-128"/>
                <a:ea typeface="メイリオ" panose="020B0604030504040204" pitchFamily="50" charset="-128"/>
              </a:rPr>
              <a:t>促進　　　　　　　　・</a:t>
            </a:r>
            <a:r>
              <a:rPr lang="en-US" altLang="ja-JP" sz="1050" dirty="0" smtClean="0">
                <a:solidFill>
                  <a:schemeClr val="tx1"/>
                </a:solidFill>
                <a:latin typeface="メイリオ" panose="020B0604030504040204" pitchFamily="50" charset="-128"/>
                <a:ea typeface="メイリオ" panose="020B0604030504040204" pitchFamily="50" charset="-128"/>
              </a:rPr>
              <a:t>ICT</a:t>
            </a:r>
            <a:r>
              <a:rPr lang="ja-JP" altLang="en-US" sz="1050" dirty="0">
                <a:solidFill>
                  <a:schemeClr val="tx1"/>
                </a:solidFill>
                <a:latin typeface="メイリオ" panose="020B0604030504040204" pitchFamily="50" charset="-128"/>
                <a:ea typeface="メイリオ" panose="020B0604030504040204" pitchFamily="50" charset="-128"/>
              </a:rPr>
              <a:t>を活用したモビリティやまちづくりなど地域に</a:t>
            </a:r>
            <a:r>
              <a:rPr lang="ja-JP" altLang="en-US" sz="1050" dirty="0" smtClean="0">
                <a:solidFill>
                  <a:schemeClr val="tx1"/>
                </a:solidFill>
                <a:latin typeface="メイリオ" panose="020B0604030504040204" pitchFamily="50" charset="-128"/>
                <a:ea typeface="メイリオ" panose="020B0604030504040204" pitchFamily="50" charset="-128"/>
              </a:rPr>
              <a:t>おける取組み推進</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spcBef>
                <a:spcPts val="225"/>
              </a:spcBef>
            </a:pPr>
            <a:r>
              <a:rPr kumimoji="1" lang="ja-JP" altLang="en-US" sz="1050" dirty="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a:t>
            </a:r>
            <a:r>
              <a:rPr kumimoji="1" lang="ja-JP" altLang="en-US" sz="1050" dirty="0" smtClean="0">
                <a:solidFill>
                  <a:schemeClr val="tx1"/>
                </a:solidFill>
                <a:latin typeface="メイリオ" panose="020B0604030504040204" pitchFamily="50" charset="-128"/>
                <a:ea typeface="メイリオ" panose="020B0604030504040204" pitchFamily="50" charset="-128"/>
              </a:rPr>
              <a:t>特区制度の活用など規制緩和の促進　　ほか</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solidFill>
                <a:latin typeface="Calibri"/>
                <a:ea typeface="ＭＳ Ｐゴシック" panose="020B0600070205080204" pitchFamily="50" charset="-128"/>
              </a:rPr>
              <a:t>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354070" y="2085378"/>
            <a:ext cx="4355596" cy="2160994"/>
          </a:xfrm>
          <a:prstGeom prst="rect">
            <a:avLst/>
          </a:prstGeom>
        </p:spPr>
      </p:pic>
      <p:sp>
        <p:nvSpPr>
          <p:cNvPr id="25" name="正方形/長方形 24"/>
          <p:cNvSpPr/>
          <p:nvPr/>
        </p:nvSpPr>
        <p:spPr>
          <a:xfrm>
            <a:off x="3495161" y="2012651"/>
            <a:ext cx="6811954" cy="338554"/>
          </a:xfrm>
          <a:prstGeom prst="rect">
            <a:avLst/>
          </a:prstGeom>
        </p:spPr>
        <p:txBody>
          <a:bodyPr wrap="square">
            <a:spAutoFit/>
          </a:bodyPr>
          <a:lstStyle/>
          <a:p>
            <a:pPr algn="ctr"/>
            <a:r>
              <a:rPr lang="ja-JP" altLang="en-US" sz="1600" b="1" dirty="0" smtClean="0">
                <a:latin typeface="Meiryo UI" panose="020B0604030504040204" pitchFamily="50" charset="-128"/>
                <a:ea typeface="Meiryo UI" panose="020B0604030504040204" pitchFamily="50" charset="-128"/>
              </a:rPr>
              <a:t>戦略推進の３つの基本</a:t>
            </a:r>
            <a:r>
              <a:rPr lang="ja-JP" altLang="en-US" sz="1600" b="1" dirty="0">
                <a:latin typeface="Meiryo UI" panose="020B0604030504040204" pitchFamily="50" charset="-128"/>
                <a:ea typeface="Meiryo UI" panose="020B0604030504040204" pitchFamily="50" charset="-128"/>
              </a:rPr>
              <a:t>姿勢</a:t>
            </a:r>
            <a:endParaRPr lang="en-US" altLang="ja-JP" sz="16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5110574" y="2476690"/>
            <a:ext cx="1512000" cy="504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住民</a:t>
            </a:r>
            <a:r>
              <a:rPr kumimoji="1" lang="en-US" altLang="ja-JP" sz="1400" b="1" dirty="0" err="1">
                <a:solidFill>
                  <a:schemeClr val="bg1"/>
                </a:solidFill>
                <a:latin typeface="Meiryo UI" panose="020B0604030504040204" pitchFamily="50" charset="-128"/>
                <a:ea typeface="Meiryo UI" panose="020B0604030504040204" pitchFamily="50" charset="-128"/>
              </a:rPr>
              <a:t>QoL</a:t>
            </a:r>
            <a:r>
              <a:rPr kumimoji="1" lang="ja-JP" altLang="en-US" sz="1400" b="1" dirty="0">
                <a:solidFill>
                  <a:schemeClr val="bg1"/>
                </a:solidFill>
                <a:latin typeface="Meiryo UI" panose="020B0604030504040204" pitchFamily="50" charset="-128"/>
                <a:ea typeface="Meiryo UI" panose="020B0604030504040204" pitchFamily="50" charset="-128"/>
              </a:rPr>
              <a:t>の向上</a:t>
            </a:r>
          </a:p>
        </p:txBody>
      </p:sp>
      <p:sp>
        <p:nvSpPr>
          <p:cNvPr id="27" name="正方形/長方形 26"/>
          <p:cNvSpPr/>
          <p:nvPr/>
        </p:nvSpPr>
        <p:spPr>
          <a:xfrm>
            <a:off x="5109940" y="3086791"/>
            <a:ext cx="1512000" cy="504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公民連携</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（マッチング）</a:t>
            </a:r>
          </a:p>
        </p:txBody>
      </p:sp>
      <p:sp>
        <p:nvSpPr>
          <p:cNvPr id="28" name="正方形/長方形 27"/>
          <p:cNvSpPr/>
          <p:nvPr/>
        </p:nvSpPr>
        <p:spPr>
          <a:xfrm>
            <a:off x="5109940" y="3689842"/>
            <a:ext cx="1512000" cy="504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社会実装</a:t>
            </a:r>
          </a:p>
        </p:txBody>
      </p:sp>
      <p:sp>
        <p:nvSpPr>
          <p:cNvPr id="29" name="正方形/長方形 28"/>
          <p:cNvSpPr/>
          <p:nvPr/>
        </p:nvSpPr>
        <p:spPr>
          <a:xfrm>
            <a:off x="6701074" y="2413053"/>
            <a:ext cx="2105992" cy="646331"/>
          </a:xfrm>
          <a:prstGeom prst="rect">
            <a:avLst/>
          </a:prstGeom>
        </p:spPr>
        <p:txBody>
          <a:bodyPr wrap="square">
            <a:spAutoFit/>
          </a:bodyPr>
          <a:lstStyle/>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住民が実感できるかたちで、「生活の</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質（</a:t>
            </a:r>
            <a:r>
              <a:rPr lang="en-US" altLang="ja-JP" sz="1200" b="1" u="sng" dirty="0" err="1"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QoL</a:t>
            </a:r>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向上」をめざすことが主</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目的</a:t>
            </a:r>
            <a:endParaRPr lang="ja-JP" altLang="en-US" sz="12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701074" y="3101423"/>
            <a:ext cx="2232000" cy="461665"/>
          </a:xfrm>
          <a:prstGeom prst="rect">
            <a:avLst/>
          </a:prstGeom>
        </p:spPr>
        <p:txBody>
          <a:bodyPr wrap="square">
            <a:spAutoFit/>
          </a:bodyPr>
          <a:lstStyle/>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公民連携による「民間企業との協業」が</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大前提</a:t>
            </a:r>
            <a:endPar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1" name="正方形/長方形 30"/>
          <p:cNvSpPr/>
          <p:nvPr/>
        </p:nvSpPr>
        <p:spPr>
          <a:xfrm>
            <a:off x="6701074" y="3661395"/>
            <a:ext cx="2168996" cy="461665"/>
          </a:xfrm>
          <a:prstGeom prst="rect">
            <a:avLst/>
          </a:prstGeom>
        </p:spPr>
        <p:txBody>
          <a:bodyPr wrap="square">
            <a:spAutoFit/>
          </a:bodyPr>
          <a:lstStyle/>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「技術実験」に留まらず、「社会実装」まで追求</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する</a:t>
            </a:r>
            <a:endParaRPr lang="en-US" altLang="ja-JP"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5" name="二等辺三角形 44"/>
          <p:cNvSpPr/>
          <p:nvPr/>
        </p:nvSpPr>
        <p:spPr>
          <a:xfrm rot="10800000">
            <a:off x="3472029" y="4464115"/>
            <a:ext cx="2475275" cy="266037"/>
          </a:xfrm>
          <a:prstGeom prst="triangle">
            <a:avLst>
              <a:gd name="adj" fmla="val 49480"/>
            </a:avLst>
          </a:prstGeom>
          <a:solidFill>
            <a:schemeClr val="accent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7113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06515" y="368659"/>
            <a:ext cx="8821395" cy="608197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業務の効率化</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（議事録作成支援）</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音声認識技術（</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）を活用した効率化</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746574" y="1673805"/>
            <a:ext cx="7858134" cy="2199361"/>
            <a:chOff x="431540" y="2483895"/>
            <a:chExt cx="8179812" cy="2473809"/>
          </a:xfrm>
        </p:grpSpPr>
        <p:sp>
          <p:nvSpPr>
            <p:cNvPr id="56" name="ホームベース 55"/>
            <p:cNvSpPr/>
            <p:nvPr/>
          </p:nvSpPr>
          <p:spPr>
            <a:xfrm>
              <a:off x="3446875" y="2483895"/>
              <a:ext cx="543976" cy="2430270"/>
            </a:xfrm>
            <a:prstGeom prst="homePlate">
              <a:avLst>
                <a:gd name="adj" fmla="val 10521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56"/>
            <p:cNvSpPr txBox="1"/>
            <p:nvPr/>
          </p:nvSpPr>
          <p:spPr>
            <a:xfrm>
              <a:off x="3325526" y="2573904"/>
              <a:ext cx="560657" cy="2383800"/>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ＡＩの活用による働き方改革！</a:t>
              </a:r>
              <a:endParaRPr kumimoji="1" lang="en-US" altLang="ja-JP"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（会議における事務負担の軽減）</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1"/>
            <p:cNvGrpSpPr/>
            <p:nvPr/>
          </p:nvGrpSpPr>
          <p:grpSpPr>
            <a:xfrm>
              <a:off x="431540" y="2618910"/>
              <a:ext cx="8179812" cy="2312476"/>
              <a:chOff x="431540" y="2618910"/>
              <a:chExt cx="8179812" cy="2312476"/>
            </a:xfrm>
          </p:grpSpPr>
          <p:grpSp>
            <p:nvGrpSpPr>
              <p:cNvPr id="22" name="グループ化 21"/>
              <p:cNvGrpSpPr/>
              <p:nvPr/>
            </p:nvGrpSpPr>
            <p:grpSpPr>
              <a:xfrm>
                <a:off x="4436984" y="2740678"/>
                <a:ext cx="4174368" cy="2190708"/>
                <a:chOff x="3152800" y="2547753"/>
                <a:chExt cx="3977374" cy="1873176"/>
              </a:xfrm>
            </p:grpSpPr>
            <p:sp>
              <p:nvSpPr>
                <p:cNvPr id="23" name="テキスト ボックス 22"/>
                <p:cNvSpPr txBox="1"/>
                <p:nvPr/>
              </p:nvSpPr>
              <p:spPr>
                <a:xfrm>
                  <a:off x="3152800" y="3929687"/>
                  <a:ext cx="1690309" cy="491242"/>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①  ・</a:t>
                  </a: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IC</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レコーダー等で音声を録音</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・マイクにより音声認識率を</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向上</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・ミキサーにより音声を集約</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5139128" y="2876902"/>
                  <a:ext cx="1991046"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defPPr>
                    <a:defRPr lang="ja-JP"/>
                  </a:defPPr>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②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音声</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認識支援ツールに</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よりテキスト化</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辞書登録に</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より変換率を向上</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5236078" y="4002278"/>
                  <a:ext cx="1733145"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③  ・発言メモや音声データを使って、</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誤変換を修正</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8" name="グループ化 27"/>
                <p:cNvGrpSpPr/>
                <p:nvPr/>
              </p:nvGrpSpPr>
              <p:grpSpPr>
                <a:xfrm>
                  <a:off x="3296813" y="2547753"/>
                  <a:ext cx="3672411" cy="1390147"/>
                  <a:chOff x="3008781" y="2562284"/>
                  <a:chExt cx="3888435" cy="1390147"/>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937" y="2671745"/>
                    <a:ext cx="575013" cy="325207"/>
                  </a:xfrm>
                  <a:prstGeom prst="rect">
                    <a:avLst/>
                  </a:prstGeom>
                </p:spPr>
              </p:pic>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942" y="2745443"/>
                    <a:ext cx="810001" cy="810000"/>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4942" y="3522206"/>
                    <a:ext cx="238256" cy="25920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51275" y="3133362"/>
                    <a:ext cx="238256" cy="25920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928" y="3113899"/>
                    <a:ext cx="291600" cy="388800"/>
                  </a:xfrm>
                  <a:prstGeom prst="rect">
                    <a:avLst/>
                  </a:prstGeom>
                </p:spPr>
              </p:pic>
              <p:grpSp>
                <p:nvGrpSpPr>
                  <p:cNvPr id="34" name="グループ化 33"/>
                  <p:cNvGrpSpPr>
                    <a:grpSpLocks noChangeAspect="1"/>
                  </p:cNvGrpSpPr>
                  <p:nvPr/>
                </p:nvGrpSpPr>
                <p:grpSpPr>
                  <a:xfrm>
                    <a:off x="5204226" y="3327784"/>
                    <a:ext cx="461653" cy="574479"/>
                    <a:chOff x="0" y="0"/>
                    <a:chExt cx="949902" cy="1182055"/>
                  </a:xfrm>
                </p:grpSpPr>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49902" cy="1182055"/>
                    </a:xfrm>
                    <a:prstGeom prst="rect">
                      <a:avLst/>
                    </a:prstGeom>
                  </p:spPr>
                </p:pic>
                <p:sp>
                  <p:nvSpPr>
                    <p:cNvPr id="46" name="爆発 1 45"/>
                    <p:cNvSpPr/>
                    <p:nvPr/>
                  </p:nvSpPr>
                  <p:spPr>
                    <a:xfrm>
                      <a:off x="567170" y="129020"/>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爆発 1 46"/>
                    <p:cNvSpPr/>
                    <p:nvPr/>
                  </p:nvSpPr>
                  <p:spPr>
                    <a:xfrm>
                      <a:off x="433820" y="71004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8" name="爆発 1 47"/>
                    <p:cNvSpPr/>
                    <p:nvPr/>
                  </p:nvSpPr>
                  <p:spPr>
                    <a:xfrm>
                      <a:off x="233795" y="30999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348" y="3458480"/>
                    <a:ext cx="518400" cy="387761"/>
                  </a:xfrm>
                  <a:prstGeom prst="rect">
                    <a:avLst/>
                  </a:prstGeom>
                </p:spPr>
              </p:pic>
              <p:sp>
                <p:nvSpPr>
                  <p:cNvPr id="36" name="ホームベース 35"/>
                  <p:cNvSpPr/>
                  <p:nvPr/>
                </p:nvSpPr>
                <p:spPr>
                  <a:xfrm>
                    <a:off x="4434541" y="3308299"/>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7" name="ホームベース 36"/>
                  <p:cNvSpPr/>
                  <p:nvPr/>
                </p:nvSpPr>
                <p:spPr>
                  <a:xfrm>
                    <a:off x="5082613" y="3298721"/>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1641" y="3272031"/>
                    <a:ext cx="545575" cy="680400"/>
                  </a:xfrm>
                  <a:prstGeom prst="rect">
                    <a:avLst/>
                  </a:prstGeom>
                </p:spPr>
              </p:pic>
              <p:sp>
                <p:nvSpPr>
                  <p:cNvPr id="39" name="ホームベース 38"/>
                  <p:cNvSpPr/>
                  <p:nvPr/>
                </p:nvSpPr>
                <p:spPr>
                  <a:xfrm>
                    <a:off x="6249144"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0743" y="3491165"/>
                    <a:ext cx="518400" cy="387761"/>
                  </a:xfrm>
                  <a:prstGeom prst="rect">
                    <a:avLst/>
                  </a:prstGeom>
                </p:spPr>
              </p:pic>
              <p:sp>
                <p:nvSpPr>
                  <p:cNvPr id="41" name="雲形吹き出し 40"/>
                  <p:cNvSpPr/>
                  <p:nvPr/>
                </p:nvSpPr>
                <p:spPr>
                  <a:xfrm>
                    <a:off x="4101212" y="2562284"/>
                    <a:ext cx="935703" cy="511637"/>
                  </a:xfrm>
                  <a:prstGeom prst="cloudCallout">
                    <a:avLst>
                      <a:gd name="adj1" fmla="val 24467"/>
                      <a:gd name="adj2" fmla="val 143998"/>
                    </a:avLst>
                  </a:prstGeom>
                  <a:noFill/>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42" name="テキスト ボックス 10"/>
                  <p:cNvSpPr txBox="1"/>
                  <p:nvPr/>
                </p:nvSpPr>
                <p:spPr>
                  <a:xfrm>
                    <a:off x="4391956" y="2664139"/>
                    <a:ext cx="522922" cy="249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ＡＩ</a:t>
                    </a:r>
                  </a:p>
                </p:txBody>
              </p:sp>
              <p:sp>
                <p:nvSpPr>
                  <p:cNvPr id="43" name="ホームベース 42"/>
                  <p:cNvSpPr/>
                  <p:nvPr/>
                </p:nvSpPr>
                <p:spPr>
                  <a:xfrm>
                    <a:off x="5660219"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781" y="3039521"/>
                    <a:ext cx="238256" cy="259200"/>
                  </a:xfrm>
                  <a:prstGeom prst="rect">
                    <a:avLst/>
                  </a:prstGeom>
                </p:spPr>
              </p:pic>
            </p:grpSp>
          </p:grpSp>
          <p:grpSp>
            <p:nvGrpSpPr>
              <p:cNvPr id="49" name="グループ化 48"/>
              <p:cNvGrpSpPr/>
              <p:nvPr/>
            </p:nvGrpSpPr>
            <p:grpSpPr>
              <a:xfrm>
                <a:off x="431540" y="3176551"/>
                <a:ext cx="2513004" cy="1401816"/>
                <a:chOff x="431540" y="3751458"/>
                <a:chExt cx="2513004" cy="1401816"/>
              </a:xfrm>
            </p:grpSpPr>
            <p:sp>
              <p:nvSpPr>
                <p:cNvPr id="50" name="テキスト ボックス 49"/>
                <p:cNvSpPr txBox="1"/>
                <p:nvPr/>
              </p:nvSpPr>
              <p:spPr>
                <a:xfrm>
                  <a:off x="568232" y="4578758"/>
                  <a:ext cx="2376312" cy="574516"/>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・会議中に職員が発言をメモとり</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・加えて後日ボイスレコーダー</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聞きながら作成</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所要時間は会議</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時間の３倍</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程度</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pic>
              <p:nvPicPr>
                <p:cNvPr id="51"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540" y="3751458"/>
                  <a:ext cx="810000" cy="810000"/>
                </a:xfrm>
                <a:prstGeom prst="rect">
                  <a:avLst/>
                </a:prstGeom>
              </p:spPr>
            </p:pic>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3215" y="4014065"/>
                  <a:ext cx="453600" cy="565696"/>
                </a:xfrm>
                <a:prstGeom prst="rect">
                  <a:avLst/>
                </a:prstGeom>
              </p:spPr>
            </p:pic>
            <p:sp>
              <p:nvSpPr>
                <p:cNvPr id="53" name="右矢印 52"/>
                <p:cNvSpPr/>
                <p:nvPr/>
              </p:nvSpPr>
              <p:spPr>
                <a:xfrm>
                  <a:off x="1421849" y="4089054"/>
                  <a:ext cx="1079063" cy="31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4" name="図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0021" y="3882154"/>
                  <a:ext cx="388800" cy="392727"/>
                </a:xfrm>
                <a:prstGeom prst="rect">
                  <a:avLst/>
                </a:prstGeom>
              </p:spPr>
            </p:pic>
          </p:grpSp>
          <p:sp>
            <p:nvSpPr>
              <p:cNvPr id="55" name="円/楕円 54"/>
              <p:cNvSpPr/>
              <p:nvPr/>
            </p:nvSpPr>
            <p:spPr>
              <a:xfrm>
                <a:off x="3163205" y="2618910"/>
                <a:ext cx="907349" cy="216212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681538" y="2845805"/>
                <a:ext cx="8163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（導入前）</a:t>
                </a:r>
                <a:endPar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テキスト ボックス 58"/>
              <p:cNvSpPr txBox="1"/>
              <p:nvPr/>
            </p:nvSpPr>
            <p:spPr>
              <a:xfrm>
                <a:off x="4461798" y="2741477"/>
                <a:ext cx="8244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（導入後）</a:t>
                </a:r>
                <a:endPar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9</a:t>
            </a:r>
          </a:p>
        </p:txBody>
      </p:sp>
      <p:sp>
        <p:nvSpPr>
          <p:cNvPr id="60" name="角丸四角形 59"/>
          <p:cNvSpPr/>
          <p:nvPr/>
        </p:nvSpPr>
        <p:spPr>
          <a:xfrm>
            <a:off x="477898" y="4016533"/>
            <a:ext cx="8278627" cy="2272167"/>
          </a:xfrm>
          <a:prstGeom prst="roundRect">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lvl="0">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2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元</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延べ</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69</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所属で利用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アンケート結果）</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利用所属における満足度：</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73</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議事録作成の効率化：約</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割で効果を実感（右円グラフ参照）</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問：操作に慣れたら、本サービスは議事録作成にどの</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程度寄与</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しますか。</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523952" y="1196449"/>
            <a:ext cx="7963483" cy="477356"/>
          </a:xfrm>
          <a:prstGeom prst="rect">
            <a:avLst/>
          </a:prstGeom>
          <a:noFill/>
          <a:ln>
            <a:noFill/>
          </a:ln>
        </p:spPr>
        <p:txBody>
          <a:bodyPr wrap="square" rtlCol="0">
            <a:noAutofit/>
          </a:bodyPr>
          <a:lstStyle/>
          <a:p>
            <a:pPr marL="261938" lvl="0" indent="-261938">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などの次世代技術を活用することにより、議事録作成業務を軽減する。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lvl="0" indent="-261938">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月より、</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による音声認識技術を使った支援ツールを試験的に導入。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令和元年度から本格導入。</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17855" y="4014065"/>
            <a:ext cx="3493311" cy="2219136"/>
          </a:xfrm>
          <a:prstGeom prst="rect">
            <a:avLst/>
          </a:prstGeom>
        </p:spPr>
      </p:pic>
    </p:spTree>
    <p:extLst>
      <p:ext uri="{BB962C8B-B14F-4D97-AF65-F5344CB8AC3E}">
        <p14:creationId xmlns:p14="http://schemas.microsoft.com/office/powerpoint/2010/main" val="1380685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4909276" y="2422776"/>
            <a:ext cx="3758180" cy="38244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013" dirty="0"/>
          </a:p>
        </p:txBody>
      </p:sp>
      <p:sp>
        <p:nvSpPr>
          <p:cNvPr id="2" name="角丸四角形 1"/>
          <p:cNvSpPr/>
          <p:nvPr/>
        </p:nvSpPr>
        <p:spPr>
          <a:xfrm>
            <a:off x="172204" y="496153"/>
            <a:ext cx="8820980" cy="6029191"/>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54000" tIns="54000" rIns="54000" bIns="54000" numCol="1" spcCol="0" rtlCol="0" fromWordArt="0" anchor="t" anchorCtr="0" forceAA="0" compatLnSpc="1">
            <a:prstTxWarp prst="textNoShape">
              <a:avLst/>
            </a:prstTxWarp>
            <a:noAutofit/>
          </a:bodyPr>
          <a:lstStyle/>
          <a:p>
            <a:pPr lvl="0" defTabSz="685800">
              <a:defRPr/>
            </a:pP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を活用した、府・政令市・中核市のワンストップ相談窓口（動物虐待共通ダイヤル）</a:t>
            </a:r>
            <a:endParaRPr kumimoji="1" lang="en-US" altLang="ja-JP"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r" defTabSz="685800">
              <a:defRPr/>
            </a:pPr>
            <a:r>
              <a:rPr kumimoji="1" lang="en-US" altLang="ja-JP"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環境農林水産部</a:t>
            </a:r>
            <a:r>
              <a:rPr kumimoji="1" lang="ja-JP" altLang="en-US" sz="1100" b="1" i="0" u="none" strike="noStrike" kern="1200" cap="none" spc="-3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動物愛護畜産課</a:t>
            </a:r>
            <a:r>
              <a:rPr kumimoji="1" lang="en-US" altLang="ja-JP"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おおさかアニマルポリス　♯７１２２を開設</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pPr lvl="0" defTabSz="685800">
              <a:defRPr/>
            </a:pP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1442034" y="3715144"/>
            <a:ext cx="2758676" cy="18466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10</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611560" y="3011041"/>
            <a:ext cx="3364125" cy="1723104"/>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611560" y="4874497"/>
            <a:ext cx="4011902" cy="1372715"/>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効果</a:t>
            </a:r>
            <a:r>
              <a:rPr lang="en-US" altLang="ja-JP" sz="1400" b="1" dirty="0" smtClean="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・動物</a:t>
            </a:r>
            <a:r>
              <a:rPr lang="ja-JP" altLang="en-US" sz="1200" dirty="0">
                <a:solidFill>
                  <a:schemeClr val="tx1"/>
                </a:solidFill>
                <a:latin typeface="Meiryo UI" panose="020B0604030504040204" pitchFamily="50" charset="-128"/>
                <a:ea typeface="Meiryo UI" panose="020B0604030504040204" pitchFamily="50" charset="-128"/>
              </a:rPr>
              <a:t>虐待に関する情報が</a:t>
            </a:r>
            <a:r>
              <a:rPr lang="ja-JP" altLang="en-US" sz="1200" dirty="0" smtClean="0">
                <a:solidFill>
                  <a:schemeClr val="tx1"/>
                </a:solidFill>
                <a:latin typeface="Meiryo UI" panose="020B0604030504040204" pitchFamily="50" charset="-128"/>
                <a:ea typeface="Meiryo UI" panose="020B0604030504040204" pitchFamily="50" charset="-128"/>
              </a:rPr>
              <a:t>、いち早く行政に提供されることで、</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虐待の未然防止につなげる。</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・府民</a:t>
            </a:r>
            <a:r>
              <a:rPr lang="ja-JP" altLang="en-US" sz="1200" dirty="0">
                <a:solidFill>
                  <a:schemeClr val="tx1"/>
                </a:solidFill>
                <a:latin typeface="Meiryo UI" panose="020B0604030504040204" pitchFamily="50" charset="-128"/>
                <a:ea typeface="Meiryo UI" panose="020B0604030504040204" pitchFamily="50" charset="-128"/>
              </a:rPr>
              <a:t>全体で動物虐待防止への意識を高める</a:t>
            </a:r>
            <a:r>
              <a:rPr lang="ja-JP" altLang="en-US" sz="1200" dirty="0" smtClean="0">
                <a:solidFill>
                  <a:schemeClr val="tx1"/>
                </a:solidFill>
                <a:latin typeface="Meiryo UI" panose="020B0604030504040204" pitchFamily="50" charset="-128"/>
                <a:ea typeface="Meiryo UI" panose="020B0604030504040204" pitchFamily="50" charset="-128"/>
              </a:rPr>
              <a:t>ことで、人</a:t>
            </a:r>
            <a:r>
              <a:rPr lang="ja-JP" altLang="en-US" sz="1200" dirty="0">
                <a:solidFill>
                  <a:schemeClr val="tx1"/>
                </a:solidFill>
                <a:latin typeface="Meiryo UI" panose="020B0604030504040204" pitchFamily="50" charset="-128"/>
                <a:ea typeface="Meiryo UI" panose="020B0604030504040204" pitchFamily="50" charset="-128"/>
              </a:rPr>
              <a:t>と</a:t>
            </a:r>
            <a:r>
              <a:rPr lang="ja-JP" altLang="en-US" sz="1200" dirty="0" smtClean="0">
                <a:solidFill>
                  <a:schemeClr val="tx1"/>
                </a:solidFill>
                <a:latin typeface="Meiryo UI" panose="020B0604030504040204" pitchFamily="50" charset="-128"/>
                <a:ea typeface="Meiryo UI" panose="020B0604030504040204" pitchFamily="50" charset="-128"/>
              </a:rPr>
              <a:t>動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物が共生</a:t>
            </a:r>
            <a:r>
              <a:rPr lang="ja-JP" altLang="en-US" sz="1200" dirty="0">
                <a:solidFill>
                  <a:schemeClr val="tx1"/>
                </a:solidFill>
                <a:latin typeface="Meiryo UI" panose="020B0604030504040204" pitchFamily="50" charset="-128"/>
                <a:ea typeface="Meiryo UI" panose="020B0604030504040204" pitchFamily="50" charset="-128"/>
              </a:rPr>
              <a:t>できる社会の実現を目指す</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500" b="1" dirty="0">
              <a:solidFill>
                <a:schemeClr val="tx1"/>
              </a:solidFill>
              <a:latin typeface="Meiryo UI" panose="020B0604030504040204" pitchFamily="50" charset="-128"/>
              <a:ea typeface="Meiryo UI" panose="020B0604030504040204" pitchFamily="50" charset="-128"/>
            </a:endParaRPr>
          </a:p>
        </p:txBody>
      </p:sp>
      <p:sp>
        <p:nvSpPr>
          <p:cNvPr id="11" name="下矢印 10"/>
          <p:cNvSpPr/>
          <p:nvPr/>
        </p:nvSpPr>
        <p:spPr>
          <a:xfrm rot="16200000">
            <a:off x="3862736" y="3433994"/>
            <a:ext cx="1216268" cy="56230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403606" y="1463174"/>
            <a:ext cx="8405478" cy="959602"/>
          </a:xfrm>
          <a:prstGeom prst="roundRect">
            <a:avLst/>
          </a:prstGeom>
          <a:noFill/>
          <a:ln w="6350">
            <a:noFill/>
          </a:ln>
        </p:spPr>
        <p:style>
          <a:lnRef idx="2">
            <a:schemeClr val="accent1"/>
          </a:lnRef>
          <a:fillRef idx="1">
            <a:schemeClr val="lt1"/>
          </a:fillRef>
          <a:effectRef idx="0">
            <a:schemeClr val="accent1"/>
          </a:effectRef>
          <a:fontRef idx="minor">
            <a:schemeClr val="dk1"/>
          </a:fontRef>
        </p:style>
        <p:txBody>
          <a:bodyPr lIns="36000" rIns="0" rtlCol="0" anchor="t"/>
          <a:lstStyle/>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・大阪府全域をカバーする動物虐待に関する共通ダイヤル。</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所管行政に分かれていた動物虐待の受付を一元化し、事案発生地の所管行政にワンストップでつなげるようにする。</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・相談のあった内容と発生市町村に応じて</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が判断し、適切な所管行政につなぐ。</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・所管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行政で受け付けた相談は、内容に応じて警察と情報共有</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して、現地</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確認、指導対応等を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実施する。</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611560" y="2438890"/>
            <a:ext cx="3364125" cy="572151"/>
          </a:xfrm>
          <a:prstGeom prst="rect">
            <a:avLst/>
          </a:prstGeom>
          <a:solidFill>
            <a:schemeClr val="accent6">
              <a:lumMod val="20000"/>
              <a:lumOff val="80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2060"/>
                </a:solidFill>
                <a:latin typeface="Meiryo UI" panose="020B0604030504040204" pitchFamily="50" charset="-128"/>
                <a:ea typeface="Meiryo UI" panose="020B0604030504040204" pitchFamily="50" charset="-128"/>
              </a:rPr>
              <a:t>動物</a:t>
            </a:r>
            <a:r>
              <a:rPr lang="ja-JP" altLang="en-US" sz="1200" b="1" dirty="0">
                <a:solidFill>
                  <a:srgbClr val="002060"/>
                </a:solidFill>
                <a:latin typeface="Meiryo UI" panose="020B0604030504040204" pitchFamily="50" charset="-128"/>
                <a:ea typeface="Meiryo UI" panose="020B0604030504040204" pitchFamily="50" charset="-128"/>
              </a:rPr>
              <a:t>虐待に関する相談については</a:t>
            </a:r>
            <a:r>
              <a:rPr lang="ja-JP" altLang="en-US" sz="1200" b="1" dirty="0" smtClean="0">
                <a:solidFill>
                  <a:srgbClr val="002060"/>
                </a:solidFill>
                <a:latin typeface="Meiryo UI" panose="020B0604030504040204" pitchFamily="50" charset="-128"/>
                <a:ea typeface="Meiryo UI" panose="020B0604030504040204" pitchFamily="50" charset="-128"/>
              </a:rPr>
              <a:t>、</a:t>
            </a:r>
            <a:endParaRPr lang="en-US" altLang="ja-JP" sz="1200" b="1" dirty="0" smtClean="0">
              <a:solidFill>
                <a:srgbClr val="002060"/>
              </a:solidFill>
              <a:latin typeface="Meiryo UI" panose="020B0604030504040204" pitchFamily="50" charset="-128"/>
              <a:ea typeface="Meiryo UI" panose="020B0604030504040204" pitchFamily="50" charset="-128"/>
            </a:endParaRPr>
          </a:p>
          <a:p>
            <a:pPr algn="ctr"/>
            <a:r>
              <a:rPr lang="ja-JP" altLang="en-US" sz="1200" b="1" dirty="0" smtClean="0">
                <a:solidFill>
                  <a:srgbClr val="002060"/>
                </a:solidFill>
                <a:latin typeface="Meiryo UI" panose="020B0604030504040204" pitchFamily="50" charset="-128"/>
                <a:ea typeface="Meiryo UI" panose="020B0604030504040204" pitchFamily="50" charset="-128"/>
              </a:rPr>
              <a:t>　大阪府・ </a:t>
            </a:r>
            <a:r>
              <a:rPr lang="ja-JP" altLang="en-US" sz="1200" b="1" dirty="0">
                <a:solidFill>
                  <a:srgbClr val="002060"/>
                </a:solidFill>
                <a:latin typeface="Meiryo UI" panose="020B0604030504040204" pitchFamily="50" charset="-128"/>
                <a:ea typeface="Meiryo UI" panose="020B0604030504040204" pitchFamily="50" charset="-128"/>
              </a:rPr>
              <a:t>政令市・中核市がそれぞれ対応</a:t>
            </a:r>
            <a:endParaRPr lang="en-US" altLang="ja-JP" sz="1200" b="1" dirty="0">
              <a:solidFill>
                <a:srgbClr val="002060"/>
              </a:solidFill>
              <a:latin typeface="Meiryo UI" panose="020B0604030504040204" pitchFamily="50" charset="-128"/>
              <a:ea typeface="Meiryo UI" panose="020B0604030504040204" pitchFamily="50" charset="-128"/>
            </a:endParaRPr>
          </a:p>
        </p:txBody>
      </p:sp>
      <p:grpSp>
        <p:nvGrpSpPr>
          <p:cNvPr id="86" name="グループ化 85"/>
          <p:cNvGrpSpPr/>
          <p:nvPr/>
        </p:nvGrpSpPr>
        <p:grpSpPr>
          <a:xfrm>
            <a:off x="2186735" y="3839779"/>
            <a:ext cx="247279" cy="309301"/>
            <a:chOff x="2019738" y="4195210"/>
            <a:chExt cx="497646" cy="757453"/>
          </a:xfrm>
        </p:grpSpPr>
        <p:sp>
          <p:nvSpPr>
            <p:cNvPr id="87" name="楕円 86"/>
            <p:cNvSpPr/>
            <p:nvPr/>
          </p:nvSpPr>
          <p:spPr>
            <a:xfrm>
              <a:off x="2085333" y="4195210"/>
              <a:ext cx="366457" cy="372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88" name="二等辺三角形 87"/>
            <p:cNvSpPr/>
            <p:nvPr/>
          </p:nvSpPr>
          <p:spPr>
            <a:xfrm>
              <a:off x="2019738" y="4579348"/>
              <a:ext cx="497646" cy="373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90" name="直線矢印コネクタ 89"/>
          <p:cNvCxnSpPr/>
          <p:nvPr/>
        </p:nvCxnSpPr>
        <p:spPr>
          <a:xfrm flipH="1" flipV="1">
            <a:off x="2276745" y="3554139"/>
            <a:ext cx="3754" cy="2338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角丸四角形 93"/>
          <p:cNvSpPr/>
          <p:nvPr/>
        </p:nvSpPr>
        <p:spPr>
          <a:xfrm>
            <a:off x="1826695" y="3089331"/>
            <a:ext cx="926669" cy="445793"/>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b="1" dirty="0">
                <a:solidFill>
                  <a:schemeClr val="accent1"/>
                </a:solidFill>
                <a:latin typeface="Meiryo UI" panose="020B0604030504040204" pitchFamily="50" charset="-128"/>
                <a:ea typeface="Meiryo UI" panose="020B0604030504040204" pitchFamily="50" charset="-128"/>
              </a:rPr>
              <a:t>大阪府</a:t>
            </a:r>
          </a:p>
        </p:txBody>
      </p:sp>
      <p:sp>
        <p:nvSpPr>
          <p:cNvPr id="95" name="角丸四角形 94"/>
          <p:cNvSpPr/>
          <p:nvPr/>
        </p:nvSpPr>
        <p:spPr>
          <a:xfrm>
            <a:off x="2816805" y="3600042"/>
            <a:ext cx="1026867" cy="414023"/>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b="1" dirty="0">
                <a:solidFill>
                  <a:schemeClr val="accent1"/>
                </a:solidFill>
                <a:latin typeface="Meiryo UI" panose="020B0604030504040204" pitchFamily="50" charset="-128"/>
                <a:ea typeface="Meiryo UI" panose="020B0604030504040204" pitchFamily="50" charset="-128"/>
              </a:rPr>
              <a:t>中核市</a:t>
            </a:r>
            <a:endParaRPr lang="en-US" altLang="ja-JP" sz="1200" b="1" dirty="0">
              <a:solidFill>
                <a:schemeClr val="accent1"/>
              </a:solidFill>
              <a:latin typeface="Meiryo UI" panose="020B0604030504040204" pitchFamily="50" charset="-128"/>
              <a:ea typeface="Meiryo UI" panose="020B0604030504040204" pitchFamily="50" charset="-128"/>
            </a:endParaRPr>
          </a:p>
          <a:p>
            <a:pPr algn="ctr"/>
            <a:r>
              <a:rPr lang="en-US" altLang="ja-JP" sz="1000" b="1" dirty="0">
                <a:solidFill>
                  <a:schemeClr val="accent1"/>
                </a:solidFill>
                <a:latin typeface="Meiryo UI" panose="020B0604030504040204" pitchFamily="50" charset="-128"/>
                <a:ea typeface="Meiryo UI" panose="020B0604030504040204" pitchFamily="50" charset="-128"/>
              </a:rPr>
              <a:t>(</a:t>
            </a:r>
            <a:r>
              <a:rPr lang="ja-JP" altLang="en-US" sz="1000" b="1" dirty="0">
                <a:solidFill>
                  <a:schemeClr val="accent1"/>
                </a:solidFill>
                <a:latin typeface="Meiryo UI" panose="020B0604030504040204" pitchFamily="50" charset="-128"/>
                <a:ea typeface="Meiryo UI" panose="020B0604030504040204" pitchFamily="50" charset="-128"/>
              </a:rPr>
              <a:t>豊中市他</a:t>
            </a:r>
            <a:r>
              <a:rPr lang="en-US" altLang="ja-JP" sz="1000" b="1" dirty="0">
                <a:solidFill>
                  <a:schemeClr val="accent1"/>
                </a:solidFill>
                <a:latin typeface="Meiryo UI" panose="020B0604030504040204" pitchFamily="50" charset="-128"/>
                <a:ea typeface="Meiryo UI" panose="020B0604030504040204" pitchFamily="50" charset="-128"/>
              </a:rPr>
              <a:t>5</a:t>
            </a:r>
            <a:r>
              <a:rPr lang="ja-JP" altLang="en-US" sz="1000" b="1" dirty="0">
                <a:solidFill>
                  <a:schemeClr val="accent1"/>
                </a:solidFill>
                <a:latin typeface="Meiryo UI" panose="020B0604030504040204" pitchFamily="50" charset="-128"/>
                <a:ea typeface="Meiryo UI" panose="020B0604030504040204" pitchFamily="50" charset="-128"/>
              </a:rPr>
              <a:t>市</a:t>
            </a:r>
            <a:r>
              <a:rPr lang="en-US" altLang="ja-JP" sz="1000" b="1" dirty="0">
                <a:solidFill>
                  <a:schemeClr val="accent1"/>
                </a:solidFill>
                <a:latin typeface="Meiryo UI" panose="020B0604030504040204" pitchFamily="50" charset="-128"/>
                <a:ea typeface="Meiryo UI" panose="020B0604030504040204" pitchFamily="50" charset="-128"/>
              </a:rPr>
              <a:t>)</a:t>
            </a:r>
            <a:endParaRPr lang="ja-JP" altLang="en-US" sz="1000" b="1" dirty="0">
              <a:solidFill>
                <a:schemeClr val="accent1"/>
              </a:solidFill>
              <a:latin typeface="Meiryo UI" panose="020B0604030504040204" pitchFamily="50" charset="-128"/>
              <a:ea typeface="Meiryo UI" panose="020B0604030504040204" pitchFamily="50" charset="-128"/>
            </a:endParaRPr>
          </a:p>
        </p:txBody>
      </p:sp>
      <p:sp>
        <p:nvSpPr>
          <p:cNvPr id="96" name="角丸四角形 95"/>
          <p:cNvSpPr/>
          <p:nvPr/>
        </p:nvSpPr>
        <p:spPr>
          <a:xfrm>
            <a:off x="701570" y="3599305"/>
            <a:ext cx="1042343" cy="41892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b="1" dirty="0">
                <a:solidFill>
                  <a:schemeClr val="accent1"/>
                </a:solidFill>
                <a:latin typeface="Meiryo UI" panose="020B0604030504040204" pitchFamily="50" charset="-128"/>
                <a:ea typeface="Meiryo UI" panose="020B0604030504040204" pitchFamily="50" charset="-128"/>
              </a:rPr>
              <a:t>政令市</a:t>
            </a:r>
            <a:endParaRPr lang="en-US" altLang="ja-JP" sz="1200" b="1" dirty="0">
              <a:solidFill>
                <a:schemeClr val="accent1"/>
              </a:solidFill>
              <a:latin typeface="Meiryo UI" panose="020B0604030504040204" pitchFamily="50" charset="-128"/>
              <a:ea typeface="Meiryo UI" panose="020B0604030504040204" pitchFamily="50" charset="-128"/>
            </a:endParaRPr>
          </a:p>
          <a:p>
            <a:pPr algn="ctr"/>
            <a:r>
              <a:rPr lang="en-US" altLang="ja-JP" sz="1000" b="1" dirty="0">
                <a:solidFill>
                  <a:schemeClr val="accent1"/>
                </a:solidFill>
                <a:latin typeface="Meiryo UI" panose="020B0604030504040204" pitchFamily="50" charset="-128"/>
                <a:ea typeface="Meiryo UI" panose="020B0604030504040204" pitchFamily="50" charset="-128"/>
              </a:rPr>
              <a:t>(</a:t>
            </a:r>
            <a:r>
              <a:rPr lang="ja-JP" altLang="en-US" sz="1000" b="1" dirty="0">
                <a:solidFill>
                  <a:schemeClr val="accent1"/>
                </a:solidFill>
                <a:latin typeface="Meiryo UI" panose="020B0604030504040204" pitchFamily="50" charset="-128"/>
                <a:ea typeface="Meiryo UI" panose="020B0604030504040204" pitchFamily="50" charset="-128"/>
              </a:rPr>
              <a:t>大阪市、堺市</a:t>
            </a:r>
            <a:r>
              <a:rPr lang="en-US" altLang="ja-JP" sz="1000" b="1" dirty="0">
                <a:solidFill>
                  <a:schemeClr val="accent1"/>
                </a:solidFill>
                <a:latin typeface="Meiryo UI" panose="020B0604030504040204" pitchFamily="50" charset="-128"/>
                <a:ea typeface="Meiryo UI" panose="020B0604030504040204" pitchFamily="50" charset="-128"/>
              </a:rPr>
              <a:t>)</a:t>
            </a:r>
            <a:endParaRPr lang="ja-JP" altLang="en-US" sz="1000" b="1" dirty="0">
              <a:solidFill>
                <a:schemeClr val="accent1"/>
              </a:solidFill>
              <a:latin typeface="Meiryo UI" panose="020B0604030504040204" pitchFamily="50" charset="-128"/>
              <a:ea typeface="Meiryo UI" panose="020B0604030504040204" pitchFamily="50" charset="-128"/>
            </a:endParaRPr>
          </a:p>
        </p:txBody>
      </p:sp>
      <p:sp>
        <p:nvSpPr>
          <p:cNvPr id="97" name="雲形吹き出し 96"/>
          <p:cNvSpPr/>
          <p:nvPr/>
        </p:nvSpPr>
        <p:spPr>
          <a:xfrm rot="11041579">
            <a:off x="1933270" y="4188631"/>
            <a:ext cx="1698818" cy="531533"/>
          </a:xfrm>
          <a:prstGeom prst="cloudCallout">
            <a:avLst>
              <a:gd name="adj1" fmla="val 17131"/>
              <a:gd name="adj2" fmla="val 6706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2400" b="1"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flipH="1">
            <a:off x="2006715" y="4307904"/>
            <a:ext cx="1655649" cy="246221"/>
          </a:xfrm>
          <a:prstGeom prst="rect">
            <a:avLst/>
          </a:prstGeom>
          <a:noFill/>
        </p:spPr>
        <p:txBody>
          <a:bodyPr wrap="square" rtlCol="0">
            <a:spAutoFit/>
          </a:bodyPr>
          <a:lstStyle/>
          <a:p>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どこに電話したらいいの？</a:t>
            </a:r>
          </a:p>
        </p:txBody>
      </p:sp>
      <p:cxnSp>
        <p:nvCxnSpPr>
          <p:cNvPr id="99" name="直線矢印コネクタ 98"/>
          <p:cNvCxnSpPr/>
          <p:nvPr/>
        </p:nvCxnSpPr>
        <p:spPr>
          <a:xfrm flipH="1" flipV="1">
            <a:off x="1826695" y="3876597"/>
            <a:ext cx="250251" cy="924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2501770" y="3796786"/>
            <a:ext cx="269328" cy="178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グループ化 149"/>
          <p:cNvGrpSpPr/>
          <p:nvPr/>
        </p:nvGrpSpPr>
        <p:grpSpPr>
          <a:xfrm>
            <a:off x="4874173" y="2393885"/>
            <a:ext cx="3703272" cy="3741871"/>
            <a:chOff x="4646742" y="1729277"/>
            <a:chExt cx="4273264" cy="4199885"/>
          </a:xfrm>
        </p:grpSpPr>
        <p:grpSp>
          <p:nvGrpSpPr>
            <p:cNvPr id="151" name="グループ化 150"/>
            <p:cNvGrpSpPr/>
            <p:nvPr/>
          </p:nvGrpSpPr>
          <p:grpSpPr>
            <a:xfrm>
              <a:off x="5941967" y="2481583"/>
              <a:ext cx="272050" cy="294398"/>
              <a:chOff x="2019738" y="4195210"/>
              <a:chExt cx="497646" cy="757453"/>
            </a:xfrm>
          </p:grpSpPr>
          <p:sp>
            <p:nvSpPr>
              <p:cNvPr id="204" name="楕円 203"/>
              <p:cNvSpPr/>
              <p:nvPr/>
            </p:nvSpPr>
            <p:spPr>
              <a:xfrm>
                <a:off x="2085333" y="4195210"/>
                <a:ext cx="366457" cy="372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5" name="二等辺三角形 204"/>
              <p:cNvSpPr/>
              <p:nvPr/>
            </p:nvSpPr>
            <p:spPr>
              <a:xfrm>
                <a:off x="2019738" y="4579348"/>
                <a:ext cx="497646" cy="373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nvGrpSpPr>
            <p:cNvPr id="152" name="グループ化 151"/>
            <p:cNvGrpSpPr/>
            <p:nvPr/>
          </p:nvGrpSpPr>
          <p:grpSpPr>
            <a:xfrm>
              <a:off x="6607745" y="2481582"/>
              <a:ext cx="267556" cy="309301"/>
              <a:chOff x="2019738" y="4195210"/>
              <a:chExt cx="497646" cy="757453"/>
            </a:xfrm>
          </p:grpSpPr>
          <p:sp>
            <p:nvSpPr>
              <p:cNvPr id="202" name="楕円 201"/>
              <p:cNvSpPr/>
              <p:nvPr/>
            </p:nvSpPr>
            <p:spPr>
              <a:xfrm>
                <a:off x="2085333" y="4195210"/>
                <a:ext cx="366457" cy="372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3" name="二等辺三角形 202"/>
              <p:cNvSpPr/>
              <p:nvPr/>
            </p:nvSpPr>
            <p:spPr>
              <a:xfrm>
                <a:off x="2019738" y="4579348"/>
                <a:ext cx="497646" cy="373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nvGrpSpPr>
            <p:cNvPr id="153" name="グループ化 152"/>
            <p:cNvGrpSpPr/>
            <p:nvPr/>
          </p:nvGrpSpPr>
          <p:grpSpPr>
            <a:xfrm>
              <a:off x="7213872" y="2481582"/>
              <a:ext cx="275476" cy="311691"/>
              <a:chOff x="2019738" y="4195210"/>
              <a:chExt cx="497646" cy="757453"/>
            </a:xfrm>
          </p:grpSpPr>
          <p:sp>
            <p:nvSpPr>
              <p:cNvPr id="200" name="楕円 199"/>
              <p:cNvSpPr/>
              <p:nvPr/>
            </p:nvSpPr>
            <p:spPr>
              <a:xfrm>
                <a:off x="2085333" y="4195210"/>
                <a:ext cx="366457" cy="372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1" name="二等辺三角形 200"/>
              <p:cNvSpPr/>
              <p:nvPr/>
            </p:nvSpPr>
            <p:spPr>
              <a:xfrm>
                <a:off x="2019738" y="4579348"/>
                <a:ext cx="497646" cy="373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154" name="直線矢印コネクタ 153"/>
            <p:cNvCxnSpPr/>
            <p:nvPr/>
          </p:nvCxnSpPr>
          <p:spPr>
            <a:xfrm>
              <a:off x="6176801" y="2825633"/>
              <a:ext cx="196017" cy="4859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a:off x="6732240" y="2825634"/>
              <a:ext cx="0" cy="495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flipH="1">
              <a:off x="7025114" y="2806538"/>
              <a:ext cx="278607" cy="5050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5738157" y="2887469"/>
              <a:ext cx="1988168" cy="2516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013"/>
            </a:p>
          </p:txBody>
        </p:sp>
        <p:sp>
          <p:nvSpPr>
            <p:cNvPr id="158" name="テキスト ボックス 157"/>
            <p:cNvSpPr txBox="1"/>
            <p:nvPr/>
          </p:nvSpPr>
          <p:spPr>
            <a:xfrm>
              <a:off x="5913500" y="2858665"/>
              <a:ext cx="1830818" cy="284996"/>
            </a:xfrm>
            <a:prstGeom prst="rect">
              <a:avLst/>
            </a:prstGeom>
            <a:noFill/>
          </p:spPr>
          <p:txBody>
            <a:bodyPr wrap="square" rtlCol="0">
              <a:spAutoFit/>
            </a:bodyPr>
            <a:lstStyle/>
            <a:p>
              <a:r>
                <a:rPr lang="ja-JP" altLang="en-US" sz="1050" b="1" dirty="0">
                  <a:latin typeface="HG丸ｺﾞｼｯｸM-PRO" panose="020F0600000000000000" pitchFamily="50" charset="-128"/>
                  <a:ea typeface="HG丸ｺﾞｼｯｸM-PRO" panose="020F0600000000000000" pitchFamily="50" charset="-128"/>
                </a:rPr>
                <a:t>「</a:t>
              </a:r>
              <a:r>
                <a:rPr lang="ja-JP" altLang="en-US" sz="800" b="1" dirty="0">
                  <a:latin typeface="HG丸ｺﾞｼｯｸM-PRO" panose="020F0600000000000000" pitchFamily="50" charset="-128"/>
                  <a:ea typeface="HG丸ｺﾞｼｯｸM-PRO" panose="020F0600000000000000" pitchFamily="50" charset="-128"/>
                </a:rPr>
                <a:t>虐待かな？」と悩んだ時</a:t>
              </a:r>
              <a:endParaRPr lang="ja-JP" altLang="en-US" sz="1050" b="1" dirty="0">
                <a:latin typeface="HG丸ｺﾞｼｯｸM-PRO" panose="020F0600000000000000" pitchFamily="50" charset="-128"/>
                <a:ea typeface="HG丸ｺﾞｼｯｸM-PRO" panose="020F0600000000000000" pitchFamily="50" charset="-128"/>
              </a:endParaRPr>
            </a:p>
          </p:txBody>
        </p:sp>
        <p:grpSp>
          <p:nvGrpSpPr>
            <p:cNvPr id="159" name="グループ化 158"/>
            <p:cNvGrpSpPr/>
            <p:nvPr/>
          </p:nvGrpSpPr>
          <p:grpSpPr>
            <a:xfrm>
              <a:off x="5274187" y="3283227"/>
              <a:ext cx="2862210" cy="577821"/>
              <a:chOff x="1467049" y="5258076"/>
              <a:chExt cx="3410009" cy="1032684"/>
            </a:xfrm>
          </p:grpSpPr>
          <p:sp>
            <p:nvSpPr>
              <p:cNvPr id="198" name="額縁 197"/>
              <p:cNvSpPr/>
              <p:nvPr/>
            </p:nvSpPr>
            <p:spPr>
              <a:xfrm>
                <a:off x="1467049" y="5258076"/>
                <a:ext cx="3401786" cy="1032684"/>
              </a:xfrm>
              <a:prstGeom prst="beve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013"/>
              </a:p>
            </p:txBody>
          </p:sp>
          <p:sp>
            <p:nvSpPr>
              <p:cNvPr id="199" name="テキスト ボックス 198"/>
              <p:cNvSpPr txBox="1"/>
              <p:nvPr/>
            </p:nvSpPr>
            <p:spPr>
              <a:xfrm>
                <a:off x="1660304" y="5422081"/>
                <a:ext cx="3216754" cy="802605"/>
              </a:xfrm>
              <a:prstGeom prst="rect">
                <a:avLst/>
              </a:prstGeom>
              <a:noFill/>
            </p:spPr>
            <p:txBody>
              <a:bodyPr wrap="square" rtlCol="0">
                <a:spAutoFit/>
              </a:bodyPr>
              <a:lstStyle/>
              <a:p>
                <a:pPr algn="ctr"/>
                <a:r>
                  <a:rPr lang="ja-JP" altLang="en-US" sz="1100" b="1" dirty="0">
                    <a:latin typeface="HG丸ｺﾞｼｯｸM-PRO" panose="020F0600000000000000" pitchFamily="50" charset="-128"/>
                    <a:ea typeface="HG丸ｺﾞｼｯｸM-PRO" panose="020F0600000000000000" pitchFamily="50" charset="-128"/>
                  </a:rPr>
                  <a:t>＃７１２２</a:t>
                </a:r>
                <a:endParaRPr lang="en-US" altLang="ja-JP" sz="1100" b="1" dirty="0">
                  <a:latin typeface="HG丸ｺﾞｼｯｸM-PRO" panose="020F0600000000000000" pitchFamily="50" charset="-128"/>
                  <a:ea typeface="HG丸ｺﾞｼｯｸM-PRO" panose="020F0600000000000000" pitchFamily="50" charset="-128"/>
                </a:endParaRPr>
              </a:p>
              <a:p>
                <a:pPr algn="ctr"/>
                <a:r>
                  <a:rPr lang="ja-JP" altLang="en-US" sz="900" dirty="0">
                    <a:latin typeface="HG丸ｺﾞｼｯｸM-PRO" panose="020F0600000000000000" pitchFamily="50" charset="-128"/>
                    <a:ea typeface="HG丸ｺﾞｼｯｸM-PRO" panose="020F0600000000000000" pitchFamily="50" charset="-128"/>
                  </a:rPr>
                  <a:t>「悩んだら・わん・にゃん・にゃん」</a:t>
                </a:r>
              </a:p>
            </p:txBody>
          </p:sp>
        </p:grpSp>
        <p:sp>
          <p:nvSpPr>
            <p:cNvPr id="160" name="テキスト ボックス 159"/>
            <p:cNvSpPr txBox="1"/>
            <p:nvPr/>
          </p:nvSpPr>
          <p:spPr>
            <a:xfrm>
              <a:off x="6746799" y="3900681"/>
              <a:ext cx="1829128" cy="414539"/>
            </a:xfrm>
            <a:prstGeom prst="rect">
              <a:avLst/>
            </a:prstGeom>
            <a:noFill/>
          </p:spPr>
          <p:txBody>
            <a:bodyPr wrap="square" rtlCol="0">
              <a:spAutoFit/>
            </a:bodyPr>
            <a:lstStyle/>
            <a:p>
              <a:r>
                <a:rPr lang="ja-JP" altLang="en-US" sz="900" b="1" dirty="0">
                  <a:latin typeface="HG丸ｺﾞｼｯｸM-PRO" panose="020F0600000000000000" pitchFamily="50" charset="-128"/>
                  <a:ea typeface="HG丸ｺﾞｼｯｸM-PRO" panose="020F0600000000000000" pitchFamily="50" charset="-128"/>
                </a:rPr>
                <a:t>ワンストップで</a:t>
              </a:r>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所管行政につながる！</a:t>
              </a:r>
            </a:p>
          </p:txBody>
        </p:sp>
        <p:grpSp>
          <p:nvGrpSpPr>
            <p:cNvPr id="161" name="グループ化 160"/>
            <p:cNvGrpSpPr/>
            <p:nvPr/>
          </p:nvGrpSpPr>
          <p:grpSpPr>
            <a:xfrm>
              <a:off x="5107891" y="4302917"/>
              <a:ext cx="1869797" cy="523257"/>
              <a:chOff x="808922" y="6994455"/>
              <a:chExt cx="2782595" cy="862576"/>
            </a:xfrm>
          </p:grpSpPr>
          <p:sp>
            <p:nvSpPr>
              <p:cNvPr id="191" name="角丸四角形 190"/>
              <p:cNvSpPr/>
              <p:nvPr/>
            </p:nvSpPr>
            <p:spPr>
              <a:xfrm>
                <a:off x="808922" y="6994455"/>
                <a:ext cx="2782595" cy="8625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2" name="対角する 2 つの角を切り取った四角形 191"/>
              <p:cNvSpPr/>
              <p:nvPr/>
            </p:nvSpPr>
            <p:spPr>
              <a:xfrm>
                <a:off x="901134" y="7109755"/>
                <a:ext cx="830179" cy="628584"/>
              </a:xfrm>
              <a:prstGeom prst="snip2Diag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3" name="片側の 2 つの角を切り取った四角形 192"/>
              <p:cNvSpPr/>
              <p:nvPr/>
            </p:nvSpPr>
            <p:spPr>
              <a:xfrm>
                <a:off x="1844854" y="7109756"/>
                <a:ext cx="802259" cy="628584"/>
              </a:xfrm>
              <a:prstGeom prst="snip2Same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4" name="対角する 2 つの角を丸めた四角形 193"/>
              <p:cNvSpPr/>
              <p:nvPr/>
            </p:nvSpPr>
            <p:spPr>
              <a:xfrm>
                <a:off x="2748527" y="7111727"/>
                <a:ext cx="729468" cy="626612"/>
              </a:xfrm>
              <a:prstGeom prst="round2Diag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5" name="テキスト ボックス 194"/>
              <p:cNvSpPr txBox="1"/>
              <p:nvPr/>
            </p:nvSpPr>
            <p:spPr>
              <a:xfrm>
                <a:off x="900451" y="7268862"/>
                <a:ext cx="785348" cy="370152"/>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中核市</a:t>
                </a:r>
              </a:p>
            </p:txBody>
          </p:sp>
          <p:sp>
            <p:nvSpPr>
              <p:cNvPr id="196" name="テキスト ボックス 195"/>
              <p:cNvSpPr txBox="1"/>
              <p:nvPr/>
            </p:nvSpPr>
            <p:spPr>
              <a:xfrm>
                <a:off x="1918822" y="7268864"/>
                <a:ext cx="654321" cy="370152"/>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府</a:t>
                </a:r>
                <a:endParaRPr lang="en-US" altLang="ja-JP" sz="700" b="1" dirty="0">
                  <a:latin typeface="HG丸ｺﾞｼｯｸM-PRO" panose="020F0600000000000000" pitchFamily="50" charset="-128"/>
                  <a:ea typeface="HG丸ｺﾞｼｯｸM-PRO" panose="020F0600000000000000" pitchFamily="50" charset="-128"/>
                </a:endParaRPr>
              </a:p>
            </p:txBody>
          </p:sp>
          <p:sp>
            <p:nvSpPr>
              <p:cNvPr id="197" name="テキスト ボックス 196"/>
              <p:cNvSpPr txBox="1"/>
              <p:nvPr/>
            </p:nvSpPr>
            <p:spPr>
              <a:xfrm>
                <a:off x="2736952" y="7268864"/>
                <a:ext cx="782844" cy="370152"/>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政令市</a:t>
                </a:r>
              </a:p>
            </p:txBody>
          </p:sp>
        </p:grpSp>
        <p:grpSp>
          <p:nvGrpSpPr>
            <p:cNvPr id="162" name="グループ化 161"/>
            <p:cNvGrpSpPr/>
            <p:nvPr/>
          </p:nvGrpSpPr>
          <p:grpSpPr>
            <a:xfrm>
              <a:off x="7819356" y="4318329"/>
              <a:ext cx="587071" cy="451963"/>
              <a:chOff x="4844072" y="7036820"/>
              <a:chExt cx="873666" cy="745049"/>
            </a:xfrm>
          </p:grpSpPr>
          <p:sp>
            <p:nvSpPr>
              <p:cNvPr id="189" name="五角形 188"/>
              <p:cNvSpPr/>
              <p:nvPr/>
            </p:nvSpPr>
            <p:spPr>
              <a:xfrm>
                <a:off x="4844072" y="7036820"/>
                <a:ext cx="873666" cy="745049"/>
              </a:xfrm>
              <a:prstGeom prst="pentagon">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0" name="テキスト ボックス 189"/>
              <p:cNvSpPr txBox="1"/>
              <p:nvPr/>
            </p:nvSpPr>
            <p:spPr>
              <a:xfrm>
                <a:off x="4886600" y="7279284"/>
                <a:ext cx="756026" cy="380520"/>
              </a:xfrm>
              <a:prstGeom prst="rect">
                <a:avLst/>
              </a:prstGeom>
              <a:noFill/>
            </p:spPr>
            <p:txBody>
              <a:bodyPr wrap="square" rtlCol="0">
                <a:spAutoFit/>
              </a:bodyPr>
              <a:lstStyle/>
              <a:p>
                <a:pPr algn="ctr"/>
                <a:r>
                  <a:rPr lang="ja-JP" altLang="en-US" sz="900" b="1" dirty="0">
                    <a:latin typeface="HG丸ｺﾞｼｯｸM-PRO" panose="020F0600000000000000" pitchFamily="50" charset="-128"/>
                    <a:ea typeface="HG丸ｺﾞｼｯｸM-PRO" panose="020F0600000000000000" pitchFamily="50" charset="-128"/>
                  </a:rPr>
                  <a:t>府警</a:t>
                </a:r>
              </a:p>
            </p:txBody>
          </p:sp>
        </p:grpSp>
        <p:sp>
          <p:nvSpPr>
            <p:cNvPr id="163" name="右矢印 162"/>
            <p:cNvSpPr/>
            <p:nvPr/>
          </p:nvSpPr>
          <p:spPr>
            <a:xfrm rot="2625174">
              <a:off x="5866872" y="4967309"/>
              <a:ext cx="576508" cy="239867"/>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013"/>
            </a:p>
          </p:txBody>
        </p:sp>
        <p:sp>
          <p:nvSpPr>
            <p:cNvPr id="164" name="右矢印 163"/>
            <p:cNvSpPr/>
            <p:nvPr/>
          </p:nvSpPr>
          <p:spPr>
            <a:xfrm rot="8571294">
              <a:off x="7144841" y="4942119"/>
              <a:ext cx="659997" cy="246676"/>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013"/>
            </a:p>
          </p:txBody>
        </p:sp>
        <p:sp>
          <p:nvSpPr>
            <p:cNvPr id="165" name="テキスト ボックス 164"/>
            <p:cNvSpPr txBox="1"/>
            <p:nvPr/>
          </p:nvSpPr>
          <p:spPr>
            <a:xfrm>
              <a:off x="6468139" y="4912054"/>
              <a:ext cx="675455" cy="345450"/>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現地確認</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700" b="1" dirty="0">
                  <a:latin typeface="HG丸ｺﾞｼｯｸM-PRO" panose="020F0600000000000000" pitchFamily="50" charset="-128"/>
                  <a:ea typeface="HG丸ｺﾞｼｯｸM-PRO" panose="020F0600000000000000" pitchFamily="50" charset="-128"/>
                </a:rPr>
                <a:t>立入調査</a:t>
              </a:r>
            </a:p>
          </p:txBody>
        </p:sp>
        <p:grpSp>
          <p:nvGrpSpPr>
            <p:cNvPr id="166" name="グループ化 165"/>
            <p:cNvGrpSpPr/>
            <p:nvPr/>
          </p:nvGrpSpPr>
          <p:grpSpPr>
            <a:xfrm>
              <a:off x="6372819" y="5275576"/>
              <a:ext cx="764612" cy="637700"/>
              <a:chOff x="2880032" y="8220594"/>
              <a:chExt cx="1137881" cy="1051231"/>
            </a:xfrm>
          </p:grpSpPr>
          <p:sp>
            <p:nvSpPr>
              <p:cNvPr id="184" name="二等辺三角形 183"/>
              <p:cNvSpPr/>
              <p:nvPr/>
            </p:nvSpPr>
            <p:spPr>
              <a:xfrm>
                <a:off x="2880032" y="8220594"/>
                <a:ext cx="1137881" cy="3454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5" name="正方形/長方形 184"/>
              <p:cNvSpPr/>
              <p:nvPr/>
            </p:nvSpPr>
            <p:spPr>
              <a:xfrm>
                <a:off x="3049360" y="8561533"/>
                <a:ext cx="801404" cy="71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6" name="正方形/長方形 185"/>
              <p:cNvSpPr/>
              <p:nvPr/>
            </p:nvSpPr>
            <p:spPr>
              <a:xfrm>
                <a:off x="3202798" y="8655654"/>
                <a:ext cx="472998" cy="3920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013"/>
              </a:p>
            </p:txBody>
          </p:sp>
          <p:cxnSp>
            <p:nvCxnSpPr>
              <p:cNvPr id="187" name="直線コネクタ 186"/>
              <p:cNvCxnSpPr>
                <a:stCxn id="186" idx="1"/>
                <a:endCxn id="186" idx="3"/>
              </p:cNvCxnSpPr>
              <p:nvPr/>
            </p:nvCxnSpPr>
            <p:spPr>
              <a:xfrm>
                <a:off x="3202798" y="8851701"/>
                <a:ext cx="472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直線コネクタ 187"/>
              <p:cNvCxnSpPr>
                <a:stCxn id="186" idx="0"/>
                <a:endCxn id="186" idx="2"/>
              </p:cNvCxnSpPr>
              <p:nvPr/>
            </p:nvCxnSpPr>
            <p:spPr>
              <a:xfrm>
                <a:off x="3439297" y="8655654"/>
                <a:ext cx="0" cy="392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7" name="右矢印 166"/>
            <p:cNvSpPr/>
            <p:nvPr/>
          </p:nvSpPr>
          <p:spPr>
            <a:xfrm>
              <a:off x="7236484" y="5565941"/>
              <a:ext cx="433107" cy="26093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013"/>
            </a:p>
          </p:txBody>
        </p:sp>
        <p:sp>
          <p:nvSpPr>
            <p:cNvPr id="168" name="右矢印 167"/>
            <p:cNvSpPr/>
            <p:nvPr/>
          </p:nvSpPr>
          <p:spPr>
            <a:xfrm rot="10800000">
              <a:off x="5868145" y="5566899"/>
              <a:ext cx="433107" cy="26093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013"/>
            </a:p>
          </p:txBody>
        </p:sp>
        <p:sp>
          <p:nvSpPr>
            <p:cNvPr id="169" name="テキスト ボックス 168"/>
            <p:cNvSpPr txBox="1"/>
            <p:nvPr/>
          </p:nvSpPr>
          <p:spPr>
            <a:xfrm>
              <a:off x="5590045" y="5366265"/>
              <a:ext cx="941090" cy="224542"/>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（虐待でない）</a:t>
              </a:r>
            </a:p>
          </p:txBody>
        </p:sp>
        <p:sp>
          <p:nvSpPr>
            <p:cNvPr id="170" name="テキスト ボックス 169"/>
            <p:cNvSpPr txBox="1"/>
            <p:nvPr/>
          </p:nvSpPr>
          <p:spPr>
            <a:xfrm>
              <a:off x="7023433" y="5366265"/>
              <a:ext cx="1003301" cy="224542"/>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（虐待である）</a:t>
              </a:r>
            </a:p>
          </p:txBody>
        </p:sp>
        <p:sp>
          <p:nvSpPr>
            <p:cNvPr id="171" name="角丸四角形 170"/>
            <p:cNvSpPr/>
            <p:nvPr/>
          </p:nvSpPr>
          <p:spPr>
            <a:xfrm>
              <a:off x="4896036" y="5373216"/>
              <a:ext cx="812216" cy="501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72" name="テキスト ボックス 171"/>
            <p:cNvSpPr txBox="1"/>
            <p:nvPr/>
          </p:nvSpPr>
          <p:spPr>
            <a:xfrm>
              <a:off x="4935582" y="5427223"/>
              <a:ext cx="766484" cy="345450"/>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不適正飼養の指導</a:t>
              </a:r>
              <a:endParaRPr lang="en-US" altLang="ja-JP" sz="700" b="1" dirty="0">
                <a:latin typeface="HG丸ｺﾞｼｯｸM-PRO" panose="020F0600000000000000" pitchFamily="50" charset="-128"/>
                <a:ea typeface="HG丸ｺﾞｼｯｸM-PRO" panose="020F0600000000000000" pitchFamily="50" charset="-128"/>
              </a:endParaRPr>
            </a:p>
          </p:txBody>
        </p:sp>
        <p:sp>
          <p:nvSpPr>
            <p:cNvPr id="173" name="テキスト ボックス 172"/>
            <p:cNvSpPr txBox="1"/>
            <p:nvPr/>
          </p:nvSpPr>
          <p:spPr>
            <a:xfrm>
              <a:off x="5028882" y="5103186"/>
              <a:ext cx="553139" cy="224542"/>
            </a:xfrm>
            <a:prstGeom prst="rect">
              <a:avLst/>
            </a:prstGeom>
            <a:solidFill>
              <a:schemeClr val="bg1"/>
            </a:solidFill>
            <a:ln>
              <a:solidFill>
                <a:schemeClr val="tx1"/>
              </a:solidFill>
            </a:ln>
          </p:spPr>
          <p:txBody>
            <a:bodyPr wrap="square" rtlCol="0">
              <a:spAutoFit/>
            </a:bodyPr>
            <a:lstStyle/>
            <a:p>
              <a:pPr algn="ctr"/>
              <a:r>
                <a:rPr lang="ja-JP" altLang="en-US" sz="700" dirty="0">
                  <a:latin typeface="HG丸ｺﾞｼｯｸM-PRO" panose="020F0600000000000000" pitchFamily="50" charset="-128"/>
                  <a:ea typeface="HG丸ｺﾞｼｯｸM-PRO" panose="020F0600000000000000" pitchFamily="50" charset="-128"/>
                </a:rPr>
                <a:t>行　政</a:t>
              </a:r>
              <a:endParaRPr lang="en-US" altLang="ja-JP" sz="700" dirty="0">
                <a:latin typeface="HG丸ｺﾞｼｯｸM-PRO" panose="020F0600000000000000" pitchFamily="50" charset="-128"/>
                <a:ea typeface="HG丸ｺﾞｼｯｸM-PRO" panose="020F0600000000000000" pitchFamily="50" charset="-128"/>
              </a:endParaRPr>
            </a:p>
          </p:txBody>
        </p:sp>
        <p:sp>
          <p:nvSpPr>
            <p:cNvPr id="174" name="テキスト ボックス 173"/>
            <p:cNvSpPr txBox="1"/>
            <p:nvPr/>
          </p:nvSpPr>
          <p:spPr>
            <a:xfrm>
              <a:off x="7948461" y="5103186"/>
              <a:ext cx="553139" cy="224542"/>
            </a:xfrm>
            <a:prstGeom prst="rect">
              <a:avLst/>
            </a:prstGeom>
            <a:solidFill>
              <a:schemeClr val="bg1"/>
            </a:solidFill>
            <a:ln>
              <a:solidFill>
                <a:schemeClr val="tx1"/>
              </a:solidFill>
            </a:ln>
          </p:spPr>
          <p:txBody>
            <a:bodyPr wrap="square" rtlCol="0">
              <a:spAutoFit/>
            </a:bodyPr>
            <a:lstStyle/>
            <a:p>
              <a:pPr algn="ctr"/>
              <a:r>
                <a:rPr lang="ja-JP" altLang="en-US" sz="700" dirty="0">
                  <a:latin typeface="HG丸ｺﾞｼｯｸM-PRO" panose="020F0600000000000000" pitchFamily="50" charset="-128"/>
                  <a:ea typeface="HG丸ｺﾞｼｯｸM-PRO" panose="020F0600000000000000" pitchFamily="50" charset="-128"/>
                </a:rPr>
                <a:t>警　察</a:t>
              </a:r>
              <a:endParaRPr lang="en-US" altLang="ja-JP" sz="700" dirty="0">
                <a:latin typeface="HG丸ｺﾞｼｯｸM-PRO" panose="020F0600000000000000" pitchFamily="50" charset="-128"/>
                <a:ea typeface="HG丸ｺﾞｼｯｸM-PRO" panose="020F0600000000000000" pitchFamily="50" charset="-128"/>
              </a:endParaRPr>
            </a:p>
          </p:txBody>
        </p:sp>
        <p:sp>
          <p:nvSpPr>
            <p:cNvPr id="175" name="左右矢印 174"/>
            <p:cNvSpPr/>
            <p:nvPr/>
          </p:nvSpPr>
          <p:spPr>
            <a:xfrm>
              <a:off x="7063632" y="4439954"/>
              <a:ext cx="670697" cy="189375"/>
            </a:xfrm>
            <a:prstGeom prst="leftRightArrow">
              <a:avLst>
                <a:gd name="adj1" fmla="val 58956"/>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76" name="テキスト ボックス 175"/>
            <p:cNvSpPr txBox="1"/>
            <p:nvPr/>
          </p:nvSpPr>
          <p:spPr>
            <a:xfrm>
              <a:off x="7111769" y="4636949"/>
              <a:ext cx="636629" cy="224542"/>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情報共有</a:t>
              </a:r>
            </a:p>
          </p:txBody>
        </p:sp>
        <p:cxnSp>
          <p:nvCxnSpPr>
            <p:cNvPr id="177" name="直線矢印コネクタ 176"/>
            <p:cNvCxnSpPr/>
            <p:nvPr/>
          </p:nvCxnSpPr>
          <p:spPr>
            <a:xfrm>
              <a:off x="6732241" y="3861048"/>
              <a:ext cx="0" cy="4377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爆発 1 177"/>
            <p:cNvSpPr/>
            <p:nvPr/>
          </p:nvSpPr>
          <p:spPr>
            <a:xfrm>
              <a:off x="7765270" y="5334659"/>
              <a:ext cx="966382" cy="59450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テキスト ボックス 178"/>
            <p:cNvSpPr txBox="1"/>
            <p:nvPr/>
          </p:nvSpPr>
          <p:spPr>
            <a:xfrm>
              <a:off x="7895161" y="5517100"/>
              <a:ext cx="766484" cy="224542"/>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検挙・摘発</a:t>
              </a:r>
            </a:p>
          </p:txBody>
        </p:sp>
        <p:sp>
          <p:nvSpPr>
            <p:cNvPr id="180" name="角丸四角形 179"/>
            <p:cNvSpPr/>
            <p:nvPr/>
          </p:nvSpPr>
          <p:spPr>
            <a:xfrm>
              <a:off x="4646742" y="1729277"/>
              <a:ext cx="1707386" cy="278551"/>
            </a:xfrm>
            <a:prstGeom prst="roundRect">
              <a:avLst/>
            </a:prstGeom>
            <a:solidFill>
              <a:schemeClr val="accent1"/>
            </a:solidFill>
            <a:ln w="12700" cap="flat" cmpd="sng" algn="ctr">
              <a:solidFill>
                <a:sysClr val="windowText" lastClr="000000"/>
              </a:solidFill>
              <a:prstDash val="solid"/>
              <a:miter lim="800000"/>
            </a:ln>
            <a:effectLst/>
          </p:spPr>
          <p:txBody>
            <a:bodyPr rot="0" spcFirstLastPara="0" vert="horz" wrap="square" lIns="51435" tIns="108000" rIns="51435" bIns="54000" numCol="1" spcCol="0" rtlCol="0" fromWordArt="0" anchor="ctr" anchorCtr="0" forceAA="0" compatLnSpc="1">
              <a:prstTxWarp prst="textNoShape">
                <a:avLst/>
              </a:prstTxWarp>
              <a:noAutofit/>
            </a:bodyPr>
            <a:lstStyle/>
            <a:p>
              <a:pPr algn="ctr">
                <a:lnSpc>
                  <a:spcPts val="788"/>
                </a:lnSpc>
              </a:pP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受付一元化のイメージ</a:t>
              </a:r>
            </a:p>
          </p:txBody>
        </p:sp>
        <p:sp>
          <p:nvSpPr>
            <p:cNvPr id="181" name="角丸四角形吹き出し 180"/>
            <p:cNvSpPr/>
            <p:nvPr/>
          </p:nvSpPr>
          <p:spPr>
            <a:xfrm>
              <a:off x="4816670" y="2150108"/>
              <a:ext cx="934434" cy="625872"/>
            </a:xfrm>
            <a:prstGeom prst="wedgeRoundRectCallout">
              <a:avLst>
                <a:gd name="adj1" fmla="val 71463"/>
                <a:gd name="adj2" fmla="val 19738"/>
                <a:gd name="adj3" fmla="val 1666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600" dirty="0">
                  <a:latin typeface="HG丸ｺﾞｼｯｸM-PRO" panose="020F0600000000000000" pitchFamily="50" charset="-128"/>
                  <a:ea typeface="HG丸ｺﾞｼｯｸM-PRO" panose="020F0600000000000000" pitchFamily="50" charset="-128"/>
                </a:rPr>
                <a:t>ペットショップで犬が狭いケージに入れられ痩せているみたい。</a:t>
              </a:r>
              <a:endParaRPr lang="ja-JP" altLang="en-US" sz="1600" b="1" dirty="0">
                <a:latin typeface="Meiryo UI" panose="020B0604030504040204" pitchFamily="50" charset="-128"/>
                <a:ea typeface="Meiryo UI" panose="020B0604030504040204" pitchFamily="50" charset="-128"/>
              </a:endParaRPr>
            </a:p>
          </p:txBody>
        </p:sp>
        <p:sp>
          <p:nvSpPr>
            <p:cNvPr id="182" name="角丸四角形吹き出し 181"/>
            <p:cNvSpPr/>
            <p:nvPr/>
          </p:nvSpPr>
          <p:spPr>
            <a:xfrm>
              <a:off x="6410941" y="1859937"/>
              <a:ext cx="1175415" cy="471019"/>
            </a:xfrm>
            <a:prstGeom prst="wedgeRoundRectCallout">
              <a:avLst>
                <a:gd name="adj1" fmla="val -20833"/>
                <a:gd name="adj2" fmla="val 66912"/>
                <a:gd name="adj3" fmla="val 1666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600" dirty="0">
                  <a:latin typeface="HG丸ｺﾞｼｯｸM-PRO" panose="020F0600000000000000" pitchFamily="50" charset="-128"/>
                  <a:ea typeface="HG丸ｺﾞｼｯｸM-PRO" panose="020F0600000000000000" pitchFamily="50" charset="-128"/>
                </a:rPr>
                <a:t>隣の家の犬がずっと鳴いている、いじめられているのかも？</a:t>
              </a:r>
            </a:p>
          </p:txBody>
        </p:sp>
        <p:sp>
          <p:nvSpPr>
            <p:cNvPr id="183" name="角丸四角形吹き出し 182"/>
            <p:cNvSpPr/>
            <p:nvPr/>
          </p:nvSpPr>
          <p:spPr>
            <a:xfrm>
              <a:off x="7764422" y="1976010"/>
              <a:ext cx="1155584" cy="612409"/>
            </a:xfrm>
            <a:prstGeom prst="wedgeRoundRectCallout">
              <a:avLst>
                <a:gd name="adj1" fmla="val -68641"/>
                <a:gd name="adj2" fmla="val 42139"/>
                <a:gd name="adj3" fmla="val 1666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600" dirty="0">
                  <a:latin typeface="HG丸ｺﾞｼｯｸM-PRO" panose="020F0600000000000000" pitchFamily="50" charset="-128"/>
                  <a:ea typeface="HG丸ｺﾞｼｯｸM-PRO" panose="020F0600000000000000" pitchFamily="50" charset="-128"/>
                </a:rPr>
                <a:t>近くの家で多くの猫を飼っているが、すごい悪臭、世話できているのかな？</a:t>
              </a:r>
            </a:p>
          </p:txBody>
        </p:sp>
      </p:grpSp>
    </p:spTree>
    <p:extLst>
      <p:ext uri="{BB962C8B-B14F-4D97-AF65-F5344CB8AC3E}">
        <p14:creationId xmlns:p14="http://schemas.microsoft.com/office/powerpoint/2010/main" val="540877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9" name="正方形/長方形 18"/>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 name="角丸四角形 19"/>
          <p:cNvSpPr/>
          <p:nvPr/>
        </p:nvSpPr>
        <p:spPr>
          <a:xfrm>
            <a:off x="206100" y="413665"/>
            <a:ext cx="8821395" cy="621069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活用した庁内業務の</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noProof="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kumimoji="1" lang="en-US" altLang="ja-JP" sz="120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2" name="図 21"/>
          <p:cNvPicPr>
            <a:picLocks noChangeAspect="1"/>
          </p:cNvPicPr>
          <p:nvPr/>
        </p:nvPicPr>
        <p:blipFill>
          <a:blip r:embed="rId2"/>
          <a:stretch>
            <a:fillRect/>
          </a:stretch>
        </p:blipFill>
        <p:spPr>
          <a:xfrm>
            <a:off x="4395495" y="1712807"/>
            <a:ext cx="4097831" cy="1916629"/>
          </a:xfrm>
          <a:prstGeom prst="rect">
            <a:avLst/>
          </a:prstGeom>
        </p:spPr>
      </p:pic>
      <p:sp>
        <p:nvSpPr>
          <p:cNvPr id="3" name="テキスト ボックス 2"/>
          <p:cNvSpPr txBox="1"/>
          <p:nvPr/>
        </p:nvSpPr>
        <p:spPr>
          <a:xfrm>
            <a:off x="4396180" y="1541387"/>
            <a:ext cx="2005369" cy="286485"/>
          </a:xfrm>
          <a:prstGeom prst="rect">
            <a:avLst/>
          </a:prstGeom>
          <a:noFill/>
          <a:ln>
            <a:noFill/>
          </a:ln>
        </p:spPr>
        <p:txBody>
          <a:bodyPr wrap="square" rtlCol="0">
            <a:no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実施例</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時間外集計報告業務</a:t>
            </a:r>
            <a:endPar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6972690" y="3693515"/>
            <a:ext cx="1938277" cy="151989"/>
          </a:xfrm>
          <a:prstGeom prst="rect">
            <a:avLst/>
          </a:prstGeom>
          <a:noFill/>
          <a:ln>
            <a:noFill/>
          </a:ln>
        </p:spPr>
        <p:txBody>
          <a:bodyPr wrap="square" rtlCol="0">
            <a:noAutofit/>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※SSC…</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総務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サービスセンター</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96525" y="4186433"/>
            <a:ext cx="8594815" cy="2257902"/>
          </a:xfrm>
          <a:prstGeom prst="roundRect">
            <a:avLst>
              <a:gd name="adj" fmla="val 4762"/>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06514" y="908720"/>
            <a:ext cx="8145905" cy="693552"/>
          </a:xfrm>
          <a:prstGeom prst="rect">
            <a:avLst/>
          </a:prstGeom>
          <a:noFill/>
          <a:ln>
            <a:noFill/>
          </a:ln>
        </p:spPr>
        <p:txBody>
          <a:bodyPr wrap="square" rtlCol="0">
            <a:noAutofit/>
          </a:bodyPr>
          <a:lstStyle/>
          <a:p>
            <a:pPr>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【RPA</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を使った業務効率化</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300"/>
              </a:lnSpc>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府職員がパソコン上で行っている単純な繰り返し作業を</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RPA</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により自動化し、業務効率化を図る</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4395495" y="2909612"/>
            <a:ext cx="2222992" cy="1350149"/>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38539" y="1718810"/>
            <a:ext cx="4364234" cy="730432"/>
          </a:xfrm>
          <a:prstGeom prst="rect">
            <a:avLst/>
          </a:prstGeom>
          <a:noFill/>
          <a:ln>
            <a:noFill/>
          </a:ln>
        </p:spPr>
        <p:txBody>
          <a:bodyPr wrap="square" rtlCol="0">
            <a:noAutofit/>
          </a:bodyPr>
          <a:lstStyle/>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（適している業務）</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・電子化済み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定常的に発生する業務</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判断基準が</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明確　・承認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行為がない</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7" name="表 26"/>
          <p:cNvGraphicFramePr>
            <a:graphicFrameLocks noGrp="1"/>
          </p:cNvGraphicFramePr>
          <p:nvPr>
            <p:extLst/>
          </p:nvPr>
        </p:nvGraphicFramePr>
        <p:xfrm>
          <a:off x="578687" y="4532655"/>
          <a:ext cx="8076220" cy="1744980"/>
        </p:xfrm>
        <a:graphic>
          <a:graphicData uri="http://schemas.openxmlformats.org/drawingml/2006/table">
            <a:tbl>
              <a:tblPr firstRow="1" bandRow="1">
                <a:tableStyleId>{5C22544A-7EE6-4342-B048-85BDC9FD1C3A}</a:tableStyleId>
              </a:tblPr>
              <a:tblGrid>
                <a:gridCol w="1878078">
                  <a:extLst>
                    <a:ext uri="{9D8B030D-6E8A-4147-A177-3AD203B41FA5}">
                      <a16:colId xmlns:a16="http://schemas.microsoft.com/office/drawing/2014/main" val="1638670621"/>
                    </a:ext>
                  </a:extLst>
                </a:gridCol>
                <a:gridCol w="6198142">
                  <a:extLst>
                    <a:ext uri="{9D8B030D-6E8A-4147-A177-3AD203B41FA5}">
                      <a16:colId xmlns:a16="http://schemas.microsoft.com/office/drawing/2014/main" val="696297022"/>
                    </a:ext>
                  </a:extLst>
                </a:gridCol>
              </a:tblGrid>
              <a:tr h="133140">
                <a:tc>
                  <a:txBody>
                    <a:bodyPr/>
                    <a:lstStyle/>
                    <a:p>
                      <a:pPr algn="ctr"/>
                      <a:r>
                        <a:rPr kumimoji="1" lang="ja-JP" altLang="en-US" sz="1050" dirty="0" smtClean="0"/>
                        <a:t>業務名</a:t>
                      </a:r>
                      <a:endParaRPr kumimoji="1" lang="ja-JP" altLang="en-US" sz="1050" dirty="0"/>
                    </a:p>
                  </a:txBody>
                  <a:tcPr/>
                </a:tc>
                <a:tc>
                  <a:txBody>
                    <a:bodyPr/>
                    <a:lstStyle/>
                    <a:p>
                      <a:pPr algn="ctr"/>
                      <a:r>
                        <a:rPr kumimoji="1" lang="ja-JP" altLang="en-US" sz="1050" dirty="0" smtClean="0"/>
                        <a:t>業務内容</a:t>
                      </a:r>
                      <a:endParaRPr kumimoji="1" lang="ja-JP" altLang="en-US" sz="1050" dirty="0"/>
                    </a:p>
                  </a:txBody>
                  <a:tcPr/>
                </a:tc>
                <a:extLst>
                  <a:ext uri="{0D108BD9-81ED-4DB2-BD59-A6C34878D82A}">
                    <a16:rowId xmlns:a16="http://schemas.microsoft.com/office/drawing/2014/main" val="33836480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時間外集計報告業務　　　　　　 </a:t>
                      </a:r>
                      <a:endParaRPr kumimoji="1" lang="ja-JP" altLang="en-US" sz="800" b="0" dirty="0" smtClean="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smtClean="0">
                          <a:latin typeface="メイリオ" panose="020B0604030504040204" pitchFamily="50" charset="-128"/>
                          <a:ea typeface="メイリオ" panose="020B0604030504040204" pitchFamily="50" charset="-128"/>
                        </a:rPr>
                        <a:t>システムから各職員の残業時間をデータ抽出し、</a:t>
                      </a:r>
                      <a:r>
                        <a:rPr kumimoji="1" lang="en-US" altLang="ja-JP" sz="800" dirty="0" smtClean="0">
                          <a:latin typeface="メイリオ" panose="020B0604030504040204" pitchFamily="50" charset="-128"/>
                          <a:ea typeface="メイリオ" panose="020B0604030504040204" pitchFamily="50" charset="-128"/>
                        </a:rPr>
                        <a:t>Excel</a:t>
                      </a:r>
                      <a:r>
                        <a:rPr kumimoji="1" lang="ja-JP" altLang="en-US" sz="800" dirty="0" err="1" smtClean="0">
                          <a:latin typeface="メイリオ" panose="020B0604030504040204" pitchFamily="50" charset="-128"/>
                          <a:ea typeface="メイリオ" panose="020B0604030504040204" pitchFamily="50" charset="-128"/>
                        </a:rPr>
                        <a:t>にて</a:t>
                      </a:r>
                      <a:r>
                        <a:rPr kumimoji="1" lang="ja-JP" altLang="en-US" sz="800" dirty="0" smtClean="0">
                          <a:latin typeface="メイリオ" panose="020B0604030504040204" pitchFamily="50" charset="-128"/>
                          <a:ea typeface="メイリオ" panose="020B0604030504040204" pitchFamily="50" charset="-128"/>
                        </a:rPr>
                        <a:t>集計する業務</a:t>
                      </a:r>
                      <a:endParaRPr kumimoji="1" lang="ja-JP" altLang="en-US" sz="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125191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府立学校通知業務　              </a:t>
                      </a:r>
                      <a:endPar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smtClean="0">
                          <a:latin typeface="メイリオ" panose="020B0604030504040204" pitchFamily="50" charset="-128"/>
                          <a:ea typeface="メイリオ" panose="020B0604030504040204" pitchFamily="50" charset="-128"/>
                        </a:rPr>
                        <a:t>支援学校宛通知文を作成し、メール送付する業務</a:t>
                      </a:r>
                      <a:endParaRPr kumimoji="1" lang="en-US" altLang="ja-JP" sz="800" dirty="0" smtClean="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930225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予防接種実施状況照会業務</a:t>
                      </a:r>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厚生労働省の予防接種実施状況調査における市町村の回答を集計する業務</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8582858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医療費支給審査事務 </a:t>
                      </a:r>
                      <a:r>
                        <a:rPr lang="ja-JP" altLang="en-US" sz="8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児童福祉施設入所児童等の医療費の支払い業務（レセプト集計、台帳突合等）</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34769576"/>
                  </a:ext>
                </a:extLst>
              </a:tr>
              <a:tr h="0">
                <a:tc>
                  <a:txBody>
                    <a:bodyPr/>
                    <a:lstStyle/>
                    <a:p>
                      <a:r>
                        <a:rPr kumimoji="1" lang="en-US" altLang="ja-JP" sz="800" dirty="0" smtClean="0">
                          <a:latin typeface="メイリオ" panose="020B0604030504040204" pitchFamily="50" charset="-128"/>
                          <a:ea typeface="メイリオ" panose="020B0604030504040204" pitchFamily="50" charset="-128"/>
                        </a:rPr>
                        <a:t>(5)</a:t>
                      </a:r>
                      <a:r>
                        <a:rPr kumimoji="1" lang="ja-JP" altLang="en-US" sz="800" dirty="0" smtClean="0">
                          <a:latin typeface="メイリオ" panose="020B0604030504040204" pitchFamily="50" charset="-128"/>
                          <a:ea typeface="メイリオ" panose="020B0604030504040204" pitchFamily="50" charset="-128"/>
                        </a:rPr>
                        <a:t>決算統計に係る業務</a:t>
                      </a:r>
                      <a:r>
                        <a:rPr kumimoji="1" lang="ja-JP" altLang="en-US" sz="800" baseline="0" dirty="0" smtClean="0">
                          <a:latin typeface="メイリオ" panose="020B0604030504040204" pitchFamily="50" charset="-128"/>
                          <a:ea typeface="メイリオ" panose="020B0604030504040204" pitchFamily="50" charset="-128"/>
                        </a:rPr>
                        <a:t>         </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決算統計に係る提出書類の根拠資料（データ）を作成する業務</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26157511"/>
                  </a:ext>
                </a:extLst>
              </a:tr>
              <a:tr h="0">
                <a:tc>
                  <a:txBody>
                    <a:bodyPr/>
                    <a:lstStyle/>
                    <a:p>
                      <a:r>
                        <a:rPr kumimoji="1" lang="en-US" altLang="ja-JP" sz="800" dirty="0" smtClean="0">
                          <a:latin typeface="メイリオ" panose="020B0604030504040204" pitchFamily="50" charset="-128"/>
                          <a:ea typeface="メイリオ" panose="020B0604030504040204" pitchFamily="50" charset="-128"/>
                        </a:rPr>
                        <a:t>(6)</a:t>
                      </a:r>
                      <a:r>
                        <a:rPr kumimoji="1" lang="ja-JP" altLang="en-US" sz="800" dirty="0" smtClean="0">
                          <a:latin typeface="メイリオ" panose="020B0604030504040204" pitchFamily="50" charset="-128"/>
                          <a:ea typeface="メイリオ" panose="020B0604030504040204" pitchFamily="50" charset="-128"/>
                        </a:rPr>
                        <a:t>オープンデータのデータ整備</a:t>
                      </a:r>
                      <a:r>
                        <a:rPr kumimoji="1" lang="ja-JP" altLang="en-US" sz="800" dirty="0" smtClean="0"/>
                        <a:t>　</a:t>
                      </a: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オープンデータとして公表する施設一覧データに緯度・経度情報を追加する業務</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43956319"/>
                  </a:ext>
                </a:extLst>
              </a:tr>
              <a:tr h="0">
                <a:tc>
                  <a:txBody>
                    <a:bodyPr/>
                    <a:lstStyle/>
                    <a:p>
                      <a:r>
                        <a:rPr kumimoji="1" lang="en-US" altLang="ja-JP" sz="800" dirty="0" smtClean="0">
                          <a:latin typeface="メイリオ" panose="020B0604030504040204" pitchFamily="50" charset="-128"/>
                          <a:ea typeface="メイリオ" panose="020B0604030504040204" pitchFamily="50" charset="-128"/>
                        </a:rPr>
                        <a:t>(7)</a:t>
                      </a:r>
                      <a:r>
                        <a:rPr kumimoji="1" lang="ja-JP" altLang="en-US" sz="800" dirty="0" smtClean="0">
                          <a:latin typeface="メイリオ" panose="020B0604030504040204" pitchFamily="50" charset="-128"/>
                          <a:ea typeface="メイリオ" panose="020B0604030504040204" pitchFamily="50" charset="-128"/>
                        </a:rPr>
                        <a:t>用務先の最寄駅確認</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出張旅費申請において、用務先の最寄駅を適正に申請しているか確認する業務</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201445443"/>
                  </a:ext>
                </a:extLst>
              </a:tr>
            </a:tbl>
          </a:graphicData>
        </a:graphic>
      </p:graphicFrame>
      <p:sp>
        <p:nvSpPr>
          <p:cNvPr id="29" name="テキスト ボックス 28"/>
          <p:cNvSpPr txBox="1"/>
          <p:nvPr/>
        </p:nvSpPr>
        <p:spPr>
          <a:xfrm>
            <a:off x="251520" y="4265612"/>
            <a:ext cx="2070230" cy="288513"/>
          </a:xfrm>
          <a:prstGeom prst="rect">
            <a:avLst/>
          </a:prstGeom>
          <a:noFill/>
          <a:ln>
            <a:noFill/>
          </a:ln>
        </p:spPr>
        <p:txBody>
          <a:bodyPr wrap="square" rtlCol="0" anchor="ctr">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令和元年度の実施状況</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1" name="テキスト ボックス 20"/>
          <p:cNvSpPr txBox="1"/>
          <p:nvPr/>
        </p:nvSpPr>
        <p:spPr>
          <a:xfrm>
            <a:off x="444209" y="2393885"/>
            <a:ext cx="3002666" cy="748778"/>
          </a:xfrm>
          <a:prstGeom prst="rect">
            <a:avLst/>
          </a:prstGeom>
          <a:noFill/>
          <a:ln>
            <a:noFill/>
          </a:ln>
        </p:spPr>
        <p:txBody>
          <a:bodyPr wrap="square" rtlCol="0">
            <a:no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効果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作業時間の削減　　</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人為的ミスの防止　　</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人事異動時等の業務引継ぎの円滑化</a:t>
            </a:r>
          </a:p>
        </p:txBody>
      </p:sp>
      <p:sp>
        <p:nvSpPr>
          <p:cNvPr id="25" name="テキスト ボックス 24"/>
          <p:cNvSpPr txBox="1"/>
          <p:nvPr/>
        </p:nvSpPr>
        <p:spPr>
          <a:xfrm>
            <a:off x="355351" y="3286133"/>
            <a:ext cx="4366221" cy="817942"/>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（課題）</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・作業量や頻度等が一定規模以上の業務の選定</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・運用やサポート体制の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構築</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20809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7836" y="380999"/>
            <a:ext cx="8760425" cy="624335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た</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効果的な広報（ターゲティング広報）</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6510444" y="943343"/>
            <a:ext cx="16169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≪イメージ図≫</a:t>
            </a: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8" name="図 7"/>
          <p:cNvPicPr>
            <a:picLocks noChangeAspect="1"/>
          </p:cNvPicPr>
          <p:nvPr/>
        </p:nvPicPr>
        <p:blipFill>
          <a:blip r:embed="rId2"/>
          <a:stretch>
            <a:fillRect/>
          </a:stretch>
        </p:blipFill>
        <p:spPr>
          <a:xfrm>
            <a:off x="5846607" y="1254031"/>
            <a:ext cx="2944623" cy="5271312"/>
          </a:xfrm>
          <a:prstGeom prst="rect">
            <a:avLst/>
          </a:prstGeom>
        </p:spPr>
      </p:pic>
      <p:sp>
        <p:nvSpPr>
          <p:cNvPr id="9" name="雲形吹き出し 8"/>
          <p:cNvSpPr/>
          <p:nvPr/>
        </p:nvSpPr>
        <p:spPr>
          <a:xfrm>
            <a:off x="7099927" y="1331902"/>
            <a:ext cx="669041" cy="378904"/>
          </a:xfrm>
          <a:prstGeom prst="cloudCallout">
            <a:avLst>
              <a:gd name="adj1" fmla="val -76035"/>
              <a:gd name="adj2" fmla="val 97225"/>
            </a:avLst>
          </a:prstGeom>
          <a:ln/>
        </p:spPr>
        <p:style>
          <a:lnRef idx="1">
            <a:schemeClr val="accent2"/>
          </a:lnRef>
          <a:fillRef idx="2">
            <a:schemeClr val="accent2"/>
          </a:fillRef>
          <a:effectRef idx="1">
            <a:schemeClr val="accent2"/>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性別</a:t>
            </a:r>
          </a:p>
        </p:txBody>
      </p:sp>
      <p:sp>
        <p:nvSpPr>
          <p:cNvPr id="10" name="雲形吹き出し 9"/>
          <p:cNvSpPr/>
          <p:nvPr/>
        </p:nvSpPr>
        <p:spPr>
          <a:xfrm>
            <a:off x="5886255" y="2798930"/>
            <a:ext cx="706443" cy="392153"/>
          </a:xfrm>
          <a:prstGeom prst="cloudCallout">
            <a:avLst>
              <a:gd name="adj1" fmla="val 34850"/>
              <a:gd name="adj2" fmla="val -145437"/>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エリア</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雲形吹き出し 10"/>
          <p:cNvSpPr/>
          <p:nvPr/>
        </p:nvSpPr>
        <p:spPr>
          <a:xfrm>
            <a:off x="7318918" y="3915552"/>
            <a:ext cx="900100" cy="405045"/>
          </a:xfrm>
          <a:prstGeom prst="cloudCallout">
            <a:avLst>
              <a:gd name="adj1" fmla="val -69071"/>
              <a:gd name="adj2" fmla="val -46061"/>
            </a:avLst>
          </a:prstGeom>
          <a:ln/>
        </p:spPr>
        <p:style>
          <a:lnRef idx="1">
            <a:schemeClr val="accent4"/>
          </a:lnRef>
          <a:fillRef idx="2">
            <a:schemeClr val="accent4"/>
          </a:fillRef>
          <a:effectRef idx="1">
            <a:schemeClr val="accent4"/>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検索履歴</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雲形吹き出し 15"/>
          <p:cNvSpPr/>
          <p:nvPr/>
        </p:nvSpPr>
        <p:spPr>
          <a:xfrm>
            <a:off x="5941532" y="1289116"/>
            <a:ext cx="720080" cy="378545"/>
          </a:xfrm>
          <a:prstGeom prst="cloudCallout">
            <a:avLst>
              <a:gd name="adj1" fmla="val 24277"/>
              <a:gd name="adj2" fmla="val 105864"/>
            </a:avLst>
          </a:prstGeom>
          <a:ln/>
        </p:spPr>
        <p:style>
          <a:lnRef idx="1">
            <a:schemeClr val="accent3"/>
          </a:lnRef>
          <a:fillRef idx="2">
            <a:schemeClr val="accent3"/>
          </a:fillRef>
          <a:effectRef idx="1">
            <a:schemeClr val="accent3"/>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年齢</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12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0" name="表 19"/>
          <p:cNvGraphicFramePr>
            <a:graphicFrameLocks noGrp="1"/>
          </p:cNvGraphicFramePr>
          <p:nvPr>
            <p:extLst/>
          </p:nvPr>
        </p:nvGraphicFramePr>
        <p:xfrm>
          <a:off x="424515" y="2808937"/>
          <a:ext cx="5309752" cy="1160123"/>
        </p:xfrm>
        <a:graphic>
          <a:graphicData uri="http://schemas.openxmlformats.org/drawingml/2006/table">
            <a:tbl>
              <a:tblPr firstRow="1" firstCol="1" bandRow="1">
                <a:tableStyleId>{5940675A-B579-460E-94D1-54222C63F5DA}</a:tableStyleId>
              </a:tblPr>
              <a:tblGrid>
                <a:gridCol w="1796924">
                  <a:extLst>
                    <a:ext uri="{9D8B030D-6E8A-4147-A177-3AD203B41FA5}">
                      <a16:colId xmlns:a16="http://schemas.microsoft.com/office/drawing/2014/main" val="2266881924"/>
                    </a:ext>
                  </a:extLst>
                </a:gridCol>
                <a:gridCol w="3512828">
                  <a:extLst>
                    <a:ext uri="{9D8B030D-6E8A-4147-A177-3AD203B41FA5}">
                      <a16:colId xmlns:a16="http://schemas.microsoft.com/office/drawing/2014/main" val="2128091051"/>
                    </a:ext>
                  </a:extLst>
                </a:gridCol>
              </a:tblGrid>
              <a:tr h="270311">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種類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利用するデータ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extLst>
                  <a:ext uri="{0D108BD9-81ED-4DB2-BD59-A6C34878D82A}">
                    <a16:rowId xmlns:a16="http://schemas.microsoft.com/office/drawing/2014/main" val="633772032"/>
                  </a:ext>
                </a:extLst>
              </a:tr>
              <a:tr h="292158">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行動ターゲティング型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ユーザーの検索・閲覧履歴</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21748867"/>
                  </a:ext>
                </a:extLst>
              </a:tr>
              <a:tr h="319325">
                <a:tc>
                  <a:txBody>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属性ターゲティング型</a:t>
                      </a: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年齢・性別・居住地など個人の属性</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27583469"/>
                  </a:ext>
                </a:extLst>
              </a:tr>
              <a:tr h="270030">
                <a:tc>
                  <a:txBody>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コンテンツ連動型</a:t>
                      </a: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ユーザーが閲覧しているサイトやアプリの内容</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51671548"/>
                  </a:ext>
                </a:extLst>
              </a:tr>
            </a:tbl>
          </a:graphicData>
        </a:graphic>
      </p:graphicFrame>
      <p:sp>
        <p:nvSpPr>
          <p:cNvPr id="6" name="テキスト ボックス 5"/>
          <p:cNvSpPr txBox="1"/>
          <p:nvPr/>
        </p:nvSpPr>
        <p:spPr>
          <a:xfrm>
            <a:off x="246428" y="2523113"/>
            <a:ext cx="3472410" cy="275817"/>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代表的なターゲティングの種類</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31705" y="1358770"/>
            <a:ext cx="4883131" cy="617782"/>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インターネット利用者</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属性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や閲覧履歴等に基づいて対象者</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を絞り込み</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サイトの一部に広告を表示</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するターゲティング広報を活用することによって、府政に関する情報発信の多様化を図る。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937519797"/>
              </p:ext>
            </p:extLst>
          </p:nvPr>
        </p:nvGraphicFramePr>
        <p:xfrm>
          <a:off x="424515" y="4725143"/>
          <a:ext cx="5309752" cy="1800200"/>
        </p:xfrm>
        <a:graphic>
          <a:graphicData uri="http://schemas.openxmlformats.org/drawingml/2006/table">
            <a:tbl>
              <a:tblPr firstRow="1" bandRow="1">
                <a:tableStyleId>{5C22544A-7EE6-4342-B048-85BDC9FD1C3A}</a:tableStyleId>
              </a:tblPr>
              <a:tblGrid>
                <a:gridCol w="1132150">
                  <a:extLst>
                    <a:ext uri="{9D8B030D-6E8A-4147-A177-3AD203B41FA5}">
                      <a16:colId xmlns:a16="http://schemas.microsoft.com/office/drawing/2014/main" val="344722315"/>
                    </a:ext>
                  </a:extLst>
                </a:gridCol>
                <a:gridCol w="1980220">
                  <a:extLst>
                    <a:ext uri="{9D8B030D-6E8A-4147-A177-3AD203B41FA5}">
                      <a16:colId xmlns:a16="http://schemas.microsoft.com/office/drawing/2014/main" val="1067912058"/>
                    </a:ext>
                  </a:extLst>
                </a:gridCol>
                <a:gridCol w="2197382">
                  <a:extLst>
                    <a:ext uri="{9D8B030D-6E8A-4147-A177-3AD203B41FA5}">
                      <a16:colId xmlns:a16="http://schemas.microsoft.com/office/drawing/2014/main" val="1306492691"/>
                    </a:ext>
                  </a:extLst>
                </a:gridCol>
              </a:tblGrid>
              <a:tr h="317026">
                <a:tc>
                  <a:txBody>
                    <a:bodyPr/>
                    <a:lstStyle/>
                    <a:p>
                      <a:pPr algn="ctr"/>
                      <a:r>
                        <a:rPr kumimoji="1" lang="ja-JP" altLang="en-US" sz="1200" dirty="0" smtClean="0"/>
                        <a:t>案件名</a:t>
                      </a:r>
                      <a:endParaRPr kumimoji="1" lang="ja-JP" altLang="en-US" sz="1200" dirty="0"/>
                    </a:p>
                  </a:txBody>
                  <a:tcPr anchor="ctr"/>
                </a:tc>
                <a:tc>
                  <a:txBody>
                    <a:bodyPr/>
                    <a:lstStyle/>
                    <a:p>
                      <a:pPr algn="ctr"/>
                      <a:r>
                        <a:rPr kumimoji="1" lang="ja-JP" altLang="en-US" sz="1200" dirty="0" smtClean="0"/>
                        <a:t>ターゲットにした層</a:t>
                      </a:r>
                      <a:endParaRPr kumimoji="1" lang="ja-JP" altLang="en-US" sz="1200" dirty="0"/>
                    </a:p>
                  </a:txBody>
                  <a:tcPr anchor="ctr"/>
                </a:tc>
                <a:tc>
                  <a:txBody>
                    <a:bodyPr/>
                    <a:lstStyle/>
                    <a:p>
                      <a:pPr algn="ctr"/>
                      <a:r>
                        <a:rPr kumimoji="1" lang="ja-JP" altLang="en-US" sz="1200" dirty="0" smtClean="0"/>
                        <a:t>効果</a:t>
                      </a:r>
                      <a:endParaRPr kumimoji="1" lang="ja-JP" altLang="en-US" sz="1200" dirty="0"/>
                    </a:p>
                  </a:txBody>
                  <a:tcPr anchor="ctr"/>
                </a:tc>
                <a:extLst>
                  <a:ext uri="{0D108BD9-81ED-4DB2-BD59-A6C34878D82A}">
                    <a16:rowId xmlns:a16="http://schemas.microsoft.com/office/drawing/2014/main" val="1995592083"/>
                  </a:ext>
                </a:extLst>
              </a:tr>
              <a:tr h="1483174">
                <a:tc>
                  <a:txBody>
                    <a:bodyPr/>
                    <a:lstStyle/>
                    <a:p>
                      <a:r>
                        <a:rPr kumimoji="1" lang="ja-JP" altLang="en-US" sz="1200" dirty="0" smtClean="0">
                          <a:latin typeface="Meiryo UI" panose="020B0604030504040204" pitchFamily="50" charset="-128"/>
                          <a:ea typeface="Meiryo UI" panose="020B0604030504040204" pitchFamily="50" charset="-128"/>
                        </a:rPr>
                        <a:t>入居者募集</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（大阪府住宅</a:t>
                      </a:r>
                      <a:r>
                        <a:rPr kumimoji="1" lang="ja-JP" altLang="en-US" sz="1200" dirty="0" smtClean="0">
                          <a:solidFill>
                            <a:schemeClr val="tx1"/>
                          </a:solidFill>
                          <a:latin typeface="Meiryo UI" panose="020B0604030504040204" pitchFamily="50" charset="-128"/>
                          <a:ea typeface="Meiryo UI" panose="020B0604030504040204" pitchFamily="50" charset="-128"/>
                        </a:rPr>
                        <a:t>供給公</a:t>
                      </a:r>
                      <a:r>
                        <a:rPr kumimoji="1" lang="ja-JP" altLang="en-US" sz="1200" dirty="0" smtClean="0">
                          <a:latin typeface="Meiryo UI" panose="020B0604030504040204" pitchFamily="50" charset="-128"/>
                          <a:ea typeface="Meiryo UI" panose="020B0604030504040204" pitchFamily="50" charset="-128"/>
                        </a:rPr>
                        <a:t>社）</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・年齢（主に</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歳代）</a:t>
                      </a:r>
                      <a:endParaRPr kumimoji="1" lang="en-US" altLang="ja-JP" sz="1200" dirty="0" smtClean="0">
                        <a:latin typeface="Meiryo UI" panose="020B0604030504040204" pitchFamily="50" charset="-128"/>
                        <a:ea typeface="Meiryo UI" panose="020B0604030504040204" pitchFamily="50" charset="-128"/>
                      </a:endParaRPr>
                    </a:p>
                    <a:p>
                      <a:pPr>
                        <a:lnSpc>
                          <a:spcPts val="500"/>
                        </a:lnSpc>
                      </a:pP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・居住地（大阪府域）</a:t>
                      </a:r>
                      <a:endParaRPr kumimoji="1" lang="en-US" altLang="ja-JP" sz="1200" dirty="0" smtClean="0">
                        <a:latin typeface="Meiryo UI" panose="020B0604030504040204" pitchFamily="50" charset="-128"/>
                        <a:ea typeface="Meiryo UI" panose="020B0604030504040204" pitchFamily="50" charset="-128"/>
                      </a:endParaRPr>
                    </a:p>
                    <a:p>
                      <a:pPr>
                        <a:lnSpc>
                          <a:spcPts val="500"/>
                        </a:lnSpc>
                      </a:pP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・検索キーワード（賃貸、</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リノベーションなど）</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仮申込・見学申込件数のうち、</a:t>
                      </a:r>
                      <a:r>
                        <a:rPr kumimoji="1" lang="en-US" altLang="ja-JP" sz="1200" dirty="0" smtClean="0">
                          <a:solidFill>
                            <a:schemeClr val="tx1"/>
                          </a:solidFill>
                          <a:latin typeface="Meiryo UI" panose="020B0604030504040204" pitchFamily="50" charset="-128"/>
                          <a:ea typeface="Meiryo UI" panose="020B0604030504040204" pitchFamily="50" charset="-128"/>
                        </a:rPr>
                        <a:t>16.2%</a:t>
                      </a:r>
                      <a:r>
                        <a:rPr kumimoji="1" lang="ja-JP" altLang="en-US" sz="1200" dirty="0" smtClean="0">
                          <a:solidFill>
                            <a:schemeClr val="tx1"/>
                          </a:solidFill>
                          <a:latin typeface="Meiryo UI" panose="020B0604030504040204" pitchFamily="50" charset="-128"/>
                          <a:ea typeface="Meiryo UI" panose="020B0604030504040204" pitchFamily="50" charset="-128"/>
                        </a:rPr>
                        <a:t>がターゲティング広告を見た方の申込みであった。</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また、検索キーワードを定期的に見直すことにより、ターゲティング広告を見て申込みをした方の割合が増加傾向である。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95236799"/>
                  </a:ext>
                </a:extLst>
              </a:tr>
            </a:tbl>
          </a:graphicData>
        </a:graphic>
      </p:graphicFrame>
      <p:sp>
        <p:nvSpPr>
          <p:cNvPr id="19" name="テキスト ボックス 18"/>
          <p:cNvSpPr txBox="1"/>
          <p:nvPr/>
        </p:nvSpPr>
        <p:spPr>
          <a:xfrm>
            <a:off x="219905" y="4413323"/>
            <a:ext cx="3472410" cy="275817"/>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実施例とその効果</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238429" y="1088740"/>
            <a:ext cx="3472410" cy="275817"/>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ターゲティング広報の活用</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427148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16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35231" y="362485"/>
            <a:ext cx="8892264" cy="635188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Night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a:t>
            </a:r>
            <a:r>
              <a:rPr lang="en-US" altLang="ja-JP" sz="16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ut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実証実験</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大阪観光局</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27320" y="915350"/>
            <a:ext cx="8603441" cy="601572"/>
          </a:xfrm>
          <a:prstGeom prst="rect">
            <a:avLst/>
          </a:prstGeom>
          <a:noFill/>
          <a:ln>
            <a:noFill/>
          </a:ln>
        </p:spPr>
        <p:txBody>
          <a:bodyPr wrap="square" rtlCol="0">
            <a:no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阪外国人観光客による夜間の消費活性化策を検討するため</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を活用</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し、夜間に「どの言語の人」が「どこに」いるのかを把握する実態調査を実施。結果を踏まえ、来阪外国人観光客向けの「ナイトパッケージ」を作り実証実験を実施。さらに、その効果検証を経て、「</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Osaka Night Out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」として本格運用を開始。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25656" y="1664495"/>
            <a:ext cx="8657426" cy="916597"/>
          </a:xfrm>
          <a:prstGeom prst="rect">
            <a:avLst/>
          </a:prstGeom>
          <a:solidFill>
            <a:schemeClr val="accent6">
              <a:lumMod val="20000"/>
              <a:lumOff val="80000"/>
            </a:schemeClr>
          </a:solidFill>
          <a:ln>
            <a:solidFill>
              <a:schemeClr val="accent1"/>
            </a:solidFill>
          </a:ln>
        </p:spPr>
        <p:txBody>
          <a:bodyPr wrap="square" rtlCol="0">
            <a:no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★第一段階　実態調査の実施</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25656" y="2895382"/>
            <a:ext cx="8657426" cy="771722"/>
          </a:xfrm>
          <a:prstGeom prst="rect">
            <a:avLst/>
          </a:prstGeom>
          <a:solidFill>
            <a:schemeClr val="accent6">
              <a:lumMod val="20000"/>
              <a:lumOff val="80000"/>
            </a:schemeClr>
          </a:solidFill>
          <a:ln>
            <a:solidFill>
              <a:schemeClr val="accent1"/>
            </a:solidFill>
          </a:ln>
        </p:spPr>
        <p:txBody>
          <a:bodyPr wrap="square" rtlCol="0">
            <a:no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第二段階　「</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Osaka Night Out </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実証実験」の実施</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H30.2</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36599" y="3991017"/>
            <a:ext cx="8646483" cy="1036937"/>
          </a:xfrm>
          <a:prstGeom prst="rect">
            <a:avLst/>
          </a:prstGeom>
          <a:solidFill>
            <a:schemeClr val="accent6">
              <a:lumMod val="20000"/>
              <a:lumOff val="80000"/>
            </a:schemeClr>
          </a:solidFill>
          <a:ln>
            <a:solidFill>
              <a:schemeClr val="accent1"/>
            </a:solidFill>
          </a:ln>
        </p:spPr>
        <p:txBody>
          <a:bodyPr wrap="square" rtlCol="0">
            <a:no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★第三段階　実証実験の効果検証</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2"/>
          <a:stretch>
            <a:fillRect/>
          </a:stretch>
        </p:blipFill>
        <p:spPr>
          <a:xfrm>
            <a:off x="3848611" y="4067184"/>
            <a:ext cx="2163563" cy="884601"/>
          </a:xfrm>
          <a:prstGeom prst="rect">
            <a:avLst/>
          </a:prstGeom>
        </p:spPr>
      </p:pic>
      <p:sp>
        <p:nvSpPr>
          <p:cNvPr id="19" name="右矢印 18"/>
          <p:cNvSpPr/>
          <p:nvPr/>
        </p:nvSpPr>
        <p:spPr>
          <a:xfrm rot="5400000">
            <a:off x="4362684" y="2232689"/>
            <a:ext cx="231895" cy="1044517"/>
          </a:xfrm>
          <a:prstGeom prst="rightArrow">
            <a:avLst/>
          </a:prstGeom>
          <a:solidFill>
            <a:srgbClr val="6699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236599" y="5544235"/>
            <a:ext cx="8646483" cy="1016061"/>
          </a:xfrm>
          <a:prstGeom prst="rect">
            <a:avLst/>
          </a:prstGeom>
          <a:solidFill>
            <a:schemeClr val="accent6">
              <a:lumMod val="20000"/>
              <a:lumOff val="80000"/>
            </a:schemeClr>
          </a:solidFill>
          <a:ln>
            <a:solidFill>
              <a:schemeClr val="accent1"/>
            </a:solidFill>
          </a:ln>
        </p:spPr>
        <p:txBody>
          <a:bodyPr wrap="square" rtlCol="0">
            <a:no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★第四段階　</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Osaka Night Out </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事業」本格</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スタート</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H</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31</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p:cNvPicPr>
            <a:picLocks noChangeAspect="1"/>
          </p:cNvPicPr>
          <p:nvPr/>
        </p:nvPicPr>
        <p:blipFill>
          <a:blip r:embed="rId3"/>
          <a:stretch>
            <a:fillRect/>
          </a:stretch>
        </p:blipFill>
        <p:spPr>
          <a:xfrm>
            <a:off x="6877274" y="4207058"/>
            <a:ext cx="1416986" cy="2316578"/>
          </a:xfrm>
          <a:prstGeom prst="rect">
            <a:avLst/>
          </a:prstGeom>
        </p:spPr>
      </p:pic>
      <p:sp>
        <p:nvSpPr>
          <p:cNvPr id="23" name="テキスト ボックス 22"/>
          <p:cNvSpPr txBox="1"/>
          <p:nvPr/>
        </p:nvSpPr>
        <p:spPr>
          <a:xfrm>
            <a:off x="656565" y="2306207"/>
            <a:ext cx="4500500" cy="185940"/>
          </a:xfrm>
          <a:prstGeom prst="rect">
            <a:avLst/>
          </a:prstGeom>
          <a:noFill/>
          <a:ln>
            <a:noFill/>
          </a:ln>
        </p:spPr>
        <p:txBody>
          <a:bodyPr wrap="square" rtlCol="0">
            <a:noAutofit/>
          </a:bodyPr>
          <a:lstStyle/>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⇒＜結果＞外国人</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観光客は</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時でホテルに帰ることが判明</a:t>
            </a:r>
          </a:p>
        </p:txBody>
      </p:sp>
      <p:sp>
        <p:nvSpPr>
          <p:cNvPr id="24" name="テキスト ボックス 23"/>
          <p:cNvSpPr txBox="1"/>
          <p:nvPr/>
        </p:nvSpPr>
        <p:spPr>
          <a:xfrm>
            <a:off x="502281" y="4202507"/>
            <a:ext cx="3346330" cy="874485"/>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●韓国、欧米圏は効果あり（特にナイトクラブ）</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●中国・台湾・香港は別のコンテンツが必要</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●プッシュ通知の人気は「エステサウナ」である</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●クーポンなどの説明の簡素化が必要</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●平均単価</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店舗</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二等辺三角形 24"/>
          <p:cNvSpPr/>
          <p:nvPr/>
        </p:nvSpPr>
        <p:spPr>
          <a:xfrm rot="10800000">
            <a:off x="2706337" y="5175830"/>
            <a:ext cx="3645405" cy="285810"/>
          </a:xfrm>
          <a:prstGeom prst="triangle">
            <a:avLst/>
          </a:prstGeom>
          <a:solidFill>
            <a:srgbClr val="66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右矢印 25"/>
          <p:cNvSpPr/>
          <p:nvPr/>
        </p:nvSpPr>
        <p:spPr>
          <a:xfrm rot="5400000">
            <a:off x="4413090" y="3303838"/>
            <a:ext cx="231895" cy="1044517"/>
          </a:xfrm>
          <a:prstGeom prst="rightArrow">
            <a:avLst/>
          </a:prstGeom>
          <a:solidFill>
            <a:srgbClr val="6699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75779" y="5872039"/>
            <a:ext cx="3712460" cy="497727"/>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●ナイトクラブ強化（韓国、欧米用）</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●リラクゼーション・美容強化（中国、台湾、香港用）</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●ナイトクルーズ・ステージショー強化</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580545" y="5964072"/>
            <a:ext cx="1564795" cy="405694"/>
          </a:xfrm>
          <a:prstGeom prst="rect">
            <a:avLst/>
          </a:prstGeom>
          <a:solidFill>
            <a:schemeClr val="accent5">
              <a:lumMod val="60000"/>
              <a:lumOff val="40000"/>
            </a:schemeClr>
          </a:solidFill>
          <a:ln>
            <a:noFill/>
          </a:ln>
        </p:spPr>
        <p:txBody>
          <a:bodyPr wrap="square" rtlCol="0" anchor="ctr">
            <a:noAutofit/>
          </a:bodyPr>
          <a:lstStyle/>
          <a:p>
            <a:pPr algn="ct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PDCA</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回す</a:t>
            </a:r>
          </a:p>
        </p:txBody>
      </p:sp>
      <p:pic>
        <p:nvPicPr>
          <p:cNvPr id="6" name="図 5"/>
          <p:cNvPicPr>
            <a:picLocks noChangeAspect="1"/>
          </p:cNvPicPr>
          <p:nvPr/>
        </p:nvPicPr>
        <p:blipFill>
          <a:blip r:embed="rId4"/>
          <a:stretch>
            <a:fillRect/>
          </a:stretch>
        </p:blipFill>
        <p:spPr>
          <a:xfrm>
            <a:off x="5867048" y="1613304"/>
            <a:ext cx="2741993" cy="976687"/>
          </a:xfrm>
          <a:prstGeom prst="rect">
            <a:avLst/>
          </a:prstGeom>
          <a:ln>
            <a:solidFill>
              <a:schemeClr val="accent1"/>
            </a:solidFill>
          </a:ln>
        </p:spPr>
      </p:pic>
      <p:sp>
        <p:nvSpPr>
          <p:cNvPr id="30" name="テキスト ボックス 29"/>
          <p:cNvSpPr txBox="1"/>
          <p:nvPr/>
        </p:nvSpPr>
        <p:spPr>
          <a:xfrm>
            <a:off x="419472" y="3153065"/>
            <a:ext cx="5447575" cy="384247"/>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外国人観光客向けの</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時以降の「ナイトパッケージ」を作り実証実験を実施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店舗：ナイトクラブ、飲食、アミューズメント、エステサウナなど</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店舗が参画</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279643" y="1876162"/>
            <a:ext cx="5318751" cy="384247"/>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調査</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（スマートフォン等の</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ログを活用）　　  </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H27.8</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28.9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調査（</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投稿「</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Twitter</a:t>
            </a:r>
            <a:r>
              <a:rPr lang="ja-JP" altLang="en-US" sz="105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Weibo</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」ログを活用</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H28.8</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H28.12</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H29.3</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5"/>
          <a:stretch>
            <a:fillRect/>
          </a:stretch>
        </p:blipFill>
        <p:spPr>
          <a:xfrm>
            <a:off x="6697331" y="2750626"/>
            <a:ext cx="1681358" cy="987261"/>
          </a:xfrm>
          <a:prstGeom prst="rect">
            <a:avLst/>
          </a:prstGeom>
        </p:spPr>
      </p:pic>
      <p:sp>
        <p:nvSpPr>
          <p:cNvPr id="32" name="正方形/長方形 3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6049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9" name="角丸四角形 28"/>
          <p:cNvSpPr/>
          <p:nvPr/>
        </p:nvSpPr>
        <p:spPr>
          <a:xfrm>
            <a:off x="135231" y="362484"/>
            <a:ext cx="8892264" cy="603684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（大阪府健康づくり支援プラットフォーム整備等事業）</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 国民健康保険課・健康づくり課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6102170" y="1853826"/>
            <a:ext cx="2755619" cy="2880320"/>
            <a:chOff x="6160966" y="2258870"/>
            <a:chExt cx="2755619" cy="2360102"/>
          </a:xfrm>
        </p:grpSpPr>
        <p:sp>
          <p:nvSpPr>
            <p:cNvPr id="3" name="テキスト ボックス 2"/>
            <p:cNvSpPr txBox="1"/>
            <p:nvPr/>
          </p:nvSpPr>
          <p:spPr>
            <a:xfrm>
              <a:off x="6160966" y="2258870"/>
              <a:ext cx="2755619" cy="2360102"/>
            </a:xfrm>
            <a:prstGeom prst="rect">
              <a:avLst/>
            </a:prstGeom>
            <a:solidFill>
              <a:schemeClr val="bg1">
                <a:lumMod val="95000"/>
              </a:schemeClr>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事業のながれ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tab pos="174625" algn="l"/>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①健康マイレージ事業による府民の主体的な健康づくり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・歩数や特定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健診受診等に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応じて府民</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ポイントを付与</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マイページ</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にて個人</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の健康</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を</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「見える化」。</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ts val="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②上記の基盤を整備し、データを蓄積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健診等のデータ</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や府民</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行動</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に係るデータ</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を蓄積。</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大学</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等研究機関や企業等との連携に</a:t>
              </a:r>
              <a:r>
                <a:rPr lang="ja-JP" altLang="en-US" sz="1100" b="1"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、蓄積したデータを効果的な施策</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立</a:t>
              </a: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案</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に役立てる。</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トライプ矢印 1"/>
            <p:cNvSpPr/>
            <p:nvPr/>
          </p:nvSpPr>
          <p:spPr>
            <a:xfrm rot="5400000">
              <a:off x="7492591" y="3638062"/>
              <a:ext cx="160706" cy="573707"/>
            </a:xfrm>
            <a:prstGeom prst="stripedRightArrow">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 name="グループ化 13"/>
          <p:cNvGrpSpPr/>
          <p:nvPr/>
        </p:nvGrpSpPr>
        <p:grpSpPr>
          <a:xfrm>
            <a:off x="165798" y="2258870"/>
            <a:ext cx="5930968" cy="3923776"/>
            <a:chOff x="165798" y="2563406"/>
            <a:chExt cx="5930968" cy="3923776"/>
          </a:xfrm>
        </p:grpSpPr>
        <p:sp>
          <p:nvSpPr>
            <p:cNvPr id="52" name="矢印: 右 59">
              <a:extLst>
                <a:ext uri="{FF2B5EF4-FFF2-40B4-BE49-F238E27FC236}">
                  <a16:creationId xmlns:a16="http://schemas.microsoft.com/office/drawing/2014/main" id="{7C10BBE6-0073-48ED-A749-347E96417540}"/>
                </a:ext>
              </a:extLst>
            </p:cNvPr>
            <p:cNvSpPr/>
            <p:nvPr/>
          </p:nvSpPr>
          <p:spPr>
            <a:xfrm>
              <a:off x="1448970" y="3104567"/>
              <a:ext cx="718204" cy="574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3" name="グループ化 12"/>
            <p:cNvGrpSpPr/>
            <p:nvPr/>
          </p:nvGrpSpPr>
          <p:grpSpPr>
            <a:xfrm>
              <a:off x="165798" y="2563406"/>
              <a:ext cx="5930968" cy="3923776"/>
              <a:chOff x="165798" y="2563406"/>
              <a:chExt cx="5930968" cy="3923776"/>
            </a:xfrm>
          </p:grpSpPr>
          <p:sp>
            <p:nvSpPr>
              <p:cNvPr id="53" name="矢印: 左 58">
                <a:extLst>
                  <a:ext uri="{FF2B5EF4-FFF2-40B4-BE49-F238E27FC236}">
                    <a16:creationId xmlns:a16="http://schemas.microsoft.com/office/drawing/2014/main" id="{87A50867-E3E1-42CB-96B7-857734AE4CAD}"/>
                  </a:ext>
                </a:extLst>
              </p:cNvPr>
              <p:cNvSpPr/>
              <p:nvPr/>
            </p:nvSpPr>
            <p:spPr>
              <a:xfrm>
                <a:off x="1420190" y="3571268"/>
                <a:ext cx="701528" cy="5661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p:cNvGrpSpPr/>
              <p:nvPr/>
            </p:nvGrpSpPr>
            <p:grpSpPr>
              <a:xfrm>
                <a:off x="165798" y="2563406"/>
                <a:ext cx="5930968" cy="3923776"/>
                <a:chOff x="165798" y="2563406"/>
                <a:chExt cx="5930968" cy="3923776"/>
              </a:xfrm>
            </p:grpSpPr>
            <p:grpSp>
              <p:nvGrpSpPr>
                <p:cNvPr id="7" name="グループ化 6"/>
                <p:cNvGrpSpPr>
                  <a:grpSpLocks noChangeAspect="1"/>
                </p:cNvGrpSpPr>
                <p:nvPr/>
              </p:nvGrpSpPr>
              <p:grpSpPr>
                <a:xfrm>
                  <a:off x="165798" y="2563406"/>
                  <a:ext cx="5930968" cy="3923776"/>
                  <a:chOff x="565302" y="1100460"/>
                  <a:chExt cx="9157344" cy="6058264"/>
                </a:xfrm>
              </p:grpSpPr>
              <p:sp>
                <p:nvSpPr>
                  <p:cNvPr id="8" name="正方形/長方形 7">
                    <a:extLst>
                      <a:ext uri="{FF2B5EF4-FFF2-40B4-BE49-F238E27FC236}">
                        <a16:creationId xmlns:a16="http://schemas.microsoft.com/office/drawing/2014/main" id="{AD167F78-E83D-4268-AD88-6A3A67DDEE1C}"/>
                      </a:ext>
                    </a:extLst>
                  </p:cNvPr>
                  <p:cNvSpPr/>
                  <p:nvPr/>
                </p:nvSpPr>
                <p:spPr>
                  <a:xfrm>
                    <a:off x="3780543" y="1122863"/>
                    <a:ext cx="2727393" cy="26433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四角形: 角を丸くする 4">
                    <a:extLst>
                      <a:ext uri="{FF2B5EF4-FFF2-40B4-BE49-F238E27FC236}">
                        <a16:creationId xmlns:a16="http://schemas.microsoft.com/office/drawing/2014/main" id="{9EF0B234-705B-43FB-968D-15DEE85716CF}"/>
                      </a:ext>
                    </a:extLst>
                  </p:cNvPr>
                  <p:cNvSpPr/>
                  <p:nvPr/>
                </p:nvSpPr>
                <p:spPr>
                  <a:xfrm>
                    <a:off x="1538705" y="4268378"/>
                    <a:ext cx="7234169" cy="2890346"/>
                  </a:xfrm>
                  <a:prstGeom prst="roundRect">
                    <a:avLst>
                      <a:gd name="adj" fmla="val 90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フローチャート: 磁気ディスク 11">
                    <a:extLst>
                      <a:ext uri="{FF2B5EF4-FFF2-40B4-BE49-F238E27FC236}">
                        <a16:creationId xmlns:a16="http://schemas.microsoft.com/office/drawing/2014/main" id="{C5A5F15B-189E-4A4B-9C8E-34C1B971A22D}"/>
                      </a:ext>
                    </a:extLst>
                  </p:cNvPr>
                  <p:cNvSpPr/>
                  <p:nvPr/>
                </p:nvSpPr>
                <p:spPr>
                  <a:xfrm>
                    <a:off x="3929737" y="3161022"/>
                    <a:ext cx="2465868" cy="565375"/>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en-US" altLang="ja-JP" sz="1200" b="0" i="0" u="none" strike="noStrike" kern="1200" cap="none" spc="0" normalizeH="0" baseline="3000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データベース</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9786D6D1-42C1-486F-BDE5-BD59BCF08034}"/>
                      </a:ext>
                    </a:extLst>
                  </p:cNvPr>
                  <p:cNvSpPr/>
                  <p:nvPr/>
                </p:nvSpPr>
                <p:spPr>
                  <a:xfrm>
                    <a:off x="1650335" y="4158835"/>
                    <a:ext cx="1024980"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府民</a:t>
                    </a:r>
                  </a:p>
                </p:txBody>
              </p:sp>
              <p:sp>
                <p:nvSpPr>
                  <p:cNvPr id="20" name="矢印: 右 6">
                    <a:extLst>
                      <a:ext uri="{FF2B5EF4-FFF2-40B4-BE49-F238E27FC236}">
                        <a16:creationId xmlns:a16="http://schemas.microsoft.com/office/drawing/2014/main" id="{76BEE964-54CF-40C9-A065-3EDDD147FD51}"/>
                      </a:ext>
                    </a:extLst>
                  </p:cNvPr>
                  <p:cNvSpPr/>
                  <p:nvPr/>
                </p:nvSpPr>
                <p:spPr>
                  <a:xfrm rot="16200000">
                    <a:off x="4990129" y="3618240"/>
                    <a:ext cx="277918" cy="833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1" name="図 20">
                    <a:extLst>
                      <a:ext uri="{FF2B5EF4-FFF2-40B4-BE49-F238E27FC236}">
                        <a16:creationId xmlns:a16="http://schemas.microsoft.com/office/drawing/2014/main" id="{D8110862-83C8-4920-9E14-0382892D8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50" y="1830856"/>
                    <a:ext cx="1447219" cy="1447219"/>
                  </a:xfrm>
                  <a:prstGeom prst="rect">
                    <a:avLst/>
                  </a:prstGeom>
                </p:spPr>
              </p:pic>
              <p:sp>
                <p:nvSpPr>
                  <p:cNvPr id="22" name="正方形/長方形 21">
                    <a:extLst>
                      <a:ext uri="{FF2B5EF4-FFF2-40B4-BE49-F238E27FC236}">
                        <a16:creationId xmlns:a16="http://schemas.microsoft.com/office/drawing/2014/main" id="{F17E8524-B680-4AA4-9555-4967926F2910}"/>
                      </a:ext>
                    </a:extLst>
                  </p:cNvPr>
                  <p:cNvSpPr/>
                  <p:nvPr/>
                </p:nvSpPr>
                <p:spPr>
                  <a:xfrm>
                    <a:off x="1271139" y="1850659"/>
                    <a:ext cx="1024980"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a:t>
                    </a:r>
                  </a:p>
                </p:txBody>
              </p:sp>
              <p:pic>
                <p:nvPicPr>
                  <p:cNvPr id="23" name="図 22">
                    <a:extLst>
                      <a:ext uri="{FF2B5EF4-FFF2-40B4-BE49-F238E27FC236}">
                        <a16:creationId xmlns:a16="http://schemas.microsoft.com/office/drawing/2014/main" id="{A4315D46-067D-4440-9EF9-6939BF1034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7703" y="2020612"/>
                    <a:ext cx="1581116" cy="1417074"/>
                  </a:xfrm>
                  <a:prstGeom prst="rect">
                    <a:avLst/>
                  </a:prstGeom>
                </p:spPr>
              </p:pic>
              <p:pic>
                <p:nvPicPr>
                  <p:cNvPr id="24" name="Picture 3">
                    <a:extLst>
                      <a:ext uri="{FF2B5EF4-FFF2-40B4-BE49-F238E27FC236}">
                        <a16:creationId xmlns:a16="http://schemas.microsoft.com/office/drawing/2014/main" id="{96ACFD1C-CA28-4788-94D3-6926B892240A}"/>
                      </a:ext>
                    </a:extLst>
                  </p:cNvPr>
                  <p:cNvPicPr>
                    <a:picLocks noChangeAspect="1" noChangeArrowheads="1"/>
                  </p:cNvPicPr>
                  <p:nvPr/>
                </p:nvPicPr>
                <p:blipFill rotWithShape="1">
                  <a:blip r:embed="rId5">
                    <a:grayscl/>
                    <a:extLst>
                      <a:ext uri="{BEBA8EAE-BF5A-486C-A8C5-ECC9F3942E4B}">
                        <a14:imgProps xmlns:a14="http://schemas.microsoft.com/office/drawing/2010/main">
                          <a14:imgLayer r:embed="rId6">
                            <a14:imgEffect>
                              <a14:saturation sat="40000"/>
                            </a14:imgEffect>
                          </a14:imgLayer>
                        </a14:imgProps>
                      </a:ext>
                      <a:ext uri="{28A0092B-C50C-407E-A947-70E740481C1C}">
                        <a14:useLocalDpi xmlns:a14="http://schemas.microsoft.com/office/drawing/2010/main" val="0"/>
                      </a:ext>
                    </a:extLst>
                  </a:blip>
                  <a:srcRect/>
                  <a:stretch/>
                </p:blipFill>
                <p:spPr bwMode="auto">
                  <a:xfrm>
                    <a:off x="4259446" y="1300330"/>
                    <a:ext cx="1733958" cy="958809"/>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75846BFA-29DB-49C6-9DCF-3802E9D8A613}"/>
                      </a:ext>
                    </a:extLst>
                  </p:cNvPr>
                  <p:cNvSpPr/>
                  <p:nvPr/>
                </p:nvSpPr>
                <p:spPr>
                  <a:xfrm>
                    <a:off x="3998173" y="1100460"/>
                    <a:ext cx="1024979"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a:t>
                    </a:r>
                  </a:p>
                </p:txBody>
              </p:sp>
              <p:sp>
                <p:nvSpPr>
                  <p:cNvPr id="26" name="正方形/長方形 25">
                    <a:extLst>
                      <a:ext uri="{FF2B5EF4-FFF2-40B4-BE49-F238E27FC236}">
                        <a16:creationId xmlns:a16="http://schemas.microsoft.com/office/drawing/2014/main" id="{2920DD0C-93BD-497F-A30B-467FF46ABDB8}"/>
                      </a:ext>
                    </a:extLst>
                  </p:cNvPr>
                  <p:cNvSpPr/>
                  <p:nvPr/>
                </p:nvSpPr>
                <p:spPr>
                  <a:xfrm>
                    <a:off x="7430884" y="1666759"/>
                    <a:ext cx="1944324" cy="305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大学・研究機関</a:t>
                    </a:r>
                  </a:p>
                </p:txBody>
              </p:sp>
              <p:sp>
                <p:nvSpPr>
                  <p:cNvPr id="31" name="矢印: 左 58">
                    <a:extLst>
                      <a:ext uri="{FF2B5EF4-FFF2-40B4-BE49-F238E27FC236}">
                        <a16:creationId xmlns:a16="http://schemas.microsoft.com/office/drawing/2014/main" id="{87A50867-E3E1-42CB-96B7-857734AE4CAD}"/>
                      </a:ext>
                    </a:extLst>
                  </p:cNvPr>
                  <p:cNvSpPr/>
                  <p:nvPr/>
                </p:nvSpPr>
                <p:spPr>
                  <a:xfrm>
                    <a:off x="6528638" y="2864737"/>
                    <a:ext cx="1050818" cy="877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右 59">
                    <a:extLst>
                      <a:ext uri="{FF2B5EF4-FFF2-40B4-BE49-F238E27FC236}">
                        <a16:creationId xmlns:a16="http://schemas.microsoft.com/office/drawing/2014/main" id="{7C10BBE6-0073-48ED-A749-347E96417540}"/>
                      </a:ext>
                    </a:extLst>
                  </p:cNvPr>
                  <p:cNvSpPr/>
                  <p:nvPr/>
                </p:nvSpPr>
                <p:spPr>
                  <a:xfrm>
                    <a:off x="6566884" y="2078600"/>
                    <a:ext cx="1050817" cy="860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4" name="図 33" descr="おもちゃ が含まれている画像&#10;&#10;高い精度で生成された説明">
                    <a:extLst>
                      <a:ext uri="{FF2B5EF4-FFF2-40B4-BE49-F238E27FC236}">
                        <a16:creationId xmlns:a16="http://schemas.microsoft.com/office/drawing/2014/main" id="{1CEB0327-4317-451A-B70A-A766D7DE9A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9352" y="2381306"/>
                    <a:ext cx="723294" cy="1104265"/>
                  </a:xfrm>
                  <a:prstGeom prst="rect">
                    <a:avLst/>
                  </a:prstGeom>
                </p:spPr>
              </p:pic>
              <p:sp>
                <p:nvSpPr>
                  <p:cNvPr id="35" name="テキスト ボックス 34">
                    <a:extLst>
                      <a:ext uri="{FF2B5EF4-FFF2-40B4-BE49-F238E27FC236}">
                        <a16:creationId xmlns:a16="http://schemas.microsoft.com/office/drawing/2014/main" id="{3DEFB9B5-187B-431A-8449-624D55820963}"/>
                      </a:ext>
                    </a:extLst>
                  </p:cNvPr>
                  <p:cNvSpPr txBox="1"/>
                  <p:nvPr/>
                </p:nvSpPr>
                <p:spPr>
                  <a:xfrm>
                    <a:off x="4460918" y="2315624"/>
                    <a:ext cx="2143148" cy="89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保健事業</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企画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○データヘルス推進</a:t>
                    </a:r>
                  </a:p>
                </p:txBody>
              </p:sp>
              <p:sp>
                <p:nvSpPr>
                  <p:cNvPr id="36" name="フローチャート: 磁気ディスク 35">
                    <a:extLst>
                      <a:ext uri="{FF2B5EF4-FFF2-40B4-BE49-F238E27FC236}">
                        <a16:creationId xmlns:a16="http://schemas.microsoft.com/office/drawing/2014/main" id="{C90AEA36-5250-4F2E-BC05-16E53B8EDD44}"/>
                      </a:ext>
                    </a:extLst>
                  </p:cNvPr>
                  <p:cNvSpPr/>
                  <p:nvPr/>
                </p:nvSpPr>
                <p:spPr>
                  <a:xfrm>
                    <a:off x="5677869" y="1157957"/>
                    <a:ext cx="1448593" cy="539696"/>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各種統計</a:t>
                    </a:r>
                  </a:p>
                </p:txBody>
              </p:sp>
              <p:pic>
                <p:nvPicPr>
                  <p:cNvPr id="37" name="図 36">
                    <a:extLst>
                      <a:ext uri="{FF2B5EF4-FFF2-40B4-BE49-F238E27FC236}">
                        <a16:creationId xmlns:a16="http://schemas.microsoft.com/office/drawing/2014/main" id="{207A175E-1967-43F5-8173-BAC568B214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4859" y="1589448"/>
                    <a:ext cx="638506" cy="730766"/>
                  </a:xfrm>
                  <a:prstGeom prst="rect">
                    <a:avLst/>
                  </a:prstGeom>
                </p:spPr>
              </p:pic>
              <p:pic>
                <p:nvPicPr>
                  <p:cNvPr id="38" name="図 37">
                    <a:extLst>
                      <a:ext uri="{FF2B5EF4-FFF2-40B4-BE49-F238E27FC236}">
                        <a16:creationId xmlns:a16="http://schemas.microsoft.com/office/drawing/2014/main" id="{0D89EB50-038F-4DD8-AC54-EFA2C12959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52641" y="1830856"/>
                    <a:ext cx="959570" cy="959570"/>
                  </a:xfrm>
                  <a:prstGeom prst="rect">
                    <a:avLst/>
                  </a:prstGeom>
                </p:spPr>
              </p:pic>
              <p:pic>
                <p:nvPicPr>
                  <p:cNvPr id="39" name="図 38">
                    <a:extLst>
                      <a:ext uri="{FF2B5EF4-FFF2-40B4-BE49-F238E27FC236}">
                        <a16:creationId xmlns:a16="http://schemas.microsoft.com/office/drawing/2014/main" id="{8702F945-70E4-41ED-8FC3-F818B0F72F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2300" y="2737571"/>
                    <a:ext cx="729379" cy="729380"/>
                  </a:xfrm>
                  <a:prstGeom prst="rect">
                    <a:avLst/>
                  </a:prstGeom>
                </p:spPr>
              </p:pic>
              <p:sp>
                <p:nvSpPr>
                  <p:cNvPr id="40" name="テキスト ボックス 39">
                    <a:extLst>
                      <a:ext uri="{FF2B5EF4-FFF2-40B4-BE49-F238E27FC236}">
                        <a16:creationId xmlns:a16="http://schemas.microsoft.com/office/drawing/2014/main" id="{F3BD7489-DC28-4DDF-AB57-3EED7E5CBE83}"/>
                      </a:ext>
                    </a:extLst>
                  </p:cNvPr>
                  <p:cNvSpPr txBox="1"/>
                  <p:nvPr/>
                </p:nvSpPr>
                <p:spPr>
                  <a:xfrm>
                    <a:off x="565302" y="3473528"/>
                    <a:ext cx="2735099" cy="6652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○効果的な保健事業企画</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データヘルス</a:t>
                    </a:r>
                    <a:r>
                      <a:rPr kumimoji="1" lang="en-US" altLang="ja-JP" sz="1100" b="0" i="0" u="none" strike="noStrike" kern="1200" cap="none" spc="0" normalizeH="0" baseline="30000" noProof="0" dirty="0" smtClean="0">
                        <a:ln>
                          <a:noFill/>
                        </a:ln>
                        <a:effectLst/>
                        <a:uLnTx/>
                        <a:uFillTx/>
                        <a:latin typeface="Meiryo UI" panose="020B0604030504040204" pitchFamily="50" charset="-128"/>
                        <a:ea typeface="Meiryo UI" panose="020B0604030504040204" pitchFamily="50" charset="-128"/>
                        <a:cs typeface="+mn-cs"/>
                      </a:rPr>
                      <a:t>*5</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A92E574E-8416-4968-87F4-BFDDABD2D1B3}"/>
                      </a:ext>
                    </a:extLst>
                  </p:cNvPr>
                  <p:cNvSpPr txBox="1"/>
                  <p:nvPr/>
                </p:nvSpPr>
                <p:spPr>
                  <a:xfrm>
                    <a:off x="7621302" y="3406488"/>
                    <a:ext cx="1987073" cy="391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○データ分析・研究</a:t>
                    </a:r>
                  </a:p>
                </p:txBody>
              </p:sp>
              <p:sp>
                <p:nvSpPr>
                  <p:cNvPr id="44" name="ホームベース 43"/>
                  <p:cNvSpPr/>
                  <p:nvPr/>
                </p:nvSpPr>
                <p:spPr>
                  <a:xfrm>
                    <a:off x="7430884" y="1116670"/>
                    <a:ext cx="1981743" cy="469138"/>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noProof="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令和３</a:t>
                    </a:r>
                    <a:r>
                      <a:rPr kumimoji="1" lang="ja-JP" altLang="en-US" sz="1100" b="0" i="0" u="none" strike="noStrike" kern="1200" cap="none" spc="0" normalizeH="0" baseline="0" noProof="0" dirty="0" smtClean="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a:t>
                    </a:r>
                    <a:endParaRPr kumimoji="1" lang="ja-JP" altLang="en-US" sz="11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図 3" descr="画面の領域"/>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46675" y="4660739"/>
                  <a:ext cx="3687365" cy="1791126"/>
                </a:xfrm>
                <a:prstGeom prst="rect">
                  <a:avLst/>
                </a:prstGeom>
                <a:noFill/>
                <a:effectLst/>
              </p:spPr>
            </p:pic>
            <p:pic>
              <p:nvPicPr>
                <p:cNvPr id="27" name="図 26"/>
                <p:cNvPicPr>
                  <a:picLocks noChangeAspect="1"/>
                </p:cNvPicPr>
                <p:nvPr/>
              </p:nvPicPr>
              <p:blipFill>
                <a:blip r:embed="rId12"/>
                <a:stretch>
                  <a:fillRect/>
                </a:stretch>
              </p:blipFill>
              <p:spPr>
                <a:xfrm>
                  <a:off x="2290685" y="5828247"/>
                  <a:ext cx="438950" cy="512108"/>
                </a:xfrm>
                <a:prstGeom prst="rect">
                  <a:avLst/>
                </a:prstGeom>
              </p:spPr>
            </p:pic>
            <p:pic>
              <p:nvPicPr>
                <p:cNvPr id="28" name="図 27"/>
                <p:cNvPicPr>
                  <a:picLocks noChangeAspect="1"/>
                </p:cNvPicPr>
                <p:nvPr/>
              </p:nvPicPr>
              <p:blipFill>
                <a:blip r:embed="rId13"/>
                <a:stretch>
                  <a:fillRect/>
                </a:stretch>
              </p:blipFill>
              <p:spPr>
                <a:xfrm>
                  <a:off x="1175100" y="5324891"/>
                  <a:ext cx="471575" cy="946049"/>
                </a:xfrm>
                <a:prstGeom prst="rect">
                  <a:avLst/>
                </a:prstGeom>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5423" y="4925422"/>
                  <a:ext cx="885632" cy="307260"/>
                </a:xfrm>
                <a:prstGeom prst="rect">
                  <a:avLst/>
                </a:prstGeom>
              </p:spPr>
            </p:pic>
            <p:pic>
              <p:nvPicPr>
                <p:cNvPr id="55" name="図 54">
                  <a:extLst>
                    <a:ext uri="{FF2B5EF4-FFF2-40B4-BE49-F238E27FC236}">
                      <a16:creationId xmlns:a16="http://schemas.microsoft.com/office/drawing/2014/main" id="{2B980DE5-429F-489E-8632-C698A280D9B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00823" y="5761926"/>
                  <a:ext cx="529330" cy="552825"/>
                </a:xfrm>
                <a:prstGeom prst="rect">
                  <a:avLst/>
                </a:prstGeom>
              </p:spPr>
            </p:pic>
            <p:pic>
              <p:nvPicPr>
                <p:cNvPr id="56" name="図 55">
                  <a:extLst>
                    <a:ext uri="{FF2B5EF4-FFF2-40B4-BE49-F238E27FC236}">
                      <a16:creationId xmlns:a16="http://schemas.microsoft.com/office/drawing/2014/main" id="{70A1F9C2-2CBE-4F1B-885C-82FD80A1C52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2124984" y="5383541"/>
                  <a:ext cx="293009" cy="609812"/>
                </a:xfrm>
                <a:prstGeom prst="rect">
                  <a:avLst/>
                </a:prstGeom>
              </p:spPr>
            </p:pic>
          </p:grpSp>
        </p:grpSp>
      </p:grpSp>
      <p:sp>
        <p:nvSpPr>
          <p:cNvPr id="42" name="テキスト ボックス 41"/>
          <p:cNvSpPr txBox="1"/>
          <p:nvPr/>
        </p:nvSpPr>
        <p:spPr>
          <a:xfrm>
            <a:off x="206515" y="6444335"/>
            <a:ext cx="8203650" cy="42317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(*5)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医療</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保険者が、電子的に保有された健康医療情報を活用した分析を行った上で行う、加入者の健康状態に即したより効果的・効率的な保健事業</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 Personal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Health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Record</a:t>
            </a:r>
            <a:r>
              <a:rPr kumimoji="1" lang="ja-JP" altLang="en-US" sz="800" b="0"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参加者本人の健康情報（体重・血圧・歩数等</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の運動</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データ等）のこと。</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6096766" y="4860160"/>
            <a:ext cx="2761023" cy="1431458"/>
          </a:xfrm>
          <a:prstGeom prst="rect">
            <a:avLst/>
          </a:prstGeom>
          <a:solidFill>
            <a:schemeClr val="bg1">
              <a:lumMod val="95000"/>
            </a:schemeClr>
          </a:solidFill>
          <a:ln>
            <a:solidFill>
              <a:schemeClr val="tx1"/>
            </a:solidFill>
          </a:ln>
        </p:spPr>
        <p:txBody>
          <a:bodyPr wrap="square" rtlCol="0">
            <a:noAutofit/>
          </a:bodyPr>
          <a:lstStyle/>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データ蓄積状況</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R2.1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末現在）</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・アスマイル登録者数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・歩数データ　　　　　　　</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・朝食データ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・身長・体重・</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BMI</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データ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・睡眠</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時間データ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・歯磨きデータ　　　　　　 </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・血圧・脈拍データ　            </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6" name="テキスト ボックス 15"/>
          <p:cNvSpPr txBox="1"/>
          <p:nvPr/>
        </p:nvSpPr>
        <p:spPr>
          <a:xfrm>
            <a:off x="206515" y="1241691"/>
            <a:ext cx="4885297" cy="342104"/>
          </a:xfrm>
          <a:prstGeom prst="rect">
            <a:avLst/>
          </a:prstGeom>
          <a:noFill/>
          <a:ln>
            <a:noFill/>
          </a:ln>
        </p:spPr>
        <p:txBody>
          <a:bodyPr wrap="square" rtlCol="0" anchor="ctr">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府民の主体的な健康づくりの推進とデータ分析・研究</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 name="テキスト ボックス 17"/>
          <p:cNvSpPr txBox="1"/>
          <p:nvPr/>
        </p:nvSpPr>
        <p:spPr>
          <a:xfrm>
            <a:off x="551599" y="1530702"/>
            <a:ext cx="8314159" cy="459159"/>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府民の健康づくりに対する意識の向上と実践を促すため、個人に対するインセンティブを活用した「大阪府健康づくり支援プラットフォーム整備等事業」を実施。</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⇒健康寿命延伸／医療費適正化へ</a:t>
            </a:r>
          </a:p>
        </p:txBody>
      </p:sp>
      <p:sp>
        <p:nvSpPr>
          <p:cNvPr id="32" name="テキスト ボックス 31"/>
          <p:cNvSpPr txBox="1"/>
          <p:nvPr/>
        </p:nvSpPr>
        <p:spPr>
          <a:xfrm>
            <a:off x="7866329" y="5094185"/>
            <a:ext cx="981146" cy="1206193"/>
          </a:xfrm>
          <a:prstGeom prst="rect">
            <a:avLst/>
          </a:prstGeom>
          <a:noFill/>
          <a:ln>
            <a:noFill/>
          </a:ln>
        </p:spPr>
        <p:txBody>
          <a:bodyPr wrap="square" rtlCol="0">
            <a:no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2526210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301904" y="1268760"/>
            <a:ext cx="1752144" cy="2747680"/>
          </a:xfrm>
          <a:prstGeom prst="rect">
            <a:avLst/>
          </a:prstGeom>
        </p:spPr>
      </p:pic>
      <p:sp>
        <p:nvSpPr>
          <p:cNvPr id="2" name="角丸四角形 1"/>
          <p:cNvSpPr/>
          <p:nvPr/>
        </p:nvSpPr>
        <p:spPr>
          <a:xfrm>
            <a:off x="139859" y="368660"/>
            <a:ext cx="8887636" cy="6345705"/>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新たなツール等を</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活用した災害</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の取組み</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危機</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管理室</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防災企画課・災害対策課</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15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8" name="図 27"/>
          <p:cNvPicPr>
            <a:picLocks noChangeAspect="1"/>
          </p:cNvPicPr>
          <p:nvPr/>
        </p:nvPicPr>
        <p:blipFill>
          <a:blip r:embed="rId3"/>
          <a:stretch>
            <a:fillRect/>
          </a:stretch>
        </p:blipFill>
        <p:spPr>
          <a:xfrm>
            <a:off x="1945849" y="5338880"/>
            <a:ext cx="1095981" cy="1060450"/>
          </a:xfrm>
          <a:prstGeom prst="rect">
            <a:avLst/>
          </a:prstGeom>
        </p:spPr>
      </p:pic>
      <p:sp>
        <p:nvSpPr>
          <p:cNvPr id="29" name="右矢印 28"/>
          <p:cNvSpPr/>
          <p:nvPr/>
        </p:nvSpPr>
        <p:spPr>
          <a:xfrm>
            <a:off x="3626895" y="5531512"/>
            <a:ext cx="630070" cy="327758"/>
          </a:xfrm>
          <a:prstGeom prst="rightArrow">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3133796" y="5904275"/>
            <a:ext cx="1663229" cy="756082"/>
          </a:xfrm>
          <a:prstGeom prst="rect">
            <a:avLst/>
          </a:prstGeom>
          <a:solidFill>
            <a:schemeClr val="bg1">
              <a:lumMod val="85000"/>
            </a:schemeClr>
          </a:solidFill>
          <a:ln>
            <a:solidFill>
              <a:schemeClr val="tx1"/>
            </a:solidFill>
            <a:prstDash val="sysDot"/>
          </a:ln>
        </p:spPr>
        <p:txBody>
          <a:bodyPr wrap="square" rtlCol="0" anchor="ctr">
            <a:no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気象台の地震発生状況を受け、サーバーより、職員個人端末等に</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向</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け</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メールが自動送信される。</a:t>
            </a:r>
          </a:p>
        </p:txBody>
      </p:sp>
      <p:sp>
        <p:nvSpPr>
          <p:cNvPr id="42" name="テキスト ボックス 41"/>
          <p:cNvSpPr txBox="1"/>
          <p:nvPr/>
        </p:nvSpPr>
        <p:spPr>
          <a:xfrm>
            <a:off x="5519061" y="5904275"/>
            <a:ext cx="1663229" cy="756082"/>
          </a:xfrm>
          <a:prstGeom prst="rect">
            <a:avLst/>
          </a:prstGeom>
          <a:solidFill>
            <a:schemeClr val="bg1">
              <a:lumMod val="85000"/>
            </a:schemeClr>
          </a:solidFill>
          <a:ln>
            <a:solidFill>
              <a:schemeClr val="tx1"/>
            </a:solidFill>
            <a:prstDash val="sysDot"/>
          </a:ln>
        </p:spPr>
        <p:txBody>
          <a:bodyPr wrap="square" rtlCol="0" anchor="ctr">
            <a:no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各職員</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が、参集可能時間、安否</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情報等を入力し返信する。</a:t>
            </a:r>
          </a:p>
        </p:txBody>
      </p:sp>
      <p:sp>
        <p:nvSpPr>
          <p:cNvPr id="43" name="右矢印 42"/>
          <p:cNvSpPr/>
          <p:nvPr/>
        </p:nvSpPr>
        <p:spPr>
          <a:xfrm>
            <a:off x="6147175" y="5531512"/>
            <a:ext cx="630070" cy="327758"/>
          </a:xfrm>
          <a:prstGeom prst="rightArrow">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7276232" y="5400765"/>
            <a:ext cx="1661253" cy="863550"/>
          </a:xfrm>
          <a:prstGeom prst="roundRect">
            <a:avLst/>
          </a:prstGeom>
          <a:noFill/>
          <a:ln w="19050">
            <a:solidFill>
              <a:schemeClr val="dk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システムにて</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職員の参集可能人数や</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安否等が自動集計される</a:t>
            </a:r>
            <a:endPar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4"/>
          <a:stretch>
            <a:fillRect/>
          </a:stretch>
        </p:blipFill>
        <p:spPr>
          <a:xfrm>
            <a:off x="251520" y="5409220"/>
            <a:ext cx="1180330" cy="630070"/>
          </a:xfrm>
          <a:prstGeom prst="rect">
            <a:avLst/>
          </a:prstGeom>
        </p:spPr>
      </p:pic>
      <p:sp>
        <p:nvSpPr>
          <p:cNvPr id="24" name="右矢印 23"/>
          <p:cNvSpPr/>
          <p:nvPr/>
        </p:nvSpPr>
        <p:spPr>
          <a:xfrm>
            <a:off x="1492405" y="5544235"/>
            <a:ext cx="469305" cy="327758"/>
          </a:xfrm>
          <a:prstGeom prst="rightArrow">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5"/>
          <a:stretch>
            <a:fillRect/>
          </a:stretch>
        </p:blipFill>
        <p:spPr>
          <a:xfrm>
            <a:off x="4855450" y="5338880"/>
            <a:ext cx="580149" cy="1039890"/>
          </a:xfrm>
          <a:prstGeom prst="rect">
            <a:avLst/>
          </a:prstGeom>
        </p:spPr>
      </p:pic>
      <p:sp>
        <p:nvSpPr>
          <p:cNvPr id="6" name="テキスト ボックス 5"/>
          <p:cNvSpPr txBox="1"/>
          <p:nvPr/>
        </p:nvSpPr>
        <p:spPr>
          <a:xfrm>
            <a:off x="222703" y="4485650"/>
            <a:ext cx="8534762" cy="878565"/>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職員参集・安否確認システム</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lnSpc>
                <a:spcPts val="700"/>
              </a:lnSpc>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被災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市町村への派遣を含め、応急災害対策業務の割り振りなど、人的資源配分を迅速に行うため、府庁全職員の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状況</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一括して管理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できるシステムを整備し、初動体制の強化を図る。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34717" y="947549"/>
            <a:ext cx="5462408" cy="1446336"/>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災害モード宣言</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lnSpc>
                <a:spcPts val="700"/>
              </a:lnSpc>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広域自治体の長として、広域的な大規模災害が発生もしくは迫っている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ことを府民や事業者等に呼びかけ、日常のモードから災害時のモードに</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切り替えてもらうことを促すもの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00"/>
              </a:lnSpc>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災害の様態に応じたタイミングで、適切な行動を呼びかけ。</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発信にあたっては、</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Yahoo!</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防災速報、</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Twitter</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Facebook</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アプリ・</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等を活用）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842030" y="6391825"/>
            <a:ext cx="638573" cy="143306"/>
          </a:xfrm>
          <a:prstGeom prst="rect">
            <a:avLst/>
          </a:prstGeom>
          <a:noFill/>
          <a:ln>
            <a:noFill/>
          </a:ln>
        </p:spPr>
        <p:txBody>
          <a:bodyPr wrap="square" rtlCol="0" anchor="ctr">
            <a:noAutofit/>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個人端末等</a:t>
            </a:r>
          </a:p>
        </p:txBody>
      </p:sp>
      <p:pic>
        <p:nvPicPr>
          <p:cNvPr id="3" name="図 2"/>
          <p:cNvPicPr>
            <a:picLocks noChangeAspect="1"/>
          </p:cNvPicPr>
          <p:nvPr/>
        </p:nvPicPr>
        <p:blipFill>
          <a:blip r:embed="rId6"/>
          <a:stretch>
            <a:fillRect/>
          </a:stretch>
        </p:blipFill>
        <p:spPr>
          <a:xfrm>
            <a:off x="5554715" y="1718810"/>
            <a:ext cx="1879850" cy="2300516"/>
          </a:xfrm>
          <a:prstGeom prst="rect">
            <a:avLst/>
          </a:prstGeom>
        </p:spPr>
      </p:pic>
      <p:sp>
        <p:nvSpPr>
          <p:cNvPr id="9" name="テキスト ボックス 8"/>
          <p:cNvSpPr txBox="1"/>
          <p:nvPr/>
        </p:nvSpPr>
        <p:spPr>
          <a:xfrm>
            <a:off x="497468" y="2506585"/>
            <a:ext cx="5064642" cy="1732505"/>
          </a:xfrm>
          <a:prstGeom prst="rect">
            <a:avLst/>
          </a:prstGeom>
          <a:solidFill>
            <a:schemeClr val="bg1"/>
          </a:solidFill>
          <a:ln>
            <a:solidFill>
              <a:schemeClr val="tx1"/>
            </a:solid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rPr>
              <a:t>●台風⇒接近前の注意喚起</a:t>
            </a:r>
          </a:p>
          <a:p>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台⾵の接近が⾒込まれる場合に、府⺠に不要不急の外出を</a:t>
            </a:r>
            <a:r>
              <a:rPr lang="ja-JP" altLang="en-US" sz="1200" dirty="0" smtClean="0">
                <a:latin typeface="メイリオ" panose="020B0604030504040204" pitchFamily="50" charset="-128"/>
                <a:ea typeface="メイリオ" panose="020B0604030504040204" pitchFamily="50" charset="-128"/>
              </a:rPr>
              <a:t>控えて</a:t>
            </a:r>
            <a:r>
              <a:rPr lang="ja-JP" altLang="en-US" sz="1200" dirty="0" err="1" smtClean="0">
                <a:latin typeface="メイリオ" panose="020B0604030504040204" pitchFamily="50" charset="-128"/>
                <a:ea typeface="メイリオ" panose="020B0604030504040204" pitchFamily="50" charset="-128"/>
              </a:rPr>
              <a:t>い</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ただ</a:t>
            </a:r>
            <a:r>
              <a:rPr lang="ja-JP" altLang="en-US" sz="1200" dirty="0" err="1" smtClean="0">
                <a:latin typeface="メイリオ" panose="020B0604030504040204" pitchFamily="50" charset="-128"/>
                <a:ea typeface="メイリオ" panose="020B0604030504040204" pitchFamily="50" charset="-128"/>
              </a:rPr>
              <a:t>くことや</a:t>
            </a:r>
            <a:r>
              <a:rPr lang="ja-JP" altLang="en-US" sz="1200" dirty="0" smtClean="0">
                <a:latin typeface="メイリオ" panose="020B0604030504040204" pitchFamily="50" charset="-128"/>
                <a:ea typeface="メイリオ" panose="020B0604030504040204" pitchFamily="50" charset="-128"/>
              </a:rPr>
              <a:t>、市町村から発信される避難情報等に注意するよう、</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事前の</a:t>
            </a:r>
            <a:r>
              <a:rPr lang="ja-JP" altLang="en-US" sz="1200" dirty="0">
                <a:latin typeface="メイリオ" panose="020B0604030504040204" pitchFamily="50" charset="-128"/>
                <a:ea typeface="メイリオ" panose="020B0604030504040204" pitchFamily="50" charset="-128"/>
              </a:rPr>
              <a:t>備えを促す。</a:t>
            </a:r>
          </a:p>
          <a:p>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地震⇒発生後の適切な行動を呼びかけ</a:t>
            </a:r>
          </a:p>
          <a:p>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地震発生時、迅速かつ適切な行動をとっていただくため、</a:t>
            </a:r>
            <a:r>
              <a:rPr lang="ja-JP" altLang="en-US" sz="1200" dirty="0" smtClean="0">
                <a:latin typeface="メイリオ" panose="020B0604030504040204" pitchFamily="50" charset="-128"/>
                <a:ea typeface="メイリオ" panose="020B0604030504040204" pitchFamily="50" charset="-128"/>
              </a:rPr>
              <a:t>事業所に</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BCP</a:t>
            </a:r>
            <a:r>
              <a:rPr lang="ja-JP" altLang="en-US" sz="1200" dirty="0" smtClean="0">
                <a:latin typeface="メイリオ" panose="020B0604030504040204" pitchFamily="50" charset="-128"/>
                <a:ea typeface="メイリオ" panose="020B0604030504040204" pitchFamily="50" charset="-128"/>
              </a:rPr>
              <a:t>の発動や出勤・帰宅の抑制など災害時の対応への切り替えを促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す。</a:t>
            </a:r>
            <a:endPar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7983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368660"/>
            <a:ext cx="8887636" cy="6411997"/>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なツール等を活用した</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災害対応の取組み（つづき）</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危機管理室 防災企画課・災害対策課、府民文化部 都市魅力創造局 国際課</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700"/>
              </a:lnSpc>
              <a:defRPr/>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700"/>
              </a:lnSpc>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 name="図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839" y="2773625"/>
            <a:ext cx="1157104" cy="1882897"/>
          </a:xfrm>
          <a:prstGeom prst="rect">
            <a:avLst/>
          </a:prstGeom>
          <a:ln>
            <a:noFill/>
          </a:ln>
        </p:spPr>
      </p:pic>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417724" y="3023955"/>
            <a:ext cx="5894281" cy="982797"/>
          </a:xfrm>
          <a:prstGeom prst="rect">
            <a:avLst/>
          </a:prstGeom>
          <a:noFill/>
          <a:ln>
            <a:no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just">
              <a:lnSpc>
                <a:spcPts val="1440"/>
              </a:lnSpc>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に、外国人旅行者が必要とする情報を多言語で提供するウェブサイト及び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44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それと連動したアプリ。</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lgn="just">
              <a:lnSpc>
                <a:spcPts val="500"/>
              </a:lnSpc>
              <a:buFont typeface="Arial" panose="020B0604020202020204" pitchFamily="34" charset="0"/>
              <a:buChar char="•"/>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440"/>
              </a:lnSpc>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・アプリをインストールすることで、スマートフォンに音</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表示による「プッシュ</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44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通知」が届き、外国人旅行者の安全・安心につなげる。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476545" y="5229200"/>
            <a:ext cx="3744524" cy="1169081"/>
          </a:xfrm>
          <a:prstGeom prst="rect">
            <a:avLst/>
          </a:prstGeom>
          <a:solidFill>
            <a:schemeClr val="accent6">
              <a:lumMod val="20000"/>
              <a:lumOff val="80000"/>
            </a:schemeClr>
          </a:solidFill>
          <a:ln>
            <a:solidFill>
              <a:schemeClr val="tx1"/>
            </a:solidFill>
          </a:ln>
        </p:spPr>
        <p:txBody>
          <a:bodyPr wrap="square" rtlCol="0" anchor="ctr">
            <a:noAutofit/>
          </a:bodyPr>
          <a:lstStyle/>
          <a:p>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対応言語</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a:lnSpc>
                <a:spcPts val="500"/>
              </a:lnSpc>
            </a:pPr>
            <a:endPar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英語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②中国語（繁体）　③中国語（簡体）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④</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韓国語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⑤</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ポルトガル語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⑥スペイン語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⑦ベトナム語　⑧フィリピン語</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⑨タイ語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⑩ネパール語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⑪インドネシア語　</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⑫日本語</a:t>
            </a:r>
          </a:p>
        </p:txBody>
      </p:sp>
      <p:sp>
        <p:nvSpPr>
          <p:cNvPr id="16" name="テキスト ボックス 5"/>
          <p:cNvSpPr txBox="1"/>
          <p:nvPr/>
        </p:nvSpPr>
        <p:spPr>
          <a:xfrm>
            <a:off x="476543" y="4059070"/>
            <a:ext cx="3727133" cy="892935"/>
          </a:xfrm>
          <a:prstGeom prst="rect">
            <a:avLst/>
          </a:prstGeom>
          <a:solidFill>
            <a:schemeClr val="accent6">
              <a:lumMod val="20000"/>
              <a:lumOff val="80000"/>
            </a:schemeClr>
          </a:solidFill>
          <a:ln>
            <a:solidFill>
              <a:schemeClr val="tx1"/>
            </a:solidFill>
          </a:ln>
        </p:spPr>
        <p:txBody>
          <a:bodyPr wrap="square"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特徴</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a:lnSpc>
                <a:spcPts val="500"/>
              </a:lnSpc>
            </a:pP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災害情報をプッシュ通知</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・鉄道の運行情報をマップ表示</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・現在地周辺の緊急避難場所等をマップ表示　等</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215202" y="2708920"/>
            <a:ext cx="7057098" cy="362582"/>
          </a:xfrm>
          <a:prstGeom prst="rect">
            <a:avLst/>
          </a:prstGeom>
          <a:noFill/>
          <a:ln>
            <a:noFill/>
          </a:ln>
        </p:spPr>
        <p:txBody>
          <a:bodyPr wrap="square" rtlCol="0" anchor="ctr">
            <a:no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外国人向け</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多言語</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情報ウェブサイト・アプリ </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Osaka Safe Travels】</a:t>
            </a:r>
          </a:p>
        </p:txBody>
      </p:sp>
      <p:pic>
        <p:nvPicPr>
          <p:cNvPr id="55" name="図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787" y="3725486"/>
            <a:ext cx="3196335" cy="2943874"/>
          </a:xfrm>
          <a:prstGeom prst="rect">
            <a:avLst/>
          </a:prstGeom>
        </p:spPr>
      </p:pic>
      <p:sp>
        <p:nvSpPr>
          <p:cNvPr id="58" name="正方形/長方形 57"/>
          <p:cNvSpPr/>
          <p:nvPr/>
        </p:nvSpPr>
        <p:spPr>
          <a:xfrm>
            <a:off x="7581839" y="2776724"/>
            <a:ext cx="1157104" cy="1882897"/>
          </a:xfrm>
          <a:prstGeom prst="rect">
            <a:avLst/>
          </a:prstGeom>
          <a:noFill/>
          <a:ln w="95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43707" y="1133745"/>
            <a:ext cx="4050450" cy="315035"/>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WORKS</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」を活用した情報</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共有</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41530" y="1443712"/>
            <a:ext cx="8634884" cy="995178"/>
          </a:xfrm>
          <a:prstGeom prst="rect">
            <a:avLst/>
          </a:prstGeom>
          <a:noFill/>
          <a:ln>
            <a:noFill/>
          </a:ln>
        </p:spPr>
        <p:txBody>
          <a:bodyPr wrap="square" rtlCol="0">
            <a:noAutofit/>
          </a:bodyPr>
          <a:lstStyle/>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・災害時において、通信規制が少なく安定的な通信が確保できる「パケット通信」を利用した一斉送信コミュニケーション</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ツール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を活用し、知事と幹部職員間で情報共有を図り、初動段階から迅速かつ適切な災害対応につなげる。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500"/>
              </a:lnSpc>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時間外や出張等、知事不在時に災害が発生した場合の初動期における知事からの指示伝達・情報共有の手段として活用。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500"/>
              </a:lnSpc>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災害対策本部会議開催の暇がない場合など、緊急に本部員等に指示伝達が必要となる場合に活用。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20917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6800" y="1403775"/>
            <a:ext cx="8805700" cy="3416320"/>
          </a:xfrm>
          <a:prstGeom prst="rect">
            <a:avLst/>
          </a:prstGeom>
          <a:noFill/>
          <a:ln>
            <a:noFill/>
          </a:ln>
        </p:spPr>
        <p:txBody>
          <a:bodyPr wrap="square" rtlCol="0">
            <a:spAutoFit/>
          </a:bodyPr>
          <a:lstStyle/>
          <a:p>
            <a:pPr marL="342900" indent="-342900" defTabSz="647700">
              <a:lnSpc>
                <a:spcPct val="150000"/>
              </a:lnSpc>
              <a:spcBef>
                <a:spcPct val="0"/>
              </a:spcBef>
              <a:tabLst>
                <a:tab pos="8256588" algn="r"/>
              </a:tabLst>
              <a:defRPr/>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はじめに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大阪府行政経営の取組み」は、「行財政改革推進プラン（案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」終了後も、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自律的で創造性を発揮する行財政運営体制の確立」に向けた改革の取組みを継続する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毎年度の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の取組みをまとめているものです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のみならず、府民・企業・市町村・国など、社会全体で課題解決する「新たな行政経営の取組み」と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毎年度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の予算査定、出資法人、公の施設の点検結果等を通じた「健全で規律ある行財政運営」を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通じ</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、大阪府は、今後もたゆみない改革を進めていきます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また、「財政再建プログラム（案）（平成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月）」の策定から約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年が経過したことから、これまで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の取組みを振り返り、別冊としてとりまとめました。</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2963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9047" y="413665"/>
            <a:ext cx="8943453" cy="611167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向上</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した教育相談の実施）</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 教育センター</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を活用した教育相談の実施</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431540" y="4294069"/>
            <a:ext cx="8370930" cy="2105261"/>
          </a:xfrm>
          <a:prstGeom prst="roundRect">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t"/>
          <a:lstStyle/>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令和元年度</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実施概要</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○相談日</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に分けての実施から</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の通年実施（特設日有）に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拡充</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元年度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から毎週</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月曜日　</a:t>
            </a:r>
            <a:r>
              <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左記に加えて</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日にも実施</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より拡充）</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小学校を対象に追加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○相談時間</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拡充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○相談員を増員</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電話相談</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やメール相談より相談件数が</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多く、</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子どもが直接相談</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できる窓口として</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効果的</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1152723" y="2573905"/>
            <a:ext cx="6896100" cy="1666875"/>
          </a:xfrm>
          <a:prstGeom prst="rect">
            <a:avLst/>
          </a:prstGeom>
        </p:spPr>
      </p:pic>
      <p:sp>
        <p:nvSpPr>
          <p:cNvPr id="4" name="テキスト ボックス 3"/>
          <p:cNvSpPr txBox="1"/>
          <p:nvPr/>
        </p:nvSpPr>
        <p:spPr>
          <a:xfrm flipV="1">
            <a:off x="273985" y="6399331"/>
            <a:ext cx="8528485" cy="71032"/>
          </a:xfrm>
          <a:prstGeom prst="rect">
            <a:avLst/>
          </a:prstGeom>
          <a:noFill/>
          <a:ln>
            <a:noFill/>
          </a:ln>
        </p:spPr>
        <p:txBody>
          <a:bodyPr wrap="square" rtlCol="0">
            <a:noAutofit/>
          </a:bodyPr>
          <a:lstStyle/>
          <a:p>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76545" y="1683781"/>
            <a:ext cx="8604055" cy="890124"/>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若年層の多くが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をコミュニケーション手段とする中、</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を活用した教育相談により多様な相談体制を構築する。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に府立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高校</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校の</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年生・</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を対象に試行実施を行い、</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から、府内の全ての中学校、高等</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学校、</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学校中学部・高等部（政令市立を除く）に対象を拡大。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からは対象を小学生まで拡大。</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文部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科学省の事業</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を活用）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14413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06515" y="368659"/>
            <a:ext cx="8821395" cy="6156684"/>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働き方改革</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（時間外勤務縮減に向けた職員の意識改革）</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a:t>
            </a:r>
            <a:r>
              <a:rPr kumimoji="1" lang="ja-JP" altLang="en-US" sz="1100" b="1"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人</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事局 </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企画厚生課、</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パソコン一斉シャットダウンシステムの導入</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18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536543" y="1178750"/>
            <a:ext cx="7875875" cy="529843"/>
          </a:xfrm>
          <a:prstGeom prst="rect">
            <a:avLst/>
          </a:prstGeom>
          <a:noFill/>
          <a:ln>
            <a:noFill/>
          </a:ln>
        </p:spPr>
        <p:txBody>
          <a:bodyPr wrap="square" rtlCol="0">
            <a:no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仕事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のメリハリをつけるなど、効率的に業務を執⾏するため、パソコン⼀⻫</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シャットダウンを導⼊す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年度において、システムを構築次第、速やかに運⽤予定）</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300"/>
              </a:lnSpc>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01570" y="1628800"/>
            <a:ext cx="7710848" cy="2852310"/>
          </a:xfrm>
          <a:prstGeom prst="rect">
            <a:avLst/>
          </a:prstGeom>
          <a:no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536542" y="4509120"/>
            <a:ext cx="8355938" cy="787138"/>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シャットダウンを契機として、幹部職員が仕事に無駄な部分がないか、改善すべき点がないか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、常に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問題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意識を</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持つ</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ことが重要である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→これまでの取組みに加え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、実務担当職員からの業務の⾒直し・改善に関する提案について、どのような⽅法が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有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効か検討</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していく</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606234" y="5589240"/>
            <a:ext cx="8151231" cy="756000"/>
          </a:xfrm>
          <a:prstGeom prst="rect">
            <a:avLst/>
          </a:prstGeom>
          <a:solidFill>
            <a:srgbClr val="CCFFCC"/>
          </a:solidFill>
          <a:ln w="12700">
            <a:solidFill>
              <a:schemeClr val="accent1"/>
            </a:solidFill>
          </a:ln>
        </p:spPr>
        <p:txBody>
          <a:bodyPr wrap="square" rtlCol="0">
            <a:spAutoFit/>
          </a:bodyPr>
          <a:lstStyle/>
          <a:p>
            <a:endParaRPr lang="en-US" altLang="ja-JP" sz="1725" dirty="0" smtClean="0">
              <a:latin typeface="+mn-ea"/>
            </a:endParaRPr>
          </a:p>
          <a:p>
            <a:endParaRPr lang="en-US" altLang="ja-JP" sz="1725" dirty="0">
              <a:latin typeface="+mn-ea"/>
              <a:ea typeface="+mn-ea"/>
            </a:endParaRPr>
          </a:p>
          <a:p>
            <a:endParaRPr lang="ja-JP" altLang="en-US" sz="1725" dirty="0">
              <a:latin typeface="+mn-ea"/>
              <a:ea typeface="+mn-ea"/>
            </a:endParaRPr>
          </a:p>
        </p:txBody>
      </p:sp>
      <p:sp>
        <p:nvSpPr>
          <p:cNvPr id="23" name="角丸四角形 22"/>
          <p:cNvSpPr/>
          <p:nvPr/>
        </p:nvSpPr>
        <p:spPr>
          <a:xfrm>
            <a:off x="714200" y="5647155"/>
            <a:ext cx="2642665" cy="653080"/>
          </a:xfrm>
          <a:prstGeom prst="roundRect">
            <a:avLst>
              <a:gd name="adj" fmla="val 4803"/>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t>・</a:t>
            </a:r>
            <a:r>
              <a:rPr kumimoji="1" lang="ja-JP" altLang="en-US" b="1" u="sng" dirty="0"/>
              <a:t>時間外勤務の見える化</a:t>
            </a:r>
            <a:endParaRPr kumimoji="1" lang="en-US" altLang="ja-JP" b="1" u="sng" dirty="0"/>
          </a:p>
          <a:p>
            <a:r>
              <a:rPr kumimoji="1" lang="ja-JP" altLang="en-US" dirty="0"/>
              <a:t>　</a:t>
            </a:r>
            <a:r>
              <a:rPr kumimoji="1" lang="ja-JP" altLang="en-US" dirty="0" smtClean="0"/>
              <a:t>時間外勤務実績</a:t>
            </a:r>
            <a:r>
              <a:rPr kumimoji="1" lang="ja-JP" altLang="en-US" dirty="0"/>
              <a:t>をグループ内で共有、</a:t>
            </a:r>
            <a:endParaRPr kumimoji="1" lang="en-US" altLang="ja-JP" dirty="0"/>
          </a:p>
          <a:p>
            <a:r>
              <a:rPr kumimoji="1" lang="ja-JP" altLang="en-US" dirty="0"/>
              <a:t>　業務の平準化に役立てる</a:t>
            </a:r>
          </a:p>
        </p:txBody>
      </p:sp>
      <p:sp>
        <p:nvSpPr>
          <p:cNvPr id="25" name="角丸四角形 24"/>
          <p:cNvSpPr/>
          <p:nvPr/>
        </p:nvSpPr>
        <p:spPr>
          <a:xfrm>
            <a:off x="3437984" y="5647155"/>
            <a:ext cx="2574176" cy="654064"/>
          </a:xfrm>
          <a:prstGeom prst="roundRect">
            <a:avLst>
              <a:gd name="adj" fmla="val 4803"/>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t>・</a:t>
            </a:r>
            <a:r>
              <a:rPr kumimoji="1" lang="ja-JP" altLang="en-US" b="1" u="sng" dirty="0"/>
              <a:t>過重労働ゼロに向けた改善措置</a:t>
            </a:r>
            <a:endParaRPr kumimoji="1" lang="en-US" altLang="ja-JP" b="1" u="sng" dirty="0"/>
          </a:p>
          <a:p>
            <a:r>
              <a:rPr kumimoji="1" lang="ja-JP" altLang="en-US" dirty="0"/>
              <a:t>　月</a:t>
            </a:r>
            <a:r>
              <a:rPr kumimoji="1" lang="en-US" altLang="ja-JP" dirty="0"/>
              <a:t>80</a:t>
            </a:r>
            <a:r>
              <a:rPr kumimoji="1" lang="ja-JP" altLang="en-US" dirty="0"/>
              <a:t>時間を超える職員に対し</a:t>
            </a:r>
            <a:endParaRPr kumimoji="1" lang="en-US" altLang="ja-JP" dirty="0"/>
          </a:p>
          <a:p>
            <a:r>
              <a:rPr kumimoji="1" lang="ja-JP" altLang="en-US" dirty="0"/>
              <a:t>　次長面談を実施</a:t>
            </a:r>
          </a:p>
        </p:txBody>
      </p:sp>
      <p:sp>
        <p:nvSpPr>
          <p:cNvPr id="26" name="角丸四角形 25"/>
          <p:cNvSpPr/>
          <p:nvPr/>
        </p:nvSpPr>
        <p:spPr>
          <a:xfrm>
            <a:off x="6102170" y="5646657"/>
            <a:ext cx="2565285" cy="652218"/>
          </a:xfrm>
          <a:prstGeom prst="roundRect">
            <a:avLst>
              <a:gd name="adj" fmla="val 4803"/>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b="1" dirty="0"/>
              <a:t>・</a:t>
            </a:r>
            <a:r>
              <a:rPr kumimoji="1" lang="ja-JP" altLang="en-US" b="1" u="sng" dirty="0"/>
              <a:t>次世代情報システム技術の導入</a:t>
            </a:r>
            <a:endParaRPr kumimoji="1" lang="en-US" altLang="ja-JP" b="1" u="sng" dirty="0"/>
          </a:p>
          <a:p>
            <a:r>
              <a:rPr kumimoji="1" lang="ja-JP" altLang="en-US" dirty="0"/>
              <a:t>　</a:t>
            </a:r>
            <a:r>
              <a:rPr kumimoji="1" lang="en-US" altLang="ja-JP" dirty="0" smtClean="0"/>
              <a:t>AI</a:t>
            </a:r>
            <a:r>
              <a:rPr kumimoji="1" lang="ja-JP" altLang="en-US" dirty="0" smtClean="0"/>
              <a:t>を</a:t>
            </a:r>
            <a:r>
              <a:rPr kumimoji="1" lang="ja-JP" altLang="en-US" dirty="0"/>
              <a:t>活用した議事録の自動作成</a:t>
            </a:r>
            <a:endParaRPr kumimoji="1" lang="en-US" altLang="ja-JP" dirty="0"/>
          </a:p>
          <a:p>
            <a:r>
              <a:rPr kumimoji="1" lang="ja-JP" altLang="en-US" dirty="0"/>
              <a:t>　</a:t>
            </a:r>
            <a:r>
              <a:rPr kumimoji="1" lang="en-US" altLang="ja-JP" dirty="0" smtClean="0"/>
              <a:t>RPA</a:t>
            </a:r>
            <a:r>
              <a:rPr kumimoji="1" lang="ja-JP" altLang="en-US" dirty="0" smtClean="0"/>
              <a:t>の</a:t>
            </a:r>
            <a:r>
              <a:rPr kumimoji="1" lang="ja-JP" altLang="en-US" dirty="0"/>
              <a:t>活用など</a:t>
            </a:r>
          </a:p>
        </p:txBody>
      </p:sp>
      <p:sp>
        <p:nvSpPr>
          <p:cNvPr id="62" name="テキスト ボックス 61"/>
          <p:cNvSpPr txBox="1"/>
          <p:nvPr/>
        </p:nvSpPr>
        <p:spPr>
          <a:xfrm>
            <a:off x="1180409" y="3564015"/>
            <a:ext cx="7112681" cy="489878"/>
          </a:xfrm>
          <a:prstGeom prst="rect">
            <a:avLst/>
          </a:prstGeom>
          <a:solidFill>
            <a:srgbClr val="CCFFCC"/>
          </a:solidFill>
          <a:ln w="12700">
            <a:solidFill>
              <a:srgbClr val="5B9BD5"/>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70AD47">
                    <a:lumMod val="75000"/>
                  </a:srgbClr>
                </a:solidFill>
                <a:effectLst/>
                <a:uLnTx/>
                <a:uFillTx/>
                <a:latin typeface="Meiryo UI" panose="020B0604030504040204" pitchFamily="50" charset="-128"/>
                <a:ea typeface="Meiryo UI" panose="020B0604030504040204" pitchFamily="50" charset="-128"/>
              </a:rPr>
              <a:t>~</a:t>
            </a:r>
            <a:r>
              <a:rPr kumimoji="0" lang="ja-JP" altLang="en-US" sz="900" b="1" i="0" u="none" strike="noStrike" kern="0" cap="none" spc="0" normalizeH="0" baseline="0" noProof="0" dirty="0" smtClean="0">
                <a:ln>
                  <a:noFill/>
                </a:ln>
                <a:solidFill>
                  <a:srgbClr val="70AD47">
                    <a:lumMod val="75000"/>
                  </a:srgbClr>
                </a:solidFill>
                <a:effectLst/>
                <a:uLnTx/>
                <a:uFillTx/>
                <a:latin typeface="Meiryo UI" panose="020B0604030504040204" pitchFamily="50" charset="-128"/>
                <a:ea typeface="Meiryo UI" panose="020B0604030504040204" pitchFamily="50" charset="-128"/>
              </a:rPr>
              <a:t>　期待される主な効果　</a:t>
            </a:r>
            <a:r>
              <a:rPr kumimoji="0" lang="en-US" altLang="ja-JP" sz="900" b="1" i="0" u="none" strike="noStrike" kern="0" cap="none" spc="0" normalizeH="0" baseline="0" noProof="0" dirty="0" smtClean="0">
                <a:ln>
                  <a:noFill/>
                </a:ln>
                <a:solidFill>
                  <a:srgbClr val="70AD47">
                    <a:lumMod val="75000"/>
                  </a:srgbClr>
                </a:solidFill>
                <a:effectLst/>
                <a:uLnTx/>
                <a:uFillTx/>
                <a:latin typeface="Meiryo UI" panose="020B0604030504040204" pitchFamily="50" charset="-128"/>
                <a:ea typeface="Meiryo UI" panose="020B0604030504040204" pitchFamily="50" charset="-128"/>
              </a:rPr>
              <a:t>~</a:t>
            </a:r>
          </a:p>
          <a:p>
            <a:pPr marL="0" marR="0" lvl="0" indent="0" defTabSz="457200" eaLnBrk="1" fontAlgn="auto" latinLnBrk="0" hangingPunct="1">
              <a:lnSpc>
                <a:spcPts val="700"/>
              </a:lnSpc>
              <a:spcBef>
                <a:spcPts val="0"/>
              </a:spcBef>
              <a:spcAft>
                <a:spcPts val="0"/>
              </a:spcAft>
              <a:buClrTx/>
              <a:buSzTx/>
              <a:buFontTx/>
              <a:buNone/>
              <a:tabLst/>
              <a:defRPr/>
            </a:pPr>
            <a:endParaRPr kumimoji="0" lang="en-US" altLang="ja-JP" sz="1000" b="1" i="0" u="none" strike="noStrike" kern="0" cap="none" spc="0" normalizeH="0" baseline="0" noProof="0" dirty="0" smtClean="0">
              <a:ln>
                <a:noFill/>
              </a:ln>
              <a:solidFill>
                <a:srgbClr val="70AD47">
                  <a:lumMod val="75000"/>
                </a:srgbClr>
              </a:solidFill>
              <a:effectLst/>
              <a:uLnTx/>
              <a:uFillTx/>
              <a:latin typeface="Meiryo UI" panose="020B0604030504040204" pitchFamily="50" charset="-128"/>
              <a:ea typeface="Meiryo UI"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　　</a:t>
            </a:r>
            <a:endParaRPr kumimoji="0" lang="ja-JP" altLang="en-US" sz="1000" b="1" i="0" u="none" strike="noStrike" kern="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64" name="角丸四角形 63"/>
          <p:cNvSpPr/>
          <p:nvPr/>
        </p:nvSpPr>
        <p:spPr>
          <a:xfrm>
            <a:off x="1357094" y="3789040"/>
            <a:ext cx="2343003" cy="1743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職員の意識改革（仕事のメリハリ）</a:t>
            </a:r>
            <a:endParaRPr kumimoji="0" lang="ja-JP" altLang="en-US" sz="9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角丸四角形 65"/>
          <p:cNvSpPr/>
          <p:nvPr/>
        </p:nvSpPr>
        <p:spPr>
          <a:xfrm>
            <a:off x="3881998" y="3789040"/>
            <a:ext cx="2392888" cy="1743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上司と部下のコミュニケーション機会の増加</a:t>
            </a:r>
            <a:endParaRPr kumimoji="0" lang="ja-JP" altLang="en-US" sz="9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角丸四角形 66"/>
          <p:cNvSpPr/>
          <p:nvPr/>
        </p:nvSpPr>
        <p:spPr>
          <a:xfrm>
            <a:off x="6437328" y="3789040"/>
            <a:ext cx="1723804" cy="1743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無駄な仕事を見直す契機</a:t>
            </a:r>
            <a:endParaRPr kumimoji="0" lang="ja-JP" altLang="en-US" sz="900" b="1" i="0" u="none" strike="noStrike" kern="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8" name="下矢印 67"/>
          <p:cNvSpPr/>
          <p:nvPr/>
        </p:nvSpPr>
        <p:spPr>
          <a:xfrm>
            <a:off x="4473175" y="4075936"/>
            <a:ext cx="591177" cy="11054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smtClean="0">
              <a:latin typeface="Meiryo UI" panose="020B0604030504040204" pitchFamily="50" charset="-128"/>
              <a:ea typeface="Meiryo UI" panose="020B0604030504040204" pitchFamily="50" charset="-128"/>
            </a:endParaRPr>
          </a:p>
        </p:txBody>
      </p:sp>
      <p:pic>
        <p:nvPicPr>
          <p:cNvPr id="69" name="図 68"/>
          <p:cNvPicPr>
            <a:picLocks noChangeAspect="1"/>
          </p:cNvPicPr>
          <p:nvPr/>
        </p:nvPicPr>
        <p:blipFill>
          <a:blip r:embed="rId2"/>
          <a:stretch>
            <a:fillRect/>
          </a:stretch>
        </p:blipFill>
        <p:spPr>
          <a:xfrm>
            <a:off x="1244437" y="1718810"/>
            <a:ext cx="5911773" cy="1827178"/>
          </a:xfrm>
          <a:prstGeom prst="rect">
            <a:avLst/>
          </a:prstGeom>
        </p:spPr>
      </p:pic>
      <p:grpSp>
        <p:nvGrpSpPr>
          <p:cNvPr id="70" name="グループ化 69"/>
          <p:cNvGrpSpPr/>
          <p:nvPr/>
        </p:nvGrpSpPr>
        <p:grpSpPr>
          <a:xfrm>
            <a:off x="7035371" y="1898830"/>
            <a:ext cx="1348669" cy="1307682"/>
            <a:chOff x="9865096" y="2330276"/>
            <a:chExt cx="2135560" cy="2383327"/>
          </a:xfrm>
        </p:grpSpPr>
        <p:sp>
          <p:nvSpPr>
            <p:cNvPr id="72" name="正方形/長方形 71"/>
            <p:cNvSpPr/>
            <p:nvPr/>
          </p:nvSpPr>
          <p:spPr>
            <a:xfrm>
              <a:off x="9865096" y="2330276"/>
              <a:ext cx="2135560" cy="2383327"/>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en-US" altLang="ja-JP" sz="800" u="sng" dirty="0" smtClean="0">
                  <a:solidFill>
                    <a:schemeClr val="tx1"/>
                  </a:solidFill>
                  <a:latin typeface="Meiryo UI" panose="020B0604030504040204" pitchFamily="50" charset="-128"/>
                  <a:ea typeface="Meiryo UI" panose="020B0604030504040204" pitchFamily="50" charset="-128"/>
                </a:rPr>
                <a:t>※</a:t>
              </a:r>
              <a:r>
                <a:rPr kumimoji="1" lang="ja-JP" altLang="en-US" sz="800" u="sng" dirty="0" smtClean="0">
                  <a:solidFill>
                    <a:schemeClr val="tx1"/>
                  </a:solidFill>
                  <a:latin typeface="Meiryo UI" panose="020B0604030504040204" pitchFamily="50" charset="-128"/>
                  <a:ea typeface="Meiryo UI" panose="020B0604030504040204" pitchFamily="50" charset="-128"/>
                </a:rPr>
                <a:t>スケジュール</a:t>
              </a:r>
              <a:endParaRPr kumimoji="1" lang="en-US" altLang="ja-JP" sz="800" u="sng"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u="sng" dirty="0" smtClean="0">
                  <a:solidFill>
                    <a:schemeClr val="tx1"/>
                  </a:solidFill>
                  <a:latin typeface="Meiryo UI" panose="020B0604030504040204" pitchFamily="50" charset="-128"/>
                  <a:ea typeface="Meiryo UI" panose="020B0604030504040204" pitchFamily="50" charset="-128"/>
                </a:rPr>
                <a:t>(</a:t>
              </a:r>
              <a:r>
                <a:rPr lang="ja-JP" altLang="en-US" sz="800" u="sng" dirty="0" smtClean="0">
                  <a:solidFill>
                    <a:schemeClr val="tx1"/>
                  </a:solidFill>
                  <a:latin typeface="Meiryo UI" panose="020B0604030504040204" pitchFamily="50" charset="-128"/>
                  <a:ea typeface="Meiryo UI" panose="020B0604030504040204" pitchFamily="50" charset="-128"/>
                </a:rPr>
                <a:t>令和２年度予定</a:t>
              </a:r>
              <a:r>
                <a:rPr lang="en-US" altLang="ja-JP" sz="800" u="sng"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システムの入札</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　システム構築</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システム稼働テスト</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システム運用</a:t>
              </a:r>
              <a:r>
                <a:rPr lang="ja-JP" altLang="en-US" sz="800" dirty="0">
                  <a:solidFill>
                    <a:schemeClr val="tx1"/>
                  </a:solidFill>
                  <a:latin typeface="Meiryo UI" panose="020B0604030504040204" pitchFamily="50" charset="-128"/>
                  <a:ea typeface="Meiryo UI" panose="020B0604030504040204" pitchFamily="50" charset="-128"/>
                </a:rPr>
                <a:t>開始</a:t>
              </a:r>
              <a:endParaRPr kumimoji="1" lang="ja-JP" altLang="en-US" sz="800" dirty="0" smtClean="0">
                <a:solidFill>
                  <a:schemeClr val="tx1"/>
                </a:solidFill>
                <a:latin typeface="Meiryo UI" panose="020B0604030504040204" pitchFamily="50" charset="-128"/>
                <a:ea typeface="Meiryo UI" panose="020B0604030504040204" pitchFamily="50" charset="-128"/>
              </a:endParaRPr>
            </a:p>
          </p:txBody>
        </p:sp>
        <p:sp>
          <p:nvSpPr>
            <p:cNvPr id="73" name="二等辺三角形 72"/>
            <p:cNvSpPr/>
            <p:nvPr/>
          </p:nvSpPr>
          <p:spPr>
            <a:xfrm rot="10800000">
              <a:off x="10532528" y="3342294"/>
              <a:ext cx="864096" cy="14401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smtClean="0">
                <a:latin typeface="Meiryo UI" panose="020B0604030504040204" pitchFamily="50" charset="-128"/>
                <a:ea typeface="Meiryo UI" panose="020B0604030504040204" pitchFamily="50" charset="-128"/>
              </a:endParaRPr>
            </a:p>
          </p:txBody>
        </p:sp>
        <p:sp>
          <p:nvSpPr>
            <p:cNvPr id="74" name="二等辺三角形 73"/>
            <p:cNvSpPr/>
            <p:nvPr/>
          </p:nvSpPr>
          <p:spPr>
            <a:xfrm rot="10800000">
              <a:off x="10532528" y="3834439"/>
              <a:ext cx="864096" cy="14401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smtClean="0">
                <a:latin typeface="Meiryo UI" panose="020B0604030504040204" pitchFamily="50" charset="-128"/>
                <a:ea typeface="Meiryo UI" panose="020B0604030504040204" pitchFamily="50" charset="-128"/>
              </a:endParaRPr>
            </a:p>
          </p:txBody>
        </p:sp>
        <p:sp>
          <p:nvSpPr>
            <p:cNvPr id="75" name="二等辺三角形 74"/>
            <p:cNvSpPr/>
            <p:nvPr/>
          </p:nvSpPr>
          <p:spPr>
            <a:xfrm rot="10800000">
              <a:off x="10548204" y="4244560"/>
              <a:ext cx="864096" cy="14401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smtClean="0">
                <a:latin typeface="Meiryo UI" panose="020B0604030504040204" pitchFamily="50" charset="-128"/>
                <a:ea typeface="Meiryo UI" panose="020B0604030504040204" pitchFamily="50" charset="-128"/>
              </a:endParaRPr>
            </a:p>
          </p:txBody>
        </p:sp>
      </p:grpSp>
      <p:sp>
        <p:nvSpPr>
          <p:cNvPr id="71" name="正方形/長方形 70"/>
          <p:cNvSpPr/>
          <p:nvPr/>
        </p:nvSpPr>
        <p:spPr>
          <a:xfrm>
            <a:off x="1994778" y="4146535"/>
            <a:ext cx="5547972" cy="272575"/>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smtClean="0">
                <a:solidFill>
                  <a:srgbClr val="FF0000"/>
                </a:solidFill>
                <a:latin typeface="Meiryo UI" panose="020B0604030504040204" pitchFamily="50" charset="-128"/>
                <a:ea typeface="Meiryo UI" panose="020B0604030504040204" pitchFamily="50" charset="-128"/>
              </a:rPr>
              <a:t>時間外勤務の縮減に向けた取組みを充実・強化、働き方改革を実行していく</a:t>
            </a:r>
            <a:endParaRPr kumimoji="1" lang="ja-JP" altLang="en-US" sz="1200" b="1" dirty="0" smtClean="0">
              <a:solidFill>
                <a:srgbClr val="FF0000"/>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36542" y="5364215"/>
            <a:ext cx="3860033" cy="306778"/>
          </a:xfrm>
          <a:prstGeom prst="rect">
            <a:avLst/>
          </a:prstGeom>
          <a:noFill/>
          <a:ln>
            <a:noFill/>
          </a:ln>
        </p:spPr>
        <p:txBody>
          <a:bodyPr wrap="square" rtlCol="0">
            <a:noAutofit/>
          </a:bodyPr>
          <a:lstStyle/>
          <a:p>
            <a:r>
              <a:rPr lang="ja-JP" altLang="en-US" sz="1200" b="1" dirty="0">
                <a:latin typeface="Meiryo UI" panose="020B0604030504040204" pitchFamily="50" charset="-128"/>
                <a:ea typeface="Meiryo UI" panose="020B0604030504040204" pitchFamily="50" charset="-128"/>
              </a:rPr>
              <a:t>（これまでの主な時間外勤務縮減に向けた</a:t>
            </a:r>
            <a:r>
              <a:rPr lang="ja-JP" altLang="en-US" sz="1200" b="1" dirty="0" smtClean="0">
                <a:latin typeface="Meiryo UI" panose="020B0604030504040204" pitchFamily="50" charset="-128"/>
                <a:ea typeface="Meiryo UI" panose="020B0604030504040204" pitchFamily="50" charset="-128"/>
              </a:rPr>
              <a:t>取組み）</a:t>
            </a:r>
            <a:endParaRPr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6162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6" y="107340"/>
            <a:ext cx="9025771" cy="412934"/>
          </a:xfrm>
          <a:prstGeom prst="rect">
            <a:avLst/>
          </a:prstGeom>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tabLst>
                <a:tab pos="266700" algn="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）社会課題解決につながる共創の仕組みづくり</a:t>
            </a:r>
            <a:endParaRPr kumimoji="1" lang="en-US" altLang="ja-JP"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直線コネクタ 2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384607" y="4734146"/>
            <a:ext cx="8383507" cy="1002570"/>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等への実証フィールドの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提供</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R="0" lvl="1" algn="l" defTabSz="914400" rtl="0" eaLnBrk="1" fontAlgn="auto" latinLnBrk="0" hangingPunct="1">
              <a:lnSpc>
                <a:spcPct val="100000"/>
              </a:lnSpc>
              <a:spcBef>
                <a:spcPts val="0"/>
              </a:spcBef>
              <a:spcAft>
                <a:spcPts val="0"/>
              </a:spcAft>
              <a:buClrTx/>
              <a:buSzTx/>
              <a:tabLst/>
              <a:defRPr/>
            </a:pPr>
            <a:endParaRPr kumimoji="1" lang="en-US" altLang="ja-JP" sz="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規制緩和を通じた事業創造</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（都市公園内保育所の設置、民間事業者による川床や船着場の設置　等）</a:t>
            </a:r>
          </a:p>
        </p:txBody>
      </p:sp>
      <p:sp>
        <p:nvSpPr>
          <p:cNvPr id="19" name="正方形/長方形 18"/>
          <p:cNvSpPr/>
          <p:nvPr/>
        </p:nvSpPr>
        <p:spPr>
          <a:xfrm>
            <a:off x="373057" y="1583904"/>
            <a:ext cx="8383507" cy="2702623"/>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a:t>
            </a:r>
            <a:endParaRPr lang="en-US" altLang="ja-JP" sz="11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府・市町村・企業等が連携した情報発信の取組み</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市町村への公民連携の取組みの拡大</a:t>
            </a:r>
            <a:endParaRPr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企業や市町村と連携した公の施設の効果的な管理運営形態の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　</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民間活力の導入による</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たなスポーツ・文化の拠点づくり</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企業や市町村と連携した社会課題解決の取組み</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社会課題の解決につながるビジネスの創出・成長支援</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個人の専門知識を生かした課題解決（「プロボノ</a:t>
            </a:r>
            <a:r>
              <a:rPr lang="en-US" altLang="ja-JP" sz="1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」による伴走型支援　等）</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投資を誘導する仕組みづくり</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（ソーシャル・インパクトボンド（</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SIB</a:t>
            </a:r>
            <a:r>
              <a:rPr lang="en-US" altLang="ja-JP" sz="14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、クラウドファンディング</a:t>
            </a:r>
            <a:r>
              <a:rPr lang="en-US" altLang="ja-JP" sz="14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　等</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00971" y="1268760"/>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新たな連携の追求</a:t>
            </a:r>
            <a:endParaRPr kumimoji="0" lang="ja-JP" altLang="en-US" sz="16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28750" y="567492"/>
            <a:ext cx="8740099" cy="791278"/>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府民</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多様なプレーヤーとの連携を深め、それらを束ねる「起点」となることで、より多くの社会資源が社会課題解決に振り向けられるよう取り組みます。</a:t>
            </a:r>
            <a:endParaRPr kumimoji="0" lang="ja-JP" altLang="en-US" sz="16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292680" y="4331533"/>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民間の活躍環境の整備</a:t>
            </a:r>
            <a:endParaRPr kumimoji="0" lang="ja-JP" altLang="en-US" sz="16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1500" y="5994286"/>
            <a:ext cx="8352928" cy="818710"/>
          </a:xfrm>
          <a:prstGeom prst="rect">
            <a:avLst/>
          </a:prstGeom>
          <a:noFill/>
          <a:ln>
            <a:noFill/>
          </a:ln>
        </p:spPr>
        <p:txBody>
          <a:bodyPr wrap="none" rtlCol="0">
            <a:noAutofit/>
          </a:bodyPr>
          <a:lstStyle/>
          <a:p>
            <a:pPr>
              <a:defRPr/>
            </a:pP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7)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職業上で培った専門的な知識・スキルを活かし社会貢献すること。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noProof="0" dirty="0">
                <a:latin typeface="メイリオ" panose="020B0604030504040204" pitchFamily="50" charset="-128"/>
                <a:ea typeface="メイリオ" panose="020B0604030504040204" pitchFamily="50" charset="-128"/>
                <a:cs typeface="メイリオ" panose="020B0604030504040204" pitchFamily="50" charset="-128"/>
              </a:rPr>
              <a:t>8</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民間活用による効果が高く効率的と想定される事業を民間事業者が実施し、行政は、あらかじめ合意した成果目標が達成された場合に、事業実施に要したコストに成果報酬</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を加えて事後的に支払うもの。</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インターネット上</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で多数の人から資金を募る仕組み。様々な理由でお金を必要としている人に対し、共感した人が一口</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円程度</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インタ</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ーネット</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を通じて</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出資する。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プロジェクト</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を立ち上げる実行者は、個人、団体、企業、自治体など様々ある。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5170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68659"/>
            <a:ext cx="8839822" cy="6255695"/>
          </a:xfrm>
          <a:prstGeom prst="roundRect">
            <a:avLst>
              <a:gd name="adj" fmla="val 4447"/>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行政経営課</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・企業･大学等と府庁の各担当部局を繋ぐワンストップ窓口として「公民戦略連携デスク」を設置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341530" y="3982818"/>
            <a:ext cx="4064949" cy="400110"/>
          </a:xfrm>
          <a:prstGeom prst="rect">
            <a:avLst/>
          </a:prstGeom>
          <a:solidFill>
            <a:schemeClr val="tx2">
              <a:lumMod val="60000"/>
              <a:lumOff val="40000"/>
            </a:schemeClr>
          </a:solidFill>
        </p:spPr>
        <p:txBody>
          <a:bodyPr wrap="square" rtlCol="0">
            <a:spAutoFit/>
          </a:bodyPr>
          <a:lstStyle/>
          <a:p>
            <a:r>
              <a:rPr lang="en-US" altLang="ja-JP" sz="1000" dirty="0">
                <a:solidFill>
                  <a:schemeClr val="bg1"/>
                </a:solidFill>
                <a:latin typeface="Meiryo UI" panose="020B0604030504040204" pitchFamily="50" charset="-128"/>
                <a:ea typeface="Meiryo UI" panose="020B0604030504040204" pitchFamily="50" charset="-128"/>
              </a:rPr>
              <a:t>【</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デスク設置後、府と企業や大学との包括連携協定の</a:t>
            </a:r>
            <a:endParaRPr lang="en-US" altLang="ja-JP"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締結数は</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年間で</a:t>
            </a:r>
            <a:r>
              <a:rPr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倍以上に</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増加</a:t>
            </a:r>
            <a:r>
              <a:rPr kumimoji="1" lang="en-US" altLang="ja-JP" sz="1000" dirty="0">
                <a:solidFill>
                  <a:schemeClr val="bg1"/>
                </a:solidFill>
                <a:latin typeface="Meiryo UI" panose="020B0604030504040204" pitchFamily="50" charset="-128"/>
                <a:ea typeface="Meiryo UI" panose="020B0604030504040204" pitchFamily="50" charset="-128"/>
              </a:rPr>
              <a:t>】</a:t>
            </a:r>
          </a:p>
        </p:txBody>
      </p:sp>
      <p:sp>
        <p:nvSpPr>
          <p:cNvPr id="16" name="タイトル 5"/>
          <p:cNvSpPr txBox="1">
            <a:spLocks/>
          </p:cNvSpPr>
          <p:nvPr/>
        </p:nvSpPr>
        <p:spPr>
          <a:xfrm>
            <a:off x="4563159" y="3496506"/>
            <a:ext cx="3955495" cy="43194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公民連携による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事例（主なもの）（平成</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タイトル 5"/>
          <p:cNvSpPr txBox="1">
            <a:spLocks/>
          </p:cNvSpPr>
          <p:nvPr/>
        </p:nvSpPr>
        <p:spPr>
          <a:xfrm>
            <a:off x="4580385" y="1016836"/>
            <a:ext cx="1566790" cy="43194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公民連携の取組み効果</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244699" y="1040142"/>
            <a:ext cx="4282295" cy="2973923"/>
            <a:chOff x="280615" y="1088706"/>
            <a:chExt cx="4119750" cy="2342995"/>
          </a:xfrm>
        </p:grpSpPr>
        <p:sp>
          <p:nvSpPr>
            <p:cNvPr id="45" name="角丸四角形 44"/>
            <p:cNvSpPr/>
            <p:nvPr/>
          </p:nvSpPr>
          <p:spPr>
            <a:xfrm>
              <a:off x="280615" y="1088706"/>
              <a:ext cx="4119750" cy="2293334"/>
            </a:xfrm>
            <a:prstGeom prst="roundRect">
              <a:avLst>
                <a:gd name="adj" fmla="val 3108"/>
              </a:avLst>
            </a:prstGeom>
            <a:solidFill>
              <a:schemeClr val="bg1">
                <a:lumMod val="9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 3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324" y="1300981"/>
              <a:ext cx="3975765" cy="2130720"/>
            </a:xfrm>
            <a:prstGeom prst="rect">
              <a:avLst/>
            </a:prstGeom>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9594" y="1320193"/>
              <a:ext cx="516159" cy="199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ストライプ矢印 43"/>
            <p:cNvSpPr/>
            <p:nvPr/>
          </p:nvSpPr>
          <p:spPr>
            <a:xfrm rot="10800000" flipH="1">
              <a:off x="3683697" y="1873647"/>
              <a:ext cx="94466" cy="825036"/>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grpSp>
      <p:sp>
        <p:nvSpPr>
          <p:cNvPr id="46" name="テキスト ボックス 45"/>
          <p:cNvSpPr txBox="1"/>
          <p:nvPr/>
        </p:nvSpPr>
        <p:spPr>
          <a:xfrm>
            <a:off x="301300" y="1088740"/>
            <a:ext cx="1171514" cy="319432"/>
          </a:xfrm>
          <a:prstGeom prst="rect">
            <a:avLst/>
          </a:prstGeom>
          <a:noFill/>
          <a:ln>
            <a:noFill/>
          </a:ln>
        </p:spPr>
        <p:txBody>
          <a:bodyPr wrap="square" rtlCol="0">
            <a:noAutofit/>
          </a:bodyPr>
          <a:lstStyle/>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目　的</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51520" y="6399330"/>
            <a:ext cx="4103840" cy="189026"/>
          </a:xfrm>
          <a:prstGeom prst="rect">
            <a:avLst/>
          </a:prstGeom>
          <a:noFill/>
          <a:ln>
            <a:noFill/>
          </a:ln>
        </p:spPr>
        <p:txBody>
          <a:bodyPr wrap="square" rtlCol="0">
            <a:noAutofit/>
          </a:bodyPr>
          <a:lstStyle/>
          <a:p>
            <a:r>
              <a:rPr kumimoji="1" lang="en-US" altLang="ja-JP" sz="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これ以外に「中小企業振興」や「健康づくり」など、個別政策分野で各部局が対応している事業連携協定がある</a:t>
            </a:r>
          </a:p>
        </p:txBody>
      </p:sp>
      <p:graphicFrame>
        <p:nvGraphicFramePr>
          <p:cNvPr id="21" name="表 20"/>
          <p:cNvGraphicFramePr>
            <a:graphicFrameLocks noGrp="1"/>
          </p:cNvGraphicFramePr>
          <p:nvPr>
            <p:extLst/>
          </p:nvPr>
        </p:nvGraphicFramePr>
        <p:xfrm>
          <a:off x="4624174" y="3866871"/>
          <a:ext cx="4170964" cy="2684607"/>
        </p:xfrm>
        <a:graphic>
          <a:graphicData uri="http://schemas.openxmlformats.org/drawingml/2006/table">
            <a:tbl>
              <a:tblPr firstRow="1" bandRow="1"/>
              <a:tblGrid>
                <a:gridCol w="653975">
                  <a:extLst>
                    <a:ext uri="{9D8B030D-6E8A-4147-A177-3AD203B41FA5}">
                      <a16:colId xmlns:a16="http://schemas.microsoft.com/office/drawing/2014/main" val="643806604"/>
                    </a:ext>
                  </a:extLst>
                </a:gridCol>
                <a:gridCol w="3516989">
                  <a:extLst>
                    <a:ext uri="{9D8B030D-6E8A-4147-A177-3AD203B41FA5}">
                      <a16:colId xmlns:a16="http://schemas.microsoft.com/office/drawing/2014/main" val="2683326705"/>
                    </a:ext>
                  </a:extLst>
                </a:gridCol>
              </a:tblGrid>
              <a:tr h="22376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500"/>
                        </a:lnSpc>
                        <a:spcAft>
                          <a:spcPts val="0"/>
                        </a:spcAft>
                      </a:pPr>
                      <a:r>
                        <a:rPr kumimoji="1" lang="ja-JP" altLang="en-US" sz="700" b="1" kern="1200" dirty="0" smtClean="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分　野</a:t>
                      </a:r>
                      <a:endParaRPr lang="ja-JP" sz="7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8013" marR="18013" marT="22753" marB="2275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ctr" defTabSz="914400" rtl="0" eaLnBrk="1" latinLnBrk="0" hangingPunct="1">
                        <a:lnSpc>
                          <a:spcPts val="1500"/>
                        </a:lnSpc>
                        <a:spcAft>
                          <a:spcPts val="0"/>
                        </a:spcAft>
                      </a:pPr>
                      <a:r>
                        <a:rPr kumimoji="1" lang="ja-JP" altLang="en-US" sz="700" b="1" kern="1200" dirty="0" smtClean="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取　組　み　例</a:t>
                      </a:r>
                      <a:endParaRPr kumimoji="1" lang="ja-JP" sz="700" b="1" kern="1200" dirty="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endParaRPr>
                    </a:p>
                  </a:txBody>
                  <a:tcPr marL="45506" marR="45506" marT="22753" marB="227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587587571"/>
                  </a:ext>
                </a:extLst>
              </a:tr>
              <a:tr h="176551">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a:t>
                      </a: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たち</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a:t>
                      </a: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の多様</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体験</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機会</a:t>
                      </a: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提供</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や、子ども食堂、居場所づくりへの支援</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864937541"/>
                  </a:ext>
                </a:extLst>
              </a:tr>
              <a:tr h="181448">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乳幼児家庭への「はじまるばこ」プレゼント</a:t>
                      </a:r>
                    </a:p>
                  </a:txBody>
                  <a:tcPr marL="35709" marR="3570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4032694521"/>
                  </a:ext>
                </a:extLst>
              </a:tr>
              <a:tr h="151965">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「こさえたん」商品の周知・販売支援</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718280919"/>
                  </a:ext>
                </a:extLst>
              </a:tr>
              <a:tr h="190270">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康</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広報誌やメルマガなど企業のもつ広報ツールを活用した府民の健康づくりへの啓発</a:t>
                      </a: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497575355"/>
                  </a:ext>
                </a:extLst>
              </a:tr>
              <a:tr h="157635">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大学と連携した健康キャンパス・プロジェクトの推進</a:t>
                      </a: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884850553"/>
                  </a:ext>
                </a:extLst>
              </a:tr>
              <a:tr h="161246">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働き方改革・健康経営</a:t>
                      </a: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プラットフォーム「</a:t>
                      </a:r>
                      <a:r>
                        <a:rPr lang="en-US" altLang="ja-JP"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Well-Being</a:t>
                      </a:r>
                      <a:r>
                        <a:rPr lang="ja-JP" altLang="en-US" sz="70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700"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OSAKA</a:t>
                      </a:r>
                      <a:r>
                        <a:rPr lang="en-US" altLang="ja-JP"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Lab</a:t>
                      </a: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」の取組みの推進</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506528949"/>
                  </a:ext>
                </a:extLst>
              </a:tr>
              <a:tr h="184289">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altLang="en-US" sz="700" i="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安全・安心</a:t>
                      </a:r>
                      <a:endParaRPr kumimoji="1" lang="en-US" altLang="ja-JP" sz="700" i="0" kern="12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0" dirty="0" smtClean="0">
                          <a:solidFill>
                            <a:schemeClr val="tx1"/>
                          </a:solidFill>
                          <a:effectLst/>
                          <a:latin typeface="Meiryo UI" panose="020B0604030504040204" pitchFamily="50" charset="-128"/>
                          <a:ea typeface="Meiryo UI" panose="020B0604030504040204" pitchFamily="50" charset="-128"/>
                          <a:cs typeface="Arial" panose="020B0604020202020204" pitchFamily="34" charset="0"/>
                        </a:rPr>
                        <a:t>企業内での特殊詐欺被害防止等セミナーの実施</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10044147"/>
                  </a:ext>
                </a:extLst>
              </a:tr>
              <a:tr h="101992">
                <a:tc vMerge="1">
                  <a:txBody>
                    <a:bodyPr/>
                    <a:lstStyle/>
                    <a:p>
                      <a:pPr algn="l">
                        <a:lnSpc>
                          <a:spcPts val="1200"/>
                        </a:lnSpc>
                        <a:spcAft>
                          <a:spcPts val="0"/>
                        </a:spcAft>
                      </a:pPr>
                      <a:endParaRPr kumimoji="1" lang="en-US" altLang="ja-JP" sz="400" i="0" kern="12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vert="eaVert"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大阪府北部を震源とする地震や台風</a:t>
                      </a:r>
                      <a:r>
                        <a:rPr lang="en-US" altLang="ja-JP"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号被害等災害時支援</a:t>
                      </a: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54477986"/>
                  </a:ext>
                </a:extLst>
              </a:tr>
              <a:tr h="175762">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用</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支援学校等の</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生徒</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及び高齢者</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対象と</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就労支援</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866989225"/>
                  </a:ext>
                </a:extLst>
              </a:tr>
              <a:tr h="157651">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kumimoji="1" lang="ja-JP" sz="7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女性の活躍推進への協力</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76807633"/>
                  </a:ext>
                </a:extLst>
              </a:tr>
              <a:tr h="18409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lnSpc>
                          <a:spcPts val="1200"/>
                        </a:lnSpc>
                        <a:spcAft>
                          <a:spcPts val="0"/>
                        </a:spcAft>
                      </a:pP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プラスチックごみ削減や</a:t>
                      </a:r>
                      <a:r>
                        <a:rPr lang="en-US" altLang="ja-JP"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ZEH</a:t>
                      </a: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導入に向けた啓発・普及協力</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408029663"/>
                  </a:ext>
                </a:extLst>
              </a:tr>
              <a:tr h="17865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700" kern="12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地域活性化</a:t>
                      </a:r>
                      <a:endParaRPr lang="ja-JP" altLang="ja-JP" sz="7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lnSpc>
                          <a:spcPts val="1200"/>
                        </a:lnSpc>
                        <a:spcAft>
                          <a:spcPts val="0"/>
                        </a:spcAft>
                      </a:pPr>
                      <a:r>
                        <a:rPr lang="ja-JP" altLang="en-US" sz="7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大阪産（もん）を活用した商品の開発及び店舗での販売</a:t>
                      </a: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290701384"/>
                  </a:ext>
                </a:extLst>
              </a:tr>
              <a:tr h="185076">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7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府政</a:t>
                      </a:r>
                      <a:r>
                        <a:rPr lang="en-US" altLang="ja-JP" sz="7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PR</a:t>
                      </a:r>
                      <a:endParaRPr lang="ja-JP" altLang="ja-JP" sz="7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l" defTabSz="914400" rtl="0" eaLnBrk="1" latinLnBrk="0" hangingPunct="1">
                        <a:lnSpc>
                          <a:spcPts val="1200"/>
                        </a:lnSpc>
                        <a:spcAft>
                          <a:spcPts val="0"/>
                        </a:spcAft>
                      </a:pP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インターネット</a:t>
                      </a:r>
                      <a:r>
                        <a:rPr kumimoji="1" lang="en-US" alt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TV</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等を活用した府政</a:t>
                      </a:r>
                      <a:r>
                        <a:rPr kumimoji="1" lang="en-US" alt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愛鑑）</a:t>
                      </a: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652941941"/>
                  </a:ext>
                </a:extLst>
              </a:tr>
              <a:tr h="197021">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企業のツール（営業ネットワーク、機関誌、店舗サイネージなど）を活用した様々な府政の</a:t>
                      </a: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協力</a:t>
                      </a:r>
                      <a:endParaRPr kumimoji="1" lang="ja-JP" altLang="en-US" sz="700" dirty="0">
                        <a:solidFill>
                          <a:schemeClr val="tx1"/>
                        </a:solidFill>
                      </a:endParaRPr>
                    </a:p>
                  </a:txBody>
                  <a:tcPr marL="35709" marR="35709"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283517186"/>
                  </a:ext>
                </a:extLst>
              </a:tr>
            </a:tbl>
          </a:graphicData>
        </a:graphic>
      </p:graphicFrame>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20</a:t>
            </a:r>
            <a:endParaRPr lang="ja-JP" altLang="en-US" dirty="0">
              <a:solidFill>
                <a:schemeClr val="tx1"/>
              </a:solidFill>
            </a:endParaRPr>
          </a:p>
        </p:txBody>
      </p:sp>
      <p:pic>
        <p:nvPicPr>
          <p:cNvPr id="3" name="図 2"/>
          <p:cNvPicPr>
            <a:picLocks noChangeAspect="1"/>
          </p:cNvPicPr>
          <p:nvPr/>
        </p:nvPicPr>
        <p:blipFill>
          <a:blip r:embed="rId5"/>
          <a:stretch>
            <a:fillRect/>
          </a:stretch>
        </p:blipFill>
        <p:spPr>
          <a:xfrm>
            <a:off x="4662583" y="1358770"/>
            <a:ext cx="4219113" cy="1979337"/>
          </a:xfrm>
          <a:prstGeom prst="rect">
            <a:avLst/>
          </a:prstGeom>
        </p:spPr>
      </p:pic>
      <p:pic>
        <p:nvPicPr>
          <p:cNvPr id="4" name="図 3"/>
          <p:cNvPicPr>
            <a:picLocks noChangeAspect="1"/>
          </p:cNvPicPr>
          <p:nvPr/>
        </p:nvPicPr>
        <p:blipFill>
          <a:blip r:embed="rId6"/>
          <a:stretch>
            <a:fillRect/>
          </a:stretch>
        </p:blipFill>
        <p:spPr>
          <a:xfrm>
            <a:off x="339865" y="4456278"/>
            <a:ext cx="4187129" cy="1965747"/>
          </a:xfrm>
          <a:prstGeom prst="rect">
            <a:avLst/>
          </a:prstGeom>
        </p:spPr>
      </p:pic>
    </p:spTree>
    <p:extLst>
      <p:ext uri="{BB962C8B-B14F-4D97-AF65-F5344CB8AC3E}">
        <p14:creationId xmlns:p14="http://schemas.microsoft.com/office/powerpoint/2010/main" val="2863154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23655"/>
            <a:ext cx="8839822" cy="6201689"/>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つづき）</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416633" y="3751293"/>
            <a:ext cx="3075247" cy="307777"/>
          </a:xfrm>
          <a:prstGeom prst="rect">
            <a:avLst/>
          </a:prstGeom>
          <a:noFill/>
        </p:spPr>
        <p:txBody>
          <a:bodyPr wrap="square" rtlCol="0">
            <a:spAutoFit/>
          </a:bodyPr>
          <a:lstStyle/>
          <a:p>
            <a:pPr lvl="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もの・ことづくりラボ</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36599" y="-36385"/>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21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522961" y="3984691"/>
            <a:ext cx="8549539" cy="2540653"/>
          </a:xfrm>
          <a:prstGeom prst="rect">
            <a:avLst/>
          </a:prstGeom>
          <a:noFill/>
          <a:ln>
            <a:noFill/>
          </a:ln>
        </p:spPr>
        <p:txBody>
          <a:bodyPr wrap="square" rtlCol="0">
            <a:noAutofit/>
          </a:bodyPr>
          <a:lstStyle/>
          <a:p>
            <a:pPr lvl="0">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及び府内市町村、企業が連携して府内の魅力的な地域資源を活用し</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推進に向けて</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なもの・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こと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サービス）等を生み出すことにより、大阪の地域活性化及び社会課題解決を図ることを目的とする。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取組例</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Specialty</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OSAKA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～大阪らしさ</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ｓの推進～」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会社バンタンと連携し、若い学生の力を活用した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のシンボル（新しいお土産）づくり。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もの・ことづくりオープンフォーラム」、「未来の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人ワークショップ」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名物開発研究所と連携し、地域を巻き込んだ取組みとなるような事業（観光を含む）を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先進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事例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の紹介やパネルディスカッション、ワークショップ等を実施。課題の共有やネットワークの拡大を図る。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4" name="テキスト ボックス 13"/>
          <p:cNvSpPr txBox="1"/>
          <p:nvPr/>
        </p:nvSpPr>
        <p:spPr>
          <a:xfrm>
            <a:off x="463257" y="1456067"/>
            <a:ext cx="8159193" cy="1754326"/>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公民</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連携で解決すべき行政課題をテーマに設定し、現状や府の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紹介し、複数の事業者とワークショップを実施。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対話」から様々なアイデアを生み出す公民連携の新たな仕組み</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実施テーマ</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2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noProof="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b="1" i="0" u="none" strike="noStrike" kern="1200" cap="none" spc="0" normalizeH="0" baseline="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テーマ「健康</a:t>
            </a:r>
            <a:r>
              <a:rPr kumimoji="1" lang="ja-JP" altLang="en-US" sz="1200" b="1" i="0" u="none" strike="noStrike" kern="1200" cap="none" spc="0" normalizeH="0" baseline="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noProof="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noProof="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noProof="0" dirty="0">
                <a:latin typeface="Meiryo UI" panose="020B0604030504040204" pitchFamily="50" charset="-128"/>
                <a:ea typeface="Meiryo UI" panose="020B0604030504040204" pitchFamily="50" charset="-128"/>
                <a:cs typeface="Meiryo UI" panose="020B0604030504040204" pitchFamily="50" charset="-128"/>
              </a:rPr>
              <a:t>テーマ「子どもの貧困</a:t>
            </a:r>
            <a:r>
              <a:rPr lang="ja-JP" altLang="en-US" sz="1200" b="1" noProof="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noProof="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i="0" u="none" strike="noStrike" kern="1200" cap="none" spc="0" normalizeH="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３）テーマ</a:t>
            </a:r>
            <a:r>
              <a:rPr kumimoji="1" lang="ja-JP" altLang="en-US" sz="12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「環境」          </a:t>
            </a:r>
            <a:r>
              <a:rPr kumimoji="1" lang="ja-JP" altLang="en-US" sz="1200" b="1" i="0" u="none" strike="noStrike" kern="1200" cap="none" spc="0" normalizeH="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４）テーマ「障がい者雇用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0" i="0" u="none" strike="noStrike" kern="1200" cap="none" spc="0" normalizeH="0" baseline="0" noProof="0" dirty="0">
              <a:ln>
                <a:noFill/>
              </a:ln>
              <a:effectLst/>
              <a:uLnTx/>
              <a:uFillTx/>
              <a:latin typeface="Calibri"/>
              <a:ea typeface="ＭＳ Ｐゴシック" panose="020B0600070205080204" pitchFamily="50" charset="-128"/>
            </a:endParaRPr>
          </a:p>
        </p:txBody>
      </p:sp>
      <p:sp>
        <p:nvSpPr>
          <p:cNvPr id="18" name="テキスト ボックス 17"/>
          <p:cNvSpPr txBox="1"/>
          <p:nvPr/>
        </p:nvSpPr>
        <p:spPr>
          <a:xfrm>
            <a:off x="416633" y="1206894"/>
            <a:ext cx="3075247" cy="307777"/>
          </a:xfrm>
          <a:prstGeom prst="rect">
            <a:avLst/>
          </a:prstGeom>
          <a:noFill/>
        </p:spPr>
        <p:txBody>
          <a:bodyPr wrap="square" rtlCol="0">
            <a:spAutoFit/>
          </a:bodyPr>
          <a:lstStyle/>
          <a:p>
            <a:pPr lvl="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■創発ダイアログ</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0F570522-E91E-45BB-8D0A-73E4E1FA12D7}"/>
              </a:ext>
            </a:extLst>
          </p:cNvPr>
          <p:cNvGrpSpPr/>
          <p:nvPr/>
        </p:nvGrpSpPr>
        <p:grpSpPr>
          <a:xfrm>
            <a:off x="6464151" y="1784701"/>
            <a:ext cx="2412876" cy="1914329"/>
            <a:chOff x="6806207" y="2582767"/>
            <a:chExt cx="2510636" cy="1784352"/>
          </a:xfrm>
        </p:grpSpPr>
        <p:sp>
          <p:nvSpPr>
            <p:cNvPr id="2" name="楕円 1">
              <a:extLst>
                <a:ext uri="{FF2B5EF4-FFF2-40B4-BE49-F238E27FC236}">
                  <a16:creationId xmlns:a16="http://schemas.microsoft.com/office/drawing/2014/main" id="{3EAD97F6-8C02-494B-9291-CC55DB2CC1B5}"/>
                </a:ext>
              </a:extLst>
            </p:cNvPr>
            <p:cNvSpPr/>
            <p:nvPr/>
          </p:nvSpPr>
          <p:spPr>
            <a:xfrm>
              <a:off x="7666859" y="3717480"/>
              <a:ext cx="838266" cy="649639"/>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a:t>
              </a:r>
            </a:p>
          </p:txBody>
        </p:sp>
        <p:sp>
          <p:nvSpPr>
            <p:cNvPr id="17" name="楕円 16">
              <a:extLst>
                <a:ext uri="{FF2B5EF4-FFF2-40B4-BE49-F238E27FC236}">
                  <a16:creationId xmlns:a16="http://schemas.microsoft.com/office/drawing/2014/main" id="{32F60D24-87C8-4E09-BDB8-97354795C599}"/>
                </a:ext>
              </a:extLst>
            </p:cNvPr>
            <p:cNvSpPr/>
            <p:nvPr/>
          </p:nvSpPr>
          <p:spPr>
            <a:xfrm>
              <a:off x="8464931" y="3024235"/>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楕円 18">
              <a:extLst>
                <a:ext uri="{FF2B5EF4-FFF2-40B4-BE49-F238E27FC236}">
                  <a16:creationId xmlns:a16="http://schemas.microsoft.com/office/drawing/2014/main" id="{15CC3A02-955C-4CB5-9995-9FADDDEF96ED}"/>
                </a:ext>
              </a:extLst>
            </p:cNvPr>
            <p:cNvSpPr/>
            <p:nvPr/>
          </p:nvSpPr>
          <p:spPr>
            <a:xfrm>
              <a:off x="6806207" y="3043912"/>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楕円 19">
              <a:extLst>
                <a:ext uri="{FF2B5EF4-FFF2-40B4-BE49-F238E27FC236}">
                  <a16:creationId xmlns:a16="http://schemas.microsoft.com/office/drawing/2014/main" id="{79E13DBE-1855-4C75-9834-3DDCCA639A8A}"/>
                </a:ext>
              </a:extLst>
            </p:cNvPr>
            <p:cNvSpPr/>
            <p:nvPr/>
          </p:nvSpPr>
          <p:spPr>
            <a:xfrm>
              <a:off x="7593387" y="2582767"/>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楕円 20">
              <a:extLst>
                <a:ext uri="{FF2B5EF4-FFF2-40B4-BE49-F238E27FC236}">
                  <a16:creationId xmlns:a16="http://schemas.microsoft.com/office/drawing/2014/main" id="{31430357-4027-4DEA-9975-2C2DD39C4210}"/>
                </a:ext>
              </a:extLst>
            </p:cNvPr>
            <p:cNvSpPr/>
            <p:nvPr/>
          </p:nvSpPr>
          <p:spPr>
            <a:xfrm>
              <a:off x="7578440" y="3171301"/>
              <a:ext cx="965622" cy="614523"/>
            </a:xfrm>
            <a:prstGeom prst="ellipse">
              <a:avLst/>
            </a:prstGeom>
            <a:solidFill>
              <a:srgbClr val="FFFF99"/>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共通の</a:t>
              </a:r>
              <a:endParaRPr kumimoji="1"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ビジョン</a:t>
              </a:r>
            </a:p>
          </p:txBody>
        </p:sp>
      </p:grpSp>
      <p:sp>
        <p:nvSpPr>
          <p:cNvPr id="10" name="楕円 9">
            <a:extLst>
              <a:ext uri="{FF2B5EF4-FFF2-40B4-BE49-F238E27FC236}">
                <a16:creationId xmlns:a16="http://schemas.microsoft.com/office/drawing/2014/main" id="{F1245BC3-6744-411F-BFD0-AA23F3EA24B1}"/>
              </a:ext>
            </a:extLst>
          </p:cNvPr>
          <p:cNvSpPr/>
          <p:nvPr/>
        </p:nvSpPr>
        <p:spPr>
          <a:xfrm>
            <a:off x="6642229" y="1943835"/>
            <a:ext cx="2102951" cy="1434855"/>
          </a:xfrm>
          <a:prstGeom prst="ellipse">
            <a:avLst/>
          </a:prstGeom>
          <a:solidFill>
            <a:schemeClr val="accent1">
              <a:lumMod val="20000"/>
              <a:lumOff val="80000"/>
              <a:alpha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矢印コネクタ 15">
            <a:extLst>
              <a:ext uri="{FF2B5EF4-FFF2-40B4-BE49-F238E27FC236}">
                <a16:creationId xmlns:a16="http://schemas.microsoft.com/office/drawing/2014/main" id="{BC265829-6298-4717-87C4-BC5031AFEA5F}"/>
              </a:ext>
            </a:extLst>
          </p:cNvPr>
          <p:cNvCxnSpPr>
            <a:cxnSpLocks/>
          </p:cNvCxnSpPr>
          <p:nvPr/>
        </p:nvCxnSpPr>
        <p:spPr>
          <a:xfrm>
            <a:off x="566555" y="3166125"/>
            <a:ext cx="225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A7C1E0-2C85-4778-9302-D158D60A57F1}"/>
              </a:ext>
            </a:extLst>
          </p:cNvPr>
          <p:cNvSpPr txBox="1"/>
          <p:nvPr/>
        </p:nvSpPr>
        <p:spPr>
          <a:xfrm>
            <a:off x="828675" y="3025725"/>
            <a:ext cx="5813554" cy="486209"/>
          </a:xfrm>
          <a:prstGeom prst="rect">
            <a:avLst/>
          </a:prstGeom>
          <a:noFill/>
          <a:ln>
            <a:solidFill>
              <a:schemeClr val="accent1">
                <a:shade val="95000"/>
                <a:satMod val="105000"/>
              </a:schemeClr>
            </a:solidFill>
            <a:prstDash val="dash"/>
          </a:ln>
        </p:spPr>
        <p:txBody>
          <a:bodyPr wrap="square" rtlCol="0">
            <a:noAutofit/>
          </a:bodyPr>
          <a:lstStyle/>
          <a:p>
            <a:r>
              <a:rPr lang="en-US" altLang="ja-JP" sz="1100" dirty="0">
                <a:latin typeface="Meiryo UI" panose="020B0604030504040204" pitchFamily="50" charset="-128"/>
                <a:ea typeface="Meiryo UI" panose="020B0604030504040204" pitchFamily="50" charset="-128"/>
                <a:cs typeface="メイリオ" panose="020B0604030504040204" pitchFamily="50" charset="-128"/>
              </a:rPr>
              <a:t>Well‐Being OSAKA Lab </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の設立（健康）、子ども招待イベント、暑さ対策の啓発活動、障がい者雇用セミナーの実施等へ</a:t>
            </a:r>
            <a:endParaRPr kumimoji="1" lang="ja-JP" altLang="en-US" sz="1100" dirty="0">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23" name="グループ化 22"/>
          <p:cNvGrpSpPr/>
          <p:nvPr/>
        </p:nvGrpSpPr>
        <p:grpSpPr>
          <a:xfrm>
            <a:off x="4746186" y="4600283"/>
            <a:ext cx="4188128" cy="1078967"/>
            <a:chOff x="180015" y="1656854"/>
            <a:chExt cx="11758709" cy="2850751"/>
          </a:xfrm>
        </p:grpSpPr>
        <p:sp>
          <p:nvSpPr>
            <p:cNvPr id="24" name="フローチャート: 結合子 23"/>
            <p:cNvSpPr/>
            <p:nvPr/>
          </p:nvSpPr>
          <p:spPr>
            <a:xfrm>
              <a:off x="313390" y="2589604"/>
              <a:ext cx="2009104" cy="1918001"/>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オリエン</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テーション</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チーム編成</a:t>
              </a:r>
              <a:endParaRPr kumimoji="1" lang="ja-JP" altLang="en-US" sz="550" b="1" dirty="0">
                <a:solidFill>
                  <a:schemeClr val="tx1"/>
                </a:solidFill>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2717447" y="2589603"/>
              <a:ext cx="2009103" cy="191800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0" b="1" dirty="0" smtClean="0">
                  <a:solidFill>
                    <a:schemeClr val="tx1"/>
                  </a:solidFill>
                  <a:latin typeface="Meiryo UI" panose="020B0604030504040204" pitchFamily="50" charset="-128"/>
                  <a:ea typeface="Meiryo UI" panose="020B0604030504040204" pitchFamily="50" charset="-128"/>
                </a:rPr>
                <a:t>チーム別</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ディスカッ</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ション</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特別ゼミ</a:t>
              </a:r>
              <a:endParaRPr kumimoji="1" lang="ja-JP" altLang="en-US" sz="550" b="1" dirty="0">
                <a:solidFill>
                  <a:schemeClr val="tx1"/>
                </a:solidFill>
                <a:latin typeface="Meiryo UI" panose="020B0604030504040204" pitchFamily="50" charset="-128"/>
                <a:ea typeface="Meiryo UI" panose="020B0604030504040204" pitchFamily="50" charset="-128"/>
              </a:endParaRPr>
            </a:p>
          </p:txBody>
        </p:sp>
        <p:sp>
          <p:nvSpPr>
            <p:cNvPr id="29" name="フローチャート: 結合子 28"/>
            <p:cNvSpPr/>
            <p:nvPr/>
          </p:nvSpPr>
          <p:spPr>
            <a:xfrm>
              <a:off x="5121505" y="2589603"/>
              <a:ext cx="2009103" cy="191800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0" b="1" dirty="0" smtClean="0">
                  <a:solidFill>
                    <a:schemeClr val="tx1"/>
                  </a:solidFill>
                  <a:latin typeface="Meiryo UI" panose="020B0604030504040204" pitchFamily="50" charset="-128"/>
                  <a:ea typeface="Meiryo UI" panose="020B0604030504040204" pitchFamily="50" charset="-128"/>
                </a:rPr>
                <a:t>書類審査</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学内</a:t>
              </a:r>
              <a:r>
                <a:rPr kumimoji="1" lang="ja-JP" altLang="en-US" sz="550" b="1" dirty="0" smtClean="0">
                  <a:solidFill>
                    <a:schemeClr val="tx1"/>
                  </a:solidFill>
                  <a:latin typeface="Meiryo UI" panose="020B0604030504040204" pitchFamily="50" charset="-128"/>
                  <a:ea typeface="Meiryo UI" panose="020B0604030504040204" pitchFamily="50" charset="-128"/>
                </a:rPr>
                <a:t>プレゼ</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ン審査</a:t>
              </a:r>
              <a:r>
                <a:rPr kumimoji="1" lang="en-US" altLang="ja-JP" sz="550" b="1" dirty="0" smtClean="0">
                  <a:solidFill>
                    <a:schemeClr val="tx1"/>
                  </a:solidFill>
                  <a:latin typeface="Meiryo UI" panose="020B0604030504040204" pitchFamily="50" charset="-128"/>
                  <a:ea typeface="Meiryo UI" panose="020B0604030504040204" pitchFamily="50" charset="-128"/>
                </a:rPr>
                <a:t>/</a:t>
              </a:r>
              <a:r>
                <a:rPr lang="ja-JP" altLang="en-US" sz="550" b="1" dirty="0" smtClean="0">
                  <a:solidFill>
                    <a:schemeClr val="tx1"/>
                  </a:solidFill>
                  <a:latin typeface="Meiryo UI" panose="020B0604030504040204" pitchFamily="50" charset="-128"/>
                  <a:ea typeface="Meiryo UI" panose="020B0604030504040204" pitchFamily="50" charset="-128"/>
                </a:rPr>
                <a:t>選抜</a:t>
              </a:r>
              <a:r>
                <a:rPr kumimoji="1" lang="ja-JP" altLang="en-US" sz="550" b="1" dirty="0" smtClean="0">
                  <a:solidFill>
                    <a:schemeClr val="tx1"/>
                  </a:solidFill>
                  <a:latin typeface="Meiryo UI" panose="020B0604030504040204" pitchFamily="50" charset="-128"/>
                  <a:ea typeface="Meiryo UI" panose="020B0604030504040204" pitchFamily="50" charset="-128"/>
                </a:rPr>
                <a:t>ゼミ</a:t>
              </a:r>
              <a:endParaRPr kumimoji="1" lang="ja-JP" altLang="en-US" sz="550" b="1" dirty="0">
                <a:solidFill>
                  <a:schemeClr val="tx1"/>
                </a:solidFill>
                <a:latin typeface="Meiryo UI" panose="020B0604030504040204" pitchFamily="50" charset="-128"/>
                <a:ea typeface="Meiryo UI" panose="020B0604030504040204" pitchFamily="50" charset="-128"/>
              </a:endParaRPr>
            </a:p>
          </p:txBody>
        </p:sp>
        <p:sp>
          <p:nvSpPr>
            <p:cNvPr id="30" name="フローチャート: 結合子 29"/>
            <p:cNvSpPr/>
            <p:nvPr/>
          </p:nvSpPr>
          <p:spPr>
            <a:xfrm>
              <a:off x="7525563" y="2589603"/>
              <a:ext cx="2009103" cy="191800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0" b="1" dirty="0" smtClean="0">
                  <a:solidFill>
                    <a:schemeClr val="tx1"/>
                  </a:solidFill>
                  <a:latin typeface="Meiryo UI" panose="020B0604030504040204" pitchFamily="50" charset="-128"/>
                  <a:ea typeface="Meiryo UI" panose="020B0604030504040204" pitchFamily="50" charset="-128"/>
                </a:rPr>
                <a:t>協力先</a:t>
              </a:r>
              <a:endParaRPr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開拓</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lang="ja-JP" altLang="en-US" sz="550" b="1" dirty="0" smtClean="0">
                  <a:solidFill>
                    <a:schemeClr val="tx1"/>
                  </a:solidFill>
                  <a:latin typeface="Meiryo UI" panose="020B0604030504040204" pitchFamily="50" charset="-128"/>
                  <a:ea typeface="Meiryo UI" panose="020B0604030504040204" pitchFamily="50" charset="-128"/>
                </a:rPr>
                <a:t>最終プレゼン</a:t>
              </a:r>
              <a:r>
                <a:rPr lang="en-US" altLang="ja-JP" sz="550" b="1" dirty="0" smtClean="0">
                  <a:solidFill>
                    <a:schemeClr val="tx1"/>
                  </a:solidFill>
                  <a:latin typeface="Meiryo UI" panose="020B0604030504040204" pitchFamily="50" charset="-128"/>
                  <a:ea typeface="Meiryo UI" panose="020B0604030504040204" pitchFamily="50" charset="-128"/>
                </a:rPr>
                <a:t>【</a:t>
              </a:r>
              <a:r>
                <a:rPr lang="ja-JP" altLang="en-US" sz="550" b="1" dirty="0" smtClean="0">
                  <a:solidFill>
                    <a:schemeClr val="tx1"/>
                  </a:solidFill>
                  <a:latin typeface="Meiryo UI" panose="020B0604030504040204" pitchFamily="50" charset="-128"/>
                  <a:ea typeface="Meiryo UI" panose="020B0604030504040204" pitchFamily="50" charset="-128"/>
                </a:rPr>
                <a:t>表彰</a:t>
              </a:r>
              <a:r>
                <a:rPr lang="en-US" altLang="ja-JP" sz="550" b="1" dirty="0" smtClean="0">
                  <a:solidFill>
                    <a:schemeClr val="tx1"/>
                  </a:solidFill>
                  <a:latin typeface="Meiryo UI" panose="020B0604030504040204" pitchFamily="50" charset="-128"/>
                  <a:ea typeface="Meiryo UI" panose="020B0604030504040204" pitchFamily="50" charset="-128"/>
                </a:rPr>
                <a:t>】</a:t>
              </a:r>
              <a:endParaRPr kumimoji="1" lang="ja-JP" altLang="en-US" sz="550" b="1" dirty="0">
                <a:solidFill>
                  <a:schemeClr val="tx1"/>
                </a:solidFill>
                <a:latin typeface="Meiryo UI" panose="020B0604030504040204" pitchFamily="50" charset="-128"/>
                <a:ea typeface="Meiryo UI" panose="020B0604030504040204" pitchFamily="50" charset="-128"/>
              </a:endParaRPr>
            </a:p>
          </p:txBody>
        </p:sp>
        <p:sp>
          <p:nvSpPr>
            <p:cNvPr id="31" name="フローチャート: 結合子 30"/>
            <p:cNvSpPr/>
            <p:nvPr/>
          </p:nvSpPr>
          <p:spPr>
            <a:xfrm>
              <a:off x="9929621" y="2589603"/>
              <a:ext cx="2009103" cy="1918002"/>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商品化</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550" b="1" dirty="0" smtClean="0">
                  <a:solidFill>
                    <a:schemeClr val="tx1"/>
                  </a:solidFill>
                  <a:latin typeface="Meiryo UI" panose="020B0604030504040204" pitchFamily="50" charset="-128"/>
                  <a:ea typeface="Meiryo UI" panose="020B0604030504040204" pitchFamily="50" charset="-128"/>
                </a:rPr>
                <a:t>検討</a:t>
              </a:r>
              <a:endParaRPr kumimoji="1" lang="en-US" altLang="ja-JP" sz="550" b="1" dirty="0" smtClean="0">
                <a:solidFill>
                  <a:schemeClr val="tx1"/>
                </a:solidFill>
                <a:latin typeface="Meiryo UI" panose="020B0604030504040204" pitchFamily="50" charset="-128"/>
                <a:ea typeface="Meiryo UI" panose="020B0604030504040204" pitchFamily="50" charset="-128"/>
              </a:endParaRPr>
            </a:p>
          </p:txBody>
        </p:sp>
        <p:sp>
          <p:nvSpPr>
            <p:cNvPr id="32" name="右矢印 31"/>
            <p:cNvSpPr/>
            <p:nvPr/>
          </p:nvSpPr>
          <p:spPr>
            <a:xfrm>
              <a:off x="2393328" y="3374739"/>
              <a:ext cx="253283" cy="3477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4797386" y="3374739"/>
              <a:ext cx="253283" cy="3477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7201444" y="3374739"/>
              <a:ext cx="253283" cy="3477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9605502" y="3374739"/>
              <a:ext cx="253283" cy="3477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80015" y="1656854"/>
              <a:ext cx="2339954" cy="1186036"/>
            </a:xfrm>
            <a:prstGeom prst="rect">
              <a:avLst/>
            </a:prstGeom>
            <a:noFill/>
          </p:spPr>
          <p:txBody>
            <a:bodyPr wrap="square" rtlCol="0">
              <a:spAutoFit/>
            </a:bodyPr>
            <a:lstStyle/>
            <a:p>
              <a:r>
                <a:rPr lang="ja-JP" altLang="en-US" sz="600" b="1" dirty="0" smtClean="0">
                  <a:latin typeface="Meiryo UI" panose="020B0604030504040204" pitchFamily="50" charset="-128"/>
                  <a:ea typeface="Meiryo UI" panose="020B0604030504040204" pitchFamily="50" charset="-128"/>
                </a:rPr>
                <a:t>令和元年</a:t>
              </a:r>
              <a:endParaRPr lang="en-US" altLang="ja-JP" sz="600" b="1" dirty="0" smtClean="0">
                <a:latin typeface="Meiryo UI" panose="020B0604030504040204" pitchFamily="50" charset="-128"/>
                <a:ea typeface="Meiryo UI" panose="020B0604030504040204" pitchFamily="50" charset="-128"/>
              </a:endParaRPr>
            </a:p>
            <a:p>
              <a:r>
                <a:rPr lang="en-US" altLang="ja-JP" sz="600" b="1" dirty="0" smtClean="0">
                  <a:latin typeface="Meiryo UI" panose="020B0604030504040204" pitchFamily="50" charset="-128"/>
                  <a:ea typeface="Meiryo UI" panose="020B0604030504040204" pitchFamily="50" charset="-128"/>
                </a:rPr>
                <a:t>7</a:t>
              </a:r>
              <a:r>
                <a:rPr lang="ja-JP" altLang="en-US" sz="600" b="1" dirty="0" smtClean="0">
                  <a:latin typeface="Meiryo UI" panose="020B0604030504040204" pitchFamily="50" charset="-128"/>
                  <a:ea typeface="Meiryo UI" panose="020B0604030504040204" pitchFamily="50" charset="-128"/>
                </a:rPr>
                <a:t>月</a:t>
              </a:r>
              <a:r>
                <a:rPr lang="en-US" altLang="ja-JP" sz="600" b="1" dirty="0" smtClean="0">
                  <a:latin typeface="Meiryo UI" panose="020B0604030504040204" pitchFamily="50" charset="-128"/>
                  <a:ea typeface="Meiryo UI" panose="020B0604030504040204" pitchFamily="50" charset="-128"/>
                </a:rPr>
                <a:t>26</a:t>
              </a:r>
              <a:r>
                <a:rPr lang="ja-JP" altLang="en-US" sz="600" b="1" dirty="0" smtClean="0">
                  <a:latin typeface="Meiryo UI" panose="020B0604030504040204" pitchFamily="50" charset="-128"/>
                  <a:ea typeface="Meiryo UI" panose="020B0604030504040204" pitchFamily="50" charset="-128"/>
                </a:rPr>
                <a:t>日</a:t>
              </a:r>
              <a:r>
                <a:rPr lang="en-US" altLang="ja-JP" sz="600" b="1" dirty="0" smtClean="0">
                  <a:latin typeface="Meiryo UI" panose="020B0604030504040204" pitchFamily="50" charset="-128"/>
                  <a:ea typeface="Meiryo UI" panose="020B0604030504040204" pitchFamily="50" charset="-128"/>
                </a:rPr>
                <a:t> </a:t>
              </a:r>
              <a:r>
                <a:rPr lang="ja-JP" altLang="en-US" sz="600" b="1" dirty="0" smtClean="0">
                  <a:latin typeface="Meiryo UI" panose="020B0604030504040204" pitchFamily="50" charset="-128"/>
                  <a:ea typeface="Meiryo UI" panose="020B0604030504040204" pitchFamily="50" charset="-128"/>
                </a:rPr>
                <a:t>大阪校</a:t>
              </a:r>
              <a:endParaRPr lang="en-US" altLang="ja-JP" sz="600" b="1" dirty="0" smtClean="0">
                <a:latin typeface="Meiryo UI" panose="020B0604030504040204" pitchFamily="50" charset="-128"/>
                <a:ea typeface="Meiryo UI" panose="020B0604030504040204" pitchFamily="50" charset="-128"/>
              </a:endParaRPr>
            </a:p>
            <a:p>
              <a:r>
                <a:rPr kumimoji="1" lang="ja-JP" altLang="en-US" sz="600" b="1" dirty="0">
                  <a:latin typeface="Meiryo UI" panose="020B0604030504040204" pitchFamily="50" charset="-128"/>
                  <a:ea typeface="Meiryo UI" panose="020B0604030504040204" pitchFamily="50" charset="-128"/>
                </a:rPr>
                <a:t>　</a:t>
              </a:r>
              <a:r>
                <a:rPr lang="ja-JP" altLang="en-US" sz="600" b="1" dirty="0">
                  <a:latin typeface="Meiryo UI" panose="020B0604030504040204" pitchFamily="50" charset="-128"/>
                  <a:ea typeface="Meiryo UI" panose="020B0604030504040204" pitchFamily="50" charset="-128"/>
                </a:rPr>
                <a:t>　 </a:t>
              </a:r>
              <a:r>
                <a:rPr kumimoji="1" lang="en-US" altLang="ja-JP" sz="600" b="1" dirty="0" smtClean="0">
                  <a:latin typeface="Meiryo UI" panose="020B0604030504040204" pitchFamily="50" charset="-128"/>
                  <a:ea typeface="Meiryo UI" panose="020B0604030504040204" pitchFamily="50" charset="-128"/>
                </a:rPr>
                <a:t>29</a:t>
              </a:r>
              <a:r>
                <a:rPr kumimoji="1" lang="ja-JP" altLang="en-US" sz="600" b="1" dirty="0" smtClean="0">
                  <a:latin typeface="Meiryo UI" panose="020B0604030504040204" pitchFamily="50" charset="-128"/>
                  <a:ea typeface="Meiryo UI" panose="020B0604030504040204" pitchFamily="50" charset="-128"/>
                </a:rPr>
                <a:t>日</a:t>
              </a:r>
              <a:r>
                <a:rPr kumimoji="1" lang="en-US" altLang="ja-JP" sz="600" b="1" dirty="0" smtClean="0">
                  <a:latin typeface="Meiryo UI" panose="020B0604030504040204" pitchFamily="50" charset="-128"/>
                  <a:ea typeface="Meiryo UI" panose="020B0604030504040204" pitchFamily="50" charset="-128"/>
                </a:rPr>
                <a:t> </a:t>
              </a:r>
              <a:r>
                <a:rPr kumimoji="1" lang="ja-JP" altLang="en-US" sz="600" b="1" dirty="0" smtClean="0">
                  <a:latin typeface="Meiryo UI" panose="020B0604030504040204" pitchFamily="50" charset="-128"/>
                  <a:ea typeface="Meiryo UI" panose="020B0604030504040204" pitchFamily="50" charset="-128"/>
                </a:rPr>
                <a:t>東京校</a:t>
              </a:r>
              <a:endParaRPr kumimoji="1" lang="ja-JP" altLang="en-US" sz="6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856102" y="1998257"/>
              <a:ext cx="1809070" cy="487908"/>
            </a:xfrm>
            <a:prstGeom prst="rect">
              <a:avLst/>
            </a:prstGeom>
            <a:noFill/>
          </p:spPr>
          <p:txBody>
            <a:bodyPr wrap="square" rtlCol="0">
              <a:spAutoFit/>
            </a:bodyPr>
            <a:lstStyle/>
            <a:p>
              <a:r>
                <a:rPr lang="en-US" altLang="ja-JP" sz="600" b="1" dirty="0" smtClean="0">
                  <a:latin typeface="Meiryo UI" panose="020B0604030504040204" pitchFamily="50" charset="-128"/>
                  <a:ea typeface="Meiryo UI" panose="020B0604030504040204" pitchFamily="50" charset="-128"/>
                </a:rPr>
                <a:t>7</a:t>
              </a:r>
              <a:r>
                <a:rPr lang="ja-JP" altLang="en-US" sz="600" b="1" dirty="0" smtClean="0">
                  <a:latin typeface="Meiryo UI" panose="020B0604030504040204" pitchFamily="50" charset="-128"/>
                  <a:ea typeface="Meiryo UI" panose="020B0604030504040204" pitchFamily="50" charset="-128"/>
                </a:rPr>
                <a:t>月</a:t>
              </a:r>
              <a:r>
                <a:rPr lang="en-US" altLang="ja-JP" sz="600" b="1" dirty="0" smtClean="0">
                  <a:latin typeface="Meiryo UI" panose="020B0604030504040204" pitchFamily="50" charset="-128"/>
                  <a:ea typeface="Meiryo UI" panose="020B0604030504040204" pitchFamily="50" charset="-128"/>
                </a:rPr>
                <a:t>~</a:t>
              </a:r>
              <a:r>
                <a:rPr lang="ja-JP" altLang="en-US" sz="600" b="1" dirty="0" smtClean="0">
                  <a:latin typeface="Meiryo UI" panose="020B0604030504040204" pitchFamily="50" charset="-128"/>
                  <a:ea typeface="Meiryo UI" panose="020B0604030504040204" pitchFamily="50" charset="-128"/>
                </a:rPr>
                <a:t>９月</a:t>
              </a:r>
              <a:endParaRPr lang="en-US" altLang="ja-JP" sz="6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625957" y="2012054"/>
              <a:ext cx="1231480" cy="593019"/>
            </a:xfrm>
            <a:prstGeom prst="rect">
              <a:avLst/>
            </a:prstGeom>
            <a:noFill/>
          </p:spPr>
          <p:txBody>
            <a:bodyPr wrap="square" rtlCol="0">
              <a:spAutoFit/>
            </a:bodyPr>
            <a:lstStyle/>
            <a:p>
              <a:r>
                <a:rPr lang="en-US" altLang="ja-JP" sz="600" b="1" dirty="0" smtClean="0">
                  <a:latin typeface="Meiryo UI" panose="020B0604030504040204" pitchFamily="50" charset="-128"/>
                  <a:ea typeface="Meiryo UI" panose="020B0604030504040204" pitchFamily="50" charset="-128"/>
                </a:rPr>
                <a:t>10</a:t>
              </a:r>
              <a:r>
                <a:rPr lang="ja-JP" altLang="en-US" sz="600" b="1" dirty="0" smtClean="0">
                  <a:latin typeface="Meiryo UI" panose="020B0604030504040204" pitchFamily="50" charset="-128"/>
                  <a:ea typeface="Meiryo UI" panose="020B0604030504040204" pitchFamily="50" charset="-128"/>
                </a:rPr>
                <a:t>月</a:t>
              </a:r>
              <a:endParaRPr lang="en-US" altLang="ja-JP" sz="6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7692450" y="1998257"/>
              <a:ext cx="2228657" cy="487908"/>
            </a:xfrm>
            <a:prstGeom prst="rect">
              <a:avLst/>
            </a:prstGeom>
            <a:noFill/>
          </p:spPr>
          <p:txBody>
            <a:bodyPr wrap="square" rtlCol="0">
              <a:spAutoFit/>
            </a:bodyPr>
            <a:lstStyle/>
            <a:p>
              <a:r>
                <a:rPr lang="en-US" altLang="ja-JP" sz="600" b="1" dirty="0" smtClean="0">
                  <a:latin typeface="Meiryo UI" panose="020B0604030504040204" pitchFamily="50" charset="-128"/>
                  <a:ea typeface="Meiryo UI" panose="020B0604030504040204" pitchFamily="50" charset="-128"/>
                </a:rPr>
                <a:t>11</a:t>
              </a:r>
              <a:r>
                <a:rPr lang="ja-JP" altLang="en-US" sz="600" b="1" dirty="0" smtClean="0">
                  <a:latin typeface="Meiryo UI" panose="020B0604030504040204" pitchFamily="50" charset="-128"/>
                  <a:ea typeface="Meiryo UI" panose="020B0604030504040204" pitchFamily="50" charset="-128"/>
                </a:rPr>
                <a:t>月</a:t>
              </a:r>
              <a:r>
                <a:rPr lang="en-US" altLang="ja-JP" sz="600" b="1" dirty="0" smtClean="0">
                  <a:latin typeface="Meiryo UI" panose="020B0604030504040204" pitchFamily="50" charset="-128"/>
                  <a:ea typeface="Meiryo UI" panose="020B0604030504040204" pitchFamily="50" charset="-128"/>
                </a:rPr>
                <a:t>~12</a:t>
              </a:r>
              <a:r>
                <a:rPr lang="ja-JP" altLang="en-US" sz="600" b="1" dirty="0" smtClean="0">
                  <a:latin typeface="Meiryo UI" panose="020B0604030504040204" pitchFamily="50" charset="-128"/>
                  <a:ea typeface="Meiryo UI" panose="020B0604030504040204" pitchFamily="50" charset="-128"/>
                </a:rPr>
                <a:t>月</a:t>
              </a:r>
              <a:endParaRPr lang="en-US" altLang="ja-JP" sz="600" b="1"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0052267" y="1715546"/>
              <a:ext cx="1608729" cy="731862"/>
            </a:xfrm>
            <a:prstGeom prst="rect">
              <a:avLst/>
            </a:prstGeom>
            <a:noFill/>
          </p:spPr>
          <p:txBody>
            <a:bodyPr wrap="square" rtlCol="0">
              <a:spAutoFit/>
            </a:bodyPr>
            <a:lstStyle/>
            <a:p>
              <a:r>
                <a:rPr lang="ja-JP" altLang="en-US" sz="600" b="1" dirty="0" smtClean="0">
                  <a:latin typeface="Meiryo UI" panose="020B0604030504040204" pitchFamily="50" charset="-128"/>
                  <a:ea typeface="Meiryo UI" panose="020B0604030504040204" pitchFamily="50" charset="-128"/>
                </a:rPr>
                <a:t>令和２年</a:t>
              </a:r>
              <a:endParaRPr lang="en-US" altLang="ja-JP" sz="600" b="1" dirty="0" smtClean="0">
                <a:latin typeface="Meiryo UI" panose="020B0604030504040204" pitchFamily="50" charset="-128"/>
                <a:ea typeface="Meiryo UI" panose="020B0604030504040204" pitchFamily="50" charset="-128"/>
              </a:endParaRPr>
            </a:p>
            <a:p>
              <a:r>
                <a:rPr lang="ja-JP" altLang="en-US" sz="600" b="1" dirty="0" smtClean="0">
                  <a:latin typeface="Meiryo UI" panose="020B0604030504040204" pitchFamily="50" charset="-128"/>
                  <a:ea typeface="Meiryo UI" panose="020B0604030504040204" pitchFamily="50" charset="-128"/>
                </a:rPr>
                <a:t>　 　  </a:t>
              </a:r>
              <a:r>
                <a:rPr lang="en-US" altLang="ja-JP" sz="600" b="1" dirty="0" smtClean="0">
                  <a:latin typeface="Meiryo UI" panose="020B0604030504040204" pitchFamily="50" charset="-128"/>
                  <a:ea typeface="Meiryo UI" panose="020B0604030504040204" pitchFamily="50" charset="-128"/>
                </a:rPr>
                <a:t>1</a:t>
              </a:r>
              <a:r>
                <a:rPr lang="ja-JP" altLang="en-US" sz="600" b="1" dirty="0" smtClean="0">
                  <a:latin typeface="Meiryo UI" panose="020B0604030504040204" pitchFamily="50" charset="-128"/>
                  <a:ea typeface="Meiryo UI" panose="020B0604030504040204" pitchFamily="50" charset="-128"/>
                </a:rPr>
                <a:t>月</a:t>
              </a:r>
              <a:r>
                <a:rPr lang="en-US" altLang="ja-JP" sz="600" b="1" dirty="0" smtClean="0">
                  <a:latin typeface="Meiryo UI" panose="020B0604030504040204" pitchFamily="50" charset="-128"/>
                  <a:ea typeface="Meiryo UI" panose="020B0604030504040204" pitchFamily="50" charset="-128"/>
                </a:rPr>
                <a:t>~</a:t>
              </a:r>
            </a:p>
          </p:txBody>
        </p:sp>
      </p:grpSp>
      <p:sp>
        <p:nvSpPr>
          <p:cNvPr id="4" name="テキスト ボックス 3"/>
          <p:cNvSpPr txBox="1"/>
          <p:nvPr/>
        </p:nvSpPr>
        <p:spPr>
          <a:xfrm>
            <a:off x="3166637" y="2187270"/>
            <a:ext cx="2665503" cy="862382"/>
          </a:xfrm>
          <a:prstGeom prst="rect">
            <a:avLst/>
          </a:prstGeom>
          <a:noFill/>
          <a:ln>
            <a:noFill/>
          </a:ln>
        </p:spPr>
        <p:txBody>
          <a:bodyPr wrap="square" rtlCol="0">
            <a:noAutofit/>
          </a:bodyPr>
          <a:lstStyle/>
          <a:p>
            <a:pPr lvl="0">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社等）が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社等）が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市町村等）が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市町村等）が参加</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456765" y="2200584"/>
            <a:ext cx="1080120" cy="765085"/>
          </a:xfrm>
          <a:prstGeom prst="rect">
            <a:avLst/>
          </a:prstGeom>
          <a:noFill/>
          <a:ln>
            <a:noFill/>
          </a:ln>
        </p:spPr>
        <p:txBody>
          <a:bodyPr wrap="square" rtlCol="0">
            <a:noAutofit/>
          </a:bodyPr>
          <a:lstStyle/>
          <a:p>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cs typeface="メイリオ" panose="020B0604030504040204" pitchFamily="50" charset="-128"/>
              </a:rPr>
              <a:t>H30.2</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メイリオ" panose="020B0604030504040204" pitchFamily="50" charset="-128"/>
              </a:rPr>
              <a:t>H30.6</a:t>
            </a:r>
            <a:r>
              <a:rPr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メイリオ" panose="020B0604030504040204" pitchFamily="50" charset="-128"/>
              </a:rPr>
              <a:t>R1.5</a:t>
            </a:r>
            <a:r>
              <a:rPr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メイリオ"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cs typeface="メイリオ" panose="020B0604030504040204" pitchFamily="50" charset="-128"/>
              </a:rPr>
              <a:t>R1.10</a:t>
            </a:r>
            <a:r>
              <a:rPr kumimoji="1" lang="ja-JP" altLang="en-US" sz="1200" b="1" dirty="0" smtClean="0">
                <a:latin typeface="Meiryo UI" panose="020B0604030504040204" pitchFamily="50" charset="-128"/>
                <a:ea typeface="Meiryo UI"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570772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107222" y="362876"/>
            <a:ext cx="8946459" cy="625569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）（つづき）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Picture 3"/>
          <p:cNvPicPr>
            <a:picLocks noChangeAspect="1" noChangeArrowheads="1"/>
          </p:cNvPicPr>
          <p:nvPr/>
        </p:nvPicPr>
        <p:blipFill rotWithShape="1">
          <a:blip r:embed="rId2"/>
          <a:srcRect/>
          <a:stretch/>
        </p:blipFill>
        <p:spPr bwMode="auto">
          <a:xfrm>
            <a:off x="63274" y="4113323"/>
            <a:ext cx="1972712" cy="8309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7" name="正方形/長方形 46"/>
          <p:cNvSpPr/>
          <p:nvPr/>
        </p:nvSpPr>
        <p:spPr>
          <a:xfrm>
            <a:off x="-458069" y="1839649"/>
            <a:ext cx="1972713" cy="2367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57" name="正方形/長方形 56"/>
          <p:cNvSpPr/>
          <p:nvPr/>
        </p:nvSpPr>
        <p:spPr>
          <a:xfrm>
            <a:off x="6293509" y="2911888"/>
            <a:ext cx="2698923" cy="268517"/>
          </a:xfrm>
          <a:prstGeom prst="rect">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en-US" altLang="ja-JP" sz="1108" b="1" dirty="0">
                <a:solidFill>
                  <a:schemeClr val="tx1"/>
                </a:solidFill>
                <a:latin typeface="Meiryo" panose="020B0604030504040204" pitchFamily="34" charset="-128"/>
                <a:ea typeface="Meiryo" panose="020B0604030504040204" pitchFamily="34" charset="-128"/>
              </a:rPr>
              <a:t>Twitter【</a:t>
            </a:r>
            <a:r>
              <a:rPr lang="ja-JP" altLang="en-US" sz="1108" b="1" dirty="0">
                <a:solidFill>
                  <a:schemeClr val="tx1"/>
                </a:solidFill>
                <a:latin typeface="Meiryo" panose="020B0604030504040204" pitchFamily="34" charset="-128"/>
                <a:ea typeface="Meiryo" panose="020B0604030504040204" pitchFamily="34" charset="-128"/>
              </a:rPr>
              <a:t>＠</a:t>
            </a:r>
            <a:r>
              <a:rPr lang="en-US" altLang="ja-JP" sz="1108" b="1" dirty="0" err="1">
                <a:solidFill>
                  <a:schemeClr val="tx1"/>
                </a:solidFill>
                <a:latin typeface="Meiryo" panose="020B0604030504040204" pitchFamily="34" charset="-128"/>
                <a:ea typeface="Meiryo" panose="020B0604030504040204" pitchFamily="34" charset="-128"/>
              </a:rPr>
              <a:t>meikan_osaka</a:t>
            </a:r>
            <a:r>
              <a:rPr lang="en-US" altLang="ja-JP" sz="1108" b="1" dirty="0">
                <a:solidFill>
                  <a:schemeClr val="tx1"/>
                </a:solidFill>
                <a:latin typeface="Meiryo" panose="020B0604030504040204" pitchFamily="34" charset="-128"/>
                <a:ea typeface="Meiryo" panose="020B0604030504040204" pitchFamily="34" charset="-128"/>
              </a:rPr>
              <a:t>】</a:t>
            </a:r>
            <a:endParaRPr lang="ja-JP" altLang="en-US" sz="1108" b="1" dirty="0">
              <a:solidFill>
                <a:schemeClr val="tx1"/>
              </a:solidFill>
              <a:latin typeface="Meiryo" panose="020B0604030504040204" pitchFamily="34" charset="-128"/>
              <a:ea typeface="Meiryo" panose="020B0604030504040204" pitchFamily="34" charset="-128"/>
            </a:endParaRPr>
          </a:p>
        </p:txBody>
      </p:sp>
      <p:sp>
        <p:nvSpPr>
          <p:cNvPr id="63" name="正方形/長方形 62"/>
          <p:cNvSpPr/>
          <p:nvPr/>
        </p:nvSpPr>
        <p:spPr>
          <a:xfrm>
            <a:off x="6282190" y="1399115"/>
            <a:ext cx="2692476" cy="507876"/>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ja-JP" altLang="en-US" sz="1108" b="1" dirty="0">
                <a:solidFill>
                  <a:schemeClr val="tx1"/>
                </a:solidFill>
                <a:latin typeface="Meiryo" panose="020B0604030504040204" pitchFamily="34" charset="-128"/>
                <a:ea typeface="Meiryo" panose="020B0604030504040204" pitchFamily="34" charset="-128"/>
              </a:rPr>
              <a:t>ホームページ（動画掲載）</a:t>
            </a:r>
          </a:p>
        </p:txBody>
      </p:sp>
      <p:sp>
        <p:nvSpPr>
          <p:cNvPr id="64" name="正方形/長方形 63"/>
          <p:cNvSpPr/>
          <p:nvPr/>
        </p:nvSpPr>
        <p:spPr>
          <a:xfrm>
            <a:off x="3700950" y="2535194"/>
            <a:ext cx="2519497" cy="314093"/>
          </a:xfrm>
          <a:prstGeom prst="rect">
            <a:avLst/>
          </a:prstGeom>
          <a:solidFill>
            <a:srgbClr val="F979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ja-JP" altLang="en-US" sz="1108" b="1" dirty="0">
                <a:solidFill>
                  <a:schemeClr val="tx1"/>
                </a:solidFill>
                <a:latin typeface="Meiryo" panose="020B0604030504040204" pitchFamily="34" charset="-128"/>
                <a:ea typeface="Meiryo" panose="020B0604030504040204" pitchFamily="34" charset="-128"/>
              </a:rPr>
              <a:t>イノベーション（対話型セミナー）</a:t>
            </a:r>
          </a:p>
        </p:txBody>
      </p:sp>
      <p:sp>
        <p:nvSpPr>
          <p:cNvPr id="67" name="テキスト ボックス 66">
            <a:extLst>
              <a:ext uri="{FF2B5EF4-FFF2-40B4-BE49-F238E27FC236}">
                <a16:creationId xmlns:a16="http://schemas.microsoft.com/office/drawing/2014/main" id="{AA06E65D-7891-2F4F-982E-67486385BB33}"/>
              </a:ext>
            </a:extLst>
          </p:cNvPr>
          <p:cNvSpPr txBox="1"/>
          <p:nvPr/>
        </p:nvSpPr>
        <p:spPr>
          <a:xfrm>
            <a:off x="6282190" y="1953529"/>
            <a:ext cx="2771491" cy="553998"/>
          </a:xfrm>
          <a:prstGeom prst="rect">
            <a:avLst/>
          </a:prstGeom>
          <a:noFill/>
        </p:spPr>
        <p:txBody>
          <a:bodyPr wrap="square" rtlCol="0">
            <a:spAutoFit/>
          </a:bodyPr>
          <a:lstStyle/>
          <a:p>
            <a:pPr>
              <a:lnSpc>
                <a:spcPts val="1200"/>
              </a:lnSpc>
            </a:pPr>
            <a:r>
              <a:rPr lang="ja-JP" altLang="en-US" sz="969" dirty="0">
                <a:latin typeface="Meiryo" panose="020B0604030504040204" pitchFamily="34" charset="-128"/>
                <a:ea typeface="Meiryo" panose="020B0604030504040204" pitchFamily="34" charset="-128"/>
              </a:rPr>
              <a:t>☞大阪府や府内市町村の魅力いっぱいの動画</a:t>
            </a:r>
            <a:r>
              <a:rPr lang="en-US" altLang="ja-JP" sz="969" dirty="0">
                <a:latin typeface="Meiryo" panose="020B0604030504040204" pitchFamily="34" charset="-128"/>
                <a:ea typeface="Meiryo" panose="020B0604030504040204" pitchFamily="34" charset="-128"/>
              </a:rPr>
              <a:t> </a:t>
            </a:r>
          </a:p>
          <a:p>
            <a:pPr>
              <a:lnSpc>
                <a:spcPts val="1200"/>
              </a:lnSpc>
            </a:pPr>
            <a:r>
              <a:rPr lang="en-US" altLang="ja-JP" sz="969" dirty="0">
                <a:latin typeface="Meiryo" panose="020B0604030504040204" pitchFamily="34" charset="-128"/>
                <a:ea typeface="Meiryo" panose="020B0604030504040204" pitchFamily="34" charset="-128"/>
              </a:rPr>
              <a:t>   </a:t>
            </a:r>
            <a:r>
              <a:rPr lang="ja-JP" altLang="en-US" sz="969" dirty="0">
                <a:latin typeface="Meiryo" panose="020B0604030504040204" pitchFamily="34" charset="-128"/>
                <a:ea typeface="Meiryo" panose="020B0604030504040204" pitchFamily="34" charset="-128"/>
              </a:rPr>
              <a:t>や、大阪愛に溢れる著名人からの応援メッ  </a:t>
            </a:r>
            <a:endParaRPr lang="en-US" altLang="ja-JP" sz="969" dirty="0">
              <a:latin typeface="Meiryo" panose="020B0604030504040204" pitchFamily="34" charset="-128"/>
              <a:ea typeface="Meiryo" panose="020B0604030504040204" pitchFamily="34" charset="-128"/>
            </a:endParaRPr>
          </a:p>
          <a:p>
            <a:pPr>
              <a:lnSpc>
                <a:spcPts val="1200"/>
              </a:lnSpc>
            </a:pPr>
            <a:r>
              <a:rPr lang="en-US" altLang="ja-JP" sz="969" dirty="0">
                <a:latin typeface="Meiryo" panose="020B0604030504040204" pitchFamily="34" charset="-128"/>
                <a:ea typeface="Meiryo" panose="020B0604030504040204" pitchFamily="34" charset="-128"/>
              </a:rPr>
              <a:t>   </a:t>
            </a:r>
            <a:r>
              <a:rPr lang="ja-JP" altLang="en-US" sz="969" dirty="0">
                <a:latin typeface="Meiryo" panose="020B0604030504040204" pitchFamily="34" charset="-128"/>
                <a:ea typeface="Meiryo" panose="020B0604030504040204" pitchFamily="34" charset="-128"/>
              </a:rPr>
              <a:t>セージなどを掲載中！</a:t>
            </a:r>
            <a:endParaRPr lang="en-US" altLang="ja-JP" sz="969" dirty="0">
              <a:latin typeface="Meiryo" panose="020B0604030504040204" pitchFamily="34" charset="-128"/>
              <a:ea typeface="Meiryo" panose="020B0604030504040204" pitchFamily="34" charset="-128"/>
            </a:endParaRPr>
          </a:p>
        </p:txBody>
      </p:sp>
      <p:sp>
        <p:nvSpPr>
          <p:cNvPr id="68" name="テキスト ボックス 67">
            <a:extLst>
              <a:ext uri="{FF2B5EF4-FFF2-40B4-BE49-F238E27FC236}">
                <a16:creationId xmlns:a16="http://schemas.microsoft.com/office/drawing/2014/main" id="{AA06E65D-7891-2F4F-982E-67486385BB33}"/>
              </a:ext>
            </a:extLst>
          </p:cNvPr>
          <p:cNvSpPr txBox="1"/>
          <p:nvPr/>
        </p:nvSpPr>
        <p:spPr>
          <a:xfrm>
            <a:off x="3569179" y="2987172"/>
            <a:ext cx="3583422" cy="1882054"/>
          </a:xfrm>
          <a:prstGeom prst="rect">
            <a:avLst/>
          </a:prstGeom>
          <a:noFill/>
        </p:spPr>
        <p:txBody>
          <a:bodyPr wrap="square" rtlCol="0">
            <a:spAutoFit/>
          </a:bodyPr>
          <a:lstStyle/>
          <a:p>
            <a:r>
              <a:rPr lang="ja-JP" altLang="en-US" sz="969" dirty="0">
                <a:latin typeface="Meiryo" panose="020B0604030504040204" pitchFamily="34" charset="-128"/>
                <a:ea typeface="Meiryo" panose="020B0604030504040204" pitchFamily="34" charset="-128"/>
              </a:rPr>
              <a:t>☞様々な分野で活躍するトップランナーを</a:t>
            </a:r>
            <a:endParaRPr lang="en-US" altLang="ja-JP" sz="969" dirty="0">
              <a:latin typeface="Meiryo" panose="020B0604030504040204" pitchFamily="34" charset="-128"/>
              <a:ea typeface="Meiryo" panose="020B0604030504040204" pitchFamily="34" charset="-128"/>
            </a:endParaRPr>
          </a:p>
          <a:p>
            <a:r>
              <a:rPr lang="ja-JP" altLang="en-US" sz="969" dirty="0">
                <a:latin typeface="Meiryo" panose="020B0604030504040204" pitchFamily="34" charset="-128"/>
                <a:ea typeface="Meiryo" panose="020B0604030504040204" pitchFamily="34" charset="-128"/>
              </a:rPr>
              <a:t>　ゲストに迎え、気になる話題を深掘ります！</a:t>
            </a:r>
            <a:endParaRPr lang="en-US" altLang="ja-JP" sz="969" dirty="0">
              <a:latin typeface="Meiryo" panose="020B0604030504040204" pitchFamily="34" charset="-128"/>
              <a:ea typeface="Meiryo" panose="020B0604030504040204" pitchFamily="34" charset="-128"/>
            </a:endParaRPr>
          </a:p>
          <a:p>
            <a:endParaRPr lang="en-US" altLang="ja-JP" sz="969" dirty="0">
              <a:solidFill>
                <a:srgbClr val="FF0000"/>
              </a:solidFill>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＜これ</a:t>
            </a:r>
            <a:r>
              <a:rPr lang="ja-JP" altLang="en-US" sz="969" dirty="0">
                <a:latin typeface="Meiryo" panose="020B0604030504040204" pitchFamily="34" charset="-128"/>
                <a:ea typeface="Meiryo" panose="020B0604030504040204" pitchFamily="34" charset="-128"/>
              </a:rPr>
              <a:t>までのテーマ＞</a:t>
            </a:r>
          </a:p>
          <a:p>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1</a:t>
            </a:r>
            <a:r>
              <a:rPr lang="ja-JP" altLang="en-US" sz="969" dirty="0">
                <a:latin typeface="Meiryo" panose="020B0604030504040204" pitchFamily="34" charset="-128"/>
                <a:ea typeface="Meiryo" panose="020B0604030504040204" pitchFamily="34" charset="-128"/>
              </a:rPr>
              <a:t>回　ケンコー経営 </a:t>
            </a:r>
            <a:r>
              <a:rPr lang="ja-JP" altLang="en-US" sz="969" dirty="0" smtClean="0">
                <a:latin typeface="Meiryo" panose="020B0604030504040204" pitchFamily="34" charset="-128"/>
                <a:ea typeface="Meiryo" panose="020B0604030504040204" pitchFamily="34" charset="-128"/>
              </a:rPr>
              <a:t>　　</a:t>
            </a:r>
            <a:r>
              <a:rPr lang="ja-JP" altLang="en-US" sz="969" dirty="0">
                <a:latin typeface="Meiryo" panose="020B0604030504040204" pitchFamily="34" charset="-128"/>
                <a:ea typeface="Meiryo" panose="020B0604030504040204" pitchFamily="34" charset="-128"/>
              </a:rPr>
              <a:t> </a:t>
            </a:r>
            <a:r>
              <a:rPr lang="ja-JP" altLang="en-US" sz="969" dirty="0" smtClean="0">
                <a:latin typeface="Meiryo" panose="020B0604030504040204" pitchFamily="34" charset="-128"/>
                <a:ea typeface="Meiryo" panose="020B0604030504040204" pitchFamily="34" charset="-128"/>
              </a:rPr>
              <a:t>      </a:t>
            </a:r>
            <a:endParaRPr lang="en-US" altLang="ja-JP" sz="969" dirty="0" smtClean="0">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a:t>
            </a:r>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2</a:t>
            </a:r>
            <a:r>
              <a:rPr lang="ja-JP" altLang="en-US" sz="969" dirty="0">
                <a:latin typeface="Meiryo" panose="020B0604030504040204" pitchFamily="34" charset="-128"/>
                <a:ea typeface="Meiryo" panose="020B0604030504040204" pitchFamily="34" charset="-128"/>
              </a:rPr>
              <a:t>回　マーケティング思考 </a:t>
            </a:r>
            <a:r>
              <a:rPr lang="ja-JP" altLang="en-US" sz="969" dirty="0" smtClean="0">
                <a:latin typeface="Meiryo" panose="020B0604030504040204" pitchFamily="34" charset="-128"/>
                <a:ea typeface="Meiryo" panose="020B0604030504040204" pitchFamily="34" charset="-128"/>
              </a:rPr>
              <a:t>　 </a:t>
            </a:r>
            <a:endParaRPr lang="en-US" altLang="ja-JP" sz="969" dirty="0" smtClean="0">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a:t>
            </a:r>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3</a:t>
            </a:r>
            <a:r>
              <a:rPr lang="ja-JP" altLang="en-US" sz="969" dirty="0">
                <a:latin typeface="Meiryo" panose="020B0604030504040204" pitchFamily="34" charset="-128"/>
                <a:ea typeface="Meiryo" panose="020B0604030504040204" pitchFamily="34" charset="-128"/>
              </a:rPr>
              <a:t>回　人づくり革命 </a:t>
            </a:r>
            <a:r>
              <a:rPr lang="ja-JP" altLang="en-US" sz="969" dirty="0" smtClean="0">
                <a:latin typeface="Meiryo" panose="020B0604030504040204" pitchFamily="34" charset="-128"/>
                <a:ea typeface="Meiryo" panose="020B0604030504040204" pitchFamily="34" charset="-128"/>
              </a:rPr>
              <a:t>　　       </a:t>
            </a:r>
            <a:endParaRPr lang="en-US" altLang="ja-JP" sz="969" dirty="0">
              <a:latin typeface="Meiryo" panose="020B0604030504040204" pitchFamily="34" charset="-128"/>
              <a:ea typeface="Meiryo" panose="020B0604030504040204" pitchFamily="34" charset="-128"/>
            </a:endParaRPr>
          </a:p>
          <a:p>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4</a:t>
            </a:r>
            <a:r>
              <a:rPr lang="ja-JP" altLang="en-US" sz="969" dirty="0">
                <a:latin typeface="Meiryo" panose="020B0604030504040204" pitchFamily="34" charset="-128"/>
                <a:ea typeface="Meiryo" panose="020B0604030504040204" pitchFamily="34" charset="-128"/>
              </a:rPr>
              <a:t>回   </a:t>
            </a:r>
            <a:r>
              <a:rPr lang="en-US" altLang="ja-JP" sz="969" dirty="0">
                <a:latin typeface="Meiryo" panose="020B0604030504040204" pitchFamily="34" charset="-128"/>
                <a:ea typeface="Meiryo" panose="020B0604030504040204" pitchFamily="34" charset="-128"/>
              </a:rPr>
              <a:t>SDGs </a:t>
            </a:r>
            <a:r>
              <a:rPr lang="ja-JP" altLang="en-US" sz="969" dirty="0" smtClean="0">
                <a:latin typeface="Meiryo" panose="020B0604030504040204" pitchFamily="34" charset="-128"/>
                <a:ea typeface="Meiryo" panose="020B0604030504040204" pitchFamily="34" charset="-128"/>
              </a:rPr>
              <a:t>セミナー</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大阪市内）</a:t>
            </a:r>
            <a:endParaRPr lang="en-US" altLang="ja-JP" sz="969" dirty="0">
              <a:latin typeface="Meiryo" panose="020B0604030504040204" pitchFamily="34" charset="-128"/>
              <a:ea typeface="Meiryo" panose="020B0604030504040204" pitchFamily="34" charset="-128"/>
            </a:endParaRPr>
          </a:p>
          <a:p>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5</a:t>
            </a:r>
            <a:r>
              <a:rPr lang="ja-JP" altLang="en-US" sz="969" dirty="0">
                <a:latin typeface="Meiryo" panose="020B0604030504040204" pitchFamily="34" charset="-128"/>
                <a:ea typeface="Meiryo" panose="020B0604030504040204" pitchFamily="34" charset="-128"/>
              </a:rPr>
              <a:t>回   </a:t>
            </a:r>
            <a:r>
              <a:rPr lang="en-US" altLang="ja-JP" sz="969" dirty="0">
                <a:latin typeface="Meiryo" panose="020B0604030504040204" pitchFamily="34" charset="-128"/>
                <a:ea typeface="Meiryo" panose="020B0604030504040204" pitchFamily="34" charset="-128"/>
              </a:rPr>
              <a:t>SDGs </a:t>
            </a:r>
            <a:r>
              <a:rPr lang="ja-JP" altLang="en-US" sz="969" dirty="0" smtClean="0">
                <a:latin typeface="Meiryo" panose="020B0604030504040204" pitchFamily="34" charset="-128"/>
                <a:ea typeface="Meiryo" panose="020B0604030504040204" pitchFamily="34" charset="-128"/>
              </a:rPr>
              <a:t>セミナー</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富田林市）</a:t>
            </a:r>
            <a:endParaRPr lang="en-US" altLang="ja-JP" sz="969" dirty="0" smtClean="0">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a:t>
            </a:r>
            <a:r>
              <a:rPr lang="ja-JP" altLang="en-US" sz="969" dirty="0">
                <a:latin typeface="Meiryo" panose="020B0604030504040204" pitchFamily="34" charset="-128"/>
                <a:ea typeface="Meiryo" panose="020B0604030504040204" pitchFamily="34" charset="-128"/>
              </a:rPr>
              <a:t>第</a:t>
            </a:r>
            <a:r>
              <a:rPr lang="en-US" altLang="ja-JP" sz="969" dirty="0">
                <a:latin typeface="Meiryo" panose="020B0604030504040204" pitchFamily="34" charset="-128"/>
                <a:ea typeface="Meiryo" panose="020B0604030504040204" pitchFamily="34" charset="-128"/>
              </a:rPr>
              <a:t>6</a:t>
            </a:r>
            <a:r>
              <a:rPr lang="ja-JP" altLang="en-US" sz="969" dirty="0">
                <a:latin typeface="Meiryo" panose="020B0604030504040204" pitchFamily="34" charset="-128"/>
                <a:ea typeface="Meiryo" panose="020B0604030504040204" pitchFamily="34" charset="-128"/>
              </a:rPr>
              <a:t>回   </a:t>
            </a:r>
            <a:r>
              <a:rPr lang="en-US" altLang="ja-JP" sz="969" dirty="0">
                <a:latin typeface="Meiryo" panose="020B0604030504040204" pitchFamily="34" charset="-128"/>
                <a:ea typeface="Meiryo" panose="020B0604030504040204" pitchFamily="34" charset="-128"/>
              </a:rPr>
              <a:t>SDGs </a:t>
            </a:r>
            <a:r>
              <a:rPr lang="ja-JP" altLang="en-US" sz="969" dirty="0" smtClean="0">
                <a:latin typeface="Meiryo" panose="020B0604030504040204" pitchFamily="34" charset="-128"/>
                <a:ea typeface="Meiryo" panose="020B0604030504040204" pitchFamily="34" charset="-128"/>
              </a:rPr>
              <a:t>セミナー</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阪南市</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　</a:t>
            </a:r>
            <a:endParaRPr lang="en-US" altLang="ja-JP" sz="969" dirty="0" smtClean="0">
              <a:latin typeface="Meiryo" panose="020B0604030504040204" pitchFamily="34" charset="-128"/>
              <a:ea typeface="Meiryo" panose="020B0604030504040204" pitchFamily="34" charset="-128"/>
            </a:endParaRPr>
          </a:p>
          <a:p>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第</a:t>
            </a:r>
            <a:r>
              <a:rPr lang="en-US" altLang="ja-JP" sz="969" dirty="0" smtClean="0">
                <a:latin typeface="Meiryo" panose="020B0604030504040204" pitchFamily="34" charset="-128"/>
                <a:ea typeface="Meiryo" panose="020B0604030504040204" pitchFamily="34" charset="-128"/>
              </a:rPr>
              <a:t>7</a:t>
            </a:r>
            <a:r>
              <a:rPr lang="ja-JP" altLang="en-US" sz="969" dirty="0">
                <a:latin typeface="Meiryo" panose="020B0604030504040204" pitchFamily="34" charset="-128"/>
                <a:ea typeface="Meiryo" panose="020B0604030504040204" pitchFamily="34" charset="-128"/>
              </a:rPr>
              <a:t>回　行政職員向け広報セミナー  </a:t>
            </a:r>
            <a:r>
              <a:rPr lang="ja-JP" altLang="en-US" sz="969" dirty="0" smtClean="0">
                <a:latin typeface="Meiryo" panose="020B0604030504040204" pitchFamily="34" charset="-128"/>
                <a:ea typeface="Meiryo" panose="020B0604030504040204" pitchFamily="34" charset="-128"/>
              </a:rPr>
              <a:t> </a:t>
            </a:r>
            <a:endParaRPr lang="en-US" altLang="ja-JP" sz="969" dirty="0" smtClean="0">
              <a:latin typeface="Meiryo" panose="020B0604030504040204" pitchFamily="34" charset="-128"/>
              <a:ea typeface="Meiryo" panose="020B0604030504040204" pitchFamily="34" charset="-128"/>
            </a:endParaRPr>
          </a:p>
          <a:p>
            <a:r>
              <a:rPr lang="ja-JP" altLang="en-US" sz="969" dirty="0" smtClean="0">
                <a:latin typeface="Meiryo" panose="020B0604030504040204" pitchFamily="34" charset="-128"/>
                <a:ea typeface="Meiryo" panose="020B0604030504040204" pitchFamily="34" charset="-128"/>
              </a:rPr>
              <a:t>・第</a:t>
            </a:r>
            <a:r>
              <a:rPr lang="en-US" altLang="ja-JP" sz="969" dirty="0" smtClean="0">
                <a:latin typeface="Meiryo" panose="020B0604030504040204" pitchFamily="34" charset="-128"/>
                <a:ea typeface="Meiryo" panose="020B0604030504040204" pitchFamily="34" charset="-128"/>
              </a:rPr>
              <a:t>8</a:t>
            </a:r>
            <a:r>
              <a:rPr lang="ja-JP" altLang="en-US" sz="969" dirty="0">
                <a:latin typeface="Meiryo" panose="020B0604030504040204" pitchFamily="34" charset="-128"/>
                <a:ea typeface="Meiryo" panose="020B0604030504040204" pitchFamily="34" charset="-128"/>
              </a:rPr>
              <a:t>回　</a:t>
            </a:r>
            <a:r>
              <a:rPr lang="en-US" altLang="ja-JP" sz="969" dirty="0">
                <a:latin typeface="Meiryo" panose="020B0604030504040204" pitchFamily="34" charset="-128"/>
                <a:ea typeface="Meiryo" panose="020B0604030504040204" pitchFamily="34" charset="-128"/>
              </a:rPr>
              <a:t>SDGs </a:t>
            </a:r>
            <a:r>
              <a:rPr lang="ja-JP" altLang="en-US" sz="969" dirty="0" smtClean="0">
                <a:latin typeface="Meiryo" panose="020B0604030504040204" pitchFamily="34" charset="-128"/>
                <a:ea typeface="Meiryo" panose="020B0604030504040204" pitchFamily="34" charset="-128"/>
              </a:rPr>
              <a:t>セミナー</a:t>
            </a:r>
            <a:r>
              <a:rPr lang="ja-JP" altLang="en-US" sz="969" dirty="0">
                <a:latin typeface="Meiryo" panose="020B0604030504040204" pitchFamily="34" charset="-128"/>
                <a:ea typeface="Meiryo" panose="020B0604030504040204" pitchFamily="34" charset="-128"/>
              </a:rPr>
              <a:t>（</a:t>
            </a:r>
            <a:r>
              <a:rPr lang="ja-JP" altLang="en-US" sz="969" dirty="0" smtClean="0">
                <a:latin typeface="Meiryo" panose="020B0604030504040204" pitchFamily="34" charset="-128"/>
                <a:ea typeface="Meiryo" panose="020B0604030504040204" pitchFamily="34" charset="-128"/>
              </a:rPr>
              <a:t>岸和田市）</a:t>
            </a:r>
            <a:endParaRPr lang="ja-JP" altLang="en-US" sz="969" dirty="0">
              <a:latin typeface="Meiryo" panose="020B0604030504040204" pitchFamily="34" charset="-128"/>
              <a:ea typeface="Meiryo" panose="020B0604030504040204" pitchFamily="34" charset="-128"/>
            </a:endParaRPr>
          </a:p>
        </p:txBody>
      </p:sp>
      <p:sp>
        <p:nvSpPr>
          <p:cNvPr id="34" name="正方形/長方形 33"/>
          <p:cNvSpPr/>
          <p:nvPr/>
        </p:nvSpPr>
        <p:spPr>
          <a:xfrm>
            <a:off x="6293510" y="2540743"/>
            <a:ext cx="2692476" cy="293940"/>
          </a:xfrm>
          <a:prstGeom prst="rect">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en-US" altLang="ja-JP" sz="1108" b="1" dirty="0">
                <a:solidFill>
                  <a:schemeClr val="tx1"/>
                </a:solidFill>
                <a:latin typeface="Meiryo" panose="020B0604030504040204" pitchFamily="34" charset="-128"/>
                <a:ea typeface="Meiryo" panose="020B0604030504040204" pitchFamily="34" charset="-128"/>
              </a:rPr>
              <a:t>Instagram【</a:t>
            </a:r>
            <a:r>
              <a:rPr lang="ja-JP" altLang="en-US" sz="1108" b="1" dirty="0">
                <a:solidFill>
                  <a:schemeClr val="tx1"/>
                </a:solidFill>
                <a:latin typeface="Meiryo" panose="020B0604030504040204" pitchFamily="34" charset="-128"/>
                <a:ea typeface="Meiryo" panose="020B0604030504040204" pitchFamily="34" charset="-128"/>
              </a:rPr>
              <a:t>＠</a:t>
            </a:r>
            <a:r>
              <a:rPr lang="en-US" altLang="ja-JP" sz="1108" b="1" dirty="0" err="1">
                <a:solidFill>
                  <a:schemeClr val="tx1"/>
                </a:solidFill>
                <a:latin typeface="Meiryo" panose="020B0604030504040204" pitchFamily="34" charset="-128"/>
                <a:ea typeface="Meiryo" panose="020B0604030504040204" pitchFamily="34" charset="-128"/>
              </a:rPr>
              <a:t>meikan_osaka</a:t>
            </a:r>
            <a:r>
              <a:rPr lang="en-US" altLang="ja-JP" sz="1108" b="1" dirty="0">
                <a:solidFill>
                  <a:schemeClr val="tx1"/>
                </a:solidFill>
                <a:latin typeface="Meiryo" panose="020B0604030504040204" pitchFamily="34" charset="-128"/>
                <a:ea typeface="Meiryo" panose="020B0604030504040204" pitchFamily="34" charset="-128"/>
              </a:rPr>
              <a:t>】</a:t>
            </a:r>
            <a:endParaRPr lang="ja-JP" altLang="en-US" sz="1108" b="1" dirty="0">
              <a:solidFill>
                <a:schemeClr val="tx1"/>
              </a:solidFill>
              <a:latin typeface="Meiryo" panose="020B0604030504040204" pitchFamily="34" charset="-128"/>
              <a:ea typeface="Meiryo" panose="020B0604030504040204" pitchFamily="34" charset="-128"/>
            </a:endParaRPr>
          </a:p>
        </p:txBody>
      </p:sp>
      <p:sp>
        <p:nvSpPr>
          <p:cNvPr id="37" name="正方形/長方形 36"/>
          <p:cNvSpPr/>
          <p:nvPr/>
        </p:nvSpPr>
        <p:spPr>
          <a:xfrm>
            <a:off x="552450" y="2532647"/>
            <a:ext cx="3021159" cy="31664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ja-JP" altLang="en-US" sz="1108" b="1" dirty="0">
                <a:solidFill>
                  <a:schemeClr val="tx1"/>
                </a:solidFill>
                <a:latin typeface="Meiryo" panose="020B0604030504040204" pitchFamily="34" charset="-128"/>
                <a:ea typeface="Meiryo" panose="020B0604030504040204" pitchFamily="34" charset="-128"/>
              </a:rPr>
              <a:t>大阪府チャンネル</a:t>
            </a:r>
          </a:p>
        </p:txBody>
      </p:sp>
      <p:sp>
        <p:nvSpPr>
          <p:cNvPr id="38" name="テキスト ボックス 37">
            <a:extLst>
              <a:ext uri="{FF2B5EF4-FFF2-40B4-BE49-F238E27FC236}">
                <a16:creationId xmlns:a16="http://schemas.microsoft.com/office/drawing/2014/main" id="{AA06E65D-7891-2F4F-982E-67486385BB33}"/>
              </a:ext>
            </a:extLst>
          </p:cNvPr>
          <p:cNvSpPr txBox="1"/>
          <p:nvPr/>
        </p:nvSpPr>
        <p:spPr>
          <a:xfrm>
            <a:off x="469532" y="2973474"/>
            <a:ext cx="3242769" cy="1015663"/>
          </a:xfrm>
          <a:prstGeom prst="rect">
            <a:avLst/>
          </a:prstGeom>
          <a:noFill/>
        </p:spPr>
        <p:txBody>
          <a:bodyPr wrap="square" rtlCol="0">
            <a:spAutoFit/>
          </a:bodyPr>
          <a:lstStyle/>
          <a:p>
            <a:pPr>
              <a:lnSpc>
                <a:spcPts val="1200"/>
              </a:lnSpc>
            </a:pPr>
            <a:r>
              <a:rPr lang="ja-JP" altLang="en-US" sz="969" dirty="0">
                <a:latin typeface="Meiryo" panose="020B0604030504040204" pitchFamily="34" charset="-128"/>
                <a:ea typeface="Meiryo" panose="020B0604030504040204" pitchFamily="34" charset="-128"/>
              </a:rPr>
              <a:t>☞</a:t>
            </a:r>
            <a:r>
              <a:rPr lang="ja-JP" altLang="en-US" sz="969" dirty="0" smtClean="0">
                <a:latin typeface="Meiryo UI" panose="020B0604030504040204" pitchFamily="50" charset="-128"/>
                <a:ea typeface="Meiryo UI" panose="020B0604030504040204" pitchFamily="50" charset="-128"/>
                <a:cs typeface="Meiryo UI" panose="020B0604030504040204" pitchFamily="50" charset="-128"/>
              </a:rPr>
              <a:t>府政</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情報を発信する大阪府専用のインターネットテレビ番組</a:t>
            </a:r>
          </a:p>
          <a:p>
            <a:pPr>
              <a:lnSpc>
                <a:spcPts val="1200"/>
              </a:lnSpc>
            </a:pPr>
            <a:r>
              <a:rPr lang="ja-JP" altLang="en-US" sz="969" dirty="0">
                <a:latin typeface="Meiryo" panose="020B0604030504040204" pitchFamily="34" charset="-128"/>
                <a:ea typeface="Meiryo" panose="020B0604030504040204" pitchFamily="34" charset="-128"/>
              </a:rPr>
              <a:t>☞平成</a:t>
            </a:r>
            <a:r>
              <a:rPr lang="en-US" altLang="ja-JP" sz="969" dirty="0">
                <a:latin typeface="Meiryo" panose="020B0604030504040204" pitchFamily="34" charset="-128"/>
                <a:ea typeface="Meiryo" panose="020B0604030504040204" pitchFamily="34" charset="-128"/>
              </a:rPr>
              <a:t>30</a:t>
            </a:r>
            <a:r>
              <a:rPr lang="ja-JP" altLang="en-US" sz="969" dirty="0">
                <a:latin typeface="Meiryo" panose="020B0604030504040204" pitchFamily="34" charset="-128"/>
                <a:ea typeface="Meiryo" panose="020B0604030504040204" pitchFamily="34" charset="-128"/>
              </a:rPr>
              <a:t>年</a:t>
            </a:r>
            <a:r>
              <a:rPr lang="en-US" altLang="ja-JP" sz="969" dirty="0">
                <a:latin typeface="Meiryo" panose="020B0604030504040204" pitchFamily="34" charset="-128"/>
                <a:ea typeface="Meiryo" panose="020B0604030504040204" pitchFamily="34" charset="-128"/>
              </a:rPr>
              <a:t>4</a:t>
            </a:r>
            <a:r>
              <a:rPr lang="ja-JP" altLang="en-US" sz="969" dirty="0">
                <a:latin typeface="Meiryo" panose="020B0604030504040204" pitchFamily="34" charset="-128"/>
                <a:ea typeface="Meiryo" panose="020B0604030504040204" pitchFamily="34" charset="-128"/>
              </a:rPr>
              <a:t>月より 放送開始</a:t>
            </a:r>
            <a:endParaRPr lang="en-US" altLang="ja-JP" sz="969" dirty="0">
              <a:latin typeface="Meiryo" panose="020B0604030504040204" pitchFamily="34" charset="-128"/>
              <a:ea typeface="Meiryo" panose="020B0604030504040204" pitchFamily="34" charset="-128"/>
            </a:endParaRPr>
          </a:p>
          <a:p>
            <a:pPr>
              <a:lnSpc>
                <a:spcPts val="1200"/>
              </a:lnSpc>
            </a:pPr>
            <a:r>
              <a:rPr lang="ja-JP" altLang="en-US" sz="969" dirty="0">
                <a:latin typeface="Meiryo" panose="020B0604030504040204" pitchFamily="34" charset="-128"/>
                <a:ea typeface="Meiryo" panose="020B0604030504040204" pitchFamily="34" charset="-128"/>
              </a:rPr>
              <a:t>☞毎月第一木曜日 </a:t>
            </a:r>
            <a:r>
              <a:rPr lang="en-US" altLang="ja-JP" sz="969" dirty="0">
                <a:latin typeface="Meiryo" panose="020B0604030504040204" pitchFamily="34" charset="-128"/>
                <a:ea typeface="Meiryo" panose="020B0604030504040204" pitchFamily="34" charset="-128"/>
              </a:rPr>
              <a:t>12:00~13:30</a:t>
            </a:r>
            <a:r>
              <a:rPr lang="ja-JP" altLang="en-US" sz="969" dirty="0">
                <a:latin typeface="Meiryo" panose="020B0604030504040204" pitchFamily="34" charset="-128"/>
                <a:ea typeface="Meiryo" panose="020B0604030504040204" pitchFamily="34" charset="-128"/>
              </a:rPr>
              <a:t>　</a:t>
            </a:r>
          </a:p>
          <a:p>
            <a:pPr>
              <a:lnSpc>
                <a:spcPts val="1200"/>
              </a:lnSpc>
            </a:pPr>
            <a:r>
              <a:rPr lang="ja-JP" altLang="en-US" sz="969" dirty="0">
                <a:latin typeface="Meiryo" panose="020B0604030504040204" pitchFamily="34" charset="-128"/>
                <a:ea typeface="Meiryo" panose="020B0604030504040204" pitchFamily="34" charset="-128"/>
              </a:rPr>
              <a:t>☞</a:t>
            </a:r>
            <a:r>
              <a:rPr lang="en-US" altLang="ja-JP" sz="969" dirty="0">
                <a:latin typeface="Meiryo" panose="020B0604030504040204" pitchFamily="34" charset="-128"/>
                <a:ea typeface="Meiryo" panose="020B0604030504040204" pitchFamily="34" charset="-128"/>
              </a:rPr>
              <a:t>OSAKA</a:t>
            </a:r>
            <a:r>
              <a:rPr lang="ja-JP" altLang="en-US" sz="969" dirty="0">
                <a:latin typeface="Meiryo" panose="020B0604030504040204" pitchFamily="34" charset="-128"/>
                <a:ea typeface="Meiryo" panose="020B0604030504040204" pitchFamily="34" charset="-128"/>
              </a:rPr>
              <a:t>愛鑑より配信　</a:t>
            </a:r>
            <a:r>
              <a:rPr lang="en-US" altLang="ja-JP" sz="969" dirty="0">
                <a:latin typeface="Meiryo" panose="020B0604030504040204" pitchFamily="34" charset="-128"/>
                <a:ea typeface="Meiryo" panose="020B0604030504040204" pitchFamily="34" charset="-128"/>
              </a:rPr>
              <a:t>https://meikan.osaka/</a:t>
            </a:r>
            <a:endParaRPr lang="ja-JP" altLang="en-US" sz="969" dirty="0">
              <a:latin typeface="Meiryo" panose="020B0604030504040204" pitchFamily="34" charset="-128"/>
              <a:ea typeface="Meiryo" panose="020B0604030504040204" pitchFamily="34" charset="-128"/>
            </a:endParaRPr>
          </a:p>
          <a:p>
            <a:pPr>
              <a:lnSpc>
                <a:spcPts val="1200"/>
              </a:lnSpc>
            </a:pPr>
            <a:endParaRPr lang="en-US" altLang="ja-JP" sz="969" dirty="0">
              <a:latin typeface="Meiryo" panose="020B0604030504040204" pitchFamily="34" charset="-128"/>
              <a:ea typeface="Meiryo" panose="020B0604030504040204" pitchFamily="34" charset="-128"/>
            </a:endParaRPr>
          </a:p>
          <a:p>
            <a:pPr>
              <a:lnSpc>
                <a:spcPts val="1200"/>
              </a:lnSpc>
            </a:pPr>
            <a:endParaRPr lang="en-US" altLang="ja-JP" sz="969" dirty="0">
              <a:latin typeface="Meiryo" panose="020B0604030504040204" pitchFamily="34" charset="-128"/>
              <a:ea typeface="Meiryo" panose="020B0604030504040204" pitchFamily="34" charset="-128"/>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9" r="4691"/>
          <a:stretch/>
        </p:blipFill>
        <p:spPr bwMode="auto">
          <a:xfrm>
            <a:off x="552450" y="3670847"/>
            <a:ext cx="1698602" cy="9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19386" y="1448284"/>
            <a:ext cx="5683789" cy="1092607"/>
          </a:xfrm>
          <a:prstGeom prst="rect">
            <a:avLst/>
          </a:prstGeom>
          <a:noFill/>
        </p:spPr>
        <p:txBody>
          <a:bodyPr wrap="square" rtlCol="0">
            <a:spAutoFit/>
          </a:bodyPr>
          <a:lstStyle/>
          <a:p>
            <a:pPr>
              <a:lnSpc>
                <a:spcPts val="1477"/>
              </a:lnSpc>
            </a:pPr>
            <a:r>
              <a:rPr lang="ja-JP" altLang="en-US" sz="1200" dirty="0" smtClean="0">
                <a:latin typeface="Meiryo UI" panose="020B0604030504040204" pitchFamily="50" charset="-128"/>
                <a:ea typeface="Meiryo UI" panose="020B0604030504040204" pitchFamily="50" charset="-128"/>
              </a:rPr>
              <a:t>・公民連携</a:t>
            </a:r>
            <a:r>
              <a:rPr lang="ja-JP" altLang="en-US" sz="1200" dirty="0">
                <a:latin typeface="Meiryo UI" panose="020B0604030504040204" pitchFamily="50" charset="-128"/>
                <a:ea typeface="Meiryo UI" panose="020B0604030504040204" pitchFamily="50" charset="-128"/>
              </a:rPr>
              <a:t>の取組みとして、大阪府と</a:t>
            </a:r>
            <a:r>
              <a:rPr lang="en-US" altLang="ja-JP" sz="1200" dirty="0">
                <a:latin typeface="Meiryo UI" panose="020B0604030504040204" pitchFamily="50" charset="-128"/>
                <a:ea typeface="Meiryo UI" panose="020B0604030504040204" pitchFamily="50" charset="-128"/>
              </a:rPr>
              <a:t>FC</a:t>
            </a:r>
            <a:r>
              <a:rPr lang="ja-JP" altLang="en-US" sz="1200" dirty="0">
                <a:latin typeface="Meiryo UI" panose="020B0604030504040204" pitchFamily="50" charset="-128"/>
                <a:ea typeface="Meiryo UI" panose="020B0604030504040204" pitchFamily="50" charset="-128"/>
              </a:rPr>
              <a:t>大阪</a:t>
            </a:r>
            <a:r>
              <a:rPr lang="ja-JP" altLang="en-US" sz="1200" dirty="0" smtClean="0">
                <a:latin typeface="Meiryo UI" panose="020B0604030504040204" pitchFamily="50" charset="-128"/>
                <a:ea typeface="Meiryo UI" panose="020B0604030504040204" pitchFamily="50" charset="-128"/>
              </a:rPr>
              <a:t>が府内</a:t>
            </a:r>
            <a:r>
              <a:rPr lang="ja-JP" altLang="en-US" sz="1200" dirty="0">
                <a:latin typeface="Meiryo UI" panose="020B0604030504040204" pitchFamily="50" charset="-128"/>
                <a:ea typeface="Meiryo UI" panose="020B0604030504040204" pitchFamily="50" charset="-128"/>
              </a:rPr>
              <a:t>市町村の「ひと・もの・こと」の</a:t>
            </a:r>
            <a:r>
              <a:rPr lang="ja-JP" altLang="en-US" sz="1200" dirty="0" smtClean="0">
                <a:latin typeface="Meiryo UI" panose="020B0604030504040204" pitchFamily="50" charset="-128"/>
                <a:ea typeface="Meiryo UI" panose="020B0604030504040204" pitchFamily="50" charset="-128"/>
              </a:rPr>
              <a:t>魅力を</a:t>
            </a:r>
            <a:endParaRPr lang="en-US" altLang="ja-JP" sz="1200" dirty="0" smtClean="0">
              <a:latin typeface="Meiryo UI" panose="020B0604030504040204" pitchFamily="50" charset="-128"/>
              <a:ea typeface="Meiryo UI" panose="020B0604030504040204" pitchFamily="50" charset="-128"/>
            </a:endParaRPr>
          </a:p>
          <a:p>
            <a:pPr>
              <a:lnSpc>
                <a:spcPts val="1477"/>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発掘</a:t>
            </a:r>
            <a:r>
              <a:rPr lang="ja-JP" altLang="en-US" sz="1200" dirty="0">
                <a:latin typeface="Meiryo UI" panose="020B0604030504040204" pitchFamily="50" charset="-128"/>
                <a:ea typeface="Meiryo UI" panose="020B0604030504040204" pitchFamily="50" charset="-128"/>
              </a:rPr>
              <a:t>し、「オール大阪」と</a:t>
            </a:r>
            <a:r>
              <a:rPr lang="ja-JP" altLang="en-US" sz="1200" dirty="0" smtClean="0">
                <a:latin typeface="Meiryo UI" panose="020B0604030504040204" pitchFamily="50" charset="-128"/>
                <a:ea typeface="Meiryo UI" panose="020B0604030504040204" pitchFamily="50" charset="-128"/>
              </a:rPr>
              <a:t>して発信す</a:t>
            </a:r>
            <a:r>
              <a:rPr lang="ja-JP" altLang="en-US" sz="1200" dirty="0">
                <a:latin typeface="Meiryo UI" panose="020B0604030504040204" pitchFamily="50" charset="-128"/>
                <a:ea typeface="Meiryo UI" panose="020B0604030504040204" pitchFamily="50" charset="-128"/>
              </a:rPr>
              <a:t>る</a:t>
            </a:r>
            <a:r>
              <a:rPr lang="ja-JP" altLang="en-US" sz="1200" dirty="0" smtClean="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愛に溢れた</a:t>
            </a:r>
            <a:r>
              <a:rPr lang="ja-JP" altLang="en-US" sz="1200" dirty="0" smtClean="0">
                <a:latin typeface="Meiryo UI" panose="020B0604030504040204" pitchFamily="50" charset="-128"/>
                <a:ea typeface="Meiryo UI" panose="020B0604030504040204" pitchFamily="50" charset="-128"/>
              </a:rPr>
              <a:t>プロジェクト。</a:t>
            </a:r>
            <a:endParaRPr lang="en-US" altLang="ja-JP" sz="1200" dirty="0" smtClean="0">
              <a:latin typeface="Meiryo UI" panose="020B0604030504040204" pitchFamily="50" charset="-128"/>
              <a:ea typeface="Meiryo UI" panose="020B0604030504040204" pitchFamily="50" charset="-128"/>
            </a:endParaRPr>
          </a:p>
          <a:p>
            <a:pPr>
              <a:lnSpc>
                <a:spcPts val="300"/>
              </a:lnSpc>
            </a:pPr>
            <a:endParaRPr lang="en-US" altLang="ja-JP" sz="1200" dirty="0">
              <a:latin typeface="Meiryo UI" panose="020B0604030504040204" pitchFamily="50" charset="-128"/>
              <a:ea typeface="Meiryo UI" panose="020B0604030504040204" pitchFamily="50" charset="-128"/>
            </a:endParaRPr>
          </a:p>
          <a:p>
            <a:pPr>
              <a:lnSpc>
                <a:spcPts val="1477"/>
              </a:lnSpc>
            </a:pP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rPr>
              <a:t>愛鑑の取組みを通じて、大阪を「知って」もらい、「来て」もらい、「住んで」もらい</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477"/>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そして</a:t>
            </a:r>
            <a:r>
              <a:rPr lang="ja-JP" altLang="en-US" sz="1200" dirty="0">
                <a:latin typeface="Meiryo UI" panose="020B0604030504040204" pitchFamily="50" charset="-128"/>
                <a:ea typeface="Meiryo UI" panose="020B0604030504040204" pitchFamily="50" charset="-128"/>
              </a:rPr>
              <a:t>、大阪に住んでいる府民のみなさんに地元大阪への「誇り」をより高く持って</a:t>
            </a:r>
            <a:r>
              <a:rPr lang="ja-JP" altLang="en-US" sz="1200" dirty="0" smtClean="0">
                <a:latin typeface="Meiryo UI" panose="020B0604030504040204" pitchFamily="50" charset="-128"/>
                <a:ea typeface="Meiryo UI" panose="020B0604030504040204" pitchFamily="50" charset="-128"/>
              </a:rPr>
              <a:t>いただく</a:t>
            </a:r>
            <a:endParaRPr lang="en-US" altLang="ja-JP" sz="1200" dirty="0">
              <a:latin typeface="Meiryo UI" panose="020B0604030504040204" pitchFamily="50" charset="-128"/>
              <a:ea typeface="Meiryo UI" panose="020B0604030504040204" pitchFamily="50" charset="-128"/>
            </a:endParaRPr>
          </a:p>
          <a:p>
            <a:pPr>
              <a:lnSpc>
                <a:spcPts val="1477"/>
              </a:lnSpc>
            </a:pPr>
            <a:r>
              <a:rPr lang="ja-JP" altLang="en-US" sz="1200" dirty="0" smtClean="0">
                <a:latin typeface="Meiryo UI" panose="020B0604030504040204" pitchFamily="50" charset="-128"/>
                <a:ea typeface="Meiryo UI" panose="020B0604030504040204" pitchFamily="50" charset="-128"/>
              </a:rPr>
              <a:t>　こと</a:t>
            </a:r>
            <a:r>
              <a:rPr lang="ja-JP" altLang="en-US" sz="1200" dirty="0">
                <a:latin typeface="Meiryo UI" panose="020B0604030504040204" pitchFamily="50" charset="-128"/>
                <a:ea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rPr>
              <a:t>目指す。</a:t>
            </a:r>
            <a:endParaRPr lang="ja-JP" altLang="en-US" sz="1400"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296525" y="893581"/>
            <a:ext cx="4428214" cy="242174"/>
          </a:xfrm>
          <a:prstGeom prst="rect">
            <a:avLst/>
          </a:prstGeom>
          <a:noFill/>
          <a:ln>
            <a:noFill/>
          </a:ln>
        </p:spPr>
        <p:txBody>
          <a:bodyPr wrap="square" rtlCol="0">
            <a:noAutofit/>
          </a:bodyPr>
          <a:lstStyle/>
          <a:p>
            <a:pPr>
              <a:lnSpc>
                <a:spcPts val="1477"/>
              </a:lnSpc>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府、市町村、企業等が連携した情報発信の取組み</a:t>
            </a:r>
            <a:r>
              <a:rPr lang="en-US" altLang="ja-JP" sz="1400" b="1" dirty="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386535" y="1178750"/>
            <a:ext cx="3075247" cy="307777"/>
          </a:xfrm>
          <a:prstGeom prst="rect">
            <a:avLst/>
          </a:prstGeom>
          <a:noFill/>
        </p:spPr>
        <p:txBody>
          <a:bodyPr wrap="square" rtlCol="0">
            <a:spAutoFit/>
          </a:bodyPr>
          <a:lstStyle/>
          <a:p>
            <a:pPr lvl="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愛鑑（おおさかめいかん）</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59432" y="5287453"/>
            <a:ext cx="8265746" cy="1193366"/>
          </a:xfrm>
          <a:prstGeom prst="rect">
            <a:avLst/>
          </a:prstGeom>
          <a:noFill/>
          <a:ln>
            <a:noFill/>
          </a:ln>
        </p:spPr>
        <p:txBody>
          <a:bodyPr wrap="square" rtlCol="0" anchor="ctr">
            <a:noAutofit/>
          </a:bodyPr>
          <a:lstStyle/>
          <a:p>
            <a:pPr marL="171450" indent="-171450">
              <a:buFont typeface="Wingdings" panose="05000000000000000000" pitchFamily="2" charset="2"/>
              <a:buChar char="u"/>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市町村主催</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イベント等における企業との連携</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b="1"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u"/>
            </a:pP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インターネット</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テレビ（</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愛鑑）を活用した定期的</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な市の情報発信の</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（大阪市、岸和田市、富田林市、松原市、柏原市、門真市、四條畷市、阪南市　他複数市でも調整中）</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u"/>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公民</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連携の</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専任（担当）部署</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（大阪市、河内長野市、豊中市、大東市、富田林市、東大阪市（</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R2.4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予定））</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251520" y="4966428"/>
            <a:ext cx="4399799" cy="307777"/>
          </a:xfrm>
          <a:prstGeom prst="rect">
            <a:avLst/>
          </a:prstGeom>
          <a:noFill/>
        </p:spPr>
        <p:txBody>
          <a:bodyPr wrap="square" rtlCol="0">
            <a:spAutoFit/>
          </a:bodyPr>
          <a:lstStyle/>
          <a:p>
            <a:pPr lvl="0">
              <a:defRPr/>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市町村への公民連携の取組みの拡大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293509" y="4528987"/>
            <a:ext cx="2698924" cy="331841"/>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15"/>
              </a:lnSpc>
            </a:pPr>
            <a:r>
              <a:rPr lang="ja-JP" altLang="en-US" sz="950" b="1" dirty="0" smtClean="0">
                <a:solidFill>
                  <a:schemeClr val="tx1"/>
                </a:solidFill>
                <a:latin typeface="Meiryo" panose="020B0604030504040204" pitchFamily="34" charset="-128"/>
                <a:ea typeface="Meiryo" panose="020B0604030504040204" pitchFamily="34" charset="-128"/>
              </a:rPr>
              <a:t>ボイスメディア　</a:t>
            </a:r>
            <a:r>
              <a:rPr lang="en-US" altLang="ja-JP" sz="1000" b="1" dirty="0" smtClean="0">
                <a:solidFill>
                  <a:schemeClr val="tx1"/>
                </a:solidFill>
                <a:latin typeface="Meiryo" panose="020B0604030504040204" pitchFamily="34" charset="-128"/>
                <a:ea typeface="Meiryo" panose="020B0604030504040204" pitchFamily="34" charset="-128"/>
              </a:rPr>
              <a:t>OSAKA</a:t>
            </a:r>
            <a:r>
              <a:rPr lang="ja-JP" altLang="en-US" sz="1000" b="1" dirty="0" smtClean="0">
                <a:solidFill>
                  <a:schemeClr val="tx1"/>
                </a:solidFill>
                <a:latin typeface="Meiryo" panose="020B0604030504040204" pitchFamily="34" charset="-128"/>
                <a:ea typeface="Meiryo" panose="020B0604030504040204" pitchFamily="34" charset="-128"/>
              </a:rPr>
              <a:t>愛鑑 </a:t>
            </a:r>
            <a:r>
              <a:rPr lang="en-US" altLang="ja-JP" sz="1000" b="1" dirty="0" err="1" smtClean="0">
                <a:solidFill>
                  <a:schemeClr val="tx1"/>
                </a:solidFill>
                <a:latin typeface="Meiryo" panose="020B0604030504040204" pitchFamily="34" charset="-128"/>
                <a:ea typeface="Meiryo" panose="020B0604030504040204" pitchFamily="34" charset="-128"/>
              </a:rPr>
              <a:t>VoiceCh</a:t>
            </a:r>
            <a:r>
              <a:rPr lang="en-US" altLang="ja-JP" sz="1000" b="1" dirty="0" smtClean="0">
                <a:solidFill>
                  <a:schemeClr val="tx1"/>
                </a:solidFill>
                <a:latin typeface="Meiryo" panose="020B0604030504040204" pitchFamily="34" charset="-128"/>
                <a:ea typeface="Meiryo" panose="020B0604030504040204" pitchFamily="34" charset="-128"/>
              </a:rPr>
              <a:t>.</a:t>
            </a:r>
            <a:endParaRPr lang="ja-JP" altLang="en-US" sz="1000" b="1" dirty="0">
              <a:solidFill>
                <a:schemeClr val="tx1"/>
              </a:solidFill>
              <a:latin typeface="Meiryo" panose="020B0604030504040204" pitchFamily="34" charset="-128"/>
              <a:ea typeface="Meiryo" panose="020B0604030504040204" pitchFamily="34" charset="-128"/>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5111" y="3821175"/>
            <a:ext cx="1465325" cy="992764"/>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8684" y="762479"/>
            <a:ext cx="2535982" cy="723622"/>
          </a:xfrm>
          <a:prstGeom prst="rect">
            <a:avLst/>
          </a:prstGeom>
        </p:spPr>
      </p:pic>
      <p:pic>
        <p:nvPicPr>
          <p:cNvPr id="26" name="図 25"/>
          <p:cNvPicPr>
            <a:picLocks noChangeAspect="1"/>
          </p:cNvPicPr>
          <p:nvPr/>
        </p:nvPicPr>
        <p:blipFill rotWithShape="1">
          <a:blip r:embed="rId6"/>
          <a:srcRect t="35914" b="-2267"/>
          <a:stretch/>
        </p:blipFill>
        <p:spPr>
          <a:xfrm>
            <a:off x="6552105" y="3532127"/>
            <a:ext cx="983188" cy="1015848"/>
          </a:xfrm>
          <a:prstGeom prst="rect">
            <a:avLst/>
          </a:prstGeom>
        </p:spPr>
      </p:pic>
      <p:pic>
        <p:nvPicPr>
          <p:cNvPr id="27" name="図 26"/>
          <p:cNvPicPr>
            <a:picLocks noChangeAspect="1"/>
          </p:cNvPicPr>
          <p:nvPr/>
        </p:nvPicPr>
        <p:blipFill rotWithShape="1">
          <a:blip r:embed="rId7"/>
          <a:srcRect t="6484" r="80896" b="71067"/>
          <a:stretch/>
        </p:blipFill>
        <p:spPr>
          <a:xfrm>
            <a:off x="7844832" y="3634796"/>
            <a:ext cx="990110" cy="872011"/>
          </a:xfrm>
          <a:prstGeom prst="rect">
            <a:avLst/>
          </a:prstGeom>
        </p:spPr>
      </p:pic>
      <p:sp>
        <p:nvSpPr>
          <p:cNvPr id="32" name="正方形/長方形 31"/>
          <p:cNvSpPr/>
          <p:nvPr/>
        </p:nvSpPr>
        <p:spPr>
          <a:xfrm>
            <a:off x="6293509" y="3255573"/>
            <a:ext cx="2698923" cy="277750"/>
          </a:xfrm>
          <a:prstGeom prst="rect">
            <a:avLst/>
          </a:prstGeom>
          <a:solidFill>
            <a:schemeClr val="accent5">
              <a:lumMod val="40000"/>
              <a:lumOff val="60000"/>
              <a:alpha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rPr>
              <a:t>Facebook</a:t>
            </a:r>
            <a:r>
              <a:rPr kumimoji="0" lang="ja-JP" altLang="en-US" sz="1108" b="1" kern="0" dirty="0">
                <a:solidFill>
                  <a:prstClr val="black"/>
                </a:solidFill>
                <a:latin typeface="Meiryo UI" panose="020B0604030504040204" pitchFamily="34" charset="-128"/>
                <a:ea typeface="Meiryo UI" panose="020B0604030504040204" pitchFamily="34" charset="-128"/>
              </a:rPr>
              <a:t> </a:t>
            </a:r>
            <a:r>
              <a:rPr kumimoji="0" lang="en-US" altLang="ja-JP"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0" lang="ja-JP" altLang="en-US"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0" lang="en-US" altLang="ja-JP" sz="1108" b="1" i="0" u="none" strike="noStrike" kern="0" cap="none" spc="0" normalizeH="0" baseline="0" noProof="0" dirty="0" err="1" smtClean="0">
                <a:ln>
                  <a:noFill/>
                </a:ln>
                <a:solidFill>
                  <a:prstClr val="black"/>
                </a:solidFill>
                <a:effectLst/>
                <a:uLnTx/>
                <a:uFillTx/>
                <a:latin typeface="Meiryo UI" panose="020B0604030504040204" pitchFamily="34" charset="-128"/>
                <a:ea typeface="Meiryo UI" panose="020B0604030504040204" pitchFamily="34" charset="-128"/>
                <a:cs typeface="+mn-cs"/>
              </a:rPr>
              <a:t>meikan.osaka</a:t>
            </a:r>
            <a:r>
              <a:rPr kumimoji="0" lang="en-US" altLang="ja-JP"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rPr>
              <a:t>】</a:t>
            </a:r>
            <a:endParaRPr kumimoji="0" lang="ja-JP" altLang="en-US" sz="1108" b="1" i="0" u="none" strike="noStrike" kern="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p:cNvSpPr txBox="1"/>
          <p:nvPr/>
        </p:nvSpPr>
        <p:spPr>
          <a:xfrm>
            <a:off x="5753707" y="3581300"/>
            <a:ext cx="1113548" cy="1230242"/>
          </a:xfrm>
          <a:prstGeom prst="rect">
            <a:avLst/>
          </a:prstGeom>
          <a:noFill/>
          <a:ln>
            <a:noFill/>
          </a:ln>
        </p:spPr>
        <p:txBody>
          <a:bodyPr wrap="square" rtlCol="0">
            <a:noAutofit/>
          </a:bodyPr>
          <a:lstStyle/>
          <a:p>
            <a:r>
              <a:rPr lang="en-US" altLang="ja-JP" sz="970" dirty="0" smtClean="0">
                <a:latin typeface="メイリオ" panose="020B0604030504040204" pitchFamily="50" charset="-128"/>
                <a:ea typeface="メイリオ" panose="020B0604030504040204" pitchFamily="50" charset="-128"/>
                <a:cs typeface="メイリオ" panose="020B0604030504040204" pitchFamily="50" charset="-128"/>
              </a:rPr>
              <a:t>H30.3</a:t>
            </a:r>
          </a:p>
          <a:p>
            <a:r>
              <a:rPr lang="en-US" altLang="ja-JP" sz="970" dirty="0" smtClean="0">
                <a:latin typeface="Meiryo" panose="020B0604030504040204" pitchFamily="34" charset="-128"/>
                <a:ea typeface="Meiryo" panose="020B0604030504040204" pitchFamily="34" charset="-128"/>
              </a:rPr>
              <a:t>H30.4</a:t>
            </a:r>
          </a:p>
          <a:p>
            <a:r>
              <a:rPr lang="en-US" altLang="ja-JP" sz="970" dirty="0" smtClean="0">
                <a:latin typeface="Meiryo" panose="020B0604030504040204" pitchFamily="34" charset="-128"/>
                <a:ea typeface="Meiryo" panose="020B0604030504040204" pitchFamily="34" charset="-128"/>
              </a:rPr>
              <a:t>H30.8</a:t>
            </a:r>
          </a:p>
          <a:p>
            <a:r>
              <a:rPr lang="en-US" altLang="ja-JP" sz="970" dirty="0" smtClean="0">
                <a:latin typeface="Meiryo" panose="020B0604030504040204" pitchFamily="34" charset="-128"/>
                <a:ea typeface="Meiryo" panose="020B0604030504040204" pitchFamily="34" charset="-128"/>
              </a:rPr>
              <a:t>R1.5</a:t>
            </a:r>
          </a:p>
          <a:p>
            <a:r>
              <a:rPr lang="en-US" altLang="ja-JP" sz="970" dirty="0" smtClean="0">
                <a:latin typeface="Meiryo" panose="020B0604030504040204" pitchFamily="34" charset="-128"/>
                <a:ea typeface="Meiryo" panose="020B0604030504040204" pitchFamily="34" charset="-128"/>
              </a:rPr>
              <a:t>R1.8</a:t>
            </a:r>
          </a:p>
          <a:p>
            <a:r>
              <a:rPr lang="en-US" altLang="ja-JP" sz="970" dirty="0" smtClean="0">
                <a:latin typeface="Meiryo" panose="020B0604030504040204" pitchFamily="34" charset="-128"/>
                <a:ea typeface="Meiryo" panose="020B0604030504040204" pitchFamily="34" charset="-128"/>
              </a:rPr>
              <a:t>R1.10</a:t>
            </a:r>
          </a:p>
          <a:p>
            <a:r>
              <a:rPr lang="en-US" altLang="ja-JP" sz="970" dirty="0" smtClean="0">
                <a:latin typeface="Meiryo" panose="020B0604030504040204" pitchFamily="34" charset="-128"/>
                <a:ea typeface="Meiryo" panose="020B0604030504040204" pitchFamily="34" charset="-128"/>
              </a:rPr>
              <a:t>R1.12</a:t>
            </a:r>
          </a:p>
          <a:p>
            <a:r>
              <a:rPr lang="en-US" altLang="ja-JP" sz="970" dirty="0">
                <a:latin typeface="Meiryo" panose="020B0604030504040204" pitchFamily="34" charset="-128"/>
                <a:ea typeface="Meiryo" panose="020B0604030504040204" pitchFamily="34" charset="-128"/>
              </a:rPr>
              <a:t>R2.2</a:t>
            </a:r>
            <a:endParaRPr lang="ja-JP" altLang="en-US" sz="97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58932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角丸四角形 1"/>
          <p:cNvSpPr/>
          <p:nvPr/>
        </p:nvSpPr>
        <p:spPr>
          <a:xfrm>
            <a:off x="139859" y="413665"/>
            <a:ext cx="8887636" cy="624335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や市町村と連携した公の施設の効果的な管理運営形態の検討①</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府営公園</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PMO</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都市整備部</a:t>
            </a:r>
            <a:r>
              <a:rPr lang="ja-JP" altLang="en-US" sz="11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都市計画室 公園課</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更なる賑わいづくりと府民サービスの向上を目指して行ったサウンディング型市場調査（</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年度）の結果を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踏まえ、公園の特性に応じてにぎわい促進につながる新たな指定管理者制度を検討。</a:t>
            </a:r>
            <a:endParaRPr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kumimoji="1" lang="en-US" altLang="ja-JP" sz="1200" i="0" u="sng"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kumimoji="1" lang="en-US" altLang="ja-JP" sz="120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3" name="テキスト ボックス 82"/>
          <p:cNvSpPr txBox="1"/>
          <p:nvPr/>
        </p:nvSpPr>
        <p:spPr>
          <a:xfrm>
            <a:off x="251520" y="4596090"/>
            <a:ext cx="3285365" cy="1356048"/>
          </a:xfrm>
          <a:prstGeom prst="rect">
            <a:avLst/>
          </a:prstGeom>
          <a:noFill/>
          <a:ln>
            <a:noFill/>
          </a:ln>
        </p:spPr>
        <p:txBody>
          <a:bodyPr wrap="square" rtlCol="0">
            <a:noAutofit/>
          </a:bodyPr>
          <a:lstStyle/>
          <a:p>
            <a:pPr lvl="0">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の方針</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は、外部有識者等の意見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を踏まえ、公</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の魅力向上や府の財政への貢献等の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提案内容を精査し、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各公園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に導入</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制度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を判断するとともに、提案内容を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公募</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に反映していく。</a:t>
            </a: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テキスト ボックス 83"/>
          <p:cNvSpPr txBox="1"/>
          <p:nvPr/>
        </p:nvSpPr>
        <p:spPr>
          <a:xfrm>
            <a:off x="206515" y="1556484"/>
            <a:ext cx="8624234" cy="672672"/>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新たな制度イメージ</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628650" lvl="1" indent="-171450">
              <a:buFont typeface="Arial" panose="020B0604020202020204" pitchFamily="34" charset="0"/>
              <a:buChar cha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公園に応じた</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制度（下記</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）を想定。</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各公園に導入する制度を確定させるため、次期指定管理者の募集に先立ち「事前事業提案募集」を実施。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3833918" y="4616861"/>
            <a:ext cx="4545505" cy="2040160"/>
          </a:xfrm>
          <a:prstGeom prst="rect">
            <a:avLst/>
          </a:prstGeom>
        </p:spPr>
      </p:pic>
      <p:pic>
        <p:nvPicPr>
          <p:cNvPr id="5" name="図 4"/>
          <p:cNvPicPr>
            <a:picLocks noChangeAspect="1"/>
          </p:cNvPicPr>
          <p:nvPr/>
        </p:nvPicPr>
        <p:blipFill>
          <a:blip r:embed="rId3"/>
          <a:stretch>
            <a:fillRect/>
          </a:stretch>
        </p:blipFill>
        <p:spPr>
          <a:xfrm>
            <a:off x="1196625" y="2198849"/>
            <a:ext cx="5901697" cy="2211058"/>
          </a:xfrm>
          <a:prstGeom prst="rect">
            <a:avLst/>
          </a:prstGeom>
        </p:spPr>
      </p:pic>
    </p:spTree>
    <p:extLst>
      <p:ext uri="{BB962C8B-B14F-4D97-AF65-F5344CB8AC3E}">
        <p14:creationId xmlns:p14="http://schemas.microsoft.com/office/powerpoint/2010/main" val="3470845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413664"/>
            <a:ext cx="8887636" cy="625569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企業や市町村と連携した公の施設の効果的な管理運営形態の検討②</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（府と市の公の施設の一括管理）</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都市整備部</a:t>
            </a:r>
            <a:r>
              <a:rPr kumimoji="1" lang="ja-JP" altLang="en-US" sz="1100" b="1"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港湾局</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経緯</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泉大津市が市所有のスポーツ施設の活性化のため、指定管理者制度の導入を検討。</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その際、</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市民（府民）サービスの向上が図れ、また、スケールメリットも得られるよ</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う、両施設を包括的に運営す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指定管理者制度導入を大阪府に提案。</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⇒民間事業者が参入しやすい仕組み作りの検討へ</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◆自治体間連携手法を協議・検討する場として、地域プラットフォームを創設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⇒プラットフォーム創設により、府と市の担当者が垣根を越えて議論することが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でき、協議・検討が効率的に行われた。</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⇒サウンディング型市場調査を実施し、本事業に関する民間事業者の意見聴取。</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⇒泉大津市が両施設を一括管理して指定管理者制度を導入するために必要な自治</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体間連携手法を導入。</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泉大津市において両施設の一括公募の実施、指定管理者の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指定</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民間事業者による両施設の一括管理開始（</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R2.4</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596639" y="1944400"/>
            <a:ext cx="1905131" cy="269465"/>
          </a:xfrm>
          <a:prstGeom prst="rect">
            <a:avLst/>
          </a:prstGeom>
          <a:noFill/>
          <a:ln>
            <a:noFill/>
          </a:ln>
        </p:spPr>
        <p:txBody>
          <a:bodyPr wrap="square" rtlCol="0">
            <a:noAutofit/>
          </a:bodyPr>
          <a:lstStyle/>
          <a:p>
            <a:pPr algn="ctr"/>
            <a:r>
              <a:rPr kumimoji="1" lang="ja-JP" altLang="en-US" sz="1400" dirty="0" smtClean="0">
                <a:latin typeface="HGSｺﾞｼｯｸE" panose="020B0900000000000000" pitchFamily="50" charset="-128"/>
                <a:ea typeface="HGSｺﾞｼｯｸE" panose="020B0900000000000000" pitchFamily="50" charset="-128"/>
                <a:cs typeface="メイリオ" panose="020B0604030504040204" pitchFamily="50" charset="-128"/>
              </a:rPr>
              <a:t>（</a:t>
            </a:r>
            <a:r>
              <a:rPr kumimoji="1" lang="ja-JP" altLang="en-US" sz="1400" dirty="0" smtClean="0">
                <a:latin typeface="HG創英角ｺﾞｼｯｸUB" panose="020B0909000000000000" pitchFamily="49" charset="-128"/>
                <a:ea typeface="HG創英角ｺﾞｼｯｸUB" panose="020B0909000000000000" pitchFamily="49" charset="-128"/>
                <a:cs typeface="メイリオ" panose="020B0604030504040204" pitchFamily="50" charset="-128"/>
              </a:rPr>
              <a:t>従来の管理体制）</a:t>
            </a:r>
          </a:p>
        </p:txBody>
      </p:sp>
      <p:sp>
        <p:nvSpPr>
          <p:cNvPr id="15" name="角丸四角形 14"/>
          <p:cNvSpPr/>
          <p:nvPr/>
        </p:nvSpPr>
        <p:spPr>
          <a:xfrm>
            <a:off x="2615851" y="2191362"/>
            <a:ext cx="3332407" cy="1102623"/>
          </a:xfrm>
          <a:prstGeom prst="roundRect">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859225" y="2281375"/>
            <a:ext cx="2747890" cy="472550"/>
          </a:xfrm>
          <a:prstGeom prst="roundRect">
            <a:avLst/>
          </a:prstGeom>
          <a:solidFill>
            <a:srgbClr val="FFFF99"/>
          </a:solidFill>
          <a:ln w="12700"/>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○大阪府港湾局が所有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港湾緑地</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（含むスポーツ施設）</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880708" y="2888939"/>
            <a:ext cx="2726407" cy="315036"/>
          </a:xfrm>
          <a:prstGeom prst="roundRect">
            <a:avLst/>
          </a:prstGeom>
          <a:solidFill>
            <a:srgbClr val="FFFF99"/>
          </a:solidFill>
          <a:ln w="12700"/>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○泉大津市が所有するスポーツ施設</a:t>
            </a: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rot="10800000">
            <a:off x="5922150" y="2618909"/>
            <a:ext cx="474118" cy="225025"/>
          </a:xfrm>
          <a:prstGeom prst="rightArrow">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6571117" y="1943835"/>
            <a:ext cx="1871313" cy="247245"/>
          </a:xfrm>
          <a:prstGeom prst="rect">
            <a:avLst/>
          </a:prstGeom>
          <a:noFill/>
          <a:ln>
            <a:noFill/>
          </a:ln>
        </p:spPr>
        <p:txBody>
          <a:bodyPr wrap="square" rtlCol="0">
            <a:noAutofit/>
          </a:bodyPr>
          <a:lstStyle/>
          <a:p>
            <a:pPr algn="ctr"/>
            <a:r>
              <a:rPr kumimoji="1" lang="ja-JP" altLang="en-US" sz="1400" dirty="0" smtClean="0">
                <a:latin typeface="HG創英角ｺﾞｼｯｸUB" panose="020B0909000000000000" pitchFamily="49" charset="-128"/>
                <a:ea typeface="HG創英角ｺﾞｼｯｸUB" panose="020B0909000000000000" pitchFamily="49" charset="-128"/>
                <a:cs typeface="メイリオ" panose="020B0604030504040204" pitchFamily="50" charset="-128"/>
              </a:rPr>
              <a:t>（新たな管理体制）</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203" y="5035634"/>
            <a:ext cx="2243046" cy="131869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203" y="3383995"/>
            <a:ext cx="2240035" cy="1319055"/>
          </a:xfrm>
          <a:prstGeom prst="rect">
            <a:avLst/>
          </a:prstGeom>
        </p:spPr>
      </p:pic>
      <p:sp>
        <p:nvSpPr>
          <p:cNvPr id="20" name="テキスト ボックス 19"/>
          <p:cNvSpPr txBox="1"/>
          <p:nvPr/>
        </p:nvSpPr>
        <p:spPr>
          <a:xfrm>
            <a:off x="6995578" y="4666920"/>
            <a:ext cx="1601283" cy="247245"/>
          </a:xfrm>
          <a:prstGeom prst="rect">
            <a:avLst/>
          </a:prstGeom>
          <a:noFill/>
          <a:ln>
            <a:noFill/>
          </a:ln>
        </p:spPr>
        <p:txBody>
          <a:bodyPr wrap="square" rtlCol="0">
            <a:noAutofit/>
          </a:bodyPr>
          <a:lstStyle/>
          <a:p>
            <a:pPr algn="ctr"/>
            <a:r>
              <a:rPr kumimoji="1" lang="ja-JP" altLang="en-US" sz="1100" dirty="0" smtClean="0">
                <a:latin typeface="+mj-ea"/>
                <a:ea typeface="+mj-ea"/>
                <a:cs typeface="メイリオ" panose="020B0604030504040204" pitchFamily="50" charset="-128"/>
              </a:rPr>
              <a:t>（</a:t>
            </a:r>
            <a:r>
              <a:rPr lang="ja-JP" altLang="en-US" sz="1100" dirty="0" smtClean="0">
                <a:latin typeface="+mj-ea"/>
                <a:ea typeface="+mj-ea"/>
                <a:cs typeface="メイリオ" panose="020B0604030504040204" pitchFamily="50" charset="-128"/>
              </a:rPr>
              <a:t>多目的広場</a:t>
            </a:r>
            <a:r>
              <a:rPr lang="ja-JP" altLang="en-US" sz="1100" dirty="0">
                <a:latin typeface="+mj-ea"/>
                <a:ea typeface="+mj-ea"/>
                <a:cs typeface="メイリオ" panose="020B0604030504040204" pitchFamily="50" charset="-128"/>
              </a:rPr>
              <a:t>）</a:t>
            </a:r>
            <a:endParaRPr lang="en-US" altLang="ja-JP" sz="1100" dirty="0" smtClean="0">
              <a:latin typeface="+mj-ea"/>
              <a:ea typeface="+mj-ea"/>
              <a:cs typeface="メイリオ" panose="020B0604030504040204" pitchFamily="50" charset="-128"/>
            </a:endParaRPr>
          </a:p>
        </p:txBody>
      </p:sp>
      <p:sp>
        <p:nvSpPr>
          <p:cNvPr id="21" name="テキスト ボックス 20"/>
          <p:cNvSpPr txBox="1"/>
          <p:nvPr/>
        </p:nvSpPr>
        <p:spPr>
          <a:xfrm>
            <a:off x="6995578" y="6332105"/>
            <a:ext cx="1601283" cy="247245"/>
          </a:xfrm>
          <a:prstGeom prst="rect">
            <a:avLst/>
          </a:prstGeom>
          <a:noFill/>
          <a:ln>
            <a:noFill/>
          </a:ln>
        </p:spPr>
        <p:txBody>
          <a:bodyPr wrap="square" rtlCol="0">
            <a:noAutofit/>
          </a:bodyPr>
          <a:lstStyle/>
          <a:p>
            <a:pPr algn="ctr"/>
            <a:r>
              <a:rPr kumimoji="1" lang="ja-JP" altLang="en-US" sz="1100" dirty="0" smtClean="0">
                <a:latin typeface="+mj-ea"/>
                <a:ea typeface="+mj-ea"/>
                <a:cs typeface="メイリオ" panose="020B0604030504040204" pitchFamily="50" charset="-128"/>
              </a:rPr>
              <a:t>（テニスコート</a:t>
            </a:r>
            <a:r>
              <a:rPr lang="ja-JP" altLang="en-US" sz="1100" dirty="0" smtClean="0">
                <a:latin typeface="+mj-ea"/>
                <a:ea typeface="+mj-ea"/>
                <a:cs typeface="メイリオ" panose="020B0604030504040204" pitchFamily="50" charset="-128"/>
              </a:rPr>
              <a:t>）</a:t>
            </a:r>
            <a:endParaRPr lang="en-US" altLang="ja-JP" sz="1100" dirty="0" smtClean="0">
              <a:latin typeface="+mj-ea"/>
              <a:ea typeface="+mj-ea"/>
              <a:cs typeface="メイリオ" panose="020B0604030504040204" pitchFamily="50" charset="-128"/>
            </a:endParaRPr>
          </a:p>
        </p:txBody>
      </p:sp>
      <p:cxnSp>
        <p:nvCxnSpPr>
          <p:cNvPr id="40" name="直線矢印コネクタ 39"/>
          <p:cNvCxnSpPr/>
          <p:nvPr/>
        </p:nvCxnSpPr>
        <p:spPr>
          <a:xfrm>
            <a:off x="2411760" y="2517650"/>
            <a:ext cx="4474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513807" y="1396281"/>
            <a:ext cx="8452582" cy="547554"/>
          </a:xfrm>
          <a:prstGeom prst="rect">
            <a:avLst/>
          </a:prstGeom>
          <a:noFill/>
          <a:ln>
            <a:noFill/>
          </a:ln>
        </p:spPr>
        <p:txBody>
          <a:bodyPr wrap="square" rtlCol="0">
            <a:noAutofit/>
          </a:bodyPr>
          <a:lstStyle/>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府と泉大津市のスポーツ施設を泉大津市が一括管理することにより、スケールメリットを活かし、より効率的・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のノウハウを活用した指定管理者制度の実現を図る。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3" name="直線矢印コネクタ 22"/>
          <p:cNvCxnSpPr/>
          <p:nvPr/>
        </p:nvCxnSpPr>
        <p:spPr>
          <a:xfrm>
            <a:off x="2411760" y="3068960"/>
            <a:ext cx="4474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615536" y="2258869"/>
            <a:ext cx="1841229" cy="495056"/>
          </a:xfrm>
          <a:prstGeom prst="rect">
            <a:avLst/>
          </a:prstGeom>
          <a:solidFill>
            <a:srgbClr val="FFFF99"/>
          </a:solidFill>
          <a:ln>
            <a:solidFill>
              <a:schemeClr val="dk1"/>
            </a:solidFill>
          </a:ln>
        </p:spPr>
        <p:txBody>
          <a:bodyPr wrap="square" rtlCol="0" anchor="b">
            <a:no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泉</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大津</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市が</a:t>
            </a:r>
            <a:r>
              <a:rPr kumimoji="1"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指定管理者</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となり管理</a:t>
            </a:r>
          </a:p>
        </p:txBody>
      </p:sp>
      <p:sp>
        <p:nvSpPr>
          <p:cNvPr id="22" name="テキスト ボックス 21"/>
          <p:cNvSpPr txBox="1"/>
          <p:nvPr/>
        </p:nvSpPr>
        <p:spPr>
          <a:xfrm>
            <a:off x="625404" y="2888941"/>
            <a:ext cx="1831361" cy="360039"/>
          </a:xfrm>
          <a:prstGeom prst="rect">
            <a:avLst/>
          </a:prstGeom>
          <a:solidFill>
            <a:srgbClr val="FFFF99"/>
          </a:solidFill>
          <a:ln>
            <a:solidFill>
              <a:schemeClr val="dk1"/>
            </a:solidFill>
          </a:ln>
        </p:spPr>
        <p:txBody>
          <a:bodyPr wrap="square" rtlCol="0" anchor="b">
            <a:no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泉</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大津</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市が</a:t>
            </a:r>
            <a:r>
              <a:rPr kumimoji="1"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直接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管理</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6282190" y="2259870"/>
            <a:ext cx="2320002" cy="944105"/>
          </a:xfrm>
          <a:prstGeom prst="rect">
            <a:avLst/>
          </a:prstGeom>
          <a:solidFill>
            <a:schemeClr val="accent5">
              <a:lumMod val="20000"/>
              <a:lumOff val="80000"/>
            </a:schemeClr>
          </a:solidFill>
          <a:ln>
            <a:solidFill>
              <a:schemeClr val="tx1"/>
            </a:solidFill>
          </a:ln>
        </p:spPr>
        <p:txBody>
          <a:bodyPr wrap="none" rtlCol="0" anchor="ctr">
            <a:noAutofit/>
          </a:bodyPr>
          <a:lstStyle/>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泉大津市が両施設を一括して</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指定管理者を指定。</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300" b="1" u="sng" dirty="0" smtClean="0">
                <a:latin typeface="メイリオ" panose="020B0604030504040204" pitchFamily="50" charset="-128"/>
                <a:ea typeface="メイリオ" panose="020B0604030504040204" pitchFamily="50" charset="-128"/>
                <a:cs typeface="メイリオ" panose="020B0604030504040204" pitchFamily="50" charset="-128"/>
              </a:rPr>
              <a:t>民間事業者</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が管理</a:t>
            </a:r>
          </a:p>
        </p:txBody>
      </p:sp>
    </p:spTree>
    <p:extLst>
      <p:ext uri="{BB962C8B-B14F-4D97-AF65-F5344CB8AC3E}">
        <p14:creationId xmlns:p14="http://schemas.microsoft.com/office/powerpoint/2010/main" val="4054702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4300" y="413664"/>
            <a:ext cx="8913195" cy="6255696"/>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◆企業や市町村と連携した公の施設の効果的な管理運営形態の検討③</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（地元市が主体となった</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府営公園予定地における</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PFI</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事業の展開）</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都市整備部</a:t>
            </a:r>
            <a:r>
              <a:rPr kumimoji="1" lang="ja-JP" altLang="en-US" sz="1100" b="1"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都市計画室</a:t>
            </a:r>
            <a:r>
              <a:rPr kumimoji="1" lang="ja-JP" altLang="en-US" sz="1100" b="1" i="0" u="none" strike="noStrike" kern="1200" cap="none" spc="0" normalizeH="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公園課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テキスト ボックス 4"/>
          <p:cNvSpPr txBox="1"/>
          <p:nvPr/>
        </p:nvSpPr>
        <p:spPr>
          <a:xfrm>
            <a:off x="305332" y="1312220"/>
            <a:ext cx="8575305" cy="661200"/>
          </a:xfrm>
          <a:prstGeom prst="rect">
            <a:avLst/>
          </a:prstGeom>
          <a:noFill/>
          <a:ln>
            <a:noFill/>
          </a:ln>
        </p:spPr>
        <p:txBody>
          <a:bodyPr wrap="square" rtlCol="0">
            <a:noAutofit/>
          </a:bodyPr>
          <a:lstStyle/>
          <a:p>
            <a:r>
              <a:rPr lang="ja-JP" altLang="en-US" sz="1200" dirty="0" smtClean="0">
                <a:latin typeface="メイリオ" panose="020B0604030504040204" pitchFamily="50" charset="-128"/>
                <a:ea typeface="メイリオ" panose="020B0604030504040204" pitchFamily="50" charset="-128"/>
              </a:rPr>
              <a:t>「府営りんくう公園」の未整備部分について</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泉南市が、①府より行政</a:t>
            </a:r>
            <a:r>
              <a:rPr lang="ja-JP" altLang="en-US" sz="1200" dirty="0">
                <a:latin typeface="メイリオ" panose="020B0604030504040204" pitchFamily="50" charset="-128"/>
                <a:ea typeface="メイリオ" panose="020B0604030504040204" pitchFamily="50" charset="-128"/>
              </a:rPr>
              <a:t>財産の使用許可</a:t>
            </a:r>
            <a:r>
              <a:rPr lang="ja-JP" altLang="en-US" sz="1200" dirty="0" smtClean="0">
                <a:latin typeface="メイリオ" panose="020B0604030504040204" pitchFamily="50" charset="-128"/>
                <a:ea typeface="メイリオ" panose="020B0604030504040204" pitchFamily="50" charset="-128"/>
              </a:rPr>
              <a:t>を受け、②「</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仮称</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泉南市営りんくう公園」に位置付けた上で、民間事</a:t>
            </a:r>
            <a:r>
              <a:rPr lang="ja-JP" altLang="en-US" sz="1200" dirty="0">
                <a:latin typeface="メイリオ" panose="020B0604030504040204" pitchFamily="50" charset="-128"/>
                <a:ea typeface="メイリオ" panose="020B0604030504040204" pitchFamily="50" charset="-128"/>
              </a:rPr>
              <a:t>業者に無償で</a:t>
            </a:r>
            <a:r>
              <a:rPr lang="ja-JP" altLang="en-US" sz="1200" dirty="0" smtClean="0">
                <a:latin typeface="メイリオ" panose="020B0604030504040204" pitchFamily="50" charset="-128"/>
                <a:ea typeface="メイリオ" panose="020B0604030504040204" pitchFamily="50" charset="-128"/>
              </a:rPr>
              <a:t>貸し付け、③民間事業者が自らの資金</a:t>
            </a:r>
            <a:r>
              <a:rPr lang="ja-JP" altLang="en-US" sz="1200" dirty="0">
                <a:latin typeface="メイリオ" panose="020B0604030504040204" pitchFamily="50" charset="-128"/>
                <a:ea typeface="メイリオ" panose="020B0604030504040204" pitchFamily="50" charset="-128"/>
              </a:rPr>
              <a:t>や</a:t>
            </a:r>
            <a:r>
              <a:rPr lang="ja-JP" altLang="en-US" sz="1200" dirty="0" smtClean="0">
                <a:latin typeface="メイリオ" panose="020B0604030504040204" pitchFamily="50" charset="-128"/>
                <a:ea typeface="メイリオ" panose="020B0604030504040204" pitchFamily="50" charset="-128"/>
              </a:rPr>
              <a:t>ノウハウで都市</a:t>
            </a:r>
            <a:r>
              <a:rPr lang="ja-JP" altLang="en-US" sz="1200" dirty="0">
                <a:latin typeface="メイリオ" panose="020B0604030504040204" pitchFamily="50" charset="-128"/>
                <a:ea typeface="メイリオ" panose="020B0604030504040204" pitchFamily="50" charset="-128"/>
              </a:rPr>
              <a:t>公園の整備、維持管理</a:t>
            </a:r>
            <a:r>
              <a:rPr lang="ja-JP" altLang="en-US" sz="1200" dirty="0" smtClean="0">
                <a:latin typeface="メイリオ" panose="020B0604030504040204" pitchFamily="50" charset="-128"/>
                <a:ea typeface="メイリオ" panose="020B0604030504040204" pitchFamily="50" charset="-128"/>
              </a:rPr>
              <a:t>及び運営を行い、事業</a:t>
            </a:r>
            <a:r>
              <a:rPr lang="ja-JP" altLang="en-US" sz="1200" dirty="0">
                <a:latin typeface="メイリオ" panose="020B0604030504040204" pitchFamily="50" charset="-128"/>
                <a:ea typeface="メイリオ" panose="020B0604030504040204" pitchFamily="50" charset="-128"/>
              </a:rPr>
              <a:t>から得られる収入に</a:t>
            </a:r>
            <a:r>
              <a:rPr lang="ja-JP" altLang="en-US" sz="1200" dirty="0" smtClean="0">
                <a:latin typeface="メイリオ" panose="020B0604030504040204" pitchFamily="50" charset="-128"/>
                <a:ea typeface="メイリオ" panose="020B0604030504040204" pitchFamily="50" charset="-128"/>
              </a:rPr>
              <a:t>より事業費</a:t>
            </a:r>
            <a:r>
              <a:rPr lang="ja-JP" altLang="en-US" sz="1200" dirty="0">
                <a:latin typeface="メイリオ" panose="020B0604030504040204" pitchFamily="50" charset="-128"/>
                <a:ea typeface="メイリオ" panose="020B0604030504040204" pitchFamily="50" charset="-128"/>
              </a:rPr>
              <a:t>を</a:t>
            </a:r>
            <a:r>
              <a:rPr lang="ja-JP" altLang="en-US" sz="1200" dirty="0" smtClean="0">
                <a:latin typeface="メイリオ" panose="020B0604030504040204" pitchFamily="50" charset="-128"/>
                <a:ea typeface="メイリオ" panose="020B0604030504040204" pitchFamily="50" charset="-128"/>
              </a:rPr>
              <a:t>賄う、独立</a:t>
            </a:r>
            <a:r>
              <a:rPr lang="ja-JP" altLang="en-US" sz="1200" dirty="0">
                <a:latin typeface="メイリオ" panose="020B0604030504040204" pitchFamily="50" charset="-128"/>
                <a:ea typeface="メイリオ" panose="020B0604030504040204" pitchFamily="50" charset="-128"/>
              </a:rPr>
              <a:t>採算型の</a:t>
            </a:r>
            <a:r>
              <a:rPr lang="en-US" altLang="ja-JP" sz="1200" dirty="0">
                <a:latin typeface="メイリオ" panose="020B0604030504040204" pitchFamily="50" charset="-128"/>
                <a:ea typeface="メイリオ" panose="020B0604030504040204" pitchFamily="50" charset="-128"/>
              </a:rPr>
              <a:t>PFI</a:t>
            </a:r>
            <a:r>
              <a:rPr lang="ja-JP" altLang="en-US" sz="1200" dirty="0" smtClean="0">
                <a:latin typeface="メイリオ" panose="020B0604030504040204" pitchFamily="50" charset="-128"/>
                <a:ea typeface="メイリオ" panose="020B0604030504040204" pitchFamily="50" charset="-128"/>
              </a:rPr>
              <a:t>事業を展開。</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36599" y="1981164"/>
            <a:ext cx="1320066" cy="270031"/>
          </a:xfrm>
          <a:prstGeom prst="rect">
            <a:avLst/>
          </a:prstGeom>
          <a:noFill/>
          <a:ln>
            <a:noFill/>
          </a:ln>
        </p:spPr>
        <p:txBody>
          <a:bodyPr wrap="square" rtlCol="0">
            <a:noAutofit/>
          </a:bodyPr>
          <a:lstStyle/>
          <a:p>
            <a:pPr algn="ctr"/>
            <a:r>
              <a:rPr lang="en-US" altLang="ja-JP" sz="1400" dirty="0" smtClean="0">
                <a:latin typeface="HGSｺﾞｼｯｸE" panose="020B0900000000000000" pitchFamily="50" charset="-128"/>
                <a:ea typeface="HGSｺﾞｼｯｸE" panose="020B0900000000000000" pitchFamily="50" charset="-128"/>
                <a:cs typeface="メイリオ" panose="020B0604030504040204" pitchFamily="50" charset="-128"/>
              </a:rPr>
              <a:t>【</a:t>
            </a:r>
            <a:r>
              <a:rPr lang="ja-JP" altLang="en-US" sz="1400" dirty="0" smtClean="0">
                <a:latin typeface="HGSｺﾞｼｯｸE" panose="020B0900000000000000" pitchFamily="50" charset="-128"/>
                <a:ea typeface="HGSｺﾞｼｯｸE" panose="020B0900000000000000" pitchFamily="50" charset="-128"/>
                <a:cs typeface="メイリオ" panose="020B0604030504040204" pitchFamily="50" charset="-128"/>
              </a:rPr>
              <a:t>事業概要</a:t>
            </a:r>
            <a:r>
              <a:rPr lang="en-US" altLang="ja-JP" sz="1400" dirty="0" smtClean="0">
                <a:latin typeface="HGSｺﾞｼｯｸE" panose="020B0900000000000000" pitchFamily="50" charset="-128"/>
                <a:ea typeface="HGSｺﾞｼｯｸE" panose="020B0900000000000000" pitchFamily="50" charset="-128"/>
                <a:cs typeface="メイリオ" panose="020B0604030504040204" pitchFamily="50" charset="-128"/>
              </a:rPr>
              <a:t>】</a:t>
            </a:r>
            <a:endParaRPr kumimoji="1" lang="ja-JP" altLang="en-US" sz="1400" dirty="0" smtClean="0">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8" name="テキスト ボックス 7"/>
          <p:cNvSpPr txBox="1"/>
          <p:nvPr/>
        </p:nvSpPr>
        <p:spPr>
          <a:xfrm>
            <a:off x="566555" y="2306738"/>
            <a:ext cx="1065078" cy="1023018"/>
          </a:xfrm>
          <a:prstGeom prst="rect">
            <a:avLst/>
          </a:prstGeom>
          <a:noFill/>
          <a:ln>
            <a:noFill/>
          </a:ln>
        </p:spPr>
        <p:txBody>
          <a:bodyPr wrap="square" rtlCol="0">
            <a:noAutofit/>
          </a:bodyPr>
          <a:lstStyle/>
          <a:p>
            <a:pPr algn="dist"/>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予定地     </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dist"/>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事業面積</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dist"/>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PFI</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事業方式</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dist"/>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事業期間</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dist"/>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開園時期</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285" y="5055325"/>
            <a:ext cx="2145352" cy="1240014"/>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47" y="3367688"/>
            <a:ext cx="2153027" cy="11970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63" y="5100248"/>
            <a:ext cx="2124215" cy="1181064"/>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35" y="3347209"/>
            <a:ext cx="2137638" cy="1162875"/>
          </a:xfrm>
          <a:prstGeom prst="rect">
            <a:avLst/>
          </a:prstGeom>
        </p:spPr>
      </p:pic>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7037373" y="6315427"/>
            <a:ext cx="1395155" cy="191266"/>
          </a:xfrm>
          <a:prstGeom prst="rect">
            <a:avLst/>
          </a:prstGeom>
          <a:noFill/>
          <a:ln>
            <a:noFill/>
          </a:ln>
        </p:spPr>
        <p:txBody>
          <a:bodyPr wrap="square" rtlCol="0">
            <a:no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グランピング</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ゾーン</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7110382" y="4584140"/>
            <a:ext cx="1395155" cy="191266"/>
          </a:xfrm>
          <a:prstGeom prst="rect">
            <a:avLst/>
          </a:prstGeom>
          <a:noFill/>
          <a:ln>
            <a:noFill/>
          </a:ln>
        </p:spPr>
        <p:txBody>
          <a:bodyPr wrap="square" rtlCol="0">
            <a:no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マルシェゾーン</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66555" y="6298765"/>
            <a:ext cx="1395155" cy="191266"/>
          </a:xfrm>
          <a:prstGeom prst="rect">
            <a:avLst/>
          </a:prstGeom>
          <a:noFill/>
          <a:ln>
            <a:noFill/>
          </a:ln>
        </p:spPr>
        <p:txBody>
          <a:bodyPr wrap="square" rtlCol="0">
            <a:no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コミュニティーゾーン</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514471" y="4527537"/>
            <a:ext cx="1395155" cy="191266"/>
          </a:xfrm>
          <a:prstGeom prst="rect">
            <a:avLst/>
          </a:prstGeom>
          <a:noFill/>
          <a:ln>
            <a:noFill/>
          </a:ln>
        </p:spPr>
        <p:txBody>
          <a:bodyPr wrap="square" rtlCol="0">
            <a:no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アクティブゾーン</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2353667" y="3421104"/>
            <a:ext cx="4374079" cy="2580706"/>
          </a:xfrm>
          <a:prstGeom prst="rect">
            <a:avLst/>
          </a:prstGeom>
        </p:spPr>
      </p:pic>
      <p:pic>
        <p:nvPicPr>
          <p:cNvPr id="19" name="図 18"/>
          <p:cNvPicPr>
            <a:picLocks noChangeAspect="1"/>
          </p:cNvPicPr>
          <p:nvPr/>
        </p:nvPicPr>
        <p:blipFill>
          <a:blip r:embed="rId8"/>
          <a:stretch>
            <a:fillRect/>
          </a:stretch>
        </p:blipFill>
        <p:spPr>
          <a:xfrm>
            <a:off x="2996826" y="3834045"/>
            <a:ext cx="765084" cy="334724"/>
          </a:xfrm>
          <a:prstGeom prst="rect">
            <a:avLst/>
          </a:prstGeom>
        </p:spPr>
      </p:pic>
      <p:sp>
        <p:nvSpPr>
          <p:cNvPr id="4" name="テキスト ボックス 3"/>
          <p:cNvSpPr txBox="1"/>
          <p:nvPr/>
        </p:nvSpPr>
        <p:spPr>
          <a:xfrm>
            <a:off x="1466091" y="2303875"/>
            <a:ext cx="7651414" cy="955634"/>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：泉南市りんくう</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南浜地内</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19ha</a:t>
            </a: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BOT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方式</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→維持管理→所有権</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移転</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及び</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BOO</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方式</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→維持管理→</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撤去）の併用</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月～令和</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まで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年間</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予定</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31540" y="2303875"/>
            <a:ext cx="585065" cy="953725"/>
          </a:xfrm>
          <a:prstGeom prst="rect">
            <a:avLst/>
          </a:prstGeom>
          <a:noFill/>
          <a:ln>
            <a:noFill/>
          </a:ln>
        </p:spPr>
        <p:txBody>
          <a:bodyPr wrap="square" rtlCol="0">
            <a:no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9679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368659"/>
            <a:ext cx="8887636" cy="6345705"/>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民間活力の導入による新たなスポーツ・文化の拠点づくり</a:t>
            </a:r>
            <a:endPar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lang="ja-JP" altLang="en-US"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万博</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記念公園駅前周辺地区活性化</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府民文化部 府民文化総務課</a:t>
            </a:r>
            <a:r>
              <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tabLst>
                <a:tab pos="266700" algn="l"/>
              </a:tabLst>
              <a:defRPr/>
            </a:pP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26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309615" y="2843108"/>
            <a:ext cx="8690917" cy="3597709"/>
          </a:xfrm>
          <a:prstGeom prst="rect">
            <a:avLst/>
          </a:prstGeom>
          <a:noFill/>
          <a:ln>
            <a:noFill/>
          </a:ln>
        </p:spPr>
        <p:txBody>
          <a:bodyPr wrap="square" rtlCol="0">
            <a:noAutofit/>
          </a:bodyPr>
          <a:lstStyle/>
          <a:p>
            <a:pPr>
              <a:lnSpc>
                <a:spcPts val="1700"/>
              </a:lnSpc>
            </a:pP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経緯</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（スポーツ</a:t>
            </a:r>
            <a:r>
              <a:rPr lang="ja-JP" altLang="en-US" sz="1200" dirty="0">
                <a:latin typeface="Meiryo UI" panose="020B0604030504040204" pitchFamily="50" charset="-128"/>
                <a:ea typeface="Meiryo UI" panose="020B0604030504040204" pitchFamily="50" charset="-128"/>
              </a:rPr>
              <a:t>や文化を取り巻く</a:t>
            </a:r>
            <a:r>
              <a:rPr lang="ja-JP" altLang="en-US" sz="1200" dirty="0" smtClean="0">
                <a:latin typeface="Meiryo UI" panose="020B0604030504040204" pitchFamily="50" charset="-128"/>
                <a:ea typeface="Meiryo UI" panose="020B0604030504040204" pitchFamily="50" charset="-128"/>
              </a:rPr>
              <a:t>状況</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　　　○国際的</a:t>
            </a:r>
            <a:r>
              <a:rPr lang="ja-JP" altLang="en-US" sz="1200" dirty="0">
                <a:latin typeface="Meiryo UI" panose="020B0604030504040204" pitchFamily="50" charset="-128"/>
                <a:ea typeface="Meiryo UI" panose="020B0604030504040204" pitchFamily="50" charset="-128"/>
              </a:rPr>
              <a:t>なスポーツ大会の開催に必要なスペックを満たすには、固定観客席数</a:t>
            </a:r>
            <a:r>
              <a:rPr lang="ja-JP" altLang="en-US" sz="1200" dirty="0" smtClean="0">
                <a:latin typeface="Meiryo UI" panose="020B0604030504040204" pitchFamily="50" charset="-128"/>
                <a:ea typeface="Meiryo UI" panose="020B0604030504040204" pitchFamily="50" charset="-128"/>
              </a:rPr>
              <a:t>が</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rPr>
              <a:t>を超え</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競技</a:t>
            </a:r>
            <a:r>
              <a:rPr lang="ja-JP" altLang="en-US" sz="1200" dirty="0">
                <a:latin typeface="Meiryo UI" panose="020B0604030504040204" pitchFamily="50" charset="-128"/>
                <a:ea typeface="Meiryo UI" panose="020B0604030504040204" pitchFamily="50" charset="-128"/>
              </a:rPr>
              <a:t>エリアを十分に確保できるフロア</a:t>
            </a:r>
            <a:r>
              <a:rPr lang="ja-JP" altLang="en-US" sz="1200" dirty="0" smtClean="0">
                <a:latin typeface="Meiryo UI" panose="020B0604030504040204" pitchFamily="50" charset="-128"/>
                <a:ea typeface="Meiryo UI" panose="020B0604030504040204" pitchFamily="50" charset="-128"/>
              </a:rPr>
              <a:t>をもった</a:t>
            </a:r>
            <a:r>
              <a:rPr lang="ja-JP" altLang="en-US" sz="1200" dirty="0">
                <a:latin typeface="Meiryo UI" panose="020B0604030504040204" pitchFamily="50" charset="-128"/>
                <a:ea typeface="Meiryo UI" panose="020B0604030504040204" pitchFamily="50" charset="-128"/>
              </a:rPr>
              <a:t>大規模なアリーナが</a:t>
            </a:r>
            <a:r>
              <a:rPr lang="ja-JP" altLang="en-US" sz="1200" dirty="0" smtClean="0">
                <a:latin typeface="Meiryo UI" panose="020B0604030504040204" pitchFamily="50" charset="-128"/>
                <a:ea typeface="Meiryo UI" panose="020B0604030504040204" pitchFamily="50" charset="-128"/>
              </a:rPr>
              <a:t>必要</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○また</a:t>
            </a:r>
            <a:r>
              <a:rPr lang="ja-JP" altLang="en-US" sz="1200" dirty="0">
                <a:latin typeface="Meiryo UI" panose="020B0604030504040204" pitchFamily="50" charset="-128"/>
                <a:ea typeface="Meiryo UI" panose="020B0604030504040204" pitchFamily="50" charset="-128"/>
              </a:rPr>
              <a:t>、コンサートの市場が活況を呈する中、収容</a:t>
            </a:r>
            <a:r>
              <a:rPr lang="ja-JP" altLang="en-US" sz="1200" dirty="0" smtClean="0">
                <a:latin typeface="Meiryo UI" panose="020B0604030504040204" pitchFamily="50" charset="-128"/>
                <a:ea typeface="Meiryo UI" panose="020B0604030504040204" pitchFamily="50" charset="-128"/>
              </a:rPr>
              <a:t>人数</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rPr>
              <a:t>（固定席に限定しない）を</a:t>
            </a:r>
            <a:r>
              <a:rPr lang="ja-JP" altLang="en-US" sz="1200" dirty="0" smtClean="0">
                <a:latin typeface="Meiryo UI" panose="020B0604030504040204" pitchFamily="50" charset="-128"/>
                <a:ea typeface="Meiryo UI" panose="020B0604030504040204" pitchFamily="50" charset="-128"/>
              </a:rPr>
              <a:t>超える</a:t>
            </a:r>
            <a:endParaRPr lang="en-US" altLang="ja-JP" sz="1200" dirty="0">
              <a:latin typeface="Meiryo UI" panose="020B0604030504040204" pitchFamily="50" charset="-128"/>
              <a:ea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　　　　 規模</a:t>
            </a:r>
            <a:r>
              <a:rPr lang="ja-JP" altLang="en-US" sz="1200" dirty="0">
                <a:latin typeface="Meiryo UI" panose="020B0604030504040204" pitchFamily="50" charset="-128"/>
                <a:ea typeface="Meiryo UI" panose="020B0604030504040204" pitchFamily="50" charset="-128"/>
              </a:rPr>
              <a:t>のアリーナの多くが首都圏に</a:t>
            </a:r>
            <a:r>
              <a:rPr lang="ja-JP" altLang="en-US" sz="1200" dirty="0" smtClean="0">
                <a:latin typeface="Meiryo UI" panose="020B0604030504040204" pitchFamily="50" charset="-128"/>
                <a:ea typeface="Meiryo UI" panose="020B0604030504040204" pitchFamily="50" charset="-128"/>
              </a:rPr>
              <a:t>集中　</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大阪を含む関西には、大阪城ホールしかなく、数年先まで予約が埋まっている状況）</a:t>
            </a:r>
          </a:p>
          <a:p>
            <a:pPr>
              <a:lnSpc>
                <a:spcPts val="1700"/>
              </a:lnSpc>
            </a:pPr>
            <a:r>
              <a:rPr lang="ja-JP" altLang="en-US" sz="1200" dirty="0" smtClean="0">
                <a:latin typeface="Meiryo UI" panose="020B0604030504040204" pitchFamily="50" charset="-128"/>
                <a:ea typeface="Meiryo UI" panose="020B0604030504040204" pitchFamily="50" charset="-128"/>
              </a:rPr>
              <a:t>　  　○新規</a:t>
            </a:r>
            <a:r>
              <a:rPr lang="ja-JP" altLang="en-US" sz="1200" dirty="0">
                <a:latin typeface="Meiryo UI" panose="020B0604030504040204" pitchFamily="50" charset="-128"/>
                <a:ea typeface="Meiryo UI" panose="020B0604030504040204" pitchFamily="50" charset="-128"/>
              </a:rPr>
              <a:t>建設については、収容</a:t>
            </a:r>
            <a:r>
              <a:rPr lang="ja-JP" altLang="en-US" sz="1200" dirty="0" smtClean="0">
                <a:latin typeface="Meiryo UI" panose="020B0604030504040204" pitchFamily="50" charset="-128"/>
                <a:ea typeface="Meiryo UI" panose="020B0604030504040204" pitchFamily="50" charset="-128"/>
              </a:rPr>
              <a:t>人数</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rPr>
              <a:t>（固定席に限定しない）を超えるものが全国</a:t>
            </a:r>
            <a:r>
              <a:rPr lang="ja-JP" altLang="en-US" sz="1200" dirty="0" smtClean="0">
                <a:latin typeface="Meiryo UI" panose="020B0604030504040204" pitchFamily="50" charset="-128"/>
                <a:ea typeface="Meiryo UI" panose="020B0604030504040204" pitchFamily="50" charset="-128"/>
              </a:rPr>
              <a:t>で</a:t>
            </a:r>
            <a:endParaRPr lang="en-US" altLang="ja-JP" sz="1200" dirty="0" smtClean="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ヵ所予定（大阪府を含む関西には今のところ予定なし）</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（万博記念公園の魅力創出）</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rPr>
              <a:t>大阪</a:t>
            </a:r>
            <a:r>
              <a:rPr lang="ja-JP" altLang="en-US" sz="1200" u="sng" dirty="0">
                <a:latin typeface="Meiryo UI" panose="020B0604030504040204" pitchFamily="50" charset="-128"/>
                <a:ea typeface="Meiryo UI" panose="020B0604030504040204" pitchFamily="50" charset="-128"/>
              </a:rPr>
              <a:t>都市魅力創造戦略</a:t>
            </a:r>
            <a:r>
              <a:rPr lang="en-US" altLang="ja-JP" sz="1200" u="sng" dirty="0">
                <a:latin typeface="Meiryo UI" panose="020B0604030504040204" pitchFamily="50" charset="-128"/>
                <a:ea typeface="Meiryo UI" panose="020B0604030504040204" pitchFamily="50" charset="-128"/>
              </a:rPr>
              <a:t>2020</a:t>
            </a:r>
            <a:r>
              <a:rPr lang="ja-JP" altLang="en-US" sz="1200" u="sng" dirty="0" smtClean="0">
                <a:latin typeface="Meiryo UI" panose="020B0604030504040204" pitchFamily="50" charset="-128"/>
                <a:ea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rPr>
              <a:t>H28.11</a:t>
            </a:r>
            <a:r>
              <a:rPr lang="ja-JP" altLang="en-US" sz="1200" u="sng" dirty="0" smtClean="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の重点取組</a:t>
            </a:r>
          </a:p>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世界第一級の文化・観光拠点の形成・発信」に位置づけ、太陽の塔の内部公開等</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魅力</a:t>
            </a:r>
            <a:r>
              <a:rPr lang="ja-JP" altLang="en-US" sz="1200" dirty="0">
                <a:latin typeface="Meiryo UI" panose="020B0604030504040204" pitchFamily="50" charset="-128"/>
                <a:ea typeface="Meiryo UI" panose="020B0604030504040204" pitchFamily="50" charset="-128"/>
              </a:rPr>
              <a:t>創出に取り組んで</a:t>
            </a:r>
            <a:r>
              <a:rPr lang="ja-JP" altLang="en-US" sz="1200" dirty="0" smtClean="0">
                <a:latin typeface="Meiryo UI" panose="020B0604030504040204" pitchFamily="50" charset="-128"/>
                <a:ea typeface="Meiryo UI" panose="020B0604030504040204" pitchFamily="50" charset="-128"/>
              </a:rPr>
              <a:t>いる</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u="sng" dirty="0" smtClean="0">
                <a:latin typeface="Meiryo UI" panose="020B0604030504040204" pitchFamily="50" charset="-128"/>
                <a:ea typeface="Meiryo UI" panose="020B0604030504040204" pitchFamily="50" charset="-128"/>
              </a:rPr>
              <a:t>日本</a:t>
            </a:r>
            <a:r>
              <a:rPr lang="ja-JP" altLang="en-US" sz="1200" u="sng" dirty="0">
                <a:latin typeface="Meiryo UI" panose="020B0604030504040204" pitchFamily="50" charset="-128"/>
                <a:ea typeface="Meiryo UI" panose="020B0604030504040204" pitchFamily="50" charset="-128"/>
              </a:rPr>
              <a:t>万国博覧会記念公園の活性化に向けた将来</a:t>
            </a:r>
            <a:r>
              <a:rPr lang="ja-JP" altLang="en-US" sz="1200" u="sng" dirty="0" smtClean="0">
                <a:latin typeface="Meiryo UI" panose="020B0604030504040204" pitchFamily="50" charset="-128"/>
                <a:ea typeface="Meiryo UI" panose="020B0604030504040204" pitchFamily="50" charset="-128"/>
              </a:rPr>
              <a:t>ビジョン（</a:t>
            </a:r>
            <a:r>
              <a:rPr lang="en-US" altLang="ja-JP" sz="1200" u="sng" dirty="0" smtClean="0">
                <a:latin typeface="Meiryo UI" panose="020B0604030504040204" pitchFamily="50" charset="-128"/>
                <a:ea typeface="Meiryo UI" panose="020B0604030504040204" pitchFamily="50" charset="-128"/>
              </a:rPr>
              <a:t>H27.11</a:t>
            </a:r>
            <a:r>
              <a:rPr lang="ja-JP" altLang="en-US" sz="1200" u="sng" dirty="0" smtClean="0">
                <a:latin typeface="Meiryo UI" panose="020B0604030504040204" pitchFamily="50" charset="-128"/>
                <a:ea typeface="Meiryo UI" panose="020B0604030504040204" pitchFamily="50" charset="-128"/>
              </a:rPr>
              <a:t>）</a:t>
            </a:r>
            <a:endParaRPr lang="en-US" altLang="ja-JP" sz="1200" u="sng" dirty="0">
              <a:latin typeface="Meiryo UI" panose="020B0604030504040204" pitchFamily="50" charset="-128"/>
              <a:ea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「緑と文化・スポーツを通じて、人類の創造力の源泉である生命力と感性が磨かれる公園</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を目指し、万博</a:t>
            </a:r>
            <a:r>
              <a:rPr lang="ja-JP" altLang="en-US" sz="1200" dirty="0">
                <a:latin typeface="Meiryo UI" panose="020B0604030504040204" pitchFamily="50" charset="-128"/>
                <a:ea typeface="Meiryo UI" panose="020B0604030504040204" pitchFamily="50" charset="-128"/>
              </a:rPr>
              <a:t>記念公園駅前周辺地区については、民間活力の導入によって、世界中</a:t>
            </a:r>
            <a:r>
              <a:rPr lang="ja-JP" altLang="en-US" sz="1200" dirty="0" smtClean="0">
                <a:latin typeface="Meiryo UI" panose="020B0604030504040204" pitchFamily="50" charset="-128"/>
                <a:ea typeface="Meiryo UI" panose="020B0604030504040204" pitchFamily="50" charset="-128"/>
              </a:rPr>
              <a:t>から</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利用者</a:t>
            </a:r>
            <a:r>
              <a:rPr lang="ja-JP" altLang="en-US" sz="1200" dirty="0">
                <a:latin typeface="Meiryo UI" panose="020B0604030504040204" pitchFamily="50" charset="-128"/>
                <a:ea typeface="Meiryo UI" panose="020B0604030504040204" pitchFamily="50" charset="-128"/>
              </a:rPr>
              <a:t>を引きつける魅力向上を</a:t>
            </a:r>
            <a:r>
              <a:rPr lang="ja-JP" altLang="en-US" sz="1200" dirty="0" smtClean="0">
                <a:latin typeface="Meiryo UI" panose="020B0604030504040204" pitchFamily="50" charset="-128"/>
                <a:ea typeface="Meiryo UI" panose="020B0604030504040204" pitchFamily="50" charset="-128"/>
              </a:rPr>
              <a:t>図る</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en-US" altLang="ja-JP" sz="1200" dirty="0" smtClean="0">
                <a:latin typeface="Meiryo UI" panose="020B0604030504040204" pitchFamily="50" charset="-128"/>
                <a:ea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rotWithShape="1">
          <a:blip r:embed="rId2"/>
          <a:srcRect t="5735" b="14587"/>
          <a:stretch/>
        </p:blipFill>
        <p:spPr>
          <a:xfrm>
            <a:off x="6514480" y="3096145"/>
            <a:ext cx="2410417" cy="1586166"/>
          </a:xfrm>
          <a:prstGeom prst="rect">
            <a:avLst/>
          </a:prstGeom>
        </p:spPr>
      </p:pic>
      <p:grpSp>
        <p:nvGrpSpPr>
          <p:cNvPr id="4" name="グループ化 3"/>
          <p:cNvGrpSpPr/>
          <p:nvPr/>
        </p:nvGrpSpPr>
        <p:grpSpPr>
          <a:xfrm>
            <a:off x="282652" y="1897334"/>
            <a:ext cx="8353448" cy="1050537"/>
            <a:chOff x="346357" y="2476205"/>
            <a:chExt cx="8353448" cy="1553164"/>
          </a:xfrm>
        </p:grpSpPr>
        <p:sp>
          <p:nvSpPr>
            <p:cNvPr id="41" name="テキスト ボックス 40"/>
            <p:cNvSpPr txBox="1"/>
            <p:nvPr/>
          </p:nvSpPr>
          <p:spPr>
            <a:xfrm>
              <a:off x="346357" y="2476205"/>
              <a:ext cx="8353448" cy="1553164"/>
            </a:xfrm>
            <a:prstGeom prst="rect">
              <a:avLst/>
            </a:prstGeom>
            <a:noFill/>
            <a:ln>
              <a:noFill/>
            </a:ln>
          </p:spPr>
          <p:txBody>
            <a:bodyPr wrap="square" rtlCol="0">
              <a:noAutofit/>
            </a:bodyPr>
            <a:lstStyle/>
            <a:p>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概要</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95128" y="2795876"/>
              <a:ext cx="8012513" cy="1233493"/>
            </a:xfrm>
            <a:prstGeom prst="rect">
              <a:avLst/>
            </a:prstGeom>
            <a:noFill/>
            <a:ln>
              <a:noFill/>
            </a:ln>
          </p:spPr>
          <p:txBody>
            <a:bodyPr wrap="none" rtlCol="0">
              <a:noAutofit/>
            </a:bodyPr>
            <a:lstStyle/>
            <a:p>
              <a:pPr>
                <a:lnSpc>
                  <a:spcPts val="1700"/>
                </a:lnSpc>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◇国際的</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なスポーツ大会</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やコンサート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等の開催ができる規模を持ち、世界最先端の機能を有するアリーナを</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◇当該アリーナにふさわしいホテル等の周辺施設を整備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事業提案を公募により民間事業者から広く募集する。</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 name="グループ化 4"/>
          <p:cNvGrpSpPr/>
          <p:nvPr/>
        </p:nvGrpSpPr>
        <p:grpSpPr>
          <a:xfrm>
            <a:off x="6507568" y="4967857"/>
            <a:ext cx="2415525" cy="1479940"/>
            <a:chOff x="3259173" y="4604776"/>
            <a:chExt cx="2684425" cy="1749549"/>
          </a:xfrm>
        </p:grpSpPr>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6854" y="4617781"/>
              <a:ext cx="2669062" cy="1736544"/>
            </a:xfrm>
            <a:prstGeom prst="rect">
              <a:avLst/>
            </a:prstGeom>
          </p:spPr>
        </p:pic>
        <p:sp>
          <p:nvSpPr>
            <p:cNvPr id="43" name="テキスト ボックス 42"/>
            <p:cNvSpPr txBox="1"/>
            <p:nvPr/>
          </p:nvSpPr>
          <p:spPr>
            <a:xfrm>
              <a:off x="5229223" y="6146244"/>
              <a:ext cx="714375" cy="200055"/>
            </a:xfrm>
            <a:prstGeom prst="rect">
              <a:avLst/>
            </a:prstGeom>
            <a:solidFill>
              <a:schemeClr val="bg1"/>
            </a:solidFill>
            <a:ln>
              <a:solidFill>
                <a:schemeClr val="tx1"/>
              </a:solidFill>
            </a:ln>
          </p:spPr>
          <p:txBody>
            <a:bodyPr wrap="square" rtlCol="0" anchor="ctr">
              <a:spAutoFit/>
            </a:bodyPr>
            <a:lstStyle/>
            <a:p>
              <a:pPr algn="ctr"/>
              <a:r>
                <a:rPr lang="ja-JP" altLang="en-US" sz="700" dirty="0"/>
                <a:t>大阪府作成</a:t>
              </a:r>
            </a:p>
          </p:txBody>
        </p:sp>
        <p:sp>
          <p:nvSpPr>
            <p:cNvPr id="44" name="テキスト ボックス 43"/>
            <p:cNvSpPr txBox="1"/>
            <p:nvPr/>
          </p:nvSpPr>
          <p:spPr>
            <a:xfrm>
              <a:off x="3259173" y="4604776"/>
              <a:ext cx="616433" cy="238274"/>
            </a:xfrm>
            <a:prstGeom prst="rect">
              <a:avLst/>
            </a:prstGeom>
            <a:solidFill>
              <a:schemeClr val="bg1"/>
            </a:solidFill>
            <a:ln>
              <a:solidFill>
                <a:schemeClr val="tx1"/>
              </a:solidFill>
            </a:ln>
          </p:spPr>
          <p:txBody>
            <a:bodyPr wrap="square" rtlCol="0" anchor="ctr">
              <a:spAutoFit/>
            </a:bodyPr>
            <a:lstStyle/>
            <a:p>
              <a:pPr algn="ctr"/>
              <a:r>
                <a:rPr lang="ja-JP" altLang="en-US" sz="700" dirty="0" smtClean="0"/>
                <a:t>イメージ</a:t>
              </a:r>
              <a:endParaRPr lang="ja-JP" altLang="en-US" sz="700" dirty="0"/>
            </a:p>
          </p:txBody>
        </p:sp>
      </p:grpSp>
      <p:sp>
        <p:nvSpPr>
          <p:cNvPr id="6" name="テキスト ボックス 5"/>
          <p:cNvSpPr txBox="1"/>
          <p:nvPr/>
        </p:nvSpPr>
        <p:spPr>
          <a:xfrm>
            <a:off x="452839" y="1177255"/>
            <a:ext cx="8463342" cy="1080120"/>
          </a:xfrm>
          <a:prstGeom prst="rect">
            <a:avLst/>
          </a:prstGeom>
          <a:noFill/>
          <a:ln>
            <a:noFill/>
          </a:ln>
        </p:spPr>
        <p:txBody>
          <a:bodyPr wrap="square" rtlCol="0">
            <a:noAutofit/>
          </a:bodyPr>
          <a:lstStyle/>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日本万国博覧会記念公園運営審議会からの意見等を踏まえ、当該駅前</a:t>
            </a:r>
            <a:r>
              <a:rPr lang="ja-JP" altLang="en-US" sz="1200" dirty="0" smtClean="0">
                <a:latin typeface="Meiryo UI" panose="020B0604030504040204" pitchFamily="50" charset="-128"/>
                <a:ea typeface="Meiryo UI" panose="020B0604030504040204" pitchFamily="50" charset="-128"/>
              </a:rPr>
              <a:t>周辺地区を国内外の多く</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人にスポーツや文化のコン</a:t>
            </a:r>
            <a:endParaRPr lang="en-US" altLang="ja-JP" sz="1200" dirty="0" smtClean="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テンツ</a:t>
            </a:r>
            <a:r>
              <a:rPr lang="ja-JP" altLang="en-US" sz="1200" dirty="0">
                <a:latin typeface="Meiryo UI" panose="020B0604030504040204" pitchFamily="50" charset="-128"/>
                <a:ea typeface="Meiryo UI" panose="020B0604030504040204" pitchFamily="50" charset="-128"/>
              </a:rPr>
              <a:t>を楽しみ、感動を与えられる場</a:t>
            </a:r>
            <a:r>
              <a:rPr lang="ja-JP" altLang="en-US" sz="1200" dirty="0" smtClean="0">
                <a:latin typeface="Meiryo UI" panose="020B0604030504040204" pitchFamily="50" charset="-128"/>
                <a:ea typeface="Meiryo UI" panose="020B0604030504040204" pitchFamily="50" charset="-128"/>
              </a:rPr>
              <a:t>にして</a:t>
            </a:r>
            <a:r>
              <a:rPr lang="ja-JP" altLang="en-US" sz="1200" dirty="0">
                <a:latin typeface="Meiryo UI" panose="020B0604030504040204" pitchFamily="50" charset="-128"/>
                <a:ea typeface="Meiryo UI" panose="020B0604030504040204" pitchFamily="50" charset="-128"/>
              </a:rPr>
              <a:t>いくため</a:t>
            </a: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民間事</a:t>
            </a:r>
            <a:r>
              <a:rPr lang="ja-JP" altLang="en-US" sz="1200" b="1" dirty="0">
                <a:latin typeface="Meiryo UI" panose="020B0604030504040204" pitchFamily="50" charset="-128"/>
                <a:ea typeface="Meiryo UI" panose="020B0604030504040204" pitchFamily="50" charset="-128"/>
              </a:rPr>
              <a:t>業者とともに</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大規模アリーナを中核とした大阪・関西</a:t>
            </a:r>
            <a:r>
              <a:rPr lang="ja-JP" altLang="en-US" sz="1200" b="1" dirty="0" smtClean="0">
                <a:latin typeface="Meiryo UI" panose="020B0604030504040204" pitchFamily="50" charset="-128"/>
                <a:ea typeface="Meiryo UI" panose="020B0604030504040204" pitchFamily="50" charset="-128"/>
              </a:rPr>
              <a:t>を代表する新た</a:t>
            </a:r>
            <a:r>
              <a:rPr lang="ja-JP" altLang="en-US" sz="1200" b="1" dirty="0">
                <a:latin typeface="Meiryo UI" panose="020B0604030504040204" pitchFamily="50" charset="-128"/>
                <a:ea typeface="Meiryo UI" panose="020B0604030504040204" pitchFamily="50" charset="-128"/>
              </a:rPr>
              <a:t>な</a:t>
            </a:r>
            <a:r>
              <a:rPr lang="ja-JP" altLang="en-US" sz="1200" b="1" dirty="0" smtClean="0">
                <a:latin typeface="Meiryo UI" panose="020B0604030504040204" pitchFamily="50" charset="-128"/>
                <a:ea typeface="Meiryo UI" panose="020B0604030504040204" pitchFamily="50" charset="-128"/>
              </a:rPr>
              <a:t>ス</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ポーツ</a:t>
            </a:r>
            <a:r>
              <a:rPr lang="ja-JP" altLang="en-US" sz="1200" b="1" dirty="0">
                <a:latin typeface="Meiryo UI" panose="020B0604030504040204" pitchFamily="50" charset="-128"/>
                <a:ea typeface="Meiryo UI" panose="020B0604030504040204" pitchFamily="50" charset="-128"/>
              </a:rPr>
              <a:t>・文化の拠点づくり</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を推進</a:t>
            </a:r>
            <a:r>
              <a:rPr lang="ja-JP" altLang="en-US" sz="1200" dirty="0">
                <a:latin typeface="Meiryo UI" panose="020B0604030504040204" pitchFamily="50" charset="-128"/>
                <a:ea typeface="Meiryo UI" panose="020B0604030504040204" pitchFamily="50" charset="-128"/>
              </a:rPr>
              <a:t>していく。</a:t>
            </a:r>
          </a:p>
        </p:txBody>
      </p:sp>
    </p:spTree>
    <p:extLst>
      <p:ext uri="{BB962C8B-B14F-4D97-AF65-F5344CB8AC3E}">
        <p14:creationId xmlns:p14="http://schemas.microsoft.com/office/powerpoint/2010/main" val="83100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81871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121753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3"/>
          <p:cNvSpPr txBox="1">
            <a:spLocks noChangeArrowheads="1"/>
          </p:cNvSpPr>
          <p:nvPr/>
        </p:nvSpPr>
        <p:spPr>
          <a:xfrm>
            <a:off x="341530" y="1583795"/>
            <a:ext cx="8325925" cy="4524315"/>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　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）現状認識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３）行動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指針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　　・・・・・・・・・・・・・・・・・・・・・・・・・・・・・・・・・・・・・・・・・・・・・・・　</a:t>
            </a: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（１）社会課題に挑戦し続ける活力ある組織づくり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（２）社会課題解決につながる共創の仕組みづくり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健全で規律ある行財政運営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（１）組織運営体制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（２）財政運営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①歳入確保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②歳出改革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（３）出資法人等の改革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＜具体的取組み編</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txBox="1">
            <a:spLocks noChangeArrowheads="1"/>
          </p:cNvSpPr>
          <p:nvPr/>
        </p:nvSpPr>
        <p:spPr>
          <a:xfrm>
            <a:off x="8000900" y="1607211"/>
            <a:ext cx="693017" cy="107721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8000900" y="2823028"/>
            <a:ext cx="693017" cy="830997"/>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txBox="1">
            <a:spLocks noChangeArrowheads="1"/>
          </p:cNvSpPr>
          <p:nvPr/>
        </p:nvSpPr>
        <p:spPr>
          <a:xfrm>
            <a:off x="7992380" y="3775971"/>
            <a:ext cx="693017" cy="2308324"/>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p>
        </p:txBody>
      </p:sp>
    </p:spTree>
    <p:extLst>
      <p:ext uri="{BB962C8B-B14F-4D97-AF65-F5344CB8AC3E}">
        <p14:creationId xmlns:p14="http://schemas.microsoft.com/office/powerpoint/2010/main" val="1236618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102" y="8620"/>
            <a:ext cx="2085151"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角丸四角形 44"/>
          <p:cNvSpPr/>
          <p:nvPr/>
        </p:nvSpPr>
        <p:spPr>
          <a:xfrm>
            <a:off x="116505" y="368660"/>
            <a:ext cx="8964095" cy="623290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◆企業や市町村と連携した社会課題解決の取組み（近未来技術等社会実装事業）</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商工労働部</a:t>
            </a:r>
            <a:r>
              <a:rPr kumimoji="1" lang="ja-JP" altLang="en-US" sz="1100" b="1"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成長産業振興室</a:t>
            </a:r>
            <a:r>
              <a:rPr kumimoji="1" lang="ja-JP" altLang="en-US" sz="1100" b="1"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産業創造課</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新たな移動</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創出</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と健康</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寿命</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延伸</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・高齢化が進むオールドニュータウン（河内長野市南花台地区）において、自動運転技術やオンデマンド運行システム等を</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活用したスマートモビリティの社会実装事業</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の実現をめざす。</a:t>
            </a: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・国、大阪府、河内長野市、学識者、地域住民、民間事業者で構成する「大阪府・河内長野市近未来技術地域実装協議会」</a:t>
            </a: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を設置。</a:t>
            </a: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27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3" name="グループ化 2"/>
          <p:cNvGrpSpPr/>
          <p:nvPr/>
        </p:nvGrpSpPr>
        <p:grpSpPr>
          <a:xfrm>
            <a:off x="746575" y="2336502"/>
            <a:ext cx="4465598" cy="1632558"/>
            <a:chOff x="4007909" y="3834045"/>
            <a:chExt cx="4449614" cy="1907279"/>
          </a:xfrm>
        </p:grpSpPr>
        <p:sp>
          <p:nvSpPr>
            <p:cNvPr id="5" name="テキスト ボックス 4"/>
            <p:cNvSpPr txBox="1"/>
            <p:nvPr/>
          </p:nvSpPr>
          <p:spPr>
            <a:xfrm>
              <a:off x="5442914" y="3834045"/>
              <a:ext cx="1575175" cy="27003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＜事業の実施体制＞</a:t>
              </a:r>
            </a:p>
          </p:txBody>
        </p:sp>
        <p:sp>
          <p:nvSpPr>
            <p:cNvPr id="11" name="テキスト ボックス 10"/>
            <p:cNvSpPr txBox="1"/>
            <p:nvPr/>
          </p:nvSpPr>
          <p:spPr>
            <a:xfrm>
              <a:off x="4550938" y="4107560"/>
              <a:ext cx="3348183" cy="485417"/>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大阪府・河内長野市　近未来技術地域実装協議会</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4007909" y="5149149"/>
              <a:ext cx="2205244" cy="592175"/>
            </a:xfrm>
            <a:prstGeom prst="rect">
              <a:avLst/>
            </a:prstGeom>
            <a:solidFill>
              <a:schemeClr val="bg1"/>
            </a:solidFill>
            <a:ln>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河内長野市</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地域公共</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交通会議</a:t>
              </a:r>
            </a:p>
          </p:txBody>
        </p:sp>
        <p:sp>
          <p:nvSpPr>
            <p:cNvPr id="15" name="テキスト ボックス 14"/>
            <p:cNvSpPr txBox="1"/>
            <p:nvPr/>
          </p:nvSpPr>
          <p:spPr>
            <a:xfrm>
              <a:off x="6252279" y="5149149"/>
              <a:ext cx="2205244" cy="592172"/>
            </a:xfrm>
            <a:prstGeom prst="rect">
              <a:avLst/>
            </a:prstGeom>
            <a:solidFill>
              <a:schemeClr val="bg1"/>
            </a:solidFill>
            <a:ln>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南花台スマートエイジング</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総合</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研究会</a:t>
              </a:r>
              <a:endPar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上下矢印 17"/>
            <p:cNvSpPr/>
            <p:nvPr/>
          </p:nvSpPr>
          <p:spPr>
            <a:xfrm rot="1771006">
              <a:off x="5259020" y="4434446"/>
              <a:ext cx="338755" cy="505759"/>
            </a:xfrm>
            <a:prstGeom prst="upDownArrow">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上下矢印 18"/>
            <p:cNvSpPr/>
            <p:nvPr/>
          </p:nvSpPr>
          <p:spPr>
            <a:xfrm rot="19465244">
              <a:off x="6704035" y="4404014"/>
              <a:ext cx="338755" cy="547369"/>
            </a:xfrm>
            <a:prstGeom prst="upDownArrow">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4128095" y="4847491"/>
              <a:ext cx="2096934" cy="2701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公共交通のあり方について連携</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6573999" y="4844497"/>
              <a:ext cx="1665269" cy="265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まちづくり施策との連携</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12" name="図 11"/>
          <p:cNvPicPr>
            <a:picLocks noChangeAspect="1"/>
          </p:cNvPicPr>
          <p:nvPr/>
        </p:nvPicPr>
        <p:blipFill>
          <a:blip r:embed="rId2"/>
          <a:stretch>
            <a:fillRect/>
          </a:stretch>
        </p:blipFill>
        <p:spPr>
          <a:xfrm>
            <a:off x="5797037" y="4339563"/>
            <a:ext cx="2870418" cy="2005761"/>
          </a:xfrm>
          <a:prstGeom prst="rect">
            <a:avLst/>
          </a:prstGeom>
        </p:spPr>
      </p:pic>
      <p:sp>
        <p:nvSpPr>
          <p:cNvPr id="13" name="正方形/長方形 12"/>
          <p:cNvSpPr/>
          <p:nvPr/>
        </p:nvSpPr>
        <p:spPr>
          <a:xfrm>
            <a:off x="6511265" y="5988653"/>
            <a:ext cx="2475275" cy="437978"/>
          </a:xfrm>
          <a:prstGeom prst="rect">
            <a:avLst/>
          </a:prstGeom>
          <a:ln w="6350"/>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ルートを固定せず需要に応じて車両を</a:t>
            </a:r>
            <a:endParaRPr kumimoji="1" lang="en-US" altLang="ja-JP"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走行させる新たな交通の仕組み</a:t>
            </a:r>
          </a:p>
        </p:txBody>
      </p:sp>
      <p:sp>
        <p:nvSpPr>
          <p:cNvPr id="7" name="正方形/長方形 6"/>
          <p:cNvSpPr/>
          <p:nvPr/>
        </p:nvSpPr>
        <p:spPr>
          <a:xfrm>
            <a:off x="5607115" y="2663915"/>
            <a:ext cx="3060340" cy="1305145"/>
          </a:xfrm>
          <a:prstGeom prst="rect">
            <a:avLst/>
          </a:prstGeom>
          <a:solidFill>
            <a:schemeClr val="accent5">
              <a:lumMod val="20000"/>
              <a:lumOff val="80000"/>
            </a:schemeClr>
          </a:solidFill>
          <a:ln w="19050">
            <a:solidFill>
              <a:schemeClr val="accent5">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・関西大学（ニーズ調査・分析、周知等）</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NTT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ドコモ（システム提供）</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・ヤマハ発動機（車両提供）</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・関西電力（環境測定等）</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・コノミヤ（車庫・充電設備提供）</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5607115" y="2528900"/>
            <a:ext cx="3060340" cy="260847"/>
          </a:xfrm>
          <a:prstGeom prst="rect">
            <a:avLst/>
          </a:prstGeom>
          <a:solidFill>
            <a:srgbClr val="FFFF00"/>
          </a:solidFill>
          <a:ln w="317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連携大学・企業</a:t>
            </a:r>
          </a:p>
        </p:txBody>
      </p:sp>
      <p:sp>
        <p:nvSpPr>
          <p:cNvPr id="25" name="テキスト ボックス 24"/>
          <p:cNvSpPr txBox="1"/>
          <p:nvPr/>
        </p:nvSpPr>
        <p:spPr>
          <a:xfrm>
            <a:off x="6372200" y="4059070"/>
            <a:ext cx="2025225" cy="225026"/>
          </a:xfrm>
          <a:prstGeom prst="rect">
            <a:avLst/>
          </a:prstGeom>
          <a:noFill/>
          <a:ln>
            <a:noFill/>
          </a:ln>
        </p:spPr>
        <p:txBody>
          <a:bodyPr wrap="square" rtlCol="0">
            <a:noAutofit/>
          </a:bodyPr>
          <a:lstStyle/>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（オンデマンド運行）</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103644" y="4329100"/>
            <a:ext cx="5908516" cy="1827360"/>
          </a:xfrm>
          <a:prstGeom prst="rect">
            <a:avLst/>
          </a:prstGeom>
          <a:noFill/>
          <a:ln>
            <a:noFill/>
          </a:ln>
        </p:spPr>
        <p:txBody>
          <a:bodyPr wrap="square" rtlCol="0">
            <a:noAutofit/>
          </a:bodyPr>
          <a:lstStyle/>
          <a:p>
            <a:pPr marL="93663" lvl="1">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今年度及び今後の動き</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93663" lvl="1">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令和元年度</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オンデマンド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運行システムを活用した手動運転の実証</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実験を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実施し、安全性</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走行ルート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検証。</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を活用した運行監視、予約、決済等のシステム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開発。</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令和２年度</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令和元年度実証実験の検証結果をもとに走行ルート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を設定し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自動運転の実証実験を実施。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34468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 name="角丸四角形 10"/>
          <p:cNvSpPr/>
          <p:nvPr/>
        </p:nvSpPr>
        <p:spPr>
          <a:xfrm>
            <a:off x="161303" y="368660"/>
            <a:ext cx="8839822" cy="630070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◆実証事業推進チーム大阪による企業等への実証フィールドの提供</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商工労働部 成長産業振興室 産業創造課</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、政策企画部 企画室 政策課、都市</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整備部 事業管理室 事業企画課</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82299" y="1015875"/>
            <a:ext cx="8489925" cy="646331"/>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大阪市、大阪商工会議所では、「実証事業推進チーム大阪」を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し、大阪における実証実験を支援。</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・自動運転や空飛ぶクルマなど先端技術を活用した革新的ビジネスについて、</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年までに社会実装することをめざし、</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実証実験に対する支援を積み重ね、大阪における新たなビジネス創出に取り組む。</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a:off x="211989" y="1945483"/>
            <a:ext cx="4524102" cy="1777792"/>
            <a:chOff x="569212" y="1737206"/>
            <a:chExt cx="4524102" cy="1777792"/>
          </a:xfrm>
        </p:grpSpPr>
        <p:grpSp>
          <p:nvGrpSpPr>
            <p:cNvPr id="23" name="グループ化 22"/>
            <p:cNvGrpSpPr/>
            <p:nvPr/>
          </p:nvGrpSpPr>
          <p:grpSpPr>
            <a:xfrm>
              <a:off x="569212" y="1737206"/>
              <a:ext cx="4524102" cy="1777792"/>
              <a:chOff x="550836" y="1791386"/>
              <a:chExt cx="4524102" cy="1766524"/>
            </a:xfrm>
          </p:grpSpPr>
          <p:grpSp>
            <p:nvGrpSpPr>
              <p:cNvPr id="25" name="グループ化 24"/>
              <p:cNvGrpSpPr/>
              <p:nvPr/>
            </p:nvGrpSpPr>
            <p:grpSpPr>
              <a:xfrm>
                <a:off x="837063" y="1791386"/>
                <a:ext cx="1845337" cy="499984"/>
                <a:chOff x="92666" y="2853522"/>
                <a:chExt cx="2656461" cy="719748"/>
              </a:xfrm>
            </p:grpSpPr>
            <p:sp>
              <p:nvSpPr>
                <p:cNvPr id="37" name="角丸四角形 36"/>
                <p:cNvSpPr/>
                <p:nvPr/>
              </p:nvSpPr>
              <p:spPr>
                <a:xfrm>
                  <a:off x="92666" y="2988859"/>
                  <a:ext cx="2656461" cy="584411"/>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実証実験の実施主体</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987069" y="2853522"/>
                  <a:ext cx="875045" cy="376599"/>
                </a:xfrm>
                <a:prstGeom prst="rect">
                  <a:avLst/>
                </a:prstGeom>
                <a:solidFill>
                  <a:schemeClr val="bg1"/>
                </a:solidFill>
              </p:spPr>
              <p:txBody>
                <a:bodyPr wrap="none">
                  <a:spAutoFit/>
                </a:bodyPr>
                <a:lstStyle/>
                <a:p>
                  <a:pPr algn="ct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事業者</a:t>
                  </a:r>
                </a:p>
              </p:txBody>
            </p:sp>
          </p:grpSp>
          <p:grpSp>
            <p:nvGrpSpPr>
              <p:cNvPr id="26" name="グループ化 25"/>
              <p:cNvGrpSpPr/>
              <p:nvPr/>
            </p:nvGrpSpPr>
            <p:grpSpPr>
              <a:xfrm>
                <a:off x="3374789" y="2123539"/>
                <a:ext cx="1700149" cy="884963"/>
                <a:chOff x="4513460" y="3245654"/>
                <a:chExt cx="2447453" cy="1273943"/>
              </a:xfrm>
            </p:grpSpPr>
            <p:sp>
              <p:nvSpPr>
                <p:cNvPr id="35" name="角丸四角形 34"/>
                <p:cNvSpPr/>
                <p:nvPr/>
              </p:nvSpPr>
              <p:spPr>
                <a:xfrm>
                  <a:off x="4513460" y="3428999"/>
                  <a:ext cx="2447453" cy="1090598"/>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a:t>
                  </a:r>
                  <a:endParaRPr lang="en-US" altLang="ja-JP"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dist">
                    <a:lnSpc>
                      <a:spcPts val="1100"/>
                    </a:lnSpc>
                    <a:spcBef>
                      <a:spcPts val="400"/>
                    </a:spcBef>
                  </a:pPr>
                  <a:r>
                    <a:rPr lang="ja-JP" altLang="en-US"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spc="-1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a:t>
                  </a:r>
                  <a:r>
                    <a:rPr lang="ja-JP" altLang="en-US"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a:t>
                  </a:r>
                  <a:endParaRPr lang="en-US" altLang="ja-JP" sz="16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4639530" y="3245654"/>
                  <a:ext cx="2087754" cy="388887"/>
                </a:xfrm>
                <a:prstGeom prst="rect">
                  <a:avLst/>
                </a:prstGeom>
                <a:solidFill>
                  <a:schemeClr val="bg1"/>
                </a:solidFill>
              </p:spPr>
              <p:txBody>
                <a:bodyPr wrap="none">
                  <a:spAutoFit/>
                </a:bodyPr>
                <a:lstStyle/>
                <a:p>
                  <a:pPr algn="ctr">
                    <a:lnSpc>
                      <a:spcPts val="1400"/>
                    </a:lnSpc>
                    <a:defRPr/>
                  </a:pPr>
                  <a:r>
                    <a:rPr lang="ja-JP" altLang="en-US" sz="1100" b="1" spc="-100" dirty="0" smtClean="0">
                      <a:latin typeface="メイリオ" panose="020B0604030504040204" pitchFamily="50" charset="-128"/>
                      <a:ea typeface="メイリオ" panose="020B0604030504040204" pitchFamily="50" charset="-128"/>
                      <a:cs typeface="メイリオ" panose="020B0604030504040204" pitchFamily="50" charset="-128"/>
                    </a:rPr>
                    <a:t>実証事業推進チーム大阪</a:t>
                  </a:r>
                  <a:endParaRPr lang="ja-JP" altLang="en-US" sz="1100" b="1" spc="-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7" name="正方形/長方形 26"/>
              <p:cNvSpPr/>
              <p:nvPr/>
            </p:nvSpPr>
            <p:spPr>
              <a:xfrm>
                <a:off x="2682400" y="1931899"/>
                <a:ext cx="1369758" cy="244660"/>
              </a:xfrm>
              <a:prstGeom prst="rect">
                <a:avLst/>
              </a:prstGeom>
            </p:spPr>
            <p:txBody>
              <a:bodyPr wrap="square">
                <a:spAutoFit/>
              </a:bodyPr>
              <a:lstStyle/>
              <a:p>
                <a:pPr marL="88900" indent="-88900"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実証フィールド希望</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837063" y="2649916"/>
                <a:ext cx="1845401" cy="838921"/>
                <a:chOff x="986618" y="4519596"/>
                <a:chExt cx="2656552" cy="1207662"/>
              </a:xfrm>
            </p:grpSpPr>
            <p:sp>
              <p:nvSpPr>
                <p:cNvPr id="33" name="角丸四角形 32"/>
                <p:cNvSpPr/>
                <p:nvPr/>
              </p:nvSpPr>
              <p:spPr>
                <a:xfrm>
                  <a:off x="986618" y="4646032"/>
                  <a:ext cx="2656552" cy="1081226"/>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大阪市、大阪商工会議所の</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会員企業</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等の</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関連施設</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1482194" y="4519596"/>
                  <a:ext cx="1668862" cy="376599"/>
                </a:xfrm>
                <a:prstGeom prst="rect">
                  <a:avLst/>
                </a:prstGeom>
                <a:solidFill>
                  <a:schemeClr val="bg1"/>
                </a:solidFill>
              </p:spPr>
              <p:txBody>
                <a:bodyPr wrap="none">
                  <a:spAutoFit/>
                </a:bodyPr>
                <a:lstStyle/>
                <a:p>
                  <a:pPr algn="ctr">
                    <a:defRPr/>
                  </a:pPr>
                  <a:r>
                    <a:rPr lang="ja-JP" altLang="en-US" sz="1100" b="1" spc="-150" dirty="0" smtClean="0">
                      <a:latin typeface="メイリオ" panose="020B0604030504040204" pitchFamily="50" charset="-128"/>
                      <a:ea typeface="メイリオ" panose="020B0604030504040204" pitchFamily="50" charset="-128"/>
                      <a:cs typeface="メイリオ" panose="020B0604030504040204" pitchFamily="50" charset="-128"/>
                    </a:rPr>
                    <a:t>フィールド管理者</a:t>
                  </a:r>
                  <a:endParaRPr lang="ja-JP" altLang="en-US" sz="1600" b="1" spc="-15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 name="正方形/長方形 28"/>
              <p:cNvSpPr/>
              <p:nvPr/>
            </p:nvSpPr>
            <p:spPr>
              <a:xfrm>
                <a:off x="2630267" y="3142412"/>
                <a:ext cx="1321028" cy="415498"/>
              </a:xfrm>
              <a:prstGeom prst="rect">
                <a:avLst/>
              </a:prstGeom>
            </p:spPr>
            <p:txBody>
              <a:bodyPr wrap="square">
                <a:spAutoFit/>
              </a:bodyPr>
              <a:lstStyle/>
              <a:p>
                <a:pPr marL="88900" indent="-88900"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フィールド調査・</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事前協議</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550836" y="2314139"/>
                <a:ext cx="979991" cy="425758"/>
              </a:xfrm>
              <a:prstGeom prst="rect">
                <a:avLst/>
              </a:prstGeom>
            </p:spPr>
            <p:txBody>
              <a:bodyPr wrap="square">
                <a:spAutoFit/>
              </a:bodyPr>
              <a:lstStyle/>
              <a:p>
                <a:pPr marL="88900" indent="-88900"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右矢印 30"/>
              <p:cNvSpPr/>
              <p:nvPr/>
            </p:nvSpPr>
            <p:spPr>
              <a:xfrm rot="2058522">
                <a:off x="2709863" y="2249632"/>
                <a:ext cx="625194" cy="19228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右矢印 31"/>
              <p:cNvSpPr/>
              <p:nvPr/>
            </p:nvSpPr>
            <p:spPr>
              <a:xfrm rot="8989603">
                <a:off x="2716029" y="2900193"/>
                <a:ext cx="625194" cy="19228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9" name="右矢印 38"/>
            <p:cNvSpPr/>
            <p:nvPr/>
          </p:nvSpPr>
          <p:spPr>
            <a:xfrm rot="16200000">
              <a:off x="1718673" y="2321529"/>
              <a:ext cx="351061" cy="225026"/>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右矢印 39"/>
            <p:cNvSpPr/>
            <p:nvPr/>
          </p:nvSpPr>
          <p:spPr>
            <a:xfrm rot="5400000" flipV="1">
              <a:off x="1352358" y="2337808"/>
              <a:ext cx="351061" cy="237576"/>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006715" y="2258870"/>
              <a:ext cx="1006889" cy="389009"/>
            </a:xfrm>
            <a:prstGeom prst="rect">
              <a:avLst/>
            </a:prstGeom>
            <a:noFill/>
            <a:ln>
              <a:noFill/>
            </a:ln>
          </p:spPr>
          <p:txBody>
            <a:bodyPr wrap="none" rtlCol="0">
              <a:noAutofit/>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フィールド</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提供</a:t>
              </a:r>
            </a:p>
          </p:txBody>
        </p:sp>
      </p:grpSp>
      <p:sp>
        <p:nvSpPr>
          <p:cNvPr id="42" name="正方形/長方形 41"/>
          <p:cNvSpPr/>
          <p:nvPr/>
        </p:nvSpPr>
        <p:spPr>
          <a:xfrm>
            <a:off x="4815567" y="1772184"/>
            <a:ext cx="4056658" cy="2151871"/>
          </a:xfrm>
          <a:prstGeom prst="rect">
            <a:avLst/>
          </a:prstGeom>
          <a:solidFill>
            <a:schemeClr val="accent6">
              <a:lumMod val="20000"/>
              <a:lumOff val="80000"/>
            </a:schemeClr>
          </a:solidFill>
          <a:ln>
            <a:solidFill>
              <a:schemeClr val="tx1"/>
            </a:solidFill>
          </a:ln>
        </p:spPr>
        <p:txBody>
          <a:bodyPr wrap="square">
            <a:spAutoFit/>
          </a:bodyPr>
          <a:lstStyle/>
          <a:p>
            <a:endParaRPr lang="en-US" altLang="ja-JP" sz="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対象分野</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先進的な</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まちづくり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ロボットテクノロジー</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③</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自動</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運転</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④ドローン　⑤</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人工</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知能）</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ヘルスケア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ビッグデータ</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の内容</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大阪府・市の関連施設における実証フィールドの提供</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企業間連携による民間企業保有</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施設における実証フィー</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ルドの提供</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③民間企業による実証実験を支援するサービスの提供</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・リスクアセスメントサービス</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保険商品</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・５</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G</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技術検証環境の提供</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318584" y="4172246"/>
            <a:ext cx="8515842" cy="2447668"/>
          </a:xfrm>
          <a:prstGeom prst="roundRect">
            <a:avLst>
              <a:gd name="adj" fmla="val 5163"/>
            </a:avLst>
          </a:prstGeom>
          <a:noFill/>
          <a:ln w="28575">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a:lnSpc>
                <a:spcPts val="1300"/>
              </a:lnSpc>
            </a:pPr>
            <a:r>
              <a:rPr lang="en-US" altLang="ja-JP" sz="1200" b="1" dirty="0" smtClean="0">
                <a:solidFill>
                  <a:schemeClr val="tx1"/>
                </a:solidFill>
                <a:latin typeface="メイリオ" panose="020B0604030504040204" pitchFamily="50" charset="-128"/>
                <a:ea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rPr>
              <a:t>令和元年度</a:t>
            </a:r>
            <a:r>
              <a:rPr lang="ja-JP" altLang="en-US" sz="1200" b="1" dirty="0">
                <a:solidFill>
                  <a:schemeClr val="tx1"/>
                </a:solidFill>
                <a:latin typeface="メイリオ" panose="020B0604030504040204" pitchFamily="50" charset="-128"/>
                <a:ea typeface="メイリオ" panose="020B0604030504040204" pitchFamily="50" charset="-128"/>
              </a:rPr>
              <a:t>の実施状況</a:t>
            </a:r>
            <a:r>
              <a:rPr lang="en-US" altLang="ja-JP" sz="1200" dirty="0" smtClean="0">
                <a:solidFill>
                  <a:schemeClr val="tx1"/>
                </a:solidFill>
                <a:latin typeface="メイリオ" panose="020B0604030504040204" pitchFamily="50" charset="-128"/>
                <a:ea typeface="メイリオ" panose="020B0604030504040204" pitchFamily="50" charset="-128"/>
              </a:rPr>
              <a:t>】</a:t>
            </a:r>
          </a:p>
          <a:p>
            <a:r>
              <a:rPr lang="ja-JP" altLang="en-US" sz="1600" dirty="0" smtClean="0">
                <a:solidFill>
                  <a:srgbClr val="FF0000"/>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「実証</a:t>
            </a:r>
            <a:r>
              <a:rPr lang="ja-JP" altLang="en-US" sz="1200" dirty="0">
                <a:solidFill>
                  <a:schemeClr val="tx1"/>
                </a:solidFill>
                <a:latin typeface="メイリオ" panose="020B0604030504040204" pitchFamily="50" charset="-128"/>
                <a:ea typeface="メイリオ" panose="020B0604030504040204" pitchFamily="50" charset="-128"/>
              </a:rPr>
              <a:t>事業推進チーム</a:t>
            </a:r>
            <a:r>
              <a:rPr lang="ja-JP" altLang="en-US" sz="1200" dirty="0" smtClean="0">
                <a:solidFill>
                  <a:schemeClr val="tx1"/>
                </a:solidFill>
                <a:latin typeface="メイリオ" panose="020B0604030504040204" pitchFamily="50" charset="-128"/>
                <a:ea typeface="メイリオ" panose="020B0604030504040204" pitchFamily="50" charset="-128"/>
              </a:rPr>
              <a:t>大阪」へ</a:t>
            </a:r>
            <a:r>
              <a:rPr lang="ja-JP" altLang="en-US" sz="1200" dirty="0">
                <a:solidFill>
                  <a:schemeClr val="tx1"/>
                </a:solidFill>
                <a:latin typeface="メイリオ" panose="020B0604030504040204" pitchFamily="50" charset="-128"/>
                <a:ea typeface="メイリオ" panose="020B0604030504040204" pitchFamily="50" charset="-128"/>
              </a:rPr>
              <a:t>の</a:t>
            </a:r>
            <a:r>
              <a:rPr lang="ja-JP" altLang="en-US" sz="1200" dirty="0" smtClean="0">
                <a:solidFill>
                  <a:schemeClr val="tx1"/>
                </a:solidFill>
                <a:latin typeface="メイリオ" panose="020B0604030504040204" pitchFamily="50" charset="-128"/>
                <a:ea typeface="メイリオ" panose="020B0604030504040204" pitchFamily="50" charset="-128"/>
              </a:rPr>
              <a:t>改称およ</a:t>
            </a:r>
            <a:r>
              <a:rPr lang="ja-JP" altLang="en-US" sz="1200" dirty="0">
                <a:solidFill>
                  <a:schemeClr val="tx1"/>
                </a:solidFill>
                <a:latin typeface="メイリオ" panose="020B0604030504040204" pitchFamily="50" charset="-128"/>
                <a:ea typeface="メイリオ" panose="020B0604030504040204" pitchFamily="50" charset="-128"/>
              </a:rPr>
              <a:t>び</a:t>
            </a:r>
            <a:r>
              <a:rPr lang="ja-JP" altLang="en-US" sz="1200" dirty="0" smtClean="0">
                <a:solidFill>
                  <a:schemeClr val="tx1"/>
                </a:solidFill>
                <a:latin typeface="メイリオ" panose="020B0604030504040204" pitchFamily="50" charset="-128"/>
                <a:ea typeface="メイリオ" panose="020B0604030504040204" pitchFamily="50" charset="-128"/>
              </a:rPr>
              <a:t>支援</a:t>
            </a:r>
            <a:r>
              <a:rPr lang="ja-JP" altLang="en-US" sz="1200" dirty="0">
                <a:solidFill>
                  <a:schemeClr val="tx1"/>
                </a:solidFill>
                <a:latin typeface="メイリオ" panose="020B0604030504040204" pitchFamily="50" charset="-128"/>
                <a:ea typeface="メイリオ" panose="020B0604030504040204" pitchFamily="50" charset="-128"/>
              </a:rPr>
              <a:t>メニューの</a:t>
            </a:r>
            <a:r>
              <a:rPr lang="ja-JP" altLang="en-US" sz="1200" dirty="0" smtClean="0">
                <a:solidFill>
                  <a:schemeClr val="tx1"/>
                </a:solidFill>
                <a:latin typeface="メイリオ" panose="020B0604030504040204" pitchFamily="50" charset="-128"/>
                <a:ea typeface="メイリオ" panose="020B0604030504040204" pitchFamily="50" charset="-128"/>
              </a:rPr>
              <a:t>拡充</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平成</a:t>
            </a:r>
            <a:r>
              <a:rPr lang="en-US" altLang="ja-JP" sz="1050" dirty="0" smtClean="0">
                <a:solidFill>
                  <a:schemeClr val="tx1"/>
                </a:solidFill>
                <a:latin typeface="メイリオ" panose="020B0604030504040204" pitchFamily="50" charset="-128"/>
                <a:ea typeface="メイリオ" panose="020B0604030504040204" pitchFamily="50" charset="-128"/>
              </a:rPr>
              <a:t>30</a:t>
            </a:r>
            <a:r>
              <a:rPr lang="ja-JP" altLang="en-US" sz="1050" dirty="0" smtClean="0">
                <a:solidFill>
                  <a:schemeClr val="tx1"/>
                </a:solidFill>
                <a:latin typeface="メイリオ" panose="020B0604030504040204" pitchFamily="50" charset="-128"/>
                <a:ea typeface="メイリオ" panose="020B0604030504040204" pitchFamily="50" charset="-128"/>
              </a:rPr>
              <a:t>年度から「実証事業検討チーム」を設置し、実証実験支援に取り組んできたが、</a:t>
            </a:r>
            <a:r>
              <a:rPr lang="en-US" altLang="ja-JP" sz="1050" dirty="0" smtClean="0">
                <a:solidFill>
                  <a:schemeClr val="tx1"/>
                </a:solidFill>
                <a:latin typeface="メイリオ" panose="020B0604030504040204" pitchFamily="50" charset="-128"/>
                <a:ea typeface="メイリオ" panose="020B0604030504040204" pitchFamily="50" charset="-128"/>
              </a:rPr>
              <a:t>2025</a:t>
            </a:r>
            <a:r>
              <a:rPr lang="ja-JP" altLang="en-US" sz="1050" dirty="0" smtClean="0">
                <a:solidFill>
                  <a:schemeClr val="tx1"/>
                </a:solidFill>
                <a:latin typeface="メイリオ" panose="020B0604030504040204" pitchFamily="50" charset="-128"/>
                <a:ea typeface="メイリオ" panose="020B0604030504040204" pitchFamily="50" charset="-128"/>
              </a:rPr>
              <a:t>年大阪・関西万博の</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開催決定を受けて、下記のとおり支援内容を拡充するとともに、「実証事業推進チーム大阪」に改称。</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＜拡充内容＞・</a:t>
            </a:r>
            <a:r>
              <a:rPr lang="ja-JP" altLang="en-US" sz="1050" dirty="0">
                <a:solidFill>
                  <a:schemeClr val="tx1"/>
                </a:solidFill>
                <a:latin typeface="メイリオ" panose="020B0604030504040204" pitchFamily="50" charset="-128"/>
                <a:ea typeface="メイリオ" panose="020B0604030504040204" pitchFamily="50" charset="-128"/>
              </a:rPr>
              <a:t>実証フィールド</a:t>
            </a:r>
            <a:r>
              <a:rPr lang="ja-JP" altLang="en-US" sz="1050" dirty="0" smtClean="0">
                <a:solidFill>
                  <a:schemeClr val="tx1"/>
                </a:solidFill>
                <a:latin typeface="メイリオ" panose="020B0604030504040204" pitchFamily="50" charset="-128"/>
                <a:ea typeface="メイリオ" panose="020B0604030504040204" pitchFamily="50" charset="-128"/>
              </a:rPr>
              <a:t>提供に協力する民間企業・団体</a:t>
            </a:r>
            <a:r>
              <a:rPr lang="ja-JP" altLang="en-US" sz="1050" dirty="0">
                <a:solidFill>
                  <a:schemeClr val="tx1"/>
                </a:solidFill>
                <a:latin typeface="メイリオ" panose="020B0604030504040204" pitchFamily="50" charset="-128"/>
                <a:ea typeface="メイリオ" panose="020B0604030504040204" pitchFamily="50" charset="-128"/>
              </a:rPr>
              <a:t>を</a:t>
            </a:r>
            <a:r>
              <a:rPr lang="ja-JP" altLang="en-US" sz="1050" dirty="0" smtClean="0">
                <a:solidFill>
                  <a:schemeClr val="tx1"/>
                </a:solidFill>
                <a:latin typeface="メイリオ" panose="020B0604030504040204" pitchFamily="50" charset="-128"/>
                <a:ea typeface="メイリオ" panose="020B0604030504040204" pitchFamily="50" charset="-128"/>
              </a:rPr>
              <a:t>拡充</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smtClean="0">
                <a:solidFill>
                  <a:schemeClr val="tx1"/>
                </a:solidFill>
                <a:latin typeface="メイリオ" panose="020B0604030504040204" pitchFamily="50" charset="-128"/>
                <a:ea typeface="メイリオ" panose="020B0604030504040204" pitchFamily="50" charset="-128"/>
              </a:rPr>
              <a:t>　　　　　　　  　・民間企業による実証</a:t>
            </a:r>
            <a:r>
              <a:rPr lang="ja-JP" altLang="en-US" sz="1050" dirty="0">
                <a:solidFill>
                  <a:schemeClr val="tx1"/>
                </a:solidFill>
                <a:latin typeface="メイリオ" panose="020B0604030504040204" pitchFamily="50" charset="-128"/>
                <a:ea typeface="メイリオ" panose="020B0604030504040204" pitchFamily="50" charset="-128"/>
              </a:rPr>
              <a:t>実験を支援する</a:t>
            </a:r>
            <a:r>
              <a:rPr lang="ja-JP" altLang="en-US" sz="1050" dirty="0" smtClean="0">
                <a:solidFill>
                  <a:schemeClr val="tx1"/>
                </a:solidFill>
                <a:latin typeface="メイリオ" panose="020B0604030504040204" pitchFamily="50" charset="-128"/>
                <a:ea typeface="メイリオ" panose="020B0604030504040204" pitchFamily="50" charset="-128"/>
              </a:rPr>
              <a:t>サービスを新たに追加</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・「空飛ぶクルマ」の実証支援に向けた環境整備を推進</a:t>
            </a:r>
            <a:endParaRPr lang="en-US" altLang="ja-JP" sz="1050" dirty="0">
              <a:solidFill>
                <a:schemeClr val="tx1"/>
              </a:solidFill>
              <a:latin typeface="メイリオ" panose="020B0604030504040204" pitchFamily="50" charset="-128"/>
              <a:ea typeface="メイリオ" panose="020B0604030504040204" pitchFamily="50" charset="-128"/>
            </a:endParaRPr>
          </a:p>
          <a:p>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smtClean="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○府の管理する河川や護岸などを実証フィールドとして提供</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a:t>
            </a:r>
            <a:r>
              <a:rPr lang="ja-JP" altLang="en-US" sz="1050" dirty="0" smtClean="0">
                <a:solidFill>
                  <a:schemeClr val="tx1"/>
                </a:solidFill>
                <a:latin typeface="メイリオ" panose="020B0604030504040204" pitchFamily="50" charset="-128"/>
                <a:ea typeface="メイリオ" panose="020B0604030504040204" pitchFamily="50" charset="-128"/>
              </a:rPr>
              <a:t>建造物の浸水を検知する水位センサの動作性に関する実証実験   </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smtClean="0">
                <a:solidFill>
                  <a:schemeClr val="tx1"/>
                </a:solidFill>
                <a:latin typeface="メイリオ" panose="020B0604030504040204" pitchFamily="50" charset="-128"/>
                <a:ea typeface="メイリオ" panose="020B0604030504040204" pitchFamily="50" charset="-128"/>
              </a:rPr>
              <a:t>　　  ・波力回収装置の機構の最適化に関する実証実験                     </a:t>
            </a:r>
            <a:endParaRPr lang="en-US" altLang="ja-JP" sz="1050" dirty="0" smtClean="0">
              <a:solidFill>
                <a:schemeClr val="tx1"/>
              </a:solidFill>
              <a:latin typeface="メイリオ" panose="020B0604030504040204" pitchFamily="50" charset="-128"/>
              <a:ea typeface="メイリオ" panose="020B0604030504040204" pitchFamily="50" charset="-128"/>
            </a:endParaRPr>
          </a:p>
          <a:p>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○万</a:t>
            </a:r>
            <a:r>
              <a:rPr lang="ja-JP" altLang="en-US" sz="1200" dirty="0">
                <a:solidFill>
                  <a:schemeClr val="tx1"/>
                </a:solidFill>
                <a:latin typeface="メイリオ" panose="020B0604030504040204" pitchFamily="50" charset="-128"/>
                <a:ea typeface="メイリオ" panose="020B0604030504040204" pitchFamily="50" charset="-128"/>
              </a:rPr>
              <a:t>博記念公園をフィールドとした実証実験を</a:t>
            </a:r>
            <a:r>
              <a:rPr lang="ja-JP" altLang="en-US" sz="1200" dirty="0" smtClean="0">
                <a:solidFill>
                  <a:schemeClr val="tx1"/>
                </a:solidFill>
                <a:latin typeface="メイリオ" panose="020B0604030504040204" pitchFamily="50" charset="-128"/>
                <a:ea typeface="メイリオ" panose="020B0604030504040204" pitchFamily="50" charset="-128"/>
              </a:rPr>
              <a:t>募集中</a:t>
            </a:r>
            <a:r>
              <a:rPr lang="en-US" altLang="ja-JP" sz="1200" dirty="0" smtClean="0">
                <a:solidFill>
                  <a:schemeClr val="tx1"/>
                </a:solidFill>
                <a:latin typeface="メイリオ" panose="020B0604030504040204" pitchFamily="50" charset="-128"/>
                <a:ea typeface="メイリオ" panose="020B0604030504040204" pitchFamily="50" charset="-128"/>
              </a:rPr>
              <a:t>&lt;</a:t>
            </a:r>
            <a:r>
              <a:rPr lang="ja-JP" altLang="en-US" sz="1050" dirty="0" smtClean="0">
                <a:solidFill>
                  <a:schemeClr val="tx1"/>
                </a:solidFill>
                <a:latin typeface="メイリオ" panose="020B0604030504040204" pitchFamily="50" charset="-128"/>
                <a:ea typeface="メイリオ" panose="020B0604030504040204" pitchFamily="50" charset="-128"/>
              </a:rPr>
              <a:t>募集</a:t>
            </a:r>
            <a:r>
              <a:rPr lang="ja-JP" altLang="en-US" sz="1050" dirty="0">
                <a:solidFill>
                  <a:schemeClr val="tx1"/>
                </a:solidFill>
                <a:latin typeface="メイリオ" panose="020B0604030504040204" pitchFamily="50" charset="-128"/>
                <a:ea typeface="メイリオ" panose="020B0604030504040204" pitchFamily="50" charset="-128"/>
              </a:rPr>
              <a:t>期間</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R1.9.3</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R2.3.31&gt;</a:t>
            </a:r>
            <a:endParaRPr lang="en-US" altLang="ja-JP" sz="1050" dirty="0">
              <a:solidFill>
                <a:schemeClr val="tx1"/>
              </a:solidFill>
              <a:latin typeface="メイリオ" panose="020B0604030504040204" pitchFamily="50" charset="-128"/>
              <a:ea typeface="メイリオ" panose="020B0604030504040204" pitchFamily="50" charset="-128"/>
            </a:endParaRPr>
          </a:p>
        </p:txBody>
      </p:sp>
      <p:pic>
        <p:nvPicPr>
          <p:cNvPr id="45" name="図 44"/>
          <p:cNvPicPr>
            <a:picLocks noChangeAspect="1"/>
          </p:cNvPicPr>
          <p:nvPr/>
        </p:nvPicPr>
        <p:blipFill>
          <a:blip r:embed="rId2"/>
          <a:stretch>
            <a:fillRect/>
          </a:stretch>
        </p:blipFill>
        <p:spPr>
          <a:xfrm>
            <a:off x="7826081" y="4483513"/>
            <a:ext cx="930483" cy="1658097"/>
          </a:xfrm>
          <a:prstGeom prst="rect">
            <a:avLst/>
          </a:prstGeom>
        </p:spPr>
      </p:pic>
      <p:sp>
        <p:nvSpPr>
          <p:cNvPr id="46" name="テキスト ボックス 45"/>
          <p:cNvSpPr txBox="1"/>
          <p:nvPr/>
        </p:nvSpPr>
        <p:spPr>
          <a:xfrm>
            <a:off x="7364618" y="6179866"/>
            <a:ext cx="1636507" cy="314412"/>
          </a:xfrm>
          <a:prstGeom prst="rect">
            <a:avLst/>
          </a:prstGeom>
          <a:noFill/>
          <a:ln>
            <a:noFill/>
          </a:ln>
        </p:spPr>
        <p:txBody>
          <a:bodyPr wrap="square" rtlCol="0">
            <a:noAutofit/>
          </a:bodyPr>
          <a:lstStyle/>
          <a:p>
            <a:pPr marL="93663" lvl="1">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水害時に浸水を検知する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3663" lvl="1">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水位センサ</a:t>
            </a:r>
          </a:p>
        </p:txBody>
      </p:sp>
      <p:sp>
        <p:nvSpPr>
          <p:cNvPr id="41" name="正方形/長方形 4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28</a:t>
            </a:r>
            <a:endParaRPr lang="ja-JP" altLang="en-US" dirty="0">
              <a:solidFill>
                <a:schemeClr val="tx1"/>
              </a:solidFill>
            </a:endParaRPr>
          </a:p>
        </p:txBody>
      </p:sp>
      <p:sp>
        <p:nvSpPr>
          <p:cNvPr id="3" name="テキスト ボックス 2"/>
          <p:cNvSpPr txBox="1"/>
          <p:nvPr/>
        </p:nvSpPr>
        <p:spPr>
          <a:xfrm>
            <a:off x="4572000" y="5809356"/>
            <a:ext cx="4455495" cy="430094"/>
          </a:xfrm>
          <a:prstGeom prst="rect">
            <a:avLst/>
          </a:prstGeom>
          <a:noFill/>
          <a:ln>
            <a:noFill/>
          </a:ln>
        </p:spPr>
        <p:txBody>
          <a:bodyPr wrap="square" rtlCol="0">
            <a:noAutofit/>
          </a:bodyPr>
          <a:lstStyle/>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実施期間：</a:t>
            </a:r>
            <a:r>
              <a:rPr lang="en-US" altLang="ja-JP" sz="1050" dirty="0">
                <a:latin typeface="メイリオ" panose="020B0604030504040204" pitchFamily="50" charset="-128"/>
                <a:ea typeface="メイリオ" panose="020B0604030504040204" pitchFamily="50" charset="-128"/>
              </a:rPr>
              <a:t>R1.12.4</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R2.3.31</a:t>
            </a:r>
            <a:r>
              <a:rPr lang="en-US" altLang="ja-JP" sz="1050" dirty="0" smtClean="0">
                <a:latin typeface="メイリオ" panose="020B0604030504040204" pitchFamily="50" charset="-128"/>
                <a:ea typeface="メイリオ" panose="020B0604030504040204" pitchFamily="50" charset="-128"/>
              </a:rPr>
              <a:t>&gt;</a:t>
            </a:r>
          </a:p>
          <a:p>
            <a:r>
              <a:rPr lang="en-US" altLang="ja-JP" sz="1050" dirty="0">
                <a:latin typeface="メイリオ" panose="020B0604030504040204" pitchFamily="50" charset="-128"/>
                <a:ea typeface="メイリオ" panose="020B0604030504040204" pitchFamily="50" charset="-128"/>
              </a:rPr>
              <a:t>&lt;</a:t>
            </a:r>
            <a:r>
              <a:rPr lang="ja-JP" altLang="en-US" sz="1050" dirty="0">
                <a:latin typeface="メイリオ" panose="020B0604030504040204" pitchFamily="50" charset="-128"/>
                <a:ea typeface="メイリオ" panose="020B0604030504040204" pitchFamily="50" charset="-128"/>
              </a:rPr>
              <a:t>実施期間</a:t>
            </a:r>
            <a:r>
              <a:rPr lang="ja-JP" altLang="en-US" sz="1050" dirty="0" smtClean="0">
                <a:latin typeface="メイリオ" panose="020B0604030504040204" pitchFamily="50" charset="-128"/>
                <a:ea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rPr>
              <a:t>R2.1.25</a:t>
            </a:r>
            <a:r>
              <a:rPr lang="ja-JP" altLang="en-US" sz="1050" dirty="0" smtClean="0">
                <a:latin typeface="メイリオ" panose="020B0604030504040204" pitchFamily="50" charset="-128"/>
                <a:ea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rPr>
              <a:t>R2.3.31&gt;</a:t>
            </a:r>
            <a:endParaRPr lang="en-US" altLang="ja-JP" sz="105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71136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29</a:t>
            </a:r>
            <a:endParaRPr lang="ja-JP" altLang="en-US" dirty="0">
              <a:solidFill>
                <a:schemeClr val="tx1"/>
              </a:solidFill>
            </a:endParaRPr>
          </a:p>
        </p:txBody>
      </p:sp>
      <p:cxnSp>
        <p:nvCxnSpPr>
          <p:cNvPr id="6" name="直線コネクタ 5"/>
          <p:cNvCxnSpPr/>
          <p:nvPr/>
        </p:nvCxnSpPr>
        <p:spPr>
          <a:xfrm>
            <a:off x="971600" y="128106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705620" y="683695"/>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３　健全</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で規律ある行財政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運営 </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970735" y="1493785"/>
            <a:ext cx="7200800" cy="1754326"/>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組織運営体制</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２）財政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歳入確保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改革</a:t>
            </a:r>
          </a:p>
        </p:txBody>
      </p:sp>
    </p:spTree>
    <p:extLst>
      <p:ext uri="{BB962C8B-B14F-4D97-AF65-F5344CB8AC3E}">
        <p14:creationId xmlns:p14="http://schemas.microsoft.com/office/powerpoint/2010/main" val="3210126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（１）組織運営体制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30</a:t>
            </a:r>
            <a:endParaRPr lang="ja-JP" altLang="en-US" dirty="0">
              <a:solidFill>
                <a:prstClr val="black"/>
              </a:solidFill>
            </a:endParaRPr>
          </a:p>
        </p:txBody>
      </p:sp>
      <p:sp>
        <p:nvSpPr>
          <p:cNvPr id="10" name="正方形/長方形 9"/>
          <p:cNvSpPr/>
          <p:nvPr/>
        </p:nvSpPr>
        <p:spPr>
          <a:xfrm>
            <a:off x="300101" y="771086"/>
            <a:ext cx="8668748" cy="4031873"/>
          </a:xfrm>
          <a:prstGeom prst="rect">
            <a:avLst/>
          </a:prstGeom>
        </p:spPr>
        <p:txBody>
          <a:bodyPr wrap="square">
            <a:spAutoFit/>
          </a:bodyPr>
          <a:lstStyle/>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自律的な改革を支える体制の構築</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新たな課題に的確に対応し、最大のパフォーマンスを発揮することができるよう、求める人材を適切に確保するとともに、職員が働きやすい環境づくりを進め、女性職員を幅広い分野へ積極的に任用します。</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また、再任用職員の短時間・フルタイム勤務の運用等、府庁の様々な人材を最大限活用することにより、必要な組織人員体制を整え、自律的な改革を進めます。</a:t>
            </a:r>
          </a:p>
          <a:p>
            <a:pPr marL="174625" indent="-174625" defTabSz="647700">
              <a:spcBef>
                <a:spcPct val="0"/>
              </a:spcBef>
              <a:tabLst>
                <a:tab pos="8256588" algn="r"/>
              </a:tabLst>
              <a:defRPr/>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働き方改革の実現</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大阪府庁版「働き方改革」を踏まえ、柔軟な働き方の浸透を図るとともに、長時間労働の是正などに一層取り組み、働く職員の心身の健康確保・ワークライフバランス・女性活躍の促進等を図ります。</a:t>
            </a:r>
          </a:p>
          <a:p>
            <a:pPr marL="174625" indent="-174625" defTabSz="647700">
              <a:spcBef>
                <a:spcPct val="0"/>
              </a:spcBef>
              <a:tabLst>
                <a:tab pos="8256588" algn="r"/>
              </a:tabLst>
              <a:defRPr/>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令和</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年度の組織体制と人員編成</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府政の重要課題に適切に対応するとともに、効率的かつ効果的な行政運営を図るため、スマートシティ化の推進に向けてスマートシティ戦略部を設置するなど、必要な組織体制の整備を行います。</a:t>
            </a:r>
          </a:p>
          <a:p>
            <a:pPr marL="174625" indent="-174625" defTabSz="647700">
              <a:spcBef>
                <a:spcPct val="0"/>
              </a:spcBef>
              <a:tabLst>
                <a:tab pos="8256588" algn="r"/>
              </a:tabLst>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     人員編成については、事務事業の見直しや事務の効率化等による組織のスリム化に努めつつ、安全・安心の確保に向けた取組みや緊急かつ重要な行政需要に適切に対応していくことができるよう、重点的に人員を配置していき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00100" y="5427474"/>
            <a:ext cx="8749933" cy="864000"/>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年度から令和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の職員数管理目標は、</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当初グロス職員数</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）を上限とする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常勤職員数（フルタイム再任用数含む）＋常勤換算後の短時間</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再任用数）</a:t>
            </a:r>
          </a:p>
        </p:txBody>
      </p:sp>
    </p:spTree>
    <p:extLst>
      <p:ext uri="{BB962C8B-B14F-4D97-AF65-F5344CB8AC3E}">
        <p14:creationId xmlns:p14="http://schemas.microsoft.com/office/powerpoint/2010/main" val="3526931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31</a:t>
            </a:r>
            <a:endParaRPr lang="ja-JP" altLang="en-US" dirty="0">
              <a:solidFill>
                <a:prstClr val="black"/>
              </a:solidFill>
            </a:endParaRPr>
          </a:p>
        </p:txBody>
      </p: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83873" y="1043735"/>
            <a:ext cx="8784977" cy="5416868"/>
          </a:xfrm>
          <a:prstGeom prst="rect">
            <a:avLst/>
          </a:prstGeom>
          <a:noFill/>
        </p:spPr>
        <p:txBody>
          <a:bodyPr wrap="square" rtlCol="0">
            <a:spAutoFit/>
          </a:bodyPr>
          <a:lstStyle/>
          <a:p>
            <a:pPr marL="252000" indent="-457200"/>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財政再建は道半ばであり、依然として厳しい財政状況が続く中、令和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年度以降も多額の収支不足が見込まれることから、これまでの改革の取組みを継承しつつ、財政運営基本条例に基づき、将来世代に負担を先送りしないよう、健全で規律ある財政運営を行います。</a:t>
            </a:r>
          </a:p>
          <a:p>
            <a:pPr marL="252000" indent="-457200"/>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具体的取組み編」に掲げる歳入確保や歳出の見直しについて検討・具体化をすすめるとともに、それでもなお収支不足額が生じる場合は、財政調整基金を機動的に活用したうえで、年度を通じた効果的・効率的な予算執行により対応していき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末までの減債基金の復元完了をめざします（ただし、税収の急激な落ち込み等不測の事態が生じた場合は、柔軟に対応します）。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減債基金積立不足額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1,053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財政調整基金の確保</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a:latin typeface="Meiryo UI" panose="020B0604030504040204" pitchFamily="50" charset="-128"/>
                <a:ea typeface="Meiryo UI" panose="020B0604030504040204" pitchFamily="50" charset="-128"/>
                <a:cs typeface="Meiryo UI" panose="020B0604030504040204" pitchFamily="50" charset="-128"/>
              </a:rPr>
              <a:t>財政リスクの対応については、財政運営基本条例に基づく目標額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円）の確保に努めます。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財政調整基金残高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1,043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大かっこ 5"/>
          <p:cNvSpPr/>
          <p:nvPr/>
        </p:nvSpPr>
        <p:spPr>
          <a:xfrm>
            <a:off x="2440682" y="4554125"/>
            <a:ext cx="6296339" cy="4500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a:t>
            </a:r>
            <a:r>
              <a:rPr lang="ja-JP" altLang="en-US" sz="1200" dirty="0" smtClean="0">
                <a:solidFill>
                  <a:prstClr val="black"/>
                </a:solidFill>
              </a:rPr>
              <a:t>注）財政再建団体転落回避のため、</a:t>
            </a:r>
            <a:r>
              <a:rPr lang="ja-JP" altLang="en-US" sz="1200" dirty="0">
                <a:solidFill>
                  <a:prstClr val="black"/>
                </a:solidFill>
              </a:rPr>
              <a:t>平成</a:t>
            </a:r>
            <a:r>
              <a:rPr lang="en-US" altLang="ja-JP" sz="1200" dirty="0" smtClean="0">
                <a:solidFill>
                  <a:prstClr val="black"/>
                </a:solidFill>
              </a:rPr>
              <a:t>13</a:t>
            </a:r>
            <a:r>
              <a:rPr lang="ja-JP" altLang="en-US" sz="1200" dirty="0" smtClean="0">
                <a:solidFill>
                  <a:prstClr val="black"/>
                </a:solidFill>
              </a:rPr>
              <a:t>～</a:t>
            </a:r>
            <a:r>
              <a:rPr lang="en-US" altLang="ja-JP" sz="1200" dirty="0" smtClean="0">
                <a:solidFill>
                  <a:prstClr val="black"/>
                </a:solidFill>
              </a:rPr>
              <a:t>19</a:t>
            </a:r>
            <a:r>
              <a:rPr lang="ja-JP" altLang="en-US" sz="1200" dirty="0" smtClean="0">
                <a:solidFill>
                  <a:prstClr val="black"/>
                </a:solidFill>
              </a:rPr>
              <a:t>年度の間に、減債基金から合計</a:t>
            </a:r>
            <a:r>
              <a:rPr lang="en-US" altLang="ja-JP" sz="1200" dirty="0" smtClean="0">
                <a:solidFill>
                  <a:prstClr val="black"/>
                </a:solidFill>
              </a:rPr>
              <a:t>5,202</a:t>
            </a:r>
            <a:r>
              <a:rPr lang="ja-JP" altLang="en-US" sz="1200" dirty="0" smtClean="0">
                <a:solidFill>
                  <a:prstClr val="black"/>
                </a:solidFill>
              </a:rPr>
              <a:t>億円の</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借入れを実施したため、減債基金残高が積み立てておくべき額に比して不足</a:t>
            </a:r>
            <a:endParaRPr lang="ja-JP" altLang="en-US" sz="1200" dirty="0">
              <a:solidFill>
                <a:prstClr val="black"/>
              </a:solidFill>
            </a:endParaRPr>
          </a:p>
        </p:txBody>
      </p:sp>
    </p:spTree>
    <p:extLst>
      <p:ext uri="{BB962C8B-B14F-4D97-AF65-F5344CB8AC3E}">
        <p14:creationId xmlns:p14="http://schemas.microsoft.com/office/powerpoint/2010/main" val="645269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2595" y="1136647"/>
            <a:ext cx="8485711" cy="1077218"/>
          </a:xfrm>
          <a:prstGeom prst="rect">
            <a:avLst/>
          </a:prstGeom>
          <a:noFill/>
        </p:spPr>
        <p:txBody>
          <a:bodyPr wrap="square" rtlCol="0">
            <a:spAutoFit/>
          </a:bodyPr>
          <a:lstStyle/>
          <a:p>
            <a:pPr marL="177800" indent="-1778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税については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課税自主権を活用した収入</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確保に取り組むとともに、徴収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向上方策の推進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に取り組みます。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 「大阪府ファシリティマネジメント基本方針」に基づく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などによる府有財産の売却や、債権、出資による権利、株式等の有効活用等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をすすめます。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32</a:t>
            </a:r>
            <a:endParaRPr lang="ja-JP" altLang="en-US" dirty="0">
              <a:solidFill>
                <a:prstClr val="black"/>
              </a:solidFill>
            </a:endParaRPr>
          </a:p>
        </p:txBody>
      </p:sp>
      <p:cxnSp>
        <p:nvCxnSpPr>
          <p:cNvPr id="17" name="直線コネクタ 16"/>
          <p:cNvCxnSpPr/>
          <p:nvPr/>
        </p:nvCxnSpPr>
        <p:spPr>
          <a:xfrm>
            <a:off x="183873" y="77370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正方形/長方形 19"/>
          <p:cNvSpPr/>
          <p:nvPr/>
        </p:nvSpPr>
        <p:spPr>
          <a:xfrm>
            <a:off x="26495" y="107340"/>
            <a:ext cx="8820472" cy="646331"/>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①歳入確保、②歳出改革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558128" y="4734145"/>
            <a:ext cx="8300177" cy="126014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取組み＞</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■ファシリティマネジメント基本方針（平成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月改訂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に基づき、計画的な改修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予防保全）</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を着実に実施し、長寿命化により維持･更新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建替</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経費の軽減･平準化を図るとともに、引き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続き、総量の最適化･有効活用に取り組みます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福祉・高齢者福祉交付金のより効果的な配分方法</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等の検討などを</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行います</a:t>
            </a:r>
          </a:p>
          <a:p>
            <a:r>
              <a:rPr lang="ja-JP" altLang="en-US" sz="140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33505" y="3506669"/>
            <a:ext cx="8485711" cy="1077218"/>
          </a:xfrm>
          <a:prstGeom prst="rect">
            <a:avLst/>
          </a:prstGeom>
          <a:noFill/>
        </p:spPr>
        <p:txBody>
          <a:bodyPr wrap="square" rtlCol="0">
            <a:spAutoFit/>
          </a:bodyPr>
          <a:lstStyle/>
          <a:p>
            <a:pPr marL="177800" indent="-1778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②歳出改革</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857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限られた財源や人材で最大の効果を発揮していくため、</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サイクルによる施策効果の高い事業への重点化や、政策実現に向けた民間との幅広い分野の連携、業務フローの点検見直しによる業務の改善と効率化などに取り組みます。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86789" y="2245550"/>
            <a:ext cx="8080666" cy="111466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宿泊税、森林環境税</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法人二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税の超過課税による収入確保に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取り組みます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大阪府域地方税徴収機構の共同徴収を継続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■元公共</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職業安定所敷地など府有財産の売却</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をすすめます　　</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46907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矢印 50"/>
          <p:cNvSpPr/>
          <p:nvPr/>
        </p:nvSpPr>
        <p:spPr bwMode="auto">
          <a:xfrm>
            <a:off x="2740757" y="3329019"/>
            <a:ext cx="3316822" cy="1522789"/>
          </a:xfrm>
          <a:prstGeom prst="rightArrow">
            <a:avLst>
              <a:gd name="adj1" fmla="val 50000"/>
              <a:gd name="adj2" fmla="val 208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nvPr>
        </p:nvGraphicFramePr>
        <p:xfrm>
          <a:off x="7452320" y="623731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8" name="正方形/長方形 7"/>
          <p:cNvSpPr/>
          <p:nvPr/>
        </p:nvSpPr>
        <p:spPr>
          <a:xfrm>
            <a:off x="150391" y="408744"/>
            <a:ext cx="8730970" cy="1600438"/>
          </a:xfrm>
          <a:prstGeom prst="rect">
            <a:avLst/>
          </a:prstGeom>
        </p:spPr>
        <p:txBody>
          <a:bodyPr wrap="square">
            <a:spAutoFit/>
          </a:bodyPr>
          <a:lstStyle/>
          <a:p>
            <a:pPr>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これまでに策定した行財政計画に基づく取組み状況や進捗状況を踏まえ、点検を実施しました。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また、孫法人（</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法人）についても、出資元法人の関与の状況等を確認・点検しました。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月、（公財）大阪産業振興機構と（公財）大阪市都市型産業振興センターとの統合により（公財）大阪産業局が発足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しました。また、（一財）大阪府タウン管理財団は、令和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月に、（公財）大阪府都市整備推進センターとの統合を予定していま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○引き続き、点検に基づく改革の方向性の具体化を図るとともに、「出資法人等への関与事項等を定める条例」 に基づく経営評価制度や人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的関与の必要性の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の法人に対する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関与の見直し、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法人の経営改善をすすめます。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9427"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318" name="正方形/長方形 36"/>
          <p:cNvSpPr>
            <a:spLocks noChangeArrowheads="1"/>
          </p:cNvSpPr>
          <p:nvPr/>
        </p:nvSpPr>
        <p:spPr bwMode="auto">
          <a:xfrm>
            <a:off x="126009" y="1989616"/>
            <a:ext cx="2299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＜出資法人改革の進捗＞</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73091" y="2317729"/>
            <a:ext cx="2342764" cy="4160344"/>
            <a:chOff x="322201" y="2078851"/>
            <a:chExt cx="2342764" cy="3859118"/>
          </a:xfrm>
        </p:grpSpPr>
        <p:sp>
          <p:nvSpPr>
            <p:cNvPr id="85" name="角丸四角形 4"/>
            <p:cNvSpPr>
              <a:spLocks noChangeArrowheads="1"/>
            </p:cNvSpPr>
            <p:nvPr/>
          </p:nvSpPr>
          <p:spPr bwMode="auto">
            <a:xfrm>
              <a:off x="425143" y="2179697"/>
              <a:ext cx="2071189" cy="371654"/>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H20.6</a:t>
              </a:r>
            </a:p>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456578" y="3598528"/>
              <a:ext cx="2012591" cy="401912"/>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・類似の事業を行う法人と統合する法人</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447103" y="4085372"/>
              <a:ext cx="2027265" cy="34039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・事業を民営化する法人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449680" y="4495810"/>
              <a:ext cx="2024688" cy="674531"/>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一定の自己収入を有する法人で、府の財</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政的・人的関与を最小限に抑制し、自立</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化を促す法人</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auto">
            <a:xfrm>
              <a:off x="456578" y="5240385"/>
              <a:ext cx="2033060" cy="41334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22201" y="2078851"/>
              <a:ext cx="2342764" cy="385911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456578" y="2626207"/>
              <a:ext cx="2008317" cy="882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撤退</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・法人が行う事業を見直した結果、廃止</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又は撤退する法人</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・府の施策を代替している法人で、事業</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精査後、事業を府で実施し、廃止する法</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正方形/長方形 55"/>
          <p:cNvSpPr/>
          <p:nvPr/>
        </p:nvSpPr>
        <p:spPr>
          <a:xfrm>
            <a:off x="8487435" y="6524091"/>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latin typeface="Calibri" panose="020F0502020204030204" pitchFamily="34" charset="0"/>
                <a:cs typeface="Calibri" panose="020F0502020204030204" pitchFamily="34" charset="0"/>
              </a:rPr>
              <a:t>33</a:t>
            </a:r>
            <a:endParaRPr lang="ja-JP" altLang="en-US" dirty="0">
              <a:solidFill>
                <a:prstClr val="black"/>
              </a:solidFill>
              <a:latin typeface="Calibri" panose="020F0502020204030204" pitchFamily="34" charset="0"/>
              <a:cs typeface="Calibri" panose="020F0502020204030204" pitchFamily="34" charset="0"/>
            </a:endParaRPr>
          </a:p>
        </p:txBody>
      </p:sp>
      <p:grpSp>
        <p:nvGrpSpPr>
          <p:cNvPr id="38" name="グループ化 37"/>
          <p:cNvGrpSpPr/>
          <p:nvPr/>
        </p:nvGrpSpPr>
        <p:grpSpPr>
          <a:xfrm>
            <a:off x="6091010" y="2200087"/>
            <a:ext cx="2385265" cy="4170122"/>
            <a:chOff x="6485738" y="2560238"/>
            <a:chExt cx="2623792" cy="3914179"/>
          </a:xfrm>
        </p:grpSpPr>
        <p:sp>
          <p:nvSpPr>
            <p:cNvPr id="40" name="角丸四角形 4"/>
            <p:cNvSpPr>
              <a:spLocks noChangeArrowheads="1"/>
            </p:cNvSpPr>
            <p:nvPr/>
          </p:nvSpPr>
          <p:spPr bwMode="auto">
            <a:xfrm>
              <a:off x="6634255" y="2612256"/>
              <a:ext cx="2314050" cy="37290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年度行政経営の取組み</a:t>
              </a:r>
              <a:endPar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bwMode="auto">
            <a:xfrm>
              <a:off x="6614254" y="3052750"/>
              <a:ext cx="2377001" cy="288129"/>
            </a:xfrm>
            <a:prstGeom prst="rect">
              <a:avLst/>
            </a:prstGeom>
            <a:solidFill>
              <a:schemeClr val="accent5">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r>
                <a:rPr lang="ja-JP" altLang="en-US"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6614252" y="3432936"/>
              <a:ext cx="2377001" cy="539403"/>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環状</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bwMode="auto">
            <a:xfrm>
              <a:off x="6614253" y="4066578"/>
              <a:ext cx="2377001" cy="584041"/>
            </a:xfrm>
            <a:prstGeom prst="rect">
              <a:avLst/>
            </a:prstGeom>
            <a:solidFill>
              <a:schemeClr val="accent2">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会議場</a:t>
              </a:r>
              <a:endParaRPr lang="en-US" altLang="ja-JP"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bwMode="auto">
            <a:xfrm>
              <a:off x="6614252" y="4744859"/>
              <a:ext cx="2377001" cy="1638350"/>
            </a:xfrm>
            <a:prstGeom prst="rect">
              <a:avLst/>
            </a:prstGeom>
            <a:solidFill>
              <a:schemeClr val="bg1">
                <a:lumMod val="9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大阪府国際交流</a:t>
              </a:r>
              <a:r>
                <a:rPr lang="zh-TW"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大阪産業局</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 </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a:t>
              </a:r>
            </a:p>
          </p:txBody>
        </p:sp>
        <p:sp>
          <p:nvSpPr>
            <p:cNvPr id="59" name="正方形/長方形 58"/>
            <p:cNvSpPr/>
            <p:nvPr/>
          </p:nvSpPr>
          <p:spPr bwMode="auto">
            <a:xfrm>
              <a:off x="6485738" y="2560238"/>
              <a:ext cx="2623792" cy="391417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092512" y="2316917"/>
            <a:ext cx="2356899" cy="4193283"/>
            <a:chOff x="3101955" y="1881959"/>
            <a:chExt cx="2356899" cy="4193283"/>
          </a:xfrm>
        </p:grpSpPr>
        <p:sp>
          <p:nvSpPr>
            <p:cNvPr id="61" name="正方形/長方形 60"/>
            <p:cNvSpPr/>
            <p:nvPr/>
          </p:nvSpPr>
          <p:spPr bwMode="auto">
            <a:xfrm>
              <a:off x="3189315" y="2851880"/>
              <a:ext cx="2269539" cy="48416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大阪国際ビジネス振興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 </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大阪がん予防検診</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3185196" y="3363239"/>
              <a:ext cx="2273658" cy="45584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開発（株） </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Ｃ</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bwMode="auto">
            <a:xfrm>
              <a:off x="3185196" y="3865090"/>
              <a:ext cx="2273658" cy="186075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大阪府マリーナ</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大阪府公園</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大阪府総合福祉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大阪繊維リソースセンター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職業能力開発</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アジア・太平洋人権情報</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大阪府男女共同参画推進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大阪府スポーツ・教育振興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大阪国際児童</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文学館</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bwMode="auto">
            <a:xfrm>
              <a:off x="3190948" y="2246072"/>
              <a:ext cx="2267906" cy="54870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大阪生涯職業教育振興</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大阪府水道サービス</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a:t>
              </a:r>
              <a:r>
                <a:rPr lang="zh-TW"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101955" y="5736688"/>
              <a:ext cx="2298872" cy="338554"/>
            </a:xfrm>
            <a:prstGeom prst="rect">
              <a:avLst/>
            </a:prstGeom>
          </p:spPr>
          <p:txBody>
            <a:bodyPr wrap="square">
              <a:spAutoFit/>
            </a:bodyPr>
            <a:lstStyle/>
            <a:p>
              <a:pPr>
                <a:defRPr/>
              </a:pP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法人名称については、財政再建プログラム</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策定時のものとする。</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
            <p:cNvSpPr>
              <a:spLocks noChangeArrowheads="1"/>
            </p:cNvSpPr>
            <p:nvPr/>
          </p:nvSpPr>
          <p:spPr bwMode="auto">
            <a:xfrm>
              <a:off x="3269914" y="1881959"/>
              <a:ext cx="2103681" cy="29524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廃止・統合等（</a:t>
              </a:r>
              <a:r>
                <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正方形/長方形 32"/>
          <p:cNvSpPr/>
          <p:nvPr/>
        </p:nvSpPr>
        <p:spPr bwMode="auto">
          <a:xfrm>
            <a:off x="386523" y="6217611"/>
            <a:ext cx="2033060" cy="21449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引き続き調整を行う法人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0655213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34</a:t>
            </a:r>
            <a:endParaRPr lang="ja-JP" altLang="en-US" dirty="0">
              <a:solidFill>
                <a:prstClr val="black"/>
              </a:solidFill>
            </a:endParaRPr>
          </a:p>
        </p:txBody>
      </p:sp>
      <p:sp>
        <p:nvSpPr>
          <p:cNvPr id="13" name="正方形/長方形 15"/>
          <p:cNvSpPr>
            <a:spLocks noChangeArrowheads="1"/>
          </p:cNvSpPr>
          <p:nvPr/>
        </p:nvSpPr>
        <p:spPr bwMode="auto">
          <a:xfrm>
            <a:off x="178499" y="821372"/>
            <a:ext cx="8902101" cy="57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の法人との統合等をめざします。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＜これまでの進捗状況＞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地方独立行政法人の設置）</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　 学　　公立大学法人大阪府立大学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研究所　　地方独立行政法人大阪府立産業技術総合研究所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独立行政法人大阪府立環境農林水産総合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　［平成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独立行政法人の府</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市共同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地方独立行政法人大阪健康安全基盤研究所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（府立公衆衛生研究所、市立環境科学研究所衛生部門の統合）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地方独立行政法人大阪産業技術研究所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（府立産業技術総合研究所、市立工業研究所の法人統合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　 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600" dirty="0" smtClean="0">
                <a:latin typeface="Meiryo UI" panose="020B0604030504040204" pitchFamily="50" charset="-128"/>
                <a:ea typeface="Meiryo UI" panose="020B0604030504040204" pitchFamily="50" charset="-128"/>
                <a:cs typeface="Meiryo UI" panose="020B0604030504040204" pitchFamily="50" charset="-128"/>
              </a:rPr>
              <a:t>公立</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大学法人大阪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府立大学、市立大学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統合、令和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月大学統合を想定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＜今後の新たな</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市及び府市法人と連携を図り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病院、市民病院の法人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けて検討を進める。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（市の地方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独立行政</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法人への合流）</a:t>
            </a:r>
            <a:endParaRPr lang="ja-JP"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府市の文化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（博物館等）を一体運営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するため、</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地方独立行政法人大阪市</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博物館機</a:t>
            </a:r>
            <a:endParaRPr lang="en-US" altLang="zh-TW"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構</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府施設の合流について大阪市と協議を進める。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　</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0514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179512" y="1480686"/>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点検状況</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51" name="グループ化 2"/>
          <p:cNvGrpSpPr>
            <a:grpSpLocks/>
          </p:cNvGrpSpPr>
          <p:nvPr/>
        </p:nvGrpSpPr>
        <p:grpSpPr bwMode="auto">
          <a:xfrm>
            <a:off x="279611" y="1745825"/>
            <a:ext cx="8670559" cy="4696355"/>
            <a:chOff x="22904" y="1320867"/>
            <a:chExt cx="9129973" cy="4126495"/>
          </a:xfrm>
        </p:grpSpPr>
        <p:sp>
          <p:nvSpPr>
            <p:cNvPr id="5" name="正方形/長方形 4"/>
            <p:cNvSpPr/>
            <p:nvPr/>
          </p:nvSpPr>
          <p:spPr>
            <a:xfrm>
              <a:off x="40714" y="1835078"/>
              <a:ext cx="2322091"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こんごう</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寮）</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専門校（</a:t>
              </a:r>
              <a:r>
                <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園地）</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173246" y="1764854"/>
              <a:ext cx="1946424" cy="3521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箇所</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丘</a:t>
              </a:r>
              <a:endPar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＋府営住宅（</a:t>
              </a:r>
              <a:r>
                <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endPar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公表時点</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2904" y="1600530"/>
              <a:ext cx="3903758" cy="3753968"/>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1201759" y="1467690"/>
              <a:ext cx="1326908"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4450681" y="1467690"/>
              <a:ext cx="4702196" cy="3979672"/>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3" name="正方形/長方形 12"/>
            <p:cNvSpPr/>
            <p:nvPr/>
          </p:nvSpPr>
          <p:spPr>
            <a:xfrm>
              <a:off x="5391065" y="1320867"/>
              <a:ext cx="3082384" cy="274323"/>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重点的に取組みをすすめる施設</a:t>
              </a:r>
              <a:endPar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4006324" y="2550371"/>
              <a:ext cx="371438" cy="1617804"/>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372217" y="568132"/>
            <a:ext cx="857795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施設（府営住宅を除く）＋府営住宅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団地）</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の変化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を踏まえた点検を実施し、令和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年度については、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施設について重点的に取組みをすすめていきます。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その他の施設についても、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ファシリティマネジメント基本方針」に基づく総量最適化等の観点から、点検を行います。</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946443"/>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3" name="正方形/長方形 22"/>
          <p:cNvSpPr/>
          <p:nvPr/>
        </p:nvSpPr>
        <p:spPr>
          <a:xfrm>
            <a:off x="170511" y="89338"/>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8416567" y="652950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35</a:t>
            </a:r>
            <a:endParaRPr lang="ja-JP" altLang="en-US" dirty="0">
              <a:solidFill>
                <a:prstClr val="black"/>
              </a:solidFill>
            </a:endParaRPr>
          </a:p>
        </p:txBody>
      </p:sp>
      <p:sp>
        <p:nvSpPr>
          <p:cNvPr id="17" name="正方形/長方形 16"/>
          <p:cNvSpPr/>
          <p:nvPr/>
        </p:nvSpPr>
        <p:spPr bwMode="auto">
          <a:xfrm>
            <a:off x="4553836" y="2088058"/>
            <a:ext cx="4465584" cy="5339625"/>
          </a:xfrm>
          <a:prstGeom prst="rect">
            <a:avLst/>
          </a:prstGeom>
          <a:noFill/>
          <a:ln w="25400" cap="flat" cmpd="sng" algn="ctr">
            <a:noFill/>
            <a:prstDash val="solid"/>
          </a:ln>
          <a:effectLst/>
        </p:spPr>
        <p:txBody>
          <a:bodyPr/>
          <a:lstStyle/>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青少年海洋センター、青少年海洋センター・ファミリー棟</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稲スポーツセンター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女性自立支援センター（</a:t>
            </a:r>
            <a:r>
              <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寮）</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花の文化園</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府民の森（</a:t>
            </a:r>
            <a:r>
              <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園地）</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金剛登山道駐車場</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府営駐車場（江坂・新石切・茨木）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府営公園（</a:t>
            </a:r>
            <a:r>
              <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弥生文化</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博物館</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3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博物館</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192919" y="6129194"/>
            <a:ext cx="184731" cy="369332"/>
          </a:xfrm>
          <a:prstGeom prst="rect">
            <a:avLst/>
          </a:prstGeom>
        </p:spPr>
        <p:txBody>
          <a:bodyPr wrap="none">
            <a:spAutoFit/>
          </a:bodyPr>
          <a:lstStyle/>
          <a:p>
            <a:endParaRPr lang="ja-JP" altLang="en-US" dirty="0">
              <a:solidFill>
                <a:prstClr val="black"/>
              </a:solidFill>
            </a:endParaRPr>
          </a:p>
        </p:txBody>
      </p:sp>
    </p:spTree>
    <p:extLst>
      <p:ext uri="{BB962C8B-B14F-4D97-AF65-F5344CB8AC3E}">
        <p14:creationId xmlns:p14="http://schemas.microsoft.com/office/powerpoint/2010/main" val="2823798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7058" y="1493785"/>
            <a:ext cx="8136904" cy="1200329"/>
          </a:xfrm>
          <a:prstGeom prst="rect">
            <a:avLst/>
          </a:prstGeom>
          <a:ln w="6350">
            <a:solidFill>
              <a:schemeClr val="tx1"/>
            </a:solidFill>
          </a:ln>
        </p:spPr>
        <p:txBody>
          <a:bodyPr wrap="square">
            <a:spAutoFit/>
          </a:bodyPr>
          <a:lstStyle/>
          <a:p>
            <a:pPr algn="ct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令和２年度大阪府行政経営</a:t>
            </a:r>
            <a:r>
              <a:rPr lang="ja-JP" altLang="en-US" b="1">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＜具体的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取組み編＞</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txBox="1">
            <a:spLocks noChangeArrowheads="1"/>
          </p:cNvSpPr>
          <p:nvPr/>
        </p:nvSpPr>
        <p:spPr>
          <a:xfrm>
            <a:off x="441140" y="3383995"/>
            <a:ext cx="8325925" cy="1323439"/>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＜目次＞</a:t>
            </a:r>
          </a:p>
          <a:p>
            <a:pPr defTabSz="647700">
              <a:spcBef>
                <a:spcPct val="0"/>
              </a:spcBef>
              <a:buFont typeface="Wingdings" pitchFamily="2" charset="2"/>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　　・・・・・・・・・・・・・・・・・・・・・・・・・・・・・・・・・・・・・・・・・・・・・・・・・・・・・・・・</a:t>
            </a:r>
          </a:p>
          <a:p>
            <a:pPr defTabSz="647700">
              <a:spcBef>
                <a:spcPct val="0"/>
              </a:spcBef>
              <a:buFont typeface="Wingdings" pitchFamily="2" charset="2"/>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出資法人等の改革　　 ・・・・・・・・・・・・・・・・・・・・・・・・・・・・・・・・・・・・・・・・・・・・・・・・</a:t>
            </a:r>
          </a:p>
          <a:p>
            <a:pPr defTabSz="647700">
              <a:spcBef>
                <a:spcPct val="0"/>
              </a:spcBef>
              <a:buFont typeface="Wingdings" pitchFamily="2" charset="2"/>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公の施設の改革　　・・・・・・・・・・・・・・・・・・・・・・・・・・・・・・・・・・・・・・・・・・・・・・・・・・・</a:t>
            </a:r>
          </a:p>
        </p:txBody>
      </p:sp>
      <p:sp>
        <p:nvSpPr>
          <p:cNvPr id="10" name="Rectangle 3"/>
          <p:cNvSpPr txBox="1">
            <a:spLocks noChangeArrowheads="1"/>
          </p:cNvSpPr>
          <p:nvPr/>
        </p:nvSpPr>
        <p:spPr>
          <a:xfrm>
            <a:off x="7767355" y="3630216"/>
            <a:ext cx="683596" cy="107721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37</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49</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Font typeface="Wingdings" pitchFamily="2" charset="2"/>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67</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416567" y="652950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36</a:t>
            </a:r>
            <a:endParaRPr lang="ja-JP" altLang="en-US" dirty="0">
              <a:solidFill>
                <a:prstClr val="black"/>
              </a:solidFill>
            </a:endParaRPr>
          </a:p>
        </p:txBody>
      </p:sp>
    </p:spTree>
    <p:extLst>
      <p:ext uri="{BB962C8B-B14F-4D97-AF65-F5344CB8AC3E}">
        <p14:creationId xmlns:p14="http://schemas.microsoft.com/office/powerpoint/2010/main" val="362642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　行政経営のめざす姿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2636912"/>
            <a:ext cx="7200800" cy="369332"/>
          </a:xfrm>
          <a:prstGeom prst="rect">
            <a:avLst/>
          </a:prstGeom>
        </p:spPr>
        <p:txBody>
          <a:bodyPr wrap="square" numCol="2">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正方形/長方形 9"/>
          <p:cNvSpPr/>
          <p:nvPr/>
        </p:nvSpPr>
        <p:spPr>
          <a:xfrm>
            <a:off x="971600" y="2636912"/>
            <a:ext cx="7200800" cy="923330"/>
          </a:xfrm>
          <a:prstGeom prst="rect">
            <a:avLst/>
          </a:prstGeom>
        </p:spPr>
        <p:txBody>
          <a:bodyPr wrap="square" numCol="1">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）現状認識</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（２）目標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a:t>
            </a:r>
          </a:p>
        </p:txBody>
      </p:sp>
    </p:spTree>
    <p:extLst>
      <p:ext uri="{BB962C8B-B14F-4D97-AF65-F5344CB8AC3E}">
        <p14:creationId xmlns:p14="http://schemas.microsoft.com/office/powerpoint/2010/main" val="3743935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1510" y="17441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036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テキスト ボックス 4"/>
          <p:cNvSpPr txBox="1"/>
          <p:nvPr/>
        </p:nvSpPr>
        <p:spPr>
          <a:xfrm>
            <a:off x="161510" y="579596"/>
            <a:ext cx="2944228"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p>
        </p:txBody>
      </p:sp>
      <p:graphicFrame>
        <p:nvGraphicFramePr>
          <p:cNvPr id="6" name="表 5"/>
          <p:cNvGraphicFramePr>
            <a:graphicFrameLocks noGrp="1"/>
          </p:cNvGraphicFramePr>
          <p:nvPr>
            <p:extLst>
              <p:ext uri="{D42A27DB-BD31-4B8C-83A1-F6EECF244321}">
                <p14:modId xmlns:p14="http://schemas.microsoft.com/office/powerpoint/2010/main" val="185744207"/>
              </p:ext>
            </p:extLst>
          </p:nvPr>
        </p:nvGraphicFramePr>
        <p:xfrm>
          <a:off x="246146" y="954005"/>
          <a:ext cx="8601329" cy="4860260"/>
        </p:xfrm>
        <a:graphic>
          <a:graphicData uri="http://schemas.openxmlformats.org/drawingml/2006/table">
            <a:tbl>
              <a:tblPr firstRow="1" bandRow="1">
                <a:tableStyleId>{5940675A-B579-460E-94D1-54222C63F5DA}</a:tableStyleId>
              </a:tblPr>
              <a:tblGrid>
                <a:gridCol w="590439">
                  <a:extLst>
                    <a:ext uri="{9D8B030D-6E8A-4147-A177-3AD203B41FA5}">
                      <a16:colId xmlns:a16="http://schemas.microsoft.com/office/drawing/2014/main" val="20000"/>
                    </a:ext>
                  </a:extLst>
                </a:gridCol>
                <a:gridCol w="990110">
                  <a:extLst>
                    <a:ext uri="{9D8B030D-6E8A-4147-A177-3AD203B41FA5}">
                      <a16:colId xmlns:a16="http://schemas.microsoft.com/office/drawing/2014/main" val="20001"/>
                    </a:ext>
                  </a:extLst>
                </a:gridCol>
                <a:gridCol w="3285365">
                  <a:extLst>
                    <a:ext uri="{9D8B030D-6E8A-4147-A177-3AD203B41FA5}">
                      <a16:colId xmlns:a16="http://schemas.microsoft.com/office/drawing/2014/main" val="20004"/>
                    </a:ext>
                  </a:extLst>
                </a:gridCol>
                <a:gridCol w="3735415">
                  <a:extLst>
                    <a:ext uri="{9D8B030D-6E8A-4147-A177-3AD203B41FA5}">
                      <a16:colId xmlns:a16="http://schemas.microsoft.com/office/drawing/2014/main" val="1737220151"/>
                    </a:ext>
                  </a:extLst>
                </a:gridCol>
              </a:tblGrid>
              <a:tr h="57913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9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の取組み</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extLst>
                  <a:ext uri="{0D108BD9-81ED-4DB2-BD59-A6C34878D82A}">
                    <a16:rowId xmlns:a16="http://schemas.microsoft.com/office/drawing/2014/main" val="10000"/>
                  </a:ext>
                </a:extLst>
              </a:tr>
              <a:tr h="927253">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anose="020B0604030504040204" pitchFamily="50" charset="-128"/>
                          <a:ea typeface="メイリオ" panose="020B0604030504040204" pitchFamily="50" charset="-128"/>
                          <a:cs typeface="Meiryo UI" panose="020B0604030504040204" pitchFamily="50" charset="-128"/>
                        </a:rPr>
                        <a:t>課税自主権の活用</a:t>
                      </a:r>
                      <a:endParaRPr kumimoji="1" lang="ja-JP" altLang="en-US" sz="1200" b="0" dirty="0">
                        <a:latin typeface="メイリオ" panose="020B0604030504040204" pitchFamily="50" charset="-128"/>
                        <a:ea typeface="メイリオ" panose="020B0604030504040204" pitchFamily="50" charset="-128"/>
                        <a:cs typeface="Meiryo UI" panose="020B0604030504040204" pitchFamily="50" charset="-128"/>
                      </a:endParaRPr>
                    </a:p>
                  </a:txBody>
                  <a:tcPr vert="eaVert" anchor="ct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森林環境税</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森林の有する公益的機能を維持する環境整備のため、森林環境税を徴収。</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令和元年度最終予算</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12.2</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森林及び都市の緑の有する公益的機能を維持増進する環境整備のため、森林環境税を徴収。</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extLst>
                  <a:ext uri="{0D108BD9-81ED-4DB2-BD59-A6C34878D82A}">
                    <a16:rowId xmlns:a16="http://schemas.microsoft.com/office/drawing/2014/main" val="10001"/>
                  </a:ext>
                </a:extLst>
              </a:tr>
              <a:tr h="112077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宿泊</a:t>
                      </a:r>
                      <a:r>
                        <a:rPr kumimoji="1" lang="ja-JP" altLang="en-US" sz="1200" b="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税</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観光客の受入環境整備をはじめとする大阪の観光振興の取組みを推進するため、宿泊税を徴収。</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令和元年度最終予算：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観光客の受入環境整備をはじめとする大阪の観光振興の取組みを推進するため、宿泊税を徴収。</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14.7</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extLst>
                  <a:ext uri="{0D108BD9-81ED-4DB2-BD59-A6C34878D82A}">
                    <a16:rowId xmlns:a16="http://schemas.microsoft.com/office/drawing/2014/main" val="10002"/>
                  </a:ext>
                </a:extLst>
              </a:tr>
              <a:tr h="2233095">
                <a:tc vMerge="1">
                  <a:txBody>
                    <a:bodyPr/>
                    <a:lstStyle/>
                    <a:p>
                      <a:endParaRPr kumimoji="1" lang="ja-JP" altLang="en-US"/>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法人二税の超過</a:t>
                      </a:r>
                      <a:r>
                        <a:rPr kumimoji="1" lang="ja-JP" altLang="en-US" sz="1200" b="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課税</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・道路網などの都市基盤整備や防災対策の充実といった大都市圏特有の緊急かつ膨大な財政需要に対処するため、法人府民税法人税割及び法人事業税の超過課税を引き続き実施。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令和元年度最終予算：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394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・大阪経済の成長に向けた施策を推進するため、法人府民税均等割の超過課税を引き続き実施。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令和元年度最終予算：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・道路網などの都市基盤整備や防災対策の充実といった大都市圏特有の緊急かつ膨大な財政需要に対処するため、法人府民税法人税割及び法人事業税の超過課税を引き続き実施。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379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・大阪経済の成長に向けた施策を推進するため、法人府民税均等割の超過課税を引き続き実施。</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extLst>
                  <a:ext uri="{0D108BD9-81ED-4DB2-BD59-A6C34878D82A}">
                    <a16:rowId xmlns:a16="http://schemas.microsoft.com/office/drawing/2014/main" val="10003"/>
                  </a:ext>
                </a:extLst>
              </a:tr>
            </a:tbl>
          </a:graphicData>
        </a:graphic>
      </p:graphicFrame>
      <p:sp>
        <p:nvSpPr>
          <p:cNvPr id="8" name="正方形/長方形 7"/>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37</a:t>
            </a:r>
            <a:endParaRPr lang="ja-JP" altLang="en-US" dirty="0">
              <a:solidFill>
                <a:prstClr val="black"/>
              </a:solidFill>
            </a:endParaRPr>
          </a:p>
        </p:txBody>
      </p:sp>
    </p:spTree>
    <p:extLst>
      <p:ext uri="{BB962C8B-B14F-4D97-AF65-F5344CB8AC3E}">
        <p14:creationId xmlns:p14="http://schemas.microsoft.com/office/powerpoint/2010/main" val="2069966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891407528"/>
              </p:ext>
            </p:extLst>
          </p:nvPr>
        </p:nvGraphicFramePr>
        <p:xfrm>
          <a:off x="246145" y="954004"/>
          <a:ext cx="8601330" cy="4500221"/>
        </p:xfrm>
        <a:graphic>
          <a:graphicData uri="http://schemas.openxmlformats.org/drawingml/2006/table">
            <a:tbl>
              <a:tblPr firstRow="1" bandRow="1">
                <a:tableStyleId>{5940675A-B579-460E-94D1-54222C63F5DA}</a:tableStyleId>
              </a:tblPr>
              <a:tblGrid>
                <a:gridCol w="635445">
                  <a:extLst>
                    <a:ext uri="{9D8B030D-6E8A-4147-A177-3AD203B41FA5}">
                      <a16:colId xmlns:a16="http://schemas.microsoft.com/office/drawing/2014/main" val="20000"/>
                    </a:ext>
                  </a:extLst>
                </a:gridCol>
                <a:gridCol w="1350150">
                  <a:extLst>
                    <a:ext uri="{9D8B030D-6E8A-4147-A177-3AD203B41FA5}">
                      <a16:colId xmlns:a16="http://schemas.microsoft.com/office/drawing/2014/main" val="20001"/>
                    </a:ext>
                  </a:extLst>
                </a:gridCol>
                <a:gridCol w="3330370">
                  <a:extLst>
                    <a:ext uri="{9D8B030D-6E8A-4147-A177-3AD203B41FA5}">
                      <a16:colId xmlns:a16="http://schemas.microsoft.com/office/drawing/2014/main" val="20004"/>
                    </a:ext>
                  </a:extLst>
                </a:gridCol>
                <a:gridCol w="3285365">
                  <a:extLst>
                    <a:ext uri="{9D8B030D-6E8A-4147-A177-3AD203B41FA5}">
                      <a16:colId xmlns:a16="http://schemas.microsoft.com/office/drawing/2014/main" val="2053537550"/>
                    </a:ext>
                  </a:extLst>
                </a:gridCol>
              </a:tblGrid>
              <a:tr h="5191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9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extLst>
                  <a:ext uri="{0D108BD9-81ED-4DB2-BD59-A6C34878D82A}">
                    <a16:rowId xmlns:a16="http://schemas.microsoft.com/office/drawing/2014/main" val="10000"/>
                  </a:ext>
                </a:extLst>
              </a:tr>
              <a:tr h="1865789">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メイリオ" panose="020B0604030504040204" pitchFamily="50" charset="-128"/>
                          <a:ea typeface="メイリオ" panose="020B0604030504040204" pitchFamily="50" charset="-128"/>
                          <a:cs typeface="Meiryo UI" panose="020B0604030504040204" pitchFamily="50" charset="-128"/>
                        </a:rPr>
                        <a:t>徴収向上方策</a:t>
                      </a:r>
                      <a:endParaRPr kumimoji="1" lang="ja-JP" altLang="en-US" sz="1200" b="0" dirty="0">
                        <a:latin typeface="メイリオ" panose="020B0604030504040204" pitchFamily="50" charset="-128"/>
                        <a:ea typeface="メイリオ" panose="020B0604030504040204" pitchFamily="50" charset="-128"/>
                        <a:cs typeface="Meiryo UI" panose="020B0604030504040204" pitchFamily="50" charset="-128"/>
                      </a:endParaRPr>
                    </a:p>
                  </a:txBody>
                  <a:tcPr vert="eaVert" anchor="ct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府が自ら徴収する税目の徴収率の</a:t>
                      </a:r>
                      <a:r>
                        <a:rPr kumimoji="1" lang="ja-JP" altLang="en-US" sz="1200" b="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向上</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に全国</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分の</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団体が達成している徴収率を達成するため、</a:t>
                      </a:r>
                      <a:r>
                        <a:rPr kumimoji="1" lang="ja-JP" altLang="en-US" sz="1200" b="0" i="1"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課税客体の早期かつ完全な捕捉に努めるとともに、納期内の自主納税の促進及び滞納整理を強力に推進する</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ことで徴収率を引き上げる。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21.1</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府が自ら徴収する税目について、令和２年度に全国</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分の</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団体が達成している徴収率を達成するため、</a:t>
                      </a:r>
                      <a:r>
                        <a:rPr kumimoji="1" lang="ja-JP" altLang="en-US" sz="1200" b="0" i="1"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課税客体の早期かつ完全な捕捉に努めるとともに、納期内の自主納税の促進及び滞納整理を強力に推進する</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ことで徴収率を引き上げる。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6.6</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extLst>
                  <a:ext uri="{0D108BD9-81ED-4DB2-BD59-A6C34878D82A}">
                    <a16:rowId xmlns:a16="http://schemas.microsoft.com/office/drawing/2014/main" val="10001"/>
                  </a:ext>
                </a:extLst>
              </a:tr>
              <a:tr h="130514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個人住民税</a:t>
                      </a:r>
                      <a:r>
                        <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府民税及び市町村民税</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の大阪府域地方税徴収機構における共同</a:t>
                      </a:r>
                      <a:r>
                        <a:rPr kumimoji="1" lang="ja-JP" altLang="en-US" sz="1200" b="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徴収</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大阪府域地方税徴収機構において、令和元年度は府内</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市町と共同徴収を実施。</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億円（個人府民税）</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個人住民税をはじめとした地方税の税収確保を図るため、府と参加団体との間で引き続き共同徴収を推進。</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億円（個人府民税）</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1009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課税調査の</a:t>
                      </a:r>
                      <a:r>
                        <a:rPr kumimoji="1" lang="ja-JP" altLang="en-US" sz="1200" b="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推進</a:t>
                      </a:r>
                      <a:endParaRPr kumimoji="1"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98599096"/>
                  </a:ext>
                </a:extLst>
              </a:tr>
            </a:tbl>
          </a:graphicData>
        </a:graphic>
      </p:graphicFrame>
      <p:sp>
        <p:nvSpPr>
          <p:cNvPr id="17" name="正方形/長方形 16"/>
          <p:cNvSpPr/>
          <p:nvPr/>
        </p:nvSpPr>
        <p:spPr>
          <a:xfrm>
            <a:off x="161510" y="174411"/>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161510" y="579597"/>
            <a:ext cx="2944228"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p>
        </p:txBody>
      </p:sp>
      <p:sp>
        <p:nvSpPr>
          <p:cNvPr id="9" name="正方形/長方形 8"/>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38</a:t>
            </a:r>
            <a:endParaRPr lang="ja-JP" altLang="en-US" dirty="0">
              <a:solidFill>
                <a:prstClr val="black"/>
              </a:solidFill>
            </a:endParaRPr>
          </a:p>
        </p:txBody>
      </p:sp>
    </p:spTree>
    <p:extLst>
      <p:ext uri="{BB962C8B-B14F-4D97-AF65-F5344CB8AC3E}">
        <p14:creationId xmlns:p14="http://schemas.microsoft.com/office/powerpoint/2010/main" val="641794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1424184254"/>
              </p:ext>
            </p:extLst>
          </p:nvPr>
        </p:nvGraphicFramePr>
        <p:xfrm>
          <a:off x="262478" y="982755"/>
          <a:ext cx="8702010" cy="5478856"/>
        </p:xfrm>
        <a:graphic>
          <a:graphicData uri="http://schemas.openxmlformats.org/drawingml/2006/table">
            <a:tbl>
              <a:tblPr firstRow="1" bandRow="1">
                <a:tableStyleId>{5940675A-B579-460E-94D1-54222C63F5DA}</a:tableStyleId>
              </a:tblPr>
              <a:tblGrid>
                <a:gridCol w="619112">
                  <a:extLst>
                    <a:ext uri="{9D8B030D-6E8A-4147-A177-3AD203B41FA5}">
                      <a16:colId xmlns:a16="http://schemas.microsoft.com/office/drawing/2014/main" val="20000"/>
                    </a:ext>
                  </a:extLst>
                </a:gridCol>
                <a:gridCol w="1530170">
                  <a:extLst>
                    <a:ext uri="{9D8B030D-6E8A-4147-A177-3AD203B41FA5}">
                      <a16:colId xmlns:a16="http://schemas.microsoft.com/office/drawing/2014/main" val="20001"/>
                    </a:ext>
                  </a:extLst>
                </a:gridCol>
                <a:gridCol w="3375375">
                  <a:extLst>
                    <a:ext uri="{9D8B030D-6E8A-4147-A177-3AD203B41FA5}">
                      <a16:colId xmlns:a16="http://schemas.microsoft.com/office/drawing/2014/main" val="20004"/>
                    </a:ext>
                  </a:extLst>
                </a:gridCol>
                <a:gridCol w="3177353">
                  <a:extLst>
                    <a:ext uri="{9D8B030D-6E8A-4147-A177-3AD203B41FA5}">
                      <a16:colId xmlns:a16="http://schemas.microsoft.com/office/drawing/2014/main" val="343836115"/>
                    </a:ext>
                  </a:extLst>
                </a:gridCol>
              </a:tblGrid>
              <a:tr h="51103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9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96703">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Meiryo UI" panose="020B0604030504040204" pitchFamily="50" charset="-128"/>
                        </a:rPr>
                        <a:t>府有財産の活用・売却</a:t>
                      </a: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rPr>
                        <a:t>ビッグバン後背地</a:t>
                      </a:r>
                      <a:endParaRPr lang="en-US" altLang="ja-JP" sz="1200" dirty="0" smtClean="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rPr>
                        <a:t>堺市へ有償譲渡する方針</a:t>
                      </a:r>
                      <a:r>
                        <a:rPr lang="ja-JP" altLang="en-US" sz="1200" strike="noStrike" baseline="0" dirty="0" smtClean="0">
                          <a:solidFill>
                            <a:schemeClr val="tx1"/>
                          </a:solidFill>
                          <a:latin typeface="メイリオ" panose="020B0604030504040204" pitchFamily="50" charset="-128"/>
                          <a:ea typeface="メイリオ" panose="020B0604030504040204" pitchFamily="50" charset="-128"/>
                        </a:rPr>
                        <a:t>だ</a:t>
                      </a:r>
                      <a:r>
                        <a:rPr lang="ja-JP" altLang="en-US" sz="1200" dirty="0" smtClean="0">
                          <a:solidFill>
                            <a:schemeClr val="tx1"/>
                          </a:solidFill>
                          <a:latin typeface="メイリオ" panose="020B0604030504040204" pitchFamily="50" charset="-128"/>
                          <a:ea typeface="メイリオ" panose="020B0604030504040204" pitchFamily="50" charset="-128"/>
                        </a:rPr>
                        <a:t>ったが、同市から、ビッグバン施設や周辺公園等を含めた新たなまちづくりについて協議したい旨の申し出があったため、ビッグバン及びその後背地について、令和３年</a:t>
                      </a:r>
                      <a:r>
                        <a:rPr lang="en-US" altLang="ja-JP" sz="1200" dirty="0" smtClean="0">
                          <a:solidFill>
                            <a:schemeClr val="tx1"/>
                          </a:solidFill>
                          <a:latin typeface="メイリオ" panose="020B0604030504040204" pitchFamily="50" charset="-128"/>
                          <a:ea typeface="メイリオ" panose="020B0604030504040204" pitchFamily="50" charset="-128"/>
                        </a:rPr>
                        <a:t>4</a:t>
                      </a:r>
                      <a:r>
                        <a:rPr lang="ja-JP" altLang="en-US" sz="1200" dirty="0" smtClean="0">
                          <a:solidFill>
                            <a:schemeClr val="tx1"/>
                          </a:solidFill>
                          <a:latin typeface="メイリオ" panose="020B0604030504040204" pitchFamily="50" charset="-128"/>
                          <a:ea typeface="メイリオ" panose="020B0604030504040204" pitchFamily="50" charset="-128"/>
                        </a:rPr>
                        <a:t>月を目途に同市に無償譲渡等する方向で協議を</a:t>
                      </a:r>
                      <a:r>
                        <a:rPr lang="ja-JP" altLang="en-US" sz="1200" strike="noStrike" baseline="0" dirty="0" smtClean="0">
                          <a:solidFill>
                            <a:schemeClr val="tx1"/>
                          </a:solidFill>
                          <a:latin typeface="メイリオ" panose="020B0604030504040204" pitchFamily="50" charset="-128"/>
                          <a:ea typeface="メイリオ" panose="020B0604030504040204" pitchFamily="50" charset="-128"/>
                        </a:rPr>
                        <a:t>し</a:t>
                      </a:r>
                      <a:r>
                        <a:rPr lang="ja-JP" altLang="en-US" sz="1200" dirty="0" smtClean="0">
                          <a:solidFill>
                            <a:schemeClr val="tx1"/>
                          </a:solidFill>
                          <a:latin typeface="メイリオ" panose="020B0604030504040204" pitchFamily="50" charset="-128"/>
                          <a:ea typeface="メイリオ" panose="020B0604030504040204" pitchFamily="50" charset="-128"/>
                        </a:rPr>
                        <a:t>ている。</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rPr>
                        <a:t>なお、それまでの間、後背地の一部を同市の公園用地として無償貸付を行っている。</a:t>
                      </a:r>
                      <a:endParaRPr lang="ja-JP" altLang="en-US" sz="12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altLang="en-US" sz="1200" dirty="0">
                        <a:solidFill>
                          <a:schemeClr val="tx1"/>
                        </a:solidFill>
                        <a:latin typeface="メイリオ" panose="020B0604030504040204" pitchFamily="50" charset="-128"/>
                        <a:ea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10001"/>
                  </a:ext>
                </a:extLst>
              </a:tr>
              <a:tr h="1350150">
                <a:tc vMerge="1">
                  <a:txBody>
                    <a:bodyPr/>
                    <a:lstStyle/>
                    <a:p>
                      <a:endParaRPr kumimoji="1" lang="ja-JP" altLang="en-US"/>
                    </a:p>
                  </a:txBody>
                  <a:tcPr/>
                </a:tc>
                <a:tc>
                  <a:txBody>
                    <a:bodyPr/>
                    <a:lstStyle/>
                    <a:p>
                      <a:pPr algn="l"/>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者社会参加促進センター</a:t>
                      </a:r>
                    </a:p>
                    <a:p>
                      <a:pPr algn="l"/>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谷町福祉センター</a:t>
                      </a:r>
                    </a:p>
                    <a:p>
                      <a:pPr algn="l"/>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盲人福祉センター</a:t>
                      </a:r>
                    </a:p>
                    <a:p>
                      <a:pPr algn="l"/>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ステーション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左記</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施設について、「福祉情報コミュニケーションセンター」及び「母子・父子福祉センター」として、森之宮に新施設（令和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月オープン予定）を整備中。なお、</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ステーションの一部機能は令和元年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月に夕陽丘高等職業技術専門校内に移転済。</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左記４施設の跡地の売却</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取り組む。</a:t>
                      </a:r>
                      <a:endParaRPr kumimoji="1" lang="en-US" altLang="zh-TW"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742605"/>
                  </a:ext>
                </a:extLst>
              </a:tr>
              <a:tr h="110606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マイドーム</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おおさか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月に</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大阪産業振興機構と</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大阪市都市型産業振興センターを統合</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産業局が設立。中小企業支援機能の強化を図る観点から、売却も含めた最良の</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方法について検討</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を進めている。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中小企業支援機能の強化を図る観点から、売却も含めた最良の方法を検討していく。</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4908">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堺泉北埠頭</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残りの上屋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棟については、順次民間に有償譲渡等ができるよう、現在の上屋利用者と協議を</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進めた。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残りの上屋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棟については、順次民間に有償譲渡等ができるよう、現在の上屋利用者と協議を進める。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161510" y="565348"/>
            <a:ext cx="2944228"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a:t>
            </a:r>
          </a:p>
        </p:txBody>
      </p:sp>
      <p:sp>
        <p:nvSpPr>
          <p:cNvPr id="11" name="正方形/長方形 10"/>
          <p:cNvSpPr/>
          <p:nvPr/>
        </p:nvSpPr>
        <p:spPr>
          <a:xfrm>
            <a:off x="161510" y="16959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98857"/>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39</a:t>
            </a:r>
            <a:endParaRPr lang="ja-JP" altLang="en-US" dirty="0">
              <a:solidFill>
                <a:prstClr val="black"/>
              </a:solidFill>
            </a:endParaRPr>
          </a:p>
        </p:txBody>
      </p:sp>
    </p:spTree>
    <p:extLst>
      <p:ext uri="{BB962C8B-B14F-4D97-AF65-F5344CB8AC3E}">
        <p14:creationId xmlns:p14="http://schemas.microsoft.com/office/powerpoint/2010/main" val="2162996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4030987276"/>
              </p:ext>
            </p:extLst>
          </p:nvPr>
        </p:nvGraphicFramePr>
        <p:xfrm>
          <a:off x="310687" y="1013504"/>
          <a:ext cx="8716808" cy="4433429"/>
        </p:xfrm>
        <a:graphic>
          <a:graphicData uri="http://schemas.openxmlformats.org/drawingml/2006/table">
            <a:tbl>
              <a:tblPr firstRow="1" bandRow="1">
                <a:tableStyleId>{5940675A-B579-460E-94D1-54222C63F5DA}</a:tableStyleId>
              </a:tblPr>
              <a:tblGrid>
                <a:gridCol w="585258">
                  <a:extLst>
                    <a:ext uri="{9D8B030D-6E8A-4147-A177-3AD203B41FA5}">
                      <a16:colId xmlns:a16="http://schemas.microsoft.com/office/drawing/2014/main" val="20000"/>
                    </a:ext>
                  </a:extLst>
                </a:gridCol>
                <a:gridCol w="1920860">
                  <a:extLst>
                    <a:ext uri="{9D8B030D-6E8A-4147-A177-3AD203B41FA5}">
                      <a16:colId xmlns:a16="http://schemas.microsoft.com/office/drawing/2014/main" val="20001"/>
                    </a:ext>
                  </a:extLst>
                </a:gridCol>
                <a:gridCol w="3240360">
                  <a:extLst>
                    <a:ext uri="{9D8B030D-6E8A-4147-A177-3AD203B41FA5}">
                      <a16:colId xmlns:a16="http://schemas.microsoft.com/office/drawing/2014/main" val="20004"/>
                    </a:ext>
                  </a:extLst>
                </a:gridCol>
                <a:gridCol w="2970330">
                  <a:extLst>
                    <a:ext uri="{9D8B030D-6E8A-4147-A177-3AD203B41FA5}">
                      <a16:colId xmlns:a16="http://schemas.microsoft.com/office/drawing/2014/main" val="3039791570"/>
                    </a:ext>
                  </a:extLst>
                </a:gridCol>
              </a:tblGrid>
              <a:tr h="58254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9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77953">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府有財産の活用・売却</a:t>
                      </a: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府警待機宿舎　 吹田①</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池田</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城東③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阪南①</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淀川廃川堤敷</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元皮革試験所</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元吹田市有地（交換地）</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一般競争入札により落札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17.17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効果額：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2.98</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効果額：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2.52</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R2.3</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契約予定）</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効果額：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0.38</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R2.3</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契約予定）</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効果額：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0.46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効果額：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0.84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効果額：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3.14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R2.3</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契約予定）</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1"/>
                  </a:ext>
                </a:extLst>
              </a:tr>
              <a:tr h="659799">
                <a:tc vMerge="1">
                  <a:txBody>
                    <a:bodyPr/>
                    <a:lstStyle/>
                    <a:p>
                      <a:endParaRPr kumimoji="1" lang="ja-JP" altLang="en-US"/>
                    </a:p>
                  </a:txBody>
                  <a:tcPr/>
                </a:tc>
                <a:tc>
                  <a:txBody>
                    <a:bodyPr/>
                    <a:lstStyle/>
                    <a:p>
                      <a:r>
                        <a:rPr lang="ja-JP" altLang="en-US" sz="120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元泉大津公共職業安定所</a:t>
                      </a:r>
                      <a:r>
                        <a:rPr lang="ja-JP" altLang="en-US" sz="1200" dirty="0" smtClean="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敷地</a:t>
                      </a:r>
                      <a:endParaRPr lang="en-US" altLang="ja-JP" sz="120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建物撤去完了後、国より財産の返還を受け、売却に向けた手続きを進める。</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手続きを進め</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年度中に売却</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する</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527959842"/>
                  </a:ext>
                </a:extLst>
              </a:tr>
              <a:tr h="675075">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元ひらおか山荘</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跡</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建物撤去完了後、東大阪市より財産の返還を受ける。</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手続きを進め、</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年度中</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に売却する</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437251006"/>
                  </a:ext>
                </a:extLst>
              </a:tr>
              <a:tr h="63805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府警待機宿舎　住之江①</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堺①</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売却に向け、手続きを進める。</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手続きを進め、</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年度中</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に売却する</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1195006043"/>
                  </a:ext>
                </a:extLst>
              </a:tr>
            </a:tbl>
          </a:graphicData>
        </a:graphic>
      </p:graphicFrame>
      <p:sp>
        <p:nvSpPr>
          <p:cNvPr id="10" name="テキスト ボックス 9"/>
          <p:cNvSpPr txBox="1"/>
          <p:nvPr/>
        </p:nvSpPr>
        <p:spPr>
          <a:xfrm>
            <a:off x="161510" y="570166"/>
            <a:ext cx="2944228"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a:t>
            </a:r>
          </a:p>
        </p:txBody>
      </p:sp>
      <p:sp>
        <p:nvSpPr>
          <p:cNvPr id="18" name="正方形/長方形 17"/>
          <p:cNvSpPr/>
          <p:nvPr/>
        </p:nvSpPr>
        <p:spPr>
          <a:xfrm>
            <a:off x="161510" y="174411"/>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79512"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40</a:t>
            </a:r>
            <a:endParaRPr lang="ja-JP" altLang="en-US" dirty="0">
              <a:solidFill>
                <a:prstClr val="black"/>
              </a:solidFill>
            </a:endParaRPr>
          </a:p>
        </p:txBody>
      </p:sp>
    </p:spTree>
    <p:extLst>
      <p:ext uri="{BB962C8B-B14F-4D97-AF65-F5344CB8AC3E}">
        <p14:creationId xmlns:p14="http://schemas.microsoft.com/office/powerpoint/2010/main" val="2260198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7638050"/>
              </p:ext>
            </p:extLst>
          </p:nvPr>
        </p:nvGraphicFramePr>
        <p:xfrm>
          <a:off x="250399" y="956784"/>
          <a:ext cx="8597076" cy="4331650"/>
        </p:xfrm>
        <a:graphic>
          <a:graphicData uri="http://schemas.openxmlformats.org/drawingml/2006/table">
            <a:tbl>
              <a:tblPr firstRow="1" bandRow="1">
                <a:tableStyleId>{5940675A-B579-460E-94D1-54222C63F5DA}</a:tableStyleId>
              </a:tblPr>
              <a:tblGrid>
                <a:gridCol w="1100615">
                  <a:extLst>
                    <a:ext uri="{9D8B030D-6E8A-4147-A177-3AD203B41FA5}">
                      <a16:colId xmlns:a16="http://schemas.microsoft.com/office/drawing/2014/main" val="20000"/>
                    </a:ext>
                  </a:extLst>
                </a:gridCol>
                <a:gridCol w="1665411">
                  <a:extLst>
                    <a:ext uri="{9D8B030D-6E8A-4147-A177-3AD203B41FA5}">
                      <a16:colId xmlns:a16="http://schemas.microsoft.com/office/drawing/2014/main" val="20001"/>
                    </a:ext>
                  </a:extLst>
                </a:gridCol>
                <a:gridCol w="2915525">
                  <a:extLst>
                    <a:ext uri="{9D8B030D-6E8A-4147-A177-3AD203B41FA5}">
                      <a16:colId xmlns:a16="http://schemas.microsoft.com/office/drawing/2014/main" val="20004"/>
                    </a:ext>
                  </a:extLst>
                </a:gridCol>
                <a:gridCol w="2915525">
                  <a:extLst>
                    <a:ext uri="{9D8B030D-6E8A-4147-A177-3AD203B41FA5}">
                      <a16:colId xmlns:a16="http://schemas.microsoft.com/office/drawing/2014/main" val="928825073"/>
                    </a:ext>
                  </a:extLst>
                </a:gridCol>
              </a:tblGrid>
              <a:tr h="5635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9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R2</a:t>
                      </a:r>
                      <a:r>
                        <a:rPr kumimoji="1"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extLst>
                  <a:ext uri="{0D108BD9-81ED-4DB2-BD59-A6C34878D82A}">
                    <a16:rowId xmlns:a16="http://schemas.microsoft.com/office/drawing/2014/main" val="10000"/>
                  </a:ext>
                </a:extLst>
              </a:tr>
              <a:tr h="111368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府</a:t>
                      </a:r>
                      <a:r>
                        <a:rPr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が有する債権、出資による権利、株式等の有効活用</a:t>
                      </a:r>
                      <a:endPar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社会福祉法人大阪府障害者福祉</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事業団</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月の民営化を踏まえ、出捐金全額返還について、事業団と返還方法等について調整している。</a:t>
                      </a:r>
                      <a:endParaRPr kumimoji="1" lang="en-US" altLang="ja-JP" sz="1200" b="0" i="0" u="none" strike="dbl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の民営化を踏まえ、出捐金全額返還について、引き続き事業団と調整する</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10001"/>
                  </a:ext>
                </a:extLst>
              </a:tr>
              <a:tr h="1383085">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一般財団法人大阪府タウン管理財団</a:t>
                      </a:r>
                      <a:endParaRPr lang="en-US" altLang="ja-JP" sz="12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月に公益財団法人大阪府都市整備推進センターとの統合を予定。</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事業及びそれに伴う財産は統合後の新法人に引き継ぐ。</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3"/>
                  </a:ext>
                </a:extLst>
              </a:tr>
              <a:tr h="1271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株式売却又は配当</a:t>
                      </a:r>
                      <a:endParaRPr kumimoji="1"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株式会社大阪</a:t>
                      </a:r>
                      <a:r>
                        <a:rPr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鶴見フラワーセンターの株式</a:t>
                      </a:r>
                      <a:r>
                        <a:rPr lang="ja-JP" altLang="en-US" sz="1200" b="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売却</a:t>
                      </a:r>
                      <a:endParaRPr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月に今後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年間の短期修繕計画を策定した。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売却について、引き続き</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検討中。なお、売却</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時期に</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ついては、</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今後必要となる大規模修繕等を踏まえ、企業価値を見極めた上で判断</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株式売却について、引き続き検討する。ただし、売却時期については、今後必要となる大規模修繕等を踏まえ、企業価値を見極めた上で判断する</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161509" y="539390"/>
            <a:ext cx="3150351"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a:t>
            </a:r>
          </a:p>
        </p:txBody>
      </p:sp>
      <p:sp>
        <p:nvSpPr>
          <p:cNvPr id="19" name="正方形/長方形 18"/>
          <p:cNvSpPr/>
          <p:nvPr/>
        </p:nvSpPr>
        <p:spPr>
          <a:xfrm>
            <a:off x="161510" y="143635"/>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179512" y="47289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41</a:t>
            </a:r>
            <a:endParaRPr lang="ja-JP" altLang="en-US" dirty="0">
              <a:solidFill>
                <a:prstClr val="black"/>
              </a:solidFill>
            </a:endParaRPr>
          </a:p>
        </p:txBody>
      </p:sp>
    </p:spTree>
    <p:extLst>
      <p:ext uri="{BB962C8B-B14F-4D97-AF65-F5344CB8AC3E}">
        <p14:creationId xmlns:p14="http://schemas.microsoft.com/office/powerpoint/2010/main" val="1159930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0730491"/>
              </p:ext>
            </p:extLst>
          </p:nvPr>
        </p:nvGraphicFramePr>
        <p:xfrm>
          <a:off x="179512" y="729090"/>
          <a:ext cx="8784976" cy="5431282"/>
        </p:xfrm>
        <a:graphic>
          <a:graphicData uri="http://schemas.openxmlformats.org/drawingml/2006/table">
            <a:tbl>
              <a:tblPr firstRow="1" bandRow="1">
                <a:tableStyleId>{5940675A-B579-460E-94D1-54222C63F5DA}</a:tableStyleId>
              </a:tblPr>
              <a:tblGrid>
                <a:gridCol w="1156282">
                  <a:extLst>
                    <a:ext uri="{9D8B030D-6E8A-4147-A177-3AD203B41FA5}">
                      <a16:colId xmlns:a16="http://schemas.microsoft.com/office/drawing/2014/main" val="20000"/>
                    </a:ext>
                  </a:extLst>
                </a:gridCol>
                <a:gridCol w="2097870">
                  <a:extLst>
                    <a:ext uri="{9D8B030D-6E8A-4147-A177-3AD203B41FA5}">
                      <a16:colId xmlns:a16="http://schemas.microsoft.com/office/drawing/2014/main" val="20001"/>
                    </a:ext>
                  </a:extLst>
                </a:gridCol>
                <a:gridCol w="3046548">
                  <a:extLst>
                    <a:ext uri="{9D8B030D-6E8A-4147-A177-3AD203B41FA5}">
                      <a16:colId xmlns:a16="http://schemas.microsoft.com/office/drawing/2014/main" val="20004"/>
                    </a:ext>
                  </a:extLst>
                </a:gridCol>
                <a:gridCol w="2484276">
                  <a:extLst>
                    <a:ext uri="{9D8B030D-6E8A-4147-A177-3AD203B41FA5}">
                      <a16:colId xmlns:a16="http://schemas.microsoft.com/office/drawing/2014/main" val="142398630"/>
                    </a:ext>
                  </a:extLst>
                </a:gridCol>
              </a:tblGrid>
              <a:tr h="4496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extLst>
                  <a:ext uri="{0D108BD9-81ED-4DB2-BD59-A6C34878D82A}">
                    <a16:rowId xmlns:a16="http://schemas.microsoft.com/office/drawing/2014/main" val="10000"/>
                  </a:ext>
                </a:extLst>
              </a:tr>
              <a:tr h="2407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市町村振興補助</a:t>
                      </a:r>
                      <a:r>
                        <a:rPr lang="ja-JP" altLang="en-US" sz="1200" b="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金</a:t>
                      </a:r>
                      <a:endParaRPr lang="en-US" altLang="ja-JP" sz="12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市町村が将来に向けて自律していくことを府として後押しするため、府内市町村の中核市移行や広域連携などの自律化に向けた体制整備及び行財政基盤を強化する取組みを支援する。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市町村の分権改革の取組みを支援する制度として運用し、新たな権限移譲及び広域連携体制の整備、並びに分権改革を支える行財政改革</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を進めた。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市町村における広域連携体制の整備、行財政基盤の強化等の取組みを後押しする制度としての役割を果たしているか、引き続き効果を検証していく。</a:t>
                      </a:r>
                      <a:endParaRPr kumimoji="1" lang="en-US" altLang="ja-JP" sz="1200"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85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地域福祉</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・高齢者福祉交付</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地域福祉、高齢者福祉の各分野を対象に、市町村が創意工夫を凝らし、地域の実情に沿った施策の立案、推進を行うことで、府民サービスの向上に資することを目的に</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交付する。 </a:t>
                      </a: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市町村の活用状況を踏まえ、主な事業に係る具体的な評価指標や配分基準の設定について、市町村の意見を聴くなど検討を実施した。</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主な事業に係る評価指標・配分基準に基づく事業評価や交付金の配分について、令和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年度から円滑に実施できるよう、市町村との調整を進める。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1532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新子育て支援交付</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乳幼児医療費助成制度の再構築に伴い、市町村における医療費助成をはじめとした子育て支援施策の充実を支援するため、交付金を交付する。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市町村活用状況を踏まえ、新たな課題等に対応したメニューの設定について検討するとともに、より効果的な運用となるよう交付金の配分方法等について試算を実施した。</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市町村の活用状況を勘案するとともに、その効果検証を踏まえ、より効果的な運用について令和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年度当初予算要求時までに検討する。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148484"/>
                  </a:ext>
                </a:extLst>
              </a:tr>
            </a:tbl>
          </a:graphicData>
        </a:graphic>
      </p:graphicFrame>
      <p:cxnSp>
        <p:nvCxnSpPr>
          <p:cNvPr id="10" name="直線コネクタ 9"/>
          <p:cNvCxnSpPr/>
          <p:nvPr/>
        </p:nvCxnSpPr>
        <p:spPr>
          <a:xfrm>
            <a:off x="179512" y="494383"/>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大かっこ 2">
            <a:extLst>
              <a:ext uri="{FF2B5EF4-FFF2-40B4-BE49-F238E27FC236}">
                <a16:creationId xmlns:a16="http://schemas.microsoft.com/office/drawing/2014/main" id="{F8269C35-84A7-4D71-ABD1-DB4DE7BAF55A}"/>
              </a:ext>
            </a:extLst>
          </p:cNvPr>
          <p:cNvSpPr/>
          <p:nvPr/>
        </p:nvSpPr>
        <p:spPr>
          <a:xfrm>
            <a:off x="3491881" y="2169134"/>
            <a:ext cx="2880320" cy="1305145"/>
          </a:xfrm>
          <a:prstGeom prst="bracketPair">
            <a:avLst>
              <a:gd name="adj" fmla="val 5103"/>
            </a:avLst>
          </a:prstGeom>
          <a:ln w="12700"/>
        </p:spPr>
        <p:style>
          <a:lnRef idx="1">
            <a:schemeClr val="dk1"/>
          </a:lnRef>
          <a:fillRef idx="0">
            <a:schemeClr val="dk1"/>
          </a:fillRef>
          <a:effectRef idx="0">
            <a:schemeClr val="dk1"/>
          </a:effectRef>
          <a:fontRef idx="minor">
            <a:schemeClr val="tx1"/>
          </a:fontRef>
        </p:style>
        <p:txBody>
          <a:bodyPr lIns="0" tIns="36000" rIns="0" bIns="36000" rtlCol="0" anchor="ctr"/>
          <a:lstStyle/>
          <a:p>
            <a:pPr>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実施見込み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・市町村への権限移譲の推進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・広域連携体制の整備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（ごみ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処理の広域化に向けた連携協約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締結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・行財政改革の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推進（小学校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統廃合 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42</a:t>
            </a:r>
            <a:endParaRPr lang="ja-JP" altLang="en-US" dirty="0">
              <a:solidFill>
                <a:prstClr val="black"/>
              </a:solidFill>
            </a:endParaRPr>
          </a:p>
        </p:txBody>
      </p:sp>
    </p:spTree>
    <p:extLst>
      <p:ext uri="{BB962C8B-B14F-4D97-AF65-F5344CB8AC3E}">
        <p14:creationId xmlns:p14="http://schemas.microsoft.com/office/powerpoint/2010/main" val="388803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89626772"/>
              </p:ext>
            </p:extLst>
          </p:nvPr>
        </p:nvGraphicFramePr>
        <p:xfrm>
          <a:off x="179512" y="690934"/>
          <a:ext cx="8666752" cy="5850289"/>
        </p:xfrm>
        <a:graphic>
          <a:graphicData uri="http://schemas.openxmlformats.org/drawingml/2006/table">
            <a:tbl>
              <a:tblPr firstRow="1" bandRow="1">
                <a:tableStyleId>{5940675A-B579-460E-94D1-54222C63F5DA}</a:tableStyleId>
              </a:tblPr>
              <a:tblGrid>
                <a:gridCol w="1110386">
                  <a:extLst>
                    <a:ext uri="{9D8B030D-6E8A-4147-A177-3AD203B41FA5}">
                      <a16:colId xmlns:a16="http://schemas.microsoft.com/office/drawing/2014/main" val="20000"/>
                    </a:ext>
                  </a:extLst>
                </a:gridCol>
                <a:gridCol w="2201982">
                  <a:extLst>
                    <a:ext uri="{9D8B030D-6E8A-4147-A177-3AD203B41FA5}">
                      <a16:colId xmlns:a16="http://schemas.microsoft.com/office/drawing/2014/main" val="20001"/>
                    </a:ext>
                  </a:extLst>
                </a:gridCol>
                <a:gridCol w="2757335">
                  <a:extLst>
                    <a:ext uri="{9D8B030D-6E8A-4147-A177-3AD203B41FA5}">
                      <a16:colId xmlns:a16="http://schemas.microsoft.com/office/drawing/2014/main" val="20004"/>
                    </a:ext>
                  </a:extLst>
                </a:gridCol>
                <a:gridCol w="2597049">
                  <a:extLst>
                    <a:ext uri="{9D8B030D-6E8A-4147-A177-3AD203B41FA5}">
                      <a16:colId xmlns:a16="http://schemas.microsoft.com/office/drawing/2014/main" val="1786328602"/>
                    </a:ext>
                  </a:extLst>
                </a:gridCol>
              </a:tblGrid>
              <a:tr h="4428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extLst>
                  <a:ext uri="{0D108BD9-81ED-4DB2-BD59-A6C34878D82A}">
                    <a16:rowId xmlns:a16="http://schemas.microsoft.com/office/drawing/2014/main" val="10000"/>
                  </a:ext>
                </a:extLst>
              </a:tr>
              <a:tr h="13841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重度障がい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者在宅生活応援制度</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事業費</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者の自立と社会参加に向け、重度障がい者と介護する方々への在宅生活の推進とさらなる応援を目的として、重度障がい者と同居している介護者へ給付金を支給する。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本事業については、令和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年度を目途に事業効果やニーズの変化等を検証することとしていることから、当事者を取り巻く状況の変化等の把握に努めるとともに、今後の制度のあり方について検討をすすめた。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事業効果やニーズの変化、当事者を取り巻く状況の変化等を踏まえ、今後の制度のあり方について令和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年度を目途に引き続き検討をすすめる。</a:t>
                      </a:r>
                      <a:endParaRPr kumimoji="1" lang="en-US" altLang="ja-JP" sz="1200" b="0" i="0" u="none" strike="dbl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1"/>
                  </a:ext>
                </a:extLst>
              </a:tr>
              <a:tr h="1485165">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ステーション事業費</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者の特性に応じた就労相談を行うとともに、障がい者の</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IT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を活用した就労支援を包括的に行い、</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0" i="0" u="none" strike="noStrike" kern="1200" cap="none" spc="0" normalizeH="0" baseline="0" noProof="0" dirty="0" err="1">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者の雇用・就労支援拠点</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として展開する。 また、専門員を配置し相談から定着までの支援体制を強化する。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施設の有効活用の観点から、令和元年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日に</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ステーションを夕陽丘高等職業技術専門校内に移転した。</a:t>
                      </a:r>
                      <a:endParaRPr kumimoji="1" lang="ja-JP" altLang="en-US" sz="1200" b="0" i="0" u="none" strike="dbl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b="0" i="0" u="none" strike="dbl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777259554"/>
                  </a:ext>
                </a:extLst>
              </a:tr>
              <a:tr h="21152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総合労働事務所等</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運営費</a:t>
                      </a: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労働行政を効率的・効果的に推進するため、総合事務所等の管理運営を行う。また、府民のセーフティネットとして使用者及び労働者からの労働に関する相談を受けるとともに、府内の労働組合に関する調査等を行い、労働問題をめぐるトラブルや労使紛争の未然防止、早期解決の促進を図り、労使関係の安定と働きやすい職場環境づくりを推進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市町村の主体的な取組みを促すため、労働相談に関する研修の実施やマニュアル作成を行うとともに、地域労働ネットワーク事業を通じた連携事業の実施により、市町村の労働施策支援に努めた。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事務所体制のあり方については、労政課と総合労働事務所（南大阪センターを含む）を統合することにより機能強化を図るとともに、働き方改革等の新たな政策課題に迅速に対応できる組織体制を検討中。</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労政課と総合労働事務所（南大阪センターを含む）を統合した「（仮称）労働環境課」において、双方の事業を継続するとともに、中小企業の働き方改革やワーク・ライフ・バランスを促進する取組みを強化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また、市町村との連携を深め、主体的な取組みを促していく。</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1204551"/>
                  </a:ext>
                </a:extLst>
              </a:tr>
            </a:tbl>
          </a:graphicData>
        </a:graphic>
      </p:graphicFrame>
      <p:sp>
        <p:nvSpPr>
          <p:cNvPr id="8" name="正方形/長方形 7"/>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494383"/>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43</a:t>
            </a:r>
            <a:endParaRPr lang="ja-JP" altLang="en-US" dirty="0">
              <a:solidFill>
                <a:prstClr val="black"/>
              </a:solidFill>
            </a:endParaRPr>
          </a:p>
        </p:txBody>
      </p:sp>
    </p:spTree>
    <p:extLst>
      <p:ext uri="{BB962C8B-B14F-4D97-AF65-F5344CB8AC3E}">
        <p14:creationId xmlns:p14="http://schemas.microsoft.com/office/powerpoint/2010/main" val="1800374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500165012"/>
              </p:ext>
            </p:extLst>
          </p:nvPr>
        </p:nvGraphicFramePr>
        <p:xfrm>
          <a:off x="179513" y="638690"/>
          <a:ext cx="8784975" cy="6071527"/>
        </p:xfrm>
        <a:graphic>
          <a:graphicData uri="http://schemas.openxmlformats.org/drawingml/2006/table">
            <a:tbl>
              <a:tblPr firstRow="1" bandRow="1">
                <a:tableStyleId>{5940675A-B579-460E-94D1-54222C63F5DA}</a:tableStyleId>
              </a:tblPr>
              <a:tblGrid>
                <a:gridCol w="1114601">
                  <a:extLst>
                    <a:ext uri="{9D8B030D-6E8A-4147-A177-3AD203B41FA5}">
                      <a16:colId xmlns:a16="http://schemas.microsoft.com/office/drawing/2014/main" val="20000"/>
                    </a:ext>
                  </a:extLst>
                </a:gridCol>
                <a:gridCol w="2197766">
                  <a:extLst>
                    <a:ext uri="{9D8B030D-6E8A-4147-A177-3AD203B41FA5}">
                      <a16:colId xmlns:a16="http://schemas.microsoft.com/office/drawing/2014/main" val="20001"/>
                    </a:ext>
                  </a:extLst>
                </a:gridCol>
                <a:gridCol w="2745305">
                  <a:extLst>
                    <a:ext uri="{9D8B030D-6E8A-4147-A177-3AD203B41FA5}">
                      <a16:colId xmlns:a16="http://schemas.microsoft.com/office/drawing/2014/main" val="20004"/>
                    </a:ext>
                  </a:extLst>
                </a:gridCol>
                <a:gridCol w="2727303">
                  <a:extLst>
                    <a:ext uri="{9D8B030D-6E8A-4147-A177-3AD203B41FA5}">
                      <a16:colId xmlns:a16="http://schemas.microsoft.com/office/drawing/2014/main" val="1346563556"/>
                    </a:ext>
                  </a:extLst>
                </a:gridCol>
              </a:tblGrid>
              <a:tr h="4950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860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高等職業技術専門校</a:t>
                      </a:r>
                      <a:r>
                        <a:rPr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運営費</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新規学校卒業者及び中高年齢者等に対し基礎的な技能訓練を実施し、就職の促進を図り、産業界の要求する技能労働者の養成を図る。また、職業訓練指導員の技術指導、生活・職業指導の両面での資質向上を図るため、計画的・効率的な指導員研修を実施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就職氷河期世代の安定就労促進の観点から、年齢制限の緩和を実施した。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北大阪校・東大阪校・南大阪校においては、企業ニーズや商工会・商工会議所等の意見聴取を反映し、地域の産業人材育成拠点としての機能強化を図っている。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大阪府人材育成計画に基づく技術専門校の機能の充実強化を図る取組みについて、具体的な成果指標を設定し、事業効果の検証を行う。</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訓練科目の見直し過程においては、企業ニーズや商工会・商工会議所等の意見聴取を反映し、地域の産業人材育成拠点としての機能強化を図る。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11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中小企業取引振興</a:t>
                      </a:r>
                      <a:r>
                        <a:rPr lang="zh-TW" altLang="en-US" sz="1200" b="0" strike="noStrike"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事業費</a:t>
                      </a:r>
                      <a:endParaRPr lang="en-US" altLang="zh-TW" sz="1200" b="0"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下請中小企業のセーフティネットである下請取引適正化や取引あっせん事業等の「下請取引振興事業」及び、ビジネスマッチング支援事業を実施</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する</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公益財団法人大阪産業局</a:t>
                      </a:r>
                      <a:r>
                        <a:rPr kumimoji="1" lang="ja-JP" altLang="en-US" sz="12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へ</a:t>
                      </a:r>
                      <a:r>
                        <a:rPr kumimoji="1" lang="ja-JP" altLang="en-US" sz="1200" b="0" i="0" u="none" strike="noStrike" kern="1200" cap="none" spc="0" normalizeH="0" baseline="0" noProof="0" dirty="0" err="1">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補助を行う。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1200" b="0" i="0" u="none" strike="noStrike" kern="1200" cap="none" spc="0" normalizeH="0" baseline="0" noProof="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に公益財団法人大阪</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産業振興</a:t>
                      </a:r>
                      <a:r>
                        <a:rPr kumimoji="1" lang="ja-JP" altLang="en-US" sz="12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機構</a:t>
                      </a:r>
                      <a:r>
                        <a:rPr kumimoji="1" lang="ja-JP" altLang="en-US" sz="1200" b="0" i="0" u="none" strike="noStrike" kern="1200" cap="none" spc="0" normalizeH="0" baseline="0" noProof="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と公益財団法人大阪市</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都市型産業振興センターを統合して大阪産業局が設立。同法人に</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対し事業</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内容・組織体制の精査について働きかけを行い、歳出</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予算を圧縮した。</a:t>
                      </a: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2"/>
                  </a:ext>
                </a:extLst>
              </a:tr>
              <a:tr h="21784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大阪府ものづくり支援</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拠点</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大阪府内のものづくり中小企業の技術革新や活性化のため、イノベーションの創出、産学官ネットワークの構築</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、受発注の推進、人材育成などものづくり総合支援拠点であるものづくり</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ビジネスセンター大阪</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MOBIO</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の事業運営を</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行う</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公益財団法人大阪産業局</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及び</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常設展示場等運営事業者に補助を行う。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回副首都推進本部会議</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H30.12</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）において、</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MOBIO</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当面現行のブランドを維持することとして整理。上記の方針を踏まえ、政策立案をはじめとする企画機能は大阪府、ものづくり中小企業を対象とする支援機能は大阪産業局を主体とする役割分担を整理。当該役割分担のもと、平成</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月から支援機能を大阪産業局へ移管。</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からの完全事業移管に向けて、事業移管を計画通り進めていくとともに、大阪産業局が今後策定する</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中期経営計画</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の中で、本格的な中小企業支援機能のあり方について検討していく。</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279573"/>
                  </a:ext>
                </a:extLst>
              </a:tr>
            </a:tbl>
          </a:graphicData>
        </a:graphic>
      </p:graphicFrame>
      <p:sp>
        <p:nvSpPr>
          <p:cNvPr id="15" name="正方形/長方形 14"/>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494383"/>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44</a:t>
            </a:r>
            <a:endParaRPr lang="ja-JP" altLang="en-US" dirty="0">
              <a:solidFill>
                <a:prstClr val="black"/>
              </a:solidFill>
            </a:endParaRPr>
          </a:p>
        </p:txBody>
      </p:sp>
    </p:spTree>
    <p:extLst>
      <p:ext uri="{BB962C8B-B14F-4D97-AF65-F5344CB8AC3E}">
        <p14:creationId xmlns:p14="http://schemas.microsoft.com/office/powerpoint/2010/main" val="1815194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060746293"/>
              </p:ext>
            </p:extLst>
          </p:nvPr>
        </p:nvGraphicFramePr>
        <p:xfrm>
          <a:off x="250754" y="678016"/>
          <a:ext cx="8723229" cy="5420957"/>
        </p:xfrm>
        <a:graphic>
          <a:graphicData uri="http://schemas.openxmlformats.org/drawingml/2006/table">
            <a:tbl>
              <a:tblPr firstRow="1" bandRow="1">
                <a:tableStyleId>{5940675A-B579-460E-94D1-54222C63F5DA}</a:tableStyleId>
              </a:tblPr>
              <a:tblGrid>
                <a:gridCol w="1074974">
                  <a:extLst>
                    <a:ext uri="{9D8B030D-6E8A-4147-A177-3AD203B41FA5}">
                      <a16:colId xmlns:a16="http://schemas.microsoft.com/office/drawing/2014/main" val="20000"/>
                    </a:ext>
                  </a:extLst>
                </a:gridCol>
                <a:gridCol w="2084617">
                  <a:extLst>
                    <a:ext uri="{9D8B030D-6E8A-4147-A177-3AD203B41FA5}">
                      <a16:colId xmlns:a16="http://schemas.microsoft.com/office/drawing/2014/main" val="20001"/>
                    </a:ext>
                  </a:extLst>
                </a:gridCol>
                <a:gridCol w="2918322">
                  <a:extLst>
                    <a:ext uri="{9D8B030D-6E8A-4147-A177-3AD203B41FA5}">
                      <a16:colId xmlns:a16="http://schemas.microsoft.com/office/drawing/2014/main" val="20004"/>
                    </a:ext>
                  </a:extLst>
                </a:gridCol>
                <a:gridCol w="2645316">
                  <a:extLst>
                    <a:ext uri="{9D8B030D-6E8A-4147-A177-3AD203B41FA5}">
                      <a16:colId xmlns:a16="http://schemas.microsoft.com/office/drawing/2014/main" val="1773882730"/>
                    </a:ext>
                  </a:extLst>
                </a:gridCol>
              </a:tblGrid>
              <a:tr h="45572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88574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中小企業向け融資資金</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貸付金</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様々に頑張っている府内中小企業者に対して、事業に必要な資金を融資することにより、中小企業者の健全な事業の振興及び発展を図る。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令和元年度の総融資枠</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5,000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億円（平成</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年度と同額）</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。融資実績及び今後の見通しを踏まえ、令和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年度の総融資枠等を見直した。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年度の総融資枠は</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4,520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億円。新たな融資メニュー（</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SDGs</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ビジネス支援資金、事業承継支援資金）を創設。</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国の制度改正に伴う融資メニューの創設や資金需要に対応するための融資枠の増減などにより、後年度の財政負担の増加が見込まれる場合は、損補割合や融資条件の見直しを行う。</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融資枠については、実績等を検証し、令和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年度当初予算要求時までに議論する。</a:t>
                      </a:r>
                      <a:endPar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076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狭山池博物館運営</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事業費</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狭山池の「平成の大改修」に伴う埋蔵文化財調査で発掘された土木遺産を保存、展示し、後世にわかりやすく親しみやすく紹介し、府民の文化的向上を図る。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にとりまとめた</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運営方針に基づいて、他機関と連携した新たな事業実施や、研究助成金の申請など</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を行って</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endParaRPr kumimoji="1" lang="en-US" altLang="ja-JP" sz="1200" b="0" i="0" u="none" strike="dbl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ESCO</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事業のサービスを継続するとともに、平成</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30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にとりまとめた</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効果的・効率的な運営方針に基づいて、他機関と連携した新たな事業の実施や、研究助成金の申請などを行う。</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109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i="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流域下水道事業会計繰出金</a:t>
                      </a:r>
                      <a:endPar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下水道サービスを安定的に供給するため、地方公営企業法に定める経費の負担の原則に従い、大阪府流域下水道事業会計に対して補助・出資を行う。</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u="none"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平成</a:t>
                      </a:r>
                      <a:r>
                        <a:rPr kumimoji="1" lang="en-US" altLang="ja-JP" sz="1200" u="none"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30</a:t>
                      </a:r>
                      <a:r>
                        <a:rPr kumimoji="1" lang="ja-JP" altLang="en-US" sz="1200" u="none"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年度から地方公営企業法を適用。経営戦略に基づく取組みを進めた。</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流域下水道減価償却費等に対する利用者負担（市町村負担）設定について、令和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7</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年度から市町村の負担を開始し、令和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年度から完全負担として市町村と合意形成に向けた取組みを推進する。</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3641083"/>
                  </a:ext>
                </a:extLst>
              </a:tr>
            </a:tbl>
          </a:graphicData>
        </a:graphic>
      </p:graphicFrame>
      <p:sp>
        <p:nvSpPr>
          <p:cNvPr id="15" name="正方形/長方形 14"/>
          <p:cNvSpPr/>
          <p:nvPr/>
        </p:nvSpPr>
        <p:spPr>
          <a:xfrm>
            <a:off x="161510" y="179348"/>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5393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45</a:t>
            </a:r>
            <a:endParaRPr lang="ja-JP" altLang="en-US" dirty="0">
              <a:solidFill>
                <a:prstClr val="black"/>
              </a:solidFill>
            </a:endParaRPr>
          </a:p>
        </p:txBody>
      </p:sp>
    </p:spTree>
    <p:extLst>
      <p:ext uri="{BB962C8B-B14F-4D97-AF65-F5344CB8AC3E}">
        <p14:creationId xmlns:p14="http://schemas.microsoft.com/office/powerpoint/2010/main" val="2112747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076232282"/>
              </p:ext>
            </p:extLst>
          </p:nvPr>
        </p:nvGraphicFramePr>
        <p:xfrm>
          <a:off x="242519" y="701656"/>
          <a:ext cx="8658962" cy="5528221"/>
        </p:xfrm>
        <a:graphic>
          <a:graphicData uri="http://schemas.openxmlformats.org/drawingml/2006/table">
            <a:tbl>
              <a:tblPr firstRow="1" bandRow="1">
                <a:tableStyleId>{5940675A-B579-460E-94D1-54222C63F5DA}</a:tableStyleId>
              </a:tblPr>
              <a:tblGrid>
                <a:gridCol w="1099739">
                  <a:extLst>
                    <a:ext uri="{9D8B030D-6E8A-4147-A177-3AD203B41FA5}">
                      <a16:colId xmlns:a16="http://schemas.microsoft.com/office/drawing/2014/main" val="20000"/>
                    </a:ext>
                  </a:extLst>
                </a:gridCol>
                <a:gridCol w="1907495">
                  <a:extLst>
                    <a:ext uri="{9D8B030D-6E8A-4147-A177-3AD203B41FA5}">
                      <a16:colId xmlns:a16="http://schemas.microsoft.com/office/drawing/2014/main" val="20001"/>
                    </a:ext>
                  </a:extLst>
                </a:gridCol>
                <a:gridCol w="2825864">
                  <a:extLst>
                    <a:ext uri="{9D8B030D-6E8A-4147-A177-3AD203B41FA5}">
                      <a16:colId xmlns:a16="http://schemas.microsoft.com/office/drawing/2014/main" val="20004"/>
                    </a:ext>
                  </a:extLst>
                </a:gridCol>
                <a:gridCol w="2825864">
                  <a:extLst>
                    <a:ext uri="{9D8B030D-6E8A-4147-A177-3AD203B41FA5}">
                      <a16:colId xmlns:a16="http://schemas.microsoft.com/office/drawing/2014/main" val="894706128"/>
                    </a:ext>
                  </a:extLst>
                </a:gridCol>
              </a:tblGrid>
              <a:tr h="4770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5846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府立高等学校再編整備</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事業費</a:t>
                      </a:r>
                      <a:endParaRPr kumimoji="1" lang="en-US" altLang="zh-TW"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府立高等学校の再編整備を推進する。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統合整備による多部制単位制高校の設置、工科高校の改編等のため、開校準備物品や実習用設備の調達など、必要不可欠な事業を実施した。</a:t>
                      </a: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閉校により生じる財源の範囲内で再編整備（学科の⾒直し等）に必要不可⽋な事業のみを実施する。なお、閉校により生じる財源は将来的なものであり、不確実性が存在することから、事業の実施にあたっては、⼀定の⾒込みを精査したうえで判断を⾏う。</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1"/>
                  </a:ext>
                </a:extLst>
              </a:tr>
              <a:tr h="14591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障がいのある生徒の高校生活支援</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事業費</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障がいのある生徒の高校生活を支援するため、エキスパート支援員・学校生活支援員等を府立高等学校に配置する。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他府県の水準や国の動き等も踏まえ</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、持続</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可能な制度となるよう事業のあり方を</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見直している。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lToBr w="12700" cap="flat" cmpd="sng" algn="ctr">
                      <a:no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引き続き、他府県の水準や国の動き等も踏まえ、持続可能な制度となるよう事業のあり方を見直す。</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lToBr w="12700" cap="flat" cmpd="sng" algn="ctr">
                      <a:noFill/>
                      <a:prstDash val="solid"/>
                      <a:round/>
                      <a:headEnd type="none" w="med" len="med"/>
                      <a:tailEnd type="none" w="med" len="med"/>
                    </a:lnTlToBr>
                    <a:noFill/>
                  </a:tcPr>
                </a:tc>
                <a:extLst>
                  <a:ext uri="{0D108BD9-81ED-4DB2-BD59-A6C34878D82A}">
                    <a16:rowId xmlns:a16="http://schemas.microsoft.com/office/drawing/2014/main" val="3090394282"/>
                  </a:ext>
                </a:extLst>
              </a:tr>
              <a:tr h="20072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小中学校生徒指導体制推進</a:t>
                      </a:r>
                      <a:r>
                        <a:rPr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事業費</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生徒指導のノウハウを小中学校で共有することにより 、中学校区での指導体制を整え、府内における生徒指導上の課題を減少させる。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中学校</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における生徒指導機能の充実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小学校</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におけるチーム支援体制の構築</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市町村福祉部局と連携した地域ぐるみの市町村の主体的な施策展開のスキームを構築するため</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、スクールソーシャルワーカー（</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SSW</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）配置</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の補助事業化を</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開始する</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とともに</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、暴力行為等の原因分析を行い、令和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以降は、事業主体を市町村に</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移行する</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lToBr w="12700" cap="flat" cmpd="sng" algn="ctr">
                      <a:no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990289896"/>
                  </a:ext>
                </a:extLst>
              </a:tr>
            </a:tbl>
          </a:graphicData>
        </a:graphic>
      </p:graphicFrame>
      <p:sp>
        <p:nvSpPr>
          <p:cNvPr id="9" name="正方形/長方形 8"/>
          <p:cNvSpPr/>
          <p:nvPr/>
        </p:nvSpPr>
        <p:spPr>
          <a:xfrm>
            <a:off x="161510" y="89338"/>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4937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46</a:t>
            </a:r>
            <a:endParaRPr lang="ja-JP" altLang="en-US" dirty="0">
              <a:solidFill>
                <a:prstClr val="black"/>
              </a:solidFill>
            </a:endParaRPr>
          </a:p>
        </p:txBody>
      </p:sp>
    </p:spTree>
    <p:extLst>
      <p:ext uri="{BB962C8B-B14F-4D97-AF65-F5344CB8AC3E}">
        <p14:creationId xmlns:p14="http://schemas.microsoft.com/office/powerpoint/2010/main" val="174510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510" y="9863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（１）現状認識</a:t>
            </a:r>
          </a:p>
        </p:txBody>
      </p:sp>
      <p:sp>
        <p:nvSpPr>
          <p:cNvPr id="5" name="正方形/長方形 4"/>
          <p:cNvSpPr/>
          <p:nvPr/>
        </p:nvSpPr>
        <p:spPr>
          <a:xfrm>
            <a:off x="8432528" y="6526378"/>
            <a:ext cx="648072" cy="3101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smtClean="0">
                <a:solidFill>
                  <a:schemeClr val="tx1"/>
                </a:solidFill>
              </a:rPr>
              <a:t>2</a:t>
            </a:r>
            <a:endParaRPr lang="ja-JP" altLang="en-US" sz="1600" dirty="0">
              <a:solidFill>
                <a:schemeClr val="tx1"/>
              </a:solidFill>
            </a:endParaRPr>
          </a:p>
        </p:txBody>
      </p:sp>
      <p:sp>
        <p:nvSpPr>
          <p:cNvPr id="6" name="正方形/長方形 5"/>
          <p:cNvSpPr/>
          <p:nvPr/>
        </p:nvSpPr>
        <p:spPr>
          <a:xfrm>
            <a:off x="255881" y="1178750"/>
            <a:ext cx="8640960" cy="4278094"/>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人口減少・高齢化の同時進行、低所得層の増加などの課題が浮き彫りになる中、大阪の成長の実現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と安全・安心の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確保を同時に図っていかなければ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りません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当面の収支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不足に対応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しながら課題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に的確に対応しうる行財政運営体制を確立していく必要が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、社会においては、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社会課題の解決に挑む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企業の増加や個人の社会参加意欲の高まり、テクノロジーの著しい進歩など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、前向きな変化が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特に、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世界の諸都市では、</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ビッグデータ等の先端技術を利用し、都市課題の解決や都市機能の効率化に活かそうとする「スマートシティ」の取組みも始まっています。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今後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可能な社会を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達成</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いくため、府は、財政規律を堅持しつつ、府民・企業・市町村・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の連携を深め社会全体で課題解決する「起点」としての役割を果たさなければ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なりません。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260286" y="5989929"/>
            <a:ext cx="8640960" cy="769441"/>
          </a:xfrm>
          <a:prstGeom prst="rect">
            <a:avLst/>
          </a:prstGeom>
        </p:spPr>
        <p:txBody>
          <a:bodyPr wrap="square">
            <a:spAutoFit/>
          </a:bodyPr>
          <a:lstStyle/>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年の国連持続可能な開発サミットで採択された「持続可能な開発のための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アジェンダ」で設定された国際目標。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「誰一人取り残さない持続可能な世界の実現」に向け、大胆に変革していくことを基本理念に、経済・社会・環境の三側面から、持続的社会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の実現に向け総合的に取り組んでいくこととしている。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大阪府は、</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年大阪・関西万博の開催都市として、先頭に立って</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SDG</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先進都市」をめざしている。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255881" y="5949280"/>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245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61510" y="89338"/>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44937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47</a:t>
            </a:r>
            <a:endParaRPr lang="ja-JP" altLang="en-US" dirty="0">
              <a:solidFill>
                <a:prstClr val="black"/>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2189650049"/>
              </p:ext>
            </p:extLst>
          </p:nvPr>
        </p:nvGraphicFramePr>
        <p:xfrm>
          <a:off x="199143" y="695557"/>
          <a:ext cx="8765345" cy="5583058"/>
        </p:xfrm>
        <a:graphic>
          <a:graphicData uri="http://schemas.openxmlformats.org/drawingml/2006/table">
            <a:tbl>
              <a:tblPr firstRow="1" bandRow="1">
                <a:tableStyleId>{5940675A-B579-460E-94D1-54222C63F5DA}</a:tableStyleId>
              </a:tblPr>
              <a:tblGrid>
                <a:gridCol w="1115909">
                  <a:extLst>
                    <a:ext uri="{9D8B030D-6E8A-4147-A177-3AD203B41FA5}">
                      <a16:colId xmlns:a16="http://schemas.microsoft.com/office/drawing/2014/main" val="20000"/>
                    </a:ext>
                  </a:extLst>
                </a:gridCol>
                <a:gridCol w="1881940">
                  <a:extLst>
                    <a:ext uri="{9D8B030D-6E8A-4147-A177-3AD203B41FA5}">
                      <a16:colId xmlns:a16="http://schemas.microsoft.com/office/drawing/2014/main" val="20001"/>
                    </a:ext>
                  </a:extLst>
                </a:gridCol>
                <a:gridCol w="2883748">
                  <a:extLst>
                    <a:ext uri="{9D8B030D-6E8A-4147-A177-3AD203B41FA5}">
                      <a16:colId xmlns:a16="http://schemas.microsoft.com/office/drawing/2014/main" val="20004"/>
                    </a:ext>
                  </a:extLst>
                </a:gridCol>
                <a:gridCol w="2883748">
                  <a:extLst>
                    <a:ext uri="{9D8B030D-6E8A-4147-A177-3AD203B41FA5}">
                      <a16:colId xmlns:a16="http://schemas.microsoft.com/office/drawing/2014/main" val="4010674733"/>
                    </a:ext>
                  </a:extLst>
                </a:gridCol>
              </a:tblGrid>
              <a:tr h="4381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98343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私立高等学校等振興</a:t>
                      </a: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助成費</a:t>
                      </a:r>
                      <a:endParaRPr lang="en-US" altLang="zh-TW" sz="1200"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教育条件の維持向上、保護者負担の軽減及び経営</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の健全化</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を図り、私立学校の健全な発展に資する。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財政再建プログラム（案）等の方向性を踏まえ、事業効果や見直した場合の影響の把握に努めるなど、引き続き、検討を行う。</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85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a:latin typeface="メイリオ" panose="020B0604030504040204" pitchFamily="50" charset="-128"/>
                          <a:ea typeface="メイリオ" panose="020B0604030504040204" pitchFamily="50" charset="-128"/>
                          <a:cs typeface="Meiryo UI" panose="020B0604030504040204" pitchFamily="50" charset="-128"/>
                        </a:rPr>
                        <a:t>私立幼稚園振興</a:t>
                      </a:r>
                      <a:r>
                        <a:rPr lang="zh-TW" altLang="en-US" sz="1200" b="0" dirty="0" smtClean="0">
                          <a:latin typeface="メイリオ" panose="020B0604030504040204" pitchFamily="50" charset="-128"/>
                          <a:ea typeface="メイリオ" panose="020B0604030504040204" pitchFamily="50" charset="-128"/>
                          <a:cs typeface="Meiryo UI" panose="020B0604030504040204" pitchFamily="50" charset="-128"/>
                        </a:rPr>
                        <a:t>助成費</a:t>
                      </a:r>
                      <a:endParaRPr lang="en-US" altLang="zh-TW" sz="1200" b="0" dirty="0">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保護者負担の軽減及び経営の健全化を図り、私立幼稚園の健全な発展に資する。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mn-cs"/>
                        </a:rPr>
                        <a:t>財政再建プログラム（案）等の方向性を踏まえ、事業効果や見直した場合の影響の把握に努めるなど、引き続き、検討を行う。</a:t>
                      </a:r>
                      <a:endParaRPr kumimoji="1" lang="en-US" altLang="ja-JP" sz="1200" b="0" i="0" u="sng"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預かり保育事業については、単価改定前の状況調査を踏まえ、詳細な効果検証を毎年度行う。</a:t>
                      </a:r>
                      <a:endParaRPr kumimoji="1" lang="en-US" altLang="ja-JP" sz="12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3986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私立専修学校等振興</a:t>
                      </a:r>
                      <a:r>
                        <a:rPr kumimoji="1" lang="zh-TW" altLang="en-US" sz="12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助成費</a:t>
                      </a:r>
                      <a:endParaRPr kumimoji="1" lang="en-US" altLang="zh-TW"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教育条件の維持向上、修学上の経済的負担の軽減及び経営の健全化を図り、私立専修学校及び私立外国人学校の健全な発達に資する。 </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mn-cs"/>
                        </a:rPr>
                        <a:t>財政再建プログラム（案）等の方向性を踏まえ、事業効果や見直した場合の影響の把握に努めるなど、引き続き、検討を行う。</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364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私立</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学校耐震化緊急対策事業費補助</a:t>
                      </a:r>
                      <a:r>
                        <a:rPr kumimoji="1" lang="ja-JP" altLang="en-US" sz="12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金</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私立学校施設の耐震化を促進するため補助事業を実施する。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年度までであった本事業は、大阪北部地震の被害状況や今後高い確率で発生する南海トラフ地震を勘案し、令和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年度までの間、引き続き私立学校施設の耐震化を促進する補助事業を実施する。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年度をもって終了する。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475550"/>
                  </a:ext>
                </a:extLst>
              </a:tr>
            </a:tbl>
          </a:graphicData>
        </a:graphic>
      </p:graphicFrame>
    </p:spTree>
    <p:extLst>
      <p:ext uri="{BB962C8B-B14F-4D97-AF65-F5344CB8AC3E}">
        <p14:creationId xmlns:p14="http://schemas.microsoft.com/office/powerpoint/2010/main" val="1681616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100331219"/>
              </p:ext>
            </p:extLst>
          </p:nvPr>
        </p:nvGraphicFramePr>
        <p:xfrm>
          <a:off x="193012" y="683695"/>
          <a:ext cx="8771475" cy="4033453"/>
        </p:xfrm>
        <a:graphic>
          <a:graphicData uri="http://schemas.openxmlformats.org/drawingml/2006/table">
            <a:tbl>
              <a:tblPr firstRow="1" bandRow="1">
                <a:tableStyleId>{5940675A-B579-460E-94D1-54222C63F5DA}</a:tableStyleId>
              </a:tblPr>
              <a:tblGrid>
                <a:gridCol w="983105">
                  <a:extLst>
                    <a:ext uri="{9D8B030D-6E8A-4147-A177-3AD203B41FA5}">
                      <a16:colId xmlns:a16="http://schemas.microsoft.com/office/drawing/2014/main" val="20000"/>
                    </a:ext>
                  </a:extLst>
                </a:gridCol>
                <a:gridCol w="2419528">
                  <a:extLst>
                    <a:ext uri="{9D8B030D-6E8A-4147-A177-3AD203B41FA5}">
                      <a16:colId xmlns:a16="http://schemas.microsoft.com/office/drawing/2014/main" val="20001"/>
                    </a:ext>
                  </a:extLst>
                </a:gridCol>
                <a:gridCol w="2684421">
                  <a:extLst>
                    <a:ext uri="{9D8B030D-6E8A-4147-A177-3AD203B41FA5}">
                      <a16:colId xmlns:a16="http://schemas.microsoft.com/office/drawing/2014/main" val="20004"/>
                    </a:ext>
                  </a:extLst>
                </a:gridCol>
                <a:gridCol w="2684421">
                  <a:extLst>
                    <a:ext uri="{9D8B030D-6E8A-4147-A177-3AD203B41FA5}">
                      <a16:colId xmlns:a16="http://schemas.microsoft.com/office/drawing/2014/main" val="892612947"/>
                    </a:ext>
                  </a:extLst>
                </a:gridCol>
              </a:tblGrid>
              <a:tr h="4050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令和元年度の取組み状況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851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交通安全施設等整備</a:t>
                      </a: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事業費</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交通事故が多発している道路等について、信号機、道路標識、交通管制センター等の交通安全施設を計画的に整備することで、交通環境の改善を行い、交通事故の防止を図り、交通の円滑化に資する。</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交通安全施設を計画的に整備した。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ファシリティマネジメントの観点や耐用年数超過状況等を総合的に勘案しつつ、適正な事業規模を判断する。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43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a:latin typeface="メイリオ" panose="020B0604030504040204" pitchFamily="50" charset="-128"/>
                          <a:ea typeface="メイリオ" panose="020B0604030504040204" pitchFamily="50" charset="-128"/>
                          <a:cs typeface="Meiryo UI" panose="020B0604030504040204" pitchFamily="50" charset="-128"/>
                        </a:rPr>
                        <a:t>警察職員待機宿舎整備</a:t>
                      </a:r>
                      <a:r>
                        <a:rPr lang="zh-TW" altLang="en-US" sz="1200" b="0" dirty="0" smtClean="0">
                          <a:latin typeface="メイリオ" panose="020B0604030504040204" pitchFamily="50" charset="-128"/>
                          <a:ea typeface="メイリオ" panose="020B0604030504040204" pitchFamily="50" charset="-128"/>
                          <a:cs typeface="Meiryo UI" panose="020B0604030504040204" pitchFamily="50" charset="-128"/>
                        </a:rPr>
                        <a:t>事業費</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府警察職員待機宿舎は、大規模災害等の発生時において、大量の警察力を迅速に動員し、初動措置を行うための体制を確立するために、警察職員を集団的に居住させる施設であるが、大阪府警察待機宿舎整備基本計画に基づき、老朽及び狭隘化が著しい宿舎の解消と整理統廃合を実施し、効果的な整備を</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図る。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計画に基づき、老朽及び狭隘化が著しい宿舎の解消と整理統廃合を実施した。</a:t>
                      </a:r>
                      <a:endParaRPr lang="en-US" altLang="ja-JP" sz="1200" u="none"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大規模災害等の発生時における初動措置を行う体制（集団警察力）の維持に取り組み、必要に応じて計画の検証・見直しを検討する。</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正方形/長方形 9"/>
          <p:cNvSpPr/>
          <p:nvPr/>
        </p:nvSpPr>
        <p:spPr>
          <a:xfrm>
            <a:off x="161510" y="89338"/>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44937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48</a:t>
            </a:r>
            <a:endParaRPr lang="ja-JP" altLang="en-US" dirty="0">
              <a:solidFill>
                <a:prstClr val="black"/>
              </a:solidFill>
            </a:endParaRPr>
          </a:p>
        </p:txBody>
      </p:sp>
    </p:spTree>
    <p:extLst>
      <p:ext uri="{BB962C8B-B14F-4D97-AF65-F5344CB8AC3E}">
        <p14:creationId xmlns:p14="http://schemas.microsoft.com/office/powerpoint/2010/main" val="1749785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179512" y="967594"/>
            <a:ext cx="3111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3"/>
          <p:cNvSpPr txBox="1">
            <a:spLocks noChangeArrowheads="1"/>
          </p:cNvSpPr>
          <p:nvPr/>
        </p:nvSpPr>
        <p:spPr bwMode="auto">
          <a:xfrm>
            <a:off x="71500" y="541775"/>
            <a:ext cx="2745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指定出資法人</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49</a:t>
            </a:r>
            <a:endParaRPr lang="ja-JP" altLang="en-US" dirty="0">
              <a:solidFill>
                <a:schemeClr val="tx1"/>
              </a:solidFill>
              <a:latin typeface="Calibri" panose="020F0502020204030204" pitchFamily="34" charset="0"/>
              <a:cs typeface="Calibri" panose="020F050202020403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864009526"/>
              </p:ext>
            </p:extLst>
          </p:nvPr>
        </p:nvGraphicFramePr>
        <p:xfrm>
          <a:off x="197507" y="1325088"/>
          <a:ext cx="8795203" cy="4624191"/>
        </p:xfrm>
        <a:graphic>
          <a:graphicData uri="http://schemas.openxmlformats.org/drawingml/2006/table">
            <a:tbl>
              <a:tblPr/>
              <a:tblGrid>
                <a:gridCol w="1422403">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37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386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ja-JP" sz="105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endParaRPr kumimoji="1" lang="en-US" altLang="ja-JP" sz="105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大阪府都市整備推進センターとの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早期統合をめざし、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に「統合計画案」を策定した上で、同年中を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目途に合併契約を締結し、公益法人認定法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に基づく変更認定の申請手続きを行う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との調整を行い、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千里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近隣センターの円滑な引継ぎを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すすめる</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月に策定した</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に基づき、引き続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き、資産処分の取組みをすすめている</a:t>
                      </a: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備推進センターとの統合にむけ、両法人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及び府で構成する統合協議会を発足</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○令和元年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月、統合協議会において、</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統合計画案をとりまとめ</a:t>
                      </a: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○令和元年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月、両法人による合併契約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締結</a:t>
                      </a: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○府への特定寄附の実施状況</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endParaRPr kumimoji="1" lang="en-US" altLang="ja-JP" sz="10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進センターと統合を予定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83143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137288925"/>
              </p:ext>
            </p:extLst>
          </p:nvPr>
        </p:nvGraphicFramePr>
        <p:xfrm>
          <a:off x="179512" y="1312547"/>
          <a:ext cx="8794222" cy="5086782"/>
        </p:xfrm>
        <a:graphic>
          <a:graphicData uri="http://schemas.openxmlformats.org/drawingml/2006/table">
            <a:tbl>
              <a:tblPr firstRow="1" firstCol="1" bandRow="1">
                <a:tableStyleId>{BC89EF96-8CEA-46FF-86C4-4CE0E7609802}</a:tableStyleId>
              </a:tblPr>
              <a:tblGrid>
                <a:gridCol w="1421422">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3628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850498">
                <a:tc>
                  <a:txBody>
                    <a:bodyPr/>
                    <a:lstStyle/>
                    <a:p>
                      <a:pPr algn="just">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累積赤字解消後に府保有の株式を売却</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・ただし、売却時期については、今後必要と</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る大規模修繕等を踏まえ、企業価値を見極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上で判断</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末に累積</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○府保有の株式の売却について検討を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すすめている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○令和元年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を策定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・市場の活性化、施設の改修に向けた</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取組みの推進</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・単年度黒字の維持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500"/>
                        </a:lnSpc>
                        <a:spcAft>
                          <a:spcPts val="0"/>
                        </a:spcAft>
                      </a:pPr>
                      <a:r>
                        <a:rPr lang="ja-JP" altLang="en-US"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民営化に向けた条件整備</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・花</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需要及び大規模修繕、設備更新等を踏まえた会社の経営状況の見極め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・市場建設時に導入した国庫補助金の返還について、国と協議が必要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・市場運営を支える卸売業者や仲卸業者等の理解・協力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累積赤字解消後に府保有の株式を売却</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・ただし、売却時期については、今後必要と</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大規模修繕等を踏まえ、企業価値を見極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上で判断する</a:t>
                      </a: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正方形/長方形 4"/>
          <p:cNvSpPr>
            <a:spLocks noChangeArrowheads="1"/>
          </p:cNvSpPr>
          <p:nvPr/>
        </p:nvSpPr>
        <p:spPr bwMode="auto">
          <a:xfrm>
            <a:off x="228200" y="924308"/>
            <a:ext cx="31774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50</a:t>
            </a:r>
            <a:endParaRPr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2054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latin typeface="Calibri" panose="020F0502020204030204" pitchFamily="34" charset="0"/>
                <a:cs typeface="Calibri" panose="020F0502020204030204" pitchFamily="34" charset="0"/>
              </a:rPr>
              <a:t>51</a:t>
            </a:r>
            <a:endParaRPr lang="ja-JP" altLang="en-US" dirty="0">
              <a:solidFill>
                <a:prstClr val="black"/>
              </a:solidFill>
              <a:latin typeface="Calibri" panose="020F0502020204030204" pitchFamily="34" charset="0"/>
              <a:cs typeface="Calibri" panose="020F050202020403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1296693190"/>
              </p:ext>
            </p:extLst>
          </p:nvPr>
        </p:nvGraphicFramePr>
        <p:xfrm>
          <a:off x="166091" y="1268760"/>
          <a:ext cx="8794800" cy="4036698"/>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20149">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533400" marR="0" lvl="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816549">
                <a:tc>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・残事業完了後、株式の一部売却により資本</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的関与を見直すとともに、府派遣職員につい</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ても</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その時点で引き揚げる</a:t>
                      </a: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・残事業完了後の法人の関与のあり方につい</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て検討を</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すすめる</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事業計画に基づき、平成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年度末に全</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線開業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○開業後、令和</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年度末まで家屋補償及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び</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環境アセス対応等の残事業を実施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府の補助金等財政支出は令和元年度</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で</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・残事業完了後、株式の一部売却により資本</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的関与を見直すとともに、府派遣職員につい</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ても</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その時点で引き揚げる</a:t>
                      </a: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・残事業完了後の法人の関与のあり方につい</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て検討をすすめる</a:t>
                      </a: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1075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7" name="正方形/長方形 4"/>
          <p:cNvSpPr>
            <a:spLocks noChangeArrowheads="1"/>
          </p:cNvSpPr>
          <p:nvPr/>
        </p:nvSpPr>
        <p:spPr bwMode="auto">
          <a:xfrm>
            <a:off x="218939" y="730522"/>
            <a:ext cx="38106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48440386"/>
              </p:ext>
            </p:extLst>
          </p:nvPr>
        </p:nvGraphicFramePr>
        <p:xfrm>
          <a:off x="218939" y="1109372"/>
          <a:ext cx="8792853" cy="4816434"/>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77">
                  <a:extLst>
                    <a:ext uri="{9D8B030D-6E8A-4147-A177-3AD203B41FA5}">
                      <a16:colId xmlns:a16="http://schemas.microsoft.com/office/drawing/2014/main" val="20001"/>
                    </a:ext>
                  </a:extLst>
                </a:gridCol>
                <a:gridCol w="2696381">
                  <a:extLst>
                    <a:ext uri="{9D8B030D-6E8A-4147-A177-3AD203B41FA5}">
                      <a16:colId xmlns:a16="http://schemas.microsoft.com/office/drawing/2014/main" val="20002"/>
                    </a:ext>
                  </a:extLst>
                </a:gridCol>
                <a:gridCol w="2165195">
                  <a:extLst>
                    <a:ext uri="{9D8B030D-6E8A-4147-A177-3AD203B41FA5}">
                      <a16:colId xmlns:a16="http://schemas.microsoft.com/office/drawing/2014/main" val="20003"/>
                    </a:ext>
                  </a:extLst>
                </a:gridCol>
              </a:tblGrid>
              <a:tr h="168969">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62593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今後の施設のあり方とあわせ、その具体的な</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方向性を検討</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月、府立国際会議場の次期指</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定管理者に、公募により法人を指定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＜指定期間＞令和元年度～令和</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○指定管理者公募時の提案内容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億円、設備</a:t>
                      </a: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等の機能向上</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億円を毎年度支出</a:t>
                      </a: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・国際会議誘致目標については、令和</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a:t>
                      </a: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endPar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○経営状況等　　</a:t>
                      </a: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年度の決算において、営業利益、経常</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利益及び最終利益とも</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年連続で黒字</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○府立国際会議場の今後のあり方については、</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継続協議とし、</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の開業や万博終了後の利用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状況等を見極めて判断することとしており、施設</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のあり方についての検討結果が法人運営及び法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人に対する関与のあり方にも影響を及ぼす</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ては、今後の施設のあり方とあわせ、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その具体的な方向性を検討する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52</a:t>
            </a:r>
            <a:endParaRPr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8459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249306640"/>
              </p:ext>
            </p:extLst>
          </p:nvPr>
        </p:nvGraphicFramePr>
        <p:xfrm>
          <a:off x="225527" y="773996"/>
          <a:ext cx="8852400" cy="5175576"/>
        </p:xfrm>
        <a:graphic>
          <a:graphicData uri="http://schemas.openxmlformats.org/drawingml/2006/table">
            <a:tbl>
              <a:tblPr/>
              <a:tblGrid>
                <a:gridCol w="1422000">
                  <a:extLst>
                    <a:ext uri="{9D8B030D-6E8A-4147-A177-3AD203B41FA5}">
                      <a16:colId xmlns:a16="http://schemas.microsoft.com/office/drawing/2014/main" val="20000"/>
                    </a:ext>
                  </a:extLst>
                </a:gridCol>
                <a:gridCol w="25668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93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8404" marR="484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404" marR="484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8404" marR="484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8404" marR="484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9561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期中期経営計画期間中にがん予防検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診事業における収支バランスの均衡を図り、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すすめる</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月から、中河内救命救急セ</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ンターの指定管理運営は、当該法人から</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市立東大阪医療センターへ変更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○また、府補助事業</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車検診事業</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年度末で終了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年度がん予防検診事業の状況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月に策定した</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経営計画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がん予防検診事業の収支改善の取組み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をすすめた結果、正味財産増減額は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百万円となり、目標を</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回った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・一方、がん予防事業収益は、同計画の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目標値に届いていない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5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○同計画との乖離や計画していなかった健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診システムの更新に伴う費用の増加に対</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応するため、令和元年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経営計画の中間見直しを実施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期中期経営計画の進捗状況を把握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し、今後、計画との乖離が見られる場合は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速やかに改善に取り組むことが必要</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期中期経営計画期間中にがん予防検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診事業における収支バランスの均衡を図り、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53</a:t>
            </a:r>
            <a:endParaRPr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923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087168135"/>
              </p:ext>
            </p:extLst>
          </p:nvPr>
        </p:nvGraphicFramePr>
        <p:xfrm>
          <a:off x="179512" y="519865"/>
          <a:ext cx="8851857" cy="6215786"/>
        </p:xfrm>
        <a:graphic>
          <a:graphicData uri="http://schemas.openxmlformats.org/drawingml/2006/table">
            <a:tbl>
              <a:tblPr/>
              <a:tblGrid>
                <a:gridCol w="1431183">
                  <a:extLst>
                    <a:ext uri="{9D8B030D-6E8A-4147-A177-3AD203B41FA5}">
                      <a16:colId xmlns:a16="http://schemas.microsoft.com/office/drawing/2014/main" val="20000"/>
                    </a:ext>
                  </a:extLst>
                </a:gridCol>
                <a:gridCol w="2500302">
                  <a:extLst>
                    <a:ext uri="{9D8B030D-6E8A-4147-A177-3AD203B41FA5}">
                      <a16:colId xmlns:a16="http://schemas.microsoft.com/office/drawing/2014/main" val="20001"/>
                    </a:ext>
                  </a:extLst>
                </a:gridCol>
                <a:gridCol w="2427577">
                  <a:extLst>
                    <a:ext uri="{9D8B030D-6E8A-4147-A177-3AD203B41FA5}">
                      <a16:colId xmlns:a16="http://schemas.microsoft.com/office/drawing/2014/main" val="20002"/>
                    </a:ext>
                  </a:extLst>
                </a:gridCol>
                <a:gridCol w="2492795">
                  <a:extLst>
                    <a:ext uri="{9D8B030D-6E8A-4147-A177-3AD203B41FA5}">
                      <a16:colId xmlns:a16="http://schemas.microsoft.com/office/drawing/2014/main" val="20003"/>
                    </a:ext>
                  </a:extLst>
                </a:gridCol>
              </a:tblGrid>
              <a:tr h="2225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9932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・引き続き、利用促進、経費節減による収支</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改善に</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取組む</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など、借入金の償還財源の</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確保に努める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・利用者の視点に立った近畿圏高速道路の料</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金体系一元化を実現するため、箕面有料道</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路の高速道路会社への早期移管をめざすと</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ともに、路線移管後の公社のあり方について </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すすめる</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収支改善の取組み</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を推進</a:t>
                      </a:r>
                      <a:endPar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年度策定</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に基づき、維持管理</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の縮減を図るなど</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収支改善に取</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組ん</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に関する新たな取組みをとりまとめ</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鳥飼仁和寺大橋</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の料金徴収期間</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月→令和</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○近畿圏高速道路の料金体系一元化及び堺泉北、南阪奈、第二阪奈有料道路の路線移管に関する方針が決定</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・堺泉北、南阪奈は平成</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   　　</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第二阪奈は平成</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西日本へ移管</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・当該路線の料金体系一元化は移管時に</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路線移管による移管額の受入れにより、令和元年度当初に借入金が実質ゼロとなり、今後は建設費を計画的に償還</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箕面有料道路の路線</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移管の調整</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状況</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・接続する新名神との連続利用が想定</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ほど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伸びず</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、密接関連性が低いことから、国と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合意</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に至っていない</a:t>
                      </a: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一方、箕面有料道路と接続する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新御堂</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筋</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は、慢性的な渋滞の発生に加え、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道路</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をつなぐ南北軸の強化等の観点から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抜本的</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機能強化が</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必要で</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あると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、府と国で</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協議の中で共通認識を得ている</a:t>
                      </a: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・新御堂筋を機能強化することが</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新名神</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箕面有料道路の連続利用の促進に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もつ</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ながる</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ものと考えられる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ため、新御堂筋の機</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能強化について府と関係者が検討</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すすめ</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建設費の計画的な償還</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○路線移管の推進</a:t>
                      </a:r>
                      <a:endParaRPr kumimoji="1" 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・引き続き、利用促進、経費節減による収支</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改善に</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取組む</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など、建設費の計画的な償還　</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に努める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・利用者の視点に立った近畿圏高速道路の料</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金体系一元化の実現に向け、検討がすすめ</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られる新御堂筋の機能強化</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の内容も踏まえ、</a:t>
                      </a:r>
                      <a:r>
                        <a:rPr kumimoji="1" lang="ja-JP" altLang="en-US" sz="1000" b="1"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1"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箕面</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有料道路の高速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道路会社へ</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早期移</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管</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移管後の公社のあり方について、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検討</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をすすめる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54</a:t>
            </a:r>
            <a:endParaRPr lang="ja-JP" altLang="en-US" dirty="0">
              <a:solidFill>
                <a:schemeClr val="tx1"/>
              </a:solidFill>
            </a:endParaRPr>
          </a:p>
        </p:txBody>
      </p:sp>
    </p:spTree>
    <p:extLst>
      <p:ext uri="{BB962C8B-B14F-4D97-AF65-F5344CB8AC3E}">
        <p14:creationId xmlns:p14="http://schemas.microsoft.com/office/powerpoint/2010/main" val="2903350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284292437"/>
              </p:ext>
            </p:extLst>
          </p:nvPr>
        </p:nvGraphicFramePr>
        <p:xfrm>
          <a:off x="198191" y="593685"/>
          <a:ext cx="8794800" cy="6249519"/>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435045">
                  <a:extLst>
                    <a:ext uri="{9D8B030D-6E8A-4147-A177-3AD203B41FA5}">
                      <a16:colId xmlns:a16="http://schemas.microsoft.com/office/drawing/2014/main" val="20002"/>
                    </a:ext>
                  </a:extLst>
                </a:gridCol>
                <a:gridCol w="2428555">
                  <a:extLst>
                    <a:ext uri="{9D8B030D-6E8A-4147-A177-3AD203B41FA5}">
                      <a16:colId xmlns:a16="http://schemas.microsoft.com/office/drawing/2014/main" val="20003"/>
                    </a:ext>
                  </a:extLst>
                </a:gridCol>
              </a:tblGrid>
              <a:tr h="242581">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006938">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b="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経営統合を見据え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、法人として収益性の</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向上、安定的な経営の維持や事業展開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府市港湾事業の統合</a:t>
                      </a:r>
                    </a:p>
                    <a:p>
                      <a:pPr marL="0" indent="-468000" algn="just">
                        <a:lnSpc>
                          <a:spcPts val="15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神戸港</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468000" algn="just">
                        <a:lnSpc>
                          <a:spcPts val="1500"/>
                        </a:lnSpc>
                        <a:spcAft>
                          <a:spcPts val="0"/>
                        </a:spcAft>
                      </a:pPr>
                      <a:r>
                        <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4680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の蓄積を図る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と神戸</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の経営統合により、阪神国際</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月、府から港湾運営会社の</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指定を受け、</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月より助松地区及び汐見地区のｺﾝﾃﾅ、ﾌｪﾘｰ、</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RORO</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埠頭において港湾運営を開始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月、府市が大阪港湾連携</a:t>
                      </a:r>
                      <a:endPar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会議を設置し、港湾管理の一元化に関す</a:t>
                      </a:r>
                      <a:endPar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strike="noStrike"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検討を深めている</a:t>
                      </a:r>
                      <a:endPar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月より、府から一部の府営上</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屋について事業移管を受け、既存の自社</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上屋と併せ上屋の一元管理を実施</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○令和元年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月、副首都推進本部会議に</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おいて、府市港湾管理の一元化については、</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月の業務開始をめざすことを確</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認</a:t>
                      </a:r>
                    </a:p>
                    <a:p>
                      <a:pPr marL="401320" indent="-401320"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安定的な利益の確保</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○老朽化した施設等の計画的な更新・修繕</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b="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経営統合を見据え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、法人として収益性の</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向上、安定的な経営の維持や事業展開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引き続き行</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55</a:t>
            </a:r>
            <a:endParaRPr lang="ja-JP" altLang="en-US" dirty="0">
              <a:solidFill>
                <a:schemeClr val="tx1"/>
              </a:solidFill>
            </a:endParaRPr>
          </a:p>
        </p:txBody>
      </p:sp>
    </p:spTree>
    <p:extLst>
      <p:ext uri="{BB962C8B-B14F-4D97-AF65-F5344CB8AC3E}">
        <p14:creationId xmlns:p14="http://schemas.microsoft.com/office/powerpoint/2010/main" val="28147813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54398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5" name="正方形/長方形 4"/>
          <p:cNvSpPr>
            <a:spLocks noChangeArrowheads="1"/>
          </p:cNvSpPr>
          <p:nvPr/>
        </p:nvSpPr>
        <p:spPr bwMode="auto">
          <a:xfrm>
            <a:off x="179512" y="921206"/>
            <a:ext cx="3039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　続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22522658"/>
              </p:ext>
            </p:extLst>
          </p:nvPr>
        </p:nvGraphicFramePr>
        <p:xfrm>
          <a:off x="179512" y="1268760"/>
          <a:ext cx="8794800" cy="3833303"/>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00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61730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新中期経営計画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基づき、重点化する事業と推進体制の強化、</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収入の確保に努める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による再検証を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年度に公益財団法人に移行し</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た際の定款で、存続期間を令和</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末と規定</a:t>
                      </a: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○来阪外客数の急増等による府の国際化</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施策を取り巻く環境の変化に対応できるよ</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財団を存続させることを決定</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・事業について、よりきめ細かな外国人相</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談や的確な災害時の支援、さらに語学ボ</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ランティア確保などに向けた重点化を図る</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月に定款を変更し、存続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期間の規定を削除</a:t>
                      </a: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月に法人より特</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定資産の一部</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を府に寄附</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・新中期経営計画に基づき、重点化する事業</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と推進体制の強化、収入の確保に努める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による再検証を実施</a:t>
                      </a: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正方形/長方形 11"/>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56</a:t>
            </a:r>
            <a:endParaRPr lang="ja-JP" altLang="en-US" dirty="0">
              <a:solidFill>
                <a:schemeClr val="tx1"/>
              </a:solidFill>
            </a:endParaRPr>
          </a:p>
        </p:txBody>
      </p:sp>
    </p:spTree>
    <p:extLst>
      <p:ext uri="{BB962C8B-B14F-4D97-AF65-F5344CB8AC3E}">
        <p14:creationId xmlns:p14="http://schemas.microsoft.com/office/powerpoint/2010/main" val="1450108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1500" y="134343"/>
            <a:ext cx="7953031"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a:t>
            </a:r>
            <a:endParaRPr lang="ja-JP" altLang="en-US" dirty="0">
              <a:solidFill>
                <a:schemeClr val="tx1"/>
              </a:solidFill>
            </a:endParaRPr>
          </a:p>
        </p:txBody>
      </p:sp>
      <p:sp>
        <p:nvSpPr>
          <p:cNvPr id="29" name="正方形/長方形 28"/>
          <p:cNvSpPr/>
          <p:nvPr/>
        </p:nvSpPr>
        <p:spPr>
          <a:xfrm>
            <a:off x="116505" y="737409"/>
            <a:ext cx="8884399" cy="584775"/>
          </a:xfrm>
          <a:prstGeom prst="rect">
            <a:avLst/>
          </a:prstGeom>
          <a:solidFill>
            <a:schemeClr val="bg1"/>
          </a:solidFill>
        </p:spPr>
        <p:txBody>
          <a:bodyPr wrap="square">
            <a:spAutoFit/>
          </a:bodyPr>
          <a:lstStyle/>
          <a:p>
            <a:pPr marL="355600" lvl="0" indent="-355600"/>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社会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全体で課題解決していくためには、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行政だけでなく、</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府民、団体</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、企業などの多様なプレーヤーが、中長期的にめざす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姿を共有して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いることが重要です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21550" y="1749297"/>
            <a:ext cx="8456712" cy="2129753"/>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の生活の質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（ＱＯＬ）</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を向上させつつ、社会</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保障や環境の基盤が持続可能な形で次</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世代に</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引き継がれている。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や活躍の機会の提供を通じ、多様な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人材が社会の担い手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育まれ、全員参加</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の社会が形成されている。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と経済活動を</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支えるインフラについて、中長期を見通し、最少の経費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最適な設計・運営が行われている。</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49324" y="4617173"/>
            <a:ext cx="8766346" cy="584775"/>
          </a:xfrm>
          <a:prstGeom prst="rect">
            <a:avLst/>
          </a:prstGeom>
          <a:solidFill>
            <a:schemeClr val="bg1"/>
          </a:solidFill>
        </p:spPr>
        <p:txBody>
          <a:bodyPr wrap="square">
            <a:spAutoFit/>
          </a:bodyPr>
          <a:lstStyle/>
          <a:p>
            <a:pPr marL="355600" lvl="0" indent="-3556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この「めざす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社会の姿」</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を追求</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していくため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、府は、引き続き、「</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自律的で創造性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　発揮する行財政</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運営体制の確立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」に向け、取り組みます。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64844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289680579"/>
              </p:ext>
            </p:extLst>
          </p:nvPr>
        </p:nvGraphicFramePr>
        <p:xfrm>
          <a:off x="230978" y="1116335"/>
          <a:ext cx="8794800" cy="5550000"/>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00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369726">
                <a:tc>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大阪高速鉄道（株）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kumimoji="1" lang="en-US" altLang="ja-JP"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づき、引き続き安定した需要確保、経営基盤</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の強化に努める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・車庫用地の購入</a:t>
                      </a:r>
                      <a:r>
                        <a:rPr lang="ja-JP" altLang="en-US" sz="10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時期や方法等</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府と協議をすすめる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府が門真市駅以南の延</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伸について事業化を決定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事業スケジュール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・平成</a:t>
                      </a: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rPr>
                        <a:t>30</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度</a:t>
                      </a:r>
                      <a:endPar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endParaRPr>
                    </a:p>
                    <a:p>
                      <a:pPr marL="401320" indent="-401320" algn="just">
                        <a:lnSpc>
                          <a:spcPts val="1500"/>
                        </a:lnSpc>
                        <a:spcAft>
                          <a:spcPts val="0"/>
                        </a:spcAft>
                      </a:pP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　　　　都市計画決定、軌道法</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特許</a:t>
                      </a:r>
                      <a:r>
                        <a:rPr kumimoji="1" lang="ja-JP" altLang="en-US" sz="1000" b="0" u="none" kern="1200" dirty="0" smtClean="0">
                          <a:solidFill>
                            <a:schemeClr val="tx1"/>
                          </a:solidFill>
                          <a:effectLst/>
                          <a:latin typeface="Meiryo UI" panose="020B0604030504040204" pitchFamily="50" charset="-128"/>
                          <a:ea typeface="Meiryo UI" panose="020B0604030504040204" pitchFamily="50" charset="-128"/>
                          <a:cs typeface="+mn-cs"/>
                        </a:rPr>
                        <a:t>取得</a:t>
                      </a:r>
                      <a:endParaRPr kumimoji="1" lang="ja-JP" altLang="ja-JP" sz="1000" b="0" u="none" kern="1200" dirty="0" smtClean="0">
                        <a:solidFill>
                          <a:schemeClr val="tx1"/>
                        </a:solidFill>
                        <a:effectLst/>
                        <a:latin typeface="Meiryo UI" panose="020B0604030504040204" pitchFamily="50" charset="-128"/>
                        <a:ea typeface="Meiryo UI" panose="020B0604030504040204" pitchFamily="50" charset="-128"/>
                        <a:cs typeface="+mn-cs"/>
                      </a:endParaRPr>
                    </a:p>
                    <a:p>
                      <a:pPr>
                        <a:lnSpc>
                          <a:spcPts val="1500"/>
                        </a:lnSpc>
                      </a:pP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・令和元</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度～</a:t>
                      </a:r>
                      <a:endPar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endParaRPr>
                    </a:p>
                    <a:p>
                      <a:pPr>
                        <a:lnSpc>
                          <a:spcPts val="1500"/>
                        </a:lnSpc>
                      </a:pP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000" strike="noStrike" kern="1200" dirty="0" smtClean="0">
                          <a:solidFill>
                            <a:schemeClr val="tx1"/>
                          </a:solidFill>
                          <a:effectLst/>
                          <a:latin typeface="Meiryo UI" panose="020B0604030504040204" pitchFamily="50" charset="-128"/>
                          <a:ea typeface="Meiryo UI" panose="020B0604030504040204" pitchFamily="50" charset="-128"/>
                          <a:cs typeface="+mn-cs"/>
                        </a:rPr>
                        <a:t>都市計画事業認可、工事施行認可</a:t>
                      </a:r>
                    </a:p>
                    <a:p>
                      <a:pPr>
                        <a:lnSpc>
                          <a:spcPts val="1500"/>
                        </a:lnSpc>
                      </a:pP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・令和</a:t>
                      </a: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rPr>
                        <a:t>11</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年</a:t>
                      </a:r>
                      <a:endPar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endParaRPr>
                    </a:p>
                    <a:p>
                      <a:pPr>
                        <a:lnSpc>
                          <a:spcPts val="1500"/>
                        </a:lnSpc>
                      </a:pP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　開業</a:t>
                      </a:r>
                      <a:r>
                        <a:rPr kumimoji="1" lang="ja-JP" altLang="en-US" sz="1000" strike="noStrike" kern="1200" dirty="0" smtClean="0">
                          <a:solidFill>
                            <a:schemeClr val="tx1"/>
                          </a:solidFill>
                          <a:effectLst/>
                          <a:latin typeface="Meiryo UI" panose="020B0604030504040204" pitchFamily="50" charset="-128"/>
                          <a:ea typeface="Meiryo UI" panose="020B0604030504040204" pitchFamily="50" charset="-128"/>
                          <a:cs typeface="+mn-cs"/>
                        </a:rPr>
                        <a:t>目標</a:t>
                      </a:r>
                      <a:endParaRPr kumimoji="1" lang="ja-JP" altLang="ja-JP" sz="1000"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○開業から</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年が経過し、施設・設備が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老朽化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○大阪府北部地震大阪モノレール被災検</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証委員会における検証結果を踏まえた計</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画的な設備投資・修繕の実施や、沿線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開発等による利用客の増加等に対応する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ため、現中期経営計画の見直しを令和元</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年度中に実施予定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○車庫用地については、令和元年度中に</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購入予定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○延伸事業の着実な推進</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○計画的な設備投資の実施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・新たに策定予定の中期経営計画に基づき、</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引き続き「安全・安定輸送の確保」を第一に、</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安定した需要確保、経営基盤の強化に努め</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年の延伸区間開業に向け、府と緊</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密に連携して事業をすすめる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55771" y="6525507"/>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57</a:t>
            </a:r>
            <a:endParaRPr lang="ja-JP" altLang="en-US" dirty="0">
              <a:solidFill>
                <a:schemeClr val="tx1"/>
              </a:solidFill>
            </a:endParaRPr>
          </a:p>
        </p:txBody>
      </p:sp>
    </p:spTree>
    <p:extLst>
      <p:ext uri="{BB962C8B-B14F-4D97-AF65-F5344CB8AC3E}">
        <p14:creationId xmlns:p14="http://schemas.microsoft.com/office/powerpoint/2010/main" val="27104927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749493386"/>
              </p:ext>
            </p:extLst>
          </p:nvPr>
        </p:nvGraphicFramePr>
        <p:xfrm>
          <a:off x="230980" y="1116335"/>
          <a:ext cx="8794800" cy="5409009"/>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435045">
                  <a:extLst>
                    <a:ext uri="{9D8B030D-6E8A-4147-A177-3AD203B41FA5}">
                      <a16:colId xmlns:a16="http://schemas.microsoft.com/office/drawing/2014/main" val="20002"/>
                    </a:ext>
                  </a:extLst>
                </a:gridCol>
                <a:gridCol w="2428555">
                  <a:extLst>
                    <a:ext uri="{9D8B030D-6E8A-4147-A177-3AD203B41FA5}">
                      <a16:colId xmlns:a16="http://schemas.microsoft.com/office/drawing/2014/main" val="20003"/>
                    </a:ext>
                  </a:extLst>
                </a:gridCol>
              </a:tblGrid>
              <a:tr h="204346">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204663">
                <a:tc>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・長期保有資産については、</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解消する見込みであり、引き続き早期の解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消に努める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府の用地取得規模が一定程度縮小する</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公社を活用せず府の用地取得体制のみで</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実施できる規模</a:t>
                      </a: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までは、公社を活用した</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用地取得体制を維持する</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年度、府が「長期保有資産解消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計画」を策定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計画策定時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の長期保有資</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産を令和</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○計画に基づき長期保有資産を縮減</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年度末の解消に努めてきたが、</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事業進捗や関係機関との調整状況を踏</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まえ、改めて精査。当初計画</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(H15)</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どおり、</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年度末に解消見込み</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月に、公社のあり方について、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府の用地取得規模が一定程度縮小する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公社を活用せず府の用地取得体制のみ</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で実施できる規模</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までは、公社を活用した</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用地取得体制を維持するとし、</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次期大阪</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府都市整備中期計画</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が策定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年度末予定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さ</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れた段階で、事業量に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対応した公社の組織規模及び存続期間を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判断することとした</a:t>
                      </a:r>
                    </a:p>
                    <a:p>
                      <a:pPr marL="533400" indent="-53340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lvl="0" indent="-533400" algn="just" defTabSz="914400" rtl="0" eaLnBrk="1" fontAlgn="auto" latinLnBrk="0" hangingPunct="1">
                        <a:lnSpc>
                          <a:spcPts val="1500"/>
                        </a:lnSpc>
                        <a:spcBef>
                          <a:spcPts val="0"/>
                        </a:spcBef>
                        <a:spcAft>
                          <a:spcPts val="0"/>
                        </a:spcAft>
                        <a:buClrTx/>
                        <a:buSzTx/>
                        <a:buFontTx/>
                        <a:buNone/>
                        <a:tabLst/>
                        <a:defRPr/>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・長期保有資産については、令和</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に解消する見込みであり、計画的な解消に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努める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府の用地取得規模が一定程度縮小する</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公社を活用せず府の用地取得体制のみで</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実施できる規模</a:t>
                      </a: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までは、公社を活用した</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用地取得体制を維持する</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58</a:t>
            </a:r>
            <a:endParaRPr lang="ja-JP" altLang="en-US" dirty="0">
              <a:solidFill>
                <a:schemeClr val="tx1"/>
              </a:solidFill>
            </a:endParaRPr>
          </a:p>
        </p:txBody>
      </p:sp>
    </p:spTree>
    <p:extLst>
      <p:ext uri="{BB962C8B-B14F-4D97-AF65-F5344CB8AC3E}">
        <p14:creationId xmlns:p14="http://schemas.microsoft.com/office/powerpoint/2010/main" val="32468907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066909931"/>
              </p:ext>
            </p:extLst>
          </p:nvPr>
        </p:nvGraphicFramePr>
        <p:xfrm>
          <a:off x="230981" y="908720"/>
          <a:ext cx="8794800" cy="3944706"/>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284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（公財）大阪府文化財センター</a:t>
                      </a: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・大阪市の動向を注視しつつ、大阪府の文化</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施設の合流手法について引き続き検討</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日、大阪市が</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地独</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大阪市博物館機構（大阪歴史博物館・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東洋陶磁美術館・市立美術館・自然史</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博物館・市立科学館の</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館）を設立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○府立弥生文化博物館、府立近</a:t>
                      </a:r>
                      <a:r>
                        <a:rPr kumimoji="1" lang="ja-JP" altLang="en-US" sz="10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飛鳥</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博物館及び日本民家集落博物館の</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独</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大阪市博物館機構への合流について、</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大阪市と協議</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・大阪府の文化施設の合流について、大阪市</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と協議をすすめる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59</a:t>
            </a:r>
            <a:endParaRPr lang="ja-JP" altLang="en-US" dirty="0">
              <a:solidFill>
                <a:schemeClr val="tx1"/>
              </a:solidFill>
            </a:endParaRPr>
          </a:p>
        </p:txBody>
      </p:sp>
    </p:spTree>
    <p:extLst>
      <p:ext uri="{BB962C8B-B14F-4D97-AF65-F5344CB8AC3E}">
        <p14:creationId xmlns:p14="http://schemas.microsoft.com/office/powerpoint/2010/main" val="2970241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775161497"/>
              </p:ext>
            </p:extLst>
          </p:nvPr>
        </p:nvGraphicFramePr>
        <p:xfrm>
          <a:off x="179511" y="795082"/>
          <a:ext cx="8834400" cy="4337344"/>
        </p:xfrm>
        <a:graphic>
          <a:graphicData uri="http://schemas.openxmlformats.org/drawingml/2006/table">
            <a:tbl>
              <a:tblPr/>
              <a:tblGrid>
                <a:gridCol w="1332149">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465571">
                  <a:extLst>
                    <a:ext uri="{9D8B030D-6E8A-4147-A177-3AD203B41FA5}">
                      <a16:colId xmlns:a16="http://schemas.microsoft.com/office/drawing/2014/main" val="20002"/>
                    </a:ext>
                  </a:extLst>
                </a:gridCol>
                <a:gridCol w="2516400">
                  <a:extLst>
                    <a:ext uri="{9D8B030D-6E8A-4147-A177-3AD203B41FA5}">
                      <a16:colId xmlns:a16="http://schemas.microsoft.com/office/drawing/2014/main" val="20003"/>
                    </a:ext>
                  </a:extLst>
                </a:gridCol>
              </a:tblGrid>
              <a:tr h="1736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8776" marR="487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776" marR="487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8776" marR="487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8776" marR="487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146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産業局</a:t>
                      </a:r>
                      <a:endParaRPr kumimoji="1" lang="en-US" alt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大阪市都市型産</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業振興センターとの統合を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大阪市都市型産</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業振興センターと統合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○統合を機に、相談機能のワンストップ化や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府事業の一部移管等を実施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年度からの本格的な中小企業支援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機能の強化に向け、引き続き、オール大阪</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の中小企業支援機関として、機能・体制の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強化を図る必要がある</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・既存事業の再編や府市からの事業移管を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・財政的・人的関与のあり方について検討を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すすめ、新たな交付金の創設、モニタリング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手法、府職員の派遣などについて関係部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局等と協議</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年度に向け、中小企業支援機能の強</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化を図る取組みについて検討をすすめる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正方形/長方形 3"/>
          <p:cNvSpPr/>
          <p:nvPr/>
        </p:nvSpPr>
        <p:spPr>
          <a:xfrm>
            <a:off x="164669" y="5274205"/>
            <a:ext cx="6327704" cy="1378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36000" rIns="0" rtlCol="0" anchor="ctr"/>
          <a:lstStyle/>
          <a:p>
            <a:r>
              <a:rPr kumimoji="1" lang="en-US" altLang="ja-JP" sz="9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平成</a:t>
            </a:r>
            <a:r>
              <a:rPr lang="en-US" altLang="ja-JP" sz="9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31</a:t>
            </a:r>
            <a:r>
              <a:rPr lang="ja-JP" altLang="en-US" sz="9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年度大阪府行政経営の取組みでの方向性は、（公財）大阪産業振興機構の方向性。</a:t>
            </a:r>
            <a:endParaRPr kumimoji="1" lang="ja-JP" altLang="en-US" sz="9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正方形/長方形 4"/>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60</a:t>
            </a:r>
            <a:endParaRPr lang="ja-JP" altLang="en-US" dirty="0">
              <a:solidFill>
                <a:schemeClr val="tx1"/>
              </a:solidFill>
            </a:endParaRPr>
          </a:p>
        </p:txBody>
      </p:sp>
    </p:spTree>
    <p:extLst>
      <p:ext uri="{BB962C8B-B14F-4D97-AF65-F5344CB8AC3E}">
        <p14:creationId xmlns:p14="http://schemas.microsoft.com/office/powerpoint/2010/main" val="2965085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1975783874"/>
              </p:ext>
            </p:extLst>
          </p:nvPr>
        </p:nvGraphicFramePr>
        <p:xfrm>
          <a:off x="179512" y="930613"/>
          <a:ext cx="8794222" cy="5086782"/>
        </p:xfrm>
        <a:graphic>
          <a:graphicData uri="http://schemas.openxmlformats.org/drawingml/2006/table">
            <a:tbl>
              <a:tblPr firstRow="1" firstCol="1" bandRow="1">
                <a:tableStyleId>{BC89EF96-8CEA-46FF-86C4-4CE0E7609802}</a:tableStyleId>
              </a:tblPr>
              <a:tblGrid>
                <a:gridCol w="1421422">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3628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850498">
                <a:tc>
                  <a:txBody>
                    <a:bodyPr/>
                    <a:lstStyle/>
                    <a:p>
                      <a:pPr algn="just">
                        <a:spcAft>
                          <a:spcPts val="0"/>
                        </a:spcAft>
                      </a:pPr>
                      <a:r>
                        <a:rPr lang="ja-JP" altLang="en-US" sz="1000" b="1"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lang="ja-JP" sz="1000" b="1"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b="1"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府みどり公社</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p>
                    <a:p>
                      <a:pPr algn="just">
                        <a:lnSpc>
                          <a:spcPts val="1500"/>
                        </a:lnSpc>
                        <a:spcAft>
                          <a:spcPts val="0"/>
                        </a:spcAft>
                      </a:pP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・農地保有合理化法人として条例に基づく事</a:t>
                      </a:r>
                      <a:endPar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業を実施</a:t>
                      </a:r>
                      <a:endParaRPr kumimoji="1" lang="en-US" altLang="ja-JP" sz="1000" b="0"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kumimoji="1" lang="en-US" altLang="ja-JP" sz="1000" b="0"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・府派遣職員の見直し</a:t>
                      </a:r>
                      <a:endParaRPr kumimoji="1" lang="en-US" altLang="ja-JP" sz="1000" b="0" kern="100" spc="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年度、国の制度改革に伴い農</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地保有合理化法人を廃止</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月、府から農地中間管理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機構として指定を受け、農地の借受・貸</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付の促進に関する事業を開始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○ほりご園地を除く府民の森</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園地の指定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管理者として管理運営を実施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（指定管理期間：平成</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月、府の要請を受け、森林</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整備・木材利用促進センターを設置し、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市町村の森林整備及び木材利用の円滑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かつ確実な実施に向けた支援を開始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○法人の自立性を高める観点から、府職員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の派遣を見直し、必要性を精査</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H20</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 </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8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・農地中間管理機構として、法令に基づく事</a:t>
                      </a: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業を実施</a:t>
                      </a: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61</a:t>
            </a:r>
            <a:endParaRPr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60432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768896758"/>
              </p:ext>
            </p:extLst>
          </p:nvPr>
        </p:nvGraphicFramePr>
        <p:xfrm>
          <a:off x="179512" y="787279"/>
          <a:ext cx="8794800" cy="5037364"/>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7486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288051">
                <a:tc>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（公財）大阪府都市整備推進センター</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・運営補助金の廃止</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・駐車場事業の民間開放を踏まえた業務運営</a:t>
                      </a:r>
                      <a:endPar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大阪府タウン管理財団との統合</a:t>
                      </a:r>
                      <a:endPar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運営補助金については、平成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ら廃止</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○駐車場運営事業については、民間開放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に伴う入札へ積極的に参加し、収益の確</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保に努めている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290,802</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311,735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333,926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大阪府タウン管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理財団との統合にむけ、両法人及び府で</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構成する統合協議会を発足</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○令和元年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月、統合協議会において、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統合計画案をとりまとめ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○令和元年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月、両法人による合併契約</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締結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月の統合をめざし、公益法</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人認定法に基づく変更認定の申請手続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をすすめている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大阪府タウン管理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財団と統合を予定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55771" y="6525507"/>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62</a:t>
            </a:r>
            <a:endParaRPr lang="ja-JP" altLang="en-US" dirty="0">
              <a:solidFill>
                <a:schemeClr val="tx1"/>
              </a:solidFill>
            </a:endParaRPr>
          </a:p>
        </p:txBody>
      </p:sp>
    </p:spTree>
    <p:extLst>
      <p:ext uri="{BB962C8B-B14F-4D97-AF65-F5344CB8AC3E}">
        <p14:creationId xmlns:p14="http://schemas.microsoft.com/office/powerpoint/2010/main" val="28432503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54398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568766415"/>
              </p:ext>
            </p:extLst>
          </p:nvPr>
        </p:nvGraphicFramePr>
        <p:xfrm>
          <a:off x="162067" y="690004"/>
          <a:ext cx="8794800" cy="5550000"/>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00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大阪府財政構造改革プラン（案）での方向性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617303">
                <a:tc>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大阪府住宅供給公社</a:t>
                      </a:r>
                      <a:endParaRPr lang="ja-JP" alt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 家賃収入、建替事業に伴う再生地処分益の確保などの経営改善を引続き推進します。また、公社債の発行など安定的かつ低利な資金調達にも取り組み、さらなる収支改善に努めます。</a:t>
                      </a:r>
                    </a:p>
                    <a:p>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今後とも、入居率の変動や社会経済情勢の変化に伴う借入金利の動向などを注視しつつ、安定的な運営に取り組んでいく必要があります。</a:t>
                      </a:r>
                      <a:endPar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「主要事業の「将来リスク」の点検」より抜粋</a:t>
                      </a:r>
                      <a:r>
                        <a:rPr kumimoji="1" lang="en-US" altLang="ja-JP" sz="10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en-US"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○家賃収入については、賃貸住宅事業に</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ける入居促進策の展開により確保に努め</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ている</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年度に建替事業に伴う再生地</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処分は終了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年度まで休止して</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た建</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替事業については、</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年度から事業</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を再開し、需要予測や採算性等を見極</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め計画的に実施</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○借入金残高の縮減については、大阪府</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財政構造改革プラン</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における目標値</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億円以下</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を前</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倒しで達成</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1,477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1,417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1,367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月、公社債の発行を開始</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・格付投資情報センター</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(R&amp;I)</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信用格付</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発行体格付</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AA-</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に引</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げ</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○計画的な借入金残高の縮減</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・賃貸住宅事業の収益向上をめざすとともに、</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公社債の発行など安定的かつ低利な資金調</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達による収支改善に努め、引き続き借入金</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残高の縮減をすすめる</a:t>
                      </a: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正方形/長方形 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63</a:t>
            </a:r>
            <a:endParaRPr lang="ja-JP" altLang="en-US" dirty="0">
              <a:solidFill>
                <a:schemeClr val="tx1"/>
              </a:solidFill>
            </a:endParaRPr>
          </a:p>
        </p:txBody>
      </p:sp>
      <p:sp>
        <p:nvSpPr>
          <p:cNvPr id="10" name="正方形/長方形 9"/>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41923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3991988" y="4077072"/>
            <a:ext cx="296132"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569" name="テキスト ボックス 3"/>
          <p:cNvSpPr txBox="1">
            <a:spLocks noChangeArrowheads="1"/>
          </p:cNvSpPr>
          <p:nvPr/>
        </p:nvSpPr>
        <p:spPr bwMode="auto">
          <a:xfrm>
            <a:off x="111819" y="721447"/>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出資法人が出資等をする法人（いわゆる孫法人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335353" y="6444648"/>
            <a:ext cx="58118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prstClr val="black"/>
                </a:solidFill>
                <a:latin typeface="ＭＳ Ｐゴシック"/>
                <a:ea typeface="ＭＳ Ｐゴシック"/>
                <a:cs typeface="Meiryo UI" panose="020B0604030504040204" pitchFamily="50" charset="-128"/>
              </a:rPr>
              <a:t>平成</a:t>
            </a:r>
            <a:r>
              <a:rPr lang="en-US" altLang="ja-JP" sz="800" dirty="0">
                <a:solidFill>
                  <a:prstClr val="black"/>
                </a:solidFill>
                <a:latin typeface="ＭＳ Ｐゴシック"/>
                <a:ea typeface="ＭＳ Ｐゴシック"/>
                <a:cs typeface="Meiryo UI" pitchFamily="50" charset="-128"/>
              </a:rPr>
              <a:t>22</a:t>
            </a:r>
            <a:r>
              <a:rPr lang="ja-JP" altLang="en-US" sz="800" dirty="0">
                <a:solidFill>
                  <a:prstClr val="black"/>
                </a:solidFill>
                <a:latin typeface="ＭＳ Ｐゴシック"/>
                <a:ea typeface="ＭＳ Ｐゴシック"/>
                <a:cs typeface="Meiryo UI" pitchFamily="50" charset="-128"/>
              </a:rPr>
              <a:t>年度から、</a:t>
            </a:r>
            <a:r>
              <a:rPr lang="ja-JP" altLang="en-US" sz="800" dirty="0" smtClean="0">
                <a:solidFill>
                  <a:prstClr val="black"/>
                </a:solidFill>
                <a:latin typeface="ＭＳ Ｐゴシック"/>
                <a:ea typeface="ＭＳ Ｐゴシック"/>
                <a:cs typeface="Meiryo UI" panose="020B0604030504040204" pitchFamily="50" charset="-128"/>
              </a:rPr>
              <a:t>出資法人</a:t>
            </a:r>
            <a:r>
              <a:rPr lang="ja-JP" altLang="en-US" sz="800" dirty="0">
                <a:solidFill>
                  <a:prstClr val="black"/>
                </a:solidFill>
                <a:latin typeface="ＭＳ Ｐゴシック"/>
                <a:ea typeface="ＭＳ Ｐゴシック"/>
                <a:cs typeface="Meiryo UI" panose="020B0604030504040204" pitchFamily="50" charset="-128"/>
              </a:rPr>
              <a:t>による孫</a:t>
            </a:r>
            <a:r>
              <a:rPr lang="ja-JP" altLang="en-US" sz="800" dirty="0" smtClean="0">
                <a:solidFill>
                  <a:prstClr val="black"/>
                </a:solidFill>
                <a:latin typeface="ＭＳ Ｐゴシック"/>
                <a:ea typeface="ＭＳ Ｐゴシック"/>
                <a:cs typeface="Meiryo UI" panose="020B0604030504040204" pitchFamily="50" charset="-128"/>
              </a:rPr>
              <a:t>法人への委託など孫</a:t>
            </a:r>
            <a:r>
              <a:rPr lang="ja-JP" altLang="en-US" sz="800" dirty="0">
                <a:solidFill>
                  <a:prstClr val="black"/>
                </a:solidFill>
                <a:latin typeface="ＭＳ Ｐゴシック"/>
                <a:ea typeface="ＭＳ Ｐゴシック"/>
                <a:cs typeface="Meiryo UI" panose="020B0604030504040204" pitchFamily="50" charset="-128"/>
              </a:rPr>
              <a:t>法人の状況について点検</a:t>
            </a:r>
            <a:r>
              <a:rPr lang="ja-JP" altLang="en-US" sz="800" dirty="0" smtClean="0">
                <a:solidFill>
                  <a:prstClr val="black"/>
                </a:solidFill>
                <a:latin typeface="ＭＳ Ｐゴシック"/>
                <a:ea typeface="ＭＳ Ｐゴシック"/>
                <a:cs typeface="Meiryo UI" panose="020B0604030504040204" pitchFamily="50" charset="-128"/>
              </a:rPr>
              <a:t>を実施</a:t>
            </a:r>
            <a:r>
              <a:rPr lang="ja-JP" altLang="en-US" sz="800" dirty="0">
                <a:solidFill>
                  <a:prstClr val="black"/>
                </a:solidFill>
                <a:latin typeface="ＭＳ Ｐゴシック"/>
                <a:ea typeface="ＭＳ Ｐゴシック"/>
                <a:cs typeface="Meiryo UI" panose="020B0604030504040204" pitchFamily="50" charset="-128"/>
              </a:rPr>
              <a:t>し</a:t>
            </a:r>
            <a:r>
              <a:rPr lang="ja-JP" altLang="en-US" sz="800" dirty="0" smtClean="0">
                <a:solidFill>
                  <a:prstClr val="black"/>
                </a:solidFill>
                <a:latin typeface="ＭＳ Ｐゴシック"/>
                <a:ea typeface="ＭＳ Ｐゴシック"/>
                <a:cs typeface="Meiryo UI" panose="020B0604030504040204" pitchFamily="50" charset="-128"/>
              </a:rPr>
              <a:t>、府</a:t>
            </a:r>
            <a:r>
              <a:rPr lang="en-US" altLang="ja-JP" sz="800" dirty="0">
                <a:solidFill>
                  <a:prstClr val="black"/>
                </a:solidFill>
                <a:latin typeface="ＭＳ Ｐゴシック"/>
                <a:ea typeface="ＭＳ Ｐゴシック"/>
                <a:cs typeface="Meiryo UI" pitchFamily="50" charset="-128"/>
              </a:rPr>
              <a:t>HP</a:t>
            </a:r>
            <a:r>
              <a:rPr lang="ja-JP" altLang="en-US" sz="800" dirty="0">
                <a:solidFill>
                  <a:prstClr val="black"/>
                </a:solidFill>
                <a:latin typeface="ＭＳ Ｐゴシック"/>
                <a:ea typeface="ＭＳ Ｐゴシック"/>
                <a:cs typeface="Meiryo UI" panose="020B0604030504040204" pitchFamily="50" charset="-128"/>
              </a:rPr>
              <a:t>に公表</a:t>
            </a:r>
            <a:endParaRPr lang="en-US" altLang="ja-JP" sz="800" dirty="0">
              <a:solidFill>
                <a:prstClr val="black"/>
              </a:solidFill>
              <a:latin typeface="ＭＳ Ｐゴシック"/>
              <a:ea typeface="ＭＳ Ｐゴシック"/>
              <a:cs typeface="Meiryo UI" panose="020B0604030504040204" pitchFamily="50" charset="-128"/>
            </a:endParaRPr>
          </a:p>
        </p:txBody>
      </p:sp>
      <p:sp>
        <p:nvSpPr>
          <p:cNvPr id="22599" name="角丸四角形 4"/>
          <p:cNvSpPr>
            <a:spLocks noChangeArrowheads="1"/>
          </p:cNvSpPr>
          <p:nvPr/>
        </p:nvSpPr>
        <p:spPr bwMode="auto">
          <a:xfrm>
            <a:off x="251521" y="2903446"/>
            <a:ext cx="3687616" cy="31040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Meiryo UI" panose="020B0604030504040204" pitchFamily="50" charset="-128"/>
                <a:ea typeface="Meiryo UI" panose="020B0604030504040204" pitchFamily="50" charset="-128"/>
                <a:cs typeface="Meiryo UI" pitchFamily="50" charset="-128"/>
              </a:rPr>
              <a:t>平成</a:t>
            </a:r>
            <a:r>
              <a:rPr lang="en-US" altLang="ja-JP" sz="1000" b="1" dirty="0" smtClean="0">
                <a:solidFill>
                  <a:prstClr val="white"/>
                </a:solidFill>
                <a:latin typeface="Meiryo UI" panose="020B0604030504040204" pitchFamily="50" charset="-128"/>
                <a:ea typeface="Meiryo UI" panose="020B0604030504040204" pitchFamily="50" charset="-128"/>
                <a:cs typeface="Meiryo UI" pitchFamily="50" charset="-128"/>
              </a:rPr>
              <a:t>26</a:t>
            </a:r>
            <a:r>
              <a:rPr lang="ja-JP" altLang="en-US" sz="1000" b="1" dirty="0" smtClean="0">
                <a:solidFill>
                  <a:prstClr val="white"/>
                </a:solidFill>
                <a:latin typeface="Meiryo UI" panose="020B0604030504040204" pitchFamily="50" charset="-128"/>
                <a:ea typeface="Meiryo UI" panose="020B0604030504040204" pitchFamily="50" charset="-128"/>
                <a:cs typeface="Meiryo UI" pitchFamily="50" charset="-128"/>
              </a:rPr>
              <a:t>年度行財政</a:t>
            </a:r>
            <a:r>
              <a:rPr lang="ja-JP" altLang="en-US" sz="1000" b="1" dirty="0" smtClean="0">
                <a:solidFill>
                  <a:prstClr val="white"/>
                </a:solidFill>
                <a:latin typeface="ＭＳ Ｐゴシック" charset="-128"/>
                <a:ea typeface="Meiryo UI" pitchFamily="50" charset="-128"/>
                <a:cs typeface="Meiryo UI" pitchFamily="50" charset="-128"/>
              </a:rPr>
              <a:t>改革の取組み</a:t>
            </a: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策定時点の孫法人の状況</a:t>
            </a:r>
            <a:endParaRPr lang="en-US" altLang="ja-JP" sz="1000" b="1" dirty="0">
              <a:solidFill>
                <a:prstClr val="white"/>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4364076" y="2905519"/>
            <a:ext cx="2304256" cy="401738"/>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行財政改革推進プラン</a:t>
            </a: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案</a:t>
            </a:r>
            <a:r>
              <a:rPr lang="en-US" altLang="ja-JP" sz="1000" b="1" dirty="0">
                <a:solidFill>
                  <a:prstClr val="white"/>
                </a:solidFill>
                <a:latin typeface="ＭＳ Ｐゴシック" charset="-128"/>
                <a:ea typeface="Meiryo UI" pitchFamily="50" charset="-128"/>
                <a:cs typeface="Meiryo UI" pitchFamily="50" charset="-128"/>
              </a:rPr>
              <a:t>)</a:t>
            </a:r>
            <a:r>
              <a:rPr lang="en-US" altLang="ja-JP" sz="1000" b="1" dirty="0" smtClean="0">
                <a:solidFill>
                  <a:prstClr val="white"/>
                </a:solidFill>
                <a:latin typeface="ＭＳ Ｐゴシック" charset="-128"/>
                <a:ea typeface="Meiryo UI" pitchFamily="50" charset="-128"/>
                <a:cs typeface="Meiryo UI" pitchFamily="50" charset="-128"/>
              </a:rPr>
              <a:t>』</a:t>
            </a:r>
          </a:p>
          <a:p>
            <a:pPr algn="ctr"/>
            <a:r>
              <a:rPr lang="ja-JP" altLang="en-US" sz="1000" b="1" dirty="0" smtClean="0">
                <a:solidFill>
                  <a:prstClr val="white"/>
                </a:solidFill>
                <a:latin typeface="ＭＳ Ｐゴシック" charset="-128"/>
                <a:ea typeface="Meiryo UI" pitchFamily="50" charset="-128"/>
                <a:cs typeface="Meiryo UI" pitchFamily="50" charset="-128"/>
              </a:rPr>
              <a:t>策定時点の孫法人の状況</a:t>
            </a:r>
            <a:endParaRPr lang="en-US" altLang="ja-JP" sz="1000" b="1" dirty="0" smtClean="0">
              <a:solidFill>
                <a:prstClr val="white"/>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ext uri="{D42A27DB-BD31-4B8C-83A1-F6EECF244321}">
                <p14:modId xmlns:p14="http://schemas.microsoft.com/office/powerpoint/2010/main" val="287867443"/>
              </p:ext>
            </p:extLst>
          </p:nvPr>
        </p:nvGraphicFramePr>
        <p:xfrm>
          <a:off x="4354216" y="3406238"/>
          <a:ext cx="2376264" cy="3038410"/>
        </p:xfrm>
        <a:graphic>
          <a:graphicData uri="http://schemas.openxmlformats.org/drawingml/2006/table">
            <a:tbl>
              <a:tblPr/>
              <a:tblGrid>
                <a:gridCol w="2376264">
                  <a:extLst>
                    <a:ext uri="{9D8B030D-6E8A-4147-A177-3AD203B41FA5}">
                      <a16:colId xmlns:a16="http://schemas.microsoft.com/office/drawing/2014/main" val="20000"/>
                    </a:ext>
                  </a:extLst>
                </a:gridCol>
              </a:tblGrid>
              <a:tr h="34337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:1</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4"/>
                  </a:ext>
                </a:extLst>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6"/>
                  </a:ext>
                </a:extLst>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17" name="Group 83"/>
          <p:cNvGraphicFramePr>
            <a:graphicFrameLocks noGrp="1"/>
          </p:cNvGraphicFramePr>
          <p:nvPr>
            <p:extLst>
              <p:ext uri="{D42A27DB-BD31-4B8C-83A1-F6EECF244321}">
                <p14:modId xmlns:p14="http://schemas.microsoft.com/office/powerpoint/2010/main" val="3818799568"/>
              </p:ext>
            </p:extLst>
          </p:nvPr>
        </p:nvGraphicFramePr>
        <p:xfrm>
          <a:off x="282949" y="3295312"/>
          <a:ext cx="3627403" cy="3107565"/>
        </p:xfrm>
        <a:graphic>
          <a:graphicData uri="http://schemas.openxmlformats.org/drawingml/2006/table">
            <a:tbl>
              <a:tblPr/>
              <a:tblGrid>
                <a:gridCol w="1599385">
                  <a:extLst>
                    <a:ext uri="{9D8B030D-6E8A-4147-A177-3AD203B41FA5}">
                      <a16:colId xmlns:a16="http://schemas.microsoft.com/office/drawing/2014/main" val="20000"/>
                    </a:ext>
                  </a:extLst>
                </a:gridCol>
                <a:gridCol w="2028018">
                  <a:extLst>
                    <a:ext uri="{9D8B030D-6E8A-4147-A177-3AD203B41FA5}">
                      <a16:colId xmlns:a16="http://schemas.microsoft.com/office/drawing/2014/main" val="20001"/>
                    </a:ext>
                  </a:extLst>
                </a:gridCol>
              </a:tblGrid>
              <a:tr h="23015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3</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4365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365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0127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50228">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05"/>
                  </a:ext>
                </a:extLst>
              </a:tr>
              <a:tr h="212425">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551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96177">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53437">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3388">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8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8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spc="0" normalizeH="0" baseline="0" dirty="0" smtClean="0">
                          <a:ln>
                            <a:noFill/>
                          </a:ln>
                          <a:solidFill>
                            <a:schemeClr val="tx1"/>
                          </a:solidFill>
                          <a:effectLst/>
                          <a:latin typeface="ＭＳ Ｐゴシック" charset="-128"/>
                          <a:ea typeface="Meiryo UI" pitchFamily="50" charset="-128"/>
                          <a:cs typeface="Meiryo UI" pitchFamily="50" charset="-128"/>
                        </a:rPr>
                        <a:t>大阪府タウン管理財団</a:t>
                      </a:r>
                      <a:endParaRPr kumimoji="1" lang="en-US" altLang="ja-JP" sz="900" b="0" i="0" u="none" strike="noStrike" cap="none" spc="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9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grpSp>
        <p:nvGrpSpPr>
          <p:cNvPr id="2" name="グループ化 1"/>
          <p:cNvGrpSpPr/>
          <p:nvPr/>
        </p:nvGrpSpPr>
        <p:grpSpPr>
          <a:xfrm>
            <a:off x="251521" y="1362041"/>
            <a:ext cx="8661693" cy="1150820"/>
            <a:chOff x="251521" y="332656"/>
            <a:chExt cx="8661693" cy="1670234"/>
          </a:xfrm>
        </p:grpSpPr>
        <p:sp>
          <p:nvSpPr>
            <p:cNvPr id="22530" name="正方形/長方形 6"/>
            <p:cNvSpPr>
              <a:spLocks noChangeArrowheads="1"/>
            </p:cNvSpPr>
            <p:nvPr/>
          </p:nvSpPr>
          <p:spPr bwMode="auto">
            <a:xfrm>
              <a:off x="323528" y="404666"/>
              <a:ext cx="8589686" cy="1539250"/>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solidFill>
                    <a:prstClr val="black"/>
                  </a:solidFill>
                  <a:latin typeface="Meiryo UI" pitchFamily="50" charset="-128"/>
                  <a:ea typeface="Meiryo UI" pitchFamily="50" charset="-128"/>
                  <a:cs typeface="Meiryo UI" pitchFamily="50" charset="-128"/>
                </a:rPr>
                <a:t>  </a:t>
              </a:r>
            </a:p>
            <a:p>
              <a:r>
                <a:rPr lang="ja-JP" altLang="en-US" sz="1200">
                  <a:solidFill>
                    <a:prstClr val="black"/>
                  </a:solidFill>
                  <a:latin typeface="Meiryo UI" pitchFamily="50" charset="-128"/>
                  <a:ea typeface="Meiryo UI" pitchFamily="50" charset="-128"/>
                  <a:cs typeface="Meiryo UI" pitchFamily="50" charset="-128"/>
                </a:rPr>
                <a:t> </a:t>
              </a:r>
              <a:r>
                <a:rPr lang="en-US" altLang="ja-JP" sz="1200">
                  <a:solidFill>
                    <a:prstClr val="black"/>
                  </a:solidFill>
                  <a:latin typeface="ＭＳ Ｐゴシック" charset="-128"/>
                  <a:ea typeface="Meiryo UI" pitchFamily="50" charset="-128"/>
                  <a:cs typeface="Meiryo UI" pitchFamily="50" charset="-128"/>
                </a:rPr>
                <a:t> </a:t>
              </a:r>
            </a:p>
            <a:p>
              <a:endParaRPr lang="ja-JP" altLang="en-US" sz="1200">
                <a:solidFill>
                  <a:prstClr val="black"/>
                </a:solidFill>
                <a:latin typeface="ＭＳ Ｐゴシック" charset="-128"/>
                <a:ea typeface="Meiryo UI" pitchFamily="50" charset="-128"/>
                <a:cs typeface="Meiryo UI" pitchFamily="50" charset="-128"/>
              </a:endParaRPr>
            </a:p>
            <a:p>
              <a:r>
                <a:rPr lang="ja-JP" altLang="en-US" sz="1200">
                  <a:solidFill>
                    <a:prstClr val="black"/>
                  </a:solidFill>
                  <a:latin typeface="ＭＳ Ｐゴシック" charset="-128"/>
                  <a:ea typeface="Meiryo UI" pitchFamily="50" charset="-128"/>
                  <a:cs typeface="Meiryo UI" pitchFamily="50" charset="-128"/>
                </a:rPr>
                <a:t>  　</a:t>
              </a:r>
              <a:endParaRPr lang="ja-JP" altLang="en-US" sz="1100">
                <a:solidFill>
                  <a:prstClr val="black"/>
                </a:solidFill>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82673" y="685157"/>
              <a:ext cx="8517926" cy="13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○「大阪府財政構造改革プラン</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）」以降、孫法人については、出資元法人の関与の状況等を確認・点検</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しており、平成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日に設立された保証協会コンピュータサービス（株）</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出資元：大阪信用保証協会</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を含め、引き続き点検を実施する法人は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法人です。</a:t>
              </a:r>
              <a:endParaRPr lang="en-US" altLang="ja-JP" sz="105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今後も存続する孫法人については、</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引き続き、平成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年度大阪府行政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経営の取組みでの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prstClr val="white"/>
                  </a:solidFill>
                  <a:latin typeface="ＭＳ Ｐゴシック" charset="-128"/>
                  <a:ea typeface="Meiryo UI" pitchFamily="50" charset="-128"/>
                  <a:cs typeface="Meiryo UI" pitchFamily="50" charset="-128"/>
                </a:rPr>
                <a:t>点検結果・今後の取組み</a:t>
              </a:r>
              <a:endParaRPr lang="en-US" altLang="ja-JP" sz="1100" b="1" dirty="0">
                <a:solidFill>
                  <a:prstClr val="white"/>
                </a:solidFill>
                <a:latin typeface="ＭＳ Ｐゴシック" charset="-128"/>
                <a:ea typeface="Meiryo UI" pitchFamily="50" charset="-128"/>
                <a:cs typeface="Meiryo UI" pitchFamily="50" charset="-128"/>
              </a:endParaRPr>
            </a:p>
          </p:txBody>
        </p:sp>
      </p:grpSp>
      <p:sp>
        <p:nvSpPr>
          <p:cNvPr id="22" name="角丸四角形 4"/>
          <p:cNvSpPr>
            <a:spLocks noChangeArrowheads="1"/>
          </p:cNvSpPr>
          <p:nvPr/>
        </p:nvSpPr>
        <p:spPr bwMode="auto">
          <a:xfrm>
            <a:off x="6916854" y="2933146"/>
            <a:ext cx="2163746" cy="401738"/>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Meiryo UI" panose="020B0604030504040204" pitchFamily="50" charset="-128"/>
                <a:ea typeface="Meiryo UI" panose="020B0604030504040204" pitchFamily="50" charset="-128"/>
                <a:cs typeface="Meiryo UI" pitchFamily="50" charset="-128"/>
              </a:rPr>
              <a:t>令和２年</a:t>
            </a:r>
            <a:r>
              <a:rPr lang="ja-JP" altLang="en-US" sz="1000" b="1" dirty="0" smtClean="0">
                <a:solidFill>
                  <a:prstClr val="white"/>
                </a:solidFill>
                <a:latin typeface="ＭＳ Ｐゴシック" charset="-128"/>
                <a:ea typeface="Meiryo UI" pitchFamily="50" charset="-128"/>
                <a:cs typeface="Meiryo UI" pitchFamily="50" charset="-128"/>
              </a:rPr>
              <a:t>度</a:t>
            </a:r>
            <a:r>
              <a:rPr lang="ja-JP" altLang="en-US" sz="1000" b="1" dirty="0">
                <a:solidFill>
                  <a:prstClr val="white"/>
                </a:solidFill>
                <a:latin typeface="ＭＳ Ｐゴシック" charset="-128"/>
                <a:ea typeface="Meiryo UI" pitchFamily="50" charset="-128"/>
                <a:cs typeface="Meiryo UI" pitchFamily="50" charset="-128"/>
              </a:rPr>
              <a:t>行政経営の</a:t>
            </a:r>
            <a:r>
              <a:rPr lang="ja-JP" altLang="en-US" sz="1000" b="1" dirty="0" smtClean="0">
                <a:solidFill>
                  <a:prstClr val="white"/>
                </a:solidFill>
                <a:latin typeface="ＭＳ Ｐゴシック" charset="-128"/>
                <a:ea typeface="Meiryo UI" pitchFamily="50" charset="-128"/>
                <a:cs typeface="Meiryo UI" pitchFamily="50" charset="-128"/>
              </a:rPr>
              <a:t>取組み</a:t>
            </a:r>
            <a:r>
              <a:rPr lang="en-US" altLang="ja-JP" sz="1000" b="1" dirty="0" smtClean="0">
                <a:solidFill>
                  <a:prstClr val="white"/>
                </a:solidFill>
                <a:latin typeface="ＭＳ Ｐゴシック" charset="-128"/>
                <a:ea typeface="Meiryo UI" pitchFamily="50" charset="-128"/>
                <a:cs typeface="Meiryo UI" pitchFamily="50" charset="-128"/>
              </a:rPr>
              <a:t>』</a:t>
            </a:r>
            <a:endParaRPr lang="ja-JP" altLang="en-US" sz="1000" b="1" dirty="0">
              <a:solidFill>
                <a:prstClr val="white"/>
              </a:solidFill>
              <a:latin typeface="ＭＳ Ｐゴシック" charset="-128"/>
              <a:ea typeface="Meiryo UI" pitchFamily="50" charset="-128"/>
              <a:cs typeface="Meiryo UI" pitchFamily="50" charset="-128"/>
            </a:endParaRPr>
          </a:p>
          <a:p>
            <a:pPr algn="ctr"/>
            <a:r>
              <a:rPr lang="ja-JP" altLang="en-US" sz="1000" b="1" dirty="0">
                <a:solidFill>
                  <a:prstClr val="white"/>
                </a:solidFill>
                <a:latin typeface="ＭＳ Ｐゴシック" charset="-128"/>
                <a:ea typeface="Meiryo UI" pitchFamily="50" charset="-128"/>
                <a:cs typeface="Meiryo UI" pitchFamily="50" charset="-128"/>
              </a:rPr>
              <a:t>に</a:t>
            </a:r>
            <a:r>
              <a:rPr lang="ja-JP" altLang="en-US" sz="1000" b="1" dirty="0" smtClean="0">
                <a:solidFill>
                  <a:prstClr val="white"/>
                </a:solidFill>
                <a:latin typeface="ＭＳ Ｐゴシック" charset="-128"/>
                <a:ea typeface="Meiryo UI" pitchFamily="50" charset="-128"/>
                <a:cs typeface="Meiryo UI" pitchFamily="50" charset="-128"/>
              </a:rPr>
              <a:t>おける孫法人の状況</a:t>
            </a:r>
            <a:endParaRPr lang="en-US" altLang="ja-JP" sz="1000" b="1" dirty="0" smtClean="0">
              <a:solidFill>
                <a:prstClr val="white"/>
              </a:solidFill>
              <a:latin typeface="ＭＳ Ｐゴシック" charset="-128"/>
              <a:ea typeface="Meiryo UI" pitchFamily="50" charset="-128"/>
              <a:cs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95085617"/>
              </p:ext>
            </p:extLst>
          </p:nvPr>
        </p:nvGraphicFramePr>
        <p:xfrm>
          <a:off x="7200403" y="3429000"/>
          <a:ext cx="1764086" cy="1250346"/>
        </p:xfrm>
        <a:graphic>
          <a:graphicData uri="http://schemas.openxmlformats.org/drawingml/2006/table">
            <a:tbl>
              <a:tblPr/>
              <a:tblGrid>
                <a:gridCol w="1764086">
                  <a:extLst>
                    <a:ext uri="{9D8B030D-6E8A-4147-A177-3AD203B41FA5}">
                      <a16:colId xmlns:a16="http://schemas.microsoft.com/office/drawing/2014/main" val="20000"/>
                    </a:ext>
                  </a:extLst>
                </a:gridCol>
              </a:tblGrid>
              <a:tr h="303979">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26830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保証協会コンピュータサービス</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181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181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6" name="右矢印 25"/>
          <p:cNvSpPr/>
          <p:nvPr/>
        </p:nvSpPr>
        <p:spPr>
          <a:xfrm>
            <a:off x="6800743" y="4077072"/>
            <a:ext cx="296132"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 name="正方形/長方形 24"/>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64</a:t>
            </a:r>
            <a:endParaRPr lang="ja-JP" altLang="en-US" dirty="0">
              <a:solidFill>
                <a:schemeClr val="tx1"/>
              </a:solidFill>
            </a:endParaRPr>
          </a:p>
        </p:txBody>
      </p:sp>
    </p:spTree>
    <p:extLst>
      <p:ext uri="{BB962C8B-B14F-4D97-AF65-F5344CB8AC3E}">
        <p14:creationId xmlns:p14="http://schemas.microsoft.com/office/powerpoint/2010/main" val="25894960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65</a:t>
            </a:r>
            <a:endParaRPr lang="ja-JP" altLang="en-US" dirty="0">
              <a:solidFill>
                <a:schemeClr val="tx1"/>
              </a:solidFill>
            </a:endParaRPr>
          </a:p>
        </p:txBody>
      </p:sp>
      <p:sp>
        <p:nvSpPr>
          <p:cNvPr id="11" name="テキスト ボックス 3"/>
          <p:cNvSpPr txBox="1">
            <a:spLocks noChangeArrowheads="1"/>
          </p:cNvSpPr>
          <p:nvPr/>
        </p:nvSpPr>
        <p:spPr bwMode="auto">
          <a:xfrm>
            <a:off x="179512" y="541775"/>
            <a:ext cx="2745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p>
        </p:txBody>
      </p:sp>
      <p:graphicFrame>
        <p:nvGraphicFramePr>
          <p:cNvPr id="2" name="表 1"/>
          <p:cNvGraphicFramePr>
            <a:graphicFrameLocks noGrp="1"/>
          </p:cNvGraphicFramePr>
          <p:nvPr>
            <p:extLst>
              <p:ext uri="{D42A27DB-BD31-4B8C-83A1-F6EECF244321}">
                <p14:modId xmlns:p14="http://schemas.microsoft.com/office/powerpoint/2010/main" val="1298185860"/>
              </p:ext>
            </p:extLst>
          </p:nvPr>
        </p:nvGraphicFramePr>
        <p:xfrm>
          <a:off x="221490" y="880329"/>
          <a:ext cx="8742997" cy="4831496"/>
        </p:xfrm>
        <a:graphic>
          <a:graphicData uri="http://schemas.openxmlformats.org/drawingml/2006/table">
            <a:tbl>
              <a:tblPr firstRow="1" firstCol="1" bandRow="1"/>
              <a:tblGrid>
                <a:gridCol w="2010250">
                  <a:extLst>
                    <a:ext uri="{9D8B030D-6E8A-4147-A177-3AD203B41FA5}">
                      <a16:colId xmlns:a16="http://schemas.microsoft.com/office/drawing/2014/main" val="1762916636"/>
                    </a:ext>
                  </a:extLst>
                </a:gridCol>
                <a:gridCol w="2358952">
                  <a:extLst>
                    <a:ext uri="{9D8B030D-6E8A-4147-A177-3AD203B41FA5}">
                      <a16:colId xmlns:a16="http://schemas.microsoft.com/office/drawing/2014/main" val="320924773"/>
                    </a:ext>
                  </a:extLst>
                </a:gridCol>
                <a:gridCol w="2321568">
                  <a:extLst>
                    <a:ext uri="{9D8B030D-6E8A-4147-A177-3AD203B41FA5}">
                      <a16:colId xmlns:a16="http://schemas.microsoft.com/office/drawing/2014/main" val="2651241529"/>
                    </a:ext>
                  </a:extLst>
                </a:gridCol>
                <a:gridCol w="2052227">
                  <a:extLst>
                    <a:ext uri="{9D8B030D-6E8A-4147-A177-3AD203B41FA5}">
                      <a16:colId xmlns:a16="http://schemas.microsoft.com/office/drawing/2014/main" val="2653710639"/>
                    </a:ext>
                  </a:extLst>
                </a:gridCol>
              </a:tblGrid>
              <a:tr h="395336">
                <a:tc>
                  <a:txBody>
                    <a:bodyPr/>
                    <a:lstStyle/>
                    <a:p>
                      <a:pPr algn="ctr">
                        <a:spcAft>
                          <a:spcPts val="0"/>
                        </a:spcAft>
                      </a:pPr>
                      <a:r>
                        <a:rPr lang="ja-JP" sz="1050" b="1" kern="100">
                          <a:effectLst/>
                          <a:latin typeface="游明朝" panose="02020400000000000000" pitchFamily="18" charset="-128"/>
                          <a:ea typeface="Meiryo UI" panose="020B0604030504040204" pitchFamily="50" charset="-128"/>
                          <a:cs typeface="Times New Roman" panose="02020603050405020304" pitchFamily="18" charset="0"/>
                        </a:rPr>
                        <a:t>法人名</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000" b="1" kern="100">
                          <a:effectLst/>
                          <a:latin typeface="Meiryo UI" panose="020B0604030504040204" pitchFamily="50" charset="-128"/>
                          <a:ea typeface="游明朝" panose="02020400000000000000" pitchFamily="18" charset="-128"/>
                          <a:cs typeface="Times New Roman" panose="02020603050405020304" pitchFamily="18" charset="0"/>
                        </a:rPr>
                        <a:t>(</a:t>
                      </a:r>
                      <a:r>
                        <a:rPr lang="ja-JP" sz="1000" b="1" kern="100">
                          <a:effectLst/>
                          <a:latin typeface="游明朝" panose="02020400000000000000" pitchFamily="18" charset="-128"/>
                          <a:ea typeface="Meiryo UI" panose="020B0604030504040204" pitchFamily="50" charset="-128"/>
                          <a:cs typeface="Times New Roman" panose="02020603050405020304" pitchFamily="18" charset="0"/>
                        </a:rPr>
                        <a:t>出資元法人名</a:t>
                      </a:r>
                      <a:r>
                        <a:rPr lang="en-US" sz="1000" b="1" kern="10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設立目的</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主要事業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ja-JP" altLang="en-US" sz="1050" b="1" kern="100" dirty="0" smtClean="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点検内容等</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ja-JP" sz="1050" b="1" kern="100" dirty="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今後の方向性</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19437060"/>
                  </a:ext>
                </a:extLst>
              </a:tr>
              <a:tr h="1478720">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保証</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協会</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コンピュータサービス</a:t>
                      </a: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株</a:t>
                      </a: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大阪信用保証協会</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〔設立目的〕</a:t>
                      </a: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複数の信用保証協会で情報処理システムを共同利用するにあたり、業務の効率性の観点から一元的に保守管理等を目的に</a:t>
                      </a:r>
                      <a:r>
                        <a:rPr 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〔主要事業〕</a:t>
                      </a: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情報処理システムに係る企画・開発・運用・保守業務</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○令和元年度末時点で</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信用保証協会が共同利用</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＜共同利用状況＞</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27</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年度末：</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信用保証協会</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年度末：</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信用保証協会</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29</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年度末：</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信用保証協会</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年度末：</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信用保証協会</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大阪信用保証協会の効率的な運営の観点から、情報処理システムの共同利用の状況について点検を行っていく</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65059"/>
                  </a:ext>
                </a:extLst>
              </a:tr>
              <a:tr h="1293880">
                <a:tc>
                  <a:txBody>
                    <a:bodyPr/>
                    <a:lstStyle/>
                    <a:p>
                      <a:pPr algn="just">
                        <a:spcAft>
                          <a:spcPts val="0"/>
                        </a:spcAft>
                      </a:pP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モノレールサービス</a:t>
                      </a: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株</a:t>
                      </a: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p>
                    <a:p>
                      <a:pPr algn="just">
                        <a:spcAft>
                          <a:spcPts val="0"/>
                        </a:spcAft>
                      </a:pPr>
                      <a:r>
                        <a:rPr 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大阪高速鉄道</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株</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〔設立目的〕</a:t>
                      </a: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大阪モノレールの経営の効率化・サービス向上を目的に</a:t>
                      </a:r>
                      <a:r>
                        <a:rPr 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〔主要事業〕</a:t>
                      </a: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モノレール設備の保守、広告の販売、ビル管理、モノレール駅業務及びコンビ二エンスストア等の運営等</a:t>
                      </a:r>
                      <a:endParaRPr lang="ja-JP"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○モノレール設備の保守、広告の販売及び大阪モノレール千里中央ビル管理業務等を実施</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大阪高速鉄道</a:t>
                      </a:r>
                      <a:r>
                        <a:rPr 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株</a:t>
                      </a:r>
                      <a:r>
                        <a:rPr 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の効率的な運営の観点から、本法人の業務の点検を行っていく</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76474"/>
                  </a:ext>
                </a:extLst>
              </a:tr>
              <a:tr h="1663560">
                <a:tc>
                  <a:txBody>
                    <a:bodyPr/>
                    <a:lstStyle/>
                    <a:p>
                      <a:pPr algn="just">
                        <a:spcAft>
                          <a:spcPts val="0"/>
                        </a:spcAft>
                      </a:pP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千里北</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センター</a:t>
                      </a: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株</a:t>
                      </a: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一財</a:t>
                      </a:r>
                      <a:r>
                        <a:rPr 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大阪府</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タウン</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管理財団</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〔設立目的〕</a:t>
                      </a: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千里北地区センター再整備事業において、民間の活力を積極的に導入する観点から設立</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〔主要事業〕</a:t>
                      </a: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千里北地区専門店街の商業</a:t>
                      </a:r>
                      <a:r>
                        <a:rPr 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施設及び</a:t>
                      </a: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駐車場等の管理運営</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一財</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a:t>
                      </a:r>
                      <a:r>
                        <a:rPr lang="ja-JP"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タウン管理財団が所有する千里北センタービルと法人が所有する建物は一体的な商業施設であり、その効率性の観点から一元的に施設管理等を実施</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○地元市において、千里北地区における再整備手法の検討を進めるという方針に基づき、市街地再開発事業の実現性にかかる調査を実施</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月に</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一財</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大阪府タウン管理財団が統合予定であることや、千里北地区の再開発に向けた状況を踏まえ、法人のあり方について検討を行っていく</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084295"/>
                  </a:ext>
                </a:extLst>
              </a:tr>
            </a:tbl>
          </a:graphicData>
        </a:graphic>
      </p:graphicFrame>
    </p:spTree>
    <p:extLst>
      <p:ext uri="{BB962C8B-B14F-4D97-AF65-F5344CB8AC3E}">
        <p14:creationId xmlns:p14="http://schemas.microsoft.com/office/powerpoint/2010/main" val="34339324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649305229"/>
              </p:ext>
            </p:extLst>
          </p:nvPr>
        </p:nvGraphicFramePr>
        <p:xfrm>
          <a:off x="296525" y="1126188"/>
          <a:ext cx="8685966" cy="4068609"/>
        </p:xfrm>
        <a:graphic>
          <a:graphicData uri="http://schemas.openxmlformats.org/drawingml/2006/table">
            <a:tbl>
              <a:tblPr firstRow="1" firstCol="1" bandRow="1">
                <a:tableStyleId>{BC89EF96-8CEA-46FF-86C4-4CE0E7609802}</a:tableStyleId>
              </a:tblPr>
              <a:tblGrid>
                <a:gridCol w="1890211">
                  <a:extLst>
                    <a:ext uri="{9D8B030D-6E8A-4147-A177-3AD203B41FA5}">
                      <a16:colId xmlns:a16="http://schemas.microsoft.com/office/drawing/2014/main" val="20000"/>
                    </a:ext>
                  </a:extLst>
                </a:gridCol>
                <a:gridCol w="1800199">
                  <a:extLst>
                    <a:ext uri="{9D8B030D-6E8A-4147-A177-3AD203B41FA5}">
                      <a16:colId xmlns:a16="http://schemas.microsoft.com/office/drawing/2014/main" val="20001"/>
                    </a:ext>
                  </a:extLst>
                </a:gridCol>
                <a:gridCol w="2430270">
                  <a:extLst>
                    <a:ext uri="{9D8B030D-6E8A-4147-A177-3AD203B41FA5}">
                      <a16:colId xmlns:a16="http://schemas.microsoft.com/office/drawing/2014/main" val="20005"/>
                    </a:ext>
                  </a:extLst>
                </a:gridCol>
                <a:gridCol w="2565286">
                  <a:extLst>
                    <a:ext uri="{9D8B030D-6E8A-4147-A177-3AD203B41FA5}">
                      <a16:colId xmlns:a16="http://schemas.microsoft.com/office/drawing/2014/main" val="3039365058"/>
                    </a:ext>
                  </a:extLst>
                </a:gridCol>
              </a:tblGrid>
              <a:tr h="412602">
                <a:tc>
                  <a:txBody>
                    <a:bodyPr/>
                    <a:lstStyle/>
                    <a:p>
                      <a:pPr algn="ctr">
                        <a:spcAft>
                          <a:spcPts val="0"/>
                        </a:spcAft>
                      </a:pPr>
                      <a:r>
                        <a:rPr 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100" b="1" kern="100" spc="-5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100" b="1" kern="100" spc="-5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令和元年度</a:t>
                      </a: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の取組み状況</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の取組み</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52268">
                <a:tc>
                  <a:txBody>
                    <a:bodyPr/>
                    <a:lstStyle/>
                    <a:p>
                      <a:r>
                        <a:rPr kumimoji="1" lang="zh-TW"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kumimoji="1" lang="en-US" altLang="zh-TW"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大阪府立病院機構</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府立病院機構、</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市民病院機構の法人統合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just"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及び府市法人と連携を図り、法人統合に向けて引き続き検討</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を進めた。</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just"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引き続き、市及び府市法人と連携を図り、法人</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統合に</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向けて検討を進める。</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03739">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文化施設（対象施設）</a:t>
                      </a:r>
                    </a:p>
                    <a:p>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府：弥生文化博物館、</a:t>
                      </a:r>
                      <a:endPar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kumimoji="1" lang="ja-JP" altLang="en-US" sz="11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p>
                    <a:p>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日本民家集落博物館</a:t>
                      </a:r>
                    </a:p>
                    <a:p>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市：大阪歴史博物館、</a:t>
                      </a:r>
                      <a:endPar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東洋陶磁美術館、</a:t>
                      </a:r>
                    </a:p>
                    <a:p>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自然史博物館、</a:t>
                      </a:r>
                      <a:endPar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美術館、科学館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市単独による地方独立行政法人を設立したのち、府施設を合流し、府市の文化施設</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施設（博物館等）を一体運営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l"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大阪市が平成</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月に設立した地方独立行政法人大阪市博物館機構への合流について大阪市と協議した。</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引き続き、大阪市博物館機構への合流に</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ついて、大阪市と協議を進める。</a:t>
                      </a: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cxnSp>
        <p:nvCxnSpPr>
          <p:cNvPr id="8" name="直線コネクタ 7"/>
          <p:cNvCxnSpPr/>
          <p:nvPr/>
        </p:nvCxnSpPr>
        <p:spPr>
          <a:xfrm>
            <a:off x="179512"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51520" y="98630"/>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出資法人等の改革</a:t>
            </a:r>
          </a:p>
        </p:txBody>
      </p:sp>
      <p:sp>
        <p:nvSpPr>
          <p:cNvPr id="12" name="正方形/長方形 4"/>
          <p:cNvSpPr>
            <a:spLocks noChangeArrowheads="1"/>
          </p:cNvSpPr>
          <p:nvPr/>
        </p:nvSpPr>
        <p:spPr bwMode="auto">
          <a:xfrm>
            <a:off x="251520" y="785282"/>
            <a:ext cx="21675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66</a:t>
            </a:r>
            <a:endParaRPr lang="ja-JP" altLang="en-US" dirty="0">
              <a:solidFill>
                <a:schemeClr val="tx1"/>
              </a:solidFill>
            </a:endParaRPr>
          </a:p>
        </p:txBody>
      </p:sp>
    </p:spTree>
    <p:extLst>
      <p:ext uri="{BB962C8B-B14F-4D97-AF65-F5344CB8AC3E}">
        <p14:creationId xmlns:p14="http://schemas.microsoft.com/office/powerpoint/2010/main" val="320387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ホームベース 23"/>
          <p:cNvSpPr/>
          <p:nvPr/>
        </p:nvSpPr>
        <p:spPr>
          <a:xfrm>
            <a:off x="435623" y="4892498"/>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108520" y="16447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412863" y="2680755"/>
            <a:ext cx="8676962"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～多様なプレーヤーを束ね、より良い道筋を見出す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415868" y="1655221"/>
            <a:ext cx="8641668"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「気づき」を得る</a:t>
            </a:r>
            <a:endPar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55156" y="3021948"/>
            <a:ext cx="8596550"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様々な社会課題解決に臨む多様</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プレーヤーを束ねる「起点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となり、社会全体としてより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最適な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解決方法を選択する。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468443" y="2047830"/>
            <a:ext cx="8612157"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「気づき」が生まれやすい環境をつくる。</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173418" y="728700"/>
            <a:ext cx="8960127" cy="830997"/>
          </a:xfrm>
          <a:prstGeom prst="rect">
            <a:avLst/>
          </a:prstGeom>
          <a:solidFill>
            <a:schemeClr val="bg1"/>
          </a:solidFill>
        </p:spPr>
        <p:txBody>
          <a:bodyPr wrap="square">
            <a:spAutoFit/>
          </a:bodyPr>
          <a:lstStyle/>
          <a:p>
            <a:pPr marL="177800" lvl="0" indent="-1778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「自律的で創造性を発揮する行財政運営体制の確立」に向け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）に掲げた「組み換え（シフト）」と「強みを束ねる」を改革の視点に、次の行動指針のもと、着実に成果を生み出していきます。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435623" y="3699030"/>
            <a:ext cx="865927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～「やって</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みよう」の精神を</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もち、果敢に挑戦する</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483068" y="4059070"/>
            <a:ext cx="8596550"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新たな課題発見や課題解決に資する先進的な試みに対して、「やってみよう」という進取の気風、挑戦の精神、そして、そのような取組みを「やってみなはれ」と受容する寛容性にあふれた組織の土壌（文化</a:t>
            </a:r>
            <a:r>
              <a:rPr lang="ja-JP" altLang="en-US" sz="1400" spc="-50" dirty="0" smtClean="0">
                <a:latin typeface="メイリオ" panose="020B0604030504040204" pitchFamily="50" charset="-128"/>
                <a:ea typeface="メイリオ" panose="020B0604030504040204" pitchFamily="50" charset="-128"/>
                <a:cs typeface="メイリオ" panose="020B0604030504040204" pitchFamily="50" charset="-128"/>
              </a:rPr>
              <a:t>）を育む。</a:t>
            </a:r>
            <a:endPar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a:t>
            </a:r>
            <a:endParaRPr lang="ja-JP" altLang="en-US" dirty="0">
              <a:solidFill>
                <a:prstClr val="black"/>
              </a:solidFill>
            </a:endParaRPr>
          </a:p>
        </p:txBody>
      </p:sp>
      <p:grpSp>
        <p:nvGrpSpPr>
          <p:cNvPr id="12" name="グループ化 11"/>
          <p:cNvGrpSpPr/>
          <p:nvPr/>
        </p:nvGrpSpPr>
        <p:grpSpPr>
          <a:xfrm>
            <a:off x="895485" y="5047669"/>
            <a:ext cx="7826787" cy="1351661"/>
            <a:chOff x="-94625" y="513468"/>
            <a:chExt cx="7826787" cy="1351661"/>
          </a:xfrm>
        </p:grpSpPr>
        <p:sp>
          <p:nvSpPr>
            <p:cNvPr id="13" name="山形 1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76896" y="571211"/>
              <a:ext cx="2553451" cy="328936"/>
            </a:xfrm>
            <a:prstGeom prst="rect">
              <a:avLst/>
            </a:prstGeom>
            <a:noFill/>
          </p:spPr>
          <p:txBody>
            <a:bodyPr wrap="square" rtlCol="0">
              <a:spAutoFit/>
            </a:bodyPr>
            <a:lstStyle/>
            <a:p>
              <a:pPr>
                <a:lnSpc>
                  <a:spcPts val="9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山形 14"/>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経営</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の取組み」</a:t>
              </a:r>
              <a:endPar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smtClean="0">
                  <a:latin typeface="メイリオ" panose="020B0604030504040204" pitchFamily="50" charset="-128"/>
                  <a:ea typeface="メイリオ" panose="020B0604030504040204" pitchFamily="50" charset="-128"/>
                  <a:cs typeface="メイリオ" panose="020B0604030504040204" pitchFamily="50" charset="-128"/>
                </a:rPr>
                <a:t>中長期的</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な視点も持ちつつ、単年度の取組みとして、毎年</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２月公表</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右矢印 16"/>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a:t>
              </a:r>
              <a:endPar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右矢印 17"/>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19" name="右矢印 18"/>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な行政経営の取組み</a:t>
              </a:r>
            </a:p>
          </p:txBody>
        </p:sp>
        <p:sp>
          <p:nvSpPr>
            <p:cNvPr id="20" name="右矢印 19"/>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a:t>
              </a:r>
              <a:endPar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 name="タイトル 1"/>
          <p:cNvSpPr txBox="1">
            <a:spLocks/>
          </p:cNvSpPr>
          <p:nvPr/>
        </p:nvSpPr>
        <p:spPr>
          <a:xfrm>
            <a:off x="566555" y="4734145"/>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368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0511" y="127567"/>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0511" y="503675"/>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1877061596"/>
              </p:ext>
            </p:extLst>
          </p:nvPr>
        </p:nvGraphicFramePr>
        <p:xfrm>
          <a:off x="429988" y="936126"/>
          <a:ext cx="8284023" cy="5169213"/>
        </p:xfrm>
        <a:graphic>
          <a:graphicData uri="http://schemas.openxmlformats.org/drawingml/2006/table">
            <a:tbl>
              <a:tblPr firstRow="1" bandRow="1">
                <a:tableStyleId>{5940675A-B579-460E-94D1-54222C63F5DA}</a:tableStyleId>
              </a:tblPr>
              <a:tblGrid>
                <a:gridCol w="1739218">
                  <a:extLst>
                    <a:ext uri="{9D8B030D-6E8A-4147-A177-3AD203B41FA5}">
                      <a16:colId xmlns:a16="http://schemas.microsoft.com/office/drawing/2014/main" val="20000"/>
                    </a:ext>
                  </a:extLst>
                </a:gridCol>
                <a:gridCol w="2224325">
                  <a:extLst>
                    <a:ext uri="{9D8B030D-6E8A-4147-A177-3AD203B41FA5}">
                      <a16:colId xmlns:a16="http://schemas.microsoft.com/office/drawing/2014/main" val="20001"/>
                    </a:ext>
                  </a:extLst>
                </a:gridCol>
                <a:gridCol w="2205245">
                  <a:extLst>
                    <a:ext uri="{9D8B030D-6E8A-4147-A177-3AD203B41FA5}">
                      <a16:colId xmlns:a16="http://schemas.microsoft.com/office/drawing/2014/main" val="20002"/>
                    </a:ext>
                  </a:extLst>
                </a:gridCol>
                <a:gridCol w="2115235">
                  <a:extLst>
                    <a:ext uri="{9D8B030D-6E8A-4147-A177-3AD203B41FA5}">
                      <a16:colId xmlns:a16="http://schemas.microsoft.com/office/drawing/2014/main" val="20003"/>
                    </a:ext>
                  </a:extLst>
                </a:gridCol>
              </a:tblGrid>
              <a:tr h="37763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令和元年度の取組み状況</a:t>
                      </a:r>
                      <a:endPar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35615">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青少年海洋センター</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青少年に自然と親しむ健康で文化的なレクリエーション活動の場を提供し、もって青少年の健全な育成を図る。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PFI</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手法を活用した施設の改修やサービスの向上など、施設のあり方を検討するため</a:t>
                      </a:r>
                      <a:r>
                        <a:rPr lang="ja-JP" altLang="en-US" sz="11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サウンディング型市場調査を行った。</a:t>
                      </a:r>
                      <a:endParaRPr lang="en-US" altLang="ja-JP"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令和元年度に行った</a:t>
                      </a:r>
                      <a:r>
                        <a:rPr lang="ja-JP" altLang="en-US" sz="11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サウンディング型市場調査の</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結果に基づき、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PFI</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事業の導入可能性調査を行う。</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また、次期指定管理者の選定手続きを行う。</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43389"/>
                  </a:ext>
                </a:extLst>
              </a:tr>
              <a:tr h="585065">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青少年海洋センター</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・ファミリー棟</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稲スポーツセンター</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u="non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者のスポーツ及びレクリエーションの活動を支援し、もって障がい者</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の社会参加の促進に資する。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ja-JP" altLang="en-US" sz="110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施設の利用環境の継続性の確保ができるよう指定管理者の公募内容を決定し、次期指定管理者を選定した。</a:t>
                      </a:r>
                      <a:endParaRPr lang="ja-JP" altLang="en-US" sz="1100" i="0" u="sng" strike="sng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施設運営に関し、引き続き、施設の利用環境の継続性の確保と広域拠点性の確保を図っていく。</a:t>
                      </a:r>
                      <a:endParaRPr lang="ja-JP" altLang="en-US" sz="1100" u="none" strike="sng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2614840993"/>
                  </a:ext>
                </a:extLst>
              </a:tr>
              <a:tr h="1903054">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女性自立支援センター</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（あゆみ寮・のぞみ寮）</a:t>
                      </a:r>
                    </a:p>
                    <a:p>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家庭環境の破綻や生活の困窮など、様々な事情により社会生活を営むうえで困難な問題を抱えている女性を保護する。</a:t>
                      </a: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利用実績を踏まえ、施設定員を見直した。</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に公表された国の「困難な問題を抱える女性への支援のあり方に関する検討会」で示された中間まとめ記載の「婦人保護事業の運用面における見直し」を受け、「一時保護解除後のフォローアップ体制等の拡充」等の取組みを行った。</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施設の定員見直しにより生じた余剰スペースの有効活用を図る。</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また、引き続き「婦人保護事業の運用面における見直し」の実現に向けた取組みを行う。</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567545529"/>
                  </a:ext>
                </a:extLst>
              </a:tr>
              <a:tr h="883920">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中河内救命救急センター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救急患者に対し救命医療を行い、府民の生命及び健康の保持に資する。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運営形態のあり方について、東大阪市・市立東大阪医療センターと検討会議に向け準備を行った。</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引き続き、運営形態のあり方について、東大阪市・市立東大阪医療センターと協議を継続する。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169744937"/>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67</a:t>
            </a:r>
            <a:endParaRPr lang="ja-JP" altLang="en-US" dirty="0">
              <a:solidFill>
                <a:schemeClr val="tx1"/>
              </a:solidFill>
            </a:endParaRPr>
          </a:p>
        </p:txBody>
      </p:sp>
      <p:sp>
        <p:nvSpPr>
          <p:cNvPr id="3" name="テキスト ボックス 2"/>
          <p:cNvSpPr txBox="1"/>
          <p:nvPr/>
        </p:nvSpPr>
        <p:spPr>
          <a:xfrm>
            <a:off x="296525" y="575136"/>
            <a:ext cx="7290810" cy="307777"/>
          </a:xfrm>
          <a:prstGeom prst="rect">
            <a:avLst/>
          </a:prstGeom>
          <a:noFill/>
        </p:spPr>
        <p:txBody>
          <a:bodyPr wrap="square" rtlCol="0">
            <a:spAutoFit/>
          </a:bodyPr>
          <a:lstStyle/>
          <a:p>
            <a:r>
              <a:rPr kumimoji="1" lang="ja-JP" altLang="en-US" sz="1400" dirty="0" smtClean="0">
                <a:latin typeface="+mj-ea"/>
                <a:ea typeface="+mj-ea"/>
                <a:cs typeface="メイリオ" panose="020B0604030504040204" pitchFamily="50" charset="-128"/>
              </a:rPr>
              <a:t>「平成</a:t>
            </a:r>
            <a:r>
              <a:rPr kumimoji="1" lang="en-US" altLang="ja-JP" sz="1400" dirty="0" smtClean="0">
                <a:latin typeface="+mj-ea"/>
                <a:ea typeface="+mj-ea"/>
                <a:cs typeface="メイリオ" panose="020B0604030504040204" pitchFamily="50" charset="-128"/>
              </a:rPr>
              <a:t>31</a:t>
            </a:r>
            <a:r>
              <a:rPr kumimoji="1" lang="ja-JP" altLang="en-US" sz="1400" dirty="0" smtClean="0">
                <a:latin typeface="+mj-ea"/>
                <a:ea typeface="+mj-ea"/>
                <a:cs typeface="メイリオ" panose="020B0604030504040204" pitchFamily="50" charset="-128"/>
              </a:rPr>
              <a:t>年度大阪府行政経営の取組み」掲載項目の取組み状況及び令和</a:t>
            </a:r>
            <a:r>
              <a:rPr kumimoji="1" lang="en-US" altLang="ja-JP" sz="1400" dirty="0" smtClean="0">
                <a:latin typeface="+mj-ea"/>
                <a:ea typeface="+mj-ea"/>
                <a:cs typeface="メイリオ" panose="020B0604030504040204" pitchFamily="50" charset="-128"/>
              </a:rPr>
              <a:t>2</a:t>
            </a:r>
            <a:r>
              <a:rPr kumimoji="1" lang="ja-JP" altLang="en-US" sz="1400" dirty="0" smtClean="0">
                <a:latin typeface="+mj-ea"/>
                <a:ea typeface="+mj-ea"/>
                <a:cs typeface="メイリオ" panose="020B0604030504040204" pitchFamily="50" charset="-128"/>
              </a:rPr>
              <a:t>年度の取組み</a:t>
            </a:r>
          </a:p>
        </p:txBody>
      </p:sp>
    </p:spTree>
    <p:extLst>
      <p:ext uri="{BB962C8B-B14F-4D97-AF65-F5344CB8AC3E}">
        <p14:creationId xmlns:p14="http://schemas.microsoft.com/office/powerpoint/2010/main" val="6896408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1891" y="148869"/>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68</a:t>
            </a:r>
            <a:endParaRPr lang="ja-JP" altLang="en-US"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583167262"/>
              </p:ext>
            </p:extLst>
          </p:nvPr>
        </p:nvGraphicFramePr>
        <p:xfrm>
          <a:off x="356142" y="888160"/>
          <a:ext cx="8431716" cy="5252700"/>
        </p:xfrm>
        <a:graphic>
          <a:graphicData uri="http://schemas.openxmlformats.org/drawingml/2006/table">
            <a:tbl>
              <a:tblPr firstRow="1" bandRow="1">
                <a:tableStyleId>{5940675A-B579-460E-94D1-54222C63F5DA}</a:tableStyleId>
              </a:tblPr>
              <a:tblGrid>
                <a:gridCol w="1651443">
                  <a:extLst>
                    <a:ext uri="{9D8B030D-6E8A-4147-A177-3AD203B41FA5}">
                      <a16:colId xmlns:a16="http://schemas.microsoft.com/office/drawing/2014/main" val="722862019"/>
                    </a:ext>
                  </a:extLst>
                </a:gridCol>
                <a:gridCol w="2451632">
                  <a:extLst>
                    <a:ext uri="{9D8B030D-6E8A-4147-A177-3AD203B41FA5}">
                      <a16:colId xmlns:a16="http://schemas.microsoft.com/office/drawing/2014/main" val="2328954444"/>
                    </a:ext>
                  </a:extLst>
                </a:gridCol>
                <a:gridCol w="2213406">
                  <a:extLst>
                    <a:ext uri="{9D8B030D-6E8A-4147-A177-3AD203B41FA5}">
                      <a16:colId xmlns:a16="http://schemas.microsoft.com/office/drawing/2014/main" val="2798291691"/>
                    </a:ext>
                  </a:extLst>
                </a:gridCol>
                <a:gridCol w="2115235">
                  <a:extLst>
                    <a:ext uri="{9D8B030D-6E8A-4147-A177-3AD203B41FA5}">
                      <a16:colId xmlns:a16="http://schemas.microsoft.com/office/drawing/2014/main" val="203187343"/>
                    </a:ext>
                  </a:extLst>
                </a:gridCol>
              </a:tblGrid>
              <a:tr h="41492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令和元年度の取組み状況</a:t>
                      </a:r>
                      <a:endPar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380445311"/>
                  </a:ext>
                </a:extLst>
              </a:tr>
              <a:tr h="95018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労働組合の健全な発展並びに労働者の教養の向上及び福祉の増進に資する集会、催物等の場を提供する。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南館を含む施設全体のあり方を検討するにあたり、施設の状況・過去の経緯等の確認を行い、課題抽出に取り組んだ。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引き続き、指定期間</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（令和元</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-5</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a:t>
                      </a:r>
                      <a:r>
                        <a:rPr lang="ja-JP" altLang="en-US" sz="11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終了までに、</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南館を含む施設全体のあり方を検討する。</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53045079"/>
                  </a:ext>
                </a:extLst>
              </a:tr>
              <a:tr h="1575175">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堺泉北港の緑地</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港湾施設労働者の福利厚生、地域住民等の交流の促進、地域の魅力の増進に資する。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泉大津市と協働し、市所有のスポーツ施設と一括して指定管理を行う新たなスキームを構築し、泉大津市において令和</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2</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年度からの指定管理者を公募し、決定した。</a:t>
                      </a:r>
                      <a:endPar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endParaRPr>
                    </a:p>
                    <a:p>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新たな行政経営の取組み</a:t>
                      </a:r>
                      <a:r>
                        <a:rPr kumimoji="1" lang="en-US" altLang="ja-JP" sz="1100" kern="1200" smtClean="0">
                          <a:solidFill>
                            <a:schemeClr val="tx1"/>
                          </a:solidFill>
                          <a:effectLst/>
                          <a:latin typeface="メイリオ" panose="020B0604030504040204" pitchFamily="50" charset="-128"/>
                          <a:ea typeface="メイリオ" panose="020B0604030504040204" pitchFamily="50" charset="-128"/>
                          <a:cs typeface="+mn-cs"/>
                        </a:rPr>
                        <a:t>24</a:t>
                      </a:r>
                      <a:r>
                        <a:rPr kumimoji="1" lang="ja-JP" altLang="en-US" sz="1100" kern="1200" smtClean="0">
                          <a:solidFill>
                            <a:schemeClr val="tx1"/>
                          </a:solidFill>
                          <a:effectLst/>
                          <a:latin typeface="メイリオ" panose="020B0604030504040204" pitchFamily="50" charset="-128"/>
                          <a:ea typeface="メイリオ" panose="020B0604030504040204" pitchFamily="50" charset="-128"/>
                          <a:cs typeface="+mn-cs"/>
                        </a:rPr>
                        <a:t>頁 </a:t>
                      </a:r>
                      <a:endPar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endParaRPr>
                    </a:p>
                    <a:p>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   </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参照</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kumimoji="1" lang="ja-JP" altLang="en-US" sz="11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2003836822"/>
                  </a:ext>
                </a:extLst>
              </a:tr>
              <a:tr h="630070">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府民の森　ちはや園地</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府民に自然の風景地と親しむ場を提供し、もって府民の健康で文化的な生活の確保に資する。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府民の森ちはや園地と金剛登山道駐車場の一体公募等、地域の活性化について検討するとともに、ちはや園地についてサウンディング型市場調査を実施した。</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令和元年度に実施したサウンディング型市場調査の結果等を踏まえ、多様な府民ニーズへの対応や魅力創出を図るための方針を検討のうえ、次期指定管理者の選定を行う。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3560375987"/>
                  </a:ext>
                </a:extLst>
              </a:tr>
              <a:tr h="585065">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金剛登山道駐車場</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金剛生駒紀泉国定公園の利用の増進を図る。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3429533112"/>
                  </a:ext>
                </a:extLst>
              </a:tr>
              <a:tr h="1021022">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門真スポーツセンター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体育、スポーツ及びレクリエーションの振興を図り、併せて文化的な集会及び催物の場を提供する。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サウンディング型市場調査の結果を踏まえ、令和</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年度からの指定期間を</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年とした上で、施設の活性化に向けた投資を求める内容で、指定管理者を公募、選定した。</a:t>
                      </a:r>
                      <a:endParaRPr lang="ja-JP" altLang="en-US" sz="1100"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4122832362"/>
                  </a:ext>
                </a:extLst>
              </a:tr>
            </a:tbl>
          </a:graphicData>
        </a:graphic>
      </p:graphicFrame>
    </p:spTree>
    <p:extLst>
      <p:ext uri="{BB962C8B-B14F-4D97-AF65-F5344CB8AC3E}">
        <p14:creationId xmlns:p14="http://schemas.microsoft.com/office/powerpoint/2010/main" val="40856576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9512" y="176397"/>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69</a:t>
            </a:r>
            <a:endParaRPr lang="ja-JP" altLang="en-US"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21825873"/>
              </p:ext>
            </p:extLst>
          </p:nvPr>
        </p:nvGraphicFramePr>
        <p:xfrm>
          <a:off x="415759" y="824614"/>
          <a:ext cx="8312482" cy="2973986"/>
        </p:xfrm>
        <a:graphic>
          <a:graphicData uri="http://schemas.openxmlformats.org/drawingml/2006/table">
            <a:tbl>
              <a:tblPr firstRow="1" bandRow="1">
                <a:tableStyleId>{5940675A-B579-460E-94D1-54222C63F5DA}</a:tableStyleId>
              </a:tblPr>
              <a:tblGrid>
                <a:gridCol w="1651443">
                  <a:extLst>
                    <a:ext uri="{9D8B030D-6E8A-4147-A177-3AD203B41FA5}">
                      <a16:colId xmlns:a16="http://schemas.microsoft.com/office/drawing/2014/main" val="722862019"/>
                    </a:ext>
                  </a:extLst>
                </a:gridCol>
                <a:gridCol w="2451632">
                  <a:extLst>
                    <a:ext uri="{9D8B030D-6E8A-4147-A177-3AD203B41FA5}">
                      <a16:colId xmlns:a16="http://schemas.microsoft.com/office/drawing/2014/main" val="2328954444"/>
                    </a:ext>
                  </a:extLst>
                </a:gridCol>
                <a:gridCol w="2094172">
                  <a:extLst>
                    <a:ext uri="{9D8B030D-6E8A-4147-A177-3AD203B41FA5}">
                      <a16:colId xmlns:a16="http://schemas.microsoft.com/office/drawing/2014/main" val="2798291691"/>
                    </a:ext>
                  </a:extLst>
                </a:gridCol>
                <a:gridCol w="2115235">
                  <a:extLst>
                    <a:ext uri="{9D8B030D-6E8A-4147-A177-3AD203B41FA5}">
                      <a16:colId xmlns:a16="http://schemas.microsoft.com/office/drawing/2014/main" val="203187343"/>
                    </a:ext>
                  </a:extLst>
                </a:gridCol>
              </a:tblGrid>
              <a:tr h="4441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令和元年度の取組み状況</a:t>
                      </a:r>
                      <a:endPar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380445311"/>
                  </a:ext>
                </a:extLst>
              </a:tr>
              <a:tr h="50405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弥生文化博物館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歴史、民俗等に関する資料を収集し、保管し、及び展示して府民の利用に供し、もって府民の文化的向上に資する。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指定期間を</a:t>
                      </a:r>
                      <a:r>
                        <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年とする次期指定管理者を選定した。</a:t>
                      </a:r>
                    </a:p>
                    <a:p>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大阪市が平成</a:t>
                      </a:r>
                      <a:r>
                        <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月に設立した地方独立行政法人</a:t>
                      </a:r>
                      <a:r>
                        <a:rPr lang="zh-TW"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大阪市博物館機構</a:t>
                      </a:r>
                      <a:r>
                        <a:rPr lang="ja-JP" altLang="en-US" sz="1100" strike="noStrik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合流について大阪市と協議した。</a:t>
                      </a:r>
                      <a:endPar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引き続き、大阪市博物館機構への合流について、大阪市と協議を進める。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525393"/>
                  </a:ext>
                </a:extLst>
              </a:tr>
              <a:tr h="396044">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飛鳥博物館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2482625"/>
                  </a:ext>
                </a:extLst>
              </a:tr>
              <a:tr h="729081">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飛鳥風土記の丘</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一須賀古墳群を保存するとともに府民にこれと親しむ場を提供し、もって府民の文化的向上に資する。</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指定期間を</a:t>
                      </a:r>
                      <a:r>
                        <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年とする次期指定管理者を選定した。</a:t>
                      </a:r>
                      <a:endPar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大阪市が平成</a:t>
                      </a:r>
                      <a:r>
                        <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月に設立した地方独立行政法人</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大阪市博物館機構</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への合流について、上記</a:t>
                      </a:r>
                      <a:r>
                        <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博物館と併せて大阪市と協議するともに、合流方法について検討した。</a:t>
                      </a:r>
                      <a:endPar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引き続き、大阪市博物館機構への合流について、大阪市と協議を進める。</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756268"/>
                  </a:ext>
                </a:extLst>
              </a:tr>
            </a:tbl>
          </a:graphicData>
        </a:graphic>
      </p:graphicFrame>
    </p:spTree>
    <p:extLst>
      <p:ext uri="{BB962C8B-B14F-4D97-AF65-F5344CB8AC3E}">
        <p14:creationId xmlns:p14="http://schemas.microsoft.com/office/powerpoint/2010/main" val="30971393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1510"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24428" y="6515098"/>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70</a:t>
            </a:r>
            <a:endParaRPr lang="ja-JP" altLang="en-US" dirty="0">
              <a:solidFill>
                <a:schemeClr val="tx1"/>
              </a:solidFill>
            </a:endParaRPr>
          </a:p>
        </p:txBody>
      </p:sp>
      <p:sp>
        <p:nvSpPr>
          <p:cNvPr id="7" name="テキスト ボックス 6"/>
          <p:cNvSpPr txBox="1"/>
          <p:nvPr/>
        </p:nvSpPr>
        <p:spPr>
          <a:xfrm>
            <a:off x="341530" y="629937"/>
            <a:ext cx="7290810" cy="307777"/>
          </a:xfrm>
          <a:prstGeom prst="rect">
            <a:avLst/>
          </a:prstGeom>
          <a:noFill/>
        </p:spPr>
        <p:txBody>
          <a:bodyPr wrap="square" rtlCol="0">
            <a:spAutoFit/>
          </a:bodyPr>
          <a:lstStyle/>
          <a:p>
            <a:r>
              <a:rPr kumimoji="1" lang="ja-JP" altLang="en-US" sz="1400" dirty="0" smtClean="0">
                <a:latin typeface="+mj-ea"/>
                <a:ea typeface="+mj-ea"/>
                <a:cs typeface="メイリオ" panose="020B0604030504040204" pitchFamily="50" charset="-128"/>
              </a:rPr>
              <a:t>令和</a:t>
            </a:r>
            <a:r>
              <a:rPr kumimoji="1" lang="en-US" altLang="ja-JP" sz="1400" dirty="0" smtClean="0">
                <a:latin typeface="+mj-ea"/>
                <a:ea typeface="+mj-ea"/>
                <a:cs typeface="メイリオ" panose="020B0604030504040204" pitchFamily="50" charset="-128"/>
              </a:rPr>
              <a:t>2</a:t>
            </a:r>
            <a:r>
              <a:rPr kumimoji="1" lang="ja-JP" altLang="en-US" sz="1400" dirty="0" smtClean="0">
                <a:latin typeface="+mj-ea"/>
                <a:ea typeface="+mj-ea"/>
                <a:cs typeface="メイリオ" panose="020B0604030504040204" pitchFamily="50" charset="-128"/>
              </a:rPr>
              <a:t>年度に新たに重点的な取組みを行う施設</a:t>
            </a:r>
          </a:p>
        </p:txBody>
      </p:sp>
      <p:graphicFrame>
        <p:nvGraphicFramePr>
          <p:cNvPr id="8" name="表 7"/>
          <p:cNvGraphicFramePr>
            <a:graphicFrameLocks noGrp="1"/>
          </p:cNvGraphicFramePr>
          <p:nvPr>
            <p:extLst>
              <p:ext uri="{D42A27DB-BD31-4B8C-83A1-F6EECF244321}">
                <p14:modId xmlns:p14="http://schemas.microsoft.com/office/powerpoint/2010/main" val="2312616082"/>
              </p:ext>
            </p:extLst>
          </p:nvPr>
        </p:nvGraphicFramePr>
        <p:xfrm>
          <a:off x="364032" y="937714"/>
          <a:ext cx="8415935" cy="5001668"/>
        </p:xfrm>
        <a:graphic>
          <a:graphicData uri="http://schemas.openxmlformats.org/drawingml/2006/table">
            <a:tbl>
              <a:tblPr firstRow="1" bandRow="1">
                <a:tableStyleId>{5940675A-B579-460E-94D1-54222C63F5DA}</a:tableStyleId>
              </a:tblPr>
              <a:tblGrid>
                <a:gridCol w="1800200">
                  <a:extLst>
                    <a:ext uri="{9D8B030D-6E8A-4147-A177-3AD203B41FA5}">
                      <a16:colId xmlns:a16="http://schemas.microsoft.com/office/drawing/2014/main" val="20000"/>
                    </a:ext>
                  </a:extLst>
                </a:gridCol>
                <a:gridCol w="3015335">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42105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extLst>
                  <a:ext uri="{0D108BD9-81ED-4DB2-BD59-A6C34878D82A}">
                    <a16:rowId xmlns:a16="http://schemas.microsoft.com/office/drawing/2014/main" val="10000"/>
                  </a:ext>
                </a:extLst>
              </a:tr>
              <a:tr h="916111">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大型児童館ビッグバン</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児童に健全な遊びを与えて、その健康を増進し、または情操をゆたかにするため、児童福祉法第</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条に定める児童厚生施設を設置することにより、府民の福祉の向上に資する。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月の堺市への移管に向けて、堺市と協議等を進める。</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756418"/>
                  </a:ext>
                </a:extLst>
              </a:tr>
              <a:tr h="723165">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花の文化園</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花</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きを</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学び、花きに憩う場を府民に提供し、もって府民の花きに関する理解に資する。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令和元年度に実施したサウンディング型市場調査の結果を踏まえ、施設の大規模補修も見据えた今後の方針を検討</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のうえ、次期指定管理者の選定を行う。</a:t>
                      </a:r>
                      <a:endPar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52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府民の森（ちはや園地及びほりご園地を除く</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園地）</a:t>
                      </a: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府民に自然の風景地と親しむ場を提供し、もって府民の健康で文化的な生活の確保に資する。</a:t>
                      </a: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令和元年度に実施した</a:t>
                      </a:r>
                      <a:r>
                        <a:rPr kumimoji="1" lang="ja-JP" altLang="ja-JP" sz="11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a:t>
                      </a:r>
                      <a:r>
                        <a:rPr kumimoji="1" lang="ja-JP" altLang="en-US" sz="11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の結果を踏まえ、</a:t>
                      </a:r>
                      <a:r>
                        <a:rPr kumimoji="1" lang="ja-JP" altLang="ja-JP" sz="11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多様な府民ニーズへの対応や魅力創出を図るための</a:t>
                      </a:r>
                      <a:r>
                        <a:rPr kumimoji="1" lang="ja-JP" altLang="en-US" sz="11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方針を</a:t>
                      </a:r>
                      <a:r>
                        <a:rPr kumimoji="1" lang="ja-JP" altLang="ja-JP" sz="11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a:t>
                      </a:r>
                      <a:r>
                        <a:rPr kumimoji="1" lang="ja-JP" altLang="en-US" sz="11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のうえ</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、次期指定管理者の公募を行う。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1716682"/>
                  </a:ext>
                </a:extLst>
              </a:tr>
              <a:tr h="1035115">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府営駐車場</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（江坂、新石切、茨木）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違法路上駐車の解消を目的とする施設</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元年度に実施したサウンディング型市場調査等の結果、駐車場を含むさらなる有効活用の可能性があった江坂立体駐車場と新石切立体駐車場について、今後の方向性を検討のうえ、事業者の決定に向けた公募を行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54211">
                <a:tc>
                  <a:txBody>
                    <a:bodyPr/>
                    <a:lstStyle/>
                    <a:p>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府営公園（</a:t>
                      </a:r>
                      <a:r>
                        <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公園）</a:t>
                      </a:r>
                      <a:endParaRPr lang="ja-JP" altLang="en-US" sz="11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b="0" dirty="0" smtClean="0">
                          <a:solidFill>
                            <a:schemeClr val="tx1"/>
                          </a:solidFill>
                          <a:latin typeface="メイリオ" panose="020B0604030504040204" pitchFamily="50" charset="-128"/>
                          <a:ea typeface="メイリオ" panose="020B0604030504040204" pitchFamily="50" charset="-128"/>
                        </a:rPr>
                        <a:t>憩いの場の提供、みどり空間の確保、災害時の避難場所などさまざまな役割を果たす施設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effectLst/>
                          <a:latin typeface="メイリオ" panose="020B0604030504040204" pitchFamily="50" charset="-128"/>
                          <a:ea typeface="メイリオ" panose="020B0604030504040204" pitchFamily="50" charset="-128"/>
                        </a:rPr>
                        <a:t>民間活力の積極的導入により各公園のさらなる魅力向上及び賑わい促進をめざすため、令和元年度に実施した事前事業提案の結果を踏まえ、新たな管理運営制度の検討を行う。</a:t>
                      </a:r>
                      <a:endParaRPr lang="en-US" altLang="ja-JP" sz="1100" dirty="0" smtClean="0">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新たな行政経営の取組み</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23</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頁参照</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21554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92102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323655"/>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1281291"/>
            <a:ext cx="7200800" cy="646331"/>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ある組織づくり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）社会課題解決につながる共創の仕組みづくり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a:t>
            </a:r>
            <a:endParaRPr lang="ja-JP" altLang="en-US" dirty="0">
              <a:solidFill>
                <a:schemeClr val="tx1"/>
              </a:solidFill>
            </a:endParaRPr>
          </a:p>
        </p:txBody>
      </p:sp>
    </p:spTree>
    <p:extLst>
      <p:ext uri="{BB962C8B-B14F-4D97-AF65-F5344CB8AC3E}">
        <p14:creationId xmlns:p14="http://schemas.microsoft.com/office/powerpoint/2010/main" val="211651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（１</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ある組織づくり</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392883" y="4968713"/>
            <a:ext cx="8363681" cy="620527"/>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職員</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の多様な働き方の支援・促進（テレワークの推進　等</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職員の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意識</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改革</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庁内機運の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醸成</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290131" y="4599130"/>
            <a:ext cx="1726445" cy="315578"/>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 働き方改革　　</a:t>
            </a:r>
            <a:endParaRPr kumimoji="1" lang="en-US" altLang="ja-JP" sz="1600" b="1" i="0" u="none" strike="noStrike" kern="1200" cap="none" spc="-2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391704" y="1740610"/>
            <a:ext cx="8364860" cy="1089181"/>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多様な企業</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との対話によるアイデア収集・市場ニーズ</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把握</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課題解決</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ビジネス</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ついての情報共有、連携・</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協力</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（セミナー</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・交流会などの</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アイデア</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提案の場</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や企業</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の創業・成長支援</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事業の活用　等）</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人材の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受入</a:t>
            </a:r>
            <a:endParaRPr kumimoji="1" lang="en-US" altLang="ja-JP" sz="1400" b="1" i="0" u="none" strike="noStrike" kern="1200" cap="none" spc="-3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296525" y="1403775"/>
            <a:ext cx="3365058" cy="295543"/>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ts val="2500"/>
              </a:lnSpc>
              <a:spcBef>
                <a:spcPts val="0"/>
              </a:spcBef>
              <a:spcAft>
                <a:spcPts val="0"/>
              </a:spcAft>
              <a:buClrTx/>
              <a:buSzTx/>
              <a:buFontTx/>
              <a:buNone/>
              <a:tabLst>
                <a:tab pos="266700" algn="l"/>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企業等との知の交流</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83873" y="857347"/>
            <a:ext cx="8451939" cy="540060"/>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外部の多様な価値観・アイデアとの交流や、新技術を活用した生産性向上等により</a:t>
            </a:r>
            <a:r>
              <a:rPr lang="ja-JP" altLang="en-US"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社会課題に挑戦し続けることのできる活力ある組織</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めざします。</a:t>
            </a:r>
            <a:endParaRPr kumimoji="0" lang="ja-JP" altLang="en-US" sz="1600" b="0" i="0" u="none" strike="sng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221099" y="2978950"/>
            <a:ext cx="8816695" cy="323871"/>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新技術</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を活用した生産性の向上・府民サービスの充実</a:t>
            </a:r>
            <a:endParaRPr kumimoji="0" lang="ja-JP" altLang="en-US" sz="1600" b="0" i="0" u="sng" strike="noStrike" kern="0" cap="all" spc="0" normalizeH="0" baseline="0" noProof="0" dirty="0" smtClean="0">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28878" y="5746265"/>
            <a:ext cx="8203650" cy="1013105"/>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課題の解決につながるビジネスのこと</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コミュニティビジネスなどとは別に、近年は社会課題をシーズとして新たなビジネスを展開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し成長</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する企業が増えている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府商工労働部の産業化</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戦略センターでは幅広い分野においてこうした企業の創業・成長支援に</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取り組んで</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Robotic Process Automation</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パソコン操作を自動化することができる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Internet of Things</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「モノのインターネット」のこと。様々な機械をインターネットでつなぎ、状態をモニターしたり、コントロールしたりできる。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Evidence-Based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Policy Making</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の略。証拠に基づく政策立案。政策の企画をその場限りのエピソードに頼るのではなく、政策目的を明確化したうえで</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合理的根拠（エビデ</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ンス</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）に基づくものとすること。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91704" y="3317503"/>
            <a:ext cx="8367651" cy="1191617"/>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スマートシティ戦略の推進</a:t>
            </a:r>
            <a:endPar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en-US" altLang="ja-JP" sz="1400" b="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活用による業務の</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効率化や府民サービスの向上</a:t>
            </a:r>
            <a:endPar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IoT</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を活用した社会課題解決</a:t>
            </a:r>
            <a:endPar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分析</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に基づいた広報（ターゲティング広報）や政策立案（</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・アプリをはじめとする新たなツールの活用による業務の効率化や府民サービスの向上</a:t>
            </a:r>
            <a:endPar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1478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a:spPr>
      <a:bodyPr lIns="36000" rIns="0" rtlCol="0" anchor="ctr"/>
      <a:lstStyle>
        <a:defPPr algn="ctr">
          <a:defRPr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85000"/>
          </a:schemeClr>
        </a:solidFill>
        <a:ln>
          <a:solidFill>
            <a:schemeClr val="tx1"/>
          </a:solidFill>
        </a:ln>
      </a:spPr>
      <a:bodyPr wrap="square" rtlCol="0">
        <a:noAutofit/>
      </a:bodyPr>
      <a:lstStyle>
        <a:defPPr>
          <a:defRPr sz="28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25720</Words>
  <Application>Microsoft Office PowerPoint</Application>
  <PresentationFormat>画面に合わせる (4:3)</PresentationFormat>
  <Paragraphs>2591</Paragraphs>
  <Slides>73</Slides>
  <Notes>9</Notes>
  <HiddenSlides>0</HiddenSlides>
  <MMClips>0</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0</vt:i4>
      </vt:variant>
      <vt:variant>
        <vt:lpstr>スライド タイトル</vt:lpstr>
      </vt:variant>
      <vt:variant>
        <vt:i4>73</vt:i4>
      </vt:variant>
    </vt:vector>
  </HeadingPairs>
  <TitlesOfParts>
    <vt:vector size="91" baseType="lpstr">
      <vt:lpstr>HGP創英角ｺﾞｼｯｸUB</vt:lpstr>
      <vt:lpstr>HGSｺﾞｼｯｸE</vt:lpstr>
      <vt:lpstr>HG丸ｺﾞｼｯｸM-PRO</vt:lpstr>
      <vt:lpstr>HG創英角ｺﾞｼｯｸUB</vt:lpstr>
      <vt:lpstr>Meiryo UI</vt:lpstr>
      <vt:lpstr>ＭＳ Ｐゴシック</vt:lpstr>
      <vt:lpstr>ＭＳ ゴシック</vt:lpstr>
      <vt:lpstr>ＭＳ 明朝</vt:lpstr>
      <vt:lpstr>Meiryo</vt:lpstr>
      <vt:lpstr>Meiryo</vt:lpstr>
      <vt:lpstr>游ゴシック</vt:lpstr>
      <vt:lpstr>游明朝</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2020-11-12T00:27:25Z</dcterms:created>
  <dcterms:modified xsi:type="dcterms:W3CDTF">2020-11-12T00:27:44Z</dcterms:modified>
</cp:coreProperties>
</file>