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27"/>
  </p:notesMasterIdLst>
  <p:sldIdLst>
    <p:sldId id="262" r:id="rId5"/>
    <p:sldId id="266" r:id="rId6"/>
    <p:sldId id="263" r:id="rId7"/>
    <p:sldId id="284" r:id="rId8"/>
    <p:sldId id="282" r:id="rId9"/>
    <p:sldId id="283" r:id="rId10"/>
    <p:sldId id="281" r:id="rId11"/>
    <p:sldId id="256" r:id="rId12"/>
    <p:sldId id="267" r:id="rId13"/>
    <p:sldId id="279" r:id="rId14"/>
    <p:sldId id="274" r:id="rId15"/>
    <p:sldId id="275" r:id="rId16"/>
    <p:sldId id="276" r:id="rId17"/>
    <p:sldId id="277" r:id="rId18"/>
    <p:sldId id="258" r:id="rId19"/>
    <p:sldId id="265" r:id="rId20"/>
    <p:sldId id="273" r:id="rId21"/>
    <p:sldId id="257" r:id="rId22"/>
    <p:sldId id="278" r:id="rId23"/>
    <p:sldId id="259" r:id="rId24"/>
    <p:sldId id="264" r:id="rId25"/>
    <p:sldId id="269" r:id="rId2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6466" autoAdjust="0"/>
  </p:normalViewPr>
  <p:slideViewPr>
    <p:cSldViewPr>
      <p:cViewPr varScale="1">
        <p:scale>
          <a:sx n="71" d="100"/>
          <a:sy n="71" d="100"/>
        </p:scale>
        <p:origin x="-135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57DE58EB-0B67-4A7D-BD48-2A648BB4CE63}" type="datetimeFigureOut">
              <a:rPr kumimoji="1" lang="ja-JP" altLang="en-US" smtClean="0"/>
              <a:t>2014/7/16</a:t>
            </a:fld>
            <a:endParaRPr kumimoji="1" lang="ja-JP" altLang="en-US" dirty="0"/>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197FACD8-5F4B-4605-973F-7E1E6CD8AF06}" type="slidenum">
              <a:rPr kumimoji="1" lang="ja-JP" altLang="en-US" smtClean="0"/>
              <a:t>‹#›</a:t>
            </a:fld>
            <a:endParaRPr kumimoji="1" lang="ja-JP" altLang="en-US" dirty="0"/>
          </a:p>
        </p:txBody>
      </p:sp>
    </p:spTree>
    <p:extLst>
      <p:ext uri="{BB962C8B-B14F-4D97-AF65-F5344CB8AC3E}">
        <p14:creationId xmlns:p14="http://schemas.microsoft.com/office/powerpoint/2010/main" val="27332039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8CD82B1-B5E9-4B18-829C-695644A421DF}" type="slidenum">
              <a:rPr kumimoji="1" lang="ja-JP" altLang="en-US" smtClean="0"/>
              <a:t>0</a:t>
            </a:fld>
            <a:endParaRPr kumimoji="1" lang="ja-JP" altLang="en-US" dirty="0"/>
          </a:p>
        </p:txBody>
      </p:sp>
    </p:spTree>
    <p:extLst>
      <p:ext uri="{BB962C8B-B14F-4D97-AF65-F5344CB8AC3E}">
        <p14:creationId xmlns:p14="http://schemas.microsoft.com/office/powerpoint/2010/main" val="80760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05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05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4100" name="フッター プレースホルダー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68363" eaLnBrk="0" hangingPunct="0">
              <a:defRPr kumimoji="1">
                <a:solidFill>
                  <a:schemeClr val="tx1"/>
                </a:solidFill>
                <a:latin typeface="Calibri" pitchFamily="34" charset="0"/>
                <a:ea typeface="ＭＳ Ｐゴシック" pitchFamily="50" charset="-128"/>
              </a:defRPr>
            </a:lvl1pPr>
            <a:lvl2pPr marL="742950" indent="-285750" defTabSz="868363" eaLnBrk="0" hangingPunct="0">
              <a:defRPr kumimoji="1">
                <a:solidFill>
                  <a:schemeClr val="tx1"/>
                </a:solidFill>
                <a:latin typeface="Calibri" pitchFamily="34" charset="0"/>
                <a:ea typeface="ＭＳ Ｐゴシック" pitchFamily="50" charset="-128"/>
              </a:defRPr>
            </a:lvl2pPr>
            <a:lvl3pPr marL="1143000" indent="-228600" defTabSz="868363" eaLnBrk="0" hangingPunct="0">
              <a:defRPr kumimoji="1">
                <a:solidFill>
                  <a:schemeClr val="tx1"/>
                </a:solidFill>
                <a:latin typeface="Calibri" pitchFamily="34" charset="0"/>
                <a:ea typeface="ＭＳ Ｐゴシック" pitchFamily="50" charset="-128"/>
              </a:defRPr>
            </a:lvl3pPr>
            <a:lvl4pPr marL="1600200" indent="-228600" defTabSz="868363" eaLnBrk="0" hangingPunct="0">
              <a:defRPr kumimoji="1">
                <a:solidFill>
                  <a:schemeClr val="tx1"/>
                </a:solidFill>
                <a:latin typeface="Calibri" pitchFamily="34" charset="0"/>
                <a:ea typeface="ＭＳ Ｐゴシック" pitchFamily="50" charset="-128"/>
              </a:defRPr>
            </a:lvl4pPr>
            <a:lvl5pPr marL="2057400" indent="-228600" defTabSz="868363" eaLnBrk="0" hangingPunct="0">
              <a:defRPr kumimoji="1">
                <a:solidFill>
                  <a:schemeClr val="tx1"/>
                </a:solidFill>
                <a:latin typeface="Calibri" pitchFamily="34" charset="0"/>
                <a:ea typeface="ＭＳ Ｐゴシック" pitchFamily="50" charset="-128"/>
              </a:defRPr>
            </a:lvl5pPr>
            <a:lvl6pPr marL="2514600" indent="-228600" defTabSz="868363"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868363"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868363"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868363"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base" hangingPunct="1">
              <a:spcBef>
                <a:spcPct val="0"/>
              </a:spcBef>
              <a:spcAft>
                <a:spcPct val="0"/>
              </a:spcAft>
            </a:pPr>
            <a:r>
              <a:rPr lang="ja-JP" altLang="en-US" smtClean="0"/>
              <a:t>１</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5581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4964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81711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81490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90095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04100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97271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57183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45026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58528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26661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2CF271A-9816-4A6C-8460-7E863DCD5C8A}" type="datetimeFigureOut">
              <a:rPr kumimoji="1" lang="ja-JP" altLang="en-US" smtClean="0"/>
              <a:t>2014/7/16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17572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F271A-9816-4A6C-8460-7E863DCD5C8A}" type="datetimeFigureOut">
              <a:rPr kumimoji="1" lang="ja-JP" altLang="en-US" smtClean="0"/>
              <a:t>2014/7/16</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423980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Microsoft_Excel_______1.xlsx"/></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w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package" Target="../embeddings/Microsoft_Excel_______2.xlsx"/></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32.emf"/><Relationship Id="rId4" Type="http://schemas.openxmlformats.org/officeDocument/2006/relationships/package" Target="../embeddings/Microsoft_Excel_______3.xlsx"/></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37.emf"/><Relationship Id="rId4" Type="http://schemas.openxmlformats.org/officeDocument/2006/relationships/package" Target="../embeddings/Microsoft_Excel_______4.xlsx"/></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38.emf"/><Relationship Id="rId4" Type="http://schemas.openxmlformats.org/officeDocument/2006/relationships/package" Target="../embeddings/Microsoft_Excel_______5.xlsx"/></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2.wdp"/><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jpe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2130425"/>
            <a:ext cx="8352928" cy="1470025"/>
          </a:xfrm>
        </p:spPr>
        <p:txBody>
          <a:bodyPr>
            <a:normAutofit/>
          </a:bodyPr>
          <a:lstStyle/>
          <a:p>
            <a:r>
              <a:rPr lang="ja-JP" altLang="en-US" b="1" dirty="0" smtClean="0">
                <a:latin typeface="HG丸ｺﾞｼｯｸM-PRO" pitchFamily="50" charset="-128"/>
                <a:ea typeface="HG丸ｺﾞｼｯｸM-PRO" pitchFamily="50" charset="-128"/>
              </a:rPr>
              <a:t>各構造物に係る対策の考え方</a:t>
            </a:r>
            <a:endParaRPr kumimoji="1" lang="ja-JP" altLang="en-US" b="1" dirty="0">
              <a:latin typeface="HG丸ｺﾞｼｯｸM-PRO" pitchFamily="50" charset="-128"/>
              <a:ea typeface="HG丸ｺﾞｼｯｸM-PRO" pitchFamily="50" charset="-128"/>
            </a:endParaRPr>
          </a:p>
        </p:txBody>
      </p:sp>
      <p:sp>
        <p:nvSpPr>
          <p:cNvPr id="3" name="サブタイトル 2"/>
          <p:cNvSpPr>
            <a:spLocks noGrp="1"/>
          </p:cNvSpPr>
          <p:nvPr>
            <p:ph type="subTitle" idx="1"/>
          </p:nvPr>
        </p:nvSpPr>
        <p:spPr>
          <a:xfrm>
            <a:off x="1371600" y="4797152"/>
            <a:ext cx="6400800" cy="1440160"/>
          </a:xfrm>
        </p:spPr>
        <p:txBody>
          <a:bodyPr>
            <a:normAutofit/>
          </a:bodyPr>
          <a:lstStyle/>
          <a:p>
            <a:r>
              <a:rPr kumimoji="1" lang="ja-JP" altLang="en-US" dirty="0" smtClean="0">
                <a:solidFill>
                  <a:schemeClr val="tx1"/>
                </a:solidFill>
                <a:latin typeface="HG丸ｺﾞｼｯｸM-PRO" pitchFamily="50" charset="-128"/>
                <a:ea typeface="HG丸ｺﾞｼｯｸM-PRO" pitchFamily="50" charset="-128"/>
              </a:rPr>
              <a:t>平成２６年７月</a:t>
            </a:r>
            <a:r>
              <a:rPr lang="ja-JP" altLang="en-US" dirty="0">
                <a:solidFill>
                  <a:schemeClr val="tx1"/>
                </a:solidFill>
                <a:latin typeface="HG丸ｺﾞｼｯｸM-PRO" pitchFamily="50" charset="-128"/>
                <a:ea typeface="HG丸ｺﾞｼｯｸM-PRO" pitchFamily="50" charset="-128"/>
              </a:rPr>
              <a:t>１７</a:t>
            </a:r>
            <a:r>
              <a:rPr kumimoji="1" lang="ja-JP" altLang="en-US" dirty="0" smtClean="0">
                <a:solidFill>
                  <a:schemeClr val="tx1"/>
                </a:solidFill>
                <a:latin typeface="HG丸ｺﾞｼｯｸM-PRO" pitchFamily="50" charset="-128"/>
                <a:ea typeface="HG丸ｺﾞｼｯｸM-PRO" pitchFamily="50" charset="-128"/>
              </a:rPr>
              <a:t>日</a:t>
            </a:r>
            <a:endParaRPr kumimoji="1" lang="en-US" altLang="ja-JP" dirty="0" smtClean="0">
              <a:solidFill>
                <a:schemeClr val="tx1"/>
              </a:solidFill>
              <a:latin typeface="HG丸ｺﾞｼｯｸM-PRO" pitchFamily="50" charset="-128"/>
              <a:ea typeface="HG丸ｺﾞｼｯｸM-PRO" pitchFamily="50" charset="-128"/>
            </a:endParaRPr>
          </a:p>
        </p:txBody>
      </p:sp>
      <p:sp>
        <p:nvSpPr>
          <p:cNvPr id="4" name="テキスト ボックス 3"/>
          <p:cNvSpPr txBox="1"/>
          <p:nvPr/>
        </p:nvSpPr>
        <p:spPr>
          <a:xfrm>
            <a:off x="5806480" y="0"/>
            <a:ext cx="3306850" cy="400110"/>
          </a:xfrm>
          <a:prstGeom prst="rect">
            <a:avLst/>
          </a:prstGeom>
          <a:solidFill>
            <a:schemeClr val="tx1"/>
          </a:solidFill>
        </p:spPr>
        <p:txBody>
          <a:bodyPr wrap="square" rtlCol="0">
            <a:spAutoFit/>
          </a:bodyPr>
          <a:lstStyle/>
          <a:p>
            <a:r>
              <a:rPr kumimoji="1" lang="ja-JP" altLang="en-US" sz="1000" dirty="0" smtClean="0">
                <a:solidFill>
                  <a:schemeClr val="bg1"/>
                </a:solidFill>
                <a:latin typeface="Meiryo UI" pitchFamily="50" charset="-128"/>
                <a:ea typeface="Meiryo UI" pitchFamily="50" charset="-128"/>
                <a:cs typeface="Meiryo UI" pitchFamily="50" charset="-128"/>
              </a:rPr>
              <a:t>平成</a:t>
            </a:r>
            <a:r>
              <a:rPr lang="en-US" altLang="ja-JP" sz="1000" dirty="0" smtClean="0">
                <a:solidFill>
                  <a:schemeClr val="bg1"/>
                </a:solidFill>
                <a:latin typeface="Meiryo UI" pitchFamily="50" charset="-128"/>
                <a:ea typeface="Meiryo UI" pitchFamily="50" charset="-128"/>
                <a:cs typeface="Meiryo UI" pitchFamily="50" charset="-128"/>
              </a:rPr>
              <a:t>26</a:t>
            </a:r>
            <a:r>
              <a:rPr kumimoji="1" lang="ja-JP" altLang="en-US" sz="1000" dirty="0" smtClean="0">
                <a:solidFill>
                  <a:schemeClr val="bg1"/>
                </a:solidFill>
                <a:latin typeface="Meiryo UI" pitchFamily="50" charset="-128"/>
                <a:ea typeface="Meiryo UI" pitchFamily="50" charset="-128"/>
                <a:cs typeface="Meiryo UI" pitchFamily="50" charset="-128"/>
              </a:rPr>
              <a:t>年</a:t>
            </a:r>
            <a:r>
              <a:rPr lang="en-US" altLang="ja-JP" sz="1000" dirty="0">
                <a:solidFill>
                  <a:schemeClr val="bg1"/>
                </a:solidFill>
                <a:latin typeface="Meiryo UI" pitchFamily="50" charset="-128"/>
                <a:ea typeface="Meiryo UI" pitchFamily="50" charset="-128"/>
                <a:cs typeface="Meiryo UI" pitchFamily="50" charset="-128"/>
              </a:rPr>
              <a:t>7</a:t>
            </a:r>
            <a:r>
              <a:rPr kumimoji="1" lang="ja-JP" altLang="en-US" sz="1000" dirty="0" smtClean="0">
                <a:solidFill>
                  <a:schemeClr val="bg1"/>
                </a:solidFill>
                <a:latin typeface="Meiryo UI" pitchFamily="50" charset="-128"/>
                <a:ea typeface="Meiryo UI" pitchFamily="50" charset="-128"/>
                <a:cs typeface="Meiryo UI" pitchFamily="50" charset="-128"/>
              </a:rPr>
              <a:t>月</a:t>
            </a:r>
            <a:r>
              <a:rPr lang="en-US" altLang="ja-JP" sz="1000" dirty="0">
                <a:solidFill>
                  <a:schemeClr val="bg1"/>
                </a:solidFill>
                <a:latin typeface="Meiryo UI" pitchFamily="50" charset="-128"/>
                <a:ea typeface="Meiryo UI" pitchFamily="50" charset="-128"/>
                <a:cs typeface="Meiryo UI" pitchFamily="50" charset="-128"/>
              </a:rPr>
              <a:t>17</a:t>
            </a:r>
            <a:r>
              <a:rPr kumimoji="1" lang="ja-JP" altLang="en-US" sz="1000" dirty="0" smtClean="0">
                <a:solidFill>
                  <a:schemeClr val="bg1"/>
                </a:solidFill>
                <a:latin typeface="Meiryo UI" pitchFamily="50" charset="-128"/>
                <a:ea typeface="Meiryo UI" pitchFamily="50" charset="-128"/>
                <a:cs typeface="Meiryo UI" pitchFamily="50" charset="-128"/>
              </a:rPr>
              <a:t>日</a:t>
            </a:r>
            <a:r>
              <a:rPr kumimoji="1" lang="ja-JP" altLang="en-US" sz="1000" dirty="0" smtClean="0">
                <a:solidFill>
                  <a:schemeClr val="bg1"/>
                </a:solidFill>
                <a:latin typeface="Meiryo UI" pitchFamily="50" charset="-128"/>
                <a:ea typeface="Meiryo UI" pitchFamily="50" charset="-128"/>
                <a:cs typeface="Meiryo UI" pitchFamily="50" charset="-128"/>
              </a:rPr>
              <a:t>（木）</a:t>
            </a:r>
            <a:r>
              <a:rPr lang="en-US" altLang="ja-JP" sz="1000" dirty="0" smtClean="0">
                <a:solidFill>
                  <a:schemeClr val="bg1"/>
                </a:solidFill>
                <a:latin typeface="Meiryo UI" pitchFamily="50" charset="-128"/>
                <a:ea typeface="Meiryo UI" pitchFamily="50" charset="-128"/>
                <a:cs typeface="Meiryo UI" pitchFamily="50" charset="-128"/>
              </a:rPr>
              <a:t>15:30</a:t>
            </a:r>
            <a:r>
              <a:rPr lang="ja-JP" altLang="en-US" sz="1000" dirty="0" smtClean="0">
                <a:solidFill>
                  <a:schemeClr val="bg1"/>
                </a:solidFill>
                <a:latin typeface="Meiryo UI" pitchFamily="50" charset="-128"/>
                <a:ea typeface="Meiryo UI" pitchFamily="50" charset="-128"/>
                <a:cs typeface="Meiryo UI" pitchFamily="50" charset="-128"/>
              </a:rPr>
              <a:t>～</a:t>
            </a:r>
            <a:endParaRPr lang="en-US" altLang="ja-JP" sz="1000" dirty="0" smtClean="0">
              <a:solidFill>
                <a:schemeClr val="bg1"/>
              </a:solidFill>
              <a:latin typeface="Meiryo UI" pitchFamily="50" charset="-128"/>
              <a:ea typeface="Meiryo UI" pitchFamily="50" charset="-128"/>
              <a:cs typeface="Meiryo UI" pitchFamily="50" charset="-128"/>
            </a:endParaRPr>
          </a:p>
          <a:p>
            <a:r>
              <a:rPr kumimoji="1" lang="ja-JP" altLang="en-US" sz="1000" dirty="0" smtClean="0">
                <a:solidFill>
                  <a:schemeClr val="bg1"/>
                </a:solidFill>
                <a:latin typeface="Meiryo UI" pitchFamily="50" charset="-128"/>
                <a:ea typeface="Meiryo UI" pitchFamily="50" charset="-128"/>
                <a:cs typeface="Meiryo UI" pitchFamily="50" charset="-128"/>
              </a:rPr>
              <a:t>第８回南海トラフ巨大地震土木構造物耐震対策検討部会</a:t>
            </a:r>
            <a:endParaRPr kumimoji="1" lang="ja-JP" altLang="en-US" sz="10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0"/>
            <a:ext cx="1979712" cy="307777"/>
          </a:xfrm>
          <a:prstGeom prst="rect">
            <a:avLst/>
          </a:prstGeom>
          <a:noFill/>
          <a:ln>
            <a:solidFill>
              <a:schemeClr val="tx1"/>
            </a:solidFill>
          </a:ln>
        </p:spPr>
        <p:txBody>
          <a:bodyPr wrap="square" rtlCol="0">
            <a:spAutoFit/>
          </a:bodyPr>
          <a:lstStyle/>
          <a:p>
            <a:pPr algn="ctr"/>
            <a:r>
              <a:rPr lang="ja-JP" altLang="en-US" sz="1400" b="1" dirty="0" smtClean="0">
                <a:latin typeface="HG丸ｺﾞｼｯｸM-PRO" pitchFamily="50" charset="-128"/>
                <a:ea typeface="HG丸ｺﾞｼｯｸM-PRO" pitchFamily="50" charset="-128"/>
              </a:rPr>
              <a:t>資料－４</a:t>
            </a:r>
            <a:endParaRPr kumimoji="1" lang="en-US" altLang="ja-JP" sz="1400" b="1" dirty="0" smtClean="0">
              <a:latin typeface="HG丸ｺﾞｼｯｸM-PRO" pitchFamily="50" charset="-128"/>
              <a:ea typeface="HG丸ｺﾞｼｯｸM-PRO" pitchFamily="50" charset="-128"/>
            </a:endParaRPr>
          </a:p>
        </p:txBody>
      </p:sp>
      <p:sp>
        <p:nvSpPr>
          <p:cNvPr id="7" name="タイトル 1"/>
          <p:cNvSpPr txBox="1">
            <a:spLocks/>
          </p:cNvSpPr>
          <p:nvPr/>
        </p:nvSpPr>
        <p:spPr>
          <a:xfrm>
            <a:off x="323528" y="3212976"/>
            <a:ext cx="8820472" cy="1080120"/>
          </a:xfrm>
          <a:prstGeom prst="rect">
            <a:avLst/>
          </a:prstGeom>
        </p:spPr>
        <p:txBody>
          <a:bodyPr vert="horz" lIns="0" tIns="45720" rIns="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b="1" dirty="0" smtClean="0">
                <a:latin typeface="HG丸ｺﾞｼｯｸM-PRO" pitchFamily="50" charset="-128"/>
                <a:ea typeface="HG丸ｺﾞｼｯｸM-PRO" pitchFamily="50" charset="-128"/>
              </a:rPr>
              <a:t>（都市整備部地震防災アクションプログラム</a:t>
            </a:r>
            <a:endParaRPr lang="en-US" altLang="ja-JP" sz="3200" b="1" dirty="0" smtClean="0">
              <a:latin typeface="HG丸ｺﾞｼｯｸM-PRO" pitchFamily="50" charset="-128"/>
              <a:ea typeface="HG丸ｺﾞｼｯｸM-PRO" pitchFamily="50" charset="-128"/>
            </a:endParaRPr>
          </a:p>
          <a:p>
            <a:pPr algn="l"/>
            <a:r>
              <a:rPr lang="ja-JP" altLang="en-US" sz="3200" b="1" dirty="0">
                <a:latin typeface="HG丸ｺﾞｼｯｸM-PRO" pitchFamily="50" charset="-128"/>
                <a:ea typeface="HG丸ｺﾞｼｯｸM-PRO" pitchFamily="50" charset="-128"/>
              </a:rPr>
              <a:t>　</a:t>
            </a:r>
            <a:r>
              <a:rPr lang="ja-JP" altLang="en-US" sz="3200" b="1" dirty="0" smtClean="0">
                <a:latin typeface="HG丸ｺﾞｼｯｸM-PRO" pitchFamily="50" charset="-128"/>
                <a:ea typeface="HG丸ｺﾞｼｯｸM-PRO" pitchFamily="50" charset="-128"/>
              </a:rPr>
              <a:t>　　　　　　　　　　　　　の見直しに向けて）</a:t>
            </a:r>
            <a:endParaRPr lang="ja-JP" altLang="en-US" sz="3200" b="1"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012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3513" y="620688"/>
            <a:ext cx="3265638" cy="369332"/>
          </a:xfrm>
          <a:prstGeom prst="rect">
            <a:avLst/>
          </a:prstGeom>
        </p:spPr>
        <p:txBody>
          <a:bodyPr wrap="none">
            <a:spAutoFit/>
          </a:bodyPr>
          <a:lstStyle/>
          <a:p>
            <a:pPr>
              <a:defRPr/>
            </a:pPr>
            <a:r>
              <a:rPr lang="ja-JP" altLang="en-US" dirty="0" smtClean="0">
                <a:latin typeface="HGSｺﾞｼｯｸM" pitchFamily="50" charset="-128"/>
                <a:ea typeface="HGSｺﾞｼｯｸM" pitchFamily="50" charset="-128"/>
                <a:cs typeface="Meiryo UI"/>
              </a:rPr>
              <a:t>防潮堤の液状化対策工</a:t>
            </a:r>
            <a:r>
              <a:rPr lang="ja-JP" altLang="en-US" dirty="0">
                <a:latin typeface="HGSｺﾞｼｯｸM" pitchFamily="50" charset="-128"/>
                <a:ea typeface="HGSｺﾞｼｯｸM" pitchFamily="50" charset="-128"/>
                <a:cs typeface="Meiryo UI"/>
              </a:rPr>
              <a:t>の事例</a:t>
            </a:r>
            <a:endParaRPr lang="en-US" altLang="ja-JP" dirty="0">
              <a:latin typeface="HGSｺﾞｼｯｸM" pitchFamily="50" charset="-128"/>
              <a:ea typeface="HGSｺﾞｼｯｸM" pitchFamily="50" charset="-128"/>
              <a:cs typeface="Meiryo UI"/>
            </a:endParaRPr>
          </a:p>
        </p:txBody>
      </p:sp>
      <p:sp>
        <p:nvSpPr>
          <p:cNvPr id="15" name="テキスト ボックス 14"/>
          <p:cNvSpPr txBox="1"/>
          <p:nvPr/>
        </p:nvSpPr>
        <p:spPr>
          <a:xfrm>
            <a:off x="6392985" y="3279469"/>
            <a:ext cx="936104" cy="338554"/>
          </a:xfrm>
          <a:prstGeom prst="rect">
            <a:avLst/>
          </a:prstGeom>
          <a:noFill/>
        </p:spPr>
        <p:txBody>
          <a:bodyPr wrap="square" rtlCol="0">
            <a:spAutoFit/>
          </a:bodyPr>
          <a:lstStyle/>
          <a:p>
            <a:r>
              <a:rPr kumimoji="1" lang="ja-JP" altLang="en-US" sz="1600" b="1" dirty="0" smtClean="0"/>
              <a:t>対策前</a:t>
            </a:r>
            <a:endParaRPr kumimoji="1" lang="ja-JP" altLang="en-US" sz="1600" b="1" dirty="0"/>
          </a:p>
        </p:txBody>
      </p:sp>
      <p:sp>
        <p:nvSpPr>
          <p:cNvPr id="86" name="テキスト ボックス 85"/>
          <p:cNvSpPr txBox="1"/>
          <p:nvPr/>
        </p:nvSpPr>
        <p:spPr>
          <a:xfrm>
            <a:off x="5864703" y="6096024"/>
            <a:ext cx="2209322" cy="338554"/>
          </a:xfrm>
          <a:prstGeom prst="rect">
            <a:avLst/>
          </a:prstGeom>
          <a:noFill/>
        </p:spPr>
        <p:txBody>
          <a:bodyPr wrap="square" rtlCol="0">
            <a:spAutoFit/>
          </a:bodyPr>
          <a:lstStyle/>
          <a:p>
            <a:r>
              <a:rPr lang="ja-JP" altLang="en-US" sz="1600" b="1" dirty="0" smtClean="0"/>
              <a:t>施工中（地盤改良工）</a:t>
            </a:r>
            <a:endParaRPr kumimoji="1" lang="ja-JP" altLang="en-US" sz="1600" b="1" dirty="0"/>
          </a:p>
        </p:txBody>
      </p:sp>
      <p:sp>
        <p:nvSpPr>
          <p:cNvPr id="87" name="正方形/長方形 86"/>
          <p:cNvSpPr/>
          <p:nvPr/>
        </p:nvSpPr>
        <p:spPr>
          <a:xfrm>
            <a:off x="249895" y="1164044"/>
            <a:ext cx="2986715" cy="307777"/>
          </a:xfrm>
          <a:prstGeom prst="rect">
            <a:avLst/>
          </a:prstGeom>
        </p:spPr>
        <p:txBody>
          <a:bodyPr wrap="none">
            <a:spAutoFit/>
          </a:bodyPr>
          <a:lstStyle/>
          <a:p>
            <a:pPr marL="285750" indent="-285750">
              <a:buFont typeface="Wingdings" panose="05000000000000000000" pitchFamily="2" charset="2"/>
              <a:buChar char="Ø"/>
              <a:defRPr/>
            </a:pPr>
            <a:r>
              <a:rPr lang="ja-JP" altLang="en-US" sz="1400" b="1" dirty="0">
                <a:latin typeface="HGSｺﾞｼｯｸM" pitchFamily="50" charset="-128"/>
                <a:ea typeface="HGSｺﾞｼｯｸM" pitchFamily="50" charset="-128"/>
                <a:cs typeface="Meiryo UI"/>
              </a:rPr>
              <a:t>神</a:t>
            </a:r>
            <a:r>
              <a:rPr lang="ja-JP" altLang="en-US" sz="1400" b="1" dirty="0" smtClean="0">
                <a:latin typeface="HGSｺﾞｼｯｸM" pitchFamily="50" charset="-128"/>
                <a:ea typeface="HGSｺﾞｼｯｸM" pitchFamily="50" charset="-128"/>
                <a:cs typeface="Meiryo UI"/>
              </a:rPr>
              <a:t>崎川（最下流部）の対策事例</a:t>
            </a:r>
            <a:endParaRPr lang="en-US" altLang="ja-JP" sz="1400" b="1" dirty="0">
              <a:latin typeface="HGSｺﾞｼｯｸM" pitchFamily="50" charset="-128"/>
              <a:ea typeface="HGSｺﾞｼｯｸM" pitchFamily="50" charset="-128"/>
              <a:cs typeface="Meiryo UI"/>
            </a:endParaRPr>
          </a:p>
        </p:txBody>
      </p:sp>
      <p:sp>
        <p:nvSpPr>
          <p:cNvPr id="88"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◆防潮堤（河川・海岸施設）の対策について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336" y="748626"/>
            <a:ext cx="3649306" cy="247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111" t="4160" r="-111" b="4160"/>
          <a:stretch/>
        </p:blipFill>
        <p:spPr>
          <a:xfrm>
            <a:off x="5040432" y="3618891"/>
            <a:ext cx="3641210" cy="2471205"/>
          </a:xfrm>
          <a:prstGeom prst="rect">
            <a:avLst/>
          </a:prstGeom>
        </p:spPr>
      </p:pic>
      <p:pic>
        <p:nvPicPr>
          <p:cNvPr id="819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224"/>
          <a:stretch/>
        </p:blipFill>
        <p:spPr bwMode="auto">
          <a:xfrm>
            <a:off x="167209" y="2038457"/>
            <a:ext cx="4729211" cy="337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9</a:t>
            </a:fld>
            <a:endParaRPr kumimoji="1" lang="ja-JP" altLang="en-US" sz="1600" dirty="0"/>
          </a:p>
        </p:txBody>
      </p:sp>
    </p:spTree>
    <p:extLst>
      <p:ext uri="{BB962C8B-B14F-4D97-AF65-F5344CB8AC3E}">
        <p14:creationId xmlns:p14="http://schemas.microsoft.com/office/powerpoint/2010/main" val="3367601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5"/>
          <p:cNvSpPr>
            <a:spLocks noChangeArrowheads="1"/>
          </p:cNvSpPr>
          <p:nvPr/>
        </p:nvSpPr>
        <p:spPr bwMode="auto">
          <a:xfrm>
            <a:off x="0" y="-33338"/>
            <a:ext cx="18415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spAutoFit/>
          </a:bodyPr>
          <a:lstStyle/>
          <a:p>
            <a:endParaRPr lang="ja-JP" altLang="en-US" sz="2800"/>
          </a:p>
        </p:txBody>
      </p:sp>
      <p:sp>
        <p:nvSpPr>
          <p:cNvPr id="2052" name="テキスト ボックス 2070"/>
          <p:cNvSpPr txBox="1">
            <a:spLocks noChangeArrowheads="1"/>
          </p:cNvSpPr>
          <p:nvPr/>
        </p:nvSpPr>
        <p:spPr bwMode="auto">
          <a:xfrm>
            <a:off x="100013" y="404813"/>
            <a:ext cx="5108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eaLnBrk="0" hangingPunct="0">
              <a:defRPr kumimoji="1">
                <a:solidFill>
                  <a:schemeClr val="tx1"/>
                </a:solidFill>
                <a:latin typeface="Calibri" pitchFamily="34" charset="0"/>
                <a:ea typeface="ＭＳ Ｐゴシック" pitchFamily="50" charset="-128"/>
              </a:defRPr>
            </a:lvl1pPr>
            <a:lvl2pPr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lnSpc>
                <a:spcPct val="112000"/>
              </a:lnSpc>
            </a:pPr>
            <a:r>
              <a:rPr lang="ja-JP" altLang="en-US" sz="1600" b="1" dirty="0" smtClean="0">
                <a:latin typeface="Meiryo UI" pitchFamily="50" charset="-128"/>
                <a:ea typeface="Meiryo UI" pitchFamily="50" charset="-128"/>
                <a:cs typeface="Meiryo UI" pitchFamily="50" charset="-128"/>
              </a:rPr>
              <a:t>◆防潮堤の液状化対策の考え方</a:t>
            </a:r>
            <a:endParaRPr lang="en-US" altLang="ja-JP" sz="1600" b="1" dirty="0">
              <a:latin typeface="Meiryo UI" pitchFamily="50" charset="-128"/>
              <a:ea typeface="Meiryo UI" pitchFamily="50" charset="-128"/>
              <a:cs typeface="Meiryo UI" pitchFamily="50" charset="-128"/>
            </a:endParaRPr>
          </a:p>
          <a:p>
            <a:pPr eaLnBrk="1" hangingPunct="1">
              <a:lnSpc>
                <a:spcPct val="112000"/>
              </a:lnSpc>
            </a:pPr>
            <a:r>
              <a:rPr lang="ja-JP" altLang="en-US" sz="16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（南海</a:t>
            </a:r>
            <a:r>
              <a:rPr lang="ja-JP" altLang="en-US" sz="1200" b="1" dirty="0">
                <a:latin typeface="Meiryo UI" pitchFamily="50" charset="-128"/>
                <a:ea typeface="Meiryo UI" pitchFamily="50" charset="-128"/>
                <a:cs typeface="Meiryo UI" pitchFamily="50" charset="-128"/>
              </a:rPr>
              <a:t>トラフ巨大地震土木構造物耐震対策検討</a:t>
            </a:r>
            <a:r>
              <a:rPr lang="ja-JP" altLang="en-US" sz="1200" b="1" dirty="0" smtClean="0">
                <a:latin typeface="Meiryo UI" pitchFamily="50" charset="-128"/>
                <a:ea typeface="Meiryo UI" pitchFamily="50" charset="-128"/>
                <a:cs typeface="Meiryo UI" pitchFamily="50" charset="-128"/>
              </a:rPr>
              <a:t>部会報告）</a:t>
            </a:r>
            <a:endParaRPr lang="ja-JP" altLang="en-US" sz="1200" b="1" dirty="0">
              <a:latin typeface="Meiryo UI" pitchFamily="50" charset="-128"/>
              <a:ea typeface="Meiryo UI" pitchFamily="50" charset="-128"/>
              <a:cs typeface="Meiryo UI" pitchFamily="50" charset="-128"/>
            </a:endParaRPr>
          </a:p>
          <a:p>
            <a:pPr eaLnBrk="1" hangingPunct="1">
              <a:lnSpc>
                <a:spcPct val="112000"/>
              </a:lnSpc>
            </a:pPr>
            <a:endParaRPr lang="en-US" altLang="ja-JP" sz="600" b="1" dirty="0">
              <a:latin typeface="Meiryo UI" pitchFamily="50" charset="-128"/>
              <a:ea typeface="Meiryo UI" pitchFamily="50" charset="-128"/>
              <a:cs typeface="Meiryo UI" pitchFamily="50" charset="-128"/>
            </a:endParaRPr>
          </a:p>
          <a:p>
            <a:pPr eaLnBrk="1" hangingPunct="1">
              <a:lnSpc>
                <a:spcPct val="112000"/>
              </a:lnSpc>
            </a:pPr>
            <a:r>
              <a:rPr lang="en-US" altLang="ja-JP" sz="1200" b="1" dirty="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重点化の方針</a:t>
            </a:r>
            <a:r>
              <a:rPr lang="en-US" altLang="ja-JP" sz="1200" b="1" dirty="0">
                <a:latin typeface="Meiryo UI" pitchFamily="50" charset="-128"/>
                <a:ea typeface="Meiryo UI" pitchFamily="50" charset="-128"/>
                <a:cs typeface="Meiryo UI" pitchFamily="50" charset="-128"/>
              </a:rPr>
              <a:t>】</a:t>
            </a:r>
          </a:p>
          <a:p>
            <a:pPr eaLnBrk="1" hangingPunct="1">
              <a:lnSpc>
                <a:spcPct val="112000"/>
              </a:lnSpc>
            </a:pPr>
            <a:r>
              <a:rPr lang="en-US" altLang="ja-JP" sz="1200" b="1" u="sng" dirty="0">
                <a:latin typeface="Meiryo UI" pitchFamily="50" charset="-128"/>
                <a:ea typeface="Meiryo UI" pitchFamily="50" charset="-128"/>
                <a:cs typeface="Meiryo UI" pitchFamily="50" charset="-128"/>
              </a:rPr>
              <a:t>『</a:t>
            </a:r>
            <a:r>
              <a:rPr lang="ja-JP" altLang="en-US" sz="1200" b="1" u="sng" dirty="0">
                <a:latin typeface="Meiryo UI" pitchFamily="50" charset="-128"/>
                <a:ea typeface="Meiryo UI" pitchFamily="50" charset="-128"/>
                <a:cs typeface="Meiryo UI" pitchFamily="50" charset="-128"/>
              </a:rPr>
              <a:t>防ぐ</a:t>
            </a:r>
            <a:r>
              <a:rPr lang="en-US" altLang="ja-JP" sz="1200" b="1" u="sng" dirty="0">
                <a:latin typeface="Meiryo UI" pitchFamily="50" charset="-128"/>
                <a:ea typeface="Meiryo UI" pitchFamily="50" charset="-128"/>
                <a:cs typeface="Meiryo UI" pitchFamily="50" charset="-128"/>
              </a:rPr>
              <a:t>』</a:t>
            </a:r>
            <a:r>
              <a:rPr lang="ja-JP" altLang="en-US" sz="1200" b="1" u="sng" dirty="0">
                <a:latin typeface="Meiryo UI" pitchFamily="50" charset="-128"/>
                <a:ea typeface="Meiryo UI" pitchFamily="50" charset="-128"/>
                <a:cs typeface="Meiryo UI" pitchFamily="50" charset="-128"/>
              </a:rPr>
              <a:t>施策の対象範囲</a:t>
            </a:r>
          </a:p>
          <a:p>
            <a:pPr lvl="1" eaLnBrk="1" hangingPunct="1">
              <a:lnSpc>
                <a:spcPct val="112000"/>
              </a:lnSpc>
            </a:pPr>
            <a:r>
              <a:rPr lang="ja-JP" altLang="en-US" sz="1200" dirty="0">
                <a:latin typeface="Meiryo UI" pitchFamily="50" charset="-128"/>
                <a:ea typeface="Meiryo UI" pitchFamily="50" charset="-128"/>
                <a:cs typeface="Meiryo UI" pitchFamily="50" charset="-128"/>
              </a:rPr>
              <a:t>防潮堤の液状化により次の事象を生じさせる箇所に重点化</a:t>
            </a:r>
          </a:p>
          <a:p>
            <a:pPr lvl="1" eaLnBrk="1" hangingPunct="1">
              <a:lnSpc>
                <a:spcPct val="112000"/>
              </a:lnSpc>
            </a:pPr>
            <a:r>
              <a:rPr lang="ja-JP" altLang="en-US" sz="1200" dirty="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◆百数十年に一度の地震により津波で浸水</a:t>
            </a:r>
          </a:p>
          <a:p>
            <a:pPr lvl="1" eaLnBrk="1" hangingPunct="1">
              <a:lnSpc>
                <a:spcPct val="112000"/>
              </a:lnSpc>
            </a:pPr>
            <a:r>
              <a:rPr lang="ja-JP" altLang="en-US" sz="1200" b="1" dirty="0">
                <a:latin typeface="Meiryo UI" pitchFamily="50" charset="-128"/>
                <a:ea typeface="Meiryo UI" pitchFamily="50" charset="-128"/>
                <a:cs typeface="Meiryo UI" pitchFamily="50" charset="-128"/>
              </a:rPr>
              <a:t>　◆千年に一度の地震により地震後すぐに満潮位で浸水</a:t>
            </a:r>
          </a:p>
          <a:p>
            <a:pPr lvl="1" eaLnBrk="1" hangingPunct="1">
              <a:lnSpc>
                <a:spcPct val="56000"/>
              </a:lnSpc>
            </a:pPr>
            <a:endParaRPr lang="ja-JP" altLang="en-US" sz="1200" dirty="0">
              <a:latin typeface="Meiryo UI" pitchFamily="50" charset="-128"/>
              <a:ea typeface="Meiryo UI" pitchFamily="50" charset="-128"/>
              <a:cs typeface="Meiryo UI" pitchFamily="50" charset="-128"/>
            </a:endParaRPr>
          </a:p>
          <a:p>
            <a:pPr eaLnBrk="1" hangingPunct="1">
              <a:lnSpc>
                <a:spcPct val="112000"/>
              </a:lnSpc>
            </a:pPr>
            <a:r>
              <a:rPr lang="en-US" altLang="ja-JP" sz="1200" b="1" u="sng" dirty="0">
                <a:latin typeface="Meiryo UI" pitchFamily="50" charset="-128"/>
                <a:ea typeface="Meiryo UI" pitchFamily="50" charset="-128"/>
                <a:cs typeface="Meiryo UI" pitchFamily="50" charset="-128"/>
              </a:rPr>
              <a:t>『</a:t>
            </a:r>
            <a:r>
              <a:rPr lang="ja-JP" altLang="en-US" sz="1200" b="1" u="sng" dirty="0">
                <a:latin typeface="Meiryo UI" pitchFamily="50" charset="-128"/>
                <a:ea typeface="Meiryo UI" pitchFamily="50" charset="-128"/>
                <a:cs typeface="Meiryo UI" pitchFamily="50" charset="-128"/>
              </a:rPr>
              <a:t>逃げる</a:t>
            </a:r>
            <a:r>
              <a:rPr lang="en-US" altLang="ja-JP" sz="1200" b="1" u="sng" dirty="0">
                <a:latin typeface="Meiryo UI" pitchFamily="50" charset="-128"/>
                <a:ea typeface="Meiryo UI" pitchFamily="50" charset="-128"/>
                <a:cs typeface="Meiryo UI" pitchFamily="50" charset="-128"/>
              </a:rPr>
              <a:t>』</a:t>
            </a:r>
            <a:r>
              <a:rPr lang="ja-JP" altLang="en-US" sz="1200" b="1" u="sng" dirty="0" err="1">
                <a:latin typeface="Meiryo UI" pitchFamily="50" charset="-128"/>
                <a:ea typeface="Meiryo UI" pitchFamily="50" charset="-128"/>
                <a:cs typeface="Meiryo UI" pitchFamily="50" charset="-128"/>
              </a:rPr>
              <a:t>、</a:t>
            </a:r>
            <a:r>
              <a:rPr lang="en-US" altLang="ja-JP" sz="1200" b="1" u="sng" dirty="0">
                <a:latin typeface="Meiryo UI" pitchFamily="50" charset="-128"/>
                <a:ea typeface="Meiryo UI" pitchFamily="50" charset="-128"/>
                <a:cs typeface="Meiryo UI" pitchFamily="50" charset="-128"/>
              </a:rPr>
              <a:t>『</a:t>
            </a:r>
            <a:r>
              <a:rPr lang="ja-JP" altLang="en-US" sz="1200" b="1" u="sng" dirty="0">
                <a:latin typeface="Meiryo UI" pitchFamily="50" charset="-128"/>
                <a:ea typeface="Meiryo UI" pitchFamily="50" charset="-128"/>
                <a:cs typeface="Meiryo UI" pitchFamily="50" charset="-128"/>
              </a:rPr>
              <a:t>凌ぐ</a:t>
            </a:r>
            <a:r>
              <a:rPr lang="en-US" altLang="ja-JP" sz="1200" b="1" u="sng" dirty="0">
                <a:latin typeface="Meiryo UI" pitchFamily="50" charset="-128"/>
                <a:ea typeface="Meiryo UI" pitchFamily="50" charset="-128"/>
                <a:cs typeface="Meiryo UI" pitchFamily="50" charset="-128"/>
              </a:rPr>
              <a:t>』</a:t>
            </a:r>
            <a:r>
              <a:rPr lang="ja-JP" altLang="en-US" sz="1200" b="1" u="sng" dirty="0">
                <a:latin typeface="Meiryo UI" pitchFamily="50" charset="-128"/>
                <a:ea typeface="Meiryo UI" pitchFamily="50" charset="-128"/>
                <a:cs typeface="Meiryo UI" pitchFamily="50" charset="-128"/>
              </a:rPr>
              <a:t>施策の強化</a:t>
            </a:r>
          </a:p>
          <a:p>
            <a:pPr eaLnBrk="1" hangingPunct="1"/>
            <a:r>
              <a:rPr lang="ja-JP" altLang="en-US" sz="1200" dirty="0">
                <a:latin typeface="Meiryo UI" pitchFamily="50" charset="-128"/>
                <a:ea typeface="Meiryo UI" pitchFamily="50" charset="-128"/>
                <a:cs typeface="Meiryo UI" pitchFamily="50" charset="-128"/>
              </a:rPr>
              <a:t>　　　◆津波が防潮堤を越える箇所については、</a:t>
            </a:r>
            <a:endParaRPr lang="en-US" altLang="ja-JP" sz="1200" dirty="0">
              <a:latin typeface="Meiryo UI" pitchFamily="50" charset="-128"/>
              <a:ea typeface="Meiryo UI" pitchFamily="50" charset="-128"/>
              <a:cs typeface="Meiryo UI" pitchFamily="50" charset="-128"/>
            </a:endParaRPr>
          </a:p>
          <a:p>
            <a:pPr eaLnBrk="1" hangingPunct="1"/>
            <a:r>
              <a:rPr lang="ja-JP" altLang="en-US" sz="1200" dirty="0">
                <a:latin typeface="Meiryo UI" pitchFamily="50" charset="-128"/>
                <a:ea typeface="Meiryo UI" pitchFamily="50" charset="-128"/>
                <a:cs typeface="Meiryo UI" pitchFamily="50" charset="-128"/>
              </a:rPr>
              <a:t>　　 　　直ちに倒壊しない構造へ強化</a:t>
            </a:r>
            <a:endParaRPr lang="en-US" altLang="ja-JP" sz="1400" dirty="0">
              <a:latin typeface="Meiryo UI" pitchFamily="50" charset="-128"/>
              <a:ea typeface="Meiryo UI" pitchFamily="50" charset="-128"/>
              <a:cs typeface="Meiryo UI" pitchFamily="50" charset="-128"/>
            </a:endParaRPr>
          </a:p>
          <a:p>
            <a:pPr eaLnBrk="1" hangingPunct="1"/>
            <a:endParaRPr lang="en-US" altLang="ja-JP" sz="1200" dirty="0">
              <a:latin typeface="Meiryo UI" pitchFamily="50" charset="-128"/>
              <a:ea typeface="Meiryo UI" pitchFamily="50" charset="-128"/>
              <a:cs typeface="Meiryo UI" pitchFamily="50" charset="-128"/>
            </a:endParaRPr>
          </a:p>
          <a:p>
            <a:pPr>
              <a:lnSpc>
                <a:spcPts val="1600"/>
              </a:lnSpc>
            </a:pPr>
            <a:r>
              <a:rPr lang="en-US" altLang="ja-JP" sz="1200" b="1" dirty="0">
                <a:solidFill>
                  <a:srgbClr val="000000"/>
                </a:solidFill>
                <a:latin typeface="Meiryo UI" pitchFamily="50" charset="-128"/>
                <a:ea typeface="Meiryo UI" pitchFamily="50" charset="-128"/>
                <a:cs typeface="Meiryo UI" pitchFamily="50" charset="-128"/>
              </a:rPr>
              <a:t>【</a:t>
            </a:r>
            <a:r>
              <a:rPr lang="ja-JP" altLang="en-US" sz="1200" b="1" dirty="0">
                <a:solidFill>
                  <a:srgbClr val="000000"/>
                </a:solidFill>
                <a:latin typeface="Meiryo UI" pitchFamily="50" charset="-128"/>
                <a:ea typeface="Meiryo UI" pitchFamily="50" charset="-128"/>
                <a:cs typeface="Meiryo UI" pitchFamily="50" charset="-128"/>
              </a:rPr>
              <a:t>優先順位の考え方</a:t>
            </a:r>
            <a:r>
              <a:rPr lang="en-US" altLang="ja-JP" sz="1200" b="1" dirty="0">
                <a:solidFill>
                  <a:srgbClr val="000000"/>
                </a:solidFill>
                <a:latin typeface="Meiryo UI" pitchFamily="50" charset="-128"/>
                <a:ea typeface="Meiryo UI" pitchFamily="50" charset="-128"/>
                <a:cs typeface="Meiryo UI" pitchFamily="50" charset="-128"/>
              </a:rPr>
              <a:t>】</a:t>
            </a:r>
          </a:p>
          <a:p>
            <a:pPr>
              <a:lnSpc>
                <a:spcPts val="1600"/>
              </a:lnSpc>
            </a:pPr>
            <a:r>
              <a:rPr lang="ja-JP" altLang="en-US" sz="1200" b="1" dirty="0">
                <a:solidFill>
                  <a:srgbClr val="FF0000"/>
                </a:solidFill>
              </a:rPr>
              <a:t>　　</a:t>
            </a:r>
            <a:r>
              <a:rPr lang="ja-JP" altLang="en-US" sz="1200" b="1" dirty="0">
                <a:latin typeface="Meiryo UI" pitchFamily="50" charset="-128"/>
                <a:ea typeface="Meiryo UI" pitchFamily="50" charset="-128"/>
                <a:cs typeface="Meiryo UI" pitchFamily="50" charset="-128"/>
              </a:rPr>
              <a:t>①</a:t>
            </a:r>
            <a:r>
              <a:rPr lang="ja-JP" altLang="en-US" sz="1200" b="1" u="sng" dirty="0">
                <a:latin typeface="Meiryo UI" pitchFamily="50" charset="-128"/>
                <a:ea typeface="Meiryo UI" pitchFamily="50" charset="-128"/>
                <a:cs typeface="Meiryo UI" pitchFamily="50" charset="-128"/>
              </a:rPr>
              <a:t>「第一線防潮ライン（水門より外側等）」</a:t>
            </a:r>
            <a:r>
              <a:rPr lang="ja-JP" altLang="en-US" sz="1200" dirty="0">
                <a:latin typeface="Meiryo UI" pitchFamily="50" charset="-128"/>
                <a:ea typeface="Meiryo UI" pitchFamily="50" charset="-128"/>
                <a:cs typeface="Meiryo UI" pitchFamily="50" charset="-128"/>
              </a:rPr>
              <a:t>から優先実施</a:t>
            </a:r>
            <a:endParaRPr lang="ja-JP" altLang="en-US" sz="1200" b="1" dirty="0">
              <a:latin typeface="Meiryo UI" pitchFamily="50" charset="-128"/>
              <a:ea typeface="Meiryo UI" pitchFamily="50" charset="-128"/>
              <a:cs typeface="Meiryo UI" pitchFamily="50" charset="-128"/>
            </a:endParaRPr>
          </a:p>
          <a:p>
            <a:pPr lvl="1"/>
            <a:r>
              <a:rPr lang="en-US" altLang="ja-JP" sz="1200" b="1" dirty="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①－１：</a:t>
            </a:r>
            <a:r>
              <a:rPr lang="ja-JP" altLang="en-US" sz="1200" dirty="0">
                <a:latin typeface="Meiryo UI" pitchFamily="50" charset="-128"/>
                <a:ea typeface="Meiryo UI" pitchFamily="50" charset="-128"/>
                <a:cs typeface="Meiryo UI" pitchFamily="50" charset="-128"/>
              </a:rPr>
              <a:t>地震直後に</a:t>
            </a:r>
            <a:r>
              <a:rPr lang="ja-JP" altLang="en-US" sz="1200" b="1" u="sng" dirty="0">
                <a:latin typeface="Meiryo UI" pitchFamily="50" charset="-128"/>
                <a:ea typeface="Meiryo UI" pitchFamily="50" charset="-128"/>
                <a:cs typeface="Meiryo UI" pitchFamily="50" charset="-128"/>
              </a:rPr>
              <a:t>満潮位</a:t>
            </a:r>
            <a:r>
              <a:rPr lang="ja-JP" altLang="en-US" sz="1200" dirty="0">
                <a:latin typeface="Meiryo UI" pitchFamily="50" charset="-128"/>
                <a:ea typeface="Meiryo UI" pitchFamily="50" charset="-128"/>
                <a:cs typeface="Meiryo UI" pitchFamily="50" charset="-128"/>
              </a:rPr>
              <a:t>で浸水する箇所</a:t>
            </a:r>
            <a:endParaRPr lang="en-US" altLang="ja-JP" sz="1200" dirty="0">
              <a:latin typeface="Meiryo UI" pitchFamily="50" charset="-128"/>
              <a:ea typeface="Meiryo UI" pitchFamily="50" charset="-128"/>
              <a:cs typeface="Meiryo UI" pitchFamily="50" charset="-128"/>
            </a:endParaRPr>
          </a:p>
          <a:p>
            <a:pPr lvl="1"/>
            <a:r>
              <a:rPr lang="en-US" altLang="ja-JP" sz="1200" b="1" dirty="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①－２：</a:t>
            </a:r>
            <a:r>
              <a:rPr lang="ja-JP" altLang="en-US" sz="1200" b="1" u="sng" dirty="0">
                <a:latin typeface="Meiryo UI" pitchFamily="50" charset="-128"/>
                <a:ea typeface="Meiryo UI" pitchFamily="50" charset="-128"/>
                <a:cs typeface="Meiryo UI" pitchFamily="50" charset="-128"/>
              </a:rPr>
              <a:t>津波</a:t>
            </a:r>
            <a:r>
              <a:rPr lang="ja-JP" altLang="en-US" sz="1200" dirty="0">
                <a:latin typeface="Meiryo UI" pitchFamily="50" charset="-128"/>
                <a:ea typeface="Meiryo UI" pitchFamily="50" charset="-128"/>
                <a:cs typeface="Meiryo UI" pitchFamily="50" charset="-128"/>
              </a:rPr>
              <a:t>による浸水箇所</a:t>
            </a:r>
          </a:p>
          <a:p>
            <a:pPr>
              <a:lnSpc>
                <a:spcPts val="2100"/>
              </a:lnSpc>
            </a:pPr>
            <a:r>
              <a:rPr lang="ja-JP" altLang="en-US" sz="1200" b="1" dirty="0">
                <a:latin typeface="Meiryo UI" pitchFamily="50" charset="-128"/>
                <a:ea typeface="Meiryo UI" pitchFamily="50" charset="-128"/>
                <a:cs typeface="Meiryo UI" pitchFamily="50" charset="-128"/>
              </a:rPr>
              <a:t>　　②</a:t>
            </a:r>
            <a:r>
              <a:rPr lang="ja-JP" altLang="en-US" sz="1200" b="1" u="sng" dirty="0">
                <a:latin typeface="Meiryo UI" pitchFamily="50" charset="-128"/>
                <a:ea typeface="Meiryo UI" pitchFamily="50" charset="-128"/>
                <a:cs typeface="Meiryo UI" pitchFamily="50" charset="-128"/>
              </a:rPr>
              <a:t>「その他の区間（水門より内側等）」</a:t>
            </a:r>
            <a:r>
              <a:rPr lang="ja-JP" altLang="en-US" sz="1200" dirty="0">
                <a:latin typeface="Meiryo UI" pitchFamily="50" charset="-128"/>
                <a:ea typeface="Meiryo UI" pitchFamily="50" charset="-128"/>
                <a:cs typeface="Meiryo UI" pitchFamily="50" charset="-128"/>
              </a:rPr>
              <a:t>を引き続き、実施</a:t>
            </a:r>
            <a:endParaRPr lang="en-US" altLang="ja-JP" sz="1200" dirty="0">
              <a:latin typeface="Meiryo UI" pitchFamily="50" charset="-128"/>
              <a:ea typeface="Meiryo UI" pitchFamily="50" charset="-128"/>
              <a:cs typeface="Meiryo UI" pitchFamily="50" charset="-128"/>
            </a:endParaRPr>
          </a:p>
          <a:p>
            <a:pPr lvl="1"/>
            <a:r>
              <a:rPr lang="en-US" altLang="ja-JP" sz="1200" b="1" dirty="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②－１：</a:t>
            </a:r>
            <a:r>
              <a:rPr lang="ja-JP" altLang="en-US" sz="1200" dirty="0">
                <a:latin typeface="Meiryo UI" pitchFamily="50" charset="-128"/>
                <a:ea typeface="Meiryo UI" pitchFamily="50" charset="-128"/>
                <a:cs typeface="Meiryo UI" pitchFamily="50" charset="-128"/>
              </a:rPr>
              <a:t>地震直後に</a:t>
            </a:r>
            <a:r>
              <a:rPr lang="ja-JP" altLang="en-US" sz="1200" b="1" u="sng" dirty="0">
                <a:latin typeface="Meiryo UI" pitchFamily="50" charset="-128"/>
                <a:ea typeface="Meiryo UI" pitchFamily="50" charset="-128"/>
                <a:cs typeface="Meiryo UI" pitchFamily="50" charset="-128"/>
              </a:rPr>
              <a:t>満潮位</a:t>
            </a:r>
            <a:r>
              <a:rPr lang="ja-JP" altLang="en-US" sz="1200" dirty="0">
                <a:latin typeface="Meiryo UI" pitchFamily="50" charset="-128"/>
                <a:ea typeface="Meiryo UI" pitchFamily="50" charset="-128"/>
                <a:cs typeface="Meiryo UI" pitchFamily="50" charset="-128"/>
              </a:rPr>
              <a:t>で浸水する箇所</a:t>
            </a:r>
            <a:endParaRPr lang="en-US" altLang="ja-JP" sz="1200" dirty="0">
              <a:latin typeface="Meiryo UI" pitchFamily="50" charset="-128"/>
              <a:ea typeface="Meiryo UI" pitchFamily="50" charset="-128"/>
              <a:cs typeface="Meiryo UI" pitchFamily="50" charset="-128"/>
            </a:endParaRPr>
          </a:p>
          <a:p>
            <a:pPr lvl="1"/>
            <a:r>
              <a:rPr lang="en-US" altLang="ja-JP" sz="1200" b="1" dirty="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②－２：</a:t>
            </a:r>
            <a:r>
              <a:rPr lang="ja-JP" altLang="en-US" sz="1200" b="1" u="sng" dirty="0">
                <a:latin typeface="Meiryo UI" pitchFamily="50" charset="-128"/>
                <a:ea typeface="Meiryo UI" pitchFamily="50" charset="-128"/>
                <a:cs typeface="Meiryo UI" pitchFamily="50" charset="-128"/>
              </a:rPr>
              <a:t>津波</a:t>
            </a:r>
            <a:r>
              <a:rPr lang="ja-JP" altLang="en-US" sz="1200" dirty="0">
                <a:latin typeface="Meiryo UI" pitchFamily="50" charset="-128"/>
                <a:ea typeface="Meiryo UI" pitchFamily="50" charset="-128"/>
                <a:cs typeface="Meiryo UI" pitchFamily="50" charset="-128"/>
              </a:rPr>
              <a:t>による浸水箇所</a:t>
            </a:r>
            <a:endParaRPr lang="en-US" altLang="ja-JP" sz="1400" dirty="0">
              <a:latin typeface="Meiryo UI" pitchFamily="50" charset="-128"/>
              <a:ea typeface="Meiryo UI" pitchFamily="50" charset="-128"/>
              <a:cs typeface="Meiryo UI" pitchFamily="50" charset="-128"/>
            </a:endParaRPr>
          </a:p>
          <a:p>
            <a:pPr>
              <a:lnSpc>
                <a:spcPts val="800"/>
              </a:lnSpc>
            </a:pP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a:lnSpc>
                <a:spcPts val="1500"/>
              </a:lnSpc>
            </a:pPr>
            <a:r>
              <a:rPr lang="ja-JP" altLang="en-US" sz="1100" b="1" dirty="0">
                <a:solidFill>
                  <a:srgbClr val="000000"/>
                </a:solidFill>
                <a:latin typeface="Meiryo UI" pitchFamily="50" charset="-128"/>
                <a:ea typeface="Meiryo UI" pitchFamily="50" charset="-128"/>
                <a:cs typeface="Meiryo UI" pitchFamily="50" charset="-128"/>
              </a:rPr>
              <a:t>　　</a:t>
            </a:r>
            <a:endParaRPr lang="ja-JP" altLang="en-US" sz="1200" dirty="0">
              <a:latin typeface="Meiryo UI" pitchFamily="50" charset="-128"/>
              <a:ea typeface="Meiryo UI" pitchFamily="50" charset="-128"/>
              <a:cs typeface="Meiryo UI" pitchFamily="50" charset="-128"/>
            </a:endParaRPr>
          </a:p>
        </p:txBody>
      </p:sp>
      <p:sp>
        <p:nvSpPr>
          <p:cNvPr id="4" name="正方形/長方形 3"/>
          <p:cNvSpPr/>
          <p:nvPr/>
        </p:nvSpPr>
        <p:spPr>
          <a:xfrm>
            <a:off x="34925" y="404812"/>
            <a:ext cx="9055100" cy="617220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fontAlgn="auto">
              <a:spcBef>
                <a:spcPts val="0"/>
              </a:spcBef>
              <a:spcAft>
                <a:spcPts val="0"/>
              </a:spcAft>
              <a:defRPr/>
            </a:pPr>
            <a:endParaRPr lang="ja-JP" altLang="en-US"/>
          </a:p>
        </p:txBody>
      </p:sp>
      <p:sp>
        <p:nvSpPr>
          <p:cNvPr id="2054" name="正方形/長方形 15"/>
          <p:cNvSpPr>
            <a:spLocks noChangeArrowheads="1"/>
          </p:cNvSpPr>
          <p:nvPr/>
        </p:nvSpPr>
        <p:spPr bwMode="auto">
          <a:xfrm>
            <a:off x="4551363" y="384175"/>
            <a:ext cx="153352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p>
            <a:r>
              <a:rPr lang="ja-JP" altLang="en-US" sz="1400">
                <a:latin typeface="Meiryo UI" pitchFamily="50" charset="-128"/>
                <a:ea typeface="Meiryo UI" pitchFamily="50" charset="-128"/>
                <a:cs typeface="Meiryo UI" pitchFamily="50" charset="-128"/>
              </a:rPr>
              <a:t>◆優先順位の指標</a:t>
            </a:r>
            <a:endParaRPr lang="en-US" altLang="ja-JP" sz="1400">
              <a:latin typeface="Meiryo UI" pitchFamily="50" charset="-128"/>
              <a:ea typeface="Meiryo UI" pitchFamily="50" charset="-128"/>
              <a:cs typeface="Meiryo UI" pitchFamily="50" charset="-128"/>
            </a:endParaRPr>
          </a:p>
        </p:txBody>
      </p:sp>
      <p:graphicFrame>
        <p:nvGraphicFramePr>
          <p:cNvPr id="24" name="表 23"/>
          <p:cNvGraphicFramePr>
            <a:graphicFrameLocks noGrp="1"/>
          </p:cNvGraphicFramePr>
          <p:nvPr/>
        </p:nvGraphicFramePr>
        <p:xfrm>
          <a:off x="6875463" y="2498725"/>
          <a:ext cx="2105025" cy="1073151"/>
        </p:xfrm>
        <a:graphic>
          <a:graphicData uri="http://schemas.openxmlformats.org/drawingml/2006/table">
            <a:tbl>
              <a:tblPr firstRow="1" bandRow="1">
                <a:tableStyleId>{5C22544A-7EE6-4342-B048-85BDC9FD1C3A}</a:tableStyleId>
              </a:tblPr>
              <a:tblGrid>
                <a:gridCol w="1503255"/>
                <a:gridCol w="601770"/>
              </a:tblGrid>
              <a:tr h="251163">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防潮堤位置</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507" marR="91507" marT="45666" marB="456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凡例</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507" marR="91507" marT="45666" marB="456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994">
                <a:tc>
                  <a:txBody>
                    <a:bodyPr/>
                    <a:lstStyle/>
                    <a:p>
                      <a:pPr marL="342900" indent="-342900" algn="l">
                        <a:buFont typeface="+mj-ea"/>
                        <a:buAutoNum type="circleNumDbPlain"/>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r">
                        <a:buFont typeface="+mj-ea"/>
                        <a:buNone/>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（水門より外側等）</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507" marR="91507" marT="45666" marB="456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実線</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507" marR="91507" marT="45666" marB="456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994">
                <a:tc>
                  <a:txBody>
                    <a:bodyPr/>
                    <a:lstStyle/>
                    <a:p>
                      <a:pPr marL="342900" indent="-342900" algn="l">
                        <a:buFont typeface="+mj-ea"/>
                        <a:buAutoNum type="circleNumDbPlain" startAt="2"/>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その他の箇所</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r">
                        <a:buFont typeface="+mj-ea"/>
                        <a:buNone/>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（水門より内側等）</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507" marR="91507" marT="45666" marB="456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点線</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507" marR="91507" marT="45666" marB="456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5" name="テキスト ボックス 24"/>
          <p:cNvSpPr txBox="1"/>
          <p:nvPr/>
        </p:nvSpPr>
        <p:spPr>
          <a:xfrm>
            <a:off x="7162800" y="533400"/>
            <a:ext cx="1657350" cy="415925"/>
          </a:xfrm>
          <a:prstGeom prst="rect">
            <a:avLst/>
          </a:prstGeom>
          <a:noFill/>
        </p:spPr>
        <p:txBody>
          <a:bodyPr>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水門を閉鎖することにより、内陸部の浸水被害を軽減</a:t>
            </a:r>
          </a:p>
        </p:txBody>
      </p:sp>
      <p:sp>
        <p:nvSpPr>
          <p:cNvPr id="2071" name="テキスト ボックス 25"/>
          <p:cNvSpPr txBox="1">
            <a:spLocks noChangeArrowheads="1"/>
          </p:cNvSpPr>
          <p:nvPr/>
        </p:nvSpPr>
        <p:spPr bwMode="auto">
          <a:xfrm>
            <a:off x="6011863" y="1166813"/>
            <a:ext cx="825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000" b="1">
                <a:latin typeface="ＭＳ Ｐゴシック" pitchFamily="50" charset="-128"/>
                <a:ea typeface="Meiryo UI" pitchFamily="50" charset="-128"/>
                <a:cs typeface="Meiryo UI" pitchFamily="50" charset="-128"/>
              </a:rPr>
              <a:t>赤実線</a:t>
            </a:r>
          </a:p>
        </p:txBody>
      </p:sp>
      <p:sp>
        <p:nvSpPr>
          <p:cNvPr id="2072" name="テキスト ボックス 26"/>
          <p:cNvSpPr txBox="1">
            <a:spLocks noChangeArrowheads="1"/>
          </p:cNvSpPr>
          <p:nvPr/>
        </p:nvSpPr>
        <p:spPr bwMode="auto">
          <a:xfrm>
            <a:off x="7092950" y="1166813"/>
            <a:ext cx="825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000" b="1">
                <a:latin typeface="ＭＳ Ｐゴシック" pitchFamily="50" charset="-128"/>
                <a:ea typeface="Meiryo UI" pitchFamily="50" charset="-128"/>
                <a:cs typeface="Meiryo UI" pitchFamily="50" charset="-128"/>
              </a:rPr>
              <a:t>赤点線</a:t>
            </a:r>
          </a:p>
        </p:txBody>
      </p:sp>
      <p:cxnSp>
        <p:nvCxnSpPr>
          <p:cNvPr id="28" name="直線矢印コネクタ 27"/>
          <p:cNvCxnSpPr/>
          <p:nvPr/>
        </p:nvCxnSpPr>
        <p:spPr>
          <a:xfrm>
            <a:off x="6659563" y="1052513"/>
            <a:ext cx="855662"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74" name="テキスト ボックス 28"/>
          <p:cNvSpPr txBox="1">
            <a:spLocks noChangeArrowheads="1"/>
          </p:cNvSpPr>
          <p:nvPr/>
        </p:nvSpPr>
        <p:spPr bwMode="auto">
          <a:xfrm>
            <a:off x="6300788" y="660400"/>
            <a:ext cx="47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400">
                <a:latin typeface="Meiryo UI" pitchFamily="50" charset="-128"/>
                <a:ea typeface="Meiryo UI" pitchFamily="50" charset="-128"/>
                <a:cs typeface="Meiryo UI" pitchFamily="50" charset="-128"/>
              </a:rPr>
              <a:t>①</a:t>
            </a:r>
          </a:p>
        </p:txBody>
      </p:sp>
      <p:sp>
        <p:nvSpPr>
          <p:cNvPr id="2075" name="テキスト ボックス 29"/>
          <p:cNvSpPr txBox="1">
            <a:spLocks noChangeArrowheads="1"/>
          </p:cNvSpPr>
          <p:nvPr/>
        </p:nvSpPr>
        <p:spPr bwMode="auto">
          <a:xfrm>
            <a:off x="6734175" y="660400"/>
            <a:ext cx="474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400">
                <a:latin typeface="Meiryo UI" pitchFamily="50" charset="-128"/>
                <a:ea typeface="Meiryo UI" pitchFamily="50" charset="-128"/>
                <a:cs typeface="Meiryo UI" pitchFamily="50" charset="-128"/>
              </a:rPr>
              <a:t>②</a:t>
            </a:r>
          </a:p>
        </p:txBody>
      </p:sp>
      <p:sp>
        <p:nvSpPr>
          <p:cNvPr id="2076" name="テキスト ボックス 30"/>
          <p:cNvSpPr txBox="1">
            <a:spLocks noChangeArrowheads="1"/>
          </p:cNvSpPr>
          <p:nvPr/>
        </p:nvSpPr>
        <p:spPr bwMode="auto">
          <a:xfrm>
            <a:off x="7092950" y="2174875"/>
            <a:ext cx="825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000" b="1">
                <a:latin typeface="ＭＳ Ｐゴシック" pitchFamily="50" charset="-128"/>
                <a:ea typeface="Meiryo UI" pitchFamily="50" charset="-128"/>
                <a:cs typeface="Meiryo UI" pitchFamily="50" charset="-128"/>
              </a:rPr>
              <a:t>緑点線</a:t>
            </a:r>
          </a:p>
        </p:txBody>
      </p:sp>
      <p:sp>
        <p:nvSpPr>
          <p:cNvPr id="2077" name="テキスト ボックス 31"/>
          <p:cNvSpPr txBox="1">
            <a:spLocks noChangeArrowheads="1"/>
          </p:cNvSpPr>
          <p:nvPr/>
        </p:nvSpPr>
        <p:spPr bwMode="auto">
          <a:xfrm>
            <a:off x="5867400" y="2174875"/>
            <a:ext cx="825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000" b="1">
                <a:latin typeface="ＭＳ Ｐゴシック" pitchFamily="50" charset="-128"/>
                <a:ea typeface="Meiryo UI" pitchFamily="50" charset="-128"/>
                <a:cs typeface="Meiryo UI" pitchFamily="50" charset="-128"/>
              </a:rPr>
              <a:t>緑実線</a:t>
            </a:r>
          </a:p>
        </p:txBody>
      </p:sp>
      <p:sp>
        <p:nvSpPr>
          <p:cNvPr id="2078" name="テキスト ボックス 32"/>
          <p:cNvSpPr txBox="1">
            <a:spLocks noChangeArrowheads="1"/>
          </p:cNvSpPr>
          <p:nvPr/>
        </p:nvSpPr>
        <p:spPr bwMode="auto">
          <a:xfrm>
            <a:off x="5580063" y="2670175"/>
            <a:ext cx="339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000" b="1">
                <a:latin typeface="ＭＳ Ｐゴシック" pitchFamily="50" charset="-128"/>
                <a:ea typeface="Meiryo UI" pitchFamily="50" charset="-128"/>
                <a:cs typeface="Meiryo UI" pitchFamily="50" charset="-128"/>
              </a:rPr>
              <a:t>緑点線</a:t>
            </a:r>
          </a:p>
        </p:txBody>
      </p:sp>
      <p:cxnSp>
        <p:nvCxnSpPr>
          <p:cNvPr id="5" name="直線コネクタ 4"/>
          <p:cNvCxnSpPr/>
          <p:nvPr/>
        </p:nvCxnSpPr>
        <p:spPr>
          <a:xfrm>
            <a:off x="8478838" y="3055938"/>
            <a:ext cx="412750" cy="0"/>
          </a:xfrm>
          <a:prstGeom prst="line">
            <a:avLst/>
          </a:prstGeom>
          <a:ln w="38100" cmpd="sng">
            <a:solidFill>
              <a:srgbClr val="FF0000"/>
            </a:solidFill>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8489950" y="3478213"/>
            <a:ext cx="412750" cy="0"/>
          </a:xfrm>
          <a:prstGeom prst="line">
            <a:avLst/>
          </a:prstGeom>
          <a:ln w="38100" cmpd="sng">
            <a:solidFill>
              <a:srgbClr val="FF0000"/>
            </a:solidFill>
            <a:prstDash val="sysDot"/>
          </a:ln>
        </p:spPr>
        <p:style>
          <a:lnRef idx="1">
            <a:schemeClr val="dk1"/>
          </a:lnRef>
          <a:fillRef idx="0">
            <a:schemeClr val="dk1"/>
          </a:fillRef>
          <a:effectRef idx="0">
            <a:schemeClr val="dk1"/>
          </a:effectRef>
          <a:fontRef idx="minor">
            <a:schemeClr val="tx1"/>
          </a:fontRef>
        </p:style>
      </p:cxnSp>
      <p:sp>
        <p:nvSpPr>
          <p:cNvPr id="2082" name="正方形/長方形 6"/>
          <p:cNvSpPr>
            <a:spLocks noChangeArrowheads="1"/>
          </p:cNvSpPr>
          <p:nvPr/>
        </p:nvSpPr>
        <p:spPr bwMode="auto">
          <a:xfrm>
            <a:off x="4356100" y="3644900"/>
            <a:ext cx="46434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500"/>
              </a:lnSpc>
            </a:pP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水門の内側等であっても、地震直後から満潮位で浸水が始まる箇所は、</a:t>
            </a:r>
            <a:endParaRPr lang="en-US" altLang="ja-JP" sz="1200" dirty="0">
              <a:latin typeface="Meiryo UI" pitchFamily="50" charset="-128"/>
              <a:ea typeface="Meiryo UI" pitchFamily="50" charset="-128"/>
              <a:cs typeface="Meiryo UI" pitchFamily="50" charset="-128"/>
            </a:endParaRPr>
          </a:p>
          <a:p>
            <a:pPr>
              <a:lnSpc>
                <a:spcPts val="1500"/>
              </a:lnSpc>
            </a:pPr>
            <a:r>
              <a:rPr lang="ja-JP" altLang="en-US" sz="1200" dirty="0">
                <a:latin typeface="Meiryo UI" pitchFamily="50" charset="-128"/>
                <a:ea typeface="Meiryo UI" pitchFamily="50" charset="-128"/>
                <a:cs typeface="Meiryo UI" pitchFamily="50" charset="-128"/>
              </a:rPr>
              <a:t>　　第一線防潮ラインの対策箇所と同様、早期に完了。</a:t>
            </a:r>
            <a:endParaRPr lang="en-US" altLang="ja-JP" sz="1200" dirty="0">
              <a:latin typeface="Meiryo UI" pitchFamily="50" charset="-128"/>
              <a:ea typeface="Meiryo UI" pitchFamily="50" charset="-128"/>
              <a:cs typeface="Meiryo UI" pitchFamily="50" charset="-128"/>
            </a:endParaRPr>
          </a:p>
          <a:p>
            <a:pPr>
              <a:lnSpc>
                <a:spcPts val="1500"/>
              </a:lnSpc>
            </a:pP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対策の実施に当たっては、現場条件等を踏まえた詳細な検討が必要。</a:t>
            </a:r>
            <a:r>
              <a:rPr lang="ja-JP" altLang="en-US" sz="1200" b="1" dirty="0">
                <a:solidFill>
                  <a:srgbClr val="000000"/>
                </a:solidFill>
                <a:latin typeface="Meiryo UI" pitchFamily="50" charset="-128"/>
                <a:ea typeface="Meiryo UI" pitchFamily="50" charset="-128"/>
                <a:cs typeface="Meiryo UI" pitchFamily="50" charset="-128"/>
              </a:rPr>
              <a:t>　</a:t>
            </a:r>
            <a:endParaRPr lang="ja-JP" altLang="en-US" sz="1200" dirty="0"/>
          </a:p>
        </p:txBody>
      </p:sp>
      <p:sp>
        <p:nvSpPr>
          <p:cNvPr id="29" name="タイトル 1"/>
          <p:cNvSpPr txBox="1">
            <a:spLocks/>
          </p:cNvSpPr>
          <p:nvPr/>
        </p:nvSpPr>
        <p:spPr>
          <a:xfrm>
            <a:off x="0" y="1394"/>
            <a:ext cx="9144000" cy="382782"/>
          </a:xfrm>
          <a:prstGeom prst="rect">
            <a:avLst/>
          </a:prstGeom>
          <a:solidFill>
            <a:schemeClr val="tx1"/>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参考</a:t>
            </a:r>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第</a:t>
            </a:r>
            <a:r>
              <a:rPr lang="en-US" altLang="ja-JP" sz="2000" dirty="0" smtClean="0">
                <a:solidFill>
                  <a:schemeClr val="bg1"/>
                </a:solidFill>
                <a:latin typeface="HG丸ｺﾞｼｯｸM-PRO" pitchFamily="50" charset="-128"/>
                <a:ea typeface="HG丸ｺﾞｼｯｸM-PRO" pitchFamily="50" charset="-128"/>
              </a:rPr>
              <a:t>5</a:t>
            </a:r>
            <a:r>
              <a:rPr lang="ja-JP" altLang="en-US" sz="2000" dirty="0" smtClean="0">
                <a:solidFill>
                  <a:schemeClr val="bg1"/>
                </a:solidFill>
                <a:latin typeface="HG丸ｺﾞｼｯｸM-PRO" pitchFamily="50" charset="-128"/>
                <a:ea typeface="HG丸ｺﾞｼｯｸM-PRO" pitchFamily="50" charset="-128"/>
              </a:rPr>
              <a:t>回 </a:t>
            </a:r>
            <a:r>
              <a:rPr lang="ja-JP" altLang="en-US" sz="2000" dirty="0" smtClean="0">
                <a:solidFill>
                  <a:schemeClr val="bg1"/>
                </a:solidFill>
                <a:latin typeface="Meiryo UI" pitchFamily="50" charset="-128"/>
                <a:ea typeface="Meiryo UI" pitchFamily="50" charset="-128"/>
                <a:cs typeface="Meiryo UI" pitchFamily="50" charset="-128"/>
              </a:rPr>
              <a:t>南海</a:t>
            </a:r>
            <a:r>
              <a:rPr lang="ja-JP" altLang="en-US" sz="2000" dirty="0">
                <a:solidFill>
                  <a:schemeClr val="bg1"/>
                </a:solidFill>
                <a:latin typeface="Meiryo UI" pitchFamily="50" charset="-128"/>
                <a:ea typeface="Meiryo UI" pitchFamily="50" charset="-128"/>
                <a:cs typeface="Meiryo UI" pitchFamily="50" charset="-128"/>
              </a:rPr>
              <a:t>トラフ巨大</a:t>
            </a:r>
            <a:r>
              <a:rPr lang="ja-JP" altLang="en-US" sz="2000" dirty="0" smtClean="0">
                <a:solidFill>
                  <a:schemeClr val="bg1"/>
                </a:solidFill>
                <a:latin typeface="Meiryo UI" pitchFamily="50" charset="-128"/>
                <a:ea typeface="Meiryo UI" pitchFamily="50" charset="-128"/>
                <a:cs typeface="Meiryo UI" pitchFamily="50" charset="-128"/>
              </a:rPr>
              <a:t>地震土木構造物耐震対策検討部会　中間報告より</a:t>
            </a:r>
            <a:endParaRPr lang="ja-JP" altLang="en-US" sz="2000" dirty="0">
              <a:solidFill>
                <a:schemeClr val="bg1"/>
              </a:solidFill>
              <a:latin typeface="HG丸ｺﾞｼｯｸM-PRO" pitchFamily="50" charset="-128"/>
              <a:ea typeface="HG丸ｺﾞｼｯｸM-PRO"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068" y="517525"/>
            <a:ext cx="415766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表 30"/>
          <p:cNvGraphicFramePr>
            <a:graphicFrameLocks noGrp="1"/>
          </p:cNvGraphicFramePr>
          <p:nvPr>
            <p:extLst>
              <p:ext uri="{D42A27DB-BD31-4B8C-83A1-F6EECF244321}">
                <p14:modId xmlns:p14="http://schemas.microsoft.com/office/powerpoint/2010/main" val="520445470"/>
              </p:ext>
            </p:extLst>
          </p:nvPr>
        </p:nvGraphicFramePr>
        <p:xfrm>
          <a:off x="1342051" y="4552107"/>
          <a:ext cx="5713320" cy="1951901"/>
        </p:xfrm>
        <a:graphic>
          <a:graphicData uri="http://schemas.openxmlformats.org/drawingml/2006/table">
            <a:tbl>
              <a:tblPr firstRow="1" bandRow="1">
                <a:tableStyleId>{5C22544A-7EE6-4342-B048-85BDC9FD1C3A}</a:tableStyleId>
              </a:tblPr>
              <a:tblGrid>
                <a:gridCol w="591649"/>
                <a:gridCol w="1656184"/>
                <a:gridCol w="1008112"/>
                <a:gridCol w="1584176"/>
                <a:gridCol w="873199"/>
              </a:tblGrid>
              <a:tr h="331530">
                <a:tc gridSpan="2">
                  <a:txBody>
                    <a:bodyPr/>
                    <a:lstStyle/>
                    <a:p>
                      <a:pPr algn="ctr"/>
                      <a:r>
                        <a:rPr kumimoji="1" lang="ja-JP" altLang="en-US" sz="1200" dirty="0" smtClean="0">
                          <a:solidFill>
                            <a:schemeClr val="tx1"/>
                          </a:solidFill>
                        </a:rPr>
                        <a:t>番号（帯図の着色）</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ja-JP" altLang="en-US" sz="1200" dirty="0" smtClean="0">
                          <a:solidFill>
                            <a:schemeClr val="tx1"/>
                          </a:solidFill>
                        </a:rPr>
                        <a:t>被害の要因</a:t>
                      </a:r>
                      <a:endParaRPr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smtClean="0">
                          <a:solidFill>
                            <a:schemeClr val="tx1"/>
                          </a:solidFill>
                        </a:rPr>
                        <a:t>概算事業費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smtClean="0">
                          <a:solidFill>
                            <a:schemeClr val="tx1"/>
                          </a:solidFill>
                        </a:rPr>
                        <a:t>対象延長</a:t>
                      </a:r>
                      <a:endParaRPr kumimoji="1" lang="en-US" altLang="ja-JP" sz="12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4315">
                <a:tc>
                  <a:txBody>
                    <a:bodyPr/>
                    <a:lstStyle/>
                    <a:p>
                      <a:pPr algn="ctr"/>
                      <a:r>
                        <a:rPr kumimoji="1" lang="ja-JP" altLang="en-US" sz="1100" b="1" dirty="0" smtClean="0">
                          <a:solidFill>
                            <a:schemeClr val="tx1"/>
                          </a:solidFill>
                          <a:latin typeface="+mn-ea"/>
                          <a:ea typeface="+mn-ea"/>
                        </a:rPr>
                        <a:t>①－１</a:t>
                      </a:r>
                      <a:endParaRPr kumimoji="1" lang="ja-JP" altLang="en-US" sz="11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200" b="1" dirty="0" smtClean="0">
                          <a:solidFill>
                            <a:schemeClr val="tx1"/>
                          </a:solidFill>
                          <a:latin typeface="+mn-ea"/>
                          <a:ea typeface="+mn-ea"/>
                        </a:rPr>
                        <a:t>（赤・実線）</a:t>
                      </a:r>
                      <a:endParaRPr kumimoji="1" lang="ja-JP" altLang="en-US" sz="12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ja-JP" altLang="en-US" sz="1200" dirty="0" smtClean="0"/>
                        <a:t>満潮位</a:t>
                      </a:r>
                      <a:endParaRPr lang="en-US" altLang="ja-JP"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300</a:t>
                      </a:r>
                      <a:r>
                        <a:rPr kumimoji="1" lang="ja-JP" altLang="en-US" sz="1200" dirty="0" smtClean="0">
                          <a:solidFill>
                            <a:schemeClr val="tx1"/>
                          </a:solidFill>
                        </a:rPr>
                        <a:t>億円程度</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9km</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pPr algn="ctr"/>
                      <a:r>
                        <a:rPr kumimoji="1" lang="ja-JP" altLang="en-US" sz="1100" b="1" dirty="0" smtClean="0">
                          <a:solidFill>
                            <a:schemeClr val="tx1"/>
                          </a:solidFill>
                          <a:latin typeface="+mn-ea"/>
                          <a:ea typeface="+mn-ea"/>
                        </a:rPr>
                        <a:t>①－２</a:t>
                      </a:r>
                      <a:endParaRPr kumimoji="1" lang="en-US" altLang="ja-JP" sz="1100" b="1" dirty="0" smtClean="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200" b="1" dirty="0" smtClean="0">
                          <a:solidFill>
                            <a:schemeClr val="tx1"/>
                          </a:solidFill>
                          <a:latin typeface="+mn-ea"/>
                          <a:ea typeface="+mn-ea"/>
                        </a:rPr>
                        <a:t>（緑・実線）</a:t>
                      </a:r>
                      <a:endParaRPr kumimoji="1" lang="en-US" altLang="ja-JP" sz="1200" b="1" dirty="0" smtClean="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1200" dirty="0" smtClean="0"/>
                        <a:t>L1</a:t>
                      </a:r>
                      <a:r>
                        <a:rPr lang="ja-JP" altLang="en-US" sz="1200" dirty="0" smtClean="0"/>
                        <a:t>津波</a:t>
                      </a:r>
                      <a:endParaRPr lang="en-US" altLang="ja-JP"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1,000</a:t>
                      </a:r>
                      <a:r>
                        <a:rPr kumimoji="1" lang="ja-JP" altLang="en-US" sz="1200" dirty="0" smtClean="0">
                          <a:solidFill>
                            <a:schemeClr val="tx1"/>
                          </a:solidFill>
                        </a:rPr>
                        <a:t>億円程度</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41km</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pPr algn="ctr"/>
                      <a:r>
                        <a:rPr kumimoji="1" lang="ja-JP" altLang="en-US" sz="1100" b="1" dirty="0" smtClean="0">
                          <a:solidFill>
                            <a:schemeClr val="tx1"/>
                          </a:solidFill>
                          <a:latin typeface="+mn-ea"/>
                          <a:ea typeface="+mn-ea"/>
                        </a:rPr>
                        <a:t>②－１</a:t>
                      </a:r>
                      <a:endParaRPr kumimoji="1" lang="ja-JP" altLang="en-US" sz="11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200" b="1" dirty="0" smtClean="0">
                          <a:solidFill>
                            <a:schemeClr val="tx1"/>
                          </a:solidFill>
                          <a:latin typeface="+mn-ea"/>
                          <a:ea typeface="+mn-ea"/>
                        </a:rPr>
                        <a:t>（赤・点線）</a:t>
                      </a:r>
                      <a:endParaRPr kumimoji="1" lang="ja-JP" altLang="en-US" sz="12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200" dirty="0" smtClean="0"/>
                        <a:t>満潮位</a:t>
                      </a:r>
                      <a:endParaRPr lang="en-US" altLang="ja-JP"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300</a:t>
                      </a:r>
                      <a:r>
                        <a:rPr kumimoji="1" lang="ja-JP" altLang="en-US" sz="1200" dirty="0" smtClean="0">
                          <a:solidFill>
                            <a:schemeClr val="tx1"/>
                          </a:solidFill>
                        </a:rPr>
                        <a:t>億円程度</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11km</a:t>
                      </a:r>
                      <a:endParaRPr kumimoji="1" lang="en-US" altLang="ja-JP"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pPr algn="ctr"/>
                      <a:r>
                        <a:rPr kumimoji="1" lang="ja-JP" altLang="en-US" sz="1100" b="1" dirty="0" smtClean="0">
                          <a:solidFill>
                            <a:schemeClr val="tx1"/>
                          </a:solidFill>
                          <a:latin typeface="+mn-ea"/>
                          <a:ea typeface="+mn-ea"/>
                        </a:rPr>
                        <a:t>②－２</a:t>
                      </a:r>
                      <a:endParaRPr kumimoji="1" lang="en-US" altLang="ja-JP" sz="1100" b="1" dirty="0" smtClean="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200" b="1" dirty="0" smtClean="0">
                          <a:solidFill>
                            <a:schemeClr val="tx1"/>
                          </a:solidFill>
                          <a:latin typeface="+mn-ea"/>
                          <a:ea typeface="+mn-ea"/>
                        </a:rPr>
                        <a:t>（緑・点線）</a:t>
                      </a:r>
                      <a:endParaRPr kumimoji="1" lang="en-US" altLang="ja-JP" sz="1200" b="1" dirty="0" smtClean="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dirty="0" smtClean="0"/>
                        <a:t>L1</a:t>
                      </a:r>
                      <a:r>
                        <a:rPr lang="ja-JP" altLang="en-US" sz="1200" dirty="0" smtClean="0"/>
                        <a:t>津波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500</a:t>
                      </a:r>
                      <a:r>
                        <a:rPr kumimoji="1" lang="ja-JP" altLang="en-US" sz="1200" dirty="0" smtClean="0">
                          <a:solidFill>
                            <a:schemeClr val="tx1"/>
                          </a:solidFill>
                        </a:rPr>
                        <a:t>億円程度</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28km</a:t>
                      </a:r>
                      <a:endParaRPr kumimoji="1" lang="en-US" altLang="ja-JP"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0040">
                <a:tc>
                  <a:txBody>
                    <a:bodyPr/>
                    <a:lstStyle/>
                    <a:p>
                      <a:pPr algn="ctr"/>
                      <a:endParaRPr kumimoji="1" lang="ja-JP" altLang="en-US" sz="1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200" dirty="0" smtClean="0">
                          <a:solidFill>
                            <a:schemeClr val="tx1"/>
                          </a:solidFill>
                        </a:rPr>
                        <a:t>合　　計</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rPr>
                        <a:t>2,100</a:t>
                      </a:r>
                      <a:r>
                        <a:rPr kumimoji="1" lang="ja-JP" altLang="en-US" sz="1200" dirty="0" smtClean="0">
                          <a:solidFill>
                            <a:schemeClr val="tx1"/>
                          </a:solidFill>
                        </a:rPr>
                        <a:t>億円程度</a:t>
                      </a:r>
                      <a:endParaRPr kumimoji="1" lang="en-US" altLang="ja-JP" sz="1200" dirty="0" smtClean="0">
                        <a:solidFill>
                          <a:schemeClr val="tx1"/>
                        </a:solidFill>
                      </a:endParaRPr>
                    </a:p>
                    <a:p>
                      <a:pPr algn="ctr"/>
                      <a:r>
                        <a:rPr kumimoji="1" lang="en-US" altLang="ja-JP" sz="1100" dirty="0" smtClean="0">
                          <a:solidFill>
                            <a:schemeClr val="tx1"/>
                          </a:solidFill>
                        </a:rPr>
                        <a:t>(</a:t>
                      </a:r>
                      <a:r>
                        <a:rPr kumimoji="1" lang="ja-JP" altLang="en-US" sz="1100" dirty="0" smtClean="0">
                          <a:solidFill>
                            <a:schemeClr val="tx1"/>
                          </a:solidFill>
                        </a:rPr>
                        <a:t>うち大阪府</a:t>
                      </a:r>
                      <a:r>
                        <a:rPr kumimoji="1" lang="en-US" altLang="ja-JP" sz="1100" dirty="0" smtClean="0">
                          <a:solidFill>
                            <a:schemeClr val="tx1"/>
                          </a:solidFill>
                        </a:rPr>
                        <a:t>1250</a:t>
                      </a:r>
                      <a:r>
                        <a:rPr kumimoji="1" lang="ja-JP" altLang="en-US" sz="1100" dirty="0" smtClean="0">
                          <a:solidFill>
                            <a:schemeClr val="tx1"/>
                          </a:solidFill>
                        </a:rPr>
                        <a:t>億円</a:t>
                      </a:r>
                      <a:r>
                        <a:rPr kumimoji="1" lang="en-US" altLang="ja-JP" sz="1100" dirty="0" smtClean="0">
                          <a:solidFill>
                            <a:schemeClr val="tx1"/>
                          </a:solidFill>
                        </a:rPr>
                        <a:t>)</a:t>
                      </a:r>
                      <a:endParaRPr kumimoji="1" lang="ja-JP" altLang="en-US" sz="1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solidFill>
                            <a:schemeClr val="tx1"/>
                          </a:solidFill>
                        </a:rPr>
                        <a:t>89km</a:t>
                      </a:r>
                      <a:endParaRPr kumimoji="1" lang="en-US" altLang="ja-JP"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32" name="直線コネクタ 31"/>
          <p:cNvCxnSpPr/>
          <p:nvPr/>
        </p:nvCxnSpPr>
        <p:spPr>
          <a:xfrm>
            <a:off x="2869804" y="5030364"/>
            <a:ext cx="648073" cy="0"/>
          </a:xfrm>
          <a:prstGeom prst="line">
            <a:avLst/>
          </a:prstGeom>
          <a:ln w="5080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2869804" y="5618751"/>
            <a:ext cx="648073" cy="0"/>
          </a:xfrm>
          <a:prstGeom prst="line">
            <a:avLst/>
          </a:prstGeom>
          <a:ln w="508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2869803" y="5339548"/>
            <a:ext cx="648073" cy="0"/>
          </a:xfrm>
          <a:prstGeom prst="line">
            <a:avLst/>
          </a:prstGeom>
          <a:ln w="508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2869804" y="5927934"/>
            <a:ext cx="648073" cy="0"/>
          </a:xfrm>
          <a:prstGeom prst="line">
            <a:avLst/>
          </a:prstGeom>
          <a:ln w="50800" cmpd="sng">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0"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10</a:t>
            </a:fld>
            <a:endParaRPr kumimoji="1" lang="ja-JP" altLang="en-US" sz="1600" dirty="0"/>
          </a:p>
        </p:txBody>
      </p:sp>
    </p:spTree>
    <p:extLst>
      <p:ext uri="{BB962C8B-B14F-4D97-AF65-F5344CB8AC3E}">
        <p14:creationId xmlns:p14="http://schemas.microsoft.com/office/powerpoint/2010/main" val="4015589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9"/>
          <a:stretch/>
        </p:blipFill>
        <p:spPr bwMode="auto">
          <a:xfrm rot="5400000">
            <a:off x="1329429" y="-21445"/>
            <a:ext cx="6344716" cy="743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タイトル 1"/>
          <p:cNvSpPr txBox="1">
            <a:spLocks/>
          </p:cNvSpPr>
          <p:nvPr/>
        </p:nvSpPr>
        <p:spPr>
          <a:xfrm>
            <a:off x="0" y="304705"/>
            <a:ext cx="5508104" cy="532007"/>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latin typeface="HG丸ｺﾞｼｯｸM-PRO" pitchFamily="50" charset="-128"/>
                <a:ea typeface="HG丸ｺﾞｼｯｸM-PRO" pitchFamily="50" charset="-128"/>
              </a:rPr>
              <a:t>◆防潮堤の液状化対策　平面図（大阪市内）</a:t>
            </a:r>
            <a:endParaRPr lang="ja-JP" altLang="en-US" sz="2000" b="1" dirty="0">
              <a:latin typeface="HG丸ｺﾞｼｯｸM-PRO" pitchFamily="50" charset="-128"/>
              <a:ea typeface="HG丸ｺﾞｼｯｸM-PRO" pitchFamily="50" charset="-128"/>
            </a:endParaRP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89187" y="6133603"/>
            <a:ext cx="555221" cy="724397"/>
          </a:xfrm>
          <a:prstGeom prst="rect">
            <a:avLst/>
          </a:prstGeom>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46" y="5779013"/>
            <a:ext cx="3987205" cy="890347"/>
          </a:xfrm>
          <a:prstGeom prst="rect">
            <a:avLst/>
          </a:prstGeom>
          <a:solidFill>
            <a:schemeClr val="bg1"/>
          </a:solidFill>
          <a:ln>
            <a:solidFill>
              <a:schemeClr val="dk1"/>
            </a:solidFill>
          </a:ln>
          <a:effectLst/>
        </p:spPr>
      </p:pic>
      <p:sp>
        <p:nvSpPr>
          <p:cNvPr id="8" name="タイトル 1"/>
          <p:cNvSpPr txBox="1">
            <a:spLocks/>
          </p:cNvSpPr>
          <p:nvPr/>
        </p:nvSpPr>
        <p:spPr>
          <a:xfrm>
            <a:off x="0" y="1394"/>
            <a:ext cx="9144000" cy="382782"/>
          </a:xfrm>
          <a:prstGeom prst="rect">
            <a:avLst/>
          </a:prstGeom>
          <a:solidFill>
            <a:schemeClr val="tx1"/>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参考</a:t>
            </a:r>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第</a:t>
            </a:r>
            <a:r>
              <a:rPr lang="en-US" altLang="ja-JP" sz="2000" dirty="0" smtClean="0">
                <a:solidFill>
                  <a:schemeClr val="bg1"/>
                </a:solidFill>
                <a:latin typeface="HG丸ｺﾞｼｯｸM-PRO" pitchFamily="50" charset="-128"/>
                <a:ea typeface="HG丸ｺﾞｼｯｸM-PRO" pitchFamily="50" charset="-128"/>
              </a:rPr>
              <a:t>5</a:t>
            </a:r>
            <a:r>
              <a:rPr lang="ja-JP" altLang="en-US" sz="2000" dirty="0" smtClean="0">
                <a:solidFill>
                  <a:schemeClr val="bg1"/>
                </a:solidFill>
                <a:latin typeface="HG丸ｺﾞｼｯｸM-PRO" pitchFamily="50" charset="-128"/>
                <a:ea typeface="HG丸ｺﾞｼｯｸM-PRO" pitchFamily="50" charset="-128"/>
              </a:rPr>
              <a:t>回 </a:t>
            </a:r>
            <a:r>
              <a:rPr lang="ja-JP" altLang="en-US" sz="2000" dirty="0" smtClean="0">
                <a:solidFill>
                  <a:schemeClr val="bg1"/>
                </a:solidFill>
                <a:latin typeface="Meiryo UI" pitchFamily="50" charset="-128"/>
                <a:ea typeface="Meiryo UI" pitchFamily="50" charset="-128"/>
                <a:cs typeface="Meiryo UI" pitchFamily="50" charset="-128"/>
              </a:rPr>
              <a:t>南海</a:t>
            </a:r>
            <a:r>
              <a:rPr lang="ja-JP" altLang="en-US" sz="2000" dirty="0">
                <a:solidFill>
                  <a:schemeClr val="bg1"/>
                </a:solidFill>
                <a:latin typeface="Meiryo UI" pitchFamily="50" charset="-128"/>
                <a:ea typeface="Meiryo UI" pitchFamily="50" charset="-128"/>
                <a:cs typeface="Meiryo UI" pitchFamily="50" charset="-128"/>
              </a:rPr>
              <a:t>トラフ巨大</a:t>
            </a:r>
            <a:r>
              <a:rPr lang="ja-JP" altLang="en-US" sz="2000" dirty="0" smtClean="0">
                <a:solidFill>
                  <a:schemeClr val="bg1"/>
                </a:solidFill>
                <a:latin typeface="Meiryo UI" pitchFamily="50" charset="-128"/>
                <a:ea typeface="Meiryo UI" pitchFamily="50" charset="-128"/>
                <a:cs typeface="Meiryo UI" pitchFamily="50" charset="-128"/>
              </a:rPr>
              <a:t>地震土木構造物耐震対策検討部会　中間報告より</a:t>
            </a:r>
            <a:endParaRPr lang="ja-JP" altLang="en-US" sz="2000" dirty="0">
              <a:solidFill>
                <a:schemeClr val="bg1"/>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052419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226" b="37605"/>
          <a:stretch/>
        </p:blipFill>
        <p:spPr bwMode="auto">
          <a:xfrm>
            <a:off x="0" y="692696"/>
            <a:ext cx="9144000" cy="601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p:cNvSpPr txBox="1">
            <a:spLocks/>
          </p:cNvSpPr>
          <p:nvPr/>
        </p:nvSpPr>
        <p:spPr>
          <a:xfrm>
            <a:off x="0" y="281856"/>
            <a:ext cx="6372200" cy="532007"/>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latin typeface="HG丸ｺﾞｼｯｸM-PRO" pitchFamily="50" charset="-128"/>
                <a:ea typeface="HG丸ｺﾞｼｯｸM-PRO" pitchFamily="50" charset="-128"/>
              </a:rPr>
              <a:t>◆防潮堤の液状化対策　平面図（大和川以南１／２）</a:t>
            </a:r>
            <a:endParaRPr lang="ja-JP" altLang="en-US" sz="2000" b="1" dirty="0">
              <a:latin typeface="HG丸ｺﾞｼｯｸM-PRO" pitchFamily="50" charset="-128"/>
              <a:ea typeface="HG丸ｺﾞｼｯｸM-PRO"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512" y="5949280"/>
            <a:ext cx="555221" cy="724397"/>
          </a:xfrm>
          <a:prstGeom prst="rect">
            <a:avLst/>
          </a:prstGeom>
        </p:spPr>
      </p:pic>
      <p:sp>
        <p:nvSpPr>
          <p:cNvPr id="8" name="タイトル 1"/>
          <p:cNvSpPr txBox="1">
            <a:spLocks/>
          </p:cNvSpPr>
          <p:nvPr/>
        </p:nvSpPr>
        <p:spPr>
          <a:xfrm>
            <a:off x="0" y="1394"/>
            <a:ext cx="9144000" cy="382782"/>
          </a:xfrm>
          <a:prstGeom prst="rect">
            <a:avLst/>
          </a:prstGeom>
          <a:solidFill>
            <a:schemeClr val="tx1"/>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参考</a:t>
            </a:r>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第</a:t>
            </a:r>
            <a:r>
              <a:rPr lang="en-US" altLang="ja-JP" sz="2000" dirty="0" smtClean="0">
                <a:solidFill>
                  <a:schemeClr val="bg1"/>
                </a:solidFill>
                <a:latin typeface="HG丸ｺﾞｼｯｸM-PRO" pitchFamily="50" charset="-128"/>
                <a:ea typeface="HG丸ｺﾞｼｯｸM-PRO" pitchFamily="50" charset="-128"/>
              </a:rPr>
              <a:t>5</a:t>
            </a:r>
            <a:r>
              <a:rPr lang="ja-JP" altLang="en-US" sz="2000" dirty="0" smtClean="0">
                <a:solidFill>
                  <a:schemeClr val="bg1"/>
                </a:solidFill>
                <a:latin typeface="HG丸ｺﾞｼｯｸM-PRO" pitchFamily="50" charset="-128"/>
                <a:ea typeface="HG丸ｺﾞｼｯｸM-PRO" pitchFamily="50" charset="-128"/>
              </a:rPr>
              <a:t>回 </a:t>
            </a:r>
            <a:r>
              <a:rPr lang="ja-JP" altLang="en-US" sz="2000" dirty="0" smtClean="0">
                <a:solidFill>
                  <a:schemeClr val="bg1"/>
                </a:solidFill>
                <a:latin typeface="Meiryo UI" pitchFamily="50" charset="-128"/>
                <a:ea typeface="Meiryo UI" pitchFamily="50" charset="-128"/>
                <a:cs typeface="Meiryo UI" pitchFamily="50" charset="-128"/>
              </a:rPr>
              <a:t>南海</a:t>
            </a:r>
            <a:r>
              <a:rPr lang="ja-JP" altLang="en-US" sz="2000" dirty="0">
                <a:solidFill>
                  <a:schemeClr val="bg1"/>
                </a:solidFill>
                <a:latin typeface="Meiryo UI" pitchFamily="50" charset="-128"/>
                <a:ea typeface="Meiryo UI" pitchFamily="50" charset="-128"/>
                <a:cs typeface="Meiryo UI" pitchFamily="50" charset="-128"/>
              </a:rPr>
              <a:t>トラフ巨大</a:t>
            </a:r>
            <a:r>
              <a:rPr lang="ja-JP" altLang="en-US" sz="2000" dirty="0" smtClean="0">
                <a:solidFill>
                  <a:schemeClr val="bg1"/>
                </a:solidFill>
                <a:latin typeface="Meiryo UI" pitchFamily="50" charset="-128"/>
                <a:ea typeface="Meiryo UI" pitchFamily="50" charset="-128"/>
                <a:cs typeface="Meiryo UI" pitchFamily="50" charset="-128"/>
              </a:rPr>
              <a:t>地震土木構造物耐震対策検討部会　中間報告より</a:t>
            </a:r>
            <a:endParaRPr lang="ja-JP" altLang="en-US" sz="2000" dirty="0">
              <a:solidFill>
                <a:schemeClr val="bg1"/>
              </a:solidFill>
              <a:latin typeface="HG丸ｺﾞｼｯｸM-PRO" pitchFamily="50" charset="-128"/>
              <a:ea typeface="HG丸ｺﾞｼｯｸM-PRO" pitchFamily="50" charset="-128"/>
            </a:endParaRPr>
          </a:p>
        </p:txBody>
      </p:sp>
      <p:sp>
        <p:nvSpPr>
          <p:cNvPr id="9"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12</a:t>
            </a:fld>
            <a:endParaRPr kumimoji="1" lang="ja-JP" altLang="en-US" sz="1600" dirty="0"/>
          </a:p>
        </p:txBody>
      </p:sp>
    </p:spTree>
    <p:extLst>
      <p:ext uri="{BB962C8B-B14F-4D97-AF65-F5344CB8AC3E}">
        <p14:creationId xmlns:p14="http://schemas.microsoft.com/office/powerpoint/2010/main" val="3883498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8" r="8420" b="12585"/>
          <a:stretch/>
        </p:blipFill>
        <p:spPr bwMode="auto">
          <a:xfrm>
            <a:off x="19046" y="630157"/>
            <a:ext cx="9124953" cy="618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p:cNvSpPr txBox="1">
            <a:spLocks/>
          </p:cNvSpPr>
          <p:nvPr/>
        </p:nvSpPr>
        <p:spPr>
          <a:xfrm>
            <a:off x="0" y="258097"/>
            <a:ext cx="6516216" cy="532007"/>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dirty="0" smtClean="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防潮堤の液状化対策　平面図（大和川</a:t>
            </a:r>
            <a:r>
              <a:rPr lang="ja-JP" altLang="en-US" sz="2000" dirty="0" smtClean="0">
                <a:latin typeface="HG丸ｺﾞｼｯｸM-PRO" pitchFamily="50" charset="-128"/>
                <a:ea typeface="HG丸ｺﾞｼｯｸM-PRO" pitchFamily="50" charset="-128"/>
              </a:rPr>
              <a:t>以南２／</a:t>
            </a:r>
            <a:r>
              <a:rPr lang="ja-JP" altLang="en-US" sz="2000" dirty="0">
                <a:latin typeface="HG丸ｺﾞｼｯｸM-PRO" pitchFamily="50" charset="-128"/>
                <a:ea typeface="HG丸ｺﾞｼｯｸM-PRO" pitchFamily="50" charset="-128"/>
              </a:rPr>
              <a:t>２</a:t>
            </a:r>
            <a:r>
              <a:rPr lang="ja-JP" altLang="en-US" sz="2000" dirty="0" smtClean="0">
                <a:latin typeface="HG丸ｺﾞｼｯｸM-PRO" pitchFamily="50" charset="-128"/>
                <a:ea typeface="HG丸ｺﾞｼｯｸM-PRO" pitchFamily="50" charset="-128"/>
              </a:rPr>
              <a:t>）</a:t>
            </a:r>
            <a:endParaRPr lang="ja-JP" altLang="en-US" sz="2000" dirty="0">
              <a:latin typeface="HG丸ｺﾞｼｯｸM-PRO" pitchFamily="50" charset="-128"/>
              <a:ea typeface="HG丸ｺﾞｼｯｸM-PRO"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11760" y="5949280"/>
            <a:ext cx="555221" cy="724397"/>
          </a:xfrm>
          <a:prstGeom prst="rect">
            <a:avLst/>
          </a:prstGeom>
        </p:spPr>
      </p:pic>
      <p:sp>
        <p:nvSpPr>
          <p:cNvPr id="8" name="タイトル 1"/>
          <p:cNvSpPr txBox="1">
            <a:spLocks/>
          </p:cNvSpPr>
          <p:nvPr/>
        </p:nvSpPr>
        <p:spPr>
          <a:xfrm>
            <a:off x="0" y="1394"/>
            <a:ext cx="9144000" cy="382782"/>
          </a:xfrm>
          <a:prstGeom prst="rect">
            <a:avLst/>
          </a:prstGeom>
          <a:solidFill>
            <a:schemeClr val="tx1"/>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参考</a:t>
            </a:r>
            <a:r>
              <a:rPr lang="en-US" altLang="ja-JP" sz="2000" dirty="0" smtClean="0">
                <a:solidFill>
                  <a:schemeClr val="bg1"/>
                </a:solidFill>
                <a:latin typeface="HG丸ｺﾞｼｯｸM-PRO" pitchFamily="50" charset="-128"/>
                <a:ea typeface="HG丸ｺﾞｼｯｸM-PRO" pitchFamily="50" charset="-128"/>
              </a:rPr>
              <a:t>》</a:t>
            </a:r>
            <a:r>
              <a:rPr lang="ja-JP" altLang="en-US" sz="2000" dirty="0" smtClean="0">
                <a:solidFill>
                  <a:schemeClr val="bg1"/>
                </a:solidFill>
                <a:latin typeface="HG丸ｺﾞｼｯｸM-PRO" pitchFamily="50" charset="-128"/>
                <a:ea typeface="HG丸ｺﾞｼｯｸM-PRO" pitchFamily="50" charset="-128"/>
              </a:rPr>
              <a:t>第</a:t>
            </a:r>
            <a:r>
              <a:rPr lang="en-US" altLang="ja-JP" sz="2000" dirty="0" smtClean="0">
                <a:solidFill>
                  <a:schemeClr val="bg1"/>
                </a:solidFill>
                <a:latin typeface="HG丸ｺﾞｼｯｸM-PRO" pitchFamily="50" charset="-128"/>
                <a:ea typeface="HG丸ｺﾞｼｯｸM-PRO" pitchFamily="50" charset="-128"/>
              </a:rPr>
              <a:t>5</a:t>
            </a:r>
            <a:r>
              <a:rPr lang="ja-JP" altLang="en-US" sz="2000" dirty="0" smtClean="0">
                <a:solidFill>
                  <a:schemeClr val="bg1"/>
                </a:solidFill>
                <a:latin typeface="HG丸ｺﾞｼｯｸM-PRO" pitchFamily="50" charset="-128"/>
                <a:ea typeface="HG丸ｺﾞｼｯｸM-PRO" pitchFamily="50" charset="-128"/>
              </a:rPr>
              <a:t>回 </a:t>
            </a:r>
            <a:r>
              <a:rPr lang="ja-JP" altLang="en-US" sz="2000" dirty="0" smtClean="0">
                <a:solidFill>
                  <a:schemeClr val="bg1"/>
                </a:solidFill>
                <a:latin typeface="Meiryo UI" pitchFamily="50" charset="-128"/>
                <a:ea typeface="Meiryo UI" pitchFamily="50" charset="-128"/>
                <a:cs typeface="Meiryo UI" pitchFamily="50" charset="-128"/>
              </a:rPr>
              <a:t>南海</a:t>
            </a:r>
            <a:r>
              <a:rPr lang="ja-JP" altLang="en-US" sz="2000" dirty="0">
                <a:solidFill>
                  <a:schemeClr val="bg1"/>
                </a:solidFill>
                <a:latin typeface="Meiryo UI" pitchFamily="50" charset="-128"/>
                <a:ea typeface="Meiryo UI" pitchFamily="50" charset="-128"/>
                <a:cs typeface="Meiryo UI" pitchFamily="50" charset="-128"/>
              </a:rPr>
              <a:t>トラフ巨大</a:t>
            </a:r>
            <a:r>
              <a:rPr lang="ja-JP" altLang="en-US" sz="2000" dirty="0" smtClean="0">
                <a:solidFill>
                  <a:schemeClr val="bg1"/>
                </a:solidFill>
                <a:latin typeface="Meiryo UI" pitchFamily="50" charset="-128"/>
                <a:ea typeface="Meiryo UI" pitchFamily="50" charset="-128"/>
                <a:cs typeface="Meiryo UI" pitchFamily="50" charset="-128"/>
              </a:rPr>
              <a:t>地震土木構造物耐震対策検討部会　中間報告より</a:t>
            </a:r>
            <a:endParaRPr lang="ja-JP" altLang="en-US" sz="2000" dirty="0">
              <a:solidFill>
                <a:schemeClr val="bg1"/>
              </a:solidFill>
              <a:latin typeface="HG丸ｺﾞｼｯｸM-PRO" pitchFamily="50" charset="-128"/>
              <a:ea typeface="HG丸ｺﾞｼｯｸM-PRO" pitchFamily="50" charset="-128"/>
            </a:endParaRPr>
          </a:p>
        </p:txBody>
      </p:sp>
      <p:sp>
        <p:nvSpPr>
          <p:cNvPr id="9"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13</a:t>
            </a:fld>
            <a:endParaRPr kumimoji="1" lang="ja-JP" altLang="en-US" sz="1600" dirty="0"/>
          </a:p>
        </p:txBody>
      </p:sp>
    </p:spTree>
    <p:extLst>
      <p:ext uri="{BB962C8B-B14F-4D97-AF65-F5344CB8AC3E}">
        <p14:creationId xmlns:p14="http://schemas.microsoft.com/office/powerpoint/2010/main" val="2718925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◆水門（河川・海岸施設）の対策について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1323439"/>
          </a:xfrm>
          <a:prstGeom prst="rect">
            <a:avLst/>
          </a:prstGeom>
          <a:noFill/>
          <a:ln>
            <a:solidFill>
              <a:schemeClr val="tx1"/>
            </a:solidFill>
          </a:ln>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◆点検結果：一部施設</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で対策</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必要（Ａ）</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以下の性能を満足するかを点検した結果、一部の水門で機能確保等が出来ない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54013"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揺れ」「液状化」に対する点検は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、機能（損傷が生じたとしても開閉動作は可能）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確保</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54013"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「津波」に対する点検は、Ｌ１津波では機能（損傷が生じたとしても開閉動作は可能）が確保、</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Ｌ２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津波では、二次被害（流出）を発生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させない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5322" y="2021939"/>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354013" lvl="1"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津波時に閉鎖する全ての施設</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lvl="1"/>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322" y="3030051"/>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354013" lvl="1"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「揺れ」により閉鎖出来なくなる可能性のある水門を最優先に補強</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54013" lvl="1"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引き続き、「津波」の波力により影響を受ける水門の対策を実施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95536" y="3861048"/>
            <a:ext cx="8928992" cy="830997"/>
          </a:xfrm>
          <a:prstGeom prst="rect">
            <a:avLst/>
          </a:prstGeom>
          <a:noFill/>
          <a:ln>
            <a:noFill/>
          </a:ln>
        </p:spPr>
        <p:txBody>
          <a:bodyPr wrap="square" rtlCol="0">
            <a:spAutoFit/>
          </a:bodyPr>
          <a:lstStyle/>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対策が必要な水門</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362024368"/>
              </p:ext>
            </p:extLst>
          </p:nvPr>
        </p:nvGraphicFramePr>
        <p:xfrm>
          <a:off x="468313" y="4149725"/>
          <a:ext cx="8172450" cy="2663825"/>
        </p:xfrm>
        <a:graphic>
          <a:graphicData uri="http://schemas.openxmlformats.org/presentationml/2006/ole">
            <mc:AlternateContent xmlns:mc="http://schemas.openxmlformats.org/markup-compatibility/2006">
              <mc:Choice xmlns:v="urn:schemas-microsoft-com:vml" Requires="v">
                <p:oleObj spid="_x0000_s7231" name="ワークシート" r:id="rId4" imgW="6972303" imgH="3733721" progId="Excel.Sheet.12">
                  <p:embed/>
                </p:oleObj>
              </mc:Choice>
              <mc:Fallback>
                <p:oleObj name="ワークシート" r:id="rId4" imgW="6972303" imgH="3733721" progId="Excel.Sheet.12">
                  <p:embed/>
                  <p:pic>
                    <p:nvPicPr>
                      <p:cNvPr id="0" name="オブジェクト 5"/>
                      <p:cNvPicPr>
                        <a:picLocks noChangeAspect="1" noChangeArrowheads="1"/>
                      </p:cNvPicPr>
                      <p:nvPr/>
                    </p:nvPicPr>
                    <p:blipFill>
                      <a:blip r:embed="rId5"/>
                      <a:srcRect/>
                      <a:stretch>
                        <a:fillRect/>
                      </a:stretch>
                    </p:blipFill>
                    <p:spPr bwMode="auto">
                      <a:xfrm>
                        <a:off x="468313" y="4149725"/>
                        <a:ext cx="8172450" cy="2663825"/>
                      </a:xfrm>
                      <a:prstGeom prst="rect">
                        <a:avLst/>
                      </a:prstGeom>
                      <a:noFill/>
                      <a:ln>
                        <a:noFill/>
                      </a:ln>
                      <a:extLst/>
                    </p:spPr>
                  </p:pic>
                </p:oleObj>
              </mc:Fallback>
            </mc:AlternateContent>
          </a:graphicData>
        </a:graphic>
      </p:graphicFrame>
      <p:sp>
        <p:nvSpPr>
          <p:cNvPr id="10"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14</a:t>
            </a:fld>
            <a:endParaRPr kumimoji="1" lang="ja-JP" altLang="en-US" sz="1600" dirty="0"/>
          </a:p>
        </p:txBody>
      </p:sp>
    </p:spTree>
    <p:extLst>
      <p:ext uri="{BB962C8B-B14F-4D97-AF65-F5344CB8AC3E}">
        <p14:creationId xmlns:p14="http://schemas.microsoft.com/office/powerpoint/2010/main" val="2292410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4445151" cy="6248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400" b="1" dirty="0">
              <a:solidFill>
                <a:schemeClr val="tx1"/>
              </a:solidFill>
              <a:latin typeface="HGSｺﾞｼｯｸM" pitchFamily="50" charset="-128"/>
              <a:ea typeface="HGSｺﾞｼｯｸM" pitchFamily="50" charset="-128"/>
              <a:cs typeface="Meiryo UI"/>
            </a:endParaRPr>
          </a:p>
          <a:p>
            <a:pPr>
              <a:defRPr/>
            </a:pPr>
            <a:endParaRPr lang="en-US" altLang="ja-JP" dirty="0" smtClean="0">
              <a:solidFill>
                <a:schemeClr val="tx1"/>
              </a:solidFill>
              <a:latin typeface="HGSｺﾞｼｯｸM" pitchFamily="50" charset="-128"/>
              <a:ea typeface="HGSｺﾞｼｯｸM" pitchFamily="50" charset="-128"/>
              <a:cs typeface="Meiryo UI"/>
            </a:endParaRPr>
          </a:p>
          <a:p>
            <a:pPr>
              <a:defRPr/>
            </a:pPr>
            <a:endParaRPr lang="en-US" altLang="ja-JP" sz="1400" b="1" dirty="0">
              <a:solidFill>
                <a:schemeClr val="tx1"/>
              </a:solidFill>
              <a:latin typeface="HGSｺﾞｼｯｸM" pitchFamily="50" charset="-128"/>
              <a:ea typeface="HGSｺﾞｼｯｸM" pitchFamily="50" charset="-128"/>
              <a:cs typeface="Meiryo UI"/>
            </a:endParaRPr>
          </a:p>
          <a:p>
            <a:pPr>
              <a:defRPr/>
            </a:pPr>
            <a:endParaRPr lang="en-US" altLang="ja-JP" sz="1600" b="1"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p:txBody>
      </p:sp>
      <p:pic>
        <p:nvPicPr>
          <p:cNvPr id="22575" name="Picture 50"/>
          <p:cNvPicPr>
            <a:picLocks noChangeAspect="1" noChangeArrowheads="1"/>
          </p:cNvPicPr>
          <p:nvPr/>
        </p:nvPicPr>
        <p:blipFill>
          <a:blip r:embed="rId2"/>
          <a:srcRect l="43428"/>
          <a:stretch>
            <a:fillRect/>
          </a:stretch>
        </p:blipFill>
        <p:spPr bwMode="auto">
          <a:xfrm>
            <a:off x="509056" y="2852936"/>
            <a:ext cx="3126590" cy="3744913"/>
          </a:xfrm>
          <a:prstGeom prst="rect">
            <a:avLst/>
          </a:prstGeom>
          <a:noFill/>
          <a:ln w="9525">
            <a:noFill/>
            <a:miter lim="800000"/>
            <a:headEnd/>
            <a:tailEnd/>
          </a:ln>
        </p:spPr>
      </p:pic>
      <p:sp>
        <p:nvSpPr>
          <p:cNvPr id="22577" name="Line 55"/>
          <p:cNvSpPr>
            <a:spLocks noChangeShapeType="1"/>
          </p:cNvSpPr>
          <p:nvPr/>
        </p:nvSpPr>
        <p:spPr bwMode="auto">
          <a:xfrm flipH="1">
            <a:off x="1263573" y="3613101"/>
            <a:ext cx="955028" cy="721570"/>
          </a:xfrm>
          <a:prstGeom prst="line">
            <a:avLst/>
          </a:prstGeom>
          <a:noFill/>
          <a:ln w="9525">
            <a:solidFill>
              <a:schemeClr val="tx1"/>
            </a:solidFill>
            <a:round/>
            <a:headEnd/>
            <a:tailEnd type="triangle" w="med" len="med"/>
          </a:ln>
        </p:spPr>
        <p:txBody>
          <a:bodyPr/>
          <a:lstStyle/>
          <a:p>
            <a:endParaRPr lang="ja-JP" altLang="en-US"/>
          </a:p>
        </p:txBody>
      </p:sp>
      <p:sp>
        <p:nvSpPr>
          <p:cNvPr id="22578" name="Line 56"/>
          <p:cNvSpPr>
            <a:spLocks noChangeShapeType="1"/>
          </p:cNvSpPr>
          <p:nvPr/>
        </p:nvSpPr>
        <p:spPr bwMode="auto">
          <a:xfrm>
            <a:off x="2218601" y="3613100"/>
            <a:ext cx="57797" cy="921595"/>
          </a:xfrm>
          <a:prstGeom prst="line">
            <a:avLst/>
          </a:prstGeom>
          <a:noFill/>
          <a:ln w="9525">
            <a:solidFill>
              <a:schemeClr val="tx1"/>
            </a:solidFill>
            <a:round/>
            <a:headEnd/>
            <a:tailEnd type="triangle" w="med" len="med"/>
          </a:ln>
        </p:spPr>
        <p:txBody>
          <a:bodyPr/>
          <a:lstStyle/>
          <a:p>
            <a:endParaRPr lang="ja-JP" altLang="en-US"/>
          </a:p>
        </p:txBody>
      </p:sp>
      <p:sp>
        <p:nvSpPr>
          <p:cNvPr id="22580" name="Text Box 58"/>
          <p:cNvSpPr txBox="1">
            <a:spLocks noChangeArrowheads="1"/>
          </p:cNvSpPr>
          <p:nvPr/>
        </p:nvSpPr>
        <p:spPr bwMode="auto">
          <a:xfrm>
            <a:off x="432611" y="1916832"/>
            <a:ext cx="3571980" cy="707886"/>
          </a:xfrm>
          <a:prstGeom prst="rect">
            <a:avLst/>
          </a:prstGeom>
          <a:noFill/>
          <a:ln w="9525">
            <a:solidFill>
              <a:schemeClr val="tx1"/>
            </a:solidFill>
            <a:miter lim="800000"/>
            <a:headEnd/>
            <a:tailEnd/>
          </a:ln>
        </p:spPr>
        <p:txBody>
          <a:bodyPr wrap="square">
            <a:spAutoFit/>
          </a:bodyPr>
          <a:lstStyle/>
          <a:p>
            <a:r>
              <a:rPr lang="ja-JP" altLang="en-US" sz="1000" u="sng" dirty="0">
                <a:ea typeface="HGSｺﾞｼｯｸM" pitchFamily="50" charset="-128"/>
              </a:rPr>
              <a:t>ブレース設置工法</a:t>
            </a:r>
            <a:r>
              <a:rPr lang="ja-JP" altLang="en-US" sz="1000" dirty="0">
                <a:ea typeface="HGSｺﾞｼｯｸM" pitchFamily="50" charset="-128"/>
              </a:rPr>
              <a:t>：門柱にダンパーブレースを設置し</a:t>
            </a:r>
            <a:r>
              <a:rPr lang="ja-JP" altLang="en-US" sz="1000" dirty="0" smtClean="0">
                <a:ea typeface="HGSｺﾞｼｯｸM" pitchFamily="50" charset="-128"/>
              </a:rPr>
              <a:t>、</a:t>
            </a:r>
            <a:endParaRPr lang="en-US" altLang="ja-JP" sz="1000" dirty="0" smtClean="0">
              <a:ea typeface="HGSｺﾞｼｯｸM" pitchFamily="50" charset="-128"/>
            </a:endParaRPr>
          </a:p>
          <a:p>
            <a:r>
              <a:rPr lang="ja-JP" altLang="en-US" sz="1000" dirty="0" smtClean="0">
                <a:ea typeface="HGSｺﾞｼｯｸM" pitchFamily="50" charset="-128"/>
              </a:rPr>
              <a:t>水流直角方向加振</a:t>
            </a:r>
            <a:r>
              <a:rPr lang="ja-JP" altLang="en-US" sz="1000" dirty="0">
                <a:ea typeface="HGSｺﾞｼｯｸM" pitchFamily="50" charset="-128"/>
              </a:rPr>
              <a:t>に対してブレース材</a:t>
            </a:r>
            <a:r>
              <a:rPr lang="ja-JP" altLang="en-US" sz="1000" dirty="0" smtClean="0">
                <a:ea typeface="HGSｺﾞｼｯｸM" pitchFamily="50" charset="-128"/>
              </a:rPr>
              <a:t>を降伏</a:t>
            </a:r>
            <a:r>
              <a:rPr lang="ja-JP" altLang="en-US" sz="1000" dirty="0">
                <a:ea typeface="HGSｺﾞｼｯｸM" pitchFamily="50" charset="-128"/>
              </a:rPr>
              <a:t>させる</a:t>
            </a:r>
            <a:r>
              <a:rPr lang="ja-JP" altLang="en-US" sz="1000" dirty="0" smtClean="0">
                <a:ea typeface="HGSｺﾞｼｯｸM" pitchFamily="50" charset="-128"/>
              </a:rPr>
              <a:t>こと</a:t>
            </a:r>
            <a:endParaRPr lang="en-US" altLang="ja-JP" sz="1000" dirty="0" smtClean="0">
              <a:ea typeface="HGSｺﾞｼｯｸM" pitchFamily="50" charset="-128"/>
            </a:endParaRPr>
          </a:p>
          <a:p>
            <a:r>
              <a:rPr lang="ja-JP" altLang="en-US" sz="1000" dirty="0" smtClean="0">
                <a:ea typeface="HGSｺﾞｼｯｸM" pitchFamily="50" charset="-128"/>
              </a:rPr>
              <a:t>に</a:t>
            </a:r>
            <a:r>
              <a:rPr lang="ja-JP" altLang="en-US" sz="1000" dirty="0">
                <a:ea typeface="HGSｺﾞｼｯｸM" pitchFamily="50" charset="-128"/>
              </a:rPr>
              <a:t>より地震時慣性力の減衰を図り、堰柱に作用する</a:t>
            </a:r>
            <a:r>
              <a:rPr lang="ja-JP" altLang="en-US" sz="1000" dirty="0" smtClean="0">
                <a:ea typeface="HGSｺﾞｼｯｸM" pitchFamily="50" charset="-128"/>
              </a:rPr>
              <a:t>断面力</a:t>
            </a:r>
            <a:endParaRPr lang="en-US" altLang="ja-JP" sz="1000" dirty="0" smtClean="0">
              <a:ea typeface="HGSｺﾞｼｯｸM" pitchFamily="50" charset="-128"/>
            </a:endParaRPr>
          </a:p>
          <a:p>
            <a:r>
              <a:rPr lang="ja-JP" altLang="en-US" sz="1000" dirty="0" smtClean="0">
                <a:ea typeface="HGSｺﾞｼｯｸM" pitchFamily="50" charset="-128"/>
              </a:rPr>
              <a:t>を</a:t>
            </a:r>
            <a:r>
              <a:rPr lang="ja-JP" altLang="en-US" sz="1000" dirty="0">
                <a:ea typeface="HGSｺﾞｼｯｸM" pitchFamily="50" charset="-128"/>
              </a:rPr>
              <a:t>低減する工法</a:t>
            </a:r>
          </a:p>
        </p:txBody>
      </p:sp>
      <p:sp>
        <p:nvSpPr>
          <p:cNvPr id="22582" name="Text Box 61"/>
          <p:cNvSpPr txBox="1">
            <a:spLocks noChangeArrowheads="1"/>
          </p:cNvSpPr>
          <p:nvPr/>
        </p:nvSpPr>
        <p:spPr bwMode="auto">
          <a:xfrm>
            <a:off x="485614" y="1482081"/>
            <a:ext cx="1947448" cy="307777"/>
          </a:xfrm>
          <a:prstGeom prst="rect">
            <a:avLst/>
          </a:prstGeom>
          <a:solidFill>
            <a:srgbClr val="FF0000"/>
          </a:solidFill>
          <a:ln w="9525">
            <a:noFill/>
            <a:miter lim="800000"/>
            <a:headEnd/>
            <a:tailEnd/>
          </a:ln>
        </p:spPr>
        <p:txBody>
          <a:bodyPr wrap="square">
            <a:spAutoFit/>
          </a:bodyPr>
          <a:lstStyle/>
          <a:p>
            <a:pPr algn="ctr"/>
            <a:r>
              <a:rPr lang="en-US" altLang="ja-JP" sz="1400" b="1" dirty="0" err="1">
                <a:solidFill>
                  <a:schemeClr val="bg1"/>
                </a:solidFill>
                <a:ea typeface="HGSｺﾞｼｯｸM" pitchFamily="50" charset="-128"/>
              </a:rPr>
              <a:t>ブレース設置工法</a:t>
            </a:r>
            <a:endParaRPr lang="ja-JP" altLang="en-US" sz="1400" b="1" dirty="0">
              <a:solidFill>
                <a:schemeClr val="bg1"/>
              </a:solidFill>
              <a:ea typeface="HGSｺﾞｼｯｸM" pitchFamily="50" charset="-128"/>
            </a:endParaRPr>
          </a:p>
        </p:txBody>
      </p:sp>
      <p:pic>
        <p:nvPicPr>
          <p:cNvPr id="22576" name="Picture 54" descr="dan02_02"/>
          <p:cNvPicPr>
            <a:picLocks noChangeAspect="1" noChangeArrowheads="1"/>
          </p:cNvPicPr>
          <p:nvPr/>
        </p:nvPicPr>
        <p:blipFill>
          <a:blip r:embed="rId3"/>
          <a:srcRect/>
          <a:stretch>
            <a:fillRect/>
          </a:stretch>
        </p:blipFill>
        <p:spPr bwMode="auto">
          <a:xfrm>
            <a:off x="2207305" y="2783978"/>
            <a:ext cx="1529335" cy="829122"/>
          </a:xfrm>
          <a:prstGeom prst="rect">
            <a:avLst/>
          </a:prstGeom>
          <a:noFill/>
          <a:ln w="9525">
            <a:solidFill>
              <a:schemeClr val="tx1"/>
            </a:solidFill>
            <a:miter lim="800000"/>
            <a:headEnd/>
            <a:tailEnd/>
          </a:ln>
        </p:spPr>
      </p:pic>
      <p:sp>
        <p:nvSpPr>
          <p:cNvPr id="22579" name="Text Box 57"/>
          <p:cNvSpPr txBox="1">
            <a:spLocks noChangeArrowheads="1"/>
          </p:cNvSpPr>
          <p:nvPr/>
        </p:nvSpPr>
        <p:spPr bwMode="auto">
          <a:xfrm>
            <a:off x="3233078" y="3626048"/>
            <a:ext cx="1415772" cy="276999"/>
          </a:xfrm>
          <a:prstGeom prst="rect">
            <a:avLst/>
          </a:prstGeom>
          <a:noFill/>
          <a:ln w="9525">
            <a:noFill/>
            <a:miter lim="800000"/>
            <a:headEnd/>
            <a:tailEnd/>
          </a:ln>
        </p:spPr>
        <p:txBody>
          <a:bodyPr wrap="none">
            <a:spAutoFit/>
          </a:bodyPr>
          <a:lstStyle/>
          <a:p>
            <a:r>
              <a:rPr lang="ja-JP" altLang="en-US" sz="1200" b="1" dirty="0">
                <a:ea typeface="HGSｺﾞｼｯｸM" pitchFamily="50" charset="-128"/>
              </a:rPr>
              <a:t>座屈拘束ブレース</a:t>
            </a:r>
          </a:p>
        </p:txBody>
      </p:sp>
      <p:sp>
        <p:nvSpPr>
          <p:cNvPr id="3" name="正方形/長方形 2"/>
          <p:cNvSpPr/>
          <p:nvPr/>
        </p:nvSpPr>
        <p:spPr>
          <a:xfrm>
            <a:off x="4720478" y="980728"/>
            <a:ext cx="2565126" cy="369332"/>
          </a:xfrm>
          <a:prstGeom prst="rect">
            <a:avLst/>
          </a:prstGeom>
        </p:spPr>
        <p:txBody>
          <a:bodyPr wrap="none">
            <a:spAutoFit/>
          </a:bodyPr>
          <a:lstStyle/>
          <a:p>
            <a:pPr marL="285750" indent="-285750">
              <a:buFont typeface="Wingdings" panose="05000000000000000000" pitchFamily="2" charset="2"/>
              <a:buChar char="Ø"/>
              <a:defRPr/>
            </a:pPr>
            <a:r>
              <a:rPr lang="ja-JP" altLang="en-US" b="1" dirty="0" smtClean="0">
                <a:latin typeface="HGSｺﾞｼｯｸM" pitchFamily="50" charset="-128"/>
                <a:ea typeface="HGSｺﾞｼｯｸM" pitchFamily="50" charset="-128"/>
                <a:cs typeface="Meiryo UI"/>
              </a:rPr>
              <a:t>芦田川</a:t>
            </a:r>
            <a:r>
              <a:rPr lang="ja-JP" altLang="en-US" b="1" dirty="0">
                <a:latin typeface="HGSｺﾞｼｯｸM" pitchFamily="50" charset="-128"/>
                <a:ea typeface="HGSｺﾞｼｯｸM" pitchFamily="50" charset="-128"/>
                <a:cs typeface="Meiryo UI"/>
              </a:rPr>
              <a:t>水門の対策案</a:t>
            </a:r>
            <a:endParaRPr lang="en-US" altLang="ja-JP" b="1" dirty="0">
              <a:latin typeface="HGSｺﾞｼｯｸM" pitchFamily="50" charset="-128"/>
              <a:ea typeface="HGSｺﾞｼｯｸM" pitchFamily="50" charset="-128"/>
              <a:cs typeface="Meiryo UI"/>
            </a:endParaRP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95" b="5400"/>
          <a:stretch/>
        </p:blipFill>
        <p:spPr bwMode="auto">
          <a:xfrm>
            <a:off x="4749846" y="3137129"/>
            <a:ext cx="4214642" cy="31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61"/>
          <p:cNvSpPr txBox="1">
            <a:spLocks noChangeArrowheads="1"/>
          </p:cNvSpPr>
          <p:nvPr/>
        </p:nvSpPr>
        <p:spPr bwMode="auto">
          <a:xfrm>
            <a:off x="5084710" y="1443981"/>
            <a:ext cx="1947448" cy="307777"/>
          </a:xfrm>
          <a:prstGeom prst="rect">
            <a:avLst/>
          </a:prstGeom>
          <a:solidFill>
            <a:srgbClr val="FF0000"/>
          </a:solidFill>
          <a:ln w="9525">
            <a:noFill/>
            <a:miter lim="800000"/>
            <a:headEnd/>
            <a:tailEnd/>
          </a:ln>
        </p:spPr>
        <p:txBody>
          <a:bodyPr wrap="square">
            <a:spAutoFit/>
          </a:bodyPr>
          <a:lstStyle/>
          <a:p>
            <a:r>
              <a:rPr lang="ja-JP" altLang="en-US" sz="1400" b="1" dirty="0" smtClean="0">
                <a:solidFill>
                  <a:schemeClr val="bg1"/>
                </a:solidFill>
                <a:ea typeface="HGSｺﾞｼｯｸM" pitchFamily="50" charset="-128"/>
              </a:rPr>
              <a:t>　地盤改良</a:t>
            </a:r>
            <a:r>
              <a:rPr lang="en-US" altLang="ja-JP" sz="1400" b="1" dirty="0" err="1" smtClean="0">
                <a:solidFill>
                  <a:schemeClr val="bg1"/>
                </a:solidFill>
                <a:ea typeface="HGSｺﾞｼｯｸM" pitchFamily="50" charset="-128"/>
              </a:rPr>
              <a:t>工法</a:t>
            </a:r>
            <a:endParaRPr lang="ja-JP" altLang="en-US" sz="1400" b="1" dirty="0">
              <a:solidFill>
                <a:schemeClr val="bg1"/>
              </a:solidFill>
              <a:ea typeface="HGSｺﾞｼｯｸM" pitchFamily="50" charset="-128"/>
            </a:endParaRPr>
          </a:p>
        </p:txBody>
      </p:sp>
      <p:sp>
        <p:nvSpPr>
          <p:cNvPr id="18" name="Text Box 58"/>
          <p:cNvSpPr txBox="1">
            <a:spLocks noChangeArrowheads="1"/>
          </p:cNvSpPr>
          <p:nvPr/>
        </p:nvSpPr>
        <p:spPr bwMode="auto">
          <a:xfrm>
            <a:off x="4940694" y="1899950"/>
            <a:ext cx="3571980" cy="400110"/>
          </a:xfrm>
          <a:prstGeom prst="rect">
            <a:avLst/>
          </a:prstGeom>
          <a:noFill/>
          <a:ln w="9525">
            <a:solidFill>
              <a:schemeClr val="tx1"/>
            </a:solidFill>
            <a:miter lim="800000"/>
            <a:headEnd/>
            <a:tailEnd/>
          </a:ln>
        </p:spPr>
        <p:txBody>
          <a:bodyPr wrap="square">
            <a:spAutoFit/>
          </a:bodyPr>
          <a:lstStyle/>
          <a:p>
            <a:r>
              <a:rPr lang="ja-JP" altLang="en-US" sz="1000" u="sng" dirty="0" smtClean="0">
                <a:ea typeface="HGSｺﾞｼｯｸM" pitchFamily="50" charset="-128"/>
              </a:rPr>
              <a:t>地盤工法</a:t>
            </a:r>
            <a:r>
              <a:rPr lang="ja-JP" altLang="en-US" sz="1000" dirty="0" smtClean="0">
                <a:ea typeface="HGSｺﾞｼｯｸM" pitchFamily="50" charset="-128"/>
              </a:rPr>
              <a:t>：水門下部工周辺の地盤を改良することにより、基礎杭に作用する断面力を低減する工法</a:t>
            </a:r>
            <a:endParaRPr lang="en-US" altLang="ja-JP" sz="1000" dirty="0" smtClean="0">
              <a:ea typeface="HGSｺﾞｼｯｸM" pitchFamily="50" charset="-128"/>
            </a:endParaRPr>
          </a:p>
        </p:txBody>
      </p:sp>
      <p:sp>
        <p:nvSpPr>
          <p:cNvPr id="15" name="タイトル 1"/>
          <p:cNvSpPr txBox="1">
            <a:spLocks/>
          </p:cNvSpPr>
          <p:nvPr/>
        </p:nvSpPr>
        <p:spPr>
          <a:xfrm>
            <a:off x="5720" y="1"/>
            <a:ext cx="9138280" cy="476671"/>
          </a:xfrm>
          <a:prstGeom prst="rect">
            <a:avLst/>
          </a:prstGeom>
          <a:solidFill>
            <a:schemeClr val="tx1"/>
          </a:solidFill>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◆水門（河川・海岸施設）の対策について</a:t>
            </a:r>
            <a:endPar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16158" y="980728"/>
            <a:ext cx="2797561" cy="369332"/>
          </a:xfrm>
          <a:prstGeom prst="rect">
            <a:avLst/>
          </a:prstGeom>
        </p:spPr>
        <p:txBody>
          <a:bodyPr wrap="none">
            <a:spAutoFit/>
          </a:bodyPr>
          <a:lstStyle/>
          <a:p>
            <a:pPr marL="285750" indent="-285750">
              <a:buFont typeface="Wingdings" panose="05000000000000000000" pitchFamily="2" charset="2"/>
              <a:buChar char="Ø"/>
              <a:defRPr/>
            </a:pPr>
            <a:r>
              <a:rPr lang="ja-JP" altLang="en-US" b="1" dirty="0" smtClean="0">
                <a:latin typeface="HGSｺﾞｼｯｸM" pitchFamily="50" charset="-128"/>
                <a:ea typeface="HGSｺﾞｼｯｸM" pitchFamily="50" charset="-128"/>
                <a:cs typeface="Meiryo UI"/>
              </a:rPr>
              <a:t>正蓮寺川</a:t>
            </a:r>
            <a:r>
              <a:rPr lang="ja-JP" altLang="en-US" b="1" dirty="0">
                <a:latin typeface="HGSｺﾞｼｯｸM" pitchFamily="50" charset="-128"/>
                <a:ea typeface="HGSｺﾞｼｯｸM" pitchFamily="50" charset="-128"/>
                <a:cs typeface="Meiryo UI"/>
              </a:rPr>
              <a:t>水門の対策案</a:t>
            </a:r>
            <a:endParaRPr lang="en-US" altLang="ja-JP" b="1" dirty="0">
              <a:latin typeface="HGSｺﾞｼｯｸM" pitchFamily="50" charset="-128"/>
              <a:ea typeface="HGSｺﾞｼｯｸM" pitchFamily="50" charset="-128"/>
              <a:cs typeface="Meiryo UI"/>
            </a:endParaRPr>
          </a:p>
        </p:txBody>
      </p:sp>
      <p:sp>
        <p:nvSpPr>
          <p:cNvPr id="2" name="正方形/長方形 1"/>
          <p:cNvSpPr/>
          <p:nvPr/>
        </p:nvSpPr>
        <p:spPr>
          <a:xfrm>
            <a:off x="3101930" y="548680"/>
            <a:ext cx="2262158" cy="369332"/>
          </a:xfrm>
          <a:prstGeom prst="rect">
            <a:avLst/>
          </a:prstGeom>
        </p:spPr>
        <p:txBody>
          <a:bodyPr wrap="none">
            <a:spAutoFit/>
          </a:bodyPr>
          <a:lstStyle/>
          <a:p>
            <a:pPr>
              <a:defRPr/>
            </a:pPr>
            <a:r>
              <a:rPr lang="en-US" altLang="ja-JP" dirty="0">
                <a:latin typeface="HGSｺﾞｼｯｸM" pitchFamily="50" charset="-128"/>
                <a:ea typeface="HGSｺﾞｼｯｸM" pitchFamily="50" charset="-128"/>
                <a:cs typeface="Meiryo UI"/>
              </a:rPr>
              <a:t>【</a:t>
            </a:r>
            <a:r>
              <a:rPr lang="ja-JP" altLang="en-US" dirty="0">
                <a:latin typeface="HGSｺﾞｼｯｸM" pitchFamily="50" charset="-128"/>
                <a:ea typeface="HGSｺﾞｼｯｸM" pitchFamily="50" charset="-128"/>
                <a:cs typeface="Meiryo UI"/>
              </a:rPr>
              <a:t>対策工法（例）</a:t>
            </a:r>
            <a:r>
              <a:rPr lang="en-US" altLang="ja-JP" dirty="0">
                <a:latin typeface="HGSｺﾞｼｯｸM" pitchFamily="50" charset="-128"/>
                <a:ea typeface="HGSｺﾞｼｯｸM" pitchFamily="50" charset="-128"/>
                <a:cs typeface="Meiryo UI"/>
              </a:rPr>
              <a:t>】</a:t>
            </a:r>
          </a:p>
        </p:txBody>
      </p:sp>
      <p:sp>
        <p:nvSpPr>
          <p:cNvPr id="20"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15</a:t>
            </a:fld>
            <a:endParaRPr kumimoji="1" lang="ja-JP" altLang="en-US" sz="1600" dirty="0"/>
          </a:p>
        </p:txBody>
      </p:sp>
    </p:spTree>
    <p:extLst>
      <p:ext uri="{BB962C8B-B14F-4D97-AF65-F5344CB8AC3E}">
        <p14:creationId xmlns:p14="http://schemas.microsoft.com/office/powerpoint/2010/main" val="2720000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◆港湾施設（耐震強化岸壁）の対策について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点検結果：これまでの対策を継続（Ｂ）</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南海トラフ地震による鉛直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・水平変位が許容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変位量以内であるため、耐震強化岸壁と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しての機能を確保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できることから、新たな対策は不要で、引き続き、必要な強化岸壁整備を推進。整備の際には、南海トラフ巨大地震動も考慮。</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8336" y="1556792"/>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災害</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発生時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の救命救急活動や緊急物資の輸送活動を担うため、海上からのアクセス基地として必要な岸壁を位置づけ、重点化。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2564904"/>
            <a:ext cx="8928992" cy="584775"/>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引き続き、残る岸壁整備を推進。</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364769370"/>
              </p:ext>
            </p:extLst>
          </p:nvPr>
        </p:nvGraphicFramePr>
        <p:xfrm>
          <a:off x="233660" y="3789040"/>
          <a:ext cx="5778500" cy="773112"/>
        </p:xfrm>
        <a:graphic>
          <a:graphicData uri="http://schemas.openxmlformats.org/presentationml/2006/ole">
            <mc:AlternateContent xmlns:mc="http://schemas.openxmlformats.org/markup-compatibility/2006">
              <mc:Choice xmlns:v="urn:schemas-microsoft-com:vml" Requires="v">
                <p:oleObj spid="_x0000_s5184" name="ワークシート" r:id="rId4" imgW="5372132" imgH="1142899" progId="Excel.Sheet.12">
                  <p:embed/>
                </p:oleObj>
              </mc:Choice>
              <mc:Fallback>
                <p:oleObj name="ワークシート" r:id="rId4" imgW="5372132" imgH="1142899" progId="Excel.Sheet.12">
                  <p:embed/>
                  <p:pic>
                    <p:nvPicPr>
                      <p:cNvPr id="0" name=""/>
                      <p:cNvPicPr>
                        <a:picLocks noChangeAspect="1" noChangeArrowheads="1"/>
                      </p:cNvPicPr>
                      <p:nvPr/>
                    </p:nvPicPr>
                    <p:blipFill>
                      <a:blip r:embed="rId5"/>
                      <a:srcRect/>
                      <a:stretch>
                        <a:fillRect/>
                      </a:stretch>
                    </p:blipFill>
                    <p:spPr bwMode="auto">
                      <a:xfrm>
                        <a:off x="233660" y="3789040"/>
                        <a:ext cx="5778500" cy="773112"/>
                      </a:xfrm>
                      <a:prstGeom prst="rect">
                        <a:avLst/>
                      </a:prstGeom>
                      <a:noFill/>
                      <a:ln>
                        <a:noFill/>
                      </a:ln>
                    </p:spPr>
                  </p:pic>
                </p:oleObj>
              </mc:Fallback>
            </mc:AlternateContent>
          </a:graphicData>
        </a:graphic>
      </p:graphicFrame>
      <p:sp>
        <p:nvSpPr>
          <p:cNvPr id="7" name="正方形/長方形 6"/>
          <p:cNvSpPr/>
          <p:nvPr/>
        </p:nvSpPr>
        <p:spPr>
          <a:xfrm>
            <a:off x="98337" y="3356992"/>
            <a:ext cx="8794144" cy="3384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◆事業規模：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 name="グループ化 8"/>
          <p:cNvGrpSpPr>
            <a:grpSpLocks noChangeAspect="1"/>
          </p:cNvGrpSpPr>
          <p:nvPr/>
        </p:nvGrpSpPr>
        <p:grpSpPr>
          <a:xfrm>
            <a:off x="5752114" y="2636912"/>
            <a:ext cx="3212374" cy="3983778"/>
            <a:chOff x="-180528" y="2348880"/>
            <a:chExt cx="5632450" cy="6985000"/>
          </a:xfrm>
        </p:grpSpPr>
        <p:pic>
          <p:nvPicPr>
            <p:cNvPr id="10" name="Picture 3" descr="図1"/>
            <p:cNvPicPr>
              <a:picLocks noChangeAspect="1" noChangeArrowheads="1"/>
            </p:cNvPicPr>
            <p:nvPr/>
          </p:nvPicPr>
          <p:blipFill>
            <a:blip r:embed="rId6" cstate="print">
              <a:extLst>
                <a:ext uri="{28A0092B-C50C-407E-A947-70E740481C1C}">
                  <a14:useLocalDpi xmlns:a14="http://schemas.microsoft.com/office/drawing/2010/main" val="0"/>
                </a:ext>
              </a:extLst>
            </a:blip>
            <a:srcRect t="13144"/>
            <a:stretch>
              <a:fillRect/>
            </a:stretch>
          </p:blipFill>
          <p:spPr bwMode="auto">
            <a:xfrm>
              <a:off x="-180528" y="2348880"/>
              <a:ext cx="56324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円/楕円 10"/>
            <p:cNvSpPr>
              <a:spLocks noChangeAspect="1"/>
            </p:cNvSpPr>
            <p:nvPr/>
          </p:nvSpPr>
          <p:spPr>
            <a:xfrm>
              <a:off x="4369640" y="4262032"/>
              <a:ext cx="124200" cy="124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ln>
                <a:solidFill>
                  <a:srgbClr val="FF0000"/>
                </a:solidFill>
              </a:endParaRPr>
            </a:p>
          </p:txBody>
        </p:sp>
      </p:grpSp>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7482"/>
          <a:stretch/>
        </p:blipFill>
        <p:spPr bwMode="auto">
          <a:xfrm>
            <a:off x="971600" y="4581128"/>
            <a:ext cx="3384376" cy="207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16</a:t>
            </a:fld>
            <a:endParaRPr kumimoji="1" lang="ja-JP" altLang="en-US" sz="1600" dirty="0"/>
          </a:p>
        </p:txBody>
      </p:sp>
    </p:spTree>
    <p:extLst>
      <p:ext uri="{BB962C8B-B14F-4D97-AF65-F5344CB8AC3E}">
        <p14:creationId xmlns:p14="http://schemas.microsoft.com/office/powerpoint/2010/main" val="2470714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◆道路施設（橋梁・取付擁壁）の対策について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1323439"/>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点検結果：これまでの対策を継続（Ｂ）</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南海トラフ地震動が、道路橋示方書を上回るゾーンが一部でみられるが、これまで府で実施した橋梁耐震補強については、動的解析を含む照査の結果、南海トラフ地震動にも有効であることを確認した。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橋梁取付擁壁については、動的解析を含む照査の結果、変位量は軽微で、通行機能に致命的な支障は出ないことを確認。また、津波による流出の懸念についても、特段無いことを確認した。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8336" y="1969691"/>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災害</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発生時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の救命救急活動や緊急物資の輸送活動を担う広域緊急交通路の橋梁や、鉄道への影響など大きな二次災害が懸念される橋梁に重点化。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2904318"/>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広域緊急交通路の重要度（重点１４路線、その他路線）や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二次的影響の度合いなどを考慮して対策を実施。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引き続き、大河川渡河橋梁の耐震対策を実施。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615789859"/>
              </p:ext>
            </p:extLst>
          </p:nvPr>
        </p:nvGraphicFramePr>
        <p:xfrm>
          <a:off x="386913" y="4388720"/>
          <a:ext cx="8351838" cy="2520280"/>
        </p:xfrm>
        <a:graphic>
          <a:graphicData uri="http://schemas.openxmlformats.org/presentationml/2006/ole">
            <mc:AlternateContent xmlns:mc="http://schemas.openxmlformats.org/markup-compatibility/2006">
              <mc:Choice xmlns:v="urn:schemas-microsoft-com:vml" Requires="v">
                <p:oleObj spid="_x0000_s1122" name="ワークシート" r:id="rId4" imgW="7762960" imgH="3733721" progId="Excel.Sheet.12">
                  <p:embed/>
                </p:oleObj>
              </mc:Choice>
              <mc:Fallback>
                <p:oleObj name="ワークシート" r:id="rId4" imgW="7762960" imgH="3733721" progId="Excel.Sheet.12">
                  <p:embed/>
                  <p:pic>
                    <p:nvPicPr>
                      <p:cNvPr id="0" name="オブジェクト 6"/>
                      <p:cNvPicPr>
                        <a:picLocks noChangeAspect="1" noChangeArrowheads="1"/>
                      </p:cNvPicPr>
                      <p:nvPr/>
                    </p:nvPicPr>
                    <p:blipFill>
                      <a:blip r:embed="rId5"/>
                      <a:srcRect/>
                      <a:stretch>
                        <a:fillRect/>
                      </a:stretch>
                    </p:blipFill>
                    <p:spPr bwMode="auto">
                      <a:xfrm>
                        <a:off x="386913" y="4388720"/>
                        <a:ext cx="8351838" cy="2520280"/>
                      </a:xfrm>
                      <a:prstGeom prst="rect">
                        <a:avLst/>
                      </a:prstGeom>
                      <a:noFill/>
                      <a:ln>
                        <a:noFill/>
                      </a:ln>
                    </p:spPr>
                  </p:pic>
                </p:oleObj>
              </mc:Fallback>
            </mc:AlternateContent>
          </a:graphicData>
        </a:graphic>
      </p:graphicFrame>
      <p:sp>
        <p:nvSpPr>
          <p:cNvPr id="7" name="正方形/長方形 6"/>
          <p:cNvSpPr/>
          <p:nvPr/>
        </p:nvSpPr>
        <p:spPr>
          <a:xfrm>
            <a:off x="98337" y="4077072"/>
            <a:ext cx="8722136" cy="2763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◆事業規模：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17</a:t>
            </a:fld>
            <a:endParaRPr kumimoji="1" lang="ja-JP" altLang="en-US" sz="1600" dirty="0"/>
          </a:p>
        </p:txBody>
      </p:sp>
    </p:spTree>
    <p:extLst>
      <p:ext uri="{BB962C8B-B14F-4D97-AF65-F5344CB8AC3E}">
        <p14:creationId xmlns:p14="http://schemas.microsoft.com/office/powerpoint/2010/main" val="1072017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◆道路施設（橋梁）の対策について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1"/>
          <p:cNvPicPr>
            <a:picLocks noChangeAspect="1"/>
          </p:cNvPicPr>
          <p:nvPr/>
        </p:nvPicPr>
        <p:blipFill>
          <a:blip r:embed="rId2">
            <a:extLst>
              <a:ext uri="{28A0092B-C50C-407E-A947-70E740481C1C}">
                <a14:useLocalDpi xmlns:a14="http://schemas.microsoft.com/office/drawing/2010/main" val="0"/>
              </a:ext>
            </a:extLst>
          </a:blip>
          <a:srcRect l="16235" t="13820" r="9129" b="11165"/>
          <a:stretch>
            <a:fillRect/>
          </a:stretch>
        </p:blipFill>
        <p:spPr bwMode="auto">
          <a:xfrm>
            <a:off x="3175" y="1082651"/>
            <a:ext cx="39370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7"/>
          <p:cNvSpPr txBox="1">
            <a:spLocks noChangeArrowheads="1"/>
          </p:cNvSpPr>
          <p:nvPr/>
        </p:nvSpPr>
        <p:spPr bwMode="auto">
          <a:xfrm>
            <a:off x="263525" y="620688"/>
            <a:ext cx="3816350" cy="461963"/>
          </a:xfrm>
          <a:prstGeom prst="rect">
            <a:avLst/>
          </a:prstGeom>
          <a:solidFill>
            <a:srgbClr val="FFFFFF"/>
          </a:solidFill>
          <a:ln w="9525">
            <a:solidFill>
              <a:schemeClr val="tx1"/>
            </a:solidFill>
            <a:miter lim="800000"/>
            <a:headEnd/>
            <a:tailEnd/>
          </a:ln>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2400" b="1"/>
              <a:t>大阪府広域緊急交通路図</a:t>
            </a:r>
            <a:endParaRPr lang="en-US" altLang="ja-JP" sz="2400" b="1"/>
          </a:p>
        </p:txBody>
      </p:sp>
      <p:pic>
        <p:nvPicPr>
          <p:cNvPr id="7" name="Picture 28"/>
          <p:cNvPicPr>
            <a:picLocks noChangeAspect="1" noChangeArrowheads="1"/>
          </p:cNvPicPr>
          <p:nvPr/>
        </p:nvPicPr>
        <p:blipFill>
          <a:blip r:embed="rId3">
            <a:extLst>
              <a:ext uri="{28A0092B-C50C-407E-A947-70E740481C1C}">
                <a14:useLocalDpi xmlns:a14="http://schemas.microsoft.com/office/drawing/2010/main" val="0"/>
              </a:ext>
            </a:extLst>
          </a:blip>
          <a:srcRect l="31061"/>
          <a:stretch>
            <a:fillRect/>
          </a:stretch>
        </p:blipFill>
        <p:spPr bwMode="auto">
          <a:xfrm>
            <a:off x="4067944" y="1412776"/>
            <a:ext cx="3221111" cy="361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1780685"/>
            <a:ext cx="1816906"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287" y="5226216"/>
            <a:ext cx="2853953" cy="144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p:cNvSpPr/>
          <p:nvPr/>
        </p:nvSpPr>
        <p:spPr>
          <a:xfrm>
            <a:off x="7236296" y="1424160"/>
            <a:ext cx="1713931" cy="338554"/>
          </a:xfrm>
          <a:prstGeom prst="rect">
            <a:avLst/>
          </a:prstGeom>
        </p:spPr>
        <p:txBody>
          <a:bodyPr wrap="none">
            <a:spAutoFit/>
          </a:bodyPr>
          <a:lstStyle/>
          <a:p>
            <a:pPr marL="285750" indent="-285750">
              <a:buFont typeface="Wingdings" panose="05000000000000000000" pitchFamily="2" charset="2"/>
              <a:buChar char="Ø"/>
              <a:defRPr/>
            </a:pPr>
            <a:r>
              <a:rPr lang="ja-JP" altLang="en-US" sz="1600" b="1" dirty="0" smtClean="0">
                <a:latin typeface="HGSｺﾞｼｯｸM" pitchFamily="50" charset="-128"/>
                <a:ea typeface="HGSｺﾞｼｯｸM" pitchFamily="50" charset="-128"/>
                <a:cs typeface="Meiryo UI"/>
              </a:rPr>
              <a:t>落橋防止対策</a:t>
            </a:r>
            <a:endParaRPr lang="en-US" altLang="ja-JP" sz="1600" b="1" dirty="0">
              <a:latin typeface="HGSｺﾞｼｯｸM" pitchFamily="50" charset="-128"/>
              <a:ea typeface="HGSｺﾞｼｯｸM" pitchFamily="50" charset="-128"/>
              <a:cs typeface="Meiryo UI"/>
            </a:endParaRPr>
          </a:p>
        </p:txBody>
      </p:sp>
      <p:sp>
        <p:nvSpPr>
          <p:cNvPr id="16" name="正方形/長方形 15"/>
          <p:cNvSpPr/>
          <p:nvPr/>
        </p:nvSpPr>
        <p:spPr>
          <a:xfrm>
            <a:off x="4123374" y="5264055"/>
            <a:ext cx="1300356" cy="338554"/>
          </a:xfrm>
          <a:prstGeom prst="rect">
            <a:avLst/>
          </a:prstGeom>
        </p:spPr>
        <p:txBody>
          <a:bodyPr wrap="none">
            <a:spAutoFit/>
          </a:bodyPr>
          <a:lstStyle/>
          <a:p>
            <a:pPr marL="285750" indent="-285750">
              <a:buFont typeface="Wingdings" panose="05000000000000000000" pitchFamily="2" charset="2"/>
              <a:buChar char="Ø"/>
              <a:defRPr/>
            </a:pPr>
            <a:r>
              <a:rPr lang="ja-JP" altLang="en-US" sz="1600" b="1" dirty="0" smtClean="0">
                <a:latin typeface="HGSｺﾞｼｯｸM" pitchFamily="50" charset="-128"/>
                <a:ea typeface="HGSｺﾞｼｯｸM" pitchFamily="50" charset="-128"/>
                <a:cs typeface="Meiryo UI"/>
              </a:rPr>
              <a:t>橋脚補強</a:t>
            </a:r>
            <a:endParaRPr lang="en-US" altLang="ja-JP" sz="1600" b="1" dirty="0">
              <a:latin typeface="HGSｺﾞｼｯｸM" pitchFamily="50" charset="-128"/>
              <a:ea typeface="HGSｺﾞｼｯｸM" pitchFamily="50" charset="-128"/>
              <a:cs typeface="Meiryo UI"/>
            </a:endParaRPr>
          </a:p>
        </p:txBody>
      </p:sp>
      <p:cxnSp>
        <p:nvCxnSpPr>
          <p:cNvPr id="4" name="直線矢印コネクタ 3"/>
          <p:cNvCxnSpPr/>
          <p:nvPr/>
        </p:nvCxnSpPr>
        <p:spPr>
          <a:xfrm>
            <a:off x="6092552" y="4509120"/>
            <a:ext cx="279648" cy="633446"/>
          </a:xfrm>
          <a:prstGeom prst="straightConnector1">
            <a:avLst/>
          </a:prstGeom>
          <a:ln w="38100">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endCxn id="13" idx="1"/>
          </p:cNvCxnSpPr>
          <p:nvPr/>
        </p:nvCxnSpPr>
        <p:spPr>
          <a:xfrm flipV="1">
            <a:off x="6372200" y="2464761"/>
            <a:ext cx="936104" cy="172152"/>
          </a:xfrm>
          <a:prstGeom prst="straightConnector1">
            <a:avLst/>
          </a:prstGeom>
          <a:ln w="38100">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18</a:t>
            </a:fld>
            <a:endParaRPr kumimoji="1" lang="ja-JP" altLang="en-US" sz="1600" dirty="0"/>
          </a:p>
        </p:txBody>
      </p:sp>
    </p:spTree>
    <p:extLst>
      <p:ext uri="{BB962C8B-B14F-4D97-AF65-F5344CB8AC3E}">
        <p14:creationId xmlns:p14="http://schemas.microsoft.com/office/powerpoint/2010/main" val="3851051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5536" y="715343"/>
            <a:ext cx="8442920" cy="769441"/>
          </a:xfrm>
          <a:prstGeom prst="rect">
            <a:avLst/>
          </a:prstGeom>
          <a:noFill/>
          <a:ln>
            <a:solidFill>
              <a:schemeClr val="tx1"/>
            </a:solidFill>
          </a:ln>
        </p:spPr>
        <p:txBody>
          <a:bodyPr wrap="square" rtlCol="0">
            <a:spAutoFit/>
          </a:bodyPr>
          <a:lstStyle/>
          <a:p>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dirty="0" smtClean="0">
                <a:latin typeface="Meiryo UI" panose="020B0604030504040204" pitchFamily="50" charset="-128"/>
                <a:ea typeface="Meiryo UI" panose="020B0604030504040204" pitchFamily="50" charset="-128"/>
                <a:cs typeface="Meiryo UI" panose="020B0604030504040204" pitchFamily="50" charset="-128"/>
              </a:rPr>
              <a:t>これまでの対象地震</a:t>
            </a:r>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上町断層等の直下地震、東南海・南海地震</a:t>
            </a:r>
            <a:endParaRPr kumimoji="1"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95536" y="3737162"/>
            <a:ext cx="8442920" cy="1107996"/>
          </a:xfrm>
          <a:prstGeom prst="rect">
            <a:avLst/>
          </a:prstGeom>
          <a:noFill/>
          <a:ln>
            <a:solidFill>
              <a:schemeClr val="tx1"/>
            </a:solidFill>
          </a:ln>
        </p:spPr>
        <p:txBody>
          <a:bodyPr wrap="square" rtlCol="0">
            <a:spAutoFit/>
          </a:bodyPr>
          <a:lstStyle/>
          <a:p>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dirty="0" smtClean="0">
                <a:latin typeface="Meiryo UI" panose="020B0604030504040204" pitchFamily="50" charset="-128"/>
                <a:ea typeface="Meiryo UI" panose="020B0604030504040204" pitchFamily="50" charset="-128"/>
                <a:cs typeface="Meiryo UI" panose="020B0604030504040204" pitchFamily="50" charset="-128"/>
              </a:rPr>
              <a:t>南海トラフ巨大地震に対する検証</a:t>
            </a:r>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これまでの対象地震と比較して、南海トラフ巨大地震による「揺れ」「液状化」「津波」が</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土木構造物に対して、</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新たな影響を与えるかどうかを検証</a:t>
            </a:r>
            <a:endParaRPr kumimoji="1"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95536" y="5417348"/>
            <a:ext cx="8442920" cy="1107996"/>
          </a:xfrm>
          <a:prstGeom prst="rect">
            <a:avLst/>
          </a:prstGeom>
          <a:noFill/>
          <a:ln>
            <a:solidFill>
              <a:schemeClr val="tx1"/>
            </a:solidFill>
          </a:ln>
        </p:spPr>
        <p:txBody>
          <a:bodyPr wrap="square" rtlCol="0">
            <a:spAutoFit/>
          </a:bodyPr>
          <a:lstStyle/>
          <a:p>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dirty="0" smtClean="0">
                <a:latin typeface="Meiryo UI" panose="020B0604030504040204" pitchFamily="50" charset="-128"/>
                <a:ea typeface="Meiryo UI" panose="020B0604030504040204" pitchFamily="50" charset="-128"/>
                <a:cs typeface="Meiryo UI" panose="020B0604030504040204" pitchFamily="50" charset="-128"/>
              </a:rPr>
              <a:t>今後の対策</a:t>
            </a:r>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これまで進めてきた対策に、南海トラフ巨大地震の検証により新たに必要となった対策を加え、アクションプログラムを見直し対策を推進</a:t>
            </a:r>
            <a:endParaRPr kumimoji="1"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a:xfrm>
            <a:off x="5720" y="1"/>
            <a:ext cx="9138280" cy="40466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◆南海トラフ巨大地震の検証と対策に係る経過整理</a:t>
            </a:r>
            <a:endParaRPr lang="ja-JP" altLang="en-US" sz="2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95536" y="2056975"/>
            <a:ext cx="8442920" cy="1107996"/>
          </a:xfrm>
          <a:prstGeom prst="rect">
            <a:avLst/>
          </a:prstGeom>
          <a:noFill/>
          <a:ln>
            <a:solidFill>
              <a:schemeClr val="tx1"/>
            </a:solidFill>
          </a:ln>
        </p:spPr>
        <p:txBody>
          <a:bodyPr wrap="square" rtlCol="0">
            <a:spAutoFit/>
          </a:bodyPr>
          <a:lstStyle/>
          <a:p>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dirty="0" smtClean="0">
                <a:latin typeface="Meiryo UI" panose="020B0604030504040204" pitchFamily="50" charset="-128"/>
                <a:ea typeface="Meiryo UI" panose="020B0604030504040204" pitchFamily="50" charset="-128"/>
                <a:cs typeface="Meiryo UI" panose="020B0604030504040204" pitchFamily="50" charset="-128"/>
              </a:rPr>
              <a:t>これまでの対策</a:t>
            </a:r>
            <a:r>
              <a:rPr kumimoji="1" lang="en-US" altLang="ja-JP" sz="2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上記地震を対象とした耐震対策等については、アクションプログラムを策定し、計画的に推進</a:t>
            </a:r>
            <a:endParaRPr kumimoji="1"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下矢印 10"/>
          <p:cNvSpPr/>
          <p:nvPr/>
        </p:nvSpPr>
        <p:spPr>
          <a:xfrm>
            <a:off x="4112940" y="1556792"/>
            <a:ext cx="1008112" cy="428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4112940" y="3236979"/>
            <a:ext cx="1008112" cy="428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4112940" y="4917166"/>
            <a:ext cx="1008112" cy="428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a:t>
            </a:fld>
            <a:endParaRPr kumimoji="1" lang="ja-JP" altLang="en-US" sz="1600" dirty="0"/>
          </a:p>
        </p:txBody>
      </p:sp>
    </p:spTree>
    <p:extLst>
      <p:ext uri="{BB962C8B-B14F-4D97-AF65-F5344CB8AC3E}">
        <p14:creationId xmlns:p14="http://schemas.microsoft.com/office/powerpoint/2010/main" val="4266588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◆下水道施設（処理場・ポンプ場）の対策について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1323439"/>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点検結果：これまでの対策を継続（Ｂ）</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「揺れ」に対しては、これまで耐震対策に用いた地震動（直下型相当）より、南海トラフ巨大地震の地震動が小さい値（外力</a:t>
            </a:r>
            <a:r>
              <a:rPr lang="ja-JP" altLang="en-US" sz="1600" smtClean="0">
                <a:latin typeface="Meiryo UI" panose="020B0604030504040204" pitchFamily="50" charset="-128"/>
                <a:ea typeface="Meiryo UI" panose="020B0604030504040204" pitchFamily="50" charset="-128"/>
                <a:cs typeface="Meiryo UI" panose="020B0604030504040204" pitchFamily="50" charset="-128"/>
              </a:rPr>
              <a:t>）となり、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新たな対策は不要。「液状化」に対しても耐震性能を確保することを確認。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津波」に対しては、設置地盤高が高いため、直接、津波浸水が発生しないことを確認。ただし、放流渠は、津波高さより低い位置にあるため、逆流防止の対策が必要。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5557" y="1951663"/>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人命被害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に直結する建屋等の施設</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流域下水道施設の有する、揚排水機能、沈殿機能、消毒機能の確保。</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05557" y="2858271"/>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人命被害に直結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する施設を最優先。併せて、逆流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防止</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対策を実施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一定</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の耐震性能を有する処理機能は、改築更新に併せて直下型対策を実施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1295633179"/>
              </p:ext>
            </p:extLst>
          </p:nvPr>
        </p:nvGraphicFramePr>
        <p:xfrm>
          <a:off x="105558" y="4005064"/>
          <a:ext cx="8918648" cy="2487811"/>
        </p:xfrm>
        <a:graphic>
          <a:graphicData uri="http://schemas.openxmlformats.org/presentationml/2006/ole">
            <mc:AlternateContent xmlns:mc="http://schemas.openxmlformats.org/markup-compatibility/2006">
              <mc:Choice xmlns:v="urn:schemas-microsoft-com:vml" Requires="v">
                <p:oleObj spid="_x0000_s3166" name="ワークシート" r:id="rId4" imgW="8734477" imgH="2209676" progId="Excel.Sheet.12">
                  <p:embed/>
                </p:oleObj>
              </mc:Choice>
              <mc:Fallback>
                <p:oleObj name="ワークシート" r:id="rId4" imgW="8734477" imgH="2209676" progId="Excel.Sheet.12">
                  <p:embed/>
                  <p:pic>
                    <p:nvPicPr>
                      <p:cNvPr id="0" name="オブジェクト 6"/>
                      <p:cNvPicPr>
                        <a:picLocks noChangeAspect="1" noChangeArrowheads="1"/>
                      </p:cNvPicPr>
                      <p:nvPr/>
                    </p:nvPicPr>
                    <p:blipFill>
                      <a:blip r:embed="rId5"/>
                      <a:srcRect/>
                      <a:stretch>
                        <a:fillRect/>
                      </a:stretch>
                    </p:blipFill>
                    <p:spPr bwMode="auto">
                      <a:xfrm>
                        <a:off x="105558" y="4005064"/>
                        <a:ext cx="8918648" cy="2487811"/>
                      </a:xfrm>
                      <a:prstGeom prst="rect">
                        <a:avLst/>
                      </a:prstGeom>
                      <a:noFill/>
                      <a:ln>
                        <a:noFill/>
                      </a:ln>
                    </p:spPr>
                  </p:pic>
                </p:oleObj>
              </mc:Fallback>
            </mc:AlternateContent>
          </a:graphicData>
        </a:graphic>
      </p:graphicFrame>
      <p:sp>
        <p:nvSpPr>
          <p:cNvPr id="9"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19</a:t>
            </a:fld>
            <a:endParaRPr kumimoji="1" lang="ja-JP" altLang="en-US" sz="1600" dirty="0"/>
          </a:p>
        </p:txBody>
      </p:sp>
    </p:spTree>
    <p:extLst>
      <p:ext uri="{BB962C8B-B14F-4D97-AF65-F5344CB8AC3E}">
        <p14:creationId xmlns:p14="http://schemas.microsoft.com/office/powerpoint/2010/main" val="2034126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5605" y="4057233"/>
            <a:ext cx="8876875" cy="280076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◆事業規模</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：今後精査</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◆下水道施設（管渠）の対策について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05557" y="2766405"/>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354013"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下水道機能への影響から、処理場・ポンプ場直近区間を優先し、</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54013"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引き続き、広域緊急交通路下の区間の対策を実施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5557" y="1772816"/>
            <a:ext cx="8928992" cy="584775"/>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354013"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液状化の影響を受けやすい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PL</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値</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以上の区間に重点化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548680"/>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点検結果：新たな対策が必要（Ａ）</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354013"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開削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工法による施工区間：</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PL</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値</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以上の区間では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、液状化等による浮き上がり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に対する安全率が不足していることから対策が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必要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54013" indent="-17780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シールド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工法・推進工法による施工区間：浮き上がりに対し、安全率を満足することを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確認</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393331467"/>
              </p:ext>
            </p:extLst>
          </p:nvPr>
        </p:nvGraphicFramePr>
        <p:xfrm>
          <a:off x="3669605" y="4652963"/>
          <a:ext cx="5222875" cy="2032000"/>
        </p:xfrm>
        <a:graphic>
          <a:graphicData uri="http://schemas.openxmlformats.org/presentationml/2006/ole">
            <mc:AlternateContent xmlns:mc="http://schemas.openxmlformats.org/markup-compatibility/2006">
              <mc:Choice xmlns:v="urn:schemas-microsoft-com:vml" Requires="v">
                <p:oleObj spid="_x0000_s4162" name="ワークシート" r:id="rId4" imgW="6791442" imgH="1857413" progId="Excel.Sheet.12">
                  <p:embed/>
                </p:oleObj>
              </mc:Choice>
              <mc:Fallback>
                <p:oleObj name="ワークシート" r:id="rId4" imgW="6791442" imgH="1857413" progId="Excel.Sheet.12">
                  <p:embed/>
                  <p:pic>
                    <p:nvPicPr>
                      <p:cNvPr id="0" name=""/>
                      <p:cNvPicPr>
                        <a:picLocks noChangeAspect="1" noChangeArrowheads="1"/>
                      </p:cNvPicPr>
                      <p:nvPr/>
                    </p:nvPicPr>
                    <p:blipFill>
                      <a:blip r:embed="rId5"/>
                      <a:srcRect/>
                      <a:stretch>
                        <a:fillRect/>
                      </a:stretch>
                    </p:blipFill>
                    <p:spPr bwMode="auto">
                      <a:xfrm>
                        <a:off x="3669605" y="4652963"/>
                        <a:ext cx="5222875" cy="2032000"/>
                      </a:xfrm>
                      <a:prstGeom prst="rect">
                        <a:avLst/>
                      </a:prstGeom>
                      <a:solidFill>
                        <a:schemeClr val="bg1"/>
                      </a:solidFill>
                      <a:ln>
                        <a:noFill/>
                      </a:ln>
                    </p:spPr>
                  </p:pic>
                </p:oleObj>
              </mc:Fallback>
            </mc:AlternateContent>
          </a:graphicData>
        </a:graphic>
      </p:graphicFrame>
      <p:sp>
        <p:nvSpPr>
          <p:cNvPr id="8" name="テキスト ボックス 7"/>
          <p:cNvSpPr txBox="1"/>
          <p:nvPr/>
        </p:nvSpPr>
        <p:spPr>
          <a:xfrm>
            <a:off x="3669208" y="4365104"/>
            <a:ext cx="2304256" cy="338554"/>
          </a:xfrm>
          <a:prstGeom prst="rect">
            <a:avLst/>
          </a:prstGeom>
          <a:noFill/>
        </p:spPr>
        <p:txBody>
          <a:bodyPr wrap="square" rtlCol="0">
            <a:spAutoFit/>
          </a:bodyPr>
          <a:lstStyle/>
          <a:p>
            <a:r>
              <a:rPr kumimoji="1" lang="en-US" altLang="ja-JP" sz="1600" b="1" dirty="0" smtClean="0"/>
              <a:t>【</a:t>
            </a:r>
            <a:r>
              <a:rPr kumimoji="1" lang="ja-JP" altLang="en-US" sz="1600" b="1" dirty="0" smtClean="0"/>
              <a:t>優先順位マトリクス</a:t>
            </a:r>
            <a:r>
              <a:rPr kumimoji="1" lang="en-US" altLang="ja-JP" sz="1600" b="1" dirty="0" smtClean="0"/>
              <a:t>】</a:t>
            </a:r>
            <a:endParaRPr kumimoji="1" lang="ja-JP" altLang="en-US" sz="1600" b="1" dirty="0"/>
          </a:p>
        </p:txBody>
      </p:sp>
      <p:sp>
        <p:nvSpPr>
          <p:cNvPr id="11" name="テキスト ボックス 10"/>
          <p:cNvSpPr txBox="1"/>
          <p:nvPr/>
        </p:nvSpPr>
        <p:spPr>
          <a:xfrm>
            <a:off x="107504" y="4672881"/>
            <a:ext cx="3240360" cy="1569660"/>
          </a:xfrm>
          <a:prstGeom prst="rect">
            <a:avLst/>
          </a:prstGeom>
          <a:noFill/>
        </p:spPr>
        <p:txBody>
          <a:bodyPr wrap="square" rtlCol="0">
            <a:spAutoFit/>
          </a:bodyPr>
          <a:lstStyle/>
          <a:p>
            <a:pPr marL="285750" indent="-285750">
              <a:buFont typeface="Meiryo UI" panose="020B0604030504040204" pitchFamily="50" charset="-128"/>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概略点検では、</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約２２ｋｍ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の区間が液状化の影響を受けるとなっているが、今後、詳細検証を進め、右に記載の優先順位に沿って、要対策区間の抽出並びに事業計画の策定を進める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20</a:t>
            </a:fld>
            <a:endParaRPr kumimoji="1" lang="ja-JP" altLang="en-US" sz="1600" dirty="0"/>
          </a:p>
        </p:txBody>
      </p:sp>
    </p:spTree>
    <p:extLst>
      <p:ext uri="{BB962C8B-B14F-4D97-AF65-F5344CB8AC3E}">
        <p14:creationId xmlns:p14="http://schemas.microsoft.com/office/powerpoint/2010/main" val="3741899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02_北部水みらいセンター_080215.jpg"/>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43873" t="45499" r="108"/>
          <a:stretch/>
        </p:blipFill>
        <p:spPr>
          <a:xfrm>
            <a:off x="179512" y="1124744"/>
            <a:ext cx="4104456" cy="2812124"/>
          </a:xfrm>
          <a:prstGeom prst="rect">
            <a:avLst/>
          </a:prstGeom>
        </p:spPr>
      </p:pic>
      <p:sp>
        <p:nvSpPr>
          <p:cNvPr id="6" name="右矢印 5"/>
          <p:cNvSpPr/>
          <p:nvPr/>
        </p:nvSpPr>
        <p:spPr>
          <a:xfrm rot="9060000">
            <a:off x="3929911" y="2168554"/>
            <a:ext cx="386965" cy="926852"/>
          </a:xfrm>
          <a:prstGeom prst="rightArrow">
            <a:avLst/>
          </a:prstGeom>
        </p:spPr>
        <p:style>
          <a:lnRef idx="1">
            <a:schemeClr val="accent6"/>
          </a:lnRef>
          <a:fillRef idx="2">
            <a:schemeClr val="accent6"/>
          </a:fillRef>
          <a:effectRef idx="1">
            <a:schemeClr val="accent6"/>
          </a:effectRef>
          <a:fontRef idx="minor">
            <a:schemeClr val="dk1"/>
          </a:fontRef>
        </p:style>
        <p:txBody>
          <a:bodyPr vert="wordArtVertRtl" rtlCol="0" anchor="ctr"/>
          <a:lstStyle/>
          <a:p>
            <a:pPr algn="ctr"/>
            <a:endParaRPr kumimoji="1" lang="ja-JP" altLang="en-US" dirty="0"/>
          </a:p>
        </p:txBody>
      </p:sp>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◆下水道施設の対策について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548680"/>
            <a:ext cx="4332771" cy="6247864"/>
          </a:xfrm>
          <a:prstGeom prst="rect">
            <a:avLst/>
          </a:prstGeom>
          <a:noFill/>
          <a:ln>
            <a:solidFill>
              <a:schemeClr val="tx1"/>
            </a:solidFill>
          </a:ln>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◆処理場・ポンプ場</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○津波の逆流防止等対策</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572000" y="546646"/>
            <a:ext cx="4332771" cy="6247864"/>
          </a:xfrm>
          <a:prstGeom prst="rect">
            <a:avLst/>
          </a:prstGeom>
          <a:noFill/>
          <a:ln>
            <a:solidFill>
              <a:schemeClr val="tx1"/>
            </a:solidFill>
          </a:ln>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◆管渠の耐震対策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L 字 12"/>
          <p:cNvSpPr/>
          <p:nvPr/>
        </p:nvSpPr>
        <p:spPr>
          <a:xfrm rot="19803728">
            <a:off x="3374877" y="2734733"/>
            <a:ext cx="453640" cy="320077"/>
          </a:xfrm>
          <a:prstGeom prst="corner">
            <a:avLst>
              <a:gd name="adj1" fmla="val 26750"/>
              <a:gd name="adj2" fmla="val 25296"/>
            </a:avLst>
          </a:prstGeom>
          <a:solidFill>
            <a:schemeClr val="bg1">
              <a:lumMod val="75000"/>
            </a:schemeClr>
          </a:solidFill>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円/楕円 53"/>
          <p:cNvSpPr/>
          <p:nvPr/>
        </p:nvSpPr>
        <p:spPr>
          <a:xfrm rot="20578391">
            <a:off x="3644221" y="2642890"/>
            <a:ext cx="384148" cy="503763"/>
          </a:xfrm>
          <a:prstGeom prst="ellipse">
            <a:avLst/>
          </a:prstGeom>
          <a:noFill/>
          <a:ln w="38100">
            <a:solidFill>
              <a:srgbClr val="FF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1" name="テキスト ボックス 10"/>
          <p:cNvSpPr txBox="1"/>
          <p:nvPr/>
        </p:nvSpPr>
        <p:spPr>
          <a:xfrm rot="19733575">
            <a:off x="4052132" y="2366030"/>
            <a:ext cx="400110" cy="463314"/>
          </a:xfrm>
          <a:prstGeom prst="rect">
            <a:avLst/>
          </a:prstGeom>
          <a:noFill/>
        </p:spPr>
        <p:txBody>
          <a:bodyPr vert="eaVert" wrap="square" rtlCol="0">
            <a:spAutoFit/>
          </a:bodyPr>
          <a:lstStyle/>
          <a:p>
            <a:r>
              <a:rPr kumimoji="1" lang="ja-JP" altLang="en-US" sz="1400" dirty="0" smtClean="0"/>
              <a:t>津波</a:t>
            </a:r>
            <a:endParaRPr kumimoji="1" lang="ja-JP" altLang="en-US" sz="1400" dirty="0"/>
          </a:p>
        </p:txBody>
      </p:sp>
      <p:sp>
        <p:nvSpPr>
          <p:cNvPr id="56" name="上矢印 55"/>
          <p:cNvSpPr/>
          <p:nvPr/>
        </p:nvSpPr>
        <p:spPr>
          <a:xfrm flipH="1">
            <a:off x="3334673" y="3191857"/>
            <a:ext cx="267024" cy="1093848"/>
          </a:xfrm>
          <a:prstGeom prst="upArrow">
            <a:avLst/>
          </a:prstGeom>
          <a:gradFill>
            <a:lin ang="18600000" scaled="0"/>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7" name="円/楕円 56"/>
          <p:cNvSpPr/>
          <p:nvPr/>
        </p:nvSpPr>
        <p:spPr>
          <a:xfrm>
            <a:off x="2154869" y="1844824"/>
            <a:ext cx="2362422" cy="1704677"/>
          </a:xfrm>
          <a:prstGeom prst="ellipse">
            <a:avLst/>
          </a:prstGeom>
          <a:noFill/>
          <a:ln w="76200">
            <a:solidFill>
              <a:srgbClr val="FF0000">
                <a:alpha val="78824"/>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2261452" y="2385759"/>
            <a:ext cx="1547279" cy="325358"/>
          </a:xfrm>
          <a:prstGeom prst="rect">
            <a:avLst/>
          </a:prstGeom>
          <a:ln w="6350"/>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逆流防止等対策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4692488" y="955328"/>
            <a:ext cx="936104" cy="288032"/>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t>対策前</a:t>
            </a:r>
            <a:endParaRPr kumimoji="1" lang="ja-JP" altLang="en-US" sz="1600" dirty="0"/>
          </a:p>
        </p:txBody>
      </p:sp>
      <p:sp>
        <p:nvSpPr>
          <p:cNvPr id="62" name="正方形/長方形 61"/>
          <p:cNvSpPr/>
          <p:nvPr/>
        </p:nvSpPr>
        <p:spPr>
          <a:xfrm>
            <a:off x="4692488" y="3717032"/>
            <a:ext cx="936104" cy="288032"/>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t>対策後</a:t>
            </a:r>
            <a:endParaRPr kumimoji="1" lang="ja-JP" altLang="en-US" sz="1600" dirty="0"/>
          </a:p>
        </p:txBody>
      </p:sp>
      <p:cxnSp>
        <p:nvCxnSpPr>
          <p:cNvPr id="77" name="直線コネクタ 76"/>
          <p:cNvCxnSpPr/>
          <p:nvPr/>
        </p:nvCxnSpPr>
        <p:spPr>
          <a:xfrm>
            <a:off x="8456229" y="128006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8584595" y="128006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7956587" y="128006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8084953" y="1280064"/>
            <a:ext cx="223515"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8712962" y="128006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7841374" y="128006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8217143" y="1280064"/>
            <a:ext cx="45787"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8281980" y="1280064"/>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H="1">
            <a:off x="8410566" y="1280064"/>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H="1">
            <a:off x="7690448" y="1280064"/>
            <a:ext cx="72009" cy="226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7820631" y="1343564"/>
            <a:ext cx="51820" cy="162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7910924" y="1413414"/>
            <a:ext cx="45663" cy="143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8456229" y="4078463"/>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8584595" y="4078463"/>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7956587" y="4078463"/>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8084953" y="4078463"/>
            <a:ext cx="223515"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8712962" y="4078463"/>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7841374" y="4078463"/>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H="1">
            <a:off x="8217143" y="4078463"/>
            <a:ext cx="45787"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H="1">
            <a:off x="8281980" y="4078463"/>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a:off x="8410566" y="4078463"/>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a:off x="7690448" y="4078463"/>
            <a:ext cx="72009" cy="226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H="1">
            <a:off x="7820631" y="4141963"/>
            <a:ext cx="51820" cy="162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H="1">
            <a:off x="7910924" y="4211813"/>
            <a:ext cx="45663" cy="143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1" descr="RIMG00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9705" y="4162872"/>
            <a:ext cx="2902024" cy="2170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 name="正方形/長方形 52"/>
          <p:cNvSpPr/>
          <p:nvPr/>
        </p:nvSpPr>
        <p:spPr>
          <a:xfrm>
            <a:off x="1050275" y="4184751"/>
            <a:ext cx="1104594" cy="303479"/>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t>放流渠</a:t>
            </a:r>
            <a:endParaRPr kumimoji="1" lang="ja-JP" altLang="en-US" sz="1600" dirty="0"/>
          </a:p>
        </p:txBody>
      </p:sp>
      <p:sp>
        <p:nvSpPr>
          <p:cNvPr id="83" name="ストライプ矢印 82"/>
          <p:cNvSpPr/>
          <p:nvPr/>
        </p:nvSpPr>
        <p:spPr>
          <a:xfrm rot="16200000">
            <a:off x="1923866" y="5466425"/>
            <a:ext cx="1080120" cy="576064"/>
          </a:xfrm>
          <a:prstGeom prst="stripedRightArrow">
            <a:avLst/>
          </a:prstGeom>
        </p:spPr>
        <p:style>
          <a:lnRef idx="1">
            <a:schemeClr val="accent5"/>
          </a:lnRef>
          <a:fillRef idx="2">
            <a:schemeClr val="accent5"/>
          </a:fillRef>
          <a:effectRef idx="1">
            <a:schemeClr val="accent5"/>
          </a:effectRef>
          <a:fontRef idx="minor">
            <a:schemeClr val="dk1"/>
          </a:fontRef>
        </p:style>
        <p:txBody>
          <a:bodyPr vert="vert" rtlCol="0" anchor="ctr"/>
          <a:lstStyle/>
          <a:p>
            <a:pPr algn="ctr"/>
            <a:r>
              <a:rPr kumimoji="1" lang="ja-JP" altLang="en-US" dirty="0" smtClean="0"/>
              <a:t>津波</a:t>
            </a:r>
            <a:endParaRPr kumimoji="1" lang="ja-JP" altLang="en-US" dirty="0"/>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985667" y="4739432"/>
            <a:ext cx="1448753" cy="14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991382" y="1925405"/>
            <a:ext cx="1345883"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フリーフォーム 111"/>
          <p:cNvSpPr/>
          <p:nvPr/>
        </p:nvSpPr>
        <p:spPr>
          <a:xfrm>
            <a:off x="6119155" y="4883946"/>
            <a:ext cx="1165979" cy="1155885"/>
          </a:xfrm>
          <a:custGeom>
            <a:avLst/>
            <a:gdLst>
              <a:gd name="connsiteX0" fmla="*/ 79394 w 1250726"/>
              <a:gd name="connsiteY0" fmla="*/ 87630 h 1183762"/>
              <a:gd name="connsiteX1" fmla="*/ 88919 w 1250726"/>
              <a:gd name="connsiteY1" fmla="*/ 1071880 h 1183762"/>
              <a:gd name="connsiteX2" fmla="*/ 193694 w 1250726"/>
              <a:gd name="connsiteY2" fmla="*/ 1129030 h 1183762"/>
              <a:gd name="connsiteX3" fmla="*/ 1117619 w 1250726"/>
              <a:gd name="connsiteY3" fmla="*/ 1103630 h 1183762"/>
              <a:gd name="connsiteX4" fmla="*/ 1136669 w 1250726"/>
              <a:gd name="connsiteY4" fmla="*/ 163830 h 1183762"/>
              <a:gd name="connsiteX5" fmla="*/ 79394 w 1250726"/>
              <a:gd name="connsiteY5" fmla="*/ 87630 h 1183762"/>
              <a:gd name="connsiteX0" fmla="*/ 79394 w 1250726"/>
              <a:gd name="connsiteY0" fmla="*/ 0 h 1096132"/>
              <a:gd name="connsiteX1" fmla="*/ 88919 w 1250726"/>
              <a:gd name="connsiteY1" fmla="*/ 984250 h 1096132"/>
              <a:gd name="connsiteX2" fmla="*/ 193694 w 1250726"/>
              <a:gd name="connsiteY2" fmla="*/ 1041400 h 1096132"/>
              <a:gd name="connsiteX3" fmla="*/ 1117619 w 1250726"/>
              <a:gd name="connsiteY3" fmla="*/ 1016000 h 1096132"/>
              <a:gd name="connsiteX4" fmla="*/ 1136669 w 1250726"/>
              <a:gd name="connsiteY4" fmla="*/ 76200 h 1096132"/>
              <a:gd name="connsiteX5" fmla="*/ 79394 w 1250726"/>
              <a:gd name="connsiteY5" fmla="*/ 0 h 1096132"/>
              <a:gd name="connsiteX0" fmla="*/ 79394 w 1136669"/>
              <a:gd name="connsiteY0" fmla="*/ 0 h 1096132"/>
              <a:gd name="connsiteX1" fmla="*/ 88919 w 1136669"/>
              <a:gd name="connsiteY1" fmla="*/ 984250 h 1096132"/>
              <a:gd name="connsiteX2" fmla="*/ 193694 w 1136669"/>
              <a:gd name="connsiteY2" fmla="*/ 1041400 h 1096132"/>
              <a:gd name="connsiteX3" fmla="*/ 1117619 w 1136669"/>
              <a:gd name="connsiteY3" fmla="*/ 1016000 h 1096132"/>
              <a:gd name="connsiteX4" fmla="*/ 1136669 w 1136669"/>
              <a:gd name="connsiteY4" fmla="*/ 76200 h 1096132"/>
              <a:gd name="connsiteX5" fmla="*/ 79394 w 1136669"/>
              <a:gd name="connsiteY5" fmla="*/ 0 h 1096132"/>
              <a:gd name="connsiteX0" fmla="*/ 79394 w 1136669"/>
              <a:gd name="connsiteY0" fmla="*/ 0 h 1079611"/>
              <a:gd name="connsiteX1" fmla="*/ 88919 w 1136669"/>
              <a:gd name="connsiteY1" fmla="*/ 984250 h 1079611"/>
              <a:gd name="connsiteX2" fmla="*/ 193694 w 1136669"/>
              <a:gd name="connsiteY2" fmla="*/ 1041400 h 1079611"/>
              <a:gd name="connsiteX3" fmla="*/ 1117619 w 1136669"/>
              <a:gd name="connsiteY3" fmla="*/ 1016000 h 1079611"/>
              <a:gd name="connsiteX4" fmla="*/ 1136669 w 1136669"/>
              <a:gd name="connsiteY4" fmla="*/ 76200 h 1079611"/>
              <a:gd name="connsiteX5" fmla="*/ 79394 w 1136669"/>
              <a:gd name="connsiteY5" fmla="*/ 0 h 1079611"/>
              <a:gd name="connsiteX0" fmla="*/ 79394 w 1136669"/>
              <a:gd name="connsiteY0" fmla="*/ 0 h 1041400"/>
              <a:gd name="connsiteX1" fmla="*/ 88919 w 1136669"/>
              <a:gd name="connsiteY1" fmla="*/ 984250 h 1041400"/>
              <a:gd name="connsiteX2" fmla="*/ 193694 w 1136669"/>
              <a:gd name="connsiteY2" fmla="*/ 1041400 h 1041400"/>
              <a:gd name="connsiteX3" fmla="*/ 1117619 w 1136669"/>
              <a:gd name="connsiteY3" fmla="*/ 1016000 h 1041400"/>
              <a:gd name="connsiteX4" fmla="*/ 1136669 w 1136669"/>
              <a:gd name="connsiteY4" fmla="*/ 76200 h 1041400"/>
              <a:gd name="connsiteX5" fmla="*/ 79394 w 1136669"/>
              <a:gd name="connsiteY5" fmla="*/ 0 h 1041400"/>
              <a:gd name="connsiteX0" fmla="*/ 0 w 1057275"/>
              <a:gd name="connsiteY0" fmla="*/ 0 h 1041400"/>
              <a:gd name="connsiteX1" fmla="*/ 9525 w 1057275"/>
              <a:gd name="connsiteY1" fmla="*/ 984250 h 1041400"/>
              <a:gd name="connsiteX2" fmla="*/ 114300 w 1057275"/>
              <a:gd name="connsiteY2" fmla="*/ 1041400 h 1041400"/>
              <a:gd name="connsiteX3" fmla="*/ 1038225 w 1057275"/>
              <a:gd name="connsiteY3" fmla="*/ 1016000 h 1041400"/>
              <a:gd name="connsiteX4" fmla="*/ 1057275 w 1057275"/>
              <a:gd name="connsiteY4" fmla="*/ 76200 h 1041400"/>
              <a:gd name="connsiteX5" fmla="*/ 0 w 1057275"/>
              <a:gd name="connsiteY5" fmla="*/ 0 h 1041400"/>
              <a:gd name="connsiteX0" fmla="*/ 75183 w 1122933"/>
              <a:gd name="connsiteY0" fmla="*/ 95340 h 1136740"/>
              <a:gd name="connsiteX1" fmla="*/ 84708 w 1122933"/>
              <a:gd name="connsiteY1" fmla="*/ 1079590 h 1136740"/>
              <a:gd name="connsiteX2" fmla="*/ 189483 w 1122933"/>
              <a:gd name="connsiteY2" fmla="*/ 1136740 h 1136740"/>
              <a:gd name="connsiteX3" fmla="*/ 1113408 w 1122933"/>
              <a:gd name="connsiteY3" fmla="*/ 1111340 h 1136740"/>
              <a:gd name="connsiteX4" fmla="*/ 1122933 w 1122933"/>
              <a:gd name="connsiteY4" fmla="*/ 21521 h 1136740"/>
              <a:gd name="connsiteX5" fmla="*/ 75183 w 1122933"/>
              <a:gd name="connsiteY5" fmla="*/ 95340 h 1136740"/>
              <a:gd name="connsiteX0" fmla="*/ 75183 w 1227024"/>
              <a:gd name="connsiteY0" fmla="*/ 103865 h 1145265"/>
              <a:gd name="connsiteX1" fmla="*/ 84708 w 1227024"/>
              <a:gd name="connsiteY1" fmla="*/ 1088115 h 1145265"/>
              <a:gd name="connsiteX2" fmla="*/ 189483 w 1227024"/>
              <a:gd name="connsiteY2" fmla="*/ 1145265 h 1145265"/>
              <a:gd name="connsiteX3" fmla="*/ 1113408 w 1227024"/>
              <a:gd name="connsiteY3" fmla="*/ 1119865 h 1145265"/>
              <a:gd name="connsiteX4" fmla="*/ 1208660 w 1227024"/>
              <a:gd name="connsiteY4" fmla="*/ 111010 h 1145265"/>
              <a:gd name="connsiteX5" fmla="*/ 1122933 w 1227024"/>
              <a:gd name="connsiteY5" fmla="*/ 30046 h 1145265"/>
              <a:gd name="connsiteX6" fmla="*/ 75183 w 1227024"/>
              <a:gd name="connsiteY6" fmla="*/ 103865 h 1145265"/>
              <a:gd name="connsiteX0" fmla="*/ 25305 w 1172085"/>
              <a:gd name="connsiteY0" fmla="*/ 101655 h 1143055"/>
              <a:gd name="connsiteX1" fmla="*/ 34830 w 1172085"/>
              <a:gd name="connsiteY1" fmla="*/ 1085905 h 1143055"/>
              <a:gd name="connsiteX2" fmla="*/ 139605 w 1172085"/>
              <a:gd name="connsiteY2" fmla="*/ 1143055 h 1143055"/>
              <a:gd name="connsiteX3" fmla="*/ 1063530 w 1172085"/>
              <a:gd name="connsiteY3" fmla="*/ 1117655 h 1143055"/>
              <a:gd name="connsiteX4" fmla="*/ 1158782 w 1172085"/>
              <a:gd name="connsiteY4" fmla="*/ 108800 h 1143055"/>
              <a:gd name="connsiteX5" fmla="*/ 1073055 w 1172085"/>
              <a:gd name="connsiteY5" fmla="*/ 27836 h 1143055"/>
              <a:gd name="connsiteX6" fmla="*/ 99125 w 1172085"/>
              <a:gd name="connsiteY6" fmla="*/ 23076 h 1143055"/>
              <a:gd name="connsiteX7" fmla="*/ 25305 w 1172085"/>
              <a:gd name="connsiteY7" fmla="*/ 101655 h 1143055"/>
              <a:gd name="connsiteX0" fmla="*/ 17459 w 1178526"/>
              <a:gd name="connsiteY0" fmla="*/ 105962 h 1169615"/>
              <a:gd name="connsiteX1" fmla="*/ 41271 w 1178526"/>
              <a:gd name="connsiteY1" fmla="*/ 1080687 h 1169615"/>
              <a:gd name="connsiteX2" fmla="*/ 146046 w 1178526"/>
              <a:gd name="connsiteY2" fmla="*/ 1137837 h 1169615"/>
              <a:gd name="connsiteX3" fmla="*/ 1069971 w 1178526"/>
              <a:gd name="connsiteY3" fmla="*/ 1112437 h 1169615"/>
              <a:gd name="connsiteX4" fmla="*/ 1165223 w 1178526"/>
              <a:gd name="connsiteY4" fmla="*/ 103582 h 1169615"/>
              <a:gd name="connsiteX5" fmla="*/ 1079496 w 1178526"/>
              <a:gd name="connsiteY5" fmla="*/ 22618 h 1169615"/>
              <a:gd name="connsiteX6" fmla="*/ 105566 w 1178526"/>
              <a:gd name="connsiteY6" fmla="*/ 17858 h 1169615"/>
              <a:gd name="connsiteX7" fmla="*/ 17459 w 1178526"/>
              <a:gd name="connsiteY7" fmla="*/ 105962 h 1169615"/>
              <a:gd name="connsiteX0" fmla="*/ 16022 w 1177089"/>
              <a:gd name="connsiteY0" fmla="*/ 105193 h 1165186"/>
              <a:gd name="connsiteX1" fmla="*/ 16021 w 1177089"/>
              <a:gd name="connsiteY1" fmla="*/ 1068012 h 1165186"/>
              <a:gd name="connsiteX2" fmla="*/ 144609 w 1177089"/>
              <a:gd name="connsiteY2" fmla="*/ 1137068 h 1165186"/>
              <a:gd name="connsiteX3" fmla="*/ 1068534 w 1177089"/>
              <a:gd name="connsiteY3" fmla="*/ 1111668 h 1165186"/>
              <a:gd name="connsiteX4" fmla="*/ 1163786 w 1177089"/>
              <a:gd name="connsiteY4" fmla="*/ 102813 h 1165186"/>
              <a:gd name="connsiteX5" fmla="*/ 1078059 w 1177089"/>
              <a:gd name="connsiteY5" fmla="*/ 21849 h 1165186"/>
              <a:gd name="connsiteX6" fmla="*/ 104129 w 1177089"/>
              <a:gd name="connsiteY6" fmla="*/ 17089 h 1165186"/>
              <a:gd name="connsiteX7" fmla="*/ 16022 w 1177089"/>
              <a:gd name="connsiteY7" fmla="*/ 105193 h 1165186"/>
              <a:gd name="connsiteX0" fmla="*/ 16022 w 1177089"/>
              <a:gd name="connsiteY0" fmla="*/ 105193 h 1183285"/>
              <a:gd name="connsiteX1" fmla="*/ 16021 w 1177089"/>
              <a:gd name="connsiteY1" fmla="*/ 1068012 h 1183285"/>
              <a:gd name="connsiteX2" fmla="*/ 111271 w 1177089"/>
              <a:gd name="connsiteY2" fmla="*/ 1170406 h 1183285"/>
              <a:gd name="connsiteX3" fmla="*/ 1068534 w 1177089"/>
              <a:gd name="connsiteY3" fmla="*/ 1111668 h 1183285"/>
              <a:gd name="connsiteX4" fmla="*/ 1163786 w 1177089"/>
              <a:gd name="connsiteY4" fmla="*/ 102813 h 1183285"/>
              <a:gd name="connsiteX5" fmla="*/ 1078059 w 1177089"/>
              <a:gd name="connsiteY5" fmla="*/ 21849 h 1183285"/>
              <a:gd name="connsiteX6" fmla="*/ 104129 w 1177089"/>
              <a:gd name="connsiteY6" fmla="*/ 17089 h 1183285"/>
              <a:gd name="connsiteX7" fmla="*/ 16022 w 1177089"/>
              <a:gd name="connsiteY7" fmla="*/ 105193 h 1183285"/>
              <a:gd name="connsiteX0" fmla="*/ 16022 w 1177089"/>
              <a:gd name="connsiteY0" fmla="*/ 105193 h 1179549"/>
              <a:gd name="connsiteX1" fmla="*/ 16021 w 1177089"/>
              <a:gd name="connsiteY1" fmla="*/ 1068012 h 1179549"/>
              <a:gd name="connsiteX2" fmla="*/ 111271 w 1177089"/>
              <a:gd name="connsiteY2" fmla="*/ 1170406 h 1179549"/>
              <a:gd name="connsiteX3" fmla="*/ 1092347 w 1177089"/>
              <a:gd name="connsiteY3" fmla="*/ 1168818 h 1179549"/>
              <a:gd name="connsiteX4" fmla="*/ 1163786 w 1177089"/>
              <a:gd name="connsiteY4" fmla="*/ 102813 h 1179549"/>
              <a:gd name="connsiteX5" fmla="*/ 1078059 w 1177089"/>
              <a:gd name="connsiteY5" fmla="*/ 21849 h 1179549"/>
              <a:gd name="connsiteX6" fmla="*/ 104129 w 1177089"/>
              <a:gd name="connsiteY6" fmla="*/ 17089 h 1179549"/>
              <a:gd name="connsiteX7" fmla="*/ 16022 w 1177089"/>
              <a:gd name="connsiteY7" fmla="*/ 105193 h 1179549"/>
              <a:gd name="connsiteX0" fmla="*/ 16022 w 1187357"/>
              <a:gd name="connsiteY0" fmla="*/ 105193 h 1192978"/>
              <a:gd name="connsiteX1" fmla="*/ 16021 w 1187357"/>
              <a:gd name="connsiteY1" fmla="*/ 1068012 h 1192978"/>
              <a:gd name="connsiteX2" fmla="*/ 111271 w 1187357"/>
              <a:gd name="connsiteY2" fmla="*/ 1170406 h 1192978"/>
              <a:gd name="connsiteX3" fmla="*/ 1092347 w 1187357"/>
              <a:gd name="connsiteY3" fmla="*/ 1168818 h 1192978"/>
              <a:gd name="connsiteX4" fmla="*/ 1166167 w 1187357"/>
              <a:gd name="connsiteY4" fmla="*/ 1079125 h 1192978"/>
              <a:gd name="connsiteX5" fmla="*/ 1163786 w 1187357"/>
              <a:gd name="connsiteY5" fmla="*/ 102813 h 1192978"/>
              <a:gd name="connsiteX6" fmla="*/ 1078059 w 1187357"/>
              <a:gd name="connsiteY6" fmla="*/ 21849 h 1192978"/>
              <a:gd name="connsiteX7" fmla="*/ 104129 w 1187357"/>
              <a:gd name="connsiteY7" fmla="*/ 17089 h 1192978"/>
              <a:gd name="connsiteX8" fmla="*/ 16022 w 1187357"/>
              <a:gd name="connsiteY8" fmla="*/ 105193 h 1192978"/>
              <a:gd name="connsiteX0" fmla="*/ 16022 w 1177089"/>
              <a:gd name="connsiteY0" fmla="*/ 105193 h 1192978"/>
              <a:gd name="connsiteX1" fmla="*/ 16021 w 1177089"/>
              <a:gd name="connsiteY1" fmla="*/ 1068012 h 1192978"/>
              <a:gd name="connsiteX2" fmla="*/ 111271 w 1177089"/>
              <a:gd name="connsiteY2" fmla="*/ 1170406 h 1192978"/>
              <a:gd name="connsiteX3" fmla="*/ 1092347 w 1177089"/>
              <a:gd name="connsiteY3" fmla="*/ 1168818 h 1192978"/>
              <a:gd name="connsiteX4" fmla="*/ 1166167 w 1177089"/>
              <a:gd name="connsiteY4" fmla="*/ 1079125 h 1192978"/>
              <a:gd name="connsiteX5" fmla="*/ 1163786 w 1177089"/>
              <a:gd name="connsiteY5" fmla="*/ 102813 h 1192978"/>
              <a:gd name="connsiteX6" fmla="*/ 1078059 w 1177089"/>
              <a:gd name="connsiteY6" fmla="*/ 21849 h 1192978"/>
              <a:gd name="connsiteX7" fmla="*/ 104129 w 1177089"/>
              <a:gd name="connsiteY7" fmla="*/ 17089 h 1192978"/>
              <a:gd name="connsiteX8" fmla="*/ 16022 w 1177089"/>
              <a:gd name="connsiteY8" fmla="*/ 105193 h 1192978"/>
              <a:gd name="connsiteX0" fmla="*/ 16022 w 1177089"/>
              <a:gd name="connsiteY0" fmla="*/ 105193 h 1179549"/>
              <a:gd name="connsiteX1" fmla="*/ 16021 w 1177089"/>
              <a:gd name="connsiteY1" fmla="*/ 1068012 h 1179549"/>
              <a:gd name="connsiteX2" fmla="*/ 111271 w 1177089"/>
              <a:gd name="connsiteY2" fmla="*/ 1170406 h 1179549"/>
              <a:gd name="connsiteX3" fmla="*/ 1092347 w 1177089"/>
              <a:gd name="connsiteY3" fmla="*/ 1168818 h 1179549"/>
              <a:gd name="connsiteX4" fmla="*/ 1166167 w 1177089"/>
              <a:gd name="connsiteY4" fmla="*/ 1079125 h 1179549"/>
              <a:gd name="connsiteX5" fmla="*/ 1163786 w 1177089"/>
              <a:gd name="connsiteY5" fmla="*/ 102813 h 1179549"/>
              <a:gd name="connsiteX6" fmla="*/ 1078059 w 1177089"/>
              <a:gd name="connsiteY6" fmla="*/ 21849 h 1179549"/>
              <a:gd name="connsiteX7" fmla="*/ 104129 w 1177089"/>
              <a:gd name="connsiteY7" fmla="*/ 17089 h 1179549"/>
              <a:gd name="connsiteX8" fmla="*/ 16022 w 1177089"/>
              <a:gd name="connsiteY8" fmla="*/ 105193 h 1179549"/>
              <a:gd name="connsiteX0" fmla="*/ 16022 w 1177089"/>
              <a:gd name="connsiteY0" fmla="*/ 105193 h 1170406"/>
              <a:gd name="connsiteX1" fmla="*/ 16021 w 1177089"/>
              <a:gd name="connsiteY1" fmla="*/ 1068012 h 1170406"/>
              <a:gd name="connsiteX2" fmla="*/ 111271 w 1177089"/>
              <a:gd name="connsiteY2" fmla="*/ 1170406 h 1170406"/>
              <a:gd name="connsiteX3" fmla="*/ 1092347 w 1177089"/>
              <a:gd name="connsiteY3" fmla="*/ 1168818 h 1170406"/>
              <a:gd name="connsiteX4" fmla="*/ 1166167 w 1177089"/>
              <a:gd name="connsiteY4" fmla="*/ 1079125 h 1170406"/>
              <a:gd name="connsiteX5" fmla="*/ 1163786 w 1177089"/>
              <a:gd name="connsiteY5" fmla="*/ 102813 h 1170406"/>
              <a:gd name="connsiteX6" fmla="*/ 1078059 w 1177089"/>
              <a:gd name="connsiteY6" fmla="*/ 21849 h 1170406"/>
              <a:gd name="connsiteX7" fmla="*/ 104129 w 1177089"/>
              <a:gd name="connsiteY7" fmla="*/ 17089 h 1170406"/>
              <a:gd name="connsiteX8" fmla="*/ 16022 w 1177089"/>
              <a:gd name="connsiteY8" fmla="*/ 105193 h 1170406"/>
              <a:gd name="connsiteX0" fmla="*/ 16022 w 1177089"/>
              <a:gd name="connsiteY0" fmla="*/ 105193 h 1170406"/>
              <a:gd name="connsiteX1" fmla="*/ 16021 w 1177089"/>
              <a:gd name="connsiteY1" fmla="*/ 1068012 h 1170406"/>
              <a:gd name="connsiteX2" fmla="*/ 111271 w 1177089"/>
              <a:gd name="connsiteY2" fmla="*/ 1170406 h 1170406"/>
              <a:gd name="connsiteX3" fmla="*/ 1092347 w 1177089"/>
              <a:gd name="connsiteY3" fmla="*/ 1168818 h 1170406"/>
              <a:gd name="connsiteX4" fmla="*/ 1166167 w 1177089"/>
              <a:gd name="connsiteY4" fmla="*/ 1079125 h 1170406"/>
              <a:gd name="connsiteX5" fmla="*/ 1163786 w 1177089"/>
              <a:gd name="connsiteY5" fmla="*/ 102813 h 1170406"/>
              <a:gd name="connsiteX6" fmla="*/ 1078059 w 1177089"/>
              <a:gd name="connsiteY6" fmla="*/ 21849 h 1170406"/>
              <a:gd name="connsiteX7" fmla="*/ 104129 w 1177089"/>
              <a:gd name="connsiteY7" fmla="*/ 17089 h 1170406"/>
              <a:gd name="connsiteX8" fmla="*/ 16022 w 1177089"/>
              <a:gd name="connsiteY8" fmla="*/ 105193 h 1170406"/>
              <a:gd name="connsiteX0" fmla="*/ 1 w 1161068"/>
              <a:gd name="connsiteY0" fmla="*/ 95895 h 1161108"/>
              <a:gd name="connsiteX1" fmla="*/ 0 w 1161068"/>
              <a:gd name="connsiteY1" fmla="*/ 1058714 h 1161108"/>
              <a:gd name="connsiteX2" fmla="*/ 95250 w 1161068"/>
              <a:gd name="connsiteY2" fmla="*/ 1161108 h 1161108"/>
              <a:gd name="connsiteX3" fmla="*/ 1076326 w 1161068"/>
              <a:gd name="connsiteY3" fmla="*/ 1159520 h 1161108"/>
              <a:gd name="connsiteX4" fmla="*/ 1150146 w 1161068"/>
              <a:gd name="connsiteY4" fmla="*/ 1069827 h 1161108"/>
              <a:gd name="connsiteX5" fmla="*/ 1147765 w 1161068"/>
              <a:gd name="connsiteY5" fmla="*/ 93515 h 1161108"/>
              <a:gd name="connsiteX6" fmla="*/ 1062038 w 1161068"/>
              <a:gd name="connsiteY6" fmla="*/ 12551 h 1161108"/>
              <a:gd name="connsiteX7" fmla="*/ 88108 w 1161068"/>
              <a:gd name="connsiteY7" fmla="*/ 7791 h 1161108"/>
              <a:gd name="connsiteX8" fmla="*/ 1 w 1161068"/>
              <a:gd name="connsiteY8" fmla="*/ 95895 h 1161108"/>
              <a:gd name="connsiteX0" fmla="*/ 1 w 1161068"/>
              <a:gd name="connsiteY0" fmla="*/ 88104 h 1153317"/>
              <a:gd name="connsiteX1" fmla="*/ 0 w 1161068"/>
              <a:gd name="connsiteY1" fmla="*/ 1050923 h 1153317"/>
              <a:gd name="connsiteX2" fmla="*/ 95250 w 1161068"/>
              <a:gd name="connsiteY2" fmla="*/ 1153317 h 1153317"/>
              <a:gd name="connsiteX3" fmla="*/ 1076326 w 1161068"/>
              <a:gd name="connsiteY3" fmla="*/ 1151729 h 1153317"/>
              <a:gd name="connsiteX4" fmla="*/ 1150146 w 1161068"/>
              <a:gd name="connsiteY4" fmla="*/ 1062036 h 1153317"/>
              <a:gd name="connsiteX5" fmla="*/ 1147765 w 1161068"/>
              <a:gd name="connsiteY5" fmla="*/ 85724 h 1153317"/>
              <a:gd name="connsiteX6" fmla="*/ 1062038 w 1161068"/>
              <a:gd name="connsiteY6" fmla="*/ 4760 h 1153317"/>
              <a:gd name="connsiteX7" fmla="*/ 88108 w 1161068"/>
              <a:gd name="connsiteY7" fmla="*/ 0 h 1153317"/>
              <a:gd name="connsiteX8" fmla="*/ 1 w 1161068"/>
              <a:gd name="connsiteY8" fmla="*/ 88104 h 1153317"/>
              <a:gd name="connsiteX0" fmla="*/ 1 w 1155799"/>
              <a:gd name="connsiteY0" fmla="*/ 88104 h 1153317"/>
              <a:gd name="connsiteX1" fmla="*/ 0 w 1155799"/>
              <a:gd name="connsiteY1" fmla="*/ 1050923 h 1153317"/>
              <a:gd name="connsiteX2" fmla="*/ 95250 w 1155799"/>
              <a:gd name="connsiteY2" fmla="*/ 1153317 h 1153317"/>
              <a:gd name="connsiteX3" fmla="*/ 1076326 w 1155799"/>
              <a:gd name="connsiteY3" fmla="*/ 1151729 h 1153317"/>
              <a:gd name="connsiteX4" fmla="*/ 1150146 w 1155799"/>
              <a:gd name="connsiteY4" fmla="*/ 1062036 h 1153317"/>
              <a:gd name="connsiteX5" fmla="*/ 1147765 w 1155799"/>
              <a:gd name="connsiteY5" fmla="*/ 85724 h 1153317"/>
              <a:gd name="connsiteX6" fmla="*/ 1062038 w 1155799"/>
              <a:gd name="connsiteY6" fmla="*/ 4760 h 1153317"/>
              <a:gd name="connsiteX7" fmla="*/ 88108 w 1155799"/>
              <a:gd name="connsiteY7" fmla="*/ 0 h 1153317"/>
              <a:gd name="connsiteX8" fmla="*/ 1 w 1155799"/>
              <a:gd name="connsiteY8" fmla="*/ 88104 h 1153317"/>
              <a:gd name="connsiteX0" fmla="*/ 7381 w 1163179"/>
              <a:gd name="connsiteY0" fmla="*/ 99838 h 1171531"/>
              <a:gd name="connsiteX1" fmla="*/ 4999 w 1163179"/>
              <a:gd name="connsiteY1" fmla="*/ 1072182 h 1171531"/>
              <a:gd name="connsiteX2" fmla="*/ 102630 w 1163179"/>
              <a:gd name="connsiteY2" fmla="*/ 1165051 h 1171531"/>
              <a:gd name="connsiteX3" fmla="*/ 1083706 w 1163179"/>
              <a:gd name="connsiteY3" fmla="*/ 1163463 h 1171531"/>
              <a:gd name="connsiteX4" fmla="*/ 1157526 w 1163179"/>
              <a:gd name="connsiteY4" fmla="*/ 1073770 h 1171531"/>
              <a:gd name="connsiteX5" fmla="*/ 1155145 w 1163179"/>
              <a:gd name="connsiteY5" fmla="*/ 97458 h 1171531"/>
              <a:gd name="connsiteX6" fmla="*/ 1069418 w 1163179"/>
              <a:gd name="connsiteY6" fmla="*/ 16494 h 1171531"/>
              <a:gd name="connsiteX7" fmla="*/ 95488 w 1163179"/>
              <a:gd name="connsiteY7" fmla="*/ 11734 h 1171531"/>
              <a:gd name="connsiteX8" fmla="*/ 7381 w 1163179"/>
              <a:gd name="connsiteY8" fmla="*/ 99838 h 1171531"/>
              <a:gd name="connsiteX0" fmla="*/ 12412 w 1168210"/>
              <a:gd name="connsiteY0" fmla="*/ 99838 h 1174847"/>
              <a:gd name="connsiteX1" fmla="*/ 10030 w 1168210"/>
              <a:gd name="connsiteY1" fmla="*/ 1072182 h 1174847"/>
              <a:gd name="connsiteX2" fmla="*/ 100517 w 1168210"/>
              <a:gd name="connsiteY2" fmla="*/ 1167432 h 1174847"/>
              <a:gd name="connsiteX3" fmla="*/ 1088737 w 1168210"/>
              <a:gd name="connsiteY3" fmla="*/ 1163463 h 1174847"/>
              <a:gd name="connsiteX4" fmla="*/ 1162557 w 1168210"/>
              <a:gd name="connsiteY4" fmla="*/ 1073770 h 1174847"/>
              <a:gd name="connsiteX5" fmla="*/ 1160176 w 1168210"/>
              <a:gd name="connsiteY5" fmla="*/ 97458 h 1174847"/>
              <a:gd name="connsiteX6" fmla="*/ 1074449 w 1168210"/>
              <a:gd name="connsiteY6" fmla="*/ 16494 h 1174847"/>
              <a:gd name="connsiteX7" fmla="*/ 100519 w 1168210"/>
              <a:gd name="connsiteY7" fmla="*/ 11734 h 1174847"/>
              <a:gd name="connsiteX8" fmla="*/ 12412 w 1168210"/>
              <a:gd name="connsiteY8" fmla="*/ 99838 h 1174847"/>
              <a:gd name="connsiteX0" fmla="*/ 12412 w 1168210"/>
              <a:gd name="connsiteY0" fmla="*/ 99838 h 1173391"/>
              <a:gd name="connsiteX1" fmla="*/ 10030 w 1168210"/>
              <a:gd name="connsiteY1" fmla="*/ 1072182 h 1173391"/>
              <a:gd name="connsiteX2" fmla="*/ 100517 w 1168210"/>
              <a:gd name="connsiteY2" fmla="*/ 1167432 h 1173391"/>
              <a:gd name="connsiteX3" fmla="*/ 1088737 w 1168210"/>
              <a:gd name="connsiteY3" fmla="*/ 1163463 h 1173391"/>
              <a:gd name="connsiteX4" fmla="*/ 1162557 w 1168210"/>
              <a:gd name="connsiteY4" fmla="*/ 1073770 h 1173391"/>
              <a:gd name="connsiteX5" fmla="*/ 1160176 w 1168210"/>
              <a:gd name="connsiteY5" fmla="*/ 97458 h 1173391"/>
              <a:gd name="connsiteX6" fmla="*/ 1074449 w 1168210"/>
              <a:gd name="connsiteY6" fmla="*/ 16494 h 1173391"/>
              <a:gd name="connsiteX7" fmla="*/ 100519 w 1168210"/>
              <a:gd name="connsiteY7" fmla="*/ 11734 h 1173391"/>
              <a:gd name="connsiteX8" fmla="*/ 12412 w 1168210"/>
              <a:gd name="connsiteY8" fmla="*/ 99838 h 1173391"/>
              <a:gd name="connsiteX0" fmla="*/ 12412 w 1168210"/>
              <a:gd name="connsiteY0" fmla="*/ 99838 h 1167432"/>
              <a:gd name="connsiteX1" fmla="*/ 10030 w 1168210"/>
              <a:gd name="connsiteY1" fmla="*/ 1072182 h 1167432"/>
              <a:gd name="connsiteX2" fmla="*/ 100517 w 1168210"/>
              <a:gd name="connsiteY2" fmla="*/ 1167432 h 1167432"/>
              <a:gd name="connsiteX3" fmla="*/ 1088737 w 1168210"/>
              <a:gd name="connsiteY3" fmla="*/ 1163463 h 1167432"/>
              <a:gd name="connsiteX4" fmla="*/ 1162557 w 1168210"/>
              <a:gd name="connsiteY4" fmla="*/ 1073770 h 1167432"/>
              <a:gd name="connsiteX5" fmla="*/ 1160176 w 1168210"/>
              <a:gd name="connsiteY5" fmla="*/ 97458 h 1167432"/>
              <a:gd name="connsiteX6" fmla="*/ 1074449 w 1168210"/>
              <a:gd name="connsiteY6" fmla="*/ 16494 h 1167432"/>
              <a:gd name="connsiteX7" fmla="*/ 100519 w 1168210"/>
              <a:gd name="connsiteY7" fmla="*/ 11734 h 1167432"/>
              <a:gd name="connsiteX8" fmla="*/ 12412 w 1168210"/>
              <a:gd name="connsiteY8" fmla="*/ 99838 h 1167432"/>
              <a:gd name="connsiteX0" fmla="*/ 12412 w 1168210"/>
              <a:gd name="connsiteY0" fmla="*/ 99838 h 1167619"/>
              <a:gd name="connsiteX1" fmla="*/ 10030 w 1168210"/>
              <a:gd name="connsiteY1" fmla="*/ 1072182 h 1167619"/>
              <a:gd name="connsiteX2" fmla="*/ 100517 w 1168210"/>
              <a:gd name="connsiteY2" fmla="*/ 1167432 h 1167619"/>
              <a:gd name="connsiteX3" fmla="*/ 1088737 w 1168210"/>
              <a:gd name="connsiteY3" fmla="*/ 1163463 h 1167619"/>
              <a:gd name="connsiteX4" fmla="*/ 1162557 w 1168210"/>
              <a:gd name="connsiteY4" fmla="*/ 1073770 h 1167619"/>
              <a:gd name="connsiteX5" fmla="*/ 1160176 w 1168210"/>
              <a:gd name="connsiteY5" fmla="*/ 97458 h 1167619"/>
              <a:gd name="connsiteX6" fmla="*/ 1074449 w 1168210"/>
              <a:gd name="connsiteY6" fmla="*/ 16494 h 1167619"/>
              <a:gd name="connsiteX7" fmla="*/ 100519 w 1168210"/>
              <a:gd name="connsiteY7" fmla="*/ 11734 h 1167619"/>
              <a:gd name="connsiteX8" fmla="*/ 12412 w 1168210"/>
              <a:gd name="connsiteY8" fmla="*/ 99838 h 1167619"/>
              <a:gd name="connsiteX0" fmla="*/ 12412 w 1168210"/>
              <a:gd name="connsiteY0" fmla="*/ 99838 h 1167619"/>
              <a:gd name="connsiteX1" fmla="*/ 10030 w 1168210"/>
              <a:gd name="connsiteY1" fmla="*/ 1072182 h 1167619"/>
              <a:gd name="connsiteX2" fmla="*/ 100517 w 1168210"/>
              <a:gd name="connsiteY2" fmla="*/ 1167432 h 1167619"/>
              <a:gd name="connsiteX3" fmla="*/ 1088737 w 1168210"/>
              <a:gd name="connsiteY3" fmla="*/ 1163463 h 1167619"/>
              <a:gd name="connsiteX4" fmla="*/ 1162557 w 1168210"/>
              <a:gd name="connsiteY4" fmla="*/ 1073770 h 1167619"/>
              <a:gd name="connsiteX5" fmla="*/ 1160176 w 1168210"/>
              <a:gd name="connsiteY5" fmla="*/ 97458 h 1167619"/>
              <a:gd name="connsiteX6" fmla="*/ 1074449 w 1168210"/>
              <a:gd name="connsiteY6" fmla="*/ 16494 h 1167619"/>
              <a:gd name="connsiteX7" fmla="*/ 100519 w 1168210"/>
              <a:gd name="connsiteY7" fmla="*/ 11734 h 1167619"/>
              <a:gd name="connsiteX8" fmla="*/ 12412 w 1168210"/>
              <a:gd name="connsiteY8" fmla="*/ 99838 h 1167619"/>
              <a:gd name="connsiteX0" fmla="*/ 12412 w 1168210"/>
              <a:gd name="connsiteY0" fmla="*/ 99838 h 1167619"/>
              <a:gd name="connsiteX1" fmla="*/ 10030 w 1168210"/>
              <a:gd name="connsiteY1" fmla="*/ 1072182 h 1167619"/>
              <a:gd name="connsiteX2" fmla="*/ 100517 w 1168210"/>
              <a:gd name="connsiteY2" fmla="*/ 1167432 h 1167619"/>
              <a:gd name="connsiteX3" fmla="*/ 1088737 w 1168210"/>
              <a:gd name="connsiteY3" fmla="*/ 1163463 h 1167619"/>
              <a:gd name="connsiteX4" fmla="*/ 1162557 w 1168210"/>
              <a:gd name="connsiteY4" fmla="*/ 1073770 h 1167619"/>
              <a:gd name="connsiteX5" fmla="*/ 1160176 w 1168210"/>
              <a:gd name="connsiteY5" fmla="*/ 97458 h 1167619"/>
              <a:gd name="connsiteX6" fmla="*/ 1074449 w 1168210"/>
              <a:gd name="connsiteY6" fmla="*/ 16494 h 1167619"/>
              <a:gd name="connsiteX7" fmla="*/ 100519 w 1168210"/>
              <a:gd name="connsiteY7" fmla="*/ 11734 h 1167619"/>
              <a:gd name="connsiteX8" fmla="*/ 12412 w 1168210"/>
              <a:gd name="connsiteY8" fmla="*/ 99838 h 1167619"/>
              <a:gd name="connsiteX0" fmla="*/ 10181 w 1165979"/>
              <a:gd name="connsiteY0" fmla="*/ 111546 h 1179327"/>
              <a:gd name="connsiteX1" fmla="*/ 7799 w 1165979"/>
              <a:gd name="connsiteY1" fmla="*/ 1083890 h 1179327"/>
              <a:gd name="connsiteX2" fmla="*/ 98286 w 1165979"/>
              <a:gd name="connsiteY2" fmla="*/ 1179140 h 1179327"/>
              <a:gd name="connsiteX3" fmla="*/ 1086506 w 1165979"/>
              <a:gd name="connsiteY3" fmla="*/ 1175171 h 1179327"/>
              <a:gd name="connsiteX4" fmla="*/ 1160326 w 1165979"/>
              <a:gd name="connsiteY4" fmla="*/ 1085478 h 1179327"/>
              <a:gd name="connsiteX5" fmla="*/ 1157945 w 1165979"/>
              <a:gd name="connsiteY5" fmla="*/ 109166 h 1179327"/>
              <a:gd name="connsiteX6" fmla="*/ 1072218 w 1165979"/>
              <a:gd name="connsiteY6" fmla="*/ 28202 h 1179327"/>
              <a:gd name="connsiteX7" fmla="*/ 98288 w 1165979"/>
              <a:gd name="connsiteY7" fmla="*/ 23442 h 1179327"/>
              <a:gd name="connsiteX8" fmla="*/ 55426 w 1165979"/>
              <a:gd name="connsiteY8" fmla="*/ 11535 h 1179327"/>
              <a:gd name="connsiteX9" fmla="*/ 10181 w 1165979"/>
              <a:gd name="connsiteY9" fmla="*/ 111546 h 1179327"/>
              <a:gd name="connsiteX0" fmla="*/ 16808 w 1172606"/>
              <a:gd name="connsiteY0" fmla="*/ 105237 h 1173018"/>
              <a:gd name="connsiteX1" fmla="*/ 14426 w 1172606"/>
              <a:gd name="connsiteY1" fmla="*/ 1077581 h 1173018"/>
              <a:gd name="connsiteX2" fmla="*/ 104913 w 1172606"/>
              <a:gd name="connsiteY2" fmla="*/ 1172831 h 1173018"/>
              <a:gd name="connsiteX3" fmla="*/ 1093133 w 1172606"/>
              <a:gd name="connsiteY3" fmla="*/ 1168862 h 1173018"/>
              <a:gd name="connsiteX4" fmla="*/ 1166953 w 1172606"/>
              <a:gd name="connsiteY4" fmla="*/ 1079169 h 1173018"/>
              <a:gd name="connsiteX5" fmla="*/ 1164572 w 1172606"/>
              <a:gd name="connsiteY5" fmla="*/ 102857 h 1173018"/>
              <a:gd name="connsiteX6" fmla="*/ 1078845 w 1172606"/>
              <a:gd name="connsiteY6" fmla="*/ 21893 h 1173018"/>
              <a:gd name="connsiteX7" fmla="*/ 104915 w 1172606"/>
              <a:gd name="connsiteY7" fmla="*/ 17133 h 1173018"/>
              <a:gd name="connsiteX8" fmla="*/ 16808 w 1172606"/>
              <a:gd name="connsiteY8" fmla="*/ 105237 h 1173018"/>
              <a:gd name="connsiteX0" fmla="*/ 10181 w 1165979"/>
              <a:gd name="connsiteY0" fmla="*/ 88104 h 1155885"/>
              <a:gd name="connsiteX1" fmla="*/ 7799 w 1165979"/>
              <a:gd name="connsiteY1" fmla="*/ 1060448 h 1155885"/>
              <a:gd name="connsiteX2" fmla="*/ 98286 w 1165979"/>
              <a:gd name="connsiteY2" fmla="*/ 1155698 h 1155885"/>
              <a:gd name="connsiteX3" fmla="*/ 1086506 w 1165979"/>
              <a:gd name="connsiteY3" fmla="*/ 1151729 h 1155885"/>
              <a:gd name="connsiteX4" fmla="*/ 1160326 w 1165979"/>
              <a:gd name="connsiteY4" fmla="*/ 1062036 h 1155885"/>
              <a:gd name="connsiteX5" fmla="*/ 1157945 w 1165979"/>
              <a:gd name="connsiteY5" fmla="*/ 85724 h 1155885"/>
              <a:gd name="connsiteX6" fmla="*/ 1072218 w 1165979"/>
              <a:gd name="connsiteY6" fmla="*/ 4760 h 1155885"/>
              <a:gd name="connsiteX7" fmla="*/ 98288 w 1165979"/>
              <a:gd name="connsiteY7" fmla="*/ 0 h 1155885"/>
              <a:gd name="connsiteX8" fmla="*/ 10181 w 1165979"/>
              <a:gd name="connsiteY8" fmla="*/ 88104 h 115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979" h="1155885">
                <a:moveTo>
                  <a:pt x="10181" y="88104"/>
                </a:moveTo>
                <a:cubicBezTo>
                  <a:pt x="2243" y="266830"/>
                  <a:pt x="-6885" y="882516"/>
                  <a:pt x="7799" y="1060448"/>
                </a:cubicBezTo>
                <a:lnTo>
                  <a:pt x="98286" y="1155698"/>
                </a:lnTo>
                <a:cubicBezTo>
                  <a:pt x="141943" y="1156756"/>
                  <a:pt x="757099" y="1153052"/>
                  <a:pt x="1086506" y="1151729"/>
                </a:cubicBezTo>
                <a:lnTo>
                  <a:pt x="1160326" y="1062036"/>
                </a:lnTo>
                <a:cubicBezTo>
                  <a:pt x="1172232" y="884369"/>
                  <a:pt x="1162311" y="233759"/>
                  <a:pt x="1157945" y="85724"/>
                </a:cubicBezTo>
                <a:lnTo>
                  <a:pt x="1072218" y="4760"/>
                </a:lnTo>
                <a:lnTo>
                  <a:pt x="98288" y="0"/>
                </a:lnTo>
                <a:lnTo>
                  <a:pt x="10181" y="88104"/>
                </a:lnTo>
                <a:close/>
              </a:path>
            </a:pathLst>
          </a:custGeom>
          <a:noFill/>
          <a:ln w="92075">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p:cNvSpPr/>
          <p:nvPr/>
        </p:nvSpPr>
        <p:spPr>
          <a:xfrm>
            <a:off x="5460810" y="6468847"/>
            <a:ext cx="3041082"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t>「管渠更生工法」による耐震性能の向上</a:t>
            </a:r>
            <a:endParaRPr kumimoji="1" lang="ja-JP" altLang="en-US" sz="1600" dirty="0"/>
          </a:p>
        </p:txBody>
      </p:sp>
      <p:sp>
        <p:nvSpPr>
          <p:cNvPr id="113" name="フリーフォーム 112"/>
          <p:cNvSpPr/>
          <p:nvPr/>
        </p:nvSpPr>
        <p:spPr>
          <a:xfrm>
            <a:off x="5143500" y="5651500"/>
            <a:ext cx="939800" cy="698500"/>
          </a:xfrm>
          <a:custGeom>
            <a:avLst/>
            <a:gdLst>
              <a:gd name="connsiteX0" fmla="*/ 673698 w 775298"/>
              <a:gd name="connsiteY0" fmla="*/ 0 h 698500"/>
              <a:gd name="connsiteX1" fmla="*/ 598 w 775298"/>
              <a:gd name="connsiteY1" fmla="*/ 508000 h 698500"/>
              <a:gd name="connsiteX2" fmla="*/ 775298 w 775298"/>
              <a:gd name="connsiteY2" fmla="*/ 698500 h 698500"/>
              <a:gd name="connsiteX0" fmla="*/ 673100 w 774700"/>
              <a:gd name="connsiteY0" fmla="*/ 0 h 698500"/>
              <a:gd name="connsiteX1" fmla="*/ 0 w 774700"/>
              <a:gd name="connsiteY1" fmla="*/ 508000 h 698500"/>
              <a:gd name="connsiteX2" fmla="*/ 774700 w 774700"/>
              <a:gd name="connsiteY2" fmla="*/ 698500 h 698500"/>
              <a:gd name="connsiteX0" fmla="*/ 673100 w 774700"/>
              <a:gd name="connsiteY0" fmla="*/ 0 h 698500"/>
              <a:gd name="connsiteX1" fmla="*/ 0 w 774700"/>
              <a:gd name="connsiteY1" fmla="*/ 508000 h 698500"/>
              <a:gd name="connsiteX2" fmla="*/ 774700 w 774700"/>
              <a:gd name="connsiteY2" fmla="*/ 698500 h 698500"/>
              <a:gd name="connsiteX0" fmla="*/ 939800 w 1041400"/>
              <a:gd name="connsiteY0" fmla="*/ 0 h 698500"/>
              <a:gd name="connsiteX1" fmla="*/ 0 w 1041400"/>
              <a:gd name="connsiteY1" fmla="*/ 698500 h 698500"/>
              <a:gd name="connsiteX2" fmla="*/ 1041400 w 1041400"/>
              <a:gd name="connsiteY2" fmla="*/ 698500 h 698500"/>
              <a:gd name="connsiteX0" fmla="*/ 939800 w 939800"/>
              <a:gd name="connsiteY0" fmla="*/ 0 h 698500"/>
              <a:gd name="connsiteX1" fmla="*/ 0 w 939800"/>
              <a:gd name="connsiteY1" fmla="*/ 698500 h 698500"/>
              <a:gd name="connsiteX2" fmla="*/ 631967 w 939800"/>
              <a:gd name="connsiteY2" fmla="*/ 684852 h 698500"/>
              <a:gd name="connsiteX0" fmla="*/ 939800 w 939800"/>
              <a:gd name="connsiteY0" fmla="*/ 0 h 698500"/>
              <a:gd name="connsiteX1" fmla="*/ 0 w 939800"/>
              <a:gd name="connsiteY1" fmla="*/ 698500 h 698500"/>
              <a:gd name="connsiteX2" fmla="*/ 659263 w 939800"/>
              <a:gd name="connsiteY2" fmla="*/ 698500 h 698500"/>
            </a:gdLst>
            <a:ahLst/>
            <a:cxnLst>
              <a:cxn ang="0">
                <a:pos x="connsiteX0" y="connsiteY0"/>
              </a:cxn>
              <a:cxn ang="0">
                <a:pos x="connsiteX1" y="connsiteY1"/>
              </a:cxn>
              <a:cxn ang="0">
                <a:pos x="connsiteX2" y="connsiteY2"/>
              </a:cxn>
            </a:cxnLst>
            <a:rect l="l" t="t" r="r" b="b"/>
            <a:pathLst>
              <a:path w="939800" h="698500">
                <a:moveTo>
                  <a:pt x="939800" y="0"/>
                </a:moveTo>
                <a:lnTo>
                  <a:pt x="0" y="698500"/>
                </a:lnTo>
                <a:lnTo>
                  <a:pt x="659263" y="698500"/>
                </a:lnTo>
              </a:path>
            </a:pathLst>
          </a:custGeom>
          <a:noFill/>
          <a:ln>
            <a:solidFill>
              <a:schemeClr val="tx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a:off x="5773939" y="6205984"/>
            <a:ext cx="3041082"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t>管渠更生材よる内面ライニング</a:t>
            </a:r>
            <a:endParaRPr kumimoji="1" lang="ja-JP" altLang="en-US" sz="1600" dirty="0"/>
          </a:p>
        </p:txBody>
      </p:sp>
      <p:cxnSp>
        <p:nvCxnSpPr>
          <p:cNvPr id="116" name="直線コネクタ 115"/>
          <p:cNvCxnSpPr/>
          <p:nvPr/>
        </p:nvCxnSpPr>
        <p:spPr>
          <a:xfrm>
            <a:off x="5999954" y="3356992"/>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7285134" y="3356992"/>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7452320" y="3284984"/>
            <a:ext cx="475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7452320" y="1937916"/>
            <a:ext cx="475464" cy="0"/>
          </a:xfrm>
          <a:prstGeom prst="line">
            <a:avLst/>
          </a:prstGeom>
        </p:spPr>
        <p:style>
          <a:lnRef idx="1">
            <a:schemeClr val="accent1"/>
          </a:lnRef>
          <a:fillRef idx="0">
            <a:schemeClr val="accent1"/>
          </a:fillRef>
          <a:effectRef idx="0">
            <a:schemeClr val="accent1"/>
          </a:effectRef>
          <a:fontRef idx="minor">
            <a:schemeClr val="tx1"/>
          </a:fontRef>
        </p:style>
      </p:cxnSp>
      <p:sp>
        <p:nvSpPr>
          <p:cNvPr id="129" name="正方形/長方形 128"/>
          <p:cNvSpPr/>
          <p:nvPr/>
        </p:nvSpPr>
        <p:spPr>
          <a:xfrm>
            <a:off x="6202882" y="3458567"/>
            <a:ext cx="1074724"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smtClean="0"/>
              <a:t>4000</a:t>
            </a:r>
            <a:r>
              <a:rPr kumimoji="1" lang="ja-JP" altLang="en-US" sz="1200" dirty="0" smtClean="0"/>
              <a:t>～</a:t>
            </a:r>
            <a:r>
              <a:rPr kumimoji="1" lang="en-US" altLang="ja-JP" sz="1200" dirty="0" smtClean="0"/>
              <a:t>2000</a:t>
            </a:r>
            <a:endParaRPr kumimoji="1" lang="ja-JP" altLang="en-US" sz="1600" dirty="0"/>
          </a:p>
        </p:txBody>
      </p:sp>
      <p:cxnSp>
        <p:nvCxnSpPr>
          <p:cNvPr id="122" name="直線矢印コネクタ 121"/>
          <p:cNvCxnSpPr/>
          <p:nvPr/>
        </p:nvCxnSpPr>
        <p:spPr>
          <a:xfrm>
            <a:off x="5999954" y="3486212"/>
            <a:ext cx="128518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0" name="正方形/長方形 129"/>
          <p:cNvSpPr/>
          <p:nvPr/>
        </p:nvSpPr>
        <p:spPr>
          <a:xfrm rot="16200000">
            <a:off x="7279190" y="2382187"/>
            <a:ext cx="1074724"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smtClean="0"/>
              <a:t>4000</a:t>
            </a:r>
            <a:r>
              <a:rPr kumimoji="1" lang="ja-JP" altLang="en-US" sz="1200" dirty="0" smtClean="0"/>
              <a:t>～</a:t>
            </a:r>
            <a:r>
              <a:rPr kumimoji="1" lang="en-US" altLang="ja-JP" sz="1200" dirty="0" smtClean="0"/>
              <a:t>2000</a:t>
            </a:r>
            <a:endParaRPr kumimoji="1" lang="ja-JP" altLang="en-US" sz="1600" dirty="0"/>
          </a:p>
        </p:txBody>
      </p:sp>
      <p:cxnSp>
        <p:nvCxnSpPr>
          <p:cNvPr id="126" name="直線矢印コネクタ 125"/>
          <p:cNvCxnSpPr/>
          <p:nvPr/>
        </p:nvCxnSpPr>
        <p:spPr>
          <a:xfrm flipV="1">
            <a:off x="7703031" y="1996261"/>
            <a:ext cx="0" cy="128139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4101" name="Picture 5" descr="https://encrypted-tbn1.gstatic.com/images?q=tbn:ANd9GcSip2lRXKmpy4B2zMnvQ1jzH-NQg64b7zxty1-g39A6hR0pDgzZ"/>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2786" b="15519"/>
          <a:stretch/>
        </p:blipFill>
        <p:spPr bwMode="auto">
          <a:xfrm>
            <a:off x="7442953" y="625423"/>
            <a:ext cx="1334603" cy="71523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5" descr="https://encrypted-tbn1.gstatic.com/images?q=tbn:ANd9GcSip2lRXKmpy4B2zMnvQ1jzH-NQg64b7zxty1-g39A6hR0pDgzZ"/>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2786" b="15519"/>
          <a:stretch/>
        </p:blipFill>
        <p:spPr bwMode="auto">
          <a:xfrm>
            <a:off x="7582653" y="3367031"/>
            <a:ext cx="1334603" cy="7152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02" t="5327" r="-2002" b="19177"/>
          <a:stretch/>
        </p:blipFill>
        <p:spPr bwMode="auto">
          <a:xfrm>
            <a:off x="6724667" y="1277350"/>
            <a:ext cx="609741" cy="66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4" name="直線コネクタ 63"/>
          <p:cNvCxnSpPr/>
          <p:nvPr/>
        </p:nvCxnSpPr>
        <p:spPr>
          <a:xfrm>
            <a:off x="4806491" y="1280064"/>
            <a:ext cx="4079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02" t="5327" r="-2002" b="19177"/>
          <a:stretch/>
        </p:blipFill>
        <p:spPr bwMode="auto">
          <a:xfrm>
            <a:off x="6724667" y="4066446"/>
            <a:ext cx="609741" cy="66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直線コネクタ 65"/>
          <p:cNvCxnSpPr/>
          <p:nvPr/>
        </p:nvCxnSpPr>
        <p:spPr>
          <a:xfrm>
            <a:off x="4806491" y="4053544"/>
            <a:ext cx="4079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21</a:t>
            </a:fld>
            <a:endParaRPr kumimoji="1" lang="ja-JP" altLang="en-US" sz="1600" dirty="0"/>
          </a:p>
        </p:txBody>
      </p:sp>
    </p:spTree>
    <p:extLst>
      <p:ext uri="{BB962C8B-B14F-4D97-AF65-F5344CB8AC3E}">
        <p14:creationId xmlns:p14="http://schemas.microsoft.com/office/powerpoint/2010/main" val="2936763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661673653"/>
              </p:ext>
            </p:extLst>
          </p:nvPr>
        </p:nvGraphicFramePr>
        <p:xfrm>
          <a:off x="179510" y="425779"/>
          <a:ext cx="8856985" cy="5263743"/>
        </p:xfrm>
        <a:graphic>
          <a:graphicData uri="http://schemas.openxmlformats.org/drawingml/2006/table">
            <a:tbl>
              <a:tblPr firstRow="1" bandRow="1">
                <a:tableStyleId>{5C22544A-7EE6-4342-B048-85BDC9FD1C3A}</a:tableStyleId>
              </a:tblPr>
              <a:tblGrid>
                <a:gridCol w="1771397"/>
                <a:gridCol w="1771397"/>
                <a:gridCol w="1771397"/>
                <a:gridCol w="2030627"/>
                <a:gridCol w="1512167"/>
              </a:tblGrid>
              <a:tr h="460322">
                <a:tc gridSpan="2">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点検施設名</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点検結果</a:t>
                      </a:r>
                      <a:endParaRPr kumimoji="1" lang="en-US" altLang="ja-JP" sz="1600" baseline="30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新たな対策の要否</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影響を及ぼす外力</a:t>
                      </a:r>
                      <a:endParaRPr kumimoji="1" lang="ja-JP" altLang="en-US" sz="1600" baseline="30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分類（</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460322">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河川・海岸施設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防潮堤・堤防</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対策が必要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揺れ・液状化・津波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410083">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水門等</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一部、対策が必要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揺れ・液状化・津波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432048">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治水ダム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対策不要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C</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432048">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港湾施設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耐震強化岸壁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対策不要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B</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460322">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砂防施設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砂防えん堤等</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対策不要</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（今後の知見等</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を踏まえ対応）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C</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481568">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道路施設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橋梁（耐震補強）</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対策不要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B</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橋梁（浮き上がり）</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対策不要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C</a:t>
                      </a:r>
                    </a:p>
                  </a:txBody>
                  <a:tcPr anchor="ctr"/>
                </a:tc>
              </a:tr>
              <a:tr h="432048">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取付擁壁（橋梁）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対策不要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C</a:t>
                      </a:r>
                    </a:p>
                  </a:txBody>
                  <a:tcPr anchor="ctr"/>
                </a:tc>
              </a:tr>
              <a:tr h="432048">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下水道施設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処理場・ポンプ場</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対策不要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B</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460322">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下水道管渠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一部、対策が必要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液状化</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2" name="テキスト ボックス 1"/>
          <p:cNvSpPr txBox="1"/>
          <p:nvPr/>
        </p:nvSpPr>
        <p:spPr>
          <a:xfrm>
            <a:off x="683568" y="5779590"/>
            <a:ext cx="8136904" cy="1077218"/>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分類について</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：南海トラフ巨大地震の検証により、新たに対策が必要</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B</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従来からの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対策（従来想定の地震に対する対策）を継続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C</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：対策が必要な施設は</a:t>
            </a:r>
            <a:r>
              <a:rPr kumimoji="1"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無し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1"/>
          <p:cNvSpPr txBox="1">
            <a:spLocks/>
          </p:cNvSpPr>
          <p:nvPr/>
        </p:nvSpPr>
        <p:spPr>
          <a:xfrm>
            <a:off x="5720" y="1"/>
            <a:ext cx="9138280" cy="40466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◆南海トラフ巨大地震に対する主要構造物の点検結果一覧表</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7911812" y="980160"/>
            <a:ext cx="1224136" cy="461665"/>
          </a:xfrm>
          <a:prstGeom prst="rect">
            <a:avLst/>
          </a:prstGeom>
          <a:noFill/>
        </p:spPr>
        <p:txBody>
          <a:bodyPr wrap="square" rtlCol="0">
            <a:spAutoFit/>
          </a:bodyPr>
          <a:lstStyle/>
          <a:p>
            <a:r>
              <a:rPr kumimoji="1" lang="ja-JP" altLang="en-US"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回部会で</a:t>
            </a:r>
            <a:endParaRPr kumimoji="1"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取りまとめ済</a:t>
            </a:r>
            <a:endParaRPr kumimoji="1"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2</a:t>
            </a:fld>
            <a:endParaRPr kumimoji="1" lang="ja-JP" altLang="en-US" sz="1600" dirty="0"/>
          </a:p>
        </p:txBody>
      </p:sp>
    </p:spTree>
    <p:extLst>
      <p:ext uri="{BB962C8B-B14F-4D97-AF65-F5344CB8AC3E}">
        <p14:creationId xmlns:p14="http://schemas.microsoft.com/office/powerpoint/2010/main" val="166597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5720" y="1"/>
            <a:ext cx="9138280" cy="40466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◆都市整備部地震防災アクションプログラム（</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現計画</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40814" y="566103"/>
            <a:ext cx="4779258" cy="342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◆現計画（</a:t>
            </a:r>
            <a:r>
              <a:rPr kumimoji="1" lang="en-US" altLang="ja-JP" sz="2000" b="1" dirty="0" smtClean="0">
                <a:solidFill>
                  <a:schemeClr val="tx1"/>
                </a:solidFill>
              </a:rPr>
              <a:t>H21.3</a:t>
            </a:r>
            <a:r>
              <a:rPr kumimoji="1" lang="ja-JP" altLang="en-US" sz="2000" b="1" dirty="0" smtClean="0">
                <a:solidFill>
                  <a:schemeClr val="tx1"/>
                </a:solidFill>
              </a:rPr>
              <a:t>策定）の主な施策</a:t>
            </a:r>
            <a:endParaRPr kumimoji="1" lang="ja-JP" altLang="en-US" sz="2000" b="1" dirty="0">
              <a:solidFill>
                <a:schemeClr val="tx1"/>
              </a:solidFill>
            </a:endParaRPr>
          </a:p>
        </p:txBody>
      </p:sp>
      <p:sp>
        <p:nvSpPr>
          <p:cNvPr id="12" name="角丸四角形 11"/>
          <p:cNvSpPr/>
          <p:nvPr/>
        </p:nvSpPr>
        <p:spPr>
          <a:xfrm>
            <a:off x="48982" y="497701"/>
            <a:ext cx="9021678" cy="6315675"/>
          </a:xfrm>
          <a:prstGeom prst="roundRect">
            <a:avLst>
              <a:gd name="adj" fmla="val 8862"/>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38358" y="908720"/>
            <a:ext cx="4474760" cy="3938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広域的な防災活動を</a:t>
            </a:r>
            <a:r>
              <a:rPr lang="ja-JP" altLang="en-US" b="1" dirty="0">
                <a:solidFill>
                  <a:schemeClr val="tx1"/>
                </a:solidFill>
              </a:rPr>
              <a:t>支える</a:t>
            </a:r>
            <a:r>
              <a:rPr kumimoji="1" lang="ja-JP" altLang="en-US" b="1" dirty="0" smtClean="0">
                <a:solidFill>
                  <a:schemeClr val="tx1"/>
                </a:solidFill>
              </a:rPr>
              <a:t>都市基盤の整備</a:t>
            </a:r>
            <a:endParaRPr kumimoji="1" lang="ja-JP" altLang="en-US" b="1" dirty="0">
              <a:solidFill>
                <a:schemeClr val="tx1"/>
              </a:solidFill>
            </a:endParaRPr>
          </a:p>
        </p:txBody>
      </p:sp>
      <p:sp>
        <p:nvSpPr>
          <p:cNvPr id="14" name="正方形/長方形 13"/>
          <p:cNvSpPr/>
          <p:nvPr/>
        </p:nvSpPr>
        <p:spPr>
          <a:xfrm>
            <a:off x="440814" y="1256498"/>
            <a:ext cx="3093155"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a:t>
            </a:r>
            <a:r>
              <a:rPr lang="ja-JP" altLang="en-US" sz="1600" b="1" dirty="0" smtClean="0">
                <a:solidFill>
                  <a:schemeClr val="tx1"/>
                </a:solidFill>
              </a:rPr>
              <a:t>防災活動拠点等の整備</a:t>
            </a:r>
            <a:r>
              <a:rPr lang="en-US" altLang="ja-JP" sz="1600" b="1" dirty="0" smtClean="0">
                <a:solidFill>
                  <a:schemeClr val="tx1"/>
                </a:solidFill>
              </a:rPr>
              <a:t>】</a:t>
            </a:r>
            <a:endParaRPr kumimoji="1" lang="ja-JP" altLang="en-US" sz="1600" b="1" dirty="0">
              <a:solidFill>
                <a:schemeClr val="tx1"/>
              </a:solidFill>
            </a:endParaRPr>
          </a:p>
        </p:txBody>
      </p:sp>
      <p:sp>
        <p:nvSpPr>
          <p:cNvPr id="16" name="正方形/長方形 15"/>
          <p:cNvSpPr/>
          <p:nvPr/>
        </p:nvSpPr>
        <p:spPr>
          <a:xfrm>
            <a:off x="438358" y="2124347"/>
            <a:ext cx="3668276"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a:t>
            </a:r>
            <a:r>
              <a:rPr lang="ja-JP" altLang="en-US" sz="1600" b="1" dirty="0" smtClean="0">
                <a:solidFill>
                  <a:schemeClr val="tx1"/>
                </a:solidFill>
              </a:rPr>
              <a:t>広域安全ネットワークの整備</a:t>
            </a:r>
            <a:r>
              <a:rPr lang="en-US" altLang="ja-JP" sz="1600" b="1" dirty="0" smtClean="0">
                <a:solidFill>
                  <a:schemeClr val="tx1"/>
                </a:solidFill>
              </a:rPr>
              <a:t>】</a:t>
            </a:r>
            <a:endParaRPr kumimoji="1" lang="ja-JP" altLang="en-US" sz="1600" b="1" dirty="0">
              <a:solidFill>
                <a:schemeClr val="tx1"/>
              </a:solidFill>
            </a:endParaRPr>
          </a:p>
        </p:txBody>
      </p:sp>
      <p:sp>
        <p:nvSpPr>
          <p:cNvPr id="17" name="正方形/長方形 16"/>
          <p:cNvSpPr/>
          <p:nvPr/>
        </p:nvSpPr>
        <p:spPr>
          <a:xfrm>
            <a:off x="467544" y="4077072"/>
            <a:ext cx="3456384"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a:t>
            </a:r>
            <a:r>
              <a:rPr lang="ja-JP" altLang="en-US" sz="1600" b="1" dirty="0" smtClean="0">
                <a:solidFill>
                  <a:schemeClr val="tx1"/>
                </a:solidFill>
              </a:rPr>
              <a:t>二次的災害発生の防止</a:t>
            </a:r>
            <a:r>
              <a:rPr lang="en-US" altLang="ja-JP" sz="1600" b="1" dirty="0" smtClean="0">
                <a:solidFill>
                  <a:schemeClr val="tx1"/>
                </a:solidFill>
              </a:rPr>
              <a:t>】</a:t>
            </a:r>
            <a:endParaRPr kumimoji="1" lang="ja-JP" altLang="en-US" sz="1600" b="1" dirty="0">
              <a:solidFill>
                <a:schemeClr val="tx1"/>
              </a:solidFill>
            </a:endParaRPr>
          </a:p>
        </p:txBody>
      </p:sp>
      <p:sp>
        <p:nvSpPr>
          <p:cNvPr id="18" name="正方形/長方形 17"/>
          <p:cNvSpPr/>
          <p:nvPr/>
        </p:nvSpPr>
        <p:spPr>
          <a:xfrm>
            <a:off x="458395" y="3710251"/>
            <a:ext cx="4101426" cy="3927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安全な市街地を</a:t>
            </a:r>
            <a:r>
              <a:rPr lang="ja-JP" altLang="en-US" b="1" dirty="0">
                <a:solidFill>
                  <a:schemeClr val="tx1"/>
                </a:solidFill>
              </a:rPr>
              <a:t>支える</a:t>
            </a:r>
            <a:r>
              <a:rPr kumimoji="1" lang="ja-JP" altLang="en-US" b="1" dirty="0" smtClean="0">
                <a:solidFill>
                  <a:schemeClr val="tx1"/>
                </a:solidFill>
              </a:rPr>
              <a:t>都市基盤の整備</a:t>
            </a:r>
            <a:endParaRPr kumimoji="1" lang="ja-JP" altLang="en-US" b="1" dirty="0">
              <a:solidFill>
                <a:schemeClr val="tx1"/>
              </a:solidFill>
            </a:endParaRPr>
          </a:p>
        </p:txBody>
      </p:sp>
      <p:sp>
        <p:nvSpPr>
          <p:cNvPr id="19" name="正方形/長方形 18"/>
          <p:cNvSpPr/>
          <p:nvPr/>
        </p:nvSpPr>
        <p:spPr>
          <a:xfrm>
            <a:off x="467544" y="5157192"/>
            <a:ext cx="4226887"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a:t>
            </a:r>
            <a:r>
              <a:rPr lang="ja-JP" altLang="en-US" sz="1600" b="1" dirty="0" smtClean="0">
                <a:solidFill>
                  <a:schemeClr val="tx1"/>
                </a:solidFill>
              </a:rPr>
              <a:t>地域レベルの防災活動を支える施策</a:t>
            </a:r>
            <a:r>
              <a:rPr lang="en-US" altLang="ja-JP" sz="1600" b="1" dirty="0" smtClean="0">
                <a:solidFill>
                  <a:schemeClr val="tx1"/>
                </a:solidFill>
              </a:rPr>
              <a:t>】</a:t>
            </a:r>
            <a:endParaRPr kumimoji="1" lang="ja-JP" altLang="en-US" sz="1600" b="1" dirty="0">
              <a:solidFill>
                <a:schemeClr val="tx1"/>
              </a:solidFill>
            </a:endParaRPr>
          </a:p>
        </p:txBody>
      </p:sp>
      <p:sp>
        <p:nvSpPr>
          <p:cNvPr id="20" name="正方形/長方形 19"/>
          <p:cNvSpPr/>
          <p:nvPr/>
        </p:nvSpPr>
        <p:spPr>
          <a:xfrm>
            <a:off x="827584" y="1611781"/>
            <a:ext cx="7200800" cy="512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1</a:t>
            </a:r>
            <a:r>
              <a:rPr kumimoji="1" lang="ja-JP" altLang="en-US" sz="1600" dirty="0" err="1" smtClean="0">
                <a:solidFill>
                  <a:schemeClr val="tx1"/>
                </a:solidFill>
              </a:rPr>
              <a:t>．</a:t>
            </a:r>
            <a:r>
              <a:rPr kumimoji="1" lang="ja-JP" altLang="en-US" sz="1600" dirty="0" smtClean="0">
                <a:solidFill>
                  <a:schemeClr val="tx1"/>
                </a:solidFill>
              </a:rPr>
              <a:t>緊急物資の輸送基地の整備（耐震強化岸壁の整備、防災船着場の整備）</a:t>
            </a:r>
            <a:endParaRPr kumimoji="1" lang="en-US" altLang="ja-JP" sz="1600" dirty="0" smtClean="0">
              <a:solidFill>
                <a:schemeClr val="tx1"/>
              </a:solidFill>
            </a:endParaRPr>
          </a:p>
          <a:p>
            <a:r>
              <a:rPr lang="en-US" altLang="ja-JP" sz="1600" dirty="0" smtClean="0">
                <a:solidFill>
                  <a:schemeClr val="tx1"/>
                </a:solidFill>
              </a:rPr>
              <a:t>2</a:t>
            </a:r>
            <a:r>
              <a:rPr lang="ja-JP" altLang="en-US" sz="1600" dirty="0" err="1" smtClean="0">
                <a:solidFill>
                  <a:schemeClr val="tx1"/>
                </a:solidFill>
              </a:rPr>
              <a:t>．</a:t>
            </a:r>
            <a:r>
              <a:rPr kumimoji="1" lang="ja-JP" altLang="en-US" sz="1600" dirty="0" smtClean="0">
                <a:solidFill>
                  <a:schemeClr val="tx1"/>
                </a:solidFill>
              </a:rPr>
              <a:t>防災公園（後方支援活動拠点・広域避難地）の整備</a:t>
            </a:r>
            <a:endParaRPr kumimoji="1" lang="ja-JP" altLang="en-US" sz="1600" dirty="0">
              <a:solidFill>
                <a:schemeClr val="tx1"/>
              </a:solidFill>
            </a:endParaRPr>
          </a:p>
        </p:txBody>
      </p:sp>
      <p:sp>
        <p:nvSpPr>
          <p:cNvPr id="21" name="正方形/長方形 20"/>
          <p:cNvSpPr/>
          <p:nvPr/>
        </p:nvSpPr>
        <p:spPr>
          <a:xfrm>
            <a:off x="827584" y="2492896"/>
            <a:ext cx="8064896" cy="1097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3</a:t>
            </a:r>
            <a:r>
              <a:rPr kumimoji="1" lang="ja-JP" altLang="en-US" sz="1600" dirty="0" err="1" smtClean="0">
                <a:solidFill>
                  <a:schemeClr val="tx1"/>
                </a:solidFill>
              </a:rPr>
              <a:t>．</a:t>
            </a:r>
            <a:r>
              <a:rPr kumimoji="1" lang="ja-JP" altLang="en-US" sz="1600" dirty="0" smtClean="0">
                <a:solidFill>
                  <a:schemeClr val="tx1"/>
                </a:solidFill>
              </a:rPr>
              <a:t>広域安全ネットワークの整備（橋梁の耐震化、広域緊急交通路</a:t>
            </a:r>
            <a:r>
              <a:rPr lang="ja-JP" altLang="en-US" sz="1600" dirty="0" smtClean="0">
                <a:solidFill>
                  <a:schemeClr val="tx1"/>
                </a:solidFill>
              </a:rPr>
              <a:t>を補完する道路の整備、</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　　　　　　　　　　　　　　　　　　  　</a:t>
            </a:r>
            <a:r>
              <a:rPr kumimoji="1" lang="ja-JP" altLang="en-US" sz="1600" dirty="0" smtClean="0">
                <a:solidFill>
                  <a:schemeClr val="tx1"/>
                </a:solidFill>
              </a:rPr>
              <a:t>道路啓開体制の充実）</a:t>
            </a:r>
            <a:endParaRPr kumimoji="1" lang="en-US" altLang="ja-JP" sz="1600" dirty="0" smtClean="0">
              <a:solidFill>
                <a:schemeClr val="tx1"/>
              </a:solidFill>
            </a:endParaRPr>
          </a:p>
          <a:p>
            <a:r>
              <a:rPr lang="en-US" altLang="ja-JP" sz="1600" dirty="0" smtClean="0">
                <a:solidFill>
                  <a:schemeClr val="tx1"/>
                </a:solidFill>
              </a:rPr>
              <a:t>4</a:t>
            </a:r>
            <a:r>
              <a:rPr lang="ja-JP" altLang="en-US" sz="1600" dirty="0" err="1" smtClean="0">
                <a:solidFill>
                  <a:schemeClr val="tx1"/>
                </a:solidFill>
              </a:rPr>
              <a:t>．</a:t>
            </a:r>
            <a:r>
              <a:rPr kumimoji="1" lang="ja-JP" altLang="en-US" sz="1600" dirty="0" smtClean="0">
                <a:solidFill>
                  <a:schemeClr val="tx1"/>
                </a:solidFill>
              </a:rPr>
              <a:t>大阪モノレールの耐震化</a:t>
            </a:r>
            <a:endParaRPr kumimoji="1" lang="en-US" altLang="ja-JP" sz="1600" dirty="0" smtClean="0">
              <a:solidFill>
                <a:schemeClr val="tx1"/>
              </a:solidFill>
            </a:endParaRPr>
          </a:p>
          <a:p>
            <a:r>
              <a:rPr lang="en-US" altLang="ja-JP" sz="1600" dirty="0" smtClean="0">
                <a:solidFill>
                  <a:schemeClr val="tx1"/>
                </a:solidFill>
              </a:rPr>
              <a:t>5</a:t>
            </a:r>
            <a:r>
              <a:rPr lang="ja-JP" altLang="en-US" sz="1600" dirty="0" err="1" smtClean="0">
                <a:solidFill>
                  <a:schemeClr val="tx1"/>
                </a:solidFill>
              </a:rPr>
              <a:t>．</a:t>
            </a:r>
            <a:r>
              <a:rPr kumimoji="1" lang="ja-JP" altLang="en-US" sz="1600" dirty="0" smtClean="0">
                <a:solidFill>
                  <a:schemeClr val="tx1"/>
                </a:solidFill>
              </a:rPr>
              <a:t>鉄道駅舎の耐震化</a:t>
            </a:r>
            <a:endParaRPr kumimoji="1" lang="en-US" altLang="ja-JP" sz="1600" dirty="0" smtClean="0">
              <a:solidFill>
                <a:schemeClr val="tx1"/>
              </a:solidFill>
            </a:endParaRPr>
          </a:p>
          <a:p>
            <a:r>
              <a:rPr lang="en-US" altLang="ja-JP" sz="1600" dirty="0" smtClean="0">
                <a:solidFill>
                  <a:schemeClr val="tx1"/>
                </a:solidFill>
              </a:rPr>
              <a:t>6</a:t>
            </a:r>
            <a:r>
              <a:rPr lang="ja-JP" altLang="en-US" sz="1600" dirty="0" err="1" smtClean="0">
                <a:solidFill>
                  <a:schemeClr val="tx1"/>
                </a:solidFill>
              </a:rPr>
              <a:t>．</a:t>
            </a:r>
            <a:r>
              <a:rPr kumimoji="1" lang="ja-JP" altLang="en-US" sz="1600" dirty="0" smtClean="0">
                <a:solidFill>
                  <a:schemeClr val="tx1"/>
                </a:solidFill>
              </a:rPr>
              <a:t>電線共同溝の整備</a:t>
            </a:r>
            <a:endParaRPr kumimoji="1" lang="ja-JP" altLang="en-US" sz="1600" dirty="0">
              <a:solidFill>
                <a:schemeClr val="tx1"/>
              </a:solidFill>
            </a:endParaRPr>
          </a:p>
        </p:txBody>
      </p:sp>
      <p:sp>
        <p:nvSpPr>
          <p:cNvPr id="22" name="正方形/長方形 21"/>
          <p:cNvSpPr/>
          <p:nvPr/>
        </p:nvSpPr>
        <p:spPr>
          <a:xfrm>
            <a:off x="827584" y="4333355"/>
            <a:ext cx="7704856" cy="895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smtClean="0">
                <a:solidFill>
                  <a:schemeClr val="tx1"/>
                </a:solidFill>
              </a:rPr>
              <a:t>7</a:t>
            </a:r>
            <a:r>
              <a:rPr lang="ja-JP" altLang="en-US" sz="1600" dirty="0" err="1" smtClean="0">
                <a:solidFill>
                  <a:schemeClr val="tx1"/>
                </a:solidFill>
              </a:rPr>
              <a:t>．</a:t>
            </a:r>
            <a:r>
              <a:rPr lang="ja-JP" altLang="en-US" sz="1600" dirty="0" smtClean="0">
                <a:solidFill>
                  <a:schemeClr val="tx1"/>
                </a:solidFill>
              </a:rPr>
              <a:t>地震・津波対策（</a:t>
            </a:r>
            <a:r>
              <a:rPr kumimoji="1" lang="ja-JP" altLang="en-US" sz="1600" dirty="0" smtClean="0">
                <a:solidFill>
                  <a:schemeClr val="tx1"/>
                </a:solidFill>
              </a:rPr>
              <a:t>防潮堤、水門などの耐震対策</a:t>
            </a:r>
            <a:r>
              <a:rPr lang="ja-JP" altLang="en-US" sz="1600" dirty="0">
                <a:solidFill>
                  <a:schemeClr val="tx1"/>
                </a:solidFill>
              </a:rPr>
              <a:t>、</a:t>
            </a:r>
            <a:r>
              <a:rPr lang="ja-JP" altLang="en-US" sz="1600" dirty="0" smtClean="0">
                <a:solidFill>
                  <a:schemeClr val="tx1"/>
                </a:solidFill>
              </a:rPr>
              <a:t>防災意識の向上）</a:t>
            </a:r>
            <a:endParaRPr lang="en-US" altLang="ja-JP" sz="1600" dirty="0" smtClean="0">
              <a:solidFill>
                <a:schemeClr val="tx1"/>
              </a:solidFill>
            </a:endParaRPr>
          </a:p>
          <a:p>
            <a:r>
              <a:rPr kumimoji="1" lang="en-US" altLang="ja-JP" sz="1600" dirty="0" smtClean="0">
                <a:solidFill>
                  <a:schemeClr val="tx1"/>
                </a:solidFill>
              </a:rPr>
              <a:t>8</a:t>
            </a:r>
            <a:r>
              <a:rPr kumimoji="1" lang="ja-JP" altLang="en-US" sz="1600" dirty="0" err="1" smtClean="0">
                <a:solidFill>
                  <a:schemeClr val="tx1"/>
                </a:solidFill>
              </a:rPr>
              <a:t>．</a:t>
            </a:r>
            <a:r>
              <a:rPr kumimoji="1" lang="ja-JP" altLang="en-US" sz="1600" dirty="0" smtClean="0">
                <a:solidFill>
                  <a:schemeClr val="tx1"/>
                </a:solidFill>
              </a:rPr>
              <a:t>流域下水処理場の耐震化・広域的な連携</a:t>
            </a:r>
            <a:endParaRPr kumimoji="1" lang="en-US" altLang="ja-JP" sz="1600" dirty="0" smtClean="0">
              <a:solidFill>
                <a:schemeClr val="tx1"/>
              </a:solidFill>
            </a:endParaRPr>
          </a:p>
          <a:p>
            <a:r>
              <a:rPr kumimoji="1" lang="en-US" altLang="ja-JP" sz="1600" dirty="0" smtClean="0">
                <a:solidFill>
                  <a:schemeClr val="tx1"/>
                </a:solidFill>
              </a:rPr>
              <a:t>9</a:t>
            </a:r>
            <a:r>
              <a:rPr kumimoji="1" lang="ja-JP" altLang="en-US" sz="1600" dirty="0" err="1" smtClean="0">
                <a:solidFill>
                  <a:schemeClr val="tx1"/>
                </a:solidFill>
              </a:rPr>
              <a:t>．</a:t>
            </a:r>
            <a:r>
              <a:rPr kumimoji="1" lang="ja-JP" altLang="en-US" sz="1600" dirty="0" smtClean="0">
                <a:solidFill>
                  <a:schemeClr val="tx1"/>
                </a:solidFill>
              </a:rPr>
              <a:t>土砂危険箇所の</a:t>
            </a:r>
            <a:r>
              <a:rPr lang="ja-JP" altLang="en-US" sz="1600" dirty="0" smtClean="0">
                <a:solidFill>
                  <a:schemeClr val="tx1"/>
                </a:solidFill>
              </a:rPr>
              <a:t>整備（急傾斜地崩壊防止施設の整備、斜面判定制度等の活用）</a:t>
            </a:r>
            <a:endParaRPr kumimoji="1" lang="ja-JP" altLang="en-US" sz="1600" dirty="0">
              <a:solidFill>
                <a:schemeClr val="tx1"/>
              </a:solidFill>
            </a:endParaRPr>
          </a:p>
        </p:txBody>
      </p:sp>
      <p:sp>
        <p:nvSpPr>
          <p:cNvPr id="23" name="正方形/長方形 22"/>
          <p:cNvSpPr/>
          <p:nvPr/>
        </p:nvSpPr>
        <p:spPr>
          <a:xfrm>
            <a:off x="755576" y="5517232"/>
            <a:ext cx="8315084" cy="1232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10</a:t>
            </a:r>
            <a:r>
              <a:rPr kumimoji="1" lang="ja-JP" altLang="en-US" sz="1600" dirty="0" err="1" smtClean="0">
                <a:solidFill>
                  <a:schemeClr val="tx1"/>
                </a:solidFill>
              </a:rPr>
              <a:t>．</a:t>
            </a:r>
            <a:r>
              <a:rPr kumimoji="1" lang="ja-JP" altLang="en-US" sz="1600" dirty="0" smtClean="0">
                <a:solidFill>
                  <a:schemeClr val="tx1"/>
                </a:solidFill>
              </a:rPr>
              <a:t>防災都市づくりの</a:t>
            </a:r>
            <a:r>
              <a:rPr lang="ja-JP" altLang="en-US" sz="1600" dirty="0" smtClean="0">
                <a:solidFill>
                  <a:schemeClr val="tx1"/>
                </a:solidFill>
              </a:rPr>
              <a:t>推進（防災都市づくり広域計画の策定、都市防災総合推進事業の促進、</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　　　　　　　　　　　　　　　　「大阪震災復興都市づくりガイドライン」の周知）</a:t>
            </a:r>
            <a:endParaRPr lang="en-US" altLang="ja-JP" sz="1600" dirty="0" smtClean="0">
              <a:solidFill>
                <a:schemeClr val="tx1"/>
              </a:solidFill>
            </a:endParaRPr>
          </a:p>
          <a:p>
            <a:r>
              <a:rPr lang="en-US" altLang="ja-JP" sz="1600" dirty="0" smtClean="0">
                <a:solidFill>
                  <a:schemeClr val="tx1"/>
                </a:solidFill>
              </a:rPr>
              <a:t>11</a:t>
            </a:r>
            <a:r>
              <a:rPr lang="ja-JP" altLang="en-US" sz="1600" dirty="0" err="1" smtClean="0">
                <a:solidFill>
                  <a:schemeClr val="tx1"/>
                </a:solidFill>
              </a:rPr>
              <a:t>．</a:t>
            </a:r>
            <a:r>
              <a:rPr lang="ja-JP" altLang="en-US" sz="1600" dirty="0" smtClean="0">
                <a:solidFill>
                  <a:schemeClr val="tx1"/>
                </a:solidFill>
              </a:rPr>
              <a:t>自助</a:t>
            </a:r>
            <a:r>
              <a:rPr lang="ja-JP" altLang="en-US" sz="1600" dirty="0">
                <a:solidFill>
                  <a:schemeClr val="tx1"/>
                </a:solidFill>
              </a:rPr>
              <a:t>・</a:t>
            </a:r>
            <a:r>
              <a:rPr lang="ja-JP" altLang="en-US" sz="1600" dirty="0" smtClean="0">
                <a:solidFill>
                  <a:schemeClr val="tx1"/>
                </a:solidFill>
              </a:rPr>
              <a:t>共助意識の</a:t>
            </a:r>
            <a:r>
              <a:rPr lang="ja-JP" altLang="en-US" sz="1600" dirty="0">
                <a:solidFill>
                  <a:schemeClr val="tx1"/>
                </a:solidFill>
              </a:rPr>
              <a:t>高揚</a:t>
            </a:r>
            <a:endParaRPr lang="en-US" altLang="ja-JP" sz="1600" dirty="0" smtClean="0">
              <a:solidFill>
                <a:schemeClr val="tx1"/>
              </a:solidFill>
            </a:endParaRPr>
          </a:p>
          <a:p>
            <a:r>
              <a:rPr kumimoji="1" lang="en-US" altLang="ja-JP" sz="1600" dirty="0" smtClean="0">
                <a:solidFill>
                  <a:schemeClr val="tx1"/>
                </a:solidFill>
              </a:rPr>
              <a:t>12</a:t>
            </a:r>
            <a:r>
              <a:rPr kumimoji="1" lang="ja-JP" altLang="en-US" sz="1600" dirty="0" err="1" smtClean="0">
                <a:solidFill>
                  <a:schemeClr val="tx1"/>
                </a:solidFill>
              </a:rPr>
              <a:t>．</a:t>
            </a:r>
            <a:r>
              <a:rPr kumimoji="1" lang="ja-JP" altLang="en-US" sz="1600" dirty="0" smtClean="0">
                <a:solidFill>
                  <a:schemeClr val="tx1"/>
                </a:solidFill>
              </a:rPr>
              <a:t>避難路となる街路の整備</a:t>
            </a:r>
            <a:endParaRPr kumimoji="1" lang="en-US" altLang="ja-JP" sz="1600" dirty="0" smtClean="0">
              <a:solidFill>
                <a:schemeClr val="tx1"/>
              </a:solidFill>
            </a:endParaRPr>
          </a:p>
          <a:p>
            <a:r>
              <a:rPr kumimoji="1" lang="en-US" altLang="ja-JP" sz="1600" dirty="0" smtClean="0">
                <a:solidFill>
                  <a:schemeClr val="tx1"/>
                </a:solidFill>
              </a:rPr>
              <a:t>13</a:t>
            </a:r>
            <a:r>
              <a:rPr kumimoji="1" lang="ja-JP" altLang="en-US" sz="1600" dirty="0" err="1" smtClean="0">
                <a:solidFill>
                  <a:schemeClr val="tx1"/>
                </a:solidFill>
              </a:rPr>
              <a:t>．</a:t>
            </a:r>
            <a:r>
              <a:rPr kumimoji="1" lang="ja-JP" altLang="en-US" sz="1600" dirty="0" smtClean="0">
                <a:solidFill>
                  <a:schemeClr val="tx1"/>
                </a:solidFill>
              </a:rPr>
              <a:t>徒歩帰宅支援のためのみちづくり</a:t>
            </a:r>
            <a:endParaRPr kumimoji="1" lang="ja-JP" altLang="en-US" sz="1600" dirty="0">
              <a:solidFill>
                <a:schemeClr val="tx1"/>
              </a:solidFill>
            </a:endParaRPr>
          </a:p>
        </p:txBody>
      </p:sp>
      <p:sp>
        <p:nvSpPr>
          <p:cNvPr id="24"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3</a:t>
            </a:fld>
            <a:endParaRPr kumimoji="1" lang="ja-JP" altLang="en-US" sz="1600" dirty="0"/>
          </a:p>
        </p:txBody>
      </p:sp>
    </p:spTree>
    <p:extLst>
      <p:ext uri="{BB962C8B-B14F-4D97-AF65-F5344CB8AC3E}">
        <p14:creationId xmlns:p14="http://schemas.microsoft.com/office/powerpoint/2010/main" val="317157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5720" y="1"/>
            <a:ext cx="9138280" cy="40466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◆現計画（</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H21.3</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策定）の主な内容（写真）</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862" y="1067485"/>
            <a:ext cx="2618135" cy="1992693"/>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171" y="1067483"/>
            <a:ext cx="2628046" cy="19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a:xfrm>
            <a:off x="5245391" y="3073747"/>
            <a:ext cx="1897212"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橋梁の耐震化</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067485"/>
            <a:ext cx="2612602" cy="196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p:cNvSpPr/>
          <p:nvPr/>
        </p:nvSpPr>
        <p:spPr>
          <a:xfrm>
            <a:off x="78317" y="620688"/>
            <a:ext cx="4133643" cy="33099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HG丸ｺﾞｼｯｸM-PRO" panose="020F0600000000000000" pitchFamily="50" charset="-128"/>
                <a:ea typeface="HG丸ｺﾞｼｯｸM-PRO" panose="020F0600000000000000" pitchFamily="50" charset="-128"/>
              </a:rPr>
              <a:t>広域的な防災活動を支える都市基盤の整備</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2" name="正方形/長方形 21"/>
          <p:cNvSpPr/>
          <p:nvPr/>
        </p:nvSpPr>
        <p:spPr>
          <a:xfrm>
            <a:off x="496144" y="3073747"/>
            <a:ext cx="2511994"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耐震強化岸壁の整備</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r="55882"/>
          <a:stretch>
            <a:fillRect/>
          </a:stretch>
        </p:blipFill>
        <p:spPr bwMode="auto">
          <a:xfrm>
            <a:off x="3610365" y="3573016"/>
            <a:ext cx="2583631" cy="262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55882"/>
          <a:stretch>
            <a:fillRect/>
          </a:stretch>
        </p:blipFill>
        <p:spPr bwMode="auto">
          <a:xfrm>
            <a:off x="6305265" y="3573016"/>
            <a:ext cx="2578219" cy="262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8046" t="16110" r="57011"/>
          <a:stretch>
            <a:fillRect/>
          </a:stretch>
        </p:blipFill>
        <p:spPr bwMode="auto">
          <a:xfrm>
            <a:off x="263693" y="3573015"/>
            <a:ext cx="3024038" cy="258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5164777" y="6213177"/>
            <a:ext cx="2511994"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電線共同溝の整備</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445840" y="6157961"/>
            <a:ext cx="2511994"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鉄道駅舎の耐震化</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4"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4</a:t>
            </a:fld>
            <a:endParaRPr kumimoji="1" lang="ja-JP" altLang="en-US" sz="1600" dirty="0"/>
          </a:p>
        </p:txBody>
      </p:sp>
    </p:spTree>
    <p:extLst>
      <p:ext uri="{BB962C8B-B14F-4D97-AF65-F5344CB8AC3E}">
        <p14:creationId xmlns:p14="http://schemas.microsoft.com/office/powerpoint/2010/main" val="2675270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3963" t="6267" r="4186" b="4917"/>
          <a:stretch/>
        </p:blipFill>
        <p:spPr bwMode="auto">
          <a:xfrm>
            <a:off x="116417" y="1257300"/>
            <a:ext cx="3210667" cy="206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0" y="1297075"/>
            <a:ext cx="2885876" cy="200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12"/>
          <p:cNvSpPr>
            <a:spLocks noChangeArrowheads="1" noChangeShapeType="1" noTextEdit="1"/>
          </p:cNvSpPr>
          <p:nvPr/>
        </p:nvSpPr>
        <p:spPr bwMode="auto">
          <a:xfrm>
            <a:off x="2885660" y="5371752"/>
            <a:ext cx="1066800" cy="152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zh-TW" altLang="en-US" sz="1200" kern="10" spc="0" dirty="0" smtClean="0">
                <a:ln w="9525">
                  <a:solidFill>
                    <a:srgbClr val="FFFFFF"/>
                  </a:solidFill>
                  <a:round/>
                  <a:headEnd/>
                  <a:tailEnd/>
                </a:ln>
                <a:solidFill>
                  <a:srgbClr val="FFFFFF"/>
                </a:solidFill>
                <a:effectLst/>
                <a:latin typeface="HG丸ｺﾞｼｯｸM-PRO"/>
                <a:ea typeface="HG丸ｺﾞｼｯｸM-PRO"/>
              </a:rPr>
              <a:t>（防災講演会）</a:t>
            </a:r>
            <a:endParaRPr lang="ja-JP" altLang="en-US" sz="1200" kern="10" spc="0" dirty="0">
              <a:ln w="9525">
                <a:solidFill>
                  <a:srgbClr val="FFFFFF"/>
                </a:solidFill>
                <a:round/>
                <a:headEnd/>
                <a:tailEnd/>
              </a:ln>
              <a:solidFill>
                <a:srgbClr val="FFFFFF"/>
              </a:solidFill>
              <a:effectLst/>
              <a:latin typeface="HG丸ｺﾞｼｯｸM-PRO"/>
              <a:ea typeface="HG丸ｺﾞｼｯｸM-PRO"/>
            </a:endParaRPr>
          </a:p>
        </p:txBody>
      </p:sp>
      <p:pic>
        <p:nvPicPr>
          <p:cNvPr id="1025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927" y="1297075"/>
            <a:ext cx="2559274" cy="20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5930776" y="6517630"/>
            <a:ext cx="1219200" cy="152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zh-TW" altLang="en-US" sz="1200" kern="10" spc="0" smtClean="0">
                <a:ln w="9525">
                  <a:solidFill>
                    <a:srgbClr val="FFFFFF"/>
                  </a:solidFill>
                  <a:round/>
                  <a:headEnd/>
                  <a:tailEnd/>
                </a:ln>
                <a:solidFill>
                  <a:srgbClr val="FFFFFF"/>
                </a:solidFill>
                <a:effectLst/>
                <a:latin typeface="HG丸ｺﾞｼｯｸM-PRO"/>
                <a:ea typeface="HG丸ｺﾞｼｯｸM-PRO"/>
              </a:rPr>
              <a:t>（鉄扉閉鎖訓練）</a:t>
            </a:r>
            <a:endParaRPr lang="ja-JP" altLang="en-US" sz="1200" kern="10" spc="0">
              <a:ln w="9525">
                <a:solidFill>
                  <a:srgbClr val="FFFFFF"/>
                </a:solidFill>
                <a:round/>
                <a:headEnd/>
                <a:tailEnd/>
              </a:ln>
              <a:solidFill>
                <a:srgbClr val="FFFFFF"/>
              </a:solidFill>
              <a:effectLst/>
              <a:latin typeface="HG丸ｺﾞｼｯｸM-PRO"/>
              <a:ea typeface="HG丸ｺﾞｼｯｸM-PRO"/>
            </a:endParaRPr>
          </a:p>
        </p:txBody>
      </p:sp>
      <p:pic>
        <p:nvPicPr>
          <p:cNvPr id="1025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77" y="3996556"/>
            <a:ext cx="2708019" cy="202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1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6" t="2916" r="4546" b="6931"/>
          <a:stretch/>
        </p:blipFill>
        <p:spPr bwMode="auto">
          <a:xfrm>
            <a:off x="2786039" y="4047356"/>
            <a:ext cx="2960501" cy="196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1690" y="5028021"/>
            <a:ext cx="1461162" cy="45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a:xfrm>
            <a:off x="78317" y="620687"/>
            <a:ext cx="3701595" cy="33099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HG丸ｺﾞｼｯｸM-PRO" panose="020F0600000000000000" pitchFamily="50" charset="-128"/>
                <a:ea typeface="HG丸ｺﾞｼｯｸM-PRO" panose="020F0600000000000000" pitchFamily="50" charset="-128"/>
              </a:rPr>
              <a:t>安全な市街地を</a:t>
            </a:r>
            <a:r>
              <a:rPr lang="ja-JP" altLang="en-US" sz="1600" b="1" dirty="0">
                <a:solidFill>
                  <a:schemeClr val="tx1"/>
                </a:solidFill>
                <a:latin typeface="HG丸ｺﾞｼｯｸM-PRO" panose="020F0600000000000000" pitchFamily="50" charset="-128"/>
                <a:ea typeface="HG丸ｺﾞｼｯｸM-PRO" panose="020F0600000000000000" pitchFamily="50" charset="-128"/>
              </a:rPr>
              <a:t>支える</a:t>
            </a:r>
            <a:r>
              <a:rPr kumimoji="1" lang="ja-JP" altLang="en-US" sz="1600" b="1" dirty="0" smtClean="0">
                <a:solidFill>
                  <a:schemeClr val="tx1"/>
                </a:solidFill>
                <a:latin typeface="HG丸ｺﾞｼｯｸM-PRO" panose="020F0600000000000000" pitchFamily="50" charset="-128"/>
                <a:ea typeface="HG丸ｺﾞｼｯｸM-PRO" panose="020F0600000000000000" pitchFamily="50" charset="-128"/>
              </a:rPr>
              <a:t>都市基盤の整備</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0" name="正方形/長方形 19"/>
          <p:cNvSpPr/>
          <p:nvPr/>
        </p:nvSpPr>
        <p:spPr>
          <a:xfrm>
            <a:off x="683568" y="3320289"/>
            <a:ext cx="2304256"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a:solidFill>
                  <a:schemeClr val="tx1"/>
                </a:solidFill>
                <a:latin typeface="HG丸ｺﾞｼｯｸM-PRO" panose="020F0600000000000000" pitchFamily="50" charset="-128"/>
                <a:ea typeface="HG丸ｺﾞｼｯｸM-PRO" panose="020F0600000000000000" pitchFamily="50" charset="-128"/>
              </a:rPr>
              <a:t>防潮堤</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の耐震対策</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1" name="正方形/長方形 20"/>
          <p:cNvSpPr/>
          <p:nvPr/>
        </p:nvSpPr>
        <p:spPr>
          <a:xfrm>
            <a:off x="5436096" y="6040313"/>
            <a:ext cx="3923929"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徒歩帰宅支援のためのみちづくり</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2" name="正方形/長方形 21"/>
          <p:cNvSpPr/>
          <p:nvPr/>
        </p:nvSpPr>
        <p:spPr>
          <a:xfrm>
            <a:off x="2915816" y="6027612"/>
            <a:ext cx="2654920"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a:solidFill>
                  <a:schemeClr val="tx1"/>
                </a:solidFill>
                <a:latin typeface="HG丸ｺﾞｼｯｸM-PRO" panose="020F0600000000000000" pitchFamily="50" charset="-128"/>
                <a:ea typeface="HG丸ｺﾞｼｯｸM-PRO" panose="020F0600000000000000" pitchFamily="50" charset="-128"/>
              </a:rPr>
              <a:t>土砂危険個所</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の整備</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36512" y="6017672"/>
            <a:ext cx="2885876"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a:solidFill>
                  <a:schemeClr val="tx1"/>
                </a:solidFill>
                <a:latin typeface="HG丸ｺﾞｼｯｸM-PRO" panose="020F0600000000000000" pitchFamily="50" charset="-128"/>
                <a:ea typeface="HG丸ｺﾞｼｯｸM-PRO" panose="020F0600000000000000" pitchFamily="50" charset="-128"/>
              </a:rPr>
              <a:t>流域</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下水</a:t>
            </a:r>
            <a:r>
              <a:rPr lang="ja-JP" altLang="en-US" sz="1600" b="1" dirty="0">
                <a:solidFill>
                  <a:schemeClr val="tx1"/>
                </a:solidFill>
                <a:latin typeface="HG丸ｺﾞｼｯｸM-PRO" panose="020F0600000000000000" pitchFamily="50" charset="-128"/>
                <a:ea typeface="HG丸ｺﾞｼｯｸM-PRO" panose="020F0600000000000000" pitchFamily="50" charset="-128"/>
              </a:rPr>
              <a:t>処理場</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の耐震化</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4" name="正方形/長方形 23"/>
          <p:cNvSpPr/>
          <p:nvPr/>
        </p:nvSpPr>
        <p:spPr>
          <a:xfrm>
            <a:off x="5022540" y="3291205"/>
            <a:ext cx="2301466" cy="341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600" b="1" dirty="0">
                <a:solidFill>
                  <a:schemeClr val="tx1"/>
                </a:solidFill>
                <a:latin typeface="HG丸ｺﾞｼｯｸM-PRO" panose="020F0600000000000000" pitchFamily="50" charset="-128"/>
                <a:ea typeface="HG丸ｺﾞｼｯｸM-PRO" panose="020F0600000000000000" pitchFamily="50" charset="-128"/>
              </a:rPr>
              <a:t>防災意識</a:t>
            </a:r>
            <a:r>
              <a:rPr lang="ja-JP" altLang="en-US" sz="1600" b="1" dirty="0" smtClean="0">
                <a:solidFill>
                  <a:schemeClr val="tx1"/>
                </a:solidFill>
                <a:latin typeface="HG丸ｺﾞｼｯｸM-PRO" panose="020F0600000000000000" pitchFamily="50" charset="-128"/>
                <a:ea typeface="HG丸ｺﾞｼｯｸM-PRO" panose="020F0600000000000000" pitchFamily="50" charset="-128"/>
              </a:rPr>
              <a:t>の向上</a:t>
            </a:r>
            <a:r>
              <a:rPr lang="en-US" altLang="ja-JP" sz="16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 name="正方形/長方形 1"/>
          <p:cNvSpPr/>
          <p:nvPr/>
        </p:nvSpPr>
        <p:spPr>
          <a:xfrm>
            <a:off x="5206684" y="2976499"/>
            <a:ext cx="971555" cy="30657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救助訓練</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6" name="正方形/長方形 25"/>
          <p:cNvSpPr/>
          <p:nvPr/>
        </p:nvSpPr>
        <p:spPr>
          <a:xfrm>
            <a:off x="8051136" y="2980922"/>
            <a:ext cx="971555" cy="30657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防災講演会</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8194" name="Picture 2" descr="イメージ２"/>
          <p:cNvPicPr>
            <a:picLocks noChangeAspect="1" noChangeArrowheads="1"/>
          </p:cNvPicPr>
          <p:nvPr/>
        </p:nvPicPr>
        <p:blipFill>
          <a:blip r:embed="rId8">
            <a:extLst>
              <a:ext uri="{28A0092B-C50C-407E-A947-70E740481C1C}">
                <a14:useLocalDpi xmlns:a14="http://schemas.microsoft.com/office/drawing/2010/main" val="0"/>
              </a:ext>
            </a:extLst>
          </a:blip>
          <a:srcRect l="11856" t="66531" r="12355" b="6842"/>
          <a:stretch>
            <a:fillRect/>
          </a:stretch>
        </p:blipFill>
        <p:spPr bwMode="auto">
          <a:xfrm>
            <a:off x="5648012" y="3945755"/>
            <a:ext cx="3429000" cy="219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タイトル 1"/>
          <p:cNvSpPr txBox="1">
            <a:spLocks/>
          </p:cNvSpPr>
          <p:nvPr/>
        </p:nvSpPr>
        <p:spPr>
          <a:xfrm>
            <a:off x="-7879" y="0"/>
            <a:ext cx="9138280" cy="40466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◆現計画（</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H21.3</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策定）の主な内容（写真）</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5</a:t>
            </a:fld>
            <a:endParaRPr kumimoji="1" lang="ja-JP" altLang="en-US" sz="1600" dirty="0"/>
          </a:p>
        </p:txBody>
      </p:sp>
    </p:spTree>
    <p:extLst>
      <p:ext uri="{BB962C8B-B14F-4D97-AF65-F5344CB8AC3E}">
        <p14:creationId xmlns:p14="http://schemas.microsoft.com/office/powerpoint/2010/main" val="397997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5720" y="1"/>
            <a:ext cx="9138280" cy="40466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◆都市整備部地震防災アクションプログラム（骨格案）</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61682" y="2324100"/>
            <a:ext cx="9021678" cy="4505325"/>
          </a:xfrm>
          <a:prstGeom prst="roundRect">
            <a:avLst>
              <a:gd name="adj" fmla="val 3652"/>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直角三角形 3"/>
          <p:cNvSpPr/>
          <p:nvPr/>
        </p:nvSpPr>
        <p:spPr>
          <a:xfrm rot="18922137">
            <a:off x="4220908" y="2060248"/>
            <a:ext cx="180281" cy="1791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35250" y="404664"/>
            <a:ext cx="3123198" cy="342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rPr>
              <a:t>◆現計画（</a:t>
            </a:r>
            <a:r>
              <a:rPr kumimoji="1" lang="en-US" altLang="ja-JP" sz="1400" b="1" dirty="0" smtClean="0">
                <a:solidFill>
                  <a:schemeClr val="tx1"/>
                </a:solidFill>
              </a:rPr>
              <a:t>H21.3</a:t>
            </a:r>
            <a:r>
              <a:rPr kumimoji="1" lang="ja-JP" altLang="en-US" sz="1400" b="1" dirty="0" smtClean="0">
                <a:solidFill>
                  <a:schemeClr val="tx1"/>
                </a:solidFill>
              </a:rPr>
              <a:t>策定）の主な施策</a:t>
            </a:r>
            <a:endParaRPr kumimoji="1" lang="ja-JP" altLang="en-US" sz="1400" b="1" dirty="0">
              <a:solidFill>
                <a:schemeClr val="tx1"/>
              </a:solidFill>
            </a:endParaRPr>
          </a:p>
        </p:txBody>
      </p:sp>
      <p:sp>
        <p:nvSpPr>
          <p:cNvPr id="12" name="角丸四角形 11"/>
          <p:cNvSpPr/>
          <p:nvPr/>
        </p:nvSpPr>
        <p:spPr>
          <a:xfrm>
            <a:off x="48982" y="425693"/>
            <a:ext cx="9021678" cy="1669060"/>
          </a:xfrm>
          <a:prstGeom prst="roundRect">
            <a:avLst>
              <a:gd name="adj" fmla="val 7454"/>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39687" y="685150"/>
            <a:ext cx="3053522" cy="18427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広域的な防災活動を</a:t>
            </a:r>
            <a:r>
              <a:rPr lang="ja-JP" altLang="en-US" sz="1200" b="1" dirty="0">
                <a:solidFill>
                  <a:schemeClr val="tx1"/>
                </a:solidFill>
              </a:rPr>
              <a:t>支える</a:t>
            </a:r>
            <a:r>
              <a:rPr kumimoji="1" lang="ja-JP" altLang="en-US" sz="1200" b="1" dirty="0" smtClean="0">
                <a:solidFill>
                  <a:schemeClr val="tx1"/>
                </a:solidFill>
              </a:rPr>
              <a:t>都市基盤の整備</a:t>
            </a:r>
            <a:endParaRPr kumimoji="1" lang="ja-JP" altLang="en-US" sz="1200" b="1" dirty="0">
              <a:solidFill>
                <a:schemeClr val="tx1"/>
              </a:solidFill>
            </a:endParaRPr>
          </a:p>
        </p:txBody>
      </p:sp>
      <p:sp>
        <p:nvSpPr>
          <p:cNvPr id="14" name="正方形/長方形 13"/>
          <p:cNvSpPr/>
          <p:nvPr/>
        </p:nvSpPr>
        <p:spPr>
          <a:xfrm>
            <a:off x="-119159" y="789950"/>
            <a:ext cx="2263418"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rPr>
              <a:t>【</a:t>
            </a:r>
            <a:r>
              <a:rPr lang="ja-JP" altLang="en-US" sz="1200" b="1" dirty="0" smtClean="0">
                <a:solidFill>
                  <a:schemeClr val="tx1"/>
                </a:solidFill>
              </a:rPr>
              <a:t>防災活動拠点等の整備</a:t>
            </a:r>
            <a:r>
              <a:rPr lang="en-US" altLang="ja-JP" sz="1200" b="1" dirty="0" smtClean="0">
                <a:solidFill>
                  <a:schemeClr val="tx1"/>
                </a:solidFill>
              </a:rPr>
              <a:t>】</a:t>
            </a:r>
            <a:endParaRPr kumimoji="1" lang="ja-JP" altLang="en-US" sz="1200" b="1" dirty="0">
              <a:solidFill>
                <a:schemeClr val="tx1"/>
              </a:solidFill>
            </a:endParaRPr>
          </a:p>
        </p:txBody>
      </p:sp>
      <p:sp>
        <p:nvSpPr>
          <p:cNvPr id="16" name="正方形/長方形 15"/>
          <p:cNvSpPr/>
          <p:nvPr/>
        </p:nvSpPr>
        <p:spPr>
          <a:xfrm>
            <a:off x="28989" y="1394016"/>
            <a:ext cx="2263418"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rPr>
              <a:t>【</a:t>
            </a:r>
            <a:r>
              <a:rPr lang="ja-JP" altLang="en-US" sz="1200" b="1" dirty="0" smtClean="0">
                <a:solidFill>
                  <a:schemeClr val="tx1"/>
                </a:solidFill>
              </a:rPr>
              <a:t>広域安全ネットワークの整備</a:t>
            </a:r>
            <a:r>
              <a:rPr lang="en-US" altLang="ja-JP" sz="1200" b="1" dirty="0" smtClean="0">
                <a:solidFill>
                  <a:schemeClr val="tx1"/>
                </a:solidFill>
              </a:rPr>
              <a:t>】</a:t>
            </a:r>
            <a:endParaRPr kumimoji="1" lang="ja-JP" altLang="en-US" sz="1200" b="1" dirty="0">
              <a:solidFill>
                <a:schemeClr val="tx1"/>
              </a:solidFill>
            </a:endParaRPr>
          </a:p>
        </p:txBody>
      </p:sp>
      <p:sp>
        <p:nvSpPr>
          <p:cNvPr id="17" name="正方形/長方形 16"/>
          <p:cNvSpPr/>
          <p:nvPr/>
        </p:nvSpPr>
        <p:spPr>
          <a:xfrm>
            <a:off x="4211960" y="789987"/>
            <a:ext cx="2263418"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rPr>
              <a:t>【</a:t>
            </a:r>
            <a:r>
              <a:rPr lang="ja-JP" altLang="en-US" sz="1200" b="1" dirty="0" smtClean="0">
                <a:solidFill>
                  <a:schemeClr val="tx1"/>
                </a:solidFill>
              </a:rPr>
              <a:t>二次的災害発生の防止</a:t>
            </a:r>
            <a:r>
              <a:rPr lang="en-US" altLang="ja-JP" sz="1200" b="1" dirty="0" smtClean="0">
                <a:solidFill>
                  <a:schemeClr val="tx1"/>
                </a:solidFill>
              </a:rPr>
              <a:t>】</a:t>
            </a:r>
            <a:endParaRPr kumimoji="1" lang="ja-JP" altLang="en-US" sz="1200" b="1" dirty="0">
              <a:solidFill>
                <a:schemeClr val="tx1"/>
              </a:solidFill>
            </a:endParaRPr>
          </a:p>
        </p:txBody>
      </p:sp>
      <p:sp>
        <p:nvSpPr>
          <p:cNvPr id="18" name="正方形/長方形 17"/>
          <p:cNvSpPr/>
          <p:nvPr/>
        </p:nvSpPr>
        <p:spPr>
          <a:xfrm>
            <a:off x="4425381" y="675805"/>
            <a:ext cx="2728267" cy="1837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安全な市街地を</a:t>
            </a:r>
            <a:r>
              <a:rPr lang="ja-JP" altLang="en-US" sz="1200" b="1" dirty="0" smtClean="0">
                <a:solidFill>
                  <a:schemeClr val="tx1"/>
                </a:solidFill>
              </a:rPr>
              <a:t>支える</a:t>
            </a:r>
            <a:r>
              <a:rPr kumimoji="1" lang="ja-JP" altLang="en-US" sz="1200" b="1" dirty="0" smtClean="0">
                <a:solidFill>
                  <a:schemeClr val="tx1"/>
                </a:solidFill>
              </a:rPr>
              <a:t>都市基盤の整備</a:t>
            </a:r>
            <a:endParaRPr kumimoji="1" lang="ja-JP" altLang="en-US" sz="1200" b="1" dirty="0">
              <a:solidFill>
                <a:schemeClr val="tx1"/>
              </a:solidFill>
            </a:endParaRPr>
          </a:p>
        </p:txBody>
      </p:sp>
      <p:sp>
        <p:nvSpPr>
          <p:cNvPr id="19" name="正方形/長方形 18"/>
          <p:cNvSpPr/>
          <p:nvPr/>
        </p:nvSpPr>
        <p:spPr>
          <a:xfrm>
            <a:off x="4275211" y="1408867"/>
            <a:ext cx="2946253"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rPr>
              <a:t>【</a:t>
            </a:r>
            <a:r>
              <a:rPr lang="ja-JP" altLang="en-US" sz="1200" b="1" dirty="0" smtClean="0">
                <a:solidFill>
                  <a:schemeClr val="tx1"/>
                </a:solidFill>
              </a:rPr>
              <a:t>地域レベルの防災活動を支える施策</a:t>
            </a:r>
            <a:r>
              <a:rPr lang="en-US" altLang="ja-JP" sz="1200" b="1" dirty="0" smtClean="0">
                <a:solidFill>
                  <a:schemeClr val="tx1"/>
                </a:solidFill>
              </a:rPr>
              <a:t>】</a:t>
            </a:r>
            <a:endParaRPr kumimoji="1" lang="ja-JP" altLang="en-US" sz="1200" b="1" dirty="0">
              <a:solidFill>
                <a:schemeClr val="tx1"/>
              </a:solidFill>
            </a:endParaRPr>
          </a:p>
        </p:txBody>
      </p:sp>
      <p:sp>
        <p:nvSpPr>
          <p:cNvPr id="20" name="正方形/長方形 19"/>
          <p:cNvSpPr/>
          <p:nvPr/>
        </p:nvSpPr>
        <p:spPr>
          <a:xfrm>
            <a:off x="96866" y="1042485"/>
            <a:ext cx="4115094"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rPr>
              <a:t>1</a:t>
            </a:r>
            <a:r>
              <a:rPr lang="ja-JP" altLang="en-US" sz="1200" dirty="0" err="1">
                <a:solidFill>
                  <a:schemeClr val="tx1"/>
                </a:solidFill>
              </a:rPr>
              <a:t>．</a:t>
            </a:r>
            <a:r>
              <a:rPr lang="ja-JP" altLang="en-US" sz="1200" dirty="0">
                <a:solidFill>
                  <a:schemeClr val="tx1"/>
                </a:solidFill>
              </a:rPr>
              <a:t>緊急物資の輸送基地の</a:t>
            </a:r>
            <a:r>
              <a:rPr lang="ja-JP" altLang="en-US" sz="1200" dirty="0" smtClean="0">
                <a:solidFill>
                  <a:schemeClr val="tx1"/>
                </a:solidFill>
              </a:rPr>
              <a:t>整備</a:t>
            </a:r>
            <a:endParaRPr lang="en-US" altLang="ja-JP" sz="1200" dirty="0" smtClean="0">
              <a:solidFill>
                <a:schemeClr val="tx1"/>
              </a:solidFill>
            </a:endParaRPr>
          </a:p>
          <a:p>
            <a:r>
              <a:rPr lang="en-US" altLang="ja-JP" sz="1200" dirty="0" smtClean="0">
                <a:solidFill>
                  <a:schemeClr val="tx1"/>
                </a:solidFill>
              </a:rPr>
              <a:t>2</a:t>
            </a:r>
            <a:r>
              <a:rPr lang="ja-JP" altLang="en-US" sz="1200" dirty="0" err="1">
                <a:solidFill>
                  <a:schemeClr val="tx1"/>
                </a:solidFill>
              </a:rPr>
              <a:t>．</a:t>
            </a:r>
            <a:r>
              <a:rPr lang="ja-JP" altLang="en-US" sz="1200" dirty="0">
                <a:solidFill>
                  <a:schemeClr val="tx1"/>
                </a:solidFill>
              </a:rPr>
              <a:t>防災公園（後方支援活動拠点・広域避難地）の整備</a:t>
            </a:r>
          </a:p>
        </p:txBody>
      </p:sp>
      <p:sp>
        <p:nvSpPr>
          <p:cNvPr id="21" name="正方形/長方形 20"/>
          <p:cNvSpPr/>
          <p:nvPr/>
        </p:nvSpPr>
        <p:spPr>
          <a:xfrm>
            <a:off x="96865" y="1662824"/>
            <a:ext cx="4115095"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chemeClr val="tx1"/>
                </a:solidFill>
              </a:rPr>
              <a:t>3</a:t>
            </a:r>
            <a:r>
              <a:rPr lang="ja-JP" altLang="en-US" sz="1200" dirty="0" err="1">
                <a:solidFill>
                  <a:schemeClr val="tx1"/>
                </a:solidFill>
              </a:rPr>
              <a:t>．</a:t>
            </a:r>
            <a:r>
              <a:rPr lang="ja-JP" altLang="en-US" sz="1200" dirty="0">
                <a:solidFill>
                  <a:schemeClr val="tx1"/>
                </a:solidFill>
              </a:rPr>
              <a:t>広域安全ネットワークの</a:t>
            </a:r>
            <a:r>
              <a:rPr lang="ja-JP" altLang="en-US" sz="1200" dirty="0" smtClean="0">
                <a:solidFill>
                  <a:schemeClr val="tx1"/>
                </a:solidFill>
              </a:rPr>
              <a:t>整備　</a:t>
            </a:r>
            <a:r>
              <a:rPr lang="en-US" altLang="ja-JP" sz="1200" dirty="0" smtClean="0">
                <a:solidFill>
                  <a:schemeClr val="tx1"/>
                </a:solidFill>
              </a:rPr>
              <a:t>4</a:t>
            </a:r>
            <a:r>
              <a:rPr lang="ja-JP" altLang="en-US" sz="1200" dirty="0" err="1">
                <a:solidFill>
                  <a:schemeClr val="tx1"/>
                </a:solidFill>
              </a:rPr>
              <a:t>．</a:t>
            </a:r>
            <a:r>
              <a:rPr lang="ja-JP" altLang="en-US" sz="1200" dirty="0">
                <a:solidFill>
                  <a:schemeClr val="tx1"/>
                </a:solidFill>
              </a:rPr>
              <a:t>大阪モノレールの</a:t>
            </a:r>
            <a:r>
              <a:rPr lang="ja-JP" altLang="en-US" sz="1200" dirty="0" smtClean="0">
                <a:solidFill>
                  <a:schemeClr val="tx1"/>
                </a:solidFill>
              </a:rPr>
              <a:t>耐震化</a:t>
            </a:r>
            <a:endParaRPr lang="en-US" altLang="ja-JP" sz="1200" dirty="0" smtClean="0">
              <a:solidFill>
                <a:schemeClr val="tx1"/>
              </a:solidFill>
            </a:endParaRPr>
          </a:p>
          <a:p>
            <a:r>
              <a:rPr lang="en-US" altLang="ja-JP" sz="1200" dirty="0" smtClean="0">
                <a:solidFill>
                  <a:schemeClr val="tx1"/>
                </a:solidFill>
              </a:rPr>
              <a:t>5</a:t>
            </a:r>
            <a:r>
              <a:rPr lang="ja-JP" altLang="en-US" sz="1200" dirty="0" err="1">
                <a:solidFill>
                  <a:schemeClr val="tx1"/>
                </a:solidFill>
              </a:rPr>
              <a:t>．</a:t>
            </a:r>
            <a:r>
              <a:rPr lang="ja-JP" altLang="en-US" sz="1200" dirty="0">
                <a:solidFill>
                  <a:schemeClr val="tx1"/>
                </a:solidFill>
              </a:rPr>
              <a:t>鉄道駅舎の</a:t>
            </a:r>
            <a:r>
              <a:rPr lang="ja-JP" altLang="en-US" sz="1200" dirty="0" smtClean="0">
                <a:solidFill>
                  <a:schemeClr val="tx1"/>
                </a:solidFill>
              </a:rPr>
              <a:t>耐震化　</a:t>
            </a:r>
            <a:r>
              <a:rPr lang="en-US" altLang="ja-JP" sz="1200" dirty="0" smtClean="0">
                <a:solidFill>
                  <a:schemeClr val="tx1"/>
                </a:solidFill>
              </a:rPr>
              <a:t>6</a:t>
            </a:r>
            <a:r>
              <a:rPr lang="ja-JP" altLang="en-US" sz="1200" dirty="0" err="1">
                <a:solidFill>
                  <a:schemeClr val="tx1"/>
                </a:solidFill>
              </a:rPr>
              <a:t>．</a:t>
            </a:r>
            <a:r>
              <a:rPr lang="ja-JP" altLang="en-US" sz="1200" dirty="0">
                <a:solidFill>
                  <a:schemeClr val="tx1"/>
                </a:solidFill>
              </a:rPr>
              <a:t>電線共同溝の整備</a:t>
            </a:r>
          </a:p>
        </p:txBody>
      </p:sp>
      <p:sp>
        <p:nvSpPr>
          <p:cNvPr id="22" name="正方形/長方形 21"/>
          <p:cNvSpPr/>
          <p:nvPr/>
        </p:nvSpPr>
        <p:spPr>
          <a:xfrm>
            <a:off x="4466937" y="1075824"/>
            <a:ext cx="4449067"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rPr>
              <a:t>7</a:t>
            </a:r>
            <a:r>
              <a:rPr lang="ja-JP" altLang="en-US" sz="1200" dirty="0" err="1">
                <a:solidFill>
                  <a:schemeClr val="tx1"/>
                </a:solidFill>
              </a:rPr>
              <a:t>．</a:t>
            </a:r>
            <a:r>
              <a:rPr lang="ja-JP" altLang="en-US" sz="1200" dirty="0">
                <a:solidFill>
                  <a:schemeClr val="tx1"/>
                </a:solidFill>
              </a:rPr>
              <a:t>地震・津波対策　</a:t>
            </a:r>
            <a:r>
              <a:rPr lang="en-US" altLang="ja-JP" sz="1200" dirty="0">
                <a:solidFill>
                  <a:schemeClr val="tx1"/>
                </a:solidFill>
              </a:rPr>
              <a:t>8</a:t>
            </a:r>
            <a:r>
              <a:rPr lang="ja-JP" altLang="en-US" sz="1200" dirty="0" err="1">
                <a:solidFill>
                  <a:schemeClr val="tx1"/>
                </a:solidFill>
              </a:rPr>
              <a:t>．</a:t>
            </a:r>
            <a:r>
              <a:rPr lang="ja-JP" altLang="en-US" sz="1200" dirty="0">
                <a:solidFill>
                  <a:schemeClr val="tx1"/>
                </a:solidFill>
              </a:rPr>
              <a:t>流域下水処理場の耐震化・広域的な連携</a:t>
            </a:r>
          </a:p>
          <a:p>
            <a:r>
              <a:rPr lang="en-US" altLang="ja-JP" sz="1200" dirty="0">
                <a:solidFill>
                  <a:schemeClr val="tx1"/>
                </a:solidFill>
              </a:rPr>
              <a:t>9</a:t>
            </a:r>
            <a:r>
              <a:rPr lang="ja-JP" altLang="en-US" sz="1200" dirty="0" err="1">
                <a:solidFill>
                  <a:schemeClr val="tx1"/>
                </a:solidFill>
              </a:rPr>
              <a:t>．</a:t>
            </a:r>
            <a:r>
              <a:rPr lang="ja-JP" altLang="en-US" sz="1200" dirty="0">
                <a:solidFill>
                  <a:schemeClr val="tx1"/>
                </a:solidFill>
              </a:rPr>
              <a:t>土砂危険箇所の整備</a:t>
            </a:r>
          </a:p>
        </p:txBody>
      </p:sp>
      <p:sp>
        <p:nvSpPr>
          <p:cNvPr id="23" name="正方形/長方形 22"/>
          <p:cNvSpPr/>
          <p:nvPr/>
        </p:nvSpPr>
        <p:spPr>
          <a:xfrm>
            <a:off x="4448928" y="1662824"/>
            <a:ext cx="4695072"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chemeClr val="tx1"/>
                </a:solidFill>
              </a:rPr>
              <a:t>10</a:t>
            </a:r>
            <a:r>
              <a:rPr lang="ja-JP" altLang="en-US" sz="1200" dirty="0" err="1">
                <a:solidFill>
                  <a:schemeClr val="tx1"/>
                </a:solidFill>
              </a:rPr>
              <a:t>．</a:t>
            </a:r>
            <a:r>
              <a:rPr lang="ja-JP" altLang="en-US" sz="1200" dirty="0">
                <a:solidFill>
                  <a:schemeClr val="tx1"/>
                </a:solidFill>
              </a:rPr>
              <a:t>防災都市づくりの</a:t>
            </a:r>
            <a:r>
              <a:rPr lang="ja-JP" altLang="en-US" sz="1200" dirty="0" smtClean="0">
                <a:solidFill>
                  <a:schemeClr val="tx1"/>
                </a:solidFill>
              </a:rPr>
              <a:t>推進　</a:t>
            </a:r>
            <a:r>
              <a:rPr lang="en-US" altLang="ja-JP" sz="1200" dirty="0" smtClean="0">
                <a:solidFill>
                  <a:schemeClr val="tx1"/>
                </a:solidFill>
              </a:rPr>
              <a:t>11</a:t>
            </a:r>
            <a:r>
              <a:rPr lang="ja-JP" altLang="en-US" sz="1200" dirty="0" err="1">
                <a:solidFill>
                  <a:schemeClr val="tx1"/>
                </a:solidFill>
              </a:rPr>
              <a:t>．</a:t>
            </a:r>
            <a:r>
              <a:rPr lang="ja-JP" altLang="en-US" sz="1200" dirty="0">
                <a:solidFill>
                  <a:schemeClr val="tx1"/>
                </a:solidFill>
              </a:rPr>
              <a:t>自助・共助意識の高揚</a:t>
            </a:r>
          </a:p>
          <a:p>
            <a:r>
              <a:rPr lang="en-US" altLang="ja-JP" sz="1200" dirty="0">
                <a:solidFill>
                  <a:schemeClr val="tx1"/>
                </a:solidFill>
              </a:rPr>
              <a:t>12</a:t>
            </a:r>
            <a:r>
              <a:rPr lang="ja-JP" altLang="en-US" sz="1200" dirty="0" err="1">
                <a:solidFill>
                  <a:schemeClr val="tx1"/>
                </a:solidFill>
              </a:rPr>
              <a:t>．</a:t>
            </a:r>
            <a:r>
              <a:rPr lang="ja-JP" altLang="en-US" sz="1200" dirty="0">
                <a:solidFill>
                  <a:schemeClr val="tx1"/>
                </a:solidFill>
              </a:rPr>
              <a:t>避難路となる街路の</a:t>
            </a:r>
            <a:r>
              <a:rPr lang="ja-JP" altLang="en-US" sz="1200" dirty="0" smtClean="0">
                <a:solidFill>
                  <a:schemeClr val="tx1"/>
                </a:solidFill>
              </a:rPr>
              <a:t>整備　</a:t>
            </a:r>
            <a:r>
              <a:rPr lang="en-US" altLang="ja-JP" sz="1200" dirty="0" smtClean="0">
                <a:solidFill>
                  <a:schemeClr val="tx1"/>
                </a:solidFill>
              </a:rPr>
              <a:t>13</a:t>
            </a:r>
            <a:r>
              <a:rPr lang="ja-JP" altLang="en-US" sz="1200" dirty="0" err="1">
                <a:solidFill>
                  <a:schemeClr val="tx1"/>
                </a:solidFill>
              </a:rPr>
              <a:t>．</a:t>
            </a:r>
            <a:r>
              <a:rPr lang="ja-JP" altLang="en-US" sz="1200" dirty="0">
                <a:solidFill>
                  <a:schemeClr val="tx1"/>
                </a:solidFill>
              </a:rPr>
              <a:t>徒歩帰宅支援のためのみちづくり</a:t>
            </a:r>
          </a:p>
        </p:txBody>
      </p:sp>
      <p:sp>
        <p:nvSpPr>
          <p:cNvPr id="24" name="正方形/長方形 23"/>
          <p:cNvSpPr/>
          <p:nvPr/>
        </p:nvSpPr>
        <p:spPr>
          <a:xfrm>
            <a:off x="58575" y="2307069"/>
            <a:ext cx="3123198" cy="342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◆改訂版（骨格案）</a:t>
            </a:r>
            <a:endParaRPr kumimoji="1" lang="ja-JP" altLang="en-US" sz="1400" b="1" dirty="0">
              <a:solidFill>
                <a:schemeClr val="tx1"/>
              </a:solidFill>
            </a:endParaRPr>
          </a:p>
        </p:txBody>
      </p:sp>
      <p:sp>
        <p:nvSpPr>
          <p:cNvPr id="25" name="スライド番号プレースホルダー 1"/>
          <p:cNvSpPr>
            <a:spLocks noGrp="1"/>
          </p:cNvSpPr>
          <p:nvPr>
            <p:ph type="sldNum" sz="quarter" idx="12"/>
          </p:nvPr>
        </p:nvSpPr>
        <p:spPr>
          <a:xfrm>
            <a:off x="6948264" y="6525344"/>
            <a:ext cx="2133600" cy="365125"/>
          </a:xfrm>
        </p:spPr>
        <p:txBody>
          <a:bodyPr/>
          <a:lstStyle/>
          <a:p>
            <a:fld id="{FBF1CE6F-5B73-4F9D-B496-19EF37D3CA6B}" type="slidenum">
              <a:rPr kumimoji="1" lang="ja-JP" altLang="en-US" sz="1600" smtClean="0"/>
              <a:t>6</a:t>
            </a:fld>
            <a:endParaRPr kumimoji="1" lang="ja-JP" altLang="en-US" sz="1600" dirty="0"/>
          </a:p>
        </p:txBody>
      </p:sp>
      <p:sp>
        <p:nvSpPr>
          <p:cNvPr id="3" name="テキスト ボックス 2"/>
          <p:cNvSpPr txBox="1"/>
          <p:nvPr/>
        </p:nvSpPr>
        <p:spPr>
          <a:xfrm>
            <a:off x="323528" y="2852936"/>
            <a:ext cx="4320413" cy="4042132"/>
          </a:xfrm>
          <a:prstGeom prst="rect">
            <a:avLst/>
          </a:prstGeom>
          <a:noFill/>
        </p:spPr>
        <p:txBody>
          <a:bodyPr wrap="none" rtlCol="0">
            <a:spAutoFit/>
          </a:bodyPr>
          <a:lstStyle/>
          <a:p>
            <a:pPr lvl="0" algn="just">
              <a:lnSpc>
                <a:spcPts val="1400"/>
              </a:lnSpc>
              <a:spcAft>
                <a:spcPts val="0"/>
              </a:spcAft>
            </a:pPr>
            <a:r>
              <a:rPr lang="en-US" altLang="ja-JP" sz="1200" kern="100" dirty="0" smtClean="0">
                <a:latin typeface="ＭＳ ゴシック" panose="020B0609070205080204" pitchFamily="49" charset="-128"/>
                <a:ea typeface="ＭＳ ゴシック" panose="020B0609070205080204" pitchFamily="49" charset="-128"/>
                <a:cs typeface="Times New Roman"/>
              </a:rPr>
              <a:t>1</a:t>
            </a:r>
            <a:r>
              <a:rPr lang="ja-JP" altLang="en-US"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津波</a:t>
            </a:r>
            <a:r>
              <a:rPr lang="ja-JP" altLang="ja-JP" sz="1200" kern="100" dirty="0">
                <a:latin typeface="ＭＳ ゴシック" panose="020B0609070205080204" pitchFamily="49" charset="-128"/>
                <a:ea typeface="ＭＳ ゴシック" panose="020B0609070205080204" pitchFamily="49" charset="-128"/>
                <a:cs typeface="Times New Roman"/>
              </a:rPr>
              <a:t>浸水対策施設の</a:t>
            </a:r>
            <a:r>
              <a:rPr lang="ja-JP" altLang="ja-JP" sz="1200" kern="100" dirty="0" smtClean="0">
                <a:latin typeface="ＭＳ ゴシック" panose="020B0609070205080204" pitchFamily="49" charset="-128"/>
                <a:ea typeface="ＭＳ ゴシック" panose="020B0609070205080204" pitchFamily="49" charset="-128"/>
                <a:cs typeface="Times New Roman"/>
              </a:rPr>
              <a:t>強化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1-1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防潮堤の</a:t>
            </a:r>
            <a:r>
              <a:rPr lang="ja-JP" altLang="ja-JP" sz="1200" kern="100" dirty="0" smtClean="0">
                <a:latin typeface="ＭＳ ゴシック" panose="020B0609070205080204" pitchFamily="49" charset="-128"/>
                <a:ea typeface="ＭＳ ゴシック" panose="020B0609070205080204" pitchFamily="49" charset="-128"/>
                <a:cs typeface="Times New Roman"/>
              </a:rPr>
              <a:t>強化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1-1-1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防潮堤の耐震・液状化</a:t>
            </a:r>
            <a:r>
              <a:rPr lang="ja-JP" altLang="ja-JP" sz="1200" kern="100" dirty="0" smtClean="0">
                <a:latin typeface="ＭＳ ゴシック" panose="020B0609070205080204" pitchFamily="49" charset="-128"/>
                <a:ea typeface="ＭＳ ゴシック" panose="020B0609070205080204" pitchFamily="49" charset="-128"/>
                <a:cs typeface="Times New Roman"/>
              </a:rPr>
              <a:t>対策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1-1-2</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防潮堤の粘り強い</a:t>
            </a:r>
            <a:r>
              <a:rPr lang="ja-JP" altLang="ja-JP" sz="1200" kern="100" dirty="0" smtClean="0">
                <a:latin typeface="ＭＳ ゴシック" panose="020B0609070205080204" pitchFamily="49" charset="-128"/>
                <a:ea typeface="ＭＳ ゴシック" panose="020B0609070205080204" pitchFamily="49" charset="-128"/>
                <a:cs typeface="Times New Roman"/>
              </a:rPr>
              <a:t>構造化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1-2</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津波防御施設（水門・鉄扉・排水機場）の</a:t>
            </a:r>
            <a:r>
              <a:rPr lang="ja-JP" altLang="ja-JP" sz="1200" kern="100" dirty="0" smtClean="0">
                <a:latin typeface="ＭＳ ゴシック" panose="020B0609070205080204" pitchFamily="49" charset="-128"/>
                <a:ea typeface="ＭＳ ゴシック" panose="020B0609070205080204" pitchFamily="49" charset="-128"/>
                <a:cs typeface="Times New Roman"/>
              </a:rPr>
              <a:t>強化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1-2-1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水門・鉄扉・排水機場の耐震・液状化</a:t>
            </a:r>
            <a:r>
              <a:rPr lang="ja-JP" altLang="ja-JP" sz="1200" kern="100" dirty="0" smtClean="0">
                <a:latin typeface="ＭＳ ゴシック" panose="020B0609070205080204" pitchFamily="49" charset="-128"/>
                <a:ea typeface="ＭＳ ゴシック" panose="020B0609070205080204" pitchFamily="49" charset="-128"/>
                <a:cs typeface="Times New Roman"/>
              </a:rPr>
              <a:t>対策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1-2-2</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三大水門の津波対応検討</a:t>
            </a:r>
            <a:endParaRPr lang="ja-JP"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en-US" altLang="ja-JP" sz="1200" kern="100" dirty="0" smtClean="0">
                <a:latin typeface="ＭＳ ゴシック" panose="020B0609070205080204" pitchFamily="49" charset="-128"/>
                <a:ea typeface="ＭＳ ゴシック" panose="020B0609070205080204" pitchFamily="49" charset="-128"/>
                <a:cs typeface="Times New Roman"/>
              </a:rPr>
              <a:t>2</a:t>
            </a:r>
            <a:r>
              <a:rPr lang="ja-JP" altLang="en-US"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防災</a:t>
            </a:r>
            <a:r>
              <a:rPr lang="ja-JP" altLang="ja-JP" sz="1200" kern="100" dirty="0">
                <a:latin typeface="ＭＳ ゴシック" panose="020B0609070205080204" pitchFamily="49" charset="-128"/>
                <a:ea typeface="ＭＳ ゴシック" panose="020B0609070205080204" pitchFamily="49" charset="-128"/>
                <a:cs typeface="Times New Roman"/>
              </a:rPr>
              <a:t>活動拠点等の</a:t>
            </a:r>
            <a:r>
              <a:rPr lang="ja-JP" altLang="ja-JP" sz="1200" kern="100" dirty="0" smtClean="0">
                <a:latin typeface="ＭＳ ゴシック" panose="020B0609070205080204" pitchFamily="49" charset="-128"/>
                <a:ea typeface="ＭＳ ゴシック" panose="020B0609070205080204" pitchFamily="49" charset="-128"/>
                <a:cs typeface="Times New Roman"/>
              </a:rPr>
              <a:t>確保</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2-1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耐震強化岸壁等の</a:t>
            </a:r>
            <a:r>
              <a:rPr lang="ja-JP" altLang="ja-JP" sz="1200" kern="100" dirty="0" smtClean="0">
                <a:latin typeface="ＭＳ ゴシック" panose="020B0609070205080204" pitchFamily="49" charset="-128"/>
                <a:ea typeface="ＭＳ ゴシック" panose="020B0609070205080204" pitchFamily="49" charset="-128"/>
                <a:cs typeface="Times New Roman"/>
              </a:rPr>
              <a:t>整備</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2-3</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防災公園（広域避難地）の整備</a:t>
            </a:r>
            <a:endParaRPr lang="ja-JP"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en-US" altLang="ja-JP" sz="1200" kern="100" dirty="0" smtClean="0">
                <a:latin typeface="ＭＳ ゴシック" panose="020B0609070205080204" pitchFamily="49" charset="-128"/>
                <a:ea typeface="ＭＳ ゴシック" panose="020B0609070205080204" pitchFamily="49" charset="-128"/>
                <a:cs typeface="Times New Roman"/>
              </a:rPr>
              <a:t>3</a:t>
            </a:r>
            <a:r>
              <a:rPr lang="ja-JP" altLang="en-US"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広域</a:t>
            </a:r>
            <a:r>
              <a:rPr lang="ja-JP" altLang="ja-JP" sz="1200" kern="100" dirty="0">
                <a:latin typeface="ＭＳ ゴシック" panose="020B0609070205080204" pitchFamily="49" charset="-128"/>
                <a:ea typeface="ＭＳ ゴシック" panose="020B0609070205080204" pitchFamily="49" charset="-128"/>
                <a:cs typeface="Times New Roman"/>
              </a:rPr>
              <a:t>交通ネットワークの</a:t>
            </a:r>
            <a:r>
              <a:rPr lang="ja-JP" altLang="ja-JP" sz="1200" kern="100" dirty="0" smtClean="0">
                <a:latin typeface="ＭＳ ゴシック" panose="020B0609070205080204" pitchFamily="49" charset="-128"/>
                <a:ea typeface="ＭＳ ゴシック" panose="020B0609070205080204" pitchFamily="49" charset="-128"/>
                <a:cs typeface="Times New Roman"/>
              </a:rPr>
              <a:t>確保</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3-1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橋梁の</a:t>
            </a:r>
            <a:r>
              <a:rPr lang="ja-JP" altLang="ja-JP" sz="1200" kern="100" dirty="0" smtClean="0">
                <a:latin typeface="ＭＳ ゴシック" panose="020B0609070205080204" pitchFamily="49" charset="-128"/>
                <a:ea typeface="ＭＳ ゴシック" panose="020B0609070205080204" pitchFamily="49" charset="-128"/>
                <a:cs typeface="Times New Roman"/>
              </a:rPr>
              <a:t>耐震化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3-2</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広域緊急交通路を補完する道路の</a:t>
            </a:r>
            <a:r>
              <a:rPr lang="ja-JP" altLang="ja-JP" sz="1200" kern="100" dirty="0" smtClean="0">
                <a:latin typeface="ＭＳ ゴシック" panose="020B0609070205080204" pitchFamily="49" charset="-128"/>
                <a:ea typeface="ＭＳ ゴシック" panose="020B0609070205080204" pitchFamily="49" charset="-128"/>
                <a:cs typeface="Times New Roman"/>
              </a:rPr>
              <a:t>整備</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3-3</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鉄道施設の</a:t>
            </a:r>
            <a:r>
              <a:rPr lang="ja-JP" altLang="ja-JP" sz="1200" kern="100" dirty="0" smtClean="0">
                <a:latin typeface="ＭＳ ゴシック" panose="020B0609070205080204" pitchFamily="49" charset="-128"/>
                <a:ea typeface="ＭＳ ゴシック" panose="020B0609070205080204" pitchFamily="49" charset="-128"/>
                <a:cs typeface="Times New Roman"/>
              </a:rPr>
              <a:t>耐震化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3-4</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電線共同溝の</a:t>
            </a:r>
            <a:r>
              <a:rPr lang="ja-JP" altLang="ja-JP" sz="1200" kern="100" dirty="0" smtClean="0">
                <a:latin typeface="ＭＳ ゴシック" panose="020B0609070205080204" pitchFamily="49" charset="-128"/>
                <a:ea typeface="ＭＳ ゴシック" panose="020B0609070205080204" pitchFamily="49" charset="-128"/>
                <a:cs typeface="Times New Roman"/>
              </a:rPr>
              <a:t>整備</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3-5</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徒歩帰宅支援のためのみちづくり</a:t>
            </a:r>
            <a:endParaRPr lang="ja-JP"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en-US" altLang="ja-JP" sz="1200" kern="100" dirty="0" smtClean="0">
                <a:latin typeface="ＭＳ ゴシック" panose="020B0609070205080204" pitchFamily="49" charset="-128"/>
                <a:ea typeface="ＭＳ ゴシック" panose="020B0609070205080204" pitchFamily="49" charset="-128"/>
                <a:cs typeface="Times New Roman"/>
              </a:rPr>
              <a:t>4</a:t>
            </a:r>
            <a:r>
              <a:rPr lang="ja-JP" altLang="en-US"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ライフライン</a:t>
            </a:r>
            <a:r>
              <a:rPr lang="ja-JP" altLang="ja-JP" sz="1200" kern="100" dirty="0">
                <a:latin typeface="ＭＳ ゴシック" panose="020B0609070205080204" pitchFamily="49" charset="-128"/>
                <a:ea typeface="ＭＳ ゴシック" panose="020B0609070205080204" pitchFamily="49" charset="-128"/>
                <a:cs typeface="Times New Roman"/>
              </a:rPr>
              <a:t>機能の</a:t>
            </a:r>
            <a:r>
              <a:rPr lang="ja-JP" altLang="ja-JP" sz="1200" kern="100" dirty="0" smtClean="0">
                <a:latin typeface="ＭＳ ゴシック" panose="020B0609070205080204" pitchFamily="49" charset="-128"/>
                <a:ea typeface="ＭＳ ゴシック" panose="020B0609070205080204" pitchFamily="49" charset="-128"/>
                <a:cs typeface="Times New Roman"/>
              </a:rPr>
              <a:t>確保</a:t>
            </a:r>
            <a:endParaRPr lang="en-US"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4-1</a:t>
            </a:r>
            <a:r>
              <a:rPr lang="ja-JP" altLang="ja-JP"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管渠の耐震化</a:t>
            </a:r>
            <a:endParaRPr lang="en-US"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4-2</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処理場・ポンプ場の耐震・津波</a:t>
            </a:r>
            <a:r>
              <a:rPr lang="ja-JP" altLang="ja-JP" sz="1200" kern="100" dirty="0" smtClean="0">
                <a:latin typeface="ＭＳ ゴシック" panose="020B0609070205080204" pitchFamily="49" charset="-128"/>
                <a:ea typeface="ＭＳ ゴシック" panose="020B0609070205080204" pitchFamily="49" charset="-128"/>
                <a:cs typeface="Times New Roman"/>
              </a:rPr>
              <a:t>対策</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4-3</a:t>
            </a:r>
            <a:r>
              <a:rPr lang="ja-JP" altLang="ja-JP"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非常用電源の確保</a:t>
            </a:r>
            <a:endParaRPr lang="ja-JP"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en-US" altLang="ja-JP" sz="1200" kern="100" dirty="0" smtClean="0">
                <a:latin typeface="ＭＳ ゴシック" panose="020B0609070205080204" pitchFamily="49" charset="-128"/>
                <a:ea typeface="ＭＳ ゴシック" panose="020B0609070205080204" pitchFamily="49" charset="-128"/>
                <a:cs typeface="Times New Roman"/>
              </a:rPr>
              <a:t>5</a:t>
            </a:r>
            <a:r>
              <a:rPr lang="ja-JP" altLang="en-US"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災害</a:t>
            </a:r>
            <a:r>
              <a:rPr lang="ja-JP" altLang="ja-JP" sz="1200" kern="100" dirty="0">
                <a:latin typeface="ＭＳ ゴシック" panose="020B0609070205080204" pitchFamily="49" charset="-128"/>
                <a:ea typeface="ＭＳ ゴシック" panose="020B0609070205080204" pitchFamily="49" charset="-128"/>
                <a:cs typeface="Times New Roman"/>
              </a:rPr>
              <a:t>に強い都市づくりの</a:t>
            </a:r>
            <a:r>
              <a:rPr lang="ja-JP" altLang="ja-JP" sz="1200" kern="100" dirty="0" smtClean="0">
                <a:latin typeface="ＭＳ ゴシック" panose="020B0609070205080204" pitchFamily="49" charset="-128"/>
                <a:ea typeface="ＭＳ ゴシック" panose="020B0609070205080204" pitchFamily="49" charset="-128"/>
                <a:cs typeface="Times New Roman"/>
              </a:rPr>
              <a:t>推進</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5-1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密集市街地対策の</a:t>
            </a:r>
            <a:r>
              <a:rPr lang="ja-JP" altLang="ja-JP" sz="1200" kern="100" dirty="0" smtClean="0">
                <a:latin typeface="ＭＳ ゴシック" panose="020B0609070205080204" pitchFamily="49" charset="-128"/>
                <a:ea typeface="ＭＳ ゴシック" panose="020B0609070205080204" pitchFamily="49" charset="-128"/>
                <a:cs typeface="Times New Roman"/>
              </a:rPr>
              <a:t>推進</a:t>
            </a:r>
            <a:endParaRPr lang="ja-JP" altLang="ja-JP" sz="1050" kern="100" dirty="0">
              <a:latin typeface="ＭＳ ゴシック" panose="020B0609070205080204" pitchFamily="49" charset="-128"/>
              <a:ea typeface="ＭＳ ゴシック" panose="020B0609070205080204" pitchFamily="49" charset="-128"/>
              <a:cs typeface="Times New Roman"/>
            </a:endParaRPr>
          </a:p>
        </p:txBody>
      </p:sp>
      <p:sp>
        <p:nvSpPr>
          <p:cNvPr id="26" name="テキスト ボックス 25"/>
          <p:cNvSpPr txBox="1"/>
          <p:nvPr/>
        </p:nvSpPr>
        <p:spPr>
          <a:xfrm>
            <a:off x="323528" y="2577678"/>
            <a:ext cx="2800767" cy="271869"/>
          </a:xfrm>
          <a:prstGeom prst="rect">
            <a:avLst/>
          </a:prstGeom>
          <a:noFill/>
          <a:ln>
            <a:solidFill>
              <a:schemeClr val="tx1"/>
            </a:solidFill>
          </a:ln>
        </p:spPr>
        <p:txBody>
          <a:bodyPr wrap="none" rtlCol="0">
            <a:spAutoFit/>
          </a:bodyPr>
          <a:lstStyle/>
          <a:p>
            <a:pPr algn="just">
              <a:lnSpc>
                <a:spcPts val="1400"/>
              </a:lnSpc>
              <a:spcAft>
                <a:spcPts val="0"/>
              </a:spcAft>
            </a:pPr>
            <a:r>
              <a:rPr lang="ja-JP" altLang="ja-JP" sz="1200" b="1" kern="100" dirty="0">
                <a:latin typeface="Century"/>
                <a:ea typeface="ＭＳ ゴシック"/>
                <a:cs typeface="Times New Roman"/>
              </a:rPr>
              <a:t>人命・財産を守る都市インフラの</a:t>
            </a:r>
            <a:r>
              <a:rPr lang="ja-JP" altLang="ja-JP" sz="1200" b="1" kern="100" dirty="0" smtClean="0">
                <a:latin typeface="Century"/>
                <a:ea typeface="ＭＳ ゴシック"/>
                <a:cs typeface="Times New Roman"/>
              </a:rPr>
              <a:t>強化</a:t>
            </a:r>
            <a:endParaRPr lang="en-US" altLang="ja-JP" sz="1200" b="1" kern="100" dirty="0" smtClean="0">
              <a:latin typeface="Century"/>
              <a:ea typeface="ＭＳ ゴシック"/>
              <a:cs typeface="Times New Roman"/>
            </a:endParaRPr>
          </a:p>
        </p:txBody>
      </p:sp>
      <p:sp>
        <p:nvSpPr>
          <p:cNvPr id="27" name="テキスト ボックス 26"/>
          <p:cNvSpPr txBox="1"/>
          <p:nvPr/>
        </p:nvSpPr>
        <p:spPr>
          <a:xfrm>
            <a:off x="5110316" y="2581067"/>
            <a:ext cx="1261884" cy="271869"/>
          </a:xfrm>
          <a:prstGeom prst="rect">
            <a:avLst/>
          </a:prstGeom>
          <a:noFill/>
          <a:ln>
            <a:solidFill>
              <a:schemeClr val="tx1"/>
            </a:solidFill>
          </a:ln>
        </p:spPr>
        <p:txBody>
          <a:bodyPr wrap="none" rtlCol="0">
            <a:spAutoFit/>
          </a:bodyPr>
          <a:lstStyle/>
          <a:p>
            <a:pPr algn="just">
              <a:lnSpc>
                <a:spcPts val="1400"/>
              </a:lnSpc>
              <a:spcAft>
                <a:spcPts val="0"/>
              </a:spcAft>
            </a:pPr>
            <a:r>
              <a:rPr lang="ja-JP" altLang="en-US" sz="1200" b="1" kern="100" dirty="0">
                <a:latin typeface="Century"/>
                <a:ea typeface="ＭＳ ゴシック"/>
                <a:cs typeface="Times New Roman"/>
              </a:rPr>
              <a:t>防災体制の強化</a:t>
            </a:r>
          </a:p>
        </p:txBody>
      </p:sp>
      <p:sp>
        <p:nvSpPr>
          <p:cNvPr id="28" name="テキスト ボックス 27"/>
          <p:cNvSpPr txBox="1"/>
          <p:nvPr/>
        </p:nvSpPr>
        <p:spPr>
          <a:xfrm>
            <a:off x="5110316" y="4581128"/>
            <a:ext cx="2486020" cy="271869"/>
          </a:xfrm>
          <a:prstGeom prst="rect">
            <a:avLst/>
          </a:prstGeom>
          <a:noFill/>
          <a:ln>
            <a:solidFill>
              <a:schemeClr val="tx1"/>
            </a:solidFill>
          </a:ln>
        </p:spPr>
        <p:txBody>
          <a:bodyPr wrap="square" rtlCol="0">
            <a:spAutoFit/>
          </a:bodyPr>
          <a:lstStyle/>
          <a:p>
            <a:pPr algn="just">
              <a:lnSpc>
                <a:spcPts val="1400"/>
              </a:lnSpc>
              <a:spcAft>
                <a:spcPts val="0"/>
              </a:spcAft>
            </a:pPr>
            <a:r>
              <a:rPr lang="ja-JP" altLang="en-US" sz="1200" b="1" kern="100" dirty="0" smtClean="0">
                <a:latin typeface="Century"/>
                <a:ea typeface="ＭＳ ゴシック"/>
                <a:cs typeface="Times New Roman"/>
              </a:rPr>
              <a:t>地域</a:t>
            </a:r>
            <a:r>
              <a:rPr lang="ja-JP" altLang="en-US" sz="1200" b="1" kern="100" dirty="0">
                <a:latin typeface="Century"/>
                <a:ea typeface="ＭＳ ゴシック"/>
                <a:cs typeface="Times New Roman"/>
              </a:rPr>
              <a:t>防災力の強化（自助・共助</a:t>
            </a:r>
            <a:r>
              <a:rPr lang="ja-JP" altLang="en-US" sz="1200" b="1" kern="100" dirty="0" smtClean="0">
                <a:latin typeface="Century"/>
                <a:ea typeface="ＭＳ ゴシック"/>
                <a:cs typeface="Times New Roman"/>
              </a:rPr>
              <a:t>）</a:t>
            </a:r>
            <a:endParaRPr lang="ja-JP" altLang="en-US" sz="1200" b="1" kern="100" dirty="0">
              <a:latin typeface="Century"/>
              <a:ea typeface="ＭＳ ゴシック"/>
              <a:cs typeface="Times New Roman"/>
            </a:endParaRPr>
          </a:p>
        </p:txBody>
      </p:sp>
      <p:sp>
        <p:nvSpPr>
          <p:cNvPr id="29" name="テキスト ボックス 28"/>
          <p:cNvSpPr txBox="1"/>
          <p:nvPr/>
        </p:nvSpPr>
        <p:spPr>
          <a:xfrm>
            <a:off x="5110316" y="2849547"/>
            <a:ext cx="3300904" cy="2785378"/>
          </a:xfrm>
          <a:prstGeom prst="rect">
            <a:avLst/>
          </a:prstGeom>
          <a:noFill/>
        </p:spPr>
        <p:txBody>
          <a:bodyPr wrap="none" rtlCol="0">
            <a:spAutoFit/>
          </a:bodyPr>
          <a:lstStyle/>
          <a:p>
            <a:pPr lvl="0" algn="just">
              <a:lnSpc>
                <a:spcPts val="1400"/>
              </a:lnSpc>
              <a:spcAft>
                <a:spcPts val="0"/>
              </a:spcAft>
            </a:pPr>
            <a:r>
              <a:rPr lang="en-US" altLang="ja-JP" sz="1200" kern="100" dirty="0" smtClean="0">
                <a:latin typeface="ＭＳ ゴシック" panose="020B0609070205080204" pitchFamily="49" charset="-128"/>
                <a:ea typeface="ＭＳ ゴシック" panose="020B0609070205080204" pitchFamily="49" charset="-128"/>
                <a:cs typeface="Times New Roman"/>
              </a:rPr>
              <a:t>6</a:t>
            </a:r>
            <a:r>
              <a:rPr lang="ja-JP" altLang="en-US"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確実</a:t>
            </a:r>
            <a:r>
              <a:rPr lang="ja-JP" altLang="ja-JP" sz="1200" kern="100" dirty="0">
                <a:latin typeface="ＭＳ ゴシック" panose="020B0609070205080204" pitchFamily="49" charset="-128"/>
                <a:ea typeface="ＭＳ ゴシック" panose="020B0609070205080204" pitchFamily="49" charset="-128"/>
                <a:cs typeface="Times New Roman"/>
              </a:rPr>
              <a:t>な防災体制の</a:t>
            </a:r>
            <a:r>
              <a:rPr lang="ja-JP" altLang="ja-JP" sz="1200" kern="100" dirty="0" smtClean="0">
                <a:latin typeface="ＭＳ ゴシック" panose="020B0609070205080204" pitchFamily="49" charset="-128"/>
                <a:ea typeface="ＭＳ ゴシック" panose="020B0609070205080204" pitchFamily="49" charset="-128"/>
                <a:cs typeface="Times New Roman"/>
              </a:rPr>
              <a:t>確保</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6-1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津波防御施設の閉鎖体制の</a:t>
            </a:r>
            <a:r>
              <a:rPr lang="ja-JP" altLang="ja-JP" sz="1200" kern="100" dirty="0" smtClean="0">
                <a:latin typeface="ＭＳ ゴシック" panose="020B0609070205080204" pitchFamily="49" charset="-128"/>
                <a:ea typeface="ＭＳ ゴシック" panose="020B0609070205080204" pitchFamily="49" charset="-128"/>
                <a:cs typeface="Times New Roman"/>
              </a:rPr>
              <a:t>充実</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6-2</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航路啓開体制の</a:t>
            </a:r>
            <a:r>
              <a:rPr lang="ja-JP" altLang="ja-JP" sz="1200" kern="100" dirty="0" smtClean="0">
                <a:latin typeface="ＭＳ ゴシック" panose="020B0609070205080204" pitchFamily="49" charset="-128"/>
                <a:ea typeface="ＭＳ ゴシック" panose="020B0609070205080204" pitchFamily="49" charset="-128"/>
                <a:cs typeface="Times New Roman"/>
              </a:rPr>
              <a:t>充実</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6-3</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道路啓開体制の</a:t>
            </a:r>
            <a:r>
              <a:rPr lang="ja-JP" altLang="ja-JP" sz="1200" kern="100" dirty="0" smtClean="0">
                <a:latin typeface="ＭＳ ゴシック" panose="020B0609070205080204" pitchFamily="49" charset="-128"/>
                <a:ea typeface="ＭＳ ゴシック" panose="020B0609070205080204" pitchFamily="49" charset="-128"/>
                <a:cs typeface="Times New Roman"/>
              </a:rPr>
              <a:t>充実</a:t>
            </a:r>
            <a:endParaRPr lang="en-US"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6-4</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防災船着場活用ルールの</a:t>
            </a:r>
            <a:r>
              <a:rPr lang="ja-JP" altLang="ja-JP" sz="1200" kern="100" dirty="0" smtClean="0">
                <a:latin typeface="ＭＳ ゴシック" panose="020B0609070205080204" pitchFamily="49" charset="-128"/>
                <a:ea typeface="ＭＳ ゴシック" panose="020B0609070205080204" pitchFamily="49" charset="-128"/>
                <a:cs typeface="Times New Roman"/>
              </a:rPr>
              <a:t>充実</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6-5</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迅速な復興に向けた取り組みの充実</a:t>
            </a:r>
            <a:endParaRPr lang="ja-JP"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endParaRPr lang="en-US" altLang="ja-JP" sz="120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endParaRPr lang="en-US" altLang="ja-JP" sz="120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endParaRPr lang="en-US" altLang="ja-JP" sz="120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endParaRPr lang="en-US" altLang="ja-JP" sz="120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endParaRPr lang="en-US" altLang="ja-JP" sz="120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en-US" altLang="ja-JP" sz="1200" kern="100" dirty="0" smtClean="0">
                <a:latin typeface="ＭＳ ゴシック" panose="020B0609070205080204" pitchFamily="49" charset="-128"/>
                <a:ea typeface="ＭＳ ゴシック" panose="020B0609070205080204" pitchFamily="49" charset="-128"/>
                <a:cs typeface="Times New Roman"/>
              </a:rPr>
              <a:t>7</a:t>
            </a:r>
            <a:r>
              <a:rPr lang="ja-JP" altLang="en-US" sz="1200" kern="100" dirty="0" err="1" smtClean="0">
                <a:latin typeface="ＭＳ ゴシック" panose="020B0609070205080204" pitchFamily="49" charset="-128"/>
                <a:ea typeface="ＭＳ ゴシック" panose="020B0609070205080204" pitchFamily="49" charset="-128"/>
                <a:cs typeface="Times New Roman"/>
              </a:rPr>
              <a:t>．</a:t>
            </a:r>
            <a:r>
              <a:rPr lang="ja-JP" altLang="ja-JP" sz="1200" kern="100" dirty="0" smtClean="0">
                <a:latin typeface="ＭＳ ゴシック" panose="020B0609070205080204" pitchFamily="49" charset="-128"/>
                <a:ea typeface="ＭＳ ゴシック" panose="020B0609070205080204" pitchFamily="49" charset="-128"/>
                <a:cs typeface="Times New Roman"/>
              </a:rPr>
              <a:t>自助</a:t>
            </a:r>
            <a:r>
              <a:rPr lang="ja-JP" altLang="ja-JP" sz="1200" kern="100" dirty="0">
                <a:latin typeface="ＭＳ ゴシック" panose="020B0609070205080204" pitchFamily="49" charset="-128"/>
                <a:ea typeface="ＭＳ ゴシック" panose="020B0609070205080204" pitchFamily="49" charset="-128"/>
                <a:cs typeface="Times New Roman"/>
              </a:rPr>
              <a:t>・共助意識の</a:t>
            </a:r>
            <a:r>
              <a:rPr lang="ja-JP" altLang="ja-JP" sz="1200" kern="100" dirty="0" smtClean="0">
                <a:latin typeface="ＭＳ ゴシック" panose="020B0609070205080204" pitchFamily="49" charset="-128"/>
                <a:ea typeface="ＭＳ ゴシック" panose="020B0609070205080204" pitchFamily="49" charset="-128"/>
                <a:cs typeface="Times New Roman"/>
              </a:rPr>
              <a:t>高揚</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7-1</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津波・高潮ステーション等の</a:t>
            </a:r>
            <a:r>
              <a:rPr lang="ja-JP" altLang="ja-JP" sz="1200" kern="100" dirty="0" smtClean="0">
                <a:latin typeface="ＭＳ ゴシック" panose="020B0609070205080204" pitchFamily="49" charset="-128"/>
                <a:ea typeface="ＭＳ ゴシック" panose="020B0609070205080204" pitchFamily="49" charset="-128"/>
                <a:cs typeface="Times New Roman"/>
              </a:rPr>
              <a:t>活用</a:t>
            </a:r>
            <a:endParaRPr lang="en-US" altLang="ja-JP" sz="1050" kern="100" dirty="0" smtClean="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a:latin typeface="ＭＳ ゴシック" panose="020B0609070205080204" pitchFamily="49" charset="-128"/>
                <a:ea typeface="ＭＳ ゴシック" panose="020B0609070205080204" pitchFamily="49" charset="-128"/>
                <a:cs typeface="Times New Roman"/>
              </a:rPr>
              <a:t>　</a:t>
            </a: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7-2</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ハザードマップの作成</a:t>
            </a:r>
            <a:r>
              <a:rPr lang="ja-JP" altLang="ja-JP" sz="1200" kern="100" dirty="0" smtClean="0">
                <a:latin typeface="ＭＳ ゴシック" panose="020B0609070205080204" pitchFamily="49" charset="-128"/>
                <a:ea typeface="ＭＳ ゴシック" panose="020B0609070205080204" pitchFamily="49" charset="-128"/>
                <a:cs typeface="Times New Roman"/>
              </a:rPr>
              <a:t>支援</a:t>
            </a:r>
            <a:endParaRPr lang="en-US" altLang="ja-JP" sz="1050" kern="100" dirty="0">
              <a:latin typeface="ＭＳ ゴシック" panose="020B0609070205080204" pitchFamily="49" charset="-128"/>
              <a:ea typeface="ＭＳ ゴシック" panose="020B0609070205080204" pitchFamily="49" charset="-128"/>
              <a:cs typeface="Times New Roman"/>
            </a:endParaRPr>
          </a:p>
          <a:p>
            <a:pPr lvl="0" algn="just">
              <a:lnSpc>
                <a:spcPts val="1400"/>
              </a:lnSpc>
              <a:spcAft>
                <a:spcPts val="0"/>
              </a:spcAft>
            </a:pPr>
            <a:r>
              <a:rPr lang="ja-JP" altLang="en-US" sz="1050" kern="100" dirty="0" smtClean="0">
                <a:latin typeface="ＭＳ ゴシック" panose="020B0609070205080204" pitchFamily="49" charset="-128"/>
                <a:ea typeface="ＭＳ ゴシック" panose="020B0609070205080204" pitchFamily="49" charset="-128"/>
                <a:cs typeface="Times New Roman"/>
              </a:rPr>
              <a:t>　　</a:t>
            </a:r>
            <a:r>
              <a:rPr lang="en-US" altLang="ja-JP" sz="1200" kern="100" dirty="0" smtClean="0">
                <a:latin typeface="ＭＳ ゴシック" panose="020B0609070205080204" pitchFamily="49" charset="-128"/>
                <a:ea typeface="ＭＳ ゴシック" panose="020B0609070205080204" pitchFamily="49" charset="-128"/>
                <a:cs typeface="Times New Roman"/>
              </a:rPr>
              <a:t>7-3</a:t>
            </a:r>
            <a:r>
              <a:rPr lang="ja-JP" altLang="ja-JP" sz="1200" kern="100" dirty="0" err="1">
                <a:latin typeface="ＭＳ ゴシック" panose="020B0609070205080204" pitchFamily="49" charset="-128"/>
                <a:ea typeface="ＭＳ ゴシック" panose="020B0609070205080204" pitchFamily="49" charset="-128"/>
                <a:cs typeface="Times New Roman"/>
              </a:rPr>
              <a:t>．</a:t>
            </a:r>
            <a:r>
              <a:rPr lang="ja-JP" altLang="ja-JP" sz="1200" kern="100" dirty="0">
                <a:latin typeface="ＭＳ ゴシック" panose="020B0609070205080204" pitchFamily="49" charset="-128"/>
                <a:ea typeface="ＭＳ ゴシック" panose="020B0609070205080204" pitchFamily="49" charset="-128"/>
                <a:cs typeface="Times New Roman"/>
              </a:rPr>
              <a:t>多様な主体による防災訓練の</a:t>
            </a:r>
            <a:r>
              <a:rPr lang="ja-JP" altLang="ja-JP" sz="1200" kern="100" dirty="0" smtClean="0">
                <a:latin typeface="ＭＳ ゴシック" panose="020B0609070205080204" pitchFamily="49" charset="-128"/>
                <a:ea typeface="ＭＳ ゴシック" panose="020B0609070205080204" pitchFamily="49" charset="-128"/>
                <a:cs typeface="Times New Roman"/>
              </a:rPr>
              <a:t>実施</a:t>
            </a:r>
            <a:endParaRPr kumimoji="1" lang="ja-JP" altLang="en-US" sz="1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5292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◆防潮堤（河川・海岸施設）の対策について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548680"/>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点検結果：新たな対策が必要（Ａ）</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地震に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よる液状化に伴い、鉛直・水平変位が許容変位量を上回り、防潮堤としての機能を確保できないことから、対策が必要。</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05557" y="1532978"/>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（発生頻度の高い）マグニチュード８クラスの地震後に発生する津波（レベル１津波）により、浸水する個所。</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マグニチュード９クラスの地震後に、満潮位により浸水する個所。</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105557" y="2750421"/>
            <a:ext cx="8928992" cy="2062103"/>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津波を最前線で直接防御する第一線防潮ライン（水門より外側）の防潮堤を最優先で実施。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とりわけ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、この第一線防潮ラインの内、地震後、防潮堤が変位し、地震直後から満潮位で浸水が始まる個所については、避難が間に合わないため、対策を早急に完成させる。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水門の内側等にある防潮堤の液状化対策についても、第一線防潮ラインの液状化対策に引き続き、順次、対策を実施。</a:t>
            </a:r>
          </a:p>
          <a:p>
            <a:pPr marL="742950" lvl="1"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ただし、水門の内側等であっても、地震直後から満潮位で浸水が始まる箇所については、第一線防潮ラインの対策箇所と同様、対策を早期に完了させる。</a:t>
            </a:r>
          </a:p>
        </p:txBody>
      </p:sp>
      <p:graphicFrame>
        <p:nvGraphicFramePr>
          <p:cNvPr id="8" name="表 7"/>
          <p:cNvGraphicFramePr>
            <a:graphicFrameLocks noGrp="1"/>
          </p:cNvGraphicFramePr>
          <p:nvPr>
            <p:extLst>
              <p:ext uri="{D42A27DB-BD31-4B8C-83A1-F6EECF244321}">
                <p14:modId xmlns:p14="http://schemas.microsoft.com/office/powerpoint/2010/main" val="3365269993"/>
              </p:ext>
            </p:extLst>
          </p:nvPr>
        </p:nvGraphicFramePr>
        <p:xfrm>
          <a:off x="899591" y="4941168"/>
          <a:ext cx="6984777" cy="1816303"/>
        </p:xfrm>
        <a:graphic>
          <a:graphicData uri="http://schemas.openxmlformats.org/drawingml/2006/table">
            <a:tbl>
              <a:tblPr firstRow="1" bandRow="1">
                <a:tableStyleId>{5C22544A-7EE6-4342-B048-85BDC9FD1C3A}</a:tableStyleId>
              </a:tblPr>
              <a:tblGrid>
                <a:gridCol w="2329426"/>
                <a:gridCol w="1681099"/>
                <a:gridCol w="1681099"/>
                <a:gridCol w="1293153"/>
              </a:tblGrid>
              <a:tr h="243441">
                <a:tc>
                  <a:txBody>
                    <a:bodyPr/>
                    <a:lstStyle/>
                    <a:p>
                      <a:pPr algn="ct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被害の状況</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防潮堤の位置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概算事業費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対象延長</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91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L1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津波で浸水」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かつ</a:t>
                      </a: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「地震後すぐに満潮位で浸水」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第一線防潮ラインである</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億円程度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9km</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6413">
                <a:tc vMerge="1">
                  <a:txBody>
                    <a:bodyPr/>
                    <a:lstStyle/>
                    <a:p>
                      <a:endParaRPr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億円程度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11km</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910">
                <a:tc rowSpan="2">
                  <a:txBody>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L1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津波で浸水」</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第一線防潮ラインである</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億円程度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41km</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910">
                <a:tc vMerge="1">
                  <a:txBody>
                    <a:bodyPr/>
                    <a:lstStyle/>
                    <a:p>
                      <a:endParaRPr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億円程度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28km</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3441">
                <a:tc gridSpan="2">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　　計</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億円程度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89km</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7</a:t>
            </a:fld>
            <a:endParaRPr kumimoji="1" lang="ja-JP" altLang="en-US" sz="1600" dirty="0"/>
          </a:p>
        </p:txBody>
      </p:sp>
    </p:spTree>
    <p:extLst>
      <p:ext uri="{BB962C8B-B14F-4D97-AF65-F5344CB8AC3E}">
        <p14:creationId xmlns:p14="http://schemas.microsoft.com/office/powerpoint/2010/main" val="2598479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3513" y="620688"/>
            <a:ext cx="3265638" cy="369332"/>
          </a:xfrm>
          <a:prstGeom prst="rect">
            <a:avLst/>
          </a:prstGeom>
        </p:spPr>
        <p:txBody>
          <a:bodyPr wrap="none">
            <a:spAutoFit/>
          </a:bodyPr>
          <a:lstStyle/>
          <a:p>
            <a:pPr>
              <a:defRPr/>
            </a:pPr>
            <a:r>
              <a:rPr lang="ja-JP" altLang="en-US" dirty="0" smtClean="0">
                <a:latin typeface="HGSｺﾞｼｯｸM" pitchFamily="50" charset="-128"/>
                <a:ea typeface="HGSｺﾞｼｯｸM" pitchFamily="50" charset="-128"/>
                <a:cs typeface="Meiryo UI"/>
              </a:rPr>
              <a:t>防潮堤の液状化対策工</a:t>
            </a:r>
            <a:r>
              <a:rPr lang="ja-JP" altLang="en-US" dirty="0">
                <a:latin typeface="HGSｺﾞｼｯｸM" pitchFamily="50" charset="-128"/>
                <a:ea typeface="HGSｺﾞｼｯｸM" pitchFamily="50" charset="-128"/>
                <a:cs typeface="Meiryo UI"/>
              </a:rPr>
              <a:t>の事例</a:t>
            </a:r>
            <a:endParaRPr lang="en-US" altLang="ja-JP" dirty="0">
              <a:latin typeface="HGSｺﾞｼｯｸM" pitchFamily="50" charset="-128"/>
              <a:ea typeface="HGSｺﾞｼｯｸM" pitchFamily="50" charset="-128"/>
              <a:cs typeface="Meiryo UI"/>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808802"/>
            <a:ext cx="3281930" cy="2461448"/>
          </a:xfrm>
          <a:prstGeom prst="rect">
            <a:avLst/>
          </a:prstGeom>
        </p:spPr>
      </p:pic>
      <p:sp>
        <p:nvSpPr>
          <p:cNvPr id="15" name="テキスト ボックス 14"/>
          <p:cNvSpPr txBox="1"/>
          <p:nvPr/>
        </p:nvSpPr>
        <p:spPr>
          <a:xfrm>
            <a:off x="6392985" y="3279469"/>
            <a:ext cx="936104" cy="338554"/>
          </a:xfrm>
          <a:prstGeom prst="rect">
            <a:avLst/>
          </a:prstGeom>
          <a:noFill/>
        </p:spPr>
        <p:txBody>
          <a:bodyPr wrap="square" rtlCol="0">
            <a:spAutoFit/>
          </a:bodyPr>
          <a:lstStyle/>
          <a:p>
            <a:r>
              <a:rPr kumimoji="1" lang="ja-JP" altLang="en-US" sz="1600" b="1" dirty="0" smtClean="0"/>
              <a:t>対策前</a:t>
            </a:r>
            <a:endParaRPr kumimoji="1" lang="ja-JP" altLang="en-US" sz="1600" b="1" dirty="0"/>
          </a:p>
        </p:txBody>
      </p:sp>
      <p:sp>
        <p:nvSpPr>
          <p:cNvPr id="86" name="テキスト ボックス 85"/>
          <p:cNvSpPr txBox="1"/>
          <p:nvPr/>
        </p:nvSpPr>
        <p:spPr>
          <a:xfrm>
            <a:off x="6392985" y="6092614"/>
            <a:ext cx="936104" cy="338554"/>
          </a:xfrm>
          <a:prstGeom prst="rect">
            <a:avLst/>
          </a:prstGeom>
          <a:noFill/>
        </p:spPr>
        <p:txBody>
          <a:bodyPr wrap="square" rtlCol="0">
            <a:spAutoFit/>
          </a:bodyPr>
          <a:lstStyle/>
          <a:p>
            <a:r>
              <a:rPr kumimoji="1" lang="ja-JP" altLang="en-US" sz="1600" b="1" dirty="0" smtClean="0"/>
              <a:t>対策後</a:t>
            </a:r>
            <a:endParaRPr kumimoji="1" lang="ja-JP" altLang="en-US" sz="1600" b="1" dirty="0"/>
          </a:p>
        </p:txBody>
      </p:sp>
      <p:grpSp>
        <p:nvGrpSpPr>
          <p:cNvPr id="17" name="グループ化 16"/>
          <p:cNvGrpSpPr/>
          <p:nvPr/>
        </p:nvGrpSpPr>
        <p:grpSpPr>
          <a:xfrm>
            <a:off x="56163" y="2039526"/>
            <a:ext cx="5523949" cy="3409339"/>
            <a:chOff x="56163" y="2283529"/>
            <a:chExt cx="5115061" cy="2970634"/>
          </a:xfrm>
        </p:grpSpPr>
        <p:grpSp>
          <p:nvGrpSpPr>
            <p:cNvPr id="3" name="グループ化 2"/>
            <p:cNvGrpSpPr>
              <a:grpSpLocks noChangeAspect="1"/>
            </p:cNvGrpSpPr>
            <p:nvPr/>
          </p:nvGrpSpPr>
          <p:grpSpPr>
            <a:xfrm>
              <a:off x="56163" y="2283529"/>
              <a:ext cx="5115061" cy="2970634"/>
              <a:chOff x="180975" y="1157932"/>
              <a:chExt cx="8747125" cy="5080000"/>
            </a:xfrm>
          </p:grpSpPr>
          <p:grpSp>
            <p:nvGrpSpPr>
              <p:cNvPr id="34" name="グループ化 4"/>
              <p:cNvGrpSpPr>
                <a:grpSpLocks/>
              </p:cNvGrpSpPr>
              <p:nvPr/>
            </p:nvGrpSpPr>
            <p:grpSpPr bwMode="auto">
              <a:xfrm>
                <a:off x="180975" y="1157932"/>
                <a:ext cx="8747125" cy="5080000"/>
                <a:chOff x="0" y="1216025"/>
                <a:chExt cx="8747125" cy="5080000"/>
              </a:xfrm>
            </p:grpSpPr>
            <p:pic>
              <p:nvPicPr>
                <p:cNvPr id="37" name="Picture 28"/>
                <p:cNvPicPr>
                  <a:picLocks noChangeAspect="1" noChangeArrowheads="1"/>
                </p:cNvPicPr>
                <p:nvPr/>
              </p:nvPicPr>
              <p:blipFill rotWithShape="1">
                <a:blip r:embed="rId4">
                  <a:extLst>
                    <a:ext uri="{28A0092B-C50C-407E-A947-70E740481C1C}">
                      <a14:useLocalDpi xmlns:a14="http://schemas.microsoft.com/office/drawing/2010/main" val="0"/>
                    </a:ext>
                  </a:extLst>
                </a:blip>
                <a:srcRect l="4498" r="15104"/>
                <a:stretch/>
              </p:blipFill>
              <p:spPr bwMode="auto">
                <a:xfrm>
                  <a:off x="0" y="1216025"/>
                  <a:ext cx="7961306"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フリーフォーム 38"/>
                <p:cNvSpPr/>
                <p:nvPr/>
              </p:nvSpPr>
              <p:spPr>
                <a:xfrm>
                  <a:off x="706438" y="5283200"/>
                  <a:ext cx="2908300" cy="419100"/>
                </a:xfrm>
                <a:custGeom>
                  <a:avLst/>
                  <a:gdLst>
                    <a:gd name="connsiteX0" fmla="*/ 3352800 w 3352800"/>
                    <a:gd name="connsiteY0" fmla="*/ 0 h 711200"/>
                    <a:gd name="connsiteX1" fmla="*/ 2743200 w 3352800"/>
                    <a:gd name="connsiteY1" fmla="*/ 685800 h 711200"/>
                    <a:gd name="connsiteX2" fmla="*/ 0 w 3352800"/>
                    <a:gd name="connsiteY2" fmla="*/ 711200 h 711200"/>
                    <a:gd name="connsiteX0" fmla="*/ 3352800 w 3352800"/>
                    <a:gd name="connsiteY0" fmla="*/ 0 h 685800"/>
                    <a:gd name="connsiteX1" fmla="*/ 2743200 w 3352800"/>
                    <a:gd name="connsiteY1" fmla="*/ 685800 h 685800"/>
                    <a:gd name="connsiteX2" fmla="*/ 0 w 3352800"/>
                    <a:gd name="connsiteY2" fmla="*/ 673100 h 685800"/>
                    <a:gd name="connsiteX0" fmla="*/ 3314700 w 3314700"/>
                    <a:gd name="connsiteY0" fmla="*/ 0 h 698500"/>
                    <a:gd name="connsiteX1" fmla="*/ 2705100 w 3314700"/>
                    <a:gd name="connsiteY1" fmla="*/ 685800 h 698500"/>
                    <a:gd name="connsiteX2" fmla="*/ 0 w 3314700"/>
                    <a:gd name="connsiteY2" fmla="*/ 698500 h 698500"/>
                    <a:gd name="connsiteX0" fmla="*/ 3213100 w 3213100"/>
                    <a:gd name="connsiteY0" fmla="*/ 0 h 711200"/>
                    <a:gd name="connsiteX1" fmla="*/ 2603500 w 3213100"/>
                    <a:gd name="connsiteY1" fmla="*/ 685800 h 711200"/>
                    <a:gd name="connsiteX2" fmla="*/ 0 w 3213100"/>
                    <a:gd name="connsiteY2" fmla="*/ 711200 h 711200"/>
                    <a:gd name="connsiteX0" fmla="*/ 3149600 w 3149600"/>
                    <a:gd name="connsiteY0" fmla="*/ 0 h 685800"/>
                    <a:gd name="connsiteX1" fmla="*/ 2540000 w 3149600"/>
                    <a:gd name="connsiteY1" fmla="*/ 685800 h 685800"/>
                    <a:gd name="connsiteX2" fmla="*/ 0 w 3149600"/>
                    <a:gd name="connsiteY2" fmla="*/ 685800 h 685800"/>
                    <a:gd name="connsiteX0" fmla="*/ 3136900 w 3136900"/>
                    <a:gd name="connsiteY0" fmla="*/ 0 h 152400"/>
                    <a:gd name="connsiteX1" fmla="*/ 2540000 w 3136900"/>
                    <a:gd name="connsiteY1" fmla="*/ 152400 h 152400"/>
                    <a:gd name="connsiteX2" fmla="*/ 0 w 3136900"/>
                    <a:gd name="connsiteY2" fmla="*/ 152400 h 152400"/>
                    <a:gd name="connsiteX0" fmla="*/ 3136900 w 3136900"/>
                    <a:gd name="connsiteY0" fmla="*/ 444500 h 596900"/>
                    <a:gd name="connsiteX1" fmla="*/ 2527300 w 3136900"/>
                    <a:gd name="connsiteY1" fmla="*/ 0 h 596900"/>
                    <a:gd name="connsiteX2" fmla="*/ 0 w 3136900"/>
                    <a:gd name="connsiteY2" fmla="*/ 596900 h 596900"/>
                    <a:gd name="connsiteX0" fmla="*/ 3009900 w 3009900"/>
                    <a:gd name="connsiteY0" fmla="*/ 444500 h 444500"/>
                    <a:gd name="connsiteX1" fmla="*/ 2400300 w 3009900"/>
                    <a:gd name="connsiteY1" fmla="*/ 0 h 444500"/>
                    <a:gd name="connsiteX2" fmla="*/ 0 w 3009900"/>
                    <a:gd name="connsiteY2" fmla="*/ 25400 h 444500"/>
                    <a:gd name="connsiteX0" fmla="*/ 2959100 w 2959100"/>
                    <a:gd name="connsiteY0" fmla="*/ 444500 h 444500"/>
                    <a:gd name="connsiteX1" fmla="*/ 2349500 w 2959100"/>
                    <a:gd name="connsiteY1" fmla="*/ 0 h 444500"/>
                    <a:gd name="connsiteX2" fmla="*/ 0 w 2959100"/>
                    <a:gd name="connsiteY2" fmla="*/ 38100 h 444500"/>
                    <a:gd name="connsiteX0" fmla="*/ 2908300 w 2908300"/>
                    <a:gd name="connsiteY0" fmla="*/ 444500 h 444500"/>
                    <a:gd name="connsiteX1" fmla="*/ 2298700 w 2908300"/>
                    <a:gd name="connsiteY1" fmla="*/ 0 h 444500"/>
                    <a:gd name="connsiteX2" fmla="*/ 0 w 2908300"/>
                    <a:gd name="connsiteY2" fmla="*/ 25400 h 444500"/>
                    <a:gd name="connsiteX0" fmla="*/ 2908300 w 2908300"/>
                    <a:gd name="connsiteY0" fmla="*/ 419100 h 419100"/>
                    <a:gd name="connsiteX1" fmla="*/ 2298700 w 2908300"/>
                    <a:gd name="connsiteY1" fmla="*/ 12700 h 419100"/>
                    <a:gd name="connsiteX2" fmla="*/ 0 w 2908300"/>
                    <a:gd name="connsiteY2" fmla="*/ 0 h 419100"/>
                    <a:gd name="connsiteX0" fmla="*/ 2908300 w 2908300"/>
                    <a:gd name="connsiteY0" fmla="*/ 444500 h 444500"/>
                    <a:gd name="connsiteX1" fmla="*/ 2247900 w 2908300"/>
                    <a:gd name="connsiteY1" fmla="*/ 0 h 444500"/>
                    <a:gd name="connsiteX2" fmla="*/ 0 w 2908300"/>
                    <a:gd name="connsiteY2" fmla="*/ 25400 h 444500"/>
                    <a:gd name="connsiteX0" fmla="*/ 2908300 w 2908300"/>
                    <a:gd name="connsiteY0" fmla="*/ 419100 h 419100"/>
                    <a:gd name="connsiteX1" fmla="*/ 2235200 w 2908300"/>
                    <a:gd name="connsiteY1" fmla="*/ 0 h 419100"/>
                    <a:gd name="connsiteX2" fmla="*/ 0 w 2908300"/>
                    <a:gd name="connsiteY2" fmla="*/ 0 h 419100"/>
                  </a:gdLst>
                  <a:ahLst/>
                  <a:cxnLst>
                    <a:cxn ang="0">
                      <a:pos x="connsiteX0" y="connsiteY0"/>
                    </a:cxn>
                    <a:cxn ang="0">
                      <a:pos x="connsiteX1" y="connsiteY1"/>
                    </a:cxn>
                    <a:cxn ang="0">
                      <a:pos x="connsiteX2" y="connsiteY2"/>
                    </a:cxn>
                  </a:cxnLst>
                  <a:rect l="l" t="t" r="r" b="b"/>
                  <a:pathLst>
                    <a:path w="2908300" h="419100">
                      <a:moveTo>
                        <a:pt x="2908300" y="419100"/>
                      </a:moveTo>
                      <a:lnTo>
                        <a:pt x="2235200" y="0"/>
                      </a:lnTo>
                      <a:lnTo>
                        <a:pt x="0" y="0"/>
                      </a:lnTo>
                    </a:path>
                  </a:pathLst>
                </a:custGeom>
                <a:noFill/>
                <a:ln>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テキスト ボックス 39"/>
                <p:cNvSpPr txBox="1">
                  <a:spLocks noChangeArrowheads="1"/>
                </p:cNvSpPr>
                <p:nvPr/>
              </p:nvSpPr>
              <p:spPr bwMode="auto">
                <a:xfrm>
                  <a:off x="319087" y="4890263"/>
                  <a:ext cx="2694443" cy="3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50" dirty="0"/>
                    <a:t>　鋼管矢板（</a:t>
                  </a:r>
                  <a:r>
                    <a:rPr lang="en-US" altLang="ja-JP" sz="1050" dirty="0"/>
                    <a:t>L-T</a:t>
                  </a:r>
                  <a:r>
                    <a:rPr lang="ja-JP" altLang="en-US" sz="1050" dirty="0"/>
                    <a:t>型　</a:t>
                  </a:r>
                  <a:r>
                    <a:rPr lang="en-US" altLang="ja-JP" sz="1050" dirty="0"/>
                    <a:t>SKY400</a:t>
                  </a:r>
                  <a:r>
                    <a:rPr lang="ja-JP" altLang="en-US" sz="1050" dirty="0"/>
                    <a:t>）</a:t>
                  </a:r>
                </a:p>
              </p:txBody>
            </p:sp>
            <p:sp>
              <p:nvSpPr>
                <p:cNvPr id="47" name="テキスト ボックス 40"/>
                <p:cNvSpPr txBox="1">
                  <a:spLocks noChangeArrowheads="1"/>
                </p:cNvSpPr>
                <p:nvPr/>
              </p:nvSpPr>
              <p:spPr bwMode="auto">
                <a:xfrm>
                  <a:off x="211932" y="5338761"/>
                  <a:ext cx="2662096" cy="33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900" dirty="0"/>
                    <a:t>Φ1219.2mm</a:t>
                  </a:r>
                  <a:r>
                    <a:rPr lang="ja-JP" altLang="en-US" sz="900" dirty="0"/>
                    <a:t>　</a:t>
                  </a:r>
                  <a:r>
                    <a:rPr lang="en-US" altLang="ja-JP" sz="900" dirty="0"/>
                    <a:t>t=13mm</a:t>
                  </a:r>
                  <a:r>
                    <a:rPr lang="ja-JP" altLang="en-US" sz="900" dirty="0"/>
                    <a:t>　</a:t>
                  </a:r>
                  <a:r>
                    <a:rPr lang="en-US" altLang="ja-JP" sz="900" dirty="0"/>
                    <a:t>L=20.5m</a:t>
                  </a:r>
                  <a:endParaRPr lang="ja-JP" altLang="en-US" sz="900" dirty="0"/>
                </a:p>
              </p:txBody>
            </p:sp>
            <p:cxnSp>
              <p:nvCxnSpPr>
                <p:cNvPr id="48" name="直線コネクタ 47"/>
                <p:cNvCxnSpPr/>
                <p:nvPr/>
              </p:nvCxnSpPr>
              <p:spPr>
                <a:xfrm>
                  <a:off x="5364163" y="3644900"/>
                  <a:ext cx="0" cy="1296988"/>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 name="テキスト ボックス 46"/>
                <p:cNvSpPr txBox="1">
                  <a:spLocks noChangeArrowheads="1"/>
                </p:cNvSpPr>
                <p:nvPr/>
              </p:nvSpPr>
              <p:spPr bwMode="auto">
                <a:xfrm>
                  <a:off x="5688806" y="5548410"/>
                  <a:ext cx="1620085" cy="44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400" dirty="0"/>
                    <a:t>　地盤</a:t>
                  </a:r>
                  <a:r>
                    <a:rPr lang="ja-JP" altLang="en-US" sz="1200" dirty="0"/>
                    <a:t>改良工</a:t>
                  </a:r>
                  <a:endParaRPr lang="ja-JP" altLang="en-US" sz="1400" dirty="0"/>
                </a:p>
              </p:txBody>
            </p:sp>
            <p:sp>
              <p:nvSpPr>
                <p:cNvPr id="50" name="フリーフォーム 49"/>
                <p:cNvSpPr/>
                <p:nvPr/>
              </p:nvSpPr>
              <p:spPr>
                <a:xfrm>
                  <a:off x="3397250" y="1509713"/>
                  <a:ext cx="552450" cy="1271587"/>
                </a:xfrm>
                <a:custGeom>
                  <a:avLst/>
                  <a:gdLst>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47637 w 552450"/>
                    <a:gd name="connsiteY11" fmla="*/ 152400 h 1271588"/>
                    <a:gd name="connsiteX12" fmla="*/ 135731 w 552450"/>
                    <a:gd name="connsiteY12" fmla="*/ 38100 h 1271588"/>
                    <a:gd name="connsiteX13" fmla="*/ 0 w 552450"/>
                    <a:gd name="connsiteY13" fmla="*/ 0 h 1271588"/>
                    <a:gd name="connsiteX0" fmla="*/ 4763 w 557213"/>
                    <a:gd name="connsiteY0" fmla="*/ 0 h 1271588"/>
                    <a:gd name="connsiteX1" fmla="*/ 183356 w 557213"/>
                    <a:gd name="connsiteY1" fmla="*/ 2381 h 1271588"/>
                    <a:gd name="connsiteX2" fmla="*/ 178594 w 557213"/>
                    <a:gd name="connsiteY2" fmla="*/ 695325 h 1271588"/>
                    <a:gd name="connsiteX3" fmla="*/ 554831 w 557213"/>
                    <a:gd name="connsiteY3" fmla="*/ 697706 h 1271588"/>
                    <a:gd name="connsiteX4" fmla="*/ 557213 w 557213"/>
                    <a:gd name="connsiteY4" fmla="*/ 1271588 h 1271588"/>
                    <a:gd name="connsiteX5" fmla="*/ 504825 w 557213"/>
                    <a:gd name="connsiteY5" fmla="*/ 1271588 h 1271588"/>
                    <a:gd name="connsiteX6" fmla="*/ 500063 w 557213"/>
                    <a:gd name="connsiteY6" fmla="*/ 785813 h 1271588"/>
                    <a:gd name="connsiteX7" fmla="*/ 269081 w 557213"/>
                    <a:gd name="connsiteY7" fmla="*/ 785813 h 1271588"/>
                    <a:gd name="connsiteX8" fmla="*/ 264319 w 557213"/>
                    <a:gd name="connsiteY8" fmla="*/ 895350 h 1271588"/>
                    <a:gd name="connsiteX9" fmla="*/ 104775 w 557213"/>
                    <a:gd name="connsiteY9" fmla="*/ 895350 h 1271588"/>
                    <a:gd name="connsiteX10" fmla="*/ 111919 w 557213"/>
                    <a:gd name="connsiteY10" fmla="*/ 154781 h 1271588"/>
                    <a:gd name="connsiteX11" fmla="*/ 152400 w 557213"/>
                    <a:gd name="connsiteY11" fmla="*/ 152400 h 1271588"/>
                    <a:gd name="connsiteX12" fmla="*/ 140494 w 557213"/>
                    <a:gd name="connsiteY12" fmla="*/ 38100 h 1271588"/>
                    <a:gd name="connsiteX13" fmla="*/ 0 w 557213"/>
                    <a:gd name="connsiteY13" fmla="*/ 28575 h 1271588"/>
                    <a:gd name="connsiteX14" fmla="*/ 4763 w 557213"/>
                    <a:gd name="connsiteY14" fmla="*/ 0 h 1271588"/>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47637 w 552450"/>
                    <a:gd name="connsiteY11" fmla="*/ 152400 h 1271588"/>
                    <a:gd name="connsiteX12" fmla="*/ 135731 w 552450"/>
                    <a:gd name="connsiteY12" fmla="*/ 38100 h 1271588"/>
                    <a:gd name="connsiteX13" fmla="*/ 2381 w 552450"/>
                    <a:gd name="connsiteY13" fmla="*/ 33338 h 1271588"/>
                    <a:gd name="connsiteX14" fmla="*/ 0 w 552450"/>
                    <a:gd name="connsiteY14" fmla="*/ 0 h 1271588"/>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30969 w 552450"/>
                    <a:gd name="connsiteY11" fmla="*/ 150019 h 1271588"/>
                    <a:gd name="connsiteX12" fmla="*/ 135731 w 552450"/>
                    <a:gd name="connsiteY12" fmla="*/ 38100 h 1271588"/>
                    <a:gd name="connsiteX13" fmla="*/ 2381 w 552450"/>
                    <a:gd name="connsiteY13" fmla="*/ 33338 h 1271588"/>
                    <a:gd name="connsiteX14" fmla="*/ 0 w 552450"/>
                    <a:gd name="connsiteY14" fmla="*/ 0 h 1271588"/>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35731 w 552450"/>
                    <a:gd name="connsiteY11" fmla="*/ 147638 h 1271588"/>
                    <a:gd name="connsiteX12" fmla="*/ 135731 w 552450"/>
                    <a:gd name="connsiteY12" fmla="*/ 38100 h 1271588"/>
                    <a:gd name="connsiteX13" fmla="*/ 2381 w 552450"/>
                    <a:gd name="connsiteY13" fmla="*/ 33338 h 1271588"/>
                    <a:gd name="connsiteX14" fmla="*/ 0 w 552450"/>
                    <a:gd name="connsiteY14" fmla="*/ 0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450" h="1271588">
                      <a:moveTo>
                        <a:pt x="0" y="0"/>
                      </a:moveTo>
                      <a:lnTo>
                        <a:pt x="178593" y="2381"/>
                      </a:lnTo>
                      <a:cubicBezTo>
                        <a:pt x="177006" y="233362"/>
                        <a:pt x="175418" y="464344"/>
                        <a:pt x="173831" y="695325"/>
                      </a:cubicBezTo>
                      <a:lnTo>
                        <a:pt x="550068" y="697706"/>
                      </a:lnTo>
                      <a:lnTo>
                        <a:pt x="552450" y="1271588"/>
                      </a:lnTo>
                      <a:lnTo>
                        <a:pt x="500062" y="1271588"/>
                      </a:lnTo>
                      <a:cubicBezTo>
                        <a:pt x="498475" y="1109663"/>
                        <a:pt x="496887" y="947738"/>
                        <a:pt x="495300" y="785813"/>
                      </a:cubicBezTo>
                      <a:lnTo>
                        <a:pt x="264318" y="785813"/>
                      </a:lnTo>
                      <a:lnTo>
                        <a:pt x="259556" y="895350"/>
                      </a:lnTo>
                      <a:lnTo>
                        <a:pt x="100012" y="895350"/>
                      </a:lnTo>
                      <a:cubicBezTo>
                        <a:pt x="102393" y="648494"/>
                        <a:pt x="104775" y="401637"/>
                        <a:pt x="107156" y="154781"/>
                      </a:cubicBezTo>
                      <a:lnTo>
                        <a:pt x="135731" y="147638"/>
                      </a:lnTo>
                      <a:lnTo>
                        <a:pt x="135731" y="38100"/>
                      </a:lnTo>
                      <a:cubicBezTo>
                        <a:pt x="122237" y="34925"/>
                        <a:pt x="15875" y="36513"/>
                        <a:pt x="2381" y="33338"/>
                      </a:cubicBezTo>
                      <a:lnTo>
                        <a:pt x="0" y="0"/>
                      </a:lnTo>
                      <a:close/>
                    </a:path>
                  </a:pathLst>
                </a:custGeom>
                <a:solidFill>
                  <a:srgbClr val="FF0000">
                    <a:alpha val="4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正方形/長方形 50"/>
                <p:cNvSpPr/>
                <p:nvPr/>
              </p:nvSpPr>
              <p:spPr>
                <a:xfrm>
                  <a:off x="3663950" y="2303463"/>
                  <a:ext cx="234950" cy="3887787"/>
                </a:xfrm>
                <a:prstGeom prst="rect">
                  <a:avLst/>
                </a:prstGeom>
                <a:solidFill>
                  <a:srgbClr val="FF0000">
                    <a:alpha val="4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フリーフォーム 51"/>
                <p:cNvSpPr/>
                <p:nvPr/>
              </p:nvSpPr>
              <p:spPr>
                <a:xfrm>
                  <a:off x="4668838" y="4800600"/>
                  <a:ext cx="2927350" cy="1169988"/>
                </a:xfrm>
                <a:custGeom>
                  <a:avLst/>
                  <a:gdLst>
                    <a:gd name="connsiteX0" fmla="*/ 0 w 3543300"/>
                    <a:gd name="connsiteY0" fmla="*/ 0 h 1181100"/>
                    <a:gd name="connsiteX1" fmla="*/ 1143000 w 3543300"/>
                    <a:gd name="connsiteY1" fmla="*/ 1181100 h 1181100"/>
                    <a:gd name="connsiteX2" fmla="*/ 3543300 w 3543300"/>
                    <a:gd name="connsiteY2" fmla="*/ 1181100 h 1181100"/>
                  </a:gdLst>
                  <a:ahLst/>
                  <a:cxnLst>
                    <a:cxn ang="0">
                      <a:pos x="connsiteX0" y="connsiteY0"/>
                    </a:cxn>
                    <a:cxn ang="0">
                      <a:pos x="connsiteX1" y="connsiteY1"/>
                    </a:cxn>
                    <a:cxn ang="0">
                      <a:pos x="connsiteX2" y="connsiteY2"/>
                    </a:cxn>
                  </a:cxnLst>
                  <a:rect l="l" t="t" r="r" b="b"/>
                  <a:pathLst>
                    <a:path w="3543300" h="1181100">
                      <a:moveTo>
                        <a:pt x="0" y="0"/>
                      </a:moveTo>
                      <a:lnTo>
                        <a:pt x="1143000" y="1181100"/>
                      </a:lnTo>
                      <a:lnTo>
                        <a:pt x="3543300" y="1181100"/>
                      </a:lnTo>
                    </a:path>
                  </a:pathLst>
                </a:custGeom>
                <a:noFill/>
                <a:ln>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3" name="フリーフォーム 52"/>
                <p:cNvSpPr/>
                <p:nvPr/>
              </p:nvSpPr>
              <p:spPr>
                <a:xfrm>
                  <a:off x="5621338" y="4749800"/>
                  <a:ext cx="203200" cy="1219200"/>
                </a:xfrm>
                <a:custGeom>
                  <a:avLst/>
                  <a:gdLst>
                    <a:gd name="connsiteX0" fmla="*/ 0 w 203200"/>
                    <a:gd name="connsiteY0" fmla="*/ 0 h 1219200"/>
                    <a:gd name="connsiteX1" fmla="*/ 203200 w 203200"/>
                    <a:gd name="connsiteY1" fmla="*/ 1219200 h 1219200"/>
                  </a:gdLst>
                  <a:ahLst/>
                  <a:cxnLst>
                    <a:cxn ang="0">
                      <a:pos x="connsiteX0" y="connsiteY0"/>
                    </a:cxn>
                    <a:cxn ang="0">
                      <a:pos x="connsiteX1" y="connsiteY1"/>
                    </a:cxn>
                  </a:cxnLst>
                  <a:rect l="l" t="t" r="r" b="b"/>
                  <a:pathLst>
                    <a:path w="203200" h="1219200">
                      <a:moveTo>
                        <a:pt x="0" y="0"/>
                      </a:moveTo>
                      <a:lnTo>
                        <a:pt x="203200" y="1219200"/>
                      </a:lnTo>
                    </a:path>
                  </a:pathLst>
                </a:custGeom>
                <a:noFill/>
                <a:ln>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フリーフォーム 53"/>
                <p:cNvSpPr/>
                <p:nvPr/>
              </p:nvSpPr>
              <p:spPr>
                <a:xfrm>
                  <a:off x="3503613" y="2403475"/>
                  <a:ext cx="158750" cy="996950"/>
                </a:xfrm>
                <a:custGeom>
                  <a:avLst/>
                  <a:gdLst>
                    <a:gd name="connsiteX0" fmla="*/ 0 w 154782"/>
                    <a:gd name="connsiteY0" fmla="*/ 0 h 947737"/>
                    <a:gd name="connsiteX1" fmla="*/ 154782 w 154782"/>
                    <a:gd name="connsiteY1" fmla="*/ 2381 h 947737"/>
                    <a:gd name="connsiteX2" fmla="*/ 152400 w 154782"/>
                    <a:gd name="connsiteY2" fmla="*/ 897731 h 947737"/>
                    <a:gd name="connsiteX3" fmla="*/ 2382 w 154782"/>
                    <a:gd name="connsiteY3" fmla="*/ 947737 h 947737"/>
                    <a:gd name="connsiteX4" fmla="*/ 0 w 154782"/>
                    <a:gd name="connsiteY4" fmla="*/ 0 h 947737"/>
                    <a:gd name="connsiteX0" fmla="*/ 0 w 158718"/>
                    <a:gd name="connsiteY0" fmla="*/ 0 h 995472"/>
                    <a:gd name="connsiteX1" fmla="*/ 154782 w 158718"/>
                    <a:gd name="connsiteY1" fmla="*/ 2381 h 995472"/>
                    <a:gd name="connsiteX2" fmla="*/ 158718 w 158718"/>
                    <a:gd name="connsiteY2" fmla="*/ 993141 h 995472"/>
                    <a:gd name="connsiteX3" fmla="*/ 2382 w 158718"/>
                    <a:gd name="connsiteY3" fmla="*/ 947737 h 995472"/>
                    <a:gd name="connsiteX4" fmla="*/ 0 w 158718"/>
                    <a:gd name="connsiteY4" fmla="*/ 0 h 995472"/>
                    <a:gd name="connsiteX0" fmla="*/ 0 w 158718"/>
                    <a:gd name="connsiteY0" fmla="*/ 0 h 997853"/>
                    <a:gd name="connsiteX1" fmla="*/ 154782 w 158718"/>
                    <a:gd name="connsiteY1" fmla="*/ 2381 h 997853"/>
                    <a:gd name="connsiteX2" fmla="*/ 158718 w 158718"/>
                    <a:gd name="connsiteY2" fmla="*/ 993141 h 997853"/>
                    <a:gd name="connsiteX3" fmla="*/ 2382 w 158718"/>
                    <a:gd name="connsiteY3" fmla="*/ 992262 h 997853"/>
                    <a:gd name="connsiteX4" fmla="*/ 0 w 158718"/>
                    <a:gd name="connsiteY4" fmla="*/ 0 h 99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18" h="997853">
                      <a:moveTo>
                        <a:pt x="0" y="0"/>
                      </a:moveTo>
                      <a:lnTo>
                        <a:pt x="154782" y="2381"/>
                      </a:lnTo>
                      <a:lnTo>
                        <a:pt x="158718" y="993141"/>
                      </a:lnTo>
                      <a:cubicBezTo>
                        <a:pt x="108712" y="1009810"/>
                        <a:pt x="52388" y="975593"/>
                        <a:pt x="2382" y="992262"/>
                      </a:cubicBezTo>
                      <a:cubicBezTo>
                        <a:pt x="3969" y="677937"/>
                        <a:pt x="5557" y="319087"/>
                        <a:pt x="0" y="0"/>
                      </a:cubicBezTo>
                      <a:close/>
                    </a:path>
                  </a:pathLst>
                </a:custGeom>
                <a:solidFill>
                  <a:srgbClr val="FF0000">
                    <a:alpha val="2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正方形/長方形 54"/>
                <p:cNvSpPr/>
                <p:nvPr/>
              </p:nvSpPr>
              <p:spPr>
                <a:xfrm>
                  <a:off x="5621338" y="1628775"/>
                  <a:ext cx="1830387" cy="307975"/>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フリーフォーム 55"/>
                <p:cNvSpPr/>
                <p:nvPr/>
              </p:nvSpPr>
              <p:spPr>
                <a:xfrm>
                  <a:off x="3903663" y="3163888"/>
                  <a:ext cx="3570287" cy="482600"/>
                </a:xfrm>
                <a:custGeom>
                  <a:avLst/>
                  <a:gdLst>
                    <a:gd name="connsiteX0" fmla="*/ 0 w 2320925"/>
                    <a:gd name="connsiteY0" fmla="*/ 409575 h 593725"/>
                    <a:gd name="connsiteX1" fmla="*/ 511175 w 2320925"/>
                    <a:gd name="connsiteY1" fmla="*/ 520700 h 593725"/>
                    <a:gd name="connsiteX2" fmla="*/ 2289175 w 2320925"/>
                    <a:gd name="connsiteY2" fmla="*/ 593725 h 593725"/>
                    <a:gd name="connsiteX3" fmla="*/ 2320925 w 2320925"/>
                    <a:gd name="connsiteY3" fmla="*/ 482600 h 593725"/>
                    <a:gd name="connsiteX4" fmla="*/ 1771650 w 2320925"/>
                    <a:gd name="connsiteY4" fmla="*/ 117475 h 593725"/>
                    <a:gd name="connsiteX5" fmla="*/ 6350 w 2320925"/>
                    <a:gd name="connsiteY5" fmla="*/ 130175 h 593725"/>
                    <a:gd name="connsiteX6" fmla="*/ 6350 w 2320925"/>
                    <a:gd name="connsiteY6" fmla="*/ 130175 h 593725"/>
                    <a:gd name="connsiteX7" fmla="*/ 92075 w 2320925"/>
                    <a:gd name="connsiteY7" fmla="*/ 0 h 593725"/>
                    <a:gd name="connsiteX0" fmla="*/ 0 w 2320925"/>
                    <a:gd name="connsiteY0" fmla="*/ 292100 h 476250"/>
                    <a:gd name="connsiteX1" fmla="*/ 511175 w 2320925"/>
                    <a:gd name="connsiteY1" fmla="*/ 403225 h 476250"/>
                    <a:gd name="connsiteX2" fmla="*/ 2289175 w 2320925"/>
                    <a:gd name="connsiteY2" fmla="*/ 476250 h 476250"/>
                    <a:gd name="connsiteX3" fmla="*/ 2320925 w 2320925"/>
                    <a:gd name="connsiteY3" fmla="*/ 365125 h 476250"/>
                    <a:gd name="connsiteX4" fmla="*/ 1771650 w 2320925"/>
                    <a:gd name="connsiteY4" fmla="*/ 0 h 476250"/>
                    <a:gd name="connsiteX5" fmla="*/ 6350 w 2320925"/>
                    <a:gd name="connsiteY5" fmla="*/ 12700 h 476250"/>
                    <a:gd name="connsiteX6" fmla="*/ 6350 w 2320925"/>
                    <a:gd name="connsiteY6" fmla="*/ 12700 h 476250"/>
                    <a:gd name="connsiteX0" fmla="*/ 0 w 2320925"/>
                    <a:gd name="connsiteY0" fmla="*/ 292100 h 476250"/>
                    <a:gd name="connsiteX1" fmla="*/ 511175 w 2320925"/>
                    <a:gd name="connsiteY1" fmla="*/ 403225 h 476250"/>
                    <a:gd name="connsiteX2" fmla="*/ 2289175 w 2320925"/>
                    <a:gd name="connsiteY2" fmla="*/ 476250 h 476250"/>
                    <a:gd name="connsiteX3" fmla="*/ 2320925 w 2320925"/>
                    <a:gd name="connsiteY3" fmla="*/ 365125 h 476250"/>
                    <a:gd name="connsiteX4" fmla="*/ 1771650 w 2320925"/>
                    <a:gd name="connsiteY4" fmla="*/ 0 h 476250"/>
                    <a:gd name="connsiteX5" fmla="*/ 6350 w 2320925"/>
                    <a:gd name="connsiteY5" fmla="*/ 12700 h 476250"/>
                    <a:gd name="connsiteX6" fmla="*/ 6350 w 2320925"/>
                    <a:gd name="connsiteY6" fmla="*/ 12700 h 476250"/>
                    <a:gd name="connsiteX7" fmla="*/ 0 w 2320925"/>
                    <a:gd name="connsiteY7" fmla="*/ 292100 h 476250"/>
                    <a:gd name="connsiteX0" fmla="*/ 0 w 3209925"/>
                    <a:gd name="connsiteY0" fmla="*/ 292100 h 476250"/>
                    <a:gd name="connsiteX1" fmla="*/ 511175 w 3209925"/>
                    <a:gd name="connsiteY1" fmla="*/ 403225 h 476250"/>
                    <a:gd name="connsiteX2" fmla="*/ 2289175 w 3209925"/>
                    <a:gd name="connsiteY2" fmla="*/ 476250 h 476250"/>
                    <a:gd name="connsiteX3" fmla="*/ 3209925 w 3209925"/>
                    <a:gd name="connsiteY3" fmla="*/ 371475 h 476250"/>
                    <a:gd name="connsiteX4" fmla="*/ 1771650 w 3209925"/>
                    <a:gd name="connsiteY4" fmla="*/ 0 h 476250"/>
                    <a:gd name="connsiteX5" fmla="*/ 6350 w 3209925"/>
                    <a:gd name="connsiteY5" fmla="*/ 12700 h 476250"/>
                    <a:gd name="connsiteX6" fmla="*/ 6350 w 3209925"/>
                    <a:gd name="connsiteY6" fmla="*/ 12700 h 476250"/>
                    <a:gd name="connsiteX7" fmla="*/ 0 w 3209925"/>
                    <a:gd name="connsiteY7" fmla="*/ 292100 h 476250"/>
                    <a:gd name="connsiteX0" fmla="*/ 0 w 3209925"/>
                    <a:gd name="connsiteY0" fmla="*/ 292100 h 488361"/>
                    <a:gd name="connsiteX1" fmla="*/ 511175 w 3209925"/>
                    <a:gd name="connsiteY1" fmla="*/ 403225 h 488361"/>
                    <a:gd name="connsiteX2" fmla="*/ 2289175 w 3209925"/>
                    <a:gd name="connsiteY2" fmla="*/ 476250 h 488361"/>
                    <a:gd name="connsiteX3" fmla="*/ 2908300 w 3209925"/>
                    <a:gd name="connsiteY3" fmla="*/ 482599 h 488361"/>
                    <a:gd name="connsiteX4" fmla="*/ 3209925 w 3209925"/>
                    <a:gd name="connsiteY4" fmla="*/ 371475 h 488361"/>
                    <a:gd name="connsiteX5" fmla="*/ 1771650 w 3209925"/>
                    <a:gd name="connsiteY5" fmla="*/ 0 h 488361"/>
                    <a:gd name="connsiteX6" fmla="*/ 6350 w 3209925"/>
                    <a:gd name="connsiteY6" fmla="*/ 12700 h 488361"/>
                    <a:gd name="connsiteX7" fmla="*/ 6350 w 3209925"/>
                    <a:gd name="connsiteY7" fmla="*/ 12700 h 488361"/>
                    <a:gd name="connsiteX8" fmla="*/ 0 w 3209925"/>
                    <a:gd name="connsiteY8" fmla="*/ 292100 h 488361"/>
                    <a:gd name="connsiteX0" fmla="*/ 0 w 3365500"/>
                    <a:gd name="connsiteY0" fmla="*/ 292100 h 488361"/>
                    <a:gd name="connsiteX1" fmla="*/ 511175 w 3365500"/>
                    <a:gd name="connsiteY1" fmla="*/ 403225 h 488361"/>
                    <a:gd name="connsiteX2" fmla="*/ 2289175 w 3365500"/>
                    <a:gd name="connsiteY2" fmla="*/ 476250 h 488361"/>
                    <a:gd name="connsiteX3" fmla="*/ 2908300 w 3365500"/>
                    <a:gd name="connsiteY3" fmla="*/ 482599 h 488361"/>
                    <a:gd name="connsiteX4" fmla="*/ 3365500 w 3365500"/>
                    <a:gd name="connsiteY4" fmla="*/ 409575 h 488361"/>
                    <a:gd name="connsiteX5" fmla="*/ 1771650 w 3365500"/>
                    <a:gd name="connsiteY5" fmla="*/ 0 h 488361"/>
                    <a:gd name="connsiteX6" fmla="*/ 6350 w 3365500"/>
                    <a:gd name="connsiteY6" fmla="*/ 12700 h 488361"/>
                    <a:gd name="connsiteX7" fmla="*/ 6350 w 3365500"/>
                    <a:gd name="connsiteY7" fmla="*/ 12700 h 488361"/>
                    <a:gd name="connsiteX8" fmla="*/ 0 w 3365500"/>
                    <a:gd name="connsiteY8" fmla="*/ 292100 h 488361"/>
                    <a:gd name="connsiteX0" fmla="*/ 0 w 3365500"/>
                    <a:gd name="connsiteY0" fmla="*/ 292100 h 482599"/>
                    <a:gd name="connsiteX1" fmla="*/ 511175 w 3365500"/>
                    <a:gd name="connsiteY1" fmla="*/ 403225 h 482599"/>
                    <a:gd name="connsiteX2" fmla="*/ 2289175 w 3365500"/>
                    <a:gd name="connsiteY2" fmla="*/ 476250 h 482599"/>
                    <a:gd name="connsiteX3" fmla="*/ 2908300 w 3365500"/>
                    <a:gd name="connsiteY3" fmla="*/ 482599 h 482599"/>
                    <a:gd name="connsiteX4" fmla="*/ 3365500 w 3365500"/>
                    <a:gd name="connsiteY4" fmla="*/ 409575 h 482599"/>
                    <a:gd name="connsiteX5" fmla="*/ 1771650 w 3365500"/>
                    <a:gd name="connsiteY5" fmla="*/ 0 h 482599"/>
                    <a:gd name="connsiteX6" fmla="*/ 6350 w 3365500"/>
                    <a:gd name="connsiteY6" fmla="*/ 12700 h 482599"/>
                    <a:gd name="connsiteX7" fmla="*/ 6350 w 3365500"/>
                    <a:gd name="connsiteY7" fmla="*/ 12700 h 482599"/>
                    <a:gd name="connsiteX8" fmla="*/ 0 w 3365500"/>
                    <a:gd name="connsiteY8" fmla="*/ 292100 h 482599"/>
                    <a:gd name="connsiteX0" fmla="*/ 0 w 3365500"/>
                    <a:gd name="connsiteY0" fmla="*/ 292100 h 482599"/>
                    <a:gd name="connsiteX1" fmla="*/ 511175 w 3365500"/>
                    <a:gd name="connsiteY1" fmla="*/ 403225 h 482599"/>
                    <a:gd name="connsiteX2" fmla="*/ 2289175 w 3365500"/>
                    <a:gd name="connsiteY2" fmla="*/ 476250 h 482599"/>
                    <a:gd name="connsiteX3" fmla="*/ 2908300 w 3365500"/>
                    <a:gd name="connsiteY3" fmla="*/ 482599 h 482599"/>
                    <a:gd name="connsiteX4" fmla="*/ 3365500 w 3365500"/>
                    <a:gd name="connsiteY4" fmla="*/ 409575 h 482599"/>
                    <a:gd name="connsiteX5" fmla="*/ 1771650 w 3365500"/>
                    <a:gd name="connsiteY5" fmla="*/ 0 h 482599"/>
                    <a:gd name="connsiteX6" fmla="*/ 6350 w 3365500"/>
                    <a:gd name="connsiteY6" fmla="*/ 12700 h 482599"/>
                    <a:gd name="connsiteX7" fmla="*/ 6350 w 3365500"/>
                    <a:gd name="connsiteY7" fmla="*/ 12700 h 482599"/>
                    <a:gd name="connsiteX8" fmla="*/ 0 w 3365500"/>
                    <a:gd name="connsiteY8" fmla="*/ 292100 h 482599"/>
                    <a:gd name="connsiteX0" fmla="*/ 0 w 3365500"/>
                    <a:gd name="connsiteY0" fmla="*/ 292100 h 482599"/>
                    <a:gd name="connsiteX1" fmla="*/ 511175 w 3365500"/>
                    <a:gd name="connsiteY1" fmla="*/ 403225 h 482599"/>
                    <a:gd name="connsiteX2" fmla="*/ 2289175 w 3365500"/>
                    <a:gd name="connsiteY2" fmla="*/ 476250 h 482599"/>
                    <a:gd name="connsiteX3" fmla="*/ 2908300 w 3365500"/>
                    <a:gd name="connsiteY3" fmla="*/ 482599 h 482599"/>
                    <a:gd name="connsiteX4" fmla="*/ 3365500 w 3365500"/>
                    <a:gd name="connsiteY4" fmla="*/ 409575 h 482599"/>
                    <a:gd name="connsiteX5" fmla="*/ 1771650 w 3365500"/>
                    <a:gd name="connsiteY5" fmla="*/ 0 h 482599"/>
                    <a:gd name="connsiteX6" fmla="*/ 6350 w 3365500"/>
                    <a:gd name="connsiteY6" fmla="*/ 12700 h 482599"/>
                    <a:gd name="connsiteX7" fmla="*/ 6350 w 3365500"/>
                    <a:gd name="connsiteY7" fmla="*/ 12700 h 482599"/>
                    <a:gd name="connsiteX8" fmla="*/ 0 w 3365500"/>
                    <a:gd name="connsiteY8" fmla="*/ 292100 h 482599"/>
                    <a:gd name="connsiteX0" fmla="*/ 0 w 3570287"/>
                    <a:gd name="connsiteY0" fmla="*/ 292100 h 482599"/>
                    <a:gd name="connsiteX1" fmla="*/ 511175 w 3570287"/>
                    <a:gd name="connsiteY1" fmla="*/ 403225 h 482599"/>
                    <a:gd name="connsiteX2" fmla="*/ 2289175 w 3570287"/>
                    <a:gd name="connsiteY2" fmla="*/ 476250 h 482599"/>
                    <a:gd name="connsiteX3" fmla="*/ 2908300 w 3570287"/>
                    <a:gd name="connsiteY3" fmla="*/ 482599 h 482599"/>
                    <a:gd name="connsiteX4" fmla="*/ 3570287 w 3570287"/>
                    <a:gd name="connsiteY4" fmla="*/ 381000 h 482599"/>
                    <a:gd name="connsiteX5" fmla="*/ 1771650 w 3570287"/>
                    <a:gd name="connsiteY5" fmla="*/ 0 h 482599"/>
                    <a:gd name="connsiteX6" fmla="*/ 6350 w 3570287"/>
                    <a:gd name="connsiteY6" fmla="*/ 12700 h 482599"/>
                    <a:gd name="connsiteX7" fmla="*/ 6350 w 3570287"/>
                    <a:gd name="connsiteY7" fmla="*/ 12700 h 482599"/>
                    <a:gd name="connsiteX8" fmla="*/ 0 w 3570287"/>
                    <a:gd name="connsiteY8" fmla="*/ 292100 h 482599"/>
                    <a:gd name="connsiteX0" fmla="*/ 0 w 3586162"/>
                    <a:gd name="connsiteY0" fmla="*/ 292100 h 482599"/>
                    <a:gd name="connsiteX1" fmla="*/ 511175 w 3586162"/>
                    <a:gd name="connsiteY1" fmla="*/ 403225 h 482599"/>
                    <a:gd name="connsiteX2" fmla="*/ 2289175 w 3586162"/>
                    <a:gd name="connsiteY2" fmla="*/ 476250 h 482599"/>
                    <a:gd name="connsiteX3" fmla="*/ 2908300 w 3586162"/>
                    <a:gd name="connsiteY3" fmla="*/ 482599 h 482599"/>
                    <a:gd name="connsiteX4" fmla="*/ 3586162 w 3586162"/>
                    <a:gd name="connsiteY4" fmla="*/ 450849 h 482599"/>
                    <a:gd name="connsiteX5" fmla="*/ 3570287 w 3586162"/>
                    <a:gd name="connsiteY5" fmla="*/ 381000 h 482599"/>
                    <a:gd name="connsiteX6" fmla="*/ 1771650 w 3586162"/>
                    <a:gd name="connsiteY6" fmla="*/ 0 h 482599"/>
                    <a:gd name="connsiteX7" fmla="*/ 6350 w 3586162"/>
                    <a:gd name="connsiteY7" fmla="*/ 12700 h 482599"/>
                    <a:gd name="connsiteX8" fmla="*/ 6350 w 3586162"/>
                    <a:gd name="connsiteY8" fmla="*/ 12700 h 482599"/>
                    <a:gd name="connsiteX9" fmla="*/ 0 w 3586162"/>
                    <a:gd name="connsiteY9" fmla="*/ 292100 h 482599"/>
                    <a:gd name="connsiteX0" fmla="*/ 0 w 3570287"/>
                    <a:gd name="connsiteY0" fmla="*/ 292100 h 482599"/>
                    <a:gd name="connsiteX1" fmla="*/ 511175 w 3570287"/>
                    <a:gd name="connsiteY1" fmla="*/ 403225 h 482599"/>
                    <a:gd name="connsiteX2" fmla="*/ 2289175 w 3570287"/>
                    <a:gd name="connsiteY2" fmla="*/ 476250 h 482599"/>
                    <a:gd name="connsiteX3" fmla="*/ 2908300 w 3570287"/>
                    <a:gd name="connsiteY3" fmla="*/ 482599 h 482599"/>
                    <a:gd name="connsiteX4" fmla="*/ 3567112 w 3570287"/>
                    <a:gd name="connsiteY4" fmla="*/ 455612 h 482599"/>
                    <a:gd name="connsiteX5" fmla="*/ 3570287 w 3570287"/>
                    <a:gd name="connsiteY5" fmla="*/ 381000 h 482599"/>
                    <a:gd name="connsiteX6" fmla="*/ 1771650 w 3570287"/>
                    <a:gd name="connsiteY6" fmla="*/ 0 h 482599"/>
                    <a:gd name="connsiteX7" fmla="*/ 6350 w 3570287"/>
                    <a:gd name="connsiteY7" fmla="*/ 12700 h 482599"/>
                    <a:gd name="connsiteX8" fmla="*/ 6350 w 3570287"/>
                    <a:gd name="connsiteY8" fmla="*/ 12700 h 482599"/>
                    <a:gd name="connsiteX9" fmla="*/ 0 w 3570287"/>
                    <a:gd name="connsiteY9" fmla="*/ 292100 h 48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287" h="482599">
                      <a:moveTo>
                        <a:pt x="0" y="292100"/>
                      </a:moveTo>
                      <a:lnTo>
                        <a:pt x="511175" y="403225"/>
                      </a:lnTo>
                      <a:lnTo>
                        <a:pt x="2289175" y="476250"/>
                      </a:lnTo>
                      <a:cubicBezTo>
                        <a:pt x="2283883" y="469900"/>
                        <a:pt x="2907242" y="479424"/>
                        <a:pt x="2908300" y="482599"/>
                      </a:cubicBezTo>
                      <a:cubicBezTo>
                        <a:pt x="3027891" y="460903"/>
                        <a:pt x="3447521" y="477308"/>
                        <a:pt x="3567112" y="455612"/>
                      </a:cubicBezTo>
                      <a:lnTo>
                        <a:pt x="3570287" y="381000"/>
                      </a:lnTo>
                      <a:lnTo>
                        <a:pt x="1771650" y="0"/>
                      </a:lnTo>
                      <a:lnTo>
                        <a:pt x="6350" y="12700"/>
                      </a:lnTo>
                      <a:lnTo>
                        <a:pt x="6350" y="12700"/>
                      </a:lnTo>
                      <a:lnTo>
                        <a:pt x="0" y="292100"/>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テキスト ボックス 46"/>
                <p:cNvSpPr txBox="1">
                  <a:spLocks noChangeArrowheads="1"/>
                </p:cNvSpPr>
                <p:nvPr/>
              </p:nvSpPr>
              <p:spPr bwMode="auto">
                <a:xfrm>
                  <a:off x="3995738" y="2982002"/>
                  <a:ext cx="2540793" cy="3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dirty="0"/>
                    <a:t>▽計画河床</a:t>
                  </a:r>
                  <a:r>
                    <a:rPr lang="en-US" altLang="ja-JP" sz="1100" dirty="0"/>
                    <a:t>OP-3.00</a:t>
                  </a:r>
                  <a:endParaRPr lang="ja-JP" altLang="en-US" sz="1100" dirty="0"/>
                </a:p>
              </p:txBody>
            </p:sp>
            <p:cxnSp>
              <p:nvCxnSpPr>
                <p:cNvPr id="58" name="直線コネクタ 57"/>
                <p:cNvCxnSpPr/>
                <p:nvPr/>
              </p:nvCxnSpPr>
              <p:spPr>
                <a:xfrm flipH="1">
                  <a:off x="3949700" y="3340100"/>
                  <a:ext cx="35258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a:off x="3967163" y="3335338"/>
                  <a:ext cx="152400" cy="152400"/>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4071938" y="3343275"/>
                  <a:ext cx="171450" cy="173038"/>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4186238" y="3346450"/>
                  <a:ext cx="192087" cy="188913"/>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4294188" y="3346450"/>
                  <a:ext cx="211137" cy="215900"/>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4408488" y="3341688"/>
                  <a:ext cx="239712" cy="24447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4535488" y="3344863"/>
                  <a:ext cx="241300" cy="23812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4659313" y="3343275"/>
                  <a:ext cx="250825" cy="255588"/>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4791075" y="3343275"/>
                  <a:ext cx="255588" cy="255588"/>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H="1">
                  <a:off x="4919663" y="3355975"/>
                  <a:ext cx="250825" cy="252413"/>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H="1">
                  <a:off x="5038725" y="3341688"/>
                  <a:ext cx="276225" cy="27622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5153025" y="3409950"/>
                  <a:ext cx="228600" cy="23177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grpSp>
              <p:nvGrpSpPr>
                <p:cNvPr id="70" name="グループ化 6"/>
                <p:cNvGrpSpPr>
                  <a:grpSpLocks/>
                </p:cNvGrpSpPr>
                <p:nvPr/>
              </p:nvGrpSpPr>
              <p:grpSpPr bwMode="auto">
                <a:xfrm>
                  <a:off x="3908425" y="3336926"/>
                  <a:ext cx="4838700" cy="1614487"/>
                  <a:chOff x="3909764" y="3327402"/>
                  <a:chExt cx="4838700" cy="1614486"/>
                </a:xfrm>
              </p:grpSpPr>
              <p:sp>
                <p:nvSpPr>
                  <p:cNvPr id="71" name="正方形/長方形 70"/>
                  <p:cNvSpPr/>
                  <p:nvPr/>
                </p:nvSpPr>
                <p:spPr>
                  <a:xfrm>
                    <a:off x="3909764" y="3340101"/>
                    <a:ext cx="1457325" cy="1601787"/>
                  </a:xfrm>
                  <a:prstGeom prst="rect">
                    <a:avLst/>
                  </a:prstGeom>
                  <a:solidFill>
                    <a:srgbClr val="0000FF">
                      <a:alpha val="45000"/>
                    </a:srgbClr>
                  </a:solidFill>
                  <a:ln w="9525">
                    <a:solidFill>
                      <a:srgbClr val="0000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正方形/長方形 71"/>
                  <p:cNvSpPr/>
                  <p:nvPr/>
                </p:nvSpPr>
                <p:spPr>
                  <a:xfrm>
                    <a:off x="5367089" y="3629026"/>
                    <a:ext cx="1746250" cy="1312862"/>
                  </a:xfrm>
                  <a:prstGeom prst="rect">
                    <a:avLst/>
                  </a:prstGeom>
                  <a:solidFill>
                    <a:srgbClr val="0000FF">
                      <a:alpha val="45000"/>
                    </a:srgbClr>
                  </a:solidFill>
                  <a:ln w="9525">
                    <a:solidFill>
                      <a:srgbClr val="0000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フリーフォーム 72"/>
                  <p:cNvSpPr/>
                  <p:nvPr/>
                </p:nvSpPr>
                <p:spPr>
                  <a:xfrm>
                    <a:off x="3909764" y="3327402"/>
                    <a:ext cx="4838700" cy="296863"/>
                  </a:xfrm>
                  <a:custGeom>
                    <a:avLst/>
                    <a:gdLst>
                      <a:gd name="connsiteX0" fmla="*/ 0 w 4838700"/>
                      <a:gd name="connsiteY0" fmla="*/ 0 h 342900"/>
                      <a:gd name="connsiteX1" fmla="*/ 1435100 w 4838700"/>
                      <a:gd name="connsiteY1" fmla="*/ 38100 h 342900"/>
                      <a:gd name="connsiteX2" fmla="*/ 2298700 w 4838700"/>
                      <a:gd name="connsiteY2" fmla="*/ 330200 h 342900"/>
                      <a:gd name="connsiteX3" fmla="*/ 4838700 w 4838700"/>
                      <a:gd name="connsiteY3" fmla="*/ 342900 h 342900"/>
                      <a:gd name="connsiteX0" fmla="*/ 0 w 4838700"/>
                      <a:gd name="connsiteY0" fmla="*/ 9525 h 304800"/>
                      <a:gd name="connsiteX1" fmla="*/ 1435100 w 4838700"/>
                      <a:gd name="connsiteY1" fmla="*/ 0 h 304800"/>
                      <a:gd name="connsiteX2" fmla="*/ 2298700 w 4838700"/>
                      <a:gd name="connsiteY2" fmla="*/ 292100 h 304800"/>
                      <a:gd name="connsiteX3" fmla="*/ 4838700 w 4838700"/>
                      <a:gd name="connsiteY3" fmla="*/ 304800 h 304800"/>
                      <a:gd name="connsiteX0" fmla="*/ 0 w 4838700"/>
                      <a:gd name="connsiteY0" fmla="*/ 9525 h 304800"/>
                      <a:gd name="connsiteX1" fmla="*/ 1460750 w 4838700"/>
                      <a:gd name="connsiteY1" fmla="*/ 8731 h 304800"/>
                      <a:gd name="connsiteX2" fmla="*/ 1435100 w 4838700"/>
                      <a:gd name="connsiteY2" fmla="*/ 0 h 304800"/>
                      <a:gd name="connsiteX3" fmla="*/ 2298700 w 4838700"/>
                      <a:gd name="connsiteY3" fmla="*/ 292100 h 304800"/>
                      <a:gd name="connsiteX4" fmla="*/ 4838700 w 4838700"/>
                      <a:gd name="connsiteY4" fmla="*/ 304800 h 304800"/>
                      <a:gd name="connsiteX0" fmla="*/ 0 w 4838700"/>
                      <a:gd name="connsiteY0" fmla="*/ 794 h 296069"/>
                      <a:gd name="connsiteX1" fmla="*/ 1460750 w 4838700"/>
                      <a:gd name="connsiteY1" fmla="*/ 0 h 296069"/>
                      <a:gd name="connsiteX2" fmla="*/ 2298700 w 4838700"/>
                      <a:gd name="connsiteY2" fmla="*/ 283369 h 296069"/>
                      <a:gd name="connsiteX3" fmla="*/ 4838700 w 4838700"/>
                      <a:gd name="connsiteY3" fmla="*/ 296069 h 296069"/>
                    </a:gdLst>
                    <a:ahLst/>
                    <a:cxnLst>
                      <a:cxn ang="0">
                        <a:pos x="connsiteX0" y="connsiteY0"/>
                      </a:cxn>
                      <a:cxn ang="0">
                        <a:pos x="connsiteX1" y="connsiteY1"/>
                      </a:cxn>
                      <a:cxn ang="0">
                        <a:pos x="connsiteX2" y="connsiteY2"/>
                      </a:cxn>
                      <a:cxn ang="0">
                        <a:pos x="connsiteX3" y="connsiteY3"/>
                      </a:cxn>
                    </a:cxnLst>
                    <a:rect l="l" t="t" r="r" b="b"/>
                    <a:pathLst>
                      <a:path w="4838700" h="296069">
                        <a:moveTo>
                          <a:pt x="0" y="794"/>
                        </a:moveTo>
                        <a:lnTo>
                          <a:pt x="1460750" y="0"/>
                        </a:lnTo>
                        <a:lnTo>
                          <a:pt x="2298700" y="283369"/>
                        </a:lnTo>
                        <a:lnTo>
                          <a:pt x="4838700" y="296069"/>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cxnSp>
            <p:nvCxnSpPr>
              <p:cNvPr id="75" name="直線コネクタ 74"/>
              <p:cNvCxnSpPr/>
              <p:nvPr/>
            </p:nvCxnSpPr>
            <p:spPr>
              <a:xfrm flipH="1">
                <a:off x="649288" y="2761307"/>
                <a:ext cx="30353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520700" y="4390082"/>
                <a:ext cx="33337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520700" y="3990032"/>
                <a:ext cx="33337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00063" y="3528070"/>
                <a:ext cx="33337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1187450" y="2761307"/>
                <a:ext cx="0" cy="763588"/>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1187450" y="4007495"/>
                <a:ext cx="0" cy="382587"/>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1" name="テキスト ボックス 2053"/>
              <p:cNvSpPr txBox="1">
                <a:spLocks noChangeArrowheads="1"/>
              </p:cNvSpPr>
              <p:nvPr/>
            </p:nvSpPr>
            <p:spPr bwMode="auto">
              <a:xfrm>
                <a:off x="1268414" y="2953395"/>
                <a:ext cx="1926092"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200" dirty="0"/>
                  <a:t>液状化層</a:t>
                </a:r>
                <a:endParaRPr lang="ja-JP" altLang="en-US" sz="1400" dirty="0"/>
              </a:p>
            </p:txBody>
          </p:sp>
          <p:sp>
            <p:nvSpPr>
              <p:cNvPr id="82" name="テキスト ボックス 75"/>
              <p:cNvSpPr txBox="1">
                <a:spLocks noChangeArrowheads="1"/>
              </p:cNvSpPr>
              <p:nvPr/>
            </p:nvSpPr>
            <p:spPr bwMode="auto">
              <a:xfrm>
                <a:off x="1353733" y="3946476"/>
                <a:ext cx="1626411"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200" dirty="0"/>
                  <a:t>液状化層</a:t>
                </a:r>
              </a:p>
            </p:txBody>
          </p:sp>
        </p:grpSp>
        <p:sp>
          <p:nvSpPr>
            <p:cNvPr id="16" name="フリーフォーム 15"/>
            <p:cNvSpPr/>
            <p:nvPr/>
          </p:nvSpPr>
          <p:spPr>
            <a:xfrm>
              <a:off x="2043113" y="2481263"/>
              <a:ext cx="71437" cy="2100262"/>
            </a:xfrm>
            <a:custGeom>
              <a:avLst/>
              <a:gdLst>
                <a:gd name="connsiteX0" fmla="*/ 0 w 71437"/>
                <a:gd name="connsiteY0" fmla="*/ 0 h 2100262"/>
                <a:gd name="connsiteX1" fmla="*/ 71437 w 71437"/>
                <a:gd name="connsiteY1" fmla="*/ 4762 h 2100262"/>
                <a:gd name="connsiteX2" fmla="*/ 71437 w 71437"/>
                <a:gd name="connsiteY2" fmla="*/ 61912 h 2100262"/>
                <a:gd name="connsiteX3" fmla="*/ 57150 w 71437"/>
                <a:gd name="connsiteY3" fmla="*/ 61912 h 2100262"/>
                <a:gd name="connsiteX4" fmla="*/ 52387 w 71437"/>
                <a:gd name="connsiteY4" fmla="*/ 2100262 h 2100262"/>
                <a:gd name="connsiteX5" fmla="*/ 23812 w 71437"/>
                <a:gd name="connsiteY5" fmla="*/ 2100262 h 2100262"/>
                <a:gd name="connsiteX6" fmla="*/ 0 w 71437"/>
                <a:gd name="connsiteY6" fmla="*/ 0 h 2100262"/>
                <a:gd name="connsiteX0" fmla="*/ 0 w 71437"/>
                <a:gd name="connsiteY0" fmla="*/ 0 h 2100262"/>
                <a:gd name="connsiteX1" fmla="*/ 71437 w 71437"/>
                <a:gd name="connsiteY1" fmla="*/ 4762 h 2100262"/>
                <a:gd name="connsiteX2" fmla="*/ 71437 w 71437"/>
                <a:gd name="connsiteY2" fmla="*/ 61912 h 2100262"/>
                <a:gd name="connsiteX3" fmla="*/ 57150 w 71437"/>
                <a:gd name="connsiteY3" fmla="*/ 61912 h 2100262"/>
                <a:gd name="connsiteX4" fmla="*/ 61912 w 71437"/>
                <a:gd name="connsiteY4" fmla="*/ 2095499 h 2100262"/>
                <a:gd name="connsiteX5" fmla="*/ 23812 w 71437"/>
                <a:gd name="connsiteY5" fmla="*/ 2100262 h 2100262"/>
                <a:gd name="connsiteX6" fmla="*/ 0 w 71437"/>
                <a:gd name="connsiteY6" fmla="*/ 0 h 210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2100262">
                  <a:moveTo>
                    <a:pt x="0" y="0"/>
                  </a:moveTo>
                  <a:lnTo>
                    <a:pt x="71437" y="4762"/>
                  </a:lnTo>
                  <a:lnTo>
                    <a:pt x="71437" y="61912"/>
                  </a:lnTo>
                  <a:lnTo>
                    <a:pt x="57150" y="61912"/>
                  </a:lnTo>
                  <a:cubicBezTo>
                    <a:pt x="55562" y="741362"/>
                    <a:pt x="63500" y="1416049"/>
                    <a:pt x="61912" y="2095499"/>
                  </a:cubicBezTo>
                  <a:lnTo>
                    <a:pt x="23812" y="2100262"/>
                  </a:lnTo>
                  <a:cubicBezTo>
                    <a:pt x="22225" y="1401762"/>
                    <a:pt x="20637" y="703262"/>
                    <a:pt x="0" y="0"/>
                  </a:cubicBezTo>
                  <a:close/>
                </a:path>
              </a:pathLst>
            </a:custGeom>
            <a:solidFill>
              <a:srgbClr val="00763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55220" y="3611960"/>
            <a:ext cx="3288578" cy="2466434"/>
          </a:xfrm>
          <a:prstGeom prst="rect">
            <a:avLst/>
          </a:prstGeom>
        </p:spPr>
      </p:pic>
      <p:sp>
        <p:nvSpPr>
          <p:cNvPr id="87" name="正方形/長方形 86"/>
          <p:cNvSpPr/>
          <p:nvPr/>
        </p:nvSpPr>
        <p:spPr>
          <a:xfrm>
            <a:off x="249895" y="1164044"/>
            <a:ext cx="1909497" cy="307777"/>
          </a:xfrm>
          <a:prstGeom prst="rect">
            <a:avLst/>
          </a:prstGeom>
        </p:spPr>
        <p:txBody>
          <a:bodyPr wrap="none">
            <a:spAutoFit/>
          </a:bodyPr>
          <a:lstStyle/>
          <a:p>
            <a:pPr marL="285750" indent="-285750">
              <a:buFont typeface="Wingdings" panose="05000000000000000000" pitchFamily="2" charset="2"/>
              <a:buChar char="Ø"/>
              <a:defRPr/>
            </a:pPr>
            <a:r>
              <a:rPr lang="ja-JP" altLang="en-US" sz="1400" b="1" dirty="0" smtClean="0">
                <a:latin typeface="HGSｺﾞｼｯｸM" pitchFamily="50" charset="-128"/>
                <a:ea typeface="HGSｺﾞｼｯｸM" pitchFamily="50" charset="-128"/>
                <a:cs typeface="Meiryo UI"/>
              </a:rPr>
              <a:t>木津川の対策事例</a:t>
            </a:r>
            <a:endParaRPr lang="en-US" altLang="ja-JP" sz="1400" b="1" dirty="0">
              <a:latin typeface="HGSｺﾞｼｯｸM" pitchFamily="50" charset="-128"/>
              <a:ea typeface="HGSｺﾞｼｯｸM" pitchFamily="50" charset="-128"/>
              <a:cs typeface="Meiryo UI"/>
            </a:endParaRPr>
          </a:p>
        </p:txBody>
      </p:sp>
      <p:sp>
        <p:nvSpPr>
          <p:cNvPr id="88"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◆防潮堤（河川・海岸施設）の対策について</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8</a:t>
            </a:fld>
            <a:endParaRPr kumimoji="1" lang="ja-JP" altLang="en-US" sz="1600" dirty="0"/>
          </a:p>
        </p:txBody>
      </p:sp>
    </p:spTree>
    <p:extLst>
      <p:ext uri="{BB962C8B-B14F-4D97-AF65-F5344CB8AC3E}">
        <p14:creationId xmlns:p14="http://schemas.microsoft.com/office/powerpoint/2010/main" val="2938757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5D8A7E02EDC604982D23CFE2CF50F58" ma:contentTypeVersion="0" ma:contentTypeDescription="新しいドキュメントを作成します。" ma:contentTypeScope="" ma:versionID="ffce3552caf726e9fa99cb40449e37a1">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FA9DE0F-160A-4E78-884C-E0ECB1A2B4D9}">
  <ds:schemaRefs>
    <ds:schemaRef ds:uri="http://schemas.microsoft.com/sharepoint/v3/contenttype/forms"/>
  </ds:schemaRefs>
</ds:datastoreItem>
</file>

<file path=customXml/itemProps2.xml><?xml version="1.0" encoding="utf-8"?>
<ds:datastoreItem xmlns:ds="http://schemas.openxmlformats.org/officeDocument/2006/customXml" ds:itemID="{1C7D80AA-C114-4854-859B-7CCE6B333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E892C1F-F2F8-4EB6-A177-100D07541D9B}">
  <ds:schemaRefs>
    <ds:schemaRef ds:uri="http://www.w3.org/XML/1998/namespace"/>
    <ds:schemaRef ds:uri="http://schemas.openxmlformats.org/package/2006/metadata/core-properties"/>
    <ds:schemaRef ds:uri="http://purl.org/dc/terms/"/>
    <ds:schemaRef ds:uri="http://schemas.microsoft.com/office/2006/metadata/properties"/>
    <ds:schemaRef ds:uri="http://purl.org/dc/elements/1.1/"/>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2235</TotalTime>
  <Words>2240</Words>
  <Application>Microsoft Office PowerPoint</Application>
  <PresentationFormat>画面に合わせる (4:3)</PresentationFormat>
  <Paragraphs>460</Paragraphs>
  <Slides>22</Slides>
  <Notes>5</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24" baseType="lpstr">
      <vt:lpstr>Office ​​テーマ</vt:lpstr>
      <vt:lpstr>ワークシート</vt:lpstr>
      <vt:lpstr>各構造物に係る対策の考え方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◆防潮堤（河川・海岸施設）の対策について</vt:lpstr>
      <vt:lpstr>◆防潮堤（河川・海岸施設）の対策について</vt:lpstr>
      <vt:lpstr>◆防潮堤（河川・海岸施設）の対策について</vt:lpstr>
      <vt:lpstr>PowerPoint プレゼンテーション</vt:lpstr>
      <vt:lpstr>PowerPoint プレゼンテーション</vt:lpstr>
      <vt:lpstr>PowerPoint プレゼンテーション</vt:lpstr>
      <vt:lpstr>PowerPoint プレゼンテーション</vt:lpstr>
      <vt:lpstr>◆水門（河川・海岸施設）の対策について</vt:lpstr>
      <vt:lpstr>PowerPoint プレゼンテーション</vt:lpstr>
      <vt:lpstr>◆港湾施設（耐震強化岸壁）の対策について</vt:lpstr>
      <vt:lpstr>◆道路施設（橋梁・取付擁壁）の対策について</vt:lpstr>
      <vt:lpstr>◆道路施設（橋梁）の対策について</vt:lpstr>
      <vt:lpstr>◆下水道施設（処理場・ポンプ場）の対策について</vt:lpstr>
      <vt:lpstr>◆下水道施設（管渠）の対策について</vt:lpstr>
      <vt:lpstr>◆下水道施設の対策について</vt:lpstr>
    </vt:vector>
  </TitlesOfParts>
  <Company>大阪府庁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◆防潮堤（河川・海岸施設）の対策について</dc:title>
  <dc:creator>大阪府庁</dc:creator>
  <cp:lastModifiedBy>大阪府庁</cp:lastModifiedBy>
  <cp:revision>140</cp:revision>
  <cp:lastPrinted>2014-07-14T01:08:06Z</cp:lastPrinted>
  <dcterms:created xsi:type="dcterms:W3CDTF">2014-01-27T10:38:59Z</dcterms:created>
  <dcterms:modified xsi:type="dcterms:W3CDTF">2014-07-16T10:57:57Z</dcterms:modified>
</cp:coreProperties>
</file>