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Lst>
  <p:notesMasterIdLst>
    <p:notesMasterId r:id="rId24"/>
  </p:notesMasterIdLst>
  <p:sldIdLst>
    <p:sldId id="257" r:id="rId5"/>
    <p:sldId id="258" r:id="rId6"/>
    <p:sldId id="380" r:id="rId7"/>
    <p:sldId id="403" r:id="rId8"/>
    <p:sldId id="404" r:id="rId9"/>
    <p:sldId id="405" r:id="rId10"/>
    <p:sldId id="406" r:id="rId11"/>
    <p:sldId id="408" r:id="rId12"/>
    <p:sldId id="420" r:id="rId13"/>
    <p:sldId id="421" r:id="rId14"/>
    <p:sldId id="427" r:id="rId15"/>
    <p:sldId id="428" r:id="rId16"/>
    <p:sldId id="379" r:id="rId17"/>
    <p:sldId id="371" r:id="rId18"/>
    <p:sldId id="425" r:id="rId19"/>
    <p:sldId id="378" r:id="rId20"/>
    <p:sldId id="426" r:id="rId21"/>
    <p:sldId id="376" r:id="rId22"/>
    <p:sldId id="374" r:id="rId23"/>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0066FF"/>
    <a:srgbClr val="006600"/>
    <a:srgbClr val="FFFFFF"/>
    <a:srgbClr val="0000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2226" autoAdjust="0"/>
  </p:normalViewPr>
  <p:slideViewPr>
    <p:cSldViewPr>
      <p:cViewPr>
        <p:scale>
          <a:sx n="66" d="100"/>
          <a:sy n="66" d="100"/>
        </p:scale>
        <p:origin x="-1536" y="-150"/>
      </p:cViewPr>
      <p:guideLst>
        <p:guide orient="horz" pos="2160"/>
        <p:guide pos="2880"/>
      </p:guideLst>
    </p:cSldViewPr>
  </p:slideViewPr>
  <p:outlineViewPr>
    <p:cViewPr>
      <p:scale>
        <a:sx n="33" d="100"/>
        <a:sy n="33" d="100"/>
      </p:scale>
      <p:origin x="0" y="256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9413" cy="493713"/>
          </a:xfrm>
          <a:prstGeom prst="rect">
            <a:avLst/>
          </a:prstGeom>
        </p:spPr>
        <p:txBody>
          <a:bodyPr vert="horz" lIns="90638" tIns="45318" rIns="90638" bIns="45318"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16350" y="1"/>
            <a:ext cx="2917825" cy="493713"/>
          </a:xfrm>
          <a:prstGeom prst="rect">
            <a:avLst/>
          </a:prstGeom>
        </p:spPr>
        <p:txBody>
          <a:bodyPr vert="horz" lIns="90638" tIns="45318" rIns="90638" bIns="45318" rtlCol="0"/>
          <a:lstStyle>
            <a:lvl1pPr algn="r" fontAlgn="auto">
              <a:spcBef>
                <a:spcPts val="0"/>
              </a:spcBef>
              <a:spcAft>
                <a:spcPts val="0"/>
              </a:spcAft>
              <a:defRPr sz="1200">
                <a:latin typeface="+mn-lt"/>
                <a:ea typeface="+mn-ea"/>
              </a:defRPr>
            </a:lvl1pPr>
          </a:lstStyle>
          <a:p>
            <a:pPr>
              <a:defRPr/>
            </a:pPr>
            <a:fld id="{54DA889A-25C8-4329-9CA0-CC10176885A6}" type="datetimeFigureOut">
              <a:rPr lang="ja-JP" altLang="en-US"/>
              <a:pPr>
                <a:defRPr/>
              </a:pPr>
              <a:t>2014/7/16</a:t>
            </a:fld>
            <a:endParaRPr lang="ja-JP" altLang="en-US"/>
          </a:p>
        </p:txBody>
      </p:sp>
      <p:sp>
        <p:nvSpPr>
          <p:cNvPr id="4" name="スライド イメージ プレースホルダー 3"/>
          <p:cNvSpPr>
            <a:spLocks noGrp="1" noRot="1" noChangeAspect="1"/>
          </p:cNvSpPr>
          <p:nvPr>
            <p:ph type="sldImg" idx="2"/>
          </p:nvPr>
        </p:nvSpPr>
        <p:spPr>
          <a:xfrm>
            <a:off x="903288" y="741363"/>
            <a:ext cx="4929187" cy="3697287"/>
          </a:xfrm>
          <a:prstGeom prst="rect">
            <a:avLst/>
          </a:prstGeom>
          <a:noFill/>
          <a:ln w="12700">
            <a:solidFill>
              <a:prstClr val="black"/>
            </a:solidFill>
          </a:ln>
        </p:spPr>
        <p:txBody>
          <a:bodyPr vert="horz" lIns="90638" tIns="45318" rIns="90638" bIns="45318" rtlCol="0" anchor="ctr"/>
          <a:lstStyle/>
          <a:p>
            <a:pPr lvl="0"/>
            <a:endParaRPr lang="ja-JP" altLang="en-US" noProof="0"/>
          </a:p>
        </p:txBody>
      </p:sp>
      <p:sp>
        <p:nvSpPr>
          <p:cNvPr id="5" name="ノート プレースホルダー 4"/>
          <p:cNvSpPr>
            <a:spLocks noGrp="1"/>
          </p:cNvSpPr>
          <p:nvPr>
            <p:ph type="body" sz="quarter" idx="3"/>
          </p:nvPr>
        </p:nvSpPr>
        <p:spPr>
          <a:xfrm>
            <a:off x="673101" y="4686300"/>
            <a:ext cx="5389563" cy="4438650"/>
          </a:xfrm>
          <a:prstGeom prst="rect">
            <a:avLst/>
          </a:prstGeom>
        </p:spPr>
        <p:txBody>
          <a:bodyPr vert="horz" lIns="90638" tIns="45318" rIns="90638" bIns="45318"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1" y="9371013"/>
            <a:ext cx="2919413" cy="493712"/>
          </a:xfrm>
          <a:prstGeom prst="rect">
            <a:avLst/>
          </a:prstGeom>
        </p:spPr>
        <p:txBody>
          <a:bodyPr vert="horz" lIns="90638" tIns="45318" rIns="90638" bIns="45318"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16350" y="9371013"/>
            <a:ext cx="2917825" cy="493712"/>
          </a:xfrm>
          <a:prstGeom prst="rect">
            <a:avLst/>
          </a:prstGeom>
        </p:spPr>
        <p:txBody>
          <a:bodyPr vert="horz" lIns="90638" tIns="45318" rIns="90638" bIns="45318" rtlCol="0" anchor="b"/>
          <a:lstStyle>
            <a:lvl1pPr algn="r" fontAlgn="auto">
              <a:spcBef>
                <a:spcPts val="0"/>
              </a:spcBef>
              <a:spcAft>
                <a:spcPts val="0"/>
              </a:spcAft>
              <a:defRPr sz="1200">
                <a:latin typeface="+mn-lt"/>
                <a:ea typeface="+mn-ea"/>
              </a:defRPr>
            </a:lvl1pPr>
          </a:lstStyle>
          <a:p>
            <a:pPr>
              <a:defRPr/>
            </a:pPr>
            <a:fld id="{ADFE9C97-14B5-49A4-B1CB-1995886EB971}" type="slidenum">
              <a:rPr lang="ja-JP" altLang="en-US"/>
              <a:pPr>
                <a:defRPr/>
              </a:pPr>
              <a:t>‹#›</a:t>
            </a:fld>
            <a:endParaRPr lang="ja-JP" altLang="en-US"/>
          </a:p>
        </p:txBody>
      </p:sp>
    </p:spTree>
    <p:extLst>
      <p:ext uri="{BB962C8B-B14F-4D97-AF65-F5344CB8AC3E}">
        <p14:creationId xmlns:p14="http://schemas.microsoft.com/office/powerpoint/2010/main" val="9103885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536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ＭＳ Ｐゴシック" charset="-128"/>
              </a:defRPr>
            </a:lvl1pPr>
            <a:lvl2pPr marL="742894" indent="-285728" eaLnBrk="0" hangingPunct="0">
              <a:defRPr kumimoji="1">
                <a:solidFill>
                  <a:schemeClr val="tx1"/>
                </a:solidFill>
                <a:latin typeface="Calibri" pitchFamily="34" charset="0"/>
                <a:ea typeface="ＭＳ Ｐゴシック" charset="-128"/>
              </a:defRPr>
            </a:lvl2pPr>
            <a:lvl3pPr marL="1142913" indent="-228583" eaLnBrk="0" hangingPunct="0">
              <a:defRPr kumimoji="1">
                <a:solidFill>
                  <a:schemeClr val="tx1"/>
                </a:solidFill>
                <a:latin typeface="Calibri" pitchFamily="34" charset="0"/>
                <a:ea typeface="ＭＳ Ｐゴシック" charset="-128"/>
              </a:defRPr>
            </a:lvl3pPr>
            <a:lvl4pPr marL="1600079" indent="-228583" eaLnBrk="0" hangingPunct="0">
              <a:defRPr kumimoji="1">
                <a:solidFill>
                  <a:schemeClr val="tx1"/>
                </a:solidFill>
                <a:latin typeface="Calibri" pitchFamily="34" charset="0"/>
                <a:ea typeface="ＭＳ Ｐゴシック" charset="-128"/>
              </a:defRPr>
            </a:lvl4pPr>
            <a:lvl5pPr marL="2057244" indent="-228583" eaLnBrk="0" hangingPunct="0">
              <a:defRPr kumimoji="1">
                <a:solidFill>
                  <a:schemeClr val="tx1"/>
                </a:solidFill>
                <a:latin typeface="Calibri" pitchFamily="34" charset="0"/>
                <a:ea typeface="ＭＳ Ｐゴシック" charset="-128"/>
              </a:defRPr>
            </a:lvl5pPr>
            <a:lvl6pPr marL="2514410" indent="-228583" eaLnBrk="0" fontAlgn="base" hangingPunct="0">
              <a:spcBef>
                <a:spcPct val="0"/>
              </a:spcBef>
              <a:spcAft>
                <a:spcPct val="0"/>
              </a:spcAft>
              <a:defRPr kumimoji="1">
                <a:solidFill>
                  <a:schemeClr val="tx1"/>
                </a:solidFill>
                <a:latin typeface="Calibri" pitchFamily="34" charset="0"/>
                <a:ea typeface="ＭＳ Ｐゴシック" charset="-128"/>
              </a:defRPr>
            </a:lvl6pPr>
            <a:lvl7pPr marL="2971575" indent="-228583" eaLnBrk="0" fontAlgn="base" hangingPunct="0">
              <a:spcBef>
                <a:spcPct val="0"/>
              </a:spcBef>
              <a:spcAft>
                <a:spcPct val="0"/>
              </a:spcAft>
              <a:defRPr kumimoji="1">
                <a:solidFill>
                  <a:schemeClr val="tx1"/>
                </a:solidFill>
                <a:latin typeface="Calibri" pitchFamily="34" charset="0"/>
                <a:ea typeface="ＭＳ Ｐゴシック" charset="-128"/>
              </a:defRPr>
            </a:lvl7pPr>
            <a:lvl8pPr marL="3428740" indent="-228583" eaLnBrk="0" fontAlgn="base" hangingPunct="0">
              <a:spcBef>
                <a:spcPct val="0"/>
              </a:spcBef>
              <a:spcAft>
                <a:spcPct val="0"/>
              </a:spcAft>
              <a:defRPr kumimoji="1">
                <a:solidFill>
                  <a:schemeClr val="tx1"/>
                </a:solidFill>
                <a:latin typeface="Calibri" pitchFamily="34" charset="0"/>
                <a:ea typeface="ＭＳ Ｐゴシック" charset="-128"/>
              </a:defRPr>
            </a:lvl8pPr>
            <a:lvl9pPr marL="3885906" indent="-228583"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fontAlgn="base" hangingPunct="1">
              <a:spcBef>
                <a:spcPct val="0"/>
              </a:spcBef>
              <a:spcAft>
                <a:spcPct val="0"/>
              </a:spcAft>
            </a:pPr>
            <a:fld id="{E5DC571C-1803-4785-ACEC-B6B6404CAB24}" type="slidenum">
              <a:rPr lang="ja-JP" altLang="en-US" smtClean="0"/>
              <a:pPr eaLnBrk="1" fontAlgn="base" hangingPunct="1">
                <a:spcBef>
                  <a:spcPct val="0"/>
                </a:spcBef>
                <a:spcAft>
                  <a:spcPct val="0"/>
                </a:spcAft>
              </a:pPr>
              <a:t>0</a:t>
            </a:fld>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ADFE9C97-14B5-49A4-B1CB-1995886EB971}" type="slidenum">
              <a:rPr lang="ja-JP" altLang="en-US" smtClean="0"/>
              <a:pPr>
                <a:defRPr/>
              </a:pPr>
              <a:t>1</a:t>
            </a:fld>
            <a:endParaRPr lang="ja-JP" altLang="en-US"/>
          </a:p>
        </p:txBody>
      </p:sp>
    </p:spTree>
    <p:extLst>
      <p:ext uri="{BB962C8B-B14F-4D97-AF65-F5344CB8AC3E}">
        <p14:creationId xmlns:p14="http://schemas.microsoft.com/office/powerpoint/2010/main" val="3007985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536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29373" indent="-280528">
              <a:defRPr kumimoji="1">
                <a:solidFill>
                  <a:schemeClr val="tx1"/>
                </a:solidFill>
                <a:latin typeface="Calibri" pitchFamily="34" charset="0"/>
                <a:ea typeface="ＭＳ Ｐゴシック" charset="-128"/>
              </a:defRPr>
            </a:lvl2pPr>
            <a:lvl3pPr marL="1122112" indent="-224422">
              <a:defRPr kumimoji="1">
                <a:solidFill>
                  <a:schemeClr val="tx1"/>
                </a:solidFill>
                <a:latin typeface="Calibri" pitchFamily="34" charset="0"/>
                <a:ea typeface="ＭＳ Ｐゴシック" charset="-128"/>
              </a:defRPr>
            </a:lvl3pPr>
            <a:lvl4pPr marL="1570957" indent="-224422">
              <a:defRPr kumimoji="1">
                <a:solidFill>
                  <a:schemeClr val="tx1"/>
                </a:solidFill>
                <a:latin typeface="Calibri" pitchFamily="34" charset="0"/>
                <a:ea typeface="ＭＳ Ｐゴシック" charset="-128"/>
              </a:defRPr>
            </a:lvl4pPr>
            <a:lvl5pPr marL="2019802" indent="-224422">
              <a:defRPr kumimoji="1">
                <a:solidFill>
                  <a:schemeClr val="tx1"/>
                </a:solidFill>
                <a:latin typeface="Calibri" pitchFamily="34" charset="0"/>
                <a:ea typeface="ＭＳ Ｐゴシック" charset="-128"/>
              </a:defRPr>
            </a:lvl5pPr>
            <a:lvl6pPr marL="2468647" indent="-224422" eaLnBrk="0" fontAlgn="base" hangingPunct="0">
              <a:spcBef>
                <a:spcPct val="0"/>
              </a:spcBef>
              <a:spcAft>
                <a:spcPct val="0"/>
              </a:spcAft>
              <a:defRPr kumimoji="1">
                <a:solidFill>
                  <a:schemeClr val="tx1"/>
                </a:solidFill>
                <a:latin typeface="Calibri" pitchFamily="34" charset="0"/>
                <a:ea typeface="ＭＳ Ｐゴシック" charset="-128"/>
              </a:defRPr>
            </a:lvl6pPr>
            <a:lvl7pPr marL="2917492" indent="-224422" eaLnBrk="0" fontAlgn="base" hangingPunct="0">
              <a:spcBef>
                <a:spcPct val="0"/>
              </a:spcBef>
              <a:spcAft>
                <a:spcPct val="0"/>
              </a:spcAft>
              <a:defRPr kumimoji="1">
                <a:solidFill>
                  <a:schemeClr val="tx1"/>
                </a:solidFill>
                <a:latin typeface="Calibri" pitchFamily="34" charset="0"/>
                <a:ea typeface="ＭＳ Ｐゴシック" charset="-128"/>
              </a:defRPr>
            </a:lvl7pPr>
            <a:lvl8pPr marL="3366337" indent="-224422" eaLnBrk="0" fontAlgn="base" hangingPunct="0">
              <a:spcBef>
                <a:spcPct val="0"/>
              </a:spcBef>
              <a:spcAft>
                <a:spcPct val="0"/>
              </a:spcAft>
              <a:defRPr kumimoji="1">
                <a:solidFill>
                  <a:schemeClr val="tx1"/>
                </a:solidFill>
                <a:latin typeface="Calibri" pitchFamily="34" charset="0"/>
                <a:ea typeface="ＭＳ Ｐゴシック" charset="-128"/>
              </a:defRPr>
            </a:lvl8pPr>
            <a:lvl9pPr marL="3815183" indent="-224422"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5950795A-A56D-4364-B055-29B93A04B9E2}" type="slidenum">
              <a:rPr lang="ja-JP" altLang="en-US"/>
              <a:pPr/>
              <a:t>3</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ECBF5BE3-239B-4A54-80F7-080EED0CF7DD}" type="slidenum">
              <a:rPr lang="ja-JP" altLang="en-US" smtClean="0"/>
              <a:pPr>
                <a:defRPr/>
              </a:pPr>
              <a:t>12</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DFE9C97-14B5-49A4-B1CB-1995886EB971}" type="slidenum">
              <a:rPr lang="ja-JP" altLang="en-US" smtClean="0"/>
              <a:pPr>
                <a:defRPr/>
              </a:pPr>
              <a:t>16</a:t>
            </a:fld>
            <a:endParaRPr lang="ja-JP" altLang="en-US"/>
          </a:p>
        </p:txBody>
      </p:sp>
    </p:spTree>
    <p:extLst>
      <p:ext uri="{BB962C8B-B14F-4D97-AF65-F5344CB8AC3E}">
        <p14:creationId xmlns:p14="http://schemas.microsoft.com/office/powerpoint/2010/main" val="3286587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566861CF-B8B5-43A9-8E80-A2E332D6E5D6}" type="datetime1">
              <a:rPr lang="ja-JP" altLang="en-US"/>
              <a:pPr>
                <a:defRPr/>
              </a:pPr>
              <a:t>2014/7/16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60A75386-DBF9-4800-91A1-2081C65F4F7A}" type="slidenum">
              <a:rPr lang="ja-JP" altLang="en-US"/>
              <a:pPr>
                <a:defRPr/>
              </a:pPr>
              <a:t>‹#›</a:t>
            </a:fld>
            <a:endParaRPr lang="ja-JP" altLang="en-US"/>
          </a:p>
        </p:txBody>
      </p:sp>
    </p:spTree>
    <p:extLst>
      <p:ext uri="{BB962C8B-B14F-4D97-AF65-F5344CB8AC3E}">
        <p14:creationId xmlns:p14="http://schemas.microsoft.com/office/powerpoint/2010/main" val="3367528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F03E1711-F082-46DB-AA0B-B167419BDE6B}" type="datetime1">
              <a:rPr lang="ja-JP" altLang="en-US"/>
              <a:pPr>
                <a:defRPr/>
              </a:pPr>
              <a:t>2014/7/16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EF566BA0-BAB3-4259-A397-D23F63336938}" type="slidenum">
              <a:rPr lang="ja-JP" altLang="en-US"/>
              <a:pPr>
                <a:defRPr/>
              </a:pPr>
              <a:t>‹#›</a:t>
            </a:fld>
            <a:endParaRPr lang="ja-JP" altLang="en-US"/>
          </a:p>
        </p:txBody>
      </p:sp>
    </p:spTree>
    <p:extLst>
      <p:ext uri="{BB962C8B-B14F-4D97-AF65-F5344CB8AC3E}">
        <p14:creationId xmlns:p14="http://schemas.microsoft.com/office/powerpoint/2010/main" val="2868095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D7B9D2A8-9AA3-423A-BA38-7E2F4BAFF724}" type="datetime1">
              <a:rPr lang="ja-JP" altLang="en-US"/>
              <a:pPr>
                <a:defRPr/>
              </a:pPr>
              <a:t>2014/7/16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46A488A-EE4D-49D9-AFFA-B0CE8866A89A}" type="slidenum">
              <a:rPr lang="ja-JP" altLang="en-US"/>
              <a:pPr>
                <a:defRPr/>
              </a:pPr>
              <a:t>‹#›</a:t>
            </a:fld>
            <a:endParaRPr lang="ja-JP" altLang="en-US"/>
          </a:p>
        </p:txBody>
      </p:sp>
    </p:spTree>
    <p:extLst>
      <p:ext uri="{BB962C8B-B14F-4D97-AF65-F5344CB8AC3E}">
        <p14:creationId xmlns:p14="http://schemas.microsoft.com/office/powerpoint/2010/main" val="205689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A8333F81-9F8E-4EAA-9703-8AD09AEEBE35}" type="datetime1">
              <a:rPr lang="ja-JP" altLang="en-US"/>
              <a:pPr>
                <a:defRPr/>
              </a:pPr>
              <a:t>2014/7/16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7F506C4-E66A-4CD4-8D51-7F298E5E901F}" type="slidenum">
              <a:rPr lang="ja-JP" altLang="en-US"/>
              <a:pPr>
                <a:defRPr/>
              </a:pPr>
              <a:t>‹#›</a:t>
            </a:fld>
            <a:endParaRPr lang="ja-JP" altLang="en-US"/>
          </a:p>
        </p:txBody>
      </p:sp>
    </p:spTree>
    <p:extLst>
      <p:ext uri="{BB962C8B-B14F-4D97-AF65-F5344CB8AC3E}">
        <p14:creationId xmlns:p14="http://schemas.microsoft.com/office/powerpoint/2010/main" val="3170546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2015B0EE-8A96-4222-B2EC-DB7CFEC1EB22}" type="datetime1">
              <a:rPr lang="ja-JP" altLang="en-US"/>
              <a:pPr>
                <a:defRPr/>
              </a:pPr>
              <a:t>2014/7/16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E6B567F7-E71D-4560-AD9D-31B2C595092A}" type="slidenum">
              <a:rPr lang="ja-JP" altLang="en-US"/>
              <a:pPr>
                <a:defRPr/>
              </a:pPr>
              <a:t>‹#›</a:t>
            </a:fld>
            <a:endParaRPr lang="ja-JP" altLang="en-US"/>
          </a:p>
        </p:txBody>
      </p:sp>
    </p:spTree>
    <p:extLst>
      <p:ext uri="{BB962C8B-B14F-4D97-AF65-F5344CB8AC3E}">
        <p14:creationId xmlns:p14="http://schemas.microsoft.com/office/powerpoint/2010/main" val="303347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AF938D50-31F3-4D85-889C-498C6A403BF6}" type="datetime1">
              <a:rPr lang="ja-JP" altLang="en-US"/>
              <a:pPr>
                <a:defRPr/>
              </a:pPr>
              <a:t>2014/7/16</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A0A5D66A-5F4A-443B-B06F-188187001520}" type="slidenum">
              <a:rPr lang="ja-JP" altLang="en-US"/>
              <a:pPr>
                <a:defRPr/>
              </a:pPr>
              <a:t>‹#›</a:t>
            </a:fld>
            <a:endParaRPr lang="ja-JP" altLang="en-US"/>
          </a:p>
        </p:txBody>
      </p:sp>
    </p:spTree>
    <p:extLst>
      <p:ext uri="{BB962C8B-B14F-4D97-AF65-F5344CB8AC3E}">
        <p14:creationId xmlns:p14="http://schemas.microsoft.com/office/powerpoint/2010/main" val="2449822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32EB9F77-0C99-487D-88AB-0DF882C0471D}" type="datetime1">
              <a:rPr lang="ja-JP" altLang="en-US"/>
              <a:pPr>
                <a:defRPr/>
              </a:pPr>
              <a:t>2014/7/16</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764B3A54-EB0B-42B8-8C81-7EF619B13474}" type="slidenum">
              <a:rPr lang="ja-JP" altLang="en-US"/>
              <a:pPr>
                <a:defRPr/>
              </a:pPr>
              <a:t>‹#›</a:t>
            </a:fld>
            <a:endParaRPr lang="ja-JP" altLang="en-US"/>
          </a:p>
        </p:txBody>
      </p:sp>
    </p:spTree>
    <p:extLst>
      <p:ext uri="{BB962C8B-B14F-4D97-AF65-F5344CB8AC3E}">
        <p14:creationId xmlns:p14="http://schemas.microsoft.com/office/powerpoint/2010/main" val="597060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7E7C904E-C4DA-4436-8DBA-250E59D37718}" type="datetime1">
              <a:rPr lang="ja-JP" altLang="en-US"/>
              <a:pPr>
                <a:defRPr/>
              </a:pPr>
              <a:t>2014/7/16</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B14E447D-A726-4442-9DD3-0871B7B7AC55}" type="slidenum">
              <a:rPr lang="ja-JP" altLang="en-US"/>
              <a:pPr>
                <a:defRPr/>
              </a:pPr>
              <a:t>‹#›</a:t>
            </a:fld>
            <a:endParaRPr lang="ja-JP" altLang="en-US"/>
          </a:p>
        </p:txBody>
      </p:sp>
    </p:spTree>
    <p:extLst>
      <p:ext uri="{BB962C8B-B14F-4D97-AF65-F5344CB8AC3E}">
        <p14:creationId xmlns:p14="http://schemas.microsoft.com/office/powerpoint/2010/main" val="603768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31D21ECA-4C21-40B8-8230-89F82421971C}" type="datetime1">
              <a:rPr lang="ja-JP" altLang="en-US"/>
              <a:pPr>
                <a:defRPr/>
              </a:pPr>
              <a:t>2014/7/16</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30A79B84-EEB1-4D5A-A0F7-C10E4F0189AB}" type="slidenum">
              <a:rPr lang="ja-JP" altLang="en-US"/>
              <a:pPr>
                <a:defRPr/>
              </a:pPr>
              <a:t>‹#›</a:t>
            </a:fld>
            <a:endParaRPr lang="ja-JP" altLang="en-US"/>
          </a:p>
        </p:txBody>
      </p:sp>
    </p:spTree>
    <p:extLst>
      <p:ext uri="{BB962C8B-B14F-4D97-AF65-F5344CB8AC3E}">
        <p14:creationId xmlns:p14="http://schemas.microsoft.com/office/powerpoint/2010/main" val="2033408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E3016427-D678-4420-A0D4-80E0F7252DC8}" type="datetime1">
              <a:rPr lang="ja-JP" altLang="en-US"/>
              <a:pPr>
                <a:defRPr/>
              </a:pPr>
              <a:t>2014/7/16</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7A1C6EDF-F977-4220-9453-E057517AD3B4}" type="slidenum">
              <a:rPr lang="ja-JP" altLang="en-US"/>
              <a:pPr>
                <a:defRPr/>
              </a:pPr>
              <a:t>‹#›</a:t>
            </a:fld>
            <a:endParaRPr lang="ja-JP" altLang="en-US"/>
          </a:p>
        </p:txBody>
      </p:sp>
    </p:spTree>
    <p:extLst>
      <p:ext uri="{BB962C8B-B14F-4D97-AF65-F5344CB8AC3E}">
        <p14:creationId xmlns:p14="http://schemas.microsoft.com/office/powerpoint/2010/main" val="2820578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F9598AAA-7DE4-447A-8D84-BB901C7F77F7}" type="datetime1">
              <a:rPr lang="ja-JP" altLang="en-US"/>
              <a:pPr>
                <a:defRPr/>
              </a:pPr>
              <a:t>2014/7/16</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8D8E222D-EC71-4FDC-9340-9E81D5CE52F9}" type="slidenum">
              <a:rPr lang="ja-JP" altLang="en-US"/>
              <a:pPr>
                <a:defRPr/>
              </a:pPr>
              <a:t>‹#›</a:t>
            </a:fld>
            <a:endParaRPr lang="ja-JP" altLang="en-US"/>
          </a:p>
        </p:txBody>
      </p:sp>
    </p:spTree>
    <p:extLst>
      <p:ext uri="{BB962C8B-B14F-4D97-AF65-F5344CB8AC3E}">
        <p14:creationId xmlns:p14="http://schemas.microsoft.com/office/powerpoint/2010/main" val="3629897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634BFCE4-3AF0-4610-9BE9-7E1B0A0A6669}" type="datetime1">
              <a:rPr lang="ja-JP" altLang="en-US"/>
              <a:pPr>
                <a:defRPr/>
              </a:pPr>
              <a:t>2014/7/16</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B5AA29D2-33B3-4273-B3DF-694AC01F4EFE}"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a:spLocks noGrp="1"/>
          </p:cNvSpPr>
          <p:nvPr>
            <p:ph type="ctrTitle"/>
          </p:nvPr>
        </p:nvSpPr>
        <p:spPr>
          <a:xfrm>
            <a:off x="395288" y="2130425"/>
            <a:ext cx="8353425" cy="1470025"/>
          </a:xfrm>
        </p:spPr>
        <p:txBody>
          <a:bodyPr/>
          <a:lstStyle/>
          <a:p>
            <a:pPr eaLnBrk="1" hangingPunct="1"/>
            <a:r>
              <a:rPr lang="ja-JP" altLang="en-US" b="1" dirty="0" smtClean="0">
                <a:latin typeface="HG丸ｺﾞｼｯｸM-PRO" pitchFamily="50" charset="-128"/>
                <a:ea typeface="HG丸ｺﾞｼｯｸM-PRO" pitchFamily="50" charset="-128"/>
              </a:rPr>
              <a:t>各構造物の詳細点検結果</a:t>
            </a:r>
            <a:r>
              <a:rPr lang="en-US" altLang="ja-JP" b="1" dirty="0" smtClean="0">
                <a:latin typeface="HG丸ｺﾞｼｯｸM-PRO" pitchFamily="50" charset="-128"/>
                <a:ea typeface="HG丸ｺﾞｼｯｸM-PRO" pitchFamily="50" charset="-128"/>
              </a:rPr>
              <a:t/>
            </a:r>
            <a:br>
              <a:rPr lang="en-US" altLang="ja-JP" b="1" dirty="0" smtClean="0">
                <a:latin typeface="HG丸ｺﾞｼｯｸM-PRO" pitchFamily="50" charset="-128"/>
                <a:ea typeface="HG丸ｺﾞｼｯｸM-PRO" pitchFamily="50" charset="-128"/>
              </a:rPr>
            </a:br>
            <a:r>
              <a:rPr lang="ja-JP" altLang="en-US" b="1" dirty="0" smtClean="0">
                <a:latin typeface="HG丸ｺﾞｼｯｸM-PRO" pitchFamily="50" charset="-128"/>
                <a:ea typeface="HG丸ｺﾞｼｯｸM-PRO" pitchFamily="50" charset="-128"/>
              </a:rPr>
              <a:t>（揺れ・液状化）</a:t>
            </a:r>
          </a:p>
        </p:txBody>
      </p:sp>
      <p:sp>
        <p:nvSpPr>
          <p:cNvPr id="2051" name="サブタイトル 2"/>
          <p:cNvSpPr>
            <a:spLocks noGrp="1"/>
          </p:cNvSpPr>
          <p:nvPr>
            <p:ph type="subTitle" idx="1"/>
          </p:nvPr>
        </p:nvSpPr>
        <p:spPr>
          <a:xfrm>
            <a:off x="1371600" y="4797425"/>
            <a:ext cx="6400800" cy="1439863"/>
          </a:xfrm>
        </p:spPr>
        <p:txBody>
          <a:bodyPr/>
          <a:lstStyle/>
          <a:p>
            <a:pPr eaLnBrk="1" hangingPunct="1"/>
            <a:r>
              <a:rPr lang="ja-JP" altLang="en-US" smtClean="0">
                <a:solidFill>
                  <a:schemeClr val="tx1"/>
                </a:solidFill>
                <a:latin typeface="HG丸ｺﾞｼｯｸM-PRO" pitchFamily="50" charset="-128"/>
                <a:ea typeface="HG丸ｺﾞｼｯｸM-PRO" pitchFamily="50" charset="-128"/>
              </a:rPr>
              <a:t>平成２６年７月１７日</a:t>
            </a:r>
            <a:endParaRPr lang="en-US" altLang="ja-JP" smtClean="0">
              <a:solidFill>
                <a:schemeClr val="tx1"/>
              </a:solidFill>
              <a:latin typeface="HG丸ｺﾞｼｯｸM-PRO" pitchFamily="50" charset="-128"/>
              <a:ea typeface="HG丸ｺﾞｼｯｸM-PRO" pitchFamily="50" charset="-128"/>
            </a:endParaRPr>
          </a:p>
        </p:txBody>
      </p:sp>
      <p:sp>
        <p:nvSpPr>
          <p:cNvPr id="2052" name="テキスト ボックス 3"/>
          <p:cNvSpPr txBox="1">
            <a:spLocks noChangeArrowheads="1"/>
          </p:cNvSpPr>
          <p:nvPr/>
        </p:nvSpPr>
        <p:spPr bwMode="auto">
          <a:xfrm>
            <a:off x="5807075" y="0"/>
            <a:ext cx="3306763" cy="40011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000" dirty="0">
                <a:solidFill>
                  <a:schemeClr val="bg1"/>
                </a:solidFill>
                <a:latin typeface="Meiryo UI" pitchFamily="50" charset="-128"/>
                <a:ea typeface="Meiryo UI" pitchFamily="50" charset="-128"/>
                <a:cs typeface="Meiryo UI" pitchFamily="50" charset="-128"/>
              </a:rPr>
              <a:t>平成</a:t>
            </a:r>
            <a:r>
              <a:rPr lang="en-US" altLang="ja-JP" sz="1000" dirty="0">
                <a:solidFill>
                  <a:schemeClr val="bg1"/>
                </a:solidFill>
                <a:latin typeface="Meiryo UI" pitchFamily="50" charset="-128"/>
                <a:ea typeface="Meiryo UI" pitchFamily="50" charset="-128"/>
                <a:cs typeface="Meiryo UI" pitchFamily="50" charset="-128"/>
              </a:rPr>
              <a:t>26</a:t>
            </a:r>
            <a:r>
              <a:rPr lang="ja-JP" altLang="en-US" sz="1000" dirty="0">
                <a:solidFill>
                  <a:schemeClr val="bg1"/>
                </a:solidFill>
                <a:latin typeface="Meiryo UI" pitchFamily="50" charset="-128"/>
                <a:ea typeface="Meiryo UI" pitchFamily="50" charset="-128"/>
                <a:cs typeface="Meiryo UI" pitchFamily="50" charset="-128"/>
              </a:rPr>
              <a:t>年</a:t>
            </a:r>
            <a:r>
              <a:rPr lang="en-US" altLang="ja-JP" sz="1000" dirty="0">
                <a:solidFill>
                  <a:schemeClr val="bg1"/>
                </a:solidFill>
                <a:latin typeface="Meiryo UI" pitchFamily="50" charset="-128"/>
                <a:ea typeface="Meiryo UI" pitchFamily="50" charset="-128"/>
                <a:cs typeface="Meiryo UI" pitchFamily="50" charset="-128"/>
              </a:rPr>
              <a:t>7</a:t>
            </a:r>
            <a:r>
              <a:rPr lang="ja-JP" altLang="en-US" sz="1000" dirty="0">
                <a:solidFill>
                  <a:schemeClr val="bg1"/>
                </a:solidFill>
                <a:latin typeface="Meiryo UI" pitchFamily="50" charset="-128"/>
                <a:ea typeface="Meiryo UI" pitchFamily="50" charset="-128"/>
                <a:cs typeface="Meiryo UI" pitchFamily="50" charset="-128"/>
              </a:rPr>
              <a:t>月</a:t>
            </a:r>
            <a:r>
              <a:rPr lang="en-US" altLang="ja-JP" sz="1000" dirty="0" smtClean="0">
                <a:solidFill>
                  <a:schemeClr val="bg1"/>
                </a:solidFill>
                <a:latin typeface="Meiryo UI" pitchFamily="50" charset="-128"/>
                <a:ea typeface="Meiryo UI" pitchFamily="50" charset="-128"/>
                <a:cs typeface="Meiryo UI" pitchFamily="50" charset="-128"/>
              </a:rPr>
              <a:t>17</a:t>
            </a:r>
            <a:r>
              <a:rPr lang="ja-JP" altLang="en-US" sz="1000" dirty="0">
                <a:solidFill>
                  <a:schemeClr val="bg1"/>
                </a:solidFill>
                <a:latin typeface="Meiryo UI" pitchFamily="50" charset="-128"/>
                <a:ea typeface="Meiryo UI" pitchFamily="50" charset="-128"/>
                <a:cs typeface="Meiryo UI" pitchFamily="50" charset="-128"/>
              </a:rPr>
              <a:t>日（木）</a:t>
            </a:r>
            <a:r>
              <a:rPr lang="en-US" altLang="ja-JP" sz="1000" dirty="0" smtClean="0">
                <a:solidFill>
                  <a:schemeClr val="bg1"/>
                </a:solidFill>
                <a:latin typeface="Meiryo UI" pitchFamily="50" charset="-128"/>
                <a:ea typeface="Meiryo UI" pitchFamily="50" charset="-128"/>
                <a:cs typeface="Meiryo UI" pitchFamily="50" charset="-128"/>
              </a:rPr>
              <a:t>15:30</a:t>
            </a:r>
            <a:r>
              <a:rPr lang="ja-JP" altLang="en-US" sz="1000" dirty="0">
                <a:solidFill>
                  <a:schemeClr val="bg1"/>
                </a:solidFill>
                <a:latin typeface="Meiryo UI" pitchFamily="50" charset="-128"/>
                <a:ea typeface="Meiryo UI" pitchFamily="50" charset="-128"/>
                <a:cs typeface="Meiryo UI" pitchFamily="50" charset="-128"/>
              </a:rPr>
              <a:t>～</a:t>
            </a:r>
          </a:p>
          <a:p>
            <a:pPr eaLnBrk="1" hangingPunct="1"/>
            <a:r>
              <a:rPr lang="ja-JP" altLang="en-US" sz="1000" dirty="0" smtClean="0">
                <a:solidFill>
                  <a:schemeClr val="bg1"/>
                </a:solidFill>
                <a:latin typeface="Meiryo UI" pitchFamily="50" charset="-128"/>
                <a:ea typeface="Meiryo UI" pitchFamily="50" charset="-128"/>
                <a:cs typeface="Meiryo UI" pitchFamily="50" charset="-128"/>
              </a:rPr>
              <a:t>第８回</a:t>
            </a:r>
            <a:r>
              <a:rPr lang="ja-JP" altLang="en-US" sz="1000" dirty="0">
                <a:solidFill>
                  <a:schemeClr val="bg1"/>
                </a:solidFill>
                <a:latin typeface="Meiryo UI" pitchFamily="50" charset="-128"/>
                <a:ea typeface="Meiryo UI" pitchFamily="50" charset="-128"/>
                <a:cs typeface="Meiryo UI" pitchFamily="50" charset="-128"/>
              </a:rPr>
              <a:t>南海トラフ巨大地震土木構造物耐震対策検討部会</a:t>
            </a:r>
          </a:p>
        </p:txBody>
      </p:sp>
      <p:sp>
        <p:nvSpPr>
          <p:cNvPr id="2053" name="テキスト ボックス 5"/>
          <p:cNvSpPr txBox="1">
            <a:spLocks noChangeArrowheads="1"/>
          </p:cNvSpPr>
          <p:nvPr/>
        </p:nvSpPr>
        <p:spPr bwMode="auto">
          <a:xfrm>
            <a:off x="0" y="0"/>
            <a:ext cx="1979613"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1400" b="1" dirty="0">
                <a:latin typeface="HG丸ｺﾞｼｯｸM-PRO" pitchFamily="50" charset="-128"/>
                <a:ea typeface="HG丸ｺﾞｼｯｸM-PRO" pitchFamily="50" charset="-128"/>
              </a:rPr>
              <a:t>資料</a:t>
            </a:r>
            <a:r>
              <a:rPr lang="ja-JP" altLang="en-US" sz="1400" b="1" dirty="0" smtClean="0">
                <a:latin typeface="HG丸ｺﾞｼｯｸM-PRO" pitchFamily="50" charset="-128"/>
                <a:ea typeface="HG丸ｺﾞｼｯｸM-PRO" pitchFamily="50" charset="-128"/>
              </a:rPr>
              <a:t>－</a:t>
            </a:r>
            <a:r>
              <a:rPr lang="en-US" altLang="ja-JP" sz="1400" b="1" dirty="0" smtClean="0">
                <a:latin typeface="HG丸ｺﾞｼｯｸM-PRO" pitchFamily="50" charset="-128"/>
                <a:ea typeface="HG丸ｺﾞｼｯｸM-PRO" pitchFamily="50" charset="-128"/>
              </a:rPr>
              <a:t>2</a:t>
            </a:r>
            <a:endParaRPr lang="ja-JP" altLang="en-US" sz="1400" b="1" dirty="0">
              <a:latin typeface="HG丸ｺﾞｼｯｸM-PRO" pitchFamily="50" charset="-128"/>
              <a:ea typeface="HG丸ｺﾞｼｯｸM-PRO" pitchFamily="50" charset="-12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825" y="1357114"/>
            <a:ext cx="534352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0" y="620688"/>
            <a:ext cx="9140825" cy="611505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lang="ja-JP" altLang="en-US" sz="1400" b="1" spc="-200" dirty="0">
                <a:solidFill>
                  <a:schemeClr val="tx1"/>
                </a:solidFill>
                <a:latin typeface="ＭＳ ゴシック" pitchFamily="49" charset="-128"/>
                <a:ea typeface="ＭＳ ゴシック" pitchFamily="49" charset="-128"/>
              </a:rPr>
              <a:t>≪南海トラフ巨大地震による影響</a:t>
            </a:r>
            <a:r>
              <a:rPr lang="ja-JP" altLang="en-US" sz="1400" b="1" spc="-200" dirty="0" smtClean="0">
                <a:solidFill>
                  <a:schemeClr val="tx1"/>
                </a:solidFill>
                <a:latin typeface="ＭＳ ゴシック" pitchFamily="49" charset="-128"/>
                <a:ea typeface="ＭＳ ゴシック" pitchFamily="49" charset="-128"/>
              </a:rPr>
              <a:t>≫</a:t>
            </a:r>
            <a:endParaRPr lang="en-US" altLang="ja-JP" sz="1400" b="1" spc="-200" dirty="0" smtClean="0">
              <a:solidFill>
                <a:schemeClr val="tx1"/>
              </a:solidFill>
              <a:latin typeface="ＭＳ ゴシック" pitchFamily="49" charset="-128"/>
              <a:ea typeface="ＭＳ ゴシック" pitchFamily="49" charset="-128"/>
            </a:endParaRPr>
          </a:p>
          <a:p>
            <a:pPr eaLnBrk="1" fontAlgn="auto" hangingPunct="1">
              <a:spcBef>
                <a:spcPts val="0"/>
              </a:spcBef>
              <a:spcAft>
                <a:spcPts val="0"/>
              </a:spcAft>
              <a:defRPr/>
            </a:pPr>
            <a:endParaRPr lang="en-US" altLang="ja-JP" sz="7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r>
              <a:rPr lang="ja-JP" altLang="en-US" sz="1600" dirty="0">
                <a:solidFill>
                  <a:schemeClr val="tx1"/>
                </a:solidFill>
                <a:latin typeface="ＭＳ ゴシック" pitchFamily="49" charset="-128"/>
                <a:ea typeface="ＭＳ ゴシック" pitchFamily="49" charset="-128"/>
                <a:cs typeface="Meiryo UI" pitchFamily="50" charset="-128"/>
              </a:rPr>
              <a:t>■</a:t>
            </a:r>
            <a:r>
              <a:rPr lang="ja-JP" altLang="en-US" sz="1600" b="1" dirty="0">
                <a:solidFill>
                  <a:schemeClr val="tx1"/>
                </a:solidFill>
                <a:latin typeface="ＭＳ ゴシック" pitchFamily="49" charset="-128"/>
                <a:ea typeface="ＭＳ ゴシック" pitchFamily="49" charset="-128"/>
                <a:cs typeface="Meiryo UI" pitchFamily="50" charset="-128"/>
              </a:rPr>
              <a:t>堺第７－３区の詳細検討（</a:t>
            </a:r>
            <a:r>
              <a:rPr lang="en-US" altLang="ja-JP" sz="1600" b="1" dirty="0">
                <a:solidFill>
                  <a:schemeClr val="tx1"/>
                </a:solidFill>
                <a:latin typeface="ＭＳ ゴシック" pitchFamily="49" charset="-128"/>
                <a:ea typeface="ＭＳ ゴシック" pitchFamily="49" charset="-128"/>
                <a:cs typeface="Meiryo UI" pitchFamily="50" charset="-128"/>
              </a:rPr>
              <a:t>LIQCA</a:t>
            </a:r>
            <a:r>
              <a:rPr lang="ja-JP" altLang="en-US" sz="1600" b="1" dirty="0">
                <a:solidFill>
                  <a:schemeClr val="tx1"/>
                </a:solidFill>
                <a:latin typeface="ＭＳ ゴシック" pitchFamily="49" charset="-128"/>
                <a:ea typeface="ＭＳ ゴシック" pitchFamily="49" charset="-128"/>
                <a:cs typeface="Meiryo UI" pitchFamily="50" charset="-128"/>
              </a:rPr>
              <a:t>による耐震診断</a:t>
            </a:r>
            <a:r>
              <a:rPr lang="ja-JP" altLang="en-US" sz="1600" b="1" dirty="0" smtClean="0">
                <a:solidFill>
                  <a:schemeClr val="tx1"/>
                </a:solidFill>
                <a:latin typeface="ＭＳ ゴシック" pitchFamily="49" charset="-128"/>
                <a:ea typeface="ＭＳ ゴシック" pitchFamily="49" charset="-128"/>
                <a:cs typeface="Meiryo UI" pitchFamily="50" charset="-128"/>
              </a:rPr>
              <a:t>）</a:t>
            </a:r>
            <a:endParaRPr lang="en-US" altLang="ja-JP" sz="1600" b="1" dirty="0" smtClean="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en-US" altLang="ja-JP" sz="1050" b="1"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r>
              <a:rPr lang="ja-JP" altLang="en-US" sz="1600" b="1" dirty="0" smtClean="0">
                <a:solidFill>
                  <a:schemeClr val="tx1"/>
                </a:solidFill>
                <a:latin typeface="ＭＳ ゴシック" pitchFamily="49" charset="-128"/>
                <a:ea typeface="ＭＳ ゴシック" pitchFamily="49" charset="-128"/>
                <a:cs typeface="Meiryo UI" pitchFamily="50" charset="-128"/>
              </a:rPr>
              <a:t>　＜③泊地側</a:t>
            </a:r>
            <a:r>
              <a:rPr lang="ja-JP" altLang="en-US" sz="1600" b="1" dirty="0">
                <a:solidFill>
                  <a:schemeClr val="tx1"/>
                </a:solidFill>
                <a:latin typeface="ＭＳ ゴシック" pitchFamily="49" charset="-128"/>
                <a:ea typeface="ＭＳ ゴシック" pitchFamily="49" charset="-128"/>
                <a:cs typeface="Meiryo UI" pitchFamily="50" charset="-128"/>
              </a:rPr>
              <a:t>護岸：二重矢板式護岸＞</a:t>
            </a:r>
            <a:endParaRPr lang="en-US" altLang="ja-JP" sz="1600" b="1"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en-US" altLang="ja-JP" sz="900" b="1"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r>
              <a:rPr lang="ja-JP" altLang="en-US" sz="1400" b="1" dirty="0">
                <a:solidFill>
                  <a:schemeClr val="tx1"/>
                </a:solidFill>
                <a:latin typeface="ＭＳ ゴシック" pitchFamily="49" charset="-128"/>
                <a:ea typeface="ＭＳ ゴシック" pitchFamily="49" charset="-128"/>
                <a:cs typeface="Meiryo UI" pitchFamily="50" charset="-128"/>
              </a:rPr>
              <a:t>　　　</a:t>
            </a:r>
            <a:r>
              <a:rPr lang="ja-JP" altLang="en-US" sz="1400" dirty="0">
                <a:solidFill>
                  <a:schemeClr val="tx1"/>
                </a:solidFill>
                <a:latin typeface="ＭＳ ゴシック" pitchFamily="49" charset="-128"/>
                <a:ea typeface="ＭＳ ゴシック" pitchFamily="49" charset="-128"/>
                <a:cs typeface="Meiryo UI" pitchFamily="50" charset="-128"/>
              </a:rPr>
              <a:t>○断面図</a:t>
            </a:r>
            <a:endParaRPr lang="en-US" altLang="ja-JP" sz="14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r>
              <a:rPr lang="ja-JP" altLang="en-US" sz="1400" dirty="0">
                <a:solidFill>
                  <a:schemeClr val="tx1"/>
                </a:solidFill>
                <a:latin typeface="ＭＳ ゴシック" pitchFamily="49" charset="-128"/>
                <a:ea typeface="ＭＳ ゴシック" pitchFamily="49" charset="-128"/>
                <a:cs typeface="Meiryo UI" pitchFamily="50" charset="-128"/>
              </a:rPr>
              <a:t>　　　○現況写真</a:t>
            </a:r>
            <a:endParaRPr lang="en-US" altLang="ja-JP" sz="14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r>
              <a:rPr lang="ja-JP" altLang="en-US" sz="1400" dirty="0">
                <a:solidFill>
                  <a:schemeClr val="tx1"/>
                </a:solidFill>
                <a:latin typeface="ＭＳ ゴシック" pitchFamily="49" charset="-128"/>
                <a:ea typeface="ＭＳ ゴシック" pitchFamily="49" charset="-128"/>
                <a:cs typeface="Meiryo UI" pitchFamily="50" charset="-128"/>
              </a:rPr>
              <a:t>　　　　　　　　　　　　　　　　　　　　　　</a:t>
            </a:r>
            <a:endParaRPr lang="en-US" altLang="ja-JP" sz="1400" dirty="0">
              <a:solidFill>
                <a:schemeClr val="tx1"/>
              </a:solidFill>
              <a:latin typeface="ＭＳ ゴシック" pitchFamily="49" charset="-128"/>
              <a:ea typeface="ＭＳ ゴシック" pitchFamily="49" charset="-128"/>
              <a:cs typeface="Meiryo UI" pitchFamily="50" charset="-128"/>
            </a:endParaRPr>
          </a:p>
        </p:txBody>
      </p:sp>
      <p:pic>
        <p:nvPicPr>
          <p:cNvPr id="8198" name="図 2"/>
          <p:cNvPicPr>
            <a:picLocks noChangeAspect="1"/>
          </p:cNvPicPr>
          <p:nvPr/>
        </p:nvPicPr>
        <p:blipFill rotWithShape="1">
          <a:blip r:embed="rId3">
            <a:extLst>
              <a:ext uri="{28A0092B-C50C-407E-A947-70E740481C1C}">
                <a14:useLocalDpi xmlns:a14="http://schemas.microsoft.com/office/drawing/2010/main" val="0"/>
              </a:ext>
            </a:extLst>
          </a:blip>
          <a:srcRect t="7214"/>
          <a:stretch/>
        </p:blipFill>
        <p:spPr bwMode="auto">
          <a:xfrm>
            <a:off x="2916238" y="4156363"/>
            <a:ext cx="3729037" cy="2596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7"/>
          <p:cNvSpPr/>
          <p:nvPr/>
        </p:nvSpPr>
        <p:spPr>
          <a:xfrm>
            <a:off x="0" y="0"/>
            <a:ext cx="9140825" cy="549275"/>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fontAlgn="auto">
              <a:spcBef>
                <a:spcPts val="0"/>
              </a:spcBef>
              <a:spcAft>
                <a:spcPts val="0"/>
              </a:spcAft>
              <a:defRPr/>
            </a:pPr>
            <a:r>
              <a:rPr lang="ja-JP" altLang="en-US" sz="2400" b="1" dirty="0">
                <a:solidFill>
                  <a:schemeClr val="bg1"/>
                </a:solidFill>
              </a:rPr>
              <a:t>２－１　堤外施設（護岸・防波堤）の詳細耐震点検について</a:t>
            </a:r>
            <a:endParaRPr lang="en-US" altLang="ja-JP" sz="2400" b="1" dirty="0">
              <a:solidFill>
                <a:schemeClr val="bg1"/>
              </a:solidFill>
            </a:endParaRPr>
          </a:p>
        </p:txBody>
      </p:sp>
      <p:sp>
        <p:nvSpPr>
          <p:cNvPr id="9" name="スライド番号プレースホルダー 2"/>
          <p:cNvSpPr txBox="1">
            <a:spLocks/>
          </p:cNvSpPr>
          <p:nvPr/>
        </p:nvSpPr>
        <p:spPr bwMode="auto">
          <a:xfrm>
            <a:off x="6902896" y="6376243"/>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solidFill>
                <a:latin typeface="Calibri" pitchFamily="34" charset="0"/>
                <a:ea typeface="ＭＳ Ｐゴシック" charset="-128"/>
                <a:cs typeface="+mn-cs"/>
              </a:defRPr>
            </a:lvl1pPr>
            <a:lvl2pPr marL="742950" indent="-28575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1143000" indent="-2286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600200" indent="-228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2057400" indent="-2286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514600" indent="-228600" algn="l" defTabSz="914400" rtl="0" eaLnBrk="0" fontAlgn="base" latinLnBrk="0" hangingPunct="0">
              <a:spcBef>
                <a:spcPct val="0"/>
              </a:spcBef>
              <a:spcAft>
                <a:spcPct val="0"/>
              </a:spcAft>
              <a:defRPr kumimoji="1" kern="1200">
                <a:solidFill>
                  <a:schemeClr val="tx1"/>
                </a:solidFill>
                <a:latin typeface="Calibri" pitchFamily="34" charset="0"/>
                <a:ea typeface="ＭＳ Ｐゴシック" charset="-128"/>
                <a:cs typeface="+mn-cs"/>
              </a:defRPr>
            </a:lvl6pPr>
            <a:lvl7pPr marL="2971800" indent="-228600" algn="l" defTabSz="914400" rtl="0" eaLnBrk="0" fontAlgn="base" latinLnBrk="0" hangingPunct="0">
              <a:spcBef>
                <a:spcPct val="0"/>
              </a:spcBef>
              <a:spcAft>
                <a:spcPct val="0"/>
              </a:spcAft>
              <a:defRPr kumimoji="1" kern="1200">
                <a:solidFill>
                  <a:schemeClr val="tx1"/>
                </a:solidFill>
                <a:latin typeface="Calibri" pitchFamily="34" charset="0"/>
                <a:ea typeface="ＭＳ Ｐゴシック" charset="-128"/>
                <a:cs typeface="+mn-cs"/>
              </a:defRPr>
            </a:lvl7pPr>
            <a:lvl8pPr marL="3429000" indent="-228600" algn="l" defTabSz="914400" rtl="0" eaLnBrk="0" fontAlgn="base" latinLnBrk="0" hangingPunct="0">
              <a:spcBef>
                <a:spcPct val="0"/>
              </a:spcBef>
              <a:spcAft>
                <a:spcPct val="0"/>
              </a:spcAft>
              <a:defRPr kumimoji="1" kern="1200">
                <a:solidFill>
                  <a:schemeClr val="tx1"/>
                </a:solidFill>
                <a:latin typeface="Calibri" pitchFamily="34" charset="0"/>
                <a:ea typeface="ＭＳ Ｐゴシック" charset="-128"/>
                <a:cs typeface="+mn-cs"/>
              </a:defRPr>
            </a:lvl8pPr>
            <a:lvl9pPr marL="3886200" indent="-228600" algn="l" defTabSz="914400" rtl="0" eaLnBrk="0" fontAlgn="base" latinLnBrk="0" hangingPunct="0">
              <a:spcBef>
                <a:spcPct val="0"/>
              </a:spcBef>
              <a:spcAft>
                <a:spcPct val="0"/>
              </a:spcAft>
              <a:defRPr kumimoji="1" kern="1200">
                <a:solidFill>
                  <a:schemeClr val="tx1"/>
                </a:solidFill>
                <a:latin typeface="Calibri" pitchFamily="34" charset="0"/>
                <a:ea typeface="ＭＳ Ｐゴシック" charset="-128"/>
                <a:cs typeface="+mn-cs"/>
              </a:defRPr>
            </a:lvl9pPr>
          </a:lstStyle>
          <a:p>
            <a:fld id="{EF1E26BA-02DF-436C-9BBF-9F4051A0F4AE}" type="slidenum">
              <a:rPr lang="ja-JP" altLang="en-US" smtClean="0">
                <a:solidFill>
                  <a:srgbClr val="898989"/>
                </a:solidFill>
              </a:rPr>
              <a:pPr/>
              <a:t>9</a:t>
            </a:fld>
            <a:endParaRPr lang="en-US" altLang="ja-JP" dirty="0">
              <a:solidFill>
                <a:srgbClr val="898989"/>
              </a:solidFill>
            </a:endParaRPr>
          </a:p>
        </p:txBody>
      </p:sp>
    </p:spTree>
    <p:extLst>
      <p:ext uri="{BB962C8B-B14F-4D97-AF65-F5344CB8AC3E}">
        <p14:creationId xmlns:p14="http://schemas.microsoft.com/office/powerpoint/2010/main" val="3273773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図 13"/>
          <p:cNvPicPr>
            <a:picLocks noChangeAspect="1"/>
          </p:cNvPicPr>
          <p:nvPr/>
        </p:nvPicPr>
        <p:blipFill>
          <a:blip r:embed="rId2"/>
          <a:srcRect/>
          <a:stretch>
            <a:fillRect/>
          </a:stretch>
        </p:blipFill>
        <p:spPr bwMode="auto">
          <a:xfrm>
            <a:off x="60325" y="4221163"/>
            <a:ext cx="8831263" cy="2112962"/>
          </a:xfrm>
          <a:prstGeom prst="rect">
            <a:avLst/>
          </a:prstGeom>
          <a:noFill/>
          <a:ln w="9525">
            <a:noFill/>
            <a:miter lim="800000"/>
            <a:headEnd/>
            <a:tailEnd/>
          </a:ln>
        </p:spPr>
      </p:pic>
      <p:pic>
        <p:nvPicPr>
          <p:cNvPr id="14338" name="Picture 2"/>
          <p:cNvPicPr>
            <a:picLocks noChangeAspect="1" noChangeArrowheads="1"/>
          </p:cNvPicPr>
          <p:nvPr/>
        </p:nvPicPr>
        <p:blipFill>
          <a:blip r:embed="rId3"/>
          <a:srcRect/>
          <a:stretch>
            <a:fillRect/>
          </a:stretch>
        </p:blipFill>
        <p:spPr bwMode="auto">
          <a:xfrm>
            <a:off x="33338" y="1773238"/>
            <a:ext cx="8972550" cy="1895475"/>
          </a:xfrm>
          <a:prstGeom prst="rect">
            <a:avLst/>
          </a:prstGeom>
          <a:noFill/>
          <a:ln w="9525">
            <a:noFill/>
            <a:miter lim="800000"/>
            <a:headEnd/>
            <a:tailEnd/>
          </a:ln>
        </p:spPr>
      </p:pic>
      <p:sp>
        <p:nvSpPr>
          <p:cNvPr id="7" name="正方形/長方形 6"/>
          <p:cNvSpPr/>
          <p:nvPr/>
        </p:nvSpPr>
        <p:spPr>
          <a:xfrm>
            <a:off x="0" y="620713"/>
            <a:ext cx="9140825" cy="611505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ja-JP" altLang="en-US" sz="1400" b="1" spc="-200" dirty="0">
                <a:solidFill>
                  <a:schemeClr val="tx1"/>
                </a:solidFill>
                <a:latin typeface="ＭＳ ゴシック" pitchFamily="49" charset="-128"/>
                <a:ea typeface="ＭＳ ゴシック" pitchFamily="49" charset="-128"/>
              </a:rPr>
              <a:t>≪南海トラフ巨大地震による影響≫</a:t>
            </a:r>
            <a:endParaRPr lang="en-US" altLang="ja-JP" sz="1400" b="1" spc="-200" dirty="0">
              <a:solidFill>
                <a:schemeClr val="tx1"/>
              </a:solidFill>
              <a:latin typeface="ＭＳ ゴシック" pitchFamily="49" charset="-128"/>
              <a:ea typeface="ＭＳ ゴシック" pitchFamily="49" charset="-128"/>
            </a:endParaRPr>
          </a:p>
          <a:p>
            <a:pPr fontAlgn="auto">
              <a:spcBef>
                <a:spcPts val="0"/>
              </a:spcBef>
              <a:spcAft>
                <a:spcPts val="0"/>
              </a:spcAft>
              <a:defRPr/>
            </a:pPr>
            <a:endParaRPr lang="en-US" altLang="ja-JP" sz="600" dirty="0">
              <a:solidFill>
                <a:schemeClr val="tx1"/>
              </a:solidFill>
              <a:latin typeface="ＭＳ ゴシック" pitchFamily="49" charset="-128"/>
              <a:ea typeface="ＭＳ ゴシック" pitchFamily="49" charset="-128"/>
              <a:cs typeface="Meiryo UI" pitchFamily="50" charset="-128"/>
            </a:endParaRPr>
          </a:p>
          <a:p>
            <a:pPr fontAlgn="auto">
              <a:spcBef>
                <a:spcPts val="0"/>
              </a:spcBef>
              <a:spcAft>
                <a:spcPts val="0"/>
              </a:spcAft>
              <a:defRPr/>
            </a:pPr>
            <a:r>
              <a:rPr lang="ja-JP" altLang="en-US" sz="1600" dirty="0">
                <a:solidFill>
                  <a:schemeClr val="tx1"/>
                </a:solidFill>
                <a:latin typeface="ＭＳ ゴシック" pitchFamily="49" charset="-128"/>
                <a:ea typeface="ＭＳ ゴシック" pitchFamily="49" charset="-128"/>
                <a:cs typeface="Meiryo UI" pitchFamily="50" charset="-128"/>
              </a:rPr>
              <a:t>■</a:t>
            </a:r>
            <a:r>
              <a:rPr lang="ja-JP" altLang="en-US" sz="1600" b="1" dirty="0">
                <a:solidFill>
                  <a:schemeClr val="tx1"/>
                </a:solidFill>
                <a:latin typeface="ＭＳ ゴシック" pitchFamily="49" charset="-128"/>
                <a:ea typeface="ＭＳ ゴシック" pitchFamily="49" charset="-128"/>
                <a:cs typeface="Meiryo UI" pitchFamily="50" charset="-128"/>
              </a:rPr>
              <a:t>堺第７－３区の詳細検討（</a:t>
            </a:r>
            <a:r>
              <a:rPr lang="en-US" altLang="ja-JP" sz="1600" b="1" dirty="0">
                <a:solidFill>
                  <a:schemeClr val="tx1"/>
                </a:solidFill>
                <a:latin typeface="ＭＳ ゴシック" pitchFamily="49" charset="-128"/>
                <a:ea typeface="ＭＳ ゴシック" pitchFamily="49" charset="-128"/>
                <a:cs typeface="Meiryo UI" pitchFamily="50" charset="-128"/>
              </a:rPr>
              <a:t>LIQCA</a:t>
            </a:r>
            <a:r>
              <a:rPr lang="ja-JP" altLang="en-US" sz="1600" b="1" dirty="0">
                <a:solidFill>
                  <a:schemeClr val="tx1"/>
                </a:solidFill>
                <a:latin typeface="ＭＳ ゴシック" pitchFamily="49" charset="-128"/>
                <a:ea typeface="ＭＳ ゴシック" pitchFamily="49" charset="-128"/>
                <a:cs typeface="Meiryo UI" pitchFamily="50" charset="-128"/>
              </a:rPr>
              <a:t>による耐震診断）結果</a:t>
            </a:r>
            <a:endParaRPr lang="en-US" altLang="ja-JP" sz="1600" b="1" dirty="0">
              <a:solidFill>
                <a:schemeClr val="tx1"/>
              </a:solidFill>
              <a:latin typeface="ＭＳ ゴシック" pitchFamily="49" charset="-128"/>
              <a:ea typeface="ＭＳ ゴシック" pitchFamily="49" charset="-128"/>
              <a:cs typeface="Meiryo UI" pitchFamily="50" charset="-128"/>
            </a:endParaRPr>
          </a:p>
          <a:p>
            <a:pPr fontAlgn="auto">
              <a:spcBef>
                <a:spcPts val="0"/>
              </a:spcBef>
              <a:spcAft>
                <a:spcPts val="0"/>
              </a:spcAft>
              <a:defRPr/>
            </a:pPr>
            <a:r>
              <a:rPr lang="ja-JP" altLang="en-US" sz="1600" b="1" dirty="0">
                <a:solidFill>
                  <a:schemeClr val="tx1"/>
                </a:solidFill>
                <a:latin typeface="ＭＳ ゴシック" pitchFamily="49" charset="-128"/>
                <a:ea typeface="ＭＳ ゴシック" pitchFamily="49" charset="-128"/>
                <a:cs typeface="Meiryo UI" pitchFamily="50" charset="-128"/>
              </a:rPr>
              <a:t>＜①航路側護岸：鋼矢板セル式護岸＞</a:t>
            </a:r>
            <a:endParaRPr lang="en-US" altLang="ja-JP" sz="1600" b="1" dirty="0">
              <a:solidFill>
                <a:schemeClr val="tx1"/>
              </a:solidFill>
              <a:latin typeface="ＭＳ ゴシック" pitchFamily="49" charset="-128"/>
              <a:ea typeface="ＭＳ ゴシック" pitchFamily="49" charset="-128"/>
              <a:cs typeface="Meiryo UI" pitchFamily="50" charset="-128"/>
            </a:endParaRPr>
          </a:p>
          <a:p>
            <a:pPr fontAlgn="auto">
              <a:spcBef>
                <a:spcPts val="0"/>
              </a:spcBef>
              <a:spcAft>
                <a:spcPts val="0"/>
              </a:spcAft>
              <a:defRPr/>
            </a:pPr>
            <a:endParaRPr lang="en-US" altLang="ja-JP" sz="1400" b="1" dirty="0">
              <a:solidFill>
                <a:schemeClr val="tx1"/>
              </a:solidFill>
              <a:latin typeface="ＭＳ ゴシック" pitchFamily="49" charset="-128"/>
              <a:ea typeface="ＭＳ ゴシック" pitchFamily="49" charset="-128"/>
              <a:cs typeface="Meiryo UI" pitchFamily="50" charset="-128"/>
            </a:endParaRPr>
          </a:p>
          <a:p>
            <a:pPr fontAlgn="auto">
              <a:spcBef>
                <a:spcPts val="0"/>
              </a:spcBef>
              <a:spcAft>
                <a:spcPts val="0"/>
              </a:spcAft>
              <a:defRPr/>
            </a:pPr>
            <a:r>
              <a:rPr lang="ja-JP" altLang="en-US" sz="1400" b="1" dirty="0">
                <a:solidFill>
                  <a:schemeClr val="tx1"/>
                </a:solidFill>
                <a:latin typeface="ＭＳ ゴシック" pitchFamily="49" charset="-128"/>
                <a:ea typeface="ＭＳ ゴシック" pitchFamily="49" charset="-128"/>
                <a:cs typeface="Meiryo UI" pitchFamily="50" charset="-128"/>
              </a:rPr>
              <a:t>　　　○照査断面図</a:t>
            </a:r>
            <a:endParaRPr lang="en-US" altLang="ja-JP" sz="1400" b="1" dirty="0">
              <a:solidFill>
                <a:schemeClr val="tx1"/>
              </a:solidFill>
              <a:latin typeface="ＭＳ ゴシック" pitchFamily="49" charset="-128"/>
              <a:ea typeface="ＭＳ ゴシック" pitchFamily="49" charset="-128"/>
              <a:cs typeface="Meiryo UI" pitchFamily="50" charset="-128"/>
            </a:endParaRPr>
          </a:p>
          <a:p>
            <a:pPr fontAlgn="auto">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fontAlgn="auto">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fontAlgn="auto">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fontAlgn="auto">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fontAlgn="auto">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fontAlgn="auto">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fontAlgn="auto">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fontAlgn="auto">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fontAlgn="auto">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fontAlgn="auto">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fontAlgn="auto">
              <a:spcBef>
                <a:spcPts val="0"/>
              </a:spcBef>
              <a:spcAft>
                <a:spcPts val="0"/>
              </a:spcAft>
              <a:defRPr/>
            </a:pPr>
            <a:r>
              <a:rPr lang="ja-JP" altLang="en-US" sz="1400" dirty="0">
                <a:solidFill>
                  <a:schemeClr val="tx1"/>
                </a:solidFill>
                <a:latin typeface="ＭＳ ゴシック" pitchFamily="49" charset="-128"/>
                <a:ea typeface="ＭＳ ゴシック" pitchFamily="49" charset="-128"/>
                <a:cs typeface="Meiryo UI" pitchFamily="50" charset="-128"/>
              </a:rPr>
              <a:t>　　　</a:t>
            </a:r>
            <a:r>
              <a:rPr lang="ja-JP" altLang="en-US" sz="1400" b="1" dirty="0">
                <a:solidFill>
                  <a:schemeClr val="tx1"/>
                </a:solidFill>
                <a:latin typeface="ＭＳ ゴシック" pitchFamily="49" charset="-128"/>
                <a:ea typeface="ＭＳ ゴシック" pitchFamily="49" charset="-128"/>
                <a:cs typeface="Meiryo UI" pitchFamily="50" charset="-128"/>
              </a:rPr>
              <a:t>○照査モデル図</a:t>
            </a:r>
            <a:endParaRPr lang="en-US" altLang="ja-JP" sz="1400" b="1" dirty="0">
              <a:solidFill>
                <a:schemeClr val="tx1"/>
              </a:solidFill>
              <a:latin typeface="ＭＳ ゴシック" pitchFamily="49" charset="-128"/>
              <a:ea typeface="ＭＳ ゴシック" pitchFamily="49" charset="-128"/>
              <a:cs typeface="Meiryo UI" pitchFamily="50" charset="-128"/>
            </a:endParaRPr>
          </a:p>
          <a:p>
            <a:pPr fontAlgn="auto">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fontAlgn="auto">
              <a:spcBef>
                <a:spcPts val="0"/>
              </a:spcBef>
              <a:spcAft>
                <a:spcPts val="0"/>
              </a:spcAft>
              <a:defRPr/>
            </a:pPr>
            <a:r>
              <a:rPr lang="ja-JP" altLang="en-US" sz="1400" dirty="0">
                <a:solidFill>
                  <a:schemeClr val="tx1"/>
                </a:solidFill>
                <a:latin typeface="ＭＳ ゴシック" pitchFamily="49" charset="-128"/>
                <a:ea typeface="ＭＳ ゴシック" pitchFamily="49" charset="-128"/>
                <a:cs typeface="Meiryo UI" pitchFamily="50" charset="-128"/>
              </a:rPr>
              <a:t>　　　　　　　　　　　　　　　　　　　　　　</a:t>
            </a:r>
            <a:endParaRPr lang="en-US" altLang="ja-JP" sz="1400" dirty="0">
              <a:solidFill>
                <a:schemeClr val="tx1"/>
              </a:solidFill>
              <a:latin typeface="ＭＳ ゴシック" pitchFamily="49" charset="-128"/>
              <a:ea typeface="ＭＳ ゴシック" pitchFamily="49" charset="-128"/>
              <a:cs typeface="Meiryo UI" pitchFamily="50" charset="-128"/>
            </a:endParaRPr>
          </a:p>
        </p:txBody>
      </p:sp>
      <p:sp>
        <p:nvSpPr>
          <p:cNvPr id="13" name="正方形/長方形 12"/>
          <p:cNvSpPr/>
          <p:nvPr/>
        </p:nvSpPr>
        <p:spPr>
          <a:xfrm>
            <a:off x="0" y="0"/>
            <a:ext cx="9140825" cy="549275"/>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fontAlgn="auto">
              <a:spcBef>
                <a:spcPts val="0"/>
              </a:spcBef>
              <a:spcAft>
                <a:spcPts val="0"/>
              </a:spcAft>
              <a:defRPr/>
            </a:pPr>
            <a:r>
              <a:rPr lang="ja-JP" altLang="en-US" sz="2400" b="1" dirty="0">
                <a:solidFill>
                  <a:schemeClr val="bg1"/>
                </a:solidFill>
              </a:rPr>
              <a:t>２－１　堤外施設（護岸・防波堤）の詳細耐震点検について</a:t>
            </a:r>
            <a:endParaRPr lang="en-US" altLang="ja-JP" sz="2400" b="1" dirty="0">
              <a:solidFill>
                <a:schemeClr val="bg1"/>
              </a:solidFill>
            </a:endParaRPr>
          </a:p>
        </p:txBody>
      </p:sp>
      <p:sp>
        <p:nvSpPr>
          <p:cNvPr id="14343" name="スライド番号プレースホルダー 2"/>
          <p:cNvSpPr txBox="1">
            <a:spLocks/>
          </p:cNvSpPr>
          <p:nvPr/>
        </p:nvSpPr>
        <p:spPr bwMode="auto">
          <a:xfrm>
            <a:off x="6902450" y="6376988"/>
            <a:ext cx="2133600" cy="365125"/>
          </a:xfrm>
          <a:prstGeom prst="rect">
            <a:avLst/>
          </a:prstGeom>
          <a:noFill/>
          <a:ln w="9525">
            <a:noFill/>
            <a:miter lim="800000"/>
            <a:headEnd/>
            <a:tailEnd/>
          </a:ln>
        </p:spPr>
        <p:txBody>
          <a:bodyPr anchor="ctr"/>
          <a:lstStyle/>
          <a:p>
            <a:pPr algn="r"/>
            <a:fld id="{79E9DD48-AB94-44D2-863B-24A81BCBC149}" type="slidenum">
              <a:rPr lang="ja-JP" altLang="en-US" sz="1200">
                <a:solidFill>
                  <a:srgbClr val="898989"/>
                </a:solidFill>
              </a:rPr>
              <a:pPr algn="r"/>
              <a:t>10</a:t>
            </a:fld>
            <a:endParaRPr lang="en-US" altLang="ja-JP" sz="1200">
              <a:solidFill>
                <a:srgbClr val="898989"/>
              </a:solidFill>
            </a:endParaRPr>
          </a:p>
        </p:txBody>
      </p:sp>
      <p:sp>
        <p:nvSpPr>
          <p:cNvPr id="12" name="線吹き出し 2 (枠付き) 11"/>
          <p:cNvSpPr/>
          <p:nvPr/>
        </p:nvSpPr>
        <p:spPr>
          <a:xfrm>
            <a:off x="2339752" y="4420675"/>
            <a:ext cx="1225550" cy="253916"/>
          </a:xfrm>
          <a:prstGeom prst="borderCallout2">
            <a:avLst>
              <a:gd name="adj1" fmla="val 43442"/>
              <a:gd name="adj2" fmla="val 99563"/>
              <a:gd name="adj3" fmla="val 82243"/>
              <a:gd name="adj4" fmla="val 119241"/>
              <a:gd name="adj5" fmla="val 130290"/>
              <a:gd name="adj6" fmla="val 129637"/>
            </a:avLst>
          </a:prstGeom>
          <a:solidFill>
            <a:srgbClr val="FFFF00"/>
          </a:solidFill>
          <a:ln w="12700">
            <a:solidFill>
              <a:schemeClr val="tx1"/>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lIns="72000" rIns="72000" anchor="ctr">
            <a:spAutoFit/>
          </a:bodyPr>
          <a:lstStyle/>
          <a:p>
            <a:pPr algn="ctr" eaLnBrk="1" hangingPunct="1">
              <a:defRPr/>
            </a:pPr>
            <a:r>
              <a:rPr lang="ja-JP" altLang="en-US" sz="1050" dirty="0">
                <a:solidFill>
                  <a:schemeClr val="tx1"/>
                </a:solidFill>
              </a:rPr>
              <a:t>護岸天端高</a:t>
            </a:r>
          </a:p>
        </p:txBody>
      </p:sp>
      <p:cxnSp>
        <p:nvCxnSpPr>
          <p:cNvPr id="14" name="直線コネクタ 13"/>
          <p:cNvCxnSpPr/>
          <p:nvPr/>
        </p:nvCxnSpPr>
        <p:spPr>
          <a:xfrm>
            <a:off x="5258915" y="4674591"/>
            <a:ext cx="84749" cy="11597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線吹き出し 2 (枠付き) 14"/>
          <p:cNvSpPr/>
          <p:nvPr/>
        </p:nvSpPr>
        <p:spPr>
          <a:xfrm>
            <a:off x="3604807" y="3978508"/>
            <a:ext cx="1223963" cy="253916"/>
          </a:xfrm>
          <a:prstGeom prst="borderCallout2">
            <a:avLst>
              <a:gd name="adj1" fmla="val 43442"/>
              <a:gd name="adj2" fmla="val 99563"/>
              <a:gd name="adj3" fmla="val 76258"/>
              <a:gd name="adj4" fmla="val 115643"/>
              <a:gd name="adj5" fmla="val 270547"/>
              <a:gd name="adj6" fmla="val 133890"/>
            </a:avLst>
          </a:prstGeom>
          <a:solidFill>
            <a:srgbClr val="FFFF00"/>
          </a:solidFill>
          <a:ln w="12700">
            <a:solidFill>
              <a:schemeClr val="tx1"/>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lIns="72000" rIns="72000" anchor="ctr">
            <a:spAutoFit/>
          </a:bodyPr>
          <a:lstStyle/>
          <a:p>
            <a:pPr algn="ctr" eaLnBrk="1" hangingPunct="1">
              <a:defRPr/>
            </a:pPr>
            <a:r>
              <a:rPr lang="ja-JP" altLang="en-US" sz="1050" dirty="0">
                <a:solidFill>
                  <a:schemeClr val="tx1"/>
                </a:solidFill>
              </a:rPr>
              <a:t>遮水シートひずみ</a:t>
            </a:r>
          </a:p>
        </p:txBody>
      </p:sp>
      <p:sp>
        <p:nvSpPr>
          <p:cNvPr id="16" name="線吹き出し 2 (枠付き) 15"/>
          <p:cNvSpPr/>
          <p:nvPr/>
        </p:nvSpPr>
        <p:spPr>
          <a:xfrm>
            <a:off x="5795689" y="3978508"/>
            <a:ext cx="1223963" cy="253916"/>
          </a:xfrm>
          <a:prstGeom prst="borderCallout2">
            <a:avLst>
              <a:gd name="adj1" fmla="val 46969"/>
              <a:gd name="adj2" fmla="val 1003"/>
              <a:gd name="adj3" fmla="val 89298"/>
              <a:gd name="adj4" fmla="val -21854"/>
              <a:gd name="adj5" fmla="val 315843"/>
              <a:gd name="adj6" fmla="val -35725"/>
            </a:avLst>
          </a:prstGeom>
          <a:solidFill>
            <a:srgbClr val="FFFF00"/>
          </a:solidFill>
          <a:ln w="12700">
            <a:solidFill>
              <a:schemeClr val="tx1"/>
            </a:solidFill>
            <a:headEnd type="none"/>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72000" rIns="72000" anchor="ctr">
            <a:spAutoFit/>
          </a:bodyPr>
          <a:lstStyle/>
          <a:p>
            <a:pPr algn="ctr" eaLnBrk="1" hangingPunct="1">
              <a:defRPr/>
            </a:pPr>
            <a:r>
              <a:rPr lang="ja-JP" altLang="en-US" sz="1050" dirty="0">
                <a:solidFill>
                  <a:schemeClr val="tx1"/>
                </a:solidFill>
              </a:rPr>
              <a:t>粘土層天端高</a:t>
            </a:r>
          </a:p>
        </p:txBody>
      </p:sp>
    </p:spTree>
    <p:extLst>
      <p:ext uri="{BB962C8B-B14F-4D97-AF65-F5344CB8AC3E}">
        <p14:creationId xmlns:p14="http://schemas.microsoft.com/office/powerpoint/2010/main" val="28921894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9"/>
          <p:cNvPicPr>
            <a:picLocks noChangeAspect="1" noChangeArrowheads="1"/>
          </p:cNvPicPr>
          <p:nvPr/>
        </p:nvPicPr>
        <p:blipFill>
          <a:blip r:embed="rId2"/>
          <a:srcRect/>
          <a:stretch>
            <a:fillRect/>
          </a:stretch>
        </p:blipFill>
        <p:spPr bwMode="auto">
          <a:xfrm>
            <a:off x="2217849" y="1327155"/>
            <a:ext cx="4114800" cy="1647815"/>
          </a:xfrm>
          <a:prstGeom prst="rect">
            <a:avLst/>
          </a:prstGeom>
          <a:noFill/>
          <a:ln w="9525" algn="ctr">
            <a:noFill/>
            <a:miter lim="800000"/>
            <a:headEnd/>
            <a:tailEnd/>
          </a:ln>
        </p:spPr>
      </p:pic>
      <p:sp>
        <p:nvSpPr>
          <p:cNvPr id="15362" name="正方形/長方形 1"/>
          <p:cNvSpPr>
            <a:spLocks noChangeArrowheads="1"/>
          </p:cNvSpPr>
          <p:nvPr/>
        </p:nvSpPr>
        <p:spPr bwMode="auto">
          <a:xfrm>
            <a:off x="467544" y="3203781"/>
            <a:ext cx="1784350" cy="304800"/>
          </a:xfrm>
          <a:prstGeom prst="rect">
            <a:avLst/>
          </a:prstGeom>
          <a:noFill/>
          <a:ln w="9525">
            <a:noFill/>
            <a:miter lim="800000"/>
            <a:headEnd/>
            <a:tailEnd/>
          </a:ln>
        </p:spPr>
        <p:txBody>
          <a:bodyPr wrap="none">
            <a:spAutoFit/>
          </a:bodyPr>
          <a:lstStyle/>
          <a:p>
            <a:r>
              <a:rPr lang="en-US" altLang="ja-JP" sz="1400" b="1" dirty="0">
                <a:latin typeface="ＭＳ ゴシック" pitchFamily="49" charset="-128"/>
                <a:ea typeface="ＭＳ ゴシック" pitchFamily="49" charset="-128"/>
                <a:cs typeface="Meiryo UI" pitchFamily="50" charset="-128"/>
              </a:rPr>
              <a:t>【</a:t>
            </a:r>
            <a:r>
              <a:rPr lang="ja-JP" altLang="en-US" sz="1400" b="1" dirty="0">
                <a:latin typeface="ＭＳ ゴシック" pitchFamily="49" charset="-128"/>
                <a:ea typeface="ＭＳ ゴシック" pitchFamily="49" charset="-128"/>
                <a:cs typeface="Meiryo UI" pitchFamily="50" charset="-128"/>
              </a:rPr>
              <a:t>過剰間隙水圧比</a:t>
            </a:r>
            <a:r>
              <a:rPr lang="en-US" altLang="ja-JP" sz="1400" b="1" dirty="0">
                <a:latin typeface="ＭＳ ゴシック" pitchFamily="49" charset="-128"/>
                <a:ea typeface="ＭＳ ゴシック" pitchFamily="49" charset="-128"/>
                <a:cs typeface="Meiryo UI" pitchFamily="50" charset="-128"/>
              </a:rPr>
              <a:t>】</a:t>
            </a:r>
            <a:endParaRPr lang="en-US" altLang="ja-JP" sz="1400" dirty="0">
              <a:latin typeface="ＭＳ ゴシック" pitchFamily="49" charset="-128"/>
              <a:ea typeface="ＭＳ ゴシック" pitchFamily="49" charset="-128"/>
              <a:cs typeface="Meiryo UI" pitchFamily="50" charset="-128"/>
            </a:endParaRPr>
          </a:p>
        </p:txBody>
      </p:sp>
      <p:grpSp>
        <p:nvGrpSpPr>
          <p:cNvPr id="15363" name="Group 21"/>
          <p:cNvGrpSpPr>
            <a:grpSpLocks/>
          </p:cNvGrpSpPr>
          <p:nvPr/>
        </p:nvGrpSpPr>
        <p:grpSpPr bwMode="auto">
          <a:xfrm>
            <a:off x="7019925" y="2330202"/>
            <a:ext cx="828675" cy="666750"/>
            <a:chOff x="4649" y="1224"/>
            <a:chExt cx="522" cy="420"/>
          </a:xfrm>
        </p:grpSpPr>
        <p:cxnSp>
          <p:nvCxnSpPr>
            <p:cNvPr id="11" name="直線矢印コネクタ 10"/>
            <p:cNvCxnSpPr/>
            <p:nvPr/>
          </p:nvCxnSpPr>
          <p:spPr>
            <a:xfrm flipV="1">
              <a:off x="4740" y="1389"/>
              <a:ext cx="0" cy="1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4740" y="1570"/>
              <a:ext cx="18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381" name="テキスト ボックス 26"/>
            <p:cNvSpPr txBox="1">
              <a:spLocks noChangeArrowheads="1"/>
            </p:cNvSpPr>
            <p:nvPr/>
          </p:nvSpPr>
          <p:spPr bwMode="auto">
            <a:xfrm>
              <a:off x="4649" y="1224"/>
              <a:ext cx="250" cy="165"/>
            </a:xfrm>
            <a:prstGeom prst="rect">
              <a:avLst/>
            </a:prstGeom>
            <a:noFill/>
            <a:ln w="9525">
              <a:noFill/>
              <a:miter lim="800000"/>
              <a:headEnd/>
              <a:tailEnd/>
            </a:ln>
          </p:spPr>
          <p:txBody>
            <a:bodyPr>
              <a:spAutoFit/>
            </a:bodyPr>
            <a:lstStyle/>
            <a:p>
              <a:r>
                <a:rPr lang="ja-JP" altLang="en-US" sz="1100">
                  <a:latin typeface="Arial" charset="0"/>
                </a:rPr>
                <a:t>＋</a:t>
              </a:r>
            </a:p>
          </p:txBody>
        </p:sp>
        <p:sp>
          <p:nvSpPr>
            <p:cNvPr id="15382" name="テキスト ボックス 27"/>
            <p:cNvSpPr txBox="1">
              <a:spLocks noChangeArrowheads="1"/>
            </p:cNvSpPr>
            <p:nvPr/>
          </p:nvSpPr>
          <p:spPr bwMode="auto">
            <a:xfrm>
              <a:off x="4921" y="1480"/>
              <a:ext cx="250" cy="164"/>
            </a:xfrm>
            <a:prstGeom prst="rect">
              <a:avLst/>
            </a:prstGeom>
            <a:noFill/>
            <a:ln w="9525">
              <a:noFill/>
              <a:miter lim="800000"/>
              <a:headEnd/>
              <a:tailEnd/>
            </a:ln>
          </p:spPr>
          <p:txBody>
            <a:bodyPr>
              <a:spAutoFit/>
            </a:bodyPr>
            <a:lstStyle/>
            <a:p>
              <a:r>
                <a:rPr lang="ja-JP" altLang="en-US" sz="1100">
                  <a:latin typeface="Arial" charset="0"/>
                </a:rPr>
                <a:t>＋</a:t>
              </a:r>
            </a:p>
          </p:txBody>
        </p:sp>
      </p:grpSp>
      <p:sp>
        <p:nvSpPr>
          <p:cNvPr id="15364" name="スライド番号プレースホルダー 2"/>
          <p:cNvSpPr>
            <a:spLocks noGrp="1"/>
          </p:cNvSpPr>
          <p:nvPr>
            <p:ph type="sldNum" sz="quarter" idx="12"/>
          </p:nvPr>
        </p:nvSpPr>
        <p:spPr bwMode="auto">
          <a:xfrm>
            <a:off x="6902896" y="6376243"/>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766AEBCD-9581-4FB3-8BCC-7635FE07A6D9}" type="slidenum">
              <a:rPr lang="ja-JP" altLang="en-US" smtClean="0">
                <a:solidFill>
                  <a:srgbClr val="898989"/>
                </a:solidFill>
              </a:rPr>
              <a:pPr fontAlgn="base">
                <a:spcBef>
                  <a:spcPct val="0"/>
                </a:spcBef>
                <a:spcAft>
                  <a:spcPct val="0"/>
                </a:spcAft>
              </a:pPr>
              <a:t>11</a:t>
            </a:fld>
            <a:endParaRPr lang="en-US" altLang="ja-JP" smtClean="0">
              <a:solidFill>
                <a:srgbClr val="898989"/>
              </a:solidFill>
            </a:endParaRPr>
          </a:p>
        </p:txBody>
      </p:sp>
      <p:pic>
        <p:nvPicPr>
          <p:cNvPr id="15365" name="図 1"/>
          <p:cNvPicPr>
            <a:picLocks noChangeAspect="1"/>
          </p:cNvPicPr>
          <p:nvPr/>
        </p:nvPicPr>
        <p:blipFill>
          <a:blip r:embed="rId3"/>
          <a:srcRect l="4666" t="18866" b="7066"/>
          <a:stretch>
            <a:fillRect/>
          </a:stretch>
        </p:blipFill>
        <p:spPr bwMode="auto">
          <a:xfrm>
            <a:off x="2195513" y="3140968"/>
            <a:ext cx="4535487" cy="1958975"/>
          </a:xfrm>
          <a:prstGeom prst="rect">
            <a:avLst/>
          </a:prstGeom>
          <a:noFill/>
          <a:ln w="9525">
            <a:noFill/>
            <a:miter lim="800000"/>
            <a:headEnd/>
            <a:tailEnd/>
          </a:ln>
        </p:spPr>
      </p:pic>
      <p:sp>
        <p:nvSpPr>
          <p:cNvPr id="15366" name="正方形/長方形 1"/>
          <p:cNvSpPr>
            <a:spLocks noChangeArrowheads="1"/>
          </p:cNvSpPr>
          <p:nvPr/>
        </p:nvSpPr>
        <p:spPr bwMode="auto">
          <a:xfrm>
            <a:off x="467544" y="1341438"/>
            <a:ext cx="1073150" cy="304800"/>
          </a:xfrm>
          <a:prstGeom prst="rect">
            <a:avLst/>
          </a:prstGeom>
          <a:noFill/>
          <a:ln w="9525">
            <a:noFill/>
            <a:miter lim="800000"/>
            <a:headEnd/>
            <a:tailEnd/>
          </a:ln>
        </p:spPr>
        <p:txBody>
          <a:bodyPr wrap="none">
            <a:spAutoFit/>
          </a:bodyPr>
          <a:lstStyle/>
          <a:p>
            <a:r>
              <a:rPr lang="en-US" altLang="ja-JP" sz="1400" b="1" dirty="0">
                <a:latin typeface="ＭＳ ゴシック" pitchFamily="49" charset="-128"/>
                <a:ea typeface="ＭＳ ゴシック" pitchFamily="49" charset="-128"/>
                <a:cs typeface="Meiryo UI" pitchFamily="50" charset="-128"/>
              </a:rPr>
              <a:t>【</a:t>
            </a:r>
            <a:r>
              <a:rPr lang="ja-JP" altLang="en-US" sz="1400" b="1" dirty="0">
                <a:latin typeface="ＭＳ ゴシック" pitchFamily="49" charset="-128"/>
                <a:ea typeface="ＭＳ ゴシック" pitchFamily="49" charset="-128"/>
                <a:cs typeface="Meiryo UI" pitchFamily="50" charset="-128"/>
              </a:rPr>
              <a:t>変形図</a:t>
            </a:r>
            <a:r>
              <a:rPr lang="en-US" altLang="ja-JP" sz="1400" b="1" dirty="0">
                <a:latin typeface="ＭＳ ゴシック" pitchFamily="49" charset="-128"/>
                <a:ea typeface="ＭＳ ゴシック" pitchFamily="49" charset="-128"/>
                <a:cs typeface="Meiryo UI" pitchFamily="50" charset="-128"/>
              </a:rPr>
              <a:t>】</a:t>
            </a:r>
            <a:endParaRPr lang="en-US" altLang="ja-JP" sz="1400" dirty="0">
              <a:latin typeface="ＭＳ ゴシック" pitchFamily="49" charset="-128"/>
              <a:ea typeface="ＭＳ ゴシック" pitchFamily="49" charset="-128"/>
              <a:cs typeface="Meiryo UI" pitchFamily="50" charset="-128"/>
            </a:endParaRPr>
          </a:p>
        </p:txBody>
      </p:sp>
      <p:sp>
        <p:nvSpPr>
          <p:cNvPr id="15367" name="Rectangle 24"/>
          <p:cNvSpPr>
            <a:spLocks noChangeArrowheads="1"/>
          </p:cNvSpPr>
          <p:nvPr/>
        </p:nvSpPr>
        <p:spPr bwMode="auto">
          <a:xfrm>
            <a:off x="4729163" y="3140968"/>
            <a:ext cx="1231900" cy="439737"/>
          </a:xfrm>
          <a:prstGeom prst="rect">
            <a:avLst/>
          </a:prstGeom>
          <a:noFill/>
          <a:ln w="19050" algn="ctr">
            <a:solidFill>
              <a:srgbClr val="FF0000"/>
            </a:solidFill>
            <a:miter lim="800000"/>
            <a:headEnd/>
            <a:tailEnd/>
          </a:ln>
        </p:spPr>
        <p:txBody>
          <a:bodyPr wrap="none" anchor="ctr"/>
          <a:lstStyle/>
          <a:p>
            <a:endParaRPr lang="ja-JP" altLang="en-US"/>
          </a:p>
        </p:txBody>
      </p:sp>
      <p:sp>
        <p:nvSpPr>
          <p:cNvPr id="15368" name="Line 27"/>
          <p:cNvSpPr>
            <a:spLocks noChangeShapeType="1"/>
          </p:cNvSpPr>
          <p:nvPr/>
        </p:nvSpPr>
        <p:spPr bwMode="auto">
          <a:xfrm>
            <a:off x="3661063" y="1660524"/>
            <a:ext cx="215900" cy="112291"/>
          </a:xfrm>
          <a:prstGeom prst="line">
            <a:avLst/>
          </a:prstGeom>
          <a:noFill/>
          <a:ln w="9525">
            <a:solidFill>
              <a:schemeClr val="tx1"/>
            </a:solidFill>
            <a:round/>
            <a:headEnd/>
            <a:tailEnd type="triangle" w="med" len="med"/>
          </a:ln>
        </p:spPr>
        <p:txBody>
          <a:bodyPr wrap="none" anchor="ctr"/>
          <a:lstStyle/>
          <a:p>
            <a:endParaRPr lang="ja-JP" altLang="en-US"/>
          </a:p>
        </p:txBody>
      </p:sp>
      <p:sp>
        <p:nvSpPr>
          <p:cNvPr id="15369" name="Text Box 28"/>
          <p:cNvSpPr txBox="1">
            <a:spLocks noChangeArrowheads="1"/>
          </p:cNvSpPr>
          <p:nvPr/>
        </p:nvSpPr>
        <p:spPr bwMode="auto">
          <a:xfrm>
            <a:off x="2206625" y="1278979"/>
            <a:ext cx="1189038" cy="277813"/>
          </a:xfrm>
          <a:prstGeom prst="rect">
            <a:avLst/>
          </a:prstGeom>
          <a:noFill/>
          <a:ln w="9525">
            <a:noFill/>
            <a:miter lim="800000"/>
            <a:headEnd/>
            <a:tailEnd/>
          </a:ln>
        </p:spPr>
        <p:txBody>
          <a:bodyPr wrap="none">
            <a:spAutoFit/>
          </a:bodyPr>
          <a:lstStyle/>
          <a:p>
            <a:r>
              <a:rPr lang="ja-JP" altLang="en-US" sz="1200" b="1" dirty="0"/>
              <a:t>遮水シート天端</a:t>
            </a:r>
          </a:p>
        </p:txBody>
      </p:sp>
      <p:sp>
        <p:nvSpPr>
          <p:cNvPr id="15370" name="Line 30"/>
          <p:cNvSpPr>
            <a:spLocks noChangeShapeType="1"/>
          </p:cNvSpPr>
          <p:nvPr/>
        </p:nvSpPr>
        <p:spPr bwMode="auto">
          <a:xfrm flipH="1">
            <a:off x="4980042" y="1660525"/>
            <a:ext cx="195207" cy="492516"/>
          </a:xfrm>
          <a:prstGeom prst="line">
            <a:avLst/>
          </a:prstGeom>
          <a:noFill/>
          <a:ln w="9525">
            <a:solidFill>
              <a:schemeClr val="tx1"/>
            </a:solidFill>
            <a:round/>
            <a:headEnd/>
            <a:tailEnd type="triangle" w="med" len="med"/>
          </a:ln>
        </p:spPr>
        <p:txBody>
          <a:bodyPr wrap="none" anchor="ctr"/>
          <a:lstStyle/>
          <a:p>
            <a:endParaRPr lang="ja-JP" altLang="en-US"/>
          </a:p>
        </p:txBody>
      </p:sp>
      <p:sp>
        <p:nvSpPr>
          <p:cNvPr id="15371" name="Text Box 31"/>
          <p:cNvSpPr txBox="1">
            <a:spLocks noChangeArrowheads="1"/>
          </p:cNvSpPr>
          <p:nvPr/>
        </p:nvSpPr>
        <p:spPr bwMode="auto">
          <a:xfrm>
            <a:off x="4364038" y="1238250"/>
            <a:ext cx="1492250" cy="276225"/>
          </a:xfrm>
          <a:prstGeom prst="rect">
            <a:avLst/>
          </a:prstGeom>
          <a:noFill/>
          <a:ln w="9525">
            <a:noFill/>
            <a:miter lim="800000"/>
            <a:headEnd/>
            <a:tailEnd/>
          </a:ln>
        </p:spPr>
        <p:txBody>
          <a:bodyPr wrap="none">
            <a:spAutoFit/>
          </a:bodyPr>
          <a:lstStyle/>
          <a:p>
            <a:r>
              <a:rPr lang="ja-JP" altLang="en-US" sz="1200" b="1"/>
              <a:t>盛り上がり粘土天端</a:t>
            </a:r>
          </a:p>
        </p:txBody>
      </p:sp>
      <p:sp>
        <p:nvSpPr>
          <p:cNvPr id="15372" name="Text Box 32"/>
          <p:cNvSpPr txBox="1">
            <a:spLocks noChangeArrowheads="1"/>
          </p:cNvSpPr>
          <p:nvPr/>
        </p:nvSpPr>
        <p:spPr bwMode="auto">
          <a:xfrm>
            <a:off x="2497138" y="1443038"/>
            <a:ext cx="1475084" cy="276999"/>
          </a:xfrm>
          <a:prstGeom prst="rect">
            <a:avLst/>
          </a:prstGeom>
          <a:noFill/>
          <a:ln w="9525">
            <a:noFill/>
            <a:miter lim="800000"/>
            <a:headEnd/>
            <a:tailEnd/>
          </a:ln>
        </p:spPr>
        <p:txBody>
          <a:bodyPr wrap="none">
            <a:spAutoFit/>
          </a:bodyPr>
          <a:lstStyle/>
          <a:p>
            <a:r>
              <a:rPr lang="en-US" altLang="ja-JP" sz="1200" b="1" dirty="0"/>
              <a:t>OP+9.21 </a:t>
            </a:r>
            <a:r>
              <a:rPr lang="ja-JP" altLang="en-US" sz="1200" b="1" dirty="0"/>
              <a:t>→ </a:t>
            </a:r>
            <a:r>
              <a:rPr lang="en-US" altLang="ja-JP" sz="1200" b="1" dirty="0" smtClean="0"/>
              <a:t>OP+8.97</a:t>
            </a:r>
            <a:endParaRPr lang="en-US" altLang="ja-JP" sz="1200" b="1" dirty="0"/>
          </a:p>
        </p:txBody>
      </p:sp>
      <p:sp>
        <p:nvSpPr>
          <p:cNvPr id="15373" name="Text Box 33"/>
          <p:cNvSpPr txBox="1">
            <a:spLocks noChangeArrowheads="1"/>
          </p:cNvSpPr>
          <p:nvPr/>
        </p:nvSpPr>
        <p:spPr bwMode="auto">
          <a:xfrm>
            <a:off x="4643438" y="1412875"/>
            <a:ext cx="1475084" cy="276999"/>
          </a:xfrm>
          <a:prstGeom prst="rect">
            <a:avLst/>
          </a:prstGeom>
          <a:noFill/>
          <a:ln w="9525">
            <a:noFill/>
            <a:miter lim="800000"/>
            <a:headEnd/>
            <a:tailEnd/>
          </a:ln>
        </p:spPr>
        <p:txBody>
          <a:bodyPr wrap="none">
            <a:spAutoFit/>
          </a:bodyPr>
          <a:lstStyle/>
          <a:p>
            <a:r>
              <a:rPr lang="en-US" altLang="ja-JP" sz="1200" b="1" dirty="0"/>
              <a:t>OP+3.80 </a:t>
            </a:r>
            <a:r>
              <a:rPr lang="ja-JP" altLang="en-US" sz="1200" b="1" dirty="0"/>
              <a:t>→ </a:t>
            </a:r>
            <a:r>
              <a:rPr lang="en-US" altLang="ja-JP" sz="1200" b="1" dirty="0" smtClean="0"/>
              <a:t>OP+3.39</a:t>
            </a:r>
            <a:endParaRPr lang="en-US" altLang="ja-JP" sz="1200" b="1" dirty="0"/>
          </a:p>
        </p:txBody>
      </p:sp>
      <p:pic>
        <p:nvPicPr>
          <p:cNvPr id="15374" name="Picture 34"/>
          <p:cNvPicPr>
            <a:picLocks noChangeAspect="1" noChangeArrowheads="1"/>
          </p:cNvPicPr>
          <p:nvPr/>
        </p:nvPicPr>
        <p:blipFill>
          <a:blip r:embed="rId4"/>
          <a:srcRect/>
          <a:stretch>
            <a:fillRect/>
          </a:stretch>
        </p:blipFill>
        <p:spPr bwMode="auto">
          <a:xfrm>
            <a:off x="7019925" y="1826965"/>
            <a:ext cx="1008063" cy="565150"/>
          </a:xfrm>
          <a:prstGeom prst="rect">
            <a:avLst/>
          </a:prstGeom>
          <a:noFill/>
          <a:ln w="9525">
            <a:noFill/>
            <a:miter lim="800000"/>
            <a:headEnd/>
            <a:tailEnd/>
          </a:ln>
        </p:spPr>
      </p:pic>
      <p:pic>
        <p:nvPicPr>
          <p:cNvPr id="15376" name="Picture 25"/>
          <p:cNvPicPr>
            <a:picLocks noChangeAspect="1" noChangeArrowheads="1"/>
          </p:cNvPicPr>
          <p:nvPr/>
        </p:nvPicPr>
        <p:blipFill>
          <a:blip r:embed="rId5"/>
          <a:srcRect l="13443" t="82004" r="13443" b="4660"/>
          <a:stretch>
            <a:fillRect/>
          </a:stretch>
        </p:blipFill>
        <p:spPr bwMode="auto">
          <a:xfrm>
            <a:off x="2505075" y="4652268"/>
            <a:ext cx="3914775" cy="306387"/>
          </a:xfrm>
          <a:prstGeom prst="rect">
            <a:avLst/>
          </a:prstGeom>
          <a:noFill/>
          <a:ln w="9525">
            <a:noFill/>
            <a:miter lim="800000"/>
            <a:headEnd/>
            <a:tailEnd/>
          </a:ln>
        </p:spPr>
      </p:pic>
      <p:sp>
        <p:nvSpPr>
          <p:cNvPr id="24" name="正方形/長方形 23"/>
          <p:cNvSpPr/>
          <p:nvPr/>
        </p:nvSpPr>
        <p:spPr>
          <a:xfrm>
            <a:off x="0" y="0"/>
            <a:ext cx="9140825" cy="549275"/>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fontAlgn="auto">
              <a:spcBef>
                <a:spcPts val="0"/>
              </a:spcBef>
              <a:spcAft>
                <a:spcPts val="0"/>
              </a:spcAft>
              <a:defRPr/>
            </a:pPr>
            <a:r>
              <a:rPr lang="ja-JP" altLang="en-US" sz="2400" b="1" dirty="0">
                <a:solidFill>
                  <a:schemeClr val="bg1"/>
                </a:solidFill>
              </a:rPr>
              <a:t>２－１　堤外施設（護岸・防波堤）の詳細耐震点検について</a:t>
            </a:r>
            <a:endParaRPr lang="en-US" altLang="ja-JP" sz="2400" b="1" dirty="0">
              <a:solidFill>
                <a:schemeClr val="bg1"/>
              </a:solidFill>
            </a:endParaRPr>
          </a:p>
        </p:txBody>
      </p:sp>
      <p:sp>
        <p:nvSpPr>
          <p:cNvPr id="25" name="正方形/長方形 24"/>
          <p:cNvSpPr/>
          <p:nvPr/>
        </p:nvSpPr>
        <p:spPr>
          <a:xfrm>
            <a:off x="0" y="609600"/>
            <a:ext cx="9140825" cy="65881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defRPr/>
            </a:pPr>
            <a:r>
              <a:rPr lang="ja-JP" altLang="en-US" sz="1400" b="1" dirty="0" smtClean="0">
                <a:latin typeface="ＭＳ ゴシック" panose="020B0609070205080204" pitchFamily="49" charset="-128"/>
                <a:ea typeface="ＭＳ ゴシック" panose="020B0609070205080204" pitchFamily="49" charset="-128"/>
              </a:rPr>
              <a:t>≪南海トラフ巨大地震による影響≫</a:t>
            </a:r>
            <a:endParaRPr lang="en-US" altLang="ja-JP" sz="1600" b="1"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FontTx/>
              <a:buNone/>
              <a:defRPr/>
            </a:pPr>
            <a:endParaRPr lang="en-US" altLang="ja-JP" sz="400" b="1"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pPr>
              <a:spcBef>
                <a:spcPct val="0"/>
              </a:spcBef>
              <a:buFontTx/>
              <a:buNone/>
              <a:defRPr/>
            </a:pPr>
            <a:r>
              <a:rPr lang="ja-JP" altLang="en-US" sz="1600" b="1" dirty="0" smtClean="0">
                <a:latin typeface="ＭＳ ゴシック" panose="020B0609070205080204" pitchFamily="49" charset="-128"/>
                <a:ea typeface="ＭＳ ゴシック" panose="020B0609070205080204" pitchFamily="49" charset="-128"/>
                <a:cs typeface="Meiryo UI" panose="020B0604030504040204" pitchFamily="50" charset="-128"/>
              </a:rPr>
              <a:t>■ ①</a:t>
            </a:r>
            <a:r>
              <a:rPr lang="ja-JP" altLang="ja-JP" sz="1600" b="1" dirty="0" smtClean="0"/>
              <a:t>航路側護岸：鋼矢板セル式護岸</a:t>
            </a:r>
            <a:r>
              <a:rPr lang="ja-JP" altLang="en-US" sz="1600" b="1" dirty="0" smtClean="0">
                <a:latin typeface="ＭＳ ゴシック" panose="020B0609070205080204" pitchFamily="49" charset="-128"/>
                <a:ea typeface="ＭＳ ゴシック" panose="020B0609070205080204" pitchFamily="49" charset="-128"/>
              </a:rPr>
              <a:t>の詳細検討（</a:t>
            </a:r>
            <a:r>
              <a:rPr lang="en-US" altLang="ja-JP" sz="1600" b="1" dirty="0" smtClean="0">
                <a:latin typeface="ＭＳ ゴシック" panose="020B0609070205080204" pitchFamily="49" charset="-128"/>
                <a:ea typeface="ＭＳ ゴシック" panose="020B0609070205080204" pitchFamily="49" charset="-128"/>
              </a:rPr>
              <a:t>LIQCA</a:t>
            </a:r>
            <a:r>
              <a:rPr lang="ja-JP" altLang="en-US" sz="1600" b="1" dirty="0" smtClean="0">
                <a:latin typeface="ＭＳ ゴシック" panose="020B0609070205080204" pitchFamily="49" charset="-128"/>
                <a:ea typeface="ＭＳ ゴシック" panose="020B0609070205080204" pitchFamily="49" charset="-128"/>
              </a:rPr>
              <a:t>による耐震診断）結果</a:t>
            </a:r>
            <a:endParaRPr lang="en-US" altLang="ja-JP" sz="1600" dirty="0" smtClean="0">
              <a:latin typeface="ＭＳ ゴシック" panose="020B0609070205080204" pitchFamily="49" charset="-128"/>
              <a:ea typeface="ＭＳ ゴシック" panose="020B0609070205080204" pitchFamily="49" charset="-128"/>
            </a:endParaRPr>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4225" y="5155382"/>
            <a:ext cx="5512373" cy="1585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7754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548680"/>
            <a:ext cx="9104313" cy="623728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rIns="72000"/>
          <a:lstStyle/>
          <a:p>
            <a:pPr fontAlgn="auto">
              <a:spcBef>
                <a:spcPts val="0"/>
              </a:spcBef>
              <a:spcAft>
                <a:spcPts val="0"/>
              </a:spcAft>
              <a:defRPr/>
            </a:pP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堺泉北港（汐見沖地区）廃棄物埋立護岸の詳細耐震点検</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ts val="600"/>
              </a:lnSpc>
              <a:spcBef>
                <a:spcPts val="0"/>
              </a:spcBef>
              <a:spcAft>
                <a:spcPts val="0"/>
              </a:spcAft>
              <a:defRPr/>
            </a:pPr>
            <a:endParaRPr lang="en-US" altLang="ja-JP"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endParaRPr lang="en-US" altLang="ja-JP" sz="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■廃棄物埋立護岸の目的</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廃棄物</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海面処理場を形成し、高潮、津波及び</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波浪に</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対して、処分</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場内</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及び</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背後地を防護</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する。</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endParaRPr lang="en-US" altLang="ja-JP" sz="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堺泉北港（汐見沖地区）廃棄物</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処分場の概要</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近畿圏（</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県</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168</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市町村）から発生する廃棄物の最終処分を行い、</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埋立てた土地を活用して港湾機能の整備を図るもの（大阪湾フェニッ</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クス計画）。</a:t>
            </a:r>
            <a:r>
              <a:rPr lang="zh-TW"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処分場</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には、陸上残土、がれき類、浚渫土砂等を受入れ</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る</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安定型区画（約</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140ha</a:t>
            </a:r>
            <a:r>
              <a:rPr lang="ja-JP" altLang="en-US" sz="12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2,000</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万㎥</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と焼却灰、鉱</a:t>
            </a:r>
            <a:r>
              <a:rPr lang="ja-JP" altLang="en-US" sz="12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さい</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、汚泥等を</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受入れる管理型区画（約</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65ha</a:t>
            </a:r>
            <a:r>
              <a:rPr lang="ja-JP" altLang="en-US" sz="12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1,080</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万㎥）がある。管理型区画</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は廃棄物</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及び保有水が漏れ出さないように矢板を打ち込んでいる。</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endParaRPr lang="en-US" altLang="ja-JP" sz="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■照査基準</a:t>
            </a:r>
          </a:p>
          <a:p>
            <a:pPr fontAlgn="auto">
              <a:spcBef>
                <a:spcPts val="0"/>
              </a:spcBef>
              <a:spcAft>
                <a:spcPts val="0"/>
              </a:spcAft>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H19.7</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港湾の施設の技術上の基準・</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同解説</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H23.2</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管理型</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廃棄物埋立護岸設計・施工・監理</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ﾏﾆｭｱﾙ</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・廃棄物</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の処理及び清掃に関する法律</a:t>
            </a:r>
          </a:p>
          <a:p>
            <a:pPr fontAlgn="auto">
              <a:spcBef>
                <a:spcPts val="0"/>
              </a:spcBef>
              <a:spcAft>
                <a:spcPts val="0"/>
              </a:spcAf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・一般</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廃棄物の最終処分場に</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及び産業</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廃棄物</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最終</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処分場に</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係る技術上</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の基準を定める省令</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■点検の考え方</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照査対象範囲　廃棄物埋立護岸（管理型区画）Ｌ＝約</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endParaRPr lang="en-US" altLang="ja-JP" sz="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≪求める耐震性≫</a:t>
            </a:r>
          </a:p>
          <a:p>
            <a:pPr fontAlgn="auto">
              <a:spcBef>
                <a:spcPts val="0"/>
              </a:spcBef>
              <a:spcAft>
                <a:spcPts val="0"/>
              </a:spcAf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南海トラフ巨大地震対して、護岸自体は変形しても、海面処分場内</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の廃棄物及び保有水が外部に流出あるいは浸出しない</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0" y="0"/>
            <a:ext cx="9140825" cy="549275"/>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fontAlgn="auto">
              <a:spcBef>
                <a:spcPts val="0"/>
              </a:spcBef>
              <a:spcAft>
                <a:spcPts val="0"/>
              </a:spcAft>
              <a:defRPr/>
            </a:pPr>
            <a:r>
              <a:rPr lang="ja-JP" altLang="en-US" sz="2400" b="1" dirty="0" smtClean="0">
                <a:solidFill>
                  <a:schemeClr val="bg1"/>
                </a:solidFill>
              </a:rPr>
              <a:t>２－１</a:t>
            </a:r>
            <a:r>
              <a:rPr lang="ja-JP" altLang="en-US" sz="2400" b="1" dirty="0">
                <a:solidFill>
                  <a:schemeClr val="bg1"/>
                </a:solidFill>
              </a:rPr>
              <a:t>　</a:t>
            </a:r>
            <a:r>
              <a:rPr lang="ja-JP" altLang="en-US" sz="2400" b="1" dirty="0" smtClean="0">
                <a:solidFill>
                  <a:schemeClr val="bg1"/>
                </a:solidFill>
              </a:rPr>
              <a:t>堤外施設（護岸</a:t>
            </a:r>
            <a:r>
              <a:rPr lang="ja-JP" altLang="en-US" sz="2400" b="1" dirty="0">
                <a:solidFill>
                  <a:schemeClr val="bg1"/>
                </a:solidFill>
              </a:rPr>
              <a:t>・防波堤）の詳細耐震点検について</a:t>
            </a:r>
            <a:endParaRPr lang="en-US" altLang="ja-JP" sz="2400" b="1" dirty="0">
              <a:solidFill>
                <a:schemeClr val="bg1"/>
              </a:solidFill>
            </a:endParaRPr>
          </a:p>
        </p:txBody>
      </p:sp>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6563" y="2636838"/>
            <a:ext cx="367665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フリーフォーム 1"/>
          <p:cNvSpPr/>
          <p:nvPr/>
        </p:nvSpPr>
        <p:spPr bwMode="auto">
          <a:xfrm>
            <a:off x="5659313" y="3427413"/>
            <a:ext cx="2381250" cy="1266825"/>
          </a:xfrm>
          <a:custGeom>
            <a:avLst/>
            <a:gdLst>
              <a:gd name="connsiteX0" fmla="*/ 2381250 w 2381250"/>
              <a:gd name="connsiteY0" fmla="*/ 581025 h 1266825"/>
              <a:gd name="connsiteX1" fmla="*/ 2190750 w 2381250"/>
              <a:gd name="connsiteY1" fmla="*/ 666750 h 1266825"/>
              <a:gd name="connsiteX2" fmla="*/ 2371725 w 2381250"/>
              <a:gd name="connsiteY2" fmla="*/ 828675 h 1266825"/>
              <a:gd name="connsiteX3" fmla="*/ 1181100 w 2381250"/>
              <a:gd name="connsiteY3" fmla="*/ 1266825 h 1266825"/>
              <a:gd name="connsiteX4" fmla="*/ 0 w 2381250"/>
              <a:gd name="connsiteY4" fmla="*/ 47625 h 1266825"/>
              <a:gd name="connsiteX5" fmla="*/ 285750 w 2381250"/>
              <a:gd name="connsiteY5" fmla="*/ 0 h 1266825"/>
              <a:gd name="connsiteX6" fmla="*/ 1628775 w 2381250"/>
              <a:gd name="connsiteY6" fmla="*/ 57150 h 1266825"/>
              <a:gd name="connsiteX7" fmla="*/ 1628775 w 2381250"/>
              <a:gd name="connsiteY7" fmla="*/ 57150 h 126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1250" h="1266825">
                <a:moveTo>
                  <a:pt x="2381250" y="581025"/>
                </a:moveTo>
                <a:lnTo>
                  <a:pt x="2190750" y="666750"/>
                </a:lnTo>
                <a:lnTo>
                  <a:pt x="2371725" y="828675"/>
                </a:lnTo>
                <a:lnTo>
                  <a:pt x="1181100" y="1266825"/>
                </a:lnTo>
                <a:lnTo>
                  <a:pt x="0" y="47625"/>
                </a:lnTo>
                <a:lnTo>
                  <a:pt x="285750" y="0"/>
                </a:lnTo>
                <a:lnTo>
                  <a:pt x="1628775" y="57150"/>
                </a:lnTo>
                <a:lnTo>
                  <a:pt x="1628775" y="57150"/>
                </a:lnTo>
              </a:path>
            </a:pathLst>
          </a:cu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26" name="正方形/長方形 2"/>
          <p:cNvSpPr>
            <a:spLocks noChangeArrowheads="1"/>
          </p:cNvSpPr>
          <p:nvPr/>
        </p:nvSpPr>
        <p:spPr bwMode="auto">
          <a:xfrm>
            <a:off x="5606975" y="3008313"/>
            <a:ext cx="11715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100" dirty="0">
                <a:solidFill>
                  <a:schemeClr val="bg1"/>
                </a:solidFill>
                <a:latin typeface="メイリオ" pitchFamily="50" charset="-128"/>
                <a:ea typeface="メイリオ" pitchFamily="50" charset="-128"/>
                <a:cs typeface="メイリオ" pitchFamily="50" charset="-128"/>
              </a:rPr>
              <a:t>廃棄物埋立護岸</a:t>
            </a:r>
            <a:endParaRPr lang="ja-JP" altLang="en-US" sz="1100" dirty="0">
              <a:solidFill>
                <a:schemeClr val="bg1"/>
              </a:solidFill>
            </a:endParaRPr>
          </a:p>
        </p:txBody>
      </p:sp>
      <p:pic>
        <p:nvPicPr>
          <p:cNvPr id="5127"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7177" t="9277"/>
          <a:stretch/>
        </p:blipFill>
        <p:spPr bwMode="auto">
          <a:xfrm>
            <a:off x="5292079" y="595313"/>
            <a:ext cx="3691751" cy="1897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表 11"/>
          <p:cNvGraphicFramePr>
            <a:graphicFrameLocks noGrp="1"/>
          </p:cNvGraphicFramePr>
          <p:nvPr>
            <p:extLst>
              <p:ext uri="{D42A27DB-BD31-4B8C-83A1-F6EECF244321}">
                <p14:modId xmlns:p14="http://schemas.microsoft.com/office/powerpoint/2010/main" val="3276253325"/>
              </p:ext>
            </p:extLst>
          </p:nvPr>
        </p:nvGraphicFramePr>
        <p:xfrm>
          <a:off x="7380312" y="2438648"/>
          <a:ext cx="1603375" cy="1422400"/>
        </p:xfrm>
        <a:graphic>
          <a:graphicData uri="http://schemas.openxmlformats.org/drawingml/2006/table">
            <a:tbl>
              <a:tblPr firstRow="1" firstCol="1" bandRow="1">
                <a:tableStyleId>{69CF1AB2-1976-4502-BF36-3FF5EA218861}</a:tableStyleId>
              </a:tblPr>
              <a:tblGrid>
                <a:gridCol w="975967"/>
                <a:gridCol w="627408"/>
              </a:tblGrid>
              <a:tr h="124715">
                <a:tc>
                  <a:txBody>
                    <a:bodyPr/>
                    <a:lstStyle/>
                    <a:p>
                      <a:pPr algn="ctr">
                        <a:lnSpc>
                          <a:spcPts val="1400"/>
                        </a:lnSpc>
                        <a:spcAft>
                          <a:spcPts val="0"/>
                        </a:spcAft>
                      </a:pPr>
                      <a:r>
                        <a:rPr lang="ja-JP" sz="800" kern="100" dirty="0">
                          <a:effectLst/>
                        </a:rPr>
                        <a:t>用　　途</a:t>
                      </a:r>
                      <a:endParaRPr lang="ja-JP" sz="800" kern="100" dirty="0">
                        <a:effectLst/>
                        <a:latin typeface="Century"/>
                        <a:ea typeface="ＭＳ 明朝"/>
                        <a:cs typeface="Times New Roman"/>
                      </a:endParaRPr>
                    </a:p>
                  </a:txBody>
                  <a:tcPr marL="68580" marR="68580" marT="0" marB="0"/>
                </a:tc>
                <a:tc>
                  <a:txBody>
                    <a:bodyPr/>
                    <a:lstStyle/>
                    <a:p>
                      <a:pPr algn="ctr">
                        <a:lnSpc>
                          <a:spcPts val="1400"/>
                        </a:lnSpc>
                        <a:spcAft>
                          <a:spcPts val="0"/>
                        </a:spcAft>
                      </a:pPr>
                      <a:r>
                        <a:rPr lang="ja-JP" sz="800" kern="100" dirty="0">
                          <a:effectLst/>
                        </a:rPr>
                        <a:t>規　　</a:t>
                      </a:r>
                      <a:r>
                        <a:rPr lang="ja-JP" sz="800" kern="100" dirty="0" smtClean="0">
                          <a:effectLst/>
                        </a:rPr>
                        <a:t>模</a:t>
                      </a:r>
                      <a:endParaRPr lang="ja-JP" sz="800" kern="100" dirty="0">
                        <a:effectLst/>
                        <a:latin typeface="Century"/>
                        <a:ea typeface="ＭＳ 明朝"/>
                        <a:cs typeface="Times New Roman"/>
                      </a:endParaRPr>
                    </a:p>
                  </a:txBody>
                  <a:tcPr marL="68580" marR="68580" marT="0" marB="0"/>
                </a:tc>
              </a:tr>
              <a:tr h="124715">
                <a:tc>
                  <a:txBody>
                    <a:bodyPr/>
                    <a:lstStyle/>
                    <a:p>
                      <a:pPr algn="just">
                        <a:lnSpc>
                          <a:spcPts val="1400"/>
                        </a:lnSpc>
                        <a:spcAft>
                          <a:spcPts val="0"/>
                        </a:spcAft>
                      </a:pPr>
                      <a:r>
                        <a:rPr lang="ja-JP" sz="800" kern="100" dirty="0">
                          <a:effectLst/>
                        </a:rPr>
                        <a:t>ふ頭用地</a:t>
                      </a:r>
                      <a:endParaRPr lang="ja-JP" sz="800" kern="100" dirty="0">
                        <a:effectLst/>
                        <a:latin typeface="Century"/>
                        <a:ea typeface="ＭＳ 明朝"/>
                        <a:cs typeface="Times New Roman"/>
                      </a:endParaRPr>
                    </a:p>
                  </a:txBody>
                  <a:tcPr marL="68580" marR="68580" marT="0" marB="0"/>
                </a:tc>
                <a:tc>
                  <a:txBody>
                    <a:bodyPr/>
                    <a:lstStyle/>
                    <a:p>
                      <a:pPr algn="ctr">
                        <a:lnSpc>
                          <a:spcPts val="1400"/>
                        </a:lnSpc>
                        <a:spcAft>
                          <a:spcPts val="0"/>
                        </a:spcAft>
                      </a:pPr>
                      <a:r>
                        <a:rPr lang="en-US" sz="800" kern="100" dirty="0" smtClean="0">
                          <a:effectLst/>
                        </a:rPr>
                        <a:t>23ha</a:t>
                      </a:r>
                      <a:endParaRPr lang="ja-JP" sz="800" kern="100" dirty="0">
                        <a:effectLst/>
                        <a:latin typeface="+mn-ea"/>
                        <a:ea typeface="+mn-ea"/>
                        <a:cs typeface="Times New Roman"/>
                      </a:endParaRPr>
                    </a:p>
                  </a:txBody>
                  <a:tcPr marL="68580" marR="68580" marT="0" marB="0"/>
                </a:tc>
              </a:tr>
              <a:tr h="124715">
                <a:tc>
                  <a:txBody>
                    <a:bodyPr/>
                    <a:lstStyle/>
                    <a:p>
                      <a:pPr algn="just">
                        <a:lnSpc>
                          <a:spcPts val="1400"/>
                        </a:lnSpc>
                        <a:spcAft>
                          <a:spcPts val="0"/>
                        </a:spcAft>
                      </a:pPr>
                      <a:r>
                        <a:rPr lang="ja-JP" sz="800" kern="100" dirty="0">
                          <a:effectLst/>
                        </a:rPr>
                        <a:t>港湾関連用地</a:t>
                      </a:r>
                      <a:endParaRPr lang="ja-JP" sz="800" kern="100" dirty="0">
                        <a:effectLst/>
                        <a:latin typeface="Century"/>
                        <a:ea typeface="ＭＳ 明朝"/>
                        <a:cs typeface="Times New Roman"/>
                      </a:endParaRPr>
                    </a:p>
                  </a:txBody>
                  <a:tcPr marL="68580" marR="68580" marT="0" marB="0"/>
                </a:tc>
                <a:tc>
                  <a:txBody>
                    <a:bodyPr/>
                    <a:lstStyle/>
                    <a:p>
                      <a:pPr algn="ctr">
                        <a:lnSpc>
                          <a:spcPts val="1400"/>
                        </a:lnSpc>
                        <a:spcAft>
                          <a:spcPts val="0"/>
                        </a:spcAft>
                      </a:pPr>
                      <a:r>
                        <a:rPr lang="en-US" sz="800" kern="100" dirty="0" smtClean="0">
                          <a:effectLst/>
                        </a:rPr>
                        <a:t>52ha</a:t>
                      </a:r>
                      <a:endParaRPr lang="ja-JP" sz="800" kern="100" dirty="0">
                        <a:effectLst/>
                        <a:latin typeface="+mn-ea"/>
                        <a:ea typeface="+mn-ea"/>
                        <a:cs typeface="Times New Roman"/>
                      </a:endParaRPr>
                    </a:p>
                  </a:txBody>
                  <a:tcPr marL="68580" marR="68580" marT="0" marB="0"/>
                </a:tc>
              </a:tr>
              <a:tr h="124715">
                <a:tc>
                  <a:txBody>
                    <a:bodyPr/>
                    <a:lstStyle/>
                    <a:p>
                      <a:pPr algn="just">
                        <a:lnSpc>
                          <a:spcPts val="1400"/>
                        </a:lnSpc>
                        <a:spcAft>
                          <a:spcPts val="0"/>
                        </a:spcAft>
                      </a:pPr>
                      <a:r>
                        <a:rPr lang="ja-JP" sz="800" kern="100" dirty="0">
                          <a:effectLst/>
                        </a:rPr>
                        <a:t>交流厚生用地</a:t>
                      </a:r>
                      <a:endParaRPr lang="ja-JP" sz="800" kern="100" dirty="0">
                        <a:effectLst/>
                        <a:latin typeface="Century"/>
                        <a:ea typeface="ＭＳ 明朝"/>
                        <a:cs typeface="Times New Roman"/>
                      </a:endParaRPr>
                    </a:p>
                  </a:txBody>
                  <a:tcPr marL="68580" marR="68580" marT="0" marB="0"/>
                </a:tc>
                <a:tc>
                  <a:txBody>
                    <a:bodyPr/>
                    <a:lstStyle/>
                    <a:p>
                      <a:pPr algn="ctr">
                        <a:lnSpc>
                          <a:spcPts val="1400"/>
                        </a:lnSpc>
                        <a:spcAft>
                          <a:spcPts val="0"/>
                        </a:spcAft>
                      </a:pPr>
                      <a:r>
                        <a:rPr lang="en-US" sz="800" kern="100" dirty="0" smtClean="0">
                          <a:effectLst/>
                        </a:rPr>
                        <a:t>16ha</a:t>
                      </a:r>
                      <a:endParaRPr lang="ja-JP" sz="800" kern="100" dirty="0">
                        <a:effectLst/>
                        <a:latin typeface="+mn-ea"/>
                        <a:ea typeface="+mn-ea"/>
                        <a:cs typeface="Times New Roman"/>
                      </a:endParaRPr>
                    </a:p>
                  </a:txBody>
                  <a:tcPr marL="68580" marR="68580" marT="0" marB="0"/>
                </a:tc>
              </a:tr>
              <a:tr h="124715">
                <a:tc>
                  <a:txBody>
                    <a:bodyPr/>
                    <a:lstStyle/>
                    <a:p>
                      <a:pPr algn="just">
                        <a:lnSpc>
                          <a:spcPts val="1400"/>
                        </a:lnSpc>
                        <a:spcAft>
                          <a:spcPts val="0"/>
                        </a:spcAft>
                      </a:pPr>
                      <a:r>
                        <a:rPr lang="ja-JP" sz="800" kern="100" dirty="0">
                          <a:effectLst/>
                        </a:rPr>
                        <a:t>工業用地</a:t>
                      </a:r>
                      <a:endParaRPr lang="ja-JP" sz="800" kern="100" dirty="0">
                        <a:effectLst/>
                        <a:latin typeface="Century"/>
                        <a:ea typeface="ＭＳ 明朝"/>
                        <a:cs typeface="Times New Roman"/>
                      </a:endParaRPr>
                    </a:p>
                  </a:txBody>
                  <a:tcPr marL="68580" marR="68580" marT="0" marB="0"/>
                </a:tc>
                <a:tc>
                  <a:txBody>
                    <a:bodyPr/>
                    <a:lstStyle/>
                    <a:p>
                      <a:pPr algn="ctr">
                        <a:lnSpc>
                          <a:spcPts val="1400"/>
                        </a:lnSpc>
                        <a:spcAft>
                          <a:spcPts val="0"/>
                        </a:spcAft>
                      </a:pPr>
                      <a:r>
                        <a:rPr lang="en-US" sz="800" kern="100" dirty="0" smtClean="0">
                          <a:effectLst/>
                        </a:rPr>
                        <a:t>34ha</a:t>
                      </a:r>
                      <a:endParaRPr lang="ja-JP" sz="800" kern="100" dirty="0">
                        <a:effectLst/>
                        <a:latin typeface="+mn-ea"/>
                        <a:ea typeface="+mn-ea"/>
                        <a:cs typeface="Times New Roman"/>
                      </a:endParaRPr>
                    </a:p>
                  </a:txBody>
                  <a:tcPr marL="68580" marR="68580" marT="0" marB="0"/>
                </a:tc>
              </a:tr>
              <a:tr h="124715">
                <a:tc>
                  <a:txBody>
                    <a:bodyPr/>
                    <a:lstStyle/>
                    <a:p>
                      <a:pPr algn="just">
                        <a:lnSpc>
                          <a:spcPts val="1400"/>
                        </a:lnSpc>
                        <a:spcAft>
                          <a:spcPts val="0"/>
                        </a:spcAft>
                      </a:pPr>
                      <a:r>
                        <a:rPr lang="ja-JP" sz="800" kern="100" dirty="0">
                          <a:effectLst/>
                        </a:rPr>
                        <a:t>交通機能用地</a:t>
                      </a:r>
                      <a:endParaRPr lang="ja-JP" sz="800" kern="100" dirty="0">
                        <a:effectLst/>
                        <a:latin typeface="Century"/>
                        <a:ea typeface="ＭＳ 明朝"/>
                        <a:cs typeface="Times New Roman"/>
                      </a:endParaRPr>
                    </a:p>
                  </a:txBody>
                  <a:tcPr marL="68580" marR="68580" marT="0" marB="0"/>
                </a:tc>
                <a:tc>
                  <a:txBody>
                    <a:bodyPr/>
                    <a:lstStyle/>
                    <a:p>
                      <a:pPr algn="ctr">
                        <a:lnSpc>
                          <a:spcPts val="1400"/>
                        </a:lnSpc>
                        <a:spcAft>
                          <a:spcPts val="0"/>
                        </a:spcAft>
                      </a:pPr>
                      <a:r>
                        <a:rPr lang="en-US" sz="800" kern="100" dirty="0" smtClean="0">
                          <a:effectLst/>
                        </a:rPr>
                        <a:t>9ha</a:t>
                      </a:r>
                      <a:endParaRPr lang="ja-JP" sz="800" kern="100" dirty="0">
                        <a:effectLst/>
                        <a:latin typeface="+mn-ea"/>
                        <a:ea typeface="+mn-ea"/>
                        <a:cs typeface="Times New Roman"/>
                      </a:endParaRPr>
                    </a:p>
                  </a:txBody>
                  <a:tcPr marL="68580" marR="68580" marT="0" marB="0"/>
                </a:tc>
              </a:tr>
              <a:tr h="124715">
                <a:tc>
                  <a:txBody>
                    <a:bodyPr/>
                    <a:lstStyle/>
                    <a:p>
                      <a:pPr algn="just">
                        <a:lnSpc>
                          <a:spcPts val="1400"/>
                        </a:lnSpc>
                        <a:spcAft>
                          <a:spcPts val="0"/>
                        </a:spcAft>
                      </a:pPr>
                      <a:r>
                        <a:rPr lang="ja-JP" sz="800" kern="100" dirty="0">
                          <a:effectLst/>
                        </a:rPr>
                        <a:t>緑地</a:t>
                      </a:r>
                      <a:endParaRPr lang="ja-JP" sz="800" kern="100" dirty="0">
                        <a:effectLst/>
                        <a:latin typeface="Century"/>
                        <a:ea typeface="ＭＳ 明朝"/>
                        <a:cs typeface="Times New Roman"/>
                      </a:endParaRPr>
                    </a:p>
                  </a:txBody>
                  <a:tcPr marL="68580" marR="68580" marT="0" marB="0"/>
                </a:tc>
                <a:tc>
                  <a:txBody>
                    <a:bodyPr/>
                    <a:lstStyle/>
                    <a:p>
                      <a:pPr algn="ctr">
                        <a:lnSpc>
                          <a:spcPts val="1400"/>
                        </a:lnSpc>
                        <a:spcAft>
                          <a:spcPts val="0"/>
                        </a:spcAft>
                      </a:pPr>
                      <a:r>
                        <a:rPr lang="en-US" sz="800" kern="100" dirty="0" smtClean="0">
                          <a:effectLst/>
                        </a:rPr>
                        <a:t>72ha</a:t>
                      </a:r>
                      <a:endParaRPr lang="ja-JP" sz="800" kern="100" dirty="0">
                        <a:effectLst/>
                        <a:latin typeface="+mn-ea"/>
                        <a:ea typeface="+mn-ea"/>
                        <a:cs typeface="Times New Roman"/>
                      </a:endParaRPr>
                    </a:p>
                  </a:txBody>
                  <a:tcPr marL="68580" marR="68580" marT="0" marB="0"/>
                </a:tc>
              </a:tr>
              <a:tr h="124715">
                <a:tc>
                  <a:txBody>
                    <a:bodyPr/>
                    <a:lstStyle/>
                    <a:p>
                      <a:pPr algn="ctr">
                        <a:lnSpc>
                          <a:spcPts val="1400"/>
                        </a:lnSpc>
                        <a:spcAft>
                          <a:spcPts val="0"/>
                        </a:spcAft>
                      </a:pPr>
                      <a:r>
                        <a:rPr lang="ja-JP" altLang="en-US" sz="800" kern="100" dirty="0" smtClean="0">
                          <a:effectLst/>
                        </a:rPr>
                        <a:t>合　計</a:t>
                      </a:r>
                      <a:endParaRPr lang="ja-JP" sz="800" kern="100" dirty="0">
                        <a:effectLst/>
                        <a:latin typeface="+mn-ea"/>
                        <a:ea typeface="+mn-ea"/>
                        <a:cs typeface="Times New Roman"/>
                      </a:endParaRPr>
                    </a:p>
                  </a:txBody>
                  <a:tcPr marL="68580" marR="68580" marT="0" marB="0"/>
                </a:tc>
                <a:tc>
                  <a:txBody>
                    <a:bodyPr/>
                    <a:lstStyle/>
                    <a:p>
                      <a:pPr algn="ctr">
                        <a:lnSpc>
                          <a:spcPts val="1400"/>
                        </a:lnSpc>
                        <a:spcAft>
                          <a:spcPts val="0"/>
                        </a:spcAft>
                      </a:pPr>
                      <a:r>
                        <a:rPr lang="en-US" altLang="ja-JP" sz="800" kern="100" dirty="0" smtClean="0">
                          <a:effectLst/>
                        </a:rPr>
                        <a:t>205ha</a:t>
                      </a:r>
                      <a:endParaRPr lang="ja-JP" sz="800" b="1" kern="100" dirty="0">
                        <a:effectLst/>
                        <a:latin typeface="+mn-ea"/>
                        <a:ea typeface="+mn-ea"/>
                        <a:cs typeface="Times New Roman"/>
                      </a:endParaRPr>
                    </a:p>
                  </a:txBody>
                  <a:tcPr marL="68580" marR="68580" marT="0" marB="0"/>
                </a:tc>
              </a:tr>
            </a:tbl>
          </a:graphicData>
        </a:graphic>
      </p:graphicFrame>
      <p:sp>
        <p:nvSpPr>
          <p:cNvPr id="4" name="フリーフォーム 3"/>
          <p:cNvSpPr/>
          <p:nvPr/>
        </p:nvSpPr>
        <p:spPr>
          <a:xfrm>
            <a:off x="6355657" y="3790950"/>
            <a:ext cx="1583306" cy="436563"/>
          </a:xfrm>
          <a:custGeom>
            <a:avLst/>
            <a:gdLst>
              <a:gd name="connsiteX0" fmla="*/ 0 w 1533525"/>
              <a:gd name="connsiteY0" fmla="*/ 333375 h 333375"/>
              <a:gd name="connsiteX1" fmla="*/ 657225 w 1533525"/>
              <a:gd name="connsiteY1" fmla="*/ 0 h 333375"/>
              <a:gd name="connsiteX2" fmla="*/ 1095375 w 1533525"/>
              <a:gd name="connsiteY2" fmla="*/ 323850 h 333375"/>
              <a:gd name="connsiteX3" fmla="*/ 1371600 w 1533525"/>
              <a:gd name="connsiteY3" fmla="*/ 200025 h 333375"/>
              <a:gd name="connsiteX4" fmla="*/ 1533525 w 1533525"/>
              <a:gd name="connsiteY4" fmla="*/ 323850 h 333375"/>
              <a:gd name="connsiteX0" fmla="*/ 0 w 1533525"/>
              <a:gd name="connsiteY0" fmla="*/ 333375 h 333375"/>
              <a:gd name="connsiteX1" fmla="*/ 657225 w 1533525"/>
              <a:gd name="connsiteY1" fmla="*/ 0 h 333375"/>
              <a:gd name="connsiteX2" fmla="*/ 1095375 w 1533525"/>
              <a:gd name="connsiteY2" fmla="*/ 323850 h 333375"/>
              <a:gd name="connsiteX3" fmla="*/ 1293063 w 1533525"/>
              <a:gd name="connsiteY3" fmla="*/ 233684 h 333375"/>
              <a:gd name="connsiteX4" fmla="*/ 1533525 w 1533525"/>
              <a:gd name="connsiteY4" fmla="*/ 323850 h 333375"/>
              <a:gd name="connsiteX0" fmla="*/ 0 w 1634502"/>
              <a:gd name="connsiteY0" fmla="*/ 333375 h 458486"/>
              <a:gd name="connsiteX1" fmla="*/ 657225 w 1634502"/>
              <a:gd name="connsiteY1" fmla="*/ 0 h 458486"/>
              <a:gd name="connsiteX2" fmla="*/ 1095375 w 1634502"/>
              <a:gd name="connsiteY2" fmla="*/ 323850 h 458486"/>
              <a:gd name="connsiteX3" fmla="*/ 1293063 w 1634502"/>
              <a:gd name="connsiteY3" fmla="*/ 233684 h 458486"/>
              <a:gd name="connsiteX4" fmla="*/ 1634502 w 1634502"/>
              <a:gd name="connsiteY4" fmla="*/ 458486 h 458486"/>
              <a:gd name="connsiteX0" fmla="*/ 0 w 1634502"/>
              <a:gd name="connsiteY0" fmla="*/ 333375 h 458486"/>
              <a:gd name="connsiteX1" fmla="*/ 657225 w 1634502"/>
              <a:gd name="connsiteY1" fmla="*/ 0 h 458486"/>
              <a:gd name="connsiteX2" fmla="*/ 1095375 w 1634502"/>
              <a:gd name="connsiteY2" fmla="*/ 323850 h 458486"/>
              <a:gd name="connsiteX3" fmla="*/ 1293063 w 1634502"/>
              <a:gd name="connsiteY3" fmla="*/ 233684 h 458486"/>
              <a:gd name="connsiteX4" fmla="*/ 1357458 w 1634502"/>
              <a:gd name="connsiteY4" fmla="*/ 236897 h 458486"/>
              <a:gd name="connsiteX5" fmla="*/ 1634502 w 1634502"/>
              <a:gd name="connsiteY5" fmla="*/ 458486 h 458486"/>
              <a:gd name="connsiteX0" fmla="*/ 0 w 1606453"/>
              <a:gd name="connsiteY0" fmla="*/ 333375 h 436047"/>
              <a:gd name="connsiteX1" fmla="*/ 657225 w 1606453"/>
              <a:gd name="connsiteY1" fmla="*/ 0 h 436047"/>
              <a:gd name="connsiteX2" fmla="*/ 1095375 w 1606453"/>
              <a:gd name="connsiteY2" fmla="*/ 323850 h 436047"/>
              <a:gd name="connsiteX3" fmla="*/ 1293063 w 1606453"/>
              <a:gd name="connsiteY3" fmla="*/ 233684 h 436047"/>
              <a:gd name="connsiteX4" fmla="*/ 1357458 w 1606453"/>
              <a:gd name="connsiteY4" fmla="*/ 236897 h 436047"/>
              <a:gd name="connsiteX5" fmla="*/ 1606453 w 1606453"/>
              <a:gd name="connsiteY5" fmla="*/ 436047 h 436047"/>
              <a:gd name="connsiteX0" fmla="*/ 0 w 1590468"/>
              <a:gd name="connsiteY0" fmla="*/ 330181 h 436047"/>
              <a:gd name="connsiteX1" fmla="*/ 641240 w 1590468"/>
              <a:gd name="connsiteY1" fmla="*/ 0 h 436047"/>
              <a:gd name="connsiteX2" fmla="*/ 1079390 w 1590468"/>
              <a:gd name="connsiteY2" fmla="*/ 323850 h 436047"/>
              <a:gd name="connsiteX3" fmla="*/ 1277078 w 1590468"/>
              <a:gd name="connsiteY3" fmla="*/ 233684 h 436047"/>
              <a:gd name="connsiteX4" fmla="*/ 1341473 w 1590468"/>
              <a:gd name="connsiteY4" fmla="*/ 236897 h 436047"/>
              <a:gd name="connsiteX5" fmla="*/ 1590468 w 1590468"/>
              <a:gd name="connsiteY5" fmla="*/ 436047 h 436047"/>
              <a:gd name="connsiteX0" fmla="*/ 0 w 1590468"/>
              <a:gd name="connsiteY0" fmla="*/ 330181 h 436047"/>
              <a:gd name="connsiteX1" fmla="*/ 641240 w 1590468"/>
              <a:gd name="connsiteY1" fmla="*/ 0 h 436047"/>
              <a:gd name="connsiteX2" fmla="*/ 1079390 w 1590468"/>
              <a:gd name="connsiteY2" fmla="*/ 323850 h 436047"/>
              <a:gd name="connsiteX3" fmla="*/ 1277078 w 1590468"/>
              <a:gd name="connsiteY3" fmla="*/ 233684 h 436047"/>
              <a:gd name="connsiteX4" fmla="*/ 1351148 w 1590468"/>
              <a:gd name="connsiteY4" fmla="*/ 246561 h 436047"/>
              <a:gd name="connsiteX5" fmla="*/ 1590468 w 1590468"/>
              <a:gd name="connsiteY5" fmla="*/ 436047 h 436047"/>
              <a:gd name="connsiteX0" fmla="*/ 0 w 1590468"/>
              <a:gd name="connsiteY0" fmla="*/ 330181 h 436047"/>
              <a:gd name="connsiteX1" fmla="*/ 641240 w 1590468"/>
              <a:gd name="connsiteY1" fmla="*/ 0 h 436047"/>
              <a:gd name="connsiteX2" fmla="*/ 1079390 w 1590468"/>
              <a:gd name="connsiteY2" fmla="*/ 323850 h 436047"/>
              <a:gd name="connsiteX3" fmla="*/ 1257726 w 1590468"/>
              <a:gd name="connsiteY3" fmla="*/ 243349 h 436047"/>
              <a:gd name="connsiteX4" fmla="*/ 1351148 w 1590468"/>
              <a:gd name="connsiteY4" fmla="*/ 246561 h 436047"/>
              <a:gd name="connsiteX5" fmla="*/ 1590468 w 1590468"/>
              <a:gd name="connsiteY5" fmla="*/ 436047 h 436047"/>
              <a:gd name="connsiteX0" fmla="*/ 0 w 1590468"/>
              <a:gd name="connsiteY0" fmla="*/ 330181 h 436047"/>
              <a:gd name="connsiteX1" fmla="*/ 641240 w 1590468"/>
              <a:gd name="connsiteY1" fmla="*/ 0 h 436047"/>
              <a:gd name="connsiteX2" fmla="*/ 1079390 w 1590468"/>
              <a:gd name="connsiteY2" fmla="*/ 323850 h 436047"/>
              <a:gd name="connsiteX3" fmla="*/ 1260145 w 1590468"/>
              <a:gd name="connsiteY3" fmla="*/ 240933 h 436047"/>
              <a:gd name="connsiteX4" fmla="*/ 1351148 w 1590468"/>
              <a:gd name="connsiteY4" fmla="*/ 246561 h 436047"/>
              <a:gd name="connsiteX5" fmla="*/ 1590468 w 1590468"/>
              <a:gd name="connsiteY5" fmla="*/ 436047 h 436047"/>
              <a:gd name="connsiteX0" fmla="*/ 0 w 1583210"/>
              <a:gd name="connsiteY0" fmla="*/ 332597 h 436047"/>
              <a:gd name="connsiteX1" fmla="*/ 633982 w 1583210"/>
              <a:gd name="connsiteY1" fmla="*/ 0 h 436047"/>
              <a:gd name="connsiteX2" fmla="*/ 1072132 w 1583210"/>
              <a:gd name="connsiteY2" fmla="*/ 323850 h 436047"/>
              <a:gd name="connsiteX3" fmla="*/ 1252887 w 1583210"/>
              <a:gd name="connsiteY3" fmla="*/ 240933 h 436047"/>
              <a:gd name="connsiteX4" fmla="*/ 1343890 w 1583210"/>
              <a:gd name="connsiteY4" fmla="*/ 246561 h 436047"/>
              <a:gd name="connsiteX5" fmla="*/ 1583210 w 1583210"/>
              <a:gd name="connsiteY5" fmla="*/ 436047 h 43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3210" h="436047">
                <a:moveTo>
                  <a:pt x="0" y="332597"/>
                </a:moveTo>
                <a:lnTo>
                  <a:pt x="633982" y="0"/>
                </a:lnTo>
                <a:lnTo>
                  <a:pt x="1072132" y="323850"/>
                </a:lnTo>
                <a:lnTo>
                  <a:pt x="1252887" y="240933"/>
                </a:lnTo>
                <a:cubicBezTo>
                  <a:pt x="1289088" y="228311"/>
                  <a:pt x="1286983" y="209094"/>
                  <a:pt x="1343890" y="246561"/>
                </a:cubicBezTo>
                <a:cubicBezTo>
                  <a:pt x="1400797" y="284028"/>
                  <a:pt x="1529556" y="400985"/>
                  <a:pt x="1583210" y="436047"/>
                </a:cubicBezTo>
              </a:path>
            </a:pathLst>
          </a:custGeom>
          <a:noFill/>
          <a:ln cap="rnd">
            <a:solidFill>
              <a:srgbClr val="FF0000"/>
            </a:solidFill>
            <a:prstDash val="dash"/>
          </a:ln>
          <a:effectLst>
            <a:glow rad="254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58" name="正方形/長方形 2"/>
          <p:cNvSpPr>
            <a:spLocks noChangeArrowheads="1"/>
          </p:cNvSpPr>
          <p:nvPr/>
        </p:nvSpPr>
        <p:spPr bwMode="auto">
          <a:xfrm>
            <a:off x="5613325" y="2822575"/>
            <a:ext cx="4667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100" dirty="0">
                <a:solidFill>
                  <a:schemeClr val="bg1"/>
                </a:solidFill>
              </a:rPr>
              <a:t>矢板</a:t>
            </a:r>
          </a:p>
        </p:txBody>
      </p:sp>
      <p:sp>
        <p:nvSpPr>
          <p:cNvPr id="5159" name="正方形/長方形 2"/>
          <p:cNvSpPr>
            <a:spLocks noChangeArrowheads="1"/>
          </p:cNvSpPr>
          <p:nvPr/>
        </p:nvSpPr>
        <p:spPr bwMode="auto">
          <a:xfrm>
            <a:off x="6284788" y="3501008"/>
            <a:ext cx="954107" cy="276999"/>
          </a:xfrm>
          <a:prstGeom prst="rect">
            <a:avLst/>
          </a:prstGeom>
          <a:noFill/>
          <a:ln>
            <a:noFill/>
          </a:ln>
          <a:effectLst>
            <a:glow rad="12700">
              <a:schemeClr val="bg1"/>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200" b="1" dirty="0">
                <a:effectLst>
                  <a:glow rad="38100">
                    <a:schemeClr val="bg1"/>
                  </a:glow>
                </a:effectLst>
                <a:latin typeface="Meiryo UI" panose="020B0604030504040204" pitchFamily="50" charset="-128"/>
                <a:ea typeface="Meiryo UI" panose="020B0604030504040204" pitchFamily="50" charset="-128"/>
                <a:cs typeface="Meiryo UI" panose="020B0604030504040204" pitchFamily="50" charset="-128"/>
              </a:rPr>
              <a:t>安定型区画</a:t>
            </a:r>
          </a:p>
        </p:txBody>
      </p:sp>
      <p:sp>
        <p:nvSpPr>
          <p:cNvPr id="5160" name="正方形/長方形 2"/>
          <p:cNvSpPr>
            <a:spLocks noChangeArrowheads="1"/>
          </p:cNvSpPr>
          <p:nvPr/>
        </p:nvSpPr>
        <p:spPr bwMode="auto">
          <a:xfrm>
            <a:off x="6607834" y="4121964"/>
            <a:ext cx="9541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200" b="1" dirty="0">
                <a:effectLst>
                  <a:glow rad="38100">
                    <a:schemeClr val="bg1"/>
                  </a:glow>
                </a:effectLst>
                <a:latin typeface="Meiryo UI" panose="020B0604030504040204" pitchFamily="50" charset="-128"/>
                <a:ea typeface="Meiryo UI" panose="020B0604030504040204" pitchFamily="50" charset="-128"/>
                <a:cs typeface="Meiryo UI" panose="020B0604030504040204" pitchFamily="50" charset="-128"/>
              </a:rPr>
              <a:t>管理型区画</a:t>
            </a:r>
          </a:p>
        </p:txBody>
      </p:sp>
      <p:cxnSp>
        <p:nvCxnSpPr>
          <p:cNvPr id="19" name="直線コネクタ 18"/>
          <p:cNvCxnSpPr/>
          <p:nvPr/>
        </p:nvCxnSpPr>
        <p:spPr>
          <a:xfrm>
            <a:off x="7931026" y="4102100"/>
            <a:ext cx="179387"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8119938" y="4271963"/>
            <a:ext cx="17938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7983413" y="4092575"/>
            <a:ext cx="223838" cy="173038"/>
          </a:xfrm>
          <a:prstGeom prst="straightConnector1">
            <a:avLst/>
          </a:prstGeom>
          <a:ln>
            <a:solidFill>
              <a:schemeClr val="bg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5164" name="正方形/長方形 2"/>
          <p:cNvSpPr>
            <a:spLocks noChangeArrowheads="1"/>
          </p:cNvSpPr>
          <p:nvPr/>
        </p:nvSpPr>
        <p:spPr bwMode="auto">
          <a:xfrm>
            <a:off x="8115176" y="4076700"/>
            <a:ext cx="72548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900">
                <a:solidFill>
                  <a:schemeClr val="bg1"/>
                </a:solidFill>
              </a:rPr>
              <a:t>南（２）護岸</a:t>
            </a:r>
          </a:p>
        </p:txBody>
      </p:sp>
      <p:cxnSp>
        <p:nvCxnSpPr>
          <p:cNvPr id="37" name="直線コネクタ 36"/>
          <p:cNvCxnSpPr/>
          <p:nvPr/>
        </p:nvCxnSpPr>
        <p:spPr>
          <a:xfrm>
            <a:off x="8080251" y="4300538"/>
            <a:ext cx="130175" cy="10318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7500813" y="4492625"/>
            <a:ext cx="165100" cy="103188"/>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6881688" y="4718050"/>
            <a:ext cx="179388" cy="11906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H="1">
            <a:off x="7562726" y="4318000"/>
            <a:ext cx="550862" cy="217488"/>
          </a:xfrm>
          <a:prstGeom prst="straightConnector1">
            <a:avLst/>
          </a:prstGeom>
          <a:ln>
            <a:solidFill>
              <a:schemeClr val="bg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H="1">
            <a:off x="6927726" y="4535488"/>
            <a:ext cx="635000" cy="214312"/>
          </a:xfrm>
          <a:prstGeom prst="straightConnector1">
            <a:avLst/>
          </a:prstGeom>
          <a:ln>
            <a:solidFill>
              <a:schemeClr val="bg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5170" name="正方形/長方形 2"/>
          <p:cNvSpPr>
            <a:spLocks noChangeArrowheads="1"/>
          </p:cNvSpPr>
          <p:nvPr/>
        </p:nvSpPr>
        <p:spPr bwMode="auto">
          <a:xfrm>
            <a:off x="7681788" y="4397375"/>
            <a:ext cx="7239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900">
                <a:solidFill>
                  <a:schemeClr val="bg1"/>
                </a:solidFill>
              </a:rPr>
              <a:t>南（３）護岸</a:t>
            </a:r>
          </a:p>
        </p:txBody>
      </p:sp>
      <p:sp>
        <p:nvSpPr>
          <p:cNvPr id="5171" name="正方形/長方形 2"/>
          <p:cNvSpPr>
            <a:spLocks noChangeArrowheads="1"/>
          </p:cNvSpPr>
          <p:nvPr/>
        </p:nvSpPr>
        <p:spPr bwMode="auto">
          <a:xfrm>
            <a:off x="7110288" y="4591050"/>
            <a:ext cx="7239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900">
                <a:solidFill>
                  <a:schemeClr val="bg1"/>
                </a:solidFill>
              </a:rPr>
              <a:t>南（４）護岸</a:t>
            </a:r>
          </a:p>
        </p:txBody>
      </p:sp>
      <p:sp>
        <p:nvSpPr>
          <p:cNvPr id="5172" name="正方形/長方形 2"/>
          <p:cNvSpPr>
            <a:spLocks noChangeArrowheads="1"/>
          </p:cNvSpPr>
          <p:nvPr/>
        </p:nvSpPr>
        <p:spPr bwMode="auto">
          <a:xfrm>
            <a:off x="5889501" y="4398963"/>
            <a:ext cx="7254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900">
                <a:solidFill>
                  <a:schemeClr val="bg1"/>
                </a:solidFill>
              </a:rPr>
              <a:t>西（１）護岸</a:t>
            </a:r>
          </a:p>
        </p:txBody>
      </p:sp>
      <p:cxnSp>
        <p:nvCxnSpPr>
          <p:cNvPr id="52" name="直線コネクタ 51"/>
          <p:cNvCxnSpPr/>
          <p:nvPr/>
        </p:nvCxnSpPr>
        <p:spPr>
          <a:xfrm>
            <a:off x="5265613" y="3127375"/>
            <a:ext cx="3937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5267201" y="2938463"/>
            <a:ext cx="392112" cy="0"/>
          </a:xfrm>
          <a:prstGeom prst="line">
            <a:avLst/>
          </a:prstGeom>
          <a:ln w="31750">
            <a:solidFill>
              <a:srgbClr val="FF0000"/>
            </a:solidFill>
            <a:prstDash val="sysDash"/>
          </a:ln>
          <a:effectLst>
            <a:glow rad="25400">
              <a:schemeClr val="tx1"/>
            </a:glow>
          </a:effectLst>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flipV="1">
            <a:off x="6135563" y="4178300"/>
            <a:ext cx="149225" cy="8731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V="1">
            <a:off x="6662613" y="4711700"/>
            <a:ext cx="150813" cy="8572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flipH="1" flipV="1">
            <a:off x="6229226" y="4192588"/>
            <a:ext cx="530225" cy="525462"/>
          </a:xfrm>
          <a:prstGeom prst="straightConnector1">
            <a:avLst/>
          </a:prstGeom>
          <a:ln>
            <a:solidFill>
              <a:schemeClr val="bg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2" name="フリーフォーム 31"/>
          <p:cNvSpPr/>
          <p:nvPr/>
        </p:nvSpPr>
        <p:spPr>
          <a:xfrm>
            <a:off x="6380462" y="4142032"/>
            <a:ext cx="1556684" cy="493501"/>
          </a:xfrm>
          <a:custGeom>
            <a:avLst/>
            <a:gdLst>
              <a:gd name="connsiteX0" fmla="*/ 0 w 1533525"/>
              <a:gd name="connsiteY0" fmla="*/ 333375 h 333375"/>
              <a:gd name="connsiteX1" fmla="*/ 657225 w 1533525"/>
              <a:gd name="connsiteY1" fmla="*/ 0 h 333375"/>
              <a:gd name="connsiteX2" fmla="*/ 1095375 w 1533525"/>
              <a:gd name="connsiteY2" fmla="*/ 323850 h 333375"/>
              <a:gd name="connsiteX3" fmla="*/ 1371600 w 1533525"/>
              <a:gd name="connsiteY3" fmla="*/ 200025 h 333375"/>
              <a:gd name="connsiteX4" fmla="*/ 1533525 w 1533525"/>
              <a:gd name="connsiteY4" fmla="*/ 323850 h 333375"/>
              <a:gd name="connsiteX0" fmla="*/ 0 w 1533525"/>
              <a:gd name="connsiteY0" fmla="*/ 333375 h 333375"/>
              <a:gd name="connsiteX1" fmla="*/ 657225 w 1533525"/>
              <a:gd name="connsiteY1" fmla="*/ 0 h 333375"/>
              <a:gd name="connsiteX2" fmla="*/ 1095375 w 1533525"/>
              <a:gd name="connsiteY2" fmla="*/ 323850 h 333375"/>
              <a:gd name="connsiteX3" fmla="*/ 1293063 w 1533525"/>
              <a:gd name="connsiteY3" fmla="*/ 233684 h 333375"/>
              <a:gd name="connsiteX4" fmla="*/ 1533525 w 1533525"/>
              <a:gd name="connsiteY4" fmla="*/ 323850 h 333375"/>
              <a:gd name="connsiteX0" fmla="*/ 0 w 1634502"/>
              <a:gd name="connsiteY0" fmla="*/ 333375 h 458486"/>
              <a:gd name="connsiteX1" fmla="*/ 657225 w 1634502"/>
              <a:gd name="connsiteY1" fmla="*/ 0 h 458486"/>
              <a:gd name="connsiteX2" fmla="*/ 1095375 w 1634502"/>
              <a:gd name="connsiteY2" fmla="*/ 323850 h 458486"/>
              <a:gd name="connsiteX3" fmla="*/ 1293063 w 1634502"/>
              <a:gd name="connsiteY3" fmla="*/ 233684 h 458486"/>
              <a:gd name="connsiteX4" fmla="*/ 1634502 w 1634502"/>
              <a:gd name="connsiteY4" fmla="*/ 458486 h 458486"/>
              <a:gd name="connsiteX0" fmla="*/ 0 w 1634502"/>
              <a:gd name="connsiteY0" fmla="*/ 333375 h 458486"/>
              <a:gd name="connsiteX1" fmla="*/ 657225 w 1634502"/>
              <a:gd name="connsiteY1" fmla="*/ 0 h 458486"/>
              <a:gd name="connsiteX2" fmla="*/ 1095375 w 1634502"/>
              <a:gd name="connsiteY2" fmla="*/ 323850 h 458486"/>
              <a:gd name="connsiteX3" fmla="*/ 1293063 w 1634502"/>
              <a:gd name="connsiteY3" fmla="*/ 233684 h 458486"/>
              <a:gd name="connsiteX4" fmla="*/ 1357458 w 1634502"/>
              <a:gd name="connsiteY4" fmla="*/ 236897 h 458486"/>
              <a:gd name="connsiteX5" fmla="*/ 1634502 w 1634502"/>
              <a:gd name="connsiteY5" fmla="*/ 458486 h 458486"/>
              <a:gd name="connsiteX0" fmla="*/ 0 w 1606453"/>
              <a:gd name="connsiteY0" fmla="*/ 333375 h 436047"/>
              <a:gd name="connsiteX1" fmla="*/ 657225 w 1606453"/>
              <a:gd name="connsiteY1" fmla="*/ 0 h 436047"/>
              <a:gd name="connsiteX2" fmla="*/ 1095375 w 1606453"/>
              <a:gd name="connsiteY2" fmla="*/ 323850 h 436047"/>
              <a:gd name="connsiteX3" fmla="*/ 1293063 w 1606453"/>
              <a:gd name="connsiteY3" fmla="*/ 233684 h 436047"/>
              <a:gd name="connsiteX4" fmla="*/ 1357458 w 1606453"/>
              <a:gd name="connsiteY4" fmla="*/ 236897 h 436047"/>
              <a:gd name="connsiteX5" fmla="*/ 1606453 w 1606453"/>
              <a:gd name="connsiteY5" fmla="*/ 436047 h 436047"/>
              <a:gd name="connsiteX0" fmla="*/ 0 w 1741088"/>
              <a:gd name="connsiteY0" fmla="*/ 193130 h 436047"/>
              <a:gd name="connsiteX1" fmla="*/ 791860 w 1741088"/>
              <a:gd name="connsiteY1" fmla="*/ 0 h 436047"/>
              <a:gd name="connsiteX2" fmla="*/ 1230010 w 1741088"/>
              <a:gd name="connsiteY2" fmla="*/ 323850 h 436047"/>
              <a:gd name="connsiteX3" fmla="*/ 1427698 w 1741088"/>
              <a:gd name="connsiteY3" fmla="*/ 233684 h 436047"/>
              <a:gd name="connsiteX4" fmla="*/ 1492093 w 1741088"/>
              <a:gd name="connsiteY4" fmla="*/ 236897 h 436047"/>
              <a:gd name="connsiteX5" fmla="*/ 1741088 w 1741088"/>
              <a:gd name="connsiteY5" fmla="*/ 436047 h 436047"/>
              <a:gd name="connsiteX0" fmla="*/ 0 w 1741088"/>
              <a:gd name="connsiteY0" fmla="*/ 0 h 508097"/>
              <a:gd name="connsiteX1" fmla="*/ 511369 w 1741088"/>
              <a:gd name="connsiteY1" fmla="*/ 508097 h 508097"/>
              <a:gd name="connsiteX2" fmla="*/ 1230010 w 1741088"/>
              <a:gd name="connsiteY2" fmla="*/ 130720 h 508097"/>
              <a:gd name="connsiteX3" fmla="*/ 1427698 w 1741088"/>
              <a:gd name="connsiteY3" fmla="*/ 40554 h 508097"/>
              <a:gd name="connsiteX4" fmla="*/ 1492093 w 1741088"/>
              <a:gd name="connsiteY4" fmla="*/ 43767 h 508097"/>
              <a:gd name="connsiteX5" fmla="*/ 1741088 w 1741088"/>
              <a:gd name="connsiteY5" fmla="*/ 242917 h 508097"/>
              <a:gd name="connsiteX0" fmla="*/ 0 w 1741088"/>
              <a:gd name="connsiteY0" fmla="*/ 0 h 508097"/>
              <a:gd name="connsiteX1" fmla="*/ 511369 w 1741088"/>
              <a:gd name="connsiteY1" fmla="*/ 508097 h 508097"/>
              <a:gd name="connsiteX2" fmla="*/ 1297328 w 1741088"/>
              <a:gd name="connsiteY2" fmla="*/ 214867 h 508097"/>
              <a:gd name="connsiteX3" fmla="*/ 1427698 w 1741088"/>
              <a:gd name="connsiteY3" fmla="*/ 40554 h 508097"/>
              <a:gd name="connsiteX4" fmla="*/ 1492093 w 1741088"/>
              <a:gd name="connsiteY4" fmla="*/ 43767 h 508097"/>
              <a:gd name="connsiteX5" fmla="*/ 1741088 w 1741088"/>
              <a:gd name="connsiteY5" fmla="*/ 242917 h 508097"/>
              <a:gd name="connsiteX0" fmla="*/ 0 w 1606452"/>
              <a:gd name="connsiteY0" fmla="*/ 0 h 508097"/>
              <a:gd name="connsiteX1" fmla="*/ 511369 w 1606452"/>
              <a:gd name="connsiteY1" fmla="*/ 508097 h 508097"/>
              <a:gd name="connsiteX2" fmla="*/ 1297328 w 1606452"/>
              <a:gd name="connsiteY2" fmla="*/ 214867 h 508097"/>
              <a:gd name="connsiteX3" fmla="*/ 1427698 w 1606452"/>
              <a:gd name="connsiteY3" fmla="*/ 40554 h 508097"/>
              <a:gd name="connsiteX4" fmla="*/ 1492093 w 1606452"/>
              <a:gd name="connsiteY4" fmla="*/ 43767 h 508097"/>
              <a:gd name="connsiteX5" fmla="*/ 1606452 w 1606452"/>
              <a:gd name="connsiteY5" fmla="*/ 102672 h 508097"/>
              <a:gd name="connsiteX0" fmla="*/ 0 w 1606452"/>
              <a:gd name="connsiteY0" fmla="*/ 0 h 508097"/>
              <a:gd name="connsiteX1" fmla="*/ 511369 w 1606452"/>
              <a:gd name="connsiteY1" fmla="*/ 508097 h 508097"/>
              <a:gd name="connsiteX2" fmla="*/ 1297328 w 1606452"/>
              <a:gd name="connsiteY2" fmla="*/ 214867 h 508097"/>
              <a:gd name="connsiteX3" fmla="*/ 1422088 w 1606452"/>
              <a:gd name="connsiteY3" fmla="*/ 158360 h 508097"/>
              <a:gd name="connsiteX4" fmla="*/ 1492093 w 1606452"/>
              <a:gd name="connsiteY4" fmla="*/ 43767 h 508097"/>
              <a:gd name="connsiteX5" fmla="*/ 1606452 w 1606452"/>
              <a:gd name="connsiteY5" fmla="*/ 102672 h 508097"/>
              <a:gd name="connsiteX0" fmla="*/ 0 w 1606452"/>
              <a:gd name="connsiteY0" fmla="*/ 0 h 508097"/>
              <a:gd name="connsiteX1" fmla="*/ 511369 w 1606452"/>
              <a:gd name="connsiteY1" fmla="*/ 508097 h 508097"/>
              <a:gd name="connsiteX2" fmla="*/ 1297328 w 1606452"/>
              <a:gd name="connsiteY2" fmla="*/ 214867 h 508097"/>
              <a:gd name="connsiteX3" fmla="*/ 1422088 w 1606452"/>
              <a:gd name="connsiteY3" fmla="*/ 158360 h 508097"/>
              <a:gd name="connsiteX4" fmla="*/ 1520142 w 1606452"/>
              <a:gd name="connsiteY4" fmla="*/ 116695 h 508097"/>
              <a:gd name="connsiteX5" fmla="*/ 1606452 w 1606452"/>
              <a:gd name="connsiteY5" fmla="*/ 102672 h 508097"/>
              <a:gd name="connsiteX0" fmla="*/ 0 w 1606452"/>
              <a:gd name="connsiteY0" fmla="*/ 0 h 508097"/>
              <a:gd name="connsiteX1" fmla="*/ 511369 w 1606452"/>
              <a:gd name="connsiteY1" fmla="*/ 508097 h 508097"/>
              <a:gd name="connsiteX2" fmla="*/ 1297328 w 1606452"/>
              <a:gd name="connsiteY2" fmla="*/ 214867 h 508097"/>
              <a:gd name="connsiteX3" fmla="*/ 1422088 w 1606452"/>
              <a:gd name="connsiteY3" fmla="*/ 158360 h 508097"/>
              <a:gd name="connsiteX4" fmla="*/ 1606452 w 1606452"/>
              <a:gd name="connsiteY4" fmla="*/ 102672 h 508097"/>
              <a:gd name="connsiteX0" fmla="*/ 0 w 1600057"/>
              <a:gd name="connsiteY0" fmla="*/ 0 h 527284"/>
              <a:gd name="connsiteX1" fmla="*/ 504974 w 1600057"/>
              <a:gd name="connsiteY1" fmla="*/ 527284 h 527284"/>
              <a:gd name="connsiteX2" fmla="*/ 1290933 w 1600057"/>
              <a:gd name="connsiteY2" fmla="*/ 234054 h 527284"/>
              <a:gd name="connsiteX3" fmla="*/ 1415693 w 1600057"/>
              <a:gd name="connsiteY3" fmla="*/ 177547 h 527284"/>
              <a:gd name="connsiteX4" fmla="*/ 1600057 w 1600057"/>
              <a:gd name="connsiteY4" fmla="*/ 121859 h 527284"/>
              <a:gd name="connsiteX0" fmla="*/ 0 w 1600057"/>
              <a:gd name="connsiteY0" fmla="*/ 0 h 517791"/>
              <a:gd name="connsiteX1" fmla="*/ 501746 w 1600057"/>
              <a:gd name="connsiteY1" fmla="*/ 517791 h 517791"/>
              <a:gd name="connsiteX2" fmla="*/ 1290933 w 1600057"/>
              <a:gd name="connsiteY2" fmla="*/ 234054 h 517791"/>
              <a:gd name="connsiteX3" fmla="*/ 1415693 w 1600057"/>
              <a:gd name="connsiteY3" fmla="*/ 177547 h 517791"/>
              <a:gd name="connsiteX4" fmla="*/ 1600057 w 1600057"/>
              <a:gd name="connsiteY4" fmla="*/ 121859 h 517791"/>
              <a:gd name="connsiteX0" fmla="*/ 0 w 1580777"/>
              <a:gd name="connsiteY0" fmla="*/ 0 h 517791"/>
              <a:gd name="connsiteX1" fmla="*/ 501746 w 1580777"/>
              <a:gd name="connsiteY1" fmla="*/ 517791 h 517791"/>
              <a:gd name="connsiteX2" fmla="*/ 1290933 w 1580777"/>
              <a:gd name="connsiteY2" fmla="*/ 234054 h 517791"/>
              <a:gd name="connsiteX3" fmla="*/ 1415693 w 1580777"/>
              <a:gd name="connsiteY3" fmla="*/ 177547 h 517791"/>
              <a:gd name="connsiteX4" fmla="*/ 1580777 w 1580777"/>
              <a:gd name="connsiteY4" fmla="*/ 109091 h 517791"/>
              <a:gd name="connsiteX0" fmla="*/ 0 w 1580777"/>
              <a:gd name="connsiteY0" fmla="*/ 0 h 517791"/>
              <a:gd name="connsiteX1" fmla="*/ 501746 w 1580777"/>
              <a:gd name="connsiteY1" fmla="*/ 517791 h 517791"/>
              <a:gd name="connsiteX2" fmla="*/ 1233308 w 1580777"/>
              <a:gd name="connsiteY2" fmla="*/ 250088 h 517791"/>
              <a:gd name="connsiteX3" fmla="*/ 1415693 w 1580777"/>
              <a:gd name="connsiteY3" fmla="*/ 177547 h 517791"/>
              <a:gd name="connsiteX4" fmla="*/ 1580777 w 1580777"/>
              <a:gd name="connsiteY4" fmla="*/ 109091 h 517791"/>
              <a:gd name="connsiteX0" fmla="*/ 0 w 1563845"/>
              <a:gd name="connsiteY0" fmla="*/ 0 h 493595"/>
              <a:gd name="connsiteX1" fmla="*/ 484814 w 1563845"/>
              <a:gd name="connsiteY1" fmla="*/ 493595 h 493595"/>
              <a:gd name="connsiteX2" fmla="*/ 1216376 w 1563845"/>
              <a:gd name="connsiteY2" fmla="*/ 225892 h 493595"/>
              <a:gd name="connsiteX3" fmla="*/ 1398761 w 1563845"/>
              <a:gd name="connsiteY3" fmla="*/ 153351 h 493595"/>
              <a:gd name="connsiteX4" fmla="*/ 1563845 w 1563845"/>
              <a:gd name="connsiteY4" fmla="*/ 84895 h 493595"/>
              <a:gd name="connsiteX0" fmla="*/ 0 w 1556588"/>
              <a:gd name="connsiteY0" fmla="*/ 0 h 493595"/>
              <a:gd name="connsiteX1" fmla="*/ 477557 w 1556588"/>
              <a:gd name="connsiteY1" fmla="*/ 493595 h 493595"/>
              <a:gd name="connsiteX2" fmla="*/ 1209119 w 1556588"/>
              <a:gd name="connsiteY2" fmla="*/ 225892 h 493595"/>
              <a:gd name="connsiteX3" fmla="*/ 1391504 w 1556588"/>
              <a:gd name="connsiteY3" fmla="*/ 153351 h 493595"/>
              <a:gd name="connsiteX4" fmla="*/ 1556588 w 1556588"/>
              <a:gd name="connsiteY4" fmla="*/ 84895 h 493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6588" h="493595">
                <a:moveTo>
                  <a:pt x="0" y="0"/>
                </a:moveTo>
                <a:lnTo>
                  <a:pt x="477557" y="493595"/>
                </a:lnTo>
                <a:lnTo>
                  <a:pt x="1209119" y="225892"/>
                </a:lnTo>
                <a:lnTo>
                  <a:pt x="1391504" y="153351"/>
                </a:lnTo>
                <a:cubicBezTo>
                  <a:pt x="1443025" y="134652"/>
                  <a:pt x="1518179" y="96497"/>
                  <a:pt x="1556588" y="84895"/>
                </a:cubicBezTo>
              </a:path>
            </a:pathLst>
          </a:custGeom>
          <a:noFill/>
          <a:ln cap="rnd">
            <a:solidFill>
              <a:srgbClr val="FF0000"/>
            </a:solidFill>
            <a:prstDash val="dash"/>
          </a:ln>
          <a:effectLst>
            <a:glow rad="254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スライド番号プレースホルダー 2"/>
          <p:cNvSpPr>
            <a:spLocks noGrp="1"/>
          </p:cNvSpPr>
          <p:nvPr>
            <p:ph type="sldNum" sz="quarter" idx="12"/>
          </p:nvPr>
        </p:nvSpPr>
        <p:spPr bwMode="auto">
          <a:xfrm>
            <a:off x="6902896" y="637624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EF1E26BA-02DF-436C-9BBF-9F4051A0F4AE}" type="slidenum">
              <a:rPr lang="ja-JP" altLang="en-US">
                <a:solidFill>
                  <a:srgbClr val="898989"/>
                </a:solidFill>
              </a:rPr>
              <a:pPr/>
              <a:t>12</a:t>
            </a:fld>
            <a:endParaRPr lang="en-US" altLang="ja-JP" dirty="0">
              <a:solidFill>
                <a:srgbClr val="898989"/>
              </a:solidFill>
            </a:endParaRPr>
          </a:p>
        </p:txBody>
      </p:sp>
      <p:sp>
        <p:nvSpPr>
          <p:cNvPr id="33" name="正方形/長方形 32"/>
          <p:cNvSpPr/>
          <p:nvPr/>
        </p:nvSpPr>
        <p:spPr>
          <a:xfrm>
            <a:off x="151855" y="5184576"/>
            <a:ext cx="7905519" cy="16288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lnSpc>
                <a:spcPts val="1600"/>
              </a:lnSpc>
              <a:spcBef>
                <a:spcPts val="0"/>
              </a:spcBef>
              <a:spcAft>
                <a:spcPts val="0"/>
              </a:spcAft>
              <a:defRPr/>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■点検手法</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ts val="1600"/>
              </a:lnSpc>
              <a:spcBef>
                <a:spcPts val="0"/>
              </a:spcBef>
              <a:spcAft>
                <a:spcPts val="0"/>
              </a:spcAft>
              <a:defRPr/>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概略点検：チャート式</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耐震診断システムを用いて、地震発生時の変形量</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を算定</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し、地震に対する</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危険性が</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ts val="1600"/>
              </a:lnSpc>
              <a:spcBef>
                <a:spcPts val="0"/>
              </a:spcBef>
              <a:spcAft>
                <a:spcPts val="0"/>
              </a:spcAf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高い</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施設を抽出</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ts val="1600"/>
              </a:lnSpc>
              <a:spcBef>
                <a:spcPts val="0"/>
              </a:spcBef>
              <a:spcAft>
                <a:spcPts val="0"/>
              </a:spcAf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詳細点検：危険性</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が高い施設について動的有効応力解析により、地震時</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の地盤</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の液状化に伴う地盤</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変動を</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ts val="1600"/>
              </a:lnSpc>
              <a:spcBef>
                <a:spcPts val="0"/>
              </a:spcBef>
              <a:spcAft>
                <a:spcPts val="0"/>
              </a:spcAf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時刻歴</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で解析</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。解析</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で得られた地震後の残留変位や液状化発生状況などの</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解析結果</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基づいて</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ts val="1600"/>
              </a:lnSpc>
              <a:spcBef>
                <a:spcPts val="0"/>
              </a:spcBef>
              <a:spcAft>
                <a:spcPts val="0"/>
              </a:spcAf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、廃棄物埋立護岸が要求される耐震</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性能</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を照査</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⇒今回報告</a:t>
            </a:r>
            <a:endParaRPr lang="en-US" altLang="ja-JP"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照査項目</a:t>
            </a:r>
          </a:p>
          <a:p>
            <a:pPr fontAlgn="auto">
              <a:spcBef>
                <a:spcPts val="0"/>
              </a:spcBef>
              <a:spcAft>
                <a:spcPts val="0"/>
              </a:spcAf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①護岸全体の損傷　②水平残留変位　③遮水矢板の全塑性　④タイ材の破断　⑤護岸の沈下量</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620713"/>
            <a:ext cx="9140825" cy="623728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■南海トラフ巨大地震による地震動</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堺泉北港（汐見沖地区）廃棄物埋立護岸</a:t>
            </a:r>
            <a:endParaRPr lang="en-US" altLang="zh-TW"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AT2A</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ｿﾞｰﾝ：</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No51356322)</a:t>
            </a:r>
          </a:p>
          <a:p>
            <a:pPr fontAlgn="auto">
              <a:spcBef>
                <a:spcPts val="0"/>
              </a:spcBef>
              <a:spcAft>
                <a:spcPts val="0"/>
              </a:spcAf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○点検個所　</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廃棄物埋立護岸南（２）護岸</a:t>
            </a:r>
            <a:endParaRPr lang="en-US" altLang="zh-TW"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・最大加速度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261.22</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ｇａｌ（合成）</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endParaRPr lang="en-US" altLang="ja-JP" sz="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廃棄物埋立護岸南（３）護岸</a:t>
            </a:r>
            <a:endParaRPr lang="en-US" altLang="zh-TW"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・最大加速度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238.76</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ｇａｌ（合成）</a:t>
            </a:r>
          </a:p>
          <a:p>
            <a:pPr fontAlgn="auto">
              <a:spcBef>
                <a:spcPts val="0"/>
              </a:spcBef>
              <a:spcAft>
                <a:spcPts val="0"/>
              </a:spcAft>
              <a:defRPr/>
            </a:pP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0" y="0"/>
            <a:ext cx="9140825" cy="549275"/>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fontAlgn="auto">
              <a:spcBef>
                <a:spcPts val="0"/>
              </a:spcBef>
              <a:spcAft>
                <a:spcPts val="0"/>
              </a:spcAft>
              <a:defRPr/>
            </a:pPr>
            <a:r>
              <a:rPr lang="ja-JP" altLang="en-US" sz="2400" b="1" dirty="0">
                <a:solidFill>
                  <a:schemeClr val="bg1"/>
                </a:solidFill>
              </a:rPr>
              <a:t>２－１　堤外施設（護岸・防波堤）の詳細耐震点検について</a:t>
            </a:r>
            <a:endParaRPr lang="en-US" altLang="ja-JP" sz="2400" b="1" dirty="0">
              <a:solidFill>
                <a:schemeClr val="bg1"/>
              </a:solidFill>
            </a:endParaRPr>
          </a:p>
        </p:txBody>
      </p:sp>
      <p:pic>
        <p:nvPicPr>
          <p:cNvPr id="61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1046163"/>
            <a:ext cx="4611687" cy="5738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円/楕円 4"/>
          <p:cNvSpPr/>
          <p:nvPr/>
        </p:nvSpPr>
        <p:spPr bwMode="auto">
          <a:xfrm>
            <a:off x="6516688" y="4786313"/>
            <a:ext cx="217487" cy="217487"/>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四角形吹き出し 6"/>
          <p:cNvSpPr/>
          <p:nvPr/>
        </p:nvSpPr>
        <p:spPr bwMode="auto">
          <a:xfrm>
            <a:off x="7056438" y="3910013"/>
            <a:ext cx="1262062" cy="461962"/>
          </a:xfrm>
          <a:prstGeom prst="wedgeRectCallout">
            <a:avLst>
              <a:gd name="adj1" fmla="val -76467"/>
              <a:gd name="adj2" fmla="val 14696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廃棄物護岸</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ＡＴ２Ａゾーン</a:t>
            </a:r>
          </a:p>
        </p:txBody>
      </p:sp>
      <p:pic>
        <p:nvPicPr>
          <p:cNvPr id="61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8" y="3667125"/>
            <a:ext cx="3643312"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8" y="5515818"/>
            <a:ext cx="3608387"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4588" y="1449710"/>
            <a:ext cx="20764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スライド番号プレースホルダー 2"/>
          <p:cNvSpPr>
            <a:spLocks noGrp="1"/>
          </p:cNvSpPr>
          <p:nvPr>
            <p:ph type="sldNum" sz="quarter" idx="12"/>
          </p:nvPr>
        </p:nvSpPr>
        <p:spPr bwMode="auto">
          <a:xfrm>
            <a:off x="6902896" y="637624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EF1E26BA-02DF-436C-9BBF-9F4051A0F4AE}" type="slidenum">
              <a:rPr lang="ja-JP" altLang="en-US">
                <a:solidFill>
                  <a:srgbClr val="898989"/>
                </a:solidFill>
              </a:rPr>
              <a:pPr/>
              <a:t>13</a:t>
            </a:fld>
            <a:endParaRPr lang="en-US" altLang="ja-JP" dirty="0">
              <a:solidFill>
                <a:srgbClr val="898989"/>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コンテンツ プレースホルダー 2"/>
          <p:cNvSpPr txBox="1">
            <a:spLocks/>
          </p:cNvSpPr>
          <p:nvPr/>
        </p:nvSpPr>
        <p:spPr bwMode="auto">
          <a:xfrm>
            <a:off x="141288" y="693738"/>
            <a:ext cx="8229600"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20000"/>
              </a:spcBef>
              <a:buFont typeface="Arial" charset="0"/>
              <a:buNone/>
            </a:pPr>
            <a:r>
              <a:rPr lang="ja-JP" altLang="en-US" sz="1200" dirty="0">
                <a:latin typeface="メイリオ" pitchFamily="50" charset="-128"/>
                <a:ea typeface="メイリオ" pitchFamily="50" charset="-128"/>
                <a:cs typeface="メイリオ" pitchFamily="50" charset="-128"/>
              </a:rPr>
              <a:t>■廃棄物埋立護岸南（２）護岸の詳細検討（</a:t>
            </a:r>
            <a:r>
              <a:rPr lang="en-US" altLang="ja-JP" sz="1200" dirty="0">
                <a:latin typeface="メイリオ" pitchFamily="50" charset="-128"/>
                <a:ea typeface="メイリオ" pitchFamily="50" charset="-128"/>
                <a:cs typeface="メイリオ" pitchFamily="50" charset="-128"/>
              </a:rPr>
              <a:t>FLIP</a:t>
            </a:r>
            <a:r>
              <a:rPr lang="ja-JP" altLang="en-US" sz="1200" dirty="0">
                <a:latin typeface="メイリオ" pitchFamily="50" charset="-128"/>
                <a:ea typeface="メイリオ" pitchFamily="50" charset="-128"/>
                <a:cs typeface="メイリオ" pitchFamily="50" charset="-128"/>
              </a:rPr>
              <a:t>による耐震診断）</a:t>
            </a:r>
            <a:endParaRPr lang="en-US" altLang="ja-JP" sz="1200" dirty="0">
              <a:latin typeface="メイリオ" pitchFamily="50" charset="-128"/>
              <a:ea typeface="メイリオ" pitchFamily="50" charset="-128"/>
              <a:cs typeface="メイリオ" pitchFamily="50" charset="-128"/>
            </a:endParaRPr>
          </a:p>
          <a:p>
            <a:pPr eaLnBrk="1" hangingPunct="1">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eaLnBrk="1" hangingPunct="1">
              <a:spcBef>
                <a:spcPct val="20000"/>
              </a:spcBef>
              <a:buFont typeface="Arial" charset="0"/>
              <a:buNone/>
            </a:pPr>
            <a:r>
              <a:rPr lang="ja-JP" altLang="en-US" sz="1200" dirty="0">
                <a:latin typeface="メイリオ" pitchFamily="50" charset="-128"/>
                <a:ea typeface="メイリオ" pitchFamily="50" charset="-128"/>
                <a:cs typeface="メイリオ" pitchFamily="50" charset="-128"/>
              </a:rPr>
              <a:t>　</a:t>
            </a:r>
            <a:r>
              <a:rPr lang="ja-JP" altLang="en-US" sz="1200" dirty="0" smtClean="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加速度地震動時系列図　　　　　　　　　　　　　　　○照査断面　　　　　　</a:t>
            </a:r>
            <a:endParaRPr lang="en-US" altLang="ja-JP" sz="1200" dirty="0">
              <a:latin typeface="メイリオ" pitchFamily="50" charset="-128"/>
              <a:ea typeface="メイリオ" pitchFamily="50" charset="-128"/>
              <a:cs typeface="メイリオ" pitchFamily="50" charset="-128"/>
            </a:endParaRPr>
          </a:p>
          <a:p>
            <a:pPr eaLnBrk="1" hangingPunct="1">
              <a:spcBef>
                <a:spcPct val="20000"/>
              </a:spcBef>
              <a:buFont typeface="Arial" charset="0"/>
              <a:buNone/>
            </a:pPr>
            <a:r>
              <a:rPr lang="ja-JP" altLang="en-US" sz="1200" dirty="0">
                <a:latin typeface="メイリオ" pitchFamily="50" charset="-128"/>
                <a:ea typeface="メイリオ" pitchFamily="50" charset="-128"/>
                <a:cs typeface="メイリオ" pitchFamily="50" charset="-128"/>
              </a:rPr>
              <a:t>　　</a:t>
            </a:r>
            <a:r>
              <a:rPr lang="ja-JP" altLang="en-US" sz="1200" dirty="0" smtClean="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最大加速度　</a:t>
            </a:r>
            <a:r>
              <a:rPr lang="en-US" altLang="ja-JP" sz="1200" dirty="0">
                <a:latin typeface="メイリオ" pitchFamily="50" charset="-128"/>
                <a:ea typeface="メイリオ" pitchFamily="50" charset="-128"/>
                <a:cs typeface="メイリオ" pitchFamily="50" charset="-128"/>
              </a:rPr>
              <a:t>261.22</a:t>
            </a:r>
            <a:r>
              <a:rPr lang="ja-JP" altLang="en-US" sz="1200" dirty="0">
                <a:latin typeface="メイリオ" pitchFamily="50" charset="-128"/>
                <a:ea typeface="メイリオ" pitchFamily="50" charset="-128"/>
                <a:cs typeface="メイリオ" pitchFamily="50" charset="-128"/>
              </a:rPr>
              <a:t>ｇａｌ（合成）</a:t>
            </a:r>
            <a:endParaRPr lang="en-US" altLang="ja-JP" sz="1200" dirty="0">
              <a:latin typeface="メイリオ" pitchFamily="50" charset="-128"/>
              <a:ea typeface="メイリオ" pitchFamily="50" charset="-128"/>
              <a:cs typeface="メイリオ" pitchFamily="50" charset="-128"/>
            </a:endParaRPr>
          </a:p>
          <a:p>
            <a:pPr eaLnBrk="1" hangingPunct="1">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eaLnBrk="1" hangingPunct="1">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eaLnBrk="1" hangingPunct="1">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eaLnBrk="1" hangingPunct="1">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eaLnBrk="1" hangingPunct="1">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eaLnBrk="1" hangingPunct="1">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eaLnBrk="1" hangingPunct="1">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eaLnBrk="1" hangingPunct="1">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eaLnBrk="1" hangingPunct="1">
              <a:spcBef>
                <a:spcPct val="20000"/>
              </a:spcBef>
              <a:buFont typeface="Arial" charset="0"/>
              <a:buNone/>
            </a:pPr>
            <a:r>
              <a:rPr lang="ja-JP" altLang="en-US" sz="1200" dirty="0">
                <a:latin typeface="メイリオ" pitchFamily="50" charset="-128"/>
                <a:ea typeface="メイリオ" pitchFamily="50" charset="-128"/>
                <a:cs typeface="メイリオ" pitchFamily="50" charset="-128"/>
              </a:rPr>
              <a:t>　</a:t>
            </a:r>
            <a:r>
              <a:rPr lang="ja-JP" altLang="en-US" sz="1200" dirty="0" smtClean="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検討モデル</a:t>
            </a:r>
            <a:endParaRPr lang="en-US" altLang="ja-JP" sz="1200" dirty="0">
              <a:latin typeface="メイリオ" pitchFamily="50" charset="-128"/>
              <a:ea typeface="メイリオ" pitchFamily="50" charset="-128"/>
              <a:cs typeface="メイリオ" pitchFamily="50" charset="-128"/>
            </a:endParaRPr>
          </a:p>
          <a:p>
            <a:pPr eaLnBrk="1" hangingPunct="1">
              <a:spcBef>
                <a:spcPct val="20000"/>
              </a:spcBef>
              <a:buFont typeface="Arial" charset="0"/>
              <a:buNone/>
            </a:pPr>
            <a:r>
              <a:rPr lang="ja-JP" altLang="en-US" sz="1200" dirty="0">
                <a:latin typeface="メイリオ" pitchFamily="50" charset="-128"/>
                <a:ea typeface="メイリオ" pitchFamily="50" charset="-128"/>
                <a:cs typeface="メイリオ" pitchFamily="50" charset="-128"/>
              </a:rPr>
              <a:t>　</a:t>
            </a:r>
            <a:endParaRPr lang="en-US" altLang="ja-JP" sz="1200" dirty="0">
              <a:latin typeface="メイリオ" pitchFamily="50" charset="-128"/>
              <a:ea typeface="メイリオ" pitchFamily="50" charset="-128"/>
              <a:cs typeface="メイリオ" pitchFamily="50" charset="-128"/>
            </a:endParaRPr>
          </a:p>
          <a:p>
            <a:pPr eaLnBrk="1" hangingPunct="1">
              <a:spcBef>
                <a:spcPct val="20000"/>
              </a:spcBef>
              <a:buFont typeface="Arial" charset="0"/>
              <a:buNone/>
            </a:pPr>
            <a:r>
              <a:rPr lang="ja-JP" altLang="en-US" sz="1200" dirty="0">
                <a:latin typeface="メイリオ" pitchFamily="50" charset="-128"/>
                <a:ea typeface="メイリオ" pitchFamily="50" charset="-128"/>
                <a:cs typeface="メイリオ" pitchFamily="50" charset="-128"/>
              </a:rPr>
              <a:t>　　　　　　</a:t>
            </a:r>
            <a:endParaRPr lang="en-US" altLang="ja-JP" sz="1200" dirty="0">
              <a:latin typeface="メイリオ" pitchFamily="50" charset="-128"/>
              <a:ea typeface="メイリオ" pitchFamily="50" charset="-128"/>
              <a:cs typeface="メイリオ" pitchFamily="50" charset="-128"/>
            </a:endParaRPr>
          </a:p>
          <a:p>
            <a:pPr eaLnBrk="1" hangingPunct="1">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eaLnBrk="1" hangingPunct="1">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eaLnBrk="1" hangingPunct="1">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eaLnBrk="1" hangingPunct="1">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eaLnBrk="1" hangingPunct="1">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eaLnBrk="1" hangingPunct="1">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eaLnBrk="1" hangingPunct="1">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eaLnBrk="1" hangingPunct="1">
              <a:spcBef>
                <a:spcPct val="20000"/>
              </a:spcBef>
              <a:buFont typeface="Arial" charset="0"/>
              <a:buNone/>
            </a:pPr>
            <a:r>
              <a:rPr lang="ja-JP" altLang="en-US" sz="1200" dirty="0">
                <a:latin typeface="メイリオ" pitchFamily="50" charset="-128"/>
                <a:ea typeface="メイリオ" pitchFamily="50" charset="-128"/>
                <a:cs typeface="メイリオ" pitchFamily="50" charset="-128"/>
              </a:rPr>
              <a:t>　　　　　　　　　　　　　　</a:t>
            </a:r>
          </a:p>
        </p:txBody>
      </p:sp>
      <p:pic>
        <p:nvPicPr>
          <p:cNvPr id="71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015" y="1717675"/>
            <a:ext cx="4016985"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0" y="1628775"/>
            <a:ext cx="38893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800" y="3986213"/>
            <a:ext cx="7215188" cy="262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2662238" y="3889375"/>
            <a:ext cx="503237" cy="254000"/>
          </a:xfrm>
          <a:prstGeom prst="rect">
            <a:avLst/>
          </a:prstGeom>
          <a:noFill/>
        </p:spPr>
        <p:txBody>
          <a:bodyPr>
            <a:spAutoFit/>
          </a:bodyPr>
          <a:lstStyle/>
          <a:p>
            <a:pPr>
              <a:defRPr/>
            </a:pPr>
            <a:r>
              <a:rPr lang="ja-JP" altLang="en-US" sz="1050" b="1" dirty="0"/>
              <a:t>法線</a:t>
            </a:r>
          </a:p>
        </p:txBody>
      </p:sp>
      <p:sp>
        <p:nvSpPr>
          <p:cNvPr id="11" name="線吹き出し 2 10"/>
          <p:cNvSpPr/>
          <p:nvPr/>
        </p:nvSpPr>
        <p:spPr>
          <a:xfrm>
            <a:off x="2894013" y="3560763"/>
            <a:ext cx="719137" cy="433387"/>
          </a:xfrm>
          <a:prstGeom prst="callout2">
            <a:avLst>
              <a:gd name="adj1" fmla="val 123447"/>
              <a:gd name="adj2" fmla="val -28652"/>
              <a:gd name="adj3" fmla="val 122051"/>
              <a:gd name="adj4" fmla="val 23341"/>
              <a:gd name="adj5" fmla="val 150387"/>
              <a:gd name="adj6" fmla="val 14116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線吹き出し 2 11"/>
          <p:cNvSpPr/>
          <p:nvPr/>
        </p:nvSpPr>
        <p:spPr>
          <a:xfrm>
            <a:off x="3146425" y="3732213"/>
            <a:ext cx="719138" cy="280987"/>
          </a:xfrm>
          <a:prstGeom prst="callout2">
            <a:avLst>
              <a:gd name="adj1" fmla="val -47158"/>
              <a:gd name="adj2" fmla="val -31706"/>
              <a:gd name="adj3" fmla="val -48619"/>
              <a:gd name="adj4" fmla="val 52482"/>
              <a:gd name="adj5" fmla="val 143316"/>
              <a:gd name="adj6" fmla="val 15527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テキスト ボックス 12"/>
          <p:cNvSpPr txBox="1"/>
          <p:nvPr/>
        </p:nvSpPr>
        <p:spPr>
          <a:xfrm>
            <a:off x="2862263" y="3397250"/>
            <a:ext cx="765175" cy="254000"/>
          </a:xfrm>
          <a:prstGeom prst="rect">
            <a:avLst/>
          </a:prstGeom>
          <a:noFill/>
        </p:spPr>
        <p:txBody>
          <a:bodyPr>
            <a:spAutoFit/>
          </a:bodyPr>
          <a:lstStyle/>
          <a:p>
            <a:pPr>
              <a:defRPr/>
            </a:pPr>
            <a:r>
              <a:rPr lang="ja-JP" altLang="en-US" sz="1050" b="1" dirty="0"/>
              <a:t>斜面天端</a:t>
            </a:r>
          </a:p>
        </p:txBody>
      </p:sp>
      <p:sp>
        <p:nvSpPr>
          <p:cNvPr id="14" name="線吹き出し 2 13"/>
          <p:cNvSpPr/>
          <p:nvPr/>
        </p:nvSpPr>
        <p:spPr>
          <a:xfrm>
            <a:off x="3146425" y="3854450"/>
            <a:ext cx="719138" cy="279400"/>
          </a:xfrm>
          <a:prstGeom prst="callout2">
            <a:avLst>
              <a:gd name="adj1" fmla="val 440"/>
              <a:gd name="adj2" fmla="val 423087"/>
              <a:gd name="adj3" fmla="val -1033"/>
              <a:gd name="adj4" fmla="val 346043"/>
              <a:gd name="adj5" fmla="val 83307"/>
              <a:gd name="adj6" fmla="val 23111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テキスト ボックス 14"/>
          <p:cNvSpPr txBox="1"/>
          <p:nvPr/>
        </p:nvSpPr>
        <p:spPr>
          <a:xfrm>
            <a:off x="5519738" y="3649663"/>
            <a:ext cx="763587" cy="254000"/>
          </a:xfrm>
          <a:prstGeom prst="rect">
            <a:avLst/>
          </a:prstGeom>
          <a:noFill/>
        </p:spPr>
        <p:txBody>
          <a:bodyPr>
            <a:spAutoFit/>
          </a:bodyPr>
          <a:lstStyle/>
          <a:p>
            <a:pPr>
              <a:defRPr/>
            </a:pPr>
            <a:r>
              <a:rPr lang="ja-JP" altLang="en-US" sz="1050" b="1" dirty="0"/>
              <a:t>矢板天端</a:t>
            </a:r>
          </a:p>
        </p:txBody>
      </p:sp>
      <p:sp>
        <p:nvSpPr>
          <p:cNvPr id="16" name="円/楕円 15"/>
          <p:cNvSpPr>
            <a:spLocks noChangeAspect="1"/>
          </p:cNvSpPr>
          <p:nvPr/>
        </p:nvSpPr>
        <p:spPr>
          <a:xfrm>
            <a:off x="3873834" y="4123991"/>
            <a:ext cx="180000" cy="180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円/楕円 16"/>
          <p:cNvSpPr>
            <a:spLocks noChangeAspect="1"/>
          </p:cNvSpPr>
          <p:nvPr/>
        </p:nvSpPr>
        <p:spPr>
          <a:xfrm>
            <a:off x="4192922" y="4031916"/>
            <a:ext cx="180000" cy="180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円/楕円 17"/>
          <p:cNvSpPr>
            <a:spLocks noChangeAspect="1"/>
          </p:cNvSpPr>
          <p:nvPr/>
        </p:nvSpPr>
        <p:spPr>
          <a:xfrm>
            <a:off x="4731084" y="4006516"/>
            <a:ext cx="180000" cy="180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184" name="テキスト ボックス 19"/>
          <p:cNvSpPr txBox="1">
            <a:spLocks noChangeArrowheads="1"/>
          </p:cNvSpPr>
          <p:nvPr/>
        </p:nvSpPr>
        <p:spPr bwMode="auto">
          <a:xfrm>
            <a:off x="6242248" y="4287838"/>
            <a:ext cx="615553" cy="123111"/>
          </a:xfrm>
          <a:prstGeom prst="rect">
            <a:avLst/>
          </a:prstGeom>
          <a:solidFill>
            <a:schemeClr val="bg1">
              <a:alpha val="55000"/>
            </a:schemeClr>
          </a:solidFill>
          <a:ln>
            <a:noFill/>
          </a:ln>
        </p:spPr>
        <p:txBody>
          <a:bodyPr wrap="none"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800" b="1" dirty="0">
                <a:latin typeface="ＭＳ Ｐ明朝" charset="-128"/>
                <a:ea typeface="ＭＳ Ｐ明朝" charset="-128"/>
              </a:rPr>
              <a:t>廃棄物（水中）</a:t>
            </a:r>
          </a:p>
        </p:txBody>
      </p:sp>
      <p:sp>
        <p:nvSpPr>
          <p:cNvPr id="7185" name="テキスト ボックス 20"/>
          <p:cNvSpPr txBox="1">
            <a:spLocks noChangeArrowheads="1"/>
          </p:cNvSpPr>
          <p:nvPr/>
        </p:nvSpPr>
        <p:spPr bwMode="auto">
          <a:xfrm>
            <a:off x="5051578" y="4462895"/>
            <a:ext cx="20518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800" b="1" dirty="0">
                <a:solidFill>
                  <a:schemeClr val="bg1"/>
                </a:solidFill>
                <a:latin typeface="ＭＳ Ｐ明朝" charset="-128"/>
                <a:ea typeface="ＭＳ Ｐ明朝" charset="-128"/>
              </a:rPr>
              <a:t>盛土</a:t>
            </a:r>
          </a:p>
        </p:txBody>
      </p:sp>
      <p:sp>
        <p:nvSpPr>
          <p:cNvPr id="7186" name="テキスト ボックス 21"/>
          <p:cNvSpPr txBox="1">
            <a:spLocks noChangeArrowheads="1"/>
          </p:cNvSpPr>
          <p:nvPr/>
        </p:nvSpPr>
        <p:spPr bwMode="auto">
          <a:xfrm>
            <a:off x="5054600" y="4692484"/>
            <a:ext cx="205184" cy="123111"/>
          </a:xfrm>
          <a:prstGeom prst="rect">
            <a:avLst/>
          </a:prstGeom>
          <a:solidFill>
            <a:schemeClr val="bg1">
              <a:alpha val="60000"/>
            </a:schemeClr>
          </a:solidFill>
          <a:ln>
            <a:noFill/>
          </a:ln>
        </p:spPr>
        <p:txBody>
          <a:bodyPr wrap="none"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800" b="1" dirty="0">
                <a:latin typeface="ＭＳ Ｐ明朝" charset="-128"/>
                <a:ea typeface="ＭＳ Ｐ明朝" charset="-128"/>
              </a:rPr>
              <a:t>盛砂</a:t>
            </a:r>
          </a:p>
        </p:txBody>
      </p:sp>
      <p:sp>
        <p:nvSpPr>
          <p:cNvPr id="7187" name="テキスト ボックス 22"/>
          <p:cNvSpPr txBox="1">
            <a:spLocks noChangeArrowheads="1"/>
          </p:cNvSpPr>
          <p:nvPr/>
        </p:nvSpPr>
        <p:spPr bwMode="auto">
          <a:xfrm>
            <a:off x="2036861" y="4910138"/>
            <a:ext cx="307777" cy="123111"/>
          </a:xfrm>
          <a:prstGeom prst="rect">
            <a:avLst/>
          </a:prstGeom>
          <a:solidFill>
            <a:schemeClr val="bg1">
              <a:alpha val="60000"/>
            </a:schemeClr>
          </a:solidFill>
          <a:ln>
            <a:noFill/>
          </a:ln>
        </p:spPr>
        <p:txBody>
          <a:bodyPr wrap="none" lIns="0" tIns="0" rIns="0" bIns="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800" b="1" dirty="0" smtClean="0">
                <a:latin typeface="ＭＳ Ｐ明朝" charset="-128"/>
                <a:ea typeface="ＭＳ Ｐ明朝" charset="-128"/>
              </a:rPr>
              <a:t>粘性土</a:t>
            </a:r>
            <a:endParaRPr lang="ja-JP" altLang="en-US" sz="800" b="1" dirty="0">
              <a:latin typeface="ＭＳ Ｐ明朝" charset="-128"/>
              <a:ea typeface="ＭＳ Ｐ明朝" charset="-128"/>
            </a:endParaRPr>
          </a:p>
        </p:txBody>
      </p:sp>
      <p:sp>
        <p:nvSpPr>
          <p:cNvPr id="7188" name="テキスト ボックス 23"/>
          <p:cNvSpPr txBox="1">
            <a:spLocks noChangeArrowheads="1"/>
          </p:cNvSpPr>
          <p:nvPr/>
        </p:nvSpPr>
        <p:spPr bwMode="auto">
          <a:xfrm>
            <a:off x="8102600" y="4492625"/>
            <a:ext cx="650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800" b="1">
                <a:latin typeface="ＭＳ Ｐ明朝" charset="-128"/>
                <a:ea typeface="ＭＳ Ｐ明朝" charset="-128"/>
              </a:rPr>
              <a:t>洪積砂層</a:t>
            </a:r>
          </a:p>
        </p:txBody>
      </p:sp>
      <p:sp>
        <p:nvSpPr>
          <p:cNvPr id="7189" name="テキスト ボックス 24"/>
          <p:cNvSpPr txBox="1">
            <a:spLocks noChangeArrowheads="1"/>
          </p:cNvSpPr>
          <p:nvPr/>
        </p:nvSpPr>
        <p:spPr bwMode="auto">
          <a:xfrm>
            <a:off x="5054600" y="5146318"/>
            <a:ext cx="51296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800" b="1" dirty="0">
                <a:solidFill>
                  <a:schemeClr val="bg1"/>
                </a:solidFill>
                <a:latin typeface="ＭＳ Ｐ明朝" charset="-128"/>
                <a:ea typeface="ＭＳ Ｐ明朝" charset="-128"/>
              </a:rPr>
              <a:t>洪積</a:t>
            </a:r>
            <a:r>
              <a:rPr lang="ja-JP" altLang="en-US" sz="800" b="1" dirty="0" smtClean="0">
                <a:solidFill>
                  <a:schemeClr val="bg1"/>
                </a:solidFill>
                <a:latin typeface="ＭＳ Ｐ明朝" charset="-128"/>
                <a:ea typeface="ＭＳ Ｐ明朝" charset="-128"/>
              </a:rPr>
              <a:t>粘性土</a:t>
            </a:r>
            <a:endParaRPr lang="ja-JP" altLang="en-US" sz="800" b="1" dirty="0">
              <a:solidFill>
                <a:schemeClr val="bg1"/>
              </a:solidFill>
              <a:latin typeface="ＭＳ Ｐ明朝" charset="-128"/>
              <a:ea typeface="ＭＳ Ｐ明朝" charset="-128"/>
            </a:endParaRPr>
          </a:p>
        </p:txBody>
      </p:sp>
      <p:sp>
        <p:nvSpPr>
          <p:cNvPr id="7190" name="テキスト ボックス 25"/>
          <p:cNvSpPr txBox="1">
            <a:spLocks noChangeArrowheads="1"/>
          </p:cNvSpPr>
          <p:nvPr/>
        </p:nvSpPr>
        <p:spPr bwMode="auto">
          <a:xfrm>
            <a:off x="2402855" y="5146317"/>
            <a:ext cx="512961" cy="123111"/>
          </a:xfrm>
          <a:prstGeom prst="rect">
            <a:avLst/>
          </a:prstGeom>
          <a:solidFill>
            <a:schemeClr val="bg1">
              <a:alpha val="60000"/>
            </a:schemeClr>
          </a:solidFill>
          <a:ln>
            <a:noFill/>
          </a:ln>
        </p:spPr>
        <p:txBody>
          <a:bodyPr wrap="none"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800" b="1" dirty="0">
                <a:latin typeface="ＭＳ Ｐ明朝" charset="-128"/>
                <a:ea typeface="ＭＳ Ｐ明朝" charset="-128"/>
              </a:rPr>
              <a:t>洪積</a:t>
            </a:r>
            <a:r>
              <a:rPr lang="ja-JP" altLang="en-US" sz="800" b="1" dirty="0" smtClean="0">
                <a:latin typeface="ＭＳ Ｐ明朝" charset="-128"/>
                <a:ea typeface="ＭＳ Ｐ明朝" charset="-128"/>
              </a:rPr>
              <a:t>粘性土</a:t>
            </a:r>
            <a:endParaRPr lang="ja-JP" altLang="en-US" sz="800" b="1" dirty="0">
              <a:latin typeface="ＭＳ Ｐ明朝" charset="-128"/>
              <a:ea typeface="ＭＳ Ｐ明朝" charset="-128"/>
            </a:endParaRPr>
          </a:p>
        </p:txBody>
      </p:sp>
      <p:sp>
        <p:nvSpPr>
          <p:cNvPr id="7191" name="テキスト ボックス 26"/>
          <p:cNvSpPr txBox="1">
            <a:spLocks noChangeArrowheads="1"/>
          </p:cNvSpPr>
          <p:nvPr/>
        </p:nvSpPr>
        <p:spPr bwMode="auto">
          <a:xfrm>
            <a:off x="3947714" y="5360988"/>
            <a:ext cx="41036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800" b="1" dirty="0">
                <a:solidFill>
                  <a:schemeClr val="bg1"/>
                </a:solidFill>
                <a:latin typeface="ＭＳ Ｐ明朝" charset="-128"/>
                <a:ea typeface="ＭＳ Ｐ明朝" charset="-128"/>
              </a:rPr>
              <a:t>洪積</a:t>
            </a:r>
            <a:r>
              <a:rPr lang="ja-JP" altLang="en-US" sz="800" b="1" dirty="0" smtClean="0">
                <a:solidFill>
                  <a:schemeClr val="bg1"/>
                </a:solidFill>
                <a:latin typeface="ＭＳ Ｐ明朝" charset="-128"/>
                <a:ea typeface="ＭＳ Ｐ明朝" charset="-128"/>
              </a:rPr>
              <a:t>砂礫</a:t>
            </a:r>
            <a:endParaRPr lang="ja-JP" altLang="en-US" sz="800" b="1" dirty="0">
              <a:solidFill>
                <a:schemeClr val="bg1"/>
              </a:solidFill>
              <a:latin typeface="ＭＳ Ｐ明朝" charset="-128"/>
              <a:ea typeface="ＭＳ Ｐ明朝" charset="-128"/>
            </a:endParaRPr>
          </a:p>
        </p:txBody>
      </p:sp>
      <p:sp>
        <p:nvSpPr>
          <p:cNvPr id="7192" name="テキスト ボックス 27"/>
          <p:cNvSpPr txBox="1">
            <a:spLocks noChangeArrowheads="1"/>
          </p:cNvSpPr>
          <p:nvPr/>
        </p:nvSpPr>
        <p:spPr bwMode="auto">
          <a:xfrm>
            <a:off x="2402855" y="5542090"/>
            <a:ext cx="51296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800" b="1" dirty="0">
                <a:latin typeface="ＭＳ Ｐ明朝" charset="-128"/>
                <a:ea typeface="ＭＳ Ｐ明朝" charset="-128"/>
              </a:rPr>
              <a:t>洪積</a:t>
            </a:r>
            <a:r>
              <a:rPr lang="ja-JP" altLang="en-US" sz="800" b="1" dirty="0" smtClean="0">
                <a:latin typeface="ＭＳ Ｐ明朝" charset="-128"/>
                <a:ea typeface="ＭＳ Ｐ明朝" charset="-128"/>
              </a:rPr>
              <a:t>粘性土</a:t>
            </a:r>
            <a:endParaRPr lang="ja-JP" altLang="en-US" sz="800" b="1" dirty="0">
              <a:latin typeface="ＭＳ Ｐ明朝" charset="-128"/>
              <a:ea typeface="ＭＳ Ｐ明朝" charset="-128"/>
            </a:endParaRPr>
          </a:p>
        </p:txBody>
      </p:sp>
      <p:sp>
        <p:nvSpPr>
          <p:cNvPr id="7193" name="テキスト ボックス 28"/>
          <p:cNvSpPr txBox="1">
            <a:spLocks noChangeArrowheads="1"/>
          </p:cNvSpPr>
          <p:nvPr/>
        </p:nvSpPr>
        <p:spPr bwMode="auto">
          <a:xfrm>
            <a:off x="5054599" y="5542091"/>
            <a:ext cx="51296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800" b="1" dirty="0">
                <a:solidFill>
                  <a:schemeClr val="bg1"/>
                </a:solidFill>
                <a:latin typeface="ＭＳ Ｐ明朝" charset="-128"/>
                <a:ea typeface="ＭＳ Ｐ明朝" charset="-128"/>
              </a:rPr>
              <a:t>洪積</a:t>
            </a:r>
            <a:r>
              <a:rPr lang="ja-JP" altLang="en-US" sz="800" b="1" dirty="0" smtClean="0">
                <a:solidFill>
                  <a:schemeClr val="bg1"/>
                </a:solidFill>
                <a:latin typeface="ＭＳ Ｐ明朝" charset="-128"/>
                <a:ea typeface="ＭＳ Ｐ明朝" charset="-128"/>
              </a:rPr>
              <a:t>粘性土</a:t>
            </a:r>
            <a:endParaRPr lang="ja-JP" altLang="en-US" sz="800" b="1" dirty="0">
              <a:solidFill>
                <a:schemeClr val="bg1"/>
              </a:solidFill>
              <a:latin typeface="ＭＳ Ｐ明朝" charset="-128"/>
              <a:ea typeface="ＭＳ Ｐ明朝" charset="-128"/>
            </a:endParaRPr>
          </a:p>
        </p:txBody>
      </p:sp>
      <p:sp>
        <p:nvSpPr>
          <p:cNvPr id="7194" name="テキスト ボックス 29"/>
          <p:cNvSpPr txBox="1">
            <a:spLocks noChangeArrowheads="1"/>
          </p:cNvSpPr>
          <p:nvPr/>
        </p:nvSpPr>
        <p:spPr bwMode="auto">
          <a:xfrm>
            <a:off x="3957736" y="5624513"/>
            <a:ext cx="30777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800" b="1" dirty="0">
                <a:solidFill>
                  <a:schemeClr val="bg1"/>
                </a:solidFill>
                <a:latin typeface="ＭＳ Ｐ明朝" charset="-128"/>
                <a:ea typeface="ＭＳ Ｐ明朝" charset="-128"/>
              </a:rPr>
              <a:t>洪積</a:t>
            </a:r>
            <a:r>
              <a:rPr lang="ja-JP" altLang="en-US" sz="800" b="1" dirty="0" smtClean="0">
                <a:solidFill>
                  <a:schemeClr val="bg1"/>
                </a:solidFill>
                <a:latin typeface="ＭＳ Ｐ明朝" charset="-128"/>
                <a:ea typeface="ＭＳ Ｐ明朝" charset="-128"/>
              </a:rPr>
              <a:t>砂</a:t>
            </a:r>
            <a:endParaRPr lang="ja-JP" altLang="en-US" sz="800" b="1" dirty="0">
              <a:solidFill>
                <a:schemeClr val="bg1"/>
              </a:solidFill>
              <a:latin typeface="ＭＳ Ｐ明朝" charset="-128"/>
              <a:ea typeface="ＭＳ Ｐ明朝" charset="-128"/>
            </a:endParaRPr>
          </a:p>
        </p:txBody>
      </p:sp>
      <p:sp>
        <p:nvSpPr>
          <p:cNvPr id="7195" name="テキスト ボックス 30"/>
          <p:cNvSpPr txBox="1">
            <a:spLocks noChangeArrowheads="1"/>
          </p:cNvSpPr>
          <p:nvPr/>
        </p:nvSpPr>
        <p:spPr bwMode="auto">
          <a:xfrm>
            <a:off x="2402266" y="5845175"/>
            <a:ext cx="51296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800" b="1" dirty="0">
                <a:solidFill>
                  <a:schemeClr val="bg1"/>
                </a:solidFill>
                <a:latin typeface="ＭＳ Ｐ明朝" charset="-128"/>
                <a:ea typeface="ＭＳ Ｐ明朝" charset="-128"/>
              </a:rPr>
              <a:t>洪積</a:t>
            </a:r>
            <a:r>
              <a:rPr lang="ja-JP" altLang="en-US" sz="800" b="1" dirty="0" smtClean="0">
                <a:solidFill>
                  <a:schemeClr val="bg1"/>
                </a:solidFill>
                <a:latin typeface="ＭＳ Ｐ明朝" charset="-128"/>
                <a:ea typeface="ＭＳ Ｐ明朝" charset="-128"/>
              </a:rPr>
              <a:t>粘性土</a:t>
            </a:r>
            <a:endParaRPr lang="ja-JP" altLang="en-US" sz="800" b="1" dirty="0">
              <a:solidFill>
                <a:schemeClr val="bg1"/>
              </a:solidFill>
              <a:latin typeface="ＭＳ Ｐ明朝" charset="-128"/>
              <a:ea typeface="ＭＳ Ｐ明朝" charset="-128"/>
            </a:endParaRPr>
          </a:p>
        </p:txBody>
      </p:sp>
      <p:sp>
        <p:nvSpPr>
          <p:cNvPr id="7196" name="テキスト ボックス 31"/>
          <p:cNvSpPr txBox="1">
            <a:spLocks noChangeArrowheads="1"/>
          </p:cNvSpPr>
          <p:nvPr/>
        </p:nvSpPr>
        <p:spPr bwMode="auto">
          <a:xfrm>
            <a:off x="5054598" y="5851989"/>
            <a:ext cx="51296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800" b="1" dirty="0">
                <a:solidFill>
                  <a:schemeClr val="bg1"/>
                </a:solidFill>
                <a:latin typeface="ＭＳ Ｐ明朝" charset="-128"/>
                <a:ea typeface="ＭＳ Ｐ明朝" charset="-128"/>
              </a:rPr>
              <a:t>洪積</a:t>
            </a:r>
            <a:r>
              <a:rPr lang="ja-JP" altLang="en-US" sz="800" b="1" dirty="0" smtClean="0">
                <a:solidFill>
                  <a:schemeClr val="bg1"/>
                </a:solidFill>
                <a:latin typeface="ＭＳ Ｐ明朝" charset="-128"/>
                <a:ea typeface="ＭＳ Ｐ明朝" charset="-128"/>
              </a:rPr>
              <a:t>粘性土</a:t>
            </a:r>
            <a:endParaRPr lang="ja-JP" altLang="en-US" sz="800" b="1" dirty="0">
              <a:solidFill>
                <a:schemeClr val="bg1"/>
              </a:solidFill>
              <a:latin typeface="ＭＳ Ｐ明朝" charset="-128"/>
              <a:ea typeface="ＭＳ Ｐ明朝" charset="-128"/>
            </a:endParaRPr>
          </a:p>
        </p:txBody>
      </p:sp>
      <p:sp>
        <p:nvSpPr>
          <p:cNvPr id="7197" name="テキスト ボックス 32"/>
          <p:cNvSpPr txBox="1">
            <a:spLocks noChangeArrowheads="1"/>
          </p:cNvSpPr>
          <p:nvPr/>
        </p:nvSpPr>
        <p:spPr bwMode="auto">
          <a:xfrm>
            <a:off x="3952894" y="5975100"/>
            <a:ext cx="307777" cy="123111"/>
          </a:xfrm>
          <a:prstGeom prst="rect">
            <a:avLst/>
          </a:prstGeom>
          <a:solidFill>
            <a:schemeClr val="bg1">
              <a:alpha val="55000"/>
            </a:schemeClr>
          </a:solidFill>
          <a:ln>
            <a:noFill/>
          </a:ln>
        </p:spPr>
        <p:txBody>
          <a:bodyPr wrap="none"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800" b="1" dirty="0">
                <a:latin typeface="ＭＳ Ｐ明朝" charset="-128"/>
                <a:ea typeface="ＭＳ Ｐ明朝" charset="-128"/>
              </a:rPr>
              <a:t>洪積</a:t>
            </a:r>
            <a:r>
              <a:rPr lang="ja-JP" altLang="en-US" sz="800" b="1" dirty="0" smtClean="0">
                <a:latin typeface="ＭＳ Ｐ明朝" charset="-128"/>
                <a:ea typeface="ＭＳ Ｐ明朝" charset="-128"/>
              </a:rPr>
              <a:t>砂</a:t>
            </a:r>
            <a:endParaRPr lang="ja-JP" altLang="en-US" sz="800" b="1" dirty="0">
              <a:latin typeface="ＭＳ Ｐ明朝" charset="-128"/>
              <a:ea typeface="ＭＳ Ｐ明朝" charset="-128"/>
            </a:endParaRPr>
          </a:p>
        </p:txBody>
      </p:sp>
      <p:sp>
        <p:nvSpPr>
          <p:cNvPr id="7198" name="テキスト ボックス 33"/>
          <p:cNvSpPr txBox="1">
            <a:spLocks noChangeArrowheads="1"/>
          </p:cNvSpPr>
          <p:nvPr/>
        </p:nvSpPr>
        <p:spPr bwMode="auto">
          <a:xfrm>
            <a:off x="2402265" y="6171843"/>
            <a:ext cx="51296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800" b="1" dirty="0">
                <a:latin typeface="ＭＳ Ｐ明朝" charset="-128"/>
                <a:ea typeface="ＭＳ Ｐ明朝" charset="-128"/>
              </a:rPr>
              <a:t>洪積</a:t>
            </a:r>
            <a:r>
              <a:rPr lang="ja-JP" altLang="en-US" sz="800" b="1" dirty="0" smtClean="0">
                <a:latin typeface="ＭＳ Ｐ明朝" charset="-128"/>
                <a:ea typeface="ＭＳ Ｐ明朝" charset="-128"/>
              </a:rPr>
              <a:t>粘性土</a:t>
            </a:r>
            <a:endParaRPr lang="ja-JP" altLang="en-US" sz="800" b="1" dirty="0">
              <a:latin typeface="ＭＳ Ｐ明朝" charset="-128"/>
              <a:ea typeface="ＭＳ Ｐ明朝" charset="-128"/>
            </a:endParaRPr>
          </a:p>
        </p:txBody>
      </p:sp>
      <p:sp>
        <p:nvSpPr>
          <p:cNvPr id="7199" name="テキスト ボックス 34"/>
          <p:cNvSpPr txBox="1">
            <a:spLocks noChangeArrowheads="1"/>
          </p:cNvSpPr>
          <p:nvPr/>
        </p:nvSpPr>
        <p:spPr bwMode="auto">
          <a:xfrm>
            <a:off x="5054597" y="6171843"/>
            <a:ext cx="51296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800" b="1" dirty="0">
                <a:solidFill>
                  <a:schemeClr val="bg1"/>
                </a:solidFill>
                <a:latin typeface="ＭＳ Ｐ明朝" charset="-128"/>
                <a:ea typeface="ＭＳ Ｐ明朝" charset="-128"/>
              </a:rPr>
              <a:t>洪積</a:t>
            </a:r>
            <a:r>
              <a:rPr lang="ja-JP" altLang="en-US" sz="800" b="1" dirty="0" smtClean="0">
                <a:solidFill>
                  <a:schemeClr val="bg1"/>
                </a:solidFill>
                <a:latin typeface="ＭＳ Ｐ明朝" charset="-128"/>
                <a:ea typeface="ＭＳ Ｐ明朝" charset="-128"/>
              </a:rPr>
              <a:t>粘性土</a:t>
            </a:r>
            <a:endParaRPr lang="ja-JP" altLang="en-US" sz="800" b="1" dirty="0">
              <a:solidFill>
                <a:schemeClr val="bg1"/>
              </a:solidFill>
              <a:latin typeface="ＭＳ Ｐ明朝" charset="-128"/>
              <a:ea typeface="ＭＳ Ｐ明朝" charset="-128"/>
            </a:endParaRPr>
          </a:p>
        </p:txBody>
      </p:sp>
      <p:sp>
        <p:nvSpPr>
          <p:cNvPr id="7200" name="テキスト ボックス 35"/>
          <p:cNvSpPr txBox="1">
            <a:spLocks noChangeArrowheads="1"/>
          </p:cNvSpPr>
          <p:nvPr/>
        </p:nvSpPr>
        <p:spPr bwMode="auto">
          <a:xfrm>
            <a:off x="3708400" y="6359525"/>
            <a:ext cx="863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800" b="1" dirty="0">
                <a:solidFill>
                  <a:schemeClr val="bg1"/>
                </a:solidFill>
                <a:latin typeface="ＭＳ Ｐ明朝" charset="-128"/>
                <a:ea typeface="ＭＳ Ｐ明朝" charset="-128"/>
              </a:rPr>
              <a:t>工学的基盤面</a:t>
            </a:r>
          </a:p>
        </p:txBody>
      </p:sp>
      <p:sp>
        <p:nvSpPr>
          <p:cNvPr id="7201" name="テキスト ボックス 36"/>
          <p:cNvSpPr txBox="1">
            <a:spLocks noChangeArrowheads="1"/>
          </p:cNvSpPr>
          <p:nvPr/>
        </p:nvSpPr>
        <p:spPr bwMode="auto">
          <a:xfrm>
            <a:off x="3541994" y="4909264"/>
            <a:ext cx="30777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800" b="1" dirty="0">
                <a:solidFill>
                  <a:schemeClr val="bg1"/>
                </a:solidFill>
                <a:latin typeface="ＭＳ Ｐ明朝" charset="-128"/>
                <a:ea typeface="ＭＳ Ｐ明朝" charset="-128"/>
              </a:rPr>
              <a:t>置換砂</a:t>
            </a:r>
          </a:p>
        </p:txBody>
      </p:sp>
      <p:sp>
        <p:nvSpPr>
          <p:cNvPr id="7203" name="テキスト ボックス 38"/>
          <p:cNvSpPr txBox="1">
            <a:spLocks noChangeArrowheads="1"/>
          </p:cNvSpPr>
          <p:nvPr/>
        </p:nvSpPr>
        <p:spPr bwMode="auto">
          <a:xfrm>
            <a:off x="3197225" y="4697413"/>
            <a:ext cx="431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800" b="1">
                <a:solidFill>
                  <a:schemeClr val="bg1"/>
                </a:solidFill>
                <a:latin typeface="ＭＳ Ｐ明朝" charset="-128"/>
                <a:ea typeface="ＭＳ Ｐ明朝" charset="-128"/>
              </a:rPr>
              <a:t>雑石</a:t>
            </a:r>
          </a:p>
        </p:txBody>
      </p:sp>
      <p:sp>
        <p:nvSpPr>
          <p:cNvPr id="7204" name="テキスト ボックス 39"/>
          <p:cNvSpPr txBox="1">
            <a:spLocks noChangeArrowheads="1"/>
          </p:cNvSpPr>
          <p:nvPr/>
        </p:nvSpPr>
        <p:spPr bwMode="auto">
          <a:xfrm>
            <a:off x="3555603" y="4498846"/>
            <a:ext cx="41036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800" b="1" dirty="0">
                <a:solidFill>
                  <a:schemeClr val="bg1"/>
                </a:solidFill>
                <a:latin typeface="ＭＳ Ｐ明朝" charset="-128"/>
                <a:ea typeface="ＭＳ Ｐ明朝" charset="-128"/>
              </a:rPr>
              <a:t>基礎捨石</a:t>
            </a:r>
          </a:p>
        </p:txBody>
      </p:sp>
      <p:sp>
        <p:nvSpPr>
          <p:cNvPr id="41" name="線吹き出し 2 40"/>
          <p:cNvSpPr/>
          <p:nvPr/>
        </p:nvSpPr>
        <p:spPr>
          <a:xfrm>
            <a:off x="2662238" y="4162425"/>
            <a:ext cx="719137" cy="279400"/>
          </a:xfrm>
          <a:prstGeom prst="callout2">
            <a:avLst>
              <a:gd name="adj1" fmla="val -115828"/>
              <a:gd name="adj2" fmla="val 68679"/>
              <a:gd name="adj3" fmla="val -116942"/>
              <a:gd name="adj4" fmla="val 128825"/>
              <a:gd name="adj5" fmla="val 74216"/>
              <a:gd name="adj6" fmla="val 22934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206" name="テキスト ボックス 41"/>
          <p:cNvSpPr txBox="1">
            <a:spLocks noChangeArrowheads="1"/>
          </p:cNvSpPr>
          <p:nvPr/>
        </p:nvSpPr>
        <p:spPr bwMode="auto">
          <a:xfrm>
            <a:off x="3086936" y="3635888"/>
            <a:ext cx="5746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900" b="1" dirty="0">
                <a:latin typeface="ＭＳ Ｐ明朝" charset="-128"/>
                <a:ea typeface="ＭＳ Ｐ明朝" charset="-128"/>
              </a:rPr>
              <a:t>裏込石</a:t>
            </a:r>
          </a:p>
        </p:txBody>
      </p:sp>
      <p:sp>
        <p:nvSpPr>
          <p:cNvPr id="43" name="線吹き出し 2 42"/>
          <p:cNvSpPr/>
          <p:nvPr/>
        </p:nvSpPr>
        <p:spPr>
          <a:xfrm>
            <a:off x="3670300" y="4137025"/>
            <a:ext cx="719138" cy="279400"/>
          </a:xfrm>
          <a:prstGeom prst="callout2">
            <a:avLst>
              <a:gd name="adj1" fmla="val -104823"/>
              <a:gd name="adj2" fmla="val 34846"/>
              <a:gd name="adj3" fmla="val -105578"/>
              <a:gd name="adj4" fmla="val 102335"/>
              <a:gd name="adj5" fmla="val 85580"/>
              <a:gd name="adj6" fmla="val 133101"/>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208" name="テキスト ボックス 43"/>
          <p:cNvSpPr txBox="1">
            <a:spLocks noChangeArrowheads="1"/>
          </p:cNvSpPr>
          <p:nvPr/>
        </p:nvSpPr>
        <p:spPr bwMode="auto">
          <a:xfrm>
            <a:off x="3865646" y="3651614"/>
            <a:ext cx="5905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900" b="1" dirty="0">
                <a:latin typeface="ＭＳ Ｐ明朝" charset="-128"/>
                <a:ea typeface="ＭＳ Ｐ明朝" charset="-128"/>
              </a:rPr>
              <a:t>腹付土（水中）</a:t>
            </a:r>
          </a:p>
        </p:txBody>
      </p:sp>
      <p:sp>
        <p:nvSpPr>
          <p:cNvPr id="45" name="線吹き出し 2 44"/>
          <p:cNvSpPr/>
          <p:nvPr/>
        </p:nvSpPr>
        <p:spPr>
          <a:xfrm>
            <a:off x="3781425" y="3941763"/>
            <a:ext cx="719138" cy="279400"/>
          </a:xfrm>
          <a:prstGeom prst="callout2">
            <a:avLst>
              <a:gd name="adj1" fmla="val -118101"/>
              <a:gd name="adj2" fmla="val -12046"/>
              <a:gd name="adj3" fmla="val -119215"/>
              <a:gd name="adj4" fmla="val 85558"/>
              <a:gd name="adj5" fmla="val 92398"/>
              <a:gd name="adj6" fmla="val 12250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210" name="テキスト ボックス 45"/>
          <p:cNvSpPr txBox="1">
            <a:spLocks noChangeArrowheads="1"/>
          </p:cNvSpPr>
          <p:nvPr/>
        </p:nvSpPr>
        <p:spPr bwMode="auto">
          <a:xfrm>
            <a:off x="3613150" y="3411424"/>
            <a:ext cx="9017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900" b="1" dirty="0">
                <a:latin typeface="ＭＳ Ｐ明朝" charset="-128"/>
                <a:ea typeface="ＭＳ Ｐ明朝" charset="-128"/>
              </a:rPr>
              <a:t>腹付土（気中）</a:t>
            </a:r>
          </a:p>
        </p:txBody>
      </p:sp>
      <p:sp>
        <p:nvSpPr>
          <p:cNvPr id="47" name="線吹き出し 2 46"/>
          <p:cNvSpPr/>
          <p:nvPr/>
        </p:nvSpPr>
        <p:spPr>
          <a:xfrm>
            <a:off x="5868988" y="4665663"/>
            <a:ext cx="2789237" cy="450850"/>
          </a:xfrm>
          <a:custGeom>
            <a:avLst/>
            <a:gdLst>
              <a:gd name="connsiteX0" fmla="*/ 0 w 719137"/>
              <a:gd name="connsiteY0" fmla="*/ 0 h 279400"/>
              <a:gd name="connsiteX1" fmla="*/ 719137 w 719137"/>
              <a:gd name="connsiteY1" fmla="*/ 0 h 279400"/>
              <a:gd name="connsiteX2" fmla="*/ 719137 w 719137"/>
              <a:gd name="connsiteY2" fmla="*/ 279400 h 279400"/>
              <a:gd name="connsiteX3" fmla="*/ 0 w 719137"/>
              <a:gd name="connsiteY3" fmla="*/ 279400 h 279400"/>
              <a:gd name="connsiteX4" fmla="*/ 0 w 719137"/>
              <a:gd name="connsiteY4" fmla="*/ 0 h 279400"/>
              <a:gd name="connsiteX0" fmla="*/ 2788576 w 719137"/>
              <a:gd name="connsiteY0" fmla="*/ -163868 h 279400"/>
              <a:gd name="connsiteX1" fmla="*/ 2329774 w 719137"/>
              <a:gd name="connsiteY1" fmla="*/ -171160 h 279400"/>
              <a:gd name="connsiteX2" fmla="*/ 1662026 w 719137"/>
              <a:gd name="connsiteY2" fmla="*/ 232760 h 279400"/>
              <a:gd name="connsiteX0" fmla="*/ 0 w 2788576"/>
              <a:gd name="connsiteY0" fmla="*/ 171488 h 450888"/>
              <a:gd name="connsiteX1" fmla="*/ 719137 w 2788576"/>
              <a:gd name="connsiteY1" fmla="*/ 171488 h 450888"/>
              <a:gd name="connsiteX2" fmla="*/ 719137 w 2788576"/>
              <a:gd name="connsiteY2" fmla="*/ 450888 h 450888"/>
              <a:gd name="connsiteX3" fmla="*/ 0 w 2788576"/>
              <a:gd name="connsiteY3" fmla="*/ 450888 h 450888"/>
              <a:gd name="connsiteX4" fmla="*/ 0 w 2788576"/>
              <a:gd name="connsiteY4" fmla="*/ 171488 h 450888"/>
              <a:gd name="connsiteX0" fmla="*/ 2788576 w 2788576"/>
              <a:gd name="connsiteY0" fmla="*/ 0 h 450888"/>
              <a:gd name="connsiteX1" fmla="*/ 2329774 w 2788576"/>
              <a:gd name="connsiteY1" fmla="*/ 328 h 450888"/>
              <a:gd name="connsiteX2" fmla="*/ 1662026 w 2788576"/>
              <a:gd name="connsiteY2" fmla="*/ 404248 h 450888"/>
            </a:gdLst>
            <a:ahLst/>
            <a:cxnLst>
              <a:cxn ang="0">
                <a:pos x="connsiteX0" y="connsiteY0"/>
              </a:cxn>
              <a:cxn ang="0">
                <a:pos x="connsiteX1" y="connsiteY1"/>
              </a:cxn>
              <a:cxn ang="0">
                <a:pos x="connsiteX2" y="connsiteY2"/>
              </a:cxn>
            </a:cxnLst>
            <a:rect l="l" t="t" r="r" b="b"/>
            <a:pathLst>
              <a:path w="2788576" h="450888" stroke="0" extrusionOk="0">
                <a:moveTo>
                  <a:pt x="0" y="171488"/>
                </a:moveTo>
                <a:lnTo>
                  <a:pt x="719137" y="171488"/>
                </a:lnTo>
                <a:lnTo>
                  <a:pt x="719137" y="450888"/>
                </a:lnTo>
                <a:lnTo>
                  <a:pt x="0" y="450888"/>
                </a:lnTo>
                <a:lnTo>
                  <a:pt x="0" y="171488"/>
                </a:lnTo>
                <a:close/>
              </a:path>
              <a:path w="2788576" h="450888" fill="none" extrusionOk="0">
                <a:moveTo>
                  <a:pt x="2788576" y="0"/>
                </a:moveTo>
                <a:lnTo>
                  <a:pt x="2329774" y="328"/>
                </a:lnTo>
                <a:lnTo>
                  <a:pt x="1662026" y="404248"/>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 name="線吹き出し 2 47"/>
          <p:cNvSpPr/>
          <p:nvPr/>
        </p:nvSpPr>
        <p:spPr>
          <a:xfrm>
            <a:off x="4029075" y="1565275"/>
            <a:ext cx="720725" cy="287338"/>
          </a:xfrm>
          <a:prstGeom prst="callout2">
            <a:avLst>
              <a:gd name="adj1" fmla="val -1765"/>
              <a:gd name="adj2" fmla="val 175031"/>
              <a:gd name="adj3" fmla="val -1033"/>
              <a:gd name="adj4" fmla="val 300182"/>
              <a:gd name="adj5" fmla="val 194671"/>
              <a:gd name="adj6" fmla="val 36533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213" name="テキスト ボックス 48"/>
          <p:cNvSpPr txBox="1">
            <a:spLocks noChangeArrowheads="1"/>
          </p:cNvSpPr>
          <p:nvPr/>
        </p:nvSpPr>
        <p:spPr bwMode="auto">
          <a:xfrm>
            <a:off x="5226050" y="1366838"/>
            <a:ext cx="12795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900" b="1"/>
              <a:t>直立消波ブロック</a:t>
            </a:r>
          </a:p>
        </p:txBody>
      </p:sp>
      <p:sp>
        <p:nvSpPr>
          <p:cNvPr id="50" name="線吹き出し 2 49"/>
          <p:cNvSpPr/>
          <p:nvPr/>
        </p:nvSpPr>
        <p:spPr>
          <a:xfrm>
            <a:off x="4181475" y="1717675"/>
            <a:ext cx="720725" cy="287338"/>
          </a:xfrm>
          <a:prstGeom prst="callout2">
            <a:avLst>
              <a:gd name="adj1" fmla="val 633235"/>
              <a:gd name="adj2" fmla="val 534865"/>
              <a:gd name="adj3" fmla="val 633967"/>
              <a:gd name="adj4" fmla="val 446585"/>
              <a:gd name="adj5" fmla="val 249793"/>
              <a:gd name="adj6" fmla="val 36180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線吹き出し 2 50"/>
          <p:cNvSpPr/>
          <p:nvPr/>
        </p:nvSpPr>
        <p:spPr>
          <a:xfrm>
            <a:off x="4333875" y="1870075"/>
            <a:ext cx="720725" cy="287338"/>
          </a:xfrm>
          <a:prstGeom prst="callout2">
            <a:avLst>
              <a:gd name="adj1" fmla="val -167130"/>
              <a:gd name="adj2" fmla="val 287920"/>
              <a:gd name="adj3" fmla="val -166397"/>
              <a:gd name="adj4" fmla="val 409544"/>
              <a:gd name="adj5" fmla="val 38126"/>
              <a:gd name="adj6" fmla="val 35386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2" name="線吹き出し 2 51"/>
          <p:cNvSpPr/>
          <p:nvPr/>
        </p:nvSpPr>
        <p:spPr>
          <a:xfrm>
            <a:off x="4486275" y="2022475"/>
            <a:ext cx="720725" cy="287338"/>
          </a:xfrm>
          <a:prstGeom prst="callout2">
            <a:avLst>
              <a:gd name="adj1" fmla="val -184768"/>
              <a:gd name="adj2" fmla="val 570142"/>
              <a:gd name="adj3" fmla="val -181831"/>
              <a:gd name="adj4" fmla="val 490682"/>
              <a:gd name="adj5" fmla="val 31511"/>
              <a:gd name="adj6" fmla="val 45969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217" name="テキスト ボックス 52"/>
          <p:cNvSpPr txBox="1">
            <a:spLocks noChangeArrowheads="1"/>
          </p:cNvSpPr>
          <p:nvPr/>
        </p:nvSpPr>
        <p:spPr bwMode="auto">
          <a:xfrm>
            <a:off x="6302375" y="1209675"/>
            <a:ext cx="12795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900" b="1"/>
              <a:t>場所打コンクリート</a:t>
            </a:r>
          </a:p>
        </p:txBody>
      </p:sp>
      <p:sp>
        <p:nvSpPr>
          <p:cNvPr id="7218" name="テキスト ボックス 53"/>
          <p:cNvSpPr txBox="1">
            <a:spLocks noChangeArrowheads="1"/>
          </p:cNvSpPr>
          <p:nvPr/>
        </p:nvSpPr>
        <p:spPr bwMode="auto">
          <a:xfrm>
            <a:off x="7962900" y="1314450"/>
            <a:ext cx="8159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900" b="1"/>
              <a:t>鋼矢板</a:t>
            </a:r>
            <a:r>
              <a:rPr lang="en-US" altLang="ja-JP" sz="900" b="1"/>
              <a:t>ⅡA</a:t>
            </a:r>
            <a:endParaRPr lang="ja-JP" altLang="en-US" sz="900" b="1"/>
          </a:p>
        </p:txBody>
      </p:sp>
      <p:sp>
        <p:nvSpPr>
          <p:cNvPr id="7219" name="テキスト ボックス 54"/>
          <p:cNvSpPr txBox="1">
            <a:spLocks noChangeArrowheads="1"/>
          </p:cNvSpPr>
          <p:nvPr/>
        </p:nvSpPr>
        <p:spPr bwMode="auto">
          <a:xfrm>
            <a:off x="7327900" y="3341688"/>
            <a:ext cx="12779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900" b="1"/>
              <a:t>Ｌ型ブロック</a:t>
            </a:r>
          </a:p>
        </p:txBody>
      </p:sp>
      <p:cxnSp>
        <p:nvCxnSpPr>
          <p:cNvPr id="3" name="直線コネクタ 2"/>
          <p:cNvCxnSpPr/>
          <p:nvPr/>
        </p:nvCxnSpPr>
        <p:spPr>
          <a:xfrm>
            <a:off x="8047038" y="4111625"/>
            <a:ext cx="7191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221" name="テキスト ボックス 4"/>
          <p:cNvSpPr txBox="1">
            <a:spLocks noChangeArrowheads="1"/>
          </p:cNvSpPr>
          <p:nvPr/>
        </p:nvSpPr>
        <p:spPr bwMode="auto">
          <a:xfrm>
            <a:off x="8064500" y="3995738"/>
            <a:ext cx="741363"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800"/>
              <a:t>ＤＬ＋</a:t>
            </a:r>
            <a:r>
              <a:rPr lang="en-US" altLang="ja-JP" sz="800"/>
              <a:t>4.10</a:t>
            </a:r>
            <a:r>
              <a:rPr lang="ja-JP" altLang="en-US" sz="800"/>
              <a:t>ｍ</a:t>
            </a:r>
          </a:p>
        </p:txBody>
      </p:sp>
      <p:cxnSp>
        <p:nvCxnSpPr>
          <p:cNvPr id="57" name="直線コネクタ 56"/>
          <p:cNvCxnSpPr/>
          <p:nvPr/>
        </p:nvCxnSpPr>
        <p:spPr>
          <a:xfrm>
            <a:off x="8047038" y="4235450"/>
            <a:ext cx="10429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223" name="テキスト ボックス 57"/>
          <p:cNvSpPr txBox="1">
            <a:spLocks noChangeArrowheads="1"/>
          </p:cNvSpPr>
          <p:nvPr/>
        </p:nvSpPr>
        <p:spPr bwMode="auto">
          <a:xfrm>
            <a:off x="8064500" y="4119563"/>
            <a:ext cx="11080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800"/>
              <a:t>ＤＬ＋</a:t>
            </a:r>
            <a:r>
              <a:rPr lang="en-US" altLang="ja-JP" sz="800"/>
              <a:t>1.17</a:t>
            </a:r>
            <a:r>
              <a:rPr lang="ja-JP" altLang="en-US" sz="800"/>
              <a:t>ｍ（地下水位）</a:t>
            </a:r>
          </a:p>
        </p:txBody>
      </p:sp>
      <p:cxnSp>
        <p:nvCxnSpPr>
          <p:cNvPr id="60" name="直線コネクタ 59"/>
          <p:cNvCxnSpPr/>
          <p:nvPr/>
        </p:nvCxnSpPr>
        <p:spPr>
          <a:xfrm>
            <a:off x="8047038" y="5030788"/>
            <a:ext cx="6111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8172450" y="5094288"/>
            <a:ext cx="863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8047038" y="5348288"/>
            <a:ext cx="612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8047038" y="5670550"/>
            <a:ext cx="6111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228" name="テキスト ボックス 20"/>
          <p:cNvSpPr txBox="1">
            <a:spLocks noChangeArrowheads="1"/>
          </p:cNvSpPr>
          <p:nvPr/>
        </p:nvSpPr>
        <p:spPr bwMode="auto">
          <a:xfrm>
            <a:off x="7951788" y="3797300"/>
            <a:ext cx="10842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800" dirty="0"/>
              <a:t>（</a:t>
            </a:r>
            <a:r>
              <a:rPr lang="en-US" altLang="ja-JP" sz="800" dirty="0"/>
              <a:t>D.L.=O.P.+0.35m</a:t>
            </a:r>
            <a:r>
              <a:rPr lang="ja-JP" altLang="en-US" sz="800" dirty="0"/>
              <a:t>） </a:t>
            </a:r>
          </a:p>
        </p:txBody>
      </p:sp>
      <p:sp>
        <p:nvSpPr>
          <p:cNvPr id="7229" name="テキスト ボックス 57"/>
          <p:cNvSpPr txBox="1">
            <a:spLocks noChangeArrowheads="1"/>
          </p:cNvSpPr>
          <p:nvPr/>
        </p:nvSpPr>
        <p:spPr bwMode="auto">
          <a:xfrm>
            <a:off x="8064500" y="4908550"/>
            <a:ext cx="685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800"/>
              <a:t>ＤＬ－</a:t>
            </a:r>
            <a:r>
              <a:rPr lang="en-US" altLang="ja-JP" sz="800"/>
              <a:t>21.5</a:t>
            </a:r>
            <a:r>
              <a:rPr lang="ja-JP" altLang="en-US" sz="800"/>
              <a:t>ｍ</a:t>
            </a:r>
          </a:p>
        </p:txBody>
      </p:sp>
      <p:sp>
        <p:nvSpPr>
          <p:cNvPr id="7230" name="テキスト ボックス 57"/>
          <p:cNvSpPr txBox="1">
            <a:spLocks noChangeArrowheads="1"/>
          </p:cNvSpPr>
          <p:nvPr/>
        </p:nvSpPr>
        <p:spPr bwMode="auto">
          <a:xfrm>
            <a:off x="8510588" y="4978400"/>
            <a:ext cx="685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800"/>
              <a:t>ＤＬ－</a:t>
            </a:r>
            <a:r>
              <a:rPr lang="en-US" altLang="ja-JP" sz="800"/>
              <a:t>22.5</a:t>
            </a:r>
            <a:r>
              <a:rPr lang="ja-JP" altLang="en-US" sz="800"/>
              <a:t>ｍ</a:t>
            </a:r>
          </a:p>
        </p:txBody>
      </p:sp>
      <p:sp>
        <p:nvSpPr>
          <p:cNvPr id="7231" name="テキスト ボックス 57"/>
          <p:cNvSpPr txBox="1">
            <a:spLocks noChangeArrowheads="1"/>
          </p:cNvSpPr>
          <p:nvPr/>
        </p:nvSpPr>
        <p:spPr bwMode="auto">
          <a:xfrm>
            <a:off x="8064500" y="5230813"/>
            <a:ext cx="6858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800"/>
              <a:t>ＤＬ－</a:t>
            </a:r>
            <a:r>
              <a:rPr lang="en-US" altLang="ja-JP" sz="800"/>
              <a:t>30.0</a:t>
            </a:r>
            <a:r>
              <a:rPr lang="ja-JP" altLang="en-US" sz="800"/>
              <a:t>ｍ</a:t>
            </a:r>
          </a:p>
        </p:txBody>
      </p:sp>
      <p:sp>
        <p:nvSpPr>
          <p:cNvPr id="7232" name="テキスト ボックス 57"/>
          <p:cNvSpPr txBox="1">
            <a:spLocks noChangeArrowheads="1"/>
          </p:cNvSpPr>
          <p:nvPr/>
        </p:nvSpPr>
        <p:spPr bwMode="auto">
          <a:xfrm>
            <a:off x="8064500" y="5432425"/>
            <a:ext cx="685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800"/>
              <a:t>ＤＬ－</a:t>
            </a:r>
            <a:r>
              <a:rPr lang="en-US" altLang="ja-JP" sz="800"/>
              <a:t>35.8</a:t>
            </a:r>
            <a:r>
              <a:rPr lang="ja-JP" altLang="en-US" sz="800"/>
              <a:t>ｍ</a:t>
            </a:r>
          </a:p>
        </p:txBody>
      </p:sp>
      <p:cxnSp>
        <p:nvCxnSpPr>
          <p:cNvPr id="84" name="直線コネクタ 83"/>
          <p:cNvCxnSpPr/>
          <p:nvPr/>
        </p:nvCxnSpPr>
        <p:spPr>
          <a:xfrm>
            <a:off x="8047038" y="5548313"/>
            <a:ext cx="6111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8047038" y="5800725"/>
            <a:ext cx="6111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8047038" y="5995988"/>
            <a:ext cx="6111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8047038" y="6102350"/>
            <a:ext cx="6111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8047038" y="6381750"/>
            <a:ext cx="6111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238" name="テキスト ボックス 57"/>
          <p:cNvSpPr txBox="1">
            <a:spLocks noChangeArrowheads="1"/>
          </p:cNvSpPr>
          <p:nvPr/>
        </p:nvSpPr>
        <p:spPr bwMode="auto">
          <a:xfrm>
            <a:off x="8064500" y="5553075"/>
            <a:ext cx="685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800"/>
              <a:t>ＤＬ－</a:t>
            </a:r>
            <a:r>
              <a:rPr lang="en-US" altLang="ja-JP" sz="800"/>
              <a:t>39.2</a:t>
            </a:r>
            <a:r>
              <a:rPr lang="ja-JP" altLang="en-US" sz="800"/>
              <a:t>ｍ</a:t>
            </a:r>
          </a:p>
        </p:txBody>
      </p:sp>
      <p:sp>
        <p:nvSpPr>
          <p:cNvPr id="7239" name="テキスト ボックス 57"/>
          <p:cNvSpPr txBox="1">
            <a:spLocks noChangeArrowheads="1"/>
          </p:cNvSpPr>
          <p:nvPr/>
        </p:nvSpPr>
        <p:spPr bwMode="auto">
          <a:xfrm>
            <a:off x="8064500" y="5688013"/>
            <a:ext cx="685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800"/>
              <a:t>ＤＬ－</a:t>
            </a:r>
            <a:r>
              <a:rPr lang="en-US" altLang="ja-JP" sz="800"/>
              <a:t>43.3</a:t>
            </a:r>
            <a:r>
              <a:rPr lang="ja-JP" altLang="en-US" sz="800"/>
              <a:t>ｍ</a:t>
            </a:r>
          </a:p>
        </p:txBody>
      </p:sp>
      <p:sp>
        <p:nvSpPr>
          <p:cNvPr id="7240" name="テキスト ボックス 57"/>
          <p:cNvSpPr txBox="1">
            <a:spLocks noChangeArrowheads="1"/>
          </p:cNvSpPr>
          <p:nvPr/>
        </p:nvSpPr>
        <p:spPr bwMode="auto">
          <a:xfrm>
            <a:off x="8064500" y="5884863"/>
            <a:ext cx="6858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800"/>
              <a:t>ＤＬ－</a:t>
            </a:r>
            <a:r>
              <a:rPr lang="en-US" altLang="ja-JP" sz="800"/>
              <a:t>48.5</a:t>
            </a:r>
            <a:r>
              <a:rPr lang="ja-JP" altLang="en-US" sz="800"/>
              <a:t>ｍ</a:t>
            </a:r>
          </a:p>
        </p:txBody>
      </p:sp>
      <p:sp>
        <p:nvSpPr>
          <p:cNvPr id="7241" name="テキスト ボックス 57"/>
          <p:cNvSpPr txBox="1">
            <a:spLocks noChangeArrowheads="1"/>
          </p:cNvSpPr>
          <p:nvPr/>
        </p:nvSpPr>
        <p:spPr bwMode="auto">
          <a:xfrm>
            <a:off x="8064500" y="5991225"/>
            <a:ext cx="685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800"/>
              <a:t>ＤＬ－</a:t>
            </a:r>
            <a:r>
              <a:rPr lang="en-US" altLang="ja-JP" sz="800"/>
              <a:t>51.4</a:t>
            </a:r>
            <a:r>
              <a:rPr lang="ja-JP" altLang="en-US" sz="800"/>
              <a:t>ｍ</a:t>
            </a:r>
          </a:p>
        </p:txBody>
      </p:sp>
      <p:sp>
        <p:nvSpPr>
          <p:cNvPr id="7242" name="テキスト ボックス 57"/>
          <p:cNvSpPr txBox="1">
            <a:spLocks noChangeArrowheads="1"/>
          </p:cNvSpPr>
          <p:nvPr/>
        </p:nvSpPr>
        <p:spPr bwMode="auto">
          <a:xfrm>
            <a:off x="8064500" y="6270625"/>
            <a:ext cx="685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800"/>
              <a:t>ＤＬ－</a:t>
            </a:r>
            <a:r>
              <a:rPr lang="en-US" altLang="ja-JP" sz="800"/>
              <a:t>59.6</a:t>
            </a:r>
            <a:r>
              <a:rPr lang="ja-JP" altLang="en-US" sz="800"/>
              <a:t>ｍ</a:t>
            </a:r>
          </a:p>
        </p:txBody>
      </p:sp>
      <p:sp>
        <p:nvSpPr>
          <p:cNvPr id="7243" name="テキスト ボックス 18"/>
          <p:cNvSpPr txBox="1">
            <a:spLocks noChangeArrowheads="1"/>
          </p:cNvSpPr>
          <p:nvPr/>
        </p:nvSpPr>
        <p:spPr bwMode="auto">
          <a:xfrm>
            <a:off x="5127625" y="4067175"/>
            <a:ext cx="27416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800" b="1">
                <a:solidFill>
                  <a:schemeClr val="bg1"/>
                </a:solidFill>
                <a:latin typeface="ＭＳ Ｐ明朝" charset="-128"/>
                <a:ea typeface="ＭＳ Ｐ明朝" charset="-128"/>
              </a:rPr>
              <a:t>廃棄物（気中）　＜表層</a:t>
            </a:r>
            <a:r>
              <a:rPr lang="en-US" altLang="ja-JP" sz="800" b="1">
                <a:solidFill>
                  <a:schemeClr val="bg1"/>
                </a:solidFill>
                <a:latin typeface="ＭＳ Ｐ明朝" charset="-128"/>
                <a:ea typeface="ＭＳ Ｐ明朝" charset="-128"/>
              </a:rPr>
              <a:t>1m</a:t>
            </a:r>
            <a:r>
              <a:rPr lang="ja-JP" altLang="en-US" sz="800" b="1">
                <a:solidFill>
                  <a:schemeClr val="bg1"/>
                </a:solidFill>
                <a:latin typeface="ＭＳ Ｐ明朝" charset="-128"/>
                <a:ea typeface="ＭＳ Ｐ明朝" charset="-128"/>
              </a:rPr>
              <a:t>は良質陸上残土による覆土＞</a:t>
            </a:r>
          </a:p>
        </p:txBody>
      </p:sp>
      <p:sp>
        <p:nvSpPr>
          <p:cNvPr id="7244" name="テキスト ボックス 57"/>
          <p:cNvSpPr txBox="1">
            <a:spLocks noChangeArrowheads="1"/>
          </p:cNvSpPr>
          <p:nvPr/>
        </p:nvSpPr>
        <p:spPr bwMode="auto">
          <a:xfrm>
            <a:off x="8072438" y="4786313"/>
            <a:ext cx="6858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800"/>
              <a:t>ＤＬ－</a:t>
            </a:r>
            <a:r>
              <a:rPr lang="en-US" altLang="ja-JP" sz="800"/>
              <a:t>17.5</a:t>
            </a:r>
            <a:r>
              <a:rPr lang="ja-JP" altLang="en-US" sz="800"/>
              <a:t>ｍ</a:t>
            </a:r>
          </a:p>
        </p:txBody>
      </p:sp>
      <p:cxnSp>
        <p:nvCxnSpPr>
          <p:cNvPr id="77" name="直線コネクタ 76"/>
          <p:cNvCxnSpPr/>
          <p:nvPr/>
        </p:nvCxnSpPr>
        <p:spPr>
          <a:xfrm>
            <a:off x="8056563" y="4908550"/>
            <a:ext cx="6111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スライド番号プレースホルダー 2"/>
          <p:cNvSpPr>
            <a:spLocks noGrp="1"/>
          </p:cNvSpPr>
          <p:nvPr>
            <p:ph type="sldNum" sz="quarter" idx="12"/>
          </p:nvPr>
        </p:nvSpPr>
        <p:spPr bwMode="auto">
          <a:xfrm>
            <a:off x="6902896" y="637624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EF1E26BA-02DF-436C-9BBF-9F4051A0F4AE}" type="slidenum">
              <a:rPr lang="ja-JP" altLang="en-US">
                <a:solidFill>
                  <a:srgbClr val="898989"/>
                </a:solidFill>
              </a:rPr>
              <a:pPr/>
              <a:t>14</a:t>
            </a:fld>
            <a:endParaRPr lang="en-US" altLang="ja-JP" dirty="0">
              <a:solidFill>
                <a:srgbClr val="898989"/>
              </a:solidFill>
            </a:endParaRPr>
          </a:p>
        </p:txBody>
      </p:sp>
      <p:sp>
        <p:nvSpPr>
          <p:cNvPr id="79" name="正方形/長方形 78"/>
          <p:cNvSpPr/>
          <p:nvPr/>
        </p:nvSpPr>
        <p:spPr>
          <a:xfrm>
            <a:off x="0" y="0"/>
            <a:ext cx="9140825" cy="549275"/>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fontAlgn="auto">
              <a:spcBef>
                <a:spcPts val="0"/>
              </a:spcBef>
              <a:spcAft>
                <a:spcPts val="0"/>
              </a:spcAft>
              <a:defRPr/>
            </a:pPr>
            <a:r>
              <a:rPr lang="ja-JP" altLang="en-US" sz="2400" b="1" dirty="0">
                <a:solidFill>
                  <a:schemeClr val="bg1"/>
                </a:solidFill>
              </a:rPr>
              <a:t>２－１　堤外施設（護岸・防波堤）の詳細耐震点検について</a:t>
            </a:r>
            <a:endParaRPr lang="en-US" altLang="ja-JP" sz="2400" b="1" dirty="0">
              <a:solidFill>
                <a:schemeClr val="bg1"/>
              </a:solidFill>
            </a:endParaRPr>
          </a:p>
        </p:txBody>
      </p:sp>
    </p:spTree>
    <p:extLst>
      <p:ext uri="{BB962C8B-B14F-4D97-AF65-F5344CB8AC3E}">
        <p14:creationId xmlns:p14="http://schemas.microsoft.com/office/powerpoint/2010/main" val="6048562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7" name="コンテンツ プレースホルダー 2"/>
          <p:cNvSpPr txBox="1">
            <a:spLocks/>
          </p:cNvSpPr>
          <p:nvPr/>
        </p:nvSpPr>
        <p:spPr bwMode="auto">
          <a:xfrm>
            <a:off x="179512" y="692696"/>
            <a:ext cx="8641655" cy="590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spcBef>
                <a:spcPct val="20000"/>
              </a:spcBef>
              <a:buFont typeface="Arial" charset="0"/>
              <a:buNone/>
            </a:pPr>
            <a:r>
              <a:rPr lang="ja-JP" altLang="en-US" sz="1200" dirty="0">
                <a:latin typeface="メイリオ" pitchFamily="50" charset="-128"/>
                <a:ea typeface="メイリオ" pitchFamily="50" charset="-128"/>
                <a:cs typeface="メイリオ" pitchFamily="50" charset="-128"/>
              </a:rPr>
              <a:t>■廃棄物埋立護岸南（２）護岸の詳細検討（</a:t>
            </a:r>
            <a:r>
              <a:rPr lang="en-US" altLang="ja-JP" sz="1200" dirty="0">
                <a:latin typeface="メイリオ" pitchFamily="50" charset="-128"/>
                <a:ea typeface="メイリオ" pitchFamily="50" charset="-128"/>
                <a:cs typeface="メイリオ" pitchFamily="50" charset="-128"/>
              </a:rPr>
              <a:t>FLIP</a:t>
            </a:r>
            <a:r>
              <a:rPr lang="ja-JP" altLang="en-US" sz="1200" dirty="0">
                <a:latin typeface="メイリオ" pitchFamily="50" charset="-128"/>
                <a:ea typeface="メイリオ" pitchFamily="50" charset="-128"/>
                <a:cs typeface="メイリオ" pitchFamily="50" charset="-128"/>
              </a:rPr>
              <a:t>による耐震診断）結果</a:t>
            </a:r>
            <a:endParaRPr lang="en-US" altLang="ja-JP" sz="1200" dirty="0">
              <a:latin typeface="メイリオ" pitchFamily="50" charset="-128"/>
              <a:ea typeface="メイリオ" pitchFamily="50" charset="-128"/>
              <a:cs typeface="メイリオ" pitchFamily="50" charset="-128"/>
            </a:endParaRPr>
          </a:p>
          <a:p>
            <a:pPr>
              <a:spcBef>
                <a:spcPct val="20000"/>
              </a:spcBef>
              <a:buFont typeface="Arial" charset="0"/>
              <a:buNone/>
            </a:pPr>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pPr>
              <a:spcBef>
                <a:spcPct val="20000"/>
              </a:spcBef>
              <a:buFont typeface="Arial" charset="0"/>
              <a:buNone/>
            </a:pPr>
            <a:r>
              <a:rPr lang="ja-JP" altLang="en-US" sz="1200" dirty="0">
                <a:latin typeface="メイリオ" pitchFamily="50" charset="-128"/>
                <a:ea typeface="メイリオ" pitchFamily="50" charset="-128"/>
                <a:cs typeface="メイリオ" pitchFamily="50" charset="-128"/>
              </a:rPr>
              <a:t>　</a:t>
            </a:r>
            <a:r>
              <a:rPr lang="ja-JP" altLang="en-US" sz="1200" dirty="0" smtClean="0">
                <a:latin typeface="メイリオ" pitchFamily="50" charset="-128"/>
                <a:ea typeface="メイリオ" pitchFamily="50" charset="-128"/>
                <a:cs typeface="メイリオ" pitchFamily="50" charset="-128"/>
              </a:rPr>
              <a:t>①</a:t>
            </a:r>
            <a:r>
              <a:rPr lang="ja-JP" altLang="en-US" sz="1200" dirty="0">
                <a:latin typeface="メイリオ" pitchFamily="50" charset="-128"/>
                <a:ea typeface="メイリオ" pitchFamily="50" charset="-128"/>
                <a:cs typeface="メイリオ" pitchFamily="50" charset="-128"/>
              </a:rPr>
              <a:t>水平残留</a:t>
            </a:r>
            <a:r>
              <a:rPr lang="ja-JP" altLang="en-US" sz="1200" dirty="0" smtClean="0">
                <a:latin typeface="メイリオ" pitchFamily="50" charset="-128"/>
                <a:ea typeface="メイリオ" pitchFamily="50" charset="-128"/>
                <a:cs typeface="メイリオ" pitchFamily="50" charset="-128"/>
              </a:rPr>
              <a:t>変位・</a:t>
            </a:r>
            <a:r>
              <a:rPr lang="ja-JP" altLang="en-US" sz="1200" dirty="0">
                <a:latin typeface="メイリオ" pitchFamily="50" charset="-128"/>
                <a:ea typeface="メイリオ" pitchFamily="50" charset="-128"/>
                <a:cs typeface="メイリオ" pitchFamily="50" charset="-128"/>
              </a:rPr>
              <a:t>・</a:t>
            </a:r>
            <a:r>
              <a:rPr lang="ja-JP" altLang="en-US" sz="1200" dirty="0" smtClean="0">
                <a:latin typeface="メイリオ" pitchFamily="50" charset="-128"/>
                <a:ea typeface="メイリオ" pitchFamily="50" charset="-128"/>
                <a:cs typeface="メイリオ" pitchFamily="50" charset="-128"/>
              </a:rPr>
              <a:t>・</a:t>
            </a:r>
            <a:r>
              <a:rPr lang="ja-JP" altLang="en-US" sz="1200" b="1" dirty="0" smtClean="0">
                <a:solidFill>
                  <a:srgbClr val="FF0000"/>
                </a:solidFill>
                <a:latin typeface="メイリオ" pitchFamily="50" charset="-128"/>
                <a:ea typeface="メイリオ" pitchFamily="50" charset="-128"/>
                <a:cs typeface="メイリオ" pitchFamily="50" charset="-128"/>
              </a:rPr>
              <a:t>５．８３ｍ</a:t>
            </a:r>
            <a:endParaRPr lang="en-US" altLang="ja-JP" sz="1200" b="1" dirty="0">
              <a:solidFill>
                <a:srgbClr val="FF0000"/>
              </a:solidFill>
              <a:latin typeface="メイリオ" pitchFamily="50" charset="-128"/>
              <a:ea typeface="メイリオ" pitchFamily="50" charset="-128"/>
              <a:cs typeface="メイリオ" pitchFamily="50" charset="-128"/>
            </a:endParaRPr>
          </a:p>
          <a:p>
            <a:pPr>
              <a:spcBef>
                <a:spcPct val="20000"/>
              </a:spcBef>
              <a:buFont typeface="Arial" charset="0"/>
              <a:buNone/>
            </a:pPr>
            <a:r>
              <a:rPr lang="ja-JP" altLang="en-US" sz="1200" dirty="0">
                <a:latin typeface="メイリオ" pitchFamily="50" charset="-128"/>
                <a:ea typeface="メイリオ" pitchFamily="50" charset="-128"/>
                <a:cs typeface="メイリオ" pitchFamily="50" charset="-128"/>
              </a:rPr>
              <a:t>　　</a:t>
            </a:r>
            <a:r>
              <a:rPr lang="ja-JP" altLang="en-US" sz="1200" dirty="0" smtClean="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残留変形図　　　　　　　　　　　　　　　　　　　　○過剰間隙水圧図</a:t>
            </a:r>
            <a:endParaRPr lang="en-US" altLang="ja-JP" sz="1200" dirty="0">
              <a:latin typeface="メイリオ" pitchFamily="50" charset="-128"/>
              <a:ea typeface="メイリオ" pitchFamily="50" charset="-128"/>
              <a:cs typeface="メイリオ" pitchFamily="50" charset="-128"/>
            </a:endParaRPr>
          </a:p>
          <a:p>
            <a:pPr>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a:spcBef>
                <a:spcPct val="20000"/>
              </a:spcBef>
              <a:buFont typeface="Arial" charset="0"/>
              <a:buNone/>
            </a:pPr>
            <a:r>
              <a:rPr lang="ja-JP" altLang="en-US" sz="1200" dirty="0">
                <a:latin typeface="メイリオ" pitchFamily="50" charset="-128"/>
                <a:ea typeface="メイリオ" pitchFamily="50" charset="-128"/>
                <a:cs typeface="メイリオ" pitchFamily="50" charset="-128"/>
              </a:rPr>
              <a:t>　</a:t>
            </a:r>
            <a:endParaRPr lang="en-US" altLang="ja-JP" sz="1200" dirty="0">
              <a:latin typeface="メイリオ" pitchFamily="50" charset="-128"/>
              <a:ea typeface="メイリオ" pitchFamily="50" charset="-128"/>
              <a:cs typeface="メイリオ" pitchFamily="50" charset="-128"/>
            </a:endParaRPr>
          </a:p>
          <a:p>
            <a:pPr>
              <a:spcBef>
                <a:spcPct val="20000"/>
              </a:spcBef>
              <a:buFont typeface="Arial" charset="0"/>
              <a:buNone/>
            </a:pPr>
            <a:r>
              <a:rPr lang="ja-JP" altLang="en-US" sz="1200" dirty="0">
                <a:solidFill>
                  <a:srgbClr val="FF0000"/>
                </a:solidFill>
                <a:latin typeface="メイリオ" pitchFamily="50" charset="-128"/>
                <a:ea typeface="メイリオ" pitchFamily="50" charset="-128"/>
                <a:cs typeface="メイリオ" pitchFamily="50" charset="-128"/>
              </a:rPr>
              <a:t>　</a:t>
            </a:r>
            <a:r>
              <a:rPr lang="ja-JP" altLang="en-US" sz="1200" dirty="0">
                <a:latin typeface="メイリオ" pitchFamily="50" charset="-128"/>
                <a:ea typeface="メイリオ" pitchFamily="50" charset="-128"/>
                <a:cs typeface="メイリオ" pitchFamily="50" charset="-128"/>
              </a:rPr>
              <a:t>　</a:t>
            </a:r>
            <a:endParaRPr lang="en-US" altLang="ja-JP" sz="1200" dirty="0">
              <a:latin typeface="メイリオ" pitchFamily="50" charset="-128"/>
              <a:ea typeface="メイリオ" pitchFamily="50" charset="-128"/>
              <a:cs typeface="メイリオ" pitchFamily="50" charset="-128"/>
            </a:endParaRPr>
          </a:p>
          <a:p>
            <a:pPr>
              <a:spcBef>
                <a:spcPct val="20000"/>
              </a:spcBef>
              <a:buFont typeface="Arial" charset="0"/>
              <a:buNone/>
            </a:pPr>
            <a:r>
              <a:rPr lang="ja-JP" altLang="en-US" sz="1200" dirty="0">
                <a:latin typeface="メイリオ" pitchFamily="50" charset="-128"/>
                <a:ea typeface="メイリオ" pitchFamily="50" charset="-128"/>
                <a:cs typeface="メイリオ" pitchFamily="50" charset="-128"/>
              </a:rPr>
              <a:t>　</a:t>
            </a:r>
            <a:endParaRPr lang="en-US" altLang="ja-JP" sz="1200" dirty="0" smtClean="0">
              <a:latin typeface="メイリオ" pitchFamily="50" charset="-128"/>
              <a:ea typeface="メイリオ" pitchFamily="50" charset="-128"/>
              <a:cs typeface="メイリオ" pitchFamily="50" charset="-128"/>
            </a:endParaRPr>
          </a:p>
          <a:p>
            <a:pPr>
              <a:spcBef>
                <a:spcPct val="20000"/>
              </a:spcBef>
              <a:buFont typeface="Arial" charset="0"/>
              <a:buNone/>
            </a:pPr>
            <a:r>
              <a:rPr lang="ja-JP" altLang="en-US" sz="1200" dirty="0">
                <a:latin typeface="メイリオ" pitchFamily="50" charset="-128"/>
                <a:ea typeface="メイリオ" pitchFamily="50" charset="-128"/>
                <a:cs typeface="メイリオ" pitchFamily="50" charset="-128"/>
              </a:rPr>
              <a:t>　</a:t>
            </a:r>
            <a:r>
              <a:rPr lang="ja-JP" altLang="en-US" sz="1200" dirty="0" smtClean="0">
                <a:latin typeface="メイリオ" pitchFamily="50" charset="-128"/>
                <a:ea typeface="メイリオ" pitchFamily="50" charset="-128"/>
                <a:cs typeface="メイリオ" pitchFamily="50" charset="-128"/>
              </a:rPr>
              <a:t>②</a:t>
            </a:r>
            <a:r>
              <a:rPr lang="ja-JP" altLang="en-US" sz="1200" dirty="0">
                <a:latin typeface="メイリオ" pitchFamily="50" charset="-128"/>
                <a:ea typeface="メイリオ" pitchFamily="50" charset="-128"/>
                <a:cs typeface="メイリオ" pitchFamily="50" charset="-128"/>
              </a:rPr>
              <a:t>遮水矢板の</a:t>
            </a:r>
            <a:r>
              <a:rPr lang="ja-JP" altLang="en-US" sz="1200" dirty="0" smtClean="0">
                <a:latin typeface="メイリオ" pitchFamily="50" charset="-128"/>
                <a:ea typeface="メイリオ" pitchFamily="50" charset="-128"/>
                <a:cs typeface="メイリオ" pitchFamily="50" charset="-128"/>
              </a:rPr>
              <a:t>応力・・・</a:t>
            </a:r>
            <a:r>
              <a:rPr lang="ja-JP" altLang="en-US" sz="1200" b="1" dirty="0" smtClean="0">
                <a:solidFill>
                  <a:srgbClr val="FF0000"/>
                </a:solidFill>
                <a:latin typeface="メイリオ" pitchFamily="50" charset="-128"/>
                <a:ea typeface="メイリオ" pitchFamily="50" charset="-128"/>
                <a:cs typeface="メイリオ" pitchFamily="50" charset="-128"/>
              </a:rPr>
              <a:t>全塑性</a:t>
            </a:r>
            <a:r>
              <a:rPr lang="ja-JP" altLang="en-US" sz="1200" dirty="0">
                <a:latin typeface="メイリオ" pitchFamily="50" charset="-128"/>
                <a:ea typeface="メイリオ" pitchFamily="50" charset="-128"/>
                <a:cs typeface="メイリオ" pitchFamily="50" charset="-128"/>
              </a:rPr>
              <a:t>　</a:t>
            </a:r>
            <a:r>
              <a:rPr lang="ja-JP" altLang="en-US" sz="1200" dirty="0" smtClean="0">
                <a:latin typeface="メイリオ" pitchFamily="50" charset="-128"/>
                <a:ea typeface="メイリオ" pitchFamily="50" charset="-128"/>
                <a:cs typeface="メイリオ" pitchFamily="50" charset="-128"/>
              </a:rPr>
              <a:t>　　</a:t>
            </a:r>
            <a:r>
              <a:rPr lang="ja-JP" altLang="en-US" sz="1200" dirty="0">
                <a:latin typeface="メイリオ" pitchFamily="50" charset="-128"/>
                <a:ea typeface="メイリオ" pitchFamily="50" charset="-128"/>
                <a:cs typeface="メイリオ" pitchFamily="50" charset="-128"/>
              </a:rPr>
              <a:t>　　　　　　　　　　③タイ材の破断・・・南（２）護岸はタイ材なし</a:t>
            </a:r>
            <a:endParaRPr lang="en-US" altLang="ja-JP" sz="1200" dirty="0">
              <a:latin typeface="メイリオ" pitchFamily="50" charset="-128"/>
              <a:ea typeface="メイリオ" pitchFamily="50" charset="-128"/>
              <a:cs typeface="メイリオ" pitchFamily="50" charset="-128"/>
            </a:endParaRPr>
          </a:p>
          <a:p>
            <a:pPr>
              <a:spcBef>
                <a:spcPct val="20000"/>
              </a:spcBef>
              <a:buFont typeface="Arial" charset="0"/>
              <a:buNone/>
            </a:pPr>
            <a:r>
              <a:rPr lang="ja-JP" altLang="en-US" sz="1200" dirty="0">
                <a:latin typeface="メイリオ" pitchFamily="50" charset="-128"/>
                <a:ea typeface="メイリオ" pitchFamily="50" charset="-128"/>
                <a:cs typeface="メイリオ" pitchFamily="50" charset="-128"/>
              </a:rPr>
              <a:t>　　　　　　　　　　　　</a:t>
            </a:r>
            <a:endParaRPr lang="en-US" altLang="ja-JP" sz="1200" dirty="0">
              <a:latin typeface="メイリオ" pitchFamily="50" charset="-128"/>
              <a:ea typeface="メイリオ" pitchFamily="50" charset="-128"/>
              <a:cs typeface="メイリオ" pitchFamily="50" charset="-128"/>
            </a:endParaRPr>
          </a:p>
          <a:p>
            <a:pPr>
              <a:spcBef>
                <a:spcPct val="20000"/>
              </a:spcBef>
              <a:buFont typeface="Arial" charset="0"/>
              <a:buNone/>
            </a:pPr>
            <a:r>
              <a:rPr lang="ja-JP" altLang="en-US" sz="1200" dirty="0">
                <a:latin typeface="メイリオ" pitchFamily="50" charset="-128"/>
                <a:ea typeface="メイリオ" pitchFamily="50" charset="-128"/>
                <a:cs typeface="メイリオ" pitchFamily="50" charset="-128"/>
              </a:rPr>
              <a:t>　　　　</a:t>
            </a:r>
            <a:endParaRPr lang="en-US" altLang="ja-JP" sz="1200" dirty="0">
              <a:latin typeface="メイリオ" pitchFamily="50" charset="-128"/>
              <a:ea typeface="メイリオ" pitchFamily="50" charset="-128"/>
              <a:cs typeface="メイリオ" pitchFamily="50" charset="-128"/>
            </a:endParaRPr>
          </a:p>
          <a:p>
            <a:pPr>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a:spcBef>
                <a:spcPct val="20000"/>
              </a:spcBef>
              <a:buFont typeface="Arial" charset="0"/>
              <a:buNone/>
            </a:pPr>
            <a:r>
              <a:rPr lang="ja-JP" altLang="en-US" sz="1200" dirty="0">
                <a:latin typeface="メイリオ" pitchFamily="50" charset="-128"/>
                <a:ea typeface="メイリオ" pitchFamily="50" charset="-128"/>
                <a:cs typeface="メイリオ" pitchFamily="50" charset="-128"/>
              </a:rPr>
              <a:t>　　　　　　　　　　　　　　　　</a:t>
            </a:r>
            <a:endParaRPr lang="en-US" altLang="ja-JP" sz="1200" dirty="0">
              <a:latin typeface="メイリオ" pitchFamily="50" charset="-128"/>
              <a:ea typeface="メイリオ" pitchFamily="50" charset="-128"/>
              <a:cs typeface="メイリオ" pitchFamily="50" charset="-128"/>
            </a:endParaRPr>
          </a:p>
          <a:p>
            <a:pPr>
              <a:spcBef>
                <a:spcPct val="20000"/>
              </a:spcBef>
              <a:buFont typeface="Arial" charset="0"/>
              <a:buNone/>
            </a:pPr>
            <a:r>
              <a:rPr lang="ja-JP" altLang="en-US" sz="1200" dirty="0">
                <a:latin typeface="メイリオ" pitchFamily="50" charset="-128"/>
                <a:ea typeface="メイリオ" pitchFamily="50" charset="-128"/>
                <a:cs typeface="メイリオ" pitchFamily="50" charset="-128"/>
              </a:rPr>
              <a:t>　</a:t>
            </a:r>
            <a:endParaRPr lang="en-US" altLang="ja-JP" sz="1200" dirty="0">
              <a:latin typeface="メイリオ" pitchFamily="50" charset="-128"/>
              <a:ea typeface="メイリオ" pitchFamily="50" charset="-128"/>
              <a:cs typeface="メイリオ" pitchFamily="50" charset="-128"/>
            </a:endParaRPr>
          </a:p>
          <a:p>
            <a:pPr>
              <a:spcBef>
                <a:spcPct val="20000"/>
              </a:spcBef>
              <a:buFont typeface="Arial" charset="0"/>
              <a:buNone/>
            </a:pPr>
            <a:r>
              <a:rPr lang="ja-JP" altLang="en-US" sz="1200" b="1" dirty="0">
                <a:latin typeface="メイリオ" pitchFamily="50" charset="-128"/>
                <a:ea typeface="メイリオ" pitchFamily="50" charset="-128"/>
                <a:cs typeface="メイリオ" pitchFamily="50" charset="-128"/>
              </a:rPr>
              <a:t>　　</a:t>
            </a:r>
            <a:r>
              <a:rPr lang="ja-JP" altLang="en-US" sz="1200" b="1" dirty="0" smtClean="0">
                <a:latin typeface="メイリオ" pitchFamily="50" charset="-128"/>
                <a:ea typeface="メイリオ" pitchFamily="50" charset="-128"/>
                <a:cs typeface="メイリオ" pitchFamily="50" charset="-128"/>
              </a:rPr>
              <a:t>遮</a:t>
            </a:r>
            <a:r>
              <a:rPr lang="ja-JP" altLang="en-US" sz="1200" b="1" dirty="0">
                <a:latin typeface="メイリオ" pitchFamily="50" charset="-128"/>
                <a:ea typeface="メイリオ" pitchFamily="50" charset="-128"/>
                <a:cs typeface="メイリオ" pitchFamily="50" charset="-128"/>
              </a:rPr>
              <a:t>水矢板は全塑性モーメントよりも大きな値が発生していることから、　南海トラフ巨大地震に対して</a:t>
            </a:r>
            <a:r>
              <a:rPr lang="ja-JP" altLang="en-US" sz="1200" b="1" u="sng" dirty="0">
                <a:solidFill>
                  <a:srgbClr val="FF0000"/>
                </a:solidFill>
                <a:latin typeface="メイリオ" pitchFamily="50" charset="-128"/>
                <a:ea typeface="メイリオ" pitchFamily="50" charset="-128"/>
                <a:cs typeface="メイリオ" pitchFamily="50" charset="-128"/>
              </a:rPr>
              <a:t>全塑性</a:t>
            </a:r>
            <a:r>
              <a:rPr lang="ja-JP" altLang="en-US" sz="1200" b="1" dirty="0" smtClean="0">
                <a:latin typeface="メイリオ" pitchFamily="50" charset="-128"/>
                <a:ea typeface="メイリオ" pitchFamily="50" charset="-128"/>
                <a:cs typeface="メイリオ" pitchFamily="50" charset="-128"/>
              </a:rPr>
              <a:t>する。</a:t>
            </a:r>
            <a:endParaRPr lang="en-US" altLang="ja-JP" sz="1200" b="1" dirty="0" smtClean="0">
              <a:latin typeface="メイリオ" pitchFamily="50" charset="-128"/>
              <a:ea typeface="メイリオ" pitchFamily="50" charset="-128"/>
              <a:cs typeface="メイリオ" pitchFamily="50" charset="-128"/>
            </a:endParaRPr>
          </a:p>
          <a:p>
            <a:pPr>
              <a:spcBef>
                <a:spcPct val="20000"/>
              </a:spcBef>
              <a:buFont typeface="Arial" charset="0"/>
              <a:buNone/>
            </a:pP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spcBef>
                <a:spcPct val="20000"/>
              </a:spcBef>
              <a:buFont typeface="Arial" charset="0"/>
              <a:buNone/>
            </a:pPr>
            <a:r>
              <a:rPr lang="ja-JP" altLang="en-US" sz="1200" b="1" dirty="0">
                <a:solidFill>
                  <a:srgbClr val="FF0000"/>
                </a:solidFill>
                <a:latin typeface="メイリオ" pitchFamily="50" charset="-128"/>
                <a:ea typeface="メイリオ" pitchFamily="50" charset="-128"/>
                <a:cs typeface="メイリオ" pitchFamily="50" charset="-128"/>
              </a:rPr>
              <a:t>　</a:t>
            </a:r>
            <a:r>
              <a:rPr lang="ja-JP" altLang="en-US" sz="1200" dirty="0" smtClean="0">
                <a:latin typeface="メイリオ" pitchFamily="50" charset="-128"/>
                <a:ea typeface="メイリオ" pitchFamily="50" charset="-128"/>
                <a:cs typeface="メイリオ" pitchFamily="50" charset="-128"/>
              </a:rPr>
              <a:t>④</a:t>
            </a:r>
            <a:r>
              <a:rPr lang="ja-JP" altLang="en-US" sz="1200" dirty="0">
                <a:latin typeface="メイリオ" pitchFamily="50" charset="-128"/>
                <a:ea typeface="メイリオ" pitchFamily="50" charset="-128"/>
                <a:cs typeface="メイリオ" pitchFamily="50" charset="-128"/>
              </a:rPr>
              <a:t>護岸の</a:t>
            </a:r>
            <a:r>
              <a:rPr lang="ja-JP" altLang="en-US" sz="1200" dirty="0" smtClean="0">
                <a:latin typeface="メイリオ" pitchFamily="50" charset="-128"/>
                <a:ea typeface="メイリオ" pitchFamily="50" charset="-128"/>
                <a:cs typeface="メイリオ" pitchFamily="50" charset="-128"/>
              </a:rPr>
              <a:t>沈下量・・・</a:t>
            </a:r>
            <a:r>
              <a:rPr lang="ja-JP" altLang="en-US" sz="1200" b="1" dirty="0" smtClean="0">
                <a:solidFill>
                  <a:srgbClr val="FF0000"/>
                </a:solidFill>
                <a:latin typeface="メイリオ" pitchFamily="50" charset="-128"/>
                <a:ea typeface="メイリオ" pitchFamily="50" charset="-128"/>
                <a:cs typeface="メイリオ" pitchFamily="50" charset="-128"/>
              </a:rPr>
              <a:t>２．３７ｍ</a:t>
            </a:r>
            <a:endParaRPr lang="en-US" altLang="ja-JP" sz="1200" b="1" dirty="0">
              <a:solidFill>
                <a:srgbClr val="FF0000"/>
              </a:solidFill>
              <a:latin typeface="メイリオ" pitchFamily="50" charset="-128"/>
              <a:ea typeface="メイリオ" pitchFamily="50" charset="-128"/>
              <a:cs typeface="メイリオ" pitchFamily="50" charset="-128"/>
            </a:endParaRPr>
          </a:p>
        </p:txBody>
      </p:sp>
      <p:sp>
        <p:nvSpPr>
          <p:cNvPr id="9" name="正方形/長方形 8"/>
          <p:cNvSpPr/>
          <p:nvPr/>
        </p:nvSpPr>
        <p:spPr>
          <a:xfrm>
            <a:off x="0" y="0"/>
            <a:ext cx="9140825" cy="549275"/>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fontAlgn="auto">
              <a:spcBef>
                <a:spcPts val="0"/>
              </a:spcBef>
              <a:spcAft>
                <a:spcPts val="0"/>
              </a:spcAft>
              <a:defRPr/>
            </a:pPr>
            <a:r>
              <a:rPr lang="ja-JP" altLang="en-US" sz="2400" b="1" dirty="0">
                <a:solidFill>
                  <a:schemeClr val="bg1"/>
                </a:solidFill>
              </a:rPr>
              <a:t>２－１　堤外施設（護岸・防波堤）の詳細耐震点検について</a:t>
            </a:r>
            <a:endParaRPr lang="en-US" altLang="ja-JP" sz="2400" b="1" dirty="0">
              <a:solidFill>
                <a:schemeClr val="bg1"/>
              </a:solidFill>
            </a:endParaRPr>
          </a:p>
        </p:txBody>
      </p:sp>
      <p:pic>
        <p:nvPicPr>
          <p:cNvPr id="8195" name="Picture 2"/>
          <p:cNvPicPr>
            <a:picLocks noChangeAspect="1" noChangeArrowheads="1"/>
          </p:cNvPicPr>
          <p:nvPr/>
        </p:nvPicPr>
        <p:blipFill>
          <a:blip r:embed="rId2">
            <a:extLst>
              <a:ext uri="{28A0092B-C50C-407E-A947-70E740481C1C}">
                <a14:useLocalDpi xmlns:a14="http://schemas.microsoft.com/office/drawing/2010/main" val="0"/>
              </a:ext>
            </a:extLst>
          </a:blip>
          <a:srcRect b="6212"/>
          <a:stretch>
            <a:fillRect/>
          </a:stretch>
        </p:blipFill>
        <p:spPr bwMode="auto">
          <a:xfrm>
            <a:off x="467544" y="1528892"/>
            <a:ext cx="3932214" cy="1788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3"/>
          <p:cNvPicPr>
            <a:picLocks noChangeAspect="1" noChangeArrowheads="1"/>
          </p:cNvPicPr>
          <p:nvPr/>
        </p:nvPicPr>
        <p:blipFill>
          <a:blip r:embed="rId3">
            <a:extLst>
              <a:ext uri="{28A0092B-C50C-407E-A947-70E740481C1C}">
                <a14:useLocalDpi xmlns:a14="http://schemas.microsoft.com/office/drawing/2010/main" val="0"/>
              </a:ext>
            </a:extLst>
          </a:blip>
          <a:srcRect b="8368"/>
          <a:stretch>
            <a:fillRect/>
          </a:stretch>
        </p:blipFill>
        <p:spPr bwMode="auto">
          <a:xfrm>
            <a:off x="4637781" y="1490456"/>
            <a:ext cx="3966667" cy="182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 r="9366" b="19621"/>
          <a:stretch/>
        </p:blipFill>
        <p:spPr bwMode="auto">
          <a:xfrm>
            <a:off x="6425677" y="2997906"/>
            <a:ext cx="2106763" cy="24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表 6"/>
          <p:cNvGraphicFramePr>
            <a:graphicFrameLocks noGrp="1"/>
          </p:cNvGraphicFramePr>
          <p:nvPr>
            <p:extLst>
              <p:ext uri="{D42A27DB-BD31-4B8C-83A1-F6EECF244321}">
                <p14:modId xmlns:p14="http://schemas.microsoft.com/office/powerpoint/2010/main" val="3179614408"/>
              </p:ext>
            </p:extLst>
          </p:nvPr>
        </p:nvGraphicFramePr>
        <p:xfrm>
          <a:off x="768350" y="5655736"/>
          <a:ext cx="5027786" cy="1054101"/>
        </p:xfrm>
        <a:graphic>
          <a:graphicData uri="http://schemas.openxmlformats.org/drawingml/2006/table">
            <a:tbl>
              <a:tblPr/>
              <a:tblGrid>
                <a:gridCol w="779744"/>
                <a:gridCol w="620713"/>
                <a:gridCol w="717085"/>
                <a:gridCol w="598731"/>
                <a:gridCol w="661389"/>
                <a:gridCol w="501264"/>
                <a:gridCol w="501264"/>
                <a:gridCol w="647596"/>
              </a:tblGrid>
              <a:tr h="177272">
                <a:tc rowSpan="2">
                  <a:txBody>
                    <a:bodyPr/>
                    <a:lstStyle/>
                    <a:p>
                      <a:pPr algn="ctr" fontAlgn="ctr"/>
                      <a:r>
                        <a:rPr lang="ja-JP" altLang="en-US" sz="1100" b="0" i="0" u="none" strike="noStrike" dirty="0" smtClean="0">
                          <a:solidFill>
                            <a:srgbClr val="000000"/>
                          </a:solidFill>
                          <a:effectLst/>
                          <a:latin typeface="ＭＳ Ｐゴシック"/>
                        </a:rPr>
                        <a:t>箇　所</a:t>
                      </a:r>
                      <a:endParaRPr lang="ja-JP" altLang="en-US" sz="1100" b="0" i="0" u="none" strike="noStrike" dirty="0">
                        <a:solidFill>
                          <a:srgbClr val="000000"/>
                        </a:solidFill>
                        <a:effectLst/>
                        <a:latin typeface="ＭＳ Ｐゴシック"/>
                      </a:endParaRPr>
                    </a:p>
                  </a:txBody>
                  <a:tcPr marL="9525" marR="9525" marT="953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ja-JP" altLang="en-US" sz="1100" b="0" i="0" u="none" strike="noStrike" dirty="0">
                          <a:solidFill>
                            <a:srgbClr val="000000"/>
                          </a:solidFill>
                          <a:effectLst/>
                          <a:latin typeface="ＭＳ Ｐゴシック"/>
                        </a:rPr>
                        <a:t>沈下量（</a:t>
                      </a:r>
                      <a:r>
                        <a:rPr lang="en-US" sz="1100" b="0" i="0" u="none" strike="noStrike" dirty="0">
                          <a:solidFill>
                            <a:srgbClr val="000000"/>
                          </a:solidFill>
                          <a:effectLst/>
                          <a:latin typeface="ＭＳ Ｐゴシック"/>
                        </a:rPr>
                        <a:t>ｍ）</a:t>
                      </a:r>
                    </a:p>
                  </a:txBody>
                  <a:tcPr marL="9525" marR="9525"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gridSpan="3">
                  <a:txBody>
                    <a:bodyPr/>
                    <a:lstStyle/>
                    <a:p>
                      <a:pPr algn="ctr" fontAlgn="ctr"/>
                      <a:r>
                        <a:rPr lang="ja-JP" altLang="en-US" sz="1100" b="0" i="0" u="none" strike="noStrike" dirty="0" smtClean="0">
                          <a:solidFill>
                            <a:srgbClr val="000000"/>
                          </a:solidFill>
                          <a:effectLst/>
                          <a:latin typeface="ＭＳ Ｐゴシック"/>
                        </a:rPr>
                        <a:t>適　用</a:t>
                      </a:r>
                      <a:endParaRPr lang="ja-JP" altLang="en-US" sz="1100" b="0" i="0" u="none" strike="noStrike" dirty="0">
                        <a:solidFill>
                          <a:srgbClr val="000000"/>
                        </a:solidFill>
                        <a:effectLst/>
                        <a:latin typeface="ＭＳ Ｐゴシック"/>
                      </a:endParaRPr>
                    </a:p>
                  </a:txBody>
                  <a:tcPr marL="9525" marR="9525" marT="95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r>
              <a:tr h="345013">
                <a:tc vMerge="1">
                  <a:txBody>
                    <a:bodyPr/>
                    <a:lstStyle/>
                    <a:p>
                      <a:pPr algn="l" fontAlgn="ctr"/>
                      <a:endParaRPr lang="ja-JP" altLang="en-US" sz="1100" b="0" i="0" u="none" strike="noStrike" dirty="0">
                        <a:solidFill>
                          <a:srgbClr val="000000"/>
                        </a:solidFill>
                        <a:effectLst/>
                        <a:latin typeface="ＭＳ Ｐゴシック"/>
                      </a:endParaRPr>
                    </a:p>
                  </a:txBody>
                  <a:tcPr marL="9525" marR="9525" marT="953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ＭＳ Ｐゴシック"/>
                        </a:rPr>
                        <a:t>残留変位</a:t>
                      </a:r>
                    </a:p>
                  </a:txBody>
                  <a:tcPr marL="9525" marR="9525"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ＭＳ Ｐゴシック"/>
                        </a:rPr>
                        <a:t>排水沈下</a:t>
                      </a:r>
                    </a:p>
                  </a:txBody>
                  <a:tcPr marL="9525" marR="9525"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ＭＳ Ｐゴシック"/>
                        </a:rPr>
                        <a:t>地殻変動</a:t>
                      </a:r>
                    </a:p>
                  </a:txBody>
                  <a:tcPr marL="9525" marR="9525"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ＭＳ Ｐゴシック"/>
                        </a:rPr>
                        <a:t>合計</a:t>
                      </a:r>
                    </a:p>
                  </a:txBody>
                  <a:tcPr marL="9525" marR="9525"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r>
              <a:tr h="177272">
                <a:tc>
                  <a:txBody>
                    <a:bodyPr/>
                    <a:lstStyle/>
                    <a:p>
                      <a:pPr algn="l" fontAlgn="ctr"/>
                      <a:r>
                        <a:rPr lang="ja-JP" altLang="en-US" sz="1100" b="0" i="0" u="none" strike="noStrike">
                          <a:solidFill>
                            <a:srgbClr val="000000"/>
                          </a:solidFill>
                          <a:effectLst/>
                          <a:latin typeface="ＭＳ Ｐゴシック"/>
                        </a:rPr>
                        <a:t>矢板天端</a:t>
                      </a:r>
                    </a:p>
                  </a:txBody>
                  <a:tcPr marL="9525" marR="9525" marT="953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a:rPr>
                        <a:t>1.65</a:t>
                      </a:r>
                    </a:p>
                  </a:txBody>
                  <a:tcPr marL="9525" marR="9525"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a:rPr>
                        <a:t>0.43</a:t>
                      </a:r>
                    </a:p>
                  </a:txBody>
                  <a:tcPr marL="9525" marR="9525"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a:rPr>
                        <a:t>0.29</a:t>
                      </a:r>
                    </a:p>
                  </a:txBody>
                  <a:tcPr marL="9525" marR="9525"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a:rPr>
                        <a:t>2.37</a:t>
                      </a:r>
                    </a:p>
                  </a:txBody>
                  <a:tcPr marL="9525" marR="9525"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ja-JP" altLang="en-US" sz="1100" b="0" i="0" u="none" strike="noStrike">
                          <a:solidFill>
                            <a:srgbClr val="000000"/>
                          </a:solidFill>
                          <a:effectLst/>
                          <a:latin typeface="ＭＳ Ｐゴシック"/>
                        </a:rPr>
                        <a:t>沈下後最も標高が高い</a:t>
                      </a:r>
                    </a:p>
                  </a:txBody>
                  <a:tcPr marL="9525" marR="9525" marT="953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177272">
                <a:tc>
                  <a:txBody>
                    <a:bodyPr/>
                    <a:lstStyle/>
                    <a:p>
                      <a:pPr algn="l" fontAlgn="ctr"/>
                      <a:r>
                        <a:rPr lang="ja-JP" altLang="en-US" sz="1100" b="0" i="0" u="none" strike="noStrike" dirty="0">
                          <a:solidFill>
                            <a:srgbClr val="000000"/>
                          </a:solidFill>
                          <a:effectLst/>
                          <a:latin typeface="ＭＳ Ｐゴシック"/>
                        </a:rPr>
                        <a:t>斜面天端</a:t>
                      </a:r>
                    </a:p>
                  </a:txBody>
                  <a:tcPr marL="9525" marR="9525" marT="953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a:rPr>
                        <a:t>2.2</a:t>
                      </a:r>
                    </a:p>
                  </a:txBody>
                  <a:tcPr marL="9525" marR="9525"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a:rPr>
                        <a:t>　</a:t>
                      </a:r>
                    </a:p>
                  </a:txBody>
                  <a:tcPr marL="9525" marR="9525"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ＭＳ Ｐゴシック"/>
                        </a:rPr>
                        <a:t>　</a:t>
                      </a:r>
                    </a:p>
                  </a:txBody>
                  <a:tcPr marL="9525" marR="9525"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ja-JP" sz="1100" b="0" i="0" u="none" strike="noStrike" dirty="0">
                        <a:solidFill>
                          <a:srgbClr val="000000"/>
                        </a:solidFill>
                        <a:effectLst/>
                        <a:latin typeface="ＭＳ Ｐゴシック"/>
                      </a:endParaRPr>
                    </a:p>
                  </a:txBody>
                  <a:tcPr marL="9525" marR="9525"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a:rPr>
                        <a:t>　</a:t>
                      </a:r>
                    </a:p>
                  </a:txBody>
                  <a:tcPr marL="9525" marR="9525" marT="953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a:rPr>
                        <a:t>　</a:t>
                      </a:r>
                    </a:p>
                  </a:txBody>
                  <a:tcPr marL="9525" marR="9525" marT="953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a:rPr>
                        <a:t>　</a:t>
                      </a:r>
                    </a:p>
                  </a:txBody>
                  <a:tcPr marL="9525" marR="9525" marT="953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272">
                <a:tc>
                  <a:txBody>
                    <a:bodyPr/>
                    <a:lstStyle/>
                    <a:p>
                      <a:pPr algn="l" fontAlgn="ctr"/>
                      <a:r>
                        <a:rPr lang="ja-JP" altLang="en-US" sz="1100" b="0" i="0" u="none" strike="noStrike">
                          <a:solidFill>
                            <a:srgbClr val="000000"/>
                          </a:solidFill>
                          <a:effectLst/>
                          <a:latin typeface="ＭＳ Ｐゴシック"/>
                        </a:rPr>
                        <a:t>法線</a:t>
                      </a:r>
                    </a:p>
                  </a:txBody>
                  <a:tcPr marL="9525" marR="9525" marT="953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a:rPr>
                        <a:t>0.6</a:t>
                      </a:r>
                    </a:p>
                  </a:txBody>
                  <a:tcPr marL="9525" marR="9525"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a:rPr>
                        <a:t>　</a:t>
                      </a:r>
                    </a:p>
                  </a:txBody>
                  <a:tcPr marL="9525" marR="9525"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ＭＳ Ｐゴシック"/>
                        </a:rPr>
                        <a:t>　</a:t>
                      </a:r>
                    </a:p>
                  </a:txBody>
                  <a:tcPr marL="9525" marR="9525"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altLang="ja-JP" sz="1100" b="0" i="0" u="none" strike="noStrike" dirty="0">
                        <a:solidFill>
                          <a:srgbClr val="000000"/>
                        </a:solidFill>
                        <a:effectLst/>
                        <a:latin typeface="ＭＳ Ｐゴシック"/>
                      </a:endParaRPr>
                    </a:p>
                  </a:txBody>
                  <a:tcPr marL="9525" marR="9525" marT="9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a:rPr>
                        <a:t>　</a:t>
                      </a:r>
                    </a:p>
                  </a:txBody>
                  <a:tcPr marL="9525" marR="9525" marT="953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a:rPr>
                        <a:t>　</a:t>
                      </a:r>
                    </a:p>
                  </a:txBody>
                  <a:tcPr marL="9525" marR="9525" marT="9531"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ＭＳ Ｐゴシック"/>
                        </a:rPr>
                        <a:t>　</a:t>
                      </a:r>
                    </a:p>
                  </a:txBody>
                  <a:tcPr marL="9525" marR="9525" marT="953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表 7"/>
          <p:cNvGraphicFramePr>
            <a:graphicFrameLocks noGrp="1"/>
          </p:cNvGraphicFramePr>
          <p:nvPr/>
        </p:nvGraphicFramePr>
        <p:xfrm>
          <a:off x="768350" y="3684588"/>
          <a:ext cx="3619500" cy="1200150"/>
        </p:xfrm>
        <a:graphic>
          <a:graphicData uri="http://schemas.openxmlformats.org/drawingml/2006/table">
            <a:tbl>
              <a:tblPr/>
              <a:tblGrid>
                <a:gridCol w="1067737"/>
                <a:gridCol w="743602"/>
                <a:gridCol w="981936"/>
                <a:gridCol w="826225"/>
              </a:tblGrid>
              <a:tr h="200025">
                <a:tc gridSpan="2">
                  <a:txBody>
                    <a:bodyPr/>
                    <a:lstStyle/>
                    <a:p>
                      <a:pPr algn="ctr" fontAlgn="ctr"/>
                      <a:r>
                        <a:rPr lang="ja-JP" altLang="en-US" sz="1100" b="0" i="0" u="none" strike="noStrike" dirty="0">
                          <a:solidFill>
                            <a:srgbClr val="000000"/>
                          </a:solidFill>
                          <a:effectLst/>
                          <a:latin typeface="ＭＳ Ｐゴシック"/>
                        </a:rPr>
                        <a:t>項目</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ＭＳ Ｐゴシック"/>
                        </a:rPr>
                        <a:t>応力（</a:t>
                      </a:r>
                      <a:r>
                        <a:rPr lang="en-US" altLang="ja-JP" sz="1100" b="0" i="0" u="none" strike="noStrike">
                          <a:solidFill>
                            <a:srgbClr val="000000"/>
                          </a:solidFill>
                          <a:effectLst/>
                          <a:latin typeface="ＭＳ Ｐゴシック"/>
                        </a:rPr>
                        <a:t>k</a:t>
                      </a:r>
                      <a:r>
                        <a:rPr lang="ja-JP" altLang="en-US" sz="1100" b="0" i="0" u="none" strike="noStrike">
                          <a:solidFill>
                            <a:srgbClr val="000000"/>
                          </a:solidFill>
                          <a:effectLst/>
                          <a:latin typeface="ＭＳ Ｐゴシック"/>
                        </a:rPr>
                        <a:t>Ｎ・ｍ）</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gridSpan="2">
                  <a:txBody>
                    <a:bodyPr/>
                    <a:lstStyle/>
                    <a:p>
                      <a:pPr algn="l" fontAlgn="ctr"/>
                      <a:r>
                        <a:rPr lang="ja-JP" altLang="en-US" sz="1100" b="0" i="0" u="none" strike="noStrike" dirty="0">
                          <a:solidFill>
                            <a:srgbClr val="000000"/>
                          </a:solidFill>
                          <a:effectLst/>
                          <a:latin typeface="ＭＳ Ｐゴシック"/>
                        </a:rPr>
                        <a:t>最大発生モーメント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a:txBody>
                    <a:bodyPr/>
                    <a:lstStyle/>
                    <a:p>
                      <a:pPr algn="r" fontAlgn="ctr"/>
                      <a:r>
                        <a:rPr lang="en-US" altLang="ja-JP" sz="1100" b="0" i="0" u="none" strike="noStrike">
                          <a:solidFill>
                            <a:srgbClr val="000000"/>
                          </a:solidFill>
                          <a:effectLst/>
                          <a:latin typeface="ＭＳ Ｐゴシック"/>
                        </a:rPr>
                        <a:t>243.6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ctr"/>
                      <a:r>
                        <a:rPr lang="ja-JP" altLang="en-US" sz="1100" b="0" i="0" u="none" strike="noStrike">
                          <a:solidFill>
                            <a:srgbClr val="000000"/>
                          </a:solidFill>
                          <a:effectLst/>
                          <a:latin typeface="ＭＳ Ｐゴシック"/>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‐246.6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1" i="0" u="none" strike="noStrike" dirty="0">
                          <a:solidFill>
                            <a:srgbClr val="FF0000"/>
                          </a:solidFill>
                          <a:effectLst/>
                          <a:latin typeface="ＭＳ Ｐゴシック"/>
                        </a:rPr>
                        <a:t>全塑性</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ctr"/>
                      <a:r>
                        <a:rPr lang="ja-JP" altLang="en-US" sz="1100" b="0" i="0" u="none" strike="noStrike">
                          <a:solidFill>
                            <a:srgbClr val="000000"/>
                          </a:solidFill>
                          <a:effectLst/>
                          <a:latin typeface="ＭＳ Ｐゴシック"/>
                        </a:rPr>
                        <a:t>残留モーメント</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a:rPr>
                        <a:t>　</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238.9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ctr"/>
                      <a:r>
                        <a:rPr lang="ja-JP" altLang="en-US" sz="1100" b="0" i="0" u="none" strike="noStrike" dirty="0">
                          <a:solidFill>
                            <a:srgbClr val="000000"/>
                          </a:solidFill>
                          <a:effectLst/>
                          <a:latin typeface="ＭＳ Ｐゴシック"/>
                        </a:rPr>
                        <a:t>降伏モーメント</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ＭＳ Ｐゴシック"/>
                        </a:rPr>
                        <a:t>　</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212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ctr"/>
                      <a:r>
                        <a:rPr lang="ja-JP" altLang="en-US" sz="1100" b="0" i="0" u="none" strike="noStrike" dirty="0">
                          <a:solidFill>
                            <a:srgbClr val="000000"/>
                          </a:solidFill>
                          <a:effectLst/>
                          <a:latin typeface="ＭＳ Ｐゴシック"/>
                        </a:rPr>
                        <a:t>全塑性モーメント</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ＭＳ Ｐゴシック"/>
                        </a:rPr>
                        <a:t>　</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246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3" name="直線コネクタ 2"/>
          <p:cNvCxnSpPr/>
          <p:nvPr/>
        </p:nvCxnSpPr>
        <p:spPr bwMode="auto">
          <a:xfrm flipV="1">
            <a:off x="1892908" y="1471412"/>
            <a:ext cx="0" cy="1884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bwMode="auto">
          <a:xfrm flipV="1">
            <a:off x="2050579" y="1471411"/>
            <a:ext cx="0"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bwMode="auto">
          <a:xfrm>
            <a:off x="1711908" y="1542849"/>
            <a:ext cx="181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bwMode="auto">
          <a:xfrm flipH="1">
            <a:off x="2050580" y="1539674"/>
            <a:ext cx="19810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bwMode="auto">
          <a:xfrm>
            <a:off x="1735582" y="1268760"/>
            <a:ext cx="582613" cy="261610"/>
          </a:xfrm>
          <a:prstGeom prst="rect">
            <a:avLst/>
          </a:prstGeom>
          <a:noFill/>
        </p:spPr>
        <p:txBody>
          <a:bodyPr>
            <a:spAutoFit/>
          </a:bodyPr>
          <a:lstStyle/>
          <a:p>
            <a:pPr>
              <a:defRPr/>
            </a:pPr>
            <a:r>
              <a:rPr lang="en-US" altLang="ja-JP" sz="1100" dirty="0"/>
              <a:t>5.83</a:t>
            </a:r>
            <a:r>
              <a:rPr lang="ja-JP" altLang="en-US" sz="1100" dirty="0"/>
              <a:t>ｍ</a:t>
            </a:r>
          </a:p>
        </p:txBody>
      </p:sp>
      <p:sp>
        <p:nvSpPr>
          <p:cNvPr id="16" name="スライド番号プレースホルダー 2"/>
          <p:cNvSpPr>
            <a:spLocks noGrp="1"/>
          </p:cNvSpPr>
          <p:nvPr>
            <p:ph type="sldNum" sz="quarter" idx="12"/>
          </p:nvPr>
        </p:nvSpPr>
        <p:spPr bwMode="auto">
          <a:xfrm>
            <a:off x="6902896" y="637624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EF1E26BA-02DF-436C-9BBF-9F4051A0F4AE}" type="slidenum">
              <a:rPr lang="ja-JP" altLang="en-US">
                <a:solidFill>
                  <a:srgbClr val="898989"/>
                </a:solidFill>
              </a:rPr>
              <a:pPr/>
              <a:t>15</a:t>
            </a:fld>
            <a:endParaRPr lang="en-US" altLang="ja-JP" dirty="0">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コンテンツ プレースホルダー 2"/>
          <p:cNvSpPr txBox="1">
            <a:spLocks/>
          </p:cNvSpPr>
          <p:nvPr/>
        </p:nvSpPr>
        <p:spPr bwMode="auto">
          <a:xfrm>
            <a:off x="179512" y="692696"/>
            <a:ext cx="822960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20000"/>
              </a:spcBef>
              <a:buFont typeface="Arial" charset="0"/>
              <a:buNone/>
            </a:pPr>
            <a:r>
              <a:rPr lang="ja-JP" altLang="en-US" sz="1200" dirty="0">
                <a:latin typeface="メイリオ" pitchFamily="50" charset="-128"/>
                <a:ea typeface="メイリオ" pitchFamily="50" charset="-128"/>
                <a:cs typeface="メイリオ" pitchFamily="50" charset="-128"/>
              </a:rPr>
              <a:t>■廃棄物埋立護岸南（３）護岸の詳細検討（</a:t>
            </a:r>
            <a:r>
              <a:rPr lang="en-US" altLang="ja-JP" sz="1200" dirty="0">
                <a:latin typeface="メイリオ" pitchFamily="50" charset="-128"/>
                <a:ea typeface="メイリオ" pitchFamily="50" charset="-128"/>
                <a:cs typeface="メイリオ" pitchFamily="50" charset="-128"/>
              </a:rPr>
              <a:t>FLIP</a:t>
            </a:r>
            <a:r>
              <a:rPr lang="ja-JP" altLang="en-US" sz="1200" dirty="0">
                <a:latin typeface="メイリオ" pitchFamily="50" charset="-128"/>
                <a:ea typeface="メイリオ" pitchFamily="50" charset="-128"/>
                <a:cs typeface="メイリオ" pitchFamily="50" charset="-128"/>
              </a:rPr>
              <a:t>による耐震診断）</a:t>
            </a:r>
            <a:endParaRPr lang="en-US" altLang="ja-JP" sz="1200" dirty="0">
              <a:latin typeface="メイリオ" pitchFamily="50" charset="-128"/>
              <a:ea typeface="メイリオ" pitchFamily="50" charset="-128"/>
              <a:cs typeface="メイリオ" pitchFamily="50" charset="-128"/>
            </a:endParaRPr>
          </a:p>
          <a:p>
            <a:pPr eaLnBrk="1" hangingPunct="1">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eaLnBrk="1" hangingPunct="1">
              <a:spcBef>
                <a:spcPct val="20000"/>
              </a:spcBef>
              <a:buFont typeface="Arial" charset="0"/>
              <a:buNone/>
            </a:pPr>
            <a:r>
              <a:rPr lang="ja-JP" altLang="en-US" sz="1200" dirty="0">
                <a:latin typeface="メイリオ" pitchFamily="50" charset="-128"/>
                <a:ea typeface="メイリオ" pitchFamily="50" charset="-128"/>
                <a:cs typeface="メイリオ" pitchFamily="50" charset="-128"/>
              </a:rPr>
              <a:t>　</a:t>
            </a:r>
            <a:r>
              <a:rPr lang="ja-JP" altLang="en-US" sz="1200" dirty="0" smtClean="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加速度地震動時系列図　　　　　　　　　　　　　　</a:t>
            </a:r>
            <a:r>
              <a:rPr lang="ja-JP" altLang="en-US" sz="1200" dirty="0" smtClean="0">
                <a:latin typeface="メイリオ" pitchFamily="50" charset="-128"/>
                <a:ea typeface="メイリオ" pitchFamily="50" charset="-128"/>
                <a:cs typeface="メイリオ" pitchFamily="50" charset="-128"/>
              </a:rPr>
              <a:t>　　 </a:t>
            </a:r>
            <a:r>
              <a:rPr lang="ja-JP" altLang="en-US" sz="1200" dirty="0">
                <a:latin typeface="メイリオ" pitchFamily="50" charset="-128"/>
                <a:ea typeface="メイリオ" pitchFamily="50" charset="-128"/>
                <a:cs typeface="メイリオ" pitchFamily="50" charset="-128"/>
              </a:rPr>
              <a:t>○照査断面　　　　　　</a:t>
            </a:r>
            <a:endParaRPr lang="en-US" altLang="ja-JP" sz="1200" dirty="0">
              <a:latin typeface="メイリオ" pitchFamily="50" charset="-128"/>
              <a:ea typeface="メイリオ" pitchFamily="50" charset="-128"/>
              <a:cs typeface="メイリオ" pitchFamily="50" charset="-128"/>
            </a:endParaRPr>
          </a:p>
          <a:p>
            <a:pPr eaLnBrk="1" hangingPunct="1">
              <a:spcBef>
                <a:spcPct val="20000"/>
              </a:spcBef>
              <a:buFont typeface="Arial" charset="0"/>
              <a:buNone/>
            </a:pPr>
            <a:r>
              <a:rPr lang="ja-JP" altLang="en-US" sz="1200" dirty="0">
                <a:latin typeface="メイリオ" pitchFamily="50" charset="-128"/>
                <a:ea typeface="メイリオ" pitchFamily="50" charset="-128"/>
                <a:cs typeface="メイリオ" pitchFamily="50" charset="-128"/>
              </a:rPr>
              <a:t>　　</a:t>
            </a:r>
            <a:r>
              <a:rPr lang="ja-JP" altLang="en-US" sz="1200" dirty="0" smtClean="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最大加速度　</a:t>
            </a:r>
            <a:r>
              <a:rPr lang="en-US" altLang="ja-JP" sz="1200" dirty="0" smtClean="0">
                <a:latin typeface="メイリオ" pitchFamily="50" charset="-128"/>
                <a:ea typeface="メイリオ" pitchFamily="50" charset="-128"/>
                <a:cs typeface="メイリオ" pitchFamily="50" charset="-128"/>
              </a:rPr>
              <a:t>238.76</a:t>
            </a:r>
            <a:r>
              <a:rPr lang="ja-JP" altLang="en-US" sz="1200" dirty="0" smtClean="0">
                <a:latin typeface="メイリオ" pitchFamily="50" charset="-128"/>
                <a:ea typeface="メイリオ" pitchFamily="50" charset="-128"/>
                <a:cs typeface="メイリオ" pitchFamily="50" charset="-128"/>
              </a:rPr>
              <a:t> </a:t>
            </a:r>
            <a:r>
              <a:rPr lang="en-US" altLang="ja-JP" sz="1200" dirty="0" smtClean="0">
                <a:latin typeface="メイリオ" pitchFamily="50" charset="-128"/>
                <a:ea typeface="メイリオ" pitchFamily="50" charset="-128"/>
                <a:cs typeface="メイリオ" pitchFamily="50" charset="-128"/>
              </a:rPr>
              <a:t>gal</a:t>
            </a:r>
            <a:r>
              <a:rPr lang="ja-JP" altLang="en-US" sz="1200" dirty="0" smtClean="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合成）</a:t>
            </a:r>
            <a:endParaRPr lang="en-US" altLang="ja-JP" sz="1200" dirty="0">
              <a:latin typeface="メイリオ" pitchFamily="50" charset="-128"/>
              <a:ea typeface="メイリオ" pitchFamily="50" charset="-128"/>
              <a:cs typeface="メイリオ" pitchFamily="50" charset="-128"/>
            </a:endParaRPr>
          </a:p>
          <a:p>
            <a:pPr eaLnBrk="1" hangingPunct="1">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eaLnBrk="1" hangingPunct="1">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eaLnBrk="1" hangingPunct="1">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eaLnBrk="1" hangingPunct="1">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eaLnBrk="1" hangingPunct="1">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eaLnBrk="1" hangingPunct="1">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eaLnBrk="1" hangingPunct="1">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eaLnBrk="1" hangingPunct="1">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eaLnBrk="1" hangingPunct="1">
              <a:spcBef>
                <a:spcPct val="20000"/>
              </a:spcBef>
              <a:buFont typeface="Arial" charset="0"/>
              <a:buNone/>
            </a:pPr>
            <a:r>
              <a:rPr lang="ja-JP" altLang="en-US" sz="1200" dirty="0">
                <a:latin typeface="メイリオ" pitchFamily="50" charset="-128"/>
                <a:ea typeface="メイリオ" pitchFamily="50" charset="-128"/>
                <a:cs typeface="メイリオ" pitchFamily="50" charset="-128"/>
              </a:rPr>
              <a:t>　</a:t>
            </a:r>
            <a:r>
              <a:rPr lang="ja-JP" altLang="en-US" sz="1200" dirty="0" smtClean="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検討モデル</a:t>
            </a:r>
            <a:endParaRPr lang="en-US" altLang="ja-JP" sz="1200" dirty="0">
              <a:latin typeface="メイリオ" pitchFamily="50" charset="-128"/>
              <a:ea typeface="メイリオ" pitchFamily="50" charset="-128"/>
              <a:cs typeface="メイリオ" pitchFamily="50" charset="-128"/>
            </a:endParaRPr>
          </a:p>
          <a:p>
            <a:pPr eaLnBrk="1" hangingPunct="1">
              <a:spcBef>
                <a:spcPct val="20000"/>
              </a:spcBef>
              <a:buFont typeface="Arial" charset="0"/>
              <a:buNone/>
            </a:pPr>
            <a:r>
              <a:rPr lang="ja-JP" altLang="en-US" sz="1200" dirty="0">
                <a:latin typeface="メイリオ" pitchFamily="50" charset="-128"/>
                <a:ea typeface="メイリオ" pitchFamily="50" charset="-128"/>
                <a:cs typeface="メイリオ" pitchFamily="50" charset="-128"/>
              </a:rPr>
              <a:t>　</a:t>
            </a:r>
            <a:endParaRPr lang="en-US" altLang="ja-JP" sz="1200" dirty="0">
              <a:latin typeface="メイリオ" pitchFamily="50" charset="-128"/>
              <a:ea typeface="メイリオ" pitchFamily="50" charset="-128"/>
              <a:cs typeface="メイリオ" pitchFamily="50" charset="-128"/>
            </a:endParaRPr>
          </a:p>
          <a:p>
            <a:pPr eaLnBrk="1" hangingPunct="1">
              <a:spcBef>
                <a:spcPct val="20000"/>
              </a:spcBef>
              <a:buFont typeface="Arial" charset="0"/>
              <a:buNone/>
            </a:pPr>
            <a:r>
              <a:rPr lang="ja-JP" altLang="en-US" sz="1200" dirty="0">
                <a:latin typeface="メイリオ" pitchFamily="50" charset="-128"/>
                <a:ea typeface="メイリオ" pitchFamily="50" charset="-128"/>
                <a:cs typeface="メイリオ" pitchFamily="50" charset="-128"/>
              </a:rPr>
              <a:t>　　　　　　</a:t>
            </a:r>
            <a:endParaRPr lang="en-US" altLang="ja-JP" sz="1200" dirty="0">
              <a:latin typeface="メイリオ" pitchFamily="50" charset="-128"/>
              <a:ea typeface="メイリオ" pitchFamily="50" charset="-128"/>
              <a:cs typeface="メイリオ" pitchFamily="50" charset="-128"/>
            </a:endParaRPr>
          </a:p>
          <a:p>
            <a:pPr eaLnBrk="1" hangingPunct="1">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eaLnBrk="1" hangingPunct="1">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eaLnBrk="1" hangingPunct="1">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eaLnBrk="1" hangingPunct="1">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eaLnBrk="1" hangingPunct="1">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eaLnBrk="1" hangingPunct="1">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eaLnBrk="1" hangingPunct="1">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eaLnBrk="1" hangingPunct="1">
              <a:spcBef>
                <a:spcPct val="20000"/>
              </a:spcBef>
              <a:buFont typeface="Arial" charset="0"/>
              <a:buNone/>
            </a:pPr>
            <a:r>
              <a:rPr lang="ja-JP" altLang="en-US" sz="1200" dirty="0">
                <a:latin typeface="メイリオ" pitchFamily="50" charset="-128"/>
                <a:ea typeface="メイリオ" pitchFamily="50" charset="-128"/>
                <a:cs typeface="メイリオ" pitchFamily="50" charset="-128"/>
              </a:rPr>
              <a:t>　　　　　　　　　　　　　　</a:t>
            </a:r>
          </a:p>
        </p:txBody>
      </p:sp>
      <p:sp>
        <p:nvSpPr>
          <p:cNvPr id="4" name="テキスト ボックス 3"/>
          <p:cNvSpPr txBox="1"/>
          <p:nvPr/>
        </p:nvSpPr>
        <p:spPr>
          <a:xfrm>
            <a:off x="3070027" y="3831356"/>
            <a:ext cx="503237" cy="254000"/>
          </a:xfrm>
          <a:prstGeom prst="rect">
            <a:avLst/>
          </a:prstGeom>
          <a:noFill/>
        </p:spPr>
        <p:txBody>
          <a:bodyPr>
            <a:spAutoFit/>
          </a:bodyPr>
          <a:lstStyle/>
          <a:p>
            <a:pPr>
              <a:defRPr/>
            </a:pPr>
            <a:endParaRPr lang="ja-JP" altLang="en-US" sz="1050" dirty="0"/>
          </a:p>
        </p:txBody>
      </p:sp>
      <p:sp>
        <p:nvSpPr>
          <p:cNvPr id="5" name="線吹き出し 2 4"/>
          <p:cNvSpPr/>
          <p:nvPr/>
        </p:nvSpPr>
        <p:spPr>
          <a:xfrm>
            <a:off x="3290689" y="3536081"/>
            <a:ext cx="719138" cy="280988"/>
          </a:xfrm>
          <a:prstGeom prst="callout2">
            <a:avLst>
              <a:gd name="adj1" fmla="val -35947"/>
              <a:gd name="adj2" fmla="val 219109"/>
              <a:gd name="adj3" fmla="val -35149"/>
              <a:gd name="adj4" fmla="val 95739"/>
              <a:gd name="adj5" fmla="val 170345"/>
              <a:gd name="adj6" fmla="val 6527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テキスト ボックス 5"/>
          <p:cNvSpPr txBox="1"/>
          <p:nvPr/>
        </p:nvSpPr>
        <p:spPr>
          <a:xfrm>
            <a:off x="3901877" y="3242394"/>
            <a:ext cx="1081087" cy="254000"/>
          </a:xfrm>
          <a:prstGeom prst="rect">
            <a:avLst/>
          </a:prstGeom>
          <a:noFill/>
        </p:spPr>
        <p:txBody>
          <a:bodyPr>
            <a:spAutoFit/>
          </a:bodyPr>
          <a:lstStyle/>
          <a:p>
            <a:pPr>
              <a:defRPr/>
            </a:pPr>
            <a:r>
              <a:rPr lang="ja-JP" altLang="en-US" sz="1050" b="1" dirty="0"/>
              <a:t>パラペット天端</a:t>
            </a:r>
          </a:p>
        </p:txBody>
      </p:sp>
      <p:pic>
        <p:nvPicPr>
          <p:cNvPr id="92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376" y="1669133"/>
            <a:ext cx="3928616" cy="1336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8168" y="1256383"/>
            <a:ext cx="3687763" cy="188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3956769"/>
            <a:ext cx="6945312" cy="256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2412802" y="3469406"/>
            <a:ext cx="657225" cy="254000"/>
          </a:xfrm>
          <a:prstGeom prst="rect">
            <a:avLst/>
          </a:prstGeom>
          <a:noFill/>
        </p:spPr>
        <p:txBody>
          <a:bodyPr>
            <a:spAutoFit/>
          </a:bodyPr>
          <a:lstStyle/>
          <a:p>
            <a:pPr>
              <a:defRPr/>
            </a:pPr>
            <a:r>
              <a:rPr lang="ja-JP" altLang="en-US" sz="1050" b="1" dirty="0"/>
              <a:t>法線</a:t>
            </a:r>
          </a:p>
        </p:txBody>
      </p:sp>
      <p:sp>
        <p:nvSpPr>
          <p:cNvPr id="12" name="線吹き出し 2 11"/>
          <p:cNvSpPr/>
          <p:nvPr/>
        </p:nvSpPr>
        <p:spPr>
          <a:xfrm>
            <a:off x="3398639" y="3675781"/>
            <a:ext cx="719138" cy="280988"/>
          </a:xfrm>
          <a:prstGeom prst="callout2">
            <a:avLst>
              <a:gd name="adj1" fmla="val -5239"/>
              <a:gd name="adj2" fmla="val -122031"/>
              <a:gd name="adj3" fmla="val -6554"/>
              <a:gd name="adj4" fmla="val -81636"/>
              <a:gd name="adj5" fmla="val 144908"/>
              <a:gd name="adj6" fmla="val 1551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円/楕円 12"/>
          <p:cNvSpPr>
            <a:spLocks noChangeAspect="1"/>
          </p:cNvSpPr>
          <p:nvPr/>
        </p:nvSpPr>
        <p:spPr>
          <a:xfrm>
            <a:off x="3656219" y="3919260"/>
            <a:ext cx="180000" cy="180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円/楕円 13"/>
          <p:cNvSpPr>
            <a:spLocks noChangeAspect="1"/>
          </p:cNvSpPr>
          <p:nvPr/>
        </p:nvSpPr>
        <p:spPr>
          <a:xfrm>
            <a:off x="3449918" y="4021244"/>
            <a:ext cx="180000" cy="180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線吹き出し 2 14"/>
          <p:cNvSpPr/>
          <p:nvPr/>
        </p:nvSpPr>
        <p:spPr>
          <a:xfrm>
            <a:off x="4207643" y="1416720"/>
            <a:ext cx="720725" cy="287338"/>
          </a:xfrm>
          <a:prstGeom prst="callout2">
            <a:avLst>
              <a:gd name="adj1" fmla="val 32131"/>
              <a:gd name="adj2" fmla="val 161297"/>
              <a:gd name="adj3" fmla="val 35073"/>
              <a:gd name="adj4" fmla="val 295043"/>
              <a:gd name="adj5" fmla="val 196754"/>
              <a:gd name="adj6" fmla="val 33625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231" name="テキスト ボックス 54"/>
          <p:cNvSpPr txBox="1">
            <a:spLocks noChangeArrowheads="1"/>
          </p:cNvSpPr>
          <p:nvPr/>
        </p:nvSpPr>
        <p:spPr bwMode="auto">
          <a:xfrm>
            <a:off x="5310956" y="1330995"/>
            <a:ext cx="12779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900" b="1"/>
              <a:t>直立消波ケーソン</a:t>
            </a:r>
          </a:p>
        </p:txBody>
      </p:sp>
      <p:sp>
        <p:nvSpPr>
          <p:cNvPr id="17" name="線吹き出し 2 16"/>
          <p:cNvSpPr/>
          <p:nvPr/>
        </p:nvSpPr>
        <p:spPr>
          <a:xfrm>
            <a:off x="4360043" y="1569120"/>
            <a:ext cx="720725" cy="287338"/>
          </a:xfrm>
          <a:prstGeom prst="callout2">
            <a:avLst>
              <a:gd name="adj1" fmla="val -160500"/>
              <a:gd name="adj2" fmla="val 502898"/>
              <a:gd name="adj3" fmla="val -161977"/>
              <a:gd name="adj4" fmla="val 373421"/>
              <a:gd name="adj5" fmla="val 40336"/>
              <a:gd name="adj6" fmla="val 33272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233" name="テキスト ボックス 52"/>
          <p:cNvSpPr txBox="1">
            <a:spLocks noChangeArrowheads="1"/>
          </p:cNvSpPr>
          <p:nvPr/>
        </p:nvSpPr>
        <p:spPr bwMode="auto">
          <a:xfrm>
            <a:off x="6939731" y="908720"/>
            <a:ext cx="12795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900" b="1"/>
              <a:t>場所打コンクリート</a:t>
            </a:r>
          </a:p>
        </p:txBody>
      </p:sp>
      <p:sp>
        <p:nvSpPr>
          <p:cNvPr id="19" name="線吹き出し 2 18"/>
          <p:cNvSpPr/>
          <p:nvPr/>
        </p:nvSpPr>
        <p:spPr>
          <a:xfrm>
            <a:off x="4512443" y="1491333"/>
            <a:ext cx="4059238" cy="517525"/>
          </a:xfrm>
          <a:custGeom>
            <a:avLst/>
            <a:gdLst>
              <a:gd name="connsiteX0" fmla="*/ 0 w 720725"/>
              <a:gd name="connsiteY0" fmla="*/ 0 h 287338"/>
              <a:gd name="connsiteX1" fmla="*/ 720725 w 720725"/>
              <a:gd name="connsiteY1" fmla="*/ 0 h 287338"/>
              <a:gd name="connsiteX2" fmla="*/ 720725 w 720725"/>
              <a:gd name="connsiteY2" fmla="*/ 287338 h 287338"/>
              <a:gd name="connsiteX3" fmla="*/ 0 w 720725"/>
              <a:gd name="connsiteY3" fmla="*/ 287338 h 287338"/>
              <a:gd name="connsiteX4" fmla="*/ 0 w 720725"/>
              <a:gd name="connsiteY4" fmla="*/ 0 h 287338"/>
              <a:gd name="connsiteX0" fmla="*/ 3886906 w 720725"/>
              <a:gd name="connsiteY0" fmla="*/ -232459 h 287338"/>
              <a:gd name="connsiteX1" fmla="*/ 3447566 w 720725"/>
              <a:gd name="connsiteY1" fmla="*/ -230370 h 287338"/>
              <a:gd name="connsiteX2" fmla="*/ 2830561 w 720725"/>
              <a:gd name="connsiteY2" fmla="*/ 179443 h 287338"/>
              <a:gd name="connsiteX0" fmla="*/ 0 w 4058589"/>
              <a:gd name="connsiteY0" fmla="*/ 230370 h 517708"/>
              <a:gd name="connsiteX1" fmla="*/ 720725 w 4058589"/>
              <a:gd name="connsiteY1" fmla="*/ 230370 h 517708"/>
              <a:gd name="connsiteX2" fmla="*/ 720725 w 4058589"/>
              <a:gd name="connsiteY2" fmla="*/ 517708 h 517708"/>
              <a:gd name="connsiteX3" fmla="*/ 0 w 4058589"/>
              <a:gd name="connsiteY3" fmla="*/ 517708 h 517708"/>
              <a:gd name="connsiteX4" fmla="*/ 0 w 4058589"/>
              <a:gd name="connsiteY4" fmla="*/ 230370 h 517708"/>
              <a:gd name="connsiteX0" fmla="*/ 4058589 w 4058589"/>
              <a:gd name="connsiteY0" fmla="*/ 1643 h 517708"/>
              <a:gd name="connsiteX1" fmla="*/ 3447566 w 4058589"/>
              <a:gd name="connsiteY1" fmla="*/ 0 h 517708"/>
              <a:gd name="connsiteX2" fmla="*/ 2830561 w 4058589"/>
              <a:gd name="connsiteY2" fmla="*/ 409813 h 517708"/>
            </a:gdLst>
            <a:ahLst/>
            <a:cxnLst>
              <a:cxn ang="0">
                <a:pos x="connsiteX0" y="connsiteY0"/>
              </a:cxn>
              <a:cxn ang="0">
                <a:pos x="connsiteX1" y="connsiteY1"/>
              </a:cxn>
              <a:cxn ang="0">
                <a:pos x="connsiteX2" y="connsiteY2"/>
              </a:cxn>
            </a:cxnLst>
            <a:rect l="l" t="t" r="r" b="b"/>
            <a:pathLst>
              <a:path w="4058589" h="517708" stroke="0" extrusionOk="0">
                <a:moveTo>
                  <a:pt x="0" y="230370"/>
                </a:moveTo>
                <a:lnTo>
                  <a:pt x="720725" y="230370"/>
                </a:lnTo>
                <a:lnTo>
                  <a:pt x="720725" y="517708"/>
                </a:lnTo>
                <a:lnTo>
                  <a:pt x="0" y="517708"/>
                </a:lnTo>
                <a:lnTo>
                  <a:pt x="0" y="230370"/>
                </a:lnTo>
                <a:close/>
              </a:path>
              <a:path w="4058589" h="517708" fill="none" extrusionOk="0">
                <a:moveTo>
                  <a:pt x="4058589" y="1643"/>
                </a:moveTo>
                <a:lnTo>
                  <a:pt x="3447566" y="0"/>
                </a:lnTo>
                <a:lnTo>
                  <a:pt x="2830561" y="409813"/>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235" name="テキスト ボックス 53"/>
          <p:cNvSpPr txBox="1">
            <a:spLocks noChangeArrowheads="1"/>
          </p:cNvSpPr>
          <p:nvPr/>
        </p:nvSpPr>
        <p:spPr bwMode="auto">
          <a:xfrm>
            <a:off x="7882706" y="1305595"/>
            <a:ext cx="7937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900" b="1"/>
              <a:t>鋼矢板</a:t>
            </a:r>
            <a:r>
              <a:rPr lang="en-US" altLang="ja-JP" sz="900" b="1"/>
              <a:t>ⅡA</a:t>
            </a:r>
            <a:endParaRPr lang="ja-JP" altLang="en-US" sz="900" b="1"/>
          </a:p>
        </p:txBody>
      </p:sp>
      <p:sp>
        <p:nvSpPr>
          <p:cNvPr id="21" name="線吹き出し 2 20"/>
          <p:cNvSpPr/>
          <p:nvPr/>
        </p:nvSpPr>
        <p:spPr>
          <a:xfrm>
            <a:off x="4390206" y="1599283"/>
            <a:ext cx="720725" cy="287337"/>
          </a:xfrm>
          <a:prstGeom prst="callout2">
            <a:avLst>
              <a:gd name="adj1" fmla="val -91951"/>
              <a:gd name="adj2" fmla="val 530494"/>
              <a:gd name="adj3" fmla="val -91224"/>
              <a:gd name="adj4" fmla="val 463369"/>
              <a:gd name="adj5" fmla="val 62450"/>
              <a:gd name="adj6" fmla="val 39273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237" name="テキスト ボックス 53"/>
          <p:cNvSpPr txBox="1">
            <a:spLocks noChangeArrowheads="1"/>
          </p:cNvSpPr>
          <p:nvPr/>
        </p:nvSpPr>
        <p:spPr bwMode="auto">
          <a:xfrm>
            <a:off x="7671568" y="1156370"/>
            <a:ext cx="7080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900" b="1"/>
              <a:t>タイロッド</a:t>
            </a:r>
          </a:p>
        </p:txBody>
      </p:sp>
      <p:sp>
        <p:nvSpPr>
          <p:cNvPr id="23" name="線吹き出し 2 22"/>
          <p:cNvSpPr/>
          <p:nvPr/>
        </p:nvSpPr>
        <p:spPr>
          <a:xfrm>
            <a:off x="1588889" y="2386683"/>
            <a:ext cx="720725" cy="287337"/>
          </a:xfrm>
          <a:prstGeom prst="callout2">
            <a:avLst>
              <a:gd name="adj1" fmla="val -85321"/>
              <a:gd name="adj2" fmla="val 445032"/>
              <a:gd name="adj3" fmla="val -80174"/>
              <a:gd name="adj4" fmla="val 552355"/>
              <a:gd name="adj5" fmla="val -120975"/>
              <a:gd name="adj6" fmla="val 6332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239" name="テキスト ボックス 53"/>
          <p:cNvSpPr txBox="1">
            <a:spLocks noChangeArrowheads="1"/>
          </p:cNvSpPr>
          <p:nvPr/>
        </p:nvSpPr>
        <p:spPr bwMode="auto">
          <a:xfrm>
            <a:off x="4791843" y="1962820"/>
            <a:ext cx="1030288"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900" b="1"/>
              <a:t>消波工</a:t>
            </a:r>
            <a:endParaRPr lang="en-US" altLang="ja-JP" sz="900" b="1"/>
          </a:p>
          <a:p>
            <a:pPr eaLnBrk="1" hangingPunct="1"/>
            <a:r>
              <a:rPr lang="ja-JP" altLang="en-US" sz="800" b="1"/>
              <a:t>（</a:t>
            </a:r>
            <a:r>
              <a:rPr lang="en-US" altLang="ja-JP" sz="800" b="1"/>
              <a:t>4t</a:t>
            </a:r>
            <a:r>
              <a:rPr lang="ja-JP" altLang="en-US" sz="800" b="1"/>
              <a:t>消波ブロック）</a:t>
            </a:r>
          </a:p>
        </p:txBody>
      </p:sp>
      <p:sp>
        <p:nvSpPr>
          <p:cNvPr id="9240" name="テキスト ボックス 18"/>
          <p:cNvSpPr txBox="1">
            <a:spLocks noChangeArrowheads="1"/>
          </p:cNvSpPr>
          <p:nvPr/>
        </p:nvSpPr>
        <p:spPr bwMode="auto">
          <a:xfrm>
            <a:off x="6156176" y="4325783"/>
            <a:ext cx="61555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800" b="1" dirty="0">
                <a:solidFill>
                  <a:schemeClr val="bg1"/>
                </a:solidFill>
                <a:latin typeface="ＭＳ Ｐ明朝" charset="-128"/>
                <a:ea typeface="ＭＳ Ｐ明朝" charset="-128"/>
              </a:rPr>
              <a:t>廃棄物（水中）</a:t>
            </a:r>
          </a:p>
        </p:txBody>
      </p:sp>
      <p:sp>
        <p:nvSpPr>
          <p:cNvPr id="9241" name="テキスト ボックス 18"/>
          <p:cNvSpPr txBox="1">
            <a:spLocks noChangeArrowheads="1"/>
          </p:cNvSpPr>
          <p:nvPr/>
        </p:nvSpPr>
        <p:spPr bwMode="auto">
          <a:xfrm>
            <a:off x="4430316" y="4378170"/>
            <a:ext cx="20518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800" b="1" dirty="0">
                <a:solidFill>
                  <a:schemeClr val="bg1"/>
                </a:solidFill>
                <a:latin typeface="ＭＳ Ｐ明朝" charset="-128"/>
                <a:ea typeface="ＭＳ Ｐ明朝" charset="-128"/>
              </a:rPr>
              <a:t>盛土</a:t>
            </a:r>
          </a:p>
        </p:txBody>
      </p:sp>
      <p:sp>
        <p:nvSpPr>
          <p:cNvPr id="9242" name="テキスト ボックス 18"/>
          <p:cNvSpPr txBox="1">
            <a:spLocks noChangeArrowheads="1"/>
          </p:cNvSpPr>
          <p:nvPr/>
        </p:nvSpPr>
        <p:spPr bwMode="auto">
          <a:xfrm>
            <a:off x="4423966" y="4613696"/>
            <a:ext cx="20518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800" b="1" dirty="0">
                <a:solidFill>
                  <a:schemeClr val="bg1"/>
                </a:solidFill>
                <a:latin typeface="ＭＳ Ｐ明朝" charset="-128"/>
                <a:ea typeface="ＭＳ Ｐ明朝" charset="-128"/>
              </a:rPr>
              <a:t>盛砂</a:t>
            </a:r>
          </a:p>
        </p:txBody>
      </p:sp>
      <p:sp>
        <p:nvSpPr>
          <p:cNvPr id="9243" name="テキスト ボックス 18"/>
          <p:cNvSpPr txBox="1">
            <a:spLocks noChangeArrowheads="1"/>
          </p:cNvSpPr>
          <p:nvPr/>
        </p:nvSpPr>
        <p:spPr bwMode="auto">
          <a:xfrm>
            <a:off x="2926159" y="4653136"/>
            <a:ext cx="20518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800" b="1" dirty="0">
                <a:solidFill>
                  <a:schemeClr val="bg1"/>
                </a:solidFill>
                <a:latin typeface="ＭＳ Ｐ明朝" charset="-128"/>
                <a:ea typeface="ＭＳ Ｐ明朝" charset="-128"/>
              </a:rPr>
              <a:t>雑石</a:t>
            </a:r>
          </a:p>
        </p:txBody>
      </p:sp>
      <p:sp>
        <p:nvSpPr>
          <p:cNvPr id="9244" name="テキスト ボックス 18"/>
          <p:cNvSpPr txBox="1">
            <a:spLocks noChangeArrowheads="1"/>
          </p:cNvSpPr>
          <p:nvPr/>
        </p:nvSpPr>
        <p:spPr bwMode="auto">
          <a:xfrm>
            <a:off x="3136304" y="4433563"/>
            <a:ext cx="41036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800" b="1" dirty="0">
                <a:solidFill>
                  <a:schemeClr val="bg1"/>
                </a:solidFill>
                <a:latin typeface="ＭＳ Ｐ明朝" charset="-128"/>
                <a:ea typeface="ＭＳ Ｐ明朝" charset="-128"/>
              </a:rPr>
              <a:t>基礎捨石</a:t>
            </a:r>
          </a:p>
        </p:txBody>
      </p:sp>
      <p:sp>
        <p:nvSpPr>
          <p:cNvPr id="9245" name="テキスト ボックス 18"/>
          <p:cNvSpPr txBox="1">
            <a:spLocks noChangeArrowheads="1"/>
          </p:cNvSpPr>
          <p:nvPr/>
        </p:nvSpPr>
        <p:spPr bwMode="auto">
          <a:xfrm>
            <a:off x="5317232" y="4794095"/>
            <a:ext cx="30777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800" b="1" dirty="0" smtClean="0">
                <a:solidFill>
                  <a:schemeClr val="bg1"/>
                </a:solidFill>
                <a:latin typeface="ＭＳ Ｐ明朝" charset="-128"/>
                <a:ea typeface="ＭＳ Ｐ明朝" charset="-128"/>
              </a:rPr>
              <a:t>粘性土</a:t>
            </a:r>
            <a:endParaRPr lang="ja-JP" altLang="en-US" sz="800" b="1" dirty="0">
              <a:solidFill>
                <a:schemeClr val="bg1"/>
              </a:solidFill>
              <a:latin typeface="ＭＳ Ｐ明朝" charset="-128"/>
              <a:ea typeface="ＭＳ Ｐ明朝" charset="-128"/>
            </a:endParaRPr>
          </a:p>
        </p:txBody>
      </p:sp>
      <p:sp>
        <p:nvSpPr>
          <p:cNvPr id="9246" name="テキスト ボックス 18"/>
          <p:cNvSpPr txBox="1">
            <a:spLocks noChangeArrowheads="1"/>
          </p:cNvSpPr>
          <p:nvPr/>
        </p:nvSpPr>
        <p:spPr bwMode="auto">
          <a:xfrm>
            <a:off x="1332607" y="4798500"/>
            <a:ext cx="307777" cy="123111"/>
          </a:xfrm>
          <a:prstGeom prst="rect">
            <a:avLst/>
          </a:prstGeom>
          <a:solidFill>
            <a:schemeClr val="bg1">
              <a:alpha val="50000"/>
            </a:schemeClr>
          </a:solidFill>
          <a:ln>
            <a:noFill/>
          </a:ln>
        </p:spPr>
        <p:txBody>
          <a:bodyPr wrap="none"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800" b="1" dirty="0" smtClean="0">
                <a:latin typeface="ＭＳ Ｐ明朝" charset="-128"/>
                <a:ea typeface="ＭＳ Ｐ明朝" charset="-128"/>
              </a:rPr>
              <a:t>粘性土</a:t>
            </a:r>
            <a:endParaRPr lang="ja-JP" altLang="en-US" sz="800" b="1" dirty="0">
              <a:latin typeface="ＭＳ Ｐ明朝" charset="-128"/>
              <a:ea typeface="ＭＳ Ｐ明朝" charset="-128"/>
            </a:endParaRPr>
          </a:p>
        </p:txBody>
      </p:sp>
      <p:sp>
        <p:nvSpPr>
          <p:cNvPr id="9247" name="テキスト ボックス 18"/>
          <p:cNvSpPr txBox="1">
            <a:spLocks noChangeArrowheads="1"/>
          </p:cNvSpPr>
          <p:nvPr/>
        </p:nvSpPr>
        <p:spPr bwMode="auto">
          <a:xfrm>
            <a:off x="3189982" y="4797599"/>
            <a:ext cx="307777" cy="123111"/>
          </a:xfrm>
          <a:prstGeom prst="rect">
            <a:avLst/>
          </a:prstGeom>
          <a:solidFill>
            <a:schemeClr val="bg1">
              <a:alpha val="53000"/>
            </a:schemeClr>
          </a:solidFill>
          <a:ln>
            <a:noFill/>
          </a:ln>
        </p:spPr>
        <p:txBody>
          <a:bodyPr wrap="none"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800" b="1" dirty="0">
                <a:latin typeface="ＭＳ Ｐ明朝" charset="-128"/>
                <a:ea typeface="ＭＳ Ｐ明朝" charset="-128"/>
              </a:rPr>
              <a:t>置換砂</a:t>
            </a:r>
          </a:p>
        </p:txBody>
      </p:sp>
      <p:sp>
        <p:nvSpPr>
          <p:cNvPr id="9248" name="テキスト ボックス 18"/>
          <p:cNvSpPr txBox="1">
            <a:spLocks noChangeArrowheads="1"/>
          </p:cNvSpPr>
          <p:nvPr/>
        </p:nvSpPr>
        <p:spPr bwMode="auto">
          <a:xfrm>
            <a:off x="1345108" y="5057262"/>
            <a:ext cx="512961" cy="123111"/>
          </a:xfrm>
          <a:prstGeom prst="rect">
            <a:avLst/>
          </a:prstGeom>
          <a:solidFill>
            <a:schemeClr val="bg1">
              <a:alpha val="50000"/>
            </a:schemeClr>
          </a:solidFill>
          <a:ln>
            <a:noFill/>
          </a:ln>
        </p:spPr>
        <p:txBody>
          <a:bodyPr wrap="none"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800" b="1" dirty="0">
                <a:latin typeface="ＭＳ Ｐ明朝" charset="-128"/>
                <a:ea typeface="ＭＳ Ｐ明朝" charset="-128"/>
              </a:rPr>
              <a:t>洪積</a:t>
            </a:r>
            <a:r>
              <a:rPr lang="ja-JP" altLang="en-US" sz="800" b="1" dirty="0" smtClean="0">
                <a:latin typeface="ＭＳ Ｐ明朝" charset="-128"/>
                <a:ea typeface="ＭＳ Ｐ明朝" charset="-128"/>
              </a:rPr>
              <a:t>粘性土</a:t>
            </a:r>
            <a:endParaRPr lang="ja-JP" altLang="en-US" sz="800" b="1" dirty="0">
              <a:latin typeface="ＭＳ Ｐ明朝" charset="-128"/>
              <a:ea typeface="ＭＳ Ｐ明朝" charset="-128"/>
            </a:endParaRPr>
          </a:p>
        </p:txBody>
      </p:sp>
      <p:sp>
        <p:nvSpPr>
          <p:cNvPr id="9249" name="テキスト ボックス 18"/>
          <p:cNvSpPr txBox="1">
            <a:spLocks noChangeArrowheads="1"/>
          </p:cNvSpPr>
          <p:nvPr/>
        </p:nvSpPr>
        <p:spPr bwMode="auto">
          <a:xfrm>
            <a:off x="5317032" y="5057263"/>
            <a:ext cx="51296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800" b="1" dirty="0">
                <a:solidFill>
                  <a:schemeClr val="bg1"/>
                </a:solidFill>
                <a:latin typeface="ＭＳ Ｐ明朝" charset="-128"/>
                <a:ea typeface="ＭＳ Ｐ明朝" charset="-128"/>
              </a:rPr>
              <a:t>洪積</a:t>
            </a:r>
            <a:r>
              <a:rPr lang="ja-JP" altLang="en-US" sz="800" b="1" dirty="0" smtClean="0">
                <a:solidFill>
                  <a:schemeClr val="bg1"/>
                </a:solidFill>
                <a:latin typeface="ＭＳ Ｐ明朝" charset="-128"/>
                <a:ea typeface="ＭＳ Ｐ明朝" charset="-128"/>
              </a:rPr>
              <a:t>粘性土</a:t>
            </a:r>
            <a:endParaRPr lang="ja-JP" altLang="en-US" sz="800" b="1" dirty="0">
              <a:solidFill>
                <a:schemeClr val="bg1"/>
              </a:solidFill>
              <a:latin typeface="ＭＳ Ｐ明朝" charset="-128"/>
              <a:ea typeface="ＭＳ Ｐ明朝" charset="-128"/>
            </a:endParaRPr>
          </a:p>
        </p:txBody>
      </p:sp>
      <p:sp>
        <p:nvSpPr>
          <p:cNvPr id="9250" name="テキスト ボックス 18"/>
          <p:cNvSpPr txBox="1">
            <a:spLocks noChangeArrowheads="1"/>
          </p:cNvSpPr>
          <p:nvPr/>
        </p:nvSpPr>
        <p:spPr bwMode="auto">
          <a:xfrm>
            <a:off x="1332607" y="5430191"/>
            <a:ext cx="512961" cy="123111"/>
          </a:xfrm>
          <a:prstGeom prst="rect">
            <a:avLst/>
          </a:prstGeom>
          <a:solidFill>
            <a:schemeClr val="bg1">
              <a:alpha val="50000"/>
            </a:schemeClr>
          </a:solidFill>
          <a:ln>
            <a:noFill/>
          </a:ln>
        </p:spPr>
        <p:txBody>
          <a:bodyPr wrap="none"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800" b="1" dirty="0">
                <a:latin typeface="ＭＳ Ｐ明朝" charset="-128"/>
                <a:ea typeface="ＭＳ Ｐ明朝" charset="-128"/>
              </a:rPr>
              <a:t>洪積</a:t>
            </a:r>
            <a:r>
              <a:rPr lang="ja-JP" altLang="en-US" sz="800" b="1" dirty="0" smtClean="0">
                <a:latin typeface="ＭＳ Ｐ明朝" charset="-128"/>
                <a:ea typeface="ＭＳ Ｐ明朝" charset="-128"/>
              </a:rPr>
              <a:t>粘性土</a:t>
            </a:r>
            <a:endParaRPr lang="ja-JP" altLang="en-US" sz="800" b="1" dirty="0">
              <a:latin typeface="ＭＳ Ｐ明朝" charset="-128"/>
              <a:ea typeface="ＭＳ Ｐ明朝" charset="-128"/>
            </a:endParaRPr>
          </a:p>
        </p:txBody>
      </p:sp>
      <p:sp>
        <p:nvSpPr>
          <p:cNvPr id="9251" name="テキスト ボックス 18"/>
          <p:cNvSpPr txBox="1">
            <a:spLocks noChangeArrowheads="1"/>
          </p:cNvSpPr>
          <p:nvPr/>
        </p:nvSpPr>
        <p:spPr bwMode="auto">
          <a:xfrm>
            <a:off x="5317031" y="5425019"/>
            <a:ext cx="51296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800" b="1" dirty="0">
                <a:solidFill>
                  <a:schemeClr val="bg1"/>
                </a:solidFill>
                <a:latin typeface="ＭＳ Ｐ明朝" charset="-128"/>
                <a:ea typeface="ＭＳ Ｐ明朝" charset="-128"/>
              </a:rPr>
              <a:t>洪積</a:t>
            </a:r>
            <a:r>
              <a:rPr lang="ja-JP" altLang="en-US" sz="800" b="1" dirty="0" smtClean="0">
                <a:solidFill>
                  <a:schemeClr val="bg1"/>
                </a:solidFill>
                <a:latin typeface="ＭＳ Ｐ明朝" charset="-128"/>
                <a:ea typeface="ＭＳ Ｐ明朝" charset="-128"/>
              </a:rPr>
              <a:t>粘性土</a:t>
            </a:r>
            <a:endParaRPr lang="ja-JP" altLang="en-US" sz="800" b="1" dirty="0">
              <a:solidFill>
                <a:schemeClr val="bg1"/>
              </a:solidFill>
              <a:latin typeface="ＭＳ Ｐ明朝" charset="-128"/>
              <a:ea typeface="ＭＳ Ｐ明朝" charset="-128"/>
            </a:endParaRPr>
          </a:p>
        </p:txBody>
      </p:sp>
      <p:sp>
        <p:nvSpPr>
          <p:cNvPr id="9252" name="テキスト ボックス 18"/>
          <p:cNvSpPr txBox="1">
            <a:spLocks noChangeArrowheads="1"/>
          </p:cNvSpPr>
          <p:nvPr/>
        </p:nvSpPr>
        <p:spPr bwMode="auto">
          <a:xfrm>
            <a:off x="1332408" y="5706619"/>
            <a:ext cx="51296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800" b="1" dirty="0">
                <a:solidFill>
                  <a:schemeClr val="bg1"/>
                </a:solidFill>
                <a:latin typeface="ＭＳ Ｐ明朝" charset="-128"/>
                <a:ea typeface="ＭＳ Ｐ明朝" charset="-128"/>
              </a:rPr>
              <a:t>洪積</a:t>
            </a:r>
            <a:r>
              <a:rPr lang="ja-JP" altLang="en-US" sz="800" b="1" dirty="0" smtClean="0">
                <a:solidFill>
                  <a:schemeClr val="bg1"/>
                </a:solidFill>
                <a:latin typeface="ＭＳ Ｐ明朝" charset="-128"/>
                <a:ea typeface="ＭＳ Ｐ明朝" charset="-128"/>
              </a:rPr>
              <a:t>粘性土</a:t>
            </a:r>
            <a:endParaRPr lang="ja-JP" altLang="en-US" sz="800" b="1" dirty="0">
              <a:solidFill>
                <a:schemeClr val="bg1"/>
              </a:solidFill>
              <a:latin typeface="ＭＳ Ｐ明朝" charset="-128"/>
              <a:ea typeface="ＭＳ Ｐ明朝" charset="-128"/>
            </a:endParaRPr>
          </a:p>
        </p:txBody>
      </p:sp>
      <p:sp>
        <p:nvSpPr>
          <p:cNvPr id="9253" name="テキスト ボックス 18"/>
          <p:cNvSpPr txBox="1">
            <a:spLocks noChangeArrowheads="1"/>
          </p:cNvSpPr>
          <p:nvPr/>
        </p:nvSpPr>
        <p:spPr bwMode="auto">
          <a:xfrm>
            <a:off x="5317030" y="5711313"/>
            <a:ext cx="512961" cy="123111"/>
          </a:xfrm>
          <a:prstGeom prst="rect">
            <a:avLst/>
          </a:prstGeom>
          <a:solidFill>
            <a:schemeClr val="bg1">
              <a:alpha val="50000"/>
            </a:schemeClr>
          </a:solidFill>
          <a:ln>
            <a:noFill/>
          </a:ln>
        </p:spPr>
        <p:txBody>
          <a:bodyPr wrap="none"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800" b="1" dirty="0">
                <a:latin typeface="ＭＳ Ｐ明朝" charset="-128"/>
                <a:ea typeface="ＭＳ Ｐ明朝" charset="-128"/>
              </a:rPr>
              <a:t>洪積</a:t>
            </a:r>
            <a:r>
              <a:rPr lang="ja-JP" altLang="en-US" sz="800" b="1" dirty="0" smtClean="0">
                <a:latin typeface="ＭＳ Ｐ明朝" charset="-128"/>
                <a:ea typeface="ＭＳ Ｐ明朝" charset="-128"/>
              </a:rPr>
              <a:t>粘性土</a:t>
            </a:r>
            <a:endParaRPr lang="ja-JP" altLang="en-US" sz="800" b="1" dirty="0">
              <a:latin typeface="ＭＳ Ｐ明朝" charset="-128"/>
              <a:ea typeface="ＭＳ Ｐ明朝" charset="-128"/>
            </a:endParaRPr>
          </a:p>
        </p:txBody>
      </p:sp>
      <p:sp>
        <p:nvSpPr>
          <p:cNvPr id="9254" name="テキスト ボックス 18"/>
          <p:cNvSpPr txBox="1">
            <a:spLocks noChangeArrowheads="1"/>
          </p:cNvSpPr>
          <p:nvPr/>
        </p:nvSpPr>
        <p:spPr bwMode="auto">
          <a:xfrm>
            <a:off x="1332407" y="6057976"/>
            <a:ext cx="512961" cy="123111"/>
          </a:xfrm>
          <a:prstGeom prst="rect">
            <a:avLst/>
          </a:prstGeom>
          <a:solidFill>
            <a:schemeClr val="bg1">
              <a:alpha val="50000"/>
            </a:schemeClr>
          </a:solidFill>
          <a:ln>
            <a:noFill/>
          </a:ln>
        </p:spPr>
        <p:txBody>
          <a:bodyPr wrap="none"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800" b="1" dirty="0">
                <a:latin typeface="ＭＳ Ｐ明朝" charset="-128"/>
                <a:ea typeface="ＭＳ Ｐ明朝" charset="-128"/>
              </a:rPr>
              <a:t>洪積</a:t>
            </a:r>
            <a:r>
              <a:rPr lang="ja-JP" altLang="en-US" sz="800" b="1" dirty="0" smtClean="0">
                <a:latin typeface="ＭＳ Ｐ明朝" charset="-128"/>
                <a:ea typeface="ＭＳ Ｐ明朝" charset="-128"/>
              </a:rPr>
              <a:t>粘性土</a:t>
            </a:r>
            <a:endParaRPr lang="ja-JP" altLang="en-US" sz="800" b="1" dirty="0">
              <a:latin typeface="ＭＳ Ｐ明朝" charset="-128"/>
              <a:ea typeface="ＭＳ Ｐ明朝" charset="-128"/>
            </a:endParaRPr>
          </a:p>
        </p:txBody>
      </p:sp>
      <p:sp>
        <p:nvSpPr>
          <p:cNvPr id="9255" name="テキスト ボックス 18"/>
          <p:cNvSpPr txBox="1">
            <a:spLocks noChangeArrowheads="1"/>
          </p:cNvSpPr>
          <p:nvPr/>
        </p:nvSpPr>
        <p:spPr bwMode="auto">
          <a:xfrm>
            <a:off x="5317029" y="6046907"/>
            <a:ext cx="512961" cy="123111"/>
          </a:xfrm>
          <a:prstGeom prst="rect">
            <a:avLst/>
          </a:prstGeom>
          <a:solidFill>
            <a:schemeClr val="bg1">
              <a:alpha val="50000"/>
            </a:schemeClr>
          </a:solidFill>
          <a:ln>
            <a:noFill/>
          </a:ln>
        </p:spPr>
        <p:txBody>
          <a:bodyPr wrap="none"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800" b="1" dirty="0">
                <a:latin typeface="ＭＳ Ｐ明朝" charset="-128"/>
                <a:ea typeface="ＭＳ Ｐ明朝" charset="-128"/>
              </a:rPr>
              <a:t>洪積</a:t>
            </a:r>
            <a:r>
              <a:rPr lang="ja-JP" altLang="en-US" sz="800" b="1" dirty="0" smtClean="0">
                <a:latin typeface="ＭＳ Ｐ明朝" charset="-128"/>
                <a:ea typeface="ＭＳ Ｐ明朝" charset="-128"/>
              </a:rPr>
              <a:t>粘性土</a:t>
            </a:r>
            <a:endParaRPr lang="ja-JP" altLang="en-US" sz="800" b="1" dirty="0">
              <a:latin typeface="ＭＳ Ｐ明朝" charset="-128"/>
              <a:ea typeface="ＭＳ Ｐ明朝" charset="-128"/>
            </a:endParaRPr>
          </a:p>
        </p:txBody>
      </p:sp>
      <p:sp>
        <p:nvSpPr>
          <p:cNvPr id="9256" name="テキスト ボックス 18"/>
          <p:cNvSpPr txBox="1">
            <a:spLocks noChangeArrowheads="1"/>
          </p:cNvSpPr>
          <p:nvPr/>
        </p:nvSpPr>
        <p:spPr bwMode="auto">
          <a:xfrm>
            <a:off x="3148623" y="5296836"/>
            <a:ext cx="41036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800" b="1" dirty="0">
                <a:solidFill>
                  <a:schemeClr val="bg1"/>
                </a:solidFill>
                <a:latin typeface="ＭＳ Ｐ明朝" charset="-128"/>
                <a:ea typeface="ＭＳ Ｐ明朝" charset="-128"/>
              </a:rPr>
              <a:t>洪積</a:t>
            </a:r>
            <a:r>
              <a:rPr lang="ja-JP" altLang="en-US" sz="800" b="1" dirty="0" smtClean="0">
                <a:solidFill>
                  <a:schemeClr val="bg1"/>
                </a:solidFill>
                <a:latin typeface="ＭＳ Ｐ明朝" charset="-128"/>
                <a:ea typeface="ＭＳ Ｐ明朝" charset="-128"/>
              </a:rPr>
              <a:t>砂礫</a:t>
            </a:r>
            <a:endParaRPr lang="ja-JP" altLang="en-US" sz="800" b="1" dirty="0">
              <a:solidFill>
                <a:schemeClr val="bg1"/>
              </a:solidFill>
              <a:latin typeface="ＭＳ Ｐ明朝" charset="-128"/>
              <a:ea typeface="ＭＳ Ｐ明朝" charset="-128"/>
            </a:endParaRPr>
          </a:p>
        </p:txBody>
      </p:sp>
      <p:sp>
        <p:nvSpPr>
          <p:cNvPr id="9257" name="テキスト ボックス 18"/>
          <p:cNvSpPr txBox="1">
            <a:spLocks noChangeArrowheads="1"/>
          </p:cNvSpPr>
          <p:nvPr/>
        </p:nvSpPr>
        <p:spPr bwMode="auto">
          <a:xfrm>
            <a:off x="3147912" y="5548130"/>
            <a:ext cx="30777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800" b="1" dirty="0">
                <a:solidFill>
                  <a:schemeClr val="bg1"/>
                </a:solidFill>
                <a:latin typeface="ＭＳ Ｐ明朝" charset="-128"/>
                <a:ea typeface="ＭＳ Ｐ明朝" charset="-128"/>
              </a:rPr>
              <a:t>洪積</a:t>
            </a:r>
            <a:r>
              <a:rPr lang="ja-JP" altLang="en-US" sz="800" b="1" dirty="0" smtClean="0">
                <a:solidFill>
                  <a:schemeClr val="bg1"/>
                </a:solidFill>
                <a:latin typeface="ＭＳ Ｐ明朝" charset="-128"/>
                <a:ea typeface="ＭＳ Ｐ明朝" charset="-128"/>
              </a:rPr>
              <a:t>砂</a:t>
            </a:r>
            <a:endParaRPr lang="ja-JP" altLang="en-US" sz="800" b="1" dirty="0">
              <a:solidFill>
                <a:schemeClr val="bg1"/>
              </a:solidFill>
              <a:latin typeface="ＭＳ Ｐ明朝" charset="-128"/>
              <a:ea typeface="ＭＳ Ｐ明朝" charset="-128"/>
            </a:endParaRPr>
          </a:p>
        </p:txBody>
      </p:sp>
      <p:sp>
        <p:nvSpPr>
          <p:cNvPr id="9258" name="テキスト ボックス 18"/>
          <p:cNvSpPr txBox="1">
            <a:spLocks noChangeArrowheads="1"/>
          </p:cNvSpPr>
          <p:nvPr/>
        </p:nvSpPr>
        <p:spPr bwMode="auto">
          <a:xfrm>
            <a:off x="3147913" y="5858049"/>
            <a:ext cx="30777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800" b="1" dirty="0">
                <a:latin typeface="ＭＳ Ｐ明朝" charset="-128"/>
                <a:ea typeface="ＭＳ Ｐ明朝" charset="-128"/>
              </a:rPr>
              <a:t>洪積</a:t>
            </a:r>
            <a:r>
              <a:rPr lang="ja-JP" altLang="en-US" sz="800" b="1" dirty="0" smtClean="0">
                <a:latin typeface="ＭＳ Ｐ明朝" charset="-128"/>
                <a:ea typeface="ＭＳ Ｐ明朝" charset="-128"/>
              </a:rPr>
              <a:t>砂</a:t>
            </a:r>
            <a:endParaRPr lang="ja-JP" altLang="en-US" sz="800" b="1" dirty="0">
              <a:latin typeface="ＭＳ Ｐ明朝" charset="-128"/>
              <a:ea typeface="ＭＳ Ｐ明朝" charset="-128"/>
            </a:endParaRPr>
          </a:p>
        </p:txBody>
      </p:sp>
      <p:sp>
        <p:nvSpPr>
          <p:cNvPr id="9259" name="テキスト ボックス 23"/>
          <p:cNvSpPr txBox="1">
            <a:spLocks noChangeArrowheads="1"/>
          </p:cNvSpPr>
          <p:nvPr/>
        </p:nvSpPr>
        <p:spPr bwMode="auto">
          <a:xfrm>
            <a:off x="7522964" y="4448894"/>
            <a:ext cx="650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800" b="1">
                <a:latin typeface="ＭＳ Ｐ明朝" charset="-128"/>
                <a:ea typeface="ＭＳ Ｐ明朝" charset="-128"/>
              </a:rPr>
              <a:t>洪積砂層</a:t>
            </a:r>
          </a:p>
        </p:txBody>
      </p:sp>
      <p:sp>
        <p:nvSpPr>
          <p:cNvPr id="46" name="線吹き出し 2 45"/>
          <p:cNvSpPr/>
          <p:nvPr/>
        </p:nvSpPr>
        <p:spPr>
          <a:xfrm>
            <a:off x="5411589" y="4720356"/>
            <a:ext cx="719138" cy="279400"/>
          </a:xfrm>
          <a:prstGeom prst="callout2">
            <a:avLst>
              <a:gd name="adj1" fmla="val -33147"/>
              <a:gd name="adj2" fmla="val 378049"/>
              <a:gd name="adj3" fmla="val -30224"/>
              <a:gd name="adj4" fmla="val 299010"/>
              <a:gd name="adj5" fmla="val 83307"/>
              <a:gd name="adj6" fmla="val 23111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261" name="テキスト ボックス 35"/>
          <p:cNvSpPr txBox="1">
            <a:spLocks noChangeArrowheads="1"/>
          </p:cNvSpPr>
          <p:nvPr/>
        </p:nvSpPr>
        <p:spPr bwMode="auto">
          <a:xfrm>
            <a:off x="3078361" y="6285086"/>
            <a:ext cx="61555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800" b="1" dirty="0">
                <a:solidFill>
                  <a:schemeClr val="bg1"/>
                </a:solidFill>
                <a:latin typeface="ＭＳ Ｐ明朝" charset="-128"/>
                <a:ea typeface="ＭＳ Ｐ明朝" charset="-128"/>
              </a:rPr>
              <a:t>工学的基盤面</a:t>
            </a:r>
          </a:p>
        </p:txBody>
      </p:sp>
      <p:sp>
        <p:nvSpPr>
          <p:cNvPr id="48" name="線吹き出し 2 47"/>
          <p:cNvSpPr/>
          <p:nvPr/>
        </p:nvSpPr>
        <p:spPr>
          <a:xfrm>
            <a:off x="2582664" y="3813894"/>
            <a:ext cx="719138" cy="279400"/>
          </a:xfrm>
          <a:prstGeom prst="callout2">
            <a:avLst>
              <a:gd name="adj1" fmla="val -90115"/>
              <a:gd name="adj2" fmla="val 39672"/>
              <a:gd name="adj3" fmla="val -93565"/>
              <a:gd name="adj4" fmla="val 87542"/>
              <a:gd name="adj5" fmla="val 180474"/>
              <a:gd name="adj6" fmla="val 1789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263" name="テキスト ボックス 41"/>
          <p:cNvSpPr txBox="1">
            <a:spLocks noChangeArrowheads="1"/>
          </p:cNvSpPr>
          <p:nvPr/>
        </p:nvSpPr>
        <p:spPr bwMode="auto">
          <a:xfrm>
            <a:off x="2766814" y="3380506"/>
            <a:ext cx="5746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900" b="1" dirty="0">
                <a:latin typeface="ＭＳ Ｐ明朝" charset="-128"/>
                <a:ea typeface="ＭＳ Ｐ明朝" charset="-128"/>
              </a:rPr>
              <a:t>裏込石</a:t>
            </a:r>
            <a:endParaRPr lang="en-US" altLang="ja-JP" sz="900" b="1" dirty="0">
              <a:latin typeface="ＭＳ Ｐ明朝" charset="-128"/>
              <a:ea typeface="ＭＳ Ｐ明朝" charset="-128"/>
            </a:endParaRPr>
          </a:p>
          <a:p>
            <a:pPr algn="ctr" eaLnBrk="1" hangingPunct="1"/>
            <a:r>
              <a:rPr lang="ja-JP" altLang="en-US" sz="900" b="1" dirty="0">
                <a:latin typeface="ＭＳ Ｐ明朝" charset="-128"/>
                <a:ea typeface="ＭＳ Ｐ明朝" charset="-128"/>
              </a:rPr>
              <a:t>（水中）</a:t>
            </a:r>
          </a:p>
        </p:txBody>
      </p:sp>
      <p:sp>
        <p:nvSpPr>
          <p:cNvPr id="50" name="線吹き出し 2 49"/>
          <p:cNvSpPr/>
          <p:nvPr/>
        </p:nvSpPr>
        <p:spPr>
          <a:xfrm>
            <a:off x="3054152" y="3729756"/>
            <a:ext cx="719137" cy="279400"/>
          </a:xfrm>
          <a:prstGeom prst="callout2">
            <a:avLst>
              <a:gd name="adj1" fmla="val -39110"/>
              <a:gd name="adj2" fmla="val 240865"/>
              <a:gd name="adj3" fmla="val -38312"/>
              <a:gd name="adj4" fmla="val 138734"/>
              <a:gd name="adj5" fmla="val 157097"/>
              <a:gd name="adj6" fmla="val 11045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265" name="テキスト ボックス 41"/>
          <p:cNvSpPr txBox="1">
            <a:spLocks noChangeArrowheads="1"/>
          </p:cNvSpPr>
          <p:nvPr/>
        </p:nvSpPr>
        <p:spPr bwMode="auto">
          <a:xfrm>
            <a:off x="3932832" y="3429421"/>
            <a:ext cx="98521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900" b="1" dirty="0">
                <a:latin typeface="ＭＳ Ｐ明朝" charset="-128"/>
                <a:ea typeface="ＭＳ Ｐ明朝" charset="-128"/>
              </a:rPr>
              <a:t>裏込石（気中）</a:t>
            </a:r>
          </a:p>
        </p:txBody>
      </p:sp>
      <p:sp>
        <p:nvSpPr>
          <p:cNvPr id="52" name="線吹き出し 2 51"/>
          <p:cNvSpPr/>
          <p:nvPr/>
        </p:nvSpPr>
        <p:spPr>
          <a:xfrm>
            <a:off x="3213695" y="3885331"/>
            <a:ext cx="719137" cy="279400"/>
          </a:xfrm>
          <a:prstGeom prst="callout2">
            <a:avLst>
              <a:gd name="adj1" fmla="val -33713"/>
              <a:gd name="adj2" fmla="val 240229"/>
              <a:gd name="adj3" fmla="val -34062"/>
              <a:gd name="adj4" fmla="val 124698"/>
              <a:gd name="adj5" fmla="val 82717"/>
              <a:gd name="adj6" fmla="val 10467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267" name="テキスト ボックス 41"/>
          <p:cNvSpPr txBox="1">
            <a:spLocks noChangeArrowheads="1"/>
          </p:cNvSpPr>
          <p:nvPr/>
        </p:nvSpPr>
        <p:spPr bwMode="auto">
          <a:xfrm>
            <a:off x="3943152" y="3607990"/>
            <a:ext cx="1228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900" b="1" dirty="0">
                <a:latin typeface="ＭＳ Ｐ明朝" charset="-128"/>
                <a:ea typeface="ＭＳ Ｐ明朝" charset="-128"/>
              </a:rPr>
              <a:t>腹付土砂（気中）</a:t>
            </a:r>
          </a:p>
        </p:txBody>
      </p:sp>
      <p:sp>
        <p:nvSpPr>
          <p:cNvPr id="54" name="線吹き出し 2 53"/>
          <p:cNvSpPr/>
          <p:nvPr/>
        </p:nvSpPr>
        <p:spPr>
          <a:xfrm>
            <a:off x="3358952" y="4034556"/>
            <a:ext cx="719137" cy="279400"/>
          </a:xfrm>
          <a:prstGeom prst="callout2">
            <a:avLst>
              <a:gd name="adj1" fmla="val -27167"/>
              <a:gd name="adj2" fmla="val 229876"/>
              <a:gd name="adj3" fmla="val -27516"/>
              <a:gd name="adj4" fmla="val 110662"/>
              <a:gd name="adj5" fmla="val 82717"/>
              <a:gd name="adj6" fmla="val 9311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269" name="テキスト ボックス 41"/>
          <p:cNvSpPr txBox="1">
            <a:spLocks noChangeArrowheads="1"/>
          </p:cNvSpPr>
          <p:nvPr/>
        </p:nvSpPr>
        <p:spPr bwMode="auto">
          <a:xfrm>
            <a:off x="3991347" y="3764681"/>
            <a:ext cx="1228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900" b="1" dirty="0">
                <a:latin typeface="ＭＳ Ｐ明朝" charset="-128"/>
                <a:ea typeface="ＭＳ Ｐ明朝" charset="-128"/>
              </a:rPr>
              <a:t>腹付土砂（水中）</a:t>
            </a:r>
          </a:p>
        </p:txBody>
      </p:sp>
      <p:sp>
        <p:nvSpPr>
          <p:cNvPr id="56" name="線吹き出し 2 55"/>
          <p:cNvSpPr/>
          <p:nvPr/>
        </p:nvSpPr>
        <p:spPr>
          <a:xfrm>
            <a:off x="2155627" y="4232994"/>
            <a:ext cx="719137" cy="279400"/>
          </a:xfrm>
          <a:prstGeom prst="callout2">
            <a:avLst>
              <a:gd name="adj1" fmla="val -92240"/>
              <a:gd name="adj2" fmla="val -4583"/>
              <a:gd name="adj3" fmla="val -93565"/>
              <a:gd name="adj4" fmla="val 87542"/>
              <a:gd name="adj5" fmla="val 35964"/>
              <a:gd name="adj6" fmla="val 17072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271" name="テキスト ボックス 41"/>
          <p:cNvSpPr txBox="1">
            <a:spLocks noChangeArrowheads="1"/>
          </p:cNvSpPr>
          <p:nvPr/>
        </p:nvSpPr>
        <p:spPr bwMode="auto">
          <a:xfrm>
            <a:off x="2077839" y="3799606"/>
            <a:ext cx="83661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900" b="1" dirty="0">
                <a:latin typeface="ＭＳ Ｐ明朝" charset="-128"/>
                <a:ea typeface="ＭＳ Ｐ明朝" charset="-128"/>
              </a:rPr>
              <a:t>消波ブロック</a:t>
            </a:r>
          </a:p>
        </p:txBody>
      </p:sp>
      <p:sp>
        <p:nvSpPr>
          <p:cNvPr id="9272" name="テキスト ボックス 56"/>
          <p:cNvSpPr txBox="1">
            <a:spLocks noChangeArrowheads="1"/>
          </p:cNvSpPr>
          <p:nvPr/>
        </p:nvSpPr>
        <p:spPr bwMode="auto">
          <a:xfrm>
            <a:off x="7519789" y="3885331"/>
            <a:ext cx="7270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800"/>
              <a:t>ＤＬ＋</a:t>
            </a:r>
            <a:r>
              <a:rPr lang="en-US" altLang="ja-JP" sz="800"/>
              <a:t>7.00</a:t>
            </a:r>
            <a:r>
              <a:rPr lang="ja-JP" altLang="en-US" sz="800"/>
              <a:t>ｍ</a:t>
            </a:r>
          </a:p>
        </p:txBody>
      </p:sp>
      <p:sp>
        <p:nvSpPr>
          <p:cNvPr id="9273" name="テキスト ボックス 57"/>
          <p:cNvSpPr txBox="1">
            <a:spLocks noChangeArrowheads="1"/>
          </p:cNvSpPr>
          <p:nvPr/>
        </p:nvSpPr>
        <p:spPr bwMode="auto">
          <a:xfrm>
            <a:off x="7519789" y="4098056"/>
            <a:ext cx="12954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800"/>
              <a:t>ＤＬ＋</a:t>
            </a:r>
            <a:r>
              <a:rPr lang="en-US" altLang="ja-JP" sz="800"/>
              <a:t>1.17</a:t>
            </a:r>
            <a:r>
              <a:rPr lang="ja-JP" altLang="en-US" sz="800"/>
              <a:t>ｍ（地下水位）</a:t>
            </a:r>
          </a:p>
        </p:txBody>
      </p:sp>
      <p:cxnSp>
        <p:nvCxnSpPr>
          <p:cNvPr id="3" name="直線コネクタ 2"/>
          <p:cNvCxnSpPr/>
          <p:nvPr/>
        </p:nvCxnSpPr>
        <p:spPr>
          <a:xfrm>
            <a:off x="3847902" y="4005981"/>
            <a:ext cx="43195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flipV="1">
            <a:off x="7503914" y="4201244"/>
            <a:ext cx="10795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276" name="テキスト ボックス 82"/>
          <p:cNvSpPr txBox="1">
            <a:spLocks noChangeArrowheads="1"/>
          </p:cNvSpPr>
          <p:nvPr/>
        </p:nvSpPr>
        <p:spPr bwMode="auto">
          <a:xfrm>
            <a:off x="7557889" y="4704481"/>
            <a:ext cx="6397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800"/>
              <a:t>ＤＬ－</a:t>
            </a:r>
            <a:r>
              <a:rPr lang="en-US" altLang="ja-JP" sz="800"/>
              <a:t>18.0</a:t>
            </a:r>
            <a:r>
              <a:rPr lang="ja-JP" altLang="en-US" sz="800"/>
              <a:t>ｍ</a:t>
            </a:r>
          </a:p>
        </p:txBody>
      </p:sp>
      <p:cxnSp>
        <p:nvCxnSpPr>
          <p:cNvPr id="84" name="直線コネクタ 83"/>
          <p:cNvCxnSpPr/>
          <p:nvPr/>
        </p:nvCxnSpPr>
        <p:spPr>
          <a:xfrm>
            <a:off x="7511852" y="4815606"/>
            <a:ext cx="612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278" name="テキスト ボックス 84"/>
          <p:cNvSpPr txBox="1">
            <a:spLocks noChangeArrowheads="1"/>
          </p:cNvSpPr>
          <p:nvPr/>
        </p:nvSpPr>
        <p:spPr bwMode="auto">
          <a:xfrm>
            <a:off x="7411839" y="3656731"/>
            <a:ext cx="10064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800"/>
              <a:t>(D.L.=O.P.+0.35m)</a:t>
            </a:r>
          </a:p>
        </p:txBody>
      </p:sp>
      <p:sp>
        <p:nvSpPr>
          <p:cNvPr id="9279" name="テキスト ボックス 82"/>
          <p:cNvSpPr txBox="1">
            <a:spLocks noChangeArrowheads="1"/>
          </p:cNvSpPr>
          <p:nvPr/>
        </p:nvSpPr>
        <p:spPr bwMode="auto">
          <a:xfrm>
            <a:off x="7557889" y="4806081"/>
            <a:ext cx="6397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800"/>
              <a:t>ＤＬ－</a:t>
            </a:r>
            <a:r>
              <a:rPr lang="en-US" altLang="ja-JP" sz="800"/>
              <a:t>21.0</a:t>
            </a:r>
            <a:r>
              <a:rPr lang="ja-JP" altLang="en-US" sz="800"/>
              <a:t>ｍ</a:t>
            </a:r>
          </a:p>
        </p:txBody>
      </p:sp>
      <p:cxnSp>
        <p:nvCxnSpPr>
          <p:cNvPr id="83" name="直線コネクタ 82"/>
          <p:cNvCxnSpPr/>
          <p:nvPr/>
        </p:nvCxnSpPr>
        <p:spPr>
          <a:xfrm>
            <a:off x="7511852" y="4917206"/>
            <a:ext cx="612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281" name="テキスト ボックス 82"/>
          <p:cNvSpPr txBox="1">
            <a:spLocks noChangeArrowheads="1"/>
          </p:cNvSpPr>
          <p:nvPr/>
        </p:nvSpPr>
        <p:spPr bwMode="auto">
          <a:xfrm>
            <a:off x="8167489" y="4850531"/>
            <a:ext cx="639763"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800"/>
              <a:t>ＤＬ－</a:t>
            </a:r>
            <a:r>
              <a:rPr lang="en-US" altLang="ja-JP" sz="800"/>
              <a:t>22.9</a:t>
            </a:r>
            <a:r>
              <a:rPr lang="ja-JP" altLang="en-US" sz="800"/>
              <a:t>ｍ</a:t>
            </a:r>
          </a:p>
        </p:txBody>
      </p:sp>
      <p:cxnSp>
        <p:nvCxnSpPr>
          <p:cNvPr id="86" name="直線コネクタ 85"/>
          <p:cNvCxnSpPr/>
          <p:nvPr/>
        </p:nvCxnSpPr>
        <p:spPr>
          <a:xfrm>
            <a:off x="7511852" y="4958481"/>
            <a:ext cx="122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283" name="テキスト ボックス 82"/>
          <p:cNvSpPr txBox="1">
            <a:spLocks noChangeArrowheads="1"/>
          </p:cNvSpPr>
          <p:nvPr/>
        </p:nvSpPr>
        <p:spPr bwMode="auto">
          <a:xfrm>
            <a:off x="7557889" y="5153744"/>
            <a:ext cx="639763"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800"/>
              <a:t>ＤＬ－</a:t>
            </a:r>
            <a:r>
              <a:rPr lang="en-US" altLang="ja-JP" sz="800"/>
              <a:t>31.9</a:t>
            </a:r>
            <a:r>
              <a:rPr lang="ja-JP" altLang="en-US" sz="800"/>
              <a:t>ｍ</a:t>
            </a:r>
          </a:p>
        </p:txBody>
      </p:sp>
      <p:cxnSp>
        <p:nvCxnSpPr>
          <p:cNvPr id="88" name="直線コネクタ 87"/>
          <p:cNvCxnSpPr/>
          <p:nvPr/>
        </p:nvCxnSpPr>
        <p:spPr>
          <a:xfrm>
            <a:off x="7511852" y="5266456"/>
            <a:ext cx="612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285" name="テキスト ボックス 82"/>
          <p:cNvSpPr txBox="1">
            <a:spLocks noChangeArrowheads="1"/>
          </p:cNvSpPr>
          <p:nvPr/>
        </p:nvSpPr>
        <p:spPr bwMode="auto">
          <a:xfrm>
            <a:off x="7557889" y="5328369"/>
            <a:ext cx="639763"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800"/>
              <a:t>ＤＬ－</a:t>
            </a:r>
            <a:r>
              <a:rPr lang="en-US" altLang="ja-JP" sz="800"/>
              <a:t>37.3</a:t>
            </a:r>
            <a:r>
              <a:rPr lang="ja-JP" altLang="en-US" sz="800"/>
              <a:t>ｍ</a:t>
            </a:r>
          </a:p>
        </p:txBody>
      </p:sp>
      <p:cxnSp>
        <p:nvCxnSpPr>
          <p:cNvPr id="90" name="直線コネクタ 89"/>
          <p:cNvCxnSpPr/>
          <p:nvPr/>
        </p:nvCxnSpPr>
        <p:spPr>
          <a:xfrm>
            <a:off x="7511852" y="5439494"/>
            <a:ext cx="612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287" name="テキスト ボックス 82"/>
          <p:cNvSpPr txBox="1">
            <a:spLocks noChangeArrowheads="1"/>
          </p:cNvSpPr>
          <p:nvPr/>
        </p:nvSpPr>
        <p:spPr bwMode="auto">
          <a:xfrm>
            <a:off x="7557889" y="5437906"/>
            <a:ext cx="6397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800"/>
              <a:t>ＤＬ－</a:t>
            </a:r>
            <a:r>
              <a:rPr lang="en-US" altLang="ja-JP" sz="800"/>
              <a:t>40.7</a:t>
            </a:r>
            <a:r>
              <a:rPr lang="ja-JP" altLang="en-US" sz="800"/>
              <a:t>ｍ</a:t>
            </a:r>
          </a:p>
        </p:txBody>
      </p:sp>
      <p:cxnSp>
        <p:nvCxnSpPr>
          <p:cNvPr id="92" name="直線コネクタ 91"/>
          <p:cNvCxnSpPr/>
          <p:nvPr/>
        </p:nvCxnSpPr>
        <p:spPr>
          <a:xfrm>
            <a:off x="7511852" y="5549031"/>
            <a:ext cx="612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289" name="テキスト ボックス 82"/>
          <p:cNvSpPr txBox="1">
            <a:spLocks noChangeArrowheads="1"/>
          </p:cNvSpPr>
          <p:nvPr/>
        </p:nvSpPr>
        <p:spPr bwMode="auto">
          <a:xfrm>
            <a:off x="7557889" y="5571256"/>
            <a:ext cx="639763"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800"/>
              <a:t>ＤＬ－</a:t>
            </a:r>
            <a:r>
              <a:rPr lang="en-US" altLang="ja-JP" sz="800"/>
              <a:t>44.8</a:t>
            </a:r>
            <a:r>
              <a:rPr lang="ja-JP" altLang="en-US" sz="800"/>
              <a:t>ｍ</a:t>
            </a:r>
          </a:p>
        </p:txBody>
      </p:sp>
      <p:cxnSp>
        <p:nvCxnSpPr>
          <p:cNvPr id="94" name="直線コネクタ 93"/>
          <p:cNvCxnSpPr/>
          <p:nvPr/>
        </p:nvCxnSpPr>
        <p:spPr>
          <a:xfrm>
            <a:off x="7511852" y="5682381"/>
            <a:ext cx="612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291" name="テキスト ボックス 82"/>
          <p:cNvSpPr txBox="1">
            <a:spLocks noChangeArrowheads="1"/>
          </p:cNvSpPr>
          <p:nvPr/>
        </p:nvSpPr>
        <p:spPr bwMode="auto">
          <a:xfrm>
            <a:off x="7557889" y="5753819"/>
            <a:ext cx="639763"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800"/>
              <a:t>ＤＬ－</a:t>
            </a:r>
            <a:r>
              <a:rPr lang="en-US" altLang="ja-JP" sz="800"/>
              <a:t>50.8</a:t>
            </a:r>
            <a:r>
              <a:rPr lang="ja-JP" altLang="en-US" sz="800"/>
              <a:t>ｍ</a:t>
            </a:r>
          </a:p>
        </p:txBody>
      </p:sp>
      <p:cxnSp>
        <p:nvCxnSpPr>
          <p:cNvPr id="96" name="直線コネクタ 95"/>
          <p:cNvCxnSpPr/>
          <p:nvPr/>
        </p:nvCxnSpPr>
        <p:spPr>
          <a:xfrm>
            <a:off x="7511852" y="5864944"/>
            <a:ext cx="612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293" name="テキスト ボックス 82"/>
          <p:cNvSpPr txBox="1">
            <a:spLocks noChangeArrowheads="1"/>
          </p:cNvSpPr>
          <p:nvPr/>
        </p:nvSpPr>
        <p:spPr bwMode="auto">
          <a:xfrm>
            <a:off x="7557889" y="5877644"/>
            <a:ext cx="639763"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800"/>
              <a:t>ＤＬ－</a:t>
            </a:r>
            <a:r>
              <a:rPr lang="en-US" altLang="ja-JP" sz="800"/>
              <a:t>54.4</a:t>
            </a:r>
            <a:r>
              <a:rPr lang="ja-JP" altLang="en-US" sz="800"/>
              <a:t>ｍ</a:t>
            </a:r>
          </a:p>
        </p:txBody>
      </p:sp>
      <p:cxnSp>
        <p:nvCxnSpPr>
          <p:cNvPr id="98" name="直線コネクタ 97"/>
          <p:cNvCxnSpPr/>
          <p:nvPr/>
        </p:nvCxnSpPr>
        <p:spPr>
          <a:xfrm>
            <a:off x="7511852" y="5988769"/>
            <a:ext cx="612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295" name="テキスト ボックス 82"/>
          <p:cNvSpPr txBox="1">
            <a:spLocks noChangeArrowheads="1"/>
          </p:cNvSpPr>
          <p:nvPr/>
        </p:nvSpPr>
        <p:spPr bwMode="auto">
          <a:xfrm>
            <a:off x="7557889" y="6164981"/>
            <a:ext cx="6397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800"/>
              <a:t>ＤＬ－</a:t>
            </a:r>
            <a:r>
              <a:rPr lang="en-US" altLang="ja-JP" sz="800"/>
              <a:t>63.4</a:t>
            </a:r>
            <a:r>
              <a:rPr lang="ja-JP" altLang="en-US" sz="800"/>
              <a:t>ｍ</a:t>
            </a:r>
          </a:p>
        </p:txBody>
      </p:sp>
      <p:cxnSp>
        <p:nvCxnSpPr>
          <p:cNvPr id="100" name="直線コネクタ 99"/>
          <p:cNvCxnSpPr/>
          <p:nvPr/>
        </p:nvCxnSpPr>
        <p:spPr>
          <a:xfrm>
            <a:off x="7511852" y="6276106"/>
            <a:ext cx="612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297" name="テキスト ボックス 18"/>
          <p:cNvSpPr txBox="1">
            <a:spLocks noChangeArrowheads="1"/>
          </p:cNvSpPr>
          <p:nvPr/>
        </p:nvSpPr>
        <p:spPr bwMode="auto">
          <a:xfrm>
            <a:off x="4744393" y="4092933"/>
            <a:ext cx="2330766" cy="123111"/>
          </a:xfrm>
          <a:prstGeom prst="rect">
            <a:avLst/>
          </a:prstGeom>
          <a:solidFill>
            <a:schemeClr val="bg1">
              <a:alpha val="55000"/>
            </a:schemeClr>
          </a:solidFill>
          <a:ln>
            <a:noFill/>
          </a:ln>
        </p:spPr>
        <p:txBody>
          <a:bodyPr wrap="none"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800" b="1" dirty="0">
                <a:latin typeface="ＭＳ Ｐ明朝" charset="-128"/>
                <a:ea typeface="ＭＳ Ｐ明朝" charset="-128"/>
              </a:rPr>
              <a:t>廃棄物（気中）＜表層</a:t>
            </a:r>
            <a:r>
              <a:rPr lang="en-US" altLang="ja-JP" sz="800" b="1" dirty="0">
                <a:latin typeface="ＭＳ Ｐ明朝" charset="-128"/>
                <a:ea typeface="ＭＳ Ｐ明朝" charset="-128"/>
              </a:rPr>
              <a:t>1m</a:t>
            </a:r>
            <a:r>
              <a:rPr lang="ja-JP" altLang="en-US" sz="800" b="1" dirty="0">
                <a:latin typeface="ＭＳ Ｐ明朝" charset="-128"/>
                <a:ea typeface="ＭＳ Ｐ明朝" charset="-128"/>
              </a:rPr>
              <a:t>は良質陸上残土による覆土＞</a:t>
            </a:r>
            <a:endParaRPr lang="en-US" altLang="ja-JP" sz="800" b="1" dirty="0">
              <a:latin typeface="ＭＳ Ｐ明朝" charset="-128"/>
              <a:ea typeface="ＭＳ Ｐ明朝" charset="-128"/>
            </a:endParaRPr>
          </a:p>
        </p:txBody>
      </p:sp>
      <p:sp>
        <p:nvSpPr>
          <p:cNvPr id="82" name="スライド番号プレースホルダー 2"/>
          <p:cNvSpPr>
            <a:spLocks noGrp="1"/>
          </p:cNvSpPr>
          <p:nvPr>
            <p:ph type="sldNum" sz="quarter" idx="12"/>
          </p:nvPr>
        </p:nvSpPr>
        <p:spPr bwMode="auto">
          <a:xfrm>
            <a:off x="6902896" y="637624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EF1E26BA-02DF-436C-9BBF-9F4051A0F4AE}" type="slidenum">
              <a:rPr lang="ja-JP" altLang="en-US">
                <a:solidFill>
                  <a:srgbClr val="898989"/>
                </a:solidFill>
              </a:rPr>
              <a:pPr/>
              <a:t>16</a:t>
            </a:fld>
            <a:endParaRPr lang="en-US" altLang="ja-JP" dirty="0">
              <a:solidFill>
                <a:srgbClr val="898989"/>
              </a:solidFill>
            </a:endParaRPr>
          </a:p>
        </p:txBody>
      </p:sp>
      <p:sp>
        <p:nvSpPr>
          <p:cNvPr id="85" name="正方形/長方形 84"/>
          <p:cNvSpPr/>
          <p:nvPr/>
        </p:nvSpPr>
        <p:spPr>
          <a:xfrm>
            <a:off x="0" y="0"/>
            <a:ext cx="9140825" cy="549275"/>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fontAlgn="auto">
              <a:spcBef>
                <a:spcPts val="0"/>
              </a:spcBef>
              <a:spcAft>
                <a:spcPts val="0"/>
              </a:spcAft>
              <a:defRPr/>
            </a:pPr>
            <a:r>
              <a:rPr lang="ja-JP" altLang="en-US" sz="2400" b="1" dirty="0">
                <a:solidFill>
                  <a:schemeClr val="bg1"/>
                </a:solidFill>
              </a:rPr>
              <a:t>２－１　堤外施設（護岸・防波堤）の詳細耐震点検について</a:t>
            </a:r>
            <a:endParaRPr lang="en-US" altLang="ja-JP" sz="2400" b="1" dirty="0">
              <a:solidFill>
                <a:schemeClr val="bg1"/>
              </a:solidFill>
            </a:endParaRPr>
          </a:p>
        </p:txBody>
      </p:sp>
    </p:spTree>
    <p:extLst>
      <p:ext uri="{BB962C8B-B14F-4D97-AF65-F5344CB8AC3E}">
        <p14:creationId xmlns:p14="http://schemas.microsoft.com/office/powerpoint/2010/main" val="23677426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9140825" cy="549275"/>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fontAlgn="auto">
              <a:spcBef>
                <a:spcPts val="0"/>
              </a:spcBef>
              <a:spcAft>
                <a:spcPts val="0"/>
              </a:spcAft>
              <a:defRPr/>
            </a:pPr>
            <a:r>
              <a:rPr lang="ja-JP" altLang="en-US" sz="2400" b="1" dirty="0">
                <a:solidFill>
                  <a:schemeClr val="bg1"/>
                </a:solidFill>
              </a:rPr>
              <a:t>２－１　堤外施設（護岸・防波堤）の詳細耐震点検について</a:t>
            </a:r>
            <a:endParaRPr lang="en-US" altLang="ja-JP" sz="2400" b="1" dirty="0">
              <a:solidFill>
                <a:schemeClr val="bg1"/>
              </a:solidFill>
            </a:endParaRPr>
          </a:p>
        </p:txBody>
      </p:sp>
      <p:sp>
        <p:nvSpPr>
          <p:cNvPr id="10243" name="コンテンツ プレースホルダー 2"/>
          <p:cNvSpPr txBox="1">
            <a:spLocks/>
          </p:cNvSpPr>
          <p:nvPr/>
        </p:nvSpPr>
        <p:spPr bwMode="auto">
          <a:xfrm>
            <a:off x="179388" y="692696"/>
            <a:ext cx="8507412"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spcBef>
                <a:spcPct val="20000"/>
              </a:spcBef>
              <a:buFont typeface="Arial" charset="0"/>
              <a:buNone/>
            </a:pPr>
            <a:r>
              <a:rPr lang="ja-JP" altLang="en-US" sz="1200" dirty="0">
                <a:latin typeface="メイリオ" pitchFamily="50" charset="-128"/>
                <a:ea typeface="メイリオ" pitchFamily="50" charset="-128"/>
                <a:cs typeface="メイリオ" pitchFamily="50" charset="-128"/>
              </a:rPr>
              <a:t>■廃棄物埋立護岸南（３）護岸の詳細検討（</a:t>
            </a:r>
            <a:r>
              <a:rPr lang="en-US" altLang="ja-JP" sz="1200" dirty="0">
                <a:latin typeface="メイリオ" pitchFamily="50" charset="-128"/>
                <a:ea typeface="メイリオ" pitchFamily="50" charset="-128"/>
                <a:cs typeface="メイリオ" pitchFamily="50" charset="-128"/>
              </a:rPr>
              <a:t>FLIP</a:t>
            </a:r>
            <a:r>
              <a:rPr lang="ja-JP" altLang="en-US" sz="1200" dirty="0">
                <a:latin typeface="メイリオ" pitchFamily="50" charset="-128"/>
                <a:ea typeface="メイリオ" pitchFamily="50" charset="-128"/>
                <a:cs typeface="メイリオ" pitchFamily="50" charset="-128"/>
              </a:rPr>
              <a:t>による耐震診断）結果</a:t>
            </a:r>
            <a:endParaRPr lang="en-US" altLang="ja-JP" sz="1200" dirty="0">
              <a:latin typeface="メイリオ" pitchFamily="50" charset="-128"/>
              <a:ea typeface="メイリオ" pitchFamily="50" charset="-128"/>
              <a:cs typeface="メイリオ" pitchFamily="50" charset="-128"/>
            </a:endParaRPr>
          </a:p>
          <a:p>
            <a:pPr>
              <a:spcBef>
                <a:spcPct val="20000"/>
              </a:spcBef>
              <a:buFont typeface="Arial" charset="0"/>
              <a:buNone/>
            </a:pPr>
            <a:endParaRPr lang="en-US" altLang="ja-JP" sz="400" dirty="0">
              <a:latin typeface="メイリオ" pitchFamily="50" charset="-128"/>
              <a:ea typeface="メイリオ" pitchFamily="50" charset="-128"/>
              <a:cs typeface="メイリオ" pitchFamily="50" charset="-128"/>
            </a:endParaRPr>
          </a:p>
          <a:p>
            <a:pPr>
              <a:spcBef>
                <a:spcPct val="20000"/>
              </a:spcBef>
              <a:buFont typeface="Arial" charset="0"/>
              <a:buNone/>
            </a:pPr>
            <a:r>
              <a:rPr lang="ja-JP" altLang="en-US" sz="1200" dirty="0">
                <a:latin typeface="メイリオ" pitchFamily="50" charset="-128"/>
                <a:ea typeface="メイリオ" pitchFamily="50" charset="-128"/>
                <a:cs typeface="メイリオ" pitchFamily="50" charset="-128"/>
              </a:rPr>
              <a:t>　　①水平残留</a:t>
            </a:r>
            <a:r>
              <a:rPr lang="ja-JP" altLang="en-US" sz="1200" dirty="0" smtClean="0">
                <a:latin typeface="メイリオ" pitchFamily="50" charset="-128"/>
                <a:ea typeface="メイリオ" pitchFamily="50" charset="-128"/>
                <a:cs typeface="メイリオ" pitchFamily="50" charset="-128"/>
              </a:rPr>
              <a:t>変位・</a:t>
            </a:r>
            <a:r>
              <a:rPr lang="ja-JP" altLang="en-US" sz="1200" dirty="0">
                <a:latin typeface="メイリオ" pitchFamily="50" charset="-128"/>
                <a:ea typeface="メイリオ" pitchFamily="50" charset="-128"/>
                <a:cs typeface="メイリオ" pitchFamily="50" charset="-128"/>
              </a:rPr>
              <a:t>・</a:t>
            </a:r>
            <a:r>
              <a:rPr lang="ja-JP" altLang="en-US" sz="1200" dirty="0" smtClean="0">
                <a:latin typeface="メイリオ" pitchFamily="50" charset="-128"/>
                <a:ea typeface="メイリオ" pitchFamily="50" charset="-128"/>
                <a:cs typeface="メイリオ" pitchFamily="50" charset="-128"/>
              </a:rPr>
              <a:t>・</a:t>
            </a:r>
            <a:r>
              <a:rPr lang="ja-JP" altLang="en-US" sz="1200" b="1" dirty="0" smtClean="0">
                <a:solidFill>
                  <a:srgbClr val="FF0000"/>
                </a:solidFill>
                <a:latin typeface="メイリオ" pitchFamily="50" charset="-128"/>
                <a:ea typeface="メイリオ" pitchFamily="50" charset="-128"/>
                <a:cs typeface="メイリオ" pitchFamily="50" charset="-128"/>
              </a:rPr>
              <a:t>４．４９ｍ</a:t>
            </a:r>
            <a:r>
              <a:rPr lang="ja-JP" altLang="en-US" sz="1200" b="1" dirty="0">
                <a:solidFill>
                  <a:srgbClr val="FF0000"/>
                </a:solidFill>
                <a:latin typeface="メイリオ" pitchFamily="50" charset="-128"/>
                <a:ea typeface="メイリオ" pitchFamily="50" charset="-128"/>
                <a:cs typeface="メイリオ" pitchFamily="50" charset="-128"/>
              </a:rPr>
              <a:t>　</a:t>
            </a:r>
            <a:r>
              <a:rPr lang="ja-JP" altLang="en-US" sz="1200" dirty="0">
                <a:latin typeface="メイリオ" pitchFamily="50" charset="-128"/>
                <a:ea typeface="メイリオ" pitchFamily="50" charset="-128"/>
                <a:cs typeface="メイリオ" pitchFamily="50" charset="-128"/>
              </a:rPr>
              <a:t>　</a:t>
            </a:r>
            <a:endParaRPr lang="en-US" altLang="ja-JP" sz="1200" dirty="0">
              <a:latin typeface="メイリオ" pitchFamily="50" charset="-128"/>
              <a:ea typeface="メイリオ" pitchFamily="50" charset="-128"/>
              <a:cs typeface="メイリオ" pitchFamily="50" charset="-128"/>
            </a:endParaRPr>
          </a:p>
          <a:p>
            <a:pPr>
              <a:spcBef>
                <a:spcPct val="20000"/>
              </a:spcBef>
              <a:buFont typeface="Arial" charset="0"/>
              <a:buNone/>
            </a:pPr>
            <a:r>
              <a:rPr lang="ja-JP" altLang="en-US" sz="1200" dirty="0">
                <a:latin typeface="メイリオ" pitchFamily="50" charset="-128"/>
                <a:ea typeface="メイリオ" pitchFamily="50" charset="-128"/>
                <a:cs typeface="メイリオ" pitchFamily="50" charset="-128"/>
              </a:rPr>
              <a:t>　　　○残留変形図　　　　　　　　　　　　　　　　　　　　○過剰間隙水圧図</a:t>
            </a:r>
            <a:endParaRPr lang="en-US" altLang="ja-JP" sz="1200" dirty="0">
              <a:latin typeface="メイリオ" pitchFamily="50" charset="-128"/>
              <a:ea typeface="メイリオ" pitchFamily="50" charset="-128"/>
              <a:cs typeface="メイリオ" pitchFamily="50" charset="-128"/>
            </a:endParaRPr>
          </a:p>
          <a:p>
            <a:pPr>
              <a:spcBef>
                <a:spcPct val="20000"/>
              </a:spcBef>
              <a:buFont typeface="Arial" charset="0"/>
              <a:buNone/>
            </a:pPr>
            <a:r>
              <a:rPr lang="ja-JP" altLang="en-US" sz="1200" dirty="0">
                <a:latin typeface="メイリオ" pitchFamily="50" charset="-128"/>
                <a:ea typeface="メイリオ" pitchFamily="50" charset="-128"/>
                <a:cs typeface="メイリオ" pitchFamily="50" charset="-128"/>
              </a:rPr>
              <a:t>　　</a:t>
            </a:r>
            <a:endParaRPr lang="en-US" altLang="ja-JP" sz="1200" dirty="0">
              <a:latin typeface="メイリオ" pitchFamily="50" charset="-128"/>
              <a:ea typeface="メイリオ" pitchFamily="50" charset="-128"/>
              <a:cs typeface="メイリオ" pitchFamily="50" charset="-128"/>
            </a:endParaRPr>
          </a:p>
          <a:p>
            <a:pPr>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a:spcBef>
                <a:spcPct val="20000"/>
              </a:spcBef>
              <a:buFont typeface="Arial" charset="0"/>
              <a:buNone/>
            </a:pPr>
            <a:endParaRPr lang="en-US" altLang="ja-JP" sz="1200" dirty="0" smtClean="0">
              <a:latin typeface="メイリオ" pitchFamily="50" charset="-128"/>
              <a:ea typeface="メイリオ" pitchFamily="50" charset="-128"/>
              <a:cs typeface="メイリオ" pitchFamily="50" charset="-128"/>
            </a:endParaRPr>
          </a:p>
          <a:p>
            <a:pPr>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a:spcBef>
                <a:spcPct val="20000"/>
              </a:spcBef>
              <a:buFont typeface="Arial" charset="0"/>
              <a:buNone/>
            </a:pPr>
            <a:r>
              <a:rPr lang="ja-JP" altLang="en-US" sz="1200" dirty="0">
                <a:latin typeface="メイリオ" pitchFamily="50" charset="-128"/>
                <a:ea typeface="メイリオ" pitchFamily="50" charset="-128"/>
                <a:cs typeface="メイリオ" pitchFamily="50" charset="-128"/>
              </a:rPr>
              <a:t>　②遮水矢板の</a:t>
            </a:r>
            <a:r>
              <a:rPr lang="ja-JP" altLang="en-US" sz="1200" dirty="0" smtClean="0">
                <a:latin typeface="メイリオ" pitchFamily="50" charset="-128"/>
                <a:ea typeface="メイリオ" pitchFamily="50" charset="-128"/>
                <a:cs typeface="メイリオ" pitchFamily="50" charset="-128"/>
              </a:rPr>
              <a:t>応力・・・</a:t>
            </a:r>
            <a:r>
              <a:rPr lang="ja-JP" altLang="en-US" sz="1200" b="1" dirty="0" smtClean="0">
                <a:solidFill>
                  <a:srgbClr val="FF0000"/>
                </a:solidFill>
                <a:latin typeface="メイリオ" pitchFamily="50" charset="-128"/>
                <a:ea typeface="メイリオ" pitchFamily="50" charset="-128"/>
                <a:cs typeface="メイリオ" pitchFamily="50" charset="-128"/>
              </a:rPr>
              <a:t>全塑性（腐食考慮）</a:t>
            </a:r>
            <a:r>
              <a:rPr lang="ja-JP" altLang="en-US" sz="1200" dirty="0">
                <a:latin typeface="メイリオ" pitchFamily="50" charset="-128"/>
                <a:ea typeface="メイリオ" pitchFamily="50" charset="-128"/>
                <a:cs typeface="メイリオ" pitchFamily="50" charset="-128"/>
              </a:rPr>
              <a:t>　　　　　　　</a:t>
            </a:r>
            <a:r>
              <a:rPr lang="ja-JP" altLang="en-US" sz="1200" dirty="0" smtClean="0">
                <a:latin typeface="メイリオ" pitchFamily="50" charset="-128"/>
                <a:ea typeface="メイリオ" pitchFamily="50" charset="-128"/>
                <a:cs typeface="メイリオ" pitchFamily="50" charset="-128"/>
              </a:rPr>
              <a:t>③</a:t>
            </a:r>
            <a:r>
              <a:rPr lang="ja-JP" altLang="en-US" sz="1200" dirty="0">
                <a:latin typeface="メイリオ" pitchFamily="50" charset="-128"/>
                <a:ea typeface="メイリオ" pitchFamily="50" charset="-128"/>
                <a:cs typeface="メイリオ" pitchFamily="50" charset="-128"/>
              </a:rPr>
              <a:t>タイ材の</a:t>
            </a:r>
            <a:r>
              <a:rPr lang="ja-JP" altLang="en-US" sz="1200" dirty="0" smtClean="0">
                <a:latin typeface="メイリオ" pitchFamily="50" charset="-128"/>
                <a:ea typeface="メイリオ" pitchFamily="50" charset="-128"/>
                <a:cs typeface="メイリオ" pitchFamily="50" charset="-128"/>
              </a:rPr>
              <a:t>破断・・・</a:t>
            </a:r>
            <a:r>
              <a:rPr lang="ja-JP" altLang="en-US" sz="1200" b="1" dirty="0" smtClean="0">
                <a:solidFill>
                  <a:srgbClr val="FF0000"/>
                </a:solidFill>
                <a:latin typeface="メイリオ" pitchFamily="50" charset="-128"/>
                <a:ea typeface="メイリオ" pitchFamily="50" charset="-128"/>
                <a:cs typeface="メイリオ" pitchFamily="50" charset="-128"/>
              </a:rPr>
              <a:t>破断</a:t>
            </a:r>
            <a:r>
              <a:rPr lang="ja-JP" altLang="en-US" sz="1200" dirty="0">
                <a:latin typeface="メイリオ" pitchFamily="50" charset="-128"/>
                <a:ea typeface="メイリオ" pitchFamily="50" charset="-128"/>
                <a:cs typeface="メイリオ" pitchFamily="50" charset="-128"/>
              </a:rPr>
              <a:t>　　　　</a:t>
            </a:r>
            <a:endParaRPr lang="en-US" altLang="ja-JP" sz="1200" dirty="0">
              <a:latin typeface="メイリオ" pitchFamily="50" charset="-128"/>
              <a:ea typeface="メイリオ" pitchFamily="50" charset="-128"/>
              <a:cs typeface="メイリオ" pitchFamily="50" charset="-128"/>
            </a:endParaRPr>
          </a:p>
          <a:p>
            <a:pPr>
              <a:spcBef>
                <a:spcPct val="20000"/>
              </a:spcBef>
              <a:buFont typeface="Arial" charset="0"/>
              <a:buNone/>
            </a:pPr>
            <a:endParaRPr lang="en-US" altLang="ja-JP" sz="1200" dirty="0" smtClean="0">
              <a:latin typeface="メイリオ" pitchFamily="50" charset="-128"/>
              <a:ea typeface="メイリオ" pitchFamily="50" charset="-128"/>
              <a:cs typeface="メイリオ" pitchFamily="50" charset="-128"/>
            </a:endParaRPr>
          </a:p>
          <a:p>
            <a:pPr>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a:spcBef>
                <a:spcPct val="20000"/>
              </a:spcBef>
              <a:buFont typeface="Arial" charset="0"/>
              <a:buNone/>
            </a:pPr>
            <a:endParaRPr lang="en-US" altLang="ja-JP" sz="1200" dirty="0">
              <a:latin typeface="メイリオ" pitchFamily="50" charset="-128"/>
              <a:ea typeface="メイリオ" pitchFamily="50" charset="-128"/>
              <a:cs typeface="メイリオ" pitchFamily="50" charset="-128"/>
            </a:endParaRPr>
          </a:p>
          <a:p>
            <a:pPr>
              <a:spcBef>
                <a:spcPct val="20000"/>
              </a:spcBef>
              <a:buFont typeface="Arial" charset="0"/>
              <a:buNone/>
            </a:pPr>
            <a:endParaRPr lang="en-US" altLang="ja-JP" sz="1400" dirty="0">
              <a:latin typeface="メイリオ" pitchFamily="50" charset="-128"/>
              <a:ea typeface="メイリオ" pitchFamily="50" charset="-128"/>
              <a:cs typeface="メイリオ" pitchFamily="50" charset="-128"/>
            </a:endParaRPr>
          </a:p>
          <a:p>
            <a:pPr>
              <a:spcBef>
                <a:spcPct val="20000"/>
              </a:spcBef>
              <a:buFont typeface="Arial" charset="0"/>
              <a:buNone/>
            </a:pPr>
            <a:r>
              <a:rPr lang="ja-JP" altLang="en-US" sz="1200" b="1" dirty="0">
                <a:latin typeface="メイリオ" pitchFamily="50" charset="-128"/>
                <a:ea typeface="メイリオ" pitchFamily="50" charset="-128"/>
                <a:cs typeface="メイリオ" pitchFamily="50" charset="-128"/>
              </a:rPr>
              <a:t>　　遮水矢板は全塑性モーメントは超えていないが降伏モーメントを越えており、腐食量を考えると南海トラフ巨大地震</a:t>
            </a:r>
            <a:endParaRPr lang="en-US" altLang="ja-JP" sz="1200" b="1" dirty="0">
              <a:latin typeface="メイリオ" pitchFamily="50" charset="-128"/>
              <a:ea typeface="メイリオ" pitchFamily="50" charset="-128"/>
              <a:cs typeface="メイリオ" pitchFamily="50" charset="-128"/>
            </a:endParaRPr>
          </a:p>
          <a:p>
            <a:pPr>
              <a:spcBef>
                <a:spcPct val="20000"/>
              </a:spcBef>
              <a:buFont typeface="Arial" charset="0"/>
              <a:buNone/>
            </a:pPr>
            <a:r>
              <a:rPr lang="ja-JP" altLang="en-US" sz="1200" b="1" dirty="0">
                <a:latin typeface="メイリオ" pitchFamily="50" charset="-128"/>
                <a:ea typeface="メイリオ" pitchFamily="50" charset="-128"/>
                <a:cs typeface="メイリオ" pitchFamily="50" charset="-128"/>
              </a:rPr>
              <a:t>　　に対して</a:t>
            </a:r>
            <a:r>
              <a:rPr lang="ja-JP" altLang="en-US" sz="1200" b="1" u="sng" dirty="0">
                <a:solidFill>
                  <a:srgbClr val="FF0000"/>
                </a:solidFill>
                <a:latin typeface="メイリオ" pitchFamily="50" charset="-128"/>
                <a:ea typeface="メイリオ" pitchFamily="50" charset="-128"/>
                <a:cs typeface="メイリオ" pitchFamily="50" charset="-128"/>
              </a:rPr>
              <a:t>全塑性</a:t>
            </a:r>
            <a:r>
              <a:rPr lang="ja-JP" altLang="en-US" sz="1200" b="1" dirty="0">
                <a:latin typeface="メイリオ" pitchFamily="50" charset="-128"/>
                <a:ea typeface="メイリオ" pitchFamily="50" charset="-128"/>
                <a:cs typeface="メイリオ" pitchFamily="50" charset="-128"/>
              </a:rPr>
              <a:t>するものと考えられる。タイロッドについては破断強度を超えているため</a:t>
            </a:r>
            <a:r>
              <a:rPr lang="ja-JP" altLang="en-US" sz="1200" b="1" u="sng" dirty="0">
                <a:solidFill>
                  <a:srgbClr val="FF0000"/>
                </a:solidFill>
                <a:latin typeface="メイリオ" pitchFamily="50" charset="-128"/>
                <a:ea typeface="メイリオ" pitchFamily="50" charset="-128"/>
                <a:cs typeface="メイリオ" pitchFamily="50" charset="-128"/>
              </a:rPr>
              <a:t>破断</a:t>
            </a:r>
            <a:r>
              <a:rPr lang="ja-JP" altLang="en-US" sz="1200" b="1" dirty="0" smtClean="0">
                <a:latin typeface="メイリオ" pitchFamily="50" charset="-128"/>
                <a:ea typeface="メイリオ" pitchFamily="50" charset="-128"/>
                <a:cs typeface="メイリオ" pitchFamily="50" charset="-128"/>
              </a:rPr>
              <a:t>する。</a:t>
            </a:r>
            <a:endParaRPr lang="en-US" altLang="ja-JP" sz="1200" b="1" dirty="0">
              <a:latin typeface="メイリオ" pitchFamily="50" charset="-128"/>
              <a:ea typeface="メイリオ" pitchFamily="50" charset="-128"/>
              <a:cs typeface="メイリオ" pitchFamily="50" charset="-128"/>
            </a:endParaRPr>
          </a:p>
          <a:p>
            <a:pPr>
              <a:spcBef>
                <a:spcPct val="20000"/>
              </a:spcBef>
              <a:buFont typeface="Arial" charset="0"/>
              <a:buNone/>
            </a:pPr>
            <a:endParaRPr lang="en-US" altLang="ja-JP" sz="500" dirty="0">
              <a:latin typeface="メイリオ" pitchFamily="50" charset="-128"/>
              <a:ea typeface="メイリオ" pitchFamily="50" charset="-128"/>
              <a:cs typeface="メイリオ" pitchFamily="50" charset="-128"/>
            </a:endParaRPr>
          </a:p>
          <a:p>
            <a:pPr>
              <a:spcBef>
                <a:spcPct val="20000"/>
              </a:spcBef>
              <a:buFont typeface="Arial" charset="0"/>
              <a:buNone/>
            </a:pPr>
            <a:r>
              <a:rPr lang="ja-JP" altLang="en-US" sz="1200" dirty="0">
                <a:latin typeface="メイリオ" pitchFamily="50" charset="-128"/>
                <a:ea typeface="メイリオ" pitchFamily="50" charset="-128"/>
                <a:cs typeface="メイリオ" pitchFamily="50" charset="-128"/>
              </a:rPr>
              <a:t>　④護岸の</a:t>
            </a:r>
            <a:r>
              <a:rPr lang="ja-JP" altLang="en-US" sz="1200" dirty="0" smtClean="0">
                <a:latin typeface="メイリオ" pitchFamily="50" charset="-128"/>
                <a:ea typeface="メイリオ" pitchFamily="50" charset="-128"/>
                <a:cs typeface="メイリオ" pitchFamily="50" charset="-128"/>
              </a:rPr>
              <a:t>沈下量・・・</a:t>
            </a:r>
            <a:r>
              <a:rPr lang="ja-JP" altLang="en-US" sz="1200" b="1" dirty="0" smtClean="0">
                <a:solidFill>
                  <a:srgbClr val="FF0000"/>
                </a:solidFill>
                <a:latin typeface="メイリオ" pitchFamily="50" charset="-128"/>
                <a:ea typeface="メイリオ" pitchFamily="50" charset="-128"/>
                <a:cs typeface="メイリオ" pitchFamily="50" charset="-128"/>
              </a:rPr>
              <a:t>１．４７ｍ</a:t>
            </a:r>
            <a:endParaRPr lang="ja-JP" altLang="en-US" sz="1200" b="1" dirty="0">
              <a:solidFill>
                <a:srgbClr val="FF0000"/>
              </a:solidFill>
              <a:latin typeface="メイリオ" pitchFamily="50" charset="-128"/>
              <a:ea typeface="メイリオ" pitchFamily="50" charset="-128"/>
              <a:cs typeface="メイリオ" pitchFamily="50" charset="-128"/>
            </a:endParaRPr>
          </a:p>
        </p:txBody>
      </p:sp>
      <p:pic>
        <p:nvPicPr>
          <p:cNvPr id="1024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85" r="2506"/>
          <a:stretch/>
        </p:blipFill>
        <p:spPr bwMode="auto">
          <a:xfrm>
            <a:off x="533400" y="1416973"/>
            <a:ext cx="3980724" cy="19455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表 5"/>
          <p:cNvGraphicFramePr>
            <a:graphicFrameLocks noGrp="1"/>
          </p:cNvGraphicFramePr>
          <p:nvPr>
            <p:extLst>
              <p:ext uri="{D42A27DB-BD31-4B8C-83A1-F6EECF244321}">
                <p14:modId xmlns:p14="http://schemas.microsoft.com/office/powerpoint/2010/main" val="3775594672"/>
              </p:ext>
            </p:extLst>
          </p:nvPr>
        </p:nvGraphicFramePr>
        <p:xfrm>
          <a:off x="855662" y="5805264"/>
          <a:ext cx="6884689" cy="792087"/>
        </p:xfrm>
        <a:graphic>
          <a:graphicData uri="http://schemas.openxmlformats.org/drawingml/2006/table">
            <a:tbl>
              <a:tblPr/>
              <a:tblGrid>
                <a:gridCol w="1053690"/>
                <a:gridCol w="786882"/>
                <a:gridCol w="1039088"/>
                <a:gridCol w="867588"/>
                <a:gridCol w="958382"/>
                <a:gridCol w="726353"/>
                <a:gridCol w="726353"/>
                <a:gridCol w="726353"/>
              </a:tblGrid>
              <a:tr h="262283">
                <a:tc rowSpan="2">
                  <a:txBody>
                    <a:bodyPr/>
                    <a:lstStyle/>
                    <a:p>
                      <a:pPr algn="ctr" fontAlgn="ctr"/>
                      <a:r>
                        <a:rPr lang="ja-JP" altLang="en-US" sz="1100" b="0" i="0" u="none" strike="noStrike" dirty="0" smtClean="0">
                          <a:solidFill>
                            <a:srgbClr val="000000"/>
                          </a:solidFill>
                          <a:effectLst/>
                          <a:latin typeface="ＭＳ Ｐゴシック"/>
                        </a:rPr>
                        <a:t>箇　所</a:t>
                      </a:r>
                      <a:endParaRPr lang="ja-JP" altLang="en-US" sz="1100" b="0" i="0" u="none" strike="noStrike" dirty="0">
                        <a:solidFill>
                          <a:srgbClr val="000000"/>
                        </a:solidFill>
                        <a:effectLst/>
                        <a:latin typeface="ＭＳ Ｐゴシック"/>
                      </a:endParaRPr>
                    </a:p>
                  </a:txBody>
                  <a:tcPr marL="9526" marR="9526" marT="95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ja-JP" altLang="en-US" sz="1100" b="0" i="0" u="none" strike="noStrike" dirty="0">
                          <a:solidFill>
                            <a:srgbClr val="000000"/>
                          </a:solidFill>
                          <a:effectLst/>
                          <a:latin typeface="ＭＳ Ｐゴシック"/>
                        </a:rPr>
                        <a:t>沈下量（</a:t>
                      </a:r>
                      <a:r>
                        <a:rPr lang="en-US" sz="1100" b="0" i="0" u="none" strike="noStrike" dirty="0">
                          <a:solidFill>
                            <a:srgbClr val="000000"/>
                          </a:solidFill>
                          <a:effectLst/>
                          <a:latin typeface="ＭＳ Ｐゴシック"/>
                        </a:rPr>
                        <a:t>ｍ）</a:t>
                      </a:r>
                    </a:p>
                  </a:txBody>
                  <a:tcPr marL="9526" marR="9526"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gridSpan="3">
                  <a:txBody>
                    <a:bodyPr/>
                    <a:lstStyle/>
                    <a:p>
                      <a:pPr algn="ctr" fontAlgn="ctr"/>
                      <a:r>
                        <a:rPr lang="ja-JP" altLang="en-US" sz="1100" b="0" i="0" u="none" strike="noStrike" dirty="0" smtClean="0">
                          <a:solidFill>
                            <a:srgbClr val="000000"/>
                          </a:solidFill>
                          <a:effectLst/>
                          <a:latin typeface="ＭＳ Ｐゴシック"/>
                        </a:rPr>
                        <a:t>適　用</a:t>
                      </a:r>
                      <a:endParaRPr lang="ja-JP" altLang="en-US" sz="1100" b="0" i="0" u="none" strike="noStrike" dirty="0">
                        <a:solidFill>
                          <a:srgbClr val="000000"/>
                        </a:solidFill>
                        <a:effectLst/>
                        <a:latin typeface="ＭＳ Ｐゴシック"/>
                      </a:endParaRPr>
                    </a:p>
                  </a:txBody>
                  <a:tcPr marL="9526" marR="9526" marT="95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r>
              <a:tr h="267521">
                <a:tc vMerge="1">
                  <a:txBody>
                    <a:bodyPr/>
                    <a:lstStyle/>
                    <a:p>
                      <a:pPr algn="l" fontAlgn="ctr"/>
                      <a:endParaRPr lang="ja-JP" altLang="en-US" sz="1100" b="0" i="0" u="none" strike="noStrike" dirty="0">
                        <a:solidFill>
                          <a:srgbClr val="000000"/>
                        </a:solidFill>
                        <a:effectLst/>
                        <a:latin typeface="ＭＳ Ｐゴシック"/>
                      </a:endParaRPr>
                    </a:p>
                  </a:txBody>
                  <a:tcPr marL="9526" marR="9526" marT="95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ＭＳ Ｐゴシック"/>
                        </a:rPr>
                        <a:t>残留変位</a:t>
                      </a:r>
                    </a:p>
                  </a:txBody>
                  <a:tcPr marL="9526" marR="9526"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ＭＳ Ｐゴシック"/>
                        </a:rPr>
                        <a:t>排水沈下</a:t>
                      </a:r>
                    </a:p>
                  </a:txBody>
                  <a:tcPr marL="9526" marR="9526"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ＭＳ Ｐゴシック"/>
                        </a:rPr>
                        <a:t>地殻変動</a:t>
                      </a:r>
                    </a:p>
                  </a:txBody>
                  <a:tcPr marL="9526" marR="9526"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ＭＳ Ｐゴシック"/>
                        </a:rPr>
                        <a:t>合計</a:t>
                      </a:r>
                    </a:p>
                  </a:txBody>
                  <a:tcPr marL="9526" marR="9526"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r>
              <a:tr h="262283">
                <a:tc>
                  <a:txBody>
                    <a:bodyPr/>
                    <a:lstStyle/>
                    <a:p>
                      <a:pPr algn="l" fontAlgn="ctr"/>
                      <a:r>
                        <a:rPr lang="ja-JP" altLang="en-US" sz="1100" b="0" i="0" u="none" strike="noStrike">
                          <a:solidFill>
                            <a:srgbClr val="000000"/>
                          </a:solidFill>
                          <a:effectLst/>
                          <a:latin typeface="ＭＳ Ｐゴシック"/>
                        </a:rPr>
                        <a:t>パラペット天端</a:t>
                      </a:r>
                    </a:p>
                  </a:txBody>
                  <a:tcPr marL="9526" marR="9526" marT="95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ＭＳ Ｐゴシック"/>
                        </a:rPr>
                        <a:t>0.76</a:t>
                      </a:r>
                    </a:p>
                  </a:txBody>
                  <a:tcPr marL="9526" marR="9526"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ＭＳ Ｐゴシック"/>
                        </a:rPr>
                        <a:t>0.42</a:t>
                      </a:r>
                    </a:p>
                  </a:txBody>
                  <a:tcPr marL="9526" marR="9526"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ＭＳ Ｐゴシック"/>
                        </a:rPr>
                        <a:t>0.29</a:t>
                      </a:r>
                    </a:p>
                  </a:txBody>
                  <a:tcPr marL="9526" marR="9526"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ＭＳ Ｐゴシック"/>
                        </a:rPr>
                        <a:t>1.47</a:t>
                      </a:r>
                    </a:p>
                  </a:txBody>
                  <a:tcPr marL="9526" marR="9526"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ＭＳ Ｐゴシック"/>
                        </a:rPr>
                        <a:t>　</a:t>
                      </a:r>
                    </a:p>
                  </a:txBody>
                  <a:tcPr marL="9526" marR="9526" marT="951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ＭＳ Ｐゴシック"/>
                        </a:rPr>
                        <a:t>　</a:t>
                      </a:r>
                    </a:p>
                  </a:txBody>
                  <a:tcPr marL="9526" marR="9526" marT="951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ＭＳ Ｐゴシック"/>
                        </a:rPr>
                        <a:t>　</a:t>
                      </a:r>
                    </a:p>
                  </a:txBody>
                  <a:tcPr marL="9526" marR="9526" marT="951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7" name="表 6"/>
          <p:cNvGraphicFramePr>
            <a:graphicFrameLocks noGrp="1" noChangeAspect="1"/>
          </p:cNvGraphicFramePr>
          <p:nvPr>
            <p:extLst>
              <p:ext uri="{D42A27DB-BD31-4B8C-83A1-F6EECF244321}">
                <p14:modId xmlns:p14="http://schemas.microsoft.com/office/powerpoint/2010/main" val="1118217434"/>
              </p:ext>
            </p:extLst>
          </p:nvPr>
        </p:nvGraphicFramePr>
        <p:xfrm>
          <a:off x="533400" y="3752652"/>
          <a:ext cx="3715395" cy="1190798"/>
        </p:xfrm>
        <a:graphic>
          <a:graphicData uri="http://schemas.openxmlformats.org/drawingml/2006/table">
            <a:tbl>
              <a:tblPr/>
              <a:tblGrid>
                <a:gridCol w="1096026"/>
                <a:gridCol w="763303"/>
                <a:gridCol w="1007951"/>
                <a:gridCol w="848115"/>
              </a:tblGrid>
              <a:tr h="201291">
                <a:tc gridSpan="2">
                  <a:txBody>
                    <a:bodyPr/>
                    <a:lstStyle/>
                    <a:p>
                      <a:pPr algn="ctr" fontAlgn="ctr"/>
                      <a:r>
                        <a:rPr lang="ja-JP" altLang="en-US" sz="1100" b="0" i="0" u="none" strike="noStrike" dirty="0">
                          <a:solidFill>
                            <a:srgbClr val="000000"/>
                          </a:solidFill>
                          <a:effectLst/>
                          <a:latin typeface="ＭＳ Ｐゴシック"/>
                        </a:rPr>
                        <a:t>項目</a:t>
                      </a:r>
                    </a:p>
                  </a:txBody>
                  <a:tcPr marL="9525" marR="9525" marT="95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ＭＳ Ｐゴシック"/>
                        </a:rPr>
                        <a:t>応力（</a:t>
                      </a:r>
                      <a:r>
                        <a:rPr lang="en-US" altLang="ja-JP" sz="1100" b="0" i="0" u="none" strike="noStrike">
                          <a:solidFill>
                            <a:srgbClr val="000000"/>
                          </a:solidFill>
                          <a:effectLst/>
                          <a:latin typeface="ＭＳ Ｐゴシック"/>
                        </a:rPr>
                        <a:t>k</a:t>
                      </a:r>
                      <a:r>
                        <a:rPr lang="ja-JP" altLang="en-US" sz="1100" b="0" i="0" u="none" strike="noStrike">
                          <a:solidFill>
                            <a:srgbClr val="000000"/>
                          </a:solidFill>
                          <a:effectLst/>
                          <a:latin typeface="ＭＳ Ｐゴシック"/>
                        </a:rPr>
                        <a:t>Ｎ・ｍ）</a:t>
                      </a:r>
                    </a:p>
                  </a:txBody>
                  <a:tcPr marL="9525" marR="9525" marT="95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ＭＳ Ｐゴシック"/>
                        </a:rPr>
                        <a:t>　</a:t>
                      </a:r>
                    </a:p>
                  </a:txBody>
                  <a:tcPr marL="9525" marR="9525" marT="95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054">
                <a:tc gridSpan="2">
                  <a:txBody>
                    <a:bodyPr/>
                    <a:lstStyle/>
                    <a:p>
                      <a:pPr algn="l" fontAlgn="ctr"/>
                      <a:r>
                        <a:rPr lang="ja-JP" altLang="en-US" sz="1100" b="0" i="0" u="none" strike="noStrike">
                          <a:solidFill>
                            <a:srgbClr val="000000"/>
                          </a:solidFill>
                          <a:effectLst/>
                          <a:latin typeface="ＭＳ Ｐゴシック"/>
                        </a:rPr>
                        <a:t>最大発生モーメント</a:t>
                      </a:r>
                    </a:p>
                  </a:txBody>
                  <a:tcPr marL="9525" marR="9525" marT="95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a:txBody>
                    <a:bodyPr/>
                    <a:lstStyle/>
                    <a:p>
                      <a:pPr algn="r" fontAlgn="ctr"/>
                      <a:r>
                        <a:rPr lang="en-US" altLang="ja-JP" sz="1100" b="0" i="0" u="none" strike="noStrike" dirty="0">
                          <a:solidFill>
                            <a:srgbClr val="000000"/>
                          </a:solidFill>
                          <a:effectLst/>
                          <a:latin typeface="ＭＳ Ｐゴシック"/>
                        </a:rPr>
                        <a:t>237.2</a:t>
                      </a:r>
                    </a:p>
                  </a:txBody>
                  <a:tcPr marL="9525" marR="9525" marT="95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ＭＳ Ｐゴシック"/>
                        </a:rPr>
                        <a:t>　</a:t>
                      </a:r>
                    </a:p>
                  </a:txBody>
                  <a:tcPr marL="9525" marR="9525" marT="95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054">
                <a:tc>
                  <a:txBody>
                    <a:bodyPr/>
                    <a:lstStyle/>
                    <a:p>
                      <a:pPr algn="l" fontAlgn="ctr"/>
                      <a:r>
                        <a:rPr lang="ja-JP" altLang="en-US" sz="1100" b="0" i="0" u="none" strike="noStrike">
                          <a:solidFill>
                            <a:srgbClr val="000000"/>
                          </a:solidFill>
                          <a:effectLst/>
                          <a:latin typeface="ＭＳ Ｐゴシック"/>
                        </a:rPr>
                        <a:t>　</a:t>
                      </a:r>
                    </a:p>
                  </a:txBody>
                  <a:tcPr marL="9525" marR="9525" marT="9533"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a:rPr>
                        <a:t>　</a:t>
                      </a:r>
                    </a:p>
                  </a:txBody>
                  <a:tcPr marL="9525" marR="9525" marT="9533"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-213.6</a:t>
                      </a:r>
                    </a:p>
                  </a:txBody>
                  <a:tcPr marL="9525" marR="9525" marT="95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ＭＳ Ｐゴシック"/>
                        </a:rPr>
                        <a:t>　</a:t>
                      </a:r>
                    </a:p>
                  </a:txBody>
                  <a:tcPr marL="9525" marR="9525" marT="95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054">
                <a:tc>
                  <a:txBody>
                    <a:bodyPr/>
                    <a:lstStyle/>
                    <a:p>
                      <a:pPr algn="l" fontAlgn="ctr"/>
                      <a:r>
                        <a:rPr lang="ja-JP" altLang="en-US" sz="1100" b="0" i="0" u="none" strike="noStrike">
                          <a:solidFill>
                            <a:srgbClr val="000000"/>
                          </a:solidFill>
                          <a:effectLst/>
                          <a:latin typeface="ＭＳ Ｐゴシック"/>
                        </a:rPr>
                        <a:t>残留モーメント</a:t>
                      </a:r>
                    </a:p>
                  </a:txBody>
                  <a:tcPr marL="9525" marR="9525" marT="953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ＭＳ Ｐゴシック"/>
                        </a:rPr>
                        <a:t>　</a:t>
                      </a:r>
                    </a:p>
                  </a:txBody>
                  <a:tcPr marL="9525" marR="9525" marT="953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219</a:t>
                      </a:r>
                    </a:p>
                  </a:txBody>
                  <a:tcPr marL="9525" marR="9525" marT="95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a:rPr>
                        <a:t>　</a:t>
                      </a:r>
                    </a:p>
                  </a:txBody>
                  <a:tcPr marL="9525" marR="9525" marT="95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054">
                <a:tc>
                  <a:txBody>
                    <a:bodyPr/>
                    <a:lstStyle/>
                    <a:p>
                      <a:pPr algn="l" fontAlgn="ctr"/>
                      <a:r>
                        <a:rPr lang="ja-JP" altLang="en-US" sz="1100" b="0" i="0" u="none" strike="noStrike" dirty="0">
                          <a:solidFill>
                            <a:srgbClr val="000000"/>
                          </a:solidFill>
                          <a:effectLst/>
                          <a:latin typeface="ＭＳ Ｐゴシック"/>
                        </a:rPr>
                        <a:t>降伏モーメント</a:t>
                      </a:r>
                    </a:p>
                  </a:txBody>
                  <a:tcPr marL="9525" marR="9525" marT="953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a:rPr>
                        <a:t>　</a:t>
                      </a:r>
                    </a:p>
                  </a:txBody>
                  <a:tcPr marL="9525" marR="9525" marT="953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212</a:t>
                      </a:r>
                    </a:p>
                  </a:txBody>
                  <a:tcPr marL="9525" marR="9525" marT="95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a:rPr>
                        <a:t>　</a:t>
                      </a:r>
                    </a:p>
                  </a:txBody>
                  <a:tcPr marL="9525" marR="9525" marT="95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291">
                <a:tc>
                  <a:txBody>
                    <a:bodyPr/>
                    <a:lstStyle/>
                    <a:p>
                      <a:pPr algn="l" fontAlgn="ctr"/>
                      <a:r>
                        <a:rPr lang="ja-JP" altLang="en-US" sz="1100" b="0" i="0" u="none" strike="noStrike" dirty="0">
                          <a:solidFill>
                            <a:srgbClr val="000000"/>
                          </a:solidFill>
                          <a:effectLst/>
                          <a:latin typeface="ＭＳ Ｐゴシック"/>
                        </a:rPr>
                        <a:t>全塑性モーメント</a:t>
                      </a:r>
                    </a:p>
                  </a:txBody>
                  <a:tcPr marL="9525" marR="9525" marT="953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ＭＳ Ｐゴシック"/>
                        </a:rPr>
                        <a:t>　</a:t>
                      </a:r>
                    </a:p>
                  </a:txBody>
                  <a:tcPr marL="9525" marR="9525" marT="953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ＭＳ Ｐゴシック"/>
                        </a:rPr>
                        <a:t>246</a:t>
                      </a:r>
                    </a:p>
                  </a:txBody>
                  <a:tcPr marL="9525" marR="9525" marT="95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ＭＳ Ｐゴシック"/>
                        </a:rPr>
                        <a:t>　</a:t>
                      </a:r>
                    </a:p>
                  </a:txBody>
                  <a:tcPr marL="9525" marR="9525" marT="95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30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123" y="3685134"/>
            <a:ext cx="4202819" cy="1296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877" t="5154"/>
          <a:stretch/>
        </p:blipFill>
        <p:spPr bwMode="auto">
          <a:xfrm>
            <a:off x="4714874" y="1515039"/>
            <a:ext cx="3989805" cy="1847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9450" b="18112"/>
          <a:stretch/>
        </p:blipFill>
        <p:spPr bwMode="auto">
          <a:xfrm>
            <a:off x="6084168" y="2988267"/>
            <a:ext cx="2525376" cy="30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p:cNvSpPr/>
          <p:nvPr/>
        </p:nvSpPr>
        <p:spPr bwMode="auto">
          <a:xfrm>
            <a:off x="4571997" y="1515039"/>
            <a:ext cx="569208" cy="86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テキスト ボックス 30"/>
          <p:cNvSpPr txBox="1"/>
          <p:nvPr/>
        </p:nvSpPr>
        <p:spPr>
          <a:xfrm>
            <a:off x="1822659" y="1196752"/>
            <a:ext cx="582612" cy="254000"/>
          </a:xfrm>
          <a:prstGeom prst="rect">
            <a:avLst/>
          </a:prstGeom>
          <a:noFill/>
        </p:spPr>
        <p:txBody>
          <a:bodyPr>
            <a:spAutoFit/>
          </a:bodyPr>
          <a:lstStyle/>
          <a:p>
            <a:pPr>
              <a:defRPr/>
            </a:pPr>
            <a:r>
              <a:rPr lang="en-US" altLang="ja-JP" sz="1050" dirty="0"/>
              <a:t>4.49</a:t>
            </a:r>
            <a:r>
              <a:rPr lang="ja-JP" altLang="en-US" sz="1050" dirty="0"/>
              <a:t>ｍ</a:t>
            </a:r>
          </a:p>
        </p:txBody>
      </p:sp>
      <p:sp>
        <p:nvSpPr>
          <p:cNvPr id="17" name="スライド番号プレースホルダー 2"/>
          <p:cNvSpPr>
            <a:spLocks noGrp="1"/>
          </p:cNvSpPr>
          <p:nvPr>
            <p:ph type="sldNum" sz="quarter" idx="12"/>
          </p:nvPr>
        </p:nvSpPr>
        <p:spPr bwMode="auto">
          <a:xfrm>
            <a:off x="6902896" y="637624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EF1E26BA-02DF-436C-9BBF-9F4051A0F4AE}" type="slidenum">
              <a:rPr lang="ja-JP" altLang="en-US">
                <a:solidFill>
                  <a:srgbClr val="898989"/>
                </a:solidFill>
              </a:rPr>
              <a:pPr/>
              <a:t>17</a:t>
            </a:fld>
            <a:endParaRPr lang="en-US" altLang="ja-JP" dirty="0">
              <a:solidFill>
                <a:srgbClr val="898989"/>
              </a:solidFill>
            </a:endParaRPr>
          </a:p>
        </p:txBody>
      </p:sp>
      <p:sp>
        <p:nvSpPr>
          <p:cNvPr id="20" name="正方形/長方形 19"/>
          <p:cNvSpPr/>
          <p:nvPr/>
        </p:nvSpPr>
        <p:spPr bwMode="auto">
          <a:xfrm>
            <a:off x="2070199" y="1415533"/>
            <a:ext cx="269553" cy="86235"/>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4" name="直線コネクタ 3"/>
          <p:cNvCxnSpPr/>
          <p:nvPr/>
        </p:nvCxnSpPr>
        <p:spPr>
          <a:xfrm flipV="1">
            <a:off x="1999967" y="1395865"/>
            <a:ext cx="0" cy="1318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2122895" y="1397517"/>
            <a:ext cx="0" cy="130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1818992" y="1450752"/>
            <a:ext cx="18097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H="1">
            <a:off x="2122895" y="1453080"/>
            <a:ext cx="17145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6876256" y="4611988"/>
            <a:ext cx="346336" cy="1160"/>
          </a:xfrm>
          <a:prstGeom prst="line">
            <a:avLst/>
          </a:prstGeom>
          <a:ln w="34925" cmpd="thinThick">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8028384" y="4613512"/>
            <a:ext cx="648072" cy="0"/>
          </a:xfrm>
          <a:prstGeom prst="line">
            <a:avLst/>
          </a:prstGeom>
          <a:ln w="34925" cmpd="thinThick">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3048947" y="4134566"/>
            <a:ext cx="346336" cy="1160"/>
          </a:xfrm>
          <a:prstGeom prst="line">
            <a:avLst/>
          </a:prstGeom>
          <a:ln w="34925" cmpd="thinThick">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3048947" y="4919960"/>
            <a:ext cx="346336" cy="1160"/>
          </a:xfrm>
          <a:prstGeom prst="line">
            <a:avLst/>
          </a:prstGeom>
          <a:ln w="34925" cmpd="thinThick">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9140825" cy="549275"/>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fontAlgn="auto">
              <a:spcBef>
                <a:spcPts val="0"/>
              </a:spcBef>
              <a:spcAft>
                <a:spcPts val="0"/>
              </a:spcAft>
              <a:defRPr/>
            </a:pPr>
            <a:r>
              <a:rPr lang="ja-JP" altLang="en-US" sz="2400" b="1" dirty="0">
                <a:solidFill>
                  <a:schemeClr val="bg1"/>
                </a:solidFill>
              </a:rPr>
              <a:t>２－１　堤外施設（護岸・防波堤）の詳細耐震点検について</a:t>
            </a:r>
            <a:endParaRPr lang="en-US" altLang="ja-JP" sz="2400" b="1" dirty="0">
              <a:solidFill>
                <a:schemeClr val="bg1"/>
              </a:solidFill>
            </a:endParaRPr>
          </a:p>
        </p:txBody>
      </p:sp>
      <p:sp>
        <p:nvSpPr>
          <p:cNvPr id="11267" name="コンテンツ プレースホルダー 2"/>
          <p:cNvSpPr txBox="1">
            <a:spLocks/>
          </p:cNvSpPr>
          <p:nvPr/>
        </p:nvSpPr>
        <p:spPr bwMode="auto">
          <a:xfrm>
            <a:off x="107504" y="691852"/>
            <a:ext cx="8856984"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20000"/>
              </a:spcBef>
            </a:pPr>
            <a:r>
              <a:rPr lang="ja-JP" altLang="en-US" sz="1200" dirty="0">
                <a:solidFill>
                  <a:srgbClr val="000000"/>
                </a:solidFill>
              </a:rPr>
              <a:t>　</a:t>
            </a:r>
            <a:r>
              <a:rPr lang="ja-JP" altLang="en-US" sz="1200" dirty="0" smtClean="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南海トラフ巨大地震による廃棄物埋立護岸の検討結果（まとめ）</a:t>
            </a:r>
            <a:endParaRPr lang="en-US" altLang="ja-JP" sz="1200" dirty="0">
              <a:latin typeface="メイリオ" pitchFamily="50" charset="-128"/>
              <a:ea typeface="メイリオ" pitchFamily="50" charset="-128"/>
              <a:cs typeface="メイリオ" pitchFamily="50" charset="-128"/>
            </a:endParaRPr>
          </a:p>
          <a:p>
            <a:pPr eaLnBrk="1" hangingPunct="1">
              <a:spcBef>
                <a:spcPct val="20000"/>
              </a:spcBef>
            </a:pPr>
            <a:endParaRPr lang="en-US" altLang="ja-JP" sz="1200" dirty="0" smtClean="0">
              <a:solidFill>
                <a:srgbClr val="000000"/>
              </a:solidFill>
            </a:endParaRPr>
          </a:p>
          <a:p>
            <a:pPr eaLnBrk="1" hangingPunct="1">
              <a:spcBef>
                <a:spcPct val="20000"/>
              </a:spcBef>
            </a:pPr>
            <a:r>
              <a:rPr lang="ja-JP" altLang="en-US" sz="1200" dirty="0">
                <a:solidFill>
                  <a:srgbClr val="000000"/>
                </a:solidFill>
              </a:rPr>
              <a:t>　　　南（２）護岸</a:t>
            </a:r>
            <a:endParaRPr lang="en-US" altLang="ja-JP" sz="1200" dirty="0">
              <a:solidFill>
                <a:srgbClr val="000000"/>
              </a:solidFill>
            </a:endParaRPr>
          </a:p>
          <a:p>
            <a:pPr eaLnBrk="1" hangingPunct="1">
              <a:spcBef>
                <a:spcPct val="20000"/>
              </a:spcBef>
            </a:pPr>
            <a:endParaRPr lang="en-US" altLang="ja-JP" sz="1200" dirty="0" smtClean="0">
              <a:solidFill>
                <a:srgbClr val="000000"/>
              </a:solidFill>
              <a:latin typeface="ＭＳ ゴシック" panose="020B0609070205080204" pitchFamily="49" charset="-128"/>
              <a:ea typeface="ＭＳ ゴシック" panose="020B0609070205080204" pitchFamily="49" charset="-128"/>
            </a:endParaRPr>
          </a:p>
          <a:p>
            <a:pPr eaLnBrk="1" hangingPunct="1">
              <a:spcBef>
                <a:spcPct val="20000"/>
              </a:spcBef>
            </a:pPr>
            <a:endParaRPr lang="en-US" altLang="ja-JP" sz="1200" dirty="0">
              <a:solidFill>
                <a:srgbClr val="000000"/>
              </a:solidFill>
              <a:latin typeface="ＭＳ ゴシック" panose="020B0609070205080204" pitchFamily="49" charset="-128"/>
              <a:ea typeface="ＭＳ ゴシック" panose="020B0609070205080204" pitchFamily="49" charset="-128"/>
            </a:endParaRPr>
          </a:p>
          <a:p>
            <a:pPr eaLnBrk="1" hangingPunct="1">
              <a:lnSpc>
                <a:spcPts val="1600"/>
              </a:lnSpc>
              <a:spcBef>
                <a:spcPts val="0"/>
              </a:spcBef>
            </a:pPr>
            <a:r>
              <a:rPr lang="ja-JP" altLang="en-US" sz="1200" dirty="0">
                <a:solidFill>
                  <a:srgbClr val="000000"/>
                </a:solidFill>
                <a:latin typeface="ＭＳ ゴシック" panose="020B0609070205080204" pitchFamily="49" charset="-128"/>
                <a:ea typeface="ＭＳ ゴシック" panose="020B0609070205080204" pitchFamily="49" charset="-128"/>
              </a:rPr>
              <a:t>　　　　　　　　　　　　　　　　　　　　　　　　　　　　　</a:t>
            </a:r>
            <a:r>
              <a:rPr lang="ja-JP" altLang="en-US" sz="1200" dirty="0" smtClean="0">
                <a:solidFill>
                  <a:srgbClr val="000000"/>
                </a:solidFill>
                <a:latin typeface="ＭＳ ゴシック" panose="020B0609070205080204" pitchFamily="49" charset="-128"/>
                <a:ea typeface="ＭＳ ゴシック" panose="020B0609070205080204" pitchFamily="49" charset="-128"/>
              </a:rPr>
              <a:t>　　</a:t>
            </a:r>
            <a:r>
              <a:rPr lang="ja-JP" altLang="en-US" sz="1200"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120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水平残留</a:t>
            </a:r>
            <a:r>
              <a:rPr lang="ja-JP" altLang="en-US" sz="1200"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変位・・</a:t>
            </a:r>
            <a:r>
              <a:rPr lang="ja-JP" altLang="en-US" sz="120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1200"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1200" b="1" dirty="0" smtClean="0">
                <a:solidFill>
                  <a:srgbClr val="FF0000"/>
                </a:solidFill>
                <a:latin typeface="ＭＳ ゴシック" panose="020B0609070205080204" pitchFamily="49" charset="-128"/>
                <a:ea typeface="ＭＳ ゴシック" panose="020B0609070205080204" pitchFamily="49" charset="-128"/>
                <a:cs typeface="Meiryo UI" panose="020B0604030504040204" pitchFamily="50" charset="-128"/>
              </a:rPr>
              <a:t>５．８３ｍ</a:t>
            </a:r>
            <a:r>
              <a:rPr lang="ja-JP" altLang="en-US" sz="1200" b="1" dirty="0">
                <a:solidFill>
                  <a:srgbClr val="FF0000"/>
                </a:solidFill>
                <a:latin typeface="ＭＳ ゴシック" panose="020B0609070205080204" pitchFamily="49" charset="-128"/>
                <a:ea typeface="ＭＳ ゴシック" panose="020B0609070205080204" pitchFamily="49" charset="-128"/>
                <a:cs typeface="Meiryo UI" panose="020B0604030504040204" pitchFamily="50" charset="-128"/>
              </a:rPr>
              <a:t>海方向へ移動</a:t>
            </a:r>
            <a:endParaRPr lang="en-US" altLang="ja-JP" sz="1200" b="1" dirty="0">
              <a:solidFill>
                <a:srgbClr val="FF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eaLnBrk="1" hangingPunct="1">
              <a:lnSpc>
                <a:spcPts val="1600"/>
              </a:lnSpc>
              <a:spcBef>
                <a:spcPts val="0"/>
              </a:spcBef>
            </a:pPr>
            <a:r>
              <a:rPr lang="ja-JP" altLang="en-US" sz="120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1200"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　　・沈下量</a:t>
            </a:r>
            <a:r>
              <a:rPr lang="ja-JP" altLang="en-US" sz="120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1200"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地震）・・・・</a:t>
            </a:r>
            <a:r>
              <a:rPr lang="ja-JP" altLang="en-US" sz="1200" b="1" dirty="0" smtClean="0">
                <a:solidFill>
                  <a:srgbClr val="FF0000"/>
                </a:solidFill>
                <a:latin typeface="ＭＳ ゴシック" panose="020B0609070205080204" pitchFamily="49" charset="-128"/>
                <a:ea typeface="ＭＳ ゴシック" panose="020B0609070205080204" pitchFamily="49" charset="-128"/>
                <a:cs typeface="Meiryo UI" panose="020B0604030504040204" pitchFamily="50" charset="-128"/>
              </a:rPr>
              <a:t>２．３７ｍ沈下</a:t>
            </a:r>
            <a:endParaRPr lang="en-US" altLang="ja-JP" sz="1200" b="1" dirty="0" smtClean="0">
              <a:solidFill>
                <a:srgbClr val="FF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eaLnBrk="1" hangingPunct="1">
              <a:lnSpc>
                <a:spcPts val="1600"/>
              </a:lnSpc>
              <a:spcBef>
                <a:spcPts val="0"/>
              </a:spcBef>
            </a:pPr>
            <a:r>
              <a:rPr lang="ja-JP" altLang="en-US" sz="1200" dirty="0">
                <a:solidFill>
                  <a:srgbClr val="FF0000"/>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1200" dirty="0" smtClean="0">
                <a:solidFill>
                  <a:srgbClr val="FF0000"/>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1200" dirty="0" smtClean="0">
                <a:latin typeface="ＭＳ ゴシック" panose="020B0609070205080204" pitchFamily="49" charset="-128"/>
                <a:ea typeface="ＭＳ ゴシック" panose="020B0609070205080204" pitchFamily="49" charset="-128"/>
                <a:cs typeface="Meiryo UI" panose="020B0604030504040204" pitchFamily="50" charset="-128"/>
              </a:rPr>
              <a:t>・沈下量（圧密）・・・・０．１６ｍ</a:t>
            </a:r>
            <a:r>
              <a:rPr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沈下</a:t>
            </a:r>
            <a:endParaRPr lang="en-US" altLang="ja-JP" sz="1200" dirty="0">
              <a:latin typeface="ＭＳ ゴシック" panose="020B0609070205080204" pitchFamily="49" charset="-128"/>
              <a:ea typeface="ＭＳ ゴシック" panose="020B0609070205080204" pitchFamily="49" charset="-128"/>
              <a:cs typeface="Meiryo UI" panose="020B0604030504040204" pitchFamily="50" charset="-128"/>
            </a:endParaRPr>
          </a:p>
          <a:p>
            <a:pPr eaLnBrk="1" hangingPunct="1">
              <a:lnSpc>
                <a:spcPts val="1600"/>
              </a:lnSpc>
              <a:spcBef>
                <a:spcPts val="0"/>
              </a:spcBef>
            </a:pPr>
            <a:r>
              <a:rPr lang="ja-JP" altLang="en-US" sz="120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1200"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120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遮水</a:t>
            </a:r>
            <a:r>
              <a:rPr lang="ja-JP" altLang="en-US" sz="1200"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矢板</a:t>
            </a:r>
            <a:r>
              <a:rPr lang="ja-JP" altLang="en-US" sz="120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1200"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120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1200"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1200" b="1" dirty="0" smtClean="0">
                <a:solidFill>
                  <a:srgbClr val="FF0000"/>
                </a:solidFill>
                <a:latin typeface="ＭＳ ゴシック" panose="020B0609070205080204" pitchFamily="49" charset="-128"/>
                <a:ea typeface="ＭＳ ゴシック" panose="020B0609070205080204" pitchFamily="49" charset="-128"/>
                <a:cs typeface="Meiryo UI" panose="020B0604030504040204" pitchFamily="50" charset="-128"/>
              </a:rPr>
              <a:t>全塑性</a:t>
            </a:r>
            <a:endParaRPr lang="en-US" altLang="ja-JP" sz="1200" b="1" dirty="0">
              <a:solidFill>
                <a:srgbClr val="FF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eaLnBrk="1" hangingPunct="1">
              <a:lnSpc>
                <a:spcPts val="1600"/>
              </a:lnSpc>
              <a:spcBef>
                <a:spcPts val="0"/>
              </a:spcBef>
            </a:pPr>
            <a:r>
              <a:rPr lang="ja-JP" altLang="en-US" sz="120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1200"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120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タイ材の</a:t>
            </a:r>
            <a:r>
              <a:rPr lang="ja-JP" altLang="en-US" sz="1200"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破断</a:t>
            </a:r>
            <a:r>
              <a:rPr lang="ja-JP" altLang="en-US" sz="120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1200"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120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1200"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・タイ材</a:t>
            </a:r>
            <a:r>
              <a:rPr lang="ja-JP" altLang="en-US" sz="120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なし</a:t>
            </a:r>
            <a:endParaRPr lang="en-US" altLang="ja-JP" sz="120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eaLnBrk="1" hangingPunct="1">
              <a:spcBef>
                <a:spcPct val="20000"/>
              </a:spcBef>
            </a:pPr>
            <a:r>
              <a:rPr lang="ja-JP" altLang="en-US" sz="1200" dirty="0" smtClean="0">
                <a:solidFill>
                  <a:srgbClr val="000000"/>
                </a:solidFill>
              </a:rPr>
              <a:t>　　　　　　　　　　　　　　　　　　　　　　　　　　　　　　　　　　　　　　　　　　　　　　　</a:t>
            </a:r>
            <a:endParaRPr lang="en-US" altLang="ja-JP" sz="1200" dirty="0">
              <a:solidFill>
                <a:srgbClr val="000000"/>
              </a:solidFill>
            </a:endParaRPr>
          </a:p>
          <a:p>
            <a:pPr eaLnBrk="1" hangingPunct="1">
              <a:spcBef>
                <a:spcPct val="20000"/>
              </a:spcBef>
            </a:pPr>
            <a:endParaRPr lang="en-US" altLang="ja-JP" sz="1200" dirty="0" smtClean="0">
              <a:solidFill>
                <a:srgbClr val="000000"/>
              </a:solidFill>
            </a:endParaRPr>
          </a:p>
          <a:p>
            <a:pPr eaLnBrk="1" hangingPunct="1">
              <a:spcBef>
                <a:spcPct val="20000"/>
              </a:spcBef>
            </a:pPr>
            <a:endParaRPr lang="en-US" altLang="ja-JP" sz="1200" dirty="0">
              <a:solidFill>
                <a:srgbClr val="000000"/>
              </a:solidFill>
            </a:endParaRPr>
          </a:p>
          <a:p>
            <a:pPr eaLnBrk="1" hangingPunct="1">
              <a:spcBef>
                <a:spcPct val="20000"/>
              </a:spcBef>
            </a:pPr>
            <a:r>
              <a:rPr lang="ja-JP" altLang="en-US" sz="1200" dirty="0">
                <a:solidFill>
                  <a:srgbClr val="000000"/>
                </a:solidFill>
              </a:rPr>
              <a:t>　　　南（３）</a:t>
            </a:r>
            <a:r>
              <a:rPr lang="ja-JP" altLang="en-US" sz="1200" dirty="0" smtClean="0">
                <a:solidFill>
                  <a:srgbClr val="000000"/>
                </a:solidFill>
              </a:rPr>
              <a:t>護岸</a:t>
            </a:r>
            <a:endParaRPr lang="en-US" altLang="ja-JP" sz="1200" dirty="0">
              <a:solidFill>
                <a:srgbClr val="000000"/>
              </a:solidFill>
            </a:endParaRPr>
          </a:p>
          <a:p>
            <a:pPr eaLnBrk="1" hangingPunct="1">
              <a:spcBef>
                <a:spcPct val="20000"/>
              </a:spcBef>
            </a:pPr>
            <a:endParaRPr lang="en-US" altLang="ja-JP" sz="1200" dirty="0">
              <a:solidFill>
                <a:srgbClr val="000000"/>
              </a:solidFill>
              <a:latin typeface="ＭＳ ゴシック" panose="020B0609070205080204" pitchFamily="49" charset="-128"/>
              <a:ea typeface="ＭＳ ゴシック" panose="020B0609070205080204" pitchFamily="49" charset="-128"/>
            </a:endParaRPr>
          </a:p>
          <a:p>
            <a:pPr eaLnBrk="1" hangingPunct="1">
              <a:spcBef>
                <a:spcPct val="20000"/>
              </a:spcBef>
            </a:pPr>
            <a:endParaRPr lang="en-US" altLang="ja-JP" sz="1200" dirty="0">
              <a:solidFill>
                <a:srgbClr val="000000"/>
              </a:solidFill>
              <a:latin typeface="ＭＳ ゴシック" panose="020B0609070205080204" pitchFamily="49" charset="-128"/>
              <a:ea typeface="ＭＳ ゴシック" panose="020B0609070205080204" pitchFamily="49" charset="-128"/>
            </a:endParaRPr>
          </a:p>
          <a:p>
            <a:pPr>
              <a:lnSpc>
                <a:spcPts val="1600"/>
              </a:lnSpc>
            </a:pPr>
            <a:r>
              <a:rPr lang="ja-JP" altLang="en-US" sz="1200" dirty="0">
                <a:solidFill>
                  <a:srgbClr val="000000"/>
                </a:solidFill>
                <a:latin typeface="ＭＳ ゴシック" panose="020B0609070205080204" pitchFamily="49" charset="-128"/>
                <a:ea typeface="ＭＳ ゴシック" panose="020B0609070205080204" pitchFamily="49" charset="-128"/>
              </a:rPr>
              <a:t>　</a:t>
            </a:r>
            <a:r>
              <a:rPr lang="ja-JP" altLang="en-US" sz="1200" dirty="0" smtClean="0">
                <a:solidFill>
                  <a:srgbClr val="000000"/>
                </a:solidFill>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・水平</a:t>
            </a:r>
            <a:r>
              <a:rPr lang="ja-JP" altLang="en-US" sz="1200" dirty="0">
                <a:latin typeface="ＭＳ ゴシック" panose="020B0609070205080204" pitchFamily="49" charset="-128"/>
                <a:ea typeface="ＭＳ ゴシック" panose="020B0609070205080204" pitchFamily="49" charset="-128"/>
              </a:rPr>
              <a:t>残留</a:t>
            </a:r>
            <a:r>
              <a:rPr lang="ja-JP" altLang="en-US" sz="1200" dirty="0" smtClean="0">
                <a:latin typeface="ＭＳ ゴシック" panose="020B0609070205080204" pitchFamily="49" charset="-128"/>
                <a:ea typeface="ＭＳ ゴシック" panose="020B0609070205080204" pitchFamily="49" charset="-128"/>
              </a:rPr>
              <a:t>変位・・・・・</a:t>
            </a:r>
            <a:r>
              <a:rPr lang="ja-JP" altLang="en-US" sz="1200" b="1" dirty="0" smtClean="0">
                <a:solidFill>
                  <a:srgbClr val="FF0000"/>
                </a:solidFill>
                <a:latin typeface="ＭＳ ゴシック" panose="020B0609070205080204" pitchFamily="49" charset="-128"/>
                <a:ea typeface="ＭＳ ゴシック" panose="020B0609070205080204" pitchFamily="49" charset="-128"/>
              </a:rPr>
              <a:t>４．４９ｍ</a:t>
            </a:r>
            <a:r>
              <a:rPr lang="ja-JP" altLang="en-US" sz="1200" b="1" dirty="0">
                <a:solidFill>
                  <a:srgbClr val="FF0000"/>
                </a:solidFill>
                <a:latin typeface="ＭＳ ゴシック" panose="020B0609070205080204" pitchFamily="49" charset="-128"/>
                <a:ea typeface="ＭＳ ゴシック" panose="020B0609070205080204" pitchFamily="49" charset="-128"/>
              </a:rPr>
              <a:t>海方向へ移動</a:t>
            </a:r>
            <a:endParaRPr lang="en-US" altLang="ja-JP" sz="1200" b="1" dirty="0">
              <a:solidFill>
                <a:srgbClr val="FF0000"/>
              </a:solidFill>
              <a:latin typeface="ＭＳ ゴシック" panose="020B0609070205080204" pitchFamily="49" charset="-128"/>
              <a:ea typeface="ＭＳ ゴシック" panose="020B0609070205080204" pitchFamily="49" charset="-128"/>
            </a:endParaRPr>
          </a:p>
          <a:p>
            <a:pPr>
              <a:lnSpc>
                <a:spcPts val="1600"/>
              </a:lnSpc>
            </a:pPr>
            <a:r>
              <a:rPr lang="ja-JP" altLang="en-US" sz="1200" dirty="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　　　　　　　　　　　　　　　　　　　　　　　　　　　　　　・沈下量</a:t>
            </a:r>
            <a:r>
              <a:rPr lang="ja-JP" altLang="en-US" sz="1200" dirty="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地震）・・・・</a:t>
            </a:r>
            <a:r>
              <a:rPr lang="ja-JP" altLang="en-US" sz="1200" b="1" dirty="0" smtClean="0">
                <a:solidFill>
                  <a:srgbClr val="FF0000"/>
                </a:solidFill>
                <a:latin typeface="ＭＳ ゴシック" panose="020B0609070205080204" pitchFamily="49" charset="-128"/>
                <a:ea typeface="ＭＳ ゴシック" panose="020B0609070205080204" pitchFamily="49" charset="-128"/>
              </a:rPr>
              <a:t>１．４７ｍ沈下</a:t>
            </a:r>
            <a:endParaRPr lang="en-US" altLang="ja-JP" sz="1200" b="1" dirty="0" smtClean="0">
              <a:solidFill>
                <a:srgbClr val="FF0000"/>
              </a:solidFill>
              <a:latin typeface="ＭＳ ゴシック" panose="020B0609070205080204" pitchFamily="49" charset="-128"/>
              <a:ea typeface="ＭＳ ゴシック" panose="020B0609070205080204" pitchFamily="49" charset="-128"/>
            </a:endParaRPr>
          </a:p>
          <a:p>
            <a:pPr>
              <a:lnSpc>
                <a:spcPts val="1600"/>
              </a:lnSpc>
            </a:pPr>
            <a:r>
              <a:rPr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1200" dirty="0" smtClean="0">
                <a:latin typeface="ＭＳ ゴシック" panose="020B0609070205080204" pitchFamily="49" charset="-128"/>
                <a:ea typeface="ＭＳ ゴシック" panose="020B0609070205080204" pitchFamily="49" charset="-128"/>
                <a:cs typeface="Meiryo UI" panose="020B0604030504040204" pitchFamily="50" charset="-128"/>
              </a:rPr>
              <a:t>沈下量</a:t>
            </a:r>
            <a:r>
              <a:rPr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1200" dirty="0" smtClean="0">
                <a:latin typeface="ＭＳ ゴシック" panose="020B0609070205080204" pitchFamily="49" charset="-128"/>
                <a:ea typeface="ＭＳ ゴシック" panose="020B0609070205080204" pitchFamily="49" charset="-128"/>
                <a:cs typeface="Meiryo UI" panose="020B0604030504040204" pitchFamily="50" charset="-128"/>
              </a:rPr>
              <a:t>圧密）・</a:t>
            </a:r>
            <a:r>
              <a:rPr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1200" dirty="0" smtClean="0">
                <a:latin typeface="ＭＳ ゴシック" panose="020B0609070205080204" pitchFamily="49" charset="-128"/>
                <a:ea typeface="ＭＳ ゴシック" panose="020B0609070205080204" pitchFamily="49" charset="-128"/>
                <a:cs typeface="Meiryo UI" panose="020B0604030504040204" pitchFamily="50" charset="-128"/>
              </a:rPr>
              <a:t>０．４８ｍ沈下</a:t>
            </a:r>
            <a:endParaRPr lang="en-US" altLang="ja-JP" sz="1200" dirty="0">
              <a:latin typeface="ＭＳ ゴシック" panose="020B0609070205080204" pitchFamily="49" charset="-128"/>
              <a:ea typeface="ＭＳ ゴシック" panose="020B0609070205080204" pitchFamily="49" charset="-128"/>
            </a:endParaRPr>
          </a:p>
          <a:p>
            <a:pPr>
              <a:lnSpc>
                <a:spcPts val="1600"/>
              </a:lnSpc>
            </a:pPr>
            <a:r>
              <a:rPr lang="ja-JP" altLang="en-US" sz="1200" dirty="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　　・</a:t>
            </a:r>
            <a:r>
              <a:rPr lang="ja-JP" altLang="en-US" sz="1200" dirty="0">
                <a:latin typeface="ＭＳ ゴシック" panose="020B0609070205080204" pitchFamily="49" charset="-128"/>
                <a:ea typeface="ＭＳ ゴシック" panose="020B0609070205080204" pitchFamily="49" charset="-128"/>
              </a:rPr>
              <a:t>遮水</a:t>
            </a:r>
            <a:r>
              <a:rPr lang="ja-JP" altLang="en-US" sz="1200" dirty="0" smtClean="0">
                <a:latin typeface="ＭＳ ゴシック" panose="020B0609070205080204" pitchFamily="49" charset="-128"/>
                <a:ea typeface="ＭＳ ゴシック" panose="020B0609070205080204" pitchFamily="49" charset="-128"/>
              </a:rPr>
              <a:t>矢板</a:t>
            </a:r>
            <a:r>
              <a:rPr lang="ja-JP" altLang="en-US" sz="1200" dirty="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a:t>
            </a:r>
            <a:r>
              <a:rPr lang="ja-JP" altLang="en-US" sz="1200" b="1" dirty="0" smtClean="0">
                <a:solidFill>
                  <a:srgbClr val="FF0000"/>
                </a:solidFill>
                <a:latin typeface="ＭＳ ゴシック" panose="020B0609070205080204" pitchFamily="49" charset="-128"/>
                <a:ea typeface="ＭＳ ゴシック" panose="020B0609070205080204" pitchFamily="49" charset="-128"/>
              </a:rPr>
              <a:t>全塑性</a:t>
            </a:r>
            <a:r>
              <a:rPr lang="ja-JP" altLang="en-US" sz="1200" b="1" dirty="0">
                <a:solidFill>
                  <a:srgbClr val="FF0000"/>
                </a:solidFill>
                <a:latin typeface="ＭＳ ゴシック" panose="020B0609070205080204" pitchFamily="49" charset="-128"/>
                <a:ea typeface="ＭＳ ゴシック" panose="020B0609070205080204" pitchFamily="49" charset="-128"/>
              </a:rPr>
              <a:t>　</a:t>
            </a:r>
            <a:endParaRPr lang="en-US" altLang="ja-JP" sz="1200" b="1" dirty="0">
              <a:solidFill>
                <a:srgbClr val="FF0000"/>
              </a:solidFill>
              <a:latin typeface="ＭＳ ゴシック" panose="020B0609070205080204" pitchFamily="49" charset="-128"/>
              <a:ea typeface="ＭＳ ゴシック" panose="020B0609070205080204" pitchFamily="49" charset="-128"/>
            </a:endParaRPr>
          </a:p>
          <a:p>
            <a:pPr>
              <a:lnSpc>
                <a:spcPts val="1600"/>
              </a:lnSpc>
            </a:pPr>
            <a:r>
              <a:rPr lang="ja-JP" altLang="en-US" sz="1200" dirty="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　　・</a:t>
            </a:r>
            <a:r>
              <a:rPr lang="ja-JP" altLang="en-US" sz="1200" dirty="0">
                <a:latin typeface="ＭＳ ゴシック" panose="020B0609070205080204" pitchFamily="49" charset="-128"/>
                <a:ea typeface="ＭＳ ゴシック" panose="020B0609070205080204" pitchFamily="49" charset="-128"/>
              </a:rPr>
              <a:t>タイ材の</a:t>
            </a:r>
            <a:r>
              <a:rPr lang="ja-JP" altLang="en-US" sz="1200" dirty="0" smtClean="0">
                <a:latin typeface="ＭＳ ゴシック" panose="020B0609070205080204" pitchFamily="49" charset="-128"/>
                <a:ea typeface="ＭＳ ゴシック" panose="020B0609070205080204" pitchFamily="49" charset="-128"/>
              </a:rPr>
              <a:t>破断</a:t>
            </a:r>
            <a:r>
              <a:rPr lang="ja-JP" altLang="en-US" sz="1200" dirty="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a:t>
            </a:r>
            <a:r>
              <a:rPr lang="ja-JP" altLang="en-US" sz="1200" b="1" dirty="0" smtClean="0">
                <a:solidFill>
                  <a:srgbClr val="FF0000"/>
                </a:solidFill>
                <a:latin typeface="ＭＳ ゴシック" panose="020B0609070205080204" pitchFamily="49" charset="-128"/>
                <a:ea typeface="ＭＳ ゴシック" panose="020B0609070205080204" pitchFamily="49" charset="-128"/>
              </a:rPr>
              <a:t>破断</a:t>
            </a:r>
            <a:endParaRPr lang="en-US" altLang="ja-JP" sz="1200" b="1" dirty="0">
              <a:solidFill>
                <a:srgbClr val="FF0000"/>
              </a:solidFill>
              <a:latin typeface="ＭＳ ゴシック" panose="020B0609070205080204" pitchFamily="49" charset="-128"/>
              <a:ea typeface="ＭＳ ゴシック" panose="020B0609070205080204" pitchFamily="49" charset="-128"/>
            </a:endParaRPr>
          </a:p>
          <a:p>
            <a:r>
              <a:rPr lang="ja-JP" altLang="en-US" sz="1200" b="1" dirty="0" smtClean="0">
                <a:solidFill>
                  <a:srgbClr val="FF0000"/>
                </a:solidFill>
                <a:latin typeface="ＭＳ ゴシック" panose="020B0609070205080204" pitchFamily="49" charset="-128"/>
                <a:ea typeface="ＭＳ ゴシック" panose="020B0609070205080204" pitchFamily="49" charset="-128"/>
              </a:rPr>
              <a:t>　　　　　　　　　　　　　　　　　　　　　　　　　　　　　　　</a:t>
            </a:r>
            <a:endParaRPr lang="en-US" altLang="ja-JP" sz="1200" b="1" dirty="0">
              <a:solidFill>
                <a:srgbClr val="FF0000"/>
              </a:solidFill>
              <a:latin typeface="ＭＳ ゴシック" panose="020B0609070205080204" pitchFamily="49" charset="-128"/>
              <a:ea typeface="ＭＳ ゴシック" panose="020B0609070205080204" pitchFamily="49" charset="-128"/>
            </a:endParaRPr>
          </a:p>
          <a:p>
            <a:endParaRPr lang="en-US" altLang="ja-JP" sz="1200" b="1" dirty="0">
              <a:solidFill>
                <a:srgbClr val="FF0000"/>
              </a:solidFill>
            </a:endParaRPr>
          </a:p>
          <a:p>
            <a:endParaRPr lang="en-US" altLang="ja-JP" sz="1200" b="1" dirty="0">
              <a:solidFill>
                <a:srgbClr val="FF0000"/>
              </a:solidFill>
            </a:endParaRPr>
          </a:p>
          <a:p>
            <a:endParaRPr lang="en-US" altLang="ja-JP" sz="1200" b="1" dirty="0">
              <a:solidFill>
                <a:srgbClr val="FF0000"/>
              </a:solidFill>
            </a:endParaRPr>
          </a:p>
          <a:p>
            <a:r>
              <a:rPr lang="ja-JP" altLang="en-US" sz="1200" b="1" dirty="0">
                <a:solidFill>
                  <a:srgbClr val="FF0000"/>
                </a:solidFill>
              </a:rPr>
              <a:t>　</a:t>
            </a:r>
            <a:endParaRPr lang="en-US" altLang="ja-JP" sz="1200" dirty="0"/>
          </a:p>
          <a:p>
            <a:r>
              <a:rPr lang="ja-JP" altLang="en-US" sz="1200" dirty="0"/>
              <a:t>　　　</a:t>
            </a:r>
            <a:endParaRPr lang="en-US" altLang="ja-JP" sz="1200" dirty="0"/>
          </a:p>
          <a:p>
            <a:pPr eaLnBrk="1" hangingPunct="1">
              <a:spcBef>
                <a:spcPct val="20000"/>
              </a:spcBef>
            </a:pPr>
            <a:r>
              <a:rPr lang="ja-JP" altLang="en-US" sz="1200" dirty="0">
                <a:solidFill>
                  <a:srgbClr val="000000"/>
                </a:solidFill>
              </a:rPr>
              <a:t>　　　　　　　　　　　　　　　</a:t>
            </a:r>
            <a:endParaRPr lang="en-US" altLang="ja-JP" sz="1200" dirty="0">
              <a:solidFill>
                <a:srgbClr val="000000"/>
              </a:solidFill>
            </a:endParaRPr>
          </a:p>
        </p:txBody>
      </p:sp>
      <p:grpSp>
        <p:nvGrpSpPr>
          <p:cNvPr id="4" name="グループ化 3"/>
          <p:cNvGrpSpPr>
            <a:grpSpLocks noChangeAspect="1"/>
          </p:cNvGrpSpPr>
          <p:nvPr/>
        </p:nvGrpSpPr>
        <p:grpSpPr>
          <a:xfrm>
            <a:off x="500062" y="1214438"/>
            <a:ext cx="4398597" cy="1926530"/>
            <a:chOff x="500063" y="1214438"/>
            <a:chExt cx="4070350" cy="1782762"/>
          </a:xfrm>
        </p:grpSpPr>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214438"/>
              <a:ext cx="4070350" cy="178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直線コネクタ 2"/>
            <p:cNvCxnSpPr/>
            <p:nvPr/>
          </p:nvCxnSpPr>
          <p:spPr>
            <a:xfrm>
              <a:off x="3419474" y="1763713"/>
              <a:ext cx="7207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a:off x="3560763" y="1484313"/>
              <a:ext cx="0" cy="1444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V="1">
              <a:off x="3560763" y="1763713"/>
              <a:ext cx="0" cy="1397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2843213" y="1368425"/>
              <a:ext cx="252412"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5" name="グループ化 4"/>
          <p:cNvGrpSpPr>
            <a:grpSpLocks noChangeAspect="1"/>
          </p:cNvGrpSpPr>
          <p:nvPr/>
        </p:nvGrpSpPr>
        <p:grpSpPr>
          <a:xfrm>
            <a:off x="495299" y="3533719"/>
            <a:ext cx="4705769" cy="1839497"/>
            <a:chOff x="495300" y="3263900"/>
            <a:chExt cx="4292600" cy="1677988"/>
          </a:xfrm>
        </p:grpSpPr>
        <p:pic>
          <p:nvPicPr>
            <p:cNvPr id="1127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3263900"/>
              <a:ext cx="4292600"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直線コネクタ 31"/>
            <p:cNvCxnSpPr/>
            <p:nvPr/>
          </p:nvCxnSpPr>
          <p:spPr>
            <a:xfrm>
              <a:off x="3060700" y="3302000"/>
              <a:ext cx="0" cy="4841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3060700" y="3455988"/>
              <a:ext cx="193345"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657475" y="3738563"/>
              <a:ext cx="7207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2663825" y="3671888"/>
              <a:ext cx="7207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2822575" y="3509963"/>
              <a:ext cx="0" cy="1444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V="1">
              <a:off x="2822575" y="3765550"/>
              <a:ext cx="0" cy="1397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80" name="テキスト ボックス 36"/>
            <p:cNvSpPr txBox="1">
              <a:spLocks noChangeArrowheads="1"/>
            </p:cNvSpPr>
            <p:nvPr/>
          </p:nvSpPr>
          <p:spPr bwMode="auto">
            <a:xfrm>
              <a:off x="1981200" y="3582988"/>
              <a:ext cx="8651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700" dirty="0"/>
                <a:t>沈下量</a:t>
              </a:r>
              <a:r>
                <a:rPr lang="en-US" altLang="ja-JP" sz="700" dirty="0"/>
                <a:t>1.95m</a:t>
              </a:r>
            </a:p>
            <a:p>
              <a:pPr eaLnBrk="1" hangingPunct="1"/>
              <a:r>
                <a:rPr lang="en-US" altLang="ja-JP" sz="700" dirty="0"/>
                <a:t>D.L=+5.05m</a:t>
              </a:r>
              <a:endParaRPr lang="ja-JP" altLang="en-US" sz="700" dirty="0"/>
            </a:p>
          </p:txBody>
        </p:sp>
      </p:grpSp>
      <p:sp>
        <p:nvSpPr>
          <p:cNvPr id="2" name="角丸四角形 1"/>
          <p:cNvSpPr/>
          <p:nvPr/>
        </p:nvSpPr>
        <p:spPr>
          <a:xfrm>
            <a:off x="500062" y="5660033"/>
            <a:ext cx="8176394" cy="64928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180000" rIns="72000" bIns="0" anchor="ctr">
            <a:noAutofit/>
          </a:bodyPr>
          <a:lstStyle/>
          <a:p>
            <a:pPr>
              <a:lnSpc>
                <a:spcPts val="2000"/>
              </a:lnSpc>
            </a:pPr>
            <a:r>
              <a:rPr lang="ja-JP" altLang="en-US" sz="1400" dirty="0">
                <a:solidFill>
                  <a:schemeClr val="tx1"/>
                </a:solidFill>
                <a:latin typeface="+mn-ea"/>
              </a:rPr>
              <a:t>●</a:t>
            </a:r>
            <a:r>
              <a:rPr lang="ja-JP" altLang="en-US" sz="1400" dirty="0" smtClean="0">
                <a:solidFill>
                  <a:schemeClr val="tx1"/>
                </a:solidFill>
                <a:latin typeface="+mn-ea"/>
              </a:rPr>
              <a:t>遮</a:t>
            </a:r>
            <a:r>
              <a:rPr lang="ja-JP" altLang="en-US" sz="1400" dirty="0">
                <a:solidFill>
                  <a:schemeClr val="tx1"/>
                </a:solidFill>
                <a:latin typeface="+mn-ea"/>
              </a:rPr>
              <a:t>水矢板が全塑性すること及び水平残留変位が大きいことから、特に護岸隅角部ではセクションが破断するものと</a:t>
            </a:r>
            <a:r>
              <a:rPr lang="ja-JP" altLang="en-US" sz="1400" dirty="0" smtClean="0">
                <a:solidFill>
                  <a:schemeClr val="tx1"/>
                </a:solidFill>
                <a:latin typeface="+mn-ea"/>
              </a:rPr>
              <a:t>考えられる</a:t>
            </a:r>
            <a:r>
              <a:rPr lang="ja-JP" altLang="en-US" sz="1400" dirty="0">
                <a:solidFill>
                  <a:schemeClr val="tx1"/>
                </a:solidFill>
                <a:latin typeface="+mn-ea"/>
              </a:rPr>
              <a:t>。破断すると管理型区画内の廃棄物や保有水が流出する可能性がある。</a:t>
            </a:r>
            <a:endParaRPr lang="en-US" altLang="ja-JP" sz="1400" dirty="0">
              <a:solidFill>
                <a:schemeClr val="tx1"/>
              </a:solidFill>
              <a:latin typeface="+mn-ea"/>
            </a:endParaRPr>
          </a:p>
          <a:p>
            <a:pPr algn="ctr">
              <a:lnSpc>
                <a:spcPts val="2000"/>
              </a:lnSpc>
              <a:defRPr/>
            </a:pPr>
            <a:endParaRPr lang="ja-JP" altLang="en-US" sz="1400" dirty="0">
              <a:solidFill>
                <a:srgbClr val="FF0000"/>
              </a:solidFill>
              <a:latin typeface="+mn-ea"/>
            </a:endParaRPr>
          </a:p>
        </p:txBody>
      </p:sp>
      <p:sp>
        <p:nvSpPr>
          <p:cNvPr id="18" name="スライド番号プレースホルダー 2"/>
          <p:cNvSpPr>
            <a:spLocks noGrp="1"/>
          </p:cNvSpPr>
          <p:nvPr>
            <p:ph type="sldNum" sz="quarter" idx="12"/>
          </p:nvPr>
        </p:nvSpPr>
        <p:spPr bwMode="auto">
          <a:xfrm>
            <a:off x="6902896" y="637624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EF1E26BA-02DF-436C-9BBF-9F4051A0F4AE}" type="slidenum">
              <a:rPr lang="ja-JP" altLang="en-US">
                <a:solidFill>
                  <a:srgbClr val="898989"/>
                </a:solidFill>
              </a:rPr>
              <a:pPr/>
              <a:t>18</a:t>
            </a:fld>
            <a:endParaRPr lang="en-US" altLang="ja-JP" dirty="0">
              <a:solidFill>
                <a:srgbClr val="898989"/>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5288" y="404813"/>
            <a:ext cx="8424862" cy="6269037"/>
          </a:xfrm>
        </p:spPr>
        <p:txBody>
          <a:bodyPr rtlCol="0">
            <a:normAutofit/>
          </a:bodyPr>
          <a:lstStyle/>
          <a:p>
            <a:pPr marL="0" indent="0" algn="ctr" eaLnBrk="1" fontAlgn="auto" hangingPunct="1">
              <a:lnSpc>
                <a:spcPct val="150000"/>
              </a:lnSpc>
              <a:spcAft>
                <a:spcPts val="0"/>
              </a:spcAft>
              <a:buFont typeface="Arial" pitchFamily="34" charset="0"/>
              <a:buNone/>
              <a:defRPr/>
            </a:pPr>
            <a:r>
              <a:rPr lang="ja-JP" altLang="en-US" sz="2600" dirty="0" smtClean="0">
                <a:latin typeface="Meiryo UI" pitchFamily="50" charset="-128"/>
                <a:ea typeface="Meiryo UI" pitchFamily="50" charset="-128"/>
                <a:cs typeface="Meiryo UI" pitchFamily="50" charset="-128"/>
              </a:rPr>
              <a:t>施設点検目次（揺れ・液状化）</a:t>
            </a:r>
            <a:endParaRPr lang="en-US" altLang="ja-JP" sz="2600" dirty="0" smtClean="0">
              <a:latin typeface="Meiryo UI" pitchFamily="50" charset="-128"/>
              <a:ea typeface="Meiryo UI" pitchFamily="50" charset="-128"/>
              <a:cs typeface="Meiryo UI" pitchFamily="50" charset="-128"/>
            </a:endParaRPr>
          </a:p>
          <a:p>
            <a:pPr marL="0" indent="0" algn="ctr" eaLnBrk="1" fontAlgn="auto" hangingPunct="1">
              <a:lnSpc>
                <a:spcPct val="150000"/>
              </a:lnSpc>
              <a:spcAft>
                <a:spcPts val="0"/>
              </a:spcAft>
              <a:buFont typeface="Arial" pitchFamily="34" charset="0"/>
              <a:buNone/>
              <a:defRPr/>
            </a:pPr>
            <a:endParaRPr lang="en-US" altLang="ja-JP" sz="2600" dirty="0" smtClean="0">
              <a:latin typeface="Meiryo UI" pitchFamily="50" charset="-128"/>
              <a:ea typeface="Meiryo UI" pitchFamily="50" charset="-128"/>
              <a:cs typeface="Meiryo UI" pitchFamily="50" charset="-128"/>
            </a:endParaRPr>
          </a:p>
          <a:p>
            <a:pPr eaLnBrk="1" fontAlgn="auto" hangingPunct="1">
              <a:lnSpc>
                <a:spcPct val="150000"/>
              </a:lnSpc>
              <a:spcAft>
                <a:spcPts val="0"/>
              </a:spcAft>
              <a:buFont typeface="Wingdings" pitchFamily="2" charset="2"/>
              <a:buChar char="n"/>
              <a:defRPr/>
            </a:pPr>
            <a:r>
              <a:rPr lang="en-US" altLang="ja-JP" sz="2600" dirty="0" smtClean="0">
                <a:latin typeface="Meiryo UI" pitchFamily="50" charset="-128"/>
                <a:ea typeface="Meiryo UI" pitchFamily="50" charset="-128"/>
                <a:cs typeface="Meiryo UI" pitchFamily="50" charset="-128"/>
              </a:rPr>
              <a:t>2-1</a:t>
            </a:r>
            <a:r>
              <a:rPr lang="ja-JP" altLang="en-US" sz="2600" dirty="0">
                <a:latin typeface="Meiryo UI" pitchFamily="50" charset="-128"/>
                <a:ea typeface="Meiryo UI" pitchFamily="50" charset="-128"/>
                <a:cs typeface="Meiryo UI" pitchFamily="50" charset="-128"/>
              </a:rPr>
              <a:t>　</a:t>
            </a:r>
            <a:r>
              <a:rPr lang="ja-JP" altLang="en-US" sz="2600" dirty="0" smtClean="0">
                <a:latin typeface="Meiryo UI" pitchFamily="50" charset="-128"/>
                <a:ea typeface="Meiryo UI" pitchFamily="50" charset="-128"/>
                <a:cs typeface="Meiryo UI" pitchFamily="50" charset="-128"/>
              </a:rPr>
              <a:t>堤外施設（護岸・防波堤）の詳細耐震点検</a:t>
            </a:r>
            <a:endParaRPr lang="en-US" altLang="ja-JP" sz="2600" dirty="0" smtClean="0">
              <a:latin typeface="Meiryo UI" pitchFamily="50" charset="-128"/>
              <a:ea typeface="Meiryo UI" pitchFamily="50" charset="-128"/>
              <a:cs typeface="Meiryo UI" pitchFamily="50" charset="-128"/>
            </a:endParaRPr>
          </a:p>
          <a:p>
            <a:pPr marL="0" indent="0" eaLnBrk="1" fontAlgn="auto" hangingPunct="1">
              <a:lnSpc>
                <a:spcPct val="150000"/>
              </a:lnSpc>
              <a:spcAft>
                <a:spcPts val="0"/>
              </a:spcAft>
              <a:buFont typeface="Arial" charset="0"/>
              <a:buNone/>
              <a:defRPr/>
            </a:pPr>
            <a:r>
              <a:rPr lang="ja-JP" altLang="en-US" sz="2600" dirty="0" smtClean="0">
                <a:latin typeface="Meiryo UI" pitchFamily="50" charset="-128"/>
                <a:ea typeface="Meiryo UI" pitchFamily="50" charset="-128"/>
                <a:cs typeface="Meiryo UI" pitchFamily="50" charset="-128"/>
              </a:rPr>
              <a:t>　</a:t>
            </a:r>
            <a:endParaRPr lang="en-US" altLang="ja-JP" sz="2600" dirty="0" smtClean="0">
              <a:latin typeface="Meiryo UI" pitchFamily="50" charset="-128"/>
              <a:ea typeface="Meiryo UI" pitchFamily="50" charset="-128"/>
              <a:cs typeface="Meiryo UI" pitchFamily="50" charset="-128"/>
            </a:endParaRPr>
          </a:p>
          <a:p>
            <a:pPr eaLnBrk="1" fontAlgn="auto" hangingPunct="1">
              <a:lnSpc>
                <a:spcPct val="150000"/>
              </a:lnSpc>
              <a:spcAft>
                <a:spcPts val="0"/>
              </a:spcAft>
              <a:buFont typeface="Wingdings" pitchFamily="2" charset="2"/>
              <a:buChar char="n"/>
              <a:defRPr/>
            </a:pPr>
            <a:endParaRPr lang="en-US" altLang="ja-JP" sz="2600" dirty="0" smtClean="0">
              <a:latin typeface="Meiryo UI" pitchFamily="50" charset="-128"/>
              <a:ea typeface="Meiryo UI" pitchFamily="50" charset="-128"/>
              <a:cs typeface="Meiryo UI" pitchFamily="50" charset="-128"/>
            </a:endParaRPr>
          </a:p>
          <a:p>
            <a:pPr marL="0" indent="0" eaLnBrk="1" fontAlgn="auto" hangingPunct="1">
              <a:lnSpc>
                <a:spcPct val="150000"/>
              </a:lnSpc>
              <a:spcAft>
                <a:spcPts val="0"/>
              </a:spcAft>
              <a:buFont typeface="Arial" charset="0"/>
              <a:buNone/>
              <a:defRPr/>
            </a:pPr>
            <a:endParaRPr lang="en-US" altLang="ja-JP" sz="2600" spc="-100" dirty="0" smtClean="0">
              <a:latin typeface="Meiryo UI" pitchFamily="50" charset="-128"/>
              <a:ea typeface="Meiryo UI" pitchFamily="50" charset="-128"/>
              <a:cs typeface="Meiryo UI" pitchFamily="50" charset="-128"/>
            </a:endParaRPr>
          </a:p>
          <a:p>
            <a:pPr eaLnBrk="1" fontAlgn="auto" hangingPunct="1">
              <a:lnSpc>
                <a:spcPct val="150000"/>
              </a:lnSpc>
              <a:spcAft>
                <a:spcPts val="0"/>
              </a:spcAft>
              <a:buFont typeface="Wingdings" pitchFamily="2" charset="2"/>
              <a:buChar char="n"/>
              <a:defRPr/>
            </a:pPr>
            <a:endParaRPr lang="en-US" altLang="ja-JP" sz="2600" spc="-100" dirty="0" smtClean="0">
              <a:latin typeface="Meiryo UI" pitchFamily="50" charset="-128"/>
              <a:ea typeface="Meiryo UI" pitchFamily="50" charset="-128"/>
              <a:cs typeface="Meiryo UI" pitchFamily="50" charset="-128"/>
            </a:endParaRPr>
          </a:p>
          <a:p>
            <a:pPr marL="0" indent="0" eaLnBrk="1" fontAlgn="auto" hangingPunct="1">
              <a:lnSpc>
                <a:spcPct val="150000"/>
              </a:lnSpc>
              <a:spcAft>
                <a:spcPts val="0"/>
              </a:spcAft>
              <a:buFont typeface="Arial" pitchFamily="34" charset="0"/>
              <a:buNone/>
              <a:defRPr/>
            </a:pPr>
            <a:endParaRPr lang="en-US" altLang="ja-JP" sz="2600" spc="-100" dirty="0" smtClean="0">
              <a:latin typeface="Meiryo UI" pitchFamily="50" charset="-128"/>
              <a:ea typeface="Meiryo UI" pitchFamily="50" charset="-128"/>
              <a:cs typeface="Meiryo UI" pitchFamily="50" charset="-128"/>
            </a:endParaRPr>
          </a:p>
          <a:p>
            <a:pPr marL="0" indent="0" eaLnBrk="1" fontAlgn="auto" hangingPunct="1">
              <a:spcAft>
                <a:spcPts val="0"/>
              </a:spcAft>
              <a:buFont typeface="Arial" pitchFamily="34" charset="0"/>
              <a:buNone/>
              <a:defRPr/>
            </a:pPr>
            <a:endParaRPr lang="en-US" altLang="ja-JP" sz="2800" spc="-100" dirty="0" smtClean="0"/>
          </a:p>
        </p:txBody>
      </p:sp>
      <p:sp>
        <p:nvSpPr>
          <p:cNvPr id="4" name="スライド番号プレースホルダー 2"/>
          <p:cNvSpPr>
            <a:spLocks noGrp="1"/>
          </p:cNvSpPr>
          <p:nvPr>
            <p:ph type="sldNum" sz="quarter" idx="12"/>
          </p:nvPr>
        </p:nvSpPr>
        <p:spPr bwMode="auto">
          <a:xfrm>
            <a:off x="6902896" y="637624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EF1E26BA-02DF-436C-9BBF-9F4051A0F4AE}" type="slidenum">
              <a:rPr lang="ja-JP" altLang="en-US">
                <a:solidFill>
                  <a:srgbClr val="898989"/>
                </a:solidFill>
              </a:rPr>
              <a:pPr/>
              <a:t>1</a:t>
            </a:fld>
            <a:endParaRPr lang="en-US" altLang="ja-JP" dirty="0">
              <a:solidFill>
                <a:srgbClr val="898989"/>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Picture 9"/>
          <p:cNvSpPr>
            <a:spLocks noChangeAspect="1" noChangeArrowheads="1"/>
          </p:cNvSpPr>
          <p:nvPr/>
        </p:nvSpPr>
        <p:spPr bwMode="auto">
          <a:xfrm>
            <a:off x="2487613" y="1323975"/>
            <a:ext cx="4435475"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 name="正方形/長方形 10"/>
          <p:cNvSpPr/>
          <p:nvPr/>
        </p:nvSpPr>
        <p:spPr>
          <a:xfrm>
            <a:off x="0" y="0"/>
            <a:ext cx="9140825" cy="549275"/>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fontAlgn="auto">
              <a:spcBef>
                <a:spcPts val="0"/>
              </a:spcBef>
              <a:spcAft>
                <a:spcPts val="0"/>
              </a:spcAft>
              <a:defRPr/>
            </a:pPr>
            <a:r>
              <a:rPr lang="ja-JP" altLang="en-US" sz="2400" b="1" dirty="0" smtClean="0">
                <a:solidFill>
                  <a:schemeClr val="bg1"/>
                </a:solidFill>
              </a:rPr>
              <a:t>２－１</a:t>
            </a:r>
            <a:r>
              <a:rPr lang="ja-JP" altLang="en-US" sz="2400" b="1" dirty="0">
                <a:solidFill>
                  <a:schemeClr val="bg1"/>
                </a:solidFill>
              </a:rPr>
              <a:t>　</a:t>
            </a:r>
            <a:r>
              <a:rPr lang="ja-JP" altLang="en-US" sz="2400" b="1" dirty="0" smtClean="0">
                <a:solidFill>
                  <a:schemeClr val="bg1"/>
                </a:solidFill>
              </a:rPr>
              <a:t>堤外</a:t>
            </a:r>
            <a:r>
              <a:rPr lang="ja-JP" altLang="en-US" sz="2400" b="1" dirty="0">
                <a:solidFill>
                  <a:schemeClr val="bg1"/>
                </a:solidFill>
              </a:rPr>
              <a:t>施設</a:t>
            </a:r>
            <a:r>
              <a:rPr lang="ja-JP" altLang="en-US" sz="2400" b="1" dirty="0" smtClean="0">
                <a:solidFill>
                  <a:schemeClr val="bg1"/>
                </a:solidFill>
              </a:rPr>
              <a:t>（</a:t>
            </a:r>
            <a:r>
              <a:rPr lang="ja-JP" altLang="en-US" sz="2400" b="1" dirty="0">
                <a:solidFill>
                  <a:schemeClr val="bg1"/>
                </a:solidFill>
              </a:rPr>
              <a:t>護岸・防波堤）の詳細耐震点検について</a:t>
            </a:r>
            <a:endParaRPr lang="en-US" altLang="ja-JP" sz="2400" b="1" dirty="0">
              <a:solidFill>
                <a:schemeClr val="bg1"/>
              </a:solidFill>
            </a:endParaRPr>
          </a:p>
        </p:txBody>
      </p:sp>
      <p:cxnSp>
        <p:nvCxnSpPr>
          <p:cNvPr id="9" name="直線矢印コネクタ 8"/>
          <p:cNvCxnSpPr/>
          <p:nvPr/>
        </p:nvCxnSpPr>
        <p:spPr>
          <a:xfrm flipV="1">
            <a:off x="5726113" y="4929188"/>
            <a:ext cx="279400" cy="96837"/>
          </a:xfrm>
          <a:prstGeom prst="straightConnector1">
            <a:avLst/>
          </a:prstGeom>
          <a:ln>
            <a:solidFill>
              <a:srgbClr val="66FF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102" name="グループ化 11"/>
          <p:cNvGrpSpPr>
            <a:grpSpLocks/>
          </p:cNvGrpSpPr>
          <p:nvPr/>
        </p:nvGrpSpPr>
        <p:grpSpPr bwMode="auto">
          <a:xfrm>
            <a:off x="6350" y="1484313"/>
            <a:ext cx="9145588" cy="4868862"/>
            <a:chOff x="-1128688" y="1349350"/>
            <a:chExt cx="10274300" cy="5508650"/>
          </a:xfrm>
        </p:grpSpPr>
        <p:pic>
          <p:nvPicPr>
            <p:cNvPr id="4135" name="図 12"/>
            <p:cNvPicPr>
              <a:picLocks noChangeAspect="1"/>
            </p:cNvPicPr>
            <p:nvPr/>
          </p:nvPicPr>
          <p:blipFill>
            <a:blip r:embed="rId2">
              <a:extLst>
                <a:ext uri="{28A0092B-C50C-407E-A947-70E740481C1C}">
                  <a14:useLocalDpi xmlns:a14="http://schemas.microsoft.com/office/drawing/2010/main" val="0"/>
                </a:ext>
              </a:extLst>
            </a:blip>
            <a:srcRect l="38953" t="46416" b="4256"/>
            <a:stretch>
              <a:fillRect/>
            </a:stretch>
          </p:blipFill>
          <p:spPr bwMode="auto">
            <a:xfrm>
              <a:off x="-1128688" y="3670300"/>
              <a:ext cx="5582172"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6" name="図 13"/>
            <p:cNvPicPr>
              <a:picLocks noChangeAspect="1"/>
            </p:cNvPicPr>
            <p:nvPr/>
          </p:nvPicPr>
          <p:blipFill>
            <a:blip r:embed="rId3">
              <a:extLst>
                <a:ext uri="{28A0092B-C50C-407E-A947-70E740481C1C}">
                  <a14:useLocalDpi xmlns:a14="http://schemas.microsoft.com/office/drawing/2010/main" val="0"/>
                </a:ext>
              </a:extLst>
            </a:blip>
            <a:srcRect l="27081" t="3789" r="9723" b="10963"/>
            <a:stretch>
              <a:fillRect/>
            </a:stretch>
          </p:blipFill>
          <p:spPr bwMode="auto">
            <a:xfrm>
              <a:off x="3367112" y="1349350"/>
              <a:ext cx="5778500" cy="550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テキスト ボックス 20"/>
          <p:cNvSpPr txBox="1"/>
          <p:nvPr/>
        </p:nvSpPr>
        <p:spPr>
          <a:xfrm>
            <a:off x="7248705" y="4987915"/>
            <a:ext cx="705321" cy="169277"/>
          </a:xfrm>
          <a:prstGeom prst="rect">
            <a:avLst/>
          </a:prstGeom>
          <a:solidFill>
            <a:schemeClr val="bg1">
              <a:alpha val="60000"/>
            </a:schemeClr>
          </a:solidFill>
        </p:spPr>
        <p:txBody>
          <a:bodyPr wrap="none" lIns="0" tIns="0" rIns="0" bIns="0" anchor="ctr" anchorCtr="0">
            <a:spAutoFit/>
          </a:bodyPr>
          <a:lstStyle/>
          <a:p>
            <a:pPr algn="ctr">
              <a:defRPr/>
            </a:pPr>
            <a:r>
              <a:rPr lang="ja-JP" altLang="en-US" sz="1100" b="1" dirty="0">
                <a:solidFill>
                  <a:srgbClr val="D965CB"/>
                </a:solidFill>
                <a:latin typeface="Meiryo UI" panose="020B0604030504040204" pitchFamily="50" charset="-128"/>
                <a:ea typeface="Meiryo UI" panose="020B0604030504040204" pitchFamily="50" charset="-128"/>
                <a:cs typeface="Meiryo UI" panose="020B0604030504040204" pitchFamily="50" charset="-128"/>
              </a:rPr>
              <a:t>航路沿護岸</a:t>
            </a:r>
            <a:endParaRPr lang="en-US" altLang="ja-JP" sz="1100" b="1" dirty="0">
              <a:solidFill>
                <a:srgbClr val="D965CB"/>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2" name="直線コネクタ 21"/>
          <p:cNvCxnSpPr/>
          <p:nvPr/>
        </p:nvCxnSpPr>
        <p:spPr>
          <a:xfrm>
            <a:off x="7997825" y="4873625"/>
            <a:ext cx="20638" cy="288925"/>
          </a:xfrm>
          <a:prstGeom prst="line">
            <a:avLst/>
          </a:prstGeom>
          <a:ln w="31750">
            <a:solidFill>
              <a:srgbClr val="D965CB"/>
            </a:solidFill>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7743825" y="2902744"/>
            <a:ext cx="426215" cy="2526476"/>
          </a:xfrm>
          <a:custGeom>
            <a:avLst/>
            <a:gdLst>
              <a:gd name="connsiteX0" fmla="*/ 0 w 576125"/>
              <a:gd name="connsiteY0" fmla="*/ 68712 h 2526492"/>
              <a:gd name="connsiteX1" fmla="*/ 105711 w 576125"/>
              <a:gd name="connsiteY1" fmla="*/ 0 h 2526492"/>
              <a:gd name="connsiteX2" fmla="*/ 465128 w 576125"/>
              <a:gd name="connsiteY2" fmla="*/ 607838 h 2526492"/>
              <a:gd name="connsiteX3" fmla="*/ 512698 w 576125"/>
              <a:gd name="connsiteY3" fmla="*/ 1902797 h 2526492"/>
              <a:gd name="connsiteX4" fmla="*/ 576125 w 576125"/>
              <a:gd name="connsiteY4" fmla="*/ 2457780 h 2526492"/>
              <a:gd name="connsiteX5" fmla="*/ 512698 w 576125"/>
              <a:gd name="connsiteY5" fmla="*/ 2526492 h 2526492"/>
              <a:gd name="connsiteX6" fmla="*/ 428129 w 576125"/>
              <a:gd name="connsiteY6" fmla="*/ 1902797 h 2526492"/>
              <a:gd name="connsiteX7" fmla="*/ 385845 w 576125"/>
              <a:gd name="connsiteY7" fmla="*/ 713549 h 2526492"/>
              <a:gd name="connsiteX8" fmla="*/ 317133 w 576125"/>
              <a:gd name="connsiteY8" fmla="*/ 565553 h 2526492"/>
              <a:gd name="connsiteX9" fmla="*/ 0 w 576125"/>
              <a:gd name="connsiteY9" fmla="*/ 68712 h 2526492"/>
              <a:gd name="connsiteX0" fmla="*/ 0 w 576125"/>
              <a:gd name="connsiteY0" fmla="*/ 68712 h 2526492"/>
              <a:gd name="connsiteX1" fmla="*/ 105711 w 576125"/>
              <a:gd name="connsiteY1" fmla="*/ 0 h 2526492"/>
              <a:gd name="connsiteX2" fmla="*/ 465128 w 576125"/>
              <a:gd name="connsiteY2" fmla="*/ 607838 h 2526492"/>
              <a:gd name="connsiteX3" fmla="*/ 512698 w 576125"/>
              <a:gd name="connsiteY3" fmla="*/ 1902797 h 2526492"/>
              <a:gd name="connsiteX4" fmla="*/ 576125 w 576125"/>
              <a:gd name="connsiteY4" fmla="*/ 2457780 h 2526492"/>
              <a:gd name="connsiteX5" fmla="*/ 512698 w 576125"/>
              <a:gd name="connsiteY5" fmla="*/ 2526492 h 2526492"/>
              <a:gd name="connsiteX6" fmla="*/ 428129 w 576125"/>
              <a:gd name="connsiteY6" fmla="*/ 1902797 h 2526492"/>
              <a:gd name="connsiteX7" fmla="*/ 341395 w 576125"/>
              <a:gd name="connsiteY7" fmla="*/ 726249 h 2526492"/>
              <a:gd name="connsiteX8" fmla="*/ 317133 w 576125"/>
              <a:gd name="connsiteY8" fmla="*/ 565553 h 2526492"/>
              <a:gd name="connsiteX9" fmla="*/ 0 w 576125"/>
              <a:gd name="connsiteY9" fmla="*/ 68712 h 2526492"/>
              <a:gd name="connsiteX0" fmla="*/ 0 w 576125"/>
              <a:gd name="connsiteY0" fmla="*/ 68712 h 2526492"/>
              <a:gd name="connsiteX1" fmla="*/ 105711 w 576125"/>
              <a:gd name="connsiteY1" fmla="*/ 0 h 2526492"/>
              <a:gd name="connsiteX2" fmla="*/ 465128 w 576125"/>
              <a:gd name="connsiteY2" fmla="*/ 607838 h 2526492"/>
              <a:gd name="connsiteX3" fmla="*/ 512698 w 576125"/>
              <a:gd name="connsiteY3" fmla="*/ 1902797 h 2526492"/>
              <a:gd name="connsiteX4" fmla="*/ 576125 w 576125"/>
              <a:gd name="connsiteY4" fmla="*/ 2457780 h 2526492"/>
              <a:gd name="connsiteX5" fmla="*/ 512698 w 576125"/>
              <a:gd name="connsiteY5" fmla="*/ 2526492 h 2526492"/>
              <a:gd name="connsiteX6" fmla="*/ 428129 w 576125"/>
              <a:gd name="connsiteY6" fmla="*/ 1902797 h 2526492"/>
              <a:gd name="connsiteX7" fmla="*/ 341395 w 576125"/>
              <a:gd name="connsiteY7" fmla="*/ 726249 h 2526492"/>
              <a:gd name="connsiteX8" fmla="*/ 291733 w 576125"/>
              <a:gd name="connsiteY8" fmla="*/ 565553 h 2526492"/>
              <a:gd name="connsiteX9" fmla="*/ 0 w 576125"/>
              <a:gd name="connsiteY9" fmla="*/ 68712 h 2526492"/>
              <a:gd name="connsiteX0" fmla="*/ 0 w 576125"/>
              <a:gd name="connsiteY0" fmla="*/ 68712 h 2526492"/>
              <a:gd name="connsiteX1" fmla="*/ 105711 w 576125"/>
              <a:gd name="connsiteY1" fmla="*/ 0 h 2526492"/>
              <a:gd name="connsiteX2" fmla="*/ 465128 w 576125"/>
              <a:gd name="connsiteY2" fmla="*/ 607838 h 2526492"/>
              <a:gd name="connsiteX3" fmla="*/ 512698 w 576125"/>
              <a:gd name="connsiteY3" fmla="*/ 1902797 h 2526492"/>
              <a:gd name="connsiteX4" fmla="*/ 576125 w 576125"/>
              <a:gd name="connsiteY4" fmla="*/ 2457780 h 2526492"/>
              <a:gd name="connsiteX5" fmla="*/ 512698 w 576125"/>
              <a:gd name="connsiteY5" fmla="*/ 2526492 h 2526492"/>
              <a:gd name="connsiteX6" fmla="*/ 301129 w 576125"/>
              <a:gd name="connsiteY6" fmla="*/ 1826597 h 2526492"/>
              <a:gd name="connsiteX7" fmla="*/ 341395 w 576125"/>
              <a:gd name="connsiteY7" fmla="*/ 726249 h 2526492"/>
              <a:gd name="connsiteX8" fmla="*/ 291733 w 576125"/>
              <a:gd name="connsiteY8" fmla="*/ 565553 h 2526492"/>
              <a:gd name="connsiteX9" fmla="*/ 0 w 576125"/>
              <a:gd name="connsiteY9" fmla="*/ 68712 h 2526492"/>
              <a:gd name="connsiteX0" fmla="*/ 0 w 576125"/>
              <a:gd name="connsiteY0" fmla="*/ 68712 h 2526492"/>
              <a:gd name="connsiteX1" fmla="*/ 105711 w 576125"/>
              <a:gd name="connsiteY1" fmla="*/ 0 h 2526492"/>
              <a:gd name="connsiteX2" fmla="*/ 465128 w 576125"/>
              <a:gd name="connsiteY2" fmla="*/ 607838 h 2526492"/>
              <a:gd name="connsiteX3" fmla="*/ 392048 w 576125"/>
              <a:gd name="connsiteY3" fmla="*/ 1851997 h 2526492"/>
              <a:gd name="connsiteX4" fmla="*/ 576125 w 576125"/>
              <a:gd name="connsiteY4" fmla="*/ 2457780 h 2526492"/>
              <a:gd name="connsiteX5" fmla="*/ 512698 w 576125"/>
              <a:gd name="connsiteY5" fmla="*/ 2526492 h 2526492"/>
              <a:gd name="connsiteX6" fmla="*/ 301129 w 576125"/>
              <a:gd name="connsiteY6" fmla="*/ 1826597 h 2526492"/>
              <a:gd name="connsiteX7" fmla="*/ 341395 w 576125"/>
              <a:gd name="connsiteY7" fmla="*/ 726249 h 2526492"/>
              <a:gd name="connsiteX8" fmla="*/ 291733 w 576125"/>
              <a:gd name="connsiteY8" fmla="*/ 565553 h 2526492"/>
              <a:gd name="connsiteX9" fmla="*/ 0 w 576125"/>
              <a:gd name="connsiteY9" fmla="*/ 68712 h 2526492"/>
              <a:gd name="connsiteX0" fmla="*/ 0 w 576125"/>
              <a:gd name="connsiteY0" fmla="*/ 68712 h 2482042"/>
              <a:gd name="connsiteX1" fmla="*/ 105711 w 576125"/>
              <a:gd name="connsiteY1" fmla="*/ 0 h 2482042"/>
              <a:gd name="connsiteX2" fmla="*/ 465128 w 576125"/>
              <a:gd name="connsiteY2" fmla="*/ 607838 h 2482042"/>
              <a:gd name="connsiteX3" fmla="*/ 392048 w 576125"/>
              <a:gd name="connsiteY3" fmla="*/ 1851997 h 2482042"/>
              <a:gd name="connsiteX4" fmla="*/ 576125 w 576125"/>
              <a:gd name="connsiteY4" fmla="*/ 2457780 h 2482042"/>
              <a:gd name="connsiteX5" fmla="*/ 322198 w 576125"/>
              <a:gd name="connsiteY5" fmla="*/ 2482042 h 2482042"/>
              <a:gd name="connsiteX6" fmla="*/ 301129 w 576125"/>
              <a:gd name="connsiteY6" fmla="*/ 1826597 h 2482042"/>
              <a:gd name="connsiteX7" fmla="*/ 341395 w 576125"/>
              <a:gd name="connsiteY7" fmla="*/ 726249 h 2482042"/>
              <a:gd name="connsiteX8" fmla="*/ 291733 w 576125"/>
              <a:gd name="connsiteY8" fmla="*/ 565553 h 2482042"/>
              <a:gd name="connsiteX9" fmla="*/ 0 w 576125"/>
              <a:gd name="connsiteY9" fmla="*/ 68712 h 2482042"/>
              <a:gd name="connsiteX0" fmla="*/ 0 w 465128"/>
              <a:gd name="connsiteY0" fmla="*/ 68712 h 2482042"/>
              <a:gd name="connsiteX1" fmla="*/ 105711 w 465128"/>
              <a:gd name="connsiteY1" fmla="*/ 0 h 2482042"/>
              <a:gd name="connsiteX2" fmla="*/ 465128 w 465128"/>
              <a:gd name="connsiteY2" fmla="*/ 607838 h 2482042"/>
              <a:gd name="connsiteX3" fmla="*/ 392048 w 465128"/>
              <a:gd name="connsiteY3" fmla="*/ 1851997 h 2482042"/>
              <a:gd name="connsiteX4" fmla="*/ 430075 w 465128"/>
              <a:gd name="connsiteY4" fmla="*/ 2451430 h 2482042"/>
              <a:gd name="connsiteX5" fmla="*/ 322198 w 465128"/>
              <a:gd name="connsiteY5" fmla="*/ 2482042 h 2482042"/>
              <a:gd name="connsiteX6" fmla="*/ 301129 w 465128"/>
              <a:gd name="connsiteY6" fmla="*/ 1826597 h 2482042"/>
              <a:gd name="connsiteX7" fmla="*/ 341395 w 465128"/>
              <a:gd name="connsiteY7" fmla="*/ 726249 h 2482042"/>
              <a:gd name="connsiteX8" fmla="*/ 291733 w 465128"/>
              <a:gd name="connsiteY8" fmla="*/ 565553 h 2482042"/>
              <a:gd name="connsiteX9" fmla="*/ 0 w 465128"/>
              <a:gd name="connsiteY9" fmla="*/ 68712 h 2482042"/>
              <a:gd name="connsiteX0" fmla="*/ 0 w 452428"/>
              <a:gd name="connsiteY0" fmla="*/ 30612 h 2482042"/>
              <a:gd name="connsiteX1" fmla="*/ 93011 w 452428"/>
              <a:gd name="connsiteY1" fmla="*/ 0 h 2482042"/>
              <a:gd name="connsiteX2" fmla="*/ 452428 w 452428"/>
              <a:gd name="connsiteY2" fmla="*/ 607838 h 2482042"/>
              <a:gd name="connsiteX3" fmla="*/ 379348 w 452428"/>
              <a:gd name="connsiteY3" fmla="*/ 1851997 h 2482042"/>
              <a:gd name="connsiteX4" fmla="*/ 417375 w 452428"/>
              <a:gd name="connsiteY4" fmla="*/ 2451430 h 2482042"/>
              <a:gd name="connsiteX5" fmla="*/ 309498 w 452428"/>
              <a:gd name="connsiteY5" fmla="*/ 2482042 h 2482042"/>
              <a:gd name="connsiteX6" fmla="*/ 288429 w 452428"/>
              <a:gd name="connsiteY6" fmla="*/ 1826597 h 2482042"/>
              <a:gd name="connsiteX7" fmla="*/ 328695 w 452428"/>
              <a:gd name="connsiteY7" fmla="*/ 726249 h 2482042"/>
              <a:gd name="connsiteX8" fmla="*/ 279033 w 452428"/>
              <a:gd name="connsiteY8" fmla="*/ 565553 h 2482042"/>
              <a:gd name="connsiteX9" fmla="*/ 0 w 452428"/>
              <a:gd name="connsiteY9" fmla="*/ 30612 h 2482042"/>
              <a:gd name="connsiteX0" fmla="*/ 0 w 452428"/>
              <a:gd name="connsiteY0" fmla="*/ 30612 h 2482042"/>
              <a:gd name="connsiteX1" fmla="*/ 93011 w 452428"/>
              <a:gd name="connsiteY1" fmla="*/ 0 h 2482042"/>
              <a:gd name="connsiteX2" fmla="*/ 452428 w 452428"/>
              <a:gd name="connsiteY2" fmla="*/ 607838 h 2482042"/>
              <a:gd name="connsiteX3" fmla="*/ 379348 w 452428"/>
              <a:gd name="connsiteY3" fmla="*/ 1851997 h 2482042"/>
              <a:gd name="connsiteX4" fmla="*/ 417375 w 452428"/>
              <a:gd name="connsiteY4" fmla="*/ 2451430 h 2482042"/>
              <a:gd name="connsiteX5" fmla="*/ 309498 w 452428"/>
              <a:gd name="connsiteY5" fmla="*/ 2482042 h 2482042"/>
              <a:gd name="connsiteX6" fmla="*/ 288429 w 452428"/>
              <a:gd name="connsiteY6" fmla="*/ 1826597 h 2482042"/>
              <a:gd name="connsiteX7" fmla="*/ 354095 w 452428"/>
              <a:gd name="connsiteY7" fmla="*/ 700849 h 2482042"/>
              <a:gd name="connsiteX8" fmla="*/ 279033 w 452428"/>
              <a:gd name="connsiteY8" fmla="*/ 565553 h 2482042"/>
              <a:gd name="connsiteX9" fmla="*/ 0 w 452428"/>
              <a:gd name="connsiteY9" fmla="*/ 30612 h 2482042"/>
              <a:gd name="connsiteX0" fmla="*/ 0 w 452428"/>
              <a:gd name="connsiteY0" fmla="*/ 49662 h 2501092"/>
              <a:gd name="connsiteX1" fmla="*/ 105711 w 452428"/>
              <a:gd name="connsiteY1" fmla="*/ 0 h 2501092"/>
              <a:gd name="connsiteX2" fmla="*/ 452428 w 452428"/>
              <a:gd name="connsiteY2" fmla="*/ 626888 h 2501092"/>
              <a:gd name="connsiteX3" fmla="*/ 379348 w 452428"/>
              <a:gd name="connsiteY3" fmla="*/ 1871047 h 2501092"/>
              <a:gd name="connsiteX4" fmla="*/ 417375 w 452428"/>
              <a:gd name="connsiteY4" fmla="*/ 2470480 h 2501092"/>
              <a:gd name="connsiteX5" fmla="*/ 309498 w 452428"/>
              <a:gd name="connsiteY5" fmla="*/ 2501092 h 2501092"/>
              <a:gd name="connsiteX6" fmla="*/ 288429 w 452428"/>
              <a:gd name="connsiteY6" fmla="*/ 1845647 h 2501092"/>
              <a:gd name="connsiteX7" fmla="*/ 354095 w 452428"/>
              <a:gd name="connsiteY7" fmla="*/ 719899 h 2501092"/>
              <a:gd name="connsiteX8" fmla="*/ 279033 w 452428"/>
              <a:gd name="connsiteY8" fmla="*/ 584603 h 2501092"/>
              <a:gd name="connsiteX9" fmla="*/ 0 w 452428"/>
              <a:gd name="connsiteY9" fmla="*/ 49662 h 2501092"/>
              <a:gd name="connsiteX0" fmla="*/ 0 w 452428"/>
              <a:gd name="connsiteY0" fmla="*/ 49662 h 2501092"/>
              <a:gd name="connsiteX1" fmla="*/ 105711 w 452428"/>
              <a:gd name="connsiteY1" fmla="*/ 0 h 2501092"/>
              <a:gd name="connsiteX2" fmla="*/ 452428 w 452428"/>
              <a:gd name="connsiteY2" fmla="*/ 626888 h 2501092"/>
              <a:gd name="connsiteX3" fmla="*/ 379348 w 452428"/>
              <a:gd name="connsiteY3" fmla="*/ 1871047 h 2501092"/>
              <a:gd name="connsiteX4" fmla="*/ 417375 w 452428"/>
              <a:gd name="connsiteY4" fmla="*/ 2470480 h 2501092"/>
              <a:gd name="connsiteX5" fmla="*/ 309498 w 452428"/>
              <a:gd name="connsiteY5" fmla="*/ 2501092 h 2501092"/>
              <a:gd name="connsiteX6" fmla="*/ 288429 w 452428"/>
              <a:gd name="connsiteY6" fmla="*/ 1845647 h 2501092"/>
              <a:gd name="connsiteX7" fmla="*/ 328695 w 452428"/>
              <a:gd name="connsiteY7" fmla="*/ 738949 h 2501092"/>
              <a:gd name="connsiteX8" fmla="*/ 279033 w 452428"/>
              <a:gd name="connsiteY8" fmla="*/ 584603 h 2501092"/>
              <a:gd name="connsiteX9" fmla="*/ 0 w 452428"/>
              <a:gd name="connsiteY9" fmla="*/ 49662 h 2501092"/>
              <a:gd name="connsiteX0" fmla="*/ 0 w 433378"/>
              <a:gd name="connsiteY0" fmla="*/ 49662 h 2501092"/>
              <a:gd name="connsiteX1" fmla="*/ 105711 w 433378"/>
              <a:gd name="connsiteY1" fmla="*/ 0 h 2501092"/>
              <a:gd name="connsiteX2" fmla="*/ 433378 w 433378"/>
              <a:gd name="connsiteY2" fmla="*/ 639588 h 2501092"/>
              <a:gd name="connsiteX3" fmla="*/ 379348 w 433378"/>
              <a:gd name="connsiteY3" fmla="*/ 1871047 h 2501092"/>
              <a:gd name="connsiteX4" fmla="*/ 417375 w 433378"/>
              <a:gd name="connsiteY4" fmla="*/ 2470480 h 2501092"/>
              <a:gd name="connsiteX5" fmla="*/ 309498 w 433378"/>
              <a:gd name="connsiteY5" fmla="*/ 2501092 h 2501092"/>
              <a:gd name="connsiteX6" fmla="*/ 288429 w 433378"/>
              <a:gd name="connsiteY6" fmla="*/ 1845647 h 2501092"/>
              <a:gd name="connsiteX7" fmla="*/ 328695 w 433378"/>
              <a:gd name="connsiteY7" fmla="*/ 738949 h 2501092"/>
              <a:gd name="connsiteX8" fmla="*/ 279033 w 433378"/>
              <a:gd name="connsiteY8" fmla="*/ 584603 h 2501092"/>
              <a:gd name="connsiteX9" fmla="*/ 0 w 433378"/>
              <a:gd name="connsiteY9" fmla="*/ 49662 h 2501092"/>
              <a:gd name="connsiteX0" fmla="*/ 0 w 426224"/>
              <a:gd name="connsiteY0" fmla="*/ 49662 h 2501092"/>
              <a:gd name="connsiteX1" fmla="*/ 105711 w 426224"/>
              <a:gd name="connsiteY1" fmla="*/ 0 h 2501092"/>
              <a:gd name="connsiteX2" fmla="*/ 426224 w 426224"/>
              <a:gd name="connsiteY2" fmla="*/ 610816 h 2501092"/>
              <a:gd name="connsiteX3" fmla="*/ 379348 w 426224"/>
              <a:gd name="connsiteY3" fmla="*/ 1871047 h 2501092"/>
              <a:gd name="connsiteX4" fmla="*/ 417375 w 426224"/>
              <a:gd name="connsiteY4" fmla="*/ 2470480 h 2501092"/>
              <a:gd name="connsiteX5" fmla="*/ 309498 w 426224"/>
              <a:gd name="connsiteY5" fmla="*/ 2501092 h 2501092"/>
              <a:gd name="connsiteX6" fmla="*/ 288429 w 426224"/>
              <a:gd name="connsiteY6" fmla="*/ 1845647 h 2501092"/>
              <a:gd name="connsiteX7" fmla="*/ 328695 w 426224"/>
              <a:gd name="connsiteY7" fmla="*/ 738949 h 2501092"/>
              <a:gd name="connsiteX8" fmla="*/ 279033 w 426224"/>
              <a:gd name="connsiteY8" fmla="*/ 584603 h 2501092"/>
              <a:gd name="connsiteX9" fmla="*/ 0 w 426224"/>
              <a:gd name="connsiteY9" fmla="*/ 49662 h 2501092"/>
              <a:gd name="connsiteX0" fmla="*/ 0 w 426224"/>
              <a:gd name="connsiteY0" fmla="*/ 49662 h 2501092"/>
              <a:gd name="connsiteX1" fmla="*/ 105711 w 426224"/>
              <a:gd name="connsiteY1" fmla="*/ 0 h 2501092"/>
              <a:gd name="connsiteX2" fmla="*/ 426224 w 426224"/>
              <a:gd name="connsiteY2" fmla="*/ 610816 h 2501092"/>
              <a:gd name="connsiteX3" fmla="*/ 379348 w 426224"/>
              <a:gd name="connsiteY3" fmla="*/ 1871047 h 2501092"/>
              <a:gd name="connsiteX4" fmla="*/ 417375 w 426224"/>
              <a:gd name="connsiteY4" fmla="*/ 2470480 h 2501092"/>
              <a:gd name="connsiteX5" fmla="*/ 309498 w 426224"/>
              <a:gd name="connsiteY5" fmla="*/ 2501092 h 2501092"/>
              <a:gd name="connsiteX6" fmla="*/ 278897 w 426224"/>
              <a:gd name="connsiteY6" fmla="*/ 1845051 h 2501092"/>
              <a:gd name="connsiteX7" fmla="*/ 328695 w 426224"/>
              <a:gd name="connsiteY7" fmla="*/ 738949 h 2501092"/>
              <a:gd name="connsiteX8" fmla="*/ 279033 w 426224"/>
              <a:gd name="connsiteY8" fmla="*/ 584603 h 2501092"/>
              <a:gd name="connsiteX9" fmla="*/ 0 w 426224"/>
              <a:gd name="connsiteY9" fmla="*/ 49662 h 2501092"/>
              <a:gd name="connsiteX0" fmla="*/ 0 w 426224"/>
              <a:gd name="connsiteY0" fmla="*/ 49662 h 2509806"/>
              <a:gd name="connsiteX1" fmla="*/ 105711 w 426224"/>
              <a:gd name="connsiteY1" fmla="*/ 0 h 2509806"/>
              <a:gd name="connsiteX2" fmla="*/ 426224 w 426224"/>
              <a:gd name="connsiteY2" fmla="*/ 610816 h 2509806"/>
              <a:gd name="connsiteX3" fmla="*/ 379348 w 426224"/>
              <a:gd name="connsiteY3" fmla="*/ 1871047 h 2509806"/>
              <a:gd name="connsiteX4" fmla="*/ 417375 w 426224"/>
              <a:gd name="connsiteY4" fmla="*/ 2470480 h 2509806"/>
              <a:gd name="connsiteX5" fmla="*/ 307109 w 426224"/>
              <a:gd name="connsiteY5" fmla="*/ 2509806 h 2509806"/>
              <a:gd name="connsiteX6" fmla="*/ 278897 w 426224"/>
              <a:gd name="connsiteY6" fmla="*/ 1845051 h 2509806"/>
              <a:gd name="connsiteX7" fmla="*/ 328695 w 426224"/>
              <a:gd name="connsiteY7" fmla="*/ 738949 h 2509806"/>
              <a:gd name="connsiteX8" fmla="*/ 279033 w 426224"/>
              <a:gd name="connsiteY8" fmla="*/ 584603 h 2509806"/>
              <a:gd name="connsiteX9" fmla="*/ 0 w 426224"/>
              <a:gd name="connsiteY9" fmla="*/ 49662 h 2509806"/>
              <a:gd name="connsiteX0" fmla="*/ 0 w 426224"/>
              <a:gd name="connsiteY0" fmla="*/ 49662 h 2509806"/>
              <a:gd name="connsiteX1" fmla="*/ 105711 w 426224"/>
              <a:gd name="connsiteY1" fmla="*/ 0 h 2509806"/>
              <a:gd name="connsiteX2" fmla="*/ 426224 w 426224"/>
              <a:gd name="connsiteY2" fmla="*/ 610816 h 2509806"/>
              <a:gd name="connsiteX3" fmla="*/ 379348 w 426224"/>
              <a:gd name="connsiteY3" fmla="*/ 1871047 h 2509806"/>
              <a:gd name="connsiteX4" fmla="*/ 388791 w 426224"/>
              <a:gd name="connsiteY4" fmla="*/ 2469682 h 2509806"/>
              <a:gd name="connsiteX5" fmla="*/ 307109 w 426224"/>
              <a:gd name="connsiteY5" fmla="*/ 2509806 h 2509806"/>
              <a:gd name="connsiteX6" fmla="*/ 278897 w 426224"/>
              <a:gd name="connsiteY6" fmla="*/ 1845051 h 2509806"/>
              <a:gd name="connsiteX7" fmla="*/ 328695 w 426224"/>
              <a:gd name="connsiteY7" fmla="*/ 738949 h 2509806"/>
              <a:gd name="connsiteX8" fmla="*/ 279033 w 426224"/>
              <a:gd name="connsiteY8" fmla="*/ 584603 h 2509806"/>
              <a:gd name="connsiteX9" fmla="*/ 0 w 426224"/>
              <a:gd name="connsiteY9" fmla="*/ 49662 h 2509806"/>
              <a:gd name="connsiteX0" fmla="*/ 0 w 426224"/>
              <a:gd name="connsiteY0" fmla="*/ 49662 h 2509806"/>
              <a:gd name="connsiteX1" fmla="*/ 105711 w 426224"/>
              <a:gd name="connsiteY1" fmla="*/ 0 h 2509806"/>
              <a:gd name="connsiteX2" fmla="*/ 426224 w 426224"/>
              <a:gd name="connsiteY2" fmla="*/ 610816 h 2509806"/>
              <a:gd name="connsiteX3" fmla="*/ 379348 w 426224"/>
              <a:gd name="connsiteY3" fmla="*/ 1871047 h 2509806"/>
              <a:gd name="connsiteX4" fmla="*/ 403069 w 426224"/>
              <a:gd name="connsiteY4" fmla="*/ 2426036 h 2509806"/>
              <a:gd name="connsiteX5" fmla="*/ 307109 w 426224"/>
              <a:gd name="connsiteY5" fmla="*/ 2509806 h 2509806"/>
              <a:gd name="connsiteX6" fmla="*/ 278897 w 426224"/>
              <a:gd name="connsiteY6" fmla="*/ 1845051 h 2509806"/>
              <a:gd name="connsiteX7" fmla="*/ 328695 w 426224"/>
              <a:gd name="connsiteY7" fmla="*/ 738949 h 2509806"/>
              <a:gd name="connsiteX8" fmla="*/ 279033 w 426224"/>
              <a:gd name="connsiteY8" fmla="*/ 584603 h 2509806"/>
              <a:gd name="connsiteX9" fmla="*/ 0 w 426224"/>
              <a:gd name="connsiteY9" fmla="*/ 49662 h 2509806"/>
              <a:gd name="connsiteX0" fmla="*/ 0 w 426224"/>
              <a:gd name="connsiteY0" fmla="*/ 49662 h 2523279"/>
              <a:gd name="connsiteX1" fmla="*/ 105711 w 426224"/>
              <a:gd name="connsiteY1" fmla="*/ 0 h 2523279"/>
              <a:gd name="connsiteX2" fmla="*/ 426224 w 426224"/>
              <a:gd name="connsiteY2" fmla="*/ 610816 h 2523279"/>
              <a:gd name="connsiteX3" fmla="*/ 379348 w 426224"/>
              <a:gd name="connsiteY3" fmla="*/ 1871047 h 2523279"/>
              <a:gd name="connsiteX4" fmla="*/ 403069 w 426224"/>
              <a:gd name="connsiteY4" fmla="*/ 2426036 h 2523279"/>
              <a:gd name="connsiteX5" fmla="*/ 309484 w 426224"/>
              <a:gd name="connsiteY5" fmla="*/ 2523279 h 2523279"/>
              <a:gd name="connsiteX6" fmla="*/ 278897 w 426224"/>
              <a:gd name="connsiteY6" fmla="*/ 1845051 h 2523279"/>
              <a:gd name="connsiteX7" fmla="*/ 328695 w 426224"/>
              <a:gd name="connsiteY7" fmla="*/ 738949 h 2523279"/>
              <a:gd name="connsiteX8" fmla="*/ 279033 w 426224"/>
              <a:gd name="connsiteY8" fmla="*/ 584603 h 2523279"/>
              <a:gd name="connsiteX9" fmla="*/ 0 w 426224"/>
              <a:gd name="connsiteY9" fmla="*/ 49662 h 2523279"/>
              <a:gd name="connsiteX0" fmla="*/ 0 w 426224"/>
              <a:gd name="connsiteY0" fmla="*/ 49662 h 2523279"/>
              <a:gd name="connsiteX1" fmla="*/ 105711 w 426224"/>
              <a:gd name="connsiteY1" fmla="*/ 0 h 2523279"/>
              <a:gd name="connsiteX2" fmla="*/ 426224 w 426224"/>
              <a:gd name="connsiteY2" fmla="*/ 610816 h 2523279"/>
              <a:gd name="connsiteX3" fmla="*/ 379348 w 426224"/>
              <a:gd name="connsiteY3" fmla="*/ 1871047 h 2523279"/>
              <a:gd name="connsiteX4" fmla="*/ 403069 w 426224"/>
              <a:gd name="connsiteY4" fmla="*/ 2426036 h 2523279"/>
              <a:gd name="connsiteX5" fmla="*/ 309484 w 426224"/>
              <a:gd name="connsiteY5" fmla="*/ 2523279 h 2523279"/>
              <a:gd name="connsiteX6" fmla="*/ 278897 w 426224"/>
              <a:gd name="connsiteY6" fmla="*/ 1845051 h 2523279"/>
              <a:gd name="connsiteX7" fmla="*/ 328695 w 426224"/>
              <a:gd name="connsiteY7" fmla="*/ 738949 h 2523279"/>
              <a:gd name="connsiteX8" fmla="*/ 324269 w 426224"/>
              <a:gd name="connsiteY8" fmla="*/ 584414 h 2523279"/>
              <a:gd name="connsiteX9" fmla="*/ 0 w 426224"/>
              <a:gd name="connsiteY9" fmla="*/ 49662 h 2523279"/>
              <a:gd name="connsiteX0" fmla="*/ 0 w 426224"/>
              <a:gd name="connsiteY0" fmla="*/ 49662 h 2523279"/>
              <a:gd name="connsiteX1" fmla="*/ 105711 w 426224"/>
              <a:gd name="connsiteY1" fmla="*/ 0 h 2523279"/>
              <a:gd name="connsiteX2" fmla="*/ 426224 w 426224"/>
              <a:gd name="connsiteY2" fmla="*/ 610816 h 2523279"/>
              <a:gd name="connsiteX3" fmla="*/ 379348 w 426224"/>
              <a:gd name="connsiteY3" fmla="*/ 1871047 h 2523279"/>
              <a:gd name="connsiteX4" fmla="*/ 403069 w 426224"/>
              <a:gd name="connsiteY4" fmla="*/ 2426036 h 2523279"/>
              <a:gd name="connsiteX5" fmla="*/ 309484 w 426224"/>
              <a:gd name="connsiteY5" fmla="*/ 2523279 h 2523279"/>
              <a:gd name="connsiteX6" fmla="*/ 278897 w 426224"/>
              <a:gd name="connsiteY6" fmla="*/ 1845051 h 2523279"/>
              <a:gd name="connsiteX7" fmla="*/ 328695 w 426224"/>
              <a:gd name="connsiteY7" fmla="*/ 738949 h 2523279"/>
              <a:gd name="connsiteX8" fmla="*/ 276638 w 426224"/>
              <a:gd name="connsiteY8" fmla="*/ 574703 h 2523279"/>
              <a:gd name="connsiteX9" fmla="*/ 0 w 426224"/>
              <a:gd name="connsiteY9" fmla="*/ 49662 h 2523279"/>
              <a:gd name="connsiteX0" fmla="*/ 0 w 403069"/>
              <a:gd name="connsiteY0" fmla="*/ 49662 h 2523279"/>
              <a:gd name="connsiteX1" fmla="*/ 105711 w 403069"/>
              <a:gd name="connsiteY1" fmla="*/ 0 h 2523279"/>
              <a:gd name="connsiteX2" fmla="*/ 392878 w 403069"/>
              <a:gd name="connsiteY2" fmla="*/ 617760 h 2523279"/>
              <a:gd name="connsiteX3" fmla="*/ 379348 w 403069"/>
              <a:gd name="connsiteY3" fmla="*/ 1871047 h 2523279"/>
              <a:gd name="connsiteX4" fmla="*/ 403069 w 403069"/>
              <a:gd name="connsiteY4" fmla="*/ 2426036 h 2523279"/>
              <a:gd name="connsiteX5" fmla="*/ 309484 w 403069"/>
              <a:gd name="connsiteY5" fmla="*/ 2523279 h 2523279"/>
              <a:gd name="connsiteX6" fmla="*/ 278897 w 403069"/>
              <a:gd name="connsiteY6" fmla="*/ 1845051 h 2523279"/>
              <a:gd name="connsiteX7" fmla="*/ 328695 w 403069"/>
              <a:gd name="connsiteY7" fmla="*/ 738949 h 2523279"/>
              <a:gd name="connsiteX8" fmla="*/ 276638 w 403069"/>
              <a:gd name="connsiteY8" fmla="*/ 574703 h 2523279"/>
              <a:gd name="connsiteX9" fmla="*/ 0 w 403069"/>
              <a:gd name="connsiteY9" fmla="*/ 49662 h 2523279"/>
              <a:gd name="connsiteX0" fmla="*/ 0 w 426205"/>
              <a:gd name="connsiteY0" fmla="*/ 49662 h 2523279"/>
              <a:gd name="connsiteX1" fmla="*/ 105711 w 426205"/>
              <a:gd name="connsiteY1" fmla="*/ 0 h 2523279"/>
              <a:gd name="connsiteX2" fmla="*/ 426205 w 426205"/>
              <a:gd name="connsiteY2" fmla="*/ 608039 h 2523279"/>
              <a:gd name="connsiteX3" fmla="*/ 379348 w 426205"/>
              <a:gd name="connsiteY3" fmla="*/ 1871047 h 2523279"/>
              <a:gd name="connsiteX4" fmla="*/ 403069 w 426205"/>
              <a:gd name="connsiteY4" fmla="*/ 2426036 h 2523279"/>
              <a:gd name="connsiteX5" fmla="*/ 309484 w 426205"/>
              <a:gd name="connsiteY5" fmla="*/ 2523279 h 2523279"/>
              <a:gd name="connsiteX6" fmla="*/ 278897 w 426205"/>
              <a:gd name="connsiteY6" fmla="*/ 1845051 h 2523279"/>
              <a:gd name="connsiteX7" fmla="*/ 328695 w 426205"/>
              <a:gd name="connsiteY7" fmla="*/ 738949 h 2523279"/>
              <a:gd name="connsiteX8" fmla="*/ 276638 w 426205"/>
              <a:gd name="connsiteY8" fmla="*/ 574703 h 2523279"/>
              <a:gd name="connsiteX9" fmla="*/ 0 w 426205"/>
              <a:gd name="connsiteY9" fmla="*/ 49662 h 2523279"/>
              <a:gd name="connsiteX0" fmla="*/ 0 w 426205"/>
              <a:gd name="connsiteY0" fmla="*/ 52043 h 2525660"/>
              <a:gd name="connsiteX1" fmla="*/ 108090 w 426205"/>
              <a:gd name="connsiteY1" fmla="*/ 0 h 2525660"/>
              <a:gd name="connsiteX2" fmla="*/ 426205 w 426205"/>
              <a:gd name="connsiteY2" fmla="*/ 610420 h 2525660"/>
              <a:gd name="connsiteX3" fmla="*/ 379348 w 426205"/>
              <a:gd name="connsiteY3" fmla="*/ 1873428 h 2525660"/>
              <a:gd name="connsiteX4" fmla="*/ 403069 w 426205"/>
              <a:gd name="connsiteY4" fmla="*/ 2428417 h 2525660"/>
              <a:gd name="connsiteX5" fmla="*/ 309484 w 426205"/>
              <a:gd name="connsiteY5" fmla="*/ 2525660 h 2525660"/>
              <a:gd name="connsiteX6" fmla="*/ 278897 w 426205"/>
              <a:gd name="connsiteY6" fmla="*/ 1847432 h 2525660"/>
              <a:gd name="connsiteX7" fmla="*/ 328695 w 426205"/>
              <a:gd name="connsiteY7" fmla="*/ 741330 h 2525660"/>
              <a:gd name="connsiteX8" fmla="*/ 276638 w 426205"/>
              <a:gd name="connsiteY8" fmla="*/ 577084 h 2525660"/>
              <a:gd name="connsiteX9" fmla="*/ 0 w 426205"/>
              <a:gd name="connsiteY9" fmla="*/ 52043 h 2525660"/>
              <a:gd name="connsiteX0" fmla="*/ 0 w 426205"/>
              <a:gd name="connsiteY0" fmla="*/ 52043 h 2525660"/>
              <a:gd name="connsiteX1" fmla="*/ 108090 w 426205"/>
              <a:gd name="connsiteY1" fmla="*/ 0 h 2525660"/>
              <a:gd name="connsiteX2" fmla="*/ 426205 w 426205"/>
              <a:gd name="connsiteY2" fmla="*/ 610420 h 2525660"/>
              <a:gd name="connsiteX3" fmla="*/ 379348 w 426205"/>
              <a:gd name="connsiteY3" fmla="*/ 1873428 h 2525660"/>
              <a:gd name="connsiteX4" fmla="*/ 403069 w 426205"/>
              <a:gd name="connsiteY4" fmla="*/ 2428417 h 2525660"/>
              <a:gd name="connsiteX5" fmla="*/ 309484 w 426205"/>
              <a:gd name="connsiteY5" fmla="*/ 2525660 h 2525660"/>
              <a:gd name="connsiteX6" fmla="*/ 278897 w 426205"/>
              <a:gd name="connsiteY6" fmla="*/ 1847432 h 2525660"/>
              <a:gd name="connsiteX7" fmla="*/ 364405 w 426205"/>
              <a:gd name="connsiteY7" fmla="*/ 741091 h 2525660"/>
              <a:gd name="connsiteX8" fmla="*/ 276638 w 426205"/>
              <a:gd name="connsiteY8" fmla="*/ 577084 h 2525660"/>
              <a:gd name="connsiteX9" fmla="*/ 0 w 426205"/>
              <a:gd name="connsiteY9" fmla="*/ 52043 h 2525660"/>
              <a:gd name="connsiteX0" fmla="*/ 0 w 426205"/>
              <a:gd name="connsiteY0" fmla="*/ 52043 h 2525660"/>
              <a:gd name="connsiteX1" fmla="*/ 108090 w 426205"/>
              <a:gd name="connsiteY1" fmla="*/ 0 h 2525660"/>
              <a:gd name="connsiteX2" fmla="*/ 426205 w 426205"/>
              <a:gd name="connsiteY2" fmla="*/ 610420 h 2525660"/>
              <a:gd name="connsiteX3" fmla="*/ 379348 w 426205"/>
              <a:gd name="connsiteY3" fmla="*/ 1873428 h 2525660"/>
              <a:gd name="connsiteX4" fmla="*/ 403069 w 426205"/>
              <a:gd name="connsiteY4" fmla="*/ 2428417 h 2525660"/>
              <a:gd name="connsiteX5" fmla="*/ 309484 w 426205"/>
              <a:gd name="connsiteY5" fmla="*/ 2525660 h 2525660"/>
              <a:gd name="connsiteX6" fmla="*/ 278897 w 426205"/>
              <a:gd name="connsiteY6" fmla="*/ 1847432 h 2525660"/>
              <a:gd name="connsiteX7" fmla="*/ 321534 w 426205"/>
              <a:gd name="connsiteY7" fmla="*/ 724188 h 2525660"/>
              <a:gd name="connsiteX8" fmla="*/ 276638 w 426205"/>
              <a:gd name="connsiteY8" fmla="*/ 577084 h 2525660"/>
              <a:gd name="connsiteX9" fmla="*/ 0 w 426205"/>
              <a:gd name="connsiteY9" fmla="*/ 52043 h 252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205" h="2525660">
                <a:moveTo>
                  <a:pt x="0" y="52043"/>
                </a:moveTo>
                <a:lnTo>
                  <a:pt x="108090" y="0"/>
                </a:lnTo>
                <a:lnTo>
                  <a:pt x="426205" y="610420"/>
                </a:lnTo>
                <a:lnTo>
                  <a:pt x="379348" y="1873428"/>
                </a:lnTo>
                <a:lnTo>
                  <a:pt x="403069" y="2428417"/>
                </a:lnTo>
                <a:lnTo>
                  <a:pt x="309484" y="2525660"/>
                </a:lnTo>
                <a:lnTo>
                  <a:pt x="278897" y="1847432"/>
                </a:lnTo>
                <a:lnTo>
                  <a:pt x="321534" y="724188"/>
                </a:lnTo>
                <a:lnTo>
                  <a:pt x="276638" y="577084"/>
                </a:lnTo>
                <a:lnTo>
                  <a:pt x="0" y="52043"/>
                </a:lnTo>
                <a:close/>
              </a:path>
            </a:pathLst>
          </a:custGeom>
          <a:solidFill>
            <a:schemeClr val="tx2">
              <a:lumMod val="20000"/>
              <a:lumOff val="80000"/>
            </a:schemeClr>
          </a:solidFill>
          <a:ln w="3175">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24" name="直線コネクタ 23"/>
          <p:cNvCxnSpPr/>
          <p:nvPr/>
        </p:nvCxnSpPr>
        <p:spPr>
          <a:xfrm flipH="1">
            <a:off x="5627688" y="5032375"/>
            <a:ext cx="815975" cy="28575"/>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H="1">
            <a:off x="5580063" y="5060950"/>
            <a:ext cx="47625" cy="10160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H="1">
            <a:off x="6703764" y="4640855"/>
            <a:ext cx="391099" cy="313981"/>
          </a:xfrm>
          <a:prstGeom prst="line">
            <a:avLst/>
          </a:prstGeom>
          <a:ln w="25400">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9" name="フリーフォーム 28"/>
          <p:cNvSpPr/>
          <p:nvPr/>
        </p:nvSpPr>
        <p:spPr>
          <a:xfrm>
            <a:off x="4329113" y="4457700"/>
            <a:ext cx="814387" cy="463550"/>
          </a:xfrm>
          <a:custGeom>
            <a:avLst/>
            <a:gdLst>
              <a:gd name="connsiteX0" fmla="*/ 47570 w 761119"/>
              <a:gd name="connsiteY0" fmla="*/ 480985 h 480985"/>
              <a:gd name="connsiteX1" fmla="*/ 58141 w 761119"/>
              <a:gd name="connsiteY1" fmla="*/ 401702 h 480985"/>
              <a:gd name="connsiteX2" fmla="*/ 0 w 761119"/>
              <a:gd name="connsiteY2" fmla="*/ 396416 h 480985"/>
              <a:gd name="connsiteX3" fmla="*/ 63426 w 761119"/>
              <a:gd name="connsiteY3" fmla="*/ 0 h 480985"/>
              <a:gd name="connsiteX4" fmla="*/ 761119 w 761119"/>
              <a:gd name="connsiteY4" fmla="*/ 0 h 480985"/>
              <a:gd name="connsiteX5" fmla="*/ 745262 w 761119"/>
              <a:gd name="connsiteY5" fmla="*/ 110996 h 480985"/>
              <a:gd name="connsiteX6" fmla="*/ 422844 w 761119"/>
              <a:gd name="connsiteY6" fmla="*/ 480985 h 480985"/>
              <a:gd name="connsiteX0" fmla="*/ 47570 w 868952"/>
              <a:gd name="connsiteY0" fmla="*/ 480985 h 480985"/>
              <a:gd name="connsiteX1" fmla="*/ 58141 w 868952"/>
              <a:gd name="connsiteY1" fmla="*/ 401702 h 480985"/>
              <a:gd name="connsiteX2" fmla="*/ 0 w 868952"/>
              <a:gd name="connsiteY2" fmla="*/ 396416 h 480985"/>
              <a:gd name="connsiteX3" fmla="*/ 63426 w 868952"/>
              <a:gd name="connsiteY3" fmla="*/ 0 h 480985"/>
              <a:gd name="connsiteX4" fmla="*/ 868952 w 868952"/>
              <a:gd name="connsiteY4" fmla="*/ 64046 h 480985"/>
              <a:gd name="connsiteX5" fmla="*/ 745262 w 868952"/>
              <a:gd name="connsiteY5" fmla="*/ 110996 h 480985"/>
              <a:gd name="connsiteX6" fmla="*/ 422844 w 868952"/>
              <a:gd name="connsiteY6" fmla="*/ 480985 h 480985"/>
              <a:gd name="connsiteX0" fmla="*/ 47570 w 868952"/>
              <a:gd name="connsiteY0" fmla="*/ 480985 h 480985"/>
              <a:gd name="connsiteX1" fmla="*/ 58141 w 868952"/>
              <a:gd name="connsiteY1" fmla="*/ 401702 h 480985"/>
              <a:gd name="connsiteX2" fmla="*/ 0 w 868952"/>
              <a:gd name="connsiteY2" fmla="*/ 396416 h 480985"/>
              <a:gd name="connsiteX3" fmla="*/ 63426 w 868952"/>
              <a:gd name="connsiteY3" fmla="*/ 0 h 480985"/>
              <a:gd name="connsiteX4" fmla="*/ 868952 w 868952"/>
              <a:gd name="connsiteY4" fmla="*/ 64046 h 480985"/>
              <a:gd name="connsiteX5" fmla="*/ 818904 w 868952"/>
              <a:gd name="connsiteY5" fmla="*/ 177505 h 480985"/>
              <a:gd name="connsiteX6" fmla="*/ 422844 w 868952"/>
              <a:gd name="connsiteY6" fmla="*/ 480985 h 480985"/>
              <a:gd name="connsiteX0" fmla="*/ 47570 w 868952"/>
              <a:gd name="connsiteY0" fmla="*/ 480985 h 480985"/>
              <a:gd name="connsiteX1" fmla="*/ 58141 w 868952"/>
              <a:gd name="connsiteY1" fmla="*/ 401702 h 480985"/>
              <a:gd name="connsiteX2" fmla="*/ 0 w 868952"/>
              <a:gd name="connsiteY2" fmla="*/ 396416 h 480985"/>
              <a:gd name="connsiteX3" fmla="*/ 63426 w 868952"/>
              <a:gd name="connsiteY3" fmla="*/ 0 h 480985"/>
              <a:gd name="connsiteX4" fmla="*/ 868952 w 868952"/>
              <a:gd name="connsiteY4" fmla="*/ 64046 h 480985"/>
              <a:gd name="connsiteX5" fmla="*/ 818904 w 868952"/>
              <a:gd name="connsiteY5" fmla="*/ 177505 h 480985"/>
              <a:gd name="connsiteX6" fmla="*/ 491226 w 868952"/>
              <a:gd name="connsiteY6" fmla="*/ 471132 h 480985"/>
              <a:gd name="connsiteX0" fmla="*/ 76501 w 897883"/>
              <a:gd name="connsiteY0" fmla="*/ 480985 h 480985"/>
              <a:gd name="connsiteX1" fmla="*/ 87072 w 897883"/>
              <a:gd name="connsiteY1" fmla="*/ 401702 h 480985"/>
              <a:gd name="connsiteX2" fmla="*/ 0 w 897883"/>
              <a:gd name="connsiteY2" fmla="*/ 386563 h 480985"/>
              <a:gd name="connsiteX3" fmla="*/ 92357 w 897883"/>
              <a:gd name="connsiteY3" fmla="*/ 0 h 480985"/>
              <a:gd name="connsiteX4" fmla="*/ 897883 w 897883"/>
              <a:gd name="connsiteY4" fmla="*/ 64046 h 480985"/>
              <a:gd name="connsiteX5" fmla="*/ 847835 w 897883"/>
              <a:gd name="connsiteY5" fmla="*/ 177505 h 480985"/>
              <a:gd name="connsiteX6" fmla="*/ 520157 w 897883"/>
              <a:gd name="connsiteY6" fmla="*/ 471132 h 4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7883" h="480985">
                <a:moveTo>
                  <a:pt x="76501" y="480985"/>
                </a:moveTo>
                <a:lnTo>
                  <a:pt x="87072" y="401702"/>
                </a:lnTo>
                <a:lnTo>
                  <a:pt x="0" y="386563"/>
                </a:lnTo>
                <a:lnTo>
                  <a:pt x="92357" y="0"/>
                </a:lnTo>
                <a:lnTo>
                  <a:pt x="897883" y="64046"/>
                </a:lnTo>
                <a:lnTo>
                  <a:pt x="847835" y="177505"/>
                </a:lnTo>
                <a:lnTo>
                  <a:pt x="520157" y="471132"/>
                </a:lnTo>
              </a:path>
            </a:pathLst>
          </a:custGeom>
          <a:noFill/>
          <a:ln>
            <a:solidFill>
              <a:srgbClr val="00CC00"/>
            </a:solidFill>
          </a:ln>
          <a:effectLst>
            <a:glow rad="127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31" name="直線コネクタ 30"/>
          <p:cNvCxnSpPr/>
          <p:nvPr/>
        </p:nvCxnSpPr>
        <p:spPr bwMode="auto">
          <a:xfrm flipV="1">
            <a:off x="3189288" y="4968875"/>
            <a:ext cx="368301" cy="11112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bwMode="auto">
          <a:xfrm flipV="1">
            <a:off x="3073400" y="5080001"/>
            <a:ext cx="115888" cy="9366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bwMode="auto">
          <a:xfrm flipH="1" flipV="1">
            <a:off x="3073400" y="5160963"/>
            <a:ext cx="1588" cy="5556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116" name="グループ化 9"/>
          <p:cNvGrpSpPr>
            <a:grpSpLocks/>
          </p:cNvGrpSpPr>
          <p:nvPr/>
        </p:nvGrpSpPr>
        <p:grpSpPr bwMode="auto">
          <a:xfrm>
            <a:off x="2416175" y="4689475"/>
            <a:ext cx="787400" cy="152400"/>
            <a:chOff x="2416522" y="4689561"/>
            <a:chExt cx="787326" cy="152133"/>
          </a:xfrm>
        </p:grpSpPr>
        <p:cxnSp>
          <p:nvCxnSpPr>
            <p:cNvPr id="34" name="直線コネクタ 33"/>
            <p:cNvCxnSpPr/>
            <p:nvPr/>
          </p:nvCxnSpPr>
          <p:spPr>
            <a:xfrm flipV="1">
              <a:off x="2989556" y="4689561"/>
              <a:ext cx="214292" cy="15213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V="1">
              <a:off x="2416522" y="4836940"/>
              <a:ext cx="577796" cy="158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6" name="フリーフォーム 35"/>
          <p:cNvSpPr/>
          <p:nvPr/>
        </p:nvSpPr>
        <p:spPr>
          <a:xfrm>
            <a:off x="2176463" y="4510088"/>
            <a:ext cx="285750" cy="273050"/>
          </a:xfrm>
          <a:custGeom>
            <a:avLst/>
            <a:gdLst>
              <a:gd name="connsiteX0" fmla="*/ 0 w 285750"/>
              <a:gd name="connsiteY0" fmla="*/ 273843 h 273843"/>
              <a:gd name="connsiteX1" fmla="*/ 42862 w 285750"/>
              <a:gd name="connsiteY1" fmla="*/ 176212 h 273843"/>
              <a:gd name="connsiteX2" fmla="*/ 285750 w 285750"/>
              <a:gd name="connsiteY2" fmla="*/ 0 h 273843"/>
            </a:gdLst>
            <a:ahLst/>
            <a:cxnLst>
              <a:cxn ang="0">
                <a:pos x="connsiteX0" y="connsiteY0"/>
              </a:cxn>
              <a:cxn ang="0">
                <a:pos x="connsiteX1" y="connsiteY1"/>
              </a:cxn>
              <a:cxn ang="0">
                <a:pos x="connsiteX2" y="connsiteY2"/>
              </a:cxn>
            </a:cxnLst>
            <a:rect l="l" t="t" r="r" b="b"/>
            <a:pathLst>
              <a:path w="285750" h="273843">
                <a:moveTo>
                  <a:pt x="0" y="273843"/>
                </a:moveTo>
                <a:lnTo>
                  <a:pt x="42862" y="176212"/>
                </a:lnTo>
                <a:lnTo>
                  <a:pt x="285750"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400"/>
          </a:p>
        </p:txBody>
      </p:sp>
      <p:sp>
        <p:nvSpPr>
          <p:cNvPr id="4118" name="テキスト ボックス 39"/>
          <p:cNvSpPr txBox="1">
            <a:spLocks noChangeArrowheads="1"/>
          </p:cNvSpPr>
          <p:nvPr/>
        </p:nvSpPr>
        <p:spPr bwMode="auto">
          <a:xfrm>
            <a:off x="4316413" y="4157827"/>
            <a:ext cx="97869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1100" b="1" dirty="0">
                <a:solidFill>
                  <a:srgbClr val="00CC00"/>
                </a:solidFill>
                <a:latin typeface="Meiryo UI" pitchFamily="50" charset="-128"/>
                <a:ea typeface="Meiryo UI" pitchFamily="50" charset="-128"/>
                <a:cs typeface="Meiryo UI" pitchFamily="50" charset="-128"/>
              </a:rPr>
              <a:t>廃棄物護岸</a:t>
            </a:r>
            <a:endParaRPr lang="en-US" altLang="ja-JP" sz="1100" b="1" dirty="0">
              <a:solidFill>
                <a:srgbClr val="00CC00"/>
              </a:solidFill>
              <a:latin typeface="Meiryo UI" pitchFamily="50" charset="-128"/>
              <a:ea typeface="Meiryo UI" pitchFamily="50" charset="-128"/>
              <a:cs typeface="Meiryo UI" pitchFamily="50" charset="-128"/>
            </a:endParaRPr>
          </a:p>
        </p:txBody>
      </p:sp>
      <p:sp>
        <p:nvSpPr>
          <p:cNvPr id="4119" name="テキスト ボックス 42"/>
          <p:cNvSpPr txBox="1">
            <a:spLocks noChangeArrowheads="1"/>
          </p:cNvSpPr>
          <p:nvPr/>
        </p:nvSpPr>
        <p:spPr bwMode="auto">
          <a:xfrm>
            <a:off x="2300365" y="4275302"/>
            <a:ext cx="60785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1100" b="1" dirty="0">
                <a:solidFill>
                  <a:srgbClr val="FF0000"/>
                </a:solidFill>
                <a:latin typeface="Meiryo UI" pitchFamily="50" charset="-128"/>
                <a:ea typeface="Meiryo UI" pitchFamily="50" charset="-128"/>
                <a:cs typeface="Meiryo UI" pitchFamily="50" charset="-128"/>
              </a:rPr>
              <a:t>防波堤</a:t>
            </a:r>
            <a:endParaRPr lang="en-US" altLang="ja-JP" sz="1100" b="1" dirty="0">
              <a:solidFill>
                <a:srgbClr val="FF0000"/>
              </a:solidFill>
              <a:latin typeface="Meiryo UI" pitchFamily="50" charset="-128"/>
              <a:ea typeface="Meiryo UI" pitchFamily="50" charset="-128"/>
              <a:cs typeface="Meiryo UI" pitchFamily="50" charset="-128"/>
            </a:endParaRPr>
          </a:p>
        </p:txBody>
      </p:sp>
      <p:sp>
        <p:nvSpPr>
          <p:cNvPr id="44" name="フリーフォーム 43"/>
          <p:cNvSpPr/>
          <p:nvPr/>
        </p:nvSpPr>
        <p:spPr>
          <a:xfrm>
            <a:off x="4788694" y="4047331"/>
            <a:ext cx="753269" cy="938212"/>
          </a:xfrm>
          <a:custGeom>
            <a:avLst/>
            <a:gdLst>
              <a:gd name="connsiteX0" fmla="*/ 528555 w 644837"/>
              <a:gd name="connsiteY0" fmla="*/ 0 h 956684"/>
              <a:gd name="connsiteX1" fmla="*/ 644837 w 644837"/>
              <a:gd name="connsiteY1" fmla="*/ 0 h 956684"/>
              <a:gd name="connsiteX2" fmla="*/ 565554 w 644837"/>
              <a:gd name="connsiteY2" fmla="*/ 385845 h 956684"/>
              <a:gd name="connsiteX3" fmla="*/ 158567 w 644837"/>
              <a:gd name="connsiteY3" fmla="*/ 956684 h 956684"/>
              <a:gd name="connsiteX4" fmla="*/ 0 w 644837"/>
              <a:gd name="connsiteY4" fmla="*/ 956684 h 956684"/>
              <a:gd name="connsiteX5" fmla="*/ 475700 w 644837"/>
              <a:gd name="connsiteY5" fmla="*/ 354131 h 956684"/>
              <a:gd name="connsiteX6" fmla="*/ 528555 w 644837"/>
              <a:gd name="connsiteY6" fmla="*/ 0 h 956684"/>
              <a:gd name="connsiteX0" fmla="*/ 366630 w 644837"/>
              <a:gd name="connsiteY0" fmla="*/ 0 h 968590"/>
              <a:gd name="connsiteX1" fmla="*/ 644837 w 644837"/>
              <a:gd name="connsiteY1" fmla="*/ 11906 h 968590"/>
              <a:gd name="connsiteX2" fmla="*/ 565554 w 644837"/>
              <a:gd name="connsiteY2" fmla="*/ 397751 h 968590"/>
              <a:gd name="connsiteX3" fmla="*/ 158567 w 644837"/>
              <a:gd name="connsiteY3" fmla="*/ 968590 h 968590"/>
              <a:gd name="connsiteX4" fmla="*/ 0 w 644837"/>
              <a:gd name="connsiteY4" fmla="*/ 968590 h 968590"/>
              <a:gd name="connsiteX5" fmla="*/ 475700 w 644837"/>
              <a:gd name="connsiteY5" fmla="*/ 366037 h 968590"/>
              <a:gd name="connsiteX6" fmla="*/ 366630 w 644837"/>
              <a:gd name="connsiteY6" fmla="*/ 0 h 968590"/>
              <a:gd name="connsiteX0" fmla="*/ 366630 w 644837"/>
              <a:gd name="connsiteY0" fmla="*/ 0 h 968590"/>
              <a:gd name="connsiteX1" fmla="*/ 644837 w 644837"/>
              <a:gd name="connsiteY1" fmla="*/ 11906 h 968590"/>
              <a:gd name="connsiteX2" fmla="*/ 565554 w 644837"/>
              <a:gd name="connsiteY2" fmla="*/ 397751 h 968590"/>
              <a:gd name="connsiteX3" fmla="*/ 158567 w 644837"/>
              <a:gd name="connsiteY3" fmla="*/ 968590 h 968590"/>
              <a:gd name="connsiteX4" fmla="*/ 0 w 644837"/>
              <a:gd name="connsiteY4" fmla="*/ 968590 h 968590"/>
              <a:gd name="connsiteX5" fmla="*/ 280437 w 644837"/>
              <a:gd name="connsiteY5" fmla="*/ 325555 h 968590"/>
              <a:gd name="connsiteX6" fmla="*/ 366630 w 644837"/>
              <a:gd name="connsiteY6" fmla="*/ 0 h 968590"/>
              <a:gd name="connsiteX0" fmla="*/ 647617 w 925824"/>
              <a:gd name="connsiteY0" fmla="*/ 0 h 968590"/>
              <a:gd name="connsiteX1" fmla="*/ 925824 w 925824"/>
              <a:gd name="connsiteY1" fmla="*/ 11906 h 968590"/>
              <a:gd name="connsiteX2" fmla="*/ 846541 w 925824"/>
              <a:gd name="connsiteY2" fmla="*/ 397751 h 968590"/>
              <a:gd name="connsiteX3" fmla="*/ 439554 w 925824"/>
              <a:gd name="connsiteY3" fmla="*/ 968590 h 968590"/>
              <a:gd name="connsiteX4" fmla="*/ 0 w 925824"/>
              <a:gd name="connsiteY4" fmla="*/ 913821 h 968590"/>
              <a:gd name="connsiteX5" fmla="*/ 561424 w 925824"/>
              <a:gd name="connsiteY5" fmla="*/ 325555 h 968590"/>
              <a:gd name="connsiteX6" fmla="*/ 647617 w 925824"/>
              <a:gd name="connsiteY6" fmla="*/ 0 h 968590"/>
              <a:gd name="connsiteX0" fmla="*/ 647617 w 925824"/>
              <a:gd name="connsiteY0" fmla="*/ 0 h 913821"/>
              <a:gd name="connsiteX1" fmla="*/ 925824 w 925824"/>
              <a:gd name="connsiteY1" fmla="*/ 11906 h 913821"/>
              <a:gd name="connsiteX2" fmla="*/ 846541 w 925824"/>
              <a:gd name="connsiteY2" fmla="*/ 397751 h 913821"/>
              <a:gd name="connsiteX3" fmla="*/ 134754 w 925824"/>
              <a:gd name="connsiteY3" fmla="*/ 901915 h 913821"/>
              <a:gd name="connsiteX4" fmla="*/ 0 w 925824"/>
              <a:gd name="connsiteY4" fmla="*/ 913821 h 913821"/>
              <a:gd name="connsiteX5" fmla="*/ 561424 w 925824"/>
              <a:gd name="connsiteY5" fmla="*/ 325555 h 913821"/>
              <a:gd name="connsiteX6" fmla="*/ 647617 w 925824"/>
              <a:gd name="connsiteY6" fmla="*/ 0 h 913821"/>
              <a:gd name="connsiteX0" fmla="*/ 647617 w 925824"/>
              <a:gd name="connsiteY0" fmla="*/ 0 h 913821"/>
              <a:gd name="connsiteX1" fmla="*/ 925824 w 925824"/>
              <a:gd name="connsiteY1" fmla="*/ 11906 h 913821"/>
              <a:gd name="connsiteX2" fmla="*/ 603654 w 925824"/>
              <a:gd name="connsiteY2" fmla="*/ 378701 h 913821"/>
              <a:gd name="connsiteX3" fmla="*/ 134754 w 925824"/>
              <a:gd name="connsiteY3" fmla="*/ 901915 h 913821"/>
              <a:gd name="connsiteX4" fmla="*/ 0 w 925824"/>
              <a:gd name="connsiteY4" fmla="*/ 913821 h 913821"/>
              <a:gd name="connsiteX5" fmla="*/ 561424 w 925824"/>
              <a:gd name="connsiteY5" fmla="*/ 325555 h 913821"/>
              <a:gd name="connsiteX6" fmla="*/ 647617 w 925824"/>
              <a:gd name="connsiteY6" fmla="*/ 0 h 913821"/>
              <a:gd name="connsiteX0" fmla="*/ 647617 w 787711"/>
              <a:gd name="connsiteY0" fmla="*/ 0 h 913821"/>
              <a:gd name="connsiteX1" fmla="*/ 787711 w 787711"/>
              <a:gd name="connsiteY1" fmla="*/ 2381 h 913821"/>
              <a:gd name="connsiteX2" fmla="*/ 603654 w 787711"/>
              <a:gd name="connsiteY2" fmla="*/ 378701 h 913821"/>
              <a:gd name="connsiteX3" fmla="*/ 134754 w 787711"/>
              <a:gd name="connsiteY3" fmla="*/ 901915 h 913821"/>
              <a:gd name="connsiteX4" fmla="*/ 0 w 787711"/>
              <a:gd name="connsiteY4" fmla="*/ 913821 h 913821"/>
              <a:gd name="connsiteX5" fmla="*/ 561424 w 787711"/>
              <a:gd name="connsiteY5" fmla="*/ 325555 h 913821"/>
              <a:gd name="connsiteX6" fmla="*/ 647617 w 787711"/>
              <a:gd name="connsiteY6" fmla="*/ 0 h 913821"/>
              <a:gd name="connsiteX0" fmla="*/ 647617 w 742467"/>
              <a:gd name="connsiteY0" fmla="*/ 0 h 913821"/>
              <a:gd name="connsiteX1" fmla="*/ 742467 w 742467"/>
              <a:gd name="connsiteY1" fmla="*/ 2381 h 913821"/>
              <a:gd name="connsiteX2" fmla="*/ 603654 w 742467"/>
              <a:gd name="connsiteY2" fmla="*/ 378701 h 913821"/>
              <a:gd name="connsiteX3" fmla="*/ 134754 w 742467"/>
              <a:gd name="connsiteY3" fmla="*/ 901915 h 913821"/>
              <a:gd name="connsiteX4" fmla="*/ 0 w 742467"/>
              <a:gd name="connsiteY4" fmla="*/ 913821 h 913821"/>
              <a:gd name="connsiteX5" fmla="*/ 561424 w 742467"/>
              <a:gd name="connsiteY5" fmla="*/ 325555 h 913821"/>
              <a:gd name="connsiteX6" fmla="*/ 647617 w 742467"/>
              <a:gd name="connsiteY6" fmla="*/ 0 h 913821"/>
              <a:gd name="connsiteX0" fmla="*/ 647617 w 761517"/>
              <a:gd name="connsiteY0" fmla="*/ 0 h 913821"/>
              <a:gd name="connsiteX1" fmla="*/ 761517 w 761517"/>
              <a:gd name="connsiteY1" fmla="*/ 7143 h 913821"/>
              <a:gd name="connsiteX2" fmla="*/ 603654 w 761517"/>
              <a:gd name="connsiteY2" fmla="*/ 378701 h 913821"/>
              <a:gd name="connsiteX3" fmla="*/ 134754 w 761517"/>
              <a:gd name="connsiteY3" fmla="*/ 901915 h 913821"/>
              <a:gd name="connsiteX4" fmla="*/ 0 w 761517"/>
              <a:gd name="connsiteY4" fmla="*/ 913821 h 913821"/>
              <a:gd name="connsiteX5" fmla="*/ 561424 w 761517"/>
              <a:gd name="connsiteY5" fmla="*/ 325555 h 913821"/>
              <a:gd name="connsiteX6" fmla="*/ 647617 w 761517"/>
              <a:gd name="connsiteY6" fmla="*/ 0 h 913821"/>
              <a:gd name="connsiteX0" fmla="*/ 647617 w 761517"/>
              <a:gd name="connsiteY0" fmla="*/ 0 h 913821"/>
              <a:gd name="connsiteX1" fmla="*/ 761517 w 761517"/>
              <a:gd name="connsiteY1" fmla="*/ 7143 h 913821"/>
              <a:gd name="connsiteX2" fmla="*/ 656042 w 761517"/>
              <a:gd name="connsiteY2" fmla="*/ 378701 h 913821"/>
              <a:gd name="connsiteX3" fmla="*/ 134754 w 761517"/>
              <a:gd name="connsiteY3" fmla="*/ 901915 h 913821"/>
              <a:gd name="connsiteX4" fmla="*/ 0 w 761517"/>
              <a:gd name="connsiteY4" fmla="*/ 913821 h 913821"/>
              <a:gd name="connsiteX5" fmla="*/ 561424 w 761517"/>
              <a:gd name="connsiteY5" fmla="*/ 325555 h 913821"/>
              <a:gd name="connsiteX6" fmla="*/ 647617 w 761517"/>
              <a:gd name="connsiteY6" fmla="*/ 0 h 913821"/>
              <a:gd name="connsiteX0" fmla="*/ 647617 w 761517"/>
              <a:gd name="connsiteY0" fmla="*/ 0 h 913821"/>
              <a:gd name="connsiteX1" fmla="*/ 761517 w 761517"/>
              <a:gd name="connsiteY1" fmla="*/ 7143 h 913821"/>
              <a:gd name="connsiteX2" fmla="*/ 656042 w 761517"/>
              <a:gd name="connsiteY2" fmla="*/ 378701 h 913821"/>
              <a:gd name="connsiteX3" fmla="*/ 220479 w 761517"/>
              <a:gd name="connsiteY3" fmla="*/ 863815 h 913821"/>
              <a:gd name="connsiteX4" fmla="*/ 0 w 761517"/>
              <a:gd name="connsiteY4" fmla="*/ 913821 h 913821"/>
              <a:gd name="connsiteX5" fmla="*/ 561424 w 761517"/>
              <a:gd name="connsiteY5" fmla="*/ 325555 h 913821"/>
              <a:gd name="connsiteX6" fmla="*/ 647617 w 761517"/>
              <a:gd name="connsiteY6" fmla="*/ 0 h 913821"/>
              <a:gd name="connsiteX0" fmla="*/ 647617 w 761517"/>
              <a:gd name="connsiteY0" fmla="*/ 0 h 923347"/>
              <a:gd name="connsiteX1" fmla="*/ 761517 w 761517"/>
              <a:gd name="connsiteY1" fmla="*/ 7143 h 923347"/>
              <a:gd name="connsiteX2" fmla="*/ 656042 w 761517"/>
              <a:gd name="connsiteY2" fmla="*/ 378701 h 923347"/>
              <a:gd name="connsiteX3" fmla="*/ 222861 w 761517"/>
              <a:gd name="connsiteY3" fmla="*/ 923347 h 923347"/>
              <a:gd name="connsiteX4" fmla="*/ 0 w 761517"/>
              <a:gd name="connsiteY4" fmla="*/ 913821 h 923347"/>
              <a:gd name="connsiteX5" fmla="*/ 561424 w 761517"/>
              <a:gd name="connsiteY5" fmla="*/ 325555 h 923347"/>
              <a:gd name="connsiteX6" fmla="*/ 647617 w 761517"/>
              <a:gd name="connsiteY6" fmla="*/ 0 h 923347"/>
              <a:gd name="connsiteX0" fmla="*/ 647617 w 761517"/>
              <a:gd name="connsiteY0" fmla="*/ 0 h 923347"/>
              <a:gd name="connsiteX1" fmla="*/ 761517 w 761517"/>
              <a:gd name="connsiteY1" fmla="*/ 7143 h 923347"/>
              <a:gd name="connsiteX2" fmla="*/ 656042 w 761517"/>
              <a:gd name="connsiteY2" fmla="*/ 378701 h 923347"/>
              <a:gd name="connsiteX3" fmla="*/ 250696 w 761517"/>
              <a:gd name="connsiteY3" fmla="*/ 824317 h 923347"/>
              <a:gd name="connsiteX4" fmla="*/ 222861 w 761517"/>
              <a:gd name="connsiteY4" fmla="*/ 923347 h 923347"/>
              <a:gd name="connsiteX5" fmla="*/ 0 w 761517"/>
              <a:gd name="connsiteY5" fmla="*/ 913821 h 923347"/>
              <a:gd name="connsiteX6" fmla="*/ 561424 w 761517"/>
              <a:gd name="connsiteY6" fmla="*/ 325555 h 923347"/>
              <a:gd name="connsiteX7" fmla="*/ 647617 w 761517"/>
              <a:gd name="connsiteY7" fmla="*/ 0 h 923347"/>
              <a:gd name="connsiteX0" fmla="*/ 647617 w 761517"/>
              <a:gd name="connsiteY0" fmla="*/ 0 h 923347"/>
              <a:gd name="connsiteX1" fmla="*/ 761517 w 761517"/>
              <a:gd name="connsiteY1" fmla="*/ 7143 h 923347"/>
              <a:gd name="connsiteX2" fmla="*/ 656042 w 761517"/>
              <a:gd name="connsiteY2" fmla="*/ 378701 h 923347"/>
              <a:gd name="connsiteX3" fmla="*/ 210215 w 761517"/>
              <a:gd name="connsiteY3" fmla="*/ 855274 h 923347"/>
              <a:gd name="connsiteX4" fmla="*/ 222861 w 761517"/>
              <a:gd name="connsiteY4" fmla="*/ 923347 h 923347"/>
              <a:gd name="connsiteX5" fmla="*/ 0 w 761517"/>
              <a:gd name="connsiteY5" fmla="*/ 913821 h 923347"/>
              <a:gd name="connsiteX6" fmla="*/ 561424 w 761517"/>
              <a:gd name="connsiteY6" fmla="*/ 325555 h 923347"/>
              <a:gd name="connsiteX7" fmla="*/ 647617 w 761517"/>
              <a:gd name="connsiteY7" fmla="*/ 0 h 923347"/>
              <a:gd name="connsiteX0" fmla="*/ 647617 w 761517"/>
              <a:gd name="connsiteY0" fmla="*/ 0 h 928110"/>
              <a:gd name="connsiteX1" fmla="*/ 761517 w 761517"/>
              <a:gd name="connsiteY1" fmla="*/ 7143 h 928110"/>
              <a:gd name="connsiteX2" fmla="*/ 656042 w 761517"/>
              <a:gd name="connsiteY2" fmla="*/ 378701 h 928110"/>
              <a:gd name="connsiteX3" fmla="*/ 210215 w 761517"/>
              <a:gd name="connsiteY3" fmla="*/ 855274 h 928110"/>
              <a:gd name="connsiteX4" fmla="*/ 210955 w 761517"/>
              <a:gd name="connsiteY4" fmla="*/ 928110 h 928110"/>
              <a:gd name="connsiteX5" fmla="*/ 0 w 761517"/>
              <a:gd name="connsiteY5" fmla="*/ 913821 h 928110"/>
              <a:gd name="connsiteX6" fmla="*/ 561424 w 761517"/>
              <a:gd name="connsiteY6" fmla="*/ 325555 h 928110"/>
              <a:gd name="connsiteX7" fmla="*/ 647617 w 761517"/>
              <a:gd name="connsiteY7" fmla="*/ 0 h 928110"/>
              <a:gd name="connsiteX0" fmla="*/ 647617 w 761517"/>
              <a:gd name="connsiteY0" fmla="*/ 0 h 932872"/>
              <a:gd name="connsiteX1" fmla="*/ 761517 w 761517"/>
              <a:gd name="connsiteY1" fmla="*/ 7143 h 932872"/>
              <a:gd name="connsiteX2" fmla="*/ 656042 w 761517"/>
              <a:gd name="connsiteY2" fmla="*/ 378701 h 932872"/>
              <a:gd name="connsiteX3" fmla="*/ 210215 w 761517"/>
              <a:gd name="connsiteY3" fmla="*/ 855274 h 932872"/>
              <a:gd name="connsiteX4" fmla="*/ 201430 w 761517"/>
              <a:gd name="connsiteY4" fmla="*/ 932872 h 932872"/>
              <a:gd name="connsiteX5" fmla="*/ 0 w 761517"/>
              <a:gd name="connsiteY5" fmla="*/ 913821 h 932872"/>
              <a:gd name="connsiteX6" fmla="*/ 561424 w 761517"/>
              <a:gd name="connsiteY6" fmla="*/ 325555 h 932872"/>
              <a:gd name="connsiteX7" fmla="*/ 647617 w 761517"/>
              <a:gd name="connsiteY7" fmla="*/ 0 h 932872"/>
              <a:gd name="connsiteX0" fmla="*/ 647617 w 761517"/>
              <a:gd name="connsiteY0" fmla="*/ 0 h 932872"/>
              <a:gd name="connsiteX1" fmla="*/ 761517 w 761517"/>
              <a:gd name="connsiteY1" fmla="*/ 7143 h 932872"/>
              <a:gd name="connsiteX2" fmla="*/ 656042 w 761517"/>
              <a:gd name="connsiteY2" fmla="*/ 378701 h 932872"/>
              <a:gd name="connsiteX3" fmla="*/ 210215 w 761517"/>
              <a:gd name="connsiteY3" fmla="*/ 855274 h 932872"/>
              <a:gd name="connsiteX4" fmla="*/ 201430 w 761517"/>
              <a:gd name="connsiteY4" fmla="*/ 932872 h 932872"/>
              <a:gd name="connsiteX5" fmla="*/ 0 w 761517"/>
              <a:gd name="connsiteY5" fmla="*/ 913821 h 932872"/>
              <a:gd name="connsiteX6" fmla="*/ 573330 w 761517"/>
              <a:gd name="connsiteY6" fmla="*/ 330318 h 932872"/>
              <a:gd name="connsiteX7" fmla="*/ 647617 w 761517"/>
              <a:gd name="connsiteY7" fmla="*/ 0 h 932872"/>
              <a:gd name="connsiteX0" fmla="*/ 647617 w 761517"/>
              <a:gd name="connsiteY0" fmla="*/ 0 h 932872"/>
              <a:gd name="connsiteX1" fmla="*/ 761517 w 761517"/>
              <a:gd name="connsiteY1" fmla="*/ 7143 h 932872"/>
              <a:gd name="connsiteX2" fmla="*/ 656042 w 761517"/>
              <a:gd name="connsiteY2" fmla="*/ 378701 h 932872"/>
              <a:gd name="connsiteX3" fmla="*/ 210215 w 761517"/>
              <a:gd name="connsiteY3" fmla="*/ 855274 h 932872"/>
              <a:gd name="connsiteX4" fmla="*/ 201430 w 761517"/>
              <a:gd name="connsiteY4" fmla="*/ 932872 h 932872"/>
              <a:gd name="connsiteX5" fmla="*/ 0 w 761517"/>
              <a:gd name="connsiteY5" fmla="*/ 913821 h 932872"/>
              <a:gd name="connsiteX6" fmla="*/ 594762 w 761517"/>
              <a:gd name="connsiteY6" fmla="*/ 342224 h 932872"/>
              <a:gd name="connsiteX7" fmla="*/ 647617 w 761517"/>
              <a:gd name="connsiteY7" fmla="*/ 0 h 932872"/>
              <a:gd name="connsiteX0" fmla="*/ 647617 w 761517"/>
              <a:gd name="connsiteY0" fmla="*/ 0 h 932872"/>
              <a:gd name="connsiteX1" fmla="*/ 761517 w 761517"/>
              <a:gd name="connsiteY1" fmla="*/ 7143 h 932872"/>
              <a:gd name="connsiteX2" fmla="*/ 656042 w 761517"/>
              <a:gd name="connsiteY2" fmla="*/ 378701 h 932872"/>
              <a:gd name="connsiteX3" fmla="*/ 210215 w 761517"/>
              <a:gd name="connsiteY3" fmla="*/ 855274 h 932872"/>
              <a:gd name="connsiteX4" fmla="*/ 201430 w 761517"/>
              <a:gd name="connsiteY4" fmla="*/ 932872 h 932872"/>
              <a:gd name="connsiteX5" fmla="*/ 0 w 761517"/>
              <a:gd name="connsiteY5" fmla="*/ 913821 h 932872"/>
              <a:gd name="connsiteX6" fmla="*/ 559043 w 761517"/>
              <a:gd name="connsiteY6" fmla="*/ 332699 h 932872"/>
              <a:gd name="connsiteX7" fmla="*/ 647617 w 761517"/>
              <a:gd name="connsiteY7" fmla="*/ 0 h 932872"/>
              <a:gd name="connsiteX0" fmla="*/ 628567 w 742467"/>
              <a:gd name="connsiteY0" fmla="*/ 0 h 932872"/>
              <a:gd name="connsiteX1" fmla="*/ 742467 w 742467"/>
              <a:gd name="connsiteY1" fmla="*/ 7143 h 932872"/>
              <a:gd name="connsiteX2" fmla="*/ 636992 w 742467"/>
              <a:gd name="connsiteY2" fmla="*/ 378701 h 932872"/>
              <a:gd name="connsiteX3" fmla="*/ 191165 w 742467"/>
              <a:gd name="connsiteY3" fmla="*/ 855274 h 932872"/>
              <a:gd name="connsiteX4" fmla="*/ 182380 w 742467"/>
              <a:gd name="connsiteY4" fmla="*/ 932872 h 932872"/>
              <a:gd name="connsiteX5" fmla="*/ 0 w 742467"/>
              <a:gd name="connsiteY5" fmla="*/ 913821 h 932872"/>
              <a:gd name="connsiteX6" fmla="*/ 539993 w 742467"/>
              <a:gd name="connsiteY6" fmla="*/ 332699 h 932872"/>
              <a:gd name="connsiteX7" fmla="*/ 628567 w 742467"/>
              <a:gd name="connsiteY7" fmla="*/ 0 h 932872"/>
              <a:gd name="connsiteX0" fmla="*/ 628567 w 742467"/>
              <a:gd name="connsiteY0" fmla="*/ 0 h 932872"/>
              <a:gd name="connsiteX1" fmla="*/ 742467 w 742467"/>
              <a:gd name="connsiteY1" fmla="*/ 7143 h 932872"/>
              <a:gd name="connsiteX2" fmla="*/ 636992 w 742467"/>
              <a:gd name="connsiteY2" fmla="*/ 378701 h 932872"/>
              <a:gd name="connsiteX3" fmla="*/ 191165 w 742467"/>
              <a:gd name="connsiteY3" fmla="*/ 855274 h 932872"/>
              <a:gd name="connsiteX4" fmla="*/ 182380 w 742467"/>
              <a:gd name="connsiteY4" fmla="*/ 932872 h 932872"/>
              <a:gd name="connsiteX5" fmla="*/ 0 w 742467"/>
              <a:gd name="connsiteY5" fmla="*/ 913821 h 932872"/>
              <a:gd name="connsiteX6" fmla="*/ 539993 w 742467"/>
              <a:gd name="connsiteY6" fmla="*/ 332699 h 932872"/>
              <a:gd name="connsiteX7" fmla="*/ 628567 w 742467"/>
              <a:gd name="connsiteY7" fmla="*/ 0 h 932872"/>
              <a:gd name="connsiteX0" fmla="*/ 628567 w 742467"/>
              <a:gd name="connsiteY0" fmla="*/ 0 h 928112"/>
              <a:gd name="connsiteX1" fmla="*/ 742467 w 742467"/>
              <a:gd name="connsiteY1" fmla="*/ 7143 h 928112"/>
              <a:gd name="connsiteX2" fmla="*/ 636992 w 742467"/>
              <a:gd name="connsiteY2" fmla="*/ 378701 h 928112"/>
              <a:gd name="connsiteX3" fmla="*/ 191165 w 742467"/>
              <a:gd name="connsiteY3" fmla="*/ 855274 h 928112"/>
              <a:gd name="connsiteX4" fmla="*/ 194304 w 742467"/>
              <a:gd name="connsiteY4" fmla="*/ 928112 h 928112"/>
              <a:gd name="connsiteX5" fmla="*/ 0 w 742467"/>
              <a:gd name="connsiteY5" fmla="*/ 913821 h 928112"/>
              <a:gd name="connsiteX6" fmla="*/ 539993 w 742467"/>
              <a:gd name="connsiteY6" fmla="*/ 332699 h 928112"/>
              <a:gd name="connsiteX7" fmla="*/ 628567 w 742467"/>
              <a:gd name="connsiteY7" fmla="*/ 0 h 928112"/>
              <a:gd name="connsiteX0" fmla="*/ 628567 w 742467"/>
              <a:gd name="connsiteY0" fmla="*/ 0 h 928112"/>
              <a:gd name="connsiteX1" fmla="*/ 742467 w 742467"/>
              <a:gd name="connsiteY1" fmla="*/ 7143 h 928112"/>
              <a:gd name="connsiteX2" fmla="*/ 636992 w 742467"/>
              <a:gd name="connsiteY2" fmla="*/ 378701 h 928112"/>
              <a:gd name="connsiteX3" fmla="*/ 205475 w 742467"/>
              <a:gd name="connsiteY3" fmla="*/ 855274 h 928112"/>
              <a:gd name="connsiteX4" fmla="*/ 194304 w 742467"/>
              <a:gd name="connsiteY4" fmla="*/ 928112 h 928112"/>
              <a:gd name="connsiteX5" fmla="*/ 0 w 742467"/>
              <a:gd name="connsiteY5" fmla="*/ 913821 h 928112"/>
              <a:gd name="connsiteX6" fmla="*/ 539993 w 742467"/>
              <a:gd name="connsiteY6" fmla="*/ 332699 h 928112"/>
              <a:gd name="connsiteX7" fmla="*/ 628567 w 742467"/>
              <a:gd name="connsiteY7" fmla="*/ 0 h 928112"/>
              <a:gd name="connsiteX0" fmla="*/ 640491 w 754391"/>
              <a:gd name="connsiteY0" fmla="*/ 0 h 928112"/>
              <a:gd name="connsiteX1" fmla="*/ 754391 w 754391"/>
              <a:gd name="connsiteY1" fmla="*/ 7143 h 928112"/>
              <a:gd name="connsiteX2" fmla="*/ 648916 w 754391"/>
              <a:gd name="connsiteY2" fmla="*/ 378701 h 928112"/>
              <a:gd name="connsiteX3" fmla="*/ 217399 w 754391"/>
              <a:gd name="connsiteY3" fmla="*/ 855274 h 928112"/>
              <a:gd name="connsiteX4" fmla="*/ 206228 w 754391"/>
              <a:gd name="connsiteY4" fmla="*/ 928112 h 928112"/>
              <a:gd name="connsiteX5" fmla="*/ 0 w 754391"/>
              <a:gd name="connsiteY5" fmla="*/ 918580 h 928112"/>
              <a:gd name="connsiteX6" fmla="*/ 551917 w 754391"/>
              <a:gd name="connsiteY6" fmla="*/ 332699 h 928112"/>
              <a:gd name="connsiteX7" fmla="*/ 640491 w 754391"/>
              <a:gd name="connsiteY7" fmla="*/ 0 h 928112"/>
              <a:gd name="connsiteX0" fmla="*/ 640491 w 754391"/>
              <a:gd name="connsiteY0" fmla="*/ 0 h 928112"/>
              <a:gd name="connsiteX1" fmla="*/ 754391 w 754391"/>
              <a:gd name="connsiteY1" fmla="*/ 7143 h 928112"/>
              <a:gd name="connsiteX2" fmla="*/ 648916 w 754391"/>
              <a:gd name="connsiteY2" fmla="*/ 378701 h 928112"/>
              <a:gd name="connsiteX3" fmla="*/ 217399 w 754391"/>
              <a:gd name="connsiteY3" fmla="*/ 855274 h 928112"/>
              <a:gd name="connsiteX4" fmla="*/ 206228 w 754391"/>
              <a:gd name="connsiteY4" fmla="*/ 928112 h 928112"/>
              <a:gd name="connsiteX5" fmla="*/ 0 w 754391"/>
              <a:gd name="connsiteY5" fmla="*/ 918580 h 928112"/>
              <a:gd name="connsiteX6" fmla="*/ 573380 w 754391"/>
              <a:gd name="connsiteY6" fmla="*/ 356496 h 928112"/>
              <a:gd name="connsiteX7" fmla="*/ 640491 w 754391"/>
              <a:gd name="connsiteY7" fmla="*/ 0 h 928112"/>
              <a:gd name="connsiteX0" fmla="*/ 640491 w 754391"/>
              <a:gd name="connsiteY0" fmla="*/ 0 h 928112"/>
              <a:gd name="connsiteX1" fmla="*/ 754391 w 754391"/>
              <a:gd name="connsiteY1" fmla="*/ 7143 h 928112"/>
              <a:gd name="connsiteX2" fmla="*/ 648916 w 754391"/>
              <a:gd name="connsiteY2" fmla="*/ 378701 h 928112"/>
              <a:gd name="connsiteX3" fmla="*/ 217399 w 754391"/>
              <a:gd name="connsiteY3" fmla="*/ 855274 h 928112"/>
              <a:gd name="connsiteX4" fmla="*/ 206228 w 754391"/>
              <a:gd name="connsiteY4" fmla="*/ 928112 h 928112"/>
              <a:gd name="connsiteX5" fmla="*/ 0 w 754391"/>
              <a:gd name="connsiteY5" fmla="*/ 918580 h 928112"/>
              <a:gd name="connsiteX6" fmla="*/ 544762 w 754391"/>
              <a:gd name="connsiteY6" fmla="*/ 335078 h 928112"/>
              <a:gd name="connsiteX7" fmla="*/ 640491 w 754391"/>
              <a:gd name="connsiteY7" fmla="*/ 0 h 928112"/>
              <a:gd name="connsiteX0" fmla="*/ 640493 w 754393"/>
              <a:gd name="connsiteY0" fmla="*/ 0 h 928112"/>
              <a:gd name="connsiteX1" fmla="*/ 754393 w 754393"/>
              <a:gd name="connsiteY1" fmla="*/ 7143 h 928112"/>
              <a:gd name="connsiteX2" fmla="*/ 648918 w 754393"/>
              <a:gd name="connsiteY2" fmla="*/ 378701 h 928112"/>
              <a:gd name="connsiteX3" fmla="*/ 217401 w 754393"/>
              <a:gd name="connsiteY3" fmla="*/ 855274 h 928112"/>
              <a:gd name="connsiteX4" fmla="*/ 206230 w 754393"/>
              <a:gd name="connsiteY4" fmla="*/ 928112 h 928112"/>
              <a:gd name="connsiteX5" fmla="*/ 2 w 754393"/>
              <a:gd name="connsiteY5" fmla="*/ 918580 h 928112"/>
              <a:gd name="connsiteX6" fmla="*/ 190786 w 754393"/>
              <a:gd name="connsiteY6" fmla="*/ 719486 h 928112"/>
              <a:gd name="connsiteX7" fmla="*/ 544764 w 754393"/>
              <a:gd name="connsiteY7" fmla="*/ 335078 h 928112"/>
              <a:gd name="connsiteX8" fmla="*/ 640493 w 754393"/>
              <a:gd name="connsiteY8" fmla="*/ 0 h 928112"/>
              <a:gd name="connsiteX0" fmla="*/ 640493 w 754393"/>
              <a:gd name="connsiteY0" fmla="*/ 0 h 928112"/>
              <a:gd name="connsiteX1" fmla="*/ 754393 w 754393"/>
              <a:gd name="connsiteY1" fmla="*/ 7143 h 928112"/>
              <a:gd name="connsiteX2" fmla="*/ 648918 w 754393"/>
              <a:gd name="connsiteY2" fmla="*/ 378701 h 928112"/>
              <a:gd name="connsiteX3" fmla="*/ 217401 w 754393"/>
              <a:gd name="connsiteY3" fmla="*/ 855274 h 928112"/>
              <a:gd name="connsiteX4" fmla="*/ 206230 w 754393"/>
              <a:gd name="connsiteY4" fmla="*/ 928112 h 928112"/>
              <a:gd name="connsiteX5" fmla="*/ 2 w 754393"/>
              <a:gd name="connsiteY5" fmla="*/ 918580 h 928112"/>
              <a:gd name="connsiteX6" fmla="*/ 190786 w 754393"/>
              <a:gd name="connsiteY6" fmla="*/ 719486 h 928112"/>
              <a:gd name="connsiteX7" fmla="*/ 544764 w 754393"/>
              <a:gd name="connsiteY7" fmla="*/ 335078 h 928112"/>
              <a:gd name="connsiteX8" fmla="*/ 640493 w 754393"/>
              <a:gd name="connsiteY8" fmla="*/ 0 h 928112"/>
              <a:gd name="connsiteX0" fmla="*/ 640493 w 754393"/>
              <a:gd name="connsiteY0" fmla="*/ 0 h 928112"/>
              <a:gd name="connsiteX1" fmla="*/ 754393 w 754393"/>
              <a:gd name="connsiteY1" fmla="*/ 7143 h 928112"/>
              <a:gd name="connsiteX2" fmla="*/ 648918 w 754393"/>
              <a:gd name="connsiteY2" fmla="*/ 378701 h 928112"/>
              <a:gd name="connsiteX3" fmla="*/ 217401 w 754393"/>
              <a:gd name="connsiteY3" fmla="*/ 855274 h 928112"/>
              <a:gd name="connsiteX4" fmla="*/ 206230 w 754393"/>
              <a:gd name="connsiteY4" fmla="*/ 928112 h 928112"/>
              <a:gd name="connsiteX5" fmla="*/ 2 w 754393"/>
              <a:gd name="connsiteY5" fmla="*/ 918580 h 928112"/>
              <a:gd name="connsiteX6" fmla="*/ 188400 w 754393"/>
              <a:gd name="connsiteY6" fmla="*/ 714726 h 928112"/>
              <a:gd name="connsiteX7" fmla="*/ 544764 w 754393"/>
              <a:gd name="connsiteY7" fmla="*/ 335078 h 928112"/>
              <a:gd name="connsiteX8" fmla="*/ 640493 w 754393"/>
              <a:gd name="connsiteY8" fmla="*/ 0 h 928112"/>
              <a:gd name="connsiteX0" fmla="*/ 640493 w 754393"/>
              <a:gd name="connsiteY0" fmla="*/ 0 h 928112"/>
              <a:gd name="connsiteX1" fmla="*/ 754393 w 754393"/>
              <a:gd name="connsiteY1" fmla="*/ 7143 h 928112"/>
              <a:gd name="connsiteX2" fmla="*/ 648918 w 754393"/>
              <a:gd name="connsiteY2" fmla="*/ 378701 h 928112"/>
              <a:gd name="connsiteX3" fmla="*/ 217401 w 754393"/>
              <a:gd name="connsiteY3" fmla="*/ 855274 h 928112"/>
              <a:gd name="connsiteX4" fmla="*/ 206230 w 754393"/>
              <a:gd name="connsiteY4" fmla="*/ 928112 h 928112"/>
              <a:gd name="connsiteX5" fmla="*/ 2 w 754393"/>
              <a:gd name="connsiteY5" fmla="*/ 918580 h 928112"/>
              <a:gd name="connsiteX6" fmla="*/ 188400 w 754393"/>
              <a:gd name="connsiteY6" fmla="*/ 714726 h 928112"/>
              <a:gd name="connsiteX7" fmla="*/ 544764 w 754393"/>
              <a:gd name="connsiteY7" fmla="*/ 335078 h 928112"/>
              <a:gd name="connsiteX8" fmla="*/ 640493 w 754393"/>
              <a:gd name="connsiteY8" fmla="*/ 0 h 928112"/>
              <a:gd name="connsiteX0" fmla="*/ 640493 w 754393"/>
              <a:gd name="connsiteY0" fmla="*/ 0 h 928112"/>
              <a:gd name="connsiteX1" fmla="*/ 754393 w 754393"/>
              <a:gd name="connsiteY1" fmla="*/ 7143 h 928112"/>
              <a:gd name="connsiteX2" fmla="*/ 648918 w 754393"/>
              <a:gd name="connsiteY2" fmla="*/ 378701 h 928112"/>
              <a:gd name="connsiteX3" fmla="*/ 217401 w 754393"/>
              <a:gd name="connsiteY3" fmla="*/ 855274 h 928112"/>
              <a:gd name="connsiteX4" fmla="*/ 206230 w 754393"/>
              <a:gd name="connsiteY4" fmla="*/ 928112 h 928112"/>
              <a:gd name="connsiteX5" fmla="*/ 2 w 754393"/>
              <a:gd name="connsiteY5" fmla="*/ 918580 h 928112"/>
              <a:gd name="connsiteX6" fmla="*/ 188400 w 754393"/>
              <a:gd name="connsiteY6" fmla="*/ 714726 h 928112"/>
              <a:gd name="connsiteX7" fmla="*/ 539994 w 754393"/>
              <a:gd name="connsiteY7" fmla="*/ 337458 h 928112"/>
              <a:gd name="connsiteX8" fmla="*/ 640493 w 754393"/>
              <a:gd name="connsiteY8" fmla="*/ 0 h 928112"/>
              <a:gd name="connsiteX0" fmla="*/ 640493 w 754393"/>
              <a:gd name="connsiteY0" fmla="*/ 0 h 930492"/>
              <a:gd name="connsiteX1" fmla="*/ 754393 w 754393"/>
              <a:gd name="connsiteY1" fmla="*/ 7143 h 930492"/>
              <a:gd name="connsiteX2" fmla="*/ 648918 w 754393"/>
              <a:gd name="connsiteY2" fmla="*/ 378701 h 930492"/>
              <a:gd name="connsiteX3" fmla="*/ 217401 w 754393"/>
              <a:gd name="connsiteY3" fmla="*/ 855274 h 930492"/>
              <a:gd name="connsiteX4" fmla="*/ 208614 w 754393"/>
              <a:gd name="connsiteY4" fmla="*/ 930492 h 930492"/>
              <a:gd name="connsiteX5" fmla="*/ 2 w 754393"/>
              <a:gd name="connsiteY5" fmla="*/ 918580 h 930492"/>
              <a:gd name="connsiteX6" fmla="*/ 188400 w 754393"/>
              <a:gd name="connsiteY6" fmla="*/ 714726 h 930492"/>
              <a:gd name="connsiteX7" fmla="*/ 539994 w 754393"/>
              <a:gd name="connsiteY7" fmla="*/ 337458 h 930492"/>
              <a:gd name="connsiteX8" fmla="*/ 640493 w 754393"/>
              <a:gd name="connsiteY8" fmla="*/ 0 h 930492"/>
              <a:gd name="connsiteX0" fmla="*/ 640493 w 754393"/>
              <a:gd name="connsiteY0" fmla="*/ 0 h 930558"/>
              <a:gd name="connsiteX1" fmla="*/ 754393 w 754393"/>
              <a:gd name="connsiteY1" fmla="*/ 7143 h 930558"/>
              <a:gd name="connsiteX2" fmla="*/ 648918 w 754393"/>
              <a:gd name="connsiteY2" fmla="*/ 378701 h 930558"/>
              <a:gd name="connsiteX3" fmla="*/ 217401 w 754393"/>
              <a:gd name="connsiteY3" fmla="*/ 855274 h 930558"/>
              <a:gd name="connsiteX4" fmla="*/ 208614 w 754393"/>
              <a:gd name="connsiteY4" fmla="*/ 930492 h 930558"/>
              <a:gd name="connsiteX5" fmla="*/ 2 w 754393"/>
              <a:gd name="connsiteY5" fmla="*/ 918580 h 930558"/>
              <a:gd name="connsiteX6" fmla="*/ 188400 w 754393"/>
              <a:gd name="connsiteY6" fmla="*/ 714726 h 930558"/>
              <a:gd name="connsiteX7" fmla="*/ 539994 w 754393"/>
              <a:gd name="connsiteY7" fmla="*/ 337458 h 930558"/>
              <a:gd name="connsiteX8" fmla="*/ 640493 w 754393"/>
              <a:gd name="connsiteY8" fmla="*/ 0 h 930558"/>
              <a:gd name="connsiteX0" fmla="*/ 640493 w 754393"/>
              <a:gd name="connsiteY0" fmla="*/ 0 h 930558"/>
              <a:gd name="connsiteX1" fmla="*/ 754393 w 754393"/>
              <a:gd name="connsiteY1" fmla="*/ 7143 h 930558"/>
              <a:gd name="connsiteX2" fmla="*/ 648918 w 754393"/>
              <a:gd name="connsiteY2" fmla="*/ 378701 h 930558"/>
              <a:gd name="connsiteX3" fmla="*/ 217401 w 754393"/>
              <a:gd name="connsiteY3" fmla="*/ 855274 h 930558"/>
              <a:gd name="connsiteX4" fmla="*/ 208614 w 754393"/>
              <a:gd name="connsiteY4" fmla="*/ 930492 h 930558"/>
              <a:gd name="connsiteX5" fmla="*/ 2 w 754393"/>
              <a:gd name="connsiteY5" fmla="*/ 918580 h 930558"/>
              <a:gd name="connsiteX6" fmla="*/ 188400 w 754393"/>
              <a:gd name="connsiteY6" fmla="*/ 714726 h 930558"/>
              <a:gd name="connsiteX7" fmla="*/ 539994 w 754393"/>
              <a:gd name="connsiteY7" fmla="*/ 337458 h 930558"/>
              <a:gd name="connsiteX8" fmla="*/ 640493 w 754393"/>
              <a:gd name="connsiteY8" fmla="*/ 0 h 930558"/>
              <a:gd name="connsiteX0" fmla="*/ 640493 w 754393"/>
              <a:gd name="connsiteY0" fmla="*/ 0 h 930558"/>
              <a:gd name="connsiteX1" fmla="*/ 754393 w 754393"/>
              <a:gd name="connsiteY1" fmla="*/ 7143 h 930558"/>
              <a:gd name="connsiteX2" fmla="*/ 648918 w 754393"/>
              <a:gd name="connsiteY2" fmla="*/ 378701 h 930558"/>
              <a:gd name="connsiteX3" fmla="*/ 222170 w 754393"/>
              <a:gd name="connsiteY3" fmla="*/ 855274 h 930558"/>
              <a:gd name="connsiteX4" fmla="*/ 208614 w 754393"/>
              <a:gd name="connsiteY4" fmla="*/ 930492 h 930558"/>
              <a:gd name="connsiteX5" fmla="*/ 2 w 754393"/>
              <a:gd name="connsiteY5" fmla="*/ 918580 h 930558"/>
              <a:gd name="connsiteX6" fmla="*/ 188400 w 754393"/>
              <a:gd name="connsiteY6" fmla="*/ 714726 h 930558"/>
              <a:gd name="connsiteX7" fmla="*/ 539994 w 754393"/>
              <a:gd name="connsiteY7" fmla="*/ 337458 h 930558"/>
              <a:gd name="connsiteX8" fmla="*/ 640493 w 754393"/>
              <a:gd name="connsiteY8" fmla="*/ 0 h 930558"/>
              <a:gd name="connsiteX0" fmla="*/ 640493 w 754393"/>
              <a:gd name="connsiteY0" fmla="*/ 0 h 930558"/>
              <a:gd name="connsiteX1" fmla="*/ 754393 w 754393"/>
              <a:gd name="connsiteY1" fmla="*/ 7143 h 930558"/>
              <a:gd name="connsiteX2" fmla="*/ 648918 w 754393"/>
              <a:gd name="connsiteY2" fmla="*/ 378701 h 930558"/>
              <a:gd name="connsiteX3" fmla="*/ 222170 w 754393"/>
              <a:gd name="connsiteY3" fmla="*/ 855274 h 930558"/>
              <a:gd name="connsiteX4" fmla="*/ 208614 w 754393"/>
              <a:gd name="connsiteY4" fmla="*/ 930492 h 930558"/>
              <a:gd name="connsiteX5" fmla="*/ 2 w 754393"/>
              <a:gd name="connsiteY5" fmla="*/ 918580 h 930558"/>
              <a:gd name="connsiteX6" fmla="*/ 188400 w 754393"/>
              <a:gd name="connsiteY6" fmla="*/ 714726 h 930558"/>
              <a:gd name="connsiteX7" fmla="*/ 539994 w 754393"/>
              <a:gd name="connsiteY7" fmla="*/ 337458 h 930558"/>
              <a:gd name="connsiteX8" fmla="*/ 640493 w 754393"/>
              <a:gd name="connsiteY8" fmla="*/ 0 h 930558"/>
              <a:gd name="connsiteX0" fmla="*/ 640493 w 754393"/>
              <a:gd name="connsiteY0" fmla="*/ 0 h 930558"/>
              <a:gd name="connsiteX1" fmla="*/ 754393 w 754393"/>
              <a:gd name="connsiteY1" fmla="*/ 7143 h 930558"/>
              <a:gd name="connsiteX2" fmla="*/ 648918 w 754393"/>
              <a:gd name="connsiteY2" fmla="*/ 378701 h 930558"/>
              <a:gd name="connsiteX3" fmla="*/ 222170 w 754393"/>
              <a:gd name="connsiteY3" fmla="*/ 855274 h 930558"/>
              <a:gd name="connsiteX4" fmla="*/ 208614 w 754393"/>
              <a:gd name="connsiteY4" fmla="*/ 930492 h 930558"/>
              <a:gd name="connsiteX5" fmla="*/ 2 w 754393"/>
              <a:gd name="connsiteY5" fmla="*/ 918580 h 930558"/>
              <a:gd name="connsiteX6" fmla="*/ 188400 w 754393"/>
              <a:gd name="connsiteY6" fmla="*/ 714726 h 930558"/>
              <a:gd name="connsiteX7" fmla="*/ 539994 w 754393"/>
              <a:gd name="connsiteY7" fmla="*/ 337458 h 930558"/>
              <a:gd name="connsiteX8" fmla="*/ 640493 w 754393"/>
              <a:gd name="connsiteY8" fmla="*/ 0 h 930558"/>
              <a:gd name="connsiteX0" fmla="*/ 640493 w 754393"/>
              <a:gd name="connsiteY0" fmla="*/ 0 h 930558"/>
              <a:gd name="connsiteX1" fmla="*/ 754393 w 754393"/>
              <a:gd name="connsiteY1" fmla="*/ 7143 h 930558"/>
              <a:gd name="connsiteX2" fmla="*/ 653687 w 754393"/>
              <a:gd name="connsiteY2" fmla="*/ 373942 h 930558"/>
              <a:gd name="connsiteX3" fmla="*/ 222170 w 754393"/>
              <a:gd name="connsiteY3" fmla="*/ 855274 h 930558"/>
              <a:gd name="connsiteX4" fmla="*/ 208614 w 754393"/>
              <a:gd name="connsiteY4" fmla="*/ 930492 h 930558"/>
              <a:gd name="connsiteX5" fmla="*/ 2 w 754393"/>
              <a:gd name="connsiteY5" fmla="*/ 918580 h 930558"/>
              <a:gd name="connsiteX6" fmla="*/ 188400 w 754393"/>
              <a:gd name="connsiteY6" fmla="*/ 714726 h 930558"/>
              <a:gd name="connsiteX7" fmla="*/ 539994 w 754393"/>
              <a:gd name="connsiteY7" fmla="*/ 337458 h 930558"/>
              <a:gd name="connsiteX8" fmla="*/ 640493 w 754393"/>
              <a:gd name="connsiteY8" fmla="*/ 0 h 930558"/>
              <a:gd name="connsiteX0" fmla="*/ 640493 w 754393"/>
              <a:gd name="connsiteY0" fmla="*/ 0 h 930558"/>
              <a:gd name="connsiteX1" fmla="*/ 754393 w 754393"/>
              <a:gd name="connsiteY1" fmla="*/ 14282 h 930558"/>
              <a:gd name="connsiteX2" fmla="*/ 653687 w 754393"/>
              <a:gd name="connsiteY2" fmla="*/ 373942 h 930558"/>
              <a:gd name="connsiteX3" fmla="*/ 222170 w 754393"/>
              <a:gd name="connsiteY3" fmla="*/ 855274 h 930558"/>
              <a:gd name="connsiteX4" fmla="*/ 208614 w 754393"/>
              <a:gd name="connsiteY4" fmla="*/ 930492 h 930558"/>
              <a:gd name="connsiteX5" fmla="*/ 2 w 754393"/>
              <a:gd name="connsiteY5" fmla="*/ 918580 h 930558"/>
              <a:gd name="connsiteX6" fmla="*/ 188400 w 754393"/>
              <a:gd name="connsiteY6" fmla="*/ 714726 h 930558"/>
              <a:gd name="connsiteX7" fmla="*/ 539994 w 754393"/>
              <a:gd name="connsiteY7" fmla="*/ 337458 h 930558"/>
              <a:gd name="connsiteX8" fmla="*/ 640493 w 754393"/>
              <a:gd name="connsiteY8" fmla="*/ 0 h 930558"/>
              <a:gd name="connsiteX0" fmla="*/ 640493 w 754393"/>
              <a:gd name="connsiteY0" fmla="*/ 0 h 937697"/>
              <a:gd name="connsiteX1" fmla="*/ 754393 w 754393"/>
              <a:gd name="connsiteY1" fmla="*/ 21421 h 937697"/>
              <a:gd name="connsiteX2" fmla="*/ 653687 w 754393"/>
              <a:gd name="connsiteY2" fmla="*/ 381081 h 937697"/>
              <a:gd name="connsiteX3" fmla="*/ 222170 w 754393"/>
              <a:gd name="connsiteY3" fmla="*/ 862413 h 937697"/>
              <a:gd name="connsiteX4" fmla="*/ 208614 w 754393"/>
              <a:gd name="connsiteY4" fmla="*/ 937631 h 937697"/>
              <a:gd name="connsiteX5" fmla="*/ 2 w 754393"/>
              <a:gd name="connsiteY5" fmla="*/ 925719 h 937697"/>
              <a:gd name="connsiteX6" fmla="*/ 188400 w 754393"/>
              <a:gd name="connsiteY6" fmla="*/ 721865 h 937697"/>
              <a:gd name="connsiteX7" fmla="*/ 539994 w 754393"/>
              <a:gd name="connsiteY7" fmla="*/ 344597 h 937697"/>
              <a:gd name="connsiteX8" fmla="*/ 640493 w 754393"/>
              <a:gd name="connsiteY8" fmla="*/ 0 h 937697"/>
              <a:gd name="connsiteX0" fmla="*/ 640493 w 754393"/>
              <a:gd name="connsiteY0" fmla="*/ 0 h 937697"/>
              <a:gd name="connsiteX1" fmla="*/ 754393 w 754393"/>
              <a:gd name="connsiteY1" fmla="*/ 21421 h 937697"/>
              <a:gd name="connsiteX2" fmla="*/ 653687 w 754393"/>
              <a:gd name="connsiteY2" fmla="*/ 381081 h 937697"/>
              <a:gd name="connsiteX3" fmla="*/ 222170 w 754393"/>
              <a:gd name="connsiteY3" fmla="*/ 862413 h 937697"/>
              <a:gd name="connsiteX4" fmla="*/ 208614 w 754393"/>
              <a:gd name="connsiteY4" fmla="*/ 937631 h 937697"/>
              <a:gd name="connsiteX5" fmla="*/ 2 w 754393"/>
              <a:gd name="connsiteY5" fmla="*/ 925719 h 937697"/>
              <a:gd name="connsiteX6" fmla="*/ 188400 w 754393"/>
              <a:gd name="connsiteY6" fmla="*/ 721865 h 937697"/>
              <a:gd name="connsiteX7" fmla="*/ 537610 w 754393"/>
              <a:gd name="connsiteY7" fmla="*/ 342216 h 937697"/>
              <a:gd name="connsiteX8" fmla="*/ 640493 w 754393"/>
              <a:gd name="connsiteY8" fmla="*/ 0 h 937697"/>
              <a:gd name="connsiteX0" fmla="*/ 640493 w 754393"/>
              <a:gd name="connsiteY0" fmla="*/ 0 h 935351"/>
              <a:gd name="connsiteX1" fmla="*/ 754393 w 754393"/>
              <a:gd name="connsiteY1" fmla="*/ 21421 h 935351"/>
              <a:gd name="connsiteX2" fmla="*/ 653687 w 754393"/>
              <a:gd name="connsiteY2" fmla="*/ 381081 h 935351"/>
              <a:gd name="connsiteX3" fmla="*/ 222170 w 754393"/>
              <a:gd name="connsiteY3" fmla="*/ 862413 h 935351"/>
              <a:gd name="connsiteX4" fmla="*/ 213383 w 754393"/>
              <a:gd name="connsiteY4" fmla="*/ 935252 h 935351"/>
              <a:gd name="connsiteX5" fmla="*/ 2 w 754393"/>
              <a:gd name="connsiteY5" fmla="*/ 925719 h 935351"/>
              <a:gd name="connsiteX6" fmla="*/ 188400 w 754393"/>
              <a:gd name="connsiteY6" fmla="*/ 721865 h 935351"/>
              <a:gd name="connsiteX7" fmla="*/ 537610 w 754393"/>
              <a:gd name="connsiteY7" fmla="*/ 342216 h 935351"/>
              <a:gd name="connsiteX8" fmla="*/ 640493 w 754393"/>
              <a:gd name="connsiteY8" fmla="*/ 0 h 935351"/>
              <a:gd name="connsiteX0" fmla="*/ 640493 w 754393"/>
              <a:gd name="connsiteY0" fmla="*/ 0 h 935351"/>
              <a:gd name="connsiteX1" fmla="*/ 754393 w 754393"/>
              <a:gd name="connsiteY1" fmla="*/ 21421 h 935351"/>
              <a:gd name="connsiteX2" fmla="*/ 653687 w 754393"/>
              <a:gd name="connsiteY2" fmla="*/ 381081 h 935351"/>
              <a:gd name="connsiteX3" fmla="*/ 222170 w 754393"/>
              <a:gd name="connsiteY3" fmla="*/ 867173 h 935351"/>
              <a:gd name="connsiteX4" fmla="*/ 213383 w 754393"/>
              <a:gd name="connsiteY4" fmla="*/ 935252 h 935351"/>
              <a:gd name="connsiteX5" fmla="*/ 2 w 754393"/>
              <a:gd name="connsiteY5" fmla="*/ 925719 h 935351"/>
              <a:gd name="connsiteX6" fmla="*/ 188400 w 754393"/>
              <a:gd name="connsiteY6" fmla="*/ 721865 h 935351"/>
              <a:gd name="connsiteX7" fmla="*/ 537610 w 754393"/>
              <a:gd name="connsiteY7" fmla="*/ 342216 h 935351"/>
              <a:gd name="connsiteX8" fmla="*/ 640493 w 754393"/>
              <a:gd name="connsiteY8" fmla="*/ 0 h 935351"/>
              <a:gd name="connsiteX0" fmla="*/ 640491 w 754391"/>
              <a:gd name="connsiteY0" fmla="*/ 0 h 935351"/>
              <a:gd name="connsiteX1" fmla="*/ 754391 w 754391"/>
              <a:gd name="connsiteY1" fmla="*/ 21421 h 935351"/>
              <a:gd name="connsiteX2" fmla="*/ 653685 w 754391"/>
              <a:gd name="connsiteY2" fmla="*/ 381081 h 935351"/>
              <a:gd name="connsiteX3" fmla="*/ 222168 w 754391"/>
              <a:gd name="connsiteY3" fmla="*/ 867173 h 935351"/>
              <a:gd name="connsiteX4" fmla="*/ 213381 w 754391"/>
              <a:gd name="connsiteY4" fmla="*/ 935252 h 935351"/>
              <a:gd name="connsiteX5" fmla="*/ 0 w 754391"/>
              <a:gd name="connsiteY5" fmla="*/ 925719 h 935351"/>
              <a:gd name="connsiteX6" fmla="*/ 188398 w 754391"/>
              <a:gd name="connsiteY6" fmla="*/ 721865 h 935351"/>
              <a:gd name="connsiteX7" fmla="*/ 537608 w 754391"/>
              <a:gd name="connsiteY7" fmla="*/ 342216 h 935351"/>
              <a:gd name="connsiteX8" fmla="*/ 640491 w 754391"/>
              <a:gd name="connsiteY8" fmla="*/ 0 h 935351"/>
              <a:gd name="connsiteX0" fmla="*/ 566562 w 680462"/>
              <a:gd name="connsiteY0" fmla="*/ 0 h 964582"/>
              <a:gd name="connsiteX1" fmla="*/ 680462 w 680462"/>
              <a:gd name="connsiteY1" fmla="*/ 21421 h 964582"/>
              <a:gd name="connsiteX2" fmla="*/ 579756 w 680462"/>
              <a:gd name="connsiteY2" fmla="*/ 381081 h 964582"/>
              <a:gd name="connsiteX3" fmla="*/ 148239 w 680462"/>
              <a:gd name="connsiteY3" fmla="*/ 867173 h 964582"/>
              <a:gd name="connsiteX4" fmla="*/ 139452 w 680462"/>
              <a:gd name="connsiteY4" fmla="*/ 935252 h 964582"/>
              <a:gd name="connsiteX5" fmla="*/ 0 w 680462"/>
              <a:gd name="connsiteY5" fmla="*/ 963795 h 964582"/>
              <a:gd name="connsiteX6" fmla="*/ 114469 w 680462"/>
              <a:gd name="connsiteY6" fmla="*/ 721865 h 964582"/>
              <a:gd name="connsiteX7" fmla="*/ 463679 w 680462"/>
              <a:gd name="connsiteY7" fmla="*/ 342216 h 964582"/>
              <a:gd name="connsiteX8" fmla="*/ 566562 w 680462"/>
              <a:gd name="connsiteY8" fmla="*/ 0 h 964582"/>
              <a:gd name="connsiteX0" fmla="*/ 633336 w 747236"/>
              <a:gd name="connsiteY0" fmla="*/ 0 h 935776"/>
              <a:gd name="connsiteX1" fmla="*/ 747236 w 747236"/>
              <a:gd name="connsiteY1" fmla="*/ 21421 h 935776"/>
              <a:gd name="connsiteX2" fmla="*/ 646530 w 747236"/>
              <a:gd name="connsiteY2" fmla="*/ 381081 h 935776"/>
              <a:gd name="connsiteX3" fmla="*/ 215013 w 747236"/>
              <a:gd name="connsiteY3" fmla="*/ 867173 h 935776"/>
              <a:gd name="connsiteX4" fmla="*/ 206226 w 747236"/>
              <a:gd name="connsiteY4" fmla="*/ 935252 h 935776"/>
              <a:gd name="connsiteX5" fmla="*/ 0 w 747236"/>
              <a:gd name="connsiteY5" fmla="*/ 930478 h 935776"/>
              <a:gd name="connsiteX6" fmla="*/ 181243 w 747236"/>
              <a:gd name="connsiteY6" fmla="*/ 721865 h 935776"/>
              <a:gd name="connsiteX7" fmla="*/ 530453 w 747236"/>
              <a:gd name="connsiteY7" fmla="*/ 342216 h 935776"/>
              <a:gd name="connsiteX8" fmla="*/ 633336 w 747236"/>
              <a:gd name="connsiteY8" fmla="*/ 0 h 935776"/>
              <a:gd name="connsiteX0" fmla="*/ 633336 w 747236"/>
              <a:gd name="connsiteY0" fmla="*/ 0 h 935776"/>
              <a:gd name="connsiteX1" fmla="*/ 747236 w 747236"/>
              <a:gd name="connsiteY1" fmla="*/ 21421 h 935776"/>
              <a:gd name="connsiteX2" fmla="*/ 646530 w 747236"/>
              <a:gd name="connsiteY2" fmla="*/ 381081 h 935776"/>
              <a:gd name="connsiteX3" fmla="*/ 215013 w 747236"/>
              <a:gd name="connsiteY3" fmla="*/ 867173 h 935776"/>
              <a:gd name="connsiteX4" fmla="*/ 206226 w 747236"/>
              <a:gd name="connsiteY4" fmla="*/ 935252 h 935776"/>
              <a:gd name="connsiteX5" fmla="*/ 0 w 747236"/>
              <a:gd name="connsiteY5" fmla="*/ 930478 h 935776"/>
              <a:gd name="connsiteX6" fmla="*/ 181243 w 747236"/>
              <a:gd name="connsiteY6" fmla="*/ 721865 h 935776"/>
              <a:gd name="connsiteX7" fmla="*/ 530453 w 747236"/>
              <a:gd name="connsiteY7" fmla="*/ 342216 h 935776"/>
              <a:gd name="connsiteX8" fmla="*/ 633336 w 747236"/>
              <a:gd name="connsiteY8" fmla="*/ 0 h 935776"/>
              <a:gd name="connsiteX0" fmla="*/ 640491 w 754391"/>
              <a:gd name="connsiteY0" fmla="*/ 0 h 935351"/>
              <a:gd name="connsiteX1" fmla="*/ 754391 w 754391"/>
              <a:gd name="connsiteY1" fmla="*/ 21421 h 935351"/>
              <a:gd name="connsiteX2" fmla="*/ 653685 w 754391"/>
              <a:gd name="connsiteY2" fmla="*/ 381081 h 935351"/>
              <a:gd name="connsiteX3" fmla="*/ 222168 w 754391"/>
              <a:gd name="connsiteY3" fmla="*/ 867173 h 935351"/>
              <a:gd name="connsiteX4" fmla="*/ 213381 w 754391"/>
              <a:gd name="connsiteY4" fmla="*/ 935252 h 935351"/>
              <a:gd name="connsiteX5" fmla="*/ 0 w 754391"/>
              <a:gd name="connsiteY5" fmla="*/ 925719 h 935351"/>
              <a:gd name="connsiteX6" fmla="*/ 188398 w 754391"/>
              <a:gd name="connsiteY6" fmla="*/ 721865 h 935351"/>
              <a:gd name="connsiteX7" fmla="*/ 537608 w 754391"/>
              <a:gd name="connsiteY7" fmla="*/ 342216 h 935351"/>
              <a:gd name="connsiteX8" fmla="*/ 640491 w 754391"/>
              <a:gd name="connsiteY8" fmla="*/ 0 h 935351"/>
              <a:gd name="connsiteX0" fmla="*/ 640491 w 754391"/>
              <a:gd name="connsiteY0" fmla="*/ 0 h 935351"/>
              <a:gd name="connsiteX1" fmla="*/ 754391 w 754391"/>
              <a:gd name="connsiteY1" fmla="*/ 21421 h 935351"/>
              <a:gd name="connsiteX2" fmla="*/ 653685 w 754391"/>
              <a:gd name="connsiteY2" fmla="*/ 381081 h 935351"/>
              <a:gd name="connsiteX3" fmla="*/ 222168 w 754391"/>
              <a:gd name="connsiteY3" fmla="*/ 867173 h 935351"/>
              <a:gd name="connsiteX4" fmla="*/ 213381 w 754391"/>
              <a:gd name="connsiteY4" fmla="*/ 935252 h 935351"/>
              <a:gd name="connsiteX5" fmla="*/ 0 w 754391"/>
              <a:gd name="connsiteY5" fmla="*/ 925719 h 935351"/>
              <a:gd name="connsiteX6" fmla="*/ 188398 w 754391"/>
              <a:gd name="connsiteY6" fmla="*/ 721865 h 935351"/>
              <a:gd name="connsiteX7" fmla="*/ 537608 w 754391"/>
              <a:gd name="connsiteY7" fmla="*/ 342216 h 935351"/>
              <a:gd name="connsiteX8" fmla="*/ 640491 w 754391"/>
              <a:gd name="connsiteY8" fmla="*/ 0 h 935351"/>
              <a:gd name="connsiteX0" fmla="*/ 640491 w 754391"/>
              <a:gd name="connsiteY0" fmla="*/ 0 h 937698"/>
              <a:gd name="connsiteX1" fmla="*/ 754391 w 754391"/>
              <a:gd name="connsiteY1" fmla="*/ 21421 h 937698"/>
              <a:gd name="connsiteX2" fmla="*/ 653685 w 754391"/>
              <a:gd name="connsiteY2" fmla="*/ 381081 h 937698"/>
              <a:gd name="connsiteX3" fmla="*/ 222168 w 754391"/>
              <a:gd name="connsiteY3" fmla="*/ 867173 h 937698"/>
              <a:gd name="connsiteX4" fmla="*/ 206227 w 754391"/>
              <a:gd name="connsiteY4" fmla="*/ 937632 h 937698"/>
              <a:gd name="connsiteX5" fmla="*/ 0 w 754391"/>
              <a:gd name="connsiteY5" fmla="*/ 925719 h 937698"/>
              <a:gd name="connsiteX6" fmla="*/ 188398 w 754391"/>
              <a:gd name="connsiteY6" fmla="*/ 721865 h 937698"/>
              <a:gd name="connsiteX7" fmla="*/ 537608 w 754391"/>
              <a:gd name="connsiteY7" fmla="*/ 342216 h 937698"/>
              <a:gd name="connsiteX8" fmla="*/ 640491 w 754391"/>
              <a:gd name="connsiteY8" fmla="*/ 0 h 937698"/>
              <a:gd name="connsiteX0" fmla="*/ 640491 w 754391"/>
              <a:gd name="connsiteY0" fmla="*/ 0 h 937682"/>
              <a:gd name="connsiteX1" fmla="*/ 754391 w 754391"/>
              <a:gd name="connsiteY1" fmla="*/ 21421 h 937682"/>
              <a:gd name="connsiteX2" fmla="*/ 653685 w 754391"/>
              <a:gd name="connsiteY2" fmla="*/ 381081 h 937682"/>
              <a:gd name="connsiteX3" fmla="*/ 222168 w 754391"/>
              <a:gd name="connsiteY3" fmla="*/ 867173 h 937682"/>
              <a:gd name="connsiteX4" fmla="*/ 206227 w 754391"/>
              <a:gd name="connsiteY4" fmla="*/ 937632 h 937682"/>
              <a:gd name="connsiteX5" fmla="*/ 0 w 754391"/>
              <a:gd name="connsiteY5" fmla="*/ 925719 h 937682"/>
              <a:gd name="connsiteX6" fmla="*/ 188398 w 754391"/>
              <a:gd name="connsiteY6" fmla="*/ 721865 h 937682"/>
              <a:gd name="connsiteX7" fmla="*/ 537608 w 754391"/>
              <a:gd name="connsiteY7" fmla="*/ 342216 h 937682"/>
              <a:gd name="connsiteX8" fmla="*/ 640491 w 754391"/>
              <a:gd name="connsiteY8" fmla="*/ 0 h 937682"/>
              <a:gd name="connsiteX0" fmla="*/ 640491 w 754391"/>
              <a:gd name="connsiteY0" fmla="*/ 0 h 937632"/>
              <a:gd name="connsiteX1" fmla="*/ 754391 w 754391"/>
              <a:gd name="connsiteY1" fmla="*/ 21421 h 937632"/>
              <a:gd name="connsiteX2" fmla="*/ 653685 w 754391"/>
              <a:gd name="connsiteY2" fmla="*/ 381081 h 937632"/>
              <a:gd name="connsiteX3" fmla="*/ 222168 w 754391"/>
              <a:gd name="connsiteY3" fmla="*/ 867173 h 937632"/>
              <a:gd name="connsiteX4" fmla="*/ 206227 w 754391"/>
              <a:gd name="connsiteY4" fmla="*/ 937632 h 937632"/>
              <a:gd name="connsiteX5" fmla="*/ 0 w 754391"/>
              <a:gd name="connsiteY5" fmla="*/ 925719 h 937632"/>
              <a:gd name="connsiteX6" fmla="*/ 188398 w 754391"/>
              <a:gd name="connsiteY6" fmla="*/ 721865 h 937632"/>
              <a:gd name="connsiteX7" fmla="*/ 537608 w 754391"/>
              <a:gd name="connsiteY7" fmla="*/ 342216 h 937632"/>
              <a:gd name="connsiteX8" fmla="*/ 640491 w 754391"/>
              <a:gd name="connsiteY8" fmla="*/ 0 h 937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4391" h="937632">
                <a:moveTo>
                  <a:pt x="640491" y="0"/>
                </a:moveTo>
                <a:lnTo>
                  <a:pt x="754391" y="21421"/>
                </a:lnTo>
                <a:lnTo>
                  <a:pt x="653685" y="381081"/>
                </a:lnTo>
                <a:cubicBezTo>
                  <a:pt x="532064" y="534382"/>
                  <a:pt x="362868" y="716253"/>
                  <a:pt x="222168" y="867173"/>
                </a:cubicBezTo>
                <a:cubicBezTo>
                  <a:pt x="212876" y="917629"/>
                  <a:pt x="205980" y="913353"/>
                  <a:pt x="206227" y="937632"/>
                </a:cubicBezTo>
                <a:cubicBezTo>
                  <a:pt x="123972" y="933662"/>
                  <a:pt x="91796" y="929690"/>
                  <a:pt x="0" y="925719"/>
                </a:cubicBezTo>
                <a:cubicBezTo>
                  <a:pt x="132963" y="769183"/>
                  <a:pt x="97604" y="819115"/>
                  <a:pt x="188398" y="721865"/>
                </a:cubicBezTo>
                <a:cubicBezTo>
                  <a:pt x="283961" y="626996"/>
                  <a:pt x="431257" y="459354"/>
                  <a:pt x="537608" y="342216"/>
                </a:cubicBezTo>
                <a:lnTo>
                  <a:pt x="640491" y="0"/>
                </a:lnTo>
                <a:close/>
              </a:path>
            </a:pathLst>
          </a:custGeom>
          <a:solidFill>
            <a:schemeClr val="tx2">
              <a:lumMod val="20000"/>
              <a:lumOff val="80000"/>
            </a:schemeClr>
          </a:solidFill>
          <a:ln w="3175">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フリーフォーム 44"/>
          <p:cNvSpPr/>
          <p:nvPr/>
        </p:nvSpPr>
        <p:spPr>
          <a:xfrm>
            <a:off x="5295106" y="2755056"/>
            <a:ext cx="1295029" cy="2251194"/>
          </a:xfrm>
          <a:custGeom>
            <a:avLst/>
            <a:gdLst>
              <a:gd name="connsiteX0" fmla="*/ 0 w 1411242"/>
              <a:gd name="connsiteY0" fmla="*/ 63426 h 2188217"/>
              <a:gd name="connsiteX1" fmla="*/ 100426 w 1411242"/>
              <a:gd name="connsiteY1" fmla="*/ 0 h 2188217"/>
              <a:gd name="connsiteX2" fmla="*/ 1411242 w 1411242"/>
              <a:gd name="connsiteY2" fmla="*/ 2140647 h 2188217"/>
              <a:gd name="connsiteX3" fmla="*/ 1321387 w 1411242"/>
              <a:gd name="connsiteY3" fmla="*/ 2188217 h 2188217"/>
              <a:gd name="connsiteX4" fmla="*/ 0 w 1411242"/>
              <a:gd name="connsiteY4" fmla="*/ 63426 h 2188217"/>
              <a:gd name="connsiteX0" fmla="*/ 0 w 1411242"/>
              <a:gd name="connsiteY0" fmla="*/ 96763 h 2221554"/>
              <a:gd name="connsiteX1" fmla="*/ 200438 w 1411242"/>
              <a:gd name="connsiteY1" fmla="*/ 0 h 2221554"/>
              <a:gd name="connsiteX2" fmla="*/ 1411242 w 1411242"/>
              <a:gd name="connsiteY2" fmla="*/ 2173984 h 2221554"/>
              <a:gd name="connsiteX3" fmla="*/ 1321387 w 1411242"/>
              <a:gd name="connsiteY3" fmla="*/ 2221554 h 2221554"/>
              <a:gd name="connsiteX4" fmla="*/ 0 w 1411242"/>
              <a:gd name="connsiteY4" fmla="*/ 96763 h 2221554"/>
              <a:gd name="connsiteX0" fmla="*/ 0 w 1358855"/>
              <a:gd name="connsiteY0" fmla="*/ 77713 h 2221554"/>
              <a:gd name="connsiteX1" fmla="*/ 148051 w 1358855"/>
              <a:gd name="connsiteY1" fmla="*/ 0 h 2221554"/>
              <a:gd name="connsiteX2" fmla="*/ 1358855 w 1358855"/>
              <a:gd name="connsiteY2" fmla="*/ 2173984 h 2221554"/>
              <a:gd name="connsiteX3" fmla="*/ 1269000 w 1358855"/>
              <a:gd name="connsiteY3" fmla="*/ 2221554 h 2221554"/>
              <a:gd name="connsiteX4" fmla="*/ 0 w 1358855"/>
              <a:gd name="connsiteY4" fmla="*/ 77713 h 2221554"/>
              <a:gd name="connsiteX0" fmla="*/ 0 w 1358855"/>
              <a:gd name="connsiteY0" fmla="*/ 77713 h 2231079"/>
              <a:gd name="connsiteX1" fmla="*/ 148051 w 1358855"/>
              <a:gd name="connsiteY1" fmla="*/ 0 h 2231079"/>
              <a:gd name="connsiteX2" fmla="*/ 1358855 w 1358855"/>
              <a:gd name="connsiteY2" fmla="*/ 2173984 h 2231079"/>
              <a:gd name="connsiteX3" fmla="*/ 1216613 w 1358855"/>
              <a:gd name="connsiteY3" fmla="*/ 2231079 h 2231079"/>
              <a:gd name="connsiteX4" fmla="*/ 0 w 1358855"/>
              <a:gd name="connsiteY4" fmla="*/ 77713 h 2231079"/>
              <a:gd name="connsiteX0" fmla="*/ 0 w 1335043"/>
              <a:gd name="connsiteY0" fmla="*/ 77713 h 2231079"/>
              <a:gd name="connsiteX1" fmla="*/ 148051 w 1335043"/>
              <a:gd name="connsiteY1" fmla="*/ 0 h 2231079"/>
              <a:gd name="connsiteX2" fmla="*/ 1335043 w 1335043"/>
              <a:gd name="connsiteY2" fmla="*/ 2164459 h 2231079"/>
              <a:gd name="connsiteX3" fmla="*/ 1216613 w 1335043"/>
              <a:gd name="connsiteY3" fmla="*/ 2231079 h 2231079"/>
              <a:gd name="connsiteX4" fmla="*/ 0 w 1335043"/>
              <a:gd name="connsiteY4" fmla="*/ 77713 h 2231079"/>
              <a:gd name="connsiteX0" fmla="*/ 0 w 1335043"/>
              <a:gd name="connsiteY0" fmla="*/ 63426 h 2216792"/>
              <a:gd name="connsiteX1" fmla="*/ 129001 w 1335043"/>
              <a:gd name="connsiteY1" fmla="*/ 0 h 2216792"/>
              <a:gd name="connsiteX2" fmla="*/ 1335043 w 1335043"/>
              <a:gd name="connsiteY2" fmla="*/ 2150172 h 2216792"/>
              <a:gd name="connsiteX3" fmla="*/ 1216613 w 1335043"/>
              <a:gd name="connsiteY3" fmla="*/ 2216792 h 2216792"/>
              <a:gd name="connsiteX4" fmla="*/ 0 w 1335043"/>
              <a:gd name="connsiteY4" fmla="*/ 63426 h 2216792"/>
              <a:gd name="connsiteX0" fmla="*/ 0 w 1335043"/>
              <a:gd name="connsiteY0" fmla="*/ 63426 h 2216792"/>
              <a:gd name="connsiteX1" fmla="*/ 129001 w 1335043"/>
              <a:gd name="connsiteY1" fmla="*/ 0 h 2216792"/>
              <a:gd name="connsiteX2" fmla="*/ 1335043 w 1335043"/>
              <a:gd name="connsiteY2" fmla="*/ 2169222 h 2216792"/>
              <a:gd name="connsiteX3" fmla="*/ 1216613 w 1335043"/>
              <a:gd name="connsiteY3" fmla="*/ 2216792 h 2216792"/>
              <a:gd name="connsiteX4" fmla="*/ 0 w 1335043"/>
              <a:gd name="connsiteY4" fmla="*/ 63426 h 2216792"/>
              <a:gd name="connsiteX0" fmla="*/ 0 w 1320755"/>
              <a:gd name="connsiteY0" fmla="*/ 58664 h 2216792"/>
              <a:gd name="connsiteX1" fmla="*/ 114713 w 1320755"/>
              <a:gd name="connsiteY1" fmla="*/ 0 h 2216792"/>
              <a:gd name="connsiteX2" fmla="*/ 1320755 w 1320755"/>
              <a:gd name="connsiteY2" fmla="*/ 2169222 h 2216792"/>
              <a:gd name="connsiteX3" fmla="*/ 1202325 w 1320755"/>
              <a:gd name="connsiteY3" fmla="*/ 2216792 h 2216792"/>
              <a:gd name="connsiteX4" fmla="*/ 0 w 1320755"/>
              <a:gd name="connsiteY4" fmla="*/ 58664 h 2216792"/>
              <a:gd name="connsiteX0" fmla="*/ 0 w 1320755"/>
              <a:gd name="connsiteY0" fmla="*/ 80442 h 2238570"/>
              <a:gd name="connsiteX1" fmla="*/ 125595 w 1320755"/>
              <a:gd name="connsiteY1" fmla="*/ 0 h 2238570"/>
              <a:gd name="connsiteX2" fmla="*/ 1320755 w 1320755"/>
              <a:gd name="connsiteY2" fmla="*/ 2191000 h 2238570"/>
              <a:gd name="connsiteX3" fmla="*/ 1202325 w 1320755"/>
              <a:gd name="connsiteY3" fmla="*/ 2238570 h 2238570"/>
              <a:gd name="connsiteX4" fmla="*/ 0 w 1320755"/>
              <a:gd name="connsiteY4" fmla="*/ 80442 h 2238570"/>
              <a:gd name="connsiteX0" fmla="*/ 0 w 1262700"/>
              <a:gd name="connsiteY0" fmla="*/ 87724 h 2238570"/>
              <a:gd name="connsiteX1" fmla="*/ 67540 w 1262700"/>
              <a:gd name="connsiteY1" fmla="*/ 0 h 2238570"/>
              <a:gd name="connsiteX2" fmla="*/ 1262700 w 1262700"/>
              <a:gd name="connsiteY2" fmla="*/ 2191000 h 2238570"/>
              <a:gd name="connsiteX3" fmla="*/ 1144270 w 1262700"/>
              <a:gd name="connsiteY3" fmla="*/ 2238570 h 2238570"/>
              <a:gd name="connsiteX4" fmla="*/ 0 w 1262700"/>
              <a:gd name="connsiteY4" fmla="*/ 87724 h 2238570"/>
              <a:gd name="connsiteX0" fmla="*/ 0 w 1295356"/>
              <a:gd name="connsiteY0" fmla="*/ 62342 h 2238570"/>
              <a:gd name="connsiteX1" fmla="*/ 100196 w 1295356"/>
              <a:gd name="connsiteY1" fmla="*/ 0 h 2238570"/>
              <a:gd name="connsiteX2" fmla="*/ 1295356 w 1295356"/>
              <a:gd name="connsiteY2" fmla="*/ 2191000 h 2238570"/>
              <a:gd name="connsiteX3" fmla="*/ 1176926 w 1295356"/>
              <a:gd name="connsiteY3" fmla="*/ 2238570 h 2238570"/>
              <a:gd name="connsiteX4" fmla="*/ 0 w 1295356"/>
              <a:gd name="connsiteY4" fmla="*/ 62342 h 2238570"/>
              <a:gd name="connsiteX0" fmla="*/ 0 w 1295356"/>
              <a:gd name="connsiteY0" fmla="*/ 0 h 2176228"/>
              <a:gd name="connsiteX1" fmla="*/ 129220 w 1295356"/>
              <a:gd name="connsiteY1" fmla="*/ 2991 h 2176228"/>
              <a:gd name="connsiteX2" fmla="*/ 1295356 w 1295356"/>
              <a:gd name="connsiteY2" fmla="*/ 2128658 h 2176228"/>
              <a:gd name="connsiteX3" fmla="*/ 1176926 w 1295356"/>
              <a:gd name="connsiteY3" fmla="*/ 2176228 h 2176228"/>
              <a:gd name="connsiteX4" fmla="*/ 0 w 1295356"/>
              <a:gd name="connsiteY4" fmla="*/ 0 h 2176228"/>
              <a:gd name="connsiteX0" fmla="*/ 0 w 1295356"/>
              <a:gd name="connsiteY0" fmla="*/ 52046 h 2228274"/>
              <a:gd name="connsiteX1" fmla="*/ 108255 w 1295356"/>
              <a:gd name="connsiteY1" fmla="*/ 0 h 2228274"/>
              <a:gd name="connsiteX2" fmla="*/ 1295356 w 1295356"/>
              <a:gd name="connsiteY2" fmla="*/ 2180704 h 2228274"/>
              <a:gd name="connsiteX3" fmla="*/ 1176926 w 1295356"/>
              <a:gd name="connsiteY3" fmla="*/ 2228274 h 2228274"/>
              <a:gd name="connsiteX4" fmla="*/ 0 w 1295356"/>
              <a:gd name="connsiteY4" fmla="*/ 52046 h 2228274"/>
              <a:gd name="connsiteX0" fmla="*/ 0 w 1295356"/>
              <a:gd name="connsiteY0" fmla="*/ 57288 h 2233516"/>
              <a:gd name="connsiteX1" fmla="*/ 108251 w 1295356"/>
              <a:gd name="connsiteY1" fmla="*/ 0 h 2233516"/>
              <a:gd name="connsiteX2" fmla="*/ 1295356 w 1295356"/>
              <a:gd name="connsiteY2" fmla="*/ 2185946 h 2233516"/>
              <a:gd name="connsiteX3" fmla="*/ 1176926 w 1295356"/>
              <a:gd name="connsiteY3" fmla="*/ 2233516 h 2233516"/>
              <a:gd name="connsiteX4" fmla="*/ 0 w 1295356"/>
              <a:gd name="connsiteY4" fmla="*/ 57288 h 2233516"/>
              <a:gd name="connsiteX0" fmla="*/ 0 w 1295356"/>
              <a:gd name="connsiteY0" fmla="*/ 57288 h 2252510"/>
              <a:gd name="connsiteX1" fmla="*/ 108251 w 1295356"/>
              <a:gd name="connsiteY1" fmla="*/ 0 h 2252510"/>
              <a:gd name="connsiteX2" fmla="*/ 1295356 w 1295356"/>
              <a:gd name="connsiteY2" fmla="*/ 2185946 h 2252510"/>
              <a:gd name="connsiteX3" fmla="*/ 1189986 w 1295356"/>
              <a:gd name="connsiteY3" fmla="*/ 2252510 h 2252510"/>
              <a:gd name="connsiteX4" fmla="*/ 0 w 1295356"/>
              <a:gd name="connsiteY4" fmla="*/ 57288 h 2252510"/>
              <a:gd name="connsiteX0" fmla="*/ 0 w 1300552"/>
              <a:gd name="connsiteY0" fmla="*/ 57288 h 2252510"/>
              <a:gd name="connsiteX1" fmla="*/ 108251 w 1300552"/>
              <a:gd name="connsiteY1" fmla="*/ 0 h 2252510"/>
              <a:gd name="connsiteX2" fmla="*/ 1300552 w 1300552"/>
              <a:gd name="connsiteY2" fmla="*/ 2197063 h 2252510"/>
              <a:gd name="connsiteX3" fmla="*/ 1189986 w 1300552"/>
              <a:gd name="connsiteY3" fmla="*/ 2252510 h 2252510"/>
              <a:gd name="connsiteX4" fmla="*/ 0 w 1300552"/>
              <a:gd name="connsiteY4" fmla="*/ 57288 h 2252510"/>
              <a:gd name="connsiteX0" fmla="*/ 0 w 1300552"/>
              <a:gd name="connsiteY0" fmla="*/ 57288 h 2245301"/>
              <a:gd name="connsiteX1" fmla="*/ 108251 w 1300552"/>
              <a:gd name="connsiteY1" fmla="*/ 0 h 2245301"/>
              <a:gd name="connsiteX2" fmla="*/ 1300552 w 1300552"/>
              <a:gd name="connsiteY2" fmla="*/ 2197063 h 2245301"/>
              <a:gd name="connsiteX3" fmla="*/ 1189946 w 1300552"/>
              <a:gd name="connsiteY3" fmla="*/ 2245301 h 2245301"/>
              <a:gd name="connsiteX4" fmla="*/ 0 w 1300552"/>
              <a:gd name="connsiteY4" fmla="*/ 57288 h 2245301"/>
              <a:gd name="connsiteX0" fmla="*/ 0 w 1290028"/>
              <a:gd name="connsiteY0" fmla="*/ 57288 h 2245301"/>
              <a:gd name="connsiteX1" fmla="*/ 108251 w 1290028"/>
              <a:gd name="connsiteY1" fmla="*/ 0 h 2245301"/>
              <a:gd name="connsiteX2" fmla="*/ 1290028 w 1290028"/>
              <a:gd name="connsiteY2" fmla="*/ 2189838 h 2245301"/>
              <a:gd name="connsiteX3" fmla="*/ 1189946 w 1290028"/>
              <a:gd name="connsiteY3" fmla="*/ 2245301 h 2245301"/>
              <a:gd name="connsiteX4" fmla="*/ 0 w 1290028"/>
              <a:gd name="connsiteY4" fmla="*/ 57288 h 2245301"/>
              <a:gd name="connsiteX0" fmla="*/ 0 w 1290028"/>
              <a:gd name="connsiteY0" fmla="*/ 57288 h 2251194"/>
              <a:gd name="connsiteX1" fmla="*/ 108251 w 1290028"/>
              <a:gd name="connsiteY1" fmla="*/ 0 h 2251194"/>
              <a:gd name="connsiteX2" fmla="*/ 1290028 w 1290028"/>
              <a:gd name="connsiteY2" fmla="*/ 2189838 h 2251194"/>
              <a:gd name="connsiteX3" fmla="*/ 1192525 w 1290028"/>
              <a:gd name="connsiteY3" fmla="*/ 2251194 h 2251194"/>
              <a:gd name="connsiteX4" fmla="*/ 0 w 1290028"/>
              <a:gd name="connsiteY4" fmla="*/ 57288 h 2251194"/>
              <a:gd name="connsiteX0" fmla="*/ 0 w 1292604"/>
              <a:gd name="connsiteY0" fmla="*/ 57288 h 2251194"/>
              <a:gd name="connsiteX1" fmla="*/ 108251 w 1292604"/>
              <a:gd name="connsiteY1" fmla="*/ 0 h 2251194"/>
              <a:gd name="connsiteX2" fmla="*/ 1292604 w 1292604"/>
              <a:gd name="connsiteY2" fmla="*/ 2198336 h 2251194"/>
              <a:gd name="connsiteX3" fmla="*/ 1192525 w 1292604"/>
              <a:gd name="connsiteY3" fmla="*/ 2251194 h 2251194"/>
              <a:gd name="connsiteX4" fmla="*/ 0 w 1292604"/>
              <a:gd name="connsiteY4" fmla="*/ 57288 h 2251194"/>
              <a:gd name="connsiteX0" fmla="*/ 0 w 1292604"/>
              <a:gd name="connsiteY0" fmla="*/ 57288 h 2251847"/>
              <a:gd name="connsiteX1" fmla="*/ 108251 w 1292604"/>
              <a:gd name="connsiteY1" fmla="*/ 0 h 2251847"/>
              <a:gd name="connsiteX2" fmla="*/ 1292604 w 1292604"/>
              <a:gd name="connsiteY2" fmla="*/ 2198336 h 2251847"/>
              <a:gd name="connsiteX3" fmla="*/ 1187722 w 1292604"/>
              <a:gd name="connsiteY3" fmla="*/ 2251847 h 2251847"/>
              <a:gd name="connsiteX4" fmla="*/ 0 w 1292604"/>
              <a:gd name="connsiteY4" fmla="*/ 57288 h 2251847"/>
              <a:gd name="connsiteX0" fmla="*/ 0 w 1294985"/>
              <a:gd name="connsiteY0" fmla="*/ 54923 h 2251847"/>
              <a:gd name="connsiteX1" fmla="*/ 110632 w 1294985"/>
              <a:gd name="connsiteY1" fmla="*/ 0 h 2251847"/>
              <a:gd name="connsiteX2" fmla="*/ 1294985 w 1294985"/>
              <a:gd name="connsiteY2" fmla="*/ 2198336 h 2251847"/>
              <a:gd name="connsiteX3" fmla="*/ 1190103 w 1294985"/>
              <a:gd name="connsiteY3" fmla="*/ 2251847 h 2251847"/>
              <a:gd name="connsiteX4" fmla="*/ 0 w 1294985"/>
              <a:gd name="connsiteY4" fmla="*/ 54923 h 2251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985" h="2251847">
                <a:moveTo>
                  <a:pt x="0" y="54923"/>
                </a:moveTo>
                <a:lnTo>
                  <a:pt x="110632" y="0"/>
                </a:lnTo>
                <a:lnTo>
                  <a:pt x="1294985" y="2198336"/>
                </a:lnTo>
                <a:lnTo>
                  <a:pt x="1190103" y="2251847"/>
                </a:lnTo>
                <a:lnTo>
                  <a:pt x="0" y="54923"/>
                </a:lnTo>
                <a:close/>
              </a:path>
            </a:pathLst>
          </a:custGeom>
          <a:solidFill>
            <a:schemeClr val="tx2">
              <a:lumMod val="20000"/>
              <a:lumOff val="80000"/>
            </a:schemeClr>
          </a:solidFill>
          <a:ln w="3175">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 name="フリーフォーム 45"/>
          <p:cNvSpPr/>
          <p:nvPr/>
        </p:nvSpPr>
        <p:spPr>
          <a:xfrm>
            <a:off x="5510376" y="3907546"/>
            <a:ext cx="524499" cy="1151977"/>
          </a:xfrm>
          <a:custGeom>
            <a:avLst/>
            <a:gdLst>
              <a:gd name="connsiteX0" fmla="*/ 280134 w 443986"/>
              <a:gd name="connsiteY0" fmla="*/ 0 h 1173392"/>
              <a:gd name="connsiteX1" fmla="*/ 306562 w 443986"/>
              <a:gd name="connsiteY1" fmla="*/ 338276 h 1173392"/>
              <a:gd name="connsiteX2" fmla="*/ 0 w 443986"/>
              <a:gd name="connsiteY2" fmla="*/ 1136393 h 1173392"/>
              <a:gd name="connsiteX3" fmla="*/ 105711 w 443986"/>
              <a:gd name="connsiteY3" fmla="*/ 1173392 h 1173392"/>
              <a:gd name="connsiteX4" fmla="*/ 396416 w 443986"/>
              <a:gd name="connsiteY4" fmla="*/ 422844 h 1173392"/>
              <a:gd name="connsiteX5" fmla="*/ 443986 w 443986"/>
              <a:gd name="connsiteY5" fmla="*/ 274849 h 1173392"/>
              <a:gd name="connsiteX6" fmla="*/ 280134 w 443986"/>
              <a:gd name="connsiteY6" fmla="*/ 0 h 1173392"/>
              <a:gd name="connsiteX0" fmla="*/ 256322 w 443986"/>
              <a:gd name="connsiteY0" fmla="*/ 0 h 1168630"/>
              <a:gd name="connsiteX1" fmla="*/ 306562 w 443986"/>
              <a:gd name="connsiteY1" fmla="*/ 333514 h 1168630"/>
              <a:gd name="connsiteX2" fmla="*/ 0 w 443986"/>
              <a:gd name="connsiteY2" fmla="*/ 1131631 h 1168630"/>
              <a:gd name="connsiteX3" fmla="*/ 105711 w 443986"/>
              <a:gd name="connsiteY3" fmla="*/ 1168630 h 1168630"/>
              <a:gd name="connsiteX4" fmla="*/ 396416 w 443986"/>
              <a:gd name="connsiteY4" fmla="*/ 418082 h 1168630"/>
              <a:gd name="connsiteX5" fmla="*/ 443986 w 443986"/>
              <a:gd name="connsiteY5" fmla="*/ 270087 h 1168630"/>
              <a:gd name="connsiteX6" fmla="*/ 256322 w 443986"/>
              <a:gd name="connsiteY6" fmla="*/ 0 h 1168630"/>
              <a:gd name="connsiteX0" fmla="*/ 256322 w 443986"/>
              <a:gd name="connsiteY0" fmla="*/ 0 h 1168630"/>
              <a:gd name="connsiteX1" fmla="*/ 258937 w 443986"/>
              <a:gd name="connsiteY1" fmla="*/ 281126 h 1168630"/>
              <a:gd name="connsiteX2" fmla="*/ 0 w 443986"/>
              <a:gd name="connsiteY2" fmla="*/ 1131631 h 1168630"/>
              <a:gd name="connsiteX3" fmla="*/ 105711 w 443986"/>
              <a:gd name="connsiteY3" fmla="*/ 1168630 h 1168630"/>
              <a:gd name="connsiteX4" fmla="*/ 396416 w 443986"/>
              <a:gd name="connsiteY4" fmla="*/ 418082 h 1168630"/>
              <a:gd name="connsiteX5" fmla="*/ 443986 w 443986"/>
              <a:gd name="connsiteY5" fmla="*/ 270087 h 1168630"/>
              <a:gd name="connsiteX6" fmla="*/ 256322 w 443986"/>
              <a:gd name="connsiteY6" fmla="*/ 0 h 1168630"/>
              <a:gd name="connsiteX0" fmla="*/ 356335 w 543999"/>
              <a:gd name="connsiteY0" fmla="*/ 0 h 1168630"/>
              <a:gd name="connsiteX1" fmla="*/ 358950 w 543999"/>
              <a:gd name="connsiteY1" fmla="*/ 281126 h 1168630"/>
              <a:gd name="connsiteX2" fmla="*/ 0 w 543999"/>
              <a:gd name="connsiteY2" fmla="*/ 1050668 h 1168630"/>
              <a:gd name="connsiteX3" fmla="*/ 205724 w 543999"/>
              <a:gd name="connsiteY3" fmla="*/ 1168630 h 1168630"/>
              <a:gd name="connsiteX4" fmla="*/ 496429 w 543999"/>
              <a:gd name="connsiteY4" fmla="*/ 418082 h 1168630"/>
              <a:gd name="connsiteX5" fmla="*/ 543999 w 543999"/>
              <a:gd name="connsiteY5" fmla="*/ 270087 h 1168630"/>
              <a:gd name="connsiteX6" fmla="*/ 356335 w 543999"/>
              <a:gd name="connsiteY6" fmla="*/ 0 h 1168630"/>
              <a:gd name="connsiteX0" fmla="*/ 356335 w 543999"/>
              <a:gd name="connsiteY0" fmla="*/ 0 h 1168630"/>
              <a:gd name="connsiteX1" fmla="*/ 387525 w 543999"/>
              <a:gd name="connsiteY1" fmla="*/ 281126 h 1168630"/>
              <a:gd name="connsiteX2" fmla="*/ 0 w 543999"/>
              <a:gd name="connsiteY2" fmla="*/ 1050668 h 1168630"/>
              <a:gd name="connsiteX3" fmla="*/ 205724 w 543999"/>
              <a:gd name="connsiteY3" fmla="*/ 1168630 h 1168630"/>
              <a:gd name="connsiteX4" fmla="*/ 496429 w 543999"/>
              <a:gd name="connsiteY4" fmla="*/ 418082 h 1168630"/>
              <a:gd name="connsiteX5" fmla="*/ 543999 w 543999"/>
              <a:gd name="connsiteY5" fmla="*/ 270087 h 1168630"/>
              <a:gd name="connsiteX6" fmla="*/ 356335 w 543999"/>
              <a:gd name="connsiteY6" fmla="*/ 0 h 1168630"/>
              <a:gd name="connsiteX0" fmla="*/ 356335 w 543999"/>
              <a:gd name="connsiteY0" fmla="*/ 0 h 1059093"/>
              <a:gd name="connsiteX1" fmla="*/ 387525 w 543999"/>
              <a:gd name="connsiteY1" fmla="*/ 281126 h 1059093"/>
              <a:gd name="connsiteX2" fmla="*/ 0 w 543999"/>
              <a:gd name="connsiteY2" fmla="*/ 1050668 h 1059093"/>
              <a:gd name="connsiteX3" fmla="*/ 167624 w 543999"/>
              <a:gd name="connsiteY3" fmla="*/ 1059093 h 1059093"/>
              <a:gd name="connsiteX4" fmla="*/ 496429 w 543999"/>
              <a:gd name="connsiteY4" fmla="*/ 418082 h 1059093"/>
              <a:gd name="connsiteX5" fmla="*/ 543999 w 543999"/>
              <a:gd name="connsiteY5" fmla="*/ 270087 h 1059093"/>
              <a:gd name="connsiteX6" fmla="*/ 356335 w 543999"/>
              <a:gd name="connsiteY6" fmla="*/ 0 h 1059093"/>
              <a:gd name="connsiteX0" fmla="*/ 356335 w 543999"/>
              <a:gd name="connsiteY0" fmla="*/ 0 h 1116243"/>
              <a:gd name="connsiteX1" fmla="*/ 387525 w 543999"/>
              <a:gd name="connsiteY1" fmla="*/ 281126 h 1116243"/>
              <a:gd name="connsiteX2" fmla="*/ 0 w 543999"/>
              <a:gd name="connsiteY2" fmla="*/ 1050668 h 1116243"/>
              <a:gd name="connsiteX3" fmla="*/ 96187 w 543999"/>
              <a:gd name="connsiteY3" fmla="*/ 1116243 h 1116243"/>
              <a:gd name="connsiteX4" fmla="*/ 496429 w 543999"/>
              <a:gd name="connsiteY4" fmla="*/ 418082 h 1116243"/>
              <a:gd name="connsiteX5" fmla="*/ 543999 w 543999"/>
              <a:gd name="connsiteY5" fmla="*/ 270087 h 1116243"/>
              <a:gd name="connsiteX6" fmla="*/ 356335 w 543999"/>
              <a:gd name="connsiteY6" fmla="*/ 0 h 1116243"/>
              <a:gd name="connsiteX0" fmla="*/ 356335 w 543999"/>
              <a:gd name="connsiteY0" fmla="*/ 0 h 1116243"/>
              <a:gd name="connsiteX1" fmla="*/ 387525 w 543999"/>
              <a:gd name="connsiteY1" fmla="*/ 281126 h 1116243"/>
              <a:gd name="connsiteX2" fmla="*/ 0 w 543999"/>
              <a:gd name="connsiteY2" fmla="*/ 1050668 h 1116243"/>
              <a:gd name="connsiteX3" fmla="*/ 96187 w 543999"/>
              <a:gd name="connsiteY3" fmla="*/ 1116243 h 1116243"/>
              <a:gd name="connsiteX4" fmla="*/ 444042 w 543999"/>
              <a:gd name="connsiteY4" fmla="*/ 403795 h 1116243"/>
              <a:gd name="connsiteX5" fmla="*/ 543999 w 543999"/>
              <a:gd name="connsiteY5" fmla="*/ 270087 h 1116243"/>
              <a:gd name="connsiteX6" fmla="*/ 356335 w 543999"/>
              <a:gd name="connsiteY6" fmla="*/ 0 h 1116243"/>
              <a:gd name="connsiteX0" fmla="*/ 356335 w 543999"/>
              <a:gd name="connsiteY0" fmla="*/ 0 h 1116243"/>
              <a:gd name="connsiteX1" fmla="*/ 330375 w 543999"/>
              <a:gd name="connsiteY1" fmla="*/ 304938 h 1116243"/>
              <a:gd name="connsiteX2" fmla="*/ 0 w 543999"/>
              <a:gd name="connsiteY2" fmla="*/ 1050668 h 1116243"/>
              <a:gd name="connsiteX3" fmla="*/ 96187 w 543999"/>
              <a:gd name="connsiteY3" fmla="*/ 1116243 h 1116243"/>
              <a:gd name="connsiteX4" fmla="*/ 444042 w 543999"/>
              <a:gd name="connsiteY4" fmla="*/ 403795 h 1116243"/>
              <a:gd name="connsiteX5" fmla="*/ 543999 w 543999"/>
              <a:gd name="connsiteY5" fmla="*/ 270087 h 1116243"/>
              <a:gd name="connsiteX6" fmla="*/ 356335 w 543999"/>
              <a:gd name="connsiteY6" fmla="*/ 0 h 1116243"/>
              <a:gd name="connsiteX0" fmla="*/ 356335 w 543999"/>
              <a:gd name="connsiteY0" fmla="*/ 0 h 1116243"/>
              <a:gd name="connsiteX1" fmla="*/ 344663 w 543999"/>
              <a:gd name="connsiteY1" fmla="*/ 343038 h 1116243"/>
              <a:gd name="connsiteX2" fmla="*/ 0 w 543999"/>
              <a:gd name="connsiteY2" fmla="*/ 1050668 h 1116243"/>
              <a:gd name="connsiteX3" fmla="*/ 96187 w 543999"/>
              <a:gd name="connsiteY3" fmla="*/ 1116243 h 1116243"/>
              <a:gd name="connsiteX4" fmla="*/ 444042 w 543999"/>
              <a:gd name="connsiteY4" fmla="*/ 403795 h 1116243"/>
              <a:gd name="connsiteX5" fmla="*/ 543999 w 543999"/>
              <a:gd name="connsiteY5" fmla="*/ 270087 h 1116243"/>
              <a:gd name="connsiteX6" fmla="*/ 356335 w 543999"/>
              <a:gd name="connsiteY6" fmla="*/ 0 h 1116243"/>
              <a:gd name="connsiteX0" fmla="*/ 356335 w 543999"/>
              <a:gd name="connsiteY0" fmla="*/ 0 h 1116243"/>
              <a:gd name="connsiteX1" fmla="*/ 344663 w 543999"/>
              <a:gd name="connsiteY1" fmla="*/ 343038 h 1116243"/>
              <a:gd name="connsiteX2" fmla="*/ 0 w 543999"/>
              <a:gd name="connsiteY2" fmla="*/ 1050668 h 1116243"/>
              <a:gd name="connsiteX3" fmla="*/ 96187 w 543999"/>
              <a:gd name="connsiteY3" fmla="*/ 1116243 h 1116243"/>
              <a:gd name="connsiteX4" fmla="*/ 410728 w 543999"/>
              <a:gd name="connsiteY4" fmla="*/ 541285 h 1116243"/>
              <a:gd name="connsiteX5" fmla="*/ 444042 w 543999"/>
              <a:gd name="connsiteY5" fmla="*/ 403795 h 1116243"/>
              <a:gd name="connsiteX6" fmla="*/ 543999 w 543999"/>
              <a:gd name="connsiteY6" fmla="*/ 270087 h 1116243"/>
              <a:gd name="connsiteX7" fmla="*/ 356335 w 543999"/>
              <a:gd name="connsiteY7" fmla="*/ 0 h 1116243"/>
              <a:gd name="connsiteX0" fmla="*/ 356335 w 543999"/>
              <a:gd name="connsiteY0" fmla="*/ 0 h 1116243"/>
              <a:gd name="connsiteX1" fmla="*/ 344663 w 543999"/>
              <a:gd name="connsiteY1" fmla="*/ 343038 h 1116243"/>
              <a:gd name="connsiteX2" fmla="*/ 0 w 543999"/>
              <a:gd name="connsiteY2" fmla="*/ 1050668 h 1116243"/>
              <a:gd name="connsiteX3" fmla="*/ 96187 w 543999"/>
              <a:gd name="connsiteY3" fmla="*/ 1116243 h 1116243"/>
              <a:gd name="connsiteX4" fmla="*/ 410728 w 543999"/>
              <a:gd name="connsiteY4" fmla="*/ 541285 h 1116243"/>
              <a:gd name="connsiteX5" fmla="*/ 467854 w 543999"/>
              <a:gd name="connsiteY5" fmla="*/ 403795 h 1116243"/>
              <a:gd name="connsiteX6" fmla="*/ 543999 w 543999"/>
              <a:gd name="connsiteY6" fmla="*/ 270087 h 1116243"/>
              <a:gd name="connsiteX7" fmla="*/ 356335 w 543999"/>
              <a:gd name="connsiteY7" fmla="*/ 0 h 1116243"/>
              <a:gd name="connsiteX0" fmla="*/ 384910 w 543999"/>
              <a:gd name="connsiteY0" fmla="*/ 0 h 1068618"/>
              <a:gd name="connsiteX1" fmla="*/ 344663 w 543999"/>
              <a:gd name="connsiteY1" fmla="*/ 295413 h 1068618"/>
              <a:gd name="connsiteX2" fmla="*/ 0 w 543999"/>
              <a:gd name="connsiteY2" fmla="*/ 1003043 h 1068618"/>
              <a:gd name="connsiteX3" fmla="*/ 96187 w 543999"/>
              <a:gd name="connsiteY3" fmla="*/ 1068618 h 1068618"/>
              <a:gd name="connsiteX4" fmla="*/ 410728 w 543999"/>
              <a:gd name="connsiteY4" fmla="*/ 493660 h 1068618"/>
              <a:gd name="connsiteX5" fmla="*/ 467854 w 543999"/>
              <a:gd name="connsiteY5" fmla="*/ 356170 h 1068618"/>
              <a:gd name="connsiteX6" fmla="*/ 543999 w 543999"/>
              <a:gd name="connsiteY6" fmla="*/ 222462 h 1068618"/>
              <a:gd name="connsiteX7" fmla="*/ 384910 w 543999"/>
              <a:gd name="connsiteY7" fmla="*/ 0 h 1068618"/>
              <a:gd name="connsiteX0" fmla="*/ 384910 w 543999"/>
              <a:gd name="connsiteY0" fmla="*/ 0 h 1068618"/>
              <a:gd name="connsiteX1" fmla="*/ 406575 w 543999"/>
              <a:gd name="connsiteY1" fmla="*/ 300176 h 1068618"/>
              <a:gd name="connsiteX2" fmla="*/ 0 w 543999"/>
              <a:gd name="connsiteY2" fmla="*/ 1003043 h 1068618"/>
              <a:gd name="connsiteX3" fmla="*/ 96187 w 543999"/>
              <a:gd name="connsiteY3" fmla="*/ 1068618 h 1068618"/>
              <a:gd name="connsiteX4" fmla="*/ 410728 w 543999"/>
              <a:gd name="connsiteY4" fmla="*/ 493660 h 1068618"/>
              <a:gd name="connsiteX5" fmla="*/ 467854 w 543999"/>
              <a:gd name="connsiteY5" fmla="*/ 356170 h 1068618"/>
              <a:gd name="connsiteX6" fmla="*/ 543999 w 543999"/>
              <a:gd name="connsiteY6" fmla="*/ 222462 h 1068618"/>
              <a:gd name="connsiteX7" fmla="*/ 384910 w 543999"/>
              <a:gd name="connsiteY7" fmla="*/ 0 h 1068618"/>
              <a:gd name="connsiteX0" fmla="*/ 384910 w 543999"/>
              <a:gd name="connsiteY0" fmla="*/ 0 h 1068618"/>
              <a:gd name="connsiteX1" fmla="*/ 387525 w 543999"/>
              <a:gd name="connsiteY1" fmla="*/ 295413 h 1068618"/>
              <a:gd name="connsiteX2" fmla="*/ 0 w 543999"/>
              <a:gd name="connsiteY2" fmla="*/ 1003043 h 1068618"/>
              <a:gd name="connsiteX3" fmla="*/ 96187 w 543999"/>
              <a:gd name="connsiteY3" fmla="*/ 1068618 h 1068618"/>
              <a:gd name="connsiteX4" fmla="*/ 410728 w 543999"/>
              <a:gd name="connsiteY4" fmla="*/ 493660 h 1068618"/>
              <a:gd name="connsiteX5" fmla="*/ 467854 w 543999"/>
              <a:gd name="connsiteY5" fmla="*/ 356170 h 1068618"/>
              <a:gd name="connsiteX6" fmla="*/ 543999 w 543999"/>
              <a:gd name="connsiteY6" fmla="*/ 222462 h 1068618"/>
              <a:gd name="connsiteX7" fmla="*/ 384910 w 543999"/>
              <a:gd name="connsiteY7" fmla="*/ 0 h 1068618"/>
              <a:gd name="connsiteX0" fmla="*/ 384910 w 543999"/>
              <a:gd name="connsiteY0" fmla="*/ 0 h 1082905"/>
              <a:gd name="connsiteX1" fmla="*/ 387525 w 543999"/>
              <a:gd name="connsiteY1" fmla="*/ 295413 h 1082905"/>
              <a:gd name="connsiteX2" fmla="*/ 0 w 543999"/>
              <a:gd name="connsiteY2" fmla="*/ 1003043 h 1082905"/>
              <a:gd name="connsiteX3" fmla="*/ 120000 w 543999"/>
              <a:gd name="connsiteY3" fmla="*/ 1082905 h 1082905"/>
              <a:gd name="connsiteX4" fmla="*/ 410728 w 543999"/>
              <a:gd name="connsiteY4" fmla="*/ 493660 h 1082905"/>
              <a:gd name="connsiteX5" fmla="*/ 467854 w 543999"/>
              <a:gd name="connsiteY5" fmla="*/ 356170 h 1082905"/>
              <a:gd name="connsiteX6" fmla="*/ 543999 w 543999"/>
              <a:gd name="connsiteY6" fmla="*/ 222462 h 1082905"/>
              <a:gd name="connsiteX7" fmla="*/ 384910 w 543999"/>
              <a:gd name="connsiteY7" fmla="*/ 0 h 1082905"/>
              <a:gd name="connsiteX0" fmla="*/ 375385 w 534474"/>
              <a:gd name="connsiteY0" fmla="*/ 0 h 1082905"/>
              <a:gd name="connsiteX1" fmla="*/ 378000 w 534474"/>
              <a:gd name="connsiteY1" fmla="*/ 295413 h 1082905"/>
              <a:gd name="connsiteX2" fmla="*/ 0 w 534474"/>
              <a:gd name="connsiteY2" fmla="*/ 1060193 h 1082905"/>
              <a:gd name="connsiteX3" fmla="*/ 110475 w 534474"/>
              <a:gd name="connsiteY3" fmla="*/ 1082905 h 1082905"/>
              <a:gd name="connsiteX4" fmla="*/ 401203 w 534474"/>
              <a:gd name="connsiteY4" fmla="*/ 493660 h 1082905"/>
              <a:gd name="connsiteX5" fmla="*/ 458329 w 534474"/>
              <a:gd name="connsiteY5" fmla="*/ 356170 h 1082905"/>
              <a:gd name="connsiteX6" fmla="*/ 534474 w 534474"/>
              <a:gd name="connsiteY6" fmla="*/ 222462 h 1082905"/>
              <a:gd name="connsiteX7" fmla="*/ 375385 w 534474"/>
              <a:gd name="connsiteY7" fmla="*/ 0 h 1082905"/>
              <a:gd name="connsiteX0" fmla="*/ 375385 w 534474"/>
              <a:gd name="connsiteY0" fmla="*/ 0 h 1106491"/>
              <a:gd name="connsiteX1" fmla="*/ 378000 w 534474"/>
              <a:gd name="connsiteY1" fmla="*/ 318999 h 1106491"/>
              <a:gd name="connsiteX2" fmla="*/ 0 w 534474"/>
              <a:gd name="connsiteY2" fmla="*/ 1083779 h 1106491"/>
              <a:gd name="connsiteX3" fmla="*/ 110475 w 534474"/>
              <a:gd name="connsiteY3" fmla="*/ 1106491 h 1106491"/>
              <a:gd name="connsiteX4" fmla="*/ 401203 w 534474"/>
              <a:gd name="connsiteY4" fmla="*/ 517246 h 1106491"/>
              <a:gd name="connsiteX5" fmla="*/ 458329 w 534474"/>
              <a:gd name="connsiteY5" fmla="*/ 379756 h 1106491"/>
              <a:gd name="connsiteX6" fmla="*/ 534474 w 534474"/>
              <a:gd name="connsiteY6" fmla="*/ 246048 h 1106491"/>
              <a:gd name="connsiteX7" fmla="*/ 375385 w 534474"/>
              <a:gd name="connsiteY7" fmla="*/ 0 h 1106491"/>
              <a:gd name="connsiteX0" fmla="*/ 375385 w 526622"/>
              <a:gd name="connsiteY0" fmla="*/ 0 h 1106491"/>
              <a:gd name="connsiteX1" fmla="*/ 378000 w 526622"/>
              <a:gd name="connsiteY1" fmla="*/ 318999 h 1106491"/>
              <a:gd name="connsiteX2" fmla="*/ 0 w 526622"/>
              <a:gd name="connsiteY2" fmla="*/ 1083779 h 1106491"/>
              <a:gd name="connsiteX3" fmla="*/ 110475 w 526622"/>
              <a:gd name="connsiteY3" fmla="*/ 1106491 h 1106491"/>
              <a:gd name="connsiteX4" fmla="*/ 401203 w 526622"/>
              <a:gd name="connsiteY4" fmla="*/ 517246 h 1106491"/>
              <a:gd name="connsiteX5" fmla="*/ 458329 w 526622"/>
              <a:gd name="connsiteY5" fmla="*/ 379756 h 1106491"/>
              <a:gd name="connsiteX6" fmla="*/ 526622 w 526622"/>
              <a:gd name="connsiteY6" fmla="*/ 246048 h 1106491"/>
              <a:gd name="connsiteX7" fmla="*/ 375385 w 526622"/>
              <a:gd name="connsiteY7" fmla="*/ 0 h 1106491"/>
              <a:gd name="connsiteX0" fmla="*/ 375385 w 526622"/>
              <a:gd name="connsiteY0" fmla="*/ 0 h 1106491"/>
              <a:gd name="connsiteX1" fmla="*/ 372765 w 526622"/>
              <a:gd name="connsiteY1" fmla="*/ 305896 h 1106491"/>
              <a:gd name="connsiteX2" fmla="*/ 0 w 526622"/>
              <a:gd name="connsiteY2" fmla="*/ 1083779 h 1106491"/>
              <a:gd name="connsiteX3" fmla="*/ 110475 w 526622"/>
              <a:gd name="connsiteY3" fmla="*/ 1106491 h 1106491"/>
              <a:gd name="connsiteX4" fmla="*/ 401203 w 526622"/>
              <a:gd name="connsiteY4" fmla="*/ 517246 h 1106491"/>
              <a:gd name="connsiteX5" fmla="*/ 458329 w 526622"/>
              <a:gd name="connsiteY5" fmla="*/ 379756 h 1106491"/>
              <a:gd name="connsiteX6" fmla="*/ 526622 w 526622"/>
              <a:gd name="connsiteY6" fmla="*/ 246048 h 1106491"/>
              <a:gd name="connsiteX7" fmla="*/ 375385 w 526622"/>
              <a:gd name="connsiteY7" fmla="*/ 0 h 1106491"/>
              <a:gd name="connsiteX0" fmla="*/ 320417 w 471654"/>
              <a:gd name="connsiteY0" fmla="*/ 0 h 1106491"/>
              <a:gd name="connsiteX1" fmla="*/ 317797 w 471654"/>
              <a:gd name="connsiteY1" fmla="*/ 305896 h 1106491"/>
              <a:gd name="connsiteX2" fmla="*/ 0 w 471654"/>
              <a:gd name="connsiteY2" fmla="*/ 1057573 h 1106491"/>
              <a:gd name="connsiteX3" fmla="*/ 55507 w 471654"/>
              <a:gd name="connsiteY3" fmla="*/ 1106491 h 1106491"/>
              <a:gd name="connsiteX4" fmla="*/ 346235 w 471654"/>
              <a:gd name="connsiteY4" fmla="*/ 517246 h 1106491"/>
              <a:gd name="connsiteX5" fmla="*/ 403361 w 471654"/>
              <a:gd name="connsiteY5" fmla="*/ 379756 h 1106491"/>
              <a:gd name="connsiteX6" fmla="*/ 471654 w 471654"/>
              <a:gd name="connsiteY6" fmla="*/ 246048 h 1106491"/>
              <a:gd name="connsiteX7" fmla="*/ 320417 w 471654"/>
              <a:gd name="connsiteY7" fmla="*/ 0 h 1106491"/>
              <a:gd name="connsiteX0" fmla="*/ 372768 w 524005"/>
              <a:gd name="connsiteY0" fmla="*/ 0 h 1106491"/>
              <a:gd name="connsiteX1" fmla="*/ 370148 w 524005"/>
              <a:gd name="connsiteY1" fmla="*/ 305896 h 1106491"/>
              <a:gd name="connsiteX2" fmla="*/ 0 w 524005"/>
              <a:gd name="connsiteY2" fmla="*/ 1075917 h 1106491"/>
              <a:gd name="connsiteX3" fmla="*/ 107858 w 524005"/>
              <a:gd name="connsiteY3" fmla="*/ 1106491 h 1106491"/>
              <a:gd name="connsiteX4" fmla="*/ 398586 w 524005"/>
              <a:gd name="connsiteY4" fmla="*/ 517246 h 1106491"/>
              <a:gd name="connsiteX5" fmla="*/ 455712 w 524005"/>
              <a:gd name="connsiteY5" fmla="*/ 379756 h 1106491"/>
              <a:gd name="connsiteX6" fmla="*/ 524005 w 524005"/>
              <a:gd name="connsiteY6" fmla="*/ 246048 h 1106491"/>
              <a:gd name="connsiteX7" fmla="*/ 372768 w 524005"/>
              <a:gd name="connsiteY7" fmla="*/ 0 h 1106491"/>
              <a:gd name="connsiteX0" fmla="*/ 372768 w 524005"/>
              <a:gd name="connsiteY0" fmla="*/ 0 h 1106491"/>
              <a:gd name="connsiteX1" fmla="*/ 370148 w 524005"/>
              <a:gd name="connsiteY1" fmla="*/ 305896 h 1106491"/>
              <a:gd name="connsiteX2" fmla="*/ 260414 w 524005"/>
              <a:gd name="connsiteY2" fmla="*/ 607186 h 1106491"/>
              <a:gd name="connsiteX3" fmla="*/ 0 w 524005"/>
              <a:gd name="connsiteY3" fmla="*/ 1075917 h 1106491"/>
              <a:gd name="connsiteX4" fmla="*/ 107858 w 524005"/>
              <a:gd name="connsiteY4" fmla="*/ 1106491 h 1106491"/>
              <a:gd name="connsiteX5" fmla="*/ 398586 w 524005"/>
              <a:gd name="connsiteY5" fmla="*/ 517246 h 1106491"/>
              <a:gd name="connsiteX6" fmla="*/ 455712 w 524005"/>
              <a:gd name="connsiteY6" fmla="*/ 379756 h 1106491"/>
              <a:gd name="connsiteX7" fmla="*/ 524005 w 524005"/>
              <a:gd name="connsiteY7" fmla="*/ 246048 h 1106491"/>
              <a:gd name="connsiteX8" fmla="*/ 372768 w 524005"/>
              <a:gd name="connsiteY8" fmla="*/ 0 h 1106491"/>
              <a:gd name="connsiteX0" fmla="*/ 372768 w 524005"/>
              <a:gd name="connsiteY0" fmla="*/ 0 h 1106491"/>
              <a:gd name="connsiteX1" fmla="*/ 370148 w 524005"/>
              <a:gd name="connsiteY1" fmla="*/ 305896 h 1106491"/>
              <a:gd name="connsiteX2" fmla="*/ 341558 w 524005"/>
              <a:gd name="connsiteY2" fmla="*/ 515464 h 1106491"/>
              <a:gd name="connsiteX3" fmla="*/ 0 w 524005"/>
              <a:gd name="connsiteY3" fmla="*/ 1075917 h 1106491"/>
              <a:gd name="connsiteX4" fmla="*/ 107858 w 524005"/>
              <a:gd name="connsiteY4" fmla="*/ 1106491 h 1106491"/>
              <a:gd name="connsiteX5" fmla="*/ 398586 w 524005"/>
              <a:gd name="connsiteY5" fmla="*/ 517246 h 1106491"/>
              <a:gd name="connsiteX6" fmla="*/ 455712 w 524005"/>
              <a:gd name="connsiteY6" fmla="*/ 379756 h 1106491"/>
              <a:gd name="connsiteX7" fmla="*/ 524005 w 524005"/>
              <a:gd name="connsiteY7" fmla="*/ 246048 h 1106491"/>
              <a:gd name="connsiteX8" fmla="*/ 372768 w 524005"/>
              <a:gd name="connsiteY8" fmla="*/ 0 h 1106491"/>
              <a:gd name="connsiteX0" fmla="*/ 372768 w 524005"/>
              <a:gd name="connsiteY0" fmla="*/ 0 h 1106491"/>
              <a:gd name="connsiteX1" fmla="*/ 370148 w 524005"/>
              <a:gd name="connsiteY1" fmla="*/ 305896 h 1106491"/>
              <a:gd name="connsiteX2" fmla="*/ 291824 w 524005"/>
              <a:gd name="connsiteY2" fmla="*/ 512844 h 1106491"/>
              <a:gd name="connsiteX3" fmla="*/ 0 w 524005"/>
              <a:gd name="connsiteY3" fmla="*/ 1075917 h 1106491"/>
              <a:gd name="connsiteX4" fmla="*/ 107858 w 524005"/>
              <a:gd name="connsiteY4" fmla="*/ 1106491 h 1106491"/>
              <a:gd name="connsiteX5" fmla="*/ 398586 w 524005"/>
              <a:gd name="connsiteY5" fmla="*/ 517246 h 1106491"/>
              <a:gd name="connsiteX6" fmla="*/ 455712 w 524005"/>
              <a:gd name="connsiteY6" fmla="*/ 379756 h 1106491"/>
              <a:gd name="connsiteX7" fmla="*/ 524005 w 524005"/>
              <a:gd name="connsiteY7" fmla="*/ 246048 h 1106491"/>
              <a:gd name="connsiteX8" fmla="*/ 372768 w 524005"/>
              <a:gd name="connsiteY8" fmla="*/ 0 h 1106491"/>
              <a:gd name="connsiteX0" fmla="*/ 372768 w 524005"/>
              <a:gd name="connsiteY0" fmla="*/ 0 h 1106491"/>
              <a:gd name="connsiteX1" fmla="*/ 435587 w 524005"/>
              <a:gd name="connsiteY1" fmla="*/ 334722 h 1106491"/>
              <a:gd name="connsiteX2" fmla="*/ 291824 w 524005"/>
              <a:gd name="connsiteY2" fmla="*/ 512844 h 1106491"/>
              <a:gd name="connsiteX3" fmla="*/ 0 w 524005"/>
              <a:gd name="connsiteY3" fmla="*/ 1075917 h 1106491"/>
              <a:gd name="connsiteX4" fmla="*/ 107858 w 524005"/>
              <a:gd name="connsiteY4" fmla="*/ 1106491 h 1106491"/>
              <a:gd name="connsiteX5" fmla="*/ 398586 w 524005"/>
              <a:gd name="connsiteY5" fmla="*/ 517246 h 1106491"/>
              <a:gd name="connsiteX6" fmla="*/ 455712 w 524005"/>
              <a:gd name="connsiteY6" fmla="*/ 379756 h 1106491"/>
              <a:gd name="connsiteX7" fmla="*/ 524005 w 524005"/>
              <a:gd name="connsiteY7" fmla="*/ 246048 h 1106491"/>
              <a:gd name="connsiteX8" fmla="*/ 372768 w 524005"/>
              <a:gd name="connsiteY8" fmla="*/ 0 h 1106491"/>
              <a:gd name="connsiteX0" fmla="*/ 372768 w 524005"/>
              <a:gd name="connsiteY0" fmla="*/ 0 h 1106491"/>
              <a:gd name="connsiteX1" fmla="*/ 367531 w 524005"/>
              <a:gd name="connsiteY1" fmla="*/ 321619 h 1106491"/>
              <a:gd name="connsiteX2" fmla="*/ 291824 w 524005"/>
              <a:gd name="connsiteY2" fmla="*/ 512844 h 1106491"/>
              <a:gd name="connsiteX3" fmla="*/ 0 w 524005"/>
              <a:gd name="connsiteY3" fmla="*/ 1075917 h 1106491"/>
              <a:gd name="connsiteX4" fmla="*/ 107858 w 524005"/>
              <a:gd name="connsiteY4" fmla="*/ 1106491 h 1106491"/>
              <a:gd name="connsiteX5" fmla="*/ 398586 w 524005"/>
              <a:gd name="connsiteY5" fmla="*/ 517246 h 1106491"/>
              <a:gd name="connsiteX6" fmla="*/ 455712 w 524005"/>
              <a:gd name="connsiteY6" fmla="*/ 379756 h 1106491"/>
              <a:gd name="connsiteX7" fmla="*/ 524005 w 524005"/>
              <a:gd name="connsiteY7" fmla="*/ 246048 h 1106491"/>
              <a:gd name="connsiteX8" fmla="*/ 372768 w 524005"/>
              <a:gd name="connsiteY8" fmla="*/ 0 h 1106491"/>
              <a:gd name="connsiteX0" fmla="*/ 372768 w 524005"/>
              <a:gd name="connsiteY0" fmla="*/ 0 h 1106491"/>
              <a:gd name="connsiteX1" fmla="*/ 367531 w 524005"/>
              <a:gd name="connsiteY1" fmla="*/ 321619 h 1106491"/>
              <a:gd name="connsiteX2" fmla="*/ 291824 w 524005"/>
              <a:gd name="connsiteY2" fmla="*/ 512844 h 1106491"/>
              <a:gd name="connsiteX3" fmla="*/ 0 w 524005"/>
              <a:gd name="connsiteY3" fmla="*/ 1075917 h 1106491"/>
              <a:gd name="connsiteX4" fmla="*/ 107858 w 524005"/>
              <a:gd name="connsiteY4" fmla="*/ 1106491 h 1106491"/>
              <a:gd name="connsiteX5" fmla="*/ 398586 w 524005"/>
              <a:gd name="connsiteY5" fmla="*/ 517246 h 1106491"/>
              <a:gd name="connsiteX6" fmla="*/ 455712 w 524005"/>
              <a:gd name="connsiteY6" fmla="*/ 379756 h 1106491"/>
              <a:gd name="connsiteX7" fmla="*/ 524005 w 524005"/>
              <a:gd name="connsiteY7" fmla="*/ 246048 h 1106491"/>
              <a:gd name="connsiteX8" fmla="*/ 372768 w 524005"/>
              <a:gd name="connsiteY8" fmla="*/ 0 h 1106491"/>
              <a:gd name="connsiteX0" fmla="*/ 372768 w 524005"/>
              <a:gd name="connsiteY0" fmla="*/ 0 h 1106491"/>
              <a:gd name="connsiteX1" fmla="*/ 367531 w 524005"/>
              <a:gd name="connsiteY1" fmla="*/ 321619 h 1106491"/>
              <a:gd name="connsiteX2" fmla="*/ 291824 w 524005"/>
              <a:gd name="connsiteY2" fmla="*/ 512844 h 1106491"/>
              <a:gd name="connsiteX3" fmla="*/ 0 w 524005"/>
              <a:gd name="connsiteY3" fmla="*/ 1075917 h 1106491"/>
              <a:gd name="connsiteX4" fmla="*/ 107858 w 524005"/>
              <a:gd name="connsiteY4" fmla="*/ 1106491 h 1106491"/>
              <a:gd name="connsiteX5" fmla="*/ 398586 w 524005"/>
              <a:gd name="connsiteY5" fmla="*/ 517246 h 1106491"/>
              <a:gd name="connsiteX6" fmla="*/ 455712 w 524005"/>
              <a:gd name="connsiteY6" fmla="*/ 379756 h 1106491"/>
              <a:gd name="connsiteX7" fmla="*/ 524005 w 524005"/>
              <a:gd name="connsiteY7" fmla="*/ 246048 h 1106491"/>
              <a:gd name="connsiteX8" fmla="*/ 372768 w 524005"/>
              <a:gd name="connsiteY8" fmla="*/ 0 h 1106491"/>
              <a:gd name="connsiteX0" fmla="*/ 372768 w 524005"/>
              <a:gd name="connsiteY0" fmla="*/ 0 h 1106491"/>
              <a:gd name="connsiteX1" fmla="*/ 367531 w 524005"/>
              <a:gd name="connsiteY1" fmla="*/ 321619 h 1106491"/>
              <a:gd name="connsiteX2" fmla="*/ 291824 w 524005"/>
              <a:gd name="connsiteY2" fmla="*/ 512844 h 1106491"/>
              <a:gd name="connsiteX3" fmla="*/ 0 w 524005"/>
              <a:gd name="connsiteY3" fmla="*/ 1075917 h 1106491"/>
              <a:gd name="connsiteX4" fmla="*/ 107858 w 524005"/>
              <a:gd name="connsiteY4" fmla="*/ 1106491 h 1106491"/>
              <a:gd name="connsiteX5" fmla="*/ 390734 w 524005"/>
              <a:gd name="connsiteY5" fmla="*/ 551314 h 1106491"/>
              <a:gd name="connsiteX6" fmla="*/ 455712 w 524005"/>
              <a:gd name="connsiteY6" fmla="*/ 379756 h 1106491"/>
              <a:gd name="connsiteX7" fmla="*/ 524005 w 524005"/>
              <a:gd name="connsiteY7" fmla="*/ 246048 h 1106491"/>
              <a:gd name="connsiteX8" fmla="*/ 372768 w 524005"/>
              <a:gd name="connsiteY8" fmla="*/ 0 h 1106491"/>
              <a:gd name="connsiteX0" fmla="*/ 372768 w 524005"/>
              <a:gd name="connsiteY0" fmla="*/ 0 h 1127456"/>
              <a:gd name="connsiteX1" fmla="*/ 367531 w 524005"/>
              <a:gd name="connsiteY1" fmla="*/ 321619 h 1127456"/>
              <a:gd name="connsiteX2" fmla="*/ 291824 w 524005"/>
              <a:gd name="connsiteY2" fmla="*/ 512844 h 1127456"/>
              <a:gd name="connsiteX3" fmla="*/ 0 w 524005"/>
              <a:gd name="connsiteY3" fmla="*/ 1075917 h 1127456"/>
              <a:gd name="connsiteX4" fmla="*/ 100005 w 524005"/>
              <a:gd name="connsiteY4" fmla="*/ 1127456 h 1127456"/>
              <a:gd name="connsiteX5" fmla="*/ 390734 w 524005"/>
              <a:gd name="connsiteY5" fmla="*/ 551314 h 1127456"/>
              <a:gd name="connsiteX6" fmla="*/ 455712 w 524005"/>
              <a:gd name="connsiteY6" fmla="*/ 379756 h 1127456"/>
              <a:gd name="connsiteX7" fmla="*/ 524005 w 524005"/>
              <a:gd name="connsiteY7" fmla="*/ 246048 h 1127456"/>
              <a:gd name="connsiteX8" fmla="*/ 372768 w 524005"/>
              <a:gd name="connsiteY8" fmla="*/ 0 h 1127456"/>
              <a:gd name="connsiteX0" fmla="*/ 372768 w 524005"/>
              <a:gd name="connsiteY0" fmla="*/ 0 h 1127456"/>
              <a:gd name="connsiteX1" fmla="*/ 367531 w 524005"/>
              <a:gd name="connsiteY1" fmla="*/ 321619 h 1127456"/>
              <a:gd name="connsiteX2" fmla="*/ 291824 w 524005"/>
              <a:gd name="connsiteY2" fmla="*/ 512844 h 1127456"/>
              <a:gd name="connsiteX3" fmla="*/ 0 w 524005"/>
              <a:gd name="connsiteY3" fmla="*/ 1075917 h 1127456"/>
              <a:gd name="connsiteX4" fmla="*/ 100005 w 524005"/>
              <a:gd name="connsiteY4" fmla="*/ 1127456 h 1127456"/>
              <a:gd name="connsiteX5" fmla="*/ 390734 w 524005"/>
              <a:gd name="connsiteY5" fmla="*/ 551314 h 1127456"/>
              <a:gd name="connsiteX6" fmla="*/ 416449 w 524005"/>
              <a:gd name="connsiteY6" fmla="*/ 384998 h 1127456"/>
              <a:gd name="connsiteX7" fmla="*/ 524005 w 524005"/>
              <a:gd name="connsiteY7" fmla="*/ 246048 h 1127456"/>
              <a:gd name="connsiteX8" fmla="*/ 372768 w 524005"/>
              <a:gd name="connsiteY8" fmla="*/ 0 h 1127456"/>
              <a:gd name="connsiteX0" fmla="*/ 372768 w 524005"/>
              <a:gd name="connsiteY0" fmla="*/ 0 h 1127456"/>
              <a:gd name="connsiteX1" fmla="*/ 367531 w 524005"/>
              <a:gd name="connsiteY1" fmla="*/ 321619 h 1127456"/>
              <a:gd name="connsiteX2" fmla="*/ 291824 w 524005"/>
              <a:gd name="connsiteY2" fmla="*/ 512844 h 1127456"/>
              <a:gd name="connsiteX3" fmla="*/ 0 w 524005"/>
              <a:gd name="connsiteY3" fmla="*/ 1075917 h 1127456"/>
              <a:gd name="connsiteX4" fmla="*/ 100005 w 524005"/>
              <a:gd name="connsiteY4" fmla="*/ 1127456 h 1127456"/>
              <a:gd name="connsiteX5" fmla="*/ 390734 w 524005"/>
              <a:gd name="connsiteY5" fmla="*/ 551314 h 1127456"/>
              <a:gd name="connsiteX6" fmla="*/ 453095 w 524005"/>
              <a:gd name="connsiteY6" fmla="*/ 398101 h 1127456"/>
              <a:gd name="connsiteX7" fmla="*/ 524005 w 524005"/>
              <a:gd name="connsiteY7" fmla="*/ 246048 h 1127456"/>
              <a:gd name="connsiteX8" fmla="*/ 372768 w 524005"/>
              <a:gd name="connsiteY8" fmla="*/ 0 h 1127456"/>
              <a:gd name="connsiteX0" fmla="*/ 372768 w 482124"/>
              <a:gd name="connsiteY0" fmla="*/ 0 h 1127456"/>
              <a:gd name="connsiteX1" fmla="*/ 367531 w 482124"/>
              <a:gd name="connsiteY1" fmla="*/ 321619 h 1127456"/>
              <a:gd name="connsiteX2" fmla="*/ 291824 w 482124"/>
              <a:gd name="connsiteY2" fmla="*/ 512844 h 1127456"/>
              <a:gd name="connsiteX3" fmla="*/ 0 w 482124"/>
              <a:gd name="connsiteY3" fmla="*/ 1075917 h 1127456"/>
              <a:gd name="connsiteX4" fmla="*/ 100005 w 482124"/>
              <a:gd name="connsiteY4" fmla="*/ 1127456 h 1127456"/>
              <a:gd name="connsiteX5" fmla="*/ 390734 w 482124"/>
              <a:gd name="connsiteY5" fmla="*/ 551314 h 1127456"/>
              <a:gd name="connsiteX6" fmla="*/ 453095 w 482124"/>
              <a:gd name="connsiteY6" fmla="*/ 398101 h 1127456"/>
              <a:gd name="connsiteX7" fmla="*/ 482124 w 482124"/>
              <a:gd name="connsiteY7" fmla="*/ 248670 h 1127456"/>
              <a:gd name="connsiteX8" fmla="*/ 372768 w 482124"/>
              <a:gd name="connsiteY8" fmla="*/ 0 h 1127456"/>
              <a:gd name="connsiteX0" fmla="*/ 372768 w 513535"/>
              <a:gd name="connsiteY0" fmla="*/ 0 h 1127456"/>
              <a:gd name="connsiteX1" fmla="*/ 367531 w 513535"/>
              <a:gd name="connsiteY1" fmla="*/ 321619 h 1127456"/>
              <a:gd name="connsiteX2" fmla="*/ 291824 w 513535"/>
              <a:gd name="connsiteY2" fmla="*/ 512844 h 1127456"/>
              <a:gd name="connsiteX3" fmla="*/ 0 w 513535"/>
              <a:gd name="connsiteY3" fmla="*/ 1075917 h 1127456"/>
              <a:gd name="connsiteX4" fmla="*/ 100005 w 513535"/>
              <a:gd name="connsiteY4" fmla="*/ 1127456 h 1127456"/>
              <a:gd name="connsiteX5" fmla="*/ 390734 w 513535"/>
              <a:gd name="connsiteY5" fmla="*/ 551314 h 1127456"/>
              <a:gd name="connsiteX6" fmla="*/ 453095 w 513535"/>
              <a:gd name="connsiteY6" fmla="*/ 398101 h 1127456"/>
              <a:gd name="connsiteX7" fmla="*/ 513535 w 513535"/>
              <a:gd name="connsiteY7" fmla="*/ 246049 h 1127456"/>
              <a:gd name="connsiteX8" fmla="*/ 372768 w 513535"/>
              <a:gd name="connsiteY8" fmla="*/ 0 h 1127456"/>
              <a:gd name="connsiteX0" fmla="*/ 372768 w 513535"/>
              <a:gd name="connsiteY0" fmla="*/ 0 h 1127456"/>
              <a:gd name="connsiteX1" fmla="*/ 367531 w 513535"/>
              <a:gd name="connsiteY1" fmla="*/ 321619 h 1127456"/>
              <a:gd name="connsiteX2" fmla="*/ 291824 w 513535"/>
              <a:gd name="connsiteY2" fmla="*/ 512844 h 1127456"/>
              <a:gd name="connsiteX3" fmla="*/ 0 w 513535"/>
              <a:gd name="connsiteY3" fmla="*/ 1075917 h 1127456"/>
              <a:gd name="connsiteX4" fmla="*/ 100005 w 513535"/>
              <a:gd name="connsiteY4" fmla="*/ 1127456 h 1127456"/>
              <a:gd name="connsiteX5" fmla="*/ 390734 w 513535"/>
              <a:gd name="connsiteY5" fmla="*/ 551314 h 1127456"/>
              <a:gd name="connsiteX6" fmla="*/ 453095 w 513535"/>
              <a:gd name="connsiteY6" fmla="*/ 398101 h 1127456"/>
              <a:gd name="connsiteX7" fmla="*/ 513535 w 513535"/>
              <a:gd name="connsiteY7" fmla="*/ 246049 h 1127456"/>
              <a:gd name="connsiteX8" fmla="*/ 372768 w 513535"/>
              <a:gd name="connsiteY8" fmla="*/ 0 h 1127456"/>
              <a:gd name="connsiteX0" fmla="*/ 367533 w 513535"/>
              <a:gd name="connsiteY0" fmla="*/ 0 h 1145800"/>
              <a:gd name="connsiteX1" fmla="*/ 367531 w 513535"/>
              <a:gd name="connsiteY1" fmla="*/ 339963 h 1145800"/>
              <a:gd name="connsiteX2" fmla="*/ 291824 w 513535"/>
              <a:gd name="connsiteY2" fmla="*/ 531188 h 1145800"/>
              <a:gd name="connsiteX3" fmla="*/ 0 w 513535"/>
              <a:gd name="connsiteY3" fmla="*/ 1094261 h 1145800"/>
              <a:gd name="connsiteX4" fmla="*/ 100005 w 513535"/>
              <a:gd name="connsiteY4" fmla="*/ 1145800 h 1145800"/>
              <a:gd name="connsiteX5" fmla="*/ 390734 w 513535"/>
              <a:gd name="connsiteY5" fmla="*/ 569658 h 1145800"/>
              <a:gd name="connsiteX6" fmla="*/ 453095 w 513535"/>
              <a:gd name="connsiteY6" fmla="*/ 416445 h 1145800"/>
              <a:gd name="connsiteX7" fmla="*/ 513535 w 513535"/>
              <a:gd name="connsiteY7" fmla="*/ 264393 h 1145800"/>
              <a:gd name="connsiteX8" fmla="*/ 367533 w 513535"/>
              <a:gd name="connsiteY8" fmla="*/ 0 h 1145800"/>
              <a:gd name="connsiteX0" fmla="*/ 359681 w 505683"/>
              <a:gd name="connsiteY0" fmla="*/ 0 h 1145800"/>
              <a:gd name="connsiteX1" fmla="*/ 359679 w 505683"/>
              <a:gd name="connsiteY1" fmla="*/ 339963 h 1145800"/>
              <a:gd name="connsiteX2" fmla="*/ 283972 w 505683"/>
              <a:gd name="connsiteY2" fmla="*/ 531188 h 1145800"/>
              <a:gd name="connsiteX3" fmla="*/ 0 w 505683"/>
              <a:gd name="connsiteY3" fmla="*/ 1094261 h 1145800"/>
              <a:gd name="connsiteX4" fmla="*/ 92153 w 505683"/>
              <a:gd name="connsiteY4" fmla="*/ 1145800 h 1145800"/>
              <a:gd name="connsiteX5" fmla="*/ 382882 w 505683"/>
              <a:gd name="connsiteY5" fmla="*/ 569658 h 1145800"/>
              <a:gd name="connsiteX6" fmla="*/ 445243 w 505683"/>
              <a:gd name="connsiteY6" fmla="*/ 416445 h 1145800"/>
              <a:gd name="connsiteX7" fmla="*/ 505683 w 505683"/>
              <a:gd name="connsiteY7" fmla="*/ 264393 h 1145800"/>
              <a:gd name="connsiteX8" fmla="*/ 359681 w 505683"/>
              <a:gd name="connsiteY8" fmla="*/ 0 h 1145800"/>
              <a:gd name="connsiteX0" fmla="*/ 359681 w 505683"/>
              <a:gd name="connsiteY0" fmla="*/ 0 h 1135317"/>
              <a:gd name="connsiteX1" fmla="*/ 359679 w 505683"/>
              <a:gd name="connsiteY1" fmla="*/ 339963 h 1135317"/>
              <a:gd name="connsiteX2" fmla="*/ 283972 w 505683"/>
              <a:gd name="connsiteY2" fmla="*/ 531188 h 1135317"/>
              <a:gd name="connsiteX3" fmla="*/ 0 w 505683"/>
              <a:gd name="connsiteY3" fmla="*/ 1094261 h 1135317"/>
              <a:gd name="connsiteX4" fmla="*/ 94770 w 505683"/>
              <a:gd name="connsiteY4" fmla="*/ 1135317 h 1135317"/>
              <a:gd name="connsiteX5" fmla="*/ 382882 w 505683"/>
              <a:gd name="connsiteY5" fmla="*/ 569658 h 1135317"/>
              <a:gd name="connsiteX6" fmla="*/ 445243 w 505683"/>
              <a:gd name="connsiteY6" fmla="*/ 416445 h 1135317"/>
              <a:gd name="connsiteX7" fmla="*/ 505683 w 505683"/>
              <a:gd name="connsiteY7" fmla="*/ 264393 h 1135317"/>
              <a:gd name="connsiteX8" fmla="*/ 359681 w 505683"/>
              <a:gd name="connsiteY8" fmla="*/ 0 h 1135317"/>
              <a:gd name="connsiteX0" fmla="*/ 359681 w 505683"/>
              <a:gd name="connsiteY0" fmla="*/ 0 h 1135317"/>
              <a:gd name="connsiteX1" fmla="*/ 359679 w 505683"/>
              <a:gd name="connsiteY1" fmla="*/ 339963 h 1135317"/>
              <a:gd name="connsiteX2" fmla="*/ 283972 w 505683"/>
              <a:gd name="connsiteY2" fmla="*/ 531188 h 1135317"/>
              <a:gd name="connsiteX3" fmla="*/ 0 w 505683"/>
              <a:gd name="connsiteY3" fmla="*/ 1094261 h 1135317"/>
              <a:gd name="connsiteX4" fmla="*/ 94770 w 505683"/>
              <a:gd name="connsiteY4" fmla="*/ 1135317 h 1135317"/>
              <a:gd name="connsiteX5" fmla="*/ 380264 w 505683"/>
              <a:gd name="connsiteY5" fmla="*/ 567037 h 1135317"/>
              <a:gd name="connsiteX6" fmla="*/ 445243 w 505683"/>
              <a:gd name="connsiteY6" fmla="*/ 416445 h 1135317"/>
              <a:gd name="connsiteX7" fmla="*/ 505683 w 505683"/>
              <a:gd name="connsiteY7" fmla="*/ 264393 h 1135317"/>
              <a:gd name="connsiteX8" fmla="*/ 359681 w 505683"/>
              <a:gd name="connsiteY8" fmla="*/ 0 h 1135317"/>
              <a:gd name="connsiteX0" fmla="*/ 359681 w 505683"/>
              <a:gd name="connsiteY0" fmla="*/ 0 h 1135317"/>
              <a:gd name="connsiteX1" fmla="*/ 359679 w 505683"/>
              <a:gd name="connsiteY1" fmla="*/ 339963 h 1135317"/>
              <a:gd name="connsiteX2" fmla="*/ 283972 w 505683"/>
              <a:gd name="connsiteY2" fmla="*/ 531188 h 1135317"/>
              <a:gd name="connsiteX3" fmla="*/ 0 w 505683"/>
              <a:gd name="connsiteY3" fmla="*/ 1094261 h 1135317"/>
              <a:gd name="connsiteX4" fmla="*/ 94770 w 505683"/>
              <a:gd name="connsiteY4" fmla="*/ 1135317 h 1135317"/>
              <a:gd name="connsiteX5" fmla="*/ 380264 w 505683"/>
              <a:gd name="connsiteY5" fmla="*/ 567037 h 1135317"/>
              <a:gd name="connsiteX6" fmla="*/ 442625 w 505683"/>
              <a:gd name="connsiteY6" fmla="*/ 411204 h 1135317"/>
              <a:gd name="connsiteX7" fmla="*/ 505683 w 505683"/>
              <a:gd name="connsiteY7" fmla="*/ 264393 h 1135317"/>
              <a:gd name="connsiteX8" fmla="*/ 359681 w 505683"/>
              <a:gd name="connsiteY8" fmla="*/ 0 h 1135317"/>
              <a:gd name="connsiteX0" fmla="*/ 359681 w 497831"/>
              <a:gd name="connsiteY0" fmla="*/ 0 h 1135317"/>
              <a:gd name="connsiteX1" fmla="*/ 359679 w 497831"/>
              <a:gd name="connsiteY1" fmla="*/ 339963 h 1135317"/>
              <a:gd name="connsiteX2" fmla="*/ 283972 w 497831"/>
              <a:gd name="connsiteY2" fmla="*/ 531188 h 1135317"/>
              <a:gd name="connsiteX3" fmla="*/ 0 w 497831"/>
              <a:gd name="connsiteY3" fmla="*/ 1094261 h 1135317"/>
              <a:gd name="connsiteX4" fmla="*/ 94770 w 497831"/>
              <a:gd name="connsiteY4" fmla="*/ 1135317 h 1135317"/>
              <a:gd name="connsiteX5" fmla="*/ 380264 w 497831"/>
              <a:gd name="connsiteY5" fmla="*/ 567037 h 1135317"/>
              <a:gd name="connsiteX6" fmla="*/ 442625 w 497831"/>
              <a:gd name="connsiteY6" fmla="*/ 411204 h 1135317"/>
              <a:gd name="connsiteX7" fmla="*/ 497831 w 497831"/>
              <a:gd name="connsiteY7" fmla="*/ 264393 h 1135317"/>
              <a:gd name="connsiteX8" fmla="*/ 359681 w 497831"/>
              <a:gd name="connsiteY8" fmla="*/ 0 h 1135317"/>
              <a:gd name="connsiteX0" fmla="*/ 367534 w 497831"/>
              <a:gd name="connsiteY0" fmla="*/ 0 h 1111732"/>
              <a:gd name="connsiteX1" fmla="*/ 359679 w 497831"/>
              <a:gd name="connsiteY1" fmla="*/ 316378 h 1111732"/>
              <a:gd name="connsiteX2" fmla="*/ 283972 w 497831"/>
              <a:gd name="connsiteY2" fmla="*/ 507603 h 1111732"/>
              <a:gd name="connsiteX3" fmla="*/ 0 w 497831"/>
              <a:gd name="connsiteY3" fmla="*/ 1070676 h 1111732"/>
              <a:gd name="connsiteX4" fmla="*/ 94770 w 497831"/>
              <a:gd name="connsiteY4" fmla="*/ 1111732 h 1111732"/>
              <a:gd name="connsiteX5" fmla="*/ 380264 w 497831"/>
              <a:gd name="connsiteY5" fmla="*/ 543452 h 1111732"/>
              <a:gd name="connsiteX6" fmla="*/ 442625 w 497831"/>
              <a:gd name="connsiteY6" fmla="*/ 387619 h 1111732"/>
              <a:gd name="connsiteX7" fmla="*/ 497831 w 497831"/>
              <a:gd name="connsiteY7" fmla="*/ 240808 h 1111732"/>
              <a:gd name="connsiteX8" fmla="*/ 367534 w 497831"/>
              <a:gd name="connsiteY8" fmla="*/ 0 h 1111732"/>
              <a:gd name="connsiteX0" fmla="*/ 367534 w 497831"/>
              <a:gd name="connsiteY0" fmla="*/ 0 h 1111732"/>
              <a:gd name="connsiteX1" fmla="*/ 364914 w 497831"/>
              <a:gd name="connsiteY1" fmla="*/ 316378 h 1111732"/>
              <a:gd name="connsiteX2" fmla="*/ 283972 w 497831"/>
              <a:gd name="connsiteY2" fmla="*/ 507603 h 1111732"/>
              <a:gd name="connsiteX3" fmla="*/ 0 w 497831"/>
              <a:gd name="connsiteY3" fmla="*/ 1070676 h 1111732"/>
              <a:gd name="connsiteX4" fmla="*/ 94770 w 497831"/>
              <a:gd name="connsiteY4" fmla="*/ 1111732 h 1111732"/>
              <a:gd name="connsiteX5" fmla="*/ 380264 w 497831"/>
              <a:gd name="connsiteY5" fmla="*/ 543452 h 1111732"/>
              <a:gd name="connsiteX6" fmla="*/ 442625 w 497831"/>
              <a:gd name="connsiteY6" fmla="*/ 387619 h 1111732"/>
              <a:gd name="connsiteX7" fmla="*/ 497831 w 497831"/>
              <a:gd name="connsiteY7" fmla="*/ 240808 h 1111732"/>
              <a:gd name="connsiteX8" fmla="*/ 367534 w 497831"/>
              <a:gd name="connsiteY8" fmla="*/ 0 h 1111732"/>
              <a:gd name="connsiteX0" fmla="*/ 367534 w 497831"/>
              <a:gd name="connsiteY0" fmla="*/ 0 h 1111732"/>
              <a:gd name="connsiteX1" fmla="*/ 364914 w 497831"/>
              <a:gd name="connsiteY1" fmla="*/ 316378 h 1111732"/>
              <a:gd name="connsiteX2" fmla="*/ 286590 w 497831"/>
              <a:gd name="connsiteY2" fmla="*/ 512844 h 1111732"/>
              <a:gd name="connsiteX3" fmla="*/ 0 w 497831"/>
              <a:gd name="connsiteY3" fmla="*/ 1070676 h 1111732"/>
              <a:gd name="connsiteX4" fmla="*/ 94770 w 497831"/>
              <a:gd name="connsiteY4" fmla="*/ 1111732 h 1111732"/>
              <a:gd name="connsiteX5" fmla="*/ 380264 w 497831"/>
              <a:gd name="connsiteY5" fmla="*/ 543452 h 1111732"/>
              <a:gd name="connsiteX6" fmla="*/ 442625 w 497831"/>
              <a:gd name="connsiteY6" fmla="*/ 387619 h 1111732"/>
              <a:gd name="connsiteX7" fmla="*/ 497831 w 497831"/>
              <a:gd name="connsiteY7" fmla="*/ 240808 h 1111732"/>
              <a:gd name="connsiteX8" fmla="*/ 367534 w 497831"/>
              <a:gd name="connsiteY8" fmla="*/ 0 h 1111732"/>
              <a:gd name="connsiteX0" fmla="*/ 364917 w 495214"/>
              <a:gd name="connsiteY0" fmla="*/ 0 h 1111732"/>
              <a:gd name="connsiteX1" fmla="*/ 362297 w 495214"/>
              <a:gd name="connsiteY1" fmla="*/ 316378 h 1111732"/>
              <a:gd name="connsiteX2" fmla="*/ 283973 w 495214"/>
              <a:gd name="connsiteY2" fmla="*/ 512844 h 1111732"/>
              <a:gd name="connsiteX3" fmla="*/ 0 w 495214"/>
              <a:gd name="connsiteY3" fmla="*/ 1068056 h 1111732"/>
              <a:gd name="connsiteX4" fmla="*/ 92153 w 495214"/>
              <a:gd name="connsiteY4" fmla="*/ 1111732 h 1111732"/>
              <a:gd name="connsiteX5" fmla="*/ 377647 w 495214"/>
              <a:gd name="connsiteY5" fmla="*/ 543452 h 1111732"/>
              <a:gd name="connsiteX6" fmla="*/ 440008 w 495214"/>
              <a:gd name="connsiteY6" fmla="*/ 387619 h 1111732"/>
              <a:gd name="connsiteX7" fmla="*/ 495214 w 495214"/>
              <a:gd name="connsiteY7" fmla="*/ 240808 h 1111732"/>
              <a:gd name="connsiteX8" fmla="*/ 364917 w 495214"/>
              <a:gd name="connsiteY8" fmla="*/ 0 h 1111732"/>
              <a:gd name="connsiteX0" fmla="*/ 367534 w 497831"/>
              <a:gd name="connsiteY0" fmla="*/ 0 h 1111732"/>
              <a:gd name="connsiteX1" fmla="*/ 364914 w 497831"/>
              <a:gd name="connsiteY1" fmla="*/ 316378 h 1111732"/>
              <a:gd name="connsiteX2" fmla="*/ 286590 w 497831"/>
              <a:gd name="connsiteY2" fmla="*/ 512844 h 1111732"/>
              <a:gd name="connsiteX3" fmla="*/ 0 w 497831"/>
              <a:gd name="connsiteY3" fmla="*/ 1065435 h 1111732"/>
              <a:gd name="connsiteX4" fmla="*/ 94770 w 497831"/>
              <a:gd name="connsiteY4" fmla="*/ 1111732 h 1111732"/>
              <a:gd name="connsiteX5" fmla="*/ 380264 w 497831"/>
              <a:gd name="connsiteY5" fmla="*/ 543452 h 1111732"/>
              <a:gd name="connsiteX6" fmla="*/ 442625 w 497831"/>
              <a:gd name="connsiteY6" fmla="*/ 387619 h 1111732"/>
              <a:gd name="connsiteX7" fmla="*/ 497831 w 497831"/>
              <a:gd name="connsiteY7" fmla="*/ 240808 h 1111732"/>
              <a:gd name="connsiteX8" fmla="*/ 367534 w 497831"/>
              <a:gd name="connsiteY8" fmla="*/ 0 h 1111732"/>
              <a:gd name="connsiteX0" fmla="*/ 367534 w 497831"/>
              <a:gd name="connsiteY0" fmla="*/ 0 h 1123641"/>
              <a:gd name="connsiteX1" fmla="*/ 364914 w 497831"/>
              <a:gd name="connsiteY1" fmla="*/ 316378 h 1123641"/>
              <a:gd name="connsiteX2" fmla="*/ 286590 w 497831"/>
              <a:gd name="connsiteY2" fmla="*/ 512844 h 1123641"/>
              <a:gd name="connsiteX3" fmla="*/ 0 w 497831"/>
              <a:gd name="connsiteY3" fmla="*/ 1065435 h 1123641"/>
              <a:gd name="connsiteX4" fmla="*/ 92390 w 497831"/>
              <a:gd name="connsiteY4" fmla="*/ 1123641 h 1123641"/>
              <a:gd name="connsiteX5" fmla="*/ 380264 w 497831"/>
              <a:gd name="connsiteY5" fmla="*/ 543452 h 1123641"/>
              <a:gd name="connsiteX6" fmla="*/ 442625 w 497831"/>
              <a:gd name="connsiteY6" fmla="*/ 387619 h 1123641"/>
              <a:gd name="connsiteX7" fmla="*/ 497831 w 497831"/>
              <a:gd name="connsiteY7" fmla="*/ 240808 h 1123641"/>
              <a:gd name="connsiteX8" fmla="*/ 367534 w 497831"/>
              <a:gd name="connsiteY8" fmla="*/ 0 h 1123641"/>
              <a:gd name="connsiteX0" fmla="*/ 384186 w 514483"/>
              <a:gd name="connsiteY0" fmla="*/ 0 h 1123641"/>
              <a:gd name="connsiteX1" fmla="*/ 381566 w 514483"/>
              <a:gd name="connsiteY1" fmla="*/ 316378 h 1123641"/>
              <a:gd name="connsiteX2" fmla="*/ 303242 w 514483"/>
              <a:gd name="connsiteY2" fmla="*/ 512844 h 1123641"/>
              <a:gd name="connsiteX3" fmla="*/ 0 w 514483"/>
              <a:gd name="connsiteY3" fmla="*/ 1077343 h 1123641"/>
              <a:gd name="connsiteX4" fmla="*/ 109042 w 514483"/>
              <a:gd name="connsiteY4" fmla="*/ 1123641 h 1123641"/>
              <a:gd name="connsiteX5" fmla="*/ 396916 w 514483"/>
              <a:gd name="connsiteY5" fmla="*/ 543452 h 1123641"/>
              <a:gd name="connsiteX6" fmla="*/ 459277 w 514483"/>
              <a:gd name="connsiteY6" fmla="*/ 387619 h 1123641"/>
              <a:gd name="connsiteX7" fmla="*/ 514483 w 514483"/>
              <a:gd name="connsiteY7" fmla="*/ 240808 h 1123641"/>
              <a:gd name="connsiteX8" fmla="*/ 384186 w 514483"/>
              <a:gd name="connsiteY8" fmla="*/ 0 h 1123641"/>
              <a:gd name="connsiteX0" fmla="*/ 384186 w 514483"/>
              <a:gd name="connsiteY0" fmla="*/ 0 h 1123641"/>
              <a:gd name="connsiteX1" fmla="*/ 381566 w 514483"/>
              <a:gd name="connsiteY1" fmla="*/ 316378 h 1123641"/>
              <a:gd name="connsiteX2" fmla="*/ 300863 w 514483"/>
              <a:gd name="connsiteY2" fmla="*/ 503317 h 1123641"/>
              <a:gd name="connsiteX3" fmla="*/ 0 w 514483"/>
              <a:gd name="connsiteY3" fmla="*/ 1077343 h 1123641"/>
              <a:gd name="connsiteX4" fmla="*/ 109042 w 514483"/>
              <a:gd name="connsiteY4" fmla="*/ 1123641 h 1123641"/>
              <a:gd name="connsiteX5" fmla="*/ 396916 w 514483"/>
              <a:gd name="connsiteY5" fmla="*/ 543452 h 1123641"/>
              <a:gd name="connsiteX6" fmla="*/ 459277 w 514483"/>
              <a:gd name="connsiteY6" fmla="*/ 387619 h 1123641"/>
              <a:gd name="connsiteX7" fmla="*/ 514483 w 514483"/>
              <a:gd name="connsiteY7" fmla="*/ 240808 h 1123641"/>
              <a:gd name="connsiteX8" fmla="*/ 384186 w 514483"/>
              <a:gd name="connsiteY8" fmla="*/ 0 h 1123641"/>
              <a:gd name="connsiteX0" fmla="*/ 384186 w 514483"/>
              <a:gd name="connsiteY0" fmla="*/ 0 h 1123641"/>
              <a:gd name="connsiteX1" fmla="*/ 381566 w 514483"/>
              <a:gd name="connsiteY1" fmla="*/ 316378 h 1123641"/>
              <a:gd name="connsiteX2" fmla="*/ 300863 w 514483"/>
              <a:gd name="connsiteY2" fmla="*/ 503317 h 1123641"/>
              <a:gd name="connsiteX3" fmla="*/ 0 w 514483"/>
              <a:gd name="connsiteY3" fmla="*/ 1077343 h 1123641"/>
              <a:gd name="connsiteX4" fmla="*/ 109042 w 514483"/>
              <a:gd name="connsiteY4" fmla="*/ 1123641 h 1123641"/>
              <a:gd name="connsiteX5" fmla="*/ 404053 w 514483"/>
              <a:gd name="connsiteY5" fmla="*/ 545834 h 1123641"/>
              <a:gd name="connsiteX6" fmla="*/ 459277 w 514483"/>
              <a:gd name="connsiteY6" fmla="*/ 387619 h 1123641"/>
              <a:gd name="connsiteX7" fmla="*/ 514483 w 514483"/>
              <a:gd name="connsiteY7" fmla="*/ 240808 h 1123641"/>
              <a:gd name="connsiteX8" fmla="*/ 384186 w 514483"/>
              <a:gd name="connsiteY8" fmla="*/ 0 h 1123641"/>
              <a:gd name="connsiteX0" fmla="*/ 384186 w 514483"/>
              <a:gd name="connsiteY0" fmla="*/ 0 h 1123641"/>
              <a:gd name="connsiteX1" fmla="*/ 381566 w 514483"/>
              <a:gd name="connsiteY1" fmla="*/ 316378 h 1123641"/>
              <a:gd name="connsiteX2" fmla="*/ 300863 w 514483"/>
              <a:gd name="connsiteY2" fmla="*/ 498554 h 1123641"/>
              <a:gd name="connsiteX3" fmla="*/ 0 w 514483"/>
              <a:gd name="connsiteY3" fmla="*/ 1077343 h 1123641"/>
              <a:gd name="connsiteX4" fmla="*/ 109042 w 514483"/>
              <a:gd name="connsiteY4" fmla="*/ 1123641 h 1123641"/>
              <a:gd name="connsiteX5" fmla="*/ 404053 w 514483"/>
              <a:gd name="connsiteY5" fmla="*/ 545834 h 1123641"/>
              <a:gd name="connsiteX6" fmla="*/ 459277 w 514483"/>
              <a:gd name="connsiteY6" fmla="*/ 387619 h 1123641"/>
              <a:gd name="connsiteX7" fmla="*/ 514483 w 514483"/>
              <a:gd name="connsiteY7" fmla="*/ 240808 h 1123641"/>
              <a:gd name="connsiteX8" fmla="*/ 384186 w 514483"/>
              <a:gd name="connsiteY8" fmla="*/ 0 h 1123641"/>
              <a:gd name="connsiteX0" fmla="*/ 384186 w 514483"/>
              <a:gd name="connsiteY0" fmla="*/ 0 h 1123641"/>
              <a:gd name="connsiteX1" fmla="*/ 374429 w 514483"/>
              <a:gd name="connsiteY1" fmla="*/ 306851 h 1123641"/>
              <a:gd name="connsiteX2" fmla="*/ 300863 w 514483"/>
              <a:gd name="connsiteY2" fmla="*/ 498554 h 1123641"/>
              <a:gd name="connsiteX3" fmla="*/ 0 w 514483"/>
              <a:gd name="connsiteY3" fmla="*/ 1077343 h 1123641"/>
              <a:gd name="connsiteX4" fmla="*/ 109042 w 514483"/>
              <a:gd name="connsiteY4" fmla="*/ 1123641 h 1123641"/>
              <a:gd name="connsiteX5" fmla="*/ 404053 w 514483"/>
              <a:gd name="connsiteY5" fmla="*/ 545834 h 1123641"/>
              <a:gd name="connsiteX6" fmla="*/ 459277 w 514483"/>
              <a:gd name="connsiteY6" fmla="*/ 387619 h 1123641"/>
              <a:gd name="connsiteX7" fmla="*/ 514483 w 514483"/>
              <a:gd name="connsiteY7" fmla="*/ 240808 h 1123641"/>
              <a:gd name="connsiteX8" fmla="*/ 384186 w 514483"/>
              <a:gd name="connsiteY8" fmla="*/ 0 h 1123641"/>
              <a:gd name="connsiteX0" fmla="*/ 384186 w 523999"/>
              <a:gd name="connsiteY0" fmla="*/ 0 h 1123641"/>
              <a:gd name="connsiteX1" fmla="*/ 374429 w 523999"/>
              <a:gd name="connsiteY1" fmla="*/ 306851 h 1123641"/>
              <a:gd name="connsiteX2" fmla="*/ 300863 w 523999"/>
              <a:gd name="connsiteY2" fmla="*/ 498554 h 1123641"/>
              <a:gd name="connsiteX3" fmla="*/ 0 w 523999"/>
              <a:gd name="connsiteY3" fmla="*/ 1077343 h 1123641"/>
              <a:gd name="connsiteX4" fmla="*/ 109042 w 523999"/>
              <a:gd name="connsiteY4" fmla="*/ 1123641 h 1123641"/>
              <a:gd name="connsiteX5" fmla="*/ 404053 w 523999"/>
              <a:gd name="connsiteY5" fmla="*/ 545834 h 1123641"/>
              <a:gd name="connsiteX6" fmla="*/ 459277 w 523999"/>
              <a:gd name="connsiteY6" fmla="*/ 387619 h 1123641"/>
              <a:gd name="connsiteX7" fmla="*/ 523999 w 523999"/>
              <a:gd name="connsiteY7" fmla="*/ 233663 h 1123641"/>
              <a:gd name="connsiteX8" fmla="*/ 384186 w 523999"/>
              <a:gd name="connsiteY8" fmla="*/ 0 h 1123641"/>
              <a:gd name="connsiteX0" fmla="*/ 384186 w 523999"/>
              <a:gd name="connsiteY0" fmla="*/ 0 h 1123641"/>
              <a:gd name="connsiteX1" fmla="*/ 374429 w 523999"/>
              <a:gd name="connsiteY1" fmla="*/ 306851 h 1123641"/>
              <a:gd name="connsiteX2" fmla="*/ 300863 w 523999"/>
              <a:gd name="connsiteY2" fmla="*/ 498554 h 1123641"/>
              <a:gd name="connsiteX3" fmla="*/ 0 w 523999"/>
              <a:gd name="connsiteY3" fmla="*/ 1077343 h 1123641"/>
              <a:gd name="connsiteX4" fmla="*/ 109042 w 523999"/>
              <a:gd name="connsiteY4" fmla="*/ 1123641 h 1123641"/>
              <a:gd name="connsiteX5" fmla="*/ 404053 w 523999"/>
              <a:gd name="connsiteY5" fmla="*/ 545834 h 1123641"/>
              <a:gd name="connsiteX6" fmla="*/ 464035 w 523999"/>
              <a:gd name="connsiteY6" fmla="*/ 387619 h 1123641"/>
              <a:gd name="connsiteX7" fmla="*/ 523999 w 523999"/>
              <a:gd name="connsiteY7" fmla="*/ 233663 h 1123641"/>
              <a:gd name="connsiteX8" fmla="*/ 384186 w 523999"/>
              <a:gd name="connsiteY8" fmla="*/ 0 h 1123641"/>
              <a:gd name="connsiteX0" fmla="*/ 377049 w 523999"/>
              <a:gd name="connsiteY0" fmla="*/ 0 h 1152222"/>
              <a:gd name="connsiteX1" fmla="*/ 374429 w 523999"/>
              <a:gd name="connsiteY1" fmla="*/ 335432 h 1152222"/>
              <a:gd name="connsiteX2" fmla="*/ 300863 w 523999"/>
              <a:gd name="connsiteY2" fmla="*/ 527135 h 1152222"/>
              <a:gd name="connsiteX3" fmla="*/ 0 w 523999"/>
              <a:gd name="connsiteY3" fmla="*/ 1105924 h 1152222"/>
              <a:gd name="connsiteX4" fmla="*/ 109042 w 523999"/>
              <a:gd name="connsiteY4" fmla="*/ 1152222 h 1152222"/>
              <a:gd name="connsiteX5" fmla="*/ 404053 w 523999"/>
              <a:gd name="connsiteY5" fmla="*/ 574415 h 1152222"/>
              <a:gd name="connsiteX6" fmla="*/ 464035 w 523999"/>
              <a:gd name="connsiteY6" fmla="*/ 416200 h 1152222"/>
              <a:gd name="connsiteX7" fmla="*/ 523999 w 523999"/>
              <a:gd name="connsiteY7" fmla="*/ 262244 h 1152222"/>
              <a:gd name="connsiteX8" fmla="*/ 377049 w 523999"/>
              <a:gd name="connsiteY8" fmla="*/ 0 h 1152222"/>
              <a:gd name="connsiteX0" fmla="*/ 377049 w 523999"/>
              <a:gd name="connsiteY0" fmla="*/ 0 h 1152222"/>
              <a:gd name="connsiteX1" fmla="*/ 374429 w 523999"/>
              <a:gd name="connsiteY1" fmla="*/ 335432 h 1152222"/>
              <a:gd name="connsiteX2" fmla="*/ 300863 w 523999"/>
              <a:gd name="connsiteY2" fmla="*/ 527135 h 1152222"/>
              <a:gd name="connsiteX3" fmla="*/ 0 w 523999"/>
              <a:gd name="connsiteY3" fmla="*/ 1105924 h 1152222"/>
              <a:gd name="connsiteX4" fmla="*/ 109042 w 523999"/>
              <a:gd name="connsiteY4" fmla="*/ 1152222 h 1152222"/>
              <a:gd name="connsiteX5" fmla="*/ 404053 w 523999"/>
              <a:gd name="connsiteY5" fmla="*/ 574415 h 1152222"/>
              <a:gd name="connsiteX6" fmla="*/ 464035 w 523999"/>
              <a:gd name="connsiteY6" fmla="*/ 416200 h 1152222"/>
              <a:gd name="connsiteX7" fmla="*/ 523999 w 523999"/>
              <a:gd name="connsiteY7" fmla="*/ 262244 h 1152222"/>
              <a:gd name="connsiteX8" fmla="*/ 377049 w 523999"/>
              <a:gd name="connsiteY8" fmla="*/ 0 h 1152222"/>
              <a:gd name="connsiteX0" fmla="*/ 377049 w 523999"/>
              <a:gd name="connsiteY0" fmla="*/ 0 h 1152222"/>
              <a:gd name="connsiteX1" fmla="*/ 374429 w 523999"/>
              <a:gd name="connsiteY1" fmla="*/ 330668 h 1152222"/>
              <a:gd name="connsiteX2" fmla="*/ 300863 w 523999"/>
              <a:gd name="connsiteY2" fmla="*/ 527135 h 1152222"/>
              <a:gd name="connsiteX3" fmla="*/ 0 w 523999"/>
              <a:gd name="connsiteY3" fmla="*/ 1105924 h 1152222"/>
              <a:gd name="connsiteX4" fmla="*/ 109042 w 523999"/>
              <a:gd name="connsiteY4" fmla="*/ 1152222 h 1152222"/>
              <a:gd name="connsiteX5" fmla="*/ 404053 w 523999"/>
              <a:gd name="connsiteY5" fmla="*/ 574415 h 1152222"/>
              <a:gd name="connsiteX6" fmla="*/ 464035 w 523999"/>
              <a:gd name="connsiteY6" fmla="*/ 416200 h 1152222"/>
              <a:gd name="connsiteX7" fmla="*/ 523999 w 523999"/>
              <a:gd name="connsiteY7" fmla="*/ 262244 h 1152222"/>
              <a:gd name="connsiteX8" fmla="*/ 377049 w 523999"/>
              <a:gd name="connsiteY8" fmla="*/ 0 h 1152222"/>
              <a:gd name="connsiteX0" fmla="*/ 377049 w 523999"/>
              <a:gd name="connsiteY0" fmla="*/ 0 h 1152222"/>
              <a:gd name="connsiteX1" fmla="*/ 374429 w 523999"/>
              <a:gd name="connsiteY1" fmla="*/ 330668 h 1152222"/>
              <a:gd name="connsiteX2" fmla="*/ 300863 w 523999"/>
              <a:gd name="connsiteY2" fmla="*/ 527135 h 1152222"/>
              <a:gd name="connsiteX3" fmla="*/ 0 w 523999"/>
              <a:gd name="connsiteY3" fmla="*/ 1105924 h 1152222"/>
              <a:gd name="connsiteX4" fmla="*/ 109042 w 523999"/>
              <a:gd name="connsiteY4" fmla="*/ 1152222 h 1152222"/>
              <a:gd name="connsiteX5" fmla="*/ 404053 w 523999"/>
              <a:gd name="connsiteY5" fmla="*/ 574415 h 1152222"/>
              <a:gd name="connsiteX6" fmla="*/ 464035 w 523999"/>
              <a:gd name="connsiteY6" fmla="*/ 416200 h 1152222"/>
              <a:gd name="connsiteX7" fmla="*/ 523999 w 523999"/>
              <a:gd name="connsiteY7" fmla="*/ 262244 h 1152222"/>
              <a:gd name="connsiteX8" fmla="*/ 377049 w 523999"/>
              <a:gd name="connsiteY8" fmla="*/ 0 h 115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999" h="1152222">
                <a:moveTo>
                  <a:pt x="377049" y="0"/>
                </a:moveTo>
                <a:cubicBezTo>
                  <a:pt x="377921" y="93709"/>
                  <a:pt x="373557" y="236959"/>
                  <a:pt x="374429" y="330668"/>
                </a:cubicBezTo>
                <a:cubicBezTo>
                  <a:pt x="334360" y="424983"/>
                  <a:pt x="331415" y="444490"/>
                  <a:pt x="300863" y="527135"/>
                </a:cubicBezTo>
                <a:lnTo>
                  <a:pt x="0" y="1105924"/>
                </a:lnTo>
                <a:lnTo>
                  <a:pt x="109042" y="1152222"/>
                </a:lnTo>
                <a:lnTo>
                  <a:pt x="404053" y="574415"/>
                </a:lnTo>
                <a:lnTo>
                  <a:pt x="464035" y="416200"/>
                </a:lnTo>
                <a:lnTo>
                  <a:pt x="523999" y="262244"/>
                </a:lnTo>
                <a:cubicBezTo>
                  <a:pt x="484056" y="188090"/>
                  <a:pt x="427700" y="88444"/>
                  <a:pt x="377049" y="0"/>
                </a:cubicBezTo>
                <a:close/>
              </a:path>
            </a:pathLst>
          </a:custGeom>
          <a:solidFill>
            <a:schemeClr val="tx2">
              <a:lumMod val="20000"/>
              <a:lumOff val="80000"/>
            </a:schemeClr>
          </a:solidFill>
          <a:ln w="3175">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正方形/長方形 48"/>
          <p:cNvSpPr/>
          <p:nvPr/>
        </p:nvSpPr>
        <p:spPr>
          <a:xfrm>
            <a:off x="5680075" y="2982040"/>
            <a:ext cx="1644650" cy="246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lgn="ctr">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堺　泉　北　港</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2339975" y="3821034"/>
            <a:ext cx="901700" cy="246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lgn="ctr">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阪　南　港</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25" name="テキスト ボックス 50"/>
          <p:cNvSpPr txBox="1">
            <a:spLocks noChangeArrowheads="1"/>
          </p:cNvSpPr>
          <p:nvPr/>
        </p:nvSpPr>
        <p:spPr bwMode="auto">
          <a:xfrm>
            <a:off x="6923089" y="3911764"/>
            <a:ext cx="9826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1100" b="1" dirty="0">
                <a:solidFill>
                  <a:srgbClr val="00CC00"/>
                </a:solidFill>
                <a:latin typeface="Meiryo UI" pitchFamily="50" charset="-128"/>
                <a:ea typeface="Meiryo UI" pitchFamily="50" charset="-128"/>
                <a:cs typeface="Meiryo UI" pitchFamily="50" charset="-128"/>
              </a:rPr>
              <a:t>廃棄物護岸</a:t>
            </a:r>
            <a:endParaRPr lang="en-US" altLang="ja-JP" sz="1100" b="1" dirty="0">
              <a:solidFill>
                <a:srgbClr val="00CC00"/>
              </a:solidFill>
              <a:latin typeface="Meiryo UI" pitchFamily="50" charset="-128"/>
              <a:ea typeface="Meiryo UI" pitchFamily="50" charset="-128"/>
              <a:cs typeface="Meiryo UI" pitchFamily="50" charset="-128"/>
            </a:endParaRPr>
          </a:p>
        </p:txBody>
      </p:sp>
      <p:sp>
        <p:nvSpPr>
          <p:cNvPr id="8" name="フリーフォーム 7"/>
          <p:cNvSpPr/>
          <p:nvPr/>
        </p:nvSpPr>
        <p:spPr>
          <a:xfrm>
            <a:off x="7101621" y="3948113"/>
            <a:ext cx="900968" cy="1020762"/>
          </a:xfrm>
          <a:custGeom>
            <a:avLst/>
            <a:gdLst>
              <a:gd name="connsiteX0" fmla="*/ 0 w 903829"/>
              <a:gd name="connsiteY0" fmla="*/ 676550 h 1020111"/>
              <a:gd name="connsiteX1" fmla="*/ 903829 w 903829"/>
              <a:gd name="connsiteY1" fmla="*/ 0 h 1020111"/>
              <a:gd name="connsiteX2" fmla="*/ 887973 w 903829"/>
              <a:gd name="connsiteY2" fmla="*/ 528555 h 1020111"/>
              <a:gd name="connsiteX3" fmla="*/ 237850 w 903829"/>
              <a:gd name="connsiteY3" fmla="*/ 1020111 h 1020111"/>
              <a:gd name="connsiteX0" fmla="*/ 0 w 899927"/>
              <a:gd name="connsiteY0" fmla="*/ 688266 h 1020111"/>
              <a:gd name="connsiteX1" fmla="*/ 899927 w 899927"/>
              <a:gd name="connsiteY1" fmla="*/ 0 h 1020111"/>
              <a:gd name="connsiteX2" fmla="*/ 884071 w 899927"/>
              <a:gd name="connsiteY2" fmla="*/ 528555 h 1020111"/>
              <a:gd name="connsiteX3" fmla="*/ 233948 w 899927"/>
              <a:gd name="connsiteY3" fmla="*/ 1020111 h 1020111"/>
            </a:gdLst>
            <a:ahLst/>
            <a:cxnLst>
              <a:cxn ang="0">
                <a:pos x="connsiteX0" y="connsiteY0"/>
              </a:cxn>
              <a:cxn ang="0">
                <a:pos x="connsiteX1" y="connsiteY1"/>
              </a:cxn>
              <a:cxn ang="0">
                <a:pos x="connsiteX2" y="connsiteY2"/>
              </a:cxn>
              <a:cxn ang="0">
                <a:pos x="connsiteX3" y="connsiteY3"/>
              </a:cxn>
            </a:cxnLst>
            <a:rect l="l" t="t" r="r" b="b"/>
            <a:pathLst>
              <a:path w="899927" h="1020111">
                <a:moveTo>
                  <a:pt x="0" y="688266"/>
                </a:moveTo>
                <a:lnTo>
                  <a:pt x="899927" y="0"/>
                </a:lnTo>
                <a:lnTo>
                  <a:pt x="884071" y="528555"/>
                </a:lnTo>
                <a:lnTo>
                  <a:pt x="233948" y="1020111"/>
                </a:lnTo>
              </a:path>
            </a:pathLst>
          </a:custGeom>
          <a:noFill/>
          <a:ln>
            <a:solidFill>
              <a:srgbClr val="00CC00"/>
            </a:solidFill>
          </a:ln>
          <a:effectLst>
            <a:glow rad="127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正方形/長方形 25"/>
          <p:cNvSpPr/>
          <p:nvPr/>
        </p:nvSpPr>
        <p:spPr>
          <a:xfrm rot="20954949">
            <a:off x="5361414" y="4630630"/>
            <a:ext cx="1661585" cy="16927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chorCtr="0">
            <a:spAutoFit/>
          </a:bodyPr>
          <a:lstStyle/>
          <a:p>
            <a:pPr algn="ctr">
              <a:defRPr/>
            </a:pPr>
            <a:r>
              <a:rPr lang="ja-JP" altLang="en-US" sz="1100" b="1"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埋立護岸</a:t>
            </a:r>
            <a:r>
              <a:rPr lang="en-US" altLang="ja-JP" sz="1100" b="1"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コンビナート地区</a:t>
            </a:r>
            <a:r>
              <a:rPr lang="en-US" altLang="ja-JP" sz="1100" b="1"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28" name="テキスト ボックス 57"/>
          <p:cNvSpPr txBox="1">
            <a:spLocks noChangeArrowheads="1"/>
          </p:cNvSpPr>
          <p:nvPr/>
        </p:nvSpPr>
        <p:spPr bwMode="auto">
          <a:xfrm>
            <a:off x="3170315" y="4675352"/>
            <a:ext cx="60785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1100" b="1" dirty="0">
                <a:solidFill>
                  <a:srgbClr val="FF0000"/>
                </a:solidFill>
                <a:latin typeface="Meiryo UI" pitchFamily="50" charset="-128"/>
                <a:ea typeface="Meiryo UI" pitchFamily="50" charset="-128"/>
                <a:cs typeface="Meiryo UI" pitchFamily="50" charset="-128"/>
              </a:rPr>
              <a:t>防波堤</a:t>
            </a:r>
            <a:endParaRPr lang="en-US" altLang="ja-JP" sz="1100" b="1" dirty="0">
              <a:solidFill>
                <a:srgbClr val="FF0000"/>
              </a:solidFill>
              <a:latin typeface="Meiryo UI" pitchFamily="50" charset="-128"/>
              <a:ea typeface="Meiryo UI" pitchFamily="50" charset="-128"/>
              <a:cs typeface="Meiryo UI" pitchFamily="50" charset="-128"/>
            </a:endParaRPr>
          </a:p>
        </p:txBody>
      </p:sp>
      <p:sp>
        <p:nvSpPr>
          <p:cNvPr id="53" name="フリーフォーム 52"/>
          <p:cNvSpPr/>
          <p:nvPr/>
        </p:nvSpPr>
        <p:spPr>
          <a:xfrm>
            <a:off x="3557589" y="4344988"/>
            <a:ext cx="660401" cy="711200"/>
          </a:xfrm>
          <a:custGeom>
            <a:avLst/>
            <a:gdLst>
              <a:gd name="connsiteX0" fmla="*/ 0 w 674483"/>
              <a:gd name="connsiteY0" fmla="*/ 620163 h 710697"/>
              <a:gd name="connsiteX1" fmla="*/ 316871 w 674483"/>
              <a:gd name="connsiteY1" fmla="*/ 425513 h 710697"/>
              <a:gd name="connsiteX2" fmla="*/ 561315 w 674483"/>
              <a:gd name="connsiteY2" fmla="*/ 0 h 710697"/>
              <a:gd name="connsiteX3" fmla="*/ 674483 w 674483"/>
              <a:gd name="connsiteY3" fmla="*/ 27161 h 710697"/>
              <a:gd name="connsiteX4" fmla="*/ 398352 w 674483"/>
              <a:gd name="connsiteY4" fmla="*/ 475307 h 710697"/>
              <a:gd name="connsiteX5" fmla="*/ 40740 w 674483"/>
              <a:gd name="connsiteY5" fmla="*/ 710697 h 710697"/>
              <a:gd name="connsiteX6" fmla="*/ 0 w 674483"/>
              <a:gd name="connsiteY6" fmla="*/ 620163 h 710697"/>
              <a:gd name="connsiteX0" fmla="*/ 0 w 674483"/>
              <a:gd name="connsiteY0" fmla="*/ 620163 h 710697"/>
              <a:gd name="connsiteX1" fmla="*/ 304968 w 674483"/>
              <a:gd name="connsiteY1" fmla="*/ 423134 h 710697"/>
              <a:gd name="connsiteX2" fmla="*/ 561315 w 674483"/>
              <a:gd name="connsiteY2" fmla="*/ 0 h 710697"/>
              <a:gd name="connsiteX3" fmla="*/ 674483 w 674483"/>
              <a:gd name="connsiteY3" fmla="*/ 27161 h 710697"/>
              <a:gd name="connsiteX4" fmla="*/ 398352 w 674483"/>
              <a:gd name="connsiteY4" fmla="*/ 475307 h 710697"/>
              <a:gd name="connsiteX5" fmla="*/ 40740 w 674483"/>
              <a:gd name="connsiteY5" fmla="*/ 710697 h 710697"/>
              <a:gd name="connsiteX6" fmla="*/ 0 w 674483"/>
              <a:gd name="connsiteY6" fmla="*/ 620163 h 710697"/>
              <a:gd name="connsiteX0" fmla="*/ 0 w 674483"/>
              <a:gd name="connsiteY0" fmla="*/ 620163 h 710697"/>
              <a:gd name="connsiteX1" fmla="*/ 304968 w 674483"/>
              <a:gd name="connsiteY1" fmla="*/ 423134 h 710697"/>
              <a:gd name="connsiteX2" fmla="*/ 561315 w 674483"/>
              <a:gd name="connsiteY2" fmla="*/ 0 h 710697"/>
              <a:gd name="connsiteX3" fmla="*/ 674483 w 674483"/>
              <a:gd name="connsiteY3" fmla="*/ 27161 h 710697"/>
              <a:gd name="connsiteX4" fmla="*/ 398352 w 674483"/>
              <a:gd name="connsiteY4" fmla="*/ 475307 h 710697"/>
              <a:gd name="connsiteX5" fmla="*/ 40740 w 674483"/>
              <a:gd name="connsiteY5" fmla="*/ 710697 h 710697"/>
              <a:gd name="connsiteX6" fmla="*/ 0 w 674483"/>
              <a:gd name="connsiteY6" fmla="*/ 620163 h 710697"/>
              <a:gd name="connsiteX0" fmla="*/ 0 w 674483"/>
              <a:gd name="connsiteY0" fmla="*/ 620163 h 710697"/>
              <a:gd name="connsiteX1" fmla="*/ 297826 w 674483"/>
              <a:gd name="connsiteY1" fmla="*/ 423134 h 710697"/>
              <a:gd name="connsiteX2" fmla="*/ 561315 w 674483"/>
              <a:gd name="connsiteY2" fmla="*/ 0 h 710697"/>
              <a:gd name="connsiteX3" fmla="*/ 674483 w 674483"/>
              <a:gd name="connsiteY3" fmla="*/ 27161 h 710697"/>
              <a:gd name="connsiteX4" fmla="*/ 398352 w 674483"/>
              <a:gd name="connsiteY4" fmla="*/ 475307 h 710697"/>
              <a:gd name="connsiteX5" fmla="*/ 40740 w 674483"/>
              <a:gd name="connsiteY5" fmla="*/ 710697 h 710697"/>
              <a:gd name="connsiteX6" fmla="*/ 0 w 674483"/>
              <a:gd name="connsiteY6" fmla="*/ 620163 h 710697"/>
              <a:gd name="connsiteX0" fmla="*/ 0 w 674483"/>
              <a:gd name="connsiteY0" fmla="*/ 620163 h 710697"/>
              <a:gd name="connsiteX1" fmla="*/ 297826 w 674483"/>
              <a:gd name="connsiteY1" fmla="*/ 423134 h 710697"/>
              <a:gd name="connsiteX2" fmla="*/ 418973 w 674483"/>
              <a:gd name="connsiteY2" fmla="*/ 250648 h 710697"/>
              <a:gd name="connsiteX3" fmla="*/ 561315 w 674483"/>
              <a:gd name="connsiteY3" fmla="*/ 0 h 710697"/>
              <a:gd name="connsiteX4" fmla="*/ 674483 w 674483"/>
              <a:gd name="connsiteY4" fmla="*/ 27161 h 710697"/>
              <a:gd name="connsiteX5" fmla="*/ 398352 w 674483"/>
              <a:gd name="connsiteY5" fmla="*/ 475307 h 710697"/>
              <a:gd name="connsiteX6" fmla="*/ 40740 w 674483"/>
              <a:gd name="connsiteY6" fmla="*/ 710697 h 710697"/>
              <a:gd name="connsiteX7" fmla="*/ 0 w 674483"/>
              <a:gd name="connsiteY7" fmla="*/ 620163 h 710697"/>
              <a:gd name="connsiteX0" fmla="*/ 0 w 561315"/>
              <a:gd name="connsiteY0" fmla="*/ 620163 h 710697"/>
              <a:gd name="connsiteX1" fmla="*/ 297826 w 561315"/>
              <a:gd name="connsiteY1" fmla="*/ 423134 h 710697"/>
              <a:gd name="connsiteX2" fmla="*/ 418973 w 561315"/>
              <a:gd name="connsiteY2" fmla="*/ 250648 h 710697"/>
              <a:gd name="connsiteX3" fmla="*/ 561315 w 561315"/>
              <a:gd name="connsiteY3" fmla="*/ 0 h 710697"/>
              <a:gd name="connsiteX4" fmla="*/ 560218 w 561315"/>
              <a:gd name="connsiteY4" fmla="*/ 74752 h 710697"/>
              <a:gd name="connsiteX5" fmla="*/ 398352 w 561315"/>
              <a:gd name="connsiteY5" fmla="*/ 475307 h 710697"/>
              <a:gd name="connsiteX6" fmla="*/ 40740 w 561315"/>
              <a:gd name="connsiteY6" fmla="*/ 710697 h 710697"/>
              <a:gd name="connsiteX7" fmla="*/ 0 w 561315"/>
              <a:gd name="connsiteY7" fmla="*/ 620163 h 710697"/>
              <a:gd name="connsiteX0" fmla="*/ 0 w 655440"/>
              <a:gd name="connsiteY0" fmla="*/ 620163 h 710697"/>
              <a:gd name="connsiteX1" fmla="*/ 297826 w 655440"/>
              <a:gd name="connsiteY1" fmla="*/ 423134 h 710697"/>
              <a:gd name="connsiteX2" fmla="*/ 418973 w 655440"/>
              <a:gd name="connsiteY2" fmla="*/ 250648 h 710697"/>
              <a:gd name="connsiteX3" fmla="*/ 561315 w 655440"/>
              <a:gd name="connsiteY3" fmla="*/ 0 h 710697"/>
              <a:gd name="connsiteX4" fmla="*/ 655439 w 655440"/>
              <a:gd name="connsiteY4" fmla="*/ 24781 h 710697"/>
              <a:gd name="connsiteX5" fmla="*/ 398352 w 655440"/>
              <a:gd name="connsiteY5" fmla="*/ 475307 h 710697"/>
              <a:gd name="connsiteX6" fmla="*/ 40740 w 655440"/>
              <a:gd name="connsiteY6" fmla="*/ 710697 h 710697"/>
              <a:gd name="connsiteX7" fmla="*/ 0 w 655440"/>
              <a:gd name="connsiteY7" fmla="*/ 620163 h 710697"/>
              <a:gd name="connsiteX0" fmla="*/ 0 w 655440"/>
              <a:gd name="connsiteY0" fmla="*/ 620163 h 710697"/>
              <a:gd name="connsiteX1" fmla="*/ 297826 w 655440"/>
              <a:gd name="connsiteY1" fmla="*/ 423134 h 710697"/>
              <a:gd name="connsiteX2" fmla="*/ 418973 w 655440"/>
              <a:gd name="connsiteY2" fmla="*/ 250648 h 710697"/>
              <a:gd name="connsiteX3" fmla="*/ 561315 w 655440"/>
              <a:gd name="connsiteY3" fmla="*/ 0 h 710697"/>
              <a:gd name="connsiteX4" fmla="*/ 655439 w 655440"/>
              <a:gd name="connsiteY4" fmla="*/ 24781 h 710697"/>
              <a:gd name="connsiteX5" fmla="*/ 374547 w 655440"/>
              <a:gd name="connsiteY5" fmla="*/ 463408 h 710697"/>
              <a:gd name="connsiteX6" fmla="*/ 40740 w 655440"/>
              <a:gd name="connsiteY6" fmla="*/ 710697 h 710697"/>
              <a:gd name="connsiteX7" fmla="*/ 0 w 655440"/>
              <a:gd name="connsiteY7" fmla="*/ 620163 h 710697"/>
              <a:gd name="connsiteX0" fmla="*/ 0 w 655440"/>
              <a:gd name="connsiteY0" fmla="*/ 620163 h 710697"/>
              <a:gd name="connsiteX1" fmla="*/ 297826 w 655440"/>
              <a:gd name="connsiteY1" fmla="*/ 423134 h 710697"/>
              <a:gd name="connsiteX2" fmla="*/ 418973 w 655440"/>
              <a:gd name="connsiteY2" fmla="*/ 250648 h 710697"/>
              <a:gd name="connsiteX3" fmla="*/ 561315 w 655440"/>
              <a:gd name="connsiteY3" fmla="*/ 0 h 710697"/>
              <a:gd name="connsiteX4" fmla="*/ 655439 w 655440"/>
              <a:gd name="connsiteY4" fmla="*/ 24781 h 710697"/>
              <a:gd name="connsiteX5" fmla="*/ 403114 w 655440"/>
              <a:gd name="connsiteY5" fmla="*/ 470547 h 710697"/>
              <a:gd name="connsiteX6" fmla="*/ 40740 w 655440"/>
              <a:gd name="connsiteY6" fmla="*/ 710697 h 710697"/>
              <a:gd name="connsiteX7" fmla="*/ 0 w 655440"/>
              <a:gd name="connsiteY7" fmla="*/ 620163 h 710697"/>
              <a:gd name="connsiteX0" fmla="*/ 0 w 660655"/>
              <a:gd name="connsiteY0" fmla="*/ 631403 h 721937"/>
              <a:gd name="connsiteX1" fmla="*/ 297826 w 660655"/>
              <a:gd name="connsiteY1" fmla="*/ 434374 h 721937"/>
              <a:gd name="connsiteX2" fmla="*/ 418973 w 660655"/>
              <a:gd name="connsiteY2" fmla="*/ 261888 h 721937"/>
              <a:gd name="connsiteX3" fmla="*/ 561315 w 660655"/>
              <a:gd name="connsiteY3" fmla="*/ 11240 h 721937"/>
              <a:gd name="connsiteX4" fmla="*/ 566565 w 660655"/>
              <a:gd name="connsiteY4" fmla="*/ 54865 h 721937"/>
              <a:gd name="connsiteX5" fmla="*/ 655439 w 660655"/>
              <a:gd name="connsiteY5" fmla="*/ 36021 h 721937"/>
              <a:gd name="connsiteX6" fmla="*/ 403114 w 660655"/>
              <a:gd name="connsiteY6" fmla="*/ 481787 h 721937"/>
              <a:gd name="connsiteX7" fmla="*/ 40740 w 660655"/>
              <a:gd name="connsiteY7" fmla="*/ 721937 h 721937"/>
              <a:gd name="connsiteX8" fmla="*/ 0 w 660655"/>
              <a:gd name="connsiteY8" fmla="*/ 631403 h 721937"/>
              <a:gd name="connsiteX0" fmla="*/ 0 w 662213"/>
              <a:gd name="connsiteY0" fmla="*/ 634568 h 725102"/>
              <a:gd name="connsiteX1" fmla="*/ 297826 w 662213"/>
              <a:gd name="connsiteY1" fmla="*/ 437539 h 725102"/>
              <a:gd name="connsiteX2" fmla="*/ 418973 w 662213"/>
              <a:gd name="connsiteY2" fmla="*/ 265053 h 725102"/>
              <a:gd name="connsiteX3" fmla="*/ 561315 w 662213"/>
              <a:gd name="connsiteY3" fmla="*/ 14405 h 725102"/>
              <a:gd name="connsiteX4" fmla="*/ 595131 w 662213"/>
              <a:gd name="connsiteY4" fmla="*/ 34234 h 725102"/>
              <a:gd name="connsiteX5" fmla="*/ 655439 w 662213"/>
              <a:gd name="connsiteY5" fmla="*/ 39186 h 725102"/>
              <a:gd name="connsiteX6" fmla="*/ 403114 w 662213"/>
              <a:gd name="connsiteY6" fmla="*/ 484952 h 725102"/>
              <a:gd name="connsiteX7" fmla="*/ 40740 w 662213"/>
              <a:gd name="connsiteY7" fmla="*/ 725102 h 725102"/>
              <a:gd name="connsiteX8" fmla="*/ 0 w 662213"/>
              <a:gd name="connsiteY8" fmla="*/ 634568 h 725102"/>
              <a:gd name="connsiteX0" fmla="*/ 0 w 664196"/>
              <a:gd name="connsiteY0" fmla="*/ 634568 h 725102"/>
              <a:gd name="connsiteX1" fmla="*/ 297826 w 664196"/>
              <a:gd name="connsiteY1" fmla="*/ 437539 h 725102"/>
              <a:gd name="connsiteX2" fmla="*/ 418973 w 664196"/>
              <a:gd name="connsiteY2" fmla="*/ 265053 h 725102"/>
              <a:gd name="connsiteX3" fmla="*/ 561315 w 664196"/>
              <a:gd name="connsiteY3" fmla="*/ 14405 h 725102"/>
              <a:gd name="connsiteX4" fmla="*/ 595131 w 664196"/>
              <a:gd name="connsiteY4" fmla="*/ 34234 h 725102"/>
              <a:gd name="connsiteX5" fmla="*/ 655439 w 664196"/>
              <a:gd name="connsiteY5" fmla="*/ 39186 h 725102"/>
              <a:gd name="connsiteX6" fmla="*/ 403114 w 664196"/>
              <a:gd name="connsiteY6" fmla="*/ 484952 h 725102"/>
              <a:gd name="connsiteX7" fmla="*/ 40740 w 664196"/>
              <a:gd name="connsiteY7" fmla="*/ 725102 h 725102"/>
              <a:gd name="connsiteX8" fmla="*/ 0 w 664196"/>
              <a:gd name="connsiteY8" fmla="*/ 634568 h 725102"/>
              <a:gd name="connsiteX0" fmla="*/ 0 w 655439"/>
              <a:gd name="connsiteY0" fmla="*/ 634568 h 725102"/>
              <a:gd name="connsiteX1" fmla="*/ 297826 w 655439"/>
              <a:gd name="connsiteY1" fmla="*/ 437539 h 725102"/>
              <a:gd name="connsiteX2" fmla="*/ 418973 w 655439"/>
              <a:gd name="connsiteY2" fmla="*/ 265053 h 725102"/>
              <a:gd name="connsiteX3" fmla="*/ 561315 w 655439"/>
              <a:gd name="connsiteY3" fmla="*/ 14405 h 725102"/>
              <a:gd name="connsiteX4" fmla="*/ 595131 w 655439"/>
              <a:gd name="connsiteY4" fmla="*/ 34234 h 725102"/>
              <a:gd name="connsiteX5" fmla="*/ 655439 w 655439"/>
              <a:gd name="connsiteY5" fmla="*/ 39186 h 725102"/>
              <a:gd name="connsiteX6" fmla="*/ 403114 w 655439"/>
              <a:gd name="connsiteY6" fmla="*/ 484952 h 725102"/>
              <a:gd name="connsiteX7" fmla="*/ 40740 w 655439"/>
              <a:gd name="connsiteY7" fmla="*/ 725102 h 725102"/>
              <a:gd name="connsiteX8" fmla="*/ 0 w 655439"/>
              <a:gd name="connsiteY8" fmla="*/ 634568 h 725102"/>
              <a:gd name="connsiteX0" fmla="*/ 0 w 655439"/>
              <a:gd name="connsiteY0" fmla="*/ 620163 h 710697"/>
              <a:gd name="connsiteX1" fmla="*/ 297826 w 655439"/>
              <a:gd name="connsiteY1" fmla="*/ 423134 h 710697"/>
              <a:gd name="connsiteX2" fmla="*/ 418973 w 655439"/>
              <a:gd name="connsiteY2" fmla="*/ 250648 h 710697"/>
              <a:gd name="connsiteX3" fmla="*/ 561315 w 655439"/>
              <a:gd name="connsiteY3" fmla="*/ 0 h 710697"/>
              <a:gd name="connsiteX4" fmla="*/ 595131 w 655439"/>
              <a:gd name="connsiteY4" fmla="*/ 19829 h 710697"/>
              <a:gd name="connsiteX5" fmla="*/ 655439 w 655439"/>
              <a:gd name="connsiteY5" fmla="*/ 24781 h 710697"/>
              <a:gd name="connsiteX6" fmla="*/ 403114 w 655439"/>
              <a:gd name="connsiteY6" fmla="*/ 470547 h 710697"/>
              <a:gd name="connsiteX7" fmla="*/ 40740 w 655439"/>
              <a:gd name="connsiteY7" fmla="*/ 710697 h 710697"/>
              <a:gd name="connsiteX8" fmla="*/ 0 w 655439"/>
              <a:gd name="connsiteY8" fmla="*/ 620163 h 710697"/>
              <a:gd name="connsiteX0" fmla="*/ 0 w 660201"/>
              <a:gd name="connsiteY0" fmla="*/ 620163 h 710697"/>
              <a:gd name="connsiteX1" fmla="*/ 297826 w 660201"/>
              <a:gd name="connsiteY1" fmla="*/ 423134 h 710697"/>
              <a:gd name="connsiteX2" fmla="*/ 418973 w 660201"/>
              <a:gd name="connsiteY2" fmla="*/ 250648 h 710697"/>
              <a:gd name="connsiteX3" fmla="*/ 561315 w 660201"/>
              <a:gd name="connsiteY3" fmla="*/ 0 h 710697"/>
              <a:gd name="connsiteX4" fmla="*/ 595131 w 660201"/>
              <a:gd name="connsiteY4" fmla="*/ 19829 h 710697"/>
              <a:gd name="connsiteX5" fmla="*/ 660201 w 660201"/>
              <a:gd name="connsiteY5" fmla="*/ 15263 h 710697"/>
              <a:gd name="connsiteX6" fmla="*/ 403114 w 660201"/>
              <a:gd name="connsiteY6" fmla="*/ 470547 h 710697"/>
              <a:gd name="connsiteX7" fmla="*/ 40740 w 660201"/>
              <a:gd name="connsiteY7" fmla="*/ 710697 h 710697"/>
              <a:gd name="connsiteX8" fmla="*/ 0 w 660201"/>
              <a:gd name="connsiteY8" fmla="*/ 620163 h 710697"/>
              <a:gd name="connsiteX0" fmla="*/ 0 w 660201"/>
              <a:gd name="connsiteY0" fmla="*/ 620163 h 710697"/>
              <a:gd name="connsiteX1" fmla="*/ 297826 w 660201"/>
              <a:gd name="connsiteY1" fmla="*/ 423134 h 710697"/>
              <a:gd name="connsiteX2" fmla="*/ 418973 w 660201"/>
              <a:gd name="connsiteY2" fmla="*/ 250648 h 710697"/>
              <a:gd name="connsiteX3" fmla="*/ 561315 w 660201"/>
              <a:gd name="connsiteY3" fmla="*/ 0 h 710697"/>
              <a:gd name="connsiteX4" fmla="*/ 595131 w 660201"/>
              <a:gd name="connsiteY4" fmla="*/ 19829 h 710697"/>
              <a:gd name="connsiteX5" fmla="*/ 660201 w 660201"/>
              <a:gd name="connsiteY5" fmla="*/ 15263 h 710697"/>
              <a:gd name="connsiteX6" fmla="*/ 403114 w 660201"/>
              <a:gd name="connsiteY6" fmla="*/ 470547 h 710697"/>
              <a:gd name="connsiteX7" fmla="*/ 40740 w 660201"/>
              <a:gd name="connsiteY7" fmla="*/ 710697 h 710697"/>
              <a:gd name="connsiteX8" fmla="*/ 0 w 660201"/>
              <a:gd name="connsiteY8" fmla="*/ 620163 h 71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201" h="710697">
                <a:moveTo>
                  <a:pt x="0" y="620163"/>
                </a:moveTo>
                <a:lnTo>
                  <a:pt x="297826" y="423134"/>
                </a:lnTo>
                <a:cubicBezTo>
                  <a:pt x="372019" y="362341"/>
                  <a:pt x="375058" y="321170"/>
                  <a:pt x="418973" y="250648"/>
                </a:cubicBezTo>
                <a:cubicBezTo>
                  <a:pt x="462888" y="180126"/>
                  <a:pt x="534733" y="40056"/>
                  <a:pt x="561315" y="0"/>
                </a:cubicBezTo>
                <a:cubicBezTo>
                  <a:pt x="583137" y="2777"/>
                  <a:pt x="579444" y="15699"/>
                  <a:pt x="595131" y="19829"/>
                </a:cubicBezTo>
                <a:cubicBezTo>
                  <a:pt x="634623" y="12061"/>
                  <a:pt x="615632" y="21842"/>
                  <a:pt x="660201" y="15263"/>
                </a:cubicBezTo>
                <a:lnTo>
                  <a:pt x="403114" y="470547"/>
                </a:lnTo>
                <a:lnTo>
                  <a:pt x="40740" y="710697"/>
                </a:lnTo>
                <a:lnTo>
                  <a:pt x="0" y="620163"/>
                </a:lnTo>
                <a:close/>
              </a:path>
            </a:pathLst>
          </a:custGeom>
          <a:solidFill>
            <a:schemeClr val="tx2">
              <a:lumMod val="20000"/>
              <a:lumOff val="80000"/>
            </a:schemeClr>
          </a:solidFill>
          <a:ln w="3175">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12" name="グループ化 11"/>
          <p:cNvGrpSpPr/>
          <p:nvPr/>
        </p:nvGrpSpPr>
        <p:grpSpPr>
          <a:xfrm>
            <a:off x="6940326" y="1607485"/>
            <a:ext cx="1974850" cy="1147571"/>
            <a:chOff x="1014413" y="1763713"/>
            <a:chExt cx="1974850" cy="1147571"/>
          </a:xfrm>
        </p:grpSpPr>
        <p:sp>
          <p:nvSpPr>
            <p:cNvPr id="16" name="正方形/長方形 15"/>
            <p:cNvSpPr/>
            <p:nvPr/>
          </p:nvSpPr>
          <p:spPr>
            <a:xfrm>
              <a:off x="1014413" y="1763713"/>
              <a:ext cx="1974850" cy="1147571"/>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7" name="直線コネクタ 16"/>
            <p:cNvCxnSpPr/>
            <p:nvPr/>
          </p:nvCxnSpPr>
          <p:spPr>
            <a:xfrm>
              <a:off x="1296988" y="1988840"/>
              <a:ext cx="647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1296988" y="2232574"/>
              <a:ext cx="647700" cy="0"/>
            </a:xfrm>
            <a:prstGeom prst="line">
              <a:avLst/>
            </a:prstGeom>
            <a:ln w="571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1296988" y="2492896"/>
              <a:ext cx="647700"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107" name="テキスト ボックス 19"/>
            <p:cNvSpPr txBox="1">
              <a:spLocks noChangeArrowheads="1"/>
            </p:cNvSpPr>
            <p:nvPr/>
          </p:nvSpPr>
          <p:spPr bwMode="auto">
            <a:xfrm>
              <a:off x="1993900" y="1884363"/>
              <a:ext cx="930063"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lnSpc>
                  <a:spcPts val="1000"/>
                </a:lnSpc>
              </a:pPr>
              <a:r>
                <a:rPr lang="ja-JP" altLang="en-US" sz="1000" dirty="0">
                  <a:latin typeface="Meiryo UI" pitchFamily="50" charset="-128"/>
                  <a:ea typeface="Meiryo UI" pitchFamily="50" charset="-128"/>
                  <a:cs typeface="Meiryo UI" pitchFamily="50" charset="-128"/>
                </a:rPr>
                <a:t>防波堤</a:t>
              </a:r>
              <a:endParaRPr lang="en-US" altLang="ja-JP" sz="1000" dirty="0">
                <a:latin typeface="Meiryo UI" pitchFamily="50" charset="-128"/>
                <a:ea typeface="Meiryo UI" pitchFamily="50" charset="-128"/>
                <a:cs typeface="Meiryo UI" pitchFamily="50" charset="-128"/>
              </a:endParaRPr>
            </a:p>
            <a:p>
              <a:pPr eaLnBrk="1" hangingPunct="1">
                <a:lnSpc>
                  <a:spcPts val="1000"/>
                </a:lnSpc>
              </a:pPr>
              <a:endParaRPr lang="en-US" altLang="ja-JP" sz="1000" dirty="0">
                <a:latin typeface="Meiryo UI" pitchFamily="50" charset="-128"/>
                <a:ea typeface="Meiryo UI" pitchFamily="50" charset="-128"/>
                <a:cs typeface="Meiryo UI" pitchFamily="50" charset="-128"/>
              </a:endParaRPr>
            </a:p>
            <a:p>
              <a:pPr eaLnBrk="1" hangingPunct="1">
                <a:lnSpc>
                  <a:spcPts val="1000"/>
                </a:lnSpc>
              </a:pPr>
              <a:r>
                <a:rPr lang="ja-JP" altLang="en-US" sz="1000" dirty="0">
                  <a:latin typeface="Meiryo UI" pitchFamily="50" charset="-128"/>
                  <a:ea typeface="Meiryo UI" pitchFamily="50" charset="-128"/>
                  <a:cs typeface="Meiryo UI" pitchFamily="50" charset="-128"/>
                </a:rPr>
                <a:t>廃棄物護岸</a:t>
              </a:r>
              <a:endParaRPr lang="en-US" altLang="ja-JP" sz="1000" dirty="0">
                <a:latin typeface="Meiryo UI" pitchFamily="50" charset="-128"/>
                <a:ea typeface="Meiryo UI" pitchFamily="50" charset="-128"/>
                <a:cs typeface="Meiryo UI" pitchFamily="50" charset="-128"/>
              </a:endParaRPr>
            </a:p>
            <a:p>
              <a:pPr eaLnBrk="1" hangingPunct="1">
                <a:lnSpc>
                  <a:spcPts val="1000"/>
                </a:lnSpc>
              </a:pPr>
              <a:endParaRPr lang="en-US" altLang="ja-JP" sz="1000" dirty="0">
                <a:latin typeface="Meiryo UI" pitchFamily="50" charset="-128"/>
                <a:ea typeface="Meiryo UI" pitchFamily="50" charset="-128"/>
                <a:cs typeface="Meiryo UI" pitchFamily="50" charset="-128"/>
              </a:endParaRPr>
            </a:p>
            <a:p>
              <a:pPr eaLnBrk="1" hangingPunct="1">
                <a:lnSpc>
                  <a:spcPts val="1000"/>
                </a:lnSpc>
              </a:pPr>
              <a:r>
                <a:rPr lang="ja-JP" altLang="en-US" sz="1000" dirty="0">
                  <a:latin typeface="Meiryo UI" pitchFamily="50" charset="-128"/>
                  <a:ea typeface="Meiryo UI" pitchFamily="50" charset="-128"/>
                  <a:cs typeface="Meiryo UI" pitchFamily="50" charset="-128"/>
                </a:rPr>
                <a:t>埋立</a:t>
              </a:r>
              <a:r>
                <a:rPr lang="ja-JP" altLang="en-US" sz="1000" dirty="0" smtClean="0">
                  <a:latin typeface="Meiryo UI" pitchFamily="50" charset="-128"/>
                  <a:ea typeface="Meiryo UI" pitchFamily="50" charset="-128"/>
                  <a:cs typeface="Meiryo UI" pitchFamily="50" charset="-128"/>
                </a:rPr>
                <a:t>護岸</a:t>
              </a:r>
              <a:endParaRPr lang="en-US" altLang="ja-JP" sz="1000" dirty="0" smtClean="0">
                <a:latin typeface="Meiryo UI" pitchFamily="50" charset="-128"/>
                <a:ea typeface="Meiryo UI" pitchFamily="50" charset="-128"/>
                <a:cs typeface="Meiryo UI" pitchFamily="50" charset="-128"/>
              </a:endParaRPr>
            </a:p>
            <a:p>
              <a:pPr eaLnBrk="1" hangingPunct="1">
                <a:lnSpc>
                  <a:spcPts val="1000"/>
                </a:lnSpc>
              </a:pPr>
              <a:endParaRPr lang="en-US" altLang="ja-JP" sz="1000" dirty="0">
                <a:latin typeface="Meiryo UI" pitchFamily="50" charset="-128"/>
                <a:ea typeface="Meiryo UI" pitchFamily="50" charset="-128"/>
                <a:cs typeface="Meiryo UI" pitchFamily="50" charset="-128"/>
              </a:endParaRPr>
            </a:p>
            <a:p>
              <a:pPr eaLnBrk="1" hangingPunct="1">
                <a:lnSpc>
                  <a:spcPts val="1000"/>
                </a:lnSpc>
              </a:pPr>
              <a:r>
                <a:rPr lang="ja-JP" altLang="en-US" sz="1000" dirty="0" smtClean="0">
                  <a:latin typeface="Meiryo UI" pitchFamily="50" charset="-128"/>
                  <a:ea typeface="Meiryo UI" pitchFamily="50" charset="-128"/>
                  <a:cs typeface="Meiryo UI" pitchFamily="50" charset="-128"/>
                </a:rPr>
                <a:t>航路沿い護岸</a:t>
              </a:r>
            </a:p>
          </p:txBody>
        </p:sp>
        <p:cxnSp>
          <p:nvCxnSpPr>
            <p:cNvPr id="47" name="直線コネクタ 46"/>
            <p:cNvCxnSpPr/>
            <p:nvPr/>
          </p:nvCxnSpPr>
          <p:spPr>
            <a:xfrm>
              <a:off x="1296988" y="2748449"/>
              <a:ext cx="647700" cy="0"/>
            </a:xfrm>
            <a:prstGeom prst="line">
              <a:avLst/>
            </a:prstGeom>
            <a:ln w="57150">
              <a:solidFill>
                <a:srgbClr val="D965CB"/>
              </a:solidFill>
            </a:ln>
          </p:spPr>
          <p:style>
            <a:lnRef idx="1">
              <a:schemeClr val="accent1"/>
            </a:lnRef>
            <a:fillRef idx="0">
              <a:schemeClr val="accent1"/>
            </a:fillRef>
            <a:effectRef idx="0">
              <a:schemeClr val="accent1"/>
            </a:effectRef>
            <a:fontRef idx="minor">
              <a:schemeClr val="tx1"/>
            </a:fontRef>
          </p:style>
        </p:cxnSp>
      </p:grpSp>
      <p:sp>
        <p:nvSpPr>
          <p:cNvPr id="48" name="テキスト ボックス 20"/>
          <p:cNvSpPr txBox="1">
            <a:spLocks noChangeArrowheads="1"/>
          </p:cNvSpPr>
          <p:nvPr/>
        </p:nvSpPr>
        <p:spPr bwMode="auto">
          <a:xfrm>
            <a:off x="107950" y="620713"/>
            <a:ext cx="61341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2000" b="1" dirty="0"/>
              <a:t>１</a:t>
            </a:r>
            <a:r>
              <a:rPr lang="ja-JP" altLang="en-US" sz="2000" b="1" dirty="0" smtClean="0"/>
              <a:t>．点検位置図</a:t>
            </a:r>
            <a:endParaRPr lang="ja-JP" altLang="en-US" sz="2000" b="1" dirty="0"/>
          </a:p>
        </p:txBody>
      </p:sp>
      <p:sp>
        <p:nvSpPr>
          <p:cNvPr id="51" name="スライド番号プレースホルダー 2"/>
          <p:cNvSpPr>
            <a:spLocks noGrp="1"/>
          </p:cNvSpPr>
          <p:nvPr>
            <p:ph type="sldNum" sz="quarter" idx="12"/>
          </p:nvPr>
        </p:nvSpPr>
        <p:spPr bwMode="auto">
          <a:xfrm>
            <a:off x="6902896" y="637624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EF1E26BA-02DF-436C-9BBF-9F4051A0F4AE}" type="slidenum">
              <a:rPr lang="ja-JP" altLang="en-US">
                <a:solidFill>
                  <a:srgbClr val="898989"/>
                </a:solidFill>
              </a:rPr>
              <a:pPr/>
              <a:t>2</a:t>
            </a:fld>
            <a:endParaRPr lang="en-US" altLang="ja-JP" dirty="0">
              <a:solidFill>
                <a:srgbClr val="898989"/>
              </a:solidFill>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335" y="1500530"/>
            <a:ext cx="3302593" cy="2059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9238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792163"/>
            <a:ext cx="9140825" cy="606583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altLang="ja-JP" sz="1600" dirty="0">
              <a:solidFill>
                <a:schemeClr val="tx1"/>
              </a:solidFill>
              <a:latin typeface="ＭＳ ゴシック" pitchFamily="49" charset="-128"/>
              <a:ea typeface="ＭＳ ゴシック" pitchFamily="49" charset="-128"/>
            </a:endParaRPr>
          </a:p>
          <a:p>
            <a:pPr eaLnBrk="1" fontAlgn="auto" hangingPunct="1">
              <a:spcBef>
                <a:spcPts val="0"/>
              </a:spcBef>
              <a:spcAft>
                <a:spcPts val="0"/>
              </a:spcAft>
              <a:defRPr/>
            </a:pPr>
            <a:r>
              <a:rPr lang="ja-JP" altLang="en-US" sz="1600" dirty="0">
                <a:solidFill>
                  <a:schemeClr val="tx1"/>
                </a:solidFill>
                <a:latin typeface="ＭＳ ゴシック" pitchFamily="49" charset="-128"/>
                <a:ea typeface="ＭＳ ゴシック" pitchFamily="49" charset="-128"/>
              </a:rPr>
              <a:t>　</a:t>
            </a:r>
          </a:p>
        </p:txBody>
      </p:sp>
      <p:sp>
        <p:nvSpPr>
          <p:cNvPr id="16" name="テキスト ボックス 15"/>
          <p:cNvSpPr txBox="1"/>
          <p:nvPr/>
        </p:nvSpPr>
        <p:spPr>
          <a:xfrm>
            <a:off x="5831209" y="6418263"/>
            <a:ext cx="2116138" cy="276225"/>
          </a:xfrm>
          <a:prstGeom prst="rect">
            <a:avLst/>
          </a:prstGeom>
          <a:noFill/>
        </p:spPr>
        <p:txBody>
          <a:bodyPr>
            <a:spAutoFit/>
          </a:bodyPr>
          <a:lstStyle/>
          <a:p>
            <a:pPr algn="ctr" eaLnBrk="1" fontAlgn="auto" hangingPunct="1">
              <a:spcBef>
                <a:spcPts val="0"/>
              </a:spcBef>
              <a:spcAft>
                <a:spcPts val="0"/>
              </a:spcAft>
              <a:defRPr/>
            </a:pPr>
            <a:r>
              <a:rPr lang="ja-JP" altLang="en-US" sz="1200" dirty="0">
                <a:latin typeface="+mn-ea"/>
                <a:ea typeface="+mn-ea"/>
              </a:rPr>
              <a:t>詳細点検実施施設</a:t>
            </a:r>
          </a:p>
        </p:txBody>
      </p:sp>
      <p:sp>
        <p:nvSpPr>
          <p:cNvPr id="2053" name="テキスト ボックス 20"/>
          <p:cNvSpPr txBox="1">
            <a:spLocks noChangeArrowheads="1"/>
          </p:cNvSpPr>
          <p:nvPr/>
        </p:nvSpPr>
        <p:spPr bwMode="auto">
          <a:xfrm>
            <a:off x="0" y="620713"/>
            <a:ext cx="60975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堺泉北港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（堺第７－３区）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廃棄物埋立護岸の詳細耐震点検</a:t>
            </a:r>
          </a:p>
        </p:txBody>
      </p:sp>
      <p:sp>
        <p:nvSpPr>
          <p:cNvPr id="22" name="正方形/長方形 21"/>
          <p:cNvSpPr/>
          <p:nvPr/>
        </p:nvSpPr>
        <p:spPr>
          <a:xfrm>
            <a:off x="96589" y="1052736"/>
            <a:ext cx="4178870" cy="560153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72000" rIns="72000">
            <a:noAutofit/>
          </a:bodyPr>
          <a:lstStyle/>
          <a:p>
            <a:pPr eaLnBrk="1" fontAlgn="auto" hangingPunct="1">
              <a:spcBef>
                <a:spcPts val="0"/>
              </a:spcBef>
              <a:spcAft>
                <a:spcPts val="0"/>
              </a:spcAft>
              <a:defRPr/>
            </a:pPr>
            <a:r>
              <a:rPr lang="ja-JP" altLang="en-US" sz="1300" dirty="0">
                <a:solidFill>
                  <a:schemeClr val="tx1"/>
                </a:solidFill>
                <a:latin typeface="+mn-ea"/>
                <a:cs typeface="メイリオ" panose="020B0604030504040204" pitchFamily="50" charset="-128"/>
              </a:rPr>
              <a:t>■照査基準　　</a:t>
            </a:r>
            <a:endParaRPr lang="en-US" altLang="ja-JP" sz="1300" dirty="0">
              <a:solidFill>
                <a:schemeClr val="tx1"/>
              </a:solidFill>
              <a:latin typeface="+mn-ea"/>
              <a:cs typeface="メイリオ" panose="020B0604030504040204" pitchFamily="50" charset="-128"/>
            </a:endParaRPr>
          </a:p>
          <a:p>
            <a:pPr eaLnBrk="1" fontAlgn="auto" hangingPunct="1">
              <a:spcBef>
                <a:spcPts val="0"/>
              </a:spcBef>
              <a:spcAft>
                <a:spcPts val="0"/>
              </a:spcAft>
              <a:defRPr/>
            </a:pPr>
            <a:r>
              <a:rPr lang="ja-JP" altLang="en-US" sz="1400" kern="100" dirty="0">
                <a:solidFill>
                  <a:schemeClr val="tx1"/>
                </a:solidFill>
                <a:latin typeface="+mn-ea"/>
                <a:cs typeface="メイリオ" panose="020B0604030504040204" pitchFamily="50" charset="-128"/>
              </a:rPr>
              <a:t> </a:t>
            </a:r>
            <a:r>
              <a:rPr lang="ja-JP" altLang="en-US" sz="1400" kern="100" dirty="0" smtClean="0">
                <a:solidFill>
                  <a:schemeClr val="tx1"/>
                </a:solidFill>
                <a:latin typeface="+mn-ea"/>
                <a:cs typeface="メイリオ" panose="020B0604030504040204" pitchFamily="50" charset="-128"/>
              </a:rPr>
              <a:t> ○</a:t>
            </a:r>
            <a:r>
              <a:rPr lang="ja-JP" altLang="en-US" sz="1400" kern="100" dirty="0">
                <a:solidFill>
                  <a:schemeClr val="tx1"/>
                </a:solidFill>
                <a:latin typeface="+mn-ea"/>
                <a:cs typeface="メイリオ" panose="020B0604030504040204" pitchFamily="50" charset="-128"/>
              </a:rPr>
              <a:t>廃棄物の処理及び清掃に関する</a:t>
            </a:r>
            <a:r>
              <a:rPr lang="ja-JP" altLang="en-US" sz="1400" kern="100" dirty="0" smtClean="0">
                <a:solidFill>
                  <a:schemeClr val="tx1"/>
                </a:solidFill>
                <a:latin typeface="+mn-ea"/>
                <a:cs typeface="メイリオ" panose="020B0604030504040204" pitchFamily="50" charset="-128"/>
              </a:rPr>
              <a:t>法律</a:t>
            </a:r>
            <a:endParaRPr lang="en-US" altLang="ja-JP" sz="1400" kern="100" dirty="0">
              <a:solidFill>
                <a:schemeClr val="tx1"/>
              </a:solidFill>
              <a:latin typeface="+mn-ea"/>
              <a:cs typeface="メイリオ" panose="020B0604030504040204" pitchFamily="50" charset="-128"/>
            </a:endParaRPr>
          </a:p>
          <a:p>
            <a:pPr eaLnBrk="1" fontAlgn="auto" hangingPunct="1">
              <a:spcBef>
                <a:spcPts val="0"/>
              </a:spcBef>
              <a:spcAft>
                <a:spcPts val="0"/>
              </a:spcAft>
              <a:defRPr/>
            </a:pPr>
            <a:r>
              <a:rPr lang="ja-JP" altLang="en-US" sz="1400" kern="100" dirty="0">
                <a:solidFill>
                  <a:schemeClr val="tx1"/>
                </a:solidFill>
                <a:latin typeface="+mn-ea"/>
                <a:cs typeface="メイリオ" panose="020B0604030504040204" pitchFamily="50" charset="-128"/>
              </a:rPr>
              <a:t> </a:t>
            </a:r>
            <a:r>
              <a:rPr lang="ja-JP" altLang="en-US" sz="1400" kern="100" dirty="0" smtClean="0">
                <a:solidFill>
                  <a:schemeClr val="tx1"/>
                </a:solidFill>
                <a:latin typeface="+mn-ea"/>
                <a:cs typeface="メイリオ" panose="020B0604030504040204" pitchFamily="50" charset="-128"/>
              </a:rPr>
              <a:t> ○</a:t>
            </a:r>
            <a:r>
              <a:rPr lang="ja-JP" altLang="en-US" sz="1400" kern="100" dirty="0">
                <a:solidFill>
                  <a:schemeClr val="tx1"/>
                </a:solidFill>
                <a:latin typeface="+mn-ea"/>
                <a:cs typeface="メイリオ" panose="020B0604030504040204" pitchFamily="50" charset="-128"/>
              </a:rPr>
              <a:t>一般廃棄物の最終処分場に</a:t>
            </a:r>
            <a:r>
              <a:rPr lang="ja-JP" altLang="en-US" sz="1400" kern="100" dirty="0" smtClean="0">
                <a:solidFill>
                  <a:schemeClr val="tx1"/>
                </a:solidFill>
                <a:latin typeface="+mn-ea"/>
                <a:cs typeface="メイリオ" panose="020B0604030504040204" pitchFamily="50" charset="-128"/>
              </a:rPr>
              <a:t>及び産業廃棄物の</a:t>
            </a:r>
            <a:endParaRPr lang="en-US" altLang="ja-JP" sz="1400" kern="100" dirty="0" smtClean="0">
              <a:solidFill>
                <a:schemeClr val="tx1"/>
              </a:solidFill>
              <a:latin typeface="+mn-ea"/>
              <a:cs typeface="メイリオ" panose="020B0604030504040204" pitchFamily="50" charset="-128"/>
            </a:endParaRPr>
          </a:p>
          <a:p>
            <a:pPr eaLnBrk="1" fontAlgn="auto" hangingPunct="1">
              <a:spcBef>
                <a:spcPts val="0"/>
              </a:spcBef>
              <a:spcAft>
                <a:spcPts val="0"/>
              </a:spcAft>
              <a:defRPr/>
            </a:pPr>
            <a:r>
              <a:rPr lang="ja-JP" altLang="en-US" sz="1400" kern="100" dirty="0">
                <a:solidFill>
                  <a:schemeClr val="tx1"/>
                </a:solidFill>
                <a:latin typeface="+mn-ea"/>
                <a:cs typeface="メイリオ" panose="020B0604030504040204" pitchFamily="50" charset="-128"/>
              </a:rPr>
              <a:t>　</a:t>
            </a:r>
            <a:r>
              <a:rPr lang="ja-JP" altLang="en-US" sz="1400" kern="100" dirty="0" smtClean="0">
                <a:solidFill>
                  <a:schemeClr val="tx1"/>
                </a:solidFill>
                <a:latin typeface="+mn-ea"/>
                <a:cs typeface="メイリオ" panose="020B0604030504040204" pitchFamily="50" charset="-128"/>
              </a:rPr>
              <a:t>　最終処分場に</a:t>
            </a:r>
            <a:r>
              <a:rPr lang="ja-JP" altLang="en-US" sz="1400" kern="100" dirty="0">
                <a:solidFill>
                  <a:schemeClr val="tx1"/>
                </a:solidFill>
                <a:latin typeface="+mn-ea"/>
                <a:cs typeface="メイリオ" panose="020B0604030504040204" pitchFamily="50" charset="-128"/>
              </a:rPr>
              <a:t>係る技術上の基準を定める</a:t>
            </a:r>
            <a:r>
              <a:rPr lang="ja-JP" altLang="en-US" sz="1400" kern="100" dirty="0" smtClean="0">
                <a:solidFill>
                  <a:schemeClr val="tx1"/>
                </a:solidFill>
                <a:latin typeface="+mn-ea"/>
                <a:cs typeface="メイリオ" panose="020B0604030504040204" pitchFamily="50" charset="-128"/>
              </a:rPr>
              <a:t>省令</a:t>
            </a:r>
            <a:endParaRPr lang="en-US" altLang="ja-JP" sz="1400" kern="100" dirty="0" smtClean="0">
              <a:solidFill>
                <a:schemeClr val="tx1"/>
              </a:solidFill>
              <a:latin typeface="+mn-ea"/>
              <a:cs typeface="メイリオ" panose="020B0604030504040204" pitchFamily="50" charset="-128"/>
            </a:endParaRPr>
          </a:p>
          <a:p>
            <a:pPr eaLnBrk="1" fontAlgn="auto" hangingPunct="1">
              <a:spcBef>
                <a:spcPts val="0"/>
              </a:spcBef>
              <a:spcAft>
                <a:spcPts val="0"/>
              </a:spcAft>
              <a:defRPr/>
            </a:pPr>
            <a:r>
              <a:rPr lang="ja-JP" altLang="en-US" sz="1400" kern="100" dirty="0" smtClean="0">
                <a:solidFill>
                  <a:schemeClr val="tx1"/>
                </a:solidFill>
                <a:latin typeface="+mn-ea"/>
                <a:cs typeface="メイリオ" panose="020B0604030504040204" pitchFamily="50" charset="-128"/>
              </a:rPr>
              <a:t>  ○</a:t>
            </a:r>
            <a:r>
              <a:rPr lang="en-US" altLang="ja-JP" sz="1400" dirty="0" smtClean="0">
                <a:solidFill>
                  <a:schemeClr val="tx1"/>
                </a:solidFill>
                <a:latin typeface="+mn-ea"/>
                <a:cs typeface="メイリオ" panose="020B0604030504040204" pitchFamily="50" charset="-128"/>
              </a:rPr>
              <a:t>H19.7</a:t>
            </a:r>
            <a:r>
              <a:rPr lang="ja-JP" altLang="en-US" sz="1400" dirty="0">
                <a:solidFill>
                  <a:schemeClr val="tx1"/>
                </a:solidFill>
                <a:latin typeface="+mn-ea"/>
                <a:cs typeface="メイリオ" panose="020B0604030504040204" pitchFamily="50" charset="-128"/>
              </a:rPr>
              <a:t>　港湾の施設の技術上の基準・</a:t>
            </a:r>
            <a:r>
              <a:rPr lang="ja-JP" altLang="en-US" sz="1400" dirty="0" smtClean="0">
                <a:solidFill>
                  <a:schemeClr val="tx1"/>
                </a:solidFill>
                <a:latin typeface="+mn-ea"/>
                <a:cs typeface="メイリオ" panose="020B0604030504040204" pitchFamily="50" charset="-128"/>
              </a:rPr>
              <a:t>同解説</a:t>
            </a:r>
            <a:endParaRPr lang="en-US" altLang="ja-JP" sz="1400" dirty="0" smtClean="0">
              <a:solidFill>
                <a:schemeClr val="tx1"/>
              </a:solidFill>
              <a:latin typeface="+mn-ea"/>
              <a:cs typeface="メイリオ" panose="020B0604030504040204" pitchFamily="50" charset="-128"/>
            </a:endParaRPr>
          </a:p>
          <a:p>
            <a:pPr eaLnBrk="1" fontAlgn="auto" hangingPunct="1">
              <a:spcBef>
                <a:spcPts val="0"/>
              </a:spcBef>
              <a:spcAft>
                <a:spcPts val="0"/>
              </a:spcAft>
              <a:defRPr/>
            </a:pPr>
            <a:r>
              <a:rPr lang="ja-JP" altLang="en-US" sz="1400" kern="100" dirty="0" smtClean="0">
                <a:solidFill>
                  <a:schemeClr val="tx1"/>
                </a:solidFill>
                <a:latin typeface="+mn-ea"/>
                <a:cs typeface="メイリオ" panose="020B0604030504040204" pitchFamily="50" charset="-128"/>
              </a:rPr>
              <a:t>  ○</a:t>
            </a:r>
            <a:r>
              <a:rPr lang="en-US" altLang="ja-JP" sz="1400" kern="100" dirty="0" smtClean="0">
                <a:solidFill>
                  <a:schemeClr val="tx1"/>
                </a:solidFill>
                <a:latin typeface="+mn-ea"/>
                <a:cs typeface="メイリオ" panose="020B0604030504040204" pitchFamily="50" charset="-128"/>
              </a:rPr>
              <a:t>H23.2</a:t>
            </a:r>
            <a:r>
              <a:rPr lang="ja-JP" altLang="en-US" sz="1400" kern="100" dirty="0" smtClean="0">
                <a:solidFill>
                  <a:schemeClr val="tx1"/>
                </a:solidFill>
                <a:latin typeface="+mn-ea"/>
                <a:cs typeface="メイリオ" panose="020B0604030504040204" pitchFamily="50" charset="-128"/>
              </a:rPr>
              <a:t>　</a:t>
            </a:r>
            <a:r>
              <a:rPr lang="ja-JP" altLang="en-US" sz="1400" dirty="0" smtClean="0">
                <a:solidFill>
                  <a:schemeClr val="tx1"/>
                </a:solidFill>
                <a:latin typeface="+mn-ea"/>
                <a:cs typeface="メイリオ" panose="020B0604030504040204" pitchFamily="50" charset="-128"/>
              </a:rPr>
              <a:t>管理型</a:t>
            </a:r>
            <a:r>
              <a:rPr lang="ja-JP" altLang="en-US" sz="1400" dirty="0">
                <a:solidFill>
                  <a:schemeClr val="tx1"/>
                </a:solidFill>
                <a:latin typeface="+mn-ea"/>
                <a:cs typeface="メイリオ" panose="020B0604030504040204" pitchFamily="50" charset="-128"/>
              </a:rPr>
              <a:t>廃棄物埋立</a:t>
            </a:r>
            <a:r>
              <a:rPr lang="ja-JP" altLang="en-US" sz="1400" dirty="0" smtClean="0">
                <a:solidFill>
                  <a:schemeClr val="tx1"/>
                </a:solidFill>
                <a:latin typeface="+mn-ea"/>
                <a:cs typeface="メイリオ" panose="020B0604030504040204" pitchFamily="50" charset="-128"/>
              </a:rPr>
              <a:t>護岸</a:t>
            </a:r>
            <a:endParaRPr lang="en-US" altLang="ja-JP" sz="1400" dirty="0" smtClean="0">
              <a:solidFill>
                <a:schemeClr val="tx1"/>
              </a:solidFill>
              <a:latin typeface="+mn-ea"/>
              <a:cs typeface="メイリオ" panose="020B0604030504040204" pitchFamily="50" charset="-128"/>
            </a:endParaRPr>
          </a:p>
          <a:p>
            <a:pPr eaLnBrk="1" fontAlgn="auto" hangingPunct="1">
              <a:spcBef>
                <a:spcPts val="0"/>
              </a:spcBef>
              <a:spcAft>
                <a:spcPts val="0"/>
              </a:spcAft>
              <a:defRPr/>
            </a:pPr>
            <a:r>
              <a:rPr lang="ja-JP" altLang="en-US" sz="1400" dirty="0">
                <a:solidFill>
                  <a:schemeClr val="tx1"/>
                </a:solidFill>
                <a:latin typeface="+mn-ea"/>
                <a:cs typeface="メイリオ" panose="020B0604030504040204" pitchFamily="50" charset="-128"/>
              </a:rPr>
              <a:t>　</a:t>
            </a:r>
            <a:r>
              <a:rPr lang="ja-JP" altLang="en-US" sz="1400" dirty="0" smtClean="0">
                <a:solidFill>
                  <a:schemeClr val="tx1"/>
                </a:solidFill>
                <a:latin typeface="+mn-ea"/>
                <a:cs typeface="メイリオ" panose="020B0604030504040204" pitchFamily="50" charset="-128"/>
              </a:rPr>
              <a:t>　　　　　　　　　　　　　　設計</a:t>
            </a:r>
            <a:r>
              <a:rPr lang="ja-JP" altLang="en-US" sz="1400" dirty="0">
                <a:solidFill>
                  <a:schemeClr val="tx1"/>
                </a:solidFill>
                <a:latin typeface="+mn-ea"/>
                <a:cs typeface="メイリオ" panose="020B0604030504040204" pitchFamily="50" charset="-128"/>
              </a:rPr>
              <a:t>・施工・</a:t>
            </a:r>
            <a:r>
              <a:rPr lang="ja-JP" altLang="en-US" sz="1400" dirty="0" smtClean="0">
                <a:solidFill>
                  <a:schemeClr val="tx1"/>
                </a:solidFill>
                <a:latin typeface="+mn-ea"/>
                <a:cs typeface="メイリオ" panose="020B0604030504040204" pitchFamily="50" charset="-128"/>
              </a:rPr>
              <a:t>監理ﾏﾆｭｱﾙ</a:t>
            </a:r>
            <a:endParaRPr lang="en-US" altLang="ja-JP" sz="1400" dirty="0" smtClean="0">
              <a:solidFill>
                <a:schemeClr val="tx1"/>
              </a:solidFill>
              <a:latin typeface="+mn-ea"/>
              <a:cs typeface="メイリオ" panose="020B0604030504040204" pitchFamily="50" charset="-128"/>
            </a:endParaRPr>
          </a:p>
          <a:p>
            <a:pPr eaLnBrk="1" fontAlgn="auto" hangingPunct="1">
              <a:spcBef>
                <a:spcPts val="0"/>
              </a:spcBef>
              <a:spcAft>
                <a:spcPts val="0"/>
              </a:spcAft>
              <a:defRPr/>
            </a:pPr>
            <a:endParaRPr lang="en-US" altLang="ja-JP" sz="1300" dirty="0" smtClean="0">
              <a:solidFill>
                <a:schemeClr val="tx1"/>
              </a:solidFill>
              <a:latin typeface="+mn-ea"/>
              <a:cs typeface="メイリオ" panose="020B0604030504040204" pitchFamily="50" charset="-128"/>
            </a:endParaRPr>
          </a:p>
          <a:p>
            <a:pPr eaLnBrk="1" fontAlgn="auto" hangingPunct="1">
              <a:spcBef>
                <a:spcPts val="0"/>
              </a:spcBef>
              <a:spcAft>
                <a:spcPts val="0"/>
              </a:spcAft>
              <a:defRPr/>
            </a:pPr>
            <a:r>
              <a:rPr lang="ja-JP" altLang="en-US" sz="1300" dirty="0" smtClean="0">
                <a:solidFill>
                  <a:schemeClr val="tx1"/>
                </a:solidFill>
                <a:latin typeface="+mn-ea"/>
                <a:cs typeface="メイリオ" panose="020B0604030504040204" pitchFamily="50" charset="-128"/>
              </a:rPr>
              <a:t>■</a:t>
            </a:r>
            <a:r>
              <a:rPr lang="ja-JP" altLang="en-US" sz="1300" dirty="0">
                <a:solidFill>
                  <a:schemeClr val="tx1"/>
                </a:solidFill>
                <a:latin typeface="+mn-ea"/>
                <a:cs typeface="メイリオ" panose="020B0604030504040204" pitchFamily="50" charset="-128"/>
              </a:rPr>
              <a:t>点検の考え方</a:t>
            </a:r>
            <a:endParaRPr lang="en-US" altLang="ja-JP" sz="1300" dirty="0">
              <a:solidFill>
                <a:schemeClr val="tx1"/>
              </a:solidFill>
              <a:latin typeface="+mn-ea"/>
              <a:cs typeface="メイリオ" panose="020B0604030504040204" pitchFamily="50" charset="-128"/>
            </a:endParaRPr>
          </a:p>
          <a:p>
            <a:pPr eaLnBrk="1" fontAlgn="auto" hangingPunct="1">
              <a:spcBef>
                <a:spcPts val="0"/>
              </a:spcBef>
              <a:spcAft>
                <a:spcPts val="0"/>
              </a:spcAft>
              <a:defRPr/>
            </a:pPr>
            <a:r>
              <a:rPr lang="ja-JP" altLang="en-US" sz="1300" b="1" kern="100" dirty="0" smtClean="0">
                <a:solidFill>
                  <a:schemeClr val="tx1"/>
                </a:solidFill>
                <a:latin typeface="+mn-ea"/>
                <a:cs typeface="メイリオ" panose="020B0604030504040204" pitchFamily="50" charset="-128"/>
              </a:rPr>
              <a:t>≪</a:t>
            </a:r>
            <a:r>
              <a:rPr lang="ja-JP" altLang="en-US" sz="1300" b="1" kern="100" dirty="0">
                <a:solidFill>
                  <a:schemeClr val="tx1"/>
                </a:solidFill>
                <a:latin typeface="+mn-ea"/>
                <a:cs typeface="メイリオ" panose="020B0604030504040204" pitchFamily="50" charset="-128"/>
              </a:rPr>
              <a:t>求める耐震性能≫</a:t>
            </a:r>
            <a:endParaRPr lang="en-US" altLang="ja-JP" sz="1300" b="1" kern="100" dirty="0">
              <a:solidFill>
                <a:schemeClr val="tx1"/>
              </a:solidFill>
              <a:latin typeface="+mn-ea"/>
              <a:cs typeface="メイリオ" panose="020B0604030504040204" pitchFamily="50" charset="-128"/>
            </a:endParaRPr>
          </a:p>
          <a:p>
            <a:pPr eaLnBrk="1" fontAlgn="auto" hangingPunct="1">
              <a:spcBef>
                <a:spcPts val="0"/>
              </a:spcBef>
              <a:spcAft>
                <a:spcPts val="0"/>
              </a:spcAft>
              <a:defRPr/>
            </a:pPr>
            <a:r>
              <a:rPr lang="ja-JP" altLang="en-US" sz="1300" kern="100" dirty="0" smtClean="0">
                <a:solidFill>
                  <a:schemeClr val="tx1"/>
                </a:solidFill>
                <a:latin typeface="+mn-ea"/>
                <a:cs typeface="メイリオ" panose="020B0604030504040204" pitchFamily="50" charset="-128"/>
              </a:rPr>
              <a:t>　南海</a:t>
            </a:r>
            <a:r>
              <a:rPr lang="ja-JP" altLang="en-US" sz="1300" kern="100" dirty="0">
                <a:solidFill>
                  <a:schemeClr val="tx1"/>
                </a:solidFill>
                <a:latin typeface="+mn-ea"/>
                <a:cs typeface="メイリオ" panose="020B0604030504040204" pitchFamily="50" charset="-128"/>
              </a:rPr>
              <a:t>トラフ巨大地震対して、護岸自体は変形しても、海面処分</a:t>
            </a:r>
            <a:r>
              <a:rPr lang="ja-JP" altLang="en-US" sz="1300" kern="100" dirty="0" smtClean="0">
                <a:solidFill>
                  <a:schemeClr val="tx1"/>
                </a:solidFill>
                <a:latin typeface="+mn-ea"/>
                <a:cs typeface="メイリオ" panose="020B0604030504040204" pitchFamily="50" charset="-128"/>
              </a:rPr>
              <a:t>場内の</a:t>
            </a:r>
            <a:r>
              <a:rPr lang="ja-JP" altLang="en-US" sz="1300" kern="100" dirty="0">
                <a:solidFill>
                  <a:schemeClr val="tx1"/>
                </a:solidFill>
                <a:latin typeface="+mn-ea"/>
                <a:cs typeface="メイリオ" panose="020B0604030504040204" pitchFamily="50" charset="-128"/>
              </a:rPr>
              <a:t>廃棄物及び保有水が外部に流出あるいは浸出しない</a:t>
            </a:r>
            <a:r>
              <a:rPr lang="ja-JP" altLang="en-US" sz="1300" kern="100" dirty="0" smtClean="0">
                <a:solidFill>
                  <a:schemeClr val="tx1"/>
                </a:solidFill>
                <a:latin typeface="+mn-ea"/>
                <a:cs typeface="メイリオ" panose="020B0604030504040204" pitchFamily="50" charset="-128"/>
              </a:rPr>
              <a:t>。</a:t>
            </a:r>
            <a:endParaRPr lang="ja-JP" altLang="en-US" sz="1300" kern="100" dirty="0">
              <a:solidFill>
                <a:schemeClr val="tx1"/>
              </a:solidFill>
              <a:latin typeface="+mn-ea"/>
              <a:cs typeface="メイリオ" panose="020B0604030504040204" pitchFamily="50" charset="-128"/>
            </a:endParaRPr>
          </a:p>
          <a:p>
            <a:pPr eaLnBrk="1" fontAlgn="auto" hangingPunct="1">
              <a:spcBef>
                <a:spcPts val="0"/>
              </a:spcBef>
              <a:spcAft>
                <a:spcPts val="0"/>
              </a:spcAft>
              <a:defRPr/>
            </a:pPr>
            <a:endParaRPr lang="en-US" altLang="ja-JP" sz="1300" kern="100" dirty="0">
              <a:solidFill>
                <a:schemeClr val="tx1"/>
              </a:solidFill>
              <a:latin typeface="+mn-ea"/>
              <a:cs typeface="メイリオ" panose="020B0604030504040204" pitchFamily="50" charset="-128"/>
            </a:endParaRPr>
          </a:p>
          <a:p>
            <a:pPr eaLnBrk="1" fontAlgn="auto" hangingPunct="1">
              <a:spcBef>
                <a:spcPts val="0"/>
              </a:spcBef>
              <a:spcAft>
                <a:spcPts val="0"/>
              </a:spcAft>
              <a:defRPr/>
            </a:pPr>
            <a:r>
              <a:rPr lang="ja-JP" altLang="en-US" sz="1300" b="1" kern="100" dirty="0">
                <a:solidFill>
                  <a:schemeClr val="tx1"/>
                </a:solidFill>
                <a:latin typeface="+mn-ea"/>
                <a:cs typeface="メイリオ" panose="020B0604030504040204" pitchFamily="50" charset="-128"/>
              </a:rPr>
              <a:t>➣海面埋立部：遮水工天端高さの照査</a:t>
            </a:r>
            <a:endParaRPr lang="en-US" altLang="ja-JP" sz="1300" b="1" kern="100" dirty="0">
              <a:solidFill>
                <a:schemeClr val="tx1"/>
              </a:solidFill>
              <a:latin typeface="+mn-ea"/>
              <a:cs typeface="メイリオ" panose="020B0604030504040204" pitchFamily="50" charset="-128"/>
            </a:endParaRPr>
          </a:p>
          <a:p>
            <a:pPr eaLnBrk="1" fontAlgn="auto" hangingPunct="1">
              <a:spcBef>
                <a:spcPts val="0"/>
              </a:spcBef>
              <a:spcAft>
                <a:spcPts val="0"/>
              </a:spcAft>
              <a:defRPr/>
            </a:pPr>
            <a:r>
              <a:rPr lang="ja-JP" altLang="en-US" sz="1300" kern="100" dirty="0">
                <a:solidFill>
                  <a:schemeClr val="tx1"/>
                </a:solidFill>
                <a:latin typeface="+mn-ea"/>
                <a:cs typeface="メイリオ" panose="020B0604030504040204" pitchFamily="50" charset="-128"/>
              </a:rPr>
              <a:t>　</a:t>
            </a:r>
            <a:r>
              <a:rPr lang="ja-JP" altLang="ja-JP" sz="1300" dirty="0">
                <a:solidFill>
                  <a:schemeClr val="tx1"/>
                </a:solidFill>
                <a:latin typeface="+mn-ea"/>
                <a:cs typeface="メイリオ" panose="020B0604030504040204" pitchFamily="50" charset="-128"/>
              </a:rPr>
              <a:t>耐震性能の照査</a:t>
            </a:r>
            <a:r>
              <a:rPr lang="ja-JP" altLang="en-US" sz="1300" dirty="0">
                <a:solidFill>
                  <a:schemeClr val="tx1"/>
                </a:solidFill>
                <a:latin typeface="+mn-ea"/>
                <a:cs typeface="メイリオ" panose="020B0604030504040204" pitchFamily="50" charset="-128"/>
              </a:rPr>
              <a:t>として</a:t>
            </a:r>
            <a:r>
              <a:rPr lang="ja-JP" altLang="ja-JP" sz="1300" dirty="0">
                <a:solidFill>
                  <a:schemeClr val="tx1"/>
                </a:solidFill>
                <a:latin typeface="+mn-ea"/>
                <a:cs typeface="メイリオ" panose="020B0604030504040204" pitchFamily="50" charset="-128"/>
              </a:rPr>
              <a:t>考慮する外水位に対して</a:t>
            </a:r>
            <a:r>
              <a:rPr lang="ja-JP" altLang="en-US" sz="1300" dirty="0">
                <a:solidFill>
                  <a:schemeClr val="tx1"/>
                </a:solidFill>
                <a:latin typeface="+mn-ea"/>
                <a:cs typeface="メイリオ" panose="020B0604030504040204" pitchFamily="50" charset="-128"/>
              </a:rPr>
              <a:t>、遮水工の天端が下がらないこと。天端を超えて廃棄物（保有水）が流出しない</a:t>
            </a:r>
            <a:r>
              <a:rPr lang="ja-JP" altLang="ja-JP" sz="1300" dirty="0">
                <a:solidFill>
                  <a:schemeClr val="tx1"/>
                </a:solidFill>
                <a:latin typeface="+mn-ea"/>
                <a:cs typeface="メイリオ" panose="020B0604030504040204" pitchFamily="50" charset="-128"/>
              </a:rPr>
              <a:t>機能を保持する</a:t>
            </a:r>
            <a:r>
              <a:rPr lang="ja-JP" altLang="en-US" sz="1300" dirty="0">
                <a:solidFill>
                  <a:schemeClr val="tx1"/>
                </a:solidFill>
                <a:latin typeface="+mn-ea"/>
                <a:cs typeface="メイリオ" panose="020B0604030504040204" pitchFamily="50" charset="-128"/>
              </a:rPr>
              <a:t>こととする</a:t>
            </a:r>
            <a:r>
              <a:rPr lang="ja-JP" altLang="en-US" sz="1300" dirty="0" smtClean="0">
                <a:solidFill>
                  <a:schemeClr val="tx1"/>
                </a:solidFill>
                <a:latin typeface="+mn-ea"/>
                <a:cs typeface="メイリオ" panose="020B0604030504040204" pitchFamily="50" charset="-128"/>
              </a:rPr>
              <a:t>。</a:t>
            </a:r>
            <a:endParaRPr lang="en-US" altLang="ja-JP" sz="1300" dirty="0" smtClean="0">
              <a:solidFill>
                <a:schemeClr val="tx1"/>
              </a:solidFill>
              <a:latin typeface="+mn-ea"/>
              <a:cs typeface="メイリオ" panose="020B0604030504040204" pitchFamily="50" charset="-128"/>
            </a:endParaRPr>
          </a:p>
          <a:p>
            <a:pPr eaLnBrk="1" fontAlgn="auto" hangingPunct="1">
              <a:spcBef>
                <a:spcPts val="0"/>
              </a:spcBef>
              <a:spcAft>
                <a:spcPts val="0"/>
              </a:spcAft>
              <a:defRPr/>
            </a:pPr>
            <a:endParaRPr lang="en-US" altLang="ja-JP" sz="1300" dirty="0">
              <a:solidFill>
                <a:schemeClr val="tx1"/>
              </a:solidFill>
              <a:latin typeface="+mn-ea"/>
              <a:cs typeface="メイリオ" panose="020B0604030504040204" pitchFamily="50" charset="-128"/>
            </a:endParaRPr>
          </a:p>
          <a:p>
            <a:pPr eaLnBrk="1" fontAlgn="auto" hangingPunct="1">
              <a:spcBef>
                <a:spcPts val="0"/>
              </a:spcBef>
              <a:spcAft>
                <a:spcPts val="0"/>
              </a:spcAft>
              <a:defRPr/>
            </a:pPr>
            <a:r>
              <a:rPr lang="ja-JP" altLang="en-US" sz="1300" b="1" kern="100" dirty="0">
                <a:solidFill>
                  <a:schemeClr val="tx1"/>
                </a:solidFill>
                <a:latin typeface="+mn-ea"/>
                <a:cs typeface="メイリオ" panose="020B0604030504040204" pitchFamily="50" charset="-128"/>
              </a:rPr>
              <a:t>➣陸上埋立部：遮水シート破断の照査</a:t>
            </a:r>
            <a:endParaRPr lang="en-US" altLang="ja-JP" sz="1300" b="1" kern="100" dirty="0">
              <a:solidFill>
                <a:schemeClr val="tx1"/>
              </a:solidFill>
              <a:latin typeface="+mn-ea"/>
              <a:cs typeface="メイリオ" panose="020B0604030504040204" pitchFamily="50" charset="-128"/>
            </a:endParaRPr>
          </a:p>
          <a:p>
            <a:pPr eaLnBrk="1" fontAlgn="auto" hangingPunct="1">
              <a:spcBef>
                <a:spcPts val="0"/>
              </a:spcBef>
              <a:spcAft>
                <a:spcPts val="0"/>
              </a:spcAft>
              <a:defRPr/>
            </a:pPr>
            <a:r>
              <a:rPr lang="ja-JP" altLang="en-US" sz="1300" kern="100" dirty="0">
                <a:solidFill>
                  <a:schemeClr val="tx1"/>
                </a:solidFill>
                <a:latin typeface="+mn-ea"/>
                <a:cs typeface="メイリオ" panose="020B0604030504040204" pitchFamily="50" charset="-128"/>
              </a:rPr>
              <a:t>　</a:t>
            </a:r>
            <a:r>
              <a:rPr lang="ja-JP" altLang="en-US" sz="1300" dirty="0">
                <a:solidFill>
                  <a:schemeClr val="tx1"/>
                </a:solidFill>
                <a:latin typeface="+mn-ea"/>
                <a:cs typeface="メイリオ" panose="020B0604030504040204" pitchFamily="50" charset="-128"/>
              </a:rPr>
              <a:t>遮水シートが破断せず、遮水機能</a:t>
            </a:r>
            <a:r>
              <a:rPr lang="ja-JP" altLang="ja-JP" sz="1300" dirty="0">
                <a:solidFill>
                  <a:schemeClr val="tx1"/>
                </a:solidFill>
                <a:latin typeface="+mn-ea"/>
                <a:cs typeface="メイリオ" panose="020B0604030504040204" pitchFamily="50" charset="-128"/>
              </a:rPr>
              <a:t>を保持する</a:t>
            </a:r>
            <a:r>
              <a:rPr lang="ja-JP" altLang="en-US" sz="1300" dirty="0">
                <a:solidFill>
                  <a:schemeClr val="tx1"/>
                </a:solidFill>
                <a:latin typeface="+mn-ea"/>
                <a:cs typeface="メイリオ" panose="020B0604030504040204" pitchFamily="50" charset="-128"/>
              </a:rPr>
              <a:t>こととする</a:t>
            </a:r>
            <a:r>
              <a:rPr lang="ja-JP" altLang="en-US" sz="1300" dirty="0" smtClean="0">
                <a:solidFill>
                  <a:schemeClr val="tx1"/>
                </a:solidFill>
                <a:latin typeface="+mn-ea"/>
                <a:cs typeface="メイリオ" panose="020B0604030504040204" pitchFamily="50" charset="-128"/>
              </a:rPr>
              <a:t>。</a:t>
            </a:r>
            <a:endParaRPr lang="en-US" altLang="ja-JP" sz="1300" dirty="0">
              <a:solidFill>
                <a:schemeClr val="tx1"/>
              </a:solidFill>
              <a:latin typeface="+mn-ea"/>
              <a:cs typeface="メイリオ" panose="020B0604030504040204" pitchFamily="50" charset="-128"/>
            </a:endParaRPr>
          </a:p>
        </p:txBody>
      </p:sp>
      <p:sp>
        <p:nvSpPr>
          <p:cNvPr id="2055" name="スライド番号プレースホルダー 1"/>
          <p:cNvSpPr>
            <a:spLocks noGrp="1"/>
          </p:cNvSpPr>
          <p:nvPr>
            <p:ph type="sldNum" sz="quarter" idx="12"/>
          </p:nvPr>
        </p:nvSpPr>
        <p:spPr bwMode="auto">
          <a:xfrm>
            <a:off x="6902896" y="637624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820D8F24-D5C9-4A2C-8399-533C64A97192}" type="slidenum">
              <a:rPr lang="ja-JP" altLang="en-US">
                <a:solidFill>
                  <a:srgbClr val="898989"/>
                </a:solidFill>
              </a:rPr>
              <a:pPr/>
              <a:t>3</a:t>
            </a:fld>
            <a:endParaRPr lang="en-US" altLang="ja-JP">
              <a:solidFill>
                <a:srgbClr val="898989"/>
              </a:solidFill>
            </a:endParaRPr>
          </a:p>
        </p:txBody>
      </p:sp>
      <p:pic>
        <p:nvPicPr>
          <p:cNvPr id="2056"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75459" y="1020763"/>
            <a:ext cx="4545013"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円/楕円 3"/>
          <p:cNvSpPr/>
          <p:nvPr/>
        </p:nvSpPr>
        <p:spPr>
          <a:xfrm>
            <a:off x="6034409" y="2636838"/>
            <a:ext cx="146050" cy="144462"/>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1" name="円/楕円 10"/>
          <p:cNvSpPr/>
          <p:nvPr/>
        </p:nvSpPr>
        <p:spPr>
          <a:xfrm>
            <a:off x="5907409" y="3149600"/>
            <a:ext cx="144463" cy="144463"/>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2" name="円/楕円 11"/>
          <p:cNvSpPr/>
          <p:nvPr/>
        </p:nvSpPr>
        <p:spPr>
          <a:xfrm>
            <a:off x="6377309" y="3149600"/>
            <a:ext cx="146050" cy="144463"/>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4" name="正方形/長方形 13"/>
          <p:cNvSpPr/>
          <p:nvPr/>
        </p:nvSpPr>
        <p:spPr>
          <a:xfrm>
            <a:off x="0" y="0"/>
            <a:ext cx="9140825" cy="549275"/>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fontAlgn="auto">
              <a:spcBef>
                <a:spcPts val="0"/>
              </a:spcBef>
              <a:spcAft>
                <a:spcPts val="0"/>
              </a:spcAft>
              <a:defRPr/>
            </a:pPr>
            <a:r>
              <a:rPr lang="ja-JP" altLang="en-US" sz="2400" b="1" dirty="0">
                <a:solidFill>
                  <a:schemeClr val="bg1"/>
                </a:solidFill>
              </a:rPr>
              <a:t>２－１　堤外施設（護岸・防波堤）の詳細耐震点検について</a:t>
            </a:r>
            <a:endParaRPr lang="en-US" altLang="ja-JP" sz="2400" b="1" dirty="0">
              <a:solidFill>
                <a:schemeClr val="bg1"/>
              </a:solidFill>
            </a:endParaRPr>
          </a:p>
        </p:txBody>
      </p:sp>
    </p:spTree>
    <p:extLst>
      <p:ext uri="{BB962C8B-B14F-4D97-AF65-F5344CB8AC3E}">
        <p14:creationId xmlns:p14="http://schemas.microsoft.com/office/powerpoint/2010/main" val="3656889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6413" y="1592263"/>
            <a:ext cx="4044950"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p:cNvSpPr/>
          <p:nvPr/>
        </p:nvSpPr>
        <p:spPr>
          <a:xfrm>
            <a:off x="0" y="692696"/>
            <a:ext cx="9140825" cy="611505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lang="ja-JP" altLang="en-US" sz="1400" b="1" spc="-200" dirty="0">
                <a:solidFill>
                  <a:schemeClr val="tx1"/>
                </a:solidFill>
                <a:latin typeface="ＭＳ ゴシック" pitchFamily="49" charset="-128"/>
                <a:ea typeface="ＭＳ ゴシック" pitchFamily="49" charset="-128"/>
              </a:rPr>
              <a:t>≪南海トラフ巨大地震による影響≫</a:t>
            </a:r>
            <a:endParaRPr lang="en-US" altLang="ja-JP" sz="1600" b="1" dirty="0">
              <a:latin typeface="Meiryo UI" pitchFamily="50" charset="-128"/>
              <a:ea typeface="Meiryo UI" pitchFamily="50" charset="-128"/>
              <a:cs typeface="Meiryo UI" pitchFamily="50" charset="-128"/>
            </a:endParaRPr>
          </a:p>
          <a:p>
            <a:pPr eaLnBrk="1" fontAlgn="auto" hangingPunct="1">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r>
              <a:rPr lang="ja-JP" altLang="en-US" sz="1400" dirty="0">
                <a:solidFill>
                  <a:schemeClr val="tx1"/>
                </a:solidFill>
                <a:latin typeface="ＭＳ ゴシック" pitchFamily="49" charset="-128"/>
                <a:ea typeface="ＭＳ ゴシック" pitchFamily="49" charset="-128"/>
                <a:cs typeface="Meiryo UI" pitchFamily="50" charset="-128"/>
              </a:rPr>
              <a:t>■堺第７－３区　断面箇所図</a:t>
            </a:r>
            <a:endParaRPr lang="en-US" altLang="ja-JP" sz="14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r>
              <a:rPr lang="ja-JP" altLang="en-US" sz="1400" dirty="0">
                <a:solidFill>
                  <a:schemeClr val="tx1"/>
                </a:solidFill>
                <a:latin typeface="ＭＳ ゴシック" pitchFamily="49" charset="-128"/>
                <a:ea typeface="ＭＳ ゴシック" pitchFamily="49" charset="-128"/>
                <a:cs typeface="Meiryo UI" pitchFamily="50" charset="-128"/>
              </a:rPr>
              <a:t>　　</a:t>
            </a:r>
            <a:endParaRPr lang="en-US" altLang="ja-JP" sz="1400" dirty="0">
              <a:solidFill>
                <a:schemeClr val="tx1"/>
              </a:solidFill>
              <a:latin typeface="ＭＳ ゴシック" pitchFamily="49" charset="-128"/>
              <a:ea typeface="ＭＳ ゴシック" pitchFamily="49" charset="-128"/>
              <a:cs typeface="Meiryo UI" pitchFamily="50" charset="-128"/>
            </a:endParaRPr>
          </a:p>
        </p:txBody>
      </p:sp>
      <p:grpSp>
        <p:nvGrpSpPr>
          <p:cNvPr id="3076" name="グループ化 2050"/>
          <p:cNvGrpSpPr>
            <a:grpSpLocks/>
          </p:cNvGrpSpPr>
          <p:nvPr/>
        </p:nvGrpSpPr>
        <p:grpSpPr bwMode="auto">
          <a:xfrm>
            <a:off x="2051050" y="3068638"/>
            <a:ext cx="1074738" cy="1123950"/>
            <a:chOff x="2750655" y="2702047"/>
            <a:chExt cx="1124486" cy="1132066"/>
          </a:xfrm>
        </p:grpSpPr>
        <p:sp>
          <p:nvSpPr>
            <p:cNvPr id="37" name="円/楕円 36"/>
            <p:cNvSpPr/>
            <p:nvPr/>
          </p:nvSpPr>
          <p:spPr>
            <a:xfrm>
              <a:off x="3172545" y="2702047"/>
              <a:ext cx="234199" cy="21586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200" b="1" dirty="0">
                  <a:solidFill>
                    <a:schemeClr val="tx1"/>
                  </a:solidFill>
                </a:rPr>
                <a:t>１</a:t>
              </a:r>
            </a:p>
          </p:txBody>
        </p:sp>
        <p:sp>
          <p:nvSpPr>
            <p:cNvPr id="36" name="円/楕円 35"/>
            <p:cNvSpPr/>
            <p:nvPr/>
          </p:nvSpPr>
          <p:spPr>
            <a:xfrm>
              <a:off x="2750655" y="3618252"/>
              <a:ext cx="234199" cy="215861"/>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200" b="1" dirty="0">
                  <a:solidFill>
                    <a:schemeClr val="tx1"/>
                  </a:solidFill>
                </a:rPr>
                <a:t>２</a:t>
              </a:r>
            </a:p>
          </p:txBody>
        </p:sp>
        <p:sp>
          <p:nvSpPr>
            <p:cNvPr id="39" name="円/楕円 38"/>
            <p:cNvSpPr/>
            <p:nvPr/>
          </p:nvSpPr>
          <p:spPr>
            <a:xfrm>
              <a:off x="3640942" y="3615055"/>
              <a:ext cx="234199" cy="215861"/>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200" b="1" dirty="0">
                  <a:solidFill>
                    <a:schemeClr val="tx1"/>
                  </a:solidFill>
                </a:rPr>
                <a:t>３</a:t>
              </a:r>
            </a:p>
          </p:txBody>
        </p:sp>
      </p:grpSp>
      <p:sp>
        <p:nvSpPr>
          <p:cNvPr id="3079" name="スライド番号プレースホルダー 1"/>
          <p:cNvSpPr>
            <a:spLocks noGrp="1"/>
          </p:cNvSpPr>
          <p:nvPr>
            <p:ph type="sldNum" sz="quarter" idx="12"/>
          </p:nvPr>
        </p:nvSpPr>
        <p:spPr bwMode="auto">
          <a:xfrm>
            <a:off x="6902896" y="637624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FE791263-761D-45E0-9B00-12EA46E5D7A5}" type="slidenum">
              <a:rPr lang="ja-JP" altLang="en-US">
                <a:solidFill>
                  <a:srgbClr val="898989"/>
                </a:solidFill>
              </a:rPr>
              <a:pPr/>
              <a:t>4</a:t>
            </a:fld>
            <a:endParaRPr lang="en-US" altLang="ja-JP" dirty="0">
              <a:solidFill>
                <a:srgbClr val="898989"/>
              </a:solidFill>
            </a:endParaRPr>
          </a:p>
        </p:txBody>
      </p:sp>
      <p:sp>
        <p:nvSpPr>
          <p:cNvPr id="12" name="正方形/長方形 11"/>
          <p:cNvSpPr/>
          <p:nvPr/>
        </p:nvSpPr>
        <p:spPr>
          <a:xfrm>
            <a:off x="0" y="0"/>
            <a:ext cx="9140825" cy="549275"/>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fontAlgn="auto">
              <a:spcBef>
                <a:spcPts val="0"/>
              </a:spcBef>
              <a:spcAft>
                <a:spcPts val="0"/>
              </a:spcAft>
              <a:defRPr/>
            </a:pPr>
            <a:r>
              <a:rPr lang="ja-JP" altLang="en-US" sz="2400" b="1" dirty="0">
                <a:solidFill>
                  <a:schemeClr val="bg1"/>
                </a:solidFill>
              </a:rPr>
              <a:t>２－１　堤外施設（護岸・防波堤）の詳細耐震点検について</a:t>
            </a:r>
            <a:endParaRPr lang="en-US" altLang="ja-JP" sz="2400" b="1" dirty="0">
              <a:solidFill>
                <a:schemeClr val="bg1"/>
              </a:solidFill>
            </a:endParaRPr>
          </a:p>
        </p:txBody>
      </p:sp>
      <p:sp>
        <p:nvSpPr>
          <p:cNvPr id="13" name="テキスト ボックス 2051"/>
          <p:cNvSpPr txBox="1">
            <a:spLocks noChangeArrowheads="1"/>
          </p:cNvSpPr>
          <p:nvPr/>
        </p:nvSpPr>
        <p:spPr bwMode="auto">
          <a:xfrm>
            <a:off x="4644008" y="1189776"/>
            <a:ext cx="4359150" cy="52629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400" dirty="0">
                <a:latin typeface="ＭＳ ゴシック" panose="020B0609070205080204" pitchFamily="49" charset="-128"/>
                <a:ea typeface="ＭＳ ゴシック" panose="020B0609070205080204" pitchFamily="49" charset="-128"/>
              </a:rPr>
              <a:t>■点検</a:t>
            </a:r>
            <a:r>
              <a:rPr lang="ja-JP" altLang="en-US" sz="1400" dirty="0" smtClean="0">
                <a:latin typeface="ＭＳ ゴシック" panose="020B0609070205080204" pitchFamily="49" charset="-128"/>
                <a:ea typeface="ＭＳ ゴシック" panose="020B0609070205080204" pitchFamily="49" charset="-128"/>
              </a:rPr>
              <a:t>手法</a:t>
            </a:r>
            <a:endParaRPr lang="en-US" altLang="ja-JP" sz="1400" dirty="0" smtClean="0">
              <a:latin typeface="ＭＳ ゴシック" panose="020B0609070205080204" pitchFamily="49" charset="-128"/>
              <a:ea typeface="ＭＳ ゴシック" panose="020B0609070205080204" pitchFamily="49" charset="-128"/>
            </a:endParaRPr>
          </a:p>
          <a:p>
            <a:pPr eaLnBrk="1" hangingPunct="1"/>
            <a:endParaRPr lang="ja-JP" altLang="en-US" sz="900" dirty="0">
              <a:latin typeface="ＭＳ ゴシック" panose="020B0609070205080204" pitchFamily="49" charset="-128"/>
              <a:ea typeface="ＭＳ ゴシック" panose="020B0609070205080204" pitchFamily="49" charset="-128"/>
            </a:endParaRPr>
          </a:p>
          <a:p>
            <a:pPr eaLnBrk="1" hangingPunct="1"/>
            <a:r>
              <a:rPr lang="en-US" altLang="ja-JP" sz="1400" dirty="0" smtClean="0">
                <a:latin typeface="+mn-ea"/>
                <a:ea typeface="+mn-ea"/>
              </a:rPr>
              <a:t>【</a:t>
            </a:r>
            <a:r>
              <a:rPr lang="ja-JP" altLang="en-US" sz="1400" dirty="0" smtClean="0">
                <a:latin typeface="+mn-ea"/>
                <a:ea typeface="+mn-ea"/>
              </a:rPr>
              <a:t>概略点検</a:t>
            </a:r>
            <a:r>
              <a:rPr lang="en-US" altLang="ja-JP" sz="1400" dirty="0" smtClean="0">
                <a:latin typeface="+mn-ea"/>
                <a:ea typeface="+mn-ea"/>
              </a:rPr>
              <a:t>】</a:t>
            </a:r>
          </a:p>
          <a:p>
            <a:pPr eaLnBrk="1" hangingPunct="1"/>
            <a:r>
              <a:rPr lang="ja-JP" altLang="en-US" sz="1400" dirty="0" smtClean="0"/>
              <a:t>チャート式</a:t>
            </a:r>
            <a:r>
              <a:rPr lang="ja-JP" altLang="en-US" sz="1400" dirty="0"/>
              <a:t>耐震診断システムを用いて、</a:t>
            </a:r>
            <a:r>
              <a:rPr lang="ja-JP" altLang="en-US" sz="1400" dirty="0" smtClean="0"/>
              <a:t>地震</a:t>
            </a:r>
            <a:r>
              <a:rPr lang="ja-JP" altLang="en-US" sz="1400" dirty="0"/>
              <a:t>発生時の変形量を算定し、地震に対する危険性</a:t>
            </a:r>
            <a:r>
              <a:rPr lang="ja-JP" altLang="en-US" sz="1400" dirty="0" smtClean="0"/>
              <a:t>が高い</a:t>
            </a:r>
            <a:r>
              <a:rPr lang="ja-JP" altLang="en-US" sz="1400" dirty="0"/>
              <a:t>施設</a:t>
            </a:r>
            <a:r>
              <a:rPr lang="ja-JP" altLang="en-US" sz="1400" dirty="0" smtClean="0"/>
              <a:t>を</a:t>
            </a:r>
            <a:r>
              <a:rPr lang="ja-JP" altLang="en-US" sz="1400" dirty="0"/>
              <a:t>確認</a:t>
            </a:r>
            <a:r>
              <a:rPr lang="ja-JP" altLang="en-US" sz="1400" dirty="0" smtClean="0"/>
              <a:t>。</a:t>
            </a:r>
            <a:endParaRPr lang="en-US" altLang="ja-JP" sz="1400" dirty="0" smtClean="0"/>
          </a:p>
          <a:p>
            <a:pPr eaLnBrk="1" hangingPunct="1"/>
            <a:endParaRPr lang="ja-JP" altLang="en-US" sz="1400" b="1" dirty="0"/>
          </a:p>
          <a:p>
            <a:r>
              <a:rPr lang="en-US" altLang="ja-JP" sz="1400" dirty="0">
                <a:latin typeface="+mj-ea"/>
                <a:ea typeface="+mj-ea"/>
              </a:rPr>
              <a:t>【</a:t>
            </a:r>
            <a:r>
              <a:rPr lang="ja-JP" altLang="en-US" sz="1400" dirty="0" smtClean="0">
                <a:latin typeface="+mj-ea"/>
                <a:ea typeface="+mj-ea"/>
              </a:rPr>
              <a:t>詳細点検</a:t>
            </a:r>
            <a:r>
              <a:rPr lang="en-US" altLang="ja-JP" sz="1400" dirty="0" smtClean="0">
                <a:latin typeface="+mj-ea"/>
                <a:ea typeface="+mj-ea"/>
              </a:rPr>
              <a:t>】</a:t>
            </a:r>
            <a:r>
              <a:rPr lang="ja-JP" altLang="en-US" sz="1400" b="1" dirty="0">
                <a:solidFill>
                  <a:srgbClr val="FF0000"/>
                </a:solidFill>
              </a:rPr>
              <a:t>⇒今回報告</a:t>
            </a:r>
            <a:endParaRPr lang="en-US" altLang="ja-JP" sz="1400" b="1" dirty="0">
              <a:solidFill>
                <a:srgbClr val="FF0000"/>
              </a:solidFill>
            </a:endParaRPr>
          </a:p>
          <a:p>
            <a:pPr eaLnBrk="1" hangingPunct="1"/>
            <a:r>
              <a:rPr lang="ja-JP" altLang="en-US" sz="1400" dirty="0" smtClean="0"/>
              <a:t>危険性</a:t>
            </a:r>
            <a:r>
              <a:rPr lang="ja-JP" altLang="en-US" sz="1400" dirty="0"/>
              <a:t>が高い施設について動的有効応力解析により、地震時の地盤の液状化に伴う地盤変動</a:t>
            </a:r>
            <a:r>
              <a:rPr lang="ja-JP" altLang="en-US" sz="1400" dirty="0" smtClean="0"/>
              <a:t>を時刻歴</a:t>
            </a:r>
            <a:r>
              <a:rPr lang="ja-JP" altLang="en-US" sz="1400" dirty="0"/>
              <a:t>で解析。解析で得られた地震後の残留変位や液状化発生状況などの解析結果に</a:t>
            </a:r>
            <a:r>
              <a:rPr lang="ja-JP" altLang="en-US" sz="1400" dirty="0" smtClean="0"/>
              <a:t>基づいて、</a:t>
            </a:r>
            <a:r>
              <a:rPr lang="ja-JP" altLang="en-US" sz="1400" dirty="0"/>
              <a:t>廃棄物埋立護岸が要求される耐震性能を照査</a:t>
            </a:r>
            <a:r>
              <a:rPr lang="ja-JP" altLang="en-US" sz="1400" dirty="0" smtClean="0"/>
              <a:t>。</a:t>
            </a:r>
            <a:endParaRPr lang="en-US" altLang="ja-JP" sz="1400" dirty="0" smtClean="0"/>
          </a:p>
          <a:p>
            <a:pPr eaLnBrk="1" hangingPunct="1"/>
            <a:endParaRPr lang="en-US" altLang="ja-JP" sz="1400" dirty="0" smtClean="0"/>
          </a:p>
          <a:p>
            <a:pPr eaLnBrk="1" hangingPunct="1"/>
            <a:r>
              <a:rPr lang="ja-JP" altLang="en-US" sz="1400" dirty="0"/>
              <a:t>堺第７－３区の護岸は３種類の護岸で構成されているため、各断面から代表して１断面ずつ点検することとした。</a:t>
            </a:r>
          </a:p>
          <a:p>
            <a:pPr eaLnBrk="1" hangingPunct="1"/>
            <a:endParaRPr lang="ja-JP" altLang="en-US" sz="1400" dirty="0"/>
          </a:p>
          <a:p>
            <a:pPr eaLnBrk="1" hangingPunct="1"/>
            <a:r>
              <a:rPr lang="ja-JP" altLang="en-US" sz="1400" dirty="0"/>
              <a:t>　　①航路側護岸（鋼矢板セル式護岸）</a:t>
            </a:r>
          </a:p>
          <a:p>
            <a:pPr eaLnBrk="1" hangingPunct="1"/>
            <a:r>
              <a:rPr lang="ja-JP" altLang="en-US" sz="1400" dirty="0"/>
              <a:t>　　②沖側護岸（捨石護岸）</a:t>
            </a:r>
          </a:p>
          <a:p>
            <a:pPr eaLnBrk="1" hangingPunct="1"/>
            <a:r>
              <a:rPr lang="ja-JP" altLang="en-US" sz="1400" dirty="0"/>
              <a:t>      ③泊地側護岸（二重矢板式護岸）</a:t>
            </a:r>
          </a:p>
          <a:p>
            <a:pPr eaLnBrk="1" hangingPunct="1"/>
            <a:endParaRPr lang="en-US" altLang="ja-JP" sz="1400" dirty="0" smtClean="0"/>
          </a:p>
          <a:p>
            <a:pPr eaLnBrk="1" hangingPunct="1"/>
            <a:r>
              <a:rPr lang="ja-JP" altLang="en-US" sz="1400" dirty="0"/>
              <a:t>堺第７－３区の護岸は平成１９年度に、直下型・海溝型のレベル２地震動に対する耐震性評価を</a:t>
            </a:r>
            <a:r>
              <a:rPr lang="en-US" altLang="ja-JP" sz="1400" dirty="0"/>
              <a:t>LIQCA</a:t>
            </a:r>
            <a:r>
              <a:rPr lang="ja-JP" altLang="en-US" sz="1400" dirty="0"/>
              <a:t>で行っているため、南海トラフ巨大地震に対しても、結果が比較できる</a:t>
            </a:r>
            <a:r>
              <a:rPr lang="en-US" altLang="ja-JP" sz="1400" dirty="0"/>
              <a:t>LIQCA</a:t>
            </a:r>
            <a:r>
              <a:rPr lang="ja-JP" altLang="en-US" sz="1400" dirty="0"/>
              <a:t>で行う</a:t>
            </a:r>
            <a:r>
              <a:rPr lang="ja-JP" altLang="en-US" sz="1400" dirty="0" smtClean="0"/>
              <a:t>。</a:t>
            </a:r>
            <a:endParaRPr lang="ja-JP" altLang="en-US" sz="1400" dirty="0"/>
          </a:p>
        </p:txBody>
      </p:sp>
    </p:spTree>
    <p:extLst>
      <p:ext uri="{BB962C8B-B14F-4D97-AF65-F5344CB8AC3E}">
        <p14:creationId xmlns:p14="http://schemas.microsoft.com/office/powerpoint/2010/main" val="322035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388" y="1109663"/>
            <a:ext cx="4229100" cy="565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p:cNvSpPr/>
          <p:nvPr/>
        </p:nvSpPr>
        <p:spPr>
          <a:xfrm>
            <a:off x="0" y="692696"/>
            <a:ext cx="9140825" cy="611505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lang="ja-JP" altLang="en-US" sz="1400" b="1" spc="-200" dirty="0">
                <a:solidFill>
                  <a:schemeClr val="tx1"/>
                </a:solidFill>
                <a:latin typeface="ＭＳ ゴシック" pitchFamily="49" charset="-128"/>
                <a:ea typeface="ＭＳ ゴシック" pitchFamily="49" charset="-128"/>
              </a:rPr>
              <a:t>≪南海トラフ巨大地震による影響≫</a:t>
            </a:r>
            <a:endParaRPr lang="en-US" altLang="ja-JP" sz="1600" b="1" dirty="0">
              <a:latin typeface="Meiryo UI" pitchFamily="50" charset="-128"/>
              <a:ea typeface="Meiryo UI" pitchFamily="50" charset="-128"/>
              <a:cs typeface="Meiryo UI" pitchFamily="50" charset="-128"/>
            </a:endParaRPr>
          </a:p>
          <a:p>
            <a:pPr eaLnBrk="1" fontAlgn="auto" hangingPunct="1">
              <a:spcBef>
                <a:spcPts val="0"/>
              </a:spcBef>
              <a:spcAft>
                <a:spcPts val="0"/>
              </a:spcAft>
              <a:defRPr/>
            </a:pPr>
            <a:endParaRPr lang="en-US" altLang="ja-JP" sz="11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r>
              <a:rPr lang="ja-JP" altLang="en-US" sz="1400" dirty="0">
                <a:solidFill>
                  <a:schemeClr val="tx1"/>
                </a:solidFill>
                <a:latin typeface="ＭＳ ゴシック" pitchFamily="49" charset="-128"/>
                <a:ea typeface="ＭＳ ゴシック" pitchFamily="49" charset="-128"/>
                <a:cs typeface="Meiryo UI" pitchFamily="50" charset="-128"/>
              </a:rPr>
              <a:t>■南海トラフ巨大地震による地震動</a:t>
            </a:r>
          </a:p>
          <a:p>
            <a:pPr fontAlgn="auto">
              <a:spcBef>
                <a:spcPts val="0"/>
              </a:spcBef>
              <a:spcAft>
                <a:spcPts val="0"/>
              </a:spcAft>
              <a:defRPr/>
            </a:pPr>
            <a:r>
              <a:rPr lang="ja-JP" altLang="en-US" sz="1200" dirty="0">
                <a:solidFill>
                  <a:schemeClr val="tx1"/>
                </a:solidFill>
                <a:latin typeface="ＭＳ ゴシック" pitchFamily="49" charset="-128"/>
                <a:ea typeface="ＭＳ ゴシック" pitchFamily="49" charset="-128"/>
                <a:cs typeface="Meiryo UI" pitchFamily="50" charset="-128"/>
              </a:rPr>
              <a:t>　</a:t>
            </a:r>
            <a:r>
              <a:rPr lang="ja-JP" altLang="en-US" sz="12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a:t>
            </a:r>
            <a:r>
              <a:rPr lang="zh-TW" altLang="en-US" sz="12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堺泉北港（堺第７－３区）廃棄物埋立</a:t>
            </a:r>
            <a:r>
              <a:rPr lang="zh-TW" altLang="en-US" sz="12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護岸</a:t>
            </a:r>
            <a:endParaRPr lang="en-US" altLang="zh-TW" sz="12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fontAlgn="auto">
              <a:spcBef>
                <a:spcPts val="0"/>
              </a:spcBef>
              <a:spcAft>
                <a:spcPts val="0"/>
              </a:spcAft>
              <a:defRPr/>
            </a:pPr>
            <a:r>
              <a:rPr lang="ja-JP" altLang="en-US" sz="12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en-US" altLang="ja-JP" sz="1200" dirty="0" smtClean="0">
                <a:solidFill>
                  <a:schemeClr val="tx1"/>
                </a:solidFill>
                <a:latin typeface="ＭＳ ゴシック" pitchFamily="49" charset="-128"/>
                <a:ea typeface="ＭＳ ゴシック" pitchFamily="49" charset="-128"/>
                <a:cs typeface="Meiryo UI" pitchFamily="50" charset="-128"/>
              </a:rPr>
              <a:t>AT2A</a:t>
            </a:r>
            <a:r>
              <a:rPr lang="ja-JP" altLang="en-US" sz="1200" dirty="0">
                <a:solidFill>
                  <a:schemeClr val="tx1"/>
                </a:solidFill>
                <a:latin typeface="ＭＳ ゴシック" pitchFamily="49" charset="-128"/>
                <a:ea typeface="ＭＳ ゴシック" pitchFamily="49" charset="-128"/>
                <a:cs typeface="Meiryo UI" pitchFamily="50" charset="-128"/>
              </a:rPr>
              <a:t>ｿﾞｰﾝ：</a:t>
            </a:r>
            <a:r>
              <a:rPr lang="en-US" altLang="ja-JP" sz="1200" dirty="0" smtClean="0">
                <a:solidFill>
                  <a:schemeClr val="tx1"/>
                </a:solidFill>
                <a:latin typeface="ＭＳ ゴシック" pitchFamily="49" charset="-128"/>
                <a:ea typeface="ＭＳ ゴシック" pitchFamily="49" charset="-128"/>
                <a:cs typeface="Meiryo UI" pitchFamily="50" charset="-128"/>
              </a:rPr>
              <a:t>No51357322</a:t>
            </a:r>
          </a:p>
          <a:p>
            <a:pPr eaLnBrk="1" fontAlgn="auto" hangingPunct="1">
              <a:spcBef>
                <a:spcPts val="0"/>
              </a:spcBef>
              <a:spcAft>
                <a:spcPts val="0"/>
              </a:spcAft>
              <a:defRPr/>
            </a:pPr>
            <a:endParaRPr lang="en-US" altLang="ja-JP" sz="12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r>
              <a:rPr lang="ja-JP" altLang="en-US" sz="1200" dirty="0">
                <a:solidFill>
                  <a:schemeClr val="tx1"/>
                </a:solidFill>
                <a:latin typeface="ＭＳ ゴシック" pitchFamily="49" charset="-128"/>
                <a:ea typeface="ＭＳ ゴシック" pitchFamily="49" charset="-128"/>
                <a:cs typeface="Meiryo UI" pitchFamily="50" charset="-128"/>
              </a:rPr>
              <a:t>　</a:t>
            </a:r>
            <a:r>
              <a:rPr lang="ja-JP" altLang="en-US" sz="1200" dirty="0" smtClean="0">
                <a:solidFill>
                  <a:schemeClr val="tx1"/>
                </a:solidFill>
                <a:latin typeface="ＭＳ ゴシック" pitchFamily="49" charset="-128"/>
                <a:ea typeface="ＭＳ ゴシック" pitchFamily="49" charset="-128"/>
                <a:cs typeface="Meiryo UI" pitchFamily="50" charset="-128"/>
              </a:rPr>
              <a:t>○入力地震動波形</a:t>
            </a:r>
            <a:endParaRPr lang="en-US" altLang="ja-JP" sz="1200" dirty="0" smtClean="0">
              <a:solidFill>
                <a:schemeClr val="tx1"/>
              </a:solidFill>
              <a:latin typeface="ＭＳ ゴシック" pitchFamily="49" charset="-128"/>
              <a:ea typeface="ＭＳ ゴシック" pitchFamily="49" charset="-128"/>
              <a:cs typeface="Meiryo UI" pitchFamily="50" charset="-128"/>
            </a:endParaRPr>
          </a:p>
          <a:p>
            <a:pPr fontAlgn="auto">
              <a:spcBef>
                <a:spcPts val="0"/>
              </a:spcBef>
              <a:spcAft>
                <a:spcPts val="0"/>
              </a:spcAft>
              <a:defRPr/>
            </a:pPr>
            <a:r>
              <a:rPr lang="ja-JP" altLang="en-US" sz="1200" dirty="0">
                <a:solidFill>
                  <a:schemeClr val="tx1"/>
                </a:solidFill>
                <a:latin typeface="ＭＳ ゴシック" pitchFamily="49" charset="-128"/>
                <a:ea typeface="ＭＳ ゴシック" pitchFamily="49" charset="-128"/>
                <a:cs typeface="Meiryo UI" pitchFamily="50" charset="-128"/>
              </a:rPr>
              <a:t>　</a:t>
            </a:r>
            <a:r>
              <a:rPr lang="ja-JP" altLang="en-US" sz="1200" b="1"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・最大加速度　</a:t>
            </a:r>
            <a:r>
              <a:rPr lang="en-US" altLang="ja-JP" sz="1200" b="1"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228gal</a:t>
            </a:r>
            <a:r>
              <a:rPr lang="ja-JP" altLang="en-US" sz="1200" b="1" dirty="0">
                <a:solidFill>
                  <a:srgbClr val="FF0000"/>
                </a:solidFill>
                <a:latin typeface="ＭＳ ゴシック" panose="020B0609070205080204" pitchFamily="49" charset="-128"/>
                <a:ea typeface="ＭＳ ゴシック" panose="020B0609070205080204" pitchFamily="49" charset="-128"/>
                <a:cs typeface="Meiryo UI" panose="020B0604030504040204" pitchFamily="50" charset="-128"/>
              </a:rPr>
              <a:t>（合成成分）</a:t>
            </a:r>
            <a:endParaRPr lang="en-US" altLang="ja-JP" sz="1200" b="1" dirty="0">
              <a:solidFill>
                <a:srgbClr val="FF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eaLnBrk="1" fontAlgn="auto" hangingPunct="1">
              <a:spcBef>
                <a:spcPts val="0"/>
              </a:spcBef>
              <a:spcAft>
                <a:spcPts val="0"/>
              </a:spcAft>
              <a:defRPr/>
            </a:pPr>
            <a:endParaRPr lang="ja-JP" altLang="en-US" sz="12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ja-JP" altLang="en-US" sz="12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en-US" altLang="ja-JP" sz="1200" dirty="0" smtClean="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ja-JP" altLang="en-US" sz="12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ja-JP" altLang="en-US" sz="12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ja-JP" altLang="en-US" sz="12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ja-JP" altLang="en-US" sz="12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ja-JP" altLang="en-US" sz="12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ja-JP" altLang="en-US" sz="12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en-US" altLang="ja-JP" sz="1200" dirty="0" smtClean="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r>
              <a:rPr lang="ja-JP" altLang="en-US" sz="1200" dirty="0" smtClean="0">
                <a:solidFill>
                  <a:schemeClr val="tx1"/>
                </a:solidFill>
                <a:latin typeface="ＭＳ ゴシック" pitchFamily="49" charset="-128"/>
                <a:ea typeface="ＭＳ ゴシック" pitchFamily="49" charset="-128"/>
                <a:cs typeface="Meiryo UI" pitchFamily="50" charset="-128"/>
              </a:rPr>
              <a:t>　○加速度応答スペクトル</a:t>
            </a:r>
            <a:endParaRPr lang="ja-JP" altLang="en-US" sz="12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r>
              <a:rPr lang="ja-JP" altLang="en-US" sz="1200" dirty="0">
                <a:solidFill>
                  <a:schemeClr val="tx1"/>
                </a:solidFill>
                <a:latin typeface="ＭＳ ゴシック" pitchFamily="49" charset="-128"/>
                <a:ea typeface="ＭＳ ゴシック" pitchFamily="49" charset="-128"/>
                <a:cs typeface="Meiryo UI" pitchFamily="50" charset="-128"/>
              </a:rPr>
              <a:t>　　</a:t>
            </a:r>
            <a:endParaRPr lang="en-US" altLang="ja-JP" sz="1200" dirty="0">
              <a:solidFill>
                <a:schemeClr val="tx1"/>
              </a:solidFill>
              <a:latin typeface="ＭＳ ゴシック" pitchFamily="49" charset="-128"/>
              <a:ea typeface="ＭＳ ゴシック" pitchFamily="49" charset="-128"/>
              <a:cs typeface="Meiryo UI" pitchFamily="50" charset="-128"/>
            </a:endParaRPr>
          </a:p>
        </p:txBody>
      </p:sp>
      <p:sp>
        <p:nvSpPr>
          <p:cNvPr id="4103" name="スライド番号プレースホルダー 2"/>
          <p:cNvSpPr>
            <a:spLocks noGrp="1"/>
          </p:cNvSpPr>
          <p:nvPr>
            <p:ph type="sldNum" sz="quarter" idx="12"/>
          </p:nvPr>
        </p:nvSpPr>
        <p:spPr bwMode="auto">
          <a:xfrm>
            <a:off x="6902896" y="637624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EF1E26BA-02DF-436C-9BBF-9F4051A0F4AE}" type="slidenum">
              <a:rPr lang="ja-JP" altLang="en-US">
                <a:solidFill>
                  <a:srgbClr val="898989"/>
                </a:solidFill>
              </a:rPr>
              <a:pPr/>
              <a:t>5</a:t>
            </a:fld>
            <a:endParaRPr lang="en-US" altLang="ja-JP">
              <a:solidFill>
                <a:srgbClr val="898989"/>
              </a:solidFill>
            </a:endParaRPr>
          </a:p>
        </p:txBody>
      </p:sp>
      <p:sp>
        <p:nvSpPr>
          <p:cNvPr id="8" name="正方形/長方形 7"/>
          <p:cNvSpPr/>
          <p:nvPr/>
        </p:nvSpPr>
        <p:spPr>
          <a:xfrm>
            <a:off x="0" y="0"/>
            <a:ext cx="9140825" cy="549275"/>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fontAlgn="auto">
              <a:spcBef>
                <a:spcPts val="0"/>
              </a:spcBef>
              <a:spcAft>
                <a:spcPts val="0"/>
              </a:spcAft>
              <a:defRPr/>
            </a:pPr>
            <a:r>
              <a:rPr lang="ja-JP" altLang="en-US" sz="2400" b="1" dirty="0">
                <a:solidFill>
                  <a:schemeClr val="bg1"/>
                </a:solidFill>
              </a:rPr>
              <a:t>２－１　堤外施設（護岸・防波堤）の詳細耐震点検について</a:t>
            </a:r>
            <a:endParaRPr lang="en-US" altLang="ja-JP" sz="2400" b="1" dirty="0">
              <a:solidFill>
                <a:schemeClr val="bg1"/>
              </a:solidFill>
            </a:endParaRPr>
          </a:p>
        </p:txBody>
      </p:sp>
      <p:pic>
        <p:nvPicPr>
          <p:cNvPr id="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025" y="4347418"/>
            <a:ext cx="4174975" cy="239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1784" b="3125"/>
          <a:stretch/>
        </p:blipFill>
        <p:spPr bwMode="auto">
          <a:xfrm>
            <a:off x="184890" y="2367488"/>
            <a:ext cx="4402193" cy="163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円/楕円 12"/>
          <p:cNvSpPr/>
          <p:nvPr/>
        </p:nvSpPr>
        <p:spPr bwMode="auto">
          <a:xfrm>
            <a:off x="6745288" y="4189413"/>
            <a:ext cx="217487" cy="217487"/>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四角形吹き出し 13"/>
          <p:cNvSpPr/>
          <p:nvPr/>
        </p:nvSpPr>
        <p:spPr bwMode="auto">
          <a:xfrm>
            <a:off x="7285038" y="3313113"/>
            <a:ext cx="1262062" cy="461962"/>
          </a:xfrm>
          <a:prstGeom prst="wedgeRectCallout">
            <a:avLst>
              <a:gd name="adj1" fmla="val -76467"/>
              <a:gd name="adj2" fmla="val 14696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廃棄物護岸</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ＡＴ２Ａゾーン</a:t>
            </a:r>
          </a:p>
        </p:txBody>
      </p:sp>
    </p:spTree>
    <p:extLst>
      <p:ext uri="{BB962C8B-B14F-4D97-AF65-F5344CB8AC3E}">
        <p14:creationId xmlns:p14="http://schemas.microsoft.com/office/powerpoint/2010/main" val="1789221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4"/>
          <p:cNvPicPr>
            <a:picLocks noChangeAspect="1" noChangeArrowheads="1"/>
          </p:cNvPicPr>
          <p:nvPr/>
        </p:nvPicPr>
        <p:blipFill rotWithShape="1">
          <a:blip r:embed="rId2">
            <a:extLst>
              <a:ext uri="{28A0092B-C50C-407E-A947-70E740481C1C}">
                <a14:useLocalDpi xmlns:a14="http://schemas.microsoft.com/office/drawing/2010/main" val="0"/>
              </a:ext>
            </a:extLst>
          </a:blip>
          <a:srcRect t="5532"/>
          <a:stretch/>
        </p:blipFill>
        <p:spPr bwMode="auto">
          <a:xfrm>
            <a:off x="611560" y="1591293"/>
            <a:ext cx="7386801" cy="478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p:cNvSpPr/>
          <p:nvPr/>
        </p:nvSpPr>
        <p:spPr>
          <a:xfrm>
            <a:off x="0" y="698326"/>
            <a:ext cx="9140825" cy="611505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lang="ja-JP" altLang="en-US" sz="1400" b="1" spc="-200" dirty="0">
                <a:solidFill>
                  <a:schemeClr val="tx1"/>
                </a:solidFill>
                <a:latin typeface="ＭＳ ゴシック" pitchFamily="49" charset="-128"/>
                <a:ea typeface="ＭＳ ゴシック" pitchFamily="49" charset="-128"/>
              </a:rPr>
              <a:t>≪南海トラフ巨大地震による影響≫</a:t>
            </a:r>
            <a:endParaRPr lang="en-US" altLang="ja-JP" sz="1600" b="1" dirty="0">
              <a:latin typeface="Meiryo UI" pitchFamily="50" charset="-128"/>
              <a:ea typeface="Meiryo UI" pitchFamily="50" charset="-128"/>
              <a:cs typeface="Meiryo UI" pitchFamily="50" charset="-128"/>
            </a:endParaRPr>
          </a:p>
          <a:p>
            <a:pPr eaLnBrk="1" fontAlgn="auto" hangingPunct="1">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r>
              <a:rPr lang="ja-JP" altLang="en-US" sz="1600" dirty="0">
                <a:solidFill>
                  <a:schemeClr val="tx1"/>
                </a:solidFill>
                <a:latin typeface="ＭＳ ゴシック" pitchFamily="49" charset="-128"/>
                <a:ea typeface="ＭＳ ゴシック" pitchFamily="49" charset="-128"/>
                <a:cs typeface="Meiryo UI" pitchFamily="50" charset="-128"/>
              </a:rPr>
              <a:t>■</a:t>
            </a:r>
            <a:r>
              <a:rPr lang="ja-JP" altLang="en-US" sz="1600" b="1" dirty="0">
                <a:solidFill>
                  <a:schemeClr val="tx1"/>
                </a:solidFill>
                <a:latin typeface="ＭＳ ゴシック" pitchFamily="49" charset="-128"/>
                <a:ea typeface="ＭＳ ゴシック" pitchFamily="49" charset="-128"/>
                <a:cs typeface="Meiryo UI" pitchFamily="50" charset="-128"/>
              </a:rPr>
              <a:t>詳細検討位置図（</a:t>
            </a:r>
            <a:r>
              <a:rPr lang="en-US" altLang="ja-JP" sz="1600" b="1" dirty="0">
                <a:solidFill>
                  <a:schemeClr val="tx1"/>
                </a:solidFill>
                <a:latin typeface="ＭＳ ゴシック" pitchFamily="49" charset="-128"/>
                <a:ea typeface="ＭＳ ゴシック" pitchFamily="49" charset="-128"/>
                <a:cs typeface="Meiryo UI" pitchFamily="50" charset="-128"/>
              </a:rPr>
              <a:t>LIQCA</a:t>
            </a:r>
            <a:r>
              <a:rPr lang="ja-JP" altLang="en-US" sz="1600" b="1" dirty="0">
                <a:solidFill>
                  <a:schemeClr val="tx1"/>
                </a:solidFill>
                <a:latin typeface="ＭＳ ゴシック" pitchFamily="49" charset="-128"/>
                <a:ea typeface="ＭＳ ゴシック" pitchFamily="49" charset="-128"/>
                <a:cs typeface="Meiryo UI" pitchFamily="50" charset="-128"/>
              </a:rPr>
              <a:t>による耐震診断）</a:t>
            </a:r>
            <a:endParaRPr lang="en-US" altLang="ja-JP" sz="1600" b="1"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r>
              <a:rPr lang="ja-JP" altLang="en-US" sz="1400" dirty="0">
                <a:solidFill>
                  <a:schemeClr val="tx1"/>
                </a:solidFill>
                <a:latin typeface="ＭＳ ゴシック" pitchFamily="49" charset="-128"/>
                <a:ea typeface="ＭＳ ゴシック" pitchFamily="49" charset="-128"/>
                <a:cs typeface="Meiryo UI" pitchFamily="50" charset="-128"/>
              </a:rPr>
              <a:t>　　　　　　　　　　　　　　　　　　　　　　　</a:t>
            </a:r>
            <a:endParaRPr lang="en-US" altLang="ja-JP" sz="1400" dirty="0">
              <a:solidFill>
                <a:schemeClr val="tx1"/>
              </a:solidFill>
              <a:latin typeface="ＭＳ ゴシック" pitchFamily="49" charset="-128"/>
              <a:ea typeface="ＭＳ ゴシック" pitchFamily="49" charset="-128"/>
              <a:cs typeface="Meiryo UI" pitchFamily="50" charset="-128"/>
            </a:endParaRPr>
          </a:p>
        </p:txBody>
      </p:sp>
      <p:sp>
        <p:nvSpPr>
          <p:cNvPr id="3" name="Oval 9"/>
          <p:cNvSpPr>
            <a:spLocks noChangeArrowheads="1"/>
          </p:cNvSpPr>
          <p:nvPr/>
        </p:nvSpPr>
        <p:spPr bwMode="auto">
          <a:xfrm rot="16200000">
            <a:off x="4427315" y="2925613"/>
            <a:ext cx="288925" cy="28758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anchor="ctr"/>
          <a:lstStyle/>
          <a:p>
            <a:pPr algn="ctr" eaLnBrk="1" fontAlgn="auto" hangingPunct="1">
              <a:spcBef>
                <a:spcPts val="0"/>
              </a:spcBef>
              <a:spcAft>
                <a:spcPts val="0"/>
              </a:spcAft>
              <a:defRPr/>
            </a:pPr>
            <a:r>
              <a:rPr lang="en-US" altLang="ja-JP" b="1" dirty="0" smtClean="0">
                <a:solidFill>
                  <a:srgbClr val="FF0000"/>
                </a:solidFill>
              </a:rPr>
              <a:t>2</a:t>
            </a:r>
            <a:endParaRPr lang="ja-JP" altLang="en-US" b="1" dirty="0">
              <a:solidFill>
                <a:srgbClr val="FF0000"/>
              </a:solidFill>
            </a:endParaRPr>
          </a:p>
        </p:txBody>
      </p:sp>
      <p:sp>
        <p:nvSpPr>
          <p:cNvPr id="9" name="正方形/長方形 8"/>
          <p:cNvSpPr/>
          <p:nvPr/>
        </p:nvSpPr>
        <p:spPr>
          <a:xfrm>
            <a:off x="0" y="0"/>
            <a:ext cx="9140825" cy="549275"/>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fontAlgn="auto">
              <a:spcBef>
                <a:spcPts val="0"/>
              </a:spcBef>
              <a:spcAft>
                <a:spcPts val="0"/>
              </a:spcAft>
              <a:defRPr/>
            </a:pPr>
            <a:r>
              <a:rPr lang="ja-JP" altLang="en-US" sz="2400" b="1" dirty="0">
                <a:solidFill>
                  <a:schemeClr val="bg1"/>
                </a:solidFill>
              </a:rPr>
              <a:t>２－１　堤外施設（護岸・防波堤）の詳細耐震点検について</a:t>
            </a:r>
            <a:endParaRPr lang="en-US" altLang="ja-JP" sz="2400" b="1" dirty="0">
              <a:solidFill>
                <a:schemeClr val="bg1"/>
              </a:solidFill>
            </a:endParaRPr>
          </a:p>
        </p:txBody>
      </p:sp>
      <p:sp>
        <p:nvSpPr>
          <p:cNvPr id="12" name="スライド番号プレースホルダー 2"/>
          <p:cNvSpPr txBox="1">
            <a:spLocks/>
          </p:cNvSpPr>
          <p:nvPr/>
        </p:nvSpPr>
        <p:spPr bwMode="auto">
          <a:xfrm>
            <a:off x="6902896" y="6376243"/>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solidFill>
                <a:latin typeface="Calibri" pitchFamily="34" charset="0"/>
                <a:ea typeface="ＭＳ Ｐゴシック" charset="-128"/>
                <a:cs typeface="+mn-cs"/>
              </a:defRPr>
            </a:lvl1pPr>
            <a:lvl2pPr marL="742950" indent="-28575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1143000" indent="-2286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600200" indent="-228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2057400" indent="-2286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514600" indent="-228600" algn="l" defTabSz="914400" rtl="0" eaLnBrk="0" fontAlgn="base" latinLnBrk="0" hangingPunct="0">
              <a:spcBef>
                <a:spcPct val="0"/>
              </a:spcBef>
              <a:spcAft>
                <a:spcPct val="0"/>
              </a:spcAft>
              <a:defRPr kumimoji="1" kern="1200">
                <a:solidFill>
                  <a:schemeClr val="tx1"/>
                </a:solidFill>
                <a:latin typeface="Calibri" pitchFamily="34" charset="0"/>
                <a:ea typeface="ＭＳ Ｐゴシック" charset="-128"/>
                <a:cs typeface="+mn-cs"/>
              </a:defRPr>
            </a:lvl6pPr>
            <a:lvl7pPr marL="2971800" indent="-228600" algn="l" defTabSz="914400" rtl="0" eaLnBrk="0" fontAlgn="base" latinLnBrk="0" hangingPunct="0">
              <a:spcBef>
                <a:spcPct val="0"/>
              </a:spcBef>
              <a:spcAft>
                <a:spcPct val="0"/>
              </a:spcAft>
              <a:defRPr kumimoji="1" kern="1200">
                <a:solidFill>
                  <a:schemeClr val="tx1"/>
                </a:solidFill>
                <a:latin typeface="Calibri" pitchFamily="34" charset="0"/>
                <a:ea typeface="ＭＳ Ｐゴシック" charset="-128"/>
                <a:cs typeface="+mn-cs"/>
              </a:defRPr>
            </a:lvl7pPr>
            <a:lvl8pPr marL="3429000" indent="-228600" algn="l" defTabSz="914400" rtl="0" eaLnBrk="0" fontAlgn="base" latinLnBrk="0" hangingPunct="0">
              <a:spcBef>
                <a:spcPct val="0"/>
              </a:spcBef>
              <a:spcAft>
                <a:spcPct val="0"/>
              </a:spcAft>
              <a:defRPr kumimoji="1" kern="1200">
                <a:solidFill>
                  <a:schemeClr val="tx1"/>
                </a:solidFill>
                <a:latin typeface="Calibri" pitchFamily="34" charset="0"/>
                <a:ea typeface="ＭＳ Ｐゴシック" charset="-128"/>
                <a:cs typeface="+mn-cs"/>
              </a:defRPr>
            </a:lvl8pPr>
            <a:lvl9pPr marL="3886200" indent="-228600" algn="l" defTabSz="914400" rtl="0" eaLnBrk="0" fontAlgn="base" latinLnBrk="0" hangingPunct="0">
              <a:spcBef>
                <a:spcPct val="0"/>
              </a:spcBef>
              <a:spcAft>
                <a:spcPct val="0"/>
              </a:spcAft>
              <a:defRPr kumimoji="1" kern="1200">
                <a:solidFill>
                  <a:schemeClr val="tx1"/>
                </a:solidFill>
                <a:latin typeface="Calibri" pitchFamily="34" charset="0"/>
                <a:ea typeface="ＭＳ Ｐゴシック" charset="-128"/>
                <a:cs typeface="+mn-cs"/>
              </a:defRPr>
            </a:lvl9pPr>
          </a:lstStyle>
          <a:p>
            <a:fld id="{EF1E26BA-02DF-436C-9BBF-9F4051A0F4AE}" type="slidenum">
              <a:rPr lang="ja-JP" altLang="en-US" smtClean="0">
                <a:solidFill>
                  <a:srgbClr val="898989"/>
                </a:solidFill>
              </a:rPr>
              <a:pPr/>
              <a:t>6</a:t>
            </a:fld>
            <a:endParaRPr lang="en-US" altLang="ja-JP" dirty="0">
              <a:solidFill>
                <a:srgbClr val="898989"/>
              </a:solidFill>
            </a:endParaRPr>
          </a:p>
        </p:txBody>
      </p:sp>
      <p:sp>
        <p:nvSpPr>
          <p:cNvPr id="13" name="Oval 9"/>
          <p:cNvSpPr>
            <a:spLocks noChangeArrowheads="1"/>
          </p:cNvSpPr>
          <p:nvPr/>
        </p:nvSpPr>
        <p:spPr bwMode="auto">
          <a:xfrm rot="16200000">
            <a:off x="5892306" y="3844204"/>
            <a:ext cx="288925" cy="28758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anchor="ctr"/>
          <a:lstStyle/>
          <a:p>
            <a:pPr algn="ctr" eaLnBrk="1" fontAlgn="auto" hangingPunct="1">
              <a:spcBef>
                <a:spcPts val="0"/>
              </a:spcBef>
              <a:spcAft>
                <a:spcPts val="0"/>
              </a:spcAft>
              <a:defRPr/>
            </a:pPr>
            <a:r>
              <a:rPr lang="en-US" altLang="ja-JP" b="1" dirty="0" smtClean="0">
                <a:solidFill>
                  <a:srgbClr val="FF0000"/>
                </a:solidFill>
              </a:rPr>
              <a:t>1</a:t>
            </a:r>
            <a:endParaRPr lang="ja-JP" altLang="en-US" b="1" dirty="0">
              <a:solidFill>
                <a:srgbClr val="FF0000"/>
              </a:solidFill>
            </a:endParaRPr>
          </a:p>
        </p:txBody>
      </p:sp>
      <p:sp>
        <p:nvSpPr>
          <p:cNvPr id="14" name="Oval 9"/>
          <p:cNvSpPr>
            <a:spLocks noChangeArrowheads="1"/>
          </p:cNvSpPr>
          <p:nvPr/>
        </p:nvSpPr>
        <p:spPr bwMode="auto">
          <a:xfrm rot="16200000">
            <a:off x="3707235" y="4940944"/>
            <a:ext cx="288925" cy="28758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anchor="ctr"/>
          <a:lstStyle/>
          <a:p>
            <a:pPr algn="ctr" eaLnBrk="1" fontAlgn="auto" hangingPunct="1">
              <a:spcBef>
                <a:spcPts val="0"/>
              </a:spcBef>
              <a:spcAft>
                <a:spcPts val="0"/>
              </a:spcAft>
              <a:defRPr/>
            </a:pPr>
            <a:r>
              <a:rPr lang="en-US" altLang="ja-JP" b="1" dirty="0" smtClean="0">
                <a:solidFill>
                  <a:srgbClr val="FF0000"/>
                </a:solidFill>
              </a:rPr>
              <a:t>3</a:t>
            </a:r>
            <a:endParaRPr lang="ja-JP" altLang="en-US" b="1" dirty="0">
              <a:solidFill>
                <a:srgbClr val="FF0000"/>
              </a:solidFill>
            </a:endParaRPr>
          </a:p>
        </p:txBody>
      </p:sp>
    </p:spTree>
    <p:extLst>
      <p:ext uri="{BB962C8B-B14F-4D97-AF65-F5344CB8AC3E}">
        <p14:creationId xmlns:p14="http://schemas.microsoft.com/office/powerpoint/2010/main" val="1607720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8" y="2492896"/>
            <a:ext cx="5089525" cy="279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0" y="620688"/>
            <a:ext cx="9140825" cy="611505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lang="ja-JP" altLang="en-US" sz="1400" b="1" spc="-200" dirty="0">
                <a:solidFill>
                  <a:schemeClr val="tx1"/>
                </a:solidFill>
                <a:latin typeface="ＭＳ ゴシック" pitchFamily="49" charset="-128"/>
                <a:ea typeface="ＭＳ ゴシック" pitchFamily="49" charset="-128"/>
              </a:rPr>
              <a:t>≪南海トラフ巨大地震による影響≫</a:t>
            </a:r>
            <a:endParaRPr lang="en-US" altLang="ja-JP" sz="1400" b="1" spc="-200" dirty="0">
              <a:solidFill>
                <a:schemeClr val="tx1"/>
              </a:solidFill>
              <a:latin typeface="ＭＳ ゴシック" pitchFamily="49" charset="-128"/>
              <a:ea typeface="ＭＳ ゴシック" pitchFamily="49" charset="-128"/>
            </a:endParaRPr>
          </a:p>
          <a:p>
            <a:pPr eaLnBrk="1" fontAlgn="auto" hangingPunct="1">
              <a:spcBef>
                <a:spcPts val="0"/>
              </a:spcBef>
              <a:spcAft>
                <a:spcPts val="0"/>
              </a:spcAft>
              <a:defRPr/>
            </a:pPr>
            <a:endParaRPr lang="en-US" altLang="ja-JP" sz="700" dirty="0">
              <a:solidFill>
                <a:schemeClr val="tx1"/>
              </a:solidFill>
              <a:latin typeface="ＭＳ ゴシック" pitchFamily="49" charset="-128"/>
              <a:ea typeface="ＭＳ ゴシック" pitchFamily="49" charset="-128"/>
              <a:cs typeface="Meiryo UI" pitchFamily="50" charset="-128"/>
            </a:endParaRPr>
          </a:p>
          <a:p>
            <a:pPr eaLnBrk="1" fontAlgn="auto" hangingPunct="1">
              <a:lnSpc>
                <a:spcPct val="150000"/>
              </a:lnSpc>
              <a:spcBef>
                <a:spcPts val="0"/>
              </a:spcBef>
              <a:spcAft>
                <a:spcPts val="0"/>
              </a:spcAft>
              <a:defRPr/>
            </a:pPr>
            <a:r>
              <a:rPr lang="ja-JP" altLang="en-US" sz="1600" dirty="0">
                <a:solidFill>
                  <a:schemeClr val="tx1"/>
                </a:solidFill>
                <a:latin typeface="ＭＳ ゴシック" pitchFamily="49" charset="-128"/>
                <a:ea typeface="ＭＳ ゴシック" pitchFamily="49" charset="-128"/>
                <a:cs typeface="Meiryo UI" pitchFamily="50" charset="-128"/>
              </a:rPr>
              <a:t>■</a:t>
            </a:r>
            <a:r>
              <a:rPr lang="ja-JP" altLang="en-US" sz="1600" b="1" dirty="0">
                <a:solidFill>
                  <a:schemeClr val="tx1"/>
                </a:solidFill>
                <a:latin typeface="ＭＳ ゴシック" pitchFamily="49" charset="-128"/>
                <a:ea typeface="ＭＳ ゴシック" pitchFamily="49" charset="-128"/>
                <a:cs typeface="Meiryo UI" pitchFamily="50" charset="-128"/>
              </a:rPr>
              <a:t>堺第７－３区の詳細検討（</a:t>
            </a:r>
            <a:r>
              <a:rPr lang="en-US" altLang="ja-JP" sz="1600" b="1" dirty="0">
                <a:solidFill>
                  <a:schemeClr val="tx1"/>
                </a:solidFill>
                <a:latin typeface="ＭＳ ゴシック" pitchFamily="49" charset="-128"/>
                <a:ea typeface="ＭＳ ゴシック" pitchFamily="49" charset="-128"/>
                <a:cs typeface="Meiryo UI" pitchFamily="50" charset="-128"/>
              </a:rPr>
              <a:t>LIQCA</a:t>
            </a:r>
            <a:r>
              <a:rPr lang="ja-JP" altLang="en-US" sz="1600" b="1" dirty="0">
                <a:solidFill>
                  <a:schemeClr val="tx1"/>
                </a:solidFill>
                <a:latin typeface="ＭＳ ゴシック" pitchFamily="49" charset="-128"/>
                <a:ea typeface="ＭＳ ゴシック" pitchFamily="49" charset="-128"/>
                <a:cs typeface="Meiryo UI" pitchFamily="50" charset="-128"/>
              </a:rPr>
              <a:t>による耐震診断）</a:t>
            </a:r>
            <a:endParaRPr lang="en-US" altLang="ja-JP" sz="1600" b="1" dirty="0">
              <a:solidFill>
                <a:schemeClr val="tx1"/>
              </a:solidFill>
              <a:latin typeface="ＭＳ ゴシック" pitchFamily="49" charset="-128"/>
              <a:ea typeface="ＭＳ ゴシック" pitchFamily="49" charset="-128"/>
              <a:cs typeface="Meiryo UI" pitchFamily="50" charset="-128"/>
            </a:endParaRPr>
          </a:p>
          <a:p>
            <a:pPr eaLnBrk="1" fontAlgn="auto" hangingPunct="1">
              <a:lnSpc>
                <a:spcPct val="150000"/>
              </a:lnSpc>
              <a:spcBef>
                <a:spcPts val="0"/>
              </a:spcBef>
              <a:spcAft>
                <a:spcPts val="0"/>
              </a:spcAft>
              <a:defRPr/>
            </a:pPr>
            <a:r>
              <a:rPr lang="ja-JP" altLang="en-US" sz="1600" b="1" dirty="0" smtClean="0">
                <a:solidFill>
                  <a:schemeClr val="tx1"/>
                </a:solidFill>
                <a:latin typeface="ＭＳ ゴシック" pitchFamily="49" charset="-128"/>
                <a:ea typeface="ＭＳ ゴシック" pitchFamily="49" charset="-128"/>
                <a:cs typeface="Meiryo UI" pitchFamily="50" charset="-128"/>
              </a:rPr>
              <a:t>＜①航路側</a:t>
            </a:r>
            <a:r>
              <a:rPr lang="ja-JP" altLang="en-US" sz="1600" b="1" dirty="0">
                <a:solidFill>
                  <a:schemeClr val="tx1"/>
                </a:solidFill>
                <a:latin typeface="ＭＳ ゴシック" pitchFamily="49" charset="-128"/>
                <a:ea typeface="ＭＳ ゴシック" pitchFamily="49" charset="-128"/>
                <a:cs typeface="Meiryo UI" pitchFamily="50" charset="-128"/>
              </a:rPr>
              <a:t>護岸：鋼矢板セル式護岸＞</a:t>
            </a:r>
            <a:endParaRPr lang="en-US" altLang="ja-JP" sz="1600" b="1"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en-US" altLang="ja-JP" sz="1400" b="1"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en-US" altLang="ja-JP" sz="1400" b="1"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r>
              <a:rPr lang="ja-JP" altLang="en-US" sz="1400" b="1" dirty="0">
                <a:solidFill>
                  <a:schemeClr val="tx1"/>
                </a:solidFill>
                <a:latin typeface="ＭＳ ゴシック" pitchFamily="49" charset="-128"/>
                <a:ea typeface="ＭＳ ゴシック" pitchFamily="49" charset="-128"/>
                <a:cs typeface="Meiryo UI" pitchFamily="50" charset="-128"/>
              </a:rPr>
              <a:t>　　　　</a:t>
            </a:r>
            <a:r>
              <a:rPr lang="ja-JP" altLang="en-US" sz="1400" dirty="0">
                <a:solidFill>
                  <a:schemeClr val="tx1"/>
                </a:solidFill>
                <a:latin typeface="ＭＳ ゴシック" pitchFamily="49" charset="-128"/>
                <a:ea typeface="ＭＳ ゴシック" pitchFamily="49" charset="-128"/>
                <a:cs typeface="Meiryo UI" pitchFamily="50" charset="-128"/>
              </a:rPr>
              <a:t>○断面図　　　　　　　　　　　　　　　　　　　　　○現況写真</a:t>
            </a:r>
            <a:endParaRPr lang="en-US" altLang="ja-JP" sz="14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algn="ctr" eaLnBrk="1" fontAlgn="auto" hangingPunct="1">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algn="ctr" eaLnBrk="1" fontAlgn="auto" hangingPunct="1">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algn="ctr" eaLnBrk="1" fontAlgn="auto" hangingPunct="1">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r>
              <a:rPr lang="ja-JP" altLang="en-US" sz="1400" dirty="0">
                <a:solidFill>
                  <a:schemeClr val="tx1"/>
                </a:solidFill>
                <a:latin typeface="ＭＳ ゴシック" pitchFamily="49" charset="-128"/>
                <a:ea typeface="ＭＳ ゴシック" pitchFamily="49" charset="-128"/>
                <a:cs typeface="Meiryo UI" pitchFamily="50" charset="-128"/>
              </a:rPr>
              <a:t>　</a:t>
            </a:r>
            <a:endParaRPr lang="en-US" altLang="ja-JP" sz="14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r>
              <a:rPr lang="ja-JP" altLang="en-US" sz="1400" dirty="0">
                <a:solidFill>
                  <a:schemeClr val="tx1"/>
                </a:solidFill>
                <a:latin typeface="ＭＳ ゴシック" pitchFamily="49" charset="-128"/>
                <a:ea typeface="ＭＳ ゴシック" pitchFamily="49" charset="-128"/>
                <a:cs typeface="Meiryo UI" pitchFamily="50" charset="-128"/>
              </a:rPr>
              <a:t>　　　　　　　　　　　　　　　　　　　　　　</a:t>
            </a:r>
            <a:endParaRPr lang="en-US" altLang="ja-JP" sz="1400" dirty="0">
              <a:solidFill>
                <a:schemeClr val="tx1"/>
              </a:solidFill>
              <a:latin typeface="ＭＳ ゴシック" pitchFamily="49" charset="-128"/>
              <a:ea typeface="ＭＳ ゴシック" pitchFamily="49" charset="-128"/>
              <a:cs typeface="Meiryo UI" pitchFamily="50" charset="-128"/>
            </a:endParaRPr>
          </a:p>
        </p:txBody>
      </p:sp>
      <p:pic>
        <p:nvPicPr>
          <p:cNvPr id="7174"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0638" y="2559571"/>
            <a:ext cx="3552825"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7"/>
          <p:cNvSpPr/>
          <p:nvPr/>
        </p:nvSpPr>
        <p:spPr>
          <a:xfrm>
            <a:off x="0" y="0"/>
            <a:ext cx="9140825" cy="549275"/>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fontAlgn="auto">
              <a:spcBef>
                <a:spcPts val="0"/>
              </a:spcBef>
              <a:spcAft>
                <a:spcPts val="0"/>
              </a:spcAft>
              <a:defRPr/>
            </a:pPr>
            <a:r>
              <a:rPr lang="ja-JP" altLang="en-US" sz="2400" b="1" dirty="0">
                <a:solidFill>
                  <a:schemeClr val="bg1"/>
                </a:solidFill>
              </a:rPr>
              <a:t>２－１　堤外施設（護岸・防波堤）の詳細耐震点検について</a:t>
            </a:r>
            <a:endParaRPr lang="en-US" altLang="ja-JP" sz="2400" b="1" dirty="0">
              <a:solidFill>
                <a:schemeClr val="bg1"/>
              </a:solidFill>
            </a:endParaRPr>
          </a:p>
        </p:txBody>
      </p:sp>
      <p:sp>
        <p:nvSpPr>
          <p:cNvPr id="9" name="スライド番号プレースホルダー 2"/>
          <p:cNvSpPr txBox="1">
            <a:spLocks/>
          </p:cNvSpPr>
          <p:nvPr/>
        </p:nvSpPr>
        <p:spPr bwMode="auto">
          <a:xfrm>
            <a:off x="6902896" y="6376243"/>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solidFill>
                <a:latin typeface="Calibri" pitchFamily="34" charset="0"/>
                <a:ea typeface="ＭＳ Ｐゴシック" charset="-128"/>
                <a:cs typeface="+mn-cs"/>
              </a:defRPr>
            </a:lvl1pPr>
            <a:lvl2pPr marL="742950" indent="-28575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1143000" indent="-2286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600200" indent="-228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2057400" indent="-2286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514600" indent="-228600" algn="l" defTabSz="914400" rtl="0" eaLnBrk="0" fontAlgn="base" latinLnBrk="0" hangingPunct="0">
              <a:spcBef>
                <a:spcPct val="0"/>
              </a:spcBef>
              <a:spcAft>
                <a:spcPct val="0"/>
              </a:spcAft>
              <a:defRPr kumimoji="1" kern="1200">
                <a:solidFill>
                  <a:schemeClr val="tx1"/>
                </a:solidFill>
                <a:latin typeface="Calibri" pitchFamily="34" charset="0"/>
                <a:ea typeface="ＭＳ Ｐゴシック" charset="-128"/>
                <a:cs typeface="+mn-cs"/>
              </a:defRPr>
            </a:lvl6pPr>
            <a:lvl7pPr marL="2971800" indent="-228600" algn="l" defTabSz="914400" rtl="0" eaLnBrk="0" fontAlgn="base" latinLnBrk="0" hangingPunct="0">
              <a:spcBef>
                <a:spcPct val="0"/>
              </a:spcBef>
              <a:spcAft>
                <a:spcPct val="0"/>
              </a:spcAft>
              <a:defRPr kumimoji="1" kern="1200">
                <a:solidFill>
                  <a:schemeClr val="tx1"/>
                </a:solidFill>
                <a:latin typeface="Calibri" pitchFamily="34" charset="0"/>
                <a:ea typeface="ＭＳ Ｐゴシック" charset="-128"/>
                <a:cs typeface="+mn-cs"/>
              </a:defRPr>
            </a:lvl7pPr>
            <a:lvl8pPr marL="3429000" indent="-228600" algn="l" defTabSz="914400" rtl="0" eaLnBrk="0" fontAlgn="base" latinLnBrk="0" hangingPunct="0">
              <a:spcBef>
                <a:spcPct val="0"/>
              </a:spcBef>
              <a:spcAft>
                <a:spcPct val="0"/>
              </a:spcAft>
              <a:defRPr kumimoji="1" kern="1200">
                <a:solidFill>
                  <a:schemeClr val="tx1"/>
                </a:solidFill>
                <a:latin typeface="Calibri" pitchFamily="34" charset="0"/>
                <a:ea typeface="ＭＳ Ｐゴシック" charset="-128"/>
                <a:cs typeface="+mn-cs"/>
              </a:defRPr>
            </a:lvl8pPr>
            <a:lvl9pPr marL="3886200" indent="-228600" algn="l" defTabSz="914400" rtl="0" eaLnBrk="0" fontAlgn="base" latinLnBrk="0" hangingPunct="0">
              <a:spcBef>
                <a:spcPct val="0"/>
              </a:spcBef>
              <a:spcAft>
                <a:spcPct val="0"/>
              </a:spcAft>
              <a:defRPr kumimoji="1" kern="1200">
                <a:solidFill>
                  <a:schemeClr val="tx1"/>
                </a:solidFill>
                <a:latin typeface="Calibri" pitchFamily="34" charset="0"/>
                <a:ea typeface="ＭＳ Ｐゴシック" charset="-128"/>
                <a:cs typeface="+mn-cs"/>
              </a:defRPr>
            </a:lvl9pPr>
          </a:lstStyle>
          <a:p>
            <a:fld id="{EF1E26BA-02DF-436C-9BBF-9F4051A0F4AE}" type="slidenum">
              <a:rPr lang="ja-JP" altLang="en-US" smtClean="0">
                <a:solidFill>
                  <a:srgbClr val="898989"/>
                </a:solidFill>
              </a:rPr>
              <a:pPr/>
              <a:t>7</a:t>
            </a:fld>
            <a:endParaRPr lang="en-US" altLang="ja-JP" dirty="0">
              <a:solidFill>
                <a:srgbClr val="898989"/>
              </a:solidFill>
            </a:endParaRPr>
          </a:p>
        </p:txBody>
      </p:sp>
      <p:sp>
        <p:nvSpPr>
          <p:cNvPr id="3" name="正方形/長方形 2"/>
          <p:cNvSpPr/>
          <p:nvPr/>
        </p:nvSpPr>
        <p:spPr>
          <a:xfrm>
            <a:off x="3563888" y="3140968"/>
            <a:ext cx="288032"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27805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509514"/>
            <a:ext cx="603885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図 3"/>
          <p:cNvPicPr>
            <a:picLocks noChangeAspect="1"/>
          </p:cNvPicPr>
          <p:nvPr/>
        </p:nvPicPr>
        <p:blipFill rotWithShape="1">
          <a:blip r:embed="rId3">
            <a:extLst>
              <a:ext uri="{28A0092B-C50C-407E-A947-70E740481C1C}">
                <a14:useLocalDpi xmlns:a14="http://schemas.microsoft.com/office/drawing/2010/main" val="0"/>
              </a:ext>
            </a:extLst>
          </a:blip>
          <a:srcRect t="7406"/>
          <a:stretch/>
        </p:blipFill>
        <p:spPr bwMode="auto">
          <a:xfrm>
            <a:off x="2720975" y="4096987"/>
            <a:ext cx="3705225" cy="257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p:cNvSpPr/>
          <p:nvPr/>
        </p:nvSpPr>
        <p:spPr>
          <a:xfrm>
            <a:off x="0" y="0"/>
            <a:ext cx="9140825" cy="549275"/>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fontAlgn="auto">
              <a:spcBef>
                <a:spcPts val="0"/>
              </a:spcBef>
              <a:spcAft>
                <a:spcPts val="0"/>
              </a:spcAft>
              <a:defRPr/>
            </a:pPr>
            <a:r>
              <a:rPr lang="ja-JP" altLang="en-US" sz="2400" b="1" dirty="0">
                <a:solidFill>
                  <a:schemeClr val="bg1"/>
                </a:solidFill>
              </a:rPr>
              <a:t>２－１　堤外施設（護岸・防波堤）の詳細耐震点検について</a:t>
            </a:r>
            <a:endParaRPr lang="en-US" altLang="ja-JP" sz="2400" b="1" dirty="0">
              <a:solidFill>
                <a:schemeClr val="bg1"/>
              </a:solidFill>
            </a:endParaRPr>
          </a:p>
        </p:txBody>
      </p:sp>
      <p:sp>
        <p:nvSpPr>
          <p:cNvPr id="8" name="スライド番号プレースホルダー 2"/>
          <p:cNvSpPr txBox="1">
            <a:spLocks/>
          </p:cNvSpPr>
          <p:nvPr/>
        </p:nvSpPr>
        <p:spPr bwMode="auto">
          <a:xfrm>
            <a:off x="6902896" y="6376243"/>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solidFill>
                <a:latin typeface="Calibri" pitchFamily="34" charset="0"/>
                <a:ea typeface="ＭＳ Ｐゴシック" charset="-128"/>
                <a:cs typeface="+mn-cs"/>
              </a:defRPr>
            </a:lvl1pPr>
            <a:lvl2pPr marL="742950" indent="-28575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1143000" indent="-2286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600200" indent="-228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2057400" indent="-2286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514600" indent="-228600" algn="l" defTabSz="914400" rtl="0" eaLnBrk="0" fontAlgn="base" latinLnBrk="0" hangingPunct="0">
              <a:spcBef>
                <a:spcPct val="0"/>
              </a:spcBef>
              <a:spcAft>
                <a:spcPct val="0"/>
              </a:spcAft>
              <a:defRPr kumimoji="1" kern="1200">
                <a:solidFill>
                  <a:schemeClr val="tx1"/>
                </a:solidFill>
                <a:latin typeface="Calibri" pitchFamily="34" charset="0"/>
                <a:ea typeface="ＭＳ Ｐゴシック" charset="-128"/>
                <a:cs typeface="+mn-cs"/>
              </a:defRPr>
            </a:lvl6pPr>
            <a:lvl7pPr marL="2971800" indent="-228600" algn="l" defTabSz="914400" rtl="0" eaLnBrk="0" fontAlgn="base" latinLnBrk="0" hangingPunct="0">
              <a:spcBef>
                <a:spcPct val="0"/>
              </a:spcBef>
              <a:spcAft>
                <a:spcPct val="0"/>
              </a:spcAft>
              <a:defRPr kumimoji="1" kern="1200">
                <a:solidFill>
                  <a:schemeClr val="tx1"/>
                </a:solidFill>
                <a:latin typeface="Calibri" pitchFamily="34" charset="0"/>
                <a:ea typeface="ＭＳ Ｐゴシック" charset="-128"/>
                <a:cs typeface="+mn-cs"/>
              </a:defRPr>
            </a:lvl7pPr>
            <a:lvl8pPr marL="3429000" indent="-228600" algn="l" defTabSz="914400" rtl="0" eaLnBrk="0" fontAlgn="base" latinLnBrk="0" hangingPunct="0">
              <a:spcBef>
                <a:spcPct val="0"/>
              </a:spcBef>
              <a:spcAft>
                <a:spcPct val="0"/>
              </a:spcAft>
              <a:defRPr kumimoji="1" kern="1200">
                <a:solidFill>
                  <a:schemeClr val="tx1"/>
                </a:solidFill>
                <a:latin typeface="Calibri" pitchFamily="34" charset="0"/>
                <a:ea typeface="ＭＳ Ｐゴシック" charset="-128"/>
                <a:cs typeface="+mn-cs"/>
              </a:defRPr>
            </a:lvl8pPr>
            <a:lvl9pPr marL="3886200" indent="-228600" algn="l" defTabSz="914400" rtl="0" eaLnBrk="0" fontAlgn="base" latinLnBrk="0" hangingPunct="0">
              <a:spcBef>
                <a:spcPct val="0"/>
              </a:spcBef>
              <a:spcAft>
                <a:spcPct val="0"/>
              </a:spcAft>
              <a:defRPr kumimoji="1" kern="1200">
                <a:solidFill>
                  <a:schemeClr val="tx1"/>
                </a:solidFill>
                <a:latin typeface="Calibri" pitchFamily="34" charset="0"/>
                <a:ea typeface="ＭＳ Ｐゴシック" charset="-128"/>
                <a:cs typeface="+mn-cs"/>
              </a:defRPr>
            </a:lvl9pPr>
          </a:lstStyle>
          <a:p>
            <a:fld id="{EF1E26BA-02DF-436C-9BBF-9F4051A0F4AE}" type="slidenum">
              <a:rPr lang="ja-JP" altLang="en-US" smtClean="0">
                <a:solidFill>
                  <a:srgbClr val="898989"/>
                </a:solidFill>
              </a:rPr>
              <a:pPr/>
              <a:t>8</a:t>
            </a:fld>
            <a:endParaRPr lang="en-US" altLang="ja-JP" dirty="0">
              <a:solidFill>
                <a:srgbClr val="898989"/>
              </a:solidFill>
            </a:endParaRPr>
          </a:p>
        </p:txBody>
      </p:sp>
      <p:sp>
        <p:nvSpPr>
          <p:cNvPr id="7" name="正方形/長方形 6"/>
          <p:cNvSpPr/>
          <p:nvPr/>
        </p:nvSpPr>
        <p:spPr>
          <a:xfrm>
            <a:off x="0" y="620688"/>
            <a:ext cx="9140825" cy="611505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lang="ja-JP" altLang="en-US" sz="1400" b="1" spc="-200" dirty="0">
                <a:solidFill>
                  <a:schemeClr val="tx1"/>
                </a:solidFill>
                <a:latin typeface="ＭＳ ゴシック" pitchFamily="49" charset="-128"/>
                <a:ea typeface="ＭＳ ゴシック" pitchFamily="49" charset="-128"/>
              </a:rPr>
              <a:t>≪南海トラフ巨大地震による影響</a:t>
            </a:r>
            <a:r>
              <a:rPr lang="ja-JP" altLang="en-US" sz="1400" b="1" spc="-200" dirty="0" smtClean="0">
                <a:solidFill>
                  <a:schemeClr val="tx1"/>
                </a:solidFill>
                <a:latin typeface="ＭＳ ゴシック" pitchFamily="49" charset="-128"/>
                <a:ea typeface="ＭＳ ゴシック" pitchFamily="49" charset="-128"/>
              </a:rPr>
              <a:t>≫</a:t>
            </a:r>
            <a:endParaRPr lang="en-US" altLang="ja-JP" sz="1400" b="1" spc="-200" dirty="0" smtClean="0">
              <a:solidFill>
                <a:schemeClr val="tx1"/>
              </a:solidFill>
              <a:latin typeface="ＭＳ ゴシック" pitchFamily="49" charset="-128"/>
              <a:ea typeface="ＭＳ ゴシック" pitchFamily="49" charset="-128"/>
            </a:endParaRPr>
          </a:p>
          <a:p>
            <a:pPr eaLnBrk="1" fontAlgn="auto" hangingPunct="1">
              <a:spcBef>
                <a:spcPts val="0"/>
              </a:spcBef>
              <a:spcAft>
                <a:spcPts val="0"/>
              </a:spcAft>
              <a:defRPr/>
            </a:pPr>
            <a:endParaRPr lang="en-US" altLang="ja-JP" sz="7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r>
              <a:rPr lang="ja-JP" altLang="en-US" sz="1600" dirty="0">
                <a:solidFill>
                  <a:schemeClr val="tx1"/>
                </a:solidFill>
                <a:latin typeface="ＭＳ ゴシック" pitchFamily="49" charset="-128"/>
                <a:ea typeface="ＭＳ ゴシック" pitchFamily="49" charset="-128"/>
                <a:cs typeface="Meiryo UI" pitchFamily="50" charset="-128"/>
              </a:rPr>
              <a:t>■</a:t>
            </a:r>
            <a:r>
              <a:rPr lang="ja-JP" altLang="en-US" sz="1600" b="1" dirty="0">
                <a:solidFill>
                  <a:schemeClr val="tx1"/>
                </a:solidFill>
                <a:latin typeface="ＭＳ ゴシック" pitchFamily="49" charset="-128"/>
                <a:ea typeface="ＭＳ ゴシック" pitchFamily="49" charset="-128"/>
                <a:cs typeface="Meiryo UI" pitchFamily="50" charset="-128"/>
              </a:rPr>
              <a:t>堺第７－３区の詳細検討（</a:t>
            </a:r>
            <a:r>
              <a:rPr lang="en-US" altLang="ja-JP" sz="1600" b="1" dirty="0">
                <a:solidFill>
                  <a:schemeClr val="tx1"/>
                </a:solidFill>
                <a:latin typeface="ＭＳ ゴシック" pitchFamily="49" charset="-128"/>
                <a:ea typeface="ＭＳ ゴシック" pitchFamily="49" charset="-128"/>
                <a:cs typeface="Meiryo UI" pitchFamily="50" charset="-128"/>
              </a:rPr>
              <a:t>LIQCA</a:t>
            </a:r>
            <a:r>
              <a:rPr lang="ja-JP" altLang="en-US" sz="1600" b="1" dirty="0">
                <a:solidFill>
                  <a:schemeClr val="tx1"/>
                </a:solidFill>
                <a:latin typeface="ＭＳ ゴシック" pitchFamily="49" charset="-128"/>
                <a:ea typeface="ＭＳ ゴシック" pitchFamily="49" charset="-128"/>
                <a:cs typeface="Meiryo UI" pitchFamily="50" charset="-128"/>
              </a:rPr>
              <a:t>による耐震診断</a:t>
            </a:r>
            <a:r>
              <a:rPr lang="ja-JP" altLang="en-US" sz="1600" b="1" dirty="0" smtClean="0">
                <a:solidFill>
                  <a:schemeClr val="tx1"/>
                </a:solidFill>
                <a:latin typeface="ＭＳ ゴシック" pitchFamily="49" charset="-128"/>
                <a:ea typeface="ＭＳ ゴシック" pitchFamily="49" charset="-128"/>
                <a:cs typeface="Meiryo UI" pitchFamily="50" charset="-128"/>
              </a:rPr>
              <a:t>）</a:t>
            </a:r>
            <a:endParaRPr lang="en-US" altLang="ja-JP" sz="1600" b="1" dirty="0" smtClean="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en-US" altLang="ja-JP" sz="1050" b="1"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r>
              <a:rPr lang="ja-JP" altLang="en-US" sz="1600" b="1" dirty="0">
                <a:solidFill>
                  <a:schemeClr val="tx1"/>
                </a:solidFill>
                <a:latin typeface="ＭＳ ゴシック" pitchFamily="49" charset="-128"/>
                <a:ea typeface="ＭＳ ゴシック" pitchFamily="49" charset="-128"/>
                <a:cs typeface="Meiryo UI" pitchFamily="50" charset="-128"/>
              </a:rPr>
              <a:t>　</a:t>
            </a:r>
            <a:r>
              <a:rPr lang="ja-JP" altLang="en-US" sz="1600" b="1" dirty="0" smtClean="0">
                <a:solidFill>
                  <a:schemeClr val="tx1"/>
                </a:solidFill>
                <a:latin typeface="ＭＳ ゴシック" pitchFamily="49" charset="-128"/>
                <a:ea typeface="ＭＳ ゴシック" pitchFamily="49" charset="-128"/>
                <a:cs typeface="Meiryo UI" pitchFamily="50" charset="-128"/>
              </a:rPr>
              <a:t>＜②沖側</a:t>
            </a:r>
            <a:r>
              <a:rPr lang="ja-JP" altLang="en-US" sz="1600" b="1" dirty="0">
                <a:solidFill>
                  <a:schemeClr val="tx1"/>
                </a:solidFill>
                <a:latin typeface="ＭＳ ゴシック" pitchFamily="49" charset="-128"/>
                <a:ea typeface="ＭＳ ゴシック" pitchFamily="49" charset="-128"/>
                <a:cs typeface="Meiryo UI" pitchFamily="50" charset="-128"/>
              </a:rPr>
              <a:t>護岸：捨石護岸</a:t>
            </a:r>
            <a:r>
              <a:rPr lang="ja-JP" altLang="en-US" sz="1600" b="1" dirty="0" smtClean="0">
                <a:solidFill>
                  <a:schemeClr val="tx1"/>
                </a:solidFill>
                <a:latin typeface="ＭＳ ゴシック" pitchFamily="49" charset="-128"/>
                <a:ea typeface="ＭＳ ゴシック" pitchFamily="49" charset="-128"/>
                <a:cs typeface="Meiryo UI" pitchFamily="50" charset="-128"/>
              </a:rPr>
              <a:t>＞</a:t>
            </a:r>
            <a:endParaRPr lang="en-US" altLang="ja-JP" sz="1600" b="1" dirty="0" smtClean="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en-US" altLang="ja-JP" sz="900" b="1"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r>
              <a:rPr lang="ja-JP" altLang="en-US" sz="1400" b="1" dirty="0">
                <a:solidFill>
                  <a:schemeClr val="tx1"/>
                </a:solidFill>
                <a:latin typeface="ＭＳ ゴシック" pitchFamily="49" charset="-128"/>
                <a:ea typeface="ＭＳ ゴシック" pitchFamily="49" charset="-128"/>
                <a:cs typeface="Meiryo UI" pitchFamily="50" charset="-128"/>
              </a:rPr>
              <a:t>　</a:t>
            </a:r>
            <a:r>
              <a:rPr lang="ja-JP" altLang="en-US" sz="1400" b="1" dirty="0" smtClean="0">
                <a:solidFill>
                  <a:schemeClr val="tx1"/>
                </a:solidFill>
                <a:latin typeface="ＭＳ ゴシック" pitchFamily="49" charset="-128"/>
                <a:ea typeface="ＭＳ ゴシック" pitchFamily="49" charset="-128"/>
                <a:cs typeface="Meiryo UI" pitchFamily="50" charset="-128"/>
              </a:rPr>
              <a:t>　</a:t>
            </a:r>
            <a:r>
              <a:rPr lang="ja-JP" altLang="en-US" sz="1400" dirty="0" smtClean="0">
                <a:solidFill>
                  <a:schemeClr val="tx1"/>
                </a:solidFill>
                <a:latin typeface="ＭＳ ゴシック" pitchFamily="49" charset="-128"/>
                <a:ea typeface="ＭＳ ゴシック" pitchFamily="49" charset="-128"/>
                <a:cs typeface="Meiryo UI" pitchFamily="50" charset="-128"/>
              </a:rPr>
              <a:t>○</a:t>
            </a:r>
            <a:r>
              <a:rPr lang="ja-JP" altLang="en-US" sz="1400" dirty="0">
                <a:solidFill>
                  <a:schemeClr val="tx1"/>
                </a:solidFill>
                <a:latin typeface="ＭＳ ゴシック" pitchFamily="49" charset="-128"/>
                <a:ea typeface="ＭＳ ゴシック" pitchFamily="49" charset="-128"/>
                <a:cs typeface="Meiryo UI" pitchFamily="50" charset="-128"/>
              </a:rPr>
              <a:t>断面図</a:t>
            </a:r>
            <a:endParaRPr lang="en-US" altLang="ja-JP" sz="14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r>
              <a:rPr lang="ja-JP" altLang="en-US" sz="1400" dirty="0">
                <a:solidFill>
                  <a:schemeClr val="tx1"/>
                </a:solidFill>
                <a:latin typeface="ＭＳ ゴシック" pitchFamily="49" charset="-128"/>
                <a:ea typeface="ＭＳ ゴシック" pitchFamily="49" charset="-128"/>
                <a:cs typeface="Meiryo UI" pitchFamily="50" charset="-128"/>
              </a:rPr>
              <a:t>　　</a:t>
            </a:r>
            <a:endParaRPr lang="en-US" altLang="ja-JP" sz="14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r>
              <a:rPr lang="ja-JP" altLang="en-US" sz="1400" dirty="0" smtClean="0">
                <a:solidFill>
                  <a:schemeClr val="tx1"/>
                </a:solidFill>
                <a:latin typeface="ＭＳ ゴシック" pitchFamily="49" charset="-128"/>
                <a:ea typeface="ＭＳ ゴシック" pitchFamily="49" charset="-128"/>
                <a:cs typeface="Meiryo UI" pitchFamily="50" charset="-128"/>
              </a:rPr>
              <a:t>　</a:t>
            </a:r>
            <a:r>
              <a:rPr lang="ja-JP" altLang="en-US" sz="1400" dirty="0">
                <a:solidFill>
                  <a:schemeClr val="tx1"/>
                </a:solidFill>
                <a:latin typeface="ＭＳ ゴシック" pitchFamily="49" charset="-128"/>
                <a:ea typeface="ＭＳ ゴシック" pitchFamily="49" charset="-128"/>
                <a:cs typeface="Meiryo UI" pitchFamily="50" charset="-128"/>
              </a:rPr>
              <a:t>　○現況写真</a:t>
            </a:r>
            <a:endParaRPr lang="en-US" altLang="ja-JP" sz="14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endParaRPr lang="en-US" altLang="ja-JP" sz="1400" dirty="0">
              <a:solidFill>
                <a:schemeClr val="tx1"/>
              </a:solidFill>
              <a:latin typeface="ＭＳ ゴシック" pitchFamily="49" charset="-128"/>
              <a:ea typeface="ＭＳ ゴシック" pitchFamily="49" charset="-128"/>
              <a:cs typeface="Meiryo UI" pitchFamily="50" charset="-128"/>
            </a:endParaRPr>
          </a:p>
          <a:p>
            <a:pPr eaLnBrk="1" fontAlgn="auto" hangingPunct="1">
              <a:spcBef>
                <a:spcPts val="0"/>
              </a:spcBef>
              <a:spcAft>
                <a:spcPts val="0"/>
              </a:spcAft>
              <a:defRPr/>
            </a:pPr>
            <a:r>
              <a:rPr lang="ja-JP" altLang="en-US" sz="1400" dirty="0">
                <a:solidFill>
                  <a:schemeClr val="tx1"/>
                </a:solidFill>
                <a:latin typeface="ＭＳ ゴシック" pitchFamily="49" charset="-128"/>
                <a:ea typeface="ＭＳ ゴシック" pitchFamily="49" charset="-128"/>
                <a:cs typeface="Meiryo UI" pitchFamily="50" charset="-128"/>
              </a:rPr>
              <a:t>　　　　　　　　　　　　　　　　　　　　　　</a:t>
            </a:r>
            <a:endParaRPr lang="en-US" altLang="ja-JP" sz="1400" dirty="0">
              <a:solidFill>
                <a:schemeClr val="tx1"/>
              </a:solidFill>
              <a:latin typeface="ＭＳ ゴシック" pitchFamily="49" charset="-128"/>
              <a:ea typeface="ＭＳ ゴシック" pitchFamily="49" charset="-128"/>
              <a:cs typeface="Meiryo UI" pitchFamily="50" charset="-128"/>
            </a:endParaRPr>
          </a:p>
        </p:txBody>
      </p:sp>
    </p:spTree>
    <p:extLst>
      <p:ext uri="{BB962C8B-B14F-4D97-AF65-F5344CB8AC3E}">
        <p14:creationId xmlns:p14="http://schemas.microsoft.com/office/powerpoint/2010/main" val="2227598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F5D8A7E02EDC604982D23CFE2CF50F58" ma:contentTypeVersion="0" ma:contentTypeDescription="新しいドキュメントを作成します。" ma:contentTypeScope="" ma:versionID="ffce3552caf726e9fa99cb40449e37a1">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8CC424-8CA1-4921-84F9-0B404F7AC7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A7B1AF91-E1B2-443D-B11D-46DB0DDFC9DB}">
  <ds:schemaRefs>
    <ds:schemaRef ds:uri="http://schemas.microsoft.com/sharepoint/v3/contenttype/forms"/>
  </ds:schemaRefs>
</ds:datastoreItem>
</file>

<file path=customXml/itemProps3.xml><?xml version="1.0" encoding="utf-8"?>
<ds:datastoreItem xmlns:ds="http://schemas.openxmlformats.org/officeDocument/2006/customXml" ds:itemID="{745B8677-0F7C-4FF2-80CA-FE64CDB098FD}">
  <ds:schemaRef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2006/documentManagement/types"/>
  </ds:schemaRefs>
</ds:datastoreItem>
</file>

<file path=docProps/app.xml><?xml version="1.0" encoding="utf-8"?>
<Properties xmlns="http://schemas.openxmlformats.org/officeDocument/2006/extended-properties" xmlns:vt="http://schemas.openxmlformats.org/officeDocument/2006/docPropsVTypes">
  <TotalTime>2166</TotalTime>
  <Words>1053</Words>
  <Application>Microsoft Office PowerPoint</Application>
  <PresentationFormat>画面に合わせる (4:3)</PresentationFormat>
  <Paragraphs>629</Paragraphs>
  <Slides>19</Slides>
  <Notes>5</Notes>
  <HiddenSlides>0</HiddenSlides>
  <MMClips>0</MMClips>
  <ScaleCrop>false</ScaleCrop>
  <HeadingPairs>
    <vt:vector size="4" baseType="variant">
      <vt:variant>
        <vt:lpstr>テーマ</vt:lpstr>
      </vt:variant>
      <vt:variant>
        <vt:i4>1</vt:i4>
      </vt:variant>
      <vt:variant>
        <vt:lpstr>スライド タイトル</vt:lpstr>
      </vt:variant>
      <vt:variant>
        <vt:i4>19</vt:i4>
      </vt:variant>
    </vt:vector>
  </HeadingPairs>
  <TitlesOfParts>
    <vt:vector size="20" baseType="lpstr">
      <vt:lpstr>Office ​​テーマ</vt:lpstr>
      <vt:lpstr>各構造物の詳細点検結果 （揺れ・液状化）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各構造物の詳細点検結果 （揺れ・液状化）</dc:title>
  <dc:creator>大阪府庁</dc:creator>
  <cp:lastModifiedBy>大阪府</cp:lastModifiedBy>
  <cp:revision>193</cp:revision>
  <cp:lastPrinted>2014-07-15T03:49:49Z</cp:lastPrinted>
  <dcterms:created xsi:type="dcterms:W3CDTF">2013-09-24T01:48:38Z</dcterms:created>
  <dcterms:modified xsi:type="dcterms:W3CDTF">2014-07-16T11:59:08Z</dcterms:modified>
</cp:coreProperties>
</file>