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21"/>
  </p:notesMasterIdLst>
  <p:handoutMasterIdLst>
    <p:handoutMasterId r:id="rId22"/>
  </p:handoutMasterIdLst>
  <p:sldIdLst>
    <p:sldId id="575" r:id="rId5"/>
    <p:sldId id="762" r:id="rId6"/>
    <p:sldId id="745" r:id="rId7"/>
    <p:sldId id="729" r:id="rId8"/>
    <p:sldId id="761" r:id="rId9"/>
    <p:sldId id="764" r:id="rId10"/>
    <p:sldId id="774" r:id="rId11"/>
    <p:sldId id="772" r:id="rId12"/>
    <p:sldId id="775" r:id="rId13"/>
    <p:sldId id="776" r:id="rId14"/>
    <p:sldId id="766" r:id="rId15"/>
    <p:sldId id="767" r:id="rId16"/>
    <p:sldId id="778" r:id="rId17"/>
    <p:sldId id="739" r:id="rId18"/>
    <p:sldId id="763" r:id="rId19"/>
    <p:sldId id="777" r:id="rId20"/>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99FF"/>
    <a:srgbClr val="FF7C80"/>
    <a:srgbClr val="FFCCFF"/>
    <a:srgbClr val="FF00FF"/>
    <a:srgbClr val="FF0000"/>
    <a:srgbClr val="FF66CC"/>
    <a:srgbClr val="FF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60" autoAdjust="0"/>
    <p:restoredTop sz="93725" autoAdjust="0"/>
  </p:normalViewPr>
  <p:slideViewPr>
    <p:cSldViewPr snapToGrid="0">
      <p:cViewPr varScale="1">
        <p:scale>
          <a:sx n="65" d="100"/>
          <a:sy n="65" d="100"/>
        </p:scale>
        <p:origin x="19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7" y="8"/>
            <a:ext cx="2950375"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6" tIns="46040" rIns="92086" bIns="46040" numCol="1" anchor="t" anchorCtr="0" compatLnSpc="1">
            <a:prstTxWarp prst="textNoShape">
              <a:avLst/>
            </a:prstTxWarp>
          </a:bodyPr>
          <a:lstStyle>
            <a:lvl1pPr defTabSz="922193">
              <a:defRPr sz="120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bwMode="auto">
          <a:xfrm>
            <a:off x="3856827" y="8"/>
            <a:ext cx="2948770"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6" tIns="46040" rIns="92086" bIns="46040" numCol="1" anchor="t" anchorCtr="0" compatLnSpc="1">
            <a:prstTxWarp prst="textNoShape">
              <a:avLst/>
            </a:prstTxWarp>
          </a:bodyPr>
          <a:lstStyle>
            <a:lvl1pPr algn="r" defTabSz="922193">
              <a:defRPr sz="1200">
                <a:ea typeface="ＭＳ Ｐゴシック" charset="-128"/>
              </a:defRPr>
            </a:lvl1pPr>
          </a:lstStyle>
          <a:p>
            <a:pPr>
              <a:defRPr/>
            </a:pPr>
            <a:fld id="{9B939F8F-074A-4AD1-9C91-E85714F033CB}" type="datetimeFigureOut">
              <a:rPr lang="ja-JP" altLang="en-US"/>
              <a:pPr>
                <a:defRPr/>
              </a:pPr>
              <a:t>2020/3/2</a:t>
            </a:fld>
            <a:endParaRPr lang="en-US" altLang="ja-JP"/>
          </a:p>
        </p:txBody>
      </p:sp>
      <p:sp>
        <p:nvSpPr>
          <p:cNvPr id="4" name="フッター プレースホルダー 3"/>
          <p:cNvSpPr>
            <a:spLocks noGrp="1"/>
          </p:cNvSpPr>
          <p:nvPr>
            <p:ph type="ftr" sz="quarter" idx="2"/>
          </p:nvPr>
        </p:nvSpPr>
        <p:spPr bwMode="auto">
          <a:xfrm>
            <a:off x="7" y="9440375"/>
            <a:ext cx="2950375"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6" tIns="46040" rIns="92086" bIns="46040" numCol="1" anchor="b" anchorCtr="0" compatLnSpc="1">
            <a:prstTxWarp prst="textNoShape">
              <a:avLst/>
            </a:prstTxWarp>
          </a:bodyPr>
          <a:lstStyle>
            <a:lvl1pPr defTabSz="922193">
              <a:defRPr sz="120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856827" y="9440375"/>
            <a:ext cx="2948770"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6" tIns="46040" rIns="92086" bIns="46040" numCol="1" anchor="b" anchorCtr="0" compatLnSpc="1">
            <a:prstTxWarp prst="textNoShape">
              <a:avLst/>
            </a:prstTxWarp>
          </a:bodyPr>
          <a:lstStyle>
            <a:lvl1pPr algn="r" defTabSz="922193">
              <a:defRPr sz="1200">
                <a:ea typeface="ＭＳ Ｐゴシック" charset="-128"/>
              </a:defRPr>
            </a:lvl1pPr>
          </a:lstStyle>
          <a:p>
            <a:pPr>
              <a:defRPr/>
            </a:pPr>
            <a:fld id="{682402C4-7DB1-4D9B-AB58-528BF557E75B}" type="slidenum">
              <a:rPr lang="ja-JP" altLang="en-US"/>
              <a:pPr>
                <a:defRPr/>
              </a:pPr>
              <a:t>‹#›</a:t>
            </a:fld>
            <a:endParaRPr lang="en-US" altLang="ja-JP"/>
          </a:p>
        </p:txBody>
      </p:sp>
    </p:spTree>
    <p:extLst>
      <p:ext uri="{BB962C8B-B14F-4D97-AF65-F5344CB8AC3E}">
        <p14:creationId xmlns:p14="http://schemas.microsoft.com/office/powerpoint/2010/main" val="92080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7" y="8"/>
            <a:ext cx="2950375"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98" tIns="46052" rIns="92098" bIns="46052" numCol="1" anchor="t" anchorCtr="0" compatLnSpc="1">
            <a:prstTxWarp prst="textNoShape">
              <a:avLst/>
            </a:prstTxWarp>
          </a:bodyPr>
          <a:lstStyle>
            <a:lvl1pPr defTabSz="922193">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bwMode="auto">
          <a:xfrm>
            <a:off x="3855224" y="8"/>
            <a:ext cx="2950374"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98" tIns="46052" rIns="92098" bIns="46052" numCol="1" anchor="t" anchorCtr="0" compatLnSpc="1">
            <a:prstTxWarp prst="textNoShape">
              <a:avLst/>
            </a:prstTxWarp>
          </a:bodyPr>
          <a:lstStyle>
            <a:lvl1pPr algn="r" defTabSz="922193">
              <a:defRPr sz="1200">
                <a:ea typeface="ＭＳ Ｐゴシック" charset="-128"/>
              </a:defRPr>
            </a:lvl1pPr>
          </a:lstStyle>
          <a:p>
            <a:pPr>
              <a:defRPr/>
            </a:pPr>
            <a:fld id="{08077671-DFED-4FDA-922F-D0F67347680B}" type="datetimeFigureOut">
              <a:rPr lang="ja-JP" altLang="en-US"/>
              <a:pPr>
                <a:defRPr/>
              </a:pPr>
              <a:t>2020/3/2</a:t>
            </a:fld>
            <a:endParaRPr lang="en-US" altLang="ja-JP"/>
          </a:p>
        </p:txBody>
      </p:sp>
      <p:sp>
        <p:nvSpPr>
          <p:cNvPr id="4" name="スライド イメージ プレースホルダー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88195" tIns="44102" rIns="88195" bIns="44102" rtlCol="0" anchor="ctr"/>
          <a:lstStyle/>
          <a:p>
            <a:pPr lvl="0"/>
            <a:endParaRPr lang="ja-JP" altLang="en-US" noProof="0"/>
          </a:p>
        </p:txBody>
      </p:sp>
      <p:sp>
        <p:nvSpPr>
          <p:cNvPr id="5" name="ノート プレースホルダー 4"/>
          <p:cNvSpPr>
            <a:spLocks noGrp="1"/>
          </p:cNvSpPr>
          <p:nvPr>
            <p:ph type="body" sz="quarter" idx="3"/>
          </p:nvPr>
        </p:nvSpPr>
        <p:spPr bwMode="auto">
          <a:xfrm>
            <a:off x="680249" y="4720990"/>
            <a:ext cx="5446723" cy="447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98" tIns="46052" rIns="92098" bIns="46052"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7" y="9440375"/>
            <a:ext cx="2950375"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98" tIns="46052" rIns="92098" bIns="46052" numCol="1" anchor="b" anchorCtr="0" compatLnSpc="1">
            <a:prstTxWarp prst="textNoShape">
              <a:avLst/>
            </a:prstTxWarp>
          </a:bodyPr>
          <a:lstStyle>
            <a:lvl1pPr defTabSz="922193">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5224" y="9440375"/>
            <a:ext cx="2950374"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98" tIns="46052" rIns="92098" bIns="46052" numCol="1" anchor="b" anchorCtr="0" compatLnSpc="1">
            <a:prstTxWarp prst="textNoShape">
              <a:avLst/>
            </a:prstTxWarp>
          </a:bodyPr>
          <a:lstStyle>
            <a:lvl1pPr algn="r" defTabSz="922193">
              <a:defRPr sz="1200">
                <a:ea typeface="ＭＳ Ｐゴシック" charset="-128"/>
              </a:defRPr>
            </a:lvl1pPr>
          </a:lstStyle>
          <a:p>
            <a:pPr>
              <a:defRPr/>
            </a:pPr>
            <a:fld id="{050027A9-7EC1-48D5-93FD-2C9BCCCF7E6C}" type="slidenum">
              <a:rPr lang="ja-JP" altLang="en-US"/>
              <a:pPr>
                <a:defRPr/>
              </a:pPr>
              <a:t>‹#›</a:t>
            </a:fld>
            <a:endParaRPr lang="en-US" altLang="ja-JP"/>
          </a:p>
        </p:txBody>
      </p:sp>
    </p:spTree>
    <p:extLst>
      <p:ext uri="{BB962C8B-B14F-4D97-AF65-F5344CB8AC3E}">
        <p14:creationId xmlns:p14="http://schemas.microsoft.com/office/powerpoint/2010/main" val="287615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84"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1pPr>
            <a:lvl2pPr marL="739582" indent="-284086" defTabSz="910984"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2pPr>
            <a:lvl3pPr marL="1141112" indent="-226953" defTabSz="910984"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3pPr>
            <a:lvl4pPr marL="1598195" indent="-226953" defTabSz="910984"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4pPr>
            <a:lvl5pPr marL="2053688" indent="-226953" defTabSz="910984"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5pPr>
            <a:lvl6pPr marL="2510767" indent="-226953" defTabSz="910984"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6pPr>
            <a:lvl7pPr marL="2967848" indent="-226953" defTabSz="910984"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7pPr>
            <a:lvl8pPr marL="3424925" indent="-226953" defTabSz="910984"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8pPr>
            <a:lvl9pPr marL="3882009" indent="-226953" defTabSz="910984"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0133BBA-1BF6-40CD-84A0-3FB7F51C575F}" type="slidenum">
              <a:rPr lang="en-US" altLang="ja-JP" sz="1100">
                <a:ea typeface="ＭＳ Ｐゴシック" panose="020B0600070205080204" pitchFamily="50" charset="-128"/>
              </a:rPr>
              <a:pPr eaLnBrk="1" hangingPunct="1">
                <a:spcBef>
                  <a:spcPct val="0"/>
                </a:spcBef>
              </a:pPr>
              <a:t>0</a:t>
            </a:fld>
            <a:endParaRPr lang="en-US" altLang="ja-JP" sz="1100">
              <a:ea typeface="ＭＳ Ｐゴシック" panose="020B0600070205080204" pitchFamily="50" charset="-128"/>
            </a:endParaRPr>
          </a:p>
        </p:txBody>
      </p:sp>
    </p:spTree>
    <p:extLst>
      <p:ext uri="{BB962C8B-B14F-4D97-AF65-F5344CB8AC3E}">
        <p14:creationId xmlns:p14="http://schemas.microsoft.com/office/powerpoint/2010/main" val="191584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50027A9-7EC1-48D5-93FD-2C9BCCCF7E6C}" type="slidenum">
              <a:rPr lang="ja-JP" altLang="en-US" smtClean="0"/>
              <a:pPr>
                <a:defRPr/>
              </a:pPr>
              <a:t>4</a:t>
            </a:fld>
            <a:endParaRPr lang="en-US" altLang="ja-JP"/>
          </a:p>
        </p:txBody>
      </p:sp>
    </p:spTree>
    <p:extLst>
      <p:ext uri="{BB962C8B-B14F-4D97-AF65-F5344CB8AC3E}">
        <p14:creationId xmlns:p14="http://schemas.microsoft.com/office/powerpoint/2010/main" val="236700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0027A9-7EC1-48D5-93FD-2C9BCCCF7E6C}" type="slidenum">
              <a:rPr lang="ja-JP" altLang="en-US" smtClean="0"/>
              <a:pPr>
                <a:defRPr/>
              </a:pPr>
              <a:t>12</a:t>
            </a:fld>
            <a:endParaRPr lang="en-US" altLang="ja-JP"/>
          </a:p>
        </p:txBody>
      </p:sp>
    </p:spTree>
    <p:extLst>
      <p:ext uri="{BB962C8B-B14F-4D97-AF65-F5344CB8AC3E}">
        <p14:creationId xmlns:p14="http://schemas.microsoft.com/office/powerpoint/2010/main" val="292542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0027A9-7EC1-48D5-93FD-2C9BCCCF7E6C}" type="slidenum">
              <a:rPr lang="ja-JP" altLang="en-US" smtClean="0"/>
              <a:pPr>
                <a:defRPr/>
              </a:pPr>
              <a:t>13</a:t>
            </a:fld>
            <a:endParaRPr lang="en-US" altLang="ja-JP"/>
          </a:p>
        </p:txBody>
      </p:sp>
    </p:spTree>
    <p:extLst>
      <p:ext uri="{BB962C8B-B14F-4D97-AF65-F5344CB8AC3E}">
        <p14:creationId xmlns:p14="http://schemas.microsoft.com/office/powerpoint/2010/main" val="212646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0027A9-7EC1-48D5-93FD-2C9BCCCF7E6C}" type="slidenum">
              <a:rPr lang="ja-JP" altLang="en-US" smtClean="0"/>
              <a:pPr>
                <a:defRPr/>
              </a:pPr>
              <a:t>14</a:t>
            </a:fld>
            <a:endParaRPr lang="en-US" altLang="ja-JP"/>
          </a:p>
        </p:txBody>
      </p:sp>
    </p:spTree>
    <p:extLst>
      <p:ext uri="{BB962C8B-B14F-4D97-AF65-F5344CB8AC3E}">
        <p14:creationId xmlns:p14="http://schemas.microsoft.com/office/powerpoint/2010/main" val="372859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F28B2F2-B0B4-446B-A856-E64D4F4ADA3B}"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34BA27-D558-4548-9AD0-DE6E16555641}"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211BC4-6A62-4841-BD70-64A8AB0AD07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39A44B-D004-44F0-8C89-297593928FDB}"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BB47E74-1B85-4871-BA66-D13BD6652B5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902BCE-BA70-4F87-AD6C-90A86573CED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5890F46-551A-4FBF-A65D-3C6A6063841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26E2EBF-4234-48F1-8D65-15963996D56A}"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B866538-FDA1-42A1-9A12-9621777AF64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AA78AE-378F-440A-8ADA-81888812BC7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2158B9-7AFF-4C48-BB70-15CF0132313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kumimoji="0"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kumimoji="0" sz="1400">
                <a:latin typeface="Arial" charset="0"/>
                <a:ea typeface="ＭＳ Ｐゴシック" charset="-128"/>
              </a:defRPr>
            </a:lvl1pPr>
          </a:lstStyle>
          <a:p>
            <a:pPr>
              <a:defRPr/>
            </a:pPr>
            <a:fld id="{69166F3A-AAE4-489D-BFCA-C58B48EC6F2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773723" y="2405081"/>
            <a:ext cx="7680081" cy="490134"/>
          </a:xfrm>
        </p:spPr>
        <p:txBody>
          <a:bodyPr>
            <a:spAutoFit/>
          </a:bodyPr>
          <a:lstStyle/>
          <a:p>
            <a:pPr eaLnBrk="1" hangingPunct="1"/>
            <a:r>
              <a:rPr lang="ja-JP" altLang="en-US" sz="2585" dirty="0"/>
              <a:t>現行高潮計画外力による高潮・波浪計算</a:t>
            </a:r>
          </a:p>
        </p:txBody>
      </p:sp>
      <p:sp>
        <p:nvSpPr>
          <p:cNvPr id="30723" name="Line 4"/>
          <p:cNvSpPr>
            <a:spLocks noChangeShapeType="1"/>
          </p:cNvSpPr>
          <p:nvPr/>
        </p:nvSpPr>
        <p:spPr bwMode="auto">
          <a:xfrm>
            <a:off x="762000" y="3138854"/>
            <a:ext cx="769620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30724" name="Line 5"/>
          <p:cNvSpPr>
            <a:spLocks noChangeShapeType="1"/>
          </p:cNvSpPr>
          <p:nvPr/>
        </p:nvSpPr>
        <p:spPr bwMode="auto">
          <a:xfrm>
            <a:off x="762000" y="2165838"/>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graphicFrame>
        <p:nvGraphicFramePr>
          <p:cNvPr id="6" name="Group 16">
            <a:extLst>
              <a:ext uri="{FF2B5EF4-FFF2-40B4-BE49-F238E27FC236}">
                <a16:creationId xmlns:a16="http://schemas.microsoft.com/office/drawing/2014/main" id="{D701803A-EFCF-476E-B384-50CEB9F04F24}"/>
              </a:ext>
            </a:extLst>
          </p:cNvPr>
          <p:cNvGraphicFramePr>
            <a:graphicFrameLocks noGrp="1"/>
          </p:cNvGraphicFramePr>
          <p:nvPr>
            <p:extLst>
              <p:ext uri="{D42A27DB-BD31-4B8C-83A1-F6EECF244321}">
                <p14:modId xmlns:p14="http://schemas.microsoft.com/office/powerpoint/2010/main" val="3684065302"/>
              </p:ext>
            </p:extLst>
          </p:nvPr>
        </p:nvGraphicFramePr>
        <p:xfrm>
          <a:off x="5926347" y="619858"/>
          <a:ext cx="2978796" cy="797169"/>
        </p:xfrm>
        <a:graphic>
          <a:graphicData uri="http://schemas.openxmlformats.org/drawingml/2006/table">
            <a:tbl>
              <a:tblPr/>
              <a:tblGrid>
                <a:gridCol w="2053112">
                  <a:extLst>
                    <a:ext uri="{9D8B030D-6E8A-4147-A177-3AD203B41FA5}">
                      <a16:colId xmlns:a16="http://schemas.microsoft.com/office/drawing/2014/main" val="20000"/>
                    </a:ext>
                  </a:extLst>
                </a:gridCol>
                <a:gridCol w="925684">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28</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日（金）</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令和元年度　第</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大阪府河川構造物等審議会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88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１．解析モデルの検証（水門地点の水位観測所データ（潮位）による比較）</a:t>
            </a:r>
            <a:endParaRPr kumimoji="0" lang="ja-JP" altLang="en-US" sz="1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9</a:t>
            </a:fld>
            <a:endParaRPr kumimoji="1" lang="ja-JP" altLang="en-US" sz="1600" dirty="0">
              <a:solidFill>
                <a:schemeClr val="tx1"/>
              </a:solidFill>
            </a:endParaRPr>
          </a:p>
        </p:txBody>
      </p:sp>
      <p:grpSp>
        <p:nvGrpSpPr>
          <p:cNvPr id="19" name="グループ化 18">
            <a:extLst>
              <a:ext uri="{FF2B5EF4-FFF2-40B4-BE49-F238E27FC236}">
                <a16:creationId xmlns:a16="http://schemas.microsoft.com/office/drawing/2014/main" id="{4DD4F6A9-F882-42B2-825C-062CB4875BC4}"/>
              </a:ext>
            </a:extLst>
          </p:cNvPr>
          <p:cNvGrpSpPr/>
          <p:nvPr/>
        </p:nvGrpSpPr>
        <p:grpSpPr>
          <a:xfrm>
            <a:off x="5019959" y="3943130"/>
            <a:ext cx="3577356" cy="2302350"/>
            <a:chOff x="171450" y="3222399"/>
            <a:chExt cx="5771118" cy="3828984"/>
          </a:xfrm>
        </p:grpSpPr>
        <p:pic>
          <p:nvPicPr>
            <p:cNvPr id="25" name="図 24">
              <a:extLst>
                <a:ext uri="{FF2B5EF4-FFF2-40B4-BE49-F238E27FC236}">
                  <a16:creationId xmlns:a16="http://schemas.microsoft.com/office/drawing/2014/main" id="{A16B40AF-6F3F-4D71-9ABF-3EDF4B25BD35}"/>
                </a:ext>
              </a:extLst>
            </p:cNvPr>
            <p:cNvPicPr>
              <a:picLocks noChangeAspect="1"/>
            </p:cNvPicPr>
            <p:nvPr/>
          </p:nvPicPr>
          <p:blipFill>
            <a:blip r:embed="rId2"/>
            <a:stretch>
              <a:fillRect/>
            </a:stretch>
          </p:blipFill>
          <p:spPr>
            <a:xfrm>
              <a:off x="171450" y="3305356"/>
              <a:ext cx="5745514" cy="3746027"/>
            </a:xfrm>
            <a:prstGeom prst="rect">
              <a:avLst/>
            </a:prstGeom>
            <a:ln w="12700">
              <a:solidFill>
                <a:schemeClr val="tx1"/>
              </a:solidFill>
            </a:ln>
          </p:spPr>
        </p:pic>
        <p:sp>
          <p:nvSpPr>
            <p:cNvPr id="29" name="楕円 28">
              <a:extLst>
                <a:ext uri="{FF2B5EF4-FFF2-40B4-BE49-F238E27FC236}">
                  <a16:creationId xmlns:a16="http://schemas.microsoft.com/office/drawing/2014/main" id="{4A4F5C2A-360D-41FA-88F6-0E7803167BA5}"/>
                </a:ext>
              </a:extLst>
            </p:cNvPr>
            <p:cNvSpPr/>
            <p:nvPr/>
          </p:nvSpPr>
          <p:spPr>
            <a:xfrm>
              <a:off x="3869089" y="4776788"/>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C3ADA7F-A453-4944-9054-D6348CAAC9C7}"/>
                </a:ext>
              </a:extLst>
            </p:cNvPr>
            <p:cNvSpPr/>
            <p:nvPr/>
          </p:nvSpPr>
          <p:spPr>
            <a:xfrm>
              <a:off x="3607152" y="3729038"/>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D37CD86B-B8E0-40A4-937A-FF308DAA2C43}"/>
                </a:ext>
              </a:extLst>
            </p:cNvPr>
            <p:cNvSpPr/>
            <p:nvPr/>
          </p:nvSpPr>
          <p:spPr>
            <a:xfrm>
              <a:off x="4635852" y="5000626"/>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656EE8B7-B927-4889-983E-A657A2871AE8}"/>
                </a:ext>
              </a:extLst>
            </p:cNvPr>
            <p:cNvSpPr/>
            <p:nvPr/>
          </p:nvSpPr>
          <p:spPr>
            <a:xfrm>
              <a:off x="2559402" y="4614863"/>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733043FD-AD2D-442F-BD9C-5BB6CDDFD254}"/>
                </a:ext>
              </a:extLst>
            </p:cNvPr>
            <p:cNvSpPr/>
            <p:nvPr/>
          </p:nvSpPr>
          <p:spPr>
            <a:xfrm>
              <a:off x="849665" y="5707007"/>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9F31933-361F-4241-B0C5-6DD08D1178DB}"/>
                </a:ext>
              </a:extLst>
            </p:cNvPr>
            <p:cNvSpPr txBox="1"/>
            <p:nvPr/>
          </p:nvSpPr>
          <p:spPr>
            <a:xfrm>
              <a:off x="733192" y="5821748"/>
              <a:ext cx="1405447" cy="335827"/>
            </a:xfrm>
            <a:prstGeom prst="rect">
              <a:avLst/>
            </a:prstGeom>
            <a:noFill/>
          </p:spPr>
          <p:txBody>
            <a:bodyPr wrap="square" rtlCol="0">
              <a:spAutoFit/>
            </a:bodyPr>
            <a:lstStyle/>
            <a:p>
              <a:r>
                <a:rPr kumimoji="1" lang="ja-JP" altLang="en-US" sz="1000" dirty="0">
                  <a:solidFill>
                    <a:srgbClr val="FF0000"/>
                  </a:solidFill>
                </a:rPr>
                <a:t>旧淀川河口</a:t>
              </a:r>
            </a:p>
          </p:txBody>
        </p:sp>
        <p:sp>
          <p:nvSpPr>
            <p:cNvPr id="38" name="テキスト ボックス 37">
              <a:extLst>
                <a:ext uri="{FF2B5EF4-FFF2-40B4-BE49-F238E27FC236}">
                  <a16:creationId xmlns:a16="http://schemas.microsoft.com/office/drawing/2014/main" id="{20E760AB-2FA6-45D3-A829-868040270077}"/>
                </a:ext>
              </a:extLst>
            </p:cNvPr>
            <p:cNvSpPr txBox="1"/>
            <p:nvPr/>
          </p:nvSpPr>
          <p:spPr>
            <a:xfrm>
              <a:off x="1435914" y="4297026"/>
              <a:ext cx="1405447" cy="335827"/>
            </a:xfrm>
            <a:prstGeom prst="rect">
              <a:avLst/>
            </a:prstGeom>
            <a:noFill/>
          </p:spPr>
          <p:txBody>
            <a:bodyPr wrap="square" rtlCol="0">
              <a:spAutoFit/>
            </a:bodyPr>
            <a:lstStyle/>
            <a:p>
              <a:pPr algn="r"/>
              <a:r>
                <a:rPr kumimoji="1" lang="ja-JP" altLang="en-US" sz="1000" dirty="0">
                  <a:solidFill>
                    <a:srgbClr val="FF0000"/>
                  </a:solidFill>
                </a:rPr>
                <a:t>大阪港</a:t>
              </a:r>
            </a:p>
          </p:txBody>
        </p:sp>
        <p:sp>
          <p:nvSpPr>
            <p:cNvPr id="39" name="テキスト ボックス 38">
              <a:extLst>
                <a:ext uri="{FF2B5EF4-FFF2-40B4-BE49-F238E27FC236}">
                  <a16:creationId xmlns:a16="http://schemas.microsoft.com/office/drawing/2014/main" id="{7CDDF446-1D6F-4A72-93CC-B63131F2E89D}"/>
                </a:ext>
              </a:extLst>
            </p:cNvPr>
            <p:cNvSpPr txBox="1"/>
            <p:nvPr/>
          </p:nvSpPr>
          <p:spPr>
            <a:xfrm>
              <a:off x="2248467" y="3222399"/>
              <a:ext cx="1869163" cy="614227"/>
            </a:xfrm>
            <a:prstGeom prst="rect">
              <a:avLst/>
            </a:prstGeom>
            <a:noFill/>
          </p:spPr>
          <p:txBody>
            <a:bodyPr wrap="square" rtlCol="0">
              <a:spAutoFit/>
            </a:bodyPr>
            <a:lstStyle/>
            <a:p>
              <a:pPr algn="ctr"/>
              <a:r>
                <a:rPr lang="ja-JP" altLang="en-US" sz="1000" dirty="0">
                  <a:solidFill>
                    <a:srgbClr val="FF0000"/>
                  </a:solidFill>
                </a:rPr>
                <a:t>安治川水門</a:t>
              </a:r>
              <a:endParaRPr lang="en-US" altLang="ja-JP" sz="1000" dirty="0">
                <a:solidFill>
                  <a:srgbClr val="FF0000"/>
                </a:solidFill>
              </a:endParaRPr>
            </a:p>
            <a:p>
              <a:pPr algn="ctr"/>
              <a:r>
                <a:rPr lang="ja-JP" altLang="en-US" sz="800" dirty="0">
                  <a:solidFill>
                    <a:srgbClr val="FF0000"/>
                  </a:solidFill>
                </a:rPr>
                <a:t>（六軒家川水門）</a:t>
              </a:r>
            </a:p>
          </p:txBody>
        </p:sp>
        <p:sp>
          <p:nvSpPr>
            <p:cNvPr id="40" name="テキスト ボックス 39">
              <a:extLst>
                <a:ext uri="{FF2B5EF4-FFF2-40B4-BE49-F238E27FC236}">
                  <a16:creationId xmlns:a16="http://schemas.microsoft.com/office/drawing/2014/main" id="{B5360B21-66C6-49B9-868C-78B0B341B6C7}"/>
                </a:ext>
              </a:extLst>
            </p:cNvPr>
            <p:cNvSpPr txBox="1"/>
            <p:nvPr/>
          </p:nvSpPr>
          <p:spPr>
            <a:xfrm>
              <a:off x="2700379" y="4369346"/>
              <a:ext cx="1405447" cy="335827"/>
            </a:xfrm>
            <a:prstGeom prst="rect">
              <a:avLst/>
            </a:prstGeom>
            <a:noFill/>
          </p:spPr>
          <p:txBody>
            <a:bodyPr wrap="square" rtlCol="0">
              <a:spAutoFit/>
            </a:bodyPr>
            <a:lstStyle/>
            <a:p>
              <a:pPr algn="r"/>
              <a:r>
                <a:rPr kumimoji="1" lang="ja-JP" altLang="en-US" sz="1000" dirty="0">
                  <a:solidFill>
                    <a:srgbClr val="FF0000"/>
                  </a:solidFill>
                </a:rPr>
                <a:t>尻無川水門</a:t>
              </a:r>
            </a:p>
          </p:txBody>
        </p:sp>
        <p:sp>
          <p:nvSpPr>
            <p:cNvPr id="41" name="テキスト ボックス 40">
              <a:extLst>
                <a:ext uri="{FF2B5EF4-FFF2-40B4-BE49-F238E27FC236}">
                  <a16:creationId xmlns:a16="http://schemas.microsoft.com/office/drawing/2014/main" id="{4D8ACDF8-1389-43E3-B174-B7AA292F1C63}"/>
                </a:ext>
              </a:extLst>
            </p:cNvPr>
            <p:cNvSpPr txBox="1"/>
            <p:nvPr/>
          </p:nvSpPr>
          <p:spPr>
            <a:xfrm>
              <a:off x="4537120" y="4849062"/>
              <a:ext cx="1405448" cy="335827"/>
            </a:xfrm>
            <a:prstGeom prst="rect">
              <a:avLst/>
            </a:prstGeom>
            <a:noFill/>
          </p:spPr>
          <p:txBody>
            <a:bodyPr wrap="square" rtlCol="0">
              <a:spAutoFit/>
            </a:bodyPr>
            <a:lstStyle/>
            <a:p>
              <a:pPr algn="r"/>
              <a:r>
                <a:rPr kumimoji="1" lang="ja-JP" altLang="en-US" sz="1000" dirty="0">
                  <a:solidFill>
                    <a:srgbClr val="FF0000"/>
                  </a:solidFill>
                </a:rPr>
                <a:t>木津川水門</a:t>
              </a:r>
            </a:p>
          </p:txBody>
        </p:sp>
      </p:grpSp>
      <p:pic>
        <p:nvPicPr>
          <p:cNvPr id="6" name="図 5">
            <a:extLst>
              <a:ext uri="{FF2B5EF4-FFF2-40B4-BE49-F238E27FC236}">
                <a16:creationId xmlns:a16="http://schemas.microsoft.com/office/drawing/2014/main" id="{580180A5-1483-4C4D-AEE5-5C99CD792E93}"/>
              </a:ext>
            </a:extLst>
          </p:cNvPr>
          <p:cNvPicPr>
            <a:picLocks noChangeAspect="1"/>
          </p:cNvPicPr>
          <p:nvPr/>
        </p:nvPicPr>
        <p:blipFill>
          <a:blip r:embed="rId3"/>
          <a:stretch>
            <a:fillRect/>
          </a:stretch>
        </p:blipFill>
        <p:spPr>
          <a:xfrm>
            <a:off x="252000" y="745964"/>
            <a:ext cx="4320000" cy="2882489"/>
          </a:xfrm>
          <a:prstGeom prst="rect">
            <a:avLst/>
          </a:prstGeom>
        </p:spPr>
      </p:pic>
      <p:pic>
        <p:nvPicPr>
          <p:cNvPr id="8" name="図 7">
            <a:extLst>
              <a:ext uri="{FF2B5EF4-FFF2-40B4-BE49-F238E27FC236}">
                <a16:creationId xmlns:a16="http://schemas.microsoft.com/office/drawing/2014/main" id="{4A6BCBC9-272B-4348-A3CD-E4AAB25E1690}"/>
              </a:ext>
            </a:extLst>
          </p:cNvPr>
          <p:cNvPicPr>
            <a:picLocks noChangeAspect="1"/>
          </p:cNvPicPr>
          <p:nvPr/>
        </p:nvPicPr>
        <p:blipFill>
          <a:blip r:embed="rId4"/>
          <a:stretch>
            <a:fillRect/>
          </a:stretch>
        </p:blipFill>
        <p:spPr>
          <a:xfrm>
            <a:off x="4514963" y="736204"/>
            <a:ext cx="4320000" cy="2882498"/>
          </a:xfrm>
          <a:prstGeom prst="rect">
            <a:avLst/>
          </a:prstGeom>
        </p:spPr>
      </p:pic>
      <p:pic>
        <p:nvPicPr>
          <p:cNvPr id="9" name="図 8">
            <a:extLst>
              <a:ext uri="{FF2B5EF4-FFF2-40B4-BE49-F238E27FC236}">
                <a16:creationId xmlns:a16="http://schemas.microsoft.com/office/drawing/2014/main" id="{7A498813-BD8D-4253-8D93-D4E2F3063B2E}"/>
              </a:ext>
            </a:extLst>
          </p:cNvPr>
          <p:cNvPicPr>
            <a:picLocks noChangeAspect="1"/>
          </p:cNvPicPr>
          <p:nvPr/>
        </p:nvPicPr>
        <p:blipFill>
          <a:blip r:embed="rId5"/>
          <a:stretch>
            <a:fillRect/>
          </a:stretch>
        </p:blipFill>
        <p:spPr>
          <a:xfrm>
            <a:off x="234653" y="3638213"/>
            <a:ext cx="4320000" cy="2882489"/>
          </a:xfrm>
          <a:prstGeom prst="rect">
            <a:avLst/>
          </a:prstGeom>
        </p:spPr>
      </p:pic>
      <p:sp>
        <p:nvSpPr>
          <p:cNvPr id="20" name="テキスト ボックス 19">
            <a:extLst>
              <a:ext uri="{FF2B5EF4-FFF2-40B4-BE49-F238E27FC236}">
                <a16:creationId xmlns:a16="http://schemas.microsoft.com/office/drawing/2014/main" id="{9D4A8DAF-817E-431C-AA90-F9187B6C6F45}"/>
              </a:ext>
            </a:extLst>
          </p:cNvPr>
          <p:cNvSpPr txBox="1"/>
          <p:nvPr/>
        </p:nvSpPr>
        <p:spPr>
          <a:xfrm>
            <a:off x="81184" y="421931"/>
            <a:ext cx="7592495" cy="307777"/>
          </a:xfrm>
          <a:prstGeom prst="rect">
            <a:avLst/>
          </a:prstGeom>
          <a:noFill/>
        </p:spPr>
        <p:txBody>
          <a:bodyPr wrap="square" rtlCol="0">
            <a:spAutoFit/>
          </a:bodyPr>
          <a:lstStyle/>
          <a:p>
            <a:r>
              <a:rPr lang="ja-JP" altLang="en-US" sz="1400" dirty="0">
                <a:solidFill>
                  <a:srgbClr val="0000FF"/>
                </a:solidFill>
              </a:rPr>
              <a:t>水門地点の潮位（移動平均値）と計算潮位による比較（</a:t>
            </a:r>
            <a:r>
              <a:rPr lang="en-US" altLang="ja-JP" sz="1400" dirty="0">
                <a:solidFill>
                  <a:srgbClr val="0000FF"/>
                </a:solidFill>
              </a:rPr>
              <a:t>11</a:t>
            </a:r>
            <a:r>
              <a:rPr lang="ja-JP" altLang="en-US" sz="1400" dirty="0">
                <a:solidFill>
                  <a:srgbClr val="0000FF"/>
                </a:solidFill>
              </a:rPr>
              <a:t>分移動平均）</a:t>
            </a:r>
          </a:p>
        </p:txBody>
      </p:sp>
      <p:grpSp>
        <p:nvGrpSpPr>
          <p:cNvPr id="22" name="グループ化 21">
            <a:extLst>
              <a:ext uri="{FF2B5EF4-FFF2-40B4-BE49-F238E27FC236}">
                <a16:creationId xmlns:a16="http://schemas.microsoft.com/office/drawing/2014/main" id="{1AC2F70A-A96D-4F29-97CE-0B578EC779DF}"/>
              </a:ext>
            </a:extLst>
          </p:cNvPr>
          <p:cNvGrpSpPr/>
          <p:nvPr/>
        </p:nvGrpSpPr>
        <p:grpSpPr>
          <a:xfrm>
            <a:off x="577121" y="1371626"/>
            <a:ext cx="2804434" cy="1883999"/>
            <a:chOff x="577121" y="1388878"/>
            <a:chExt cx="2804434" cy="1883999"/>
          </a:xfrm>
        </p:grpSpPr>
        <p:sp>
          <p:nvSpPr>
            <p:cNvPr id="23" name="テキスト ボックス 22">
              <a:extLst>
                <a:ext uri="{FF2B5EF4-FFF2-40B4-BE49-F238E27FC236}">
                  <a16:creationId xmlns:a16="http://schemas.microsoft.com/office/drawing/2014/main" id="{426901E5-8B00-4E61-B482-84C4421E0112}"/>
                </a:ext>
              </a:extLst>
            </p:cNvPr>
            <p:cNvSpPr txBox="1"/>
            <p:nvPr/>
          </p:nvSpPr>
          <p:spPr>
            <a:xfrm>
              <a:off x="577121" y="3057433"/>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24" name="テキスト ボックス 23">
              <a:extLst>
                <a:ext uri="{FF2B5EF4-FFF2-40B4-BE49-F238E27FC236}">
                  <a16:creationId xmlns:a16="http://schemas.microsoft.com/office/drawing/2014/main" id="{48E791E7-0D11-4047-AF4B-32859FAD4DCB}"/>
                </a:ext>
              </a:extLst>
            </p:cNvPr>
            <p:cNvSpPr txBox="1"/>
            <p:nvPr/>
          </p:nvSpPr>
          <p:spPr>
            <a:xfrm>
              <a:off x="1775823" y="1419598"/>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26" name="テキスト ボックス 25">
              <a:extLst>
                <a:ext uri="{FF2B5EF4-FFF2-40B4-BE49-F238E27FC236}">
                  <a16:creationId xmlns:a16="http://schemas.microsoft.com/office/drawing/2014/main" id="{A624BC12-B9CF-4AF2-A366-8DE457C42B3B}"/>
                </a:ext>
              </a:extLst>
            </p:cNvPr>
            <p:cNvSpPr txBox="1"/>
            <p:nvPr/>
          </p:nvSpPr>
          <p:spPr>
            <a:xfrm>
              <a:off x="1326074" y="1388878"/>
              <a:ext cx="658114" cy="861774"/>
            </a:xfrm>
            <a:prstGeom prst="rect">
              <a:avLst/>
            </a:prstGeom>
            <a:noFill/>
          </p:spPr>
          <p:txBody>
            <a:bodyPr wrap="square" rtlCol="0">
              <a:spAutoFit/>
            </a:bodyPr>
            <a:lstStyle/>
            <a:p>
              <a:pPr marL="36000" algn="r"/>
              <a:r>
                <a:rPr kumimoji="1" lang="en-US" altLang="ja-JP" sz="1000" dirty="0">
                  <a:solidFill>
                    <a:srgbClr val="FF0000"/>
                  </a:solidFill>
                </a:rPr>
                <a:t>(0.84)</a:t>
              </a:r>
            </a:p>
            <a:p>
              <a:pPr marL="36000" algn="r"/>
              <a:r>
                <a:rPr lang="en-US" altLang="ja-JP" sz="1000" dirty="0">
                  <a:solidFill>
                    <a:srgbClr val="FF0000"/>
                  </a:solidFill>
                </a:rPr>
                <a:t>(0.83)</a:t>
              </a:r>
            </a:p>
            <a:p>
              <a:pPr marL="36000" algn="r"/>
              <a:r>
                <a:rPr lang="en-US" altLang="ja-JP" sz="1000" dirty="0">
                  <a:solidFill>
                    <a:srgbClr val="FF0000"/>
                  </a:solidFill>
                </a:rPr>
                <a:t>(0.81)</a:t>
              </a:r>
            </a:p>
            <a:p>
              <a:pPr marL="36000" algn="r"/>
              <a:r>
                <a:rPr kumimoji="1" lang="en-US" altLang="ja-JP" sz="1000" dirty="0">
                  <a:solidFill>
                    <a:srgbClr val="FF0000"/>
                  </a:solidFill>
                </a:rPr>
                <a:t>(0.76)</a:t>
              </a:r>
            </a:p>
            <a:p>
              <a:pPr marL="36000" algn="r"/>
              <a:r>
                <a:rPr kumimoji="1" lang="en-US" altLang="ja-JP" sz="1000" dirty="0"/>
                <a:t>(0.68)</a:t>
              </a:r>
              <a:endParaRPr kumimoji="1" lang="ja-JP" altLang="en-US" sz="900" dirty="0"/>
            </a:p>
          </p:txBody>
        </p:sp>
      </p:grpSp>
      <p:grpSp>
        <p:nvGrpSpPr>
          <p:cNvPr id="27" name="グループ化 26">
            <a:extLst>
              <a:ext uri="{FF2B5EF4-FFF2-40B4-BE49-F238E27FC236}">
                <a16:creationId xmlns:a16="http://schemas.microsoft.com/office/drawing/2014/main" id="{619D9F41-852C-48FB-97E8-5869F4DCC526}"/>
              </a:ext>
            </a:extLst>
          </p:cNvPr>
          <p:cNvGrpSpPr/>
          <p:nvPr/>
        </p:nvGrpSpPr>
        <p:grpSpPr>
          <a:xfrm>
            <a:off x="4869245" y="1371626"/>
            <a:ext cx="2804434" cy="1883999"/>
            <a:chOff x="577121" y="1388878"/>
            <a:chExt cx="2804434" cy="1883999"/>
          </a:xfrm>
        </p:grpSpPr>
        <p:sp>
          <p:nvSpPr>
            <p:cNvPr id="28" name="テキスト ボックス 27">
              <a:extLst>
                <a:ext uri="{FF2B5EF4-FFF2-40B4-BE49-F238E27FC236}">
                  <a16:creationId xmlns:a16="http://schemas.microsoft.com/office/drawing/2014/main" id="{927CAF7B-9E58-46D4-996E-98AEFD4AD234}"/>
                </a:ext>
              </a:extLst>
            </p:cNvPr>
            <p:cNvSpPr txBox="1"/>
            <p:nvPr/>
          </p:nvSpPr>
          <p:spPr>
            <a:xfrm>
              <a:off x="577121" y="3057433"/>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35" name="テキスト ボックス 34">
              <a:extLst>
                <a:ext uri="{FF2B5EF4-FFF2-40B4-BE49-F238E27FC236}">
                  <a16:creationId xmlns:a16="http://schemas.microsoft.com/office/drawing/2014/main" id="{E40D92C3-141E-48B3-81FD-00DFA5677F31}"/>
                </a:ext>
              </a:extLst>
            </p:cNvPr>
            <p:cNvSpPr txBox="1"/>
            <p:nvPr/>
          </p:nvSpPr>
          <p:spPr>
            <a:xfrm>
              <a:off x="1775823" y="1419598"/>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36" name="テキスト ボックス 35">
              <a:extLst>
                <a:ext uri="{FF2B5EF4-FFF2-40B4-BE49-F238E27FC236}">
                  <a16:creationId xmlns:a16="http://schemas.microsoft.com/office/drawing/2014/main" id="{16CC2377-98CF-4787-B590-946C2A569964}"/>
                </a:ext>
              </a:extLst>
            </p:cNvPr>
            <p:cNvSpPr txBox="1"/>
            <p:nvPr/>
          </p:nvSpPr>
          <p:spPr>
            <a:xfrm>
              <a:off x="1326074" y="1388878"/>
              <a:ext cx="658114" cy="861774"/>
            </a:xfrm>
            <a:prstGeom prst="rect">
              <a:avLst/>
            </a:prstGeom>
            <a:noFill/>
          </p:spPr>
          <p:txBody>
            <a:bodyPr wrap="square" rtlCol="0">
              <a:spAutoFit/>
            </a:bodyPr>
            <a:lstStyle/>
            <a:p>
              <a:pPr marL="36000" algn="r"/>
              <a:r>
                <a:rPr kumimoji="1" lang="en-US" altLang="ja-JP" sz="1000" dirty="0">
                  <a:solidFill>
                    <a:srgbClr val="FF0000"/>
                  </a:solidFill>
                </a:rPr>
                <a:t>(0.83)</a:t>
              </a:r>
            </a:p>
            <a:p>
              <a:pPr marL="36000" algn="r"/>
              <a:r>
                <a:rPr lang="en-US" altLang="ja-JP" sz="1000" dirty="0">
                  <a:solidFill>
                    <a:srgbClr val="FF0000"/>
                  </a:solidFill>
                </a:rPr>
                <a:t>(0.81)</a:t>
              </a:r>
            </a:p>
            <a:p>
              <a:pPr marL="36000" algn="r"/>
              <a:r>
                <a:rPr lang="en-US" altLang="ja-JP" sz="1000" dirty="0">
                  <a:solidFill>
                    <a:srgbClr val="FF0000"/>
                  </a:solidFill>
                </a:rPr>
                <a:t>(0.77)</a:t>
              </a:r>
            </a:p>
            <a:p>
              <a:pPr marL="36000" algn="r"/>
              <a:r>
                <a:rPr kumimoji="1" lang="en-US" altLang="ja-JP" sz="1000" dirty="0">
                  <a:solidFill>
                    <a:srgbClr val="FF0000"/>
                  </a:solidFill>
                </a:rPr>
                <a:t>(0.71)</a:t>
              </a:r>
            </a:p>
            <a:p>
              <a:pPr marL="36000" algn="r"/>
              <a:r>
                <a:rPr kumimoji="1" lang="en-US" altLang="ja-JP" sz="1000" dirty="0"/>
                <a:t>(0.62)</a:t>
              </a:r>
              <a:endParaRPr kumimoji="1" lang="ja-JP" altLang="en-US" sz="900" dirty="0"/>
            </a:p>
          </p:txBody>
        </p:sp>
      </p:grpSp>
      <p:grpSp>
        <p:nvGrpSpPr>
          <p:cNvPr id="43" name="グループ化 42">
            <a:extLst>
              <a:ext uri="{FF2B5EF4-FFF2-40B4-BE49-F238E27FC236}">
                <a16:creationId xmlns:a16="http://schemas.microsoft.com/office/drawing/2014/main" id="{05334B2E-4560-42BA-A2D8-14E07F1402E8}"/>
              </a:ext>
            </a:extLst>
          </p:cNvPr>
          <p:cNvGrpSpPr/>
          <p:nvPr/>
        </p:nvGrpSpPr>
        <p:grpSpPr>
          <a:xfrm>
            <a:off x="567177" y="4265021"/>
            <a:ext cx="2804434" cy="1883999"/>
            <a:chOff x="577121" y="1388878"/>
            <a:chExt cx="2804434" cy="1883999"/>
          </a:xfrm>
        </p:grpSpPr>
        <p:sp>
          <p:nvSpPr>
            <p:cNvPr id="44" name="テキスト ボックス 43">
              <a:extLst>
                <a:ext uri="{FF2B5EF4-FFF2-40B4-BE49-F238E27FC236}">
                  <a16:creationId xmlns:a16="http://schemas.microsoft.com/office/drawing/2014/main" id="{D3B5DECF-7D19-4951-8A07-4DFECF9913A7}"/>
                </a:ext>
              </a:extLst>
            </p:cNvPr>
            <p:cNvSpPr txBox="1"/>
            <p:nvPr/>
          </p:nvSpPr>
          <p:spPr>
            <a:xfrm>
              <a:off x="577121" y="3057433"/>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45" name="テキスト ボックス 44">
              <a:extLst>
                <a:ext uri="{FF2B5EF4-FFF2-40B4-BE49-F238E27FC236}">
                  <a16:creationId xmlns:a16="http://schemas.microsoft.com/office/drawing/2014/main" id="{DBBAFF6B-DC03-4274-AB55-07209671DF1F}"/>
                </a:ext>
              </a:extLst>
            </p:cNvPr>
            <p:cNvSpPr txBox="1"/>
            <p:nvPr/>
          </p:nvSpPr>
          <p:spPr>
            <a:xfrm>
              <a:off x="1775823" y="1419598"/>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46" name="テキスト ボックス 45">
              <a:extLst>
                <a:ext uri="{FF2B5EF4-FFF2-40B4-BE49-F238E27FC236}">
                  <a16:creationId xmlns:a16="http://schemas.microsoft.com/office/drawing/2014/main" id="{3BD940BF-CBCD-480D-AED9-680FB70708F7}"/>
                </a:ext>
              </a:extLst>
            </p:cNvPr>
            <p:cNvSpPr txBox="1"/>
            <p:nvPr/>
          </p:nvSpPr>
          <p:spPr>
            <a:xfrm>
              <a:off x="1343326" y="1388878"/>
              <a:ext cx="658114" cy="861774"/>
            </a:xfrm>
            <a:prstGeom prst="rect">
              <a:avLst/>
            </a:prstGeom>
            <a:noFill/>
          </p:spPr>
          <p:txBody>
            <a:bodyPr wrap="square" rtlCol="0">
              <a:spAutoFit/>
            </a:bodyPr>
            <a:lstStyle/>
            <a:p>
              <a:pPr marL="36000" algn="r"/>
              <a:r>
                <a:rPr kumimoji="1" lang="en-US" altLang="ja-JP" sz="1000" dirty="0">
                  <a:solidFill>
                    <a:srgbClr val="FF0000"/>
                  </a:solidFill>
                </a:rPr>
                <a:t>(0.80)</a:t>
              </a:r>
            </a:p>
            <a:p>
              <a:pPr marL="36000" algn="r"/>
              <a:r>
                <a:rPr lang="en-US" altLang="ja-JP" sz="1000" dirty="0">
                  <a:solidFill>
                    <a:srgbClr val="FF0000"/>
                  </a:solidFill>
                </a:rPr>
                <a:t>(0.78)</a:t>
              </a:r>
            </a:p>
            <a:p>
              <a:pPr marL="36000" algn="r"/>
              <a:r>
                <a:rPr lang="en-US" altLang="ja-JP" sz="1000" dirty="0">
                  <a:solidFill>
                    <a:srgbClr val="FF0000"/>
                  </a:solidFill>
                </a:rPr>
                <a:t>(0.74)</a:t>
              </a:r>
            </a:p>
            <a:p>
              <a:pPr marL="36000" algn="r"/>
              <a:r>
                <a:rPr kumimoji="1" lang="en-US" altLang="ja-JP" sz="1000" dirty="0"/>
                <a:t>(0.68)</a:t>
              </a:r>
            </a:p>
            <a:p>
              <a:pPr marL="36000" algn="r"/>
              <a:r>
                <a:rPr kumimoji="1" lang="en-US" altLang="ja-JP" sz="1000" dirty="0"/>
                <a:t>(0.59)</a:t>
              </a:r>
              <a:endParaRPr kumimoji="1" lang="ja-JP" altLang="en-US" sz="900" dirty="0"/>
            </a:p>
          </p:txBody>
        </p:sp>
      </p:grpSp>
    </p:spTree>
    <p:extLst>
      <p:ext uri="{BB962C8B-B14F-4D97-AF65-F5344CB8AC3E}">
        <p14:creationId xmlns:p14="http://schemas.microsoft.com/office/powerpoint/2010/main" val="362064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C1</a:t>
            </a:r>
            <a:r>
              <a:rPr kumimoji="0" lang="ja-JP" altLang="en-US" sz="2000" b="1" dirty="0" err="1">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C2</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の設定）</a:t>
            </a:r>
            <a:endParaRPr kumimoji="0" lang="ja-JP" altLang="en-US" sz="1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10</a:t>
            </a:fld>
            <a:endParaRPr kumimoji="1" lang="ja-JP" altLang="en-US" sz="1600" dirty="0">
              <a:solidFill>
                <a:schemeClr val="tx1"/>
              </a:solidFill>
            </a:endParaRPr>
          </a:p>
        </p:txBody>
      </p:sp>
      <p:sp>
        <p:nvSpPr>
          <p:cNvPr id="14" name="Text Box 9">
            <a:extLst>
              <a:ext uri="{FF2B5EF4-FFF2-40B4-BE49-F238E27FC236}">
                <a16:creationId xmlns:a16="http://schemas.microsoft.com/office/drawing/2014/main" id="{CDF74444-6E10-4479-8FEA-6F8C202A0E94}"/>
              </a:ext>
            </a:extLst>
          </p:cNvPr>
          <p:cNvSpPr txBox="1">
            <a:spLocks noChangeArrowheads="1"/>
          </p:cNvSpPr>
          <p:nvPr/>
        </p:nvSpPr>
        <p:spPr bwMode="auto">
          <a:xfrm>
            <a:off x="81185" y="462036"/>
            <a:ext cx="8738966" cy="1323439"/>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ピーク値による比較では、</a:t>
            </a:r>
            <a:r>
              <a:rPr lang="en-US" altLang="ja-JP" sz="1600" dirty="0"/>
              <a:t>C1,C2=0.650</a:t>
            </a:r>
            <a:r>
              <a:rPr lang="ja-JP" altLang="en-US" sz="1600" dirty="0" err="1"/>
              <a:t>、</a:t>
            </a:r>
            <a:r>
              <a:rPr lang="en-US" altLang="ja-JP" sz="1600" dirty="0"/>
              <a:t>0.675</a:t>
            </a:r>
            <a:r>
              <a:rPr lang="ja-JP" altLang="en-US" sz="1600" dirty="0"/>
              <a:t>とも誤差は小さいが、</a:t>
            </a:r>
            <a:r>
              <a:rPr lang="en-US" altLang="ja-JP" sz="1600" dirty="0"/>
              <a:t>C1,C2=0.675</a:t>
            </a:r>
            <a:r>
              <a:rPr lang="ja-JP" altLang="en-US" sz="1600" dirty="0"/>
              <a:t>の方が木津川</a:t>
            </a:r>
            <a:endParaRPr lang="en-US" altLang="ja-JP" sz="1600" dirty="0"/>
          </a:p>
          <a:p>
            <a:pPr marL="74670" indent="0" defTabSz="390997">
              <a:spcBef>
                <a:spcPct val="0"/>
              </a:spcBef>
              <a:buNone/>
            </a:pPr>
            <a:r>
              <a:rPr lang="ja-JP" altLang="en-US" sz="1600" dirty="0"/>
              <a:t>　水門地点の誤差が小さい。</a:t>
            </a:r>
            <a:endParaRPr lang="en-US" altLang="ja-JP" sz="1600" dirty="0"/>
          </a:p>
          <a:p>
            <a:pPr marL="224009" indent="-149339" defTabSz="390997">
              <a:spcBef>
                <a:spcPct val="0"/>
              </a:spcBef>
              <a:buFont typeface="Arial" panose="020B0604020202020204" pitchFamily="34" charset="0"/>
              <a:buChar char="•"/>
            </a:pPr>
            <a:r>
              <a:rPr lang="ja-JP" altLang="en-US" sz="1600" dirty="0"/>
              <a:t>波形の再現性による比較では、</a:t>
            </a:r>
            <a:r>
              <a:rPr lang="en-US" altLang="ja-JP" sz="1600" dirty="0"/>
              <a:t>C1,C2=0.650</a:t>
            </a:r>
            <a:r>
              <a:rPr lang="ja-JP" altLang="en-US" sz="1600" dirty="0"/>
              <a:t>は全体的に再現性は良いのに対し、</a:t>
            </a:r>
            <a:r>
              <a:rPr lang="en-US" altLang="ja-JP" sz="1600" dirty="0"/>
              <a:t>C1,C2=0.675</a:t>
            </a:r>
            <a:r>
              <a:rPr lang="ja-JP" altLang="en-US" sz="1600" dirty="0" err="1"/>
              <a:t>は淡</a:t>
            </a:r>
            <a:r>
              <a:rPr lang="ja-JP" altLang="en-US" sz="1600" dirty="0"/>
              <a:t>輪、　木津川水門地点の再現性が低い。</a:t>
            </a:r>
            <a:endParaRPr lang="en-US" altLang="ja-JP" sz="1600" dirty="0"/>
          </a:p>
          <a:p>
            <a:pPr marL="224009" indent="-149339" defTabSz="390997">
              <a:spcBef>
                <a:spcPct val="0"/>
              </a:spcBef>
              <a:buFont typeface="Arial" panose="020B0604020202020204" pitchFamily="34" charset="0"/>
              <a:buChar char="•"/>
            </a:pPr>
            <a:r>
              <a:rPr lang="ja-JP" altLang="en-US" sz="1600" dirty="0"/>
              <a:t>以上より、本検討では</a:t>
            </a:r>
            <a:r>
              <a:rPr lang="en-US" altLang="ja-JP" sz="1600" dirty="0"/>
              <a:t>C1,C2=0.650</a:t>
            </a:r>
            <a:r>
              <a:rPr lang="ja-JP" altLang="en-US" sz="1600" dirty="0"/>
              <a:t>を採用する。</a:t>
            </a:r>
            <a:endParaRPr lang="en-US" altLang="ja-JP" sz="1600" dirty="0"/>
          </a:p>
        </p:txBody>
      </p:sp>
      <p:graphicFrame>
        <p:nvGraphicFramePr>
          <p:cNvPr id="3" name="表 3">
            <a:extLst>
              <a:ext uri="{FF2B5EF4-FFF2-40B4-BE49-F238E27FC236}">
                <a16:creationId xmlns:a16="http://schemas.microsoft.com/office/drawing/2014/main" id="{1F424F4E-E153-431D-A553-E8529A51465C}"/>
              </a:ext>
            </a:extLst>
          </p:cNvPr>
          <p:cNvGraphicFramePr>
            <a:graphicFrameLocks noGrp="1"/>
          </p:cNvGraphicFramePr>
          <p:nvPr>
            <p:extLst>
              <p:ext uri="{D42A27DB-BD31-4B8C-83A1-F6EECF244321}">
                <p14:modId xmlns:p14="http://schemas.microsoft.com/office/powerpoint/2010/main" val="1994187625"/>
              </p:ext>
            </p:extLst>
          </p:nvPr>
        </p:nvGraphicFramePr>
        <p:xfrm>
          <a:off x="81184" y="1998520"/>
          <a:ext cx="8955560" cy="4011701"/>
        </p:xfrm>
        <a:graphic>
          <a:graphicData uri="http://schemas.openxmlformats.org/drawingml/2006/table">
            <a:tbl>
              <a:tblPr firstRow="1" bandRow="1">
                <a:tableStyleId>{5940675A-B579-460E-94D1-54222C63F5DA}</a:tableStyleId>
              </a:tblPr>
              <a:tblGrid>
                <a:gridCol w="1709516">
                  <a:extLst>
                    <a:ext uri="{9D8B030D-6E8A-4147-A177-3AD203B41FA5}">
                      <a16:colId xmlns:a16="http://schemas.microsoft.com/office/drawing/2014/main" val="3036244490"/>
                    </a:ext>
                  </a:extLst>
                </a:gridCol>
                <a:gridCol w="1800225">
                  <a:extLst>
                    <a:ext uri="{9D8B030D-6E8A-4147-A177-3AD203B41FA5}">
                      <a16:colId xmlns:a16="http://schemas.microsoft.com/office/drawing/2014/main" val="1476021808"/>
                    </a:ext>
                  </a:extLst>
                </a:gridCol>
                <a:gridCol w="1779398">
                  <a:extLst>
                    <a:ext uri="{9D8B030D-6E8A-4147-A177-3AD203B41FA5}">
                      <a16:colId xmlns:a16="http://schemas.microsoft.com/office/drawing/2014/main" val="1950560647"/>
                    </a:ext>
                  </a:extLst>
                </a:gridCol>
                <a:gridCol w="1887727">
                  <a:extLst>
                    <a:ext uri="{9D8B030D-6E8A-4147-A177-3AD203B41FA5}">
                      <a16:colId xmlns:a16="http://schemas.microsoft.com/office/drawing/2014/main" val="1652723059"/>
                    </a:ext>
                  </a:extLst>
                </a:gridCol>
                <a:gridCol w="1778694">
                  <a:extLst>
                    <a:ext uri="{9D8B030D-6E8A-4147-A177-3AD203B41FA5}">
                      <a16:colId xmlns:a16="http://schemas.microsoft.com/office/drawing/2014/main" val="1901397758"/>
                    </a:ext>
                  </a:extLst>
                </a:gridCol>
              </a:tblGrid>
              <a:tr h="262792">
                <a:tc rowSpan="2">
                  <a:txBody>
                    <a:bodyPr/>
                    <a:lstStyle/>
                    <a:p>
                      <a:endParaRPr kumimoji="1" lang="ja-JP" altLang="en-US" sz="12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ピーク値の再現性（誤差による評価）</a:t>
                      </a:r>
                    </a:p>
                  </a:txBody>
                  <a:tcPr>
                    <a:lnB w="12700" cap="flat" cmpd="sng" algn="ctr">
                      <a:solidFill>
                        <a:schemeClr val="tx1"/>
                      </a:solidFill>
                      <a:prstDash val="solid"/>
                      <a:round/>
                      <a:headEnd type="none" w="med" len="med"/>
                      <a:tailEnd type="none" w="med" len="med"/>
                    </a:lnB>
                    <a:solidFill>
                      <a:srgbClr val="FFFF99"/>
                    </a:solidFill>
                  </a:tcPr>
                </a:tc>
                <a:tc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波形の再現性（</a:t>
                      </a:r>
                      <a:r>
                        <a:rPr kumimoji="1" lang="en-US" altLang="ja-JP" sz="1200" dirty="0"/>
                        <a:t>Nash</a:t>
                      </a:r>
                      <a:r>
                        <a:rPr kumimoji="1" lang="ja-JP" altLang="en-US" sz="1200" dirty="0"/>
                        <a:t>指標による評価）</a:t>
                      </a:r>
                    </a:p>
                  </a:txBody>
                  <a:tcPr>
                    <a:lnB w="12700" cap="flat" cmpd="sng" algn="ctr">
                      <a:solidFill>
                        <a:schemeClr val="tx1"/>
                      </a:solidFill>
                      <a:prstDash val="solid"/>
                      <a:round/>
                      <a:headEnd type="none" w="med" len="med"/>
                      <a:tailEnd type="none" w="med" len="med"/>
                    </a:lnB>
                    <a:solidFill>
                      <a:srgbClr val="FF99FF"/>
                    </a:solidFill>
                  </a:tcPr>
                </a:tc>
                <a:tc hMerge="1">
                  <a:txBody>
                    <a:bodyPr/>
                    <a:lstStyle/>
                    <a:p>
                      <a:endParaRPr kumimoji="1" lang="ja-JP" altLang="en-US"/>
                    </a:p>
                  </a:txBody>
                  <a:tcPr/>
                </a:tc>
                <a:extLst>
                  <a:ext uri="{0D108BD9-81ED-4DB2-BD59-A6C34878D82A}">
                    <a16:rowId xmlns:a16="http://schemas.microsoft.com/office/drawing/2014/main" val="2212781022"/>
                  </a:ext>
                </a:extLst>
              </a:tr>
              <a:tr h="262792">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C1C2=0.650</a:t>
                      </a:r>
                      <a:endParaRPr kumimoji="1" lang="ja-JP" alt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C1C2=0.675</a:t>
                      </a:r>
                      <a:endParaRPr kumimoji="1" lang="ja-JP" alt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C1C2=0.650</a:t>
                      </a:r>
                      <a:endParaRPr kumimoji="1" lang="ja-JP" alt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C1C2=0.675</a:t>
                      </a:r>
                      <a:endParaRPr kumimoji="1" lang="ja-JP" alt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99FF"/>
                    </a:solidFill>
                  </a:tcPr>
                </a:tc>
                <a:extLst>
                  <a:ext uri="{0D108BD9-81ED-4DB2-BD59-A6C34878D82A}">
                    <a16:rowId xmlns:a16="http://schemas.microsoft.com/office/drawing/2014/main" val="3687478525"/>
                  </a:ext>
                </a:extLst>
              </a:tr>
              <a:tr h="1124165">
                <a:tc>
                  <a:txBody>
                    <a:bodyPr/>
                    <a:lstStyle/>
                    <a:p>
                      <a:r>
                        <a:rPr lang="ja-JP" altLang="en-US" sz="1400" dirty="0">
                          <a:solidFill>
                            <a:schemeClr val="tx1"/>
                          </a:solidFill>
                        </a:rPr>
                        <a:t>気象庁潮位観測所の潮位と計算潮位による比較</a:t>
                      </a:r>
                      <a:endParaRPr lang="ja-JP" altLang="en-US" sz="140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a:t>
                      </a:r>
                      <a:endParaRPr kumimoji="1" lang="en-US" altLang="ja-JP" sz="1600" dirty="0"/>
                    </a:p>
                    <a:p>
                      <a:pPr algn="l"/>
                      <a:r>
                        <a:rPr kumimoji="1" lang="ja-JP" altLang="en-US" sz="1100" dirty="0">
                          <a:solidFill>
                            <a:srgbClr val="0000FF"/>
                          </a:solidFill>
                        </a:rPr>
                        <a:t>潮位</a:t>
                      </a:r>
                      <a:r>
                        <a:rPr kumimoji="1" lang="ja-JP" altLang="en-US" sz="1100" dirty="0"/>
                        <a:t>：いずれの地点とも</a:t>
                      </a:r>
                      <a:endParaRPr kumimoji="1" lang="en-US" altLang="ja-JP" sz="1100" dirty="0"/>
                    </a:p>
                    <a:p>
                      <a:pPr algn="l"/>
                      <a:r>
                        <a:rPr kumimoji="1" lang="ja-JP" altLang="en-US" sz="1100" dirty="0"/>
                        <a:t>　　　</a:t>
                      </a:r>
                      <a:r>
                        <a:rPr kumimoji="1" lang="ja-JP" altLang="en-US" sz="1100" baseline="0" dirty="0"/>
                        <a:t> </a:t>
                      </a:r>
                      <a:r>
                        <a:rPr kumimoji="1" lang="en-US" altLang="ja-JP" sz="1100" dirty="0"/>
                        <a:t>10cm</a:t>
                      </a:r>
                      <a:r>
                        <a:rPr kumimoji="1" lang="ja-JP" altLang="en-US" sz="1100" dirty="0"/>
                        <a:t>以内の誤差</a:t>
                      </a:r>
                      <a:endParaRPr kumimoji="1" lang="en-US" altLang="ja-JP" sz="1100" dirty="0"/>
                    </a:p>
                    <a:p>
                      <a:pPr algn="l"/>
                      <a:r>
                        <a:rPr kumimoji="1" lang="ja-JP" altLang="en-US" sz="1100" dirty="0">
                          <a:solidFill>
                            <a:srgbClr val="0000FF"/>
                          </a:solidFill>
                        </a:rPr>
                        <a:t>偏差</a:t>
                      </a:r>
                      <a:r>
                        <a:rPr kumimoji="1" lang="ja-JP" altLang="en-US" sz="1100" dirty="0"/>
                        <a:t>：大阪港は</a:t>
                      </a:r>
                      <a:r>
                        <a:rPr kumimoji="1" lang="en-US" altLang="ja-JP" sz="1100" dirty="0"/>
                        <a:t>12cm</a:t>
                      </a:r>
                      <a:r>
                        <a:rPr kumimoji="1" lang="ja-JP" altLang="en-US" sz="1100" dirty="0"/>
                        <a:t>の</a:t>
                      </a:r>
                      <a:endParaRPr kumimoji="1" lang="en-US" altLang="ja-JP" sz="1100" dirty="0"/>
                    </a:p>
                    <a:p>
                      <a:pPr algn="l"/>
                      <a:r>
                        <a:rPr kumimoji="1" lang="en-US" altLang="ja-JP" sz="1100" dirty="0"/>
                        <a:t>         </a:t>
                      </a:r>
                      <a:r>
                        <a:rPr kumimoji="1" lang="ja-JP" altLang="en-US" sz="1100" dirty="0"/>
                        <a:t>誤差、他</a:t>
                      </a:r>
                      <a:r>
                        <a:rPr kumimoji="1" lang="en-US" altLang="ja-JP" sz="1100" dirty="0"/>
                        <a:t>2</a:t>
                      </a:r>
                      <a:r>
                        <a:rPr kumimoji="1" lang="ja-JP" altLang="en-US" sz="1100" dirty="0"/>
                        <a:t>地点は   </a:t>
                      </a:r>
                      <a:endParaRPr kumimoji="1" lang="en-US" altLang="ja-JP" sz="1100" dirty="0"/>
                    </a:p>
                    <a:p>
                      <a:pPr algn="l"/>
                      <a:r>
                        <a:rPr kumimoji="1" lang="en-US" altLang="ja-JP" sz="1100" dirty="0"/>
                        <a:t>         10cm</a:t>
                      </a:r>
                      <a:r>
                        <a:rPr kumimoji="1" lang="ja-JP" altLang="en-US" sz="1100" dirty="0"/>
                        <a:t>以内の誤差</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〇</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00FF"/>
                          </a:solidFill>
                        </a:rPr>
                        <a:t>潮位</a:t>
                      </a:r>
                      <a:r>
                        <a:rPr kumimoji="1" lang="ja-JP" altLang="en-US" sz="1100" dirty="0"/>
                        <a:t>：いずれの地点とも  </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        10cm</a:t>
                      </a:r>
                      <a:r>
                        <a:rPr kumimoji="1" lang="ja-JP" altLang="en-US" sz="1100" dirty="0"/>
                        <a:t>以内の誤差</a:t>
                      </a:r>
                      <a:endParaRPr kumimoji="1" lang="en-US" altLang="ja-JP" sz="1100" dirty="0"/>
                    </a:p>
                    <a:p>
                      <a:pPr algn="l"/>
                      <a:r>
                        <a:rPr kumimoji="1" lang="ja-JP" altLang="en-US" sz="1100" dirty="0">
                          <a:solidFill>
                            <a:srgbClr val="0000FF"/>
                          </a:solidFill>
                        </a:rPr>
                        <a:t>偏差</a:t>
                      </a:r>
                      <a:r>
                        <a:rPr kumimoji="1" lang="ja-JP" altLang="en-US" sz="1100" dirty="0"/>
                        <a:t>：いずれの地点とも  </a:t>
                      </a:r>
                      <a:endParaRPr kumimoji="1" lang="en-US" altLang="ja-JP" sz="1100" dirty="0"/>
                    </a:p>
                    <a:p>
                      <a:pPr algn="l"/>
                      <a:r>
                        <a:rPr kumimoji="1" lang="en-US" altLang="ja-JP" sz="1100" dirty="0"/>
                        <a:t>        10cm</a:t>
                      </a:r>
                      <a:r>
                        <a:rPr kumimoji="1" lang="ja-JP" altLang="en-US" sz="1100" dirty="0"/>
                        <a:t>以内の誤差</a:t>
                      </a:r>
                      <a:endParaRPr kumimoji="1" lang="en-US" altLang="ja-JP" sz="1100" dirty="0"/>
                    </a:p>
                    <a:p>
                      <a:pPr algn="l"/>
                      <a:endParaRPr kumimoji="1" lang="en-US" altLang="ja-JP" sz="1100" dirty="0"/>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00FF"/>
                          </a:solidFill>
                        </a:rPr>
                        <a:t>潮位</a:t>
                      </a:r>
                      <a:r>
                        <a:rPr kumimoji="1" lang="ja-JP" altLang="en-US" sz="1100" dirty="0"/>
                        <a:t>：いずれの地点とも</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         </a:t>
                      </a:r>
                      <a:r>
                        <a:rPr kumimoji="1" lang="ja-JP" altLang="en-US" sz="1100" dirty="0"/>
                        <a:t>基準値以上</a:t>
                      </a:r>
                    </a:p>
                    <a:p>
                      <a:pPr algn="l"/>
                      <a:r>
                        <a:rPr kumimoji="1" lang="ja-JP" altLang="en-US" sz="1100" dirty="0">
                          <a:solidFill>
                            <a:srgbClr val="0000FF"/>
                          </a:solidFill>
                        </a:rPr>
                        <a:t>偏差</a:t>
                      </a:r>
                      <a:r>
                        <a:rPr kumimoji="1" lang="ja-JP" altLang="en-US" sz="1100" dirty="0"/>
                        <a:t>：淡輪以外は基準値</a:t>
                      </a:r>
                      <a:endParaRPr kumimoji="1" lang="en-US" altLang="ja-JP" sz="1100" dirty="0"/>
                    </a:p>
                    <a:p>
                      <a:pPr algn="l"/>
                      <a:r>
                        <a:rPr kumimoji="1" lang="en-US" altLang="ja-JP" sz="1100" dirty="0"/>
                        <a:t>          </a:t>
                      </a:r>
                      <a:r>
                        <a:rPr kumimoji="1" lang="ja-JP" altLang="en-US" sz="1100" dirty="0"/>
                        <a:t>以上</a:t>
                      </a:r>
                      <a:endParaRPr kumimoji="1" lang="en-US" altLang="ja-JP" sz="1100" dirty="0"/>
                    </a:p>
                    <a:p>
                      <a:pPr algn="l"/>
                      <a:endParaRPr kumimoji="1" lang="en-US" altLang="ja-JP" sz="1100" dirty="0"/>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600" dirty="0"/>
                        <a:t>△</a:t>
                      </a:r>
                      <a:endParaRPr kumimoji="1" lang="en-US" altLang="ja-JP" sz="1600" dirty="0"/>
                    </a:p>
                    <a:p>
                      <a:pPr algn="l"/>
                      <a:r>
                        <a:rPr kumimoji="1" lang="ja-JP" altLang="en-US" sz="1100" dirty="0">
                          <a:solidFill>
                            <a:srgbClr val="0000FF"/>
                          </a:solidFill>
                        </a:rPr>
                        <a:t>潮位</a:t>
                      </a:r>
                      <a:r>
                        <a:rPr kumimoji="1" lang="ja-JP" altLang="en-US" sz="1100" dirty="0"/>
                        <a:t>：淡輪以外は基準値</a:t>
                      </a:r>
                      <a:endParaRPr kumimoji="1" lang="en-US" altLang="ja-JP" sz="1100" dirty="0"/>
                    </a:p>
                    <a:p>
                      <a:pPr algn="l"/>
                      <a:r>
                        <a:rPr kumimoji="1" lang="en-US" altLang="ja-JP" sz="1100" dirty="0"/>
                        <a:t>         </a:t>
                      </a:r>
                      <a:r>
                        <a:rPr kumimoji="1" lang="ja-JP" altLang="en-US" sz="1100" dirty="0"/>
                        <a:t>以上</a:t>
                      </a:r>
                      <a:endParaRPr kumimoji="1" lang="en-US" altLang="ja-JP" sz="1100" dirty="0"/>
                    </a:p>
                    <a:p>
                      <a:pPr algn="l"/>
                      <a:r>
                        <a:rPr kumimoji="1" lang="ja-JP" altLang="en-US" sz="1100" dirty="0">
                          <a:solidFill>
                            <a:srgbClr val="0000FF"/>
                          </a:solidFill>
                        </a:rPr>
                        <a:t>偏差</a:t>
                      </a:r>
                      <a:r>
                        <a:rPr kumimoji="1" lang="ja-JP" altLang="en-US" sz="1100" dirty="0"/>
                        <a:t>：淡輪以外は基準値</a:t>
                      </a:r>
                      <a:endParaRPr kumimoji="1" lang="en-US" altLang="ja-JP" sz="1100" dirty="0"/>
                    </a:p>
                    <a:p>
                      <a:pPr algn="l"/>
                      <a:r>
                        <a:rPr kumimoji="1" lang="en-US" altLang="ja-JP" sz="1100" dirty="0"/>
                        <a:t>          </a:t>
                      </a:r>
                      <a:r>
                        <a:rPr kumimoji="1" lang="ja-JP" altLang="en-US" sz="1100" dirty="0"/>
                        <a:t>以上</a:t>
                      </a:r>
                      <a:endParaRPr kumimoji="1" lang="en-US" altLang="ja-JP" sz="1100" dirty="0"/>
                    </a:p>
                    <a:p>
                      <a:pPr algn="l"/>
                      <a:endParaRPr kumimoji="1" lang="en-US" altLang="ja-JP" sz="110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47006548"/>
                  </a:ext>
                </a:extLst>
              </a:tr>
              <a:tr h="1605950">
                <a:tc>
                  <a:txBody>
                    <a:bodyPr/>
                    <a:lstStyle/>
                    <a:p>
                      <a:r>
                        <a:rPr lang="ja-JP" altLang="en-US" sz="1400" dirty="0">
                          <a:solidFill>
                            <a:schemeClr val="tx1"/>
                          </a:solidFill>
                        </a:rPr>
                        <a:t>水門地点の潮位</a:t>
                      </a:r>
                      <a:endParaRPr lang="en-US" altLang="ja-JP" sz="1400" dirty="0">
                        <a:solidFill>
                          <a:schemeClr val="tx1"/>
                        </a:solidFill>
                      </a:endParaRPr>
                    </a:p>
                    <a:p>
                      <a:r>
                        <a:rPr lang="ja-JP" altLang="en-US" sz="1400" dirty="0">
                          <a:solidFill>
                            <a:schemeClr val="tx1"/>
                          </a:solidFill>
                        </a:rPr>
                        <a:t>（移動平均値）と</a:t>
                      </a:r>
                      <a:endParaRPr lang="en-US" altLang="ja-JP" sz="1400" dirty="0">
                        <a:solidFill>
                          <a:schemeClr val="tx1"/>
                        </a:solidFill>
                      </a:endParaRPr>
                    </a:p>
                    <a:p>
                      <a:r>
                        <a:rPr lang="ja-JP" altLang="en-US" sz="1400" dirty="0">
                          <a:solidFill>
                            <a:schemeClr val="tx1"/>
                          </a:solidFill>
                        </a:rPr>
                        <a:t>計算潮位による</a:t>
                      </a:r>
                      <a:endParaRPr lang="en-US" altLang="ja-JP" sz="1400" dirty="0">
                        <a:solidFill>
                          <a:schemeClr val="tx1"/>
                        </a:solidFill>
                      </a:endParaRPr>
                    </a:p>
                    <a:p>
                      <a:r>
                        <a:rPr lang="ja-JP" altLang="en-US" sz="1400" dirty="0">
                          <a:solidFill>
                            <a:schemeClr val="tx1"/>
                          </a:solidFill>
                        </a:rPr>
                        <a:t>比較</a:t>
                      </a:r>
                      <a:endParaRPr lang="ja-JP" altLang="en-US" sz="1400"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sz="1400" dirty="0">
                        <a:solidFill>
                          <a:schemeClr val="tx1"/>
                        </a:solidFill>
                      </a:endParaRPr>
                    </a:p>
                  </a:txBody>
                  <a:tcPr/>
                </a:tc>
                <a:tc>
                  <a:txBody>
                    <a:bodyPr/>
                    <a:lstStyle/>
                    <a:p>
                      <a:pPr algn="ctr"/>
                      <a:r>
                        <a:rPr kumimoji="1" lang="ja-JP" altLang="en-US" sz="1600" dirty="0"/>
                        <a:t>△</a:t>
                      </a:r>
                      <a:endParaRPr kumimoji="1" lang="en-US" altLang="ja-JP" sz="1600" dirty="0"/>
                    </a:p>
                    <a:p>
                      <a:pPr algn="l"/>
                      <a:r>
                        <a:rPr kumimoji="1" lang="ja-JP" altLang="en-US" sz="1100" dirty="0">
                          <a:solidFill>
                            <a:srgbClr val="0000FF"/>
                          </a:solidFill>
                        </a:rPr>
                        <a:t>潮位</a:t>
                      </a:r>
                      <a:r>
                        <a:rPr kumimoji="1" lang="en-US" altLang="ja-JP" sz="1100" dirty="0">
                          <a:solidFill>
                            <a:srgbClr val="0000FF"/>
                          </a:solidFill>
                        </a:rPr>
                        <a:t>5</a:t>
                      </a:r>
                      <a:r>
                        <a:rPr kumimoji="1" lang="ja-JP" altLang="en-US" sz="1100" dirty="0">
                          <a:solidFill>
                            <a:srgbClr val="0000FF"/>
                          </a:solidFill>
                        </a:rPr>
                        <a:t>分平均</a:t>
                      </a:r>
                      <a:endParaRPr kumimoji="1" lang="en-US" altLang="ja-JP" sz="1100" dirty="0">
                        <a:solidFill>
                          <a:srgbClr val="0000FF"/>
                        </a:solidFill>
                      </a:endParaRPr>
                    </a:p>
                    <a:p>
                      <a:pPr algn="l"/>
                      <a:r>
                        <a:rPr kumimoji="1" lang="en-US" altLang="ja-JP" sz="1100" dirty="0">
                          <a:solidFill>
                            <a:srgbClr val="0000FF"/>
                          </a:solidFill>
                        </a:rPr>
                        <a:t>    </a:t>
                      </a:r>
                      <a:r>
                        <a:rPr kumimoji="1" lang="ja-JP" altLang="en-US" sz="1100" dirty="0"/>
                        <a:t>：木津川水門</a:t>
                      </a:r>
                      <a:r>
                        <a:rPr kumimoji="1" lang="en-US" altLang="ja-JP" sz="1100" dirty="0"/>
                        <a:t> </a:t>
                      </a:r>
                      <a:r>
                        <a:rPr kumimoji="1" lang="ja-JP" altLang="en-US" sz="1100" dirty="0"/>
                        <a:t>は</a:t>
                      </a:r>
                      <a:r>
                        <a:rPr kumimoji="1" lang="en-US" altLang="ja-JP" sz="1100" dirty="0"/>
                        <a:t>30cm</a:t>
                      </a:r>
                      <a:r>
                        <a:rPr kumimoji="1" lang="ja-JP" altLang="en-US" sz="1100" dirty="0"/>
                        <a:t>の</a:t>
                      </a:r>
                      <a:endParaRPr kumimoji="1" lang="en-US" altLang="ja-JP" sz="1100" dirty="0"/>
                    </a:p>
                    <a:p>
                      <a:pPr algn="l"/>
                      <a:r>
                        <a:rPr kumimoji="1" lang="en-US" altLang="ja-JP" sz="1100" dirty="0"/>
                        <a:t>     </a:t>
                      </a:r>
                      <a:r>
                        <a:rPr kumimoji="1" lang="ja-JP" altLang="en-US" sz="1100" dirty="0"/>
                        <a:t>誤差、他</a:t>
                      </a:r>
                      <a:r>
                        <a:rPr kumimoji="1" lang="en-US" altLang="ja-JP" sz="1100" dirty="0"/>
                        <a:t>2</a:t>
                      </a:r>
                      <a:r>
                        <a:rPr kumimoji="1" lang="ja-JP" altLang="en-US" sz="1100" dirty="0"/>
                        <a:t>水門は</a:t>
                      </a:r>
                      <a:r>
                        <a:rPr kumimoji="1" lang="en-US" altLang="ja-JP" sz="1100" dirty="0"/>
                        <a:t>10cm</a:t>
                      </a:r>
                    </a:p>
                    <a:p>
                      <a:pPr algn="l"/>
                      <a:r>
                        <a:rPr kumimoji="1" lang="en-US" altLang="ja-JP" sz="1100" dirty="0"/>
                        <a:t>   </a:t>
                      </a:r>
                      <a:r>
                        <a:rPr kumimoji="1" lang="en-US" altLang="ja-JP" sz="1100" baseline="0" dirty="0"/>
                        <a:t>  </a:t>
                      </a:r>
                      <a:r>
                        <a:rPr kumimoji="1" lang="ja-JP" altLang="en-US" sz="1100" dirty="0"/>
                        <a:t>程度の誤差</a:t>
                      </a:r>
                      <a:endParaRPr kumimoji="1" lang="en-US" altLang="ja-JP" sz="1100" dirty="0"/>
                    </a:p>
                    <a:p>
                      <a:pPr algn="l"/>
                      <a:r>
                        <a:rPr kumimoji="1" lang="ja-JP" altLang="en-US" sz="1100" dirty="0">
                          <a:solidFill>
                            <a:srgbClr val="0000FF"/>
                          </a:solidFill>
                        </a:rPr>
                        <a:t>潮位</a:t>
                      </a:r>
                      <a:r>
                        <a:rPr kumimoji="1" lang="en-US" altLang="ja-JP" sz="1100" dirty="0">
                          <a:solidFill>
                            <a:srgbClr val="0000FF"/>
                          </a:solidFill>
                        </a:rPr>
                        <a:t>11</a:t>
                      </a:r>
                      <a:r>
                        <a:rPr kumimoji="1" lang="ja-JP" altLang="en-US" sz="1100" dirty="0">
                          <a:solidFill>
                            <a:srgbClr val="0000FF"/>
                          </a:solidFill>
                        </a:rPr>
                        <a:t>分平均</a:t>
                      </a:r>
                      <a:endParaRPr kumimoji="1" lang="en-US" altLang="ja-JP" sz="1100" dirty="0">
                        <a:solidFill>
                          <a:srgbClr val="0000FF"/>
                        </a:solidFill>
                      </a:endParaRPr>
                    </a:p>
                    <a:p>
                      <a:pPr algn="l"/>
                      <a:r>
                        <a:rPr kumimoji="1" lang="en-US" altLang="ja-JP" sz="1100" dirty="0">
                          <a:solidFill>
                            <a:srgbClr val="0000FF"/>
                          </a:solidFill>
                        </a:rPr>
                        <a:t>    </a:t>
                      </a:r>
                      <a:r>
                        <a:rPr kumimoji="1" lang="ja-JP" altLang="en-US" sz="1100" dirty="0"/>
                        <a:t>：木津川水門は</a:t>
                      </a:r>
                      <a:r>
                        <a:rPr kumimoji="1" lang="en-US" altLang="ja-JP" sz="1100" dirty="0"/>
                        <a:t>23cm</a:t>
                      </a:r>
                      <a:r>
                        <a:rPr kumimoji="1" lang="ja-JP" altLang="en-US" sz="1100" dirty="0"/>
                        <a:t>の  </a:t>
                      </a:r>
                      <a:endParaRPr kumimoji="1" lang="en-US" altLang="ja-JP" sz="1100" dirty="0"/>
                    </a:p>
                    <a:p>
                      <a:pPr algn="l"/>
                      <a:r>
                        <a:rPr kumimoji="1" lang="en-US" altLang="ja-JP" sz="1100" dirty="0"/>
                        <a:t>      </a:t>
                      </a:r>
                      <a:r>
                        <a:rPr kumimoji="1" lang="ja-JP" altLang="en-US" sz="1100" dirty="0"/>
                        <a:t>誤差、他</a:t>
                      </a:r>
                      <a:r>
                        <a:rPr kumimoji="1" lang="en-US" altLang="ja-JP" sz="1100" dirty="0"/>
                        <a:t>2</a:t>
                      </a:r>
                      <a:r>
                        <a:rPr kumimoji="1" lang="ja-JP" altLang="en-US" sz="1100" dirty="0"/>
                        <a:t>水門は</a:t>
                      </a:r>
                      <a:r>
                        <a:rPr kumimoji="1" lang="en-US" altLang="ja-JP" sz="1100" dirty="0"/>
                        <a:t>10cm</a:t>
                      </a:r>
                    </a:p>
                    <a:p>
                      <a:pPr algn="l"/>
                      <a:r>
                        <a:rPr kumimoji="1" lang="en-US" altLang="ja-JP" sz="1100" dirty="0"/>
                        <a:t>      </a:t>
                      </a:r>
                      <a:r>
                        <a:rPr kumimoji="1" lang="ja-JP" altLang="en-US" sz="1100" dirty="0"/>
                        <a:t>以内の誤差</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600" dirty="0"/>
                        <a:t>〇</a:t>
                      </a:r>
                      <a:endParaRPr kumimoji="1" lang="en-US" altLang="ja-JP" sz="1600" dirty="0"/>
                    </a:p>
                    <a:p>
                      <a:pPr algn="l"/>
                      <a:r>
                        <a:rPr kumimoji="1" lang="ja-JP" altLang="en-US" sz="1100" dirty="0">
                          <a:solidFill>
                            <a:srgbClr val="0000FF"/>
                          </a:solidFill>
                        </a:rPr>
                        <a:t>潮位</a:t>
                      </a:r>
                      <a:r>
                        <a:rPr kumimoji="1" lang="en-US" altLang="ja-JP" sz="1100" dirty="0">
                          <a:solidFill>
                            <a:srgbClr val="0000FF"/>
                          </a:solidFill>
                        </a:rPr>
                        <a:t>5</a:t>
                      </a:r>
                      <a:r>
                        <a:rPr kumimoji="1" lang="ja-JP" altLang="en-US" sz="1100" dirty="0">
                          <a:solidFill>
                            <a:srgbClr val="0000FF"/>
                          </a:solidFill>
                        </a:rPr>
                        <a:t>分平均</a:t>
                      </a:r>
                      <a:endParaRPr kumimoji="1" lang="en-US" altLang="ja-JP" sz="1100" dirty="0">
                        <a:solidFill>
                          <a:srgbClr val="0000FF"/>
                        </a:solidFill>
                      </a:endParaRPr>
                    </a:p>
                    <a:p>
                      <a:pPr algn="l"/>
                      <a:r>
                        <a:rPr kumimoji="1" lang="en-US" altLang="ja-JP" sz="1100" dirty="0">
                          <a:solidFill>
                            <a:srgbClr val="0000FF"/>
                          </a:solidFill>
                        </a:rPr>
                        <a:t>     </a:t>
                      </a:r>
                      <a:r>
                        <a:rPr kumimoji="1" lang="ja-JP" altLang="en-US" sz="1100" dirty="0"/>
                        <a:t>：いずれの地点とも </a:t>
                      </a:r>
                      <a:endParaRPr kumimoji="1" lang="en-US" altLang="ja-JP" sz="1100" dirty="0"/>
                    </a:p>
                    <a:p>
                      <a:pPr algn="l"/>
                      <a:r>
                        <a:rPr kumimoji="1" lang="en-US" altLang="ja-JP" sz="1100" dirty="0"/>
                        <a:t>      10cm</a:t>
                      </a:r>
                      <a:r>
                        <a:rPr kumimoji="1" lang="ja-JP" altLang="en-US" sz="1100" dirty="0"/>
                        <a:t>程度の誤差</a:t>
                      </a:r>
                      <a:endParaRPr kumimoji="1" lang="en-US" altLang="ja-JP" sz="1100" dirty="0"/>
                    </a:p>
                    <a:p>
                      <a:pPr algn="l"/>
                      <a:r>
                        <a:rPr kumimoji="1" lang="ja-JP" altLang="en-US" sz="1100" dirty="0">
                          <a:solidFill>
                            <a:srgbClr val="0000FF"/>
                          </a:solidFill>
                        </a:rPr>
                        <a:t>潮位</a:t>
                      </a:r>
                      <a:r>
                        <a:rPr kumimoji="1" lang="en-US" altLang="ja-JP" sz="1100" dirty="0">
                          <a:solidFill>
                            <a:srgbClr val="0000FF"/>
                          </a:solidFill>
                        </a:rPr>
                        <a:t>11</a:t>
                      </a:r>
                      <a:r>
                        <a:rPr kumimoji="1" lang="ja-JP" altLang="en-US" sz="1100" dirty="0">
                          <a:solidFill>
                            <a:srgbClr val="0000FF"/>
                          </a:solidFill>
                        </a:rPr>
                        <a:t>分平均</a:t>
                      </a:r>
                      <a:endParaRPr kumimoji="1" lang="en-US" altLang="ja-JP" sz="1100" dirty="0">
                        <a:solidFill>
                          <a:srgbClr val="0000FF"/>
                        </a:solidFill>
                      </a:endParaRPr>
                    </a:p>
                    <a:p>
                      <a:pPr algn="l"/>
                      <a:r>
                        <a:rPr kumimoji="1" lang="en-US" altLang="ja-JP" sz="1100" dirty="0">
                          <a:solidFill>
                            <a:srgbClr val="0000FF"/>
                          </a:solidFill>
                        </a:rPr>
                        <a:t>     </a:t>
                      </a:r>
                      <a:r>
                        <a:rPr kumimoji="1" lang="ja-JP" altLang="en-US" sz="1100" dirty="0"/>
                        <a:t>：いずれの地点とも   </a:t>
                      </a:r>
                      <a:endParaRPr kumimoji="1" lang="en-US" altLang="ja-JP" sz="1100" dirty="0"/>
                    </a:p>
                    <a:p>
                      <a:pPr algn="l"/>
                      <a:r>
                        <a:rPr kumimoji="1" lang="en-US" altLang="ja-JP" sz="1100" dirty="0"/>
                        <a:t>      10cm</a:t>
                      </a:r>
                      <a:r>
                        <a:rPr kumimoji="1" lang="ja-JP" altLang="en-US" sz="1100" dirty="0"/>
                        <a:t>程度の誤差</a:t>
                      </a:r>
                      <a:endParaRPr kumimoji="1" lang="en-US" altLang="ja-JP" sz="1100" dirty="0"/>
                    </a:p>
                    <a:p>
                      <a:pPr algn="l"/>
                      <a:endParaRPr kumimoji="1" lang="en-US" altLang="ja-JP" sz="1100" dirty="0"/>
                    </a:p>
                    <a:p>
                      <a:pPr algn="l"/>
                      <a:endParaRPr kumimoji="1" lang="en-US" altLang="ja-JP" sz="1100" dirty="0"/>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00FF"/>
                          </a:solidFill>
                        </a:rPr>
                        <a:t>潮位</a:t>
                      </a:r>
                      <a:r>
                        <a:rPr kumimoji="1" lang="en-US" altLang="ja-JP" sz="1100" dirty="0">
                          <a:solidFill>
                            <a:srgbClr val="0000FF"/>
                          </a:solidFill>
                        </a:rPr>
                        <a:t>5</a:t>
                      </a:r>
                      <a:r>
                        <a:rPr kumimoji="1" lang="ja-JP" altLang="en-US" sz="1100" dirty="0">
                          <a:solidFill>
                            <a:srgbClr val="0000FF"/>
                          </a:solidFill>
                        </a:rPr>
                        <a:t>分平均</a:t>
                      </a:r>
                      <a:endParaRPr kumimoji="1" lang="en-US" altLang="ja-JP" sz="1100"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00FF"/>
                          </a:solidFill>
                        </a:rPr>
                        <a:t>    </a:t>
                      </a:r>
                      <a:r>
                        <a:rPr kumimoji="1" lang="ja-JP" altLang="en-US" sz="1100" dirty="0"/>
                        <a:t>：いずれの地点とも基準値</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      </a:t>
                      </a:r>
                      <a:r>
                        <a:rPr kumimoji="1" lang="ja-JP" altLang="en-US" sz="1100" dirty="0"/>
                        <a:t>以上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00FF"/>
                          </a:solidFill>
                        </a:rPr>
                        <a:t>潮位</a:t>
                      </a:r>
                      <a:r>
                        <a:rPr kumimoji="1" lang="en-US" altLang="ja-JP" sz="1100" dirty="0">
                          <a:solidFill>
                            <a:srgbClr val="0000FF"/>
                          </a:solidFill>
                        </a:rPr>
                        <a:t>11</a:t>
                      </a:r>
                      <a:r>
                        <a:rPr kumimoji="1" lang="ja-JP" altLang="en-US" sz="1100" dirty="0">
                          <a:solidFill>
                            <a:srgbClr val="0000FF"/>
                          </a:solidFill>
                        </a:rPr>
                        <a:t>分平均</a:t>
                      </a:r>
                      <a:endParaRPr kumimoji="1" lang="en-US" altLang="ja-JP" sz="1100"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00FF"/>
                          </a:solidFill>
                        </a:rPr>
                        <a:t>    </a:t>
                      </a:r>
                      <a:r>
                        <a:rPr kumimoji="1" lang="ja-JP" altLang="en-US" sz="1100" dirty="0"/>
                        <a:t>：いずれの地点とも基準値  </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      </a:t>
                      </a:r>
                      <a:r>
                        <a:rPr kumimoji="1" lang="ja-JP" altLang="en-US" sz="1100" dirty="0"/>
                        <a:t>以上</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p>
                      <a:pPr algn="l"/>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600" dirty="0"/>
                        <a:t>△</a:t>
                      </a:r>
                      <a:endParaRPr kumimoji="1" lang="en-US" altLang="ja-JP" sz="1600" dirty="0"/>
                    </a:p>
                    <a:p>
                      <a:pPr algn="l"/>
                      <a:r>
                        <a:rPr kumimoji="1" lang="ja-JP" altLang="en-US" sz="1100" dirty="0">
                          <a:solidFill>
                            <a:srgbClr val="0000FF"/>
                          </a:solidFill>
                        </a:rPr>
                        <a:t>潮位</a:t>
                      </a:r>
                      <a:r>
                        <a:rPr kumimoji="1" lang="en-US" altLang="ja-JP" sz="1100" dirty="0">
                          <a:solidFill>
                            <a:srgbClr val="0000FF"/>
                          </a:solidFill>
                        </a:rPr>
                        <a:t>5</a:t>
                      </a:r>
                      <a:r>
                        <a:rPr kumimoji="1" lang="ja-JP" altLang="en-US" sz="1100" dirty="0">
                          <a:solidFill>
                            <a:srgbClr val="0000FF"/>
                          </a:solidFill>
                        </a:rPr>
                        <a:t>分平均</a:t>
                      </a:r>
                      <a:endParaRPr kumimoji="1" lang="en-US" altLang="ja-JP" sz="1100" dirty="0">
                        <a:solidFill>
                          <a:srgbClr val="0000FF"/>
                        </a:solidFill>
                      </a:endParaRPr>
                    </a:p>
                    <a:p>
                      <a:pPr algn="l"/>
                      <a:r>
                        <a:rPr kumimoji="1" lang="en-US" altLang="ja-JP" sz="1100" dirty="0">
                          <a:solidFill>
                            <a:srgbClr val="0000FF"/>
                          </a:solidFill>
                        </a:rPr>
                        <a:t>    </a:t>
                      </a:r>
                      <a:r>
                        <a:rPr kumimoji="1" lang="ja-JP" altLang="en-US" sz="1100" dirty="0"/>
                        <a:t>：木津川水門以外は</a:t>
                      </a:r>
                      <a:endParaRPr kumimoji="1" lang="en-US" altLang="ja-JP" sz="1100" dirty="0"/>
                    </a:p>
                    <a:p>
                      <a:pPr algn="l"/>
                      <a:r>
                        <a:rPr kumimoji="1" lang="en-US" altLang="ja-JP" sz="1100" dirty="0"/>
                        <a:t>      </a:t>
                      </a:r>
                      <a:r>
                        <a:rPr kumimoji="1" lang="ja-JP" altLang="en-US" sz="1100" dirty="0"/>
                        <a:t>基準値以上</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00FF"/>
                          </a:solidFill>
                        </a:rPr>
                        <a:t>潮位</a:t>
                      </a:r>
                      <a:r>
                        <a:rPr kumimoji="1" lang="en-US" altLang="ja-JP" sz="1100" dirty="0">
                          <a:solidFill>
                            <a:srgbClr val="0000FF"/>
                          </a:solidFill>
                        </a:rPr>
                        <a:t>11</a:t>
                      </a:r>
                      <a:r>
                        <a:rPr kumimoji="1" lang="ja-JP" altLang="en-US" sz="1100" dirty="0">
                          <a:solidFill>
                            <a:srgbClr val="0000FF"/>
                          </a:solidFill>
                        </a:rPr>
                        <a:t>分平均</a:t>
                      </a:r>
                      <a:endParaRPr kumimoji="1" lang="en-US" altLang="ja-JP" sz="1100"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0000FF"/>
                          </a:solidFill>
                        </a:rPr>
                        <a:t>    </a:t>
                      </a:r>
                      <a:r>
                        <a:rPr kumimoji="1" lang="ja-JP" altLang="en-US" sz="1100" dirty="0"/>
                        <a:t>：木津川水門以外は</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      </a:t>
                      </a:r>
                      <a:r>
                        <a:rPr kumimoji="1" lang="ja-JP" altLang="en-US" sz="1100" dirty="0"/>
                        <a:t>基準値以上</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p>
                    <a:p>
                      <a:pPr algn="l"/>
                      <a:endParaRPr kumimoji="1" lang="ja-JP" altLang="en-US" sz="11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10896402"/>
                  </a:ext>
                </a:extLst>
              </a:tr>
              <a:tr h="613181">
                <a:tc>
                  <a:txBody>
                    <a:bodyPr/>
                    <a:lstStyle/>
                    <a:p>
                      <a:pPr algn="ctr"/>
                      <a:r>
                        <a:rPr kumimoji="1" lang="ja-JP" altLang="en-US" sz="1600" dirty="0"/>
                        <a:t>評価</a:t>
                      </a: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気象庁潮位　 ：両者とも良好</a:t>
                      </a:r>
                      <a:endParaRPr kumimoji="1" lang="en-US" altLang="ja-JP" sz="1200" dirty="0"/>
                    </a:p>
                    <a:p>
                      <a:r>
                        <a:rPr kumimoji="1" lang="ja-JP" altLang="en-US" sz="1200" dirty="0"/>
                        <a:t>水門地点潮位：</a:t>
                      </a:r>
                      <a:r>
                        <a:rPr kumimoji="1" lang="en-US" altLang="ja-JP" sz="1200" dirty="0"/>
                        <a:t>C1C2=0.675</a:t>
                      </a:r>
                      <a:r>
                        <a:rPr kumimoji="1" lang="ja-JP" altLang="en-US" sz="1200" dirty="0"/>
                        <a:t>が良好</a:t>
                      </a:r>
                      <a:endParaRPr kumimoji="1" lang="en-US" altLang="ja-JP" sz="1200" dirty="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気象庁潮位　 ：</a:t>
                      </a:r>
                      <a:r>
                        <a:rPr kumimoji="1" lang="en-US" altLang="ja-JP" sz="1200" dirty="0"/>
                        <a:t>C1C2=0.650</a:t>
                      </a:r>
                      <a:r>
                        <a:rPr kumimoji="1" lang="ja-JP" altLang="en-US" sz="1200" dirty="0"/>
                        <a:t>良好</a:t>
                      </a:r>
                      <a:endParaRPr kumimoji="1" lang="en-US" altLang="ja-JP" sz="1200" dirty="0"/>
                    </a:p>
                    <a:p>
                      <a:r>
                        <a:rPr kumimoji="1" lang="ja-JP" altLang="en-US" sz="1200" dirty="0"/>
                        <a:t>水門地点潮位：</a:t>
                      </a:r>
                      <a:r>
                        <a:rPr kumimoji="1" lang="en-US" altLang="ja-JP" sz="1200" dirty="0"/>
                        <a:t>C1C2=0.650</a:t>
                      </a:r>
                      <a:r>
                        <a:rPr kumimoji="1" lang="ja-JP" altLang="en-US" sz="1200" dirty="0"/>
                        <a:t>が良好</a:t>
                      </a:r>
                      <a:endParaRPr kumimoji="1" lang="en-US" altLang="ja-JP" sz="1200" dirty="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09919482"/>
                  </a:ext>
                </a:extLst>
              </a:tr>
            </a:tbl>
          </a:graphicData>
        </a:graphic>
      </p:graphicFrame>
    </p:spTree>
    <p:extLst>
      <p:ext uri="{BB962C8B-B14F-4D97-AF65-F5344CB8AC3E}">
        <p14:creationId xmlns:p14="http://schemas.microsoft.com/office/powerpoint/2010/main" val="351583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２．現行高潮計画外力による高潮・波浪計算（現行計画と今回計算の条件）</a:t>
            </a:r>
          </a:p>
        </p:txBody>
      </p:sp>
      <p:sp>
        <p:nvSpPr>
          <p:cNvPr id="13" name="Text Box 9"/>
          <p:cNvSpPr txBox="1">
            <a:spLocks noChangeArrowheads="1"/>
          </p:cNvSpPr>
          <p:nvPr/>
        </p:nvSpPr>
        <p:spPr bwMode="auto">
          <a:xfrm>
            <a:off x="81184" y="425267"/>
            <a:ext cx="8935815" cy="584775"/>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現行計画外力による高潮・波浪計算の解析条件を示す。なお、第２回審議会で提示した計算結果（</a:t>
            </a:r>
            <a:r>
              <a:rPr lang="en-US" altLang="ja-JP" sz="1600" dirty="0"/>
              <a:t>C1,C2=0.675</a:t>
            </a:r>
            <a:r>
              <a:rPr lang="ja-JP" altLang="en-US" sz="1600" dirty="0"/>
              <a:t>（大領域）</a:t>
            </a:r>
            <a:r>
              <a:rPr lang="en-US" altLang="ja-JP" sz="1600" dirty="0"/>
              <a:t>,0.500</a:t>
            </a:r>
            <a:r>
              <a:rPr lang="ja-JP" altLang="en-US" sz="1600" dirty="0"/>
              <a:t>（小領域））についても、参考に併記する。</a:t>
            </a:r>
          </a:p>
        </p:txBody>
      </p:sp>
      <p:sp>
        <p:nvSpPr>
          <p:cNvPr id="6" name="テキスト ボックス 5">
            <a:extLst>
              <a:ext uri="{FF2B5EF4-FFF2-40B4-BE49-F238E27FC236}">
                <a16:creationId xmlns:a16="http://schemas.microsoft.com/office/drawing/2014/main" id="{F6D226AF-6659-4749-BDAE-EF81B993C715}"/>
              </a:ext>
            </a:extLst>
          </p:cNvPr>
          <p:cNvSpPr txBox="1"/>
          <p:nvPr/>
        </p:nvSpPr>
        <p:spPr>
          <a:xfrm>
            <a:off x="0" y="6492875"/>
            <a:ext cx="6512618" cy="215444"/>
          </a:xfrm>
          <a:prstGeom prst="rect">
            <a:avLst/>
          </a:prstGeom>
          <a:noFill/>
        </p:spPr>
        <p:txBody>
          <a:bodyPr wrap="square" rtlCol="0">
            <a:spAutoFit/>
          </a:bodyPr>
          <a:lstStyle/>
          <a:p>
            <a:r>
              <a:rPr lang="en-US" altLang="ja-JP" sz="800" dirty="0">
                <a:latin typeface="ＭＳ ゴシック" panose="020B0609070205080204" pitchFamily="49" charset="-128"/>
                <a:ea typeface="ＭＳ ゴシック" panose="020B0609070205080204" pitchFamily="49" charset="-128"/>
              </a:rPr>
              <a:t>※1</a:t>
            </a:r>
            <a:r>
              <a:rPr lang="ja-JP" altLang="en-US" sz="800" dirty="0">
                <a:latin typeface="ＭＳ ゴシック" panose="020B0609070205080204" pitchFamily="49" charset="-128"/>
                <a:ea typeface="ＭＳ ゴシック" panose="020B0609070205080204" pitchFamily="49" charset="-128"/>
              </a:rPr>
              <a:t>　出典：「大阪湾高潮の総合調査報告」</a:t>
            </a:r>
            <a:r>
              <a:rPr lang="en-US" altLang="ja-JP" sz="800" dirty="0">
                <a:latin typeface="ＭＳ ゴシック" panose="020B0609070205080204" pitchFamily="49" charset="-128"/>
                <a:ea typeface="ＭＳ ゴシック" panose="020B0609070205080204" pitchFamily="49" charset="-128"/>
              </a:rPr>
              <a:t>(S36.3)</a:t>
            </a:r>
            <a:r>
              <a:rPr lang="ja-JP" altLang="en-US" sz="800" dirty="0">
                <a:latin typeface="ＭＳ ゴシック" panose="020B0609070205080204" pitchFamily="49" charset="-128"/>
                <a:ea typeface="ＭＳ ゴシック" panose="020B0609070205080204" pitchFamily="49" charset="-128"/>
              </a:rPr>
              <a:t>気象庁技術報告　</a:t>
            </a:r>
            <a:r>
              <a:rPr lang="en-US" altLang="ja-JP" sz="800" dirty="0">
                <a:latin typeface="ＭＳ ゴシック" panose="020B0609070205080204" pitchFamily="49" charset="-128"/>
                <a:ea typeface="ＭＳ ゴシック" panose="020B0609070205080204" pitchFamily="49" charset="-128"/>
              </a:rPr>
              <a:t>※2</a:t>
            </a:r>
            <a:r>
              <a:rPr lang="ja-JP" altLang="en-US" sz="800" dirty="0">
                <a:latin typeface="ＭＳ ゴシック" panose="020B0609070205080204" pitchFamily="49" charset="-128"/>
                <a:ea typeface="ＭＳ ゴシック" panose="020B0609070205080204" pitchFamily="49" charset="-128"/>
              </a:rPr>
              <a:t>　</a:t>
            </a:r>
            <a:r>
              <a:rPr lang="ja-JP" altLang="en-US" sz="800" dirty="0">
                <a:solidFill>
                  <a:srgbClr val="FF0000"/>
                </a:solidFill>
                <a:latin typeface="ＭＳ ゴシック" panose="020B0609070205080204" pitchFamily="49" charset="-128"/>
                <a:ea typeface="ＭＳ ゴシック" panose="020B0609070205080204" pitchFamily="49" charset="-128"/>
              </a:rPr>
              <a:t>赤字</a:t>
            </a:r>
            <a:r>
              <a:rPr lang="ja-JP" altLang="en-US" sz="800" dirty="0">
                <a:latin typeface="ＭＳ ゴシック" panose="020B0609070205080204" pitchFamily="49" charset="-128"/>
                <a:ea typeface="ＭＳ ゴシック" panose="020B0609070205080204" pitchFamily="49" charset="-128"/>
              </a:rPr>
              <a:t>：</a:t>
            </a:r>
            <a:r>
              <a:rPr lang="ja-JP" altLang="ja-JP" sz="800" kern="100" dirty="0"/>
              <a:t>現行計画</a:t>
            </a:r>
            <a:r>
              <a:rPr lang="ja-JP" altLang="en-US" sz="800" kern="100" dirty="0"/>
              <a:t>検討時と異なる項目</a:t>
            </a:r>
            <a:endParaRPr lang="ja-JP" altLang="en-US" sz="800" dirty="0">
              <a:latin typeface="ＭＳ ゴシック" panose="020B0609070205080204" pitchFamily="49" charset="-128"/>
              <a:ea typeface="ＭＳ ゴシック" panose="020B0609070205080204" pitchFamily="49" charset="-128"/>
            </a:endParaRPr>
          </a:p>
        </p:txBody>
      </p:sp>
      <p:sp>
        <p:nvSpPr>
          <p:cNvPr id="7" name="スライド番号プレースホルダー 2">
            <a:extLst>
              <a:ext uri="{FF2B5EF4-FFF2-40B4-BE49-F238E27FC236}">
                <a16:creationId xmlns:a16="http://schemas.microsoft.com/office/drawing/2014/main" id="{48507201-9E18-4F38-8461-944A4D92118B}"/>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11</a:t>
            </a:fld>
            <a:endParaRPr kumimoji="1" lang="ja-JP" altLang="en-US" sz="1600" dirty="0">
              <a:solidFill>
                <a:schemeClr val="tx1"/>
              </a:solidFill>
            </a:endParaRPr>
          </a:p>
        </p:txBody>
      </p:sp>
      <p:graphicFrame>
        <p:nvGraphicFramePr>
          <p:cNvPr id="8" name="表 7">
            <a:extLst>
              <a:ext uri="{FF2B5EF4-FFF2-40B4-BE49-F238E27FC236}">
                <a16:creationId xmlns:a16="http://schemas.microsoft.com/office/drawing/2014/main" id="{292EF4BB-E7F9-4C7F-86EF-F7A8AC947974}"/>
              </a:ext>
            </a:extLst>
          </p:cNvPr>
          <p:cNvGraphicFramePr>
            <a:graphicFrameLocks noGrp="1"/>
          </p:cNvGraphicFramePr>
          <p:nvPr>
            <p:extLst>
              <p:ext uri="{D42A27DB-BD31-4B8C-83A1-F6EECF244321}">
                <p14:modId xmlns:p14="http://schemas.microsoft.com/office/powerpoint/2010/main" val="3302515495"/>
              </p:ext>
            </p:extLst>
          </p:nvPr>
        </p:nvGraphicFramePr>
        <p:xfrm>
          <a:off x="81184" y="1066167"/>
          <a:ext cx="8956591" cy="5448110"/>
        </p:xfrm>
        <a:graphic>
          <a:graphicData uri="http://schemas.openxmlformats.org/drawingml/2006/table">
            <a:tbl>
              <a:tblPr firstRow="1" firstCol="1" lastRow="1" lastCol="1" bandRow="1" bandCol="1">
                <a:tableStyleId>{5940675A-B579-460E-94D1-54222C63F5DA}</a:tableStyleId>
              </a:tblPr>
              <a:tblGrid>
                <a:gridCol w="253454">
                  <a:extLst>
                    <a:ext uri="{9D8B030D-6E8A-4147-A177-3AD203B41FA5}">
                      <a16:colId xmlns:a16="http://schemas.microsoft.com/office/drawing/2014/main" val="1387458920"/>
                    </a:ext>
                  </a:extLst>
                </a:gridCol>
                <a:gridCol w="1558735">
                  <a:extLst>
                    <a:ext uri="{9D8B030D-6E8A-4147-A177-3AD203B41FA5}">
                      <a16:colId xmlns:a16="http://schemas.microsoft.com/office/drawing/2014/main" val="130614278"/>
                    </a:ext>
                  </a:extLst>
                </a:gridCol>
                <a:gridCol w="2932627">
                  <a:extLst>
                    <a:ext uri="{9D8B030D-6E8A-4147-A177-3AD203B41FA5}">
                      <a16:colId xmlns:a16="http://schemas.microsoft.com/office/drawing/2014/main" val="1748640534"/>
                    </a:ext>
                  </a:extLst>
                </a:gridCol>
                <a:gridCol w="2540000">
                  <a:extLst>
                    <a:ext uri="{9D8B030D-6E8A-4147-A177-3AD203B41FA5}">
                      <a16:colId xmlns:a16="http://schemas.microsoft.com/office/drawing/2014/main" val="1076009587"/>
                    </a:ext>
                  </a:extLst>
                </a:gridCol>
                <a:gridCol w="1671775">
                  <a:extLst>
                    <a:ext uri="{9D8B030D-6E8A-4147-A177-3AD203B41FA5}">
                      <a16:colId xmlns:a16="http://schemas.microsoft.com/office/drawing/2014/main" val="345917483"/>
                    </a:ext>
                  </a:extLst>
                </a:gridCol>
              </a:tblGrid>
              <a:tr h="465711">
                <a:tc gridSpan="2">
                  <a:txBody>
                    <a:bodyPr/>
                    <a:lstStyle/>
                    <a:p>
                      <a:pPr algn="ctr">
                        <a:lnSpc>
                          <a:spcPts val="1400"/>
                        </a:lnSpc>
                        <a:spcBef>
                          <a:spcPts val="600"/>
                        </a:spcBef>
                        <a:spcAft>
                          <a:spcPts val="0"/>
                        </a:spcAft>
                      </a:pPr>
                      <a:r>
                        <a:rPr lang="ja-JP" sz="1400" kern="100" dirty="0">
                          <a:effectLst/>
                        </a:rPr>
                        <a:t>項</a:t>
                      </a:r>
                      <a:r>
                        <a:rPr lang="en-US" altLang="ja-JP" sz="1400" kern="100" dirty="0">
                          <a:effectLst/>
                        </a:rPr>
                        <a:t> </a:t>
                      </a:r>
                      <a:r>
                        <a:rPr lang="ja-JP" altLang="en-US" sz="1400" kern="100" dirty="0">
                          <a:effectLst/>
                        </a:rPr>
                        <a:t>　</a:t>
                      </a:r>
                      <a:r>
                        <a:rPr lang="ja-JP" sz="1400" kern="100" dirty="0">
                          <a:effectLst/>
                        </a:rPr>
                        <a:t>目</a:t>
                      </a:r>
                      <a:endParaRPr lang="ja-JP" sz="1400" b="0" kern="100" dirty="0">
                        <a:solidFill>
                          <a:schemeClr val="tx1"/>
                        </a:solidFill>
                        <a:effectLst/>
                        <a:latin typeface="+mn-ea"/>
                        <a:ea typeface="+mn-ea"/>
                        <a:cs typeface="Times New Roman" panose="02020603050405020304" pitchFamily="18" charset="0"/>
                      </a:endParaRPr>
                    </a:p>
                  </a:txBody>
                  <a:tcPr marL="83127" marR="83127" marT="46800" marB="46800" anchor="ctr">
                    <a:solidFill>
                      <a:schemeClr val="accent1"/>
                    </a:solidFill>
                  </a:tcPr>
                </a:tc>
                <a:tc hMerge="1">
                  <a:txBody>
                    <a:bodyPr/>
                    <a:lstStyle/>
                    <a:p>
                      <a:endParaRPr kumimoji="1" lang="ja-JP" altLang="en-US"/>
                    </a:p>
                  </a:txBody>
                  <a:tcPr/>
                </a:tc>
                <a:tc>
                  <a:txBody>
                    <a:bodyPr/>
                    <a:lstStyle/>
                    <a:p>
                      <a:pPr algn="ctr">
                        <a:lnSpc>
                          <a:spcPts val="1400"/>
                        </a:lnSpc>
                        <a:spcBef>
                          <a:spcPts val="600"/>
                        </a:spcBef>
                        <a:spcAft>
                          <a:spcPts val="0"/>
                        </a:spcAft>
                      </a:pPr>
                      <a:r>
                        <a:rPr lang="ja-JP" sz="1400" kern="100" dirty="0">
                          <a:effectLst/>
                        </a:rPr>
                        <a:t>現行</a:t>
                      </a:r>
                      <a:r>
                        <a:rPr lang="ja-JP" altLang="en-US" sz="1400" kern="100" dirty="0">
                          <a:effectLst/>
                        </a:rPr>
                        <a:t>高潮</a:t>
                      </a:r>
                      <a:r>
                        <a:rPr lang="ja-JP" sz="1400" kern="100" dirty="0">
                          <a:effectLst/>
                        </a:rPr>
                        <a:t>計画（</a:t>
                      </a:r>
                      <a:r>
                        <a:rPr lang="en-US" sz="1400" kern="100" dirty="0">
                          <a:effectLst/>
                        </a:rPr>
                        <a:t>S</a:t>
                      </a:r>
                      <a:r>
                        <a:rPr lang="en-US" altLang="ja-JP" sz="1400" kern="100" dirty="0">
                          <a:effectLst/>
                        </a:rPr>
                        <a:t>36.3</a:t>
                      </a:r>
                      <a:r>
                        <a:rPr lang="ja-JP" sz="1400" kern="100" dirty="0">
                          <a:effectLst/>
                        </a:rPr>
                        <a:t>）</a:t>
                      </a:r>
                      <a:r>
                        <a:rPr lang="ja-JP" sz="1400" kern="100" baseline="30000" dirty="0">
                          <a:effectLst/>
                        </a:rPr>
                        <a:t>※</a:t>
                      </a:r>
                      <a:r>
                        <a:rPr lang="en-US" altLang="ja-JP" sz="1400" kern="100" baseline="30000" dirty="0">
                          <a:effectLst/>
                        </a:rPr>
                        <a:t>1</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solidFill>
                      <a:schemeClr val="accent1"/>
                    </a:solidFill>
                  </a:tcPr>
                </a:tc>
                <a:tc>
                  <a:txBody>
                    <a:bodyPr/>
                    <a:lstStyle/>
                    <a:p>
                      <a:pPr algn="ctr">
                        <a:lnSpc>
                          <a:spcPts val="1400"/>
                        </a:lnSpc>
                        <a:spcBef>
                          <a:spcPts val="600"/>
                        </a:spcBef>
                        <a:spcAft>
                          <a:spcPts val="0"/>
                        </a:spcAft>
                      </a:pPr>
                      <a:r>
                        <a:rPr lang="ja-JP" altLang="en-US" sz="1400" kern="100" dirty="0">
                          <a:effectLst/>
                        </a:rPr>
                        <a:t>計算条件</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solidFill>
                      <a:schemeClr val="accent1"/>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ja-JP" altLang="en-US" sz="1400" kern="100" dirty="0">
                          <a:effectLst/>
                        </a:rPr>
                        <a:t>（参考）</a:t>
                      </a:r>
                      <a:endParaRPr lang="ja-JP" altLang="ja-JP" sz="1400" b="0" kern="100" dirty="0">
                        <a:solidFill>
                          <a:schemeClr val="tx1"/>
                        </a:solidFill>
                        <a:effectLst/>
                        <a:latin typeface="+mn-ea"/>
                        <a:ea typeface="+mn-ea"/>
                        <a:cs typeface="Times New Roman" panose="02020603050405020304" pitchFamily="18" charset="0"/>
                      </a:endParaRPr>
                    </a:p>
                    <a:p>
                      <a:pPr algn="ctr">
                        <a:lnSpc>
                          <a:spcPts val="1400"/>
                        </a:lnSpc>
                        <a:spcAft>
                          <a:spcPts val="0"/>
                        </a:spcAft>
                      </a:pPr>
                      <a:r>
                        <a:rPr lang="ja-JP" altLang="en-US" sz="1400" kern="100" dirty="0">
                          <a:effectLst/>
                        </a:rPr>
                        <a:t>第</a:t>
                      </a:r>
                      <a:r>
                        <a:rPr lang="en-US" altLang="ja-JP" sz="1400" kern="100" dirty="0">
                          <a:effectLst/>
                        </a:rPr>
                        <a:t>2</a:t>
                      </a:r>
                      <a:r>
                        <a:rPr lang="ja-JP" altLang="en-US" sz="1400" kern="100" dirty="0">
                          <a:effectLst/>
                        </a:rPr>
                        <a:t>回審議会提示</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solidFill>
                      <a:schemeClr val="accent1"/>
                    </a:solidFill>
                  </a:tcPr>
                </a:tc>
                <a:extLst>
                  <a:ext uri="{0D108BD9-81ED-4DB2-BD59-A6C34878D82A}">
                    <a16:rowId xmlns:a16="http://schemas.microsoft.com/office/drawing/2014/main" val="2254348578"/>
                  </a:ext>
                </a:extLst>
              </a:tr>
              <a:tr h="438340">
                <a:tc gridSpan="2">
                  <a:txBody>
                    <a:bodyPr/>
                    <a:lstStyle/>
                    <a:p>
                      <a:pPr algn="ctr">
                        <a:lnSpc>
                          <a:spcPts val="1400"/>
                        </a:lnSpc>
                        <a:spcBef>
                          <a:spcPts val="600"/>
                        </a:spcBef>
                        <a:spcAft>
                          <a:spcPts val="0"/>
                        </a:spcAft>
                      </a:pPr>
                      <a:r>
                        <a:rPr lang="ja-JP" sz="1400" kern="100" dirty="0">
                          <a:effectLst/>
                        </a:rPr>
                        <a:t>解析対象範囲</a:t>
                      </a:r>
                      <a:endParaRPr lang="en-US" altLang="ja-JP" sz="1400" kern="100" dirty="0">
                        <a:effectLst/>
                      </a:endParaRPr>
                    </a:p>
                  </a:txBody>
                  <a:tcPr marL="83127" marR="83127" marT="46800" marB="46800" anchor="ctr"/>
                </a:tc>
                <a:tc hMerge="1">
                  <a:txBody>
                    <a:bodyPr/>
                    <a:lstStyle/>
                    <a:p>
                      <a:endParaRPr kumimoji="1" lang="ja-JP" altLang="en-US"/>
                    </a:p>
                  </a:txBody>
                  <a:tcPr/>
                </a:tc>
                <a:tc>
                  <a:txBody>
                    <a:bodyPr/>
                    <a:lstStyle/>
                    <a:p>
                      <a:pPr algn="just">
                        <a:lnSpc>
                          <a:spcPts val="1400"/>
                        </a:lnSpc>
                        <a:spcBef>
                          <a:spcPts val="600"/>
                        </a:spcBef>
                        <a:spcAft>
                          <a:spcPts val="0"/>
                        </a:spcAft>
                      </a:pPr>
                      <a:r>
                        <a:rPr lang="ja-JP" sz="1400" kern="100" dirty="0">
                          <a:effectLst/>
                        </a:rPr>
                        <a:t>広いモデル</a:t>
                      </a:r>
                      <a:r>
                        <a:rPr lang="ja-JP" altLang="en-US" sz="1400" kern="100" dirty="0">
                          <a:effectLst/>
                        </a:rPr>
                        <a:t>（</a:t>
                      </a:r>
                      <a:r>
                        <a:rPr lang="en-US" altLang="ja-JP" sz="1400" kern="100" dirty="0">
                          <a:effectLst/>
                        </a:rPr>
                        <a:t>3km</a:t>
                      </a:r>
                      <a:r>
                        <a:rPr lang="ja-JP" altLang="en-US" sz="1400" kern="100" dirty="0">
                          <a:effectLst/>
                        </a:rPr>
                        <a:t>）</a:t>
                      </a:r>
                      <a:r>
                        <a:rPr lang="ja-JP" sz="1400" kern="100" dirty="0">
                          <a:effectLst/>
                        </a:rPr>
                        <a:t>：紀伊水道以北</a:t>
                      </a:r>
                      <a:endParaRPr lang="en-US" altLang="ja-JP" sz="1400" kern="100" dirty="0">
                        <a:effectLst/>
                      </a:endParaRPr>
                    </a:p>
                    <a:p>
                      <a:pPr algn="just">
                        <a:lnSpc>
                          <a:spcPts val="1400"/>
                        </a:lnSpc>
                        <a:spcBef>
                          <a:spcPts val="600"/>
                        </a:spcBef>
                        <a:spcAft>
                          <a:spcPts val="0"/>
                        </a:spcAft>
                      </a:pPr>
                      <a:r>
                        <a:rPr lang="ja-JP" sz="1400" kern="100" dirty="0">
                          <a:effectLst/>
                        </a:rPr>
                        <a:t>狭いモデル</a:t>
                      </a:r>
                      <a:r>
                        <a:rPr lang="ja-JP" altLang="en-US" sz="1400" kern="100" dirty="0">
                          <a:effectLst/>
                        </a:rPr>
                        <a:t>（</a:t>
                      </a:r>
                      <a:r>
                        <a:rPr lang="en-US" altLang="ja-JP" sz="1400" kern="100" dirty="0">
                          <a:effectLst/>
                        </a:rPr>
                        <a:t>2km</a:t>
                      </a:r>
                      <a:r>
                        <a:rPr lang="ja-JP" altLang="en-US" sz="1400" kern="100" dirty="0">
                          <a:effectLst/>
                        </a:rPr>
                        <a:t>）</a:t>
                      </a:r>
                      <a:r>
                        <a:rPr lang="ja-JP" sz="1400" kern="100" dirty="0">
                          <a:effectLst/>
                        </a:rPr>
                        <a:t>：大阪湾</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tc>
                <a:tc gridSpan="2">
                  <a:txBody>
                    <a:bodyPr/>
                    <a:lstStyle/>
                    <a:p>
                      <a:pPr algn="just">
                        <a:lnSpc>
                          <a:spcPts val="1400"/>
                        </a:lnSpc>
                        <a:spcBef>
                          <a:spcPts val="600"/>
                        </a:spcBef>
                        <a:spcAft>
                          <a:spcPts val="0"/>
                        </a:spcAft>
                      </a:pPr>
                      <a:r>
                        <a:rPr lang="ja-JP" sz="1400" kern="100" dirty="0">
                          <a:solidFill>
                            <a:srgbClr val="FF0000"/>
                          </a:solidFill>
                          <a:effectLst/>
                        </a:rPr>
                        <a:t>南北方向：約</a:t>
                      </a:r>
                      <a:r>
                        <a:rPr lang="en-US" sz="1400" kern="100" dirty="0">
                          <a:solidFill>
                            <a:srgbClr val="FF0000"/>
                          </a:solidFill>
                          <a:effectLst/>
                        </a:rPr>
                        <a:t>1300km</a:t>
                      </a:r>
                      <a:r>
                        <a:rPr lang="ja-JP" sz="1400" kern="100" dirty="0">
                          <a:solidFill>
                            <a:srgbClr val="FF0000"/>
                          </a:solidFill>
                          <a:effectLst/>
                        </a:rPr>
                        <a:t>、東西方向：約</a:t>
                      </a:r>
                      <a:r>
                        <a:rPr lang="en-US" sz="1400" kern="100" dirty="0">
                          <a:solidFill>
                            <a:srgbClr val="FF0000"/>
                          </a:solidFill>
                          <a:effectLst/>
                        </a:rPr>
                        <a:t>1750km</a:t>
                      </a:r>
                      <a:endParaRPr lang="ja-JP" sz="1400" kern="100" dirty="0">
                        <a:solidFill>
                          <a:srgbClr val="FF0000"/>
                        </a:solidFill>
                        <a:effectLst/>
                      </a:endParaRPr>
                    </a:p>
                    <a:p>
                      <a:pPr algn="just">
                        <a:lnSpc>
                          <a:spcPts val="1400"/>
                        </a:lnSpc>
                        <a:spcBef>
                          <a:spcPts val="600"/>
                        </a:spcBef>
                        <a:spcAft>
                          <a:spcPts val="0"/>
                        </a:spcAft>
                      </a:pPr>
                      <a:r>
                        <a:rPr lang="ja-JP" sz="1400" kern="100" dirty="0">
                          <a:solidFill>
                            <a:srgbClr val="FF0000"/>
                          </a:solidFill>
                          <a:effectLst/>
                        </a:rPr>
                        <a:t>（</a:t>
                      </a:r>
                      <a:r>
                        <a:rPr lang="en-US" sz="1400" kern="100" dirty="0">
                          <a:solidFill>
                            <a:srgbClr val="FF0000"/>
                          </a:solidFill>
                          <a:effectLst/>
                        </a:rPr>
                        <a:t>2,430m</a:t>
                      </a:r>
                      <a:r>
                        <a:rPr lang="ja-JP" sz="1400" kern="100" dirty="0">
                          <a:solidFill>
                            <a:srgbClr val="FF0000"/>
                          </a:solidFill>
                          <a:effectLst/>
                        </a:rPr>
                        <a:t>メッシュの解析領域）</a:t>
                      </a:r>
                      <a:r>
                        <a:rPr lang="en-US" altLang="ja-JP" sz="1400" kern="100" baseline="30000" dirty="0">
                          <a:solidFill>
                            <a:srgbClr val="FF0000"/>
                          </a:solidFill>
                          <a:effectLst/>
                        </a:rPr>
                        <a:t>※2</a:t>
                      </a:r>
                      <a:endParaRPr lang="ja-JP" sz="1400" b="0" kern="100" baseline="30000" dirty="0">
                        <a:solidFill>
                          <a:srgbClr val="FF0000"/>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199570686"/>
                  </a:ext>
                </a:extLst>
              </a:tr>
              <a:tr h="0">
                <a:tc gridSpan="2">
                  <a:txBody>
                    <a:bodyPr/>
                    <a:lstStyle/>
                    <a:p>
                      <a:pPr algn="ctr">
                        <a:lnSpc>
                          <a:spcPts val="1400"/>
                        </a:lnSpc>
                        <a:spcBef>
                          <a:spcPts val="600"/>
                        </a:spcBef>
                        <a:spcAft>
                          <a:spcPts val="0"/>
                        </a:spcAft>
                      </a:pPr>
                      <a:r>
                        <a:rPr lang="ja-JP" sz="1400" kern="100" dirty="0">
                          <a:effectLst/>
                        </a:rPr>
                        <a:t>地形</a:t>
                      </a:r>
                      <a:endParaRPr lang="en-US" altLang="ja-JP" sz="1400" kern="100" dirty="0">
                        <a:effectLst/>
                      </a:endParaRPr>
                    </a:p>
                    <a:p>
                      <a:pPr marL="0" marR="0" lvl="0" indent="0" algn="ctr" defTabSz="914400" rtl="0" eaLnBrk="1" fontAlgn="auto" latinLnBrk="0" hangingPunct="1">
                        <a:lnSpc>
                          <a:spcPts val="1400"/>
                        </a:lnSpc>
                        <a:spcBef>
                          <a:spcPts val="600"/>
                        </a:spcBef>
                        <a:spcAft>
                          <a:spcPts val="0"/>
                        </a:spcAft>
                        <a:buClrTx/>
                        <a:buSzTx/>
                        <a:buFontTx/>
                        <a:buNone/>
                        <a:tabLst/>
                        <a:defRPr/>
                      </a:pPr>
                      <a:r>
                        <a:rPr lang="ja-JP" altLang="en-US" sz="1000" kern="100" dirty="0">
                          <a:effectLst/>
                        </a:rPr>
                        <a:t>（</a:t>
                      </a:r>
                      <a:r>
                        <a:rPr lang="ja-JP" altLang="ja-JP" sz="1000" kern="100" dirty="0">
                          <a:effectLst/>
                        </a:rPr>
                        <a:t>解析格子サイズ</a:t>
                      </a:r>
                      <a:r>
                        <a:rPr lang="ja-JP" altLang="en-US" sz="1000" kern="100" dirty="0">
                          <a:effectLst/>
                        </a:rPr>
                        <a:t>）</a:t>
                      </a:r>
                      <a:endParaRPr lang="ja-JP" sz="1000" b="0" kern="100" dirty="0">
                        <a:solidFill>
                          <a:schemeClr val="tx1"/>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tc>
                  <a:txBody>
                    <a:bodyPr/>
                    <a:lstStyle/>
                    <a:p>
                      <a:pPr marL="114300" indent="-114300" algn="l">
                        <a:lnSpc>
                          <a:spcPts val="1400"/>
                        </a:lnSpc>
                        <a:spcBef>
                          <a:spcPts val="600"/>
                        </a:spcBef>
                        <a:spcAft>
                          <a:spcPts val="0"/>
                        </a:spcAft>
                      </a:pPr>
                      <a:r>
                        <a:rPr lang="en-US" sz="1400" kern="100" dirty="0">
                          <a:effectLst/>
                        </a:rPr>
                        <a:t> </a:t>
                      </a:r>
                      <a:r>
                        <a:rPr lang="ja-JP" altLang="en-US" sz="1400" kern="100" dirty="0">
                          <a:effectLst/>
                        </a:rPr>
                        <a:t>検討当時の現況地形</a:t>
                      </a:r>
                      <a:endParaRPr lang="en-US" altLang="ja-JP" sz="1400" kern="100" dirty="0">
                        <a:effectLst/>
                      </a:endParaRPr>
                    </a:p>
                    <a:p>
                      <a:pPr algn="just">
                        <a:lnSpc>
                          <a:spcPts val="1000"/>
                        </a:lnSpc>
                        <a:spcBef>
                          <a:spcPts val="600"/>
                        </a:spcBef>
                        <a:spcAft>
                          <a:spcPts val="0"/>
                        </a:spcAft>
                      </a:pPr>
                      <a:r>
                        <a:rPr lang="ja-JP" altLang="en-US" sz="1000" kern="100" dirty="0">
                          <a:effectLst/>
                        </a:rPr>
                        <a:t>（</a:t>
                      </a:r>
                      <a:r>
                        <a:rPr lang="ja-JP" altLang="ja-JP" sz="1000" kern="100" dirty="0">
                          <a:effectLst/>
                        </a:rPr>
                        <a:t>広いモデル：</a:t>
                      </a:r>
                      <a:r>
                        <a:rPr lang="en-US" altLang="ja-JP" sz="1000" kern="100" dirty="0">
                          <a:effectLst/>
                        </a:rPr>
                        <a:t>3km</a:t>
                      </a:r>
                      <a:r>
                        <a:rPr lang="ja-JP" altLang="en-US" sz="1000" kern="100" dirty="0">
                          <a:effectLst/>
                        </a:rPr>
                        <a:t>、</a:t>
                      </a:r>
                      <a:r>
                        <a:rPr lang="ja-JP" altLang="ja-JP" sz="1000" kern="100" dirty="0">
                          <a:effectLst/>
                        </a:rPr>
                        <a:t>狭いモデル：</a:t>
                      </a:r>
                      <a:r>
                        <a:rPr lang="en-US" altLang="ja-JP" sz="1000" kern="100" dirty="0">
                          <a:effectLst/>
                        </a:rPr>
                        <a:t>2km</a:t>
                      </a:r>
                      <a:r>
                        <a:rPr lang="ja-JP" altLang="en-US" sz="1000" kern="100" dirty="0">
                          <a:effectLst/>
                        </a:rPr>
                        <a:t>）</a:t>
                      </a:r>
                      <a:endParaRPr lang="ja-JP" sz="1000" b="0" kern="100" dirty="0">
                        <a:solidFill>
                          <a:schemeClr val="tx1"/>
                        </a:solidFill>
                        <a:effectLst/>
                        <a:latin typeface="+mn-ea"/>
                        <a:ea typeface="+mn-ea"/>
                        <a:cs typeface="Times New Roman" panose="02020603050405020304" pitchFamily="18" charset="0"/>
                      </a:endParaRPr>
                    </a:p>
                  </a:txBody>
                  <a:tcPr marL="90000" marR="90000" marT="46800" marB="46800" anchor="ctr"/>
                </a:tc>
                <a:tc gridSpan="2">
                  <a:txBody>
                    <a:bodyPr/>
                    <a:lstStyle/>
                    <a:p>
                      <a:pPr marL="114300" indent="-114300" algn="just">
                        <a:lnSpc>
                          <a:spcPts val="1400"/>
                        </a:lnSpc>
                        <a:spcBef>
                          <a:spcPts val="600"/>
                        </a:spcBef>
                        <a:spcAft>
                          <a:spcPts val="0"/>
                        </a:spcAft>
                      </a:pPr>
                      <a:r>
                        <a:rPr lang="ja-JP" altLang="ja-JP" sz="1400" kern="100" dirty="0">
                          <a:solidFill>
                            <a:srgbClr val="FF0000"/>
                          </a:solidFill>
                          <a:effectLst/>
                        </a:rPr>
                        <a:t>現況地形（</a:t>
                      </a:r>
                      <a:r>
                        <a:rPr lang="ja-JP" altLang="en-US" sz="1400" kern="100" dirty="0">
                          <a:solidFill>
                            <a:srgbClr val="FF0000"/>
                          </a:solidFill>
                          <a:effectLst/>
                        </a:rPr>
                        <a:t>令和２年度末時点</a:t>
                      </a:r>
                      <a:r>
                        <a:rPr lang="ja-JP" altLang="ja-JP" sz="1400" kern="100" dirty="0">
                          <a:solidFill>
                            <a:srgbClr val="FF0000"/>
                          </a:solidFill>
                          <a:effectLst/>
                        </a:rPr>
                        <a:t>）を設定</a:t>
                      </a:r>
                      <a:r>
                        <a:rPr lang="en-US" altLang="ja-JP" sz="1400" kern="100" baseline="30000" dirty="0">
                          <a:solidFill>
                            <a:srgbClr val="FF0000"/>
                          </a:solidFill>
                          <a:effectLst/>
                        </a:rPr>
                        <a:t>※2</a:t>
                      </a:r>
                      <a:endParaRPr lang="en-US" altLang="ja-JP" sz="1400" kern="100" dirty="0">
                        <a:solidFill>
                          <a:srgbClr val="FF0000"/>
                        </a:solidFill>
                        <a:effectLst/>
                      </a:endParaRPr>
                    </a:p>
                    <a:p>
                      <a:pPr marL="114300" marR="0" lvl="0" indent="-114300" algn="just" defTabSz="914400" rtl="0" eaLnBrk="1" fontAlgn="auto" latinLnBrk="0" hangingPunct="1">
                        <a:lnSpc>
                          <a:spcPts val="1000"/>
                        </a:lnSpc>
                        <a:spcBef>
                          <a:spcPts val="600"/>
                        </a:spcBef>
                        <a:spcAft>
                          <a:spcPts val="0"/>
                        </a:spcAft>
                        <a:buClrTx/>
                        <a:buSzTx/>
                        <a:buFontTx/>
                        <a:buNone/>
                        <a:tabLst/>
                        <a:defRPr/>
                      </a:pPr>
                      <a:r>
                        <a:rPr lang="ja-JP" altLang="en-US" sz="1000" kern="100" dirty="0">
                          <a:solidFill>
                            <a:srgbClr val="FF0000"/>
                          </a:solidFill>
                          <a:effectLst/>
                        </a:rPr>
                        <a:t>（</a:t>
                      </a:r>
                      <a:r>
                        <a:rPr lang="ja-JP" altLang="ja-JP" sz="1000" kern="100" dirty="0">
                          <a:solidFill>
                            <a:srgbClr val="FF0000"/>
                          </a:solidFill>
                          <a:effectLst/>
                        </a:rPr>
                        <a:t>Δ</a:t>
                      </a:r>
                      <a:r>
                        <a:rPr lang="en-US" altLang="ja-JP" sz="1000" kern="100" dirty="0">
                          <a:solidFill>
                            <a:srgbClr val="FF0000"/>
                          </a:solidFill>
                          <a:effectLst/>
                        </a:rPr>
                        <a:t>x=</a:t>
                      </a:r>
                      <a:r>
                        <a:rPr lang="ja-JP" altLang="ja-JP" sz="1000" kern="100" dirty="0">
                          <a:solidFill>
                            <a:srgbClr val="FF0000"/>
                          </a:solidFill>
                          <a:effectLst/>
                        </a:rPr>
                        <a:t>Δ</a:t>
                      </a:r>
                      <a:r>
                        <a:rPr lang="en-US" altLang="ja-JP" sz="1000" kern="100" dirty="0">
                          <a:solidFill>
                            <a:srgbClr val="FF0000"/>
                          </a:solidFill>
                          <a:effectLst/>
                        </a:rPr>
                        <a:t>y=2,430m</a:t>
                      </a:r>
                      <a:r>
                        <a:rPr lang="ja-JP" altLang="ja-JP" sz="1000" kern="100" dirty="0">
                          <a:solidFill>
                            <a:srgbClr val="FF0000"/>
                          </a:solidFill>
                          <a:effectLst/>
                        </a:rPr>
                        <a:t>→</a:t>
                      </a:r>
                      <a:r>
                        <a:rPr lang="en-US" altLang="ja-JP" sz="1000" kern="100" dirty="0">
                          <a:solidFill>
                            <a:srgbClr val="FF0000"/>
                          </a:solidFill>
                          <a:effectLst/>
                        </a:rPr>
                        <a:t>810m</a:t>
                      </a:r>
                      <a:r>
                        <a:rPr lang="ja-JP" altLang="ja-JP" sz="1000" kern="100" dirty="0">
                          <a:solidFill>
                            <a:srgbClr val="FF0000"/>
                          </a:solidFill>
                          <a:effectLst/>
                        </a:rPr>
                        <a:t>→</a:t>
                      </a:r>
                      <a:r>
                        <a:rPr lang="en-US" altLang="ja-JP" sz="1000" kern="100" dirty="0">
                          <a:solidFill>
                            <a:srgbClr val="FF0000"/>
                          </a:solidFill>
                          <a:effectLst/>
                        </a:rPr>
                        <a:t>270m</a:t>
                      </a:r>
                      <a:r>
                        <a:rPr lang="ja-JP" altLang="ja-JP" sz="1000" kern="100" dirty="0">
                          <a:solidFill>
                            <a:srgbClr val="FF0000"/>
                          </a:solidFill>
                          <a:effectLst/>
                        </a:rPr>
                        <a:t>→</a:t>
                      </a:r>
                      <a:r>
                        <a:rPr lang="en-US" altLang="ja-JP" sz="1000" kern="100" dirty="0">
                          <a:solidFill>
                            <a:srgbClr val="FF0000"/>
                          </a:solidFill>
                          <a:effectLst/>
                        </a:rPr>
                        <a:t>90m→30m→10m</a:t>
                      </a:r>
                      <a:r>
                        <a:rPr lang="ja-JP" altLang="ja-JP" sz="1000" kern="100" dirty="0">
                          <a:solidFill>
                            <a:srgbClr val="FF0000"/>
                          </a:solidFill>
                          <a:effectLst/>
                        </a:rPr>
                        <a:t>ネスティング</a:t>
                      </a:r>
                      <a:r>
                        <a:rPr lang="ja-JP" altLang="en-US" sz="1000" kern="100" dirty="0">
                          <a:solidFill>
                            <a:srgbClr val="FF0000"/>
                          </a:solidFill>
                          <a:effectLst/>
                        </a:rPr>
                        <a:t>）</a:t>
                      </a:r>
                      <a:endParaRPr lang="ja-JP" sz="1000" b="0" kern="100" dirty="0">
                        <a:solidFill>
                          <a:srgbClr val="FF0000"/>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1440185941"/>
                  </a:ext>
                </a:extLst>
              </a:tr>
              <a:tr h="527870">
                <a:tc gridSpan="2">
                  <a:txBody>
                    <a:bodyPr/>
                    <a:lstStyle/>
                    <a:p>
                      <a:pPr algn="ctr">
                        <a:lnSpc>
                          <a:spcPts val="1400"/>
                        </a:lnSpc>
                        <a:spcBef>
                          <a:spcPts val="600"/>
                        </a:spcBef>
                        <a:spcAft>
                          <a:spcPts val="0"/>
                        </a:spcAft>
                      </a:pPr>
                      <a:r>
                        <a:rPr lang="ja-JP" sz="1400" kern="100" dirty="0">
                          <a:effectLst/>
                        </a:rPr>
                        <a:t>台風諸元</a:t>
                      </a:r>
                      <a:endParaRPr lang="ja-JP" sz="1400" b="0" kern="100" dirty="0">
                        <a:solidFill>
                          <a:schemeClr val="tx1"/>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tc>
                  <a:txBody>
                    <a:bodyPr/>
                    <a:lstStyle/>
                    <a:p>
                      <a:pPr marL="685800" indent="-685800" algn="just">
                        <a:lnSpc>
                          <a:spcPts val="1200"/>
                        </a:lnSpc>
                        <a:spcBef>
                          <a:spcPts val="600"/>
                        </a:spcBef>
                        <a:spcAft>
                          <a:spcPts val="0"/>
                        </a:spcAft>
                      </a:pPr>
                      <a:r>
                        <a:rPr lang="ja-JP" sz="1400" kern="100" dirty="0">
                          <a:effectLst/>
                        </a:rPr>
                        <a:t>◇中心気圧：伊勢湾台風実測</a:t>
                      </a:r>
                      <a:r>
                        <a:rPr lang="ja-JP" altLang="en-US" sz="1400" kern="100" dirty="0">
                          <a:effectLst/>
                        </a:rPr>
                        <a:t>値</a:t>
                      </a:r>
                      <a:endParaRPr lang="en-US" altLang="ja-JP" sz="1400" kern="100" dirty="0">
                        <a:effectLst/>
                      </a:endParaRPr>
                    </a:p>
                    <a:p>
                      <a:pPr marL="685800" indent="-685800" algn="just">
                        <a:lnSpc>
                          <a:spcPts val="1200"/>
                        </a:lnSpc>
                        <a:spcBef>
                          <a:spcPts val="600"/>
                        </a:spcBef>
                        <a:spcAft>
                          <a:spcPts val="0"/>
                        </a:spcAft>
                      </a:pPr>
                      <a:r>
                        <a:rPr lang="ja-JP" sz="1400" kern="100" dirty="0">
                          <a:effectLst/>
                        </a:rPr>
                        <a:t>◇台風半径：</a:t>
                      </a:r>
                      <a:r>
                        <a:rPr lang="en-US" sz="1400" kern="100" dirty="0">
                          <a:effectLst/>
                        </a:rPr>
                        <a:t>75km</a:t>
                      </a:r>
                      <a:r>
                        <a:rPr lang="ja-JP" sz="1400" kern="100" dirty="0">
                          <a:effectLst/>
                        </a:rPr>
                        <a:t>（一定）</a:t>
                      </a:r>
                      <a:endParaRPr lang="en-US" altLang="ja-JP" sz="1400" kern="100" dirty="0">
                        <a:effectLst/>
                      </a:endParaRPr>
                    </a:p>
                    <a:p>
                      <a:pPr marL="685800" indent="-685800" algn="just">
                        <a:lnSpc>
                          <a:spcPts val="1200"/>
                        </a:lnSpc>
                        <a:spcBef>
                          <a:spcPts val="600"/>
                        </a:spcBef>
                        <a:spcAft>
                          <a:spcPts val="0"/>
                        </a:spcAft>
                      </a:pPr>
                      <a:r>
                        <a:rPr lang="ja-JP" sz="1400" kern="100" dirty="0">
                          <a:effectLst/>
                        </a:rPr>
                        <a:t>◇移動速度：室戸台風実績値</a:t>
                      </a:r>
                    </a:p>
                    <a:p>
                      <a:pPr marL="685800" indent="-685800" algn="just">
                        <a:lnSpc>
                          <a:spcPts val="1200"/>
                        </a:lnSpc>
                        <a:spcBef>
                          <a:spcPts val="600"/>
                        </a:spcBef>
                        <a:spcAft>
                          <a:spcPts val="0"/>
                        </a:spcAft>
                      </a:pPr>
                      <a:r>
                        <a:rPr lang="ja-JP" sz="1400" kern="100" dirty="0">
                          <a:effectLst/>
                        </a:rPr>
                        <a:t>◇台風経路：室戸台風実績経路</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lnB w="12700" cap="flat" cmpd="sng" algn="ctr">
                      <a:solidFill>
                        <a:schemeClr val="tx1"/>
                      </a:solidFill>
                      <a:prstDash val="solid"/>
                      <a:round/>
                      <a:headEnd type="none" w="med" len="med"/>
                      <a:tailEnd type="none" w="med" len="med"/>
                    </a:lnB>
                  </a:tcPr>
                </a:tc>
                <a:tc gridSpan="2">
                  <a:txBody>
                    <a:bodyPr/>
                    <a:lstStyle/>
                    <a:p>
                      <a:pPr marL="0" marR="0" lvl="0" indent="-685800" algn="l" defTabSz="914400" rtl="0" eaLnBrk="1" fontAlgn="auto" latinLnBrk="0" hangingPunct="1">
                        <a:lnSpc>
                          <a:spcPts val="1200"/>
                        </a:lnSpc>
                        <a:spcBef>
                          <a:spcPts val="600"/>
                        </a:spcBef>
                        <a:spcAft>
                          <a:spcPts val="0"/>
                        </a:spcAft>
                        <a:buClrTx/>
                        <a:buSzTx/>
                        <a:buFontTx/>
                        <a:buNone/>
                        <a:tabLst/>
                        <a:defRPr/>
                      </a:pPr>
                      <a:r>
                        <a:rPr lang="ja-JP" altLang="ja-JP" sz="1400" kern="100" dirty="0">
                          <a:effectLst/>
                        </a:rPr>
                        <a:t>◇中心気圧：</a:t>
                      </a:r>
                      <a:r>
                        <a:rPr lang="ja-JP" altLang="en-US" sz="1400" kern="100" dirty="0">
                          <a:effectLst/>
                        </a:rPr>
                        <a:t>同左</a:t>
                      </a:r>
                      <a:endParaRPr lang="en-US" altLang="ja-JP" sz="1400" kern="100" dirty="0">
                        <a:effectLst/>
                      </a:endParaRPr>
                    </a:p>
                    <a:p>
                      <a:pPr marL="0" marR="0" lvl="0" indent="-685800" algn="l" defTabSz="914400" rtl="0" eaLnBrk="1" fontAlgn="auto" latinLnBrk="0" hangingPunct="1">
                        <a:lnSpc>
                          <a:spcPts val="1200"/>
                        </a:lnSpc>
                        <a:spcBef>
                          <a:spcPts val="600"/>
                        </a:spcBef>
                        <a:spcAft>
                          <a:spcPts val="0"/>
                        </a:spcAft>
                        <a:buClrTx/>
                        <a:buSzTx/>
                        <a:buFontTx/>
                        <a:buNone/>
                        <a:tabLst/>
                        <a:defRPr/>
                      </a:pPr>
                      <a:r>
                        <a:rPr lang="ja-JP" altLang="en-US" sz="1400" kern="100" dirty="0">
                          <a:solidFill>
                            <a:srgbClr val="FF0000"/>
                          </a:solidFill>
                          <a:effectLst/>
                        </a:rPr>
                        <a:t>◇台風半径：毎時の値を設定</a:t>
                      </a:r>
                      <a:r>
                        <a:rPr lang="en-US" altLang="ja-JP" sz="1400" kern="100" baseline="30000" dirty="0">
                          <a:solidFill>
                            <a:srgbClr val="FF0000"/>
                          </a:solidFill>
                          <a:effectLst/>
                        </a:rPr>
                        <a:t>※2</a:t>
                      </a:r>
                      <a:endParaRPr lang="en-US" altLang="ja-JP" sz="1400" kern="100" dirty="0">
                        <a:solidFill>
                          <a:srgbClr val="FF0000"/>
                        </a:solidFill>
                        <a:effectLst/>
                      </a:endParaRPr>
                    </a:p>
                    <a:p>
                      <a:pPr marL="685800" marR="0" lvl="0" indent="-685800" algn="just" defTabSz="914400" rtl="0" eaLnBrk="1" fontAlgn="auto" latinLnBrk="0" hangingPunct="1">
                        <a:lnSpc>
                          <a:spcPts val="1200"/>
                        </a:lnSpc>
                        <a:spcBef>
                          <a:spcPts val="600"/>
                        </a:spcBef>
                        <a:spcAft>
                          <a:spcPts val="0"/>
                        </a:spcAft>
                        <a:buClrTx/>
                        <a:buSzTx/>
                        <a:buFontTx/>
                        <a:buNone/>
                        <a:tabLst/>
                        <a:defRPr/>
                      </a:pPr>
                      <a:r>
                        <a:rPr lang="ja-JP" altLang="ja-JP" sz="1400" kern="100" dirty="0">
                          <a:effectLst/>
                        </a:rPr>
                        <a:t>◇移動速度：同</a:t>
                      </a:r>
                      <a:r>
                        <a:rPr lang="ja-JP" altLang="en-US" sz="1400" kern="100" dirty="0">
                          <a:effectLst/>
                        </a:rPr>
                        <a:t>左</a:t>
                      </a:r>
                      <a:endParaRPr lang="ja-JP" altLang="ja-JP" sz="1400" kern="100" dirty="0">
                        <a:effectLst/>
                      </a:endParaRPr>
                    </a:p>
                    <a:p>
                      <a:pPr marL="685800" indent="-685800" algn="just">
                        <a:lnSpc>
                          <a:spcPts val="1200"/>
                        </a:lnSpc>
                        <a:spcBef>
                          <a:spcPts val="600"/>
                        </a:spcBef>
                        <a:spcAft>
                          <a:spcPts val="0"/>
                        </a:spcAft>
                      </a:pPr>
                      <a:r>
                        <a:rPr lang="ja-JP" altLang="ja-JP" sz="1400" kern="100" dirty="0">
                          <a:effectLst/>
                        </a:rPr>
                        <a:t>◇台風経路：</a:t>
                      </a:r>
                      <a:r>
                        <a:rPr lang="ja-JP" altLang="en-US" sz="1400" kern="100" dirty="0">
                          <a:effectLst/>
                        </a:rPr>
                        <a:t>同左</a:t>
                      </a:r>
                      <a:endParaRPr lang="en-US" altLang="ja-JP" sz="1400" kern="100" dirty="0">
                        <a:effectLst/>
                      </a:endParaRPr>
                    </a:p>
                  </a:txBody>
                  <a:tcPr marL="83127" marR="83127" marT="46800" marB="46800"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695480311"/>
                  </a:ext>
                </a:extLst>
              </a:tr>
              <a:tr h="136849">
                <a:tc gridSpan="2">
                  <a:txBody>
                    <a:bodyPr/>
                    <a:lstStyle/>
                    <a:p>
                      <a:pPr algn="ctr">
                        <a:lnSpc>
                          <a:spcPts val="1400"/>
                        </a:lnSpc>
                        <a:spcBef>
                          <a:spcPts val="600"/>
                        </a:spcBef>
                        <a:spcAft>
                          <a:spcPts val="0"/>
                        </a:spcAft>
                      </a:pPr>
                      <a:r>
                        <a:rPr lang="ja-JP" sz="1400" kern="100" dirty="0">
                          <a:effectLst/>
                        </a:rPr>
                        <a:t>潮　位</a:t>
                      </a:r>
                      <a:endParaRPr lang="ja-JP" sz="1400" b="0" kern="100" dirty="0">
                        <a:solidFill>
                          <a:schemeClr val="tx1"/>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tc>
                  <a:txBody>
                    <a:bodyPr/>
                    <a:lstStyle/>
                    <a:p>
                      <a:pPr algn="just">
                        <a:lnSpc>
                          <a:spcPts val="1400"/>
                        </a:lnSpc>
                        <a:spcBef>
                          <a:spcPts val="600"/>
                        </a:spcBef>
                        <a:spcAft>
                          <a:spcPts val="0"/>
                        </a:spcAft>
                      </a:pPr>
                      <a:r>
                        <a:rPr lang="ja-JP" altLang="en-US" sz="1400" kern="100" dirty="0">
                          <a:effectLst/>
                        </a:rPr>
                        <a:t>台風期平均の</a:t>
                      </a:r>
                      <a:r>
                        <a:rPr lang="ja-JP" sz="1400" kern="100" dirty="0">
                          <a:effectLst/>
                        </a:rPr>
                        <a:t>朔望平均満潮位</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lnT w="12700" cap="flat" cmpd="sng" algn="ctr">
                      <a:solidFill>
                        <a:schemeClr val="tx1"/>
                      </a:solidFill>
                      <a:prstDash val="solid"/>
                      <a:round/>
                      <a:headEnd type="none" w="med" len="med"/>
                      <a:tailEnd type="none" w="med" len="med"/>
                    </a:lnT>
                  </a:tcPr>
                </a:tc>
                <a:tc gridSpan="2">
                  <a:txBody>
                    <a:bodyPr/>
                    <a:lstStyle/>
                    <a:p>
                      <a:pPr marL="685800" marR="0" lvl="0" indent="-685800" algn="l" defTabSz="914400" rtl="0" eaLnBrk="1" fontAlgn="auto" latinLnBrk="0" hangingPunct="1">
                        <a:lnSpc>
                          <a:spcPts val="1400"/>
                        </a:lnSpc>
                        <a:spcBef>
                          <a:spcPts val="600"/>
                        </a:spcBef>
                        <a:spcAft>
                          <a:spcPts val="0"/>
                        </a:spcAft>
                        <a:buClrTx/>
                        <a:buSzTx/>
                        <a:buFontTx/>
                        <a:buNone/>
                        <a:tabLst/>
                        <a:defRPr/>
                      </a:pPr>
                      <a:r>
                        <a:rPr lang="ja-JP" altLang="ja-JP" sz="1400" kern="100" dirty="0">
                          <a:effectLst/>
                        </a:rPr>
                        <a:t>同</a:t>
                      </a:r>
                      <a:r>
                        <a:rPr lang="ja-JP" altLang="en-US" sz="1400" kern="100" dirty="0">
                          <a:effectLst/>
                        </a:rPr>
                        <a:t>左</a:t>
                      </a:r>
                      <a:endParaRPr lang="ja-JP" altLang="ja-JP" sz="1400" b="0" kern="100" dirty="0">
                        <a:solidFill>
                          <a:schemeClr val="tx1"/>
                        </a:solidFill>
                        <a:effectLst/>
                        <a:latin typeface="+mn-ea"/>
                        <a:ea typeface="+mn-ea"/>
                        <a:cs typeface="Times New Roman" panose="02020603050405020304" pitchFamily="18" charset="0"/>
                      </a:endParaRPr>
                    </a:p>
                  </a:txBody>
                  <a:tcPr marL="83127" marR="83127" marT="46800" marB="46800"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945863327"/>
                  </a:ext>
                </a:extLst>
              </a:tr>
              <a:tr h="152400">
                <a:tc gridSpan="2">
                  <a:txBody>
                    <a:bodyPr/>
                    <a:lstStyle/>
                    <a:p>
                      <a:pPr algn="ctr">
                        <a:lnSpc>
                          <a:spcPts val="1400"/>
                        </a:lnSpc>
                        <a:spcBef>
                          <a:spcPts val="600"/>
                        </a:spcBef>
                        <a:spcAft>
                          <a:spcPts val="0"/>
                        </a:spcAft>
                      </a:pPr>
                      <a:r>
                        <a:rPr lang="ja-JP" sz="1400" kern="100" dirty="0">
                          <a:effectLst/>
                        </a:rPr>
                        <a:t>河川流量</a:t>
                      </a:r>
                      <a:endParaRPr lang="ja-JP" sz="1400" b="0" kern="100" dirty="0">
                        <a:solidFill>
                          <a:schemeClr val="tx1"/>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tc>
                  <a:txBody>
                    <a:bodyPr/>
                    <a:lstStyle/>
                    <a:p>
                      <a:pPr algn="just">
                        <a:lnSpc>
                          <a:spcPts val="1400"/>
                        </a:lnSpc>
                        <a:spcBef>
                          <a:spcPts val="600"/>
                        </a:spcBef>
                        <a:spcAft>
                          <a:spcPts val="0"/>
                        </a:spcAft>
                      </a:pPr>
                      <a:r>
                        <a:rPr lang="ja-JP" sz="1400" kern="100" dirty="0">
                          <a:effectLst/>
                        </a:rPr>
                        <a:t>河川流量は考慮しない。</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tc>
                <a:tc gridSpan="2">
                  <a:txBody>
                    <a:bodyPr/>
                    <a:lstStyle/>
                    <a:p>
                      <a:pPr marL="0" marR="0" lvl="0" indent="0" algn="l" defTabSz="914400" rtl="0" eaLnBrk="1" fontAlgn="auto" latinLnBrk="0" hangingPunct="1">
                        <a:lnSpc>
                          <a:spcPts val="1400"/>
                        </a:lnSpc>
                        <a:spcBef>
                          <a:spcPts val="600"/>
                        </a:spcBef>
                        <a:spcAft>
                          <a:spcPts val="0"/>
                        </a:spcAft>
                        <a:buClrTx/>
                        <a:buSzTx/>
                        <a:buFontTx/>
                        <a:buNone/>
                        <a:tabLst/>
                        <a:defRPr/>
                      </a:pPr>
                      <a:r>
                        <a:rPr lang="ja-JP" altLang="ja-JP" sz="1400" kern="100" dirty="0">
                          <a:effectLst/>
                        </a:rPr>
                        <a:t>同</a:t>
                      </a:r>
                      <a:r>
                        <a:rPr lang="ja-JP" altLang="en-US" sz="1400" kern="100" dirty="0">
                          <a:effectLst/>
                        </a:rPr>
                        <a:t>左</a:t>
                      </a:r>
                      <a:endParaRPr lang="ja-JP" altLang="ja-JP" sz="1400" b="0" kern="100" dirty="0">
                        <a:solidFill>
                          <a:schemeClr val="tx1"/>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1838759112"/>
                  </a:ext>
                </a:extLst>
              </a:tr>
              <a:tr h="139959">
                <a:tc rowSpan="3">
                  <a:txBody>
                    <a:bodyPr/>
                    <a:lstStyle/>
                    <a:p>
                      <a:pPr algn="ctr">
                        <a:lnSpc>
                          <a:spcPts val="1400"/>
                        </a:lnSpc>
                        <a:spcAft>
                          <a:spcPts val="0"/>
                        </a:spcAft>
                      </a:pPr>
                      <a:r>
                        <a:rPr lang="ja-JP" sz="1000" kern="100" dirty="0">
                          <a:effectLst/>
                        </a:rPr>
                        <a:t>気圧・風場</a:t>
                      </a:r>
                      <a:endParaRPr lang="ja-JP" sz="1000" b="0" kern="100" dirty="0">
                        <a:solidFill>
                          <a:schemeClr val="tx1"/>
                        </a:solidFill>
                        <a:effectLst/>
                        <a:latin typeface="+mn-ea"/>
                        <a:ea typeface="+mn-ea"/>
                        <a:cs typeface="Times New Roman" panose="02020603050405020304" pitchFamily="18" charset="0"/>
                      </a:endParaRPr>
                    </a:p>
                  </a:txBody>
                  <a:tcPr marL="83127" marR="83127" marT="46800" marB="46800" vert="eaVert" anchor="ctr"/>
                </a:tc>
                <a:tc>
                  <a:txBody>
                    <a:bodyPr/>
                    <a:lstStyle/>
                    <a:p>
                      <a:pPr algn="ctr">
                        <a:lnSpc>
                          <a:spcPts val="1400"/>
                        </a:lnSpc>
                        <a:spcBef>
                          <a:spcPts val="600"/>
                        </a:spcBef>
                        <a:spcAft>
                          <a:spcPts val="0"/>
                        </a:spcAft>
                      </a:pPr>
                      <a:r>
                        <a:rPr lang="ja-JP" sz="1400" kern="100" spc="-30" dirty="0">
                          <a:effectLst/>
                        </a:rPr>
                        <a:t>気圧場モデル</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tc>
                <a:tc>
                  <a:txBody>
                    <a:bodyPr/>
                    <a:lstStyle/>
                    <a:p>
                      <a:pPr algn="just">
                        <a:lnSpc>
                          <a:spcPts val="1400"/>
                        </a:lnSpc>
                        <a:spcBef>
                          <a:spcPts val="600"/>
                        </a:spcBef>
                        <a:spcAft>
                          <a:spcPts val="0"/>
                        </a:spcAft>
                      </a:pPr>
                      <a:r>
                        <a:rPr lang="ja-JP" sz="1400" kern="100" dirty="0">
                          <a:effectLst/>
                        </a:rPr>
                        <a:t>藤田式</a:t>
                      </a:r>
                      <a:endParaRPr lang="ja-JP" sz="1400" b="0" kern="100" dirty="0">
                        <a:solidFill>
                          <a:sysClr val="windowText" lastClr="000000"/>
                        </a:solidFill>
                        <a:effectLst/>
                        <a:latin typeface="+mn-ea"/>
                        <a:ea typeface="+mn-ea"/>
                        <a:cs typeface="Times New Roman" panose="02020603050405020304" pitchFamily="18" charset="0"/>
                      </a:endParaRPr>
                    </a:p>
                  </a:txBody>
                  <a:tcPr marL="90000" marR="90000" marT="46800" marB="46800" anchor="ctr"/>
                </a:tc>
                <a:tc gridSpan="2">
                  <a:txBody>
                    <a:bodyPr/>
                    <a:lstStyle/>
                    <a:p>
                      <a:pPr algn="just">
                        <a:lnSpc>
                          <a:spcPts val="1400"/>
                        </a:lnSpc>
                        <a:spcBef>
                          <a:spcPts val="600"/>
                        </a:spcBef>
                        <a:spcAft>
                          <a:spcPts val="0"/>
                        </a:spcAft>
                      </a:pPr>
                      <a:r>
                        <a:rPr lang="en-US" sz="1400" kern="100" dirty="0">
                          <a:solidFill>
                            <a:srgbClr val="FF0000"/>
                          </a:solidFill>
                          <a:effectLst/>
                        </a:rPr>
                        <a:t>Myers</a:t>
                      </a:r>
                      <a:r>
                        <a:rPr lang="ja-JP" sz="1400" kern="100" dirty="0">
                          <a:solidFill>
                            <a:srgbClr val="FF0000"/>
                          </a:solidFill>
                          <a:effectLst/>
                        </a:rPr>
                        <a:t>モデル</a:t>
                      </a:r>
                      <a:r>
                        <a:rPr lang="en-US" altLang="ja-JP" sz="1400" kern="100" baseline="30000" dirty="0">
                          <a:solidFill>
                            <a:srgbClr val="FF0000"/>
                          </a:solidFill>
                          <a:effectLst/>
                        </a:rPr>
                        <a:t>※2</a:t>
                      </a:r>
                      <a:endParaRPr lang="ja-JP" sz="1400" b="0" kern="100" dirty="0">
                        <a:solidFill>
                          <a:srgbClr val="FF0000"/>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21704752"/>
                  </a:ext>
                </a:extLst>
              </a:tr>
              <a:tr h="146180">
                <a:tc vMerge="1">
                  <a:txBody>
                    <a:bodyPr/>
                    <a:lstStyle/>
                    <a:p>
                      <a:endParaRPr kumimoji="1" lang="ja-JP" altLang="en-US"/>
                    </a:p>
                  </a:txBody>
                  <a:tcPr/>
                </a:tc>
                <a:tc>
                  <a:txBody>
                    <a:bodyPr/>
                    <a:lstStyle/>
                    <a:p>
                      <a:pPr algn="ctr">
                        <a:lnSpc>
                          <a:spcPts val="1400"/>
                        </a:lnSpc>
                        <a:spcBef>
                          <a:spcPts val="600"/>
                        </a:spcBef>
                        <a:spcAft>
                          <a:spcPts val="0"/>
                        </a:spcAft>
                      </a:pPr>
                      <a:r>
                        <a:rPr lang="ja-JP" sz="1400" kern="100" dirty="0">
                          <a:effectLst/>
                        </a:rPr>
                        <a:t>風場モデル</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tc>
                <a:tc>
                  <a:txBody>
                    <a:bodyPr/>
                    <a:lstStyle/>
                    <a:p>
                      <a:pPr algn="just">
                        <a:lnSpc>
                          <a:spcPts val="1400"/>
                        </a:lnSpc>
                        <a:spcBef>
                          <a:spcPts val="600"/>
                        </a:spcBef>
                        <a:spcAft>
                          <a:spcPts val="0"/>
                        </a:spcAft>
                      </a:pPr>
                      <a:r>
                        <a:rPr lang="ja-JP" sz="1400" kern="100" dirty="0">
                          <a:effectLst/>
                        </a:rPr>
                        <a:t>傾度風モデル</a:t>
                      </a:r>
                      <a:endParaRPr lang="ja-JP" sz="1400" b="0" kern="100" dirty="0">
                        <a:solidFill>
                          <a:sysClr val="windowText" lastClr="000000"/>
                        </a:solidFill>
                        <a:effectLst/>
                        <a:latin typeface="+mn-ea"/>
                        <a:ea typeface="+mn-ea"/>
                        <a:cs typeface="Times New Roman" panose="02020603050405020304" pitchFamily="18" charset="0"/>
                      </a:endParaRPr>
                    </a:p>
                  </a:txBody>
                  <a:tcPr marL="90000" marR="90000" marT="46800" marB="46800" anchor="ctr"/>
                </a:tc>
                <a:tc gridSpan="2">
                  <a:txBody>
                    <a:bodyPr/>
                    <a:lstStyle/>
                    <a:p>
                      <a:pPr algn="just">
                        <a:lnSpc>
                          <a:spcPts val="1400"/>
                        </a:lnSpc>
                        <a:spcBef>
                          <a:spcPts val="600"/>
                        </a:spcBef>
                        <a:spcAft>
                          <a:spcPts val="0"/>
                        </a:spcAft>
                      </a:pPr>
                      <a:r>
                        <a:rPr lang="ja-JP" sz="1400" kern="100" dirty="0">
                          <a:effectLst/>
                        </a:rPr>
                        <a:t>傾度風モデル</a:t>
                      </a:r>
                      <a:endParaRPr lang="ja-JP" sz="1400" b="0" kern="100" dirty="0">
                        <a:solidFill>
                          <a:schemeClr val="tx1"/>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2901330671"/>
                  </a:ext>
                </a:extLst>
              </a:tr>
              <a:tr h="0">
                <a:tc vMerge="1">
                  <a:txBody>
                    <a:bodyPr/>
                    <a:lstStyle/>
                    <a:p>
                      <a:endParaRPr kumimoji="1" lang="ja-JP" altLang="en-US"/>
                    </a:p>
                  </a:txBody>
                  <a:tcPr/>
                </a:tc>
                <a:tc>
                  <a:txBody>
                    <a:bodyPr/>
                    <a:lstStyle/>
                    <a:p>
                      <a:pPr algn="ctr">
                        <a:lnSpc>
                          <a:spcPts val="1400"/>
                        </a:lnSpc>
                        <a:spcBef>
                          <a:spcPts val="600"/>
                        </a:spcBef>
                        <a:spcAft>
                          <a:spcPts val="0"/>
                        </a:spcAft>
                      </a:pPr>
                      <a:r>
                        <a:rPr lang="ja-JP" altLang="en-US" sz="1400" kern="100" dirty="0">
                          <a:effectLst/>
                        </a:rPr>
                        <a:t>計算条件</a:t>
                      </a:r>
                      <a:endParaRPr lang="en-US" altLang="ja-JP" sz="1400" kern="100" dirty="0">
                        <a:effectLst/>
                      </a:endParaRPr>
                    </a:p>
                    <a:p>
                      <a:pPr algn="ctr">
                        <a:lnSpc>
                          <a:spcPts val="1400"/>
                        </a:lnSpc>
                        <a:spcBef>
                          <a:spcPts val="600"/>
                        </a:spcBef>
                        <a:spcAft>
                          <a:spcPts val="0"/>
                        </a:spcAft>
                      </a:pPr>
                      <a:r>
                        <a:rPr lang="ja-JP" altLang="en-US" sz="1400" kern="100" dirty="0">
                          <a:effectLst/>
                        </a:rPr>
                        <a:t>（</a:t>
                      </a:r>
                      <a:r>
                        <a:rPr lang="ja-JP" sz="1400" kern="100" dirty="0">
                          <a:effectLst/>
                        </a:rPr>
                        <a:t>モデル定数</a:t>
                      </a:r>
                      <a:r>
                        <a:rPr lang="ja-JP" altLang="en-US" sz="1400" kern="100" dirty="0">
                          <a:effectLst/>
                        </a:rPr>
                        <a:t>）</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tc>
                <a:tc>
                  <a:txBody>
                    <a:bodyPr/>
                    <a:lstStyle/>
                    <a:p>
                      <a:pPr algn="just">
                        <a:lnSpc>
                          <a:spcPts val="1400"/>
                        </a:lnSpc>
                        <a:spcBef>
                          <a:spcPts val="600"/>
                        </a:spcBef>
                        <a:spcAft>
                          <a:spcPts val="0"/>
                        </a:spcAft>
                      </a:pPr>
                      <a:r>
                        <a:rPr lang="en-US" sz="1400" kern="100" dirty="0">
                          <a:effectLst/>
                        </a:rPr>
                        <a:t>C1=</a:t>
                      </a:r>
                      <a:r>
                        <a:rPr lang="en-US" altLang="ja-JP" sz="1400" kern="100" dirty="0">
                          <a:effectLst/>
                        </a:rPr>
                        <a:t>0.6</a:t>
                      </a:r>
                      <a:r>
                        <a:rPr lang="ja-JP" sz="1400" kern="100" dirty="0">
                          <a:effectLst/>
                        </a:rPr>
                        <a:t>、</a:t>
                      </a:r>
                      <a:r>
                        <a:rPr lang="en-US" sz="1400" kern="100" dirty="0">
                          <a:effectLst/>
                        </a:rPr>
                        <a:t>C2=</a:t>
                      </a:r>
                      <a:r>
                        <a:rPr lang="en-US" altLang="ja-JP" sz="1400" kern="100" dirty="0">
                          <a:effectLst/>
                        </a:rPr>
                        <a:t>4/7</a:t>
                      </a:r>
                      <a:endParaRPr lang="ja-JP" sz="1400" b="0" kern="100" dirty="0">
                        <a:solidFill>
                          <a:sysClr val="windowText" lastClr="000000"/>
                        </a:solidFill>
                        <a:effectLst/>
                        <a:latin typeface="+mn-ea"/>
                        <a:ea typeface="+mn-ea"/>
                        <a:cs typeface="Times New Roman" panose="02020603050405020304" pitchFamily="18" charset="0"/>
                      </a:endParaRPr>
                    </a:p>
                  </a:txBody>
                  <a:tcPr marL="90000" marR="90000" marT="46800" marB="46800" anchor="ctr"/>
                </a:tc>
                <a:tc>
                  <a:txBody>
                    <a:bodyPr/>
                    <a:lstStyle/>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400" kern="100" dirty="0">
                          <a:solidFill>
                            <a:srgbClr val="FF0000"/>
                          </a:solidFill>
                          <a:effectLst/>
                        </a:rPr>
                        <a:t>全域</a:t>
                      </a:r>
                      <a:r>
                        <a:rPr lang="en-US" altLang="ja-JP" sz="1400" kern="100" dirty="0">
                          <a:solidFill>
                            <a:srgbClr val="FF0000"/>
                          </a:solidFill>
                          <a:effectLst/>
                        </a:rPr>
                        <a:t>C1,C2</a:t>
                      </a:r>
                      <a:r>
                        <a:rPr lang="ja-JP" altLang="en-US" sz="1400" kern="100" dirty="0">
                          <a:solidFill>
                            <a:srgbClr val="FF0000"/>
                          </a:solidFill>
                          <a:effectLst/>
                        </a:rPr>
                        <a:t>＝</a:t>
                      </a:r>
                      <a:r>
                        <a:rPr lang="en-US" altLang="ja-JP" sz="1400" kern="100" dirty="0">
                          <a:solidFill>
                            <a:srgbClr val="FF0000"/>
                          </a:solidFill>
                          <a:effectLst/>
                        </a:rPr>
                        <a:t>0.650</a:t>
                      </a:r>
                      <a:endParaRPr lang="en-US" altLang="ja-JP" sz="1400" b="1" kern="100" dirty="0">
                        <a:solidFill>
                          <a:srgbClr val="FF0000"/>
                        </a:solidFill>
                        <a:effectLst/>
                      </a:endParaRPr>
                    </a:p>
                  </a:txBody>
                  <a:tcPr marL="90000" marR="90000" marT="46800" marB="46800" anchor="ctr">
                    <a:solidFill>
                      <a:srgbClr val="FFFF99"/>
                    </a:solidFill>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lang="ja-JP" altLang="en-US" sz="1400" kern="100" dirty="0">
                          <a:solidFill>
                            <a:srgbClr val="FF0000"/>
                          </a:solidFill>
                          <a:effectLst/>
                        </a:rPr>
                        <a:t>大領域：</a:t>
                      </a:r>
                      <a:r>
                        <a:rPr lang="en-US" altLang="ja-JP" sz="1400" kern="100" dirty="0">
                          <a:solidFill>
                            <a:srgbClr val="FF0000"/>
                          </a:solidFill>
                          <a:effectLst/>
                        </a:rPr>
                        <a:t>0.675</a:t>
                      </a:r>
                    </a:p>
                    <a:p>
                      <a:pPr marL="0" marR="0" lvl="0" indent="0" algn="just" defTabSz="914400" rtl="0" eaLnBrk="1" fontAlgn="auto" latinLnBrk="0" hangingPunct="1">
                        <a:lnSpc>
                          <a:spcPts val="1400"/>
                        </a:lnSpc>
                        <a:spcBef>
                          <a:spcPts val="0"/>
                        </a:spcBef>
                        <a:spcAft>
                          <a:spcPts val="0"/>
                        </a:spcAft>
                        <a:buClrTx/>
                        <a:buSzTx/>
                        <a:buFontTx/>
                        <a:buNone/>
                        <a:tabLst/>
                        <a:defRPr/>
                      </a:pPr>
                      <a:r>
                        <a:rPr lang="ja-JP" altLang="en-US" sz="1400" kern="100" dirty="0">
                          <a:solidFill>
                            <a:srgbClr val="FF0000"/>
                          </a:solidFill>
                          <a:effectLst/>
                        </a:rPr>
                        <a:t>水門周辺：</a:t>
                      </a:r>
                      <a:r>
                        <a:rPr lang="en-US" altLang="ja-JP" sz="1400" kern="100" dirty="0">
                          <a:solidFill>
                            <a:srgbClr val="FF0000"/>
                          </a:solidFill>
                          <a:effectLst/>
                        </a:rPr>
                        <a:t>0.500</a:t>
                      </a:r>
                      <a:endParaRPr lang="en-US" altLang="ja-JP" sz="1400" b="1" kern="100" dirty="0">
                        <a:solidFill>
                          <a:srgbClr val="FF0000"/>
                        </a:solidFill>
                        <a:effectLst/>
                      </a:endParaRPr>
                    </a:p>
                  </a:txBody>
                  <a:tcPr marL="90000" marR="90000" marT="46800" marB="46800" anchor="ctr">
                    <a:solidFill>
                      <a:srgbClr val="FFFF99"/>
                    </a:solidFill>
                  </a:tcPr>
                </a:tc>
                <a:extLst>
                  <a:ext uri="{0D108BD9-81ED-4DB2-BD59-A6C34878D82A}">
                    <a16:rowId xmlns:a16="http://schemas.microsoft.com/office/drawing/2014/main" val="1342438723"/>
                  </a:ext>
                </a:extLst>
              </a:tr>
              <a:tr h="0">
                <a:tc rowSpan="2">
                  <a:txBody>
                    <a:bodyPr/>
                    <a:lstStyle/>
                    <a:p>
                      <a:pPr marL="71755" marR="71755" algn="ctr">
                        <a:lnSpc>
                          <a:spcPts val="1400"/>
                        </a:lnSpc>
                        <a:spcAft>
                          <a:spcPts val="0"/>
                        </a:spcAft>
                      </a:pPr>
                      <a:r>
                        <a:rPr lang="ja-JP" sz="1000" kern="100" dirty="0">
                          <a:effectLst/>
                        </a:rPr>
                        <a:t>波浪</a:t>
                      </a:r>
                      <a:endParaRPr lang="ja-JP" sz="1000" b="0" kern="100" dirty="0">
                        <a:solidFill>
                          <a:schemeClr val="tx1"/>
                        </a:solidFill>
                        <a:effectLst/>
                        <a:latin typeface="+mn-ea"/>
                        <a:ea typeface="+mn-ea"/>
                        <a:cs typeface="Times New Roman" panose="02020603050405020304" pitchFamily="18" charset="0"/>
                      </a:endParaRPr>
                    </a:p>
                  </a:txBody>
                  <a:tcPr marL="0" marR="0" marT="0" marB="0" vert="eaVert" anchor="ctr"/>
                </a:tc>
                <a:tc>
                  <a:txBody>
                    <a:bodyPr/>
                    <a:lstStyle/>
                    <a:p>
                      <a:pPr algn="ctr">
                        <a:lnSpc>
                          <a:spcPts val="1400"/>
                        </a:lnSpc>
                        <a:spcBef>
                          <a:spcPts val="600"/>
                        </a:spcBef>
                        <a:spcAft>
                          <a:spcPts val="0"/>
                        </a:spcAft>
                      </a:pPr>
                      <a:r>
                        <a:rPr lang="ja-JP" sz="1400" kern="100" dirty="0">
                          <a:effectLst/>
                        </a:rPr>
                        <a:t>モデル</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tc>
                <a:tc>
                  <a:txBody>
                    <a:bodyPr/>
                    <a:lstStyle/>
                    <a:p>
                      <a:pPr algn="just">
                        <a:lnSpc>
                          <a:spcPts val="1400"/>
                        </a:lnSpc>
                        <a:spcBef>
                          <a:spcPts val="600"/>
                        </a:spcBef>
                        <a:spcAft>
                          <a:spcPts val="0"/>
                        </a:spcAft>
                      </a:pPr>
                      <a:r>
                        <a:rPr lang="en-US" altLang="ja-JP" sz="1400" kern="100" dirty="0">
                          <a:effectLst/>
                        </a:rPr>
                        <a:t>SMB</a:t>
                      </a:r>
                      <a:r>
                        <a:rPr lang="ja-JP" altLang="en-US" sz="1400" kern="100" dirty="0">
                          <a:effectLst/>
                        </a:rPr>
                        <a:t>法</a:t>
                      </a:r>
                      <a:endParaRPr lang="ja-JP" sz="1400" b="0" kern="100" dirty="0">
                        <a:solidFill>
                          <a:sysClr val="windowText" lastClr="000000"/>
                        </a:solidFill>
                        <a:effectLst/>
                        <a:latin typeface="+mn-ea"/>
                        <a:ea typeface="+mn-ea"/>
                        <a:cs typeface="Times New Roman" panose="02020603050405020304" pitchFamily="18" charset="0"/>
                      </a:endParaRPr>
                    </a:p>
                  </a:txBody>
                  <a:tcPr marL="90000" marR="90000" marT="46800" marB="46800" anchor="ctr"/>
                </a:tc>
                <a:tc gridSpan="2">
                  <a:txBody>
                    <a:bodyPr/>
                    <a:lstStyle/>
                    <a:p>
                      <a:pPr algn="l">
                        <a:lnSpc>
                          <a:spcPts val="1400"/>
                        </a:lnSpc>
                        <a:spcBef>
                          <a:spcPts val="600"/>
                        </a:spcBef>
                        <a:spcAft>
                          <a:spcPts val="0"/>
                        </a:spcAft>
                      </a:pPr>
                      <a:r>
                        <a:rPr lang="ja-JP" sz="1400" kern="100" dirty="0">
                          <a:solidFill>
                            <a:srgbClr val="FF0000"/>
                          </a:solidFill>
                          <a:effectLst/>
                        </a:rPr>
                        <a:t>スペクトル法（第三世代波浪推算モデル：ＳＷＡＮ）</a:t>
                      </a:r>
                      <a:r>
                        <a:rPr lang="en-US" altLang="ja-JP" sz="1400" kern="100" baseline="30000" dirty="0">
                          <a:solidFill>
                            <a:srgbClr val="FF0000"/>
                          </a:solidFill>
                          <a:effectLst/>
                        </a:rPr>
                        <a:t>※2</a:t>
                      </a:r>
                      <a:endParaRPr lang="ja-JP" sz="1400" b="0" kern="100" dirty="0">
                        <a:solidFill>
                          <a:srgbClr val="FF0000"/>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1318511968"/>
                  </a:ext>
                </a:extLst>
              </a:tr>
              <a:tr h="164354">
                <a:tc vMerge="1">
                  <a:txBody>
                    <a:bodyPr/>
                    <a:lstStyle/>
                    <a:p>
                      <a:pPr marL="71755" marR="71755" algn="ctr">
                        <a:spcAft>
                          <a:spcPts val="0"/>
                        </a:spcAft>
                      </a:pP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25140" marR="25140" marT="0" marB="0"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Bef>
                          <a:spcPts val="600"/>
                        </a:spcBef>
                        <a:spcAft>
                          <a:spcPts val="0"/>
                        </a:spcAft>
                      </a:pPr>
                      <a:r>
                        <a:rPr lang="ja-JP" altLang="ja-JP" sz="1400" kern="100" dirty="0">
                          <a:effectLst/>
                        </a:rPr>
                        <a:t>計算条件</a:t>
                      </a:r>
                      <a:endParaRPr lang="ja-JP" alt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a:txBody>
                    <a:bodyPr/>
                    <a:lstStyle/>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400" kern="100" dirty="0">
                          <a:effectLst/>
                        </a:rPr>
                        <a:t>現況地形</a:t>
                      </a:r>
                      <a:endParaRPr lang="ja-JP" sz="1400" b="0" kern="100" dirty="0">
                        <a:solidFill>
                          <a:sysClr val="windowText" lastClr="000000"/>
                        </a:solidFill>
                        <a:effectLst/>
                        <a:latin typeface="+mn-ea"/>
                        <a:ea typeface="+mn-ea"/>
                        <a:cs typeface="Times New Roman" panose="02020603050405020304" pitchFamily="18" charset="0"/>
                      </a:endParaRPr>
                    </a:p>
                  </a:txBody>
                  <a:tcPr marL="90000" marR="90000" marT="46800" marB="46800" anchor="ctr"/>
                </a:tc>
                <a:tc gridSpan="2">
                  <a:txBody>
                    <a:bodyPr/>
                    <a:lstStyle/>
                    <a:p>
                      <a:pPr algn="l">
                        <a:lnSpc>
                          <a:spcPts val="1400"/>
                        </a:lnSpc>
                        <a:spcBef>
                          <a:spcPts val="600"/>
                        </a:spcBef>
                        <a:spcAft>
                          <a:spcPts val="0"/>
                        </a:spcAft>
                      </a:pPr>
                      <a:r>
                        <a:rPr lang="ja-JP" altLang="en-US" sz="1400" kern="100" dirty="0">
                          <a:solidFill>
                            <a:srgbClr val="FF0000"/>
                          </a:solidFill>
                          <a:effectLst/>
                        </a:rPr>
                        <a:t>メッシュ分割：最小メッシュサイズ</a:t>
                      </a:r>
                      <a:r>
                        <a:rPr lang="en-US" altLang="ja-JP" sz="1400" kern="100" dirty="0">
                          <a:solidFill>
                            <a:srgbClr val="FF0000"/>
                          </a:solidFill>
                          <a:effectLst/>
                        </a:rPr>
                        <a:t>30m</a:t>
                      </a:r>
                      <a:r>
                        <a:rPr lang="en-US" altLang="ja-JP" sz="1400" kern="100" baseline="30000" dirty="0">
                          <a:solidFill>
                            <a:srgbClr val="FF0000"/>
                          </a:solidFill>
                          <a:effectLst/>
                        </a:rPr>
                        <a:t>※2</a:t>
                      </a:r>
                      <a:endParaRPr lang="ja-JP" sz="1400" b="0" kern="100" dirty="0">
                        <a:solidFill>
                          <a:srgbClr val="FF0000"/>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4029173075"/>
                  </a:ext>
                </a:extLst>
              </a:tr>
              <a:tr h="303199">
                <a:tc rowSpan="3">
                  <a:txBody>
                    <a:bodyPr/>
                    <a:lstStyle/>
                    <a:p>
                      <a:pPr marL="71755" marR="71755" algn="ctr">
                        <a:lnSpc>
                          <a:spcPts val="1400"/>
                        </a:lnSpc>
                        <a:spcAft>
                          <a:spcPts val="0"/>
                        </a:spcAft>
                      </a:pPr>
                      <a:r>
                        <a:rPr lang="ja-JP" sz="1000" kern="100" dirty="0">
                          <a:effectLst/>
                        </a:rPr>
                        <a:t>高潮</a:t>
                      </a:r>
                      <a:endParaRPr lang="ja-JP" sz="1000" b="0" kern="100" dirty="0">
                        <a:solidFill>
                          <a:schemeClr val="tx1"/>
                        </a:solidFill>
                        <a:effectLst/>
                        <a:latin typeface="+mn-ea"/>
                        <a:ea typeface="+mn-ea"/>
                        <a:cs typeface="Times New Roman" panose="02020603050405020304" pitchFamily="18" charset="0"/>
                      </a:endParaRPr>
                    </a:p>
                  </a:txBody>
                  <a:tcPr marL="83127" marR="83127" marT="46800" marB="46800" vert="eaVert" anchor="ctr"/>
                </a:tc>
                <a:tc>
                  <a:txBody>
                    <a:bodyPr/>
                    <a:lstStyle/>
                    <a:p>
                      <a:pPr algn="ctr">
                        <a:lnSpc>
                          <a:spcPts val="1400"/>
                        </a:lnSpc>
                        <a:spcBef>
                          <a:spcPts val="600"/>
                        </a:spcBef>
                        <a:spcAft>
                          <a:spcPts val="0"/>
                        </a:spcAft>
                      </a:pPr>
                      <a:r>
                        <a:rPr lang="ja-JP" sz="1400" kern="100" dirty="0">
                          <a:effectLst/>
                        </a:rPr>
                        <a:t>モデル</a:t>
                      </a:r>
                      <a:endParaRPr lang="ja-JP" sz="1400" b="0" kern="100" dirty="0">
                        <a:solidFill>
                          <a:schemeClr val="tx1"/>
                        </a:solidFill>
                        <a:effectLst/>
                        <a:latin typeface="+mn-ea"/>
                        <a:ea typeface="+mn-ea"/>
                        <a:cs typeface="Times New Roman" panose="02020603050405020304" pitchFamily="18" charset="0"/>
                      </a:endParaRPr>
                    </a:p>
                  </a:txBody>
                  <a:tcPr marL="90000" marR="90000" marT="46800" marB="46800" anchor="ctr"/>
                </a:tc>
                <a:tc>
                  <a:txBody>
                    <a:bodyPr/>
                    <a:lstStyle/>
                    <a:p>
                      <a:pPr algn="l">
                        <a:lnSpc>
                          <a:spcPts val="1400"/>
                        </a:lnSpc>
                        <a:spcBef>
                          <a:spcPts val="600"/>
                        </a:spcBef>
                        <a:spcAft>
                          <a:spcPts val="0"/>
                        </a:spcAft>
                      </a:pPr>
                      <a:r>
                        <a:rPr lang="ja-JP" sz="1400" kern="100" spc="-30" dirty="0">
                          <a:effectLst/>
                        </a:rPr>
                        <a:t>非線形長波方程式モデル</a:t>
                      </a:r>
                      <a:endParaRPr lang="ja-JP" sz="1000" b="0" kern="100" dirty="0">
                        <a:solidFill>
                          <a:sysClr val="windowText" lastClr="000000"/>
                        </a:solidFill>
                        <a:effectLst/>
                        <a:latin typeface="+mn-ea"/>
                        <a:ea typeface="+mn-ea"/>
                        <a:cs typeface="Times New Roman" panose="02020603050405020304" pitchFamily="18" charset="0"/>
                      </a:endParaRPr>
                    </a:p>
                  </a:txBody>
                  <a:tcPr marL="90000" marR="90000" marT="46800" marB="46800" anchor="ctr"/>
                </a:tc>
                <a:tc gridSpan="2">
                  <a:txBody>
                    <a:bodyPr/>
                    <a:lstStyle/>
                    <a:p>
                      <a:pPr algn="l">
                        <a:lnSpc>
                          <a:spcPts val="1400"/>
                        </a:lnSpc>
                        <a:spcBef>
                          <a:spcPts val="600"/>
                        </a:spcBef>
                        <a:spcAft>
                          <a:spcPts val="0"/>
                        </a:spcAft>
                      </a:pPr>
                      <a:r>
                        <a:rPr lang="ja-JP" altLang="en-US" sz="1400" b="0" kern="100" dirty="0">
                          <a:solidFill>
                            <a:schemeClr val="tx1"/>
                          </a:solidFill>
                          <a:effectLst/>
                          <a:latin typeface="+mn-ea"/>
                          <a:ea typeface="+mn-ea"/>
                          <a:cs typeface="Times New Roman" panose="02020603050405020304" pitchFamily="18" charset="0"/>
                        </a:rPr>
                        <a:t>同左</a:t>
                      </a:r>
                      <a:endParaRPr lang="ja-JP" sz="1400" b="0" kern="100" dirty="0">
                        <a:solidFill>
                          <a:schemeClr val="tx1"/>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1829012622"/>
                  </a:ext>
                </a:extLst>
              </a:tr>
              <a:tr h="161396">
                <a:tc vMerge="1">
                  <a:txBody>
                    <a:bodyPr/>
                    <a:lstStyle/>
                    <a:p>
                      <a:endParaRPr kumimoji="1" lang="ja-JP" altLang="en-US"/>
                    </a:p>
                  </a:txBody>
                  <a:tcPr/>
                </a:tc>
                <a:tc rowSpan="2">
                  <a:txBody>
                    <a:bodyPr/>
                    <a:lstStyle/>
                    <a:p>
                      <a:pPr algn="ctr">
                        <a:lnSpc>
                          <a:spcPts val="1400"/>
                        </a:lnSpc>
                        <a:spcBef>
                          <a:spcPts val="600"/>
                        </a:spcBef>
                        <a:spcAft>
                          <a:spcPts val="0"/>
                        </a:spcAft>
                      </a:pPr>
                      <a:r>
                        <a:rPr lang="ja-JP" altLang="en-US" sz="1400" b="0" kern="100" dirty="0">
                          <a:solidFill>
                            <a:schemeClr val="tx1"/>
                          </a:solidFill>
                          <a:effectLst/>
                          <a:latin typeface="+mn-ea"/>
                          <a:ea typeface="+mn-ea"/>
                          <a:cs typeface="Times New Roman" panose="02020603050405020304" pitchFamily="18" charset="0"/>
                        </a:rPr>
                        <a:t>計算条件</a:t>
                      </a:r>
                      <a:endParaRPr lang="ja-JP" sz="1400" b="0" kern="100" dirty="0">
                        <a:solidFill>
                          <a:schemeClr val="tx1"/>
                        </a:solidFill>
                        <a:effectLst/>
                        <a:latin typeface="+mn-ea"/>
                        <a:ea typeface="+mn-ea"/>
                        <a:cs typeface="Times New Roman" panose="02020603050405020304" pitchFamily="18" charset="0"/>
                      </a:endParaRPr>
                    </a:p>
                  </a:txBody>
                  <a:tcPr marL="83127" marR="83127" marT="46800" marB="46800" anchor="ctr"/>
                </a:tc>
                <a:tc>
                  <a:txBody>
                    <a:bodyPr/>
                    <a:lstStyle/>
                    <a:p>
                      <a:pPr algn="just">
                        <a:lnSpc>
                          <a:spcPts val="1400"/>
                        </a:lnSpc>
                        <a:spcBef>
                          <a:spcPts val="600"/>
                        </a:spcBef>
                        <a:spcAft>
                          <a:spcPts val="0"/>
                        </a:spcAft>
                      </a:pPr>
                      <a:r>
                        <a:rPr lang="ja-JP" sz="1400" kern="100" dirty="0">
                          <a:effectLst/>
                        </a:rPr>
                        <a:t>海底接線応力：</a:t>
                      </a:r>
                      <a:r>
                        <a:rPr lang="ja-JP" sz="1300" kern="100" dirty="0">
                          <a:effectLst/>
                        </a:rPr>
                        <a:t>τ</a:t>
                      </a:r>
                      <a:r>
                        <a:rPr lang="en-US" sz="1300" kern="100" dirty="0">
                          <a:effectLst/>
                        </a:rPr>
                        <a:t>b</a:t>
                      </a:r>
                      <a:r>
                        <a:rPr lang="ja-JP" sz="1300" kern="100" dirty="0">
                          <a:effectLst/>
                        </a:rPr>
                        <a:t>＝</a:t>
                      </a:r>
                      <a:r>
                        <a:rPr lang="en-US" sz="1300" kern="100" dirty="0">
                          <a:effectLst/>
                        </a:rPr>
                        <a:t>2.6</a:t>
                      </a:r>
                      <a:r>
                        <a:rPr lang="ja-JP" sz="1300" kern="100" dirty="0">
                          <a:effectLst/>
                        </a:rPr>
                        <a:t>☓</a:t>
                      </a:r>
                      <a:r>
                        <a:rPr lang="en-US" sz="1300" kern="100" dirty="0">
                          <a:effectLst/>
                        </a:rPr>
                        <a:t>10</a:t>
                      </a:r>
                      <a:r>
                        <a:rPr lang="en-US" sz="1300" kern="100" baseline="30000" dirty="0">
                          <a:effectLst/>
                        </a:rPr>
                        <a:t>-3</a:t>
                      </a:r>
                      <a:r>
                        <a:rPr lang="ja-JP" sz="1300" kern="100" dirty="0">
                          <a:effectLst/>
                        </a:rPr>
                        <a:t>Ｕ｜Ｕ｜</a:t>
                      </a:r>
                      <a:endParaRPr lang="ja-JP" sz="1300" b="0" kern="100" dirty="0">
                        <a:solidFill>
                          <a:sysClr val="windowText" lastClr="000000"/>
                        </a:solidFill>
                        <a:effectLst/>
                        <a:latin typeface="+mn-ea"/>
                        <a:ea typeface="+mn-ea"/>
                        <a:cs typeface="Times New Roman" panose="02020603050405020304" pitchFamily="18" charset="0"/>
                      </a:endParaRPr>
                    </a:p>
                  </a:txBody>
                  <a:tcPr marL="90000" marR="90000" marT="46800" marB="46800" anchor="ctr"/>
                </a:tc>
                <a:tc gridSpan="2">
                  <a:txBody>
                    <a:bodyPr/>
                    <a:lstStyle/>
                    <a:p>
                      <a:pPr algn="just">
                        <a:lnSpc>
                          <a:spcPts val="1400"/>
                        </a:lnSpc>
                        <a:spcBef>
                          <a:spcPts val="600"/>
                        </a:spcBef>
                        <a:spcAft>
                          <a:spcPts val="0"/>
                        </a:spcAft>
                      </a:pPr>
                      <a:r>
                        <a:rPr lang="ja-JP" sz="1400" kern="100" spc="-30" dirty="0">
                          <a:solidFill>
                            <a:srgbClr val="FF0000"/>
                          </a:solidFill>
                          <a:effectLst/>
                        </a:rPr>
                        <a:t>粗度係数：</a:t>
                      </a:r>
                      <a:r>
                        <a:rPr lang="ja-JP" sz="1400" kern="100" dirty="0">
                          <a:solidFill>
                            <a:srgbClr val="FF0000"/>
                          </a:solidFill>
                          <a:effectLst/>
                        </a:rPr>
                        <a:t>水域は一律</a:t>
                      </a:r>
                      <a:r>
                        <a:rPr lang="ja-JP" altLang="en-US" sz="1400" kern="100" dirty="0">
                          <a:solidFill>
                            <a:srgbClr val="FF0000"/>
                          </a:solidFill>
                          <a:effectLst/>
                        </a:rPr>
                        <a:t>　</a:t>
                      </a:r>
                      <a:r>
                        <a:rPr lang="ja-JP" sz="1400" kern="100" dirty="0">
                          <a:solidFill>
                            <a:srgbClr val="FF0000"/>
                          </a:solidFill>
                          <a:effectLst/>
                        </a:rPr>
                        <a:t>ｎ＝</a:t>
                      </a:r>
                      <a:r>
                        <a:rPr lang="en-US" sz="1400" kern="100" dirty="0">
                          <a:solidFill>
                            <a:srgbClr val="FF0000"/>
                          </a:solidFill>
                          <a:effectLst/>
                        </a:rPr>
                        <a:t>0.025</a:t>
                      </a:r>
                      <a:r>
                        <a:rPr lang="en-US" altLang="ja-JP" sz="1400" kern="100" baseline="30000" dirty="0">
                          <a:solidFill>
                            <a:srgbClr val="FF0000"/>
                          </a:solidFill>
                          <a:effectLst/>
                        </a:rPr>
                        <a:t>※2</a:t>
                      </a:r>
                      <a:endParaRPr lang="ja-JP" sz="1400" b="0" kern="100" dirty="0">
                        <a:solidFill>
                          <a:srgbClr val="FF0000"/>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3663687570"/>
                  </a:ext>
                </a:extLst>
              </a:tr>
              <a:tr h="0">
                <a:tc vMerge="1">
                  <a:txBody>
                    <a:bodyPr/>
                    <a:lstStyle/>
                    <a:p>
                      <a:endParaRPr kumimoji="1" lang="ja-JP" altLang="en-US"/>
                    </a:p>
                  </a:txBody>
                  <a:tcPr/>
                </a:tc>
                <a:tc vMerge="1">
                  <a:txBody>
                    <a:bodyPr/>
                    <a:lstStyle/>
                    <a:p>
                      <a:endParaRPr kumimoji="1" lang="ja-JP" altLang="en-US"/>
                    </a:p>
                  </a:txBody>
                  <a:tcPr/>
                </a:tc>
                <a:tc>
                  <a:txBody>
                    <a:bodyPr/>
                    <a:lstStyle/>
                    <a:p>
                      <a:pPr algn="just">
                        <a:lnSpc>
                          <a:spcPts val="1400"/>
                        </a:lnSpc>
                        <a:spcBef>
                          <a:spcPts val="600"/>
                        </a:spcBef>
                        <a:spcAft>
                          <a:spcPts val="0"/>
                        </a:spcAft>
                      </a:pPr>
                      <a:r>
                        <a:rPr lang="ja-JP" sz="1400" kern="100" dirty="0">
                          <a:effectLst/>
                        </a:rPr>
                        <a:t>海面接線応力：</a:t>
                      </a:r>
                      <a:r>
                        <a:rPr lang="ja-JP" sz="1300" kern="100" dirty="0">
                          <a:effectLst/>
                        </a:rPr>
                        <a:t>τ</a:t>
                      </a:r>
                      <a:r>
                        <a:rPr lang="en-US" sz="1300" kern="100" dirty="0">
                          <a:effectLst/>
                        </a:rPr>
                        <a:t>s</a:t>
                      </a:r>
                      <a:r>
                        <a:rPr lang="ja-JP" sz="1300" kern="100" dirty="0">
                          <a:effectLst/>
                        </a:rPr>
                        <a:t>＝</a:t>
                      </a:r>
                      <a:r>
                        <a:rPr lang="en-US" sz="1300" kern="100" dirty="0">
                          <a:effectLst/>
                        </a:rPr>
                        <a:t>3.2</a:t>
                      </a:r>
                      <a:r>
                        <a:rPr lang="ja-JP" sz="1300" kern="100" dirty="0">
                          <a:effectLst/>
                        </a:rPr>
                        <a:t>☓</a:t>
                      </a:r>
                      <a:r>
                        <a:rPr lang="en-US" sz="1300" kern="100" dirty="0">
                          <a:effectLst/>
                        </a:rPr>
                        <a:t>10</a:t>
                      </a:r>
                      <a:r>
                        <a:rPr lang="en-US" sz="1300" kern="100" baseline="30000" dirty="0">
                          <a:effectLst/>
                        </a:rPr>
                        <a:t>-6</a:t>
                      </a:r>
                      <a:r>
                        <a:rPr lang="ja-JP" sz="1300" kern="100" dirty="0">
                          <a:effectLst/>
                        </a:rPr>
                        <a:t>Ｗ</a:t>
                      </a:r>
                      <a:r>
                        <a:rPr lang="en-US" sz="1300" kern="100" dirty="0">
                          <a:effectLst/>
                        </a:rPr>
                        <a:t>|</a:t>
                      </a:r>
                      <a:r>
                        <a:rPr lang="ja-JP" sz="1300" kern="100" dirty="0">
                          <a:effectLst/>
                        </a:rPr>
                        <a:t>Ｗ</a:t>
                      </a:r>
                      <a:r>
                        <a:rPr lang="en-US" sz="1300" kern="100" dirty="0">
                          <a:effectLst/>
                        </a:rPr>
                        <a:t>|</a:t>
                      </a:r>
                      <a:endParaRPr lang="ja-JP" sz="1300" b="0" kern="100" dirty="0">
                        <a:solidFill>
                          <a:sysClr val="windowText" lastClr="000000"/>
                        </a:solidFill>
                        <a:effectLst/>
                        <a:latin typeface="+mn-ea"/>
                        <a:ea typeface="+mn-ea"/>
                        <a:cs typeface="Times New Roman" panose="02020603050405020304" pitchFamily="18" charset="0"/>
                      </a:endParaRPr>
                    </a:p>
                  </a:txBody>
                  <a:tcPr marL="90000" marR="90000" marT="46800" marB="46800" anchor="ctr"/>
                </a:tc>
                <a:tc gridSpan="2">
                  <a:txBody>
                    <a:bodyPr/>
                    <a:lstStyle/>
                    <a:p>
                      <a:pPr algn="l">
                        <a:lnSpc>
                          <a:spcPts val="1400"/>
                        </a:lnSpc>
                        <a:spcBef>
                          <a:spcPts val="600"/>
                        </a:spcBef>
                        <a:spcAft>
                          <a:spcPts val="0"/>
                        </a:spcAft>
                      </a:pPr>
                      <a:r>
                        <a:rPr lang="ja-JP" altLang="en-US" sz="1400" kern="100" dirty="0">
                          <a:solidFill>
                            <a:srgbClr val="FF0000"/>
                          </a:solidFill>
                          <a:effectLst/>
                        </a:rPr>
                        <a:t>本多・光易</a:t>
                      </a:r>
                      <a:r>
                        <a:rPr lang="en-US" altLang="ja-JP" sz="1300" kern="100" dirty="0">
                          <a:solidFill>
                            <a:srgbClr val="FF0000"/>
                          </a:solidFill>
                          <a:effectLst/>
                        </a:rPr>
                        <a:t>(1980)</a:t>
                      </a:r>
                      <a:r>
                        <a:rPr lang="ja-JP" altLang="en-US" sz="1400" kern="100" dirty="0">
                          <a:solidFill>
                            <a:srgbClr val="FF0000"/>
                          </a:solidFill>
                          <a:effectLst/>
                        </a:rPr>
                        <a:t>式を基本に風速</a:t>
                      </a:r>
                      <a:r>
                        <a:rPr lang="en-US" altLang="ja-JP" sz="1400" kern="100" dirty="0">
                          <a:solidFill>
                            <a:srgbClr val="FF0000"/>
                          </a:solidFill>
                          <a:effectLst/>
                        </a:rPr>
                        <a:t>45m/s</a:t>
                      </a:r>
                      <a:r>
                        <a:rPr lang="ja-JP" altLang="en-US" sz="1400" kern="100" dirty="0">
                          <a:solidFill>
                            <a:srgbClr val="FF0000"/>
                          </a:solidFill>
                          <a:effectLst/>
                        </a:rPr>
                        <a:t>で上限設定</a:t>
                      </a:r>
                      <a:r>
                        <a:rPr lang="en-US" altLang="ja-JP" sz="1400" kern="100" baseline="30000" dirty="0">
                          <a:solidFill>
                            <a:srgbClr val="FF0000"/>
                          </a:solidFill>
                          <a:effectLst/>
                        </a:rPr>
                        <a:t>※2</a:t>
                      </a:r>
                      <a:endParaRPr lang="ja-JP" sz="1400" b="0" kern="100" dirty="0">
                        <a:solidFill>
                          <a:srgbClr val="FF0000"/>
                        </a:solidFill>
                        <a:effectLst/>
                        <a:latin typeface="+mn-ea"/>
                        <a:ea typeface="+mn-ea"/>
                        <a:cs typeface="Times New Roman" panose="02020603050405020304" pitchFamily="18" charset="0"/>
                      </a:endParaRPr>
                    </a:p>
                  </a:txBody>
                  <a:tcPr marL="83127" marR="83127" marT="46800" marB="46800" anchor="ctr"/>
                </a:tc>
                <a:tc hMerge="1">
                  <a:txBody>
                    <a:bodyPr/>
                    <a:lstStyle/>
                    <a:p>
                      <a:endParaRPr kumimoji="1" lang="ja-JP" altLang="en-US"/>
                    </a:p>
                  </a:txBody>
                  <a:tcPr/>
                </a:tc>
                <a:extLst>
                  <a:ext uri="{0D108BD9-81ED-4DB2-BD59-A6C34878D82A}">
                    <a16:rowId xmlns:a16="http://schemas.microsoft.com/office/drawing/2014/main" val="2169533525"/>
                  </a:ext>
                </a:extLst>
              </a:tr>
            </a:tbl>
          </a:graphicData>
        </a:graphic>
      </p:graphicFrame>
    </p:spTree>
    <p:extLst>
      <p:ext uri="{BB962C8B-B14F-4D97-AF65-F5344CB8AC3E}">
        <p14:creationId xmlns:p14="http://schemas.microsoft.com/office/powerpoint/2010/main" val="244606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descr="テキスト, 地図 が含まれている画像&#10;&#10;自動的に生成された説明">
            <a:extLst>
              <a:ext uri="{FF2B5EF4-FFF2-40B4-BE49-F238E27FC236}">
                <a16:creationId xmlns:a16="http://schemas.microsoft.com/office/drawing/2014/main" id="{9AB083C0-AE90-4E4F-876A-A22B3B95CC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98" t="38379" r="52971" b="12639"/>
          <a:stretch/>
        </p:blipFill>
        <p:spPr>
          <a:xfrm>
            <a:off x="4833735" y="1987627"/>
            <a:ext cx="3594692" cy="4430142"/>
          </a:xfrm>
          <a:prstGeom prst="rect">
            <a:avLst/>
          </a:prstGeom>
          <a:ln>
            <a:solidFill>
              <a:schemeClr val="tx1"/>
            </a:solidFill>
          </a:ln>
        </p:spPr>
      </p:pic>
      <p:pic>
        <p:nvPicPr>
          <p:cNvPr id="7" name="図 6" descr="テキスト, 地図 が含まれている画像&#10;&#10;自動的に生成された説明">
            <a:extLst>
              <a:ext uri="{FF2B5EF4-FFF2-40B4-BE49-F238E27FC236}">
                <a16:creationId xmlns:a16="http://schemas.microsoft.com/office/drawing/2014/main" id="{21DAF550-E221-4E4F-9BE1-E5F9E355A3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25" t="38337" r="52911" b="12598"/>
          <a:stretch/>
        </p:blipFill>
        <p:spPr>
          <a:xfrm>
            <a:off x="330435" y="1993135"/>
            <a:ext cx="3598412" cy="4424634"/>
          </a:xfrm>
          <a:prstGeom prst="rect">
            <a:avLst/>
          </a:prstGeom>
          <a:ln>
            <a:solidFill>
              <a:schemeClr val="tx1"/>
            </a:solidFill>
          </a:ln>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２．現行高潮計画外力による高潮・波浪計算（計算結果）</a:t>
            </a:r>
          </a:p>
        </p:txBody>
      </p:sp>
      <p:sp>
        <p:nvSpPr>
          <p:cNvPr id="44" name="スライド番号プレースホルダー 2">
            <a:extLst>
              <a:ext uri="{FF2B5EF4-FFF2-40B4-BE49-F238E27FC236}">
                <a16:creationId xmlns:a16="http://schemas.microsoft.com/office/drawing/2014/main" id="{DE4DB9E7-0F14-4494-B3D2-06970084F8CC}"/>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12</a:t>
            </a:fld>
            <a:endParaRPr kumimoji="1" lang="ja-JP" altLang="en-US" sz="1600" dirty="0">
              <a:solidFill>
                <a:schemeClr val="tx1"/>
              </a:solidFill>
            </a:endParaRPr>
          </a:p>
        </p:txBody>
      </p:sp>
      <p:sp>
        <p:nvSpPr>
          <p:cNvPr id="42" name="Text Box 9">
            <a:extLst>
              <a:ext uri="{FF2B5EF4-FFF2-40B4-BE49-F238E27FC236}">
                <a16:creationId xmlns:a16="http://schemas.microsoft.com/office/drawing/2014/main" id="{FA0CC1C7-6018-4598-882C-3D6E0A3FB231}"/>
              </a:ext>
            </a:extLst>
          </p:cNvPr>
          <p:cNvSpPr txBox="1">
            <a:spLocks noChangeArrowheads="1"/>
          </p:cNvSpPr>
          <p:nvPr/>
        </p:nvSpPr>
        <p:spPr bwMode="auto">
          <a:xfrm>
            <a:off x="81184" y="479752"/>
            <a:ext cx="8935815" cy="830997"/>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潮位偏差は、陸側で高くなる傾向にあり、いずれの地点においても計画値よりも高く、旧淀川河口部では</a:t>
            </a:r>
            <a:r>
              <a:rPr lang="en-US" altLang="ja-JP" sz="1600" dirty="0"/>
              <a:t>11cm</a:t>
            </a:r>
            <a:r>
              <a:rPr lang="ja-JP" altLang="en-US" sz="1600" dirty="0" err="1"/>
              <a:t>、</a:t>
            </a:r>
            <a:r>
              <a:rPr lang="ja-JP" altLang="en-US" sz="1600" dirty="0"/>
              <a:t>木津川水門では</a:t>
            </a:r>
            <a:r>
              <a:rPr lang="en-US" altLang="ja-JP" sz="1600" dirty="0"/>
              <a:t>57cm</a:t>
            </a:r>
            <a:r>
              <a:rPr lang="ja-JP" altLang="en-US" sz="1600" dirty="0"/>
              <a:t>計画値よりも高い。</a:t>
            </a:r>
            <a:endParaRPr lang="en-US" altLang="ja-JP" sz="1600" dirty="0"/>
          </a:p>
          <a:p>
            <a:pPr marL="224009" indent="-149339" defTabSz="390997">
              <a:spcBef>
                <a:spcPct val="0"/>
              </a:spcBef>
              <a:buFont typeface="Arial" panose="020B0604020202020204" pitchFamily="34" charset="0"/>
              <a:buChar char="•"/>
            </a:pPr>
            <a:r>
              <a:rPr lang="ja-JP" altLang="en-US" sz="1600" dirty="0"/>
              <a:t>一方、波高は海側で高くなる傾向にあり、各水門地点では、計画値よりも低い。</a:t>
            </a:r>
            <a:endParaRPr lang="en-US" altLang="ja-JP" sz="1600" dirty="0"/>
          </a:p>
        </p:txBody>
      </p:sp>
      <p:sp>
        <p:nvSpPr>
          <p:cNvPr id="41" name="テキスト ボックス 40">
            <a:extLst>
              <a:ext uri="{FF2B5EF4-FFF2-40B4-BE49-F238E27FC236}">
                <a16:creationId xmlns:a16="http://schemas.microsoft.com/office/drawing/2014/main" id="{BE9B5DAF-C267-4038-B026-F0EF85B866DE}"/>
              </a:ext>
            </a:extLst>
          </p:cNvPr>
          <p:cNvSpPr txBox="1"/>
          <p:nvPr/>
        </p:nvSpPr>
        <p:spPr>
          <a:xfrm>
            <a:off x="121181" y="1569935"/>
            <a:ext cx="1437294" cy="338554"/>
          </a:xfrm>
          <a:prstGeom prst="rect">
            <a:avLst/>
          </a:prstGeom>
          <a:noFill/>
        </p:spPr>
        <p:txBody>
          <a:bodyPr wrap="square" rtlCol="0">
            <a:spAutoFit/>
          </a:bodyPr>
          <a:lstStyle/>
          <a:p>
            <a:r>
              <a:rPr lang="ja-JP" altLang="en-US" dirty="0">
                <a:solidFill>
                  <a:srgbClr val="0000FF"/>
                </a:solidFill>
              </a:rPr>
              <a:t>■潮位偏差</a:t>
            </a:r>
            <a:endParaRPr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46" name="テキスト ボックス 45">
            <a:extLst>
              <a:ext uri="{FF2B5EF4-FFF2-40B4-BE49-F238E27FC236}">
                <a16:creationId xmlns:a16="http://schemas.microsoft.com/office/drawing/2014/main" id="{4FD6F971-DCC4-4B11-9D62-1F20B939C740}"/>
              </a:ext>
            </a:extLst>
          </p:cNvPr>
          <p:cNvSpPr txBox="1"/>
          <p:nvPr/>
        </p:nvSpPr>
        <p:spPr>
          <a:xfrm>
            <a:off x="4572000" y="1569935"/>
            <a:ext cx="1437294" cy="338554"/>
          </a:xfrm>
          <a:prstGeom prst="rect">
            <a:avLst/>
          </a:prstGeom>
          <a:noFill/>
        </p:spPr>
        <p:txBody>
          <a:bodyPr wrap="square" rtlCol="0">
            <a:spAutoFit/>
          </a:bodyPr>
          <a:lstStyle/>
          <a:p>
            <a:r>
              <a:rPr lang="ja-JP" altLang="en-US" dirty="0">
                <a:solidFill>
                  <a:srgbClr val="0000FF"/>
                </a:solidFill>
              </a:rPr>
              <a:t>■波高</a:t>
            </a:r>
            <a:endParaRPr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66" name="二等辺三角形 65">
            <a:extLst>
              <a:ext uri="{FF2B5EF4-FFF2-40B4-BE49-F238E27FC236}">
                <a16:creationId xmlns:a16="http://schemas.microsoft.com/office/drawing/2014/main" id="{67705F5B-4F2E-4DB0-BF04-C22B75A7A07C}"/>
              </a:ext>
            </a:extLst>
          </p:cNvPr>
          <p:cNvSpPr/>
          <p:nvPr/>
        </p:nvSpPr>
        <p:spPr>
          <a:xfrm>
            <a:off x="2117123" y="4005182"/>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a:extLst>
              <a:ext uri="{FF2B5EF4-FFF2-40B4-BE49-F238E27FC236}">
                <a16:creationId xmlns:a16="http://schemas.microsoft.com/office/drawing/2014/main" id="{235BDD33-E544-4F1E-BAF6-15B75C664B57}"/>
              </a:ext>
            </a:extLst>
          </p:cNvPr>
          <p:cNvSpPr/>
          <p:nvPr/>
        </p:nvSpPr>
        <p:spPr>
          <a:xfrm>
            <a:off x="1584461" y="4237247"/>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2F18C1C4-5FA8-4BD4-B0C8-C24CCB8AF1AC}"/>
              </a:ext>
            </a:extLst>
          </p:cNvPr>
          <p:cNvCxnSpPr>
            <a:cxnSpLocks/>
          </p:cNvCxnSpPr>
          <p:nvPr/>
        </p:nvCxnSpPr>
        <p:spPr>
          <a:xfrm flipH="1" flipV="1">
            <a:off x="2207076" y="4120440"/>
            <a:ext cx="588159" cy="1733197"/>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20A4C8CE-083C-434D-9037-8B7EFEE90A56}"/>
              </a:ext>
            </a:extLst>
          </p:cNvPr>
          <p:cNvCxnSpPr>
            <a:cxnSpLocks/>
            <a:stCxn id="69" idx="0"/>
          </p:cNvCxnSpPr>
          <p:nvPr/>
        </p:nvCxnSpPr>
        <p:spPr>
          <a:xfrm flipV="1">
            <a:off x="1192948" y="4362438"/>
            <a:ext cx="417528" cy="1448934"/>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pic>
        <p:nvPicPr>
          <p:cNvPr id="93" name="図 92">
            <a:extLst>
              <a:ext uri="{FF2B5EF4-FFF2-40B4-BE49-F238E27FC236}">
                <a16:creationId xmlns:a16="http://schemas.microsoft.com/office/drawing/2014/main" id="{8A9A65A2-3CB6-48DA-BE34-B83A670DCC49}"/>
              </a:ext>
            </a:extLst>
          </p:cNvPr>
          <p:cNvPicPr>
            <a:picLocks noChangeAspect="1"/>
          </p:cNvPicPr>
          <p:nvPr/>
        </p:nvPicPr>
        <p:blipFill>
          <a:blip r:embed="rId5"/>
          <a:stretch>
            <a:fillRect/>
          </a:stretch>
        </p:blipFill>
        <p:spPr>
          <a:xfrm>
            <a:off x="195401" y="6451599"/>
            <a:ext cx="2419350" cy="352425"/>
          </a:xfrm>
          <a:prstGeom prst="rect">
            <a:avLst/>
          </a:prstGeom>
        </p:spPr>
      </p:pic>
      <p:pic>
        <p:nvPicPr>
          <p:cNvPr id="95" name="図 94">
            <a:extLst>
              <a:ext uri="{FF2B5EF4-FFF2-40B4-BE49-F238E27FC236}">
                <a16:creationId xmlns:a16="http://schemas.microsoft.com/office/drawing/2014/main" id="{2DC01062-CE1F-45B5-9BBA-1A66DB99D0AD}"/>
              </a:ext>
            </a:extLst>
          </p:cNvPr>
          <p:cNvPicPr>
            <a:picLocks noChangeAspect="1"/>
          </p:cNvPicPr>
          <p:nvPr/>
        </p:nvPicPr>
        <p:blipFill>
          <a:blip r:embed="rId5"/>
          <a:stretch>
            <a:fillRect/>
          </a:stretch>
        </p:blipFill>
        <p:spPr>
          <a:xfrm>
            <a:off x="4691669" y="6451599"/>
            <a:ext cx="2419350" cy="352425"/>
          </a:xfrm>
          <a:prstGeom prst="rect">
            <a:avLst/>
          </a:prstGeom>
        </p:spPr>
      </p:pic>
      <p:sp>
        <p:nvSpPr>
          <p:cNvPr id="96" name="二等辺三角形 95">
            <a:extLst>
              <a:ext uri="{FF2B5EF4-FFF2-40B4-BE49-F238E27FC236}">
                <a16:creationId xmlns:a16="http://schemas.microsoft.com/office/drawing/2014/main" id="{0874F19B-4D38-43B4-B834-4C166990BC87}"/>
              </a:ext>
            </a:extLst>
          </p:cNvPr>
          <p:cNvSpPr/>
          <p:nvPr/>
        </p:nvSpPr>
        <p:spPr>
          <a:xfrm>
            <a:off x="3070518" y="4111972"/>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a:extLst>
              <a:ext uri="{FF2B5EF4-FFF2-40B4-BE49-F238E27FC236}">
                <a16:creationId xmlns:a16="http://schemas.microsoft.com/office/drawing/2014/main" id="{8F6FF33A-8EBA-46F0-9582-F13153CB590F}"/>
              </a:ext>
            </a:extLst>
          </p:cNvPr>
          <p:cNvSpPr/>
          <p:nvPr/>
        </p:nvSpPr>
        <p:spPr>
          <a:xfrm>
            <a:off x="2709138" y="3962934"/>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二等辺三角形 98">
            <a:extLst>
              <a:ext uri="{FF2B5EF4-FFF2-40B4-BE49-F238E27FC236}">
                <a16:creationId xmlns:a16="http://schemas.microsoft.com/office/drawing/2014/main" id="{72F092A3-063C-4148-9583-B4037638CF73}"/>
              </a:ext>
            </a:extLst>
          </p:cNvPr>
          <p:cNvSpPr/>
          <p:nvPr/>
        </p:nvSpPr>
        <p:spPr>
          <a:xfrm>
            <a:off x="2614751" y="3573494"/>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52D2A1BF-8983-4DDF-BDF5-63C9B4831ABF}"/>
              </a:ext>
            </a:extLst>
          </p:cNvPr>
          <p:cNvSpPr txBox="1"/>
          <p:nvPr/>
        </p:nvSpPr>
        <p:spPr>
          <a:xfrm>
            <a:off x="797970" y="2038917"/>
            <a:ext cx="1692000" cy="553998"/>
          </a:xfrm>
          <a:prstGeom prst="rect">
            <a:avLst/>
          </a:prstGeom>
          <a:solidFill>
            <a:srgbClr val="FFCCFF"/>
          </a:solidFill>
          <a:ln>
            <a:solidFill>
              <a:schemeClr val="tx1"/>
            </a:solidFill>
          </a:ln>
        </p:spPr>
        <p:txBody>
          <a:bodyPr wrap="square" rtlCol="0">
            <a:spAutoFit/>
          </a:bodyPr>
          <a:lstStyle/>
          <a:p>
            <a:pPr algn="ctr"/>
            <a:r>
              <a:rPr kumimoji="1" lang="ja-JP" altLang="en-US" sz="1000" dirty="0"/>
              <a:t>安治川水門</a:t>
            </a:r>
            <a:endParaRPr kumimoji="1" lang="en-US" altLang="ja-JP" sz="1000" dirty="0"/>
          </a:p>
          <a:p>
            <a:r>
              <a:rPr lang="ja-JP" altLang="en-US" sz="1000" dirty="0"/>
              <a:t>　計画値：</a:t>
            </a:r>
            <a:r>
              <a:rPr lang="en-US" altLang="ja-JP" sz="1000" dirty="0"/>
              <a:t>3.60m</a:t>
            </a:r>
            <a:endParaRPr lang="ja-JP" altLang="en-US" sz="1000" dirty="0"/>
          </a:p>
          <a:p>
            <a:r>
              <a:rPr lang="ja-JP" altLang="en-US" sz="1000" dirty="0"/>
              <a:t>　</a:t>
            </a:r>
            <a:r>
              <a:rPr lang="ja-JP" altLang="en-US" sz="1000" dirty="0">
                <a:solidFill>
                  <a:srgbClr val="0000FF"/>
                </a:solidFill>
              </a:rPr>
              <a:t>計算値：</a:t>
            </a:r>
            <a:r>
              <a:rPr lang="en-US" altLang="ja-JP" sz="1000" dirty="0">
                <a:solidFill>
                  <a:srgbClr val="0000FF"/>
                </a:solidFill>
              </a:rPr>
              <a:t>3.87m</a:t>
            </a:r>
            <a:r>
              <a:rPr lang="ja-JP" altLang="en-US" sz="1000" dirty="0">
                <a:solidFill>
                  <a:srgbClr val="0000FF"/>
                </a:solidFill>
              </a:rPr>
              <a:t> </a:t>
            </a:r>
            <a:r>
              <a:rPr lang="ja-JP" altLang="en-US" sz="1000" dirty="0">
                <a:solidFill>
                  <a:srgbClr val="FF0000"/>
                </a:solidFill>
              </a:rPr>
              <a:t>（</a:t>
            </a:r>
            <a:r>
              <a:rPr lang="en-US" altLang="ja-JP" sz="1000" dirty="0">
                <a:solidFill>
                  <a:srgbClr val="FF0000"/>
                </a:solidFill>
              </a:rPr>
              <a:t>+0.27m</a:t>
            </a:r>
            <a:r>
              <a:rPr lang="ja-JP" altLang="en-US" sz="1000" dirty="0">
                <a:solidFill>
                  <a:srgbClr val="FF0000"/>
                </a:solidFill>
              </a:rPr>
              <a:t>）</a:t>
            </a:r>
            <a:endParaRPr lang="en-US" altLang="ja-JP" sz="1000" dirty="0">
              <a:solidFill>
                <a:srgbClr val="FF0000"/>
              </a:solidFill>
            </a:endParaRPr>
          </a:p>
        </p:txBody>
      </p:sp>
      <p:cxnSp>
        <p:nvCxnSpPr>
          <p:cNvPr id="102" name="直線矢印コネクタ 101">
            <a:extLst>
              <a:ext uri="{FF2B5EF4-FFF2-40B4-BE49-F238E27FC236}">
                <a16:creationId xmlns:a16="http://schemas.microsoft.com/office/drawing/2014/main" id="{3B8161F3-D52D-46B4-9266-86902EE25449}"/>
              </a:ext>
            </a:extLst>
          </p:cNvPr>
          <p:cNvCxnSpPr>
            <a:cxnSpLocks/>
            <a:stCxn id="97" idx="0"/>
          </p:cNvCxnSpPr>
          <p:nvPr/>
        </p:nvCxnSpPr>
        <p:spPr>
          <a:xfrm flipH="1" flipV="1">
            <a:off x="3186595" y="4252643"/>
            <a:ext cx="441152" cy="670002"/>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746730CF-3946-4EFE-BE82-F5863465972D}"/>
              </a:ext>
            </a:extLst>
          </p:cNvPr>
          <p:cNvCxnSpPr>
            <a:cxnSpLocks/>
          </p:cNvCxnSpPr>
          <p:nvPr/>
        </p:nvCxnSpPr>
        <p:spPr>
          <a:xfrm flipH="1">
            <a:off x="2823374" y="2608397"/>
            <a:ext cx="736872" cy="1366317"/>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2F4D5B24-314D-4F74-980B-E5A059E9E7B7}"/>
              </a:ext>
            </a:extLst>
          </p:cNvPr>
          <p:cNvCxnSpPr>
            <a:cxnSpLocks/>
            <a:stCxn id="101" idx="2"/>
          </p:cNvCxnSpPr>
          <p:nvPr/>
        </p:nvCxnSpPr>
        <p:spPr>
          <a:xfrm>
            <a:off x="1643970" y="2592915"/>
            <a:ext cx="1013704" cy="1019129"/>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17" name="二等辺三角形 116">
            <a:extLst>
              <a:ext uri="{FF2B5EF4-FFF2-40B4-BE49-F238E27FC236}">
                <a16:creationId xmlns:a16="http://schemas.microsoft.com/office/drawing/2014/main" id="{A16429A9-28AC-4C48-95E8-329C130A9ECB}"/>
              </a:ext>
            </a:extLst>
          </p:cNvPr>
          <p:cNvSpPr/>
          <p:nvPr/>
        </p:nvSpPr>
        <p:spPr>
          <a:xfrm>
            <a:off x="6613379" y="4005182"/>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二等辺三角形 117">
            <a:extLst>
              <a:ext uri="{FF2B5EF4-FFF2-40B4-BE49-F238E27FC236}">
                <a16:creationId xmlns:a16="http://schemas.microsoft.com/office/drawing/2014/main" id="{B0B9CCF4-F46B-4E7A-B997-8BAD1012ADCC}"/>
              </a:ext>
            </a:extLst>
          </p:cNvPr>
          <p:cNvSpPr/>
          <p:nvPr/>
        </p:nvSpPr>
        <p:spPr>
          <a:xfrm>
            <a:off x="6080717" y="4237247"/>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B06B3741-D0FD-4A4A-806A-AEE3C09C54EF}"/>
              </a:ext>
            </a:extLst>
          </p:cNvPr>
          <p:cNvSpPr txBox="1"/>
          <p:nvPr/>
        </p:nvSpPr>
        <p:spPr>
          <a:xfrm>
            <a:off x="6001672" y="5811389"/>
            <a:ext cx="1055387" cy="400110"/>
          </a:xfrm>
          <a:prstGeom prst="rect">
            <a:avLst/>
          </a:prstGeom>
          <a:solidFill>
            <a:srgbClr val="FFCCFF"/>
          </a:solidFill>
          <a:ln>
            <a:solidFill>
              <a:schemeClr val="tx1"/>
            </a:solidFill>
          </a:ln>
        </p:spPr>
        <p:txBody>
          <a:bodyPr wrap="square" rtlCol="0">
            <a:spAutoFit/>
          </a:bodyPr>
          <a:lstStyle/>
          <a:p>
            <a:pPr algn="ctr"/>
            <a:r>
              <a:rPr kumimoji="1" lang="ja-JP" altLang="en-US" sz="1000" dirty="0"/>
              <a:t>大阪港</a:t>
            </a:r>
            <a:endParaRPr kumimoji="1" lang="en-US" altLang="ja-JP" sz="1000" dirty="0"/>
          </a:p>
          <a:p>
            <a:pPr algn="ctr"/>
            <a:r>
              <a:rPr lang="ja-JP" altLang="en-US" sz="1000" dirty="0">
                <a:solidFill>
                  <a:srgbClr val="0000FF"/>
                </a:solidFill>
              </a:rPr>
              <a:t>計算値：</a:t>
            </a:r>
            <a:r>
              <a:rPr lang="en-US" altLang="ja-JP" sz="1000" dirty="0">
                <a:solidFill>
                  <a:srgbClr val="0000FF"/>
                </a:solidFill>
              </a:rPr>
              <a:t>1.22m</a:t>
            </a:r>
          </a:p>
        </p:txBody>
      </p:sp>
      <p:sp>
        <p:nvSpPr>
          <p:cNvPr id="120" name="テキスト ボックス 119">
            <a:extLst>
              <a:ext uri="{FF2B5EF4-FFF2-40B4-BE49-F238E27FC236}">
                <a16:creationId xmlns:a16="http://schemas.microsoft.com/office/drawing/2014/main" id="{B45BA545-F83C-4FF4-8B27-E6035E70E720}"/>
              </a:ext>
            </a:extLst>
          </p:cNvPr>
          <p:cNvSpPr txBox="1"/>
          <p:nvPr/>
        </p:nvSpPr>
        <p:spPr>
          <a:xfrm>
            <a:off x="4929408" y="5811372"/>
            <a:ext cx="1021831" cy="400110"/>
          </a:xfrm>
          <a:prstGeom prst="rect">
            <a:avLst/>
          </a:prstGeom>
          <a:solidFill>
            <a:srgbClr val="FFCCFF"/>
          </a:solidFill>
          <a:ln>
            <a:solidFill>
              <a:schemeClr val="tx1"/>
            </a:solidFill>
          </a:ln>
        </p:spPr>
        <p:txBody>
          <a:bodyPr wrap="square" rtlCol="0">
            <a:spAutoFit/>
          </a:bodyPr>
          <a:lstStyle/>
          <a:p>
            <a:pPr algn="ctr"/>
            <a:r>
              <a:rPr lang="ja-JP" altLang="en-US" sz="1000" dirty="0"/>
              <a:t>旧淀川河口</a:t>
            </a:r>
            <a:endParaRPr lang="en-US" altLang="ja-JP" sz="1000" dirty="0"/>
          </a:p>
          <a:p>
            <a:pPr algn="ctr"/>
            <a:r>
              <a:rPr lang="ja-JP" altLang="en-US" sz="1000" dirty="0">
                <a:solidFill>
                  <a:srgbClr val="0000FF"/>
                </a:solidFill>
              </a:rPr>
              <a:t>計算値：</a:t>
            </a:r>
            <a:r>
              <a:rPr lang="en-US" altLang="ja-JP" sz="1000" dirty="0">
                <a:solidFill>
                  <a:srgbClr val="0000FF"/>
                </a:solidFill>
              </a:rPr>
              <a:t>3.58m</a:t>
            </a:r>
          </a:p>
        </p:txBody>
      </p:sp>
      <p:cxnSp>
        <p:nvCxnSpPr>
          <p:cNvPr id="121" name="直線矢印コネクタ 120">
            <a:extLst>
              <a:ext uri="{FF2B5EF4-FFF2-40B4-BE49-F238E27FC236}">
                <a16:creationId xmlns:a16="http://schemas.microsoft.com/office/drawing/2014/main" id="{33E54CEF-754D-4DD2-A10E-8645D6FBD5DB}"/>
              </a:ext>
            </a:extLst>
          </p:cNvPr>
          <p:cNvCxnSpPr>
            <a:cxnSpLocks/>
            <a:stCxn id="119" idx="0"/>
          </p:cNvCxnSpPr>
          <p:nvPr/>
        </p:nvCxnSpPr>
        <p:spPr>
          <a:xfrm flipV="1">
            <a:off x="6529366" y="4120441"/>
            <a:ext cx="173966" cy="1690948"/>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CC7A4A6D-6324-4C3F-8574-623CB335D858}"/>
              </a:ext>
            </a:extLst>
          </p:cNvPr>
          <p:cNvCxnSpPr>
            <a:cxnSpLocks/>
            <a:stCxn id="120" idx="0"/>
          </p:cNvCxnSpPr>
          <p:nvPr/>
        </p:nvCxnSpPr>
        <p:spPr>
          <a:xfrm flipV="1">
            <a:off x="5440324" y="4362438"/>
            <a:ext cx="666408" cy="1448934"/>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23" name="二等辺三角形 122">
            <a:extLst>
              <a:ext uri="{FF2B5EF4-FFF2-40B4-BE49-F238E27FC236}">
                <a16:creationId xmlns:a16="http://schemas.microsoft.com/office/drawing/2014/main" id="{BAE9FDA3-5872-4536-9E94-D55035463531}"/>
              </a:ext>
            </a:extLst>
          </p:cNvPr>
          <p:cNvSpPr/>
          <p:nvPr/>
        </p:nvSpPr>
        <p:spPr>
          <a:xfrm>
            <a:off x="7566774" y="4111972"/>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二等辺三角形 124">
            <a:extLst>
              <a:ext uri="{FF2B5EF4-FFF2-40B4-BE49-F238E27FC236}">
                <a16:creationId xmlns:a16="http://schemas.microsoft.com/office/drawing/2014/main" id="{785B94D6-255E-4C26-B707-E60FE0BF8147}"/>
              </a:ext>
            </a:extLst>
          </p:cNvPr>
          <p:cNvSpPr/>
          <p:nvPr/>
        </p:nvSpPr>
        <p:spPr>
          <a:xfrm>
            <a:off x="7214228" y="3969982"/>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5AC9D383-CC8A-4D5A-9ED5-408F7367A5A8}"/>
              </a:ext>
            </a:extLst>
          </p:cNvPr>
          <p:cNvSpPr txBox="1"/>
          <p:nvPr/>
        </p:nvSpPr>
        <p:spPr>
          <a:xfrm>
            <a:off x="7282580" y="2038917"/>
            <a:ext cx="1692000" cy="553998"/>
          </a:xfrm>
          <a:prstGeom prst="rect">
            <a:avLst/>
          </a:prstGeom>
          <a:solidFill>
            <a:srgbClr val="FFCCFF"/>
          </a:solidFill>
          <a:ln>
            <a:solidFill>
              <a:schemeClr val="tx1"/>
            </a:solidFill>
          </a:ln>
        </p:spPr>
        <p:txBody>
          <a:bodyPr wrap="square" rtlCol="0">
            <a:spAutoFit/>
          </a:bodyPr>
          <a:lstStyle/>
          <a:p>
            <a:pPr algn="ctr"/>
            <a:r>
              <a:rPr kumimoji="1" lang="ja-JP" altLang="en-US" sz="1000" dirty="0"/>
              <a:t>尻無川水門</a:t>
            </a:r>
            <a:endParaRPr kumimoji="1" lang="en-US" altLang="ja-JP" sz="1000" dirty="0"/>
          </a:p>
          <a:p>
            <a:r>
              <a:rPr lang="ja-JP" altLang="en-US" sz="1000" dirty="0"/>
              <a:t>　計画値：</a:t>
            </a:r>
            <a:r>
              <a:rPr lang="en-US" altLang="ja-JP" sz="1000" dirty="0"/>
              <a:t>1.00m</a:t>
            </a:r>
            <a:endParaRPr kumimoji="1" lang="en-US" altLang="ja-JP" sz="1000" dirty="0"/>
          </a:p>
          <a:p>
            <a:r>
              <a:rPr lang="ja-JP" altLang="en-US" sz="1000" dirty="0"/>
              <a:t>　</a:t>
            </a:r>
            <a:r>
              <a:rPr lang="ja-JP" altLang="en-US" sz="1000" dirty="0">
                <a:solidFill>
                  <a:srgbClr val="0000FF"/>
                </a:solidFill>
              </a:rPr>
              <a:t>計算値：</a:t>
            </a:r>
            <a:r>
              <a:rPr lang="en-US" altLang="ja-JP" sz="1000" dirty="0">
                <a:solidFill>
                  <a:srgbClr val="0000FF"/>
                </a:solidFill>
              </a:rPr>
              <a:t>0.68m</a:t>
            </a:r>
            <a:r>
              <a:rPr lang="ja-JP" altLang="en-US" sz="1000" dirty="0">
                <a:solidFill>
                  <a:srgbClr val="FF0000"/>
                </a:solidFill>
              </a:rPr>
              <a:t>（</a:t>
            </a:r>
            <a:r>
              <a:rPr lang="en-US" altLang="ja-JP" sz="1000" dirty="0">
                <a:solidFill>
                  <a:srgbClr val="FF0000"/>
                </a:solidFill>
              </a:rPr>
              <a:t>-0.32m</a:t>
            </a:r>
            <a:r>
              <a:rPr lang="ja-JP" altLang="en-US" sz="1000" dirty="0">
                <a:solidFill>
                  <a:srgbClr val="FF0000"/>
                </a:solidFill>
              </a:rPr>
              <a:t>）</a:t>
            </a:r>
            <a:endParaRPr lang="en-US" altLang="ja-JP" sz="1000" dirty="0">
              <a:solidFill>
                <a:srgbClr val="FF0000"/>
              </a:solidFill>
            </a:endParaRPr>
          </a:p>
        </p:txBody>
      </p:sp>
      <p:sp>
        <p:nvSpPr>
          <p:cNvPr id="127" name="テキスト ボックス 126">
            <a:extLst>
              <a:ext uri="{FF2B5EF4-FFF2-40B4-BE49-F238E27FC236}">
                <a16:creationId xmlns:a16="http://schemas.microsoft.com/office/drawing/2014/main" id="{B87AA4D1-35D0-46E0-9498-C6E63BFC7EA4}"/>
              </a:ext>
            </a:extLst>
          </p:cNvPr>
          <p:cNvSpPr txBox="1"/>
          <p:nvPr/>
        </p:nvSpPr>
        <p:spPr>
          <a:xfrm>
            <a:off x="5379937" y="2038917"/>
            <a:ext cx="1692000" cy="553998"/>
          </a:xfrm>
          <a:prstGeom prst="rect">
            <a:avLst/>
          </a:prstGeom>
          <a:solidFill>
            <a:srgbClr val="FFCCFF"/>
          </a:solidFill>
          <a:ln>
            <a:solidFill>
              <a:schemeClr val="tx1"/>
            </a:solidFill>
          </a:ln>
        </p:spPr>
        <p:txBody>
          <a:bodyPr wrap="square" rtlCol="0">
            <a:spAutoFit/>
          </a:bodyPr>
          <a:lstStyle/>
          <a:p>
            <a:pPr algn="ctr"/>
            <a:r>
              <a:rPr kumimoji="1" lang="ja-JP" altLang="en-US" sz="1000" dirty="0"/>
              <a:t>安治川水門</a:t>
            </a:r>
            <a:endParaRPr kumimoji="1" lang="en-US" altLang="ja-JP" sz="1000" dirty="0"/>
          </a:p>
          <a:p>
            <a:r>
              <a:rPr lang="ja-JP" altLang="en-US" sz="1000" dirty="0"/>
              <a:t>　計画値：</a:t>
            </a:r>
            <a:r>
              <a:rPr lang="en-US" altLang="ja-JP" sz="1000" dirty="0"/>
              <a:t>1.00m</a:t>
            </a:r>
            <a:endParaRPr lang="ja-JP" altLang="en-US" sz="1000" dirty="0"/>
          </a:p>
          <a:p>
            <a:r>
              <a:rPr lang="ja-JP" altLang="en-US" sz="1000" dirty="0"/>
              <a:t>　</a:t>
            </a:r>
            <a:r>
              <a:rPr lang="ja-JP" altLang="en-US" sz="1000" dirty="0">
                <a:solidFill>
                  <a:srgbClr val="0000FF"/>
                </a:solidFill>
              </a:rPr>
              <a:t>計算値：</a:t>
            </a:r>
            <a:r>
              <a:rPr lang="en-US" altLang="ja-JP" sz="1000" dirty="0">
                <a:solidFill>
                  <a:srgbClr val="0000FF"/>
                </a:solidFill>
              </a:rPr>
              <a:t>0.98m</a:t>
            </a:r>
            <a:r>
              <a:rPr lang="ja-JP" altLang="en-US" sz="1000" dirty="0">
                <a:solidFill>
                  <a:srgbClr val="FF0000"/>
                </a:solidFill>
              </a:rPr>
              <a:t>（</a:t>
            </a:r>
            <a:r>
              <a:rPr lang="en-US" altLang="ja-JP" sz="1000" dirty="0">
                <a:solidFill>
                  <a:srgbClr val="FF0000"/>
                </a:solidFill>
              </a:rPr>
              <a:t>-0.02m</a:t>
            </a:r>
            <a:r>
              <a:rPr lang="ja-JP" altLang="en-US" sz="1000" dirty="0">
                <a:solidFill>
                  <a:srgbClr val="FF0000"/>
                </a:solidFill>
              </a:rPr>
              <a:t>）</a:t>
            </a:r>
            <a:endParaRPr lang="en-US" altLang="ja-JP" sz="1000" dirty="0">
              <a:solidFill>
                <a:srgbClr val="FF0000"/>
              </a:solidFill>
            </a:endParaRPr>
          </a:p>
        </p:txBody>
      </p:sp>
      <p:cxnSp>
        <p:nvCxnSpPr>
          <p:cNvPr id="128" name="直線矢印コネクタ 127">
            <a:extLst>
              <a:ext uri="{FF2B5EF4-FFF2-40B4-BE49-F238E27FC236}">
                <a16:creationId xmlns:a16="http://schemas.microsoft.com/office/drawing/2014/main" id="{F87D855A-AA12-4F45-99E5-DDEE186A078E}"/>
              </a:ext>
            </a:extLst>
          </p:cNvPr>
          <p:cNvCxnSpPr>
            <a:cxnSpLocks/>
            <a:stCxn id="124" idx="0"/>
          </p:cNvCxnSpPr>
          <p:nvPr/>
        </p:nvCxnSpPr>
        <p:spPr>
          <a:xfrm flipH="1" flipV="1">
            <a:off x="7711994" y="4264642"/>
            <a:ext cx="515334" cy="647664"/>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2F094322-2780-465F-B08E-62EC3940B592}"/>
              </a:ext>
            </a:extLst>
          </p:cNvPr>
          <p:cNvCxnSpPr>
            <a:cxnSpLocks/>
            <a:stCxn id="126" idx="2"/>
          </p:cNvCxnSpPr>
          <p:nvPr/>
        </p:nvCxnSpPr>
        <p:spPr>
          <a:xfrm flipH="1">
            <a:off x="7319630" y="2592915"/>
            <a:ext cx="808950" cy="1381799"/>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85705C40-439F-45F3-A763-73FA3D1E9D1E}"/>
              </a:ext>
            </a:extLst>
          </p:cNvPr>
          <p:cNvCxnSpPr>
            <a:cxnSpLocks/>
            <a:stCxn id="127" idx="2"/>
          </p:cNvCxnSpPr>
          <p:nvPr/>
        </p:nvCxnSpPr>
        <p:spPr>
          <a:xfrm>
            <a:off x="6225937" y="2592915"/>
            <a:ext cx="883050" cy="951518"/>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04595454-CC3B-4A6F-8D5F-7441A4A83C08}"/>
              </a:ext>
            </a:extLst>
          </p:cNvPr>
          <p:cNvSpPr txBox="1"/>
          <p:nvPr/>
        </p:nvSpPr>
        <p:spPr>
          <a:xfrm>
            <a:off x="2781747" y="4922645"/>
            <a:ext cx="1692000" cy="553998"/>
          </a:xfrm>
          <a:prstGeom prst="rect">
            <a:avLst/>
          </a:prstGeom>
          <a:solidFill>
            <a:srgbClr val="FFCCFF"/>
          </a:solidFill>
          <a:ln>
            <a:solidFill>
              <a:schemeClr val="tx1"/>
            </a:solidFill>
          </a:ln>
        </p:spPr>
        <p:txBody>
          <a:bodyPr wrap="square" rtlCol="0">
            <a:spAutoFit/>
          </a:bodyPr>
          <a:lstStyle/>
          <a:p>
            <a:pPr algn="ctr"/>
            <a:r>
              <a:rPr kumimoji="1" lang="ja-JP" altLang="en-US" sz="1000" dirty="0"/>
              <a:t>木津川水門</a:t>
            </a:r>
            <a:endParaRPr kumimoji="1" lang="en-US" altLang="ja-JP" sz="1000" dirty="0"/>
          </a:p>
          <a:p>
            <a:r>
              <a:rPr lang="ja-JP" altLang="en-US" sz="1000" dirty="0"/>
              <a:t>　計画値：</a:t>
            </a:r>
            <a:r>
              <a:rPr lang="en-US" altLang="ja-JP" sz="1000" dirty="0"/>
              <a:t>3.60m</a:t>
            </a:r>
          </a:p>
          <a:p>
            <a:r>
              <a:rPr lang="ja-JP" altLang="en-US" sz="1000" dirty="0"/>
              <a:t>　</a:t>
            </a:r>
            <a:r>
              <a:rPr lang="ja-JP" altLang="en-US" sz="1000" dirty="0">
                <a:solidFill>
                  <a:srgbClr val="0000FF"/>
                </a:solidFill>
              </a:rPr>
              <a:t>計算値：</a:t>
            </a:r>
            <a:r>
              <a:rPr lang="en-US" altLang="ja-JP" sz="1000" dirty="0">
                <a:solidFill>
                  <a:srgbClr val="0000FF"/>
                </a:solidFill>
              </a:rPr>
              <a:t>4.17m</a:t>
            </a:r>
            <a:r>
              <a:rPr kumimoji="1" lang="ja-JP" altLang="en-US" sz="1000" dirty="0">
                <a:solidFill>
                  <a:srgbClr val="FF0000"/>
                </a:solidFill>
              </a:rPr>
              <a:t>（</a:t>
            </a:r>
            <a:r>
              <a:rPr lang="en-US" altLang="ja-JP" sz="1000" dirty="0">
                <a:solidFill>
                  <a:srgbClr val="FF0000"/>
                </a:solidFill>
              </a:rPr>
              <a:t>+</a:t>
            </a:r>
            <a:r>
              <a:rPr kumimoji="1" lang="en-US" altLang="ja-JP" sz="1000" dirty="0">
                <a:solidFill>
                  <a:srgbClr val="FF0000"/>
                </a:solidFill>
              </a:rPr>
              <a:t>0.57m</a:t>
            </a:r>
            <a:r>
              <a:rPr kumimoji="1" lang="ja-JP" altLang="en-US" sz="1000" dirty="0">
                <a:solidFill>
                  <a:srgbClr val="FF0000"/>
                </a:solidFill>
              </a:rPr>
              <a:t>）</a:t>
            </a:r>
          </a:p>
        </p:txBody>
      </p:sp>
      <p:sp>
        <p:nvSpPr>
          <p:cNvPr id="100" name="テキスト ボックス 99">
            <a:extLst>
              <a:ext uri="{FF2B5EF4-FFF2-40B4-BE49-F238E27FC236}">
                <a16:creationId xmlns:a16="http://schemas.microsoft.com/office/drawing/2014/main" id="{845FA936-D097-4185-8183-F7298201E6AF}"/>
              </a:ext>
            </a:extLst>
          </p:cNvPr>
          <p:cNvSpPr txBox="1"/>
          <p:nvPr/>
        </p:nvSpPr>
        <p:spPr>
          <a:xfrm>
            <a:off x="2697607" y="2038917"/>
            <a:ext cx="1692000" cy="553998"/>
          </a:xfrm>
          <a:prstGeom prst="rect">
            <a:avLst/>
          </a:prstGeom>
          <a:solidFill>
            <a:srgbClr val="FFCCFF"/>
          </a:solidFill>
          <a:ln>
            <a:solidFill>
              <a:schemeClr val="tx1"/>
            </a:solidFill>
          </a:ln>
        </p:spPr>
        <p:txBody>
          <a:bodyPr wrap="square" rtlCol="0">
            <a:spAutoFit/>
          </a:bodyPr>
          <a:lstStyle/>
          <a:p>
            <a:pPr algn="ctr"/>
            <a:r>
              <a:rPr kumimoji="1" lang="ja-JP" altLang="en-US" sz="1000" dirty="0"/>
              <a:t>尻無川水門</a:t>
            </a:r>
            <a:endParaRPr kumimoji="1" lang="en-US" altLang="ja-JP" sz="1000" dirty="0"/>
          </a:p>
          <a:p>
            <a:r>
              <a:rPr lang="ja-JP" altLang="en-US" sz="1000" dirty="0"/>
              <a:t>　計画値：</a:t>
            </a:r>
            <a:r>
              <a:rPr lang="en-US" altLang="ja-JP" sz="1000" dirty="0"/>
              <a:t>3.60m</a:t>
            </a:r>
          </a:p>
          <a:p>
            <a:r>
              <a:rPr lang="ja-JP" altLang="en-US" sz="1000" dirty="0"/>
              <a:t>　</a:t>
            </a:r>
            <a:r>
              <a:rPr lang="ja-JP" altLang="en-US" sz="1000" dirty="0">
                <a:solidFill>
                  <a:srgbClr val="0000FF"/>
                </a:solidFill>
              </a:rPr>
              <a:t>計算値：</a:t>
            </a:r>
            <a:r>
              <a:rPr lang="en-US" altLang="ja-JP" sz="1000" dirty="0">
                <a:solidFill>
                  <a:srgbClr val="0000FF"/>
                </a:solidFill>
              </a:rPr>
              <a:t>3.97m</a:t>
            </a:r>
            <a:r>
              <a:rPr lang="ja-JP" altLang="en-US" sz="1000" dirty="0">
                <a:solidFill>
                  <a:srgbClr val="FF0000"/>
                </a:solidFill>
              </a:rPr>
              <a:t>（</a:t>
            </a:r>
            <a:r>
              <a:rPr lang="en-US" altLang="ja-JP" sz="1000" dirty="0">
                <a:solidFill>
                  <a:srgbClr val="FF0000"/>
                </a:solidFill>
              </a:rPr>
              <a:t>+0.37m</a:t>
            </a:r>
            <a:r>
              <a:rPr lang="ja-JP" altLang="en-US" sz="1000" dirty="0">
                <a:solidFill>
                  <a:srgbClr val="FF0000"/>
                </a:solidFill>
              </a:rPr>
              <a:t>）</a:t>
            </a:r>
          </a:p>
        </p:txBody>
      </p:sp>
      <p:sp>
        <p:nvSpPr>
          <p:cNvPr id="68" name="テキスト ボックス 67">
            <a:extLst>
              <a:ext uri="{FF2B5EF4-FFF2-40B4-BE49-F238E27FC236}">
                <a16:creationId xmlns:a16="http://schemas.microsoft.com/office/drawing/2014/main" id="{0FD05CED-6490-441A-A848-168D7126C17E}"/>
              </a:ext>
            </a:extLst>
          </p:cNvPr>
          <p:cNvSpPr txBox="1"/>
          <p:nvPr/>
        </p:nvSpPr>
        <p:spPr>
          <a:xfrm>
            <a:off x="2146532" y="5811389"/>
            <a:ext cx="1692000" cy="553998"/>
          </a:xfrm>
          <a:prstGeom prst="rect">
            <a:avLst/>
          </a:prstGeom>
          <a:solidFill>
            <a:srgbClr val="FFCCFF"/>
          </a:solidFill>
          <a:ln>
            <a:solidFill>
              <a:schemeClr val="tx1"/>
            </a:solidFill>
          </a:ln>
        </p:spPr>
        <p:txBody>
          <a:bodyPr wrap="square" rtlCol="0">
            <a:spAutoFit/>
          </a:bodyPr>
          <a:lstStyle/>
          <a:p>
            <a:pPr algn="ctr"/>
            <a:r>
              <a:rPr kumimoji="1" lang="ja-JP" altLang="en-US" sz="1000" dirty="0"/>
              <a:t>大阪港</a:t>
            </a:r>
            <a:endParaRPr kumimoji="1" lang="en-US" altLang="ja-JP" sz="1000" dirty="0"/>
          </a:p>
          <a:p>
            <a:r>
              <a:rPr lang="ja-JP" altLang="en-US" sz="1000" dirty="0"/>
              <a:t>　計画値：－</a:t>
            </a:r>
            <a:endParaRPr lang="en-US" altLang="ja-JP" sz="1000" dirty="0"/>
          </a:p>
          <a:p>
            <a:r>
              <a:rPr lang="ja-JP" altLang="en-US" sz="1000" dirty="0"/>
              <a:t>　</a:t>
            </a:r>
            <a:r>
              <a:rPr lang="ja-JP" altLang="en-US" sz="1000" dirty="0">
                <a:solidFill>
                  <a:srgbClr val="0000FF"/>
                </a:solidFill>
              </a:rPr>
              <a:t>計算値：</a:t>
            </a:r>
            <a:r>
              <a:rPr lang="en-US" altLang="ja-JP" sz="1000" dirty="0">
                <a:solidFill>
                  <a:srgbClr val="0000FF"/>
                </a:solidFill>
              </a:rPr>
              <a:t>3.66m</a:t>
            </a:r>
            <a:endParaRPr lang="en-US" altLang="ja-JP" sz="1000" dirty="0">
              <a:solidFill>
                <a:srgbClr val="FF0000"/>
              </a:solidFill>
            </a:endParaRPr>
          </a:p>
        </p:txBody>
      </p:sp>
      <p:sp>
        <p:nvSpPr>
          <p:cNvPr id="69" name="テキスト ボックス 68">
            <a:extLst>
              <a:ext uri="{FF2B5EF4-FFF2-40B4-BE49-F238E27FC236}">
                <a16:creationId xmlns:a16="http://schemas.microsoft.com/office/drawing/2014/main" id="{E5AF4FE8-7288-4508-AE7E-B663D55441DA}"/>
              </a:ext>
            </a:extLst>
          </p:cNvPr>
          <p:cNvSpPr txBox="1"/>
          <p:nvPr/>
        </p:nvSpPr>
        <p:spPr>
          <a:xfrm>
            <a:off x="346948" y="5811372"/>
            <a:ext cx="1692000" cy="553998"/>
          </a:xfrm>
          <a:prstGeom prst="rect">
            <a:avLst/>
          </a:prstGeom>
          <a:solidFill>
            <a:srgbClr val="FFCCFF"/>
          </a:solidFill>
          <a:ln>
            <a:solidFill>
              <a:schemeClr val="tx1"/>
            </a:solidFill>
          </a:ln>
        </p:spPr>
        <p:txBody>
          <a:bodyPr wrap="square" rtlCol="0">
            <a:spAutoFit/>
          </a:bodyPr>
          <a:lstStyle/>
          <a:p>
            <a:pPr algn="ctr"/>
            <a:r>
              <a:rPr lang="ja-JP" altLang="en-US" sz="1000" dirty="0"/>
              <a:t>旧淀川河口</a:t>
            </a:r>
            <a:endParaRPr lang="en-US" altLang="ja-JP" sz="1000" dirty="0"/>
          </a:p>
          <a:p>
            <a:r>
              <a:rPr lang="ja-JP" altLang="en-US" sz="1000" dirty="0"/>
              <a:t>　計画値：</a:t>
            </a:r>
            <a:r>
              <a:rPr lang="en-US" altLang="ja-JP" sz="1000" dirty="0"/>
              <a:t>3.00m</a:t>
            </a:r>
          </a:p>
          <a:p>
            <a:r>
              <a:rPr lang="ja-JP" altLang="en-US" sz="1000" dirty="0"/>
              <a:t>　</a:t>
            </a:r>
            <a:r>
              <a:rPr lang="ja-JP" altLang="en-US" sz="1000" dirty="0">
                <a:solidFill>
                  <a:srgbClr val="0000FF"/>
                </a:solidFill>
              </a:rPr>
              <a:t>計算値：</a:t>
            </a:r>
            <a:r>
              <a:rPr lang="en-US" altLang="ja-JP" sz="1000" dirty="0">
                <a:solidFill>
                  <a:srgbClr val="0000FF"/>
                </a:solidFill>
              </a:rPr>
              <a:t>3.11m</a:t>
            </a:r>
            <a:r>
              <a:rPr lang="ja-JP" altLang="en-US" sz="1000" dirty="0">
                <a:solidFill>
                  <a:srgbClr val="FF0000"/>
                </a:solidFill>
              </a:rPr>
              <a:t>（</a:t>
            </a:r>
            <a:r>
              <a:rPr lang="en-US" altLang="ja-JP" sz="1000" dirty="0">
                <a:solidFill>
                  <a:srgbClr val="FF0000"/>
                </a:solidFill>
              </a:rPr>
              <a:t>+0.11m</a:t>
            </a:r>
            <a:r>
              <a:rPr lang="ja-JP" altLang="en-US" sz="1000" dirty="0">
                <a:solidFill>
                  <a:srgbClr val="FF0000"/>
                </a:solidFill>
              </a:rPr>
              <a:t>）</a:t>
            </a:r>
            <a:endParaRPr lang="en-US" altLang="ja-JP" sz="1000" dirty="0">
              <a:solidFill>
                <a:srgbClr val="FF0000"/>
              </a:solidFill>
            </a:endParaRPr>
          </a:p>
        </p:txBody>
      </p:sp>
      <p:sp>
        <p:nvSpPr>
          <p:cNvPr id="94" name="二等辺三角形 93">
            <a:extLst>
              <a:ext uri="{FF2B5EF4-FFF2-40B4-BE49-F238E27FC236}">
                <a16:creationId xmlns:a16="http://schemas.microsoft.com/office/drawing/2014/main" id="{D7BF702D-6CC4-4FE0-A227-E6454EEDC531}"/>
              </a:ext>
            </a:extLst>
          </p:cNvPr>
          <p:cNvSpPr/>
          <p:nvPr/>
        </p:nvSpPr>
        <p:spPr>
          <a:xfrm>
            <a:off x="7081320" y="3544434"/>
            <a:ext cx="145220" cy="125189"/>
          </a:xfrm>
          <a:prstGeom prst="triangle">
            <a:avLst/>
          </a:prstGeom>
          <a:solidFill>
            <a:srgbClr val="FF00F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309DAE8A-A187-40F8-B6E9-51AFDB709FE7}"/>
              </a:ext>
            </a:extLst>
          </p:cNvPr>
          <p:cNvSpPr txBox="1"/>
          <p:nvPr/>
        </p:nvSpPr>
        <p:spPr>
          <a:xfrm>
            <a:off x="7381328" y="4912306"/>
            <a:ext cx="1692000" cy="553998"/>
          </a:xfrm>
          <a:prstGeom prst="rect">
            <a:avLst/>
          </a:prstGeom>
          <a:solidFill>
            <a:srgbClr val="FFCCFF"/>
          </a:solidFill>
          <a:ln>
            <a:solidFill>
              <a:schemeClr val="tx1"/>
            </a:solidFill>
          </a:ln>
        </p:spPr>
        <p:txBody>
          <a:bodyPr wrap="square" rtlCol="0">
            <a:spAutoFit/>
          </a:bodyPr>
          <a:lstStyle/>
          <a:p>
            <a:pPr algn="ctr"/>
            <a:r>
              <a:rPr kumimoji="1" lang="ja-JP" altLang="en-US" sz="1000" dirty="0"/>
              <a:t>木津川水門</a:t>
            </a:r>
            <a:endParaRPr kumimoji="1" lang="en-US" altLang="ja-JP" sz="1000" dirty="0"/>
          </a:p>
          <a:p>
            <a:r>
              <a:rPr lang="ja-JP" altLang="en-US" sz="1000" dirty="0"/>
              <a:t>　計画値：</a:t>
            </a:r>
            <a:r>
              <a:rPr lang="en-US" altLang="ja-JP" sz="1000" dirty="0"/>
              <a:t>1.00m</a:t>
            </a:r>
            <a:endParaRPr kumimoji="1" lang="en-US" altLang="ja-JP" sz="1000" dirty="0"/>
          </a:p>
          <a:p>
            <a:r>
              <a:rPr lang="ja-JP" altLang="en-US" sz="1000" dirty="0"/>
              <a:t>　</a:t>
            </a:r>
            <a:r>
              <a:rPr lang="ja-JP" altLang="en-US" sz="1000" dirty="0">
                <a:solidFill>
                  <a:srgbClr val="0000FF"/>
                </a:solidFill>
              </a:rPr>
              <a:t>計算値：</a:t>
            </a:r>
            <a:r>
              <a:rPr lang="en-US" altLang="ja-JP" sz="1000" dirty="0">
                <a:solidFill>
                  <a:srgbClr val="0000FF"/>
                </a:solidFill>
              </a:rPr>
              <a:t>0.59m</a:t>
            </a:r>
            <a:r>
              <a:rPr lang="ja-JP" altLang="en-US" sz="1000" dirty="0">
                <a:solidFill>
                  <a:srgbClr val="FF0000"/>
                </a:solidFill>
              </a:rPr>
              <a:t>（</a:t>
            </a:r>
            <a:r>
              <a:rPr lang="en-US" altLang="ja-JP" sz="1000" dirty="0">
                <a:solidFill>
                  <a:srgbClr val="FF0000"/>
                </a:solidFill>
              </a:rPr>
              <a:t>-0.41m</a:t>
            </a:r>
            <a:r>
              <a:rPr lang="ja-JP" altLang="en-US" sz="1000" dirty="0">
                <a:solidFill>
                  <a:srgbClr val="FF0000"/>
                </a:solidFill>
              </a:rPr>
              <a:t>）</a:t>
            </a:r>
            <a:endParaRPr lang="en-US" altLang="ja-JP" sz="1000" dirty="0">
              <a:solidFill>
                <a:srgbClr val="FF0000"/>
              </a:solidFill>
            </a:endParaRPr>
          </a:p>
        </p:txBody>
      </p:sp>
      <p:sp>
        <p:nvSpPr>
          <p:cNvPr id="106" name="テキスト ボックス 105">
            <a:extLst>
              <a:ext uri="{FF2B5EF4-FFF2-40B4-BE49-F238E27FC236}">
                <a16:creationId xmlns:a16="http://schemas.microsoft.com/office/drawing/2014/main" id="{085BE1B0-A4AD-470F-A11B-424A177B2358}"/>
              </a:ext>
            </a:extLst>
          </p:cNvPr>
          <p:cNvSpPr txBox="1"/>
          <p:nvPr/>
        </p:nvSpPr>
        <p:spPr>
          <a:xfrm>
            <a:off x="2517781" y="6567854"/>
            <a:ext cx="412844" cy="230832"/>
          </a:xfrm>
          <a:prstGeom prst="rect">
            <a:avLst/>
          </a:prstGeom>
          <a:noFill/>
        </p:spPr>
        <p:txBody>
          <a:bodyPr wrap="square" rtlCol="0">
            <a:spAutoFit/>
          </a:bodyPr>
          <a:lstStyle/>
          <a:p>
            <a:r>
              <a:rPr kumimoji="1" lang="en-US" altLang="ja-JP" sz="900" dirty="0"/>
              <a:t>(m)</a:t>
            </a:r>
            <a:endParaRPr kumimoji="1" lang="ja-JP" altLang="en-US" sz="900" dirty="0"/>
          </a:p>
        </p:txBody>
      </p:sp>
      <p:sp>
        <p:nvSpPr>
          <p:cNvPr id="107" name="テキスト ボックス 106">
            <a:extLst>
              <a:ext uri="{FF2B5EF4-FFF2-40B4-BE49-F238E27FC236}">
                <a16:creationId xmlns:a16="http://schemas.microsoft.com/office/drawing/2014/main" id="{8AB29A70-616A-4872-BDFD-7F7CFF201FFA}"/>
              </a:ext>
            </a:extLst>
          </p:cNvPr>
          <p:cNvSpPr txBox="1"/>
          <p:nvPr/>
        </p:nvSpPr>
        <p:spPr>
          <a:xfrm>
            <a:off x="7020118" y="6567854"/>
            <a:ext cx="412844" cy="230832"/>
          </a:xfrm>
          <a:prstGeom prst="rect">
            <a:avLst/>
          </a:prstGeom>
          <a:noFill/>
        </p:spPr>
        <p:txBody>
          <a:bodyPr wrap="square" rtlCol="0">
            <a:spAutoFit/>
          </a:bodyPr>
          <a:lstStyle/>
          <a:p>
            <a:r>
              <a:rPr kumimoji="1" lang="en-US" altLang="ja-JP" sz="900" dirty="0"/>
              <a:t>(m)</a:t>
            </a:r>
            <a:endParaRPr kumimoji="1" lang="ja-JP" altLang="en-US" sz="900" dirty="0"/>
          </a:p>
        </p:txBody>
      </p:sp>
    </p:spTree>
    <p:extLst>
      <p:ext uri="{BB962C8B-B14F-4D97-AF65-F5344CB8AC3E}">
        <p14:creationId xmlns:p14="http://schemas.microsoft.com/office/powerpoint/2010/main" val="342090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a:extLst>
              <a:ext uri="{FF2B5EF4-FFF2-40B4-BE49-F238E27FC236}">
                <a16:creationId xmlns:a16="http://schemas.microsoft.com/office/drawing/2014/main" id="{53E9EC07-C3AF-4091-8B22-40D2FFDF1866}"/>
              </a:ext>
            </a:extLst>
          </p:cNvPr>
          <p:cNvSpPr txBox="1"/>
          <p:nvPr/>
        </p:nvSpPr>
        <p:spPr>
          <a:xfrm>
            <a:off x="4782013" y="3525435"/>
            <a:ext cx="2700362" cy="3046988"/>
          </a:xfrm>
          <a:prstGeom prst="rect">
            <a:avLst/>
          </a:prstGeom>
          <a:solidFill>
            <a:schemeClr val="bg1">
              <a:lumMod val="85000"/>
            </a:schemeClr>
          </a:solidFill>
          <a:ln w="19050">
            <a:solidFill>
              <a:schemeClr val="bg1">
                <a:lumMod val="50000"/>
              </a:schemeClr>
            </a:solidFill>
          </a:ln>
        </p:spPr>
        <p:txBody>
          <a:bodyPr wrap="square" rtlCol="0">
            <a:spAutoFit/>
          </a:bodyPr>
          <a:lstStyle/>
          <a:p>
            <a:pPr algn="ctr"/>
            <a:r>
              <a:rPr kumimoji="1" lang="ja-JP" altLang="en-US" sz="1200" dirty="0"/>
              <a:t>参考ケース</a:t>
            </a:r>
            <a:r>
              <a:rPr kumimoji="1" lang="en-US" altLang="ja-JP" sz="1200" dirty="0"/>
              <a:t>(</a:t>
            </a:r>
            <a:r>
              <a:rPr kumimoji="1" lang="ja-JP" altLang="en-US" sz="1200" dirty="0"/>
              <a:t>前回審議会提示定数</a:t>
            </a:r>
            <a:r>
              <a:rPr kumimoji="1" lang="en-US" altLang="ja-JP" sz="1200" dirty="0"/>
              <a:t>)</a:t>
            </a:r>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p:txBody>
      </p:sp>
      <p:sp>
        <p:nvSpPr>
          <p:cNvPr id="43" name="テキスト ボックス 42">
            <a:extLst>
              <a:ext uri="{FF2B5EF4-FFF2-40B4-BE49-F238E27FC236}">
                <a16:creationId xmlns:a16="http://schemas.microsoft.com/office/drawing/2014/main" id="{C436178C-15A3-43F5-81DE-A5ECFD1CD885}"/>
              </a:ext>
            </a:extLst>
          </p:cNvPr>
          <p:cNvSpPr txBox="1"/>
          <p:nvPr/>
        </p:nvSpPr>
        <p:spPr>
          <a:xfrm>
            <a:off x="2106098" y="3529713"/>
            <a:ext cx="2660605" cy="3046988"/>
          </a:xfrm>
          <a:prstGeom prst="rect">
            <a:avLst/>
          </a:prstGeom>
          <a:solidFill>
            <a:srgbClr val="FFCCFF"/>
          </a:solidFill>
          <a:ln w="19050">
            <a:solidFill>
              <a:srgbClr val="FF00FF"/>
            </a:solidFill>
          </a:ln>
        </p:spPr>
        <p:txBody>
          <a:bodyPr wrap="square" rtlCol="0">
            <a:spAutoFit/>
          </a:bodyPr>
          <a:lstStyle/>
          <a:p>
            <a:pPr algn="ctr"/>
            <a:r>
              <a:rPr lang="ja-JP" altLang="en-US" sz="1200" dirty="0"/>
              <a:t>再現計算による高潮計算</a:t>
            </a:r>
            <a:endParaRPr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p:txBody>
      </p:sp>
      <p:sp>
        <p:nvSpPr>
          <p:cNvPr id="4" name="テキスト ボックス 3">
            <a:extLst>
              <a:ext uri="{FF2B5EF4-FFF2-40B4-BE49-F238E27FC236}">
                <a16:creationId xmlns:a16="http://schemas.microsoft.com/office/drawing/2014/main" id="{EE50E0B0-B8C6-4B37-95B4-E6818B179082}"/>
              </a:ext>
            </a:extLst>
          </p:cNvPr>
          <p:cNvSpPr txBox="1"/>
          <p:nvPr/>
        </p:nvSpPr>
        <p:spPr>
          <a:xfrm>
            <a:off x="1190617" y="3525435"/>
            <a:ext cx="900171" cy="3046988"/>
          </a:xfrm>
          <a:prstGeom prst="rect">
            <a:avLst/>
          </a:prstGeom>
          <a:solidFill>
            <a:srgbClr val="CCFFFF"/>
          </a:solidFill>
          <a:ln w="19050">
            <a:solidFill>
              <a:schemeClr val="tx1"/>
            </a:solidFill>
          </a:ln>
        </p:spPr>
        <p:txBody>
          <a:bodyPr wrap="square" rtlCol="0">
            <a:spAutoFit/>
          </a:bodyPr>
          <a:lstStyle/>
          <a:p>
            <a:pPr algn="ctr"/>
            <a:r>
              <a:rPr kumimoji="1" lang="ja-JP" altLang="en-US" sz="1200" dirty="0"/>
              <a:t>現行計画</a:t>
            </a: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en-US" altLang="ja-JP" sz="1200" dirty="0"/>
          </a:p>
          <a:p>
            <a:pPr algn="ctr"/>
            <a:endParaRPr lang="en-US" altLang="ja-JP" sz="1200" dirty="0"/>
          </a:p>
          <a:p>
            <a:pPr algn="ctr"/>
            <a:endParaRPr kumimoji="1" lang="ja-JP" altLang="en-US" sz="1200" dirty="0"/>
          </a:p>
        </p:txBody>
      </p:sp>
      <p:pic>
        <p:nvPicPr>
          <p:cNvPr id="6" name="図 5">
            <a:extLst>
              <a:ext uri="{FF2B5EF4-FFF2-40B4-BE49-F238E27FC236}">
                <a16:creationId xmlns:a16="http://schemas.microsoft.com/office/drawing/2014/main" id="{B29DE82F-C9E5-4A7D-A050-4B0155EB47F0}"/>
              </a:ext>
            </a:extLst>
          </p:cNvPr>
          <p:cNvPicPr>
            <a:picLocks noChangeAspect="1"/>
          </p:cNvPicPr>
          <p:nvPr/>
        </p:nvPicPr>
        <p:blipFill rotWithShape="1">
          <a:blip r:embed="rId3"/>
          <a:srcRect b="2613"/>
          <a:stretch/>
        </p:blipFill>
        <p:spPr>
          <a:xfrm>
            <a:off x="904055" y="3350602"/>
            <a:ext cx="7887981" cy="3207775"/>
          </a:xfrm>
          <a:prstGeom prst="rect">
            <a:avLst/>
          </a:prstGeom>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２．現行高潮計画外力による高潮・波浪計算（水門天端高の比較）</a:t>
            </a:r>
          </a:p>
        </p:txBody>
      </p:sp>
      <p:sp>
        <p:nvSpPr>
          <p:cNvPr id="44" name="スライド番号プレースホルダー 2">
            <a:extLst>
              <a:ext uri="{FF2B5EF4-FFF2-40B4-BE49-F238E27FC236}">
                <a16:creationId xmlns:a16="http://schemas.microsoft.com/office/drawing/2014/main" id="{DE4DB9E7-0F14-4494-B3D2-06970084F8CC}"/>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13</a:t>
            </a:fld>
            <a:endParaRPr kumimoji="1" lang="ja-JP" altLang="en-US" sz="1600" dirty="0">
              <a:solidFill>
                <a:schemeClr val="tx1"/>
              </a:solidFill>
            </a:endParaRPr>
          </a:p>
        </p:txBody>
      </p:sp>
      <p:cxnSp>
        <p:nvCxnSpPr>
          <p:cNvPr id="32" name="直線矢印コネクタ 31">
            <a:extLst>
              <a:ext uri="{FF2B5EF4-FFF2-40B4-BE49-F238E27FC236}">
                <a16:creationId xmlns:a16="http://schemas.microsoft.com/office/drawing/2014/main" id="{01A2C531-8647-4D92-9EA2-95ACE876E5F6}"/>
              </a:ext>
            </a:extLst>
          </p:cNvPr>
          <p:cNvCxnSpPr>
            <a:cxnSpLocks/>
          </p:cNvCxnSpPr>
          <p:nvPr/>
        </p:nvCxnSpPr>
        <p:spPr>
          <a:xfrm>
            <a:off x="923481" y="3947925"/>
            <a:ext cx="441625" cy="1038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テキスト ボックス 32">
            <a:extLst>
              <a:ext uri="{FF2B5EF4-FFF2-40B4-BE49-F238E27FC236}">
                <a16:creationId xmlns:a16="http://schemas.microsoft.com/office/drawing/2014/main" id="{8A569EC7-A06B-45C0-B31C-5B25C9B9C89C}"/>
              </a:ext>
            </a:extLst>
          </p:cNvPr>
          <p:cNvSpPr txBox="1"/>
          <p:nvPr/>
        </p:nvSpPr>
        <p:spPr>
          <a:xfrm>
            <a:off x="151729" y="3796316"/>
            <a:ext cx="879217" cy="215444"/>
          </a:xfrm>
          <a:prstGeom prst="rect">
            <a:avLst/>
          </a:prstGeom>
          <a:noFill/>
        </p:spPr>
        <p:txBody>
          <a:bodyPr wrap="square" rtlCol="0">
            <a:spAutoFit/>
          </a:bodyPr>
          <a:lstStyle/>
          <a:p>
            <a:pPr algn="r"/>
            <a:r>
              <a:rPr kumimoji="1" lang="ja-JP" altLang="en-US" sz="800" dirty="0">
                <a:solidFill>
                  <a:srgbClr val="0000FF"/>
                </a:solidFill>
              </a:rPr>
              <a:t>地盤沈下量</a:t>
            </a:r>
            <a:r>
              <a:rPr kumimoji="1" lang="en-US" altLang="ja-JP" sz="800" dirty="0">
                <a:solidFill>
                  <a:srgbClr val="0000FF"/>
                </a:solidFill>
              </a:rPr>
              <a:t>※</a:t>
            </a:r>
            <a:endParaRPr kumimoji="1" lang="ja-JP" altLang="en-US" sz="800" dirty="0">
              <a:solidFill>
                <a:srgbClr val="0000FF"/>
              </a:solidFill>
            </a:endParaRPr>
          </a:p>
        </p:txBody>
      </p:sp>
      <p:sp>
        <p:nvSpPr>
          <p:cNvPr id="34" name="テキスト ボックス 33">
            <a:extLst>
              <a:ext uri="{FF2B5EF4-FFF2-40B4-BE49-F238E27FC236}">
                <a16:creationId xmlns:a16="http://schemas.microsoft.com/office/drawing/2014/main" id="{F2635A92-DC35-4DA7-B3F0-C3B2D5DF479C}"/>
              </a:ext>
            </a:extLst>
          </p:cNvPr>
          <p:cNvSpPr txBox="1"/>
          <p:nvPr/>
        </p:nvSpPr>
        <p:spPr>
          <a:xfrm>
            <a:off x="190645" y="4124060"/>
            <a:ext cx="734337" cy="215444"/>
          </a:xfrm>
          <a:prstGeom prst="rect">
            <a:avLst/>
          </a:prstGeom>
          <a:noFill/>
        </p:spPr>
        <p:txBody>
          <a:bodyPr wrap="square" rtlCol="0">
            <a:spAutoFit/>
          </a:bodyPr>
          <a:lstStyle/>
          <a:p>
            <a:pPr algn="r"/>
            <a:r>
              <a:rPr kumimoji="1" lang="ja-JP" altLang="en-US" sz="800" dirty="0">
                <a:solidFill>
                  <a:srgbClr val="00B050"/>
                </a:solidFill>
              </a:rPr>
              <a:t>うちあげ高</a:t>
            </a:r>
          </a:p>
        </p:txBody>
      </p:sp>
      <p:cxnSp>
        <p:nvCxnSpPr>
          <p:cNvPr id="35" name="直線矢印コネクタ 34">
            <a:extLst>
              <a:ext uri="{FF2B5EF4-FFF2-40B4-BE49-F238E27FC236}">
                <a16:creationId xmlns:a16="http://schemas.microsoft.com/office/drawing/2014/main" id="{5C317365-21BF-47AB-8046-A9AC49FBBD3B}"/>
              </a:ext>
            </a:extLst>
          </p:cNvPr>
          <p:cNvCxnSpPr>
            <a:cxnSpLocks/>
          </p:cNvCxnSpPr>
          <p:nvPr/>
        </p:nvCxnSpPr>
        <p:spPr>
          <a:xfrm>
            <a:off x="927382" y="4231782"/>
            <a:ext cx="425624" cy="36779"/>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36" name="テキスト ボックス 35">
            <a:extLst>
              <a:ext uri="{FF2B5EF4-FFF2-40B4-BE49-F238E27FC236}">
                <a16:creationId xmlns:a16="http://schemas.microsoft.com/office/drawing/2014/main" id="{44785540-FB42-4E82-9105-A29D3854DCC8}"/>
              </a:ext>
            </a:extLst>
          </p:cNvPr>
          <p:cNvSpPr txBox="1"/>
          <p:nvPr/>
        </p:nvSpPr>
        <p:spPr>
          <a:xfrm>
            <a:off x="290972" y="4968160"/>
            <a:ext cx="634404" cy="215444"/>
          </a:xfrm>
          <a:prstGeom prst="rect">
            <a:avLst/>
          </a:prstGeom>
          <a:noFill/>
        </p:spPr>
        <p:txBody>
          <a:bodyPr wrap="square" rtlCol="0">
            <a:spAutoFit/>
          </a:bodyPr>
          <a:lstStyle/>
          <a:p>
            <a:pPr algn="r"/>
            <a:r>
              <a:rPr kumimoji="1" lang="ja-JP" altLang="en-US" sz="800" dirty="0">
                <a:solidFill>
                  <a:schemeClr val="accent2"/>
                </a:solidFill>
              </a:rPr>
              <a:t>潮位偏差</a:t>
            </a:r>
          </a:p>
        </p:txBody>
      </p:sp>
      <p:cxnSp>
        <p:nvCxnSpPr>
          <p:cNvPr id="37" name="直線矢印コネクタ 36">
            <a:extLst>
              <a:ext uri="{FF2B5EF4-FFF2-40B4-BE49-F238E27FC236}">
                <a16:creationId xmlns:a16="http://schemas.microsoft.com/office/drawing/2014/main" id="{D7832EAB-D85B-4BF2-964D-528AF144DA78}"/>
              </a:ext>
            </a:extLst>
          </p:cNvPr>
          <p:cNvCxnSpPr>
            <a:cxnSpLocks/>
            <a:stCxn id="55" idx="3"/>
          </p:cNvCxnSpPr>
          <p:nvPr/>
        </p:nvCxnSpPr>
        <p:spPr>
          <a:xfrm flipV="1">
            <a:off x="919365" y="4428786"/>
            <a:ext cx="388891" cy="83726"/>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nvGrpSpPr>
          <p:cNvPr id="7" name="グループ化 6">
            <a:extLst>
              <a:ext uri="{FF2B5EF4-FFF2-40B4-BE49-F238E27FC236}">
                <a16:creationId xmlns:a16="http://schemas.microsoft.com/office/drawing/2014/main" id="{EE2AEE46-78BD-4A27-8D00-F8B3919212A3}"/>
              </a:ext>
            </a:extLst>
          </p:cNvPr>
          <p:cNvGrpSpPr/>
          <p:nvPr/>
        </p:nvGrpSpPr>
        <p:grpSpPr>
          <a:xfrm>
            <a:off x="1242230" y="3804011"/>
            <a:ext cx="7774770" cy="200055"/>
            <a:chOff x="1242230" y="3916289"/>
            <a:chExt cx="7774770" cy="200055"/>
          </a:xfrm>
        </p:grpSpPr>
        <p:cxnSp>
          <p:nvCxnSpPr>
            <p:cNvPr id="45" name="直線コネクタ 44">
              <a:extLst>
                <a:ext uri="{FF2B5EF4-FFF2-40B4-BE49-F238E27FC236}">
                  <a16:creationId xmlns:a16="http://schemas.microsoft.com/office/drawing/2014/main" id="{7F64D02C-3F8C-4A83-A5C5-337FDBF3DE67}"/>
                </a:ext>
              </a:extLst>
            </p:cNvPr>
            <p:cNvCxnSpPr>
              <a:cxnSpLocks/>
            </p:cNvCxnSpPr>
            <p:nvPr/>
          </p:nvCxnSpPr>
          <p:spPr>
            <a:xfrm>
              <a:off x="1242230" y="4084973"/>
              <a:ext cx="7610849" cy="0"/>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30E49795-EDC9-44D8-9B2D-2D2B8813F6DD}"/>
                </a:ext>
              </a:extLst>
            </p:cNvPr>
            <p:cNvSpPr txBox="1"/>
            <p:nvPr/>
          </p:nvSpPr>
          <p:spPr>
            <a:xfrm>
              <a:off x="7852890" y="3916289"/>
              <a:ext cx="1164110" cy="200055"/>
            </a:xfrm>
            <a:prstGeom prst="rect">
              <a:avLst/>
            </a:prstGeom>
            <a:noFill/>
          </p:spPr>
          <p:txBody>
            <a:bodyPr wrap="square" rtlCol="0">
              <a:spAutoFit/>
            </a:bodyPr>
            <a:lstStyle/>
            <a:p>
              <a:pPr algn="ctr"/>
              <a:r>
                <a:rPr kumimoji="1" lang="ja-JP" altLang="en-US" sz="700" dirty="0">
                  <a:solidFill>
                    <a:srgbClr val="0000FF"/>
                  </a:solidFill>
                </a:rPr>
                <a:t>現行計画　水門天端高</a:t>
              </a:r>
            </a:p>
          </p:txBody>
        </p:sp>
      </p:grpSp>
      <p:grpSp>
        <p:nvGrpSpPr>
          <p:cNvPr id="8" name="グループ化 7">
            <a:extLst>
              <a:ext uri="{FF2B5EF4-FFF2-40B4-BE49-F238E27FC236}">
                <a16:creationId xmlns:a16="http://schemas.microsoft.com/office/drawing/2014/main" id="{1FE9D8B7-06BA-4339-87B4-92A05D9894E1}"/>
              </a:ext>
            </a:extLst>
          </p:cNvPr>
          <p:cNvGrpSpPr/>
          <p:nvPr/>
        </p:nvGrpSpPr>
        <p:grpSpPr>
          <a:xfrm>
            <a:off x="1242230" y="3946196"/>
            <a:ext cx="7774769" cy="200055"/>
            <a:chOff x="1242230" y="4184861"/>
            <a:chExt cx="7774769" cy="200055"/>
          </a:xfrm>
        </p:grpSpPr>
        <p:cxnSp>
          <p:nvCxnSpPr>
            <p:cNvPr id="31" name="直線コネクタ 30">
              <a:extLst>
                <a:ext uri="{FF2B5EF4-FFF2-40B4-BE49-F238E27FC236}">
                  <a16:creationId xmlns:a16="http://schemas.microsoft.com/office/drawing/2014/main" id="{8E5802D0-D5F6-4A32-81B4-717500698D3E}"/>
                </a:ext>
              </a:extLst>
            </p:cNvPr>
            <p:cNvCxnSpPr>
              <a:cxnSpLocks/>
            </p:cNvCxnSpPr>
            <p:nvPr/>
          </p:nvCxnSpPr>
          <p:spPr>
            <a:xfrm>
              <a:off x="1242230" y="4359293"/>
              <a:ext cx="7610849" cy="0"/>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520C7A10-95F5-4E59-884E-9EEB73C00A51}"/>
                </a:ext>
              </a:extLst>
            </p:cNvPr>
            <p:cNvSpPr txBox="1"/>
            <p:nvPr/>
          </p:nvSpPr>
          <p:spPr>
            <a:xfrm>
              <a:off x="7497685" y="4184861"/>
              <a:ext cx="1519314" cy="200055"/>
            </a:xfrm>
            <a:prstGeom prst="rect">
              <a:avLst/>
            </a:prstGeom>
            <a:noFill/>
          </p:spPr>
          <p:txBody>
            <a:bodyPr wrap="square" rtlCol="0">
              <a:spAutoFit/>
            </a:bodyPr>
            <a:lstStyle/>
            <a:p>
              <a:pPr algn="ctr"/>
              <a:r>
                <a:rPr kumimoji="1" lang="ja-JP" altLang="en-US" sz="700" dirty="0">
                  <a:solidFill>
                    <a:srgbClr val="008000"/>
                  </a:solidFill>
                </a:rPr>
                <a:t>現行計画</a:t>
              </a:r>
              <a:r>
                <a:rPr lang="ja-JP" altLang="en-US" sz="700" dirty="0">
                  <a:solidFill>
                    <a:srgbClr val="008000"/>
                  </a:solidFill>
                </a:rPr>
                <a:t>　</a:t>
              </a:r>
              <a:r>
                <a:rPr kumimoji="1" lang="ja-JP" altLang="en-US" sz="700" dirty="0">
                  <a:solidFill>
                    <a:srgbClr val="008000"/>
                  </a:solidFill>
                </a:rPr>
                <a:t>計画堤防高（水門地点）</a:t>
              </a:r>
            </a:p>
          </p:txBody>
        </p:sp>
      </p:grpSp>
      <p:cxnSp>
        <p:nvCxnSpPr>
          <p:cNvPr id="39" name="直線矢印コネクタ 38">
            <a:extLst>
              <a:ext uri="{FF2B5EF4-FFF2-40B4-BE49-F238E27FC236}">
                <a16:creationId xmlns:a16="http://schemas.microsoft.com/office/drawing/2014/main" id="{B37BEF5B-2F90-42CA-9F81-14B28D18464C}"/>
              </a:ext>
            </a:extLst>
          </p:cNvPr>
          <p:cNvCxnSpPr>
            <a:cxnSpLocks/>
          </p:cNvCxnSpPr>
          <p:nvPr/>
        </p:nvCxnSpPr>
        <p:spPr>
          <a:xfrm>
            <a:off x="1468122" y="3971821"/>
            <a:ext cx="0" cy="148807"/>
          </a:xfrm>
          <a:prstGeom prst="straightConnector1">
            <a:avLst/>
          </a:prstGeom>
          <a:ln>
            <a:headEnd type="arrow" w="sm" len="sm"/>
            <a:tailEnd type="arrow" w="sm" len="sm"/>
          </a:ln>
        </p:spPr>
        <p:style>
          <a:lnRef idx="1">
            <a:schemeClr val="accent2"/>
          </a:lnRef>
          <a:fillRef idx="0">
            <a:schemeClr val="accent2"/>
          </a:fillRef>
          <a:effectRef idx="0">
            <a:schemeClr val="accent2"/>
          </a:effectRef>
          <a:fontRef idx="minor">
            <a:schemeClr val="tx1"/>
          </a:fontRef>
        </p:style>
      </p:cxnSp>
      <p:cxnSp>
        <p:nvCxnSpPr>
          <p:cNvPr id="40" name="直線矢印コネクタ 39">
            <a:extLst>
              <a:ext uri="{FF2B5EF4-FFF2-40B4-BE49-F238E27FC236}">
                <a16:creationId xmlns:a16="http://schemas.microsoft.com/office/drawing/2014/main" id="{D7F53D96-4F80-4EA1-96B6-2317DF14469B}"/>
              </a:ext>
            </a:extLst>
          </p:cNvPr>
          <p:cNvCxnSpPr>
            <a:cxnSpLocks/>
          </p:cNvCxnSpPr>
          <p:nvPr/>
        </p:nvCxnSpPr>
        <p:spPr>
          <a:xfrm>
            <a:off x="1468122" y="4138638"/>
            <a:ext cx="0" cy="281879"/>
          </a:xfrm>
          <a:prstGeom prst="straightConnector1">
            <a:avLst/>
          </a:prstGeom>
          <a:ln>
            <a:solidFill>
              <a:schemeClr val="accent1"/>
            </a:solidFill>
            <a:headEnd type="arrow" w="sm" len="sm"/>
            <a:tailEnd type="arrow" w="sm" len="sm"/>
          </a:ln>
        </p:spPr>
        <p:style>
          <a:lnRef idx="1">
            <a:schemeClr val="accent2"/>
          </a:lnRef>
          <a:fillRef idx="0">
            <a:schemeClr val="accent2"/>
          </a:fillRef>
          <a:effectRef idx="0">
            <a:schemeClr val="accent2"/>
          </a:effectRef>
          <a:fontRef idx="minor">
            <a:schemeClr val="tx1"/>
          </a:fontRef>
        </p:style>
      </p:cxnSp>
      <p:cxnSp>
        <p:nvCxnSpPr>
          <p:cNvPr id="50" name="直線矢印コネクタ 49">
            <a:extLst>
              <a:ext uri="{FF2B5EF4-FFF2-40B4-BE49-F238E27FC236}">
                <a16:creationId xmlns:a16="http://schemas.microsoft.com/office/drawing/2014/main" id="{80D82B74-8DE6-4826-941F-BB6AB58C61CA}"/>
              </a:ext>
            </a:extLst>
          </p:cNvPr>
          <p:cNvCxnSpPr>
            <a:cxnSpLocks/>
          </p:cNvCxnSpPr>
          <p:nvPr/>
        </p:nvCxnSpPr>
        <p:spPr>
          <a:xfrm flipV="1">
            <a:off x="1312669" y="4402920"/>
            <a:ext cx="680461" cy="1"/>
          </a:xfrm>
          <a:prstGeom prst="straightConnector1">
            <a:avLst/>
          </a:prstGeom>
          <a:ln>
            <a:solidFill>
              <a:srgbClr val="C00000"/>
            </a:solidFill>
            <a:tailEnd type="none"/>
          </a:ln>
        </p:spPr>
        <p:style>
          <a:lnRef idx="1">
            <a:schemeClr val="accent2"/>
          </a:lnRef>
          <a:fillRef idx="0">
            <a:schemeClr val="accent2"/>
          </a:fillRef>
          <a:effectRef idx="0">
            <a:schemeClr val="accent2"/>
          </a:effectRef>
          <a:fontRef idx="minor">
            <a:schemeClr val="tx1"/>
          </a:fontRef>
        </p:style>
      </p:cxnSp>
      <p:sp>
        <p:nvSpPr>
          <p:cNvPr id="42" name="Text Box 9">
            <a:extLst>
              <a:ext uri="{FF2B5EF4-FFF2-40B4-BE49-F238E27FC236}">
                <a16:creationId xmlns:a16="http://schemas.microsoft.com/office/drawing/2014/main" id="{FA0CC1C7-6018-4598-882C-3D6E0A3FB231}"/>
              </a:ext>
            </a:extLst>
          </p:cNvPr>
          <p:cNvSpPr txBox="1">
            <a:spLocks noChangeArrowheads="1"/>
          </p:cNvSpPr>
          <p:nvPr/>
        </p:nvSpPr>
        <p:spPr bwMode="auto">
          <a:xfrm>
            <a:off x="81184" y="479752"/>
            <a:ext cx="8935815" cy="338554"/>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高潮波浪計算結果による三大水門の天端高は水門ごとに若干異なるものの、概ね計画値どおり。</a:t>
            </a:r>
            <a:endParaRPr lang="en-US" altLang="ja-JP" sz="1600" b="1" dirty="0"/>
          </a:p>
        </p:txBody>
      </p:sp>
      <p:cxnSp>
        <p:nvCxnSpPr>
          <p:cNvPr id="41" name="直線矢印コネクタ 40">
            <a:extLst>
              <a:ext uri="{FF2B5EF4-FFF2-40B4-BE49-F238E27FC236}">
                <a16:creationId xmlns:a16="http://schemas.microsoft.com/office/drawing/2014/main" id="{D7F53D96-4F80-4EA1-96B6-2317DF14469B}"/>
              </a:ext>
            </a:extLst>
          </p:cNvPr>
          <p:cNvCxnSpPr>
            <a:cxnSpLocks/>
          </p:cNvCxnSpPr>
          <p:nvPr/>
        </p:nvCxnSpPr>
        <p:spPr>
          <a:xfrm>
            <a:off x="1468122" y="4428784"/>
            <a:ext cx="0" cy="950864"/>
          </a:xfrm>
          <a:prstGeom prst="straightConnector1">
            <a:avLst/>
          </a:prstGeom>
          <a:ln>
            <a:solidFill>
              <a:schemeClr val="accent2"/>
            </a:solidFill>
            <a:headEnd type="arrow" w="sm" len="sm"/>
            <a:tailEnd type="arrow" w="sm" len="sm"/>
          </a:ln>
        </p:spPr>
        <p:style>
          <a:lnRef idx="1">
            <a:schemeClr val="accent2"/>
          </a:lnRef>
          <a:fillRef idx="0">
            <a:schemeClr val="accent2"/>
          </a:fillRef>
          <a:effectRef idx="0">
            <a:schemeClr val="accent2"/>
          </a:effectRef>
          <a:fontRef idx="minor">
            <a:schemeClr val="tx1"/>
          </a:fontRef>
        </p:style>
      </p:cxnSp>
      <p:cxnSp>
        <p:nvCxnSpPr>
          <p:cNvPr id="46" name="直線矢印コネクタ 45">
            <a:extLst>
              <a:ext uri="{FF2B5EF4-FFF2-40B4-BE49-F238E27FC236}">
                <a16:creationId xmlns:a16="http://schemas.microsoft.com/office/drawing/2014/main" id="{D7832EAB-D85B-4BF2-964D-528AF144DA78}"/>
              </a:ext>
            </a:extLst>
          </p:cNvPr>
          <p:cNvCxnSpPr>
            <a:cxnSpLocks/>
            <a:stCxn id="36" idx="3"/>
          </p:cNvCxnSpPr>
          <p:nvPr/>
        </p:nvCxnSpPr>
        <p:spPr>
          <a:xfrm flipV="1">
            <a:off x="925376" y="4902874"/>
            <a:ext cx="511175" cy="173008"/>
          </a:xfrm>
          <a:prstGeom prst="straightConnector1">
            <a:avLst/>
          </a:prstGeom>
          <a:ln>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52" name="直線矢印コネクタ 51">
            <a:extLst>
              <a:ext uri="{FF2B5EF4-FFF2-40B4-BE49-F238E27FC236}">
                <a16:creationId xmlns:a16="http://schemas.microsoft.com/office/drawing/2014/main" id="{D7832EAB-D85B-4BF2-964D-528AF144DA78}"/>
              </a:ext>
            </a:extLst>
          </p:cNvPr>
          <p:cNvCxnSpPr>
            <a:cxnSpLocks/>
          </p:cNvCxnSpPr>
          <p:nvPr/>
        </p:nvCxnSpPr>
        <p:spPr>
          <a:xfrm flipV="1">
            <a:off x="942398" y="5466244"/>
            <a:ext cx="580869" cy="161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a:extLst>
              <a:ext uri="{FF2B5EF4-FFF2-40B4-BE49-F238E27FC236}">
                <a16:creationId xmlns:a16="http://schemas.microsoft.com/office/drawing/2014/main" id="{D7F53D96-4F80-4EA1-96B6-2317DF14469B}"/>
              </a:ext>
            </a:extLst>
          </p:cNvPr>
          <p:cNvCxnSpPr>
            <a:cxnSpLocks/>
          </p:cNvCxnSpPr>
          <p:nvPr/>
        </p:nvCxnSpPr>
        <p:spPr>
          <a:xfrm>
            <a:off x="1468122" y="5379648"/>
            <a:ext cx="0" cy="579120"/>
          </a:xfrm>
          <a:prstGeom prst="straightConnector1">
            <a:avLst/>
          </a:prstGeom>
          <a:ln>
            <a:solidFill>
              <a:schemeClr val="accent1"/>
            </a:solidFill>
            <a:headEnd type="arrow" w="sm" len="sm"/>
            <a:tailEnd type="arrow" w="sm" len="sm"/>
          </a:ln>
        </p:spPr>
        <p:style>
          <a:lnRef idx="1">
            <a:schemeClr val="accent2"/>
          </a:lnRef>
          <a:fillRef idx="0">
            <a:schemeClr val="accent2"/>
          </a:fillRef>
          <a:effectRef idx="0">
            <a:schemeClr val="accent2"/>
          </a:effectRef>
          <a:fontRef idx="minor">
            <a:schemeClr val="tx1"/>
          </a:fontRef>
        </p:style>
      </p:cxnSp>
      <p:sp>
        <p:nvSpPr>
          <p:cNvPr id="54" name="テキスト ボックス 53">
            <a:extLst>
              <a:ext uri="{FF2B5EF4-FFF2-40B4-BE49-F238E27FC236}">
                <a16:creationId xmlns:a16="http://schemas.microsoft.com/office/drawing/2014/main" id="{44785540-FB42-4E82-9105-A29D3854DCC8}"/>
              </a:ext>
            </a:extLst>
          </p:cNvPr>
          <p:cNvSpPr txBox="1"/>
          <p:nvPr/>
        </p:nvSpPr>
        <p:spPr>
          <a:xfrm>
            <a:off x="292978" y="5418167"/>
            <a:ext cx="634404" cy="338554"/>
          </a:xfrm>
          <a:prstGeom prst="rect">
            <a:avLst/>
          </a:prstGeom>
          <a:noFill/>
        </p:spPr>
        <p:txBody>
          <a:bodyPr wrap="square" rtlCol="0">
            <a:spAutoFit/>
          </a:bodyPr>
          <a:lstStyle/>
          <a:p>
            <a:pPr algn="r"/>
            <a:r>
              <a:rPr kumimoji="1" lang="ja-JP" altLang="en-US" sz="800" dirty="0">
                <a:ln w="0"/>
                <a:effectLst>
                  <a:outerShdw blurRad="38100" dist="19050" dir="2700000" algn="tl" rotWithShape="0">
                    <a:schemeClr val="dk1">
                      <a:alpha val="40000"/>
                    </a:schemeClr>
                  </a:outerShdw>
                </a:effectLst>
              </a:rPr>
              <a:t>朔望平均満潮位</a:t>
            </a:r>
          </a:p>
        </p:txBody>
      </p:sp>
      <p:sp>
        <p:nvSpPr>
          <p:cNvPr id="55" name="テキスト ボックス 54">
            <a:extLst>
              <a:ext uri="{FF2B5EF4-FFF2-40B4-BE49-F238E27FC236}">
                <a16:creationId xmlns:a16="http://schemas.microsoft.com/office/drawing/2014/main" id="{44785540-FB42-4E82-9105-A29D3854DCC8}"/>
              </a:ext>
            </a:extLst>
          </p:cNvPr>
          <p:cNvSpPr txBox="1"/>
          <p:nvPr/>
        </p:nvSpPr>
        <p:spPr>
          <a:xfrm>
            <a:off x="284961" y="4404790"/>
            <a:ext cx="634404" cy="215444"/>
          </a:xfrm>
          <a:prstGeom prst="rect">
            <a:avLst/>
          </a:prstGeom>
          <a:noFill/>
        </p:spPr>
        <p:txBody>
          <a:bodyPr wrap="square" rtlCol="0">
            <a:spAutoFit/>
          </a:bodyPr>
          <a:lstStyle/>
          <a:p>
            <a:pPr algn="r"/>
            <a:r>
              <a:rPr kumimoji="1" lang="ja-JP" altLang="en-US" sz="800" dirty="0">
                <a:solidFill>
                  <a:srgbClr val="C00000"/>
                </a:solidFill>
              </a:rPr>
              <a:t>高潮位</a:t>
            </a:r>
          </a:p>
        </p:txBody>
      </p:sp>
      <p:pic>
        <p:nvPicPr>
          <p:cNvPr id="56" name="図 55">
            <a:extLst>
              <a:ext uri="{FF2B5EF4-FFF2-40B4-BE49-F238E27FC236}">
                <a16:creationId xmlns:a16="http://schemas.microsoft.com/office/drawing/2014/main" id="{437C1DC2-5FA6-4407-BE36-9027CE5FA714}"/>
              </a:ext>
            </a:extLst>
          </p:cNvPr>
          <p:cNvPicPr>
            <a:picLocks noChangeAspect="1"/>
          </p:cNvPicPr>
          <p:nvPr/>
        </p:nvPicPr>
        <p:blipFill>
          <a:blip r:embed="rId4"/>
          <a:stretch>
            <a:fillRect/>
          </a:stretch>
        </p:blipFill>
        <p:spPr>
          <a:xfrm>
            <a:off x="187677" y="991969"/>
            <a:ext cx="8604000" cy="2194815"/>
          </a:xfrm>
          <a:prstGeom prst="rect">
            <a:avLst/>
          </a:prstGeom>
        </p:spPr>
      </p:pic>
      <p:sp>
        <p:nvSpPr>
          <p:cNvPr id="49" name="テキスト ボックス 48">
            <a:extLst>
              <a:ext uri="{FF2B5EF4-FFF2-40B4-BE49-F238E27FC236}">
                <a16:creationId xmlns:a16="http://schemas.microsoft.com/office/drawing/2014/main" id="{06409EDE-20BC-4B98-A54C-F082EF50C9CF}"/>
              </a:ext>
            </a:extLst>
          </p:cNvPr>
          <p:cNvSpPr txBox="1"/>
          <p:nvPr/>
        </p:nvSpPr>
        <p:spPr>
          <a:xfrm>
            <a:off x="134504" y="3163594"/>
            <a:ext cx="3816059" cy="230832"/>
          </a:xfrm>
          <a:prstGeom prst="rect">
            <a:avLst/>
          </a:prstGeom>
          <a:noFill/>
        </p:spPr>
        <p:txBody>
          <a:bodyPr wrap="square" rtlCol="0">
            <a:spAutoFit/>
          </a:bodyPr>
          <a:lstStyle/>
          <a:p>
            <a:r>
              <a:rPr kumimoji="1" lang="en-US" altLang="ja-JP" sz="900" dirty="0"/>
              <a:t>※</a:t>
            </a:r>
            <a:r>
              <a:rPr kumimoji="1" lang="ja-JP" altLang="en-US" sz="900" dirty="0"/>
              <a:t>うちあげ高は豊島の算定図</a:t>
            </a:r>
            <a:r>
              <a:rPr lang="ja-JP" altLang="en-US" sz="900" dirty="0"/>
              <a:t>により算定</a:t>
            </a:r>
            <a:r>
              <a:rPr lang="en-US" altLang="ja-JP" sz="900" dirty="0"/>
              <a:t>(</a:t>
            </a:r>
            <a:r>
              <a:rPr kumimoji="1" lang="ja-JP" altLang="en-US" sz="900" dirty="0"/>
              <a:t>うちあげ係数</a:t>
            </a:r>
            <a:r>
              <a:rPr kumimoji="1" lang="en-US" altLang="ja-JP" sz="900" dirty="0"/>
              <a:t>R=1.0</a:t>
            </a:r>
            <a:r>
              <a:rPr kumimoji="1" lang="ja-JP" altLang="en-US" sz="900" dirty="0"/>
              <a:t>）</a:t>
            </a:r>
          </a:p>
        </p:txBody>
      </p:sp>
    </p:spTree>
    <p:extLst>
      <p:ext uri="{BB962C8B-B14F-4D97-AF65-F5344CB8AC3E}">
        <p14:creationId xmlns:p14="http://schemas.microsoft.com/office/powerpoint/2010/main" val="23966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　水門地点の水位観測所データ（水位）による比較</a:t>
            </a:r>
            <a:endParaRPr kumimoji="0" lang="ja-JP" altLang="en-US" sz="1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14</a:t>
            </a:fld>
            <a:endParaRPr kumimoji="1" lang="ja-JP" altLang="en-US" sz="1600" dirty="0">
              <a:solidFill>
                <a:schemeClr val="tx1"/>
              </a:solidFill>
            </a:endParaRPr>
          </a:p>
        </p:txBody>
      </p:sp>
      <p:sp>
        <p:nvSpPr>
          <p:cNvPr id="14" name="Text Box 9">
            <a:extLst>
              <a:ext uri="{FF2B5EF4-FFF2-40B4-BE49-F238E27FC236}">
                <a16:creationId xmlns:a16="http://schemas.microsoft.com/office/drawing/2014/main" id="{CDF74444-6E10-4479-8FEA-6F8C202A0E94}"/>
              </a:ext>
            </a:extLst>
          </p:cNvPr>
          <p:cNvSpPr txBox="1">
            <a:spLocks noChangeArrowheads="1"/>
          </p:cNvSpPr>
          <p:nvPr/>
        </p:nvSpPr>
        <p:spPr bwMode="auto">
          <a:xfrm>
            <a:off x="81184" y="462036"/>
            <a:ext cx="8955559" cy="830997"/>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水門地点の水位（観測値）による比較では、ピーク値では、 </a:t>
            </a:r>
            <a:r>
              <a:rPr lang="en-US" altLang="ja-JP" sz="1600" dirty="0"/>
              <a:t>C1,C2=0.650</a:t>
            </a:r>
            <a:r>
              <a:rPr lang="ja-JP" altLang="en-US" sz="1600" dirty="0" err="1"/>
              <a:t>、</a:t>
            </a:r>
            <a:r>
              <a:rPr lang="en-US" altLang="ja-JP" sz="1600" dirty="0"/>
              <a:t>0.675</a:t>
            </a:r>
            <a:r>
              <a:rPr lang="ja-JP" altLang="en-US" sz="1600" dirty="0"/>
              <a:t>で誤差が小さい。</a:t>
            </a:r>
            <a:endParaRPr lang="en-US" altLang="ja-JP" sz="1600" dirty="0"/>
          </a:p>
          <a:p>
            <a:pPr marL="224009" indent="-149339" defTabSz="390997">
              <a:spcBef>
                <a:spcPct val="0"/>
              </a:spcBef>
              <a:buFont typeface="Arial" panose="020B0604020202020204" pitchFamily="34" charset="0"/>
              <a:buChar char="•"/>
            </a:pPr>
            <a:r>
              <a:rPr lang="ja-JP" altLang="en-US" sz="1600" dirty="0"/>
              <a:t>波形の再現性では、</a:t>
            </a:r>
            <a:r>
              <a:rPr lang="en-US" altLang="ja-JP" sz="1600" dirty="0"/>
              <a:t>C1,C2=0.675</a:t>
            </a:r>
            <a:r>
              <a:rPr lang="ja-JP" altLang="en-US" sz="1600" dirty="0"/>
              <a:t>以上になるといずれの地点でも基準値未満となるなど、全体的に整合性が低いため、検証の対象外とする。</a:t>
            </a:r>
            <a:endParaRPr lang="en-US" altLang="ja-JP" sz="1600" dirty="0"/>
          </a:p>
        </p:txBody>
      </p:sp>
      <p:sp>
        <p:nvSpPr>
          <p:cNvPr id="18" name="テキスト ボックス 17">
            <a:extLst>
              <a:ext uri="{FF2B5EF4-FFF2-40B4-BE49-F238E27FC236}">
                <a16:creationId xmlns:a16="http://schemas.microsoft.com/office/drawing/2014/main" id="{5164854D-5569-4FFA-A02A-80DA4600CF72}"/>
              </a:ext>
            </a:extLst>
          </p:cNvPr>
          <p:cNvSpPr txBox="1"/>
          <p:nvPr/>
        </p:nvSpPr>
        <p:spPr>
          <a:xfrm>
            <a:off x="49285" y="1310537"/>
            <a:ext cx="4566403" cy="584775"/>
          </a:xfrm>
          <a:prstGeom prst="rect">
            <a:avLst/>
          </a:prstGeom>
          <a:noFill/>
        </p:spPr>
        <p:txBody>
          <a:bodyPr wrap="square" rtlCol="0">
            <a:spAutoFit/>
          </a:bodyPr>
          <a:lstStyle/>
          <a:p>
            <a:r>
              <a:rPr lang="ja-JP" altLang="en-US" dirty="0">
                <a:solidFill>
                  <a:srgbClr val="0000FF"/>
                </a:solidFill>
              </a:rPr>
              <a:t>水門地点の水位（観測値）と計算水位（計算潮位＋</a:t>
            </a:r>
            <a:r>
              <a:rPr lang="en-US" altLang="ja-JP" dirty="0">
                <a:solidFill>
                  <a:srgbClr val="0000FF"/>
                </a:solidFill>
              </a:rPr>
              <a:t>1/2</a:t>
            </a:r>
            <a:r>
              <a:rPr lang="ja-JP" altLang="en-US" dirty="0">
                <a:solidFill>
                  <a:srgbClr val="0000FF"/>
                </a:solidFill>
              </a:rPr>
              <a:t>計算波高）による比較</a:t>
            </a:r>
            <a:endParaRPr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23FB2537-38C7-49A5-90E2-7AF4CDBF6B9D}"/>
              </a:ext>
            </a:extLst>
          </p:cNvPr>
          <p:cNvSpPr txBox="1"/>
          <p:nvPr/>
        </p:nvSpPr>
        <p:spPr>
          <a:xfrm>
            <a:off x="292612" y="5181134"/>
            <a:ext cx="1602803" cy="230832"/>
          </a:xfrm>
          <a:prstGeom prst="rect">
            <a:avLst/>
          </a:prstGeom>
          <a:noFill/>
        </p:spPr>
        <p:txBody>
          <a:bodyPr wrap="square" rtlCol="0">
            <a:spAutoFit/>
          </a:bodyPr>
          <a:lstStyle/>
          <a:p>
            <a:r>
              <a:rPr kumimoji="1" lang="ja-JP" altLang="en-US" sz="900" dirty="0">
                <a:solidFill>
                  <a:srgbClr val="FF6600"/>
                </a:solidFill>
              </a:rPr>
              <a:t>■</a:t>
            </a:r>
            <a:r>
              <a:rPr kumimoji="1" lang="ja-JP" altLang="en-US" sz="900" dirty="0"/>
              <a:t>：</a:t>
            </a:r>
            <a:r>
              <a:rPr lang="en-US" altLang="ja-JP" sz="900" dirty="0"/>
              <a:t> Nash</a:t>
            </a:r>
            <a:r>
              <a:rPr lang="ja-JP" altLang="en-US" sz="900" dirty="0"/>
              <a:t>指標</a:t>
            </a:r>
            <a:r>
              <a:rPr kumimoji="1" lang="en-US" altLang="ja-JP" sz="900" dirty="0"/>
              <a:t>0.70</a:t>
            </a:r>
            <a:r>
              <a:rPr kumimoji="1" lang="ja-JP" altLang="en-US" sz="900" dirty="0"/>
              <a:t>以上</a:t>
            </a:r>
          </a:p>
        </p:txBody>
      </p:sp>
      <p:sp>
        <p:nvSpPr>
          <p:cNvPr id="45" name="テキスト ボックス 44">
            <a:extLst>
              <a:ext uri="{FF2B5EF4-FFF2-40B4-BE49-F238E27FC236}">
                <a16:creationId xmlns:a16="http://schemas.microsoft.com/office/drawing/2014/main" id="{26AF4FE4-C49E-4FFE-A277-82C8F3925D3F}"/>
              </a:ext>
            </a:extLst>
          </p:cNvPr>
          <p:cNvSpPr txBox="1"/>
          <p:nvPr/>
        </p:nvSpPr>
        <p:spPr>
          <a:xfrm>
            <a:off x="4780432" y="6395521"/>
            <a:ext cx="1602803" cy="230832"/>
          </a:xfrm>
          <a:prstGeom prst="rect">
            <a:avLst/>
          </a:prstGeom>
          <a:noFill/>
        </p:spPr>
        <p:txBody>
          <a:bodyPr wrap="square" rtlCol="0">
            <a:spAutoFit/>
          </a:bodyPr>
          <a:lstStyle/>
          <a:p>
            <a:r>
              <a:rPr kumimoji="1" lang="en-US" altLang="ja-JP" sz="900" dirty="0"/>
              <a:t>※</a:t>
            </a:r>
            <a:r>
              <a:rPr kumimoji="1" lang="ja-JP" altLang="en-US" sz="900" dirty="0">
                <a:solidFill>
                  <a:srgbClr val="FF6600"/>
                </a:solidFill>
              </a:rPr>
              <a:t>■</a:t>
            </a:r>
            <a:r>
              <a:rPr kumimoji="1" lang="ja-JP" altLang="en-US" sz="900" dirty="0"/>
              <a:t>：</a:t>
            </a:r>
            <a:r>
              <a:rPr lang="en-US" altLang="ja-JP" sz="900" dirty="0"/>
              <a:t> Nash</a:t>
            </a:r>
            <a:r>
              <a:rPr lang="ja-JP" altLang="en-US" sz="900" dirty="0"/>
              <a:t>指標</a:t>
            </a:r>
            <a:r>
              <a:rPr kumimoji="1" lang="en-US" altLang="ja-JP" sz="900" dirty="0"/>
              <a:t>0.70</a:t>
            </a:r>
            <a:r>
              <a:rPr kumimoji="1" lang="ja-JP" altLang="en-US" sz="900" dirty="0"/>
              <a:t>以上</a:t>
            </a:r>
          </a:p>
        </p:txBody>
      </p:sp>
      <p:sp>
        <p:nvSpPr>
          <p:cNvPr id="47" name="テキスト ボックス 46">
            <a:extLst>
              <a:ext uri="{FF2B5EF4-FFF2-40B4-BE49-F238E27FC236}">
                <a16:creationId xmlns:a16="http://schemas.microsoft.com/office/drawing/2014/main" id="{2181BD41-232F-4812-A9D3-1253E0DBF91B}"/>
              </a:ext>
            </a:extLst>
          </p:cNvPr>
          <p:cNvSpPr txBox="1"/>
          <p:nvPr/>
        </p:nvSpPr>
        <p:spPr>
          <a:xfrm>
            <a:off x="4808696" y="1333485"/>
            <a:ext cx="4089644" cy="584775"/>
          </a:xfrm>
          <a:prstGeom prst="rect">
            <a:avLst/>
          </a:prstGeom>
          <a:noFill/>
        </p:spPr>
        <p:txBody>
          <a:bodyPr wrap="square" rtlCol="0">
            <a:spAutoFit/>
          </a:bodyPr>
          <a:lstStyle/>
          <a:p>
            <a:r>
              <a:rPr lang="ja-JP" altLang="en-US" dirty="0">
                <a:solidFill>
                  <a:srgbClr val="0000FF"/>
                </a:solidFill>
              </a:rPr>
              <a:t>（参考）</a:t>
            </a:r>
            <a:r>
              <a:rPr lang="en-US" altLang="ja-JP" dirty="0">
                <a:solidFill>
                  <a:srgbClr val="0000FF"/>
                </a:solidFill>
              </a:rPr>
              <a:t>C1,C2=0.675</a:t>
            </a:r>
            <a:r>
              <a:rPr lang="ja-JP" altLang="en-US" dirty="0">
                <a:solidFill>
                  <a:srgbClr val="0000FF"/>
                </a:solidFill>
              </a:rPr>
              <a:t>の小領域</a:t>
            </a:r>
            <a:r>
              <a:rPr lang="en-US" altLang="ja-JP" dirty="0">
                <a:solidFill>
                  <a:srgbClr val="0000FF"/>
                </a:solidFill>
              </a:rPr>
              <a:t>C1</a:t>
            </a:r>
            <a:r>
              <a:rPr lang="ja-JP" altLang="en-US" dirty="0">
                <a:solidFill>
                  <a:srgbClr val="0000FF"/>
                </a:solidFill>
              </a:rPr>
              <a:t>、</a:t>
            </a:r>
            <a:r>
              <a:rPr lang="en-US" altLang="ja-JP" dirty="0">
                <a:solidFill>
                  <a:srgbClr val="0000FF"/>
                </a:solidFill>
              </a:rPr>
              <a:t>C2</a:t>
            </a:r>
            <a:r>
              <a:rPr lang="ja-JP" altLang="en-US" dirty="0">
                <a:solidFill>
                  <a:srgbClr val="0000FF"/>
                </a:solidFill>
              </a:rPr>
              <a:t>を変化</a:t>
            </a:r>
          </a:p>
          <a:p>
            <a:endParaRPr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35" name="テキスト ボックス 34">
            <a:extLst>
              <a:ext uri="{FF2B5EF4-FFF2-40B4-BE49-F238E27FC236}">
                <a16:creationId xmlns:a16="http://schemas.microsoft.com/office/drawing/2014/main" id="{9E7FF494-AABF-403D-8E66-B7E0CEF38EAD}"/>
              </a:ext>
            </a:extLst>
          </p:cNvPr>
          <p:cNvSpPr txBox="1"/>
          <p:nvPr/>
        </p:nvSpPr>
        <p:spPr>
          <a:xfrm>
            <a:off x="292612" y="5008969"/>
            <a:ext cx="2285263" cy="230832"/>
          </a:xfrm>
          <a:prstGeom prst="rect">
            <a:avLst/>
          </a:prstGeom>
          <a:noFill/>
        </p:spPr>
        <p:txBody>
          <a:bodyPr wrap="square" rtlCol="0">
            <a:spAutoFit/>
          </a:bodyPr>
          <a:lstStyle/>
          <a:p>
            <a:r>
              <a:rPr kumimoji="1" lang="ja-JP" altLang="en-US" sz="900" dirty="0">
                <a:solidFill>
                  <a:srgbClr val="FFFF66"/>
                </a:solidFill>
              </a:rPr>
              <a:t>■</a:t>
            </a:r>
            <a:r>
              <a:rPr kumimoji="1" lang="ja-JP" altLang="en-US" sz="900" dirty="0"/>
              <a:t>：</a:t>
            </a:r>
            <a:r>
              <a:rPr lang="en-US" altLang="ja-JP" sz="900" dirty="0"/>
              <a:t> </a:t>
            </a:r>
            <a:r>
              <a:rPr lang="ja-JP" altLang="en-US" sz="900" dirty="0"/>
              <a:t>観測値との差分が最も小さいケース</a:t>
            </a:r>
            <a:endParaRPr kumimoji="1" lang="ja-JP" altLang="en-US" sz="900" dirty="0"/>
          </a:p>
        </p:txBody>
      </p:sp>
      <p:pic>
        <p:nvPicPr>
          <p:cNvPr id="6" name="図 5">
            <a:extLst>
              <a:ext uri="{FF2B5EF4-FFF2-40B4-BE49-F238E27FC236}">
                <a16:creationId xmlns:a16="http://schemas.microsoft.com/office/drawing/2014/main" id="{105D7CEB-99B1-47F1-956B-5D0DE0AFDF67}"/>
              </a:ext>
            </a:extLst>
          </p:cNvPr>
          <p:cNvPicPr>
            <a:picLocks noChangeAspect="1"/>
          </p:cNvPicPr>
          <p:nvPr/>
        </p:nvPicPr>
        <p:blipFill>
          <a:blip r:embed="rId3"/>
          <a:stretch>
            <a:fillRect/>
          </a:stretch>
        </p:blipFill>
        <p:spPr>
          <a:xfrm>
            <a:off x="4808696" y="1805806"/>
            <a:ext cx="3780000" cy="4549263"/>
          </a:xfrm>
          <a:prstGeom prst="rect">
            <a:avLst/>
          </a:prstGeom>
        </p:spPr>
      </p:pic>
      <p:pic>
        <p:nvPicPr>
          <p:cNvPr id="3" name="図 2">
            <a:extLst>
              <a:ext uri="{FF2B5EF4-FFF2-40B4-BE49-F238E27FC236}">
                <a16:creationId xmlns:a16="http://schemas.microsoft.com/office/drawing/2014/main" id="{415B1457-D0C5-4F54-B0BD-CFA433CCD200}"/>
              </a:ext>
            </a:extLst>
          </p:cNvPr>
          <p:cNvPicPr>
            <a:picLocks noChangeAspect="1"/>
          </p:cNvPicPr>
          <p:nvPr/>
        </p:nvPicPr>
        <p:blipFill>
          <a:blip r:embed="rId4"/>
          <a:stretch>
            <a:fillRect/>
          </a:stretch>
        </p:blipFill>
        <p:spPr>
          <a:xfrm>
            <a:off x="292612" y="1912816"/>
            <a:ext cx="4175674" cy="3112304"/>
          </a:xfrm>
          <a:prstGeom prst="rect">
            <a:avLst/>
          </a:prstGeom>
        </p:spPr>
      </p:pic>
    </p:spTree>
    <p:extLst>
      <p:ext uri="{BB962C8B-B14F-4D97-AF65-F5344CB8AC3E}">
        <p14:creationId xmlns:p14="http://schemas.microsoft.com/office/powerpoint/2010/main" val="301396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　水門地点の水位観測所データ（水位）による比較</a:t>
            </a:r>
            <a:endParaRPr kumimoji="0" lang="ja-JP" altLang="en-US" sz="1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15</a:t>
            </a:fld>
            <a:endParaRPr kumimoji="1" lang="ja-JP" altLang="en-US" sz="1600" dirty="0">
              <a:solidFill>
                <a:schemeClr val="tx1"/>
              </a:solidFill>
            </a:endParaRPr>
          </a:p>
        </p:txBody>
      </p:sp>
      <p:grpSp>
        <p:nvGrpSpPr>
          <p:cNvPr id="19" name="グループ化 18">
            <a:extLst>
              <a:ext uri="{FF2B5EF4-FFF2-40B4-BE49-F238E27FC236}">
                <a16:creationId xmlns:a16="http://schemas.microsoft.com/office/drawing/2014/main" id="{4DD4F6A9-F882-42B2-825C-062CB4875BC4}"/>
              </a:ext>
            </a:extLst>
          </p:cNvPr>
          <p:cNvGrpSpPr/>
          <p:nvPr/>
        </p:nvGrpSpPr>
        <p:grpSpPr>
          <a:xfrm>
            <a:off x="5019959" y="3953091"/>
            <a:ext cx="3577356" cy="2292390"/>
            <a:chOff x="171450" y="3238965"/>
            <a:chExt cx="5771118" cy="3812419"/>
          </a:xfrm>
        </p:grpSpPr>
        <p:pic>
          <p:nvPicPr>
            <p:cNvPr id="25" name="図 24">
              <a:extLst>
                <a:ext uri="{FF2B5EF4-FFF2-40B4-BE49-F238E27FC236}">
                  <a16:creationId xmlns:a16="http://schemas.microsoft.com/office/drawing/2014/main" id="{A16B40AF-6F3F-4D71-9ABF-3EDF4B25BD35}"/>
                </a:ext>
              </a:extLst>
            </p:cNvPr>
            <p:cNvPicPr>
              <a:picLocks noChangeAspect="1"/>
            </p:cNvPicPr>
            <p:nvPr/>
          </p:nvPicPr>
          <p:blipFill>
            <a:blip r:embed="rId2"/>
            <a:stretch>
              <a:fillRect/>
            </a:stretch>
          </p:blipFill>
          <p:spPr>
            <a:xfrm>
              <a:off x="171450" y="3305357"/>
              <a:ext cx="5745514" cy="3746027"/>
            </a:xfrm>
            <a:prstGeom prst="rect">
              <a:avLst/>
            </a:prstGeom>
            <a:ln w="12700">
              <a:solidFill>
                <a:schemeClr val="tx1"/>
              </a:solidFill>
            </a:ln>
          </p:spPr>
        </p:pic>
        <p:sp>
          <p:nvSpPr>
            <p:cNvPr id="29" name="楕円 28">
              <a:extLst>
                <a:ext uri="{FF2B5EF4-FFF2-40B4-BE49-F238E27FC236}">
                  <a16:creationId xmlns:a16="http://schemas.microsoft.com/office/drawing/2014/main" id="{4A4F5C2A-360D-41FA-88F6-0E7803167BA5}"/>
                </a:ext>
              </a:extLst>
            </p:cNvPr>
            <p:cNvSpPr/>
            <p:nvPr/>
          </p:nvSpPr>
          <p:spPr>
            <a:xfrm>
              <a:off x="3869089" y="4776788"/>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C3ADA7F-A453-4944-9054-D6348CAAC9C7}"/>
                </a:ext>
              </a:extLst>
            </p:cNvPr>
            <p:cNvSpPr/>
            <p:nvPr/>
          </p:nvSpPr>
          <p:spPr>
            <a:xfrm>
              <a:off x="3607152" y="3729038"/>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D37CD86B-B8E0-40A4-937A-FF308DAA2C43}"/>
                </a:ext>
              </a:extLst>
            </p:cNvPr>
            <p:cNvSpPr/>
            <p:nvPr/>
          </p:nvSpPr>
          <p:spPr>
            <a:xfrm>
              <a:off x="4635852" y="5000626"/>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656EE8B7-B927-4889-983E-A657A2871AE8}"/>
                </a:ext>
              </a:extLst>
            </p:cNvPr>
            <p:cNvSpPr/>
            <p:nvPr/>
          </p:nvSpPr>
          <p:spPr>
            <a:xfrm>
              <a:off x="2559402" y="4614863"/>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733043FD-AD2D-442F-BD9C-5BB6CDDFD254}"/>
                </a:ext>
              </a:extLst>
            </p:cNvPr>
            <p:cNvSpPr/>
            <p:nvPr/>
          </p:nvSpPr>
          <p:spPr>
            <a:xfrm>
              <a:off x="849665" y="5707007"/>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9F31933-361F-4241-B0C5-6DD08D1178DB}"/>
                </a:ext>
              </a:extLst>
            </p:cNvPr>
            <p:cNvSpPr txBox="1"/>
            <p:nvPr/>
          </p:nvSpPr>
          <p:spPr>
            <a:xfrm>
              <a:off x="733192" y="5821748"/>
              <a:ext cx="1405447" cy="335827"/>
            </a:xfrm>
            <a:prstGeom prst="rect">
              <a:avLst/>
            </a:prstGeom>
            <a:noFill/>
          </p:spPr>
          <p:txBody>
            <a:bodyPr wrap="square" rtlCol="0">
              <a:spAutoFit/>
            </a:bodyPr>
            <a:lstStyle/>
            <a:p>
              <a:r>
                <a:rPr kumimoji="1" lang="ja-JP" altLang="en-US" sz="1000" dirty="0">
                  <a:solidFill>
                    <a:srgbClr val="FF0000"/>
                  </a:solidFill>
                </a:rPr>
                <a:t>旧淀川河口</a:t>
              </a:r>
            </a:p>
          </p:txBody>
        </p:sp>
        <p:sp>
          <p:nvSpPr>
            <p:cNvPr id="38" name="テキスト ボックス 37">
              <a:extLst>
                <a:ext uri="{FF2B5EF4-FFF2-40B4-BE49-F238E27FC236}">
                  <a16:creationId xmlns:a16="http://schemas.microsoft.com/office/drawing/2014/main" id="{20E760AB-2FA6-45D3-A829-868040270077}"/>
                </a:ext>
              </a:extLst>
            </p:cNvPr>
            <p:cNvSpPr txBox="1"/>
            <p:nvPr/>
          </p:nvSpPr>
          <p:spPr>
            <a:xfrm>
              <a:off x="1435914" y="4297026"/>
              <a:ext cx="1405447" cy="335827"/>
            </a:xfrm>
            <a:prstGeom prst="rect">
              <a:avLst/>
            </a:prstGeom>
            <a:noFill/>
          </p:spPr>
          <p:txBody>
            <a:bodyPr wrap="square" rtlCol="0">
              <a:spAutoFit/>
            </a:bodyPr>
            <a:lstStyle/>
            <a:p>
              <a:pPr algn="r"/>
              <a:r>
                <a:rPr kumimoji="1" lang="ja-JP" altLang="en-US" sz="1000" dirty="0">
                  <a:solidFill>
                    <a:srgbClr val="FF0000"/>
                  </a:solidFill>
                </a:rPr>
                <a:t>大阪港</a:t>
              </a:r>
            </a:p>
          </p:txBody>
        </p:sp>
        <p:sp>
          <p:nvSpPr>
            <p:cNvPr id="39" name="テキスト ボックス 38">
              <a:extLst>
                <a:ext uri="{FF2B5EF4-FFF2-40B4-BE49-F238E27FC236}">
                  <a16:creationId xmlns:a16="http://schemas.microsoft.com/office/drawing/2014/main" id="{7CDDF446-1D6F-4A72-93CC-B63131F2E89D}"/>
                </a:ext>
              </a:extLst>
            </p:cNvPr>
            <p:cNvSpPr txBox="1"/>
            <p:nvPr/>
          </p:nvSpPr>
          <p:spPr>
            <a:xfrm>
              <a:off x="2226630" y="3238965"/>
              <a:ext cx="1728185" cy="614227"/>
            </a:xfrm>
            <a:prstGeom prst="rect">
              <a:avLst/>
            </a:prstGeom>
            <a:noFill/>
          </p:spPr>
          <p:txBody>
            <a:bodyPr wrap="square" rtlCol="0">
              <a:spAutoFit/>
            </a:bodyPr>
            <a:lstStyle/>
            <a:p>
              <a:pPr algn="ctr"/>
              <a:r>
                <a:rPr lang="ja-JP" altLang="en-US" sz="1000" dirty="0">
                  <a:solidFill>
                    <a:srgbClr val="FF0000"/>
                  </a:solidFill>
                </a:rPr>
                <a:t>安治川水門</a:t>
              </a:r>
              <a:endParaRPr lang="en-US" altLang="ja-JP" sz="1000" dirty="0">
                <a:solidFill>
                  <a:srgbClr val="FF0000"/>
                </a:solidFill>
              </a:endParaRPr>
            </a:p>
            <a:p>
              <a:pPr algn="ctr"/>
              <a:r>
                <a:rPr lang="ja-JP" altLang="en-US" sz="800" dirty="0">
                  <a:solidFill>
                    <a:srgbClr val="FF0000"/>
                  </a:solidFill>
                </a:rPr>
                <a:t>（六軒家川水門）</a:t>
              </a:r>
            </a:p>
          </p:txBody>
        </p:sp>
        <p:sp>
          <p:nvSpPr>
            <p:cNvPr id="40" name="テキスト ボックス 39">
              <a:extLst>
                <a:ext uri="{FF2B5EF4-FFF2-40B4-BE49-F238E27FC236}">
                  <a16:creationId xmlns:a16="http://schemas.microsoft.com/office/drawing/2014/main" id="{B5360B21-66C6-49B9-868C-78B0B341B6C7}"/>
                </a:ext>
              </a:extLst>
            </p:cNvPr>
            <p:cNvSpPr txBox="1"/>
            <p:nvPr/>
          </p:nvSpPr>
          <p:spPr>
            <a:xfrm>
              <a:off x="2700379" y="4369346"/>
              <a:ext cx="1405447" cy="335827"/>
            </a:xfrm>
            <a:prstGeom prst="rect">
              <a:avLst/>
            </a:prstGeom>
            <a:noFill/>
          </p:spPr>
          <p:txBody>
            <a:bodyPr wrap="square" rtlCol="0">
              <a:spAutoFit/>
            </a:bodyPr>
            <a:lstStyle/>
            <a:p>
              <a:pPr algn="r"/>
              <a:r>
                <a:rPr kumimoji="1" lang="ja-JP" altLang="en-US" sz="1000" dirty="0">
                  <a:solidFill>
                    <a:srgbClr val="FF0000"/>
                  </a:solidFill>
                </a:rPr>
                <a:t>尻無川水門</a:t>
              </a:r>
            </a:p>
          </p:txBody>
        </p:sp>
        <p:sp>
          <p:nvSpPr>
            <p:cNvPr id="41" name="テキスト ボックス 40">
              <a:extLst>
                <a:ext uri="{FF2B5EF4-FFF2-40B4-BE49-F238E27FC236}">
                  <a16:creationId xmlns:a16="http://schemas.microsoft.com/office/drawing/2014/main" id="{4D8ACDF8-1389-43E3-B174-B7AA292F1C63}"/>
                </a:ext>
              </a:extLst>
            </p:cNvPr>
            <p:cNvSpPr txBox="1"/>
            <p:nvPr/>
          </p:nvSpPr>
          <p:spPr>
            <a:xfrm>
              <a:off x="4537120" y="4849064"/>
              <a:ext cx="1405448" cy="335827"/>
            </a:xfrm>
            <a:prstGeom prst="rect">
              <a:avLst/>
            </a:prstGeom>
            <a:noFill/>
          </p:spPr>
          <p:txBody>
            <a:bodyPr wrap="square" rtlCol="0">
              <a:spAutoFit/>
            </a:bodyPr>
            <a:lstStyle/>
            <a:p>
              <a:pPr algn="r"/>
              <a:r>
                <a:rPr kumimoji="1" lang="ja-JP" altLang="en-US" sz="1000" dirty="0">
                  <a:solidFill>
                    <a:srgbClr val="FF0000"/>
                  </a:solidFill>
                </a:rPr>
                <a:t>木津川水門</a:t>
              </a:r>
            </a:p>
          </p:txBody>
        </p:sp>
      </p:grpSp>
      <p:pic>
        <p:nvPicPr>
          <p:cNvPr id="2" name="図 1">
            <a:extLst>
              <a:ext uri="{FF2B5EF4-FFF2-40B4-BE49-F238E27FC236}">
                <a16:creationId xmlns:a16="http://schemas.microsoft.com/office/drawing/2014/main" id="{6C2D2066-8C99-4E80-AB50-7D32BC5B3BA1}"/>
              </a:ext>
            </a:extLst>
          </p:cNvPr>
          <p:cNvPicPr>
            <a:picLocks noChangeAspect="1"/>
          </p:cNvPicPr>
          <p:nvPr/>
        </p:nvPicPr>
        <p:blipFill>
          <a:blip r:embed="rId3"/>
          <a:stretch>
            <a:fillRect/>
          </a:stretch>
        </p:blipFill>
        <p:spPr>
          <a:xfrm>
            <a:off x="250299" y="758577"/>
            <a:ext cx="4320000" cy="2882497"/>
          </a:xfrm>
          <a:prstGeom prst="rect">
            <a:avLst/>
          </a:prstGeom>
        </p:spPr>
      </p:pic>
      <p:pic>
        <p:nvPicPr>
          <p:cNvPr id="3" name="図 2">
            <a:extLst>
              <a:ext uri="{FF2B5EF4-FFF2-40B4-BE49-F238E27FC236}">
                <a16:creationId xmlns:a16="http://schemas.microsoft.com/office/drawing/2014/main" id="{EFEB1849-B581-484F-AF7D-375C539F1676}"/>
              </a:ext>
            </a:extLst>
          </p:cNvPr>
          <p:cNvPicPr>
            <a:picLocks noChangeAspect="1"/>
          </p:cNvPicPr>
          <p:nvPr/>
        </p:nvPicPr>
        <p:blipFill>
          <a:blip r:embed="rId4"/>
          <a:stretch>
            <a:fillRect/>
          </a:stretch>
        </p:blipFill>
        <p:spPr>
          <a:xfrm>
            <a:off x="4514962" y="758576"/>
            <a:ext cx="4320002" cy="2882497"/>
          </a:xfrm>
          <a:prstGeom prst="rect">
            <a:avLst/>
          </a:prstGeom>
        </p:spPr>
      </p:pic>
      <p:pic>
        <p:nvPicPr>
          <p:cNvPr id="4" name="図 3">
            <a:extLst>
              <a:ext uri="{FF2B5EF4-FFF2-40B4-BE49-F238E27FC236}">
                <a16:creationId xmlns:a16="http://schemas.microsoft.com/office/drawing/2014/main" id="{35E72BEF-586E-4E9F-B148-AB945F803B04}"/>
              </a:ext>
            </a:extLst>
          </p:cNvPr>
          <p:cNvPicPr>
            <a:picLocks noChangeAspect="1"/>
          </p:cNvPicPr>
          <p:nvPr/>
        </p:nvPicPr>
        <p:blipFill>
          <a:blip r:embed="rId5"/>
          <a:stretch>
            <a:fillRect/>
          </a:stretch>
        </p:blipFill>
        <p:spPr>
          <a:xfrm>
            <a:off x="241672" y="3644890"/>
            <a:ext cx="4320000" cy="2882489"/>
          </a:xfrm>
          <a:prstGeom prst="rect">
            <a:avLst/>
          </a:prstGeom>
        </p:spPr>
      </p:pic>
      <p:sp>
        <p:nvSpPr>
          <p:cNvPr id="21" name="テキスト ボックス 20">
            <a:extLst>
              <a:ext uri="{FF2B5EF4-FFF2-40B4-BE49-F238E27FC236}">
                <a16:creationId xmlns:a16="http://schemas.microsoft.com/office/drawing/2014/main" id="{9DCB18D4-CA8F-4A93-9531-12194ECBD8FC}"/>
              </a:ext>
            </a:extLst>
          </p:cNvPr>
          <p:cNvSpPr txBox="1"/>
          <p:nvPr/>
        </p:nvSpPr>
        <p:spPr>
          <a:xfrm>
            <a:off x="49285" y="448024"/>
            <a:ext cx="8987458" cy="307777"/>
          </a:xfrm>
          <a:prstGeom prst="rect">
            <a:avLst/>
          </a:prstGeom>
          <a:noFill/>
        </p:spPr>
        <p:txBody>
          <a:bodyPr wrap="square" rtlCol="0">
            <a:spAutoFit/>
          </a:bodyPr>
          <a:lstStyle/>
          <a:p>
            <a:r>
              <a:rPr lang="ja-JP" altLang="en-US" sz="1400" dirty="0">
                <a:solidFill>
                  <a:srgbClr val="0000FF"/>
                </a:solidFill>
              </a:rPr>
              <a:t>水門地点の水位（観測値）と計算水位（計算潮位＋</a:t>
            </a:r>
            <a:r>
              <a:rPr lang="en-US" altLang="ja-JP" sz="1400" dirty="0">
                <a:solidFill>
                  <a:srgbClr val="0000FF"/>
                </a:solidFill>
              </a:rPr>
              <a:t>1/2</a:t>
            </a:r>
            <a:r>
              <a:rPr lang="ja-JP" altLang="en-US" sz="1400" dirty="0">
                <a:solidFill>
                  <a:srgbClr val="0000FF"/>
                </a:solidFill>
              </a:rPr>
              <a:t>計算波高）による比較</a:t>
            </a:r>
          </a:p>
        </p:txBody>
      </p:sp>
      <p:grpSp>
        <p:nvGrpSpPr>
          <p:cNvPr id="5" name="グループ化 4">
            <a:extLst>
              <a:ext uri="{FF2B5EF4-FFF2-40B4-BE49-F238E27FC236}">
                <a16:creationId xmlns:a16="http://schemas.microsoft.com/office/drawing/2014/main" id="{EC307038-0655-45A8-AE4D-3C1F53167C14}"/>
              </a:ext>
            </a:extLst>
          </p:cNvPr>
          <p:cNvGrpSpPr/>
          <p:nvPr/>
        </p:nvGrpSpPr>
        <p:grpSpPr>
          <a:xfrm>
            <a:off x="577121" y="1406130"/>
            <a:ext cx="2804434" cy="1866747"/>
            <a:chOff x="577121" y="1406130"/>
            <a:chExt cx="2804434" cy="1866747"/>
          </a:xfrm>
        </p:grpSpPr>
        <p:sp>
          <p:nvSpPr>
            <p:cNvPr id="22" name="テキスト ボックス 21">
              <a:extLst>
                <a:ext uri="{FF2B5EF4-FFF2-40B4-BE49-F238E27FC236}">
                  <a16:creationId xmlns:a16="http://schemas.microsoft.com/office/drawing/2014/main" id="{42C82B02-72F2-4674-BEE0-E7F6B4DD0D24}"/>
                </a:ext>
              </a:extLst>
            </p:cNvPr>
            <p:cNvSpPr txBox="1"/>
            <p:nvPr/>
          </p:nvSpPr>
          <p:spPr>
            <a:xfrm>
              <a:off x="577121" y="3057433"/>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23" name="テキスト ボックス 22">
              <a:extLst>
                <a:ext uri="{FF2B5EF4-FFF2-40B4-BE49-F238E27FC236}">
                  <a16:creationId xmlns:a16="http://schemas.microsoft.com/office/drawing/2014/main" id="{714FC712-2A0B-48F9-BE99-F907E087C84D}"/>
                </a:ext>
              </a:extLst>
            </p:cNvPr>
            <p:cNvSpPr txBox="1"/>
            <p:nvPr/>
          </p:nvSpPr>
          <p:spPr>
            <a:xfrm>
              <a:off x="1775823" y="1419598"/>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20" name="テキスト ボックス 19">
              <a:extLst>
                <a:ext uri="{FF2B5EF4-FFF2-40B4-BE49-F238E27FC236}">
                  <a16:creationId xmlns:a16="http://schemas.microsoft.com/office/drawing/2014/main" id="{829968FA-1F49-444D-9648-207A3E50C7A0}"/>
                </a:ext>
              </a:extLst>
            </p:cNvPr>
            <p:cNvSpPr txBox="1"/>
            <p:nvPr/>
          </p:nvSpPr>
          <p:spPr>
            <a:xfrm>
              <a:off x="1326074" y="1406130"/>
              <a:ext cx="658114" cy="861774"/>
            </a:xfrm>
            <a:prstGeom prst="rect">
              <a:avLst/>
            </a:prstGeom>
            <a:noFill/>
          </p:spPr>
          <p:txBody>
            <a:bodyPr wrap="square" rtlCol="0">
              <a:spAutoFit/>
            </a:bodyPr>
            <a:lstStyle/>
            <a:p>
              <a:pPr marL="36000" algn="r"/>
              <a:r>
                <a:rPr kumimoji="1" lang="en-US" altLang="ja-JP" sz="1000" dirty="0">
                  <a:solidFill>
                    <a:srgbClr val="FF0000"/>
                  </a:solidFill>
                </a:rPr>
                <a:t>(0.81)</a:t>
              </a:r>
            </a:p>
            <a:p>
              <a:pPr marL="36000" algn="r"/>
              <a:r>
                <a:rPr lang="en-US" altLang="ja-JP" sz="1000" dirty="0">
                  <a:solidFill>
                    <a:srgbClr val="FF0000"/>
                  </a:solidFill>
                </a:rPr>
                <a:t>(0.77)</a:t>
              </a:r>
            </a:p>
            <a:p>
              <a:pPr marL="36000" algn="r"/>
              <a:r>
                <a:rPr lang="en-US" altLang="ja-JP" sz="1000" dirty="0">
                  <a:solidFill>
                    <a:srgbClr val="FF0000"/>
                  </a:solidFill>
                </a:rPr>
                <a:t>(0.72)</a:t>
              </a:r>
            </a:p>
            <a:p>
              <a:pPr marL="36000" algn="r"/>
              <a:r>
                <a:rPr kumimoji="1" lang="en-US" altLang="ja-JP" sz="1000" dirty="0"/>
                <a:t>(0.63)</a:t>
              </a:r>
            </a:p>
            <a:p>
              <a:pPr marL="36000" algn="r"/>
              <a:r>
                <a:rPr kumimoji="1" lang="en-US" altLang="ja-JP" sz="1000" dirty="0"/>
                <a:t>(0.51)</a:t>
              </a:r>
              <a:endParaRPr kumimoji="1" lang="ja-JP" altLang="en-US" sz="900" dirty="0"/>
            </a:p>
          </p:txBody>
        </p:sp>
      </p:grpSp>
      <p:sp>
        <p:nvSpPr>
          <p:cNvPr id="26" name="テキスト ボックス 25">
            <a:extLst>
              <a:ext uri="{FF2B5EF4-FFF2-40B4-BE49-F238E27FC236}">
                <a16:creationId xmlns:a16="http://schemas.microsoft.com/office/drawing/2014/main" id="{0A851BA4-FCD2-4394-8905-0A2CC973EBA1}"/>
              </a:ext>
            </a:extLst>
          </p:cNvPr>
          <p:cNvSpPr txBox="1"/>
          <p:nvPr/>
        </p:nvSpPr>
        <p:spPr>
          <a:xfrm>
            <a:off x="4846634" y="3057433"/>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27" name="テキスト ボックス 26">
            <a:extLst>
              <a:ext uri="{FF2B5EF4-FFF2-40B4-BE49-F238E27FC236}">
                <a16:creationId xmlns:a16="http://schemas.microsoft.com/office/drawing/2014/main" id="{BD68478E-9DE2-46B8-8AAC-493DE9E20EB4}"/>
              </a:ext>
            </a:extLst>
          </p:cNvPr>
          <p:cNvSpPr txBox="1"/>
          <p:nvPr/>
        </p:nvSpPr>
        <p:spPr>
          <a:xfrm>
            <a:off x="6045336" y="1419598"/>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grpSp>
        <p:nvGrpSpPr>
          <p:cNvPr id="28" name="グループ化 27">
            <a:extLst>
              <a:ext uri="{FF2B5EF4-FFF2-40B4-BE49-F238E27FC236}">
                <a16:creationId xmlns:a16="http://schemas.microsoft.com/office/drawing/2014/main" id="{B7C7A680-5058-4CB3-8B17-EA6647A396F1}"/>
              </a:ext>
            </a:extLst>
          </p:cNvPr>
          <p:cNvGrpSpPr/>
          <p:nvPr/>
        </p:nvGrpSpPr>
        <p:grpSpPr>
          <a:xfrm>
            <a:off x="577121" y="4273542"/>
            <a:ext cx="2804434" cy="1883999"/>
            <a:chOff x="577121" y="1406130"/>
            <a:chExt cx="2804434" cy="1883999"/>
          </a:xfrm>
        </p:grpSpPr>
        <p:sp>
          <p:nvSpPr>
            <p:cNvPr id="36" name="テキスト ボックス 35">
              <a:extLst>
                <a:ext uri="{FF2B5EF4-FFF2-40B4-BE49-F238E27FC236}">
                  <a16:creationId xmlns:a16="http://schemas.microsoft.com/office/drawing/2014/main" id="{88BD8205-C01D-4161-89F5-1EA0A4C67D00}"/>
                </a:ext>
              </a:extLst>
            </p:cNvPr>
            <p:cNvSpPr txBox="1"/>
            <p:nvPr/>
          </p:nvSpPr>
          <p:spPr>
            <a:xfrm>
              <a:off x="577121" y="3074685"/>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37" name="テキスト ボックス 36">
              <a:extLst>
                <a:ext uri="{FF2B5EF4-FFF2-40B4-BE49-F238E27FC236}">
                  <a16:creationId xmlns:a16="http://schemas.microsoft.com/office/drawing/2014/main" id="{F978B46A-599C-4CB1-BA26-A9F08FB233D6}"/>
                </a:ext>
              </a:extLst>
            </p:cNvPr>
            <p:cNvSpPr txBox="1"/>
            <p:nvPr/>
          </p:nvSpPr>
          <p:spPr>
            <a:xfrm>
              <a:off x="1775823" y="1419598"/>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35" name="テキスト ボックス 34">
              <a:extLst>
                <a:ext uri="{FF2B5EF4-FFF2-40B4-BE49-F238E27FC236}">
                  <a16:creationId xmlns:a16="http://schemas.microsoft.com/office/drawing/2014/main" id="{247E7AC5-7C6D-475E-98DB-997B91F0B599}"/>
                </a:ext>
              </a:extLst>
            </p:cNvPr>
            <p:cNvSpPr txBox="1"/>
            <p:nvPr/>
          </p:nvSpPr>
          <p:spPr>
            <a:xfrm>
              <a:off x="1326074" y="1406130"/>
              <a:ext cx="658114" cy="861774"/>
            </a:xfrm>
            <a:prstGeom prst="rect">
              <a:avLst/>
            </a:prstGeom>
            <a:noFill/>
          </p:spPr>
          <p:txBody>
            <a:bodyPr wrap="square" rtlCol="0">
              <a:spAutoFit/>
            </a:bodyPr>
            <a:lstStyle/>
            <a:p>
              <a:pPr marL="36000" algn="r"/>
              <a:r>
                <a:rPr kumimoji="1" lang="en-US" altLang="ja-JP" sz="1000" dirty="0">
                  <a:solidFill>
                    <a:srgbClr val="FF0000"/>
                  </a:solidFill>
                </a:rPr>
                <a:t>(0.71)</a:t>
              </a:r>
            </a:p>
            <a:p>
              <a:pPr marL="36000" algn="r"/>
              <a:r>
                <a:rPr lang="en-US" altLang="ja-JP" sz="1000" dirty="0"/>
                <a:t>(0.65)</a:t>
              </a:r>
            </a:p>
            <a:p>
              <a:pPr marL="36000" algn="r"/>
              <a:r>
                <a:rPr lang="en-US" altLang="ja-JP" sz="1000" dirty="0"/>
                <a:t>(0.58)</a:t>
              </a:r>
            </a:p>
            <a:p>
              <a:pPr marL="36000" algn="r"/>
              <a:r>
                <a:rPr kumimoji="1" lang="en-US" altLang="ja-JP" sz="1000" dirty="0"/>
                <a:t>(0.48)</a:t>
              </a:r>
            </a:p>
            <a:p>
              <a:pPr marL="36000" algn="r"/>
              <a:r>
                <a:rPr kumimoji="1" lang="en-US" altLang="ja-JP" sz="1000" dirty="0"/>
                <a:t>(0.35)</a:t>
              </a:r>
              <a:endParaRPr kumimoji="1" lang="ja-JP" altLang="en-US" sz="900" dirty="0"/>
            </a:p>
          </p:txBody>
        </p:sp>
      </p:grpSp>
      <p:sp>
        <p:nvSpPr>
          <p:cNvPr id="24" name="テキスト ボックス 23">
            <a:extLst>
              <a:ext uri="{FF2B5EF4-FFF2-40B4-BE49-F238E27FC236}">
                <a16:creationId xmlns:a16="http://schemas.microsoft.com/office/drawing/2014/main" id="{4734C76A-3938-4BAB-A519-ED7DD21523BF}"/>
              </a:ext>
            </a:extLst>
          </p:cNvPr>
          <p:cNvSpPr txBox="1"/>
          <p:nvPr/>
        </p:nvSpPr>
        <p:spPr>
          <a:xfrm>
            <a:off x="5595587" y="1406130"/>
            <a:ext cx="658114" cy="861774"/>
          </a:xfrm>
          <a:prstGeom prst="rect">
            <a:avLst/>
          </a:prstGeom>
          <a:noFill/>
        </p:spPr>
        <p:txBody>
          <a:bodyPr wrap="square" rtlCol="0">
            <a:spAutoFit/>
          </a:bodyPr>
          <a:lstStyle/>
          <a:p>
            <a:pPr marL="36000" algn="r"/>
            <a:r>
              <a:rPr kumimoji="1" lang="en-US" altLang="ja-JP" sz="1000" dirty="0"/>
              <a:t>(0.66)</a:t>
            </a:r>
          </a:p>
          <a:p>
            <a:pPr marL="36000" algn="r"/>
            <a:r>
              <a:rPr lang="en-US" altLang="ja-JP" sz="1000" dirty="0"/>
              <a:t>(0.61)</a:t>
            </a:r>
          </a:p>
          <a:p>
            <a:pPr marL="36000" algn="r"/>
            <a:r>
              <a:rPr lang="en-US" altLang="ja-JP" sz="1000" dirty="0"/>
              <a:t>(0.53)</a:t>
            </a:r>
          </a:p>
          <a:p>
            <a:pPr marL="36000" algn="r"/>
            <a:r>
              <a:rPr kumimoji="1" lang="en-US" altLang="ja-JP" sz="1000" dirty="0"/>
              <a:t>(0.43)</a:t>
            </a:r>
          </a:p>
          <a:p>
            <a:pPr marL="36000" algn="r"/>
            <a:r>
              <a:rPr kumimoji="1" lang="en-US" altLang="ja-JP" sz="1000" dirty="0"/>
              <a:t>(0.29)</a:t>
            </a:r>
            <a:endParaRPr kumimoji="1" lang="ja-JP" altLang="en-US" sz="900" dirty="0"/>
          </a:p>
        </p:txBody>
      </p:sp>
    </p:spTree>
    <p:extLst>
      <p:ext uri="{BB962C8B-B14F-4D97-AF65-F5344CB8AC3E}">
        <p14:creationId xmlns:p14="http://schemas.microsoft.com/office/powerpoint/2010/main" val="28604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１．解析モデルの検証（解析条件）</a:t>
            </a:r>
          </a:p>
        </p:txBody>
      </p:sp>
      <p:sp>
        <p:nvSpPr>
          <p:cNvPr id="13" name="Text Box 9"/>
          <p:cNvSpPr txBox="1">
            <a:spLocks noChangeArrowheads="1"/>
          </p:cNvSpPr>
          <p:nvPr/>
        </p:nvSpPr>
        <p:spPr bwMode="auto">
          <a:xfrm>
            <a:off x="81184" y="479752"/>
            <a:ext cx="8935815" cy="338554"/>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平成</a:t>
            </a:r>
            <a:r>
              <a:rPr lang="en-US" altLang="ja-JP" sz="1600" dirty="0"/>
              <a:t>30</a:t>
            </a:r>
            <a:r>
              <a:rPr lang="ja-JP" altLang="en-US" sz="1600" dirty="0"/>
              <a:t>年台風第</a:t>
            </a:r>
            <a:r>
              <a:rPr lang="en-US" altLang="ja-JP" sz="1600" dirty="0"/>
              <a:t>21</a:t>
            </a:r>
            <a:r>
              <a:rPr lang="ja-JP" altLang="en-US" sz="1600" dirty="0"/>
              <a:t>号の再現計算を実施し、最適なモデル定数を検証する。</a:t>
            </a:r>
            <a:endParaRPr lang="en-US" altLang="ja-JP" sz="1600" dirty="0"/>
          </a:p>
        </p:txBody>
      </p:sp>
      <p:sp>
        <p:nvSpPr>
          <p:cNvPr id="6" name="スライド番号プレースホルダー 2">
            <a:extLst>
              <a:ext uri="{FF2B5EF4-FFF2-40B4-BE49-F238E27FC236}">
                <a16:creationId xmlns:a16="http://schemas.microsoft.com/office/drawing/2014/main" id="{54922602-0B4A-44C9-84EB-63CB73C5531A}"/>
              </a:ext>
            </a:extLst>
          </p:cNvPr>
          <p:cNvSpPr>
            <a:spLocks noGrp="1"/>
          </p:cNvSpPr>
          <p:nvPr>
            <p:ph type="sldNum" sz="quarter" idx="12"/>
          </p:nvPr>
        </p:nvSpPr>
        <p:spPr>
          <a:xfrm>
            <a:off x="6979343" y="6464300"/>
            <a:ext cx="2057400" cy="365125"/>
          </a:xfrm>
        </p:spPr>
        <p:txBody>
          <a:bodyPr/>
          <a:lstStyle/>
          <a:p>
            <a:fld id="{5E3F6313-0071-4C5D-9E06-91E8809F988F}" type="slidenum">
              <a:rPr kumimoji="1" lang="ja-JP" altLang="en-US" sz="1600" smtClean="0">
                <a:solidFill>
                  <a:schemeClr val="tx1"/>
                </a:solidFill>
              </a:rPr>
              <a:pPr/>
              <a:t>1</a:t>
            </a:fld>
            <a:endParaRPr kumimoji="1" lang="ja-JP" altLang="en-US" sz="1600" dirty="0">
              <a:solidFill>
                <a:schemeClr val="tx1"/>
              </a:solidFill>
            </a:endParaRPr>
          </a:p>
        </p:txBody>
      </p:sp>
      <p:graphicFrame>
        <p:nvGraphicFramePr>
          <p:cNvPr id="15" name="表 14">
            <a:extLst>
              <a:ext uri="{FF2B5EF4-FFF2-40B4-BE49-F238E27FC236}">
                <a16:creationId xmlns:a16="http://schemas.microsoft.com/office/drawing/2014/main" id="{55D02B5C-6627-45CC-995B-73E5A7D9B8CF}"/>
              </a:ext>
            </a:extLst>
          </p:cNvPr>
          <p:cNvGraphicFramePr>
            <a:graphicFrameLocks noGrp="1"/>
          </p:cNvGraphicFramePr>
          <p:nvPr>
            <p:extLst>
              <p:ext uri="{D42A27DB-BD31-4B8C-83A1-F6EECF244321}">
                <p14:modId xmlns:p14="http://schemas.microsoft.com/office/powerpoint/2010/main" val="2271816128"/>
              </p:ext>
            </p:extLst>
          </p:nvPr>
        </p:nvGraphicFramePr>
        <p:xfrm>
          <a:off x="100927" y="1029454"/>
          <a:ext cx="8935816" cy="5463421"/>
        </p:xfrm>
        <a:graphic>
          <a:graphicData uri="http://schemas.openxmlformats.org/drawingml/2006/table">
            <a:tbl>
              <a:tblPr firstRow="1" firstCol="1" lastRow="1" lastCol="1" bandRow="1" bandCol="1">
                <a:tableStyleId>{5940675A-B579-460E-94D1-54222C63F5DA}</a:tableStyleId>
              </a:tblPr>
              <a:tblGrid>
                <a:gridCol w="403189">
                  <a:extLst>
                    <a:ext uri="{9D8B030D-6E8A-4147-A177-3AD203B41FA5}">
                      <a16:colId xmlns:a16="http://schemas.microsoft.com/office/drawing/2014/main" val="174856202"/>
                    </a:ext>
                  </a:extLst>
                </a:gridCol>
                <a:gridCol w="1268191">
                  <a:extLst>
                    <a:ext uri="{9D8B030D-6E8A-4147-A177-3AD203B41FA5}">
                      <a16:colId xmlns:a16="http://schemas.microsoft.com/office/drawing/2014/main" val="1761388288"/>
                    </a:ext>
                  </a:extLst>
                </a:gridCol>
                <a:gridCol w="7264436">
                  <a:extLst>
                    <a:ext uri="{9D8B030D-6E8A-4147-A177-3AD203B41FA5}">
                      <a16:colId xmlns:a16="http://schemas.microsoft.com/office/drawing/2014/main" val="864603528"/>
                    </a:ext>
                  </a:extLst>
                </a:gridCol>
              </a:tblGrid>
              <a:tr h="249812">
                <a:tc gridSpan="2">
                  <a:txBody>
                    <a:bodyPr/>
                    <a:lstStyle/>
                    <a:p>
                      <a:pPr algn="ctr">
                        <a:spcAft>
                          <a:spcPts val="0"/>
                        </a:spcAft>
                      </a:pPr>
                      <a:r>
                        <a:rPr lang="ja-JP" sz="1400" kern="100" dirty="0">
                          <a:effectLst/>
                        </a:rPr>
                        <a:t>項目</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solidFill>
                      <a:schemeClr val="accent6">
                        <a:lumMod val="20000"/>
                        <a:lumOff val="80000"/>
                      </a:schemeClr>
                    </a:solidFill>
                  </a:tcPr>
                </a:tc>
                <a:tc hMerge="1">
                  <a:txBody>
                    <a:bodyPr/>
                    <a:lstStyle/>
                    <a:p>
                      <a:endParaRPr kumimoji="1" lang="ja-JP" altLang="en-US"/>
                    </a:p>
                  </a:txBody>
                  <a:tcPr/>
                </a:tc>
                <a:tc>
                  <a:txBody>
                    <a:bodyPr/>
                    <a:lstStyle/>
                    <a:p>
                      <a:pPr algn="ctr">
                        <a:spcAft>
                          <a:spcPts val="0"/>
                        </a:spcAft>
                      </a:pPr>
                      <a:r>
                        <a:rPr lang="ja-JP" altLang="en-US" sz="1400" kern="100" dirty="0">
                          <a:effectLst/>
                        </a:rPr>
                        <a:t>モデルの再現性検証のための</a:t>
                      </a:r>
                      <a:r>
                        <a:rPr lang="ja-JP" sz="1400" kern="100" dirty="0">
                          <a:effectLst/>
                        </a:rPr>
                        <a:t>解析条件</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solidFill>
                      <a:schemeClr val="accent6">
                        <a:lumMod val="20000"/>
                        <a:lumOff val="80000"/>
                      </a:schemeClr>
                    </a:solidFill>
                  </a:tcPr>
                </a:tc>
                <a:extLst>
                  <a:ext uri="{0D108BD9-81ED-4DB2-BD59-A6C34878D82A}">
                    <a16:rowId xmlns:a16="http://schemas.microsoft.com/office/drawing/2014/main" val="3935321228"/>
                  </a:ext>
                </a:extLst>
              </a:tr>
              <a:tr h="270036">
                <a:tc gridSpan="2">
                  <a:txBody>
                    <a:bodyPr/>
                    <a:lstStyle/>
                    <a:p>
                      <a:pPr marL="0" marR="0" lvl="0" indent="0" algn="ctr" defTabSz="914400" rtl="0" eaLnBrk="1" fontAlgn="auto" latinLnBrk="0" hangingPunct="1">
                        <a:lnSpc>
                          <a:spcPts val="1400"/>
                        </a:lnSpc>
                        <a:spcBef>
                          <a:spcPts val="600"/>
                        </a:spcBef>
                        <a:spcAft>
                          <a:spcPts val="0"/>
                        </a:spcAft>
                        <a:buClrTx/>
                        <a:buSzTx/>
                        <a:buFontTx/>
                        <a:buNone/>
                        <a:tabLst/>
                        <a:defRPr/>
                      </a:pPr>
                      <a:r>
                        <a:rPr lang="ja-JP" altLang="ja-JP" sz="1400" kern="100" dirty="0">
                          <a:effectLst/>
                        </a:rPr>
                        <a:t>解析対象範囲</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hMerge="1">
                  <a:txBody>
                    <a:bodyPr/>
                    <a:lstStyle/>
                    <a:p>
                      <a:endParaRPr kumimoji="1" lang="ja-JP" altLang="en-US"/>
                    </a:p>
                  </a:txBody>
                  <a:tcPr/>
                </a:tc>
                <a:tc>
                  <a:txBody>
                    <a:bodyPr/>
                    <a:lstStyle/>
                    <a:p>
                      <a:pPr marL="228600" indent="-228600" algn="just">
                        <a:lnSpc>
                          <a:spcPts val="1400"/>
                        </a:lnSpc>
                        <a:spcBef>
                          <a:spcPts val="600"/>
                        </a:spcBef>
                        <a:spcAft>
                          <a:spcPts val="0"/>
                        </a:spcAft>
                      </a:pPr>
                      <a:r>
                        <a:rPr lang="ja-JP" altLang="ja-JP" sz="1400" kern="100" dirty="0">
                          <a:effectLst/>
                        </a:rPr>
                        <a:t>南北方向：約</a:t>
                      </a:r>
                      <a:r>
                        <a:rPr lang="en-US" altLang="ja-JP" sz="1400" kern="100" dirty="0">
                          <a:effectLst/>
                        </a:rPr>
                        <a:t>1300km</a:t>
                      </a:r>
                      <a:r>
                        <a:rPr lang="ja-JP" altLang="ja-JP" sz="1400" kern="100" dirty="0">
                          <a:effectLst/>
                        </a:rPr>
                        <a:t>、東西方向：約</a:t>
                      </a:r>
                      <a:r>
                        <a:rPr lang="en-US" altLang="ja-JP" sz="1400" kern="100" dirty="0">
                          <a:effectLst/>
                        </a:rPr>
                        <a:t>1750km</a:t>
                      </a:r>
                      <a:r>
                        <a:rPr lang="ja-JP" altLang="ja-JP" sz="1400" kern="100" dirty="0">
                          <a:effectLst/>
                        </a:rPr>
                        <a:t>（</a:t>
                      </a:r>
                      <a:r>
                        <a:rPr lang="en-US" altLang="ja-JP" sz="1400" kern="100" dirty="0">
                          <a:effectLst/>
                        </a:rPr>
                        <a:t>2,430m</a:t>
                      </a:r>
                      <a:r>
                        <a:rPr lang="ja-JP" altLang="ja-JP" sz="1400" kern="100" dirty="0">
                          <a:effectLst/>
                        </a:rPr>
                        <a:t>メッシュの解析領域）</a:t>
                      </a:r>
                      <a:endParaRPr lang="en-US" altLang="ja-JP" sz="1400" kern="100" dirty="0">
                        <a:effectLst/>
                      </a:endParaRPr>
                    </a:p>
                  </a:txBody>
                  <a:tcPr marL="90000" marR="90000" marT="46800" marB="46800" anchor="ctr"/>
                </a:tc>
                <a:extLst>
                  <a:ext uri="{0D108BD9-81ED-4DB2-BD59-A6C34878D82A}">
                    <a16:rowId xmlns:a16="http://schemas.microsoft.com/office/drawing/2014/main" val="1091369397"/>
                  </a:ext>
                </a:extLst>
              </a:tr>
              <a:tr h="427584">
                <a:tc gridSpan="2">
                  <a:txBody>
                    <a:bodyPr/>
                    <a:lstStyle/>
                    <a:p>
                      <a:pPr algn="ctr">
                        <a:lnSpc>
                          <a:spcPts val="1400"/>
                        </a:lnSpc>
                        <a:spcBef>
                          <a:spcPts val="600"/>
                        </a:spcBef>
                        <a:spcAft>
                          <a:spcPts val="0"/>
                        </a:spcAft>
                      </a:pPr>
                      <a:r>
                        <a:rPr lang="ja-JP" sz="1400" kern="100" dirty="0">
                          <a:effectLst/>
                        </a:rPr>
                        <a:t>地形データ</a:t>
                      </a:r>
                      <a:endParaRPr lang="en-US" altLang="ja-JP" sz="1400" kern="100" dirty="0">
                        <a:effectLst/>
                      </a:endParaRPr>
                    </a:p>
                    <a:p>
                      <a:pPr algn="ctr">
                        <a:lnSpc>
                          <a:spcPts val="1400"/>
                        </a:lnSpc>
                        <a:spcBef>
                          <a:spcPts val="600"/>
                        </a:spcBef>
                        <a:spcAft>
                          <a:spcPts val="0"/>
                        </a:spcAft>
                      </a:pPr>
                      <a:r>
                        <a:rPr lang="en-US" altLang="ja-JP" sz="1400" kern="100" dirty="0">
                          <a:effectLst/>
                        </a:rPr>
                        <a:t>(</a:t>
                      </a:r>
                      <a:r>
                        <a:rPr lang="ja-JP" altLang="ja-JP" sz="1400" kern="100" dirty="0">
                          <a:effectLst/>
                        </a:rPr>
                        <a:t>格子サイズ</a:t>
                      </a:r>
                      <a:r>
                        <a:rPr lang="en-US" altLang="ja-JP" sz="1400" kern="100" dirty="0">
                          <a:effectLst/>
                        </a:rPr>
                        <a:t>)</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hMerge="1">
                  <a:txBody>
                    <a:bodyPr/>
                    <a:lstStyle/>
                    <a:p>
                      <a:endParaRPr kumimoji="1" lang="ja-JP" altLang="en-US"/>
                    </a:p>
                  </a:txBody>
                  <a:tcPr/>
                </a:tc>
                <a:tc>
                  <a:txBody>
                    <a:bodyPr/>
                    <a:lstStyle/>
                    <a:p>
                      <a:pPr marL="114300" indent="-114300" algn="just">
                        <a:lnSpc>
                          <a:spcPts val="1400"/>
                        </a:lnSpc>
                        <a:spcBef>
                          <a:spcPts val="600"/>
                        </a:spcBef>
                        <a:spcAft>
                          <a:spcPts val="0"/>
                        </a:spcAft>
                      </a:pPr>
                      <a:r>
                        <a:rPr lang="ja-JP" sz="1400" kern="100" dirty="0">
                          <a:effectLst/>
                        </a:rPr>
                        <a:t>現況地形</a:t>
                      </a:r>
                      <a:r>
                        <a:rPr lang="ja-JP" altLang="ja-JP" sz="1400" kern="100" dirty="0">
                          <a:effectLst/>
                        </a:rPr>
                        <a:t>（</a:t>
                      </a:r>
                      <a:r>
                        <a:rPr lang="ja-JP" altLang="en-US" sz="1400" kern="100" dirty="0">
                          <a:effectLst/>
                        </a:rPr>
                        <a:t>令和２年度末時点</a:t>
                      </a:r>
                      <a:r>
                        <a:rPr lang="ja-JP" altLang="ja-JP" sz="1400" kern="100" dirty="0">
                          <a:effectLst/>
                        </a:rPr>
                        <a:t>）</a:t>
                      </a:r>
                      <a:r>
                        <a:rPr lang="ja-JP" sz="1400" kern="100" dirty="0">
                          <a:effectLst/>
                        </a:rPr>
                        <a:t>を設定</a:t>
                      </a:r>
                      <a:endParaRPr lang="en-US" altLang="ja-JP" sz="1400" kern="100" dirty="0">
                        <a:effectLst/>
                      </a:endParaRPr>
                    </a:p>
                    <a:p>
                      <a:pPr marL="114300" marR="0" lvl="0" indent="-114300" algn="just" defTabSz="914400" rtl="0" eaLnBrk="1" fontAlgn="auto" latinLnBrk="0" hangingPunct="1">
                        <a:lnSpc>
                          <a:spcPts val="1400"/>
                        </a:lnSpc>
                        <a:spcBef>
                          <a:spcPts val="600"/>
                        </a:spcBef>
                        <a:spcAft>
                          <a:spcPts val="0"/>
                        </a:spcAft>
                        <a:buClrTx/>
                        <a:buSzTx/>
                        <a:buFontTx/>
                        <a:buNone/>
                        <a:tabLst/>
                        <a:defRPr/>
                      </a:pPr>
                      <a:r>
                        <a:rPr lang="ja-JP" altLang="en-US" sz="1400" kern="100" dirty="0">
                          <a:effectLst/>
                        </a:rPr>
                        <a:t>（</a:t>
                      </a:r>
                      <a:r>
                        <a:rPr lang="ja-JP" altLang="ja-JP" sz="1400" kern="100" dirty="0">
                          <a:effectLst/>
                        </a:rPr>
                        <a:t>Δ</a:t>
                      </a:r>
                      <a:r>
                        <a:rPr lang="en-US" altLang="ja-JP" sz="1400" kern="100" dirty="0">
                          <a:effectLst/>
                        </a:rPr>
                        <a:t>x=</a:t>
                      </a:r>
                      <a:r>
                        <a:rPr lang="ja-JP" altLang="ja-JP" sz="1400" kern="100" dirty="0">
                          <a:effectLst/>
                        </a:rPr>
                        <a:t>Δ</a:t>
                      </a:r>
                      <a:r>
                        <a:rPr lang="en-US" altLang="ja-JP" sz="1400" kern="100" dirty="0">
                          <a:effectLst/>
                        </a:rPr>
                        <a:t>y=2,430m</a:t>
                      </a:r>
                      <a:r>
                        <a:rPr lang="ja-JP" altLang="ja-JP" sz="1400" kern="100" dirty="0">
                          <a:effectLst/>
                        </a:rPr>
                        <a:t>→</a:t>
                      </a:r>
                      <a:r>
                        <a:rPr lang="en-US" altLang="ja-JP" sz="1400" kern="100" dirty="0">
                          <a:effectLst/>
                        </a:rPr>
                        <a:t>810m</a:t>
                      </a:r>
                      <a:r>
                        <a:rPr lang="ja-JP" altLang="ja-JP" sz="1400" kern="100" dirty="0">
                          <a:effectLst/>
                        </a:rPr>
                        <a:t>→</a:t>
                      </a:r>
                      <a:r>
                        <a:rPr lang="en-US" altLang="ja-JP" sz="1400" kern="100" dirty="0">
                          <a:effectLst/>
                        </a:rPr>
                        <a:t>270m</a:t>
                      </a:r>
                      <a:r>
                        <a:rPr lang="ja-JP" altLang="ja-JP" sz="1400" kern="100" dirty="0">
                          <a:effectLst/>
                        </a:rPr>
                        <a:t>→</a:t>
                      </a:r>
                      <a:r>
                        <a:rPr lang="en-US" altLang="ja-JP" sz="1400" kern="100" dirty="0">
                          <a:effectLst/>
                        </a:rPr>
                        <a:t>90m→30m→10m</a:t>
                      </a:r>
                      <a:r>
                        <a:rPr lang="ja-JP" altLang="ja-JP" sz="1400" kern="100" dirty="0">
                          <a:effectLst/>
                        </a:rPr>
                        <a:t>ネスティング</a:t>
                      </a:r>
                      <a:r>
                        <a:rPr lang="ja-JP" altLang="en-US" sz="1400" kern="100" dirty="0">
                          <a:effectLst/>
                        </a:rPr>
                        <a:t>）</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extLst>
                  <a:ext uri="{0D108BD9-81ED-4DB2-BD59-A6C34878D82A}">
                    <a16:rowId xmlns:a16="http://schemas.microsoft.com/office/drawing/2014/main" val="156709980"/>
                  </a:ext>
                </a:extLst>
              </a:tr>
              <a:tr h="634295">
                <a:tc gridSpan="2">
                  <a:txBody>
                    <a:bodyPr/>
                    <a:lstStyle/>
                    <a:p>
                      <a:pPr algn="ctr">
                        <a:lnSpc>
                          <a:spcPts val="1400"/>
                        </a:lnSpc>
                        <a:spcBef>
                          <a:spcPts val="600"/>
                        </a:spcBef>
                        <a:spcAft>
                          <a:spcPts val="0"/>
                        </a:spcAft>
                      </a:pPr>
                      <a:r>
                        <a:rPr lang="ja-JP" sz="1400" kern="100" dirty="0">
                          <a:effectLst/>
                        </a:rPr>
                        <a:t>台風諸元</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hMerge="1">
                  <a:txBody>
                    <a:bodyPr/>
                    <a:lstStyle/>
                    <a:p>
                      <a:endParaRPr kumimoji="1" lang="ja-JP" altLang="en-US"/>
                    </a:p>
                  </a:txBody>
                  <a:tcPr/>
                </a:tc>
                <a:tc>
                  <a:txBody>
                    <a:bodyPr/>
                    <a:lstStyle/>
                    <a:p>
                      <a:pPr algn="just">
                        <a:lnSpc>
                          <a:spcPts val="1400"/>
                        </a:lnSpc>
                        <a:spcBef>
                          <a:spcPts val="600"/>
                        </a:spcBef>
                        <a:spcAft>
                          <a:spcPts val="0"/>
                        </a:spcAft>
                      </a:pPr>
                      <a:r>
                        <a:rPr lang="ja-JP" sz="1400" kern="100" dirty="0">
                          <a:effectLst/>
                        </a:rPr>
                        <a:t>平成</a:t>
                      </a:r>
                      <a:r>
                        <a:rPr lang="en-US" sz="1400" kern="100" dirty="0">
                          <a:effectLst/>
                        </a:rPr>
                        <a:t>30</a:t>
                      </a:r>
                      <a:r>
                        <a:rPr lang="ja-JP" sz="1400" kern="100" dirty="0">
                          <a:effectLst/>
                        </a:rPr>
                        <a:t>年台風</a:t>
                      </a:r>
                      <a:r>
                        <a:rPr lang="en-US" sz="1400" kern="100" dirty="0">
                          <a:effectLst/>
                        </a:rPr>
                        <a:t>21</a:t>
                      </a:r>
                      <a:r>
                        <a:rPr lang="ja-JP" sz="1400" kern="100" dirty="0">
                          <a:effectLst/>
                        </a:rPr>
                        <a:t>号の実績諸元を設定</a:t>
                      </a:r>
                    </a:p>
                    <a:p>
                      <a:pPr algn="just">
                        <a:lnSpc>
                          <a:spcPts val="1400"/>
                        </a:lnSpc>
                        <a:spcBef>
                          <a:spcPts val="600"/>
                        </a:spcBef>
                        <a:spcAft>
                          <a:spcPts val="0"/>
                        </a:spcAft>
                      </a:pPr>
                      <a:r>
                        <a:rPr lang="ja-JP" sz="1400" kern="100" dirty="0">
                          <a:effectLst/>
                        </a:rPr>
                        <a:t>◇</a:t>
                      </a:r>
                      <a:r>
                        <a:rPr lang="ja-JP" sz="1400" kern="100" dirty="0">
                          <a:solidFill>
                            <a:srgbClr val="0000FF"/>
                          </a:solidFill>
                          <a:effectLst/>
                        </a:rPr>
                        <a:t>中心気圧</a:t>
                      </a:r>
                      <a:r>
                        <a:rPr lang="ja-JP" altLang="en-US" sz="1400" kern="100" dirty="0">
                          <a:solidFill>
                            <a:srgbClr val="0000FF"/>
                          </a:solidFill>
                          <a:effectLst/>
                        </a:rPr>
                        <a:t>・移動速度・経路</a:t>
                      </a:r>
                      <a:r>
                        <a:rPr lang="ja-JP" sz="1400" kern="100" dirty="0">
                          <a:effectLst/>
                        </a:rPr>
                        <a:t>：平成</a:t>
                      </a:r>
                      <a:r>
                        <a:rPr lang="en-US" sz="1400" kern="100" dirty="0">
                          <a:effectLst/>
                        </a:rPr>
                        <a:t>30</a:t>
                      </a:r>
                      <a:r>
                        <a:rPr lang="ja-JP" sz="1400" kern="100" dirty="0">
                          <a:effectLst/>
                        </a:rPr>
                        <a:t>年台風</a:t>
                      </a:r>
                      <a:r>
                        <a:rPr lang="en-US" sz="1400" kern="100" dirty="0">
                          <a:effectLst/>
                        </a:rPr>
                        <a:t>21</a:t>
                      </a:r>
                      <a:r>
                        <a:rPr lang="ja-JP" sz="1400" kern="100" dirty="0">
                          <a:effectLst/>
                        </a:rPr>
                        <a:t>号の実績値</a:t>
                      </a:r>
                      <a:endParaRPr lang="en-US" altLang="ja-JP" sz="1400" kern="100" dirty="0">
                        <a:effectLst/>
                      </a:endParaRPr>
                    </a:p>
                    <a:p>
                      <a:pPr algn="just">
                        <a:lnSpc>
                          <a:spcPts val="1400"/>
                        </a:lnSpc>
                        <a:spcBef>
                          <a:spcPts val="600"/>
                        </a:spcBef>
                        <a:spcAft>
                          <a:spcPts val="0"/>
                        </a:spcAft>
                      </a:pPr>
                      <a:r>
                        <a:rPr lang="ja-JP" sz="1400" kern="100" dirty="0">
                          <a:effectLst/>
                        </a:rPr>
                        <a:t>◇</a:t>
                      </a:r>
                      <a:r>
                        <a:rPr lang="ja-JP" sz="1400" kern="100" dirty="0">
                          <a:solidFill>
                            <a:srgbClr val="0000FF"/>
                          </a:solidFill>
                          <a:effectLst/>
                        </a:rPr>
                        <a:t>台風半径</a:t>
                      </a:r>
                      <a:r>
                        <a:rPr lang="ja-JP" sz="1400" kern="100" dirty="0">
                          <a:effectLst/>
                        </a:rPr>
                        <a:t>：</a:t>
                      </a:r>
                      <a:r>
                        <a:rPr lang="ja-JP" altLang="en-US" sz="1400" kern="100" dirty="0">
                          <a:effectLst/>
                        </a:rPr>
                        <a:t>台風中心気圧と</a:t>
                      </a:r>
                      <a:r>
                        <a:rPr lang="ja-JP" sz="1400" kern="100" dirty="0">
                          <a:effectLst/>
                        </a:rPr>
                        <a:t>大阪湾周辺の気象台気圧観測値より</a:t>
                      </a:r>
                      <a:r>
                        <a:rPr lang="ja-JP" altLang="en-US" sz="1400" kern="100" dirty="0">
                          <a:effectLst/>
                        </a:rPr>
                        <a:t>逆算</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extLst>
                  <a:ext uri="{0D108BD9-81ED-4DB2-BD59-A6C34878D82A}">
                    <a16:rowId xmlns:a16="http://schemas.microsoft.com/office/drawing/2014/main" val="2533996200"/>
                  </a:ext>
                </a:extLst>
              </a:tr>
              <a:tr h="331631">
                <a:tc gridSpan="2">
                  <a:txBody>
                    <a:bodyPr/>
                    <a:lstStyle/>
                    <a:p>
                      <a:pPr algn="ctr">
                        <a:lnSpc>
                          <a:spcPts val="1400"/>
                        </a:lnSpc>
                        <a:spcBef>
                          <a:spcPts val="600"/>
                        </a:spcBef>
                        <a:spcAft>
                          <a:spcPts val="0"/>
                        </a:spcAft>
                      </a:pPr>
                      <a:r>
                        <a:rPr lang="ja-JP" sz="1400" kern="100" dirty="0">
                          <a:effectLst/>
                        </a:rPr>
                        <a:t>潮　位</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hMerge="1">
                  <a:txBody>
                    <a:bodyPr/>
                    <a:lstStyle/>
                    <a:p>
                      <a:endParaRPr kumimoji="1" lang="ja-JP" altLang="en-US"/>
                    </a:p>
                  </a:txBody>
                  <a:tcPr/>
                </a:tc>
                <a:tc>
                  <a:txBody>
                    <a:bodyPr/>
                    <a:lstStyle/>
                    <a:p>
                      <a:pPr algn="just">
                        <a:lnSpc>
                          <a:spcPts val="1400"/>
                        </a:lnSpc>
                        <a:spcBef>
                          <a:spcPts val="600"/>
                        </a:spcBef>
                        <a:spcAft>
                          <a:spcPts val="0"/>
                        </a:spcAft>
                      </a:pPr>
                      <a:r>
                        <a:rPr lang="en-US" altLang="ja-JP" sz="1400" kern="100" dirty="0">
                          <a:effectLst/>
                        </a:rPr>
                        <a:t>OP+1.95m(T.P+0.65m)</a:t>
                      </a:r>
                    </a:p>
                    <a:p>
                      <a:pPr algn="just">
                        <a:lnSpc>
                          <a:spcPts val="1400"/>
                        </a:lnSpc>
                        <a:spcBef>
                          <a:spcPts val="600"/>
                        </a:spcBef>
                        <a:spcAft>
                          <a:spcPts val="0"/>
                        </a:spcAft>
                      </a:pPr>
                      <a:r>
                        <a:rPr lang="ja-JP" sz="1400" kern="100" dirty="0">
                          <a:effectLst/>
                        </a:rPr>
                        <a:t>気象庁大阪検潮所</a:t>
                      </a:r>
                      <a:r>
                        <a:rPr lang="ja-JP" altLang="en-US" sz="1400" kern="100" dirty="0">
                          <a:effectLst/>
                        </a:rPr>
                        <a:t>の</a:t>
                      </a:r>
                      <a:r>
                        <a:rPr lang="en-US" altLang="ja-JP" sz="1400" kern="100" dirty="0">
                          <a:effectLst/>
                        </a:rPr>
                        <a:t>H30.9.4</a:t>
                      </a:r>
                      <a:r>
                        <a:rPr lang="ja-JP" altLang="en-US" sz="1400" kern="100" dirty="0">
                          <a:effectLst/>
                        </a:rPr>
                        <a:t>における</a:t>
                      </a:r>
                      <a:r>
                        <a:rPr lang="ja-JP" sz="1400" kern="100" dirty="0">
                          <a:effectLst/>
                        </a:rPr>
                        <a:t>天文潮位最高値を設定</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extLst>
                  <a:ext uri="{0D108BD9-81ED-4DB2-BD59-A6C34878D82A}">
                    <a16:rowId xmlns:a16="http://schemas.microsoft.com/office/drawing/2014/main" val="1928957262"/>
                  </a:ext>
                </a:extLst>
              </a:tr>
              <a:tr h="220872">
                <a:tc gridSpan="2">
                  <a:txBody>
                    <a:bodyPr/>
                    <a:lstStyle/>
                    <a:p>
                      <a:pPr algn="ctr">
                        <a:lnSpc>
                          <a:spcPts val="1400"/>
                        </a:lnSpc>
                        <a:spcBef>
                          <a:spcPts val="600"/>
                        </a:spcBef>
                        <a:spcAft>
                          <a:spcPts val="0"/>
                        </a:spcAft>
                      </a:pPr>
                      <a:r>
                        <a:rPr lang="ja-JP" sz="1400" kern="100" dirty="0">
                          <a:effectLst/>
                        </a:rPr>
                        <a:t>河川流量</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hMerge="1">
                  <a:txBody>
                    <a:bodyPr/>
                    <a:lstStyle/>
                    <a:p>
                      <a:endParaRPr kumimoji="1" lang="ja-JP" altLang="en-US"/>
                    </a:p>
                  </a:txBody>
                  <a:tcPr/>
                </a:tc>
                <a:tc>
                  <a:txBody>
                    <a:bodyPr/>
                    <a:lstStyle/>
                    <a:p>
                      <a:pPr algn="just">
                        <a:lnSpc>
                          <a:spcPts val="1400"/>
                        </a:lnSpc>
                        <a:spcBef>
                          <a:spcPts val="600"/>
                        </a:spcBef>
                        <a:spcAft>
                          <a:spcPts val="0"/>
                        </a:spcAft>
                      </a:pPr>
                      <a:r>
                        <a:rPr lang="ja-JP" sz="1400" kern="100" dirty="0">
                          <a:effectLst/>
                        </a:rPr>
                        <a:t>流量は考慮しない</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extLst>
                  <a:ext uri="{0D108BD9-81ED-4DB2-BD59-A6C34878D82A}">
                    <a16:rowId xmlns:a16="http://schemas.microsoft.com/office/drawing/2014/main" val="3760063255"/>
                  </a:ext>
                </a:extLst>
              </a:tr>
              <a:tr h="279180">
                <a:tc rowSpan="2">
                  <a:txBody>
                    <a:bodyPr/>
                    <a:lstStyle/>
                    <a:p>
                      <a:pPr algn="ctr">
                        <a:lnSpc>
                          <a:spcPts val="1400"/>
                        </a:lnSpc>
                        <a:spcAft>
                          <a:spcPts val="0"/>
                        </a:spcAft>
                      </a:pPr>
                      <a:r>
                        <a:rPr lang="ja-JP" sz="1000" kern="100" dirty="0">
                          <a:effectLst/>
                        </a:rPr>
                        <a:t>気圧風場</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vert="eaVert" anchor="ctr"/>
                </a:tc>
                <a:tc>
                  <a:txBody>
                    <a:bodyPr/>
                    <a:lstStyle/>
                    <a:p>
                      <a:pPr algn="ctr">
                        <a:lnSpc>
                          <a:spcPts val="1400"/>
                        </a:lnSpc>
                        <a:spcBef>
                          <a:spcPts val="600"/>
                        </a:spcBef>
                        <a:spcAft>
                          <a:spcPts val="0"/>
                        </a:spcAft>
                      </a:pPr>
                      <a:r>
                        <a:rPr lang="ja-JP" sz="1400" kern="100" spc="-30" dirty="0">
                          <a:effectLst/>
                        </a:rPr>
                        <a:t>モデル</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a:txBody>
                    <a:bodyPr/>
                    <a:lstStyle/>
                    <a:p>
                      <a:pPr marL="0" marR="0" lvl="0" indent="0" algn="l" defTabSz="914400" rtl="0" eaLnBrk="1" fontAlgn="auto" latinLnBrk="0" hangingPunct="1">
                        <a:lnSpc>
                          <a:spcPts val="1400"/>
                        </a:lnSpc>
                        <a:spcBef>
                          <a:spcPts val="600"/>
                        </a:spcBef>
                        <a:spcAft>
                          <a:spcPts val="0"/>
                        </a:spcAft>
                        <a:buClrTx/>
                        <a:buSzTx/>
                        <a:buFontTx/>
                        <a:buNone/>
                        <a:tabLst/>
                        <a:defRPr/>
                      </a:pPr>
                      <a:r>
                        <a:rPr lang="en-US" sz="1400" kern="100" dirty="0">
                          <a:effectLst/>
                        </a:rPr>
                        <a:t>Myers</a:t>
                      </a:r>
                      <a:r>
                        <a:rPr lang="ja-JP" sz="1400" kern="100" dirty="0">
                          <a:effectLst/>
                        </a:rPr>
                        <a:t>モデル</a:t>
                      </a:r>
                      <a:r>
                        <a:rPr lang="ja-JP" altLang="en-US" sz="1400" kern="100" dirty="0">
                          <a:effectLst/>
                        </a:rPr>
                        <a:t>、</a:t>
                      </a:r>
                      <a:r>
                        <a:rPr lang="ja-JP" altLang="ja-JP" sz="1400" kern="100" dirty="0">
                          <a:effectLst/>
                        </a:rPr>
                        <a:t>傾度風モデル</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extLst>
                  <a:ext uri="{0D108BD9-81ED-4DB2-BD59-A6C34878D82A}">
                    <a16:rowId xmlns:a16="http://schemas.microsoft.com/office/drawing/2014/main" val="1187813732"/>
                  </a:ext>
                </a:extLst>
              </a:tr>
              <a:tr h="634295">
                <a:tc vMerge="1">
                  <a:txBody>
                    <a:bodyPr/>
                    <a:lstStyle/>
                    <a:p>
                      <a:endParaRPr kumimoji="1" lang="ja-JP" altLang="en-US"/>
                    </a:p>
                  </a:txBody>
                  <a:tcPr/>
                </a:tc>
                <a:tc>
                  <a:txBody>
                    <a:bodyPr/>
                    <a:lstStyle/>
                    <a:p>
                      <a:pPr marL="0" marR="0" lvl="0" indent="0" algn="ctr" defTabSz="914400" rtl="0" eaLnBrk="1" fontAlgn="auto" latinLnBrk="0" hangingPunct="1">
                        <a:lnSpc>
                          <a:spcPts val="1400"/>
                        </a:lnSpc>
                        <a:spcBef>
                          <a:spcPts val="600"/>
                        </a:spcBef>
                        <a:spcAft>
                          <a:spcPts val="0"/>
                        </a:spcAft>
                        <a:buClrTx/>
                        <a:buSzTx/>
                        <a:buFontTx/>
                        <a:buNone/>
                        <a:tabLst/>
                        <a:defRPr/>
                      </a:pPr>
                      <a:r>
                        <a:rPr lang="ja-JP" altLang="ja-JP" sz="1400" kern="100" dirty="0">
                          <a:effectLst/>
                        </a:rPr>
                        <a:t>計算条件</a:t>
                      </a:r>
                      <a:endParaRPr lang="ja-JP" alt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400"/>
                        </a:lnSpc>
                        <a:spcBef>
                          <a:spcPts val="600"/>
                        </a:spcBef>
                        <a:spcAft>
                          <a:spcPts val="0"/>
                        </a:spcAft>
                      </a:pPr>
                      <a:r>
                        <a:rPr lang="en-US" altLang="ja-JP" sz="1400" kern="100" dirty="0">
                          <a:effectLst/>
                        </a:rPr>
                        <a:t>(</a:t>
                      </a:r>
                      <a:r>
                        <a:rPr lang="ja-JP" sz="1400" kern="100" dirty="0">
                          <a:effectLst/>
                        </a:rPr>
                        <a:t>モデル定数</a:t>
                      </a:r>
                      <a:r>
                        <a:rPr lang="en-US" altLang="ja-JP" sz="1400" kern="100" dirty="0">
                          <a:effectLst/>
                        </a:rPr>
                        <a:t>)</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a:txBody>
                    <a:bodyPr/>
                    <a:lstStyle/>
                    <a:p>
                      <a:pPr algn="l">
                        <a:lnSpc>
                          <a:spcPts val="1400"/>
                        </a:lnSpc>
                        <a:spcBef>
                          <a:spcPts val="600"/>
                        </a:spcBef>
                        <a:spcAft>
                          <a:spcPts val="0"/>
                        </a:spcAft>
                      </a:pPr>
                      <a:r>
                        <a:rPr lang="ja-JP" altLang="en-US" sz="1400" kern="100" spc="-30" dirty="0">
                          <a:effectLst/>
                        </a:rPr>
                        <a:t>◇風速</a:t>
                      </a:r>
                      <a:r>
                        <a:rPr lang="ja-JP" sz="1400" kern="100" dirty="0">
                          <a:effectLst/>
                        </a:rPr>
                        <a:t>変換係数</a:t>
                      </a:r>
                      <a:r>
                        <a:rPr lang="en-US" sz="1400" kern="100" dirty="0">
                          <a:effectLst/>
                        </a:rPr>
                        <a:t>C1,C2</a:t>
                      </a:r>
                      <a:r>
                        <a:rPr lang="ja-JP" altLang="en-US" sz="1400" kern="100" dirty="0">
                          <a:effectLst/>
                        </a:rPr>
                        <a:t>の設定方法</a:t>
                      </a:r>
                      <a:endParaRPr lang="en-US" altLang="ja-JP" sz="1400" kern="100" dirty="0">
                        <a:effectLst/>
                      </a:endParaRPr>
                    </a:p>
                    <a:p>
                      <a:pPr algn="l">
                        <a:lnSpc>
                          <a:spcPts val="1400"/>
                        </a:lnSpc>
                        <a:spcBef>
                          <a:spcPts val="600"/>
                        </a:spcBef>
                        <a:spcAft>
                          <a:spcPts val="0"/>
                        </a:spcAft>
                      </a:pPr>
                      <a:r>
                        <a:rPr lang="ja-JP" altLang="en-US" sz="1400" kern="100" dirty="0">
                          <a:effectLst/>
                        </a:rPr>
                        <a:t>　　</a:t>
                      </a:r>
                      <a:r>
                        <a:rPr kumimoji="1" lang="ja-JP" altLang="en-US" sz="1400" kern="100" dirty="0">
                          <a:solidFill>
                            <a:srgbClr val="FF0000"/>
                          </a:solidFill>
                          <a:effectLst/>
                        </a:rPr>
                        <a:t>・大阪湾内海域は</a:t>
                      </a:r>
                      <a:r>
                        <a:rPr kumimoji="1" lang="en-US" altLang="ja-JP" sz="1400" kern="100" dirty="0">
                          <a:solidFill>
                            <a:srgbClr val="FF0000"/>
                          </a:solidFill>
                          <a:effectLst/>
                        </a:rPr>
                        <a:t>0.6〜0.7</a:t>
                      </a:r>
                      <a:r>
                        <a:rPr kumimoji="1" lang="ja-JP" altLang="en-US" sz="1400" kern="100" dirty="0">
                          <a:solidFill>
                            <a:srgbClr val="FF0000"/>
                          </a:solidFill>
                          <a:effectLst/>
                        </a:rPr>
                        <a:t>まで</a:t>
                      </a:r>
                      <a:r>
                        <a:rPr kumimoji="1" lang="en-US" altLang="ja-JP" sz="1400" kern="100" dirty="0">
                          <a:solidFill>
                            <a:srgbClr val="FF0000"/>
                          </a:solidFill>
                          <a:effectLst/>
                        </a:rPr>
                        <a:t>0.025</a:t>
                      </a:r>
                      <a:r>
                        <a:rPr kumimoji="1" lang="ja-JP" altLang="en-US" sz="1400" kern="100" dirty="0">
                          <a:solidFill>
                            <a:srgbClr val="FF0000"/>
                          </a:solidFill>
                          <a:effectLst/>
                        </a:rPr>
                        <a:t>間隔で５ケース設定</a:t>
                      </a:r>
                      <a:endParaRPr kumimoji="1" lang="en-US" altLang="ja-JP" sz="1400" kern="100" dirty="0">
                        <a:solidFill>
                          <a:srgbClr val="FF0000"/>
                        </a:solidFill>
                        <a:effectLst/>
                      </a:endParaRPr>
                    </a:p>
                    <a:p>
                      <a:pPr algn="l">
                        <a:lnSpc>
                          <a:spcPts val="1400"/>
                        </a:lnSpc>
                        <a:spcBef>
                          <a:spcPts val="600"/>
                        </a:spcBef>
                        <a:spcAft>
                          <a:spcPts val="0"/>
                        </a:spcAft>
                      </a:pPr>
                      <a:r>
                        <a:rPr kumimoji="1" lang="ja-JP" altLang="en-US" sz="1400" kern="100" dirty="0">
                          <a:solidFill>
                            <a:srgbClr val="FF0000"/>
                          </a:solidFill>
                          <a:effectLst/>
                        </a:rPr>
                        <a:t>　　・水門地点周辺を含む</a:t>
                      </a:r>
                      <a:r>
                        <a:rPr kumimoji="1" lang="en-US" altLang="ja-JP" sz="1400" kern="100" dirty="0">
                          <a:solidFill>
                            <a:srgbClr val="FF0000"/>
                          </a:solidFill>
                          <a:effectLst/>
                        </a:rPr>
                        <a:t>10m</a:t>
                      </a:r>
                      <a:r>
                        <a:rPr kumimoji="1" lang="ja-JP" altLang="en-US" sz="1400" kern="100" dirty="0">
                          <a:solidFill>
                            <a:srgbClr val="FF0000"/>
                          </a:solidFill>
                          <a:effectLst/>
                        </a:rPr>
                        <a:t>メッシュ区間は内陸に位置するため、</a:t>
                      </a:r>
                      <a:r>
                        <a:rPr kumimoji="1" lang="en-US" altLang="ja-JP" sz="1400" kern="100" dirty="0">
                          <a:solidFill>
                            <a:srgbClr val="FF0000"/>
                          </a:solidFill>
                          <a:effectLst/>
                        </a:rPr>
                        <a:t>0.4</a:t>
                      </a:r>
                      <a:r>
                        <a:rPr kumimoji="1" lang="ja-JP" altLang="en-US" sz="1400" kern="100" dirty="0">
                          <a:solidFill>
                            <a:srgbClr val="FF0000"/>
                          </a:solidFill>
                          <a:effectLst/>
                        </a:rPr>
                        <a:t>～</a:t>
                      </a:r>
                      <a:r>
                        <a:rPr kumimoji="1" lang="en-US" altLang="ja-JP" sz="1400" kern="100" dirty="0">
                          <a:solidFill>
                            <a:srgbClr val="FF0000"/>
                          </a:solidFill>
                          <a:effectLst/>
                        </a:rPr>
                        <a:t>0.65</a:t>
                      </a:r>
                      <a:r>
                        <a:rPr kumimoji="1" lang="ja-JP" altLang="en-US" sz="1400" kern="100" dirty="0">
                          <a:solidFill>
                            <a:srgbClr val="FF0000"/>
                          </a:solidFill>
                          <a:effectLst/>
                        </a:rPr>
                        <a:t>まで</a:t>
                      </a:r>
                      <a:r>
                        <a:rPr kumimoji="1" lang="en-US" altLang="ja-JP" sz="1400" kern="100" dirty="0">
                          <a:solidFill>
                            <a:srgbClr val="FF0000"/>
                          </a:solidFill>
                          <a:effectLst/>
                        </a:rPr>
                        <a:t>6</a:t>
                      </a:r>
                      <a:r>
                        <a:rPr kumimoji="1" lang="ja-JP" altLang="en-US" sz="1400" kern="100" dirty="0">
                          <a:solidFill>
                            <a:srgbClr val="FF0000"/>
                          </a:solidFill>
                          <a:effectLst/>
                        </a:rPr>
                        <a:t>ケース設定</a:t>
                      </a:r>
                      <a:endParaRPr lang="ja-JP" sz="1400" b="1" kern="100" dirty="0">
                        <a:solidFill>
                          <a:srgbClr val="FF0000"/>
                        </a:solidFill>
                        <a:effectLst/>
                        <a:latin typeface="+mj-ea"/>
                        <a:ea typeface="+mj-ea"/>
                        <a:cs typeface="Times New Roman" panose="02020603050405020304" pitchFamily="18" charset="0"/>
                      </a:endParaRPr>
                    </a:p>
                  </a:txBody>
                  <a:tcPr marL="90000" marR="90000" marT="46800" marB="46800" anchor="ctr"/>
                </a:tc>
                <a:extLst>
                  <a:ext uri="{0D108BD9-81ED-4DB2-BD59-A6C34878D82A}">
                    <a16:rowId xmlns:a16="http://schemas.microsoft.com/office/drawing/2014/main" val="3584707564"/>
                  </a:ext>
                </a:extLst>
              </a:tr>
              <a:tr h="403262">
                <a:tc rowSpan="2">
                  <a:txBody>
                    <a:bodyPr/>
                    <a:lstStyle/>
                    <a:p>
                      <a:pPr marL="71755" marR="71755" algn="ctr">
                        <a:lnSpc>
                          <a:spcPts val="1400"/>
                        </a:lnSpc>
                        <a:spcAft>
                          <a:spcPts val="0"/>
                        </a:spcAft>
                      </a:pPr>
                      <a:r>
                        <a:rPr lang="ja-JP" sz="1000" kern="100" dirty="0">
                          <a:effectLst/>
                        </a:rPr>
                        <a:t>波浪</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vert="eaVert" anchor="ctr"/>
                </a:tc>
                <a:tc>
                  <a:txBody>
                    <a:bodyPr/>
                    <a:lstStyle/>
                    <a:p>
                      <a:pPr algn="ctr">
                        <a:lnSpc>
                          <a:spcPts val="1400"/>
                        </a:lnSpc>
                        <a:spcBef>
                          <a:spcPts val="600"/>
                        </a:spcBef>
                        <a:spcAft>
                          <a:spcPts val="0"/>
                        </a:spcAft>
                      </a:pPr>
                      <a:r>
                        <a:rPr lang="ja-JP" sz="1400" kern="100" dirty="0">
                          <a:effectLst/>
                        </a:rPr>
                        <a:t>モデル</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a:txBody>
                    <a:bodyPr/>
                    <a:lstStyle/>
                    <a:p>
                      <a:pPr algn="l">
                        <a:lnSpc>
                          <a:spcPts val="1400"/>
                        </a:lnSpc>
                        <a:spcBef>
                          <a:spcPts val="600"/>
                        </a:spcBef>
                        <a:spcAft>
                          <a:spcPts val="0"/>
                        </a:spcAft>
                      </a:pPr>
                      <a:r>
                        <a:rPr lang="ja-JP" sz="1400" kern="100" dirty="0">
                          <a:effectLst/>
                        </a:rPr>
                        <a:t>スペクトル法（第三世代波浪推算モデル：ＳＷＡＮ）</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extLst>
                  <a:ext uri="{0D108BD9-81ED-4DB2-BD59-A6C34878D82A}">
                    <a16:rowId xmlns:a16="http://schemas.microsoft.com/office/drawing/2014/main" val="759268353"/>
                  </a:ext>
                </a:extLst>
              </a:tr>
              <a:tr h="403262">
                <a:tc vMerge="1">
                  <a:txBody>
                    <a:bodyPr/>
                    <a:lstStyle/>
                    <a:p>
                      <a:endParaRPr kumimoji="1" lang="ja-JP" altLang="en-US"/>
                    </a:p>
                  </a:txBody>
                  <a:tcPr/>
                </a:tc>
                <a:tc>
                  <a:txBody>
                    <a:bodyPr/>
                    <a:lstStyle/>
                    <a:p>
                      <a:pPr algn="ctr">
                        <a:lnSpc>
                          <a:spcPts val="1400"/>
                        </a:lnSpc>
                        <a:spcBef>
                          <a:spcPts val="600"/>
                        </a:spcBef>
                        <a:spcAft>
                          <a:spcPts val="0"/>
                        </a:spcAft>
                      </a:pPr>
                      <a:r>
                        <a:rPr lang="ja-JP" sz="1400" kern="100" dirty="0">
                          <a:effectLst/>
                        </a:rPr>
                        <a:t>計算条件</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a:txBody>
                    <a:bodyPr/>
                    <a:lstStyle/>
                    <a:p>
                      <a:pPr marL="0" marR="0" lvl="0" indent="0" algn="l" defTabSz="914400" rtl="0" eaLnBrk="1" fontAlgn="auto" latinLnBrk="0" hangingPunct="1">
                        <a:lnSpc>
                          <a:spcPts val="1400"/>
                        </a:lnSpc>
                        <a:spcBef>
                          <a:spcPts val="600"/>
                        </a:spcBef>
                        <a:spcAft>
                          <a:spcPts val="0"/>
                        </a:spcAft>
                        <a:buClrTx/>
                        <a:buSzTx/>
                        <a:buFontTx/>
                        <a:buNone/>
                        <a:tabLst/>
                        <a:defRPr/>
                      </a:pPr>
                      <a:r>
                        <a:rPr lang="ja-JP" altLang="en-US" sz="1400" kern="100" dirty="0">
                          <a:effectLst/>
                        </a:rPr>
                        <a:t>◇</a:t>
                      </a:r>
                      <a:r>
                        <a:rPr lang="ja-JP" altLang="en-US" sz="1400" kern="100" dirty="0">
                          <a:solidFill>
                            <a:srgbClr val="0000FF"/>
                          </a:solidFill>
                          <a:effectLst/>
                        </a:rPr>
                        <a:t>メッシュ分割</a:t>
                      </a:r>
                      <a:r>
                        <a:rPr lang="ja-JP" altLang="en-US" sz="1400" kern="100" dirty="0">
                          <a:effectLst/>
                        </a:rPr>
                        <a:t>：上記の「解析格子サイズ」参照（最小メッシュサイズ</a:t>
                      </a:r>
                      <a:r>
                        <a:rPr lang="en-US" altLang="ja-JP" sz="1400" kern="100" dirty="0">
                          <a:effectLst/>
                        </a:rPr>
                        <a:t>30m</a:t>
                      </a:r>
                      <a:r>
                        <a:rPr lang="ja-JP" altLang="en-US" sz="1400" kern="100" dirty="0">
                          <a:effectLst/>
                        </a:rPr>
                        <a:t>）</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extLst>
                  <a:ext uri="{0D108BD9-81ED-4DB2-BD59-A6C34878D82A}">
                    <a16:rowId xmlns:a16="http://schemas.microsoft.com/office/drawing/2014/main" val="1416030907"/>
                  </a:ext>
                </a:extLst>
              </a:tr>
              <a:tr h="220872">
                <a:tc rowSpan="2">
                  <a:txBody>
                    <a:bodyPr/>
                    <a:lstStyle/>
                    <a:p>
                      <a:pPr marL="71755" marR="71755" algn="ctr">
                        <a:lnSpc>
                          <a:spcPts val="1400"/>
                        </a:lnSpc>
                        <a:spcAft>
                          <a:spcPts val="0"/>
                        </a:spcAft>
                      </a:pPr>
                      <a:r>
                        <a:rPr lang="ja-JP" sz="1000" kern="100" dirty="0">
                          <a:effectLst/>
                        </a:rPr>
                        <a:t>高潮</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vert="eaVert" anchor="ctr"/>
                </a:tc>
                <a:tc>
                  <a:txBody>
                    <a:bodyPr/>
                    <a:lstStyle/>
                    <a:p>
                      <a:pPr algn="ctr">
                        <a:lnSpc>
                          <a:spcPts val="1400"/>
                        </a:lnSpc>
                        <a:spcBef>
                          <a:spcPts val="600"/>
                        </a:spcBef>
                        <a:spcAft>
                          <a:spcPts val="0"/>
                        </a:spcAft>
                      </a:pPr>
                      <a:r>
                        <a:rPr lang="ja-JP" sz="1400" kern="100" dirty="0">
                          <a:effectLst/>
                        </a:rPr>
                        <a:t>モデル</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a:txBody>
                    <a:bodyPr/>
                    <a:lstStyle/>
                    <a:p>
                      <a:pPr algn="l">
                        <a:lnSpc>
                          <a:spcPts val="1400"/>
                        </a:lnSpc>
                        <a:spcBef>
                          <a:spcPts val="600"/>
                        </a:spcBef>
                        <a:spcAft>
                          <a:spcPts val="0"/>
                        </a:spcAft>
                      </a:pPr>
                      <a:r>
                        <a:rPr lang="ja-JP" sz="1400" kern="100" spc="-30" dirty="0">
                          <a:effectLst/>
                        </a:rPr>
                        <a:t>非線形長波方程式モデル（コリオリ力、気圧変動、海面摩擦を考慮）</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extLst>
                  <a:ext uri="{0D108BD9-81ED-4DB2-BD59-A6C34878D82A}">
                    <a16:rowId xmlns:a16="http://schemas.microsoft.com/office/drawing/2014/main" val="3894985663"/>
                  </a:ext>
                </a:extLst>
              </a:tr>
              <a:tr h="646957">
                <a:tc vMerge="1">
                  <a:txBody>
                    <a:bodyPr/>
                    <a:lstStyle/>
                    <a:p>
                      <a:endParaRPr kumimoji="1" lang="ja-JP" altLang="en-US"/>
                    </a:p>
                  </a:txBody>
                  <a:tcPr/>
                </a:tc>
                <a:tc>
                  <a:txBody>
                    <a:bodyPr/>
                    <a:lstStyle/>
                    <a:p>
                      <a:pPr algn="ctr">
                        <a:lnSpc>
                          <a:spcPts val="1400"/>
                        </a:lnSpc>
                        <a:spcBef>
                          <a:spcPts val="600"/>
                        </a:spcBef>
                        <a:spcAft>
                          <a:spcPts val="0"/>
                        </a:spcAft>
                      </a:pPr>
                      <a:r>
                        <a:rPr lang="ja-JP" altLang="en-US" sz="1400" kern="100" dirty="0">
                          <a:effectLst/>
                        </a:rPr>
                        <a:t>計算条件</a:t>
                      </a:r>
                      <a:endParaRPr lang="en-US" altLang="ja-JP" sz="1400" kern="100" dirty="0">
                        <a:effectLst/>
                      </a:endParaRPr>
                    </a:p>
                    <a:p>
                      <a:pPr algn="ctr">
                        <a:lnSpc>
                          <a:spcPts val="1400"/>
                        </a:lnSpc>
                        <a:spcBef>
                          <a:spcPts val="600"/>
                        </a:spcBef>
                        <a:spcAft>
                          <a:spcPts val="0"/>
                        </a:spcAft>
                      </a:pPr>
                      <a:r>
                        <a:rPr lang="en-US" altLang="ja-JP" sz="1400" kern="100" dirty="0">
                          <a:effectLst/>
                        </a:rPr>
                        <a:t>(</a:t>
                      </a:r>
                      <a:r>
                        <a:rPr lang="ja-JP" sz="1400" kern="100" dirty="0">
                          <a:effectLst/>
                        </a:rPr>
                        <a:t>各種係数</a:t>
                      </a:r>
                      <a:r>
                        <a:rPr lang="en-US" altLang="ja-JP" sz="1400" kern="100" dirty="0">
                          <a:effectLst/>
                        </a:rPr>
                        <a:t>)</a:t>
                      </a:r>
                      <a:endParaRPr lang="ja-JP" sz="14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tc>
                  <a:txBody>
                    <a:bodyPr/>
                    <a:lstStyle/>
                    <a:p>
                      <a:pPr algn="just">
                        <a:lnSpc>
                          <a:spcPts val="1400"/>
                        </a:lnSpc>
                        <a:spcBef>
                          <a:spcPts val="600"/>
                        </a:spcBef>
                        <a:spcAft>
                          <a:spcPts val="0"/>
                        </a:spcAft>
                      </a:pPr>
                      <a:r>
                        <a:rPr lang="ja-JP" altLang="en-US" sz="1400" kern="100" spc="-30" dirty="0">
                          <a:effectLst/>
                        </a:rPr>
                        <a:t>◇</a:t>
                      </a:r>
                      <a:r>
                        <a:rPr lang="ja-JP" sz="1400" kern="100" spc="-30" dirty="0">
                          <a:solidFill>
                            <a:srgbClr val="0000FF"/>
                          </a:solidFill>
                          <a:effectLst/>
                        </a:rPr>
                        <a:t>粗度係数</a:t>
                      </a:r>
                      <a:r>
                        <a:rPr lang="ja-JP" sz="1400" kern="100" spc="-30" dirty="0">
                          <a:effectLst/>
                        </a:rPr>
                        <a:t>：</a:t>
                      </a:r>
                      <a:r>
                        <a:rPr lang="ja-JP" sz="1400" kern="100" dirty="0">
                          <a:effectLst/>
                        </a:rPr>
                        <a:t>水域は一律</a:t>
                      </a:r>
                      <a:r>
                        <a:rPr lang="ja-JP" altLang="en-US" sz="1400" kern="100" dirty="0">
                          <a:effectLst/>
                        </a:rPr>
                        <a:t>　</a:t>
                      </a:r>
                      <a:r>
                        <a:rPr lang="ja-JP" sz="1400" kern="100" dirty="0">
                          <a:effectLst/>
                        </a:rPr>
                        <a:t>ｎ＝</a:t>
                      </a:r>
                      <a:r>
                        <a:rPr lang="en-US" sz="1400" kern="100" dirty="0">
                          <a:effectLst/>
                        </a:rPr>
                        <a:t>0.025</a:t>
                      </a:r>
                    </a:p>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400" kern="100" spc="-30" dirty="0">
                          <a:effectLst/>
                        </a:rPr>
                        <a:t>◇</a:t>
                      </a:r>
                      <a:r>
                        <a:rPr lang="ja-JP" altLang="ja-JP" sz="1400" kern="100" dirty="0">
                          <a:solidFill>
                            <a:srgbClr val="0000FF"/>
                          </a:solidFill>
                          <a:effectLst/>
                        </a:rPr>
                        <a:t>海面抵抗係数</a:t>
                      </a:r>
                      <a:r>
                        <a:rPr lang="ja-JP" altLang="ja-JP" sz="1400" kern="100" dirty="0">
                          <a:effectLst/>
                        </a:rPr>
                        <a:t>：</a:t>
                      </a:r>
                      <a:r>
                        <a:rPr lang="ja-JP" altLang="en-US" sz="1400" kern="100" dirty="0">
                          <a:effectLst/>
                        </a:rPr>
                        <a:t>本多・光易</a:t>
                      </a:r>
                      <a:r>
                        <a:rPr lang="en-US" altLang="ja-JP" sz="1400" kern="100" dirty="0">
                          <a:effectLst/>
                        </a:rPr>
                        <a:t>(1980)</a:t>
                      </a:r>
                      <a:r>
                        <a:rPr lang="ja-JP" altLang="en-US" sz="1400" kern="100" dirty="0">
                          <a:effectLst/>
                        </a:rPr>
                        <a:t>式を基本に風速</a:t>
                      </a:r>
                      <a:r>
                        <a:rPr lang="en-US" altLang="ja-JP" sz="1400" kern="100" dirty="0">
                          <a:effectLst/>
                        </a:rPr>
                        <a:t>45m/s</a:t>
                      </a:r>
                      <a:r>
                        <a:rPr lang="ja-JP" altLang="en-US" sz="1400" kern="100" dirty="0">
                          <a:effectLst/>
                        </a:rPr>
                        <a:t>で上限設定</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90000" marR="90000" marT="46800" marB="46800" anchor="ctr"/>
                </a:tc>
                <a:extLst>
                  <a:ext uri="{0D108BD9-81ED-4DB2-BD59-A6C34878D82A}">
                    <a16:rowId xmlns:a16="http://schemas.microsoft.com/office/drawing/2014/main" val="1771798319"/>
                  </a:ext>
                </a:extLst>
              </a:tr>
            </a:tbl>
          </a:graphicData>
        </a:graphic>
      </p:graphicFrame>
    </p:spTree>
    <p:extLst>
      <p:ext uri="{BB962C8B-B14F-4D97-AF65-F5344CB8AC3E}">
        <p14:creationId xmlns:p14="http://schemas.microsoft.com/office/powerpoint/2010/main" val="21275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が含まれている画像&#10;&#10;自動的に生成された説明">
            <a:extLst>
              <a:ext uri="{FF2B5EF4-FFF2-40B4-BE49-F238E27FC236}">
                <a16:creationId xmlns:a16="http://schemas.microsoft.com/office/drawing/2014/main" id="{D668BE75-8873-43D7-8C00-CA703E2CB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77" y="3988392"/>
            <a:ext cx="3899840" cy="2553132"/>
          </a:xfrm>
          <a:prstGeom prst="rect">
            <a:avLst/>
          </a:prstGeom>
        </p:spPr>
      </p:pic>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１．解析モデルの検証（検証対象地点）</a:t>
            </a:r>
          </a:p>
        </p:txBody>
      </p:sp>
      <p:sp>
        <p:nvSpPr>
          <p:cNvPr id="6" name="スライド番号プレースホルダー 2">
            <a:extLst>
              <a:ext uri="{FF2B5EF4-FFF2-40B4-BE49-F238E27FC236}">
                <a16:creationId xmlns:a16="http://schemas.microsoft.com/office/drawing/2014/main" id="{54922602-0B4A-44C9-84EB-63CB73C5531A}"/>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2</a:t>
            </a:fld>
            <a:endParaRPr kumimoji="1" lang="ja-JP" altLang="en-US" sz="1600" dirty="0">
              <a:solidFill>
                <a:schemeClr val="tx1"/>
              </a:solidFill>
            </a:endParaRPr>
          </a:p>
        </p:txBody>
      </p:sp>
      <p:sp>
        <p:nvSpPr>
          <p:cNvPr id="9" name="Text Box 9">
            <a:extLst>
              <a:ext uri="{FF2B5EF4-FFF2-40B4-BE49-F238E27FC236}">
                <a16:creationId xmlns:a16="http://schemas.microsoft.com/office/drawing/2014/main" id="{070914DA-135C-4E76-84CE-85216C3D3693}"/>
              </a:ext>
            </a:extLst>
          </p:cNvPr>
          <p:cNvSpPr txBox="1">
            <a:spLocks noChangeArrowheads="1"/>
          </p:cNvSpPr>
          <p:nvPr/>
        </p:nvSpPr>
        <p:spPr bwMode="auto">
          <a:xfrm>
            <a:off x="7645" y="454123"/>
            <a:ext cx="9108000" cy="584775"/>
          </a:xfrm>
          <a:prstGeom prst="rect">
            <a:avLst/>
          </a:prstGeom>
          <a:solidFill>
            <a:schemeClr val="bg1"/>
          </a:solidFill>
          <a:ln w="9525">
            <a:solidFill>
              <a:schemeClr val="tx1"/>
            </a:solidFill>
            <a:miter lim="800000"/>
            <a:headEnd/>
            <a:tailEnd/>
          </a:ln>
        </p:spPr>
        <p:txBody>
          <a:bodyPr wrap="square" lIns="36000" rIns="36000">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解析モデルの検証地点は、大阪港、神戸港、淡輪（以上気象庁観測）、尻無川水門、木津川水門、</a:t>
            </a:r>
            <a:endParaRPr lang="en-US" altLang="ja-JP" sz="1600" dirty="0"/>
          </a:p>
          <a:p>
            <a:pPr marL="74670" indent="0" defTabSz="390997">
              <a:spcBef>
                <a:spcPct val="0"/>
              </a:spcBef>
              <a:buNone/>
            </a:pPr>
            <a:r>
              <a:rPr lang="ja-JP" altLang="en-US" sz="1600" dirty="0"/>
              <a:t>　六軒家川水門（以上大阪府観測）とする。安治川水門はデータ欠測のため、検証対象地点から除外した。</a:t>
            </a:r>
            <a:endParaRPr lang="en-US" altLang="ja-JP" sz="1600" dirty="0"/>
          </a:p>
        </p:txBody>
      </p:sp>
      <p:sp>
        <p:nvSpPr>
          <p:cNvPr id="10" name="スライド番号プレースホルダー 2">
            <a:extLst>
              <a:ext uri="{FF2B5EF4-FFF2-40B4-BE49-F238E27FC236}">
                <a16:creationId xmlns:a16="http://schemas.microsoft.com/office/drawing/2014/main" id="{CD540199-C2F4-42FD-9D0E-883759147CE0}"/>
              </a:ext>
            </a:extLst>
          </p:cNvPr>
          <p:cNvSpPr txBox="1">
            <a:spLocks/>
          </p:cNvSpPr>
          <p:nvPr/>
        </p:nvSpPr>
        <p:spPr bwMode="auto">
          <a:xfrm>
            <a:off x="6979343" y="6492875"/>
            <a:ext cx="2057400" cy="365125"/>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0" sz="1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kumimoji="1" lang="ja-JP" altLang="en-US" sz="1600" smtClean="0"/>
              <a:pPr/>
              <a:t>2</a:t>
            </a:fld>
            <a:endParaRPr kumimoji="1" lang="ja-JP" altLang="en-US" sz="1600" dirty="0"/>
          </a:p>
        </p:txBody>
      </p:sp>
      <p:pic>
        <p:nvPicPr>
          <p:cNvPr id="13" name="図 12">
            <a:extLst>
              <a:ext uri="{FF2B5EF4-FFF2-40B4-BE49-F238E27FC236}">
                <a16:creationId xmlns:a16="http://schemas.microsoft.com/office/drawing/2014/main" id="{530CD6DC-D5A0-4265-8985-364A281FBFA8}"/>
              </a:ext>
            </a:extLst>
          </p:cNvPr>
          <p:cNvPicPr>
            <a:picLocks noChangeAspect="1"/>
          </p:cNvPicPr>
          <p:nvPr/>
        </p:nvPicPr>
        <p:blipFill rotWithShape="1">
          <a:blip r:embed="rId3"/>
          <a:srcRect l="12451" t="17680" r="33865" b="11516"/>
          <a:stretch/>
        </p:blipFill>
        <p:spPr>
          <a:xfrm>
            <a:off x="152850" y="1168279"/>
            <a:ext cx="3053751" cy="2626882"/>
          </a:xfrm>
          <a:prstGeom prst="rect">
            <a:avLst/>
          </a:prstGeom>
          <a:ln w="12700">
            <a:solidFill>
              <a:schemeClr val="tx1"/>
            </a:solidFill>
          </a:ln>
        </p:spPr>
      </p:pic>
      <p:pic>
        <p:nvPicPr>
          <p:cNvPr id="14" name="図 13" descr="テキスト, 地図 が含まれている画像&#10;&#10;自動的に生成された説明">
            <a:extLst>
              <a:ext uri="{FF2B5EF4-FFF2-40B4-BE49-F238E27FC236}">
                <a16:creationId xmlns:a16="http://schemas.microsoft.com/office/drawing/2014/main" id="{5E2AC67F-B41C-44D4-8CAE-F43933B41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373" y="1168279"/>
            <a:ext cx="3533324" cy="2432186"/>
          </a:xfrm>
          <a:prstGeom prst="rect">
            <a:avLst/>
          </a:prstGeom>
        </p:spPr>
      </p:pic>
      <p:sp>
        <p:nvSpPr>
          <p:cNvPr id="15" name="二等辺三角形 14">
            <a:extLst>
              <a:ext uri="{FF2B5EF4-FFF2-40B4-BE49-F238E27FC236}">
                <a16:creationId xmlns:a16="http://schemas.microsoft.com/office/drawing/2014/main" id="{C07B9F2D-29C8-4004-8830-1E5367068315}"/>
              </a:ext>
            </a:extLst>
          </p:cNvPr>
          <p:cNvSpPr/>
          <p:nvPr/>
        </p:nvSpPr>
        <p:spPr>
          <a:xfrm>
            <a:off x="1591856" y="1637101"/>
            <a:ext cx="104927" cy="90454"/>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テキスト, 地図 が含まれている画像&#10;&#10;自動的に生成された説明">
            <a:extLst>
              <a:ext uri="{FF2B5EF4-FFF2-40B4-BE49-F238E27FC236}">
                <a16:creationId xmlns:a16="http://schemas.microsoft.com/office/drawing/2014/main" id="{C91F5E01-051B-4B11-8366-A5C97AE6E3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7392" y="3841797"/>
            <a:ext cx="3545874" cy="2623062"/>
          </a:xfrm>
          <a:prstGeom prst="rect">
            <a:avLst/>
          </a:prstGeom>
        </p:spPr>
      </p:pic>
      <p:sp>
        <p:nvSpPr>
          <p:cNvPr id="17" name="二等辺三角形 16">
            <a:extLst>
              <a:ext uri="{FF2B5EF4-FFF2-40B4-BE49-F238E27FC236}">
                <a16:creationId xmlns:a16="http://schemas.microsoft.com/office/drawing/2014/main" id="{603AF5F6-6BCC-45BD-9B20-A21F404E48B6}"/>
              </a:ext>
            </a:extLst>
          </p:cNvPr>
          <p:cNvSpPr/>
          <p:nvPr/>
        </p:nvSpPr>
        <p:spPr>
          <a:xfrm>
            <a:off x="1426393" y="3457192"/>
            <a:ext cx="104927" cy="90454"/>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72CB64D-ABB1-4004-8E58-BFD5946BA0E0}"/>
              </a:ext>
            </a:extLst>
          </p:cNvPr>
          <p:cNvSpPr/>
          <p:nvPr/>
        </p:nvSpPr>
        <p:spPr>
          <a:xfrm>
            <a:off x="4912098" y="6453428"/>
            <a:ext cx="1917513" cy="246221"/>
          </a:xfrm>
          <a:prstGeom prst="rect">
            <a:avLst/>
          </a:prstGeom>
        </p:spPr>
        <p:txBody>
          <a:bodyPr wrap="none">
            <a:spAutoFit/>
          </a:bodyPr>
          <a:lstStyle/>
          <a:p>
            <a:r>
              <a:rPr lang="en-US" altLang="ja-JP" sz="1000" b="1" dirty="0"/>
              <a:t>※</a:t>
            </a:r>
            <a:r>
              <a:rPr lang="ja-JP" altLang="en-US" sz="1000" b="1" dirty="0"/>
              <a:t>海岸昇降検知センター</a:t>
            </a:r>
            <a:r>
              <a:rPr lang="en-US" altLang="ja-JP" sz="1000" b="1" dirty="0"/>
              <a:t>HP</a:t>
            </a:r>
            <a:r>
              <a:rPr lang="ja-JP" altLang="en-US" sz="1000" b="1" dirty="0"/>
              <a:t>より</a:t>
            </a:r>
          </a:p>
        </p:txBody>
      </p:sp>
      <p:sp>
        <p:nvSpPr>
          <p:cNvPr id="19" name="二等辺三角形 18">
            <a:extLst>
              <a:ext uri="{FF2B5EF4-FFF2-40B4-BE49-F238E27FC236}">
                <a16:creationId xmlns:a16="http://schemas.microsoft.com/office/drawing/2014/main" id="{C0C97EB5-C693-4FAE-99C3-92F406F92BF7}"/>
              </a:ext>
            </a:extLst>
          </p:cNvPr>
          <p:cNvSpPr/>
          <p:nvPr/>
        </p:nvSpPr>
        <p:spPr>
          <a:xfrm>
            <a:off x="2630939" y="1777445"/>
            <a:ext cx="104927" cy="90454"/>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C580C22-07C3-4CBD-BD67-532EB7813D8C}"/>
              </a:ext>
            </a:extLst>
          </p:cNvPr>
          <p:cNvSpPr txBox="1"/>
          <p:nvPr/>
        </p:nvSpPr>
        <p:spPr>
          <a:xfrm>
            <a:off x="1073109" y="1392576"/>
            <a:ext cx="684340" cy="246221"/>
          </a:xfrm>
          <a:prstGeom prst="rect">
            <a:avLst/>
          </a:prstGeom>
          <a:noFill/>
        </p:spPr>
        <p:txBody>
          <a:bodyPr wrap="square" rtlCol="0">
            <a:spAutoFit/>
          </a:bodyPr>
          <a:lstStyle/>
          <a:p>
            <a:pPr algn="r"/>
            <a:r>
              <a:rPr kumimoji="1" lang="ja-JP" altLang="en-US" sz="1000" dirty="0">
                <a:solidFill>
                  <a:srgbClr val="FF0000"/>
                </a:solidFill>
              </a:rPr>
              <a:t>神戸港</a:t>
            </a:r>
          </a:p>
        </p:txBody>
      </p:sp>
      <p:sp>
        <p:nvSpPr>
          <p:cNvPr id="21" name="テキスト ボックス 20">
            <a:extLst>
              <a:ext uri="{FF2B5EF4-FFF2-40B4-BE49-F238E27FC236}">
                <a16:creationId xmlns:a16="http://schemas.microsoft.com/office/drawing/2014/main" id="{2F6B4951-AD9A-4EF7-975F-0E3825FAEDAA}"/>
              </a:ext>
            </a:extLst>
          </p:cNvPr>
          <p:cNvSpPr txBox="1"/>
          <p:nvPr/>
        </p:nvSpPr>
        <p:spPr>
          <a:xfrm>
            <a:off x="2522261" y="1727555"/>
            <a:ext cx="684340" cy="246221"/>
          </a:xfrm>
          <a:prstGeom prst="rect">
            <a:avLst/>
          </a:prstGeom>
          <a:noFill/>
        </p:spPr>
        <p:txBody>
          <a:bodyPr wrap="square" rtlCol="0">
            <a:spAutoFit/>
          </a:bodyPr>
          <a:lstStyle/>
          <a:p>
            <a:pPr algn="r"/>
            <a:r>
              <a:rPr kumimoji="1" lang="ja-JP" altLang="en-US" sz="1000" dirty="0">
                <a:solidFill>
                  <a:srgbClr val="FF0000"/>
                </a:solidFill>
              </a:rPr>
              <a:t>大阪港</a:t>
            </a:r>
          </a:p>
        </p:txBody>
      </p:sp>
      <p:sp>
        <p:nvSpPr>
          <p:cNvPr id="22" name="テキスト ボックス 21">
            <a:extLst>
              <a:ext uri="{FF2B5EF4-FFF2-40B4-BE49-F238E27FC236}">
                <a16:creationId xmlns:a16="http://schemas.microsoft.com/office/drawing/2014/main" id="{028F9C6C-43DE-4529-983D-4EF1558149E4}"/>
              </a:ext>
            </a:extLst>
          </p:cNvPr>
          <p:cNvSpPr txBox="1"/>
          <p:nvPr/>
        </p:nvSpPr>
        <p:spPr>
          <a:xfrm>
            <a:off x="1415279" y="3521340"/>
            <a:ext cx="458080" cy="246221"/>
          </a:xfrm>
          <a:prstGeom prst="rect">
            <a:avLst/>
          </a:prstGeom>
          <a:noFill/>
        </p:spPr>
        <p:txBody>
          <a:bodyPr wrap="square" rtlCol="0">
            <a:spAutoFit/>
          </a:bodyPr>
          <a:lstStyle/>
          <a:p>
            <a:pPr algn="r"/>
            <a:r>
              <a:rPr kumimoji="1" lang="ja-JP" altLang="en-US" sz="1000" dirty="0">
                <a:solidFill>
                  <a:srgbClr val="FF0000"/>
                </a:solidFill>
              </a:rPr>
              <a:t>淡輪</a:t>
            </a:r>
          </a:p>
        </p:txBody>
      </p:sp>
      <p:sp>
        <p:nvSpPr>
          <p:cNvPr id="23" name="正方形/長方形 22">
            <a:extLst>
              <a:ext uri="{FF2B5EF4-FFF2-40B4-BE49-F238E27FC236}">
                <a16:creationId xmlns:a16="http://schemas.microsoft.com/office/drawing/2014/main" id="{50139AFB-D3D1-4299-9E76-3F3BFD09E5CC}"/>
              </a:ext>
            </a:extLst>
          </p:cNvPr>
          <p:cNvSpPr/>
          <p:nvPr/>
        </p:nvSpPr>
        <p:spPr>
          <a:xfrm>
            <a:off x="2522261" y="1777445"/>
            <a:ext cx="371736" cy="24622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9941DEFF-E11F-431F-9ADC-6D6E0F217A33}"/>
              </a:ext>
            </a:extLst>
          </p:cNvPr>
          <p:cNvCxnSpPr>
            <a:cxnSpLocks/>
          </p:cNvCxnSpPr>
          <p:nvPr/>
        </p:nvCxnSpPr>
        <p:spPr>
          <a:xfrm flipH="1">
            <a:off x="379397" y="2023666"/>
            <a:ext cx="2142864" cy="2161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A2DE693-8DE9-4051-BD43-C242CD9A98D4}"/>
              </a:ext>
            </a:extLst>
          </p:cNvPr>
          <p:cNvCxnSpPr>
            <a:cxnSpLocks/>
          </p:cNvCxnSpPr>
          <p:nvPr/>
        </p:nvCxnSpPr>
        <p:spPr>
          <a:xfrm>
            <a:off x="2893997" y="2023666"/>
            <a:ext cx="830107" cy="21824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5C8DB190-96B5-4EA5-9D9E-D64A5E716764}"/>
              </a:ext>
            </a:extLst>
          </p:cNvPr>
          <p:cNvSpPr txBox="1"/>
          <p:nvPr/>
        </p:nvSpPr>
        <p:spPr>
          <a:xfrm>
            <a:off x="4443870" y="1182748"/>
            <a:ext cx="684340" cy="246221"/>
          </a:xfrm>
          <a:prstGeom prst="rect">
            <a:avLst/>
          </a:prstGeom>
          <a:noFill/>
        </p:spPr>
        <p:txBody>
          <a:bodyPr wrap="square" rtlCol="0">
            <a:spAutoFit/>
          </a:bodyPr>
          <a:lstStyle/>
          <a:p>
            <a:r>
              <a:rPr kumimoji="1" lang="ja-JP" altLang="en-US" sz="1000" dirty="0">
                <a:solidFill>
                  <a:srgbClr val="FF0000"/>
                </a:solidFill>
              </a:rPr>
              <a:t>神戸港</a:t>
            </a:r>
          </a:p>
        </p:txBody>
      </p:sp>
      <p:sp>
        <p:nvSpPr>
          <p:cNvPr id="27" name="テキスト ボックス 26">
            <a:extLst>
              <a:ext uri="{FF2B5EF4-FFF2-40B4-BE49-F238E27FC236}">
                <a16:creationId xmlns:a16="http://schemas.microsoft.com/office/drawing/2014/main" id="{077FB99D-3B87-441D-A805-3C7DB43BCDC5}"/>
              </a:ext>
            </a:extLst>
          </p:cNvPr>
          <p:cNvSpPr txBox="1"/>
          <p:nvPr/>
        </p:nvSpPr>
        <p:spPr>
          <a:xfrm>
            <a:off x="4912098" y="3631766"/>
            <a:ext cx="684340" cy="246221"/>
          </a:xfrm>
          <a:prstGeom prst="rect">
            <a:avLst/>
          </a:prstGeom>
          <a:noFill/>
        </p:spPr>
        <p:txBody>
          <a:bodyPr wrap="square" rtlCol="0">
            <a:spAutoFit/>
          </a:bodyPr>
          <a:lstStyle/>
          <a:p>
            <a:r>
              <a:rPr kumimoji="1" lang="ja-JP" altLang="en-US" sz="1000" dirty="0">
                <a:solidFill>
                  <a:srgbClr val="FF0000"/>
                </a:solidFill>
              </a:rPr>
              <a:t>淡輪</a:t>
            </a:r>
          </a:p>
        </p:txBody>
      </p:sp>
      <p:sp>
        <p:nvSpPr>
          <p:cNvPr id="2" name="テキスト ボックス 1"/>
          <p:cNvSpPr txBox="1"/>
          <p:nvPr/>
        </p:nvSpPr>
        <p:spPr>
          <a:xfrm>
            <a:off x="7579148" y="44425"/>
            <a:ext cx="1564852" cy="307777"/>
          </a:xfrm>
          <a:prstGeom prst="rect">
            <a:avLst/>
          </a:prstGeom>
          <a:noFill/>
        </p:spPr>
        <p:txBody>
          <a:bodyPr wrap="none" rtlCol="0">
            <a:spAutoFit/>
          </a:bodyPr>
          <a:lstStyle/>
          <a:p>
            <a:r>
              <a:rPr kumimoji="1" lang="ja-JP" altLang="en-US" sz="1400" dirty="0">
                <a:solidFill>
                  <a:srgbClr val="FF0000"/>
                </a:solidFill>
              </a:rPr>
              <a:t>第２回審議会資料</a:t>
            </a:r>
          </a:p>
        </p:txBody>
      </p:sp>
    </p:spTree>
    <p:extLst>
      <p:ext uri="{BB962C8B-B14F-4D97-AF65-F5344CB8AC3E}">
        <p14:creationId xmlns:p14="http://schemas.microsoft.com/office/powerpoint/2010/main" val="385871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１．解析モデルの検証（潮位観測と水位観測）</a:t>
            </a:r>
          </a:p>
        </p:txBody>
      </p:sp>
      <p:sp>
        <p:nvSpPr>
          <p:cNvPr id="6" name="スライド番号プレースホルダー 2">
            <a:extLst>
              <a:ext uri="{FF2B5EF4-FFF2-40B4-BE49-F238E27FC236}">
                <a16:creationId xmlns:a16="http://schemas.microsoft.com/office/drawing/2014/main" id="{54922602-0B4A-44C9-84EB-63CB73C5531A}"/>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3</a:t>
            </a:fld>
            <a:endParaRPr kumimoji="1" lang="ja-JP" altLang="en-US" sz="1600" dirty="0">
              <a:solidFill>
                <a:schemeClr val="tx1"/>
              </a:solidFill>
            </a:endParaRPr>
          </a:p>
        </p:txBody>
      </p:sp>
      <p:sp>
        <p:nvSpPr>
          <p:cNvPr id="10" name="スライド番号プレースホルダー 2">
            <a:extLst>
              <a:ext uri="{FF2B5EF4-FFF2-40B4-BE49-F238E27FC236}">
                <a16:creationId xmlns:a16="http://schemas.microsoft.com/office/drawing/2014/main" id="{CD540199-C2F4-42FD-9D0E-883759147CE0}"/>
              </a:ext>
            </a:extLst>
          </p:cNvPr>
          <p:cNvSpPr txBox="1">
            <a:spLocks/>
          </p:cNvSpPr>
          <p:nvPr/>
        </p:nvSpPr>
        <p:spPr bwMode="auto">
          <a:xfrm>
            <a:off x="6979343" y="6492875"/>
            <a:ext cx="2057400" cy="365125"/>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0" sz="1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kumimoji="1" lang="ja-JP" altLang="en-US" sz="1600" smtClean="0"/>
              <a:pPr/>
              <a:t>3</a:t>
            </a:fld>
            <a:endParaRPr kumimoji="1" lang="ja-JP" altLang="en-US" sz="1600" dirty="0"/>
          </a:p>
        </p:txBody>
      </p:sp>
      <p:grpSp>
        <p:nvGrpSpPr>
          <p:cNvPr id="5" name="グループ化 4">
            <a:extLst>
              <a:ext uri="{FF2B5EF4-FFF2-40B4-BE49-F238E27FC236}">
                <a16:creationId xmlns:a16="http://schemas.microsoft.com/office/drawing/2014/main" id="{EE9FFD1E-FB23-420A-A33C-DD01A0B47607}"/>
              </a:ext>
            </a:extLst>
          </p:cNvPr>
          <p:cNvGrpSpPr/>
          <p:nvPr/>
        </p:nvGrpSpPr>
        <p:grpSpPr>
          <a:xfrm>
            <a:off x="523399" y="2720226"/>
            <a:ext cx="3249621" cy="4206655"/>
            <a:chOff x="583793" y="2403419"/>
            <a:chExt cx="3249621" cy="4206655"/>
          </a:xfrm>
        </p:grpSpPr>
        <p:pic>
          <p:nvPicPr>
            <p:cNvPr id="3" name="図 2" descr="時計 が含まれている画像&#10;&#10;自動的に生成された説明">
              <a:extLst>
                <a:ext uri="{FF2B5EF4-FFF2-40B4-BE49-F238E27FC236}">
                  <a16:creationId xmlns:a16="http://schemas.microsoft.com/office/drawing/2014/main" id="{4A1446CE-4503-4EC9-AD72-942C14102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93" y="2403419"/>
              <a:ext cx="3249621" cy="3965312"/>
            </a:xfrm>
            <a:prstGeom prst="rect">
              <a:avLst/>
            </a:prstGeom>
          </p:spPr>
        </p:pic>
        <p:sp>
          <p:nvSpPr>
            <p:cNvPr id="29" name="正方形/長方形 28">
              <a:extLst>
                <a:ext uri="{FF2B5EF4-FFF2-40B4-BE49-F238E27FC236}">
                  <a16:creationId xmlns:a16="http://schemas.microsoft.com/office/drawing/2014/main" id="{34C47559-E9D4-4FF4-8AA4-456C7B0A819F}"/>
                </a:ext>
              </a:extLst>
            </p:cNvPr>
            <p:cNvSpPr/>
            <p:nvPr/>
          </p:nvSpPr>
          <p:spPr>
            <a:xfrm>
              <a:off x="583794" y="6363853"/>
              <a:ext cx="1768789" cy="246221"/>
            </a:xfrm>
            <a:prstGeom prst="rect">
              <a:avLst/>
            </a:prstGeom>
          </p:spPr>
          <p:txBody>
            <a:bodyPr wrap="square">
              <a:spAutoFit/>
            </a:bodyPr>
            <a:lstStyle/>
            <a:p>
              <a:r>
                <a:rPr lang="en-US" altLang="ja-JP" sz="1000" dirty="0"/>
                <a:t>※</a:t>
              </a:r>
              <a:r>
                <a:rPr lang="ja-JP" altLang="en-US" sz="1000" dirty="0"/>
                <a:t>出典：気象庁</a:t>
              </a:r>
              <a:r>
                <a:rPr lang="en-US" altLang="ja-JP" sz="1000" dirty="0"/>
                <a:t>HP</a:t>
              </a:r>
              <a:endParaRPr lang="ja-JP" altLang="en-US" sz="1000" dirty="0"/>
            </a:p>
          </p:txBody>
        </p:sp>
      </p:grpSp>
      <p:sp>
        <p:nvSpPr>
          <p:cNvPr id="30" name="正方形/長方形 29">
            <a:extLst>
              <a:ext uri="{FF2B5EF4-FFF2-40B4-BE49-F238E27FC236}">
                <a16:creationId xmlns:a16="http://schemas.microsoft.com/office/drawing/2014/main" id="{C4D06978-CE27-4B55-B105-21FF332ADFD6}"/>
              </a:ext>
            </a:extLst>
          </p:cNvPr>
          <p:cNvSpPr/>
          <p:nvPr/>
        </p:nvSpPr>
        <p:spPr>
          <a:xfrm>
            <a:off x="51484" y="500419"/>
            <a:ext cx="4670644" cy="2031325"/>
          </a:xfrm>
          <a:prstGeom prst="rect">
            <a:avLst/>
          </a:prstGeom>
        </p:spPr>
        <p:txBody>
          <a:bodyPr wrap="square">
            <a:spAutoFit/>
          </a:bodyPr>
          <a:lstStyle/>
          <a:p>
            <a:r>
              <a:rPr lang="en-US" altLang="ja-JP" sz="1400" dirty="0">
                <a:solidFill>
                  <a:srgbClr val="0000FF"/>
                </a:solidFill>
              </a:rPr>
              <a:t>【</a:t>
            </a:r>
            <a:r>
              <a:rPr lang="ja-JP" altLang="en-US" sz="1400" dirty="0">
                <a:solidFill>
                  <a:srgbClr val="0000FF"/>
                </a:solidFill>
              </a:rPr>
              <a:t>気象庁の潮位観測所における潮位観測方法</a:t>
            </a:r>
            <a:r>
              <a:rPr lang="en-US" altLang="ja-JP" sz="1400" dirty="0">
                <a:solidFill>
                  <a:srgbClr val="0000FF"/>
                </a:solidFill>
              </a:rPr>
              <a:t>】</a:t>
            </a:r>
          </a:p>
          <a:p>
            <a:r>
              <a:rPr lang="ja-JP" altLang="en-US" sz="1400" dirty="0"/>
              <a:t>　潮位観測は、基準水面の把握、平均海面水位の長期的</a:t>
            </a:r>
            <a:endParaRPr lang="en-US" altLang="ja-JP" sz="1400" dirty="0"/>
          </a:p>
          <a:p>
            <a:r>
              <a:rPr lang="ja-JP" altLang="en-US" sz="1400" dirty="0"/>
              <a:t>変動の把握、津波・高潮・長周期波の把握を目的としている。</a:t>
            </a:r>
            <a:endParaRPr lang="en-US" altLang="ja-JP" sz="1400" dirty="0"/>
          </a:p>
          <a:p>
            <a:r>
              <a:rPr lang="ja-JP" altLang="en-US" sz="1400" dirty="0"/>
              <a:t>このため、波浪等の周期の比較的短い変動を除去した平均的な海面の高さの変動を連続して観測している。</a:t>
            </a:r>
            <a:endParaRPr lang="en-US" altLang="ja-JP" sz="1400" dirty="0"/>
          </a:p>
          <a:p>
            <a:r>
              <a:rPr lang="ja-JP" altLang="en-US" sz="1400" dirty="0"/>
              <a:t>　施設構造は、短周期の波浪の影響を除去するため、「導水管」を通して海とつながっている井戸を設置して、この中の</a:t>
            </a:r>
            <a:endParaRPr lang="en-US" altLang="ja-JP" sz="1400" dirty="0"/>
          </a:p>
          <a:p>
            <a:r>
              <a:rPr lang="ja-JP" altLang="en-US" sz="1400" dirty="0"/>
              <a:t>水面の高さを観測している。</a:t>
            </a:r>
            <a:endParaRPr lang="en-US" altLang="ja-JP" sz="1400" dirty="0"/>
          </a:p>
          <a:p>
            <a:r>
              <a:rPr lang="ja-JP" altLang="en-US" sz="1400" b="1" dirty="0">
                <a:solidFill>
                  <a:srgbClr val="FF0000"/>
                </a:solidFill>
              </a:rPr>
              <a:t>⇒波浪による影響は含まれない</a:t>
            </a:r>
            <a:endParaRPr lang="en-US" altLang="ja-JP" sz="1400" b="1" dirty="0">
              <a:solidFill>
                <a:srgbClr val="FF0000"/>
              </a:solidFill>
            </a:endParaRPr>
          </a:p>
        </p:txBody>
      </p:sp>
      <p:sp>
        <p:nvSpPr>
          <p:cNvPr id="31" name="正方形/長方形 30">
            <a:extLst>
              <a:ext uri="{FF2B5EF4-FFF2-40B4-BE49-F238E27FC236}">
                <a16:creationId xmlns:a16="http://schemas.microsoft.com/office/drawing/2014/main" id="{4BFE9426-DE23-462E-BD61-45D1C55E4B5F}"/>
              </a:ext>
            </a:extLst>
          </p:cNvPr>
          <p:cNvSpPr/>
          <p:nvPr/>
        </p:nvSpPr>
        <p:spPr>
          <a:xfrm>
            <a:off x="4804016" y="527745"/>
            <a:ext cx="4341911" cy="1384995"/>
          </a:xfrm>
          <a:prstGeom prst="rect">
            <a:avLst/>
          </a:prstGeom>
        </p:spPr>
        <p:txBody>
          <a:bodyPr wrap="square">
            <a:spAutoFit/>
          </a:bodyPr>
          <a:lstStyle/>
          <a:p>
            <a:r>
              <a:rPr lang="en-US" altLang="ja-JP" sz="1400" dirty="0">
                <a:solidFill>
                  <a:srgbClr val="0000FF"/>
                </a:solidFill>
              </a:rPr>
              <a:t>【</a:t>
            </a:r>
            <a:r>
              <a:rPr lang="ja-JP" altLang="en-US" sz="1400" dirty="0">
                <a:solidFill>
                  <a:srgbClr val="0000FF"/>
                </a:solidFill>
              </a:rPr>
              <a:t>各水門地点における水位観測方法</a:t>
            </a:r>
            <a:r>
              <a:rPr lang="en-US" altLang="ja-JP" sz="1400" dirty="0">
                <a:solidFill>
                  <a:srgbClr val="0000FF"/>
                </a:solidFill>
              </a:rPr>
              <a:t>】</a:t>
            </a:r>
          </a:p>
          <a:p>
            <a:r>
              <a:rPr lang="ja-JP" altLang="en-US" sz="1400" dirty="0"/>
              <a:t>　各水門地点に設置されている水位計は、潮位観測のような導水管や井戸は設置されておらず、１分間隔の</a:t>
            </a:r>
            <a:endParaRPr lang="en-US" altLang="ja-JP" sz="1400" dirty="0"/>
          </a:p>
          <a:p>
            <a:r>
              <a:rPr lang="ja-JP" altLang="en-US" sz="1400" dirty="0"/>
              <a:t>瞬間値を観測している。</a:t>
            </a:r>
            <a:endParaRPr lang="en-US" altLang="ja-JP" sz="1400" dirty="0"/>
          </a:p>
          <a:p>
            <a:r>
              <a:rPr lang="ja-JP" altLang="en-US" sz="1400" b="1" dirty="0">
                <a:solidFill>
                  <a:srgbClr val="FF0000"/>
                </a:solidFill>
              </a:rPr>
              <a:t>⇒水位の瞬間値を計測しているため、波浪成分は</a:t>
            </a:r>
            <a:endParaRPr lang="en-US" altLang="ja-JP" sz="1400" b="1" dirty="0">
              <a:solidFill>
                <a:srgbClr val="FF0000"/>
              </a:solidFill>
            </a:endParaRPr>
          </a:p>
          <a:p>
            <a:r>
              <a:rPr lang="en-US" altLang="ja-JP" sz="1400" b="1" dirty="0">
                <a:solidFill>
                  <a:srgbClr val="FF0000"/>
                </a:solidFill>
              </a:rPr>
              <a:t>   </a:t>
            </a:r>
            <a:r>
              <a:rPr lang="ja-JP" altLang="en-US" sz="1400" b="1" dirty="0">
                <a:solidFill>
                  <a:srgbClr val="FF0000"/>
                </a:solidFill>
              </a:rPr>
              <a:t>含まれる。</a:t>
            </a:r>
            <a:endParaRPr lang="en-US" altLang="ja-JP" sz="1400" b="1" dirty="0">
              <a:solidFill>
                <a:srgbClr val="FF0000"/>
              </a:solidFill>
            </a:endParaRPr>
          </a:p>
        </p:txBody>
      </p:sp>
      <p:pic>
        <p:nvPicPr>
          <p:cNvPr id="33" name="図 32">
            <a:extLst>
              <a:ext uri="{FF2B5EF4-FFF2-40B4-BE49-F238E27FC236}">
                <a16:creationId xmlns:a16="http://schemas.microsoft.com/office/drawing/2014/main" id="{63286D04-375E-499E-80D5-511CF98E66EF}"/>
              </a:ext>
            </a:extLst>
          </p:cNvPr>
          <p:cNvPicPr>
            <a:picLocks noChangeAspect="1"/>
          </p:cNvPicPr>
          <p:nvPr/>
        </p:nvPicPr>
        <p:blipFill rotWithShape="1">
          <a:blip r:embed="rId3"/>
          <a:srcRect l="21282" t="20520" r="17896" b="23313"/>
          <a:stretch/>
        </p:blipFill>
        <p:spPr>
          <a:xfrm>
            <a:off x="4572000" y="2627987"/>
            <a:ext cx="2911262" cy="1797212"/>
          </a:xfrm>
          <a:prstGeom prst="rect">
            <a:avLst/>
          </a:prstGeom>
        </p:spPr>
      </p:pic>
      <p:pic>
        <p:nvPicPr>
          <p:cNvPr id="12" name="図 11">
            <a:extLst>
              <a:ext uri="{FF2B5EF4-FFF2-40B4-BE49-F238E27FC236}">
                <a16:creationId xmlns:a16="http://schemas.microsoft.com/office/drawing/2014/main" id="{E7A76A25-C862-4F35-9722-181FF3F4277A}"/>
              </a:ext>
            </a:extLst>
          </p:cNvPr>
          <p:cNvPicPr>
            <a:picLocks noChangeAspect="1"/>
          </p:cNvPicPr>
          <p:nvPr/>
        </p:nvPicPr>
        <p:blipFill rotWithShape="1">
          <a:blip r:embed="rId4"/>
          <a:srcRect l="25825" t="22742" r="11038" b="19164"/>
          <a:stretch/>
        </p:blipFill>
        <p:spPr>
          <a:xfrm>
            <a:off x="5751747" y="4494358"/>
            <a:ext cx="3148608" cy="1936657"/>
          </a:xfrm>
          <a:prstGeom prst="rect">
            <a:avLst/>
          </a:prstGeom>
        </p:spPr>
      </p:pic>
      <p:sp>
        <p:nvSpPr>
          <p:cNvPr id="34" name="正方形/長方形 33">
            <a:extLst>
              <a:ext uri="{FF2B5EF4-FFF2-40B4-BE49-F238E27FC236}">
                <a16:creationId xmlns:a16="http://schemas.microsoft.com/office/drawing/2014/main" id="{98D69DB7-522F-473C-B9D7-97D8C8EA8123}"/>
              </a:ext>
            </a:extLst>
          </p:cNvPr>
          <p:cNvSpPr/>
          <p:nvPr/>
        </p:nvSpPr>
        <p:spPr>
          <a:xfrm>
            <a:off x="5046453" y="3743864"/>
            <a:ext cx="327804" cy="681335"/>
          </a:xfrm>
          <a:prstGeom prst="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056AE5C9-8381-4791-AF30-DE61FAE3411F}"/>
              </a:ext>
            </a:extLst>
          </p:cNvPr>
          <p:cNvSpPr/>
          <p:nvPr/>
        </p:nvSpPr>
        <p:spPr>
          <a:xfrm>
            <a:off x="8298612" y="5210355"/>
            <a:ext cx="327804" cy="681335"/>
          </a:xfrm>
          <a:prstGeom prst="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95F3B41-3713-4258-827B-0B1A86ADC46E}"/>
              </a:ext>
            </a:extLst>
          </p:cNvPr>
          <p:cNvSpPr/>
          <p:nvPr/>
        </p:nvSpPr>
        <p:spPr>
          <a:xfrm>
            <a:off x="7808481" y="3032918"/>
            <a:ext cx="980261" cy="276999"/>
          </a:xfrm>
          <a:prstGeom prst="rect">
            <a:avLst/>
          </a:prstGeom>
        </p:spPr>
        <p:txBody>
          <a:bodyPr wrap="square">
            <a:spAutoFit/>
          </a:bodyPr>
          <a:lstStyle/>
          <a:p>
            <a:r>
              <a:rPr lang="ja-JP" altLang="en-US" sz="1200" b="1" dirty="0">
                <a:solidFill>
                  <a:srgbClr val="0000FF"/>
                </a:solidFill>
              </a:rPr>
              <a:t>水位計</a:t>
            </a:r>
            <a:endParaRPr lang="en-US" altLang="ja-JP" sz="1200" b="1" dirty="0">
              <a:solidFill>
                <a:srgbClr val="0000FF"/>
              </a:solidFill>
            </a:endParaRPr>
          </a:p>
        </p:txBody>
      </p:sp>
      <p:sp>
        <p:nvSpPr>
          <p:cNvPr id="37" name="フリーフォーム: 図形 36">
            <a:extLst>
              <a:ext uri="{FF2B5EF4-FFF2-40B4-BE49-F238E27FC236}">
                <a16:creationId xmlns:a16="http://schemas.microsoft.com/office/drawing/2014/main" id="{AD7E85C5-7F20-4879-83D9-4E70CA7B73A5}"/>
              </a:ext>
            </a:extLst>
          </p:cNvPr>
          <p:cNvSpPr/>
          <p:nvPr/>
        </p:nvSpPr>
        <p:spPr>
          <a:xfrm>
            <a:off x="5391509" y="3338423"/>
            <a:ext cx="2932982" cy="1863305"/>
          </a:xfrm>
          <a:custGeom>
            <a:avLst/>
            <a:gdLst>
              <a:gd name="connsiteX0" fmla="*/ 0 w 2932982"/>
              <a:gd name="connsiteY0" fmla="*/ 586596 h 1863305"/>
              <a:gd name="connsiteX1" fmla="*/ 2501661 w 2932982"/>
              <a:gd name="connsiteY1" fmla="*/ 0 h 1863305"/>
              <a:gd name="connsiteX2" fmla="*/ 2932982 w 2932982"/>
              <a:gd name="connsiteY2" fmla="*/ 1863305 h 1863305"/>
            </a:gdLst>
            <a:ahLst/>
            <a:cxnLst>
              <a:cxn ang="0">
                <a:pos x="connsiteX0" y="connsiteY0"/>
              </a:cxn>
              <a:cxn ang="0">
                <a:pos x="connsiteX1" y="connsiteY1"/>
              </a:cxn>
              <a:cxn ang="0">
                <a:pos x="connsiteX2" y="connsiteY2"/>
              </a:cxn>
            </a:cxnLst>
            <a:rect l="l" t="t" r="r" b="b"/>
            <a:pathLst>
              <a:path w="2932982" h="1863305">
                <a:moveTo>
                  <a:pt x="0" y="586596"/>
                </a:moveTo>
                <a:lnTo>
                  <a:pt x="2501661" y="0"/>
                </a:lnTo>
                <a:lnTo>
                  <a:pt x="2932982" y="1863305"/>
                </a:lnTo>
              </a:path>
            </a:pathLst>
          </a:custGeom>
          <a:noFill/>
          <a:ln w="53975">
            <a:solidFill>
              <a:srgbClr val="00B0F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9C3B654-AFDD-4935-A2FE-54CF568B1FF3}"/>
              </a:ext>
            </a:extLst>
          </p:cNvPr>
          <p:cNvSpPr/>
          <p:nvPr/>
        </p:nvSpPr>
        <p:spPr>
          <a:xfrm>
            <a:off x="4556322" y="2618293"/>
            <a:ext cx="980261" cy="276999"/>
          </a:xfrm>
          <a:prstGeom prst="rect">
            <a:avLst/>
          </a:prstGeom>
        </p:spPr>
        <p:txBody>
          <a:bodyPr wrap="square">
            <a:spAutoFit/>
          </a:bodyPr>
          <a:lstStyle/>
          <a:p>
            <a:r>
              <a:rPr lang="ja-JP" altLang="en-US" sz="1200" b="1" dirty="0">
                <a:solidFill>
                  <a:srgbClr val="FFFFCC"/>
                </a:solidFill>
              </a:rPr>
              <a:t>安治川水門</a:t>
            </a:r>
            <a:endParaRPr lang="en-US" altLang="ja-JP" sz="1200" b="1" dirty="0">
              <a:solidFill>
                <a:srgbClr val="FFFFCC"/>
              </a:solidFill>
            </a:endParaRPr>
          </a:p>
        </p:txBody>
      </p:sp>
      <p:sp>
        <p:nvSpPr>
          <p:cNvPr id="39" name="正方形/長方形 38">
            <a:extLst>
              <a:ext uri="{FF2B5EF4-FFF2-40B4-BE49-F238E27FC236}">
                <a16:creationId xmlns:a16="http://schemas.microsoft.com/office/drawing/2014/main" id="{2B78025C-FBE6-491F-B777-0C9E1AC197D0}"/>
              </a:ext>
            </a:extLst>
          </p:cNvPr>
          <p:cNvSpPr/>
          <p:nvPr/>
        </p:nvSpPr>
        <p:spPr>
          <a:xfrm>
            <a:off x="5771072" y="6154016"/>
            <a:ext cx="980261" cy="276999"/>
          </a:xfrm>
          <a:prstGeom prst="rect">
            <a:avLst/>
          </a:prstGeom>
        </p:spPr>
        <p:txBody>
          <a:bodyPr wrap="square">
            <a:spAutoFit/>
          </a:bodyPr>
          <a:lstStyle/>
          <a:p>
            <a:r>
              <a:rPr lang="ja-JP" altLang="en-US" sz="1200" b="1" dirty="0">
                <a:solidFill>
                  <a:srgbClr val="FFFFCC"/>
                </a:solidFill>
              </a:rPr>
              <a:t>尻無川水門</a:t>
            </a:r>
            <a:endParaRPr lang="en-US" altLang="ja-JP" sz="1200" b="1" dirty="0">
              <a:solidFill>
                <a:srgbClr val="FFFFCC"/>
              </a:solidFill>
            </a:endParaRPr>
          </a:p>
        </p:txBody>
      </p:sp>
    </p:spTree>
    <p:extLst>
      <p:ext uri="{BB962C8B-B14F-4D97-AF65-F5344CB8AC3E}">
        <p14:creationId xmlns:p14="http://schemas.microsoft.com/office/powerpoint/2010/main" val="415296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503711FE-2A69-4293-8B0E-5F5014F95352}"/>
              </a:ext>
            </a:extLst>
          </p:cNvPr>
          <p:cNvPicPr>
            <a:picLocks noChangeAspect="1"/>
          </p:cNvPicPr>
          <p:nvPr/>
        </p:nvPicPr>
        <p:blipFill>
          <a:blip r:embed="rId3"/>
          <a:stretch>
            <a:fillRect/>
          </a:stretch>
        </p:blipFill>
        <p:spPr>
          <a:xfrm>
            <a:off x="9144" y="1264368"/>
            <a:ext cx="6604980" cy="2291523"/>
          </a:xfrm>
          <a:prstGeom prst="rect">
            <a:avLst/>
          </a:prstGeom>
        </p:spPr>
      </p:pic>
      <p:pic>
        <p:nvPicPr>
          <p:cNvPr id="17" name="図 16">
            <a:extLst>
              <a:ext uri="{FF2B5EF4-FFF2-40B4-BE49-F238E27FC236}">
                <a16:creationId xmlns:a16="http://schemas.microsoft.com/office/drawing/2014/main" id="{8CDEC96D-97E6-4531-807D-45DD923D8000}"/>
              </a:ext>
            </a:extLst>
          </p:cNvPr>
          <p:cNvPicPr>
            <a:picLocks noChangeAspect="1"/>
          </p:cNvPicPr>
          <p:nvPr/>
        </p:nvPicPr>
        <p:blipFill rotWithShape="1">
          <a:blip r:embed="rId4"/>
          <a:srcRect b="5821"/>
          <a:stretch/>
        </p:blipFill>
        <p:spPr>
          <a:xfrm>
            <a:off x="6383069" y="1275038"/>
            <a:ext cx="2808000" cy="3754856"/>
          </a:xfrm>
          <a:prstGeom prst="rect">
            <a:avLst/>
          </a:prstGeom>
        </p:spPr>
      </p:pic>
      <p:pic>
        <p:nvPicPr>
          <p:cNvPr id="19" name="図 18">
            <a:extLst>
              <a:ext uri="{FF2B5EF4-FFF2-40B4-BE49-F238E27FC236}">
                <a16:creationId xmlns:a16="http://schemas.microsoft.com/office/drawing/2014/main" id="{9F82F757-9FA7-49F5-9901-D50B86222516}"/>
              </a:ext>
            </a:extLst>
          </p:cNvPr>
          <p:cNvPicPr>
            <a:picLocks noChangeAspect="1"/>
          </p:cNvPicPr>
          <p:nvPr/>
        </p:nvPicPr>
        <p:blipFill>
          <a:blip r:embed="rId5"/>
          <a:stretch>
            <a:fillRect/>
          </a:stretch>
        </p:blipFill>
        <p:spPr>
          <a:xfrm>
            <a:off x="-5692" y="3368310"/>
            <a:ext cx="6627495" cy="1758315"/>
          </a:xfrm>
          <a:prstGeom prst="rect">
            <a:avLst/>
          </a:prstGeom>
        </p:spPr>
      </p:pic>
      <p:sp>
        <p:nvSpPr>
          <p:cNvPr id="16" name="Text Box 9">
            <a:extLst>
              <a:ext uri="{FF2B5EF4-FFF2-40B4-BE49-F238E27FC236}">
                <a16:creationId xmlns:a16="http://schemas.microsoft.com/office/drawing/2014/main" id="{1B400839-99EA-4FB1-8966-B764A49F72C7}"/>
              </a:ext>
            </a:extLst>
          </p:cNvPr>
          <p:cNvSpPr txBox="1">
            <a:spLocks noChangeArrowheads="1"/>
          </p:cNvSpPr>
          <p:nvPr/>
        </p:nvSpPr>
        <p:spPr bwMode="auto">
          <a:xfrm>
            <a:off x="238352" y="5238575"/>
            <a:ext cx="7905523" cy="584775"/>
          </a:xfrm>
          <a:prstGeom prst="rect">
            <a:avLst/>
          </a:prstGeom>
          <a:solidFill>
            <a:schemeClr val="accent1">
              <a:lumMod val="90000"/>
            </a:schemeClr>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7313" indent="0">
              <a:buNone/>
            </a:pPr>
            <a:r>
              <a:rPr lang="ja-JP" altLang="en-US" sz="1600" dirty="0"/>
              <a:t>観測値の移動平均値を取ることで、波浪の影響をある程度除去できていると考えられる。そのため、水門地点観測データは</a:t>
            </a:r>
            <a:r>
              <a:rPr lang="ja-JP" altLang="en-US" sz="1600" dirty="0">
                <a:solidFill>
                  <a:srgbClr val="FF0000"/>
                </a:solidFill>
              </a:rPr>
              <a:t>潮位（移動平均値）と計算潮位にて検証を行う。</a:t>
            </a:r>
            <a:endParaRPr lang="en-US" altLang="ja-JP" sz="1600" dirty="0">
              <a:solidFill>
                <a:srgbClr val="FF0000"/>
              </a:solidFill>
            </a:endParaRPr>
          </a:p>
        </p:txBody>
      </p:sp>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１．解析モデルの検証（水門地点における観測水位の検証）</a:t>
            </a:r>
          </a:p>
        </p:txBody>
      </p:sp>
      <p:sp>
        <p:nvSpPr>
          <p:cNvPr id="6" name="スライド番号プレースホルダー 2">
            <a:extLst>
              <a:ext uri="{FF2B5EF4-FFF2-40B4-BE49-F238E27FC236}">
                <a16:creationId xmlns:a16="http://schemas.microsoft.com/office/drawing/2014/main" id="{54922602-0B4A-44C9-84EB-63CB73C5531A}"/>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4</a:t>
            </a:fld>
            <a:endParaRPr kumimoji="1" lang="ja-JP" altLang="en-US" sz="1600" dirty="0">
              <a:solidFill>
                <a:schemeClr val="tx1"/>
              </a:solidFill>
            </a:endParaRPr>
          </a:p>
        </p:txBody>
      </p:sp>
      <p:sp>
        <p:nvSpPr>
          <p:cNvPr id="10" name="スライド番号プレースホルダー 2">
            <a:extLst>
              <a:ext uri="{FF2B5EF4-FFF2-40B4-BE49-F238E27FC236}">
                <a16:creationId xmlns:a16="http://schemas.microsoft.com/office/drawing/2014/main" id="{CD540199-C2F4-42FD-9D0E-883759147CE0}"/>
              </a:ext>
            </a:extLst>
          </p:cNvPr>
          <p:cNvSpPr txBox="1">
            <a:spLocks/>
          </p:cNvSpPr>
          <p:nvPr/>
        </p:nvSpPr>
        <p:spPr bwMode="auto">
          <a:xfrm>
            <a:off x="6979343" y="6492875"/>
            <a:ext cx="2057400" cy="365125"/>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0" sz="1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kumimoji="1" lang="ja-JP" altLang="en-US" sz="1600" smtClean="0"/>
              <a:pPr/>
              <a:t>4</a:t>
            </a:fld>
            <a:endParaRPr kumimoji="1" lang="ja-JP" altLang="en-US" sz="1600" dirty="0"/>
          </a:p>
        </p:txBody>
      </p:sp>
      <p:cxnSp>
        <p:nvCxnSpPr>
          <p:cNvPr id="20" name="直線コネクタ 19">
            <a:extLst>
              <a:ext uri="{FF2B5EF4-FFF2-40B4-BE49-F238E27FC236}">
                <a16:creationId xmlns:a16="http://schemas.microsoft.com/office/drawing/2014/main" id="{9294CF67-FD22-43CF-8E50-286D84B80D9B}"/>
              </a:ext>
            </a:extLst>
          </p:cNvPr>
          <p:cNvCxnSpPr>
            <a:cxnSpLocks/>
          </p:cNvCxnSpPr>
          <p:nvPr/>
        </p:nvCxnSpPr>
        <p:spPr>
          <a:xfrm flipV="1">
            <a:off x="1159574" y="1594668"/>
            <a:ext cx="0" cy="3289266"/>
          </a:xfrm>
          <a:prstGeom prst="line">
            <a:avLst/>
          </a:prstGeom>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6A261F81-E325-4F88-B8D0-2B1116F6D9FF}"/>
              </a:ext>
            </a:extLst>
          </p:cNvPr>
          <p:cNvCxnSpPr>
            <a:cxnSpLocks/>
          </p:cNvCxnSpPr>
          <p:nvPr/>
        </p:nvCxnSpPr>
        <p:spPr>
          <a:xfrm flipH="1">
            <a:off x="420254" y="3779298"/>
            <a:ext cx="72815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7" name="正方形/長方形 26">
            <a:extLst>
              <a:ext uri="{FF2B5EF4-FFF2-40B4-BE49-F238E27FC236}">
                <a16:creationId xmlns:a16="http://schemas.microsoft.com/office/drawing/2014/main" id="{E98129A2-FF1E-431C-B750-EBE32279B23A}"/>
              </a:ext>
            </a:extLst>
          </p:cNvPr>
          <p:cNvSpPr/>
          <p:nvPr/>
        </p:nvSpPr>
        <p:spPr>
          <a:xfrm>
            <a:off x="162978" y="3369420"/>
            <a:ext cx="1095253" cy="392050"/>
          </a:xfrm>
          <a:prstGeom prst="rect">
            <a:avLst/>
          </a:prstGeom>
          <a:no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FF0000"/>
                </a:solidFill>
              </a:rPr>
              <a:t>潮位の低い期間では大きな差がない</a:t>
            </a:r>
            <a:endParaRPr kumimoji="1" lang="ja-JP" altLang="en-US" sz="800" dirty="0">
              <a:solidFill>
                <a:srgbClr val="FF0000"/>
              </a:solidFill>
            </a:endParaRPr>
          </a:p>
        </p:txBody>
      </p:sp>
      <p:sp>
        <p:nvSpPr>
          <p:cNvPr id="28" name="正方形/長方形 27">
            <a:extLst>
              <a:ext uri="{FF2B5EF4-FFF2-40B4-BE49-F238E27FC236}">
                <a16:creationId xmlns:a16="http://schemas.microsoft.com/office/drawing/2014/main" id="{178792AE-5414-4315-B417-B6EE9D70934D}"/>
              </a:ext>
            </a:extLst>
          </p:cNvPr>
          <p:cNvSpPr/>
          <p:nvPr/>
        </p:nvSpPr>
        <p:spPr>
          <a:xfrm>
            <a:off x="1337958" y="3648271"/>
            <a:ext cx="3790765" cy="320073"/>
          </a:xfrm>
          <a:prstGeom prst="rect">
            <a:avLst/>
          </a:prstGeom>
          <a:no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rgbClr val="FF0000"/>
                </a:solidFill>
              </a:rPr>
              <a:t>観測値と移動平均値との差が大きく変動しており、波浪による影響と考えられる</a:t>
            </a:r>
          </a:p>
        </p:txBody>
      </p:sp>
      <p:sp>
        <p:nvSpPr>
          <p:cNvPr id="29" name="正方形/長方形 28">
            <a:extLst>
              <a:ext uri="{FF2B5EF4-FFF2-40B4-BE49-F238E27FC236}">
                <a16:creationId xmlns:a16="http://schemas.microsoft.com/office/drawing/2014/main" id="{4525D4BF-DB4F-4FC8-85B2-F0FA2482815C}"/>
              </a:ext>
            </a:extLst>
          </p:cNvPr>
          <p:cNvSpPr/>
          <p:nvPr/>
        </p:nvSpPr>
        <p:spPr>
          <a:xfrm>
            <a:off x="1337958" y="3724723"/>
            <a:ext cx="4959494" cy="101302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3212377-32F0-4595-B45D-FC4D0F3541C9}"/>
              </a:ext>
            </a:extLst>
          </p:cNvPr>
          <p:cNvSpPr/>
          <p:nvPr/>
        </p:nvSpPr>
        <p:spPr>
          <a:xfrm>
            <a:off x="2384695" y="1599715"/>
            <a:ext cx="1930129" cy="934916"/>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2">
            <a:extLst>
              <a:ext uri="{FF2B5EF4-FFF2-40B4-BE49-F238E27FC236}">
                <a16:creationId xmlns:a16="http://schemas.microsoft.com/office/drawing/2014/main" id="{951372A6-DCB6-433A-BAFC-94D4279A48C8}"/>
              </a:ext>
            </a:extLst>
          </p:cNvPr>
          <p:cNvSpPr/>
          <p:nvPr/>
        </p:nvSpPr>
        <p:spPr>
          <a:xfrm>
            <a:off x="4314824" y="1853753"/>
            <a:ext cx="2373246" cy="220873"/>
          </a:xfrm>
          <a:custGeom>
            <a:avLst/>
            <a:gdLst>
              <a:gd name="connsiteX0" fmla="*/ 0 w 3195961"/>
              <a:gd name="connsiteY0" fmla="*/ 0 h 97655"/>
              <a:gd name="connsiteX1" fmla="*/ 3195961 w 3195961"/>
              <a:gd name="connsiteY1" fmla="*/ 97655 h 97655"/>
            </a:gdLst>
            <a:ahLst/>
            <a:cxnLst>
              <a:cxn ang="0">
                <a:pos x="connsiteX0" y="connsiteY0"/>
              </a:cxn>
              <a:cxn ang="0">
                <a:pos x="connsiteX1" y="connsiteY1"/>
              </a:cxn>
            </a:cxnLst>
            <a:rect l="l" t="t" r="r" b="b"/>
            <a:pathLst>
              <a:path w="3195961" h="97655">
                <a:moveTo>
                  <a:pt x="0" y="0"/>
                </a:moveTo>
                <a:lnTo>
                  <a:pt x="3195961" y="97655"/>
                </a:lnTo>
              </a:path>
            </a:pathLst>
          </a:custGeom>
          <a:noFill/>
          <a:ln w="38100">
            <a:solidFill>
              <a:srgbClr val="00B0F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9">
            <a:extLst>
              <a:ext uri="{FF2B5EF4-FFF2-40B4-BE49-F238E27FC236}">
                <a16:creationId xmlns:a16="http://schemas.microsoft.com/office/drawing/2014/main" id="{070914DA-135C-4E76-84CE-85216C3D3693}"/>
              </a:ext>
            </a:extLst>
          </p:cNvPr>
          <p:cNvSpPr txBox="1">
            <a:spLocks noChangeArrowheads="1"/>
          </p:cNvSpPr>
          <p:nvPr/>
        </p:nvSpPr>
        <p:spPr bwMode="auto">
          <a:xfrm>
            <a:off x="238352" y="456019"/>
            <a:ext cx="8601185" cy="830997"/>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水門地点における観測値（</a:t>
            </a:r>
            <a:r>
              <a:rPr lang="en-US" altLang="ja-JP" sz="1600" dirty="0"/>
              <a:t>1</a:t>
            </a:r>
            <a:r>
              <a:rPr lang="ja-JP" altLang="en-US" sz="1600" dirty="0"/>
              <a:t>分間隔）と移動平均値（</a:t>
            </a:r>
            <a:r>
              <a:rPr lang="en-US" altLang="ja-JP" sz="1600" dirty="0"/>
              <a:t>5</a:t>
            </a:r>
            <a:r>
              <a:rPr lang="ja-JP" altLang="en-US" sz="1600" dirty="0"/>
              <a:t>分、</a:t>
            </a:r>
            <a:r>
              <a:rPr lang="en-US" altLang="ja-JP" sz="1600" dirty="0"/>
              <a:t>11</a:t>
            </a:r>
            <a:r>
              <a:rPr lang="ja-JP" altLang="en-US" sz="1600" dirty="0"/>
              <a:t>分）を比較し、波浪の影響を検証した。</a:t>
            </a:r>
          </a:p>
          <a:p>
            <a:pPr marL="224009" indent="-149339" defTabSz="390997">
              <a:spcBef>
                <a:spcPct val="0"/>
              </a:spcBef>
              <a:buFont typeface="Arial" panose="020B0604020202020204" pitchFamily="34" charset="0"/>
              <a:buChar char="•"/>
            </a:pPr>
            <a:r>
              <a:rPr lang="ja-JP" altLang="en-US" sz="1600" dirty="0"/>
              <a:t>台風接近前の潮位が低い期間は、観測値と移動平均値に大きな差はないが、水位上昇とともに</a:t>
            </a:r>
            <a:endParaRPr lang="en-US" altLang="ja-JP" sz="1600" dirty="0"/>
          </a:p>
          <a:p>
            <a:pPr marL="74670" indent="0" defTabSz="390997">
              <a:spcBef>
                <a:spcPct val="0"/>
              </a:spcBef>
              <a:buNone/>
            </a:pPr>
            <a:r>
              <a:rPr lang="en-US" altLang="ja-JP" sz="1600" dirty="0"/>
              <a:t>   </a:t>
            </a:r>
            <a:r>
              <a:rPr lang="ja-JP" altLang="en-US" sz="1600" dirty="0"/>
              <a:t>観測値と移動平均値との差が大きく変動しており、波浪による影響と考えられる。</a:t>
            </a:r>
          </a:p>
        </p:txBody>
      </p:sp>
    </p:spTree>
    <p:extLst>
      <p:ext uri="{BB962C8B-B14F-4D97-AF65-F5344CB8AC3E}">
        <p14:creationId xmlns:p14="http://schemas.microsoft.com/office/powerpoint/2010/main" val="265746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１．解析モデルの検証（気象庁潮位観測所データによる比較）</a:t>
            </a:r>
            <a:endParaRPr kumimoji="0" lang="ja-JP" altLang="en-US" sz="1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5</a:t>
            </a:fld>
            <a:endParaRPr kumimoji="1" lang="ja-JP" altLang="en-US" sz="1600" dirty="0">
              <a:solidFill>
                <a:schemeClr val="tx1"/>
              </a:solidFill>
            </a:endParaRPr>
          </a:p>
        </p:txBody>
      </p:sp>
      <p:sp>
        <p:nvSpPr>
          <p:cNvPr id="14" name="Text Box 9">
            <a:extLst>
              <a:ext uri="{FF2B5EF4-FFF2-40B4-BE49-F238E27FC236}">
                <a16:creationId xmlns:a16="http://schemas.microsoft.com/office/drawing/2014/main" id="{CDF74444-6E10-4479-8FEA-6F8C202A0E94}"/>
              </a:ext>
            </a:extLst>
          </p:cNvPr>
          <p:cNvSpPr txBox="1">
            <a:spLocks noChangeArrowheads="1"/>
          </p:cNvSpPr>
          <p:nvPr/>
        </p:nvSpPr>
        <p:spPr bwMode="auto">
          <a:xfrm>
            <a:off x="81184" y="462036"/>
            <a:ext cx="8955559" cy="584775"/>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気象庁潮位観測所の潮位による比較では、ピーク値では</a:t>
            </a:r>
            <a:r>
              <a:rPr lang="en-US" altLang="ja-JP" sz="1600" dirty="0"/>
              <a:t>C1,C2=0.650</a:t>
            </a:r>
            <a:r>
              <a:rPr lang="ja-JP" altLang="en-US" sz="1600" dirty="0" err="1"/>
              <a:t>、</a:t>
            </a:r>
            <a:r>
              <a:rPr lang="en-US" altLang="ja-JP" sz="1600" dirty="0"/>
              <a:t>0.675</a:t>
            </a:r>
            <a:r>
              <a:rPr lang="ja-JP" altLang="en-US" sz="1600" dirty="0"/>
              <a:t>で誤差が小さい。</a:t>
            </a:r>
            <a:endParaRPr lang="en-US" altLang="ja-JP" sz="1600" dirty="0"/>
          </a:p>
          <a:p>
            <a:pPr marL="224009" indent="-149339" defTabSz="390997">
              <a:spcBef>
                <a:spcPct val="0"/>
              </a:spcBef>
              <a:buFont typeface="Arial" panose="020B0604020202020204" pitchFamily="34" charset="0"/>
              <a:buChar char="•"/>
            </a:pPr>
            <a:r>
              <a:rPr lang="ja-JP" altLang="en-US" sz="1600" dirty="0"/>
              <a:t>波形の再現性では、淡輪地点において、</a:t>
            </a:r>
            <a:r>
              <a:rPr lang="en-US" altLang="ja-JP" sz="1600" dirty="0"/>
              <a:t>C1,C2=0.675</a:t>
            </a:r>
            <a:r>
              <a:rPr lang="ja-JP" altLang="en-US" sz="1600" dirty="0"/>
              <a:t>以上になると整合性が低い。</a:t>
            </a:r>
            <a:endParaRPr lang="en-US" altLang="ja-JP" sz="1600" dirty="0"/>
          </a:p>
        </p:txBody>
      </p:sp>
      <p:sp>
        <p:nvSpPr>
          <p:cNvPr id="24" name="テキスト ボックス 23">
            <a:extLst>
              <a:ext uri="{FF2B5EF4-FFF2-40B4-BE49-F238E27FC236}">
                <a16:creationId xmlns:a16="http://schemas.microsoft.com/office/drawing/2014/main" id="{40B48EED-51AC-41CD-8D0E-7CB0D7A318B3}"/>
              </a:ext>
            </a:extLst>
          </p:cNvPr>
          <p:cNvSpPr txBox="1"/>
          <p:nvPr/>
        </p:nvSpPr>
        <p:spPr>
          <a:xfrm>
            <a:off x="81184" y="1061368"/>
            <a:ext cx="7592495" cy="338554"/>
          </a:xfrm>
          <a:prstGeom prst="rect">
            <a:avLst/>
          </a:prstGeom>
          <a:noFill/>
        </p:spPr>
        <p:txBody>
          <a:bodyPr wrap="square" rtlCol="0">
            <a:spAutoFit/>
          </a:bodyPr>
          <a:lstStyle/>
          <a:p>
            <a:r>
              <a:rPr lang="ja-JP" altLang="en-US" dirty="0">
                <a:solidFill>
                  <a:srgbClr val="0000FF"/>
                </a:solidFill>
              </a:rPr>
              <a:t>気象庁潮位観測所の潮位と計算潮位による比較</a:t>
            </a:r>
            <a:endParaRPr lang="ja-JP" altLang="en-US" dirty="0">
              <a:latin typeface="ＭＳ ゴシック" panose="020B0609070205080204" pitchFamily="49" charset="-128"/>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D2ABEF72-24C9-4620-92B6-8491D6CB055B}"/>
              </a:ext>
            </a:extLst>
          </p:cNvPr>
          <p:cNvSpPr txBox="1"/>
          <p:nvPr/>
        </p:nvSpPr>
        <p:spPr>
          <a:xfrm>
            <a:off x="882585" y="5588105"/>
            <a:ext cx="1602803" cy="230832"/>
          </a:xfrm>
          <a:prstGeom prst="rect">
            <a:avLst/>
          </a:prstGeom>
          <a:noFill/>
        </p:spPr>
        <p:txBody>
          <a:bodyPr wrap="square" rtlCol="0">
            <a:spAutoFit/>
          </a:bodyPr>
          <a:lstStyle/>
          <a:p>
            <a:r>
              <a:rPr kumimoji="1" lang="ja-JP" altLang="en-US" sz="900" dirty="0">
                <a:solidFill>
                  <a:srgbClr val="FF6600"/>
                </a:solidFill>
              </a:rPr>
              <a:t>■</a:t>
            </a:r>
            <a:r>
              <a:rPr kumimoji="1" lang="ja-JP" altLang="en-US" sz="900" dirty="0"/>
              <a:t>：</a:t>
            </a:r>
            <a:r>
              <a:rPr lang="en-US" altLang="ja-JP" sz="900" dirty="0"/>
              <a:t> Nash</a:t>
            </a:r>
            <a:r>
              <a:rPr lang="ja-JP" altLang="en-US" sz="900" dirty="0"/>
              <a:t>指標</a:t>
            </a:r>
            <a:r>
              <a:rPr kumimoji="1" lang="en-US" altLang="ja-JP" sz="900" dirty="0"/>
              <a:t>0.70</a:t>
            </a:r>
            <a:r>
              <a:rPr kumimoji="1" lang="ja-JP" altLang="en-US" sz="900" dirty="0"/>
              <a:t>以上</a:t>
            </a:r>
          </a:p>
        </p:txBody>
      </p:sp>
      <p:sp>
        <p:nvSpPr>
          <p:cNvPr id="27" name="テキスト ボックス 26">
            <a:extLst>
              <a:ext uri="{FF2B5EF4-FFF2-40B4-BE49-F238E27FC236}">
                <a16:creationId xmlns:a16="http://schemas.microsoft.com/office/drawing/2014/main" id="{C2D16BCC-2984-4166-BDC3-5B11AB9965C9}"/>
              </a:ext>
            </a:extLst>
          </p:cNvPr>
          <p:cNvSpPr txBox="1"/>
          <p:nvPr/>
        </p:nvSpPr>
        <p:spPr>
          <a:xfrm>
            <a:off x="882585" y="5398207"/>
            <a:ext cx="2285263" cy="230832"/>
          </a:xfrm>
          <a:prstGeom prst="rect">
            <a:avLst/>
          </a:prstGeom>
          <a:noFill/>
        </p:spPr>
        <p:txBody>
          <a:bodyPr wrap="square" rtlCol="0">
            <a:spAutoFit/>
          </a:bodyPr>
          <a:lstStyle/>
          <a:p>
            <a:r>
              <a:rPr kumimoji="1" lang="ja-JP" altLang="en-US" sz="900" dirty="0">
                <a:solidFill>
                  <a:srgbClr val="FFFF66"/>
                </a:solidFill>
              </a:rPr>
              <a:t>■</a:t>
            </a:r>
            <a:r>
              <a:rPr kumimoji="1" lang="ja-JP" altLang="en-US" sz="900" dirty="0"/>
              <a:t>：</a:t>
            </a:r>
            <a:r>
              <a:rPr lang="en-US" altLang="ja-JP" sz="900" dirty="0"/>
              <a:t> </a:t>
            </a:r>
            <a:r>
              <a:rPr lang="ja-JP" altLang="en-US" sz="900" dirty="0"/>
              <a:t>観測値との差分が最も小さいケース</a:t>
            </a:r>
            <a:endParaRPr kumimoji="1" lang="ja-JP" altLang="en-US" sz="900" dirty="0"/>
          </a:p>
        </p:txBody>
      </p:sp>
      <p:pic>
        <p:nvPicPr>
          <p:cNvPr id="2" name="図 1">
            <a:extLst>
              <a:ext uri="{FF2B5EF4-FFF2-40B4-BE49-F238E27FC236}">
                <a16:creationId xmlns:a16="http://schemas.microsoft.com/office/drawing/2014/main" id="{547B5A72-36A7-4CE3-8E81-B28FE273EE28}"/>
              </a:ext>
            </a:extLst>
          </p:cNvPr>
          <p:cNvPicPr>
            <a:picLocks noChangeAspect="1"/>
          </p:cNvPicPr>
          <p:nvPr/>
        </p:nvPicPr>
        <p:blipFill>
          <a:blip r:embed="rId2"/>
          <a:stretch>
            <a:fillRect/>
          </a:stretch>
        </p:blipFill>
        <p:spPr>
          <a:xfrm>
            <a:off x="882585" y="1399919"/>
            <a:ext cx="7776000" cy="3895196"/>
          </a:xfrm>
          <a:prstGeom prst="rect">
            <a:avLst/>
          </a:prstGeom>
        </p:spPr>
      </p:pic>
      <p:grpSp>
        <p:nvGrpSpPr>
          <p:cNvPr id="10" name="グループ化 9">
            <a:extLst>
              <a:ext uri="{FF2B5EF4-FFF2-40B4-BE49-F238E27FC236}">
                <a16:creationId xmlns:a16="http://schemas.microsoft.com/office/drawing/2014/main" id="{22226345-DD92-4427-BA89-1E110D16D25F}"/>
              </a:ext>
            </a:extLst>
          </p:cNvPr>
          <p:cNvGrpSpPr/>
          <p:nvPr/>
        </p:nvGrpSpPr>
        <p:grpSpPr>
          <a:xfrm>
            <a:off x="3665220" y="5333189"/>
            <a:ext cx="5046980" cy="1384994"/>
            <a:chOff x="1118863" y="5197186"/>
            <a:chExt cx="3657729" cy="1384994"/>
          </a:xfrm>
        </p:grpSpPr>
        <p:pic>
          <p:nvPicPr>
            <p:cNvPr id="13" name="図 12">
              <a:extLst>
                <a:ext uri="{FF2B5EF4-FFF2-40B4-BE49-F238E27FC236}">
                  <a16:creationId xmlns:a16="http://schemas.microsoft.com/office/drawing/2014/main" id="{544BBFB5-E448-4B32-9BC3-C41184808014}"/>
                </a:ext>
              </a:extLst>
            </p:cNvPr>
            <p:cNvPicPr>
              <a:picLocks noChangeAspect="1"/>
            </p:cNvPicPr>
            <p:nvPr/>
          </p:nvPicPr>
          <p:blipFill>
            <a:blip r:embed="rId3"/>
            <a:stretch>
              <a:fillRect/>
            </a:stretch>
          </p:blipFill>
          <p:spPr>
            <a:xfrm>
              <a:off x="3041853" y="5242906"/>
              <a:ext cx="1664835" cy="1329174"/>
            </a:xfrm>
            <a:prstGeom prst="rect">
              <a:avLst/>
            </a:prstGeom>
          </p:spPr>
        </p:pic>
        <p:sp>
          <p:nvSpPr>
            <p:cNvPr id="15" name="テキスト ボックス 14">
              <a:extLst>
                <a:ext uri="{FF2B5EF4-FFF2-40B4-BE49-F238E27FC236}">
                  <a16:creationId xmlns:a16="http://schemas.microsoft.com/office/drawing/2014/main" id="{2B603A8D-4B35-4683-AFAB-81B0E416C845}"/>
                </a:ext>
              </a:extLst>
            </p:cNvPr>
            <p:cNvSpPr txBox="1"/>
            <p:nvPr/>
          </p:nvSpPr>
          <p:spPr>
            <a:xfrm>
              <a:off x="1157520" y="5262204"/>
              <a:ext cx="1914475" cy="1231106"/>
            </a:xfrm>
            <a:prstGeom prst="rect">
              <a:avLst/>
            </a:prstGeom>
            <a:noFill/>
            <a:ln>
              <a:noFill/>
            </a:ln>
          </p:spPr>
          <p:txBody>
            <a:bodyPr wrap="square" rtlCol="0">
              <a:spAutoFit/>
            </a:bodyPr>
            <a:lstStyle/>
            <a:p>
              <a:r>
                <a:rPr kumimoji="1" lang="ja-JP" altLang="en-US" sz="1000" dirty="0"/>
                <a:t>■適合度指標</a:t>
              </a:r>
              <a:r>
                <a:rPr kumimoji="1" lang="en-US" altLang="ja-JP" sz="1000" dirty="0"/>
                <a:t>(Nash</a:t>
              </a:r>
              <a:r>
                <a:rPr kumimoji="1" lang="ja-JP" altLang="en-US" sz="1000" dirty="0"/>
                <a:t>指標）について</a:t>
              </a:r>
              <a:endParaRPr kumimoji="1" lang="en-US" altLang="ja-JP" sz="1000" dirty="0"/>
            </a:p>
            <a:p>
              <a:r>
                <a:rPr lang="ja-JP" altLang="en-US" sz="1000" dirty="0"/>
                <a:t>　時系列波形の適合度の指標である。算出式</a:t>
              </a:r>
              <a:r>
                <a:rPr lang="ja-JP" altLang="ja-JP" sz="1000" dirty="0"/>
                <a:t>値が</a:t>
              </a:r>
              <a:r>
                <a:rPr lang="en-US" altLang="ja-JP" sz="1000" dirty="0"/>
                <a:t>1</a:t>
              </a:r>
              <a:r>
                <a:rPr lang="ja-JP" altLang="ja-JP" sz="1000" dirty="0"/>
                <a:t>に近いほどモデルの精度はよいとされ</a:t>
              </a:r>
              <a:r>
                <a:rPr lang="ja-JP" altLang="en-US" sz="1000" dirty="0"/>
                <a:t>、</a:t>
              </a:r>
              <a:r>
                <a:rPr lang="ja-JP" altLang="ja-JP" sz="1000" dirty="0"/>
                <a:t>降雨イベントでの流出モデルの精度検証</a:t>
              </a:r>
              <a:r>
                <a:rPr lang="ja-JP" altLang="en-US" sz="1000" dirty="0"/>
                <a:t>では</a:t>
              </a:r>
              <a:r>
                <a:rPr lang="en-US" altLang="ja-JP" sz="1000" dirty="0"/>
                <a:t>0.7</a:t>
              </a:r>
              <a:r>
                <a:rPr lang="ja-JP" altLang="ja-JP" sz="1000" dirty="0"/>
                <a:t>以上</a:t>
              </a:r>
              <a:r>
                <a:rPr lang="ja-JP" altLang="en-US" sz="1000" dirty="0"/>
                <a:t>で再現性が高いとされている。</a:t>
              </a:r>
              <a:endParaRPr lang="en-US" altLang="ja-JP" sz="1000" dirty="0"/>
            </a:p>
            <a:p>
              <a:r>
                <a:rPr lang="ja-JP" altLang="en-US" sz="800" dirty="0"/>
                <a:t>（日本学術会議：回答 河川流出モデル・基本高水の検証に関する学術的な評価－公開説明（質疑）－</a:t>
              </a:r>
              <a:r>
                <a:rPr lang="en-US" altLang="ja-JP" sz="800" dirty="0"/>
                <a:t>, p.10, </a:t>
              </a:r>
              <a:r>
                <a:rPr lang="ja-JP" altLang="en-US" sz="800" dirty="0"/>
                <a:t>平成</a:t>
              </a:r>
              <a:r>
                <a:rPr lang="en-US" altLang="ja-JP" sz="800" dirty="0"/>
                <a:t>23 </a:t>
              </a:r>
              <a:r>
                <a:rPr lang="ja-JP" altLang="en-US" sz="800" dirty="0"/>
                <a:t>年</a:t>
              </a:r>
              <a:r>
                <a:rPr lang="en-US" altLang="ja-JP" sz="800" dirty="0"/>
                <a:t>9 </a:t>
              </a:r>
              <a:r>
                <a:rPr lang="ja-JP" altLang="en-US" sz="800" dirty="0"/>
                <a:t>月</a:t>
              </a:r>
              <a:r>
                <a:rPr lang="en-US" altLang="ja-JP" sz="800" dirty="0"/>
                <a:t>28 </a:t>
              </a:r>
              <a:r>
                <a:rPr lang="ja-JP" altLang="en-US" sz="800" dirty="0"/>
                <a:t>日）</a:t>
              </a:r>
              <a:endParaRPr kumimoji="1" lang="ja-JP" altLang="en-US" sz="1000" dirty="0"/>
            </a:p>
          </p:txBody>
        </p:sp>
        <p:sp>
          <p:nvSpPr>
            <p:cNvPr id="16" name="正方形/長方形 15">
              <a:extLst>
                <a:ext uri="{FF2B5EF4-FFF2-40B4-BE49-F238E27FC236}">
                  <a16:creationId xmlns:a16="http://schemas.microsoft.com/office/drawing/2014/main" id="{806EF01D-897B-476D-9B6F-A3526BB9CC13}"/>
                </a:ext>
              </a:extLst>
            </p:cNvPr>
            <p:cNvSpPr/>
            <p:nvPr/>
          </p:nvSpPr>
          <p:spPr>
            <a:xfrm>
              <a:off x="1118863" y="5197186"/>
              <a:ext cx="3657729" cy="13849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5541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１．解析モデルの検証（気象庁潮位観測所データによる比較）</a:t>
            </a:r>
            <a:endParaRPr kumimoji="0" lang="ja-JP" altLang="en-US" sz="1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6</a:t>
            </a:fld>
            <a:endParaRPr kumimoji="1" lang="ja-JP" altLang="en-US" sz="1600" dirty="0">
              <a:solidFill>
                <a:schemeClr val="tx1"/>
              </a:solidFill>
            </a:endParaRPr>
          </a:p>
        </p:txBody>
      </p:sp>
      <p:pic>
        <p:nvPicPr>
          <p:cNvPr id="4" name="図 3">
            <a:extLst>
              <a:ext uri="{FF2B5EF4-FFF2-40B4-BE49-F238E27FC236}">
                <a16:creationId xmlns:a16="http://schemas.microsoft.com/office/drawing/2014/main" id="{CF464A4C-1F9E-42E0-B411-D0F12A597440}"/>
              </a:ext>
            </a:extLst>
          </p:cNvPr>
          <p:cNvPicPr>
            <a:picLocks noChangeAspect="1"/>
          </p:cNvPicPr>
          <p:nvPr/>
        </p:nvPicPr>
        <p:blipFill>
          <a:blip r:embed="rId2"/>
          <a:stretch>
            <a:fillRect/>
          </a:stretch>
        </p:blipFill>
        <p:spPr>
          <a:xfrm>
            <a:off x="103561" y="872454"/>
            <a:ext cx="4320000" cy="2882497"/>
          </a:xfrm>
          <a:prstGeom prst="rect">
            <a:avLst/>
          </a:prstGeom>
        </p:spPr>
      </p:pic>
      <p:pic>
        <p:nvPicPr>
          <p:cNvPr id="5" name="図 4">
            <a:extLst>
              <a:ext uri="{FF2B5EF4-FFF2-40B4-BE49-F238E27FC236}">
                <a16:creationId xmlns:a16="http://schemas.microsoft.com/office/drawing/2014/main" id="{A836B1D2-019E-4D84-8E13-96D5E965EA7C}"/>
              </a:ext>
            </a:extLst>
          </p:cNvPr>
          <p:cNvPicPr>
            <a:picLocks noChangeAspect="1"/>
          </p:cNvPicPr>
          <p:nvPr/>
        </p:nvPicPr>
        <p:blipFill>
          <a:blip r:embed="rId3"/>
          <a:stretch>
            <a:fillRect/>
          </a:stretch>
        </p:blipFill>
        <p:spPr>
          <a:xfrm>
            <a:off x="103561" y="3610386"/>
            <a:ext cx="4320000" cy="2882489"/>
          </a:xfrm>
          <a:prstGeom prst="rect">
            <a:avLst/>
          </a:prstGeom>
        </p:spPr>
      </p:pic>
      <p:sp>
        <p:nvSpPr>
          <p:cNvPr id="21" name="テキスト ボックス 20">
            <a:extLst>
              <a:ext uri="{FF2B5EF4-FFF2-40B4-BE49-F238E27FC236}">
                <a16:creationId xmlns:a16="http://schemas.microsoft.com/office/drawing/2014/main" id="{469A79E0-2DFE-474A-92A5-786535F4E9A5}"/>
              </a:ext>
            </a:extLst>
          </p:cNvPr>
          <p:cNvSpPr txBox="1"/>
          <p:nvPr/>
        </p:nvSpPr>
        <p:spPr>
          <a:xfrm>
            <a:off x="81184" y="492729"/>
            <a:ext cx="7592495" cy="307777"/>
          </a:xfrm>
          <a:prstGeom prst="rect">
            <a:avLst/>
          </a:prstGeom>
          <a:noFill/>
        </p:spPr>
        <p:txBody>
          <a:bodyPr wrap="square" rtlCol="0">
            <a:spAutoFit/>
          </a:bodyPr>
          <a:lstStyle/>
          <a:p>
            <a:r>
              <a:rPr lang="ja-JP" altLang="en-US" sz="1400" dirty="0">
                <a:solidFill>
                  <a:srgbClr val="0000FF"/>
                </a:solidFill>
              </a:rPr>
              <a:t>気象庁潮位観測所の潮位と計算潮位による比較</a:t>
            </a:r>
            <a:endParaRPr lang="ja-JP" altLang="en-US" sz="1400" dirty="0">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id="{69FF253F-3394-44ED-B3ED-74E2463AA813}"/>
              </a:ext>
            </a:extLst>
          </p:cNvPr>
          <p:cNvPicPr>
            <a:picLocks noChangeAspect="1"/>
          </p:cNvPicPr>
          <p:nvPr/>
        </p:nvPicPr>
        <p:blipFill>
          <a:blip r:embed="rId4"/>
          <a:stretch>
            <a:fillRect/>
          </a:stretch>
        </p:blipFill>
        <p:spPr>
          <a:xfrm>
            <a:off x="4367649" y="872456"/>
            <a:ext cx="4320000" cy="2882495"/>
          </a:xfrm>
          <a:prstGeom prst="rect">
            <a:avLst/>
          </a:prstGeom>
        </p:spPr>
      </p:pic>
      <p:pic>
        <p:nvPicPr>
          <p:cNvPr id="3" name="図 2">
            <a:extLst>
              <a:ext uri="{FF2B5EF4-FFF2-40B4-BE49-F238E27FC236}">
                <a16:creationId xmlns:a16="http://schemas.microsoft.com/office/drawing/2014/main" id="{8A8D9A86-C70F-4664-8809-7A98224CDCA3}"/>
              </a:ext>
            </a:extLst>
          </p:cNvPr>
          <p:cNvPicPr>
            <a:picLocks noChangeAspect="1"/>
          </p:cNvPicPr>
          <p:nvPr/>
        </p:nvPicPr>
        <p:blipFill>
          <a:blip r:embed="rId5"/>
          <a:stretch>
            <a:fillRect/>
          </a:stretch>
        </p:blipFill>
        <p:spPr>
          <a:xfrm>
            <a:off x="4385225" y="3610386"/>
            <a:ext cx="4320000" cy="2882489"/>
          </a:xfrm>
          <a:prstGeom prst="rect">
            <a:avLst/>
          </a:prstGeom>
        </p:spPr>
      </p:pic>
      <p:grpSp>
        <p:nvGrpSpPr>
          <p:cNvPr id="6" name="グループ化 5">
            <a:extLst>
              <a:ext uri="{FF2B5EF4-FFF2-40B4-BE49-F238E27FC236}">
                <a16:creationId xmlns:a16="http://schemas.microsoft.com/office/drawing/2014/main" id="{D901609D-D402-4628-BCD1-52FAC6569690}"/>
              </a:ext>
            </a:extLst>
          </p:cNvPr>
          <p:cNvGrpSpPr/>
          <p:nvPr/>
        </p:nvGrpSpPr>
        <p:grpSpPr>
          <a:xfrm>
            <a:off x="7268446" y="421014"/>
            <a:ext cx="1880634" cy="1563062"/>
            <a:chOff x="152850" y="1168279"/>
            <a:chExt cx="3247748" cy="2626882"/>
          </a:xfrm>
        </p:grpSpPr>
        <p:pic>
          <p:nvPicPr>
            <p:cNvPr id="22" name="図 21">
              <a:extLst>
                <a:ext uri="{FF2B5EF4-FFF2-40B4-BE49-F238E27FC236}">
                  <a16:creationId xmlns:a16="http://schemas.microsoft.com/office/drawing/2014/main" id="{29AED854-86EA-4B39-BBE5-50834D52E494}"/>
                </a:ext>
              </a:extLst>
            </p:cNvPr>
            <p:cNvPicPr>
              <a:picLocks noChangeAspect="1"/>
            </p:cNvPicPr>
            <p:nvPr/>
          </p:nvPicPr>
          <p:blipFill rotWithShape="1">
            <a:blip r:embed="rId6"/>
            <a:srcRect l="12451" t="17680" r="33865" b="11516"/>
            <a:stretch/>
          </p:blipFill>
          <p:spPr>
            <a:xfrm>
              <a:off x="152850" y="1168279"/>
              <a:ext cx="3053751" cy="2626882"/>
            </a:xfrm>
            <a:prstGeom prst="rect">
              <a:avLst/>
            </a:prstGeom>
            <a:ln w="12700">
              <a:solidFill>
                <a:schemeClr val="tx1"/>
              </a:solidFill>
            </a:ln>
          </p:spPr>
        </p:pic>
        <p:sp>
          <p:nvSpPr>
            <p:cNvPr id="23" name="二等辺三角形 22">
              <a:extLst>
                <a:ext uri="{FF2B5EF4-FFF2-40B4-BE49-F238E27FC236}">
                  <a16:creationId xmlns:a16="http://schemas.microsoft.com/office/drawing/2014/main" id="{0016CDBD-FE64-4777-9CE3-C0F351B5A4FA}"/>
                </a:ext>
              </a:extLst>
            </p:cNvPr>
            <p:cNvSpPr/>
            <p:nvPr/>
          </p:nvSpPr>
          <p:spPr>
            <a:xfrm>
              <a:off x="1591856" y="1637101"/>
              <a:ext cx="104927" cy="90454"/>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4017169B-9B5C-4D76-ABD5-712556E60BC9}"/>
                </a:ext>
              </a:extLst>
            </p:cNvPr>
            <p:cNvSpPr/>
            <p:nvPr/>
          </p:nvSpPr>
          <p:spPr>
            <a:xfrm>
              <a:off x="1426391" y="3457192"/>
              <a:ext cx="124340" cy="90453"/>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052C6ABB-C4D7-494C-A8A9-2F51D7649D2E}"/>
                </a:ext>
              </a:extLst>
            </p:cNvPr>
            <p:cNvSpPr txBox="1"/>
            <p:nvPr/>
          </p:nvSpPr>
          <p:spPr>
            <a:xfrm>
              <a:off x="578994" y="1375178"/>
              <a:ext cx="1136526" cy="413799"/>
            </a:xfrm>
            <a:prstGeom prst="rect">
              <a:avLst/>
            </a:prstGeom>
            <a:noFill/>
          </p:spPr>
          <p:txBody>
            <a:bodyPr wrap="square" rtlCol="0">
              <a:spAutoFit/>
            </a:bodyPr>
            <a:lstStyle/>
            <a:p>
              <a:pPr algn="r"/>
              <a:r>
                <a:rPr kumimoji="1" lang="ja-JP" altLang="en-US" sz="1000" dirty="0">
                  <a:solidFill>
                    <a:srgbClr val="FF0000"/>
                  </a:solidFill>
                </a:rPr>
                <a:t>神戸港</a:t>
              </a:r>
            </a:p>
          </p:txBody>
        </p:sp>
        <p:sp>
          <p:nvSpPr>
            <p:cNvPr id="27" name="テキスト ボックス 26">
              <a:extLst>
                <a:ext uri="{FF2B5EF4-FFF2-40B4-BE49-F238E27FC236}">
                  <a16:creationId xmlns:a16="http://schemas.microsoft.com/office/drawing/2014/main" id="{CE0783C3-E35A-44D0-9FFB-43ABC5E6D5D3}"/>
                </a:ext>
              </a:extLst>
            </p:cNvPr>
            <p:cNvSpPr txBox="1"/>
            <p:nvPr/>
          </p:nvSpPr>
          <p:spPr>
            <a:xfrm>
              <a:off x="2056373" y="1496097"/>
              <a:ext cx="1344225" cy="413799"/>
            </a:xfrm>
            <a:prstGeom prst="rect">
              <a:avLst/>
            </a:prstGeom>
            <a:noFill/>
          </p:spPr>
          <p:txBody>
            <a:bodyPr wrap="square" rtlCol="0">
              <a:spAutoFit/>
            </a:bodyPr>
            <a:lstStyle/>
            <a:p>
              <a:pPr algn="r"/>
              <a:r>
                <a:rPr kumimoji="1" lang="ja-JP" altLang="en-US" sz="1000" dirty="0">
                  <a:solidFill>
                    <a:srgbClr val="FF0000"/>
                  </a:solidFill>
                </a:rPr>
                <a:t>大阪港</a:t>
              </a:r>
            </a:p>
          </p:txBody>
        </p:sp>
        <p:sp>
          <p:nvSpPr>
            <p:cNvPr id="28" name="テキスト ボックス 27">
              <a:extLst>
                <a:ext uri="{FF2B5EF4-FFF2-40B4-BE49-F238E27FC236}">
                  <a16:creationId xmlns:a16="http://schemas.microsoft.com/office/drawing/2014/main" id="{13D2E4C5-EA7E-46BE-8E1E-07D641C93D28}"/>
                </a:ext>
              </a:extLst>
            </p:cNvPr>
            <p:cNvSpPr txBox="1"/>
            <p:nvPr/>
          </p:nvSpPr>
          <p:spPr>
            <a:xfrm>
              <a:off x="1426391" y="3381362"/>
              <a:ext cx="963529" cy="413799"/>
            </a:xfrm>
            <a:prstGeom prst="rect">
              <a:avLst/>
            </a:prstGeom>
            <a:noFill/>
          </p:spPr>
          <p:txBody>
            <a:bodyPr wrap="square" rtlCol="0">
              <a:spAutoFit/>
            </a:bodyPr>
            <a:lstStyle/>
            <a:p>
              <a:r>
                <a:rPr kumimoji="1" lang="ja-JP" altLang="en-US" sz="1000" dirty="0">
                  <a:solidFill>
                    <a:srgbClr val="FF0000"/>
                  </a:solidFill>
                </a:rPr>
                <a:t>淡輪</a:t>
              </a:r>
            </a:p>
          </p:txBody>
        </p:sp>
        <p:sp>
          <p:nvSpPr>
            <p:cNvPr id="35" name="二等辺三角形 34">
              <a:extLst>
                <a:ext uri="{FF2B5EF4-FFF2-40B4-BE49-F238E27FC236}">
                  <a16:creationId xmlns:a16="http://schemas.microsoft.com/office/drawing/2014/main" id="{A8A34B3D-86F8-4F43-8D47-876A70EC9605}"/>
                </a:ext>
              </a:extLst>
            </p:cNvPr>
            <p:cNvSpPr/>
            <p:nvPr/>
          </p:nvSpPr>
          <p:spPr>
            <a:xfrm>
              <a:off x="2630005" y="1779630"/>
              <a:ext cx="104927" cy="90454"/>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4E900D43-83D7-434D-97F7-26387224A09C}"/>
              </a:ext>
            </a:extLst>
          </p:cNvPr>
          <p:cNvSpPr txBox="1"/>
          <p:nvPr/>
        </p:nvSpPr>
        <p:spPr>
          <a:xfrm>
            <a:off x="1205304" y="1501433"/>
            <a:ext cx="658114" cy="861774"/>
          </a:xfrm>
          <a:prstGeom prst="rect">
            <a:avLst/>
          </a:prstGeom>
          <a:noFill/>
        </p:spPr>
        <p:txBody>
          <a:bodyPr wrap="square" rtlCol="0">
            <a:spAutoFit/>
          </a:bodyPr>
          <a:lstStyle/>
          <a:p>
            <a:pPr marL="36000" algn="r"/>
            <a:r>
              <a:rPr kumimoji="1" lang="en-US" altLang="ja-JP" sz="1000" dirty="0">
                <a:solidFill>
                  <a:srgbClr val="FF0000"/>
                </a:solidFill>
              </a:rPr>
              <a:t>(0.90)</a:t>
            </a:r>
          </a:p>
          <a:p>
            <a:pPr marL="36000" algn="r"/>
            <a:r>
              <a:rPr lang="en-US" altLang="ja-JP" sz="1000" dirty="0">
                <a:solidFill>
                  <a:srgbClr val="FF0000"/>
                </a:solidFill>
              </a:rPr>
              <a:t>(0.91)</a:t>
            </a:r>
          </a:p>
          <a:p>
            <a:pPr marL="36000" algn="r"/>
            <a:r>
              <a:rPr lang="en-US" altLang="ja-JP" sz="1000" dirty="0">
                <a:solidFill>
                  <a:srgbClr val="FF0000"/>
                </a:solidFill>
              </a:rPr>
              <a:t>(0.91)</a:t>
            </a:r>
          </a:p>
          <a:p>
            <a:pPr marL="36000" algn="r"/>
            <a:r>
              <a:rPr kumimoji="1" lang="en-US" altLang="ja-JP" sz="1000" dirty="0">
                <a:solidFill>
                  <a:srgbClr val="FF0000"/>
                </a:solidFill>
              </a:rPr>
              <a:t>(0.91)</a:t>
            </a:r>
          </a:p>
          <a:p>
            <a:pPr marL="36000" algn="r"/>
            <a:r>
              <a:rPr kumimoji="1" lang="en-US" altLang="ja-JP" sz="1000" dirty="0">
                <a:solidFill>
                  <a:srgbClr val="FF0000"/>
                </a:solidFill>
              </a:rPr>
              <a:t>(0.88)</a:t>
            </a:r>
            <a:endParaRPr kumimoji="1" lang="ja-JP" altLang="en-US" sz="900" dirty="0">
              <a:solidFill>
                <a:srgbClr val="FF0000"/>
              </a:solidFill>
            </a:endParaRPr>
          </a:p>
        </p:txBody>
      </p:sp>
      <p:sp>
        <p:nvSpPr>
          <p:cNvPr id="42" name="テキスト ボックス 41">
            <a:extLst>
              <a:ext uri="{FF2B5EF4-FFF2-40B4-BE49-F238E27FC236}">
                <a16:creationId xmlns:a16="http://schemas.microsoft.com/office/drawing/2014/main" id="{98352879-8D1E-46FC-9321-C7D688910C6B}"/>
              </a:ext>
            </a:extLst>
          </p:cNvPr>
          <p:cNvSpPr txBox="1"/>
          <p:nvPr/>
        </p:nvSpPr>
        <p:spPr>
          <a:xfrm>
            <a:off x="456351" y="3152736"/>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43" name="テキスト ボックス 42">
            <a:extLst>
              <a:ext uri="{FF2B5EF4-FFF2-40B4-BE49-F238E27FC236}">
                <a16:creationId xmlns:a16="http://schemas.microsoft.com/office/drawing/2014/main" id="{5F55FEC6-BCDE-4D52-A8BD-D17607AC7593}"/>
              </a:ext>
            </a:extLst>
          </p:cNvPr>
          <p:cNvSpPr txBox="1"/>
          <p:nvPr/>
        </p:nvSpPr>
        <p:spPr>
          <a:xfrm>
            <a:off x="1205304" y="4239363"/>
            <a:ext cx="658114" cy="861774"/>
          </a:xfrm>
          <a:prstGeom prst="rect">
            <a:avLst/>
          </a:prstGeom>
          <a:noFill/>
        </p:spPr>
        <p:txBody>
          <a:bodyPr wrap="square" rtlCol="0">
            <a:spAutoFit/>
          </a:bodyPr>
          <a:lstStyle/>
          <a:p>
            <a:pPr marL="36000" algn="r"/>
            <a:r>
              <a:rPr kumimoji="1" lang="en-US" altLang="ja-JP" sz="1000" dirty="0">
                <a:solidFill>
                  <a:srgbClr val="FF0000"/>
                </a:solidFill>
              </a:rPr>
              <a:t>(0.89)</a:t>
            </a:r>
          </a:p>
          <a:p>
            <a:pPr marL="36000" algn="r"/>
            <a:r>
              <a:rPr lang="en-US" altLang="ja-JP" sz="1000" dirty="0">
                <a:solidFill>
                  <a:srgbClr val="FF0000"/>
                </a:solidFill>
              </a:rPr>
              <a:t>(0.91)</a:t>
            </a:r>
          </a:p>
          <a:p>
            <a:pPr marL="36000" algn="r"/>
            <a:r>
              <a:rPr lang="en-US" altLang="ja-JP" sz="1000" dirty="0">
                <a:solidFill>
                  <a:srgbClr val="FF0000"/>
                </a:solidFill>
              </a:rPr>
              <a:t>(0.91)</a:t>
            </a:r>
          </a:p>
          <a:p>
            <a:pPr marL="36000" algn="r"/>
            <a:r>
              <a:rPr kumimoji="1" lang="en-US" altLang="ja-JP" sz="1000" dirty="0">
                <a:solidFill>
                  <a:srgbClr val="FF0000"/>
                </a:solidFill>
              </a:rPr>
              <a:t>(0.90)</a:t>
            </a:r>
          </a:p>
          <a:p>
            <a:pPr marL="36000" algn="r"/>
            <a:r>
              <a:rPr kumimoji="1" lang="en-US" altLang="ja-JP" sz="1000" dirty="0">
                <a:solidFill>
                  <a:srgbClr val="FF0000"/>
                </a:solidFill>
              </a:rPr>
              <a:t>(0.88)</a:t>
            </a:r>
            <a:endParaRPr kumimoji="1" lang="ja-JP" altLang="en-US" sz="900" dirty="0">
              <a:solidFill>
                <a:srgbClr val="FF0000"/>
              </a:solidFill>
            </a:endParaRPr>
          </a:p>
        </p:txBody>
      </p:sp>
      <p:sp>
        <p:nvSpPr>
          <p:cNvPr id="45" name="テキスト ボックス 44">
            <a:extLst>
              <a:ext uri="{FF2B5EF4-FFF2-40B4-BE49-F238E27FC236}">
                <a16:creationId xmlns:a16="http://schemas.microsoft.com/office/drawing/2014/main" id="{8D82E77F-EB2E-4844-AF39-76E53DEB49A0}"/>
              </a:ext>
            </a:extLst>
          </p:cNvPr>
          <p:cNvSpPr txBox="1"/>
          <p:nvPr/>
        </p:nvSpPr>
        <p:spPr>
          <a:xfrm>
            <a:off x="5441549" y="4239363"/>
            <a:ext cx="658114" cy="861774"/>
          </a:xfrm>
          <a:prstGeom prst="rect">
            <a:avLst/>
          </a:prstGeom>
          <a:noFill/>
        </p:spPr>
        <p:txBody>
          <a:bodyPr wrap="square" rtlCol="0">
            <a:spAutoFit/>
          </a:bodyPr>
          <a:lstStyle/>
          <a:p>
            <a:pPr marL="36000" algn="r"/>
            <a:r>
              <a:rPr kumimoji="1" lang="en-US" altLang="ja-JP" sz="1000" dirty="0">
                <a:solidFill>
                  <a:srgbClr val="FF0000"/>
                </a:solidFill>
              </a:rPr>
              <a:t>(0.76)</a:t>
            </a:r>
          </a:p>
          <a:p>
            <a:pPr marL="36000" algn="r"/>
            <a:r>
              <a:rPr lang="en-US" altLang="ja-JP" sz="1000" dirty="0">
                <a:solidFill>
                  <a:srgbClr val="FF0000"/>
                </a:solidFill>
              </a:rPr>
              <a:t>(0.71)</a:t>
            </a:r>
          </a:p>
          <a:p>
            <a:pPr marL="36000" algn="r"/>
            <a:r>
              <a:rPr lang="en-US" altLang="ja-JP" sz="1000" dirty="0"/>
              <a:t>(0.64)</a:t>
            </a:r>
          </a:p>
          <a:p>
            <a:pPr marL="36000" algn="r"/>
            <a:r>
              <a:rPr kumimoji="1" lang="en-US" altLang="ja-JP" sz="1000" dirty="0"/>
              <a:t>(0.54)</a:t>
            </a:r>
          </a:p>
          <a:p>
            <a:pPr marL="36000" algn="r"/>
            <a:r>
              <a:rPr kumimoji="1" lang="en-US" altLang="ja-JP" sz="1000" dirty="0"/>
              <a:t>(0.40)</a:t>
            </a:r>
            <a:endParaRPr kumimoji="1" lang="ja-JP" altLang="en-US" sz="900" dirty="0"/>
          </a:p>
        </p:txBody>
      </p:sp>
      <p:sp>
        <p:nvSpPr>
          <p:cNvPr id="47" name="テキスト ボックス 46">
            <a:extLst>
              <a:ext uri="{FF2B5EF4-FFF2-40B4-BE49-F238E27FC236}">
                <a16:creationId xmlns:a16="http://schemas.microsoft.com/office/drawing/2014/main" id="{329273D0-D1B4-40D2-B036-5817D47BA55B}"/>
              </a:ext>
            </a:extLst>
          </p:cNvPr>
          <p:cNvSpPr txBox="1"/>
          <p:nvPr/>
        </p:nvSpPr>
        <p:spPr>
          <a:xfrm>
            <a:off x="5441549" y="1493094"/>
            <a:ext cx="658114" cy="861774"/>
          </a:xfrm>
          <a:prstGeom prst="rect">
            <a:avLst/>
          </a:prstGeom>
          <a:noFill/>
        </p:spPr>
        <p:txBody>
          <a:bodyPr wrap="square" rtlCol="0">
            <a:spAutoFit/>
          </a:bodyPr>
          <a:lstStyle/>
          <a:p>
            <a:pPr marL="36000" algn="r"/>
            <a:r>
              <a:rPr kumimoji="1" lang="en-US" altLang="ja-JP" sz="1000" dirty="0">
                <a:solidFill>
                  <a:srgbClr val="FF0000"/>
                </a:solidFill>
              </a:rPr>
              <a:t>(0.83)</a:t>
            </a:r>
          </a:p>
          <a:p>
            <a:pPr marL="36000" algn="r"/>
            <a:r>
              <a:rPr lang="en-US" altLang="ja-JP" sz="1000" dirty="0">
                <a:solidFill>
                  <a:srgbClr val="FF0000"/>
                </a:solidFill>
              </a:rPr>
              <a:t>(0.80)</a:t>
            </a:r>
          </a:p>
          <a:p>
            <a:pPr marL="36000" algn="r"/>
            <a:r>
              <a:rPr lang="en-US" altLang="ja-JP" sz="1000" dirty="0">
                <a:solidFill>
                  <a:srgbClr val="FF0000"/>
                </a:solidFill>
              </a:rPr>
              <a:t>(0.74)</a:t>
            </a:r>
          </a:p>
          <a:p>
            <a:pPr marL="36000" algn="r"/>
            <a:r>
              <a:rPr kumimoji="1" lang="en-US" altLang="ja-JP" sz="1000" dirty="0"/>
              <a:t>(0.65)</a:t>
            </a:r>
          </a:p>
          <a:p>
            <a:pPr marL="36000" algn="r"/>
            <a:r>
              <a:rPr kumimoji="1" lang="en-US" altLang="ja-JP" sz="1000" dirty="0"/>
              <a:t>(0.52)</a:t>
            </a:r>
            <a:endParaRPr kumimoji="1" lang="ja-JP" altLang="en-US" sz="900" dirty="0"/>
          </a:p>
        </p:txBody>
      </p:sp>
      <p:sp>
        <p:nvSpPr>
          <p:cNvPr id="49" name="テキスト ボックス 48">
            <a:extLst>
              <a:ext uri="{FF2B5EF4-FFF2-40B4-BE49-F238E27FC236}">
                <a16:creationId xmlns:a16="http://schemas.microsoft.com/office/drawing/2014/main" id="{92C74F7D-B4CB-4B20-B6D2-FD698C0AF4C4}"/>
              </a:ext>
            </a:extLst>
          </p:cNvPr>
          <p:cNvSpPr txBox="1"/>
          <p:nvPr/>
        </p:nvSpPr>
        <p:spPr>
          <a:xfrm>
            <a:off x="4738015" y="3152736"/>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50" name="テキスト ボックス 49">
            <a:extLst>
              <a:ext uri="{FF2B5EF4-FFF2-40B4-BE49-F238E27FC236}">
                <a16:creationId xmlns:a16="http://schemas.microsoft.com/office/drawing/2014/main" id="{04AD9CD9-D619-4987-A92B-C2DA446E8B08}"/>
              </a:ext>
            </a:extLst>
          </p:cNvPr>
          <p:cNvSpPr txBox="1"/>
          <p:nvPr/>
        </p:nvSpPr>
        <p:spPr>
          <a:xfrm>
            <a:off x="4738015" y="5890660"/>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51" name="テキスト ボックス 50">
            <a:extLst>
              <a:ext uri="{FF2B5EF4-FFF2-40B4-BE49-F238E27FC236}">
                <a16:creationId xmlns:a16="http://schemas.microsoft.com/office/drawing/2014/main" id="{7AD75B58-34F6-481D-B731-F45F94A7DB61}"/>
              </a:ext>
            </a:extLst>
          </p:cNvPr>
          <p:cNvSpPr txBox="1"/>
          <p:nvPr/>
        </p:nvSpPr>
        <p:spPr>
          <a:xfrm>
            <a:off x="456351" y="5890660"/>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52" name="テキスト ボックス 51">
            <a:extLst>
              <a:ext uri="{FF2B5EF4-FFF2-40B4-BE49-F238E27FC236}">
                <a16:creationId xmlns:a16="http://schemas.microsoft.com/office/drawing/2014/main" id="{8B93A022-919C-4FDD-BDCE-3F0AC4202D58}"/>
              </a:ext>
            </a:extLst>
          </p:cNvPr>
          <p:cNvSpPr txBox="1"/>
          <p:nvPr/>
        </p:nvSpPr>
        <p:spPr>
          <a:xfrm>
            <a:off x="1655053" y="4258956"/>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53" name="テキスト ボックス 52">
            <a:extLst>
              <a:ext uri="{FF2B5EF4-FFF2-40B4-BE49-F238E27FC236}">
                <a16:creationId xmlns:a16="http://schemas.microsoft.com/office/drawing/2014/main" id="{8A022BE2-86B1-4FB7-9552-7B7984DABEBA}"/>
              </a:ext>
            </a:extLst>
          </p:cNvPr>
          <p:cNvSpPr txBox="1"/>
          <p:nvPr/>
        </p:nvSpPr>
        <p:spPr>
          <a:xfrm>
            <a:off x="1655053" y="1514901"/>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54" name="テキスト ボックス 53">
            <a:extLst>
              <a:ext uri="{FF2B5EF4-FFF2-40B4-BE49-F238E27FC236}">
                <a16:creationId xmlns:a16="http://schemas.microsoft.com/office/drawing/2014/main" id="{FAF1DB70-AD73-4D5E-ADCC-B1C6C81120CE}"/>
              </a:ext>
            </a:extLst>
          </p:cNvPr>
          <p:cNvSpPr txBox="1"/>
          <p:nvPr/>
        </p:nvSpPr>
        <p:spPr>
          <a:xfrm>
            <a:off x="5893249" y="1514901"/>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55" name="テキスト ボックス 54">
            <a:extLst>
              <a:ext uri="{FF2B5EF4-FFF2-40B4-BE49-F238E27FC236}">
                <a16:creationId xmlns:a16="http://schemas.microsoft.com/office/drawing/2014/main" id="{EBBDADC9-8B1E-4263-BA68-116B95F62D27}"/>
              </a:ext>
            </a:extLst>
          </p:cNvPr>
          <p:cNvSpPr txBox="1"/>
          <p:nvPr/>
        </p:nvSpPr>
        <p:spPr>
          <a:xfrm>
            <a:off x="5893249" y="4250702"/>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Tree>
    <p:extLst>
      <p:ext uri="{BB962C8B-B14F-4D97-AF65-F5344CB8AC3E}">
        <p14:creationId xmlns:p14="http://schemas.microsoft.com/office/powerpoint/2010/main" val="119317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１．解析モデルの検証（水門地点の水位観測所データ（潮位）による比較）</a:t>
            </a:r>
            <a:endParaRPr kumimoji="0" lang="ja-JP" altLang="en-US" sz="1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7</a:t>
            </a:fld>
            <a:endParaRPr kumimoji="1" lang="ja-JP" altLang="en-US" sz="1600" dirty="0">
              <a:solidFill>
                <a:schemeClr val="tx1"/>
              </a:solidFill>
            </a:endParaRPr>
          </a:p>
        </p:txBody>
      </p:sp>
      <p:sp>
        <p:nvSpPr>
          <p:cNvPr id="14" name="Text Box 9">
            <a:extLst>
              <a:ext uri="{FF2B5EF4-FFF2-40B4-BE49-F238E27FC236}">
                <a16:creationId xmlns:a16="http://schemas.microsoft.com/office/drawing/2014/main" id="{CDF74444-6E10-4479-8FEA-6F8C202A0E94}"/>
              </a:ext>
            </a:extLst>
          </p:cNvPr>
          <p:cNvSpPr txBox="1">
            <a:spLocks noChangeArrowheads="1"/>
          </p:cNvSpPr>
          <p:nvPr/>
        </p:nvSpPr>
        <p:spPr bwMode="auto">
          <a:xfrm>
            <a:off x="176434" y="462036"/>
            <a:ext cx="8348441" cy="1077218"/>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水門地点の潮位（移動平均値）による比較では、ピーク値では</a:t>
            </a:r>
            <a:r>
              <a:rPr lang="en-US" altLang="ja-JP" sz="1600" dirty="0"/>
              <a:t>5</a:t>
            </a:r>
            <a:r>
              <a:rPr lang="ja-JP" altLang="en-US" sz="1600" dirty="0"/>
              <a:t>分、</a:t>
            </a:r>
            <a:r>
              <a:rPr lang="en-US" altLang="ja-JP" sz="1600" dirty="0"/>
              <a:t>11</a:t>
            </a:r>
            <a:r>
              <a:rPr lang="ja-JP" altLang="en-US" sz="1600" dirty="0"/>
              <a:t>分移動平均値ともに</a:t>
            </a:r>
            <a:r>
              <a:rPr lang="en-US" altLang="ja-JP" sz="1600" dirty="0"/>
              <a:t>C1,C2=0.650</a:t>
            </a:r>
            <a:r>
              <a:rPr lang="ja-JP" altLang="en-US" sz="1600" dirty="0" err="1"/>
              <a:t>、</a:t>
            </a:r>
            <a:r>
              <a:rPr lang="en-US" altLang="ja-JP" sz="1600" dirty="0"/>
              <a:t>0.675</a:t>
            </a:r>
            <a:r>
              <a:rPr lang="ja-JP" altLang="en-US" sz="1600" dirty="0"/>
              <a:t>で誤差が小さい。</a:t>
            </a:r>
            <a:endParaRPr lang="en-US" altLang="ja-JP" sz="1600" dirty="0"/>
          </a:p>
          <a:p>
            <a:pPr marL="224009" indent="-149339" defTabSz="390997">
              <a:spcBef>
                <a:spcPct val="0"/>
              </a:spcBef>
              <a:buFont typeface="Arial" panose="020B0604020202020204" pitchFamily="34" charset="0"/>
              <a:buChar char="•"/>
            </a:pPr>
            <a:r>
              <a:rPr lang="ja-JP" altLang="en-US" sz="1600" dirty="0"/>
              <a:t>波形の再現性では、</a:t>
            </a:r>
            <a:r>
              <a:rPr lang="en-US" altLang="ja-JP" sz="1600" dirty="0"/>
              <a:t>C1,C2=0.650</a:t>
            </a:r>
            <a:r>
              <a:rPr lang="ja-JP" altLang="en-US" sz="1600" dirty="0"/>
              <a:t>ではいずれの地点でも基準値以上であるが、木津川水門</a:t>
            </a:r>
            <a:endParaRPr lang="en-US" altLang="ja-JP" sz="1600" dirty="0"/>
          </a:p>
          <a:p>
            <a:pPr marL="74670" indent="0" defTabSz="390997">
              <a:spcBef>
                <a:spcPct val="0"/>
              </a:spcBef>
              <a:buNone/>
            </a:pPr>
            <a:r>
              <a:rPr lang="en-US" altLang="ja-JP" sz="1600" dirty="0"/>
              <a:t>   </a:t>
            </a:r>
            <a:r>
              <a:rPr lang="ja-JP" altLang="en-US" sz="1600" dirty="0"/>
              <a:t>地点において</a:t>
            </a:r>
            <a:r>
              <a:rPr lang="en-US" altLang="ja-JP" sz="1600" dirty="0"/>
              <a:t>C1,C2=0.675</a:t>
            </a:r>
            <a:r>
              <a:rPr lang="ja-JP" altLang="en-US" sz="1600" dirty="0"/>
              <a:t>以上になると整合性が低い。</a:t>
            </a:r>
          </a:p>
        </p:txBody>
      </p:sp>
      <p:sp>
        <p:nvSpPr>
          <p:cNvPr id="25" name="テキスト ボックス 24">
            <a:extLst>
              <a:ext uri="{FF2B5EF4-FFF2-40B4-BE49-F238E27FC236}">
                <a16:creationId xmlns:a16="http://schemas.microsoft.com/office/drawing/2014/main" id="{CFA78166-BDF7-4E47-B9BE-0A9F4B249426}"/>
              </a:ext>
            </a:extLst>
          </p:cNvPr>
          <p:cNvSpPr txBox="1"/>
          <p:nvPr/>
        </p:nvSpPr>
        <p:spPr>
          <a:xfrm>
            <a:off x="81184" y="1563499"/>
            <a:ext cx="7592495" cy="338554"/>
          </a:xfrm>
          <a:prstGeom prst="rect">
            <a:avLst/>
          </a:prstGeom>
          <a:noFill/>
        </p:spPr>
        <p:txBody>
          <a:bodyPr wrap="square" rtlCol="0">
            <a:spAutoFit/>
          </a:bodyPr>
          <a:lstStyle/>
          <a:p>
            <a:r>
              <a:rPr lang="ja-JP" altLang="en-US" dirty="0">
                <a:solidFill>
                  <a:srgbClr val="0000FF"/>
                </a:solidFill>
              </a:rPr>
              <a:t>水門地点の潮位（移動平均値）と計算潮位による比較</a:t>
            </a:r>
            <a:endParaRPr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5ED0AD56-BE0A-49F7-BEB6-8F142F28CFDB}"/>
              </a:ext>
            </a:extLst>
          </p:cNvPr>
          <p:cNvSpPr txBox="1"/>
          <p:nvPr/>
        </p:nvSpPr>
        <p:spPr>
          <a:xfrm>
            <a:off x="0" y="6560021"/>
            <a:ext cx="1602803" cy="230832"/>
          </a:xfrm>
          <a:prstGeom prst="rect">
            <a:avLst/>
          </a:prstGeom>
          <a:noFill/>
        </p:spPr>
        <p:txBody>
          <a:bodyPr wrap="square" rtlCol="0">
            <a:spAutoFit/>
          </a:bodyPr>
          <a:lstStyle/>
          <a:p>
            <a:r>
              <a:rPr kumimoji="1" lang="ja-JP" altLang="en-US" sz="900" dirty="0">
                <a:solidFill>
                  <a:srgbClr val="FF6600"/>
                </a:solidFill>
              </a:rPr>
              <a:t>■</a:t>
            </a:r>
            <a:r>
              <a:rPr kumimoji="1" lang="ja-JP" altLang="en-US" sz="900" dirty="0"/>
              <a:t>：</a:t>
            </a:r>
            <a:r>
              <a:rPr lang="en-US" altLang="ja-JP" sz="900" dirty="0"/>
              <a:t> Nash</a:t>
            </a:r>
            <a:r>
              <a:rPr lang="ja-JP" altLang="en-US" sz="900" dirty="0"/>
              <a:t>指標</a:t>
            </a:r>
            <a:r>
              <a:rPr kumimoji="1" lang="en-US" altLang="ja-JP" sz="900" dirty="0"/>
              <a:t>0.70</a:t>
            </a:r>
            <a:r>
              <a:rPr kumimoji="1" lang="ja-JP" altLang="en-US" sz="900" dirty="0"/>
              <a:t>以上</a:t>
            </a:r>
          </a:p>
        </p:txBody>
      </p:sp>
      <p:sp>
        <p:nvSpPr>
          <p:cNvPr id="13" name="テキスト ボックス 12">
            <a:extLst>
              <a:ext uri="{FF2B5EF4-FFF2-40B4-BE49-F238E27FC236}">
                <a16:creationId xmlns:a16="http://schemas.microsoft.com/office/drawing/2014/main" id="{CACD1955-752B-497D-9EA1-F8F9ADE8EFAA}"/>
              </a:ext>
            </a:extLst>
          </p:cNvPr>
          <p:cNvSpPr txBox="1"/>
          <p:nvPr/>
        </p:nvSpPr>
        <p:spPr>
          <a:xfrm>
            <a:off x="0" y="6377459"/>
            <a:ext cx="2285263" cy="230832"/>
          </a:xfrm>
          <a:prstGeom prst="rect">
            <a:avLst/>
          </a:prstGeom>
          <a:noFill/>
        </p:spPr>
        <p:txBody>
          <a:bodyPr wrap="square" rtlCol="0">
            <a:spAutoFit/>
          </a:bodyPr>
          <a:lstStyle/>
          <a:p>
            <a:r>
              <a:rPr kumimoji="1" lang="ja-JP" altLang="en-US" sz="900" dirty="0">
                <a:solidFill>
                  <a:srgbClr val="FFFF66"/>
                </a:solidFill>
              </a:rPr>
              <a:t>■</a:t>
            </a:r>
            <a:r>
              <a:rPr kumimoji="1" lang="ja-JP" altLang="en-US" sz="900" dirty="0"/>
              <a:t>：</a:t>
            </a:r>
            <a:r>
              <a:rPr lang="en-US" altLang="ja-JP" sz="900" dirty="0"/>
              <a:t> </a:t>
            </a:r>
            <a:r>
              <a:rPr lang="ja-JP" altLang="en-US" sz="900" dirty="0"/>
              <a:t>観測値との差分が最も小さいケース</a:t>
            </a:r>
            <a:endParaRPr kumimoji="1" lang="ja-JP" altLang="en-US" sz="900" dirty="0"/>
          </a:p>
        </p:txBody>
      </p:sp>
      <p:pic>
        <p:nvPicPr>
          <p:cNvPr id="3" name="図 2">
            <a:extLst>
              <a:ext uri="{FF2B5EF4-FFF2-40B4-BE49-F238E27FC236}">
                <a16:creationId xmlns:a16="http://schemas.microsoft.com/office/drawing/2014/main" id="{EDDA3300-81EB-4D14-8661-C3631C018020}"/>
              </a:ext>
            </a:extLst>
          </p:cNvPr>
          <p:cNvPicPr>
            <a:picLocks noChangeAspect="1"/>
          </p:cNvPicPr>
          <p:nvPr/>
        </p:nvPicPr>
        <p:blipFill>
          <a:blip r:embed="rId2"/>
          <a:stretch>
            <a:fillRect/>
          </a:stretch>
        </p:blipFill>
        <p:spPr>
          <a:xfrm>
            <a:off x="81184" y="1915338"/>
            <a:ext cx="8964000" cy="4490285"/>
          </a:xfrm>
          <a:prstGeom prst="rect">
            <a:avLst/>
          </a:prstGeom>
        </p:spPr>
      </p:pic>
    </p:spTree>
    <p:extLst>
      <p:ext uri="{BB962C8B-B14F-4D97-AF65-F5344CB8AC3E}">
        <p14:creationId xmlns:p14="http://schemas.microsoft.com/office/powerpoint/2010/main" val="77346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１．解析モデルの検証（水門地点の水位観測所データ（潮位）による比較）</a:t>
            </a:r>
            <a:endParaRPr kumimoji="0" lang="ja-JP" altLang="en-US" sz="1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8</a:t>
            </a:fld>
            <a:endParaRPr kumimoji="1" lang="ja-JP" altLang="en-US" sz="1600" dirty="0">
              <a:solidFill>
                <a:schemeClr val="tx1"/>
              </a:solidFill>
            </a:endParaRPr>
          </a:p>
        </p:txBody>
      </p:sp>
      <p:grpSp>
        <p:nvGrpSpPr>
          <p:cNvPr id="19" name="グループ化 18">
            <a:extLst>
              <a:ext uri="{FF2B5EF4-FFF2-40B4-BE49-F238E27FC236}">
                <a16:creationId xmlns:a16="http://schemas.microsoft.com/office/drawing/2014/main" id="{4DD4F6A9-F882-42B2-825C-062CB4875BC4}"/>
              </a:ext>
            </a:extLst>
          </p:cNvPr>
          <p:cNvGrpSpPr/>
          <p:nvPr/>
        </p:nvGrpSpPr>
        <p:grpSpPr>
          <a:xfrm>
            <a:off x="5019959" y="3937358"/>
            <a:ext cx="3567831" cy="2308122"/>
            <a:chOff x="171450" y="3212800"/>
            <a:chExt cx="5755752" cy="3838583"/>
          </a:xfrm>
        </p:grpSpPr>
        <p:pic>
          <p:nvPicPr>
            <p:cNvPr id="25" name="図 24">
              <a:extLst>
                <a:ext uri="{FF2B5EF4-FFF2-40B4-BE49-F238E27FC236}">
                  <a16:creationId xmlns:a16="http://schemas.microsoft.com/office/drawing/2014/main" id="{A16B40AF-6F3F-4D71-9ABF-3EDF4B25BD35}"/>
                </a:ext>
              </a:extLst>
            </p:cNvPr>
            <p:cNvPicPr>
              <a:picLocks noChangeAspect="1"/>
            </p:cNvPicPr>
            <p:nvPr/>
          </p:nvPicPr>
          <p:blipFill>
            <a:blip r:embed="rId2"/>
            <a:stretch>
              <a:fillRect/>
            </a:stretch>
          </p:blipFill>
          <p:spPr>
            <a:xfrm>
              <a:off x="171450" y="3305356"/>
              <a:ext cx="5745514" cy="3746027"/>
            </a:xfrm>
            <a:prstGeom prst="rect">
              <a:avLst/>
            </a:prstGeom>
            <a:ln w="12700">
              <a:solidFill>
                <a:schemeClr val="tx1"/>
              </a:solidFill>
            </a:ln>
          </p:spPr>
        </p:pic>
        <p:sp>
          <p:nvSpPr>
            <p:cNvPr id="29" name="楕円 28">
              <a:extLst>
                <a:ext uri="{FF2B5EF4-FFF2-40B4-BE49-F238E27FC236}">
                  <a16:creationId xmlns:a16="http://schemas.microsoft.com/office/drawing/2014/main" id="{4A4F5C2A-360D-41FA-88F6-0E7803167BA5}"/>
                </a:ext>
              </a:extLst>
            </p:cNvPr>
            <p:cNvSpPr/>
            <p:nvPr/>
          </p:nvSpPr>
          <p:spPr>
            <a:xfrm>
              <a:off x="3869089" y="4776788"/>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C3ADA7F-A453-4944-9054-D6348CAAC9C7}"/>
                </a:ext>
              </a:extLst>
            </p:cNvPr>
            <p:cNvSpPr/>
            <p:nvPr/>
          </p:nvSpPr>
          <p:spPr>
            <a:xfrm>
              <a:off x="3607152" y="3729038"/>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D37CD86B-B8E0-40A4-937A-FF308DAA2C43}"/>
                </a:ext>
              </a:extLst>
            </p:cNvPr>
            <p:cNvSpPr/>
            <p:nvPr/>
          </p:nvSpPr>
          <p:spPr>
            <a:xfrm>
              <a:off x="4635852" y="5000626"/>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656EE8B7-B927-4889-983E-A657A2871AE8}"/>
                </a:ext>
              </a:extLst>
            </p:cNvPr>
            <p:cNvSpPr/>
            <p:nvPr/>
          </p:nvSpPr>
          <p:spPr>
            <a:xfrm>
              <a:off x="2559402" y="4614863"/>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733043FD-AD2D-442F-BD9C-5BB6CDDFD254}"/>
                </a:ext>
              </a:extLst>
            </p:cNvPr>
            <p:cNvSpPr/>
            <p:nvPr/>
          </p:nvSpPr>
          <p:spPr>
            <a:xfrm>
              <a:off x="849665" y="5707007"/>
              <a:ext cx="85725" cy="85725"/>
            </a:xfrm>
            <a:prstGeom prst="ellips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9F31933-361F-4241-B0C5-6DD08D1178DB}"/>
                </a:ext>
              </a:extLst>
            </p:cNvPr>
            <p:cNvSpPr txBox="1"/>
            <p:nvPr/>
          </p:nvSpPr>
          <p:spPr>
            <a:xfrm>
              <a:off x="733192" y="5821748"/>
              <a:ext cx="1405447" cy="335827"/>
            </a:xfrm>
            <a:prstGeom prst="rect">
              <a:avLst/>
            </a:prstGeom>
            <a:noFill/>
          </p:spPr>
          <p:txBody>
            <a:bodyPr wrap="square" rtlCol="0">
              <a:spAutoFit/>
            </a:bodyPr>
            <a:lstStyle/>
            <a:p>
              <a:r>
                <a:rPr kumimoji="1" lang="ja-JP" altLang="en-US" sz="1000" dirty="0">
                  <a:solidFill>
                    <a:srgbClr val="FF0000"/>
                  </a:solidFill>
                </a:rPr>
                <a:t>旧淀川河口</a:t>
              </a:r>
            </a:p>
          </p:txBody>
        </p:sp>
        <p:sp>
          <p:nvSpPr>
            <p:cNvPr id="38" name="テキスト ボックス 37">
              <a:extLst>
                <a:ext uri="{FF2B5EF4-FFF2-40B4-BE49-F238E27FC236}">
                  <a16:creationId xmlns:a16="http://schemas.microsoft.com/office/drawing/2014/main" id="{20E760AB-2FA6-45D3-A829-868040270077}"/>
                </a:ext>
              </a:extLst>
            </p:cNvPr>
            <p:cNvSpPr txBox="1"/>
            <p:nvPr/>
          </p:nvSpPr>
          <p:spPr>
            <a:xfrm>
              <a:off x="1435914" y="4297026"/>
              <a:ext cx="1405447" cy="335827"/>
            </a:xfrm>
            <a:prstGeom prst="rect">
              <a:avLst/>
            </a:prstGeom>
            <a:noFill/>
          </p:spPr>
          <p:txBody>
            <a:bodyPr wrap="square" rtlCol="0">
              <a:spAutoFit/>
            </a:bodyPr>
            <a:lstStyle/>
            <a:p>
              <a:pPr algn="r"/>
              <a:r>
                <a:rPr kumimoji="1" lang="ja-JP" altLang="en-US" sz="1000" dirty="0">
                  <a:solidFill>
                    <a:srgbClr val="FF0000"/>
                  </a:solidFill>
                </a:rPr>
                <a:t>大阪港</a:t>
              </a:r>
            </a:p>
          </p:txBody>
        </p:sp>
        <p:sp>
          <p:nvSpPr>
            <p:cNvPr id="39" name="テキスト ボックス 38">
              <a:extLst>
                <a:ext uri="{FF2B5EF4-FFF2-40B4-BE49-F238E27FC236}">
                  <a16:creationId xmlns:a16="http://schemas.microsoft.com/office/drawing/2014/main" id="{7CDDF446-1D6F-4A72-93CC-B63131F2E89D}"/>
                </a:ext>
              </a:extLst>
            </p:cNvPr>
            <p:cNvSpPr txBox="1"/>
            <p:nvPr/>
          </p:nvSpPr>
          <p:spPr>
            <a:xfrm>
              <a:off x="2176528" y="3212800"/>
              <a:ext cx="2102096" cy="614227"/>
            </a:xfrm>
            <a:prstGeom prst="rect">
              <a:avLst/>
            </a:prstGeom>
            <a:noFill/>
          </p:spPr>
          <p:txBody>
            <a:bodyPr wrap="square" rtlCol="0">
              <a:spAutoFit/>
            </a:bodyPr>
            <a:lstStyle/>
            <a:p>
              <a:pPr algn="ctr"/>
              <a:r>
                <a:rPr kumimoji="1" lang="ja-JP" altLang="en-US" sz="1000" dirty="0">
                  <a:solidFill>
                    <a:srgbClr val="FF0000"/>
                  </a:solidFill>
                </a:rPr>
                <a:t>安治川水門</a:t>
              </a:r>
              <a:endParaRPr kumimoji="1" lang="en-US" altLang="ja-JP" sz="1000" dirty="0">
                <a:solidFill>
                  <a:srgbClr val="FF0000"/>
                </a:solidFill>
              </a:endParaRPr>
            </a:p>
            <a:p>
              <a:pPr algn="ctr"/>
              <a:r>
                <a:rPr kumimoji="1" lang="ja-JP" altLang="en-US" sz="800" dirty="0">
                  <a:solidFill>
                    <a:srgbClr val="FF0000"/>
                  </a:solidFill>
                </a:rPr>
                <a:t>（</a:t>
              </a:r>
              <a:r>
                <a:rPr lang="ja-JP" altLang="en-US" sz="800" dirty="0">
                  <a:solidFill>
                    <a:srgbClr val="FF0000"/>
                  </a:solidFill>
                </a:rPr>
                <a:t>六軒家川水門</a:t>
              </a:r>
              <a:r>
                <a:rPr kumimoji="1" lang="ja-JP" altLang="en-US" sz="800" dirty="0">
                  <a:solidFill>
                    <a:srgbClr val="FF0000"/>
                  </a:solidFill>
                </a:rPr>
                <a:t>）</a:t>
              </a:r>
            </a:p>
          </p:txBody>
        </p:sp>
        <p:sp>
          <p:nvSpPr>
            <p:cNvPr id="40" name="テキスト ボックス 39">
              <a:extLst>
                <a:ext uri="{FF2B5EF4-FFF2-40B4-BE49-F238E27FC236}">
                  <a16:creationId xmlns:a16="http://schemas.microsoft.com/office/drawing/2014/main" id="{B5360B21-66C6-49B9-868C-78B0B341B6C7}"/>
                </a:ext>
              </a:extLst>
            </p:cNvPr>
            <p:cNvSpPr txBox="1"/>
            <p:nvPr/>
          </p:nvSpPr>
          <p:spPr>
            <a:xfrm>
              <a:off x="2700379" y="4369346"/>
              <a:ext cx="1405447" cy="335827"/>
            </a:xfrm>
            <a:prstGeom prst="rect">
              <a:avLst/>
            </a:prstGeom>
            <a:noFill/>
          </p:spPr>
          <p:txBody>
            <a:bodyPr wrap="square" rtlCol="0">
              <a:spAutoFit/>
            </a:bodyPr>
            <a:lstStyle/>
            <a:p>
              <a:pPr algn="r"/>
              <a:r>
                <a:rPr kumimoji="1" lang="ja-JP" altLang="en-US" sz="1000" dirty="0">
                  <a:solidFill>
                    <a:srgbClr val="FF0000"/>
                  </a:solidFill>
                </a:rPr>
                <a:t>尻無川水門</a:t>
              </a:r>
            </a:p>
          </p:txBody>
        </p:sp>
        <p:sp>
          <p:nvSpPr>
            <p:cNvPr id="41" name="テキスト ボックス 40">
              <a:extLst>
                <a:ext uri="{FF2B5EF4-FFF2-40B4-BE49-F238E27FC236}">
                  <a16:creationId xmlns:a16="http://schemas.microsoft.com/office/drawing/2014/main" id="{4D8ACDF8-1389-43E3-B174-B7AA292F1C63}"/>
                </a:ext>
              </a:extLst>
            </p:cNvPr>
            <p:cNvSpPr txBox="1"/>
            <p:nvPr/>
          </p:nvSpPr>
          <p:spPr>
            <a:xfrm>
              <a:off x="4521754" y="4864904"/>
              <a:ext cx="1405448" cy="335827"/>
            </a:xfrm>
            <a:prstGeom prst="rect">
              <a:avLst/>
            </a:prstGeom>
            <a:noFill/>
          </p:spPr>
          <p:txBody>
            <a:bodyPr wrap="square" rtlCol="0">
              <a:spAutoFit/>
            </a:bodyPr>
            <a:lstStyle/>
            <a:p>
              <a:pPr algn="r"/>
              <a:r>
                <a:rPr kumimoji="1" lang="ja-JP" altLang="en-US" sz="1000" dirty="0">
                  <a:solidFill>
                    <a:srgbClr val="FF0000"/>
                  </a:solidFill>
                </a:rPr>
                <a:t>木津川水門</a:t>
              </a:r>
            </a:p>
          </p:txBody>
        </p:sp>
      </p:grpSp>
      <p:pic>
        <p:nvPicPr>
          <p:cNvPr id="4" name="図 3">
            <a:extLst>
              <a:ext uri="{FF2B5EF4-FFF2-40B4-BE49-F238E27FC236}">
                <a16:creationId xmlns:a16="http://schemas.microsoft.com/office/drawing/2014/main" id="{90305E34-AE6F-46C9-9D7F-BBE3482E6863}"/>
              </a:ext>
            </a:extLst>
          </p:cNvPr>
          <p:cNvPicPr>
            <a:picLocks noChangeAspect="1"/>
          </p:cNvPicPr>
          <p:nvPr/>
        </p:nvPicPr>
        <p:blipFill>
          <a:blip r:embed="rId3"/>
          <a:stretch>
            <a:fillRect/>
          </a:stretch>
        </p:blipFill>
        <p:spPr>
          <a:xfrm>
            <a:off x="252000" y="747155"/>
            <a:ext cx="4320000" cy="2882489"/>
          </a:xfrm>
          <a:prstGeom prst="rect">
            <a:avLst/>
          </a:prstGeom>
        </p:spPr>
      </p:pic>
      <p:pic>
        <p:nvPicPr>
          <p:cNvPr id="5" name="図 4">
            <a:extLst>
              <a:ext uri="{FF2B5EF4-FFF2-40B4-BE49-F238E27FC236}">
                <a16:creationId xmlns:a16="http://schemas.microsoft.com/office/drawing/2014/main" id="{43D3C6C3-96EB-47B7-B3AC-F9B344CDC9E6}"/>
              </a:ext>
            </a:extLst>
          </p:cNvPr>
          <p:cNvPicPr>
            <a:picLocks noChangeAspect="1"/>
          </p:cNvPicPr>
          <p:nvPr/>
        </p:nvPicPr>
        <p:blipFill>
          <a:blip r:embed="rId4"/>
          <a:stretch>
            <a:fillRect/>
          </a:stretch>
        </p:blipFill>
        <p:spPr>
          <a:xfrm>
            <a:off x="4514963" y="747155"/>
            <a:ext cx="4320000" cy="2882489"/>
          </a:xfrm>
          <a:prstGeom prst="rect">
            <a:avLst/>
          </a:prstGeom>
        </p:spPr>
      </p:pic>
      <p:pic>
        <p:nvPicPr>
          <p:cNvPr id="7" name="図 6">
            <a:extLst>
              <a:ext uri="{FF2B5EF4-FFF2-40B4-BE49-F238E27FC236}">
                <a16:creationId xmlns:a16="http://schemas.microsoft.com/office/drawing/2014/main" id="{57D7D8E5-7A64-4CCB-962C-2AF2F25B163E}"/>
              </a:ext>
            </a:extLst>
          </p:cNvPr>
          <p:cNvPicPr>
            <a:picLocks noChangeAspect="1"/>
          </p:cNvPicPr>
          <p:nvPr/>
        </p:nvPicPr>
        <p:blipFill>
          <a:blip r:embed="rId5"/>
          <a:stretch>
            <a:fillRect/>
          </a:stretch>
        </p:blipFill>
        <p:spPr>
          <a:xfrm>
            <a:off x="252000" y="3629644"/>
            <a:ext cx="4320000" cy="2882489"/>
          </a:xfrm>
          <a:prstGeom prst="rect">
            <a:avLst/>
          </a:prstGeom>
        </p:spPr>
      </p:pic>
      <p:sp>
        <p:nvSpPr>
          <p:cNvPr id="21" name="テキスト ボックス 20">
            <a:extLst>
              <a:ext uri="{FF2B5EF4-FFF2-40B4-BE49-F238E27FC236}">
                <a16:creationId xmlns:a16="http://schemas.microsoft.com/office/drawing/2014/main" id="{BFB1D82A-A2EA-47C5-978F-D6BCD595480D}"/>
              </a:ext>
            </a:extLst>
          </p:cNvPr>
          <p:cNvSpPr txBox="1"/>
          <p:nvPr/>
        </p:nvSpPr>
        <p:spPr>
          <a:xfrm>
            <a:off x="81184" y="421931"/>
            <a:ext cx="7592495" cy="307777"/>
          </a:xfrm>
          <a:prstGeom prst="rect">
            <a:avLst/>
          </a:prstGeom>
          <a:noFill/>
        </p:spPr>
        <p:txBody>
          <a:bodyPr wrap="square" rtlCol="0">
            <a:spAutoFit/>
          </a:bodyPr>
          <a:lstStyle/>
          <a:p>
            <a:r>
              <a:rPr lang="ja-JP" altLang="en-US" sz="1400" dirty="0">
                <a:solidFill>
                  <a:srgbClr val="0000FF"/>
                </a:solidFill>
              </a:rPr>
              <a:t>水門地点の潮位（移動平均値）と計算潮位による比較（５分移動平均）</a:t>
            </a:r>
          </a:p>
        </p:txBody>
      </p:sp>
      <p:grpSp>
        <p:nvGrpSpPr>
          <p:cNvPr id="20" name="グループ化 19">
            <a:extLst>
              <a:ext uri="{FF2B5EF4-FFF2-40B4-BE49-F238E27FC236}">
                <a16:creationId xmlns:a16="http://schemas.microsoft.com/office/drawing/2014/main" id="{417FC6DD-A4BC-41AC-A689-A76019F65B71}"/>
              </a:ext>
            </a:extLst>
          </p:cNvPr>
          <p:cNvGrpSpPr/>
          <p:nvPr/>
        </p:nvGrpSpPr>
        <p:grpSpPr>
          <a:xfrm>
            <a:off x="577121" y="1388878"/>
            <a:ext cx="2804434" cy="1883999"/>
            <a:chOff x="577121" y="1388878"/>
            <a:chExt cx="2804434" cy="1883999"/>
          </a:xfrm>
        </p:grpSpPr>
        <p:sp>
          <p:nvSpPr>
            <p:cNvPr id="22" name="テキスト ボックス 21">
              <a:extLst>
                <a:ext uri="{FF2B5EF4-FFF2-40B4-BE49-F238E27FC236}">
                  <a16:creationId xmlns:a16="http://schemas.microsoft.com/office/drawing/2014/main" id="{233BDDC7-285B-4108-B7B8-11D5B1C25F09}"/>
                </a:ext>
              </a:extLst>
            </p:cNvPr>
            <p:cNvSpPr txBox="1"/>
            <p:nvPr/>
          </p:nvSpPr>
          <p:spPr>
            <a:xfrm>
              <a:off x="577121" y="3057433"/>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23" name="テキスト ボックス 22">
              <a:extLst>
                <a:ext uri="{FF2B5EF4-FFF2-40B4-BE49-F238E27FC236}">
                  <a16:creationId xmlns:a16="http://schemas.microsoft.com/office/drawing/2014/main" id="{545A1323-1619-4BE0-9B42-89181238BA07}"/>
                </a:ext>
              </a:extLst>
            </p:cNvPr>
            <p:cNvSpPr txBox="1"/>
            <p:nvPr/>
          </p:nvSpPr>
          <p:spPr>
            <a:xfrm>
              <a:off x="1775823" y="1419598"/>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24" name="テキスト ボックス 23">
              <a:extLst>
                <a:ext uri="{FF2B5EF4-FFF2-40B4-BE49-F238E27FC236}">
                  <a16:creationId xmlns:a16="http://schemas.microsoft.com/office/drawing/2014/main" id="{2DB55447-EFB9-48A1-A27E-E717A579A741}"/>
                </a:ext>
              </a:extLst>
            </p:cNvPr>
            <p:cNvSpPr txBox="1"/>
            <p:nvPr/>
          </p:nvSpPr>
          <p:spPr>
            <a:xfrm>
              <a:off x="1326074" y="1388878"/>
              <a:ext cx="658114" cy="861774"/>
            </a:xfrm>
            <a:prstGeom prst="rect">
              <a:avLst/>
            </a:prstGeom>
            <a:noFill/>
          </p:spPr>
          <p:txBody>
            <a:bodyPr wrap="square" rtlCol="0">
              <a:spAutoFit/>
            </a:bodyPr>
            <a:lstStyle/>
            <a:p>
              <a:pPr marL="36000" algn="r"/>
              <a:r>
                <a:rPr kumimoji="1" lang="en-US" altLang="ja-JP" sz="1000" dirty="0">
                  <a:solidFill>
                    <a:srgbClr val="FF0000"/>
                  </a:solidFill>
                </a:rPr>
                <a:t>(0.84)</a:t>
              </a:r>
            </a:p>
            <a:p>
              <a:pPr marL="36000" algn="r"/>
              <a:r>
                <a:rPr lang="en-US" altLang="ja-JP" sz="1000" dirty="0">
                  <a:solidFill>
                    <a:srgbClr val="FF0000"/>
                  </a:solidFill>
                </a:rPr>
                <a:t>(0.83)</a:t>
              </a:r>
            </a:p>
            <a:p>
              <a:pPr marL="36000" algn="r"/>
              <a:r>
                <a:rPr lang="en-US" altLang="ja-JP" sz="1000" dirty="0">
                  <a:solidFill>
                    <a:srgbClr val="FF0000"/>
                  </a:solidFill>
                </a:rPr>
                <a:t>(0.80)</a:t>
              </a:r>
            </a:p>
            <a:p>
              <a:pPr marL="36000" algn="r"/>
              <a:r>
                <a:rPr kumimoji="1" lang="en-US" altLang="ja-JP" sz="1000" dirty="0">
                  <a:solidFill>
                    <a:srgbClr val="FF0000"/>
                  </a:solidFill>
                </a:rPr>
                <a:t>(0.76)</a:t>
              </a:r>
            </a:p>
            <a:p>
              <a:pPr marL="36000" algn="r"/>
              <a:r>
                <a:rPr kumimoji="1" lang="en-US" altLang="ja-JP" sz="1000" dirty="0"/>
                <a:t>(0.68)</a:t>
              </a:r>
              <a:endParaRPr kumimoji="1" lang="ja-JP" altLang="en-US" sz="900" dirty="0"/>
            </a:p>
          </p:txBody>
        </p:sp>
      </p:grpSp>
      <p:grpSp>
        <p:nvGrpSpPr>
          <p:cNvPr id="26" name="グループ化 25">
            <a:extLst>
              <a:ext uri="{FF2B5EF4-FFF2-40B4-BE49-F238E27FC236}">
                <a16:creationId xmlns:a16="http://schemas.microsoft.com/office/drawing/2014/main" id="{210B1E76-EFD6-4EA9-814B-7525D1871EA5}"/>
              </a:ext>
            </a:extLst>
          </p:cNvPr>
          <p:cNvGrpSpPr/>
          <p:nvPr/>
        </p:nvGrpSpPr>
        <p:grpSpPr>
          <a:xfrm>
            <a:off x="4869245" y="1388878"/>
            <a:ext cx="2804434" cy="1883999"/>
            <a:chOff x="577121" y="1388878"/>
            <a:chExt cx="2804434" cy="1883999"/>
          </a:xfrm>
        </p:grpSpPr>
        <p:sp>
          <p:nvSpPr>
            <p:cNvPr id="27" name="テキスト ボックス 26">
              <a:extLst>
                <a:ext uri="{FF2B5EF4-FFF2-40B4-BE49-F238E27FC236}">
                  <a16:creationId xmlns:a16="http://schemas.microsoft.com/office/drawing/2014/main" id="{DF19F902-8993-493D-94BE-4442B3816157}"/>
                </a:ext>
              </a:extLst>
            </p:cNvPr>
            <p:cNvSpPr txBox="1"/>
            <p:nvPr/>
          </p:nvSpPr>
          <p:spPr>
            <a:xfrm>
              <a:off x="577121" y="3057433"/>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28" name="テキスト ボックス 27">
              <a:extLst>
                <a:ext uri="{FF2B5EF4-FFF2-40B4-BE49-F238E27FC236}">
                  <a16:creationId xmlns:a16="http://schemas.microsoft.com/office/drawing/2014/main" id="{E05ED496-E379-4EAA-8A4B-E6693E715733}"/>
                </a:ext>
              </a:extLst>
            </p:cNvPr>
            <p:cNvSpPr txBox="1"/>
            <p:nvPr/>
          </p:nvSpPr>
          <p:spPr>
            <a:xfrm>
              <a:off x="1775823" y="1419598"/>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35" name="テキスト ボックス 34">
              <a:extLst>
                <a:ext uri="{FF2B5EF4-FFF2-40B4-BE49-F238E27FC236}">
                  <a16:creationId xmlns:a16="http://schemas.microsoft.com/office/drawing/2014/main" id="{EBEC233F-1441-4C37-81FF-310D46E19D87}"/>
                </a:ext>
              </a:extLst>
            </p:cNvPr>
            <p:cNvSpPr txBox="1"/>
            <p:nvPr/>
          </p:nvSpPr>
          <p:spPr>
            <a:xfrm>
              <a:off x="1326074" y="1388878"/>
              <a:ext cx="658114" cy="861774"/>
            </a:xfrm>
            <a:prstGeom prst="rect">
              <a:avLst/>
            </a:prstGeom>
            <a:noFill/>
          </p:spPr>
          <p:txBody>
            <a:bodyPr wrap="square" rtlCol="0">
              <a:spAutoFit/>
            </a:bodyPr>
            <a:lstStyle/>
            <a:p>
              <a:pPr marL="36000" algn="r"/>
              <a:r>
                <a:rPr kumimoji="1" lang="en-US" altLang="ja-JP" sz="1000" dirty="0">
                  <a:solidFill>
                    <a:srgbClr val="FF0000"/>
                  </a:solidFill>
                </a:rPr>
                <a:t>(0.82)</a:t>
              </a:r>
            </a:p>
            <a:p>
              <a:pPr marL="36000" algn="r"/>
              <a:r>
                <a:rPr lang="en-US" altLang="ja-JP" sz="1000" dirty="0">
                  <a:solidFill>
                    <a:srgbClr val="FF0000"/>
                  </a:solidFill>
                </a:rPr>
                <a:t>(0.80)</a:t>
              </a:r>
            </a:p>
            <a:p>
              <a:pPr marL="36000" algn="r"/>
              <a:r>
                <a:rPr lang="en-US" altLang="ja-JP" sz="1000" dirty="0">
                  <a:solidFill>
                    <a:srgbClr val="FF0000"/>
                  </a:solidFill>
                </a:rPr>
                <a:t>(0.77)</a:t>
              </a:r>
            </a:p>
            <a:p>
              <a:pPr marL="36000" algn="r"/>
              <a:r>
                <a:rPr kumimoji="1" lang="en-US" altLang="ja-JP" sz="1000" dirty="0">
                  <a:solidFill>
                    <a:srgbClr val="FF0000"/>
                  </a:solidFill>
                </a:rPr>
                <a:t>(0.71)</a:t>
              </a:r>
            </a:p>
            <a:p>
              <a:pPr marL="36000" algn="r"/>
              <a:r>
                <a:rPr kumimoji="1" lang="en-US" altLang="ja-JP" sz="1000" dirty="0"/>
                <a:t>(0.62)</a:t>
              </a:r>
              <a:endParaRPr kumimoji="1" lang="ja-JP" altLang="en-US" sz="900" dirty="0"/>
            </a:p>
          </p:txBody>
        </p:sp>
      </p:grpSp>
      <p:grpSp>
        <p:nvGrpSpPr>
          <p:cNvPr id="36" name="グループ化 35">
            <a:extLst>
              <a:ext uri="{FF2B5EF4-FFF2-40B4-BE49-F238E27FC236}">
                <a16:creationId xmlns:a16="http://schemas.microsoft.com/office/drawing/2014/main" id="{7C65BBE6-F07F-4534-9B91-343214AFD937}"/>
              </a:ext>
            </a:extLst>
          </p:cNvPr>
          <p:cNvGrpSpPr/>
          <p:nvPr/>
        </p:nvGrpSpPr>
        <p:grpSpPr>
          <a:xfrm>
            <a:off x="577121" y="4247769"/>
            <a:ext cx="2804434" cy="1883999"/>
            <a:chOff x="577121" y="1388878"/>
            <a:chExt cx="2804434" cy="1883999"/>
          </a:xfrm>
        </p:grpSpPr>
        <p:sp>
          <p:nvSpPr>
            <p:cNvPr id="37" name="テキスト ボックス 36">
              <a:extLst>
                <a:ext uri="{FF2B5EF4-FFF2-40B4-BE49-F238E27FC236}">
                  <a16:creationId xmlns:a16="http://schemas.microsoft.com/office/drawing/2014/main" id="{3946A769-540B-4E05-A995-52E0038681FF}"/>
                </a:ext>
              </a:extLst>
            </p:cNvPr>
            <p:cNvSpPr txBox="1"/>
            <p:nvPr/>
          </p:nvSpPr>
          <p:spPr>
            <a:xfrm>
              <a:off x="577121" y="3057433"/>
              <a:ext cx="2804434" cy="215444"/>
            </a:xfrm>
            <a:prstGeom prst="rect">
              <a:avLst/>
            </a:prstGeom>
            <a:noFill/>
          </p:spPr>
          <p:txBody>
            <a:bodyPr wrap="square" rtlCol="0">
              <a:spAutoFit/>
            </a:bodyPr>
            <a:lstStyle/>
            <a:p>
              <a:pPr marL="36000"/>
              <a:r>
                <a:rPr kumimoji="1" lang="en-US" altLang="ja-JP" sz="800" dirty="0"/>
                <a:t>※</a:t>
              </a:r>
              <a:r>
                <a:rPr kumimoji="1" lang="ja-JP" altLang="en-US" sz="800" dirty="0"/>
                <a:t>括弧書き：</a:t>
              </a:r>
              <a:r>
                <a:rPr kumimoji="1" lang="en-US" altLang="ja-JP" sz="800" dirty="0"/>
                <a:t>Nash</a:t>
              </a:r>
              <a:r>
                <a:rPr kumimoji="1" lang="ja-JP" altLang="en-US" sz="800" dirty="0"/>
                <a:t>指標（赤字：</a:t>
              </a:r>
              <a:r>
                <a:rPr kumimoji="1" lang="en-US" altLang="ja-JP" sz="800" dirty="0"/>
                <a:t>0.7</a:t>
              </a:r>
              <a:r>
                <a:rPr kumimoji="1" lang="ja-JP" altLang="en-US" sz="800" dirty="0"/>
                <a:t>以上</a:t>
              </a:r>
              <a:r>
                <a:rPr kumimoji="1" lang="en-US" altLang="ja-JP" sz="800" dirty="0"/>
                <a:t>,</a:t>
              </a:r>
              <a:r>
                <a:rPr kumimoji="1" lang="ja-JP" altLang="en-US" sz="800" dirty="0"/>
                <a:t>黒字</a:t>
              </a:r>
              <a:r>
                <a:rPr kumimoji="1" lang="en-US" altLang="ja-JP" sz="800" dirty="0"/>
                <a:t>:0.7</a:t>
              </a:r>
              <a:r>
                <a:rPr kumimoji="1" lang="ja-JP" altLang="en-US" sz="800" dirty="0"/>
                <a:t>未満）</a:t>
              </a:r>
              <a:endParaRPr kumimoji="1" lang="ja-JP" altLang="en-US" sz="700" dirty="0"/>
            </a:p>
          </p:txBody>
        </p:sp>
        <p:sp>
          <p:nvSpPr>
            <p:cNvPr id="42" name="テキスト ボックス 41">
              <a:extLst>
                <a:ext uri="{FF2B5EF4-FFF2-40B4-BE49-F238E27FC236}">
                  <a16:creationId xmlns:a16="http://schemas.microsoft.com/office/drawing/2014/main" id="{9487EF03-2D04-468E-8F2F-B45ADF495CF8}"/>
                </a:ext>
              </a:extLst>
            </p:cNvPr>
            <p:cNvSpPr txBox="1"/>
            <p:nvPr/>
          </p:nvSpPr>
          <p:spPr>
            <a:xfrm>
              <a:off x="1775823" y="1419598"/>
              <a:ext cx="387143" cy="215444"/>
            </a:xfrm>
            <a:prstGeom prst="rect">
              <a:avLst/>
            </a:prstGeom>
            <a:noFill/>
          </p:spPr>
          <p:txBody>
            <a:bodyPr wrap="square" rtlCol="0">
              <a:spAutoFit/>
            </a:bodyPr>
            <a:lstStyle/>
            <a:p>
              <a:pPr marL="36000"/>
              <a:r>
                <a:rPr kumimoji="1" lang="en-US" altLang="ja-JP" sz="800" dirty="0"/>
                <a:t>※</a:t>
              </a:r>
              <a:endParaRPr kumimoji="1" lang="ja-JP" altLang="en-US" sz="700" dirty="0"/>
            </a:p>
          </p:txBody>
        </p:sp>
        <p:sp>
          <p:nvSpPr>
            <p:cNvPr id="43" name="テキスト ボックス 42">
              <a:extLst>
                <a:ext uri="{FF2B5EF4-FFF2-40B4-BE49-F238E27FC236}">
                  <a16:creationId xmlns:a16="http://schemas.microsoft.com/office/drawing/2014/main" id="{C96C258F-7023-476D-A9B6-9CF9CFC5E150}"/>
                </a:ext>
              </a:extLst>
            </p:cNvPr>
            <p:cNvSpPr txBox="1"/>
            <p:nvPr/>
          </p:nvSpPr>
          <p:spPr>
            <a:xfrm>
              <a:off x="1326074" y="1388878"/>
              <a:ext cx="658114" cy="861774"/>
            </a:xfrm>
            <a:prstGeom prst="rect">
              <a:avLst/>
            </a:prstGeom>
            <a:noFill/>
          </p:spPr>
          <p:txBody>
            <a:bodyPr wrap="square" rtlCol="0">
              <a:spAutoFit/>
            </a:bodyPr>
            <a:lstStyle/>
            <a:p>
              <a:pPr marL="36000" algn="r"/>
              <a:r>
                <a:rPr kumimoji="1" lang="en-US" altLang="ja-JP" sz="1000" dirty="0">
                  <a:solidFill>
                    <a:srgbClr val="FF0000"/>
                  </a:solidFill>
                </a:rPr>
                <a:t>(0.79)</a:t>
              </a:r>
            </a:p>
            <a:p>
              <a:pPr marL="36000" algn="r"/>
              <a:r>
                <a:rPr lang="en-US" altLang="ja-JP" sz="1000" dirty="0">
                  <a:solidFill>
                    <a:srgbClr val="FF0000"/>
                  </a:solidFill>
                </a:rPr>
                <a:t>(0.77)</a:t>
              </a:r>
            </a:p>
            <a:p>
              <a:pPr marL="36000" algn="r"/>
              <a:r>
                <a:rPr lang="en-US" altLang="ja-JP" sz="1000" dirty="0">
                  <a:solidFill>
                    <a:srgbClr val="FF0000"/>
                  </a:solidFill>
                </a:rPr>
                <a:t>(0.73)</a:t>
              </a:r>
            </a:p>
            <a:p>
              <a:pPr marL="36000" algn="r"/>
              <a:r>
                <a:rPr kumimoji="1" lang="en-US" altLang="ja-JP" sz="1000" dirty="0"/>
                <a:t>(0.67)</a:t>
              </a:r>
            </a:p>
            <a:p>
              <a:pPr marL="36000" algn="r"/>
              <a:r>
                <a:rPr kumimoji="1" lang="en-US" altLang="ja-JP" sz="1000" dirty="0"/>
                <a:t>(0.59)</a:t>
              </a:r>
              <a:endParaRPr kumimoji="1" lang="ja-JP" altLang="en-US" sz="900" dirty="0"/>
            </a:p>
          </p:txBody>
        </p:sp>
      </p:grpSp>
    </p:spTree>
    <p:extLst>
      <p:ext uri="{BB962C8B-B14F-4D97-AF65-F5344CB8AC3E}">
        <p14:creationId xmlns:p14="http://schemas.microsoft.com/office/powerpoint/2010/main" val="3466815566"/>
      </p:ext>
    </p:extLst>
  </p:cSld>
  <p:clrMapOvr>
    <a:masterClrMapping/>
  </p:clrMapOvr>
</p:sld>
</file>

<file path=ppt/theme/theme1.xml><?xml version="1.0" encoding="utf-8"?>
<a:theme xmlns:a="http://schemas.openxmlformats.org/drawingml/2006/main" name="【完成1】【H251030】佐野川水系河川整備計画の概要">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3975">
          <a:solidFill>
            <a:srgbClr val="00B0F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F67813-0B55-4389-8464-41D28BF452F9}">
  <ds:schemaRef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4e21aece-359b-4e6f-8f54-c70e1e237c6a"/>
    <ds:schemaRef ds:uri="http://schemas.microsoft.com/office/2006/metadata/properties"/>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D16F249-51BC-4A8A-A4D8-3081633A8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CDE51B-B77F-48D5-A0FC-D29744D05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【完成1】【H251030】佐野川水系河川整備計画の概要</Template>
  <TotalTime>20563</TotalTime>
  <Words>2356</Words>
  <Application>Microsoft Office PowerPoint</Application>
  <PresentationFormat>画面に合わせる (4:3)</PresentationFormat>
  <Paragraphs>467</Paragraphs>
  <Slides>16</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HG丸ｺﾞｼｯｸM-PRO</vt:lpstr>
      <vt:lpstr>ＭＳ Ｐゴシック</vt:lpstr>
      <vt:lpstr>ＭＳ ゴシック</vt:lpstr>
      <vt:lpstr>ＭＳ 明朝</vt:lpstr>
      <vt:lpstr>Arial</vt:lpstr>
      <vt:lpstr>Calibri</vt:lpstr>
      <vt:lpstr>Century</vt:lpstr>
      <vt:lpstr>Times New Roman</vt:lpstr>
      <vt:lpstr>【完成1】【H251030】佐野川水系河川整備計画の概要</vt:lpstr>
      <vt:lpstr>現行高潮計画外力による高潮・波浪計算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淀川水系西大阪ブロックの 流域の概要について</dc:title>
  <dc:creator>安藤　大輔</dc:creator>
  <cp:lastModifiedBy>杉原　卓治</cp:lastModifiedBy>
  <cp:revision>1324</cp:revision>
  <cp:lastPrinted>2020-02-26T12:28:19Z</cp:lastPrinted>
  <dcterms:created xsi:type="dcterms:W3CDTF">2013-12-04T00:26:23Z</dcterms:created>
  <dcterms:modified xsi:type="dcterms:W3CDTF">2020-03-02T00:27:25Z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0x01010085D4A840C0B79842806973E30B2A13A0</vt:lpwstr>
  </property>
</Properties>
</file>