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648" r:id="rId4"/>
  </p:sldMasterIdLst>
  <p:notesMasterIdLst>
    <p:notesMasterId r:id="rId16"/>
  </p:notesMasterIdLst>
  <p:handoutMasterIdLst>
    <p:handoutMasterId r:id="rId17"/>
  </p:handoutMasterIdLst>
  <p:sldIdLst>
    <p:sldId id="575" r:id="rId5"/>
    <p:sldId id="706" r:id="rId6"/>
    <p:sldId id="707" r:id="rId7"/>
    <p:sldId id="699" r:id="rId8"/>
    <p:sldId id="708" r:id="rId9"/>
    <p:sldId id="709" r:id="rId10"/>
    <p:sldId id="710" r:id="rId11"/>
    <p:sldId id="713" r:id="rId12"/>
    <p:sldId id="704" r:id="rId13"/>
    <p:sldId id="705" r:id="rId14"/>
    <p:sldId id="714" r:id="rId15"/>
  </p:sldIdLst>
  <p:sldSz cx="9144000" cy="6858000" type="screen4x3"/>
  <p:notesSz cx="6807200" cy="9939338"/>
  <p:defaultTextStyle>
    <a:defPPr>
      <a:defRPr lang="ja-JP"/>
    </a:defPPr>
    <a:lvl1pPr algn="l" rtl="0" fontAlgn="base">
      <a:spcBef>
        <a:spcPct val="0"/>
      </a:spcBef>
      <a:spcAft>
        <a:spcPct val="0"/>
      </a:spcAft>
      <a:defRPr kumimoji="1" sz="1600" kern="1200">
        <a:solidFill>
          <a:schemeClr val="tx1"/>
        </a:solidFill>
        <a:latin typeface="Arial" charset="0"/>
        <a:ea typeface="ＭＳ Ｐゴシック" pitchFamily="50" charset="-128"/>
        <a:cs typeface="+mn-cs"/>
      </a:defRPr>
    </a:lvl1pPr>
    <a:lvl2pPr marL="457200" algn="l" rtl="0" fontAlgn="base">
      <a:spcBef>
        <a:spcPct val="0"/>
      </a:spcBef>
      <a:spcAft>
        <a:spcPct val="0"/>
      </a:spcAft>
      <a:defRPr kumimoji="1" sz="1600" kern="1200">
        <a:solidFill>
          <a:schemeClr val="tx1"/>
        </a:solidFill>
        <a:latin typeface="Arial" charset="0"/>
        <a:ea typeface="ＭＳ Ｐゴシック" pitchFamily="50" charset="-128"/>
        <a:cs typeface="+mn-cs"/>
      </a:defRPr>
    </a:lvl2pPr>
    <a:lvl3pPr marL="914400" algn="l" rtl="0" fontAlgn="base">
      <a:spcBef>
        <a:spcPct val="0"/>
      </a:spcBef>
      <a:spcAft>
        <a:spcPct val="0"/>
      </a:spcAft>
      <a:defRPr kumimoji="1" sz="1600" kern="1200">
        <a:solidFill>
          <a:schemeClr val="tx1"/>
        </a:solidFill>
        <a:latin typeface="Arial" charset="0"/>
        <a:ea typeface="ＭＳ Ｐゴシック" pitchFamily="50" charset="-128"/>
        <a:cs typeface="+mn-cs"/>
      </a:defRPr>
    </a:lvl3pPr>
    <a:lvl4pPr marL="1371600" algn="l" rtl="0" fontAlgn="base">
      <a:spcBef>
        <a:spcPct val="0"/>
      </a:spcBef>
      <a:spcAft>
        <a:spcPct val="0"/>
      </a:spcAft>
      <a:defRPr kumimoji="1" sz="1600" kern="1200">
        <a:solidFill>
          <a:schemeClr val="tx1"/>
        </a:solidFill>
        <a:latin typeface="Arial" charset="0"/>
        <a:ea typeface="ＭＳ Ｐゴシック" pitchFamily="50" charset="-128"/>
        <a:cs typeface="+mn-cs"/>
      </a:defRPr>
    </a:lvl4pPr>
    <a:lvl5pPr marL="1828800" algn="l" rtl="0" fontAlgn="base">
      <a:spcBef>
        <a:spcPct val="0"/>
      </a:spcBef>
      <a:spcAft>
        <a:spcPct val="0"/>
      </a:spcAft>
      <a:defRPr kumimoji="1" sz="1600" kern="1200">
        <a:solidFill>
          <a:schemeClr val="tx1"/>
        </a:solidFill>
        <a:latin typeface="Arial" charset="0"/>
        <a:ea typeface="ＭＳ Ｐゴシック" pitchFamily="50" charset="-128"/>
        <a:cs typeface="+mn-cs"/>
      </a:defRPr>
    </a:lvl5pPr>
    <a:lvl6pPr marL="2286000" algn="l" defTabSz="914400" rtl="0" eaLnBrk="1" latinLnBrk="0" hangingPunct="1">
      <a:defRPr kumimoji="1" sz="1600" kern="1200">
        <a:solidFill>
          <a:schemeClr val="tx1"/>
        </a:solidFill>
        <a:latin typeface="Arial" charset="0"/>
        <a:ea typeface="ＭＳ Ｐゴシック" pitchFamily="50" charset="-128"/>
        <a:cs typeface="+mn-cs"/>
      </a:defRPr>
    </a:lvl6pPr>
    <a:lvl7pPr marL="2743200" algn="l" defTabSz="914400" rtl="0" eaLnBrk="1" latinLnBrk="0" hangingPunct="1">
      <a:defRPr kumimoji="1" sz="1600" kern="1200">
        <a:solidFill>
          <a:schemeClr val="tx1"/>
        </a:solidFill>
        <a:latin typeface="Arial" charset="0"/>
        <a:ea typeface="ＭＳ Ｐゴシック" pitchFamily="50" charset="-128"/>
        <a:cs typeface="+mn-cs"/>
      </a:defRPr>
    </a:lvl7pPr>
    <a:lvl8pPr marL="3200400" algn="l" defTabSz="914400" rtl="0" eaLnBrk="1" latinLnBrk="0" hangingPunct="1">
      <a:defRPr kumimoji="1" sz="1600" kern="1200">
        <a:solidFill>
          <a:schemeClr val="tx1"/>
        </a:solidFill>
        <a:latin typeface="Arial" charset="0"/>
        <a:ea typeface="ＭＳ Ｐゴシック" pitchFamily="50" charset="-128"/>
        <a:cs typeface="+mn-cs"/>
      </a:defRPr>
    </a:lvl8pPr>
    <a:lvl9pPr marL="3657600" algn="l" defTabSz="914400" rtl="0" eaLnBrk="1" latinLnBrk="0" hangingPunct="1">
      <a:defRPr kumimoji="1" sz="1600" kern="1200">
        <a:solidFill>
          <a:schemeClr val="tx1"/>
        </a:solidFill>
        <a:latin typeface="Arial" charset="0"/>
        <a:ea typeface="ＭＳ Ｐゴシック" pitchFamily="50" charset="-128"/>
        <a:cs typeface="+mn-cs"/>
      </a:defRPr>
    </a:lvl9pPr>
  </p:defaultTextStyle>
  <p:extLst>
    <p:ext uri="{EFAFB233-063F-42B5-8137-9DF3F51BA10A}">
      <p15:sldGuideLst xmlns:p15="http://schemas.microsoft.com/office/powerpoint/2012/main">
        <p15:guide id="1" orient="horz" pos="2160">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0000"/>
    <a:srgbClr val="FF6600"/>
    <a:srgbClr val="FF00FF"/>
    <a:srgbClr val="FF66CC"/>
    <a:srgbClr val="FFFFCC"/>
    <a:srgbClr val="FFCCFF"/>
    <a:srgbClr val="99FFCC"/>
    <a:srgbClr val="FFFF00"/>
    <a:srgbClr val="99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1FECB4D8-DB02-4DC6-A0A2-4F2EBAE1DC90}" styleName="中間スタイル 1 - アクセント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E8B1032C-EA38-4F05-BA0D-38AFFFC7BED3}" styleName="淡色スタイル 3 - アクセント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5DA37D80-6434-44D0-A028-1B22A696006F}" styleName="淡色スタイル 3 - アクセント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0E3FDE45-AF77-4B5C-9715-49D594BDF05E}" styleName="淡色スタイル 1 - アクセント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72833802-FEF1-4C79-8D5D-14CF1EAF98D9}" styleName="淡色スタイル 2 - アクセント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912C8C85-51F0-491E-9774-3900AFEF0FD7}" styleName="淡色スタイル 2 - アクセント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16D9F66E-5EB9-4882-86FB-DCBF35E3C3E4}" styleName="中間スタイル 4 - アクセント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AF606853-7671-496A-8E4F-DF71F8EC918B}" styleName="濃色スタイル 1 - アクセント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9DCAF9ED-07DC-4A11-8D7F-57B35C25682E}" styleName="中間スタイル 1 - アクセント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10A1B5D5-9B99-4C35-A422-299274C87663}" styleName="中間スタイル 1 - アクセント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85BE263C-DBD7-4A20-BB59-AAB30ACAA65A}" styleName="中間スタイル 3 - アクセント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284E427A-3D55-4303-BF80-6455036E1DE7}" styleName="テーマ スタイル 1 - アクセント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08FB837D-C827-4EFA-A057-4D05807E0F7C}" styleName="テーマ スタイル 1 - アクセント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616DA210-FB5B-4158-B5E0-FEB733F419BA}" styleName="スタイル (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0" autoAdjust="0"/>
    <p:restoredTop sz="91382" autoAdjust="0"/>
  </p:normalViewPr>
  <p:slideViewPr>
    <p:cSldViewPr snapToGrid="0">
      <p:cViewPr>
        <p:scale>
          <a:sx n="89" d="100"/>
          <a:sy n="89" d="100"/>
        </p:scale>
        <p:origin x="102" y="12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charts/_rels/chart1.xml.rels><?xml version="1.0" encoding="UTF-8" standalone="yes"?>
<Relationships xmlns="http://schemas.openxmlformats.org/package/2006/relationships"><Relationship Id="rId3" Type="http://schemas.openxmlformats.org/officeDocument/2006/relationships/oleObject" Target="Book1"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stacked"/>
        <c:varyColors val="0"/>
        <c:ser>
          <c:idx val="0"/>
          <c:order val="0"/>
          <c:tx>
            <c:strRef>
              <c:f>Sheet1!$C$3</c:f>
              <c:strCache>
                <c:ptCount val="1"/>
                <c:pt idx="0">
                  <c:v>初期費</c:v>
                </c:pt>
              </c:strCache>
            </c:strRef>
          </c:tx>
          <c:spPr>
            <a:solidFill>
              <a:schemeClr val="accent1">
                <a:lumMod val="7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bg1"/>
                    </a:solidFill>
                    <a:latin typeface="+mn-lt"/>
                    <a:ea typeface="+mn-ea"/>
                    <a:cs typeface="+mn-cs"/>
                  </a:defRPr>
                </a:pPr>
                <a:endParaRPr lang="ja-JP"/>
              </a:p>
            </c:txPr>
            <c:dLblPos val="ctr"/>
            <c:showLegendKey val="0"/>
            <c:showVal val="0"/>
            <c:showCatName val="0"/>
            <c:showSerName val="1"/>
            <c:showPercent val="0"/>
            <c:showBubbleSize val="0"/>
            <c:showLeaderLines val="0"/>
            <c:extLst>
              <c:ext xmlns:c15="http://schemas.microsoft.com/office/drawing/2012/chart" uri="{CE6537A1-D6FC-4f65-9D91-7224C49458BB}">
                <c15:layout/>
                <c15:showLeaderLines val="0"/>
              </c:ext>
            </c:extLst>
          </c:dLbls>
          <c:cat>
            <c:multiLvlStrRef>
              <c:f>Sheet1!$D$1:$F$2</c:f>
              <c:multiLvlStrCache>
                <c:ptCount val="3"/>
                <c:lvl>
                  <c:pt idx="0">
                    <c:v>1σ</c:v>
                  </c:pt>
                  <c:pt idx="1">
                    <c:v>2σ</c:v>
                  </c:pt>
                  <c:pt idx="2">
                    <c:v>3σ</c:v>
                  </c:pt>
                </c:lvl>
                <c:lvl>
                  <c:pt idx="0">
                    <c:v>２℃上昇</c:v>
                  </c:pt>
                </c:lvl>
              </c:multiLvlStrCache>
            </c:multiLvlStrRef>
          </c:cat>
          <c:val>
            <c:numRef>
              <c:f>Sheet1!$D$3:$F$3</c:f>
              <c:numCache>
                <c:formatCode>General</c:formatCode>
                <c:ptCount val="3"/>
                <c:pt idx="0">
                  <c:v>13</c:v>
                </c:pt>
                <c:pt idx="1">
                  <c:v>15</c:v>
                </c:pt>
                <c:pt idx="2">
                  <c:v>17</c:v>
                </c:pt>
              </c:numCache>
            </c:numRef>
          </c:val>
          <c:extLst>
            <c:ext xmlns:c16="http://schemas.microsoft.com/office/drawing/2014/chart" uri="{C3380CC4-5D6E-409C-BE32-E72D297353CC}">
              <c16:uniqueId val="{00000000-4C2B-4BD9-BC09-FD76FD78CA64}"/>
            </c:ext>
          </c:extLst>
        </c:ser>
        <c:ser>
          <c:idx val="1"/>
          <c:order val="1"/>
          <c:tx>
            <c:strRef>
              <c:f>Sheet1!$C$4</c:f>
              <c:strCache>
                <c:ptCount val="1"/>
                <c:pt idx="0">
                  <c:v>４℃上昇対応の費用</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bg1"/>
                    </a:solidFill>
                    <a:latin typeface="+mn-lt"/>
                    <a:ea typeface="+mn-ea"/>
                    <a:cs typeface="+mn-cs"/>
                  </a:defRPr>
                </a:pPr>
                <a:endParaRPr lang="ja-JP"/>
              </a:p>
            </c:txPr>
            <c:dLblPos val="ctr"/>
            <c:showLegendKey val="0"/>
            <c:showVal val="0"/>
            <c:showCatName val="0"/>
            <c:showSerName val="1"/>
            <c:showPercent val="0"/>
            <c:showBubbleSize val="0"/>
            <c:showLeaderLines val="0"/>
            <c:extLst>
              <c:ext xmlns:c15="http://schemas.microsoft.com/office/drawing/2012/chart" uri="{CE6537A1-D6FC-4f65-9D91-7224C49458BB}">
                <c15:layout/>
                <c15:showLeaderLines val="0"/>
              </c:ext>
            </c:extLst>
          </c:dLbls>
          <c:cat>
            <c:multiLvlStrRef>
              <c:f>Sheet1!$D$1:$F$2</c:f>
              <c:multiLvlStrCache>
                <c:ptCount val="3"/>
                <c:lvl>
                  <c:pt idx="0">
                    <c:v>1σ</c:v>
                  </c:pt>
                  <c:pt idx="1">
                    <c:v>2σ</c:v>
                  </c:pt>
                  <c:pt idx="2">
                    <c:v>3σ</c:v>
                  </c:pt>
                </c:lvl>
                <c:lvl>
                  <c:pt idx="0">
                    <c:v>２℃上昇</c:v>
                  </c:pt>
                </c:lvl>
              </c:multiLvlStrCache>
            </c:multiLvlStrRef>
          </c:cat>
          <c:val>
            <c:numRef>
              <c:f>Sheet1!$D$4:$F$4</c:f>
              <c:numCache>
                <c:formatCode>General</c:formatCode>
                <c:ptCount val="3"/>
                <c:pt idx="0">
                  <c:v>8</c:v>
                </c:pt>
                <c:pt idx="1">
                  <c:v>7</c:v>
                </c:pt>
                <c:pt idx="2">
                  <c:v>3</c:v>
                </c:pt>
              </c:numCache>
            </c:numRef>
          </c:val>
          <c:extLst>
            <c:ext xmlns:c16="http://schemas.microsoft.com/office/drawing/2014/chart" uri="{C3380CC4-5D6E-409C-BE32-E72D297353CC}">
              <c16:uniqueId val="{00000001-4C2B-4BD9-BC09-FD76FD78CA64}"/>
            </c:ext>
          </c:extLst>
        </c:ser>
        <c:dLbls>
          <c:dLblPos val="ctr"/>
          <c:showLegendKey val="0"/>
          <c:showVal val="1"/>
          <c:showCatName val="0"/>
          <c:showSerName val="0"/>
          <c:showPercent val="0"/>
          <c:showBubbleSize val="0"/>
        </c:dLbls>
        <c:gapWidth val="71"/>
        <c:overlap val="100"/>
        <c:axId val="455079056"/>
        <c:axId val="480774752"/>
      </c:barChart>
      <c:catAx>
        <c:axId val="455079056"/>
        <c:scaling>
          <c:orientation val="minMax"/>
        </c:scaling>
        <c:delete val="0"/>
        <c:axPos val="b"/>
        <c:numFmt formatCode="General" sourceLinked="1"/>
        <c:majorTickMark val="in"/>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ja-JP"/>
          </a:p>
        </c:txPr>
        <c:crossAx val="480774752"/>
        <c:crosses val="autoZero"/>
        <c:auto val="1"/>
        <c:lblAlgn val="ctr"/>
        <c:lblOffset val="100"/>
        <c:noMultiLvlLbl val="0"/>
      </c:catAx>
      <c:valAx>
        <c:axId val="480774752"/>
        <c:scaling>
          <c:orientation val="minMax"/>
        </c:scaling>
        <c:delete val="0"/>
        <c:axPos val="l"/>
        <c:majorGridlines>
          <c:spPr>
            <a:ln w="9525" cap="flat" cmpd="sng" algn="ctr">
              <a:solidFill>
                <a:schemeClr val="bg1"/>
              </a:solidFill>
              <a:round/>
            </a:ln>
            <a:effectLst/>
          </c:spPr>
        </c:majorGridlines>
        <c:numFmt formatCode="General" sourceLinked="1"/>
        <c:majorTickMark val="none"/>
        <c:minorTickMark val="none"/>
        <c:tickLblPos val="nextTo"/>
        <c:spPr>
          <a:noFill/>
          <a:ln>
            <a:solidFill>
              <a:schemeClr val="tx1"/>
            </a:solidFill>
          </a:ln>
          <a:effectLst/>
        </c:spPr>
        <c:txPr>
          <a:bodyPr rot="-60000000" spcFirstLastPara="1" vertOverflow="ellipsis" vert="horz" wrap="square" anchor="ctr" anchorCtr="1"/>
          <a:lstStyle/>
          <a:p>
            <a:pPr>
              <a:defRPr sz="900" b="0" i="0" u="none" strike="noStrike" kern="1200" baseline="0">
                <a:noFill/>
                <a:latin typeface="+mn-lt"/>
                <a:ea typeface="+mn-ea"/>
                <a:cs typeface="+mn-cs"/>
              </a:defRPr>
            </a:pPr>
            <a:endParaRPr lang="ja-JP"/>
          </a:p>
        </c:txPr>
        <c:crossAx val="455079056"/>
        <c:crosses val="autoZero"/>
        <c:crossBetween val="between"/>
      </c:valAx>
      <c:spPr>
        <a:noFill/>
        <a:ln>
          <a:noFill/>
        </a:ln>
        <a:effectLst/>
      </c:spPr>
    </c:plotArea>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ja-JP"/>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bwMode="auto">
          <a:xfrm>
            <a:off x="3" y="3"/>
            <a:ext cx="2950375" cy="4957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24" tIns="46059" rIns="92124" bIns="46059" numCol="1" anchor="t" anchorCtr="0" compatLnSpc="1">
            <a:prstTxWarp prst="textNoShape">
              <a:avLst/>
            </a:prstTxWarp>
          </a:bodyPr>
          <a:lstStyle>
            <a:lvl1pPr defTabSz="922577">
              <a:defRPr sz="1200">
                <a:ea typeface="ＭＳ Ｐゴシック" charset="-128"/>
              </a:defRPr>
            </a:lvl1pPr>
          </a:lstStyle>
          <a:p>
            <a:pPr>
              <a:defRPr/>
            </a:pPr>
            <a:endParaRPr lang="ja-JP" altLang="en-US"/>
          </a:p>
        </p:txBody>
      </p:sp>
      <p:sp>
        <p:nvSpPr>
          <p:cNvPr id="3" name="日付プレースホルダー 2"/>
          <p:cNvSpPr>
            <a:spLocks noGrp="1"/>
          </p:cNvSpPr>
          <p:nvPr>
            <p:ph type="dt" sz="quarter" idx="1"/>
          </p:nvPr>
        </p:nvSpPr>
        <p:spPr bwMode="auto">
          <a:xfrm>
            <a:off x="3856826" y="3"/>
            <a:ext cx="2948770" cy="4957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24" tIns="46059" rIns="92124" bIns="46059" numCol="1" anchor="t" anchorCtr="0" compatLnSpc="1">
            <a:prstTxWarp prst="textNoShape">
              <a:avLst/>
            </a:prstTxWarp>
          </a:bodyPr>
          <a:lstStyle>
            <a:lvl1pPr algn="r" defTabSz="922577">
              <a:defRPr sz="1200">
                <a:ea typeface="ＭＳ Ｐゴシック" charset="-128"/>
              </a:defRPr>
            </a:lvl1pPr>
          </a:lstStyle>
          <a:p>
            <a:pPr>
              <a:defRPr/>
            </a:pPr>
            <a:fld id="{9B939F8F-074A-4AD1-9C91-E85714F033CB}" type="datetimeFigureOut">
              <a:rPr lang="ja-JP" altLang="en-US"/>
              <a:pPr>
                <a:defRPr/>
              </a:pPr>
              <a:t>2019/12/23</a:t>
            </a:fld>
            <a:endParaRPr lang="en-US" altLang="ja-JP"/>
          </a:p>
        </p:txBody>
      </p:sp>
      <p:sp>
        <p:nvSpPr>
          <p:cNvPr id="4" name="フッター プレースホルダー 3"/>
          <p:cNvSpPr>
            <a:spLocks noGrp="1"/>
          </p:cNvSpPr>
          <p:nvPr>
            <p:ph type="ftr" sz="quarter" idx="2"/>
          </p:nvPr>
        </p:nvSpPr>
        <p:spPr bwMode="auto">
          <a:xfrm>
            <a:off x="3" y="9440375"/>
            <a:ext cx="2950375" cy="4973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24" tIns="46059" rIns="92124" bIns="46059" numCol="1" anchor="b" anchorCtr="0" compatLnSpc="1">
            <a:prstTxWarp prst="textNoShape">
              <a:avLst/>
            </a:prstTxWarp>
          </a:bodyPr>
          <a:lstStyle>
            <a:lvl1pPr defTabSz="922577">
              <a:defRPr sz="1200">
                <a:ea typeface="ＭＳ Ｐゴシック" charset="-128"/>
              </a:defRPr>
            </a:lvl1pPr>
          </a:lstStyle>
          <a:p>
            <a:pPr>
              <a:defRPr/>
            </a:pPr>
            <a:endParaRPr lang="ja-JP" altLang="en-US"/>
          </a:p>
        </p:txBody>
      </p:sp>
      <p:sp>
        <p:nvSpPr>
          <p:cNvPr id="5" name="スライド番号プレースホルダー 4"/>
          <p:cNvSpPr>
            <a:spLocks noGrp="1"/>
          </p:cNvSpPr>
          <p:nvPr>
            <p:ph type="sldNum" sz="quarter" idx="3"/>
          </p:nvPr>
        </p:nvSpPr>
        <p:spPr bwMode="auto">
          <a:xfrm>
            <a:off x="3856826" y="9440375"/>
            <a:ext cx="2948770" cy="4973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24" tIns="46059" rIns="92124" bIns="46059" numCol="1" anchor="b" anchorCtr="0" compatLnSpc="1">
            <a:prstTxWarp prst="textNoShape">
              <a:avLst/>
            </a:prstTxWarp>
          </a:bodyPr>
          <a:lstStyle>
            <a:lvl1pPr algn="r" defTabSz="922577">
              <a:defRPr sz="1200">
                <a:ea typeface="ＭＳ Ｐゴシック" charset="-128"/>
              </a:defRPr>
            </a:lvl1pPr>
          </a:lstStyle>
          <a:p>
            <a:pPr>
              <a:defRPr/>
            </a:pPr>
            <a:fld id="{682402C4-7DB1-4D9B-AB58-528BF557E75B}" type="slidenum">
              <a:rPr lang="ja-JP" altLang="en-US"/>
              <a:pPr>
                <a:defRPr/>
              </a:pPr>
              <a:t>‹#›</a:t>
            </a:fld>
            <a:endParaRPr lang="en-US" altLang="ja-JP"/>
          </a:p>
        </p:txBody>
      </p:sp>
    </p:spTree>
    <p:extLst>
      <p:ext uri="{BB962C8B-B14F-4D97-AF65-F5344CB8AC3E}">
        <p14:creationId xmlns:p14="http://schemas.microsoft.com/office/powerpoint/2010/main" val="92080792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bwMode="auto">
          <a:xfrm>
            <a:off x="3" y="3"/>
            <a:ext cx="2950375" cy="4957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36" tIns="46071" rIns="92136" bIns="46071" numCol="1" anchor="t" anchorCtr="0" compatLnSpc="1">
            <a:prstTxWarp prst="textNoShape">
              <a:avLst/>
            </a:prstTxWarp>
          </a:bodyPr>
          <a:lstStyle>
            <a:lvl1pPr defTabSz="922577">
              <a:defRPr sz="1200">
                <a:ea typeface="ＭＳ Ｐゴシック" charset="-128"/>
              </a:defRPr>
            </a:lvl1pPr>
          </a:lstStyle>
          <a:p>
            <a:pPr>
              <a:defRPr/>
            </a:pPr>
            <a:endParaRPr lang="ja-JP" altLang="en-US"/>
          </a:p>
        </p:txBody>
      </p:sp>
      <p:sp>
        <p:nvSpPr>
          <p:cNvPr id="3" name="日付プレースホルダー 2"/>
          <p:cNvSpPr>
            <a:spLocks noGrp="1"/>
          </p:cNvSpPr>
          <p:nvPr>
            <p:ph type="dt" idx="1"/>
          </p:nvPr>
        </p:nvSpPr>
        <p:spPr bwMode="auto">
          <a:xfrm>
            <a:off x="3855224" y="3"/>
            <a:ext cx="2950374" cy="4957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36" tIns="46071" rIns="92136" bIns="46071" numCol="1" anchor="t" anchorCtr="0" compatLnSpc="1">
            <a:prstTxWarp prst="textNoShape">
              <a:avLst/>
            </a:prstTxWarp>
          </a:bodyPr>
          <a:lstStyle>
            <a:lvl1pPr algn="r" defTabSz="922577">
              <a:defRPr sz="1200">
                <a:ea typeface="ＭＳ Ｐゴシック" charset="-128"/>
              </a:defRPr>
            </a:lvl1pPr>
          </a:lstStyle>
          <a:p>
            <a:pPr>
              <a:defRPr/>
            </a:pPr>
            <a:fld id="{08077671-DFED-4FDA-922F-D0F67347680B}" type="datetimeFigureOut">
              <a:rPr lang="ja-JP" altLang="en-US"/>
              <a:pPr>
                <a:defRPr/>
              </a:pPr>
              <a:t>2019/12/23</a:t>
            </a:fld>
            <a:endParaRPr lang="en-US" altLang="ja-JP"/>
          </a:p>
        </p:txBody>
      </p:sp>
      <p:sp>
        <p:nvSpPr>
          <p:cNvPr id="4" name="スライド イメージ プレースホルダー 3"/>
          <p:cNvSpPr>
            <a:spLocks noGrp="1" noRot="1" noChangeAspect="1"/>
          </p:cNvSpPr>
          <p:nvPr>
            <p:ph type="sldImg" idx="2"/>
          </p:nvPr>
        </p:nvSpPr>
        <p:spPr>
          <a:xfrm>
            <a:off x="920750" y="746125"/>
            <a:ext cx="4968875" cy="3727450"/>
          </a:xfrm>
          <a:prstGeom prst="rect">
            <a:avLst/>
          </a:prstGeom>
          <a:noFill/>
          <a:ln w="12700">
            <a:solidFill>
              <a:prstClr val="black"/>
            </a:solidFill>
          </a:ln>
        </p:spPr>
        <p:txBody>
          <a:bodyPr vert="horz" lIns="88233" tIns="44120" rIns="88233" bIns="44120" rtlCol="0" anchor="ctr"/>
          <a:lstStyle/>
          <a:p>
            <a:pPr lvl="0"/>
            <a:endParaRPr lang="ja-JP" altLang="en-US" noProof="0"/>
          </a:p>
        </p:txBody>
      </p:sp>
      <p:sp>
        <p:nvSpPr>
          <p:cNvPr id="5" name="ノート プレースホルダー 4"/>
          <p:cNvSpPr>
            <a:spLocks noGrp="1"/>
          </p:cNvSpPr>
          <p:nvPr>
            <p:ph type="body" sz="quarter" idx="3"/>
          </p:nvPr>
        </p:nvSpPr>
        <p:spPr bwMode="auto">
          <a:xfrm>
            <a:off x="680244" y="4720986"/>
            <a:ext cx="5446723" cy="44715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36" tIns="46071" rIns="92136" bIns="46071" numCol="1" anchor="t" anchorCtr="0" compatLnSpc="1">
            <a:prstTxWarp prst="textNoShape">
              <a:avLst/>
            </a:prstTxWarp>
          </a:bodyPr>
          <a:lstStyle/>
          <a:p>
            <a:pPr lvl="0"/>
            <a:r>
              <a:rPr lang="ja-JP" altLang="en-US" noProof="0"/>
              <a:t>マスター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6" name="フッター プレースホルダー 5"/>
          <p:cNvSpPr>
            <a:spLocks noGrp="1"/>
          </p:cNvSpPr>
          <p:nvPr>
            <p:ph type="ftr" sz="quarter" idx="4"/>
          </p:nvPr>
        </p:nvSpPr>
        <p:spPr bwMode="auto">
          <a:xfrm>
            <a:off x="3" y="9440375"/>
            <a:ext cx="2950375" cy="4973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36" tIns="46071" rIns="92136" bIns="46071" numCol="1" anchor="b" anchorCtr="0" compatLnSpc="1">
            <a:prstTxWarp prst="textNoShape">
              <a:avLst/>
            </a:prstTxWarp>
          </a:bodyPr>
          <a:lstStyle>
            <a:lvl1pPr defTabSz="922577">
              <a:defRPr sz="1200">
                <a:ea typeface="ＭＳ Ｐゴシック" charset="-128"/>
              </a:defRPr>
            </a:lvl1pPr>
          </a:lstStyle>
          <a:p>
            <a:pPr>
              <a:defRPr/>
            </a:pPr>
            <a:endParaRPr lang="ja-JP" altLang="en-US"/>
          </a:p>
        </p:txBody>
      </p:sp>
      <p:sp>
        <p:nvSpPr>
          <p:cNvPr id="7" name="スライド番号プレースホルダー 6"/>
          <p:cNvSpPr>
            <a:spLocks noGrp="1"/>
          </p:cNvSpPr>
          <p:nvPr>
            <p:ph type="sldNum" sz="quarter" idx="5"/>
          </p:nvPr>
        </p:nvSpPr>
        <p:spPr bwMode="auto">
          <a:xfrm>
            <a:off x="3855224" y="9440375"/>
            <a:ext cx="2950374" cy="4973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36" tIns="46071" rIns="92136" bIns="46071" numCol="1" anchor="b" anchorCtr="0" compatLnSpc="1">
            <a:prstTxWarp prst="textNoShape">
              <a:avLst/>
            </a:prstTxWarp>
          </a:bodyPr>
          <a:lstStyle>
            <a:lvl1pPr algn="r" defTabSz="922577">
              <a:defRPr sz="1200">
                <a:ea typeface="ＭＳ Ｐゴシック" charset="-128"/>
              </a:defRPr>
            </a:lvl1pPr>
          </a:lstStyle>
          <a:p>
            <a:pPr>
              <a:defRPr/>
            </a:pPr>
            <a:fld id="{050027A9-7EC1-48D5-93FD-2C9BCCCF7E6C}" type="slidenum">
              <a:rPr lang="ja-JP" altLang="en-US"/>
              <a:pPr>
                <a:defRPr/>
              </a:pPr>
              <a:t>‹#›</a:t>
            </a:fld>
            <a:endParaRPr lang="en-US" altLang="ja-JP"/>
          </a:p>
        </p:txBody>
      </p:sp>
    </p:spTree>
    <p:extLst>
      <p:ext uri="{BB962C8B-B14F-4D97-AF65-F5344CB8AC3E}">
        <p14:creationId xmlns:p14="http://schemas.microsoft.com/office/powerpoint/2010/main" val="287615716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mn-lt"/>
        <a:ea typeface="+mn-ea"/>
        <a:cs typeface="+mn-cs"/>
      </a:defRPr>
    </a:lvl1pPr>
    <a:lvl2pPr marL="457200" algn="l" rtl="0" eaLnBrk="0" fontAlgn="base" hangingPunct="0">
      <a:spcBef>
        <a:spcPct val="30000"/>
      </a:spcBef>
      <a:spcAft>
        <a:spcPct val="0"/>
      </a:spcAft>
      <a:defRPr kumimoji="1" sz="1200" kern="1200">
        <a:solidFill>
          <a:schemeClr val="tx1"/>
        </a:solidFill>
        <a:latin typeface="+mn-lt"/>
        <a:ea typeface="+mn-ea"/>
        <a:cs typeface="+mn-cs"/>
      </a:defRPr>
    </a:lvl2pPr>
    <a:lvl3pPr marL="914400" algn="l" rtl="0" eaLnBrk="0" fontAlgn="base" hangingPunct="0">
      <a:spcBef>
        <a:spcPct val="30000"/>
      </a:spcBef>
      <a:spcAft>
        <a:spcPct val="0"/>
      </a:spcAft>
      <a:defRPr kumimoji="1" sz="1200" kern="1200">
        <a:solidFill>
          <a:schemeClr val="tx1"/>
        </a:solidFill>
        <a:latin typeface="+mn-lt"/>
        <a:ea typeface="+mn-ea"/>
        <a:cs typeface="+mn-cs"/>
      </a:defRPr>
    </a:lvl3pPr>
    <a:lvl4pPr marL="1371600" algn="l" rtl="0" eaLnBrk="0" fontAlgn="base" hangingPunct="0">
      <a:spcBef>
        <a:spcPct val="30000"/>
      </a:spcBef>
      <a:spcAft>
        <a:spcPct val="0"/>
      </a:spcAft>
      <a:defRPr kumimoji="1" sz="1200" kern="1200">
        <a:solidFill>
          <a:schemeClr val="tx1"/>
        </a:solidFill>
        <a:latin typeface="+mn-lt"/>
        <a:ea typeface="+mn-ea"/>
        <a:cs typeface="+mn-cs"/>
      </a:defRPr>
    </a:lvl4pPr>
    <a:lvl5pPr marL="1828800" algn="l" rtl="0" eaLnBrk="0" fontAlgn="base" hangingPunct="0">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スライド イメージ プレースホルダー 1"/>
          <p:cNvSpPr>
            <a:spLocks noGrp="1" noRot="1" noChangeAspect="1" noTextEdit="1"/>
          </p:cNvSpPr>
          <p:nvPr>
            <p:ph type="sldImg"/>
          </p:nvPr>
        </p:nvSpPr>
        <p:spPr>
          <a:ln/>
        </p:spPr>
      </p:sp>
      <p:sp>
        <p:nvSpPr>
          <p:cNvPr id="48131" name="ノート プレースホルダー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a:latin typeface="Arial" panose="020B0604020202020204" pitchFamily="34" charset="0"/>
            </a:endParaRPr>
          </a:p>
        </p:txBody>
      </p:sp>
      <p:sp>
        <p:nvSpPr>
          <p:cNvPr id="48132" name="スライド番号プレースホルダー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1366" eaLnBrk="0" hangingPunct="0">
              <a:spcBef>
                <a:spcPct val="30000"/>
              </a:spcBef>
              <a:defRPr kumimoji="1" sz="900">
                <a:solidFill>
                  <a:schemeClr val="tx1"/>
                </a:solidFill>
                <a:latin typeface="Arial" panose="020B0604020202020204" pitchFamily="34" charset="0"/>
                <a:ea typeface="ＭＳ Ｐ明朝" panose="02020600040205080304" pitchFamily="18" charset="-128"/>
              </a:defRPr>
            </a:lvl1pPr>
            <a:lvl2pPr marL="739890" indent="-284206" defTabSz="911366" eaLnBrk="0" hangingPunct="0">
              <a:spcBef>
                <a:spcPct val="30000"/>
              </a:spcBef>
              <a:defRPr kumimoji="1" sz="900">
                <a:solidFill>
                  <a:schemeClr val="tx1"/>
                </a:solidFill>
                <a:latin typeface="Arial" panose="020B0604020202020204" pitchFamily="34" charset="0"/>
                <a:ea typeface="ＭＳ Ｐ明朝" panose="02020600040205080304" pitchFamily="18" charset="-128"/>
              </a:defRPr>
            </a:lvl2pPr>
            <a:lvl3pPr marL="1141591" indent="-227048" defTabSz="911366" eaLnBrk="0" hangingPunct="0">
              <a:spcBef>
                <a:spcPct val="30000"/>
              </a:spcBef>
              <a:defRPr kumimoji="1" sz="900">
                <a:solidFill>
                  <a:schemeClr val="tx1"/>
                </a:solidFill>
                <a:latin typeface="Arial" panose="020B0604020202020204" pitchFamily="34" charset="0"/>
                <a:ea typeface="ＭＳ Ｐ明朝" panose="02020600040205080304" pitchFamily="18" charset="-128"/>
              </a:defRPr>
            </a:lvl3pPr>
            <a:lvl4pPr marL="1598862" indent="-227048" defTabSz="911366" eaLnBrk="0" hangingPunct="0">
              <a:spcBef>
                <a:spcPct val="30000"/>
              </a:spcBef>
              <a:defRPr kumimoji="1" sz="900">
                <a:solidFill>
                  <a:schemeClr val="tx1"/>
                </a:solidFill>
                <a:latin typeface="Arial" panose="020B0604020202020204" pitchFamily="34" charset="0"/>
                <a:ea typeface="ＭＳ Ｐ明朝" panose="02020600040205080304" pitchFamily="18" charset="-128"/>
              </a:defRPr>
            </a:lvl4pPr>
            <a:lvl5pPr marL="2054548" indent="-227048" defTabSz="911366" eaLnBrk="0" hangingPunct="0">
              <a:spcBef>
                <a:spcPct val="30000"/>
              </a:spcBef>
              <a:defRPr kumimoji="1" sz="900">
                <a:solidFill>
                  <a:schemeClr val="tx1"/>
                </a:solidFill>
                <a:latin typeface="Arial" panose="020B0604020202020204" pitchFamily="34" charset="0"/>
                <a:ea typeface="ＭＳ Ｐ明朝" panose="02020600040205080304" pitchFamily="18" charset="-128"/>
              </a:defRPr>
            </a:lvl5pPr>
            <a:lvl6pPr marL="2511817" indent="-227048" defTabSz="911366" eaLnBrk="0" fontAlgn="base" hangingPunct="0">
              <a:spcBef>
                <a:spcPct val="30000"/>
              </a:spcBef>
              <a:spcAft>
                <a:spcPct val="0"/>
              </a:spcAft>
              <a:defRPr kumimoji="1" sz="900">
                <a:solidFill>
                  <a:schemeClr val="tx1"/>
                </a:solidFill>
                <a:latin typeface="Arial" panose="020B0604020202020204" pitchFamily="34" charset="0"/>
                <a:ea typeface="ＭＳ Ｐ明朝" panose="02020600040205080304" pitchFamily="18" charset="-128"/>
              </a:defRPr>
            </a:lvl6pPr>
            <a:lvl7pPr marL="2969088" indent="-227048" defTabSz="911366" eaLnBrk="0" fontAlgn="base" hangingPunct="0">
              <a:spcBef>
                <a:spcPct val="30000"/>
              </a:spcBef>
              <a:spcAft>
                <a:spcPct val="0"/>
              </a:spcAft>
              <a:defRPr kumimoji="1" sz="900">
                <a:solidFill>
                  <a:schemeClr val="tx1"/>
                </a:solidFill>
                <a:latin typeface="Arial" panose="020B0604020202020204" pitchFamily="34" charset="0"/>
                <a:ea typeface="ＭＳ Ｐ明朝" panose="02020600040205080304" pitchFamily="18" charset="-128"/>
              </a:defRPr>
            </a:lvl7pPr>
            <a:lvl8pPr marL="3426358" indent="-227048" defTabSz="911366" eaLnBrk="0" fontAlgn="base" hangingPunct="0">
              <a:spcBef>
                <a:spcPct val="30000"/>
              </a:spcBef>
              <a:spcAft>
                <a:spcPct val="0"/>
              </a:spcAft>
              <a:defRPr kumimoji="1" sz="900">
                <a:solidFill>
                  <a:schemeClr val="tx1"/>
                </a:solidFill>
                <a:latin typeface="Arial" panose="020B0604020202020204" pitchFamily="34" charset="0"/>
                <a:ea typeface="ＭＳ Ｐ明朝" panose="02020600040205080304" pitchFamily="18" charset="-128"/>
              </a:defRPr>
            </a:lvl8pPr>
            <a:lvl9pPr marL="3883631" indent="-227048" defTabSz="911366" eaLnBrk="0" fontAlgn="base" hangingPunct="0">
              <a:spcBef>
                <a:spcPct val="30000"/>
              </a:spcBef>
              <a:spcAft>
                <a:spcPct val="0"/>
              </a:spcAft>
              <a:defRPr kumimoji="1" sz="900">
                <a:solidFill>
                  <a:schemeClr val="tx1"/>
                </a:solidFill>
                <a:latin typeface="Arial" panose="020B0604020202020204" pitchFamily="34" charset="0"/>
                <a:ea typeface="ＭＳ Ｐ明朝" panose="02020600040205080304" pitchFamily="18" charset="-128"/>
              </a:defRPr>
            </a:lvl9pPr>
          </a:lstStyle>
          <a:p>
            <a:pPr eaLnBrk="1" hangingPunct="1">
              <a:spcBef>
                <a:spcPct val="0"/>
              </a:spcBef>
            </a:pPr>
            <a:fld id="{00133BBA-1BF6-40CD-84A0-3FB7F51C575F}" type="slidenum">
              <a:rPr lang="en-US" altLang="ja-JP" sz="1100">
                <a:ea typeface="ＭＳ Ｐゴシック" panose="020B0600070205080204" pitchFamily="50" charset="-128"/>
              </a:rPr>
              <a:pPr eaLnBrk="1" hangingPunct="1">
                <a:spcBef>
                  <a:spcPct val="0"/>
                </a:spcBef>
              </a:pPr>
              <a:t>0</a:t>
            </a:fld>
            <a:endParaRPr lang="en-US" altLang="ja-JP" sz="1100">
              <a:ea typeface="ＭＳ Ｐゴシック" panose="020B0600070205080204" pitchFamily="50" charset="-128"/>
            </a:endParaRPr>
          </a:p>
        </p:txBody>
      </p:sp>
    </p:spTree>
    <p:extLst>
      <p:ext uri="{BB962C8B-B14F-4D97-AF65-F5344CB8AC3E}">
        <p14:creationId xmlns:p14="http://schemas.microsoft.com/office/powerpoint/2010/main" val="19158442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スライド イメージ プレースホルダー 1"/>
          <p:cNvSpPr>
            <a:spLocks noGrp="1" noRot="1" noChangeAspect="1" noTextEdit="1"/>
          </p:cNvSpPr>
          <p:nvPr>
            <p:ph type="sldImg"/>
          </p:nvPr>
        </p:nvSpPr>
        <p:spPr>
          <a:ln/>
        </p:spPr>
      </p:sp>
      <p:sp>
        <p:nvSpPr>
          <p:cNvPr id="11267" name="ノート プレースホルダー 2"/>
          <p:cNvSpPr>
            <a:spLocks noGrp="1"/>
          </p:cNvSpPr>
          <p:nvPr>
            <p:ph type="body" idx="1"/>
          </p:nvPr>
        </p:nvSpPr>
        <p:spPr>
          <a:noFill/>
        </p:spPr>
        <p:txBody>
          <a:bodyPr/>
          <a:lstStyle/>
          <a:p>
            <a:endParaRPr lang="en-US" altLang="ja-JP">
              <a:latin typeface="Arial" panose="020B0604020202020204" pitchFamily="34" charset="0"/>
            </a:endParaRPr>
          </a:p>
          <a:p>
            <a:r>
              <a:rPr lang="ja-JP" altLang="en-US">
                <a:latin typeface="Arial" panose="020B0604020202020204" pitchFamily="34" charset="0"/>
              </a:rPr>
              <a:t>排水機場の予定地ですが、大阪市西成区南津守２丁目にあった大阪製鉄所津守工場（平成１０年に廃止）の跡地で、用地は取得済みです。</a:t>
            </a:r>
            <a:endParaRPr lang="en-US" altLang="ja-JP">
              <a:latin typeface="Arial" panose="020B0604020202020204" pitchFamily="34" charset="0"/>
            </a:endParaRPr>
          </a:p>
          <a:p>
            <a:endParaRPr lang="en-US" altLang="ja-JP">
              <a:latin typeface="Arial" panose="020B0604020202020204" pitchFamily="34" charset="0"/>
            </a:endParaRPr>
          </a:p>
          <a:p>
            <a:r>
              <a:rPr lang="ja-JP" altLang="en-US">
                <a:latin typeface="Arial" panose="020B0604020202020204" pitchFamily="34" charset="0"/>
              </a:rPr>
              <a:t>（参考）</a:t>
            </a:r>
            <a:endParaRPr lang="en-US" altLang="ja-JP">
              <a:latin typeface="Arial" panose="020B0604020202020204" pitchFamily="34" charset="0"/>
            </a:endParaRPr>
          </a:p>
          <a:p>
            <a:r>
              <a:rPr lang="ja-JP" altLang="en-US">
                <a:latin typeface="Arial" panose="020B0604020202020204" pitchFamily="34" charset="0"/>
              </a:rPr>
              <a:t>・大阪製鉄津守工場は平成１０年１０月閉鎖</a:t>
            </a:r>
            <a:endParaRPr lang="en-US" altLang="ja-JP">
              <a:latin typeface="Arial" panose="020B0604020202020204" pitchFamily="34" charset="0"/>
            </a:endParaRPr>
          </a:p>
          <a:p>
            <a:r>
              <a:rPr lang="ja-JP" altLang="en-US">
                <a:latin typeface="Arial" panose="020B0604020202020204" pitchFamily="34" charset="0"/>
              </a:rPr>
              <a:t>・取得用地は約３ヘクタール　</a:t>
            </a:r>
            <a:endParaRPr lang="en-US" altLang="ja-JP">
              <a:latin typeface="Arial" panose="020B0604020202020204" pitchFamily="34" charset="0"/>
            </a:endParaRPr>
          </a:p>
          <a:p>
            <a:endParaRPr lang="en-US" altLang="ja-JP">
              <a:latin typeface="Arial" panose="020B0604020202020204" pitchFamily="34" charset="0"/>
            </a:endParaRPr>
          </a:p>
          <a:p>
            <a:r>
              <a:rPr lang="ja-JP" altLang="en-US">
                <a:latin typeface="Arial" panose="020B0604020202020204" pitchFamily="34" charset="0"/>
              </a:rPr>
              <a:t>約３ヘクタールの用地は跡の寝屋川ブロック河川整備計画</a:t>
            </a:r>
            <a:endParaRPr lang="en-US" altLang="ja-JP">
              <a:latin typeface="Arial" panose="020B0604020202020204" pitchFamily="34" charset="0"/>
            </a:endParaRPr>
          </a:p>
        </p:txBody>
      </p:sp>
      <p:sp>
        <p:nvSpPr>
          <p:cNvPr id="11268" name="スライド番号プレースホルダー 3"/>
          <p:cNvSpPr>
            <a:spLocks noGrp="1"/>
          </p:cNvSpPr>
          <p:nvPr>
            <p:ph type="sldNum" sz="quarter" idx="5"/>
          </p:nvPr>
        </p:nvSpPr>
        <p:spPr>
          <a:noFill/>
        </p:spPr>
        <p:txBody>
          <a:bodyPr/>
          <a:lstStyle>
            <a:lvl1pPr defTabSz="904875">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42950" indent="-282575" defTabSz="904875">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46175" indent="-225425" defTabSz="904875">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606550" indent="-225425" defTabSz="904875">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66925" indent="-225425" defTabSz="904875">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524125" indent="-225425" defTabSz="90487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81325" indent="-225425" defTabSz="90487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438525" indent="-225425" defTabSz="90487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95725" indent="-225425" defTabSz="90487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a:spcBef>
                <a:spcPct val="0"/>
              </a:spcBef>
            </a:pPr>
            <a:fld id="{1F33A726-9948-4E40-9E5D-98A7C4761DF4}" type="slidenum">
              <a:rPr lang="en-US" altLang="ja-JP" smtClean="0">
                <a:ea typeface="ＭＳ Ｐゴシック" panose="020B0600070205080204" pitchFamily="50" charset="-128"/>
              </a:rPr>
              <a:pPr>
                <a:spcBef>
                  <a:spcPct val="0"/>
                </a:spcBef>
              </a:pPr>
              <a:t>8</a:t>
            </a:fld>
            <a:endParaRPr lang="en-US" altLang="ja-JP">
              <a:ea typeface="ＭＳ Ｐゴシック" panose="020B0600070205080204" pitchFamily="50" charset="-128"/>
            </a:endParaRPr>
          </a:p>
        </p:txBody>
      </p:sp>
    </p:spTree>
    <p:extLst>
      <p:ext uri="{BB962C8B-B14F-4D97-AF65-F5344CB8AC3E}">
        <p14:creationId xmlns:p14="http://schemas.microsoft.com/office/powerpoint/2010/main" val="29627375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スライド イメージ プレースホルダー 1"/>
          <p:cNvSpPr>
            <a:spLocks noGrp="1" noRot="1" noChangeAspect="1" noTextEdit="1"/>
          </p:cNvSpPr>
          <p:nvPr>
            <p:ph type="sldImg"/>
          </p:nvPr>
        </p:nvSpPr>
        <p:spPr>
          <a:ln/>
        </p:spPr>
      </p:sp>
      <p:sp>
        <p:nvSpPr>
          <p:cNvPr id="13315" name="ノート プレースホルダー 2"/>
          <p:cNvSpPr>
            <a:spLocks noGrp="1"/>
          </p:cNvSpPr>
          <p:nvPr>
            <p:ph type="body" idx="1"/>
          </p:nvPr>
        </p:nvSpPr>
        <p:spPr>
          <a:noFill/>
        </p:spPr>
        <p:txBody>
          <a:bodyPr/>
          <a:lstStyle/>
          <a:p>
            <a:endParaRPr lang="en-US" altLang="ja-JP">
              <a:latin typeface="Arial" panose="020B0604020202020204" pitchFamily="34" charset="0"/>
            </a:endParaRPr>
          </a:p>
          <a:p>
            <a:r>
              <a:rPr lang="ja-JP" altLang="en-US">
                <a:latin typeface="Arial" panose="020B0604020202020204" pitchFamily="34" charset="0"/>
              </a:rPr>
              <a:t>排水機場の予定地ですが、大阪市西成区南津守２丁目にあった大阪製鉄所津守工場（平成１０年に廃止）の跡地で、用地は取得済みです。</a:t>
            </a:r>
            <a:endParaRPr lang="en-US" altLang="ja-JP">
              <a:latin typeface="Arial" panose="020B0604020202020204" pitchFamily="34" charset="0"/>
            </a:endParaRPr>
          </a:p>
          <a:p>
            <a:endParaRPr lang="en-US" altLang="ja-JP">
              <a:latin typeface="Arial" panose="020B0604020202020204" pitchFamily="34" charset="0"/>
            </a:endParaRPr>
          </a:p>
          <a:p>
            <a:r>
              <a:rPr lang="ja-JP" altLang="en-US">
                <a:latin typeface="Arial" panose="020B0604020202020204" pitchFamily="34" charset="0"/>
              </a:rPr>
              <a:t>（参考）</a:t>
            </a:r>
            <a:endParaRPr lang="en-US" altLang="ja-JP">
              <a:latin typeface="Arial" panose="020B0604020202020204" pitchFamily="34" charset="0"/>
            </a:endParaRPr>
          </a:p>
          <a:p>
            <a:r>
              <a:rPr lang="ja-JP" altLang="en-US">
                <a:latin typeface="Arial" panose="020B0604020202020204" pitchFamily="34" charset="0"/>
              </a:rPr>
              <a:t>・大阪製鉄津守工場は平成１０年１０月閉鎖</a:t>
            </a:r>
            <a:endParaRPr lang="en-US" altLang="ja-JP">
              <a:latin typeface="Arial" panose="020B0604020202020204" pitchFamily="34" charset="0"/>
            </a:endParaRPr>
          </a:p>
          <a:p>
            <a:r>
              <a:rPr lang="ja-JP" altLang="en-US">
                <a:latin typeface="Arial" panose="020B0604020202020204" pitchFamily="34" charset="0"/>
              </a:rPr>
              <a:t>・取得用地は約３ヘクタール　</a:t>
            </a:r>
            <a:endParaRPr lang="en-US" altLang="ja-JP">
              <a:latin typeface="Arial" panose="020B0604020202020204" pitchFamily="34" charset="0"/>
            </a:endParaRPr>
          </a:p>
          <a:p>
            <a:endParaRPr lang="en-US" altLang="ja-JP">
              <a:latin typeface="Arial" panose="020B0604020202020204" pitchFamily="34" charset="0"/>
            </a:endParaRPr>
          </a:p>
          <a:p>
            <a:r>
              <a:rPr lang="ja-JP" altLang="en-US">
                <a:latin typeface="Arial" panose="020B0604020202020204" pitchFamily="34" charset="0"/>
              </a:rPr>
              <a:t>約３ヘクタールの用地は跡の寝屋川ブロック河川整備計画</a:t>
            </a:r>
            <a:endParaRPr lang="en-US" altLang="ja-JP">
              <a:latin typeface="Arial" panose="020B0604020202020204" pitchFamily="34" charset="0"/>
            </a:endParaRPr>
          </a:p>
        </p:txBody>
      </p:sp>
      <p:sp>
        <p:nvSpPr>
          <p:cNvPr id="13316" name="スライド番号プレースホルダー 3"/>
          <p:cNvSpPr>
            <a:spLocks noGrp="1"/>
          </p:cNvSpPr>
          <p:nvPr>
            <p:ph type="sldNum" sz="quarter" idx="5"/>
          </p:nvPr>
        </p:nvSpPr>
        <p:spPr>
          <a:noFill/>
        </p:spPr>
        <p:txBody>
          <a:bodyPr/>
          <a:lstStyle>
            <a:lvl1pPr defTabSz="904875">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42950" indent="-282575" defTabSz="904875">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46175" indent="-225425" defTabSz="904875">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606550" indent="-225425" defTabSz="904875">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66925" indent="-225425" defTabSz="904875">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524125" indent="-225425" defTabSz="90487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81325" indent="-225425" defTabSz="90487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438525" indent="-225425" defTabSz="90487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95725" indent="-225425" defTabSz="90487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a:spcBef>
                <a:spcPct val="0"/>
              </a:spcBef>
            </a:pPr>
            <a:fld id="{6316B417-8C0C-41E5-8E11-F89A4D6D3B38}" type="slidenum">
              <a:rPr lang="en-US" altLang="ja-JP" smtClean="0">
                <a:ea typeface="ＭＳ Ｐゴシック" panose="020B0600070205080204" pitchFamily="50" charset="-128"/>
              </a:rPr>
              <a:pPr>
                <a:spcBef>
                  <a:spcPct val="0"/>
                </a:spcBef>
              </a:pPr>
              <a:t>9</a:t>
            </a:fld>
            <a:endParaRPr lang="en-US" altLang="ja-JP">
              <a:ea typeface="ＭＳ Ｐゴシック" panose="020B0600070205080204" pitchFamily="50" charset="-128"/>
            </a:endParaRPr>
          </a:p>
        </p:txBody>
      </p:sp>
    </p:spTree>
    <p:extLst>
      <p:ext uri="{BB962C8B-B14F-4D97-AF65-F5344CB8AC3E}">
        <p14:creationId xmlns:p14="http://schemas.microsoft.com/office/powerpoint/2010/main" val="6674157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a:t>マスタ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 サブタイトルの書式設定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BF28B2F2-B0B4-446B-A856-E64D4F4ADA3B}" type="slidenum">
              <a:rPr lang="en-US" altLang="ja-JP"/>
              <a:pPr>
                <a:defRPr/>
              </a:pPr>
              <a:t>‹#›</a:t>
            </a:fld>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ー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9734BA27-D558-4548-9AD0-DE6E16555641}" type="slidenum">
              <a:rPr lang="en-US" altLang="ja-JP"/>
              <a:pPr>
                <a:defRPr/>
              </a:pPr>
              <a: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a:t>マスタ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B7211BC4-6A62-4841-BD70-64A8AB0AD07B}" type="slidenum">
              <a:rPr lang="en-US" altLang="ja-JP"/>
              <a:pPr>
                <a:defRPr/>
              </a:pPr>
              <a: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ー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6839A44B-D004-44F0-8C89-297593928FDB}" type="slidenum">
              <a:rPr lang="en-US" altLang="ja-JP"/>
              <a:pPr>
                <a:defRPr/>
              </a:pPr>
              <a: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5BB47E74-1B85-4871-BA66-D13BD6652B52}" type="slidenum">
              <a:rPr lang="en-US" altLang="ja-JP"/>
              <a:pPr>
                <a:defRPr/>
              </a:pPr>
              <a: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DB902BCE-BA70-4F87-AD6C-90A86573CED4}" type="slidenum">
              <a:rPr lang="en-US" altLang="ja-JP"/>
              <a:pPr>
                <a:defRPr/>
              </a:pPr>
              <a: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a:t>マスタ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9" name="Rectangle 6"/>
          <p:cNvSpPr>
            <a:spLocks noGrp="1" noChangeArrowheads="1"/>
          </p:cNvSpPr>
          <p:nvPr>
            <p:ph type="sldNum" sz="quarter" idx="12"/>
          </p:nvPr>
        </p:nvSpPr>
        <p:spPr>
          <a:ln/>
        </p:spPr>
        <p:txBody>
          <a:bodyPr/>
          <a:lstStyle>
            <a:lvl1pPr>
              <a:defRPr/>
            </a:lvl1pPr>
          </a:lstStyle>
          <a:p>
            <a:pPr>
              <a:defRPr/>
            </a:pPr>
            <a:fld id="{75890F46-551A-4FBF-A65D-3C6A6063841D}" type="slidenum">
              <a:rPr lang="en-US" altLang="ja-JP"/>
              <a:pPr>
                <a:defRPr/>
              </a:pPr>
              <a: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6"/>
          <p:cNvSpPr>
            <a:spLocks noGrp="1" noChangeArrowheads="1"/>
          </p:cNvSpPr>
          <p:nvPr>
            <p:ph type="sldNum" sz="quarter" idx="12"/>
          </p:nvPr>
        </p:nvSpPr>
        <p:spPr>
          <a:ln/>
        </p:spPr>
        <p:txBody>
          <a:bodyPr/>
          <a:lstStyle>
            <a:lvl1pPr>
              <a:defRPr/>
            </a:lvl1pPr>
          </a:lstStyle>
          <a:p>
            <a:pPr>
              <a:defRPr/>
            </a:pPr>
            <a:fld id="{726E2EBF-4234-48F1-8D65-15963996D56A}" type="slidenum">
              <a:rPr lang="en-US" altLang="ja-JP"/>
              <a:pPr>
                <a:defRPr/>
              </a:pPr>
              <a: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4" name="Rectangle 6"/>
          <p:cNvSpPr>
            <a:spLocks noGrp="1" noChangeArrowheads="1"/>
          </p:cNvSpPr>
          <p:nvPr>
            <p:ph type="sldNum" sz="quarter" idx="12"/>
          </p:nvPr>
        </p:nvSpPr>
        <p:spPr>
          <a:ln/>
        </p:spPr>
        <p:txBody>
          <a:bodyPr/>
          <a:lstStyle>
            <a:lvl1pPr>
              <a:defRPr/>
            </a:lvl1pPr>
          </a:lstStyle>
          <a:p>
            <a:pPr>
              <a:defRPr/>
            </a:pPr>
            <a:fld id="{0B866538-FDA1-42A1-9A12-9621777AF64D}" type="slidenum">
              <a:rPr lang="en-US" altLang="ja-JP"/>
              <a:pPr>
                <a:defRPr/>
              </a:pPr>
              <a: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a:t>マスタ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6EAA78AE-378F-440A-8ADA-81888812BC7B}" type="slidenum">
              <a:rPr lang="en-US" altLang="ja-JP"/>
              <a:pPr>
                <a:defRPr/>
              </a:pPr>
              <a: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a:t>マスタ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ja-JP" altLang="en-US" noProof="0"/>
              <a:t>アイコンをクリックして図を追加</a:t>
            </a:r>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A52158B9-7AFF-4C48-BB70-15CF0132313A}" type="slidenum">
              <a:rPr lang="en-US" altLang="ja-JP"/>
              <a:pPr>
                <a:defRPr/>
              </a:pPr>
              <a: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a:defRPr kumimoji="0" sz="1400">
                <a:latin typeface="Arial" charset="0"/>
                <a:ea typeface="ＭＳ Ｐゴシック" charset="-128"/>
              </a:defRPr>
            </a:lvl1pPr>
          </a:lstStyle>
          <a:p>
            <a:pPr>
              <a:defRPr/>
            </a:pPr>
            <a:endParaRPr lang="en-US" altLang="ja-JP"/>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algn="ctr">
              <a:defRPr kumimoji="0" sz="1400">
                <a:latin typeface="Arial" charset="0"/>
                <a:ea typeface="ＭＳ Ｐゴシック" charset="-128"/>
              </a:defRPr>
            </a:lvl1pPr>
          </a:lstStyle>
          <a:p>
            <a:pPr>
              <a:defRPr/>
            </a:pPr>
            <a:endParaRPr lang="en-US" altLang="ja-JP"/>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algn="r">
              <a:defRPr kumimoji="0" sz="1400">
                <a:latin typeface="Arial" charset="0"/>
                <a:ea typeface="ＭＳ Ｐゴシック" charset="-128"/>
              </a:defRPr>
            </a:lvl1pPr>
          </a:lstStyle>
          <a:p>
            <a:pPr>
              <a:defRPr/>
            </a:pPr>
            <a:fld id="{69166F3A-AAE4-489D-BFCA-C58B48EC6F2A}" type="slidenum">
              <a:rPr lang="en-US" altLang="ja-JP"/>
              <a:pPr>
                <a:defRPr/>
              </a:pPr>
              <a:t>‹#›</a:t>
            </a:fld>
            <a:endParaRPr lang="en-US" altLang="ja-JP"/>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ＭＳ Ｐゴシック" charset="-128"/>
        </a:defRPr>
      </a:lvl2pPr>
      <a:lvl3pPr algn="ctr" rtl="0" eaLnBrk="0" fontAlgn="base" hangingPunct="0">
        <a:spcBef>
          <a:spcPct val="0"/>
        </a:spcBef>
        <a:spcAft>
          <a:spcPct val="0"/>
        </a:spcAft>
        <a:defRPr kumimoji="1" sz="4400">
          <a:solidFill>
            <a:schemeClr val="tx2"/>
          </a:solidFill>
          <a:latin typeface="Arial" charset="0"/>
          <a:ea typeface="ＭＳ Ｐゴシック" charset="-128"/>
        </a:defRPr>
      </a:lvl3pPr>
      <a:lvl4pPr algn="ctr" rtl="0" eaLnBrk="0" fontAlgn="base" hangingPunct="0">
        <a:spcBef>
          <a:spcPct val="0"/>
        </a:spcBef>
        <a:spcAft>
          <a:spcPct val="0"/>
        </a:spcAft>
        <a:defRPr kumimoji="1" sz="4400">
          <a:solidFill>
            <a:schemeClr val="tx2"/>
          </a:solidFill>
          <a:latin typeface="Arial" charset="0"/>
          <a:ea typeface="ＭＳ Ｐゴシック" charset="-128"/>
        </a:defRPr>
      </a:lvl4pPr>
      <a:lvl5pPr algn="ctr" rtl="0" eaLnBrk="0" fontAlgn="base" hangingPunct="0">
        <a:spcBef>
          <a:spcPct val="0"/>
        </a:spcBef>
        <a:spcAft>
          <a:spcPct val="0"/>
        </a:spcAft>
        <a:defRPr kumimoji="1" sz="4400">
          <a:solidFill>
            <a:schemeClr val="tx2"/>
          </a:solidFill>
          <a:latin typeface="Arial" charset="0"/>
          <a:ea typeface="ＭＳ Ｐゴシック" charset="-128"/>
        </a:defRPr>
      </a:lvl5pPr>
      <a:lvl6pPr marL="457200" algn="ctr" rtl="0" eaLnBrk="1" fontAlgn="base" hangingPunct="1">
        <a:spcBef>
          <a:spcPct val="0"/>
        </a:spcBef>
        <a:spcAft>
          <a:spcPct val="0"/>
        </a:spcAft>
        <a:defRPr kumimoji="1" sz="4400">
          <a:solidFill>
            <a:schemeClr val="tx2"/>
          </a:solidFill>
          <a:latin typeface="Arial" charset="0"/>
          <a:ea typeface="ＭＳ Ｐゴシック" charset="-128"/>
        </a:defRPr>
      </a:lvl6pPr>
      <a:lvl7pPr marL="914400" algn="ctr" rtl="0" eaLnBrk="1" fontAlgn="base" hangingPunct="1">
        <a:spcBef>
          <a:spcPct val="0"/>
        </a:spcBef>
        <a:spcAft>
          <a:spcPct val="0"/>
        </a:spcAft>
        <a:defRPr kumimoji="1" sz="4400">
          <a:solidFill>
            <a:schemeClr val="tx2"/>
          </a:solidFill>
          <a:latin typeface="Arial" charset="0"/>
          <a:ea typeface="ＭＳ Ｐゴシック" charset="-128"/>
        </a:defRPr>
      </a:lvl7pPr>
      <a:lvl8pPr marL="1371600" algn="ctr" rtl="0" eaLnBrk="1" fontAlgn="base" hangingPunct="1">
        <a:spcBef>
          <a:spcPct val="0"/>
        </a:spcBef>
        <a:spcAft>
          <a:spcPct val="0"/>
        </a:spcAft>
        <a:defRPr kumimoji="1" sz="4400">
          <a:solidFill>
            <a:schemeClr val="tx2"/>
          </a:solidFill>
          <a:latin typeface="Arial" charset="0"/>
          <a:ea typeface="ＭＳ Ｐゴシック" charset="-128"/>
        </a:defRPr>
      </a:lvl8pPr>
      <a:lvl9pPr marL="1828800" algn="ctr" rtl="0" eaLnBrk="1" fontAlgn="base" hangingPunct="1">
        <a:spcBef>
          <a:spcPct val="0"/>
        </a:spcBef>
        <a:spcAft>
          <a:spcPct val="0"/>
        </a:spcAft>
        <a:defRPr kumimoji="1" sz="4400">
          <a:solidFill>
            <a:schemeClr val="tx2"/>
          </a:solidFill>
          <a:latin typeface="Arial" charset="0"/>
          <a:ea typeface="ＭＳ Ｐゴシック"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7.em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8.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emf"/><Relationship Id="rId1" Type="http://schemas.openxmlformats.org/officeDocument/2006/relationships/slideLayout" Target="../slideLayouts/slideLayout2.xml"/><Relationship Id="rId5" Type="http://schemas.openxmlformats.org/officeDocument/2006/relationships/image" Target="../media/image6.emf"/><Relationship Id="rId4" Type="http://schemas.openxmlformats.org/officeDocument/2006/relationships/image" Target="../media/image5.emf"/></Relationships>
</file>

<file path=ppt/slides/_rels/slide5.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image" Target="../media/image7.emf"/><Relationship Id="rId1" Type="http://schemas.openxmlformats.org/officeDocument/2006/relationships/slideLayout" Target="../slideLayouts/slideLayout2.xml"/><Relationship Id="rId4" Type="http://schemas.openxmlformats.org/officeDocument/2006/relationships/image" Target="../media/image9.emf"/></Relationships>
</file>

<file path=ppt/slides/_rels/slide6.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10.emf"/><Relationship Id="rId1" Type="http://schemas.openxmlformats.org/officeDocument/2006/relationships/slideLayout" Target="../slideLayouts/slideLayout2.xml"/><Relationship Id="rId5" Type="http://schemas.openxmlformats.org/officeDocument/2006/relationships/image" Target="../media/image12.emf"/><Relationship Id="rId4" Type="http://schemas.openxmlformats.org/officeDocument/2006/relationships/image" Target="../media/image11.emf"/></Relationships>
</file>

<file path=ppt/slides/_rels/slide7.xml.rels><?xml version="1.0" encoding="UTF-8" standalone="yes"?>
<Relationships xmlns="http://schemas.openxmlformats.org/package/2006/relationships"><Relationship Id="rId3" Type="http://schemas.openxmlformats.org/officeDocument/2006/relationships/image" Target="../media/image14.emf"/><Relationship Id="rId2" Type="http://schemas.openxmlformats.org/officeDocument/2006/relationships/image" Target="../media/image13.emf"/><Relationship Id="rId1" Type="http://schemas.openxmlformats.org/officeDocument/2006/relationships/slideLayout" Target="../slideLayouts/slideLayout2.xml"/><Relationship Id="rId4" Type="http://schemas.openxmlformats.org/officeDocument/2006/relationships/image" Target="../media/image15.emf"/></Relationships>
</file>

<file path=ppt/slides/_rels/slide8.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6.em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ctrTitle"/>
          </p:nvPr>
        </p:nvSpPr>
        <p:spPr>
          <a:xfrm>
            <a:off x="773723" y="2405081"/>
            <a:ext cx="7680081" cy="490134"/>
          </a:xfrm>
        </p:spPr>
        <p:txBody>
          <a:bodyPr>
            <a:spAutoFit/>
          </a:bodyPr>
          <a:lstStyle/>
          <a:p>
            <a:pPr eaLnBrk="1" hangingPunct="1"/>
            <a:r>
              <a:rPr lang="ja-JP" altLang="en-US" sz="2585" dirty="0"/>
              <a:t>できるだけ手戻りのない設計の考え方</a:t>
            </a:r>
          </a:p>
        </p:txBody>
      </p:sp>
      <p:sp>
        <p:nvSpPr>
          <p:cNvPr id="30723" name="Line 4"/>
          <p:cNvSpPr>
            <a:spLocks noChangeShapeType="1"/>
          </p:cNvSpPr>
          <p:nvPr/>
        </p:nvSpPr>
        <p:spPr bwMode="auto">
          <a:xfrm>
            <a:off x="762000" y="3138854"/>
            <a:ext cx="7696200" cy="0"/>
          </a:xfrm>
          <a:prstGeom prst="line">
            <a:avLst/>
          </a:prstGeom>
          <a:noFill/>
          <a:ln w="57150" cmpd="thinThick">
            <a:solidFill>
              <a:schemeClr val="tx1"/>
            </a:solidFill>
            <a:round/>
            <a:headEnd/>
            <a:tailEnd/>
          </a:ln>
          <a:extLst>
            <a:ext uri="{909E8E84-426E-40DD-AFC4-6F175D3DCCD1}">
              <a14:hiddenFill xmlns:a14="http://schemas.microsoft.com/office/drawing/2010/main">
                <a:noFill/>
              </a14:hiddenFill>
            </a:ext>
          </a:extLst>
        </p:spPr>
        <p:txBody>
          <a:bodyPr lIns="63152" tIns="31577" rIns="63152" bIns="31577"/>
          <a:lstStyle/>
          <a:p>
            <a:endParaRPr lang="ja-JP" altLang="en-US" sz="1477"/>
          </a:p>
        </p:txBody>
      </p:sp>
      <p:sp>
        <p:nvSpPr>
          <p:cNvPr id="30724" name="Line 5"/>
          <p:cNvSpPr>
            <a:spLocks noChangeShapeType="1"/>
          </p:cNvSpPr>
          <p:nvPr/>
        </p:nvSpPr>
        <p:spPr bwMode="auto">
          <a:xfrm>
            <a:off x="762000" y="2165838"/>
            <a:ext cx="7696200" cy="0"/>
          </a:xfrm>
          <a:prstGeom prst="line">
            <a:avLst/>
          </a:prstGeom>
          <a:noFill/>
          <a:ln w="57150" cmpd="thickThin">
            <a:solidFill>
              <a:schemeClr val="tx1"/>
            </a:solidFill>
            <a:round/>
            <a:headEnd/>
            <a:tailEnd/>
          </a:ln>
          <a:extLst>
            <a:ext uri="{909E8E84-426E-40DD-AFC4-6F175D3DCCD1}">
              <a14:hiddenFill xmlns:a14="http://schemas.microsoft.com/office/drawing/2010/main">
                <a:noFill/>
              </a14:hiddenFill>
            </a:ext>
          </a:extLst>
        </p:spPr>
        <p:txBody>
          <a:bodyPr lIns="63152" tIns="31577" rIns="63152" bIns="31577"/>
          <a:lstStyle/>
          <a:p>
            <a:endParaRPr lang="ja-JP" altLang="en-US" sz="1477"/>
          </a:p>
        </p:txBody>
      </p:sp>
      <p:graphicFrame>
        <p:nvGraphicFramePr>
          <p:cNvPr id="6" name="Group 16">
            <a:extLst>
              <a:ext uri="{FF2B5EF4-FFF2-40B4-BE49-F238E27FC236}">
                <a16:creationId xmlns:a16="http://schemas.microsoft.com/office/drawing/2014/main" id="{9C2A755C-0B61-431B-9DAF-78095878A70E}"/>
              </a:ext>
            </a:extLst>
          </p:cNvPr>
          <p:cNvGraphicFramePr>
            <a:graphicFrameLocks noGrp="1"/>
          </p:cNvGraphicFramePr>
          <p:nvPr>
            <p:extLst>
              <p:ext uri="{D42A27DB-BD31-4B8C-83A1-F6EECF244321}">
                <p14:modId xmlns:p14="http://schemas.microsoft.com/office/powerpoint/2010/main" val="3770082269"/>
              </p:ext>
            </p:extLst>
          </p:nvPr>
        </p:nvGraphicFramePr>
        <p:xfrm>
          <a:off x="5926347" y="619858"/>
          <a:ext cx="2978796" cy="797169"/>
        </p:xfrm>
        <a:graphic>
          <a:graphicData uri="http://schemas.openxmlformats.org/drawingml/2006/table">
            <a:tbl>
              <a:tblPr/>
              <a:tblGrid>
                <a:gridCol w="2053112">
                  <a:extLst>
                    <a:ext uri="{9D8B030D-6E8A-4147-A177-3AD203B41FA5}">
                      <a16:colId xmlns:a16="http://schemas.microsoft.com/office/drawing/2014/main" val="20000"/>
                    </a:ext>
                  </a:extLst>
                </a:gridCol>
                <a:gridCol w="925684">
                  <a:extLst>
                    <a:ext uri="{9D8B030D-6E8A-4147-A177-3AD203B41FA5}">
                      <a16:colId xmlns:a16="http://schemas.microsoft.com/office/drawing/2014/main" val="20001"/>
                    </a:ext>
                  </a:extLst>
                </a:gridCol>
              </a:tblGrid>
              <a:tr h="797169">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dirty="0">
                          <a:ln>
                            <a:noFill/>
                          </a:ln>
                          <a:solidFill>
                            <a:schemeClr val="tx1"/>
                          </a:solidFill>
                          <a:effectLst/>
                          <a:latin typeface="ＭＳ ゴシック" pitchFamily="49" charset="-128"/>
                          <a:ea typeface="ＭＳ ゴシック" pitchFamily="49" charset="-128"/>
                        </a:rPr>
                        <a:t>令和元年</a:t>
                      </a:r>
                      <a:r>
                        <a:rPr kumimoji="1" lang="en-US" altLang="ja-JP" sz="1200" b="0" i="0" u="none" strike="noStrike" cap="none" normalizeH="0" baseline="0" dirty="0">
                          <a:ln>
                            <a:noFill/>
                          </a:ln>
                          <a:solidFill>
                            <a:schemeClr val="tx1"/>
                          </a:solidFill>
                          <a:effectLst/>
                          <a:latin typeface="ＭＳ ゴシック" pitchFamily="49" charset="-128"/>
                          <a:ea typeface="ＭＳ ゴシック" pitchFamily="49" charset="-128"/>
                        </a:rPr>
                        <a:t>12</a:t>
                      </a:r>
                      <a:r>
                        <a:rPr kumimoji="1" lang="ja-JP" altLang="en-US" sz="1200" b="0" i="0" u="none" strike="noStrike" cap="none" normalizeH="0" baseline="0" dirty="0">
                          <a:ln>
                            <a:noFill/>
                          </a:ln>
                          <a:solidFill>
                            <a:schemeClr val="tx1"/>
                          </a:solidFill>
                          <a:effectLst/>
                          <a:latin typeface="ＭＳ ゴシック" pitchFamily="49" charset="-128"/>
                          <a:ea typeface="ＭＳ ゴシック" pitchFamily="49" charset="-128"/>
                        </a:rPr>
                        <a:t>月</a:t>
                      </a:r>
                      <a:r>
                        <a:rPr kumimoji="1" lang="en-US" altLang="ja-JP" sz="1200" b="0" i="0" u="none" strike="noStrike" cap="none" normalizeH="0" baseline="0" dirty="0">
                          <a:ln>
                            <a:noFill/>
                          </a:ln>
                          <a:solidFill>
                            <a:schemeClr val="tx1"/>
                          </a:solidFill>
                          <a:effectLst/>
                          <a:latin typeface="ＭＳ ゴシック" pitchFamily="49" charset="-128"/>
                          <a:ea typeface="ＭＳ ゴシック" pitchFamily="49" charset="-128"/>
                        </a:rPr>
                        <a:t>23</a:t>
                      </a:r>
                      <a:r>
                        <a:rPr kumimoji="1" lang="ja-JP" altLang="en-US" sz="1200" b="0" i="0" u="none" strike="noStrike" cap="none" normalizeH="0" baseline="0" dirty="0">
                          <a:ln>
                            <a:noFill/>
                          </a:ln>
                          <a:solidFill>
                            <a:schemeClr val="tx1"/>
                          </a:solidFill>
                          <a:effectLst/>
                          <a:latin typeface="ＭＳ ゴシック" pitchFamily="49" charset="-128"/>
                          <a:ea typeface="ＭＳ ゴシック" pitchFamily="49" charset="-128"/>
                        </a:rPr>
                        <a:t>日（月）</a:t>
                      </a:r>
                    </a:p>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dirty="0">
                          <a:ln>
                            <a:noFill/>
                          </a:ln>
                          <a:solidFill>
                            <a:schemeClr val="tx1"/>
                          </a:solidFill>
                          <a:effectLst/>
                          <a:latin typeface="ＭＳ ゴシック" pitchFamily="49" charset="-128"/>
                          <a:ea typeface="ＭＳ ゴシック" pitchFamily="49" charset="-128"/>
                        </a:rPr>
                        <a:t>令和元年度　第</a:t>
                      </a:r>
                      <a:r>
                        <a:rPr kumimoji="1" lang="en-US" altLang="ja-JP" sz="1200" b="0" i="0" u="none" strike="noStrike" cap="none" normalizeH="0" baseline="0" dirty="0">
                          <a:ln>
                            <a:noFill/>
                          </a:ln>
                          <a:solidFill>
                            <a:schemeClr val="tx1"/>
                          </a:solidFill>
                          <a:effectLst/>
                          <a:latin typeface="ＭＳ ゴシック" pitchFamily="49" charset="-128"/>
                          <a:ea typeface="ＭＳ ゴシック" pitchFamily="49" charset="-128"/>
                        </a:rPr>
                        <a:t>2</a:t>
                      </a:r>
                      <a:r>
                        <a:rPr kumimoji="1" lang="ja-JP" altLang="en-US" sz="1200" b="0" i="0" u="none" strike="noStrike" cap="none" normalizeH="0" baseline="0" dirty="0">
                          <a:ln>
                            <a:noFill/>
                          </a:ln>
                          <a:solidFill>
                            <a:schemeClr val="tx1"/>
                          </a:solidFill>
                          <a:effectLst/>
                          <a:latin typeface="ＭＳ ゴシック" pitchFamily="49" charset="-128"/>
                          <a:ea typeface="ＭＳ ゴシック" pitchFamily="49" charset="-128"/>
                        </a:rPr>
                        <a:t>回</a:t>
                      </a:r>
                      <a:endParaRPr kumimoji="1" lang="en-US" altLang="ja-JP" sz="1200" b="0" i="0" u="none" strike="noStrike" cap="none" normalizeH="0" baseline="0" dirty="0">
                        <a:ln>
                          <a:noFill/>
                        </a:ln>
                        <a:solidFill>
                          <a:schemeClr val="tx1"/>
                        </a:solidFill>
                        <a:effectLst/>
                        <a:latin typeface="ＭＳ ゴシック" pitchFamily="49" charset="-128"/>
                        <a:ea typeface="ＭＳ ゴシック" pitchFamily="49" charset="-128"/>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dirty="0">
                          <a:ln>
                            <a:noFill/>
                          </a:ln>
                          <a:solidFill>
                            <a:schemeClr val="tx1"/>
                          </a:solidFill>
                          <a:effectLst/>
                          <a:latin typeface="ＭＳ ゴシック" pitchFamily="49" charset="-128"/>
                          <a:ea typeface="ＭＳ ゴシック" pitchFamily="49" charset="-128"/>
                        </a:rPr>
                        <a:t>大阪府河川構造物等審議会</a:t>
                      </a:r>
                      <a:endParaRPr kumimoji="1" lang="en-US" altLang="ja-JP" sz="1100" b="0" i="0" u="none" strike="noStrike" cap="none" normalizeH="0" baseline="0" dirty="0">
                        <a:ln>
                          <a:noFill/>
                        </a:ln>
                        <a:solidFill>
                          <a:schemeClr val="tx1"/>
                        </a:solidFill>
                        <a:effectLst/>
                        <a:latin typeface="ＭＳ ゴシック" pitchFamily="49" charset="-128"/>
                        <a:ea typeface="ＭＳ ゴシック" pitchFamily="49" charset="-128"/>
                      </a:endParaRPr>
                    </a:p>
                  </a:txBody>
                  <a:tcPr marL="84385" marR="84385" marT="43169" marB="43169"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20000"/>
                        </a:spcBef>
                        <a:spcAft>
                          <a:spcPct val="0"/>
                        </a:spcAft>
                        <a:buClrTx/>
                        <a:buSzTx/>
                        <a:buFontTx/>
                        <a:buNone/>
                        <a:tabLst/>
                      </a:pPr>
                      <a:r>
                        <a:rPr kumimoji="1" lang="ja-JP" altLang="en-US" sz="1200" b="0" i="0" u="none" strike="noStrike" cap="none" normalizeH="0" baseline="0" dirty="0">
                          <a:ln>
                            <a:noFill/>
                          </a:ln>
                          <a:solidFill>
                            <a:schemeClr val="tx1"/>
                          </a:solidFill>
                          <a:effectLst/>
                          <a:latin typeface="ＭＳ ゴシック" pitchFamily="49" charset="-128"/>
                          <a:ea typeface="ＭＳ ゴシック" pitchFamily="49" charset="-128"/>
                        </a:rPr>
                        <a:t>資料</a:t>
                      </a:r>
                      <a:r>
                        <a:rPr kumimoji="1" lang="en-US" altLang="ja-JP" sz="1200" b="0" i="0" u="none" strike="noStrike" cap="none" normalizeH="0" baseline="0" dirty="0">
                          <a:ln>
                            <a:noFill/>
                          </a:ln>
                          <a:solidFill>
                            <a:schemeClr val="tx1"/>
                          </a:solidFill>
                          <a:effectLst/>
                          <a:latin typeface="ＭＳ ゴシック" pitchFamily="49" charset="-128"/>
                          <a:ea typeface="ＭＳ ゴシック" pitchFamily="49" charset="-128"/>
                        </a:rPr>
                        <a:t>4</a:t>
                      </a:r>
                    </a:p>
                  </a:txBody>
                  <a:tcPr marL="84385" marR="84385" marT="43169" marB="43169"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2078850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スライド番号プレースホルダー 1"/>
          <p:cNvSpPr>
            <a:spLocks noGrp="1"/>
          </p:cNvSpPr>
          <p:nvPr>
            <p:ph type="sldNum" sz="quarter" idx="12"/>
          </p:nvPr>
        </p:nvSpPr>
        <p:spPr>
          <a:xfrm>
            <a:off x="6604000" y="6362700"/>
            <a:ext cx="2133600" cy="476250"/>
          </a:xfrm>
          <a:noFill/>
        </p:spPr>
        <p:txBody>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fld id="{05EF7180-E6E0-43BE-A7E6-9686404FECD7}" type="slidenum">
              <a:rPr lang="en-US" altLang="ja-JP" sz="1400" smtClean="0"/>
              <a:pPr>
                <a:spcBef>
                  <a:spcPct val="0"/>
                </a:spcBef>
                <a:buFontTx/>
                <a:buNone/>
              </a:pPr>
              <a:t>9</a:t>
            </a:fld>
            <a:endParaRPr lang="en-US" altLang="ja-JP" sz="1400"/>
          </a:p>
        </p:txBody>
      </p:sp>
      <p:pic>
        <p:nvPicPr>
          <p:cNvPr id="12291" name="図 3"/>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63525" y="895350"/>
            <a:ext cx="8583613" cy="5475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292" name="正方形/長方形 4"/>
          <p:cNvSpPr>
            <a:spLocks/>
          </p:cNvSpPr>
          <p:nvPr/>
        </p:nvSpPr>
        <p:spPr bwMode="auto">
          <a:xfrm>
            <a:off x="657225" y="3560763"/>
            <a:ext cx="566738" cy="1185862"/>
          </a:xfrm>
          <a:custGeom>
            <a:avLst/>
            <a:gdLst>
              <a:gd name="T0" fmla="*/ 131608 w 565484"/>
              <a:gd name="T1" fmla="*/ 139651 h 1185723"/>
              <a:gd name="T2" fmla="*/ 0 w 565484"/>
              <a:gd name="T3" fmla="*/ 104383 h 1185723"/>
              <a:gd name="T4" fmla="*/ 0 w 565484"/>
              <a:gd name="T5" fmla="*/ 836 h 1185723"/>
              <a:gd name="T6" fmla="*/ 576871 w 565484"/>
              <a:gd name="T7" fmla="*/ 0 h 1185723"/>
              <a:gd name="T8" fmla="*/ 576871 w 565484"/>
              <a:gd name="T9" fmla="*/ 108401 h 1185723"/>
              <a:gd name="T10" fmla="*/ 318872 w 565484"/>
              <a:gd name="T11" fmla="*/ 141331 h 1185723"/>
              <a:gd name="T12" fmla="*/ 322111 w 565484"/>
              <a:gd name="T13" fmla="*/ 1186974 h 1185723"/>
              <a:gd name="T14" fmla="*/ 133313 w 565484"/>
              <a:gd name="T15" fmla="*/ 1180615 h 1185723"/>
              <a:gd name="T16" fmla="*/ 131608 w 565484"/>
              <a:gd name="T17" fmla="*/ 139651 h 118572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565484" h="1185723">
                <a:moveTo>
                  <a:pt x="129010" y="139507"/>
                </a:moveTo>
                <a:lnTo>
                  <a:pt x="0" y="104275"/>
                </a:lnTo>
                <a:lnTo>
                  <a:pt x="0" y="836"/>
                </a:lnTo>
                <a:lnTo>
                  <a:pt x="565484" y="0"/>
                </a:lnTo>
                <a:lnTo>
                  <a:pt x="565484" y="108284"/>
                </a:lnTo>
                <a:lnTo>
                  <a:pt x="312578" y="141178"/>
                </a:lnTo>
                <a:cubicBezTo>
                  <a:pt x="313636" y="489360"/>
                  <a:pt x="314695" y="837541"/>
                  <a:pt x="315753" y="1185723"/>
                </a:cubicBezTo>
                <a:lnTo>
                  <a:pt x="130682" y="1179373"/>
                </a:lnTo>
                <a:cubicBezTo>
                  <a:pt x="130125" y="832751"/>
                  <a:pt x="129567" y="486129"/>
                  <a:pt x="129010" y="139507"/>
                </a:cubicBezTo>
                <a:close/>
              </a:path>
            </a:pathLst>
          </a:custGeom>
          <a:solidFill>
            <a:srgbClr val="00B050">
              <a:alpha val="50195"/>
            </a:srgbClr>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p>
        </p:txBody>
      </p:sp>
      <p:sp>
        <p:nvSpPr>
          <p:cNvPr id="12293" name="正方形/長方形 14"/>
          <p:cNvSpPr>
            <a:spLocks/>
          </p:cNvSpPr>
          <p:nvPr/>
        </p:nvSpPr>
        <p:spPr bwMode="auto">
          <a:xfrm>
            <a:off x="4448175" y="3557588"/>
            <a:ext cx="585788" cy="1179512"/>
          </a:xfrm>
          <a:custGeom>
            <a:avLst/>
            <a:gdLst>
              <a:gd name="T0" fmla="*/ 275760 w 585538"/>
              <a:gd name="T1" fmla="*/ 150738 h 1180209"/>
              <a:gd name="T2" fmla="*/ 0 w 585538"/>
              <a:gd name="T3" fmla="*/ 107709 h 1180209"/>
              <a:gd name="T4" fmla="*/ 8047 w 585538"/>
              <a:gd name="T5" fmla="*/ 0 h 1180209"/>
              <a:gd name="T6" fmla="*/ 587791 w 585538"/>
              <a:gd name="T7" fmla="*/ 3993 h 1180209"/>
              <a:gd name="T8" fmla="*/ 587792 w 585538"/>
              <a:gd name="T9" fmla="*/ 111702 h 1180209"/>
              <a:gd name="T10" fmla="*/ 454345 w 585538"/>
              <a:gd name="T11" fmla="*/ 150738 h 1180209"/>
              <a:gd name="T12" fmla="*/ 457533 w 585538"/>
              <a:gd name="T13" fmla="*/ 1170793 h 1180209"/>
              <a:gd name="T14" fmla="*/ 275760 w 585538"/>
              <a:gd name="T15" fmla="*/ 1173950 h 1180209"/>
              <a:gd name="T16" fmla="*/ 275760 w 585538"/>
              <a:gd name="T17" fmla="*/ 150738 h 1180209"/>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585538" h="1180209">
                <a:moveTo>
                  <a:pt x="274703" y="151539"/>
                </a:moveTo>
                <a:lnTo>
                  <a:pt x="0" y="108285"/>
                </a:lnTo>
                <a:lnTo>
                  <a:pt x="8020" y="0"/>
                </a:lnTo>
                <a:lnTo>
                  <a:pt x="585537" y="4011"/>
                </a:lnTo>
                <a:cubicBezTo>
                  <a:pt x="585537" y="40106"/>
                  <a:pt x="585538" y="76201"/>
                  <a:pt x="585538" y="112296"/>
                </a:cubicBezTo>
                <a:lnTo>
                  <a:pt x="452603" y="151539"/>
                </a:lnTo>
                <a:cubicBezTo>
                  <a:pt x="453661" y="493371"/>
                  <a:pt x="454720" y="835202"/>
                  <a:pt x="455778" y="1177034"/>
                </a:cubicBezTo>
                <a:lnTo>
                  <a:pt x="274703" y="1180209"/>
                </a:lnTo>
                <a:lnTo>
                  <a:pt x="274703" y="151539"/>
                </a:lnTo>
                <a:close/>
              </a:path>
            </a:pathLst>
          </a:custGeom>
          <a:solidFill>
            <a:srgbClr val="00B050">
              <a:alpha val="50195"/>
            </a:srgbClr>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p>
        </p:txBody>
      </p:sp>
      <p:sp>
        <p:nvSpPr>
          <p:cNvPr id="12294" name="正方形/長方形 15"/>
          <p:cNvSpPr>
            <a:spLocks/>
          </p:cNvSpPr>
          <p:nvPr/>
        </p:nvSpPr>
        <p:spPr bwMode="auto">
          <a:xfrm>
            <a:off x="2462213" y="3563938"/>
            <a:ext cx="766762" cy="1176337"/>
          </a:xfrm>
          <a:custGeom>
            <a:avLst/>
            <a:gdLst>
              <a:gd name="T0" fmla="*/ 255327 w 765971"/>
              <a:gd name="T1" fmla="*/ 141729 h 1177033"/>
              <a:gd name="T2" fmla="*/ 0 w 765971"/>
              <a:gd name="T3" fmla="*/ 109684 h 1177033"/>
              <a:gd name="T4" fmla="*/ 2044 w 765971"/>
              <a:gd name="T5" fmla="*/ 0 h 1177033"/>
              <a:gd name="T6" fmla="*/ 773120 w 765971"/>
              <a:gd name="T7" fmla="*/ 1977 h 1177033"/>
              <a:gd name="T8" fmla="*/ 773120 w 765971"/>
              <a:gd name="T9" fmla="*/ 109724 h 1177033"/>
              <a:gd name="T10" fmla="*/ 512418 w 765971"/>
              <a:gd name="T11" fmla="*/ 138729 h 1177033"/>
              <a:gd name="T12" fmla="*/ 518988 w 765971"/>
              <a:gd name="T13" fmla="*/ 1170724 h 1177033"/>
              <a:gd name="T14" fmla="*/ 260881 w 765971"/>
              <a:gd name="T15" fmla="*/ 1170783 h 1177033"/>
              <a:gd name="T16" fmla="*/ 255327 w 765971"/>
              <a:gd name="T17" fmla="*/ 141729 h 117703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765971" h="1177033">
                <a:moveTo>
                  <a:pt x="252966" y="142485"/>
                </a:moveTo>
                <a:lnTo>
                  <a:pt x="0" y="110269"/>
                </a:lnTo>
                <a:cubicBezTo>
                  <a:pt x="675" y="73513"/>
                  <a:pt x="1351" y="36756"/>
                  <a:pt x="2026" y="0"/>
                </a:cubicBezTo>
                <a:lnTo>
                  <a:pt x="765971" y="1986"/>
                </a:lnTo>
                <a:lnTo>
                  <a:pt x="765971" y="110309"/>
                </a:lnTo>
                <a:lnTo>
                  <a:pt x="507680" y="139467"/>
                </a:lnTo>
                <a:cubicBezTo>
                  <a:pt x="509850" y="485302"/>
                  <a:pt x="512019" y="831138"/>
                  <a:pt x="514189" y="1176973"/>
                </a:cubicBezTo>
                <a:lnTo>
                  <a:pt x="258469" y="1177033"/>
                </a:lnTo>
                <a:cubicBezTo>
                  <a:pt x="256635" y="832184"/>
                  <a:pt x="254800" y="487334"/>
                  <a:pt x="252966" y="142485"/>
                </a:cubicBezTo>
                <a:close/>
              </a:path>
            </a:pathLst>
          </a:custGeom>
          <a:solidFill>
            <a:srgbClr val="00B0F0">
              <a:alpha val="50195"/>
            </a:srgbClr>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p>
        </p:txBody>
      </p:sp>
      <p:sp>
        <p:nvSpPr>
          <p:cNvPr id="12295" name="正方形/長方形 6"/>
          <p:cNvSpPr>
            <a:spLocks/>
          </p:cNvSpPr>
          <p:nvPr/>
        </p:nvSpPr>
        <p:spPr bwMode="auto">
          <a:xfrm>
            <a:off x="2324100" y="4740275"/>
            <a:ext cx="1047750" cy="904875"/>
          </a:xfrm>
          <a:custGeom>
            <a:avLst/>
            <a:gdLst>
              <a:gd name="T0" fmla="*/ 352425 w 1047750"/>
              <a:gd name="T1" fmla="*/ 0 h 905189"/>
              <a:gd name="T2" fmla="*/ 698500 w 1047750"/>
              <a:gd name="T3" fmla="*/ 0 h 905189"/>
              <a:gd name="T4" fmla="*/ 698501 w 1047750"/>
              <a:gd name="T5" fmla="*/ 604405 h 905189"/>
              <a:gd name="T6" fmla="*/ 1047750 w 1047750"/>
              <a:gd name="T7" fmla="*/ 610736 h 905189"/>
              <a:gd name="T8" fmla="*/ 1041400 w 1047750"/>
              <a:gd name="T9" fmla="*/ 902367 h 905189"/>
              <a:gd name="T10" fmla="*/ 0 w 1047750"/>
              <a:gd name="T11" fmla="*/ 899202 h 905189"/>
              <a:gd name="T12" fmla="*/ 0 w 1047750"/>
              <a:gd name="T13" fmla="*/ 610736 h 905189"/>
              <a:gd name="T14" fmla="*/ 349250 w 1047750"/>
              <a:gd name="T15" fmla="*/ 604405 h 905189"/>
              <a:gd name="T16" fmla="*/ 352425 w 1047750"/>
              <a:gd name="T17" fmla="*/ 0 h 905189"/>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047750" h="905189">
                <a:moveTo>
                  <a:pt x="352425" y="0"/>
                </a:moveTo>
                <a:lnTo>
                  <a:pt x="698500" y="0"/>
                </a:lnTo>
                <a:cubicBezTo>
                  <a:pt x="698500" y="253957"/>
                  <a:pt x="698501" y="352338"/>
                  <a:pt x="698501" y="606295"/>
                </a:cubicBezTo>
                <a:cubicBezTo>
                  <a:pt x="810684" y="606802"/>
                  <a:pt x="921809" y="603575"/>
                  <a:pt x="1047750" y="612645"/>
                </a:cubicBezTo>
                <a:cubicBezTo>
                  <a:pt x="1046691" y="701090"/>
                  <a:pt x="1044575" y="815686"/>
                  <a:pt x="1041400" y="905189"/>
                </a:cubicBezTo>
                <a:lnTo>
                  <a:pt x="0" y="902014"/>
                </a:lnTo>
                <a:cubicBezTo>
                  <a:pt x="4763" y="834736"/>
                  <a:pt x="529" y="662990"/>
                  <a:pt x="0" y="612645"/>
                </a:cubicBezTo>
                <a:cubicBezTo>
                  <a:pt x="85196" y="613100"/>
                  <a:pt x="221192" y="611036"/>
                  <a:pt x="349250" y="606295"/>
                </a:cubicBezTo>
                <a:cubicBezTo>
                  <a:pt x="350308" y="404197"/>
                  <a:pt x="351367" y="202098"/>
                  <a:pt x="352425" y="0"/>
                </a:cubicBezTo>
                <a:close/>
              </a:path>
            </a:pathLst>
          </a:custGeom>
          <a:solidFill>
            <a:srgbClr val="FFFF00">
              <a:alpha val="50195"/>
            </a:srgbClr>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p>
        </p:txBody>
      </p:sp>
      <p:sp>
        <p:nvSpPr>
          <p:cNvPr id="8" name="L 字 7"/>
          <p:cNvSpPr/>
          <p:nvPr/>
        </p:nvSpPr>
        <p:spPr bwMode="auto">
          <a:xfrm>
            <a:off x="792163" y="4746625"/>
            <a:ext cx="1039812" cy="898525"/>
          </a:xfrm>
          <a:prstGeom prst="corner">
            <a:avLst>
              <a:gd name="adj1" fmla="val 33039"/>
              <a:gd name="adj2" fmla="val 23961"/>
            </a:avLst>
          </a:prstGeom>
          <a:solidFill>
            <a:srgbClr val="FF3399">
              <a:alpha val="50196"/>
            </a:srgbClr>
          </a:solidFill>
          <a:ln>
            <a:noFill/>
          </a:ln>
          <a:effectLst/>
        </p:spPr>
        <p:txBody>
          <a:bodyPr wrap="none" anchor="ctr"/>
          <a:lstStyle/>
          <a:p>
            <a:pPr algn="ctr" eaLnBrk="1" hangingPunct="1">
              <a:defRPr/>
            </a:pPr>
            <a:endParaRPr lang="ja-JP" altLang="en-US">
              <a:latin typeface="Arial" charset="0"/>
            </a:endParaRPr>
          </a:p>
        </p:txBody>
      </p:sp>
      <p:sp>
        <p:nvSpPr>
          <p:cNvPr id="20" name="L 字 19"/>
          <p:cNvSpPr/>
          <p:nvPr/>
        </p:nvSpPr>
        <p:spPr bwMode="auto">
          <a:xfrm flipH="1">
            <a:off x="3863975" y="4737100"/>
            <a:ext cx="1039813" cy="908050"/>
          </a:xfrm>
          <a:prstGeom prst="corner">
            <a:avLst>
              <a:gd name="adj1" fmla="val 33039"/>
              <a:gd name="adj2" fmla="val 23961"/>
            </a:avLst>
          </a:prstGeom>
          <a:solidFill>
            <a:srgbClr val="FF3399">
              <a:alpha val="50196"/>
            </a:srgbClr>
          </a:solidFill>
          <a:ln>
            <a:noFill/>
          </a:ln>
          <a:effectLst/>
        </p:spPr>
        <p:txBody>
          <a:bodyPr wrap="none" anchor="ctr"/>
          <a:lstStyle/>
          <a:p>
            <a:pPr algn="ctr" eaLnBrk="1" hangingPunct="1">
              <a:defRPr/>
            </a:pPr>
            <a:endParaRPr lang="ja-JP" altLang="en-US">
              <a:latin typeface="Arial" charset="0"/>
            </a:endParaRPr>
          </a:p>
        </p:txBody>
      </p:sp>
      <p:sp>
        <p:nvSpPr>
          <p:cNvPr id="12298" name="正方形/長方形 8"/>
          <p:cNvSpPr>
            <a:spLocks noChangeArrowheads="1"/>
          </p:cNvSpPr>
          <p:nvPr/>
        </p:nvSpPr>
        <p:spPr bwMode="auto">
          <a:xfrm>
            <a:off x="1831975" y="5346700"/>
            <a:ext cx="492125" cy="298450"/>
          </a:xfrm>
          <a:prstGeom prst="rect">
            <a:avLst/>
          </a:prstGeom>
          <a:solidFill>
            <a:srgbClr val="7030A0">
              <a:alpha val="50195"/>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endParaRPr lang="ja-JP" altLang="en-US" sz="1800"/>
          </a:p>
        </p:txBody>
      </p:sp>
      <p:sp>
        <p:nvSpPr>
          <p:cNvPr id="12299" name="正方形/長方形 21"/>
          <p:cNvSpPr>
            <a:spLocks noChangeArrowheads="1"/>
          </p:cNvSpPr>
          <p:nvPr/>
        </p:nvSpPr>
        <p:spPr bwMode="auto">
          <a:xfrm>
            <a:off x="3371850" y="5353050"/>
            <a:ext cx="492125" cy="298450"/>
          </a:xfrm>
          <a:prstGeom prst="rect">
            <a:avLst/>
          </a:prstGeom>
          <a:solidFill>
            <a:srgbClr val="7030A0">
              <a:alpha val="50195"/>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endParaRPr lang="ja-JP" altLang="en-US" sz="1800"/>
          </a:p>
        </p:txBody>
      </p:sp>
      <p:sp>
        <p:nvSpPr>
          <p:cNvPr id="12300" name="線吹き出し 2 (枠付き) 9"/>
          <p:cNvSpPr>
            <a:spLocks/>
          </p:cNvSpPr>
          <p:nvPr/>
        </p:nvSpPr>
        <p:spPr bwMode="auto">
          <a:xfrm>
            <a:off x="3754438" y="5888038"/>
            <a:ext cx="931862" cy="257175"/>
          </a:xfrm>
          <a:prstGeom prst="borderCallout2">
            <a:avLst>
              <a:gd name="adj1" fmla="val 18750"/>
              <a:gd name="adj2" fmla="val -8333"/>
              <a:gd name="adj3" fmla="val 18750"/>
              <a:gd name="adj4" fmla="val -16667"/>
              <a:gd name="adj5" fmla="val -130565"/>
              <a:gd name="adj6" fmla="val -31787"/>
            </a:avLst>
          </a:prstGeom>
          <a:solidFill>
            <a:schemeClr val="bg1"/>
          </a:solidFill>
          <a:ln w="19050" algn="ctr">
            <a:solidFill>
              <a:srgbClr val="7030A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1400"/>
              <a:t>中間床版</a:t>
            </a:r>
            <a:endParaRPr lang="ja-JP" altLang="en-US" sz="1800"/>
          </a:p>
        </p:txBody>
      </p:sp>
      <p:sp>
        <p:nvSpPr>
          <p:cNvPr id="12301" name="線吹き出し 2 (枠付き) 23"/>
          <p:cNvSpPr>
            <a:spLocks/>
          </p:cNvSpPr>
          <p:nvPr/>
        </p:nvSpPr>
        <p:spPr bwMode="auto">
          <a:xfrm flipH="1">
            <a:off x="2078038" y="5718175"/>
            <a:ext cx="931862" cy="527050"/>
          </a:xfrm>
          <a:prstGeom prst="borderCallout2">
            <a:avLst>
              <a:gd name="adj1" fmla="val 18750"/>
              <a:gd name="adj2" fmla="val -8333"/>
              <a:gd name="adj3" fmla="val 18750"/>
              <a:gd name="adj4" fmla="val -16667"/>
              <a:gd name="adj5" fmla="val -40148"/>
              <a:gd name="adj6" fmla="val -25838"/>
            </a:avLst>
          </a:prstGeom>
          <a:solidFill>
            <a:schemeClr val="bg1"/>
          </a:solidFill>
          <a:ln w="19050" algn="ctr">
            <a:solidFill>
              <a:srgbClr val="FFC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1400"/>
              <a:t>中央堰柱・</a:t>
            </a:r>
            <a:endParaRPr lang="en-US" altLang="ja-JP" sz="1400"/>
          </a:p>
          <a:p>
            <a:pPr algn="ctr" eaLnBrk="1" hangingPunct="1">
              <a:spcBef>
                <a:spcPct val="0"/>
              </a:spcBef>
              <a:buFontTx/>
              <a:buNone/>
            </a:pPr>
            <a:r>
              <a:rPr lang="ja-JP" altLang="en-US" sz="1400"/>
              <a:t>底版</a:t>
            </a:r>
            <a:endParaRPr lang="ja-JP" altLang="en-US" sz="1800"/>
          </a:p>
        </p:txBody>
      </p:sp>
      <p:sp>
        <p:nvSpPr>
          <p:cNvPr id="12302" name="線吹き出し 2 (枠付き) 24"/>
          <p:cNvSpPr>
            <a:spLocks/>
          </p:cNvSpPr>
          <p:nvPr/>
        </p:nvSpPr>
        <p:spPr bwMode="auto">
          <a:xfrm flipH="1">
            <a:off x="401638" y="5721350"/>
            <a:ext cx="930275" cy="527050"/>
          </a:xfrm>
          <a:prstGeom prst="borderCallout2">
            <a:avLst>
              <a:gd name="adj1" fmla="val 18750"/>
              <a:gd name="adj2" fmla="val -8333"/>
              <a:gd name="adj3" fmla="val 18750"/>
              <a:gd name="adj4" fmla="val -16667"/>
              <a:gd name="adj5" fmla="val -40148"/>
              <a:gd name="adj6" fmla="val -25838"/>
            </a:avLst>
          </a:prstGeom>
          <a:solidFill>
            <a:schemeClr val="bg1"/>
          </a:solidFill>
          <a:ln w="19050" algn="ctr">
            <a:solidFill>
              <a:srgbClr val="FF3399"/>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1400"/>
              <a:t>端部堰柱・</a:t>
            </a:r>
            <a:endParaRPr lang="en-US" altLang="ja-JP" sz="1400"/>
          </a:p>
          <a:p>
            <a:pPr algn="ctr" eaLnBrk="1" hangingPunct="1">
              <a:spcBef>
                <a:spcPct val="0"/>
              </a:spcBef>
              <a:buFontTx/>
              <a:buNone/>
            </a:pPr>
            <a:r>
              <a:rPr lang="ja-JP" altLang="en-US" sz="1400"/>
              <a:t>底版</a:t>
            </a:r>
            <a:endParaRPr lang="ja-JP" altLang="en-US" sz="1800"/>
          </a:p>
        </p:txBody>
      </p:sp>
      <p:sp>
        <p:nvSpPr>
          <p:cNvPr id="12303" name="線吹き出し 2 (枠付き) 25"/>
          <p:cNvSpPr>
            <a:spLocks/>
          </p:cNvSpPr>
          <p:nvPr/>
        </p:nvSpPr>
        <p:spPr bwMode="auto">
          <a:xfrm flipH="1">
            <a:off x="3444875" y="3825875"/>
            <a:ext cx="930275" cy="527050"/>
          </a:xfrm>
          <a:prstGeom prst="borderCallout2">
            <a:avLst>
              <a:gd name="adj1" fmla="val 18750"/>
              <a:gd name="adj2" fmla="val -8333"/>
              <a:gd name="adj3" fmla="val 18750"/>
              <a:gd name="adj4" fmla="val -16667"/>
              <a:gd name="adj5" fmla="val 3620"/>
              <a:gd name="adj6" fmla="val -39602"/>
            </a:avLst>
          </a:prstGeom>
          <a:solidFill>
            <a:schemeClr val="bg1"/>
          </a:solidFill>
          <a:ln w="19050" algn="ctr">
            <a:solidFill>
              <a:srgbClr val="00B05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1400"/>
              <a:t>端部門柱・</a:t>
            </a:r>
            <a:endParaRPr lang="en-US" altLang="ja-JP" sz="1400"/>
          </a:p>
          <a:p>
            <a:pPr algn="ctr" eaLnBrk="1" hangingPunct="1">
              <a:spcBef>
                <a:spcPct val="0"/>
              </a:spcBef>
              <a:buFontTx/>
              <a:buNone/>
            </a:pPr>
            <a:r>
              <a:rPr lang="ja-JP" altLang="en-US" sz="1400"/>
              <a:t>操作台</a:t>
            </a:r>
            <a:endParaRPr lang="ja-JP" altLang="en-US" sz="1800"/>
          </a:p>
        </p:txBody>
      </p:sp>
      <p:sp>
        <p:nvSpPr>
          <p:cNvPr id="12304" name="線吹き出し 2 (枠付き) 26"/>
          <p:cNvSpPr>
            <a:spLocks/>
          </p:cNvSpPr>
          <p:nvPr/>
        </p:nvSpPr>
        <p:spPr bwMode="auto">
          <a:xfrm flipH="1">
            <a:off x="1487488" y="3824288"/>
            <a:ext cx="930275" cy="527050"/>
          </a:xfrm>
          <a:prstGeom prst="borderCallout2">
            <a:avLst>
              <a:gd name="adj1" fmla="val 18750"/>
              <a:gd name="adj2" fmla="val -8333"/>
              <a:gd name="adj3" fmla="val 18750"/>
              <a:gd name="adj4" fmla="val -16667"/>
              <a:gd name="adj5" fmla="val 3620"/>
              <a:gd name="adj6" fmla="val -39602"/>
            </a:avLst>
          </a:prstGeom>
          <a:solidFill>
            <a:schemeClr val="bg1"/>
          </a:solidFill>
          <a:ln w="19050" algn="ctr">
            <a:solidFill>
              <a:srgbClr val="00B0F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1400"/>
              <a:t>中央門柱・</a:t>
            </a:r>
            <a:endParaRPr lang="en-US" altLang="ja-JP" sz="1400"/>
          </a:p>
          <a:p>
            <a:pPr algn="ctr" eaLnBrk="1" hangingPunct="1">
              <a:spcBef>
                <a:spcPct val="0"/>
              </a:spcBef>
              <a:buFontTx/>
              <a:buNone/>
            </a:pPr>
            <a:r>
              <a:rPr lang="ja-JP" altLang="en-US" sz="1400"/>
              <a:t>操作台</a:t>
            </a:r>
            <a:endParaRPr lang="ja-JP" altLang="en-US" sz="1800"/>
          </a:p>
        </p:txBody>
      </p:sp>
      <p:sp>
        <p:nvSpPr>
          <p:cNvPr id="12305" name="テキスト ボックス 20"/>
          <p:cNvSpPr txBox="1">
            <a:spLocks noChangeArrowheads="1"/>
          </p:cNvSpPr>
          <p:nvPr/>
        </p:nvSpPr>
        <p:spPr bwMode="auto">
          <a:xfrm>
            <a:off x="0" y="115888"/>
            <a:ext cx="4014788"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r>
              <a:rPr lang="ja-JP" altLang="en-US" sz="2800"/>
              <a:t>〇木津川新水門　一般図</a:t>
            </a:r>
          </a:p>
        </p:txBody>
      </p:sp>
    </p:spTree>
    <p:extLst>
      <p:ext uri="{BB962C8B-B14F-4D97-AF65-F5344CB8AC3E}">
        <p14:creationId xmlns:p14="http://schemas.microsoft.com/office/powerpoint/2010/main" val="23565925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8" name="図 87">
            <a:extLst>
              <a:ext uri="{FF2B5EF4-FFF2-40B4-BE49-F238E27FC236}">
                <a16:creationId xmlns:a16="http://schemas.microsoft.com/office/drawing/2014/main" id="{8F41F8CD-3A5C-4639-9E2F-30570A876253}"/>
              </a:ext>
            </a:extLst>
          </p:cNvPr>
          <p:cNvPicPr>
            <a:picLocks noChangeAspect="1"/>
          </p:cNvPicPr>
          <p:nvPr/>
        </p:nvPicPr>
        <p:blipFill>
          <a:blip r:embed="rId2"/>
          <a:stretch>
            <a:fillRect/>
          </a:stretch>
        </p:blipFill>
        <p:spPr>
          <a:xfrm>
            <a:off x="4814354" y="1021560"/>
            <a:ext cx="3814865" cy="5494720"/>
          </a:xfrm>
          <a:prstGeom prst="rect">
            <a:avLst/>
          </a:prstGeom>
        </p:spPr>
      </p:pic>
      <p:pic>
        <p:nvPicPr>
          <p:cNvPr id="87" name="図 86">
            <a:extLst>
              <a:ext uri="{FF2B5EF4-FFF2-40B4-BE49-F238E27FC236}">
                <a16:creationId xmlns:a16="http://schemas.microsoft.com/office/drawing/2014/main" id="{51B03AE9-E420-4A38-A600-28700386CA3C}"/>
              </a:ext>
            </a:extLst>
          </p:cNvPr>
          <p:cNvPicPr>
            <a:picLocks noChangeAspect="1"/>
          </p:cNvPicPr>
          <p:nvPr/>
        </p:nvPicPr>
        <p:blipFill>
          <a:blip r:embed="rId2"/>
          <a:stretch>
            <a:fillRect/>
          </a:stretch>
        </p:blipFill>
        <p:spPr>
          <a:xfrm>
            <a:off x="0" y="1021560"/>
            <a:ext cx="3814865" cy="5494720"/>
          </a:xfrm>
          <a:prstGeom prst="rect">
            <a:avLst/>
          </a:prstGeom>
        </p:spPr>
      </p:pic>
      <p:sp>
        <p:nvSpPr>
          <p:cNvPr id="11" name="Rectangle 2"/>
          <p:cNvSpPr>
            <a:spLocks noChangeArrowheads="1"/>
          </p:cNvSpPr>
          <p:nvPr/>
        </p:nvSpPr>
        <p:spPr bwMode="auto">
          <a:xfrm>
            <a:off x="0" y="-58266"/>
            <a:ext cx="9144000" cy="390295"/>
          </a:xfrm>
          <a:prstGeom prst="rect">
            <a:avLst/>
          </a:prstGeom>
          <a:gradFill rotWithShape="1">
            <a:gsLst>
              <a:gs pos="0">
                <a:srgbClr val="03D4A8"/>
              </a:gs>
              <a:gs pos="25000">
                <a:srgbClr val="21D6E0"/>
              </a:gs>
              <a:gs pos="75000">
                <a:srgbClr val="0087E6"/>
              </a:gs>
              <a:gs pos="100000">
                <a:srgbClr val="005CBF"/>
              </a:gs>
            </a:gsLst>
            <a:path path="shape">
              <a:fillToRect l="50000" t="50000" r="50000" b="50000"/>
            </a:path>
          </a:gradFill>
          <a:ln w="9525">
            <a:noFill/>
            <a:miter lim="800000"/>
            <a:headEnd/>
            <a:tailEnd/>
          </a:ln>
        </p:spPr>
        <p:txBody>
          <a:bodyPr tIns="36000" anchor="ctr">
            <a:spAutoFit/>
          </a:bodyPr>
          <a:lstStyle>
            <a:defPPr>
              <a:defRPr lang="ja-JP"/>
            </a:defPPr>
            <a:lvl1pPr algn="l" rtl="0" fontAlgn="base">
              <a:spcBef>
                <a:spcPct val="0"/>
              </a:spcBef>
              <a:spcAft>
                <a:spcPct val="0"/>
              </a:spcAft>
              <a:defRPr kumimoji="1" sz="1600" kern="1200">
                <a:solidFill>
                  <a:schemeClr val="tx1"/>
                </a:solidFill>
                <a:latin typeface="Arial" charset="0"/>
                <a:ea typeface="ＭＳ Ｐゴシック" pitchFamily="50" charset="-128"/>
                <a:cs typeface="+mn-cs"/>
              </a:defRPr>
            </a:lvl1pPr>
            <a:lvl2pPr marL="457200" algn="l" rtl="0" fontAlgn="base">
              <a:spcBef>
                <a:spcPct val="0"/>
              </a:spcBef>
              <a:spcAft>
                <a:spcPct val="0"/>
              </a:spcAft>
              <a:defRPr kumimoji="1" sz="1600" kern="1200">
                <a:solidFill>
                  <a:schemeClr val="tx1"/>
                </a:solidFill>
                <a:latin typeface="Arial" charset="0"/>
                <a:ea typeface="ＭＳ Ｐゴシック" pitchFamily="50" charset="-128"/>
                <a:cs typeface="+mn-cs"/>
              </a:defRPr>
            </a:lvl2pPr>
            <a:lvl3pPr marL="914400" algn="l" rtl="0" fontAlgn="base">
              <a:spcBef>
                <a:spcPct val="0"/>
              </a:spcBef>
              <a:spcAft>
                <a:spcPct val="0"/>
              </a:spcAft>
              <a:defRPr kumimoji="1" sz="1600" kern="1200">
                <a:solidFill>
                  <a:schemeClr val="tx1"/>
                </a:solidFill>
                <a:latin typeface="Arial" charset="0"/>
                <a:ea typeface="ＭＳ Ｐゴシック" pitchFamily="50" charset="-128"/>
                <a:cs typeface="+mn-cs"/>
              </a:defRPr>
            </a:lvl3pPr>
            <a:lvl4pPr marL="1371600" algn="l" rtl="0" fontAlgn="base">
              <a:spcBef>
                <a:spcPct val="0"/>
              </a:spcBef>
              <a:spcAft>
                <a:spcPct val="0"/>
              </a:spcAft>
              <a:defRPr kumimoji="1" sz="1600" kern="1200">
                <a:solidFill>
                  <a:schemeClr val="tx1"/>
                </a:solidFill>
                <a:latin typeface="Arial" charset="0"/>
                <a:ea typeface="ＭＳ Ｐゴシック" pitchFamily="50" charset="-128"/>
                <a:cs typeface="+mn-cs"/>
              </a:defRPr>
            </a:lvl4pPr>
            <a:lvl5pPr marL="1828800" algn="l" rtl="0" fontAlgn="base">
              <a:spcBef>
                <a:spcPct val="0"/>
              </a:spcBef>
              <a:spcAft>
                <a:spcPct val="0"/>
              </a:spcAft>
              <a:defRPr kumimoji="1" sz="1600" kern="1200">
                <a:solidFill>
                  <a:schemeClr val="tx1"/>
                </a:solidFill>
                <a:latin typeface="Arial" charset="0"/>
                <a:ea typeface="ＭＳ Ｐゴシック" pitchFamily="50" charset="-128"/>
                <a:cs typeface="+mn-cs"/>
              </a:defRPr>
            </a:lvl5pPr>
            <a:lvl6pPr marL="2286000" algn="l" defTabSz="914400" rtl="0" eaLnBrk="1" latinLnBrk="0" hangingPunct="1">
              <a:defRPr kumimoji="1" sz="1600" kern="1200">
                <a:solidFill>
                  <a:schemeClr val="tx1"/>
                </a:solidFill>
                <a:latin typeface="Arial" charset="0"/>
                <a:ea typeface="ＭＳ Ｐゴシック" pitchFamily="50" charset="-128"/>
                <a:cs typeface="+mn-cs"/>
              </a:defRPr>
            </a:lvl6pPr>
            <a:lvl7pPr marL="2743200" algn="l" defTabSz="914400" rtl="0" eaLnBrk="1" latinLnBrk="0" hangingPunct="1">
              <a:defRPr kumimoji="1" sz="1600" kern="1200">
                <a:solidFill>
                  <a:schemeClr val="tx1"/>
                </a:solidFill>
                <a:latin typeface="Arial" charset="0"/>
                <a:ea typeface="ＭＳ Ｐゴシック" pitchFamily="50" charset="-128"/>
                <a:cs typeface="+mn-cs"/>
              </a:defRPr>
            </a:lvl7pPr>
            <a:lvl8pPr marL="3200400" algn="l" defTabSz="914400" rtl="0" eaLnBrk="1" latinLnBrk="0" hangingPunct="1">
              <a:defRPr kumimoji="1" sz="1600" kern="1200">
                <a:solidFill>
                  <a:schemeClr val="tx1"/>
                </a:solidFill>
                <a:latin typeface="Arial" charset="0"/>
                <a:ea typeface="ＭＳ Ｐゴシック" pitchFamily="50" charset="-128"/>
                <a:cs typeface="+mn-cs"/>
              </a:defRPr>
            </a:lvl8pPr>
            <a:lvl9pPr marL="3657600" algn="l" defTabSz="914400" rtl="0" eaLnBrk="1" latinLnBrk="0" hangingPunct="1">
              <a:defRPr kumimoji="1" sz="1600" kern="1200">
                <a:solidFill>
                  <a:schemeClr val="tx1"/>
                </a:solidFill>
                <a:latin typeface="Arial" charset="0"/>
                <a:ea typeface="ＭＳ Ｐゴシック" pitchFamily="50" charset="-128"/>
                <a:cs typeface="+mn-cs"/>
              </a:defRPr>
            </a:lvl9pPr>
          </a:lstStyle>
          <a:p>
            <a:r>
              <a:rPr kumimoji="0" lang="ja-JP" altLang="en-US" sz="2000" b="1" dirty="0" smtClean="0">
                <a:solidFill>
                  <a:schemeClr val="bg1"/>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参考：</a:t>
            </a:r>
            <a:r>
              <a:rPr kumimoji="0" lang="ja-JP" altLang="en-US" sz="2000" b="1" dirty="0">
                <a:solidFill>
                  <a:schemeClr val="bg1"/>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気候変動による水門建設費増の内訳の概算</a:t>
            </a:r>
            <a:endParaRPr kumimoji="0" lang="en-US" altLang="ja-JP" sz="2000" b="1" dirty="0">
              <a:solidFill>
                <a:schemeClr val="bg1"/>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endParaRPr>
          </a:p>
        </p:txBody>
      </p:sp>
      <p:sp>
        <p:nvSpPr>
          <p:cNvPr id="12" name="スライド番号プレースホルダー 2">
            <a:extLst>
              <a:ext uri="{FF2B5EF4-FFF2-40B4-BE49-F238E27FC236}">
                <a16:creationId xmlns:a16="http://schemas.microsoft.com/office/drawing/2014/main" id="{BFB92082-78EF-4CE0-A09A-87D994986779}"/>
              </a:ext>
            </a:extLst>
          </p:cNvPr>
          <p:cNvSpPr>
            <a:spLocks noGrp="1"/>
          </p:cNvSpPr>
          <p:nvPr>
            <p:ph type="sldNum" sz="quarter" idx="12"/>
          </p:nvPr>
        </p:nvSpPr>
        <p:spPr>
          <a:xfrm>
            <a:off x="6735094" y="6392864"/>
            <a:ext cx="2057400" cy="365125"/>
          </a:xfrm>
        </p:spPr>
        <p:txBody>
          <a:bodyPr/>
          <a:lstStyle/>
          <a:p>
            <a:fld id="{5E3F6313-0071-4C5D-9E06-91E8809F988F}" type="slidenum">
              <a:rPr kumimoji="1" lang="ja-JP" altLang="en-US" sz="1600" smtClean="0">
                <a:solidFill>
                  <a:schemeClr val="tx1"/>
                </a:solidFill>
              </a:rPr>
              <a:pPr/>
              <a:t>10</a:t>
            </a:fld>
            <a:endParaRPr kumimoji="1" lang="ja-JP" altLang="en-US" sz="1600" dirty="0">
              <a:solidFill>
                <a:schemeClr val="tx1"/>
              </a:solidFill>
            </a:endParaRPr>
          </a:p>
        </p:txBody>
      </p:sp>
      <p:sp>
        <p:nvSpPr>
          <p:cNvPr id="14" name="テキスト ボックス 13">
            <a:extLst>
              <a:ext uri="{FF2B5EF4-FFF2-40B4-BE49-F238E27FC236}">
                <a16:creationId xmlns:a16="http://schemas.microsoft.com/office/drawing/2014/main" id="{18BE164C-AEB1-4B57-8E4B-3BF8D9D3065F}"/>
              </a:ext>
            </a:extLst>
          </p:cNvPr>
          <p:cNvSpPr txBox="1"/>
          <p:nvPr/>
        </p:nvSpPr>
        <p:spPr>
          <a:xfrm>
            <a:off x="10680700" y="2139200"/>
            <a:ext cx="4411414" cy="646331"/>
          </a:xfrm>
          <a:prstGeom prst="rect">
            <a:avLst/>
          </a:prstGeom>
          <a:noFill/>
        </p:spPr>
        <p:txBody>
          <a:bodyPr wrap="square" rtlCol="0">
            <a:spAutoFit/>
          </a:bodyPr>
          <a:lstStyle/>
          <a:p>
            <a:r>
              <a:rPr lang="ja-JP" altLang="en-US" sz="1200" dirty="0">
                <a:solidFill>
                  <a:srgbClr val="0000FF"/>
                </a:solidFill>
              </a:rPr>
              <a:t>■将来２度上昇に対する設計パターン</a:t>
            </a:r>
            <a:endParaRPr lang="en-US" altLang="ja-JP" sz="1200" dirty="0">
              <a:solidFill>
                <a:srgbClr val="0000FF"/>
              </a:solidFill>
            </a:endParaRPr>
          </a:p>
          <a:p>
            <a:r>
              <a:rPr lang="ja-JP" altLang="en-US" sz="1200" dirty="0"/>
              <a:t>　基準水位の設定方法による概算費用の差額は、将来気候</a:t>
            </a:r>
            <a:r>
              <a:rPr lang="en-US" altLang="ja-JP" sz="1200" dirty="0"/>
              <a:t>2</a:t>
            </a:r>
            <a:r>
              <a:rPr lang="ja-JP" altLang="en-US" sz="1200" dirty="0"/>
              <a:t>度上昇で最大</a:t>
            </a:r>
            <a:r>
              <a:rPr lang="en-US" altLang="ja-JP" sz="1200" dirty="0"/>
              <a:t>1</a:t>
            </a:r>
            <a:r>
              <a:rPr lang="ja-JP" altLang="en-US" sz="1200" dirty="0"/>
              <a:t>億円程度であり、全事業費の約</a:t>
            </a:r>
            <a:r>
              <a:rPr lang="en-US" altLang="ja-JP" sz="1200" dirty="0"/>
              <a:t>1%</a:t>
            </a:r>
            <a:r>
              <a:rPr lang="ja-JP" altLang="en-US" sz="1200" dirty="0"/>
              <a:t>程度の差となる。</a:t>
            </a:r>
            <a:endParaRPr lang="en-US" altLang="ja-JP" sz="1200" dirty="0"/>
          </a:p>
        </p:txBody>
      </p:sp>
      <p:cxnSp>
        <p:nvCxnSpPr>
          <p:cNvPr id="25" name="直線矢印コネクタ 24">
            <a:extLst>
              <a:ext uri="{FF2B5EF4-FFF2-40B4-BE49-F238E27FC236}">
                <a16:creationId xmlns:a16="http://schemas.microsoft.com/office/drawing/2014/main" id="{F14581EC-C5C1-4A2E-A6BA-43682F216E59}"/>
              </a:ext>
            </a:extLst>
          </p:cNvPr>
          <p:cNvCxnSpPr>
            <a:cxnSpLocks/>
          </p:cNvCxnSpPr>
          <p:nvPr/>
        </p:nvCxnSpPr>
        <p:spPr>
          <a:xfrm>
            <a:off x="756506" y="5535664"/>
            <a:ext cx="387111" cy="0"/>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6" name="テキスト ボックス 25">
            <a:extLst>
              <a:ext uri="{FF2B5EF4-FFF2-40B4-BE49-F238E27FC236}">
                <a16:creationId xmlns:a16="http://schemas.microsoft.com/office/drawing/2014/main" id="{F1AF40D0-2AAD-43C8-9872-AB7A8B5EDF9E}"/>
              </a:ext>
            </a:extLst>
          </p:cNvPr>
          <p:cNvSpPr txBox="1"/>
          <p:nvPr/>
        </p:nvSpPr>
        <p:spPr>
          <a:xfrm>
            <a:off x="459719" y="6375427"/>
            <a:ext cx="1126779" cy="369332"/>
          </a:xfrm>
          <a:prstGeom prst="rect">
            <a:avLst/>
          </a:prstGeom>
          <a:noFill/>
        </p:spPr>
        <p:txBody>
          <a:bodyPr wrap="square" rtlCol="0">
            <a:spAutoFit/>
          </a:bodyPr>
          <a:lstStyle/>
          <a:p>
            <a:r>
              <a:rPr kumimoji="1" lang="ja-JP" altLang="en-US" sz="900" dirty="0"/>
              <a:t>将来</a:t>
            </a:r>
            <a:r>
              <a:rPr kumimoji="1" lang="en-US" altLang="ja-JP" sz="900" dirty="0"/>
              <a:t>2</a:t>
            </a:r>
            <a:r>
              <a:rPr kumimoji="1" lang="ja-JP" altLang="en-US" sz="900" dirty="0"/>
              <a:t>度上昇における海水面上昇量</a:t>
            </a:r>
          </a:p>
        </p:txBody>
      </p:sp>
      <p:cxnSp>
        <p:nvCxnSpPr>
          <p:cNvPr id="28" name="直線コネクタ 27">
            <a:extLst>
              <a:ext uri="{FF2B5EF4-FFF2-40B4-BE49-F238E27FC236}">
                <a16:creationId xmlns:a16="http://schemas.microsoft.com/office/drawing/2014/main" id="{E920C486-8265-4D79-B2A2-69F233AC2549}"/>
              </a:ext>
            </a:extLst>
          </p:cNvPr>
          <p:cNvCxnSpPr>
            <a:cxnSpLocks/>
          </p:cNvCxnSpPr>
          <p:nvPr/>
        </p:nvCxnSpPr>
        <p:spPr>
          <a:xfrm flipH="1">
            <a:off x="758125" y="5455779"/>
            <a:ext cx="2616170"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33" name="直線矢印コネクタ 32">
            <a:extLst>
              <a:ext uri="{FF2B5EF4-FFF2-40B4-BE49-F238E27FC236}">
                <a16:creationId xmlns:a16="http://schemas.microsoft.com/office/drawing/2014/main" id="{62659730-FC3C-4574-9F6E-00C99D593086}"/>
              </a:ext>
            </a:extLst>
          </p:cNvPr>
          <p:cNvCxnSpPr>
            <a:cxnSpLocks/>
          </p:cNvCxnSpPr>
          <p:nvPr/>
        </p:nvCxnSpPr>
        <p:spPr>
          <a:xfrm>
            <a:off x="1129547" y="5529736"/>
            <a:ext cx="1409494" cy="0"/>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35" name="直線コネクタ 34">
            <a:extLst>
              <a:ext uri="{FF2B5EF4-FFF2-40B4-BE49-F238E27FC236}">
                <a16:creationId xmlns:a16="http://schemas.microsoft.com/office/drawing/2014/main" id="{E4ED63BC-1D9C-48DC-A604-BC01228D3F09}"/>
              </a:ext>
            </a:extLst>
          </p:cNvPr>
          <p:cNvCxnSpPr>
            <a:cxnSpLocks/>
          </p:cNvCxnSpPr>
          <p:nvPr/>
        </p:nvCxnSpPr>
        <p:spPr>
          <a:xfrm>
            <a:off x="2539041" y="2621206"/>
            <a:ext cx="0" cy="2968090"/>
          </a:xfrm>
          <a:prstGeom prst="line">
            <a:avLst/>
          </a:prstGeom>
          <a:ln>
            <a:prstDash val="dash"/>
          </a:ln>
        </p:spPr>
        <p:style>
          <a:lnRef idx="1">
            <a:schemeClr val="accent2"/>
          </a:lnRef>
          <a:fillRef idx="0">
            <a:schemeClr val="accent2"/>
          </a:fillRef>
          <a:effectRef idx="0">
            <a:schemeClr val="accent2"/>
          </a:effectRef>
          <a:fontRef idx="minor">
            <a:schemeClr val="tx1"/>
          </a:fontRef>
        </p:style>
      </p:cxnSp>
      <p:sp>
        <p:nvSpPr>
          <p:cNvPr id="39" name="テキスト ボックス 38">
            <a:extLst>
              <a:ext uri="{FF2B5EF4-FFF2-40B4-BE49-F238E27FC236}">
                <a16:creationId xmlns:a16="http://schemas.microsoft.com/office/drawing/2014/main" id="{317DB0CE-A021-4F24-8C0C-A05E2DE0309C}"/>
              </a:ext>
            </a:extLst>
          </p:cNvPr>
          <p:cNvSpPr txBox="1"/>
          <p:nvPr/>
        </p:nvSpPr>
        <p:spPr>
          <a:xfrm>
            <a:off x="1712437" y="6388657"/>
            <a:ext cx="1017919" cy="369332"/>
          </a:xfrm>
          <a:prstGeom prst="rect">
            <a:avLst/>
          </a:prstGeom>
          <a:noFill/>
        </p:spPr>
        <p:txBody>
          <a:bodyPr wrap="square" rtlCol="0">
            <a:spAutoFit/>
          </a:bodyPr>
          <a:lstStyle/>
          <a:p>
            <a:r>
              <a:rPr kumimoji="1" lang="ja-JP" altLang="en-US" sz="900" dirty="0"/>
              <a:t>台風強力化による高潮増大</a:t>
            </a:r>
          </a:p>
        </p:txBody>
      </p:sp>
      <p:sp>
        <p:nvSpPr>
          <p:cNvPr id="40" name="テキスト ボックス 39">
            <a:extLst>
              <a:ext uri="{FF2B5EF4-FFF2-40B4-BE49-F238E27FC236}">
                <a16:creationId xmlns:a16="http://schemas.microsoft.com/office/drawing/2014/main" id="{3369DFDF-B3B4-4746-B918-3E81DB3EF3D9}"/>
              </a:ext>
            </a:extLst>
          </p:cNvPr>
          <p:cNvSpPr txBox="1"/>
          <p:nvPr/>
        </p:nvSpPr>
        <p:spPr>
          <a:xfrm>
            <a:off x="652261" y="5526271"/>
            <a:ext cx="613440" cy="230832"/>
          </a:xfrm>
          <a:prstGeom prst="rect">
            <a:avLst/>
          </a:prstGeom>
          <a:noFill/>
        </p:spPr>
        <p:txBody>
          <a:bodyPr wrap="square" rtlCol="0">
            <a:spAutoFit/>
          </a:bodyPr>
          <a:lstStyle/>
          <a:p>
            <a:pPr algn="ctr"/>
            <a:r>
              <a:rPr kumimoji="1" lang="en-US" altLang="ja-JP" sz="900" dirty="0"/>
              <a:t>0.42m</a:t>
            </a:r>
            <a:endParaRPr kumimoji="1" lang="ja-JP" altLang="en-US" sz="900" dirty="0"/>
          </a:p>
        </p:txBody>
      </p:sp>
      <p:sp>
        <p:nvSpPr>
          <p:cNvPr id="41" name="テキスト ボックス 40">
            <a:extLst>
              <a:ext uri="{FF2B5EF4-FFF2-40B4-BE49-F238E27FC236}">
                <a16:creationId xmlns:a16="http://schemas.microsoft.com/office/drawing/2014/main" id="{40246ACA-90A0-4316-BFF5-9E1F58B661DF}"/>
              </a:ext>
            </a:extLst>
          </p:cNvPr>
          <p:cNvSpPr txBox="1"/>
          <p:nvPr/>
        </p:nvSpPr>
        <p:spPr>
          <a:xfrm>
            <a:off x="1494524" y="5525030"/>
            <a:ext cx="613440" cy="230832"/>
          </a:xfrm>
          <a:prstGeom prst="rect">
            <a:avLst/>
          </a:prstGeom>
          <a:noFill/>
        </p:spPr>
        <p:txBody>
          <a:bodyPr wrap="square" rtlCol="0">
            <a:spAutoFit/>
          </a:bodyPr>
          <a:lstStyle/>
          <a:p>
            <a:pPr algn="ctr"/>
            <a:r>
              <a:rPr kumimoji="1" lang="en-US" altLang="ja-JP" sz="900" dirty="0"/>
              <a:t>1.47m</a:t>
            </a:r>
            <a:endParaRPr kumimoji="1" lang="ja-JP" altLang="en-US" sz="900" dirty="0"/>
          </a:p>
        </p:txBody>
      </p:sp>
      <p:cxnSp>
        <p:nvCxnSpPr>
          <p:cNvPr id="43" name="直線コネクタ 42">
            <a:extLst>
              <a:ext uri="{FF2B5EF4-FFF2-40B4-BE49-F238E27FC236}">
                <a16:creationId xmlns:a16="http://schemas.microsoft.com/office/drawing/2014/main" id="{7625397F-4CC4-4C47-8C7A-828D8F4B63B4}"/>
              </a:ext>
            </a:extLst>
          </p:cNvPr>
          <p:cNvCxnSpPr>
            <a:cxnSpLocks/>
          </p:cNvCxnSpPr>
          <p:nvPr/>
        </p:nvCxnSpPr>
        <p:spPr>
          <a:xfrm flipV="1">
            <a:off x="758125" y="2675083"/>
            <a:ext cx="1780916" cy="2766940"/>
          </a:xfrm>
          <a:prstGeom prst="line">
            <a:avLst/>
          </a:prstGeom>
          <a:ln>
            <a:solidFill>
              <a:srgbClr val="0000FF"/>
            </a:solidFill>
            <a:prstDash val="dash"/>
          </a:ln>
        </p:spPr>
        <p:style>
          <a:lnRef idx="1">
            <a:schemeClr val="accent1"/>
          </a:lnRef>
          <a:fillRef idx="0">
            <a:schemeClr val="accent1"/>
          </a:fillRef>
          <a:effectRef idx="0">
            <a:schemeClr val="accent1"/>
          </a:effectRef>
          <a:fontRef idx="minor">
            <a:schemeClr val="tx1"/>
          </a:fontRef>
        </p:style>
      </p:cxnSp>
      <p:sp>
        <p:nvSpPr>
          <p:cNvPr id="44" name="フリーフォーム: 図形 43">
            <a:extLst>
              <a:ext uri="{FF2B5EF4-FFF2-40B4-BE49-F238E27FC236}">
                <a16:creationId xmlns:a16="http://schemas.microsoft.com/office/drawing/2014/main" id="{C7827F63-467F-4468-A13F-509EF1F17EE1}"/>
              </a:ext>
            </a:extLst>
          </p:cNvPr>
          <p:cNvSpPr/>
          <p:nvPr/>
        </p:nvSpPr>
        <p:spPr>
          <a:xfrm>
            <a:off x="735224" y="4838504"/>
            <a:ext cx="408393" cy="636638"/>
          </a:xfrm>
          <a:custGeom>
            <a:avLst/>
            <a:gdLst>
              <a:gd name="connsiteX0" fmla="*/ 737119 w 737119"/>
              <a:gd name="connsiteY0" fmla="*/ 886408 h 886408"/>
              <a:gd name="connsiteX1" fmla="*/ 737119 w 737119"/>
              <a:gd name="connsiteY1" fmla="*/ 0 h 886408"/>
              <a:gd name="connsiteX2" fmla="*/ 0 w 737119"/>
              <a:gd name="connsiteY2" fmla="*/ 0 h 886408"/>
            </a:gdLst>
            <a:ahLst/>
            <a:cxnLst>
              <a:cxn ang="0">
                <a:pos x="connsiteX0" y="connsiteY0"/>
              </a:cxn>
              <a:cxn ang="0">
                <a:pos x="connsiteX1" y="connsiteY1"/>
              </a:cxn>
              <a:cxn ang="0">
                <a:pos x="connsiteX2" y="connsiteY2"/>
              </a:cxn>
            </a:cxnLst>
            <a:rect l="l" t="t" r="r" b="b"/>
            <a:pathLst>
              <a:path w="737119" h="886408">
                <a:moveTo>
                  <a:pt x="737119" y="886408"/>
                </a:moveTo>
                <a:lnTo>
                  <a:pt x="737119" y="0"/>
                </a:lnTo>
                <a:lnTo>
                  <a:pt x="0" y="0"/>
                </a:lnTo>
              </a:path>
            </a:pathLst>
          </a:custGeom>
          <a:noFill/>
          <a:ln w="9525">
            <a:solidFill>
              <a:srgbClr val="0000FF"/>
            </a:solidFill>
            <a:prstDash val="dash"/>
            <a:headEnd type="none"/>
            <a:tailEnd type="none" w="sm" len="s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5" name="テキスト ボックス 44">
            <a:extLst>
              <a:ext uri="{FF2B5EF4-FFF2-40B4-BE49-F238E27FC236}">
                <a16:creationId xmlns:a16="http://schemas.microsoft.com/office/drawing/2014/main" id="{47E8FA61-70ED-4E7F-8023-5620D879C497}"/>
              </a:ext>
            </a:extLst>
          </p:cNvPr>
          <p:cNvSpPr txBox="1"/>
          <p:nvPr/>
        </p:nvSpPr>
        <p:spPr>
          <a:xfrm>
            <a:off x="1586498" y="5063917"/>
            <a:ext cx="737115" cy="230832"/>
          </a:xfrm>
          <a:prstGeom prst="rect">
            <a:avLst/>
          </a:prstGeom>
          <a:noFill/>
        </p:spPr>
        <p:txBody>
          <a:bodyPr wrap="square" rtlCol="0">
            <a:spAutoFit/>
          </a:bodyPr>
          <a:lstStyle/>
          <a:p>
            <a:pPr algn="ctr"/>
            <a:r>
              <a:rPr kumimoji="1" lang="en-US" altLang="ja-JP" sz="900" dirty="0">
                <a:solidFill>
                  <a:srgbClr val="0000FF"/>
                </a:solidFill>
              </a:rPr>
              <a:t>254</a:t>
            </a:r>
            <a:r>
              <a:rPr kumimoji="1" lang="ja-JP" altLang="en-US" sz="900" dirty="0">
                <a:solidFill>
                  <a:srgbClr val="0000FF"/>
                </a:solidFill>
              </a:rPr>
              <a:t>百万円</a:t>
            </a:r>
          </a:p>
        </p:txBody>
      </p:sp>
      <p:cxnSp>
        <p:nvCxnSpPr>
          <p:cNvPr id="46" name="直線矢印コネクタ 45">
            <a:extLst>
              <a:ext uri="{FF2B5EF4-FFF2-40B4-BE49-F238E27FC236}">
                <a16:creationId xmlns:a16="http://schemas.microsoft.com/office/drawing/2014/main" id="{B3E67438-675E-434A-AC91-3D234E189D09}"/>
              </a:ext>
            </a:extLst>
          </p:cNvPr>
          <p:cNvCxnSpPr>
            <a:cxnSpLocks/>
          </p:cNvCxnSpPr>
          <p:nvPr/>
        </p:nvCxnSpPr>
        <p:spPr>
          <a:xfrm>
            <a:off x="1626524" y="4838504"/>
            <a:ext cx="0" cy="603518"/>
          </a:xfrm>
          <a:prstGeom prst="straightConnector1">
            <a:avLst/>
          </a:prstGeom>
          <a:ln>
            <a:headEnd type="triangle"/>
            <a:tailEnd type="triangle"/>
          </a:ln>
        </p:spPr>
        <p:style>
          <a:lnRef idx="1">
            <a:schemeClr val="accent2"/>
          </a:lnRef>
          <a:fillRef idx="0">
            <a:schemeClr val="accent2"/>
          </a:fillRef>
          <a:effectRef idx="0">
            <a:schemeClr val="accent2"/>
          </a:effectRef>
          <a:fontRef idx="minor">
            <a:schemeClr val="tx1"/>
          </a:fontRef>
        </p:style>
      </p:cxnSp>
      <p:cxnSp>
        <p:nvCxnSpPr>
          <p:cNvPr id="48" name="直線矢印コネクタ 47">
            <a:extLst>
              <a:ext uri="{FF2B5EF4-FFF2-40B4-BE49-F238E27FC236}">
                <a16:creationId xmlns:a16="http://schemas.microsoft.com/office/drawing/2014/main" id="{2D484B04-DD7F-4212-A091-8E74D4FCF4DA}"/>
              </a:ext>
            </a:extLst>
          </p:cNvPr>
          <p:cNvCxnSpPr>
            <a:cxnSpLocks/>
          </p:cNvCxnSpPr>
          <p:nvPr/>
        </p:nvCxnSpPr>
        <p:spPr>
          <a:xfrm>
            <a:off x="1626524" y="2675083"/>
            <a:ext cx="0" cy="2163421"/>
          </a:xfrm>
          <a:prstGeom prst="straightConnector1">
            <a:avLst/>
          </a:prstGeom>
          <a:ln>
            <a:headEnd type="triangle"/>
            <a:tailEnd type="triangle"/>
          </a:ln>
        </p:spPr>
        <p:style>
          <a:lnRef idx="1">
            <a:schemeClr val="accent2"/>
          </a:lnRef>
          <a:fillRef idx="0">
            <a:schemeClr val="accent2"/>
          </a:fillRef>
          <a:effectRef idx="0">
            <a:schemeClr val="accent2"/>
          </a:effectRef>
          <a:fontRef idx="minor">
            <a:schemeClr val="tx1"/>
          </a:fontRef>
        </p:style>
      </p:cxnSp>
      <p:cxnSp>
        <p:nvCxnSpPr>
          <p:cNvPr id="50" name="直線コネクタ 49">
            <a:extLst>
              <a:ext uri="{FF2B5EF4-FFF2-40B4-BE49-F238E27FC236}">
                <a16:creationId xmlns:a16="http://schemas.microsoft.com/office/drawing/2014/main" id="{872385C9-DB6C-48C1-8EE5-43E71305D8A2}"/>
              </a:ext>
            </a:extLst>
          </p:cNvPr>
          <p:cNvCxnSpPr>
            <a:cxnSpLocks/>
          </p:cNvCxnSpPr>
          <p:nvPr/>
        </p:nvCxnSpPr>
        <p:spPr>
          <a:xfrm>
            <a:off x="735223" y="2663944"/>
            <a:ext cx="1803818" cy="0"/>
          </a:xfrm>
          <a:prstGeom prst="line">
            <a:avLst/>
          </a:prstGeom>
          <a:ln>
            <a:prstDash val="dash"/>
          </a:ln>
        </p:spPr>
        <p:style>
          <a:lnRef idx="1">
            <a:schemeClr val="accent2"/>
          </a:lnRef>
          <a:fillRef idx="0">
            <a:schemeClr val="accent2"/>
          </a:fillRef>
          <a:effectRef idx="0">
            <a:schemeClr val="accent2"/>
          </a:effectRef>
          <a:fontRef idx="minor">
            <a:schemeClr val="tx1"/>
          </a:fontRef>
        </p:style>
      </p:cxnSp>
      <p:sp>
        <p:nvSpPr>
          <p:cNvPr id="52" name="テキスト ボックス 51">
            <a:extLst>
              <a:ext uri="{FF2B5EF4-FFF2-40B4-BE49-F238E27FC236}">
                <a16:creationId xmlns:a16="http://schemas.microsoft.com/office/drawing/2014/main" id="{FB7BFD66-2B85-4000-9636-159666608F65}"/>
              </a:ext>
            </a:extLst>
          </p:cNvPr>
          <p:cNvSpPr txBox="1"/>
          <p:nvPr/>
        </p:nvSpPr>
        <p:spPr>
          <a:xfrm>
            <a:off x="1576649" y="3460361"/>
            <a:ext cx="737115" cy="230832"/>
          </a:xfrm>
          <a:prstGeom prst="rect">
            <a:avLst/>
          </a:prstGeom>
          <a:noFill/>
        </p:spPr>
        <p:txBody>
          <a:bodyPr wrap="square" rtlCol="0">
            <a:spAutoFit/>
          </a:bodyPr>
          <a:lstStyle/>
          <a:p>
            <a:pPr algn="ctr"/>
            <a:r>
              <a:rPr kumimoji="1" lang="en-US" altLang="ja-JP" sz="900" dirty="0">
                <a:solidFill>
                  <a:srgbClr val="0000FF"/>
                </a:solidFill>
              </a:rPr>
              <a:t>888</a:t>
            </a:r>
            <a:r>
              <a:rPr kumimoji="1" lang="ja-JP" altLang="en-US" sz="900" dirty="0">
                <a:solidFill>
                  <a:srgbClr val="0000FF"/>
                </a:solidFill>
              </a:rPr>
              <a:t>百万円</a:t>
            </a:r>
          </a:p>
        </p:txBody>
      </p:sp>
      <p:sp>
        <p:nvSpPr>
          <p:cNvPr id="53" name="テキスト ボックス 52">
            <a:extLst>
              <a:ext uri="{FF2B5EF4-FFF2-40B4-BE49-F238E27FC236}">
                <a16:creationId xmlns:a16="http://schemas.microsoft.com/office/drawing/2014/main" id="{DEAE624A-F7AC-47A1-949E-573DABF4D7D1}"/>
              </a:ext>
            </a:extLst>
          </p:cNvPr>
          <p:cNvSpPr txBox="1"/>
          <p:nvPr/>
        </p:nvSpPr>
        <p:spPr>
          <a:xfrm>
            <a:off x="89" y="794527"/>
            <a:ext cx="4570016" cy="276999"/>
          </a:xfrm>
          <a:prstGeom prst="rect">
            <a:avLst/>
          </a:prstGeom>
          <a:noFill/>
        </p:spPr>
        <p:txBody>
          <a:bodyPr wrap="square" rtlCol="0">
            <a:spAutoFit/>
          </a:bodyPr>
          <a:lstStyle/>
          <a:p>
            <a:r>
              <a:rPr kumimoji="1" lang="ja-JP" altLang="en-US" sz="1200" dirty="0">
                <a:solidFill>
                  <a:srgbClr val="0000FF"/>
                </a:solidFill>
              </a:rPr>
              <a:t>■将来</a:t>
            </a:r>
            <a:r>
              <a:rPr kumimoji="1" lang="en-US" altLang="ja-JP" sz="1200" dirty="0">
                <a:solidFill>
                  <a:srgbClr val="0000FF"/>
                </a:solidFill>
              </a:rPr>
              <a:t>2</a:t>
            </a:r>
            <a:r>
              <a:rPr kumimoji="1" lang="ja-JP" altLang="en-US" sz="1200" dirty="0">
                <a:solidFill>
                  <a:srgbClr val="0000FF"/>
                </a:solidFill>
              </a:rPr>
              <a:t>度上昇における事業費増大の内訳</a:t>
            </a:r>
            <a:r>
              <a:rPr kumimoji="1" lang="ja-JP" altLang="en-US" sz="1000" dirty="0">
                <a:solidFill>
                  <a:srgbClr val="0000FF"/>
                </a:solidFill>
              </a:rPr>
              <a:t>（海水面上昇・台風強化）</a:t>
            </a:r>
          </a:p>
        </p:txBody>
      </p:sp>
      <p:sp>
        <p:nvSpPr>
          <p:cNvPr id="54" name="テキスト ボックス 53">
            <a:extLst>
              <a:ext uri="{FF2B5EF4-FFF2-40B4-BE49-F238E27FC236}">
                <a16:creationId xmlns:a16="http://schemas.microsoft.com/office/drawing/2014/main" id="{3A653882-8C48-4862-BCEA-9574810D7BA7}"/>
              </a:ext>
            </a:extLst>
          </p:cNvPr>
          <p:cNvSpPr txBox="1"/>
          <p:nvPr/>
        </p:nvSpPr>
        <p:spPr>
          <a:xfrm>
            <a:off x="4464832" y="794527"/>
            <a:ext cx="4570016" cy="276999"/>
          </a:xfrm>
          <a:prstGeom prst="rect">
            <a:avLst/>
          </a:prstGeom>
          <a:noFill/>
        </p:spPr>
        <p:txBody>
          <a:bodyPr wrap="square" rtlCol="0">
            <a:spAutoFit/>
          </a:bodyPr>
          <a:lstStyle/>
          <a:p>
            <a:r>
              <a:rPr kumimoji="1" lang="ja-JP" altLang="en-US" sz="1200" dirty="0">
                <a:solidFill>
                  <a:srgbClr val="0000FF"/>
                </a:solidFill>
              </a:rPr>
              <a:t>■将来</a:t>
            </a:r>
            <a:r>
              <a:rPr kumimoji="1" lang="en-US" altLang="ja-JP" sz="1200" dirty="0">
                <a:solidFill>
                  <a:srgbClr val="0000FF"/>
                </a:solidFill>
              </a:rPr>
              <a:t>4</a:t>
            </a:r>
            <a:r>
              <a:rPr kumimoji="1" lang="ja-JP" altLang="en-US" sz="1200" dirty="0">
                <a:solidFill>
                  <a:srgbClr val="0000FF"/>
                </a:solidFill>
              </a:rPr>
              <a:t>度上昇における事業費増大の内訳</a:t>
            </a:r>
            <a:r>
              <a:rPr kumimoji="1" lang="ja-JP" altLang="en-US" sz="1000" dirty="0">
                <a:solidFill>
                  <a:srgbClr val="0000FF"/>
                </a:solidFill>
              </a:rPr>
              <a:t>（海水面上昇・台風強化）</a:t>
            </a:r>
          </a:p>
        </p:txBody>
      </p:sp>
      <p:cxnSp>
        <p:nvCxnSpPr>
          <p:cNvPr id="56" name="直線矢印コネクタ 55">
            <a:extLst>
              <a:ext uri="{FF2B5EF4-FFF2-40B4-BE49-F238E27FC236}">
                <a16:creationId xmlns:a16="http://schemas.microsoft.com/office/drawing/2014/main" id="{209C2BD2-820A-4A1D-AA5D-9CB678171908}"/>
              </a:ext>
            </a:extLst>
          </p:cNvPr>
          <p:cNvCxnSpPr/>
          <p:nvPr/>
        </p:nvCxnSpPr>
        <p:spPr>
          <a:xfrm flipV="1">
            <a:off x="854381" y="5752913"/>
            <a:ext cx="125963" cy="583675"/>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7" name="直線矢印コネクタ 56">
            <a:extLst>
              <a:ext uri="{FF2B5EF4-FFF2-40B4-BE49-F238E27FC236}">
                <a16:creationId xmlns:a16="http://schemas.microsoft.com/office/drawing/2014/main" id="{D81755D7-84CB-4B0A-AA05-AC096FD2BD17}"/>
              </a:ext>
            </a:extLst>
          </p:cNvPr>
          <p:cNvCxnSpPr>
            <a:cxnSpLocks/>
          </p:cNvCxnSpPr>
          <p:nvPr/>
        </p:nvCxnSpPr>
        <p:spPr>
          <a:xfrm flipH="1" flipV="1">
            <a:off x="1805443" y="5734968"/>
            <a:ext cx="95840" cy="619564"/>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1" name="直線矢印コネクタ 60">
            <a:extLst>
              <a:ext uri="{FF2B5EF4-FFF2-40B4-BE49-F238E27FC236}">
                <a16:creationId xmlns:a16="http://schemas.microsoft.com/office/drawing/2014/main" id="{F08585AC-0807-4A43-89A1-A588D449064A}"/>
              </a:ext>
            </a:extLst>
          </p:cNvPr>
          <p:cNvCxnSpPr>
            <a:cxnSpLocks/>
          </p:cNvCxnSpPr>
          <p:nvPr/>
        </p:nvCxnSpPr>
        <p:spPr>
          <a:xfrm>
            <a:off x="5567190" y="5555357"/>
            <a:ext cx="858875" cy="0"/>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62" name="テキスト ボックス 61">
            <a:extLst>
              <a:ext uri="{FF2B5EF4-FFF2-40B4-BE49-F238E27FC236}">
                <a16:creationId xmlns:a16="http://schemas.microsoft.com/office/drawing/2014/main" id="{9099EEB6-F3BB-41BA-93FD-90ECA0DFF99A}"/>
              </a:ext>
            </a:extLst>
          </p:cNvPr>
          <p:cNvSpPr txBox="1"/>
          <p:nvPr/>
        </p:nvSpPr>
        <p:spPr>
          <a:xfrm>
            <a:off x="5115023" y="6275416"/>
            <a:ext cx="1426029" cy="369332"/>
          </a:xfrm>
          <a:prstGeom prst="rect">
            <a:avLst/>
          </a:prstGeom>
          <a:noFill/>
        </p:spPr>
        <p:txBody>
          <a:bodyPr wrap="square" rtlCol="0">
            <a:spAutoFit/>
          </a:bodyPr>
          <a:lstStyle/>
          <a:p>
            <a:r>
              <a:rPr kumimoji="1" lang="ja-JP" altLang="en-US" sz="900" dirty="0"/>
              <a:t>将来</a:t>
            </a:r>
            <a:r>
              <a:rPr kumimoji="1" lang="en-US" altLang="ja-JP" sz="900" dirty="0"/>
              <a:t>4</a:t>
            </a:r>
            <a:r>
              <a:rPr kumimoji="1" lang="ja-JP" altLang="en-US" sz="900" dirty="0"/>
              <a:t>度上昇における海水面上昇量</a:t>
            </a:r>
          </a:p>
        </p:txBody>
      </p:sp>
      <p:cxnSp>
        <p:nvCxnSpPr>
          <p:cNvPr id="63" name="直線コネクタ 62">
            <a:extLst>
              <a:ext uri="{FF2B5EF4-FFF2-40B4-BE49-F238E27FC236}">
                <a16:creationId xmlns:a16="http://schemas.microsoft.com/office/drawing/2014/main" id="{E69DF5EA-249E-4287-974D-8011154AEDE4}"/>
              </a:ext>
            </a:extLst>
          </p:cNvPr>
          <p:cNvCxnSpPr>
            <a:cxnSpLocks/>
          </p:cNvCxnSpPr>
          <p:nvPr/>
        </p:nvCxnSpPr>
        <p:spPr>
          <a:xfrm flipH="1">
            <a:off x="5530054" y="5466176"/>
            <a:ext cx="2616170"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64" name="直線矢印コネクタ 63">
            <a:extLst>
              <a:ext uri="{FF2B5EF4-FFF2-40B4-BE49-F238E27FC236}">
                <a16:creationId xmlns:a16="http://schemas.microsoft.com/office/drawing/2014/main" id="{380BB308-FEF0-43A0-932F-D466B089FE2A}"/>
              </a:ext>
            </a:extLst>
          </p:cNvPr>
          <p:cNvCxnSpPr>
            <a:cxnSpLocks/>
          </p:cNvCxnSpPr>
          <p:nvPr/>
        </p:nvCxnSpPr>
        <p:spPr>
          <a:xfrm>
            <a:off x="6426065" y="5547606"/>
            <a:ext cx="1702052" cy="0"/>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66" name="テキスト ボックス 65">
            <a:extLst>
              <a:ext uri="{FF2B5EF4-FFF2-40B4-BE49-F238E27FC236}">
                <a16:creationId xmlns:a16="http://schemas.microsoft.com/office/drawing/2014/main" id="{FC36E774-8125-4F53-AF36-17AEA380A19D}"/>
              </a:ext>
            </a:extLst>
          </p:cNvPr>
          <p:cNvSpPr txBox="1"/>
          <p:nvPr/>
        </p:nvSpPr>
        <p:spPr>
          <a:xfrm>
            <a:off x="6823621" y="6288646"/>
            <a:ext cx="1017919" cy="369332"/>
          </a:xfrm>
          <a:prstGeom prst="rect">
            <a:avLst/>
          </a:prstGeom>
          <a:noFill/>
        </p:spPr>
        <p:txBody>
          <a:bodyPr wrap="square" rtlCol="0">
            <a:spAutoFit/>
          </a:bodyPr>
          <a:lstStyle/>
          <a:p>
            <a:r>
              <a:rPr kumimoji="1" lang="ja-JP" altLang="en-US" sz="900" dirty="0"/>
              <a:t>台風強力化による高潮増大</a:t>
            </a:r>
          </a:p>
        </p:txBody>
      </p:sp>
      <p:sp>
        <p:nvSpPr>
          <p:cNvPr id="67" name="テキスト ボックス 66">
            <a:extLst>
              <a:ext uri="{FF2B5EF4-FFF2-40B4-BE49-F238E27FC236}">
                <a16:creationId xmlns:a16="http://schemas.microsoft.com/office/drawing/2014/main" id="{BFCF1F01-8D6C-4B30-9983-B43D85DA1283}"/>
              </a:ext>
            </a:extLst>
          </p:cNvPr>
          <p:cNvSpPr txBox="1"/>
          <p:nvPr/>
        </p:nvSpPr>
        <p:spPr>
          <a:xfrm>
            <a:off x="5635707" y="5555357"/>
            <a:ext cx="744713" cy="230832"/>
          </a:xfrm>
          <a:prstGeom prst="rect">
            <a:avLst/>
          </a:prstGeom>
          <a:noFill/>
        </p:spPr>
        <p:txBody>
          <a:bodyPr wrap="square" rtlCol="0">
            <a:spAutoFit/>
          </a:bodyPr>
          <a:lstStyle/>
          <a:p>
            <a:pPr algn="ctr"/>
            <a:r>
              <a:rPr kumimoji="1" lang="en-US" altLang="ja-JP" sz="900" dirty="0"/>
              <a:t>0.86m</a:t>
            </a:r>
            <a:endParaRPr kumimoji="1" lang="ja-JP" altLang="en-US" sz="900" dirty="0"/>
          </a:p>
        </p:txBody>
      </p:sp>
      <p:sp>
        <p:nvSpPr>
          <p:cNvPr id="68" name="テキスト ボックス 67">
            <a:extLst>
              <a:ext uri="{FF2B5EF4-FFF2-40B4-BE49-F238E27FC236}">
                <a16:creationId xmlns:a16="http://schemas.microsoft.com/office/drawing/2014/main" id="{7D13DCD5-69F1-48E8-97B3-EC5FBCF801A1}"/>
              </a:ext>
            </a:extLst>
          </p:cNvPr>
          <p:cNvSpPr txBox="1"/>
          <p:nvPr/>
        </p:nvSpPr>
        <p:spPr>
          <a:xfrm>
            <a:off x="7022053" y="5589296"/>
            <a:ext cx="613440" cy="230832"/>
          </a:xfrm>
          <a:prstGeom prst="rect">
            <a:avLst/>
          </a:prstGeom>
          <a:noFill/>
        </p:spPr>
        <p:txBody>
          <a:bodyPr wrap="square" rtlCol="0">
            <a:spAutoFit/>
          </a:bodyPr>
          <a:lstStyle/>
          <a:p>
            <a:pPr algn="ctr"/>
            <a:r>
              <a:rPr kumimoji="1" lang="en-US" altLang="ja-JP" sz="900" dirty="0"/>
              <a:t>1.86m</a:t>
            </a:r>
            <a:endParaRPr kumimoji="1" lang="ja-JP" altLang="en-US" sz="900" dirty="0"/>
          </a:p>
        </p:txBody>
      </p:sp>
      <p:cxnSp>
        <p:nvCxnSpPr>
          <p:cNvPr id="69" name="直線コネクタ 68">
            <a:extLst>
              <a:ext uri="{FF2B5EF4-FFF2-40B4-BE49-F238E27FC236}">
                <a16:creationId xmlns:a16="http://schemas.microsoft.com/office/drawing/2014/main" id="{D9D0C660-4EA5-41A4-BB81-00FF21AA6D3F}"/>
              </a:ext>
            </a:extLst>
          </p:cNvPr>
          <p:cNvCxnSpPr>
            <a:cxnSpLocks/>
          </p:cNvCxnSpPr>
          <p:nvPr/>
        </p:nvCxnSpPr>
        <p:spPr>
          <a:xfrm flipV="1">
            <a:off x="5581416" y="1704282"/>
            <a:ext cx="2546701" cy="3728266"/>
          </a:xfrm>
          <a:prstGeom prst="line">
            <a:avLst/>
          </a:prstGeom>
          <a:ln>
            <a:solidFill>
              <a:srgbClr val="0000FF"/>
            </a:solidFill>
            <a:prstDash val="dash"/>
          </a:ln>
        </p:spPr>
        <p:style>
          <a:lnRef idx="1">
            <a:schemeClr val="accent1"/>
          </a:lnRef>
          <a:fillRef idx="0">
            <a:schemeClr val="accent1"/>
          </a:fillRef>
          <a:effectRef idx="0">
            <a:schemeClr val="accent1"/>
          </a:effectRef>
          <a:fontRef idx="minor">
            <a:schemeClr val="tx1"/>
          </a:fontRef>
        </p:style>
      </p:cxnSp>
      <p:sp>
        <p:nvSpPr>
          <p:cNvPr id="70" name="フリーフォーム: 図形 69">
            <a:extLst>
              <a:ext uri="{FF2B5EF4-FFF2-40B4-BE49-F238E27FC236}">
                <a16:creationId xmlns:a16="http://schemas.microsoft.com/office/drawing/2014/main" id="{53CD89E2-E778-42DA-A165-56332B6CFCB2}"/>
              </a:ext>
            </a:extLst>
          </p:cNvPr>
          <p:cNvSpPr/>
          <p:nvPr/>
        </p:nvSpPr>
        <p:spPr>
          <a:xfrm>
            <a:off x="5605165" y="1722388"/>
            <a:ext cx="2541059" cy="4207034"/>
          </a:xfrm>
          <a:custGeom>
            <a:avLst/>
            <a:gdLst>
              <a:gd name="connsiteX0" fmla="*/ 737119 w 737119"/>
              <a:gd name="connsiteY0" fmla="*/ 886408 h 886408"/>
              <a:gd name="connsiteX1" fmla="*/ 737119 w 737119"/>
              <a:gd name="connsiteY1" fmla="*/ 0 h 886408"/>
              <a:gd name="connsiteX2" fmla="*/ 0 w 737119"/>
              <a:gd name="connsiteY2" fmla="*/ 0 h 886408"/>
            </a:gdLst>
            <a:ahLst/>
            <a:cxnLst>
              <a:cxn ang="0">
                <a:pos x="connsiteX0" y="connsiteY0"/>
              </a:cxn>
              <a:cxn ang="0">
                <a:pos x="connsiteX1" y="connsiteY1"/>
              </a:cxn>
              <a:cxn ang="0">
                <a:pos x="connsiteX2" y="connsiteY2"/>
              </a:cxn>
            </a:cxnLst>
            <a:rect l="l" t="t" r="r" b="b"/>
            <a:pathLst>
              <a:path w="737119" h="886408">
                <a:moveTo>
                  <a:pt x="737119" y="886408"/>
                </a:moveTo>
                <a:lnTo>
                  <a:pt x="737119" y="0"/>
                </a:lnTo>
                <a:lnTo>
                  <a:pt x="0" y="0"/>
                </a:lnTo>
              </a:path>
            </a:pathLst>
          </a:custGeom>
          <a:noFill/>
          <a:ln w="9525">
            <a:solidFill>
              <a:srgbClr val="0000FF"/>
            </a:solidFill>
            <a:prstDash val="dash"/>
            <a:headEnd type="none"/>
            <a:tailEnd type="none" w="sm" len="s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1" name="テキスト ボックス 70">
            <a:extLst>
              <a:ext uri="{FF2B5EF4-FFF2-40B4-BE49-F238E27FC236}">
                <a16:creationId xmlns:a16="http://schemas.microsoft.com/office/drawing/2014/main" id="{0FF40AF2-7D34-46E6-9715-E0B69598F5F2}"/>
              </a:ext>
            </a:extLst>
          </p:cNvPr>
          <p:cNvSpPr txBox="1"/>
          <p:nvPr/>
        </p:nvSpPr>
        <p:spPr>
          <a:xfrm>
            <a:off x="6535359" y="4497140"/>
            <a:ext cx="737115" cy="230832"/>
          </a:xfrm>
          <a:prstGeom prst="rect">
            <a:avLst/>
          </a:prstGeom>
          <a:noFill/>
        </p:spPr>
        <p:txBody>
          <a:bodyPr wrap="square" rtlCol="0">
            <a:spAutoFit/>
          </a:bodyPr>
          <a:lstStyle/>
          <a:p>
            <a:pPr algn="ctr"/>
            <a:r>
              <a:rPr lang="en-US" altLang="ja-JP" sz="900" dirty="0">
                <a:solidFill>
                  <a:srgbClr val="0000FF"/>
                </a:solidFill>
              </a:rPr>
              <a:t>482</a:t>
            </a:r>
            <a:r>
              <a:rPr kumimoji="1" lang="ja-JP" altLang="en-US" sz="900" dirty="0">
                <a:solidFill>
                  <a:srgbClr val="0000FF"/>
                </a:solidFill>
              </a:rPr>
              <a:t>百万円</a:t>
            </a:r>
          </a:p>
        </p:txBody>
      </p:sp>
      <p:cxnSp>
        <p:nvCxnSpPr>
          <p:cNvPr id="72" name="直線矢印コネクタ 71">
            <a:extLst>
              <a:ext uri="{FF2B5EF4-FFF2-40B4-BE49-F238E27FC236}">
                <a16:creationId xmlns:a16="http://schemas.microsoft.com/office/drawing/2014/main" id="{BCDBFE60-D027-4E04-9122-EB8E35BA9994}"/>
              </a:ext>
            </a:extLst>
          </p:cNvPr>
          <p:cNvCxnSpPr>
            <a:cxnSpLocks/>
          </p:cNvCxnSpPr>
          <p:nvPr/>
        </p:nvCxnSpPr>
        <p:spPr>
          <a:xfrm>
            <a:off x="6498727" y="4254921"/>
            <a:ext cx="0" cy="1220221"/>
          </a:xfrm>
          <a:prstGeom prst="straightConnector1">
            <a:avLst/>
          </a:prstGeom>
          <a:ln>
            <a:headEnd type="triangle"/>
            <a:tailEnd type="triangle"/>
          </a:ln>
        </p:spPr>
        <p:style>
          <a:lnRef idx="1">
            <a:schemeClr val="accent2"/>
          </a:lnRef>
          <a:fillRef idx="0">
            <a:schemeClr val="accent2"/>
          </a:fillRef>
          <a:effectRef idx="0">
            <a:schemeClr val="accent2"/>
          </a:effectRef>
          <a:fontRef idx="minor">
            <a:schemeClr val="tx1"/>
          </a:fontRef>
        </p:style>
      </p:cxnSp>
      <p:cxnSp>
        <p:nvCxnSpPr>
          <p:cNvPr id="73" name="直線矢印コネクタ 72">
            <a:extLst>
              <a:ext uri="{FF2B5EF4-FFF2-40B4-BE49-F238E27FC236}">
                <a16:creationId xmlns:a16="http://schemas.microsoft.com/office/drawing/2014/main" id="{36C54711-7E78-4BF2-8593-77D34446535A}"/>
              </a:ext>
            </a:extLst>
          </p:cNvPr>
          <p:cNvCxnSpPr>
            <a:cxnSpLocks/>
          </p:cNvCxnSpPr>
          <p:nvPr/>
        </p:nvCxnSpPr>
        <p:spPr>
          <a:xfrm>
            <a:off x="6492658" y="1764960"/>
            <a:ext cx="0" cy="2489961"/>
          </a:xfrm>
          <a:prstGeom prst="straightConnector1">
            <a:avLst/>
          </a:prstGeom>
          <a:ln>
            <a:headEnd type="triangle"/>
            <a:tailEnd type="triangle"/>
          </a:ln>
        </p:spPr>
        <p:style>
          <a:lnRef idx="1">
            <a:schemeClr val="accent2"/>
          </a:lnRef>
          <a:fillRef idx="0">
            <a:schemeClr val="accent2"/>
          </a:fillRef>
          <a:effectRef idx="0">
            <a:schemeClr val="accent2"/>
          </a:effectRef>
          <a:fontRef idx="minor">
            <a:schemeClr val="tx1"/>
          </a:fontRef>
        </p:style>
      </p:cxnSp>
      <p:sp>
        <p:nvSpPr>
          <p:cNvPr id="75" name="テキスト ボックス 74">
            <a:extLst>
              <a:ext uri="{FF2B5EF4-FFF2-40B4-BE49-F238E27FC236}">
                <a16:creationId xmlns:a16="http://schemas.microsoft.com/office/drawing/2014/main" id="{EA863221-B8D5-4197-8A28-4038CF042D72}"/>
              </a:ext>
            </a:extLst>
          </p:cNvPr>
          <p:cNvSpPr txBox="1"/>
          <p:nvPr/>
        </p:nvSpPr>
        <p:spPr>
          <a:xfrm>
            <a:off x="6498727" y="2756519"/>
            <a:ext cx="844723" cy="230832"/>
          </a:xfrm>
          <a:prstGeom prst="rect">
            <a:avLst/>
          </a:prstGeom>
          <a:noFill/>
        </p:spPr>
        <p:txBody>
          <a:bodyPr wrap="square" rtlCol="0">
            <a:spAutoFit/>
          </a:bodyPr>
          <a:lstStyle/>
          <a:p>
            <a:pPr algn="ctr"/>
            <a:r>
              <a:rPr lang="en-US" altLang="ja-JP" sz="900" dirty="0">
                <a:solidFill>
                  <a:srgbClr val="0000FF"/>
                </a:solidFill>
              </a:rPr>
              <a:t>1041</a:t>
            </a:r>
            <a:r>
              <a:rPr kumimoji="1" lang="ja-JP" altLang="en-US" sz="900" dirty="0">
                <a:solidFill>
                  <a:srgbClr val="0000FF"/>
                </a:solidFill>
              </a:rPr>
              <a:t>百万円</a:t>
            </a:r>
          </a:p>
        </p:txBody>
      </p:sp>
      <p:cxnSp>
        <p:nvCxnSpPr>
          <p:cNvPr id="76" name="直線矢印コネクタ 75">
            <a:extLst>
              <a:ext uri="{FF2B5EF4-FFF2-40B4-BE49-F238E27FC236}">
                <a16:creationId xmlns:a16="http://schemas.microsoft.com/office/drawing/2014/main" id="{5FA2179F-99AA-4AC5-95AF-C7F3B2EB7C2B}"/>
              </a:ext>
            </a:extLst>
          </p:cNvPr>
          <p:cNvCxnSpPr>
            <a:cxnSpLocks/>
          </p:cNvCxnSpPr>
          <p:nvPr/>
        </p:nvCxnSpPr>
        <p:spPr>
          <a:xfrm flipV="1">
            <a:off x="5484239" y="5667951"/>
            <a:ext cx="243745" cy="571576"/>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7" name="直線矢印コネクタ 76">
            <a:extLst>
              <a:ext uri="{FF2B5EF4-FFF2-40B4-BE49-F238E27FC236}">
                <a16:creationId xmlns:a16="http://schemas.microsoft.com/office/drawing/2014/main" id="{1A14E3A3-6265-4F82-8F05-66FAFBDC9DF4}"/>
              </a:ext>
            </a:extLst>
          </p:cNvPr>
          <p:cNvCxnSpPr>
            <a:cxnSpLocks/>
          </p:cNvCxnSpPr>
          <p:nvPr/>
        </p:nvCxnSpPr>
        <p:spPr>
          <a:xfrm flipH="1" flipV="1">
            <a:off x="7064738" y="5655852"/>
            <a:ext cx="95840" cy="619564"/>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98" name="直線コネクタ 97">
            <a:extLst>
              <a:ext uri="{FF2B5EF4-FFF2-40B4-BE49-F238E27FC236}">
                <a16:creationId xmlns:a16="http://schemas.microsoft.com/office/drawing/2014/main" id="{E5EF32E0-E5B5-44EF-B2C9-900822DBD57B}"/>
              </a:ext>
            </a:extLst>
          </p:cNvPr>
          <p:cNvCxnSpPr>
            <a:cxnSpLocks/>
          </p:cNvCxnSpPr>
          <p:nvPr/>
        </p:nvCxnSpPr>
        <p:spPr>
          <a:xfrm>
            <a:off x="1203169" y="4838504"/>
            <a:ext cx="914988" cy="0"/>
          </a:xfrm>
          <a:prstGeom prst="line">
            <a:avLst/>
          </a:prstGeom>
          <a:ln>
            <a:prstDash val="dash"/>
          </a:ln>
        </p:spPr>
        <p:style>
          <a:lnRef idx="1">
            <a:schemeClr val="accent2"/>
          </a:lnRef>
          <a:fillRef idx="0">
            <a:schemeClr val="accent2"/>
          </a:fillRef>
          <a:effectRef idx="0">
            <a:schemeClr val="accent2"/>
          </a:effectRef>
          <a:fontRef idx="minor">
            <a:schemeClr val="tx1"/>
          </a:fontRef>
        </p:style>
      </p:cxnSp>
      <p:sp>
        <p:nvSpPr>
          <p:cNvPr id="117" name="フリーフォーム: 図形 116">
            <a:extLst>
              <a:ext uri="{FF2B5EF4-FFF2-40B4-BE49-F238E27FC236}">
                <a16:creationId xmlns:a16="http://schemas.microsoft.com/office/drawing/2014/main" id="{51673479-F60A-4E24-9F94-DC75E79CABD6}"/>
              </a:ext>
            </a:extLst>
          </p:cNvPr>
          <p:cNvSpPr/>
          <p:nvPr/>
        </p:nvSpPr>
        <p:spPr>
          <a:xfrm>
            <a:off x="5564632" y="4254921"/>
            <a:ext cx="844321" cy="1228834"/>
          </a:xfrm>
          <a:custGeom>
            <a:avLst/>
            <a:gdLst>
              <a:gd name="connsiteX0" fmla="*/ 737119 w 737119"/>
              <a:gd name="connsiteY0" fmla="*/ 886408 h 886408"/>
              <a:gd name="connsiteX1" fmla="*/ 737119 w 737119"/>
              <a:gd name="connsiteY1" fmla="*/ 0 h 886408"/>
              <a:gd name="connsiteX2" fmla="*/ 0 w 737119"/>
              <a:gd name="connsiteY2" fmla="*/ 0 h 886408"/>
            </a:gdLst>
            <a:ahLst/>
            <a:cxnLst>
              <a:cxn ang="0">
                <a:pos x="connsiteX0" y="connsiteY0"/>
              </a:cxn>
              <a:cxn ang="0">
                <a:pos x="connsiteX1" y="connsiteY1"/>
              </a:cxn>
              <a:cxn ang="0">
                <a:pos x="connsiteX2" y="connsiteY2"/>
              </a:cxn>
            </a:cxnLst>
            <a:rect l="l" t="t" r="r" b="b"/>
            <a:pathLst>
              <a:path w="737119" h="886408">
                <a:moveTo>
                  <a:pt x="737119" y="886408"/>
                </a:moveTo>
                <a:lnTo>
                  <a:pt x="737119" y="0"/>
                </a:lnTo>
                <a:lnTo>
                  <a:pt x="0" y="0"/>
                </a:lnTo>
              </a:path>
            </a:pathLst>
          </a:custGeom>
          <a:noFill/>
          <a:ln w="9525">
            <a:solidFill>
              <a:srgbClr val="0000FF"/>
            </a:solidFill>
            <a:prstDash val="dash"/>
            <a:headEnd type="none"/>
            <a:tailEnd type="none" w="sm" len="s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19" name="直線コネクタ 118">
            <a:extLst>
              <a:ext uri="{FF2B5EF4-FFF2-40B4-BE49-F238E27FC236}">
                <a16:creationId xmlns:a16="http://schemas.microsoft.com/office/drawing/2014/main" id="{FD74AF05-AAA8-4844-BFF2-F82491D0B6EA}"/>
              </a:ext>
            </a:extLst>
          </p:cNvPr>
          <p:cNvCxnSpPr>
            <a:cxnSpLocks/>
          </p:cNvCxnSpPr>
          <p:nvPr/>
        </p:nvCxnSpPr>
        <p:spPr>
          <a:xfrm>
            <a:off x="6380420" y="4254921"/>
            <a:ext cx="914988" cy="0"/>
          </a:xfrm>
          <a:prstGeom prst="line">
            <a:avLst/>
          </a:prstGeom>
          <a:ln>
            <a:prstDash val="dash"/>
          </a:ln>
        </p:spPr>
        <p:style>
          <a:lnRef idx="1">
            <a:schemeClr val="accent2"/>
          </a:lnRef>
          <a:fillRef idx="0">
            <a:schemeClr val="accent2"/>
          </a:fillRef>
          <a:effectRef idx="0">
            <a:schemeClr val="accent2"/>
          </a:effectRef>
          <a:fontRef idx="minor">
            <a:schemeClr val="tx1"/>
          </a:fontRef>
        </p:style>
      </p:cxnSp>
    </p:spTree>
    <p:extLst>
      <p:ext uri="{BB962C8B-B14F-4D97-AF65-F5344CB8AC3E}">
        <p14:creationId xmlns:p14="http://schemas.microsoft.com/office/powerpoint/2010/main" val="27896603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2"/>
          <p:cNvSpPr>
            <a:spLocks noChangeArrowheads="1"/>
          </p:cNvSpPr>
          <p:nvPr/>
        </p:nvSpPr>
        <p:spPr bwMode="auto">
          <a:xfrm>
            <a:off x="0" y="-58266"/>
            <a:ext cx="9144000" cy="390295"/>
          </a:xfrm>
          <a:prstGeom prst="rect">
            <a:avLst/>
          </a:prstGeom>
          <a:gradFill rotWithShape="1">
            <a:gsLst>
              <a:gs pos="0">
                <a:srgbClr val="03D4A8"/>
              </a:gs>
              <a:gs pos="25000">
                <a:srgbClr val="21D6E0"/>
              </a:gs>
              <a:gs pos="75000">
                <a:srgbClr val="0087E6"/>
              </a:gs>
              <a:gs pos="100000">
                <a:srgbClr val="005CBF"/>
              </a:gs>
            </a:gsLst>
            <a:path path="shape">
              <a:fillToRect l="50000" t="50000" r="50000" b="50000"/>
            </a:path>
          </a:gradFill>
          <a:ln w="9525">
            <a:noFill/>
            <a:miter lim="800000"/>
            <a:headEnd/>
            <a:tailEnd/>
          </a:ln>
        </p:spPr>
        <p:txBody>
          <a:bodyPr tIns="36000" anchor="ctr">
            <a:spAutoFit/>
          </a:bodyPr>
          <a:lstStyle>
            <a:defPPr>
              <a:defRPr lang="ja-JP"/>
            </a:defPPr>
            <a:lvl1pPr algn="l" rtl="0" fontAlgn="base">
              <a:spcBef>
                <a:spcPct val="0"/>
              </a:spcBef>
              <a:spcAft>
                <a:spcPct val="0"/>
              </a:spcAft>
              <a:defRPr kumimoji="1" sz="1600" kern="1200">
                <a:solidFill>
                  <a:schemeClr val="tx1"/>
                </a:solidFill>
                <a:latin typeface="Arial" charset="0"/>
                <a:ea typeface="ＭＳ Ｐゴシック" pitchFamily="50" charset="-128"/>
                <a:cs typeface="+mn-cs"/>
              </a:defRPr>
            </a:lvl1pPr>
            <a:lvl2pPr marL="457200" algn="l" rtl="0" fontAlgn="base">
              <a:spcBef>
                <a:spcPct val="0"/>
              </a:spcBef>
              <a:spcAft>
                <a:spcPct val="0"/>
              </a:spcAft>
              <a:defRPr kumimoji="1" sz="1600" kern="1200">
                <a:solidFill>
                  <a:schemeClr val="tx1"/>
                </a:solidFill>
                <a:latin typeface="Arial" charset="0"/>
                <a:ea typeface="ＭＳ Ｐゴシック" pitchFamily="50" charset="-128"/>
                <a:cs typeface="+mn-cs"/>
              </a:defRPr>
            </a:lvl2pPr>
            <a:lvl3pPr marL="914400" algn="l" rtl="0" fontAlgn="base">
              <a:spcBef>
                <a:spcPct val="0"/>
              </a:spcBef>
              <a:spcAft>
                <a:spcPct val="0"/>
              </a:spcAft>
              <a:defRPr kumimoji="1" sz="1600" kern="1200">
                <a:solidFill>
                  <a:schemeClr val="tx1"/>
                </a:solidFill>
                <a:latin typeface="Arial" charset="0"/>
                <a:ea typeface="ＭＳ Ｐゴシック" pitchFamily="50" charset="-128"/>
                <a:cs typeface="+mn-cs"/>
              </a:defRPr>
            </a:lvl3pPr>
            <a:lvl4pPr marL="1371600" algn="l" rtl="0" fontAlgn="base">
              <a:spcBef>
                <a:spcPct val="0"/>
              </a:spcBef>
              <a:spcAft>
                <a:spcPct val="0"/>
              </a:spcAft>
              <a:defRPr kumimoji="1" sz="1600" kern="1200">
                <a:solidFill>
                  <a:schemeClr val="tx1"/>
                </a:solidFill>
                <a:latin typeface="Arial" charset="0"/>
                <a:ea typeface="ＭＳ Ｐゴシック" pitchFamily="50" charset="-128"/>
                <a:cs typeface="+mn-cs"/>
              </a:defRPr>
            </a:lvl4pPr>
            <a:lvl5pPr marL="1828800" algn="l" rtl="0" fontAlgn="base">
              <a:spcBef>
                <a:spcPct val="0"/>
              </a:spcBef>
              <a:spcAft>
                <a:spcPct val="0"/>
              </a:spcAft>
              <a:defRPr kumimoji="1" sz="1600" kern="1200">
                <a:solidFill>
                  <a:schemeClr val="tx1"/>
                </a:solidFill>
                <a:latin typeface="Arial" charset="0"/>
                <a:ea typeface="ＭＳ Ｐゴシック" pitchFamily="50" charset="-128"/>
                <a:cs typeface="+mn-cs"/>
              </a:defRPr>
            </a:lvl5pPr>
            <a:lvl6pPr marL="2286000" algn="l" defTabSz="914400" rtl="0" eaLnBrk="1" latinLnBrk="0" hangingPunct="1">
              <a:defRPr kumimoji="1" sz="1600" kern="1200">
                <a:solidFill>
                  <a:schemeClr val="tx1"/>
                </a:solidFill>
                <a:latin typeface="Arial" charset="0"/>
                <a:ea typeface="ＭＳ Ｐゴシック" pitchFamily="50" charset="-128"/>
                <a:cs typeface="+mn-cs"/>
              </a:defRPr>
            </a:lvl6pPr>
            <a:lvl7pPr marL="2743200" algn="l" defTabSz="914400" rtl="0" eaLnBrk="1" latinLnBrk="0" hangingPunct="1">
              <a:defRPr kumimoji="1" sz="1600" kern="1200">
                <a:solidFill>
                  <a:schemeClr val="tx1"/>
                </a:solidFill>
                <a:latin typeface="Arial" charset="0"/>
                <a:ea typeface="ＭＳ Ｐゴシック" pitchFamily="50" charset="-128"/>
                <a:cs typeface="+mn-cs"/>
              </a:defRPr>
            </a:lvl7pPr>
            <a:lvl8pPr marL="3200400" algn="l" defTabSz="914400" rtl="0" eaLnBrk="1" latinLnBrk="0" hangingPunct="1">
              <a:defRPr kumimoji="1" sz="1600" kern="1200">
                <a:solidFill>
                  <a:schemeClr val="tx1"/>
                </a:solidFill>
                <a:latin typeface="Arial" charset="0"/>
                <a:ea typeface="ＭＳ Ｐゴシック" pitchFamily="50" charset="-128"/>
                <a:cs typeface="+mn-cs"/>
              </a:defRPr>
            </a:lvl8pPr>
            <a:lvl9pPr marL="3657600" algn="l" defTabSz="914400" rtl="0" eaLnBrk="1" latinLnBrk="0" hangingPunct="1">
              <a:defRPr kumimoji="1" sz="1600" kern="1200">
                <a:solidFill>
                  <a:schemeClr val="tx1"/>
                </a:solidFill>
                <a:latin typeface="Arial" charset="0"/>
                <a:ea typeface="ＭＳ Ｐゴシック" pitchFamily="50" charset="-128"/>
                <a:cs typeface="+mn-cs"/>
              </a:defRPr>
            </a:lvl9pPr>
          </a:lstStyle>
          <a:p>
            <a:r>
              <a:rPr kumimoji="0" lang="en-US" altLang="ja-JP" sz="2000" b="1" dirty="0">
                <a:solidFill>
                  <a:schemeClr val="bg1"/>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3.</a:t>
            </a:r>
            <a:r>
              <a:rPr kumimoji="0" lang="ja-JP" altLang="en-US" sz="2000" b="1" dirty="0">
                <a:solidFill>
                  <a:schemeClr val="bg1"/>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１　新水門の構造の概要</a:t>
            </a:r>
          </a:p>
        </p:txBody>
      </p:sp>
      <p:sp>
        <p:nvSpPr>
          <p:cNvPr id="12" name="スライド番号プレースホルダー 2">
            <a:extLst>
              <a:ext uri="{FF2B5EF4-FFF2-40B4-BE49-F238E27FC236}">
                <a16:creationId xmlns:a16="http://schemas.microsoft.com/office/drawing/2014/main" id="{BFB92082-78EF-4CE0-A09A-87D994986779}"/>
              </a:ext>
            </a:extLst>
          </p:cNvPr>
          <p:cNvSpPr>
            <a:spLocks noGrp="1"/>
          </p:cNvSpPr>
          <p:nvPr>
            <p:ph type="sldNum" sz="quarter" idx="12"/>
          </p:nvPr>
        </p:nvSpPr>
        <p:spPr>
          <a:xfrm>
            <a:off x="6979343" y="6492875"/>
            <a:ext cx="2057400" cy="365125"/>
          </a:xfrm>
        </p:spPr>
        <p:txBody>
          <a:bodyPr/>
          <a:lstStyle/>
          <a:p>
            <a:fld id="{5E3F6313-0071-4C5D-9E06-91E8809F988F}" type="slidenum">
              <a:rPr kumimoji="1" lang="ja-JP" altLang="en-US" sz="1600" smtClean="0">
                <a:solidFill>
                  <a:schemeClr val="tx1"/>
                </a:solidFill>
              </a:rPr>
              <a:pPr/>
              <a:t>1</a:t>
            </a:fld>
            <a:endParaRPr kumimoji="1" lang="ja-JP" altLang="en-US" sz="1600" dirty="0">
              <a:solidFill>
                <a:schemeClr val="tx1"/>
              </a:solidFill>
            </a:endParaRPr>
          </a:p>
        </p:txBody>
      </p:sp>
      <p:sp>
        <p:nvSpPr>
          <p:cNvPr id="24" name="Text Box 9">
            <a:extLst>
              <a:ext uri="{FF2B5EF4-FFF2-40B4-BE49-F238E27FC236}">
                <a16:creationId xmlns:a16="http://schemas.microsoft.com/office/drawing/2014/main" id="{74AB9C35-1010-47E1-AC1F-24520CE0A7EB}"/>
              </a:ext>
            </a:extLst>
          </p:cNvPr>
          <p:cNvSpPr txBox="1">
            <a:spLocks noChangeArrowheads="1"/>
          </p:cNvSpPr>
          <p:nvPr/>
        </p:nvSpPr>
        <p:spPr bwMode="auto">
          <a:xfrm>
            <a:off x="81184" y="479752"/>
            <a:ext cx="8935815" cy="1077218"/>
          </a:xfrm>
          <a:prstGeom prst="rect">
            <a:avLst/>
          </a:prstGeom>
          <a:solidFill>
            <a:schemeClr val="bg1"/>
          </a:solidFill>
          <a:ln w="9525">
            <a:solidFill>
              <a:schemeClr val="tx1"/>
            </a:solidFill>
            <a:miter lim="800000"/>
            <a:headEnd/>
            <a:tailEnd/>
          </a:ln>
        </p:spPr>
        <p:txBody>
          <a:bodyPr wrap="square">
            <a:spAutoFit/>
          </a:bodyPr>
          <a:lstStyle>
            <a:lvl1pPr marL="261938" indent="-174625">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224009" indent="-149339" defTabSz="390997">
              <a:spcBef>
                <a:spcPct val="0"/>
              </a:spcBef>
              <a:buFont typeface="Arial" panose="020B0604020202020204" pitchFamily="34" charset="0"/>
              <a:buChar char="•"/>
            </a:pPr>
            <a:r>
              <a:rPr lang="ja-JP" altLang="en-US" sz="1600" dirty="0"/>
              <a:t>水門構造は、土木施設（門柱・堰柱・堰柱床版・基礎）と電気・機械設備施設（操作室・扉体・戸当り化電気機械設備等）に分類される。</a:t>
            </a:r>
            <a:endParaRPr lang="en-US" altLang="ja-JP" sz="1600" dirty="0"/>
          </a:p>
          <a:p>
            <a:pPr marL="224009" indent="-149339" defTabSz="390997">
              <a:spcBef>
                <a:spcPct val="0"/>
              </a:spcBef>
              <a:buFont typeface="Arial" panose="020B0604020202020204" pitchFamily="34" charset="0"/>
              <a:buChar char="•"/>
            </a:pPr>
            <a:r>
              <a:rPr lang="ja-JP" altLang="en-US" sz="1600" dirty="0"/>
              <a:t>門柱などの土木施設については、基本的に構造物の寿命と等しいが、電気・機械設備施設については数年～数十年単位で寿命となり、更新が必要となる。</a:t>
            </a:r>
            <a:endParaRPr lang="en-US" altLang="ja-JP" sz="1600" dirty="0"/>
          </a:p>
        </p:txBody>
      </p:sp>
      <p:grpSp>
        <p:nvGrpSpPr>
          <p:cNvPr id="2" name="グループ化 1">
            <a:extLst>
              <a:ext uri="{FF2B5EF4-FFF2-40B4-BE49-F238E27FC236}">
                <a16:creationId xmlns:a16="http://schemas.microsoft.com/office/drawing/2014/main" id="{74C67881-086E-4619-B862-139FB932E7BE}"/>
              </a:ext>
            </a:extLst>
          </p:cNvPr>
          <p:cNvGrpSpPr/>
          <p:nvPr/>
        </p:nvGrpSpPr>
        <p:grpSpPr>
          <a:xfrm>
            <a:off x="238893" y="2599476"/>
            <a:ext cx="4242448" cy="1842540"/>
            <a:chOff x="504851" y="2035834"/>
            <a:chExt cx="8123689" cy="3528204"/>
          </a:xfrm>
        </p:grpSpPr>
        <p:grpSp>
          <p:nvGrpSpPr>
            <p:cNvPr id="58" name="グループ化 57">
              <a:extLst>
                <a:ext uri="{FF2B5EF4-FFF2-40B4-BE49-F238E27FC236}">
                  <a16:creationId xmlns:a16="http://schemas.microsoft.com/office/drawing/2014/main" id="{12247FD7-E392-444A-A084-1749EEE01819}"/>
                </a:ext>
              </a:extLst>
            </p:cNvPr>
            <p:cNvGrpSpPr/>
            <p:nvPr/>
          </p:nvGrpSpPr>
          <p:grpSpPr>
            <a:xfrm>
              <a:off x="6151121" y="2035834"/>
              <a:ext cx="2477419" cy="3528204"/>
              <a:chOff x="447831" y="2701842"/>
              <a:chExt cx="2123753" cy="3024531"/>
            </a:xfrm>
          </p:grpSpPr>
          <p:sp>
            <p:nvSpPr>
              <p:cNvPr id="59" name="正方形/長方形 58">
                <a:extLst>
                  <a:ext uri="{FF2B5EF4-FFF2-40B4-BE49-F238E27FC236}">
                    <a16:creationId xmlns:a16="http://schemas.microsoft.com/office/drawing/2014/main" id="{3719968F-5B5F-42F0-9C9B-2D8DACCF87B5}"/>
                  </a:ext>
                </a:extLst>
              </p:cNvPr>
              <p:cNvSpPr/>
              <p:nvPr/>
            </p:nvSpPr>
            <p:spPr>
              <a:xfrm>
                <a:off x="984158" y="3068357"/>
                <a:ext cx="746394" cy="138591"/>
              </a:xfrm>
              <a:prstGeom prst="rect">
                <a:avLst/>
              </a:prstGeom>
              <a:solidFill>
                <a:schemeClr val="accent3">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5314" tIns="32657" rIns="65314" bIns="32657" numCol="1" spcCol="0" rtlCol="0" fromWordArt="0" anchor="ctr" anchorCtr="0" forceAA="0" compatLnSpc="1">
                <a:prstTxWarp prst="textNoShape">
                  <a:avLst/>
                </a:prstTxWarp>
                <a:noAutofit/>
              </a:bodyPr>
              <a:lstStyle/>
              <a:p>
                <a:pPr algn="ctr"/>
                <a:endParaRPr lang="ja-JP" altLang="en-US" sz="1143"/>
              </a:p>
            </p:txBody>
          </p:sp>
          <p:sp>
            <p:nvSpPr>
              <p:cNvPr id="60" name="正方形/長方形 59">
                <a:extLst>
                  <a:ext uri="{FF2B5EF4-FFF2-40B4-BE49-F238E27FC236}">
                    <a16:creationId xmlns:a16="http://schemas.microsoft.com/office/drawing/2014/main" id="{7BE9C7DB-292F-4E7A-918B-536C50E32F1F}"/>
                  </a:ext>
                </a:extLst>
              </p:cNvPr>
              <p:cNvSpPr/>
              <p:nvPr/>
            </p:nvSpPr>
            <p:spPr>
              <a:xfrm>
                <a:off x="984158" y="3208440"/>
                <a:ext cx="638120" cy="1026885"/>
              </a:xfrm>
              <a:prstGeom prst="rect">
                <a:avLst/>
              </a:prstGeom>
              <a:solidFill>
                <a:schemeClr val="accent3">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5314" tIns="32657" rIns="65314" bIns="32657" numCol="1" spcCol="0" rtlCol="0" fromWordArt="0" anchor="ctr" anchorCtr="0" forceAA="0" compatLnSpc="1">
                <a:prstTxWarp prst="textNoShape">
                  <a:avLst/>
                </a:prstTxWarp>
                <a:noAutofit/>
              </a:bodyPr>
              <a:lstStyle/>
              <a:p>
                <a:pPr algn="ctr"/>
                <a:endParaRPr lang="ja-JP" altLang="en-US" sz="1143"/>
              </a:p>
            </p:txBody>
          </p:sp>
          <p:sp>
            <p:nvSpPr>
              <p:cNvPr id="61" name="正方形/長方形 60">
                <a:extLst>
                  <a:ext uri="{FF2B5EF4-FFF2-40B4-BE49-F238E27FC236}">
                    <a16:creationId xmlns:a16="http://schemas.microsoft.com/office/drawing/2014/main" id="{BC6D2E46-94A8-4FC2-8047-9A16A8767884}"/>
                  </a:ext>
                </a:extLst>
              </p:cNvPr>
              <p:cNvSpPr/>
              <p:nvPr/>
            </p:nvSpPr>
            <p:spPr>
              <a:xfrm>
                <a:off x="453915" y="4233804"/>
                <a:ext cx="2114624" cy="667186"/>
              </a:xfrm>
              <a:prstGeom prst="rect">
                <a:avLst/>
              </a:prstGeom>
              <a:solidFill>
                <a:schemeClr val="accent3">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5314" tIns="32657" rIns="65314" bIns="32657" numCol="1" spcCol="0" rtlCol="0" fromWordArt="0" anchor="ctr" anchorCtr="0" forceAA="0" compatLnSpc="1">
                <a:prstTxWarp prst="textNoShape">
                  <a:avLst/>
                </a:prstTxWarp>
                <a:noAutofit/>
              </a:bodyPr>
              <a:lstStyle/>
              <a:p>
                <a:pPr algn="ctr"/>
                <a:endParaRPr lang="ja-JP" altLang="en-US" sz="1143"/>
              </a:p>
            </p:txBody>
          </p:sp>
          <p:grpSp>
            <p:nvGrpSpPr>
              <p:cNvPr id="62" name="グループ化 61">
                <a:extLst>
                  <a:ext uri="{FF2B5EF4-FFF2-40B4-BE49-F238E27FC236}">
                    <a16:creationId xmlns:a16="http://schemas.microsoft.com/office/drawing/2014/main" id="{74FC23EF-8587-4196-8F06-DEBFAE9363F7}"/>
                  </a:ext>
                </a:extLst>
              </p:cNvPr>
              <p:cNvGrpSpPr/>
              <p:nvPr/>
            </p:nvGrpSpPr>
            <p:grpSpPr>
              <a:xfrm>
                <a:off x="447831" y="4856022"/>
                <a:ext cx="2123753" cy="870351"/>
                <a:chOff x="315813" y="7794110"/>
                <a:chExt cx="2973254" cy="1218491"/>
              </a:xfrm>
            </p:grpSpPr>
            <p:sp>
              <p:nvSpPr>
                <p:cNvPr id="73" name="フリーフォーム: 図形 72">
                  <a:extLst>
                    <a:ext uri="{FF2B5EF4-FFF2-40B4-BE49-F238E27FC236}">
                      <a16:creationId xmlns:a16="http://schemas.microsoft.com/office/drawing/2014/main" id="{BF2A3210-0DDB-4FAA-8873-D2999869A7D1}"/>
                    </a:ext>
                  </a:extLst>
                </p:cNvPr>
                <p:cNvSpPr/>
                <p:nvPr/>
              </p:nvSpPr>
              <p:spPr>
                <a:xfrm>
                  <a:off x="315813" y="7794110"/>
                  <a:ext cx="2973254" cy="404669"/>
                </a:xfrm>
                <a:custGeom>
                  <a:avLst/>
                  <a:gdLst>
                    <a:gd name="connsiteX0" fmla="*/ 5080 w 3545840"/>
                    <a:gd name="connsiteY0" fmla="*/ 45720 h 482600"/>
                    <a:gd name="connsiteX1" fmla="*/ 960120 w 3545840"/>
                    <a:gd name="connsiteY1" fmla="*/ 45720 h 482600"/>
                    <a:gd name="connsiteX2" fmla="*/ 960120 w 3545840"/>
                    <a:gd name="connsiteY2" fmla="*/ 0 h 482600"/>
                    <a:gd name="connsiteX3" fmla="*/ 1874520 w 3545840"/>
                    <a:gd name="connsiteY3" fmla="*/ 0 h 482600"/>
                    <a:gd name="connsiteX4" fmla="*/ 1874520 w 3545840"/>
                    <a:gd name="connsiteY4" fmla="*/ 40640 h 482600"/>
                    <a:gd name="connsiteX5" fmla="*/ 3545840 w 3545840"/>
                    <a:gd name="connsiteY5" fmla="*/ 40640 h 482600"/>
                    <a:gd name="connsiteX6" fmla="*/ 3545840 w 3545840"/>
                    <a:gd name="connsiteY6" fmla="*/ 482600 h 482600"/>
                    <a:gd name="connsiteX7" fmla="*/ 0 w 3545840"/>
                    <a:gd name="connsiteY7" fmla="*/ 482600 h 482600"/>
                    <a:gd name="connsiteX8" fmla="*/ 5080 w 3545840"/>
                    <a:gd name="connsiteY8" fmla="*/ 45720 h 482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545840" h="482600">
                      <a:moveTo>
                        <a:pt x="5080" y="45720"/>
                      </a:moveTo>
                      <a:lnTo>
                        <a:pt x="960120" y="45720"/>
                      </a:lnTo>
                      <a:lnTo>
                        <a:pt x="960120" y="0"/>
                      </a:lnTo>
                      <a:lnTo>
                        <a:pt x="1874520" y="0"/>
                      </a:lnTo>
                      <a:lnTo>
                        <a:pt x="1874520" y="40640"/>
                      </a:lnTo>
                      <a:lnTo>
                        <a:pt x="3545840" y="40640"/>
                      </a:lnTo>
                      <a:lnTo>
                        <a:pt x="3545840" y="482600"/>
                      </a:lnTo>
                      <a:lnTo>
                        <a:pt x="0" y="482600"/>
                      </a:lnTo>
                      <a:cubicBezTo>
                        <a:pt x="1693" y="336973"/>
                        <a:pt x="3387" y="191347"/>
                        <a:pt x="5080" y="45720"/>
                      </a:cubicBezTo>
                      <a:close/>
                    </a:path>
                  </a:pathLst>
                </a:cu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143"/>
                </a:p>
              </p:txBody>
            </p:sp>
            <p:sp>
              <p:nvSpPr>
                <p:cNvPr id="74" name="正方形/長方形 73">
                  <a:extLst>
                    <a:ext uri="{FF2B5EF4-FFF2-40B4-BE49-F238E27FC236}">
                      <a16:creationId xmlns:a16="http://schemas.microsoft.com/office/drawing/2014/main" id="{45C575D9-C7A7-4A80-8700-584D26C89BAE}"/>
                    </a:ext>
                  </a:extLst>
                </p:cNvPr>
                <p:cNvSpPr/>
                <p:nvPr/>
              </p:nvSpPr>
              <p:spPr>
                <a:xfrm>
                  <a:off x="349890" y="8156182"/>
                  <a:ext cx="85194" cy="856419"/>
                </a:xfrm>
                <a:prstGeom prst="rect">
                  <a:avLst/>
                </a:prstGeom>
                <a:solidFill>
                  <a:schemeClr val="accent3">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143"/>
                </a:p>
              </p:txBody>
            </p:sp>
            <p:sp>
              <p:nvSpPr>
                <p:cNvPr id="75" name="正方形/長方形 74">
                  <a:extLst>
                    <a:ext uri="{FF2B5EF4-FFF2-40B4-BE49-F238E27FC236}">
                      <a16:creationId xmlns:a16="http://schemas.microsoft.com/office/drawing/2014/main" id="{EAEE2E80-E23A-40C9-AA84-88E66D582EA7}"/>
                    </a:ext>
                  </a:extLst>
                </p:cNvPr>
                <p:cNvSpPr/>
                <p:nvPr/>
              </p:nvSpPr>
              <p:spPr>
                <a:xfrm>
                  <a:off x="632060" y="8156182"/>
                  <a:ext cx="85194" cy="856419"/>
                </a:xfrm>
                <a:prstGeom prst="rect">
                  <a:avLst/>
                </a:prstGeom>
                <a:solidFill>
                  <a:schemeClr val="accent3">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143"/>
                </a:p>
              </p:txBody>
            </p:sp>
            <p:sp>
              <p:nvSpPr>
                <p:cNvPr id="76" name="正方形/長方形 75">
                  <a:extLst>
                    <a:ext uri="{FF2B5EF4-FFF2-40B4-BE49-F238E27FC236}">
                      <a16:creationId xmlns:a16="http://schemas.microsoft.com/office/drawing/2014/main" id="{AD9FC24C-638C-4CBE-8301-AC8292792A95}"/>
                    </a:ext>
                  </a:extLst>
                </p:cNvPr>
                <p:cNvSpPr/>
                <p:nvPr/>
              </p:nvSpPr>
              <p:spPr>
                <a:xfrm>
                  <a:off x="914230" y="8156182"/>
                  <a:ext cx="85194" cy="856419"/>
                </a:xfrm>
                <a:prstGeom prst="rect">
                  <a:avLst/>
                </a:prstGeom>
                <a:solidFill>
                  <a:schemeClr val="accent3">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143"/>
                </a:p>
              </p:txBody>
            </p:sp>
            <p:sp>
              <p:nvSpPr>
                <p:cNvPr id="77" name="正方形/長方形 76">
                  <a:extLst>
                    <a:ext uri="{FF2B5EF4-FFF2-40B4-BE49-F238E27FC236}">
                      <a16:creationId xmlns:a16="http://schemas.microsoft.com/office/drawing/2014/main" id="{86C8DFB4-4371-4E9F-8F22-2EDA93BA0511}"/>
                    </a:ext>
                  </a:extLst>
                </p:cNvPr>
                <p:cNvSpPr/>
                <p:nvPr/>
              </p:nvSpPr>
              <p:spPr>
                <a:xfrm>
                  <a:off x="1196400" y="8156182"/>
                  <a:ext cx="85194" cy="856419"/>
                </a:xfrm>
                <a:prstGeom prst="rect">
                  <a:avLst/>
                </a:prstGeom>
                <a:solidFill>
                  <a:schemeClr val="accent3">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143"/>
                </a:p>
              </p:txBody>
            </p:sp>
            <p:sp>
              <p:nvSpPr>
                <p:cNvPr id="78" name="正方形/長方形 77">
                  <a:extLst>
                    <a:ext uri="{FF2B5EF4-FFF2-40B4-BE49-F238E27FC236}">
                      <a16:creationId xmlns:a16="http://schemas.microsoft.com/office/drawing/2014/main" id="{5CFE8D62-9588-4C12-865D-C0292CE6A667}"/>
                    </a:ext>
                  </a:extLst>
                </p:cNvPr>
                <p:cNvSpPr/>
                <p:nvPr/>
              </p:nvSpPr>
              <p:spPr>
                <a:xfrm>
                  <a:off x="1478570" y="8156182"/>
                  <a:ext cx="85194" cy="856419"/>
                </a:xfrm>
                <a:prstGeom prst="rect">
                  <a:avLst/>
                </a:prstGeom>
                <a:solidFill>
                  <a:schemeClr val="accent3">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143"/>
                </a:p>
              </p:txBody>
            </p:sp>
            <p:sp>
              <p:nvSpPr>
                <p:cNvPr id="79" name="正方形/長方形 78">
                  <a:extLst>
                    <a:ext uri="{FF2B5EF4-FFF2-40B4-BE49-F238E27FC236}">
                      <a16:creationId xmlns:a16="http://schemas.microsoft.com/office/drawing/2014/main" id="{A3AC3DCF-6171-4E01-8501-50461ACDB302}"/>
                    </a:ext>
                  </a:extLst>
                </p:cNvPr>
                <p:cNvSpPr/>
                <p:nvPr/>
              </p:nvSpPr>
              <p:spPr>
                <a:xfrm>
                  <a:off x="1760740" y="8156182"/>
                  <a:ext cx="85194" cy="856419"/>
                </a:xfrm>
                <a:prstGeom prst="rect">
                  <a:avLst/>
                </a:prstGeom>
                <a:solidFill>
                  <a:schemeClr val="accent3">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143"/>
                </a:p>
              </p:txBody>
            </p:sp>
            <p:sp>
              <p:nvSpPr>
                <p:cNvPr id="80" name="正方形/長方形 79">
                  <a:extLst>
                    <a:ext uri="{FF2B5EF4-FFF2-40B4-BE49-F238E27FC236}">
                      <a16:creationId xmlns:a16="http://schemas.microsoft.com/office/drawing/2014/main" id="{B91F005C-B258-480C-BFDE-8CA6C8E97782}"/>
                    </a:ext>
                  </a:extLst>
                </p:cNvPr>
                <p:cNvSpPr/>
                <p:nvPr/>
              </p:nvSpPr>
              <p:spPr>
                <a:xfrm>
                  <a:off x="2042910" y="8156182"/>
                  <a:ext cx="85194" cy="856419"/>
                </a:xfrm>
                <a:prstGeom prst="rect">
                  <a:avLst/>
                </a:prstGeom>
                <a:solidFill>
                  <a:schemeClr val="accent3">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143"/>
                </a:p>
              </p:txBody>
            </p:sp>
            <p:sp>
              <p:nvSpPr>
                <p:cNvPr id="81" name="正方形/長方形 80">
                  <a:extLst>
                    <a:ext uri="{FF2B5EF4-FFF2-40B4-BE49-F238E27FC236}">
                      <a16:creationId xmlns:a16="http://schemas.microsoft.com/office/drawing/2014/main" id="{64D214B3-DE1D-4BA0-9141-A4DF112C5D3A}"/>
                    </a:ext>
                  </a:extLst>
                </p:cNvPr>
                <p:cNvSpPr/>
                <p:nvPr/>
              </p:nvSpPr>
              <p:spPr>
                <a:xfrm>
                  <a:off x="2325080" y="8156182"/>
                  <a:ext cx="85194" cy="856419"/>
                </a:xfrm>
                <a:prstGeom prst="rect">
                  <a:avLst/>
                </a:prstGeom>
                <a:solidFill>
                  <a:schemeClr val="accent3">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143"/>
                </a:p>
              </p:txBody>
            </p:sp>
            <p:sp>
              <p:nvSpPr>
                <p:cNvPr id="82" name="正方形/長方形 81">
                  <a:extLst>
                    <a:ext uri="{FF2B5EF4-FFF2-40B4-BE49-F238E27FC236}">
                      <a16:creationId xmlns:a16="http://schemas.microsoft.com/office/drawing/2014/main" id="{1DD0229C-B5EE-4FC3-AFBB-C28DE53FA7C1}"/>
                    </a:ext>
                  </a:extLst>
                </p:cNvPr>
                <p:cNvSpPr/>
                <p:nvPr/>
              </p:nvSpPr>
              <p:spPr>
                <a:xfrm>
                  <a:off x="2607250" y="8156182"/>
                  <a:ext cx="85194" cy="856419"/>
                </a:xfrm>
                <a:prstGeom prst="rect">
                  <a:avLst/>
                </a:prstGeom>
                <a:solidFill>
                  <a:schemeClr val="accent3">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143"/>
                </a:p>
              </p:txBody>
            </p:sp>
            <p:sp>
              <p:nvSpPr>
                <p:cNvPr id="83" name="正方形/長方形 82">
                  <a:extLst>
                    <a:ext uri="{FF2B5EF4-FFF2-40B4-BE49-F238E27FC236}">
                      <a16:creationId xmlns:a16="http://schemas.microsoft.com/office/drawing/2014/main" id="{05FC9CBC-6C92-4B53-A909-44FAB4BC5FD6}"/>
                    </a:ext>
                  </a:extLst>
                </p:cNvPr>
                <p:cNvSpPr/>
                <p:nvPr/>
              </p:nvSpPr>
              <p:spPr>
                <a:xfrm>
                  <a:off x="2889420" y="8156182"/>
                  <a:ext cx="85194" cy="856419"/>
                </a:xfrm>
                <a:prstGeom prst="rect">
                  <a:avLst/>
                </a:prstGeom>
                <a:solidFill>
                  <a:schemeClr val="accent3">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143"/>
                </a:p>
              </p:txBody>
            </p:sp>
            <p:sp>
              <p:nvSpPr>
                <p:cNvPr id="84" name="正方形/長方形 83">
                  <a:extLst>
                    <a:ext uri="{FF2B5EF4-FFF2-40B4-BE49-F238E27FC236}">
                      <a16:creationId xmlns:a16="http://schemas.microsoft.com/office/drawing/2014/main" id="{6FB2A9C1-FBFA-4070-B8DC-68D342445420}"/>
                    </a:ext>
                  </a:extLst>
                </p:cNvPr>
                <p:cNvSpPr/>
                <p:nvPr/>
              </p:nvSpPr>
              <p:spPr>
                <a:xfrm>
                  <a:off x="3171589" y="8156182"/>
                  <a:ext cx="85194" cy="856419"/>
                </a:xfrm>
                <a:prstGeom prst="rect">
                  <a:avLst/>
                </a:prstGeom>
                <a:solidFill>
                  <a:schemeClr val="accent3">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143"/>
                </a:p>
              </p:txBody>
            </p:sp>
          </p:grpSp>
          <p:sp>
            <p:nvSpPr>
              <p:cNvPr id="63" name="正方形/長方形 62">
                <a:extLst>
                  <a:ext uri="{FF2B5EF4-FFF2-40B4-BE49-F238E27FC236}">
                    <a16:creationId xmlns:a16="http://schemas.microsoft.com/office/drawing/2014/main" id="{E5905B84-3C7E-4E9E-91AD-5412343D97E4}"/>
                  </a:ext>
                </a:extLst>
              </p:cNvPr>
              <p:cNvSpPr/>
              <p:nvPr/>
            </p:nvSpPr>
            <p:spPr>
              <a:xfrm>
                <a:off x="1205445" y="4235326"/>
                <a:ext cx="197771" cy="620696"/>
              </a:xfrm>
              <a:prstGeom prst="rect">
                <a:avLst/>
              </a:prstGeom>
              <a:solidFill>
                <a:srgbClr val="CCFFFF"/>
              </a:solid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143" dirty="0"/>
              </a:p>
            </p:txBody>
          </p:sp>
          <p:sp>
            <p:nvSpPr>
              <p:cNvPr id="64" name="フリーフォーム: 図形 63">
                <a:extLst>
                  <a:ext uri="{FF2B5EF4-FFF2-40B4-BE49-F238E27FC236}">
                    <a16:creationId xmlns:a16="http://schemas.microsoft.com/office/drawing/2014/main" id="{22FC1B06-27BC-436A-8DD7-6321FF905AB0}"/>
                  </a:ext>
                </a:extLst>
              </p:cNvPr>
              <p:cNvSpPr/>
              <p:nvPr/>
            </p:nvSpPr>
            <p:spPr>
              <a:xfrm flipH="1">
                <a:off x="1278086" y="2840283"/>
                <a:ext cx="27383" cy="1393522"/>
              </a:xfrm>
              <a:custGeom>
                <a:avLst/>
                <a:gdLst>
                  <a:gd name="connsiteX0" fmla="*/ 0 w 0"/>
                  <a:gd name="connsiteY0" fmla="*/ 2484120 h 2484120"/>
                  <a:gd name="connsiteX1" fmla="*/ 0 w 0"/>
                  <a:gd name="connsiteY1" fmla="*/ 0 h 2484120"/>
                </a:gdLst>
                <a:ahLst/>
                <a:cxnLst>
                  <a:cxn ang="0">
                    <a:pos x="connsiteX0" y="connsiteY0"/>
                  </a:cxn>
                  <a:cxn ang="0">
                    <a:pos x="connsiteX1" y="connsiteY1"/>
                  </a:cxn>
                </a:cxnLst>
                <a:rect l="l" t="t" r="r" b="b"/>
                <a:pathLst>
                  <a:path h="2484120">
                    <a:moveTo>
                      <a:pt x="0" y="2484120"/>
                    </a:moveTo>
                    <a:lnTo>
                      <a:pt x="0" y="0"/>
                    </a:lnTo>
                  </a:path>
                </a:pathLst>
              </a:cu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143"/>
              </a:p>
            </p:txBody>
          </p:sp>
          <p:sp>
            <p:nvSpPr>
              <p:cNvPr id="65" name="正方形/長方形 64">
                <a:extLst>
                  <a:ext uri="{FF2B5EF4-FFF2-40B4-BE49-F238E27FC236}">
                    <a16:creationId xmlns:a16="http://schemas.microsoft.com/office/drawing/2014/main" id="{1E91A187-0D47-4C18-B01C-8BDDB4D8A85B}"/>
                  </a:ext>
                </a:extLst>
              </p:cNvPr>
              <p:cNvSpPr/>
              <p:nvPr/>
            </p:nvSpPr>
            <p:spPr>
              <a:xfrm>
                <a:off x="984158" y="2701842"/>
                <a:ext cx="746394" cy="368158"/>
              </a:xfrm>
              <a:prstGeom prst="rect">
                <a:avLst/>
              </a:prstGeom>
              <a:solidFill>
                <a:srgbClr val="CCFF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5314" tIns="32657" rIns="65314" bIns="32657" numCol="1" spcCol="0" rtlCol="0" fromWordArt="0" anchor="ctr" anchorCtr="0" forceAA="0" compatLnSpc="1">
                <a:prstTxWarp prst="textNoShape">
                  <a:avLst/>
                </a:prstTxWarp>
                <a:noAutofit/>
              </a:bodyPr>
              <a:lstStyle/>
              <a:p>
                <a:pPr algn="ctr"/>
                <a:endParaRPr lang="ja-JP" altLang="en-US" sz="1143"/>
              </a:p>
            </p:txBody>
          </p:sp>
          <p:sp>
            <p:nvSpPr>
              <p:cNvPr id="66" name="正方形/長方形 65">
                <a:extLst>
                  <a:ext uri="{FF2B5EF4-FFF2-40B4-BE49-F238E27FC236}">
                    <a16:creationId xmlns:a16="http://schemas.microsoft.com/office/drawing/2014/main" id="{49A9AFA2-9C92-46B5-864D-DB29B0A1FF43}"/>
                  </a:ext>
                </a:extLst>
              </p:cNvPr>
              <p:cNvSpPr/>
              <p:nvPr/>
            </p:nvSpPr>
            <p:spPr>
              <a:xfrm>
                <a:off x="1136985" y="2865763"/>
                <a:ext cx="334685" cy="203856"/>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5314" tIns="32657" rIns="65314" bIns="32657" numCol="1" spcCol="0" rtlCol="0" fromWordArt="0" anchor="ctr" anchorCtr="0" forceAA="0" compatLnSpc="1">
                <a:prstTxWarp prst="textNoShape">
                  <a:avLst/>
                </a:prstTxWarp>
                <a:noAutofit/>
              </a:bodyPr>
              <a:lstStyle/>
              <a:p>
                <a:pPr algn="ctr"/>
                <a:endParaRPr lang="ja-JP" altLang="en-US" sz="1143"/>
              </a:p>
            </p:txBody>
          </p:sp>
          <p:cxnSp>
            <p:nvCxnSpPr>
              <p:cNvPr id="67" name="直線コネクタ 66">
                <a:extLst>
                  <a:ext uri="{FF2B5EF4-FFF2-40B4-BE49-F238E27FC236}">
                    <a16:creationId xmlns:a16="http://schemas.microsoft.com/office/drawing/2014/main" id="{06361E59-D8FC-4CD2-B40B-D613F74D610A}"/>
                  </a:ext>
                </a:extLst>
              </p:cNvPr>
              <p:cNvCxnSpPr>
                <a:cxnSpLocks/>
              </p:cNvCxnSpPr>
              <p:nvPr/>
            </p:nvCxnSpPr>
            <p:spPr>
              <a:xfrm>
                <a:off x="1136985" y="2865764"/>
                <a:ext cx="334685" cy="201194"/>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8" name="直線コネクタ 67">
                <a:extLst>
                  <a:ext uri="{FF2B5EF4-FFF2-40B4-BE49-F238E27FC236}">
                    <a16:creationId xmlns:a16="http://schemas.microsoft.com/office/drawing/2014/main" id="{15743ABC-6CF4-4E48-9914-D3496378B465}"/>
                  </a:ext>
                </a:extLst>
              </p:cNvPr>
              <p:cNvCxnSpPr>
                <a:cxnSpLocks/>
              </p:cNvCxnSpPr>
              <p:nvPr/>
            </p:nvCxnSpPr>
            <p:spPr>
              <a:xfrm flipV="1">
                <a:off x="1136985" y="2864242"/>
                <a:ext cx="334685" cy="20880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9" name="直線コネクタ 68">
                <a:extLst>
                  <a:ext uri="{FF2B5EF4-FFF2-40B4-BE49-F238E27FC236}">
                    <a16:creationId xmlns:a16="http://schemas.microsoft.com/office/drawing/2014/main" id="{33A947D3-33EC-4E4F-B990-C3D726DBF80C}"/>
                  </a:ext>
                </a:extLst>
              </p:cNvPr>
              <p:cNvCxnSpPr>
                <a:cxnSpLocks/>
              </p:cNvCxnSpPr>
              <p:nvPr/>
            </p:nvCxnSpPr>
            <p:spPr>
              <a:xfrm>
                <a:off x="1205445" y="4236846"/>
                <a:ext cx="197771" cy="620016"/>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0" name="直線コネクタ 69">
                <a:extLst>
                  <a:ext uri="{FF2B5EF4-FFF2-40B4-BE49-F238E27FC236}">
                    <a16:creationId xmlns:a16="http://schemas.microsoft.com/office/drawing/2014/main" id="{EBFEEDAB-32D2-4225-9E35-5BF135B2320F}"/>
                  </a:ext>
                </a:extLst>
              </p:cNvPr>
              <p:cNvCxnSpPr>
                <a:cxnSpLocks/>
              </p:cNvCxnSpPr>
              <p:nvPr/>
            </p:nvCxnSpPr>
            <p:spPr>
              <a:xfrm flipH="1">
                <a:off x="1202784" y="4236847"/>
                <a:ext cx="200431" cy="619175"/>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1" name="直線コネクタ 70">
                <a:extLst>
                  <a:ext uri="{FF2B5EF4-FFF2-40B4-BE49-F238E27FC236}">
                    <a16:creationId xmlns:a16="http://schemas.microsoft.com/office/drawing/2014/main" id="{ED2A1325-FB45-438C-BEB9-F66EA5A46096}"/>
                  </a:ext>
                </a:extLst>
              </p:cNvPr>
              <p:cNvCxnSpPr>
                <a:cxnSpLocks/>
              </p:cNvCxnSpPr>
              <p:nvPr/>
            </p:nvCxnSpPr>
            <p:spPr>
              <a:xfrm flipV="1">
                <a:off x="1433641" y="3209961"/>
                <a:ext cx="0" cy="164606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72" name="矢印: 左 71">
                <a:extLst>
                  <a:ext uri="{FF2B5EF4-FFF2-40B4-BE49-F238E27FC236}">
                    <a16:creationId xmlns:a16="http://schemas.microsoft.com/office/drawing/2014/main" id="{0BC219ED-7189-4C6F-B0E5-4420DB584659}"/>
                  </a:ext>
                </a:extLst>
              </p:cNvPr>
              <p:cNvSpPr/>
              <p:nvPr/>
            </p:nvSpPr>
            <p:spPr>
              <a:xfrm>
                <a:off x="1730553" y="4513943"/>
                <a:ext cx="290316" cy="172086"/>
              </a:xfrm>
              <a:prstGeom prst="leftArrow">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5314" tIns="32657" rIns="65314" bIns="32657" numCol="1" spcCol="0" rtlCol="0" fromWordArt="0" anchor="ctr" anchorCtr="0" forceAA="0" compatLnSpc="1">
                <a:prstTxWarp prst="textNoShape">
                  <a:avLst/>
                </a:prstTxWarp>
                <a:noAutofit/>
              </a:bodyPr>
              <a:lstStyle/>
              <a:p>
                <a:pPr algn="ctr"/>
                <a:endParaRPr lang="ja-JP" altLang="en-US" sz="1143"/>
              </a:p>
            </p:txBody>
          </p:sp>
        </p:grpSp>
        <p:grpSp>
          <p:nvGrpSpPr>
            <p:cNvPr id="85" name="グループ化 84">
              <a:extLst>
                <a:ext uri="{FF2B5EF4-FFF2-40B4-BE49-F238E27FC236}">
                  <a16:creationId xmlns:a16="http://schemas.microsoft.com/office/drawing/2014/main" id="{5A0058B3-A04C-4578-AD34-0433409F9D19}"/>
                </a:ext>
              </a:extLst>
            </p:cNvPr>
            <p:cNvGrpSpPr/>
            <p:nvPr/>
          </p:nvGrpSpPr>
          <p:grpSpPr>
            <a:xfrm>
              <a:off x="504851" y="2114549"/>
              <a:ext cx="4989094" cy="3359497"/>
              <a:chOff x="504851" y="2114549"/>
              <a:chExt cx="4989094" cy="3359497"/>
            </a:xfrm>
          </p:grpSpPr>
          <p:sp>
            <p:nvSpPr>
              <p:cNvPr id="86" name="正方形/長方形 85">
                <a:extLst>
                  <a:ext uri="{FF2B5EF4-FFF2-40B4-BE49-F238E27FC236}">
                    <a16:creationId xmlns:a16="http://schemas.microsoft.com/office/drawing/2014/main" id="{B971E0BA-FEE6-4AD6-A3A9-449F029A340D}"/>
                  </a:ext>
                </a:extLst>
              </p:cNvPr>
              <p:cNvSpPr/>
              <p:nvPr/>
            </p:nvSpPr>
            <p:spPr>
              <a:xfrm>
                <a:off x="676276" y="4905375"/>
                <a:ext cx="50005" cy="566738"/>
              </a:xfrm>
              <a:prstGeom prst="rect">
                <a:avLst/>
              </a:pr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143"/>
              </a:p>
            </p:txBody>
          </p:sp>
          <p:sp>
            <p:nvSpPr>
              <p:cNvPr id="87" name="正方形/長方形 86">
                <a:extLst>
                  <a:ext uri="{FF2B5EF4-FFF2-40B4-BE49-F238E27FC236}">
                    <a16:creationId xmlns:a16="http://schemas.microsoft.com/office/drawing/2014/main" id="{BF2333D0-D832-43D9-BFFB-86CA876CA761}"/>
                  </a:ext>
                </a:extLst>
              </p:cNvPr>
              <p:cNvSpPr/>
              <p:nvPr/>
            </p:nvSpPr>
            <p:spPr>
              <a:xfrm>
                <a:off x="862128" y="4905375"/>
                <a:ext cx="50005" cy="566738"/>
              </a:xfrm>
              <a:prstGeom prst="rect">
                <a:avLst/>
              </a:pr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143"/>
              </a:p>
            </p:txBody>
          </p:sp>
          <p:sp>
            <p:nvSpPr>
              <p:cNvPr id="88" name="正方形/長方形 87">
                <a:extLst>
                  <a:ext uri="{FF2B5EF4-FFF2-40B4-BE49-F238E27FC236}">
                    <a16:creationId xmlns:a16="http://schemas.microsoft.com/office/drawing/2014/main" id="{391CA29E-E961-4379-A057-EE4E3BF7DB9B}"/>
                  </a:ext>
                </a:extLst>
              </p:cNvPr>
              <p:cNvSpPr/>
              <p:nvPr/>
            </p:nvSpPr>
            <p:spPr>
              <a:xfrm>
                <a:off x="1034530" y="4905375"/>
                <a:ext cx="50005" cy="566738"/>
              </a:xfrm>
              <a:prstGeom prst="rect">
                <a:avLst/>
              </a:pr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143"/>
              </a:p>
            </p:txBody>
          </p:sp>
          <p:sp>
            <p:nvSpPr>
              <p:cNvPr id="89" name="正方形/長方形 88">
                <a:extLst>
                  <a:ext uri="{FF2B5EF4-FFF2-40B4-BE49-F238E27FC236}">
                    <a16:creationId xmlns:a16="http://schemas.microsoft.com/office/drawing/2014/main" id="{8FD5A09E-F6D2-470C-A567-1E4396A4E849}"/>
                  </a:ext>
                </a:extLst>
              </p:cNvPr>
              <p:cNvSpPr/>
              <p:nvPr/>
            </p:nvSpPr>
            <p:spPr>
              <a:xfrm>
                <a:off x="1210618" y="4905375"/>
                <a:ext cx="50005" cy="566738"/>
              </a:xfrm>
              <a:prstGeom prst="rect">
                <a:avLst/>
              </a:pr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143"/>
              </a:p>
            </p:txBody>
          </p:sp>
          <p:sp>
            <p:nvSpPr>
              <p:cNvPr id="90" name="正方形/長方形 89">
                <a:extLst>
                  <a:ext uri="{FF2B5EF4-FFF2-40B4-BE49-F238E27FC236}">
                    <a16:creationId xmlns:a16="http://schemas.microsoft.com/office/drawing/2014/main" id="{BDAF80A6-A90A-4176-9E50-B078F42E9717}"/>
                  </a:ext>
                </a:extLst>
              </p:cNvPr>
              <p:cNvSpPr/>
              <p:nvPr/>
            </p:nvSpPr>
            <p:spPr>
              <a:xfrm>
                <a:off x="1386706" y="4905375"/>
                <a:ext cx="50005" cy="566738"/>
              </a:xfrm>
              <a:prstGeom prst="rect">
                <a:avLst/>
              </a:pr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143"/>
              </a:p>
            </p:txBody>
          </p:sp>
          <p:sp>
            <p:nvSpPr>
              <p:cNvPr id="91" name="正方形/長方形 90">
                <a:extLst>
                  <a:ext uri="{FF2B5EF4-FFF2-40B4-BE49-F238E27FC236}">
                    <a16:creationId xmlns:a16="http://schemas.microsoft.com/office/drawing/2014/main" id="{25D27A9F-1069-46EB-B414-5B9F92C97F2E}"/>
                  </a:ext>
                </a:extLst>
              </p:cNvPr>
              <p:cNvSpPr/>
              <p:nvPr/>
            </p:nvSpPr>
            <p:spPr>
              <a:xfrm>
                <a:off x="1572558" y="4905375"/>
                <a:ext cx="50005" cy="566738"/>
              </a:xfrm>
              <a:prstGeom prst="rect">
                <a:avLst/>
              </a:pr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143"/>
              </a:p>
            </p:txBody>
          </p:sp>
          <p:sp>
            <p:nvSpPr>
              <p:cNvPr id="92" name="正方形/長方形 91">
                <a:extLst>
                  <a:ext uri="{FF2B5EF4-FFF2-40B4-BE49-F238E27FC236}">
                    <a16:creationId xmlns:a16="http://schemas.microsoft.com/office/drawing/2014/main" id="{0103CB3D-1917-419E-8E20-D890323C114F}"/>
                  </a:ext>
                </a:extLst>
              </p:cNvPr>
              <p:cNvSpPr/>
              <p:nvPr/>
            </p:nvSpPr>
            <p:spPr>
              <a:xfrm>
                <a:off x="1758410" y="4905375"/>
                <a:ext cx="50005" cy="566738"/>
              </a:xfrm>
              <a:prstGeom prst="rect">
                <a:avLst/>
              </a:pr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143"/>
              </a:p>
            </p:txBody>
          </p:sp>
          <p:sp>
            <p:nvSpPr>
              <p:cNvPr id="93" name="正方形/長方形 92">
                <a:extLst>
                  <a:ext uri="{FF2B5EF4-FFF2-40B4-BE49-F238E27FC236}">
                    <a16:creationId xmlns:a16="http://schemas.microsoft.com/office/drawing/2014/main" id="{61B414B0-AB4E-402B-9E87-CCCEE1415D67}"/>
                  </a:ext>
                </a:extLst>
              </p:cNvPr>
              <p:cNvSpPr/>
              <p:nvPr/>
            </p:nvSpPr>
            <p:spPr>
              <a:xfrm>
                <a:off x="1865475" y="4905375"/>
                <a:ext cx="50005" cy="566738"/>
              </a:xfrm>
              <a:prstGeom prst="rect">
                <a:avLst/>
              </a:pr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143"/>
              </a:p>
            </p:txBody>
          </p:sp>
          <p:sp>
            <p:nvSpPr>
              <p:cNvPr id="94" name="正方形/長方形 93">
                <a:extLst>
                  <a:ext uri="{FF2B5EF4-FFF2-40B4-BE49-F238E27FC236}">
                    <a16:creationId xmlns:a16="http://schemas.microsoft.com/office/drawing/2014/main" id="{31AE93ED-E492-49B2-8BBB-E058CF25294E}"/>
                  </a:ext>
                </a:extLst>
              </p:cNvPr>
              <p:cNvSpPr/>
              <p:nvPr/>
            </p:nvSpPr>
            <p:spPr>
              <a:xfrm>
                <a:off x="2102645" y="4905375"/>
                <a:ext cx="50005" cy="566738"/>
              </a:xfrm>
              <a:prstGeom prst="rect">
                <a:avLst/>
              </a:pr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143"/>
              </a:p>
            </p:txBody>
          </p:sp>
          <p:sp>
            <p:nvSpPr>
              <p:cNvPr id="95" name="正方形/長方形 94">
                <a:extLst>
                  <a:ext uri="{FF2B5EF4-FFF2-40B4-BE49-F238E27FC236}">
                    <a16:creationId xmlns:a16="http://schemas.microsoft.com/office/drawing/2014/main" id="{2122033D-ED86-44A0-A80F-F4C55ADD440D}"/>
                  </a:ext>
                </a:extLst>
              </p:cNvPr>
              <p:cNvSpPr/>
              <p:nvPr/>
            </p:nvSpPr>
            <p:spPr>
              <a:xfrm>
                <a:off x="2317187" y="4905375"/>
                <a:ext cx="50005" cy="566738"/>
              </a:xfrm>
              <a:prstGeom prst="rect">
                <a:avLst/>
              </a:pr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143"/>
              </a:p>
            </p:txBody>
          </p:sp>
          <p:sp>
            <p:nvSpPr>
              <p:cNvPr id="96" name="正方形/長方形 95">
                <a:extLst>
                  <a:ext uri="{FF2B5EF4-FFF2-40B4-BE49-F238E27FC236}">
                    <a16:creationId xmlns:a16="http://schemas.microsoft.com/office/drawing/2014/main" id="{9F58C260-227B-4DE3-9690-04350666911B}"/>
                  </a:ext>
                </a:extLst>
              </p:cNvPr>
              <p:cNvSpPr/>
              <p:nvPr/>
            </p:nvSpPr>
            <p:spPr>
              <a:xfrm>
                <a:off x="2435083" y="4904432"/>
                <a:ext cx="50005" cy="566738"/>
              </a:xfrm>
              <a:prstGeom prst="rect">
                <a:avLst/>
              </a:pr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143"/>
              </a:p>
            </p:txBody>
          </p:sp>
          <p:sp>
            <p:nvSpPr>
              <p:cNvPr id="97" name="正方形/長方形 96">
                <a:extLst>
                  <a:ext uri="{FF2B5EF4-FFF2-40B4-BE49-F238E27FC236}">
                    <a16:creationId xmlns:a16="http://schemas.microsoft.com/office/drawing/2014/main" id="{FCC2AB84-B84C-45FB-97DE-E17CA0553209}"/>
                  </a:ext>
                </a:extLst>
              </p:cNvPr>
              <p:cNvSpPr/>
              <p:nvPr/>
            </p:nvSpPr>
            <p:spPr>
              <a:xfrm>
                <a:off x="2618271" y="4904432"/>
                <a:ext cx="50005" cy="566738"/>
              </a:xfrm>
              <a:prstGeom prst="rect">
                <a:avLst/>
              </a:pr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143"/>
              </a:p>
            </p:txBody>
          </p:sp>
          <p:sp>
            <p:nvSpPr>
              <p:cNvPr id="98" name="正方形/長方形 97">
                <a:extLst>
                  <a:ext uri="{FF2B5EF4-FFF2-40B4-BE49-F238E27FC236}">
                    <a16:creationId xmlns:a16="http://schemas.microsoft.com/office/drawing/2014/main" id="{ABFCBF3F-B1DC-474E-A4F3-01240FC6F747}"/>
                  </a:ext>
                </a:extLst>
              </p:cNvPr>
              <p:cNvSpPr/>
              <p:nvPr/>
            </p:nvSpPr>
            <p:spPr>
              <a:xfrm>
                <a:off x="2790946" y="4904432"/>
                <a:ext cx="50005" cy="566738"/>
              </a:xfrm>
              <a:prstGeom prst="rect">
                <a:avLst/>
              </a:pr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143"/>
              </a:p>
            </p:txBody>
          </p:sp>
          <p:sp>
            <p:nvSpPr>
              <p:cNvPr id="99" name="正方形/長方形 98">
                <a:extLst>
                  <a:ext uri="{FF2B5EF4-FFF2-40B4-BE49-F238E27FC236}">
                    <a16:creationId xmlns:a16="http://schemas.microsoft.com/office/drawing/2014/main" id="{013DB835-930A-4932-A536-33E7D16FD836}"/>
                  </a:ext>
                </a:extLst>
              </p:cNvPr>
              <p:cNvSpPr/>
              <p:nvPr/>
            </p:nvSpPr>
            <p:spPr>
              <a:xfrm>
                <a:off x="2976798" y="4903489"/>
                <a:ext cx="50005" cy="566738"/>
              </a:xfrm>
              <a:prstGeom prst="rect">
                <a:avLst/>
              </a:pr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143"/>
              </a:p>
            </p:txBody>
          </p:sp>
          <p:sp>
            <p:nvSpPr>
              <p:cNvPr id="100" name="正方形/長方形 99">
                <a:extLst>
                  <a:ext uri="{FF2B5EF4-FFF2-40B4-BE49-F238E27FC236}">
                    <a16:creationId xmlns:a16="http://schemas.microsoft.com/office/drawing/2014/main" id="{3E8482F8-91EF-4FB2-805D-DE351F20F01F}"/>
                  </a:ext>
                </a:extLst>
              </p:cNvPr>
              <p:cNvSpPr/>
              <p:nvPr/>
            </p:nvSpPr>
            <p:spPr>
              <a:xfrm>
                <a:off x="3155292" y="4903489"/>
                <a:ext cx="50005" cy="566738"/>
              </a:xfrm>
              <a:prstGeom prst="rect">
                <a:avLst/>
              </a:pr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143"/>
              </a:p>
            </p:txBody>
          </p:sp>
          <p:sp>
            <p:nvSpPr>
              <p:cNvPr id="101" name="正方形/長方形 100">
                <a:extLst>
                  <a:ext uri="{FF2B5EF4-FFF2-40B4-BE49-F238E27FC236}">
                    <a16:creationId xmlns:a16="http://schemas.microsoft.com/office/drawing/2014/main" id="{0B84E6CE-C05B-40C2-90B7-EFD28B939885}"/>
                  </a:ext>
                </a:extLst>
              </p:cNvPr>
              <p:cNvSpPr/>
              <p:nvPr/>
            </p:nvSpPr>
            <p:spPr>
              <a:xfrm>
                <a:off x="3340561" y="4903489"/>
                <a:ext cx="50005" cy="566738"/>
              </a:xfrm>
              <a:prstGeom prst="rect">
                <a:avLst/>
              </a:pr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143"/>
              </a:p>
            </p:txBody>
          </p:sp>
          <p:sp>
            <p:nvSpPr>
              <p:cNvPr id="102" name="正方形/長方形 101">
                <a:extLst>
                  <a:ext uri="{FF2B5EF4-FFF2-40B4-BE49-F238E27FC236}">
                    <a16:creationId xmlns:a16="http://schemas.microsoft.com/office/drawing/2014/main" id="{96BE0587-AE75-4C85-8ACD-1CB888EB188C}"/>
                  </a:ext>
                </a:extLst>
              </p:cNvPr>
              <p:cNvSpPr/>
              <p:nvPr/>
            </p:nvSpPr>
            <p:spPr>
              <a:xfrm>
                <a:off x="3510303" y="4903489"/>
                <a:ext cx="50005" cy="566738"/>
              </a:xfrm>
              <a:prstGeom prst="rect">
                <a:avLst/>
              </a:pr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143"/>
              </a:p>
            </p:txBody>
          </p:sp>
          <p:sp>
            <p:nvSpPr>
              <p:cNvPr id="103" name="正方形/長方形 102">
                <a:extLst>
                  <a:ext uri="{FF2B5EF4-FFF2-40B4-BE49-F238E27FC236}">
                    <a16:creationId xmlns:a16="http://schemas.microsoft.com/office/drawing/2014/main" id="{6F77D0EC-5009-445D-8C07-8451664DED1E}"/>
                  </a:ext>
                </a:extLst>
              </p:cNvPr>
              <p:cNvSpPr/>
              <p:nvPr/>
            </p:nvSpPr>
            <p:spPr>
              <a:xfrm>
                <a:off x="3637223" y="4903489"/>
                <a:ext cx="50005" cy="566738"/>
              </a:xfrm>
              <a:prstGeom prst="rect">
                <a:avLst/>
              </a:pr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143"/>
              </a:p>
            </p:txBody>
          </p:sp>
          <p:sp>
            <p:nvSpPr>
              <p:cNvPr id="104" name="正方形/長方形 103">
                <a:extLst>
                  <a:ext uri="{FF2B5EF4-FFF2-40B4-BE49-F238E27FC236}">
                    <a16:creationId xmlns:a16="http://schemas.microsoft.com/office/drawing/2014/main" id="{20EFBE92-75CD-46F2-A500-F2993014100F}"/>
                  </a:ext>
                </a:extLst>
              </p:cNvPr>
              <p:cNvSpPr/>
              <p:nvPr/>
            </p:nvSpPr>
            <p:spPr>
              <a:xfrm>
                <a:off x="3851034" y="4903489"/>
                <a:ext cx="50005" cy="566738"/>
              </a:xfrm>
              <a:prstGeom prst="rect">
                <a:avLst/>
              </a:pr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143"/>
              </a:p>
            </p:txBody>
          </p:sp>
          <p:sp>
            <p:nvSpPr>
              <p:cNvPr id="105" name="正方形/長方形 104">
                <a:extLst>
                  <a:ext uri="{FF2B5EF4-FFF2-40B4-BE49-F238E27FC236}">
                    <a16:creationId xmlns:a16="http://schemas.microsoft.com/office/drawing/2014/main" id="{463F20B1-946C-4660-8415-B5D5543F6CB1}"/>
                  </a:ext>
                </a:extLst>
              </p:cNvPr>
              <p:cNvSpPr/>
              <p:nvPr/>
            </p:nvSpPr>
            <p:spPr>
              <a:xfrm>
                <a:off x="4083804" y="4903489"/>
                <a:ext cx="50005" cy="566738"/>
              </a:xfrm>
              <a:prstGeom prst="rect">
                <a:avLst/>
              </a:pr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143"/>
              </a:p>
            </p:txBody>
          </p:sp>
          <p:sp>
            <p:nvSpPr>
              <p:cNvPr id="106" name="正方形/長方形 105">
                <a:extLst>
                  <a:ext uri="{FF2B5EF4-FFF2-40B4-BE49-F238E27FC236}">
                    <a16:creationId xmlns:a16="http://schemas.microsoft.com/office/drawing/2014/main" id="{42E5DA19-60B9-43D6-B8A4-60980C846179}"/>
                  </a:ext>
                </a:extLst>
              </p:cNvPr>
              <p:cNvSpPr/>
              <p:nvPr/>
            </p:nvSpPr>
            <p:spPr>
              <a:xfrm>
                <a:off x="4200657" y="4903489"/>
                <a:ext cx="50005" cy="566738"/>
              </a:xfrm>
              <a:prstGeom prst="rect">
                <a:avLst/>
              </a:pr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143"/>
              </a:p>
            </p:txBody>
          </p:sp>
          <p:sp>
            <p:nvSpPr>
              <p:cNvPr id="107" name="正方形/長方形 106">
                <a:extLst>
                  <a:ext uri="{FF2B5EF4-FFF2-40B4-BE49-F238E27FC236}">
                    <a16:creationId xmlns:a16="http://schemas.microsoft.com/office/drawing/2014/main" id="{96D1D8A8-B2DC-4B5A-A8CE-1E7C8E4038CF}"/>
                  </a:ext>
                </a:extLst>
              </p:cNvPr>
              <p:cNvSpPr/>
              <p:nvPr/>
            </p:nvSpPr>
            <p:spPr>
              <a:xfrm>
                <a:off x="4384181" y="4903489"/>
                <a:ext cx="50005" cy="566738"/>
              </a:xfrm>
              <a:prstGeom prst="rect">
                <a:avLst/>
              </a:pr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143"/>
              </a:p>
            </p:txBody>
          </p:sp>
          <p:sp>
            <p:nvSpPr>
              <p:cNvPr id="108" name="正方形/長方形 107">
                <a:extLst>
                  <a:ext uri="{FF2B5EF4-FFF2-40B4-BE49-F238E27FC236}">
                    <a16:creationId xmlns:a16="http://schemas.microsoft.com/office/drawing/2014/main" id="{098688E2-8E46-4A5C-BE78-782CE710FBA7}"/>
                  </a:ext>
                </a:extLst>
              </p:cNvPr>
              <p:cNvSpPr/>
              <p:nvPr/>
            </p:nvSpPr>
            <p:spPr>
              <a:xfrm>
                <a:off x="4556285" y="4903489"/>
                <a:ext cx="50005" cy="566738"/>
              </a:xfrm>
              <a:prstGeom prst="rect">
                <a:avLst/>
              </a:pr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143"/>
              </a:p>
            </p:txBody>
          </p:sp>
          <p:sp>
            <p:nvSpPr>
              <p:cNvPr id="109" name="正方形/長方形 108">
                <a:extLst>
                  <a:ext uri="{FF2B5EF4-FFF2-40B4-BE49-F238E27FC236}">
                    <a16:creationId xmlns:a16="http://schemas.microsoft.com/office/drawing/2014/main" id="{EFD443C8-41D0-415C-B401-377204096809}"/>
                  </a:ext>
                </a:extLst>
              </p:cNvPr>
              <p:cNvSpPr/>
              <p:nvPr/>
            </p:nvSpPr>
            <p:spPr>
              <a:xfrm>
                <a:off x="4735605" y="4903489"/>
                <a:ext cx="50005" cy="566738"/>
              </a:xfrm>
              <a:prstGeom prst="rect">
                <a:avLst/>
              </a:pr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143"/>
              </a:p>
            </p:txBody>
          </p:sp>
          <p:sp>
            <p:nvSpPr>
              <p:cNvPr id="110" name="正方形/長方形 109">
                <a:extLst>
                  <a:ext uri="{FF2B5EF4-FFF2-40B4-BE49-F238E27FC236}">
                    <a16:creationId xmlns:a16="http://schemas.microsoft.com/office/drawing/2014/main" id="{94914737-52D9-4EA7-A60C-118264D15577}"/>
                  </a:ext>
                </a:extLst>
              </p:cNvPr>
              <p:cNvSpPr/>
              <p:nvPr/>
            </p:nvSpPr>
            <p:spPr>
              <a:xfrm>
                <a:off x="4922612" y="4903489"/>
                <a:ext cx="50005" cy="566738"/>
              </a:xfrm>
              <a:prstGeom prst="rect">
                <a:avLst/>
              </a:pr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143"/>
              </a:p>
            </p:txBody>
          </p:sp>
          <p:sp>
            <p:nvSpPr>
              <p:cNvPr id="111" name="正方形/長方形 110">
                <a:extLst>
                  <a:ext uri="{FF2B5EF4-FFF2-40B4-BE49-F238E27FC236}">
                    <a16:creationId xmlns:a16="http://schemas.microsoft.com/office/drawing/2014/main" id="{AD54300E-9E16-4A81-B7F4-2AC6EF012511}"/>
                  </a:ext>
                </a:extLst>
              </p:cNvPr>
              <p:cNvSpPr/>
              <p:nvPr/>
            </p:nvSpPr>
            <p:spPr>
              <a:xfrm>
                <a:off x="5091468" y="4907308"/>
                <a:ext cx="50005" cy="566738"/>
              </a:xfrm>
              <a:prstGeom prst="rect">
                <a:avLst/>
              </a:pr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143"/>
              </a:p>
            </p:txBody>
          </p:sp>
          <p:sp>
            <p:nvSpPr>
              <p:cNvPr id="112" name="正方形/長方形 111">
                <a:extLst>
                  <a:ext uri="{FF2B5EF4-FFF2-40B4-BE49-F238E27FC236}">
                    <a16:creationId xmlns:a16="http://schemas.microsoft.com/office/drawing/2014/main" id="{03CB5E96-EE20-46B8-9252-45EC76F2FB74}"/>
                  </a:ext>
                </a:extLst>
              </p:cNvPr>
              <p:cNvSpPr/>
              <p:nvPr/>
            </p:nvSpPr>
            <p:spPr>
              <a:xfrm>
                <a:off x="5269219" y="4903489"/>
                <a:ext cx="50005" cy="566738"/>
              </a:xfrm>
              <a:prstGeom prst="rect">
                <a:avLst/>
              </a:pr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143"/>
              </a:p>
            </p:txBody>
          </p:sp>
          <p:sp>
            <p:nvSpPr>
              <p:cNvPr id="113" name="正方形/長方形 112">
                <a:extLst>
                  <a:ext uri="{FF2B5EF4-FFF2-40B4-BE49-F238E27FC236}">
                    <a16:creationId xmlns:a16="http://schemas.microsoft.com/office/drawing/2014/main" id="{78C4F95B-3D8F-49A1-BF06-0E87E7BC8BCB}"/>
                  </a:ext>
                </a:extLst>
              </p:cNvPr>
              <p:cNvSpPr/>
              <p:nvPr/>
            </p:nvSpPr>
            <p:spPr>
              <a:xfrm>
                <a:off x="4839895" y="2114550"/>
                <a:ext cx="654050" cy="401395"/>
              </a:xfrm>
              <a:prstGeom prst="rect">
                <a:avLst/>
              </a:prstGeom>
              <a:solidFill>
                <a:srgbClr val="CCFF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ja-JP" altLang="en-US" sz="1143"/>
              </a:p>
            </p:txBody>
          </p:sp>
          <p:sp>
            <p:nvSpPr>
              <p:cNvPr id="114" name="正方形/長方形 113">
                <a:extLst>
                  <a:ext uri="{FF2B5EF4-FFF2-40B4-BE49-F238E27FC236}">
                    <a16:creationId xmlns:a16="http://schemas.microsoft.com/office/drawing/2014/main" id="{5D471FEA-84D2-41EE-B066-A13658FE3B16}"/>
                  </a:ext>
                </a:extLst>
              </p:cNvPr>
              <p:cNvSpPr/>
              <p:nvPr/>
            </p:nvSpPr>
            <p:spPr>
              <a:xfrm>
                <a:off x="2566563" y="2125155"/>
                <a:ext cx="878312" cy="401395"/>
              </a:xfrm>
              <a:prstGeom prst="rect">
                <a:avLst/>
              </a:prstGeom>
              <a:solidFill>
                <a:srgbClr val="CCFF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ja-JP" altLang="en-US" sz="1143"/>
              </a:p>
            </p:txBody>
          </p:sp>
          <p:sp>
            <p:nvSpPr>
              <p:cNvPr id="115" name="正方形/長方形 114">
                <a:extLst>
                  <a:ext uri="{FF2B5EF4-FFF2-40B4-BE49-F238E27FC236}">
                    <a16:creationId xmlns:a16="http://schemas.microsoft.com/office/drawing/2014/main" id="{F0BE4EA8-1D95-4A21-A780-731AF956EE8E}"/>
                  </a:ext>
                </a:extLst>
              </p:cNvPr>
              <p:cNvSpPr/>
              <p:nvPr/>
            </p:nvSpPr>
            <p:spPr>
              <a:xfrm>
                <a:off x="504851" y="2114549"/>
                <a:ext cx="654050" cy="401395"/>
              </a:xfrm>
              <a:prstGeom prst="rect">
                <a:avLst/>
              </a:prstGeom>
              <a:solidFill>
                <a:srgbClr val="CCFF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ja-JP" altLang="en-US" sz="1143"/>
              </a:p>
            </p:txBody>
          </p:sp>
          <p:grpSp>
            <p:nvGrpSpPr>
              <p:cNvPr id="116" name="グループ化 115">
                <a:extLst>
                  <a:ext uri="{FF2B5EF4-FFF2-40B4-BE49-F238E27FC236}">
                    <a16:creationId xmlns:a16="http://schemas.microsoft.com/office/drawing/2014/main" id="{E8AAEE05-B75F-49E1-9F56-E890A6944335}"/>
                  </a:ext>
                </a:extLst>
              </p:cNvPr>
              <p:cNvGrpSpPr/>
              <p:nvPr/>
            </p:nvGrpSpPr>
            <p:grpSpPr>
              <a:xfrm>
                <a:off x="586457" y="2215753"/>
                <a:ext cx="473075" cy="305197"/>
                <a:chOff x="586457" y="2222103"/>
                <a:chExt cx="473075" cy="305197"/>
              </a:xfrm>
            </p:grpSpPr>
            <p:sp>
              <p:nvSpPr>
                <p:cNvPr id="132" name="楕円 131">
                  <a:extLst>
                    <a:ext uri="{FF2B5EF4-FFF2-40B4-BE49-F238E27FC236}">
                      <a16:creationId xmlns:a16="http://schemas.microsoft.com/office/drawing/2014/main" id="{DA054ADC-9AF6-4848-A157-FDA74D348A36}"/>
                    </a:ext>
                  </a:extLst>
                </p:cNvPr>
                <p:cNvSpPr/>
                <p:nvPr/>
              </p:nvSpPr>
              <p:spPr>
                <a:xfrm>
                  <a:off x="750924" y="2222103"/>
                  <a:ext cx="222407" cy="222407"/>
                </a:xfrm>
                <a:prstGeom prst="ellipse">
                  <a:avLst/>
                </a:prstGeom>
                <a:solidFill>
                  <a:srgbClr val="CCFF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ja-JP" altLang="en-US" sz="1143"/>
                </a:p>
              </p:txBody>
            </p:sp>
            <p:sp>
              <p:nvSpPr>
                <p:cNvPr id="133" name="正方形/長方形 132">
                  <a:extLst>
                    <a:ext uri="{FF2B5EF4-FFF2-40B4-BE49-F238E27FC236}">
                      <a16:creationId xmlns:a16="http://schemas.microsoft.com/office/drawing/2014/main" id="{CF760C41-96A0-422C-AAAA-7E78ACF82B61}"/>
                    </a:ext>
                  </a:extLst>
                </p:cNvPr>
                <p:cNvSpPr/>
                <p:nvPr/>
              </p:nvSpPr>
              <p:spPr>
                <a:xfrm>
                  <a:off x="586457" y="2444509"/>
                  <a:ext cx="473075" cy="82791"/>
                </a:xfrm>
                <a:prstGeom prst="rect">
                  <a:avLst/>
                </a:prstGeom>
                <a:solidFill>
                  <a:srgbClr val="CCFF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ja-JP" altLang="en-US" sz="1143"/>
                </a:p>
              </p:txBody>
            </p:sp>
          </p:grpSp>
          <p:grpSp>
            <p:nvGrpSpPr>
              <p:cNvPr id="117" name="グループ化 116">
                <a:extLst>
                  <a:ext uri="{FF2B5EF4-FFF2-40B4-BE49-F238E27FC236}">
                    <a16:creationId xmlns:a16="http://schemas.microsoft.com/office/drawing/2014/main" id="{D607183E-5844-44B8-9992-9EBB6BE3497D}"/>
                  </a:ext>
                </a:extLst>
              </p:cNvPr>
              <p:cNvGrpSpPr/>
              <p:nvPr/>
            </p:nvGrpSpPr>
            <p:grpSpPr>
              <a:xfrm flipH="1">
                <a:off x="4947614" y="2215753"/>
                <a:ext cx="473075" cy="305197"/>
                <a:chOff x="586457" y="2222103"/>
                <a:chExt cx="473075" cy="305197"/>
              </a:xfrm>
            </p:grpSpPr>
            <p:sp>
              <p:nvSpPr>
                <p:cNvPr id="130" name="楕円 129">
                  <a:extLst>
                    <a:ext uri="{FF2B5EF4-FFF2-40B4-BE49-F238E27FC236}">
                      <a16:creationId xmlns:a16="http://schemas.microsoft.com/office/drawing/2014/main" id="{A2AF9279-635E-45B8-B31F-55ACAA79CF03}"/>
                    </a:ext>
                  </a:extLst>
                </p:cNvPr>
                <p:cNvSpPr/>
                <p:nvPr/>
              </p:nvSpPr>
              <p:spPr>
                <a:xfrm>
                  <a:off x="750924" y="2222103"/>
                  <a:ext cx="222407" cy="222407"/>
                </a:xfrm>
                <a:prstGeom prst="ellipse">
                  <a:avLst/>
                </a:prstGeom>
                <a:solidFill>
                  <a:srgbClr val="CCFF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ja-JP" altLang="en-US" sz="1143"/>
                </a:p>
              </p:txBody>
            </p:sp>
            <p:sp>
              <p:nvSpPr>
                <p:cNvPr id="131" name="正方形/長方形 130">
                  <a:extLst>
                    <a:ext uri="{FF2B5EF4-FFF2-40B4-BE49-F238E27FC236}">
                      <a16:creationId xmlns:a16="http://schemas.microsoft.com/office/drawing/2014/main" id="{61944B4D-C09D-4ABC-BD7D-F198EE6BFD74}"/>
                    </a:ext>
                  </a:extLst>
                </p:cNvPr>
                <p:cNvSpPr/>
                <p:nvPr/>
              </p:nvSpPr>
              <p:spPr>
                <a:xfrm>
                  <a:off x="586457" y="2444509"/>
                  <a:ext cx="473075" cy="82791"/>
                </a:xfrm>
                <a:prstGeom prst="rect">
                  <a:avLst/>
                </a:prstGeom>
                <a:solidFill>
                  <a:srgbClr val="CCFF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ja-JP" altLang="en-US" sz="1143"/>
                </a:p>
              </p:txBody>
            </p:sp>
          </p:grpSp>
          <p:grpSp>
            <p:nvGrpSpPr>
              <p:cNvPr id="118" name="グループ化 117">
                <a:extLst>
                  <a:ext uri="{FF2B5EF4-FFF2-40B4-BE49-F238E27FC236}">
                    <a16:creationId xmlns:a16="http://schemas.microsoft.com/office/drawing/2014/main" id="{57C26898-1ECA-4D6E-B1C9-9ECC800B9460}"/>
                  </a:ext>
                </a:extLst>
              </p:cNvPr>
              <p:cNvGrpSpPr/>
              <p:nvPr/>
            </p:nvGrpSpPr>
            <p:grpSpPr>
              <a:xfrm>
                <a:off x="3178815" y="2355369"/>
                <a:ext cx="172402" cy="165581"/>
                <a:chOff x="3178815" y="2354962"/>
                <a:chExt cx="172402" cy="165581"/>
              </a:xfrm>
            </p:grpSpPr>
            <p:sp>
              <p:nvSpPr>
                <p:cNvPr id="128" name="楕円 127">
                  <a:extLst>
                    <a:ext uri="{FF2B5EF4-FFF2-40B4-BE49-F238E27FC236}">
                      <a16:creationId xmlns:a16="http://schemas.microsoft.com/office/drawing/2014/main" id="{3ADF4EB0-FF95-4012-9430-8256B160F674}"/>
                    </a:ext>
                  </a:extLst>
                </p:cNvPr>
                <p:cNvSpPr/>
                <p:nvPr/>
              </p:nvSpPr>
              <p:spPr>
                <a:xfrm flipH="1">
                  <a:off x="3223739" y="2354962"/>
                  <a:ext cx="82791" cy="82791"/>
                </a:xfrm>
                <a:prstGeom prst="ellipse">
                  <a:avLst/>
                </a:prstGeom>
                <a:solidFill>
                  <a:srgbClr val="CCFF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ja-JP" altLang="en-US" sz="1143"/>
                </a:p>
              </p:txBody>
            </p:sp>
            <p:sp>
              <p:nvSpPr>
                <p:cNvPr id="129" name="正方形/長方形 128">
                  <a:extLst>
                    <a:ext uri="{FF2B5EF4-FFF2-40B4-BE49-F238E27FC236}">
                      <a16:creationId xmlns:a16="http://schemas.microsoft.com/office/drawing/2014/main" id="{BC7A0F85-9333-49A1-BA92-E3A9E83DE0AF}"/>
                    </a:ext>
                  </a:extLst>
                </p:cNvPr>
                <p:cNvSpPr/>
                <p:nvPr/>
              </p:nvSpPr>
              <p:spPr>
                <a:xfrm flipH="1">
                  <a:off x="3178815" y="2437752"/>
                  <a:ext cx="172402" cy="82791"/>
                </a:xfrm>
                <a:prstGeom prst="rect">
                  <a:avLst/>
                </a:prstGeom>
                <a:solidFill>
                  <a:srgbClr val="CCFF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ja-JP" altLang="en-US" sz="1143"/>
                </a:p>
              </p:txBody>
            </p:sp>
          </p:grpSp>
          <p:grpSp>
            <p:nvGrpSpPr>
              <p:cNvPr id="119" name="グループ化 118">
                <a:extLst>
                  <a:ext uri="{FF2B5EF4-FFF2-40B4-BE49-F238E27FC236}">
                    <a16:creationId xmlns:a16="http://schemas.microsoft.com/office/drawing/2014/main" id="{344F8839-938F-4AE6-8A62-614C886789CA}"/>
                  </a:ext>
                </a:extLst>
              </p:cNvPr>
              <p:cNvGrpSpPr/>
              <p:nvPr/>
            </p:nvGrpSpPr>
            <p:grpSpPr>
              <a:xfrm flipH="1">
                <a:off x="2650189" y="2355369"/>
                <a:ext cx="172402" cy="165581"/>
                <a:chOff x="3178815" y="2354962"/>
                <a:chExt cx="172402" cy="165581"/>
              </a:xfrm>
            </p:grpSpPr>
            <p:sp>
              <p:nvSpPr>
                <p:cNvPr id="126" name="楕円 125">
                  <a:extLst>
                    <a:ext uri="{FF2B5EF4-FFF2-40B4-BE49-F238E27FC236}">
                      <a16:creationId xmlns:a16="http://schemas.microsoft.com/office/drawing/2014/main" id="{26B736FC-169E-497F-A383-53352DBD0A51}"/>
                    </a:ext>
                  </a:extLst>
                </p:cNvPr>
                <p:cNvSpPr/>
                <p:nvPr/>
              </p:nvSpPr>
              <p:spPr>
                <a:xfrm flipH="1">
                  <a:off x="3223739" y="2354962"/>
                  <a:ext cx="82791" cy="82791"/>
                </a:xfrm>
                <a:prstGeom prst="ellipse">
                  <a:avLst/>
                </a:prstGeom>
                <a:solidFill>
                  <a:srgbClr val="CCFF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ja-JP" altLang="en-US" sz="1143"/>
                </a:p>
              </p:txBody>
            </p:sp>
            <p:sp>
              <p:nvSpPr>
                <p:cNvPr id="127" name="正方形/長方形 126">
                  <a:extLst>
                    <a:ext uri="{FF2B5EF4-FFF2-40B4-BE49-F238E27FC236}">
                      <a16:creationId xmlns:a16="http://schemas.microsoft.com/office/drawing/2014/main" id="{921D94F0-3199-48A9-8F39-E5DC85DDFCF7}"/>
                    </a:ext>
                  </a:extLst>
                </p:cNvPr>
                <p:cNvSpPr/>
                <p:nvPr/>
              </p:nvSpPr>
              <p:spPr>
                <a:xfrm flipH="1">
                  <a:off x="3178815" y="2437752"/>
                  <a:ext cx="172402" cy="82791"/>
                </a:xfrm>
                <a:prstGeom prst="rect">
                  <a:avLst/>
                </a:prstGeom>
                <a:solidFill>
                  <a:srgbClr val="CCFF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ja-JP" altLang="en-US" sz="1143"/>
                </a:p>
              </p:txBody>
            </p:sp>
          </p:grpSp>
          <p:sp>
            <p:nvSpPr>
              <p:cNvPr id="120" name="正方形/長方形 119">
                <a:extLst>
                  <a:ext uri="{FF2B5EF4-FFF2-40B4-BE49-F238E27FC236}">
                    <a16:creationId xmlns:a16="http://schemas.microsoft.com/office/drawing/2014/main" id="{27A698D5-A132-40A6-ABD2-21ED63604F12}"/>
                  </a:ext>
                </a:extLst>
              </p:cNvPr>
              <p:cNvSpPr/>
              <p:nvPr/>
            </p:nvSpPr>
            <p:spPr>
              <a:xfrm>
                <a:off x="912133" y="3879533"/>
                <a:ext cx="1928818" cy="717936"/>
              </a:xfrm>
              <a:prstGeom prst="rect">
                <a:avLst/>
              </a:prstGeom>
              <a:solidFill>
                <a:srgbClr val="CCFF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ja-JP" altLang="en-US" sz="1143"/>
              </a:p>
            </p:txBody>
          </p:sp>
          <p:sp>
            <p:nvSpPr>
              <p:cNvPr id="121" name="正方形/長方形 120">
                <a:extLst>
                  <a:ext uri="{FF2B5EF4-FFF2-40B4-BE49-F238E27FC236}">
                    <a16:creationId xmlns:a16="http://schemas.microsoft.com/office/drawing/2014/main" id="{4E1B698A-47FA-4E50-891B-6A33A10BAF1A}"/>
                  </a:ext>
                </a:extLst>
              </p:cNvPr>
              <p:cNvSpPr/>
              <p:nvPr/>
            </p:nvSpPr>
            <p:spPr>
              <a:xfrm>
                <a:off x="3155030" y="3879533"/>
                <a:ext cx="1928818" cy="717936"/>
              </a:xfrm>
              <a:prstGeom prst="rect">
                <a:avLst/>
              </a:prstGeom>
              <a:solidFill>
                <a:srgbClr val="CCFF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ja-JP" altLang="en-US" sz="1143"/>
              </a:p>
            </p:txBody>
          </p:sp>
          <p:sp>
            <p:nvSpPr>
              <p:cNvPr id="122" name="フリーフォーム: 図形 121">
                <a:extLst>
                  <a:ext uri="{FF2B5EF4-FFF2-40B4-BE49-F238E27FC236}">
                    <a16:creationId xmlns:a16="http://schemas.microsoft.com/office/drawing/2014/main" id="{42322D90-C72B-47DA-925A-F1381EB73221}"/>
                  </a:ext>
                </a:extLst>
              </p:cNvPr>
              <p:cNvSpPr/>
              <p:nvPr/>
            </p:nvSpPr>
            <p:spPr>
              <a:xfrm>
                <a:off x="506095" y="2527301"/>
                <a:ext cx="654050" cy="2069306"/>
              </a:xfrm>
              <a:custGeom>
                <a:avLst/>
                <a:gdLst>
                  <a:gd name="connsiteX0" fmla="*/ 146050 w 654050"/>
                  <a:gd name="connsiteY0" fmla="*/ 2066925 h 2066925"/>
                  <a:gd name="connsiteX1" fmla="*/ 146050 w 654050"/>
                  <a:gd name="connsiteY1" fmla="*/ 155575 h 2066925"/>
                  <a:gd name="connsiteX2" fmla="*/ 0 w 654050"/>
                  <a:gd name="connsiteY2" fmla="*/ 133350 h 2066925"/>
                  <a:gd name="connsiteX3" fmla="*/ 0 w 654050"/>
                  <a:gd name="connsiteY3" fmla="*/ 0 h 2066925"/>
                  <a:gd name="connsiteX4" fmla="*/ 654050 w 654050"/>
                  <a:gd name="connsiteY4" fmla="*/ 0 h 2066925"/>
                  <a:gd name="connsiteX5" fmla="*/ 654050 w 654050"/>
                  <a:gd name="connsiteY5" fmla="*/ 123825 h 2066925"/>
                  <a:gd name="connsiteX6" fmla="*/ 469900 w 654050"/>
                  <a:gd name="connsiteY6" fmla="*/ 149225 h 2066925"/>
                  <a:gd name="connsiteX7" fmla="*/ 406400 w 654050"/>
                  <a:gd name="connsiteY7" fmla="*/ 149225 h 2066925"/>
                  <a:gd name="connsiteX8" fmla="*/ 406400 w 654050"/>
                  <a:gd name="connsiteY8" fmla="*/ 2057400 h 2066925"/>
                  <a:gd name="connsiteX9" fmla="*/ 146050 w 654050"/>
                  <a:gd name="connsiteY9" fmla="*/ 2066925 h 2066925"/>
                  <a:gd name="connsiteX0" fmla="*/ 146050 w 654050"/>
                  <a:gd name="connsiteY0" fmla="*/ 2066925 h 2069306"/>
                  <a:gd name="connsiteX1" fmla="*/ 146050 w 654050"/>
                  <a:gd name="connsiteY1" fmla="*/ 155575 h 2069306"/>
                  <a:gd name="connsiteX2" fmla="*/ 0 w 654050"/>
                  <a:gd name="connsiteY2" fmla="*/ 133350 h 2069306"/>
                  <a:gd name="connsiteX3" fmla="*/ 0 w 654050"/>
                  <a:gd name="connsiteY3" fmla="*/ 0 h 2069306"/>
                  <a:gd name="connsiteX4" fmla="*/ 654050 w 654050"/>
                  <a:gd name="connsiteY4" fmla="*/ 0 h 2069306"/>
                  <a:gd name="connsiteX5" fmla="*/ 654050 w 654050"/>
                  <a:gd name="connsiteY5" fmla="*/ 123825 h 2069306"/>
                  <a:gd name="connsiteX6" fmla="*/ 469900 w 654050"/>
                  <a:gd name="connsiteY6" fmla="*/ 149225 h 2069306"/>
                  <a:gd name="connsiteX7" fmla="*/ 406400 w 654050"/>
                  <a:gd name="connsiteY7" fmla="*/ 149225 h 2069306"/>
                  <a:gd name="connsiteX8" fmla="*/ 406400 w 654050"/>
                  <a:gd name="connsiteY8" fmla="*/ 2069306 h 2069306"/>
                  <a:gd name="connsiteX9" fmla="*/ 146050 w 654050"/>
                  <a:gd name="connsiteY9" fmla="*/ 2066925 h 20693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54050" h="2069306">
                    <a:moveTo>
                      <a:pt x="146050" y="2066925"/>
                    </a:moveTo>
                    <a:lnTo>
                      <a:pt x="146050" y="155575"/>
                    </a:lnTo>
                    <a:lnTo>
                      <a:pt x="0" y="133350"/>
                    </a:lnTo>
                    <a:lnTo>
                      <a:pt x="0" y="0"/>
                    </a:lnTo>
                    <a:lnTo>
                      <a:pt x="654050" y="0"/>
                    </a:lnTo>
                    <a:lnTo>
                      <a:pt x="654050" y="123825"/>
                    </a:lnTo>
                    <a:lnTo>
                      <a:pt x="469900" y="149225"/>
                    </a:lnTo>
                    <a:lnTo>
                      <a:pt x="406400" y="149225"/>
                    </a:lnTo>
                    <a:lnTo>
                      <a:pt x="406400" y="2069306"/>
                    </a:lnTo>
                    <a:lnTo>
                      <a:pt x="146050" y="2066925"/>
                    </a:lnTo>
                    <a:close/>
                  </a:path>
                </a:pathLst>
              </a:cu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ja-JP" altLang="en-US" sz="1143"/>
              </a:p>
            </p:txBody>
          </p:sp>
          <p:sp>
            <p:nvSpPr>
              <p:cNvPr id="123" name="フリーフォーム: 図形 122">
                <a:extLst>
                  <a:ext uri="{FF2B5EF4-FFF2-40B4-BE49-F238E27FC236}">
                    <a16:creationId xmlns:a16="http://schemas.microsoft.com/office/drawing/2014/main" id="{D6CE1AD0-AD9E-4505-A1DA-50F35DCBF00D}"/>
                  </a:ext>
                </a:extLst>
              </p:cNvPr>
              <p:cNvSpPr/>
              <p:nvPr/>
            </p:nvSpPr>
            <p:spPr>
              <a:xfrm flipH="1">
                <a:off x="4839895" y="2520543"/>
                <a:ext cx="654050" cy="2069306"/>
              </a:xfrm>
              <a:custGeom>
                <a:avLst/>
                <a:gdLst>
                  <a:gd name="connsiteX0" fmla="*/ 146050 w 654050"/>
                  <a:gd name="connsiteY0" fmla="*/ 2066925 h 2066925"/>
                  <a:gd name="connsiteX1" fmla="*/ 146050 w 654050"/>
                  <a:gd name="connsiteY1" fmla="*/ 155575 h 2066925"/>
                  <a:gd name="connsiteX2" fmla="*/ 0 w 654050"/>
                  <a:gd name="connsiteY2" fmla="*/ 133350 h 2066925"/>
                  <a:gd name="connsiteX3" fmla="*/ 0 w 654050"/>
                  <a:gd name="connsiteY3" fmla="*/ 0 h 2066925"/>
                  <a:gd name="connsiteX4" fmla="*/ 654050 w 654050"/>
                  <a:gd name="connsiteY4" fmla="*/ 0 h 2066925"/>
                  <a:gd name="connsiteX5" fmla="*/ 654050 w 654050"/>
                  <a:gd name="connsiteY5" fmla="*/ 123825 h 2066925"/>
                  <a:gd name="connsiteX6" fmla="*/ 469900 w 654050"/>
                  <a:gd name="connsiteY6" fmla="*/ 149225 h 2066925"/>
                  <a:gd name="connsiteX7" fmla="*/ 406400 w 654050"/>
                  <a:gd name="connsiteY7" fmla="*/ 149225 h 2066925"/>
                  <a:gd name="connsiteX8" fmla="*/ 406400 w 654050"/>
                  <a:gd name="connsiteY8" fmla="*/ 2057400 h 2066925"/>
                  <a:gd name="connsiteX9" fmla="*/ 146050 w 654050"/>
                  <a:gd name="connsiteY9" fmla="*/ 2066925 h 2066925"/>
                  <a:gd name="connsiteX0" fmla="*/ 146050 w 654050"/>
                  <a:gd name="connsiteY0" fmla="*/ 2066925 h 2069306"/>
                  <a:gd name="connsiteX1" fmla="*/ 146050 w 654050"/>
                  <a:gd name="connsiteY1" fmla="*/ 155575 h 2069306"/>
                  <a:gd name="connsiteX2" fmla="*/ 0 w 654050"/>
                  <a:gd name="connsiteY2" fmla="*/ 133350 h 2069306"/>
                  <a:gd name="connsiteX3" fmla="*/ 0 w 654050"/>
                  <a:gd name="connsiteY3" fmla="*/ 0 h 2069306"/>
                  <a:gd name="connsiteX4" fmla="*/ 654050 w 654050"/>
                  <a:gd name="connsiteY4" fmla="*/ 0 h 2069306"/>
                  <a:gd name="connsiteX5" fmla="*/ 654050 w 654050"/>
                  <a:gd name="connsiteY5" fmla="*/ 123825 h 2069306"/>
                  <a:gd name="connsiteX6" fmla="*/ 469900 w 654050"/>
                  <a:gd name="connsiteY6" fmla="*/ 149225 h 2069306"/>
                  <a:gd name="connsiteX7" fmla="*/ 406400 w 654050"/>
                  <a:gd name="connsiteY7" fmla="*/ 149225 h 2069306"/>
                  <a:gd name="connsiteX8" fmla="*/ 406400 w 654050"/>
                  <a:gd name="connsiteY8" fmla="*/ 2069306 h 2069306"/>
                  <a:gd name="connsiteX9" fmla="*/ 146050 w 654050"/>
                  <a:gd name="connsiteY9" fmla="*/ 2066925 h 20693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54050" h="2069306">
                    <a:moveTo>
                      <a:pt x="146050" y="2066925"/>
                    </a:moveTo>
                    <a:lnTo>
                      <a:pt x="146050" y="155575"/>
                    </a:lnTo>
                    <a:lnTo>
                      <a:pt x="0" y="133350"/>
                    </a:lnTo>
                    <a:lnTo>
                      <a:pt x="0" y="0"/>
                    </a:lnTo>
                    <a:lnTo>
                      <a:pt x="654050" y="0"/>
                    </a:lnTo>
                    <a:lnTo>
                      <a:pt x="654050" y="123825"/>
                    </a:lnTo>
                    <a:lnTo>
                      <a:pt x="469900" y="149225"/>
                    </a:lnTo>
                    <a:lnTo>
                      <a:pt x="406400" y="149225"/>
                    </a:lnTo>
                    <a:lnTo>
                      <a:pt x="406400" y="2069306"/>
                    </a:lnTo>
                    <a:lnTo>
                      <a:pt x="146050" y="2066925"/>
                    </a:lnTo>
                    <a:close/>
                  </a:path>
                </a:pathLst>
              </a:cu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ja-JP" altLang="en-US" sz="1143"/>
              </a:p>
            </p:txBody>
          </p:sp>
          <p:sp>
            <p:nvSpPr>
              <p:cNvPr id="124" name="フリーフォーム: 図形 123">
                <a:extLst>
                  <a:ext uri="{FF2B5EF4-FFF2-40B4-BE49-F238E27FC236}">
                    <a16:creationId xmlns:a16="http://schemas.microsoft.com/office/drawing/2014/main" id="{B83F2033-8B7F-4B2E-9D3B-7529BD794C2B}"/>
                  </a:ext>
                </a:extLst>
              </p:cNvPr>
              <p:cNvSpPr/>
              <p:nvPr/>
            </p:nvSpPr>
            <p:spPr>
              <a:xfrm>
                <a:off x="2562225" y="2524125"/>
                <a:ext cx="882650" cy="2066925"/>
              </a:xfrm>
              <a:custGeom>
                <a:avLst/>
                <a:gdLst>
                  <a:gd name="connsiteX0" fmla="*/ 288925 w 882650"/>
                  <a:gd name="connsiteY0" fmla="*/ 2066925 h 2066925"/>
                  <a:gd name="connsiteX1" fmla="*/ 288925 w 882650"/>
                  <a:gd name="connsiteY1" fmla="*/ 155575 h 2066925"/>
                  <a:gd name="connsiteX2" fmla="*/ 177800 w 882650"/>
                  <a:gd name="connsiteY2" fmla="*/ 155575 h 2066925"/>
                  <a:gd name="connsiteX3" fmla="*/ 0 w 882650"/>
                  <a:gd name="connsiteY3" fmla="*/ 130175 h 2066925"/>
                  <a:gd name="connsiteX4" fmla="*/ 0 w 882650"/>
                  <a:gd name="connsiteY4" fmla="*/ 0 h 2066925"/>
                  <a:gd name="connsiteX5" fmla="*/ 882650 w 882650"/>
                  <a:gd name="connsiteY5" fmla="*/ 0 h 2066925"/>
                  <a:gd name="connsiteX6" fmla="*/ 882650 w 882650"/>
                  <a:gd name="connsiteY6" fmla="*/ 123825 h 2066925"/>
                  <a:gd name="connsiteX7" fmla="*/ 701675 w 882650"/>
                  <a:gd name="connsiteY7" fmla="*/ 152400 h 2066925"/>
                  <a:gd name="connsiteX8" fmla="*/ 587375 w 882650"/>
                  <a:gd name="connsiteY8" fmla="*/ 152400 h 2066925"/>
                  <a:gd name="connsiteX9" fmla="*/ 587375 w 882650"/>
                  <a:gd name="connsiteY9" fmla="*/ 2063750 h 2066925"/>
                  <a:gd name="connsiteX10" fmla="*/ 288925 w 882650"/>
                  <a:gd name="connsiteY10" fmla="*/ 2066925 h 20669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882650" h="2066925">
                    <a:moveTo>
                      <a:pt x="288925" y="2066925"/>
                    </a:moveTo>
                    <a:lnTo>
                      <a:pt x="288925" y="155575"/>
                    </a:lnTo>
                    <a:lnTo>
                      <a:pt x="177800" y="155575"/>
                    </a:lnTo>
                    <a:lnTo>
                      <a:pt x="0" y="130175"/>
                    </a:lnTo>
                    <a:lnTo>
                      <a:pt x="0" y="0"/>
                    </a:lnTo>
                    <a:lnTo>
                      <a:pt x="882650" y="0"/>
                    </a:lnTo>
                    <a:lnTo>
                      <a:pt x="882650" y="123825"/>
                    </a:lnTo>
                    <a:lnTo>
                      <a:pt x="701675" y="152400"/>
                    </a:lnTo>
                    <a:lnTo>
                      <a:pt x="587375" y="152400"/>
                    </a:lnTo>
                    <a:lnTo>
                      <a:pt x="587375" y="2063750"/>
                    </a:lnTo>
                    <a:lnTo>
                      <a:pt x="288925" y="2066925"/>
                    </a:lnTo>
                    <a:close/>
                  </a:path>
                </a:pathLst>
              </a:cu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ja-JP" altLang="en-US" sz="1143"/>
              </a:p>
            </p:txBody>
          </p:sp>
          <p:sp>
            <p:nvSpPr>
              <p:cNvPr id="125" name="正方形/長方形 124">
                <a:extLst>
                  <a:ext uri="{FF2B5EF4-FFF2-40B4-BE49-F238E27FC236}">
                    <a16:creationId xmlns:a16="http://schemas.microsoft.com/office/drawing/2014/main" id="{BE2D97BD-B862-455E-A1AC-6DFD4499CEC5}"/>
                  </a:ext>
                </a:extLst>
              </p:cNvPr>
              <p:cNvSpPr/>
              <p:nvPr/>
            </p:nvSpPr>
            <p:spPr>
              <a:xfrm>
                <a:off x="637077" y="4589849"/>
                <a:ext cx="4722323" cy="313640"/>
              </a:xfrm>
              <a:prstGeom prst="rect">
                <a:avLst/>
              </a:pr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143"/>
              </a:p>
            </p:txBody>
          </p:sp>
        </p:grpSp>
      </p:grpSp>
      <p:sp>
        <p:nvSpPr>
          <p:cNvPr id="134" name="テキスト ボックス 133">
            <a:extLst>
              <a:ext uri="{FF2B5EF4-FFF2-40B4-BE49-F238E27FC236}">
                <a16:creationId xmlns:a16="http://schemas.microsoft.com/office/drawing/2014/main" id="{E55B33FA-3EB8-44ED-AB8D-8D3D24C937D9}"/>
              </a:ext>
            </a:extLst>
          </p:cNvPr>
          <p:cNvSpPr txBox="1"/>
          <p:nvPr/>
        </p:nvSpPr>
        <p:spPr>
          <a:xfrm>
            <a:off x="1202739" y="1704693"/>
            <a:ext cx="947989" cy="276999"/>
          </a:xfrm>
          <a:prstGeom prst="rect">
            <a:avLst/>
          </a:prstGeom>
          <a:noFill/>
        </p:spPr>
        <p:txBody>
          <a:bodyPr wrap="square" rtlCol="0">
            <a:spAutoFit/>
          </a:bodyPr>
          <a:lstStyle/>
          <a:p>
            <a:r>
              <a:rPr lang="ja-JP" altLang="en-US" sz="1200" u="sng" dirty="0"/>
              <a:t>正面図</a:t>
            </a:r>
          </a:p>
        </p:txBody>
      </p:sp>
      <p:sp>
        <p:nvSpPr>
          <p:cNvPr id="135" name="テキスト ボックス 134">
            <a:extLst>
              <a:ext uri="{FF2B5EF4-FFF2-40B4-BE49-F238E27FC236}">
                <a16:creationId xmlns:a16="http://schemas.microsoft.com/office/drawing/2014/main" id="{014966A8-7A2C-4AE7-8760-DAAC31588E9D}"/>
              </a:ext>
            </a:extLst>
          </p:cNvPr>
          <p:cNvSpPr txBox="1"/>
          <p:nvPr/>
        </p:nvSpPr>
        <p:spPr>
          <a:xfrm>
            <a:off x="3447950" y="1706219"/>
            <a:ext cx="947989" cy="276999"/>
          </a:xfrm>
          <a:prstGeom prst="rect">
            <a:avLst/>
          </a:prstGeom>
          <a:noFill/>
        </p:spPr>
        <p:txBody>
          <a:bodyPr wrap="square" rtlCol="0">
            <a:spAutoFit/>
          </a:bodyPr>
          <a:lstStyle/>
          <a:p>
            <a:r>
              <a:rPr lang="ja-JP" altLang="en-US" sz="1200" u="sng" dirty="0"/>
              <a:t>縦断面図</a:t>
            </a:r>
          </a:p>
        </p:txBody>
      </p:sp>
      <p:sp>
        <p:nvSpPr>
          <p:cNvPr id="136" name="正方形/長方形 135">
            <a:extLst>
              <a:ext uri="{FF2B5EF4-FFF2-40B4-BE49-F238E27FC236}">
                <a16:creationId xmlns:a16="http://schemas.microsoft.com/office/drawing/2014/main" id="{B6CF3F8E-9142-459B-88D3-E9BB46BA07D8}"/>
              </a:ext>
            </a:extLst>
          </p:cNvPr>
          <p:cNvSpPr/>
          <p:nvPr/>
        </p:nvSpPr>
        <p:spPr>
          <a:xfrm>
            <a:off x="3030881" y="1734412"/>
            <a:ext cx="1659444" cy="4111110"/>
          </a:xfrm>
          <a:prstGeom prst="rect">
            <a:avLst/>
          </a:prstGeom>
          <a:noFill/>
          <a:ln w="6350">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7" name="正方形/長方形 136">
            <a:extLst>
              <a:ext uri="{FF2B5EF4-FFF2-40B4-BE49-F238E27FC236}">
                <a16:creationId xmlns:a16="http://schemas.microsoft.com/office/drawing/2014/main" id="{935A8141-28D6-41A9-90A4-43216606751C}"/>
              </a:ext>
            </a:extLst>
          </p:cNvPr>
          <p:cNvSpPr/>
          <p:nvPr/>
        </p:nvSpPr>
        <p:spPr>
          <a:xfrm>
            <a:off x="81184" y="1734412"/>
            <a:ext cx="2874909" cy="4111110"/>
          </a:xfrm>
          <a:prstGeom prst="rect">
            <a:avLst/>
          </a:prstGeom>
          <a:noFill/>
          <a:ln w="6350">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9" name="テキスト ボックス 138">
            <a:extLst>
              <a:ext uri="{FF2B5EF4-FFF2-40B4-BE49-F238E27FC236}">
                <a16:creationId xmlns:a16="http://schemas.microsoft.com/office/drawing/2014/main" id="{5D8D445B-EA0A-41B3-9A95-ECCF0CF4B660}"/>
              </a:ext>
            </a:extLst>
          </p:cNvPr>
          <p:cNvSpPr txBox="1"/>
          <p:nvPr/>
        </p:nvSpPr>
        <p:spPr>
          <a:xfrm>
            <a:off x="780413" y="2928683"/>
            <a:ext cx="303536" cy="195814"/>
          </a:xfrm>
          <a:prstGeom prst="rect">
            <a:avLst/>
          </a:prstGeom>
          <a:noFill/>
          <a:ln w="6350">
            <a:solidFill>
              <a:srgbClr val="0000FF"/>
            </a:solidFill>
          </a:ln>
        </p:spPr>
        <p:txBody>
          <a:bodyPr wrap="square" lIns="36000" tIns="36000" rIns="36000" bIns="36000" rtlCol="0" anchor="ctr" anchorCtr="1">
            <a:spAutoFit/>
          </a:bodyPr>
          <a:lstStyle>
            <a:defPPr>
              <a:defRPr lang="ja-JP"/>
            </a:defPPr>
            <a:lvl1pPr>
              <a:defRPr sz="900">
                <a:solidFill>
                  <a:srgbClr val="0000FF"/>
                </a:solidFill>
              </a:defRPr>
            </a:lvl1pPr>
          </a:lstStyle>
          <a:p>
            <a:r>
              <a:rPr lang="ja-JP" altLang="en-US" sz="800" dirty="0"/>
              <a:t>門柱</a:t>
            </a:r>
          </a:p>
        </p:txBody>
      </p:sp>
      <p:cxnSp>
        <p:nvCxnSpPr>
          <p:cNvPr id="140" name="直線矢印コネクタ 139">
            <a:extLst>
              <a:ext uri="{FF2B5EF4-FFF2-40B4-BE49-F238E27FC236}">
                <a16:creationId xmlns:a16="http://schemas.microsoft.com/office/drawing/2014/main" id="{1623FF11-701C-461D-9C63-5C984219F581}"/>
              </a:ext>
            </a:extLst>
          </p:cNvPr>
          <p:cNvCxnSpPr>
            <a:cxnSpLocks/>
            <a:stCxn id="139" idx="1"/>
          </p:cNvCxnSpPr>
          <p:nvPr/>
        </p:nvCxnSpPr>
        <p:spPr>
          <a:xfrm flipH="1">
            <a:off x="405037" y="3026590"/>
            <a:ext cx="375376" cy="114715"/>
          </a:xfrm>
          <a:prstGeom prst="straightConnector1">
            <a:avLst/>
          </a:prstGeom>
          <a:ln w="6350">
            <a:solidFill>
              <a:srgbClr val="0000FF"/>
            </a:solidFill>
            <a:tailEnd type="stealth" w="sm" len="med"/>
          </a:ln>
        </p:spPr>
        <p:style>
          <a:lnRef idx="1">
            <a:schemeClr val="dk1"/>
          </a:lnRef>
          <a:fillRef idx="0">
            <a:schemeClr val="dk1"/>
          </a:fillRef>
          <a:effectRef idx="0">
            <a:schemeClr val="dk1"/>
          </a:effectRef>
          <a:fontRef idx="minor">
            <a:schemeClr val="tx1"/>
          </a:fontRef>
        </p:style>
      </p:cxnSp>
      <p:cxnSp>
        <p:nvCxnSpPr>
          <p:cNvPr id="141" name="直線矢印コネクタ 140">
            <a:extLst>
              <a:ext uri="{FF2B5EF4-FFF2-40B4-BE49-F238E27FC236}">
                <a16:creationId xmlns:a16="http://schemas.microsoft.com/office/drawing/2014/main" id="{069B94DA-2434-4F4C-8105-96F4C429725A}"/>
              </a:ext>
            </a:extLst>
          </p:cNvPr>
          <p:cNvCxnSpPr>
            <a:cxnSpLocks/>
            <a:stCxn id="139" idx="3"/>
          </p:cNvCxnSpPr>
          <p:nvPr/>
        </p:nvCxnSpPr>
        <p:spPr>
          <a:xfrm>
            <a:off x="1083949" y="3026590"/>
            <a:ext cx="454702" cy="120844"/>
          </a:xfrm>
          <a:prstGeom prst="straightConnector1">
            <a:avLst/>
          </a:prstGeom>
          <a:ln w="6350">
            <a:solidFill>
              <a:srgbClr val="0000FF"/>
            </a:solidFill>
            <a:tailEnd type="stealth" w="sm" len="med"/>
          </a:ln>
        </p:spPr>
        <p:style>
          <a:lnRef idx="1">
            <a:schemeClr val="dk1"/>
          </a:lnRef>
          <a:fillRef idx="0">
            <a:schemeClr val="dk1"/>
          </a:fillRef>
          <a:effectRef idx="0">
            <a:schemeClr val="dk1"/>
          </a:effectRef>
          <a:fontRef idx="minor">
            <a:schemeClr val="tx1"/>
          </a:fontRef>
        </p:style>
      </p:cxnSp>
      <p:sp>
        <p:nvSpPr>
          <p:cNvPr id="142" name="テキスト ボックス 141">
            <a:extLst>
              <a:ext uri="{FF2B5EF4-FFF2-40B4-BE49-F238E27FC236}">
                <a16:creationId xmlns:a16="http://schemas.microsoft.com/office/drawing/2014/main" id="{A6055926-F686-43C6-B04A-29B37C64F8B7}"/>
              </a:ext>
            </a:extLst>
          </p:cNvPr>
          <p:cNvSpPr txBox="1"/>
          <p:nvPr/>
        </p:nvSpPr>
        <p:spPr>
          <a:xfrm>
            <a:off x="610622" y="3639050"/>
            <a:ext cx="678638" cy="195814"/>
          </a:xfrm>
          <a:prstGeom prst="rect">
            <a:avLst/>
          </a:prstGeom>
          <a:noFill/>
          <a:ln w="6350">
            <a:solidFill>
              <a:srgbClr val="0000FF"/>
            </a:solidFill>
          </a:ln>
        </p:spPr>
        <p:txBody>
          <a:bodyPr wrap="square" lIns="36000" tIns="36000" rIns="36000" bIns="36000" rtlCol="0" anchor="ctr" anchorCtr="1">
            <a:spAutoFit/>
          </a:bodyPr>
          <a:lstStyle>
            <a:defPPr>
              <a:defRPr lang="ja-JP"/>
            </a:defPPr>
            <a:lvl1pPr>
              <a:defRPr sz="900">
                <a:solidFill>
                  <a:srgbClr val="0000FF"/>
                </a:solidFill>
              </a:defRPr>
            </a:lvl1pPr>
          </a:lstStyle>
          <a:p>
            <a:r>
              <a:rPr lang="ja-JP" altLang="en-US" sz="800" dirty="0"/>
              <a:t>扉体・戸当り</a:t>
            </a:r>
          </a:p>
        </p:txBody>
      </p:sp>
      <p:sp>
        <p:nvSpPr>
          <p:cNvPr id="143" name="テキスト ボックス 142">
            <a:extLst>
              <a:ext uri="{FF2B5EF4-FFF2-40B4-BE49-F238E27FC236}">
                <a16:creationId xmlns:a16="http://schemas.microsoft.com/office/drawing/2014/main" id="{1DC9A74C-752E-4025-9A95-64ECF1C81184}"/>
              </a:ext>
            </a:extLst>
          </p:cNvPr>
          <p:cNvSpPr txBox="1"/>
          <p:nvPr/>
        </p:nvSpPr>
        <p:spPr>
          <a:xfrm>
            <a:off x="773106" y="3190878"/>
            <a:ext cx="303536" cy="195814"/>
          </a:xfrm>
          <a:prstGeom prst="rect">
            <a:avLst/>
          </a:prstGeom>
          <a:noFill/>
          <a:ln w="6350">
            <a:solidFill>
              <a:srgbClr val="0000FF"/>
            </a:solidFill>
          </a:ln>
        </p:spPr>
        <p:txBody>
          <a:bodyPr wrap="square" lIns="36000" tIns="36000" rIns="36000" bIns="36000" rtlCol="0" anchor="ctr" anchorCtr="1">
            <a:spAutoFit/>
          </a:bodyPr>
          <a:lstStyle>
            <a:defPPr>
              <a:defRPr lang="ja-JP"/>
            </a:defPPr>
            <a:lvl1pPr>
              <a:defRPr sz="900">
                <a:solidFill>
                  <a:srgbClr val="0000FF"/>
                </a:solidFill>
              </a:defRPr>
            </a:lvl1pPr>
          </a:lstStyle>
          <a:p>
            <a:r>
              <a:rPr lang="ja-JP" altLang="en-US" sz="800" dirty="0"/>
              <a:t>堰柱</a:t>
            </a:r>
          </a:p>
        </p:txBody>
      </p:sp>
      <p:cxnSp>
        <p:nvCxnSpPr>
          <p:cNvPr id="144" name="直線矢印コネクタ 143">
            <a:extLst>
              <a:ext uri="{FF2B5EF4-FFF2-40B4-BE49-F238E27FC236}">
                <a16:creationId xmlns:a16="http://schemas.microsoft.com/office/drawing/2014/main" id="{3CB05256-0B0A-4391-88F8-5721399B352E}"/>
              </a:ext>
            </a:extLst>
          </p:cNvPr>
          <p:cNvCxnSpPr>
            <a:cxnSpLocks/>
            <a:stCxn id="143" idx="1"/>
          </p:cNvCxnSpPr>
          <p:nvPr/>
        </p:nvCxnSpPr>
        <p:spPr>
          <a:xfrm flipH="1">
            <a:off x="362450" y="3288785"/>
            <a:ext cx="410656" cy="402979"/>
          </a:xfrm>
          <a:prstGeom prst="straightConnector1">
            <a:avLst/>
          </a:prstGeom>
          <a:ln w="6350">
            <a:solidFill>
              <a:srgbClr val="0000FF"/>
            </a:solidFill>
            <a:tailEnd type="stealth" w="sm" len="med"/>
          </a:ln>
        </p:spPr>
        <p:style>
          <a:lnRef idx="1">
            <a:schemeClr val="dk1"/>
          </a:lnRef>
          <a:fillRef idx="0">
            <a:schemeClr val="dk1"/>
          </a:fillRef>
          <a:effectRef idx="0">
            <a:schemeClr val="dk1"/>
          </a:effectRef>
          <a:fontRef idx="minor">
            <a:schemeClr val="tx1"/>
          </a:fontRef>
        </p:style>
      </p:cxnSp>
      <p:cxnSp>
        <p:nvCxnSpPr>
          <p:cNvPr id="145" name="直線矢印コネクタ 144">
            <a:extLst>
              <a:ext uri="{FF2B5EF4-FFF2-40B4-BE49-F238E27FC236}">
                <a16:creationId xmlns:a16="http://schemas.microsoft.com/office/drawing/2014/main" id="{49929592-AD71-4402-B845-ECF6B16BBD23}"/>
              </a:ext>
            </a:extLst>
          </p:cNvPr>
          <p:cNvCxnSpPr>
            <a:cxnSpLocks/>
            <a:stCxn id="143" idx="3"/>
          </p:cNvCxnSpPr>
          <p:nvPr/>
        </p:nvCxnSpPr>
        <p:spPr>
          <a:xfrm>
            <a:off x="1076642" y="3288785"/>
            <a:ext cx="449295" cy="388585"/>
          </a:xfrm>
          <a:prstGeom prst="straightConnector1">
            <a:avLst/>
          </a:prstGeom>
          <a:ln w="6350">
            <a:solidFill>
              <a:srgbClr val="0000FF"/>
            </a:solidFill>
            <a:tailEnd type="stealth" w="sm" len="med"/>
          </a:ln>
        </p:spPr>
        <p:style>
          <a:lnRef idx="1">
            <a:schemeClr val="dk1"/>
          </a:lnRef>
          <a:fillRef idx="0">
            <a:schemeClr val="dk1"/>
          </a:fillRef>
          <a:effectRef idx="0">
            <a:schemeClr val="dk1"/>
          </a:effectRef>
          <a:fontRef idx="minor">
            <a:schemeClr val="tx1"/>
          </a:fontRef>
        </p:style>
      </p:cxnSp>
      <p:cxnSp>
        <p:nvCxnSpPr>
          <p:cNvPr id="146" name="直線矢印コネクタ 145">
            <a:extLst>
              <a:ext uri="{FF2B5EF4-FFF2-40B4-BE49-F238E27FC236}">
                <a16:creationId xmlns:a16="http://schemas.microsoft.com/office/drawing/2014/main" id="{AA21F204-1FFC-45C5-B28F-3B0E932D7C9E}"/>
              </a:ext>
            </a:extLst>
          </p:cNvPr>
          <p:cNvCxnSpPr>
            <a:cxnSpLocks/>
            <a:stCxn id="147" idx="2"/>
          </p:cNvCxnSpPr>
          <p:nvPr/>
        </p:nvCxnSpPr>
        <p:spPr>
          <a:xfrm>
            <a:off x="2685193" y="2382437"/>
            <a:ext cx="0" cy="263473"/>
          </a:xfrm>
          <a:prstGeom prst="straightConnector1">
            <a:avLst/>
          </a:prstGeom>
          <a:ln w="6350">
            <a:solidFill>
              <a:srgbClr val="0000FF"/>
            </a:solidFill>
            <a:tailEnd type="stealth" w="sm" len="med"/>
          </a:ln>
        </p:spPr>
        <p:style>
          <a:lnRef idx="1">
            <a:schemeClr val="dk1"/>
          </a:lnRef>
          <a:fillRef idx="0">
            <a:schemeClr val="dk1"/>
          </a:fillRef>
          <a:effectRef idx="0">
            <a:schemeClr val="dk1"/>
          </a:effectRef>
          <a:fontRef idx="minor">
            <a:schemeClr val="tx1"/>
          </a:fontRef>
        </p:style>
      </p:cxnSp>
      <p:sp>
        <p:nvSpPr>
          <p:cNvPr id="147" name="テキスト ボックス 146">
            <a:extLst>
              <a:ext uri="{FF2B5EF4-FFF2-40B4-BE49-F238E27FC236}">
                <a16:creationId xmlns:a16="http://schemas.microsoft.com/office/drawing/2014/main" id="{F146DFB2-675B-4B0F-8BB2-69DF9CC51F4F}"/>
              </a:ext>
            </a:extLst>
          </p:cNvPr>
          <p:cNvSpPr txBox="1"/>
          <p:nvPr/>
        </p:nvSpPr>
        <p:spPr>
          <a:xfrm>
            <a:off x="2494953" y="2186623"/>
            <a:ext cx="380480" cy="195814"/>
          </a:xfrm>
          <a:prstGeom prst="rect">
            <a:avLst/>
          </a:prstGeom>
          <a:noFill/>
          <a:ln w="6350">
            <a:solidFill>
              <a:srgbClr val="0000FF"/>
            </a:solidFill>
          </a:ln>
        </p:spPr>
        <p:txBody>
          <a:bodyPr wrap="none" lIns="36000" tIns="36000" rIns="36000" bIns="36000" rtlCol="0" anchor="ctr" anchorCtr="1">
            <a:spAutoFit/>
          </a:bodyPr>
          <a:lstStyle>
            <a:defPPr>
              <a:defRPr lang="ja-JP"/>
            </a:defPPr>
            <a:lvl1pPr>
              <a:defRPr sz="900">
                <a:solidFill>
                  <a:srgbClr val="0000FF"/>
                </a:solidFill>
              </a:defRPr>
            </a:lvl1pPr>
          </a:lstStyle>
          <a:p>
            <a:r>
              <a:rPr lang="ja-JP" altLang="en-US" sz="800" dirty="0"/>
              <a:t>操作室</a:t>
            </a:r>
          </a:p>
        </p:txBody>
      </p:sp>
      <p:cxnSp>
        <p:nvCxnSpPr>
          <p:cNvPr id="148" name="直線矢印コネクタ 147">
            <a:extLst>
              <a:ext uri="{FF2B5EF4-FFF2-40B4-BE49-F238E27FC236}">
                <a16:creationId xmlns:a16="http://schemas.microsoft.com/office/drawing/2014/main" id="{E9D98A55-800D-433E-BC6C-94A14C889BDA}"/>
              </a:ext>
            </a:extLst>
          </p:cNvPr>
          <p:cNvCxnSpPr>
            <a:cxnSpLocks/>
            <a:stCxn id="149" idx="2"/>
          </p:cNvCxnSpPr>
          <p:nvPr/>
        </p:nvCxnSpPr>
        <p:spPr>
          <a:xfrm>
            <a:off x="1538651" y="2345271"/>
            <a:ext cx="0" cy="263473"/>
          </a:xfrm>
          <a:prstGeom prst="straightConnector1">
            <a:avLst/>
          </a:prstGeom>
          <a:ln w="6350">
            <a:solidFill>
              <a:srgbClr val="0000FF"/>
            </a:solidFill>
            <a:tailEnd type="stealth" w="sm" len="med"/>
          </a:ln>
        </p:spPr>
        <p:style>
          <a:lnRef idx="1">
            <a:schemeClr val="dk1"/>
          </a:lnRef>
          <a:fillRef idx="0">
            <a:schemeClr val="dk1"/>
          </a:fillRef>
          <a:effectRef idx="0">
            <a:schemeClr val="dk1"/>
          </a:effectRef>
          <a:fontRef idx="minor">
            <a:schemeClr val="tx1"/>
          </a:fontRef>
        </p:style>
      </p:cxnSp>
      <p:sp>
        <p:nvSpPr>
          <p:cNvPr id="149" name="テキスト ボックス 148">
            <a:extLst>
              <a:ext uri="{FF2B5EF4-FFF2-40B4-BE49-F238E27FC236}">
                <a16:creationId xmlns:a16="http://schemas.microsoft.com/office/drawing/2014/main" id="{61964D47-5ACF-4A7F-8B7D-8E66176D2AAA}"/>
              </a:ext>
            </a:extLst>
          </p:cNvPr>
          <p:cNvSpPr txBox="1"/>
          <p:nvPr/>
        </p:nvSpPr>
        <p:spPr>
          <a:xfrm>
            <a:off x="1348411" y="2149457"/>
            <a:ext cx="380480" cy="195814"/>
          </a:xfrm>
          <a:prstGeom prst="rect">
            <a:avLst/>
          </a:prstGeom>
          <a:noFill/>
          <a:ln w="6350">
            <a:solidFill>
              <a:srgbClr val="0000FF"/>
            </a:solidFill>
          </a:ln>
        </p:spPr>
        <p:txBody>
          <a:bodyPr wrap="none" lIns="36000" tIns="36000" rIns="36000" bIns="36000" rtlCol="0" anchor="ctr" anchorCtr="1">
            <a:spAutoFit/>
          </a:bodyPr>
          <a:lstStyle>
            <a:defPPr>
              <a:defRPr lang="ja-JP"/>
            </a:defPPr>
            <a:lvl1pPr>
              <a:defRPr sz="900">
                <a:solidFill>
                  <a:srgbClr val="0000FF"/>
                </a:solidFill>
              </a:defRPr>
            </a:lvl1pPr>
          </a:lstStyle>
          <a:p>
            <a:r>
              <a:rPr lang="ja-JP" altLang="en-US" sz="800" dirty="0"/>
              <a:t>操作室</a:t>
            </a:r>
          </a:p>
        </p:txBody>
      </p:sp>
      <p:cxnSp>
        <p:nvCxnSpPr>
          <p:cNvPr id="150" name="直線矢印コネクタ 149">
            <a:extLst>
              <a:ext uri="{FF2B5EF4-FFF2-40B4-BE49-F238E27FC236}">
                <a16:creationId xmlns:a16="http://schemas.microsoft.com/office/drawing/2014/main" id="{1E85C5BC-4DAD-4A07-9305-92BA46F6A951}"/>
              </a:ext>
            </a:extLst>
          </p:cNvPr>
          <p:cNvCxnSpPr>
            <a:cxnSpLocks/>
            <a:stCxn id="151" idx="2"/>
          </p:cNvCxnSpPr>
          <p:nvPr/>
        </p:nvCxnSpPr>
        <p:spPr>
          <a:xfrm>
            <a:off x="417227" y="2354464"/>
            <a:ext cx="0" cy="263473"/>
          </a:xfrm>
          <a:prstGeom prst="straightConnector1">
            <a:avLst/>
          </a:prstGeom>
          <a:ln w="6350">
            <a:solidFill>
              <a:srgbClr val="0000FF"/>
            </a:solidFill>
            <a:tailEnd type="stealth" w="sm" len="med"/>
          </a:ln>
        </p:spPr>
        <p:style>
          <a:lnRef idx="1">
            <a:schemeClr val="dk1"/>
          </a:lnRef>
          <a:fillRef idx="0">
            <a:schemeClr val="dk1"/>
          </a:fillRef>
          <a:effectRef idx="0">
            <a:schemeClr val="dk1"/>
          </a:effectRef>
          <a:fontRef idx="minor">
            <a:schemeClr val="tx1"/>
          </a:fontRef>
        </p:style>
      </p:cxnSp>
      <p:sp>
        <p:nvSpPr>
          <p:cNvPr id="151" name="テキスト ボックス 150">
            <a:extLst>
              <a:ext uri="{FF2B5EF4-FFF2-40B4-BE49-F238E27FC236}">
                <a16:creationId xmlns:a16="http://schemas.microsoft.com/office/drawing/2014/main" id="{3CF561B1-D292-4D0D-B811-485EC879C0AF}"/>
              </a:ext>
            </a:extLst>
          </p:cNvPr>
          <p:cNvSpPr txBox="1"/>
          <p:nvPr/>
        </p:nvSpPr>
        <p:spPr>
          <a:xfrm>
            <a:off x="226987" y="2158650"/>
            <a:ext cx="380480" cy="195814"/>
          </a:xfrm>
          <a:prstGeom prst="rect">
            <a:avLst/>
          </a:prstGeom>
          <a:noFill/>
          <a:ln w="6350">
            <a:solidFill>
              <a:srgbClr val="0000FF"/>
            </a:solidFill>
          </a:ln>
        </p:spPr>
        <p:txBody>
          <a:bodyPr wrap="none" lIns="36000" tIns="36000" rIns="36000" bIns="36000" rtlCol="0" anchor="ctr" anchorCtr="1">
            <a:spAutoFit/>
          </a:bodyPr>
          <a:lstStyle>
            <a:defPPr>
              <a:defRPr lang="ja-JP"/>
            </a:defPPr>
            <a:lvl1pPr>
              <a:defRPr sz="900">
                <a:solidFill>
                  <a:srgbClr val="0000FF"/>
                </a:solidFill>
              </a:defRPr>
            </a:lvl1pPr>
          </a:lstStyle>
          <a:p>
            <a:r>
              <a:rPr lang="ja-JP" altLang="en-US" sz="800" dirty="0"/>
              <a:t>操作室</a:t>
            </a:r>
          </a:p>
        </p:txBody>
      </p:sp>
      <p:sp>
        <p:nvSpPr>
          <p:cNvPr id="152" name="テキスト ボックス 151">
            <a:extLst>
              <a:ext uri="{FF2B5EF4-FFF2-40B4-BE49-F238E27FC236}">
                <a16:creationId xmlns:a16="http://schemas.microsoft.com/office/drawing/2014/main" id="{F65BB613-92F3-47D4-B63E-B627EF8512B7}"/>
              </a:ext>
            </a:extLst>
          </p:cNvPr>
          <p:cNvSpPr txBox="1"/>
          <p:nvPr/>
        </p:nvSpPr>
        <p:spPr>
          <a:xfrm>
            <a:off x="1367149" y="4696919"/>
            <a:ext cx="418952" cy="195814"/>
          </a:xfrm>
          <a:prstGeom prst="rect">
            <a:avLst/>
          </a:prstGeom>
          <a:noFill/>
          <a:ln w="6350">
            <a:solidFill>
              <a:srgbClr val="0000FF"/>
            </a:solidFill>
          </a:ln>
        </p:spPr>
        <p:txBody>
          <a:bodyPr wrap="square" lIns="36000" tIns="36000" rIns="36000" bIns="36000" rtlCol="0" anchor="ctr" anchorCtr="1">
            <a:spAutoFit/>
          </a:bodyPr>
          <a:lstStyle>
            <a:defPPr>
              <a:defRPr lang="ja-JP"/>
            </a:defPPr>
            <a:lvl1pPr>
              <a:defRPr sz="900">
                <a:solidFill>
                  <a:srgbClr val="0000FF"/>
                </a:solidFill>
              </a:defRPr>
            </a:lvl1pPr>
          </a:lstStyle>
          <a:p>
            <a:r>
              <a:rPr lang="ja-JP" altLang="en-US" sz="800" dirty="0"/>
              <a:t>基礎杭</a:t>
            </a:r>
          </a:p>
        </p:txBody>
      </p:sp>
      <p:sp>
        <p:nvSpPr>
          <p:cNvPr id="153" name="右中かっこ 152">
            <a:extLst>
              <a:ext uri="{FF2B5EF4-FFF2-40B4-BE49-F238E27FC236}">
                <a16:creationId xmlns:a16="http://schemas.microsoft.com/office/drawing/2014/main" id="{8D5F57D3-0C0D-4E8C-8C70-FBF340CF4864}"/>
              </a:ext>
            </a:extLst>
          </p:cNvPr>
          <p:cNvSpPr/>
          <p:nvPr/>
        </p:nvSpPr>
        <p:spPr>
          <a:xfrm rot="5400000">
            <a:off x="1498696" y="3310270"/>
            <a:ext cx="116653" cy="2498154"/>
          </a:xfrm>
          <a:prstGeom prst="rightBrace">
            <a:avLst>
              <a:gd name="adj1" fmla="val 8333"/>
              <a:gd name="adj2" fmla="val 49803"/>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54" name="テキスト ボックス 153">
            <a:extLst>
              <a:ext uri="{FF2B5EF4-FFF2-40B4-BE49-F238E27FC236}">
                <a16:creationId xmlns:a16="http://schemas.microsoft.com/office/drawing/2014/main" id="{E0D20ACB-30EB-490E-8AC1-19C40DAA45D5}"/>
              </a:ext>
            </a:extLst>
          </p:cNvPr>
          <p:cNvSpPr txBox="1"/>
          <p:nvPr/>
        </p:nvSpPr>
        <p:spPr>
          <a:xfrm>
            <a:off x="1279390" y="3909498"/>
            <a:ext cx="534368" cy="195814"/>
          </a:xfrm>
          <a:prstGeom prst="rect">
            <a:avLst/>
          </a:prstGeom>
          <a:noFill/>
          <a:ln w="6350">
            <a:solidFill>
              <a:srgbClr val="0000FF"/>
            </a:solidFill>
          </a:ln>
        </p:spPr>
        <p:txBody>
          <a:bodyPr wrap="square" lIns="36000" tIns="36000" rIns="36000" bIns="36000" rtlCol="0" anchor="ctr" anchorCtr="1">
            <a:spAutoFit/>
          </a:bodyPr>
          <a:lstStyle>
            <a:defPPr>
              <a:defRPr lang="ja-JP"/>
            </a:defPPr>
            <a:lvl1pPr>
              <a:defRPr sz="900">
                <a:solidFill>
                  <a:srgbClr val="0000FF"/>
                </a:solidFill>
              </a:defRPr>
            </a:lvl1pPr>
          </a:lstStyle>
          <a:p>
            <a:r>
              <a:rPr lang="ja-JP" altLang="en-US" sz="800" dirty="0"/>
              <a:t>堰柱床板</a:t>
            </a:r>
          </a:p>
        </p:txBody>
      </p:sp>
      <p:sp>
        <p:nvSpPr>
          <p:cNvPr id="155" name="テキスト ボックス 154">
            <a:extLst>
              <a:ext uri="{FF2B5EF4-FFF2-40B4-BE49-F238E27FC236}">
                <a16:creationId xmlns:a16="http://schemas.microsoft.com/office/drawing/2014/main" id="{24F43159-ADEF-4EA8-BCEC-D0750F99EBE5}"/>
              </a:ext>
            </a:extLst>
          </p:cNvPr>
          <p:cNvSpPr txBox="1"/>
          <p:nvPr/>
        </p:nvSpPr>
        <p:spPr>
          <a:xfrm>
            <a:off x="3566008" y="3909498"/>
            <a:ext cx="534368" cy="195814"/>
          </a:xfrm>
          <a:prstGeom prst="rect">
            <a:avLst/>
          </a:prstGeom>
          <a:noFill/>
          <a:ln w="6350">
            <a:solidFill>
              <a:srgbClr val="0000FF"/>
            </a:solidFill>
          </a:ln>
        </p:spPr>
        <p:txBody>
          <a:bodyPr wrap="square" lIns="36000" tIns="36000" rIns="36000" bIns="36000" rtlCol="0" anchor="ctr" anchorCtr="1">
            <a:spAutoFit/>
          </a:bodyPr>
          <a:lstStyle>
            <a:defPPr>
              <a:defRPr lang="ja-JP"/>
            </a:defPPr>
            <a:lvl1pPr>
              <a:defRPr sz="900">
                <a:solidFill>
                  <a:srgbClr val="0000FF"/>
                </a:solidFill>
              </a:defRPr>
            </a:lvl1pPr>
          </a:lstStyle>
          <a:p>
            <a:r>
              <a:rPr lang="ja-JP" altLang="en-US" sz="800" dirty="0"/>
              <a:t>堰柱床板</a:t>
            </a:r>
          </a:p>
        </p:txBody>
      </p:sp>
      <p:sp>
        <p:nvSpPr>
          <p:cNvPr id="156" name="テキスト ボックス 155">
            <a:extLst>
              <a:ext uri="{FF2B5EF4-FFF2-40B4-BE49-F238E27FC236}">
                <a16:creationId xmlns:a16="http://schemas.microsoft.com/office/drawing/2014/main" id="{75629A4D-CAE5-4A21-A0D9-1D775E006F1C}"/>
              </a:ext>
            </a:extLst>
          </p:cNvPr>
          <p:cNvSpPr txBox="1"/>
          <p:nvPr/>
        </p:nvSpPr>
        <p:spPr>
          <a:xfrm>
            <a:off x="1798359" y="3635074"/>
            <a:ext cx="678638" cy="195814"/>
          </a:xfrm>
          <a:prstGeom prst="rect">
            <a:avLst/>
          </a:prstGeom>
          <a:noFill/>
          <a:ln w="6350">
            <a:solidFill>
              <a:srgbClr val="0000FF"/>
            </a:solidFill>
          </a:ln>
        </p:spPr>
        <p:txBody>
          <a:bodyPr wrap="square" lIns="36000" tIns="36000" rIns="36000" bIns="36000" rtlCol="0" anchor="ctr" anchorCtr="1">
            <a:spAutoFit/>
          </a:bodyPr>
          <a:lstStyle>
            <a:defPPr>
              <a:defRPr lang="ja-JP"/>
            </a:defPPr>
            <a:lvl1pPr>
              <a:defRPr sz="900">
                <a:solidFill>
                  <a:srgbClr val="0000FF"/>
                </a:solidFill>
              </a:defRPr>
            </a:lvl1pPr>
          </a:lstStyle>
          <a:p>
            <a:r>
              <a:rPr lang="ja-JP" altLang="en-US" sz="800" dirty="0"/>
              <a:t>扉体・戸当り</a:t>
            </a:r>
          </a:p>
        </p:txBody>
      </p:sp>
      <p:sp>
        <p:nvSpPr>
          <p:cNvPr id="157" name="テキスト ボックス 156">
            <a:extLst>
              <a:ext uri="{FF2B5EF4-FFF2-40B4-BE49-F238E27FC236}">
                <a16:creationId xmlns:a16="http://schemas.microsoft.com/office/drawing/2014/main" id="{F1721D3C-716D-4EB0-A702-E59645260198}"/>
              </a:ext>
            </a:extLst>
          </p:cNvPr>
          <p:cNvSpPr txBox="1"/>
          <p:nvPr/>
        </p:nvSpPr>
        <p:spPr>
          <a:xfrm>
            <a:off x="1959257" y="2969783"/>
            <a:ext cx="303536" cy="195814"/>
          </a:xfrm>
          <a:prstGeom prst="rect">
            <a:avLst/>
          </a:prstGeom>
          <a:noFill/>
          <a:ln w="6350">
            <a:solidFill>
              <a:srgbClr val="0000FF"/>
            </a:solidFill>
          </a:ln>
        </p:spPr>
        <p:txBody>
          <a:bodyPr wrap="square" lIns="36000" tIns="36000" rIns="36000" bIns="36000" rtlCol="0" anchor="ctr" anchorCtr="1">
            <a:spAutoFit/>
          </a:bodyPr>
          <a:lstStyle>
            <a:defPPr>
              <a:defRPr lang="ja-JP"/>
            </a:defPPr>
            <a:lvl1pPr>
              <a:defRPr sz="900">
                <a:solidFill>
                  <a:srgbClr val="0000FF"/>
                </a:solidFill>
              </a:defRPr>
            </a:lvl1pPr>
          </a:lstStyle>
          <a:p>
            <a:r>
              <a:rPr lang="ja-JP" altLang="en-US" sz="800" dirty="0"/>
              <a:t>門柱</a:t>
            </a:r>
          </a:p>
        </p:txBody>
      </p:sp>
      <p:cxnSp>
        <p:nvCxnSpPr>
          <p:cNvPr id="158" name="直線矢印コネクタ 157">
            <a:extLst>
              <a:ext uri="{FF2B5EF4-FFF2-40B4-BE49-F238E27FC236}">
                <a16:creationId xmlns:a16="http://schemas.microsoft.com/office/drawing/2014/main" id="{3A75AB98-F560-417D-819B-D98779390F93}"/>
              </a:ext>
            </a:extLst>
          </p:cNvPr>
          <p:cNvCxnSpPr>
            <a:cxnSpLocks/>
            <a:stCxn id="157" idx="3"/>
          </p:cNvCxnSpPr>
          <p:nvPr/>
        </p:nvCxnSpPr>
        <p:spPr>
          <a:xfrm>
            <a:off x="2262793" y="3067690"/>
            <a:ext cx="434448" cy="87718"/>
          </a:xfrm>
          <a:prstGeom prst="straightConnector1">
            <a:avLst/>
          </a:prstGeom>
          <a:ln w="6350">
            <a:solidFill>
              <a:srgbClr val="0000FF"/>
            </a:solidFill>
            <a:tailEnd type="stealth" w="sm" len="med"/>
          </a:ln>
        </p:spPr>
        <p:style>
          <a:lnRef idx="1">
            <a:schemeClr val="dk1"/>
          </a:lnRef>
          <a:fillRef idx="0">
            <a:schemeClr val="dk1"/>
          </a:fillRef>
          <a:effectRef idx="0">
            <a:schemeClr val="dk1"/>
          </a:effectRef>
          <a:fontRef idx="minor">
            <a:schemeClr val="tx1"/>
          </a:fontRef>
        </p:style>
      </p:cxnSp>
      <p:sp>
        <p:nvSpPr>
          <p:cNvPr id="159" name="テキスト ボックス 158">
            <a:extLst>
              <a:ext uri="{FF2B5EF4-FFF2-40B4-BE49-F238E27FC236}">
                <a16:creationId xmlns:a16="http://schemas.microsoft.com/office/drawing/2014/main" id="{1C4D0109-528B-437C-A05E-B7E271DFBACD}"/>
              </a:ext>
            </a:extLst>
          </p:cNvPr>
          <p:cNvSpPr txBox="1"/>
          <p:nvPr/>
        </p:nvSpPr>
        <p:spPr>
          <a:xfrm>
            <a:off x="1963869" y="3231978"/>
            <a:ext cx="303536" cy="195814"/>
          </a:xfrm>
          <a:prstGeom prst="rect">
            <a:avLst/>
          </a:prstGeom>
          <a:noFill/>
          <a:ln w="6350">
            <a:solidFill>
              <a:srgbClr val="0000FF"/>
            </a:solidFill>
          </a:ln>
        </p:spPr>
        <p:txBody>
          <a:bodyPr wrap="square" lIns="36000" tIns="36000" rIns="36000" bIns="36000" rtlCol="0" anchor="ctr" anchorCtr="1">
            <a:spAutoFit/>
          </a:bodyPr>
          <a:lstStyle>
            <a:defPPr>
              <a:defRPr lang="ja-JP"/>
            </a:defPPr>
            <a:lvl1pPr>
              <a:defRPr sz="900">
                <a:solidFill>
                  <a:srgbClr val="0000FF"/>
                </a:solidFill>
              </a:defRPr>
            </a:lvl1pPr>
          </a:lstStyle>
          <a:p>
            <a:r>
              <a:rPr lang="ja-JP" altLang="en-US" sz="800" dirty="0"/>
              <a:t>堰柱</a:t>
            </a:r>
          </a:p>
        </p:txBody>
      </p:sp>
      <p:cxnSp>
        <p:nvCxnSpPr>
          <p:cNvPr id="160" name="直線矢印コネクタ 159">
            <a:extLst>
              <a:ext uri="{FF2B5EF4-FFF2-40B4-BE49-F238E27FC236}">
                <a16:creationId xmlns:a16="http://schemas.microsoft.com/office/drawing/2014/main" id="{27F0FD8F-0795-4CEE-AB73-1C3A9F64FD79}"/>
              </a:ext>
            </a:extLst>
          </p:cNvPr>
          <p:cNvCxnSpPr>
            <a:cxnSpLocks/>
            <a:stCxn id="159" idx="3"/>
          </p:cNvCxnSpPr>
          <p:nvPr/>
        </p:nvCxnSpPr>
        <p:spPr>
          <a:xfrm>
            <a:off x="2267405" y="3329885"/>
            <a:ext cx="429836" cy="345121"/>
          </a:xfrm>
          <a:prstGeom prst="straightConnector1">
            <a:avLst/>
          </a:prstGeom>
          <a:ln w="6350">
            <a:solidFill>
              <a:srgbClr val="0000FF"/>
            </a:solidFill>
            <a:tailEnd type="stealth" w="sm" len="med"/>
          </a:ln>
        </p:spPr>
        <p:style>
          <a:lnRef idx="1">
            <a:schemeClr val="dk1"/>
          </a:lnRef>
          <a:fillRef idx="0">
            <a:schemeClr val="dk1"/>
          </a:fillRef>
          <a:effectRef idx="0">
            <a:schemeClr val="dk1"/>
          </a:effectRef>
          <a:fontRef idx="minor">
            <a:schemeClr val="tx1"/>
          </a:fontRef>
        </p:style>
      </p:cxnSp>
      <p:cxnSp>
        <p:nvCxnSpPr>
          <p:cNvPr id="161" name="直線矢印コネクタ 160">
            <a:extLst>
              <a:ext uri="{FF2B5EF4-FFF2-40B4-BE49-F238E27FC236}">
                <a16:creationId xmlns:a16="http://schemas.microsoft.com/office/drawing/2014/main" id="{82FF4651-3CAD-4CBA-8034-2CED4D91B7C1}"/>
              </a:ext>
            </a:extLst>
          </p:cNvPr>
          <p:cNvCxnSpPr>
            <a:cxnSpLocks/>
            <a:stCxn id="162" idx="2"/>
          </p:cNvCxnSpPr>
          <p:nvPr/>
        </p:nvCxnSpPr>
        <p:spPr>
          <a:xfrm>
            <a:off x="3720803" y="2329879"/>
            <a:ext cx="0" cy="263473"/>
          </a:xfrm>
          <a:prstGeom prst="straightConnector1">
            <a:avLst/>
          </a:prstGeom>
          <a:ln w="6350">
            <a:solidFill>
              <a:srgbClr val="0000FF"/>
            </a:solidFill>
            <a:tailEnd type="stealth" w="sm" len="med"/>
          </a:ln>
        </p:spPr>
        <p:style>
          <a:lnRef idx="1">
            <a:schemeClr val="dk1"/>
          </a:lnRef>
          <a:fillRef idx="0">
            <a:schemeClr val="dk1"/>
          </a:fillRef>
          <a:effectRef idx="0">
            <a:schemeClr val="dk1"/>
          </a:effectRef>
          <a:fontRef idx="minor">
            <a:schemeClr val="tx1"/>
          </a:fontRef>
        </p:style>
      </p:cxnSp>
      <p:sp>
        <p:nvSpPr>
          <p:cNvPr id="162" name="テキスト ボックス 161">
            <a:extLst>
              <a:ext uri="{FF2B5EF4-FFF2-40B4-BE49-F238E27FC236}">
                <a16:creationId xmlns:a16="http://schemas.microsoft.com/office/drawing/2014/main" id="{85AF591E-9089-4C69-842D-CE7BAC65AF30}"/>
              </a:ext>
            </a:extLst>
          </p:cNvPr>
          <p:cNvSpPr txBox="1"/>
          <p:nvPr/>
        </p:nvSpPr>
        <p:spPr>
          <a:xfrm>
            <a:off x="3530563" y="2134065"/>
            <a:ext cx="380480" cy="195814"/>
          </a:xfrm>
          <a:prstGeom prst="rect">
            <a:avLst/>
          </a:prstGeom>
          <a:noFill/>
          <a:ln w="6350">
            <a:solidFill>
              <a:srgbClr val="0000FF"/>
            </a:solidFill>
          </a:ln>
        </p:spPr>
        <p:txBody>
          <a:bodyPr wrap="none" lIns="36000" tIns="36000" rIns="36000" bIns="36000" rtlCol="0" anchor="ctr" anchorCtr="1">
            <a:spAutoFit/>
          </a:bodyPr>
          <a:lstStyle>
            <a:defPPr>
              <a:defRPr lang="ja-JP"/>
            </a:defPPr>
            <a:lvl1pPr>
              <a:defRPr sz="900">
                <a:solidFill>
                  <a:srgbClr val="0000FF"/>
                </a:solidFill>
              </a:defRPr>
            </a:lvl1pPr>
          </a:lstStyle>
          <a:p>
            <a:r>
              <a:rPr lang="ja-JP" altLang="en-US" sz="800" dirty="0"/>
              <a:t>操作室</a:t>
            </a:r>
          </a:p>
        </p:txBody>
      </p:sp>
      <p:sp>
        <p:nvSpPr>
          <p:cNvPr id="163" name="テキスト ボックス 162">
            <a:extLst>
              <a:ext uri="{FF2B5EF4-FFF2-40B4-BE49-F238E27FC236}">
                <a16:creationId xmlns:a16="http://schemas.microsoft.com/office/drawing/2014/main" id="{40D18C95-3F8A-44B5-A292-021804D76ACC}"/>
              </a:ext>
            </a:extLst>
          </p:cNvPr>
          <p:cNvSpPr txBox="1"/>
          <p:nvPr/>
        </p:nvSpPr>
        <p:spPr>
          <a:xfrm>
            <a:off x="4174501" y="2867528"/>
            <a:ext cx="277888" cy="195814"/>
          </a:xfrm>
          <a:prstGeom prst="rect">
            <a:avLst/>
          </a:prstGeom>
          <a:noFill/>
          <a:ln w="6350">
            <a:solidFill>
              <a:srgbClr val="0000FF"/>
            </a:solidFill>
          </a:ln>
        </p:spPr>
        <p:txBody>
          <a:bodyPr wrap="none" lIns="36000" tIns="36000" rIns="36000" bIns="36000" rtlCol="0" anchor="ctr" anchorCtr="1">
            <a:spAutoFit/>
          </a:bodyPr>
          <a:lstStyle>
            <a:defPPr>
              <a:defRPr lang="ja-JP"/>
            </a:defPPr>
            <a:lvl1pPr>
              <a:defRPr sz="900">
                <a:solidFill>
                  <a:srgbClr val="0000FF"/>
                </a:solidFill>
              </a:defRPr>
            </a:lvl1pPr>
          </a:lstStyle>
          <a:p>
            <a:r>
              <a:rPr lang="ja-JP" altLang="en-US" sz="800" dirty="0"/>
              <a:t>門柱</a:t>
            </a:r>
          </a:p>
        </p:txBody>
      </p:sp>
      <p:cxnSp>
        <p:nvCxnSpPr>
          <p:cNvPr id="164" name="直線矢印コネクタ 163">
            <a:extLst>
              <a:ext uri="{FF2B5EF4-FFF2-40B4-BE49-F238E27FC236}">
                <a16:creationId xmlns:a16="http://schemas.microsoft.com/office/drawing/2014/main" id="{3AE60D96-DF0C-45B0-99A8-9FCFEF27E97E}"/>
              </a:ext>
            </a:extLst>
          </p:cNvPr>
          <p:cNvCxnSpPr>
            <a:cxnSpLocks/>
            <a:stCxn id="163" idx="1"/>
          </p:cNvCxnSpPr>
          <p:nvPr/>
        </p:nvCxnSpPr>
        <p:spPr>
          <a:xfrm flipH="1">
            <a:off x="3767115" y="2965435"/>
            <a:ext cx="407386" cy="96527"/>
          </a:xfrm>
          <a:prstGeom prst="straightConnector1">
            <a:avLst/>
          </a:prstGeom>
          <a:ln w="6350">
            <a:solidFill>
              <a:srgbClr val="0000FF"/>
            </a:solidFill>
            <a:tailEnd type="stealth" w="sm" len="med"/>
          </a:ln>
        </p:spPr>
        <p:style>
          <a:lnRef idx="1">
            <a:schemeClr val="dk1"/>
          </a:lnRef>
          <a:fillRef idx="0">
            <a:schemeClr val="dk1"/>
          </a:fillRef>
          <a:effectRef idx="0">
            <a:schemeClr val="dk1"/>
          </a:effectRef>
          <a:fontRef idx="minor">
            <a:schemeClr val="tx1"/>
          </a:fontRef>
        </p:style>
      </p:cxnSp>
      <p:cxnSp>
        <p:nvCxnSpPr>
          <p:cNvPr id="165" name="直線矢印コネクタ 164">
            <a:extLst>
              <a:ext uri="{FF2B5EF4-FFF2-40B4-BE49-F238E27FC236}">
                <a16:creationId xmlns:a16="http://schemas.microsoft.com/office/drawing/2014/main" id="{B8C97FDA-5143-4952-B393-BA3765B587F9}"/>
              </a:ext>
            </a:extLst>
          </p:cNvPr>
          <p:cNvCxnSpPr>
            <a:cxnSpLocks/>
            <a:stCxn id="166" idx="2"/>
          </p:cNvCxnSpPr>
          <p:nvPr/>
        </p:nvCxnSpPr>
        <p:spPr>
          <a:xfrm>
            <a:off x="4332782" y="3488511"/>
            <a:ext cx="1" cy="263473"/>
          </a:xfrm>
          <a:prstGeom prst="straightConnector1">
            <a:avLst/>
          </a:prstGeom>
          <a:ln w="6350">
            <a:solidFill>
              <a:srgbClr val="0000FF"/>
            </a:solidFill>
            <a:tailEnd type="stealth" w="sm" len="med"/>
          </a:ln>
        </p:spPr>
        <p:style>
          <a:lnRef idx="1">
            <a:schemeClr val="dk1"/>
          </a:lnRef>
          <a:fillRef idx="0">
            <a:schemeClr val="dk1"/>
          </a:fillRef>
          <a:effectRef idx="0">
            <a:schemeClr val="dk1"/>
          </a:effectRef>
          <a:fontRef idx="minor">
            <a:schemeClr val="tx1"/>
          </a:fontRef>
        </p:style>
      </p:cxnSp>
      <p:sp>
        <p:nvSpPr>
          <p:cNvPr id="166" name="テキスト ボックス 165">
            <a:extLst>
              <a:ext uri="{FF2B5EF4-FFF2-40B4-BE49-F238E27FC236}">
                <a16:creationId xmlns:a16="http://schemas.microsoft.com/office/drawing/2014/main" id="{455391B7-32A7-4519-9AC0-E8EC2F5CC0B5}"/>
              </a:ext>
            </a:extLst>
          </p:cNvPr>
          <p:cNvSpPr txBox="1"/>
          <p:nvPr/>
        </p:nvSpPr>
        <p:spPr>
          <a:xfrm>
            <a:off x="4193838" y="3292697"/>
            <a:ext cx="277888" cy="195814"/>
          </a:xfrm>
          <a:prstGeom prst="rect">
            <a:avLst/>
          </a:prstGeom>
          <a:noFill/>
          <a:ln w="6350">
            <a:solidFill>
              <a:srgbClr val="0000FF"/>
            </a:solidFill>
          </a:ln>
        </p:spPr>
        <p:txBody>
          <a:bodyPr wrap="none" lIns="36000" tIns="36000" rIns="36000" bIns="36000" rtlCol="0" anchor="ctr" anchorCtr="1">
            <a:spAutoFit/>
          </a:bodyPr>
          <a:lstStyle>
            <a:defPPr>
              <a:defRPr lang="ja-JP"/>
            </a:defPPr>
            <a:lvl1pPr>
              <a:defRPr sz="900">
                <a:solidFill>
                  <a:srgbClr val="0000FF"/>
                </a:solidFill>
              </a:defRPr>
            </a:lvl1pPr>
          </a:lstStyle>
          <a:p>
            <a:r>
              <a:rPr lang="ja-JP" altLang="en-US" sz="800" dirty="0"/>
              <a:t>堰柱</a:t>
            </a:r>
          </a:p>
        </p:txBody>
      </p:sp>
      <p:sp>
        <p:nvSpPr>
          <p:cNvPr id="167" name="テキスト ボックス 166">
            <a:extLst>
              <a:ext uri="{FF2B5EF4-FFF2-40B4-BE49-F238E27FC236}">
                <a16:creationId xmlns:a16="http://schemas.microsoft.com/office/drawing/2014/main" id="{EB742779-87C7-4FCF-B99C-4176DC68FB5E}"/>
              </a:ext>
            </a:extLst>
          </p:cNvPr>
          <p:cNvSpPr txBox="1"/>
          <p:nvPr/>
        </p:nvSpPr>
        <p:spPr>
          <a:xfrm>
            <a:off x="3983850" y="3083947"/>
            <a:ext cx="678638" cy="195814"/>
          </a:xfrm>
          <a:prstGeom prst="rect">
            <a:avLst/>
          </a:prstGeom>
          <a:noFill/>
          <a:ln w="6350">
            <a:solidFill>
              <a:srgbClr val="0000FF"/>
            </a:solidFill>
          </a:ln>
        </p:spPr>
        <p:txBody>
          <a:bodyPr wrap="square" lIns="36000" tIns="36000" rIns="36000" bIns="36000" rtlCol="0" anchor="ctr" anchorCtr="1">
            <a:spAutoFit/>
          </a:bodyPr>
          <a:lstStyle>
            <a:defPPr>
              <a:defRPr lang="ja-JP"/>
            </a:defPPr>
            <a:lvl1pPr>
              <a:defRPr sz="900">
                <a:solidFill>
                  <a:srgbClr val="0000FF"/>
                </a:solidFill>
              </a:defRPr>
            </a:lvl1pPr>
          </a:lstStyle>
          <a:p>
            <a:r>
              <a:rPr lang="ja-JP" altLang="en-US" sz="800" dirty="0"/>
              <a:t>扉体・戸当り</a:t>
            </a:r>
          </a:p>
        </p:txBody>
      </p:sp>
      <p:sp>
        <p:nvSpPr>
          <p:cNvPr id="168" name="テキスト ボックス 167">
            <a:extLst>
              <a:ext uri="{FF2B5EF4-FFF2-40B4-BE49-F238E27FC236}">
                <a16:creationId xmlns:a16="http://schemas.microsoft.com/office/drawing/2014/main" id="{C5C8036C-B4AE-45BB-A2C2-5BD3BE7DD018}"/>
              </a:ext>
            </a:extLst>
          </p:cNvPr>
          <p:cNvSpPr txBox="1"/>
          <p:nvPr/>
        </p:nvSpPr>
        <p:spPr>
          <a:xfrm>
            <a:off x="3642215" y="4706507"/>
            <a:ext cx="418952" cy="195814"/>
          </a:xfrm>
          <a:prstGeom prst="rect">
            <a:avLst/>
          </a:prstGeom>
          <a:noFill/>
          <a:ln w="6350">
            <a:solidFill>
              <a:srgbClr val="0000FF"/>
            </a:solidFill>
          </a:ln>
        </p:spPr>
        <p:txBody>
          <a:bodyPr wrap="square" lIns="36000" tIns="36000" rIns="36000" bIns="36000" rtlCol="0" anchor="ctr" anchorCtr="1">
            <a:spAutoFit/>
          </a:bodyPr>
          <a:lstStyle>
            <a:defPPr>
              <a:defRPr lang="ja-JP"/>
            </a:defPPr>
            <a:lvl1pPr>
              <a:defRPr sz="900">
                <a:solidFill>
                  <a:srgbClr val="0000FF"/>
                </a:solidFill>
              </a:defRPr>
            </a:lvl1pPr>
          </a:lstStyle>
          <a:p>
            <a:r>
              <a:rPr lang="ja-JP" altLang="en-US" sz="800" dirty="0"/>
              <a:t>基礎杭</a:t>
            </a:r>
          </a:p>
        </p:txBody>
      </p:sp>
      <p:sp>
        <p:nvSpPr>
          <p:cNvPr id="169" name="右中かっこ 168">
            <a:extLst>
              <a:ext uri="{FF2B5EF4-FFF2-40B4-BE49-F238E27FC236}">
                <a16:creationId xmlns:a16="http://schemas.microsoft.com/office/drawing/2014/main" id="{B987F0F3-F64E-4145-9FF8-6860580D1FEB}"/>
              </a:ext>
            </a:extLst>
          </p:cNvPr>
          <p:cNvSpPr/>
          <p:nvPr/>
        </p:nvSpPr>
        <p:spPr>
          <a:xfrm rot="5400000">
            <a:off x="3790067" y="3879955"/>
            <a:ext cx="126612" cy="1368000"/>
          </a:xfrm>
          <a:prstGeom prst="rightBrace">
            <a:avLst>
              <a:gd name="adj1" fmla="val 8333"/>
              <a:gd name="adj2" fmla="val 49803"/>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cxnSp>
        <p:nvCxnSpPr>
          <p:cNvPr id="170" name="直線矢印コネクタ 169">
            <a:extLst>
              <a:ext uri="{FF2B5EF4-FFF2-40B4-BE49-F238E27FC236}">
                <a16:creationId xmlns:a16="http://schemas.microsoft.com/office/drawing/2014/main" id="{F06335F4-0553-474A-8D8B-495C1C2699AB}"/>
              </a:ext>
            </a:extLst>
          </p:cNvPr>
          <p:cNvCxnSpPr>
            <a:cxnSpLocks/>
            <a:stCxn id="167" idx="1"/>
          </p:cNvCxnSpPr>
          <p:nvPr/>
        </p:nvCxnSpPr>
        <p:spPr>
          <a:xfrm flipH="1">
            <a:off x="3688412" y="3181854"/>
            <a:ext cx="295438" cy="501690"/>
          </a:xfrm>
          <a:prstGeom prst="straightConnector1">
            <a:avLst/>
          </a:prstGeom>
          <a:ln w="6350">
            <a:solidFill>
              <a:srgbClr val="0000FF"/>
            </a:solidFill>
            <a:tailEnd type="stealth" w="sm" len="med"/>
          </a:ln>
        </p:spPr>
        <p:style>
          <a:lnRef idx="1">
            <a:schemeClr val="dk1"/>
          </a:lnRef>
          <a:fillRef idx="0">
            <a:schemeClr val="dk1"/>
          </a:fillRef>
          <a:effectRef idx="0">
            <a:schemeClr val="dk1"/>
          </a:effectRef>
          <a:fontRef idx="minor">
            <a:schemeClr val="tx1"/>
          </a:fontRef>
        </p:style>
      </p:cxnSp>
      <p:sp>
        <p:nvSpPr>
          <p:cNvPr id="138" name="正方形/長方形 137">
            <a:extLst>
              <a:ext uri="{FF2B5EF4-FFF2-40B4-BE49-F238E27FC236}">
                <a16:creationId xmlns:a16="http://schemas.microsoft.com/office/drawing/2014/main" id="{EBC2B887-EC4E-49AE-9C5C-6787B652C0A8}"/>
              </a:ext>
            </a:extLst>
          </p:cNvPr>
          <p:cNvSpPr/>
          <p:nvPr/>
        </p:nvSpPr>
        <p:spPr>
          <a:xfrm>
            <a:off x="378210" y="5971980"/>
            <a:ext cx="229258" cy="163793"/>
          </a:xfrm>
          <a:prstGeom prst="rect">
            <a:avLst/>
          </a:pr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143"/>
          </a:p>
        </p:txBody>
      </p:sp>
      <p:sp>
        <p:nvSpPr>
          <p:cNvPr id="171" name="正方形/長方形 170">
            <a:extLst>
              <a:ext uri="{FF2B5EF4-FFF2-40B4-BE49-F238E27FC236}">
                <a16:creationId xmlns:a16="http://schemas.microsoft.com/office/drawing/2014/main" id="{D2BE9472-EA4E-4EE5-BB7D-ABE4F0EB7037}"/>
              </a:ext>
            </a:extLst>
          </p:cNvPr>
          <p:cNvSpPr/>
          <p:nvPr/>
        </p:nvSpPr>
        <p:spPr>
          <a:xfrm>
            <a:off x="378210" y="6217736"/>
            <a:ext cx="229258" cy="163793"/>
          </a:xfrm>
          <a:prstGeom prst="rect">
            <a:avLst/>
          </a:prstGeom>
          <a:solidFill>
            <a:schemeClr val="accent5">
              <a:lumMod val="9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143"/>
          </a:p>
        </p:txBody>
      </p:sp>
      <p:sp>
        <p:nvSpPr>
          <p:cNvPr id="172" name="テキスト ボックス 171">
            <a:extLst>
              <a:ext uri="{FF2B5EF4-FFF2-40B4-BE49-F238E27FC236}">
                <a16:creationId xmlns:a16="http://schemas.microsoft.com/office/drawing/2014/main" id="{C01976C0-387B-460B-9137-204E3D25CE28}"/>
              </a:ext>
            </a:extLst>
          </p:cNvPr>
          <p:cNvSpPr txBox="1"/>
          <p:nvPr/>
        </p:nvSpPr>
        <p:spPr>
          <a:xfrm>
            <a:off x="576509" y="5957873"/>
            <a:ext cx="614393" cy="195814"/>
          </a:xfrm>
          <a:prstGeom prst="rect">
            <a:avLst/>
          </a:prstGeom>
          <a:noFill/>
          <a:ln w="6350">
            <a:noFill/>
          </a:ln>
        </p:spPr>
        <p:txBody>
          <a:bodyPr wrap="square" lIns="36000" tIns="36000" rIns="36000" bIns="36000" rtlCol="0" anchor="ctr" anchorCtr="1">
            <a:spAutoFit/>
          </a:bodyPr>
          <a:lstStyle>
            <a:defPPr>
              <a:defRPr lang="ja-JP"/>
            </a:defPPr>
            <a:lvl1pPr>
              <a:defRPr sz="900">
                <a:solidFill>
                  <a:srgbClr val="0000FF"/>
                </a:solidFill>
              </a:defRPr>
            </a:lvl1pPr>
          </a:lstStyle>
          <a:p>
            <a:r>
              <a:rPr lang="ja-JP" altLang="en-US" sz="800" dirty="0">
                <a:solidFill>
                  <a:schemeClr val="tx1"/>
                </a:solidFill>
              </a:rPr>
              <a:t>土木施設</a:t>
            </a:r>
          </a:p>
        </p:txBody>
      </p:sp>
      <p:sp>
        <p:nvSpPr>
          <p:cNvPr id="173" name="テキスト ボックス 172">
            <a:extLst>
              <a:ext uri="{FF2B5EF4-FFF2-40B4-BE49-F238E27FC236}">
                <a16:creationId xmlns:a16="http://schemas.microsoft.com/office/drawing/2014/main" id="{8BBF7120-A56C-4842-B2FA-EB2B0E906D18}"/>
              </a:ext>
            </a:extLst>
          </p:cNvPr>
          <p:cNvSpPr txBox="1"/>
          <p:nvPr/>
        </p:nvSpPr>
        <p:spPr>
          <a:xfrm>
            <a:off x="588417" y="6204586"/>
            <a:ext cx="1037023" cy="195814"/>
          </a:xfrm>
          <a:prstGeom prst="rect">
            <a:avLst/>
          </a:prstGeom>
          <a:noFill/>
          <a:ln w="6350">
            <a:noFill/>
          </a:ln>
        </p:spPr>
        <p:txBody>
          <a:bodyPr wrap="square" lIns="36000" tIns="36000" rIns="36000" bIns="36000" rtlCol="0" anchor="ctr" anchorCtr="1">
            <a:spAutoFit/>
          </a:bodyPr>
          <a:lstStyle>
            <a:defPPr>
              <a:defRPr lang="ja-JP"/>
            </a:defPPr>
            <a:lvl1pPr>
              <a:defRPr sz="900">
                <a:solidFill>
                  <a:srgbClr val="0000FF"/>
                </a:solidFill>
              </a:defRPr>
            </a:lvl1pPr>
          </a:lstStyle>
          <a:p>
            <a:r>
              <a:rPr lang="ja-JP" altLang="en-US" sz="800" dirty="0">
                <a:solidFill>
                  <a:schemeClr val="tx1"/>
                </a:solidFill>
              </a:rPr>
              <a:t>電気・機械設備施設</a:t>
            </a:r>
          </a:p>
        </p:txBody>
      </p:sp>
      <p:pic>
        <p:nvPicPr>
          <p:cNvPr id="3" name="図 2">
            <a:extLst>
              <a:ext uri="{FF2B5EF4-FFF2-40B4-BE49-F238E27FC236}">
                <a16:creationId xmlns:a16="http://schemas.microsoft.com/office/drawing/2014/main" id="{983C1DF7-5341-4DED-B32B-51E39CA2D110}"/>
              </a:ext>
            </a:extLst>
          </p:cNvPr>
          <p:cNvPicPr>
            <a:picLocks noChangeAspect="1"/>
          </p:cNvPicPr>
          <p:nvPr/>
        </p:nvPicPr>
        <p:blipFill>
          <a:blip r:embed="rId2"/>
          <a:stretch>
            <a:fillRect/>
          </a:stretch>
        </p:blipFill>
        <p:spPr>
          <a:xfrm>
            <a:off x="4762839" y="1734736"/>
            <a:ext cx="4260671" cy="4110786"/>
          </a:xfrm>
          <a:prstGeom prst="rect">
            <a:avLst/>
          </a:prstGeom>
        </p:spPr>
      </p:pic>
    </p:spTree>
    <p:extLst>
      <p:ext uri="{BB962C8B-B14F-4D97-AF65-F5344CB8AC3E}">
        <p14:creationId xmlns:p14="http://schemas.microsoft.com/office/powerpoint/2010/main" val="32668750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2"/>
          <p:cNvSpPr>
            <a:spLocks noChangeArrowheads="1"/>
          </p:cNvSpPr>
          <p:nvPr/>
        </p:nvSpPr>
        <p:spPr bwMode="auto">
          <a:xfrm>
            <a:off x="0" y="-58266"/>
            <a:ext cx="9144000" cy="390295"/>
          </a:xfrm>
          <a:prstGeom prst="rect">
            <a:avLst/>
          </a:prstGeom>
          <a:gradFill rotWithShape="1">
            <a:gsLst>
              <a:gs pos="0">
                <a:srgbClr val="03D4A8"/>
              </a:gs>
              <a:gs pos="25000">
                <a:srgbClr val="21D6E0"/>
              </a:gs>
              <a:gs pos="75000">
                <a:srgbClr val="0087E6"/>
              </a:gs>
              <a:gs pos="100000">
                <a:srgbClr val="005CBF"/>
              </a:gs>
            </a:gsLst>
            <a:path path="shape">
              <a:fillToRect l="50000" t="50000" r="50000" b="50000"/>
            </a:path>
          </a:gradFill>
          <a:ln w="9525">
            <a:noFill/>
            <a:miter lim="800000"/>
            <a:headEnd/>
            <a:tailEnd/>
          </a:ln>
        </p:spPr>
        <p:txBody>
          <a:bodyPr tIns="36000" anchor="ctr">
            <a:spAutoFit/>
          </a:bodyPr>
          <a:lstStyle>
            <a:defPPr>
              <a:defRPr lang="ja-JP"/>
            </a:defPPr>
            <a:lvl1pPr algn="l" rtl="0" fontAlgn="base">
              <a:spcBef>
                <a:spcPct val="0"/>
              </a:spcBef>
              <a:spcAft>
                <a:spcPct val="0"/>
              </a:spcAft>
              <a:defRPr kumimoji="1" sz="1600" kern="1200">
                <a:solidFill>
                  <a:schemeClr val="tx1"/>
                </a:solidFill>
                <a:latin typeface="Arial" charset="0"/>
                <a:ea typeface="ＭＳ Ｐゴシック" pitchFamily="50" charset="-128"/>
                <a:cs typeface="+mn-cs"/>
              </a:defRPr>
            </a:lvl1pPr>
            <a:lvl2pPr marL="457200" algn="l" rtl="0" fontAlgn="base">
              <a:spcBef>
                <a:spcPct val="0"/>
              </a:spcBef>
              <a:spcAft>
                <a:spcPct val="0"/>
              </a:spcAft>
              <a:defRPr kumimoji="1" sz="1600" kern="1200">
                <a:solidFill>
                  <a:schemeClr val="tx1"/>
                </a:solidFill>
                <a:latin typeface="Arial" charset="0"/>
                <a:ea typeface="ＭＳ Ｐゴシック" pitchFamily="50" charset="-128"/>
                <a:cs typeface="+mn-cs"/>
              </a:defRPr>
            </a:lvl2pPr>
            <a:lvl3pPr marL="914400" algn="l" rtl="0" fontAlgn="base">
              <a:spcBef>
                <a:spcPct val="0"/>
              </a:spcBef>
              <a:spcAft>
                <a:spcPct val="0"/>
              </a:spcAft>
              <a:defRPr kumimoji="1" sz="1600" kern="1200">
                <a:solidFill>
                  <a:schemeClr val="tx1"/>
                </a:solidFill>
                <a:latin typeface="Arial" charset="0"/>
                <a:ea typeface="ＭＳ Ｐゴシック" pitchFamily="50" charset="-128"/>
                <a:cs typeface="+mn-cs"/>
              </a:defRPr>
            </a:lvl3pPr>
            <a:lvl4pPr marL="1371600" algn="l" rtl="0" fontAlgn="base">
              <a:spcBef>
                <a:spcPct val="0"/>
              </a:spcBef>
              <a:spcAft>
                <a:spcPct val="0"/>
              </a:spcAft>
              <a:defRPr kumimoji="1" sz="1600" kern="1200">
                <a:solidFill>
                  <a:schemeClr val="tx1"/>
                </a:solidFill>
                <a:latin typeface="Arial" charset="0"/>
                <a:ea typeface="ＭＳ Ｐゴシック" pitchFamily="50" charset="-128"/>
                <a:cs typeface="+mn-cs"/>
              </a:defRPr>
            </a:lvl4pPr>
            <a:lvl5pPr marL="1828800" algn="l" rtl="0" fontAlgn="base">
              <a:spcBef>
                <a:spcPct val="0"/>
              </a:spcBef>
              <a:spcAft>
                <a:spcPct val="0"/>
              </a:spcAft>
              <a:defRPr kumimoji="1" sz="1600" kern="1200">
                <a:solidFill>
                  <a:schemeClr val="tx1"/>
                </a:solidFill>
                <a:latin typeface="Arial" charset="0"/>
                <a:ea typeface="ＭＳ Ｐゴシック" pitchFamily="50" charset="-128"/>
                <a:cs typeface="+mn-cs"/>
              </a:defRPr>
            </a:lvl5pPr>
            <a:lvl6pPr marL="2286000" algn="l" defTabSz="914400" rtl="0" eaLnBrk="1" latinLnBrk="0" hangingPunct="1">
              <a:defRPr kumimoji="1" sz="1600" kern="1200">
                <a:solidFill>
                  <a:schemeClr val="tx1"/>
                </a:solidFill>
                <a:latin typeface="Arial" charset="0"/>
                <a:ea typeface="ＭＳ Ｐゴシック" pitchFamily="50" charset="-128"/>
                <a:cs typeface="+mn-cs"/>
              </a:defRPr>
            </a:lvl6pPr>
            <a:lvl7pPr marL="2743200" algn="l" defTabSz="914400" rtl="0" eaLnBrk="1" latinLnBrk="0" hangingPunct="1">
              <a:defRPr kumimoji="1" sz="1600" kern="1200">
                <a:solidFill>
                  <a:schemeClr val="tx1"/>
                </a:solidFill>
                <a:latin typeface="Arial" charset="0"/>
                <a:ea typeface="ＭＳ Ｐゴシック" pitchFamily="50" charset="-128"/>
                <a:cs typeface="+mn-cs"/>
              </a:defRPr>
            </a:lvl7pPr>
            <a:lvl8pPr marL="3200400" algn="l" defTabSz="914400" rtl="0" eaLnBrk="1" latinLnBrk="0" hangingPunct="1">
              <a:defRPr kumimoji="1" sz="1600" kern="1200">
                <a:solidFill>
                  <a:schemeClr val="tx1"/>
                </a:solidFill>
                <a:latin typeface="Arial" charset="0"/>
                <a:ea typeface="ＭＳ Ｐゴシック" pitchFamily="50" charset="-128"/>
                <a:cs typeface="+mn-cs"/>
              </a:defRPr>
            </a:lvl8pPr>
            <a:lvl9pPr marL="3657600" algn="l" defTabSz="914400" rtl="0" eaLnBrk="1" latinLnBrk="0" hangingPunct="1">
              <a:defRPr kumimoji="1" sz="1600" kern="1200">
                <a:solidFill>
                  <a:schemeClr val="tx1"/>
                </a:solidFill>
                <a:latin typeface="Arial" charset="0"/>
                <a:ea typeface="ＭＳ Ｐゴシック" pitchFamily="50" charset="-128"/>
                <a:cs typeface="+mn-cs"/>
              </a:defRPr>
            </a:lvl9pPr>
          </a:lstStyle>
          <a:p>
            <a:r>
              <a:rPr kumimoji="0" lang="en-US" altLang="ja-JP" sz="2000" b="1" dirty="0">
                <a:solidFill>
                  <a:schemeClr val="bg1"/>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3.</a:t>
            </a:r>
            <a:r>
              <a:rPr kumimoji="0" lang="ja-JP" altLang="en-US" sz="2000" b="1" dirty="0">
                <a:solidFill>
                  <a:schemeClr val="bg1"/>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２　気候変動に伴う外力の増大による各部位への影響</a:t>
            </a:r>
          </a:p>
        </p:txBody>
      </p:sp>
      <p:sp>
        <p:nvSpPr>
          <p:cNvPr id="12" name="スライド番号プレースホルダー 2">
            <a:extLst>
              <a:ext uri="{FF2B5EF4-FFF2-40B4-BE49-F238E27FC236}">
                <a16:creationId xmlns:a16="http://schemas.microsoft.com/office/drawing/2014/main" id="{BFB92082-78EF-4CE0-A09A-87D994986779}"/>
              </a:ext>
            </a:extLst>
          </p:cNvPr>
          <p:cNvSpPr>
            <a:spLocks noGrp="1"/>
          </p:cNvSpPr>
          <p:nvPr>
            <p:ph type="sldNum" sz="quarter" idx="12"/>
          </p:nvPr>
        </p:nvSpPr>
        <p:spPr>
          <a:xfrm>
            <a:off x="6979343" y="6492875"/>
            <a:ext cx="2057400" cy="365125"/>
          </a:xfrm>
        </p:spPr>
        <p:txBody>
          <a:bodyPr/>
          <a:lstStyle/>
          <a:p>
            <a:fld id="{5E3F6313-0071-4C5D-9E06-91E8809F988F}" type="slidenum">
              <a:rPr kumimoji="1" lang="ja-JP" altLang="en-US" sz="1600" smtClean="0">
                <a:solidFill>
                  <a:schemeClr val="tx1"/>
                </a:solidFill>
              </a:rPr>
              <a:pPr/>
              <a:t>2</a:t>
            </a:fld>
            <a:endParaRPr kumimoji="1" lang="ja-JP" altLang="en-US" sz="1600" dirty="0">
              <a:solidFill>
                <a:schemeClr val="tx1"/>
              </a:solidFill>
            </a:endParaRPr>
          </a:p>
        </p:txBody>
      </p:sp>
      <p:sp>
        <p:nvSpPr>
          <p:cNvPr id="24" name="Text Box 9">
            <a:extLst>
              <a:ext uri="{FF2B5EF4-FFF2-40B4-BE49-F238E27FC236}">
                <a16:creationId xmlns:a16="http://schemas.microsoft.com/office/drawing/2014/main" id="{74AB9C35-1010-47E1-AC1F-24520CE0A7EB}"/>
              </a:ext>
            </a:extLst>
          </p:cNvPr>
          <p:cNvSpPr txBox="1">
            <a:spLocks noChangeArrowheads="1"/>
          </p:cNvSpPr>
          <p:nvPr/>
        </p:nvSpPr>
        <p:spPr bwMode="auto">
          <a:xfrm>
            <a:off x="81184" y="479752"/>
            <a:ext cx="8935815" cy="830997"/>
          </a:xfrm>
          <a:prstGeom prst="rect">
            <a:avLst/>
          </a:prstGeom>
          <a:solidFill>
            <a:schemeClr val="bg1"/>
          </a:solidFill>
          <a:ln w="9525">
            <a:solidFill>
              <a:schemeClr val="tx1"/>
            </a:solidFill>
            <a:miter lim="800000"/>
            <a:headEnd/>
            <a:tailEnd/>
          </a:ln>
        </p:spPr>
        <p:txBody>
          <a:bodyPr wrap="square">
            <a:spAutoFit/>
          </a:bodyPr>
          <a:lstStyle>
            <a:lvl1pPr marL="261938" indent="-174625">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224009" indent="-149339" defTabSz="390997">
              <a:spcBef>
                <a:spcPct val="0"/>
              </a:spcBef>
              <a:buFont typeface="Arial" panose="020B0604020202020204" pitchFamily="34" charset="0"/>
              <a:buChar char="•"/>
            </a:pPr>
            <a:r>
              <a:rPr lang="ja-JP" altLang="en-US" sz="1600" dirty="0"/>
              <a:t>外力の増大が水門各部位へ及ぼす影響と改修の可能性について整理を行った。</a:t>
            </a:r>
            <a:endParaRPr lang="en-US" altLang="ja-JP" sz="1600" dirty="0"/>
          </a:p>
          <a:p>
            <a:pPr marL="224009" indent="-149339" defTabSz="390997">
              <a:spcBef>
                <a:spcPct val="0"/>
              </a:spcBef>
              <a:buFont typeface="Arial" panose="020B0604020202020204" pitchFamily="34" charset="0"/>
              <a:buChar char="•"/>
            </a:pPr>
            <a:r>
              <a:rPr lang="ja-JP" altLang="en-US" sz="1600" dirty="0"/>
              <a:t>電気・機械設備施設は、定期的な更新時に対応することで、手戻りや大幅なコスト増の可能性は少ないが、土木施設については、大規模な仮設が必要となり、大幅なコスト増となることが考えられる。</a:t>
            </a:r>
            <a:endParaRPr lang="en-US" altLang="ja-JP" sz="1600" dirty="0"/>
          </a:p>
        </p:txBody>
      </p:sp>
      <p:sp>
        <p:nvSpPr>
          <p:cNvPr id="146" name="テキスト ボックス 145">
            <a:extLst>
              <a:ext uri="{FF2B5EF4-FFF2-40B4-BE49-F238E27FC236}">
                <a16:creationId xmlns:a16="http://schemas.microsoft.com/office/drawing/2014/main" id="{D8E717E5-84A2-4572-8FA3-6648A82DB522}"/>
              </a:ext>
            </a:extLst>
          </p:cNvPr>
          <p:cNvSpPr txBox="1"/>
          <p:nvPr/>
        </p:nvSpPr>
        <p:spPr>
          <a:xfrm>
            <a:off x="58275" y="5871084"/>
            <a:ext cx="4490816" cy="246221"/>
          </a:xfrm>
          <a:prstGeom prst="rect">
            <a:avLst/>
          </a:prstGeom>
          <a:noFill/>
          <a:ln>
            <a:noFill/>
          </a:ln>
        </p:spPr>
        <p:txBody>
          <a:bodyPr wrap="square" rtlCol="0">
            <a:spAutoFit/>
          </a:bodyPr>
          <a:lstStyle/>
          <a:p>
            <a:pPr marL="192772" indent="-192772"/>
            <a:r>
              <a:rPr lang="en-US" altLang="ja-JP" sz="1000" dirty="0"/>
              <a:t>※</a:t>
            </a:r>
            <a:r>
              <a:rPr lang="ja-JP" altLang="en-US" sz="1000" dirty="0"/>
              <a:t>ピンクハッチ：締切り工が必要となる改修</a:t>
            </a:r>
          </a:p>
        </p:txBody>
      </p:sp>
      <p:pic>
        <p:nvPicPr>
          <p:cNvPr id="4" name="図 3">
            <a:extLst>
              <a:ext uri="{FF2B5EF4-FFF2-40B4-BE49-F238E27FC236}">
                <a16:creationId xmlns:a16="http://schemas.microsoft.com/office/drawing/2014/main" id="{D248C78F-E916-43D2-B133-E4FBE3DB910A}"/>
              </a:ext>
            </a:extLst>
          </p:cNvPr>
          <p:cNvPicPr>
            <a:picLocks noChangeAspect="1"/>
          </p:cNvPicPr>
          <p:nvPr/>
        </p:nvPicPr>
        <p:blipFill>
          <a:blip r:embed="rId2"/>
          <a:stretch>
            <a:fillRect/>
          </a:stretch>
        </p:blipFill>
        <p:spPr>
          <a:xfrm>
            <a:off x="81184" y="1373553"/>
            <a:ext cx="8935815" cy="4497531"/>
          </a:xfrm>
          <a:prstGeom prst="rect">
            <a:avLst/>
          </a:prstGeom>
        </p:spPr>
      </p:pic>
    </p:spTree>
    <p:extLst>
      <p:ext uri="{BB962C8B-B14F-4D97-AF65-F5344CB8AC3E}">
        <p14:creationId xmlns:p14="http://schemas.microsoft.com/office/powerpoint/2010/main" val="41334322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 name="図 22">
            <a:extLst>
              <a:ext uri="{FF2B5EF4-FFF2-40B4-BE49-F238E27FC236}">
                <a16:creationId xmlns:a16="http://schemas.microsoft.com/office/drawing/2014/main" id="{FE161F8A-87B2-4217-B7C8-61FA89B0AEBE}"/>
              </a:ext>
            </a:extLst>
          </p:cNvPr>
          <p:cNvPicPr>
            <a:picLocks noChangeAspect="1"/>
          </p:cNvPicPr>
          <p:nvPr/>
        </p:nvPicPr>
        <p:blipFill rotWithShape="1">
          <a:blip r:embed="rId2"/>
          <a:srcRect r="35416"/>
          <a:stretch/>
        </p:blipFill>
        <p:spPr>
          <a:xfrm>
            <a:off x="4971591" y="2793299"/>
            <a:ext cx="3772817" cy="3413180"/>
          </a:xfrm>
          <a:prstGeom prst="rect">
            <a:avLst/>
          </a:prstGeom>
        </p:spPr>
      </p:pic>
      <p:sp>
        <p:nvSpPr>
          <p:cNvPr id="11" name="Rectangle 2"/>
          <p:cNvSpPr>
            <a:spLocks noChangeArrowheads="1"/>
          </p:cNvSpPr>
          <p:nvPr/>
        </p:nvSpPr>
        <p:spPr bwMode="auto">
          <a:xfrm>
            <a:off x="0" y="-58266"/>
            <a:ext cx="9144000" cy="390295"/>
          </a:xfrm>
          <a:prstGeom prst="rect">
            <a:avLst/>
          </a:prstGeom>
          <a:gradFill rotWithShape="1">
            <a:gsLst>
              <a:gs pos="0">
                <a:srgbClr val="03D4A8"/>
              </a:gs>
              <a:gs pos="25000">
                <a:srgbClr val="21D6E0"/>
              </a:gs>
              <a:gs pos="75000">
                <a:srgbClr val="0087E6"/>
              </a:gs>
              <a:gs pos="100000">
                <a:srgbClr val="005CBF"/>
              </a:gs>
            </a:gsLst>
            <a:path path="shape">
              <a:fillToRect l="50000" t="50000" r="50000" b="50000"/>
            </a:path>
          </a:gradFill>
          <a:ln w="9525">
            <a:noFill/>
            <a:miter lim="800000"/>
            <a:headEnd/>
            <a:tailEnd/>
          </a:ln>
        </p:spPr>
        <p:txBody>
          <a:bodyPr tIns="36000" anchor="ctr">
            <a:spAutoFit/>
          </a:bodyPr>
          <a:lstStyle>
            <a:defPPr>
              <a:defRPr lang="ja-JP"/>
            </a:defPPr>
            <a:lvl1pPr algn="l" rtl="0" fontAlgn="base">
              <a:spcBef>
                <a:spcPct val="0"/>
              </a:spcBef>
              <a:spcAft>
                <a:spcPct val="0"/>
              </a:spcAft>
              <a:defRPr kumimoji="1" sz="1600" kern="1200">
                <a:solidFill>
                  <a:schemeClr val="tx1"/>
                </a:solidFill>
                <a:latin typeface="Arial" charset="0"/>
                <a:ea typeface="ＭＳ Ｐゴシック" pitchFamily="50" charset="-128"/>
                <a:cs typeface="+mn-cs"/>
              </a:defRPr>
            </a:lvl1pPr>
            <a:lvl2pPr marL="457200" algn="l" rtl="0" fontAlgn="base">
              <a:spcBef>
                <a:spcPct val="0"/>
              </a:spcBef>
              <a:spcAft>
                <a:spcPct val="0"/>
              </a:spcAft>
              <a:defRPr kumimoji="1" sz="1600" kern="1200">
                <a:solidFill>
                  <a:schemeClr val="tx1"/>
                </a:solidFill>
                <a:latin typeface="Arial" charset="0"/>
                <a:ea typeface="ＭＳ Ｐゴシック" pitchFamily="50" charset="-128"/>
                <a:cs typeface="+mn-cs"/>
              </a:defRPr>
            </a:lvl2pPr>
            <a:lvl3pPr marL="914400" algn="l" rtl="0" fontAlgn="base">
              <a:spcBef>
                <a:spcPct val="0"/>
              </a:spcBef>
              <a:spcAft>
                <a:spcPct val="0"/>
              </a:spcAft>
              <a:defRPr kumimoji="1" sz="1600" kern="1200">
                <a:solidFill>
                  <a:schemeClr val="tx1"/>
                </a:solidFill>
                <a:latin typeface="Arial" charset="0"/>
                <a:ea typeface="ＭＳ Ｐゴシック" pitchFamily="50" charset="-128"/>
                <a:cs typeface="+mn-cs"/>
              </a:defRPr>
            </a:lvl3pPr>
            <a:lvl4pPr marL="1371600" algn="l" rtl="0" fontAlgn="base">
              <a:spcBef>
                <a:spcPct val="0"/>
              </a:spcBef>
              <a:spcAft>
                <a:spcPct val="0"/>
              </a:spcAft>
              <a:defRPr kumimoji="1" sz="1600" kern="1200">
                <a:solidFill>
                  <a:schemeClr val="tx1"/>
                </a:solidFill>
                <a:latin typeface="Arial" charset="0"/>
                <a:ea typeface="ＭＳ Ｐゴシック" pitchFamily="50" charset="-128"/>
                <a:cs typeface="+mn-cs"/>
              </a:defRPr>
            </a:lvl4pPr>
            <a:lvl5pPr marL="1828800" algn="l" rtl="0" fontAlgn="base">
              <a:spcBef>
                <a:spcPct val="0"/>
              </a:spcBef>
              <a:spcAft>
                <a:spcPct val="0"/>
              </a:spcAft>
              <a:defRPr kumimoji="1" sz="1600" kern="1200">
                <a:solidFill>
                  <a:schemeClr val="tx1"/>
                </a:solidFill>
                <a:latin typeface="Arial" charset="0"/>
                <a:ea typeface="ＭＳ Ｐゴシック" pitchFamily="50" charset="-128"/>
                <a:cs typeface="+mn-cs"/>
              </a:defRPr>
            </a:lvl5pPr>
            <a:lvl6pPr marL="2286000" algn="l" defTabSz="914400" rtl="0" eaLnBrk="1" latinLnBrk="0" hangingPunct="1">
              <a:defRPr kumimoji="1" sz="1600" kern="1200">
                <a:solidFill>
                  <a:schemeClr val="tx1"/>
                </a:solidFill>
                <a:latin typeface="Arial" charset="0"/>
                <a:ea typeface="ＭＳ Ｐゴシック" pitchFamily="50" charset="-128"/>
                <a:cs typeface="+mn-cs"/>
              </a:defRPr>
            </a:lvl6pPr>
            <a:lvl7pPr marL="2743200" algn="l" defTabSz="914400" rtl="0" eaLnBrk="1" latinLnBrk="0" hangingPunct="1">
              <a:defRPr kumimoji="1" sz="1600" kern="1200">
                <a:solidFill>
                  <a:schemeClr val="tx1"/>
                </a:solidFill>
                <a:latin typeface="Arial" charset="0"/>
                <a:ea typeface="ＭＳ Ｐゴシック" pitchFamily="50" charset="-128"/>
                <a:cs typeface="+mn-cs"/>
              </a:defRPr>
            </a:lvl7pPr>
            <a:lvl8pPr marL="3200400" algn="l" defTabSz="914400" rtl="0" eaLnBrk="1" latinLnBrk="0" hangingPunct="1">
              <a:defRPr kumimoji="1" sz="1600" kern="1200">
                <a:solidFill>
                  <a:schemeClr val="tx1"/>
                </a:solidFill>
                <a:latin typeface="Arial" charset="0"/>
                <a:ea typeface="ＭＳ Ｐゴシック" pitchFamily="50" charset="-128"/>
                <a:cs typeface="+mn-cs"/>
              </a:defRPr>
            </a:lvl8pPr>
            <a:lvl9pPr marL="3657600" algn="l" defTabSz="914400" rtl="0" eaLnBrk="1" latinLnBrk="0" hangingPunct="1">
              <a:defRPr kumimoji="1" sz="1600" kern="1200">
                <a:solidFill>
                  <a:schemeClr val="tx1"/>
                </a:solidFill>
                <a:latin typeface="Arial" charset="0"/>
                <a:ea typeface="ＭＳ Ｐゴシック" pitchFamily="50" charset="-128"/>
                <a:cs typeface="+mn-cs"/>
              </a:defRPr>
            </a:lvl9pPr>
          </a:lstStyle>
          <a:p>
            <a:r>
              <a:rPr kumimoji="0" lang="en-US" altLang="ja-JP" sz="2000" b="1" dirty="0">
                <a:solidFill>
                  <a:schemeClr val="bg1"/>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3.3</a:t>
            </a:r>
            <a:r>
              <a:rPr kumimoji="0" lang="ja-JP" altLang="en-US" sz="2000" b="1" dirty="0">
                <a:solidFill>
                  <a:schemeClr val="bg1"/>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　設計外力の違いによる水門の概算工事費の試算</a:t>
            </a:r>
          </a:p>
        </p:txBody>
      </p:sp>
      <p:sp>
        <p:nvSpPr>
          <p:cNvPr id="12" name="スライド番号プレースホルダー 2">
            <a:extLst>
              <a:ext uri="{FF2B5EF4-FFF2-40B4-BE49-F238E27FC236}">
                <a16:creationId xmlns:a16="http://schemas.microsoft.com/office/drawing/2014/main" id="{BFB92082-78EF-4CE0-A09A-87D994986779}"/>
              </a:ext>
            </a:extLst>
          </p:cNvPr>
          <p:cNvSpPr>
            <a:spLocks noGrp="1"/>
          </p:cNvSpPr>
          <p:nvPr>
            <p:ph type="sldNum" sz="quarter" idx="12"/>
          </p:nvPr>
        </p:nvSpPr>
        <p:spPr>
          <a:xfrm>
            <a:off x="6979343" y="6492875"/>
            <a:ext cx="2057400" cy="365125"/>
          </a:xfrm>
        </p:spPr>
        <p:txBody>
          <a:bodyPr/>
          <a:lstStyle/>
          <a:p>
            <a:fld id="{5E3F6313-0071-4C5D-9E06-91E8809F988F}" type="slidenum">
              <a:rPr kumimoji="1" lang="ja-JP" altLang="en-US" sz="1600" smtClean="0">
                <a:solidFill>
                  <a:schemeClr val="tx1"/>
                </a:solidFill>
              </a:rPr>
              <a:pPr/>
              <a:t>3</a:t>
            </a:fld>
            <a:endParaRPr kumimoji="1" lang="ja-JP" altLang="en-US" sz="1600" dirty="0">
              <a:solidFill>
                <a:schemeClr val="tx1"/>
              </a:solidFill>
            </a:endParaRPr>
          </a:p>
        </p:txBody>
      </p:sp>
      <p:sp>
        <p:nvSpPr>
          <p:cNvPr id="170" name="テキスト ボックス 169">
            <a:extLst>
              <a:ext uri="{FF2B5EF4-FFF2-40B4-BE49-F238E27FC236}">
                <a16:creationId xmlns:a16="http://schemas.microsoft.com/office/drawing/2014/main" id="{BFC017D3-2F7E-43B0-BD19-046F7F571725}"/>
              </a:ext>
            </a:extLst>
          </p:cNvPr>
          <p:cNvSpPr txBox="1"/>
          <p:nvPr/>
        </p:nvSpPr>
        <p:spPr>
          <a:xfrm>
            <a:off x="81184" y="1140530"/>
            <a:ext cx="4411415" cy="1200329"/>
          </a:xfrm>
          <a:prstGeom prst="rect">
            <a:avLst/>
          </a:prstGeom>
          <a:noFill/>
        </p:spPr>
        <p:txBody>
          <a:bodyPr wrap="square" rtlCol="0">
            <a:spAutoFit/>
          </a:bodyPr>
          <a:lstStyle/>
          <a:p>
            <a:r>
              <a:rPr lang="ja-JP" altLang="en-US" sz="1200" dirty="0">
                <a:solidFill>
                  <a:srgbClr val="0000FF"/>
                </a:solidFill>
              </a:rPr>
              <a:t>■概算工事費の試算の考え方</a:t>
            </a:r>
            <a:endParaRPr lang="en-US" altLang="ja-JP" sz="1200" dirty="0">
              <a:solidFill>
                <a:srgbClr val="0000FF"/>
              </a:solidFill>
            </a:endParaRPr>
          </a:p>
          <a:p>
            <a:r>
              <a:rPr lang="ja-JP" altLang="en-US" sz="1200" dirty="0"/>
              <a:t>　現行高潮計画に基づいた概略設計を基に、将来</a:t>
            </a:r>
            <a:r>
              <a:rPr lang="en-US" altLang="ja-JP" sz="1200" dirty="0"/>
              <a:t>2</a:t>
            </a:r>
            <a:r>
              <a:rPr lang="ja-JP" altLang="en-US" sz="1200" dirty="0"/>
              <a:t>℃上昇、</a:t>
            </a:r>
            <a:r>
              <a:rPr lang="en-US" altLang="ja-JP" sz="1200" dirty="0"/>
              <a:t>4</a:t>
            </a:r>
            <a:r>
              <a:rPr lang="ja-JP" altLang="en-US" sz="1200" dirty="0"/>
              <a:t>℃上昇を想定した外力における水門の概算費用を概算した。設定する嵩上げ高比（土木施設：門柱高嵩上げ高比、扉体等：ゲート嵩上げ高比）整理して、将来の概算費用を概算した。制御装置、建築工事費は、原案と同等とした。</a:t>
            </a:r>
          </a:p>
        </p:txBody>
      </p:sp>
      <p:sp>
        <p:nvSpPr>
          <p:cNvPr id="14" name="テキスト ボックス 13">
            <a:extLst>
              <a:ext uri="{FF2B5EF4-FFF2-40B4-BE49-F238E27FC236}">
                <a16:creationId xmlns:a16="http://schemas.microsoft.com/office/drawing/2014/main" id="{22D9F078-E821-4DB1-866D-61FB79465259}"/>
              </a:ext>
            </a:extLst>
          </p:cNvPr>
          <p:cNvSpPr txBox="1"/>
          <p:nvPr/>
        </p:nvSpPr>
        <p:spPr>
          <a:xfrm>
            <a:off x="4605584" y="1151290"/>
            <a:ext cx="4411415" cy="276999"/>
          </a:xfrm>
          <a:prstGeom prst="rect">
            <a:avLst/>
          </a:prstGeom>
          <a:noFill/>
        </p:spPr>
        <p:txBody>
          <a:bodyPr wrap="square" rtlCol="0">
            <a:spAutoFit/>
          </a:bodyPr>
          <a:lstStyle/>
          <a:p>
            <a:r>
              <a:rPr lang="ja-JP" altLang="en-US" sz="1200" dirty="0">
                <a:solidFill>
                  <a:srgbClr val="0000FF"/>
                </a:solidFill>
              </a:rPr>
              <a:t>■概算工事費の試算結果</a:t>
            </a:r>
            <a:endParaRPr lang="ja-JP" altLang="en-US" sz="1200" dirty="0"/>
          </a:p>
        </p:txBody>
      </p:sp>
      <p:sp>
        <p:nvSpPr>
          <p:cNvPr id="13" name="Text Box 9">
            <a:extLst>
              <a:ext uri="{FF2B5EF4-FFF2-40B4-BE49-F238E27FC236}">
                <a16:creationId xmlns:a16="http://schemas.microsoft.com/office/drawing/2014/main" id="{3C3E43F4-2EA3-49E8-B5EF-988CC13E575B}"/>
              </a:ext>
            </a:extLst>
          </p:cNvPr>
          <p:cNvSpPr txBox="1">
            <a:spLocks noChangeArrowheads="1"/>
          </p:cNvSpPr>
          <p:nvPr/>
        </p:nvSpPr>
        <p:spPr bwMode="auto">
          <a:xfrm>
            <a:off x="81184" y="479752"/>
            <a:ext cx="8935815" cy="584775"/>
          </a:xfrm>
          <a:prstGeom prst="rect">
            <a:avLst/>
          </a:prstGeom>
          <a:solidFill>
            <a:schemeClr val="bg1"/>
          </a:solidFill>
          <a:ln w="9525">
            <a:solidFill>
              <a:schemeClr val="tx1"/>
            </a:solidFill>
            <a:miter lim="800000"/>
            <a:headEnd/>
            <a:tailEnd/>
          </a:ln>
        </p:spPr>
        <p:txBody>
          <a:bodyPr wrap="square">
            <a:spAutoFit/>
          </a:bodyPr>
          <a:lstStyle>
            <a:lvl1pPr marL="261938" indent="-174625">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224009" indent="-149339" defTabSz="390997">
              <a:spcBef>
                <a:spcPct val="0"/>
              </a:spcBef>
              <a:buFont typeface="Arial" panose="020B0604020202020204" pitchFamily="34" charset="0"/>
              <a:buChar char="•"/>
            </a:pPr>
            <a:r>
              <a:rPr lang="ja-JP" altLang="en-US" sz="1600" dirty="0"/>
              <a:t>現行計画外力、２度上昇外力（中央値）、４度上昇外力（中央値）における概算工事費を試算した。</a:t>
            </a:r>
            <a:endParaRPr lang="en-US" altLang="ja-JP" sz="1600" dirty="0"/>
          </a:p>
          <a:p>
            <a:pPr marL="224009" indent="-149339" defTabSz="390997">
              <a:spcBef>
                <a:spcPct val="0"/>
              </a:spcBef>
              <a:buFont typeface="Arial" panose="020B0604020202020204" pitchFamily="34" charset="0"/>
              <a:buChar char="•"/>
            </a:pPr>
            <a:r>
              <a:rPr lang="en-US" altLang="ja-JP" sz="1600" dirty="0"/>
              <a:t>2</a:t>
            </a:r>
            <a:r>
              <a:rPr lang="ja-JP" altLang="en-US" sz="1600" dirty="0"/>
              <a:t>度上昇対応では約</a:t>
            </a:r>
            <a:r>
              <a:rPr lang="en-US" altLang="ja-JP" sz="1600" dirty="0"/>
              <a:t>12</a:t>
            </a:r>
            <a:r>
              <a:rPr lang="ja-JP" altLang="en-US" sz="1600" dirty="0"/>
              <a:t>億円、</a:t>
            </a:r>
            <a:r>
              <a:rPr lang="en-US" altLang="ja-JP" sz="1600" dirty="0"/>
              <a:t>4</a:t>
            </a:r>
            <a:r>
              <a:rPr lang="ja-JP" altLang="en-US" sz="1600" dirty="0"/>
              <a:t>度上昇対応では約</a:t>
            </a:r>
            <a:r>
              <a:rPr lang="en-US" altLang="ja-JP" sz="1600" dirty="0"/>
              <a:t>15</a:t>
            </a:r>
            <a:r>
              <a:rPr lang="ja-JP" altLang="en-US" sz="1600" dirty="0"/>
              <a:t>億円のコスト増となる。</a:t>
            </a:r>
          </a:p>
        </p:txBody>
      </p:sp>
      <p:cxnSp>
        <p:nvCxnSpPr>
          <p:cNvPr id="4" name="直線矢印コネクタ 3">
            <a:extLst>
              <a:ext uri="{FF2B5EF4-FFF2-40B4-BE49-F238E27FC236}">
                <a16:creationId xmlns:a16="http://schemas.microsoft.com/office/drawing/2014/main" id="{9B6CEE43-A699-43B5-9A69-82CF31D434B7}"/>
              </a:ext>
            </a:extLst>
          </p:cNvPr>
          <p:cNvCxnSpPr>
            <a:cxnSpLocks/>
          </p:cNvCxnSpPr>
          <p:nvPr/>
        </p:nvCxnSpPr>
        <p:spPr>
          <a:xfrm>
            <a:off x="8593493" y="4603750"/>
            <a:ext cx="0" cy="650875"/>
          </a:xfrm>
          <a:prstGeom prst="straightConnector1">
            <a:avLst/>
          </a:prstGeom>
          <a:ln w="25400" cap="rnd">
            <a:solidFill>
              <a:srgbClr val="0000FF"/>
            </a:solidFill>
            <a:headEnd type="arrow" w="sm" len="sm"/>
            <a:tailEnd type="arrow" w="sm" len="sm"/>
          </a:ln>
        </p:spPr>
        <p:style>
          <a:lnRef idx="1">
            <a:schemeClr val="accent1"/>
          </a:lnRef>
          <a:fillRef idx="0">
            <a:schemeClr val="accent1"/>
          </a:fillRef>
          <a:effectRef idx="0">
            <a:schemeClr val="accent1"/>
          </a:effectRef>
          <a:fontRef idx="minor">
            <a:schemeClr val="tx1"/>
          </a:fontRef>
        </p:style>
      </p:cxnSp>
      <p:cxnSp>
        <p:nvCxnSpPr>
          <p:cNvPr id="15" name="直線矢印コネクタ 14">
            <a:extLst>
              <a:ext uri="{FF2B5EF4-FFF2-40B4-BE49-F238E27FC236}">
                <a16:creationId xmlns:a16="http://schemas.microsoft.com/office/drawing/2014/main" id="{1E381570-32EB-4ECC-AF1C-4603F79EC30E}"/>
              </a:ext>
            </a:extLst>
          </p:cNvPr>
          <p:cNvCxnSpPr>
            <a:cxnSpLocks/>
          </p:cNvCxnSpPr>
          <p:nvPr/>
        </p:nvCxnSpPr>
        <p:spPr>
          <a:xfrm>
            <a:off x="8593493" y="3813162"/>
            <a:ext cx="0" cy="790588"/>
          </a:xfrm>
          <a:prstGeom prst="straightConnector1">
            <a:avLst/>
          </a:prstGeom>
          <a:ln w="25400" cap="rnd">
            <a:solidFill>
              <a:srgbClr val="FF6600"/>
            </a:solidFill>
            <a:headEnd type="arrow" w="sm" len="sm"/>
            <a:tailEnd type="arrow" w="sm" len="sm"/>
          </a:ln>
        </p:spPr>
        <p:style>
          <a:lnRef idx="1">
            <a:schemeClr val="accent1"/>
          </a:lnRef>
          <a:fillRef idx="0">
            <a:schemeClr val="accent1"/>
          </a:fillRef>
          <a:effectRef idx="0">
            <a:schemeClr val="accent1"/>
          </a:effectRef>
          <a:fontRef idx="minor">
            <a:schemeClr val="tx1"/>
          </a:fontRef>
        </p:style>
      </p:cxnSp>
      <p:cxnSp>
        <p:nvCxnSpPr>
          <p:cNvPr id="16" name="直線矢印コネクタ 15">
            <a:extLst>
              <a:ext uri="{FF2B5EF4-FFF2-40B4-BE49-F238E27FC236}">
                <a16:creationId xmlns:a16="http://schemas.microsoft.com/office/drawing/2014/main" id="{C087C4A8-4784-419E-9520-6077693183CE}"/>
              </a:ext>
            </a:extLst>
          </p:cNvPr>
          <p:cNvCxnSpPr>
            <a:cxnSpLocks/>
          </p:cNvCxnSpPr>
          <p:nvPr/>
        </p:nvCxnSpPr>
        <p:spPr>
          <a:xfrm>
            <a:off x="8593493" y="3173182"/>
            <a:ext cx="0" cy="657999"/>
          </a:xfrm>
          <a:prstGeom prst="straightConnector1">
            <a:avLst/>
          </a:prstGeom>
          <a:ln w="25400" cap="rnd">
            <a:solidFill>
              <a:srgbClr val="00B050"/>
            </a:solidFill>
            <a:headEnd type="arrow" w="sm" len="sm"/>
            <a:tailEnd type="arrow" w="sm" len="sm"/>
          </a:ln>
        </p:spPr>
        <p:style>
          <a:lnRef idx="1">
            <a:schemeClr val="accent1"/>
          </a:lnRef>
          <a:fillRef idx="0">
            <a:schemeClr val="accent1"/>
          </a:fillRef>
          <a:effectRef idx="0">
            <a:schemeClr val="accent1"/>
          </a:effectRef>
          <a:fontRef idx="minor">
            <a:schemeClr val="tx1"/>
          </a:fontRef>
        </p:style>
      </p:cxnSp>
      <p:sp>
        <p:nvSpPr>
          <p:cNvPr id="17" name="テキスト ボックス 16">
            <a:extLst>
              <a:ext uri="{FF2B5EF4-FFF2-40B4-BE49-F238E27FC236}">
                <a16:creationId xmlns:a16="http://schemas.microsoft.com/office/drawing/2014/main" id="{BC5FEEF3-083B-483C-AE26-6BDDD109AD34}"/>
              </a:ext>
            </a:extLst>
          </p:cNvPr>
          <p:cNvSpPr txBox="1"/>
          <p:nvPr/>
        </p:nvSpPr>
        <p:spPr>
          <a:xfrm>
            <a:off x="8593493" y="4727755"/>
            <a:ext cx="443250" cy="400110"/>
          </a:xfrm>
          <a:prstGeom prst="rect">
            <a:avLst/>
          </a:prstGeom>
          <a:noFill/>
        </p:spPr>
        <p:txBody>
          <a:bodyPr wrap="square" rtlCol="0">
            <a:spAutoFit/>
          </a:bodyPr>
          <a:lstStyle/>
          <a:p>
            <a:r>
              <a:rPr lang="ja-JP" altLang="en-US" sz="1000" dirty="0">
                <a:solidFill>
                  <a:srgbClr val="0000FF"/>
                </a:solidFill>
              </a:rPr>
              <a:t>土木工事</a:t>
            </a:r>
            <a:endParaRPr lang="ja-JP" altLang="en-US" sz="1000" dirty="0"/>
          </a:p>
        </p:txBody>
      </p:sp>
      <p:sp>
        <p:nvSpPr>
          <p:cNvPr id="18" name="テキスト ボックス 17">
            <a:extLst>
              <a:ext uri="{FF2B5EF4-FFF2-40B4-BE49-F238E27FC236}">
                <a16:creationId xmlns:a16="http://schemas.microsoft.com/office/drawing/2014/main" id="{4013CE33-B667-424C-A802-1EFAB8E67047}"/>
              </a:ext>
            </a:extLst>
          </p:cNvPr>
          <p:cNvSpPr txBox="1"/>
          <p:nvPr/>
        </p:nvSpPr>
        <p:spPr>
          <a:xfrm>
            <a:off x="8593493" y="4008401"/>
            <a:ext cx="443250" cy="400110"/>
          </a:xfrm>
          <a:prstGeom prst="rect">
            <a:avLst/>
          </a:prstGeom>
          <a:noFill/>
        </p:spPr>
        <p:txBody>
          <a:bodyPr wrap="square" rtlCol="0">
            <a:spAutoFit/>
          </a:bodyPr>
          <a:lstStyle/>
          <a:p>
            <a:r>
              <a:rPr lang="ja-JP" altLang="en-US" sz="1000" dirty="0">
                <a:solidFill>
                  <a:srgbClr val="FF6600"/>
                </a:solidFill>
              </a:rPr>
              <a:t>仮設工事</a:t>
            </a:r>
          </a:p>
        </p:txBody>
      </p:sp>
      <p:sp>
        <p:nvSpPr>
          <p:cNvPr id="19" name="テキスト ボックス 18">
            <a:extLst>
              <a:ext uri="{FF2B5EF4-FFF2-40B4-BE49-F238E27FC236}">
                <a16:creationId xmlns:a16="http://schemas.microsoft.com/office/drawing/2014/main" id="{20926FE8-E21B-4DD1-8F23-0FF85977D921}"/>
              </a:ext>
            </a:extLst>
          </p:cNvPr>
          <p:cNvSpPr txBox="1"/>
          <p:nvPr/>
        </p:nvSpPr>
        <p:spPr>
          <a:xfrm>
            <a:off x="8589685" y="3173182"/>
            <a:ext cx="554315" cy="553998"/>
          </a:xfrm>
          <a:prstGeom prst="rect">
            <a:avLst/>
          </a:prstGeom>
          <a:noFill/>
        </p:spPr>
        <p:txBody>
          <a:bodyPr wrap="square" rtlCol="0">
            <a:spAutoFit/>
          </a:bodyPr>
          <a:lstStyle/>
          <a:p>
            <a:r>
              <a:rPr lang="ja-JP" altLang="en-US" sz="1000" dirty="0">
                <a:solidFill>
                  <a:srgbClr val="00B050"/>
                </a:solidFill>
              </a:rPr>
              <a:t>電気・機械設備</a:t>
            </a:r>
          </a:p>
        </p:txBody>
      </p:sp>
      <p:pic>
        <p:nvPicPr>
          <p:cNvPr id="24" name="図 23">
            <a:extLst>
              <a:ext uri="{FF2B5EF4-FFF2-40B4-BE49-F238E27FC236}">
                <a16:creationId xmlns:a16="http://schemas.microsoft.com/office/drawing/2014/main" id="{C3B7B169-A371-44E7-AE3E-EBA089CA8617}"/>
              </a:ext>
            </a:extLst>
          </p:cNvPr>
          <p:cNvPicPr>
            <a:picLocks noChangeAspect="1"/>
          </p:cNvPicPr>
          <p:nvPr/>
        </p:nvPicPr>
        <p:blipFill>
          <a:blip r:embed="rId3"/>
          <a:stretch>
            <a:fillRect/>
          </a:stretch>
        </p:blipFill>
        <p:spPr>
          <a:xfrm>
            <a:off x="5426538" y="6146154"/>
            <a:ext cx="3105609" cy="658418"/>
          </a:xfrm>
          <a:prstGeom prst="rect">
            <a:avLst/>
          </a:prstGeom>
        </p:spPr>
      </p:pic>
      <p:pic>
        <p:nvPicPr>
          <p:cNvPr id="3" name="図 2">
            <a:extLst>
              <a:ext uri="{FF2B5EF4-FFF2-40B4-BE49-F238E27FC236}">
                <a16:creationId xmlns:a16="http://schemas.microsoft.com/office/drawing/2014/main" id="{8F507325-BC6E-4D5D-AC8F-9034A0BD3B68}"/>
              </a:ext>
            </a:extLst>
          </p:cNvPr>
          <p:cNvPicPr>
            <a:picLocks noChangeAspect="1"/>
          </p:cNvPicPr>
          <p:nvPr/>
        </p:nvPicPr>
        <p:blipFill>
          <a:blip r:embed="rId4"/>
          <a:stretch>
            <a:fillRect/>
          </a:stretch>
        </p:blipFill>
        <p:spPr>
          <a:xfrm>
            <a:off x="4701425" y="1428935"/>
            <a:ext cx="4335318" cy="1308587"/>
          </a:xfrm>
          <a:prstGeom prst="rect">
            <a:avLst/>
          </a:prstGeom>
        </p:spPr>
      </p:pic>
      <p:pic>
        <p:nvPicPr>
          <p:cNvPr id="6" name="図 5">
            <a:extLst>
              <a:ext uri="{FF2B5EF4-FFF2-40B4-BE49-F238E27FC236}">
                <a16:creationId xmlns:a16="http://schemas.microsoft.com/office/drawing/2014/main" id="{1758ABC7-2072-4759-98CA-44335A991B7E}"/>
              </a:ext>
            </a:extLst>
          </p:cNvPr>
          <p:cNvPicPr>
            <a:picLocks noChangeAspect="1"/>
          </p:cNvPicPr>
          <p:nvPr/>
        </p:nvPicPr>
        <p:blipFill>
          <a:blip r:embed="rId5"/>
          <a:stretch>
            <a:fillRect/>
          </a:stretch>
        </p:blipFill>
        <p:spPr>
          <a:xfrm>
            <a:off x="136158" y="2420845"/>
            <a:ext cx="4435841" cy="4158087"/>
          </a:xfrm>
          <a:prstGeom prst="rect">
            <a:avLst/>
          </a:prstGeom>
        </p:spPr>
      </p:pic>
    </p:spTree>
    <p:extLst>
      <p:ext uri="{BB962C8B-B14F-4D97-AF65-F5344CB8AC3E}">
        <p14:creationId xmlns:p14="http://schemas.microsoft.com/office/powerpoint/2010/main" val="21615982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2"/>
          <p:cNvSpPr>
            <a:spLocks noChangeArrowheads="1"/>
          </p:cNvSpPr>
          <p:nvPr/>
        </p:nvSpPr>
        <p:spPr bwMode="auto">
          <a:xfrm>
            <a:off x="0" y="-58266"/>
            <a:ext cx="9144000" cy="390295"/>
          </a:xfrm>
          <a:prstGeom prst="rect">
            <a:avLst/>
          </a:prstGeom>
          <a:gradFill rotWithShape="1">
            <a:gsLst>
              <a:gs pos="0">
                <a:srgbClr val="03D4A8"/>
              </a:gs>
              <a:gs pos="25000">
                <a:srgbClr val="21D6E0"/>
              </a:gs>
              <a:gs pos="75000">
                <a:srgbClr val="0087E6"/>
              </a:gs>
              <a:gs pos="100000">
                <a:srgbClr val="005CBF"/>
              </a:gs>
            </a:gsLst>
            <a:path path="shape">
              <a:fillToRect l="50000" t="50000" r="50000" b="50000"/>
            </a:path>
          </a:gradFill>
          <a:ln w="9525">
            <a:noFill/>
            <a:miter lim="800000"/>
            <a:headEnd/>
            <a:tailEnd/>
          </a:ln>
        </p:spPr>
        <p:txBody>
          <a:bodyPr tIns="36000" anchor="ctr">
            <a:spAutoFit/>
          </a:bodyPr>
          <a:lstStyle>
            <a:defPPr>
              <a:defRPr lang="ja-JP"/>
            </a:defPPr>
            <a:lvl1pPr algn="l" rtl="0" fontAlgn="base">
              <a:spcBef>
                <a:spcPct val="0"/>
              </a:spcBef>
              <a:spcAft>
                <a:spcPct val="0"/>
              </a:spcAft>
              <a:defRPr kumimoji="1" sz="1600" kern="1200">
                <a:solidFill>
                  <a:schemeClr val="tx1"/>
                </a:solidFill>
                <a:latin typeface="Arial" charset="0"/>
                <a:ea typeface="ＭＳ Ｐゴシック" pitchFamily="50" charset="-128"/>
                <a:cs typeface="+mn-cs"/>
              </a:defRPr>
            </a:lvl1pPr>
            <a:lvl2pPr marL="457200" algn="l" rtl="0" fontAlgn="base">
              <a:spcBef>
                <a:spcPct val="0"/>
              </a:spcBef>
              <a:spcAft>
                <a:spcPct val="0"/>
              </a:spcAft>
              <a:defRPr kumimoji="1" sz="1600" kern="1200">
                <a:solidFill>
                  <a:schemeClr val="tx1"/>
                </a:solidFill>
                <a:latin typeface="Arial" charset="0"/>
                <a:ea typeface="ＭＳ Ｐゴシック" pitchFamily="50" charset="-128"/>
                <a:cs typeface="+mn-cs"/>
              </a:defRPr>
            </a:lvl2pPr>
            <a:lvl3pPr marL="914400" algn="l" rtl="0" fontAlgn="base">
              <a:spcBef>
                <a:spcPct val="0"/>
              </a:spcBef>
              <a:spcAft>
                <a:spcPct val="0"/>
              </a:spcAft>
              <a:defRPr kumimoji="1" sz="1600" kern="1200">
                <a:solidFill>
                  <a:schemeClr val="tx1"/>
                </a:solidFill>
                <a:latin typeface="Arial" charset="0"/>
                <a:ea typeface="ＭＳ Ｐゴシック" pitchFamily="50" charset="-128"/>
                <a:cs typeface="+mn-cs"/>
              </a:defRPr>
            </a:lvl3pPr>
            <a:lvl4pPr marL="1371600" algn="l" rtl="0" fontAlgn="base">
              <a:spcBef>
                <a:spcPct val="0"/>
              </a:spcBef>
              <a:spcAft>
                <a:spcPct val="0"/>
              </a:spcAft>
              <a:defRPr kumimoji="1" sz="1600" kern="1200">
                <a:solidFill>
                  <a:schemeClr val="tx1"/>
                </a:solidFill>
                <a:latin typeface="Arial" charset="0"/>
                <a:ea typeface="ＭＳ Ｐゴシック" pitchFamily="50" charset="-128"/>
                <a:cs typeface="+mn-cs"/>
              </a:defRPr>
            </a:lvl4pPr>
            <a:lvl5pPr marL="1828800" algn="l" rtl="0" fontAlgn="base">
              <a:spcBef>
                <a:spcPct val="0"/>
              </a:spcBef>
              <a:spcAft>
                <a:spcPct val="0"/>
              </a:spcAft>
              <a:defRPr kumimoji="1" sz="1600" kern="1200">
                <a:solidFill>
                  <a:schemeClr val="tx1"/>
                </a:solidFill>
                <a:latin typeface="Arial" charset="0"/>
                <a:ea typeface="ＭＳ Ｐゴシック" pitchFamily="50" charset="-128"/>
                <a:cs typeface="+mn-cs"/>
              </a:defRPr>
            </a:lvl5pPr>
            <a:lvl6pPr marL="2286000" algn="l" defTabSz="914400" rtl="0" eaLnBrk="1" latinLnBrk="0" hangingPunct="1">
              <a:defRPr kumimoji="1" sz="1600" kern="1200">
                <a:solidFill>
                  <a:schemeClr val="tx1"/>
                </a:solidFill>
                <a:latin typeface="Arial" charset="0"/>
                <a:ea typeface="ＭＳ Ｐゴシック" pitchFamily="50" charset="-128"/>
                <a:cs typeface="+mn-cs"/>
              </a:defRPr>
            </a:lvl6pPr>
            <a:lvl7pPr marL="2743200" algn="l" defTabSz="914400" rtl="0" eaLnBrk="1" latinLnBrk="0" hangingPunct="1">
              <a:defRPr kumimoji="1" sz="1600" kern="1200">
                <a:solidFill>
                  <a:schemeClr val="tx1"/>
                </a:solidFill>
                <a:latin typeface="Arial" charset="0"/>
                <a:ea typeface="ＭＳ Ｐゴシック" pitchFamily="50" charset="-128"/>
                <a:cs typeface="+mn-cs"/>
              </a:defRPr>
            </a:lvl7pPr>
            <a:lvl8pPr marL="3200400" algn="l" defTabSz="914400" rtl="0" eaLnBrk="1" latinLnBrk="0" hangingPunct="1">
              <a:defRPr kumimoji="1" sz="1600" kern="1200">
                <a:solidFill>
                  <a:schemeClr val="tx1"/>
                </a:solidFill>
                <a:latin typeface="Arial" charset="0"/>
                <a:ea typeface="ＭＳ Ｐゴシック" pitchFamily="50" charset="-128"/>
                <a:cs typeface="+mn-cs"/>
              </a:defRPr>
            </a:lvl8pPr>
            <a:lvl9pPr marL="3657600" algn="l" defTabSz="914400" rtl="0" eaLnBrk="1" latinLnBrk="0" hangingPunct="1">
              <a:defRPr kumimoji="1" sz="1600" kern="1200">
                <a:solidFill>
                  <a:schemeClr val="tx1"/>
                </a:solidFill>
                <a:latin typeface="Arial" charset="0"/>
                <a:ea typeface="ＭＳ Ｐゴシック" pitchFamily="50" charset="-128"/>
                <a:cs typeface="+mn-cs"/>
              </a:defRPr>
            </a:lvl9pPr>
          </a:lstStyle>
          <a:p>
            <a:r>
              <a:rPr kumimoji="0" lang="en-US" altLang="ja-JP" sz="2000" b="1" dirty="0">
                <a:solidFill>
                  <a:schemeClr val="bg1"/>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3.3</a:t>
            </a:r>
            <a:r>
              <a:rPr kumimoji="0" lang="ja-JP" altLang="en-US" sz="2000" b="1" dirty="0">
                <a:solidFill>
                  <a:schemeClr val="bg1"/>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　設計外力の違いによる水門の概算工事費の試算</a:t>
            </a:r>
          </a:p>
        </p:txBody>
      </p:sp>
      <p:sp>
        <p:nvSpPr>
          <p:cNvPr id="12" name="スライド番号プレースホルダー 2">
            <a:extLst>
              <a:ext uri="{FF2B5EF4-FFF2-40B4-BE49-F238E27FC236}">
                <a16:creationId xmlns:a16="http://schemas.microsoft.com/office/drawing/2014/main" id="{BFB92082-78EF-4CE0-A09A-87D994986779}"/>
              </a:ext>
            </a:extLst>
          </p:cNvPr>
          <p:cNvSpPr>
            <a:spLocks noGrp="1"/>
          </p:cNvSpPr>
          <p:nvPr>
            <p:ph type="sldNum" sz="quarter" idx="12"/>
          </p:nvPr>
        </p:nvSpPr>
        <p:spPr>
          <a:xfrm>
            <a:off x="6979343" y="6492875"/>
            <a:ext cx="2057400" cy="365125"/>
          </a:xfrm>
        </p:spPr>
        <p:txBody>
          <a:bodyPr/>
          <a:lstStyle/>
          <a:p>
            <a:fld id="{5E3F6313-0071-4C5D-9E06-91E8809F988F}" type="slidenum">
              <a:rPr kumimoji="1" lang="ja-JP" altLang="en-US" sz="1600" smtClean="0">
                <a:solidFill>
                  <a:schemeClr val="tx1"/>
                </a:solidFill>
              </a:rPr>
              <a:pPr/>
              <a:t>4</a:t>
            </a:fld>
            <a:endParaRPr kumimoji="1" lang="ja-JP" altLang="en-US" sz="1600" dirty="0">
              <a:solidFill>
                <a:schemeClr val="tx1"/>
              </a:solidFill>
            </a:endParaRPr>
          </a:p>
        </p:txBody>
      </p:sp>
      <p:sp>
        <p:nvSpPr>
          <p:cNvPr id="24" name="Text Box 9">
            <a:extLst>
              <a:ext uri="{FF2B5EF4-FFF2-40B4-BE49-F238E27FC236}">
                <a16:creationId xmlns:a16="http://schemas.microsoft.com/office/drawing/2014/main" id="{74AB9C35-1010-47E1-AC1F-24520CE0A7EB}"/>
              </a:ext>
            </a:extLst>
          </p:cNvPr>
          <p:cNvSpPr txBox="1">
            <a:spLocks noChangeArrowheads="1"/>
          </p:cNvSpPr>
          <p:nvPr/>
        </p:nvSpPr>
        <p:spPr bwMode="auto">
          <a:xfrm>
            <a:off x="81184" y="403552"/>
            <a:ext cx="8935815" cy="954107"/>
          </a:xfrm>
          <a:prstGeom prst="rect">
            <a:avLst/>
          </a:prstGeom>
          <a:solidFill>
            <a:schemeClr val="bg1"/>
          </a:solidFill>
          <a:ln w="9525">
            <a:solidFill>
              <a:schemeClr val="tx1"/>
            </a:solidFill>
            <a:miter lim="800000"/>
            <a:headEnd/>
            <a:tailEnd/>
          </a:ln>
        </p:spPr>
        <p:txBody>
          <a:bodyPr wrap="square">
            <a:spAutoFit/>
          </a:bodyPr>
          <a:lstStyle>
            <a:lvl1pPr marL="261938" indent="-174625">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224009" indent="-149339" defTabSz="390997">
              <a:spcBef>
                <a:spcPct val="0"/>
              </a:spcBef>
              <a:buFont typeface="Arial" panose="020B0604020202020204" pitchFamily="34" charset="0"/>
              <a:buChar char="•"/>
            </a:pPr>
            <a:r>
              <a:rPr lang="ja-JP" altLang="en-US" sz="1400" dirty="0"/>
              <a:t>将来</a:t>
            </a:r>
            <a:r>
              <a:rPr lang="en-US" altLang="ja-JP" sz="1400" dirty="0"/>
              <a:t>2</a:t>
            </a:r>
            <a:r>
              <a:rPr lang="ja-JP" altLang="en-US" sz="1400" dirty="0"/>
              <a:t>度上昇への対応方法の違いによる概算工事費を算出した結果、初期費用はケース３が最も安価であるが、外力の増大によって、膨大な改修費が必要となる。</a:t>
            </a:r>
            <a:endParaRPr lang="en-US" altLang="ja-JP" sz="1400" dirty="0"/>
          </a:p>
          <a:p>
            <a:pPr marL="224009" indent="-149339" defTabSz="390997">
              <a:spcBef>
                <a:spcPct val="0"/>
              </a:spcBef>
              <a:buFont typeface="Arial" panose="020B0604020202020204" pitchFamily="34" charset="0"/>
              <a:buChar char="•"/>
            </a:pPr>
            <a:r>
              <a:rPr lang="ja-JP" altLang="en-US" sz="1400" dirty="0"/>
              <a:t>機械・整備系の更新時に２度上昇対応とするケース２はケース１と比較して</a:t>
            </a:r>
            <a:r>
              <a:rPr lang="en-US" altLang="ja-JP" sz="1400" dirty="0"/>
              <a:t>2</a:t>
            </a:r>
            <a:r>
              <a:rPr lang="ja-JP" altLang="en-US" sz="1400" dirty="0"/>
              <a:t>億円増（</a:t>
            </a:r>
            <a:r>
              <a:rPr lang="en-US" altLang="ja-JP" sz="1400" dirty="0"/>
              <a:t>2%</a:t>
            </a:r>
            <a:r>
              <a:rPr lang="ja-JP" altLang="en-US" sz="1400" dirty="0"/>
              <a:t>）となる。</a:t>
            </a:r>
            <a:endParaRPr lang="en-US" altLang="ja-JP" sz="1400" dirty="0"/>
          </a:p>
          <a:p>
            <a:pPr marL="224009" indent="-149339" defTabSz="390997">
              <a:spcBef>
                <a:spcPct val="0"/>
              </a:spcBef>
              <a:buFont typeface="Arial" panose="020B0604020202020204" pitchFamily="34" charset="0"/>
              <a:buChar char="•"/>
            </a:pPr>
            <a:r>
              <a:rPr lang="ja-JP" altLang="en-US" sz="1400" dirty="0"/>
              <a:t>すべての部位を途中段階で改修するケース３はケース１と比較して</a:t>
            </a:r>
            <a:r>
              <a:rPr lang="en-US" altLang="ja-JP" sz="1400" dirty="0"/>
              <a:t>37</a:t>
            </a:r>
            <a:r>
              <a:rPr lang="ja-JP" altLang="en-US" sz="1400" dirty="0"/>
              <a:t>億円増（</a:t>
            </a:r>
            <a:r>
              <a:rPr lang="en-US" altLang="ja-JP" sz="1400" dirty="0"/>
              <a:t>35%</a:t>
            </a:r>
            <a:r>
              <a:rPr lang="ja-JP" altLang="en-US" sz="1400" dirty="0"/>
              <a:t>）となる。</a:t>
            </a:r>
          </a:p>
        </p:txBody>
      </p:sp>
      <p:sp>
        <p:nvSpPr>
          <p:cNvPr id="179" name="テキスト ボックス 178">
            <a:extLst>
              <a:ext uri="{FF2B5EF4-FFF2-40B4-BE49-F238E27FC236}">
                <a16:creationId xmlns:a16="http://schemas.microsoft.com/office/drawing/2014/main" id="{1E63762D-D3D1-43D4-A870-0381072E18EE}"/>
              </a:ext>
            </a:extLst>
          </p:cNvPr>
          <p:cNvSpPr txBox="1"/>
          <p:nvPr/>
        </p:nvSpPr>
        <p:spPr>
          <a:xfrm>
            <a:off x="0" y="1349368"/>
            <a:ext cx="4905376" cy="1308050"/>
          </a:xfrm>
          <a:prstGeom prst="rect">
            <a:avLst/>
          </a:prstGeom>
          <a:noFill/>
        </p:spPr>
        <p:txBody>
          <a:bodyPr wrap="square" rtlCol="0">
            <a:spAutoFit/>
          </a:bodyPr>
          <a:lstStyle/>
          <a:p>
            <a:r>
              <a:rPr lang="ja-JP" altLang="en-US" sz="1200" dirty="0">
                <a:solidFill>
                  <a:srgbClr val="0000FF"/>
                </a:solidFill>
              </a:rPr>
              <a:t>■将来２度上昇への対応方法</a:t>
            </a:r>
            <a:endParaRPr lang="en-US" altLang="ja-JP" sz="1200" dirty="0">
              <a:solidFill>
                <a:srgbClr val="0000FF"/>
              </a:solidFill>
            </a:endParaRPr>
          </a:p>
          <a:p>
            <a:r>
              <a:rPr lang="ja-JP" altLang="en-US" sz="1200" dirty="0"/>
              <a:t>　</a:t>
            </a:r>
            <a:r>
              <a:rPr lang="ja-JP" altLang="en-US" sz="1100" dirty="0"/>
              <a:t>（ケース１）当初建設時からすべての部位において将来２度上昇の外力に対応する水門を建設する</a:t>
            </a:r>
            <a:endParaRPr lang="en-US" altLang="ja-JP" sz="1100" dirty="0"/>
          </a:p>
          <a:p>
            <a:r>
              <a:rPr lang="ja-JP" altLang="en-US" sz="1100" dirty="0"/>
              <a:t>　（ケース２）当初建設時は土木施設のみ将来２度上昇の外力に対応する水門を建設し、途中段階で機械設備系を</a:t>
            </a:r>
            <a:r>
              <a:rPr lang="en-US" altLang="ja-JP" sz="1100" dirty="0"/>
              <a:t>2</a:t>
            </a:r>
            <a:r>
              <a:rPr lang="ja-JP" altLang="en-US" sz="1100" dirty="0"/>
              <a:t>度上昇対応に改修する</a:t>
            </a:r>
            <a:endParaRPr lang="en-US" altLang="ja-JP" sz="1100" dirty="0"/>
          </a:p>
          <a:p>
            <a:r>
              <a:rPr lang="ja-JP" altLang="en-US" sz="1100" dirty="0"/>
              <a:t>　（ケース３）当初建設時は現行計画外力で建設し、途中段階で</a:t>
            </a:r>
            <a:r>
              <a:rPr lang="en-US" altLang="ja-JP" sz="1100" dirty="0"/>
              <a:t>2</a:t>
            </a:r>
            <a:r>
              <a:rPr lang="ja-JP" altLang="en-US" sz="1100" dirty="0"/>
              <a:t>度上昇外力に対応する。</a:t>
            </a:r>
          </a:p>
        </p:txBody>
      </p:sp>
      <p:pic>
        <p:nvPicPr>
          <p:cNvPr id="8" name="図 7">
            <a:extLst>
              <a:ext uri="{FF2B5EF4-FFF2-40B4-BE49-F238E27FC236}">
                <a16:creationId xmlns:a16="http://schemas.microsoft.com/office/drawing/2014/main" id="{F90BC484-5D66-44BD-A9CF-FAF1EA50DEDF}"/>
              </a:ext>
            </a:extLst>
          </p:cNvPr>
          <p:cNvPicPr>
            <a:picLocks noChangeAspect="1"/>
          </p:cNvPicPr>
          <p:nvPr/>
        </p:nvPicPr>
        <p:blipFill rotWithShape="1">
          <a:blip r:embed="rId2"/>
          <a:srcRect l="6084" t="83104" r="55834"/>
          <a:stretch/>
        </p:blipFill>
        <p:spPr>
          <a:xfrm>
            <a:off x="5025564" y="5297375"/>
            <a:ext cx="4212000" cy="931429"/>
          </a:xfrm>
          <a:prstGeom prst="rect">
            <a:avLst/>
          </a:prstGeom>
        </p:spPr>
      </p:pic>
      <p:pic>
        <p:nvPicPr>
          <p:cNvPr id="2" name="図 1">
            <a:extLst>
              <a:ext uri="{FF2B5EF4-FFF2-40B4-BE49-F238E27FC236}">
                <a16:creationId xmlns:a16="http://schemas.microsoft.com/office/drawing/2014/main" id="{1FCDCE5B-74EC-47AC-8199-557AA6642FAD}"/>
              </a:ext>
            </a:extLst>
          </p:cNvPr>
          <p:cNvPicPr>
            <a:picLocks noChangeAspect="1"/>
          </p:cNvPicPr>
          <p:nvPr/>
        </p:nvPicPr>
        <p:blipFill rotWithShape="1">
          <a:blip r:embed="rId3"/>
          <a:srcRect r="35416"/>
          <a:stretch/>
        </p:blipFill>
        <p:spPr>
          <a:xfrm>
            <a:off x="4755775" y="1494903"/>
            <a:ext cx="4280968" cy="3868193"/>
          </a:xfrm>
          <a:prstGeom prst="rect">
            <a:avLst/>
          </a:prstGeom>
        </p:spPr>
      </p:pic>
      <p:cxnSp>
        <p:nvCxnSpPr>
          <p:cNvPr id="9" name="直線矢印コネクタ 8">
            <a:extLst>
              <a:ext uri="{FF2B5EF4-FFF2-40B4-BE49-F238E27FC236}">
                <a16:creationId xmlns:a16="http://schemas.microsoft.com/office/drawing/2014/main" id="{487E1D6D-A9C3-40FF-ACFC-F966754B223A}"/>
              </a:ext>
            </a:extLst>
          </p:cNvPr>
          <p:cNvCxnSpPr>
            <a:cxnSpLocks/>
          </p:cNvCxnSpPr>
          <p:nvPr/>
        </p:nvCxnSpPr>
        <p:spPr>
          <a:xfrm>
            <a:off x="8691592" y="3838575"/>
            <a:ext cx="0" cy="501650"/>
          </a:xfrm>
          <a:prstGeom prst="straightConnector1">
            <a:avLst/>
          </a:prstGeom>
          <a:ln w="25400" cap="rnd">
            <a:solidFill>
              <a:srgbClr val="0000FF"/>
            </a:solidFill>
            <a:headEnd type="arrow" w="sm" len="sm"/>
            <a:tailEnd type="arrow" w="sm" len="sm"/>
          </a:ln>
        </p:spPr>
        <p:style>
          <a:lnRef idx="1">
            <a:schemeClr val="accent1"/>
          </a:lnRef>
          <a:fillRef idx="0">
            <a:schemeClr val="accent1"/>
          </a:fillRef>
          <a:effectRef idx="0">
            <a:schemeClr val="accent1"/>
          </a:effectRef>
          <a:fontRef idx="minor">
            <a:schemeClr val="tx1"/>
          </a:fontRef>
        </p:style>
      </p:cxnSp>
      <p:cxnSp>
        <p:nvCxnSpPr>
          <p:cNvPr id="10" name="直線矢印コネクタ 9">
            <a:extLst>
              <a:ext uri="{FF2B5EF4-FFF2-40B4-BE49-F238E27FC236}">
                <a16:creationId xmlns:a16="http://schemas.microsoft.com/office/drawing/2014/main" id="{501858F1-DB08-4F50-86DD-58BA319AA461}"/>
              </a:ext>
            </a:extLst>
          </p:cNvPr>
          <p:cNvCxnSpPr>
            <a:cxnSpLocks/>
          </p:cNvCxnSpPr>
          <p:nvPr/>
        </p:nvCxnSpPr>
        <p:spPr>
          <a:xfrm>
            <a:off x="8691592" y="3178175"/>
            <a:ext cx="0" cy="660400"/>
          </a:xfrm>
          <a:prstGeom prst="straightConnector1">
            <a:avLst/>
          </a:prstGeom>
          <a:ln w="25400" cap="rnd">
            <a:solidFill>
              <a:srgbClr val="FF6600"/>
            </a:solidFill>
            <a:headEnd type="arrow" w="sm" len="sm"/>
            <a:tailEnd type="arrow" w="sm" len="sm"/>
          </a:ln>
        </p:spPr>
        <p:style>
          <a:lnRef idx="1">
            <a:schemeClr val="accent1"/>
          </a:lnRef>
          <a:fillRef idx="0">
            <a:schemeClr val="accent1"/>
          </a:fillRef>
          <a:effectRef idx="0">
            <a:schemeClr val="accent1"/>
          </a:effectRef>
          <a:fontRef idx="minor">
            <a:schemeClr val="tx1"/>
          </a:fontRef>
        </p:style>
      </p:cxnSp>
      <p:cxnSp>
        <p:nvCxnSpPr>
          <p:cNvPr id="13" name="直線矢印コネクタ 12">
            <a:extLst>
              <a:ext uri="{FF2B5EF4-FFF2-40B4-BE49-F238E27FC236}">
                <a16:creationId xmlns:a16="http://schemas.microsoft.com/office/drawing/2014/main" id="{BA1A17DA-F0CC-42C8-8BA0-7CFB69FCE7DC}"/>
              </a:ext>
            </a:extLst>
          </p:cNvPr>
          <p:cNvCxnSpPr>
            <a:cxnSpLocks/>
          </p:cNvCxnSpPr>
          <p:nvPr/>
        </p:nvCxnSpPr>
        <p:spPr>
          <a:xfrm>
            <a:off x="8691592" y="2657418"/>
            <a:ext cx="0" cy="520757"/>
          </a:xfrm>
          <a:prstGeom prst="straightConnector1">
            <a:avLst/>
          </a:prstGeom>
          <a:ln w="25400" cap="rnd">
            <a:solidFill>
              <a:srgbClr val="00B050"/>
            </a:solidFill>
            <a:headEnd type="arrow" w="sm" len="sm"/>
            <a:tailEnd type="arrow" w="sm" len="sm"/>
          </a:ln>
        </p:spPr>
        <p:style>
          <a:lnRef idx="1">
            <a:schemeClr val="accent1"/>
          </a:lnRef>
          <a:fillRef idx="0">
            <a:schemeClr val="accent1"/>
          </a:fillRef>
          <a:effectRef idx="0">
            <a:schemeClr val="accent1"/>
          </a:effectRef>
          <a:fontRef idx="minor">
            <a:schemeClr val="tx1"/>
          </a:fontRef>
        </p:style>
      </p:cxnSp>
      <p:sp>
        <p:nvSpPr>
          <p:cNvPr id="14" name="テキスト ボックス 13">
            <a:extLst>
              <a:ext uri="{FF2B5EF4-FFF2-40B4-BE49-F238E27FC236}">
                <a16:creationId xmlns:a16="http://schemas.microsoft.com/office/drawing/2014/main" id="{ECE70668-E1C8-4FCC-AFBB-4E562BD8D15F}"/>
              </a:ext>
            </a:extLst>
          </p:cNvPr>
          <p:cNvSpPr txBox="1"/>
          <p:nvPr/>
        </p:nvSpPr>
        <p:spPr>
          <a:xfrm>
            <a:off x="8691592" y="3892747"/>
            <a:ext cx="443250" cy="400110"/>
          </a:xfrm>
          <a:prstGeom prst="rect">
            <a:avLst/>
          </a:prstGeom>
          <a:noFill/>
        </p:spPr>
        <p:txBody>
          <a:bodyPr wrap="square" rtlCol="0">
            <a:spAutoFit/>
          </a:bodyPr>
          <a:lstStyle/>
          <a:p>
            <a:r>
              <a:rPr lang="ja-JP" altLang="en-US" sz="1000" dirty="0">
                <a:solidFill>
                  <a:srgbClr val="0000FF"/>
                </a:solidFill>
              </a:rPr>
              <a:t>土木工事</a:t>
            </a:r>
            <a:endParaRPr lang="ja-JP" altLang="en-US" sz="1000" dirty="0"/>
          </a:p>
        </p:txBody>
      </p:sp>
      <p:sp>
        <p:nvSpPr>
          <p:cNvPr id="15" name="テキスト ボックス 14">
            <a:extLst>
              <a:ext uri="{FF2B5EF4-FFF2-40B4-BE49-F238E27FC236}">
                <a16:creationId xmlns:a16="http://schemas.microsoft.com/office/drawing/2014/main" id="{ED325144-31CA-4632-95DD-FFB85D41F4F8}"/>
              </a:ext>
            </a:extLst>
          </p:cNvPr>
          <p:cNvSpPr txBox="1"/>
          <p:nvPr/>
        </p:nvSpPr>
        <p:spPr>
          <a:xfrm>
            <a:off x="8691592" y="3298822"/>
            <a:ext cx="443250" cy="400110"/>
          </a:xfrm>
          <a:prstGeom prst="rect">
            <a:avLst/>
          </a:prstGeom>
          <a:noFill/>
        </p:spPr>
        <p:txBody>
          <a:bodyPr wrap="square" rtlCol="0">
            <a:spAutoFit/>
          </a:bodyPr>
          <a:lstStyle/>
          <a:p>
            <a:r>
              <a:rPr lang="ja-JP" altLang="en-US" sz="1000" dirty="0">
                <a:solidFill>
                  <a:srgbClr val="FF6600"/>
                </a:solidFill>
              </a:rPr>
              <a:t>仮設工事</a:t>
            </a:r>
          </a:p>
        </p:txBody>
      </p:sp>
      <p:sp>
        <p:nvSpPr>
          <p:cNvPr id="16" name="テキスト ボックス 15">
            <a:extLst>
              <a:ext uri="{FF2B5EF4-FFF2-40B4-BE49-F238E27FC236}">
                <a16:creationId xmlns:a16="http://schemas.microsoft.com/office/drawing/2014/main" id="{C957E2A0-EE70-40C5-A42C-A1FDE9E20026}"/>
              </a:ext>
            </a:extLst>
          </p:cNvPr>
          <p:cNvSpPr txBox="1"/>
          <p:nvPr/>
        </p:nvSpPr>
        <p:spPr>
          <a:xfrm>
            <a:off x="8687784" y="2657418"/>
            <a:ext cx="554315" cy="553998"/>
          </a:xfrm>
          <a:prstGeom prst="rect">
            <a:avLst/>
          </a:prstGeom>
          <a:noFill/>
        </p:spPr>
        <p:txBody>
          <a:bodyPr wrap="square" rtlCol="0">
            <a:spAutoFit/>
          </a:bodyPr>
          <a:lstStyle/>
          <a:p>
            <a:r>
              <a:rPr lang="ja-JP" altLang="en-US" sz="1000" dirty="0">
                <a:solidFill>
                  <a:srgbClr val="00B050"/>
                </a:solidFill>
              </a:rPr>
              <a:t>電気・機械設備</a:t>
            </a:r>
          </a:p>
        </p:txBody>
      </p:sp>
      <p:sp>
        <p:nvSpPr>
          <p:cNvPr id="18" name="テキスト ボックス 17">
            <a:extLst>
              <a:ext uri="{FF2B5EF4-FFF2-40B4-BE49-F238E27FC236}">
                <a16:creationId xmlns:a16="http://schemas.microsoft.com/office/drawing/2014/main" id="{40284792-53B7-45C7-A7C6-DA3872DBC97C}"/>
              </a:ext>
            </a:extLst>
          </p:cNvPr>
          <p:cNvSpPr txBox="1"/>
          <p:nvPr/>
        </p:nvSpPr>
        <p:spPr>
          <a:xfrm>
            <a:off x="8039103" y="2042863"/>
            <a:ext cx="648681" cy="184666"/>
          </a:xfrm>
          <a:prstGeom prst="rect">
            <a:avLst/>
          </a:prstGeom>
          <a:noFill/>
        </p:spPr>
        <p:txBody>
          <a:bodyPr wrap="square" rtlCol="0">
            <a:spAutoFit/>
          </a:bodyPr>
          <a:lstStyle/>
          <a:p>
            <a:pPr algn="ctr"/>
            <a:r>
              <a:rPr lang="ja-JP" altLang="en-US" sz="600" dirty="0"/>
              <a:t>仮設工事費</a:t>
            </a:r>
          </a:p>
        </p:txBody>
      </p:sp>
      <p:cxnSp>
        <p:nvCxnSpPr>
          <p:cNvPr id="17" name="直線矢印コネクタ 16">
            <a:extLst>
              <a:ext uri="{FF2B5EF4-FFF2-40B4-BE49-F238E27FC236}">
                <a16:creationId xmlns:a16="http://schemas.microsoft.com/office/drawing/2014/main" id="{9DB34113-01A9-482B-A09E-DD4F361669CA}"/>
              </a:ext>
            </a:extLst>
          </p:cNvPr>
          <p:cNvCxnSpPr>
            <a:cxnSpLocks/>
          </p:cNvCxnSpPr>
          <p:nvPr/>
        </p:nvCxnSpPr>
        <p:spPr>
          <a:xfrm flipH="1">
            <a:off x="7359650" y="2386238"/>
            <a:ext cx="177800" cy="102545"/>
          </a:xfrm>
          <a:prstGeom prst="straightConnector1">
            <a:avLst/>
          </a:prstGeom>
          <a:ln>
            <a:solidFill>
              <a:schemeClr val="tx1"/>
            </a:solidFill>
            <a:headEnd type="none"/>
            <a:tailEnd type="arrow" w="sm" len="sm"/>
          </a:ln>
        </p:spPr>
        <p:style>
          <a:lnRef idx="1">
            <a:schemeClr val="accent1"/>
          </a:lnRef>
          <a:fillRef idx="0">
            <a:schemeClr val="accent1"/>
          </a:fillRef>
          <a:effectRef idx="0">
            <a:schemeClr val="accent1"/>
          </a:effectRef>
          <a:fontRef idx="minor">
            <a:schemeClr val="tx1"/>
          </a:fontRef>
        </p:style>
      </p:cxnSp>
      <p:cxnSp>
        <p:nvCxnSpPr>
          <p:cNvPr id="23" name="直線矢印コネクタ 22">
            <a:extLst>
              <a:ext uri="{FF2B5EF4-FFF2-40B4-BE49-F238E27FC236}">
                <a16:creationId xmlns:a16="http://schemas.microsoft.com/office/drawing/2014/main" id="{28952D08-D28E-4DB0-9C03-2F3893E06BAE}"/>
              </a:ext>
            </a:extLst>
          </p:cNvPr>
          <p:cNvCxnSpPr>
            <a:cxnSpLocks/>
          </p:cNvCxnSpPr>
          <p:nvPr/>
        </p:nvCxnSpPr>
        <p:spPr>
          <a:xfrm flipH="1">
            <a:off x="8598884" y="1815117"/>
            <a:ext cx="177800" cy="102545"/>
          </a:xfrm>
          <a:prstGeom prst="straightConnector1">
            <a:avLst/>
          </a:prstGeom>
          <a:ln>
            <a:solidFill>
              <a:schemeClr val="tx1"/>
            </a:solidFill>
            <a:headEnd type="none"/>
            <a:tailEnd type="arrow" w="sm" len="sm"/>
          </a:ln>
        </p:spPr>
        <p:style>
          <a:lnRef idx="1">
            <a:schemeClr val="accent1"/>
          </a:lnRef>
          <a:fillRef idx="0">
            <a:schemeClr val="accent1"/>
          </a:fillRef>
          <a:effectRef idx="0">
            <a:schemeClr val="accent1"/>
          </a:effectRef>
          <a:fontRef idx="minor">
            <a:schemeClr val="tx1"/>
          </a:fontRef>
        </p:style>
      </p:cxnSp>
      <p:sp>
        <p:nvSpPr>
          <p:cNvPr id="25" name="テキスト ボックス 24">
            <a:extLst>
              <a:ext uri="{FF2B5EF4-FFF2-40B4-BE49-F238E27FC236}">
                <a16:creationId xmlns:a16="http://schemas.microsoft.com/office/drawing/2014/main" id="{1FF053D5-EC0B-4ACC-AC3D-3534F171227C}"/>
              </a:ext>
            </a:extLst>
          </p:cNvPr>
          <p:cNvSpPr txBox="1"/>
          <p:nvPr/>
        </p:nvSpPr>
        <p:spPr>
          <a:xfrm>
            <a:off x="8605125" y="1497620"/>
            <a:ext cx="648681" cy="369332"/>
          </a:xfrm>
          <a:prstGeom prst="rect">
            <a:avLst/>
          </a:prstGeom>
          <a:noFill/>
        </p:spPr>
        <p:txBody>
          <a:bodyPr wrap="square" rtlCol="0">
            <a:spAutoFit/>
          </a:bodyPr>
          <a:lstStyle/>
          <a:p>
            <a:r>
              <a:rPr lang="ja-JP" altLang="en-US" sz="600" dirty="0"/>
              <a:t>扉体・戸当り</a:t>
            </a:r>
            <a:endParaRPr lang="en-US" altLang="ja-JP" sz="600" dirty="0"/>
          </a:p>
          <a:p>
            <a:r>
              <a:rPr lang="ja-JP" altLang="en-US" sz="600" dirty="0"/>
              <a:t>操作室</a:t>
            </a:r>
            <a:endParaRPr lang="en-US" altLang="ja-JP" sz="600" dirty="0"/>
          </a:p>
          <a:p>
            <a:r>
              <a:rPr lang="ja-JP" altLang="en-US" sz="600" dirty="0"/>
              <a:t>改修費</a:t>
            </a:r>
            <a:endParaRPr lang="en-US" altLang="ja-JP" sz="600" dirty="0"/>
          </a:p>
        </p:txBody>
      </p:sp>
      <p:sp>
        <p:nvSpPr>
          <p:cNvPr id="26" name="テキスト ボックス 25">
            <a:extLst>
              <a:ext uri="{FF2B5EF4-FFF2-40B4-BE49-F238E27FC236}">
                <a16:creationId xmlns:a16="http://schemas.microsoft.com/office/drawing/2014/main" id="{D94E5F61-59D3-45C0-8762-62B98AB611C3}"/>
              </a:ext>
            </a:extLst>
          </p:cNvPr>
          <p:cNvSpPr txBox="1"/>
          <p:nvPr/>
        </p:nvSpPr>
        <p:spPr>
          <a:xfrm>
            <a:off x="8598884" y="2320370"/>
            <a:ext cx="648681" cy="276999"/>
          </a:xfrm>
          <a:prstGeom prst="rect">
            <a:avLst/>
          </a:prstGeom>
          <a:noFill/>
        </p:spPr>
        <p:txBody>
          <a:bodyPr wrap="square" rtlCol="0">
            <a:spAutoFit/>
          </a:bodyPr>
          <a:lstStyle/>
          <a:p>
            <a:r>
              <a:rPr lang="ja-JP" altLang="en-US" sz="600" dirty="0"/>
              <a:t>土木工事費</a:t>
            </a:r>
            <a:endParaRPr lang="en-US" altLang="ja-JP" sz="600" dirty="0"/>
          </a:p>
          <a:p>
            <a:r>
              <a:rPr lang="en-US" altLang="ja-JP" sz="600" dirty="0"/>
              <a:t>(</a:t>
            </a:r>
            <a:r>
              <a:rPr lang="ja-JP" altLang="en-US" sz="600" dirty="0"/>
              <a:t>基礎、門柱</a:t>
            </a:r>
            <a:r>
              <a:rPr lang="en-US" altLang="ja-JP" sz="600" dirty="0"/>
              <a:t>)</a:t>
            </a:r>
            <a:endParaRPr lang="ja-JP" altLang="en-US" sz="600" dirty="0"/>
          </a:p>
        </p:txBody>
      </p:sp>
      <p:cxnSp>
        <p:nvCxnSpPr>
          <p:cNvPr id="27" name="直線矢印コネクタ 26">
            <a:extLst>
              <a:ext uri="{FF2B5EF4-FFF2-40B4-BE49-F238E27FC236}">
                <a16:creationId xmlns:a16="http://schemas.microsoft.com/office/drawing/2014/main" id="{3E74459A-7F91-4446-BF27-0BDBA0258EDE}"/>
              </a:ext>
            </a:extLst>
          </p:cNvPr>
          <p:cNvCxnSpPr>
            <a:cxnSpLocks/>
          </p:cNvCxnSpPr>
          <p:nvPr/>
        </p:nvCxnSpPr>
        <p:spPr>
          <a:xfrm flipH="1">
            <a:off x="8598884" y="2545466"/>
            <a:ext cx="177800" cy="102545"/>
          </a:xfrm>
          <a:prstGeom prst="straightConnector1">
            <a:avLst/>
          </a:prstGeom>
          <a:ln>
            <a:solidFill>
              <a:schemeClr val="tx1"/>
            </a:solidFill>
            <a:headEnd type="none"/>
            <a:tailEnd type="arrow" w="sm" len="sm"/>
          </a:ln>
        </p:spPr>
        <p:style>
          <a:lnRef idx="1">
            <a:schemeClr val="accent1"/>
          </a:lnRef>
          <a:fillRef idx="0">
            <a:schemeClr val="accent1"/>
          </a:fillRef>
          <a:effectRef idx="0">
            <a:schemeClr val="accent1"/>
          </a:effectRef>
          <a:fontRef idx="minor">
            <a:schemeClr val="tx1"/>
          </a:fontRef>
        </p:style>
      </p:cxnSp>
      <p:sp>
        <p:nvSpPr>
          <p:cNvPr id="28" name="テキスト ボックス 27">
            <a:extLst>
              <a:ext uri="{FF2B5EF4-FFF2-40B4-BE49-F238E27FC236}">
                <a16:creationId xmlns:a16="http://schemas.microsoft.com/office/drawing/2014/main" id="{3C22B3D3-37CA-4DA3-9655-DE7152897121}"/>
              </a:ext>
            </a:extLst>
          </p:cNvPr>
          <p:cNvSpPr txBox="1"/>
          <p:nvPr/>
        </p:nvSpPr>
        <p:spPr>
          <a:xfrm>
            <a:off x="7497699" y="2183516"/>
            <a:ext cx="648681" cy="276999"/>
          </a:xfrm>
          <a:prstGeom prst="rect">
            <a:avLst/>
          </a:prstGeom>
          <a:noFill/>
        </p:spPr>
        <p:txBody>
          <a:bodyPr wrap="square" rtlCol="0">
            <a:spAutoFit/>
          </a:bodyPr>
          <a:lstStyle/>
          <a:p>
            <a:r>
              <a:rPr lang="ja-JP" altLang="en-US" sz="600" dirty="0"/>
              <a:t>扉体・戸当り改修費</a:t>
            </a:r>
          </a:p>
        </p:txBody>
      </p:sp>
      <p:pic>
        <p:nvPicPr>
          <p:cNvPr id="5" name="図 4">
            <a:extLst>
              <a:ext uri="{FF2B5EF4-FFF2-40B4-BE49-F238E27FC236}">
                <a16:creationId xmlns:a16="http://schemas.microsoft.com/office/drawing/2014/main" id="{22069CE8-57F3-4B7E-815B-50BC1AA4F7A6}"/>
              </a:ext>
            </a:extLst>
          </p:cNvPr>
          <p:cNvPicPr>
            <a:picLocks noChangeAspect="1"/>
          </p:cNvPicPr>
          <p:nvPr/>
        </p:nvPicPr>
        <p:blipFill>
          <a:blip r:embed="rId4"/>
          <a:stretch>
            <a:fillRect/>
          </a:stretch>
        </p:blipFill>
        <p:spPr>
          <a:xfrm>
            <a:off x="196234" y="2666299"/>
            <a:ext cx="4384910" cy="4071013"/>
          </a:xfrm>
          <a:prstGeom prst="rect">
            <a:avLst/>
          </a:prstGeom>
        </p:spPr>
      </p:pic>
    </p:spTree>
    <p:extLst>
      <p:ext uri="{BB962C8B-B14F-4D97-AF65-F5344CB8AC3E}">
        <p14:creationId xmlns:p14="http://schemas.microsoft.com/office/powerpoint/2010/main" val="1677790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2"/>
          <p:cNvSpPr>
            <a:spLocks noChangeArrowheads="1"/>
          </p:cNvSpPr>
          <p:nvPr/>
        </p:nvSpPr>
        <p:spPr bwMode="auto">
          <a:xfrm>
            <a:off x="0" y="-58266"/>
            <a:ext cx="9144000" cy="390295"/>
          </a:xfrm>
          <a:prstGeom prst="rect">
            <a:avLst/>
          </a:prstGeom>
          <a:gradFill rotWithShape="1">
            <a:gsLst>
              <a:gs pos="0">
                <a:srgbClr val="03D4A8"/>
              </a:gs>
              <a:gs pos="25000">
                <a:srgbClr val="21D6E0"/>
              </a:gs>
              <a:gs pos="75000">
                <a:srgbClr val="0087E6"/>
              </a:gs>
              <a:gs pos="100000">
                <a:srgbClr val="005CBF"/>
              </a:gs>
            </a:gsLst>
            <a:path path="shape">
              <a:fillToRect l="50000" t="50000" r="50000" b="50000"/>
            </a:path>
          </a:gradFill>
          <a:ln w="9525">
            <a:noFill/>
            <a:miter lim="800000"/>
            <a:headEnd/>
            <a:tailEnd/>
          </a:ln>
        </p:spPr>
        <p:txBody>
          <a:bodyPr tIns="36000" anchor="ctr">
            <a:spAutoFit/>
          </a:bodyPr>
          <a:lstStyle>
            <a:defPPr>
              <a:defRPr lang="ja-JP"/>
            </a:defPPr>
            <a:lvl1pPr algn="l" rtl="0" fontAlgn="base">
              <a:spcBef>
                <a:spcPct val="0"/>
              </a:spcBef>
              <a:spcAft>
                <a:spcPct val="0"/>
              </a:spcAft>
              <a:defRPr kumimoji="1" sz="1600" kern="1200">
                <a:solidFill>
                  <a:schemeClr val="tx1"/>
                </a:solidFill>
                <a:latin typeface="Arial" charset="0"/>
                <a:ea typeface="ＭＳ Ｐゴシック" pitchFamily="50" charset="-128"/>
                <a:cs typeface="+mn-cs"/>
              </a:defRPr>
            </a:lvl1pPr>
            <a:lvl2pPr marL="457200" algn="l" rtl="0" fontAlgn="base">
              <a:spcBef>
                <a:spcPct val="0"/>
              </a:spcBef>
              <a:spcAft>
                <a:spcPct val="0"/>
              </a:spcAft>
              <a:defRPr kumimoji="1" sz="1600" kern="1200">
                <a:solidFill>
                  <a:schemeClr val="tx1"/>
                </a:solidFill>
                <a:latin typeface="Arial" charset="0"/>
                <a:ea typeface="ＭＳ Ｐゴシック" pitchFamily="50" charset="-128"/>
                <a:cs typeface="+mn-cs"/>
              </a:defRPr>
            </a:lvl2pPr>
            <a:lvl3pPr marL="914400" algn="l" rtl="0" fontAlgn="base">
              <a:spcBef>
                <a:spcPct val="0"/>
              </a:spcBef>
              <a:spcAft>
                <a:spcPct val="0"/>
              </a:spcAft>
              <a:defRPr kumimoji="1" sz="1600" kern="1200">
                <a:solidFill>
                  <a:schemeClr val="tx1"/>
                </a:solidFill>
                <a:latin typeface="Arial" charset="0"/>
                <a:ea typeface="ＭＳ Ｐゴシック" pitchFamily="50" charset="-128"/>
                <a:cs typeface="+mn-cs"/>
              </a:defRPr>
            </a:lvl3pPr>
            <a:lvl4pPr marL="1371600" algn="l" rtl="0" fontAlgn="base">
              <a:spcBef>
                <a:spcPct val="0"/>
              </a:spcBef>
              <a:spcAft>
                <a:spcPct val="0"/>
              </a:spcAft>
              <a:defRPr kumimoji="1" sz="1600" kern="1200">
                <a:solidFill>
                  <a:schemeClr val="tx1"/>
                </a:solidFill>
                <a:latin typeface="Arial" charset="0"/>
                <a:ea typeface="ＭＳ Ｐゴシック" pitchFamily="50" charset="-128"/>
                <a:cs typeface="+mn-cs"/>
              </a:defRPr>
            </a:lvl4pPr>
            <a:lvl5pPr marL="1828800" algn="l" rtl="0" fontAlgn="base">
              <a:spcBef>
                <a:spcPct val="0"/>
              </a:spcBef>
              <a:spcAft>
                <a:spcPct val="0"/>
              </a:spcAft>
              <a:defRPr kumimoji="1" sz="1600" kern="1200">
                <a:solidFill>
                  <a:schemeClr val="tx1"/>
                </a:solidFill>
                <a:latin typeface="Arial" charset="0"/>
                <a:ea typeface="ＭＳ Ｐゴシック" pitchFamily="50" charset="-128"/>
                <a:cs typeface="+mn-cs"/>
              </a:defRPr>
            </a:lvl5pPr>
            <a:lvl6pPr marL="2286000" algn="l" defTabSz="914400" rtl="0" eaLnBrk="1" latinLnBrk="0" hangingPunct="1">
              <a:defRPr kumimoji="1" sz="1600" kern="1200">
                <a:solidFill>
                  <a:schemeClr val="tx1"/>
                </a:solidFill>
                <a:latin typeface="Arial" charset="0"/>
                <a:ea typeface="ＭＳ Ｐゴシック" pitchFamily="50" charset="-128"/>
                <a:cs typeface="+mn-cs"/>
              </a:defRPr>
            </a:lvl6pPr>
            <a:lvl7pPr marL="2743200" algn="l" defTabSz="914400" rtl="0" eaLnBrk="1" latinLnBrk="0" hangingPunct="1">
              <a:defRPr kumimoji="1" sz="1600" kern="1200">
                <a:solidFill>
                  <a:schemeClr val="tx1"/>
                </a:solidFill>
                <a:latin typeface="Arial" charset="0"/>
                <a:ea typeface="ＭＳ Ｐゴシック" pitchFamily="50" charset="-128"/>
                <a:cs typeface="+mn-cs"/>
              </a:defRPr>
            </a:lvl7pPr>
            <a:lvl8pPr marL="3200400" algn="l" defTabSz="914400" rtl="0" eaLnBrk="1" latinLnBrk="0" hangingPunct="1">
              <a:defRPr kumimoji="1" sz="1600" kern="1200">
                <a:solidFill>
                  <a:schemeClr val="tx1"/>
                </a:solidFill>
                <a:latin typeface="Arial" charset="0"/>
                <a:ea typeface="ＭＳ Ｐゴシック" pitchFamily="50" charset="-128"/>
                <a:cs typeface="+mn-cs"/>
              </a:defRPr>
            </a:lvl8pPr>
            <a:lvl9pPr marL="3657600" algn="l" defTabSz="914400" rtl="0" eaLnBrk="1" latinLnBrk="0" hangingPunct="1">
              <a:defRPr kumimoji="1" sz="1600" kern="1200">
                <a:solidFill>
                  <a:schemeClr val="tx1"/>
                </a:solidFill>
                <a:latin typeface="Arial" charset="0"/>
                <a:ea typeface="ＭＳ Ｐゴシック" pitchFamily="50" charset="-128"/>
                <a:cs typeface="+mn-cs"/>
              </a:defRPr>
            </a:lvl9pPr>
          </a:lstStyle>
          <a:p>
            <a:r>
              <a:rPr kumimoji="0" lang="en-US" altLang="ja-JP" sz="2000" b="1" dirty="0">
                <a:solidFill>
                  <a:schemeClr val="bg1"/>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3.3</a:t>
            </a:r>
            <a:r>
              <a:rPr kumimoji="0" lang="ja-JP" altLang="en-US" sz="2000" b="1" dirty="0">
                <a:solidFill>
                  <a:schemeClr val="bg1"/>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　設計外力の違いによる水門の概算工事費の試算</a:t>
            </a:r>
          </a:p>
        </p:txBody>
      </p:sp>
      <p:sp>
        <p:nvSpPr>
          <p:cNvPr id="12" name="スライド番号プレースホルダー 2">
            <a:extLst>
              <a:ext uri="{FF2B5EF4-FFF2-40B4-BE49-F238E27FC236}">
                <a16:creationId xmlns:a16="http://schemas.microsoft.com/office/drawing/2014/main" id="{BFB92082-78EF-4CE0-A09A-87D994986779}"/>
              </a:ext>
            </a:extLst>
          </p:cNvPr>
          <p:cNvSpPr>
            <a:spLocks noGrp="1"/>
          </p:cNvSpPr>
          <p:nvPr>
            <p:ph type="sldNum" sz="quarter" idx="12"/>
          </p:nvPr>
        </p:nvSpPr>
        <p:spPr>
          <a:xfrm>
            <a:off x="6979343" y="6492875"/>
            <a:ext cx="2057400" cy="365125"/>
          </a:xfrm>
        </p:spPr>
        <p:txBody>
          <a:bodyPr/>
          <a:lstStyle/>
          <a:p>
            <a:fld id="{5E3F6313-0071-4C5D-9E06-91E8809F988F}" type="slidenum">
              <a:rPr kumimoji="1" lang="ja-JP" altLang="en-US" sz="1600" smtClean="0">
                <a:solidFill>
                  <a:schemeClr val="tx1"/>
                </a:solidFill>
              </a:rPr>
              <a:pPr/>
              <a:t>5</a:t>
            </a:fld>
            <a:endParaRPr kumimoji="1" lang="ja-JP" altLang="en-US" sz="1600" dirty="0">
              <a:solidFill>
                <a:schemeClr val="tx1"/>
              </a:solidFill>
            </a:endParaRPr>
          </a:p>
        </p:txBody>
      </p:sp>
      <p:sp>
        <p:nvSpPr>
          <p:cNvPr id="24" name="Text Box 9">
            <a:extLst>
              <a:ext uri="{FF2B5EF4-FFF2-40B4-BE49-F238E27FC236}">
                <a16:creationId xmlns:a16="http://schemas.microsoft.com/office/drawing/2014/main" id="{74AB9C35-1010-47E1-AC1F-24520CE0A7EB}"/>
              </a:ext>
            </a:extLst>
          </p:cNvPr>
          <p:cNvSpPr txBox="1">
            <a:spLocks noChangeArrowheads="1"/>
          </p:cNvSpPr>
          <p:nvPr/>
        </p:nvSpPr>
        <p:spPr bwMode="auto">
          <a:xfrm>
            <a:off x="81184" y="479752"/>
            <a:ext cx="8935815" cy="584775"/>
          </a:xfrm>
          <a:prstGeom prst="rect">
            <a:avLst/>
          </a:prstGeom>
          <a:solidFill>
            <a:schemeClr val="bg1"/>
          </a:solidFill>
          <a:ln w="9525">
            <a:solidFill>
              <a:schemeClr val="tx1"/>
            </a:solidFill>
            <a:miter lim="800000"/>
            <a:headEnd/>
            <a:tailEnd/>
          </a:ln>
        </p:spPr>
        <p:txBody>
          <a:bodyPr wrap="square">
            <a:spAutoFit/>
          </a:bodyPr>
          <a:lstStyle>
            <a:lvl1pPr marL="261938" indent="-174625">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224009" indent="-149339" defTabSz="390997">
              <a:spcBef>
                <a:spcPct val="0"/>
              </a:spcBef>
              <a:buFont typeface="Arial" panose="020B0604020202020204" pitchFamily="34" charset="0"/>
              <a:buChar char="•"/>
            </a:pPr>
            <a:r>
              <a:rPr lang="ja-JP" altLang="en-US" sz="1600" dirty="0"/>
              <a:t>様々な海面水位上昇量について、概算工事費を算出した結果、差額は、将来気候</a:t>
            </a:r>
            <a:r>
              <a:rPr lang="en-US" altLang="ja-JP" sz="1600" dirty="0"/>
              <a:t>2</a:t>
            </a:r>
            <a:r>
              <a:rPr lang="ja-JP" altLang="en-US" sz="1600" dirty="0"/>
              <a:t>度上昇で最大</a:t>
            </a:r>
            <a:r>
              <a:rPr lang="en-US" altLang="ja-JP" sz="1600" dirty="0"/>
              <a:t>1</a:t>
            </a:r>
            <a:r>
              <a:rPr lang="ja-JP" altLang="en-US" sz="1600" dirty="0"/>
              <a:t>億円程度であり、全事業費の約</a:t>
            </a:r>
            <a:r>
              <a:rPr lang="en-US" altLang="ja-JP" sz="1600" dirty="0"/>
              <a:t>1%</a:t>
            </a:r>
            <a:r>
              <a:rPr lang="ja-JP" altLang="en-US" sz="1600" dirty="0"/>
              <a:t>程度の差となる。</a:t>
            </a:r>
          </a:p>
        </p:txBody>
      </p:sp>
      <p:sp>
        <p:nvSpPr>
          <p:cNvPr id="16" name="テキスト ボックス 15">
            <a:extLst>
              <a:ext uri="{FF2B5EF4-FFF2-40B4-BE49-F238E27FC236}">
                <a16:creationId xmlns:a16="http://schemas.microsoft.com/office/drawing/2014/main" id="{E802A200-850D-484A-A7F0-D5964FEB95DA}"/>
              </a:ext>
            </a:extLst>
          </p:cNvPr>
          <p:cNvSpPr txBox="1"/>
          <p:nvPr/>
        </p:nvSpPr>
        <p:spPr>
          <a:xfrm>
            <a:off x="-951" y="1071292"/>
            <a:ext cx="4411414" cy="276999"/>
          </a:xfrm>
          <a:prstGeom prst="rect">
            <a:avLst/>
          </a:prstGeom>
          <a:noFill/>
        </p:spPr>
        <p:txBody>
          <a:bodyPr wrap="square" rtlCol="0">
            <a:spAutoFit/>
          </a:bodyPr>
          <a:lstStyle/>
          <a:p>
            <a:r>
              <a:rPr lang="ja-JP" altLang="en-US" sz="1200" dirty="0">
                <a:solidFill>
                  <a:srgbClr val="0000FF"/>
                </a:solidFill>
              </a:rPr>
              <a:t>■海面上昇量の</a:t>
            </a:r>
            <a:r>
              <a:rPr lang="en-US" altLang="ja-JP" sz="1200" dirty="0">
                <a:solidFill>
                  <a:srgbClr val="0000FF"/>
                </a:solidFill>
              </a:rPr>
              <a:t>σ</a:t>
            </a:r>
            <a:r>
              <a:rPr lang="ja-JP" altLang="en-US" sz="1200" dirty="0">
                <a:solidFill>
                  <a:srgbClr val="0000FF"/>
                </a:solidFill>
              </a:rPr>
              <a:t>の設定と水門天端高の関係</a:t>
            </a:r>
            <a:endParaRPr lang="en-US" altLang="ja-JP" sz="1200" dirty="0">
              <a:solidFill>
                <a:srgbClr val="0000FF"/>
              </a:solidFill>
            </a:endParaRPr>
          </a:p>
        </p:txBody>
      </p:sp>
      <p:sp>
        <p:nvSpPr>
          <p:cNvPr id="14" name="テキスト ボックス 13">
            <a:extLst>
              <a:ext uri="{FF2B5EF4-FFF2-40B4-BE49-F238E27FC236}">
                <a16:creationId xmlns:a16="http://schemas.microsoft.com/office/drawing/2014/main" id="{18BE164C-AEB1-4B57-8E4B-3BF8D9D3065F}"/>
              </a:ext>
            </a:extLst>
          </p:cNvPr>
          <p:cNvSpPr txBox="1"/>
          <p:nvPr/>
        </p:nvSpPr>
        <p:spPr>
          <a:xfrm>
            <a:off x="10680700" y="2139200"/>
            <a:ext cx="4411414" cy="646331"/>
          </a:xfrm>
          <a:prstGeom prst="rect">
            <a:avLst/>
          </a:prstGeom>
          <a:noFill/>
        </p:spPr>
        <p:txBody>
          <a:bodyPr wrap="square" rtlCol="0">
            <a:spAutoFit/>
          </a:bodyPr>
          <a:lstStyle/>
          <a:p>
            <a:r>
              <a:rPr lang="ja-JP" altLang="en-US" sz="1200" dirty="0">
                <a:solidFill>
                  <a:srgbClr val="0000FF"/>
                </a:solidFill>
              </a:rPr>
              <a:t>■将来２度上昇に対する設計パターン</a:t>
            </a:r>
            <a:endParaRPr lang="en-US" altLang="ja-JP" sz="1200" dirty="0">
              <a:solidFill>
                <a:srgbClr val="0000FF"/>
              </a:solidFill>
            </a:endParaRPr>
          </a:p>
          <a:p>
            <a:r>
              <a:rPr lang="ja-JP" altLang="en-US" sz="1200" dirty="0"/>
              <a:t>　基準水位の設定方法による概算費用の差額は、将来気候</a:t>
            </a:r>
            <a:r>
              <a:rPr lang="en-US" altLang="ja-JP" sz="1200" dirty="0"/>
              <a:t>2</a:t>
            </a:r>
            <a:r>
              <a:rPr lang="ja-JP" altLang="en-US" sz="1200" dirty="0"/>
              <a:t>度上昇で最大</a:t>
            </a:r>
            <a:r>
              <a:rPr lang="en-US" altLang="ja-JP" sz="1200" dirty="0"/>
              <a:t>1</a:t>
            </a:r>
            <a:r>
              <a:rPr lang="ja-JP" altLang="en-US" sz="1200" dirty="0"/>
              <a:t>億円程度であり、全事業費の約</a:t>
            </a:r>
            <a:r>
              <a:rPr lang="en-US" altLang="ja-JP" sz="1200" dirty="0"/>
              <a:t>1%</a:t>
            </a:r>
            <a:r>
              <a:rPr lang="ja-JP" altLang="en-US" sz="1200" dirty="0"/>
              <a:t>程度の差となる。</a:t>
            </a:r>
            <a:endParaRPr lang="en-US" altLang="ja-JP" sz="1200" dirty="0"/>
          </a:p>
        </p:txBody>
      </p:sp>
      <p:pic>
        <p:nvPicPr>
          <p:cNvPr id="2" name="図 1">
            <a:extLst>
              <a:ext uri="{FF2B5EF4-FFF2-40B4-BE49-F238E27FC236}">
                <a16:creationId xmlns:a16="http://schemas.microsoft.com/office/drawing/2014/main" id="{DEFF7815-1542-4DA5-BC5C-CC6C60A0B8F6}"/>
              </a:ext>
            </a:extLst>
          </p:cNvPr>
          <p:cNvPicPr>
            <a:picLocks noChangeAspect="1"/>
          </p:cNvPicPr>
          <p:nvPr/>
        </p:nvPicPr>
        <p:blipFill rotWithShape="1">
          <a:blip r:embed="rId2"/>
          <a:srcRect r="34896"/>
          <a:stretch/>
        </p:blipFill>
        <p:spPr>
          <a:xfrm>
            <a:off x="3121953" y="2654423"/>
            <a:ext cx="5402500" cy="3838452"/>
          </a:xfrm>
          <a:prstGeom prst="rect">
            <a:avLst/>
          </a:prstGeom>
        </p:spPr>
      </p:pic>
      <p:pic>
        <p:nvPicPr>
          <p:cNvPr id="13" name="図 12">
            <a:extLst>
              <a:ext uri="{FF2B5EF4-FFF2-40B4-BE49-F238E27FC236}">
                <a16:creationId xmlns:a16="http://schemas.microsoft.com/office/drawing/2014/main" id="{AD6FF03E-F497-4032-B294-84C674CF3A29}"/>
              </a:ext>
            </a:extLst>
          </p:cNvPr>
          <p:cNvPicPr>
            <a:picLocks noChangeAspect="1"/>
          </p:cNvPicPr>
          <p:nvPr/>
        </p:nvPicPr>
        <p:blipFill>
          <a:blip r:embed="rId3"/>
          <a:stretch>
            <a:fillRect/>
          </a:stretch>
        </p:blipFill>
        <p:spPr>
          <a:xfrm>
            <a:off x="4447319" y="1443621"/>
            <a:ext cx="4512100" cy="956607"/>
          </a:xfrm>
          <a:prstGeom prst="rect">
            <a:avLst/>
          </a:prstGeom>
        </p:spPr>
      </p:pic>
      <p:cxnSp>
        <p:nvCxnSpPr>
          <p:cNvPr id="15" name="直線矢印コネクタ 14">
            <a:extLst>
              <a:ext uri="{FF2B5EF4-FFF2-40B4-BE49-F238E27FC236}">
                <a16:creationId xmlns:a16="http://schemas.microsoft.com/office/drawing/2014/main" id="{43DC42E5-A222-4D30-98DA-A0608399413F}"/>
              </a:ext>
            </a:extLst>
          </p:cNvPr>
          <p:cNvCxnSpPr>
            <a:cxnSpLocks/>
          </p:cNvCxnSpPr>
          <p:nvPr/>
        </p:nvCxnSpPr>
        <p:spPr>
          <a:xfrm>
            <a:off x="8342342" y="4697229"/>
            <a:ext cx="0" cy="687571"/>
          </a:xfrm>
          <a:prstGeom prst="straightConnector1">
            <a:avLst/>
          </a:prstGeom>
          <a:ln w="25400" cap="rnd">
            <a:solidFill>
              <a:srgbClr val="0000FF"/>
            </a:solidFill>
            <a:headEnd type="arrow" w="sm" len="sm"/>
            <a:tailEnd type="arrow" w="sm" len="sm"/>
          </a:ln>
        </p:spPr>
        <p:style>
          <a:lnRef idx="1">
            <a:schemeClr val="accent1"/>
          </a:lnRef>
          <a:fillRef idx="0">
            <a:schemeClr val="accent1"/>
          </a:fillRef>
          <a:effectRef idx="0">
            <a:schemeClr val="accent1"/>
          </a:effectRef>
          <a:fontRef idx="minor">
            <a:schemeClr val="tx1"/>
          </a:fontRef>
        </p:style>
      </p:cxnSp>
      <p:cxnSp>
        <p:nvCxnSpPr>
          <p:cNvPr id="17" name="直線矢印コネクタ 16">
            <a:extLst>
              <a:ext uri="{FF2B5EF4-FFF2-40B4-BE49-F238E27FC236}">
                <a16:creationId xmlns:a16="http://schemas.microsoft.com/office/drawing/2014/main" id="{B710E43B-18C6-4112-B103-252B54A3D7E0}"/>
              </a:ext>
            </a:extLst>
          </p:cNvPr>
          <p:cNvCxnSpPr>
            <a:cxnSpLocks/>
          </p:cNvCxnSpPr>
          <p:nvPr/>
        </p:nvCxnSpPr>
        <p:spPr>
          <a:xfrm>
            <a:off x="8342342" y="3810000"/>
            <a:ext cx="0" cy="908195"/>
          </a:xfrm>
          <a:prstGeom prst="straightConnector1">
            <a:avLst/>
          </a:prstGeom>
          <a:ln w="25400" cap="rnd">
            <a:solidFill>
              <a:srgbClr val="FF6600"/>
            </a:solidFill>
            <a:headEnd type="arrow" w="sm" len="sm"/>
            <a:tailEnd type="arrow" w="sm" len="sm"/>
          </a:ln>
        </p:spPr>
        <p:style>
          <a:lnRef idx="1">
            <a:schemeClr val="accent1"/>
          </a:lnRef>
          <a:fillRef idx="0">
            <a:schemeClr val="accent1"/>
          </a:fillRef>
          <a:effectRef idx="0">
            <a:schemeClr val="accent1"/>
          </a:effectRef>
          <a:fontRef idx="minor">
            <a:schemeClr val="tx1"/>
          </a:fontRef>
        </p:style>
      </p:cxnSp>
      <p:cxnSp>
        <p:nvCxnSpPr>
          <p:cNvPr id="18" name="直線矢印コネクタ 17">
            <a:extLst>
              <a:ext uri="{FF2B5EF4-FFF2-40B4-BE49-F238E27FC236}">
                <a16:creationId xmlns:a16="http://schemas.microsoft.com/office/drawing/2014/main" id="{BA7C3746-C011-413D-9716-3ADEB9B28A5D}"/>
              </a:ext>
            </a:extLst>
          </p:cNvPr>
          <p:cNvCxnSpPr>
            <a:cxnSpLocks/>
          </p:cNvCxnSpPr>
          <p:nvPr/>
        </p:nvCxnSpPr>
        <p:spPr>
          <a:xfrm>
            <a:off x="8342342" y="3074834"/>
            <a:ext cx="0" cy="735166"/>
          </a:xfrm>
          <a:prstGeom prst="straightConnector1">
            <a:avLst/>
          </a:prstGeom>
          <a:ln w="25400" cap="rnd">
            <a:solidFill>
              <a:srgbClr val="00B050"/>
            </a:solidFill>
            <a:headEnd type="arrow" w="sm" len="sm"/>
            <a:tailEnd type="arrow" w="sm" len="sm"/>
          </a:ln>
        </p:spPr>
        <p:style>
          <a:lnRef idx="1">
            <a:schemeClr val="accent1"/>
          </a:lnRef>
          <a:fillRef idx="0">
            <a:schemeClr val="accent1"/>
          </a:fillRef>
          <a:effectRef idx="0">
            <a:schemeClr val="accent1"/>
          </a:effectRef>
          <a:fontRef idx="minor">
            <a:schemeClr val="tx1"/>
          </a:fontRef>
        </p:style>
      </p:cxnSp>
      <p:sp>
        <p:nvSpPr>
          <p:cNvPr id="19" name="テキスト ボックス 18">
            <a:extLst>
              <a:ext uri="{FF2B5EF4-FFF2-40B4-BE49-F238E27FC236}">
                <a16:creationId xmlns:a16="http://schemas.microsoft.com/office/drawing/2014/main" id="{5418E3A0-0B4D-4A42-A109-317DD8503E99}"/>
              </a:ext>
            </a:extLst>
          </p:cNvPr>
          <p:cNvSpPr txBox="1"/>
          <p:nvPr/>
        </p:nvSpPr>
        <p:spPr>
          <a:xfrm>
            <a:off x="8342342" y="4812462"/>
            <a:ext cx="443250" cy="400110"/>
          </a:xfrm>
          <a:prstGeom prst="rect">
            <a:avLst/>
          </a:prstGeom>
          <a:noFill/>
        </p:spPr>
        <p:txBody>
          <a:bodyPr wrap="square" rtlCol="0">
            <a:spAutoFit/>
          </a:bodyPr>
          <a:lstStyle/>
          <a:p>
            <a:r>
              <a:rPr lang="ja-JP" altLang="en-US" sz="1000" dirty="0">
                <a:solidFill>
                  <a:srgbClr val="0000FF"/>
                </a:solidFill>
              </a:rPr>
              <a:t>土木工事</a:t>
            </a:r>
            <a:endParaRPr lang="ja-JP" altLang="en-US" sz="1000" dirty="0"/>
          </a:p>
        </p:txBody>
      </p:sp>
      <p:sp>
        <p:nvSpPr>
          <p:cNvPr id="20" name="テキスト ボックス 19">
            <a:extLst>
              <a:ext uri="{FF2B5EF4-FFF2-40B4-BE49-F238E27FC236}">
                <a16:creationId xmlns:a16="http://schemas.microsoft.com/office/drawing/2014/main" id="{3564C760-74FA-4B7B-B8F2-C3301A83817F}"/>
              </a:ext>
            </a:extLst>
          </p:cNvPr>
          <p:cNvSpPr txBox="1"/>
          <p:nvPr/>
        </p:nvSpPr>
        <p:spPr>
          <a:xfrm>
            <a:off x="8342342" y="4058021"/>
            <a:ext cx="443250" cy="400110"/>
          </a:xfrm>
          <a:prstGeom prst="rect">
            <a:avLst/>
          </a:prstGeom>
          <a:noFill/>
        </p:spPr>
        <p:txBody>
          <a:bodyPr wrap="square" rtlCol="0">
            <a:spAutoFit/>
          </a:bodyPr>
          <a:lstStyle/>
          <a:p>
            <a:r>
              <a:rPr lang="ja-JP" altLang="en-US" sz="1000" dirty="0">
                <a:solidFill>
                  <a:srgbClr val="FF6600"/>
                </a:solidFill>
              </a:rPr>
              <a:t>仮設工事</a:t>
            </a:r>
          </a:p>
        </p:txBody>
      </p:sp>
      <p:sp>
        <p:nvSpPr>
          <p:cNvPr id="21" name="テキスト ボックス 20">
            <a:extLst>
              <a:ext uri="{FF2B5EF4-FFF2-40B4-BE49-F238E27FC236}">
                <a16:creationId xmlns:a16="http://schemas.microsoft.com/office/drawing/2014/main" id="{7AE96960-784E-4903-B0CC-BA5686918FB2}"/>
              </a:ext>
            </a:extLst>
          </p:cNvPr>
          <p:cNvSpPr txBox="1"/>
          <p:nvPr/>
        </p:nvSpPr>
        <p:spPr>
          <a:xfrm>
            <a:off x="8379708" y="3155937"/>
            <a:ext cx="554315" cy="553998"/>
          </a:xfrm>
          <a:prstGeom prst="rect">
            <a:avLst/>
          </a:prstGeom>
          <a:noFill/>
        </p:spPr>
        <p:txBody>
          <a:bodyPr wrap="square" rtlCol="0">
            <a:spAutoFit/>
          </a:bodyPr>
          <a:lstStyle/>
          <a:p>
            <a:r>
              <a:rPr lang="ja-JP" altLang="en-US" sz="1000" dirty="0">
                <a:solidFill>
                  <a:srgbClr val="00B050"/>
                </a:solidFill>
              </a:rPr>
              <a:t>電気・機械設備</a:t>
            </a:r>
          </a:p>
        </p:txBody>
      </p:sp>
      <p:pic>
        <p:nvPicPr>
          <p:cNvPr id="5" name="図 4">
            <a:extLst>
              <a:ext uri="{FF2B5EF4-FFF2-40B4-BE49-F238E27FC236}">
                <a16:creationId xmlns:a16="http://schemas.microsoft.com/office/drawing/2014/main" id="{E6BD46EF-DE05-4071-AB97-40FFAC5C2C24}"/>
              </a:ext>
            </a:extLst>
          </p:cNvPr>
          <p:cNvPicPr>
            <a:picLocks noChangeAspect="1"/>
          </p:cNvPicPr>
          <p:nvPr/>
        </p:nvPicPr>
        <p:blipFill>
          <a:blip r:embed="rId4"/>
          <a:stretch>
            <a:fillRect/>
          </a:stretch>
        </p:blipFill>
        <p:spPr>
          <a:xfrm>
            <a:off x="81184" y="1352643"/>
            <a:ext cx="4108862" cy="1301780"/>
          </a:xfrm>
          <a:prstGeom prst="rect">
            <a:avLst/>
          </a:prstGeom>
        </p:spPr>
      </p:pic>
      <p:pic>
        <p:nvPicPr>
          <p:cNvPr id="6" name="図 5">
            <a:extLst>
              <a:ext uri="{FF2B5EF4-FFF2-40B4-BE49-F238E27FC236}">
                <a16:creationId xmlns:a16="http://schemas.microsoft.com/office/drawing/2014/main" id="{472D79FD-D9D5-4BC3-B8B5-36C219FDD925}"/>
              </a:ext>
            </a:extLst>
          </p:cNvPr>
          <p:cNvPicPr>
            <a:picLocks noChangeAspect="1"/>
          </p:cNvPicPr>
          <p:nvPr/>
        </p:nvPicPr>
        <p:blipFill>
          <a:blip r:embed="rId5"/>
          <a:stretch>
            <a:fillRect/>
          </a:stretch>
        </p:blipFill>
        <p:spPr>
          <a:xfrm>
            <a:off x="192627" y="2662477"/>
            <a:ext cx="2817883" cy="4111435"/>
          </a:xfrm>
          <a:prstGeom prst="rect">
            <a:avLst/>
          </a:prstGeom>
        </p:spPr>
      </p:pic>
    </p:spTree>
    <p:extLst>
      <p:ext uri="{BB962C8B-B14F-4D97-AF65-F5344CB8AC3E}">
        <p14:creationId xmlns:p14="http://schemas.microsoft.com/office/powerpoint/2010/main" val="1892327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2"/>
          <p:cNvSpPr>
            <a:spLocks noChangeArrowheads="1"/>
          </p:cNvSpPr>
          <p:nvPr/>
        </p:nvSpPr>
        <p:spPr bwMode="auto">
          <a:xfrm>
            <a:off x="0" y="-58266"/>
            <a:ext cx="9144000" cy="390295"/>
          </a:xfrm>
          <a:prstGeom prst="rect">
            <a:avLst/>
          </a:prstGeom>
          <a:gradFill rotWithShape="1">
            <a:gsLst>
              <a:gs pos="0">
                <a:srgbClr val="03D4A8"/>
              </a:gs>
              <a:gs pos="25000">
                <a:srgbClr val="21D6E0"/>
              </a:gs>
              <a:gs pos="75000">
                <a:srgbClr val="0087E6"/>
              </a:gs>
              <a:gs pos="100000">
                <a:srgbClr val="005CBF"/>
              </a:gs>
            </a:gsLst>
            <a:path path="shape">
              <a:fillToRect l="50000" t="50000" r="50000" b="50000"/>
            </a:path>
          </a:gradFill>
          <a:ln w="9525">
            <a:noFill/>
            <a:miter lim="800000"/>
            <a:headEnd/>
            <a:tailEnd/>
          </a:ln>
        </p:spPr>
        <p:txBody>
          <a:bodyPr tIns="36000" anchor="ctr">
            <a:spAutoFit/>
          </a:bodyPr>
          <a:lstStyle>
            <a:defPPr>
              <a:defRPr lang="ja-JP"/>
            </a:defPPr>
            <a:lvl1pPr algn="l" rtl="0" fontAlgn="base">
              <a:spcBef>
                <a:spcPct val="0"/>
              </a:spcBef>
              <a:spcAft>
                <a:spcPct val="0"/>
              </a:spcAft>
              <a:defRPr kumimoji="1" sz="1600" kern="1200">
                <a:solidFill>
                  <a:schemeClr val="tx1"/>
                </a:solidFill>
                <a:latin typeface="Arial" charset="0"/>
                <a:ea typeface="ＭＳ Ｐゴシック" pitchFamily="50" charset="-128"/>
                <a:cs typeface="+mn-cs"/>
              </a:defRPr>
            </a:lvl1pPr>
            <a:lvl2pPr marL="457200" algn="l" rtl="0" fontAlgn="base">
              <a:spcBef>
                <a:spcPct val="0"/>
              </a:spcBef>
              <a:spcAft>
                <a:spcPct val="0"/>
              </a:spcAft>
              <a:defRPr kumimoji="1" sz="1600" kern="1200">
                <a:solidFill>
                  <a:schemeClr val="tx1"/>
                </a:solidFill>
                <a:latin typeface="Arial" charset="0"/>
                <a:ea typeface="ＭＳ Ｐゴシック" pitchFamily="50" charset="-128"/>
                <a:cs typeface="+mn-cs"/>
              </a:defRPr>
            </a:lvl2pPr>
            <a:lvl3pPr marL="914400" algn="l" rtl="0" fontAlgn="base">
              <a:spcBef>
                <a:spcPct val="0"/>
              </a:spcBef>
              <a:spcAft>
                <a:spcPct val="0"/>
              </a:spcAft>
              <a:defRPr kumimoji="1" sz="1600" kern="1200">
                <a:solidFill>
                  <a:schemeClr val="tx1"/>
                </a:solidFill>
                <a:latin typeface="Arial" charset="0"/>
                <a:ea typeface="ＭＳ Ｐゴシック" pitchFamily="50" charset="-128"/>
                <a:cs typeface="+mn-cs"/>
              </a:defRPr>
            </a:lvl3pPr>
            <a:lvl4pPr marL="1371600" algn="l" rtl="0" fontAlgn="base">
              <a:spcBef>
                <a:spcPct val="0"/>
              </a:spcBef>
              <a:spcAft>
                <a:spcPct val="0"/>
              </a:spcAft>
              <a:defRPr kumimoji="1" sz="1600" kern="1200">
                <a:solidFill>
                  <a:schemeClr val="tx1"/>
                </a:solidFill>
                <a:latin typeface="Arial" charset="0"/>
                <a:ea typeface="ＭＳ Ｐゴシック" pitchFamily="50" charset="-128"/>
                <a:cs typeface="+mn-cs"/>
              </a:defRPr>
            </a:lvl4pPr>
            <a:lvl5pPr marL="1828800" algn="l" rtl="0" fontAlgn="base">
              <a:spcBef>
                <a:spcPct val="0"/>
              </a:spcBef>
              <a:spcAft>
                <a:spcPct val="0"/>
              </a:spcAft>
              <a:defRPr kumimoji="1" sz="1600" kern="1200">
                <a:solidFill>
                  <a:schemeClr val="tx1"/>
                </a:solidFill>
                <a:latin typeface="Arial" charset="0"/>
                <a:ea typeface="ＭＳ Ｐゴシック" pitchFamily="50" charset="-128"/>
                <a:cs typeface="+mn-cs"/>
              </a:defRPr>
            </a:lvl5pPr>
            <a:lvl6pPr marL="2286000" algn="l" defTabSz="914400" rtl="0" eaLnBrk="1" latinLnBrk="0" hangingPunct="1">
              <a:defRPr kumimoji="1" sz="1600" kern="1200">
                <a:solidFill>
                  <a:schemeClr val="tx1"/>
                </a:solidFill>
                <a:latin typeface="Arial" charset="0"/>
                <a:ea typeface="ＭＳ Ｐゴシック" pitchFamily="50" charset="-128"/>
                <a:cs typeface="+mn-cs"/>
              </a:defRPr>
            </a:lvl6pPr>
            <a:lvl7pPr marL="2743200" algn="l" defTabSz="914400" rtl="0" eaLnBrk="1" latinLnBrk="0" hangingPunct="1">
              <a:defRPr kumimoji="1" sz="1600" kern="1200">
                <a:solidFill>
                  <a:schemeClr val="tx1"/>
                </a:solidFill>
                <a:latin typeface="Arial" charset="0"/>
                <a:ea typeface="ＭＳ Ｐゴシック" pitchFamily="50" charset="-128"/>
                <a:cs typeface="+mn-cs"/>
              </a:defRPr>
            </a:lvl7pPr>
            <a:lvl8pPr marL="3200400" algn="l" defTabSz="914400" rtl="0" eaLnBrk="1" latinLnBrk="0" hangingPunct="1">
              <a:defRPr kumimoji="1" sz="1600" kern="1200">
                <a:solidFill>
                  <a:schemeClr val="tx1"/>
                </a:solidFill>
                <a:latin typeface="Arial" charset="0"/>
                <a:ea typeface="ＭＳ Ｐゴシック" pitchFamily="50" charset="-128"/>
                <a:cs typeface="+mn-cs"/>
              </a:defRPr>
            </a:lvl8pPr>
            <a:lvl9pPr marL="3657600" algn="l" defTabSz="914400" rtl="0" eaLnBrk="1" latinLnBrk="0" hangingPunct="1">
              <a:defRPr kumimoji="1" sz="1600" kern="1200">
                <a:solidFill>
                  <a:schemeClr val="tx1"/>
                </a:solidFill>
                <a:latin typeface="Arial" charset="0"/>
                <a:ea typeface="ＭＳ Ｐゴシック" pitchFamily="50" charset="-128"/>
                <a:cs typeface="+mn-cs"/>
              </a:defRPr>
            </a:lvl9pPr>
          </a:lstStyle>
          <a:p>
            <a:r>
              <a:rPr kumimoji="0" lang="ja-JP" altLang="en-US" sz="2000" b="1" dirty="0" smtClean="0">
                <a:solidFill>
                  <a:schemeClr val="bg1"/>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参考：</a:t>
            </a:r>
            <a:r>
              <a:rPr kumimoji="0" lang="ja-JP" altLang="en-US" sz="2000" b="1" dirty="0" smtClean="0">
                <a:solidFill>
                  <a:schemeClr val="bg1"/>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設計</a:t>
            </a:r>
            <a:r>
              <a:rPr kumimoji="0" lang="ja-JP" altLang="en-US" sz="2000" b="1" dirty="0">
                <a:solidFill>
                  <a:schemeClr val="bg1"/>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外力の違いによる水門の概算工事費の</a:t>
            </a:r>
            <a:r>
              <a:rPr kumimoji="0" lang="ja-JP" altLang="en-US" sz="2000" b="1" dirty="0" smtClean="0">
                <a:solidFill>
                  <a:schemeClr val="bg1"/>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試算</a:t>
            </a:r>
            <a:endParaRPr kumimoji="0" lang="ja-JP" altLang="en-US" sz="1200" b="1" dirty="0">
              <a:solidFill>
                <a:schemeClr val="bg1"/>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endParaRPr>
          </a:p>
        </p:txBody>
      </p:sp>
      <p:sp>
        <p:nvSpPr>
          <p:cNvPr id="12" name="スライド番号プレースホルダー 2">
            <a:extLst>
              <a:ext uri="{FF2B5EF4-FFF2-40B4-BE49-F238E27FC236}">
                <a16:creationId xmlns:a16="http://schemas.microsoft.com/office/drawing/2014/main" id="{BFB92082-78EF-4CE0-A09A-87D994986779}"/>
              </a:ext>
            </a:extLst>
          </p:cNvPr>
          <p:cNvSpPr>
            <a:spLocks noGrp="1"/>
          </p:cNvSpPr>
          <p:nvPr>
            <p:ph type="sldNum" sz="quarter" idx="12"/>
          </p:nvPr>
        </p:nvSpPr>
        <p:spPr>
          <a:xfrm>
            <a:off x="6979343" y="6492875"/>
            <a:ext cx="2057400" cy="365125"/>
          </a:xfrm>
        </p:spPr>
        <p:txBody>
          <a:bodyPr/>
          <a:lstStyle/>
          <a:p>
            <a:fld id="{5E3F6313-0071-4C5D-9E06-91E8809F988F}" type="slidenum">
              <a:rPr kumimoji="1" lang="ja-JP" altLang="en-US" sz="1600" smtClean="0">
                <a:solidFill>
                  <a:schemeClr val="tx1"/>
                </a:solidFill>
              </a:rPr>
              <a:pPr/>
              <a:t>6</a:t>
            </a:fld>
            <a:endParaRPr kumimoji="1" lang="ja-JP" altLang="en-US" sz="1600" dirty="0">
              <a:solidFill>
                <a:schemeClr val="tx1"/>
              </a:solidFill>
            </a:endParaRPr>
          </a:p>
        </p:txBody>
      </p:sp>
      <p:pic>
        <p:nvPicPr>
          <p:cNvPr id="4" name="図 3">
            <a:extLst>
              <a:ext uri="{FF2B5EF4-FFF2-40B4-BE49-F238E27FC236}">
                <a16:creationId xmlns:a16="http://schemas.microsoft.com/office/drawing/2014/main" id="{2F0A57E0-D72A-48F6-8E7D-52B4C4366312}"/>
              </a:ext>
            </a:extLst>
          </p:cNvPr>
          <p:cNvPicPr>
            <a:picLocks noChangeAspect="1"/>
          </p:cNvPicPr>
          <p:nvPr/>
        </p:nvPicPr>
        <p:blipFill rotWithShape="1">
          <a:blip r:embed="rId2"/>
          <a:srcRect b="14440"/>
          <a:stretch/>
        </p:blipFill>
        <p:spPr>
          <a:xfrm>
            <a:off x="2082315" y="846974"/>
            <a:ext cx="6934684" cy="1669013"/>
          </a:xfrm>
          <a:prstGeom prst="rect">
            <a:avLst/>
          </a:prstGeom>
        </p:spPr>
      </p:pic>
      <p:pic>
        <p:nvPicPr>
          <p:cNvPr id="5" name="図 4">
            <a:extLst>
              <a:ext uri="{FF2B5EF4-FFF2-40B4-BE49-F238E27FC236}">
                <a16:creationId xmlns:a16="http://schemas.microsoft.com/office/drawing/2014/main" id="{9C729CD7-541B-47C6-BC4E-29C814A06BA1}"/>
              </a:ext>
            </a:extLst>
          </p:cNvPr>
          <p:cNvPicPr>
            <a:picLocks/>
          </p:cNvPicPr>
          <p:nvPr/>
        </p:nvPicPr>
        <p:blipFill rotWithShape="1">
          <a:blip r:embed="rId3"/>
          <a:srcRect b="13392"/>
          <a:stretch/>
        </p:blipFill>
        <p:spPr>
          <a:xfrm>
            <a:off x="2082315" y="2614800"/>
            <a:ext cx="6934684" cy="1713348"/>
          </a:xfrm>
          <a:prstGeom prst="rect">
            <a:avLst/>
          </a:prstGeom>
        </p:spPr>
      </p:pic>
      <p:pic>
        <p:nvPicPr>
          <p:cNvPr id="6" name="図 5">
            <a:extLst>
              <a:ext uri="{FF2B5EF4-FFF2-40B4-BE49-F238E27FC236}">
                <a16:creationId xmlns:a16="http://schemas.microsoft.com/office/drawing/2014/main" id="{96ADEED0-8403-44A8-B3E5-B9FD61DFAF28}"/>
              </a:ext>
            </a:extLst>
          </p:cNvPr>
          <p:cNvPicPr>
            <a:picLocks/>
          </p:cNvPicPr>
          <p:nvPr/>
        </p:nvPicPr>
        <p:blipFill>
          <a:blip r:embed="rId4"/>
          <a:stretch>
            <a:fillRect/>
          </a:stretch>
        </p:blipFill>
        <p:spPr>
          <a:xfrm>
            <a:off x="2082315" y="4383968"/>
            <a:ext cx="6934684" cy="1978279"/>
          </a:xfrm>
          <a:prstGeom prst="rect">
            <a:avLst/>
          </a:prstGeom>
        </p:spPr>
      </p:pic>
      <p:sp>
        <p:nvSpPr>
          <p:cNvPr id="7" name="テキスト ボックス 6">
            <a:extLst>
              <a:ext uri="{FF2B5EF4-FFF2-40B4-BE49-F238E27FC236}">
                <a16:creationId xmlns:a16="http://schemas.microsoft.com/office/drawing/2014/main" id="{748DE71B-F997-40C5-B40B-B2DA4FA02F7F}"/>
              </a:ext>
            </a:extLst>
          </p:cNvPr>
          <p:cNvSpPr txBox="1"/>
          <p:nvPr/>
        </p:nvSpPr>
        <p:spPr>
          <a:xfrm>
            <a:off x="4095508" y="1941898"/>
            <a:ext cx="777528" cy="307777"/>
          </a:xfrm>
          <a:prstGeom prst="rect">
            <a:avLst/>
          </a:prstGeom>
          <a:noFill/>
        </p:spPr>
        <p:txBody>
          <a:bodyPr wrap="square" rtlCol="0">
            <a:spAutoFit/>
          </a:bodyPr>
          <a:lstStyle/>
          <a:p>
            <a:r>
              <a:rPr kumimoji="1" lang="ja-JP" altLang="en-US" sz="700" dirty="0"/>
              <a:t>制御系施設の修繕</a:t>
            </a:r>
          </a:p>
        </p:txBody>
      </p:sp>
      <p:sp>
        <p:nvSpPr>
          <p:cNvPr id="16" name="テキスト ボックス 15">
            <a:extLst>
              <a:ext uri="{FF2B5EF4-FFF2-40B4-BE49-F238E27FC236}">
                <a16:creationId xmlns:a16="http://schemas.microsoft.com/office/drawing/2014/main" id="{A3897226-A767-4DCA-9AC3-93321B74AEA7}"/>
              </a:ext>
            </a:extLst>
          </p:cNvPr>
          <p:cNvSpPr txBox="1"/>
          <p:nvPr/>
        </p:nvSpPr>
        <p:spPr>
          <a:xfrm>
            <a:off x="6022627" y="1941898"/>
            <a:ext cx="565150" cy="307777"/>
          </a:xfrm>
          <a:prstGeom prst="rect">
            <a:avLst/>
          </a:prstGeom>
          <a:noFill/>
        </p:spPr>
        <p:txBody>
          <a:bodyPr wrap="square" rtlCol="0">
            <a:spAutoFit/>
          </a:bodyPr>
          <a:lstStyle/>
          <a:p>
            <a:r>
              <a:rPr kumimoji="1" lang="ja-JP" altLang="en-US" sz="700" dirty="0"/>
              <a:t>制御系施設の修繕</a:t>
            </a:r>
          </a:p>
        </p:txBody>
      </p:sp>
      <p:sp>
        <p:nvSpPr>
          <p:cNvPr id="17" name="テキスト ボックス 16">
            <a:extLst>
              <a:ext uri="{FF2B5EF4-FFF2-40B4-BE49-F238E27FC236}">
                <a16:creationId xmlns:a16="http://schemas.microsoft.com/office/drawing/2014/main" id="{D0958FF8-AAC7-46DF-B477-B9C308FA62B6}"/>
              </a:ext>
            </a:extLst>
          </p:cNvPr>
          <p:cNvSpPr txBox="1"/>
          <p:nvPr/>
        </p:nvSpPr>
        <p:spPr>
          <a:xfrm>
            <a:off x="7886698" y="1941898"/>
            <a:ext cx="565150" cy="307777"/>
          </a:xfrm>
          <a:prstGeom prst="rect">
            <a:avLst/>
          </a:prstGeom>
          <a:noFill/>
        </p:spPr>
        <p:txBody>
          <a:bodyPr wrap="square" rtlCol="0">
            <a:spAutoFit/>
          </a:bodyPr>
          <a:lstStyle/>
          <a:p>
            <a:r>
              <a:rPr kumimoji="1" lang="ja-JP" altLang="en-US" sz="700" dirty="0"/>
              <a:t>制御系施設の修繕</a:t>
            </a:r>
          </a:p>
        </p:txBody>
      </p:sp>
      <p:sp>
        <p:nvSpPr>
          <p:cNvPr id="18" name="テキスト ボックス 17">
            <a:extLst>
              <a:ext uri="{FF2B5EF4-FFF2-40B4-BE49-F238E27FC236}">
                <a16:creationId xmlns:a16="http://schemas.microsoft.com/office/drawing/2014/main" id="{D90A2571-D65B-4847-A745-0D4E79AF366D}"/>
              </a:ext>
            </a:extLst>
          </p:cNvPr>
          <p:cNvSpPr txBox="1"/>
          <p:nvPr/>
        </p:nvSpPr>
        <p:spPr>
          <a:xfrm>
            <a:off x="4158556" y="3764348"/>
            <a:ext cx="565150" cy="307777"/>
          </a:xfrm>
          <a:prstGeom prst="rect">
            <a:avLst/>
          </a:prstGeom>
          <a:noFill/>
        </p:spPr>
        <p:txBody>
          <a:bodyPr wrap="square" rtlCol="0">
            <a:spAutoFit/>
          </a:bodyPr>
          <a:lstStyle/>
          <a:p>
            <a:r>
              <a:rPr kumimoji="1" lang="ja-JP" altLang="en-US" sz="700" dirty="0"/>
              <a:t>制御系施設の修繕</a:t>
            </a:r>
          </a:p>
        </p:txBody>
      </p:sp>
      <p:sp>
        <p:nvSpPr>
          <p:cNvPr id="19" name="テキスト ボックス 18">
            <a:extLst>
              <a:ext uri="{FF2B5EF4-FFF2-40B4-BE49-F238E27FC236}">
                <a16:creationId xmlns:a16="http://schemas.microsoft.com/office/drawing/2014/main" id="{01E55821-02BA-495D-A68F-520E9F2D6BE9}"/>
              </a:ext>
            </a:extLst>
          </p:cNvPr>
          <p:cNvSpPr txBox="1"/>
          <p:nvPr/>
        </p:nvSpPr>
        <p:spPr>
          <a:xfrm>
            <a:off x="7260877" y="3764348"/>
            <a:ext cx="635896" cy="307777"/>
          </a:xfrm>
          <a:prstGeom prst="rect">
            <a:avLst/>
          </a:prstGeom>
          <a:noFill/>
        </p:spPr>
        <p:txBody>
          <a:bodyPr wrap="square" rtlCol="0">
            <a:spAutoFit/>
          </a:bodyPr>
          <a:lstStyle/>
          <a:p>
            <a:r>
              <a:rPr kumimoji="1" lang="ja-JP" altLang="en-US" sz="700" dirty="0"/>
              <a:t>制御系施設の修繕</a:t>
            </a:r>
          </a:p>
        </p:txBody>
      </p:sp>
      <p:sp>
        <p:nvSpPr>
          <p:cNvPr id="20" name="テキスト ボックス 19">
            <a:extLst>
              <a:ext uri="{FF2B5EF4-FFF2-40B4-BE49-F238E27FC236}">
                <a16:creationId xmlns:a16="http://schemas.microsoft.com/office/drawing/2014/main" id="{0E0F3F00-69BB-4BC1-807F-848AAFF86DD1}"/>
              </a:ext>
            </a:extLst>
          </p:cNvPr>
          <p:cNvSpPr txBox="1"/>
          <p:nvPr/>
        </p:nvSpPr>
        <p:spPr>
          <a:xfrm>
            <a:off x="4158556" y="5486472"/>
            <a:ext cx="565150" cy="307777"/>
          </a:xfrm>
          <a:prstGeom prst="rect">
            <a:avLst/>
          </a:prstGeom>
          <a:noFill/>
        </p:spPr>
        <p:txBody>
          <a:bodyPr wrap="square" rtlCol="0">
            <a:spAutoFit/>
          </a:bodyPr>
          <a:lstStyle/>
          <a:p>
            <a:r>
              <a:rPr kumimoji="1" lang="ja-JP" altLang="en-US" sz="700" dirty="0"/>
              <a:t>制御系施設の修繕</a:t>
            </a:r>
          </a:p>
        </p:txBody>
      </p:sp>
      <p:sp>
        <p:nvSpPr>
          <p:cNvPr id="21" name="テキスト ボックス 20">
            <a:extLst>
              <a:ext uri="{FF2B5EF4-FFF2-40B4-BE49-F238E27FC236}">
                <a16:creationId xmlns:a16="http://schemas.microsoft.com/office/drawing/2014/main" id="{337E11DC-FF4D-4A7D-964B-78E1B3EA2BEF}"/>
              </a:ext>
            </a:extLst>
          </p:cNvPr>
          <p:cNvSpPr txBox="1"/>
          <p:nvPr/>
        </p:nvSpPr>
        <p:spPr>
          <a:xfrm>
            <a:off x="7260877" y="5486472"/>
            <a:ext cx="565150" cy="307777"/>
          </a:xfrm>
          <a:prstGeom prst="rect">
            <a:avLst/>
          </a:prstGeom>
          <a:noFill/>
        </p:spPr>
        <p:txBody>
          <a:bodyPr wrap="square" rtlCol="0">
            <a:spAutoFit/>
          </a:bodyPr>
          <a:lstStyle/>
          <a:p>
            <a:r>
              <a:rPr kumimoji="1" lang="ja-JP" altLang="en-US" sz="700" dirty="0"/>
              <a:t>制御系施設の修繕</a:t>
            </a:r>
          </a:p>
        </p:txBody>
      </p:sp>
      <p:sp>
        <p:nvSpPr>
          <p:cNvPr id="25" name="テキスト ボックス 24">
            <a:extLst>
              <a:ext uri="{FF2B5EF4-FFF2-40B4-BE49-F238E27FC236}">
                <a16:creationId xmlns:a16="http://schemas.microsoft.com/office/drawing/2014/main" id="{78C0D36F-9266-4B4D-9ABA-6CA65F7E8DB0}"/>
              </a:ext>
            </a:extLst>
          </p:cNvPr>
          <p:cNvSpPr txBox="1"/>
          <p:nvPr/>
        </p:nvSpPr>
        <p:spPr>
          <a:xfrm>
            <a:off x="5498857" y="1913443"/>
            <a:ext cx="421930" cy="307777"/>
          </a:xfrm>
          <a:prstGeom prst="rect">
            <a:avLst/>
          </a:prstGeom>
          <a:noFill/>
        </p:spPr>
        <p:txBody>
          <a:bodyPr wrap="square" rtlCol="0">
            <a:spAutoFit/>
          </a:bodyPr>
          <a:lstStyle/>
          <a:p>
            <a:r>
              <a:rPr lang="ja-JP" altLang="en-US" sz="700" dirty="0"/>
              <a:t>扉体</a:t>
            </a:r>
            <a:endParaRPr kumimoji="1" lang="en-US" altLang="ja-JP" sz="700" dirty="0"/>
          </a:p>
          <a:p>
            <a:r>
              <a:rPr kumimoji="1" lang="ja-JP" altLang="en-US" sz="700" dirty="0"/>
              <a:t>修繕</a:t>
            </a:r>
          </a:p>
        </p:txBody>
      </p:sp>
      <p:sp>
        <p:nvSpPr>
          <p:cNvPr id="26" name="テキスト ボックス 25">
            <a:extLst>
              <a:ext uri="{FF2B5EF4-FFF2-40B4-BE49-F238E27FC236}">
                <a16:creationId xmlns:a16="http://schemas.microsoft.com/office/drawing/2014/main" id="{B252DDC3-E64A-4782-BE7D-E0577EFBA7BD}"/>
              </a:ext>
            </a:extLst>
          </p:cNvPr>
          <p:cNvSpPr txBox="1"/>
          <p:nvPr/>
        </p:nvSpPr>
        <p:spPr>
          <a:xfrm>
            <a:off x="5325301" y="3683216"/>
            <a:ext cx="666990" cy="307777"/>
          </a:xfrm>
          <a:prstGeom prst="rect">
            <a:avLst/>
          </a:prstGeom>
          <a:noFill/>
        </p:spPr>
        <p:txBody>
          <a:bodyPr wrap="square" rtlCol="0">
            <a:spAutoFit/>
          </a:bodyPr>
          <a:lstStyle/>
          <a:p>
            <a:pPr algn="ctr"/>
            <a:r>
              <a:rPr lang="ja-JP" altLang="en-US" sz="700" dirty="0"/>
              <a:t>扉体</a:t>
            </a:r>
            <a:endParaRPr kumimoji="1" lang="en-US" altLang="ja-JP" sz="700" dirty="0"/>
          </a:p>
          <a:p>
            <a:pPr algn="ctr"/>
            <a:r>
              <a:rPr lang="ja-JP" altLang="en-US" sz="700" dirty="0"/>
              <a:t>改築・</a:t>
            </a:r>
            <a:r>
              <a:rPr kumimoji="1" lang="ja-JP" altLang="en-US" sz="700" dirty="0"/>
              <a:t>修繕</a:t>
            </a:r>
          </a:p>
        </p:txBody>
      </p:sp>
      <p:sp>
        <p:nvSpPr>
          <p:cNvPr id="27" name="テキスト ボックス 26">
            <a:extLst>
              <a:ext uri="{FF2B5EF4-FFF2-40B4-BE49-F238E27FC236}">
                <a16:creationId xmlns:a16="http://schemas.microsoft.com/office/drawing/2014/main" id="{4A1F0704-20BB-4C38-BC2E-BA94DEB3DB4C}"/>
              </a:ext>
            </a:extLst>
          </p:cNvPr>
          <p:cNvSpPr txBox="1"/>
          <p:nvPr/>
        </p:nvSpPr>
        <p:spPr>
          <a:xfrm>
            <a:off x="5363190" y="5169918"/>
            <a:ext cx="629101" cy="307777"/>
          </a:xfrm>
          <a:prstGeom prst="rect">
            <a:avLst/>
          </a:prstGeom>
          <a:noFill/>
        </p:spPr>
        <p:txBody>
          <a:bodyPr wrap="square" rtlCol="0">
            <a:spAutoFit/>
          </a:bodyPr>
          <a:lstStyle/>
          <a:p>
            <a:pPr algn="ctr"/>
            <a:r>
              <a:rPr lang="ja-JP" altLang="en-US" sz="700" dirty="0"/>
              <a:t>扉体・本体</a:t>
            </a:r>
            <a:endParaRPr kumimoji="1" lang="en-US" altLang="ja-JP" sz="700" dirty="0"/>
          </a:p>
          <a:p>
            <a:pPr algn="ctr"/>
            <a:r>
              <a:rPr kumimoji="1" lang="ja-JP" altLang="en-US" sz="700" dirty="0"/>
              <a:t>改築</a:t>
            </a:r>
          </a:p>
        </p:txBody>
      </p:sp>
      <p:sp>
        <p:nvSpPr>
          <p:cNvPr id="9" name="テキスト ボックス 8">
            <a:extLst>
              <a:ext uri="{FF2B5EF4-FFF2-40B4-BE49-F238E27FC236}">
                <a16:creationId xmlns:a16="http://schemas.microsoft.com/office/drawing/2014/main" id="{D12294BB-1259-487F-AD17-138514CF328E}"/>
              </a:ext>
            </a:extLst>
          </p:cNvPr>
          <p:cNvSpPr txBox="1"/>
          <p:nvPr/>
        </p:nvSpPr>
        <p:spPr>
          <a:xfrm>
            <a:off x="2437706" y="4619172"/>
            <a:ext cx="1333500" cy="215444"/>
          </a:xfrm>
          <a:prstGeom prst="rect">
            <a:avLst/>
          </a:prstGeom>
          <a:noFill/>
        </p:spPr>
        <p:txBody>
          <a:bodyPr wrap="square" rtlCol="0">
            <a:spAutoFit/>
          </a:bodyPr>
          <a:lstStyle/>
          <a:p>
            <a:r>
              <a:rPr kumimoji="1" lang="ja-JP" altLang="en-US" sz="800" dirty="0">
                <a:solidFill>
                  <a:srgbClr val="FF0000"/>
                </a:solidFill>
              </a:rPr>
              <a:t>初期投資は最も安価</a:t>
            </a:r>
          </a:p>
        </p:txBody>
      </p:sp>
      <p:sp>
        <p:nvSpPr>
          <p:cNvPr id="28" name="テキスト ボックス 27">
            <a:extLst>
              <a:ext uri="{FF2B5EF4-FFF2-40B4-BE49-F238E27FC236}">
                <a16:creationId xmlns:a16="http://schemas.microsoft.com/office/drawing/2014/main" id="{82A6179D-BF0A-47EB-98E4-3ED7B97015CA}"/>
              </a:ext>
            </a:extLst>
          </p:cNvPr>
          <p:cNvSpPr txBox="1"/>
          <p:nvPr/>
        </p:nvSpPr>
        <p:spPr>
          <a:xfrm>
            <a:off x="2437706" y="1095340"/>
            <a:ext cx="1333500" cy="215444"/>
          </a:xfrm>
          <a:prstGeom prst="rect">
            <a:avLst/>
          </a:prstGeom>
          <a:noFill/>
        </p:spPr>
        <p:txBody>
          <a:bodyPr wrap="square" rtlCol="0">
            <a:spAutoFit/>
          </a:bodyPr>
          <a:lstStyle/>
          <a:p>
            <a:r>
              <a:rPr kumimoji="1" lang="ja-JP" altLang="en-US" sz="800" dirty="0">
                <a:solidFill>
                  <a:srgbClr val="FF0000"/>
                </a:solidFill>
              </a:rPr>
              <a:t>初期投資は最も高価</a:t>
            </a:r>
          </a:p>
        </p:txBody>
      </p:sp>
      <p:sp>
        <p:nvSpPr>
          <p:cNvPr id="29" name="テキスト ボックス 28">
            <a:extLst>
              <a:ext uri="{FF2B5EF4-FFF2-40B4-BE49-F238E27FC236}">
                <a16:creationId xmlns:a16="http://schemas.microsoft.com/office/drawing/2014/main" id="{51162745-CF63-4071-857D-BFCA9C3B5B9F}"/>
              </a:ext>
            </a:extLst>
          </p:cNvPr>
          <p:cNvSpPr txBox="1"/>
          <p:nvPr/>
        </p:nvSpPr>
        <p:spPr>
          <a:xfrm>
            <a:off x="5714306" y="3267896"/>
            <a:ext cx="1403350" cy="307777"/>
          </a:xfrm>
          <a:prstGeom prst="rect">
            <a:avLst/>
          </a:prstGeom>
          <a:noFill/>
        </p:spPr>
        <p:txBody>
          <a:bodyPr wrap="square" rtlCol="0">
            <a:spAutoFit/>
          </a:bodyPr>
          <a:lstStyle/>
          <a:p>
            <a:r>
              <a:rPr lang="ja-JP" altLang="en-US" sz="700" dirty="0">
                <a:solidFill>
                  <a:srgbClr val="FF0000"/>
                </a:solidFill>
              </a:rPr>
              <a:t>扉体改築を修繕と合わせて実施</a:t>
            </a:r>
            <a:r>
              <a:rPr lang="en-US" altLang="ja-JP" sz="700" dirty="0">
                <a:solidFill>
                  <a:srgbClr val="FF0000"/>
                </a:solidFill>
              </a:rPr>
              <a:t>(</a:t>
            </a:r>
            <a:r>
              <a:rPr lang="ja-JP" altLang="en-US" sz="700" dirty="0">
                <a:solidFill>
                  <a:srgbClr val="FF0000"/>
                </a:solidFill>
              </a:rPr>
              <a:t>巻上機等も合わせて交換）</a:t>
            </a:r>
            <a:endParaRPr kumimoji="1" lang="ja-JP" altLang="en-US" sz="700" dirty="0">
              <a:solidFill>
                <a:srgbClr val="FF0000"/>
              </a:solidFill>
            </a:endParaRPr>
          </a:p>
        </p:txBody>
      </p:sp>
      <p:sp>
        <p:nvSpPr>
          <p:cNvPr id="14" name="正方形/長方形 13">
            <a:extLst>
              <a:ext uri="{FF2B5EF4-FFF2-40B4-BE49-F238E27FC236}">
                <a16:creationId xmlns:a16="http://schemas.microsoft.com/office/drawing/2014/main" id="{CC7D5206-5FFC-4327-9B1D-CECE0763B1B0}"/>
              </a:ext>
            </a:extLst>
          </p:cNvPr>
          <p:cNvSpPr/>
          <p:nvPr/>
        </p:nvSpPr>
        <p:spPr>
          <a:xfrm>
            <a:off x="2437706" y="1546824"/>
            <a:ext cx="273050" cy="88222"/>
          </a:xfrm>
          <a:prstGeom prst="rect">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2" name="正方形/長方形 31">
            <a:extLst>
              <a:ext uri="{FF2B5EF4-FFF2-40B4-BE49-F238E27FC236}">
                <a16:creationId xmlns:a16="http://schemas.microsoft.com/office/drawing/2014/main" id="{F87F645B-831B-49D9-96C4-B86AA577B47D}"/>
              </a:ext>
            </a:extLst>
          </p:cNvPr>
          <p:cNvSpPr/>
          <p:nvPr/>
        </p:nvSpPr>
        <p:spPr>
          <a:xfrm>
            <a:off x="2437706" y="5179024"/>
            <a:ext cx="273050" cy="88222"/>
          </a:xfrm>
          <a:prstGeom prst="rect">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3" name="正方形/長方形 32">
            <a:extLst>
              <a:ext uri="{FF2B5EF4-FFF2-40B4-BE49-F238E27FC236}">
                <a16:creationId xmlns:a16="http://schemas.microsoft.com/office/drawing/2014/main" id="{E0BDE011-6A4E-418D-B10B-C6FE3F99F508}"/>
              </a:ext>
            </a:extLst>
          </p:cNvPr>
          <p:cNvSpPr/>
          <p:nvPr/>
        </p:nvSpPr>
        <p:spPr>
          <a:xfrm>
            <a:off x="5517456" y="3115274"/>
            <a:ext cx="273050" cy="88222"/>
          </a:xfrm>
          <a:prstGeom prst="rect">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4" name="正方形/長方形 33">
            <a:extLst>
              <a:ext uri="{FF2B5EF4-FFF2-40B4-BE49-F238E27FC236}">
                <a16:creationId xmlns:a16="http://schemas.microsoft.com/office/drawing/2014/main" id="{856228EC-8175-464C-A89E-712DAA697F3A}"/>
              </a:ext>
            </a:extLst>
          </p:cNvPr>
          <p:cNvSpPr/>
          <p:nvPr/>
        </p:nvSpPr>
        <p:spPr>
          <a:xfrm>
            <a:off x="8635306" y="3032724"/>
            <a:ext cx="273050" cy="88222"/>
          </a:xfrm>
          <a:prstGeom prst="rect">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5" name="テキスト ボックス 34">
            <a:extLst>
              <a:ext uri="{FF2B5EF4-FFF2-40B4-BE49-F238E27FC236}">
                <a16:creationId xmlns:a16="http://schemas.microsoft.com/office/drawing/2014/main" id="{4316A580-275C-4DC5-9CFD-E3EDADA33DB1}"/>
              </a:ext>
            </a:extLst>
          </p:cNvPr>
          <p:cNvSpPr txBox="1"/>
          <p:nvPr/>
        </p:nvSpPr>
        <p:spPr>
          <a:xfrm>
            <a:off x="2380556" y="824076"/>
            <a:ext cx="685800" cy="215444"/>
          </a:xfrm>
          <a:prstGeom prst="rect">
            <a:avLst/>
          </a:prstGeom>
          <a:noFill/>
        </p:spPr>
        <p:txBody>
          <a:bodyPr wrap="square" rtlCol="0">
            <a:spAutoFit/>
          </a:bodyPr>
          <a:lstStyle/>
          <a:p>
            <a:r>
              <a:rPr kumimoji="1" lang="ja-JP" altLang="en-US" sz="800" b="1" dirty="0">
                <a:solidFill>
                  <a:srgbClr val="0000FF"/>
                </a:solidFill>
              </a:rPr>
              <a:t>ケース１</a:t>
            </a:r>
          </a:p>
        </p:txBody>
      </p:sp>
      <p:sp>
        <p:nvSpPr>
          <p:cNvPr id="36" name="テキスト ボックス 35">
            <a:extLst>
              <a:ext uri="{FF2B5EF4-FFF2-40B4-BE49-F238E27FC236}">
                <a16:creationId xmlns:a16="http://schemas.microsoft.com/office/drawing/2014/main" id="{4CDE0914-7021-432B-84EE-4711A4EA56F3}"/>
              </a:ext>
            </a:extLst>
          </p:cNvPr>
          <p:cNvSpPr txBox="1"/>
          <p:nvPr/>
        </p:nvSpPr>
        <p:spPr>
          <a:xfrm>
            <a:off x="2380556" y="2590827"/>
            <a:ext cx="685800" cy="215444"/>
          </a:xfrm>
          <a:prstGeom prst="rect">
            <a:avLst/>
          </a:prstGeom>
          <a:noFill/>
        </p:spPr>
        <p:txBody>
          <a:bodyPr wrap="square" rtlCol="0">
            <a:spAutoFit/>
          </a:bodyPr>
          <a:lstStyle/>
          <a:p>
            <a:r>
              <a:rPr kumimoji="1" lang="ja-JP" altLang="en-US" sz="800" b="1" dirty="0">
                <a:solidFill>
                  <a:srgbClr val="0000FF"/>
                </a:solidFill>
              </a:rPr>
              <a:t>ケース２</a:t>
            </a:r>
          </a:p>
        </p:txBody>
      </p:sp>
      <p:sp>
        <p:nvSpPr>
          <p:cNvPr id="37" name="テキスト ボックス 36">
            <a:extLst>
              <a:ext uri="{FF2B5EF4-FFF2-40B4-BE49-F238E27FC236}">
                <a16:creationId xmlns:a16="http://schemas.microsoft.com/office/drawing/2014/main" id="{69A44A0E-0B29-481A-8625-59BB6C28943E}"/>
              </a:ext>
            </a:extLst>
          </p:cNvPr>
          <p:cNvSpPr txBox="1"/>
          <p:nvPr/>
        </p:nvSpPr>
        <p:spPr>
          <a:xfrm>
            <a:off x="2380556" y="4383615"/>
            <a:ext cx="685800" cy="215444"/>
          </a:xfrm>
          <a:prstGeom prst="rect">
            <a:avLst/>
          </a:prstGeom>
          <a:noFill/>
        </p:spPr>
        <p:txBody>
          <a:bodyPr wrap="square" rtlCol="0">
            <a:spAutoFit/>
          </a:bodyPr>
          <a:lstStyle/>
          <a:p>
            <a:r>
              <a:rPr kumimoji="1" lang="ja-JP" altLang="en-US" sz="800" b="1" dirty="0">
                <a:solidFill>
                  <a:srgbClr val="0000FF"/>
                </a:solidFill>
              </a:rPr>
              <a:t>ケース３</a:t>
            </a:r>
          </a:p>
        </p:txBody>
      </p:sp>
      <p:sp>
        <p:nvSpPr>
          <p:cNvPr id="38" name="テキスト ボックス 37">
            <a:extLst>
              <a:ext uri="{FF2B5EF4-FFF2-40B4-BE49-F238E27FC236}">
                <a16:creationId xmlns:a16="http://schemas.microsoft.com/office/drawing/2014/main" id="{F1578536-86EB-4972-A0F0-9F2945DB00EE}"/>
              </a:ext>
            </a:extLst>
          </p:cNvPr>
          <p:cNvSpPr txBox="1"/>
          <p:nvPr/>
        </p:nvSpPr>
        <p:spPr>
          <a:xfrm>
            <a:off x="8028189" y="2501953"/>
            <a:ext cx="880167" cy="307777"/>
          </a:xfrm>
          <a:prstGeom prst="rect">
            <a:avLst/>
          </a:prstGeom>
          <a:noFill/>
        </p:spPr>
        <p:txBody>
          <a:bodyPr wrap="square" rtlCol="0">
            <a:spAutoFit/>
          </a:bodyPr>
          <a:lstStyle/>
          <a:p>
            <a:r>
              <a:rPr lang="en-US" altLang="ja-JP" sz="700" dirty="0">
                <a:solidFill>
                  <a:srgbClr val="FF0000"/>
                </a:solidFill>
              </a:rPr>
              <a:t>100</a:t>
            </a:r>
            <a:r>
              <a:rPr lang="ja-JP" altLang="en-US" sz="700" dirty="0">
                <a:solidFill>
                  <a:srgbClr val="FF0000"/>
                </a:solidFill>
              </a:rPr>
              <a:t>年間の累計費用は最も安価</a:t>
            </a:r>
            <a:endParaRPr kumimoji="1" lang="ja-JP" altLang="en-US" sz="700" dirty="0">
              <a:solidFill>
                <a:srgbClr val="FF0000"/>
              </a:solidFill>
            </a:endParaRPr>
          </a:p>
        </p:txBody>
      </p:sp>
      <p:sp>
        <p:nvSpPr>
          <p:cNvPr id="39" name="テキスト ボックス 38">
            <a:extLst>
              <a:ext uri="{FF2B5EF4-FFF2-40B4-BE49-F238E27FC236}">
                <a16:creationId xmlns:a16="http://schemas.microsoft.com/office/drawing/2014/main" id="{06B9EE13-CE2A-4B5D-9241-C2432DE14950}"/>
              </a:ext>
            </a:extLst>
          </p:cNvPr>
          <p:cNvSpPr txBox="1"/>
          <p:nvPr/>
        </p:nvSpPr>
        <p:spPr>
          <a:xfrm>
            <a:off x="5603527" y="4861964"/>
            <a:ext cx="1403350" cy="200055"/>
          </a:xfrm>
          <a:prstGeom prst="rect">
            <a:avLst/>
          </a:prstGeom>
          <a:noFill/>
        </p:spPr>
        <p:txBody>
          <a:bodyPr wrap="square" rtlCol="0">
            <a:spAutoFit/>
          </a:bodyPr>
          <a:lstStyle/>
          <a:p>
            <a:r>
              <a:rPr lang="ja-JP" altLang="en-US" sz="700" dirty="0">
                <a:solidFill>
                  <a:srgbClr val="FF0000"/>
                </a:solidFill>
              </a:rPr>
              <a:t>本体の改修のため、仮設が発生</a:t>
            </a:r>
            <a:endParaRPr kumimoji="1" lang="ja-JP" altLang="en-US" sz="700" dirty="0">
              <a:solidFill>
                <a:srgbClr val="FF0000"/>
              </a:solidFill>
            </a:endParaRPr>
          </a:p>
        </p:txBody>
      </p:sp>
      <p:sp>
        <p:nvSpPr>
          <p:cNvPr id="40" name="正方形/長方形 39">
            <a:extLst>
              <a:ext uri="{FF2B5EF4-FFF2-40B4-BE49-F238E27FC236}">
                <a16:creationId xmlns:a16="http://schemas.microsoft.com/office/drawing/2014/main" id="{FB379E5A-120D-484D-B7BF-BDD19DC56AB3}"/>
              </a:ext>
            </a:extLst>
          </p:cNvPr>
          <p:cNvSpPr/>
          <p:nvPr/>
        </p:nvSpPr>
        <p:spPr>
          <a:xfrm>
            <a:off x="8635306" y="4575061"/>
            <a:ext cx="273050" cy="88222"/>
          </a:xfrm>
          <a:prstGeom prst="rect">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1" name="テキスト ボックス 40">
            <a:extLst>
              <a:ext uri="{FF2B5EF4-FFF2-40B4-BE49-F238E27FC236}">
                <a16:creationId xmlns:a16="http://schemas.microsoft.com/office/drawing/2014/main" id="{3C4C12AC-4C49-4AAC-B70F-ED3A484E8309}"/>
              </a:ext>
            </a:extLst>
          </p:cNvPr>
          <p:cNvSpPr txBox="1"/>
          <p:nvPr/>
        </p:nvSpPr>
        <p:spPr>
          <a:xfrm>
            <a:off x="7896773" y="756131"/>
            <a:ext cx="1120226" cy="307777"/>
          </a:xfrm>
          <a:prstGeom prst="rect">
            <a:avLst/>
          </a:prstGeom>
          <a:noFill/>
        </p:spPr>
        <p:txBody>
          <a:bodyPr wrap="square" rtlCol="0">
            <a:spAutoFit/>
          </a:bodyPr>
          <a:lstStyle/>
          <a:p>
            <a:r>
              <a:rPr lang="en-US" altLang="ja-JP" sz="700" dirty="0">
                <a:solidFill>
                  <a:srgbClr val="FF0000"/>
                </a:solidFill>
              </a:rPr>
              <a:t>100</a:t>
            </a:r>
            <a:r>
              <a:rPr lang="ja-JP" altLang="en-US" sz="700" dirty="0">
                <a:solidFill>
                  <a:srgbClr val="FF0000"/>
                </a:solidFill>
              </a:rPr>
              <a:t>年間の累計費用はケース</a:t>
            </a:r>
            <a:r>
              <a:rPr lang="en-US" altLang="ja-JP" sz="700" dirty="0">
                <a:solidFill>
                  <a:srgbClr val="FF0000"/>
                </a:solidFill>
              </a:rPr>
              <a:t>2</a:t>
            </a:r>
            <a:r>
              <a:rPr lang="ja-JP" altLang="en-US" sz="700" dirty="0">
                <a:solidFill>
                  <a:srgbClr val="FF0000"/>
                </a:solidFill>
              </a:rPr>
              <a:t>についで安価</a:t>
            </a:r>
            <a:endParaRPr kumimoji="1" lang="ja-JP" altLang="en-US" sz="700" dirty="0">
              <a:solidFill>
                <a:srgbClr val="FF0000"/>
              </a:solidFill>
            </a:endParaRPr>
          </a:p>
        </p:txBody>
      </p:sp>
      <p:sp>
        <p:nvSpPr>
          <p:cNvPr id="42" name="テキスト ボックス 41">
            <a:extLst>
              <a:ext uri="{FF2B5EF4-FFF2-40B4-BE49-F238E27FC236}">
                <a16:creationId xmlns:a16="http://schemas.microsoft.com/office/drawing/2014/main" id="{8B7625C8-3ADC-48F0-86B1-2821496923B3}"/>
              </a:ext>
            </a:extLst>
          </p:cNvPr>
          <p:cNvSpPr txBox="1"/>
          <p:nvPr/>
        </p:nvSpPr>
        <p:spPr>
          <a:xfrm>
            <a:off x="8169273" y="4304887"/>
            <a:ext cx="880167" cy="307777"/>
          </a:xfrm>
          <a:prstGeom prst="rect">
            <a:avLst/>
          </a:prstGeom>
          <a:noFill/>
        </p:spPr>
        <p:txBody>
          <a:bodyPr wrap="square" rtlCol="0">
            <a:spAutoFit/>
          </a:bodyPr>
          <a:lstStyle/>
          <a:p>
            <a:r>
              <a:rPr lang="en-US" altLang="ja-JP" sz="700" dirty="0">
                <a:solidFill>
                  <a:srgbClr val="FF0000"/>
                </a:solidFill>
              </a:rPr>
              <a:t>100</a:t>
            </a:r>
            <a:r>
              <a:rPr lang="ja-JP" altLang="en-US" sz="700" dirty="0">
                <a:solidFill>
                  <a:srgbClr val="FF0000"/>
                </a:solidFill>
              </a:rPr>
              <a:t>年間の累計費用は</a:t>
            </a:r>
            <a:r>
              <a:rPr kumimoji="1" lang="ja-JP" altLang="en-US" sz="700" dirty="0">
                <a:solidFill>
                  <a:srgbClr val="FF0000"/>
                </a:solidFill>
              </a:rPr>
              <a:t>最も高価</a:t>
            </a:r>
          </a:p>
        </p:txBody>
      </p:sp>
      <p:sp>
        <p:nvSpPr>
          <p:cNvPr id="43" name="Text Box 9">
            <a:extLst>
              <a:ext uri="{FF2B5EF4-FFF2-40B4-BE49-F238E27FC236}">
                <a16:creationId xmlns:a16="http://schemas.microsoft.com/office/drawing/2014/main" id="{8B1AE9E0-7DC1-4E2E-A3F4-2E1D307F24FA}"/>
              </a:ext>
            </a:extLst>
          </p:cNvPr>
          <p:cNvSpPr txBox="1">
            <a:spLocks noChangeArrowheads="1"/>
          </p:cNvSpPr>
          <p:nvPr/>
        </p:nvSpPr>
        <p:spPr bwMode="auto">
          <a:xfrm>
            <a:off x="81184" y="403552"/>
            <a:ext cx="8935815" cy="307777"/>
          </a:xfrm>
          <a:prstGeom prst="rect">
            <a:avLst/>
          </a:prstGeom>
          <a:solidFill>
            <a:schemeClr val="bg1"/>
          </a:solidFill>
          <a:ln w="9525">
            <a:solidFill>
              <a:schemeClr val="tx1"/>
            </a:solidFill>
            <a:miter lim="800000"/>
            <a:headEnd/>
            <a:tailEnd/>
          </a:ln>
        </p:spPr>
        <p:txBody>
          <a:bodyPr wrap="square">
            <a:spAutoFit/>
          </a:bodyPr>
          <a:lstStyle>
            <a:lvl1pPr marL="261938" indent="-174625">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224009" indent="-149339" defTabSz="390997">
              <a:spcBef>
                <a:spcPct val="0"/>
              </a:spcBef>
              <a:buFont typeface="Arial" panose="020B0604020202020204" pitchFamily="34" charset="0"/>
              <a:buChar char="•"/>
            </a:pPr>
            <a:r>
              <a:rPr lang="ja-JP" altLang="en-US" sz="1400" dirty="0"/>
              <a:t>将来</a:t>
            </a:r>
            <a:r>
              <a:rPr lang="en-US" altLang="ja-JP" sz="1400" dirty="0"/>
              <a:t>2</a:t>
            </a:r>
            <a:r>
              <a:rPr lang="ja-JP" altLang="en-US" sz="1400" dirty="0"/>
              <a:t>度上昇の外力を想定する場合における設計パターンによる</a:t>
            </a:r>
            <a:r>
              <a:rPr lang="en-US" altLang="ja-JP" sz="1400" dirty="0"/>
              <a:t>100</a:t>
            </a:r>
            <a:r>
              <a:rPr lang="ja-JP" altLang="en-US" sz="1400" dirty="0"/>
              <a:t>年間の累加費用を比較した。</a:t>
            </a:r>
            <a:endParaRPr lang="en-US" altLang="ja-JP" sz="1400" dirty="0"/>
          </a:p>
        </p:txBody>
      </p:sp>
      <p:sp>
        <p:nvSpPr>
          <p:cNvPr id="44" name="Text Box 9">
            <a:extLst>
              <a:ext uri="{FF2B5EF4-FFF2-40B4-BE49-F238E27FC236}">
                <a16:creationId xmlns:a16="http://schemas.microsoft.com/office/drawing/2014/main" id="{70362238-05C3-416D-8926-1ECE9092AC28}"/>
              </a:ext>
            </a:extLst>
          </p:cNvPr>
          <p:cNvSpPr txBox="1">
            <a:spLocks noChangeArrowheads="1"/>
          </p:cNvSpPr>
          <p:nvPr/>
        </p:nvSpPr>
        <p:spPr bwMode="auto">
          <a:xfrm>
            <a:off x="55058" y="926691"/>
            <a:ext cx="2027258" cy="1200329"/>
          </a:xfrm>
          <a:prstGeom prst="rect">
            <a:avLst/>
          </a:prstGeom>
          <a:solidFill>
            <a:schemeClr val="bg1"/>
          </a:solidFill>
          <a:ln w="9525">
            <a:solidFill>
              <a:schemeClr val="tx1"/>
            </a:solidFill>
            <a:miter lim="800000"/>
            <a:headEnd/>
            <a:tailEnd/>
          </a:ln>
        </p:spPr>
        <p:txBody>
          <a:bodyPr wrap="square">
            <a:spAutoFit/>
          </a:bodyPr>
          <a:lstStyle>
            <a:lvl1pPr marL="261938" indent="-174625">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74670" indent="0" defTabSz="390997">
              <a:spcBef>
                <a:spcPct val="0"/>
              </a:spcBef>
              <a:buNone/>
            </a:pPr>
            <a:r>
              <a:rPr lang="en-US" altLang="ja-JP" sz="900" dirty="0"/>
              <a:t>【</a:t>
            </a:r>
            <a:r>
              <a:rPr lang="ja-JP" altLang="en-US" sz="900" dirty="0"/>
              <a:t>仮定</a:t>
            </a:r>
            <a:r>
              <a:rPr lang="en-US" altLang="ja-JP" sz="900" dirty="0"/>
              <a:t>】</a:t>
            </a:r>
          </a:p>
          <a:p>
            <a:pPr marL="74670" indent="0" defTabSz="390997">
              <a:spcBef>
                <a:spcPct val="0"/>
              </a:spcBef>
              <a:buNone/>
            </a:pPr>
            <a:r>
              <a:rPr lang="ja-JP" altLang="en-US" sz="900" dirty="0"/>
              <a:t>・</a:t>
            </a:r>
            <a:r>
              <a:rPr lang="en-US" altLang="ja-JP" sz="900" dirty="0"/>
              <a:t>50</a:t>
            </a:r>
            <a:r>
              <a:rPr lang="ja-JP" altLang="en-US" sz="900" dirty="0"/>
              <a:t>年後に将来気候</a:t>
            </a:r>
            <a:r>
              <a:rPr lang="en-US" altLang="ja-JP" sz="900" dirty="0"/>
              <a:t>2</a:t>
            </a:r>
            <a:r>
              <a:rPr lang="ja-JP" altLang="en-US" sz="900" dirty="0"/>
              <a:t>度上昇に対応することを想定</a:t>
            </a:r>
            <a:endParaRPr lang="en-US" altLang="ja-JP" sz="900" dirty="0"/>
          </a:p>
          <a:p>
            <a:pPr marL="74670" indent="0" defTabSz="390997">
              <a:spcBef>
                <a:spcPct val="0"/>
              </a:spcBef>
              <a:buNone/>
            </a:pPr>
            <a:r>
              <a:rPr lang="en-US" altLang="ja-JP" sz="900" dirty="0"/>
              <a:t>【</a:t>
            </a:r>
            <a:r>
              <a:rPr lang="ja-JP" altLang="en-US" sz="900" dirty="0"/>
              <a:t>施設交換年数</a:t>
            </a:r>
            <a:r>
              <a:rPr lang="en-US" altLang="ja-JP" sz="900" dirty="0"/>
              <a:t>】</a:t>
            </a:r>
          </a:p>
          <a:p>
            <a:pPr marL="74670" indent="0" defTabSz="390997">
              <a:spcBef>
                <a:spcPct val="0"/>
              </a:spcBef>
              <a:buNone/>
            </a:pPr>
            <a:r>
              <a:rPr lang="ja-JP" altLang="en-US" sz="900" dirty="0"/>
              <a:t>・扉体・戸当り：</a:t>
            </a:r>
            <a:r>
              <a:rPr lang="en-US" altLang="ja-JP" sz="900" dirty="0"/>
              <a:t>50</a:t>
            </a:r>
            <a:r>
              <a:rPr lang="ja-JP" altLang="en-US" sz="900" dirty="0"/>
              <a:t>年</a:t>
            </a:r>
            <a:endParaRPr lang="en-US" altLang="ja-JP" sz="900" dirty="0"/>
          </a:p>
          <a:p>
            <a:pPr marL="74670" indent="0" defTabSz="390997">
              <a:spcBef>
                <a:spcPct val="0"/>
              </a:spcBef>
              <a:buNone/>
            </a:pPr>
            <a:r>
              <a:rPr lang="ja-JP" altLang="en-US" sz="900" dirty="0"/>
              <a:t>・巻上機等の機械：</a:t>
            </a:r>
            <a:r>
              <a:rPr lang="en-US" altLang="ja-JP" sz="900" dirty="0"/>
              <a:t>30</a:t>
            </a:r>
            <a:r>
              <a:rPr lang="ja-JP" altLang="en-US" sz="900" dirty="0"/>
              <a:t>年</a:t>
            </a:r>
            <a:endParaRPr lang="en-US" altLang="ja-JP" sz="900" dirty="0"/>
          </a:p>
          <a:p>
            <a:pPr marL="74670" indent="0" defTabSz="390997">
              <a:spcBef>
                <a:spcPct val="0"/>
              </a:spcBef>
              <a:buNone/>
            </a:pPr>
            <a:r>
              <a:rPr lang="ja-JP" altLang="en-US" sz="900" dirty="0"/>
              <a:t>・土木施設：水門対応年数と同様</a:t>
            </a:r>
            <a:endParaRPr lang="en-US" altLang="ja-JP" sz="900" dirty="0"/>
          </a:p>
          <a:p>
            <a:pPr marL="74670" indent="0" defTabSz="390997">
              <a:spcBef>
                <a:spcPct val="0"/>
              </a:spcBef>
              <a:buNone/>
            </a:pPr>
            <a:endParaRPr lang="en-US" altLang="ja-JP" sz="900" dirty="0"/>
          </a:p>
        </p:txBody>
      </p:sp>
      <p:cxnSp>
        <p:nvCxnSpPr>
          <p:cNvPr id="3" name="直線コネクタ 2">
            <a:extLst>
              <a:ext uri="{FF2B5EF4-FFF2-40B4-BE49-F238E27FC236}">
                <a16:creationId xmlns:a16="http://schemas.microsoft.com/office/drawing/2014/main" id="{6B407AA5-EC93-43BC-B44A-87C01700F069}"/>
              </a:ext>
            </a:extLst>
          </p:cNvPr>
          <p:cNvCxnSpPr>
            <a:cxnSpLocks/>
          </p:cNvCxnSpPr>
          <p:nvPr/>
        </p:nvCxnSpPr>
        <p:spPr>
          <a:xfrm>
            <a:off x="5603527" y="1039520"/>
            <a:ext cx="0" cy="5453355"/>
          </a:xfrm>
          <a:prstGeom prst="line">
            <a:avLst/>
          </a:prstGeom>
          <a:ln w="25400">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45" name="テキスト ボックス 44">
            <a:extLst>
              <a:ext uri="{FF2B5EF4-FFF2-40B4-BE49-F238E27FC236}">
                <a16:creationId xmlns:a16="http://schemas.microsoft.com/office/drawing/2014/main" id="{3A6EA39D-4841-4970-BD62-5ACADCA5CF00}"/>
              </a:ext>
            </a:extLst>
          </p:cNvPr>
          <p:cNvSpPr txBox="1"/>
          <p:nvPr/>
        </p:nvSpPr>
        <p:spPr>
          <a:xfrm>
            <a:off x="5533258" y="6529106"/>
            <a:ext cx="1543887" cy="215444"/>
          </a:xfrm>
          <a:prstGeom prst="rect">
            <a:avLst/>
          </a:prstGeom>
          <a:noFill/>
        </p:spPr>
        <p:txBody>
          <a:bodyPr wrap="square" rtlCol="0">
            <a:spAutoFit/>
          </a:bodyPr>
          <a:lstStyle/>
          <a:p>
            <a:r>
              <a:rPr kumimoji="1" lang="ja-JP" altLang="en-US" sz="800" b="1" dirty="0">
                <a:solidFill>
                  <a:srgbClr val="0000FF"/>
                </a:solidFill>
              </a:rPr>
              <a:t>将来気候</a:t>
            </a:r>
            <a:r>
              <a:rPr kumimoji="1" lang="en-US" altLang="ja-JP" sz="800" b="1" dirty="0">
                <a:solidFill>
                  <a:srgbClr val="0000FF"/>
                </a:solidFill>
              </a:rPr>
              <a:t>2</a:t>
            </a:r>
            <a:r>
              <a:rPr kumimoji="1" lang="ja-JP" altLang="en-US" sz="800" b="1" dirty="0">
                <a:solidFill>
                  <a:srgbClr val="0000FF"/>
                </a:solidFill>
              </a:rPr>
              <a:t>度上昇に対応</a:t>
            </a:r>
          </a:p>
        </p:txBody>
      </p:sp>
      <p:cxnSp>
        <p:nvCxnSpPr>
          <p:cNvPr id="46" name="直線コネクタ 45">
            <a:extLst>
              <a:ext uri="{FF2B5EF4-FFF2-40B4-BE49-F238E27FC236}">
                <a16:creationId xmlns:a16="http://schemas.microsoft.com/office/drawing/2014/main" id="{BBCA46C3-7B33-429A-9CF0-EC08F891A645}"/>
              </a:ext>
            </a:extLst>
          </p:cNvPr>
          <p:cNvCxnSpPr>
            <a:cxnSpLocks/>
          </p:cNvCxnSpPr>
          <p:nvPr/>
        </p:nvCxnSpPr>
        <p:spPr>
          <a:xfrm flipH="1">
            <a:off x="5603527" y="6484166"/>
            <a:ext cx="596976" cy="0"/>
          </a:xfrm>
          <a:prstGeom prst="line">
            <a:avLst/>
          </a:prstGeom>
          <a:ln w="25400">
            <a:solidFill>
              <a:schemeClr val="tx1"/>
            </a:solidFill>
            <a:prstDash val="sysDash"/>
            <a:headEnd type="arrow"/>
            <a:tailEnd type="non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563276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2"/>
          <p:cNvSpPr>
            <a:spLocks noChangeArrowheads="1"/>
          </p:cNvSpPr>
          <p:nvPr/>
        </p:nvSpPr>
        <p:spPr bwMode="auto">
          <a:xfrm>
            <a:off x="0" y="-58266"/>
            <a:ext cx="9144000" cy="390295"/>
          </a:xfrm>
          <a:prstGeom prst="rect">
            <a:avLst/>
          </a:prstGeom>
          <a:gradFill rotWithShape="1">
            <a:gsLst>
              <a:gs pos="0">
                <a:srgbClr val="03D4A8"/>
              </a:gs>
              <a:gs pos="25000">
                <a:srgbClr val="21D6E0"/>
              </a:gs>
              <a:gs pos="75000">
                <a:srgbClr val="0087E6"/>
              </a:gs>
              <a:gs pos="100000">
                <a:srgbClr val="005CBF"/>
              </a:gs>
            </a:gsLst>
            <a:path path="shape">
              <a:fillToRect l="50000" t="50000" r="50000" b="50000"/>
            </a:path>
          </a:gradFill>
          <a:ln w="9525">
            <a:noFill/>
            <a:miter lim="800000"/>
            <a:headEnd/>
            <a:tailEnd/>
          </a:ln>
        </p:spPr>
        <p:txBody>
          <a:bodyPr tIns="36000" anchor="ctr">
            <a:spAutoFit/>
          </a:bodyPr>
          <a:lstStyle>
            <a:defPPr>
              <a:defRPr lang="ja-JP"/>
            </a:defPPr>
            <a:lvl1pPr algn="l" rtl="0" fontAlgn="base">
              <a:spcBef>
                <a:spcPct val="0"/>
              </a:spcBef>
              <a:spcAft>
                <a:spcPct val="0"/>
              </a:spcAft>
              <a:defRPr kumimoji="1" sz="1600" kern="1200">
                <a:solidFill>
                  <a:schemeClr val="tx1"/>
                </a:solidFill>
                <a:latin typeface="Arial" charset="0"/>
                <a:ea typeface="ＭＳ Ｐゴシック" pitchFamily="50" charset="-128"/>
                <a:cs typeface="+mn-cs"/>
              </a:defRPr>
            </a:lvl1pPr>
            <a:lvl2pPr marL="457200" algn="l" rtl="0" fontAlgn="base">
              <a:spcBef>
                <a:spcPct val="0"/>
              </a:spcBef>
              <a:spcAft>
                <a:spcPct val="0"/>
              </a:spcAft>
              <a:defRPr kumimoji="1" sz="1600" kern="1200">
                <a:solidFill>
                  <a:schemeClr val="tx1"/>
                </a:solidFill>
                <a:latin typeface="Arial" charset="0"/>
                <a:ea typeface="ＭＳ Ｐゴシック" pitchFamily="50" charset="-128"/>
                <a:cs typeface="+mn-cs"/>
              </a:defRPr>
            </a:lvl2pPr>
            <a:lvl3pPr marL="914400" algn="l" rtl="0" fontAlgn="base">
              <a:spcBef>
                <a:spcPct val="0"/>
              </a:spcBef>
              <a:spcAft>
                <a:spcPct val="0"/>
              </a:spcAft>
              <a:defRPr kumimoji="1" sz="1600" kern="1200">
                <a:solidFill>
                  <a:schemeClr val="tx1"/>
                </a:solidFill>
                <a:latin typeface="Arial" charset="0"/>
                <a:ea typeface="ＭＳ Ｐゴシック" pitchFamily="50" charset="-128"/>
                <a:cs typeface="+mn-cs"/>
              </a:defRPr>
            </a:lvl3pPr>
            <a:lvl4pPr marL="1371600" algn="l" rtl="0" fontAlgn="base">
              <a:spcBef>
                <a:spcPct val="0"/>
              </a:spcBef>
              <a:spcAft>
                <a:spcPct val="0"/>
              </a:spcAft>
              <a:defRPr kumimoji="1" sz="1600" kern="1200">
                <a:solidFill>
                  <a:schemeClr val="tx1"/>
                </a:solidFill>
                <a:latin typeface="Arial" charset="0"/>
                <a:ea typeface="ＭＳ Ｐゴシック" pitchFamily="50" charset="-128"/>
                <a:cs typeface="+mn-cs"/>
              </a:defRPr>
            </a:lvl4pPr>
            <a:lvl5pPr marL="1828800" algn="l" rtl="0" fontAlgn="base">
              <a:spcBef>
                <a:spcPct val="0"/>
              </a:spcBef>
              <a:spcAft>
                <a:spcPct val="0"/>
              </a:spcAft>
              <a:defRPr kumimoji="1" sz="1600" kern="1200">
                <a:solidFill>
                  <a:schemeClr val="tx1"/>
                </a:solidFill>
                <a:latin typeface="Arial" charset="0"/>
                <a:ea typeface="ＭＳ Ｐゴシック" pitchFamily="50" charset="-128"/>
                <a:cs typeface="+mn-cs"/>
              </a:defRPr>
            </a:lvl5pPr>
            <a:lvl6pPr marL="2286000" algn="l" defTabSz="914400" rtl="0" eaLnBrk="1" latinLnBrk="0" hangingPunct="1">
              <a:defRPr kumimoji="1" sz="1600" kern="1200">
                <a:solidFill>
                  <a:schemeClr val="tx1"/>
                </a:solidFill>
                <a:latin typeface="Arial" charset="0"/>
                <a:ea typeface="ＭＳ Ｐゴシック" pitchFamily="50" charset="-128"/>
                <a:cs typeface="+mn-cs"/>
              </a:defRPr>
            </a:lvl6pPr>
            <a:lvl7pPr marL="2743200" algn="l" defTabSz="914400" rtl="0" eaLnBrk="1" latinLnBrk="0" hangingPunct="1">
              <a:defRPr kumimoji="1" sz="1600" kern="1200">
                <a:solidFill>
                  <a:schemeClr val="tx1"/>
                </a:solidFill>
                <a:latin typeface="Arial" charset="0"/>
                <a:ea typeface="ＭＳ Ｐゴシック" pitchFamily="50" charset="-128"/>
                <a:cs typeface="+mn-cs"/>
              </a:defRPr>
            </a:lvl7pPr>
            <a:lvl8pPr marL="3200400" algn="l" defTabSz="914400" rtl="0" eaLnBrk="1" latinLnBrk="0" hangingPunct="1">
              <a:defRPr kumimoji="1" sz="1600" kern="1200">
                <a:solidFill>
                  <a:schemeClr val="tx1"/>
                </a:solidFill>
                <a:latin typeface="Arial" charset="0"/>
                <a:ea typeface="ＭＳ Ｐゴシック" pitchFamily="50" charset="-128"/>
                <a:cs typeface="+mn-cs"/>
              </a:defRPr>
            </a:lvl8pPr>
            <a:lvl9pPr marL="3657600" algn="l" defTabSz="914400" rtl="0" eaLnBrk="1" latinLnBrk="0" hangingPunct="1">
              <a:defRPr kumimoji="1" sz="1600" kern="1200">
                <a:solidFill>
                  <a:schemeClr val="tx1"/>
                </a:solidFill>
                <a:latin typeface="Arial" charset="0"/>
                <a:ea typeface="ＭＳ Ｐゴシック" pitchFamily="50" charset="-128"/>
                <a:cs typeface="+mn-cs"/>
              </a:defRPr>
            </a:lvl9pPr>
          </a:lstStyle>
          <a:p>
            <a:r>
              <a:rPr kumimoji="0" lang="ja-JP" altLang="en-US" sz="2000" b="1" dirty="0" smtClean="0">
                <a:solidFill>
                  <a:schemeClr val="bg1"/>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参考：</a:t>
            </a:r>
            <a:r>
              <a:rPr kumimoji="0" lang="ja-JP" altLang="en-US" sz="2000" b="1" dirty="0">
                <a:solidFill>
                  <a:schemeClr val="bg1"/>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基準水位の違いによる建設費イメージ</a:t>
            </a:r>
            <a:endParaRPr kumimoji="0" lang="en-US" altLang="ja-JP" sz="2000" b="1" dirty="0">
              <a:solidFill>
                <a:schemeClr val="bg1"/>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endParaRPr>
          </a:p>
        </p:txBody>
      </p:sp>
      <p:sp>
        <p:nvSpPr>
          <p:cNvPr id="164" name="スライド番号プレースホルダー 2">
            <a:extLst>
              <a:ext uri="{FF2B5EF4-FFF2-40B4-BE49-F238E27FC236}">
                <a16:creationId xmlns:a16="http://schemas.microsoft.com/office/drawing/2014/main" id="{1CF217C6-19DA-448E-9B71-FC64646AF1C6}"/>
              </a:ext>
            </a:extLst>
          </p:cNvPr>
          <p:cNvSpPr>
            <a:spLocks noGrp="1"/>
          </p:cNvSpPr>
          <p:nvPr>
            <p:ph type="sldNum" sz="quarter" idx="12"/>
          </p:nvPr>
        </p:nvSpPr>
        <p:spPr>
          <a:xfrm>
            <a:off x="6979343" y="6492875"/>
            <a:ext cx="2057400" cy="365125"/>
          </a:xfrm>
        </p:spPr>
        <p:txBody>
          <a:bodyPr/>
          <a:lstStyle/>
          <a:p>
            <a:fld id="{5E3F6313-0071-4C5D-9E06-91E8809F988F}" type="slidenum">
              <a:rPr kumimoji="1" lang="ja-JP" altLang="en-US" sz="1600" smtClean="0">
                <a:solidFill>
                  <a:schemeClr val="tx1"/>
                </a:solidFill>
              </a:rPr>
              <a:pPr/>
              <a:t>7</a:t>
            </a:fld>
            <a:endParaRPr kumimoji="1" lang="ja-JP" altLang="en-US" sz="1600" dirty="0">
              <a:solidFill>
                <a:schemeClr val="tx1"/>
              </a:solidFill>
            </a:endParaRPr>
          </a:p>
        </p:txBody>
      </p:sp>
      <p:graphicFrame>
        <p:nvGraphicFramePr>
          <p:cNvPr id="131" name="グラフ 130">
            <a:extLst>
              <a:ext uri="{FF2B5EF4-FFF2-40B4-BE49-F238E27FC236}">
                <a16:creationId xmlns:a16="http://schemas.microsoft.com/office/drawing/2014/main" id="{43323566-43D0-4106-ABBC-4CBCF7EDCD5D}"/>
              </a:ext>
            </a:extLst>
          </p:cNvPr>
          <p:cNvGraphicFramePr>
            <a:graphicFrameLocks/>
          </p:cNvGraphicFramePr>
          <p:nvPr>
            <p:extLst>
              <p:ext uri="{D42A27DB-BD31-4B8C-83A1-F6EECF244321}">
                <p14:modId xmlns:p14="http://schemas.microsoft.com/office/powerpoint/2010/main" val="115264664"/>
              </p:ext>
            </p:extLst>
          </p:nvPr>
        </p:nvGraphicFramePr>
        <p:xfrm>
          <a:off x="1736912" y="1959518"/>
          <a:ext cx="5038725" cy="4637954"/>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 Box 9">
            <a:extLst>
              <a:ext uri="{FF2B5EF4-FFF2-40B4-BE49-F238E27FC236}">
                <a16:creationId xmlns:a16="http://schemas.microsoft.com/office/drawing/2014/main" id="{E8E36B52-3708-4AF8-85BD-A8FDEEBC92F5}"/>
              </a:ext>
            </a:extLst>
          </p:cNvPr>
          <p:cNvSpPr txBox="1">
            <a:spLocks noChangeArrowheads="1"/>
          </p:cNvSpPr>
          <p:nvPr/>
        </p:nvSpPr>
        <p:spPr bwMode="auto">
          <a:xfrm>
            <a:off x="81184" y="479752"/>
            <a:ext cx="8935815" cy="738664"/>
          </a:xfrm>
          <a:prstGeom prst="rect">
            <a:avLst/>
          </a:prstGeom>
          <a:solidFill>
            <a:schemeClr val="bg1"/>
          </a:solidFill>
          <a:ln w="9525">
            <a:solidFill>
              <a:schemeClr val="tx1"/>
            </a:solidFill>
            <a:miter lim="800000"/>
            <a:headEnd/>
            <a:tailEnd/>
          </a:ln>
        </p:spPr>
        <p:txBody>
          <a:bodyPr wrap="square">
            <a:spAutoFit/>
          </a:bodyPr>
          <a:lstStyle>
            <a:lvl1pPr marL="261938" indent="-174625">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224009" indent="-149339" defTabSz="390997">
              <a:spcBef>
                <a:spcPct val="0"/>
              </a:spcBef>
              <a:buFont typeface="Arial" panose="020B0604020202020204" pitchFamily="34" charset="0"/>
              <a:buChar char="•"/>
            </a:pPr>
            <a:r>
              <a:rPr lang="ja-JP" altLang="en-US" sz="1400" dirty="0"/>
              <a:t>初期費用は基準水位を中央値＋３</a:t>
            </a:r>
            <a:r>
              <a:rPr lang="en-US" altLang="ja-JP" sz="1400" dirty="0"/>
              <a:t>σ</a:t>
            </a:r>
            <a:r>
              <a:rPr lang="ja-JP" altLang="en-US" sz="1400" dirty="0"/>
              <a:t>で建設した場合が最も高くなる。</a:t>
            </a:r>
            <a:endParaRPr lang="en-US" altLang="ja-JP" sz="1400" dirty="0"/>
          </a:p>
          <a:p>
            <a:pPr marL="224009" indent="-149339" defTabSz="390997">
              <a:spcBef>
                <a:spcPct val="0"/>
              </a:spcBef>
              <a:buFont typeface="Arial" panose="020B0604020202020204" pitchFamily="34" charset="0"/>
              <a:buChar char="•"/>
            </a:pPr>
            <a:r>
              <a:rPr lang="ja-JP" altLang="en-US" sz="1400" dirty="0"/>
              <a:t>一方、将来において想定より気候変動が大きくなる場合の改修は、中央値＋ ３</a:t>
            </a:r>
            <a:r>
              <a:rPr lang="en-US" altLang="ja-JP" sz="1400" dirty="0"/>
              <a:t>σ</a:t>
            </a:r>
            <a:r>
              <a:rPr lang="ja-JP" altLang="en-US" sz="1400" dirty="0"/>
              <a:t>はで当初建設した方が改修費用が小さくなる可能性が考えられる。</a:t>
            </a:r>
          </a:p>
        </p:txBody>
      </p:sp>
      <p:sp>
        <p:nvSpPr>
          <p:cNvPr id="8" name="テキスト ボックス 7">
            <a:extLst>
              <a:ext uri="{FF2B5EF4-FFF2-40B4-BE49-F238E27FC236}">
                <a16:creationId xmlns:a16="http://schemas.microsoft.com/office/drawing/2014/main" id="{DD3A0E93-FD1A-4D05-BDBE-937B38596455}"/>
              </a:ext>
            </a:extLst>
          </p:cNvPr>
          <p:cNvSpPr txBox="1"/>
          <p:nvPr/>
        </p:nvSpPr>
        <p:spPr>
          <a:xfrm>
            <a:off x="295835" y="1497853"/>
            <a:ext cx="8721164" cy="461665"/>
          </a:xfrm>
          <a:prstGeom prst="rect">
            <a:avLst/>
          </a:prstGeom>
          <a:noFill/>
        </p:spPr>
        <p:txBody>
          <a:bodyPr wrap="square" rtlCol="0">
            <a:spAutoFit/>
          </a:bodyPr>
          <a:lstStyle/>
          <a:p>
            <a:r>
              <a:rPr lang="ja-JP" altLang="en-US" sz="1200" dirty="0">
                <a:solidFill>
                  <a:srgbClr val="0000FF"/>
                </a:solidFill>
              </a:rPr>
              <a:t>■基準水位の違いによる建設費イメージ</a:t>
            </a:r>
            <a:endParaRPr lang="en-US" altLang="ja-JP" sz="1200" dirty="0">
              <a:solidFill>
                <a:srgbClr val="0000FF"/>
              </a:solidFill>
            </a:endParaRPr>
          </a:p>
          <a:p>
            <a:r>
              <a:rPr lang="ja-JP" altLang="en-US" sz="1200" dirty="0"/>
              <a:t>　将来における外力のさらなる変化への対応するための改修費用も考慮した建設費</a:t>
            </a:r>
            <a:endParaRPr lang="en-US" altLang="ja-JP" sz="1200" dirty="0"/>
          </a:p>
        </p:txBody>
      </p:sp>
    </p:spTree>
    <p:extLst>
      <p:ext uri="{BB962C8B-B14F-4D97-AF65-F5344CB8AC3E}">
        <p14:creationId xmlns:p14="http://schemas.microsoft.com/office/powerpoint/2010/main" val="2109730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図 7"/>
          <p:cNvPicPr>
            <a:picLocks noChangeAspect="1"/>
          </p:cNvPicPr>
          <p:nvPr/>
        </p:nvPicPr>
        <p:blipFill>
          <a:blip r:embed="rId3">
            <a:extLst>
              <a:ext uri="{28A0092B-C50C-407E-A947-70E740481C1C}">
                <a14:useLocalDpi xmlns:a14="http://schemas.microsoft.com/office/drawing/2010/main" val="0"/>
              </a:ext>
            </a:extLst>
          </a:blip>
          <a:srcRect l="17130" t="16971" r="12302" b="19676"/>
          <a:stretch>
            <a:fillRect/>
          </a:stretch>
        </p:blipFill>
        <p:spPr bwMode="auto">
          <a:xfrm>
            <a:off x="144463" y="639763"/>
            <a:ext cx="8963025" cy="5753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43" name="スライド番号プレースホルダー 1"/>
          <p:cNvSpPr>
            <a:spLocks noGrp="1"/>
          </p:cNvSpPr>
          <p:nvPr>
            <p:ph type="sldNum" sz="quarter" idx="12"/>
          </p:nvPr>
        </p:nvSpPr>
        <p:spPr>
          <a:xfrm>
            <a:off x="6604000" y="6362700"/>
            <a:ext cx="2133600" cy="476250"/>
          </a:xfrm>
          <a:noFill/>
        </p:spPr>
        <p:txBody>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fld id="{380908A9-6B3A-4953-BC76-C7227E08A500}" type="slidenum">
              <a:rPr lang="en-US" altLang="ja-JP" sz="1400" smtClean="0"/>
              <a:pPr>
                <a:spcBef>
                  <a:spcPct val="0"/>
                </a:spcBef>
                <a:buFontTx/>
                <a:buNone/>
              </a:pPr>
              <a:t>8</a:t>
            </a:fld>
            <a:endParaRPr lang="en-US" altLang="ja-JP" sz="1400"/>
          </a:p>
        </p:txBody>
      </p:sp>
      <p:sp>
        <p:nvSpPr>
          <p:cNvPr id="10244" name="正方形/長方形 6"/>
          <p:cNvSpPr>
            <a:spLocks noChangeArrowheads="1"/>
          </p:cNvSpPr>
          <p:nvPr/>
        </p:nvSpPr>
        <p:spPr bwMode="auto">
          <a:xfrm>
            <a:off x="5434013" y="2344738"/>
            <a:ext cx="493712" cy="458787"/>
          </a:xfrm>
          <a:prstGeom prst="rect">
            <a:avLst/>
          </a:prstGeom>
          <a:noFill/>
          <a:ln w="9525" algn="ctr">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endParaRPr lang="ja-JP" altLang="en-US" sz="1800"/>
          </a:p>
        </p:txBody>
      </p:sp>
      <p:sp>
        <p:nvSpPr>
          <p:cNvPr id="10245" name="テキスト ボックス 6"/>
          <p:cNvSpPr txBox="1">
            <a:spLocks noChangeArrowheads="1"/>
          </p:cNvSpPr>
          <p:nvPr/>
        </p:nvSpPr>
        <p:spPr bwMode="auto">
          <a:xfrm>
            <a:off x="0" y="115888"/>
            <a:ext cx="4014788"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r>
              <a:rPr lang="ja-JP" altLang="en-US" sz="2800"/>
              <a:t>〇木津川新水門　平面図</a:t>
            </a:r>
          </a:p>
        </p:txBody>
      </p:sp>
    </p:spTree>
    <p:extLst>
      <p:ext uri="{BB962C8B-B14F-4D97-AF65-F5344CB8AC3E}">
        <p14:creationId xmlns:p14="http://schemas.microsoft.com/office/powerpoint/2010/main" val="4208197553"/>
      </p:ext>
    </p:extLst>
  </p:cSld>
  <p:clrMapOvr>
    <a:masterClrMapping/>
  </p:clrMapOvr>
</p:sld>
</file>

<file path=ppt/theme/theme1.xml><?xml version="1.0" encoding="utf-8"?>
<a:theme xmlns:a="http://schemas.openxmlformats.org/drawingml/2006/main" name="【完成1】【H251030】佐野川水系河川整備計画の概要">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w="53975">
          <a:solidFill>
            <a:srgbClr val="00B0F0"/>
          </a:solidFill>
        </a:ln>
      </a:spPr>
      <a:bodyPr rtlCol="0" anchor="ctr"/>
      <a:lstStyle>
        <a:defPPr algn="ctr">
          <a:defRPr kumimoji="1"/>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documentManagement>
    <PublishingExpirationDate xmlns="http://schemas.microsoft.com/sharepoint/v3" xsi:nil="true"/>
    <PublishingStartDate xmlns="http://schemas.microsoft.com/sharepoint/v3" xsi:nil="true"/>
  </documentManagement>
</p:properties>
</file>

<file path=customXml/item3.xml><?xml version="1.0" encoding="utf-8"?>
<ct:contentTypeSchema xmlns:ct="http://schemas.microsoft.com/office/2006/metadata/contentType" xmlns:ma="http://schemas.microsoft.com/office/2006/metadata/properties/metaAttributes" ct:_="" ma:_="" ma:contentTypeName="ドキュメント" ma:contentTypeID="0x01010085D4A840C0B79842806973E30B2A13A0" ma:contentTypeVersion="1" ma:contentTypeDescription="新しいドキュメントを作成します。" ma:contentTypeScope="" ma:versionID="17a047c5ff0483f8bed5e9b271a4b474">
  <xsd:schema xmlns:xsd="http://www.w3.org/2001/XMLSchema" xmlns:xs="http://www.w3.org/2001/XMLSchema" xmlns:p="http://schemas.microsoft.com/office/2006/metadata/properties" xmlns:ns1="http://schemas.microsoft.com/sharepoint/v3" targetNamespace="http://schemas.microsoft.com/office/2006/metadata/properties" ma:root="true" ma:fieldsID="b80dedcaabf93eecb3f8d093b26cd29b"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スケジュールの開始日" ma:description="[スケジュールの開始日] は、発行機能により作成されたサイト列です。このページがサイトの閲覧者に表示される最初の日時を示すために使われます。" ma:hidden="true" ma:internalName="PublishingStartDate">
      <xsd:simpleType>
        <xsd:restriction base="dms:Unknown"/>
      </xsd:simpleType>
    </xsd:element>
    <xsd:element name="PublishingExpirationDate" ma:index="9" nillable="true" ma:displayName="スケジュールの終了日" ma:description="[スケジュールの終了日] は、発行機能により作成されたサイト列です。このページがサイトの閲覧者に表示されなくなる日時を示すために使われます。"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ECDE51B-B77F-48D5-A0FC-D29744D05485}">
  <ds:schemaRefs>
    <ds:schemaRef ds:uri="http://schemas.microsoft.com/sharepoint/v3/contenttype/forms"/>
  </ds:schemaRefs>
</ds:datastoreItem>
</file>

<file path=customXml/itemProps2.xml><?xml version="1.0" encoding="utf-8"?>
<ds:datastoreItem xmlns:ds="http://schemas.openxmlformats.org/officeDocument/2006/customXml" ds:itemID="{BFF67813-0B55-4389-8464-41D28BF452F9}">
  <ds:schemaRefs>
    <ds:schemaRef ds:uri="http://schemas.openxmlformats.org/package/2006/metadata/core-properties"/>
    <ds:schemaRef ds:uri="http://schemas.microsoft.com/office/infopath/2007/PartnerControls"/>
    <ds:schemaRef ds:uri="http://purl.org/dc/terms/"/>
    <ds:schemaRef ds:uri="http://schemas.microsoft.com/office/2006/metadata/properties"/>
    <ds:schemaRef ds:uri="http://schemas.microsoft.com/office/2006/documentManagement/types"/>
    <ds:schemaRef ds:uri="http://purl.org/dc/elements/1.1/"/>
    <ds:schemaRef ds:uri="http://purl.org/dc/dcmitype/"/>
    <ds:schemaRef ds:uri="http://schemas.microsoft.com/sharepoint/v3"/>
    <ds:schemaRef ds:uri="http://www.w3.org/XML/1998/namespace"/>
  </ds:schemaRefs>
</ds:datastoreItem>
</file>

<file path=customXml/itemProps3.xml><?xml version="1.0" encoding="utf-8"?>
<ds:datastoreItem xmlns:ds="http://schemas.openxmlformats.org/officeDocument/2006/customXml" ds:itemID="{5417EF48-B22B-4563-9A50-BD4B53DDA53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【完成1】【H251030】佐野川水系河川整備計画の概要</Template>
  <TotalTime>19114</TotalTime>
  <Words>1023</Words>
  <Application>Microsoft Office PowerPoint</Application>
  <PresentationFormat>画面に合わせる (4:3)</PresentationFormat>
  <Paragraphs>162</Paragraphs>
  <Slides>11</Slides>
  <Notes>3</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11</vt:i4>
      </vt:variant>
    </vt:vector>
  </HeadingPairs>
  <TitlesOfParts>
    <vt:vector size="17" baseType="lpstr">
      <vt:lpstr>HG丸ｺﾞｼｯｸM-PRO</vt:lpstr>
      <vt:lpstr>ＭＳ Ｐゴシック</vt:lpstr>
      <vt:lpstr>ＭＳ ゴシック</vt:lpstr>
      <vt:lpstr>Arial</vt:lpstr>
      <vt:lpstr>Calibri</vt:lpstr>
      <vt:lpstr>【完成1】【H251030】佐野川水系河川整備計画の概要</vt:lpstr>
      <vt:lpstr>できるだけ手戻りのない設計の考え方</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淀川水系西大阪ブロックの 流域の概要について</dc:title>
  <dc:creator>安藤　大輔</dc:creator>
  <cp:lastModifiedBy>福本　圭佑</cp:lastModifiedBy>
  <cp:revision>1206</cp:revision>
  <cp:lastPrinted>2019-12-12T05:07:24Z</cp:lastPrinted>
  <dcterms:created xsi:type="dcterms:W3CDTF">2013-12-04T00:26:23Z</dcterms:created>
  <dcterms:modified xsi:type="dcterms:W3CDTF">2019-12-23T00:15:07Z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y fmtid="{D5CDD505-2E9C-101B-9397-08002B2CF9AE}" pid="3" name="ContentTypeId">
    <vt:lpwstr>0x01010085D4A840C0B79842806973E30B2A13A0</vt:lpwstr>
  </property>
</Properties>
</file>