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984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9144000" cy="6858000" type="screen4x3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43D9C"/>
    <a:srgbClr val="FF5050"/>
    <a:srgbClr val="CCFF99"/>
    <a:srgbClr val="CCFFCC"/>
    <a:srgbClr val="C0C0C0"/>
    <a:srgbClr val="B2B2B2"/>
    <a:srgbClr val="77777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948" y="60"/>
      </p:cViewPr>
      <p:guideLst>
        <p:guide orient="horz" pos="212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fld id="{78170166-C355-4ED7-B4DC-F62A753209B0}" type="datetime1">
              <a:rPr lang="ja-JP" altLang="en-US" smtClean="0"/>
              <a:t>2023/6/23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</a:defRPr>
            </a:lvl1pPr>
          </a:lstStyle>
          <a:p>
            <a:pPr>
              <a:defRPr/>
            </a:pPr>
            <a:fld id="{8C019543-2710-4628-92B2-59FFBACBA9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2978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C433C31-5D26-4966-B7A7-0E3D471826DC}" type="datetime1">
              <a:rPr lang="ja-JP" altLang="en-US" smtClean="0"/>
              <a:t>2023/6/23</a:t>
            </a:fld>
            <a:endParaRPr lang="ja-JP" altLang="en-US" sz="1200"/>
          </a:p>
        </p:txBody>
      </p:sp>
      <p:sp>
        <p:nvSpPr>
          <p:cNvPr id="17412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698" rIns="91399" bIns="45698"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/>
              <a:t>マスター テキストの書式設定</a:t>
            </a:r>
          </a:p>
          <a:p>
            <a:pPr>
              <a:buFontTx/>
              <a:buNone/>
              <a:defRPr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>
              <a:buFontTx/>
              <a:buNone/>
              <a:defRPr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>
              <a:buFontTx/>
              <a:buNone/>
              <a:defRPr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>
              <a:buFontTx/>
              <a:buNone/>
              <a:defRPr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4917914-515E-4458-A242-AC4B63690D02}" type="slidenum">
              <a:rPr lang="ja-JP" altLang="en-US"/>
              <a:pPr>
                <a:defRPr/>
              </a:pPr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43688806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BF3B8-D922-4748-B7FD-96523818A081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2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A11F-5132-40E6-902E-0687A2286A97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0984-AA17-41B1-A7A6-977F718C2E48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A8BC-935A-45CA-ADD7-0BE32E0EB050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D3A5-9124-4269-B3E3-E8DF93CCC4AD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3BD40-FE9D-42E0-95A9-EB3FE51FE384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9A41-570E-4380-AABC-08C146115DE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1C2DA-5312-4751-ACE0-1F8411CE7459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99125-D67D-4FCD-B2CB-F0DDF4E5D62E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4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7324-7FC2-4BF1-9321-BE9681FB07BC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47258-DD56-4BDF-8C63-0128E2EB8BB3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3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CA53A-0B75-4982-BB70-42AF18FCAA8F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D574B-E8DA-4F3E-B9B2-2778318959F2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6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3BB83-DBC1-4C60-B521-AC9188D601BB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55E8-D155-4D92-999F-554366A51E1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0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5AF0D-673F-46D7-850E-B72EA40CC86D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5652-A540-464A-B012-DC348CAA0B3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9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5933B-AF59-4F08-BE76-407282BE2508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966ED-D50A-4EC4-9E0D-115F0A79DA7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6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ABCFE-0006-422B-A4D4-673F6E08E23E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08CEC-4398-46CF-8370-C351699458A6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E071-8400-40D1-BEB5-F9A372EBCBF2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2BA52-DE8F-477C-99D9-9A2A13D71951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7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 dirty="0">
                <a:sym typeface="Calibri" pitchFamily="34" charset="0"/>
              </a:rPr>
              <a:t>マスター テキストの書式設定</a:t>
            </a:r>
          </a:p>
          <a:p>
            <a:pPr lvl="1"/>
            <a:r>
              <a:rPr lang="zh-CN" altLang="ja-JP" dirty="0">
                <a:sym typeface="Calibri" pitchFamily="34" charset="0"/>
              </a:rPr>
              <a:t>第 </a:t>
            </a:r>
            <a:r>
              <a:rPr lang="ja-JP" altLang="zh-CN" dirty="0">
                <a:sym typeface="Calibri" pitchFamily="34" charset="0"/>
              </a:rPr>
              <a:t>2 </a:t>
            </a:r>
            <a:r>
              <a:rPr lang="zh-CN" altLang="ja-JP" dirty="0">
                <a:sym typeface="Calibri" pitchFamily="34" charset="0"/>
              </a:rPr>
              <a:t>レベル</a:t>
            </a:r>
          </a:p>
          <a:p>
            <a:pPr lvl="2"/>
            <a:r>
              <a:rPr lang="zh-CN" altLang="ja-JP" dirty="0">
                <a:sym typeface="Calibri" pitchFamily="34" charset="0"/>
              </a:rPr>
              <a:t>第 </a:t>
            </a:r>
            <a:r>
              <a:rPr lang="ja-JP" altLang="zh-CN" dirty="0">
                <a:sym typeface="Calibri" pitchFamily="34" charset="0"/>
              </a:rPr>
              <a:t>3 </a:t>
            </a:r>
            <a:r>
              <a:rPr lang="zh-CN" altLang="ja-JP" dirty="0">
                <a:sym typeface="Calibri" pitchFamily="34" charset="0"/>
              </a:rPr>
              <a:t>レベル</a:t>
            </a:r>
          </a:p>
          <a:p>
            <a:pPr lvl="3"/>
            <a:r>
              <a:rPr lang="zh-CN" altLang="ja-JP" dirty="0">
                <a:sym typeface="Calibri" pitchFamily="34" charset="0"/>
              </a:rPr>
              <a:t>第 </a:t>
            </a:r>
            <a:r>
              <a:rPr lang="ja-JP" altLang="zh-CN" dirty="0">
                <a:sym typeface="Calibri" pitchFamily="34" charset="0"/>
              </a:rPr>
              <a:t>4 </a:t>
            </a:r>
            <a:r>
              <a:rPr lang="zh-CN" altLang="ja-JP" dirty="0">
                <a:sym typeface="Calibri" pitchFamily="34" charset="0"/>
              </a:rPr>
              <a:t>レベル</a:t>
            </a:r>
          </a:p>
          <a:p>
            <a:pPr lvl="4"/>
            <a:r>
              <a:rPr lang="zh-CN" altLang="ja-JP" dirty="0">
                <a:sym typeface="Calibri" pitchFamily="34" charset="0"/>
              </a:rPr>
              <a:t>第 </a:t>
            </a:r>
            <a:r>
              <a:rPr lang="ja-JP" altLang="zh-CN" dirty="0">
                <a:sym typeface="Calibri" pitchFamily="34" charset="0"/>
              </a:rPr>
              <a:t>5 </a:t>
            </a:r>
            <a:r>
              <a:rPr lang="zh-CN" altLang="ja-JP" dirty="0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7B6BC6C-F8CD-443D-8A5F-121E8AFB7FDD}" type="datetime1">
              <a:rPr lang="ja-JP" altLang="en-US" smtClean="0"/>
              <a:t>2023/6/23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3817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800">
                <a:solidFill>
                  <a:srgbClr val="89898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7C79EB9E-B5BE-45FC-AC0C-A32D327E375A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url=http://frame-illust.com/?p%3D2525&amp;rct=j&amp;frm=1&amp;q=&amp;esrc=s&amp;sa=U&amp;ved=0CCAQwW4wBTh4ahUKEwjN4biJudjIAhXDFJQKHbXMDyw&amp;usg=AFQjCNGWrLxhn82UGEjJl0i3vqVf-Alqyg" TargetMode="External"/><Relationship Id="rId3" Type="http://schemas.openxmlformats.org/officeDocument/2006/relationships/hyperlink" Target="https://www.google.co.jp/imgres?imgurl=https://t.pimg.jp/004/367/481/1/4367481.jpg&amp;imgrefurl=https://pixta.jp/illustration/4367481&amp;docid=gA8M171I97LHIM&amp;tbnid=cETAT-uh93Ct2M:&amp;w=450&amp;h=299&amp;ei=BICgVbafNoOt0ATQ35FI&amp;ved=0CAYQxiAwBA&amp;iact=c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10" Type="http://schemas.openxmlformats.org/officeDocument/2006/relationships/image" Target="../media/image6.emf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線コネクタ 23"/>
          <p:cNvSpPr>
            <a:spLocks noChangeShapeType="1"/>
          </p:cNvSpPr>
          <p:nvPr/>
        </p:nvSpPr>
        <p:spPr bwMode="auto">
          <a:xfrm>
            <a:off x="0" y="514026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600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927256" y="1272600"/>
            <a:ext cx="3755547" cy="992383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大阪府内に所在する診療所及び病院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（医療法第１条の５に定める）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＜補助条件＞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同行訪問等在宅医療に関する研修を実施すること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18431" y="60713"/>
            <a:ext cx="8974229" cy="39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令和５年度 在宅医療体制強化事業（同行訪問等研修）</a:t>
            </a: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＜事業概要＞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25023" y="623929"/>
            <a:ext cx="924271" cy="505877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</a:p>
        </p:txBody>
      </p:sp>
      <p:sp>
        <p:nvSpPr>
          <p:cNvPr id="127" name="Text Box 6"/>
          <p:cNvSpPr txBox="1">
            <a:spLocks noChangeArrowheads="1"/>
          </p:cNvSpPr>
          <p:nvPr/>
        </p:nvSpPr>
        <p:spPr bwMode="auto">
          <a:xfrm>
            <a:off x="34517" y="1309752"/>
            <a:ext cx="930862" cy="995617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9716" y="5967524"/>
            <a:ext cx="920629" cy="836691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3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</a:t>
            </a:r>
          </a:p>
        </p:txBody>
      </p:sp>
      <p:sp>
        <p:nvSpPr>
          <p:cNvPr id="29" name="Rectangle 12" descr="縦線 (反転)"/>
          <p:cNvSpPr>
            <a:spLocks noChangeArrowheads="1"/>
          </p:cNvSpPr>
          <p:nvPr/>
        </p:nvSpPr>
        <p:spPr bwMode="auto">
          <a:xfrm>
            <a:off x="949294" y="5898386"/>
            <a:ext cx="3889626" cy="1079221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大阪府健康医療部保健医療室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保健医療企画課在宅医療推進グループ　中川・村松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電話：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06-6944-6025(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直通）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100" dirty="0" err="1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E-mail:zaitakuiryo@gbox.pref.osaka.lg.jp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0" name="Rectangle 12" descr="縦線 (反転)"/>
          <p:cNvSpPr>
            <a:spLocks noChangeArrowheads="1"/>
          </p:cNvSpPr>
          <p:nvPr/>
        </p:nvSpPr>
        <p:spPr bwMode="auto">
          <a:xfrm>
            <a:off x="949294" y="652154"/>
            <a:ext cx="6735756" cy="489675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将来の在宅医確保に向け、府内</a:t>
            </a:r>
            <a:r>
              <a:rPr lang="ja-JP" altLang="en-US" sz="140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の</a:t>
            </a:r>
            <a:r>
              <a:rPr lang="ja-JP" altLang="en-US" sz="140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医師や医学生を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対象に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同行訪問等の在宅医療研修会を実施する診療所（病院）を支援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4517" y="2444073"/>
            <a:ext cx="930862" cy="1290994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832829" y="2596522"/>
            <a:ext cx="931783" cy="126574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パターン例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14215" y="2398295"/>
            <a:ext cx="40428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＜補助対象経費＞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同行訪問等の在宅医療研修会に要する経費を支援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（報償費（講師料）、需用費、使用料及び賃借料）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＜補助上限＞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半日あたり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42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千円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診療所と雇用関係を結んだ上での研修は除く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 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予算の範囲内において、１医療機関あたりの調整額</a:t>
            </a:r>
            <a:endParaRPr lang="en-US" altLang="ja-JP" sz="1200" u="sng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　  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200" u="sng" dirty="0">
                <a:latin typeface="Meiryo UI"/>
                <a:ea typeface="Meiryo UI"/>
                <a:cs typeface="Meiryo UI"/>
              </a:rPr>
              <a:t>84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万円）を設定し、調整額とこれを超えた申請額に</a:t>
            </a:r>
            <a:endParaRPr lang="en-US" altLang="ja-JP" sz="1200" u="sng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　　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対して調整率を乗じた額を合算し、補助交付額を決定）</a:t>
            </a:r>
            <a:r>
              <a:rPr lang="ja-JP" altLang="en-US" sz="1200" dirty="0">
                <a:latin typeface="Meiryo UI"/>
                <a:ea typeface="Meiryo UI"/>
                <a:cs typeface="Meiryo UI"/>
              </a:rPr>
              <a:t>　</a:t>
            </a:r>
            <a:endParaRPr lang="en-US" altLang="ja-JP" sz="1200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メイリオ" pitchFamily="50" charset="-128"/>
                <a:sym typeface="メイリオ" pitchFamily="50" charset="-128"/>
              </a:rPr>
              <a:t>　 </a:t>
            </a:r>
            <a:r>
              <a:rPr lang="en-US" altLang="ja-JP" sz="1200" dirty="0">
                <a:latin typeface="Meiryo UI"/>
                <a:ea typeface="Meiryo UI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研修一人につき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回分（半日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×10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回）を上限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 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832829" y="1342069"/>
            <a:ext cx="924271" cy="66261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716355" y="833262"/>
            <a:ext cx="3348654" cy="1649610"/>
            <a:chOff x="5527052" y="908825"/>
            <a:chExt cx="3531627" cy="1791641"/>
          </a:xfrm>
        </p:grpSpPr>
        <p:pic>
          <p:nvPicPr>
            <p:cNvPr id="43" name="Picture 12" descr="関連画像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31201" y="1840409"/>
              <a:ext cx="631416" cy="368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8234" y="1850164"/>
              <a:ext cx="534209" cy="348694"/>
            </a:xfrm>
            <a:prstGeom prst="rect">
              <a:avLst/>
            </a:prstGeom>
          </p:spPr>
        </p:pic>
        <p:pic>
          <p:nvPicPr>
            <p:cNvPr id="39" name="Picture 36" descr="010401bldgl13s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286" y="915650"/>
              <a:ext cx="810745" cy="569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5940899" y="1274439"/>
              <a:ext cx="702066" cy="2769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12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</a:p>
          </p:txBody>
        </p:sp>
        <p:pic>
          <p:nvPicPr>
            <p:cNvPr id="44" name="Picture 2" descr="http://www.ayaseclinic.com/img/pic3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6124" y="936430"/>
              <a:ext cx="398801" cy="338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7289001" y="2238801"/>
              <a:ext cx="856927" cy="461665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12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診療所（病院）</a:t>
              </a:r>
            </a:p>
          </p:txBody>
        </p:sp>
        <p:pic>
          <p:nvPicPr>
            <p:cNvPr id="62" name="Picture 2" descr="「看護学生 イラスト」の画像検索結果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3833" y="908825"/>
              <a:ext cx="406613" cy="440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7852686" y="1267009"/>
              <a:ext cx="1139975" cy="369332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9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受講者</a:t>
              </a:r>
              <a:endParaRPr lang="en-US" altLang="ja-JP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fontAlgn="ctr" hangingPunct="1">
                <a:defRPr/>
              </a:pPr>
              <a:r>
                <a:rPr lang="ja-JP" altLang="en-US" sz="9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（医師、医学生）</a:t>
              </a:r>
            </a:p>
          </p:txBody>
        </p:sp>
        <p:sp>
          <p:nvSpPr>
            <p:cNvPr id="68" name="右矢印 67"/>
            <p:cNvSpPr/>
            <p:nvPr/>
          </p:nvSpPr>
          <p:spPr>
            <a:xfrm rot="13847579">
              <a:off x="6747659" y="1752835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69" name="右矢印 68"/>
            <p:cNvSpPr/>
            <p:nvPr/>
          </p:nvSpPr>
          <p:spPr>
            <a:xfrm rot="2931488">
              <a:off x="6178617" y="1897724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1" name="右矢印 70"/>
            <p:cNvSpPr/>
            <p:nvPr/>
          </p:nvSpPr>
          <p:spPr>
            <a:xfrm rot="7969486">
              <a:off x="8012284" y="1812188"/>
              <a:ext cx="301323" cy="105259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838383" y="1505736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①申請</a:t>
              </a:r>
              <a:endPara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（計画書提出）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527052" y="1983995"/>
              <a:ext cx="8771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④補助金交付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8181516" y="178090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②在宅医療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研修会受講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右矢印 76"/>
            <p:cNvSpPr/>
            <p:nvPr/>
          </p:nvSpPr>
          <p:spPr>
            <a:xfrm rot="13941140">
              <a:off x="6444800" y="1820209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508056" y="2139330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③実績報告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0" name="正方形/長方形 79"/>
          <p:cNvSpPr/>
          <p:nvPr/>
        </p:nvSpPr>
        <p:spPr>
          <a:xfrm>
            <a:off x="5757100" y="2570043"/>
            <a:ext cx="3361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半日：在宅医療体験　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 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日：特定分野等スキルアップ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日：新規開業予定時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研修内容は受講者ニーズによって受入れ機関と調整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する。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なお、次の研修内容を盛り込むこと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訪問診療における関係機関との連携に関する内容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・感染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予防や感染症患者への訪問診療等に関する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内容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上記以外に、人生会議（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ACP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）の意思決定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支援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  に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かかる内容を含めるよう努めること。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0" y="4077045"/>
            <a:ext cx="4434489" cy="271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26461" y="4311782"/>
            <a:ext cx="930862" cy="7222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884095" y="4366211"/>
            <a:ext cx="3537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＜補助対象期間＞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2023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4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2024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日までに研修を完了すること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41052" y="5197208"/>
            <a:ext cx="930863" cy="36207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募集期間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1003994" y="5198167"/>
            <a:ext cx="50194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府ホームページ掲載日～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2023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年８月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提出書類等は、ホームページに掲載します。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548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  <a:txDef>
      <a:spPr bwMode="auto">
        <a:solidFill>
          <a:srgbClr val="FF505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wrap="none" lIns="90170" tIns="46990" rIns="90170" bIns="46990" anchor="ctr" anchorCtr="1"/>
      <a:lstStyle>
        <a:defPPr algn="ctr" eaLnBrk="1" hangingPunct="1">
          <a:spcBef>
            <a:spcPct val="0"/>
          </a:spcBef>
          <a:buFont typeface="Arial" charset="0"/>
          <a:buNone/>
          <a:defRPr sz="1400" dirty="0" smtClean="0">
            <a:solidFill>
              <a:schemeClr val="bg1"/>
            </a:solidFill>
            <a:latin typeface="Arial" charset="0"/>
            <a:ea typeface="HGPｺﾞｼｯｸE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440</Words>
  <Characters>0</Characters>
  <Application>Microsoft Office PowerPoint</Application>
  <DocSecurity>0</DocSecurity>
  <PresentationFormat>画面に合わせる (4:3)</PresentationFormat>
  <Lines>0</Lines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ＭＳ Ｐゴシック</vt:lpstr>
      <vt:lpstr>SimSun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2022-06-29T00:38:37Z</dcterms:created>
  <dcterms:modified xsi:type="dcterms:W3CDTF">2023-06-23T09:51:00Z</dcterms:modified>
</cp:coreProperties>
</file>