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1" r:id="rId1"/>
  </p:sldMasterIdLst>
  <p:notesMasterIdLst>
    <p:notesMasterId r:id="rId5"/>
  </p:notesMasterIdLst>
  <p:handoutMasterIdLst>
    <p:handoutMasterId r:id="rId6"/>
  </p:handoutMasterIdLst>
  <p:sldIdLst>
    <p:sldId id="760" r:id="rId2"/>
    <p:sldId id="758" r:id="rId3"/>
    <p:sldId id="759" r:id="rId4"/>
  </p:sldIdLst>
  <p:sldSz cx="9906000" cy="6858000" type="A4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99"/>
    <a:srgbClr val="000000"/>
    <a:srgbClr val="CC0000"/>
    <a:srgbClr val="FF7C80"/>
    <a:srgbClr val="FFCCFF"/>
    <a:srgbClr val="008000"/>
    <a:srgbClr val="FFFCE1"/>
    <a:srgbClr val="CC00CC"/>
    <a:srgbClr val="CC99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93D81CF-94F2-401A-BA57-92F5A7B2D0C5}" styleName="スタイル (中間)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E171933-4619-4E11-9A3F-F7608DF75F80}" styleName="中間スタイル 1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74" autoAdjust="0"/>
    <p:restoredTop sz="92716" autoAdjust="0"/>
  </p:normalViewPr>
  <p:slideViewPr>
    <p:cSldViewPr>
      <p:cViewPr varScale="1">
        <p:scale>
          <a:sx n="65" d="100"/>
          <a:sy n="65" d="100"/>
        </p:scale>
        <p:origin x="1602" y="7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88285" tIns="44143" rIns="88285" bIns="4414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88285" tIns="44143" rIns="88285" bIns="4414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E17895A7-8897-45FB-8F59-8DACB4B33055}" type="datetimeFigureOut">
              <a:rPr lang="ja-JP" altLang="en-US"/>
              <a:pPr>
                <a:defRPr/>
              </a:pPr>
              <a:t>2023/7/4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39275"/>
            <a:ext cx="2949575" cy="498475"/>
          </a:xfrm>
          <a:prstGeom prst="rect">
            <a:avLst/>
          </a:prstGeom>
        </p:spPr>
        <p:txBody>
          <a:bodyPr vert="horz" lIns="88285" tIns="44143" rIns="88285" bIns="4414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6038" y="9439275"/>
            <a:ext cx="2949575" cy="498475"/>
          </a:xfrm>
          <a:prstGeom prst="rect">
            <a:avLst/>
          </a:prstGeom>
        </p:spPr>
        <p:txBody>
          <a:bodyPr vert="horz" lIns="88285" tIns="44143" rIns="88285" bIns="4414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5D5F1CB-26C4-4C6F-BF26-5F9CED5A5F9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748791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5B321C06-507F-4C1B-9667-B67EB3B90FA7}" type="datetimeFigureOut">
              <a:rPr lang="ja-JP" altLang="en-US"/>
              <a:pPr>
                <a:defRPr/>
              </a:pPr>
              <a:t>2023/7/4</a:t>
            </a:fld>
            <a:endParaRPr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3212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8" tIns="45714" rIns="91428" bIns="45714" rtlCol="0" anchor="ctr"/>
          <a:lstStyle/>
          <a:p>
            <a:pPr lvl="0"/>
            <a:endParaRPr lang="ja-JP" altLang="en-US" noProof="0" dirty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28" tIns="45714" rIns="91428" bIns="45714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A5CBF3B8-D922-4748-B7FD-96523818A081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622694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92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96E88-3917-408A-83C1-5BFEB4BD34E4}" type="datetime8">
              <a:rPr lang="ja-JP" altLang="en-US" smtClean="0"/>
              <a:t>23/7/4 18時13分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8859C-5B5E-450C-87D9-AEDE22A08B83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99460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68F4C-251E-4F63-BA0B-94A071AA5B1F}" type="datetime8">
              <a:rPr lang="ja-JP" altLang="en-US" smtClean="0"/>
              <a:t>23/7/4 18時13分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0F124-874A-4F89-B332-9137E4DEB165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54472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D0987-BD19-422C-ACA8-F2217E3C2ECB}" type="datetime8">
              <a:rPr lang="ja-JP" altLang="en-US" smtClean="0"/>
              <a:t>23/7/4 18時13分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15C73-EFF5-4C86-B9D8-17CD226C7EE4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95779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43AA1-227C-4609-893A-2D7A64FC563F}" type="datetime8">
              <a:rPr lang="ja-JP" altLang="en-US" smtClean="0"/>
              <a:t>23/7/4 18時13分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581C0-C52A-436B-87A0-A4E276F96F04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39561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67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88B8D-107D-47CA-96D6-331CFF8CAC6F}" type="datetime8">
              <a:rPr lang="ja-JP" altLang="en-US" smtClean="0"/>
              <a:t>23/7/4 18時13分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9D758-9D43-4B42-8DE8-45941AB12826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5824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13A71-1B62-42DF-98A0-11E00EA6479B}" type="datetime8">
              <a:rPr lang="ja-JP" altLang="en-US" smtClean="0"/>
              <a:t>23/7/4 18時13分</a:t>
            </a:fld>
            <a:endParaRPr lang="ja-JP" altLang="en-US" dirty="0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6C47A-A16B-4F67-B0AF-7079E0F85C7E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00747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766B0-8360-4698-953D-928C2F358736}" type="datetime8">
              <a:rPr lang="ja-JP" altLang="en-US" smtClean="0"/>
              <a:t>23/7/4 18時13分</a:t>
            </a:fld>
            <a:endParaRPr lang="ja-JP" altLang="en-US" dirty="0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3594B-EEF3-45A2-AC96-6420CA9EBBF0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8033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DD8F9-DA15-410C-81AE-D9044A35037F}" type="datetime8">
              <a:rPr lang="ja-JP" altLang="en-US" smtClean="0"/>
              <a:t>23/7/4 18時13分</a:t>
            </a:fld>
            <a:endParaRPr lang="ja-JP" altLang="en-US" dirty="0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1416A-F972-491A-961E-9C082EE37269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61516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79F27-B92B-4A2A-A9A9-B5CA5C90EC2D}" type="datetime8">
              <a:rPr lang="ja-JP" altLang="en-US" smtClean="0"/>
              <a:t>23/7/4 18時13分</a:t>
            </a:fld>
            <a:endParaRPr lang="ja-JP" altLang="en-US" dirty="0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25101-96BD-4121-AD8A-19653CB9ED07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9431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2" y="27305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3C05D-586C-4BB1-ADF4-C031D05D1403}" type="datetime8">
              <a:rPr lang="ja-JP" altLang="en-US" smtClean="0"/>
              <a:t>23/7/4 18時13分</a:t>
            </a:fld>
            <a:endParaRPr lang="ja-JP" altLang="en-US" dirty="0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62EE86-DB58-419C-873E-1597EA072CCE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34391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92E38-AE20-48D6-AF5E-89BF4BD122FC}" type="datetime8">
              <a:rPr lang="ja-JP" altLang="en-US" smtClean="0"/>
              <a:t>23/7/4 18時13分</a:t>
            </a:fld>
            <a:endParaRPr lang="ja-JP" altLang="en-US" dirty="0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222A6-352F-4376-B05E-B7F881EE5DCC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4799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EFD57AA-2D8B-4C40-BDF4-4E8264A1C9A0}" type="datetime8">
              <a:rPr lang="ja-JP" altLang="en-US" smtClean="0"/>
              <a:t>23/7/4 18時13分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5EC8B81-5BD7-4CA9-8722-A2C8DA1B05E1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直線コネクタ 23"/>
          <p:cNvSpPr>
            <a:spLocks noChangeShapeType="1"/>
          </p:cNvSpPr>
          <p:nvPr/>
        </p:nvSpPr>
        <p:spPr bwMode="auto">
          <a:xfrm>
            <a:off x="0" y="514026"/>
            <a:ext cx="9906000" cy="0"/>
          </a:xfrm>
          <a:prstGeom prst="line">
            <a:avLst/>
          </a:prstGeom>
          <a:noFill/>
          <a:ln w="38100" cmpd="dbl">
            <a:solidFill>
              <a:srgbClr val="538CD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sz="1600"/>
          </a:p>
        </p:txBody>
      </p:sp>
      <p:sp>
        <p:nvSpPr>
          <p:cNvPr id="57" name="Rectangle 12" descr="縦線 (反転)"/>
          <p:cNvSpPr>
            <a:spLocks noChangeArrowheads="1"/>
          </p:cNvSpPr>
          <p:nvPr/>
        </p:nvSpPr>
        <p:spPr bwMode="auto">
          <a:xfrm>
            <a:off x="1157916" y="1124863"/>
            <a:ext cx="8664904" cy="843607"/>
          </a:xfrm>
          <a:prstGeom prst="rect">
            <a:avLst/>
          </a:prstGeom>
          <a:noFill/>
          <a:ln>
            <a:noFill/>
          </a:ln>
          <a:effectLst/>
        </p:spPr>
        <p:txBody>
          <a:bodyPr lIns="90170" tIns="10795" rIns="90170" bIns="10795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大阪府内に所在する診療所及び病院</a:t>
            </a:r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（医療法第１条の５に定める）</a:t>
            </a:r>
            <a:endParaRPr lang="en-US" altLang="ja-JP" sz="1100" dirty="0" smtClean="0"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　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※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但し以下の補助条件</a:t>
            </a:r>
            <a:r>
              <a:rPr lang="ja-JP" altLang="en-US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Ａ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)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で申請の場合は、令和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5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年</a:t>
            </a:r>
            <a:r>
              <a:rPr lang="ja-JP" altLang="en-US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３月</a:t>
            </a:r>
            <a:r>
              <a:rPr lang="en-US" altLang="ja-JP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31</a:t>
            </a:r>
            <a:r>
              <a:rPr lang="ja-JP" altLang="en-US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日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時点で機能強化型在宅療養支援診療所・</a:t>
            </a:r>
            <a:r>
              <a:rPr lang="ja-JP" altLang="en-US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病院（単独型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、連携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ja-JP" altLang="en-US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　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　型問わず）の加算をとっている医療機関は対象外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ja-JP" altLang="en-US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　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※</a:t>
            </a:r>
            <a:r>
              <a:rPr lang="ja-JP" altLang="en-US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以下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の補助条件</a:t>
            </a:r>
            <a:r>
              <a:rPr lang="ja-JP" altLang="en-US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Ｂ</a:t>
            </a:r>
            <a:r>
              <a:rPr lang="en-US" altLang="ja-JP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)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で</a:t>
            </a:r>
            <a:r>
              <a:rPr lang="ja-JP" altLang="en-US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申請の場合は、本補助金を一度受けたことがあるグループ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は対象外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</p:txBody>
      </p:sp>
      <p:sp>
        <p:nvSpPr>
          <p:cNvPr id="58" name="Rectangle 12" descr="縦線 (反転)"/>
          <p:cNvSpPr>
            <a:spLocks noChangeArrowheads="1"/>
          </p:cNvSpPr>
          <p:nvPr/>
        </p:nvSpPr>
        <p:spPr bwMode="auto">
          <a:xfrm>
            <a:off x="-19424" y="115232"/>
            <a:ext cx="8625408" cy="398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170" tIns="10795" rIns="90170" bIns="10795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ja-JP" altLang="en-US" sz="1600" b="1" dirty="0" smtClean="0">
                <a:solidFill>
                  <a:srgbClr val="343D9C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大阪府在宅医療体制強化事業（機能強化支援事業）</a:t>
            </a:r>
            <a:endParaRPr lang="ja-JP" altLang="en-US" sz="1600" b="1" u="sng" dirty="0">
              <a:solidFill>
                <a:srgbClr val="343D9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</p:txBody>
      </p:sp>
      <p:sp>
        <p:nvSpPr>
          <p:cNvPr id="63" name="Text Box 6"/>
          <p:cNvSpPr txBox="1">
            <a:spLocks noChangeArrowheads="1"/>
          </p:cNvSpPr>
          <p:nvPr/>
        </p:nvSpPr>
        <p:spPr bwMode="auto">
          <a:xfrm>
            <a:off x="65101" y="623929"/>
            <a:ext cx="1001294" cy="400238"/>
          </a:xfrm>
          <a:prstGeom prst="rect">
            <a:avLst/>
          </a:prstGeom>
          <a:solidFill>
            <a:srgbClr val="343D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事業概要</a:t>
            </a:r>
            <a:endParaRPr lang="ja-JP" altLang="en-US" sz="16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7" name="Text Box 6"/>
          <p:cNvSpPr txBox="1">
            <a:spLocks noChangeArrowheads="1"/>
          </p:cNvSpPr>
          <p:nvPr/>
        </p:nvSpPr>
        <p:spPr bwMode="auto">
          <a:xfrm>
            <a:off x="36383" y="1134069"/>
            <a:ext cx="1041489" cy="1086073"/>
          </a:xfrm>
          <a:prstGeom prst="rect">
            <a:avLst/>
          </a:prstGeom>
          <a:solidFill>
            <a:srgbClr val="343D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補助対象</a:t>
            </a:r>
            <a:endParaRPr lang="en-US" altLang="ja-JP" sz="14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事業者</a:t>
            </a:r>
          </a:p>
        </p:txBody>
      </p:sp>
      <p:sp>
        <p:nvSpPr>
          <p:cNvPr id="29" name="Rectangle 12" descr="縦線 (反転)"/>
          <p:cNvSpPr>
            <a:spLocks noChangeArrowheads="1"/>
          </p:cNvSpPr>
          <p:nvPr/>
        </p:nvSpPr>
        <p:spPr bwMode="auto">
          <a:xfrm>
            <a:off x="6700209" y="5865870"/>
            <a:ext cx="3349616" cy="937419"/>
          </a:xfrm>
          <a:prstGeom prst="rect">
            <a:avLst/>
          </a:prstGeom>
          <a:noFill/>
          <a:ln>
            <a:noFill/>
          </a:ln>
          <a:effectLst/>
        </p:spPr>
        <p:txBody>
          <a:bodyPr lIns="90170" tIns="10795" rIns="90170" bIns="10795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大阪府　健康医療部　保健医療室</a:t>
            </a:r>
            <a:endParaRPr lang="en-US" altLang="ja-JP" sz="1100" dirty="0" smtClean="0"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保健医療企画課</a:t>
            </a:r>
            <a:endParaRPr lang="en-US" altLang="ja-JP" sz="1100" dirty="0" smtClean="0"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在宅医療推進グループ</a:t>
            </a:r>
            <a:r>
              <a:rPr lang="ja-JP" altLang="en-US" sz="11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　</a:t>
            </a:r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村松</a:t>
            </a:r>
            <a:endParaRPr lang="en-US" altLang="ja-JP" sz="1100" dirty="0" smtClean="0"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電話：</a:t>
            </a:r>
            <a:r>
              <a:rPr lang="en-US" altLang="ja-JP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06-6944-6025(</a:t>
            </a:r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直通）　</a:t>
            </a:r>
            <a:endParaRPr lang="en-US" altLang="ja-JP" sz="1100" dirty="0" smtClean="0"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en-US" altLang="ja-JP" sz="1100" dirty="0" err="1" smtClean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E-mail:zaitakuiryo@gbox.pref.osaka.lg.jp</a:t>
            </a:r>
            <a:endParaRPr lang="en-US" altLang="ja-JP" sz="1100" dirty="0" smtClean="0"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</p:txBody>
      </p:sp>
      <p:sp>
        <p:nvSpPr>
          <p:cNvPr id="35" name="Text Box 6"/>
          <p:cNvSpPr txBox="1">
            <a:spLocks noChangeArrowheads="1"/>
          </p:cNvSpPr>
          <p:nvPr/>
        </p:nvSpPr>
        <p:spPr bwMode="auto">
          <a:xfrm>
            <a:off x="54190" y="3333450"/>
            <a:ext cx="1047400" cy="2326527"/>
          </a:xfrm>
          <a:prstGeom prst="rect">
            <a:avLst/>
          </a:prstGeom>
          <a:solidFill>
            <a:srgbClr val="343D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補助対象</a:t>
            </a:r>
            <a:endParaRPr lang="en-US" altLang="ja-JP" sz="14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経費</a:t>
            </a:r>
            <a:endParaRPr lang="ja-JP" altLang="en-US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9" name="Rectangle 12" descr="縦線 (反転)"/>
          <p:cNvSpPr>
            <a:spLocks noChangeArrowheads="1"/>
          </p:cNvSpPr>
          <p:nvPr/>
        </p:nvSpPr>
        <p:spPr bwMode="auto">
          <a:xfrm>
            <a:off x="1044818" y="627117"/>
            <a:ext cx="8861182" cy="397049"/>
          </a:xfrm>
          <a:prstGeom prst="rect">
            <a:avLst/>
          </a:prstGeom>
          <a:noFill/>
          <a:ln>
            <a:noFill/>
          </a:ln>
          <a:effectLst/>
        </p:spPr>
        <p:txBody>
          <a:bodyPr lIns="90170" tIns="10795" rIns="90170" bIns="10795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在宅療養患者への</a:t>
            </a:r>
            <a:r>
              <a:rPr lang="en-US" altLang="ja-JP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24</a:t>
            </a:r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時間往診体制整備に向けて、複数医療機関及び多職種間における連携体制の</a:t>
            </a:r>
            <a:r>
              <a:rPr lang="ja-JP" altLang="en-US" sz="14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構築</a:t>
            </a:r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を支援</a:t>
            </a:r>
            <a:endParaRPr lang="en-US" altLang="ja-JP" sz="1400" dirty="0" smtClean="0"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0573639"/>
              </p:ext>
            </p:extLst>
          </p:nvPr>
        </p:nvGraphicFramePr>
        <p:xfrm>
          <a:off x="1280592" y="3705113"/>
          <a:ext cx="7958129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7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18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929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94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68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53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34463">
                <a:tc>
                  <a:txBody>
                    <a:bodyPr/>
                    <a:lstStyle/>
                    <a:p>
                      <a:pPr algn="ctr"/>
                      <a:endParaRPr kumimoji="1" lang="ja-JP" altLang="en-US" sz="1100" cap="all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cap="all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補助対象経費</a:t>
                      </a:r>
                      <a:endParaRPr kumimoji="1" lang="ja-JP" altLang="en-US" sz="1100" cap="all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20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cap="all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補助基本額</a:t>
                      </a:r>
                      <a:endParaRPr kumimoji="1" lang="ja-JP" altLang="en-US" sz="1100" cap="all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cap="all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補助率</a:t>
                      </a:r>
                      <a:endParaRPr kumimoji="1" lang="ja-JP" altLang="en-US" sz="1100" cap="all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cap="all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実質補助金額</a:t>
                      </a:r>
                      <a:endParaRPr kumimoji="1" lang="ja-JP" altLang="en-US" sz="1100" cap="all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463">
                <a:tc>
                  <a:txBody>
                    <a:bodyPr/>
                    <a:lstStyle/>
                    <a:p>
                      <a:r>
                        <a:rPr kumimoji="1" lang="en-US" altLang="ja-JP" sz="1100" cap="none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a</a:t>
                      </a:r>
                      <a:endParaRPr kumimoji="1" lang="ja-JP" altLang="en-US" sz="1100" cap="none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100" cap="all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連携体制構築に係る会議費等の調整費</a:t>
                      </a:r>
                      <a:endParaRPr kumimoji="1" lang="ja-JP" altLang="en-US" sz="1100" cap="all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cap="all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200</a:t>
                      </a:r>
                      <a:r>
                        <a:rPr kumimoji="1" lang="ja-JP" altLang="en-US" sz="1100" cap="all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cap="all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10/10</a:t>
                      </a:r>
                      <a:endParaRPr kumimoji="1" lang="ja-JP" altLang="en-US" sz="1100" cap="all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cap="all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200</a:t>
                      </a:r>
                      <a:r>
                        <a:rPr kumimoji="1" lang="ja-JP" altLang="en-US" sz="1100" cap="all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</a:t>
                      </a:r>
                      <a:endParaRPr kumimoji="1" lang="ja-JP" altLang="en-US" sz="1100" cap="all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4463">
                <a:tc rowSpan="3">
                  <a:txBody>
                    <a:bodyPr/>
                    <a:lstStyle/>
                    <a:p>
                      <a:r>
                        <a:rPr kumimoji="1" lang="en-US" altLang="ja-JP" sz="1100" cap="none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b</a:t>
                      </a: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r>
                        <a:rPr kumimoji="1" lang="ja-JP" altLang="en-US" sz="1100" cap="all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システム導入費</a:t>
                      </a:r>
                      <a:endParaRPr kumimoji="1" lang="ja-JP" altLang="en-US" sz="1100" cap="all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cap="all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ア）医療情報連携システム導入費、初期設置工事費、等　</a:t>
                      </a:r>
                      <a:endParaRPr kumimoji="1" lang="ja-JP" altLang="en-US" sz="1100" cap="all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cap="all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540</a:t>
                      </a:r>
                      <a:r>
                        <a:rPr kumimoji="1" lang="ja-JP" altLang="en-US" sz="1100" cap="all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</a:t>
                      </a:r>
                      <a:endParaRPr kumimoji="1" lang="ja-JP" altLang="en-US" sz="1100" cap="all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cap="all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10/10</a:t>
                      </a:r>
                      <a:endParaRPr kumimoji="1" lang="ja-JP" altLang="en-US" sz="1100" cap="all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cap="all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540</a:t>
                      </a:r>
                      <a:r>
                        <a:rPr kumimoji="1" lang="ja-JP" altLang="en-US" sz="1100" cap="all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</a:t>
                      </a:r>
                      <a:endParaRPr kumimoji="1" lang="ja-JP" altLang="en-US" sz="1100" cap="all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463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cap="all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イ）ア）の連携システムのデータ入力端末の購入費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cap="all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756</a:t>
                      </a:r>
                      <a:r>
                        <a:rPr kumimoji="1" lang="ja-JP" altLang="en-US" sz="1100" cap="all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</a:t>
                      </a:r>
                      <a:endParaRPr kumimoji="1" lang="ja-JP" altLang="en-US" sz="1100" cap="all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cap="all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</a:t>
                      </a:r>
                      <a:r>
                        <a:rPr kumimoji="1" lang="en-US" altLang="ja-JP" sz="1100" cap="all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/</a:t>
                      </a:r>
                      <a:r>
                        <a:rPr kumimoji="1" lang="ja-JP" altLang="en-US" sz="1100" cap="all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２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cap="all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378</a:t>
                      </a:r>
                      <a:r>
                        <a:rPr kumimoji="1" lang="ja-JP" altLang="en-US" sz="1100" cap="all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</a:t>
                      </a:r>
                      <a:endParaRPr kumimoji="1" lang="ja-JP" altLang="en-US" sz="1100" cap="all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4463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cap="all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ウ）ア）の連携システムの維持・管理費（利用料等）</a:t>
                      </a:r>
                      <a:endParaRPr kumimoji="1" lang="en-US" altLang="ja-JP" sz="1100" cap="all" baseline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100" cap="all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　　　　</a:t>
                      </a:r>
                      <a:r>
                        <a:rPr kumimoji="1" lang="en-US" altLang="ja-JP" sz="1000" cap="all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000" cap="all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通信通話料を除く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cap="all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27</a:t>
                      </a:r>
                      <a:r>
                        <a:rPr kumimoji="1" lang="ja-JP" altLang="en-US" sz="1100" cap="all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</a:t>
                      </a:r>
                      <a:r>
                        <a:rPr kumimoji="1" lang="en-US" altLang="ja-JP" sz="1100" cap="all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/</a:t>
                      </a:r>
                      <a:r>
                        <a:rPr kumimoji="1" lang="ja-JP" altLang="en-US" sz="1100" cap="all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月（上限）</a:t>
                      </a:r>
                      <a:endParaRPr kumimoji="1" lang="en-US" altLang="ja-JP" sz="1100" cap="all" baseline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r"/>
                      <a:r>
                        <a:rPr kumimoji="1" lang="en-US" altLang="ja-JP" sz="1100" cap="all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×12</a:t>
                      </a:r>
                      <a:r>
                        <a:rPr kumimoji="1" lang="ja-JP" altLang="en-US" sz="1100" cap="all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か月分（最大）</a:t>
                      </a:r>
                      <a:endParaRPr kumimoji="1" lang="ja-JP" altLang="en-US" sz="1100" cap="all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cap="all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10/10</a:t>
                      </a:r>
                      <a:endParaRPr kumimoji="1" lang="ja-JP" altLang="en-US" sz="1100" cap="all" baseline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cap="all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324</a:t>
                      </a:r>
                      <a:r>
                        <a:rPr kumimoji="1" lang="ja-JP" altLang="en-US" sz="1100" cap="all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</a:t>
                      </a:r>
                      <a:endParaRPr kumimoji="1" lang="ja-JP" altLang="en-US" sz="1100" cap="all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4463">
                <a:tc>
                  <a:txBody>
                    <a:bodyPr/>
                    <a:lstStyle/>
                    <a:p>
                      <a:r>
                        <a:rPr kumimoji="1" lang="en-US" altLang="ja-JP" sz="1100" cap="none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c</a:t>
                      </a:r>
                      <a:endParaRPr kumimoji="1" lang="ja-JP" altLang="en-US" sz="1100" cap="none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ja-JP" altLang="en-US" sz="1100" cap="all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事務職員雇用経費　　</a:t>
                      </a:r>
                      <a:endParaRPr kumimoji="1" lang="ja-JP" altLang="en-US" sz="1100" cap="all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cap="all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4,080</a:t>
                      </a:r>
                      <a:r>
                        <a:rPr kumimoji="1" lang="ja-JP" altLang="en-US" sz="1100" cap="all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</a:t>
                      </a:r>
                      <a:endParaRPr kumimoji="1" lang="ja-JP" altLang="en-US" sz="1100" cap="all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cap="all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</a:t>
                      </a:r>
                      <a:r>
                        <a:rPr kumimoji="1" lang="en-US" altLang="ja-JP" sz="1100" cap="all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/</a:t>
                      </a:r>
                      <a:r>
                        <a:rPr kumimoji="1" lang="ja-JP" altLang="en-US" sz="1100" cap="all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２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cap="all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2,040</a:t>
                      </a:r>
                      <a:r>
                        <a:rPr kumimoji="1" lang="ja-JP" altLang="en-US" sz="1100" cap="all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</a:t>
                      </a:r>
                      <a:endParaRPr kumimoji="1" lang="ja-JP" altLang="en-US" sz="1100" cap="all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4463">
                <a:tc gridSpan="5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cap="all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合計</a:t>
                      </a:r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cap="all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3,482</a:t>
                      </a:r>
                      <a:r>
                        <a:rPr kumimoji="1" lang="ja-JP" altLang="en-US" sz="1100" cap="all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</a:t>
                      </a:r>
                      <a:endParaRPr kumimoji="1" lang="ja-JP" altLang="en-US" sz="1100" cap="all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" name="正方形/長方形 8"/>
          <p:cNvSpPr/>
          <p:nvPr/>
        </p:nvSpPr>
        <p:spPr>
          <a:xfrm>
            <a:off x="1157916" y="1961593"/>
            <a:ext cx="509109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＜</a:t>
            </a:r>
            <a:r>
              <a:rPr lang="ja-JP" altLang="en-US" sz="14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補助対象事業者数（目安</a:t>
            </a:r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）＞　Ａ）</a:t>
            </a:r>
            <a:r>
              <a:rPr lang="en-US" altLang="ja-JP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10</a:t>
            </a:r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機関、</a:t>
            </a:r>
            <a:r>
              <a:rPr lang="ja-JP" altLang="en-US" sz="14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Ｂ</a:t>
            </a:r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）</a:t>
            </a:r>
            <a:r>
              <a:rPr lang="en-US" altLang="ja-JP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2</a:t>
            </a:r>
            <a:r>
              <a:rPr lang="ja-JP" altLang="en-US" sz="14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機関</a:t>
            </a:r>
            <a:endParaRPr lang="en-US" altLang="ja-JP" sz="1400" dirty="0"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157916" y="2254420"/>
            <a:ext cx="8584860" cy="1123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Ａ</a:t>
            </a:r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）令和</a:t>
            </a:r>
            <a:r>
              <a:rPr lang="ja-JP" altLang="en-US" sz="14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５</a:t>
            </a:r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年度中に機能</a:t>
            </a:r>
            <a:r>
              <a:rPr lang="ja-JP" altLang="en-US" sz="14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強化型在宅</a:t>
            </a:r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療養支援</a:t>
            </a:r>
            <a:r>
              <a:rPr lang="ja-JP" altLang="en-US" sz="14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診療所（病院</a:t>
            </a:r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）の算定要件</a:t>
            </a:r>
            <a:r>
              <a:rPr lang="ja-JP" altLang="en-US" sz="14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の充足</a:t>
            </a:r>
            <a:r>
              <a:rPr lang="ja-JP" altLang="en-US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　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  <a:p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　　</a:t>
            </a:r>
            <a:r>
              <a:rPr lang="en-US" altLang="ja-JP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※</a:t>
            </a:r>
            <a:r>
              <a:rPr lang="ja-JP" altLang="en-US" sz="11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「在宅看取り」「往診</a:t>
            </a:r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」等の実績</a:t>
            </a:r>
            <a:r>
              <a:rPr lang="ja-JP" altLang="en-US" sz="11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除く（詳細は別紙をご参照願います。</a:t>
            </a:r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）</a:t>
            </a:r>
            <a:endParaRPr lang="en-US" altLang="ja-JP" sz="700" dirty="0"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  <a:p>
            <a:endParaRPr lang="en-US" altLang="ja-JP" sz="500" dirty="0" smtClean="0"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  <a:p>
            <a:r>
              <a:rPr lang="ja-JP" altLang="en-US" sz="14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Ｂ</a:t>
            </a:r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）</a:t>
            </a:r>
            <a:r>
              <a:rPr lang="ja-JP" altLang="en-US" sz="14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最低２病院、３診療所及び１訪問看護ステーションが連携するグループ</a:t>
            </a:r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診療等体制</a:t>
            </a:r>
            <a:r>
              <a:rPr lang="ja-JP" altLang="en-US" sz="14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の構築及び運営</a:t>
            </a:r>
            <a:endParaRPr lang="en-US" altLang="ja-JP" sz="1400" dirty="0"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  <a:p>
            <a:r>
              <a:rPr lang="ja-JP" altLang="en-US" sz="11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　　</a:t>
            </a:r>
            <a:r>
              <a:rPr lang="en-US" altLang="ja-JP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※</a:t>
            </a:r>
            <a:r>
              <a:rPr lang="ja-JP" altLang="en-US" sz="11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グループの情報（医療機関名など）は、第８次大阪府</a:t>
            </a:r>
            <a:r>
              <a:rPr lang="ja-JP" altLang="en-US" sz="110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医療</a:t>
            </a:r>
            <a:r>
              <a:rPr lang="ja-JP" altLang="en-US" sz="1100" smtClean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計画において設定</a:t>
            </a:r>
            <a:r>
              <a:rPr lang="ja-JP" altLang="en-US" sz="11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予定の「在宅医療に必要な連携を担う拠点」</a:t>
            </a:r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に</a:t>
            </a:r>
            <a:endParaRPr lang="en-US" altLang="ja-JP" sz="1100" dirty="0" smtClean="0"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  <a:p>
            <a:r>
              <a:rPr lang="ja-JP" altLang="en-US" sz="11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　</a:t>
            </a:r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　　情報</a:t>
            </a:r>
            <a:r>
              <a:rPr lang="ja-JP" altLang="en-US" sz="11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共有いたします。</a:t>
            </a:r>
            <a:endParaRPr lang="en-US" altLang="ja-JP" sz="1100" dirty="0"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</p:txBody>
      </p:sp>
      <p:sp>
        <p:nvSpPr>
          <p:cNvPr id="43" name="Rectangle 12" descr="縦線 (反転)"/>
          <p:cNvSpPr>
            <a:spLocks noChangeArrowheads="1"/>
          </p:cNvSpPr>
          <p:nvPr/>
        </p:nvSpPr>
        <p:spPr bwMode="auto">
          <a:xfrm>
            <a:off x="1157916" y="3287061"/>
            <a:ext cx="8403596" cy="472875"/>
          </a:xfrm>
          <a:prstGeom prst="rect">
            <a:avLst/>
          </a:prstGeom>
          <a:noFill/>
          <a:ln>
            <a:noFill/>
          </a:ln>
          <a:effectLst/>
        </p:spPr>
        <p:txBody>
          <a:bodyPr lIns="90170" tIns="10795" rIns="90170" bIns="10795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医療機関間や多職種間の連携体制構築にかかる経費（下記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a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～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c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）　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※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記載金額は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１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医療機関あたり上限額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メイリオ" pitchFamily="50" charset="-128"/>
            </a:endParaRPr>
          </a:p>
        </p:txBody>
      </p:sp>
      <p:sp>
        <p:nvSpPr>
          <p:cNvPr id="45" name="Text Box 6"/>
          <p:cNvSpPr txBox="1">
            <a:spLocks noChangeArrowheads="1"/>
          </p:cNvSpPr>
          <p:nvPr/>
        </p:nvSpPr>
        <p:spPr bwMode="auto">
          <a:xfrm>
            <a:off x="39266" y="2302712"/>
            <a:ext cx="1027129" cy="948168"/>
          </a:xfrm>
          <a:prstGeom prst="rect">
            <a:avLst/>
          </a:prstGeom>
          <a:solidFill>
            <a:srgbClr val="343D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補助条件</a:t>
            </a:r>
            <a:endParaRPr lang="ja-JP" altLang="en-US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7" name="Text Box 6"/>
          <p:cNvSpPr txBox="1">
            <a:spLocks noChangeArrowheads="1"/>
          </p:cNvSpPr>
          <p:nvPr/>
        </p:nvSpPr>
        <p:spPr bwMode="auto">
          <a:xfrm>
            <a:off x="50742" y="5945528"/>
            <a:ext cx="1027129" cy="738154"/>
          </a:xfrm>
          <a:prstGeom prst="rect">
            <a:avLst/>
          </a:prstGeom>
          <a:solidFill>
            <a:srgbClr val="343D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募集</a:t>
            </a:r>
            <a:endParaRPr lang="en-US" altLang="ja-JP" sz="14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期間</a:t>
            </a:r>
            <a:endParaRPr lang="ja-JP" altLang="en-US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8" name="Text Box 6"/>
          <p:cNvSpPr txBox="1">
            <a:spLocks noChangeArrowheads="1"/>
          </p:cNvSpPr>
          <p:nvPr/>
        </p:nvSpPr>
        <p:spPr bwMode="auto">
          <a:xfrm>
            <a:off x="5673080" y="5945528"/>
            <a:ext cx="1027129" cy="738154"/>
          </a:xfrm>
          <a:prstGeom prst="rect">
            <a:avLst/>
          </a:prstGeom>
          <a:solidFill>
            <a:srgbClr val="343D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問合</a:t>
            </a:r>
            <a:r>
              <a:rPr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せ先</a:t>
            </a:r>
            <a:endParaRPr lang="ja-JP" altLang="en-US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1044818" y="5991439"/>
            <a:ext cx="54377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令和５年８月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31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日〆切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  <a:p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※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募集開始時に提出書類等を下記ホームページに掲載します。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  <a:p>
            <a:r>
              <a:rPr lang="en-US" altLang="ja-JP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http://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www.pref.osaka.lg.jp/iryo/zaitaku/kinokyoka.html</a:t>
            </a:r>
          </a:p>
        </p:txBody>
      </p:sp>
    </p:spTree>
    <p:extLst>
      <p:ext uri="{BB962C8B-B14F-4D97-AF65-F5344CB8AC3E}">
        <p14:creationId xmlns:p14="http://schemas.microsoft.com/office/powerpoint/2010/main" val="155127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12" descr="縦線 (反転)"/>
          <p:cNvSpPr>
            <a:spLocks noChangeArrowheads="1"/>
          </p:cNvSpPr>
          <p:nvPr/>
        </p:nvSpPr>
        <p:spPr bwMode="auto">
          <a:xfrm>
            <a:off x="38658" y="92739"/>
            <a:ext cx="9162813" cy="383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170" tIns="10795" rIns="90170" bIns="10795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機能強化支援事業　　　令和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５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年度募集・交付事務の流れ（予定）</a:t>
            </a:r>
            <a:endParaRPr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メイリオ" pitchFamily="50" charset="-128"/>
            </a:endParaRPr>
          </a:p>
        </p:txBody>
      </p:sp>
      <p:sp>
        <p:nvSpPr>
          <p:cNvPr id="63" name="Text Box 6"/>
          <p:cNvSpPr txBox="1">
            <a:spLocks noChangeArrowheads="1"/>
          </p:cNvSpPr>
          <p:nvPr/>
        </p:nvSpPr>
        <p:spPr bwMode="auto">
          <a:xfrm>
            <a:off x="116665" y="574202"/>
            <a:ext cx="9594666" cy="360026"/>
          </a:xfrm>
          <a:prstGeom prst="rect">
            <a:avLst/>
          </a:prstGeom>
          <a:solidFill>
            <a:srgbClr val="343D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ja-JP" altLang="en-US" sz="1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補助金交付事務の流れ</a:t>
            </a:r>
            <a:endParaRPr lang="ja-JP" altLang="en-US" sz="18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752843" y="3321926"/>
            <a:ext cx="900101" cy="251619"/>
          </a:xfrm>
          <a:prstGeom prst="rect">
            <a:avLst/>
          </a:prstGeom>
          <a:solidFill>
            <a:srgbClr val="343D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en-US" altLang="ja-JP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</a:t>
            </a:r>
            <a:r>
              <a:rPr lang="ja-JP" altLang="en-US" sz="1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月中旬</a:t>
            </a:r>
            <a:endParaRPr lang="ja-JP" altLang="en-US" sz="1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737007" y="2574698"/>
            <a:ext cx="938765" cy="251619"/>
          </a:xfrm>
          <a:prstGeom prst="rect">
            <a:avLst/>
          </a:prstGeom>
          <a:solidFill>
            <a:srgbClr val="343D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en-US" altLang="ja-JP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</a:t>
            </a:r>
            <a:r>
              <a:rPr lang="ja-JP" altLang="en-US" sz="1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月下旬～</a:t>
            </a:r>
            <a:endParaRPr lang="ja-JP" altLang="en-US" sz="1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Rectangle 12" descr="縦線 (反転)"/>
          <p:cNvSpPr>
            <a:spLocks noChangeArrowheads="1"/>
          </p:cNvSpPr>
          <p:nvPr/>
        </p:nvSpPr>
        <p:spPr bwMode="auto">
          <a:xfrm>
            <a:off x="1769957" y="2574698"/>
            <a:ext cx="1399770" cy="2516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txBody>
          <a:bodyPr lIns="90170" tIns="10795" rIns="90170" bIns="10795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05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（事業実施判断）</a:t>
            </a:r>
            <a:endParaRPr lang="en-US" altLang="ja-JP" sz="105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メイリオ" pitchFamily="50" charset="-128"/>
            </a:endParaRPr>
          </a:p>
        </p:txBody>
      </p:sp>
      <p:cxnSp>
        <p:nvCxnSpPr>
          <p:cNvPr id="18" name="直線コネクタ 17"/>
          <p:cNvCxnSpPr/>
          <p:nvPr/>
        </p:nvCxnSpPr>
        <p:spPr>
          <a:xfrm>
            <a:off x="0" y="476672"/>
            <a:ext cx="9907588" cy="0"/>
          </a:xfrm>
          <a:prstGeom prst="line">
            <a:avLst/>
          </a:prstGeom>
          <a:ln w="79375" cmpd="thickThin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2" descr="縦線 (反転)"/>
          <p:cNvSpPr>
            <a:spLocks noChangeArrowheads="1"/>
          </p:cNvSpPr>
          <p:nvPr/>
        </p:nvSpPr>
        <p:spPr bwMode="auto">
          <a:xfrm>
            <a:off x="1769957" y="3321924"/>
            <a:ext cx="1399770" cy="2516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txBody>
          <a:bodyPr lIns="90170" tIns="10795" rIns="90170" bIns="10795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05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（</a:t>
            </a:r>
            <a:r>
              <a:rPr lang="ja-JP" altLang="en-US" sz="105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内示</a:t>
            </a:r>
            <a:r>
              <a:rPr lang="ja-JP" altLang="en-US" sz="105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）</a:t>
            </a:r>
            <a:endParaRPr lang="en-US" altLang="ja-JP" sz="105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メイリオ" pitchFamily="50" charset="-128"/>
            </a:endParaRPr>
          </a:p>
        </p:txBody>
      </p:sp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116665" y="4267569"/>
            <a:ext cx="9594666" cy="378306"/>
          </a:xfrm>
          <a:prstGeom prst="rect">
            <a:avLst/>
          </a:prstGeom>
          <a:solidFill>
            <a:srgbClr val="343D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ja-JP" altLang="en-US" sz="1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留意事項</a:t>
            </a:r>
            <a:r>
              <a:rPr lang="ja-JP" altLang="en-US" sz="1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ja-JP" altLang="en-US" sz="105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4" name="Rectangle 12" descr="縦線 (反転)"/>
          <p:cNvSpPr>
            <a:spLocks noChangeArrowheads="1"/>
          </p:cNvSpPr>
          <p:nvPr/>
        </p:nvSpPr>
        <p:spPr bwMode="auto">
          <a:xfrm>
            <a:off x="153530" y="4547975"/>
            <a:ext cx="4632623" cy="23834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170" tIns="10795" rIns="90170" bIns="10795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eaLnBrk="1" hangingPunct="1">
              <a:lnSpc>
                <a:spcPct val="115000"/>
              </a:lnSpc>
              <a:spcBef>
                <a:spcPct val="0"/>
              </a:spcBef>
              <a:buNone/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・本事業は、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在宅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療養患者の急変時対応体制の確保に向けて、医療機関間や多職種間の連携体制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構築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を目指しています。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>
              <a:lnSpc>
                <a:spcPct val="115000"/>
              </a:lnSpc>
              <a:spcBef>
                <a:spcPct val="0"/>
              </a:spcBef>
              <a:buNone/>
            </a:pP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メイリオ" pitchFamily="50" charset="-128"/>
            </a:endParaRPr>
          </a:p>
          <a:p>
            <a:pPr eaLnBrk="1" hangingPunct="1">
              <a:lnSpc>
                <a:spcPct val="115000"/>
              </a:lnSpc>
              <a:spcBef>
                <a:spcPct val="0"/>
              </a:spcBef>
              <a:buNone/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・補助の対象は、本年度（令和５年４月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１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日～令和６年３月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31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日）の間に支出・導入等されたものです。（令和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６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年３月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31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日までに事業を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完了して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ください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。）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メイリオ" pitchFamily="50" charset="-128"/>
            </a:endParaRPr>
          </a:p>
          <a:p>
            <a:pPr eaLnBrk="1" hangingPunct="1">
              <a:lnSpc>
                <a:spcPct val="115000"/>
              </a:lnSpc>
              <a:spcBef>
                <a:spcPct val="0"/>
              </a:spcBef>
              <a:buNone/>
            </a:pPr>
            <a:endParaRPr lang="en-US" altLang="ja-JP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メイリオ" pitchFamily="50" charset="-128"/>
            </a:endParaRPr>
          </a:p>
          <a:p>
            <a:pPr eaLnBrk="1" hangingPunct="1">
              <a:lnSpc>
                <a:spcPct val="115000"/>
              </a:lnSpc>
              <a:spcBef>
                <a:spcPct val="0"/>
              </a:spcBef>
              <a:buNone/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・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補助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条件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A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）で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申請の場合、事業終了時点で</a:t>
            </a:r>
            <a:r>
              <a:rPr lang="ja-JP" altLang="en-US" sz="12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機能強化型在宅療養支援診療所・病院の施設基準（看取り数等の過去の実績を除く）を満たすことを補助要件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としています。（次頁参照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）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メイリオ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4773454" y="4737905"/>
            <a:ext cx="4752306" cy="2003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ja-JP" altLang="en-US" sz="12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・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補助対象業者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は、機能強化型在宅療養支援診療所・病院を目指す医療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機関（単独型、連携型問わず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）若しくはグループ診療体制の構築及び運営を行う医療機関です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。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　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メイリオ" pitchFamily="50" charset="-128"/>
            </a:endParaRPr>
          </a:p>
          <a:p>
            <a:pPr>
              <a:lnSpc>
                <a:spcPct val="115000"/>
              </a:lnSpc>
            </a:pP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メイリオ" pitchFamily="50" charset="-128"/>
            </a:endParaRPr>
          </a:p>
          <a:p>
            <a:pPr>
              <a:lnSpc>
                <a:spcPct val="115000"/>
              </a:lnSpc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・補助条件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Ａ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)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で申請の場合、令和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５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年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3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月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31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日時点で、機能強化型在宅療養支援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診療所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・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病院の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加算を取っていない医療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機関に限ります。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メイリオ" pitchFamily="50" charset="-128"/>
            </a:endParaRPr>
          </a:p>
          <a:p>
            <a:pPr>
              <a:lnSpc>
                <a:spcPct val="115000"/>
              </a:lnSpc>
            </a:pPr>
            <a:endParaRPr lang="en-US" altLang="ja-JP" sz="12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メイリオ" pitchFamily="50" charset="-128"/>
            </a:endParaRPr>
          </a:p>
          <a:p>
            <a:pPr>
              <a:lnSpc>
                <a:spcPct val="115000"/>
              </a:lnSpc>
            </a:pPr>
            <a:r>
              <a:rPr lang="ja-JP" altLang="en-US" sz="12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・</a:t>
            </a:r>
            <a:r>
              <a:rPr lang="ja-JP" altLang="en-US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当該年度で予算額を超える応募があった場合、</a:t>
            </a:r>
            <a:r>
              <a:rPr lang="ja-JP" altLang="en-US" sz="1200" u="sng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予算額の範囲で按分などの調整を行います</a:t>
            </a:r>
            <a:r>
              <a:rPr lang="ja-JP" altLang="en-US" sz="12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。</a:t>
            </a:r>
            <a:endParaRPr lang="en-US" altLang="ja-JP" sz="12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メイリオ" pitchFamily="50" charset="-128"/>
            </a:endParaRPr>
          </a:p>
        </p:txBody>
      </p:sp>
      <p:sp>
        <p:nvSpPr>
          <p:cNvPr id="25" name="Text Box 6"/>
          <p:cNvSpPr txBox="1">
            <a:spLocks noChangeArrowheads="1"/>
          </p:cNvSpPr>
          <p:nvPr/>
        </p:nvSpPr>
        <p:spPr bwMode="auto">
          <a:xfrm>
            <a:off x="716716" y="1181518"/>
            <a:ext cx="900101" cy="251619"/>
          </a:xfrm>
          <a:prstGeom prst="rect">
            <a:avLst/>
          </a:prstGeom>
          <a:solidFill>
            <a:srgbClr val="343D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７月上旬～</a:t>
            </a:r>
            <a:endParaRPr lang="ja-JP" altLang="en-US" sz="1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6" name="Rectangle 12" descr="縦線 (反転)"/>
          <p:cNvSpPr>
            <a:spLocks noChangeArrowheads="1"/>
          </p:cNvSpPr>
          <p:nvPr/>
        </p:nvSpPr>
        <p:spPr bwMode="auto">
          <a:xfrm>
            <a:off x="1742619" y="1181516"/>
            <a:ext cx="1399770" cy="2516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txBody>
          <a:bodyPr lIns="90170" tIns="10795" rIns="90170" bIns="10795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05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（事業者募集）</a:t>
            </a:r>
            <a:endParaRPr lang="en-US" altLang="ja-JP" sz="105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メイリオ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888541" y="1466268"/>
            <a:ext cx="1540806" cy="3046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15000"/>
              </a:lnSpc>
            </a:pPr>
            <a:r>
              <a:rPr lang="ja-JP" altLang="en-US" sz="12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事業計画の提出開始</a:t>
            </a:r>
            <a:endParaRPr lang="ja-JP" altLang="en-US" sz="12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メイリオ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883591" y="2875945"/>
            <a:ext cx="3100543" cy="304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ja-JP" altLang="en-US" sz="12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事業内容に</a:t>
            </a:r>
            <a:r>
              <a:rPr lang="ja-JP" altLang="en-US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ついての事前協議（適宜）</a:t>
            </a:r>
            <a:endParaRPr lang="en-US" altLang="ja-JP" sz="12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メイリオ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886494" y="3653859"/>
            <a:ext cx="184731" cy="3046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15000"/>
              </a:lnSpc>
            </a:pPr>
            <a:endParaRPr lang="ja-JP" altLang="en-US" sz="12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メイリオ" pitchFamily="50" charset="-128"/>
            </a:endParaRPr>
          </a:p>
        </p:txBody>
      </p:sp>
      <p:sp>
        <p:nvSpPr>
          <p:cNvPr id="30" name="Text Box 6"/>
          <p:cNvSpPr txBox="1">
            <a:spLocks noChangeArrowheads="1"/>
          </p:cNvSpPr>
          <p:nvPr/>
        </p:nvSpPr>
        <p:spPr bwMode="auto">
          <a:xfrm>
            <a:off x="5203237" y="3308148"/>
            <a:ext cx="938765" cy="251203"/>
          </a:xfrm>
          <a:prstGeom prst="rect">
            <a:avLst/>
          </a:prstGeom>
          <a:solidFill>
            <a:srgbClr val="343D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1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endParaRPr lang="ja-JP" altLang="en-US" sz="1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4" name="Rectangle 12" descr="縦線 (反転)"/>
          <p:cNvSpPr>
            <a:spLocks noChangeArrowheads="1"/>
          </p:cNvSpPr>
          <p:nvPr/>
        </p:nvSpPr>
        <p:spPr bwMode="auto">
          <a:xfrm>
            <a:off x="6220351" y="3307733"/>
            <a:ext cx="1935843" cy="2516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txBody>
          <a:bodyPr lIns="90170" tIns="10795" rIns="90170" bIns="10795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05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（実績報告書）</a:t>
            </a:r>
            <a:endParaRPr lang="en-US" altLang="ja-JP" sz="105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メイリオ" pitchFamily="50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5333598" y="3653859"/>
            <a:ext cx="3566187" cy="304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ja-JP" altLang="en-US" sz="12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実績報告書の提出（検査確認後、補助金交付）</a:t>
            </a:r>
            <a:endParaRPr lang="en-US" altLang="ja-JP" sz="12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メイリオ" pitchFamily="50" charset="-128"/>
            </a:endParaRPr>
          </a:p>
        </p:txBody>
      </p:sp>
      <p:sp>
        <p:nvSpPr>
          <p:cNvPr id="43" name="Text Box 6"/>
          <p:cNvSpPr txBox="1">
            <a:spLocks noChangeArrowheads="1"/>
          </p:cNvSpPr>
          <p:nvPr/>
        </p:nvSpPr>
        <p:spPr bwMode="auto">
          <a:xfrm>
            <a:off x="5169024" y="1183853"/>
            <a:ext cx="938765" cy="251203"/>
          </a:xfrm>
          <a:prstGeom prst="rect">
            <a:avLst/>
          </a:prstGeom>
          <a:solidFill>
            <a:srgbClr val="343D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en-US" altLang="ja-JP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sz="1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上</a:t>
            </a:r>
            <a:r>
              <a:rPr lang="ja-JP" altLang="en-US" sz="1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旬</a:t>
            </a:r>
            <a:endParaRPr lang="ja-JP" altLang="en-US" sz="1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4" name="Rectangle 12" descr="縦線 (反転)"/>
          <p:cNvSpPr>
            <a:spLocks noChangeArrowheads="1"/>
          </p:cNvSpPr>
          <p:nvPr/>
        </p:nvSpPr>
        <p:spPr bwMode="auto">
          <a:xfrm>
            <a:off x="6186137" y="1183438"/>
            <a:ext cx="1935843" cy="2516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txBody>
          <a:bodyPr lIns="90170" tIns="10795" rIns="90170" bIns="10795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05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（交付申請書の提出）</a:t>
            </a:r>
            <a:endParaRPr lang="en-US" altLang="ja-JP" sz="105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メイリオ" pitchFamily="50" charset="-128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5355989" y="1466268"/>
            <a:ext cx="3100543" cy="304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ja-JP" altLang="en-US" sz="12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補助金交付申請書の提出</a:t>
            </a:r>
            <a:endParaRPr lang="en-US" altLang="ja-JP" sz="12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メイリオ" pitchFamily="50" charset="-128"/>
            </a:endParaRPr>
          </a:p>
        </p:txBody>
      </p:sp>
      <p:sp>
        <p:nvSpPr>
          <p:cNvPr id="38" name="Text Box 6"/>
          <p:cNvSpPr txBox="1">
            <a:spLocks noChangeArrowheads="1"/>
          </p:cNvSpPr>
          <p:nvPr/>
        </p:nvSpPr>
        <p:spPr bwMode="auto">
          <a:xfrm>
            <a:off x="5164573" y="2497282"/>
            <a:ext cx="938765" cy="251203"/>
          </a:xfrm>
          <a:prstGeom prst="rect">
            <a:avLst/>
          </a:prstGeom>
          <a:solidFill>
            <a:srgbClr val="343D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～３月末</a:t>
            </a:r>
            <a:endParaRPr lang="ja-JP" altLang="en-US" sz="1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2" name="Rectangle 12" descr="縦線 (反転)"/>
          <p:cNvSpPr>
            <a:spLocks noChangeArrowheads="1"/>
          </p:cNvSpPr>
          <p:nvPr/>
        </p:nvSpPr>
        <p:spPr bwMode="auto">
          <a:xfrm>
            <a:off x="6181686" y="2496867"/>
            <a:ext cx="1935843" cy="2516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txBody>
          <a:bodyPr lIns="90170" tIns="10795" rIns="90170" bIns="10795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05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（</a:t>
            </a:r>
            <a:r>
              <a:rPr lang="ja-JP" altLang="en-US" sz="105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事業終了</a:t>
            </a:r>
            <a:r>
              <a:rPr lang="ja-JP" altLang="en-US" sz="105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）</a:t>
            </a:r>
            <a:endParaRPr lang="en-US" altLang="ja-JP" sz="105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メイリオ" pitchFamily="50" charset="-128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5333598" y="2878450"/>
            <a:ext cx="3939112" cy="304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ja-JP" altLang="en-US" sz="12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大阪府が事業の完了検査を実施（事業終了後随時）</a:t>
            </a:r>
            <a:endParaRPr lang="en-US" altLang="ja-JP" sz="12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メイリオ" pitchFamily="50" charset="-128"/>
            </a:endParaRPr>
          </a:p>
        </p:txBody>
      </p:sp>
      <p:sp>
        <p:nvSpPr>
          <p:cNvPr id="29" name="Text Box 6"/>
          <p:cNvSpPr txBox="1">
            <a:spLocks noChangeArrowheads="1"/>
          </p:cNvSpPr>
          <p:nvPr/>
        </p:nvSpPr>
        <p:spPr bwMode="auto">
          <a:xfrm>
            <a:off x="716716" y="1839229"/>
            <a:ext cx="900101" cy="251619"/>
          </a:xfrm>
          <a:prstGeom prst="rect">
            <a:avLst/>
          </a:prstGeom>
          <a:solidFill>
            <a:srgbClr val="343D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en-US" altLang="ja-JP" sz="1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~</a:t>
            </a:r>
            <a:r>
              <a:rPr lang="en-US" altLang="ja-JP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</a:t>
            </a:r>
            <a:r>
              <a:rPr lang="ja-JP" altLang="en-US" sz="1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末</a:t>
            </a:r>
          </a:p>
        </p:txBody>
      </p:sp>
      <p:sp>
        <p:nvSpPr>
          <p:cNvPr id="31" name="Rectangle 12" descr="縦線 (反転)"/>
          <p:cNvSpPr>
            <a:spLocks noChangeArrowheads="1"/>
          </p:cNvSpPr>
          <p:nvPr/>
        </p:nvSpPr>
        <p:spPr bwMode="auto">
          <a:xfrm>
            <a:off x="1733830" y="1839227"/>
            <a:ext cx="1399770" cy="2516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txBody>
          <a:bodyPr lIns="90170" tIns="10795" rIns="90170" bIns="10795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05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（募集〆）</a:t>
            </a:r>
            <a:endParaRPr lang="en-US" altLang="ja-JP" sz="105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メイリオ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850367" y="2171162"/>
            <a:ext cx="2156360" cy="3046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15000"/>
              </a:lnSpc>
            </a:pPr>
            <a:r>
              <a:rPr lang="ja-JP" altLang="en-US" sz="12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補助金事業計画書の提出締切</a:t>
            </a:r>
            <a:endParaRPr lang="ja-JP" altLang="en-US" sz="12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メイリオ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883591" y="3653858"/>
            <a:ext cx="2499637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ja-JP" altLang="en-US" sz="12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大阪府が事業計画の内容を審査の上、</a:t>
            </a:r>
            <a:endParaRPr lang="en-US" altLang="ja-JP" sz="12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メイリオ" pitchFamily="50" charset="-128"/>
            </a:endParaRPr>
          </a:p>
          <a:p>
            <a:pPr lvl="0">
              <a:lnSpc>
                <a:spcPct val="115000"/>
              </a:lnSpc>
            </a:pPr>
            <a:r>
              <a:rPr lang="ja-JP" altLang="en-US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補助金</a:t>
            </a:r>
            <a:r>
              <a:rPr lang="ja-JP" altLang="en-US" sz="12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の上限額（内示額）を通知</a:t>
            </a:r>
            <a:endParaRPr lang="en-US" altLang="ja-JP" sz="12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メイリオ" pitchFamily="50" charset="-128"/>
            </a:endParaRPr>
          </a:p>
        </p:txBody>
      </p:sp>
      <p:sp>
        <p:nvSpPr>
          <p:cNvPr id="35" name="Text Box 6"/>
          <p:cNvSpPr txBox="1">
            <a:spLocks noChangeArrowheads="1"/>
          </p:cNvSpPr>
          <p:nvPr/>
        </p:nvSpPr>
        <p:spPr bwMode="auto">
          <a:xfrm>
            <a:off x="5169024" y="1839227"/>
            <a:ext cx="938765" cy="251203"/>
          </a:xfrm>
          <a:prstGeom prst="rect">
            <a:avLst/>
          </a:prstGeom>
          <a:solidFill>
            <a:srgbClr val="343D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 anchor="ctr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en-US" altLang="ja-JP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sz="1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下</a:t>
            </a:r>
            <a:r>
              <a:rPr lang="ja-JP" altLang="en-US" sz="1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旬</a:t>
            </a:r>
            <a:endParaRPr lang="ja-JP" altLang="en-US" sz="1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6" name="Rectangle 12" descr="縦線 (反転)"/>
          <p:cNvSpPr>
            <a:spLocks noChangeArrowheads="1"/>
          </p:cNvSpPr>
          <p:nvPr/>
        </p:nvSpPr>
        <p:spPr bwMode="auto">
          <a:xfrm>
            <a:off x="6186137" y="1838812"/>
            <a:ext cx="1935843" cy="2516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txBody>
          <a:bodyPr lIns="90170" tIns="10795" rIns="90170" bIns="10795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105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（交付決定）</a:t>
            </a:r>
            <a:endParaRPr lang="en-US" altLang="ja-JP" sz="105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メイリオ" pitchFamily="50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5333598" y="2167582"/>
            <a:ext cx="3100543" cy="304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ja-JP" altLang="en-US" sz="12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メイリオ" pitchFamily="50" charset="-128"/>
              </a:rPr>
              <a:t>補助金交付決定</a:t>
            </a:r>
            <a:endParaRPr lang="en-US" altLang="ja-JP" sz="12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9915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743AA1-227C-4609-893A-2D7A64FC563F}" type="datetime8">
              <a:rPr lang="ja-JP" altLang="en-US" smtClean="0"/>
              <a:t>23/7/4 18時13分</a:t>
            </a:fld>
            <a:endParaRPr lang="ja-JP" altLang="en-US" dirty="0"/>
          </a:p>
        </p:txBody>
      </p:sp>
      <p:pic>
        <p:nvPicPr>
          <p:cNvPr id="2050" name="Picture 2" descr="D:\kuriharay\Desktop\強化型支援\無題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09"/>
            <a:ext cx="9906000" cy="6854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正方形/長方形 5"/>
          <p:cNvSpPr/>
          <p:nvPr/>
        </p:nvSpPr>
        <p:spPr>
          <a:xfrm>
            <a:off x="1352600" y="1844824"/>
            <a:ext cx="7128792" cy="1944216"/>
          </a:xfrm>
          <a:prstGeom prst="rect">
            <a:avLst/>
          </a:prstGeom>
          <a:noFill/>
          <a:ln w="762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角丸四角形吹き出し 4"/>
          <p:cNvSpPr/>
          <p:nvPr/>
        </p:nvSpPr>
        <p:spPr>
          <a:xfrm>
            <a:off x="8105800" y="5229200"/>
            <a:ext cx="1800200" cy="1008112"/>
          </a:xfrm>
          <a:prstGeom prst="wedgeRoundRectCallout">
            <a:avLst>
              <a:gd name="adj1" fmla="val -26898"/>
              <a:gd name="adj2" fmla="val -187952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smtClean="0"/>
              <a:t>枠内</a:t>
            </a:r>
            <a:r>
              <a:rPr kumimoji="1" lang="ja-JP" altLang="en-US" b="1" dirty="0" smtClean="0"/>
              <a:t>の条件を満たすこと</a:t>
            </a:r>
            <a:endParaRPr kumimoji="1" lang="ja-JP" altLang="en-US" b="1" dirty="0"/>
          </a:p>
        </p:txBody>
      </p:sp>
      <p:sp>
        <p:nvSpPr>
          <p:cNvPr id="7" name="正方形/長方形 6"/>
          <p:cNvSpPr/>
          <p:nvPr/>
        </p:nvSpPr>
        <p:spPr>
          <a:xfrm>
            <a:off x="8105800" y="274638"/>
            <a:ext cx="1527720" cy="63408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別 紙</a:t>
            </a:r>
            <a:endParaRPr kumimoji="1" lang="ja-JP" altLang="en-US" sz="2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152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879</Words>
  <Application>Microsoft Office PowerPoint</Application>
  <PresentationFormat>A4 210 x 297 mm</PresentationFormat>
  <Paragraphs>104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0" baseType="lpstr">
      <vt:lpstr>HG丸ｺﾞｼｯｸM-PRO</vt:lpstr>
      <vt:lpstr>Meiryo UI</vt:lpstr>
      <vt:lpstr>ＭＳ Ｐゴシック</vt:lpstr>
      <vt:lpstr>メイリオ</vt:lpstr>
      <vt:lpstr>Arial</vt:lpstr>
      <vt:lpstr>Calibri</vt:lpstr>
      <vt:lpstr>1_Office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2013-09-20T05:53:59Z</dcterms:created>
  <dcterms:modified xsi:type="dcterms:W3CDTF">2023-07-04T09:13:32Z</dcterms:modified>
</cp:coreProperties>
</file>