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9" r:id="rId2"/>
    <p:sldId id="27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71" d="100"/>
          <a:sy n="71" d="100"/>
        </p:scale>
        <p:origin x="11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2020/2/13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2020/2/13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3044" y="1062938"/>
            <a:ext cx="9259910" cy="55954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2156346554"/>
              </p:ext>
            </p:extLst>
          </p:nvPr>
        </p:nvGraphicFramePr>
        <p:xfrm>
          <a:off x="564488" y="2403718"/>
          <a:ext cx="8875347" cy="3323978"/>
        </p:xfrm>
        <a:graphic>
          <a:graphicData uri="http://schemas.openxmlformats.org/drawingml/2006/table">
            <a:tbl>
              <a:tblPr firstRow="1" firstCol="1" bandRow="1">
                <a:tableStyleId>{5C22544A-7EE6-4342-B048-85BDC9FD1C3A}</a:tableStyleId>
              </a:tblPr>
              <a:tblGrid>
                <a:gridCol w="280786">
                  <a:extLst>
                    <a:ext uri="{9D8B030D-6E8A-4147-A177-3AD203B41FA5}">
                      <a16:colId xmlns:a16="http://schemas.microsoft.com/office/drawing/2014/main" val="20000"/>
                    </a:ext>
                  </a:extLst>
                </a:gridCol>
                <a:gridCol w="2850963">
                  <a:extLst>
                    <a:ext uri="{9D8B030D-6E8A-4147-A177-3AD203B41FA5}">
                      <a16:colId xmlns:a16="http://schemas.microsoft.com/office/drawing/2014/main" val="20001"/>
                    </a:ext>
                  </a:extLst>
                </a:gridCol>
                <a:gridCol w="2859109">
                  <a:extLst>
                    <a:ext uri="{9D8B030D-6E8A-4147-A177-3AD203B41FA5}">
                      <a16:colId xmlns:a16="http://schemas.microsoft.com/office/drawing/2014/main" val="20002"/>
                    </a:ext>
                  </a:extLst>
                </a:gridCol>
                <a:gridCol w="2884489">
                  <a:extLst>
                    <a:ext uri="{9D8B030D-6E8A-4147-A177-3AD203B41FA5}">
                      <a16:colId xmlns:a16="http://schemas.microsoft.com/office/drawing/2014/main" val="3264530067"/>
                    </a:ext>
                  </a:extLst>
                </a:gridCol>
              </a:tblGrid>
              <a:tr h="379824">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411940">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がん対策基金による企画</a:t>
                      </a:r>
                      <a:r>
                        <a:rPr lang="ja-JP" sz="1400" b="1" dirty="0" smtClean="0">
                          <a:effectLst/>
                          <a:latin typeface="+mn-ea"/>
                          <a:ea typeface="+mn-ea"/>
                        </a:rPr>
                        <a:t>提案</a:t>
                      </a:r>
                      <a:r>
                        <a:rPr lang="ja-JP" altLang="en-US" sz="1400" b="1" dirty="0" smtClean="0">
                          <a:effectLst/>
                          <a:latin typeface="+mn-ea"/>
                          <a:ea typeface="+mn-ea"/>
                        </a:rPr>
                        <a:t>型</a:t>
                      </a:r>
                      <a:r>
                        <a:rPr lang="en-US" altLang="ja-JP" sz="1400" b="1" dirty="0" smtClean="0">
                          <a:effectLst/>
                          <a:latin typeface="+mn-ea"/>
                          <a:ea typeface="+mn-ea"/>
                        </a:rPr>
                        <a:t/>
                      </a:r>
                      <a:br>
                        <a:rPr lang="en-US" altLang="ja-JP" sz="1400" b="1" dirty="0" smtClean="0">
                          <a:effectLst/>
                          <a:latin typeface="+mn-ea"/>
                          <a:ea typeface="+mn-ea"/>
                        </a:rPr>
                      </a:br>
                      <a:r>
                        <a:rPr lang="ja-JP" sz="1400" b="1" dirty="0" smtClean="0">
                          <a:effectLst/>
                          <a:latin typeface="+mn-ea"/>
                          <a:ea typeface="+mn-ea"/>
                        </a:rPr>
                        <a:t>公募事業</a:t>
                      </a:r>
                      <a:r>
                        <a:rPr lang="ja-JP" sz="1400" b="1" dirty="0">
                          <a:effectLst/>
                          <a:latin typeface="+mn-ea"/>
                          <a:ea typeface="+mn-ea"/>
                        </a:rPr>
                        <a:t>累積採択</a:t>
                      </a:r>
                      <a:r>
                        <a:rPr lang="ja-JP" sz="1400" b="1" dirty="0" smtClean="0">
                          <a:effectLst/>
                          <a:latin typeface="+mn-ea"/>
                          <a:ea typeface="+mn-ea"/>
                        </a:rPr>
                        <a:t>延べ件数</a:t>
                      </a:r>
                      <a:endParaRPr lang="en-US" altLang="ja-JP" sz="1400" b="1" dirty="0" smtClean="0">
                        <a:effectLst/>
                        <a:latin typeface="+mn-ea"/>
                        <a:ea typeface="+mn-ea"/>
                      </a:endParaRPr>
                    </a:p>
                    <a:p>
                      <a:pPr algn="l" fontAlgn="auto">
                        <a:lnSpc>
                          <a:spcPts val="1600"/>
                        </a:lnSpc>
                        <a:spcAft>
                          <a:spcPts val="0"/>
                        </a:spcAft>
                      </a:pPr>
                      <a:r>
                        <a:rPr lang="ja-JP" sz="1400" b="1" dirty="0" smtClean="0">
                          <a:effectLst/>
                          <a:latin typeface="+mn-ea"/>
                          <a:ea typeface="+mn-ea"/>
                        </a:rPr>
                        <a:t>【</a:t>
                      </a: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25</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2013</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年度：４件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26</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2014</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年度：７件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27</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2015</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10</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28</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2016</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12</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tabLst>
                          <a:tab pos="2514600" algn="l"/>
                        </a:tabLs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29</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2017</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12</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marL="0" indent="1519238" algn="ctr" fontAlgn="auto">
                        <a:lnSpc>
                          <a:spcPts val="1600"/>
                        </a:lnSpc>
                        <a:spcAft>
                          <a:spcPts val="0"/>
                        </a:spcAft>
                      </a:pPr>
                      <a:r>
                        <a:rPr lang="ja-JP" altLang="en-US" sz="1400" b="1" dirty="0" smtClean="0">
                          <a:solidFill>
                            <a:schemeClr val="tx1"/>
                          </a:solidFill>
                          <a:effectLst/>
                          <a:latin typeface="+mn-ea"/>
                          <a:ea typeface="+mn-ea"/>
                        </a:rPr>
                        <a:t>延べ</a:t>
                      </a:r>
                      <a:r>
                        <a:rPr lang="en-US" sz="1400" b="1" dirty="0" smtClean="0">
                          <a:solidFill>
                            <a:schemeClr val="tx1"/>
                          </a:solidFill>
                          <a:effectLst/>
                          <a:latin typeface="+mn-ea"/>
                          <a:ea typeface="+mn-ea"/>
                        </a:rPr>
                        <a:t>45</a:t>
                      </a:r>
                      <a:r>
                        <a:rPr lang="ja-JP"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chemeClr val="tx1"/>
                          </a:solidFill>
                          <a:effectLst/>
                          <a:latin typeface="+mn-ea"/>
                          <a:ea typeface="+mn-ea"/>
                        </a:rPr>
                        <a:t>平成</a:t>
                      </a:r>
                      <a:r>
                        <a:rPr lang="en-US" altLang="ja-JP" sz="1400" b="1" dirty="0" smtClean="0">
                          <a:solidFill>
                            <a:schemeClr val="tx1"/>
                          </a:solidFill>
                          <a:effectLst/>
                          <a:latin typeface="+mn-ea"/>
                          <a:ea typeface="+mn-ea"/>
                        </a:rPr>
                        <a:t>30</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2018</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a:t>
                      </a:r>
                      <a:r>
                        <a:rPr lang="en-US" altLang="ja-JP" sz="1400" b="1" dirty="0" smtClean="0">
                          <a:solidFill>
                            <a:schemeClr val="tx1"/>
                          </a:solidFill>
                          <a:effectLst/>
                          <a:latin typeface="+mn-ea"/>
                          <a:ea typeface="+mn-ea"/>
                        </a:rPr>
                        <a:t>11</a:t>
                      </a:r>
                      <a:r>
                        <a:rPr lang="ja-JP" altLang="en-US"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p>
                      <a:pPr algn="ctr" fontAlgn="auto">
                        <a:lnSpc>
                          <a:spcPts val="1600"/>
                        </a:lnSpc>
                        <a:spcAft>
                          <a:spcPts val="0"/>
                        </a:spcAft>
                      </a:pPr>
                      <a:r>
                        <a:rPr lang="ja-JP" altLang="en-US" sz="1400" b="1" dirty="0" smtClean="0">
                          <a:solidFill>
                            <a:schemeClr val="tx1"/>
                          </a:solidFill>
                          <a:effectLst/>
                          <a:latin typeface="+mn-ea"/>
                          <a:ea typeface="+mn-ea"/>
                        </a:rPr>
                        <a:t>令和元</a:t>
                      </a:r>
                      <a:r>
                        <a:rPr lang="ja-JP" altLang="ja-JP" sz="1400" b="1" dirty="0" smtClean="0">
                          <a:solidFill>
                            <a:schemeClr val="tx1"/>
                          </a:solidFill>
                          <a:effectLst/>
                          <a:latin typeface="+mn-ea"/>
                          <a:ea typeface="+mn-ea"/>
                        </a:rPr>
                        <a:t>（</a:t>
                      </a:r>
                      <a:r>
                        <a:rPr lang="en-US" altLang="ja-JP" sz="1400" b="1" dirty="0" smtClean="0">
                          <a:solidFill>
                            <a:schemeClr val="tx1"/>
                          </a:solidFill>
                          <a:effectLst/>
                          <a:latin typeface="+mn-ea"/>
                          <a:ea typeface="+mn-ea"/>
                        </a:rPr>
                        <a:t>2019</a:t>
                      </a:r>
                      <a:r>
                        <a:rPr lang="ja-JP" altLang="ja-JP" sz="1400" b="1" dirty="0" smtClean="0">
                          <a:solidFill>
                            <a:schemeClr val="tx1"/>
                          </a:solidFill>
                          <a:effectLst/>
                          <a:latin typeface="+mn-ea"/>
                          <a:ea typeface="+mn-ea"/>
                        </a:rPr>
                        <a:t>）</a:t>
                      </a:r>
                      <a:r>
                        <a:rPr lang="ja-JP" altLang="en-US" sz="1400" b="1" dirty="0" smtClean="0">
                          <a:solidFill>
                            <a:schemeClr val="tx1"/>
                          </a:solidFill>
                          <a:effectLst/>
                          <a:latin typeface="+mn-ea"/>
                          <a:ea typeface="+mn-ea"/>
                        </a:rPr>
                        <a:t>年度：６件</a:t>
                      </a:r>
                      <a:endParaRPr lang="en-US" altLang="ja-JP" sz="1400" b="1" dirty="0" smtClean="0">
                        <a:solidFill>
                          <a:schemeClr val="tx1"/>
                        </a:solidFill>
                        <a:effectLst/>
                        <a:latin typeface="+mn-ea"/>
                        <a:ea typeface="+mn-ea"/>
                      </a:endParaRPr>
                    </a:p>
                    <a:p>
                      <a:pPr marL="0" indent="1708150" algn="l" fontAlgn="auto">
                        <a:lnSpc>
                          <a:spcPts val="1600"/>
                        </a:lnSpc>
                        <a:spcAft>
                          <a:spcPts val="0"/>
                        </a:spcAft>
                        <a:tabLst>
                          <a:tab pos="1789113" algn="l"/>
                        </a:tabLst>
                      </a:pPr>
                      <a:r>
                        <a:rPr lang="ja-JP" altLang="en-US" sz="1400" b="1" dirty="0" smtClean="0">
                          <a:solidFill>
                            <a:schemeClr val="tx1"/>
                          </a:solidFill>
                          <a:effectLst/>
                          <a:latin typeface="+mn-ea"/>
                          <a:ea typeface="+mn-ea"/>
                        </a:rPr>
                        <a:t>延べ</a:t>
                      </a:r>
                      <a:r>
                        <a:rPr lang="en-US" altLang="ja-JP" sz="1400" b="1" dirty="0" smtClean="0">
                          <a:solidFill>
                            <a:schemeClr val="tx1"/>
                          </a:solidFill>
                          <a:effectLst/>
                          <a:latin typeface="+mn-ea"/>
                          <a:ea typeface="+mn-ea"/>
                        </a:rPr>
                        <a:t>62</a:t>
                      </a:r>
                      <a:r>
                        <a:rPr lang="ja-JP" altLang="ja-JP" sz="1400" b="1" dirty="0" smtClean="0">
                          <a:solidFill>
                            <a:schemeClr val="tx1"/>
                          </a:solidFill>
                          <a:effectLst/>
                          <a:latin typeface="+mn-ea"/>
                          <a:ea typeface="+mn-ea"/>
                        </a:rPr>
                        <a:t>件</a:t>
                      </a:r>
                      <a:endParaRPr lang="en-US" altLang="ja-JP" sz="1400" b="1" dirty="0" smtClean="0">
                        <a:solidFill>
                          <a:schemeClr val="tx1"/>
                        </a:solidFill>
                        <a:effectLst/>
                        <a:latin typeface="+mn-ea"/>
                        <a:ea typeface="+mn-ea"/>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72352">
                <a:tc>
                  <a:txBody>
                    <a:bodyPr/>
                    <a:lstStyle/>
                    <a:p>
                      <a:pPr algn="ctr" fontAlgn="auto">
                        <a:lnSpc>
                          <a:spcPts val="1600"/>
                        </a:lnSpc>
                        <a:spcAft>
                          <a:spcPts val="0"/>
                        </a:spcAft>
                      </a:pPr>
                      <a:r>
                        <a:rPr lang="ja-JP" sz="1400" b="1" dirty="0">
                          <a:effectLst/>
                          <a:latin typeface="+mn-ea"/>
                          <a:ea typeface="+mn-ea"/>
                        </a:rPr>
                        <a:t>２</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がん検診受診推進員認定数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3,978</a:t>
                      </a:r>
                      <a:r>
                        <a:rPr lang="ja-JP" sz="1400" b="1" dirty="0">
                          <a:effectLst/>
                          <a:latin typeface="+mn-ea"/>
                          <a:ea typeface="+mn-ea"/>
                        </a:rPr>
                        <a:t>人</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a:t>
                      </a:r>
                      <a:r>
                        <a:rPr lang="ja-JP" sz="1400" b="1" dirty="0" smtClean="0">
                          <a:effectLst/>
                          <a:latin typeface="+mn-ea"/>
                          <a:ea typeface="+mn-ea"/>
                        </a:rPr>
                        <a:t>年</a:t>
                      </a:r>
                      <a:r>
                        <a:rPr lang="en-US" sz="1400" b="1" dirty="0" smtClean="0">
                          <a:effectLst/>
                          <a:latin typeface="+mn-ea"/>
                          <a:ea typeface="+mn-ea"/>
                        </a:rPr>
                        <a:t>3</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4,412</a:t>
                      </a:r>
                      <a:r>
                        <a:rPr lang="ja-JP" altLang="en-US" sz="1400" b="1" dirty="0" smtClean="0">
                          <a:solidFill>
                            <a:schemeClr val="tx1"/>
                          </a:solidFill>
                          <a:effectLst/>
                          <a:latin typeface="+mn-ea"/>
                          <a:ea typeface="+mn-ea"/>
                          <a:cs typeface="HG丸ｺﾞｼｯｸM-PRO"/>
                        </a:rPr>
                        <a:t>人</a:t>
                      </a:r>
                      <a:endParaRPr lang="en-US" altLang="ja-JP" sz="1400" b="1" dirty="0" smtClean="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a:t>
                      </a:r>
                      <a:r>
                        <a:rPr lang="ja-JP" altLang="en-US" sz="1400" b="1" dirty="0" smtClean="0">
                          <a:solidFill>
                            <a:schemeClr val="tx1"/>
                          </a:solidFill>
                          <a:effectLst/>
                          <a:latin typeface="+mn-ea"/>
                          <a:ea typeface="+mn-ea"/>
                          <a:cs typeface="HG丸ｺﾞｼｯｸM-PRO"/>
                        </a:rPr>
                        <a:t>平成</a:t>
                      </a:r>
                      <a:r>
                        <a:rPr lang="en-US" altLang="ja-JP" sz="1400" b="1" dirty="0" smtClean="0">
                          <a:solidFill>
                            <a:schemeClr val="tx1"/>
                          </a:solidFill>
                          <a:effectLst/>
                          <a:latin typeface="+mn-ea"/>
                          <a:ea typeface="+mn-ea"/>
                          <a:cs typeface="HG丸ｺﾞｼｯｸM-PRO"/>
                        </a:rPr>
                        <a:t>31</a:t>
                      </a:r>
                      <a:r>
                        <a:rPr lang="ja-JP" altLang="en-US" sz="1400" b="1" dirty="0" smtClean="0">
                          <a:solidFill>
                            <a:schemeClr val="tx1"/>
                          </a:solidFill>
                          <a:effectLst/>
                          <a:latin typeface="+mn-ea"/>
                          <a:ea typeface="+mn-ea"/>
                          <a:cs typeface="HG丸ｺﾞｼｯｸM-PRO"/>
                        </a:rPr>
                        <a:t>年（</a:t>
                      </a:r>
                      <a:r>
                        <a:rPr lang="en-US" altLang="ja-JP" sz="1400" b="1" dirty="0" smtClean="0">
                          <a:solidFill>
                            <a:schemeClr val="tx1"/>
                          </a:solidFill>
                          <a:effectLst/>
                          <a:latin typeface="+mn-ea"/>
                          <a:ea typeface="+mn-ea"/>
                          <a:cs typeface="HG丸ｺﾞｼｯｸM-PRO"/>
                        </a:rPr>
                        <a:t>2019</a:t>
                      </a:r>
                      <a:r>
                        <a:rPr lang="ja-JP" altLang="en-US" sz="1400" b="1" dirty="0" smtClean="0">
                          <a:solidFill>
                            <a:schemeClr val="tx1"/>
                          </a:solidFill>
                          <a:effectLst/>
                          <a:latin typeface="+mn-ea"/>
                          <a:ea typeface="+mn-ea"/>
                          <a:cs typeface="HG丸ｺﾞｼｯｸM-PRO"/>
                        </a:rPr>
                        <a:t>）</a:t>
                      </a:r>
                      <a:r>
                        <a:rPr lang="en-US" altLang="ja-JP" sz="1400" b="1" dirty="0" smtClean="0">
                          <a:solidFill>
                            <a:schemeClr val="tx1"/>
                          </a:solidFill>
                          <a:effectLst/>
                          <a:latin typeface="+mn-ea"/>
                          <a:ea typeface="+mn-ea"/>
                          <a:cs typeface="HG丸ｺﾞｼｯｸM-PRO"/>
                        </a:rPr>
                        <a:t>3</a:t>
                      </a:r>
                      <a:r>
                        <a:rPr lang="ja-JP" altLang="en-US" sz="1400" b="1" dirty="0" smtClean="0">
                          <a:solidFill>
                            <a:schemeClr val="tx1"/>
                          </a:solidFill>
                          <a:effectLst/>
                          <a:latin typeface="+mn-ea"/>
                          <a:ea typeface="+mn-ea"/>
                          <a:cs typeface="HG丸ｺﾞｼｯｸM-PRO"/>
                        </a:rPr>
                        <a:t>月</a:t>
                      </a:r>
                      <a:r>
                        <a:rPr lang="en-US" altLang="ja-JP" sz="1400" b="1" dirty="0" smtClean="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59862">
                <a:tc>
                  <a:txBody>
                    <a:bodyPr/>
                    <a:lstStyle/>
                    <a:p>
                      <a:pPr algn="ctr" fontAlgn="auto">
                        <a:lnSpc>
                          <a:spcPts val="1600"/>
                        </a:lnSpc>
                        <a:spcAft>
                          <a:spcPts val="0"/>
                        </a:spcAft>
                      </a:pPr>
                      <a:r>
                        <a:rPr lang="ja-JP" sz="1400" b="1" dirty="0">
                          <a:effectLst/>
                          <a:latin typeface="+mn-ea"/>
                          <a:ea typeface="+mn-ea"/>
                        </a:rPr>
                        <a:t>３</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患者会、患者支援団体及び</a:t>
                      </a:r>
                      <a:r>
                        <a:rPr lang="ja-JP" sz="1400" b="1" dirty="0" smtClean="0">
                          <a:effectLst/>
                          <a:latin typeface="+mn-ea"/>
                          <a:ea typeface="+mn-ea"/>
                        </a:rPr>
                        <a:t>患者</a:t>
                      </a:r>
                      <a:endParaRPr lang="en-US" altLang="ja-JP" sz="1400" b="1" dirty="0" smtClean="0">
                        <a:effectLst/>
                        <a:latin typeface="+mn-ea"/>
                        <a:ea typeface="+mn-ea"/>
                      </a:endParaRPr>
                    </a:p>
                    <a:p>
                      <a:pPr algn="l" fontAlgn="auto">
                        <a:lnSpc>
                          <a:spcPts val="1600"/>
                        </a:lnSpc>
                        <a:spcAft>
                          <a:spcPts val="0"/>
                        </a:spcAft>
                      </a:pPr>
                      <a:r>
                        <a:rPr lang="ja-JP" sz="1400" b="1" dirty="0" smtClean="0">
                          <a:effectLst/>
                          <a:latin typeface="+mn-ea"/>
                          <a:ea typeface="+mn-ea"/>
                        </a:rPr>
                        <a:t>サロン</a:t>
                      </a:r>
                      <a:r>
                        <a:rPr lang="ja-JP" sz="1400" b="1" dirty="0">
                          <a:effectLst/>
                          <a:latin typeface="+mn-ea"/>
                          <a:ea typeface="+mn-ea"/>
                        </a:rPr>
                        <a:t>の数</a:t>
                      </a: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sz="1400" b="1" dirty="0">
                          <a:effectLst/>
                          <a:latin typeface="+mn-ea"/>
                          <a:ea typeface="+mn-ea"/>
                        </a:rPr>
                        <a:t>患者会及び患者支援団体：</a:t>
                      </a:r>
                      <a:r>
                        <a:rPr lang="en-US" sz="1400" b="1" dirty="0">
                          <a:effectLst/>
                          <a:latin typeface="+mn-ea"/>
                          <a:ea typeface="+mn-ea"/>
                        </a:rPr>
                        <a:t>36</a:t>
                      </a:r>
                      <a:r>
                        <a:rPr lang="ja-JP" sz="1400" b="1" dirty="0">
                          <a:effectLst/>
                          <a:latin typeface="+mn-ea"/>
                          <a:ea typeface="+mn-ea"/>
                        </a:rPr>
                        <a:t>団体</a:t>
                      </a:r>
                    </a:p>
                    <a:p>
                      <a:pPr algn="ctr" fontAlgn="auto">
                        <a:lnSpc>
                          <a:spcPts val="1600"/>
                        </a:lnSpc>
                        <a:spcAft>
                          <a:spcPts val="0"/>
                        </a:spcAft>
                      </a:pPr>
                      <a:r>
                        <a:rPr lang="ja-JP" sz="1400" b="1" dirty="0" smtClean="0">
                          <a:effectLst/>
                          <a:latin typeface="+mn-ea"/>
                          <a:ea typeface="+mn-ea"/>
                        </a:rPr>
                        <a:t>患者</a:t>
                      </a:r>
                      <a:r>
                        <a:rPr lang="ja-JP" sz="1400" b="1" dirty="0">
                          <a:effectLst/>
                          <a:latin typeface="+mn-ea"/>
                          <a:ea typeface="+mn-ea"/>
                        </a:rPr>
                        <a:t>サロン：</a:t>
                      </a:r>
                      <a:r>
                        <a:rPr lang="en-US" sz="1400" b="1" dirty="0">
                          <a:effectLst/>
                          <a:latin typeface="+mn-ea"/>
                          <a:ea typeface="+mn-ea"/>
                        </a:rPr>
                        <a:t>58</a:t>
                      </a:r>
                      <a:r>
                        <a:rPr lang="ja-JP" sz="1400" b="1" dirty="0">
                          <a:effectLst/>
                          <a:latin typeface="+mn-ea"/>
                          <a:ea typeface="+mn-ea"/>
                        </a:rPr>
                        <a:t>病院</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29</a:t>
                      </a:r>
                      <a:r>
                        <a:rPr lang="ja-JP" sz="1400" b="1" dirty="0">
                          <a:effectLst/>
                          <a:latin typeface="+mn-ea"/>
                          <a:ea typeface="+mn-ea"/>
                        </a:rPr>
                        <a:t>（</a:t>
                      </a:r>
                      <a:r>
                        <a:rPr lang="en-US" sz="1400" b="1" dirty="0">
                          <a:effectLst/>
                          <a:latin typeface="+mn-ea"/>
                          <a:ea typeface="+mn-ea"/>
                        </a:rPr>
                        <a:t>2017</a:t>
                      </a:r>
                      <a:r>
                        <a:rPr lang="ja-JP" sz="1400" b="1" dirty="0">
                          <a:effectLst/>
                          <a:latin typeface="+mn-ea"/>
                          <a:ea typeface="+mn-ea"/>
                        </a:rPr>
                        <a:t>）年</a:t>
                      </a:r>
                      <a:r>
                        <a:rPr lang="en-US" sz="1400" b="1" dirty="0">
                          <a:effectLst/>
                          <a:latin typeface="+mn-ea"/>
                          <a:ea typeface="+mn-ea"/>
                        </a:rPr>
                        <a:t>7</a:t>
                      </a:r>
                      <a:r>
                        <a:rPr lang="ja-JP" sz="1400" b="1" dirty="0">
                          <a:effectLst/>
                          <a:latin typeface="+mn-ea"/>
                          <a:ea typeface="+mn-ea"/>
                        </a:rPr>
                        <a:t>月】</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患者会及び患者支援団体：</a:t>
                      </a:r>
                      <a:r>
                        <a:rPr lang="en-US" altLang="ja-JP" sz="1400" b="1" dirty="0" smtClean="0">
                          <a:effectLst/>
                          <a:latin typeface="+mn-ea"/>
                          <a:ea typeface="+mn-ea"/>
                        </a:rPr>
                        <a:t>38</a:t>
                      </a:r>
                      <a:r>
                        <a:rPr lang="ja-JP" altLang="ja-JP" sz="1400" b="1" dirty="0" smtClean="0">
                          <a:effectLst/>
                          <a:latin typeface="+mn-ea"/>
                          <a:ea typeface="+mn-ea"/>
                        </a:rPr>
                        <a:t>団体</a:t>
                      </a:r>
                      <a:endParaRPr lang="en-US" altLang="ja-JP" sz="1400" b="1" dirty="0" smtClean="0">
                        <a:effectLst/>
                        <a:latin typeface="+mn-ea"/>
                        <a:ea typeface="+mn-ea"/>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rgbClr val="000000"/>
                          </a:solidFill>
                          <a:effectLst/>
                          <a:latin typeface="+mn-ea"/>
                          <a:ea typeface="+mn-ea"/>
                          <a:cs typeface="HG丸ｺﾞｼｯｸM-PRO"/>
                        </a:rPr>
                        <a:t>患者サロン：</a:t>
                      </a:r>
                      <a:r>
                        <a:rPr lang="en-US" altLang="ja-JP" sz="1400" b="1" dirty="0" smtClean="0">
                          <a:solidFill>
                            <a:srgbClr val="000000"/>
                          </a:solidFill>
                          <a:effectLst/>
                          <a:latin typeface="+mn-ea"/>
                          <a:ea typeface="+mn-ea"/>
                          <a:cs typeface="HG丸ｺﾞｼｯｸM-PRO"/>
                        </a:rPr>
                        <a:t>55</a:t>
                      </a:r>
                      <a:r>
                        <a:rPr lang="ja-JP" altLang="en-US" sz="1400" b="1" dirty="0" smtClean="0">
                          <a:solidFill>
                            <a:srgbClr val="000000"/>
                          </a:solidFill>
                          <a:effectLst/>
                          <a:latin typeface="+mn-ea"/>
                          <a:ea typeface="+mn-ea"/>
                          <a:cs typeface="HG丸ｺﾞｼｯｸM-PRO"/>
                        </a:rPr>
                        <a:t>病院</a:t>
                      </a:r>
                      <a:endParaRPr lang="en-US" altLang="ja-JP" sz="1400" b="1" dirty="0" smtClean="0">
                        <a:solidFill>
                          <a:srgbClr val="000000"/>
                        </a:solidFill>
                        <a:effectLst/>
                        <a:latin typeface="+mn-ea"/>
                        <a:ea typeface="+mn-ea"/>
                        <a:cs typeface="HG丸ｺﾞｼｯｸM-PRO"/>
                      </a:endParaRPr>
                    </a:p>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a:t>
                      </a:r>
                      <a:r>
                        <a:rPr lang="ja-JP" altLang="en-US" sz="1400" b="1" dirty="0" smtClean="0">
                          <a:effectLst/>
                          <a:latin typeface="+mn-ea"/>
                          <a:ea typeface="+mn-ea"/>
                        </a:rPr>
                        <a:t>令和元</a:t>
                      </a:r>
                      <a:r>
                        <a:rPr lang="ja-JP" altLang="ja-JP" sz="1400" b="1" dirty="0" smtClean="0">
                          <a:effectLst/>
                          <a:latin typeface="+mn-ea"/>
                          <a:ea typeface="+mn-ea"/>
                        </a:rPr>
                        <a:t>（</a:t>
                      </a:r>
                      <a:r>
                        <a:rPr lang="en-US" altLang="ja-JP" sz="1400" b="1" dirty="0" smtClean="0">
                          <a:effectLst/>
                          <a:latin typeface="+mn-ea"/>
                          <a:ea typeface="+mn-ea"/>
                        </a:rPr>
                        <a:t>2019</a:t>
                      </a:r>
                      <a:r>
                        <a:rPr lang="ja-JP" altLang="ja-JP" sz="1400" b="1" dirty="0" smtClean="0">
                          <a:effectLst/>
                          <a:latin typeface="+mn-ea"/>
                          <a:ea typeface="+mn-ea"/>
                        </a:rPr>
                        <a:t>）年</a:t>
                      </a:r>
                      <a:r>
                        <a:rPr lang="en-US" altLang="ja-JP" sz="1400" b="1" dirty="0" smtClean="0">
                          <a:effectLst/>
                          <a:latin typeface="+mn-ea"/>
                          <a:ea typeface="+mn-ea"/>
                        </a:rPr>
                        <a:t>7</a:t>
                      </a:r>
                      <a:r>
                        <a:rPr lang="ja-JP" altLang="ja-JP" sz="1400" b="1" dirty="0" smtClean="0">
                          <a:effectLst/>
                          <a:latin typeface="+mn-ea"/>
                          <a:ea typeface="+mn-ea"/>
                        </a:rPr>
                        <a:t>月】</a:t>
                      </a:r>
                      <a:endParaRPr lang="ja-JP" altLang="ja-JP" sz="14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0"/>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４　がん対策を社会全体で進める環境づくり</a:t>
            </a:r>
            <a:r>
              <a:rPr kumimoji="1" lang="en-US" altLang="ja-JP" sz="2800" b="1" dirty="0">
                <a:solidFill>
                  <a:schemeClr val="tx2"/>
                </a:solidFill>
                <a:latin typeface="Meiryo UI" panose="020B0604030504040204" pitchFamily="50" charset="-128"/>
                <a:ea typeface="Meiryo UI" panose="020B0604030504040204" pitchFamily="50" charset="-128"/>
              </a:rPr>
              <a:t>	</a:t>
            </a:r>
            <a:endParaRPr kumimoji="1" lang="ja-JP" altLang="en-US" sz="2800" b="1" dirty="0">
              <a:solidFill>
                <a:schemeClr val="tx2"/>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89776" y="858104"/>
            <a:ext cx="5151926"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a:t>
            </a:r>
            <a:r>
              <a:rPr kumimoji="1" lang="ja-JP" altLang="en-US" b="1" dirty="0" smtClean="0">
                <a:ln w="0"/>
                <a:solidFill>
                  <a:schemeClr val="bg1"/>
                </a:solidFill>
                <a:effectLst>
                  <a:outerShdw blurRad="38100" dist="19050" dir="2700000" algn="tl" rotWithShape="0">
                    <a:schemeClr val="dk1">
                      <a:alpha val="40000"/>
                    </a:schemeClr>
                  </a:outerShdw>
                </a:effectLst>
              </a:rPr>
              <a:t>）</a:t>
            </a:r>
            <a:r>
              <a:rPr kumimoji="1" lang="ja-JP" altLang="en-US" b="1" dirty="0">
                <a:ln w="0"/>
                <a:solidFill>
                  <a:schemeClr val="bg1"/>
                </a:solidFill>
                <a:effectLst>
                  <a:outerShdw blurRad="38100" dist="19050" dir="2700000" algn="tl" rotWithShape="0">
                    <a:schemeClr val="dk1">
                      <a:alpha val="40000"/>
                    </a:schemeClr>
                  </a:outerShdw>
                </a:effectLst>
              </a:rPr>
              <a:t>社会全体での機運づくり</a:t>
            </a:r>
            <a:r>
              <a:rPr kumimoji="1" lang="ja-JP" altLang="en-US" b="1" dirty="0">
                <a:solidFill>
                  <a:schemeClr val="bg1"/>
                </a:solidFill>
              </a:rPr>
              <a:t>　</a:t>
            </a:r>
            <a:r>
              <a:rPr kumimoji="1" lang="ja-JP" altLang="en-US" b="1" dirty="0" smtClean="0">
                <a:solidFill>
                  <a:schemeClr val="bg1"/>
                </a:solidFill>
              </a:rPr>
              <a:t>　計画Ｐ</a:t>
            </a:r>
            <a:r>
              <a:rPr kumimoji="1" lang="en-US" altLang="ja-JP" b="1" dirty="0" smtClean="0">
                <a:solidFill>
                  <a:schemeClr val="bg1"/>
                </a:solidFill>
              </a:rPr>
              <a:t>59</a:t>
            </a: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（２）</a:t>
            </a:r>
            <a:r>
              <a:rPr kumimoji="1" lang="ja-JP" altLang="en-US" b="1" dirty="0">
                <a:ln w="0"/>
                <a:solidFill>
                  <a:schemeClr val="bg1"/>
                </a:solidFill>
                <a:effectLst>
                  <a:outerShdw blurRad="38100" dist="19050" dir="2700000" algn="tl" rotWithShape="0">
                    <a:schemeClr val="dk1">
                      <a:alpha val="40000"/>
                    </a:schemeClr>
                  </a:outerShdw>
                </a:effectLst>
              </a:rPr>
              <a:t>大阪府がん対策</a:t>
            </a:r>
            <a:r>
              <a:rPr kumimoji="1" lang="ja-JP" altLang="en-US" b="1" dirty="0" smtClean="0">
                <a:ln w="0"/>
                <a:solidFill>
                  <a:schemeClr val="bg1"/>
                </a:solidFill>
                <a:effectLst>
                  <a:outerShdw blurRad="38100" dist="19050" dir="2700000" algn="tl" rotWithShape="0">
                    <a:schemeClr val="dk1">
                      <a:alpha val="40000"/>
                    </a:schemeClr>
                  </a:outerShdw>
                </a:effectLst>
              </a:rPr>
              <a:t>基金　　　　</a:t>
            </a:r>
            <a:r>
              <a:rPr kumimoji="1" lang="ja-JP" altLang="en-US" b="1" dirty="0" smtClean="0">
                <a:solidFill>
                  <a:schemeClr val="bg1"/>
                </a:solidFill>
              </a:rPr>
              <a:t>計画Ｐ</a:t>
            </a:r>
            <a:r>
              <a:rPr kumimoji="1" lang="en-US" altLang="ja-JP" b="1" dirty="0" smtClean="0">
                <a:solidFill>
                  <a:schemeClr val="bg1"/>
                </a:solidFill>
              </a:rPr>
              <a:t>59</a:t>
            </a:r>
            <a:endParaRPr kumimoji="1" lang="en-US" altLang="ja-JP" b="1" dirty="0" smtClean="0">
              <a:ln w="0"/>
              <a:solidFill>
                <a:schemeClr val="bg1"/>
              </a:solidFill>
              <a:effectLst>
                <a:outerShdw blurRad="38100" dist="19050" dir="2700000" algn="tl" rotWithShape="0">
                  <a:schemeClr val="dk1">
                    <a:alpha val="40000"/>
                  </a:schemeClr>
                </a:outerShdw>
              </a:effectLst>
            </a:endParaRP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（３）</a:t>
            </a:r>
            <a:r>
              <a:rPr kumimoji="1" lang="ja-JP" altLang="en-US" b="1" dirty="0">
                <a:ln w="0"/>
                <a:solidFill>
                  <a:schemeClr val="bg1"/>
                </a:solidFill>
                <a:effectLst>
                  <a:outerShdw blurRad="38100" dist="19050" dir="2700000" algn="tl" rotWithShape="0">
                    <a:schemeClr val="dk1">
                      <a:alpha val="40000"/>
                    </a:schemeClr>
                  </a:outerShdw>
                </a:effectLst>
              </a:rPr>
              <a:t>がん患者会等との連携</a:t>
            </a:r>
            <a:r>
              <a:rPr kumimoji="1" lang="ja-JP" altLang="en-US" b="1" dirty="0" smtClean="0">
                <a:ln w="0"/>
                <a:solidFill>
                  <a:schemeClr val="bg1"/>
                </a:solidFill>
                <a:effectLst>
                  <a:outerShdw blurRad="38100" dist="19050" dir="2700000" algn="tl" rotWithShape="0">
                    <a:schemeClr val="dk1">
                      <a:alpha val="40000"/>
                    </a:schemeClr>
                  </a:outerShdw>
                </a:effectLst>
              </a:rPr>
              <a:t>推進　</a:t>
            </a:r>
            <a:r>
              <a:rPr kumimoji="1" lang="ja-JP" altLang="en-US" b="1" dirty="0" smtClean="0">
                <a:solidFill>
                  <a:schemeClr val="bg1"/>
                </a:solidFill>
              </a:rPr>
              <a:t>計画Ｐ</a:t>
            </a:r>
            <a:r>
              <a:rPr kumimoji="1" lang="en-US" altLang="ja-JP" b="1" dirty="0" smtClean="0">
                <a:solidFill>
                  <a:schemeClr val="bg1"/>
                </a:solidFill>
              </a:rPr>
              <a:t>60</a:t>
            </a:r>
            <a:endParaRPr kumimoji="1" lang="en-US" altLang="ja-JP" b="1" dirty="0">
              <a:solidFill>
                <a:schemeClr val="bg1"/>
              </a:solidFill>
            </a:endParaRPr>
          </a:p>
        </p:txBody>
      </p:sp>
      <p:sp>
        <p:nvSpPr>
          <p:cNvPr id="12" name="正方形/長方形 11"/>
          <p:cNvSpPr/>
          <p:nvPr/>
        </p:nvSpPr>
        <p:spPr>
          <a:xfrm>
            <a:off x="543286" y="1924252"/>
            <a:ext cx="8130963" cy="369332"/>
          </a:xfrm>
          <a:prstGeom prst="rect">
            <a:avLst/>
          </a:prstGeom>
        </p:spPr>
        <p:txBody>
          <a:bodyPr wrap="square">
            <a:spAutoFit/>
          </a:bodyPr>
          <a:lstStyle/>
          <a:p>
            <a:r>
              <a:rPr lang="ja-JP" altLang="en-US" b="1" dirty="0"/>
              <a:t>≪第３期大阪府がん対策推進計画に</a:t>
            </a:r>
            <a:r>
              <a:rPr lang="ja-JP" altLang="en-US" b="1" dirty="0" smtClean="0"/>
              <a:t>おけるモニタリング指標≫</a:t>
            </a:r>
            <a:endParaRPr lang="ja-JP" altLang="en-US" b="1" dirty="0"/>
          </a:p>
        </p:txBody>
      </p:sp>
      <p:sp>
        <p:nvSpPr>
          <p:cNvPr id="9" name="テキスト ボックス 1"/>
          <p:cNvSpPr txBox="1"/>
          <p:nvPr/>
        </p:nvSpPr>
        <p:spPr>
          <a:xfrm>
            <a:off x="8174526" y="207882"/>
            <a:ext cx="1625183" cy="369332"/>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b="1" dirty="0" smtClean="0"/>
              <a:t>資料</a:t>
            </a:r>
            <a:r>
              <a:rPr kumimoji="1" lang="ja-JP" altLang="en-US" b="1" dirty="0" smtClean="0"/>
              <a:t>１－４</a:t>
            </a:r>
            <a:endParaRPr kumimoji="1" lang="ja-JP" altLang="en-US" b="1" dirty="0"/>
          </a:p>
        </p:txBody>
      </p:sp>
    </p:spTree>
    <p:extLst>
      <p:ext uri="{BB962C8B-B14F-4D97-AF65-F5344CB8AC3E}">
        <p14:creationId xmlns:p14="http://schemas.microsoft.com/office/powerpoint/2010/main" val="100941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12" name="角丸四角形 11"/>
          <p:cNvSpPr/>
          <p:nvPr/>
        </p:nvSpPr>
        <p:spPr>
          <a:xfrm>
            <a:off x="2459864" y="6068371"/>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99244" y="270690"/>
            <a:ext cx="9195517" cy="64110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ln w="0"/>
                <a:solidFill>
                  <a:schemeClr val="bg1"/>
                </a:solidFill>
                <a:effectLst>
                  <a:outerShdw blurRad="38100" dist="19050" dir="2700000" algn="tl" rotWithShape="0">
                    <a:schemeClr val="dk1">
                      <a:alpha val="40000"/>
                    </a:schemeClr>
                  </a:outerShdw>
                </a:effectLst>
              </a:rPr>
              <a:t>（３）</a:t>
            </a:r>
            <a:endParaRPr kumimoji="1" lang="ja-JP" altLang="en-US"/>
          </a:p>
        </p:txBody>
      </p:sp>
      <p:graphicFrame>
        <p:nvGraphicFramePr>
          <p:cNvPr id="16" name="表 15"/>
          <p:cNvGraphicFramePr>
            <a:graphicFrameLocks noGrp="1"/>
          </p:cNvGraphicFramePr>
          <p:nvPr>
            <p:extLst>
              <p:ext uri="{D42A27DB-BD31-4B8C-83A1-F6EECF244321}">
                <p14:modId xmlns:p14="http://schemas.microsoft.com/office/powerpoint/2010/main" val="1282390140"/>
              </p:ext>
            </p:extLst>
          </p:nvPr>
        </p:nvGraphicFramePr>
        <p:xfrm>
          <a:off x="592428" y="368957"/>
          <a:ext cx="8847786" cy="10566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740203">
                  <a:extLst>
                    <a:ext uri="{9D8B030D-6E8A-4147-A177-3AD203B41FA5}">
                      <a16:colId xmlns:a16="http://schemas.microsoft.com/office/drawing/2014/main" val="1328953327"/>
                    </a:ext>
                  </a:extLst>
                </a:gridCol>
              </a:tblGrid>
              <a:tr h="9714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179388">
                        <a:lnSpc>
                          <a:spcPts val="1900"/>
                        </a:lnSpc>
                      </a:pPr>
                      <a:r>
                        <a:rPr kumimoji="1" lang="ja-JP" altLang="en-US" sz="1400" b="1" dirty="0" smtClean="0">
                          <a:solidFill>
                            <a:schemeClr val="tx1"/>
                          </a:solidFill>
                        </a:rPr>
                        <a:t>◆がん対策を社会全体で推進するためには、医療関係団体や医療保険者、患者会及び患者支援団体、企業、マスメディアなど、社会全体で、がん患者や家族への理解を深める普及啓発や支援体制の構築が必要。　　　</a:t>
                      </a:r>
                      <a:endParaRPr kumimoji="1" lang="en-US" altLang="ja-JP" sz="1400" b="1" dirty="0" smtClean="0">
                        <a:solidFill>
                          <a:schemeClr val="tx1"/>
                        </a:solidFill>
                      </a:endParaRPr>
                    </a:p>
                    <a:p>
                      <a:pPr>
                        <a:lnSpc>
                          <a:spcPts val="1900"/>
                        </a:lnSpc>
                      </a:pPr>
                      <a:r>
                        <a:rPr kumimoji="1" lang="ja-JP" altLang="en-US" sz="1400" b="1" dirty="0" smtClean="0">
                          <a:solidFill>
                            <a:schemeClr val="tx1"/>
                          </a:solidFill>
                        </a:rPr>
                        <a:t>◆大阪府がん対策基金の効果的な活用や、がん患者団体等との連携を図る必要がある。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1506828" y="6379297"/>
            <a:ext cx="8152329" cy="365125"/>
          </a:xfrm>
        </p:spPr>
        <p:txBody>
          <a:bodyPr/>
          <a:lstStyle/>
          <a:p>
            <a:r>
              <a:rPr kumimoji="1" lang="ja-JP" altLang="en-US" sz="1400" b="1" dirty="0" smtClean="0">
                <a:latin typeface="+mn-ea"/>
              </a:rPr>
              <a:t>＜がん検診部会</a:t>
            </a:r>
            <a:r>
              <a:rPr kumimoji="1" lang="en-US" altLang="ja-JP" sz="1400" b="1" dirty="0" smtClean="0">
                <a:latin typeface="+mn-ea"/>
              </a:rPr>
              <a:t>/</a:t>
            </a:r>
            <a:r>
              <a:rPr kumimoji="1" lang="ja-JP" altLang="en-US" sz="1400" b="1" dirty="0" smtClean="0">
                <a:latin typeface="+mn-ea"/>
              </a:rPr>
              <a:t>がん</a:t>
            </a:r>
            <a:r>
              <a:rPr kumimoji="1" lang="ja-JP" altLang="en-US" sz="1400" b="1" dirty="0">
                <a:latin typeface="+mn-ea"/>
              </a:rPr>
              <a:t>診療連携検討</a:t>
            </a:r>
            <a:r>
              <a:rPr kumimoji="1" lang="ja-JP" altLang="en-US" sz="1400" b="1" dirty="0" smtClean="0">
                <a:latin typeface="+mn-ea"/>
              </a:rPr>
              <a:t>部会</a:t>
            </a:r>
            <a:r>
              <a:rPr kumimoji="1" lang="en-US" altLang="ja-JP" sz="1400" b="1" dirty="0" smtClean="0">
                <a:latin typeface="+mn-ea"/>
              </a:rPr>
              <a:t>/</a:t>
            </a:r>
            <a:r>
              <a:rPr kumimoji="1" lang="ja-JP" altLang="en-US" sz="1400" b="1" dirty="0" smtClean="0">
                <a:latin typeface="+mn-ea"/>
              </a:rPr>
              <a:t>小児･</a:t>
            </a:r>
            <a:r>
              <a:rPr kumimoji="1" lang="en-US" altLang="ja-JP" sz="1400" b="1" dirty="0" smtClean="0">
                <a:latin typeface="+mn-ea"/>
              </a:rPr>
              <a:t>AYA</a:t>
            </a:r>
            <a:r>
              <a:rPr kumimoji="1" lang="ja-JP" altLang="en-US" sz="1400" b="1" dirty="0" smtClean="0">
                <a:latin typeface="+mn-ea"/>
              </a:rPr>
              <a:t>世代のがん対策部会</a:t>
            </a:r>
            <a:r>
              <a:rPr kumimoji="1" lang="en-US" altLang="ja-JP" sz="1400" b="1" dirty="0" smtClean="0">
                <a:latin typeface="+mn-ea"/>
              </a:rPr>
              <a:t>/</a:t>
            </a:r>
            <a:r>
              <a:rPr kumimoji="1" lang="ja-JP" altLang="en-US" sz="1400" b="1" dirty="0" smtClean="0">
                <a:latin typeface="+mn-ea"/>
              </a:rPr>
              <a:t>肝炎肝がん対策部会＞</a:t>
            </a:r>
            <a:r>
              <a:rPr kumimoji="1" lang="ja-JP" altLang="en-US" sz="1600" b="1" dirty="0" smtClean="0">
                <a:latin typeface="+mn-ea"/>
              </a:rPr>
              <a:t>　４</a:t>
            </a:r>
            <a:endParaRPr kumimoji="1" lang="ja-JP" altLang="en-US" sz="1600" b="1" dirty="0">
              <a:latin typeface="+mn-ea"/>
            </a:endParaRPr>
          </a:p>
        </p:txBody>
      </p:sp>
      <p:graphicFrame>
        <p:nvGraphicFramePr>
          <p:cNvPr id="9" name="表 8"/>
          <p:cNvGraphicFramePr>
            <a:graphicFrameLocks noGrp="1"/>
          </p:cNvGraphicFramePr>
          <p:nvPr>
            <p:extLst>
              <p:ext uri="{D42A27DB-BD31-4B8C-83A1-F6EECF244321}">
                <p14:modId xmlns:p14="http://schemas.microsoft.com/office/powerpoint/2010/main" val="3334143143"/>
              </p:ext>
            </p:extLst>
          </p:nvPr>
        </p:nvGraphicFramePr>
        <p:xfrm>
          <a:off x="592429" y="1526948"/>
          <a:ext cx="8847786" cy="4878915"/>
        </p:xfrm>
        <a:graphic>
          <a:graphicData uri="http://schemas.openxmlformats.org/drawingml/2006/table">
            <a:tbl>
              <a:tblPr firstRow="1" bandRow="1">
                <a:tableStyleId>{5C22544A-7EE6-4342-B048-85BDC9FD1C3A}</a:tableStyleId>
              </a:tblPr>
              <a:tblGrid>
                <a:gridCol w="1114391">
                  <a:extLst>
                    <a:ext uri="{9D8B030D-6E8A-4147-A177-3AD203B41FA5}">
                      <a16:colId xmlns:a16="http://schemas.microsoft.com/office/drawing/2014/main" val="528851062"/>
                    </a:ext>
                  </a:extLst>
                </a:gridCol>
                <a:gridCol w="7733395">
                  <a:extLst>
                    <a:ext uri="{9D8B030D-6E8A-4147-A177-3AD203B41FA5}">
                      <a16:colId xmlns:a16="http://schemas.microsoft.com/office/drawing/2014/main" val="89849022"/>
                    </a:ext>
                  </a:extLst>
                </a:gridCol>
              </a:tblGrid>
              <a:tr h="2144507">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en-US" altLang="ja-JP" sz="1300" dirty="0" smtClean="0">
                          <a:solidFill>
                            <a:schemeClr val="tx1"/>
                          </a:solidFill>
                        </a:rPr>
                        <a:t>《</a:t>
                      </a:r>
                      <a:r>
                        <a:rPr kumimoji="1" lang="ja-JP" altLang="en-US" sz="1300" u="sng" dirty="0" smtClean="0">
                          <a:solidFill>
                            <a:schemeClr val="tx1"/>
                          </a:solidFill>
                        </a:rPr>
                        <a:t>社会全体でがん対策を進める機運醸成</a:t>
                      </a:r>
                      <a:r>
                        <a:rPr kumimoji="1" lang="en-US" altLang="ja-JP" sz="1300" dirty="0" smtClean="0">
                          <a:solidFill>
                            <a:schemeClr val="tx1"/>
                          </a:solidFill>
                        </a:rPr>
                        <a:t>》</a:t>
                      </a:r>
                    </a:p>
                    <a:p>
                      <a:pPr marL="174625" indent="-174625"/>
                      <a:r>
                        <a:rPr kumimoji="1" lang="ja-JP" altLang="en-US" sz="1300" b="0" dirty="0" smtClean="0">
                          <a:solidFill>
                            <a:schemeClr val="tx1"/>
                          </a:solidFill>
                        </a:rPr>
                        <a:t>■マスメディアやがん診療連携協議会と連携したキャンサーフォーラムや、市民祭り</a:t>
                      </a:r>
                      <a:endParaRPr kumimoji="1" lang="en-US" altLang="ja-JP" sz="1300" b="0" dirty="0" smtClean="0">
                        <a:solidFill>
                          <a:schemeClr val="tx1"/>
                        </a:solidFill>
                      </a:endParaRPr>
                    </a:p>
                    <a:p>
                      <a:pPr marL="174625" indent="-174625"/>
                      <a:r>
                        <a:rPr kumimoji="1" lang="ja-JP" altLang="en-US" sz="1300" b="0" dirty="0" smtClean="0">
                          <a:solidFill>
                            <a:schemeClr val="tx1"/>
                          </a:solidFill>
                        </a:rPr>
                        <a:t>　でのチラシ配布等による啓発を実施。</a:t>
                      </a:r>
                      <a:endParaRPr kumimoji="1" lang="en-US" altLang="ja-JP" sz="1300" b="0" dirty="0" smtClean="0">
                        <a:solidFill>
                          <a:schemeClr val="tx1"/>
                        </a:solidFill>
                      </a:endParaRPr>
                    </a:p>
                    <a:p>
                      <a:pPr marL="174625" indent="-174625"/>
                      <a:r>
                        <a:rPr kumimoji="1" lang="ja-JP" altLang="en-US" sz="1300" b="0" dirty="0" smtClean="0">
                          <a:solidFill>
                            <a:schemeClr val="tx1"/>
                          </a:solidFill>
                        </a:rPr>
                        <a:t>■連携企業（住友生命保険相互会社等）のがん検診受診推進員による啓発を実施。</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smtClean="0">
                          <a:solidFill>
                            <a:schemeClr val="tx1"/>
                          </a:solidFill>
                        </a:rPr>
                        <a:t>大阪府がん対策基金</a:t>
                      </a:r>
                      <a:r>
                        <a:rPr kumimoji="1" lang="en-US" altLang="ja-JP" sz="1300" dirty="0" smtClean="0">
                          <a:solidFill>
                            <a:schemeClr val="tx1"/>
                          </a:solidFill>
                        </a:rPr>
                        <a:t>》</a:t>
                      </a:r>
                    </a:p>
                    <a:p>
                      <a:pPr marL="174625" indent="-174625"/>
                      <a:r>
                        <a:rPr kumimoji="1" lang="ja-JP" altLang="en-US" sz="1300" b="0" dirty="0" smtClean="0">
                          <a:solidFill>
                            <a:schemeClr val="tx1"/>
                          </a:solidFill>
                        </a:rPr>
                        <a:t>■令和元年度寄附額</a:t>
                      </a:r>
                      <a:r>
                        <a:rPr kumimoji="1" lang="en-US" altLang="ja-JP" sz="1300" b="0" dirty="0" smtClean="0">
                          <a:solidFill>
                            <a:schemeClr val="tx1"/>
                          </a:solidFill>
                        </a:rPr>
                        <a:t>5,721</a:t>
                      </a:r>
                      <a:r>
                        <a:rPr kumimoji="1" lang="ja-JP" altLang="en-US" sz="1300" b="0" dirty="0" smtClean="0">
                          <a:solidFill>
                            <a:schemeClr val="tx1"/>
                          </a:solidFill>
                        </a:rPr>
                        <a:t>千円（</a:t>
                      </a:r>
                      <a:r>
                        <a:rPr kumimoji="1" lang="en-US" altLang="ja-JP" sz="1300" b="0" dirty="0" smtClean="0">
                          <a:solidFill>
                            <a:schemeClr val="tx1"/>
                          </a:solidFill>
                        </a:rPr>
                        <a:t>R1.12</a:t>
                      </a:r>
                      <a:r>
                        <a:rPr kumimoji="1" lang="ja-JP" altLang="en-US" sz="1300" b="0" dirty="0" smtClean="0">
                          <a:solidFill>
                            <a:schemeClr val="tx1"/>
                          </a:solidFill>
                        </a:rPr>
                        <a:t>末時点）寄附総額</a:t>
                      </a:r>
                      <a:r>
                        <a:rPr kumimoji="1" lang="en-US" altLang="ja-JP" sz="1300" b="0" dirty="0" smtClean="0">
                          <a:solidFill>
                            <a:schemeClr val="tx1"/>
                          </a:solidFill>
                        </a:rPr>
                        <a:t>51,873</a:t>
                      </a:r>
                      <a:r>
                        <a:rPr kumimoji="1" lang="ja-JP" altLang="en-US" sz="1300" b="0" dirty="0" smtClean="0">
                          <a:solidFill>
                            <a:schemeClr val="tx1"/>
                          </a:solidFill>
                        </a:rPr>
                        <a:t>千円（</a:t>
                      </a:r>
                      <a:r>
                        <a:rPr kumimoji="1" lang="en-US" altLang="ja-JP" sz="1300" b="0" dirty="0" smtClean="0">
                          <a:solidFill>
                            <a:schemeClr val="tx1"/>
                          </a:solidFill>
                        </a:rPr>
                        <a:t>H24</a:t>
                      </a:r>
                      <a:r>
                        <a:rPr kumimoji="1" lang="ja-JP" altLang="en-US" sz="1300" b="0" dirty="0" smtClean="0">
                          <a:solidFill>
                            <a:schemeClr val="tx1"/>
                          </a:solidFill>
                        </a:rPr>
                        <a:t>～</a:t>
                      </a:r>
                      <a:r>
                        <a:rPr kumimoji="1" lang="en-US" altLang="ja-JP" sz="1300" b="0" dirty="0" smtClean="0">
                          <a:solidFill>
                            <a:schemeClr val="tx1"/>
                          </a:solidFill>
                        </a:rPr>
                        <a:t>R1.12</a:t>
                      </a:r>
                      <a:r>
                        <a:rPr kumimoji="1" lang="ja-JP" altLang="en-US" sz="1300" b="0" dirty="0" smtClean="0">
                          <a:solidFill>
                            <a:schemeClr val="tx1"/>
                          </a:solidFill>
                        </a:rPr>
                        <a:t>末）</a:t>
                      </a:r>
                      <a:endParaRPr kumimoji="1" lang="en-US" altLang="ja-JP" sz="1300" b="0" dirty="0" smtClean="0">
                        <a:solidFill>
                          <a:schemeClr val="tx1"/>
                        </a:solidFill>
                      </a:endParaRPr>
                    </a:p>
                    <a:p>
                      <a:pPr marL="174625" indent="-174625"/>
                      <a:r>
                        <a:rPr kumimoji="1" lang="ja-JP" altLang="en-US" sz="1300" b="0" dirty="0" smtClean="0">
                          <a:solidFill>
                            <a:schemeClr val="tx1"/>
                          </a:solidFill>
                        </a:rPr>
                        <a:t>■寄附金を活用し、がん検診の普及啓発資材の作成、がん教育や企画提案型公募事業等を実施。</a:t>
                      </a:r>
                      <a:endParaRPr kumimoji="1" lang="en-US" altLang="ja-JP" sz="1300" b="0" dirty="0" smtClean="0">
                        <a:solidFill>
                          <a:schemeClr val="tx1"/>
                        </a:solidFill>
                      </a:endParaRPr>
                    </a:p>
                    <a:p>
                      <a:pPr marL="174625" indent="-174625"/>
                      <a:r>
                        <a:rPr kumimoji="1" lang="ja-JP" altLang="en-US" sz="1300" b="0" dirty="0" smtClean="0">
                          <a:solidFill>
                            <a:schemeClr val="tx1"/>
                          </a:solidFill>
                        </a:rPr>
                        <a:t>■健活おおさか推進府民会議等においてリーフレットを配布する等、基金への寄附をＰＲ。</a:t>
                      </a:r>
                      <a:endParaRPr kumimoji="1" lang="en-US" altLang="ja-JP" sz="1300" b="0" dirty="0" smtClean="0">
                        <a:solidFill>
                          <a:schemeClr val="tx1"/>
                        </a:solidFill>
                      </a:endParaRPr>
                    </a:p>
                    <a:p>
                      <a:r>
                        <a:rPr kumimoji="1" lang="en-US" altLang="ja-JP" sz="1300" dirty="0" smtClean="0">
                          <a:solidFill>
                            <a:schemeClr val="tx1"/>
                          </a:solidFill>
                        </a:rPr>
                        <a:t>《</a:t>
                      </a:r>
                      <a:r>
                        <a:rPr kumimoji="1" lang="ja-JP" altLang="en-US" sz="1300" u="sng" dirty="0" smtClean="0">
                          <a:solidFill>
                            <a:schemeClr val="tx1"/>
                          </a:solidFill>
                        </a:rPr>
                        <a:t>がん患者会等との連携推進</a:t>
                      </a:r>
                      <a:r>
                        <a:rPr kumimoji="1" lang="en-US" altLang="ja-JP" sz="1300" dirty="0" smtClean="0">
                          <a:solidFill>
                            <a:schemeClr val="tx1"/>
                          </a:solidFill>
                        </a:rPr>
                        <a:t>》</a:t>
                      </a:r>
                    </a:p>
                    <a:p>
                      <a:r>
                        <a:rPr kumimoji="1" lang="ja-JP" altLang="en-US" sz="1300" b="0" dirty="0" smtClean="0">
                          <a:solidFill>
                            <a:schemeClr val="tx1"/>
                          </a:solidFill>
                        </a:rPr>
                        <a:t>■患者会や患者サロンの情報について、地域の療養情報冊子及び別冊、ホームページを改訂し、</a:t>
                      </a:r>
                      <a:endParaRPr kumimoji="1" lang="en-US" altLang="ja-JP" sz="1300" b="0" dirty="0" smtClean="0">
                        <a:solidFill>
                          <a:schemeClr val="tx1"/>
                        </a:solidFill>
                      </a:endParaRPr>
                    </a:p>
                    <a:p>
                      <a:r>
                        <a:rPr kumimoji="1" lang="ja-JP" altLang="en-US" sz="1300" b="0" dirty="0" smtClean="0">
                          <a:solidFill>
                            <a:schemeClr val="tx1"/>
                          </a:solidFill>
                        </a:rPr>
                        <a:t>　府内の拠点病院等へ配布。</a:t>
                      </a:r>
                      <a:endParaRPr kumimoji="1" lang="en-US" altLang="ja-JP" sz="1300" b="0" dirty="0" smtClean="0">
                        <a:solidFill>
                          <a:schemeClr val="tx1"/>
                        </a:solidFill>
                      </a:endParaRPr>
                    </a:p>
                    <a:p>
                      <a:r>
                        <a:rPr kumimoji="1" lang="ja-JP" altLang="en-US" sz="1300" b="0" dirty="0" smtClean="0">
                          <a:solidFill>
                            <a:schemeClr val="tx1"/>
                          </a:solidFill>
                        </a:rPr>
                        <a:t>■がん対策基金等を活用して患者会や患者サロンの活動を支援。</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4502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r>
                        <a:rPr kumimoji="1" lang="ja-JP" altLang="en-US" sz="1300" b="0" dirty="0" smtClean="0">
                          <a:solidFill>
                            <a:schemeClr val="tx1"/>
                          </a:solidFill>
                          <a:latin typeface="+mn-ea"/>
                          <a:ea typeface="+mn-ea"/>
                        </a:rPr>
                        <a:t>■患者サロンの運営に係る病院の負担軽減</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■社会全体でがん対策を進めていく更なる機運醸成</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■引き続き、がん対策基金の寄附の拡大に努めるとともに、寄附等を活用して患者会や</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　患者サロンの活動を支援。</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latin typeface="+mn-ea"/>
                          <a:ea typeface="+mn-ea"/>
                        </a:rPr>
                        <a:t>■がん患者会等の情報について、療養情報冊子や</a:t>
                      </a:r>
                      <a:r>
                        <a:rPr kumimoji="1" lang="en-US" altLang="ja-JP" sz="1300" b="0" dirty="0" smtClean="0">
                          <a:solidFill>
                            <a:schemeClr val="tx1"/>
                          </a:solidFill>
                          <a:latin typeface="+mn-ea"/>
                          <a:ea typeface="+mn-ea"/>
                        </a:rPr>
                        <a:t>HP</a:t>
                      </a:r>
                      <a:r>
                        <a:rPr kumimoji="1" lang="ja-JP" altLang="en-US" sz="1300" b="0" dirty="0" smtClean="0">
                          <a:solidFill>
                            <a:schemeClr val="tx1"/>
                          </a:solidFill>
                          <a:latin typeface="+mn-ea"/>
                          <a:ea typeface="+mn-ea"/>
                        </a:rPr>
                        <a:t>の改訂、拠点病院への配布をする。</a:t>
                      </a:r>
                      <a:endParaRPr kumimoji="1" lang="en-US" altLang="ja-JP" sz="1300" b="0" dirty="0" smtClean="0">
                        <a:solidFill>
                          <a:schemeClr val="tx1"/>
                        </a:solidFill>
                        <a:latin typeface="+mn-ea"/>
                        <a:ea typeface="+mn-ea"/>
                      </a:endParaRPr>
                    </a:p>
                    <a:p>
                      <a:r>
                        <a:rPr kumimoji="1" lang="ja-JP" altLang="en-US" sz="1300" b="0" dirty="0" smtClean="0">
                          <a:solidFill>
                            <a:schemeClr val="tx1"/>
                          </a:solidFill>
                          <a:latin typeface="+mn-ea"/>
                          <a:ea typeface="+mn-ea"/>
                        </a:rPr>
                        <a:t>■大阪がん患者団体協議会及び関係者との継続的な意見交換を行い、がん対策の推進に努める。</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733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ja-JP" altLang="en-US" sz="1600" b="1" baseline="0" dirty="0" smtClean="0">
                          <a:solidFill>
                            <a:schemeClr val="bg1"/>
                          </a:solidFill>
                        </a:rPr>
                        <a:t> </a:t>
                      </a: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がん検診普及事業（</a:t>
                      </a:r>
                      <a:r>
                        <a:rPr kumimoji="1" lang="en-US" altLang="ja-JP" sz="1300" dirty="0" smtClean="0">
                          <a:solidFill>
                            <a:schemeClr val="tx1"/>
                          </a:solidFill>
                        </a:rPr>
                        <a:t>1,504</a:t>
                      </a:r>
                      <a:r>
                        <a:rPr kumimoji="1" lang="ja-JP" altLang="en-US" sz="1300" dirty="0" smtClean="0">
                          <a:solidFill>
                            <a:schemeClr val="tx1"/>
                          </a:solidFill>
                        </a:rPr>
                        <a:t>千円</a:t>
                      </a:r>
                      <a:r>
                        <a:rPr kumimoji="1" lang="ja-JP" altLang="en-US" sz="1300" dirty="0" smtClean="0"/>
                        <a:t>）、企画提案公募によるがん対策貢献事業（</a:t>
                      </a:r>
                      <a:r>
                        <a:rPr kumimoji="1" lang="en-US" altLang="ja-JP" sz="1300" dirty="0" smtClean="0"/>
                        <a:t>1,400</a:t>
                      </a:r>
                      <a:r>
                        <a:rPr kumimoji="1" lang="ja-JP" altLang="en-US" sz="1300" dirty="0" smtClean="0"/>
                        <a:t>千円）、がんの予防につながる学習活動の充実支援事業（</a:t>
                      </a:r>
                      <a:r>
                        <a:rPr kumimoji="1" lang="en-US" altLang="ja-JP" sz="1300" dirty="0" smtClean="0"/>
                        <a:t>410</a:t>
                      </a:r>
                      <a:r>
                        <a:rPr kumimoji="1" lang="ja-JP" altLang="en-US" sz="1300" dirty="0" smtClean="0"/>
                        <a:t>千円）、緩和医療についての正しい知識の普及事業（</a:t>
                      </a:r>
                      <a:r>
                        <a:rPr kumimoji="1" lang="en-US" altLang="ja-JP" sz="1300" dirty="0" smtClean="0"/>
                        <a:t>4,457</a:t>
                      </a:r>
                      <a:r>
                        <a:rPr kumimoji="1" lang="ja-JP" altLang="en-US" sz="1300" dirty="0" smtClean="0"/>
                        <a:t>千円）等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10" name="グループ化 9"/>
          <p:cNvGrpSpPr/>
          <p:nvPr/>
        </p:nvGrpSpPr>
        <p:grpSpPr>
          <a:xfrm>
            <a:off x="8309646" y="1462553"/>
            <a:ext cx="1188525" cy="864000"/>
            <a:chOff x="8151251" y="1180677"/>
            <a:chExt cx="1188525" cy="864000"/>
          </a:xfrm>
        </p:grpSpPr>
        <p:sp>
          <p:nvSpPr>
            <p:cNvPr id="13" name="角丸四角形 12"/>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4" name="グループ化 13"/>
            <p:cNvGrpSpPr/>
            <p:nvPr/>
          </p:nvGrpSpPr>
          <p:grpSpPr>
            <a:xfrm>
              <a:off x="8222623" y="1257538"/>
              <a:ext cx="1058662" cy="720145"/>
              <a:chOff x="511927" y="2809411"/>
              <a:chExt cx="1110811" cy="770916"/>
            </a:xfrm>
          </p:grpSpPr>
          <p:sp>
            <p:nvSpPr>
              <p:cNvPr id="15" name="角丸四角形 14"/>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7" name="直線コネクタ 16"/>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034685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4556</TotalTime>
  <Words>448</Words>
  <Application>Microsoft Office PowerPoint</Application>
  <PresentationFormat>A4 210 x 297 mm</PresentationFormat>
  <Paragraphs>78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奥平　麻衣子</cp:lastModifiedBy>
  <cp:revision>367</cp:revision>
  <cp:lastPrinted>2020-01-29T08:20:34Z</cp:lastPrinted>
  <dcterms:created xsi:type="dcterms:W3CDTF">2019-06-16T09:06:21Z</dcterms:created>
  <dcterms:modified xsi:type="dcterms:W3CDTF">2020-02-13T03:17:53Z</dcterms:modified>
</cp:coreProperties>
</file>