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8" r:id="rId2"/>
    <p:sldId id="290"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E337407C-DD8E-4761-A341-27FD5C0BF0A3}">
          <p14:sldIdLst>
            <p14:sldId id="268"/>
          </p14:sldIdLst>
        </p14:section>
        <p14:section name="タイトルなしのセクション" id="{F5912ADF-AB6A-41A0-911D-C2E2A21BA83A}">
          <p14:sldIdLst>
            <p14:sldId id="290"/>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481" autoAdjust="0"/>
    <p:restoredTop sz="94660"/>
  </p:normalViewPr>
  <p:slideViewPr>
    <p:cSldViewPr snapToGrid="0">
      <p:cViewPr varScale="1">
        <p:scale>
          <a:sx n="71" d="100"/>
          <a:sy n="71" d="100"/>
        </p:scale>
        <p:origin x="1620" y="6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2020/2/13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92CEE-540E-4D55-A7C9-7E8569C4DBF0}" type="datetimeFigureOut">
              <a:rPr kumimoji="1" lang="ja-JP" altLang="en-US" smtClean="0"/>
              <a:t>2020/2/13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23045" y="953037"/>
            <a:ext cx="9259910" cy="57648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1" name="表 20"/>
          <p:cNvGraphicFramePr>
            <a:graphicFrameLocks noGrp="1"/>
          </p:cNvGraphicFramePr>
          <p:nvPr>
            <p:extLst>
              <p:ext uri="{D42A27DB-BD31-4B8C-83A1-F6EECF244321}">
                <p14:modId xmlns:p14="http://schemas.microsoft.com/office/powerpoint/2010/main" val="1180927051"/>
              </p:ext>
            </p:extLst>
          </p:nvPr>
        </p:nvGraphicFramePr>
        <p:xfrm>
          <a:off x="597247" y="1803556"/>
          <a:ext cx="8640960" cy="1111360"/>
        </p:xfrm>
        <a:graphic>
          <a:graphicData uri="http://schemas.openxmlformats.org/drawingml/2006/table">
            <a:tbl>
              <a:tblPr firstRow="1" firstCol="1" bandRow="1">
                <a:tableStyleId>{5C22544A-7EE6-4342-B048-85BDC9FD1C3A}</a:tableStyleId>
              </a:tblPr>
              <a:tblGrid>
                <a:gridCol w="285071">
                  <a:extLst>
                    <a:ext uri="{9D8B030D-6E8A-4147-A177-3AD203B41FA5}">
                      <a16:colId xmlns:a16="http://schemas.microsoft.com/office/drawing/2014/main" val="20000"/>
                    </a:ext>
                  </a:extLst>
                </a:gridCol>
                <a:gridCol w="3213164">
                  <a:extLst>
                    <a:ext uri="{9D8B030D-6E8A-4147-A177-3AD203B41FA5}">
                      <a16:colId xmlns:a16="http://schemas.microsoft.com/office/drawing/2014/main" val="20001"/>
                    </a:ext>
                  </a:extLst>
                </a:gridCol>
                <a:gridCol w="1803042">
                  <a:extLst>
                    <a:ext uri="{9D8B030D-6E8A-4147-A177-3AD203B41FA5}">
                      <a16:colId xmlns:a16="http://schemas.microsoft.com/office/drawing/2014/main" val="20002"/>
                    </a:ext>
                  </a:extLst>
                </a:gridCol>
                <a:gridCol w="1880315">
                  <a:extLst>
                    <a:ext uri="{9D8B030D-6E8A-4147-A177-3AD203B41FA5}">
                      <a16:colId xmlns:a16="http://schemas.microsoft.com/office/drawing/2014/main" val="1262597796"/>
                    </a:ext>
                  </a:extLst>
                </a:gridCol>
                <a:gridCol w="1459368">
                  <a:extLst>
                    <a:ext uri="{9D8B030D-6E8A-4147-A177-3AD203B41FA5}">
                      <a16:colId xmlns:a16="http://schemas.microsoft.com/office/drawing/2014/main" val="20003"/>
                    </a:ext>
                  </a:extLst>
                </a:gridCol>
              </a:tblGrid>
              <a:tr h="413082">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sz="1400" b="1" dirty="0" smtClean="0">
                          <a:effectLst/>
                          <a:latin typeface="+mn-ea"/>
                          <a:ea typeface="+mn-ea"/>
                        </a:rPr>
                        <a:t>の</a:t>
                      </a:r>
                      <a:r>
                        <a:rPr lang="ja-JP" sz="1400" b="1" dirty="0">
                          <a:effectLst/>
                          <a:latin typeface="+mn-ea"/>
                          <a:ea typeface="+mn-ea"/>
                        </a:rPr>
                        <a:t>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98278">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がん患者の５年相対生存率（全年齢）</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smtClean="0">
                          <a:effectLst/>
                          <a:latin typeface="+mn-ea"/>
                          <a:ea typeface="+mn-ea"/>
                        </a:rPr>
                        <a:t>61.0</a:t>
                      </a:r>
                      <a:r>
                        <a:rPr lang="ja-JP" sz="1400" b="1" dirty="0" smtClean="0">
                          <a:effectLst/>
                          <a:latin typeface="+mn-ea"/>
                          <a:ea typeface="+mn-ea"/>
                        </a:rPr>
                        <a:t>％</a:t>
                      </a:r>
                      <a:endParaRPr lang="en-US" altLang="ja-JP" sz="1400" b="1" dirty="0" smtClean="0">
                        <a:effectLst/>
                        <a:latin typeface="+mn-ea"/>
                        <a:ea typeface="+mn-ea"/>
                      </a:endParaRPr>
                    </a:p>
                    <a:p>
                      <a:pPr algn="ctr" fontAlgn="auto">
                        <a:lnSpc>
                          <a:spcPts val="1600"/>
                        </a:lnSpc>
                        <a:spcAft>
                          <a:spcPts val="0"/>
                        </a:spcAft>
                      </a:pPr>
                      <a:r>
                        <a:rPr lang="ja-JP" sz="1400" b="1" dirty="0" smtClean="0">
                          <a:effectLst/>
                          <a:latin typeface="+mn-ea"/>
                          <a:ea typeface="+mn-ea"/>
                        </a:rPr>
                        <a:t>【</a:t>
                      </a:r>
                      <a:r>
                        <a:rPr lang="ja-JP" sz="1400" b="1" dirty="0">
                          <a:effectLst/>
                          <a:latin typeface="+mn-ea"/>
                          <a:ea typeface="+mn-ea"/>
                        </a:rPr>
                        <a:t>平成</a:t>
                      </a:r>
                      <a:r>
                        <a:rPr lang="en-US" sz="1400" b="1" dirty="0">
                          <a:effectLst/>
                          <a:latin typeface="+mn-ea"/>
                          <a:ea typeface="+mn-ea"/>
                        </a:rPr>
                        <a:t>21</a:t>
                      </a:r>
                      <a:r>
                        <a:rPr lang="ja-JP" sz="1400" b="1" dirty="0">
                          <a:effectLst/>
                          <a:latin typeface="+mn-ea"/>
                          <a:ea typeface="+mn-ea"/>
                        </a:rPr>
                        <a:t>（</a:t>
                      </a:r>
                      <a:r>
                        <a:rPr lang="en-US" sz="1400" b="1" dirty="0">
                          <a:effectLst/>
                          <a:latin typeface="+mn-ea"/>
                          <a:ea typeface="+mn-ea"/>
                        </a:rPr>
                        <a:t>2009</a:t>
                      </a:r>
                      <a:r>
                        <a:rPr lang="ja-JP" sz="1400" b="1" dirty="0">
                          <a:effectLst/>
                          <a:latin typeface="+mn-ea"/>
                          <a:ea typeface="+mn-ea"/>
                        </a:rPr>
                        <a:t>）年診断患者】</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rgbClr val="000000"/>
                          </a:solidFill>
                          <a:effectLst/>
                          <a:latin typeface="+mn-ea"/>
                          <a:ea typeface="+mn-ea"/>
                          <a:cs typeface="HG丸ｺﾞｼｯｸM-PRO"/>
                        </a:rPr>
                        <a:t>60.7</a:t>
                      </a:r>
                      <a:r>
                        <a:rPr lang="ja-JP" altLang="en-US" sz="1400" b="1" dirty="0" smtClean="0">
                          <a:solidFill>
                            <a:srgbClr val="000000"/>
                          </a:solidFill>
                          <a:effectLst/>
                          <a:latin typeface="+mn-ea"/>
                          <a:ea typeface="+mn-ea"/>
                          <a:cs typeface="HG丸ｺﾞｼｯｸM-PRO"/>
                        </a:rPr>
                        <a:t>％</a:t>
                      </a:r>
                      <a:endParaRPr lang="en-US" altLang="ja-JP" sz="1400" b="1" dirty="0" smtClean="0">
                        <a:solidFill>
                          <a:srgbClr val="000000"/>
                        </a:solidFill>
                        <a:effectLst/>
                        <a:latin typeface="+mn-ea"/>
                        <a:ea typeface="+mn-ea"/>
                        <a:cs typeface="HG丸ｺﾞｼｯｸM-PRO"/>
                      </a:endParaRPr>
                    </a:p>
                    <a:p>
                      <a:pPr algn="ctr" fontAlgn="auto">
                        <a:lnSpc>
                          <a:spcPts val="1600"/>
                        </a:lnSpc>
                        <a:spcAft>
                          <a:spcPts val="0"/>
                        </a:spcAft>
                      </a:pPr>
                      <a:r>
                        <a:rPr lang="en-US" altLang="ja-JP" sz="1400" b="1" dirty="0" smtClean="0">
                          <a:solidFill>
                            <a:srgbClr val="000000"/>
                          </a:solidFill>
                          <a:effectLst/>
                          <a:latin typeface="+mn-ea"/>
                          <a:ea typeface="+mn-ea"/>
                          <a:cs typeface="HG丸ｺﾞｼｯｸM-PRO"/>
                        </a:rPr>
                        <a:t>【</a:t>
                      </a:r>
                      <a:r>
                        <a:rPr lang="ja-JP" altLang="en-US" sz="1400" b="1" dirty="0" smtClean="0">
                          <a:solidFill>
                            <a:srgbClr val="000000"/>
                          </a:solidFill>
                          <a:effectLst/>
                          <a:latin typeface="+mn-ea"/>
                          <a:ea typeface="+mn-ea"/>
                          <a:cs typeface="HG丸ｺﾞｼｯｸM-PRO"/>
                        </a:rPr>
                        <a:t>平成</a:t>
                      </a:r>
                      <a:r>
                        <a:rPr lang="en-US" altLang="ja-JP" sz="1400" b="1" dirty="0" smtClean="0">
                          <a:solidFill>
                            <a:srgbClr val="000000"/>
                          </a:solidFill>
                          <a:effectLst/>
                          <a:latin typeface="+mn-ea"/>
                          <a:ea typeface="+mn-ea"/>
                          <a:cs typeface="HG丸ｺﾞｼｯｸM-PRO"/>
                        </a:rPr>
                        <a:t>23</a:t>
                      </a:r>
                      <a:r>
                        <a:rPr lang="ja-JP" altLang="en-US" sz="1400" b="1" dirty="0" smtClean="0">
                          <a:solidFill>
                            <a:srgbClr val="000000"/>
                          </a:solidFill>
                          <a:effectLst/>
                          <a:latin typeface="+mn-ea"/>
                          <a:ea typeface="+mn-ea"/>
                          <a:cs typeface="HG丸ｺﾞｼｯｸM-PRO"/>
                        </a:rPr>
                        <a:t>（</a:t>
                      </a:r>
                      <a:r>
                        <a:rPr lang="en-US" altLang="ja-JP" sz="1400" b="1" dirty="0" smtClean="0">
                          <a:solidFill>
                            <a:srgbClr val="000000"/>
                          </a:solidFill>
                          <a:effectLst/>
                          <a:latin typeface="+mn-ea"/>
                          <a:ea typeface="+mn-ea"/>
                          <a:cs typeface="HG丸ｺﾞｼｯｸM-PRO"/>
                        </a:rPr>
                        <a:t>2011</a:t>
                      </a:r>
                      <a:r>
                        <a:rPr lang="ja-JP" altLang="en-US" sz="1400" b="1" dirty="0" smtClean="0">
                          <a:solidFill>
                            <a:srgbClr val="000000"/>
                          </a:solidFill>
                          <a:effectLst/>
                          <a:latin typeface="+mn-ea"/>
                          <a:ea typeface="+mn-ea"/>
                          <a:cs typeface="HG丸ｺﾞｼｯｸM-PRO"/>
                        </a:rPr>
                        <a:t>）年診断患者</a:t>
                      </a:r>
                      <a:r>
                        <a:rPr lang="en-US" altLang="ja-JP" sz="1400" b="1" dirty="0" smtClean="0">
                          <a:solidFill>
                            <a:srgbClr val="000000"/>
                          </a:solidFill>
                          <a:effectLst/>
                          <a:latin typeface="+mn-ea"/>
                          <a:ea typeface="+mn-ea"/>
                          <a:cs typeface="HG丸ｺﾞｼｯｸM-PRO"/>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改善</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2542472377"/>
              </p:ext>
            </p:extLst>
          </p:nvPr>
        </p:nvGraphicFramePr>
        <p:xfrm>
          <a:off x="597247" y="2971941"/>
          <a:ext cx="8640960" cy="3617118"/>
        </p:xfrm>
        <a:graphic>
          <a:graphicData uri="http://schemas.openxmlformats.org/drawingml/2006/table">
            <a:tbl>
              <a:tblPr firstRow="1" firstCol="1" bandRow="1">
                <a:tableStyleId>{5C22544A-7EE6-4342-B048-85BDC9FD1C3A}</a:tableStyleId>
              </a:tblPr>
              <a:tblGrid>
                <a:gridCol w="258257">
                  <a:extLst>
                    <a:ext uri="{9D8B030D-6E8A-4147-A177-3AD203B41FA5}">
                      <a16:colId xmlns:a16="http://schemas.microsoft.com/office/drawing/2014/main" val="20000"/>
                    </a:ext>
                  </a:extLst>
                </a:gridCol>
                <a:gridCol w="3214220">
                  <a:extLst>
                    <a:ext uri="{9D8B030D-6E8A-4147-A177-3AD203B41FA5}">
                      <a16:colId xmlns:a16="http://schemas.microsoft.com/office/drawing/2014/main" val="20001"/>
                    </a:ext>
                  </a:extLst>
                </a:gridCol>
                <a:gridCol w="2524259">
                  <a:extLst>
                    <a:ext uri="{9D8B030D-6E8A-4147-A177-3AD203B41FA5}">
                      <a16:colId xmlns:a16="http://schemas.microsoft.com/office/drawing/2014/main" val="20002"/>
                    </a:ext>
                  </a:extLst>
                </a:gridCol>
                <a:gridCol w="2644224">
                  <a:extLst>
                    <a:ext uri="{9D8B030D-6E8A-4147-A177-3AD203B41FA5}">
                      <a16:colId xmlns:a16="http://schemas.microsoft.com/office/drawing/2014/main" val="3811638661"/>
                    </a:ext>
                  </a:extLst>
                </a:gridCol>
              </a:tblGrid>
              <a:tr h="485119">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altLang="ja-JP" sz="1400" b="1" dirty="0" smtClean="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92950">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年間新入院がん患者数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smtClean="0">
                          <a:effectLst/>
                          <a:latin typeface="+mn-ea"/>
                          <a:ea typeface="+mn-ea"/>
                        </a:rPr>
                        <a:t>1</a:t>
                      </a:r>
                      <a:r>
                        <a:rPr lang="en-US" altLang="ja-JP" sz="1400" b="1" dirty="0" smtClean="0">
                          <a:effectLst/>
                          <a:latin typeface="+mn-ea"/>
                          <a:ea typeface="+mn-ea"/>
                        </a:rPr>
                        <a:t>65</a:t>
                      </a:r>
                      <a:r>
                        <a:rPr lang="en-US" sz="1400" b="1" dirty="0" smtClean="0">
                          <a:effectLst/>
                          <a:latin typeface="+mn-ea"/>
                          <a:ea typeface="+mn-ea"/>
                        </a:rPr>
                        <a:t>,</a:t>
                      </a:r>
                      <a:r>
                        <a:rPr lang="en-US" altLang="ja-JP" sz="1400" b="1" dirty="0" smtClean="0">
                          <a:effectLst/>
                          <a:latin typeface="+mn-ea"/>
                          <a:ea typeface="+mn-ea"/>
                        </a:rPr>
                        <a:t>061</a:t>
                      </a:r>
                      <a:r>
                        <a:rPr lang="ja-JP" sz="1400" b="1" dirty="0" smtClean="0">
                          <a:effectLst/>
                          <a:latin typeface="+mn-ea"/>
                          <a:ea typeface="+mn-ea"/>
                        </a:rPr>
                        <a:t>名</a:t>
                      </a:r>
                      <a:r>
                        <a:rPr lang="ja-JP" sz="1400" b="1" dirty="0">
                          <a:effectLst/>
                          <a:latin typeface="+mn-ea"/>
                          <a:ea typeface="+mn-ea"/>
                        </a:rPr>
                        <a:t>／</a:t>
                      </a:r>
                      <a:r>
                        <a:rPr lang="en-US" sz="1400" b="1" dirty="0">
                          <a:effectLst/>
                          <a:latin typeface="+mn-ea"/>
                          <a:ea typeface="+mn-ea"/>
                        </a:rPr>
                        <a:t>64</a:t>
                      </a:r>
                      <a:r>
                        <a:rPr 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sz="1400" b="1" dirty="0" smtClean="0">
                          <a:effectLst/>
                          <a:latin typeface="+mn-ea"/>
                          <a:ea typeface="+mn-ea"/>
                        </a:rPr>
                        <a:t>（</a:t>
                      </a: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【平成</a:t>
                      </a:r>
                      <a:r>
                        <a:rPr lang="en-US" sz="1200" b="1" dirty="0" smtClean="0">
                          <a:effectLst/>
                          <a:latin typeface="+mn-ea"/>
                          <a:ea typeface="+mn-ea"/>
                        </a:rPr>
                        <a:t>2</a:t>
                      </a:r>
                      <a:r>
                        <a:rPr lang="en-US" altLang="ja-JP" sz="1200" b="1" dirty="0" smtClean="0">
                          <a:effectLst/>
                          <a:latin typeface="+mn-ea"/>
                          <a:ea typeface="+mn-ea"/>
                        </a:rPr>
                        <a:t>8</a:t>
                      </a:r>
                      <a:r>
                        <a:rPr lang="ja-JP" sz="1200" b="1" dirty="0" smtClean="0">
                          <a:effectLst/>
                          <a:latin typeface="+mn-ea"/>
                          <a:ea typeface="+mn-ea"/>
                        </a:rPr>
                        <a:t>（</a:t>
                      </a:r>
                      <a:r>
                        <a:rPr lang="en-US" sz="1200" b="1" dirty="0" smtClean="0">
                          <a:effectLst/>
                          <a:latin typeface="+mn-ea"/>
                          <a:ea typeface="+mn-ea"/>
                        </a:rPr>
                        <a:t>201</a:t>
                      </a:r>
                      <a:r>
                        <a:rPr lang="en-US" altLang="ja-JP" sz="1200" b="1" dirty="0" smtClean="0">
                          <a:effectLst/>
                          <a:latin typeface="+mn-ea"/>
                          <a:ea typeface="+mn-ea"/>
                        </a:rPr>
                        <a:t>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effectLst/>
                          <a:latin typeface="+mn-ea"/>
                          <a:ea typeface="+mn-ea"/>
                        </a:rPr>
                        <a:t>171,865</a:t>
                      </a:r>
                      <a:r>
                        <a:rPr lang="ja-JP" altLang="ja-JP" sz="1400" b="1" dirty="0" smtClean="0">
                          <a:effectLst/>
                          <a:latin typeface="+mn-ea"/>
                          <a:ea typeface="+mn-ea"/>
                        </a:rPr>
                        <a:t>名／</a:t>
                      </a:r>
                      <a:r>
                        <a:rPr lang="en-US" altLang="ja-JP" sz="1400" b="1" dirty="0" smtClean="0">
                          <a:effectLst/>
                          <a:latin typeface="+mn-ea"/>
                          <a:ea typeface="+mn-ea"/>
                        </a:rPr>
                        <a:t>64</a:t>
                      </a:r>
                      <a:r>
                        <a:rPr lang="ja-JP" alt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altLang="ja-JP" sz="1400" b="1" dirty="0" smtClean="0">
                          <a:effectLst/>
                          <a:latin typeface="+mn-ea"/>
                          <a:ea typeface="+mn-ea"/>
                        </a:rPr>
                        <a:t>（小児がん除く）</a:t>
                      </a:r>
                    </a:p>
                    <a:p>
                      <a:pPr algn="ctr" fontAlgn="auto">
                        <a:lnSpc>
                          <a:spcPts val="1400"/>
                        </a:lnSpc>
                        <a:spcAft>
                          <a:spcPts val="0"/>
                        </a:spcAft>
                      </a:pPr>
                      <a:r>
                        <a:rPr lang="ja-JP" altLang="ja-JP" sz="1200" b="1" dirty="0" smtClean="0">
                          <a:effectLst/>
                          <a:latin typeface="+mn-ea"/>
                          <a:ea typeface="+mn-ea"/>
                        </a:rPr>
                        <a:t>【平成</a:t>
                      </a:r>
                      <a:r>
                        <a:rPr lang="en-US" altLang="ja-JP" sz="1200" b="1" dirty="0" smtClean="0">
                          <a:effectLst/>
                          <a:latin typeface="+mn-ea"/>
                          <a:ea typeface="+mn-ea"/>
                        </a:rPr>
                        <a:t>30</a:t>
                      </a:r>
                      <a:r>
                        <a:rPr lang="ja-JP" altLang="ja-JP" sz="1200" b="1" dirty="0" smtClean="0">
                          <a:effectLst/>
                          <a:latin typeface="+mn-ea"/>
                          <a:ea typeface="+mn-ea"/>
                        </a:rPr>
                        <a:t>（</a:t>
                      </a:r>
                      <a:r>
                        <a:rPr lang="en-US" altLang="ja-JP" sz="1200" b="1" dirty="0" smtClean="0">
                          <a:effectLst/>
                          <a:latin typeface="+mn-ea"/>
                          <a:ea typeface="+mn-ea"/>
                        </a:rPr>
                        <a:t>2018</a:t>
                      </a:r>
                      <a:r>
                        <a:rPr lang="ja-JP" altLang="ja-JP" sz="1200" b="1" dirty="0" smtClean="0">
                          <a:effectLst/>
                          <a:latin typeface="+mn-ea"/>
                          <a:ea typeface="+mn-ea"/>
                        </a:rPr>
                        <a:t>）年】</a:t>
                      </a:r>
                      <a:endParaRPr lang="ja-JP" altLang="ja-JP" sz="12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92950">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悪性腫瘍手術件数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smtClean="0">
                          <a:effectLst/>
                          <a:latin typeface="+mn-ea"/>
                          <a:ea typeface="+mn-ea"/>
                        </a:rPr>
                        <a:t>5</a:t>
                      </a:r>
                      <a:r>
                        <a:rPr lang="en-US" altLang="ja-JP" sz="1400" b="1" dirty="0" smtClean="0">
                          <a:effectLst/>
                          <a:latin typeface="+mn-ea"/>
                          <a:ea typeface="+mn-ea"/>
                        </a:rPr>
                        <a:t>4</a:t>
                      </a:r>
                      <a:r>
                        <a:rPr lang="en-US" sz="1400" b="1" dirty="0" smtClean="0">
                          <a:effectLst/>
                          <a:latin typeface="+mn-ea"/>
                          <a:ea typeface="+mn-ea"/>
                        </a:rPr>
                        <a:t>,</a:t>
                      </a:r>
                      <a:r>
                        <a:rPr lang="en-US" altLang="ja-JP" sz="1400" b="1" dirty="0" smtClean="0">
                          <a:effectLst/>
                          <a:latin typeface="+mn-ea"/>
                          <a:ea typeface="+mn-ea"/>
                        </a:rPr>
                        <a:t>603</a:t>
                      </a:r>
                      <a:r>
                        <a:rPr lang="ja-JP" sz="1400" b="1" dirty="0" smtClean="0">
                          <a:effectLst/>
                          <a:latin typeface="+mn-ea"/>
                          <a:ea typeface="+mn-ea"/>
                        </a:rPr>
                        <a:t>件</a:t>
                      </a:r>
                      <a:r>
                        <a:rPr lang="ja-JP" sz="1400" b="1" dirty="0">
                          <a:effectLst/>
                          <a:latin typeface="+mn-ea"/>
                          <a:ea typeface="+mn-ea"/>
                        </a:rPr>
                        <a:t>／</a:t>
                      </a:r>
                      <a:r>
                        <a:rPr lang="en-US" sz="1400" b="1" dirty="0">
                          <a:effectLst/>
                          <a:latin typeface="+mn-ea"/>
                          <a:ea typeface="+mn-ea"/>
                        </a:rPr>
                        <a:t>64</a:t>
                      </a:r>
                      <a:r>
                        <a:rPr 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sz="1400" b="1" dirty="0" smtClean="0">
                          <a:effectLst/>
                          <a:latin typeface="+mn-ea"/>
                          <a:ea typeface="+mn-ea"/>
                        </a:rPr>
                        <a:t>（</a:t>
                      </a: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【平成</a:t>
                      </a:r>
                      <a:r>
                        <a:rPr lang="en-US" sz="1200" b="1" dirty="0" smtClean="0">
                          <a:effectLst/>
                          <a:latin typeface="+mn-ea"/>
                          <a:ea typeface="+mn-ea"/>
                        </a:rPr>
                        <a:t>2</a:t>
                      </a:r>
                      <a:r>
                        <a:rPr lang="en-US" altLang="ja-JP" sz="1200" b="1" dirty="0" smtClean="0">
                          <a:effectLst/>
                          <a:latin typeface="+mn-ea"/>
                          <a:ea typeface="+mn-ea"/>
                        </a:rPr>
                        <a:t>8</a:t>
                      </a:r>
                      <a:r>
                        <a:rPr lang="ja-JP" sz="1200" b="1" dirty="0" smtClean="0">
                          <a:effectLst/>
                          <a:latin typeface="+mn-ea"/>
                          <a:ea typeface="+mn-ea"/>
                        </a:rPr>
                        <a:t>（</a:t>
                      </a:r>
                      <a:r>
                        <a:rPr lang="en-US" sz="1200" b="1" dirty="0" smtClean="0">
                          <a:effectLst/>
                          <a:latin typeface="+mn-ea"/>
                          <a:ea typeface="+mn-ea"/>
                        </a:rPr>
                        <a:t>201</a:t>
                      </a:r>
                      <a:r>
                        <a:rPr lang="en-US" altLang="ja-JP" sz="1200" b="1" dirty="0" smtClean="0">
                          <a:effectLst/>
                          <a:latin typeface="+mn-ea"/>
                          <a:ea typeface="+mn-ea"/>
                        </a:rPr>
                        <a:t>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effectLst/>
                          <a:latin typeface="+mn-ea"/>
                          <a:ea typeface="+mn-ea"/>
                        </a:rPr>
                        <a:t>56,012</a:t>
                      </a:r>
                      <a:r>
                        <a:rPr lang="ja-JP" altLang="ja-JP" sz="1400" b="1" dirty="0" smtClean="0">
                          <a:effectLst/>
                          <a:latin typeface="+mn-ea"/>
                          <a:ea typeface="+mn-ea"/>
                        </a:rPr>
                        <a:t>件／</a:t>
                      </a:r>
                      <a:r>
                        <a:rPr lang="en-US" altLang="ja-JP" sz="1400" b="1" dirty="0" smtClean="0">
                          <a:effectLst/>
                          <a:latin typeface="+mn-ea"/>
                          <a:ea typeface="+mn-ea"/>
                        </a:rPr>
                        <a:t>64</a:t>
                      </a:r>
                      <a:r>
                        <a:rPr lang="ja-JP" alt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altLang="ja-JP" sz="1400" b="1" dirty="0" smtClean="0">
                          <a:effectLst/>
                          <a:latin typeface="+mn-ea"/>
                          <a:ea typeface="+mn-ea"/>
                        </a:rPr>
                        <a:t>（小児がん除く）</a:t>
                      </a: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200" b="1" dirty="0" smtClean="0">
                          <a:effectLst/>
                          <a:latin typeface="+mn-ea"/>
                          <a:ea typeface="+mn-ea"/>
                        </a:rPr>
                        <a:t>【平成</a:t>
                      </a:r>
                      <a:r>
                        <a:rPr lang="en-US" altLang="ja-JP" sz="1200" b="1" dirty="0" smtClean="0">
                          <a:effectLst/>
                          <a:latin typeface="+mn-ea"/>
                          <a:ea typeface="+mn-ea"/>
                        </a:rPr>
                        <a:t>30</a:t>
                      </a:r>
                      <a:r>
                        <a:rPr lang="ja-JP" altLang="ja-JP" sz="1200" b="1" dirty="0" smtClean="0">
                          <a:effectLst/>
                          <a:latin typeface="+mn-ea"/>
                          <a:ea typeface="+mn-ea"/>
                        </a:rPr>
                        <a:t>（</a:t>
                      </a:r>
                      <a:r>
                        <a:rPr lang="en-US" altLang="ja-JP" sz="1200" b="1" dirty="0" smtClean="0">
                          <a:effectLst/>
                          <a:latin typeface="+mn-ea"/>
                          <a:ea typeface="+mn-ea"/>
                        </a:rPr>
                        <a:t>2018</a:t>
                      </a:r>
                      <a:r>
                        <a:rPr lang="ja-JP" altLang="ja-JP" sz="1200" b="1" dirty="0" smtClean="0">
                          <a:effectLst/>
                          <a:latin typeface="+mn-ea"/>
                          <a:ea typeface="+mn-ea"/>
                        </a:rPr>
                        <a:t>）年】</a:t>
                      </a:r>
                      <a:endParaRPr lang="ja-JP" altLang="ja-JP" sz="12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92950">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放射</a:t>
                      </a:r>
                      <a:r>
                        <a:rPr lang="ja-JP" sz="1400" b="1">
                          <a:effectLst/>
                          <a:latin typeface="+mn-ea"/>
                          <a:ea typeface="+mn-ea"/>
                        </a:rPr>
                        <a:t>線</a:t>
                      </a:r>
                      <a:r>
                        <a:rPr lang="ja-JP" sz="1400" b="1" smtClean="0">
                          <a:effectLst/>
                          <a:latin typeface="+mn-ea"/>
                          <a:ea typeface="+mn-ea"/>
                        </a:rPr>
                        <a:t>治療</a:t>
                      </a:r>
                      <a:r>
                        <a:rPr lang="ja-JP" altLang="en-US" sz="1400" b="1" smtClean="0">
                          <a:effectLst/>
                          <a:latin typeface="+mn-ea"/>
                          <a:ea typeface="+mn-ea"/>
                        </a:rPr>
                        <a:t>延べ</a:t>
                      </a:r>
                      <a:r>
                        <a:rPr lang="ja-JP" sz="1400" b="1" smtClean="0">
                          <a:effectLst/>
                          <a:latin typeface="+mn-ea"/>
                          <a:ea typeface="+mn-ea"/>
                        </a:rPr>
                        <a:t>患者数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smtClean="0">
                          <a:effectLst/>
                          <a:latin typeface="+mn-ea"/>
                          <a:ea typeface="+mn-ea"/>
                        </a:rPr>
                        <a:t>17,</a:t>
                      </a:r>
                      <a:r>
                        <a:rPr lang="en-US" altLang="ja-JP" sz="1400" b="1" dirty="0" smtClean="0">
                          <a:effectLst/>
                          <a:latin typeface="+mn-ea"/>
                          <a:ea typeface="+mn-ea"/>
                        </a:rPr>
                        <a:t>381</a:t>
                      </a:r>
                      <a:r>
                        <a:rPr lang="ja-JP" sz="1400" b="1" dirty="0" smtClean="0">
                          <a:effectLst/>
                          <a:latin typeface="+mn-ea"/>
                          <a:ea typeface="+mn-ea"/>
                        </a:rPr>
                        <a:t>名</a:t>
                      </a:r>
                      <a:r>
                        <a:rPr lang="ja-JP" sz="1400" b="1" dirty="0">
                          <a:effectLst/>
                          <a:latin typeface="+mn-ea"/>
                          <a:ea typeface="+mn-ea"/>
                        </a:rPr>
                        <a:t>／</a:t>
                      </a:r>
                      <a:r>
                        <a:rPr lang="en-US" sz="1400" b="1" dirty="0">
                          <a:effectLst/>
                          <a:latin typeface="+mn-ea"/>
                          <a:ea typeface="+mn-ea"/>
                        </a:rPr>
                        <a:t>64</a:t>
                      </a:r>
                      <a:r>
                        <a:rPr 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sz="1400" b="1" dirty="0" smtClean="0">
                          <a:effectLst/>
                          <a:latin typeface="+mn-ea"/>
                          <a:ea typeface="+mn-ea"/>
                        </a:rPr>
                        <a:t>（</a:t>
                      </a: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【平成</a:t>
                      </a:r>
                      <a:r>
                        <a:rPr lang="en-US" sz="1200" b="1" dirty="0" smtClean="0">
                          <a:effectLst/>
                          <a:latin typeface="+mn-ea"/>
                          <a:ea typeface="+mn-ea"/>
                        </a:rPr>
                        <a:t>2</a:t>
                      </a:r>
                      <a:r>
                        <a:rPr lang="en-US" altLang="ja-JP" sz="1200" b="1" dirty="0" smtClean="0">
                          <a:effectLst/>
                          <a:latin typeface="+mn-ea"/>
                          <a:ea typeface="+mn-ea"/>
                        </a:rPr>
                        <a:t>8</a:t>
                      </a:r>
                      <a:r>
                        <a:rPr lang="ja-JP" sz="1200" b="1" dirty="0" smtClean="0">
                          <a:effectLst/>
                          <a:latin typeface="+mn-ea"/>
                          <a:ea typeface="+mn-ea"/>
                        </a:rPr>
                        <a:t>（</a:t>
                      </a:r>
                      <a:r>
                        <a:rPr lang="en-US" sz="1200" b="1" dirty="0" smtClean="0">
                          <a:effectLst/>
                          <a:latin typeface="+mn-ea"/>
                          <a:ea typeface="+mn-ea"/>
                        </a:rPr>
                        <a:t>201</a:t>
                      </a:r>
                      <a:r>
                        <a:rPr lang="en-US" altLang="ja-JP" sz="1200" b="1" dirty="0" smtClean="0">
                          <a:effectLst/>
                          <a:latin typeface="+mn-ea"/>
                          <a:ea typeface="+mn-ea"/>
                        </a:rPr>
                        <a:t>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effectLst/>
                          <a:latin typeface="+mn-ea"/>
                          <a:ea typeface="+mn-ea"/>
                        </a:rPr>
                        <a:t>23,930</a:t>
                      </a:r>
                      <a:r>
                        <a:rPr lang="ja-JP" altLang="ja-JP" sz="1400" b="1" dirty="0" smtClean="0">
                          <a:effectLst/>
                          <a:latin typeface="+mn-ea"/>
                          <a:ea typeface="+mn-ea"/>
                        </a:rPr>
                        <a:t>名／</a:t>
                      </a:r>
                      <a:r>
                        <a:rPr lang="en-US" altLang="ja-JP" sz="1400" b="1" dirty="0" smtClean="0">
                          <a:effectLst/>
                          <a:latin typeface="+mn-ea"/>
                          <a:ea typeface="+mn-ea"/>
                        </a:rPr>
                        <a:t>64</a:t>
                      </a:r>
                      <a:r>
                        <a:rPr lang="ja-JP" alt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altLang="ja-JP" sz="1400" b="1" dirty="0" smtClean="0">
                          <a:effectLst/>
                          <a:latin typeface="+mn-ea"/>
                          <a:ea typeface="+mn-ea"/>
                        </a:rPr>
                        <a:t>（小児がん除く）</a:t>
                      </a: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200" b="1" dirty="0" smtClean="0">
                          <a:effectLst/>
                          <a:latin typeface="+mn-ea"/>
                          <a:ea typeface="+mn-ea"/>
                        </a:rPr>
                        <a:t>【平成</a:t>
                      </a:r>
                      <a:r>
                        <a:rPr lang="en-US" altLang="ja-JP" sz="1200" b="1" dirty="0" smtClean="0">
                          <a:effectLst/>
                          <a:latin typeface="+mn-ea"/>
                          <a:ea typeface="+mn-ea"/>
                        </a:rPr>
                        <a:t>30</a:t>
                      </a:r>
                      <a:r>
                        <a:rPr lang="ja-JP" altLang="ja-JP" sz="1200" b="1" dirty="0" smtClean="0">
                          <a:effectLst/>
                          <a:latin typeface="+mn-ea"/>
                          <a:ea typeface="+mn-ea"/>
                        </a:rPr>
                        <a:t>（</a:t>
                      </a:r>
                      <a:r>
                        <a:rPr lang="en-US" altLang="ja-JP" sz="1200" b="1" dirty="0" smtClean="0">
                          <a:effectLst/>
                          <a:latin typeface="+mn-ea"/>
                          <a:ea typeface="+mn-ea"/>
                        </a:rPr>
                        <a:t>2018</a:t>
                      </a:r>
                      <a:r>
                        <a:rPr lang="ja-JP" altLang="ja-JP" sz="1200" b="1" dirty="0" smtClean="0">
                          <a:effectLst/>
                          <a:latin typeface="+mn-ea"/>
                          <a:ea typeface="+mn-ea"/>
                        </a:rPr>
                        <a:t>）年】</a:t>
                      </a:r>
                      <a:endParaRPr lang="ja-JP" altLang="ja-JP" sz="12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92950">
                <a:tc>
                  <a:txBody>
                    <a:bodyPr/>
                    <a:lstStyle/>
                    <a:p>
                      <a:pPr algn="ctr" fontAlgn="auto">
                        <a:lnSpc>
                          <a:spcPts val="1600"/>
                        </a:lnSpc>
                        <a:spcAft>
                          <a:spcPts val="0"/>
                        </a:spcAft>
                      </a:pPr>
                      <a:r>
                        <a:rPr lang="ja-JP" sz="1400" b="1" dirty="0">
                          <a:effectLst/>
                          <a:latin typeface="+mn-ea"/>
                          <a:ea typeface="+mn-ea"/>
                        </a:rPr>
                        <a:t>４</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外来</a:t>
                      </a:r>
                      <a:r>
                        <a:rPr lang="ja-JP" sz="1400" b="1">
                          <a:effectLst/>
                          <a:latin typeface="+mn-ea"/>
                          <a:ea typeface="+mn-ea"/>
                        </a:rPr>
                        <a:t>化学</a:t>
                      </a:r>
                      <a:r>
                        <a:rPr lang="ja-JP" sz="1400" b="1" smtClean="0">
                          <a:effectLst/>
                          <a:latin typeface="+mn-ea"/>
                          <a:ea typeface="+mn-ea"/>
                        </a:rPr>
                        <a:t>療法</a:t>
                      </a:r>
                      <a:r>
                        <a:rPr lang="ja-JP" altLang="en-US" sz="1400" b="1" smtClean="0">
                          <a:effectLst/>
                          <a:latin typeface="+mn-ea"/>
                          <a:ea typeface="+mn-ea"/>
                        </a:rPr>
                        <a:t>延べ</a:t>
                      </a:r>
                      <a:r>
                        <a:rPr lang="ja-JP" sz="1400" b="1" smtClean="0">
                          <a:effectLst/>
                          <a:latin typeface="+mn-ea"/>
                          <a:ea typeface="+mn-ea"/>
                        </a:rPr>
                        <a:t>患者数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effectLst/>
                          <a:latin typeface="+mn-ea"/>
                          <a:ea typeface="+mn-ea"/>
                        </a:rPr>
                        <a:t>31</a:t>
                      </a:r>
                      <a:r>
                        <a:rPr lang="en-US" sz="1400" b="1" dirty="0" smtClean="0">
                          <a:effectLst/>
                          <a:latin typeface="+mn-ea"/>
                          <a:ea typeface="+mn-ea"/>
                        </a:rPr>
                        <a:t>,</a:t>
                      </a:r>
                      <a:r>
                        <a:rPr lang="en-US" altLang="ja-JP" sz="1400" b="1" dirty="0" smtClean="0">
                          <a:effectLst/>
                          <a:latin typeface="+mn-ea"/>
                          <a:ea typeface="+mn-ea"/>
                        </a:rPr>
                        <a:t>607</a:t>
                      </a:r>
                      <a:r>
                        <a:rPr lang="ja-JP" sz="1400" b="1" dirty="0" smtClean="0">
                          <a:effectLst/>
                          <a:latin typeface="+mn-ea"/>
                          <a:ea typeface="+mn-ea"/>
                        </a:rPr>
                        <a:t>名</a:t>
                      </a:r>
                      <a:r>
                        <a:rPr lang="ja-JP" sz="1400" b="1" dirty="0">
                          <a:effectLst/>
                          <a:latin typeface="+mn-ea"/>
                          <a:ea typeface="+mn-ea"/>
                        </a:rPr>
                        <a:t>／</a:t>
                      </a:r>
                      <a:r>
                        <a:rPr lang="en-US" sz="1400" b="1" dirty="0">
                          <a:effectLst/>
                          <a:latin typeface="+mn-ea"/>
                          <a:ea typeface="+mn-ea"/>
                        </a:rPr>
                        <a:t>64</a:t>
                      </a:r>
                      <a:r>
                        <a:rPr 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sz="1400" b="1" dirty="0" smtClean="0">
                          <a:effectLst/>
                          <a:latin typeface="+mn-ea"/>
                          <a:ea typeface="+mn-ea"/>
                        </a:rPr>
                        <a:t>（</a:t>
                      </a:r>
                      <a:r>
                        <a:rPr lang="ja-JP" sz="1400" b="1" dirty="0">
                          <a:effectLst/>
                          <a:latin typeface="+mn-ea"/>
                          <a:ea typeface="+mn-ea"/>
                        </a:rPr>
                        <a:t>小児がん除く）</a:t>
                      </a:r>
                    </a:p>
                    <a:p>
                      <a:pPr algn="ctr" fontAlgn="auto">
                        <a:lnSpc>
                          <a:spcPts val="1400"/>
                        </a:lnSpc>
                        <a:spcAft>
                          <a:spcPts val="0"/>
                        </a:spcAft>
                      </a:pPr>
                      <a:r>
                        <a:rPr lang="ja-JP" sz="1200" b="1" dirty="0" smtClean="0">
                          <a:effectLst/>
                          <a:latin typeface="+mn-ea"/>
                          <a:ea typeface="+mn-ea"/>
                        </a:rPr>
                        <a:t>【平成</a:t>
                      </a:r>
                      <a:r>
                        <a:rPr lang="en-US" sz="1200" b="1" dirty="0" smtClean="0">
                          <a:effectLst/>
                          <a:latin typeface="+mn-ea"/>
                          <a:ea typeface="+mn-ea"/>
                        </a:rPr>
                        <a:t>2</a:t>
                      </a:r>
                      <a:r>
                        <a:rPr lang="en-US" altLang="ja-JP" sz="1200" b="1" dirty="0" smtClean="0">
                          <a:effectLst/>
                          <a:latin typeface="+mn-ea"/>
                          <a:ea typeface="+mn-ea"/>
                        </a:rPr>
                        <a:t>8</a:t>
                      </a:r>
                      <a:r>
                        <a:rPr lang="ja-JP" sz="1200" b="1" dirty="0" smtClean="0">
                          <a:effectLst/>
                          <a:latin typeface="+mn-ea"/>
                          <a:ea typeface="+mn-ea"/>
                        </a:rPr>
                        <a:t>（</a:t>
                      </a:r>
                      <a:r>
                        <a:rPr lang="en-US" sz="1200" b="1" dirty="0" smtClean="0">
                          <a:effectLst/>
                          <a:latin typeface="+mn-ea"/>
                          <a:ea typeface="+mn-ea"/>
                        </a:rPr>
                        <a:t>201</a:t>
                      </a:r>
                      <a:r>
                        <a:rPr lang="en-US" altLang="ja-JP" sz="1200" b="1" dirty="0" smtClean="0">
                          <a:effectLst/>
                          <a:latin typeface="+mn-ea"/>
                          <a:ea typeface="+mn-ea"/>
                        </a:rPr>
                        <a:t>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effectLst/>
                          <a:latin typeface="+mn-ea"/>
                          <a:ea typeface="+mn-ea"/>
                        </a:rPr>
                        <a:t>104,418</a:t>
                      </a:r>
                      <a:r>
                        <a:rPr lang="ja-JP" altLang="ja-JP" sz="1400" b="1" dirty="0" smtClean="0">
                          <a:effectLst/>
                          <a:latin typeface="+mn-ea"/>
                          <a:ea typeface="+mn-ea"/>
                        </a:rPr>
                        <a:t>名／</a:t>
                      </a:r>
                      <a:r>
                        <a:rPr lang="en-US" altLang="ja-JP" sz="1400" b="1" dirty="0" smtClean="0">
                          <a:effectLst/>
                          <a:latin typeface="+mn-ea"/>
                          <a:ea typeface="+mn-ea"/>
                        </a:rPr>
                        <a:t>64</a:t>
                      </a:r>
                      <a:r>
                        <a:rPr lang="ja-JP" alt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altLang="ja-JP" sz="1400" b="1" dirty="0" smtClean="0">
                          <a:effectLst/>
                          <a:latin typeface="+mn-ea"/>
                          <a:ea typeface="+mn-ea"/>
                        </a:rPr>
                        <a:t>（小児がん除く）</a:t>
                      </a: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200" b="1" dirty="0" smtClean="0">
                          <a:effectLst/>
                          <a:latin typeface="+mn-ea"/>
                          <a:ea typeface="+mn-ea"/>
                        </a:rPr>
                        <a:t>【平成</a:t>
                      </a:r>
                      <a:r>
                        <a:rPr lang="en-US" altLang="ja-JP" sz="1200" b="1" dirty="0" smtClean="0">
                          <a:effectLst/>
                          <a:latin typeface="+mn-ea"/>
                          <a:ea typeface="+mn-ea"/>
                        </a:rPr>
                        <a:t>30</a:t>
                      </a:r>
                      <a:r>
                        <a:rPr lang="ja-JP" altLang="ja-JP" sz="1200" b="1" dirty="0" smtClean="0">
                          <a:effectLst/>
                          <a:latin typeface="+mn-ea"/>
                          <a:ea typeface="+mn-ea"/>
                        </a:rPr>
                        <a:t>（</a:t>
                      </a:r>
                      <a:r>
                        <a:rPr lang="en-US" altLang="ja-JP" sz="1200" b="1" dirty="0" smtClean="0">
                          <a:effectLst/>
                          <a:latin typeface="+mn-ea"/>
                          <a:ea typeface="+mn-ea"/>
                        </a:rPr>
                        <a:t>2018</a:t>
                      </a:r>
                      <a:r>
                        <a:rPr lang="ja-JP" altLang="ja-JP" sz="1200" b="1" dirty="0" smtClean="0">
                          <a:effectLst/>
                          <a:latin typeface="+mn-ea"/>
                          <a:ea typeface="+mn-ea"/>
                        </a:rPr>
                        <a:t>）年】</a:t>
                      </a:r>
                      <a:endParaRPr lang="ja-JP" altLang="ja-JP" sz="12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60199">
                <a:tc>
                  <a:txBody>
                    <a:bodyPr/>
                    <a:lstStyle/>
                    <a:p>
                      <a:pPr algn="ctr" fontAlgn="auto">
                        <a:lnSpc>
                          <a:spcPts val="1600"/>
                        </a:lnSpc>
                        <a:spcAft>
                          <a:spcPts val="0"/>
                        </a:spcAft>
                      </a:pPr>
                      <a:r>
                        <a:rPr lang="ja-JP" sz="1400" b="1" dirty="0">
                          <a:effectLst/>
                          <a:latin typeface="+mn-ea"/>
                          <a:ea typeface="+mn-ea"/>
                        </a:rPr>
                        <a:t>５</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地域連携クリティカルパスを適用</a:t>
                      </a:r>
                      <a:r>
                        <a:rPr lang="ja-JP" sz="1400" b="1" dirty="0" smtClean="0">
                          <a:effectLst/>
                          <a:latin typeface="+mn-ea"/>
                          <a:ea typeface="+mn-ea"/>
                        </a:rPr>
                        <a:t>した</a:t>
                      </a:r>
                      <a:r>
                        <a:rPr lang="ja-JP" altLang="en-US" sz="1400" b="1" dirty="0" smtClean="0">
                          <a:effectLst/>
                          <a:latin typeface="+mn-ea"/>
                          <a:ea typeface="+mn-ea"/>
                        </a:rPr>
                        <a:t>延</a:t>
                      </a:r>
                      <a:r>
                        <a:rPr lang="ja-JP" sz="1400" b="1" dirty="0" smtClean="0">
                          <a:effectLst/>
                          <a:latin typeface="+mn-ea"/>
                          <a:ea typeface="+mn-ea"/>
                        </a:rPr>
                        <a:t>べ患者数</a:t>
                      </a:r>
                      <a:endParaRPr lang="en-US" altLang="ja-JP" sz="1400" b="1" dirty="0" smtClean="0">
                        <a:effectLst/>
                        <a:latin typeface="+mn-ea"/>
                        <a:ea typeface="+mn-ea"/>
                      </a:endParaRPr>
                    </a:p>
                    <a:p>
                      <a:pPr algn="l" fontAlgn="auto">
                        <a:lnSpc>
                          <a:spcPts val="1400"/>
                        </a:lnSpc>
                        <a:spcAft>
                          <a:spcPts val="0"/>
                        </a:spcAft>
                      </a:pPr>
                      <a:r>
                        <a:rPr lang="ja-JP" sz="1400" b="1" dirty="0" smtClean="0">
                          <a:effectLst/>
                          <a:latin typeface="+mn-ea"/>
                          <a:ea typeface="+mn-ea"/>
                        </a:rPr>
                        <a:t>【</a:t>
                      </a: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effectLst/>
                          <a:latin typeface="+mn-ea"/>
                          <a:ea typeface="+mn-ea"/>
                        </a:rPr>
                        <a:t>697</a:t>
                      </a:r>
                      <a:r>
                        <a:rPr lang="ja-JP" sz="1400" b="1" dirty="0" smtClean="0">
                          <a:effectLst/>
                          <a:latin typeface="+mn-ea"/>
                          <a:ea typeface="+mn-ea"/>
                        </a:rPr>
                        <a:t>名</a:t>
                      </a:r>
                      <a:r>
                        <a:rPr lang="ja-JP" sz="1400" b="1" dirty="0">
                          <a:effectLst/>
                          <a:latin typeface="+mn-ea"/>
                          <a:ea typeface="+mn-ea"/>
                        </a:rPr>
                        <a:t>／</a:t>
                      </a:r>
                      <a:r>
                        <a:rPr lang="en-US" sz="1400" b="1" dirty="0">
                          <a:effectLst/>
                          <a:latin typeface="+mn-ea"/>
                          <a:ea typeface="+mn-ea"/>
                        </a:rPr>
                        <a:t>64</a:t>
                      </a:r>
                      <a:r>
                        <a:rPr 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sz="1400" b="1" dirty="0" smtClean="0">
                          <a:effectLst/>
                          <a:latin typeface="+mn-ea"/>
                          <a:ea typeface="+mn-ea"/>
                        </a:rPr>
                        <a:t>（</a:t>
                      </a: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【平成</a:t>
                      </a:r>
                      <a:r>
                        <a:rPr lang="en-US" sz="1200" b="1" dirty="0" smtClean="0">
                          <a:effectLst/>
                          <a:latin typeface="+mn-ea"/>
                          <a:ea typeface="+mn-ea"/>
                        </a:rPr>
                        <a:t>2</a:t>
                      </a:r>
                      <a:r>
                        <a:rPr lang="en-US" altLang="ja-JP" sz="1200" b="1" dirty="0" smtClean="0">
                          <a:effectLst/>
                          <a:latin typeface="+mn-ea"/>
                          <a:ea typeface="+mn-ea"/>
                        </a:rPr>
                        <a:t>9</a:t>
                      </a:r>
                      <a:r>
                        <a:rPr lang="ja-JP" sz="1200" b="1" dirty="0" smtClean="0">
                          <a:effectLst/>
                          <a:latin typeface="+mn-ea"/>
                          <a:ea typeface="+mn-ea"/>
                        </a:rPr>
                        <a:t>（</a:t>
                      </a:r>
                      <a:r>
                        <a:rPr lang="en-US" sz="1200" b="1" dirty="0" smtClean="0">
                          <a:effectLst/>
                          <a:latin typeface="+mn-ea"/>
                          <a:ea typeface="+mn-ea"/>
                        </a:rPr>
                        <a:t>201</a:t>
                      </a:r>
                      <a:r>
                        <a:rPr lang="en-US" altLang="ja-JP" sz="1200" b="1" dirty="0" smtClean="0">
                          <a:effectLst/>
                          <a:latin typeface="+mn-ea"/>
                          <a:ea typeface="+mn-ea"/>
                        </a:rPr>
                        <a:t>7</a:t>
                      </a:r>
                      <a:r>
                        <a:rPr lang="ja-JP" sz="1200" b="1" dirty="0" smtClean="0">
                          <a:effectLst/>
                          <a:latin typeface="+mn-ea"/>
                          <a:ea typeface="+mn-ea"/>
                        </a:rPr>
                        <a:t>）年</a:t>
                      </a:r>
                      <a:r>
                        <a:rPr lang="en-US" altLang="ja-JP" sz="1200" b="1" dirty="0" smtClean="0">
                          <a:effectLst/>
                          <a:latin typeface="+mn-ea"/>
                          <a:ea typeface="+mn-ea"/>
                        </a:rPr>
                        <a:t>4</a:t>
                      </a:r>
                      <a:r>
                        <a:rPr lang="ja-JP" sz="1200" b="1" dirty="0" smtClean="0">
                          <a:effectLst/>
                          <a:latin typeface="+mn-ea"/>
                          <a:ea typeface="+mn-ea"/>
                        </a:rPr>
                        <a:t>月</a:t>
                      </a:r>
                      <a:r>
                        <a:rPr lang="ja-JP" sz="1200" b="1" dirty="0">
                          <a:effectLst/>
                          <a:latin typeface="+mn-ea"/>
                          <a:ea typeface="+mn-ea"/>
                        </a:rPr>
                        <a:t>～７月】</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effectLst/>
                          <a:latin typeface="+mn-ea"/>
                          <a:ea typeface="+mn-ea"/>
                        </a:rPr>
                        <a:t>3,661</a:t>
                      </a:r>
                      <a:r>
                        <a:rPr lang="ja-JP" altLang="ja-JP" sz="1400" b="1" dirty="0" smtClean="0">
                          <a:effectLst/>
                          <a:latin typeface="+mn-ea"/>
                          <a:ea typeface="+mn-ea"/>
                        </a:rPr>
                        <a:t>名／</a:t>
                      </a:r>
                      <a:r>
                        <a:rPr lang="en-US" altLang="ja-JP" sz="1400" b="1" dirty="0" smtClean="0">
                          <a:effectLst/>
                          <a:latin typeface="+mn-ea"/>
                          <a:ea typeface="+mn-ea"/>
                        </a:rPr>
                        <a:t>64</a:t>
                      </a:r>
                      <a:r>
                        <a:rPr lang="ja-JP" altLang="ja-JP" sz="1400" b="1" dirty="0" smtClean="0">
                          <a:effectLst/>
                          <a:latin typeface="+mn-ea"/>
                          <a:ea typeface="+mn-ea"/>
                        </a:rPr>
                        <a:t>病院</a:t>
                      </a:r>
                      <a:endParaRPr lang="en-US" altLang="ja-JP" sz="1400" b="1" dirty="0" smtClean="0">
                        <a:effectLst/>
                        <a:latin typeface="+mn-ea"/>
                        <a:ea typeface="+mn-ea"/>
                      </a:endParaRPr>
                    </a:p>
                    <a:p>
                      <a:pPr algn="ctr" fontAlgn="auto">
                        <a:lnSpc>
                          <a:spcPts val="1400"/>
                        </a:lnSpc>
                        <a:spcAft>
                          <a:spcPts val="0"/>
                        </a:spcAft>
                      </a:pPr>
                      <a:r>
                        <a:rPr lang="ja-JP" altLang="ja-JP" sz="1400" b="1" dirty="0" smtClean="0">
                          <a:effectLst/>
                          <a:latin typeface="+mn-ea"/>
                          <a:ea typeface="+mn-ea"/>
                        </a:rPr>
                        <a:t>（小児がん除く）</a:t>
                      </a:r>
                    </a:p>
                    <a:p>
                      <a:pPr algn="ctr" fontAlgn="auto">
                        <a:lnSpc>
                          <a:spcPts val="1400"/>
                        </a:lnSpc>
                        <a:spcAft>
                          <a:spcPts val="0"/>
                        </a:spcAft>
                      </a:pPr>
                      <a:r>
                        <a:rPr lang="ja-JP" altLang="ja-JP" sz="1200" b="1" dirty="0" smtClean="0">
                          <a:effectLst/>
                          <a:latin typeface="+mn-ea"/>
                          <a:ea typeface="+mn-ea"/>
                        </a:rPr>
                        <a:t>【平成</a:t>
                      </a:r>
                      <a:r>
                        <a:rPr lang="en-US" altLang="ja-JP" sz="1200" b="1" dirty="0" smtClean="0">
                          <a:effectLst/>
                          <a:latin typeface="+mn-ea"/>
                          <a:ea typeface="+mn-ea"/>
                        </a:rPr>
                        <a:t>30</a:t>
                      </a:r>
                      <a:r>
                        <a:rPr lang="ja-JP" altLang="ja-JP" sz="1200" b="1" dirty="0" smtClean="0">
                          <a:effectLst/>
                          <a:latin typeface="+mn-ea"/>
                          <a:ea typeface="+mn-ea"/>
                        </a:rPr>
                        <a:t>（</a:t>
                      </a:r>
                      <a:r>
                        <a:rPr lang="en-US" altLang="ja-JP" sz="1200" b="1" dirty="0" smtClean="0">
                          <a:effectLst/>
                          <a:latin typeface="+mn-ea"/>
                          <a:ea typeface="+mn-ea"/>
                        </a:rPr>
                        <a:t>2018</a:t>
                      </a:r>
                      <a:r>
                        <a:rPr lang="ja-JP" altLang="ja-JP" sz="1200" b="1" dirty="0" smtClean="0">
                          <a:effectLst/>
                          <a:latin typeface="+mn-ea"/>
                          <a:ea typeface="+mn-ea"/>
                        </a:rPr>
                        <a:t>）年】</a:t>
                      </a:r>
                      <a:endParaRPr lang="en-US" altLang="ja-JP" sz="1200" b="1" dirty="0" smtClean="0">
                        <a:effectLst/>
                        <a:latin typeface="+mn-ea"/>
                        <a:ea typeface="+mn-ea"/>
                      </a:endParaRPr>
                    </a:p>
                    <a:p>
                      <a:pPr algn="ctr" fontAlgn="auto">
                        <a:lnSpc>
                          <a:spcPts val="1400"/>
                        </a:lnSpc>
                        <a:spcAft>
                          <a:spcPts val="0"/>
                        </a:spcAft>
                      </a:pPr>
                      <a:r>
                        <a:rPr lang="en-US" altLang="ja-JP" sz="900" b="1" dirty="0" smtClean="0">
                          <a:solidFill>
                            <a:srgbClr val="000000"/>
                          </a:solidFill>
                          <a:effectLst/>
                          <a:latin typeface="+mn-ea"/>
                          <a:ea typeface="+mn-ea"/>
                          <a:cs typeface="HG丸ｺﾞｼｯｸM-PRO"/>
                        </a:rPr>
                        <a:t>※</a:t>
                      </a:r>
                      <a:r>
                        <a:rPr lang="ja-JP" altLang="en-US" sz="900" b="1" dirty="0" smtClean="0">
                          <a:solidFill>
                            <a:srgbClr val="000000"/>
                          </a:solidFill>
                          <a:effectLst/>
                          <a:latin typeface="+mn-ea"/>
                          <a:ea typeface="+mn-ea"/>
                          <a:cs typeface="HG丸ｺﾞｼｯｸM-PRO"/>
                        </a:rPr>
                        <a:t>集計期間に変更あり（３か月間→１年間）</a:t>
                      </a:r>
                      <a:endParaRPr lang="ja-JP" altLang="ja-JP" sz="9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がん医療の充実</a:t>
            </a:r>
          </a:p>
        </p:txBody>
      </p:sp>
      <p:sp>
        <p:nvSpPr>
          <p:cNvPr id="15" name="正方形/長方形 14"/>
          <p:cNvSpPr/>
          <p:nvPr/>
        </p:nvSpPr>
        <p:spPr>
          <a:xfrm>
            <a:off x="143435" y="880670"/>
            <a:ext cx="5241164"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（１）</a:t>
            </a:r>
            <a:r>
              <a:rPr kumimoji="1" lang="ja-JP" altLang="en-US" sz="2000" b="1" dirty="0">
                <a:solidFill>
                  <a:schemeClr val="bg1"/>
                </a:solidFill>
              </a:rPr>
              <a:t>医療提供体制の充実　計画</a:t>
            </a:r>
            <a:r>
              <a:rPr kumimoji="1" lang="ja-JP" altLang="en-US" sz="2000" b="1" dirty="0" smtClean="0">
                <a:solidFill>
                  <a:schemeClr val="bg1"/>
                </a:solidFill>
              </a:rPr>
              <a:t>Ｐ</a:t>
            </a:r>
            <a:r>
              <a:rPr kumimoji="1" lang="en-US" altLang="ja-JP" sz="2000" b="1" dirty="0" smtClean="0">
                <a:solidFill>
                  <a:schemeClr val="bg1"/>
                </a:solidFill>
              </a:rPr>
              <a:t>50-51</a:t>
            </a:r>
            <a:endParaRPr kumimoji="1" lang="en-US" altLang="ja-JP" sz="2000" b="1" dirty="0">
              <a:solidFill>
                <a:schemeClr val="bg1"/>
              </a:solidFill>
            </a:endParaRPr>
          </a:p>
        </p:txBody>
      </p:sp>
      <p:sp>
        <p:nvSpPr>
          <p:cNvPr id="13" name="正方形/長方形 12"/>
          <p:cNvSpPr/>
          <p:nvPr/>
        </p:nvSpPr>
        <p:spPr>
          <a:xfrm>
            <a:off x="510761" y="1418165"/>
            <a:ext cx="8130963" cy="369332"/>
          </a:xfrm>
          <a:prstGeom prst="rect">
            <a:avLst/>
          </a:prstGeom>
        </p:spPr>
        <p:txBody>
          <a:bodyPr wrap="square">
            <a:spAutoFit/>
          </a:bodyPr>
          <a:lstStyle/>
          <a:p>
            <a:r>
              <a:rPr lang="ja-JP" altLang="en-US" b="1" dirty="0"/>
              <a:t>≪第３期大阪府がん対策推進計画における個別</a:t>
            </a:r>
            <a:r>
              <a:rPr lang="ja-JP" altLang="en-US" b="1" dirty="0" smtClean="0"/>
              <a:t>目標及びモニタリング指標≫</a:t>
            </a:r>
            <a:endParaRPr lang="ja-JP" altLang="en-US" b="1" dirty="0"/>
          </a:p>
        </p:txBody>
      </p:sp>
      <p:sp>
        <p:nvSpPr>
          <p:cNvPr id="2" name="テキスト ボックス 1"/>
          <p:cNvSpPr txBox="1"/>
          <p:nvPr/>
        </p:nvSpPr>
        <p:spPr>
          <a:xfrm>
            <a:off x="7957772" y="220464"/>
            <a:ext cx="1625183" cy="369332"/>
          </a:xfrm>
          <a:prstGeom prst="rect">
            <a:avLst/>
          </a:prstGeom>
          <a:solidFill>
            <a:schemeClr val="bg1"/>
          </a:solidFill>
          <a:ln>
            <a:solidFill>
              <a:schemeClr val="tx1"/>
            </a:solidFill>
          </a:ln>
        </p:spPr>
        <p:txBody>
          <a:bodyPr wrap="square" rtlCol="0">
            <a:spAutoFit/>
          </a:bodyPr>
          <a:lstStyle/>
          <a:p>
            <a:pPr algn="ctr"/>
            <a:r>
              <a:rPr kumimoji="1" lang="ja-JP" altLang="en-US" b="1" dirty="0" smtClean="0"/>
              <a:t>資料１－１</a:t>
            </a:r>
            <a:endParaRPr kumimoji="1" lang="ja-JP" altLang="en-US" b="1" dirty="0"/>
          </a:p>
        </p:txBody>
      </p:sp>
    </p:spTree>
    <p:extLst>
      <p:ext uri="{BB962C8B-B14F-4D97-AF65-F5344CB8AC3E}">
        <p14:creationId xmlns:p14="http://schemas.microsoft.com/office/powerpoint/2010/main" val="2615251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0457" y="204136"/>
            <a:ext cx="9311426" cy="65057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2083592338"/>
              </p:ext>
            </p:extLst>
          </p:nvPr>
        </p:nvGraphicFramePr>
        <p:xfrm>
          <a:off x="437881" y="356421"/>
          <a:ext cx="8976575" cy="725403"/>
        </p:xfrm>
        <a:graphic>
          <a:graphicData uri="http://schemas.openxmlformats.org/drawingml/2006/table">
            <a:tbl>
              <a:tblPr firstRow="1" bandRow="1">
                <a:tableStyleId>{5C22544A-7EE6-4342-B048-85BDC9FD1C3A}</a:tableStyleId>
              </a:tblPr>
              <a:tblGrid>
                <a:gridCol w="1107584">
                  <a:extLst>
                    <a:ext uri="{9D8B030D-6E8A-4147-A177-3AD203B41FA5}">
                      <a16:colId xmlns:a16="http://schemas.microsoft.com/office/drawing/2014/main" val="3795206225"/>
                    </a:ext>
                  </a:extLst>
                </a:gridCol>
                <a:gridCol w="7868991">
                  <a:extLst>
                    <a:ext uri="{9D8B030D-6E8A-4147-A177-3AD203B41FA5}">
                      <a16:colId xmlns:a16="http://schemas.microsoft.com/office/drawing/2014/main" val="1328953327"/>
                    </a:ext>
                  </a:extLst>
                </a:gridCol>
              </a:tblGrid>
              <a:tr h="725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smtClean="0">
                          <a:solidFill>
                            <a:schemeClr val="tx1"/>
                          </a:solidFill>
                        </a:rPr>
                        <a:t>◆がん診療拠点病院を通じて、がん医療の均</a:t>
                      </a:r>
                      <a:r>
                        <a:rPr kumimoji="1" lang="ja-JP" altLang="en-US" sz="1400" b="1" dirty="0" err="1" smtClean="0">
                          <a:solidFill>
                            <a:schemeClr val="tx1"/>
                          </a:solidFill>
                        </a:rPr>
                        <a:t>てん化を</a:t>
                      </a:r>
                      <a:r>
                        <a:rPr kumimoji="1" lang="ja-JP" altLang="en-US" sz="1400" b="1" dirty="0" smtClean="0">
                          <a:solidFill>
                            <a:schemeClr val="tx1"/>
                          </a:solidFill>
                        </a:rPr>
                        <a:t>進めるとともに、二次医療圏毎に地域の</a:t>
                      </a:r>
                      <a:r>
                        <a:rPr kumimoji="1" lang="en-US" altLang="ja-JP" sz="1400" b="1" dirty="0" smtClean="0">
                          <a:solidFill>
                            <a:schemeClr val="tx1"/>
                          </a:solidFill>
                        </a:rPr>
                        <a:t> </a:t>
                      </a:r>
                      <a:r>
                        <a:rPr kumimoji="1" lang="ja-JP" altLang="en-US" sz="1400" b="1" dirty="0" smtClean="0">
                          <a:solidFill>
                            <a:schemeClr val="tx1"/>
                          </a:solidFill>
                        </a:rPr>
                        <a:t>実情に応じて、地域連携の一層の充実を図る必要がある。</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6156101" y="6446539"/>
            <a:ext cx="3541690" cy="365125"/>
          </a:xfrm>
        </p:spPr>
        <p:txBody>
          <a:bodyPr/>
          <a:lstStyle/>
          <a:p>
            <a:r>
              <a:rPr kumimoji="1" lang="ja-JP" altLang="en-US" sz="1400" b="1" dirty="0" smtClean="0">
                <a:latin typeface="+mn-ea"/>
              </a:rPr>
              <a:t>＜がん診療連携検討部会＞　</a:t>
            </a:r>
            <a:r>
              <a:rPr kumimoji="1" lang="ja-JP" altLang="en-US" sz="1600" b="1" dirty="0" smtClean="0">
                <a:latin typeface="+mn-ea"/>
              </a:rPr>
              <a:t>１</a:t>
            </a:r>
            <a:endParaRPr kumimoji="1" lang="ja-JP" altLang="en-US" sz="1600" b="1" dirty="0">
              <a:latin typeface="+mn-ea"/>
            </a:endParaRPr>
          </a:p>
        </p:txBody>
      </p:sp>
      <p:graphicFrame>
        <p:nvGraphicFramePr>
          <p:cNvPr id="9" name="表 8"/>
          <p:cNvGraphicFramePr>
            <a:graphicFrameLocks noGrp="1"/>
          </p:cNvGraphicFramePr>
          <p:nvPr>
            <p:extLst>
              <p:ext uri="{D42A27DB-BD31-4B8C-83A1-F6EECF244321}">
                <p14:modId xmlns:p14="http://schemas.microsoft.com/office/powerpoint/2010/main" val="1955761504"/>
              </p:ext>
            </p:extLst>
          </p:nvPr>
        </p:nvGraphicFramePr>
        <p:xfrm>
          <a:off x="437881" y="1210614"/>
          <a:ext cx="8976575" cy="5308152"/>
        </p:xfrm>
        <a:graphic>
          <a:graphicData uri="http://schemas.openxmlformats.org/drawingml/2006/table">
            <a:tbl>
              <a:tblPr firstRow="1" bandRow="1">
                <a:tableStyleId>{5C22544A-7EE6-4342-B048-85BDC9FD1C3A}</a:tableStyleId>
              </a:tblPr>
              <a:tblGrid>
                <a:gridCol w="1138357">
                  <a:extLst>
                    <a:ext uri="{9D8B030D-6E8A-4147-A177-3AD203B41FA5}">
                      <a16:colId xmlns:a16="http://schemas.microsoft.com/office/drawing/2014/main" val="528851062"/>
                    </a:ext>
                  </a:extLst>
                </a:gridCol>
                <a:gridCol w="7838218">
                  <a:extLst>
                    <a:ext uri="{9D8B030D-6E8A-4147-A177-3AD203B41FA5}">
                      <a16:colId xmlns:a16="http://schemas.microsoft.com/office/drawing/2014/main" val="89849022"/>
                    </a:ext>
                  </a:extLst>
                </a:gridCol>
              </a:tblGrid>
              <a:tr h="3039414">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700"/>
                        </a:lnSpc>
                      </a:pPr>
                      <a:r>
                        <a:rPr kumimoji="1" lang="en-US" altLang="ja-JP" sz="1300" dirty="0" smtClean="0">
                          <a:solidFill>
                            <a:schemeClr val="tx1"/>
                          </a:solidFill>
                        </a:rPr>
                        <a:t>《</a:t>
                      </a:r>
                      <a:r>
                        <a:rPr kumimoji="1" lang="ja-JP" altLang="en-US" sz="1300" u="sng" dirty="0" smtClean="0">
                          <a:solidFill>
                            <a:schemeClr val="tx1"/>
                          </a:solidFill>
                        </a:rPr>
                        <a:t>がん診療拠点病院の機能強化</a:t>
                      </a:r>
                      <a:r>
                        <a:rPr kumimoji="1" lang="en-US" altLang="ja-JP" sz="1300" dirty="0" smtClean="0">
                          <a:solidFill>
                            <a:schemeClr val="tx1"/>
                          </a:solidFill>
                        </a:rPr>
                        <a:t>》</a:t>
                      </a:r>
                      <a:endParaRPr kumimoji="1" lang="en-US" altLang="ja-JP" sz="1300" b="0" dirty="0" smtClean="0">
                        <a:solidFill>
                          <a:schemeClr val="tx1"/>
                        </a:solidFill>
                      </a:endParaRPr>
                    </a:p>
                    <a:p>
                      <a:pPr>
                        <a:lnSpc>
                          <a:spcPts val="1700"/>
                        </a:lnSpc>
                      </a:pPr>
                      <a:r>
                        <a:rPr kumimoji="1" lang="ja-JP" altLang="en-US" sz="1300" b="0" dirty="0" smtClean="0">
                          <a:solidFill>
                            <a:schemeClr val="tx1"/>
                          </a:solidFill>
                        </a:rPr>
                        <a:t>■がん診療連携拠点病院の機能強化を目的とした補助金を交付（</a:t>
                      </a:r>
                      <a:r>
                        <a:rPr kumimoji="1" lang="en-US" altLang="ja-JP" sz="1300" b="0" dirty="0" smtClean="0">
                          <a:solidFill>
                            <a:schemeClr val="tx1"/>
                          </a:solidFill>
                        </a:rPr>
                        <a:t>13</a:t>
                      </a:r>
                      <a:r>
                        <a:rPr kumimoji="1" lang="ja-JP" altLang="en-US" sz="1300" b="0" dirty="0" smtClean="0">
                          <a:solidFill>
                            <a:schemeClr val="tx1"/>
                          </a:solidFill>
                        </a:rPr>
                        <a:t>病院）</a:t>
                      </a:r>
                      <a:endParaRPr kumimoji="1" lang="en-US" altLang="ja-JP" sz="1300" b="0" dirty="0" smtClean="0">
                        <a:solidFill>
                          <a:schemeClr val="tx1"/>
                        </a:solidFill>
                      </a:endParaRPr>
                    </a:p>
                    <a:p>
                      <a:pPr>
                        <a:lnSpc>
                          <a:spcPts val="1700"/>
                        </a:lnSpc>
                      </a:pPr>
                      <a:r>
                        <a:rPr kumimoji="1" lang="ja-JP" altLang="en-US" sz="1300" b="0" dirty="0" smtClean="0">
                          <a:solidFill>
                            <a:schemeClr val="tx1"/>
                          </a:solidFill>
                        </a:rPr>
                        <a:t>■がん診療施設の設備整備に係る補助金を交付（</a:t>
                      </a:r>
                      <a:r>
                        <a:rPr kumimoji="1" lang="en-US" altLang="ja-JP" sz="1300" b="0" dirty="0" smtClean="0">
                          <a:solidFill>
                            <a:schemeClr val="tx1"/>
                          </a:solidFill>
                        </a:rPr>
                        <a:t>19</a:t>
                      </a:r>
                      <a:r>
                        <a:rPr kumimoji="1" lang="ja-JP" altLang="en-US" sz="1300" b="0" dirty="0" smtClean="0">
                          <a:solidFill>
                            <a:schemeClr val="tx1"/>
                          </a:solidFill>
                        </a:rPr>
                        <a:t>病院）</a:t>
                      </a:r>
                      <a:endParaRPr kumimoji="1" lang="en-US" altLang="ja-JP" sz="1300" b="0" dirty="0" smtClean="0">
                        <a:solidFill>
                          <a:schemeClr val="tx1"/>
                        </a:solidFill>
                      </a:endParaRPr>
                    </a:p>
                    <a:p>
                      <a:pPr>
                        <a:lnSpc>
                          <a:spcPts val="1700"/>
                        </a:lnSpc>
                      </a:pPr>
                      <a:r>
                        <a:rPr kumimoji="1" lang="ja-JP" altLang="en-US" sz="1300" b="0" dirty="0" smtClean="0">
                          <a:solidFill>
                            <a:schemeClr val="tx1"/>
                          </a:solidFill>
                        </a:rPr>
                        <a:t>■国拠点病院の推薦</a:t>
                      </a:r>
                      <a:r>
                        <a:rPr kumimoji="1" lang="en-US" altLang="ja-JP" sz="1300" b="0" dirty="0" smtClean="0">
                          <a:solidFill>
                            <a:schemeClr val="tx1"/>
                          </a:solidFill>
                        </a:rPr>
                        <a:t>【</a:t>
                      </a:r>
                      <a:r>
                        <a:rPr kumimoji="1" lang="ja-JP" altLang="en-US" sz="1300" b="0" dirty="0" smtClean="0">
                          <a:solidFill>
                            <a:schemeClr val="tx1"/>
                          </a:solidFill>
                        </a:rPr>
                        <a:t>高度型新規：</a:t>
                      </a:r>
                      <a:r>
                        <a:rPr kumimoji="1" lang="en-US" altLang="ja-JP" sz="1300" b="0" dirty="0" smtClean="0">
                          <a:solidFill>
                            <a:schemeClr val="tx1"/>
                          </a:solidFill>
                        </a:rPr>
                        <a:t>6</a:t>
                      </a:r>
                      <a:r>
                        <a:rPr kumimoji="1" lang="ja-JP" altLang="en-US" sz="1300" b="0" dirty="0" smtClean="0">
                          <a:solidFill>
                            <a:schemeClr val="tx1"/>
                          </a:solidFill>
                        </a:rPr>
                        <a:t>病院、指定更新：</a:t>
                      </a:r>
                      <a:r>
                        <a:rPr kumimoji="1" lang="en-US" altLang="ja-JP" sz="1300" b="0" dirty="0" smtClean="0">
                          <a:solidFill>
                            <a:schemeClr val="tx1"/>
                          </a:solidFill>
                        </a:rPr>
                        <a:t>3</a:t>
                      </a:r>
                      <a:r>
                        <a:rPr kumimoji="1" lang="ja-JP" altLang="en-US" sz="1300" b="0" dirty="0" smtClean="0">
                          <a:solidFill>
                            <a:schemeClr val="tx1"/>
                          </a:solidFill>
                        </a:rPr>
                        <a:t>病院、現況報告：</a:t>
                      </a:r>
                      <a:r>
                        <a:rPr kumimoji="1" lang="en-US" altLang="ja-JP" sz="1300" b="0" dirty="0" smtClean="0">
                          <a:solidFill>
                            <a:schemeClr val="tx1"/>
                          </a:solidFill>
                        </a:rPr>
                        <a:t>8</a:t>
                      </a:r>
                      <a:r>
                        <a:rPr kumimoji="1" lang="ja-JP" altLang="en-US" sz="1300" b="0" dirty="0" smtClean="0">
                          <a:solidFill>
                            <a:schemeClr val="tx1"/>
                          </a:solidFill>
                        </a:rPr>
                        <a:t>病院</a:t>
                      </a:r>
                      <a:r>
                        <a:rPr kumimoji="1" lang="en-US" altLang="ja-JP" sz="1300" b="0" dirty="0" smtClean="0">
                          <a:solidFill>
                            <a:schemeClr val="tx1"/>
                          </a:solidFill>
                        </a:rPr>
                        <a:t>】</a:t>
                      </a:r>
                    </a:p>
                    <a:p>
                      <a:pPr>
                        <a:lnSpc>
                          <a:spcPts val="1700"/>
                        </a:lnSpc>
                      </a:pPr>
                      <a:r>
                        <a:rPr kumimoji="1" lang="ja-JP" altLang="en-US" sz="1300" b="0" dirty="0" smtClean="0">
                          <a:solidFill>
                            <a:schemeClr val="tx1"/>
                          </a:solidFill>
                        </a:rPr>
                        <a:t>■府指定要件の改正、指定病院の決定</a:t>
                      </a:r>
                      <a:r>
                        <a:rPr kumimoji="1" lang="en-US" altLang="ja-JP" sz="1300" b="0" dirty="0" smtClean="0">
                          <a:solidFill>
                            <a:schemeClr val="tx1"/>
                          </a:solidFill>
                        </a:rPr>
                        <a:t>【</a:t>
                      </a:r>
                      <a:r>
                        <a:rPr kumimoji="1" lang="ja-JP" altLang="en-US" sz="1300" b="0" dirty="0" smtClean="0">
                          <a:solidFill>
                            <a:schemeClr val="tx1"/>
                          </a:solidFill>
                        </a:rPr>
                        <a:t>更新：</a:t>
                      </a:r>
                      <a:r>
                        <a:rPr kumimoji="1" lang="en-US" altLang="ja-JP" sz="1300" b="0" dirty="0" smtClean="0">
                          <a:solidFill>
                            <a:schemeClr val="tx1"/>
                          </a:solidFill>
                        </a:rPr>
                        <a:t>47</a:t>
                      </a:r>
                      <a:r>
                        <a:rPr kumimoji="1" lang="ja-JP" altLang="en-US" sz="1300" b="0" dirty="0" smtClean="0">
                          <a:solidFill>
                            <a:schemeClr val="tx1"/>
                          </a:solidFill>
                        </a:rPr>
                        <a:t>病院、新規：</a:t>
                      </a:r>
                      <a:r>
                        <a:rPr kumimoji="1" lang="en-US" altLang="ja-JP" sz="1300" b="0" dirty="0" smtClean="0">
                          <a:solidFill>
                            <a:schemeClr val="tx1"/>
                          </a:solidFill>
                        </a:rPr>
                        <a:t>2</a:t>
                      </a:r>
                      <a:r>
                        <a:rPr kumimoji="1" lang="ja-JP" altLang="en-US" sz="1300" b="0" dirty="0" smtClean="0">
                          <a:solidFill>
                            <a:schemeClr val="tx1"/>
                          </a:solidFill>
                        </a:rPr>
                        <a:t>病院、小児新規：</a:t>
                      </a:r>
                      <a:r>
                        <a:rPr kumimoji="1" lang="en-US" altLang="ja-JP" sz="1300" b="0" dirty="0" smtClean="0">
                          <a:solidFill>
                            <a:schemeClr val="tx1"/>
                          </a:solidFill>
                        </a:rPr>
                        <a:t>2</a:t>
                      </a:r>
                      <a:r>
                        <a:rPr kumimoji="1" lang="ja-JP" altLang="en-US" sz="1300" b="0" dirty="0" smtClean="0">
                          <a:solidFill>
                            <a:schemeClr val="tx1"/>
                          </a:solidFill>
                        </a:rPr>
                        <a:t>病院</a:t>
                      </a:r>
                      <a:r>
                        <a:rPr kumimoji="1" lang="en-US" altLang="ja-JP" sz="1300" b="0" dirty="0" smtClean="0">
                          <a:solidFill>
                            <a:schemeClr val="tx1"/>
                          </a:solidFill>
                        </a:rPr>
                        <a:t>】</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がん医療連携体制の充実</a:t>
                      </a:r>
                      <a:r>
                        <a:rPr kumimoji="1" lang="en-US" altLang="ja-JP" sz="1300" dirty="0" smtClean="0">
                          <a:solidFill>
                            <a:schemeClr val="tx1"/>
                          </a:solidFill>
                        </a:rPr>
                        <a:t>》</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300" b="0" dirty="0" smtClean="0">
                          <a:solidFill>
                            <a:schemeClr val="tx1"/>
                          </a:solidFill>
                        </a:rPr>
                        <a:t>■地域連携強化事業の実施</a:t>
                      </a:r>
                      <a:endParaRPr kumimoji="1" lang="en-US" altLang="ja-JP" sz="1300" b="0" dirty="0" smtClean="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300" b="0" dirty="0" smtClean="0">
                          <a:solidFill>
                            <a:schemeClr val="tx1"/>
                          </a:solidFill>
                        </a:rPr>
                        <a:t>■大阪府がん診療連携協議会と連携し、各圏域のがん診療ネットワーク協議会へがん登録等を用いた分析を実施するよう働きかけを行った。（年度末に協議会で報告予定。）</a:t>
                      </a:r>
                      <a:endParaRPr kumimoji="1" lang="en-US" altLang="ja-JP" sz="1300" b="0"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人材育成の充実</a:t>
                      </a:r>
                      <a:r>
                        <a:rPr kumimoji="1" lang="en-US" altLang="ja-JP" sz="1300" dirty="0" smtClean="0">
                          <a:solidFill>
                            <a:schemeClr val="tx1"/>
                          </a:solidFill>
                        </a:rPr>
                        <a:t>》</a:t>
                      </a:r>
                      <a:endParaRPr kumimoji="1" lang="en-US" altLang="ja-JP" sz="1300" b="0" dirty="0" smtClean="0">
                        <a:solidFill>
                          <a:schemeClr val="tx1"/>
                        </a:solidFill>
                      </a:endParaRPr>
                    </a:p>
                    <a:p>
                      <a:pPr>
                        <a:lnSpc>
                          <a:spcPts val="1700"/>
                        </a:lnSpc>
                      </a:pPr>
                      <a:r>
                        <a:rPr kumimoji="1" lang="ja-JP" altLang="en-US" sz="1300" b="0" dirty="0" smtClean="0">
                          <a:solidFill>
                            <a:schemeClr val="tx1"/>
                          </a:solidFill>
                        </a:rPr>
                        <a:t>■近大がんプロとの共催でがんゲノム医療の相談員向け研修会を実施</a:t>
                      </a:r>
                      <a:endParaRPr kumimoji="1" lang="en-US" altLang="ja-JP" sz="1300" b="0" dirty="0" smtClean="0">
                        <a:solidFill>
                          <a:schemeClr val="tx1"/>
                        </a:solidFill>
                      </a:endParaRPr>
                    </a:p>
                    <a:p>
                      <a:pPr>
                        <a:lnSpc>
                          <a:spcPts val="1700"/>
                        </a:lnSpc>
                      </a:pPr>
                      <a:r>
                        <a:rPr kumimoji="1" lang="ja-JP" altLang="en-US" sz="1300" b="0" dirty="0" smtClean="0">
                          <a:solidFill>
                            <a:schemeClr val="tx1"/>
                          </a:solidFill>
                        </a:rPr>
                        <a:t>■国がんの都道府県指導者養成研修への推薦派遣</a:t>
                      </a:r>
                      <a:endParaRPr kumimoji="1" lang="en-US" altLang="ja-JP" sz="1300" b="0" dirty="0" smtClean="0">
                        <a:solidFill>
                          <a:schemeClr val="tx1"/>
                        </a:solidFill>
                      </a:endParaRPr>
                    </a:p>
                    <a:p>
                      <a:pPr>
                        <a:lnSpc>
                          <a:spcPts val="1700"/>
                        </a:lnSpc>
                      </a:pPr>
                      <a:r>
                        <a:rPr kumimoji="1" lang="ja-JP" altLang="en-US" sz="1300" b="0" dirty="0" smtClean="0">
                          <a:solidFill>
                            <a:schemeClr val="tx1"/>
                          </a:solidFill>
                        </a:rPr>
                        <a:t>■大阪府がん診療連携協議会と連携して拠点病院の訪問を行い、好事例等の収集や情報共有、</a:t>
                      </a:r>
                      <a:endParaRPr kumimoji="1" lang="en-US" altLang="ja-JP" sz="1300" b="0" dirty="0" smtClean="0">
                        <a:solidFill>
                          <a:schemeClr val="tx1"/>
                        </a:solidFill>
                      </a:endParaRPr>
                    </a:p>
                    <a:p>
                      <a:pPr>
                        <a:lnSpc>
                          <a:spcPts val="1700"/>
                        </a:lnSpc>
                      </a:pPr>
                      <a:r>
                        <a:rPr kumimoji="1" lang="ja-JP" altLang="en-US" sz="1300" b="0" dirty="0" smtClean="0">
                          <a:solidFill>
                            <a:schemeClr val="tx1"/>
                          </a:solidFill>
                        </a:rPr>
                        <a:t>　要件充足状況の確認を実施</a:t>
                      </a:r>
                      <a:r>
                        <a:rPr kumimoji="1" lang="en-US" altLang="ja-JP" sz="1300" b="0" dirty="0" smtClean="0">
                          <a:solidFill>
                            <a:schemeClr val="tx1"/>
                          </a:solidFill>
                        </a:rPr>
                        <a:t>【</a:t>
                      </a:r>
                      <a:r>
                        <a:rPr kumimoji="1" lang="ja-JP" altLang="en-US" sz="1300" b="0" dirty="0" smtClean="0">
                          <a:solidFill>
                            <a:schemeClr val="tx1"/>
                          </a:solidFill>
                        </a:rPr>
                        <a:t>国拠点：</a:t>
                      </a:r>
                      <a:r>
                        <a:rPr kumimoji="1" lang="en-US" altLang="ja-JP" sz="1300" b="0" dirty="0" smtClean="0">
                          <a:solidFill>
                            <a:schemeClr val="tx1"/>
                          </a:solidFill>
                        </a:rPr>
                        <a:t>5</a:t>
                      </a:r>
                      <a:r>
                        <a:rPr kumimoji="1" lang="ja-JP" altLang="en-US" sz="1300" b="0" dirty="0" smtClean="0">
                          <a:solidFill>
                            <a:schemeClr val="tx1"/>
                          </a:solidFill>
                        </a:rPr>
                        <a:t>病院、府拠点：</a:t>
                      </a:r>
                      <a:r>
                        <a:rPr kumimoji="1" lang="en-US" altLang="ja-JP" sz="1300" b="0" dirty="0" smtClean="0">
                          <a:solidFill>
                            <a:schemeClr val="tx1"/>
                          </a:solidFill>
                        </a:rPr>
                        <a:t>2</a:t>
                      </a:r>
                      <a:r>
                        <a:rPr kumimoji="1" lang="ja-JP" altLang="en-US" sz="1300" b="0" dirty="0" smtClean="0">
                          <a:solidFill>
                            <a:schemeClr val="tx1"/>
                          </a:solidFill>
                        </a:rPr>
                        <a:t>病院</a:t>
                      </a:r>
                      <a:r>
                        <a:rPr kumimoji="1" lang="en-US" altLang="ja-JP" sz="1300" b="0" dirty="0" smtClean="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3255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課題</a:t>
                      </a:r>
                      <a:r>
                        <a:rPr kumimoji="1" lang="en-US" altLang="ja-JP" sz="1300" b="1" dirty="0" smtClean="0">
                          <a:solidFill>
                            <a:schemeClr val="tx1"/>
                          </a:solidFill>
                          <a:latin typeface="+mn-ea"/>
                          <a:ea typeface="+mn-ea"/>
                        </a:rPr>
                        <a:t>》</a:t>
                      </a:r>
                    </a:p>
                    <a:p>
                      <a:pPr>
                        <a:lnSpc>
                          <a:spcPts val="1700"/>
                        </a:lnSpc>
                      </a:pPr>
                      <a:r>
                        <a:rPr kumimoji="1" lang="ja-JP" altLang="en-US" sz="1300" b="0" dirty="0" smtClean="0">
                          <a:solidFill>
                            <a:schemeClr val="tx1"/>
                          </a:solidFill>
                          <a:latin typeface="+mn-ea"/>
                          <a:ea typeface="+mn-ea"/>
                        </a:rPr>
                        <a:t>■府内がん医療提供体制の均</a:t>
                      </a:r>
                      <a:r>
                        <a:rPr kumimoji="1" lang="ja-JP" altLang="en-US" sz="1300" b="0" dirty="0" err="1" smtClean="0">
                          <a:solidFill>
                            <a:schemeClr val="tx1"/>
                          </a:solidFill>
                          <a:latin typeface="+mn-ea"/>
                          <a:ea typeface="+mn-ea"/>
                        </a:rPr>
                        <a:t>てん化の</a:t>
                      </a:r>
                      <a:r>
                        <a:rPr kumimoji="1" lang="ja-JP" altLang="en-US" sz="1300" b="0" dirty="0" smtClean="0">
                          <a:solidFill>
                            <a:schemeClr val="tx1"/>
                          </a:solidFill>
                          <a:latin typeface="+mn-ea"/>
                          <a:ea typeface="+mn-ea"/>
                        </a:rPr>
                        <a:t>推進。</a:t>
                      </a:r>
                      <a:endParaRPr kumimoji="1" lang="en-US" altLang="ja-JP" sz="1300" b="0" dirty="0" smtClean="0">
                        <a:solidFill>
                          <a:schemeClr val="tx1"/>
                        </a:solidFill>
                        <a:latin typeface="+mn-ea"/>
                        <a:ea typeface="+mn-ea"/>
                      </a:endParaRPr>
                    </a:p>
                    <a:p>
                      <a:pPr>
                        <a:lnSpc>
                          <a:spcPts val="1700"/>
                        </a:lnSpc>
                      </a:pPr>
                      <a:r>
                        <a:rPr kumimoji="1" lang="ja-JP" altLang="en-US" sz="1300" b="0" dirty="0" smtClean="0">
                          <a:solidFill>
                            <a:schemeClr val="tx1"/>
                          </a:solidFill>
                          <a:latin typeface="+mn-ea"/>
                          <a:ea typeface="+mn-ea"/>
                        </a:rPr>
                        <a:t>■各圏域のがん診療ネットワーク協議会における取り組み内容の充実。</a:t>
                      </a:r>
                      <a:endParaRPr kumimoji="1" lang="en-US" altLang="ja-JP" sz="1300" b="0" dirty="0" smtClean="0">
                        <a:solidFill>
                          <a:schemeClr val="tx1"/>
                        </a:solidFill>
                        <a:latin typeface="+mn-ea"/>
                        <a:ea typeface="+mn-ea"/>
                      </a:endParaRPr>
                    </a:p>
                    <a:p>
                      <a:pPr>
                        <a:lnSpc>
                          <a:spcPts val="1700"/>
                        </a:lnSpc>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次年度の取組</a:t>
                      </a:r>
                      <a:r>
                        <a:rPr kumimoji="1" lang="en-US" altLang="ja-JP" sz="1300" b="1" dirty="0" smtClean="0">
                          <a:solidFill>
                            <a:schemeClr val="tx1"/>
                          </a:solidFill>
                          <a:latin typeface="+mn-ea"/>
                          <a:ea typeface="+mn-ea"/>
                        </a:rPr>
                        <a:t>》</a:t>
                      </a:r>
                    </a:p>
                    <a:p>
                      <a:pPr>
                        <a:lnSpc>
                          <a:spcPts val="1700"/>
                        </a:lnSpc>
                      </a:pPr>
                      <a:r>
                        <a:rPr kumimoji="1" lang="ja-JP" altLang="en-US" sz="1300" b="0" dirty="0" smtClean="0">
                          <a:solidFill>
                            <a:schemeClr val="tx1"/>
                          </a:solidFill>
                          <a:latin typeface="+mn-ea"/>
                          <a:ea typeface="+mn-ea"/>
                        </a:rPr>
                        <a:t>■大阪府がん診療連携協議会と連携し、さらなるがん医療提供の充実を図る。</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300" b="0" dirty="0" smtClean="0">
                          <a:solidFill>
                            <a:schemeClr val="tx1"/>
                          </a:solidFill>
                          <a:latin typeface="+mn-ea"/>
                          <a:ea typeface="+mn-ea"/>
                        </a:rPr>
                        <a:t>■各圏域のがん診療ネットワーク協議会におけるがん登録</a:t>
                      </a:r>
                      <a:r>
                        <a:rPr kumimoji="1" lang="ja-JP" altLang="en-US" sz="1300" b="0" smtClean="0">
                          <a:solidFill>
                            <a:schemeClr val="tx1"/>
                          </a:solidFill>
                          <a:latin typeface="+mn-ea"/>
                          <a:ea typeface="+mn-ea"/>
                        </a:rPr>
                        <a:t>を用いた分析</a:t>
                      </a:r>
                      <a:r>
                        <a:rPr kumimoji="1" lang="ja-JP" altLang="en-US" sz="1300" b="0" dirty="0" smtClean="0">
                          <a:solidFill>
                            <a:schemeClr val="tx1"/>
                          </a:solidFill>
                          <a:latin typeface="+mn-ea"/>
                          <a:ea typeface="+mn-ea"/>
                        </a:rPr>
                        <a:t>や患者満足度調査等の実施。</a:t>
                      </a:r>
                      <a:endParaRPr kumimoji="1" lang="en-US" altLang="ja-JP" sz="1300" b="0" dirty="0" smtClean="0">
                        <a:solidFill>
                          <a:schemeClr val="tx1"/>
                        </a:solidFill>
                        <a:latin typeface="+mn-ea"/>
                        <a:ea typeface="+mn-ea"/>
                      </a:endParaRPr>
                    </a:p>
                    <a:p>
                      <a:pPr>
                        <a:lnSpc>
                          <a:spcPts val="1700"/>
                        </a:lnSpc>
                      </a:pPr>
                      <a:r>
                        <a:rPr kumimoji="1" lang="ja-JP" altLang="en-US" sz="1300" b="0" dirty="0" smtClean="0">
                          <a:solidFill>
                            <a:schemeClr val="tx1"/>
                          </a:solidFill>
                          <a:latin typeface="+mn-ea"/>
                          <a:ea typeface="+mn-ea"/>
                        </a:rPr>
                        <a:t>■府拠点病院の指定更新（経過措置該当分）</a:t>
                      </a:r>
                      <a:endParaRPr kumimoji="1" lang="en-US" altLang="ja-JP" sz="13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6069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smtClean="0">
                          <a:solidFill>
                            <a:schemeClr val="bg1"/>
                          </a:solidFill>
                        </a:rPr>
                        <a:t>　</a:t>
                      </a:r>
                      <a:r>
                        <a:rPr kumimoji="1" lang="ja-JP" altLang="en-US" sz="1600" b="1" baseline="0" smtClean="0">
                          <a:solidFill>
                            <a:schemeClr val="bg1"/>
                          </a:solidFill>
                        </a:rPr>
                        <a:t> </a:t>
                      </a:r>
                      <a:r>
                        <a:rPr kumimoji="1" lang="ja-JP" altLang="en-US" sz="1600" b="1" smtClean="0">
                          <a:solidFill>
                            <a:schemeClr val="bg1"/>
                          </a:solidFill>
                        </a:rPr>
                        <a:t> </a:t>
                      </a:r>
                      <a:r>
                        <a:rPr kumimoji="1" lang="en-US" altLang="ja-JP" sz="1600" b="1" dirty="0" smtClean="0">
                          <a:solidFill>
                            <a:schemeClr val="bg1"/>
                          </a:solidFill>
                        </a:rPr>
                        <a:t>(</a:t>
                      </a:r>
                      <a:r>
                        <a:rPr kumimoji="1" lang="ja-JP" altLang="en-US" sz="1600" b="1" dirty="0" smtClean="0">
                          <a:solidFill>
                            <a:schemeClr val="bg1"/>
                          </a:solidFill>
                        </a:rPr>
                        <a:t>案</a:t>
                      </a:r>
                      <a:r>
                        <a:rPr kumimoji="1" lang="en-US" altLang="ja-JP" sz="1600" b="1" dirty="0" smtClean="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700"/>
                        </a:lnSpc>
                      </a:pPr>
                      <a:r>
                        <a:rPr kumimoji="1" lang="ja-JP" altLang="en-US" sz="1300" dirty="0" smtClean="0"/>
                        <a:t>がん診療拠点病院機能強化事業（</a:t>
                      </a:r>
                      <a:r>
                        <a:rPr kumimoji="1" lang="en-US" altLang="ja-JP" sz="1300" dirty="0" smtClean="0"/>
                        <a:t>140,342</a:t>
                      </a:r>
                      <a:r>
                        <a:rPr kumimoji="1" lang="ja-JP" altLang="en-US" sz="1300" dirty="0" smtClean="0"/>
                        <a:t>千円）、がん医療提供体制等充実強化事業（</a:t>
                      </a:r>
                      <a:r>
                        <a:rPr kumimoji="1" lang="en-US" altLang="ja-JP" sz="1300" dirty="0" smtClean="0"/>
                        <a:t>140,729</a:t>
                      </a:r>
                      <a:r>
                        <a:rPr kumimoji="1" lang="ja-JP" altLang="en-US" sz="1300" dirty="0" smtClean="0"/>
                        <a:t>千円）、地域医療連携強化事業（</a:t>
                      </a:r>
                      <a:r>
                        <a:rPr kumimoji="1" lang="en-US" altLang="ja-JP" sz="1300" dirty="0" smtClean="0"/>
                        <a:t>4,297</a:t>
                      </a:r>
                      <a:r>
                        <a:rPr kumimoji="1" lang="ja-JP" altLang="en-US" sz="1300" dirty="0" smtClean="0"/>
                        <a:t>千円）</a:t>
                      </a:r>
                      <a:endParaRPr kumimoji="1" lang="en-US" altLang="ja-JP" sz="13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83885" y="1133340"/>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821518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4307</TotalTime>
  <Words>744</Words>
  <Application>Microsoft Office PowerPoint</Application>
  <PresentationFormat>A4 210 x 297 mm</PresentationFormat>
  <Paragraphs>101</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奥平　麻衣子</cp:lastModifiedBy>
  <cp:revision>364</cp:revision>
  <cp:lastPrinted>2020-02-13T03:16:32Z</cp:lastPrinted>
  <dcterms:created xsi:type="dcterms:W3CDTF">2019-06-16T09:06:21Z</dcterms:created>
  <dcterms:modified xsi:type="dcterms:W3CDTF">2020-02-13T03:17:00Z</dcterms:modified>
</cp:coreProperties>
</file>