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9" r:id="rId2"/>
    <p:sldId id="330" r:id="rId3"/>
    <p:sldId id="257" r:id="rId4"/>
    <p:sldId id="307" r:id="rId5"/>
    <p:sldId id="308" r:id="rId6"/>
    <p:sldId id="309" r:id="rId7"/>
    <p:sldId id="312" r:id="rId8"/>
    <p:sldId id="310" r:id="rId9"/>
    <p:sldId id="305" r:id="rId10"/>
    <p:sldId id="291" r:id="rId11"/>
    <p:sldId id="346" r:id="rId12"/>
    <p:sldId id="268" r:id="rId13"/>
    <p:sldId id="280" r:id="rId14"/>
    <p:sldId id="341" r:id="rId15"/>
    <p:sldId id="331" r:id="rId16"/>
    <p:sldId id="333" r:id="rId17"/>
    <p:sldId id="334" r:id="rId18"/>
    <p:sldId id="335" r:id="rId19"/>
    <p:sldId id="336" r:id="rId20"/>
    <p:sldId id="338" r:id="rId21"/>
    <p:sldId id="339" r:id="rId22"/>
    <p:sldId id="340" r:id="rId23"/>
    <p:sldId id="342" r:id="rId24"/>
    <p:sldId id="328" r:id="rId25"/>
    <p:sldId id="313" r:id="rId26"/>
    <p:sldId id="314" r:id="rId27"/>
    <p:sldId id="315" r:id="rId28"/>
    <p:sldId id="316" r:id="rId29"/>
    <p:sldId id="319" r:id="rId30"/>
    <p:sldId id="320" r:id="rId31"/>
    <p:sldId id="321" r:id="rId32"/>
    <p:sldId id="322" r:id="rId33"/>
    <p:sldId id="343" r:id="rId34"/>
    <p:sldId id="344" r:id="rId35"/>
    <p:sldId id="345" r:id="rId3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746" autoAdjust="0"/>
  </p:normalViewPr>
  <p:slideViewPr>
    <p:cSldViewPr>
      <p:cViewPr varScale="1">
        <p:scale>
          <a:sx n="67" d="100"/>
          <a:sy n="67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22081078292889"/>
          <c:y val="6.7509015514792645E-2"/>
          <c:w val="0.72945696901997481"/>
          <c:h val="0.86165313463669202"/>
        </c:manualLayout>
      </c:layout>
      <c:barChart>
        <c:barDir val="col"/>
        <c:grouping val="stacked"/>
        <c:varyColors val="0"/>
        <c:ser>
          <c:idx val="0"/>
          <c:order val="0"/>
          <c:tx>
            <c:v>夫婦のみ</c:v>
          </c:tx>
          <c:spPr>
            <a:solidFill>
              <a:schemeClr val="bg1"/>
            </a:solid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Sheet1!$F$6:$F$15</c:f>
              <c:numCache>
                <c:formatCode>#,##0</c:formatCode>
                <c:ptCount val="10"/>
                <c:pt idx="0">
                  <c:v>255617</c:v>
                </c:pt>
                <c:pt idx="1">
                  <c:v>307671</c:v>
                </c:pt>
                <c:pt idx="2">
                  <c:v>333152</c:v>
                </c:pt>
                <c:pt idx="3">
                  <c:v>388612</c:v>
                </c:pt>
                <c:pt idx="4">
                  <c:v>463495</c:v>
                </c:pt>
                <c:pt idx="5">
                  <c:v>567887</c:v>
                </c:pt>
                <c:pt idx="6">
                  <c:v>656250</c:v>
                </c:pt>
                <c:pt idx="7">
                  <c:v>704568</c:v>
                </c:pt>
                <c:pt idx="8">
                  <c:v>735225</c:v>
                </c:pt>
                <c:pt idx="9">
                  <c:v>763849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A-4ACC-9F41-3095FD3AA9FD}"/>
            </c:ext>
          </c:extLst>
        </c:ser>
        <c:ser>
          <c:idx val="1"/>
          <c:order val="1"/>
          <c:tx>
            <c:v>夫婦と子供</c:v>
          </c:tx>
          <c:spPr>
            <a:pattFill prst="ltVert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Sheet1!$G$6:$G$15</c:f>
              <c:numCache>
                <c:formatCode>#,##0</c:formatCode>
                <c:ptCount val="10"/>
                <c:pt idx="0">
                  <c:v>1071368</c:v>
                </c:pt>
                <c:pt idx="1">
                  <c:v>1263086</c:v>
                </c:pt>
                <c:pt idx="2">
                  <c:v>1308178</c:v>
                </c:pt>
                <c:pt idx="3">
                  <c:v>1305140</c:v>
                </c:pt>
                <c:pt idx="4">
                  <c:v>1279308</c:v>
                </c:pt>
                <c:pt idx="5">
                  <c:v>1237217</c:v>
                </c:pt>
                <c:pt idx="6">
                  <c:v>1188070</c:v>
                </c:pt>
                <c:pt idx="7">
                  <c:v>1127702</c:v>
                </c:pt>
                <c:pt idx="8">
                  <c:v>1086224</c:v>
                </c:pt>
                <c:pt idx="9">
                  <c:v>1054207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A-4ACC-9F41-3095FD3AA9FD}"/>
            </c:ext>
          </c:extLst>
        </c:ser>
        <c:ser>
          <c:idx val="2"/>
          <c:order val="2"/>
          <c:tx>
            <c:v>片親と子供</c:v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Sheet1!$H$6:$H$15</c:f>
              <c:numCache>
                <c:formatCode>#,##0</c:formatCode>
                <c:ptCount val="10"/>
                <c:pt idx="0">
                  <c:v>142221</c:v>
                </c:pt>
                <c:pt idx="1">
                  <c:v>152767</c:v>
                </c:pt>
                <c:pt idx="2">
                  <c:v>174579</c:v>
                </c:pt>
                <c:pt idx="3">
                  <c:v>206432</c:v>
                </c:pt>
                <c:pt idx="4">
                  <c:v>235001</c:v>
                </c:pt>
                <c:pt idx="5">
                  <c:v>262019</c:v>
                </c:pt>
                <c:pt idx="6">
                  <c:v>294347</c:v>
                </c:pt>
                <c:pt idx="7">
                  <c:v>335403</c:v>
                </c:pt>
                <c:pt idx="8">
                  <c:v>363645</c:v>
                </c:pt>
                <c:pt idx="9">
                  <c:v>379678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A-4ACC-9F41-3095FD3AA9FD}"/>
            </c:ext>
          </c:extLst>
        </c:ser>
        <c:ser>
          <c:idx val="3"/>
          <c:order val="3"/>
          <c:tx>
            <c:v>その他の世帯</c:v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Sheet1!$I$6:$I$15</c:f>
              <c:numCache>
                <c:formatCode>#,##0</c:formatCode>
                <c:ptCount val="10"/>
                <c:pt idx="0">
                  <c:v>348984</c:v>
                </c:pt>
                <c:pt idx="1">
                  <c:v>341669</c:v>
                </c:pt>
                <c:pt idx="2">
                  <c:v>327981</c:v>
                </c:pt>
                <c:pt idx="3">
                  <c:v>327656</c:v>
                </c:pt>
                <c:pt idx="4">
                  <c:v>305687</c:v>
                </c:pt>
                <c:pt idx="5">
                  <c:v>294477</c:v>
                </c:pt>
                <c:pt idx="6">
                  <c:v>270572</c:v>
                </c:pt>
                <c:pt idx="7">
                  <c:v>249322</c:v>
                </c:pt>
                <c:pt idx="8">
                  <c:v>219861</c:v>
                </c:pt>
                <c:pt idx="9">
                  <c:v>189878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A-4ACC-9F41-3095FD3AA9FD}"/>
            </c:ext>
          </c:extLst>
        </c:ser>
        <c:ser>
          <c:idx val="4"/>
          <c:order val="4"/>
          <c:tx>
            <c:v>単独世帯</c:v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Sheet1!$J$6:$J$15</c:f>
              <c:numCache>
                <c:formatCode>#,##0</c:formatCode>
                <c:ptCount val="10"/>
                <c:pt idx="0">
                  <c:v>628056</c:v>
                </c:pt>
                <c:pt idx="1">
                  <c:v>607886</c:v>
                </c:pt>
                <c:pt idx="2">
                  <c:v>602660</c:v>
                </c:pt>
                <c:pt idx="3">
                  <c:v>647951</c:v>
                </c:pt>
                <c:pt idx="4">
                  <c:v>747987</c:v>
                </c:pt>
                <c:pt idx="5">
                  <c:v>897425</c:v>
                </c:pt>
                <c:pt idx="6">
                  <c:v>1028792</c:v>
                </c:pt>
                <c:pt idx="7">
                  <c:v>1151774</c:v>
                </c:pt>
                <c:pt idx="8">
                  <c:v>1367908</c:v>
                </c:pt>
                <c:pt idx="9">
                  <c:v>1470615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A-4ACC-9F41-3095FD3AA9FD}"/>
            </c:ext>
          </c:extLst>
        </c:ser>
        <c:ser>
          <c:idx val="5"/>
          <c:order val="5"/>
          <c:tx>
            <c:v>非親族世帯</c:v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Sheet1!$B$6:$B$15</c:f>
              <c:strCache>
                <c:ptCount val="10"/>
                <c:pt idx="0">
                  <c:v>S45年</c:v>
                </c:pt>
                <c:pt idx="1">
                  <c:v>S50年</c:v>
                </c:pt>
                <c:pt idx="2">
                  <c:v>S55年</c:v>
                </c:pt>
                <c:pt idx="3">
                  <c:v>S60年</c:v>
                </c:pt>
                <c:pt idx="4">
                  <c:v>H2年</c:v>
                </c:pt>
                <c:pt idx="5">
                  <c:v>H7年</c:v>
                </c:pt>
                <c:pt idx="6">
                  <c:v>H12年</c:v>
                </c:pt>
                <c:pt idx="7">
                  <c:v>H17年</c:v>
                </c:pt>
                <c:pt idx="8">
                  <c:v>H22年</c:v>
                </c:pt>
                <c:pt idx="9">
                  <c:v>H27年</c:v>
                </c:pt>
              </c:strCache>
            </c:strRef>
          </c:cat>
          <c:val>
            <c:numRef>
              <c:f>Sheet1!$K$6:$K$15</c:f>
              <c:numCache>
                <c:formatCode>#,##0</c:formatCode>
                <c:ptCount val="10"/>
                <c:pt idx="0">
                  <c:v>11343</c:v>
                </c:pt>
                <c:pt idx="1">
                  <c:v>6941</c:v>
                </c:pt>
                <c:pt idx="2">
                  <c:v>6165</c:v>
                </c:pt>
                <c:pt idx="3">
                  <c:v>6738</c:v>
                </c:pt>
                <c:pt idx="4">
                  <c:v>8160</c:v>
                </c:pt>
                <c:pt idx="5">
                  <c:v>11372</c:v>
                </c:pt>
                <c:pt idx="6">
                  <c:v>16809</c:v>
                </c:pt>
                <c:pt idx="7">
                  <c:v>21824</c:v>
                </c:pt>
                <c:pt idx="8">
                  <c:v>34595</c:v>
                </c:pt>
                <c:pt idx="9">
                  <c:v>49282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6A-4ACC-9F41-3095FD3AA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791680"/>
        <c:axId val="144893056"/>
      </c:barChart>
      <c:catAx>
        <c:axId val="19079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4893056"/>
        <c:crosses val="autoZero"/>
        <c:auto val="1"/>
        <c:lblAlgn val="ctr"/>
        <c:lblOffset val="100"/>
        <c:noMultiLvlLbl val="0"/>
      </c:catAx>
      <c:valAx>
        <c:axId val="144893056"/>
        <c:scaling>
          <c:orientation val="minMax"/>
          <c:max val="4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907916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t"/>
      <c:layout>
        <c:manualLayout>
          <c:xMode val="edge"/>
          <c:yMode val="edge"/>
          <c:x val="5.2056300957411601E-2"/>
          <c:y val="0"/>
          <c:w val="0.89999993523563537"/>
          <c:h val="4.7960642739742536E-2"/>
        </c:manualLayout>
      </c:layout>
      <c:overlay val="0"/>
      <c:txPr>
        <a:bodyPr/>
        <a:lstStyle/>
        <a:p>
          <a:pPr>
            <a:defRPr sz="11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技術・人文知識・国際業務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9816879989861871"/>
          <c:y val="5.62635418463905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85749999999999"/>
          <c:y val="8.1550617283950619E-2"/>
          <c:w val="0.79083654760906086"/>
          <c:h val="0.5586251731306889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'17-12-05-0'!$R$12:$R$16</c:f>
              <c:numCache>
                <c:formatCode>_(* #,##0_);_(* \(#,##0\);_(* "-"_);_(@_)</c:formatCode>
                <c:ptCount val="5"/>
                <c:pt idx="0">
                  <c:v>8770</c:v>
                </c:pt>
                <c:pt idx="1">
                  <c:v>9184</c:v>
                </c:pt>
                <c:pt idx="2">
                  <c:v>10471</c:v>
                </c:pt>
                <c:pt idx="3">
                  <c:v>12516</c:v>
                </c:pt>
                <c:pt idx="4">
                  <c:v>15147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C-4341-AEC1-85F2AA4D51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529344"/>
        <c:axId val="199196672"/>
      </c:barChart>
      <c:catAx>
        <c:axId val="20152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9196672"/>
        <c:crosses val="autoZero"/>
        <c:auto val="1"/>
        <c:lblAlgn val="ctr"/>
        <c:lblOffset val="100"/>
        <c:noMultiLvlLbl val="0"/>
      </c:catAx>
      <c:valAx>
        <c:axId val="199196672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9344"/>
        <c:crosses val="autoZero"/>
        <c:crossBetween val="between"/>
        <c:majorUnit val="3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'0121（Q15）'!$F$52</c:f>
          <c:strCache>
            <c:ptCount val="1"/>
            <c:pt idx="0">
              <c:v>全体(n=5000)</c:v>
            </c:pt>
          </c:strCache>
        </c:strRef>
      </c:tx>
      <c:layout>
        <c:manualLayout>
          <c:xMode val="edge"/>
          <c:yMode val="edge"/>
          <c:x val="0.4035510805007898"/>
          <c:y val="1.387956147247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2262397138141757E-2"/>
          <c:y val="0.1017049351895349"/>
          <c:w val="0.83581236567951955"/>
          <c:h val="0.4286149028653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'0121（Q15）'!$G$52</c:f>
              <c:strCache>
                <c:ptCount val="1"/>
                <c:pt idx="0">
                  <c:v>全体平均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'0121（Q15）'!$H$52:$P$52</c:f>
              <c:numCache>
                <c:formatCode>0%</c:formatCode>
                <c:ptCount val="9"/>
                <c:pt idx="0">
                  <c:v>0.74199999999999999</c:v>
                </c:pt>
                <c:pt idx="1">
                  <c:v>0.28900000000000003</c:v>
                </c:pt>
                <c:pt idx="2">
                  <c:v>0.1676</c:v>
                </c:pt>
                <c:pt idx="3">
                  <c:v>0.50580000000000003</c:v>
                </c:pt>
                <c:pt idx="4">
                  <c:v>0.37940000000000002</c:v>
                </c:pt>
                <c:pt idx="5">
                  <c:v>0.13700000000000001</c:v>
                </c:pt>
                <c:pt idx="6">
                  <c:v>0.15660000000000002</c:v>
                </c:pt>
                <c:pt idx="7">
                  <c:v>0.18739999999999998</c:v>
                </c:pt>
                <c:pt idx="8">
                  <c:v>0.43520000000000003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9-475F-B459-579EC5415F29}"/>
            </c:ext>
          </c:extLst>
        </c:ser>
        <c:ser>
          <c:idx val="1"/>
          <c:order val="1"/>
          <c:tx>
            <c:strRef>
              <c:f>'0121（Q15）'!$G$53</c:f>
              <c:strCache>
                <c:ptCount val="1"/>
                <c:pt idx="0">
                  <c:v>20～39歳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'0121（Q15）'!$H$53:$P$53</c:f>
              <c:numCache>
                <c:formatCode>0%</c:formatCode>
                <c:ptCount val="9"/>
                <c:pt idx="0">
                  <c:v>0.69446550416982555</c:v>
                </c:pt>
                <c:pt idx="1">
                  <c:v>0.29795299469294922</c:v>
                </c:pt>
                <c:pt idx="2">
                  <c:v>0.21531463229719483</c:v>
                </c:pt>
                <c:pt idx="3">
                  <c:v>0.32221379833206976</c:v>
                </c:pt>
                <c:pt idx="4">
                  <c:v>0.38438210765731617</c:v>
                </c:pt>
                <c:pt idx="5">
                  <c:v>0.32069749810462467</c:v>
                </c:pt>
                <c:pt idx="6">
                  <c:v>0.14329037149355572</c:v>
                </c:pt>
                <c:pt idx="7">
                  <c:v>0.21758908263836238</c:v>
                </c:pt>
                <c:pt idx="8">
                  <c:v>0.40409401061410155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9-475F-B459-579EC5415F29}"/>
            </c:ext>
          </c:extLst>
        </c:ser>
        <c:ser>
          <c:idx val="2"/>
          <c:order val="2"/>
          <c:tx>
            <c:strRef>
              <c:f>'0121（Q15）'!$G$54</c:f>
              <c:strCache>
                <c:ptCount val="1"/>
                <c:pt idx="0">
                  <c:v>40～59歳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'0121（Q15）'!$H$54:$P$54</c:f>
              <c:numCache>
                <c:formatCode>0%</c:formatCode>
                <c:ptCount val="9"/>
                <c:pt idx="0">
                  <c:v>0.76693897164824598</c:v>
                </c:pt>
                <c:pt idx="1">
                  <c:v>0.28255646323882749</c:v>
                </c:pt>
                <c:pt idx="2">
                  <c:v>0.17683805862566074</c:v>
                </c:pt>
                <c:pt idx="3">
                  <c:v>0.50264296011532916</c:v>
                </c:pt>
                <c:pt idx="4">
                  <c:v>0.36184526669870254</c:v>
                </c:pt>
                <c:pt idx="5">
                  <c:v>0.10379625180201826</c:v>
                </c:pt>
                <c:pt idx="6">
                  <c:v>0.12974531475252282</c:v>
                </c:pt>
                <c:pt idx="7">
                  <c:v>0.21672272945699184</c:v>
                </c:pt>
                <c:pt idx="8">
                  <c:v>0.45891398366170111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B9-475F-B459-579EC5415F29}"/>
            </c:ext>
          </c:extLst>
        </c:ser>
        <c:ser>
          <c:idx val="3"/>
          <c:order val="3"/>
          <c:tx>
            <c:strRef>
              <c:f>'0121（Q15）'!$G$55</c:f>
              <c:strCache>
                <c:ptCount val="1"/>
                <c:pt idx="0">
                  <c:v>60歳以上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'0121（Q15）'!$H$55:$P$55</c:f>
              <c:numCache>
                <c:formatCode>0%</c:formatCode>
                <c:ptCount val="9"/>
                <c:pt idx="0">
                  <c:v>0.74875000000000003</c:v>
                </c:pt>
                <c:pt idx="1">
                  <c:v>0.28999999999999998</c:v>
                </c:pt>
                <c:pt idx="2">
                  <c:v>0.11624999999999999</c:v>
                </c:pt>
                <c:pt idx="3">
                  <c:v>0.66125</c:v>
                </c:pt>
                <c:pt idx="4">
                  <c:v>0.39812500000000006</c:v>
                </c:pt>
                <c:pt idx="5">
                  <c:v>2.8749999999999998E-2</c:v>
                </c:pt>
                <c:pt idx="6">
                  <c:v>0.20250000000000001</c:v>
                </c:pt>
                <c:pt idx="7">
                  <c:v>0.124375</c:v>
                </c:pt>
                <c:pt idx="8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B9-475F-B459-579EC5415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33"/>
        <c:axId val="15266800"/>
        <c:axId val="15267632"/>
      </c:barChart>
      <c:catAx>
        <c:axId val="152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267632"/>
        <c:crosses val="autoZero"/>
        <c:auto val="1"/>
        <c:lblAlgn val="ctr"/>
        <c:lblOffset val="100"/>
        <c:noMultiLvlLbl val="0"/>
      </c:catAx>
      <c:valAx>
        <c:axId val="1526763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2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0218544483007"/>
          <c:y val="0.94806802589049555"/>
          <c:w val="0.5289052348276162"/>
          <c:h val="3.924740911101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'0121（Q15）'!$F$32</c:f>
          <c:strCache>
            <c:ptCount val="1"/>
            <c:pt idx="0">
              <c:v>単独世帯(n=1877)</c:v>
            </c:pt>
          </c:strCache>
        </c:strRef>
      </c:tx>
      <c:layout>
        <c:manualLayout>
          <c:xMode val="edge"/>
          <c:yMode val="edge"/>
          <c:x val="0.4035510805007898"/>
          <c:y val="1.387956147247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2262397138141757E-2"/>
          <c:y val="0.1017049351895349"/>
          <c:w val="0.83581236567951955"/>
          <c:h val="0.4286149028653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'0121（Q15）'!$G$32</c:f>
              <c:strCache>
                <c:ptCount val="1"/>
                <c:pt idx="0">
                  <c:v>単独世帯平均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'0121（Q15）'!$H$32:$P$32</c:f>
              <c:numCache>
                <c:formatCode>0%</c:formatCode>
                <c:ptCount val="9"/>
                <c:pt idx="0">
                  <c:v>0.74160895045285025</c:v>
                </c:pt>
                <c:pt idx="1">
                  <c:v>0.31699520511454449</c:v>
                </c:pt>
                <c:pt idx="2">
                  <c:v>0.19072988811933936</c:v>
                </c:pt>
                <c:pt idx="3">
                  <c:v>0.48268513585508788</c:v>
                </c:pt>
                <c:pt idx="4">
                  <c:v>0.38518913159296753</c:v>
                </c:pt>
                <c:pt idx="5">
                  <c:v>7.6718167288225891E-2</c:v>
                </c:pt>
                <c:pt idx="6">
                  <c:v>0.1449120937666489</c:v>
                </c:pt>
                <c:pt idx="7">
                  <c:v>0.21949920085242408</c:v>
                </c:pt>
                <c:pt idx="8">
                  <c:v>0.44166222695791157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E-4076-82F3-4A658D1E863E}"/>
            </c:ext>
          </c:extLst>
        </c:ser>
        <c:ser>
          <c:idx val="1"/>
          <c:order val="1"/>
          <c:tx>
            <c:strRef>
              <c:f>'0121（Q15）'!$G$33</c:f>
              <c:strCache>
                <c:ptCount val="1"/>
                <c:pt idx="0">
                  <c:v>20～39歳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'0121（Q15）'!$H$33:$P$33</c:f>
              <c:numCache>
                <c:formatCode>0%</c:formatCode>
                <c:ptCount val="9"/>
                <c:pt idx="0">
                  <c:v>0.71624266144814086</c:v>
                </c:pt>
                <c:pt idx="1">
                  <c:v>0.35029354207436397</c:v>
                </c:pt>
                <c:pt idx="2">
                  <c:v>0.22309197651663404</c:v>
                </c:pt>
                <c:pt idx="3">
                  <c:v>0.31115459882583169</c:v>
                </c:pt>
                <c:pt idx="4">
                  <c:v>0.35225048923679059</c:v>
                </c:pt>
                <c:pt idx="5">
                  <c:v>0.18590998043052837</c:v>
                </c:pt>
                <c:pt idx="6">
                  <c:v>0.12915851272015655</c:v>
                </c:pt>
                <c:pt idx="7">
                  <c:v>0.27984344422700586</c:v>
                </c:pt>
                <c:pt idx="8">
                  <c:v>0.45205479452054792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E-4076-82F3-4A658D1E863E}"/>
            </c:ext>
          </c:extLst>
        </c:ser>
        <c:ser>
          <c:idx val="2"/>
          <c:order val="2"/>
          <c:tx>
            <c:strRef>
              <c:f>'0121（Q15）'!$G$34</c:f>
              <c:strCache>
                <c:ptCount val="1"/>
                <c:pt idx="0">
                  <c:v>40～59歳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'0121（Q15）'!$H$34:$P$34</c:f>
              <c:numCache>
                <c:formatCode>0%</c:formatCode>
                <c:ptCount val="9"/>
                <c:pt idx="0">
                  <c:v>0.77532013969732239</c:v>
                </c:pt>
                <c:pt idx="1">
                  <c:v>0.29569266589057042</c:v>
                </c:pt>
                <c:pt idx="2">
                  <c:v>0.17694994179278231</c:v>
                </c:pt>
                <c:pt idx="3">
                  <c:v>0.48428405122235157</c:v>
                </c:pt>
                <c:pt idx="4">
                  <c:v>0.37369033760186265</c:v>
                </c:pt>
                <c:pt idx="5">
                  <c:v>4.8894062863795107E-2</c:v>
                </c:pt>
                <c:pt idx="6">
                  <c:v>0.12456344586728754</c:v>
                </c:pt>
                <c:pt idx="7">
                  <c:v>0.24679860302677531</c:v>
                </c:pt>
                <c:pt idx="8">
                  <c:v>0.47380675203725259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E-4076-82F3-4A658D1E863E}"/>
            </c:ext>
          </c:extLst>
        </c:ser>
        <c:ser>
          <c:idx val="3"/>
          <c:order val="3"/>
          <c:tx>
            <c:strRef>
              <c:f>'0121（Q15）'!$G$35</c:f>
              <c:strCache>
                <c:ptCount val="1"/>
                <c:pt idx="0">
                  <c:v>60歳以上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'0121（Q15）'!$H$31:$P$31</c:f>
              <c:strCache>
                <c:ptCount val="9"/>
                <c:pt idx="0">
                  <c:v>日当たりや空間にゆとり</c:v>
                </c:pt>
                <c:pt idx="1">
                  <c:v>同じ価値観の人と
コミュニケーション</c:v>
                </c:pt>
                <c:pt idx="2">
                  <c:v>リビング等を共用して低家賃</c:v>
                </c:pt>
                <c:pt idx="3">
                  <c:v>健康管理、医療・介護サービス</c:v>
                </c:pt>
                <c:pt idx="4">
                  <c:v>家事サポート</c:v>
                </c:pt>
                <c:pt idx="5">
                  <c:v>子育てに適したサービスや設備</c:v>
                </c:pt>
                <c:pt idx="6">
                  <c:v>近隣の人との団らんスペース</c:v>
                </c:pt>
                <c:pt idx="7">
                  <c:v>事務室等仕事スペース</c:v>
                </c:pt>
                <c:pt idx="8">
                  <c:v>趣味を楽しむスペース</c:v>
                </c:pt>
              </c:strCache>
            </c:strRef>
          </c:cat>
          <c:val>
            <c:numRef>
              <c:f>'0121（Q15）'!$H$35:$P$35</c:f>
              <c:numCache>
                <c:formatCode>0%</c:formatCode>
                <c:ptCount val="9"/>
                <c:pt idx="0">
                  <c:v>0.7100591715976331</c:v>
                </c:pt>
                <c:pt idx="1">
                  <c:v>0.31952662721893493</c:v>
                </c:pt>
                <c:pt idx="2">
                  <c:v>0.1814595660749507</c:v>
                </c:pt>
                <c:pt idx="3">
                  <c:v>0.65285996055226825</c:v>
                </c:pt>
                <c:pt idx="4">
                  <c:v>0.43786982248520712</c:v>
                </c:pt>
                <c:pt idx="5">
                  <c:v>1.3806706114398421E-2</c:v>
                </c:pt>
                <c:pt idx="6">
                  <c:v>0.19526627218934911</c:v>
                </c:pt>
                <c:pt idx="7">
                  <c:v>0.11242603550295857</c:v>
                </c:pt>
                <c:pt idx="8">
                  <c:v>0.37672583826429978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9E-4076-82F3-4A658D1E8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33"/>
        <c:axId val="15266800"/>
        <c:axId val="15267632"/>
      </c:barChart>
      <c:catAx>
        <c:axId val="152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267632"/>
        <c:crosses val="autoZero"/>
        <c:auto val="1"/>
        <c:lblAlgn val="ctr"/>
        <c:lblOffset val="100"/>
        <c:noMultiLvlLbl val="0"/>
      </c:catAx>
      <c:valAx>
        <c:axId val="1526763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2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22110218544483007"/>
          <c:y val="0.94806802589049555"/>
          <c:w val="0.5289052348276162"/>
          <c:h val="3.924740911101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'0121（Q1７）'!$F$52</c:f>
          <c:strCache>
            <c:ptCount val="1"/>
            <c:pt idx="0">
              <c:v>全体(n=5000)</c:v>
            </c:pt>
          </c:strCache>
        </c:strRef>
      </c:tx>
      <c:layout>
        <c:manualLayout>
          <c:xMode val="edge"/>
          <c:yMode val="edge"/>
          <c:x val="0.4035510805007898"/>
          <c:y val="1.387956147247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2262397138141757E-2"/>
          <c:y val="0.1017049351895349"/>
          <c:w val="0.83581236567951955"/>
          <c:h val="0.4286149028653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'0121（Q1７）'!$G$52</c:f>
              <c:strCache>
                <c:ptCount val="1"/>
                <c:pt idx="0">
                  <c:v>全体平均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'0121（Q1７）'!$H$52:$Q$52</c:f>
              <c:numCache>
                <c:formatCode>0%</c:formatCode>
                <c:ptCount val="10"/>
                <c:pt idx="0">
                  <c:v>0.42979999999999996</c:v>
                </c:pt>
                <c:pt idx="1">
                  <c:v>0.37659999999999999</c:v>
                </c:pt>
                <c:pt idx="2">
                  <c:v>0.68840000000000001</c:v>
                </c:pt>
                <c:pt idx="3">
                  <c:v>0.38359999999999994</c:v>
                </c:pt>
                <c:pt idx="4">
                  <c:v>6.54E-2</c:v>
                </c:pt>
                <c:pt idx="5">
                  <c:v>0.13400000000000001</c:v>
                </c:pt>
                <c:pt idx="6">
                  <c:v>0.49219999999999997</c:v>
                </c:pt>
                <c:pt idx="7">
                  <c:v>8.3799999999999999E-2</c:v>
                </c:pt>
                <c:pt idx="8">
                  <c:v>0.18739999999999998</c:v>
                </c:pt>
                <c:pt idx="9">
                  <c:v>0.1588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3E-4478-8A4E-9B67EE23DF4B}"/>
            </c:ext>
          </c:extLst>
        </c:ser>
        <c:ser>
          <c:idx val="1"/>
          <c:order val="1"/>
          <c:tx>
            <c:strRef>
              <c:f>'0121（Q1７）'!$G$53</c:f>
              <c:strCache>
                <c:ptCount val="1"/>
                <c:pt idx="0">
                  <c:v>20～39歳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'0121（Q1７）'!$H$53:$Q$53</c:f>
              <c:numCache>
                <c:formatCode>0%</c:formatCode>
                <c:ptCount val="10"/>
                <c:pt idx="0">
                  <c:v>0.42077331311599697</c:v>
                </c:pt>
                <c:pt idx="1">
                  <c:v>0.5360121304018195</c:v>
                </c:pt>
                <c:pt idx="2">
                  <c:v>0.63078089461713427</c:v>
                </c:pt>
                <c:pt idx="3">
                  <c:v>0.21531463229719483</c:v>
                </c:pt>
                <c:pt idx="4">
                  <c:v>0.15466262319939347</c:v>
                </c:pt>
                <c:pt idx="5">
                  <c:v>0.17134192570128887</c:v>
                </c:pt>
                <c:pt idx="6">
                  <c:v>0.47915087187263078</c:v>
                </c:pt>
                <c:pt idx="7">
                  <c:v>9.8559514783927216E-2</c:v>
                </c:pt>
                <c:pt idx="8">
                  <c:v>0.14253222137983321</c:v>
                </c:pt>
                <c:pt idx="9">
                  <c:v>0.15087187263078089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3E-4478-8A4E-9B67EE23DF4B}"/>
            </c:ext>
          </c:extLst>
        </c:ser>
        <c:ser>
          <c:idx val="2"/>
          <c:order val="2"/>
          <c:tx>
            <c:strRef>
              <c:f>'0121（Q1７）'!$G$54</c:f>
              <c:strCache>
                <c:ptCount val="1"/>
                <c:pt idx="0">
                  <c:v>40～59歳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'0121（Q1７）'!$H$54:$Q$54</c:f>
              <c:numCache>
                <c:formatCode>0%</c:formatCode>
                <c:ptCount val="10"/>
                <c:pt idx="0">
                  <c:v>0.44882268140317161</c:v>
                </c:pt>
                <c:pt idx="1">
                  <c:v>0.4497837578087458</c:v>
                </c:pt>
                <c:pt idx="2">
                  <c:v>0.69437770302739077</c:v>
                </c:pt>
                <c:pt idx="3">
                  <c:v>0.33974050937049494</c:v>
                </c:pt>
                <c:pt idx="4">
                  <c:v>4.8534358481499285E-2</c:v>
                </c:pt>
                <c:pt idx="5">
                  <c:v>0.12349831811629025</c:v>
                </c:pt>
                <c:pt idx="6">
                  <c:v>0.48726573762614134</c:v>
                </c:pt>
                <c:pt idx="7">
                  <c:v>6.9197501201345504E-2</c:v>
                </c:pt>
                <c:pt idx="8">
                  <c:v>0.17251321480057666</c:v>
                </c:pt>
                <c:pt idx="9">
                  <c:v>0.16626621816434406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3E-4478-8A4E-9B67EE23DF4B}"/>
            </c:ext>
          </c:extLst>
        </c:ser>
        <c:ser>
          <c:idx val="3"/>
          <c:order val="3"/>
          <c:tx>
            <c:strRef>
              <c:f>'0121（Q1７）'!$G$55</c:f>
              <c:strCache>
                <c:ptCount val="1"/>
                <c:pt idx="0">
                  <c:v>60歳以上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'0121（Q1７）'!$H$55:$Q$55</c:f>
              <c:numCache>
                <c:formatCode>0%</c:formatCode>
                <c:ptCount val="10"/>
                <c:pt idx="0">
                  <c:v>0.41250000000000003</c:v>
                </c:pt>
                <c:pt idx="1">
                  <c:v>0.15000000000000002</c:v>
                </c:pt>
                <c:pt idx="2">
                  <c:v>0.72812500000000002</c:v>
                </c:pt>
                <c:pt idx="3">
                  <c:v>0.57937499999999997</c:v>
                </c:pt>
                <c:pt idx="4">
                  <c:v>1.375E-2</c:v>
                </c:pt>
                <c:pt idx="5">
                  <c:v>0.11687499999999999</c:v>
                </c:pt>
                <c:pt idx="6">
                  <c:v>0.50937500000000002</c:v>
                </c:pt>
                <c:pt idx="7">
                  <c:v>9.0624999999999997E-2</c:v>
                </c:pt>
                <c:pt idx="8">
                  <c:v>0.24375000000000002</c:v>
                </c:pt>
                <c:pt idx="9">
                  <c:v>0.15562499999999999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3E-4478-8A4E-9B67EE23D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33"/>
        <c:axId val="15266800"/>
        <c:axId val="15267632"/>
      </c:barChart>
      <c:catAx>
        <c:axId val="152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267632"/>
        <c:crosses val="autoZero"/>
        <c:auto val="1"/>
        <c:lblAlgn val="ctr"/>
        <c:lblOffset val="100"/>
        <c:noMultiLvlLbl val="0"/>
      </c:catAx>
      <c:valAx>
        <c:axId val="1526763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2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0218544483007"/>
          <c:y val="0.94806802589049555"/>
          <c:w val="0.5289052348276162"/>
          <c:h val="3.924740911101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strRef>
          <c:f>'0121（Q1７）'!$F$32</c:f>
          <c:strCache>
            <c:ptCount val="1"/>
            <c:pt idx="0">
              <c:v>単独世帯(n=1877)</c:v>
            </c:pt>
          </c:strCache>
        </c:strRef>
      </c:tx>
      <c:layout>
        <c:manualLayout>
          <c:xMode val="edge"/>
          <c:yMode val="edge"/>
          <c:x val="0.4035510805007898"/>
          <c:y val="1.3879561472479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2262397138141757E-2"/>
          <c:y val="0.1017049351895349"/>
          <c:w val="0.83581236567951955"/>
          <c:h val="0.42861490286532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'0121（Q1７）'!$G$32</c:f>
              <c:strCache>
                <c:ptCount val="1"/>
                <c:pt idx="0">
                  <c:v>単独世帯平均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'0121（Q1７）'!$H$32:$Q$32</c:f>
              <c:numCache>
                <c:formatCode>0%</c:formatCode>
                <c:ptCount val="10"/>
                <c:pt idx="0">
                  <c:v>0.44326052210974953</c:v>
                </c:pt>
                <c:pt idx="1">
                  <c:v>0.44645711241342567</c:v>
                </c:pt>
                <c:pt idx="2">
                  <c:v>0.71390516782099089</c:v>
                </c:pt>
                <c:pt idx="3">
                  <c:v>0.34523175279701651</c:v>
                </c:pt>
                <c:pt idx="4">
                  <c:v>3.1433137986148108E-2</c:v>
                </c:pt>
                <c:pt idx="5">
                  <c:v>0.10761854022376133</c:v>
                </c:pt>
                <c:pt idx="6">
                  <c:v>0.50559403303143313</c:v>
                </c:pt>
                <c:pt idx="7">
                  <c:v>7.8316462440063933E-2</c:v>
                </c:pt>
                <c:pt idx="8">
                  <c:v>0.16409163558870538</c:v>
                </c:pt>
                <c:pt idx="9">
                  <c:v>0.16409163558870538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1-47D4-A3D8-B978DE9F537F}"/>
            </c:ext>
          </c:extLst>
        </c:ser>
        <c:ser>
          <c:idx val="1"/>
          <c:order val="1"/>
          <c:tx>
            <c:strRef>
              <c:f>'0121（Q1７）'!$G$33</c:f>
              <c:strCache>
                <c:ptCount val="1"/>
                <c:pt idx="0">
                  <c:v>20～39歳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'0121（Q1７）'!$H$33:$Q$33</c:f>
              <c:numCache>
                <c:formatCode>0%</c:formatCode>
                <c:ptCount val="10"/>
                <c:pt idx="0">
                  <c:v>0.43835616438356162</c:v>
                </c:pt>
                <c:pt idx="1">
                  <c:v>0.61643835616438358</c:v>
                </c:pt>
                <c:pt idx="2">
                  <c:v>0.68297455968688836</c:v>
                </c:pt>
                <c:pt idx="3">
                  <c:v>0.20156555772994128</c:v>
                </c:pt>
                <c:pt idx="4">
                  <c:v>7.6320939334637961E-2</c:v>
                </c:pt>
                <c:pt idx="5">
                  <c:v>0.11937377690802348</c:v>
                </c:pt>
                <c:pt idx="6">
                  <c:v>0.47945205479452052</c:v>
                </c:pt>
                <c:pt idx="7">
                  <c:v>9.5890410958904104E-2</c:v>
                </c:pt>
                <c:pt idx="8">
                  <c:v>0.11350293542074363</c:v>
                </c:pt>
                <c:pt idx="9">
                  <c:v>0.17612524461839529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1-47D4-A3D8-B978DE9F537F}"/>
            </c:ext>
          </c:extLst>
        </c:ser>
        <c:ser>
          <c:idx val="2"/>
          <c:order val="2"/>
          <c:tx>
            <c:strRef>
              <c:f>'0121（Q1７）'!$G$34</c:f>
              <c:strCache>
                <c:ptCount val="1"/>
                <c:pt idx="0">
                  <c:v>40～59歳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'0121（Q1７）'!$H$34:$Q$34</c:f>
              <c:numCache>
                <c:formatCode>0%</c:formatCode>
                <c:ptCount val="10"/>
                <c:pt idx="0">
                  <c:v>0.48195576251455186</c:v>
                </c:pt>
                <c:pt idx="1">
                  <c:v>0.51688009313154826</c:v>
                </c:pt>
                <c:pt idx="2">
                  <c:v>0.71827706635622823</c:v>
                </c:pt>
                <c:pt idx="3">
                  <c:v>0.29802095459837019</c:v>
                </c:pt>
                <c:pt idx="4">
                  <c:v>1.9790454016298021E-2</c:v>
                </c:pt>
                <c:pt idx="5">
                  <c:v>9.3131548311990692E-2</c:v>
                </c:pt>
                <c:pt idx="6">
                  <c:v>0.50640279394644938</c:v>
                </c:pt>
                <c:pt idx="7">
                  <c:v>5.5878928987194411E-2</c:v>
                </c:pt>
                <c:pt idx="8">
                  <c:v>0.14668218859138535</c:v>
                </c:pt>
                <c:pt idx="9">
                  <c:v>0.16298020954598369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1-47D4-A3D8-B978DE9F537F}"/>
            </c:ext>
          </c:extLst>
        </c:ser>
        <c:ser>
          <c:idx val="3"/>
          <c:order val="3"/>
          <c:tx>
            <c:strRef>
              <c:f>'0121（Q1７）'!$G$35</c:f>
              <c:strCache>
                <c:ptCount val="1"/>
                <c:pt idx="0">
                  <c:v>60歳以上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8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8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'0121（Q1７）'!$H$31:$Q$31</c:f>
              <c:strCache>
                <c:ptCount val="10"/>
                <c:pt idx="0">
                  <c:v>日当たりや空間のゆとり</c:v>
                </c:pt>
                <c:pt idx="1">
                  <c:v>通勤・通学の利便</c:v>
                </c:pt>
                <c:pt idx="2">
                  <c:v>買い物などの利便</c:v>
                </c:pt>
                <c:pt idx="3">
                  <c:v>医療・福祉・文化施設の利便</c:v>
                </c:pt>
                <c:pt idx="4">
                  <c:v>子どもの遊び場、子育て支援</c:v>
                </c:pt>
                <c:pt idx="5">
                  <c:v>親など親戚との距離</c:v>
                </c:pt>
                <c:pt idx="6">
                  <c:v>治安</c:v>
                </c:pt>
                <c:pt idx="7">
                  <c:v>近隣とのコミュニティ</c:v>
                </c:pt>
                <c:pt idx="8">
                  <c:v>公園など自然環境</c:v>
                </c:pt>
                <c:pt idx="9">
                  <c:v>まちなみ・景観</c:v>
                </c:pt>
              </c:strCache>
            </c:strRef>
          </c:cat>
          <c:val>
            <c:numRef>
              <c:f>'0121（Q1７）'!$H$35:$Q$35</c:f>
              <c:numCache>
                <c:formatCode>0%</c:formatCode>
                <c:ptCount val="10"/>
                <c:pt idx="0">
                  <c:v>0.38264299802761342</c:v>
                </c:pt>
                <c:pt idx="1">
                  <c:v>0.15581854043392504</c:v>
                </c:pt>
                <c:pt idx="2">
                  <c:v>0.73767258382642997</c:v>
                </c:pt>
                <c:pt idx="3">
                  <c:v>0.57001972386587774</c:v>
                </c:pt>
                <c:pt idx="4">
                  <c:v>5.9171597633136102E-3</c:v>
                </c:pt>
                <c:pt idx="5">
                  <c:v>0.1203155818540434</c:v>
                </c:pt>
                <c:pt idx="6">
                  <c:v>0.53057199211045369</c:v>
                </c:pt>
                <c:pt idx="7">
                  <c:v>9.8619329388560162E-2</c:v>
                </c:pt>
                <c:pt idx="8">
                  <c:v>0.24457593688362916</c:v>
                </c:pt>
                <c:pt idx="9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81-47D4-A3D8-B978DE9F5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33"/>
        <c:axId val="15266800"/>
        <c:axId val="15267632"/>
      </c:barChart>
      <c:catAx>
        <c:axId val="152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5267632"/>
        <c:crosses val="autoZero"/>
        <c:auto val="1"/>
        <c:lblAlgn val="ctr"/>
        <c:lblOffset val="100"/>
        <c:noMultiLvlLbl val="0"/>
      </c:catAx>
      <c:valAx>
        <c:axId val="1526763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26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10218544483007"/>
          <c:y val="0.94806802589049555"/>
          <c:w val="0.5289052348276162"/>
          <c:h val="3.924740911101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1600" b="1" i="0" baseline="0" dirty="0" smtClean="0">
                <a:effectLst/>
              </a:rPr>
              <a:t>シェアハウスへの興味（</a:t>
            </a:r>
            <a:r>
              <a:rPr lang="ja-JP" altLang="en-US" sz="1600" b="1" i="0" baseline="0" dirty="0" smtClean="0">
                <a:effectLst/>
              </a:rPr>
              <a:t>年齢</a:t>
            </a:r>
            <a:r>
              <a:rPr lang="ja-JP" altLang="ja-JP" sz="1600" b="1" i="0" baseline="0" dirty="0" smtClean="0">
                <a:effectLst/>
              </a:rPr>
              <a:t>別）</a:t>
            </a:r>
            <a:endParaRPr lang="ja-JP" altLang="ja-JP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4028937007874016"/>
          <c:y val="0.12018139084355116"/>
          <c:w val="0.73199496937882769"/>
          <c:h val="0.627259960352453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'0118_%'!$B$60:$B$61</c:f>
              <c:strCache>
                <c:ptCount val="2"/>
                <c:pt idx="0">
                  <c:v>現在、住んでいる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0833333333333332E-2"/>
                  <c:y val="-2.1849161645947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A6-460A-A949-EDAF1A92E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'0118_%'!$B$62:$B$68</c:f>
              <c:numCache>
                <c:formatCode>0%</c:formatCode>
                <c:ptCount val="7"/>
                <c:pt idx="0">
                  <c:v>1.2800000000000001E-2</c:v>
                </c:pt>
                <c:pt idx="1">
                  <c:v>4.5454545454545456E-2</c:v>
                </c:pt>
                <c:pt idx="2">
                  <c:v>1.314459049544995E-2</c:v>
                </c:pt>
                <c:pt idx="3">
                  <c:v>1.8112488083889419E-2</c:v>
                </c:pt>
                <c:pt idx="4">
                  <c:v>9.6899224806201549E-3</c:v>
                </c:pt>
                <c:pt idx="5">
                  <c:v>4.3140638481449526E-3</c:v>
                </c:pt>
                <c:pt idx="6">
                  <c:v>4.5351473922902496E-3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E-42CC-BAFB-334523B73F01}"/>
            </c:ext>
          </c:extLst>
        </c:ser>
        <c:ser>
          <c:idx val="1"/>
          <c:order val="1"/>
          <c:tx>
            <c:strRef>
              <c:f>'0118_%'!$C$60:$C$61</c:f>
              <c:strCache>
                <c:ptCount val="2"/>
                <c:pt idx="0">
                  <c:v>過去に住んだことがある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1000"/>
                    <a:shade val="51000"/>
                    <a:satMod val="130000"/>
                  </a:schemeClr>
                </a:gs>
                <a:gs pos="80000">
                  <a:schemeClr val="accent5">
                    <a:shade val="61000"/>
                    <a:shade val="93000"/>
                    <a:satMod val="130000"/>
                  </a:schemeClr>
                </a:gs>
                <a:gs pos="100000">
                  <a:schemeClr val="accent5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'0118_%'!$C$62:$C$68</c:f>
              <c:numCache>
                <c:formatCode>0%</c:formatCode>
                <c:ptCount val="7"/>
                <c:pt idx="0">
                  <c:v>5.96E-2</c:v>
                </c:pt>
                <c:pt idx="1">
                  <c:v>0.10303030303030303</c:v>
                </c:pt>
                <c:pt idx="2">
                  <c:v>8.4934277047522752E-2</c:v>
                </c:pt>
                <c:pt idx="3">
                  <c:v>5.2430886558627265E-2</c:v>
                </c:pt>
                <c:pt idx="4">
                  <c:v>6.2015503875968991E-2</c:v>
                </c:pt>
                <c:pt idx="5">
                  <c:v>4.1415012942191541E-2</c:v>
                </c:pt>
                <c:pt idx="6">
                  <c:v>2.9478458049886622E-2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E-42CC-BAFB-334523B73F01}"/>
            </c:ext>
          </c:extLst>
        </c:ser>
        <c:ser>
          <c:idx val="2"/>
          <c:order val="2"/>
          <c:tx>
            <c:strRef>
              <c:f>'0118_%'!$D$60:$D$61</c:f>
              <c:strCache>
                <c:ptCount val="2"/>
                <c:pt idx="0">
                  <c:v>住んだことがない/</c:v>
                </c:pt>
                <c:pt idx="1">
                  <c:v>とても興味がある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'0118_%'!$D$62:$D$68</c:f>
              <c:numCache>
                <c:formatCode>0%</c:formatCode>
                <c:ptCount val="7"/>
                <c:pt idx="0">
                  <c:v>1.2800000000000001E-2</c:v>
                </c:pt>
                <c:pt idx="1">
                  <c:v>2.1212121212121213E-2</c:v>
                </c:pt>
                <c:pt idx="2">
                  <c:v>1.9211324570273004E-2</c:v>
                </c:pt>
                <c:pt idx="3">
                  <c:v>8.5795996186844616E-3</c:v>
                </c:pt>
                <c:pt idx="4">
                  <c:v>8.7209302325581394E-3</c:v>
                </c:pt>
                <c:pt idx="5">
                  <c:v>1.3805004314063849E-2</c:v>
                </c:pt>
                <c:pt idx="6">
                  <c:v>9.0702947845804991E-3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AE-42CC-BAFB-334523B73F01}"/>
            </c:ext>
          </c:extLst>
        </c:ser>
        <c:ser>
          <c:idx val="3"/>
          <c:order val="3"/>
          <c:tx>
            <c:strRef>
              <c:f>'0118_%'!$E$60:$E$61</c:f>
              <c:strCache>
                <c:ptCount val="2"/>
                <c:pt idx="0">
                  <c:v>住んだことがない/</c:v>
                </c:pt>
                <c:pt idx="1">
                  <c:v>やや興味がある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92000"/>
                    <a:shade val="51000"/>
                    <a:satMod val="130000"/>
                  </a:schemeClr>
                </a:gs>
                <a:gs pos="80000">
                  <a:schemeClr val="accent5">
                    <a:shade val="92000"/>
                    <a:shade val="93000"/>
                    <a:satMod val="130000"/>
                  </a:schemeClr>
                </a:gs>
                <a:gs pos="100000">
                  <a:schemeClr val="accent5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'0118_%'!$E$62:$E$68</c:f>
              <c:numCache>
                <c:formatCode>0%</c:formatCode>
                <c:ptCount val="7"/>
                <c:pt idx="0">
                  <c:v>6.5000000000000002E-2</c:v>
                </c:pt>
                <c:pt idx="1">
                  <c:v>8.7878787878787876E-2</c:v>
                </c:pt>
                <c:pt idx="2">
                  <c:v>5.7633973710819006E-2</c:v>
                </c:pt>
                <c:pt idx="3">
                  <c:v>7.2449952335557677E-2</c:v>
                </c:pt>
                <c:pt idx="4">
                  <c:v>5.1356589147286823E-2</c:v>
                </c:pt>
                <c:pt idx="5">
                  <c:v>6.7299396031061262E-2</c:v>
                </c:pt>
                <c:pt idx="6">
                  <c:v>7.2562358276643993E-2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AE-42CC-BAFB-334523B73F01}"/>
            </c:ext>
          </c:extLst>
        </c:ser>
        <c:ser>
          <c:idx val="4"/>
          <c:order val="4"/>
          <c:tx>
            <c:strRef>
              <c:f>'0118_%'!$F$60:$F$61</c:f>
              <c:strCache>
                <c:ptCount val="2"/>
                <c:pt idx="0">
                  <c:v>住んだことがない/</c:v>
                </c:pt>
                <c:pt idx="1">
                  <c:v>どちらともいえない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3000"/>
                    <a:shade val="51000"/>
                    <a:satMod val="130000"/>
                  </a:schemeClr>
                </a:gs>
                <a:gs pos="80000">
                  <a:schemeClr val="accent5">
                    <a:tint val="93000"/>
                    <a:shade val="93000"/>
                    <a:satMod val="130000"/>
                  </a:schemeClr>
                </a:gs>
                <a:gs pos="100000">
                  <a:schemeClr val="accent5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'0118_%'!$F$62:$F$68</c:f>
              <c:numCache>
                <c:formatCode>0%</c:formatCode>
                <c:ptCount val="7"/>
                <c:pt idx="0">
                  <c:v>0.12</c:v>
                </c:pt>
                <c:pt idx="1">
                  <c:v>0.1484848484848485</c:v>
                </c:pt>
                <c:pt idx="2">
                  <c:v>0.11526794742163801</c:v>
                </c:pt>
                <c:pt idx="3">
                  <c:v>0.11916110581506197</c:v>
                </c:pt>
                <c:pt idx="4">
                  <c:v>0.125</c:v>
                </c:pt>
                <c:pt idx="5">
                  <c:v>0.11389128559102675</c:v>
                </c:pt>
                <c:pt idx="6">
                  <c:v>0.11564625850340136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AE-42CC-BAFB-334523B73F01}"/>
            </c:ext>
          </c:extLst>
        </c:ser>
        <c:ser>
          <c:idx val="5"/>
          <c:order val="5"/>
          <c:tx>
            <c:strRef>
              <c:f>'0118_%'!$G$60:$G$61</c:f>
              <c:strCache>
                <c:ptCount val="2"/>
                <c:pt idx="0">
                  <c:v>住んだことがない/</c:v>
                </c:pt>
                <c:pt idx="1">
                  <c:v>あまり興味がない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'0118_%'!$G$62:$G$68</c:f>
              <c:numCache>
                <c:formatCode>0%</c:formatCode>
                <c:ptCount val="7"/>
                <c:pt idx="0">
                  <c:v>0.1986</c:v>
                </c:pt>
                <c:pt idx="1">
                  <c:v>0.1484848484848485</c:v>
                </c:pt>
                <c:pt idx="2">
                  <c:v>0.1911021233569262</c:v>
                </c:pt>
                <c:pt idx="3">
                  <c:v>0.16968541468064824</c:v>
                </c:pt>
                <c:pt idx="4">
                  <c:v>0.18992248062015504</c:v>
                </c:pt>
                <c:pt idx="5">
                  <c:v>0.22864538395168249</c:v>
                </c:pt>
                <c:pt idx="6">
                  <c:v>0.26303854875283444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AE-42CC-BAFB-334523B73F01}"/>
            </c:ext>
          </c:extLst>
        </c:ser>
        <c:ser>
          <c:idx val="6"/>
          <c:order val="6"/>
          <c:tx>
            <c:strRef>
              <c:f>'0118_%'!$H$60:$H$61</c:f>
              <c:strCache>
                <c:ptCount val="2"/>
                <c:pt idx="0">
                  <c:v>住んだことがない/</c:v>
                </c:pt>
                <c:pt idx="1">
                  <c:v>全く興味がない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2000"/>
                    <a:shade val="51000"/>
                    <a:satMod val="130000"/>
                  </a:schemeClr>
                </a:gs>
                <a:gs pos="80000">
                  <a:schemeClr val="accent5">
                    <a:tint val="62000"/>
                    <a:shade val="93000"/>
                    <a:satMod val="130000"/>
                  </a:schemeClr>
                </a:gs>
                <a:gs pos="100000">
                  <a:schemeClr val="accent5">
                    <a:tint val="6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'0118_%'!$H$62:$H$68</c:f>
              <c:numCache>
                <c:formatCode>0%</c:formatCode>
                <c:ptCount val="7"/>
                <c:pt idx="0">
                  <c:v>0.441</c:v>
                </c:pt>
                <c:pt idx="1">
                  <c:v>0.3515151515151515</c:v>
                </c:pt>
                <c:pt idx="2">
                  <c:v>0.40950455005055614</c:v>
                </c:pt>
                <c:pt idx="3">
                  <c:v>0.46425166825548142</c:v>
                </c:pt>
                <c:pt idx="4">
                  <c:v>0.44961240310077522</c:v>
                </c:pt>
                <c:pt idx="5">
                  <c:v>0.47195858498705778</c:v>
                </c:pt>
                <c:pt idx="6">
                  <c:v>0.42176870748299322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AE-42CC-BAFB-334523B73F01}"/>
            </c:ext>
          </c:extLst>
        </c:ser>
        <c:ser>
          <c:idx val="7"/>
          <c:order val="7"/>
          <c:tx>
            <c:strRef>
              <c:f>'0118_%'!$I$60:$I$61</c:f>
              <c:strCache>
                <c:ptCount val="2"/>
                <c:pt idx="0">
                  <c:v>住んだことがない/</c:v>
                </c:pt>
                <c:pt idx="1">
                  <c:v>わからない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6000"/>
                    <a:shade val="51000"/>
                    <a:satMod val="130000"/>
                  </a:schemeClr>
                </a:gs>
                <a:gs pos="80000">
                  <a:schemeClr val="accent5">
                    <a:tint val="46000"/>
                    <a:shade val="93000"/>
                    <a:satMod val="130000"/>
                  </a:schemeClr>
                </a:gs>
                <a:gs pos="100000">
                  <a:schemeClr val="accent5">
                    <a:tint val="4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'0118_%'!$A$62:$A$68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'0118_%'!$I$62:$I$68</c:f>
              <c:numCache>
                <c:formatCode>0%</c:formatCode>
                <c:ptCount val="7"/>
                <c:pt idx="0">
                  <c:v>9.0200000000000002E-2</c:v>
                </c:pt>
                <c:pt idx="1">
                  <c:v>9.3939393939393934E-2</c:v>
                </c:pt>
                <c:pt idx="2">
                  <c:v>0.10920121334681497</c:v>
                </c:pt>
                <c:pt idx="3">
                  <c:v>9.532888465204957E-2</c:v>
                </c:pt>
                <c:pt idx="4">
                  <c:v>0.10368217054263566</c:v>
                </c:pt>
                <c:pt idx="5">
                  <c:v>5.8671268334771355E-2</c:v>
                </c:pt>
                <c:pt idx="6">
                  <c:v>8.390022675736962E-2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AE-42CC-BAFB-334523B73F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568896"/>
        <c:axId val="127578880"/>
      </c:barChart>
      <c:catAx>
        <c:axId val="127568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7578880"/>
        <c:crosses val="autoZero"/>
        <c:auto val="1"/>
        <c:lblAlgn val="ctr"/>
        <c:lblOffset val="100"/>
        <c:noMultiLvlLbl val="0"/>
      </c:catAx>
      <c:valAx>
        <c:axId val="1275788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756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897747156605436E-2"/>
          <c:y val="0.77770382853201558"/>
          <c:w val="0.83508902012248476"/>
          <c:h val="0.21607042482521543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600"/>
              <a:t>在宅型テレワークへの興味（年齢別）</a:t>
            </a:r>
          </a:p>
        </c:rich>
      </c:tx>
      <c:layout>
        <c:manualLayout>
          <c:xMode val="edge"/>
          <c:yMode val="edge"/>
          <c:x val="0.31573622405831814"/>
          <c:y val="4.72033414018834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4028937007874016"/>
          <c:y val="0.12018139084355116"/>
          <c:w val="0.73199496937882769"/>
          <c:h val="0.627259960352453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'0117_％'!$B$50:$B$51</c:f>
              <c:strCache>
                <c:ptCount val="2"/>
                <c:pt idx="0">
                  <c:v>現在、導入している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'0117_％'!$B$52:$B$58</c:f>
              <c:numCache>
                <c:formatCode>0%</c:formatCode>
                <c:ptCount val="7"/>
                <c:pt idx="0">
                  <c:v>3.2000000000000001E-2</c:v>
                </c:pt>
                <c:pt idx="1">
                  <c:v>5.4545454545454543E-2</c:v>
                </c:pt>
                <c:pt idx="2">
                  <c:v>4.5500505561172903E-2</c:v>
                </c:pt>
                <c:pt idx="3">
                  <c:v>4.1944709246901808E-2</c:v>
                </c:pt>
                <c:pt idx="4">
                  <c:v>2.7131782945736434E-2</c:v>
                </c:pt>
                <c:pt idx="5">
                  <c:v>1.6393442622950821E-2</c:v>
                </c:pt>
                <c:pt idx="6">
                  <c:v>1.3605442176870748E-2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B-4FC3-B8DD-6DA609EC8C0D}"/>
            </c:ext>
          </c:extLst>
        </c:ser>
        <c:ser>
          <c:idx val="1"/>
          <c:order val="1"/>
          <c:tx>
            <c:strRef>
              <c:f>'0117_％'!$C$50:$C$51</c:f>
              <c:strCache>
                <c:ptCount val="2"/>
                <c:pt idx="0">
                  <c:v>経験がある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1000"/>
                    <a:shade val="51000"/>
                    <a:satMod val="130000"/>
                  </a:schemeClr>
                </a:gs>
                <a:gs pos="80000">
                  <a:schemeClr val="accent5">
                    <a:shade val="61000"/>
                    <a:shade val="93000"/>
                    <a:satMod val="130000"/>
                  </a:schemeClr>
                </a:gs>
                <a:gs pos="100000">
                  <a:schemeClr val="accent5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'0117_％'!$C$52:$C$58</c:f>
              <c:numCache>
                <c:formatCode>0%</c:formatCode>
                <c:ptCount val="7"/>
                <c:pt idx="0">
                  <c:v>4.5199999999999997E-2</c:v>
                </c:pt>
                <c:pt idx="1">
                  <c:v>6.363636363636363E-2</c:v>
                </c:pt>
                <c:pt idx="2">
                  <c:v>4.1456016177957536E-2</c:v>
                </c:pt>
                <c:pt idx="3">
                  <c:v>5.1477597712106769E-2</c:v>
                </c:pt>
                <c:pt idx="4">
                  <c:v>5.0387596899224806E-2</c:v>
                </c:pt>
                <c:pt idx="5">
                  <c:v>3.5375323554788611E-2</c:v>
                </c:pt>
                <c:pt idx="6">
                  <c:v>3.8548752834467119E-2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B-4FC3-B8DD-6DA609EC8C0D}"/>
            </c:ext>
          </c:extLst>
        </c:ser>
        <c:ser>
          <c:idx val="2"/>
          <c:order val="2"/>
          <c:tx>
            <c:strRef>
              <c:f>'0117_％'!$D$50:$D$51</c:f>
              <c:strCache>
                <c:ptCount val="2"/>
                <c:pt idx="0">
                  <c:v>経験はない/</c:v>
                </c:pt>
                <c:pt idx="1">
                  <c:v>とても興味がある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'0117_％'!$D$52:$D$58</c:f>
              <c:numCache>
                <c:formatCode>0%</c:formatCode>
                <c:ptCount val="7"/>
                <c:pt idx="0">
                  <c:v>5.8200000000000002E-2</c:v>
                </c:pt>
                <c:pt idx="1">
                  <c:v>7.8787878787878782E-2</c:v>
                </c:pt>
                <c:pt idx="2">
                  <c:v>8.0889787664307378E-2</c:v>
                </c:pt>
                <c:pt idx="3">
                  <c:v>5.9103908484270731E-2</c:v>
                </c:pt>
                <c:pt idx="4">
                  <c:v>6.4922480620155043E-2</c:v>
                </c:pt>
                <c:pt idx="5">
                  <c:v>3.5375323554788611E-2</c:v>
                </c:pt>
                <c:pt idx="6">
                  <c:v>3.4013605442176874E-2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B-4FC3-B8DD-6DA609EC8C0D}"/>
            </c:ext>
          </c:extLst>
        </c:ser>
        <c:ser>
          <c:idx val="3"/>
          <c:order val="3"/>
          <c:tx>
            <c:strRef>
              <c:f>'0117_％'!$E$50:$E$51</c:f>
              <c:strCache>
                <c:ptCount val="2"/>
                <c:pt idx="0">
                  <c:v>経験はない/</c:v>
                </c:pt>
                <c:pt idx="1">
                  <c:v>やや興味がある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92000"/>
                    <a:shade val="51000"/>
                    <a:satMod val="130000"/>
                  </a:schemeClr>
                </a:gs>
                <a:gs pos="80000">
                  <a:schemeClr val="accent5">
                    <a:shade val="92000"/>
                    <a:shade val="93000"/>
                    <a:satMod val="130000"/>
                  </a:schemeClr>
                </a:gs>
                <a:gs pos="100000">
                  <a:schemeClr val="accent5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'0117_％'!$E$52:$E$58</c:f>
              <c:numCache>
                <c:formatCode>0%</c:formatCode>
                <c:ptCount val="7"/>
                <c:pt idx="0">
                  <c:v>0.1782</c:v>
                </c:pt>
                <c:pt idx="1">
                  <c:v>0.16060606060606061</c:v>
                </c:pt>
                <c:pt idx="2">
                  <c:v>0.20525783619817997</c:v>
                </c:pt>
                <c:pt idx="3">
                  <c:v>0.18779790276453764</c:v>
                </c:pt>
                <c:pt idx="4">
                  <c:v>0.18895348837209303</c:v>
                </c:pt>
                <c:pt idx="5">
                  <c:v>0.16307161345987919</c:v>
                </c:pt>
                <c:pt idx="6">
                  <c:v>0.12244897959183673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B-4FC3-B8DD-6DA609EC8C0D}"/>
            </c:ext>
          </c:extLst>
        </c:ser>
        <c:ser>
          <c:idx val="4"/>
          <c:order val="4"/>
          <c:tx>
            <c:strRef>
              <c:f>'0117_％'!$F$50:$F$51</c:f>
              <c:strCache>
                <c:ptCount val="2"/>
                <c:pt idx="0">
                  <c:v>経験はない/</c:v>
                </c:pt>
                <c:pt idx="1">
                  <c:v>どちらともいえない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3000"/>
                    <a:shade val="51000"/>
                    <a:satMod val="130000"/>
                  </a:schemeClr>
                </a:gs>
                <a:gs pos="80000">
                  <a:schemeClr val="accent5">
                    <a:tint val="93000"/>
                    <a:shade val="93000"/>
                    <a:satMod val="130000"/>
                  </a:schemeClr>
                </a:gs>
                <a:gs pos="100000">
                  <a:schemeClr val="accent5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'0117_％'!$F$52:$F$58</c:f>
              <c:numCache>
                <c:formatCode>0%</c:formatCode>
                <c:ptCount val="7"/>
                <c:pt idx="0">
                  <c:v>0.15260000000000001</c:v>
                </c:pt>
                <c:pt idx="1">
                  <c:v>0.15151515151515152</c:v>
                </c:pt>
                <c:pt idx="2">
                  <c:v>0.1365015166835187</c:v>
                </c:pt>
                <c:pt idx="3">
                  <c:v>0.15347950428979981</c:v>
                </c:pt>
                <c:pt idx="4">
                  <c:v>0.16763565891472867</c:v>
                </c:pt>
                <c:pt idx="5">
                  <c:v>0.16134598792062121</c:v>
                </c:pt>
                <c:pt idx="6">
                  <c:v>0.12925170068027211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FC3-B8DD-6DA609EC8C0D}"/>
            </c:ext>
          </c:extLst>
        </c:ser>
        <c:ser>
          <c:idx val="5"/>
          <c:order val="5"/>
          <c:tx>
            <c:strRef>
              <c:f>'0117_％'!$G$50:$G$51</c:f>
              <c:strCache>
                <c:ptCount val="2"/>
                <c:pt idx="0">
                  <c:v>経験はない/</c:v>
                </c:pt>
                <c:pt idx="1">
                  <c:v>あまり興味がない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'0117_％'!$G$52:$G$58</c:f>
              <c:numCache>
                <c:formatCode>0%</c:formatCode>
                <c:ptCount val="7"/>
                <c:pt idx="0">
                  <c:v>0.14760000000000001</c:v>
                </c:pt>
                <c:pt idx="1">
                  <c:v>0.12121212121212122</c:v>
                </c:pt>
                <c:pt idx="2">
                  <c:v>0.12234580384226491</c:v>
                </c:pt>
                <c:pt idx="3">
                  <c:v>0.11820781696854146</c:v>
                </c:pt>
                <c:pt idx="4">
                  <c:v>0.12790697674418605</c:v>
                </c:pt>
                <c:pt idx="5">
                  <c:v>0.19672131147540983</c:v>
                </c:pt>
                <c:pt idx="6">
                  <c:v>0.21088435374149661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B-4FC3-B8DD-6DA609EC8C0D}"/>
            </c:ext>
          </c:extLst>
        </c:ser>
        <c:ser>
          <c:idx val="6"/>
          <c:order val="6"/>
          <c:tx>
            <c:strRef>
              <c:f>'0117_％'!$H$50:$H$51</c:f>
              <c:strCache>
                <c:ptCount val="2"/>
                <c:pt idx="0">
                  <c:v>経験はない/</c:v>
                </c:pt>
                <c:pt idx="1">
                  <c:v>全く興味がない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2000"/>
                    <a:shade val="51000"/>
                    <a:satMod val="130000"/>
                  </a:schemeClr>
                </a:gs>
                <a:gs pos="80000">
                  <a:schemeClr val="accent5">
                    <a:tint val="62000"/>
                    <a:shade val="93000"/>
                    <a:satMod val="130000"/>
                  </a:schemeClr>
                </a:gs>
                <a:gs pos="100000">
                  <a:schemeClr val="accent5">
                    <a:tint val="6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'0117_％'!$H$52:$H$58</c:f>
              <c:numCache>
                <c:formatCode>0%</c:formatCode>
                <c:ptCount val="7"/>
                <c:pt idx="0">
                  <c:v>0.25800000000000001</c:v>
                </c:pt>
                <c:pt idx="1">
                  <c:v>0.21212121212121213</c:v>
                </c:pt>
                <c:pt idx="2">
                  <c:v>0.21233569261880689</c:v>
                </c:pt>
                <c:pt idx="3">
                  <c:v>0.23546234509056244</c:v>
                </c:pt>
                <c:pt idx="4">
                  <c:v>0.26065891472868219</c:v>
                </c:pt>
                <c:pt idx="5">
                  <c:v>0.29335634167385677</c:v>
                </c:pt>
                <c:pt idx="6">
                  <c:v>0.34920634920634919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5B-4FC3-B8DD-6DA609EC8C0D}"/>
            </c:ext>
          </c:extLst>
        </c:ser>
        <c:ser>
          <c:idx val="7"/>
          <c:order val="7"/>
          <c:tx>
            <c:strRef>
              <c:f>'0117_％'!$I$50:$I$51</c:f>
              <c:strCache>
                <c:ptCount val="2"/>
                <c:pt idx="0">
                  <c:v>経験はない/</c:v>
                </c:pt>
                <c:pt idx="1">
                  <c:v>わからない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6000"/>
                    <a:shade val="51000"/>
                    <a:satMod val="130000"/>
                  </a:schemeClr>
                </a:gs>
                <a:gs pos="80000">
                  <a:schemeClr val="accent5">
                    <a:tint val="46000"/>
                    <a:shade val="93000"/>
                    <a:satMod val="130000"/>
                  </a:schemeClr>
                </a:gs>
                <a:gs pos="100000">
                  <a:schemeClr val="accent5">
                    <a:tint val="4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'0117_％'!$A$52:$A$58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'0117_％'!$I$52:$I$58</c:f>
              <c:numCache>
                <c:formatCode>0%</c:formatCode>
                <c:ptCount val="7"/>
                <c:pt idx="0">
                  <c:v>0.12820000000000001</c:v>
                </c:pt>
                <c:pt idx="1">
                  <c:v>0.15757575757575756</c:v>
                </c:pt>
                <c:pt idx="2">
                  <c:v>0.1557128412537917</c:v>
                </c:pt>
                <c:pt idx="3">
                  <c:v>0.15252621544327932</c:v>
                </c:pt>
                <c:pt idx="4">
                  <c:v>0.1124031007751938</c:v>
                </c:pt>
                <c:pt idx="5">
                  <c:v>9.8360655737704916E-2</c:v>
                </c:pt>
                <c:pt idx="6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5B-4FC3-B8DD-6DA609EC8C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317312"/>
        <c:axId val="128318848"/>
      </c:barChart>
      <c:catAx>
        <c:axId val="128317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8318848"/>
        <c:crosses val="autoZero"/>
        <c:auto val="1"/>
        <c:lblAlgn val="ctr"/>
        <c:lblOffset val="100"/>
        <c:noMultiLvlLbl val="0"/>
      </c:catAx>
      <c:valAx>
        <c:axId val="1283188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831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644138232721"/>
          <c:y val="0.78392968354844128"/>
          <c:w val="0.77636373578302698"/>
          <c:h val="0.1964060709702060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dirty="0"/>
              <a:t>1</a:t>
            </a:r>
            <a:r>
              <a:rPr lang="ja-JP" altLang="en-US" sz="1400" dirty="0"/>
              <a:t>週間の会話人数（世帯別）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362270341207354"/>
          <c:y val="0.26632792167554842"/>
          <c:w val="0.59866163604549416"/>
          <c:h val="0.66626981627723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'0117_％'!$B$74</c:f>
              <c:strCache>
                <c:ptCount val="1"/>
                <c:pt idx="0">
                  <c:v>5名未満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'0117_％'!$B$75:$B$80</c:f>
              <c:numCache>
                <c:formatCode>0%</c:formatCode>
                <c:ptCount val="6"/>
                <c:pt idx="0">
                  <c:v>0.35580000000000001</c:v>
                </c:pt>
                <c:pt idx="1">
                  <c:v>0.3425679275439531</c:v>
                </c:pt>
                <c:pt idx="2">
                  <c:v>0.33531157270029671</c:v>
                </c:pt>
                <c:pt idx="3">
                  <c:v>0.38712972420837588</c:v>
                </c:pt>
                <c:pt idx="4">
                  <c:v>0.37014314928425357</c:v>
                </c:pt>
                <c:pt idx="5">
                  <c:v>0.40390879478827363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B-4FC3-B8DD-6DA609EC8C0D}"/>
            </c:ext>
          </c:extLst>
        </c:ser>
        <c:ser>
          <c:idx val="1"/>
          <c:order val="1"/>
          <c:tx>
            <c:strRef>
              <c:f>'0117_％'!$C$74</c:f>
              <c:strCache>
                <c:ptCount val="1"/>
                <c:pt idx="0">
                  <c:v>10名未満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1000"/>
                    <a:shade val="51000"/>
                    <a:satMod val="130000"/>
                  </a:schemeClr>
                </a:gs>
                <a:gs pos="80000">
                  <a:schemeClr val="accent5">
                    <a:shade val="61000"/>
                    <a:shade val="93000"/>
                    <a:satMod val="130000"/>
                  </a:schemeClr>
                </a:gs>
                <a:gs pos="100000">
                  <a:schemeClr val="accent5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'0117_％'!$C$75:$C$80</c:f>
              <c:numCache>
                <c:formatCode>0%</c:formatCode>
                <c:ptCount val="6"/>
                <c:pt idx="0">
                  <c:v>0.21540000000000001</c:v>
                </c:pt>
                <c:pt idx="1">
                  <c:v>0.20138518913159298</c:v>
                </c:pt>
                <c:pt idx="2">
                  <c:v>0.23813056379821959</c:v>
                </c:pt>
                <c:pt idx="3">
                  <c:v>0.21552604698672115</c:v>
                </c:pt>
                <c:pt idx="4">
                  <c:v>0.22085889570552147</c:v>
                </c:pt>
                <c:pt idx="5">
                  <c:v>0.19218241042345277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B-4FC3-B8DD-6DA609EC8C0D}"/>
            </c:ext>
          </c:extLst>
        </c:ser>
        <c:ser>
          <c:idx val="2"/>
          <c:order val="2"/>
          <c:tx>
            <c:strRef>
              <c:f>'0117_％'!$D$74</c:f>
              <c:strCache>
                <c:ptCount val="1"/>
                <c:pt idx="0">
                  <c:v>10～20名未満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'0117_％'!$D$75:$D$80</c:f>
              <c:numCache>
                <c:formatCode>0%</c:formatCode>
                <c:ptCount val="6"/>
                <c:pt idx="0">
                  <c:v>0.16139999999999999</c:v>
                </c:pt>
                <c:pt idx="1">
                  <c:v>0.15982951518380395</c:v>
                </c:pt>
                <c:pt idx="2">
                  <c:v>0.17878338278931752</c:v>
                </c:pt>
                <c:pt idx="3">
                  <c:v>0.16138917262512767</c:v>
                </c:pt>
                <c:pt idx="4">
                  <c:v>0.12269938650306748</c:v>
                </c:pt>
                <c:pt idx="5">
                  <c:v>0.15635179153094461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B-4FC3-B8DD-6DA609EC8C0D}"/>
            </c:ext>
          </c:extLst>
        </c:ser>
        <c:ser>
          <c:idx val="3"/>
          <c:order val="3"/>
          <c:tx>
            <c:strRef>
              <c:f>'0117_％'!$E$74</c:f>
              <c:strCache>
                <c:ptCount val="1"/>
                <c:pt idx="0">
                  <c:v>20～30名未満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92000"/>
                    <a:shade val="51000"/>
                    <a:satMod val="130000"/>
                  </a:schemeClr>
                </a:gs>
                <a:gs pos="80000">
                  <a:schemeClr val="accent5">
                    <a:shade val="92000"/>
                    <a:shade val="93000"/>
                    <a:satMod val="130000"/>
                  </a:schemeClr>
                </a:gs>
                <a:gs pos="100000">
                  <a:schemeClr val="accent5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'0117_％'!$E$75:$E$80</c:f>
              <c:numCache>
                <c:formatCode>0%</c:formatCode>
                <c:ptCount val="6"/>
                <c:pt idx="0">
                  <c:v>5.3199999999999997E-2</c:v>
                </c:pt>
                <c:pt idx="1">
                  <c:v>5.5407565263718699E-2</c:v>
                </c:pt>
                <c:pt idx="2">
                  <c:v>5.4896142433234422E-2</c:v>
                </c:pt>
                <c:pt idx="3">
                  <c:v>5.1072522982635343E-2</c:v>
                </c:pt>
                <c:pt idx="4">
                  <c:v>5.112474437627812E-2</c:v>
                </c:pt>
                <c:pt idx="5">
                  <c:v>4.2345276872964167E-2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B-4FC3-B8DD-6DA609EC8C0D}"/>
            </c:ext>
          </c:extLst>
        </c:ser>
        <c:ser>
          <c:idx val="4"/>
          <c:order val="4"/>
          <c:tx>
            <c:strRef>
              <c:f>'0117_％'!$F$74</c:f>
              <c:strCache>
                <c:ptCount val="1"/>
                <c:pt idx="0">
                  <c:v>30名以上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3000"/>
                    <a:shade val="51000"/>
                    <a:satMod val="130000"/>
                  </a:schemeClr>
                </a:gs>
                <a:gs pos="80000">
                  <a:schemeClr val="accent5">
                    <a:tint val="93000"/>
                    <a:shade val="93000"/>
                    <a:satMod val="130000"/>
                  </a:schemeClr>
                </a:gs>
                <a:gs pos="100000">
                  <a:schemeClr val="accent5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'0117_％'!$F$75:$F$80</c:f>
              <c:numCache>
                <c:formatCode>0%</c:formatCode>
                <c:ptCount val="6"/>
                <c:pt idx="0">
                  <c:v>8.2000000000000003E-2</c:v>
                </c:pt>
                <c:pt idx="1">
                  <c:v>9.9094299413958448E-2</c:v>
                </c:pt>
                <c:pt idx="2">
                  <c:v>7.5667655786350152E-2</c:v>
                </c:pt>
                <c:pt idx="3">
                  <c:v>7.3544433094994893E-2</c:v>
                </c:pt>
                <c:pt idx="4">
                  <c:v>7.5664621676891614E-2</c:v>
                </c:pt>
                <c:pt idx="5">
                  <c:v>4.2345276872964167E-2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FC3-B8DD-6DA609EC8C0D}"/>
            </c:ext>
          </c:extLst>
        </c:ser>
        <c:ser>
          <c:idx val="5"/>
          <c:order val="5"/>
          <c:tx>
            <c:strRef>
              <c:f>'0117_％'!$G$74</c:f>
              <c:strCache>
                <c:ptCount val="1"/>
                <c:pt idx="0">
                  <c:v>わからない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'0117_％'!$A$75:$A$80</c:f>
              <c:strCache>
                <c:ptCount val="6"/>
                <c:pt idx="0">
                  <c:v>全体</c:v>
                </c:pt>
                <c:pt idx="1">
                  <c:v>単独世帯（N=1877)</c:v>
                </c:pt>
                <c:pt idx="2">
                  <c:v>夫婦と子ども世帯（N=1348)</c:v>
                </c:pt>
                <c:pt idx="3">
                  <c:v>夫婦のみ世帯（N=979)</c:v>
                </c:pt>
                <c:pt idx="4">
                  <c:v>ひとり親と子ども世帯（N=489)</c:v>
                </c:pt>
                <c:pt idx="5">
                  <c:v>その他親族世帯、非親族世帯（N=307)</c:v>
                </c:pt>
              </c:strCache>
            </c:strRef>
          </c:cat>
          <c:val>
            <c:numRef>
              <c:f>'0117_％'!$G$75:$G$80</c:f>
              <c:numCache>
                <c:formatCode>0%</c:formatCode>
                <c:ptCount val="6"/>
                <c:pt idx="0">
                  <c:v>0.13220000000000001</c:v>
                </c:pt>
                <c:pt idx="1">
                  <c:v>0.14171550346297282</c:v>
                </c:pt>
                <c:pt idx="2">
                  <c:v>0.1172106824925816</c:v>
                </c:pt>
                <c:pt idx="3">
                  <c:v>0.11133810010214505</c:v>
                </c:pt>
                <c:pt idx="4">
                  <c:v>0.15950920245398773</c:v>
                </c:pt>
                <c:pt idx="5">
                  <c:v>0.16286644951140064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B-4FC3-B8DD-6DA609EC8C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182144"/>
        <c:axId val="128183680"/>
      </c:barChart>
      <c:catAx>
        <c:axId val="128182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8183680"/>
        <c:crosses val="autoZero"/>
        <c:auto val="1"/>
        <c:lblAlgn val="ctr"/>
        <c:lblOffset val="100"/>
        <c:noMultiLvlLbl val="0"/>
      </c:catAx>
      <c:valAx>
        <c:axId val="1281836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818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dirty="0"/>
              <a:t>1</a:t>
            </a:r>
            <a:r>
              <a:rPr lang="ja-JP" altLang="en-US" sz="1400" dirty="0"/>
              <a:t>週間の会話人数（年齢別）</a:t>
            </a:r>
          </a:p>
        </c:rich>
      </c:tx>
      <c:layout>
        <c:manualLayout>
          <c:xMode val="edge"/>
          <c:yMode val="edge"/>
          <c:x val="0.38350339020122487"/>
          <c:y val="7.9643498143114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744286964129484"/>
          <c:y val="0.25159318351994159"/>
          <c:w val="0.59866163604549416"/>
          <c:h val="0.587438213577523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'0117_％'!$B$83</c:f>
              <c:strCache>
                <c:ptCount val="1"/>
                <c:pt idx="0">
                  <c:v>5名未満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'0117_％'!$B$84:$B$90</c:f>
              <c:numCache>
                <c:formatCode>0%</c:formatCode>
                <c:ptCount val="7"/>
                <c:pt idx="0">
                  <c:v>0.35580000000000001</c:v>
                </c:pt>
                <c:pt idx="1">
                  <c:v>0.23333333333333334</c:v>
                </c:pt>
                <c:pt idx="2">
                  <c:v>0.28412537917087965</c:v>
                </c:pt>
                <c:pt idx="3">
                  <c:v>0.32983794089609153</c:v>
                </c:pt>
                <c:pt idx="4">
                  <c:v>0.34593023255813954</c:v>
                </c:pt>
                <c:pt idx="5">
                  <c:v>0.45038826574633306</c:v>
                </c:pt>
                <c:pt idx="6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B-4FC3-B8DD-6DA609EC8C0D}"/>
            </c:ext>
          </c:extLst>
        </c:ser>
        <c:ser>
          <c:idx val="1"/>
          <c:order val="1"/>
          <c:tx>
            <c:strRef>
              <c:f>'0117_％'!$C$83</c:f>
              <c:strCache>
                <c:ptCount val="1"/>
                <c:pt idx="0">
                  <c:v>10名未満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1000"/>
                    <a:shade val="51000"/>
                    <a:satMod val="130000"/>
                  </a:schemeClr>
                </a:gs>
                <a:gs pos="80000">
                  <a:schemeClr val="accent5">
                    <a:shade val="61000"/>
                    <a:shade val="93000"/>
                    <a:satMod val="130000"/>
                  </a:schemeClr>
                </a:gs>
                <a:gs pos="100000">
                  <a:schemeClr val="accent5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'0117_％'!$C$84:$C$90</c:f>
              <c:numCache>
                <c:formatCode>0%</c:formatCode>
                <c:ptCount val="7"/>
                <c:pt idx="0">
                  <c:v>0.21540000000000001</c:v>
                </c:pt>
                <c:pt idx="1">
                  <c:v>0.18787878787878787</c:v>
                </c:pt>
                <c:pt idx="2">
                  <c:v>0.20728008088978767</c:v>
                </c:pt>
                <c:pt idx="3">
                  <c:v>0.19637750238322213</c:v>
                </c:pt>
                <c:pt idx="4">
                  <c:v>0.2374031007751938</c:v>
                </c:pt>
                <c:pt idx="5">
                  <c:v>0.2191544434857636</c:v>
                </c:pt>
                <c:pt idx="6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B-4FC3-B8DD-6DA609EC8C0D}"/>
            </c:ext>
          </c:extLst>
        </c:ser>
        <c:ser>
          <c:idx val="2"/>
          <c:order val="2"/>
          <c:tx>
            <c:strRef>
              <c:f>'0117_％'!$D$83</c:f>
              <c:strCache>
                <c:ptCount val="1"/>
                <c:pt idx="0">
                  <c:v>10～20名未満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'0117_％'!$D$84:$D$90</c:f>
              <c:numCache>
                <c:formatCode>0%</c:formatCode>
                <c:ptCount val="7"/>
                <c:pt idx="0">
                  <c:v>0.16139999999999999</c:v>
                </c:pt>
                <c:pt idx="1">
                  <c:v>0.16363636363636364</c:v>
                </c:pt>
                <c:pt idx="2">
                  <c:v>0.18200202224469161</c:v>
                </c:pt>
                <c:pt idx="3">
                  <c:v>0.16587225929456625</c:v>
                </c:pt>
                <c:pt idx="4">
                  <c:v>0.14437984496124032</c:v>
                </c:pt>
                <c:pt idx="5">
                  <c:v>0.15444348576358929</c:v>
                </c:pt>
                <c:pt idx="6">
                  <c:v>0.16099773242630386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B-4FC3-B8DD-6DA609EC8C0D}"/>
            </c:ext>
          </c:extLst>
        </c:ser>
        <c:ser>
          <c:idx val="3"/>
          <c:order val="3"/>
          <c:tx>
            <c:strRef>
              <c:f>'0117_％'!$E$83</c:f>
              <c:strCache>
                <c:ptCount val="1"/>
                <c:pt idx="0">
                  <c:v>20～30名未満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92000"/>
                    <a:shade val="51000"/>
                    <a:satMod val="130000"/>
                  </a:schemeClr>
                </a:gs>
                <a:gs pos="80000">
                  <a:schemeClr val="accent5">
                    <a:shade val="92000"/>
                    <a:shade val="93000"/>
                    <a:satMod val="130000"/>
                  </a:schemeClr>
                </a:gs>
                <a:gs pos="100000">
                  <a:schemeClr val="accent5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'0117_％'!$E$84:$E$90</c:f>
              <c:numCache>
                <c:formatCode>0%</c:formatCode>
                <c:ptCount val="7"/>
                <c:pt idx="0">
                  <c:v>5.3199999999999997E-2</c:v>
                </c:pt>
                <c:pt idx="1">
                  <c:v>8.1818181818181818E-2</c:v>
                </c:pt>
                <c:pt idx="2">
                  <c:v>7.583417593528817E-2</c:v>
                </c:pt>
                <c:pt idx="3">
                  <c:v>5.624404194470925E-2</c:v>
                </c:pt>
                <c:pt idx="4">
                  <c:v>4.6511627906976744E-2</c:v>
                </c:pt>
                <c:pt idx="5">
                  <c:v>3.6238136324417601E-2</c:v>
                </c:pt>
                <c:pt idx="6">
                  <c:v>3.4013605442176874E-2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B-4FC3-B8DD-6DA609EC8C0D}"/>
            </c:ext>
          </c:extLst>
        </c:ser>
        <c:ser>
          <c:idx val="4"/>
          <c:order val="4"/>
          <c:tx>
            <c:strRef>
              <c:f>'0117_％'!$F$83</c:f>
              <c:strCache>
                <c:ptCount val="1"/>
                <c:pt idx="0">
                  <c:v>30名以上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3000"/>
                    <a:shade val="51000"/>
                    <a:satMod val="130000"/>
                  </a:schemeClr>
                </a:gs>
                <a:gs pos="80000">
                  <a:schemeClr val="accent5">
                    <a:tint val="93000"/>
                    <a:shade val="93000"/>
                    <a:satMod val="130000"/>
                  </a:schemeClr>
                </a:gs>
                <a:gs pos="100000">
                  <a:schemeClr val="accent5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'0117_％'!$F$84:$F$90</c:f>
              <c:numCache>
                <c:formatCode>0%</c:formatCode>
                <c:ptCount val="7"/>
                <c:pt idx="0">
                  <c:v>8.2000000000000003E-2</c:v>
                </c:pt>
                <c:pt idx="1">
                  <c:v>0.11212121212121212</c:v>
                </c:pt>
                <c:pt idx="2">
                  <c:v>9.6056622851365014E-2</c:v>
                </c:pt>
                <c:pt idx="3">
                  <c:v>8.5795996186844609E-2</c:v>
                </c:pt>
                <c:pt idx="4">
                  <c:v>0.10755813953488372</c:v>
                </c:pt>
                <c:pt idx="5">
                  <c:v>5.5220017256255395E-2</c:v>
                </c:pt>
                <c:pt idx="6">
                  <c:v>2.9478458049886622E-2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FC3-B8DD-6DA609EC8C0D}"/>
            </c:ext>
          </c:extLst>
        </c:ser>
        <c:ser>
          <c:idx val="5"/>
          <c:order val="5"/>
          <c:tx>
            <c:strRef>
              <c:f>'0117_％'!$G$83</c:f>
              <c:strCache>
                <c:ptCount val="1"/>
                <c:pt idx="0">
                  <c:v>わからない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'0117_％'!$A$84:$A$90</c:f>
              <c:strCache>
                <c:ptCount val="7"/>
                <c:pt idx="0">
                  <c:v>全体</c:v>
                </c:pt>
                <c:pt idx="1">
                  <c:v>20～29歳</c:v>
                </c:pt>
                <c:pt idx="2">
                  <c:v>30～39歳</c:v>
                </c:pt>
                <c:pt idx="3">
                  <c:v>40～49歳</c:v>
                </c:pt>
                <c:pt idx="4">
                  <c:v>50～59歳</c:v>
                </c:pt>
                <c:pt idx="5">
                  <c:v>60～69歳</c:v>
                </c:pt>
                <c:pt idx="6">
                  <c:v>70歳以上</c:v>
                </c:pt>
              </c:strCache>
            </c:strRef>
          </c:cat>
          <c:val>
            <c:numRef>
              <c:f>'0117_％'!$G$84:$G$90</c:f>
              <c:numCache>
                <c:formatCode>0%</c:formatCode>
                <c:ptCount val="7"/>
                <c:pt idx="0">
                  <c:v>0.13220000000000001</c:v>
                </c:pt>
                <c:pt idx="1">
                  <c:v>0.22121212121212122</c:v>
                </c:pt>
                <c:pt idx="2">
                  <c:v>0.15470171890798787</c:v>
                </c:pt>
                <c:pt idx="3">
                  <c:v>0.16587225929456625</c:v>
                </c:pt>
                <c:pt idx="4">
                  <c:v>0.11821705426356589</c:v>
                </c:pt>
                <c:pt idx="5">
                  <c:v>8.4555651423641076E-2</c:v>
                </c:pt>
                <c:pt idx="6">
                  <c:v>9.297052154195011E-2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B-4FC3-B8DD-6DA609EC8C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622976"/>
        <c:axId val="128624512"/>
      </c:barChart>
      <c:catAx>
        <c:axId val="128622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8624512"/>
        <c:crosses val="autoZero"/>
        <c:auto val="1"/>
        <c:lblAlgn val="ctr"/>
        <c:lblOffset val="100"/>
        <c:noMultiLvlLbl val="0"/>
      </c:catAx>
      <c:valAx>
        <c:axId val="128624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86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644138232721"/>
          <c:y val="0.78392968354844128"/>
          <c:w val="0.77636373578302698"/>
          <c:h val="0.19640607097020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 smtClean="0"/>
              <a:t>1</a:t>
            </a:r>
            <a:r>
              <a:rPr lang="ja-JP" altLang="en-US" dirty="0" smtClean="0"/>
              <a:t>週間の会話人数（職業別）</a:t>
            </a:r>
          </a:p>
        </c:rich>
      </c:tx>
      <c:layout>
        <c:manualLayout>
          <c:xMode val="edge"/>
          <c:yMode val="edge"/>
          <c:x val="0.35141323803442281"/>
          <c:y val="4.90588427984709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3751155539024985"/>
          <c:y val="0.12018139084355116"/>
          <c:w val="0.63477278709833906"/>
          <c:h val="0.750002741454792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'0118_%'!$B$2</c:f>
              <c:strCache>
                <c:ptCount val="1"/>
                <c:pt idx="0">
                  <c:v>5名未満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45000"/>
                    <a:shade val="51000"/>
                    <a:satMod val="130000"/>
                  </a:schemeClr>
                </a:gs>
                <a:gs pos="80000">
                  <a:schemeClr val="accent5">
                    <a:shade val="45000"/>
                    <a:shade val="93000"/>
                    <a:satMod val="130000"/>
                  </a:schemeClr>
                </a:gs>
                <a:gs pos="100000">
                  <a:schemeClr val="accent5">
                    <a:shade val="4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'0118_%'!$B$3:$B$17</c:f>
              <c:numCache>
                <c:formatCode>0%</c:formatCode>
                <c:ptCount val="15"/>
                <c:pt idx="0">
                  <c:v>0.35580000000000001</c:v>
                </c:pt>
                <c:pt idx="1">
                  <c:v>0.19854132901134522</c:v>
                </c:pt>
                <c:pt idx="2">
                  <c:v>0.12393162393162394</c:v>
                </c:pt>
                <c:pt idx="3">
                  <c:v>0.21</c:v>
                </c:pt>
                <c:pt idx="4">
                  <c:v>0.10555555555555556</c:v>
                </c:pt>
                <c:pt idx="5">
                  <c:v>0.27034120734908135</c:v>
                </c:pt>
                <c:pt idx="6">
                  <c:v>0.35185185185185186</c:v>
                </c:pt>
                <c:pt idx="7">
                  <c:v>0.72499999999999998</c:v>
                </c:pt>
                <c:pt idx="8">
                  <c:v>0.66666666666666663</c:v>
                </c:pt>
                <c:pt idx="9">
                  <c:v>0.16260162601626016</c:v>
                </c:pt>
                <c:pt idx="10">
                  <c:v>0.2953216374269006</c:v>
                </c:pt>
                <c:pt idx="11">
                  <c:v>0.57309184993531692</c:v>
                </c:pt>
                <c:pt idx="12">
                  <c:v>0.22222222222222221</c:v>
                </c:pt>
                <c:pt idx="13">
                  <c:v>0.63082437275985659</c:v>
                </c:pt>
                <c:pt idx="1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B-4FC3-B8DD-6DA609EC8C0D}"/>
            </c:ext>
          </c:extLst>
        </c:ser>
        <c:ser>
          <c:idx val="1"/>
          <c:order val="1"/>
          <c:tx>
            <c:strRef>
              <c:f>'0118_%'!$C$2</c:f>
              <c:strCache>
                <c:ptCount val="1"/>
                <c:pt idx="0">
                  <c:v>10名未満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1000"/>
                    <a:shade val="51000"/>
                    <a:satMod val="130000"/>
                  </a:schemeClr>
                </a:gs>
                <a:gs pos="80000">
                  <a:schemeClr val="accent5">
                    <a:shade val="61000"/>
                    <a:shade val="93000"/>
                    <a:satMod val="130000"/>
                  </a:schemeClr>
                </a:gs>
                <a:gs pos="100000">
                  <a:schemeClr val="accent5">
                    <a:shade val="61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'0118_%'!$C$3:$C$17</c:f>
              <c:numCache>
                <c:formatCode>0%</c:formatCode>
                <c:ptCount val="15"/>
                <c:pt idx="0">
                  <c:v>0.21540000000000001</c:v>
                </c:pt>
                <c:pt idx="1">
                  <c:v>0.23176661264181522</c:v>
                </c:pt>
                <c:pt idx="2">
                  <c:v>0.17948717948717949</c:v>
                </c:pt>
                <c:pt idx="3">
                  <c:v>0.26</c:v>
                </c:pt>
                <c:pt idx="4">
                  <c:v>0.22777777777777777</c:v>
                </c:pt>
                <c:pt idx="5">
                  <c:v>0.25459317585301838</c:v>
                </c:pt>
                <c:pt idx="6">
                  <c:v>0.24444444444444444</c:v>
                </c:pt>
                <c:pt idx="7">
                  <c:v>0.17499999999999999</c:v>
                </c:pt>
                <c:pt idx="8">
                  <c:v>0.16666666666666666</c:v>
                </c:pt>
                <c:pt idx="9">
                  <c:v>0.15447154471544716</c:v>
                </c:pt>
                <c:pt idx="10">
                  <c:v>0.28947368421052633</c:v>
                </c:pt>
                <c:pt idx="11">
                  <c:v>0.17981888745148772</c:v>
                </c:pt>
                <c:pt idx="12">
                  <c:v>0.33333333333333331</c:v>
                </c:pt>
                <c:pt idx="13">
                  <c:v>0.14217443249701314</c:v>
                </c:pt>
                <c:pt idx="14">
                  <c:v>0.22580645161290322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5B-4FC3-B8DD-6DA609EC8C0D}"/>
            </c:ext>
          </c:extLst>
        </c:ser>
        <c:ser>
          <c:idx val="2"/>
          <c:order val="2"/>
          <c:tx>
            <c:strRef>
              <c:f>'0118_%'!$D$2</c:f>
              <c:strCache>
                <c:ptCount val="1"/>
                <c:pt idx="0">
                  <c:v>10～20名未満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hade val="51000"/>
                    <a:satMod val="130000"/>
                  </a:schemeClr>
                </a:gs>
                <a:gs pos="80000">
                  <a:schemeClr val="accent5">
                    <a:shade val="76000"/>
                    <a:shade val="93000"/>
                    <a:satMod val="130000"/>
                  </a:schemeClr>
                </a:gs>
                <a:gs pos="100000">
                  <a:schemeClr val="accent5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'0118_%'!$D$3:$D$17</c:f>
              <c:numCache>
                <c:formatCode>0%</c:formatCode>
                <c:ptCount val="15"/>
                <c:pt idx="0">
                  <c:v>0.16139999999999999</c:v>
                </c:pt>
                <c:pt idx="1">
                  <c:v>0.21150729335494328</c:v>
                </c:pt>
                <c:pt idx="2">
                  <c:v>0.28632478632478631</c:v>
                </c:pt>
                <c:pt idx="3">
                  <c:v>0.19</c:v>
                </c:pt>
                <c:pt idx="4">
                  <c:v>0.21666666666666667</c:v>
                </c:pt>
                <c:pt idx="5">
                  <c:v>0.2125984251968504</c:v>
                </c:pt>
                <c:pt idx="6">
                  <c:v>0.14074074074074075</c:v>
                </c:pt>
                <c:pt idx="7">
                  <c:v>0.05</c:v>
                </c:pt>
                <c:pt idx="8">
                  <c:v>0.16666666666666666</c:v>
                </c:pt>
                <c:pt idx="9">
                  <c:v>0.16260162601626016</c:v>
                </c:pt>
                <c:pt idx="10">
                  <c:v>0.15789473684210525</c:v>
                </c:pt>
                <c:pt idx="11">
                  <c:v>0.12289780077619664</c:v>
                </c:pt>
                <c:pt idx="12">
                  <c:v>8.8888888888888892E-2</c:v>
                </c:pt>
                <c:pt idx="13">
                  <c:v>7.407407407407407E-2</c:v>
                </c:pt>
                <c:pt idx="14">
                  <c:v>0.10752688172043011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B-4FC3-B8DD-6DA609EC8C0D}"/>
            </c:ext>
          </c:extLst>
        </c:ser>
        <c:ser>
          <c:idx val="3"/>
          <c:order val="3"/>
          <c:tx>
            <c:strRef>
              <c:f>'0118_%'!$E$2</c:f>
              <c:strCache>
                <c:ptCount val="1"/>
                <c:pt idx="0">
                  <c:v>20～30名未満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92000"/>
                    <a:shade val="51000"/>
                    <a:satMod val="130000"/>
                  </a:schemeClr>
                </a:gs>
                <a:gs pos="80000">
                  <a:schemeClr val="accent5">
                    <a:shade val="92000"/>
                    <a:shade val="93000"/>
                    <a:satMod val="130000"/>
                  </a:schemeClr>
                </a:gs>
                <a:gs pos="100000">
                  <a:schemeClr val="accent5">
                    <a:shade val="9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'0118_%'!$E$3:$E$17</c:f>
              <c:numCache>
                <c:formatCode>0%</c:formatCode>
                <c:ptCount val="15"/>
                <c:pt idx="0">
                  <c:v>5.3199999999999997E-2</c:v>
                </c:pt>
                <c:pt idx="1">
                  <c:v>9.7244732576985418E-2</c:v>
                </c:pt>
                <c:pt idx="2">
                  <c:v>0.10683760683760683</c:v>
                </c:pt>
                <c:pt idx="3">
                  <c:v>0.05</c:v>
                </c:pt>
                <c:pt idx="4">
                  <c:v>6.1111111111111109E-2</c:v>
                </c:pt>
                <c:pt idx="5">
                  <c:v>4.7244094488188976E-2</c:v>
                </c:pt>
                <c:pt idx="6">
                  <c:v>5.185185185185185E-2</c:v>
                </c:pt>
                <c:pt idx="7">
                  <c:v>0</c:v>
                </c:pt>
                <c:pt idx="8">
                  <c:v>0</c:v>
                </c:pt>
                <c:pt idx="9">
                  <c:v>0.10569105691056911</c:v>
                </c:pt>
                <c:pt idx="10">
                  <c:v>4.6783625730994149E-2</c:v>
                </c:pt>
                <c:pt idx="11">
                  <c:v>1.6817593790426907E-2</c:v>
                </c:pt>
                <c:pt idx="12">
                  <c:v>4.4444444444444446E-2</c:v>
                </c:pt>
                <c:pt idx="13">
                  <c:v>1.0752688172043012E-2</c:v>
                </c:pt>
                <c:pt idx="14">
                  <c:v>4.3010752688172046E-2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B-4FC3-B8DD-6DA609EC8C0D}"/>
            </c:ext>
          </c:extLst>
        </c:ser>
        <c:ser>
          <c:idx val="4"/>
          <c:order val="4"/>
          <c:tx>
            <c:strRef>
              <c:f>'0118_%'!$F$2</c:f>
              <c:strCache>
                <c:ptCount val="1"/>
                <c:pt idx="0">
                  <c:v>30名以上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3000"/>
                    <a:shade val="51000"/>
                    <a:satMod val="130000"/>
                  </a:schemeClr>
                </a:gs>
                <a:gs pos="80000">
                  <a:schemeClr val="accent5">
                    <a:tint val="93000"/>
                    <a:shade val="93000"/>
                    <a:satMod val="130000"/>
                  </a:schemeClr>
                </a:gs>
                <a:gs pos="100000">
                  <a:schemeClr val="accent5">
                    <a:tint val="9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'0118_%'!$F$3:$F$17</c:f>
              <c:numCache>
                <c:formatCode>0%</c:formatCode>
                <c:ptCount val="15"/>
                <c:pt idx="0">
                  <c:v>8.2000000000000003E-2</c:v>
                </c:pt>
                <c:pt idx="1">
                  <c:v>0.11345218800648298</c:v>
                </c:pt>
                <c:pt idx="2">
                  <c:v>0.18803418803418803</c:v>
                </c:pt>
                <c:pt idx="3">
                  <c:v>0.21</c:v>
                </c:pt>
                <c:pt idx="4">
                  <c:v>0.27777777777777779</c:v>
                </c:pt>
                <c:pt idx="5">
                  <c:v>7.874015748031496E-2</c:v>
                </c:pt>
                <c:pt idx="6">
                  <c:v>8.8888888888888892E-2</c:v>
                </c:pt>
                <c:pt idx="7">
                  <c:v>0</c:v>
                </c:pt>
                <c:pt idx="8">
                  <c:v>0</c:v>
                </c:pt>
                <c:pt idx="9">
                  <c:v>0.26829268292682928</c:v>
                </c:pt>
                <c:pt idx="10">
                  <c:v>7.0175438596491224E-2</c:v>
                </c:pt>
                <c:pt idx="11">
                  <c:v>7.7619663648124193E-3</c:v>
                </c:pt>
                <c:pt idx="12">
                  <c:v>0.1111111111111111</c:v>
                </c:pt>
                <c:pt idx="13">
                  <c:v>5.9737156511350063E-3</c:v>
                </c:pt>
                <c:pt idx="14">
                  <c:v>4.3010752688172046E-2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5B-4FC3-B8DD-6DA609EC8C0D}"/>
            </c:ext>
          </c:extLst>
        </c:ser>
        <c:ser>
          <c:idx val="5"/>
          <c:order val="5"/>
          <c:tx>
            <c:strRef>
              <c:f>'0118_%'!$G$2</c:f>
              <c:strCache>
                <c:ptCount val="1"/>
                <c:pt idx="0">
                  <c:v>わからない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hade val="51000"/>
                    <a:satMod val="130000"/>
                  </a:schemeClr>
                </a:gs>
                <a:gs pos="80000">
                  <a:schemeClr val="accent5">
                    <a:tint val="77000"/>
                    <a:shade val="93000"/>
                    <a:satMod val="130000"/>
                  </a:schemeClr>
                </a:gs>
                <a:gs pos="100000">
                  <a:schemeClr val="accent5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'0118_%'!$A$3:$A$17</c:f>
              <c:strCache>
                <c:ptCount val="15"/>
                <c:pt idx="0">
                  <c:v>全体（ｎ＝5000）</c:v>
                </c:pt>
                <c:pt idx="1">
                  <c:v>会社勤務（一般社員）（ｎ=1234）</c:v>
                </c:pt>
                <c:pt idx="2">
                  <c:v>会社勤務（管理職）（ｎ=234）</c:v>
                </c:pt>
                <c:pt idx="3">
                  <c:v>会社経営（経営者・役員）（n=100）</c:v>
                </c:pt>
                <c:pt idx="4">
                  <c:v>公務員・教職員・非営利団体職員（n=180）</c:v>
                </c:pt>
                <c:pt idx="5">
                  <c:v>派遣社員・契約社員（n=381）</c:v>
                </c:pt>
                <c:pt idx="6">
                  <c:v>自営業（商工サービス）（n=270）</c:v>
                </c:pt>
                <c:pt idx="7">
                  <c:v>SOHO（n=40）</c:v>
                </c:pt>
                <c:pt idx="8">
                  <c:v>農林漁業（n=6）</c:v>
                </c:pt>
                <c:pt idx="9">
                  <c:v>専門職（弁護士・税理士等・医療関連）（n=123）</c:v>
                </c:pt>
                <c:pt idx="10">
                  <c:v>パート・アルバイト（n=684）</c:v>
                </c:pt>
                <c:pt idx="11">
                  <c:v>専業主婦・主夫（n=773）</c:v>
                </c:pt>
                <c:pt idx="12">
                  <c:v>学生（n=45）</c:v>
                </c:pt>
                <c:pt idx="13">
                  <c:v>無職（n=873）</c:v>
                </c:pt>
                <c:pt idx="14">
                  <c:v>その他の職業（n=93）</c:v>
                </c:pt>
              </c:strCache>
            </c:strRef>
          </c:cat>
          <c:val>
            <c:numRef>
              <c:f>'0118_%'!$G$3:$G$17</c:f>
              <c:numCache>
                <c:formatCode>0%</c:formatCode>
                <c:ptCount val="15"/>
                <c:pt idx="0">
                  <c:v>0.13220000000000001</c:v>
                </c:pt>
                <c:pt idx="1">
                  <c:v>0.14748784440842788</c:v>
                </c:pt>
                <c:pt idx="2">
                  <c:v>0.11538461538461539</c:v>
                </c:pt>
                <c:pt idx="3">
                  <c:v>0.08</c:v>
                </c:pt>
                <c:pt idx="4">
                  <c:v>0.1111111111111111</c:v>
                </c:pt>
                <c:pt idx="5">
                  <c:v>0.13648293963254593</c:v>
                </c:pt>
                <c:pt idx="6">
                  <c:v>0.12222222222222222</c:v>
                </c:pt>
                <c:pt idx="7">
                  <c:v>0.05</c:v>
                </c:pt>
                <c:pt idx="8">
                  <c:v>0</c:v>
                </c:pt>
                <c:pt idx="9">
                  <c:v>0.14634146341463414</c:v>
                </c:pt>
                <c:pt idx="10">
                  <c:v>0.14035087719298245</c:v>
                </c:pt>
                <c:pt idx="11">
                  <c:v>9.9611901681759374E-2</c:v>
                </c:pt>
                <c:pt idx="12">
                  <c:v>0.2</c:v>
                </c:pt>
                <c:pt idx="13">
                  <c:v>0.13620071684587814</c:v>
                </c:pt>
                <c:pt idx="14">
                  <c:v>0.24731182795698925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B-4FC3-B8DD-6DA609EC8C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351232"/>
        <c:axId val="128361216"/>
      </c:barChart>
      <c:catAx>
        <c:axId val="128351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8361216"/>
        <c:crosses val="autoZero"/>
        <c:auto val="1"/>
        <c:lblAlgn val="ctr"/>
        <c:lblOffset val="100"/>
        <c:noMultiLvlLbl val="0"/>
      </c:catAx>
      <c:valAx>
        <c:axId val="1283612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835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5644138232721"/>
          <c:y val="0.86890549043696952"/>
          <c:w val="0.77636373578302698"/>
          <c:h val="0.11143019373256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③世帯数推計!$L$25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③世帯数推計!$L$26:$L$29</c:f>
              <c:numCache>
                <c:formatCode>#,##0_ </c:formatCode>
                <c:ptCount val="4"/>
                <c:pt idx="0">
                  <c:v>790163.17632639362</c:v>
                </c:pt>
                <c:pt idx="1">
                  <c:v>779465.02876562485</c:v>
                </c:pt>
                <c:pt idx="2">
                  <c:v>761974.66440215765</c:v>
                </c:pt>
                <c:pt idx="3">
                  <c:v>741868.44751638849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7-497F-B790-8FAA4EF9C2C3}"/>
            </c:ext>
          </c:extLst>
        </c:ser>
        <c:ser>
          <c:idx val="1"/>
          <c:order val="1"/>
          <c:tx>
            <c:strRef>
              <c:f>③世帯数推計!$M$25</c:f>
              <c:strCache>
                <c:ptCount val="1"/>
                <c:pt idx="0">
                  <c:v>夫婦と子供</c:v>
                </c:pt>
              </c:strCache>
            </c:strRef>
          </c:tx>
          <c:spPr>
            <a:pattFill prst="ltVert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③世帯数推計!$M$26:$M$29</c:f>
              <c:numCache>
                <c:formatCode>#,##0_ </c:formatCode>
                <c:ptCount val="4"/>
                <c:pt idx="0">
                  <c:v>1043973.486758107</c:v>
                </c:pt>
                <c:pt idx="1">
                  <c:v>991632.36154470511</c:v>
                </c:pt>
                <c:pt idx="2">
                  <c:v>927024.05874158186</c:v>
                </c:pt>
                <c:pt idx="3">
                  <c:v>860305.90699549497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7-497F-B790-8FAA4EF9C2C3}"/>
            </c:ext>
          </c:extLst>
        </c:ser>
        <c:ser>
          <c:idx val="2"/>
          <c:order val="2"/>
          <c:tx>
            <c:strRef>
              <c:f>③世帯数推計!$N$25</c:f>
              <c:strCache>
                <c:ptCount val="1"/>
                <c:pt idx="0">
                  <c:v>片親と子供</c:v>
                </c:pt>
              </c:strCache>
            </c:strRef>
          </c:tx>
          <c:spPr>
            <a:pattFill prst="pct5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③世帯数推計!$N$26:$N$29</c:f>
              <c:numCache>
                <c:formatCode>#,##0_ </c:formatCode>
                <c:ptCount val="4"/>
                <c:pt idx="0">
                  <c:v>436608.38354774576</c:v>
                </c:pt>
                <c:pt idx="1">
                  <c:v>456157.27514278318</c:v>
                </c:pt>
                <c:pt idx="2">
                  <c:v>461731.77871554508</c:v>
                </c:pt>
                <c:pt idx="3">
                  <c:v>456003.95613458456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7-497F-B790-8FAA4EF9C2C3}"/>
            </c:ext>
          </c:extLst>
        </c:ser>
        <c:ser>
          <c:idx val="4"/>
          <c:order val="3"/>
          <c:tx>
            <c:strRef>
              <c:f>③世帯数推計!$P$25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ltHorz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③世帯数推計!$P$26:$P$29</c:f>
              <c:numCache>
                <c:formatCode>#,##0_ </c:formatCode>
                <c:ptCount val="4"/>
                <c:pt idx="0">
                  <c:v>203338.21698836758</c:v>
                </c:pt>
                <c:pt idx="1">
                  <c:v>183868.11041665907</c:v>
                </c:pt>
                <c:pt idx="2">
                  <c:v>167834.4284029539</c:v>
                </c:pt>
                <c:pt idx="3">
                  <c:v>154218.36814870589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77-497F-B790-8FAA4EF9C2C3}"/>
            </c:ext>
          </c:extLst>
        </c:ser>
        <c:ser>
          <c:idx val="3"/>
          <c:order val="4"/>
          <c:tx>
            <c:strRef>
              <c:f>③世帯数推計!$O$25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0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cat>
            <c:strRef>
              <c:f>③世帯数推計!$K$26:$K$29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③世帯数推計!$O$26:$O$29</c:f>
              <c:numCache>
                <c:formatCode>#,##0_ </c:formatCode>
                <c:ptCount val="4"/>
                <c:pt idx="0">
                  <c:v>1517851.8474743792</c:v>
                </c:pt>
                <c:pt idx="1">
                  <c:v>1554725.3993463053</c:v>
                </c:pt>
                <c:pt idx="2">
                  <c:v>1554759.7196819861</c:v>
                </c:pt>
                <c:pt idx="3">
                  <c:v>1525009.6952966547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77-497F-B790-8FAA4EF9C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666752"/>
        <c:axId val="144895936"/>
      </c:barChart>
      <c:catAx>
        <c:axId val="19066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44895936"/>
        <c:crosses val="autoZero"/>
        <c:auto val="1"/>
        <c:lblAlgn val="ctr"/>
        <c:lblOffset val="100"/>
        <c:noMultiLvlLbl val="0"/>
      </c:catAx>
      <c:valAx>
        <c:axId val="144895936"/>
        <c:scaling>
          <c:orientation val="minMax"/>
          <c:max val="4000000"/>
        </c:scaling>
        <c:delete val="1"/>
        <c:axPos val="l"/>
        <c:majorGridlines/>
        <c:numFmt formatCode="#,##0_ " sourceLinked="1"/>
        <c:majorTickMark val="out"/>
        <c:minorTickMark val="none"/>
        <c:tickLblPos val="nextTo"/>
        <c:crossAx val="1906667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2965016502136"/>
          <c:y val="0.13316078968389822"/>
          <c:w val="0.77572178241430478"/>
          <c:h val="0.70320612953683825"/>
        </c:manualLayout>
      </c:layout>
      <c:lineChart>
        <c:grouping val="standard"/>
        <c:varyColors val="0"/>
        <c:ser>
          <c:idx val="1"/>
          <c:order val="0"/>
          <c:tx>
            <c:strRef>
              <c:f>平均寿命!$B$43</c:f>
              <c:strCache>
                <c:ptCount val="1"/>
                <c:pt idx="0">
                  <c:v>全国男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平均寿命!$C$42:$M$42</c:f>
              <c:strCache>
                <c:ptCount val="11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</c:strCache>
            </c:strRef>
          </c:cat>
          <c:val>
            <c:numRef>
              <c:f>平均寿命!$C$43:$M$43</c:f>
              <c:numCache>
                <c:formatCode>0.0_);[Red]\(0.0\)</c:formatCode>
                <c:ptCount val="11"/>
                <c:pt idx="0">
                  <c:v>67.7</c:v>
                </c:pt>
                <c:pt idx="1">
                  <c:v>69.8</c:v>
                </c:pt>
                <c:pt idx="2">
                  <c:v>71.8</c:v>
                </c:pt>
                <c:pt idx="3">
                  <c:v>73.599999999999994</c:v>
                </c:pt>
                <c:pt idx="4">
                  <c:v>75</c:v>
                </c:pt>
                <c:pt idx="5">
                  <c:v>76</c:v>
                </c:pt>
                <c:pt idx="6">
                  <c:v>76.7</c:v>
                </c:pt>
                <c:pt idx="7">
                  <c:v>77.7</c:v>
                </c:pt>
                <c:pt idx="8">
                  <c:v>78.8</c:v>
                </c:pt>
                <c:pt idx="9">
                  <c:v>79.599999999999994</c:v>
                </c:pt>
                <c:pt idx="10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71-484B-AE70-5EE4C158C69D}"/>
            </c:ext>
          </c:extLst>
        </c:ser>
        <c:ser>
          <c:idx val="3"/>
          <c:order val="1"/>
          <c:tx>
            <c:strRef>
              <c:f>平均寿命!$B$44</c:f>
              <c:strCache>
                <c:ptCount val="1"/>
                <c:pt idx="0">
                  <c:v>全国女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平均寿命!$C$42:$M$42</c:f>
              <c:strCache>
                <c:ptCount val="11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</c:strCache>
            </c:strRef>
          </c:cat>
          <c:val>
            <c:numRef>
              <c:f>平均寿命!$C$44:$M$44</c:f>
              <c:numCache>
                <c:formatCode>0.0_);[Red]\(0.0\)</c:formatCode>
                <c:ptCount val="11"/>
                <c:pt idx="0">
                  <c:v>72.900000000000006</c:v>
                </c:pt>
                <c:pt idx="1">
                  <c:v>75.2</c:v>
                </c:pt>
                <c:pt idx="2">
                  <c:v>77</c:v>
                </c:pt>
                <c:pt idx="3">
                  <c:v>79</c:v>
                </c:pt>
                <c:pt idx="4">
                  <c:v>80.8</c:v>
                </c:pt>
                <c:pt idx="5">
                  <c:v>82.1</c:v>
                </c:pt>
                <c:pt idx="6">
                  <c:v>83.2</c:v>
                </c:pt>
                <c:pt idx="7">
                  <c:v>84.6</c:v>
                </c:pt>
                <c:pt idx="8">
                  <c:v>85.8</c:v>
                </c:pt>
                <c:pt idx="9">
                  <c:v>86.4</c:v>
                </c:pt>
                <c:pt idx="10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71-484B-AE70-5EE4C158C69D}"/>
            </c:ext>
          </c:extLst>
        </c:ser>
        <c:ser>
          <c:idx val="0"/>
          <c:order val="2"/>
          <c:tx>
            <c:strRef>
              <c:f>平均寿命!$B$45</c:f>
              <c:strCache>
                <c:ptCount val="1"/>
                <c:pt idx="0">
                  <c:v>大阪府男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平均寿命!$C$42:$M$42</c:f>
              <c:strCache>
                <c:ptCount val="11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</c:strCache>
            </c:strRef>
          </c:cat>
          <c:val>
            <c:numRef>
              <c:f>平均寿命!$C$45:$M$45</c:f>
              <c:numCache>
                <c:formatCode>0.0_);[Red]\(0.0\)</c:formatCode>
                <c:ptCount val="11"/>
                <c:pt idx="0">
                  <c:v>68</c:v>
                </c:pt>
                <c:pt idx="1">
                  <c:v>70.2</c:v>
                </c:pt>
                <c:pt idx="2">
                  <c:v>71.599999999999994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75.900000000000006</c:v>
                </c:pt>
                <c:pt idx="7">
                  <c:v>77</c:v>
                </c:pt>
                <c:pt idx="8">
                  <c:v>78.2</c:v>
                </c:pt>
                <c:pt idx="9">
                  <c:v>79</c:v>
                </c:pt>
                <c:pt idx="10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71-484B-AE70-5EE4C158C69D}"/>
            </c:ext>
          </c:extLst>
        </c:ser>
        <c:ser>
          <c:idx val="2"/>
          <c:order val="3"/>
          <c:tx>
            <c:strRef>
              <c:f>平均寿命!$B$46</c:f>
              <c:strCache>
                <c:ptCount val="1"/>
                <c:pt idx="0">
                  <c:v>大阪府女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平均寿命!$C$42:$M$42</c:f>
              <c:strCache>
                <c:ptCount val="11"/>
                <c:pt idx="0">
                  <c:v>昭和40年</c:v>
                </c:pt>
                <c:pt idx="1">
                  <c:v>昭和45年</c:v>
                </c:pt>
                <c:pt idx="2">
                  <c:v>昭和50年</c:v>
                </c:pt>
                <c:pt idx="3">
                  <c:v>昭和55年</c:v>
                </c:pt>
                <c:pt idx="4">
                  <c:v>昭和60年</c:v>
                </c:pt>
                <c:pt idx="5">
                  <c:v>平成2年</c:v>
                </c:pt>
                <c:pt idx="6">
                  <c:v>平成7年</c:v>
                </c:pt>
                <c:pt idx="7">
                  <c:v>平成12年</c:v>
                </c:pt>
                <c:pt idx="8">
                  <c:v>平成17年</c:v>
                </c:pt>
                <c:pt idx="9">
                  <c:v>平成22年</c:v>
                </c:pt>
                <c:pt idx="10">
                  <c:v>平成27年</c:v>
                </c:pt>
              </c:strCache>
            </c:strRef>
          </c:cat>
          <c:val>
            <c:numRef>
              <c:f>平均寿命!$C$46:$M$46</c:f>
              <c:numCache>
                <c:formatCode>0.0_);[Red]\(0.0\)</c:formatCode>
                <c:ptCount val="11"/>
                <c:pt idx="0">
                  <c:v>73.3</c:v>
                </c:pt>
                <c:pt idx="1">
                  <c:v>75.2</c:v>
                </c:pt>
                <c:pt idx="2">
                  <c:v>76.599999999999994</c:v>
                </c:pt>
                <c:pt idx="3">
                  <c:v>78.400000000000006</c:v>
                </c:pt>
                <c:pt idx="4">
                  <c:v>79.8</c:v>
                </c:pt>
                <c:pt idx="5">
                  <c:v>81.2</c:v>
                </c:pt>
                <c:pt idx="6">
                  <c:v>82.5</c:v>
                </c:pt>
                <c:pt idx="7">
                  <c:v>84</c:v>
                </c:pt>
                <c:pt idx="8">
                  <c:v>85.2</c:v>
                </c:pt>
                <c:pt idx="9">
                  <c:v>85.9</c:v>
                </c:pt>
                <c:pt idx="10">
                  <c:v>86.7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71-484B-AE70-5EE4C158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08160"/>
        <c:axId val="151040512"/>
      </c:lineChart>
      <c:catAx>
        <c:axId val="1373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51040512"/>
        <c:crosses val="autoZero"/>
        <c:auto val="1"/>
        <c:lblAlgn val="ctr"/>
        <c:lblOffset val="100"/>
        <c:noMultiLvlLbl val="0"/>
      </c:catAx>
      <c:valAx>
        <c:axId val="151040512"/>
        <c:scaling>
          <c:orientation val="minMax"/>
          <c:min val="60"/>
        </c:scaling>
        <c:delete val="0"/>
        <c:axPos val="l"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3730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223349586311729"/>
          <c:y val="0.63193653746438516"/>
          <c:w val="0.27288719170624715"/>
          <c:h val="0.16543622474889216"/>
        </c:manualLayout>
      </c:layout>
      <c:overlay val="0"/>
      <c:txPr>
        <a:bodyPr/>
        <a:lstStyle/>
        <a:p>
          <a:pPr>
            <a:defRPr sz="1400">
              <a:solidFill>
                <a:sysClr val="windowText" lastClr="000000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9324611982557"/>
          <c:y val="0.20929564132352307"/>
          <c:w val="0.67236137805608931"/>
          <c:h val="0.68870071568922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健康寿命!$C$55</c:f>
              <c:strCache>
                <c:ptCount val="1"/>
                <c:pt idx="0">
                  <c:v>平均寿命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健康寿命!$B$56:$B$59</c:f>
              <c:strCache>
                <c:ptCount val="4"/>
                <c:pt idx="0">
                  <c:v>全国男</c:v>
                </c:pt>
                <c:pt idx="1">
                  <c:v>大阪府男</c:v>
                </c:pt>
                <c:pt idx="2">
                  <c:v>全国女</c:v>
                </c:pt>
                <c:pt idx="3">
                  <c:v>大阪府女</c:v>
                </c:pt>
              </c:strCache>
            </c:strRef>
          </c:cat>
          <c:val>
            <c:numRef>
              <c:f>健康寿命!$C$56:$C$59</c:f>
              <c:numCache>
                <c:formatCode>0.00_);[Red]\(0.00\)</c:formatCode>
                <c:ptCount val="4"/>
                <c:pt idx="0">
                  <c:v>80.77</c:v>
                </c:pt>
                <c:pt idx="1">
                  <c:v>80.23</c:v>
                </c:pt>
                <c:pt idx="2">
                  <c:v>87.01</c:v>
                </c:pt>
                <c:pt idx="3">
                  <c:v>86.73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3-4278-AEE7-2FF37D1A0C11}"/>
            </c:ext>
          </c:extLst>
        </c:ser>
        <c:ser>
          <c:idx val="1"/>
          <c:order val="1"/>
          <c:tx>
            <c:strRef>
              <c:f>健康寿命!$D$55</c:f>
              <c:strCache>
                <c:ptCount val="1"/>
                <c:pt idx="0">
                  <c:v>健康寿命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9861281336929E-2"/>
                  <c:y val="-5.7950023244932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3-4278-AEE7-2FF37D1A0C11}"/>
                </c:ext>
              </c:extLst>
            </c:dLbl>
            <c:dLbl>
              <c:idx val="1"/>
              <c:layout>
                <c:manualLayout>
                  <c:x val="-6.1111062702867439E-2"/>
                  <c:y val="-5.8747983603951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A3-4278-AEE7-2FF37D1A0C11}"/>
                </c:ext>
              </c:extLst>
            </c:dLbl>
            <c:dLbl>
              <c:idx val="2"/>
              <c:layout>
                <c:manualLayout>
                  <c:x val="-4.9685135072813906E-2"/>
                  <c:y val="-5.3320344730942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A3-4278-AEE7-2FF37D1A0C11}"/>
                </c:ext>
              </c:extLst>
            </c:dLbl>
            <c:dLbl>
              <c:idx val="3"/>
              <c:layout>
                <c:manualLayout>
                  <c:x val="-3.8888916044732852E-2"/>
                  <c:y val="-6.2579400072585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A3-4278-AEE7-2FF37D1A0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健康寿命!$B$56:$B$59</c:f>
              <c:strCache>
                <c:ptCount val="4"/>
                <c:pt idx="0">
                  <c:v>全国男</c:v>
                </c:pt>
                <c:pt idx="1">
                  <c:v>大阪府男</c:v>
                </c:pt>
                <c:pt idx="2">
                  <c:v>全国女</c:v>
                </c:pt>
                <c:pt idx="3">
                  <c:v>大阪府女</c:v>
                </c:pt>
              </c:strCache>
            </c:strRef>
          </c:cat>
          <c:val>
            <c:numRef>
              <c:f>健康寿命!$D$56:$D$59</c:f>
              <c:numCache>
                <c:formatCode>0.00_);[Red]\(0.00\)</c:formatCode>
                <c:ptCount val="4"/>
                <c:pt idx="0">
                  <c:v>72.14</c:v>
                </c:pt>
                <c:pt idx="1">
                  <c:v>71.5</c:v>
                </c:pt>
                <c:pt idx="2">
                  <c:v>74.790000000000006</c:v>
                </c:pt>
                <c:pt idx="3">
                  <c:v>74.459999999999994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A3-4278-AEE7-2FF37D1A0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688704"/>
        <c:axId val="151035904"/>
      </c:barChart>
      <c:catAx>
        <c:axId val="15168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1035904"/>
        <c:crosses val="autoZero"/>
        <c:auto val="1"/>
        <c:lblAlgn val="ctr"/>
        <c:lblOffset val="100"/>
        <c:noMultiLvlLbl val="0"/>
      </c:catAx>
      <c:valAx>
        <c:axId val="151035904"/>
        <c:scaling>
          <c:orientation val="minMax"/>
          <c:min val="6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5168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22269251916635"/>
          <c:y val="0.2521640184198532"/>
          <c:w val="0.15015675412114987"/>
          <c:h val="0.14437455797067283"/>
        </c:manualLayout>
      </c:layout>
      <c:overlay val="0"/>
      <c:txPr>
        <a:bodyPr/>
        <a:lstStyle/>
        <a:p>
          <a:pPr>
            <a:defRPr sz="1400"/>
          </a:pPr>
          <a:endParaRPr lang="ja-JP"/>
        </a:p>
      </c:txPr>
    </c:legend>
    <c:plotVisOnly val="1"/>
    <c:dispBlanksAs val="gap"/>
    <c:showDLblsOverMax val="0"/>
  </c:chart>
  <c:spPr>
    <a:ln w="19050"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77589116015682"/>
          <c:y val="0"/>
          <c:w val="0.46337443272177187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6.4493230165173318E-2"/>
                  <c:y val="1.5697016309181022E-2"/>
                </c:manualLayout>
              </c:layout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800"/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C1-48A7-BA6B-51883E637DA8}"/>
                </c:ext>
              </c:extLst>
            </c:dLbl>
            <c:dLbl>
              <c:idx val="1"/>
              <c:spPr>
                <a:noFill/>
                <a:ln w="6350"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800"/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C1-48A7-BA6B-51883E637DA8}"/>
                </c:ext>
              </c:extLst>
            </c:dLbl>
            <c:dLbl>
              <c:idx val="2"/>
              <c:layout>
                <c:manualLayout>
                  <c:x val="-2.0082013209280093E-2"/>
                  <c:y val="-0.145268356315481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C1-48A7-BA6B-51883E637DA8}"/>
                </c:ext>
              </c:extLst>
            </c:dLbl>
            <c:dLbl>
              <c:idx val="3"/>
              <c:layout>
                <c:manualLayout>
                  <c:x val="-8.5503751969793235E-2"/>
                  <c:y val="7.24441288395249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C1-48A7-BA6B-51883E637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高齢による衰弱・関節疾患・骨折・転倒</c:v>
                </c:pt>
                <c:pt idx="1">
                  <c:v>脳血管疾患（脳卒中）・心疾患・糖尿病・がん</c:v>
                </c:pt>
                <c:pt idx="2">
                  <c:v>認知症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0.35599999999999998</c:v>
                </c:pt>
                <c:pt idx="1">
                  <c:v>0.26300000000000001</c:v>
                </c:pt>
                <c:pt idx="2">
                  <c:v>0.18</c:v>
                </c:pt>
                <c:pt idx="3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1-48A7-BA6B-51883E637D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58381934052205E-2"/>
          <c:y val="0.14553990610328638"/>
          <c:w val="0.87973165876467929"/>
          <c:h val="0.556207545060297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図表8!$B$5</c:f>
              <c:strCache>
                <c:ptCount val="1"/>
                <c:pt idx="0">
                  <c:v>高齢による衰弱・関節疾患・骨折・転倒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図表8!$A$10:$A$11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図表8!$B$10:$B$11</c:f>
              <c:numCache>
                <c:formatCode>0.0%</c:formatCode>
                <c:ptCount val="2"/>
                <c:pt idx="0">
                  <c:v>0.42745987757712339</c:v>
                </c:pt>
                <c:pt idx="1">
                  <c:v>0.21758382614268651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7-45D8-84D9-EB659B0966FC}"/>
            </c:ext>
          </c:extLst>
        </c:ser>
        <c:ser>
          <c:idx val="1"/>
          <c:order val="1"/>
          <c:tx>
            <c:strRef>
              <c:f>図表8!$C$5</c:f>
              <c:strCache>
                <c:ptCount val="1"/>
                <c:pt idx="0">
                  <c:v>脳血管疾患（脳卒中）・心疾患・糖尿病・がん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図表8!$A$10:$A$11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図表8!$C$10:$C$11</c:f>
              <c:numCache>
                <c:formatCode>0.0%</c:formatCode>
                <c:ptCount val="2"/>
                <c:pt idx="0">
                  <c:v>0.19982032463379723</c:v>
                </c:pt>
                <c:pt idx="1">
                  <c:v>0.38509045357881549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7-45D8-84D9-EB659B0966FC}"/>
            </c:ext>
          </c:extLst>
        </c:ser>
        <c:ser>
          <c:idx val="2"/>
          <c:order val="2"/>
          <c:tx>
            <c:strRef>
              <c:f>図表8!$D$5</c:f>
              <c:strCache>
                <c:ptCount val="1"/>
                <c:pt idx="0">
                  <c:v>認知症</c:v>
                </c:pt>
              </c:strCache>
            </c:strRef>
          </c:tx>
          <c:spPr>
            <a:pattFill prst="ltUpDiag">
              <a:fgClr>
                <a:srgbClr val="00B05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図表8!$A$10:$A$11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図表8!$D$10:$D$11</c:f>
              <c:numCache>
                <c:formatCode>0.0%</c:formatCode>
                <c:ptCount val="2"/>
                <c:pt idx="0">
                  <c:v>0.19985077808569601</c:v>
                </c:pt>
                <c:pt idx="1">
                  <c:v>0.14166690942989482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7-45D8-84D9-EB659B0966FC}"/>
            </c:ext>
          </c:extLst>
        </c:ser>
        <c:ser>
          <c:idx val="3"/>
          <c:order val="3"/>
          <c:tx>
            <c:strRef>
              <c:f>図表8!$E$5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pct75">
              <a:fgClr>
                <a:schemeClr val="accent4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9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図表8!$A$10:$A$11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図表8!$E$10:$E$11</c:f>
              <c:numCache>
                <c:formatCode>0.0%</c:formatCode>
                <c:ptCount val="2"/>
                <c:pt idx="0">
                  <c:v>0.17286901970338339</c:v>
                </c:pt>
                <c:pt idx="1">
                  <c:v>0.25565881084860315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7-45D8-84D9-EB659B09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52102400"/>
        <c:axId val="152521536"/>
      </c:barChart>
      <c:catAx>
        <c:axId val="152102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ＭＳ 明朝" panose="02020609040205080304" pitchFamily="17" charset="-128"/>
                <a:ea typeface="ＭＳ 明朝" panose="02020609040205080304" pitchFamily="17" charset="-128"/>
              </a:defRPr>
            </a:pPr>
            <a:endParaRPr lang="ja-JP"/>
          </a:p>
        </c:txPr>
        <c:crossAx val="152521536"/>
        <c:crosses val="autoZero"/>
        <c:auto val="1"/>
        <c:lblAlgn val="ctr"/>
        <c:lblOffset val="100"/>
        <c:noMultiLvlLbl val="0"/>
      </c:catAx>
      <c:valAx>
        <c:axId val="1525215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entury" panose="02040604050505020304" pitchFamily="18" charset="0"/>
                <a:ea typeface="ＭＳ 明朝" panose="02020609040205080304" pitchFamily="17" charset="-128"/>
              </a:defRPr>
            </a:pPr>
            <a:endParaRPr lang="ja-JP"/>
          </a:p>
        </c:txPr>
        <c:crossAx val="15210240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1.0847773690810851E-2"/>
          <c:y val="0.80029441787704625"/>
          <c:w val="0.98204743057206656"/>
          <c:h val="0.19970558212295381"/>
        </c:manualLayout>
      </c:layout>
      <c:overlay val="0"/>
      <c:txPr>
        <a:bodyPr/>
        <a:lstStyle/>
        <a:p>
          <a:pPr>
            <a:defRPr sz="900">
              <a:latin typeface="ＭＳ ゴシック" panose="020B0609070205080204" pitchFamily="49" charset="-128"/>
              <a:ea typeface="ＭＳ ゴシック" panose="020B0609070205080204" pitchFamily="49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12700"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64220370511937E-2"/>
          <c:y val="5.1400554097404488E-2"/>
          <c:w val="0.89917828232635966"/>
          <c:h val="0.80775590551181098"/>
        </c:manualLayout>
      </c:layout>
      <c:lineChart>
        <c:grouping val="standard"/>
        <c:varyColors val="0"/>
        <c:ser>
          <c:idx val="0"/>
          <c:order val="0"/>
          <c:tx>
            <c:strRef>
              <c:f>運動習慣!$C$2</c:f>
              <c:strCache>
                <c:ptCount val="1"/>
                <c:pt idx="0">
                  <c:v>男性</c:v>
                </c:pt>
              </c:strCache>
            </c:strRef>
          </c:tx>
          <c:marker>
            <c:symbol val="square"/>
            <c:size val="6"/>
          </c:marker>
          <c:dLbls>
            <c:dLbl>
              <c:idx val="2"/>
              <c:layout>
                <c:manualLayout>
                  <c:x val="-3.9789686483364339E-2"/>
                  <c:y val="7.1284631087780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17-4B8F-A6F8-0857D126D68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運動習慣!$B$3:$B$13</c:f>
              <c:strCache>
                <c:ptCount val="11"/>
                <c:pt idx="0">
                  <c:v>平成17年</c:v>
                </c:pt>
                <c:pt idx="1">
                  <c:v>平成18年</c:v>
                </c:pt>
                <c:pt idx="2">
                  <c:v>平成19年</c:v>
                </c:pt>
                <c:pt idx="3">
                  <c:v>平成20年</c:v>
                </c:pt>
                <c:pt idx="4">
                  <c:v>平成21年</c:v>
                </c:pt>
                <c:pt idx="5">
                  <c:v>平成22年</c:v>
                </c:pt>
                <c:pt idx="6">
                  <c:v>平成23年</c:v>
                </c:pt>
                <c:pt idx="7">
                  <c:v>平成24年</c:v>
                </c:pt>
                <c:pt idx="8">
                  <c:v>平成25年</c:v>
                </c:pt>
                <c:pt idx="9">
                  <c:v>平成26年</c:v>
                </c:pt>
                <c:pt idx="10">
                  <c:v>平成27年</c:v>
                </c:pt>
              </c:strCache>
            </c:strRef>
          </c:cat>
          <c:val>
            <c:numRef>
              <c:f>運動習慣!$C$3:$C$13</c:f>
              <c:numCache>
                <c:formatCode>0.0%</c:formatCode>
                <c:ptCount val="11"/>
                <c:pt idx="0">
                  <c:v>0.30599999999999999</c:v>
                </c:pt>
                <c:pt idx="1">
                  <c:v>0.42299999999999999</c:v>
                </c:pt>
                <c:pt idx="2">
                  <c:v>0.29199999999999998</c:v>
                </c:pt>
                <c:pt idx="3">
                  <c:v>0.36699999999999999</c:v>
                </c:pt>
                <c:pt idx="4">
                  <c:v>0.372</c:v>
                </c:pt>
                <c:pt idx="5">
                  <c:v>0.34499999999999997</c:v>
                </c:pt>
                <c:pt idx="6">
                  <c:v>0.27600000000000002</c:v>
                </c:pt>
                <c:pt idx="7">
                  <c:v>0.32900000000000001</c:v>
                </c:pt>
                <c:pt idx="8">
                  <c:v>0.26200000000000001</c:v>
                </c:pt>
                <c:pt idx="9">
                  <c:v>0.26100000000000001</c:v>
                </c:pt>
                <c:pt idx="10">
                  <c:v>0.40100000000000002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17-4B8F-A6F8-0857D126D683}"/>
            </c:ext>
          </c:extLst>
        </c:ser>
        <c:ser>
          <c:idx val="1"/>
          <c:order val="1"/>
          <c:tx>
            <c:strRef>
              <c:f>運動習慣!$D$2</c:f>
              <c:strCache>
                <c:ptCount val="1"/>
                <c:pt idx="0">
                  <c:v>女性</c:v>
                </c:pt>
              </c:strCache>
            </c:strRef>
          </c:tx>
          <c:marker>
            <c:symbol val="circle"/>
            <c:size val="6"/>
          </c:marker>
          <c:dLbls>
            <c:dLbl>
              <c:idx val="2"/>
              <c:layout>
                <c:manualLayout>
                  <c:x val="-4.6262178392749452E-2"/>
                  <c:y val="-7.5914260717410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17-4B8F-A6F8-0857D126D68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運動習慣!$B$3:$B$13</c:f>
              <c:strCache>
                <c:ptCount val="11"/>
                <c:pt idx="0">
                  <c:v>平成17年</c:v>
                </c:pt>
                <c:pt idx="1">
                  <c:v>平成18年</c:v>
                </c:pt>
                <c:pt idx="2">
                  <c:v>平成19年</c:v>
                </c:pt>
                <c:pt idx="3">
                  <c:v>平成20年</c:v>
                </c:pt>
                <c:pt idx="4">
                  <c:v>平成21年</c:v>
                </c:pt>
                <c:pt idx="5">
                  <c:v>平成22年</c:v>
                </c:pt>
                <c:pt idx="6">
                  <c:v>平成23年</c:v>
                </c:pt>
                <c:pt idx="7">
                  <c:v>平成24年</c:v>
                </c:pt>
                <c:pt idx="8">
                  <c:v>平成25年</c:v>
                </c:pt>
                <c:pt idx="9">
                  <c:v>平成26年</c:v>
                </c:pt>
                <c:pt idx="10">
                  <c:v>平成27年</c:v>
                </c:pt>
              </c:strCache>
            </c:strRef>
          </c:cat>
          <c:val>
            <c:numRef>
              <c:f>運動習慣!$D$3:$D$13</c:f>
              <c:numCache>
                <c:formatCode>0.0%</c:formatCode>
                <c:ptCount val="11"/>
                <c:pt idx="0">
                  <c:v>0.28299999999999997</c:v>
                </c:pt>
                <c:pt idx="1">
                  <c:v>0.39100000000000001</c:v>
                </c:pt>
                <c:pt idx="2">
                  <c:v>0.34699999999999998</c:v>
                </c:pt>
                <c:pt idx="3">
                  <c:v>0.28399999999999997</c:v>
                </c:pt>
                <c:pt idx="4">
                  <c:v>0.28499999999999998</c:v>
                </c:pt>
                <c:pt idx="5">
                  <c:v>0.23899999999999999</c:v>
                </c:pt>
                <c:pt idx="6">
                  <c:v>0.255</c:v>
                </c:pt>
                <c:pt idx="7">
                  <c:v>0.253</c:v>
                </c:pt>
                <c:pt idx="8">
                  <c:v>0.223</c:v>
                </c:pt>
                <c:pt idx="9">
                  <c:v>0.23799999999999999</c:v>
                </c:pt>
                <c:pt idx="10">
                  <c:v>0.32900000000000001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17-4B8F-A6F8-0857D126D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307648"/>
        <c:axId val="151191552"/>
      </c:lineChart>
      <c:catAx>
        <c:axId val="153307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151191552"/>
        <c:crosses val="autoZero"/>
        <c:auto val="1"/>
        <c:lblAlgn val="ctr"/>
        <c:lblOffset val="100"/>
        <c:noMultiLvlLbl val="0"/>
      </c:catAx>
      <c:valAx>
        <c:axId val="151191552"/>
        <c:scaling>
          <c:orientation val="minMax"/>
          <c:max val="0.8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5330764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0442286947141319"/>
          <c:y val="7.8319845435987162E-2"/>
          <c:w val="0.10787486515641856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9D9-46D3-9912-2568749502C3}"/>
              </c:ext>
            </c:extLst>
          </c:dPt>
          <c:dPt>
            <c:idx val="8"/>
            <c:invertIfNegative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9D9-46D3-9912-2568749502C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運動習慣!$B$25:$B$39</c:f>
              <c:strCache>
                <c:ptCount val="15"/>
                <c:pt idx="0">
                  <c:v>総数</c:v>
                </c:pt>
                <c:pt idx="1">
                  <c:v>20-29歳</c:v>
                </c:pt>
                <c:pt idx="2">
                  <c:v>30-39歳</c:v>
                </c:pt>
                <c:pt idx="3">
                  <c:v>40-49歳</c:v>
                </c:pt>
                <c:pt idx="4">
                  <c:v>50-59歳</c:v>
                </c:pt>
                <c:pt idx="5">
                  <c:v>60-69歳</c:v>
                </c:pt>
                <c:pt idx="6">
                  <c:v>70歳以上</c:v>
                </c:pt>
                <c:pt idx="8">
                  <c:v>総数</c:v>
                </c:pt>
                <c:pt idx="9">
                  <c:v>20-29歳</c:v>
                </c:pt>
                <c:pt idx="10">
                  <c:v>30-39歳</c:v>
                </c:pt>
                <c:pt idx="11">
                  <c:v>40-49歳</c:v>
                </c:pt>
                <c:pt idx="12">
                  <c:v>50-59歳</c:v>
                </c:pt>
                <c:pt idx="13">
                  <c:v>60-69歳</c:v>
                </c:pt>
                <c:pt idx="14">
                  <c:v>70歳以上</c:v>
                </c:pt>
              </c:strCache>
            </c:strRef>
          </c:cat>
          <c:val>
            <c:numRef>
              <c:f>運動習慣!$C$25:$C$39</c:f>
              <c:numCache>
                <c:formatCode>0.0%</c:formatCode>
                <c:ptCount val="15"/>
                <c:pt idx="0">
                  <c:v>0.40100000000000002</c:v>
                </c:pt>
                <c:pt idx="1">
                  <c:v>0.158</c:v>
                </c:pt>
                <c:pt idx="2">
                  <c:v>0.125</c:v>
                </c:pt>
                <c:pt idx="3">
                  <c:v>0.22500000000000001</c:v>
                </c:pt>
                <c:pt idx="4">
                  <c:v>0.33300000000000002</c:v>
                </c:pt>
                <c:pt idx="5">
                  <c:v>0.434</c:v>
                </c:pt>
                <c:pt idx="6">
                  <c:v>0.61399999999999999</c:v>
                </c:pt>
                <c:pt idx="8">
                  <c:v>0.32900000000000001</c:v>
                </c:pt>
                <c:pt idx="9">
                  <c:v>0.185</c:v>
                </c:pt>
                <c:pt idx="10">
                  <c:v>0.16</c:v>
                </c:pt>
                <c:pt idx="11">
                  <c:v>0.246</c:v>
                </c:pt>
                <c:pt idx="12">
                  <c:v>0.25700000000000001</c:v>
                </c:pt>
                <c:pt idx="13">
                  <c:v>0.45500000000000002</c:v>
                </c:pt>
                <c:pt idx="14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D9-46D3-9912-256874950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59"/>
        <c:axId val="153405952"/>
        <c:axId val="151196736"/>
      </c:barChart>
      <c:catAx>
        <c:axId val="15340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ja-JP"/>
          </a:p>
        </c:txPr>
        <c:crossAx val="151196736"/>
        <c:crosses val="autoZero"/>
        <c:auto val="1"/>
        <c:lblAlgn val="ctr"/>
        <c:lblOffset val="100"/>
        <c:noMultiLvlLbl val="0"/>
      </c:catAx>
      <c:valAx>
        <c:axId val="151196736"/>
        <c:scaling>
          <c:orientation val="minMax"/>
          <c:max val="0.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340595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179418197725283"/>
          <c:y val="6.6944581915140744E-2"/>
          <c:w val="0.54886001749781277"/>
          <c:h val="0.90366053603471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運動が行える公園</c:v>
                </c:pt>
                <c:pt idx="1">
                  <c:v>安全な歩道や自転車道など</c:v>
                </c:pt>
                <c:pt idx="2">
                  <c:v>海岸、河原、山など</c:v>
                </c:pt>
                <c:pt idx="3">
                  <c:v>体育館</c:v>
                </c:pt>
                <c:pt idx="4">
                  <c:v>プール</c:v>
                </c:pt>
                <c:pt idx="5">
                  <c:v>グランド、テニスコート、野球場など</c:v>
                </c:pt>
                <c:pt idx="6">
                  <c:v>スポーツジム、フィットネスクラブ</c:v>
                </c:pt>
                <c:pt idx="7">
                  <c:v>地域センター、公民館など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0.80900000000000005</c:v>
                </c:pt>
                <c:pt idx="1">
                  <c:v>0.60399999999999998</c:v>
                </c:pt>
                <c:pt idx="2">
                  <c:v>0.33300000000000002</c:v>
                </c:pt>
                <c:pt idx="3">
                  <c:v>0.40799999999999997</c:v>
                </c:pt>
                <c:pt idx="4">
                  <c:v>0.41</c:v>
                </c:pt>
                <c:pt idx="5">
                  <c:v>0.53200000000000003</c:v>
                </c:pt>
                <c:pt idx="6">
                  <c:v>0.50900000000000001</c:v>
                </c:pt>
                <c:pt idx="7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0-4DA6-BD9F-E1291A538F0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女性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Sheet1!$B$2:$B$9</c:f>
              <c:strCache>
                <c:ptCount val="8"/>
                <c:pt idx="0">
                  <c:v>運動が行える公園</c:v>
                </c:pt>
                <c:pt idx="1">
                  <c:v>安全な歩道や自転車道など</c:v>
                </c:pt>
                <c:pt idx="2">
                  <c:v>海岸、河原、山など</c:v>
                </c:pt>
                <c:pt idx="3">
                  <c:v>体育館</c:v>
                </c:pt>
                <c:pt idx="4">
                  <c:v>プール</c:v>
                </c:pt>
                <c:pt idx="5">
                  <c:v>グランド、テニスコート、野球場など</c:v>
                </c:pt>
                <c:pt idx="6">
                  <c:v>スポーツジム、フィットネスクラブ</c:v>
                </c:pt>
                <c:pt idx="7">
                  <c:v>地域センター、公民館など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0.77</c:v>
                </c:pt>
                <c:pt idx="1">
                  <c:v>0.56699999999999995</c:v>
                </c:pt>
                <c:pt idx="2">
                  <c:v>0.30299999999999999</c:v>
                </c:pt>
                <c:pt idx="3">
                  <c:v>0.40799999999999997</c:v>
                </c:pt>
                <c:pt idx="4">
                  <c:v>0.4</c:v>
                </c:pt>
                <c:pt idx="5">
                  <c:v>0.42</c:v>
                </c:pt>
                <c:pt idx="6">
                  <c:v>0.52400000000000002</c:v>
                </c:pt>
                <c:pt idx="7">
                  <c:v>0.63700000000000001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E0-4DA6-BD9F-E1291A538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39808"/>
        <c:axId val="151194432"/>
      </c:barChart>
      <c:catAx>
        <c:axId val="154039808"/>
        <c:scaling>
          <c:orientation val="maxMin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ja-JP"/>
          </a:p>
        </c:txPr>
        <c:crossAx val="151194432"/>
        <c:crosses val="autoZero"/>
        <c:auto val="1"/>
        <c:lblAlgn val="ctr"/>
        <c:lblOffset val="100"/>
        <c:noMultiLvlLbl val="0"/>
      </c:catAx>
      <c:valAx>
        <c:axId val="151194432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5403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8208661417322"/>
          <c:y val="0.8632060663293305"/>
          <c:w val="0.10273468941382327"/>
          <c:h val="9.664456474533132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316885389326336"/>
          <c:y val="6.7974498559989063E-2"/>
          <c:w val="0.48341601049868765"/>
          <c:h val="0.902178390435250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Sheet1!$B$16:$B$25</c:f>
              <c:strCache>
                <c:ptCount val="10"/>
                <c:pt idx="0">
                  <c:v>運動が行える公園</c:v>
                </c:pt>
                <c:pt idx="1">
                  <c:v>安全な歩道や自転車道など</c:v>
                </c:pt>
                <c:pt idx="2">
                  <c:v>海岸、河原、山など</c:v>
                </c:pt>
                <c:pt idx="3">
                  <c:v>体育館</c:v>
                </c:pt>
                <c:pt idx="4">
                  <c:v>プール</c:v>
                </c:pt>
                <c:pt idx="5">
                  <c:v>グランド、テニスコート、野球場など</c:v>
                </c:pt>
                <c:pt idx="6">
                  <c:v>スポーツジム、フィットネスクラブ</c:v>
                </c:pt>
                <c:pt idx="7">
                  <c:v>地域センター、公民館など</c:v>
                </c:pt>
                <c:pt idx="8">
                  <c:v>その他</c:v>
                </c:pt>
                <c:pt idx="9">
                  <c:v>特にない</c:v>
                </c:pt>
              </c:strCache>
            </c:strRef>
          </c:cat>
          <c:val>
            <c:numRef>
              <c:f>Sheet1!$C$16:$C$25</c:f>
              <c:numCache>
                <c:formatCode>0.0%</c:formatCode>
                <c:ptCount val="10"/>
                <c:pt idx="0">
                  <c:v>0.23400000000000001</c:v>
                </c:pt>
                <c:pt idx="1">
                  <c:v>0.313</c:v>
                </c:pt>
                <c:pt idx="2">
                  <c:v>0.109</c:v>
                </c:pt>
                <c:pt idx="3">
                  <c:v>0.109</c:v>
                </c:pt>
                <c:pt idx="4">
                  <c:v>0.188</c:v>
                </c:pt>
                <c:pt idx="5">
                  <c:v>0.125</c:v>
                </c:pt>
                <c:pt idx="6">
                  <c:v>0.28100000000000003</c:v>
                </c:pt>
                <c:pt idx="7">
                  <c:v>0.125</c:v>
                </c:pt>
                <c:pt idx="8">
                  <c:v>1.6E-2</c:v>
                </c:pt>
                <c:pt idx="9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E-4146-AE1B-07A25428B34B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女性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Sheet1!$B$16:$B$25</c:f>
              <c:strCache>
                <c:ptCount val="10"/>
                <c:pt idx="0">
                  <c:v>運動が行える公園</c:v>
                </c:pt>
                <c:pt idx="1">
                  <c:v>安全な歩道や自転車道など</c:v>
                </c:pt>
                <c:pt idx="2">
                  <c:v>海岸、河原、山など</c:v>
                </c:pt>
                <c:pt idx="3">
                  <c:v>体育館</c:v>
                </c:pt>
                <c:pt idx="4">
                  <c:v>プール</c:v>
                </c:pt>
                <c:pt idx="5">
                  <c:v>グランド、テニスコート、野球場など</c:v>
                </c:pt>
                <c:pt idx="6">
                  <c:v>スポーツジム、フィットネスクラブ</c:v>
                </c:pt>
                <c:pt idx="7">
                  <c:v>地域センター、公民館など</c:v>
                </c:pt>
                <c:pt idx="8">
                  <c:v>その他</c:v>
                </c:pt>
                <c:pt idx="9">
                  <c:v>特にない</c:v>
                </c:pt>
              </c:strCache>
            </c:strRef>
          </c:cat>
          <c:val>
            <c:numRef>
              <c:f>Sheet1!$D$16:$D$25</c:f>
              <c:numCache>
                <c:formatCode>0.0%</c:formatCode>
                <c:ptCount val="10"/>
                <c:pt idx="0">
                  <c:v>0.30499999999999999</c:v>
                </c:pt>
                <c:pt idx="1">
                  <c:v>0.39800000000000002</c:v>
                </c:pt>
                <c:pt idx="2">
                  <c:v>0.13600000000000001</c:v>
                </c:pt>
                <c:pt idx="3">
                  <c:v>9.2999999999999999E-2</c:v>
                </c:pt>
                <c:pt idx="4">
                  <c:v>0.17799999999999999</c:v>
                </c:pt>
                <c:pt idx="5">
                  <c:v>0.10199999999999999</c:v>
                </c:pt>
                <c:pt idx="6">
                  <c:v>0.20300000000000001</c:v>
                </c:pt>
                <c:pt idx="7">
                  <c:v>0.186</c:v>
                </c:pt>
                <c:pt idx="8">
                  <c:v>8.0000000000000002E-3</c:v>
                </c:pt>
                <c:pt idx="9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E-4146-AE1B-07A25428B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99520"/>
        <c:axId val="152567104"/>
      </c:barChart>
      <c:catAx>
        <c:axId val="153899520"/>
        <c:scaling>
          <c:orientation val="maxMin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ja-JP"/>
          </a:p>
        </c:txPr>
        <c:crossAx val="152567104"/>
        <c:crosses val="autoZero"/>
        <c:auto val="1"/>
        <c:lblAlgn val="ctr"/>
        <c:lblOffset val="100"/>
        <c:noMultiLvlLbl val="0"/>
      </c:catAx>
      <c:valAx>
        <c:axId val="152567104"/>
        <c:scaling>
          <c:orientation val="minMax"/>
          <c:max val="0.5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15389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7097550306212"/>
          <c:y val="0.87422059942057728"/>
          <c:w val="0.10273468941382327"/>
          <c:h val="9.813140420295181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664220370511937E-2"/>
          <c:y val="5.1400554097404488E-2"/>
          <c:w val="0.89917828232635966"/>
          <c:h val="0.80775590551181098"/>
        </c:manualLayout>
      </c:layout>
      <c:lineChart>
        <c:grouping val="standard"/>
        <c:varyColors val="0"/>
        <c:ser>
          <c:idx val="0"/>
          <c:order val="0"/>
          <c:tx>
            <c:strRef>
              <c:f>歩数!$C$2</c:f>
              <c:strCache>
                <c:ptCount val="1"/>
                <c:pt idx="0">
                  <c:v>男性</c:v>
                </c:pt>
              </c:strCache>
            </c:strRef>
          </c:tx>
          <c:marker>
            <c:symbol val="square"/>
            <c:size val="6"/>
          </c:marker>
          <c:dLbls>
            <c:dLbl>
              <c:idx val="2"/>
              <c:layout>
                <c:manualLayout>
                  <c:x val="-2.9145621547647625E-2"/>
                  <c:y val="-6.9885857887126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36-4E33-B616-51A12B84C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歩数!$B$3:$B$13</c:f>
              <c:strCache>
                <c:ptCount val="11"/>
                <c:pt idx="0">
                  <c:v>平成17年</c:v>
                </c:pt>
                <c:pt idx="1">
                  <c:v>平成18年</c:v>
                </c:pt>
                <c:pt idx="2">
                  <c:v>平成19年</c:v>
                </c:pt>
                <c:pt idx="3">
                  <c:v>平成20年</c:v>
                </c:pt>
                <c:pt idx="4">
                  <c:v>平成21年</c:v>
                </c:pt>
                <c:pt idx="5">
                  <c:v>平成22年</c:v>
                </c:pt>
                <c:pt idx="6">
                  <c:v>平成23年</c:v>
                </c:pt>
                <c:pt idx="7">
                  <c:v>平成24年</c:v>
                </c:pt>
                <c:pt idx="8">
                  <c:v>平成25年</c:v>
                </c:pt>
                <c:pt idx="9">
                  <c:v>平成26年</c:v>
                </c:pt>
                <c:pt idx="10">
                  <c:v>平成27年</c:v>
                </c:pt>
              </c:strCache>
            </c:strRef>
          </c:cat>
          <c:val>
            <c:numRef>
              <c:f>歩数!$C$3:$C$13</c:f>
              <c:numCache>
                <c:formatCode>#,##0_ </c:formatCode>
                <c:ptCount val="11"/>
                <c:pt idx="0">
                  <c:v>8379</c:v>
                </c:pt>
                <c:pt idx="1">
                  <c:v>8230</c:v>
                </c:pt>
                <c:pt idx="2">
                  <c:v>7905</c:v>
                </c:pt>
                <c:pt idx="3">
                  <c:v>7132</c:v>
                </c:pt>
                <c:pt idx="4">
                  <c:v>7499</c:v>
                </c:pt>
                <c:pt idx="5">
                  <c:v>7381</c:v>
                </c:pt>
                <c:pt idx="6">
                  <c:v>7204</c:v>
                </c:pt>
                <c:pt idx="7">
                  <c:v>7200</c:v>
                </c:pt>
                <c:pt idx="8">
                  <c:v>7584</c:v>
                </c:pt>
                <c:pt idx="9">
                  <c:v>7524</c:v>
                </c:pt>
                <c:pt idx="10">
                  <c:v>7640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6-4E33-B616-51A12B84CD96}"/>
            </c:ext>
          </c:extLst>
        </c:ser>
        <c:ser>
          <c:idx val="1"/>
          <c:order val="1"/>
          <c:tx>
            <c:strRef>
              <c:f>歩数!$D$2</c:f>
              <c:strCache>
                <c:ptCount val="1"/>
                <c:pt idx="0">
                  <c:v>女性</c:v>
                </c:pt>
              </c:strCache>
            </c:strRef>
          </c:tx>
          <c:marker>
            <c:symbol val="circle"/>
            <c:size val="6"/>
          </c:marker>
          <c:dLbls>
            <c:dLbl>
              <c:idx val="2"/>
              <c:layout>
                <c:manualLayout>
                  <c:x val="-4.6262165360906458E-2"/>
                  <c:y val="8.1545044193835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6-4E33-B616-51A12B84C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歩数!$B$3:$B$13</c:f>
              <c:strCache>
                <c:ptCount val="11"/>
                <c:pt idx="0">
                  <c:v>平成17年</c:v>
                </c:pt>
                <c:pt idx="1">
                  <c:v>平成18年</c:v>
                </c:pt>
                <c:pt idx="2">
                  <c:v>平成19年</c:v>
                </c:pt>
                <c:pt idx="3">
                  <c:v>平成20年</c:v>
                </c:pt>
                <c:pt idx="4">
                  <c:v>平成21年</c:v>
                </c:pt>
                <c:pt idx="5">
                  <c:v>平成22年</c:v>
                </c:pt>
                <c:pt idx="6">
                  <c:v>平成23年</c:v>
                </c:pt>
                <c:pt idx="7">
                  <c:v>平成24年</c:v>
                </c:pt>
                <c:pt idx="8">
                  <c:v>平成25年</c:v>
                </c:pt>
                <c:pt idx="9">
                  <c:v>平成26年</c:v>
                </c:pt>
                <c:pt idx="10">
                  <c:v>平成27年</c:v>
                </c:pt>
              </c:strCache>
            </c:strRef>
          </c:cat>
          <c:val>
            <c:numRef>
              <c:f>歩数!$D$3:$D$13</c:f>
              <c:numCache>
                <c:formatCode>#,##0_ </c:formatCode>
                <c:ptCount val="11"/>
                <c:pt idx="0">
                  <c:v>7559</c:v>
                </c:pt>
                <c:pt idx="1">
                  <c:v>7127</c:v>
                </c:pt>
                <c:pt idx="2">
                  <c:v>6565</c:v>
                </c:pt>
                <c:pt idx="3">
                  <c:v>6129</c:v>
                </c:pt>
                <c:pt idx="4">
                  <c:v>6510</c:v>
                </c:pt>
                <c:pt idx="5">
                  <c:v>6154</c:v>
                </c:pt>
                <c:pt idx="6">
                  <c:v>6690</c:v>
                </c:pt>
                <c:pt idx="7">
                  <c:v>6288</c:v>
                </c:pt>
                <c:pt idx="8">
                  <c:v>6616</c:v>
                </c:pt>
                <c:pt idx="9">
                  <c:v>6579</c:v>
                </c:pt>
                <c:pt idx="10">
                  <c:v>6471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36-4E33-B616-51A12B84C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02080"/>
        <c:axId val="152523264"/>
      </c:lineChart>
      <c:catAx>
        <c:axId val="15390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ja-JP"/>
          </a:p>
        </c:txPr>
        <c:crossAx val="152523264"/>
        <c:crosses val="autoZero"/>
        <c:auto val="1"/>
        <c:lblAlgn val="ctr"/>
        <c:lblOffset val="100"/>
        <c:noMultiLvlLbl val="0"/>
      </c:catAx>
      <c:valAx>
        <c:axId val="152523264"/>
        <c:scaling>
          <c:orientation val="minMax"/>
          <c:max val="10000"/>
          <c:min val="400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15390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42286947141319"/>
          <c:y val="7.8319845435987162E-2"/>
          <c:w val="0.19910944499553701"/>
          <c:h val="0.1674343832020997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AF-4AC9-945E-4DF36E075A0D}"/>
              </c:ext>
            </c:extLst>
          </c:dPt>
          <c:dPt>
            <c:idx val="8"/>
            <c:invertIfNegative val="0"/>
            <c:bubble3D val="0"/>
            <c:spPr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AF-4AC9-945E-4DF36E075A0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歩数!$B$21:$B$35</c:f>
              <c:strCache>
                <c:ptCount val="15"/>
                <c:pt idx="0">
                  <c:v>総数</c:v>
                </c:pt>
                <c:pt idx="1">
                  <c:v>20-29歳</c:v>
                </c:pt>
                <c:pt idx="2">
                  <c:v>30-39歳</c:v>
                </c:pt>
                <c:pt idx="3">
                  <c:v>40-49歳</c:v>
                </c:pt>
                <c:pt idx="4">
                  <c:v>50-59歳</c:v>
                </c:pt>
                <c:pt idx="5">
                  <c:v>60-63歳</c:v>
                </c:pt>
                <c:pt idx="6">
                  <c:v>70歳以上</c:v>
                </c:pt>
                <c:pt idx="8">
                  <c:v>総数</c:v>
                </c:pt>
                <c:pt idx="9">
                  <c:v>20-29歳</c:v>
                </c:pt>
                <c:pt idx="10">
                  <c:v>30-39歳</c:v>
                </c:pt>
                <c:pt idx="11">
                  <c:v>40-49歳</c:v>
                </c:pt>
                <c:pt idx="12">
                  <c:v>50-59歳</c:v>
                </c:pt>
                <c:pt idx="13">
                  <c:v>60-63歳</c:v>
                </c:pt>
                <c:pt idx="14">
                  <c:v>70歳以上</c:v>
                </c:pt>
              </c:strCache>
            </c:strRef>
          </c:cat>
          <c:val>
            <c:numRef>
              <c:f>歩数!$C$21:$C$35</c:f>
              <c:numCache>
                <c:formatCode>#,##0_ </c:formatCode>
                <c:ptCount val="15"/>
                <c:pt idx="0">
                  <c:v>7640</c:v>
                </c:pt>
                <c:pt idx="1">
                  <c:v>10289</c:v>
                </c:pt>
                <c:pt idx="2">
                  <c:v>9285</c:v>
                </c:pt>
                <c:pt idx="3">
                  <c:v>8089</c:v>
                </c:pt>
                <c:pt idx="4">
                  <c:v>8267</c:v>
                </c:pt>
                <c:pt idx="5">
                  <c:v>7681</c:v>
                </c:pt>
                <c:pt idx="6">
                  <c:v>4710</c:v>
                </c:pt>
                <c:pt idx="8">
                  <c:v>6471</c:v>
                </c:pt>
                <c:pt idx="9">
                  <c:v>7677</c:v>
                </c:pt>
                <c:pt idx="10">
                  <c:v>6961</c:v>
                </c:pt>
                <c:pt idx="11">
                  <c:v>7318</c:v>
                </c:pt>
                <c:pt idx="12">
                  <c:v>7204</c:v>
                </c:pt>
                <c:pt idx="13">
                  <c:v>6408</c:v>
                </c:pt>
                <c:pt idx="14">
                  <c:v>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AF-4AC9-945E-4DF36E075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59"/>
        <c:axId val="154041856"/>
        <c:axId val="151038784"/>
      </c:barChart>
      <c:catAx>
        <c:axId val="1540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ja-JP"/>
          </a:p>
        </c:txPr>
        <c:crossAx val="151038784"/>
        <c:crosses val="autoZero"/>
        <c:auto val="1"/>
        <c:lblAlgn val="ctr"/>
        <c:lblOffset val="100"/>
        <c:noMultiLvlLbl val="0"/>
      </c:catAx>
      <c:valAx>
        <c:axId val="1510387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54041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③世帯数推計!$S$25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③世帯数推計!$S$26:$S$29</c:f>
              <c:numCache>
                <c:formatCode>0.0_);[Red]\(0.0\)</c:formatCode>
                <c:ptCount val="4"/>
                <c:pt idx="0">
                  <c:v>19.7939884876949</c:v>
                </c:pt>
                <c:pt idx="1">
                  <c:v>19.654434419269116</c:v>
                </c:pt>
                <c:pt idx="2">
                  <c:v>19.672367623848157</c:v>
                </c:pt>
                <c:pt idx="3">
                  <c:v>19.849820256612016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7-4407-A8DB-41AFD833C808}"/>
            </c:ext>
          </c:extLst>
        </c:ser>
        <c:ser>
          <c:idx val="1"/>
          <c:order val="1"/>
          <c:tx>
            <c:strRef>
              <c:f>③世帯数推計!$T$25</c:f>
              <c:strCache>
                <c:ptCount val="1"/>
                <c:pt idx="0">
                  <c:v>夫婦と子供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③世帯数推計!$T$26:$T$29</c:f>
              <c:numCache>
                <c:formatCode>0.0_);[Red]\(0.0\)</c:formatCode>
                <c:ptCount val="4"/>
                <c:pt idx="0">
                  <c:v>26.152065544766423</c:v>
                </c:pt>
                <c:pt idx="1">
                  <c:v>25.004294610715309</c:v>
                </c:pt>
                <c:pt idx="2">
                  <c:v>23.933549147627755</c:v>
                </c:pt>
                <c:pt idx="3">
                  <c:v>23.0187948776254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7-4407-A8DB-41AFD833C808}"/>
            </c:ext>
          </c:extLst>
        </c:ser>
        <c:ser>
          <c:idx val="2"/>
          <c:order val="2"/>
          <c:tx>
            <c:strRef>
              <c:f>③世帯数推計!$U$25</c:f>
              <c:strCache>
                <c:ptCount val="1"/>
                <c:pt idx="0">
                  <c:v>片親と子供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③世帯数推計!$U$26:$U$29</c:f>
              <c:numCache>
                <c:formatCode>0.0_);[Red]\(0.0\)</c:formatCode>
                <c:ptCount val="4"/>
                <c:pt idx="0">
                  <c:v>10.937261538501899</c:v>
                </c:pt>
                <c:pt idx="1">
                  <c:v>11.502136617167137</c:v>
                </c:pt>
                <c:pt idx="2">
                  <c:v>11.920812749899337</c:v>
                </c:pt>
                <c:pt idx="3">
                  <c:v>12.201080388144607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17-4407-A8DB-41AFD833C808}"/>
            </c:ext>
          </c:extLst>
        </c:ser>
        <c:ser>
          <c:idx val="3"/>
          <c:order val="3"/>
          <c:tx>
            <c:strRef>
              <c:f>③世帯数推計!$V$25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③世帯数推計!$V$26:$V$29</c:f>
              <c:numCache>
                <c:formatCode>0.0_);[Red]\(0.0\)</c:formatCode>
                <c:ptCount val="4"/>
                <c:pt idx="0">
                  <c:v>38.022958921745357</c:v>
                </c:pt>
                <c:pt idx="1">
                  <c:v>39.202847175600638</c:v>
                </c:pt>
                <c:pt idx="2">
                  <c:v>40.140186020925825</c:v>
                </c:pt>
                <c:pt idx="3">
                  <c:v>40.803957147079693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17-4407-A8DB-41AFD833C808}"/>
            </c:ext>
          </c:extLst>
        </c:ser>
        <c:ser>
          <c:idx val="4"/>
          <c:order val="4"/>
          <c:tx>
            <c:strRef>
              <c:f>③世帯数推計!$W$25</c:f>
              <c:strCache>
                <c:ptCount val="1"/>
                <c:pt idx="0">
                  <c:v>その他</c:v>
                </c:pt>
              </c:strCache>
            </c:strRef>
          </c:tx>
          <c:spPr>
            <a:pattFill prst="pct7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③世帯数推計!$R$26:$R$29</c:f>
              <c:strCache>
                <c:ptCount val="4"/>
                <c:pt idx="0">
                  <c:v>2020年</c:v>
                </c:pt>
                <c:pt idx="1">
                  <c:v>2025年</c:v>
                </c:pt>
                <c:pt idx="2">
                  <c:v>2030年</c:v>
                </c:pt>
                <c:pt idx="3">
                  <c:v>2035年</c:v>
                </c:pt>
              </c:strCache>
            </c:strRef>
          </c:cat>
          <c:val>
            <c:numRef>
              <c:f>③世帯数推計!$W$26:$W$29</c:f>
              <c:numCache>
                <c:formatCode>0.0_);[Red]\(0.0\)</c:formatCode>
                <c:ptCount val="4"/>
                <c:pt idx="0">
                  <c:v>5.0937255072914152</c:v>
                </c:pt>
                <c:pt idx="1">
                  <c:v>4.6362871772478051</c:v>
                </c:pt>
                <c:pt idx="2">
                  <c:v>4.3330844576989085</c:v>
                </c:pt>
                <c:pt idx="3">
                  <c:v>4.1263473305382856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17-4407-A8DB-41AFD833C8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0249472"/>
        <c:axId val="193179008"/>
      </c:barChart>
      <c:catAx>
        <c:axId val="190249472"/>
        <c:scaling>
          <c:orientation val="maxMin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93179008"/>
        <c:crosses val="autoZero"/>
        <c:auto val="1"/>
        <c:lblAlgn val="ctr"/>
        <c:lblOffset val="100"/>
        <c:noMultiLvlLbl val="0"/>
      </c:catAx>
      <c:valAx>
        <c:axId val="193179008"/>
        <c:scaling>
          <c:orientation val="minMax"/>
        </c:scaling>
        <c:delete val="0"/>
        <c:axPos val="t"/>
        <c:majorGridlines/>
        <c:numFmt formatCode="0%" sourceLinked="1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ja-JP"/>
          </a:p>
        </c:txPr>
        <c:crossAx val="190249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6158728422001"/>
          <c:y val="0.10657609952005483"/>
          <c:w val="0.87313841271577997"/>
          <c:h val="0.809525602159514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'4(1)'!$P$21</c:f>
              <c:strCache>
                <c:ptCount val="1"/>
                <c:pt idx="0">
                  <c:v>夫婦のみ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3.8258977716453257E-3"/>
                  <c:y val="5.593504756168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C9-4652-8F9B-87115B0841E6}"/>
                </c:ext>
              </c:extLst>
            </c:dLbl>
            <c:dLbl>
              <c:idx val="3"/>
              <c:layout>
                <c:manualLayout>
                  <c:x val="5.1656502740430599E-3"/>
                  <c:y val="-5.9099757970899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C9-4652-8F9B-87115B0841E6}"/>
                </c:ext>
              </c:extLst>
            </c:dLbl>
            <c:dLbl>
              <c:idx val="4"/>
              <c:layout>
                <c:manualLayout>
                  <c:x val="4.312429508702309E-3"/>
                  <c:y val="-5.209073814295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C9-4652-8F9B-87115B0841E6}"/>
                </c:ext>
              </c:extLst>
            </c:dLbl>
            <c:dLbl>
              <c:idx val="5"/>
              <c:layout>
                <c:manualLayout>
                  <c:x val="6.2579066532901517E-3"/>
                  <c:y val="-1.1311146049581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C9-4652-8F9B-87115B0841E6}"/>
                </c:ext>
              </c:extLst>
            </c:dLbl>
            <c:dLbl>
              <c:idx val="6"/>
              <c:layout>
                <c:manualLayout>
                  <c:x val="6.1172539314027219E-3"/>
                  <c:y val="-1.514563956733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C9-4652-8F9B-87115B0841E6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'4(1)'!$Q$21:$Z$21</c:f>
              <c:numCache>
                <c:formatCode>0.0</c:formatCode>
                <c:ptCount val="10"/>
                <c:pt idx="0">
                  <c:v>19.493696600255049</c:v>
                </c:pt>
                <c:pt idx="1">
                  <c:v>19.230220970010297</c:v>
                </c:pt>
                <c:pt idx="2" formatCode="0.0_);[Red]\(0.0\)">
                  <c:v>19.622608298963399</c:v>
                </c:pt>
                <c:pt idx="3">
                  <c:v>19</c:v>
                </c:pt>
                <c:pt idx="4" formatCode="General">
                  <c:v>17.399999999999999</c:v>
                </c:pt>
                <c:pt idx="5" formatCode="General">
                  <c:v>15.2</c:v>
                </c:pt>
                <c:pt idx="6" formatCode="General">
                  <c:v>13.5</c:v>
                </c:pt>
                <c:pt idx="7" formatCode="General">
                  <c:v>12.1</c:v>
                </c:pt>
                <c:pt idx="8" formatCode="General">
                  <c:v>11.5</c:v>
                </c:pt>
                <c:pt idx="9" formatCode="General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C9-4652-8F9B-87115B0841E6}"/>
            </c:ext>
          </c:extLst>
        </c:ser>
        <c:ser>
          <c:idx val="1"/>
          <c:order val="1"/>
          <c:tx>
            <c:strRef>
              <c:f>'4(1)'!$P$22</c:f>
              <c:strCache>
                <c:ptCount val="1"/>
                <c:pt idx="0">
                  <c:v>夫婦と子供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'4(1)'!$Q$22:$Z$22</c:f>
              <c:numCache>
                <c:formatCode>0.0</c:formatCode>
                <c:ptCount val="10"/>
                <c:pt idx="0">
                  <c:v>26.903735439681242</c:v>
                </c:pt>
                <c:pt idx="1">
                  <c:v>28.410796073213596</c:v>
                </c:pt>
                <c:pt idx="2" formatCode="0.0_);[Red]\(0.0\)">
                  <c:v>32.428069680969138</c:v>
                </c:pt>
                <c:pt idx="3" formatCode="General">
                  <c:v>34.4</c:v>
                </c:pt>
                <c:pt idx="4" formatCode="General">
                  <c:v>37.799999999999997</c:v>
                </c:pt>
                <c:pt idx="5" formatCode="General">
                  <c:v>42.1</c:v>
                </c:pt>
                <c:pt idx="6" formatCode="General">
                  <c:v>45.3</c:v>
                </c:pt>
                <c:pt idx="7" formatCode="General">
                  <c:v>47.5</c:v>
                </c:pt>
                <c:pt idx="8" formatCode="General">
                  <c:v>47.1</c:v>
                </c:pt>
                <c:pt idx="9" formatCode="General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C9-4652-8F9B-87115B0841E6}"/>
            </c:ext>
          </c:extLst>
        </c:ser>
        <c:ser>
          <c:idx val="2"/>
          <c:order val="2"/>
          <c:tx>
            <c:strRef>
              <c:f>'4(1)'!$P$23</c:f>
              <c:strCache>
                <c:ptCount val="1"/>
                <c:pt idx="0">
                  <c:v>片親と子供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C9-4652-8F9B-87115B0841E6}"/>
              </c:ext>
            </c:extLst>
          </c:dPt>
          <c:dLbls>
            <c:dLbl>
              <c:idx val="1"/>
              <c:layout>
                <c:manualLayout>
                  <c:x val="1.4534738410086121E-2"/>
                  <c:y val="-4.2877973586635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EC9-4652-8F9B-87115B0841E6}"/>
                </c:ext>
              </c:extLst>
            </c:dLbl>
            <c:dLbl>
              <c:idx val="4"/>
              <c:layout>
                <c:manualLayout>
                  <c:x val="1.3123777622343735E-2"/>
                  <c:y val="-5.209073814295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EC9-4652-8F9B-87115B0841E6}"/>
                </c:ext>
              </c:extLst>
            </c:dLbl>
            <c:dLbl>
              <c:idx val="6"/>
              <c:layout>
                <c:manualLayout>
                  <c:x val="4.0751763025993704E-5"/>
                  <c:y val="-6.0753545017941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EC9-4652-8F9B-87115B0841E6}"/>
                </c:ext>
              </c:extLst>
            </c:dLbl>
            <c:dLbl>
              <c:idx val="7"/>
              <c:layout>
                <c:manualLayout>
                  <c:x val="5.5903905976803824E-3"/>
                  <c:y val="1.1487211931687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EC9-4652-8F9B-87115B0841E6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'4(1)'!$Q$23:$Z$23</c:f>
              <c:numCache>
                <c:formatCode>0.0</c:formatCode>
                <c:ptCount val="10"/>
                <c:pt idx="0">
                  <c:v>9.6895168256967512</c:v>
                </c:pt>
                <c:pt idx="1">
                  <c:v>9.5113383041101631</c:v>
                </c:pt>
                <c:pt idx="2" formatCode="0.0_);[Red]\(0.0\)">
                  <c:v>9.3411589673349233</c:v>
                </c:pt>
                <c:pt idx="3" formatCode="General">
                  <c:v>8.5</c:v>
                </c:pt>
                <c:pt idx="4" formatCode="0.0_ ">
                  <c:v>8</c:v>
                </c:pt>
                <c:pt idx="5" formatCode="General">
                  <c:v>7.7</c:v>
                </c:pt>
                <c:pt idx="6" formatCode="General">
                  <c:v>7.2</c:v>
                </c:pt>
                <c:pt idx="7" formatCode="General">
                  <c:v>6.3</c:v>
                </c:pt>
                <c:pt idx="8" formatCode="General">
                  <c:v>5.7</c:v>
                </c:pt>
                <c:pt idx="9" formatCode="General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EC9-4652-8F9B-87115B0841E6}"/>
            </c:ext>
          </c:extLst>
        </c:ser>
        <c:ser>
          <c:idx val="4"/>
          <c:order val="3"/>
          <c:tx>
            <c:strRef>
              <c:f>'4(1)'!$P$25</c:f>
              <c:strCache>
                <c:ptCount val="1"/>
                <c:pt idx="0">
                  <c:v>単独世帯</c:v>
                </c:pt>
              </c:strCache>
            </c:strRef>
          </c:tx>
          <c:spPr>
            <a:pattFill prst="pct2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0500707099824634E-3"/>
                  <c:y val="3.325515253143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EC9-4652-8F9B-87115B0841E6}"/>
                </c:ext>
              </c:extLst>
            </c:dLbl>
            <c:dLbl>
              <c:idx val="1"/>
              <c:layout>
                <c:manualLayout>
                  <c:x val="1.8142739011781053E-2"/>
                  <c:y val="-5.945765253749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EC9-4652-8F9B-87115B0841E6}"/>
                </c:ext>
              </c:extLst>
            </c:dLbl>
            <c:dLbl>
              <c:idx val="2"/>
              <c:layout>
                <c:manualLayout>
                  <c:x val="2.6870468468843334E-2"/>
                  <c:y val="1.92096438196287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EC9-4652-8F9B-87115B0841E6}"/>
                </c:ext>
              </c:extLst>
            </c:dLbl>
            <c:dLbl>
              <c:idx val="3"/>
              <c:layout>
                <c:manualLayout>
                  <c:x val="2.3481103140289727E-2"/>
                  <c:y val="-1.3748183620226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EC9-4652-8F9B-87115B0841E6}"/>
                </c:ext>
              </c:extLst>
            </c:dLbl>
            <c:dLbl>
              <c:idx val="4"/>
              <c:layout>
                <c:manualLayout>
                  <c:x val="2.038220446050043E-2"/>
                  <c:y val="-2.9414950967618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EC9-4652-8F9B-87115B0841E6}"/>
                </c:ext>
              </c:extLst>
            </c:dLbl>
            <c:dLbl>
              <c:idx val="6"/>
              <c:layout>
                <c:manualLayout>
                  <c:x val="2.0743143805523494E-2"/>
                  <c:y val="-3.8078573511644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EC9-4652-8F9B-87115B0841E6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'4(1)'!$Q$25:$Z$25</c:f>
              <c:numCache>
                <c:formatCode>0.0</c:formatCode>
                <c:ptCount val="10"/>
                <c:pt idx="0">
                  <c:v>37.530614854223913</c:v>
                </c:pt>
                <c:pt idx="1">
                  <c:v>35.778398594504871</c:v>
                </c:pt>
                <c:pt idx="2" formatCode="0.0_);[Red]\(0.0\)">
                  <c:v>32.077542623182296</c:v>
                </c:pt>
                <c:pt idx="3" formatCode="General">
                  <c:v>29.8</c:v>
                </c:pt>
                <c:pt idx="4" formatCode="General">
                  <c:v>27.4</c:v>
                </c:pt>
                <c:pt idx="5" formatCode="General">
                  <c:v>24.6</c:v>
                </c:pt>
                <c:pt idx="6" formatCode="General">
                  <c:v>22.5</c:v>
                </c:pt>
                <c:pt idx="7" formatCode="General">
                  <c:v>21.9</c:v>
                </c:pt>
                <c:pt idx="8" formatCode="General">
                  <c:v>22.7</c:v>
                </c:pt>
                <c:pt idx="9" formatCode="General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EC9-4652-8F9B-87115B0841E6}"/>
            </c:ext>
          </c:extLst>
        </c:ser>
        <c:ser>
          <c:idx val="3"/>
          <c:order val="4"/>
          <c:tx>
            <c:strRef>
              <c:f>'4(1)'!$P$24</c:f>
              <c:strCache>
                <c:ptCount val="1"/>
                <c:pt idx="0">
                  <c:v>その他の親族世帯</c:v>
                </c:pt>
              </c:strCache>
            </c:strRef>
          </c:tx>
          <c:spPr>
            <a:pattFill prst="pct75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9.70540800938348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EC9-4652-8F9B-87115B0841E6}"/>
                </c:ext>
              </c:extLst>
            </c:dLbl>
            <c:dLbl>
              <c:idx val="1"/>
              <c:layout>
                <c:manualLayout>
                  <c:x val="-1.5418844134344634E-2"/>
                  <c:y val="7.1625077123851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EC9-4652-8F9B-87115B0841E6}"/>
                </c:ext>
              </c:extLst>
            </c:dLbl>
            <c:dLbl>
              <c:idx val="2"/>
              <c:layout>
                <c:manualLayout>
                  <c:x val="-1.7550897978201935E-2"/>
                  <c:y val="7.16250771238540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EC9-4652-8F9B-87115B0841E6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'4(1)'!$Q$24:$Z$24</c:f>
              <c:numCache>
                <c:formatCode>0.0</c:formatCode>
                <c:ptCount val="10"/>
                <c:pt idx="0">
                  <c:v>4.8457537066399627</c:v>
                </c:pt>
                <c:pt idx="1">
                  <c:v>5.7505873884694259</c:v>
                </c:pt>
                <c:pt idx="2" formatCode="0.0_);[Red]\(0.0\)">
                  <c:v>5.9228099648163965</c:v>
                </c:pt>
                <c:pt idx="3" formatCode="General">
                  <c:v>7.8</c:v>
                </c:pt>
                <c:pt idx="4">
                  <c:v>9</c:v>
                </c:pt>
                <c:pt idx="5" formatCode="0.0_ ">
                  <c:v>10.1</c:v>
                </c:pt>
                <c:pt idx="6" formatCode="General">
                  <c:v>11.3</c:v>
                </c:pt>
                <c:pt idx="7">
                  <c:v>12</c:v>
                </c:pt>
                <c:pt idx="8" formatCode="General">
                  <c:v>12.7</c:v>
                </c:pt>
                <c:pt idx="9" formatCode="General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C9-4652-8F9B-87115B0841E6}"/>
            </c:ext>
          </c:extLst>
        </c:ser>
        <c:ser>
          <c:idx val="5"/>
          <c:order val="5"/>
          <c:tx>
            <c:strRef>
              <c:f>'4(1)'!$P$26</c:f>
              <c:strCache>
                <c:ptCount val="1"/>
                <c:pt idx="0">
                  <c:v>非親族世帯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'4(1)'!$Q$20:$Z$20</c:f>
              <c:strCache>
                <c:ptCount val="10"/>
                <c:pt idx="0">
                  <c:v>27年</c:v>
                </c:pt>
                <c:pt idx="1">
                  <c:v>22年</c:v>
                </c:pt>
                <c:pt idx="2">
                  <c:v>17年</c:v>
                </c:pt>
                <c:pt idx="3">
                  <c:v>12年</c:v>
                </c:pt>
                <c:pt idx="4">
                  <c:v>7年</c:v>
                </c:pt>
                <c:pt idx="5">
                  <c:v>平成2年</c:v>
                </c:pt>
                <c:pt idx="6">
                  <c:v>60年</c:v>
                </c:pt>
                <c:pt idx="7">
                  <c:v>55年</c:v>
                </c:pt>
                <c:pt idx="8">
                  <c:v>50年</c:v>
                </c:pt>
                <c:pt idx="9">
                  <c:v>昭和45年</c:v>
                </c:pt>
              </c:strCache>
            </c:strRef>
          </c:cat>
          <c:val>
            <c:numRef>
              <c:f>'4(1)'!$Q$26:$Z$26</c:f>
              <c:numCache>
                <c:formatCode>0.0</c:formatCode>
                <c:ptCount val="10"/>
                <c:pt idx="0">
                  <c:v>1.2576940676151562</c:v>
                </c:pt>
                <c:pt idx="1">
                  <c:v>0.90485156850964843</c:v>
                </c:pt>
                <c:pt idx="2" formatCode="0.0_);[Red]\(0.0\)">
                  <c:v>0.60781046473381972</c:v>
                </c:pt>
                <c:pt idx="3" formatCode="General">
                  <c:v>0.5</c:v>
                </c:pt>
                <c:pt idx="4" formatCode="General">
                  <c:v>0.4</c:v>
                </c:pt>
                <c:pt idx="5" formatCode="General">
                  <c:v>0.3</c:v>
                </c:pt>
                <c:pt idx="6" formatCode="General">
                  <c:v>0.2</c:v>
                </c:pt>
                <c:pt idx="7" formatCode="General">
                  <c:v>0.2</c:v>
                </c:pt>
                <c:pt idx="8" formatCode="General">
                  <c:v>0.3</c:v>
                </c:pt>
                <c:pt idx="9" formatCode="General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EC9-4652-8F9B-87115B08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47936"/>
        <c:axId val="144898240"/>
      </c:barChart>
      <c:catAx>
        <c:axId val="190247936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ja-JP"/>
          </a:p>
        </c:txPr>
        <c:crossAx val="144898240"/>
        <c:crosses val="autoZero"/>
        <c:auto val="1"/>
        <c:lblAlgn val="ctr"/>
        <c:lblOffset val="100"/>
        <c:noMultiLvlLbl val="0"/>
      </c:catAx>
      <c:valAx>
        <c:axId val="144898240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 sz="1400"/>
            </a:pPr>
            <a:endParaRPr lang="ja-JP"/>
          </a:p>
        </c:txPr>
        <c:crossAx val="190247936"/>
        <c:crosses val="autoZero"/>
        <c:crossBetween val="between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まとめ!$B$4</c:f>
              <c:strCache>
                <c:ptCount val="1"/>
                <c:pt idx="0">
                  <c:v>20歳未満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まとめ!$C$4:$K$4</c:f>
              <c:numCache>
                <c:formatCode>#,##0_);[Red]\(#,##0\)</c:formatCode>
                <c:ptCount val="9"/>
                <c:pt idx="0">
                  <c:v>42085</c:v>
                </c:pt>
                <c:pt idx="1">
                  <c:v>37685</c:v>
                </c:pt>
                <c:pt idx="2">
                  <c:v>30778</c:v>
                </c:pt>
                <c:pt idx="3">
                  <c:v>25172</c:v>
                </c:pt>
                <c:pt idx="4">
                  <c:v>20810</c:v>
                </c:pt>
                <c:pt idx="5">
                  <c:v>23795.846118980407</c:v>
                </c:pt>
                <c:pt idx="6">
                  <c:v>22282.161317170176</c:v>
                </c:pt>
                <c:pt idx="7">
                  <c:v>20908.83176557325</c:v>
                </c:pt>
                <c:pt idx="8">
                  <c:v>18175.249307202765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8-44BE-B9B0-825256EDABA3}"/>
            </c:ext>
          </c:extLst>
        </c:ser>
        <c:ser>
          <c:idx val="1"/>
          <c:order val="1"/>
          <c:tx>
            <c:strRef>
              <c:f>まとめ!$B$5</c:f>
              <c:strCache>
                <c:ptCount val="1"/>
                <c:pt idx="0">
                  <c:v>20～29歳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まとめ!$C$5:$K$5</c:f>
              <c:numCache>
                <c:formatCode>#,##0_);[Red]\(#,##0\)</c:formatCode>
                <c:ptCount val="9"/>
                <c:pt idx="0">
                  <c:v>267564</c:v>
                </c:pt>
                <c:pt idx="1">
                  <c:v>269349</c:v>
                </c:pt>
                <c:pt idx="2">
                  <c:v>235269</c:v>
                </c:pt>
                <c:pt idx="3">
                  <c:v>227701</c:v>
                </c:pt>
                <c:pt idx="4">
                  <c:v>213119</c:v>
                </c:pt>
                <c:pt idx="5">
                  <c:v>207558.98656846926</c:v>
                </c:pt>
                <c:pt idx="6">
                  <c:v>197259.44304687146</c:v>
                </c:pt>
                <c:pt idx="7">
                  <c:v>181252.04237619182</c:v>
                </c:pt>
                <c:pt idx="8">
                  <c:v>168029.48685627163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8-44BE-B9B0-825256EDABA3}"/>
            </c:ext>
          </c:extLst>
        </c:ser>
        <c:ser>
          <c:idx val="2"/>
          <c:order val="2"/>
          <c:tx>
            <c:strRef>
              <c:f>まとめ!$B$6</c:f>
              <c:strCache>
                <c:ptCount val="1"/>
                <c:pt idx="0">
                  <c:v>30～39歳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まとめ!$C$6:$K$6</c:f>
              <c:numCache>
                <c:formatCode>#,##0_);[Red]\(#,##0\)</c:formatCode>
                <c:ptCount val="9"/>
                <c:pt idx="0">
                  <c:v>106815</c:v>
                </c:pt>
                <c:pt idx="1">
                  <c:v>141015</c:v>
                </c:pt>
                <c:pt idx="2">
                  <c:v>174207</c:v>
                </c:pt>
                <c:pt idx="3">
                  <c:v>193301</c:v>
                </c:pt>
                <c:pt idx="4">
                  <c:v>174290</c:v>
                </c:pt>
                <c:pt idx="5">
                  <c:v>157958.01056487797</c:v>
                </c:pt>
                <c:pt idx="6">
                  <c:v>147067.68051797524</c:v>
                </c:pt>
                <c:pt idx="7">
                  <c:v>140765.13318481337</c:v>
                </c:pt>
                <c:pt idx="8">
                  <c:v>132460.58786815582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8-44BE-B9B0-825256EDABA3}"/>
            </c:ext>
          </c:extLst>
        </c:ser>
        <c:ser>
          <c:idx val="3"/>
          <c:order val="3"/>
          <c:tx>
            <c:strRef>
              <c:f>まとめ!$B$7</c:f>
              <c:strCache>
                <c:ptCount val="1"/>
                <c:pt idx="0">
                  <c:v>40～49歳</c:v>
                </c:pt>
              </c:strCache>
            </c:strRef>
          </c:tx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まとめ!$C$7:$K$7</c:f>
              <c:numCache>
                <c:formatCode>#,##0_);[Red]\(#,##0\)</c:formatCode>
                <c:ptCount val="9"/>
                <c:pt idx="0">
                  <c:v>115762</c:v>
                </c:pt>
                <c:pt idx="1">
                  <c:v>101375</c:v>
                </c:pt>
                <c:pt idx="2">
                  <c:v>112839</c:v>
                </c:pt>
                <c:pt idx="3">
                  <c:v>165180</c:v>
                </c:pt>
                <c:pt idx="4">
                  <c:v>188665</c:v>
                </c:pt>
                <c:pt idx="5">
                  <c:v>206060.28872744509</c:v>
                </c:pt>
                <c:pt idx="6">
                  <c:v>175001.14041552733</c:v>
                </c:pt>
                <c:pt idx="7">
                  <c:v>158083.56894496208</c:v>
                </c:pt>
                <c:pt idx="8">
                  <c:v>145944.14885929029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8-44BE-B9B0-825256EDABA3}"/>
            </c:ext>
          </c:extLst>
        </c:ser>
        <c:ser>
          <c:idx val="4"/>
          <c:order val="4"/>
          <c:tx>
            <c:strRef>
              <c:f>まとめ!$B$8</c:f>
              <c:strCache>
                <c:ptCount val="1"/>
                <c:pt idx="0">
                  <c:v>50～59歳</c:v>
                </c:pt>
              </c:strCache>
            </c:strRef>
          </c:tx>
          <c:spPr>
            <a:pattFill prst="pct5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まとめ!$C$8:$K$8</c:f>
              <c:numCache>
                <c:formatCode>#,##0_);[Red]\(#,##0\)</c:formatCode>
                <c:ptCount val="9"/>
                <c:pt idx="0">
                  <c:v>120093</c:v>
                </c:pt>
                <c:pt idx="1">
                  <c:v>152065</c:v>
                </c:pt>
                <c:pt idx="2">
                  <c:v>165801</c:v>
                </c:pt>
                <c:pt idx="3">
                  <c:v>158052</c:v>
                </c:pt>
                <c:pt idx="4">
                  <c:v>162961</c:v>
                </c:pt>
                <c:pt idx="5">
                  <c:v>234687.47396755105</c:v>
                </c:pt>
                <c:pt idx="6">
                  <c:v>284878.90677611023</c:v>
                </c:pt>
                <c:pt idx="7">
                  <c:v>280587.59306199895</c:v>
                </c:pt>
                <c:pt idx="8">
                  <c:v>237985.39949716174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8-44BE-B9B0-825256EDABA3}"/>
            </c:ext>
          </c:extLst>
        </c:ser>
        <c:ser>
          <c:idx val="5"/>
          <c:order val="5"/>
          <c:tx>
            <c:strRef>
              <c:f>まとめ!$B$9</c:f>
              <c:strCache>
                <c:ptCount val="1"/>
                <c:pt idx="0">
                  <c:v>60～69歳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まとめ!$C$9:$K$9</c:f>
              <c:numCache>
                <c:formatCode>#,##0_);[Red]\(#,##0\)</c:formatCode>
                <c:ptCount val="9"/>
                <c:pt idx="0">
                  <c:v>122278</c:v>
                </c:pt>
                <c:pt idx="1">
                  <c:v>149224</c:v>
                </c:pt>
                <c:pt idx="2">
                  <c:v>184764</c:v>
                </c:pt>
                <c:pt idx="3">
                  <c:v>234294</c:v>
                </c:pt>
                <c:pt idx="4">
                  <c:v>229912</c:v>
                </c:pt>
                <c:pt idx="5">
                  <c:v>196682.10708071163</c:v>
                </c:pt>
                <c:pt idx="6">
                  <c:v>211261.18283465103</c:v>
                </c:pt>
                <c:pt idx="7">
                  <c:v>267507.0097372497</c:v>
                </c:pt>
                <c:pt idx="8">
                  <c:v>318331.13899296563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D8-44BE-B9B0-825256EDABA3}"/>
            </c:ext>
          </c:extLst>
        </c:ser>
        <c:ser>
          <c:idx val="6"/>
          <c:order val="6"/>
          <c:tx>
            <c:strRef>
              <c:f>まとめ!$B$10</c:f>
              <c:strCache>
                <c:ptCount val="1"/>
                <c:pt idx="0">
                  <c:v>70歳以上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まとめ!$C$10:$K$10</c:f>
              <c:numCache>
                <c:formatCode>#,##0_);[Red]\(#,##0\)</c:formatCode>
                <c:ptCount val="9"/>
                <c:pt idx="0">
                  <c:v>122828</c:v>
                </c:pt>
                <c:pt idx="1">
                  <c:v>178079</c:v>
                </c:pt>
                <c:pt idx="2">
                  <c:v>248116</c:v>
                </c:pt>
                <c:pt idx="3">
                  <c:v>320164</c:v>
                </c:pt>
                <c:pt idx="4">
                  <c:v>388126</c:v>
                </c:pt>
                <c:pt idx="5">
                  <c:v>491109.13444634376</c:v>
                </c:pt>
                <c:pt idx="6">
                  <c:v>516974.8844379998</c:v>
                </c:pt>
                <c:pt idx="7">
                  <c:v>505655.54061119724</c:v>
                </c:pt>
                <c:pt idx="8">
                  <c:v>504083.68391560693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D8-44BE-B9B0-825256EDABA3}"/>
            </c:ext>
          </c:extLst>
        </c:ser>
        <c:ser>
          <c:idx val="7"/>
          <c:order val="7"/>
          <c:tx>
            <c:strRef>
              <c:f>まとめ!$B$11</c:f>
              <c:strCache>
                <c:ptCount val="1"/>
                <c:pt idx="0">
                  <c:v>総計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まとめ!$C$3:$K$3</c:f>
              <c:strCache>
                <c:ptCount val="9"/>
                <c:pt idx="0">
                  <c:v>H7年</c:v>
                </c:pt>
                <c:pt idx="1">
                  <c:v>H12年</c:v>
                </c:pt>
                <c:pt idx="2">
                  <c:v>H17年</c:v>
                </c:pt>
                <c:pt idx="3">
                  <c:v>H22年</c:v>
                </c:pt>
                <c:pt idx="4">
                  <c:v>H27年</c:v>
                </c:pt>
                <c:pt idx="5">
                  <c:v>2020年</c:v>
                </c:pt>
                <c:pt idx="6">
                  <c:v>2025年</c:v>
                </c:pt>
                <c:pt idx="7">
                  <c:v>2030年</c:v>
                </c:pt>
                <c:pt idx="8">
                  <c:v>2035年</c:v>
                </c:pt>
              </c:strCache>
            </c:strRef>
          </c:cat>
          <c:val>
            <c:numRef>
              <c:f>まとめ!$C$11:$K$11</c:f>
              <c:numCache>
                <c:formatCode>#,##0_);[Red]\(#,##0\)</c:formatCode>
                <c:ptCount val="9"/>
                <c:pt idx="0">
                  <c:v>897425</c:v>
                </c:pt>
                <c:pt idx="1">
                  <c:v>1028792</c:v>
                </c:pt>
                <c:pt idx="2">
                  <c:v>1151774</c:v>
                </c:pt>
                <c:pt idx="3">
                  <c:v>1367908</c:v>
                </c:pt>
                <c:pt idx="4">
                  <c:v>1470615</c:v>
                </c:pt>
                <c:pt idx="5">
                  <c:v>1517851.8474743792</c:v>
                </c:pt>
                <c:pt idx="6">
                  <c:v>1554725.3993463053</c:v>
                </c:pt>
                <c:pt idx="7">
                  <c:v>1554759.7196819861</c:v>
                </c:pt>
                <c:pt idx="8">
                  <c:v>1525009.6952966547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D8-44BE-B9B0-825256EDAB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/>
        <c:axId val="195527168"/>
        <c:axId val="193175552"/>
      </c:barChart>
      <c:catAx>
        <c:axId val="19552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93175552"/>
        <c:crosses val="autoZero"/>
        <c:auto val="1"/>
        <c:lblAlgn val="ctr"/>
        <c:lblOffset val="100"/>
        <c:noMultiLvlLbl val="0"/>
      </c:catAx>
      <c:valAx>
        <c:axId val="193175552"/>
        <c:scaling>
          <c:orientation val="minMax"/>
          <c:max val="17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95527168"/>
        <c:crosses val="autoZero"/>
        <c:crossBetween val="between"/>
        <c:dispUnits>
          <c:builtInUnit val="thousands"/>
          <c:dispUnitsLbl>
            <c:layout/>
            <c:txPr>
              <a:bodyPr rot="0" vert="horz"/>
              <a:lstStyle/>
              <a:p>
                <a:pPr>
                  <a:defRPr sz="1400"/>
                </a:pPr>
                <a:endParaRPr lang="ja-JP"/>
              </a:p>
            </c:txPr>
          </c:dispUnitsLbl>
        </c:dispUnits>
      </c:valAx>
    </c:plotArea>
    <c:legend>
      <c:legendPos val="b"/>
      <c:legendEntry>
        <c:idx val="7"/>
        <c:delete val="1"/>
      </c:legendEntry>
      <c:layout/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17680318407949E-2"/>
          <c:y val="5.2631205681700689E-2"/>
          <c:w val="0.89769286952295446"/>
          <c:h val="0.75409811422608175"/>
        </c:manualLayout>
      </c:layout>
      <c:lineChart>
        <c:grouping val="standard"/>
        <c:varyColors val="0"/>
        <c:ser>
          <c:idx val="0"/>
          <c:order val="0"/>
          <c:tx>
            <c:strRef>
              <c:f>総数!$K$36</c:f>
              <c:strCache>
                <c:ptCount val="1"/>
                <c:pt idx="0">
                  <c:v>2002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総数!$L$36:$V$36</c:f>
              <c:numCache>
                <c:formatCode>0.0%</c:formatCode>
                <c:ptCount val="11"/>
                <c:pt idx="0">
                  <c:v>0.21003963011889035</c:v>
                </c:pt>
                <c:pt idx="1">
                  <c:v>0.66274773261672826</c:v>
                </c:pt>
                <c:pt idx="2">
                  <c:v>0.65384615384615385</c:v>
                </c:pt>
                <c:pt idx="3">
                  <c:v>0.48872180451127817</c:v>
                </c:pt>
                <c:pt idx="4">
                  <c:v>0.57596822244289969</c:v>
                </c:pt>
                <c:pt idx="5">
                  <c:v>0.61620133700353907</c:v>
                </c:pt>
                <c:pt idx="6">
                  <c:v>0.62740478994895954</c:v>
                </c:pt>
                <c:pt idx="7">
                  <c:v>0.60264364715403296</c:v>
                </c:pt>
                <c:pt idx="8">
                  <c:v>0.52242424242424246</c:v>
                </c:pt>
                <c:pt idx="9">
                  <c:v>0.32098765432098764</c:v>
                </c:pt>
                <c:pt idx="10">
                  <c:v>0.12737849957580899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B-4127-B9F7-164592A74DDF}"/>
            </c:ext>
          </c:extLst>
        </c:ser>
        <c:ser>
          <c:idx val="1"/>
          <c:order val="1"/>
          <c:tx>
            <c:strRef>
              <c:f>総数!$K$37</c:f>
              <c:strCache>
                <c:ptCount val="1"/>
                <c:pt idx="0">
                  <c:v>2007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総数!$L$37:$V$37</c:f>
              <c:numCache>
                <c:formatCode>0.0%</c:formatCode>
                <c:ptCount val="11"/>
                <c:pt idx="0">
                  <c:v>0.18427399903521466</c:v>
                </c:pt>
                <c:pt idx="1">
                  <c:v>0.63321664721898097</c:v>
                </c:pt>
                <c:pt idx="2">
                  <c:v>0.67217828900071885</c:v>
                </c:pt>
                <c:pt idx="3">
                  <c:v>0.55996523754345306</c:v>
                </c:pt>
                <c:pt idx="4">
                  <c:v>0.5799888517279822</c:v>
                </c:pt>
                <c:pt idx="5">
                  <c:v>0.65651438240270732</c:v>
                </c:pt>
                <c:pt idx="6">
                  <c:v>0.66573593936976461</c:v>
                </c:pt>
                <c:pt idx="7">
                  <c:v>0.63325377883850442</c:v>
                </c:pt>
                <c:pt idx="8">
                  <c:v>0.53565551289083924</c:v>
                </c:pt>
                <c:pt idx="9">
                  <c:v>0.4069947384710616</c:v>
                </c:pt>
                <c:pt idx="10">
                  <c:v>0.13221271994495232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6B-4127-B9F7-164592A74DDF}"/>
            </c:ext>
          </c:extLst>
        </c:ser>
        <c:ser>
          <c:idx val="2"/>
          <c:order val="2"/>
          <c:tx>
            <c:strRef>
              <c:f>総数!$K$38</c:f>
              <c:strCache>
                <c:ptCount val="1"/>
                <c:pt idx="0">
                  <c:v>2012</c:v>
                </c:pt>
              </c:strCache>
            </c:strRef>
          </c:tx>
          <c:spPr>
            <a:ln w="19050"/>
          </c:spPr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総数!$L$38:$V$38</c:f>
              <c:numCache>
                <c:formatCode>0.0%</c:formatCode>
                <c:ptCount val="11"/>
                <c:pt idx="0">
                  <c:v>0.18719211822660098</c:v>
                </c:pt>
                <c:pt idx="1">
                  <c:v>0.6404109589041096</c:v>
                </c:pt>
                <c:pt idx="2">
                  <c:v>0.75665101721439754</c:v>
                </c:pt>
                <c:pt idx="3">
                  <c:v>0.63987022350396539</c:v>
                </c:pt>
                <c:pt idx="4">
                  <c:v>0.64084711343196987</c:v>
                </c:pt>
                <c:pt idx="5">
                  <c:v>0.6606397774687065</c:v>
                </c:pt>
                <c:pt idx="6">
                  <c:v>0.69757248819959539</c:v>
                </c:pt>
                <c:pt idx="7">
                  <c:v>0.68839427662957076</c:v>
                </c:pt>
                <c:pt idx="8">
                  <c:v>0.56025538707102951</c:v>
                </c:pt>
                <c:pt idx="9">
                  <c:v>0.43630308076602831</c:v>
                </c:pt>
                <c:pt idx="10">
                  <c:v>0.13251285509567562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6B-4127-B9F7-164592A74DDF}"/>
            </c:ext>
          </c:extLst>
        </c:ser>
        <c:ser>
          <c:idx val="3"/>
          <c:order val="3"/>
          <c:tx>
            <c:strRef>
              <c:f>総数!$K$39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総数!$L$35:$V$35</c:f>
              <c:strCache>
                <c:ptCount val="11"/>
                <c:pt idx="0">
                  <c:v>15～19歳</c:v>
                </c:pt>
                <c:pt idx="1">
                  <c:v>20～24</c:v>
                </c:pt>
                <c:pt idx="2">
                  <c:v>25～29</c:v>
                </c:pt>
                <c:pt idx="3">
                  <c:v>30～34</c:v>
                </c:pt>
                <c:pt idx="4">
                  <c:v>35～39</c:v>
                </c:pt>
                <c:pt idx="5">
                  <c:v>40～44</c:v>
                </c:pt>
                <c:pt idx="6">
                  <c:v>45～49</c:v>
                </c:pt>
                <c:pt idx="7">
                  <c:v>50～54</c:v>
                </c:pt>
                <c:pt idx="8">
                  <c:v>55～59</c:v>
                </c:pt>
                <c:pt idx="9">
                  <c:v>60～64</c:v>
                </c:pt>
                <c:pt idx="10">
                  <c:v>65～</c:v>
                </c:pt>
              </c:strCache>
            </c:strRef>
          </c:cat>
          <c:val>
            <c:numRef>
              <c:f>総数!$L$39:$V$39</c:f>
              <c:numCache>
                <c:formatCode>0.0%</c:formatCode>
                <c:ptCount val="11"/>
                <c:pt idx="0">
                  <c:v>0.22168905950095968</c:v>
                </c:pt>
                <c:pt idx="1">
                  <c:v>0.68055555555555558</c:v>
                </c:pt>
                <c:pt idx="2">
                  <c:v>0.7911149081589065</c:v>
                </c:pt>
                <c:pt idx="3">
                  <c:v>0.70245641838351824</c:v>
                </c:pt>
                <c:pt idx="4">
                  <c:v>0.71651542649727773</c:v>
                </c:pt>
                <c:pt idx="5">
                  <c:v>0.70851496657948276</c:v>
                </c:pt>
                <c:pt idx="6">
                  <c:v>0.74207011686143576</c:v>
                </c:pt>
                <c:pt idx="7">
                  <c:v>0.73394185260311018</c:v>
                </c:pt>
                <c:pt idx="8">
                  <c:v>0.65584935897435892</c:v>
                </c:pt>
                <c:pt idx="9">
                  <c:v>0.50631364562118131</c:v>
                </c:pt>
                <c:pt idx="10">
                  <c:v>0.15353460972017674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6B-4127-B9F7-164592A74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93440"/>
        <c:axId val="193180736"/>
      </c:lineChart>
      <c:catAx>
        <c:axId val="8409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193180736"/>
        <c:crosses val="autoZero"/>
        <c:auto val="1"/>
        <c:lblAlgn val="ctr"/>
        <c:lblOffset val="100"/>
        <c:noMultiLvlLbl val="0"/>
      </c:catAx>
      <c:valAx>
        <c:axId val="19318073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ja-JP"/>
          </a:p>
        </c:txPr>
        <c:crossAx val="8409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766201117737134"/>
          <c:y val="0.39215291052038087"/>
          <c:w val="0.17586704499878048"/>
          <c:h val="0.32472470723840513"/>
        </c:manualLayout>
      </c:layout>
      <c:overlay val="0"/>
      <c:txPr>
        <a:bodyPr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在留外国人数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43319333062179338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Sheet1!$A$15:$A$19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Sheet1!$B$15:$B$19</c:f>
              <c:numCache>
                <c:formatCode>#,##0;"△ "#,##0;\-</c:formatCode>
                <c:ptCount val="5"/>
                <c:pt idx="0">
                  <c:v>203921</c:v>
                </c:pt>
                <c:pt idx="1">
                  <c:v>207507</c:v>
                </c:pt>
                <c:pt idx="2">
                  <c:v>210148</c:v>
                </c:pt>
                <c:pt idx="3">
                  <c:v>217656</c:v>
                </c:pt>
                <c:pt idx="4" formatCode="#,##0">
                  <c:v>228474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C-4CCC-A069-E2CAC391B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052800"/>
        <c:axId val="193176128"/>
      </c:barChart>
      <c:catAx>
        <c:axId val="1990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93176128"/>
        <c:crosses val="autoZero"/>
        <c:auto val="1"/>
        <c:lblAlgn val="ctr"/>
        <c:lblOffset val="100"/>
        <c:noMultiLvlLbl val="0"/>
      </c:catAx>
      <c:valAx>
        <c:axId val="193176128"/>
        <c:scaling>
          <c:orientation val="minMax"/>
          <c:min val="1000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0"/>
        </c:spPr>
        <c:txPr>
          <a:bodyPr/>
          <a:lstStyle/>
          <a:p>
            <a:pPr>
              <a:defRPr sz="1050"/>
            </a:pPr>
            <a:endParaRPr lang="ja-JP"/>
          </a:p>
        </c:txPr>
        <c:crossAx val="199052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技能実習生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6133333333333333"/>
          <c:y val="1.5679012345679012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'17-12-05-0'!$X$23:$X$27</c:f>
              <c:numCache>
                <c:formatCode>_(* #,##0_);_(* \(#,##0\);_(* "-"_);_(@_)</c:formatCode>
                <c:ptCount val="5"/>
                <c:pt idx="0">
                  <c:v>5175</c:v>
                </c:pt>
                <c:pt idx="1">
                  <c:v>5777</c:v>
                </c:pt>
                <c:pt idx="2">
                  <c:v>7043</c:v>
                </c:pt>
                <c:pt idx="3">
                  <c:v>8475</c:v>
                </c:pt>
                <c:pt idx="4">
                  <c:v>10637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D-48DD-880A-38FA34C2F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28320"/>
        <c:axId val="195805760"/>
      </c:barChart>
      <c:catAx>
        <c:axId val="20152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05760"/>
        <c:crosses val="autoZero"/>
        <c:auto val="1"/>
        <c:lblAlgn val="ctr"/>
        <c:lblOffset val="100"/>
        <c:noMultiLvlLbl val="0"/>
      </c:catAx>
      <c:valAx>
        <c:axId val="195805760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8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留学生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c:rich>
      </c:tx>
      <c:layout>
        <c:manualLayout>
          <c:xMode val="edge"/>
          <c:yMode val="edge"/>
          <c:x val="0.16281999999999999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'17-12-05-0'!$A$12:$A$16</c:f>
              <c:strCache>
                <c:ptCount val="5"/>
                <c:pt idx="0">
                  <c:v>2013
(H25)</c:v>
                </c:pt>
                <c:pt idx="1">
                  <c:v>2014
(H26)</c:v>
                </c:pt>
                <c:pt idx="2">
                  <c:v>2015
(H27)</c:v>
                </c:pt>
                <c:pt idx="3">
                  <c:v>2016
(H28)</c:v>
                </c:pt>
                <c:pt idx="4">
                  <c:v>2017
(H29)</c:v>
                </c:pt>
              </c:strCache>
            </c:strRef>
          </c:cat>
          <c:val>
            <c:numRef>
              <c:f>'17-12-05-0'!$AE$12:$AE$16</c:f>
              <c:numCache>
                <c:formatCode>_(* #,##0_);_(* \(#,##0\);_(* "-"_);_(@_)</c:formatCode>
                <c:ptCount val="5"/>
                <c:pt idx="0">
                  <c:v>15369</c:v>
                </c:pt>
                <c:pt idx="1">
                  <c:v>16753</c:v>
                </c:pt>
                <c:pt idx="2">
                  <c:v>19886</c:v>
                </c:pt>
                <c:pt idx="3">
                  <c:v>22758</c:v>
                </c:pt>
                <c:pt idx="4">
                  <c:v>26799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2-49B2-AA66-86F447BB9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528832"/>
        <c:axId val="195810944"/>
      </c:barChart>
      <c:catAx>
        <c:axId val="20152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10944"/>
        <c:crosses val="autoZero"/>
        <c:auto val="1"/>
        <c:lblAlgn val="ctr"/>
        <c:lblOffset val="100"/>
        <c:noMultiLvlLbl val="0"/>
      </c:catAx>
      <c:valAx>
        <c:axId val="195810944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crossAx val="201528832"/>
        <c:crosses val="autoZero"/>
        <c:crossBetween val="between"/>
        <c:majorUnit val="5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0.76125</cdr:x>
      <cdr:y>0.95124</cdr:y>
    </cdr:from>
    <cdr:to>
      <cdr:x>0.76223</cdr:x>
      <cdr:y>0.95124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93415" y="3925957"/>
          <a:ext cx="1706218" cy="248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900">
              <a:latin typeface="ＭＳ Ｐ明朝" panose="02020600040205080304" pitchFamily="18" charset="-128"/>
              <a:ea typeface="ＭＳ Ｐ明朝" panose="02020600040205080304" pitchFamily="18" charset="-128"/>
            </a:rPr>
            <a:t>【</a:t>
          </a:r>
          <a:r>
            <a:rPr lang="ja-JP" altLang="en-US" sz="900">
              <a:latin typeface="ＭＳ Ｐ明朝" panose="02020600040205080304" pitchFamily="18" charset="-128"/>
              <a:ea typeface="ＭＳ Ｐ明朝" panose="02020600040205080304" pitchFamily="18" charset="-128"/>
            </a:rPr>
            <a:t>資料</a:t>
          </a:r>
          <a:r>
            <a:rPr lang="en-US" altLang="ja-JP" sz="900">
              <a:latin typeface="ＭＳ Ｐ明朝" panose="02020600040205080304" pitchFamily="18" charset="-128"/>
              <a:ea typeface="ＭＳ Ｐ明朝" panose="02020600040205080304" pitchFamily="18" charset="-128"/>
            </a:rPr>
            <a:t>】</a:t>
          </a:r>
          <a:r>
            <a:rPr lang="ja-JP" altLang="en-US" sz="900">
              <a:latin typeface="ＭＳ Ｐ明朝" panose="02020600040205080304" pitchFamily="18" charset="-128"/>
              <a:ea typeface="ＭＳ Ｐ明朝" panose="02020600040205080304" pitchFamily="18" charset="-128"/>
            </a:rPr>
            <a:t>各年国勢調査より算出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0.34759</cdr:x>
      <cdr:y>0.16629</cdr:y>
    </cdr:from>
    <cdr:to>
      <cdr:x>0.37366</cdr:x>
      <cdr:y>0.27206</cdr:y>
    </cdr:to>
    <cdr:cxnSp macro="">
      <cdr:nvCxnSpPr>
        <cdr:cNvPr id="2" name="直線矢印コネクタ 1"/>
        <cdr:cNvCxnSpPr/>
      </cdr:nvCxnSpPr>
      <cdr:spPr>
        <a:xfrm xmlns:a="http://schemas.openxmlformats.org/drawingml/2006/main" flipV="1">
          <a:off x="2879820" y="794844"/>
          <a:ext cx="216024" cy="50556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0.42581</cdr:x>
      <cdr:y>0.39169</cdr:y>
    </cdr:from>
    <cdr:to>
      <cdr:x>0.46926</cdr:x>
      <cdr:y>0.5</cdr:y>
    </cdr:to>
    <cdr:cxnSp macro="">
      <cdr:nvCxnSpPr>
        <cdr:cNvPr id="4" name="直線矢印コネクタ 3"/>
        <cdr:cNvCxnSpPr/>
      </cdr:nvCxnSpPr>
      <cdr:spPr>
        <a:xfrm xmlns:a="http://schemas.openxmlformats.org/drawingml/2006/main">
          <a:off x="3527892" y="1872224"/>
          <a:ext cx="360040" cy="51768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prstDash val="sysDot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0.03521</cdr:x>
      <cdr:y>0.04005</cdr:y>
    </cdr:from>
    <cdr:to>
      <cdr:x>0.13312</cdr:x>
      <cdr:y>0.09289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8464" y="171679"/>
          <a:ext cx="663073" cy="226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100"/>
            <a:t>（年）</a:t>
          </a:r>
        </a:p>
      </cdr:txBody>
    </cdr:sp>
  </cdr:relSizeAnchor>
  <cdr:relSizeAnchor xmlns:cdr="http://schemas.openxmlformats.org/drawingml/2006/chartDrawing">
    <cdr:from>
      <cdr:x>0.60602</cdr:x>
      <cdr:y>0.94654</cdr:y>
    </cdr:from>
    <cdr:to>
      <cdr:x>0.88049</cdr:x>
      <cdr:y>1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5760749" y="4881476"/>
          <a:ext cx="2609135" cy="275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〔</a:t>
          </a:r>
          <a:r>
            <a:rPr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資料</a:t>
          </a:r>
          <a:r>
            <a: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〕</a:t>
          </a:r>
          <a:r>
            <a:rPr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都道府県別生命表より府作成</a:t>
          </a:r>
          <a:endParaRPr lang="ja-JP" altLang="en-US" sz="105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0.47723</cdr:x>
      <cdr:y>0.31571</cdr:y>
    </cdr:from>
    <cdr:to>
      <cdr:x>0.57368</cdr:x>
      <cdr:y>0.39431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705701" y="1618208"/>
          <a:ext cx="748942" cy="402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8.63</a:t>
          </a:r>
          <a:endParaRPr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0.57297</cdr:x>
      <cdr:y>0.83717</cdr:y>
    </cdr:from>
    <cdr:to>
      <cdr:x>0.66966</cdr:x>
      <cdr:y>0.91213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4449133" y="4290975"/>
          <a:ext cx="750805" cy="384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12.27</a:t>
          </a:r>
          <a:endParaRPr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0.58518</cdr:x>
      <cdr:y>0.65955</cdr:y>
    </cdr:from>
    <cdr:to>
      <cdr:x>0.68087</cdr:x>
      <cdr:y>0.73767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4543939" y="3380563"/>
          <a:ext cx="743040" cy="40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12.22</a:t>
          </a:r>
          <a:endParaRPr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0.47189</cdr:x>
      <cdr:y>0.4898</cdr:y>
    </cdr:from>
    <cdr:to>
      <cdr:x>0.56537</cdr:x>
      <cdr:y>0.56888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664269" y="2510520"/>
          <a:ext cx="725880" cy="405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8.73</a:t>
          </a:r>
          <a:endParaRPr lang="ja-JP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0.82412</cdr:x>
      <cdr:y>0.13515</cdr:y>
    </cdr:from>
    <cdr:to>
      <cdr:x>0.9319</cdr:x>
      <cdr:y>0.21217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6399376" y="692696"/>
          <a:ext cx="836920" cy="394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400"/>
            <a:t>（年）</a:t>
          </a:r>
        </a:p>
      </cdr:txBody>
    </cdr:sp>
  </cdr:relSizeAnchor>
  <cdr:relSizeAnchor xmlns:cdr="http://schemas.openxmlformats.org/drawingml/2006/chartDrawing">
    <cdr:from>
      <cdr:x>0.13691</cdr:x>
      <cdr:y>0.91295</cdr:y>
    </cdr:from>
    <cdr:to>
      <cdr:x>0.96869</cdr:x>
      <cdr:y>0.98029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1063117" y="4679385"/>
          <a:ext cx="6458838" cy="345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9879-CB0F-468F-BC77-69F07B8B3503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0FCF-D366-430A-AAB4-A8B228ABE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47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8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931B8-5D85-417A-BC5C-3353417168A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79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4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60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74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3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0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59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0FCF-D366-430A-AAB4-A8B228ABE05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80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9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2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61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41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0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27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2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17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4C60-95A5-44E9-A12D-70ED118644C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EAC4-D7E7-4DFD-AC19-7FE0EBB6D1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8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516" y="2479103"/>
            <a:ext cx="8712968" cy="18997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大阪府住宅まちづくり審議会　課題検討部会</a:t>
            </a:r>
          </a:p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中間報告（案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</a:t>
            </a:r>
            <a:endParaRPr lang="en-US" altLang="ja-JP" sz="2400" b="1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（参考データ編）</a:t>
            </a:r>
            <a:endParaRPr lang="ja-JP" altLang="en-US" sz="2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380313" y="251356"/>
            <a:ext cx="158417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資料３－２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③在留外国人の増加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在留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外国人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万人であり、直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万人、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万人増加</a:t>
            </a:r>
          </a:p>
          <a:p>
            <a:pPr marL="361950" lvl="0" indent="-361950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在留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資格の内訳をみると、直近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年で、「留学」が約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11,000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人、「技術・人文知識・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　業務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」が約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6,400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技能実習生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5,500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人増加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80774"/>
              </p:ext>
            </p:extLst>
          </p:nvPr>
        </p:nvGraphicFramePr>
        <p:xfrm>
          <a:off x="179593" y="2348880"/>
          <a:ext cx="3816343" cy="36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テキスト ボックス 1"/>
          <p:cNvSpPr txBox="1"/>
          <p:nvPr/>
        </p:nvSpPr>
        <p:spPr>
          <a:xfrm>
            <a:off x="179592" y="6502743"/>
            <a:ext cx="3096264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各年在留外国人統計より府作成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0" name="グラフ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381418"/>
              </p:ext>
            </p:extLst>
          </p:nvPr>
        </p:nvGraphicFramePr>
        <p:xfrm>
          <a:off x="4589527" y="5185162"/>
          <a:ext cx="432028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直線コネクタ 22"/>
          <p:cNvCxnSpPr/>
          <p:nvPr/>
        </p:nvCxnSpPr>
        <p:spPr>
          <a:xfrm>
            <a:off x="1043607" y="3262422"/>
            <a:ext cx="30353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中かっこ 24"/>
          <p:cNvSpPr/>
          <p:nvPr/>
        </p:nvSpPr>
        <p:spPr>
          <a:xfrm>
            <a:off x="4223439" y="1916832"/>
            <a:ext cx="456994" cy="4729927"/>
          </a:xfrm>
          <a:prstGeom prst="leftBrace">
            <a:avLst>
              <a:gd name="adj1" fmla="val 8333"/>
              <a:gd name="adj2" fmla="val 2396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707904" y="2737260"/>
            <a:ext cx="371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35896" y="2827971"/>
            <a:ext cx="587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558937" y="1844824"/>
            <a:ext cx="4549567" cy="1620000"/>
            <a:chOff x="4558937" y="1916642"/>
            <a:chExt cx="4549567" cy="1620000"/>
          </a:xfrm>
        </p:grpSpPr>
        <p:graphicFrame>
          <p:nvGraphicFramePr>
            <p:cNvPr id="18" name="グラフ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2589606"/>
                </p:ext>
              </p:extLst>
            </p:nvPr>
          </p:nvGraphicFramePr>
          <p:xfrm>
            <a:off x="4558937" y="1916642"/>
            <a:ext cx="4333344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2" name="直線コネクタ 21"/>
            <p:cNvCxnSpPr/>
            <p:nvPr/>
          </p:nvCxnSpPr>
          <p:spPr>
            <a:xfrm>
              <a:off x="5364088" y="2611512"/>
              <a:ext cx="338437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8520961" y="2166038"/>
              <a:ext cx="22750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8520961" y="2195002"/>
              <a:ext cx="5875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約</a:t>
              </a:r>
              <a:r>
                <a: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kumimoji="1"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.1</a:t>
              </a:r>
            </a:p>
            <a:p>
              <a:pPr algn="ctr"/>
              <a:r>
                <a:rPr kumimoji="1" lang="ja-JP" altLang="en-US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万人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aphicFrame>
        <p:nvGraphicFramePr>
          <p:cNvPr id="21" name="グラフ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38366"/>
              </p:ext>
            </p:extLst>
          </p:nvPr>
        </p:nvGraphicFramePr>
        <p:xfrm>
          <a:off x="4451936" y="3419106"/>
          <a:ext cx="4482088" cy="20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8" name="直線コネクタ 27"/>
          <p:cNvCxnSpPr/>
          <p:nvPr/>
        </p:nvCxnSpPr>
        <p:spPr>
          <a:xfrm>
            <a:off x="5350793" y="4192513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490825" y="3759324"/>
            <a:ext cx="23128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8388424" y="3769489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364088" y="5995162"/>
            <a:ext cx="338437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8520961" y="5439600"/>
            <a:ext cx="2144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401719" y="5527126"/>
            <a:ext cx="875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0.55</a:t>
            </a:r>
          </a:p>
          <a:p>
            <a:pPr algn="ctr"/>
            <a:r>
              <a:rPr kumimoji="1"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0" y="856438"/>
          <a:ext cx="9144000" cy="5452882"/>
        </p:xfrm>
        <a:graphic>
          <a:graphicData uri="http://schemas.openxmlformats.org/drawingml/2006/table">
            <a:tbl>
              <a:tblPr/>
              <a:tblGrid>
                <a:gridCol w="14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50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公共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特定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優良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賃貸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サービス付き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高齢者向け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あんぜん・あんしん賃貸住宅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○目的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住宅に困窮する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に対して低廉な家賃の賃貸住宅を供給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>
                        <a:tabLst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にファミリー世帯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に対して良好な居住環境を備えた賃貸住宅を供給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勤労者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に対して良好な居住環境の住宅を供給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の良好な賃貸住宅が不足している場合に、地方公共団体が供給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中堅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所得者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に対して優良な賃貸住宅を供給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単身</a:t>
                      </a:r>
                      <a:r>
                        <a:rPr lang="zh-TW" altLang="en-US" sz="1050" b="0" i="0" u="sng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、夫婦</a:t>
                      </a:r>
                      <a:r>
                        <a:rPr lang="zh-TW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世帯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が安心して居住できる賃貸等の住まい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fontAlgn="ctr"/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低額所得者、高齢者、</a:t>
                      </a:r>
                      <a:r>
                        <a:rPr lang="ja-JP" altLang="en-US" sz="1050" b="0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105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者等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の民間賃貸住宅への円滑な入居を促進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○事業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UR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住宅供給公社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地方公共団体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住宅供給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公社</a:t>
                      </a:r>
                      <a:endParaRPr lang="en-US" altLang="zh-TW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民間事業者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○府内ストック数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237,874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111,042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20,999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6,849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7,084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24,763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2,477 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設定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応能応益家賃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しない額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近傍同種家賃と均衡を失しない額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建設費補助を受ける場合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家賃以外にサービス利用料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公営住宅の家賃に準ずる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l" fontAlgn="ctr">
                        <a:buFont typeface="MS Mincho" panose="02020609040205080304" pitchFamily="17" charset="-128"/>
                        <a:buChar char="※"/>
                      </a:pP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改修費補助を受ける場合</a:t>
                      </a:r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76">
                <a:tc gridSpan="2">
                  <a:txBody>
                    <a:bodyPr/>
                    <a:lstStyle/>
                    <a:p>
                      <a:r>
                        <a:rPr lang="ja-JP" altLang="en-US" sz="1050" dirty="0" smtClean="0"/>
                        <a:t>○対象世帯</a:t>
                      </a:r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13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・収入要件</a:t>
                      </a:r>
                    </a:p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階層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  <a:p>
                      <a:pPr algn="l" fontAlgn="ctr"/>
                      <a:r>
                        <a:rPr lang="en-US" altLang="ja-JP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高齢者世帯、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障がい</a:t>
                      </a:r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者世帯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小学校就学前の子</a:t>
                      </a:r>
                      <a:r>
                        <a:rPr lang="ja-JP" alt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ど</a:t>
                      </a:r>
                      <a:endParaRPr lang="en-US" altLang="ja-JP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もがいる世帯　等</a:t>
                      </a:r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倍以上の方等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月収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額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倍または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 fontAlgn="ctr"/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基準月収額に満たない世帯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marL="0" indent="0"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貯蓄額が家賃の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倍以上の高齢者世帯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原則階層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50%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裁量階層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  <a:b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収入分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位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25%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</a:p>
                  </a:txBody>
                  <a:tcPr marL="6828" marR="6828" marT="68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52">
                <a:tc>
                  <a:txBody>
                    <a:bodyPr/>
                    <a:lstStyle/>
                    <a:p>
                      <a:pPr algn="l" fontAlgn="ctr"/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</a:t>
                      </a:r>
                      <a:r>
                        <a:rPr lang="zh-TW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同居親族要件</a:t>
                      </a:r>
                      <a:endParaRPr lang="zh-TW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あり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○支援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内容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・建設費等</a:t>
                      </a: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１／２の国費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共同施設整備費に２／３補助（国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地方</a:t>
                      </a:r>
                      <a:r>
                        <a:rPr lang="en-US" altLang="ja-JP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1/3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建設費に対し、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１／１０の国費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改修費に対し１／３の国費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72">
                <a:tc>
                  <a:txBody>
                    <a:bodyPr/>
                    <a:lstStyle/>
                    <a:p>
                      <a:pPr algn="l" fontAlgn="ctr"/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・家賃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近傍同種家賃と入居者負担基準額の差額を補助（国）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家賃と入居者負担額の差額を補助（国、地方）</a:t>
                      </a: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収入に応じて定額補助（国、地方）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－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28" marR="6828" marT="6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賃貸住宅の制度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比較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6948264" y="6597352"/>
            <a:ext cx="2016224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0" y="6300935"/>
            <a:ext cx="5436096" cy="432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府内ストック数は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H30.3.31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あんぜん・あんしん賃貸住宅は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H30.8.24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3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新たなニーズに対応した住まい　①共同居住（シェアハウス）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75432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都市部を中心に、新たな住まい方の一つとして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生活の一部を共同化するシェアハウスの供給が進みつつある。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シェアハウス事業者：全国で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752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社（東京商工リサーチ調べ）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大阪においても、一定数の供給が進められている。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シェアハウス紹介ＨＰ件数：２３２件掲載（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2018.11.8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時点）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971600" y="6504501"/>
            <a:ext cx="3451877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「シェアハウスガイドブック」（国土交通省）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5796136" y="4900853"/>
            <a:ext cx="2529818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5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ひつじ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不動産　関西」（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18204" r="35693" b="6439"/>
          <a:stretch/>
        </p:blipFill>
        <p:spPr bwMode="auto">
          <a:xfrm>
            <a:off x="755576" y="2492896"/>
            <a:ext cx="2800507" cy="3980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16604" r="14492" b="18284"/>
          <a:stretch/>
        </p:blipFill>
        <p:spPr bwMode="auto">
          <a:xfrm>
            <a:off x="4021803" y="2520983"/>
            <a:ext cx="4677911" cy="2379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4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②在宅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医療・介護の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住み慣れた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地域で必要な医療・介護サービスを受けつつ、安心して自分らしい生活を実現できる社会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めざ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、在宅医療・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介護が推進されて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介護については、平成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年に創設されたサービス付き高齢者住宅の供給が急速に進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住まいでサービスを受ける暮らし方が進みつつある。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3108517" y="6004520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厚生労働省資料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3406" r="18378" b="6249"/>
          <a:stretch/>
        </p:blipFill>
        <p:spPr bwMode="auto">
          <a:xfrm>
            <a:off x="112750" y="2639489"/>
            <a:ext cx="4725367" cy="331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73" y="2803948"/>
            <a:ext cx="4463416" cy="32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1"/>
          <p:cNvSpPr txBox="1"/>
          <p:nvPr/>
        </p:nvSpPr>
        <p:spPr>
          <a:xfrm>
            <a:off x="7055570" y="5954584"/>
            <a:ext cx="189553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大阪府調べ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 bwMode="white">
          <a:xfrm>
            <a:off x="5004048" y="2498253"/>
            <a:ext cx="4139952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■サービス付き高齢者住宅の府内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新たなニーズに対応した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　③在宅ワーク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柔軟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な働き方がしやすい環境整備に向け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政府により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テレワークの導入が推進されている。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在宅型テレワーカーの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人数は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年から増加傾向にあり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推計で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達するなど、</a:t>
            </a:r>
            <a:r>
              <a:rPr lang="ja-JP" altLang="en-US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働きながら暮らす住まい方が進んでいる。</a:t>
            </a:r>
            <a:endParaRPr lang="en-US" altLang="ja-JP" u="sng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3" y="2309601"/>
            <a:ext cx="43313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"/>
          <p:cNvSpPr txBox="1"/>
          <p:nvPr/>
        </p:nvSpPr>
        <p:spPr>
          <a:xfrm>
            <a:off x="4675473" y="5153734"/>
            <a:ext cx="4577047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交通省「平成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６年度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テレワーク人口実態調査」（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" y="1916832"/>
            <a:ext cx="4465252" cy="30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"/>
          <p:cNvSpPr txBox="1"/>
          <p:nvPr/>
        </p:nvSpPr>
        <p:spPr>
          <a:xfrm>
            <a:off x="539672" y="5153734"/>
            <a:ext cx="4032368" cy="2321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「働き方改革実行計画」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日） 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5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な世帯の住まいに対するニーズ調査（インターネットアンケート）の概要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多様な世帯の住まいに対するニーズを把握するため、インターネットアンケート調査を実施。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大阪府内に居住する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5,000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調査時期　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日（金）～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日（火）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542925" lvl="0" indent="-18573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調査機関：（株）クロス・マーケティング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2944" y="2276872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600" smtClean="0">
                <a:latin typeface="Meiryo UI" panose="020B0604030504040204" pitchFamily="50" charset="-128"/>
                <a:ea typeface="Meiryo UI" panose="020B0604030504040204" pitchFamily="50" charset="-128"/>
              </a:rPr>
              <a:t>世帯分類別サンプル数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536880" y="2615426"/>
          <a:ext cx="4966013" cy="254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93">
                  <a:extLst>
                    <a:ext uri="{9D8B030D-6E8A-4147-A177-3AD203B41FA5}">
                      <a16:colId xmlns:a16="http://schemas.microsoft.com/office/drawing/2014/main" val="4156306001"/>
                    </a:ext>
                  </a:extLst>
                </a:gridCol>
                <a:gridCol w="740359">
                  <a:extLst>
                    <a:ext uri="{9D8B030D-6E8A-4147-A177-3AD203B41FA5}">
                      <a16:colId xmlns:a16="http://schemas.microsoft.com/office/drawing/2014/main" val="3752328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9280878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96437028"/>
                    </a:ext>
                  </a:extLst>
                </a:gridCol>
                <a:gridCol w="1008193">
                  <a:extLst>
                    <a:ext uri="{9D8B030D-6E8A-4147-A177-3AD203B41FA5}">
                      <a16:colId xmlns:a16="http://schemas.microsoft.com/office/drawing/2014/main" val="2157045336"/>
                    </a:ext>
                  </a:extLst>
                </a:gridCol>
              </a:tblGrid>
              <a:tr h="363313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男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女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75808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単独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896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1,877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37.5%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3679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夫婦と子ども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639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1,348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6817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夫婦のみ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464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515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979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2586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ひとり親と子ども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70775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その他親族、非親族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49287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2,461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2,539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900176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5767015" y="2615426"/>
          <a:ext cx="2952328" cy="181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784">
                  <a:extLst>
                    <a:ext uri="{9D8B030D-6E8A-4147-A177-3AD203B41FA5}">
                      <a16:colId xmlns:a16="http://schemas.microsoft.com/office/drawing/2014/main" val="4156306001"/>
                    </a:ext>
                  </a:extLst>
                </a:gridCol>
                <a:gridCol w="740359">
                  <a:extLst>
                    <a:ext uri="{9D8B030D-6E8A-4147-A177-3AD203B41FA5}">
                      <a16:colId xmlns:a16="http://schemas.microsoft.com/office/drawing/2014/main" val="3752328001"/>
                    </a:ext>
                  </a:extLst>
                </a:gridCol>
                <a:gridCol w="936185">
                  <a:extLst>
                    <a:ext uri="{9D8B030D-6E8A-4147-A177-3AD203B41FA5}">
                      <a16:colId xmlns:a16="http://schemas.microsoft.com/office/drawing/2014/main" val="2157045336"/>
                    </a:ext>
                  </a:extLst>
                </a:gridCol>
              </a:tblGrid>
              <a:tr h="363313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人数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275808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1,918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38.4%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3679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96817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衛星市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2,692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25862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kumimoji="1"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7077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652120" y="2298358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■居住地別サンプル数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783" y="5373216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■年齢構成別サンプル数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/>
          </p:nvPr>
        </p:nvGraphicFramePr>
        <p:xfrm>
          <a:off x="536880" y="5733256"/>
          <a:ext cx="79955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45">
                  <a:extLst>
                    <a:ext uri="{9D8B030D-6E8A-4147-A177-3AD203B41FA5}">
                      <a16:colId xmlns:a16="http://schemas.microsoft.com/office/drawing/2014/main" val="2482146329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427695463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102972215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744645773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406435064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557153656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3382834107"/>
                    </a:ext>
                  </a:extLst>
                </a:gridCol>
                <a:gridCol w="999445">
                  <a:extLst>
                    <a:ext uri="{9D8B030D-6E8A-4147-A177-3AD203B41FA5}">
                      <a16:colId xmlns:a16="http://schemas.microsoft.com/office/drawing/2014/main" val="2640867658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6590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989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1,049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1,032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1,159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99068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20.6%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23.2%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8.0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0.8%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100.0%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00954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0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住み替えの際に住みたいと思う特徴や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サービス（全体）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全体では「日当たりや空間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ゆとり」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74%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と最も多く、「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健康管理、医療・介護サービス」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趣味を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楽しむ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スペース」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家事サポート」が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続く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年代別には、「リビング等を共用して低家賃」、「子育てに適したサービスや施設」が年代が上がるにつれ低くなり、「健康管理、医療・介護サービス」は高くなる。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679266" y="2074315"/>
          <a:ext cx="8285222" cy="47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直線矢印コネクタ 2"/>
          <p:cNvCxnSpPr/>
          <p:nvPr/>
        </p:nvCxnSpPr>
        <p:spPr>
          <a:xfrm>
            <a:off x="2987824" y="3789040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364088" y="3573016"/>
            <a:ext cx="288032" cy="648072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779912" y="2780928"/>
            <a:ext cx="216024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7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住み替えの際に住みたいと思う特徴や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サービス（単独世帯）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単独世帯では、若年（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歳）において「健康管理、医療・介護サービス」よりも「家事サポート」のニーズが相対的に高くなっている。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539552" y="1745161"/>
          <a:ext cx="8285222" cy="47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直線矢印コネクタ 18"/>
          <p:cNvCxnSpPr/>
          <p:nvPr/>
        </p:nvCxnSpPr>
        <p:spPr>
          <a:xfrm>
            <a:off x="6732240" y="3284984"/>
            <a:ext cx="432048" cy="36004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292080" y="3645024"/>
            <a:ext cx="288032" cy="43204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3707904" y="2420888"/>
            <a:ext cx="216024" cy="50405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9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住み替えの際に重視する住まいの周辺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環境（全体）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620688"/>
            <a:ext cx="8964408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全体では「買い物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などの利便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69%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と最も多く、「治安」、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「日当たりや空間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のゆとり」、「医療・福祉・文化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施設の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利便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」、「通勤・通学の利便」が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続く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年代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別では「通勤・通学の利便」、「子どもの遊び場、子育て支援」が年代が上がるにつれ低くなり、「買い物などの利便」、「医療・福祉・文化施設の利便」、「公園など自然環境」が高くなる。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539552" y="2095826"/>
          <a:ext cx="8285222" cy="477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1979212" y="2890670"/>
            <a:ext cx="432048" cy="58603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2699292" y="2530630"/>
            <a:ext cx="288032" cy="2125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875756" y="3754766"/>
            <a:ext cx="288032" cy="21254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住み替えの際に重視する住まいの周辺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環境（単独世帯）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単独世帯で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は若年（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39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歳）に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おいて、「通勤・通学の利便」、高齢（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歳以上）では、「医療・福祉・文化施設の利便」のニーズが相対的に高い。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/>
          </p:nvPr>
        </p:nvGraphicFramePr>
        <p:xfrm>
          <a:off x="446320" y="1673518"/>
          <a:ext cx="8285222" cy="47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直線矢印コネクタ 16"/>
          <p:cNvCxnSpPr/>
          <p:nvPr/>
        </p:nvCxnSpPr>
        <p:spPr>
          <a:xfrm>
            <a:off x="1907704" y="2204765"/>
            <a:ext cx="432048" cy="586033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275856" y="2497781"/>
            <a:ext cx="288032" cy="442544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45114" y="1412776"/>
            <a:ext cx="8253772" cy="1800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>
              <a:lnSpc>
                <a:spcPct val="150000"/>
              </a:lnSpc>
              <a:spcBef>
                <a:spcPts val="600"/>
              </a:spcBef>
            </a:pP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次</a:t>
            </a:r>
            <a:r>
              <a:rPr lang="en-US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92075" indent="-92075">
              <a:lnSpc>
                <a:spcPct val="150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１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世帯の増加や世帯の多様化に応じた住まい・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まちづくり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Ｐ参 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2075" indent="-92075">
              <a:lnSpc>
                <a:spcPct val="1500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２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．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住まい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・まちづくりと健康との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関係性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		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Ｐ参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シェア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ハウス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955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シェアハウスに「現在、住んでいる」、「過去に住んだことがある」、「住んだことがない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とても興味がある」、「同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やや興味がある」の合計は全体で約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年齢別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にみると、若年世代の方が興味が高い傾向がある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0" y="1710217"/>
          <a:ext cx="9144000" cy="514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323528" y="2348880"/>
          <a:ext cx="1872208" cy="3193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全体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45614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251520" y="2780928"/>
            <a:ext cx="864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2971800" y="2204864"/>
            <a:ext cx="956733" cy="3312368"/>
          </a:xfrm>
          <a:custGeom>
            <a:avLst/>
            <a:gdLst>
              <a:gd name="connsiteX0" fmla="*/ 220133 w 956733"/>
              <a:gd name="connsiteY0" fmla="*/ 0 h 3725333"/>
              <a:gd name="connsiteX1" fmla="*/ 237067 w 956733"/>
              <a:gd name="connsiteY1" fmla="*/ 567266 h 3725333"/>
              <a:gd name="connsiteX2" fmla="*/ 956733 w 956733"/>
              <a:gd name="connsiteY2" fmla="*/ 753533 h 3725333"/>
              <a:gd name="connsiteX3" fmla="*/ 956733 w 956733"/>
              <a:gd name="connsiteY3" fmla="*/ 1109133 h 3725333"/>
              <a:gd name="connsiteX4" fmla="*/ 397933 w 956733"/>
              <a:gd name="connsiteY4" fmla="*/ 1261533 h 3725333"/>
              <a:gd name="connsiteX5" fmla="*/ 397933 w 956733"/>
              <a:gd name="connsiteY5" fmla="*/ 1617133 h 3725333"/>
              <a:gd name="connsiteX6" fmla="*/ 245533 w 956733"/>
              <a:gd name="connsiteY6" fmla="*/ 1803400 h 3725333"/>
              <a:gd name="connsiteX7" fmla="*/ 245533 w 956733"/>
              <a:gd name="connsiteY7" fmla="*/ 2116666 h 3725333"/>
              <a:gd name="connsiteX8" fmla="*/ 245533 w 956733"/>
              <a:gd name="connsiteY8" fmla="*/ 2142066 h 3725333"/>
              <a:gd name="connsiteX9" fmla="*/ 110067 w 956733"/>
              <a:gd name="connsiteY9" fmla="*/ 2328333 h 3725333"/>
              <a:gd name="connsiteX10" fmla="*/ 110067 w 956733"/>
              <a:gd name="connsiteY10" fmla="*/ 2650066 h 3725333"/>
              <a:gd name="connsiteX11" fmla="*/ 76200 w 956733"/>
              <a:gd name="connsiteY11" fmla="*/ 2861733 h 3725333"/>
              <a:gd name="connsiteX12" fmla="*/ 76200 w 956733"/>
              <a:gd name="connsiteY12" fmla="*/ 3141133 h 3725333"/>
              <a:gd name="connsiteX13" fmla="*/ 0 w 956733"/>
              <a:gd name="connsiteY13" fmla="*/ 3395133 h 3725333"/>
              <a:gd name="connsiteX14" fmla="*/ 0 w 956733"/>
              <a:gd name="connsiteY14" fmla="*/ 3725333 h 372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6733" h="3725333">
                <a:moveTo>
                  <a:pt x="220133" y="0"/>
                </a:moveTo>
                <a:lnTo>
                  <a:pt x="237067" y="567266"/>
                </a:lnTo>
                <a:lnTo>
                  <a:pt x="956733" y="753533"/>
                </a:lnTo>
                <a:lnTo>
                  <a:pt x="956733" y="1109133"/>
                </a:lnTo>
                <a:lnTo>
                  <a:pt x="397933" y="1261533"/>
                </a:lnTo>
                <a:lnTo>
                  <a:pt x="397933" y="1617133"/>
                </a:lnTo>
                <a:lnTo>
                  <a:pt x="245533" y="1803400"/>
                </a:lnTo>
                <a:lnTo>
                  <a:pt x="245533" y="2116666"/>
                </a:lnTo>
                <a:lnTo>
                  <a:pt x="245533" y="2142066"/>
                </a:lnTo>
                <a:lnTo>
                  <a:pt x="110067" y="2328333"/>
                </a:lnTo>
                <a:lnTo>
                  <a:pt x="110067" y="2650066"/>
                </a:lnTo>
                <a:lnTo>
                  <a:pt x="76200" y="2861733"/>
                </a:lnTo>
                <a:lnTo>
                  <a:pt x="76200" y="3141133"/>
                </a:lnTo>
                <a:lnTo>
                  <a:pt x="0" y="3395133"/>
                </a:lnTo>
                <a:lnTo>
                  <a:pt x="0" y="3725333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763688" y="2204864"/>
            <a:ext cx="1512168" cy="246221"/>
            <a:chOff x="1619671" y="1786768"/>
            <a:chExt cx="1512168" cy="336466"/>
          </a:xfrm>
        </p:grpSpPr>
        <p:sp>
          <p:nvSpPr>
            <p:cNvPr id="13" name="正方形/長方形 12"/>
            <p:cNvSpPr/>
            <p:nvPr/>
          </p:nvSpPr>
          <p:spPr>
            <a:xfrm>
              <a:off x="1619671" y="1844825"/>
              <a:ext cx="1368151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75804" y="1786768"/>
              <a:ext cx="1456035" cy="3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シェアハウスへの興味</a:t>
              </a:r>
              <a:endParaRPr kumimoji="1" lang="ja-JP" altLang="en-US" sz="1000" dirty="0"/>
            </a:p>
          </p:txBody>
        </p:sp>
      </p:grp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5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-684584" y="1484784"/>
          <a:ext cx="9828584" cy="52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在宅型テレワーク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Meiryo UI" panose="020B0604030504040204" pitchFamily="50" charset="-128"/>
              <a:buChar char="○"/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在宅型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テレワークに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関しては、「現在、導入している」「経験がある」「経験はない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とても興味がある。」「同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やや興味がある」の合計が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59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歳で３割を超える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/>
          </p:nvPr>
        </p:nvGraphicFramePr>
        <p:xfrm>
          <a:off x="323528" y="2060851"/>
          <a:ext cx="1337329" cy="338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329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全体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4834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b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139057" y="256490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フリーフォーム 5"/>
          <p:cNvSpPr/>
          <p:nvPr/>
        </p:nvSpPr>
        <p:spPr>
          <a:xfrm>
            <a:off x="3183467" y="2015067"/>
            <a:ext cx="1185333" cy="3386666"/>
          </a:xfrm>
          <a:custGeom>
            <a:avLst/>
            <a:gdLst>
              <a:gd name="connsiteX0" fmla="*/ 745066 w 1185333"/>
              <a:gd name="connsiteY0" fmla="*/ 0 h 3386666"/>
              <a:gd name="connsiteX1" fmla="*/ 745066 w 1185333"/>
              <a:gd name="connsiteY1" fmla="*/ 482600 h 3386666"/>
              <a:gd name="connsiteX2" fmla="*/ 1066800 w 1185333"/>
              <a:gd name="connsiteY2" fmla="*/ 668866 h 3386666"/>
              <a:gd name="connsiteX3" fmla="*/ 1066800 w 1185333"/>
              <a:gd name="connsiteY3" fmla="*/ 939800 h 3386666"/>
              <a:gd name="connsiteX4" fmla="*/ 1185333 w 1185333"/>
              <a:gd name="connsiteY4" fmla="*/ 1159933 h 3386666"/>
              <a:gd name="connsiteX5" fmla="*/ 1185333 w 1185333"/>
              <a:gd name="connsiteY5" fmla="*/ 1388533 h 3386666"/>
              <a:gd name="connsiteX6" fmla="*/ 939800 w 1185333"/>
              <a:gd name="connsiteY6" fmla="*/ 1608666 h 3386666"/>
              <a:gd name="connsiteX7" fmla="*/ 939800 w 1185333"/>
              <a:gd name="connsiteY7" fmla="*/ 1871133 h 3386666"/>
              <a:gd name="connsiteX8" fmla="*/ 880533 w 1185333"/>
              <a:gd name="connsiteY8" fmla="*/ 2091266 h 3386666"/>
              <a:gd name="connsiteX9" fmla="*/ 880533 w 1185333"/>
              <a:gd name="connsiteY9" fmla="*/ 2353733 h 3386666"/>
              <a:gd name="connsiteX10" fmla="*/ 287866 w 1185333"/>
              <a:gd name="connsiteY10" fmla="*/ 2556933 h 3386666"/>
              <a:gd name="connsiteX11" fmla="*/ 287866 w 1185333"/>
              <a:gd name="connsiteY11" fmla="*/ 2819400 h 3386666"/>
              <a:gd name="connsiteX12" fmla="*/ 0 w 1185333"/>
              <a:gd name="connsiteY12" fmla="*/ 3022600 h 3386666"/>
              <a:gd name="connsiteX13" fmla="*/ 0 w 1185333"/>
              <a:gd name="connsiteY13" fmla="*/ 3386666 h 338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5333" h="3386666">
                <a:moveTo>
                  <a:pt x="745066" y="0"/>
                </a:moveTo>
                <a:lnTo>
                  <a:pt x="745066" y="482600"/>
                </a:lnTo>
                <a:lnTo>
                  <a:pt x="1066800" y="668866"/>
                </a:lnTo>
                <a:lnTo>
                  <a:pt x="1066800" y="939800"/>
                </a:lnTo>
                <a:lnTo>
                  <a:pt x="1185333" y="1159933"/>
                </a:lnTo>
                <a:lnTo>
                  <a:pt x="1185333" y="1388533"/>
                </a:lnTo>
                <a:lnTo>
                  <a:pt x="939800" y="1608666"/>
                </a:lnTo>
                <a:lnTo>
                  <a:pt x="939800" y="1871133"/>
                </a:lnTo>
                <a:lnTo>
                  <a:pt x="880533" y="2091266"/>
                </a:lnTo>
                <a:lnTo>
                  <a:pt x="880533" y="2353733"/>
                </a:lnTo>
                <a:lnTo>
                  <a:pt x="287866" y="2556933"/>
                </a:lnTo>
                <a:lnTo>
                  <a:pt x="287866" y="2819400"/>
                </a:lnTo>
                <a:lnTo>
                  <a:pt x="0" y="3022600"/>
                </a:lnTo>
                <a:lnTo>
                  <a:pt x="0" y="3386666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267745" y="1988842"/>
            <a:ext cx="1512167" cy="246221"/>
            <a:chOff x="1619672" y="1786768"/>
            <a:chExt cx="1512167" cy="336466"/>
          </a:xfrm>
        </p:grpSpPr>
        <p:sp>
          <p:nvSpPr>
            <p:cNvPr id="12" name="正方形/長方形 11"/>
            <p:cNvSpPr/>
            <p:nvPr/>
          </p:nvSpPr>
          <p:spPr>
            <a:xfrm>
              <a:off x="1619672" y="1844825"/>
              <a:ext cx="1296144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75804" y="1786768"/>
              <a:ext cx="1456035" cy="3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/>
                <a:t>テレワーク</a:t>
              </a:r>
              <a:r>
                <a:rPr lang="ja-JP" altLang="en-US" sz="1000" dirty="0"/>
                <a:t>へ</a:t>
              </a:r>
              <a:r>
                <a:rPr lang="ja-JP" altLang="en-US" sz="1000" dirty="0" smtClean="0"/>
                <a:t>の興味</a:t>
              </a:r>
              <a:endParaRPr kumimoji="1" lang="ja-JP" altLang="en-US" sz="1000" dirty="0"/>
            </a:p>
          </p:txBody>
        </p:sp>
      </p:grp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単位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の個人化（１週間の会話人数（世帯・年齢別））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620688"/>
            <a:ext cx="8784896" cy="9233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6213" indent="-176213"/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〇１週間の会話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人数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同居人は除く）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はすべて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世帯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分類において、５名未満が最も多い。世帯類型別にみる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と明確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な有意差はない。</a:t>
            </a:r>
          </a:p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〇年齢別にみると、高齢になる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ほど会話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人数が減っていく傾向にある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/>
          </p:nvPr>
        </p:nvGraphicFramePr>
        <p:xfrm>
          <a:off x="1" y="1544019"/>
          <a:ext cx="9144000" cy="246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179552" y="2176264"/>
          <a:ext cx="3384296" cy="168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296">
                  <a:extLst>
                    <a:ext uri="{9D8B030D-6E8A-4147-A177-3AD203B41FA5}">
                      <a16:colId xmlns:a16="http://schemas.microsoft.com/office/drawing/2014/main" val="241657119"/>
                    </a:ext>
                  </a:extLst>
                </a:gridCol>
              </a:tblGrid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全体（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n=5000)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158362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単独世帯（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n=1877)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66777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夫婦と子ども世帯（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n=1348)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880467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夫婦のみ世帯（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n=979)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297132"/>
                  </a:ext>
                </a:extLst>
              </a:tr>
              <a:tr h="27875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ひとり親と子ども世帯（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n=489)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24080"/>
                  </a:ext>
                </a:extLst>
              </a:tr>
              <a:tr h="29102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　その他親族世帯、非親族世帯（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n=307)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7576"/>
                  </a:ext>
                </a:extLst>
              </a:tr>
            </a:tbl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-3423" y="3668788"/>
          <a:ext cx="9144000" cy="318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179552" y="244946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179552" y="4493291"/>
          <a:ext cx="3168312" cy="1816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12">
                  <a:extLst>
                    <a:ext uri="{9D8B030D-6E8A-4147-A177-3AD203B41FA5}">
                      <a16:colId xmlns:a16="http://schemas.microsoft.com/office/drawing/2014/main" val="1107113565"/>
                    </a:ext>
                  </a:extLst>
                </a:gridCol>
              </a:tblGrid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全体（ｎ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=5000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98531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29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歳（ｎ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=330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8534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n=989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819856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49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n=1049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altLang="ja-JP" sz="14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28109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50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59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n=1032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15362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1400" u="none" strike="noStrike" dirty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歳（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n=1159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253614"/>
                  </a:ext>
                </a:extLst>
              </a:tr>
              <a:tr h="2594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70</a:t>
                      </a:r>
                      <a:r>
                        <a:rPr lang="ja-JP" altLang="en-US" sz="1400" u="none" strike="noStrike" dirty="0">
                          <a:effectLst/>
                          <a:latin typeface="+mn-ea"/>
                          <a:ea typeface="+mn-ea"/>
                        </a:rPr>
                        <a:t>歳</a:t>
                      </a:r>
                      <a:r>
                        <a:rPr lang="ja-JP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以上（</a:t>
                      </a:r>
                      <a:r>
                        <a:rPr lang="en-US" altLang="ja-JP" sz="1400" u="none" strike="noStrike" dirty="0" smtClean="0">
                          <a:effectLst/>
                          <a:latin typeface="+mn-ea"/>
                          <a:ea typeface="+mn-ea"/>
                        </a:rPr>
                        <a:t>n=441</a:t>
                      </a:r>
                      <a:r>
                        <a:rPr 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12936"/>
                  </a:ext>
                </a:extLst>
              </a:tr>
            </a:tbl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179552" y="4725144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5251450" y="2070100"/>
            <a:ext cx="374650" cy="1797050"/>
          </a:xfrm>
          <a:custGeom>
            <a:avLst/>
            <a:gdLst>
              <a:gd name="connsiteX0" fmla="*/ 101600 w 374650"/>
              <a:gd name="connsiteY0" fmla="*/ 0 h 1797050"/>
              <a:gd name="connsiteX1" fmla="*/ 101600 w 374650"/>
              <a:gd name="connsiteY1" fmla="*/ 349250 h 1797050"/>
              <a:gd name="connsiteX2" fmla="*/ 44450 w 374650"/>
              <a:gd name="connsiteY2" fmla="*/ 476250 h 1797050"/>
              <a:gd name="connsiteX3" fmla="*/ 44450 w 374650"/>
              <a:gd name="connsiteY3" fmla="*/ 615950 h 1797050"/>
              <a:gd name="connsiteX4" fmla="*/ 0 w 374650"/>
              <a:gd name="connsiteY4" fmla="*/ 730250 h 1797050"/>
              <a:gd name="connsiteX5" fmla="*/ 0 w 374650"/>
              <a:gd name="connsiteY5" fmla="*/ 882650 h 1797050"/>
              <a:gd name="connsiteX6" fmla="*/ 292100 w 374650"/>
              <a:gd name="connsiteY6" fmla="*/ 1003300 h 1797050"/>
              <a:gd name="connsiteX7" fmla="*/ 292100 w 374650"/>
              <a:gd name="connsiteY7" fmla="*/ 1168400 h 1797050"/>
              <a:gd name="connsiteX8" fmla="*/ 203200 w 374650"/>
              <a:gd name="connsiteY8" fmla="*/ 1289050 h 1797050"/>
              <a:gd name="connsiteX9" fmla="*/ 203200 w 374650"/>
              <a:gd name="connsiteY9" fmla="*/ 1435100 h 1797050"/>
              <a:gd name="connsiteX10" fmla="*/ 374650 w 374650"/>
              <a:gd name="connsiteY10" fmla="*/ 1555750 h 1797050"/>
              <a:gd name="connsiteX11" fmla="*/ 374650 w 374650"/>
              <a:gd name="connsiteY11" fmla="*/ 179705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650" h="1797050">
                <a:moveTo>
                  <a:pt x="101600" y="0"/>
                </a:moveTo>
                <a:lnTo>
                  <a:pt x="101600" y="349250"/>
                </a:lnTo>
                <a:lnTo>
                  <a:pt x="44450" y="476250"/>
                </a:lnTo>
                <a:lnTo>
                  <a:pt x="44450" y="615950"/>
                </a:lnTo>
                <a:lnTo>
                  <a:pt x="0" y="730250"/>
                </a:lnTo>
                <a:lnTo>
                  <a:pt x="0" y="882650"/>
                </a:lnTo>
                <a:lnTo>
                  <a:pt x="292100" y="1003300"/>
                </a:lnTo>
                <a:lnTo>
                  <a:pt x="292100" y="1168400"/>
                </a:lnTo>
                <a:lnTo>
                  <a:pt x="203200" y="1289050"/>
                </a:lnTo>
                <a:lnTo>
                  <a:pt x="203200" y="1435100"/>
                </a:lnTo>
                <a:lnTo>
                  <a:pt x="374650" y="1555750"/>
                </a:lnTo>
                <a:lnTo>
                  <a:pt x="374650" y="179705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4067944" y="2035449"/>
            <a:ext cx="1064245" cy="253916"/>
            <a:chOff x="1619672" y="1786768"/>
            <a:chExt cx="1064245" cy="346982"/>
          </a:xfrm>
        </p:grpSpPr>
        <p:sp>
          <p:nvSpPr>
            <p:cNvPr id="3" name="正方形/長方形 2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083819" y="4327212"/>
            <a:ext cx="1064245" cy="253916"/>
            <a:chOff x="1619672" y="1786768"/>
            <a:chExt cx="1064245" cy="346982"/>
          </a:xfrm>
        </p:grpSpPr>
        <p:sp>
          <p:nvSpPr>
            <p:cNvPr id="17" name="正方形/長方形 16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sp>
        <p:nvSpPr>
          <p:cNvPr id="19" name="フリーフォーム 18"/>
          <p:cNvSpPr/>
          <p:nvPr/>
        </p:nvSpPr>
        <p:spPr>
          <a:xfrm>
            <a:off x="4692650" y="4330700"/>
            <a:ext cx="1196975" cy="2012950"/>
          </a:xfrm>
          <a:custGeom>
            <a:avLst/>
            <a:gdLst>
              <a:gd name="connsiteX0" fmla="*/ 669925 w 1196975"/>
              <a:gd name="connsiteY0" fmla="*/ 0 h 2012950"/>
              <a:gd name="connsiteX1" fmla="*/ 669925 w 1196975"/>
              <a:gd name="connsiteY1" fmla="*/ 336550 h 2012950"/>
              <a:gd name="connsiteX2" fmla="*/ 0 w 1196975"/>
              <a:gd name="connsiteY2" fmla="*/ 479425 h 2012950"/>
              <a:gd name="connsiteX3" fmla="*/ 0 w 1196975"/>
              <a:gd name="connsiteY3" fmla="*/ 615950 h 2012950"/>
              <a:gd name="connsiteX4" fmla="*/ 285750 w 1196975"/>
              <a:gd name="connsiteY4" fmla="*/ 746125 h 2012950"/>
              <a:gd name="connsiteX5" fmla="*/ 285750 w 1196975"/>
              <a:gd name="connsiteY5" fmla="*/ 879475 h 2012950"/>
              <a:gd name="connsiteX6" fmla="*/ 530225 w 1196975"/>
              <a:gd name="connsiteY6" fmla="*/ 1012825 h 2012950"/>
              <a:gd name="connsiteX7" fmla="*/ 530225 w 1196975"/>
              <a:gd name="connsiteY7" fmla="*/ 1146175 h 2012950"/>
              <a:gd name="connsiteX8" fmla="*/ 625475 w 1196975"/>
              <a:gd name="connsiteY8" fmla="*/ 1285875 h 2012950"/>
              <a:gd name="connsiteX9" fmla="*/ 625475 w 1196975"/>
              <a:gd name="connsiteY9" fmla="*/ 1412875 h 2012950"/>
              <a:gd name="connsiteX10" fmla="*/ 1196975 w 1196975"/>
              <a:gd name="connsiteY10" fmla="*/ 1549400 h 2012950"/>
              <a:gd name="connsiteX11" fmla="*/ 1196975 w 1196975"/>
              <a:gd name="connsiteY11" fmla="*/ 1682750 h 2012950"/>
              <a:gd name="connsiteX12" fmla="*/ 1162050 w 1196975"/>
              <a:gd name="connsiteY12" fmla="*/ 1819275 h 2012950"/>
              <a:gd name="connsiteX13" fmla="*/ 1162050 w 1196975"/>
              <a:gd name="connsiteY13" fmla="*/ 2012950 h 20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6975" h="2012950">
                <a:moveTo>
                  <a:pt x="669925" y="0"/>
                </a:moveTo>
                <a:lnTo>
                  <a:pt x="669925" y="336550"/>
                </a:lnTo>
                <a:lnTo>
                  <a:pt x="0" y="479425"/>
                </a:lnTo>
                <a:lnTo>
                  <a:pt x="0" y="615950"/>
                </a:lnTo>
                <a:lnTo>
                  <a:pt x="285750" y="746125"/>
                </a:lnTo>
                <a:lnTo>
                  <a:pt x="285750" y="879475"/>
                </a:lnTo>
                <a:lnTo>
                  <a:pt x="530225" y="1012825"/>
                </a:lnTo>
                <a:lnTo>
                  <a:pt x="530225" y="1146175"/>
                </a:lnTo>
                <a:lnTo>
                  <a:pt x="625475" y="1285875"/>
                </a:lnTo>
                <a:lnTo>
                  <a:pt x="625475" y="1412875"/>
                </a:lnTo>
                <a:lnTo>
                  <a:pt x="1196975" y="1549400"/>
                </a:lnTo>
                <a:lnTo>
                  <a:pt x="1196975" y="1682750"/>
                </a:lnTo>
                <a:lnTo>
                  <a:pt x="1162050" y="1819275"/>
                </a:lnTo>
                <a:lnTo>
                  <a:pt x="1162050" y="201295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1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単位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の個人化（１週間の会話人数（職業別））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92" y="620688"/>
            <a:ext cx="8784896" cy="646331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65113" indent="-265113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◯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週間の会話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人数（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同居人は除く）を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職業別にみると、「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SOHO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」、「農林漁業」、「無職」、「専業主婦、主夫」の過半数が５人未満となって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/>
          </p:nvPr>
        </p:nvGraphicFramePr>
        <p:xfrm>
          <a:off x="0" y="1544018"/>
          <a:ext cx="9144001" cy="517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157292" y="2196269"/>
          <a:ext cx="2933700" cy="3897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20331150"/>
                    </a:ext>
                  </a:extLst>
                </a:gridCol>
              </a:tblGrid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全体（</a:t>
                      </a:r>
                      <a:r>
                        <a:rPr lang="en-US" altLang="ja-JP" sz="1100" u="none" strike="noStrike" dirty="0" smtClean="0">
                          <a:effectLst/>
                          <a:latin typeface="+mn-ea"/>
                          <a:ea typeface="+mn-ea"/>
                        </a:rPr>
                        <a:t>n=5000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68657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会社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勤務（一般社員）（ｎ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=1234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117360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会社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勤務（管理職）（ｎ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=234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465691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会社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経営（経営者・役員）（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n=100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55457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公務員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・教職員・非営利団体職員（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n=180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76488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派遣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社員・契約社員（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n=381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103273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自営業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（商工サービス）（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n=270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99864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en-US" sz="1100" u="none" strike="noStrike" dirty="0" err="1" smtClean="0">
                          <a:effectLst/>
                          <a:latin typeface="+mn-ea"/>
                          <a:ea typeface="+mn-ea"/>
                        </a:rPr>
                        <a:t>SOHO（n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=40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91397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zh-TW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農林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漁業（</a:t>
                      </a:r>
                      <a:r>
                        <a:rPr lang="en-US" altLang="zh-TW" sz="1100" u="none" strike="noStrike" dirty="0">
                          <a:effectLst/>
                          <a:latin typeface="+mn-ea"/>
                          <a:ea typeface="+mn-ea"/>
                        </a:rPr>
                        <a:t>n=6</a:t>
                      </a:r>
                      <a:r>
                        <a:rPr lang="zh-TW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96948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専門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職（弁護士・税理士等・医療関連）（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n=123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467799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パート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・アルバイト（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n=684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562476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専業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主婦・主夫（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n=773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533735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学生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n=45）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90769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無職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sz="1100" u="none" strike="noStrike" dirty="0">
                          <a:effectLst/>
                          <a:latin typeface="+mn-ea"/>
                          <a:ea typeface="+mn-ea"/>
                        </a:rPr>
                        <a:t>n=873</a:t>
                      </a:r>
                      <a:r>
                        <a:rPr 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09462"/>
                  </a:ext>
                </a:extLst>
              </a:tr>
              <a:tr h="25980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　　その他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の職業（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n=93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320407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153345" y="2420888"/>
            <a:ext cx="8712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フリーフォーム 1"/>
          <p:cNvSpPr/>
          <p:nvPr/>
        </p:nvSpPr>
        <p:spPr>
          <a:xfrm>
            <a:off x="3702050" y="1987550"/>
            <a:ext cx="3600450" cy="4152900"/>
          </a:xfrm>
          <a:custGeom>
            <a:avLst/>
            <a:gdLst>
              <a:gd name="connsiteX0" fmla="*/ 1460500 w 3600450"/>
              <a:gd name="connsiteY0" fmla="*/ 0 h 4152900"/>
              <a:gd name="connsiteX1" fmla="*/ 1460500 w 3600450"/>
              <a:gd name="connsiteY1" fmla="*/ 368300 h 4152900"/>
              <a:gd name="connsiteX2" fmla="*/ 546100 w 3600450"/>
              <a:gd name="connsiteY2" fmla="*/ 501650 h 4152900"/>
              <a:gd name="connsiteX3" fmla="*/ 546100 w 3600450"/>
              <a:gd name="connsiteY3" fmla="*/ 628650 h 4152900"/>
              <a:gd name="connsiteX4" fmla="*/ 107950 w 3600450"/>
              <a:gd name="connsiteY4" fmla="*/ 774700 h 4152900"/>
              <a:gd name="connsiteX5" fmla="*/ 107950 w 3600450"/>
              <a:gd name="connsiteY5" fmla="*/ 882650 h 4152900"/>
              <a:gd name="connsiteX6" fmla="*/ 596900 w 3600450"/>
              <a:gd name="connsiteY6" fmla="*/ 1028700 h 4152900"/>
              <a:gd name="connsiteX7" fmla="*/ 596900 w 3600450"/>
              <a:gd name="connsiteY7" fmla="*/ 1149350 h 4152900"/>
              <a:gd name="connsiteX8" fmla="*/ 0 w 3600450"/>
              <a:gd name="connsiteY8" fmla="*/ 1270000 h 4152900"/>
              <a:gd name="connsiteX9" fmla="*/ 0 w 3600450"/>
              <a:gd name="connsiteY9" fmla="*/ 1416050 h 4152900"/>
              <a:gd name="connsiteX10" fmla="*/ 952500 w 3600450"/>
              <a:gd name="connsiteY10" fmla="*/ 1536700 h 4152900"/>
              <a:gd name="connsiteX11" fmla="*/ 952500 w 3600450"/>
              <a:gd name="connsiteY11" fmla="*/ 1663700 h 4152900"/>
              <a:gd name="connsiteX12" fmla="*/ 1435100 w 3600450"/>
              <a:gd name="connsiteY12" fmla="*/ 1809750 h 4152900"/>
              <a:gd name="connsiteX13" fmla="*/ 1435100 w 3600450"/>
              <a:gd name="connsiteY13" fmla="*/ 1943100 h 4152900"/>
              <a:gd name="connsiteX14" fmla="*/ 3600450 w 3600450"/>
              <a:gd name="connsiteY14" fmla="*/ 2063750 h 4152900"/>
              <a:gd name="connsiteX15" fmla="*/ 3600450 w 3600450"/>
              <a:gd name="connsiteY15" fmla="*/ 2171700 h 4152900"/>
              <a:gd name="connsiteX16" fmla="*/ 3257550 w 3600450"/>
              <a:gd name="connsiteY16" fmla="*/ 2305050 h 4152900"/>
              <a:gd name="connsiteX17" fmla="*/ 3257550 w 3600450"/>
              <a:gd name="connsiteY17" fmla="*/ 2444750 h 4152900"/>
              <a:gd name="connsiteX18" fmla="*/ 330200 w 3600450"/>
              <a:gd name="connsiteY18" fmla="*/ 2571750 h 4152900"/>
              <a:gd name="connsiteX19" fmla="*/ 330200 w 3600450"/>
              <a:gd name="connsiteY19" fmla="*/ 2717800 h 4152900"/>
              <a:gd name="connsiteX20" fmla="*/ 1111250 w 3600450"/>
              <a:gd name="connsiteY20" fmla="*/ 2838450 h 4152900"/>
              <a:gd name="connsiteX21" fmla="*/ 1111250 w 3600450"/>
              <a:gd name="connsiteY21" fmla="*/ 2952750 h 4152900"/>
              <a:gd name="connsiteX22" fmla="*/ 2717800 w 3600450"/>
              <a:gd name="connsiteY22" fmla="*/ 3092450 h 4152900"/>
              <a:gd name="connsiteX23" fmla="*/ 2717800 w 3600450"/>
              <a:gd name="connsiteY23" fmla="*/ 3225800 h 4152900"/>
              <a:gd name="connsiteX24" fmla="*/ 685800 w 3600450"/>
              <a:gd name="connsiteY24" fmla="*/ 3359150 h 4152900"/>
              <a:gd name="connsiteX25" fmla="*/ 685800 w 3600450"/>
              <a:gd name="connsiteY25" fmla="*/ 3492500 h 4152900"/>
              <a:gd name="connsiteX26" fmla="*/ 3048000 w 3600450"/>
              <a:gd name="connsiteY26" fmla="*/ 3613150 h 4152900"/>
              <a:gd name="connsiteX27" fmla="*/ 3048000 w 3600450"/>
              <a:gd name="connsiteY27" fmla="*/ 3740150 h 4152900"/>
              <a:gd name="connsiteX28" fmla="*/ 1327150 w 3600450"/>
              <a:gd name="connsiteY28" fmla="*/ 3886200 h 4152900"/>
              <a:gd name="connsiteX29" fmla="*/ 1327150 w 3600450"/>
              <a:gd name="connsiteY29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600450" h="4152900">
                <a:moveTo>
                  <a:pt x="1460500" y="0"/>
                </a:moveTo>
                <a:lnTo>
                  <a:pt x="1460500" y="368300"/>
                </a:lnTo>
                <a:lnTo>
                  <a:pt x="546100" y="501650"/>
                </a:lnTo>
                <a:lnTo>
                  <a:pt x="546100" y="628650"/>
                </a:lnTo>
                <a:lnTo>
                  <a:pt x="107950" y="774700"/>
                </a:lnTo>
                <a:lnTo>
                  <a:pt x="107950" y="882650"/>
                </a:lnTo>
                <a:lnTo>
                  <a:pt x="596900" y="1028700"/>
                </a:lnTo>
                <a:lnTo>
                  <a:pt x="596900" y="1149350"/>
                </a:lnTo>
                <a:lnTo>
                  <a:pt x="0" y="1270000"/>
                </a:lnTo>
                <a:lnTo>
                  <a:pt x="0" y="1416050"/>
                </a:lnTo>
                <a:lnTo>
                  <a:pt x="952500" y="1536700"/>
                </a:lnTo>
                <a:lnTo>
                  <a:pt x="952500" y="1663700"/>
                </a:lnTo>
                <a:lnTo>
                  <a:pt x="1435100" y="1809750"/>
                </a:lnTo>
                <a:lnTo>
                  <a:pt x="1435100" y="1943100"/>
                </a:lnTo>
                <a:lnTo>
                  <a:pt x="3600450" y="2063750"/>
                </a:lnTo>
                <a:lnTo>
                  <a:pt x="3600450" y="2171700"/>
                </a:lnTo>
                <a:lnTo>
                  <a:pt x="3257550" y="2305050"/>
                </a:lnTo>
                <a:lnTo>
                  <a:pt x="3257550" y="2444750"/>
                </a:lnTo>
                <a:lnTo>
                  <a:pt x="330200" y="2571750"/>
                </a:lnTo>
                <a:lnTo>
                  <a:pt x="330200" y="2717800"/>
                </a:lnTo>
                <a:lnTo>
                  <a:pt x="1111250" y="2838450"/>
                </a:lnTo>
                <a:lnTo>
                  <a:pt x="1111250" y="2952750"/>
                </a:lnTo>
                <a:lnTo>
                  <a:pt x="2717800" y="3092450"/>
                </a:lnTo>
                <a:lnTo>
                  <a:pt x="2717800" y="3225800"/>
                </a:lnTo>
                <a:lnTo>
                  <a:pt x="685800" y="3359150"/>
                </a:lnTo>
                <a:lnTo>
                  <a:pt x="685800" y="3492500"/>
                </a:lnTo>
                <a:lnTo>
                  <a:pt x="3048000" y="3613150"/>
                </a:lnTo>
                <a:lnTo>
                  <a:pt x="3048000" y="3740150"/>
                </a:lnTo>
                <a:lnTo>
                  <a:pt x="1327150" y="3886200"/>
                </a:lnTo>
                <a:lnTo>
                  <a:pt x="1327150" y="4152900"/>
                </a:lnTo>
              </a:path>
            </a:pathLst>
          </a:cu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707904" y="1988840"/>
            <a:ext cx="1064245" cy="253916"/>
            <a:chOff x="1619672" y="1786768"/>
            <a:chExt cx="1064245" cy="346982"/>
          </a:xfrm>
        </p:grpSpPr>
        <p:sp>
          <p:nvSpPr>
            <p:cNvPr id="12" name="正方形/長方形 11"/>
            <p:cNvSpPr/>
            <p:nvPr/>
          </p:nvSpPr>
          <p:spPr>
            <a:xfrm>
              <a:off x="1619672" y="1844824"/>
              <a:ext cx="864096" cy="225276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rtlCol="0" anchor="t" anchorCtr="0"/>
            <a:lstStyle/>
            <a:p>
              <a:pPr marL="92075" indent="-92075" algn="ctr"/>
              <a:endPara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75805" y="1786768"/>
              <a:ext cx="1008112" cy="34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５人未満</a:t>
              </a:r>
              <a:endParaRPr kumimoji="1" lang="ja-JP" altLang="en-US" sz="1000" dirty="0"/>
            </a:p>
          </p:txBody>
        </p:sp>
      </p:grp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0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3295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２．住まい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・まちづくり</a:t>
            </a:r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と健康と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の関係性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2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35387" y="1700808"/>
          <a:ext cx="950595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平均寿命の年次推移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府民の「平均寿命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）」は延びているが、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依然、全国を下回る状況に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平成２７年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の全国の「平均寿命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80.77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87.01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歳であるのに対し、大阪府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は、男性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80.23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86.73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5812460" y="4581128"/>
            <a:ext cx="2431948" cy="109980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/>
              <a:t>平均</a:t>
            </a:r>
            <a:r>
              <a:rPr lang="ja-JP" altLang="en-US" dirty="0" smtClean="0"/>
              <a:t>寿命　</a:t>
            </a:r>
            <a:endParaRPr lang="en-US" altLang="ja-JP" dirty="0" smtClean="0"/>
          </a:p>
          <a:p>
            <a:r>
              <a:rPr kumimoji="1" lang="ja-JP" altLang="en-US" sz="1100" dirty="0" smtClean="0"/>
              <a:t>　</a:t>
            </a:r>
            <a:r>
              <a:rPr lang="ja-JP" altLang="en-US" dirty="0"/>
              <a:t>「平均寿命」は</a:t>
            </a:r>
            <a:r>
              <a:rPr lang="en-US" altLang="ja-JP" dirty="0"/>
              <a:t>0</a:t>
            </a:r>
            <a:r>
              <a:rPr lang="ja-JP" altLang="en-US" dirty="0"/>
              <a:t>歳時点の平均余命で、すべての年齢の人の死亡率をもとに計算しており、その時点の集団全体として「何歳まで生きられるかの平均的な年数」をいう。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3347864" y="2020150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/>
              <a:t>平均寿命の推移（大阪府・全国）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936464" y="6093296"/>
            <a:ext cx="7812000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8865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009692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3933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9283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7382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2852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409058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96076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1965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S40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92694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354471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096676" y="622232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健康格差（市町村間における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寿命の差）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府内市町村の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寿命をみると、最も高い自治体と低い自治体の差は、男性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3.8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歳となっており、年齢構成など、市町村の状況に違いがあるものの、市町村における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寿命の差が生じている。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8342" r="8001" b="13712"/>
          <a:stretch/>
        </p:blipFill>
        <p:spPr>
          <a:xfrm>
            <a:off x="4745288" y="2132856"/>
            <a:ext cx="3931168" cy="46085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6512" r="6921" b="13693"/>
          <a:stretch/>
        </p:blipFill>
        <p:spPr>
          <a:xfrm>
            <a:off x="467544" y="2168860"/>
            <a:ext cx="3989712" cy="457250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47664" y="1799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男性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女性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1"/>
          <p:cNvSpPr txBox="1"/>
          <p:nvPr/>
        </p:nvSpPr>
        <p:spPr>
          <a:xfrm>
            <a:off x="5721460" y="6594286"/>
            <a:ext cx="3099012" cy="275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〕2015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年生命表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平均寿命と健康寿命の差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864096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府民の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寿命</a:t>
            </a:r>
            <a:r>
              <a:rPr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71.50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歳、女性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74.46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歳。男女ともに全国を下回っており、特に女性の場合、平均寿命の延びに伴い、健康寿命との差が拡大している。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1"/>
          <p:cNvSpPr txBox="1"/>
          <p:nvPr/>
        </p:nvSpPr>
        <p:spPr>
          <a:xfrm>
            <a:off x="6588225" y="4149080"/>
            <a:ext cx="2431948" cy="109980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 smtClean="0"/>
              <a:t>健康寿命　</a:t>
            </a:r>
            <a:endParaRPr lang="en-US" altLang="ja-JP" dirty="0" smtClean="0"/>
          </a:p>
          <a:p>
            <a:r>
              <a:rPr kumimoji="1" lang="ja-JP" altLang="en-US" sz="1100" dirty="0" smtClean="0"/>
              <a:t>　日常</a:t>
            </a:r>
            <a:r>
              <a:rPr kumimoji="1" lang="ja-JP" altLang="en-US" sz="1100" dirty="0"/>
              <a:t>生活に制限のない期間の平均</a:t>
            </a:r>
            <a:endParaRPr kumimoji="1" lang="en-US" altLang="ja-JP" sz="1100" dirty="0"/>
          </a:p>
          <a:p>
            <a:r>
              <a:rPr kumimoji="1" lang="ja-JP" altLang="en-US" sz="1100" dirty="0" smtClean="0"/>
              <a:t>　国民</a:t>
            </a:r>
            <a:r>
              <a:rPr kumimoji="1" lang="ja-JP" altLang="en-US" sz="1100" dirty="0"/>
              <a:t>生活基礎調査の日常生活の制限に関する質問に</a:t>
            </a:r>
            <a:r>
              <a:rPr kumimoji="1" lang="ja-JP" altLang="en-US" sz="1100" dirty="0" smtClean="0"/>
              <a:t>対する「</a:t>
            </a:r>
            <a:r>
              <a:rPr kumimoji="1" lang="ja-JP" altLang="en-US" sz="1100" dirty="0"/>
              <a:t>ない」の回答を健康な状態、「ある」の回答を不健康な状態として算定したもの</a:t>
            </a:r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grpSp>
        <p:nvGrpSpPr>
          <p:cNvPr id="38" name="グループ化 37"/>
          <p:cNvGrpSpPr>
            <a:grpSpLocks/>
          </p:cNvGrpSpPr>
          <p:nvPr/>
        </p:nvGrpSpPr>
        <p:grpSpPr bwMode="auto">
          <a:xfrm>
            <a:off x="181851" y="1578332"/>
            <a:ext cx="7765080" cy="5125566"/>
            <a:chOff x="0" y="0"/>
            <a:chExt cx="4905375" cy="9558835"/>
          </a:xfrm>
        </p:grpSpPr>
        <p:graphicFrame>
          <p:nvGraphicFramePr>
            <p:cNvPr id="39" name="グラフ 38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905375" cy="9558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0" name="直線矢印コネクタ 39"/>
            <p:cNvCxnSpPr/>
            <p:nvPr/>
          </p:nvCxnSpPr>
          <p:spPr>
            <a:xfrm flipV="1">
              <a:off x="2045530" y="3090881"/>
              <a:ext cx="95974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2000041" y="4722179"/>
              <a:ext cx="93571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2363954" y="6324857"/>
              <a:ext cx="132066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2308502" y="8013395"/>
              <a:ext cx="137611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3926267" y="282662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887552" y="36991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11688" y="4583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06387" y="544713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平均寿命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17061" y="30689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373045" y="393496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21117" y="485132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49109" y="57154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健康</a:t>
            </a:r>
            <a:r>
              <a:rPr kumimoji="1" lang="ja-JP" altLang="en-US" sz="1400" dirty="0" smtClean="0"/>
              <a:t>寿命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2877101" y="6477654"/>
            <a:ext cx="7311523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厚生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労働科学研究班による算定結果（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年）、都道府県別生命表（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34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27t\LIB\企画G\02_住総_住まち審議会\02_部会\30年度\データ\PDF\要介護（支援）認定者率_H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14945" r="8283" b="15527"/>
          <a:stretch/>
        </p:blipFill>
        <p:spPr bwMode="auto">
          <a:xfrm>
            <a:off x="1907705" y="1772816"/>
            <a:ext cx="4176464" cy="50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要支援・要介護認定者率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152128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歳以上人口に占める要介護認定率は、年齢調整後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20.3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市町村別にみると、年齢調整後の要介護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認定率が最も高いのは岬町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23.7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％、最も低いのは千早赤阪村で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14.1</a:t>
            </a:r>
            <a:r>
              <a:rPr lang="ja-JP" altLang="en-US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％となっている。府内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おいて約１０</a:t>
            </a:r>
            <a:r>
              <a:rPr lang="en-US" altLang="ja-JP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の差が発生している。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4499992" y="6385925"/>
            <a:ext cx="5040560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年度介護保険事業状況報告（年報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介護が必要となった要因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44016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要介護状態に至った原因は、「高齢による衰弱・関節疾患・骨折・転倒」、「脳血管疾患・心疾患・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糖尿病・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がん」が、全体の約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割を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性別でみると、男性は「脳血管疾患等の生活習慣病」が、女性は「高齢による衰弱・関節疾患・骨折・転倒」の割合が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高い。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1" title="図表7：介護が必要となった主な原因の割合（平成28年・全国）"/>
          <p:cNvSpPr txBox="1">
            <a:spLocks/>
          </p:cNvSpPr>
          <p:nvPr/>
        </p:nvSpPr>
        <p:spPr>
          <a:xfrm>
            <a:off x="2038454" y="2132856"/>
            <a:ext cx="5845914" cy="231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ja-JP" sz="14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【</a:t>
            </a:r>
            <a:r>
              <a:rPr 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介護</a:t>
            </a:r>
            <a:r>
              <a:rPr lang="ja-JP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が必要となった主な原因の割合（平成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28</a:t>
            </a:r>
            <a:r>
              <a:rPr lang="ja-JP" sz="14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年・全国</a:t>
            </a:r>
            <a:r>
              <a:rPr 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）</a:t>
            </a:r>
            <a:r>
              <a:rPr lang="en-US" altLang="ja-JP" sz="14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】</a:t>
            </a:r>
            <a:endParaRPr lang="ja-JP" sz="20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9" name="テキスト ボックス 1" title="図表8：介護が必要となった主な原因（性別）（平成28年・全国）"/>
          <p:cNvSpPr txBox="1">
            <a:spLocks/>
          </p:cNvSpPr>
          <p:nvPr/>
        </p:nvSpPr>
        <p:spPr>
          <a:xfrm>
            <a:off x="2051720" y="4405997"/>
            <a:ext cx="4880610" cy="262890"/>
          </a:xfrm>
          <a:prstGeom prst="rect">
            <a:avLst/>
          </a:prstGeom>
        </p:spPr>
        <p:txBody>
          <a:bodyPr wrap="square" lIns="0" tIns="0" rIns="0" bIns="0" rtlCol="0"/>
          <a:lstStyle/>
          <a:p>
            <a:pPr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ＭＳ Ｐゴシック"/>
                <a:ea typeface="ＭＳ ゴシック"/>
                <a:cs typeface="Times New Roman"/>
              </a:rPr>
              <a:t>【</a:t>
            </a:r>
            <a:r>
              <a:rPr 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介護</a:t>
            </a:r>
            <a:r>
              <a:rPr lang="ja-JP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が必要となった主な原因（性別）（平成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28</a:t>
            </a:r>
            <a:r>
              <a:rPr lang="ja-JP" sz="1200" kern="1200" dirty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年・全国</a:t>
            </a:r>
            <a:r>
              <a:rPr 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）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ＭＳ Ｐゴシック"/>
                <a:ea typeface="ＭＳ ゴシック"/>
                <a:cs typeface="Times New Roman"/>
              </a:rPr>
              <a:t>】</a:t>
            </a:r>
            <a:endParaRPr lang="ja-JP" sz="1400" dirty="0">
              <a:effectLst/>
              <a:latin typeface="ＭＳ Ｐゴシック"/>
              <a:cs typeface="ＭＳ Ｐゴシック"/>
            </a:endParaRPr>
          </a:p>
        </p:txBody>
      </p:sp>
      <p:graphicFrame>
        <p:nvGraphicFramePr>
          <p:cNvPr id="11" name="グラフ 10"/>
          <p:cNvGraphicFramePr/>
          <p:nvPr>
            <p:extLst/>
          </p:nvPr>
        </p:nvGraphicFramePr>
        <p:xfrm>
          <a:off x="2051720" y="2436639"/>
          <a:ext cx="4680520" cy="174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/>
          </p:nvPr>
        </p:nvGraphicFramePr>
        <p:xfrm>
          <a:off x="2123728" y="4405997"/>
          <a:ext cx="5362575" cy="220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"/>
          <p:cNvSpPr txBox="1"/>
          <p:nvPr/>
        </p:nvSpPr>
        <p:spPr>
          <a:xfrm>
            <a:off x="5204138" y="6594286"/>
            <a:ext cx="347231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zh-TW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国民生活基礎調査（厚生労働省）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1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32956"/>
            <a:ext cx="9144000" cy="792088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１．単独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世帯の増加や世帯の多様化に応じた住まい・まちづくり</a:t>
            </a:r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運動習慣者の状況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08012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運動習慣のある者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の割合は、男性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40.1%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32.9%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である。この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年間でみると、男女とも変化は見られなかった。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階層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別に見ると、その割合は男女とも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歳代で最も低く、それぞれ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12.5%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16.0%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323528" y="1732118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運動習慣のある者の割合の年次推移（２０歳以上）（平成</a:t>
            </a:r>
            <a:r>
              <a:rPr lang="en-US" altLang="ja-JP" sz="1200" dirty="0" smtClean="0"/>
              <a:t>17</a:t>
            </a:r>
            <a:r>
              <a:rPr lang="ja-JP" altLang="en-US" sz="1200" dirty="0" smtClean="0"/>
              <a:t>～</a:t>
            </a:r>
            <a:r>
              <a:rPr lang="en-US" altLang="ja-JP" sz="1200" dirty="0" smtClean="0"/>
              <a:t>27</a:t>
            </a:r>
            <a:r>
              <a:rPr lang="ja-JP" altLang="en-US" sz="1200" dirty="0" smtClean="0"/>
              <a:t>年）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395536" y="4396414"/>
            <a:ext cx="4104456" cy="4727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運動習慣のある者の割合（２０歳以上、性・年齢階級別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423378" y="2029624"/>
          <a:ext cx="8352928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グラフ 10"/>
          <p:cNvGraphicFramePr>
            <a:graphicFrameLocks/>
          </p:cNvGraphicFramePr>
          <p:nvPr>
            <p:extLst/>
          </p:nvPr>
        </p:nvGraphicFramePr>
        <p:xfrm>
          <a:off x="827584" y="4653136"/>
          <a:ext cx="5734051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テキスト ボックス 1"/>
          <p:cNvSpPr txBox="1"/>
          <p:nvPr/>
        </p:nvSpPr>
        <p:spPr>
          <a:xfrm>
            <a:off x="7071259" y="4725144"/>
            <a:ext cx="1820388" cy="75139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※</a:t>
            </a:r>
            <a:r>
              <a:rPr lang="ja-JP" altLang="en-US" dirty="0"/>
              <a:t>運動</a:t>
            </a:r>
            <a:r>
              <a:rPr lang="ja-JP" altLang="en-US" dirty="0" smtClean="0"/>
              <a:t>習慣のある者</a:t>
            </a:r>
            <a:endParaRPr lang="en-US" altLang="ja-JP" dirty="0" smtClean="0"/>
          </a:p>
          <a:p>
            <a:r>
              <a:rPr kumimoji="1" lang="ja-JP" altLang="en-US" sz="1100" dirty="0" smtClean="0"/>
              <a:t>１回３０分以上の運動を週２回以上実施し、１年以上継続している者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4715271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男性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83362" y="4706292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女</a:t>
            </a:r>
            <a:r>
              <a:rPr kumimoji="1" lang="ja-JP" altLang="en-US" sz="1200" dirty="0" smtClean="0"/>
              <a:t>性</a:t>
            </a:r>
            <a:endParaRPr kumimoji="1" lang="ja-JP" altLang="en-US" sz="1400" dirty="0"/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4932040" y="6549662"/>
            <a:ext cx="3888432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539552" y="4143084"/>
            <a:ext cx="848062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 bwMode="white">
          <a:xfrm>
            <a:off x="1678801" y="4143084"/>
            <a:ext cx="6408712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116663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2014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H26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75286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35597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004048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2011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46785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2012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45671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35226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2007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H19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175537" y="4143084"/>
            <a:ext cx="964415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635896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2009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H21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63218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2006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71600" y="414308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運動ができる場所に関する状況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368152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運動ができる場所は、男女とも「運動が行える公園」が最も高く、それぞれ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80.9%</a:t>
            </a:r>
            <a:r>
              <a:rPr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77.0%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運動習慣の無い者における、整備されることを望む運動ができる場所は、「特にない」を除くと、男女とも「運動が行える公園」「安全な歩道や自転車道など」「スポーツジム、フィットネスクラブ」が高く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％を超えている。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2" name="グラフ 31"/>
          <p:cNvGraphicFramePr>
            <a:graphicFrameLocks/>
          </p:cNvGraphicFramePr>
          <p:nvPr>
            <p:extLst/>
          </p:nvPr>
        </p:nvGraphicFramePr>
        <p:xfrm>
          <a:off x="189519" y="2276872"/>
          <a:ext cx="4572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グラフ 32"/>
          <p:cNvGraphicFramePr>
            <a:graphicFrameLocks/>
          </p:cNvGraphicFramePr>
          <p:nvPr>
            <p:extLst/>
          </p:nvPr>
        </p:nvGraphicFramePr>
        <p:xfrm>
          <a:off x="4572000" y="2276872"/>
          <a:ext cx="4572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テキスト ボックス 1"/>
          <p:cNvSpPr txBox="1"/>
          <p:nvPr/>
        </p:nvSpPr>
        <p:spPr>
          <a:xfrm>
            <a:off x="1007077" y="2020150"/>
            <a:ext cx="237626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運動ができる場所（２０歳以上、男女別）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6804248" y="2020150"/>
            <a:ext cx="237626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200" dirty="0" smtClean="0"/>
              <a:t>【</a:t>
            </a:r>
            <a:r>
              <a:rPr lang="ja-JP" altLang="en-US" sz="1200" dirty="0" smtClean="0"/>
              <a:t>運動習慣が無い者における、整備されることを望む運動ができる場所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9" name="テキスト ボックス 1"/>
          <p:cNvSpPr txBox="1"/>
          <p:nvPr/>
        </p:nvSpPr>
        <p:spPr>
          <a:xfrm>
            <a:off x="4716016" y="6594286"/>
            <a:ext cx="3603068" cy="2757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7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歩数の状況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548680"/>
            <a:ext cx="8840660" cy="1080120"/>
          </a:xfrm>
          <a:prstGeom prst="rect">
            <a:avLst/>
          </a:prstGeom>
          <a:ln>
            <a:solidFill>
              <a:schemeClr val="accent3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歩数の平均値は男性７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６４０歩、女性６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４７１歩である（平成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年）。この１０年でみると、男女ともに平成２０年までは減少し、その後変化は見られない。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歩数は、男女ともに２０代で最も高く、加齢に伴い減少。特に男性でその特徴が顕著。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323528" y="1732118"/>
            <a:ext cx="4896544" cy="3287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歩数の平均値の年次推移（２０歳以上）（平成１７～２７年）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sp>
        <p:nvSpPr>
          <p:cNvPr id="36" name="テキスト ボックス 1"/>
          <p:cNvSpPr txBox="1"/>
          <p:nvPr/>
        </p:nvSpPr>
        <p:spPr>
          <a:xfrm>
            <a:off x="395536" y="4365104"/>
            <a:ext cx="410445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/>
              <a:t>【</a:t>
            </a:r>
            <a:r>
              <a:rPr lang="ja-JP" altLang="en-US" sz="1200" dirty="0" smtClean="0"/>
              <a:t>歩数の平均値（２０歳以上、性・年齢階級別</a:t>
            </a:r>
            <a:r>
              <a:rPr lang="en-US" altLang="ja-JP" sz="1200" dirty="0" smtClean="0"/>
              <a:t>】</a:t>
            </a:r>
            <a:endParaRPr lang="ja-JP" altLang="en-US" sz="1200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/>
          </p:nvPr>
        </p:nvGraphicFramePr>
        <p:xfrm>
          <a:off x="539552" y="2057401"/>
          <a:ext cx="8352095" cy="233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テキスト ボックス 1"/>
          <p:cNvSpPr txBox="1"/>
          <p:nvPr/>
        </p:nvSpPr>
        <p:spPr>
          <a:xfrm>
            <a:off x="179512" y="2060848"/>
            <a:ext cx="6120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900" dirty="0" smtClean="0"/>
              <a:t>（歩／日）</a:t>
            </a:r>
            <a:endParaRPr lang="ja-JP" altLang="en-US" sz="1200" dirty="0"/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/>
          </p:nvPr>
        </p:nvGraphicFramePr>
        <p:xfrm>
          <a:off x="826728" y="4590752"/>
          <a:ext cx="5939637" cy="200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テキスト ボックス 1"/>
          <p:cNvSpPr txBox="1"/>
          <p:nvPr/>
        </p:nvSpPr>
        <p:spPr>
          <a:xfrm>
            <a:off x="395536" y="6489340"/>
            <a:ext cx="3240360" cy="252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50" dirty="0" smtClean="0"/>
              <a:t>※100</a:t>
            </a:r>
            <a:r>
              <a:rPr lang="ja-JP" altLang="en-US" sz="1050" dirty="0" smtClean="0"/>
              <a:t>歩未満または</a:t>
            </a:r>
            <a:r>
              <a:rPr lang="en-US" altLang="ja-JP" sz="1050" dirty="0" smtClean="0"/>
              <a:t>5</a:t>
            </a:r>
            <a:r>
              <a:rPr lang="ja-JP" altLang="en-US" sz="1050" dirty="0" smtClean="0"/>
              <a:t>万歩以上の者は除く</a:t>
            </a:r>
            <a:endParaRPr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28035" y="4715271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男性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9757" y="4706292"/>
            <a:ext cx="49244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女</a:t>
            </a:r>
            <a:r>
              <a:rPr kumimoji="1" lang="ja-JP" altLang="en-US" sz="1200" dirty="0" smtClean="0"/>
              <a:t>性</a:t>
            </a:r>
            <a:endParaRPr kumimoji="1" lang="ja-JP" altLang="en-US" sz="1400" dirty="0"/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4932040" y="6549662"/>
            <a:ext cx="3888432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国民健康・栄養調査結果（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H27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）より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 bwMode="white">
          <a:xfrm>
            <a:off x="1403648" y="4149080"/>
            <a:ext cx="73800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 bwMode="white">
          <a:xfrm>
            <a:off x="644482" y="4173064"/>
            <a:ext cx="848062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 bwMode="white">
          <a:xfrm>
            <a:off x="1783731" y="4173064"/>
            <a:ext cx="6408712" cy="21602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221593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2014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H26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5779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46090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108978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2011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H23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51715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2012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H24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56164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45719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2007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H19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280467" y="4173064"/>
            <a:ext cx="964415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2008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740826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2009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H21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73711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2006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H18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076530" y="4173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4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62" y="2399442"/>
            <a:ext cx="4492610" cy="439726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7" y="2434561"/>
            <a:ext cx="4498823" cy="440334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分析結果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見える化（レーダーチャート）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421928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地域別に各指標をレーダーチャート</a:t>
            </a:r>
            <a:r>
              <a:rPr lang="en-US" altLang="ja-JP" baseline="-25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baseline="-25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による見える化を行うと、地域によって項目ごとに差が生じていることが確認できた。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例えば、「千里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NT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・万博・阪大」地域は外出や</a:t>
            </a:r>
            <a:r>
              <a:rPr lang="ja-JP" altLang="en-US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徒歩、健康、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バリアフリー化に関する偏差が高く、「豊津・江坂・南吹田」地域では逆に同様の項目の偏差が低いことがうかがえる。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22423" y="213285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■「豊津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・江坂・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南吹田」地域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1374" y="2132856"/>
            <a:ext cx="49215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■「千里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・万博・阪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大」地域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0620" y="6608385"/>
            <a:ext cx="463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１吹田市全体の平均を偏差値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とした場合の地区別データをグラフ化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円弧 3"/>
          <p:cNvSpPr/>
          <p:nvPr/>
        </p:nvSpPr>
        <p:spPr>
          <a:xfrm>
            <a:off x="107504" y="2636912"/>
            <a:ext cx="4413175" cy="4044127"/>
          </a:xfrm>
          <a:prstGeom prst="arc">
            <a:avLst>
              <a:gd name="adj1" fmla="val 12892118"/>
              <a:gd name="adj2" fmla="val 2831707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六角形 7"/>
          <p:cNvSpPr/>
          <p:nvPr/>
        </p:nvSpPr>
        <p:spPr>
          <a:xfrm>
            <a:off x="3032131" y="2643857"/>
            <a:ext cx="1219945" cy="349329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kumimoji="1"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都市基盤</a:t>
            </a:r>
          </a:p>
        </p:txBody>
      </p:sp>
      <p:sp>
        <p:nvSpPr>
          <p:cNvPr id="20" name="円弧 19"/>
          <p:cNvSpPr/>
          <p:nvPr/>
        </p:nvSpPr>
        <p:spPr>
          <a:xfrm rot="20821737">
            <a:off x="51152" y="2170624"/>
            <a:ext cx="5018153" cy="4311541"/>
          </a:xfrm>
          <a:prstGeom prst="arc">
            <a:avLst>
              <a:gd name="adj1" fmla="val 4483832"/>
              <a:gd name="adj2" fmla="val 7078539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六角形 20"/>
          <p:cNvSpPr/>
          <p:nvPr/>
        </p:nvSpPr>
        <p:spPr>
          <a:xfrm>
            <a:off x="2411067" y="6251414"/>
            <a:ext cx="864016" cy="360045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>
            <a:spAutoFit/>
          </a:bodyPr>
          <a:lstStyle/>
          <a:p>
            <a:pPr marL="92075" indent="-92075"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健康</a:t>
            </a:r>
            <a:endParaRPr kumimoji="1" lang="ja-JP" altLang="en-US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円弧 21"/>
          <p:cNvSpPr/>
          <p:nvPr/>
        </p:nvSpPr>
        <p:spPr>
          <a:xfrm rot="501545">
            <a:off x="85486" y="2658250"/>
            <a:ext cx="4288846" cy="3850686"/>
          </a:xfrm>
          <a:prstGeom prst="arc">
            <a:avLst>
              <a:gd name="adj1" fmla="val 5607898"/>
              <a:gd name="adj2" fmla="val 12167372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六角形 22"/>
          <p:cNvSpPr/>
          <p:nvPr/>
        </p:nvSpPr>
        <p:spPr>
          <a:xfrm>
            <a:off x="-19066" y="6044730"/>
            <a:ext cx="1334909" cy="349329"/>
          </a:xfrm>
          <a:prstGeom prst="hexagon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rtlCol="0" anchor="t" anchorCtr="0">
            <a:spAutoFit/>
          </a:bodyPr>
          <a:lstStyle/>
          <a:p>
            <a:pPr marL="92075" indent="-92075" algn="ctr"/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意識・行動</a:t>
            </a:r>
            <a:endParaRPr kumimoji="1" lang="ja-JP" altLang="en-US" sz="1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4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モデル地域における地域別の状況（相関関係①）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52596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「介護・介助が必要ない」と都市構造データの相関を見ると、「文化・体育施設」と「日常生活サービス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」の徒歩圏人口カバー率との関係に一定の傾向がみられる。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基幹的公共</a:t>
            </a:r>
            <a:r>
              <a:rPr lang="ja-JP" altLang="en-US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交通機関（鉄道・バス）、食品スーパー、医療施設（内科系）の３つ</a:t>
            </a:r>
            <a:endParaRPr lang="en-US" altLang="ja-JP" sz="16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95179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日常生活サービス徒歩圏人口カバー率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0" y="195179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文化・体育施設徒歩圏人口カバー率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75" y="2807533"/>
            <a:ext cx="4634482" cy="37102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25" y="2795530"/>
            <a:ext cx="4634482" cy="3710250"/>
          </a:xfrm>
          <a:prstGeom prst="rect">
            <a:avLst/>
          </a:prstGeom>
        </p:spPr>
      </p:pic>
      <p:sp>
        <p:nvSpPr>
          <p:cNvPr id="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90" y="2527062"/>
            <a:ext cx="4634482" cy="371025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モデル地域における地域別の状況（相関関係②）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「介護・介助が必要ない」と住まいのデータの相関を見ると、「一定のバリアフリー化」と「断熱措置（二重サッシ等）」との間で一定の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傾向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がみられる。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3375" y="1649210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断熱措置（二重サッシ等）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0" y="1669683"/>
            <a:ext cx="49215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■介護・介助が必要がない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一定のバリアフリー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07" y="2492896"/>
            <a:ext cx="4634482" cy="3710250"/>
          </a:xfrm>
          <a:prstGeom prst="rect">
            <a:avLst/>
          </a:prstGeom>
        </p:spPr>
      </p:pic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家族類型別普通世帯数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一般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世帯総数は、一貫して増加している。</a:t>
            </a: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家族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類型別に見ると、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903638"/>
              </p:ext>
            </p:extLst>
          </p:nvPr>
        </p:nvGraphicFramePr>
        <p:xfrm>
          <a:off x="503588" y="1788042"/>
          <a:ext cx="6176236" cy="510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446043" y="3471155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2,457,589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52407" y="32767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2,680,020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01090" y="312584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2,752,715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915816" y="289574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2,882,529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05469" y="268140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3,039,638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95122" y="246538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3,270,397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2347" y="2271266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3,454,840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12774" y="2135382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3,590,593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50656" y="202706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3,823,279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83788" y="19221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3,918,441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3320" y="2790128"/>
            <a:ext cx="11282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単独</a:t>
            </a:r>
            <a:r>
              <a:rPr lang="ja-JP" altLang="en-US" sz="1200" dirty="0"/>
              <a:t>世帯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5976" y="3276782"/>
            <a:ext cx="12892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53587" y="4645476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夫婦</a:t>
            </a:r>
            <a:r>
              <a:rPr lang="ja-JP" altLang="en-US" sz="1200" dirty="0" smtClean="0"/>
              <a:t>と子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2094" y="5667103"/>
            <a:ext cx="81985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夫婦のみ</a:t>
            </a:r>
            <a:endParaRPr kumimoji="1" lang="ja-JP" altLang="en-US" sz="1200" dirty="0"/>
          </a:p>
        </p:txBody>
      </p:sp>
      <p:cxnSp>
        <p:nvCxnSpPr>
          <p:cNvPr id="26" name="直線コネクタ 25"/>
          <p:cNvCxnSpPr>
            <a:stCxn id="23" idx="2"/>
          </p:cNvCxnSpPr>
          <p:nvPr/>
        </p:nvCxnSpPr>
        <p:spPr>
          <a:xfrm>
            <a:off x="5000587" y="3553781"/>
            <a:ext cx="445467" cy="230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067051"/>
              </p:ext>
            </p:extLst>
          </p:nvPr>
        </p:nvGraphicFramePr>
        <p:xfrm>
          <a:off x="6420379" y="1979657"/>
          <a:ext cx="2328086" cy="504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6490816" y="1813890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3,991,935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092280" y="1915218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3,965,848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537110" y="20760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3,873,325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994558" y="2215774"/>
            <a:ext cx="77930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3,737,406 </a:t>
            </a:r>
            <a:r>
              <a:rPr lang="en-US" altLang="ja-JP" sz="1100" dirty="0" smtClean="0">
                <a:solidFill>
                  <a:schemeClr val="tx1"/>
                </a:solidFill>
              </a:rPr>
              <a:t> 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white">
          <a:xfrm>
            <a:off x="1187624" y="6366838"/>
            <a:ext cx="7272808" cy="540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2596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73201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73931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 smtClean="0">
                <a:solidFill>
                  <a:schemeClr val="tx1"/>
                </a:solidFill>
              </a:rPr>
              <a:t>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402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</a:t>
            </a:r>
            <a:r>
              <a:rPr lang="en-US" altLang="ja-JP" sz="1400" dirty="0">
                <a:solidFill>
                  <a:schemeClr val="tx1"/>
                </a:solidFill>
              </a:rPr>
              <a:t>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0598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525596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974728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150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88543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1748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325592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679574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7274204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7752860" y="634143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6371086" y="142747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55" name="屈折矢印 54"/>
          <p:cNvSpPr/>
          <p:nvPr/>
        </p:nvSpPr>
        <p:spPr>
          <a:xfrm rot="5400000" flipH="1">
            <a:off x="6567457" y="151271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6456742" y="2071670"/>
            <a:ext cx="0" cy="416564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>
            <a:off x="5829013" y="2243084"/>
            <a:ext cx="1232467" cy="448131"/>
            <a:chOff x="7736476" y="1886921"/>
            <a:chExt cx="1232467" cy="448131"/>
          </a:xfrm>
        </p:grpSpPr>
        <p:cxnSp>
          <p:nvCxnSpPr>
            <p:cNvPr id="29" name="直線コネクタ 28"/>
            <p:cNvCxnSpPr>
              <a:stCxn id="28" idx="0"/>
            </p:cNvCxnSpPr>
            <p:nvPr/>
          </p:nvCxnSpPr>
          <p:spPr>
            <a:xfrm flipH="1" flipV="1">
              <a:off x="7880904" y="1886921"/>
              <a:ext cx="471806" cy="1711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736476" y="2058053"/>
              <a:ext cx="123246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dirty="0" smtClean="0"/>
                <a:t>非親族</a:t>
              </a:r>
              <a:r>
                <a:rPr lang="ja-JP" altLang="en-US" sz="1200" dirty="0"/>
                <a:t>世帯</a:t>
              </a:r>
              <a:endParaRPr kumimoji="1" lang="ja-JP" altLang="en-US" sz="1200" dirty="0"/>
            </a:p>
          </p:txBody>
        </p:sp>
      </p:grpSp>
      <p:cxnSp>
        <p:nvCxnSpPr>
          <p:cNvPr id="27" name="直線コネクタ 26"/>
          <p:cNvCxnSpPr/>
          <p:nvPr/>
        </p:nvCxnSpPr>
        <p:spPr>
          <a:xfrm>
            <a:off x="5947614" y="4059771"/>
            <a:ext cx="472764" cy="31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106892" y="4386505"/>
            <a:ext cx="117947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片</a:t>
            </a:r>
            <a:r>
              <a:rPr lang="ja-JP" altLang="en-US" sz="1200" dirty="0" smtClean="0"/>
              <a:t>親と</a:t>
            </a:r>
            <a:r>
              <a:rPr lang="ja-JP" altLang="en-US" sz="1200" dirty="0"/>
              <a:t>子供</a:t>
            </a:r>
            <a:endParaRPr kumimoji="1" lang="ja-JP" altLang="en-US" sz="1200" dirty="0"/>
          </a:p>
        </p:txBody>
      </p:sp>
      <p:sp>
        <p:nvSpPr>
          <p:cNvPr id="60" name="テキスト ボックス 1"/>
          <p:cNvSpPr txBox="1"/>
          <p:nvPr/>
        </p:nvSpPr>
        <p:spPr>
          <a:xfrm>
            <a:off x="3563888" y="6597352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テキスト ボックス 1"/>
          <p:cNvSpPr txBox="1"/>
          <p:nvPr/>
        </p:nvSpPr>
        <p:spPr>
          <a:xfrm>
            <a:off x="179592" y="6578002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※2020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13636"/>
              </p:ext>
            </p:extLst>
          </p:nvPr>
        </p:nvGraphicFramePr>
        <p:xfrm>
          <a:off x="395536" y="5176936"/>
          <a:ext cx="8676208" cy="132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家族類型別世帯比率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全体に対して「夫婦と子供」「その他の親族世帯」が占める割合が減少する一方、 「単独世帯」 「夫婦のみ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」「片親と子供」が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占める割合が増加している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平成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単独世帯」が最も多く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年は全世帯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占める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563888" y="6453336"/>
            <a:ext cx="5256584" cy="2606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調査、国立社会保障人口問題研究所推計（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866268"/>
              </p:ext>
            </p:extLst>
          </p:nvPr>
        </p:nvGraphicFramePr>
        <p:xfrm>
          <a:off x="215088" y="1916832"/>
          <a:ext cx="8784896" cy="29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5436096" y="4437112"/>
            <a:ext cx="2808311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179592" y="6433986"/>
            <a:ext cx="3456384" cy="2799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※2020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年以降はその他の親族世帯に非親族世帯が含まれている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188704" y="4993431"/>
            <a:ext cx="8343736" cy="307777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　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夫婦のみ</a:t>
            </a:r>
            <a:endParaRPr kumimoji="1"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31840" y="4725144"/>
            <a:ext cx="864096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夫婦と子供</a:t>
            </a:r>
            <a:endParaRPr kumimoji="1" lang="ja-JP" altLang="en-US" sz="1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07606" y="4716432"/>
            <a:ext cx="82849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片親と子供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44208" y="4725144"/>
            <a:ext cx="79208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単独</a:t>
            </a:r>
            <a:r>
              <a:rPr lang="ja-JP" altLang="en-US" sz="1000" dirty="0"/>
              <a:t>世帯</a:t>
            </a:r>
            <a:endParaRPr kumimoji="1" lang="ja-JP" altLang="en-US" sz="1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96416" y="4725144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その他親族世帯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84448" y="5002143"/>
            <a:ext cx="108004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非親族世帯</a:t>
            </a:r>
            <a:endParaRPr kumimoji="1" lang="ja-JP" altLang="en-US" sz="1000" dirty="0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8676456" y="4545124"/>
            <a:ext cx="144016" cy="457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 bwMode="white">
          <a:xfrm>
            <a:off x="179592" y="2133160"/>
            <a:ext cx="792008" cy="273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13208" y="2289572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S45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-13208" y="256490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1975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S50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13208" y="279482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S55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13208" y="303625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1985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S60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13208" y="3252275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-13208" y="3501008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13208" y="37563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-13208" y="4005064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13208" y="426038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13208" y="450912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2015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188704" y="5301208"/>
            <a:ext cx="792008" cy="86409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-13208" y="5340507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13208" y="554383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13208" y="573325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-13208" y="5916571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1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87384"/>
              </p:ext>
            </p:extLst>
          </p:nvPr>
        </p:nvGraphicFramePr>
        <p:xfrm>
          <a:off x="183543" y="1737858"/>
          <a:ext cx="8589234" cy="500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1089529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単独世帯は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、その後減少すると推計されている。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歳以上は、平成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年時点で約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万世帯であり、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2035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年には約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万世帯まで増加すると見込まれる。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3491880" y="6597352"/>
            <a:ext cx="5256584" cy="308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各年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国勢調査、国立社会保障人口問題研究所推計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2014.4)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より府作成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660900" y="2636912"/>
            <a:ext cx="531876" cy="15841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220072" y="1763048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年国勢調査に基づく推計値</a:t>
            </a:r>
            <a:endParaRPr lang="ja-JP" altLang="en-US" sz="1200" dirty="0"/>
          </a:p>
        </p:txBody>
      </p:sp>
      <p:sp>
        <p:nvSpPr>
          <p:cNvPr id="7" name="屈折矢印 6"/>
          <p:cNvSpPr/>
          <p:nvPr/>
        </p:nvSpPr>
        <p:spPr>
          <a:xfrm rot="5400000" flipH="1">
            <a:off x="5416443" y="1848287"/>
            <a:ext cx="288032" cy="591349"/>
          </a:xfrm>
          <a:prstGeom prst="bentUp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305728" y="2407240"/>
            <a:ext cx="0" cy="354204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3419872" y="1999945"/>
            <a:ext cx="11521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60</a:t>
            </a:r>
            <a:r>
              <a:rPr lang="ja-JP" altLang="en-US" sz="1400" dirty="0" smtClean="0"/>
              <a:t>歳以上の単独世帯</a:t>
            </a:r>
            <a:endParaRPr kumimoji="1" lang="ja-JP" altLang="en-US" sz="14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4427984" y="2523165"/>
            <a:ext cx="188728" cy="11374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7962900" y="2287978"/>
            <a:ext cx="533400" cy="207712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107504" y="6088980"/>
            <a:ext cx="8856984" cy="2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t" anchorCtr="0"/>
          <a:lstStyle/>
          <a:p>
            <a:pPr marL="92075" indent="-92075" algn="ctr"/>
            <a:endParaRPr kumimoji="1" lang="ja-JP" altLang="en-US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9280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1995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</a:rPr>
              <a:t>H7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812524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>
                <a:solidFill>
                  <a:schemeClr val="tx1"/>
                </a:solidFill>
              </a:rPr>
              <a:t>2000</a:t>
            </a:r>
            <a:endParaRPr lang="en-US" altLang="ja-JP" sz="1400" dirty="0" smtClean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640292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2005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H17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5358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2010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H22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283968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</a:t>
            </a:r>
            <a:r>
              <a:rPr lang="en-US" altLang="ja-JP" sz="1400" dirty="0">
                <a:solidFill>
                  <a:schemeClr val="tx1"/>
                </a:solidFill>
              </a:rPr>
              <a:t>1</a:t>
            </a:r>
            <a:r>
              <a:rPr lang="en-US" altLang="ja-JP" sz="1400" dirty="0" smtClean="0">
                <a:solidFill>
                  <a:schemeClr val="tx1"/>
                </a:solidFill>
              </a:rPr>
              <a:t>5</a:t>
            </a:r>
          </a:p>
          <a:p>
            <a:pPr algn="ctr"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（</a:t>
            </a:r>
            <a:r>
              <a:rPr lang="en-US" altLang="ja-JP" sz="1400" dirty="0" smtClean="0">
                <a:solidFill>
                  <a:schemeClr val="tx1"/>
                </a:solidFill>
              </a:rPr>
              <a:t>H27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12685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952660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7596336" y="6088980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2035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783040" y="6093296"/>
            <a:ext cx="1283636" cy="17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altLang="ja-JP" sz="1400" dirty="0" smtClean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zh-TW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の状況（年齢・収入別）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単独世帯の約半数が年収２００万未満である。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lvl="0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特に、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歳未満と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歳以上では、６割以上が</a:t>
            </a:r>
            <a:r>
              <a:rPr lang="en-US" altLang="ja-JP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万未満の低所得世帯である。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"/>
          <p:cNvSpPr txBox="1"/>
          <p:nvPr/>
        </p:nvSpPr>
        <p:spPr>
          <a:xfrm>
            <a:off x="350555" y="6549662"/>
            <a:ext cx="3963108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年住宅・土地統計調査」（総務省）より府作成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6" y="1566505"/>
            <a:ext cx="8967993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グラフ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99247"/>
              </p:ext>
            </p:extLst>
          </p:nvPr>
        </p:nvGraphicFramePr>
        <p:xfrm>
          <a:off x="3740409" y="1973312"/>
          <a:ext cx="5248894" cy="39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世帯の変容　①女性の就業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率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の上昇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620688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近年、夫婦世帯のうち、共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働き世帯の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割合が増加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、生活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環境も変化してきている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74638" indent="-274638">
              <a:lnSpc>
                <a:spcPct val="120000"/>
              </a:lnSpc>
            </a:pP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女性の就業率は近年は上昇を続け、女性の社会参画が進む。</a:t>
            </a:r>
            <a:endParaRPr lang="en-US" altLang="ja-JP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"/>
          <p:cNvSpPr txBox="1"/>
          <p:nvPr/>
        </p:nvSpPr>
        <p:spPr>
          <a:xfrm>
            <a:off x="5076056" y="6106426"/>
            <a:ext cx="3816424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「平成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年就業構造基本調査」（総務省）より府作成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189216" y="1556792"/>
            <a:ext cx="265459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■夫婦共働き世帯の状況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3707904" y="1556792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■女性の年齢別就業率（大阪府）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"/>
          <p:cNvSpPr txBox="1"/>
          <p:nvPr/>
        </p:nvSpPr>
        <p:spPr>
          <a:xfrm>
            <a:off x="251520" y="5445224"/>
            <a:ext cx="3391802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夫婦世帯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「夫婦のみ世帯」、夫婦と親から成る世帯」、「夫婦と子供から成る世帯」、「夫婦、子供と親から成る世帯」の合計数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436096" y="2564904"/>
            <a:ext cx="0" cy="108012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860032" y="3645024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25</a:t>
            </a:r>
            <a:r>
              <a:rPr kumimoji="1" lang="ja-JP" altLang="en-US" sz="1200" dirty="0" smtClean="0"/>
              <a:t>～</a:t>
            </a:r>
            <a:r>
              <a:rPr kumimoji="1" lang="en-US" altLang="ja-JP" sz="1200" dirty="0" smtClean="0"/>
              <a:t>34</a:t>
            </a:r>
            <a:r>
              <a:rPr kumimoji="1" lang="ja-JP" altLang="en-US" sz="1200" dirty="0" smtClean="0"/>
              <a:t>歳の</a:t>
            </a:r>
            <a:endParaRPr kumimoji="1" lang="en-US" altLang="ja-JP" sz="1200" dirty="0" smtClean="0"/>
          </a:p>
          <a:p>
            <a:pPr algn="ctr"/>
            <a:r>
              <a:rPr kumimoji="1" lang="ja-JP" altLang="en-US" sz="1200" dirty="0" smtClean="0"/>
              <a:t>上昇が著しい</a:t>
            </a:r>
            <a:endParaRPr kumimoji="1" lang="ja-JP" altLang="en-US" sz="1200" dirty="0"/>
          </a:p>
        </p:txBody>
      </p:sp>
      <p:sp>
        <p:nvSpPr>
          <p:cNvPr id="22" name="テキスト ボックス 1"/>
          <p:cNvSpPr txBox="1"/>
          <p:nvPr/>
        </p:nvSpPr>
        <p:spPr>
          <a:xfrm>
            <a:off x="35496" y="1941150"/>
            <a:ext cx="825649" cy="263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（千）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34" y="2090582"/>
            <a:ext cx="3145809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"/>
            <a:ext cx="9144000" cy="432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世帯</a:t>
            </a:r>
            <a:r>
              <a:rPr lang="ja-JP" altLang="en-US" sz="2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変容　②高齢者人口の増加、労働ニーズ</a:t>
            </a:r>
            <a:endParaRPr lang="ja-JP" altLang="en-US" sz="2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79592" y="476672"/>
            <a:ext cx="8784896" cy="757130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74638" lvl="0" indent="-274638">
              <a:lnSpc>
                <a:spcPct val="120000"/>
              </a:lnSpc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　高齢者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増加に伴い、労働力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人口に占める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歳以上の割合も増加が続き、高齢になっても働くニーズが増えている</a:t>
            </a:r>
            <a:r>
              <a:rPr lang="ja-JP" altLang="en-US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"/>
          <p:cNvSpPr txBox="1"/>
          <p:nvPr/>
        </p:nvSpPr>
        <p:spPr>
          <a:xfrm>
            <a:off x="179512" y="1484784"/>
            <a:ext cx="374441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■労働力人口の推移（全国）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97540" y="7916361"/>
            <a:ext cx="4843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/>
              <a:t>「大阪府の将来推計人口について（</a:t>
            </a:r>
            <a:r>
              <a:rPr lang="en-US" altLang="ja-JP" sz="1200" dirty="0" smtClean="0"/>
              <a:t>2018</a:t>
            </a:r>
            <a:r>
              <a:rPr lang="en-US" altLang="ja-JP" sz="1200" dirty="0"/>
              <a:t>.8</a:t>
            </a:r>
            <a:r>
              <a:rPr lang="ja-JP" altLang="en-US" sz="1200" dirty="0" smtClean="0"/>
              <a:t>）」（府企画室）をもとに作成</a:t>
            </a:r>
            <a:endParaRPr kumimoji="1" lang="ja-JP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18237" r="22898" b="9935"/>
          <a:stretch/>
        </p:blipFill>
        <p:spPr bwMode="auto">
          <a:xfrm>
            <a:off x="1115616" y="1844824"/>
            <a:ext cx="6546010" cy="491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"/>
          <p:cNvSpPr txBox="1"/>
          <p:nvPr/>
        </p:nvSpPr>
        <p:spPr>
          <a:xfrm>
            <a:off x="6156176" y="6453336"/>
            <a:ext cx="3024336" cy="3761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zh-CN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年版高齢社会</a:t>
            </a:r>
            <a:r>
              <a:rPr lang="zh-CN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白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書」（内閣府）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431648" y="6517782"/>
            <a:ext cx="712351" cy="365125"/>
          </a:xfrm>
        </p:spPr>
        <p:txBody>
          <a:bodyPr/>
          <a:lstStyle/>
          <a:p>
            <a:fld id="{BEBE85B1-8F12-4F7B-A383-E6CF6791D3DF}" type="slidenum">
              <a:rPr kumimoji="1" lang="ja-JP" altLang="en-US" sz="16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8172401" y="6517782"/>
            <a:ext cx="712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endParaRPr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2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60000"/>
            <a:lumOff val="40000"/>
          </a:schemeClr>
        </a:solidFill>
        <a:ln w="12700">
          <a:noFill/>
        </a:ln>
      </a:spPr>
      <a:bodyPr vert="horz" rtlCol="0" anchor="t" anchorCtr="0"/>
      <a:lstStyle>
        <a:defPPr marL="92075" indent="-92075">
          <a:defRPr kumimoji="1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3300</Words>
  <Application>Microsoft Office PowerPoint</Application>
  <PresentationFormat>画面に合わせる (4:3)</PresentationFormat>
  <Paragraphs>667</Paragraphs>
  <Slides>35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Meiryo UI</vt:lpstr>
      <vt:lpstr>ＭＳ Ｐゴシック</vt:lpstr>
      <vt:lpstr>ＭＳ Ｐ明朝</vt:lpstr>
      <vt:lpstr>ＭＳ ゴシック</vt:lpstr>
      <vt:lpstr>MS Mincho</vt:lpstr>
      <vt:lpstr>メイリオ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　あかね</dc:creator>
  <cp:lastModifiedBy>西　あかね</cp:lastModifiedBy>
  <cp:revision>296</cp:revision>
  <cp:lastPrinted>2019-01-23T07:26:48Z</cp:lastPrinted>
  <dcterms:created xsi:type="dcterms:W3CDTF">2018-09-20T10:07:27Z</dcterms:created>
  <dcterms:modified xsi:type="dcterms:W3CDTF">2019-02-08T04:47:23Z</dcterms:modified>
</cp:coreProperties>
</file>