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8" r:id="rId3"/>
    <p:sldId id="307" r:id="rId4"/>
    <p:sldId id="308" r:id="rId5"/>
    <p:sldId id="309" r:id="rId6"/>
    <p:sldId id="312" r:id="rId7"/>
    <p:sldId id="310" r:id="rId8"/>
    <p:sldId id="305" r:id="rId9"/>
    <p:sldId id="291" r:id="rId10"/>
    <p:sldId id="304" r:id="rId11"/>
    <p:sldId id="292" r:id="rId12"/>
    <p:sldId id="311" r:id="rId13"/>
    <p:sldId id="268" r:id="rId14"/>
    <p:sldId id="280" r:id="rId15"/>
    <p:sldId id="301" r:id="rId16"/>
    <p:sldId id="297" r:id="rId17"/>
    <p:sldId id="294" r:id="rId18"/>
    <p:sldId id="289" r:id="rId19"/>
    <p:sldId id="295" r:id="rId20"/>
    <p:sldId id="272" r:id="rId21"/>
    <p:sldId id="273" r:id="rId22"/>
    <p:sldId id="274" r:id="rId23"/>
    <p:sldId id="262" r:id="rId24"/>
    <p:sldId id="284" r:id="rId25"/>
    <p:sldId id="263" r:id="rId26"/>
    <p:sldId id="264" r:id="rId27"/>
    <p:sldId id="265" r:id="rId28"/>
    <p:sldId id="299" r:id="rId29"/>
    <p:sldId id="266" r:id="rId30"/>
    <p:sldId id="267" r:id="rId31"/>
    <p:sldId id="270" r:id="rId3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746" autoAdjust="0"/>
  </p:normalViewPr>
  <p:slideViewPr>
    <p:cSldViewPr>
      <p:cViewPr varScale="1">
        <p:scale>
          <a:sx n="67" d="100"/>
          <a:sy n="67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2081078292889"/>
          <c:y val="6.7509015514792645E-2"/>
          <c:w val="0.72945696901997481"/>
          <c:h val="0.86165313463669202"/>
        </c:manualLayout>
      </c:layout>
      <c:barChart>
        <c:barDir val="col"/>
        <c:grouping val="stacked"/>
        <c:varyColors val="0"/>
        <c:ser>
          <c:idx val="0"/>
          <c:order val="0"/>
          <c:tx>
            <c:v>夫婦のみ</c:v>
          </c:tx>
          <c:spPr>
            <a:solidFill>
              <a:schemeClr val="bg1"/>
            </a:solid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Sheet1!$F$6:$F$15</c:f>
              <c:numCache>
                <c:formatCode>#,##0</c:formatCode>
                <c:ptCount val="10"/>
                <c:pt idx="0">
                  <c:v>255617</c:v>
                </c:pt>
                <c:pt idx="1">
                  <c:v>307671</c:v>
                </c:pt>
                <c:pt idx="2">
                  <c:v>333152</c:v>
                </c:pt>
                <c:pt idx="3">
                  <c:v>388612</c:v>
                </c:pt>
                <c:pt idx="4">
                  <c:v>463495</c:v>
                </c:pt>
                <c:pt idx="5">
                  <c:v>567887</c:v>
                </c:pt>
                <c:pt idx="6">
                  <c:v>656250</c:v>
                </c:pt>
                <c:pt idx="7">
                  <c:v>704568</c:v>
                </c:pt>
                <c:pt idx="8">
                  <c:v>735225</c:v>
                </c:pt>
                <c:pt idx="9">
                  <c:v>763849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ACC-9F41-3095FD3AA9FD}"/>
            </c:ext>
          </c:extLst>
        </c:ser>
        <c:ser>
          <c:idx val="1"/>
          <c:order val="1"/>
          <c:tx>
            <c:v>夫婦と子供</c:v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Sheet1!$G$6:$G$15</c:f>
              <c:numCache>
                <c:formatCode>#,##0</c:formatCode>
                <c:ptCount val="10"/>
                <c:pt idx="0">
                  <c:v>1071368</c:v>
                </c:pt>
                <c:pt idx="1">
                  <c:v>1263086</c:v>
                </c:pt>
                <c:pt idx="2">
                  <c:v>1308178</c:v>
                </c:pt>
                <c:pt idx="3">
                  <c:v>1305140</c:v>
                </c:pt>
                <c:pt idx="4">
                  <c:v>1279308</c:v>
                </c:pt>
                <c:pt idx="5">
                  <c:v>1237217</c:v>
                </c:pt>
                <c:pt idx="6">
                  <c:v>1188070</c:v>
                </c:pt>
                <c:pt idx="7">
                  <c:v>1127702</c:v>
                </c:pt>
                <c:pt idx="8">
                  <c:v>1086224</c:v>
                </c:pt>
                <c:pt idx="9">
                  <c:v>1054207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A-4ACC-9F41-3095FD3AA9FD}"/>
            </c:ext>
          </c:extLst>
        </c:ser>
        <c:ser>
          <c:idx val="2"/>
          <c:order val="2"/>
          <c:tx>
            <c:v>片親と子供</c:v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Sheet1!$H$6:$H$15</c:f>
              <c:numCache>
                <c:formatCode>#,##0</c:formatCode>
                <c:ptCount val="10"/>
                <c:pt idx="0">
                  <c:v>142221</c:v>
                </c:pt>
                <c:pt idx="1">
                  <c:v>152767</c:v>
                </c:pt>
                <c:pt idx="2">
                  <c:v>174579</c:v>
                </c:pt>
                <c:pt idx="3">
                  <c:v>206432</c:v>
                </c:pt>
                <c:pt idx="4">
                  <c:v>235001</c:v>
                </c:pt>
                <c:pt idx="5">
                  <c:v>262019</c:v>
                </c:pt>
                <c:pt idx="6">
                  <c:v>294347</c:v>
                </c:pt>
                <c:pt idx="7">
                  <c:v>335403</c:v>
                </c:pt>
                <c:pt idx="8">
                  <c:v>363645</c:v>
                </c:pt>
                <c:pt idx="9">
                  <c:v>379678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A-4ACC-9F41-3095FD3AA9FD}"/>
            </c:ext>
          </c:extLst>
        </c:ser>
        <c:ser>
          <c:idx val="3"/>
          <c:order val="3"/>
          <c:tx>
            <c:v>その他の世帯</c:v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Sheet1!$I$6:$I$15</c:f>
              <c:numCache>
                <c:formatCode>#,##0</c:formatCode>
                <c:ptCount val="10"/>
                <c:pt idx="0">
                  <c:v>348984</c:v>
                </c:pt>
                <c:pt idx="1">
                  <c:v>341669</c:v>
                </c:pt>
                <c:pt idx="2">
                  <c:v>327981</c:v>
                </c:pt>
                <c:pt idx="3">
                  <c:v>327656</c:v>
                </c:pt>
                <c:pt idx="4">
                  <c:v>305687</c:v>
                </c:pt>
                <c:pt idx="5">
                  <c:v>294477</c:v>
                </c:pt>
                <c:pt idx="6">
                  <c:v>270572</c:v>
                </c:pt>
                <c:pt idx="7">
                  <c:v>249322</c:v>
                </c:pt>
                <c:pt idx="8">
                  <c:v>219861</c:v>
                </c:pt>
                <c:pt idx="9">
                  <c:v>189878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A-4ACC-9F41-3095FD3AA9FD}"/>
            </c:ext>
          </c:extLst>
        </c:ser>
        <c:ser>
          <c:idx val="4"/>
          <c:order val="4"/>
          <c:tx>
            <c:v>単独世帯</c:v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Sheet1!$J$6:$J$15</c:f>
              <c:numCache>
                <c:formatCode>#,##0</c:formatCode>
                <c:ptCount val="10"/>
                <c:pt idx="0">
                  <c:v>628056</c:v>
                </c:pt>
                <c:pt idx="1">
                  <c:v>607886</c:v>
                </c:pt>
                <c:pt idx="2">
                  <c:v>602660</c:v>
                </c:pt>
                <c:pt idx="3">
                  <c:v>647951</c:v>
                </c:pt>
                <c:pt idx="4">
                  <c:v>747987</c:v>
                </c:pt>
                <c:pt idx="5">
                  <c:v>897425</c:v>
                </c:pt>
                <c:pt idx="6">
                  <c:v>1028792</c:v>
                </c:pt>
                <c:pt idx="7">
                  <c:v>1151774</c:v>
                </c:pt>
                <c:pt idx="8">
                  <c:v>1367908</c:v>
                </c:pt>
                <c:pt idx="9">
                  <c:v>1470615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A-4ACC-9F41-3095FD3AA9FD}"/>
            </c:ext>
          </c:extLst>
        </c:ser>
        <c:ser>
          <c:idx val="5"/>
          <c:order val="5"/>
          <c:tx>
            <c:v>非親族世帯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Sheet1!$K$6:$K$15</c:f>
              <c:numCache>
                <c:formatCode>#,##0</c:formatCode>
                <c:ptCount val="10"/>
                <c:pt idx="0">
                  <c:v>11343</c:v>
                </c:pt>
                <c:pt idx="1">
                  <c:v>6941</c:v>
                </c:pt>
                <c:pt idx="2">
                  <c:v>6165</c:v>
                </c:pt>
                <c:pt idx="3">
                  <c:v>6738</c:v>
                </c:pt>
                <c:pt idx="4">
                  <c:v>8160</c:v>
                </c:pt>
                <c:pt idx="5">
                  <c:v>11372</c:v>
                </c:pt>
                <c:pt idx="6">
                  <c:v>16809</c:v>
                </c:pt>
                <c:pt idx="7">
                  <c:v>21824</c:v>
                </c:pt>
                <c:pt idx="8">
                  <c:v>34595</c:v>
                </c:pt>
                <c:pt idx="9">
                  <c:v>49282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6A-4ACC-9F41-3095FD3AA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791680"/>
        <c:axId val="144893056"/>
      </c:barChart>
      <c:catAx>
        <c:axId val="19079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4893056"/>
        <c:crosses val="autoZero"/>
        <c:auto val="1"/>
        <c:lblAlgn val="ctr"/>
        <c:lblOffset val="100"/>
        <c:noMultiLvlLbl val="0"/>
      </c:catAx>
      <c:valAx>
        <c:axId val="144893056"/>
        <c:scaling>
          <c:orientation val="minMax"/>
          <c:max val="4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07916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>
        <c:manualLayout>
          <c:xMode val="edge"/>
          <c:yMode val="edge"/>
          <c:x val="5.2056300957411601E-2"/>
          <c:y val="0"/>
          <c:w val="0.89999993523563537"/>
          <c:h val="4.7960642739742536E-2"/>
        </c:manualLayout>
      </c:layout>
      <c:overlay val="0"/>
      <c:txPr>
        <a:bodyPr/>
        <a:lstStyle/>
        <a:p>
          <a:pPr>
            <a:defRPr sz="11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技能実習生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6133333333333333"/>
          <c:y val="1.5679012345679012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'17-12-05-0'!$X$23:$X$27</c:f>
              <c:numCache>
                <c:formatCode>_(* #,##0_);_(* \(#,##0\);_(* "-"_);_(@_)</c:formatCode>
                <c:ptCount val="5"/>
                <c:pt idx="0">
                  <c:v>5175</c:v>
                </c:pt>
                <c:pt idx="1">
                  <c:v>5777</c:v>
                </c:pt>
                <c:pt idx="2">
                  <c:v>7043</c:v>
                </c:pt>
                <c:pt idx="3">
                  <c:v>8475</c:v>
                </c:pt>
                <c:pt idx="4">
                  <c:v>10637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8-4F9B-A78D-A0EB82F3C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28320"/>
        <c:axId val="195805760"/>
      </c:barChart>
      <c:catAx>
        <c:axId val="20152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05760"/>
        <c:crosses val="autoZero"/>
        <c:auto val="1"/>
        <c:lblAlgn val="ctr"/>
        <c:lblOffset val="100"/>
        <c:noMultiLvlLbl val="0"/>
      </c:catAx>
      <c:valAx>
        <c:axId val="195805760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8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留学生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6281999999999999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'17-12-05-0'!$AE$12:$AE$16</c:f>
              <c:numCache>
                <c:formatCode>_(* #,##0_);_(* \(#,##0\);_(* "-"_);_(@_)</c:formatCode>
                <c:ptCount val="5"/>
                <c:pt idx="0">
                  <c:v>15369</c:v>
                </c:pt>
                <c:pt idx="1">
                  <c:v>16753</c:v>
                </c:pt>
                <c:pt idx="2">
                  <c:v>19886</c:v>
                </c:pt>
                <c:pt idx="3">
                  <c:v>22758</c:v>
                </c:pt>
                <c:pt idx="4">
                  <c:v>26799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7-474B-B89A-06AF7A3FA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28832"/>
        <c:axId val="195810944"/>
      </c:barChart>
      <c:catAx>
        <c:axId val="20152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10944"/>
        <c:crosses val="autoZero"/>
        <c:auto val="1"/>
        <c:lblAlgn val="ctr"/>
        <c:lblOffset val="100"/>
        <c:noMultiLvlLbl val="0"/>
      </c:catAx>
      <c:valAx>
        <c:axId val="195810944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8832"/>
        <c:crosses val="autoZero"/>
        <c:crossBetween val="between"/>
        <c:majorUnit val="5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技術・人文知識・国際業務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9816879989861871"/>
          <c:y val="5.62635418463905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85749999999999"/>
          <c:y val="8.1550617283950619E-2"/>
          <c:w val="0.79083654760906086"/>
          <c:h val="0.5586251731306889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'17-12-05-0'!$R$12:$R$16</c:f>
              <c:numCache>
                <c:formatCode>_(* #,##0_);_(* \(#,##0\);_(* "-"_);_(@_)</c:formatCode>
                <c:ptCount val="5"/>
                <c:pt idx="0">
                  <c:v>8770</c:v>
                </c:pt>
                <c:pt idx="1">
                  <c:v>9184</c:v>
                </c:pt>
                <c:pt idx="2">
                  <c:v>10471</c:v>
                </c:pt>
                <c:pt idx="3">
                  <c:v>12516</c:v>
                </c:pt>
                <c:pt idx="4">
                  <c:v>15147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C-4EF3-BAAC-77DC3B0839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529344"/>
        <c:axId val="199196672"/>
      </c:barChart>
      <c:catAx>
        <c:axId val="20152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196672"/>
        <c:crosses val="autoZero"/>
        <c:auto val="1"/>
        <c:lblAlgn val="ctr"/>
        <c:lblOffset val="100"/>
        <c:noMultiLvlLbl val="0"/>
      </c:catAx>
      <c:valAx>
        <c:axId val="199196672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9344"/>
        <c:crosses val="autoZero"/>
        <c:crossBetween val="between"/>
        <c:majorUnit val="3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0600155106673"/>
          <c:y val="4.7171690123073103E-2"/>
          <c:w val="0.83738098255833504"/>
          <c:h val="0.755756489468235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収入!$C$6</c:f>
              <c:strCache>
                <c:ptCount val="1"/>
                <c:pt idx="0">
                  <c:v>100万円未満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収入!$C$7:$C$12</c:f>
              <c:numCache>
                <c:formatCode>#,##0_ </c:formatCode>
                <c:ptCount val="6"/>
                <c:pt idx="0">
                  <c:v>208798.64054551057</c:v>
                </c:pt>
                <c:pt idx="1">
                  <c:v>14375.621468059995</c:v>
                </c:pt>
                <c:pt idx="2">
                  <c:v>28310.109669049983</c:v>
                </c:pt>
                <c:pt idx="3">
                  <c:v>31084.069369879991</c:v>
                </c:pt>
                <c:pt idx="4">
                  <c:v>6617.3266310000008</c:v>
                </c:pt>
                <c:pt idx="5">
                  <c:v>2066.0912399900003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3-427A-81F2-34F045DC673C}"/>
            </c:ext>
          </c:extLst>
        </c:ser>
        <c:ser>
          <c:idx val="1"/>
          <c:order val="1"/>
          <c:tx>
            <c:strRef>
              <c:f>収入!$D$6</c:f>
              <c:strCache>
                <c:ptCount val="1"/>
                <c:pt idx="0">
                  <c:v>100～200万円未満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収入!$D$7:$D$12</c:f>
              <c:numCache>
                <c:formatCode>#,##0_ </c:formatCode>
                <c:ptCount val="6"/>
                <c:pt idx="0">
                  <c:v>377169.50881295773</c:v>
                </c:pt>
                <c:pt idx="1">
                  <c:v>45508.80375138011</c:v>
                </c:pt>
                <c:pt idx="2">
                  <c:v>104557.01074168984</c:v>
                </c:pt>
                <c:pt idx="3">
                  <c:v>72157.420201019646</c:v>
                </c:pt>
                <c:pt idx="4">
                  <c:v>18143.764925649979</c:v>
                </c:pt>
                <c:pt idx="5">
                  <c:v>4416.3865406900022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3-427A-81F2-34F045DC673C}"/>
            </c:ext>
          </c:extLst>
        </c:ser>
        <c:ser>
          <c:idx val="2"/>
          <c:order val="2"/>
          <c:tx>
            <c:strRef>
              <c:f>収入!$E$6</c:f>
              <c:strCache>
                <c:ptCount val="1"/>
                <c:pt idx="0">
                  <c:v>200～300万円未満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収入!$E$7:$E$12</c:f>
              <c:numCache>
                <c:formatCode>#,##0_ </c:formatCode>
                <c:ptCount val="6"/>
                <c:pt idx="0">
                  <c:v>276842.70023421815</c:v>
                </c:pt>
                <c:pt idx="1">
                  <c:v>110464.70645746034</c:v>
                </c:pt>
                <c:pt idx="2">
                  <c:v>192016.39853078028</c:v>
                </c:pt>
                <c:pt idx="3">
                  <c:v>70869.761636049938</c:v>
                </c:pt>
                <c:pt idx="4">
                  <c:v>28656.449667769939</c:v>
                </c:pt>
                <c:pt idx="5">
                  <c:v>5332.6135201100069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3-427A-81F2-34F045DC673C}"/>
            </c:ext>
          </c:extLst>
        </c:ser>
        <c:ser>
          <c:idx val="3"/>
          <c:order val="3"/>
          <c:tx>
            <c:strRef>
              <c:f>収入!$F$6</c:f>
              <c:strCache>
                <c:ptCount val="1"/>
                <c:pt idx="0">
                  <c:v>300～400万円未満</c:v>
                </c:pt>
              </c:strCache>
            </c:strRef>
          </c:tx>
          <c:spPr>
            <a:pattFill prst="pct10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収入!$F$7:$F$12</c:f>
              <c:numCache>
                <c:formatCode>#,##0_ </c:formatCode>
                <c:ptCount val="6"/>
                <c:pt idx="0">
                  <c:v>158926.60682819042</c:v>
                </c:pt>
                <c:pt idx="1">
                  <c:v>152514.07215131191</c:v>
                </c:pt>
                <c:pt idx="2">
                  <c:v>149758.385342981</c:v>
                </c:pt>
                <c:pt idx="3">
                  <c:v>53013.609504290136</c:v>
                </c:pt>
                <c:pt idx="4">
                  <c:v>31980.741722069972</c:v>
                </c:pt>
                <c:pt idx="5">
                  <c:v>5097.4739518900014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3-427A-81F2-34F045DC673C}"/>
            </c:ext>
          </c:extLst>
        </c:ser>
        <c:ser>
          <c:idx val="4"/>
          <c:order val="4"/>
          <c:tx>
            <c:strRef>
              <c:f>収入!$G$6</c:f>
              <c:strCache>
                <c:ptCount val="1"/>
                <c:pt idx="0">
                  <c:v>400～500万円未満</c:v>
                </c:pt>
              </c:strCache>
            </c:strRef>
          </c:tx>
          <c:spPr>
            <a:pattFill prst="ltUpDiag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収入!$G$7:$G$12</c:f>
              <c:numCache>
                <c:formatCode>#,##0_ </c:formatCode>
                <c:ptCount val="6"/>
                <c:pt idx="0">
                  <c:v>95254.187505430455</c:v>
                </c:pt>
                <c:pt idx="1">
                  <c:v>165098.87329696162</c:v>
                </c:pt>
                <c:pt idx="2">
                  <c:v>92543.843473080065</c:v>
                </c:pt>
                <c:pt idx="3">
                  <c:v>36388.130605359969</c:v>
                </c:pt>
                <c:pt idx="4">
                  <c:v>27798.476777009939</c:v>
                </c:pt>
                <c:pt idx="5">
                  <c:v>3309.1856093500005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3-427A-81F2-34F045DC673C}"/>
            </c:ext>
          </c:extLst>
        </c:ser>
        <c:ser>
          <c:idx val="5"/>
          <c:order val="5"/>
          <c:tx>
            <c:strRef>
              <c:f>収入!$H$6</c:f>
              <c:strCache>
                <c:ptCount val="1"/>
                <c:pt idx="0">
                  <c:v>500～700万円未満</c:v>
                </c:pt>
              </c:strCache>
            </c:strRef>
          </c:tx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収入!$H$7:$H$12</c:f>
              <c:numCache>
                <c:formatCode>#,##0_ </c:formatCode>
                <c:ptCount val="6"/>
                <c:pt idx="0">
                  <c:v>85585.181905789956</c:v>
                </c:pt>
                <c:pt idx="1">
                  <c:v>245916.75380940115</c:v>
                </c:pt>
                <c:pt idx="2">
                  <c:v>92194.406374500162</c:v>
                </c:pt>
                <c:pt idx="3">
                  <c:v>37227.710515179984</c:v>
                </c:pt>
                <c:pt idx="4">
                  <c:v>40318.713523139995</c:v>
                </c:pt>
                <c:pt idx="5">
                  <c:v>3534.4353319100037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23-427A-81F2-34F045DC673C}"/>
            </c:ext>
          </c:extLst>
        </c:ser>
        <c:ser>
          <c:idx val="6"/>
          <c:order val="6"/>
          <c:tx>
            <c:strRef>
              <c:f>収入!$I$6</c:f>
              <c:strCache>
                <c:ptCount val="1"/>
                <c:pt idx="0">
                  <c:v>700～1000万円未満</c:v>
                </c:pt>
              </c:strCache>
            </c:strRef>
          </c:tx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収入!$I$7:$I$12</c:f>
              <c:numCache>
                <c:formatCode>#,##0_ </c:formatCode>
                <c:ptCount val="6"/>
                <c:pt idx="0">
                  <c:v>39105.672453370018</c:v>
                </c:pt>
                <c:pt idx="1">
                  <c:v>173444.32074754016</c:v>
                </c:pt>
                <c:pt idx="2">
                  <c:v>55962.194259570155</c:v>
                </c:pt>
                <c:pt idx="3">
                  <c:v>20201.023721919988</c:v>
                </c:pt>
                <c:pt idx="4">
                  <c:v>32564.094075859895</c:v>
                </c:pt>
                <c:pt idx="5">
                  <c:v>1661.1487040800002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23-427A-81F2-34F045DC673C}"/>
            </c:ext>
          </c:extLst>
        </c:ser>
        <c:ser>
          <c:idx val="7"/>
          <c:order val="7"/>
          <c:tx>
            <c:strRef>
              <c:f>収入!$J$6</c:f>
              <c:strCache>
                <c:ptCount val="1"/>
                <c:pt idx="0">
                  <c:v>1000～1500万円未満</c:v>
                </c:pt>
              </c:strCache>
            </c:strRef>
          </c:tx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収入!$J$7:$J$12</c:f>
              <c:numCache>
                <c:formatCode>#,##0_ </c:formatCode>
                <c:ptCount val="6"/>
                <c:pt idx="0">
                  <c:v>12410.783181040002</c:v>
                </c:pt>
                <c:pt idx="1">
                  <c:v>67903.21732410026</c:v>
                </c:pt>
                <c:pt idx="2">
                  <c:v>22515.356295770016</c:v>
                </c:pt>
                <c:pt idx="3">
                  <c:v>6807.2598296800024</c:v>
                </c:pt>
                <c:pt idx="4">
                  <c:v>15730.413637119978</c:v>
                </c:pt>
                <c:pt idx="5">
                  <c:v>476.24518728999999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23-427A-81F2-34F045DC673C}"/>
            </c:ext>
          </c:extLst>
        </c:ser>
        <c:ser>
          <c:idx val="8"/>
          <c:order val="8"/>
          <c:tx>
            <c:strRef>
              <c:f>収入!$K$6</c:f>
              <c:strCache>
                <c:ptCount val="1"/>
                <c:pt idx="0">
                  <c:v>1500～2000万円未満</c:v>
                </c:pt>
              </c:strCache>
            </c:strRef>
          </c:tx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収入!$K$7:$K$12</c:f>
              <c:numCache>
                <c:formatCode>#,##0_ </c:formatCode>
                <c:ptCount val="6"/>
                <c:pt idx="0">
                  <c:v>2468.7040870300007</c:v>
                </c:pt>
                <c:pt idx="1">
                  <c:v>13363.598954739995</c:v>
                </c:pt>
                <c:pt idx="2">
                  <c:v>5015.450902270004</c:v>
                </c:pt>
                <c:pt idx="3">
                  <c:v>1308.9383287499993</c:v>
                </c:pt>
                <c:pt idx="4">
                  <c:v>3741.157092859999</c:v>
                </c:pt>
                <c:pt idx="5">
                  <c:v>101.32675644999999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23-427A-81F2-34F045DC673C}"/>
            </c:ext>
          </c:extLst>
        </c:ser>
        <c:ser>
          <c:idx val="9"/>
          <c:order val="9"/>
          <c:tx>
            <c:strRef>
              <c:f>収入!$L$6</c:f>
              <c:strCache>
                <c:ptCount val="1"/>
                <c:pt idx="0">
                  <c:v>2000万円以上</c:v>
                </c:pt>
              </c:strCache>
            </c:strRef>
          </c:tx>
          <c:invertIfNegative val="0"/>
          <c:cat>
            <c:strRef>
              <c:f>収入!$B$7:$B$12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収入!$L$7:$L$12</c:f>
              <c:numCache>
                <c:formatCode>#,##0_ </c:formatCode>
                <c:ptCount val="6"/>
                <c:pt idx="0">
                  <c:v>1845.6665471799997</c:v>
                </c:pt>
                <c:pt idx="1">
                  <c:v>8973.6700531599963</c:v>
                </c:pt>
                <c:pt idx="2">
                  <c:v>4763.8209448800008</c:v>
                </c:pt>
                <c:pt idx="3">
                  <c:v>768.62069565000002</c:v>
                </c:pt>
                <c:pt idx="4">
                  <c:v>3338.2749325200011</c:v>
                </c:pt>
                <c:pt idx="5">
                  <c:v>129.25845678000002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23-427A-81F2-34F045DC6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755328"/>
        <c:axId val="195808640"/>
      </c:barChart>
      <c:catAx>
        <c:axId val="19875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95808640"/>
        <c:crosses val="autoZero"/>
        <c:auto val="1"/>
        <c:lblAlgn val="ctr"/>
        <c:lblOffset val="100"/>
        <c:noMultiLvlLbl val="0"/>
      </c:catAx>
      <c:valAx>
        <c:axId val="195808640"/>
        <c:scaling>
          <c:orientation val="minMax"/>
        </c:scaling>
        <c:delete val="0"/>
        <c:axPos val="b"/>
        <c:majorGridlines/>
        <c:numFmt formatCode="#,##0_ " sourceLinked="1"/>
        <c:majorTickMark val="out"/>
        <c:minorTickMark val="none"/>
        <c:tickLblPos val="nextTo"/>
        <c:crossAx val="1987553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3197213557424997"/>
          <c:y val="0.89518946578118497"/>
          <c:w val="0.78361629828197366"/>
          <c:h val="0.1020523622656884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0600155106673"/>
          <c:y val="4.7171690123073103E-2"/>
          <c:w val="0.83738098255833504"/>
          <c:h val="0.755756489468235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所有形態!$C$6</c:f>
              <c:strCache>
                <c:ptCount val="1"/>
                <c:pt idx="0">
                  <c:v>持ち家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所有形態!$B$7:$B$12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所有形態!$C$7:$C$12</c:f>
              <c:numCache>
                <c:formatCode>#,##0_ </c:formatCode>
                <c:ptCount val="6"/>
                <c:pt idx="0">
                  <c:v>425970.96424703411</c:v>
                </c:pt>
                <c:pt idx="1">
                  <c:v>754452.67009827308</c:v>
                </c:pt>
                <c:pt idx="2">
                  <c:v>517599.57961604773</c:v>
                </c:pt>
                <c:pt idx="3">
                  <c:v>176798.48190931254</c:v>
                </c:pt>
                <c:pt idx="4">
                  <c:v>173807.46992876145</c:v>
                </c:pt>
                <c:pt idx="5">
                  <c:v>6773.769415769998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B-4826-A41B-BB6E6ECA95E9}"/>
            </c:ext>
          </c:extLst>
        </c:ser>
        <c:ser>
          <c:idx val="1"/>
          <c:order val="1"/>
          <c:tx>
            <c:strRef>
              <c:f>所有形態!$D$6</c:f>
              <c:strCache>
                <c:ptCount val="1"/>
                <c:pt idx="0">
                  <c:v>公営の借家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所有形態!$B$7:$B$12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所有形態!$D$7:$D$12</c:f>
              <c:numCache>
                <c:formatCode>#,##0_ </c:formatCode>
                <c:ptCount val="6"/>
                <c:pt idx="0">
                  <c:v>103055.64425074059</c:v>
                </c:pt>
                <c:pt idx="1">
                  <c:v>35588.071221659819</c:v>
                </c:pt>
                <c:pt idx="2">
                  <c:v>46254.977075519957</c:v>
                </c:pt>
                <c:pt idx="3">
                  <c:v>39490.776524659974</c:v>
                </c:pt>
                <c:pt idx="4">
                  <c:v>6434.4725338399921</c:v>
                </c:pt>
                <c:pt idx="5">
                  <c:v>634.72610730999997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B-4826-A41B-BB6E6ECA95E9}"/>
            </c:ext>
          </c:extLst>
        </c:ser>
        <c:ser>
          <c:idx val="2"/>
          <c:order val="2"/>
          <c:tx>
            <c:strRef>
              <c:f>所有形態!$E$6</c:f>
              <c:strCache>
                <c:ptCount val="1"/>
                <c:pt idx="0">
                  <c:v>UR・公社の借家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所有形態!$B$7:$B$12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所有形態!$E$7:$E$12</c:f>
              <c:numCache>
                <c:formatCode>#,##0_ </c:formatCode>
                <c:ptCount val="6"/>
                <c:pt idx="0">
                  <c:v>53827.522185210219</c:v>
                </c:pt>
                <c:pt idx="1">
                  <c:v>23688.610371399958</c:v>
                </c:pt>
                <c:pt idx="2">
                  <c:v>26323.047266219997</c:v>
                </c:pt>
                <c:pt idx="3">
                  <c:v>12420.770626099988</c:v>
                </c:pt>
                <c:pt idx="4">
                  <c:v>3025.7269713100004</c:v>
                </c:pt>
                <c:pt idx="5">
                  <c:v>765.3332090199998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B-4826-A41B-BB6E6ECA95E9}"/>
            </c:ext>
          </c:extLst>
        </c:ser>
        <c:ser>
          <c:idx val="3"/>
          <c:order val="3"/>
          <c:tx>
            <c:strRef>
              <c:f>所有形態!$F$6</c:f>
              <c:strCache>
                <c:ptCount val="1"/>
                <c:pt idx="0">
                  <c:v>民営借家</c:v>
                </c:pt>
              </c:strCache>
            </c:strRef>
          </c:tx>
          <c:spPr>
            <a:pattFill prst="pct10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所有形態!$B$7:$B$12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所有形態!$F$7:$F$12</c:f>
              <c:numCache>
                <c:formatCode>#,##0_ </c:formatCode>
                <c:ptCount val="6"/>
                <c:pt idx="0">
                  <c:v>734781.01658618369</c:v>
                </c:pt>
                <c:pt idx="1">
                  <c:v>176673.51953583036</c:v>
                </c:pt>
                <c:pt idx="2">
                  <c:v>160736.00652794974</c:v>
                </c:pt>
                <c:pt idx="3">
                  <c:v>102806.2836778799</c:v>
                </c:pt>
                <c:pt idx="4">
                  <c:v>25696.681930160066</c:v>
                </c:pt>
                <c:pt idx="5">
                  <c:v>17589.375157299961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1B-4826-A41B-BB6E6ECA95E9}"/>
            </c:ext>
          </c:extLst>
        </c:ser>
        <c:ser>
          <c:idx val="4"/>
          <c:order val="4"/>
          <c:tx>
            <c:strRef>
              <c:f>所有形態!$G$6</c:f>
              <c:strCache>
                <c:ptCount val="1"/>
                <c:pt idx="0">
                  <c:v>給与住宅</c:v>
                </c:pt>
              </c:strCache>
            </c:strRef>
          </c:tx>
          <c:spPr>
            <a:pattFill prst="ltUpDiag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所有形態!$B$7:$B$12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所有形態!$G$7:$G$12</c:f>
              <c:numCache>
                <c:formatCode>#,##0_ </c:formatCode>
                <c:ptCount val="6"/>
                <c:pt idx="0">
                  <c:v>31700.639784929954</c:v>
                </c:pt>
                <c:pt idx="1">
                  <c:v>15559.63013476</c:v>
                </c:pt>
                <c:pt idx="2">
                  <c:v>7623.1397161000032</c:v>
                </c:pt>
                <c:pt idx="3">
                  <c:v>1411.1091100799997</c:v>
                </c:pt>
                <c:pt idx="4">
                  <c:v>995.91936543999986</c:v>
                </c:pt>
                <c:pt idx="5">
                  <c:v>501.37932237000007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1B-4826-A41B-BB6E6ECA9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808064"/>
        <c:axId val="199197248"/>
      </c:barChart>
      <c:catAx>
        <c:axId val="198808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99197248"/>
        <c:crosses val="autoZero"/>
        <c:auto val="1"/>
        <c:lblAlgn val="ctr"/>
        <c:lblOffset val="100"/>
        <c:noMultiLvlLbl val="0"/>
      </c:catAx>
      <c:valAx>
        <c:axId val="199197248"/>
        <c:scaling>
          <c:orientation val="minMax"/>
          <c:max val="1400000"/>
        </c:scaling>
        <c:delete val="0"/>
        <c:axPos val="b"/>
        <c:majorGridlines/>
        <c:numFmt formatCode="#,##0_ " sourceLinked="1"/>
        <c:majorTickMark val="out"/>
        <c:minorTickMark val="none"/>
        <c:tickLblPos val="nextTo"/>
        <c:crossAx val="1988080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3197213557424997"/>
          <c:y val="0.89518946578118497"/>
          <c:w val="0.78361629828197366"/>
          <c:h val="0.1020523622656884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0600155106673"/>
          <c:y val="4.7171690123073103E-2"/>
          <c:w val="0.83738098255833504"/>
          <c:h val="0.755756489468235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'（借家）家賃'!$C$16</c:f>
              <c:strCache>
                <c:ptCount val="1"/>
                <c:pt idx="0">
                  <c:v>0円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'（借家）家賃'!$C$17:$C$22</c:f>
              <c:numCache>
                <c:formatCode>#,##0_ </c:formatCode>
                <c:ptCount val="6"/>
                <c:pt idx="0">
                  <c:v>10250.786464590008</c:v>
                </c:pt>
                <c:pt idx="1">
                  <c:v>4076.5493458600026</c:v>
                </c:pt>
                <c:pt idx="2">
                  <c:v>3159.2502985799997</c:v>
                </c:pt>
                <c:pt idx="3">
                  <c:v>1818.9792703100002</c:v>
                </c:pt>
                <c:pt idx="4">
                  <c:v>698.11362794999991</c:v>
                </c:pt>
                <c:pt idx="5">
                  <c:v>164.08737884999999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D-4603-B423-0DE4B2812408}"/>
            </c:ext>
          </c:extLst>
        </c:ser>
        <c:ser>
          <c:idx val="1"/>
          <c:order val="1"/>
          <c:tx>
            <c:strRef>
              <c:f>'（借家）家賃'!$D$16</c:f>
              <c:strCache>
                <c:ptCount val="1"/>
                <c:pt idx="0">
                  <c:v>1～20,000円未満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'（借家）家賃'!$D$17:$D$22</c:f>
              <c:numCache>
                <c:formatCode>#,##0_ </c:formatCode>
                <c:ptCount val="6"/>
                <c:pt idx="0">
                  <c:v>73332.409849469899</c:v>
                </c:pt>
                <c:pt idx="1">
                  <c:v>7943.5919217199998</c:v>
                </c:pt>
                <c:pt idx="2">
                  <c:v>15926.149678570007</c:v>
                </c:pt>
                <c:pt idx="3">
                  <c:v>12392.492844489996</c:v>
                </c:pt>
                <c:pt idx="4">
                  <c:v>2144.7845136299998</c:v>
                </c:pt>
                <c:pt idx="5">
                  <c:v>497.82279105000003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D-4603-B423-0DE4B2812408}"/>
            </c:ext>
          </c:extLst>
        </c:ser>
        <c:ser>
          <c:idx val="2"/>
          <c:order val="2"/>
          <c:tx>
            <c:strRef>
              <c:f>'（借家）家賃'!$E$16</c:f>
              <c:strCache>
                <c:ptCount val="1"/>
                <c:pt idx="0">
                  <c:v>20000～40000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'（借家）家賃'!$E$17:$E$22</c:f>
              <c:numCache>
                <c:formatCode>#,##0_ </c:formatCode>
                <c:ptCount val="6"/>
                <c:pt idx="0">
                  <c:v>212827.71675954008</c:v>
                </c:pt>
                <c:pt idx="1">
                  <c:v>34115.037982810005</c:v>
                </c:pt>
                <c:pt idx="2">
                  <c:v>47109.137559599956</c:v>
                </c:pt>
                <c:pt idx="3">
                  <c:v>32250.603001410025</c:v>
                </c:pt>
                <c:pt idx="4">
                  <c:v>5898.4881976700017</c:v>
                </c:pt>
                <c:pt idx="5">
                  <c:v>1436.5383892600003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D-4603-B423-0DE4B2812408}"/>
            </c:ext>
          </c:extLst>
        </c:ser>
        <c:ser>
          <c:idx val="3"/>
          <c:order val="3"/>
          <c:tx>
            <c:strRef>
              <c:f>'（借家）家賃'!$F$16</c:f>
              <c:strCache>
                <c:ptCount val="1"/>
                <c:pt idx="0">
                  <c:v>40000～60000</c:v>
                </c:pt>
              </c:strCache>
            </c:strRef>
          </c:tx>
          <c:spPr>
            <a:pattFill prst="pct10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'（借家）家賃'!$F$17:$F$22</c:f>
              <c:numCache>
                <c:formatCode>#,##0_ </c:formatCode>
                <c:ptCount val="6"/>
                <c:pt idx="0">
                  <c:v>361604.19028964877</c:v>
                </c:pt>
                <c:pt idx="1">
                  <c:v>44196.615009159963</c:v>
                </c:pt>
                <c:pt idx="2">
                  <c:v>49047.049717679969</c:v>
                </c:pt>
                <c:pt idx="3">
                  <c:v>47916.526049690074</c:v>
                </c:pt>
                <c:pt idx="4">
                  <c:v>7440.5775426000027</c:v>
                </c:pt>
                <c:pt idx="5">
                  <c:v>4410.4592387400044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D-4603-B423-0DE4B2812408}"/>
            </c:ext>
          </c:extLst>
        </c:ser>
        <c:ser>
          <c:idx val="4"/>
          <c:order val="4"/>
          <c:tx>
            <c:strRef>
              <c:f>'（借家）家賃'!$G$16</c:f>
              <c:strCache>
                <c:ptCount val="1"/>
                <c:pt idx="0">
                  <c:v>60000～80000</c:v>
                </c:pt>
              </c:strCache>
            </c:strRef>
          </c:tx>
          <c:spPr>
            <a:pattFill prst="ltUpDiag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'（借家）家賃'!$G$17:$G$22</c:f>
              <c:numCache>
                <c:formatCode>#,##0_ </c:formatCode>
                <c:ptCount val="6"/>
                <c:pt idx="0">
                  <c:v>173384.16505116955</c:v>
                </c:pt>
                <c:pt idx="1">
                  <c:v>74971.739971870178</c:v>
                </c:pt>
                <c:pt idx="2">
                  <c:v>62004.49920056999</c:v>
                </c:pt>
                <c:pt idx="3">
                  <c:v>39819.412904659956</c:v>
                </c:pt>
                <c:pt idx="4">
                  <c:v>8366.7187595500036</c:v>
                </c:pt>
                <c:pt idx="5">
                  <c:v>7987.6351293800044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D-4603-B423-0DE4B2812408}"/>
            </c:ext>
          </c:extLst>
        </c:ser>
        <c:ser>
          <c:idx val="5"/>
          <c:order val="5"/>
          <c:tx>
            <c:strRef>
              <c:f>'（借家）家賃'!$H$16</c:f>
              <c:strCache>
                <c:ptCount val="1"/>
                <c:pt idx="0">
                  <c:v>80000～100000</c:v>
                </c:pt>
              </c:strCache>
            </c:strRef>
          </c:tx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'（借家）家賃'!$H$17:$H$22</c:f>
              <c:numCache>
                <c:formatCode>#,##0_ </c:formatCode>
                <c:ptCount val="6"/>
                <c:pt idx="0">
                  <c:v>43300.464217569956</c:v>
                </c:pt>
                <c:pt idx="1">
                  <c:v>44897.206633209993</c:v>
                </c:pt>
                <c:pt idx="2">
                  <c:v>35069.742436150053</c:v>
                </c:pt>
                <c:pt idx="3">
                  <c:v>12845.329872609995</c:v>
                </c:pt>
                <c:pt idx="4">
                  <c:v>5750.8131986799999</c:v>
                </c:pt>
                <c:pt idx="5">
                  <c:v>3363.8061296699971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7D-4603-B423-0DE4B2812408}"/>
            </c:ext>
          </c:extLst>
        </c:ser>
        <c:ser>
          <c:idx val="6"/>
          <c:order val="6"/>
          <c:tx>
            <c:strRef>
              <c:f>'（借家）家賃'!$I$16</c:f>
              <c:strCache>
                <c:ptCount val="1"/>
                <c:pt idx="0">
                  <c:v>100000～</c:v>
                </c:pt>
              </c:strCache>
            </c:strRef>
          </c:tx>
          <c:invertIfNegative val="0"/>
          <c:cat>
            <c:strRef>
              <c:f>'（借家）家賃'!$B$17:$B$22</c:f>
              <c:strCache>
                <c:ptCount val="6"/>
                <c:pt idx="0">
                  <c:v>単独世帯</c:v>
                </c:pt>
                <c:pt idx="1">
                  <c:v>夫婦と子供</c:v>
                </c:pt>
                <c:pt idx="2">
                  <c:v>夫婦のみ</c:v>
                </c:pt>
                <c:pt idx="3">
                  <c:v>片親と子供</c:v>
                </c:pt>
                <c:pt idx="4">
                  <c:v>その他の親族世帯</c:v>
                </c:pt>
                <c:pt idx="5">
                  <c:v>非親族世帯</c:v>
                </c:pt>
              </c:strCache>
            </c:strRef>
          </c:cat>
          <c:val>
            <c:numRef>
              <c:f>'（借家）家賃'!$I$17:$I$22</c:f>
              <c:numCache>
                <c:formatCode>#,##0_ </c:formatCode>
                <c:ptCount val="6"/>
                <c:pt idx="0">
                  <c:v>22486.605864690027</c:v>
                </c:pt>
                <c:pt idx="1">
                  <c:v>34368.850939749973</c:v>
                </c:pt>
                <c:pt idx="2">
                  <c:v>22784.235638109993</c:v>
                </c:pt>
                <c:pt idx="3">
                  <c:v>6373.7793263399999</c:v>
                </c:pt>
                <c:pt idx="4">
                  <c:v>4312.0835763799996</c:v>
                </c:pt>
                <c:pt idx="5">
                  <c:v>1443.9452940199997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7D-4603-B423-0DE4B2812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889984"/>
        <c:axId val="199202432"/>
      </c:barChart>
      <c:catAx>
        <c:axId val="19888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99202432"/>
        <c:crosses val="autoZero"/>
        <c:auto val="1"/>
        <c:lblAlgn val="ctr"/>
        <c:lblOffset val="100"/>
        <c:noMultiLvlLbl val="0"/>
      </c:catAx>
      <c:valAx>
        <c:axId val="199202432"/>
        <c:scaling>
          <c:orientation val="minMax"/>
        </c:scaling>
        <c:delete val="0"/>
        <c:axPos val="b"/>
        <c:majorGridlines/>
        <c:numFmt formatCode="#,##0_ " sourceLinked="1"/>
        <c:majorTickMark val="out"/>
        <c:minorTickMark val="none"/>
        <c:tickLblPos val="nextTo"/>
        <c:crossAx val="1988899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0491899959389865"/>
          <c:y val="0.88415677796867798"/>
          <c:w val="0.8246211229607634"/>
          <c:h val="9.6536018359434983E-2"/>
        </c:manualLayout>
      </c:layout>
      <c:overlay val="0"/>
      <c:txPr>
        <a:bodyPr/>
        <a:lstStyle/>
        <a:p>
          <a:pPr>
            <a:defRPr sz="100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32832183001734E-2"/>
          <c:y val="9.7145880151822989E-2"/>
          <c:w val="0.88891704016694728"/>
          <c:h val="0.77145257767624142"/>
        </c:manualLayout>
      </c:layout>
      <c:lineChart>
        <c:grouping val="standard"/>
        <c:varyColors val="0"/>
        <c:ser>
          <c:idx val="1"/>
          <c:order val="0"/>
          <c:tx>
            <c:strRef>
              <c:f>世帯数推移グラフ!$I$27</c:f>
              <c:strCache>
                <c:ptCount val="1"/>
                <c:pt idx="0">
                  <c:v>大阪府住宅まちづくり部推計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715532286212915E-2"/>
                  <c:y val="-2.70818777978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78-4D0F-867D-7683990DDED5}"/>
                </c:ext>
              </c:extLst>
            </c:dLbl>
            <c:dLbl>
              <c:idx val="1"/>
              <c:layout>
                <c:manualLayout>
                  <c:x val="-2.9319371727748716E-2"/>
                  <c:y val="-3.692956901157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78-4D0F-867D-7683990DDED5}"/>
                </c:ext>
              </c:extLst>
            </c:dLbl>
            <c:dLbl>
              <c:idx val="2"/>
              <c:layout>
                <c:manualLayout>
                  <c:x val="-2.9319371727748716E-2"/>
                  <c:y val="-2.461971267438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78-4D0F-867D-7683990DDED5}"/>
                </c:ext>
              </c:extLst>
            </c:dLbl>
            <c:dLbl>
              <c:idx val="3"/>
              <c:layout>
                <c:manualLayout>
                  <c:x val="-2.9319371727748691E-2"/>
                  <c:y val="-2.954365520925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8-4D0F-867D-7683990DDED5}"/>
                </c:ext>
              </c:extLst>
            </c:dLbl>
            <c:dLbl>
              <c:idx val="4"/>
              <c:layout>
                <c:manualLayout>
                  <c:x val="-2.9319371727748691E-2"/>
                  <c:y val="-3.200562647669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78-4D0F-867D-7683990DDED5}"/>
                </c:ext>
              </c:extLst>
            </c:dLbl>
            <c:dLbl>
              <c:idx val="5"/>
              <c:layout>
                <c:manualLayout>
                  <c:x val="-3.0715532286212915E-2"/>
                  <c:y val="-3.446759774413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78-4D0F-867D-7683990DDED5}"/>
                </c:ext>
              </c:extLst>
            </c:dLbl>
            <c:dLbl>
              <c:idx val="6"/>
              <c:layout>
                <c:manualLayout>
                  <c:x val="-3.2111692844677187E-2"/>
                  <c:y val="-2.954365520925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78-4D0F-867D-7683990DDED5}"/>
                </c:ext>
              </c:extLst>
            </c:dLbl>
            <c:dLbl>
              <c:idx val="7"/>
              <c:layout>
                <c:manualLayout>
                  <c:x val="-3.9111844003792723E-2"/>
                  <c:y val="-3.8835173543773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8-4D0F-867D-7683990DDED5}"/>
                </c:ext>
              </c:extLst>
            </c:dLbl>
            <c:dLbl>
              <c:idx val="8"/>
              <c:layout>
                <c:manualLayout>
                  <c:x val="-5.4341207349081364E-2"/>
                  <c:y val="-2.6372752530402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8-4D0F-867D-7683990DDED5}"/>
                </c:ext>
              </c:extLst>
            </c:dLbl>
            <c:dLbl>
              <c:idx val="9"/>
              <c:layout>
                <c:manualLayout>
                  <c:x val="-4.6563273831608742E-2"/>
                  <c:y val="-2.8525135757360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8-4D0F-867D-7683990DDED5}"/>
                </c:ext>
              </c:extLst>
            </c:dLbl>
            <c:dLbl>
              <c:idx val="10"/>
              <c:layout>
                <c:manualLayout>
                  <c:x val="-3.7727996042379516E-2"/>
                  <c:y val="-3.5011169983025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8-4D0F-867D-7683990DDED5}"/>
                </c:ext>
              </c:extLst>
            </c:dLbl>
            <c:dLbl>
              <c:idx val="11"/>
              <c:layout>
                <c:manualLayout>
                  <c:x val="-3.0989267702793696E-2"/>
                  <c:y val="-3.889933988153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8-4D0F-867D-7683990DDED5}"/>
                </c:ext>
              </c:extLst>
            </c:dLbl>
            <c:dLbl>
              <c:idx val="12"/>
              <c:layout>
                <c:manualLayout>
                  <c:x val="-2.9491748086463116E-2"/>
                  <c:y val="-4.1232784617448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78-4D0F-867D-7683990DDED5}"/>
                </c:ext>
              </c:extLst>
            </c:dLbl>
            <c:dLbl>
              <c:idx val="13"/>
              <c:layout>
                <c:manualLayout>
                  <c:x val="-3.2200849239394813E-2"/>
                  <c:y val="-3.5503951948524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78-4D0F-867D-7683990DDED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世帯数推移グラフ!$C$28:$C$41</c:f>
              <c:strCache>
                <c:ptCount val="14"/>
                <c:pt idx="0">
                  <c:v>S45</c:v>
                </c:pt>
                <c:pt idx="1">
                  <c:v>S50</c:v>
                </c:pt>
                <c:pt idx="2">
                  <c:v>S55</c:v>
                </c:pt>
                <c:pt idx="3">
                  <c:v>S60</c:v>
                </c:pt>
                <c:pt idx="4">
                  <c:v>H2</c:v>
                </c:pt>
                <c:pt idx="5">
                  <c:v>H7</c:v>
                </c:pt>
                <c:pt idx="6">
                  <c:v>H12</c:v>
                </c:pt>
                <c:pt idx="7">
                  <c:v>H17</c:v>
                </c:pt>
                <c:pt idx="8">
                  <c:v>H22</c:v>
                </c:pt>
                <c:pt idx="9">
                  <c:v>H27</c:v>
                </c:pt>
                <c:pt idx="10">
                  <c:v>H32</c:v>
                </c:pt>
                <c:pt idx="11">
                  <c:v>H37</c:v>
                </c:pt>
                <c:pt idx="12">
                  <c:v>H42</c:v>
                </c:pt>
                <c:pt idx="13">
                  <c:v>H47</c:v>
                </c:pt>
              </c:strCache>
            </c:strRef>
          </c:cat>
          <c:val>
            <c:numRef>
              <c:f>世帯数推移グラフ!$I$28:$I$41</c:f>
              <c:numCache>
                <c:formatCode>#,##0_);[Red]\(#,##0\)</c:formatCode>
                <c:ptCount val="14"/>
                <c:pt idx="0">
                  <c:v>2458</c:v>
                </c:pt>
                <c:pt idx="1">
                  <c:v>2680</c:v>
                </c:pt>
                <c:pt idx="2">
                  <c:v>2753</c:v>
                </c:pt>
                <c:pt idx="3">
                  <c:v>2883</c:v>
                </c:pt>
                <c:pt idx="4">
                  <c:v>3040</c:v>
                </c:pt>
                <c:pt idx="5">
                  <c:v>3270</c:v>
                </c:pt>
                <c:pt idx="6">
                  <c:v>3455</c:v>
                </c:pt>
                <c:pt idx="7">
                  <c:v>3591</c:v>
                </c:pt>
                <c:pt idx="8">
                  <c:v>3823</c:v>
                </c:pt>
                <c:pt idx="9">
                  <c:v>3945</c:v>
                </c:pt>
                <c:pt idx="10">
                  <c:v>3992</c:v>
                </c:pt>
                <c:pt idx="11">
                  <c:v>3966</c:v>
                </c:pt>
                <c:pt idx="12">
                  <c:v>3873</c:v>
                </c:pt>
                <c:pt idx="13">
                  <c:v>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178-4D0F-867D-7683990DDE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316992"/>
        <c:axId val="199204160"/>
      </c:lineChart>
      <c:lineChart>
        <c:grouping val="standard"/>
        <c:varyColors val="0"/>
        <c:ser>
          <c:idx val="0"/>
          <c:order val="1"/>
          <c:tx>
            <c:strRef>
              <c:f>世帯数推移グラフ!$J$27</c:f>
              <c:strCache>
                <c:ptCount val="1"/>
                <c:pt idx="0">
                  <c:v>人問研H26.4推計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78-4D0F-867D-7683990DD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78-4D0F-867D-7683990DDE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78-4D0F-867D-7683990DDE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78-4D0F-867D-7683990DDE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78-4D0F-867D-7683990DDED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78-4D0F-867D-7683990DDED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78-4D0F-867D-7683990DDED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78-4D0F-867D-7683990DDED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78-4D0F-867D-7683990DDED5}"/>
                </c:ext>
              </c:extLst>
            </c:dLbl>
            <c:dLbl>
              <c:idx val="9"/>
              <c:layout>
                <c:manualLayout>
                  <c:x val="-4.7961644513408452E-2"/>
                  <c:y val="3.561953610858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78-4D0F-867D-7683990DDED5}"/>
                </c:ext>
              </c:extLst>
            </c:dLbl>
            <c:dLbl>
              <c:idx val="10"/>
              <c:layout>
                <c:manualLayout>
                  <c:x val="-3.2836886699396661E-2"/>
                  <c:y val="3.9912623629810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78-4D0F-867D-7683990DDED5}"/>
                </c:ext>
              </c:extLst>
            </c:dLbl>
            <c:dLbl>
              <c:idx val="11"/>
              <c:layout>
                <c:manualLayout>
                  <c:x val="-3.2387646057952413E-2"/>
                  <c:y val="4.1819707651484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78-4D0F-867D-7683990DDED5}"/>
                </c:ext>
              </c:extLst>
            </c:dLbl>
            <c:dLbl>
              <c:idx val="12"/>
              <c:layout>
                <c:manualLayout>
                  <c:x val="-3.298665664312006E-2"/>
                  <c:y val="4.6307944740215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78-4D0F-867D-7683990DDED5}"/>
                </c:ext>
              </c:extLst>
            </c:dLbl>
            <c:dLbl>
              <c:idx val="13"/>
              <c:layout>
                <c:manualLayout>
                  <c:x val="-3.1855326984650476E-2"/>
                  <c:y val="4.8915685819898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178-4D0F-867D-7683990DDED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世帯数推移グラフ!$C$28:$C$41</c:f>
              <c:strCache>
                <c:ptCount val="14"/>
                <c:pt idx="0">
                  <c:v>S45</c:v>
                </c:pt>
                <c:pt idx="1">
                  <c:v>S50</c:v>
                </c:pt>
                <c:pt idx="2">
                  <c:v>S55</c:v>
                </c:pt>
                <c:pt idx="3">
                  <c:v>S60</c:v>
                </c:pt>
                <c:pt idx="4">
                  <c:v>H2</c:v>
                </c:pt>
                <c:pt idx="5">
                  <c:v>H7</c:v>
                </c:pt>
                <c:pt idx="6">
                  <c:v>H12</c:v>
                </c:pt>
                <c:pt idx="7">
                  <c:v>H17</c:v>
                </c:pt>
                <c:pt idx="8">
                  <c:v>H22</c:v>
                </c:pt>
                <c:pt idx="9">
                  <c:v>H27</c:v>
                </c:pt>
                <c:pt idx="10">
                  <c:v>H32</c:v>
                </c:pt>
                <c:pt idx="11">
                  <c:v>H37</c:v>
                </c:pt>
                <c:pt idx="12">
                  <c:v>H42</c:v>
                </c:pt>
                <c:pt idx="13">
                  <c:v>H47</c:v>
                </c:pt>
              </c:strCache>
            </c:strRef>
          </c:cat>
          <c:val>
            <c:numRef>
              <c:f>世帯数推移グラフ!$J$28:$J$41</c:f>
              <c:numCache>
                <c:formatCode>General</c:formatCode>
                <c:ptCount val="14"/>
                <c:pt idx="8" formatCode="#,##0_);[Red]\(#,##0\)">
                  <c:v>3823.183</c:v>
                </c:pt>
                <c:pt idx="9" formatCode="#,##0_);[Red]\(#,##0\)">
                  <c:v>3935.2139999999999</c:v>
                </c:pt>
                <c:pt idx="10" formatCode="#,##0_);[Red]\(#,##0\)">
                  <c:v>3967.7330000000002</c:v>
                </c:pt>
                <c:pt idx="11" formatCode="#,##0_);[Red]\(#,##0\)">
                  <c:v>3927.8980000000001</c:v>
                </c:pt>
                <c:pt idx="12" formatCode="#,##0_);[Red]\(#,##0\)">
                  <c:v>3823.1640000000002</c:v>
                </c:pt>
                <c:pt idx="13" formatCode="#,##0_);[Red]\(#,##0\)">
                  <c:v>3678.8319999999999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178-4D0F-867D-7683990DDE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318528"/>
        <c:axId val="5709824"/>
      </c:lineChart>
      <c:catAx>
        <c:axId val="199316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99204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9204160"/>
        <c:scaling>
          <c:orientation val="minMax"/>
        </c:scaling>
        <c:delete val="0"/>
        <c:axPos val="l"/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99316992"/>
        <c:crosses val="autoZero"/>
        <c:crossBetween val="between"/>
      </c:valAx>
      <c:catAx>
        <c:axId val="19931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09824"/>
        <c:crosses val="autoZero"/>
        <c:auto val="0"/>
        <c:lblAlgn val="ctr"/>
        <c:lblOffset val="100"/>
        <c:noMultiLvlLbl val="0"/>
      </c:catAx>
      <c:valAx>
        <c:axId val="5709824"/>
        <c:scaling>
          <c:orientation val="minMax"/>
          <c:max val="10"/>
        </c:scaling>
        <c:delete val="1"/>
        <c:axPos val="r"/>
        <c:numFmt formatCode="General" sourceLinked="1"/>
        <c:majorTickMark val="out"/>
        <c:minorTickMark val="none"/>
        <c:tickLblPos val="nextTo"/>
        <c:crossAx val="199318528"/>
        <c:crosses val="max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876844748452655"/>
          <c:y val="0.65525848572994327"/>
          <c:w val="0.28931733854490266"/>
          <c:h val="0.1619098002530383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4303744104217"/>
          <c:y val="4.5132163012201382E-2"/>
          <c:w val="0.76403183202099734"/>
          <c:h val="0.7706265753607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空き家数等の推移!$B$6</c:f>
              <c:strCache>
                <c:ptCount val="1"/>
                <c:pt idx="0">
                  <c:v>住宅数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21-4AEF-8A97-539871AD11B4}"/>
                </c:ext>
              </c:extLst>
            </c:dLbl>
            <c:dLbl>
              <c:idx val="1"/>
              <c:layout>
                <c:manualLayout>
                  <c:x val="-1.9199999999999998E-2"/>
                  <c:y val="-3.481287122307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1-4AEF-8A97-539871AD11B4}"/>
                </c:ext>
              </c:extLst>
            </c:dLbl>
            <c:dLbl>
              <c:idx val="2"/>
              <c:layout>
                <c:manualLayout>
                  <c:x val="-8.5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21-4AEF-8A97-539871AD1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空き家数等の推移!$C$5:$M$5</c:f>
              <c:strCache>
                <c:ptCount val="11"/>
                <c:pt idx="0">
                  <c:v>S38</c:v>
                </c:pt>
                <c:pt idx="1">
                  <c:v>S43</c:v>
                </c:pt>
                <c:pt idx="2">
                  <c:v>S48</c:v>
                </c:pt>
                <c:pt idx="3">
                  <c:v>S53</c:v>
                </c:pt>
                <c:pt idx="4">
                  <c:v>S58</c:v>
                </c:pt>
                <c:pt idx="5">
                  <c:v>S63</c:v>
                </c:pt>
                <c:pt idx="6">
                  <c:v>H5</c:v>
                </c:pt>
                <c:pt idx="7">
                  <c:v>H10</c:v>
                </c:pt>
                <c:pt idx="8">
                  <c:v>H15</c:v>
                </c:pt>
                <c:pt idx="9">
                  <c:v>H20</c:v>
                </c:pt>
                <c:pt idx="10">
                  <c:v>H25</c:v>
                </c:pt>
              </c:strCache>
            </c:strRef>
          </c:cat>
          <c:val>
            <c:numRef>
              <c:f>空き家数等の推移!$C$6:$M$6</c:f>
              <c:numCache>
                <c:formatCode>General</c:formatCode>
                <c:ptCount val="11"/>
                <c:pt idx="0" formatCode="#,##0_);[Red]\(#,##0\)">
                  <c:v>140</c:v>
                </c:pt>
                <c:pt idx="1">
                  <c:v>197</c:v>
                </c:pt>
                <c:pt idx="2">
                  <c:v>254</c:v>
                </c:pt>
                <c:pt idx="3">
                  <c:v>285</c:v>
                </c:pt>
                <c:pt idx="4">
                  <c:v>305</c:v>
                </c:pt>
                <c:pt idx="5" formatCode="#,##0_);[Red]\(#,##0\)">
                  <c:v>330</c:v>
                </c:pt>
                <c:pt idx="6" formatCode="#,##0_);[Red]\(#,##0\)">
                  <c:v>350</c:v>
                </c:pt>
                <c:pt idx="7" formatCode="#,##0_);[Red]\(#,##0\)">
                  <c:v>385</c:v>
                </c:pt>
                <c:pt idx="8" formatCode="#,##0_);[Red]\(#,##0\)">
                  <c:v>413</c:v>
                </c:pt>
                <c:pt idx="9" formatCode="#,##0_);[Red]\(#,##0\)">
                  <c:v>435</c:v>
                </c:pt>
                <c:pt idx="10" formatCode="#,##0_);[Red]\(#,##0\)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21-4AEF-8A97-539871AD11B4}"/>
            </c:ext>
          </c:extLst>
        </c:ser>
        <c:ser>
          <c:idx val="1"/>
          <c:order val="1"/>
          <c:tx>
            <c:strRef>
              <c:f>空き家数等の推移!$B$7</c:f>
              <c:strCache>
                <c:ptCount val="1"/>
                <c:pt idx="0">
                  <c:v>世帯数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33333333333352E-2"/>
                  <c:y val="1.0443861366923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21-4AEF-8A97-539871AD11B4}"/>
                </c:ext>
              </c:extLst>
            </c:dLbl>
            <c:dLbl>
              <c:idx val="1"/>
              <c:layout>
                <c:manualLayout>
                  <c:x val="8.5333333333333337E-3"/>
                  <c:y val="6.38228599551844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21-4AEF-8A97-539871AD11B4}"/>
                </c:ext>
              </c:extLst>
            </c:dLbl>
            <c:dLbl>
              <c:idx val="2"/>
              <c:layout>
                <c:manualLayout>
                  <c:x val="1.28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21-4AEF-8A97-539871AD11B4}"/>
                </c:ext>
              </c:extLst>
            </c:dLbl>
            <c:dLbl>
              <c:idx val="3"/>
              <c:layout>
                <c:manualLayout>
                  <c:x val="1.2800000000000001E-2"/>
                  <c:y val="1.0443861366923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21-4AEF-8A97-539871AD11B4}"/>
                </c:ext>
              </c:extLst>
            </c:dLbl>
            <c:dLbl>
              <c:idx val="4"/>
              <c:layout>
                <c:manualLayout>
                  <c:x val="1.49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21-4AEF-8A97-539871AD11B4}"/>
                </c:ext>
              </c:extLst>
            </c:dLbl>
            <c:dLbl>
              <c:idx val="5"/>
              <c:layout>
                <c:manualLayout>
                  <c:x val="1.91999999999999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21-4AEF-8A97-539871AD11B4}"/>
                </c:ext>
              </c:extLst>
            </c:dLbl>
            <c:dLbl>
              <c:idx val="6"/>
              <c:layout>
                <c:manualLayout>
                  <c:x val="1.7066666666666667E-2"/>
                  <c:y val="3.19114299775922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21-4AEF-8A97-539871AD11B4}"/>
                </c:ext>
              </c:extLst>
            </c:dLbl>
            <c:dLbl>
              <c:idx val="7"/>
              <c:layout>
                <c:manualLayout>
                  <c:x val="1.2799999999999923E-2"/>
                  <c:y val="-3.4812871223077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21-4AEF-8A97-539871AD11B4}"/>
                </c:ext>
              </c:extLst>
            </c:dLbl>
            <c:dLbl>
              <c:idx val="8"/>
              <c:layout>
                <c:manualLayout>
                  <c:x val="8.53333333333325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21-4AEF-8A97-539871AD11B4}"/>
                </c:ext>
              </c:extLst>
            </c:dLbl>
            <c:dLbl>
              <c:idx val="9"/>
              <c:layout>
                <c:manualLayout>
                  <c:x val="1.70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21-4AEF-8A97-539871AD11B4}"/>
                </c:ext>
              </c:extLst>
            </c:dLbl>
            <c:dLbl>
              <c:idx val="10"/>
              <c:layout>
                <c:manualLayout>
                  <c:x val="1.0666666666666666E-2"/>
                  <c:y val="-3.481287122307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21-4AEF-8A97-539871AD1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空き家数等の推移!$C$5:$M$5</c:f>
              <c:strCache>
                <c:ptCount val="11"/>
                <c:pt idx="0">
                  <c:v>S38</c:v>
                </c:pt>
                <c:pt idx="1">
                  <c:v>S43</c:v>
                </c:pt>
                <c:pt idx="2">
                  <c:v>S48</c:v>
                </c:pt>
                <c:pt idx="3">
                  <c:v>S53</c:v>
                </c:pt>
                <c:pt idx="4">
                  <c:v>S58</c:v>
                </c:pt>
                <c:pt idx="5">
                  <c:v>S63</c:v>
                </c:pt>
                <c:pt idx="6">
                  <c:v>H5</c:v>
                </c:pt>
                <c:pt idx="7">
                  <c:v>H10</c:v>
                </c:pt>
                <c:pt idx="8">
                  <c:v>H15</c:v>
                </c:pt>
                <c:pt idx="9">
                  <c:v>H20</c:v>
                </c:pt>
                <c:pt idx="10">
                  <c:v>H25</c:v>
                </c:pt>
              </c:strCache>
            </c:strRef>
          </c:cat>
          <c:val>
            <c:numRef>
              <c:f>空き家数等の推移!$C$7:$M$7</c:f>
              <c:numCache>
                <c:formatCode>General</c:formatCode>
                <c:ptCount val="11"/>
                <c:pt idx="0" formatCode="#,##0_);[Red]\(#,##0\)">
                  <c:v>144</c:v>
                </c:pt>
                <c:pt idx="1">
                  <c:v>192</c:v>
                </c:pt>
                <c:pt idx="2">
                  <c:v>237</c:v>
                </c:pt>
                <c:pt idx="3">
                  <c:v>256</c:v>
                </c:pt>
                <c:pt idx="4">
                  <c:v>268</c:v>
                </c:pt>
                <c:pt idx="5" formatCode="#,##0_);[Red]\(#,##0\)">
                  <c:v>288</c:v>
                </c:pt>
                <c:pt idx="6" formatCode="#,##0_);[Red]\(#,##0\)">
                  <c:v>309</c:v>
                </c:pt>
                <c:pt idx="7" formatCode="#,##0_);[Red]\(#,##0\)">
                  <c:v>331</c:v>
                </c:pt>
                <c:pt idx="8" formatCode="#,##0_);[Red]\(#,##0\)">
                  <c:v>351</c:v>
                </c:pt>
                <c:pt idx="9" formatCode="#,##0_);[Red]\(#,##0\)">
                  <c:v>371</c:v>
                </c:pt>
                <c:pt idx="10" formatCode="#,##0_);[Red]\(#,##0\)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21-4AEF-8A97-539871AD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07813120"/>
        <c:axId val="207645504"/>
      </c:barChart>
      <c:lineChart>
        <c:grouping val="standard"/>
        <c:varyColors val="0"/>
        <c:ser>
          <c:idx val="3"/>
          <c:order val="3"/>
          <c:tx>
            <c:strRef>
              <c:f>空き家数等の推移!$B$9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空き家数等の推移!$C$5:$M$5</c:f>
              <c:strCache>
                <c:ptCount val="11"/>
                <c:pt idx="0">
                  <c:v>S38</c:v>
                </c:pt>
                <c:pt idx="1">
                  <c:v>S43</c:v>
                </c:pt>
                <c:pt idx="2">
                  <c:v>S48</c:v>
                </c:pt>
                <c:pt idx="3">
                  <c:v>S53</c:v>
                </c:pt>
                <c:pt idx="4">
                  <c:v>S58</c:v>
                </c:pt>
                <c:pt idx="5">
                  <c:v>S63</c:v>
                </c:pt>
                <c:pt idx="6">
                  <c:v>H5</c:v>
                </c:pt>
                <c:pt idx="7">
                  <c:v>H10</c:v>
                </c:pt>
                <c:pt idx="8">
                  <c:v>H15</c:v>
                </c:pt>
                <c:pt idx="9">
                  <c:v>H20</c:v>
                </c:pt>
                <c:pt idx="10">
                  <c:v>H25</c:v>
                </c:pt>
              </c:strCache>
            </c:strRef>
          </c:cat>
          <c:val>
            <c:numRef>
              <c:f>空き家数等の推移!$C$9:$I$9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121-4AEF-8A97-539871AD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13120"/>
        <c:axId val="207645504"/>
      </c:lineChart>
      <c:lineChart>
        <c:grouping val="standard"/>
        <c:varyColors val="0"/>
        <c:ser>
          <c:idx val="2"/>
          <c:order val="2"/>
          <c:tx>
            <c:strRef>
              <c:f>空き家数等の推移!$B$8</c:f>
              <c:strCache>
                <c:ptCount val="1"/>
                <c:pt idx="0">
                  <c:v>空家数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3925148489231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21-4AEF-8A97-539871AD11B4}"/>
                </c:ext>
              </c:extLst>
            </c:dLbl>
            <c:dLbl>
              <c:idx val="3"/>
              <c:layout>
                <c:manualLayout>
                  <c:x val="-6.4000000000000003E-3"/>
                  <c:y val="2.0887722733846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21-4AEF-8A97-539871AD11B4}"/>
                </c:ext>
              </c:extLst>
            </c:dLbl>
            <c:dLbl>
              <c:idx val="4"/>
              <c:layout>
                <c:manualLayout>
                  <c:x val="-4.2666666666666669E-3"/>
                  <c:y val="2.7850296978462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21-4AEF-8A97-539871AD11B4}"/>
                </c:ext>
              </c:extLst>
            </c:dLbl>
            <c:dLbl>
              <c:idx val="5"/>
              <c:layout>
                <c:manualLayout>
                  <c:x val="-4.2666666666666669E-3"/>
                  <c:y val="2.7850296978462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21-4AEF-8A97-539871AD11B4}"/>
                </c:ext>
              </c:extLst>
            </c:dLbl>
            <c:dLbl>
              <c:idx val="8"/>
              <c:layout>
                <c:manualLayout>
                  <c:x val="-2.1333333333333334E-3"/>
                  <c:y val="2.0887722733846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21-4AEF-8A97-539871AD11B4}"/>
                </c:ext>
              </c:extLst>
            </c:dLbl>
            <c:dLbl>
              <c:idx val="9"/>
              <c:layout>
                <c:manualLayout>
                  <c:x val="0"/>
                  <c:y val="2.0887722733846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21-4AEF-8A97-539871AD11B4}"/>
                </c:ext>
              </c:extLst>
            </c:dLbl>
            <c:dLbl>
              <c:idx val="10"/>
              <c:layout>
                <c:manualLayout>
                  <c:x val="-6.4000000000000003E-3"/>
                  <c:y val="2.0887722733846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21-4AEF-8A97-539871AD1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ja-JP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空き家数等の推移!$C$5:$M$5</c:f>
              <c:strCache>
                <c:ptCount val="11"/>
                <c:pt idx="0">
                  <c:v>S38</c:v>
                </c:pt>
                <c:pt idx="1">
                  <c:v>S43</c:v>
                </c:pt>
                <c:pt idx="2">
                  <c:v>S48</c:v>
                </c:pt>
                <c:pt idx="3">
                  <c:v>S53</c:v>
                </c:pt>
                <c:pt idx="4">
                  <c:v>S58</c:v>
                </c:pt>
                <c:pt idx="5">
                  <c:v>S63</c:v>
                </c:pt>
                <c:pt idx="6">
                  <c:v>H5</c:v>
                </c:pt>
                <c:pt idx="7">
                  <c:v>H10</c:v>
                </c:pt>
                <c:pt idx="8">
                  <c:v>H15</c:v>
                </c:pt>
                <c:pt idx="9">
                  <c:v>H20</c:v>
                </c:pt>
                <c:pt idx="10">
                  <c:v>H25</c:v>
                </c:pt>
              </c:strCache>
            </c:strRef>
          </c:cat>
          <c:val>
            <c:numRef>
              <c:f>空き家数等の推移!$C$8:$M$8</c:f>
              <c:numCache>
                <c:formatCode>#,##0.0;[Red]\-#,##0.0</c:formatCode>
                <c:ptCount val="11"/>
                <c:pt idx="0">
                  <c:v>4.0999999999999996</c:v>
                </c:pt>
                <c:pt idx="1">
                  <c:v>10.4</c:v>
                </c:pt>
                <c:pt idx="2">
                  <c:v>16.600000000000001</c:v>
                </c:pt>
                <c:pt idx="3">
                  <c:v>27.9</c:v>
                </c:pt>
                <c:pt idx="4">
                  <c:v>32.799999999999997</c:v>
                </c:pt>
                <c:pt idx="5">
                  <c:v>36.4</c:v>
                </c:pt>
                <c:pt idx="6">
                  <c:v>36.9</c:v>
                </c:pt>
                <c:pt idx="7">
                  <c:v>50.1</c:v>
                </c:pt>
                <c:pt idx="8">
                  <c:v>60.3</c:v>
                </c:pt>
                <c:pt idx="9">
                  <c:v>62.5</c:v>
                </c:pt>
                <c:pt idx="10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121-4AEF-8A97-539871AD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13632"/>
        <c:axId val="146542528"/>
      </c:lineChart>
      <c:catAx>
        <c:axId val="2078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07645504"/>
        <c:crosses val="autoZero"/>
        <c:auto val="1"/>
        <c:lblAlgn val="ctr"/>
        <c:lblOffset val="100"/>
        <c:noMultiLvlLbl val="0"/>
      </c:catAx>
      <c:valAx>
        <c:axId val="207645504"/>
        <c:scaling>
          <c:orientation val="minMax"/>
          <c:max val="50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07813120"/>
        <c:crosses val="autoZero"/>
        <c:crossBetween val="between"/>
        <c:majorUnit val="100"/>
      </c:valAx>
      <c:valAx>
        <c:axId val="146542528"/>
        <c:scaling>
          <c:orientation val="minMax"/>
          <c:max val="100"/>
        </c:scaling>
        <c:delete val="0"/>
        <c:axPos val="r"/>
        <c:numFmt formatCode="#,##0.0;[Red]\-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207813632"/>
        <c:crosses val="max"/>
        <c:crossBetween val="between"/>
        <c:majorUnit val="20"/>
      </c:valAx>
      <c:catAx>
        <c:axId val="20781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54252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4186908847226648"/>
          <c:y val="6.3568521072591255E-2"/>
          <c:w val="0.40787741792392485"/>
          <c:h val="7.788775313083559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③世帯数推計!$L$25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③世帯数推計!$L$26:$L$29</c:f>
              <c:numCache>
                <c:formatCode>#,##0_ </c:formatCode>
                <c:ptCount val="4"/>
                <c:pt idx="0">
                  <c:v>790163.17632639362</c:v>
                </c:pt>
                <c:pt idx="1">
                  <c:v>779465.02876562485</c:v>
                </c:pt>
                <c:pt idx="2">
                  <c:v>761974.66440215765</c:v>
                </c:pt>
                <c:pt idx="3">
                  <c:v>741868.44751638849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B-4EEE-9C6C-E8B3B4E7C421}"/>
            </c:ext>
          </c:extLst>
        </c:ser>
        <c:ser>
          <c:idx val="1"/>
          <c:order val="1"/>
          <c:tx>
            <c:strRef>
              <c:f>③世帯数推計!$M$25</c:f>
              <c:strCache>
                <c:ptCount val="1"/>
                <c:pt idx="0">
                  <c:v>夫婦と子供</c:v>
                </c:pt>
              </c:strCache>
            </c:strRef>
          </c:tx>
          <c:spPr>
            <a:pattFill prst="ltVert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③世帯数推計!$M$26:$M$29</c:f>
              <c:numCache>
                <c:formatCode>#,##0_ </c:formatCode>
                <c:ptCount val="4"/>
                <c:pt idx="0">
                  <c:v>1043973.486758107</c:v>
                </c:pt>
                <c:pt idx="1">
                  <c:v>991632.36154470511</c:v>
                </c:pt>
                <c:pt idx="2">
                  <c:v>927024.05874158186</c:v>
                </c:pt>
                <c:pt idx="3">
                  <c:v>860305.90699549497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B-4EEE-9C6C-E8B3B4E7C421}"/>
            </c:ext>
          </c:extLst>
        </c:ser>
        <c:ser>
          <c:idx val="2"/>
          <c:order val="2"/>
          <c:tx>
            <c:strRef>
              <c:f>③世帯数推計!$N$25</c:f>
              <c:strCache>
                <c:ptCount val="1"/>
                <c:pt idx="0">
                  <c:v>片親と子供</c:v>
                </c:pt>
              </c:strCache>
            </c:strRef>
          </c:tx>
          <c:spPr>
            <a:pattFill prst="pct5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③世帯数推計!$N$26:$N$29</c:f>
              <c:numCache>
                <c:formatCode>#,##0_ </c:formatCode>
                <c:ptCount val="4"/>
                <c:pt idx="0">
                  <c:v>436608.38354774576</c:v>
                </c:pt>
                <c:pt idx="1">
                  <c:v>456157.27514278318</c:v>
                </c:pt>
                <c:pt idx="2">
                  <c:v>461731.77871554508</c:v>
                </c:pt>
                <c:pt idx="3">
                  <c:v>456003.95613458456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B-4EEE-9C6C-E8B3B4E7C421}"/>
            </c:ext>
          </c:extLst>
        </c:ser>
        <c:ser>
          <c:idx val="4"/>
          <c:order val="3"/>
          <c:tx>
            <c:strRef>
              <c:f>③世帯数推計!$P$25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lt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③世帯数推計!$P$26:$P$29</c:f>
              <c:numCache>
                <c:formatCode>#,##0_ </c:formatCode>
                <c:ptCount val="4"/>
                <c:pt idx="0">
                  <c:v>203338.21698836758</c:v>
                </c:pt>
                <c:pt idx="1">
                  <c:v>183868.11041665907</c:v>
                </c:pt>
                <c:pt idx="2">
                  <c:v>167834.4284029539</c:v>
                </c:pt>
                <c:pt idx="3">
                  <c:v>154218.36814870589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FB-4EEE-9C6C-E8B3B4E7C421}"/>
            </c:ext>
          </c:extLst>
        </c:ser>
        <c:ser>
          <c:idx val="3"/>
          <c:order val="4"/>
          <c:tx>
            <c:strRef>
              <c:f>③世帯数推計!$O$25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③世帯数推計!$O$26:$O$29</c:f>
              <c:numCache>
                <c:formatCode>#,##0_ </c:formatCode>
                <c:ptCount val="4"/>
                <c:pt idx="0">
                  <c:v>1517851.8474743792</c:v>
                </c:pt>
                <c:pt idx="1">
                  <c:v>1554725.3993463053</c:v>
                </c:pt>
                <c:pt idx="2">
                  <c:v>1554759.7196819861</c:v>
                </c:pt>
                <c:pt idx="3">
                  <c:v>1525009.6952966547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B-4EEE-9C6C-E8B3B4E7C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666752"/>
        <c:axId val="144895936"/>
      </c:barChart>
      <c:catAx>
        <c:axId val="1906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4895936"/>
        <c:crosses val="autoZero"/>
        <c:auto val="1"/>
        <c:lblAlgn val="ctr"/>
        <c:lblOffset val="100"/>
        <c:noMultiLvlLbl val="0"/>
      </c:catAx>
      <c:valAx>
        <c:axId val="144895936"/>
        <c:scaling>
          <c:orientation val="minMax"/>
          <c:max val="4000000"/>
        </c:scaling>
        <c:delete val="1"/>
        <c:axPos val="l"/>
        <c:majorGridlines/>
        <c:numFmt formatCode="#,##0_ " sourceLinked="1"/>
        <c:majorTickMark val="out"/>
        <c:minorTickMark val="none"/>
        <c:tickLblPos val="nextTo"/>
        <c:crossAx val="1906667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③世帯数推計!$S$25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③世帯数推計!$S$26:$S$29</c:f>
              <c:numCache>
                <c:formatCode>0.0_);[Red]\(0.0\)</c:formatCode>
                <c:ptCount val="4"/>
                <c:pt idx="0">
                  <c:v>19.7939884876949</c:v>
                </c:pt>
                <c:pt idx="1">
                  <c:v>19.654434419269116</c:v>
                </c:pt>
                <c:pt idx="2">
                  <c:v>19.672367623848157</c:v>
                </c:pt>
                <c:pt idx="3">
                  <c:v>19.849820256612016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0-48DB-AC69-14E73BBF1E30}"/>
            </c:ext>
          </c:extLst>
        </c:ser>
        <c:ser>
          <c:idx val="1"/>
          <c:order val="1"/>
          <c:tx>
            <c:strRef>
              <c:f>③世帯数推計!$T$25</c:f>
              <c:strCache>
                <c:ptCount val="1"/>
                <c:pt idx="0">
                  <c:v>夫婦と子供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③世帯数推計!$T$26:$T$29</c:f>
              <c:numCache>
                <c:formatCode>0.0_);[Red]\(0.0\)</c:formatCode>
                <c:ptCount val="4"/>
                <c:pt idx="0">
                  <c:v>26.152065544766423</c:v>
                </c:pt>
                <c:pt idx="1">
                  <c:v>25.004294610715309</c:v>
                </c:pt>
                <c:pt idx="2">
                  <c:v>23.933549147627755</c:v>
                </c:pt>
                <c:pt idx="3">
                  <c:v>23.0187948776254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0-48DB-AC69-14E73BBF1E30}"/>
            </c:ext>
          </c:extLst>
        </c:ser>
        <c:ser>
          <c:idx val="2"/>
          <c:order val="2"/>
          <c:tx>
            <c:strRef>
              <c:f>③世帯数推計!$U$25</c:f>
              <c:strCache>
                <c:ptCount val="1"/>
                <c:pt idx="0">
                  <c:v>片親と子供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③世帯数推計!$U$26:$U$29</c:f>
              <c:numCache>
                <c:formatCode>0.0_);[Red]\(0.0\)</c:formatCode>
                <c:ptCount val="4"/>
                <c:pt idx="0">
                  <c:v>10.937261538501899</c:v>
                </c:pt>
                <c:pt idx="1">
                  <c:v>11.502136617167137</c:v>
                </c:pt>
                <c:pt idx="2">
                  <c:v>11.920812749899337</c:v>
                </c:pt>
                <c:pt idx="3">
                  <c:v>12.201080388144607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0-48DB-AC69-14E73BBF1E30}"/>
            </c:ext>
          </c:extLst>
        </c:ser>
        <c:ser>
          <c:idx val="3"/>
          <c:order val="3"/>
          <c:tx>
            <c:strRef>
              <c:f>③世帯数推計!$V$25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③世帯数推計!$V$26:$V$29</c:f>
              <c:numCache>
                <c:formatCode>0.0_);[Red]\(0.0\)</c:formatCode>
                <c:ptCount val="4"/>
                <c:pt idx="0">
                  <c:v>38.022958921745357</c:v>
                </c:pt>
                <c:pt idx="1">
                  <c:v>39.202847175600638</c:v>
                </c:pt>
                <c:pt idx="2">
                  <c:v>40.140186020925825</c:v>
                </c:pt>
                <c:pt idx="3">
                  <c:v>40.803957147079693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E0-48DB-AC69-14E73BBF1E30}"/>
            </c:ext>
          </c:extLst>
        </c:ser>
        <c:ser>
          <c:idx val="4"/>
          <c:order val="4"/>
          <c:tx>
            <c:strRef>
              <c:f>③世帯数推計!$W$25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pct7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③世帯数推計!$W$26:$W$29</c:f>
              <c:numCache>
                <c:formatCode>0.0_);[Red]\(0.0\)</c:formatCode>
                <c:ptCount val="4"/>
                <c:pt idx="0">
                  <c:v>5.0937255072914152</c:v>
                </c:pt>
                <c:pt idx="1">
                  <c:v>4.6362871772478051</c:v>
                </c:pt>
                <c:pt idx="2">
                  <c:v>4.3330844576989085</c:v>
                </c:pt>
                <c:pt idx="3">
                  <c:v>4.1263473305382856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0-48DB-AC69-14E73BBF1E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0249472"/>
        <c:axId val="193179008"/>
      </c:barChart>
      <c:catAx>
        <c:axId val="190249472"/>
        <c:scaling>
          <c:orientation val="maxMin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93179008"/>
        <c:crosses val="autoZero"/>
        <c:auto val="1"/>
        <c:lblAlgn val="ctr"/>
        <c:lblOffset val="100"/>
        <c:noMultiLvlLbl val="0"/>
      </c:catAx>
      <c:valAx>
        <c:axId val="193179008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ja-JP"/>
          </a:p>
        </c:txPr>
        <c:crossAx val="190249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6158728422001"/>
          <c:y val="0.10657609952005483"/>
          <c:w val="0.87313841271577997"/>
          <c:h val="0.809525602159514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'4(1)'!$P$21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8258977716453257E-3"/>
                  <c:y val="5.593504756168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1-4AAF-B92C-81154F056A11}"/>
                </c:ext>
              </c:extLst>
            </c:dLbl>
            <c:dLbl>
              <c:idx val="3"/>
              <c:layout>
                <c:manualLayout>
                  <c:x val="5.1656502740430599E-3"/>
                  <c:y val="-5.9099757970899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1-4AAF-B92C-81154F056A11}"/>
                </c:ext>
              </c:extLst>
            </c:dLbl>
            <c:dLbl>
              <c:idx val="4"/>
              <c:layout>
                <c:manualLayout>
                  <c:x val="4.312429508702309E-3"/>
                  <c:y val="-5.209073814295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1-4AAF-B92C-81154F056A11}"/>
                </c:ext>
              </c:extLst>
            </c:dLbl>
            <c:dLbl>
              <c:idx val="5"/>
              <c:layout>
                <c:manualLayout>
                  <c:x val="6.2579066532901517E-3"/>
                  <c:y val="-1.1311146049581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1-4AAF-B92C-81154F056A11}"/>
                </c:ext>
              </c:extLst>
            </c:dLbl>
            <c:dLbl>
              <c:idx val="6"/>
              <c:layout>
                <c:manualLayout>
                  <c:x val="6.1172539314027219E-3"/>
                  <c:y val="-1.514563956733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1-4AAF-B92C-81154F056A1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'4(1)'!$Q$21:$Z$21</c:f>
              <c:numCache>
                <c:formatCode>0.0</c:formatCode>
                <c:ptCount val="10"/>
                <c:pt idx="0">
                  <c:v>19.493696600255049</c:v>
                </c:pt>
                <c:pt idx="1">
                  <c:v>19.230220970010297</c:v>
                </c:pt>
                <c:pt idx="2" formatCode="0.0_);[Red]\(0.0\)">
                  <c:v>19.622608298963399</c:v>
                </c:pt>
                <c:pt idx="3">
                  <c:v>19</c:v>
                </c:pt>
                <c:pt idx="4" formatCode="General">
                  <c:v>17.399999999999999</c:v>
                </c:pt>
                <c:pt idx="5" formatCode="General">
                  <c:v>15.2</c:v>
                </c:pt>
                <c:pt idx="6" formatCode="General">
                  <c:v>13.5</c:v>
                </c:pt>
                <c:pt idx="7" formatCode="General">
                  <c:v>12.1</c:v>
                </c:pt>
                <c:pt idx="8" formatCode="General">
                  <c:v>11.5</c:v>
                </c:pt>
                <c:pt idx="9" formatCode="General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11-4AAF-B92C-81154F056A11}"/>
            </c:ext>
          </c:extLst>
        </c:ser>
        <c:ser>
          <c:idx val="1"/>
          <c:order val="1"/>
          <c:tx>
            <c:strRef>
              <c:f>'4(1)'!$P$22</c:f>
              <c:strCache>
                <c:ptCount val="1"/>
                <c:pt idx="0">
                  <c:v>夫婦と子供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'4(1)'!$Q$22:$Z$22</c:f>
              <c:numCache>
                <c:formatCode>0.0</c:formatCode>
                <c:ptCount val="10"/>
                <c:pt idx="0">
                  <c:v>26.903735439681242</c:v>
                </c:pt>
                <c:pt idx="1">
                  <c:v>28.410796073213596</c:v>
                </c:pt>
                <c:pt idx="2" formatCode="0.0_);[Red]\(0.0\)">
                  <c:v>32.428069680969138</c:v>
                </c:pt>
                <c:pt idx="3" formatCode="General">
                  <c:v>34.4</c:v>
                </c:pt>
                <c:pt idx="4" formatCode="General">
                  <c:v>37.799999999999997</c:v>
                </c:pt>
                <c:pt idx="5" formatCode="General">
                  <c:v>42.1</c:v>
                </c:pt>
                <c:pt idx="6" formatCode="General">
                  <c:v>45.3</c:v>
                </c:pt>
                <c:pt idx="7" formatCode="General">
                  <c:v>47.5</c:v>
                </c:pt>
                <c:pt idx="8" formatCode="General">
                  <c:v>47.1</c:v>
                </c:pt>
                <c:pt idx="9" formatCode="General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11-4AAF-B92C-81154F056A11}"/>
            </c:ext>
          </c:extLst>
        </c:ser>
        <c:ser>
          <c:idx val="2"/>
          <c:order val="2"/>
          <c:tx>
            <c:strRef>
              <c:f>'4(1)'!$P$23</c:f>
              <c:strCache>
                <c:ptCount val="1"/>
                <c:pt idx="0">
                  <c:v>片親と子供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811-4AAF-B92C-81154F056A11}"/>
              </c:ext>
            </c:extLst>
          </c:dPt>
          <c:dLbls>
            <c:dLbl>
              <c:idx val="1"/>
              <c:layout>
                <c:manualLayout>
                  <c:x val="1.4534738410086121E-2"/>
                  <c:y val="-4.2877973586635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1-4AAF-B92C-81154F056A11}"/>
                </c:ext>
              </c:extLst>
            </c:dLbl>
            <c:dLbl>
              <c:idx val="4"/>
              <c:layout>
                <c:manualLayout>
                  <c:x val="1.3123777622343735E-2"/>
                  <c:y val="-5.209073814295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1-4AAF-B92C-81154F056A11}"/>
                </c:ext>
              </c:extLst>
            </c:dLbl>
            <c:dLbl>
              <c:idx val="6"/>
              <c:layout>
                <c:manualLayout>
                  <c:x val="4.0751763025993704E-5"/>
                  <c:y val="-6.0753545017941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1-4AAF-B92C-81154F056A11}"/>
                </c:ext>
              </c:extLst>
            </c:dLbl>
            <c:dLbl>
              <c:idx val="7"/>
              <c:layout>
                <c:manualLayout>
                  <c:x val="5.5903905976803824E-3"/>
                  <c:y val="1.148721193168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11-4AAF-B92C-81154F056A1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'4(1)'!$Q$23:$Z$23</c:f>
              <c:numCache>
                <c:formatCode>0.0</c:formatCode>
                <c:ptCount val="10"/>
                <c:pt idx="0">
                  <c:v>9.6895168256967512</c:v>
                </c:pt>
                <c:pt idx="1">
                  <c:v>9.5113383041101631</c:v>
                </c:pt>
                <c:pt idx="2" formatCode="0.0_);[Red]\(0.0\)">
                  <c:v>9.3411589673349233</c:v>
                </c:pt>
                <c:pt idx="3" formatCode="General">
                  <c:v>8.5</c:v>
                </c:pt>
                <c:pt idx="4" formatCode="0.0_ ">
                  <c:v>8</c:v>
                </c:pt>
                <c:pt idx="5" formatCode="General">
                  <c:v>7.7</c:v>
                </c:pt>
                <c:pt idx="6" formatCode="General">
                  <c:v>7.2</c:v>
                </c:pt>
                <c:pt idx="7" formatCode="General">
                  <c:v>6.3</c:v>
                </c:pt>
                <c:pt idx="8" formatCode="General">
                  <c:v>5.7</c:v>
                </c:pt>
                <c:pt idx="9" formatCode="General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11-4AAF-B92C-81154F056A11}"/>
            </c:ext>
          </c:extLst>
        </c:ser>
        <c:ser>
          <c:idx val="4"/>
          <c:order val="3"/>
          <c:tx>
            <c:strRef>
              <c:f>'4(1)'!$P$25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500707099824634E-3"/>
                  <c:y val="3.325515253143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11-4AAF-B92C-81154F056A11}"/>
                </c:ext>
              </c:extLst>
            </c:dLbl>
            <c:dLbl>
              <c:idx val="1"/>
              <c:layout>
                <c:manualLayout>
                  <c:x val="1.8142739011781053E-2"/>
                  <c:y val="-5.945765253749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11-4AAF-B92C-81154F056A11}"/>
                </c:ext>
              </c:extLst>
            </c:dLbl>
            <c:dLbl>
              <c:idx val="2"/>
              <c:layout>
                <c:manualLayout>
                  <c:x val="2.6870468468843334E-2"/>
                  <c:y val="1.92096438196287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11-4AAF-B92C-81154F056A11}"/>
                </c:ext>
              </c:extLst>
            </c:dLbl>
            <c:dLbl>
              <c:idx val="3"/>
              <c:layout>
                <c:manualLayout>
                  <c:x val="2.3481103140289727E-2"/>
                  <c:y val="-1.3748183620226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11-4AAF-B92C-81154F056A11}"/>
                </c:ext>
              </c:extLst>
            </c:dLbl>
            <c:dLbl>
              <c:idx val="4"/>
              <c:layout>
                <c:manualLayout>
                  <c:x val="2.038220446050043E-2"/>
                  <c:y val="-2.9414950967618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11-4AAF-B92C-81154F056A11}"/>
                </c:ext>
              </c:extLst>
            </c:dLbl>
            <c:dLbl>
              <c:idx val="6"/>
              <c:layout>
                <c:manualLayout>
                  <c:x val="2.0743143805523494E-2"/>
                  <c:y val="-3.8078573511644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11-4AAF-B92C-81154F056A1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'4(1)'!$Q$25:$Z$25</c:f>
              <c:numCache>
                <c:formatCode>0.0</c:formatCode>
                <c:ptCount val="10"/>
                <c:pt idx="0">
                  <c:v>37.530614854223913</c:v>
                </c:pt>
                <c:pt idx="1">
                  <c:v>35.778398594504871</c:v>
                </c:pt>
                <c:pt idx="2" formatCode="0.0_);[Red]\(0.0\)">
                  <c:v>32.077542623182296</c:v>
                </c:pt>
                <c:pt idx="3" formatCode="General">
                  <c:v>29.8</c:v>
                </c:pt>
                <c:pt idx="4" formatCode="General">
                  <c:v>27.4</c:v>
                </c:pt>
                <c:pt idx="5" formatCode="General">
                  <c:v>24.6</c:v>
                </c:pt>
                <c:pt idx="6" formatCode="General">
                  <c:v>22.5</c:v>
                </c:pt>
                <c:pt idx="7" formatCode="General">
                  <c:v>21.9</c:v>
                </c:pt>
                <c:pt idx="8" formatCode="General">
                  <c:v>22.7</c:v>
                </c:pt>
                <c:pt idx="9" formatCode="General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811-4AAF-B92C-81154F056A11}"/>
            </c:ext>
          </c:extLst>
        </c:ser>
        <c:ser>
          <c:idx val="3"/>
          <c:order val="4"/>
          <c:tx>
            <c:strRef>
              <c:f>'4(1)'!$P$24</c:f>
              <c:strCache>
                <c:ptCount val="1"/>
                <c:pt idx="0">
                  <c:v>その他の親族世帯</c:v>
                </c:pt>
              </c:strCache>
            </c:strRef>
          </c:tx>
          <c:spPr>
            <a:pattFill prst="pct7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70540800938348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11-4AAF-B92C-81154F056A11}"/>
                </c:ext>
              </c:extLst>
            </c:dLbl>
            <c:dLbl>
              <c:idx val="1"/>
              <c:layout>
                <c:manualLayout>
                  <c:x val="-1.5418844134344634E-2"/>
                  <c:y val="7.1625077123851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11-4AAF-B92C-81154F056A11}"/>
                </c:ext>
              </c:extLst>
            </c:dLbl>
            <c:dLbl>
              <c:idx val="2"/>
              <c:layout>
                <c:manualLayout>
                  <c:x val="-1.7550897978201935E-2"/>
                  <c:y val="7.1625077123854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11-4AAF-B92C-81154F056A1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'4(1)'!$Q$24:$Z$24</c:f>
              <c:numCache>
                <c:formatCode>0.0</c:formatCode>
                <c:ptCount val="10"/>
                <c:pt idx="0">
                  <c:v>4.8457537066399627</c:v>
                </c:pt>
                <c:pt idx="1">
                  <c:v>5.7505873884694259</c:v>
                </c:pt>
                <c:pt idx="2" formatCode="0.0_);[Red]\(0.0\)">
                  <c:v>5.9228099648163965</c:v>
                </c:pt>
                <c:pt idx="3" formatCode="General">
                  <c:v>7.8</c:v>
                </c:pt>
                <c:pt idx="4">
                  <c:v>9</c:v>
                </c:pt>
                <c:pt idx="5" formatCode="0.0_ ">
                  <c:v>10.1</c:v>
                </c:pt>
                <c:pt idx="6" formatCode="General">
                  <c:v>11.3</c:v>
                </c:pt>
                <c:pt idx="7">
                  <c:v>12</c:v>
                </c:pt>
                <c:pt idx="8" formatCode="General">
                  <c:v>12.7</c:v>
                </c:pt>
                <c:pt idx="9" formatCode="General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811-4AAF-B92C-81154F056A11}"/>
            </c:ext>
          </c:extLst>
        </c:ser>
        <c:ser>
          <c:idx val="5"/>
          <c:order val="5"/>
          <c:tx>
            <c:strRef>
              <c:f>'4(1)'!$P$26</c:f>
              <c:strCache>
                <c:ptCount val="1"/>
                <c:pt idx="0">
                  <c:v>非親族世帯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'4(1)'!$Q$26:$Z$26</c:f>
              <c:numCache>
                <c:formatCode>0.0</c:formatCode>
                <c:ptCount val="10"/>
                <c:pt idx="0">
                  <c:v>1.2576940676151562</c:v>
                </c:pt>
                <c:pt idx="1">
                  <c:v>0.90485156850964843</c:v>
                </c:pt>
                <c:pt idx="2" formatCode="0.0_);[Red]\(0.0\)">
                  <c:v>0.60781046473381972</c:v>
                </c:pt>
                <c:pt idx="3" formatCode="General">
                  <c:v>0.5</c:v>
                </c:pt>
                <c:pt idx="4" formatCode="General">
                  <c:v>0.4</c:v>
                </c:pt>
                <c:pt idx="5" formatCode="General">
                  <c:v>0.3</c:v>
                </c:pt>
                <c:pt idx="6" formatCode="General">
                  <c:v>0.2</c:v>
                </c:pt>
                <c:pt idx="7" formatCode="General">
                  <c:v>0.2</c:v>
                </c:pt>
                <c:pt idx="8" formatCode="General">
                  <c:v>0.3</c:v>
                </c:pt>
                <c:pt idx="9" formatCode="General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811-4AAF-B92C-81154F056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47936"/>
        <c:axId val="144898240"/>
      </c:barChart>
      <c:catAx>
        <c:axId val="190247936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ja-JP"/>
          </a:p>
        </c:txPr>
        <c:crossAx val="144898240"/>
        <c:crosses val="autoZero"/>
        <c:auto val="1"/>
        <c:lblAlgn val="ctr"/>
        <c:lblOffset val="100"/>
        <c:noMultiLvlLbl val="0"/>
      </c:catAx>
      <c:valAx>
        <c:axId val="144898240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ja-JP"/>
          </a:p>
        </c:txPr>
        <c:crossAx val="190247936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まとめ!$B$4</c:f>
              <c:strCache>
                <c:ptCount val="1"/>
                <c:pt idx="0">
                  <c:v>20歳未満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まとめ!$C$4:$K$4</c:f>
              <c:numCache>
                <c:formatCode>#,##0_);[Red]\(#,##0\)</c:formatCode>
                <c:ptCount val="9"/>
                <c:pt idx="0">
                  <c:v>42085</c:v>
                </c:pt>
                <c:pt idx="1">
                  <c:v>37685</c:v>
                </c:pt>
                <c:pt idx="2">
                  <c:v>30778</c:v>
                </c:pt>
                <c:pt idx="3">
                  <c:v>25172</c:v>
                </c:pt>
                <c:pt idx="4">
                  <c:v>20810</c:v>
                </c:pt>
                <c:pt idx="5">
                  <c:v>23795.846118980407</c:v>
                </c:pt>
                <c:pt idx="6">
                  <c:v>22282.161317170176</c:v>
                </c:pt>
                <c:pt idx="7">
                  <c:v>20908.83176557325</c:v>
                </c:pt>
                <c:pt idx="8">
                  <c:v>18175.249307202765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9-4F0E-9EC4-1990ADA9F0CE}"/>
            </c:ext>
          </c:extLst>
        </c:ser>
        <c:ser>
          <c:idx val="1"/>
          <c:order val="1"/>
          <c:tx>
            <c:strRef>
              <c:f>まとめ!$B$5</c:f>
              <c:strCache>
                <c:ptCount val="1"/>
                <c:pt idx="0">
                  <c:v>20～29歳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まとめ!$C$5:$K$5</c:f>
              <c:numCache>
                <c:formatCode>#,##0_);[Red]\(#,##0\)</c:formatCode>
                <c:ptCount val="9"/>
                <c:pt idx="0">
                  <c:v>267564</c:v>
                </c:pt>
                <c:pt idx="1">
                  <c:v>269349</c:v>
                </c:pt>
                <c:pt idx="2">
                  <c:v>235269</c:v>
                </c:pt>
                <c:pt idx="3">
                  <c:v>227701</c:v>
                </c:pt>
                <c:pt idx="4">
                  <c:v>213119</c:v>
                </c:pt>
                <c:pt idx="5">
                  <c:v>207558.98656846926</c:v>
                </c:pt>
                <c:pt idx="6">
                  <c:v>197259.44304687146</c:v>
                </c:pt>
                <c:pt idx="7">
                  <c:v>181252.04237619182</c:v>
                </c:pt>
                <c:pt idx="8">
                  <c:v>168029.48685627163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9-4F0E-9EC4-1990ADA9F0CE}"/>
            </c:ext>
          </c:extLst>
        </c:ser>
        <c:ser>
          <c:idx val="2"/>
          <c:order val="2"/>
          <c:tx>
            <c:strRef>
              <c:f>まとめ!$B$6</c:f>
              <c:strCache>
                <c:ptCount val="1"/>
                <c:pt idx="0">
                  <c:v>30～39歳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まとめ!$C$6:$K$6</c:f>
              <c:numCache>
                <c:formatCode>#,##0_);[Red]\(#,##0\)</c:formatCode>
                <c:ptCount val="9"/>
                <c:pt idx="0">
                  <c:v>106815</c:v>
                </c:pt>
                <c:pt idx="1">
                  <c:v>141015</c:v>
                </c:pt>
                <c:pt idx="2">
                  <c:v>174207</c:v>
                </c:pt>
                <c:pt idx="3">
                  <c:v>193301</c:v>
                </c:pt>
                <c:pt idx="4">
                  <c:v>174290</c:v>
                </c:pt>
                <c:pt idx="5">
                  <c:v>157958.01056487797</c:v>
                </c:pt>
                <c:pt idx="6">
                  <c:v>147067.68051797524</c:v>
                </c:pt>
                <c:pt idx="7">
                  <c:v>140765.13318481337</c:v>
                </c:pt>
                <c:pt idx="8">
                  <c:v>132460.58786815582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59-4F0E-9EC4-1990ADA9F0CE}"/>
            </c:ext>
          </c:extLst>
        </c:ser>
        <c:ser>
          <c:idx val="3"/>
          <c:order val="3"/>
          <c:tx>
            <c:strRef>
              <c:f>まとめ!$B$7</c:f>
              <c:strCache>
                <c:ptCount val="1"/>
                <c:pt idx="0">
                  <c:v>40～49歳</c:v>
                </c:pt>
              </c:strCache>
            </c:strRef>
          </c:tx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まとめ!$C$7:$K$7</c:f>
              <c:numCache>
                <c:formatCode>#,##0_);[Red]\(#,##0\)</c:formatCode>
                <c:ptCount val="9"/>
                <c:pt idx="0">
                  <c:v>115762</c:v>
                </c:pt>
                <c:pt idx="1">
                  <c:v>101375</c:v>
                </c:pt>
                <c:pt idx="2">
                  <c:v>112839</c:v>
                </c:pt>
                <c:pt idx="3">
                  <c:v>165180</c:v>
                </c:pt>
                <c:pt idx="4">
                  <c:v>188665</c:v>
                </c:pt>
                <c:pt idx="5">
                  <c:v>206060.28872744509</c:v>
                </c:pt>
                <c:pt idx="6">
                  <c:v>175001.14041552733</c:v>
                </c:pt>
                <c:pt idx="7">
                  <c:v>158083.56894496208</c:v>
                </c:pt>
                <c:pt idx="8">
                  <c:v>145944.14885929029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59-4F0E-9EC4-1990ADA9F0CE}"/>
            </c:ext>
          </c:extLst>
        </c:ser>
        <c:ser>
          <c:idx val="4"/>
          <c:order val="4"/>
          <c:tx>
            <c:strRef>
              <c:f>まとめ!$B$8</c:f>
              <c:strCache>
                <c:ptCount val="1"/>
                <c:pt idx="0">
                  <c:v>50～59歳</c:v>
                </c:pt>
              </c:strCache>
            </c:strRef>
          </c:tx>
          <c:spPr>
            <a:pattFill prst="pct5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まとめ!$C$8:$K$8</c:f>
              <c:numCache>
                <c:formatCode>#,##0_);[Red]\(#,##0\)</c:formatCode>
                <c:ptCount val="9"/>
                <c:pt idx="0">
                  <c:v>120093</c:v>
                </c:pt>
                <c:pt idx="1">
                  <c:v>152065</c:v>
                </c:pt>
                <c:pt idx="2">
                  <c:v>165801</c:v>
                </c:pt>
                <c:pt idx="3">
                  <c:v>158052</c:v>
                </c:pt>
                <c:pt idx="4">
                  <c:v>162961</c:v>
                </c:pt>
                <c:pt idx="5">
                  <c:v>234687.47396755105</c:v>
                </c:pt>
                <c:pt idx="6">
                  <c:v>284878.90677611023</c:v>
                </c:pt>
                <c:pt idx="7">
                  <c:v>280587.59306199895</c:v>
                </c:pt>
                <c:pt idx="8">
                  <c:v>237985.39949716174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59-4F0E-9EC4-1990ADA9F0CE}"/>
            </c:ext>
          </c:extLst>
        </c:ser>
        <c:ser>
          <c:idx val="5"/>
          <c:order val="5"/>
          <c:tx>
            <c:strRef>
              <c:f>まとめ!$B$9</c:f>
              <c:strCache>
                <c:ptCount val="1"/>
                <c:pt idx="0">
                  <c:v>60～69歳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まとめ!$C$9:$K$9</c:f>
              <c:numCache>
                <c:formatCode>#,##0_);[Red]\(#,##0\)</c:formatCode>
                <c:ptCount val="9"/>
                <c:pt idx="0">
                  <c:v>122278</c:v>
                </c:pt>
                <c:pt idx="1">
                  <c:v>149224</c:v>
                </c:pt>
                <c:pt idx="2">
                  <c:v>184764</c:v>
                </c:pt>
                <c:pt idx="3">
                  <c:v>234294</c:v>
                </c:pt>
                <c:pt idx="4">
                  <c:v>229912</c:v>
                </c:pt>
                <c:pt idx="5">
                  <c:v>196682.10708071163</c:v>
                </c:pt>
                <c:pt idx="6">
                  <c:v>211261.18283465103</c:v>
                </c:pt>
                <c:pt idx="7">
                  <c:v>267507.0097372497</c:v>
                </c:pt>
                <c:pt idx="8">
                  <c:v>318331.13899296563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59-4F0E-9EC4-1990ADA9F0CE}"/>
            </c:ext>
          </c:extLst>
        </c:ser>
        <c:ser>
          <c:idx val="6"/>
          <c:order val="6"/>
          <c:tx>
            <c:strRef>
              <c:f>まとめ!$B$10</c:f>
              <c:strCache>
                <c:ptCount val="1"/>
                <c:pt idx="0">
                  <c:v>70歳以上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まとめ!$C$10:$K$10</c:f>
              <c:numCache>
                <c:formatCode>#,##0_);[Red]\(#,##0\)</c:formatCode>
                <c:ptCount val="9"/>
                <c:pt idx="0">
                  <c:v>122828</c:v>
                </c:pt>
                <c:pt idx="1">
                  <c:v>178079</c:v>
                </c:pt>
                <c:pt idx="2">
                  <c:v>248116</c:v>
                </c:pt>
                <c:pt idx="3">
                  <c:v>320164</c:v>
                </c:pt>
                <c:pt idx="4">
                  <c:v>388126</c:v>
                </c:pt>
                <c:pt idx="5">
                  <c:v>491109.13444634376</c:v>
                </c:pt>
                <c:pt idx="6">
                  <c:v>516974.8844379998</c:v>
                </c:pt>
                <c:pt idx="7">
                  <c:v>505655.54061119724</c:v>
                </c:pt>
                <c:pt idx="8">
                  <c:v>504083.68391560693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59-4F0E-9EC4-1990ADA9F0CE}"/>
            </c:ext>
          </c:extLst>
        </c:ser>
        <c:ser>
          <c:idx val="7"/>
          <c:order val="7"/>
          <c:tx>
            <c:strRef>
              <c:f>まとめ!$B$11</c:f>
              <c:strCache>
                <c:ptCount val="1"/>
                <c:pt idx="0">
                  <c:v>総計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まとめ!$C$11:$K$11</c:f>
              <c:numCache>
                <c:formatCode>#,##0_);[Red]\(#,##0\)</c:formatCode>
                <c:ptCount val="9"/>
                <c:pt idx="0">
                  <c:v>897425</c:v>
                </c:pt>
                <c:pt idx="1">
                  <c:v>1028792</c:v>
                </c:pt>
                <c:pt idx="2">
                  <c:v>1151774</c:v>
                </c:pt>
                <c:pt idx="3">
                  <c:v>1367908</c:v>
                </c:pt>
                <c:pt idx="4">
                  <c:v>1470615</c:v>
                </c:pt>
                <c:pt idx="5">
                  <c:v>1517851.8474743792</c:v>
                </c:pt>
                <c:pt idx="6">
                  <c:v>1554725.3993463053</c:v>
                </c:pt>
                <c:pt idx="7">
                  <c:v>1554759.7196819861</c:v>
                </c:pt>
                <c:pt idx="8">
                  <c:v>1525009.6952966547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59-4F0E-9EC4-1990ADA9F0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/>
        <c:axId val="195527168"/>
        <c:axId val="193175552"/>
      </c:barChart>
      <c:catAx>
        <c:axId val="19552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93175552"/>
        <c:crosses val="autoZero"/>
        <c:auto val="1"/>
        <c:lblAlgn val="ctr"/>
        <c:lblOffset val="100"/>
        <c:noMultiLvlLbl val="0"/>
      </c:catAx>
      <c:valAx>
        <c:axId val="193175552"/>
        <c:scaling>
          <c:orientation val="minMax"/>
          <c:max val="17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95527168"/>
        <c:crosses val="autoZero"/>
        <c:crossBetween val="between"/>
        <c:dispUnits>
          <c:builtInUnit val="thousands"/>
          <c:dispUnitsLbl>
            <c:txPr>
              <a:bodyPr rot="0" vert="horz"/>
              <a:lstStyle/>
              <a:p>
                <a:pPr>
                  <a:defRPr sz="1400"/>
                </a:pPr>
                <a:endParaRPr lang="ja-JP"/>
              </a:p>
            </c:txPr>
          </c:dispUnitsLbl>
        </c:dispUnits>
      </c:valAx>
    </c:plotArea>
    <c:legend>
      <c:legendPos val="b"/>
      <c:legendEntry>
        <c:idx val="7"/>
        <c:delete val="1"/>
      </c:legendEntry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Sheet2!$Q$4</c:f>
              <c:strCache>
                <c:ptCount val="1"/>
                <c:pt idx="0">
                  <c:v>100万円未満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Sheet2!$Q$5:$Q$12</c:f>
              <c:numCache>
                <c:formatCode>#,##0_ </c:formatCode>
                <c:ptCount val="8"/>
                <c:pt idx="0">
                  <c:v>208798.64054550996</c:v>
                </c:pt>
                <c:pt idx="1">
                  <c:v>35075.60786914995</c:v>
                </c:pt>
                <c:pt idx="2">
                  <c:v>4510.4585579100012</c:v>
                </c:pt>
                <c:pt idx="3">
                  <c:v>7215.2285148400006</c:v>
                </c:pt>
                <c:pt idx="4">
                  <c:v>12306.638686890008</c:v>
                </c:pt>
                <c:pt idx="5">
                  <c:v>20130.039351939995</c:v>
                </c:pt>
                <c:pt idx="6">
                  <c:v>42526.249122809968</c:v>
                </c:pt>
                <c:pt idx="7">
                  <c:v>81212.588070280035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6-400D-9822-E3386D3C88E3}"/>
            </c:ext>
          </c:extLst>
        </c:ser>
        <c:ser>
          <c:idx val="1"/>
          <c:order val="1"/>
          <c:tx>
            <c:strRef>
              <c:f>Sheet2!$R$4</c:f>
              <c:strCache>
                <c:ptCount val="1"/>
                <c:pt idx="0">
                  <c:v>100～200万円未満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Sheet2!$R$5:$R$12</c:f>
              <c:numCache>
                <c:formatCode>#,##0_ </c:formatCode>
                <c:ptCount val="8"/>
                <c:pt idx="0">
                  <c:v>377169.50881296035</c:v>
                </c:pt>
                <c:pt idx="1">
                  <c:v>27952.276022530023</c:v>
                </c:pt>
                <c:pt idx="2">
                  <c:v>9987.2833681599968</c:v>
                </c:pt>
                <c:pt idx="3">
                  <c:v>12295.970344180001</c:v>
                </c:pt>
                <c:pt idx="4">
                  <c:v>20776.033315820005</c:v>
                </c:pt>
                <c:pt idx="5">
                  <c:v>33835.755259470003</c:v>
                </c:pt>
                <c:pt idx="6">
                  <c:v>106493.06807122033</c:v>
                </c:pt>
                <c:pt idx="7">
                  <c:v>159767.60630265999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6-400D-9822-E3386D3C88E3}"/>
            </c:ext>
          </c:extLst>
        </c:ser>
        <c:ser>
          <c:idx val="2"/>
          <c:order val="2"/>
          <c:tx>
            <c:strRef>
              <c:f>Sheet2!$S$4</c:f>
              <c:strCache>
                <c:ptCount val="1"/>
                <c:pt idx="0">
                  <c:v>200～300万円未満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Sheet2!$S$5:$S$12</c:f>
              <c:numCache>
                <c:formatCode>#,##0_ </c:formatCode>
                <c:ptCount val="8"/>
                <c:pt idx="0">
                  <c:v>276842.70023422001</c:v>
                </c:pt>
                <c:pt idx="1">
                  <c:v>21331.845774319994</c:v>
                </c:pt>
                <c:pt idx="2">
                  <c:v>30202.160083579984</c:v>
                </c:pt>
                <c:pt idx="3">
                  <c:v>32783.720910930038</c:v>
                </c:pt>
                <c:pt idx="4">
                  <c:v>26233.388571360021</c:v>
                </c:pt>
                <c:pt idx="5">
                  <c:v>25007.640770660008</c:v>
                </c:pt>
                <c:pt idx="6">
                  <c:v>51615.603222720005</c:v>
                </c:pt>
                <c:pt idx="7">
                  <c:v>86635.955995350043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6-400D-9822-E3386D3C88E3}"/>
            </c:ext>
          </c:extLst>
        </c:ser>
        <c:ser>
          <c:idx val="3"/>
          <c:order val="3"/>
          <c:tx>
            <c:strRef>
              <c:f>Sheet2!$T$4</c:f>
              <c:strCache>
                <c:ptCount val="1"/>
                <c:pt idx="0">
                  <c:v>300～400万円未満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Sheet2!$T$5:$T$12</c:f>
              <c:numCache>
                <c:formatCode>#,##0_ </c:formatCode>
                <c:ptCount val="8"/>
                <c:pt idx="0">
                  <c:v>158926.60682818992</c:v>
                </c:pt>
                <c:pt idx="1">
                  <c:v>3815.2563286799991</c:v>
                </c:pt>
                <c:pt idx="2">
                  <c:v>26225.364294709983</c:v>
                </c:pt>
                <c:pt idx="3">
                  <c:v>35011.183761599954</c:v>
                </c:pt>
                <c:pt idx="4">
                  <c:v>26239.772698410005</c:v>
                </c:pt>
                <c:pt idx="5">
                  <c:v>19012.768117930002</c:v>
                </c:pt>
                <c:pt idx="6">
                  <c:v>22501.265283409979</c:v>
                </c:pt>
                <c:pt idx="7">
                  <c:v>25031.730491180002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6-400D-9822-E3386D3C88E3}"/>
            </c:ext>
          </c:extLst>
        </c:ser>
        <c:ser>
          <c:idx val="4"/>
          <c:order val="4"/>
          <c:tx>
            <c:strRef>
              <c:f>Sheet2!$U$4</c:f>
              <c:strCache>
                <c:ptCount val="1"/>
                <c:pt idx="0">
                  <c:v>400～500万円未満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Sheet2!$U$5:$U$12</c:f>
              <c:numCache>
                <c:formatCode>#,##0_ </c:formatCode>
                <c:ptCount val="8"/>
                <c:pt idx="0">
                  <c:v>95254.187505429989</c:v>
                </c:pt>
                <c:pt idx="1">
                  <c:v>800.20230415000003</c:v>
                </c:pt>
                <c:pt idx="2">
                  <c:v>11161.47128767</c:v>
                </c:pt>
                <c:pt idx="3">
                  <c:v>26080.164088590005</c:v>
                </c:pt>
                <c:pt idx="4">
                  <c:v>21970.856578840001</c:v>
                </c:pt>
                <c:pt idx="5">
                  <c:v>15072.08683534999</c:v>
                </c:pt>
                <c:pt idx="6">
                  <c:v>10890.426054399992</c:v>
                </c:pt>
                <c:pt idx="7">
                  <c:v>8706.3114083700057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6-400D-9822-E3386D3C88E3}"/>
            </c:ext>
          </c:extLst>
        </c:ser>
        <c:ser>
          <c:idx val="5"/>
          <c:order val="5"/>
          <c:tx>
            <c:strRef>
              <c:f>Sheet2!$V$4</c:f>
              <c:strCache>
                <c:ptCount val="1"/>
                <c:pt idx="0">
                  <c:v>500～700万円未満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Sheet2!$V$5:$V$12</c:f>
              <c:numCache>
                <c:formatCode>#,##0_ </c:formatCode>
                <c:ptCount val="8"/>
                <c:pt idx="0">
                  <c:v>85585.18190578997</c:v>
                </c:pt>
                <c:pt idx="1">
                  <c:v>80.725656499999999</c:v>
                </c:pt>
                <c:pt idx="2">
                  <c:v>4250.7316562999968</c:v>
                </c:pt>
                <c:pt idx="3">
                  <c:v>21286.950741290006</c:v>
                </c:pt>
                <c:pt idx="4">
                  <c:v>27776.448169470001</c:v>
                </c:pt>
                <c:pt idx="5">
                  <c:v>19036.19882374999</c:v>
                </c:pt>
                <c:pt idx="6">
                  <c:v>7067.7508663799999</c:v>
                </c:pt>
                <c:pt idx="7">
                  <c:v>5594.604938299999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26-400D-9822-E3386D3C88E3}"/>
            </c:ext>
          </c:extLst>
        </c:ser>
        <c:ser>
          <c:idx val="6"/>
          <c:order val="6"/>
          <c:tx>
            <c:strRef>
              <c:f>Sheet2!$W$4</c:f>
              <c:strCache>
                <c:ptCount val="1"/>
                <c:pt idx="0">
                  <c:v>700～1000万円未満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Sheet2!$W$5:$W$12</c:f>
              <c:numCache>
                <c:formatCode>#,##0_ </c:formatCode>
                <c:ptCount val="8"/>
                <c:pt idx="0">
                  <c:v>39105.672453369989</c:v>
                </c:pt>
                <c:pt idx="1">
                  <c:v>58.945337780000003</c:v>
                </c:pt>
                <c:pt idx="2">
                  <c:v>367.60624038999998</c:v>
                </c:pt>
                <c:pt idx="3">
                  <c:v>4301.8002033099992</c:v>
                </c:pt>
                <c:pt idx="4">
                  <c:v>12965.321337500001</c:v>
                </c:pt>
                <c:pt idx="5">
                  <c:v>15674.92002804999</c:v>
                </c:pt>
                <c:pt idx="6">
                  <c:v>3460.305276080001</c:v>
                </c:pt>
                <c:pt idx="7">
                  <c:v>2139.4732243900007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26-400D-9822-E3386D3C88E3}"/>
            </c:ext>
          </c:extLst>
        </c:ser>
        <c:ser>
          <c:idx val="7"/>
          <c:order val="7"/>
          <c:tx>
            <c:strRef>
              <c:f>Sheet2!$X$4</c:f>
              <c:strCache>
                <c:ptCount val="1"/>
                <c:pt idx="0">
                  <c:v>1000万円以上</c:v>
                </c:pt>
              </c:strCache>
            </c:strRef>
          </c:tx>
          <c:invertIfNegative val="0"/>
          <c:cat>
            <c:strRef>
              <c:f>Sheet2!$P$5:$P$12</c:f>
              <c:strCache>
                <c:ptCount val="8"/>
                <c:pt idx="0">
                  <c:v>全体</c:v>
                </c:pt>
                <c:pt idx="1">
                  <c:v>25歳未満</c:v>
                </c:pt>
                <c:pt idx="2">
                  <c:v>25～29歳</c:v>
                </c:pt>
                <c:pt idx="3">
                  <c:v>30～39歳</c:v>
                </c:pt>
                <c:pt idx="4">
                  <c:v>40～49歳</c:v>
                </c:pt>
                <c:pt idx="5">
                  <c:v>50～59歳</c:v>
                </c:pt>
                <c:pt idx="6">
                  <c:v>60～69歳</c:v>
                </c:pt>
                <c:pt idx="7">
                  <c:v>70歳以上</c:v>
                </c:pt>
              </c:strCache>
            </c:strRef>
          </c:cat>
          <c:val>
            <c:numRef>
              <c:f>Sheet2!$X$5:$X$12</c:f>
              <c:numCache>
                <c:formatCode>#,##0_ </c:formatCode>
                <c:ptCount val="8"/>
                <c:pt idx="0">
                  <c:v>16725.153815249996</c:v>
                </c:pt>
                <c:pt idx="1">
                  <c:v>0</c:v>
                </c:pt>
                <c:pt idx="2">
                  <c:v>79.735222659999991</c:v>
                </c:pt>
                <c:pt idx="3">
                  <c:v>918.59831299000007</c:v>
                </c:pt>
                <c:pt idx="4">
                  <c:v>3982.4501117700006</c:v>
                </c:pt>
                <c:pt idx="5">
                  <c:v>6863.4462426399969</c:v>
                </c:pt>
                <c:pt idx="6">
                  <c:v>2547.1007246700001</c:v>
                </c:pt>
                <c:pt idx="7">
                  <c:v>2153.32113149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26-400D-9822-E3386D3C8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/>
        <c:axId val="202918912"/>
        <c:axId val="5716736"/>
      </c:barChart>
      <c:catAx>
        <c:axId val="202918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ja-JP"/>
          </a:p>
        </c:txPr>
        <c:crossAx val="5716736"/>
        <c:crosses val="autoZero"/>
        <c:auto val="1"/>
        <c:lblAlgn val="ctr"/>
        <c:lblOffset val="100"/>
        <c:noMultiLvlLbl val="0"/>
      </c:catAx>
      <c:valAx>
        <c:axId val="5716736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ja-JP"/>
          </a:p>
        </c:txPr>
        <c:crossAx val="20291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7680318407949E-2"/>
          <c:y val="5.2631205681700689E-2"/>
          <c:w val="0.89769286952295446"/>
          <c:h val="0.75409811422608175"/>
        </c:manualLayout>
      </c:layout>
      <c:lineChart>
        <c:grouping val="standard"/>
        <c:varyColors val="0"/>
        <c:ser>
          <c:idx val="0"/>
          <c:order val="0"/>
          <c:tx>
            <c:strRef>
              <c:f>総数!$K$36</c:f>
              <c:strCache>
                <c:ptCount val="1"/>
                <c:pt idx="0">
                  <c:v>2002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総数!$L$36:$V$36</c:f>
              <c:numCache>
                <c:formatCode>0.0%</c:formatCode>
                <c:ptCount val="11"/>
                <c:pt idx="0">
                  <c:v>0.21003963011889035</c:v>
                </c:pt>
                <c:pt idx="1">
                  <c:v>0.66274773261672826</c:v>
                </c:pt>
                <c:pt idx="2">
                  <c:v>0.65384615384615385</c:v>
                </c:pt>
                <c:pt idx="3">
                  <c:v>0.48872180451127817</c:v>
                </c:pt>
                <c:pt idx="4">
                  <c:v>0.57596822244289969</c:v>
                </c:pt>
                <c:pt idx="5">
                  <c:v>0.61620133700353907</c:v>
                </c:pt>
                <c:pt idx="6">
                  <c:v>0.62740478994895954</c:v>
                </c:pt>
                <c:pt idx="7">
                  <c:v>0.60264364715403296</c:v>
                </c:pt>
                <c:pt idx="8">
                  <c:v>0.52242424242424246</c:v>
                </c:pt>
                <c:pt idx="9">
                  <c:v>0.32098765432098764</c:v>
                </c:pt>
                <c:pt idx="10">
                  <c:v>0.12737849957580899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A-4646-8BE3-FE8B65350902}"/>
            </c:ext>
          </c:extLst>
        </c:ser>
        <c:ser>
          <c:idx val="1"/>
          <c:order val="1"/>
          <c:tx>
            <c:strRef>
              <c:f>総数!$K$37</c:f>
              <c:strCache>
                <c:ptCount val="1"/>
                <c:pt idx="0">
                  <c:v>2007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総数!$L$37:$V$37</c:f>
              <c:numCache>
                <c:formatCode>0.0%</c:formatCode>
                <c:ptCount val="11"/>
                <c:pt idx="0">
                  <c:v>0.18427399903521466</c:v>
                </c:pt>
                <c:pt idx="1">
                  <c:v>0.63321664721898097</c:v>
                </c:pt>
                <c:pt idx="2">
                  <c:v>0.67217828900071885</c:v>
                </c:pt>
                <c:pt idx="3">
                  <c:v>0.55996523754345306</c:v>
                </c:pt>
                <c:pt idx="4">
                  <c:v>0.5799888517279822</c:v>
                </c:pt>
                <c:pt idx="5">
                  <c:v>0.65651438240270732</c:v>
                </c:pt>
                <c:pt idx="6">
                  <c:v>0.66573593936976461</c:v>
                </c:pt>
                <c:pt idx="7">
                  <c:v>0.63325377883850442</c:v>
                </c:pt>
                <c:pt idx="8">
                  <c:v>0.53565551289083924</c:v>
                </c:pt>
                <c:pt idx="9">
                  <c:v>0.4069947384710616</c:v>
                </c:pt>
                <c:pt idx="10">
                  <c:v>0.13221271994495232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A-4646-8BE3-FE8B65350902}"/>
            </c:ext>
          </c:extLst>
        </c:ser>
        <c:ser>
          <c:idx val="2"/>
          <c:order val="2"/>
          <c:tx>
            <c:strRef>
              <c:f>総数!$K$38</c:f>
              <c:strCache>
                <c:ptCount val="1"/>
                <c:pt idx="0">
                  <c:v>2012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総数!$L$38:$V$38</c:f>
              <c:numCache>
                <c:formatCode>0.0%</c:formatCode>
                <c:ptCount val="11"/>
                <c:pt idx="0">
                  <c:v>0.18719211822660098</c:v>
                </c:pt>
                <c:pt idx="1">
                  <c:v>0.6404109589041096</c:v>
                </c:pt>
                <c:pt idx="2">
                  <c:v>0.75665101721439754</c:v>
                </c:pt>
                <c:pt idx="3">
                  <c:v>0.63987022350396539</c:v>
                </c:pt>
                <c:pt idx="4">
                  <c:v>0.64084711343196987</c:v>
                </c:pt>
                <c:pt idx="5">
                  <c:v>0.6606397774687065</c:v>
                </c:pt>
                <c:pt idx="6">
                  <c:v>0.69757248819959539</c:v>
                </c:pt>
                <c:pt idx="7">
                  <c:v>0.68839427662957076</c:v>
                </c:pt>
                <c:pt idx="8">
                  <c:v>0.56025538707102951</c:v>
                </c:pt>
                <c:pt idx="9">
                  <c:v>0.43630308076602831</c:v>
                </c:pt>
                <c:pt idx="10">
                  <c:v>0.13251285509567562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5A-4646-8BE3-FE8B65350902}"/>
            </c:ext>
          </c:extLst>
        </c:ser>
        <c:ser>
          <c:idx val="3"/>
          <c:order val="3"/>
          <c:tx>
            <c:strRef>
              <c:f>総数!$K$39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総数!$L$39:$V$39</c:f>
              <c:numCache>
                <c:formatCode>0.0%</c:formatCode>
                <c:ptCount val="11"/>
                <c:pt idx="0">
                  <c:v>0.22168905950095968</c:v>
                </c:pt>
                <c:pt idx="1">
                  <c:v>0.68055555555555558</c:v>
                </c:pt>
                <c:pt idx="2">
                  <c:v>0.7911149081589065</c:v>
                </c:pt>
                <c:pt idx="3">
                  <c:v>0.70245641838351824</c:v>
                </c:pt>
                <c:pt idx="4">
                  <c:v>0.71651542649727773</c:v>
                </c:pt>
                <c:pt idx="5">
                  <c:v>0.70851496657948276</c:v>
                </c:pt>
                <c:pt idx="6">
                  <c:v>0.74207011686143576</c:v>
                </c:pt>
                <c:pt idx="7">
                  <c:v>0.73394185260311018</c:v>
                </c:pt>
                <c:pt idx="8">
                  <c:v>0.65584935897435892</c:v>
                </c:pt>
                <c:pt idx="9">
                  <c:v>0.50631364562118131</c:v>
                </c:pt>
                <c:pt idx="10">
                  <c:v>0.15353460972017674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5A-4646-8BE3-FE8B6535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93440"/>
        <c:axId val="193180736"/>
      </c:lineChart>
      <c:catAx>
        <c:axId val="8409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93180736"/>
        <c:crosses val="autoZero"/>
        <c:auto val="1"/>
        <c:lblAlgn val="ctr"/>
        <c:lblOffset val="100"/>
        <c:noMultiLvlLbl val="0"/>
      </c:catAx>
      <c:valAx>
        <c:axId val="1931807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8409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66201117737134"/>
          <c:y val="0.39215291052038087"/>
          <c:w val="0.17586704499878048"/>
          <c:h val="0.32472470723840513"/>
        </c:manualLayout>
      </c:layout>
      <c:overlay val="0"/>
      <c:txPr>
        <a:bodyPr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夫婦共働き世帯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平成24年</c:v>
                </c:pt>
                <c:pt idx="1">
                  <c:v>平成29年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788500</c:v>
                </c:pt>
                <c:pt idx="1">
                  <c:v>831400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B-4174-9F99-D22A778DBD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その他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平成24年</c:v>
                </c:pt>
                <c:pt idx="1">
                  <c:v>平成29年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1190500</c:v>
                </c:pt>
                <c:pt idx="1">
                  <c:v>1056300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B-4174-9F99-D22A778D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/>
        <c:axId val="84094464"/>
        <c:axId val="193182464"/>
      </c:barChart>
      <c:catAx>
        <c:axId val="8409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93182464"/>
        <c:crosses val="autoZero"/>
        <c:auto val="1"/>
        <c:lblAlgn val="ctr"/>
        <c:lblOffset val="100"/>
        <c:noMultiLvlLbl val="0"/>
      </c:catAx>
      <c:valAx>
        <c:axId val="193182464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409446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在留外国人数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43319333062179338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Sheet1!$A$15:$A$19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Sheet1!$B$15:$B$19</c:f>
              <c:numCache>
                <c:formatCode>#,##0;"△ "#,##0;\-</c:formatCode>
                <c:ptCount val="5"/>
                <c:pt idx="0">
                  <c:v>203921</c:v>
                </c:pt>
                <c:pt idx="1">
                  <c:v>207507</c:v>
                </c:pt>
                <c:pt idx="2">
                  <c:v>210148</c:v>
                </c:pt>
                <c:pt idx="3">
                  <c:v>217656</c:v>
                </c:pt>
                <c:pt idx="4" formatCode="#,##0">
                  <c:v>228474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1-4BF5-89FC-06EFC881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52800"/>
        <c:axId val="193176128"/>
      </c:barChart>
      <c:catAx>
        <c:axId val="1990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93176128"/>
        <c:crosses val="autoZero"/>
        <c:auto val="1"/>
        <c:lblAlgn val="ctr"/>
        <c:lblOffset val="100"/>
        <c:noMultiLvlLbl val="0"/>
      </c:catAx>
      <c:valAx>
        <c:axId val="193176128"/>
        <c:scaling>
          <c:orientation val="minMax"/>
          <c:min val="1000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0"/>
        </c:spPr>
        <c:txPr>
          <a:bodyPr/>
          <a:lstStyle/>
          <a:p>
            <a:pPr>
              <a:defRPr sz="1050"/>
            </a:pPr>
            <a:endParaRPr lang="ja-JP"/>
          </a:p>
        </c:txPr>
        <c:crossAx val="199052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0.76125</cdr:x>
      <cdr:y>0.95124</cdr:y>
    </cdr:from>
    <cdr:to>
      <cdr:x>0.76223</cdr:x>
      <cdr:y>0.95124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93415" y="3925957"/>
          <a:ext cx="1706218" cy="24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900">
              <a:latin typeface="ＭＳ Ｐ明朝" panose="02020600040205080304" pitchFamily="18" charset="-128"/>
              <a:ea typeface="ＭＳ Ｐ明朝" panose="02020600040205080304" pitchFamily="18" charset="-128"/>
            </a:rPr>
            <a:t>【</a:t>
          </a:r>
          <a:r>
            <a:rPr lang="ja-JP" altLang="en-US" sz="900">
              <a:latin typeface="ＭＳ Ｐ明朝" panose="02020600040205080304" pitchFamily="18" charset="-128"/>
              <a:ea typeface="ＭＳ Ｐ明朝" panose="02020600040205080304" pitchFamily="18" charset="-128"/>
            </a:rPr>
            <a:t>資料</a:t>
          </a:r>
          <a:r>
            <a:rPr lang="en-US" altLang="ja-JP" sz="900">
              <a:latin typeface="ＭＳ Ｐ明朝" panose="02020600040205080304" pitchFamily="18" charset="-128"/>
              <a:ea typeface="ＭＳ Ｐ明朝" panose="02020600040205080304" pitchFamily="18" charset="-128"/>
            </a:rPr>
            <a:t>】</a:t>
          </a:r>
          <a:r>
            <a:rPr lang="ja-JP" altLang="en-US" sz="900">
              <a:latin typeface="ＭＳ Ｐ明朝" panose="02020600040205080304" pitchFamily="18" charset="-128"/>
              <a:ea typeface="ＭＳ Ｐ明朝" panose="02020600040205080304" pitchFamily="18" charset="-128"/>
            </a:rPr>
            <a:t>各年国勢調査より算出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0.22962</cdr:x>
      <cdr:y>0.57275</cdr:y>
    </cdr:from>
    <cdr:to>
      <cdr:x>0.30044</cdr:x>
      <cdr:y>0.65786</cdr:y>
    </cdr:to>
    <cdr:sp macro="" textlink="">
      <cdr:nvSpPr>
        <cdr:cNvPr id="2" name="角丸四角形 1"/>
        <cdr:cNvSpPr/>
      </cdr:nvSpPr>
      <cdr:spPr>
        <a:xfrm xmlns:a="http://schemas.openxmlformats.org/drawingml/2006/main">
          <a:off x="1509092" y="2637245"/>
          <a:ext cx="465469" cy="39188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0.57125</cdr:x>
      <cdr:y>0.77517</cdr:y>
    </cdr:from>
    <cdr:to>
      <cdr:x>0.74442</cdr:x>
      <cdr:y>0.83452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6260" y="3998690"/>
          <a:ext cx="1575219" cy="3061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22860" rIns="45720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ja-JP" altLang="en-US" sz="1400" b="1" i="0" u="none" strike="noStrike" baseline="0" dirty="0">
              <a:solidFill>
                <a:srgbClr val="000000"/>
              </a:solidFill>
              <a:latin typeface="HG丸ｺﾞｼｯｸM-PRO"/>
              <a:ea typeface="HG丸ｺﾞｼｯｸM-PRO"/>
            </a:rPr>
            <a:t>→推計</a:t>
          </a:r>
        </a:p>
      </cdr:txBody>
    </cdr:sp>
  </cdr:relSizeAnchor>
  <cdr:relSizeAnchor xmlns:cdr="http://schemas.openxmlformats.org/drawingml/2006/chartDrawing">
    <cdr:from>
      <cdr:x>0.61083</cdr:x>
      <cdr:y>0.09681</cdr:y>
    </cdr:from>
    <cdr:to>
      <cdr:x>0.61083</cdr:x>
      <cdr:y>0.86885</cdr:y>
    </cdr:to>
    <cdr:sp macro="" textlink="">
      <cdr:nvSpPr>
        <cdr:cNvPr id="7171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556300" y="499391"/>
          <a:ext cx="0" cy="39825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rgbClr xmlns:mc="http://schemas.openxmlformats.org/markup-compatibility/2006" xmlns:a14="http://schemas.microsoft.com/office/drawing/2010/main" val="808080" mc:Ignorable="a14" a14:legacySpreadsheetColorIndex="23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</cdr:x>
      <cdr:y>0.02895</cdr:y>
    </cdr:from>
    <cdr:to>
      <cdr:x>0.11751</cdr:x>
      <cdr:y>0.07211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71158" y="111887"/>
          <a:ext cx="797522" cy="166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ja-JP" altLang="en-US" sz="1200" b="0" i="0" u="none" strike="noStrike" baseline="0" dirty="0">
              <a:solidFill>
                <a:srgbClr val="000000"/>
              </a:solidFill>
              <a:latin typeface="ＭＳ Ｐゴシック"/>
              <a:ea typeface="ＭＳ Ｐゴシック"/>
            </a:rPr>
            <a:t>（千世帯）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9879-CB0F-468F-BC77-69F07B8B350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0FCF-D366-430A-AAB4-A8B228ABE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47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2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0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27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2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1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4C60-95A5-44E9-A12D-70ED118644CA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105270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（１）単独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世帯の増加や世帯の多様化に応じた住まい・まちづくり</a:t>
            </a: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898811" y="251356"/>
            <a:ext cx="106567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資料３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0676" y="3861048"/>
            <a:ext cx="8253772" cy="1944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>
              <a:spcBef>
                <a:spcPts val="600"/>
              </a:spcBef>
            </a:pP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次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92075" indent="-92075"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１．単独世帯の増加、世帯の多様化がどう進み、どのようなニーズがあるか　　　Ｐ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２．新た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なニーズ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に対応した住宅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３．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今後の調査・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		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４．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			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モデルの多様化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女性の社会参画、高齢者人口の増加、在留外国人の増加などの社会変化を背景に、「生活単位の個人化」が進み、世帯モデルが多様化している。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これに伴い、住まいに必要と考えられる新たなニーズも増えている。　</a:t>
            </a: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54543"/>
              </p:ext>
            </p:extLst>
          </p:nvPr>
        </p:nvGraphicFramePr>
        <p:xfrm>
          <a:off x="344372" y="2312784"/>
          <a:ext cx="8620115" cy="205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世帯類型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単独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夫婦のみ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夫婦と子供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一人親と子供</a:t>
                      </a:r>
                      <a:endParaRPr kumimoji="1" lang="ja-JP" altLang="en-US" sz="1600" spc="-1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その他親族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非親族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・若年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・中年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・高齢者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・生涯独身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DINKs</a:t>
                      </a:r>
                    </a:p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・ステップファミリー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・エンプティネスト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・子育て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・共働き子育て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ja-JP" altLang="en-US" sz="1600" spc="-1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高齢核家族</a:t>
                      </a:r>
                      <a:endParaRPr kumimoji="1" lang="en-US" altLang="ja-JP" sz="1600" spc="-15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・ひとり親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・高齢者と子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世代同居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・シェア居住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外国人世帯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indent="-88900"/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indent="-88900"/>
                      <a:endParaRPr kumimoji="1" lang="ja-JP" altLang="en-US" sz="1600" spc="-1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indent="-88900"/>
                      <a:endParaRPr kumimoji="1" lang="ja-JP" altLang="en-US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"/>
          <p:cNvSpPr txBox="1"/>
          <p:nvPr/>
        </p:nvSpPr>
        <p:spPr>
          <a:xfrm>
            <a:off x="323528" y="1880736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■多様化する世帯モデル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296268" y="4797152"/>
            <a:ext cx="866822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■住まいに必要と考えられる新たなニーズ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323528" y="5229200"/>
            <a:ext cx="8668220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低家賃、介護・子育て・家事サービス、仕事、コミュニティ活動、趣味、海外の生活習慣との共存　など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10800000">
            <a:off x="3671900" y="4509119"/>
            <a:ext cx="1800200" cy="288032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907825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２．新たなニーズに対応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・まちづくりと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69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01945" y="3861575"/>
            <a:ext cx="4752529" cy="1727665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戦後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の標準的な世帯モデルのニーズと住宅供給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142" y="3996302"/>
            <a:ext cx="2721301" cy="297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戦後の標準的な世帯モデル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486521" y="3861576"/>
            <a:ext cx="3384377" cy="2159712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708060" y="4000042"/>
            <a:ext cx="1146614" cy="2935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住宅供給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702546" y="4365104"/>
            <a:ext cx="3024336" cy="151216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>
              <a:lnSpc>
                <a:spcPct val="12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・「夫婦と子供」世帯の居住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を前提としたプラン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ＬＤＫ）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・同居親族要件を課した公営住宅施策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・持家政策の推進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>
          <a:xfrm rot="16200000">
            <a:off x="4568141" y="4637029"/>
            <a:ext cx="1408861" cy="25397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74154" y="4331700"/>
            <a:ext cx="2767535" cy="113674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/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ニーズ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・食寝分離、家族団らん、世帯人数に合わせた個室の確保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・戦後の住宅不足の解消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80393" y="4403974"/>
            <a:ext cx="1591363" cy="8691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夫婦と子供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世帯を主</a:t>
            </a:r>
            <a:endParaRPr kumimoji="1" lang="ja-JP" altLang="en-US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9592" y="620688"/>
            <a:ext cx="8784896" cy="267765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戦後の「夫婦と子供」世帯</a:t>
            </a:r>
            <a:r>
              <a:rPr lang="en-US" altLang="ja-JP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を主とした標準的な世帯モデルと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して、食寝分離の概念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を取り入れ、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家族団らんや、世帯人数に合わせた個室の確保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などの概念を加えた、</a:t>
            </a:r>
            <a:r>
              <a:rPr lang="en-US" altLang="ja-JP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nLDK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による住宅供給が進められてきた。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0850" lvl="0" indent="-450850">
              <a:lnSpc>
                <a:spcPct val="120000"/>
              </a:lnSpc>
            </a:pP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住居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及び生計を共にする者の集まり又は独立して住居を維持し、若しくは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独立して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生計を営む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単身者</a:t>
            </a: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3050" indent="-273050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公営住宅や特定優良賃貸住宅で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は、標準的な世帯モデルを対象として制度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設計され、原則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、二人以上の世帯を対象として募集がされている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3050" indent="-273050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また、住宅不足に対応する</a:t>
            </a:r>
            <a:r>
              <a:rPr lang="ja-JP" altLang="en-US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</a:t>
            </a:r>
            <a:r>
              <a:rPr lang="ja-JP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、住宅金融公庫（現在の住宅金融支援機構）を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創設し、個人による持家取得の政策が進められてきた。</a:t>
            </a: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新たなニーズに対応した住まい　①共同居住（シェアハウス）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75432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都市部を中心に、新たな住まい方の一つとして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生活の一部を共同化するシェアハウスの供給が進みつつある。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シェアハウス事業者：全国で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社（東京商工リサーチ調べ）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大阪においても、一定数の供給が進められている。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シェアハウス紹介ＨＰ件数：２３２件掲載（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11/8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時点）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971600" y="6504501"/>
            <a:ext cx="3451877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「シェアハウスガイドブック」（国土交通省）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5796136" y="4900853"/>
            <a:ext cx="2529818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5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ひつじ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　関西」（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8204" r="35693" b="6439"/>
          <a:stretch/>
        </p:blipFill>
        <p:spPr bwMode="auto">
          <a:xfrm>
            <a:off x="755576" y="2492896"/>
            <a:ext cx="2800507" cy="3980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16604" r="14492" b="18284"/>
          <a:stretch/>
        </p:blipFill>
        <p:spPr bwMode="auto">
          <a:xfrm>
            <a:off x="4021803" y="2520983"/>
            <a:ext cx="4677911" cy="237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4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②在宅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医療・介護の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14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住み慣れた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地域で必要な医療・介護サービスを受けつつ、安心して自分らしい生活を実現できる社会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めざ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、在宅医療・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介護が推進されて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介護については、平成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年に創設されたサービス付き高齢者住宅の供給が急速に進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住まいでサービスを受ける暮らし方が進みつつある。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3108517" y="6004520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厚生労働省資料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3406" r="18378" b="6249"/>
          <a:stretch/>
        </p:blipFill>
        <p:spPr bwMode="auto">
          <a:xfrm>
            <a:off x="112750" y="2639489"/>
            <a:ext cx="4725367" cy="33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73" y="2803948"/>
            <a:ext cx="4463416" cy="32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1"/>
          <p:cNvSpPr txBox="1"/>
          <p:nvPr/>
        </p:nvSpPr>
        <p:spPr>
          <a:xfrm>
            <a:off x="7055570" y="5954584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 bwMode="white">
          <a:xfrm>
            <a:off x="5108528" y="2498253"/>
            <a:ext cx="342391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■サービス付き高齢者住宅の登録状況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③在宅ワーク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柔軟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な働き方がしやすい環境整備に向け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政府により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テレワークの導入が推進されている。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在宅型テレワーカーの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人数は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年から増加傾向にあり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推計で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達するなど、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働きながら暮らす住まい方が進んでいる。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15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3" y="2309601"/>
            <a:ext cx="43313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"/>
          <p:cNvSpPr txBox="1"/>
          <p:nvPr/>
        </p:nvSpPr>
        <p:spPr>
          <a:xfrm>
            <a:off x="4675473" y="5153734"/>
            <a:ext cx="4577047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交通省「平成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６年度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テレワーク人口実態調査」（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" y="1916832"/>
            <a:ext cx="4465252" cy="30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"/>
          <p:cNvSpPr txBox="1"/>
          <p:nvPr/>
        </p:nvSpPr>
        <p:spPr>
          <a:xfrm>
            <a:off x="539672" y="5153734"/>
            <a:ext cx="4032368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「働き方改革実行計画」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日） 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19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7" y="909247"/>
            <a:ext cx="4752529" cy="1727665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世帯議論の全体イメージ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17724" y="1043974"/>
            <a:ext cx="2721301" cy="297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戦後の標準的な世帯モデル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508104" y="909248"/>
            <a:ext cx="3554010" cy="1727664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580112" y="1340769"/>
            <a:ext cx="3419872" cy="1175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>
              <a:lnSpc>
                <a:spcPct val="12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・「夫婦と子供」世帯の居住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を前提としたプラン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ＬＤＫ）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・同居親族要件を課した公営住宅施策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・持家政策の推進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01094" y="4225732"/>
            <a:ext cx="8691385" cy="2566954"/>
          </a:xfrm>
          <a:prstGeom prst="roundRect">
            <a:avLst>
              <a:gd name="adj" fmla="val 8963"/>
            </a:avLst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345106" y="4509120"/>
            <a:ext cx="5162997" cy="2160240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40467" y="4725144"/>
            <a:ext cx="1783261" cy="19088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297656" y="2876976"/>
            <a:ext cx="6012668" cy="105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標準的な世帯モデルの崩壊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・各年代における単独世帯の増加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・女性の社会進出による「夫婦と子供」世帯の概念の変化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長寿命化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の進展　　　　・在留外国人の増加　　　　　　　　　など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二等辺三角形 28"/>
          <p:cNvSpPr/>
          <p:nvPr/>
        </p:nvSpPr>
        <p:spPr>
          <a:xfrm rot="10800000">
            <a:off x="611499" y="2776270"/>
            <a:ext cx="510217" cy="144946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01094" y="625332"/>
            <a:ext cx="8942906" cy="2063277"/>
          </a:xfrm>
          <a:prstGeom prst="roundRect">
            <a:avLst>
              <a:gd name="adj" fmla="val 8963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857612" y="476672"/>
            <a:ext cx="3442580" cy="2973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標準的な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世帯を対象とした住まい</a:t>
            </a:r>
            <a:endParaRPr kumimoji="1" lang="en-US" altLang="ja-JP" sz="16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95536" y="4509120"/>
            <a:ext cx="3456384" cy="297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世帯の多様化（生活単位の個人化）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>
          <a:xfrm rot="16200000">
            <a:off x="4589723" y="1684701"/>
            <a:ext cx="1408861" cy="25397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95736" y="1379372"/>
            <a:ext cx="2767535" cy="113674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/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ニーズ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・食寝分離、家族団らん、世帯人数に合わせた個室の確保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・戦後の住宅不足の解消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01975" y="1451646"/>
            <a:ext cx="1591363" cy="8691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夫婦と子供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世帯を主</a:t>
            </a:r>
            <a:endParaRPr kumimoji="1" lang="ja-JP" altLang="en-US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411760" y="4941168"/>
            <a:ext cx="3024336" cy="156896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>
              <a:lnSpc>
                <a:spcPct val="120000"/>
              </a:lnSpc>
            </a:pP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ニーズ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・低家賃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・介護、子育て、家事サービス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・仕事、コミュニティ活動、趣味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・海外の生活習慣との共存　　など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二等辺三角形 37"/>
          <p:cNvSpPr/>
          <p:nvPr/>
        </p:nvSpPr>
        <p:spPr>
          <a:xfrm rot="5400000">
            <a:off x="4982517" y="5518614"/>
            <a:ext cx="1408861" cy="253971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5940152" y="4509121"/>
            <a:ext cx="2808312" cy="2160240"/>
          </a:xfrm>
          <a:prstGeom prst="roundRect">
            <a:avLst>
              <a:gd name="adj" fmla="val 89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075784" y="4575578"/>
            <a:ext cx="1448544" cy="2935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住まいのあり方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04712" y="4941168"/>
            <a:ext cx="2399736" cy="1604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>
              <a:lnSpc>
                <a:spcPct val="12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生活の一部を共同化して暮らす住まい方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・在宅でサービスを受けながら暮らす住まい方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2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・働きながら暮らす住まい方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411760" y="4077072"/>
            <a:ext cx="4320480" cy="2973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</a:t>
            </a:r>
            <a:r>
              <a:rPr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なニーズ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に対応した住まい</a:t>
            </a:r>
            <a:endParaRPr kumimoji="1" lang="en-US" altLang="ja-JP" sz="16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45106" y="4509120"/>
            <a:ext cx="5811070" cy="2160240"/>
          </a:xfrm>
          <a:prstGeom prst="roundRect">
            <a:avLst>
              <a:gd name="adj" fmla="val 89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・生涯独身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・パラサイトシングル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ＤＩＮＫｓ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・一人親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・ステップファミリー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・熟年離婚、結婚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・外国人世帯　　など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652120" y="980728"/>
            <a:ext cx="1448544" cy="2935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2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17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907825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．今後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の調査・分析</a:t>
            </a:r>
          </a:p>
        </p:txBody>
      </p:sp>
    </p:spTree>
    <p:extLst>
      <p:ext uri="{BB962C8B-B14F-4D97-AF65-F5344CB8AC3E}">
        <p14:creationId xmlns:p14="http://schemas.microsoft.com/office/powerpoint/2010/main" val="409669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３．今後の調査分析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18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512" y="620688"/>
            <a:ext cx="8784976" cy="4824536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200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１）単独世帯の増加・世帯の多様化に関する詳細な実態把握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ユーザーニーズの把握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・家族類型ごとの世帯の住まいに対する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ニーズ調査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（ネットアンケート等）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住まいに求める条件（立地、交通アクセス、家賃、間取り　等）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現在の住まいにおける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不満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共同居住、サービス、ワークスタイルに関する意向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・外国人世帯の住まいに対するニーズ調査（ネットアンケート等）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事業者の動向の詳細な把握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・シェアハウス、子育て施設付きマンション、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世帯住宅等の動向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地域特性に関する分析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○地域特性に応じた世帯の分布状況の詳細分析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ex)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都心部、郊外の既成市街地・郊外住宅地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19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907825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</a:p>
        </p:txBody>
      </p:sp>
    </p:spTree>
    <p:extLst>
      <p:ext uri="{BB962C8B-B14F-4D97-AF65-F5344CB8AC3E}">
        <p14:creationId xmlns:p14="http://schemas.microsoft.com/office/powerpoint/2010/main" val="409669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907825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．単独世帯の増加、世帯の多様化がどう進み、どのようなニーズがあるか</a:t>
            </a:r>
          </a:p>
        </p:txBody>
      </p:sp>
    </p:spTree>
    <p:extLst>
      <p:ext uri="{BB962C8B-B14F-4D97-AF65-F5344CB8AC3E}">
        <p14:creationId xmlns:p14="http://schemas.microsoft.com/office/powerpoint/2010/main" val="3898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</a:t>
            </a:r>
            <a:r>
              <a:rPr lang="zh-TW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類型別、世帯収入別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20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「単独世帯」では世帯収入が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万円未満の世帯が全体の半数近くを占める。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「夫婦と子供」では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万円未満が最も多く、約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％を占める。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4355976" y="6594286"/>
            <a:ext cx="396310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64933" y="3175084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（世帯）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00295"/>
              </p:ext>
            </p:extLst>
          </p:nvPr>
        </p:nvGraphicFramePr>
        <p:xfrm>
          <a:off x="1285874" y="1628800"/>
          <a:ext cx="6572251" cy="460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2267744" y="4872446"/>
            <a:ext cx="2304296" cy="35675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067944" y="4293096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92696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世帯、非親族世帯では民営借家の居住が最も多く、それ以外の世帯では持ち家の居住が最も多い。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</a:t>
            </a:r>
            <a:r>
              <a:rPr lang="zh-TW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類型別、住宅所有形態別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68541"/>
              </p:ext>
            </p:extLst>
          </p:nvPr>
        </p:nvGraphicFramePr>
        <p:xfrm>
          <a:off x="1285874" y="1844824"/>
          <a:ext cx="6572251" cy="460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4355976" y="6594286"/>
            <a:ext cx="396310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22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700012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「単独世帯」の約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万世帯（全体の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割）が家賃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万円以下となっている。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「夫婦と子供」、「夫婦のみ」は、家賃が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万円～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万円が最も多くなっている。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4283968" y="6525344"/>
            <a:ext cx="4035116" cy="3326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借家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の家賃別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188819"/>
              </p:ext>
            </p:extLst>
          </p:nvPr>
        </p:nvGraphicFramePr>
        <p:xfrm>
          <a:off x="755576" y="1700808"/>
          <a:ext cx="6572251" cy="460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1789611" y="4937760"/>
            <a:ext cx="1619795" cy="35269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398818" y="3762102"/>
            <a:ext cx="370507" cy="39188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16416" y="6517783"/>
            <a:ext cx="827584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23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大阪府の人口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は今後減少に転じ、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748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万人（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年比約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136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万人（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15.4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％）減少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）と推計。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ケース２ 転入超過中の場合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4862656" y="6594286"/>
            <a:ext cx="3957816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「大阪府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の将来推計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人口に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ついて（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2018.8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33" y="5733256"/>
            <a:ext cx="6147497" cy="8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2221451" y="5847293"/>
            <a:ext cx="39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年</a:t>
            </a:r>
            <a:endParaRPr kumimoji="1" lang="ja-JP" altLang="en-US" sz="1000" dirty="0"/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1084439" y="1844824"/>
            <a:ext cx="7015953" cy="3605379"/>
            <a:chOff x="1628799" y="2395166"/>
            <a:chExt cx="6157228" cy="316409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276" y="2669879"/>
              <a:ext cx="5977751" cy="2889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1628799" y="2417331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/>
                <a:t>（千人）</a:t>
              </a:r>
              <a:endParaRPr kumimoji="1" lang="ja-JP" altLang="en-US" sz="1050" dirty="0"/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3816422" y="2395166"/>
              <a:ext cx="2348881" cy="355783"/>
              <a:chOff x="3533825" y="3967565"/>
              <a:chExt cx="2711027" cy="396464"/>
            </a:xfrm>
          </p:grpSpPr>
          <p:sp>
            <p:nvSpPr>
              <p:cNvPr id="27" name="直線コネクタ 2"/>
              <p:cNvSpPr>
                <a:spLocks noChangeShapeType="1"/>
              </p:cNvSpPr>
              <p:nvPr/>
            </p:nvSpPr>
            <p:spPr bwMode="auto">
              <a:xfrm>
                <a:off x="4835918" y="4083041"/>
                <a:ext cx="0" cy="2809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直線コネクタ 4"/>
              <p:cNvSpPr>
                <a:spLocks noChangeShapeType="1"/>
              </p:cNvSpPr>
              <p:nvPr/>
            </p:nvSpPr>
            <p:spPr bwMode="auto">
              <a:xfrm>
                <a:off x="4145353" y="4075102"/>
                <a:ext cx="135889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3533825" y="3967565"/>
                <a:ext cx="788987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ja-JP" sz="800" dirty="0" smtClean="0">
                    <a:solidFill>
                      <a:srgbClr val="000000"/>
                    </a:solidFill>
                    <a:latin typeface="+mj-ea"/>
                    <a:ea typeface="+mj-ea"/>
                    <a:cs typeface="Times New Roman" pitchFamily="18" charset="0"/>
                  </a:rPr>
                  <a:t>これまで</a:t>
                </a:r>
                <a:endParaRPr lang="ja-JP" altLang="ja-JP" dirty="0" smtClean="0">
                  <a:solidFill>
                    <a:prstClr val="black"/>
                  </a:solidFill>
                  <a:latin typeface="+mj-ea"/>
                  <a:ea typeface="+mj-ea"/>
                  <a:cs typeface="ＭＳ Ｐゴシック" pitchFamily="50" charset="-128"/>
                </a:endParaRPr>
              </a:p>
            </p:txBody>
          </p:sp>
          <p:sp>
            <p:nvSpPr>
              <p:cNvPr id="30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5455864" y="3967565"/>
                <a:ext cx="788988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ja-JP" sz="800" dirty="0" smtClean="0">
                    <a:solidFill>
                      <a:srgbClr val="000000"/>
                    </a:solidFill>
                    <a:latin typeface="+mj-ea"/>
                    <a:ea typeface="+mj-ea"/>
                    <a:cs typeface="Times New Roman" pitchFamily="18" charset="0"/>
                  </a:rPr>
                  <a:t>これから</a:t>
                </a:r>
                <a:endParaRPr lang="ja-JP" altLang="ja-JP" dirty="0" smtClean="0">
                  <a:solidFill>
                    <a:prstClr val="black"/>
                  </a:solidFill>
                  <a:latin typeface="+mj-ea"/>
                  <a:ea typeface="+mj-ea"/>
                  <a:cs typeface="ＭＳ Ｐゴシック" pitchFamily="50" charset="-128"/>
                </a:endParaRPr>
              </a:p>
            </p:txBody>
          </p:sp>
        </p:grpSp>
      </p:grpSp>
      <p:sp>
        <p:nvSpPr>
          <p:cNvPr id="31" name="テキスト ボックス 30"/>
          <p:cNvSpPr txBox="1"/>
          <p:nvPr/>
        </p:nvSpPr>
        <p:spPr>
          <a:xfrm>
            <a:off x="6751156" y="5487035"/>
            <a:ext cx="917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（単位：千人）</a:t>
            </a:r>
            <a:endParaRPr kumimoji="1" lang="ja-JP" altLang="en-US" sz="1000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</a:t>
            </a:r>
            <a:r>
              <a:rPr lang="zh-CN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zh-CN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推計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88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2" y="980728"/>
            <a:ext cx="4604226" cy="651541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91779"/>
            <a:ext cx="4590698" cy="649331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26" y="980728"/>
            <a:ext cx="4604226" cy="651541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03" b="56061" l="9434" r="34305">
                        <a14:foregroundMark x1="13122" y1="29030" x2="29331" y2="55152"/>
                        <a14:foregroundMark x1="9434" y1="56061" x2="34305" y2="28303"/>
                        <a14:foregroundMark x1="14751" y1="29636" x2="16038" y2="55455"/>
                        <a14:foregroundMark x1="12350" y1="29030" x2="12521" y2="52848"/>
                        <a14:foregroundMark x1="13722" y1="29636" x2="30189" y2="30061"/>
                        <a14:foregroundMark x1="31990" y1="29939" x2="31218" y2="55758"/>
                        <a14:foregroundMark x1="33276" y1="29636" x2="32419" y2="55455"/>
                        <a14:foregroundMark x1="32247" y1="55333" x2="13551" y2="56061"/>
                        <a14:foregroundMark x1="27959" y1="34545" x2="27101" y2="50242"/>
                        <a14:foregroundMark x1="15180" y1="34000" x2="28130" y2="33818"/>
                        <a14:foregroundMark x1="33448" y1="31515" x2="33448" y2="38061"/>
                        <a14:foregroundMark x1="25472" y1="53273" x2="28902" y2="4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27950" r="64852" b="43700"/>
          <a:stretch/>
        </p:blipFill>
        <p:spPr>
          <a:xfrm>
            <a:off x="118564" y="2645398"/>
            <a:ext cx="1579890" cy="266606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195736" y="17635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2025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8024" y="17635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2035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08304" y="17635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2045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将来人口推計増減率（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年比較）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大阪市中心部、大阪府北部の一部市町村では増加傾向が続くが、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年には大阪市北区、西区、中央区、阿倍野区を除き全ての市町村で減少し、特に能勢町、千早赤阪村、岬町では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％以上の人口減少が生じる。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4355976" y="6594286"/>
            <a:ext cx="4608512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大阪府将来人口推計（国立社会保障人口問題</a:t>
            </a:r>
            <a:r>
              <a:rPr lang="zh-CN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24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570223"/>
              </p:ext>
            </p:extLst>
          </p:nvPr>
        </p:nvGraphicFramePr>
        <p:xfrm>
          <a:off x="683568" y="1737858"/>
          <a:ext cx="7929929" cy="471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25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当面は増加傾向であり、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399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万世帯と最大となり、その後、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374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万世帯まで減少が進むと推計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3521251" y="6457795"/>
            <a:ext cx="5227213" cy="4002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）「国勢調査」（総務省）、</a:t>
            </a: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以降）「国立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社会保障人口問題研究所推計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zh-CN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推計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1259632" y="5877272"/>
            <a:ext cx="6984776" cy="2880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5842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48220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84587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11760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79433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60372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00811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91476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83657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76596" y="5988579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18052" y="59010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411950" y="59010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890414" y="59010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369070" y="59010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34177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26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19812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年の大阪府は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2,961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人の転入超過。関東圏に対しては、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10,608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人の転出超過。（関東地方以外は全て転入超過）</a:t>
            </a: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3563888" y="6420006"/>
            <a:ext cx="5184576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住民基本台帳人口移動報告平成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年結果」（総務省統計局）をもとに作成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0" y="1628800"/>
            <a:ext cx="8086140" cy="469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の人口移動（地方別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7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27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52211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平成２９年の大阪府は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2,961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人の転入超過。</a:t>
            </a: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１５～２４歳の若い世代の転入超過がある一方、０～４歳及び３０代の転出超過が顕著。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557654" y="2130393"/>
            <a:ext cx="613590" cy="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</a:t>
            </a:r>
            <a:r>
              <a:rPr lang="ja-JP" altLang="en-US" sz="105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人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）</a:t>
            </a:r>
            <a:endParaRPr kumimoji="1" lang="ja-JP" altLang="en-US" sz="1050" dirty="0">
              <a:solidFill>
                <a:schemeClr val="tx1"/>
              </a:solidFill>
              <a:latin typeface="ＭＳ Ｐゴシック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9" y="2142536"/>
            <a:ext cx="7163540" cy="42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4"/>
          <p:cNvSpPr txBox="1"/>
          <p:nvPr/>
        </p:nvSpPr>
        <p:spPr>
          <a:xfrm>
            <a:off x="4581128" y="2177992"/>
            <a:ext cx="1857375" cy="6298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dirty="0" smtClean="0"/>
              <a:t>転出者数</a:t>
            </a:r>
            <a:r>
              <a:rPr kumimoji="1" lang="ja-JP" altLang="en-US" sz="1100" dirty="0"/>
              <a:t>　　：　</a:t>
            </a:r>
            <a:r>
              <a:rPr kumimoji="1" lang="en-US" altLang="ja-JP" sz="1100" dirty="0"/>
              <a:t>152,881</a:t>
            </a:r>
            <a:r>
              <a:rPr kumimoji="1" lang="ja-JP" altLang="en-US" sz="1100" dirty="0"/>
              <a:t>人</a:t>
            </a:r>
            <a:endParaRPr kumimoji="1" lang="en-US" altLang="ja-JP" sz="1100" dirty="0"/>
          </a:p>
          <a:p>
            <a:r>
              <a:rPr kumimoji="1" lang="ja-JP" altLang="en-US" sz="1100" dirty="0"/>
              <a:t>転入者数　　：　</a:t>
            </a:r>
            <a:r>
              <a:rPr kumimoji="1" lang="en-US" altLang="ja-JP" sz="1100" dirty="0"/>
              <a:t>149,920</a:t>
            </a:r>
            <a:r>
              <a:rPr kumimoji="1" lang="ja-JP" altLang="en-US" sz="1100" dirty="0"/>
              <a:t>人</a:t>
            </a:r>
            <a:endParaRPr kumimoji="1" lang="en-US" altLang="ja-JP" sz="1100" dirty="0"/>
          </a:p>
          <a:p>
            <a:r>
              <a:rPr kumimoji="1" lang="ja-JP" altLang="en-US" sz="1100" dirty="0"/>
              <a:t>転入超過数</a:t>
            </a:r>
            <a:r>
              <a:rPr kumimoji="1" lang="ja-JP" altLang="en-US" sz="1100" baseline="0" dirty="0"/>
              <a:t> </a:t>
            </a:r>
            <a:r>
              <a:rPr kumimoji="1" lang="ja-JP" altLang="en-US" sz="1100" dirty="0"/>
              <a:t>：　　</a:t>
            </a:r>
            <a:r>
              <a:rPr kumimoji="1" lang="ja-JP" altLang="en-US" sz="1100" baseline="0" dirty="0"/>
              <a:t>  </a:t>
            </a:r>
            <a:r>
              <a:rPr kumimoji="1" lang="en-US" altLang="ja-JP" sz="1100" dirty="0"/>
              <a:t>2,961</a:t>
            </a:r>
            <a:r>
              <a:rPr kumimoji="1" lang="ja-JP" altLang="en-US" sz="1100" dirty="0"/>
              <a:t>人</a:t>
            </a: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3707904" y="6553201"/>
            <a:ext cx="504056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住民基本台帳人口移動報告平成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年結果」（総務省統計局）をもとに作成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の人口移動（年齢階級別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0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府内の着工新設住宅戸数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28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92696"/>
            <a:ext cx="8784896" cy="1052211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リーマンショック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直後の平成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年度から増加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傾向。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年度は貸家は増加しているものの、持家、分譲が減少したため、全体着工数は前年度比約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3.4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％減少し、約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千戸であった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4788024" y="6306254"/>
            <a:ext cx="3531060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「住宅着工統計」（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国土交通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0"/>
          <a:stretch/>
        </p:blipFill>
        <p:spPr bwMode="auto">
          <a:xfrm>
            <a:off x="416163" y="1988840"/>
            <a:ext cx="8311754" cy="4266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/>
          <p:cNvSpPr/>
          <p:nvPr/>
        </p:nvSpPr>
        <p:spPr bwMode="white">
          <a:xfrm>
            <a:off x="1547664" y="5877272"/>
            <a:ext cx="6408712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1259632" y="5877272"/>
            <a:ext cx="7200800" cy="2880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16463" y="59292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2014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H26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952660" y="59292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539966" y="59292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2016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176796" y="59292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</a:t>
            </a:r>
            <a:r>
              <a:rPr lang="en-US" altLang="ja-JP" sz="1400" dirty="0">
                <a:solidFill>
                  <a:schemeClr val="tx1"/>
                </a:solidFill>
              </a:rPr>
              <a:t>7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H29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68191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04388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2011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91694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2012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728524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56749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2007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H19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692946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280252" y="592553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2009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H21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住宅数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・世帯数・空家数の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29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980728"/>
            <a:ext cx="8784896" cy="719812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大阪府の住宅数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459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戸、総世帯数は約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390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万世帯、空家数は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戸であり、空家率は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14.8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％となっている。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4283968" y="6553201"/>
            <a:ext cx="4464496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（総務省統計局）をもとに作成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8072" y="1916832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（住宅数：万戸、世帯数：万世帯）</a:t>
            </a:r>
            <a:endParaRPr kumimoji="1" lang="ja-JP" altLang="en-US" sz="105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39303" y="1916832"/>
            <a:ext cx="11330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（空家数：万戸）</a:t>
            </a:r>
            <a:endParaRPr kumimoji="1" lang="ja-JP" altLang="en-US" sz="1050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621694"/>
              </p:ext>
            </p:extLst>
          </p:nvPr>
        </p:nvGraphicFramePr>
        <p:xfrm>
          <a:off x="933629" y="2170748"/>
          <a:ext cx="7786587" cy="481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正方形/長方形 1"/>
          <p:cNvSpPr/>
          <p:nvPr/>
        </p:nvSpPr>
        <p:spPr bwMode="white">
          <a:xfrm>
            <a:off x="1907704" y="6213562"/>
            <a:ext cx="5698147" cy="1440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16156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1963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S38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67825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1968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43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96276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48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48590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63888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S58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128710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S63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56516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220072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34353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290592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829389" y="62698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家族類型別普通世帯数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19084" y="6517783"/>
            <a:ext cx="824916" cy="352220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3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一般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世帯総数は、一貫して増加している。</a:t>
            </a: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家族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類型別に見ると、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903638"/>
              </p:ext>
            </p:extLst>
          </p:nvPr>
        </p:nvGraphicFramePr>
        <p:xfrm>
          <a:off x="503588" y="1788042"/>
          <a:ext cx="6176236" cy="510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446043" y="3471155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2,457,589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52407" y="32767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2,680,020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01090" y="312584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2,752,715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15816" y="289574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2,882,529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05469" y="268140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3,039,638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95122" y="246538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3,270,397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2347" y="2271266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3,454,840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12774" y="21353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3,590,593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50656" y="202706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3,823,279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83788" y="19221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3,918,441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3320" y="2790128"/>
            <a:ext cx="11282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単独</a:t>
            </a:r>
            <a:r>
              <a:rPr lang="ja-JP" altLang="en-US" sz="1200" dirty="0"/>
              <a:t>世帯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5976" y="3276782"/>
            <a:ext cx="12892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53587" y="4645476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夫婦</a:t>
            </a:r>
            <a:r>
              <a:rPr lang="ja-JP" altLang="en-US" sz="1200" dirty="0" smtClean="0"/>
              <a:t>と子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2094" y="5667103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夫婦のみ</a:t>
            </a:r>
            <a:endParaRPr kumimoji="1" lang="ja-JP" altLang="en-US" sz="1200" dirty="0"/>
          </a:p>
        </p:txBody>
      </p:sp>
      <p:cxnSp>
        <p:nvCxnSpPr>
          <p:cNvPr id="26" name="直線コネクタ 25"/>
          <p:cNvCxnSpPr>
            <a:stCxn id="23" idx="2"/>
          </p:cNvCxnSpPr>
          <p:nvPr/>
        </p:nvCxnSpPr>
        <p:spPr>
          <a:xfrm>
            <a:off x="5000587" y="3553781"/>
            <a:ext cx="445467" cy="230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067051"/>
              </p:ext>
            </p:extLst>
          </p:nvPr>
        </p:nvGraphicFramePr>
        <p:xfrm>
          <a:off x="6420379" y="1979657"/>
          <a:ext cx="2328086" cy="504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6490816" y="181389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3,991,935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092280" y="191521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3,965,848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537110" y="20760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3,873,325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994558" y="22157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3,737,406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white">
          <a:xfrm>
            <a:off x="1187624" y="6366838"/>
            <a:ext cx="7272808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2596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73201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73931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402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598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525596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974728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150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8854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1748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3255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679574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7274204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775286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371086" y="142747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55" name="屈折矢印 54"/>
          <p:cNvSpPr/>
          <p:nvPr/>
        </p:nvSpPr>
        <p:spPr>
          <a:xfrm rot="5400000" flipH="1">
            <a:off x="6567457" y="151271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6456742" y="2071670"/>
            <a:ext cx="0" cy="416564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5829013" y="2243084"/>
            <a:ext cx="1232467" cy="448131"/>
            <a:chOff x="7736476" y="1886921"/>
            <a:chExt cx="1232467" cy="448131"/>
          </a:xfrm>
        </p:grpSpPr>
        <p:cxnSp>
          <p:nvCxnSpPr>
            <p:cNvPr id="29" name="直線コネクタ 28"/>
            <p:cNvCxnSpPr>
              <a:stCxn id="28" idx="0"/>
            </p:cNvCxnSpPr>
            <p:nvPr/>
          </p:nvCxnSpPr>
          <p:spPr>
            <a:xfrm flipH="1" flipV="1">
              <a:off x="7880904" y="1886921"/>
              <a:ext cx="471806" cy="171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736476" y="2058053"/>
              <a:ext cx="12324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/>
                <a:t>非親族</a:t>
              </a:r>
              <a:r>
                <a:rPr lang="ja-JP" altLang="en-US" sz="1200" dirty="0"/>
                <a:t>世帯</a:t>
              </a:r>
              <a:endParaRPr kumimoji="1" lang="ja-JP" altLang="en-US" sz="1200" dirty="0"/>
            </a:p>
          </p:txBody>
        </p:sp>
      </p:grpSp>
      <p:cxnSp>
        <p:nvCxnSpPr>
          <p:cNvPr id="27" name="直線コネクタ 26"/>
          <p:cNvCxnSpPr/>
          <p:nvPr/>
        </p:nvCxnSpPr>
        <p:spPr>
          <a:xfrm>
            <a:off x="5947614" y="4059771"/>
            <a:ext cx="472764" cy="31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106892" y="4386505"/>
            <a:ext cx="11794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片</a:t>
            </a:r>
            <a:r>
              <a:rPr lang="ja-JP" altLang="en-US" sz="1200" dirty="0" smtClean="0"/>
              <a:t>親と</a:t>
            </a:r>
            <a:r>
              <a:rPr lang="ja-JP" altLang="en-US" sz="1200" dirty="0"/>
              <a:t>子供</a:t>
            </a:r>
            <a:endParaRPr kumimoji="1" lang="ja-JP" altLang="en-US" sz="1200" dirty="0"/>
          </a:p>
        </p:txBody>
      </p:sp>
      <p:sp>
        <p:nvSpPr>
          <p:cNvPr id="60" name="テキスト ボックス 1"/>
          <p:cNvSpPr txBox="1"/>
          <p:nvPr/>
        </p:nvSpPr>
        <p:spPr>
          <a:xfrm>
            <a:off x="3563888" y="6597352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1"/>
          <p:cNvSpPr txBox="1"/>
          <p:nvPr/>
        </p:nvSpPr>
        <p:spPr>
          <a:xfrm>
            <a:off x="179592" y="6578002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※2020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30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住宅ストックの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46.6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％（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214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万戸）が賃貸住宅と推計され、うち公的賃貸住宅は約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万戸で、賃貸住宅ストックの約２割を占めている。</a:t>
            </a: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住宅全体の約９割を、民間住宅（民間賃貸住宅及び持家）が占めている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4499992" y="6652592"/>
            <a:ext cx="4464496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（総務省統計局）をもと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0" y="6453336"/>
            <a:ext cx="5969875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5" tIns="8890" rIns="74295" bIns="889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kumimoji="1" lang="en-US" altLang="ja-JP" sz="900" dirty="0">
                <a:solidFill>
                  <a:schemeClr val="tx1"/>
                </a:solidFill>
                <a:latin typeface="ＭＳ Ｐゴシック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ＭＳ Ｐゴシック" charset="-128"/>
              </a:rPr>
              <a:t>公的賃貸住宅戸数は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ゴシック" charset="-128"/>
              </a:rPr>
              <a:t>H26.3.31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時点</a:t>
            </a:r>
            <a:r>
              <a:rPr lang="ja-JP" altLang="en-US" sz="900" dirty="0">
                <a:solidFill>
                  <a:schemeClr val="tx1"/>
                </a:solidFill>
                <a:latin typeface="ＭＳ Ｐゴシック" charset="-128"/>
              </a:rPr>
              <a:t>で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あり、</a:t>
            </a:r>
            <a:r>
              <a:rPr lang="en-US" altLang="ja-JP" sz="900" dirty="0" smtClean="0">
                <a:solidFill>
                  <a:schemeClr val="tx1"/>
                </a:solidFill>
                <a:latin typeface="ＭＳ Ｐゴシック" charset="-128"/>
              </a:rPr>
              <a:t>H27.8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及び</a:t>
            </a:r>
            <a:r>
              <a:rPr lang="en-US" altLang="ja-JP" sz="900" dirty="0" smtClean="0">
                <a:solidFill>
                  <a:schemeClr val="tx1"/>
                </a:solidFill>
                <a:latin typeface="ＭＳ Ｐゴシック" charset="-128"/>
              </a:rPr>
              <a:t>H28.4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に大阪府から大阪市へ計</a:t>
            </a:r>
            <a:r>
              <a:rPr lang="en-US" altLang="ja-JP" sz="900" dirty="0" smtClean="0">
                <a:solidFill>
                  <a:schemeClr val="tx1"/>
                </a:solidFill>
                <a:latin typeface="ＭＳ Ｐゴシック" charset="-128"/>
              </a:rPr>
              <a:t>11,355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戸を移管</a:t>
            </a:r>
            <a:endParaRPr kumimoji="1" lang="ja-JP" altLang="en-US" sz="900" dirty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kumimoji="1" lang="en-US" altLang="ja-JP" sz="900" dirty="0">
                <a:solidFill>
                  <a:schemeClr val="tx1"/>
                </a:solidFill>
                <a:latin typeface="ＭＳ Ｐゴシック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ＭＳ Ｐゴシック" charset="-128"/>
              </a:rPr>
              <a:t>公的賃貸住宅以外の住宅数については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、Ｈ２５住宅</a:t>
            </a:r>
            <a:r>
              <a:rPr kumimoji="1" lang="ja-JP" altLang="en-US" sz="900" dirty="0">
                <a:solidFill>
                  <a:schemeClr val="tx1"/>
                </a:solidFill>
                <a:latin typeface="ＭＳ Ｐゴシック" charset="-128"/>
              </a:rPr>
              <a:t>･土地統計調査より推計</a:t>
            </a:r>
          </a:p>
          <a:p>
            <a:pPr eaLnBrk="1" hangingPunct="1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kumimoji="1" lang="en-US" altLang="ja-JP" sz="900" dirty="0">
                <a:solidFill>
                  <a:schemeClr val="tx1"/>
                </a:solidFill>
                <a:latin typeface="ＭＳ Ｐゴシック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ＭＳ Ｐゴシック" charset="-128"/>
              </a:rPr>
              <a:t>特定公共賃貸住宅は特優賃として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ゴシック" charset="-128"/>
              </a:rPr>
              <a:t>計上　　　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ゴシック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ＭＳ Ｐゴシック" charset="-128"/>
              </a:rPr>
              <a:t>高優賃には、公社・ＵＲ分を含む</a:t>
            </a: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792340" y="1805118"/>
            <a:ext cx="5443956" cy="4576210"/>
            <a:chOff x="246557" y="1794644"/>
            <a:chExt cx="6519863" cy="5480619"/>
          </a:xfrm>
        </p:grpSpPr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4334370" y="6583112"/>
              <a:ext cx="2046288" cy="6635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2" y="9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0" y="279"/>
                </a:cxn>
                <a:cxn ang="0">
                  <a:pos x="0" y="288"/>
                </a:cxn>
                <a:cxn ang="0">
                  <a:pos x="0" y="294"/>
                </a:cxn>
                <a:cxn ang="0">
                  <a:pos x="4" y="300"/>
                </a:cxn>
                <a:cxn ang="0">
                  <a:pos x="12" y="303"/>
                </a:cxn>
                <a:cxn ang="0">
                  <a:pos x="16" y="309"/>
                </a:cxn>
                <a:cxn ang="0">
                  <a:pos x="23" y="312"/>
                </a:cxn>
                <a:cxn ang="0">
                  <a:pos x="31" y="312"/>
                </a:cxn>
                <a:cxn ang="0">
                  <a:pos x="43" y="315"/>
                </a:cxn>
                <a:cxn ang="0">
                  <a:pos x="1243" y="315"/>
                </a:cxn>
                <a:cxn ang="0">
                  <a:pos x="1255" y="312"/>
                </a:cxn>
                <a:cxn ang="0">
                  <a:pos x="1262" y="312"/>
                </a:cxn>
                <a:cxn ang="0">
                  <a:pos x="1270" y="309"/>
                </a:cxn>
                <a:cxn ang="0">
                  <a:pos x="1274" y="303"/>
                </a:cxn>
                <a:cxn ang="0">
                  <a:pos x="1281" y="300"/>
                </a:cxn>
                <a:cxn ang="0">
                  <a:pos x="1285" y="294"/>
                </a:cxn>
                <a:cxn ang="0">
                  <a:pos x="1285" y="288"/>
                </a:cxn>
                <a:cxn ang="0">
                  <a:pos x="1289" y="279"/>
                </a:cxn>
                <a:cxn ang="0">
                  <a:pos x="1289" y="33"/>
                </a:cxn>
                <a:cxn ang="0">
                  <a:pos x="1285" y="24"/>
                </a:cxn>
                <a:cxn ang="0">
                  <a:pos x="1285" y="18"/>
                </a:cxn>
                <a:cxn ang="0">
                  <a:pos x="1281" y="12"/>
                </a:cxn>
                <a:cxn ang="0">
                  <a:pos x="1274" y="9"/>
                </a:cxn>
                <a:cxn ang="0">
                  <a:pos x="1270" y="3"/>
                </a:cxn>
                <a:cxn ang="0">
                  <a:pos x="1262" y="0"/>
                </a:cxn>
                <a:cxn ang="0">
                  <a:pos x="1255" y="0"/>
                </a:cxn>
                <a:cxn ang="0">
                  <a:pos x="1243" y="0"/>
                </a:cxn>
                <a:cxn ang="0">
                  <a:pos x="43" y="0"/>
                </a:cxn>
              </a:cxnLst>
              <a:rect l="0" t="0" r="r" b="b"/>
              <a:pathLst>
                <a:path w="1289" h="315">
                  <a:moveTo>
                    <a:pt x="43" y="0"/>
                  </a:moveTo>
                  <a:lnTo>
                    <a:pt x="31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0" y="279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4" y="300"/>
                  </a:lnTo>
                  <a:lnTo>
                    <a:pt x="12" y="303"/>
                  </a:lnTo>
                  <a:lnTo>
                    <a:pt x="16" y="309"/>
                  </a:lnTo>
                  <a:lnTo>
                    <a:pt x="23" y="312"/>
                  </a:lnTo>
                  <a:lnTo>
                    <a:pt x="31" y="312"/>
                  </a:lnTo>
                  <a:lnTo>
                    <a:pt x="43" y="315"/>
                  </a:lnTo>
                  <a:lnTo>
                    <a:pt x="1243" y="315"/>
                  </a:lnTo>
                  <a:lnTo>
                    <a:pt x="1255" y="312"/>
                  </a:lnTo>
                  <a:lnTo>
                    <a:pt x="1262" y="312"/>
                  </a:lnTo>
                  <a:lnTo>
                    <a:pt x="1270" y="309"/>
                  </a:lnTo>
                  <a:lnTo>
                    <a:pt x="1274" y="303"/>
                  </a:lnTo>
                  <a:lnTo>
                    <a:pt x="1281" y="300"/>
                  </a:lnTo>
                  <a:lnTo>
                    <a:pt x="1285" y="294"/>
                  </a:lnTo>
                  <a:lnTo>
                    <a:pt x="1285" y="288"/>
                  </a:lnTo>
                  <a:lnTo>
                    <a:pt x="1289" y="279"/>
                  </a:lnTo>
                  <a:lnTo>
                    <a:pt x="1289" y="33"/>
                  </a:lnTo>
                  <a:lnTo>
                    <a:pt x="1285" y="24"/>
                  </a:lnTo>
                  <a:lnTo>
                    <a:pt x="1285" y="18"/>
                  </a:lnTo>
                  <a:lnTo>
                    <a:pt x="1281" y="12"/>
                  </a:lnTo>
                  <a:lnTo>
                    <a:pt x="1274" y="9"/>
                  </a:lnTo>
                  <a:lnTo>
                    <a:pt x="1270" y="3"/>
                  </a:lnTo>
                  <a:lnTo>
                    <a:pt x="1262" y="0"/>
                  </a:lnTo>
                  <a:lnTo>
                    <a:pt x="1255" y="0"/>
                  </a:lnTo>
                  <a:lnTo>
                    <a:pt x="1243" y="0"/>
                  </a:lnTo>
                  <a:lnTo>
                    <a:pt x="4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210295" y="2090687"/>
              <a:ext cx="4143375" cy="1060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2" y="0"/>
                </a:cxn>
                <a:cxn ang="0">
                  <a:pos x="31" y="3"/>
                </a:cxn>
                <a:cxn ang="0">
                  <a:pos x="23" y="6"/>
                </a:cxn>
                <a:cxn ang="0">
                  <a:pos x="15" y="12"/>
                </a:cxn>
                <a:cxn ang="0">
                  <a:pos x="8" y="18"/>
                </a:cxn>
                <a:cxn ang="0">
                  <a:pos x="4" y="24"/>
                </a:cxn>
                <a:cxn ang="0">
                  <a:pos x="0" y="33"/>
                </a:cxn>
                <a:cxn ang="0">
                  <a:pos x="0" y="42"/>
                </a:cxn>
                <a:cxn ang="0">
                  <a:pos x="0" y="384"/>
                </a:cxn>
                <a:cxn ang="0">
                  <a:pos x="0" y="393"/>
                </a:cxn>
                <a:cxn ang="0">
                  <a:pos x="4" y="402"/>
                </a:cxn>
                <a:cxn ang="0">
                  <a:pos x="8" y="408"/>
                </a:cxn>
                <a:cxn ang="0">
                  <a:pos x="15" y="414"/>
                </a:cxn>
                <a:cxn ang="0">
                  <a:pos x="23" y="420"/>
                </a:cxn>
                <a:cxn ang="0">
                  <a:pos x="31" y="423"/>
                </a:cxn>
                <a:cxn ang="0">
                  <a:pos x="42" y="426"/>
                </a:cxn>
                <a:cxn ang="0">
                  <a:pos x="54" y="429"/>
                </a:cxn>
                <a:cxn ang="0">
                  <a:pos x="2716" y="429"/>
                </a:cxn>
                <a:cxn ang="0">
                  <a:pos x="2728" y="426"/>
                </a:cxn>
                <a:cxn ang="0">
                  <a:pos x="2740" y="423"/>
                </a:cxn>
                <a:cxn ang="0">
                  <a:pos x="2747" y="420"/>
                </a:cxn>
                <a:cxn ang="0">
                  <a:pos x="2755" y="414"/>
                </a:cxn>
                <a:cxn ang="0">
                  <a:pos x="2763" y="408"/>
                </a:cxn>
                <a:cxn ang="0">
                  <a:pos x="2766" y="402"/>
                </a:cxn>
                <a:cxn ang="0">
                  <a:pos x="2770" y="393"/>
                </a:cxn>
                <a:cxn ang="0">
                  <a:pos x="2774" y="384"/>
                </a:cxn>
                <a:cxn ang="0">
                  <a:pos x="2774" y="42"/>
                </a:cxn>
                <a:cxn ang="0">
                  <a:pos x="2770" y="33"/>
                </a:cxn>
                <a:cxn ang="0">
                  <a:pos x="2766" y="24"/>
                </a:cxn>
                <a:cxn ang="0">
                  <a:pos x="2763" y="18"/>
                </a:cxn>
                <a:cxn ang="0">
                  <a:pos x="2755" y="12"/>
                </a:cxn>
                <a:cxn ang="0">
                  <a:pos x="2747" y="6"/>
                </a:cxn>
                <a:cxn ang="0">
                  <a:pos x="2740" y="3"/>
                </a:cxn>
                <a:cxn ang="0">
                  <a:pos x="2728" y="0"/>
                </a:cxn>
                <a:cxn ang="0">
                  <a:pos x="2716" y="0"/>
                </a:cxn>
                <a:cxn ang="0">
                  <a:pos x="54" y="0"/>
                </a:cxn>
              </a:cxnLst>
              <a:rect l="0" t="0" r="r" b="b"/>
              <a:pathLst>
                <a:path w="2774" h="429">
                  <a:moveTo>
                    <a:pt x="54" y="0"/>
                  </a:moveTo>
                  <a:lnTo>
                    <a:pt x="42" y="0"/>
                  </a:lnTo>
                  <a:lnTo>
                    <a:pt x="31" y="3"/>
                  </a:lnTo>
                  <a:lnTo>
                    <a:pt x="23" y="6"/>
                  </a:lnTo>
                  <a:lnTo>
                    <a:pt x="15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384"/>
                  </a:lnTo>
                  <a:lnTo>
                    <a:pt x="0" y="393"/>
                  </a:lnTo>
                  <a:lnTo>
                    <a:pt x="4" y="402"/>
                  </a:lnTo>
                  <a:lnTo>
                    <a:pt x="8" y="408"/>
                  </a:lnTo>
                  <a:lnTo>
                    <a:pt x="15" y="414"/>
                  </a:lnTo>
                  <a:lnTo>
                    <a:pt x="23" y="420"/>
                  </a:lnTo>
                  <a:lnTo>
                    <a:pt x="31" y="423"/>
                  </a:lnTo>
                  <a:lnTo>
                    <a:pt x="42" y="426"/>
                  </a:lnTo>
                  <a:lnTo>
                    <a:pt x="54" y="429"/>
                  </a:lnTo>
                  <a:lnTo>
                    <a:pt x="2716" y="429"/>
                  </a:lnTo>
                  <a:lnTo>
                    <a:pt x="2728" y="426"/>
                  </a:lnTo>
                  <a:lnTo>
                    <a:pt x="2740" y="423"/>
                  </a:lnTo>
                  <a:lnTo>
                    <a:pt x="2747" y="420"/>
                  </a:lnTo>
                  <a:lnTo>
                    <a:pt x="2755" y="414"/>
                  </a:lnTo>
                  <a:lnTo>
                    <a:pt x="2763" y="408"/>
                  </a:lnTo>
                  <a:lnTo>
                    <a:pt x="2766" y="402"/>
                  </a:lnTo>
                  <a:lnTo>
                    <a:pt x="2770" y="393"/>
                  </a:lnTo>
                  <a:lnTo>
                    <a:pt x="2774" y="384"/>
                  </a:lnTo>
                  <a:lnTo>
                    <a:pt x="2774" y="42"/>
                  </a:lnTo>
                  <a:lnTo>
                    <a:pt x="2770" y="33"/>
                  </a:lnTo>
                  <a:lnTo>
                    <a:pt x="2766" y="24"/>
                  </a:lnTo>
                  <a:lnTo>
                    <a:pt x="2763" y="18"/>
                  </a:lnTo>
                  <a:lnTo>
                    <a:pt x="2755" y="12"/>
                  </a:lnTo>
                  <a:lnTo>
                    <a:pt x="2747" y="6"/>
                  </a:lnTo>
                  <a:lnTo>
                    <a:pt x="2740" y="3"/>
                  </a:lnTo>
                  <a:lnTo>
                    <a:pt x="2728" y="0"/>
                  </a:lnTo>
                  <a:lnTo>
                    <a:pt x="2716" y="0"/>
                  </a:lnTo>
                  <a:lnTo>
                    <a:pt x="5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2210295" y="3222574"/>
              <a:ext cx="4151313" cy="137291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0"/>
                </a:cxn>
                <a:cxn ang="0">
                  <a:pos x="27" y="3"/>
                </a:cxn>
                <a:cxn ang="0">
                  <a:pos x="19" y="6"/>
                </a:cxn>
                <a:cxn ang="0">
                  <a:pos x="12" y="9"/>
                </a:cxn>
                <a:cxn ang="0">
                  <a:pos x="8" y="15"/>
                </a:cxn>
                <a:cxn ang="0">
                  <a:pos x="4" y="21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1008"/>
                </a:cxn>
                <a:cxn ang="0">
                  <a:pos x="0" y="1014"/>
                </a:cxn>
                <a:cxn ang="0">
                  <a:pos x="4" y="1023"/>
                </a:cxn>
                <a:cxn ang="0">
                  <a:pos x="8" y="1029"/>
                </a:cxn>
                <a:cxn ang="0">
                  <a:pos x="12" y="1035"/>
                </a:cxn>
                <a:cxn ang="0">
                  <a:pos x="19" y="1038"/>
                </a:cxn>
                <a:cxn ang="0">
                  <a:pos x="27" y="1044"/>
                </a:cxn>
                <a:cxn ang="0">
                  <a:pos x="38" y="1044"/>
                </a:cxn>
                <a:cxn ang="0">
                  <a:pos x="46" y="1047"/>
                </a:cxn>
                <a:cxn ang="0">
                  <a:pos x="2724" y="1047"/>
                </a:cxn>
                <a:cxn ang="0">
                  <a:pos x="2732" y="1044"/>
                </a:cxn>
                <a:cxn ang="0">
                  <a:pos x="2743" y="1044"/>
                </a:cxn>
                <a:cxn ang="0">
                  <a:pos x="2751" y="1038"/>
                </a:cxn>
                <a:cxn ang="0">
                  <a:pos x="2759" y="1035"/>
                </a:cxn>
                <a:cxn ang="0">
                  <a:pos x="2763" y="1029"/>
                </a:cxn>
                <a:cxn ang="0">
                  <a:pos x="2770" y="1023"/>
                </a:cxn>
                <a:cxn ang="0">
                  <a:pos x="2770" y="1014"/>
                </a:cxn>
                <a:cxn ang="0">
                  <a:pos x="2774" y="1008"/>
                </a:cxn>
                <a:cxn ang="0">
                  <a:pos x="2774" y="36"/>
                </a:cxn>
                <a:cxn ang="0">
                  <a:pos x="2770" y="30"/>
                </a:cxn>
                <a:cxn ang="0">
                  <a:pos x="2770" y="21"/>
                </a:cxn>
                <a:cxn ang="0">
                  <a:pos x="2763" y="15"/>
                </a:cxn>
                <a:cxn ang="0">
                  <a:pos x="2759" y="9"/>
                </a:cxn>
                <a:cxn ang="0">
                  <a:pos x="2751" y="6"/>
                </a:cxn>
                <a:cxn ang="0">
                  <a:pos x="2743" y="3"/>
                </a:cxn>
                <a:cxn ang="0">
                  <a:pos x="2732" y="0"/>
                </a:cxn>
                <a:cxn ang="0">
                  <a:pos x="2724" y="0"/>
                </a:cxn>
                <a:cxn ang="0">
                  <a:pos x="46" y="0"/>
                </a:cxn>
              </a:cxnLst>
              <a:rect l="0" t="0" r="r" b="b"/>
              <a:pathLst>
                <a:path w="2774" h="1047">
                  <a:moveTo>
                    <a:pt x="46" y="0"/>
                  </a:moveTo>
                  <a:lnTo>
                    <a:pt x="38" y="0"/>
                  </a:lnTo>
                  <a:lnTo>
                    <a:pt x="27" y="3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4" y="1023"/>
                  </a:lnTo>
                  <a:lnTo>
                    <a:pt x="8" y="1029"/>
                  </a:lnTo>
                  <a:lnTo>
                    <a:pt x="12" y="1035"/>
                  </a:lnTo>
                  <a:lnTo>
                    <a:pt x="19" y="1038"/>
                  </a:lnTo>
                  <a:lnTo>
                    <a:pt x="27" y="1044"/>
                  </a:lnTo>
                  <a:lnTo>
                    <a:pt x="38" y="1044"/>
                  </a:lnTo>
                  <a:lnTo>
                    <a:pt x="46" y="1047"/>
                  </a:lnTo>
                  <a:lnTo>
                    <a:pt x="2724" y="1047"/>
                  </a:lnTo>
                  <a:lnTo>
                    <a:pt x="2732" y="1044"/>
                  </a:lnTo>
                  <a:lnTo>
                    <a:pt x="2743" y="1044"/>
                  </a:lnTo>
                  <a:lnTo>
                    <a:pt x="2751" y="1038"/>
                  </a:lnTo>
                  <a:lnTo>
                    <a:pt x="2759" y="1035"/>
                  </a:lnTo>
                  <a:lnTo>
                    <a:pt x="2763" y="1029"/>
                  </a:lnTo>
                  <a:lnTo>
                    <a:pt x="2770" y="1023"/>
                  </a:lnTo>
                  <a:lnTo>
                    <a:pt x="2770" y="1014"/>
                  </a:lnTo>
                  <a:lnTo>
                    <a:pt x="2774" y="1008"/>
                  </a:lnTo>
                  <a:lnTo>
                    <a:pt x="2774" y="36"/>
                  </a:lnTo>
                  <a:lnTo>
                    <a:pt x="2770" y="30"/>
                  </a:lnTo>
                  <a:lnTo>
                    <a:pt x="2770" y="21"/>
                  </a:lnTo>
                  <a:lnTo>
                    <a:pt x="2763" y="15"/>
                  </a:lnTo>
                  <a:lnTo>
                    <a:pt x="2759" y="9"/>
                  </a:lnTo>
                  <a:lnTo>
                    <a:pt x="2751" y="6"/>
                  </a:lnTo>
                  <a:lnTo>
                    <a:pt x="2743" y="3"/>
                  </a:lnTo>
                  <a:lnTo>
                    <a:pt x="2732" y="0"/>
                  </a:lnTo>
                  <a:lnTo>
                    <a:pt x="2724" y="0"/>
                  </a:lnTo>
                  <a:lnTo>
                    <a:pt x="4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65607" y="2731392"/>
              <a:ext cx="1871663" cy="536947"/>
            </a:xfrm>
            <a:custGeom>
              <a:avLst/>
              <a:gdLst>
                <a:gd name="T0" fmla="*/ 328058 w 1035"/>
                <a:gd name="T1" fmla="*/ 0 h 432"/>
                <a:gd name="T2" fmla="*/ 258990 w 1035"/>
                <a:gd name="T3" fmla="*/ 0 h 432"/>
                <a:gd name="T4" fmla="*/ 198565 w 1035"/>
                <a:gd name="T5" fmla="*/ 0 h 432"/>
                <a:gd name="T6" fmla="*/ 129499 w 1035"/>
                <a:gd name="T7" fmla="*/ 1438 h 432"/>
                <a:gd name="T8" fmla="*/ 94966 w 1035"/>
                <a:gd name="T9" fmla="*/ 4317 h 432"/>
                <a:gd name="T10" fmla="*/ 25900 w 1035"/>
                <a:gd name="T11" fmla="*/ 5755 h 432"/>
                <a:gd name="T12" fmla="*/ 0 w 1035"/>
                <a:gd name="T13" fmla="*/ 8632 h 432"/>
                <a:gd name="T14" fmla="*/ 0 w 1035"/>
                <a:gd name="T15" fmla="*/ 11511 h 432"/>
                <a:gd name="T16" fmla="*/ 0 w 1035"/>
                <a:gd name="T17" fmla="*/ 14388 h 432"/>
                <a:gd name="T18" fmla="*/ 0 w 1035"/>
                <a:gd name="T19" fmla="*/ 191358 h 432"/>
                <a:gd name="T20" fmla="*/ 0 w 1035"/>
                <a:gd name="T21" fmla="*/ 194237 h 432"/>
                <a:gd name="T22" fmla="*/ 0 w 1035"/>
                <a:gd name="T23" fmla="*/ 197114 h 432"/>
                <a:gd name="T24" fmla="*/ 25900 w 1035"/>
                <a:gd name="T25" fmla="*/ 199991 h 432"/>
                <a:gd name="T26" fmla="*/ 94966 w 1035"/>
                <a:gd name="T27" fmla="*/ 201431 h 432"/>
                <a:gd name="T28" fmla="*/ 129499 w 1035"/>
                <a:gd name="T29" fmla="*/ 204308 h 432"/>
                <a:gd name="T30" fmla="*/ 198565 w 1035"/>
                <a:gd name="T31" fmla="*/ 205747 h 432"/>
                <a:gd name="T32" fmla="*/ 258990 w 1035"/>
                <a:gd name="T33" fmla="*/ 205747 h 432"/>
                <a:gd name="T34" fmla="*/ 328058 w 1035"/>
                <a:gd name="T35" fmla="*/ 207186 h 432"/>
                <a:gd name="T36" fmla="*/ 8564077 w 1035"/>
                <a:gd name="T37" fmla="*/ 207186 h 432"/>
                <a:gd name="T38" fmla="*/ 8633138 w 1035"/>
                <a:gd name="T39" fmla="*/ 205747 h 432"/>
                <a:gd name="T40" fmla="*/ 8702205 w 1035"/>
                <a:gd name="T41" fmla="*/ 205747 h 432"/>
                <a:gd name="T42" fmla="*/ 8762633 w 1035"/>
                <a:gd name="T43" fmla="*/ 204308 h 432"/>
                <a:gd name="T44" fmla="*/ 8797167 w 1035"/>
                <a:gd name="T45" fmla="*/ 201431 h 432"/>
                <a:gd name="T46" fmla="*/ 8866234 w 1035"/>
                <a:gd name="T47" fmla="*/ 199991 h 432"/>
                <a:gd name="T48" fmla="*/ 8900770 w 1035"/>
                <a:gd name="T49" fmla="*/ 197114 h 432"/>
                <a:gd name="T50" fmla="*/ 8900770 w 1035"/>
                <a:gd name="T51" fmla="*/ 194237 h 432"/>
                <a:gd name="T52" fmla="*/ 8935303 w 1035"/>
                <a:gd name="T53" fmla="*/ 191358 h 432"/>
                <a:gd name="T54" fmla="*/ 8935303 w 1035"/>
                <a:gd name="T55" fmla="*/ 14388 h 432"/>
                <a:gd name="T56" fmla="*/ 8900770 w 1035"/>
                <a:gd name="T57" fmla="*/ 11511 h 432"/>
                <a:gd name="T58" fmla="*/ 8900770 w 1035"/>
                <a:gd name="T59" fmla="*/ 8632 h 432"/>
                <a:gd name="T60" fmla="*/ 8866234 w 1035"/>
                <a:gd name="T61" fmla="*/ 5755 h 432"/>
                <a:gd name="T62" fmla="*/ 8797167 w 1035"/>
                <a:gd name="T63" fmla="*/ 4317 h 432"/>
                <a:gd name="T64" fmla="*/ 8762633 w 1035"/>
                <a:gd name="T65" fmla="*/ 1438 h 432"/>
                <a:gd name="T66" fmla="*/ 8702205 w 1035"/>
                <a:gd name="T67" fmla="*/ 0 h 432"/>
                <a:gd name="T68" fmla="*/ 8633138 w 1035"/>
                <a:gd name="T69" fmla="*/ 0 h 432"/>
                <a:gd name="T70" fmla="*/ 8564077 w 1035"/>
                <a:gd name="T71" fmla="*/ 0 h 432"/>
                <a:gd name="T72" fmla="*/ 328058 w 1035"/>
                <a:gd name="T73" fmla="*/ 0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432"/>
                <a:gd name="T113" fmla="*/ 1035 w 1035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432">
                  <a:moveTo>
                    <a:pt x="38" y="0"/>
                  </a:moveTo>
                  <a:lnTo>
                    <a:pt x="30" y="0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1" y="9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99"/>
                  </a:lnTo>
                  <a:lnTo>
                    <a:pt x="0" y="405"/>
                  </a:lnTo>
                  <a:lnTo>
                    <a:pt x="0" y="411"/>
                  </a:lnTo>
                  <a:lnTo>
                    <a:pt x="3" y="417"/>
                  </a:lnTo>
                  <a:lnTo>
                    <a:pt x="11" y="420"/>
                  </a:lnTo>
                  <a:lnTo>
                    <a:pt x="15" y="426"/>
                  </a:lnTo>
                  <a:lnTo>
                    <a:pt x="23" y="429"/>
                  </a:lnTo>
                  <a:lnTo>
                    <a:pt x="30" y="429"/>
                  </a:lnTo>
                  <a:lnTo>
                    <a:pt x="38" y="432"/>
                  </a:lnTo>
                  <a:lnTo>
                    <a:pt x="992" y="432"/>
                  </a:lnTo>
                  <a:lnTo>
                    <a:pt x="1000" y="429"/>
                  </a:lnTo>
                  <a:lnTo>
                    <a:pt x="1008" y="429"/>
                  </a:lnTo>
                  <a:lnTo>
                    <a:pt x="1015" y="426"/>
                  </a:lnTo>
                  <a:lnTo>
                    <a:pt x="1019" y="420"/>
                  </a:lnTo>
                  <a:lnTo>
                    <a:pt x="1027" y="417"/>
                  </a:lnTo>
                  <a:lnTo>
                    <a:pt x="1031" y="411"/>
                  </a:lnTo>
                  <a:lnTo>
                    <a:pt x="1031" y="405"/>
                  </a:lnTo>
                  <a:lnTo>
                    <a:pt x="1035" y="399"/>
                  </a:lnTo>
                  <a:lnTo>
                    <a:pt x="1035" y="30"/>
                  </a:lnTo>
                  <a:lnTo>
                    <a:pt x="1031" y="24"/>
                  </a:lnTo>
                  <a:lnTo>
                    <a:pt x="1031" y="18"/>
                  </a:lnTo>
                  <a:lnTo>
                    <a:pt x="1027" y="12"/>
                  </a:lnTo>
                  <a:lnTo>
                    <a:pt x="1019" y="9"/>
                  </a:lnTo>
                  <a:lnTo>
                    <a:pt x="1015" y="3"/>
                  </a:lnTo>
                  <a:lnTo>
                    <a:pt x="1008" y="0"/>
                  </a:lnTo>
                  <a:lnTo>
                    <a:pt x="1000" y="0"/>
                  </a:lnTo>
                  <a:lnTo>
                    <a:pt x="992" y="0"/>
                  </a:lnTo>
                  <a:lnTo>
                    <a:pt x="38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557" y="2090688"/>
              <a:ext cx="1890713" cy="587102"/>
            </a:xfrm>
            <a:custGeom>
              <a:avLst/>
              <a:gdLst>
                <a:gd name="T0" fmla="*/ 453009 w 1035"/>
                <a:gd name="T1" fmla="*/ 0 h 477"/>
                <a:gd name="T2" fmla="*/ 334829 w 1035"/>
                <a:gd name="T3" fmla="*/ 0 h 477"/>
                <a:gd name="T4" fmla="*/ 256043 w 1035"/>
                <a:gd name="T5" fmla="*/ 0 h 477"/>
                <a:gd name="T6" fmla="*/ 187114 w 1035"/>
                <a:gd name="T7" fmla="*/ 3434 h 477"/>
                <a:gd name="T8" fmla="*/ 108327 w 1035"/>
                <a:gd name="T9" fmla="*/ 5151 h 477"/>
                <a:gd name="T10" fmla="*/ 68931 w 1035"/>
                <a:gd name="T11" fmla="*/ 8585 h 477"/>
                <a:gd name="T12" fmla="*/ 0 w 1035"/>
                <a:gd name="T13" fmla="*/ 12020 h 477"/>
                <a:gd name="T14" fmla="*/ 0 w 1035"/>
                <a:gd name="T15" fmla="*/ 15454 h 477"/>
                <a:gd name="T16" fmla="*/ 0 w 1035"/>
                <a:gd name="T17" fmla="*/ 20606 h 477"/>
                <a:gd name="T18" fmla="*/ 0 w 1035"/>
                <a:gd name="T19" fmla="*/ 250698 h 477"/>
                <a:gd name="T20" fmla="*/ 0 w 1035"/>
                <a:gd name="T21" fmla="*/ 255848 h 477"/>
                <a:gd name="T22" fmla="*/ 0 w 1035"/>
                <a:gd name="T23" fmla="*/ 259283 h 477"/>
                <a:gd name="T24" fmla="*/ 68931 w 1035"/>
                <a:gd name="T25" fmla="*/ 262718 h 477"/>
                <a:gd name="T26" fmla="*/ 108327 w 1035"/>
                <a:gd name="T27" fmla="*/ 266151 h 477"/>
                <a:gd name="T28" fmla="*/ 187114 w 1035"/>
                <a:gd name="T29" fmla="*/ 267869 h 477"/>
                <a:gd name="T30" fmla="*/ 256043 w 1035"/>
                <a:gd name="T31" fmla="*/ 271303 h 477"/>
                <a:gd name="T32" fmla="*/ 334829 w 1035"/>
                <a:gd name="T33" fmla="*/ 271303 h 477"/>
                <a:gd name="T34" fmla="*/ 453009 w 1035"/>
                <a:gd name="T35" fmla="*/ 273020 h 477"/>
                <a:gd name="T36" fmla="*/ 9700150 w 1035"/>
                <a:gd name="T37" fmla="*/ 273020 h 477"/>
                <a:gd name="T38" fmla="*/ 9808474 w 1035"/>
                <a:gd name="T39" fmla="*/ 271303 h 477"/>
                <a:gd name="T40" fmla="*/ 9887259 w 1035"/>
                <a:gd name="T41" fmla="*/ 271303 h 477"/>
                <a:gd name="T42" fmla="*/ 9956194 w 1035"/>
                <a:gd name="T43" fmla="*/ 267869 h 477"/>
                <a:gd name="T44" fmla="*/ 10034979 w 1035"/>
                <a:gd name="T45" fmla="*/ 266151 h 477"/>
                <a:gd name="T46" fmla="*/ 10074369 w 1035"/>
                <a:gd name="T47" fmla="*/ 262718 h 477"/>
                <a:gd name="T48" fmla="*/ 10153154 w 1035"/>
                <a:gd name="T49" fmla="*/ 259283 h 477"/>
                <a:gd name="T50" fmla="*/ 10153154 w 1035"/>
                <a:gd name="T51" fmla="*/ 255848 h 477"/>
                <a:gd name="T52" fmla="*/ 10192540 w 1035"/>
                <a:gd name="T53" fmla="*/ 250698 h 477"/>
                <a:gd name="T54" fmla="*/ 10192540 w 1035"/>
                <a:gd name="T55" fmla="*/ 20606 h 477"/>
                <a:gd name="T56" fmla="*/ 10153154 w 1035"/>
                <a:gd name="T57" fmla="*/ 15454 h 477"/>
                <a:gd name="T58" fmla="*/ 10153154 w 1035"/>
                <a:gd name="T59" fmla="*/ 12020 h 477"/>
                <a:gd name="T60" fmla="*/ 10074369 w 1035"/>
                <a:gd name="T61" fmla="*/ 8585 h 477"/>
                <a:gd name="T62" fmla="*/ 10034979 w 1035"/>
                <a:gd name="T63" fmla="*/ 5151 h 477"/>
                <a:gd name="T64" fmla="*/ 9956194 w 1035"/>
                <a:gd name="T65" fmla="*/ 3434 h 477"/>
                <a:gd name="T66" fmla="*/ 9887259 w 1035"/>
                <a:gd name="T67" fmla="*/ 0 h 477"/>
                <a:gd name="T68" fmla="*/ 9808474 w 1035"/>
                <a:gd name="T69" fmla="*/ 0 h 477"/>
                <a:gd name="T70" fmla="*/ 9700150 w 1035"/>
                <a:gd name="T71" fmla="*/ 0 h 477"/>
                <a:gd name="T72" fmla="*/ 453009 w 1035"/>
                <a:gd name="T73" fmla="*/ 0 h 4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477"/>
                <a:gd name="T113" fmla="*/ 1035 w 1035"/>
                <a:gd name="T114" fmla="*/ 477 h 4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477">
                  <a:moveTo>
                    <a:pt x="46" y="0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38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7" y="459"/>
                  </a:lnTo>
                  <a:lnTo>
                    <a:pt x="11" y="465"/>
                  </a:lnTo>
                  <a:lnTo>
                    <a:pt x="19" y="468"/>
                  </a:lnTo>
                  <a:lnTo>
                    <a:pt x="26" y="474"/>
                  </a:lnTo>
                  <a:lnTo>
                    <a:pt x="34" y="474"/>
                  </a:lnTo>
                  <a:lnTo>
                    <a:pt x="46" y="477"/>
                  </a:lnTo>
                  <a:lnTo>
                    <a:pt x="985" y="477"/>
                  </a:lnTo>
                  <a:lnTo>
                    <a:pt x="996" y="474"/>
                  </a:lnTo>
                  <a:lnTo>
                    <a:pt x="1004" y="474"/>
                  </a:lnTo>
                  <a:lnTo>
                    <a:pt x="1011" y="468"/>
                  </a:lnTo>
                  <a:lnTo>
                    <a:pt x="1019" y="465"/>
                  </a:lnTo>
                  <a:lnTo>
                    <a:pt x="1023" y="459"/>
                  </a:lnTo>
                  <a:lnTo>
                    <a:pt x="1031" y="453"/>
                  </a:lnTo>
                  <a:lnTo>
                    <a:pt x="1031" y="447"/>
                  </a:lnTo>
                  <a:lnTo>
                    <a:pt x="1035" y="438"/>
                  </a:lnTo>
                  <a:lnTo>
                    <a:pt x="1035" y="36"/>
                  </a:lnTo>
                  <a:lnTo>
                    <a:pt x="1031" y="27"/>
                  </a:lnTo>
                  <a:lnTo>
                    <a:pt x="1031" y="21"/>
                  </a:lnTo>
                  <a:lnTo>
                    <a:pt x="1023" y="15"/>
                  </a:lnTo>
                  <a:lnTo>
                    <a:pt x="1019" y="9"/>
                  </a:lnTo>
                  <a:lnTo>
                    <a:pt x="1011" y="6"/>
                  </a:lnTo>
                  <a:lnTo>
                    <a:pt x="1004" y="0"/>
                  </a:lnTo>
                  <a:lnTo>
                    <a:pt x="996" y="0"/>
                  </a:lnTo>
                  <a:lnTo>
                    <a:pt x="985" y="0"/>
                  </a:lnTo>
                  <a:lnTo>
                    <a:pt x="46" y="0"/>
                  </a:lnTo>
                </a:path>
              </a:pathLst>
            </a:custGeom>
            <a:solidFill>
              <a:srgbClr val="99FF66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44995" y="2198339"/>
              <a:ext cx="1439863" cy="52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府営住宅（公営）</a:t>
              </a:r>
            </a:p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 smtClean="0">
                  <a:latin typeface="ＭＳ Ｐゴシック" charset="-128"/>
                </a:rPr>
                <a:t>13.6 </a:t>
              </a:r>
              <a:r>
                <a:rPr kumimoji="1" lang="ja-JP" altLang="en-US" sz="900" b="1" dirty="0" smtClean="0">
                  <a:latin typeface="ＭＳ Ｐゴシック" charset="-128"/>
                </a:rPr>
                <a:t>万戸</a:t>
              </a:r>
              <a:endParaRPr kumimoji="1" lang="ja-JP" altLang="en-US" sz="900" b="1" dirty="0">
                <a:latin typeface="ＭＳ Ｐゴシック" charset="-128"/>
              </a:endParaRPr>
            </a:p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>
                  <a:latin typeface="ＭＳ Ｐゴシック" charset="-128"/>
                </a:rPr>
                <a:t>【</a:t>
              </a:r>
              <a:r>
                <a:rPr kumimoji="1" lang="ja-JP" altLang="en-US" sz="900" b="1" dirty="0">
                  <a:latin typeface="ＭＳ Ｐゴシック" charset="-128"/>
                </a:rPr>
                <a:t>賃貸全体</a:t>
              </a:r>
              <a:r>
                <a:rPr kumimoji="1" lang="ja-JP" altLang="en-US" sz="900" b="1" dirty="0" smtClean="0">
                  <a:latin typeface="ＭＳ Ｐゴシック" charset="-128"/>
                </a:rPr>
                <a:t>の </a:t>
              </a:r>
              <a:r>
                <a:rPr kumimoji="1" lang="en-US" altLang="ja-JP" sz="900" b="1" dirty="0" smtClean="0">
                  <a:latin typeface="ＭＳ Ｐゴシック" charset="-128"/>
                </a:rPr>
                <a:t>6.3</a:t>
              </a:r>
              <a:r>
                <a:rPr kumimoji="1" lang="ja-JP" altLang="en-US" sz="900" b="1" dirty="0" smtClean="0">
                  <a:latin typeface="ＭＳ Ｐゴシック" charset="-128"/>
                </a:rPr>
                <a:t>％ </a:t>
              </a:r>
              <a:r>
                <a:rPr kumimoji="1" lang="en-US" altLang="ja-JP" sz="900" b="1" dirty="0" smtClean="0">
                  <a:latin typeface="ＭＳ Ｐゴシック" charset="-128"/>
                </a:rPr>
                <a:t>】</a:t>
              </a:r>
              <a:endParaRPr kumimoji="1" lang="en-US" altLang="ja-JP" sz="9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65607" y="4092624"/>
              <a:ext cx="1871663" cy="51834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3"/>
                </a:cxn>
                <a:cxn ang="0">
                  <a:pos x="8" y="6"/>
                </a:cxn>
                <a:cxn ang="0">
                  <a:pos x="4" y="12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72"/>
                </a:cxn>
                <a:cxn ang="0">
                  <a:pos x="0" y="378"/>
                </a:cxn>
                <a:cxn ang="0">
                  <a:pos x="0" y="384"/>
                </a:cxn>
                <a:cxn ang="0">
                  <a:pos x="4" y="387"/>
                </a:cxn>
                <a:cxn ang="0">
                  <a:pos x="8" y="393"/>
                </a:cxn>
                <a:cxn ang="0">
                  <a:pos x="16" y="396"/>
                </a:cxn>
                <a:cxn ang="0">
                  <a:pos x="20" y="399"/>
                </a:cxn>
                <a:cxn ang="0">
                  <a:pos x="27" y="399"/>
                </a:cxn>
                <a:cxn ang="0">
                  <a:pos x="35" y="402"/>
                </a:cxn>
                <a:cxn ang="0">
                  <a:pos x="997" y="402"/>
                </a:cxn>
                <a:cxn ang="0">
                  <a:pos x="1005" y="399"/>
                </a:cxn>
                <a:cxn ang="0">
                  <a:pos x="1012" y="399"/>
                </a:cxn>
                <a:cxn ang="0">
                  <a:pos x="1016" y="396"/>
                </a:cxn>
                <a:cxn ang="0">
                  <a:pos x="1024" y="393"/>
                </a:cxn>
                <a:cxn ang="0">
                  <a:pos x="1028" y="387"/>
                </a:cxn>
                <a:cxn ang="0">
                  <a:pos x="1032" y="384"/>
                </a:cxn>
                <a:cxn ang="0">
                  <a:pos x="1032" y="378"/>
                </a:cxn>
                <a:cxn ang="0">
                  <a:pos x="1035" y="372"/>
                </a:cxn>
                <a:cxn ang="0">
                  <a:pos x="1035" y="27"/>
                </a:cxn>
                <a:cxn ang="0">
                  <a:pos x="1032" y="21"/>
                </a:cxn>
                <a:cxn ang="0">
                  <a:pos x="1032" y="15"/>
                </a:cxn>
                <a:cxn ang="0">
                  <a:pos x="1028" y="12"/>
                </a:cxn>
                <a:cxn ang="0">
                  <a:pos x="1024" y="6"/>
                </a:cxn>
                <a:cxn ang="0">
                  <a:pos x="1016" y="3"/>
                </a:cxn>
                <a:cxn ang="0">
                  <a:pos x="1012" y="0"/>
                </a:cxn>
                <a:cxn ang="0">
                  <a:pos x="1005" y="0"/>
                </a:cxn>
                <a:cxn ang="0">
                  <a:pos x="997" y="0"/>
                </a:cxn>
                <a:cxn ang="0">
                  <a:pos x="35" y="0"/>
                </a:cxn>
              </a:cxnLst>
              <a:rect l="0" t="0" r="r" b="b"/>
              <a:pathLst>
                <a:path w="1035" h="402">
                  <a:moveTo>
                    <a:pt x="35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6" y="3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4" y="387"/>
                  </a:lnTo>
                  <a:lnTo>
                    <a:pt x="8" y="393"/>
                  </a:lnTo>
                  <a:lnTo>
                    <a:pt x="16" y="396"/>
                  </a:lnTo>
                  <a:lnTo>
                    <a:pt x="20" y="399"/>
                  </a:lnTo>
                  <a:lnTo>
                    <a:pt x="27" y="399"/>
                  </a:lnTo>
                  <a:lnTo>
                    <a:pt x="35" y="402"/>
                  </a:lnTo>
                  <a:lnTo>
                    <a:pt x="997" y="402"/>
                  </a:lnTo>
                  <a:lnTo>
                    <a:pt x="1005" y="399"/>
                  </a:lnTo>
                  <a:lnTo>
                    <a:pt x="1012" y="399"/>
                  </a:lnTo>
                  <a:lnTo>
                    <a:pt x="1016" y="396"/>
                  </a:lnTo>
                  <a:lnTo>
                    <a:pt x="1024" y="393"/>
                  </a:lnTo>
                  <a:lnTo>
                    <a:pt x="1028" y="387"/>
                  </a:lnTo>
                  <a:lnTo>
                    <a:pt x="1032" y="384"/>
                  </a:lnTo>
                  <a:lnTo>
                    <a:pt x="1032" y="378"/>
                  </a:lnTo>
                  <a:lnTo>
                    <a:pt x="1035" y="372"/>
                  </a:lnTo>
                  <a:lnTo>
                    <a:pt x="1035" y="27"/>
                  </a:lnTo>
                  <a:lnTo>
                    <a:pt x="1032" y="21"/>
                  </a:lnTo>
                  <a:lnTo>
                    <a:pt x="1032" y="15"/>
                  </a:lnTo>
                  <a:lnTo>
                    <a:pt x="1028" y="12"/>
                  </a:lnTo>
                  <a:lnTo>
                    <a:pt x="1024" y="6"/>
                  </a:lnTo>
                  <a:lnTo>
                    <a:pt x="1016" y="3"/>
                  </a:lnTo>
                  <a:lnTo>
                    <a:pt x="1012" y="0"/>
                  </a:lnTo>
                  <a:lnTo>
                    <a:pt x="1005" y="0"/>
                  </a:lnTo>
                  <a:lnTo>
                    <a:pt x="997" y="0"/>
                  </a:lnTo>
                  <a:lnTo>
                    <a:pt x="35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251320" y="1802656"/>
              <a:ext cx="1885950" cy="2190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公的賃貸</a:t>
              </a:r>
              <a:r>
                <a:rPr kumimoji="1" lang="ja-JP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住宅 </a:t>
              </a:r>
              <a:r>
                <a:rPr kumimoji="1" lang="en-US" altLang="ja-JP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43</a:t>
              </a:r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万戸</a:t>
              </a: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65607" y="4961232"/>
              <a:ext cx="3989388" cy="231403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0"/>
                </a:cxn>
                <a:cxn ang="0">
                  <a:pos x="39" y="3"/>
                </a:cxn>
                <a:cxn ang="0">
                  <a:pos x="27" y="6"/>
                </a:cxn>
                <a:cxn ang="0">
                  <a:pos x="20" y="15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1485"/>
                </a:cxn>
                <a:cxn ang="0">
                  <a:pos x="0" y="1497"/>
                </a:cxn>
                <a:cxn ang="0">
                  <a:pos x="4" y="1506"/>
                </a:cxn>
                <a:cxn ang="0">
                  <a:pos x="8" y="1515"/>
                </a:cxn>
                <a:cxn ang="0">
                  <a:pos x="20" y="1524"/>
                </a:cxn>
                <a:cxn ang="0">
                  <a:pos x="27" y="1530"/>
                </a:cxn>
                <a:cxn ang="0">
                  <a:pos x="39" y="1533"/>
                </a:cxn>
                <a:cxn ang="0">
                  <a:pos x="50" y="1536"/>
                </a:cxn>
                <a:cxn ang="0">
                  <a:pos x="66" y="1539"/>
                </a:cxn>
                <a:cxn ang="0">
                  <a:pos x="2444" y="1539"/>
                </a:cxn>
                <a:cxn ang="0">
                  <a:pos x="2459" y="1536"/>
                </a:cxn>
                <a:cxn ang="0">
                  <a:pos x="2471" y="1533"/>
                </a:cxn>
                <a:cxn ang="0">
                  <a:pos x="2482" y="1530"/>
                </a:cxn>
                <a:cxn ang="0">
                  <a:pos x="2494" y="1524"/>
                </a:cxn>
                <a:cxn ang="0">
                  <a:pos x="2501" y="1515"/>
                </a:cxn>
                <a:cxn ang="0">
                  <a:pos x="2505" y="1506"/>
                </a:cxn>
                <a:cxn ang="0">
                  <a:pos x="2509" y="1497"/>
                </a:cxn>
                <a:cxn ang="0">
                  <a:pos x="2513" y="1485"/>
                </a:cxn>
                <a:cxn ang="0">
                  <a:pos x="2513" y="51"/>
                </a:cxn>
                <a:cxn ang="0">
                  <a:pos x="2509" y="39"/>
                </a:cxn>
                <a:cxn ang="0">
                  <a:pos x="2505" y="30"/>
                </a:cxn>
                <a:cxn ang="0">
                  <a:pos x="2501" y="21"/>
                </a:cxn>
                <a:cxn ang="0">
                  <a:pos x="2494" y="15"/>
                </a:cxn>
                <a:cxn ang="0">
                  <a:pos x="2482" y="6"/>
                </a:cxn>
                <a:cxn ang="0">
                  <a:pos x="2471" y="3"/>
                </a:cxn>
                <a:cxn ang="0">
                  <a:pos x="2459" y="0"/>
                </a:cxn>
                <a:cxn ang="0">
                  <a:pos x="2444" y="0"/>
                </a:cxn>
                <a:cxn ang="0">
                  <a:pos x="66" y="0"/>
                </a:cxn>
              </a:cxnLst>
              <a:rect l="0" t="0" r="r" b="b"/>
              <a:pathLst>
                <a:path w="2513" h="1539">
                  <a:moveTo>
                    <a:pt x="66" y="0"/>
                  </a:moveTo>
                  <a:lnTo>
                    <a:pt x="50" y="0"/>
                  </a:lnTo>
                  <a:lnTo>
                    <a:pt x="39" y="3"/>
                  </a:lnTo>
                  <a:lnTo>
                    <a:pt x="27" y="6"/>
                  </a:lnTo>
                  <a:lnTo>
                    <a:pt x="20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1485"/>
                  </a:lnTo>
                  <a:lnTo>
                    <a:pt x="0" y="1497"/>
                  </a:lnTo>
                  <a:lnTo>
                    <a:pt x="4" y="1506"/>
                  </a:lnTo>
                  <a:lnTo>
                    <a:pt x="8" y="1515"/>
                  </a:lnTo>
                  <a:lnTo>
                    <a:pt x="20" y="1524"/>
                  </a:lnTo>
                  <a:lnTo>
                    <a:pt x="27" y="1530"/>
                  </a:lnTo>
                  <a:lnTo>
                    <a:pt x="39" y="1533"/>
                  </a:lnTo>
                  <a:lnTo>
                    <a:pt x="50" y="1536"/>
                  </a:lnTo>
                  <a:lnTo>
                    <a:pt x="66" y="1539"/>
                  </a:lnTo>
                  <a:lnTo>
                    <a:pt x="2444" y="1539"/>
                  </a:lnTo>
                  <a:lnTo>
                    <a:pt x="2459" y="1536"/>
                  </a:lnTo>
                  <a:lnTo>
                    <a:pt x="2471" y="1533"/>
                  </a:lnTo>
                  <a:lnTo>
                    <a:pt x="2482" y="1530"/>
                  </a:lnTo>
                  <a:lnTo>
                    <a:pt x="2494" y="1524"/>
                  </a:lnTo>
                  <a:lnTo>
                    <a:pt x="2501" y="1515"/>
                  </a:lnTo>
                  <a:lnTo>
                    <a:pt x="2505" y="1506"/>
                  </a:lnTo>
                  <a:lnTo>
                    <a:pt x="2509" y="1497"/>
                  </a:lnTo>
                  <a:lnTo>
                    <a:pt x="2513" y="1485"/>
                  </a:lnTo>
                  <a:lnTo>
                    <a:pt x="2513" y="51"/>
                  </a:lnTo>
                  <a:lnTo>
                    <a:pt x="2509" y="39"/>
                  </a:lnTo>
                  <a:lnTo>
                    <a:pt x="2505" y="30"/>
                  </a:lnTo>
                  <a:lnTo>
                    <a:pt x="2501" y="21"/>
                  </a:lnTo>
                  <a:lnTo>
                    <a:pt x="2494" y="15"/>
                  </a:lnTo>
                  <a:lnTo>
                    <a:pt x="2482" y="6"/>
                  </a:lnTo>
                  <a:lnTo>
                    <a:pt x="2471" y="3"/>
                  </a:lnTo>
                  <a:lnTo>
                    <a:pt x="2459" y="0"/>
                  </a:lnTo>
                  <a:lnTo>
                    <a:pt x="2444" y="0"/>
                  </a:lnTo>
                  <a:lnTo>
                    <a:pt x="6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7" name="Freeform 48"/>
            <p:cNvSpPr>
              <a:spLocks/>
            </p:cNvSpPr>
            <p:nvPr/>
          </p:nvSpPr>
          <p:spPr bwMode="auto">
            <a:xfrm>
              <a:off x="265607" y="4659285"/>
              <a:ext cx="6102350" cy="23971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9" y="0"/>
                </a:cxn>
                <a:cxn ang="0">
                  <a:pos x="31" y="3"/>
                </a:cxn>
                <a:cxn ang="0">
                  <a:pos x="20" y="6"/>
                </a:cxn>
                <a:cxn ang="0">
                  <a:pos x="12" y="9"/>
                </a:cxn>
                <a:cxn ang="0">
                  <a:pos x="8" y="15"/>
                </a:cxn>
                <a:cxn ang="0">
                  <a:pos x="4" y="25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0" y="109"/>
                </a:cxn>
                <a:cxn ang="0">
                  <a:pos x="0" y="118"/>
                </a:cxn>
                <a:cxn ang="0">
                  <a:pos x="4" y="127"/>
                </a:cxn>
                <a:cxn ang="0">
                  <a:pos x="8" y="133"/>
                </a:cxn>
                <a:cxn ang="0">
                  <a:pos x="12" y="139"/>
                </a:cxn>
                <a:cxn ang="0">
                  <a:pos x="20" y="142"/>
                </a:cxn>
                <a:cxn ang="0">
                  <a:pos x="31" y="145"/>
                </a:cxn>
                <a:cxn ang="0">
                  <a:pos x="39" y="148"/>
                </a:cxn>
                <a:cxn ang="0">
                  <a:pos x="50" y="151"/>
                </a:cxn>
                <a:cxn ang="0">
                  <a:pos x="3790" y="151"/>
                </a:cxn>
                <a:cxn ang="0">
                  <a:pos x="3802" y="148"/>
                </a:cxn>
                <a:cxn ang="0">
                  <a:pos x="3813" y="145"/>
                </a:cxn>
                <a:cxn ang="0">
                  <a:pos x="3821" y="142"/>
                </a:cxn>
                <a:cxn ang="0">
                  <a:pos x="3829" y="139"/>
                </a:cxn>
                <a:cxn ang="0">
                  <a:pos x="3833" y="133"/>
                </a:cxn>
                <a:cxn ang="0">
                  <a:pos x="3836" y="127"/>
                </a:cxn>
                <a:cxn ang="0">
                  <a:pos x="3840" y="118"/>
                </a:cxn>
                <a:cxn ang="0">
                  <a:pos x="3844" y="109"/>
                </a:cxn>
                <a:cxn ang="0">
                  <a:pos x="3844" y="40"/>
                </a:cxn>
                <a:cxn ang="0">
                  <a:pos x="3840" y="31"/>
                </a:cxn>
                <a:cxn ang="0">
                  <a:pos x="3836" y="25"/>
                </a:cxn>
                <a:cxn ang="0">
                  <a:pos x="3833" y="15"/>
                </a:cxn>
                <a:cxn ang="0">
                  <a:pos x="3829" y="9"/>
                </a:cxn>
                <a:cxn ang="0">
                  <a:pos x="3821" y="6"/>
                </a:cxn>
                <a:cxn ang="0">
                  <a:pos x="3813" y="3"/>
                </a:cxn>
                <a:cxn ang="0">
                  <a:pos x="3802" y="0"/>
                </a:cxn>
                <a:cxn ang="0">
                  <a:pos x="3790" y="0"/>
                </a:cxn>
                <a:cxn ang="0">
                  <a:pos x="50" y="0"/>
                </a:cxn>
              </a:cxnLst>
              <a:rect l="0" t="0" r="r" b="b"/>
              <a:pathLst>
                <a:path w="3844" h="151">
                  <a:moveTo>
                    <a:pt x="50" y="0"/>
                  </a:moveTo>
                  <a:lnTo>
                    <a:pt x="39" y="0"/>
                  </a:lnTo>
                  <a:lnTo>
                    <a:pt x="31" y="3"/>
                  </a:lnTo>
                  <a:lnTo>
                    <a:pt x="20" y="6"/>
                  </a:lnTo>
                  <a:lnTo>
                    <a:pt x="12" y="9"/>
                  </a:lnTo>
                  <a:lnTo>
                    <a:pt x="8" y="15"/>
                  </a:lnTo>
                  <a:lnTo>
                    <a:pt x="4" y="25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4" y="127"/>
                  </a:lnTo>
                  <a:lnTo>
                    <a:pt x="8" y="133"/>
                  </a:lnTo>
                  <a:lnTo>
                    <a:pt x="12" y="139"/>
                  </a:lnTo>
                  <a:lnTo>
                    <a:pt x="20" y="142"/>
                  </a:lnTo>
                  <a:lnTo>
                    <a:pt x="31" y="145"/>
                  </a:lnTo>
                  <a:lnTo>
                    <a:pt x="39" y="148"/>
                  </a:lnTo>
                  <a:lnTo>
                    <a:pt x="50" y="151"/>
                  </a:lnTo>
                  <a:lnTo>
                    <a:pt x="3790" y="151"/>
                  </a:lnTo>
                  <a:lnTo>
                    <a:pt x="3802" y="148"/>
                  </a:lnTo>
                  <a:lnTo>
                    <a:pt x="3813" y="145"/>
                  </a:lnTo>
                  <a:lnTo>
                    <a:pt x="3821" y="142"/>
                  </a:lnTo>
                  <a:lnTo>
                    <a:pt x="3829" y="139"/>
                  </a:lnTo>
                  <a:lnTo>
                    <a:pt x="3833" y="133"/>
                  </a:lnTo>
                  <a:lnTo>
                    <a:pt x="3836" y="127"/>
                  </a:lnTo>
                  <a:lnTo>
                    <a:pt x="3840" y="118"/>
                  </a:lnTo>
                  <a:lnTo>
                    <a:pt x="3844" y="109"/>
                  </a:lnTo>
                  <a:lnTo>
                    <a:pt x="3844" y="40"/>
                  </a:lnTo>
                  <a:lnTo>
                    <a:pt x="3840" y="31"/>
                  </a:lnTo>
                  <a:lnTo>
                    <a:pt x="3836" y="25"/>
                  </a:lnTo>
                  <a:lnTo>
                    <a:pt x="3833" y="15"/>
                  </a:lnTo>
                  <a:lnTo>
                    <a:pt x="3829" y="9"/>
                  </a:lnTo>
                  <a:lnTo>
                    <a:pt x="3821" y="6"/>
                  </a:lnTo>
                  <a:lnTo>
                    <a:pt x="3813" y="3"/>
                  </a:lnTo>
                  <a:lnTo>
                    <a:pt x="3802" y="0"/>
                  </a:lnTo>
                  <a:lnTo>
                    <a:pt x="379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4307382" y="4961232"/>
              <a:ext cx="2046288" cy="154885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0" y="0"/>
                </a:cxn>
                <a:cxn ang="0">
                  <a:pos x="39" y="3"/>
                </a:cxn>
                <a:cxn ang="0">
                  <a:pos x="27" y="6"/>
                </a:cxn>
                <a:cxn ang="0">
                  <a:pos x="16" y="12"/>
                </a:cxn>
                <a:cxn ang="0">
                  <a:pos x="8" y="21"/>
                </a:cxn>
                <a:cxn ang="0">
                  <a:pos x="4" y="30"/>
                </a:cxn>
                <a:cxn ang="0">
                  <a:pos x="0" y="39"/>
                </a:cxn>
                <a:cxn ang="0">
                  <a:pos x="0" y="48"/>
                </a:cxn>
                <a:cxn ang="0">
                  <a:pos x="0" y="1143"/>
                </a:cxn>
                <a:cxn ang="0">
                  <a:pos x="0" y="1152"/>
                </a:cxn>
                <a:cxn ang="0">
                  <a:pos x="4" y="1161"/>
                </a:cxn>
                <a:cxn ang="0">
                  <a:pos x="8" y="1170"/>
                </a:cxn>
                <a:cxn ang="0">
                  <a:pos x="16" y="1179"/>
                </a:cxn>
                <a:cxn ang="0">
                  <a:pos x="27" y="1185"/>
                </a:cxn>
                <a:cxn ang="0">
                  <a:pos x="39" y="1188"/>
                </a:cxn>
                <a:cxn ang="0">
                  <a:pos x="50" y="1191"/>
                </a:cxn>
                <a:cxn ang="0">
                  <a:pos x="62" y="1194"/>
                </a:cxn>
                <a:cxn ang="0">
                  <a:pos x="1224" y="1194"/>
                </a:cxn>
                <a:cxn ang="0">
                  <a:pos x="1235" y="1191"/>
                </a:cxn>
                <a:cxn ang="0">
                  <a:pos x="1247" y="1188"/>
                </a:cxn>
                <a:cxn ang="0">
                  <a:pos x="1258" y="1185"/>
                </a:cxn>
                <a:cxn ang="0">
                  <a:pos x="1270" y="1179"/>
                </a:cxn>
                <a:cxn ang="0">
                  <a:pos x="1278" y="1170"/>
                </a:cxn>
                <a:cxn ang="0">
                  <a:pos x="1281" y="1161"/>
                </a:cxn>
                <a:cxn ang="0">
                  <a:pos x="1285" y="1152"/>
                </a:cxn>
                <a:cxn ang="0">
                  <a:pos x="1289" y="1143"/>
                </a:cxn>
                <a:cxn ang="0">
                  <a:pos x="1289" y="48"/>
                </a:cxn>
                <a:cxn ang="0">
                  <a:pos x="1285" y="39"/>
                </a:cxn>
                <a:cxn ang="0">
                  <a:pos x="1281" y="30"/>
                </a:cxn>
                <a:cxn ang="0">
                  <a:pos x="1278" y="21"/>
                </a:cxn>
                <a:cxn ang="0">
                  <a:pos x="1270" y="12"/>
                </a:cxn>
                <a:cxn ang="0">
                  <a:pos x="1258" y="6"/>
                </a:cxn>
                <a:cxn ang="0">
                  <a:pos x="1247" y="3"/>
                </a:cxn>
                <a:cxn ang="0">
                  <a:pos x="1235" y="0"/>
                </a:cxn>
                <a:cxn ang="0">
                  <a:pos x="1224" y="0"/>
                </a:cxn>
                <a:cxn ang="0">
                  <a:pos x="62" y="0"/>
                </a:cxn>
              </a:cxnLst>
              <a:rect l="0" t="0" r="r" b="b"/>
              <a:pathLst>
                <a:path w="1289" h="1194">
                  <a:moveTo>
                    <a:pt x="62" y="0"/>
                  </a:moveTo>
                  <a:lnTo>
                    <a:pt x="50" y="0"/>
                  </a:lnTo>
                  <a:lnTo>
                    <a:pt x="39" y="3"/>
                  </a:lnTo>
                  <a:lnTo>
                    <a:pt x="27" y="6"/>
                  </a:lnTo>
                  <a:lnTo>
                    <a:pt x="16" y="12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1143"/>
                  </a:lnTo>
                  <a:lnTo>
                    <a:pt x="0" y="1152"/>
                  </a:lnTo>
                  <a:lnTo>
                    <a:pt x="4" y="1161"/>
                  </a:lnTo>
                  <a:lnTo>
                    <a:pt x="8" y="1170"/>
                  </a:lnTo>
                  <a:lnTo>
                    <a:pt x="16" y="1179"/>
                  </a:lnTo>
                  <a:lnTo>
                    <a:pt x="27" y="1185"/>
                  </a:lnTo>
                  <a:lnTo>
                    <a:pt x="39" y="1188"/>
                  </a:lnTo>
                  <a:lnTo>
                    <a:pt x="50" y="1191"/>
                  </a:lnTo>
                  <a:lnTo>
                    <a:pt x="62" y="1194"/>
                  </a:lnTo>
                  <a:lnTo>
                    <a:pt x="1224" y="1194"/>
                  </a:lnTo>
                  <a:lnTo>
                    <a:pt x="1235" y="1191"/>
                  </a:lnTo>
                  <a:lnTo>
                    <a:pt x="1247" y="1188"/>
                  </a:lnTo>
                  <a:lnTo>
                    <a:pt x="1258" y="1185"/>
                  </a:lnTo>
                  <a:lnTo>
                    <a:pt x="1270" y="1179"/>
                  </a:lnTo>
                  <a:lnTo>
                    <a:pt x="1278" y="1170"/>
                  </a:lnTo>
                  <a:lnTo>
                    <a:pt x="1281" y="1161"/>
                  </a:lnTo>
                  <a:lnTo>
                    <a:pt x="1285" y="1152"/>
                  </a:lnTo>
                  <a:lnTo>
                    <a:pt x="1289" y="1143"/>
                  </a:lnTo>
                  <a:lnTo>
                    <a:pt x="1289" y="48"/>
                  </a:lnTo>
                  <a:lnTo>
                    <a:pt x="1285" y="39"/>
                  </a:lnTo>
                  <a:lnTo>
                    <a:pt x="1281" y="30"/>
                  </a:lnTo>
                  <a:lnTo>
                    <a:pt x="1278" y="21"/>
                  </a:lnTo>
                  <a:lnTo>
                    <a:pt x="1270" y="12"/>
                  </a:lnTo>
                  <a:lnTo>
                    <a:pt x="1258" y="6"/>
                  </a:lnTo>
                  <a:lnTo>
                    <a:pt x="1247" y="3"/>
                  </a:lnTo>
                  <a:lnTo>
                    <a:pt x="1235" y="0"/>
                  </a:lnTo>
                  <a:lnTo>
                    <a:pt x="1224" y="0"/>
                  </a:lnTo>
                  <a:lnTo>
                    <a:pt x="6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9" name="Text Box 72"/>
            <p:cNvSpPr txBox="1">
              <a:spLocks noChangeArrowheads="1"/>
            </p:cNvSpPr>
            <p:nvPr/>
          </p:nvSpPr>
          <p:spPr bwMode="auto">
            <a:xfrm>
              <a:off x="6371687" y="1794644"/>
              <a:ext cx="394733" cy="3104354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square" lIns="74295" tIns="8890" rIns="74295" bIns="889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solidFill>
                    <a:schemeClr val="bg1"/>
                  </a:solidFill>
                  <a:latin typeface="ＭＳ Ｐゴシック" charset="-128"/>
                </a:rPr>
                <a:t>　　　　　　　賃貸住宅　　　　</a:t>
              </a:r>
              <a:r>
                <a:rPr kumimoji="1" lang="ja-JP" altLang="en-US" sz="1000" b="1" dirty="0" smtClean="0">
                  <a:solidFill>
                    <a:schemeClr val="bg1"/>
                  </a:solidFill>
                  <a:latin typeface="ＭＳ Ｐゴシック" charset="-128"/>
                </a:rPr>
                <a:t>２１</a:t>
              </a:r>
              <a:r>
                <a:rPr kumimoji="1" lang="ja-JP" altLang="en-US" sz="1000" b="1" dirty="0">
                  <a:solidFill>
                    <a:schemeClr val="bg1"/>
                  </a:solidFill>
                  <a:latin typeface="ＭＳ Ｐゴシック" charset="-128"/>
                </a:rPr>
                <a:t>４</a:t>
              </a:r>
              <a:r>
                <a:rPr kumimoji="1" lang="ja-JP" altLang="en-US" sz="1000" b="1" dirty="0" smtClean="0">
                  <a:solidFill>
                    <a:schemeClr val="bg1"/>
                  </a:solidFill>
                  <a:latin typeface="ＭＳ Ｐゴシック" charset="-128"/>
                </a:rPr>
                <a:t>　万戸</a:t>
              </a:r>
              <a:endParaRPr kumimoji="1" lang="ja-JP" altLang="en-US" sz="1000" b="1" dirty="0">
                <a:solidFill>
                  <a:schemeClr val="bg1"/>
                </a:solidFill>
                <a:latin typeface="ＭＳ Ｐゴシック" charset="-128"/>
              </a:endParaRPr>
            </a:p>
          </p:txBody>
        </p:sp>
        <p:sp>
          <p:nvSpPr>
            <p:cNvPr id="30" name="Text Box 73"/>
            <p:cNvSpPr txBox="1">
              <a:spLocks noChangeArrowheads="1"/>
            </p:cNvSpPr>
            <p:nvPr/>
          </p:nvSpPr>
          <p:spPr bwMode="auto">
            <a:xfrm>
              <a:off x="6371687" y="4961233"/>
              <a:ext cx="394733" cy="2314030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square" lIns="74295" tIns="8890" rIns="74295" bIns="889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kumimoji="1" lang="ja-JP" altLang="en-US" sz="700" b="1" dirty="0">
                  <a:solidFill>
                    <a:schemeClr val="bg1"/>
                  </a:solidFill>
                  <a:latin typeface="ＭＳ Ｐゴシック" charset="-128"/>
                </a:rPr>
                <a:t>　　　</a:t>
              </a:r>
              <a:r>
                <a:rPr kumimoji="1" lang="ja-JP" altLang="en-US" sz="1000" b="1" dirty="0">
                  <a:solidFill>
                    <a:schemeClr val="bg1"/>
                  </a:solidFill>
                  <a:latin typeface="ＭＳ Ｐゴシック" charset="-128"/>
                </a:rPr>
                <a:t>　持　家　　　　</a:t>
              </a:r>
              <a:r>
                <a:rPr kumimoji="1" lang="ja-JP" altLang="en-US" sz="1000" b="1" dirty="0" smtClean="0">
                  <a:solidFill>
                    <a:schemeClr val="bg1"/>
                  </a:solidFill>
                  <a:latin typeface="ＭＳ Ｐゴシック" charset="-128"/>
                </a:rPr>
                <a:t>２４</a:t>
              </a:r>
              <a:r>
                <a:rPr kumimoji="1" lang="ja-JP" altLang="en-US" sz="1000" b="1" dirty="0">
                  <a:solidFill>
                    <a:schemeClr val="bg1"/>
                  </a:solidFill>
                  <a:latin typeface="ＭＳ Ｐゴシック" charset="-128"/>
                </a:rPr>
                <a:t>５　万戸</a:t>
              </a:r>
            </a:p>
          </p:txBody>
        </p:sp>
        <p:sp>
          <p:nvSpPr>
            <p:cNvPr id="31" name="Freeform 77"/>
            <p:cNvSpPr>
              <a:spLocks/>
            </p:cNvSpPr>
            <p:nvPr/>
          </p:nvSpPr>
          <p:spPr bwMode="auto">
            <a:xfrm>
              <a:off x="265607" y="3327398"/>
              <a:ext cx="1871663" cy="369937"/>
            </a:xfrm>
            <a:custGeom>
              <a:avLst/>
              <a:gdLst>
                <a:gd name="T0" fmla="*/ 233093 w 1035"/>
                <a:gd name="T1" fmla="*/ 0 h 120"/>
                <a:gd name="T2" fmla="*/ 198565 w 1035"/>
                <a:gd name="T3" fmla="*/ 0 h 120"/>
                <a:gd name="T4" fmla="*/ 138137 w 1035"/>
                <a:gd name="T5" fmla="*/ 0 h 120"/>
                <a:gd name="T6" fmla="*/ 103598 w 1035"/>
                <a:gd name="T7" fmla="*/ 1233478 h 120"/>
                <a:gd name="T8" fmla="*/ 69067 w 1035"/>
                <a:gd name="T9" fmla="*/ 2466758 h 120"/>
                <a:gd name="T10" fmla="*/ 34527 w 1035"/>
                <a:gd name="T11" fmla="*/ 3700329 h 120"/>
                <a:gd name="T12" fmla="*/ 0 w 1035"/>
                <a:gd name="T13" fmla="*/ 4933692 h 120"/>
                <a:gd name="T14" fmla="*/ 0 w 1035"/>
                <a:gd name="T15" fmla="*/ 7400529 h 120"/>
                <a:gd name="T16" fmla="*/ 0 w 1035"/>
                <a:gd name="T17" fmla="*/ 8634008 h 120"/>
                <a:gd name="T18" fmla="*/ 0 w 1035"/>
                <a:gd name="T19" fmla="*/ 39469363 h 120"/>
                <a:gd name="T20" fmla="*/ 0 w 1035"/>
                <a:gd name="T21" fmla="*/ 40702812 h 120"/>
                <a:gd name="T22" fmla="*/ 0 w 1035"/>
                <a:gd name="T23" fmla="*/ 43169778 h 120"/>
                <a:gd name="T24" fmla="*/ 34527 w 1035"/>
                <a:gd name="T25" fmla="*/ 44403087 h 120"/>
                <a:gd name="T26" fmla="*/ 69067 w 1035"/>
                <a:gd name="T27" fmla="*/ 45636606 h 120"/>
                <a:gd name="T28" fmla="*/ 103598 w 1035"/>
                <a:gd name="T29" fmla="*/ 46869851 h 120"/>
                <a:gd name="T30" fmla="*/ 138137 w 1035"/>
                <a:gd name="T31" fmla="*/ 48103371 h 120"/>
                <a:gd name="T32" fmla="*/ 198565 w 1035"/>
                <a:gd name="T33" fmla="*/ 48103371 h 120"/>
                <a:gd name="T34" fmla="*/ 233093 w 1035"/>
                <a:gd name="T35" fmla="*/ 49336766 h 120"/>
                <a:gd name="T36" fmla="*/ 8676300 w 1035"/>
                <a:gd name="T37" fmla="*/ 49336766 h 120"/>
                <a:gd name="T38" fmla="*/ 8702205 w 1035"/>
                <a:gd name="T39" fmla="*/ 48103371 h 120"/>
                <a:gd name="T40" fmla="*/ 8771275 w 1035"/>
                <a:gd name="T41" fmla="*/ 48103371 h 120"/>
                <a:gd name="T42" fmla="*/ 8805797 w 1035"/>
                <a:gd name="T43" fmla="*/ 46869851 h 120"/>
                <a:gd name="T44" fmla="*/ 8840338 w 1035"/>
                <a:gd name="T45" fmla="*/ 45636606 h 120"/>
                <a:gd name="T46" fmla="*/ 8874862 w 1035"/>
                <a:gd name="T47" fmla="*/ 44403087 h 120"/>
                <a:gd name="T48" fmla="*/ 8909401 w 1035"/>
                <a:gd name="T49" fmla="*/ 43169778 h 120"/>
                <a:gd name="T50" fmla="*/ 8909401 w 1035"/>
                <a:gd name="T51" fmla="*/ 40702812 h 120"/>
                <a:gd name="T52" fmla="*/ 8935303 w 1035"/>
                <a:gd name="T53" fmla="*/ 39469363 h 120"/>
                <a:gd name="T54" fmla="*/ 8935303 w 1035"/>
                <a:gd name="T55" fmla="*/ 8634008 h 120"/>
                <a:gd name="T56" fmla="*/ 8909401 w 1035"/>
                <a:gd name="T57" fmla="*/ 7400529 h 120"/>
                <a:gd name="T58" fmla="*/ 8909401 w 1035"/>
                <a:gd name="T59" fmla="*/ 4933692 h 120"/>
                <a:gd name="T60" fmla="*/ 8874862 w 1035"/>
                <a:gd name="T61" fmla="*/ 3700329 h 120"/>
                <a:gd name="T62" fmla="*/ 8840338 w 1035"/>
                <a:gd name="T63" fmla="*/ 2466758 h 120"/>
                <a:gd name="T64" fmla="*/ 8805797 w 1035"/>
                <a:gd name="T65" fmla="*/ 1233478 h 120"/>
                <a:gd name="T66" fmla="*/ 8771275 w 1035"/>
                <a:gd name="T67" fmla="*/ 0 h 120"/>
                <a:gd name="T68" fmla="*/ 8702205 w 1035"/>
                <a:gd name="T69" fmla="*/ 0 h 120"/>
                <a:gd name="T70" fmla="*/ 8676300 w 1035"/>
                <a:gd name="T71" fmla="*/ 0 h 120"/>
                <a:gd name="T72" fmla="*/ 233093 w 1035"/>
                <a:gd name="T73" fmla="*/ 0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5"/>
                <a:gd name="T112" fmla="*/ 0 h 120"/>
                <a:gd name="T113" fmla="*/ 1035 w 1035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5" h="120">
                  <a:moveTo>
                    <a:pt x="27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8" y="111"/>
                  </a:lnTo>
                  <a:lnTo>
                    <a:pt x="12" y="114"/>
                  </a:lnTo>
                  <a:lnTo>
                    <a:pt x="16" y="117"/>
                  </a:lnTo>
                  <a:lnTo>
                    <a:pt x="23" y="117"/>
                  </a:lnTo>
                  <a:lnTo>
                    <a:pt x="27" y="120"/>
                  </a:lnTo>
                  <a:lnTo>
                    <a:pt x="1005" y="120"/>
                  </a:lnTo>
                  <a:lnTo>
                    <a:pt x="1008" y="117"/>
                  </a:lnTo>
                  <a:lnTo>
                    <a:pt x="1016" y="117"/>
                  </a:lnTo>
                  <a:lnTo>
                    <a:pt x="1020" y="114"/>
                  </a:lnTo>
                  <a:lnTo>
                    <a:pt x="1024" y="111"/>
                  </a:lnTo>
                  <a:lnTo>
                    <a:pt x="1028" y="108"/>
                  </a:lnTo>
                  <a:lnTo>
                    <a:pt x="1032" y="105"/>
                  </a:lnTo>
                  <a:lnTo>
                    <a:pt x="1032" y="99"/>
                  </a:lnTo>
                  <a:lnTo>
                    <a:pt x="1035" y="96"/>
                  </a:lnTo>
                  <a:lnTo>
                    <a:pt x="1035" y="21"/>
                  </a:lnTo>
                  <a:lnTo>
                    <a:pt x="1032" y="18"/>
                  </a:lnTo>
                  <a:lnTo>
                    <a:pt x="1032" y="12"/>
                  </a:lnTo>
                  <a:lnTo>
                    <a:pt x="1028" y="9"/>
                  </a:lnTo>
                  <a:lnTo>
                    <a:pt x="1024" y="6"/>
                  </a:lnTo>
                  <a:lnTo>
                    <a:pt x="1020" y="3"/>
                  </a:lnTo>
                  <a:lnTo>
                    <a:pt x="1016" y="0"/>
                  </a:lnTo>
                  <a:lnTo>
                    <a:pt x="1008" y="0"/>
                  </a:lnTo>
                  <a:lnTo>
                    <a:pt x="1005" y="0"/>
                  </a:lnTo>
                  <a:lnTo>
                    <a:pt x="27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481507" y="2810768"/>
              <a:ext cx="1439863" cy="52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市町営住宅（公営</a:t>
              </a:r>
              <a:r>
                <a:rPr kumimoji="1" lang="ja-JP" altLang="en-US" sz="900" b="1" dirty="0" smtClean="0">
                  <a:latin typeface="ＭＳ Ｐゴシック" charset="-128"/>
                </a:rPr>
                <a:t>）</a:t>
              </a:r>
            </a:p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 smtClean="0">
                  <a:latin typeface="ＭＳ Ｐゴシック" charset="-128"/>
                </a:rPr>
                <a:t>10.6 </a:t>
              </a:r>
              <a:r>
                <a:rPr kumimoji="1" lang="ja-JP" altLang="en-US" sz="900" b="1" dirty="0" smtClean="0">
                  <a:latin typeface="ＭＳ Ｐゴシック" charset="-128"/>
                </a:rPr>
                <a:t>万戸</a:t>
              </a:r>
            </a:p>
            <a:p>
              <a:pPr algn="ctr" eaLnBrk="1" hangingPunct="1">
                <a:lnSpc>
                  <a:spcPts val="7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 smtClean="0">
                  <a:latin typeface="ＭＳ Ｐゴシック" charset="-128"/>
                </a:rPr>
                <a:t>【</a:t>
              </a:r>
              <a:r>
                <a:rPr kumimoji="1" lang="ja-JP" altLang="en-US" sz="900" b="1" dirty="0">
                  <a:latin typeface="ＭＳ Ｐゴシック" charset="-128"/>
                </a:rPr>
                <a:t>賃貸全体</a:t>
              </a:r>
              <a:r>
                <a:rPr kumimoji="1" lang="ja-JP" altLang="en-US" sz="900" b="1" dirty="0" smtClean="0">
                  <a:solidFill>
                    <a:schemeClr val="tx1"/>
                  </a:solidFill>
                  <a:latin typeface="ＭＳ Ｐゴシック" charset="-128"/>
                </a:rPr>
                <a:t>の </a:t>
              </a:r>
              <a:r>
                <a:rPr kumimoji="1" lang="en-US" altLang="ja-JP" sz="900" b="1" dirty="0" smtClean="0">
                  <a:solidFill>
                    <a:schemeClr val="tx1"/>
                  </a:solidFill>
                  <a:latin typeface="ＭＳ Ｐゴシック" charset="-128"/>
                </a:rPr>
                <a:t>4.9</a:t>
              </a:r>
              <a:r>
                <a:rPr kumimoji="1" lang="ja-JP" altLang="en-US" sz="900" b="1" dirty="0" smtClean="0">
                  <a:latin typeface="ＭＳ Ｐゴシック" charset="-128"/>
                </a:rPr>
                <a:t>％</a:t>
              </a:r>
              <a:r>
                <a:rPr kumimoji="1" lang="en-US" altLang="ja-JP" sz="900" b="1" dirty="0">
                  <a:latin typeface="ＭＳ Ｐゴシック" charset="-128"/>
                </a:rPr>
                <a:t>】</a:t>
              </a:r>
              <a:endParaRPr kumimoji="1" lang="en-US" altLang="ja-JP" sz="9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265607" y="3746871"/>
              <a:ext cx="1871663" cy="2905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2" y="3"/>
                </a:cxn>
                <a:cxn ang="0">
                  <a:pos x="8" y="6"/>
                </a:cxn>
                <a:cxn ang="0">
                  <a:pos x="4" y="9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96"/>
                </a:cxn>
                <a:cxn ang="0">
                  <a:pos x="0" y="99"/>
                </a:cxn>
                <a:cxn ang="0">
                  <a:pos x="0" y="105"/>
                </a:cxn>
                <a:cxn ang="0">
                  <a:pos x="4" y="108"/>
                </a:cxn>
                <a:cxn ang="0">
                  <a:pos x="8" y="111"/>
                </a:cxn>
                <a:cxn ang="0">
                  <a:pos x="12" y="114"/>
                </a:cxn>
                <a:cxn ang="0">
                  <a:pos x="16" y="117"/>
                </a:cxn>
                <a:cxn ang="0">
                  <a:pos x="23" y="117"/>
                </a:cxn>
                <a:cxn ang="0">
                  <a:pos x="27" y="120"/>
                </a:cxn>
                <a:cxn ang="0">
                  <a:pos x="1005" y="120"/>
                </a:cxn>
                <a:cxn ang="0">
                  <a:pos x="1008" y="117"/>
                </a:cxn>
                <a:cxn ang="0">
                  <a:pos x="1016" y="117"/>
                </a:cxn>
                <a:cxn ang="0">
                  <a:pos x="1020" y="114"/>
                </a:cxn>
                <a:cxn ang="0">
                  <a:pos x="1024" y="111"/>
                </a:cxn>
                <a:cxn ang="0">
                  <a:pos x="1028" y="108"/>
                </a:cxn>
                <a:cxn ang="0">
                  <a:pos x="1032" y="105"/>
                </a:cxn>
                <a:cxn ang="0">
                  <a:pos x="1032" y="99"/>
                </a:cxn>
                <a:cxn ang="0">
                  <a:pos x="1035" y="96"/>
                </a:cxn>
                <a:cxn ang="0">
                  <a:pos x="1035" y="21"/>
                </a:cxn>
                <a:cxn ang="0">
                  <a:pos x="1032" y="18"/>
                </a:cxn>
                <a:cxn ang="0">
                  <a:pos x="1032" y="12"/>
                </a:cxn>
                <a:cxn ang="0">
                  <a:pos x="1028" y="9"/>
                </a:cxn>
                <a:cxn ang="0">
                  <a:pos x="1024" y="6"/>
                </a:cxn>
                <a:cxn ang="0">
                  <a:pos x="1020" y="3"/>
                </a:cxn>
                <a:cxn ang="0">
                  <a:pos x="1016" y="0"/>
                </a:cxn>
                <a:cxn ang="0">
                  <a:pos x="1008" y="0"/>
                </a:cxn>
                <a:cxn ang="0">
                  <a:pos x="1005" y="0"/>
                </a:cxn>
                <a:cxn ang="0">
                  <a:pos x="27" y="0"/>
                </a:cxn>
              </a:cxnLst>
              <a:rect l="0" t="0" r="r" b="b"/>
              <a:pathLst>
                <a:path w="1035" h="120">
                  <a:moveTo>
                    <a:pt x="27" y="0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8" y="111"/>
                  </a:lnTo>
                  <a:lnTo>
                    <a:pt x="12" y="114"/>
                  </a:lnTo>
                  <a:lnTo>
                    <a:pt x="16" y="117"/>
                  </a:lnTo>
                  <a:lnTo>
                    <a:pt x="23" y="117"/>
                  </a:lnTo>
                  <a:lnTo>
                    <a:pt x="27" y="120"/>
                  </a:lnTo>
                  <a:lnTo>
                    <a:pt x="1005" y="120"/>
                  </a:lnTo>
                  <a:lnTo>
                    <a:pt x="1008" y="117"/>
                  </a:lnTo>
                  <a:lnTo>
                    <a:pt x="1016" y="117"/>
                  </a:lnTo>
                  <a:lnTo>
                    <a:pt x="1020" y="114"/>
                  </a:lnTo>
                  <a:lnTo>
                    <a:pt x="1024" y="111"/>
                  </a:lnTo>
                  <a:lnTo>
                    <a:pt x="1028" y="108"/>
                  </a:lnTo>
                  <a:lnTo>
                    <a:pt x="1032" y="105"/>
                  </a:lnTo>
                  <a:lnTo>
                    <a:pt x="1032" y="99"/>
                  </a:lnTo>
                  <a:lnTo>
                    <a:pt x="1035" y="96"/>
                  </a:lnTo>
                  <a:lnTo>
                    <a:pt x="1035" y="21"/>
                  </a:lnTo>
                  <a:lnTo>
                    <a:pt x="1032" y="18"/>
                  </a:lnTo>
                  <a:lnTo>
                    <a:pt x="1032" y="12"/>
                  </a:lnTo>
                  <a:lnTo>
                    <a:pt x="1028" y="9"/>
                  </a:lnTo>
                  <a:lnTo>
                    <a:pt x="1024" y="6"/>
                  </a:lnTo>
                  <a:lnTo>
                    <a:pt x="1020" y="3"/>
                  </a:lnTo>
                  <a:lnTo>
                    <a:pt x="1016" y="0"/>
                  </a:lnTo>
                  <a:lnTo>
                    <a:pt x="1008" y="0"/>
                  </a:lnTo>
                  <a:lnTo>
                    <a:pt x="1005" y="0"/>
                  </a:lnTo>
                  <a:lnTo>
                    <a:pt x="27" y="0"/>
                  </a:lnTo>
                </a:path>
              </a:pathLst>
            </a:custGeom>
            <a:solidFill>
              <a:srgbClr val="99FF6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11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10069" y="3386831"/>
              <a:ext cx="1619250" cy="2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改良</a:t>
              </a:r>
              <a:r>
                <a:rPr kumimoji="1" lang="ja-JP" altLang="en-US" sz="900" b="1" dirty="0" smtClean="0">
                  <a:latin typeface="ＭＳ Ｐゴシック" charset="-128"/>
                </a:rPr>
                <a:t>住宅、再開発住宅等</a:t>
              </a:r>
              <a:r>
                <a:rPr kumimoji="1" lang="ja-JP" altLang="en-US" sz="900" b="1" dirty="0">
                  <a:latin typeface="ＭＳ Ｐゴシック" charset="-128"/>
                </a:rPr>
                <a:t>　</a:t>
              </a:r>
              <a:r>
                <a:rPr kumimoji="1" lang="en-US" altLang="ja-JP" sz="900" b="1" dirty="0" smtClean="0">
                  <a:latin typeface="ＭＳ Ｐゴシック" charset="-128"/>
                </a:rPr>
                <a:t>2.6 </a:t>
              </a:r>
              <a:r>
                <a:rPr kumimoji="1" lang="ja-JP" altLang="en-US" sz="900" b="1" dirty="0" smtClean="0">
                  <a:latin typeface="ＭＳ Ｐゴシック" charset="-128"/>
                </a:rPr>
                <a:t>万戸</a:t>
              </a:r>
              <a:endParaRPr kumimoji="1" lang="ja-JP" altLang="en-US" sz="900" b="1" dirty="0">
                <a:latin typeface="ＭＳ Ｐゴシック" charset="-128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02120" y="3864074"/>
              <a:ext cx="1727200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高優賃・特優賃　</a:t>
              </a:r>
              <a:r>
                <a:rPr kumimoji="1" lang="en-US" altLang="ja-JP" sz="900" b="1" dirty="0" smtClean="0">
                  <a:latin typeface="ＭＳ Ｐゴシック" charset="-128"/>
                </a:rPr>
                <a:t>2.4 </a:t>
              </a:r>
              <a:r>
                <a:rPr kumimoji="1" lang="ja-JP" altLang="en-US" sz="900" b="1" dirty="0" smtClean="0">
                  <a:latin typeface="ＭＳ Ｐゴシック" charset="-128"/>
                </a:rPr>
                <a:t>万戸</a:t>
              </a:r>
              <a:endParaRPr kumimoji="1" lang="ja-JP" altLang="en-US" sz="900" b="1" dirty="0">
                <a:latin typeface="ＭＳ Ｐゴシック" charset="-128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474023" y="4181038"/>
              <a:ext cx="1439863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6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公社・</a:t>
              </a:r>
              <a:r>
                <a:rPr kumimoji="1" lang="en-US" altLang="ja-JP" sz="900" b="1" dirty="0">
                  <a:latin typeface="ＭＳ Ｐゴシック" charset="-128"/>
                </a:rPr>
                <a:t>UR</a:t>
              </a:r>
              <a:r>
                <a:rPr kumimoji="1" lang="ja-JP" altLang="en-US" sz="900" b="1" dirty="0">
                  <a:latin typeface="ＭＳ Ｐゴシック" charset="-128"/>
                </a:rPr>
                <a:t>住宅</a:t>
              </a:r>
            </a:p>
            <a:p>
              <a:pPr algn="ctr" eaLnBrk="1" hangingPunct="1">
                <a:lnSpc>
                  <a:spcPts val="6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 smtClean="0">
                  <a:latin typeface="ＭＳ Ｐゴシック" charset="-128"/>
                </a:rPr>
                <a:t>13.4 </a:t>
              </a:r>
              <a:r>
                <a:rPr kumimoji="1" lang="ja-JP" altLang="en-US" sz="900" b="1" dirty="0" smtClean="0">
                  <a:latin typeface="ＭＳ Ｐゴシック" charset="-128"/>
                </a:rPr>
                <a:t>万戸</a:t>
              </a:r>
              <a:endParaRPr kumimoji="1" lang="ja-JP" altLang="en-US" sz="900" b="1" dirty="0">
                <a:latin typeface="ＭＳ Ｐゴシック" charset="-128"/>
              </a:endParaRPr>
            </a:p>
            <a:p>
              <a:pPr algn="ctr" eaLnBrk="1" hangingPunct="1">
                <a:lnSpc>
                  <a:spcPts val="6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900" b="1" dirty="0">
                  <a:latin typeface="ＭＳ Ｐゴシック" charset="-128"/>
                </a:rPr>
                <a:t>【</a:t>
              </a:r>
              <a:r>
                <a:rPr kumimoji="1" lang="ja-JP" altLang="en-US" sz="900" b="1" dirty="0">
                  <a:latin typeface="ＭＳ Ｐゴシック" charset="-128"/>
                </a:rPr>
                <a:t>賃貸全体</a:t>
              </a:r>
              <a:r>
                <a:rPr kumimoji="1" lang="ja-JP" altLang="en-US" sz="900" b="1" dirty="0" smtClean="0">
                  <a:latin typeface="ＭＳ Ｐゴシック" charset="-128"/>
                </a:rPr>
                <a:t>の </a:t>
              </a:r>
              <a:r>
                <a:rPr kumimoji="1" lang="en-US" altLang="ja-JP" sz="900" b="1" dirty="0" smtClean="0">
                  <a:latin typeface="ＭＳ Ｐゴシック" charset="-128"/>
                </a:rPr>
                <a:t>6.3</a:t>
              </a:r>
              <a:r>
                <a:rPr kumimoji="1" lang="ja-JP" altLang="en-US" sz="900" b="1" dirty="0" smtClean="0">
                  <a:latin typeface="ＭＳ Ｐゴシック" charset="-128"/>
                </a:rPr>
                <a:t>％ </a:t>
              </a:r>
              <a:r>
                <a:rPr kumimoji="1" lang="en-US" altLang="ja-JP" sz="900" b="1" dirty="0" smtClean="0">
                  <a:latin typeface="ＭＳ Ｐゴシック" charset="-128"/>
                </a:rPr>
                <a:t>】</a:t>
              </a:r>
              <a:endParaRPr kumimoji="1" lang="en-US" altLang="ja-JP" sz="9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3505694" y="2374308"/>
              <a:ext cx="2014410" cy="61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木造民間賃貸住宅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31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賃貸全体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latin typeface="ＭＳ Ｐゴシック" charset="-128"/>
                </a:rPr>
                <a:t>14.6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3650157" y="3745010"/>
              <a:ext cx="1869948" cy="61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非木造民間賃貸住宅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129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賃貸全体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>
                  <a:latin typeface="ＭＳ Ｐゴシック" charset="-128"/>
                </a:rPr>
                <a:t>60.5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1526082" y="5933824"/>
              <a:ext cx="1705359" cy="61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戸建て（持家）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166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持家</a:t>
              </a:r>
              <a:r>
                <a:rPr kumimoji="1" lang="ja-JP" altLang="en-US" sz="1000" b="1" dirty="0" smtClean="0">
                  <a:latin typeface="ＭＳ Ｐゴシック" charset="-128"/>
                </a:rPr>
                <a:t>全体</a:t>
              </a:r>
              <a:r>
                <a:rPr lang="ja-JP" altLang="en-US" sz="1000" b="1" dirty="0">
                  <a:latin typeface="ＭＳ Ｐゴシック" charset="-128"/>
                </a:rPr>
                <a:t>の</a:t>
              </a:r>
              <a:r>
                <a:rPr kumimoji="1" lang="en-US" altLang="ja-JP" sz="1000" b="1" dirty="0" smtClean="0">
                  <a:latin typeface="ＭＳ Ｐゴシック" charset="-128"/>
                </a:rPr>
                <a:t>67.9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334370" y="5351610"/>
              <a:ext cx="1979613" cy="83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マンション（持家）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latin typeface="ＭＳ Ｐゴシック" charset="-128"/>
                </a:rPr>
                <a:t>共同</a:t>
              </a:r>
              <a:r>
                <a:rPr kumimoji="1" lang="ja-JP" altLang="en-US" sz="900" b="1" dirty="0" smtClean="0">
                  <a:latin typeface="ＭＳ Ｐゴシック" charset="-128"/>
                </a:rPr>
                <a:t>建て・</a:t>
              </a:r>
              <a:r>
                <a:rPr kumimoji="1" lang="ja-JP" altLang="en-US" sz="900" b="1" dirty="0">
                  <a:latin typeface="ＭＳ Ｐゴシック" charset="-128"/>
                </a:rPr>
                <a:t>３階建て以上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 smtClean="0">
                  <a:latin typeface="ＭＳ Ｐゴシック" charset="-128"/>
                </a:rPr>
                <a:t>70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持家全体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latin typeface="ＭＳ Ｐゴシック" charset="-128"/>
                </a:rPr>
                <a:t>28.8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4495329" y="6405487"/>
              <a:ext cx="1810006" cy="859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1000" b="1" dirty="0">
                  <a:latin typeface="ＭＳ Ｐゴシック" charset="-128"/>
                </a:rPr>
                <a:t>その他長屋等（持家）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8</a:t>
              </a:r>
              <a:r>
                <a:rPr kumimoji="1" lang="ja-JP" altLang="en-US" sz="1000" b="1" dirty="0" smtClean="0">
                  <a:latin typeface="ＭＳ Ｐゴシック" charset="-128"/>
                </a:rPr>
                <a:t>万戸</a:t>
              </a:r>
              <a:endParaRPr kumimoji="1" lang="ja-JP" altLang="en-US" sz="1000" b="1" dirty="0">
                <a:latin typeface="ＭＳ Ｐゴシック" charset="-128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ja-JP" sz="1000" b="1" dirty="0">
                  <a:latin typeface="ＭＳ Ｐゴシック" charset="-128"/>
                </a:rPr>
                <a:t>【</a:t>
              </a:r>
              <a:r>
                <a:rPr kumimoji="1" lang="ja-JP" altLang="en-US" sz="1000" b="1" dirty="0">
                  <a:latin typeface="ＭＳ Ｐゴシック" charset="-128"/>
                </a:rPr>
                <a:t>持家全体</a:t>
              </a:r>
              <a:r>
                <a:rPr kumimoji="1" lang="ja-JP" altLang="en-US" sz="1000" b="1" dirty="0" smtClean="0">
                  <a:latin typeface="ＭＳ Ｐゴシック" charset="-128"/>
                </a:rPr>
                <a:t>の </a:t>
              </a:r>
              <a:r>
                <a:rPr kumimoji="1" lang="en-US" altLang="ja-JP" sz="1000" b="1" dirty="0" smtClean="0">
                  <a:latin typeface="ＭＳ Ｐゴシック" charset="-128"/>
                </a:rPr>
                <a:t>3.3</a:t>
              </a:r>
              <a:r>
                <a:rPr kumimoji="1" lang="ja-JP" altLang="en-US" sz="1000" b="1" dirty="0" smtClean="0">
                  <a:latin typeface="ＭＳ Ｐゴシック" charset="-128"/>
                </a:rPr>
                <a:t>％ </a:t>
              </a:r>
              <a:r>
                <a:rPr kumimoji="1" lang="en-US" altLang="ja-JP" sz="1000" b="1" dirty="0" smtClean="0">
                  <a:latin typeface="ＭＳ Ｐゴシック" charset="-128"/>
                </a:rPr>
                <a:t>】</a:t>
              </a:r>
              <a:endParaRPr kumimoji="1" lang="en-US" altLang="ja-JP" sz="1000" b="1" dirty="0">
                <a:solidFill>
                  <a:schemeClr val="tx1"/>
                </a:solidFill>
                <a:latin typeface="ＭＳ Ｐゴシック" charset="-128"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2102346" y="4714843"/>
              <a:ext cx="2557463" cy="12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kumimoji="1" lang="ja-JP" altLang="en-US" sz="900" b="1" dirty="0">
                  <a:solidFill>
                    <a:schemeClr val="tx1"/>
                  </a:solidFill>
                  <a:latin typeface="ＭＳ Ｐゴシック" charset="-128"/>
                </a:rPr>
                <a:t>その他（給与</a:t>
              </a:r>
              <a:r>
                <a:rPr kumimoji="1" lang="ja-JP" altLang="en-US" sz="700" b="1" dirty="0">
                  <a:solidFill>
                    <a:schemeClr val="tx1"/>
                  </a:solidFill>
                  <a:latin typeface="ＭＳ Ｐゴシック" charset="-128"/>
                </a:rPr>
                <a:t>住宅</a:t>
              </a:r>
              <a:r>
                <a:rPr kumimoji="1" lang="ja-JP" altLang="en-US" sz="900" b="1" dirty="0">
                  <a:solidFill>
                    <a:schemeClr val="tx1"/>
                  </a:solidFill>
                  <a:latin typeface="ＭＳ Ｐゴシック" charset="-128"/>
                </a:rPr>
                <a:t>・不詳等）</a:t>
              </a: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2210295" y="1802655"/>
              <a:ext cx="4103688" cy="2190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民間賃貸住宅　</a:t>
              </a:r>
              <a:r>
                <a:rPr kumimoji="1" lang="en-US" altLang="ja-JP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161</a:t>
              </a:r>
              <a:r>
                <a:rPr kumimoji="1" lang="zh-TW" altLang="en-US" sz="1000" b="1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万戸</a:t>
              </a:r>
              <a:endParaRPr kumimoji="1" lang="zh-TW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所有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関係別の住宅数（住宅種別別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6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517782"/>
            <a:ext cx="2133600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31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46002"/>
              </p:ext>
            </p:extLst>
          </p:nvPr>
        </p:nvGraphicFramePr>
        <p:xfrm>
          <a:off x="0" y="856438"/>
          <a:ext cx="9144000" cy="5452882"/>
        </p:xfrm>
        <a:graphic>
          <a:graphicData uri="http://schemas.openxmlformats.org/drawingml/2006/table">
            <a:tbl>
              <a:tblPr/>
              <a:tblGrid>
                <a:gridCol w="14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50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公共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優良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サービス付き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高齢者向け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あんぜん・あんしん賃貸住宅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○目的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住宅に困窮する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に対して低廉な家賃の賃貸住宅を供給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>
                        <a:tabLst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にファミリー世帯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に対して良好な居住環境を備えた賃貸住宅を供給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勤労者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に対して良好な居住環境の住宅を供給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の良好な賃貸住宅が不足している場合に、地方公共団体が供給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に対して優良な賃貸住宅を供給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単身</a:t>
                      </a:r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、夫婦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が安心して居住できる賃貸等の住まい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低額所得者、高齢者、</a:t>
                      </a:r>
                      <a:r>
                        <a:rPr lang="ja-JP" altLang="en-US" sz="105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者等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の民間賃貸住宅への円滑な入居を促進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○事業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公社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○府内ストック数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237,874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111,042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20,999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6,849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7,084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24,763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2,477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設定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応能応益家賃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近傍同種家賃と均衡を失しない額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建設費補助を受ける場合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家賃以外にサービス利用料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公営住宅の家賃に準ずる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改修費補助を受ける場合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6">
                <a:tc gridSpan="2">
                  <a:txBody>
                    <a:bodyPr/>
                    <a:lstStyle/>
                    <a:p>
                      <a:r>
                        <a:rPr lang="ja-JP" altLang="en-US" sz="1050" dirty="0" smtClean="0"/>
                        <a:t>○対象世帯</a:t>
                      </a:r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13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・収入要件</a:t>
                      </a:r>
                    </a:p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  <a:p>
                      <a:pPr algn="l" fontAlgn="ctr"/>
                      <a:r>
                        <a:rPr lang="en-US" altLang="ja-JP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高齢者世帯、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者世帯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小学校就学前の子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ど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もがいる世帯　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倍以上の方等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月収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倍以上の高齢者世帯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52">
                <a:tc>
                  <a:txBody>
                    <a:bodyPr/>
                    <a:lstStyle/>
                    <a:p>
                      <a:pPr algn="l" fontAlgn="ctr"/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同居親族要件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○支援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内容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・建設費等</a:t>
                      </a: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共同施設整備費に２／３補助（国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１／１０の国費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改修費に対し１／３の国費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72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・家賃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近傍同種家賃と入居者負担基準額の差額を補助（国）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収入に応じて定額補助（国、地方）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賃貸住宅の制度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6948264" y="6597352"/>
            <a:ext cx="2016224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0" y="6300935"/>
            <a:ext cx="5436096" cy="432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府内ストック数は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H30.3.31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あんぜん・あんしん賃貸住宅は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H30.8.24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13636"/>
              </p:ext>
            </p:extLst>
          </p:nvPr>
        </p:nvGraphicFramePr>
        <p:xfrm>
          <a:off x="395536" y="5176936"/>
          <a:ext cx="8676208" cy="132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家族類型別世帯比率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4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全体に対して「夫婦と子供」「その他の親族世帯」が占める割合が減少する一方、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占める割合が増加している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単独世帯」が最も多く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年は全世帯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563888" y="6453336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866268"/>
              </p:ext>
            </p:extLst>
          </p:nvPr>
        </p:nvGraphicFramePr>
        <p:xfrm>
          <a:off x="215088" y="1916832"/>
          <a:ext cx="8784896" cy="29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5436096" y="4437112"/>
            <a:ext cx="2808311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179592" y="6433986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※2020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188704" y="4993431"/>
            <a:ext cx="8343736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　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夫婦のみ</a:t>
            </a:r>
            <a:endParaRPr kumimoji="1"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4725144"/>
            <a:ext cx="8640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夫婦と子供</a:t>
            </a:r>
            <a:endParaRPr kumimoji="1" lang="ja-JP" altLang="en-US" sz="1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07606" y="4716432"/>
            <a:ext cx="8284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片親と子供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44208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単独</a:t>
            </a:r>
            <a:r>
              <a:rPr lang="ja-JP" altLang="en-US" sz="1000" dirty="0"/>
              <a:t>世帯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416" y="4725144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84448" y="5002143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非親族世帯</a:t>
            </a:r>
            <a:endParaRPr kumimoji="1" lang="ja-JP" altLang="en-US" sz="1000" dirty="0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8676456" y="4545124"/>
            <a:ext cx="144016" cy="457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white">
          <a:xfrm>
            <a:off x="179592" y="2133160"/>
            <a:ext cx="792008" cy="273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13208" y="228957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13208" y="25649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13208" y="279482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13208" y="303625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13208" y="3252275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-13208" y="350100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13208" y="37563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13208" y="4005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13208" y="426038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13208" y="45091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188704" y="5301208"/>
            <a:ext cx="792008" cy="8640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-13208" y="534050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13208" y="55438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13208" y="573325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-13208" y="591657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7384"/>
              </p:ext>
            </p:extLst>
          </p:nvPr>
        </p:nvGraphicFramePr>
        <p:xfrm>
          <a:off x="183543" y="1737858"/>
          <a:ext cx="8589234" cy="500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5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、その後減少すると推計されている。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年時点で約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万世帯であり、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万世帯まで増加すると見込まれる。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491880" y="6597352"/>
            <a:ext cx="5256584" cy="308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国勢調査、国立社会保障人口問題研究所推計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660900" y="2636912"/>
            <a:ext cx="531876" cy="15841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220072" y="176304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7" name="屈折矢印 6"/>
          <p:cNvSpPr/>
          <p:nvPr/>
        </p:nvSpPr>
        <p:spPr>
          <a:xfrm rot="5400000" flipH="1">
            <a:off x="5416443" y="184828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305728" y="2407240"/>
            <a:ext cx="0" cy="354204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19872" y="1999945"/>
            <a:ext cx="11521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60</a:t>
            </a:r>
            <a:r>
              <a:rPr lang="ja-JP" altLang="en-US" sz="1400" dirty="0" smtClean="0"/>
              <a:t>歳以上の単独世帯</a:t>
            </a:r>
            <a:endParaRPr kumimoji="1" lang="ja-JP" altLang="en-US" sz="1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4427984" y="2523165"/>
            <a:ext cx="188728" cy="1137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7962900" y="2287978"/>
            <a:ext cx="533400" cy="207712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107504" y="6088980"/>
            <a:ext cx="8856984" cy="2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9280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12524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640292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5358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28396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12685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952660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759633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783040" y="609329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3470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の状況（年齢・収入別）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単独世帯の約半数が年収２００万未満である。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歳未満と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歳以上では、６割以上が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万未満の低所得世帯である。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350555" y="6549662"/>
            <a:ext cx="396310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185510" y="1700808"/>
            <a:ext cx="35906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■単独世帯の年代別収入状況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437181"/>
              </p:ext>
            </p:extLst>
          </p:nvPr>
        </p:nvGraphicFramePr>
        <p:xfrm>
          <a:off x="208047" y="2059783"/>
          <a:ext cx="8239693" cy="385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テキスト ボックス 1"/>
          <p:cNvSpPr txBox="1"/>
          <p:nvPr/>
        </p:nvSpPr>
        <p:spPr>
          <a:xfrm>
            <a:off x="1187624" y="5451029"/>
            <a:ext cx="1080120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"/>
          <p:cNvSpPr txBox="1"/>
          <p:nvPr/>
        </p:nvSpPr>
        <p:spPr>
          <a:xfrm>
            <a:off x="3488174" y="5451029"/>
            <a:ext cx="1584176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5940152" y="5426711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1"/>
          <p:cNvSpPr txBox="1"/>
          <p:nvPr/>
        </p:nvSpPr>
        <p:spPr bwMode="white">
          <a:xfrm>
            <a:off x="5940152" y="5745316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1"/>
          <p:cNvSpPr txBox="1"/>
          <p:nvPr/>
        </p:nvSpPr>
        <p:spPr bwMode="white">
          <a:xfrm>
            <a:off x="6156176" y="6053204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1"/>
          <p:cNvSpPr txBox="1"/>
          <p:nvPr/>
        </p:nvSpPr>
        <p:spPr bwMode="white">
          <a:xfrm>
            <a:off x="6372200" y="6365554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>
            <a:stCxn id="22" idx="3"/>
          </p:cNvCxnSpPr>
          <p:nvPr/>
        </p:nvCxnSpPr>
        <p:spPr>
          <a:xfrm flipV="1">
            <a:off x="7308304" y="5570727"/>
            <a:ext cx="144016" cy="30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3"/>
          </p:cNvCxnSpPr>
          <p:nvPr/>
        </p:nvCxnSpPr>
        <p:spPr>
          <a:xfrm flipV="1">
            <a:off x="7524328" y="5576613"/>
            <a:ext cx="318180" cy="608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4" idx="3"/>
          </p:cNvCxnSpPr>
          <p:nvPr/>
        </p:nvCxnSpPr>
        <p:spPr>
          <a:xfrm flipV="1">
            <a:off x="7740352" y="5570727"/>
            <a:ext cx="275340" cy="926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1"/>
          <p:cNvSpPr txBox="1"/>
          <p:nvPr/>
        </p:nvSpPr>
        <p:spPr bwMode="white">
          <a:xfrm>
            <a:off x="8172400" y="5373216"/>
            <a:ext cx="8047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 bwMode="white">
          <a:xfrm>
            <a:off x="7956376" y="6083990"/>
            <a:ext cx="1092812" cy="35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コネクタ 36"/>
          <p:cNvCxnSpPr>
            <a:stCxn id="35" idx="0"/>
          </p:cNvCxnSpPr>
          <p:nvPr/>
        </p:nvCxnSpPr>
        <p:spPr>
          <a:xfrm flipH="1" flipV="1">
            <a:off x="8100392" y="5618417"/>
            <a:ext cx="402390" cy="465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1"/>
          <p:cNvSpPr txBox="1"/>
          <p:nvPr/>
        </p:nvSpPr>
        <p:spPr>
          <a:xfrm>
            <a:off x="994739" y="2445206"/>
            <a:ext cx="1080120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1"/>
          <p:cNvSpPr txBox="1"/>
          <p:nvPr/>
        </p:nvSpPr>
        <p:spPr>
          <a:xfrm>
            <a:off x="2411760" y="2445206"/>
            <a:ext cx="1584176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1"/>
          <p:cNvSpPr txBox="1"/>
          <p:nvPr/>
        </p:nvSpPr>
        <p:spPr>
          <a:xfrm>
            <a:off x="4427984" y="2445206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863588" y="5426034"/>
            <a:ext cx="4860540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863588" y="4981926"/>
            <a:ext cx="4500500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863588" y="2852936"/>
            <a:ext cx="5292588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1"/>
          <p:cNvSpPr txBox="1"/>
          <p:nvPr/>
        </p:nvSpPr>
        <p:spPr>
          <a:xfrm>
            <a:off x="5692291" y="2373198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2" name="直線コネクタ 51"/>
          <p:cNvCxnSpPr>
            <a:endCxn id="51" idx="3"/>
          </p:cNvCxnSpPr>
          <p:nvPr/>
        </p:nvCxnSpPr>
        <p:spPr>
          <a:xfrm flipH="1" flipV="1">
            <a:off x="6804248" y="1984807"/>
            <a:ext cx="324036" cy="592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"/>
          <p:cNvSpPr txBox="1"/>
          <p:nvPr/>
        </p:nvSpPr>
        <p:spPr bwMode="white">
          <a:xfrm>
            <a:off x="5436096" y="1852950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5" name="直線コネクタ 54"/>
          <p:cNvCxnSpPr>
            <a:endCxn id="54" idx="2"/>
          </p:cNvCxnSpPr>
          <p:nvPr/>
        </p:nvCxnSpPr>
        <p:spPr>
          <a:xfrm flipH="1" flipV="1">
            <a:off x="7560332" y="2132856"/>
            <a:ext cx="103845" cy="432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"/>
          <p:cNvSpPr txBox="1"/>
          <p:nvPr/>
        </p:nvSpPr>
        <p:spPr bwMode="white">
          <a:xfrm>
            <a:off x="6876256" y="1869142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1"/>
          <p:cNvSpPr txBox="1"/>
          <p:nvPr/>
        </p:nvSpPr>
        <p:spPr bwMode="white">
          <a:xfrm>
            <a:off x="8316416" y="2420888"/>
            <a:ext cx="8047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 flipV="1">
            <a:off x="8172400" y="2554936"/>
            <a:ext cx="144016" cy="45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7956376" y="1784975"/>
            <a:ext cx="762431" cy="792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1"/>
          <p:cNvSpPr txBox="1"/>
          <p:nvPr/>
        </p:nvSpPr>
        <p:spPr bwMode="white">
          <a:xfrm>
            <a:off x="7412074" y="1594622"/>
            <a:ext cx="1552414" cy="25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884193" y="2445206"/>
            <a:ext cx="3471783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6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99247"/>
              </p:ext>
            </p:extLst>
          </p:nvPr>
        </p:nvGraphicFramePr>
        <p:xfrm>
          <a:off x="3740409" y="1973312"/>
          <a:ext cx="5248894" cy="3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①女性の就業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率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7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近年、夫婦世帯のうち、共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働き世帯の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割合が増加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、生活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環境も変化してきている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女性の就業率は近年は上昇を続け、女性の社会参画が進む。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5076056" y="6106426"/>
            <a:ext cx="3816424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年就業構造基本調査」（総務省）より府作成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189216" y="1556792"/>
            <a:ext cx="265459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■夫婦共働き世帯の状況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3707904" y="1556792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■女性の年齢別就業率（大阪府）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2886225615"/>
              </p:ext>
            </p:extLst>
          </p:nvPr>
        </p:nvGraphicFramePr>
        <p:xfrm>
          <a:off x="107504" y="2045072"/>
          <a:ext cx="3142024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09686" y="2288485"/>
            <a:ext cx="12426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/>
              <a:t>夫婦世帯</a:t>
            </a:r>
            <a:r>
              <a:rPr kumimoji="1" lang="en-US" altLang="ja-JP" sz="1050" dirty="0" smtClean="0"/>
              <a:t>※</a:t>
            </a:r>
            <a:r>
              <a:rPr kumimoji="1" lang="ja-JP" altLang="en-US" sz="1200" dirty="0" smtClean="0"/>
              <a:t>総数</a:t>
            </a:r>
            <a:endParaRPr kumimoji="1" lang="en-US" altLang="ja-JP" sz="1200" dirty="0" smtClean="0"/>
          </a:p>
          <a:p>
            <a:pPr algn="ctr"/>
            <a:r>
              <a:rPr lang="en-US" altLang="ja-JP" sz="1400" dirty="0"/>
              <a:t>1,979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69120" y="2329716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1,887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443711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788.5</a:t>
            </a:r>
          </a:p>
          <a:p>
            <a:pPr algn="ctr"/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39.8%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97387" y="4149080"/>
            <a:ext cx="6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共働き</a:t>
            </a:r>
            <a:endParaRPr lang="en-US" altLang="ja-JP" sz="1400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5736" y="4149080"/>
            <a:ext cx="6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共働き</a:t>
            </a:r>
            <a:endParaRPr lang="en-US" altLang="ja-JP" sz="1400" b="1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23728" y="443711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831.4</a:t>
            </a:r>
          </a:p>
          <a:p>
            <a:pPr algn="ctr"/>
            <a:r>
              <a:rPr kumimoji="1" lang="ja-JP" altLang="en-US" sz="1400" dirty="0" smtClean="0"/>
              <a:t>（</a:t>
            </a:r>
            <a:r>
              <a:rPr lang="en-US" altLang="ja-JP" sz="1400" dirty="0" smtClean="0"/>
              <a:t>44</a:t>
            </a:r>
            <a:r>
              <a:rPr kumimoji="1" lang="en-US" altLang="ja-JP" sz="1400" dirty="0" smtClean="0"/>
              <a:t>.0%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251520" y="5445224"/>
            <a:ext cx="339180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夫婦世帯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「夫婦のみ世帯」、夫婦と親から成る世帯」、「夫婦と子供から成る世帯」、「夫婦、子供と親から成る世帯」の合計数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436096" y="2564904"/>
            <a:ext cx="0" cy="108012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860032" y="3645024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25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34</a:t>
            </a:r>
            <a:r>
              <a:rPr kumimoji="1" lang="ja-JP" altLang="en-US" sz="1200" dirty="0" smtClean="0"/>
              <a:t>歳の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上昇が著しい</a:t>
            </a:r>
            <a:endParaRPr kumimoji="1" lang="ja-JP" altLang="en-US" sz="1200" dirty="0"/>
          </a:p>
        </p:txBody>
      </p:sp>
      <p:sp>
        <p:nvSpPr>
          <p:cNvPr id="22" name="テキスト ボックス 1"/>
          <p:cNvSpPr txBox="1"/>
          <p:nvPr/>
        </p:nvSpPr>
        <p:spPr>
          <a:xfrm>
            <a:off x="35496" y="1941150"/>
            <a:ext cx="825649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（千）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731196" y="5157192"/>
            <a:ext cx="2520280" cy="25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3376" y="513186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2012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48204" y="513186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</a:t>
            </a:r>
            <a:r>
              <a:rPr lang="en-US" altLang="ja-JP" sz="1400" dirty="0">
                <a:solidFill>
                  <a:schemeClr val="tx1"/>
                </a:solidFill>
              </a:rPr>
              <a:t>7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H29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変容　②高齢者人口の増加、労働ニーズ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8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476672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高齢者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増加に伴い、労働力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人口に占める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歳以上の割合も増加が続き、高齢になっても働くニーズが増えている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179512" y="1484784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■労働力人口の推移（全国）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7540" y="7916361"/>
            <a:ext cx="484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/>
              <a:t>「大阪府の将来推計人口について（</a:t>
            </a:r>
            <a:r>
              <a:rPr lang="en-US" altLang="ja-JP" sz="1200" dirty="0" smtClean="0"/>
              <a:t>2018</a:t>
            </a:r>
            <a:r>
              <a:rPr lang="en-US" altLang="ja-JP" sz="1200" dirty="0"/>
              <a:t>.8</a:t>
            </a:r>
            <a:r>
              <a:rPr lang="ja-JP" altLang="en-US" sz="1200" dirty="0" smtClean="0"/>
              <a:t>）」（府企画室）をもとに作成</a:t>
            </a:r>
            <a:endParaRPr kumimoji="1" lang="ja-JP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18237" r="22898" b="9935"/>
          <a:stretch/>
        </p:blipFill>
        <p:spPr bwMode="auto">
          <a:xfrm>
            <a:off x="1115616" y="1844824"/>
            <a:ext cx="6546010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"/>
          <p:cNvSpPr txBox="1"/>
          <p:nvPr/>
        </p:nvSpPr>
        <p:spPr>
          <a:xfrm>
            <a:off x="6156176" y="6453336"/>
            <a:ext cx="3024336" cy="3761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年版高齢社会</a:t>
            </a:r>
            <a:r>
              <a:rPr lang="zh-CN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白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書」（内閣府）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2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③在留外国人の増加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在留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万人であり、直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万人増加</a:t>
            </a:r>
          </a:p>
          <a:p>
            <a:pPr marL="361950" lvl="0" indent="-361950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在留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資格の内訳をみると、直近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年で、「留学」が約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11,000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人、「技術・人文知識・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　業務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6,400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技能実習生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5,500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人増加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80774"/>
              </p:ext>
            </p:extLst>
          </p:nvPr>
        </p:nvGraphicFramePr>
        <p:xfrm>
          <a:off x="179593" y="2348880"/>
          <a:ext cx="3816343" cy="36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テキスト ボックス 1"/>
          <p:cNvSpPr txBox="1"/>
          <p:nvPr/>
        </p:nvSpPr>
        <p:spPr>
          <a:xfrm>
            <a:off x="179592" y="6502743"/>
            <a:ext cx="3096264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各年在留外国人統計より府作成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381418"/>
              </p:ext>
            </p:extLst>
          </p:nvPr>
        </p:nvGraphicFramePr>
        <p:xfrm>
          <a:off x="4589527" y="5185162"/>
          <a:ext cx="432028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直線コネクタ 22"/>
          <p:cNvCxnSpPr/>
          <p:nvPr/>
        </p:nvCxnSpPr>
        <p:spPr>
          <a:xfrm>
            <a:off x="1043607" y="3262422"/>
            <a:ext cx="30353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中かっこ 24"/>
          <p:cNvSpPr/>
          <p:nvPr/>
        </p:nvSpPr>
        <p:spPr>
          <a:xfrm>
            <a:off x="4223439" y="1916832"/>
            <a:ext cx="456994" cy="4729927"/>
          </a:xfrm>
          <a:prstGeom prst="leftBrace">
            <a:avLst>
              <a:gd name="adj1" fmla="val 8333"/>
              <a:gd name="adj2" fmla="val 2396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707904" y="2737260"/>
            <a:ext cx="371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35896" y="2827971"/>
            <a:ext cx="58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558937" y="1844824"/>
            <a:ext cx="4549567" cy="1620000"/>
            <a:chOff x="4558937" y="1916642"/>
            <a:chExt cx="4549567" cy="1620000"/>
          </a:xfrm>
        </p:grpSpPr>
        <p:graphicFrame>
          <p:nvGraphicFramePr>
            <p:cNvPr id="18" name="グラフ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2589606"/>
                </p:ext>
              </p:extLst>
            </p:nvPr>
          </p:nvGraphicFramePr>
          <p:xfrm>
            <a:off x="4558937" y="1916642"/>
            <a:ext cx="4333344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直線コネクタ 21"/>
            <p:cNvCxnSpPr/>
            <p:nvPr/>
          </p:nvCxnSpPr>
          <p:spPr>
            <a:xfrm>
              <a:off x="5364088" y="2611512"/>
              <a:ext cx="338437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8520961" y="2166038"/>
              <a:ext cx="22750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8520961" y="2195002"/>
              <a:ext cx="5875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約</a:t>
              </a:r>
              <a:r>
                <a: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kumimoji="1"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.1</a:t>
              </a:r>
            </a:p>
            <a:p>
              <a:pPr algn="ctr"/>
              <a:r>
                <a:rPr kumimoji="1"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万人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38366"/>
              </p:ext>
            </p:extLst>
          </p:nvPr>
        </p:nvGraphicFramePr>
        <p:xfrm>
          <a:off x="4451936" y="3419106"/>
          <a:ext cx="4482088" cy="20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直線コネクタ 27"/>
          <p:cNvCxnSpPr/>
          <p:nvPr/>
        </p:nvCxnSpPr>
        <p:spPr>
          <a:xfrm>
            <a:off x="5350793" y="4192513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490825" y="3759324"/>
            <a:ext cx="23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388424" y="3769489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364088" y="5995162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520961" y="5439600"/>
            <a:ext cx="2144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401719" y="5527126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517783"/>
            <a:ext cx="971600" cy="340218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</a:rPr>
              <a:t>9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</a:schemeClr>
        </a:solidFill>
        <a:ln w="12700">
          <a:noFill/>
        </a:ln>
      </a:spPr>
      <a:bodyPr vert="horz" rtlCol="0" anchor="t" anchorCtr="0"/>
      <a:lstStyle>
        <a:defPPr marL="92075" indent="-92075">
          <a:defRPr kumimoji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2327</Words>
  <Application>Microsoft Office PowerPoint</Application>
  <PresentationFormat>画面に合わせる (4:3)</PresentationFormat>
  <Paragraphs>590</Paragraphs>
  <Slides>31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HG丸ｺﾞｼｯｸM-PRO</vt:lpstr>
      <vt:lpstr>Meiryo UI</vt:lpstr>
      <vt:lpstr>ＭＳ Ｐゴシック</vt:lpstr>
      <vt:lpstr>ＭＳ Ｐ明朝</vt:lpstr>
      <vt:lpstr>ＭＳ ゴシック</vt:lpstr>
      <vt:lpstr>MS Mincho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　あかね</dc:creator>
  <cp:lastModifiedBy>西　あかね</cp:lastModifiedBy>
  <cp:revision>285</cp:revision>
  <cp:lastPrinted>2018-11-13T12:55:01Z</cp:lastPrinted>
  <dcterms:created xsi:type="dcterms:W3CDTF">2018-09-20T10:07:27Z</dcterms:created>
  <dcterms:modified xsi:type="dcterms:W3CDTF">2019-01-18T01:42:00Z</dcterms:modified>
</cp:coreProperties>
</file>