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25" autoAdjust="0"/>
    <p:restoredTop sz="94928" autoAdjust="0"/>
  </p:normalViewPr>
  <p:slideViewPr>
    <p:cSldViewPr>
      <p:cViewPr>
        <p:scale>
          <a:sx n="100" d="100"/>
          <a:sy n="100" d="100"/>
        </p:scale>
        <p:origin x="-61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48CC-28D5-4DB3-82F9-8A5F8BBEF9CC}" type="datetimeFigureOut">
              <a:rPr kumimoji="1" lang="ja-JP" altLang="en-US" smtClean="0"/>
              <a:t>2015/12/20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0A87-419F-4792-9DFA-8C0DC6CD7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409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48CC-28D5-4DB3-82F9-8A5F8BBEF9CC}" type="datetimeFigureOut">
              <a:rPr kumimoji="1" lang="ja-JP" altLang="en-US" smtClean="0"/>
              <a:t>2015/12/20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0A87-419F-4792-9DFA-8C0DC6CD7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6906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48CC-28D5-4DB3-82F9-8A5F8BBEF9CC}" type="datetimeFigureOut">
              <a:rPr kumimoji="1" lang="ja-JP" altLang="en-US" smtClean="0"/>
              <a:t>2015/12/20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0A87-419F-4792-9DFA-8C0DC6CD7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6624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48CC-28D5-4DB3-82F9-8A5F8BBEF9CC}" type="datetimeFigureOut">
              <a:rPr kumimoji="1" lang="ja-JP" altLang="en-US" smtClean="0"/>
              <a:t>2015/12/20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0A87-419F-4792-9DFA-8C0DC6CD7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0320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48CC-28D5-4DB3-82F9-8A5F8BBEF9CC}" type="datetimeFigureOut">
              <a:rPr kumimoji="1" lang="ja-JP" altLang="en-US" smtClean="0"/>
              <a:t>2015/12/20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0A87-419F-4792-9DFA-8C0DC6CD7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9946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48CC-28D5-4DB3-82F9-8A5F8BBEF9CC}" type="datetimeFigureOut">
              <a:rPr kumimoji="1" lang="ja-JP" altLang="en-US" smtClean="0"/>
              <a:t>2015/12/20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0A87-419F-4792-9DFA-8C0DC6CD7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1433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48CC-28D5-4DB3-82F9-8A5F8BBEF9CC}" type="datetimeFigureOut">
              <a:rPr kumimoji="1" lang="ja-JP" altLang="en-US" smtClean="0"/>
              <a:t>2015/12/20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0A87-419F-4792-9DFA-8C0DC6CD7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6462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48CC-28D5-4DB3-82F9-8A5F8BBEF9CC}" type="datetimeFigureOut">
              <a:rPr kumimoji="1" lang="ja-JP" altLang="en-US" smtClean="0"/>
              <a:t>2015/12/20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0A87-419F-4792-9DFA-8C0DC6CD7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2980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48CC-28D5-4DB3-82F9-8A5F8BBEF9CC}" type="datetimeFigureOut">
              <a:rPr kumimoji="1" lang="ja-JP" altLang="en-US" smtClean="0"/>
              <a:t>2015/12/20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0A87-419F-4792-9DFA-8C0DC6CD7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9479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48CC-28D5-4DB3-82F9-8A5F8BBEF9CC}" type="datetimeFigureOut">
              <a:rPr kumimoji="1" lang="ja-JP" altLang="en-US" smtClean="0"/>
              <a:t>2015/12/20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0A87-419F-4792-9DFA-8C0DC6CD7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8524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48CC-28D5-4DB3-82F9-8A5F8BBEF9CC}" type="datetimeFigureOut">
              <a:rPr kumimoji="1" lang="ja-JP" altLang="en-US" smtClean="0"/>
              <a:t>2015/12/20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0A87-419F-4792-9DFA-8C0DC6CD7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0787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A48CC-28D5-4DB3-82F9-8A5F8BBEF9CC}" type="datetimeFigureOut">
              <a:rPr kumimoji="1" lang="ja-JP" altLang="en-US" smtClean="0"/>
              <a:t>2015/12/20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D0A87-419F-4792-9DFA-8C0DC6CD7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426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テキスト ボックス 134"/>
          <p:cNvSpPr txBox="1"/>
          <p:nvPr/>
        </p:nvSpPr>
        <p:spPr>
          <a:xfrm>
            <a:off x="3312176" y="419100"/>
            <a:ext cx="2844000" cy="720000"/>
          </a:xfrm>
          <a:prstGeom prst="rect">
            <a:avLst/>
          </a:prstGeom>
          <a:noFill/>
          <a:ln w="6350">
            <a:solidFill>
              <a:schemeClr val="tx2"/>
            </a:solidFill>
          </a:ln>
        </p:spPr>
        <p:txBody>
          <a:bodyPr wrap="square" rtlCol="0">
            <a:noAutofit/>
          </a:bodyPr>
          <a:lstStyle/>
          <a:p>
            <a:endParaRPr kumimoji="1" lang="ja-JP" altLang="en-US" dirty="0"/>
          </a:p>
        </p:txBody>
      </p:sp>
      <p:sp>
        <p:nvSpPr>
          <p:cNvPr id="139" name="テキスト ボックス 138"/>
          <p:cNvSpPr txBox="1"/>
          <p:nvPr/>
        </p:nvSpPr>
        <p:spPr>
          <a:xfrm>
            <a:off x="6228184" y="419100"/>
            <a:ext cx="2844000" cy="720000"/>
          </a:xfrm>
          <a:prstGeom prst="rect">
            <a:avLst/>
          </a:prstGeom>
          <a:noFill/>
          <a:ln w="6350">
            <a:solidFill>
              <a:schemeClr val="tx2"/>
            </a:solidFill>
          </a:ln>
        </p:spPr>
        <p:txBody>
          <a:bodyPr wrap="square" rtlCol="0">
            <a:noAutofit/>
          </a:bodyPr>
          <a:lstStyle/>
          <a:p>
            <a:endParaRPr kumimoji="1" lang="ja-JP" alt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97948" y="419100"/>
            <a:ext cx="2844000" cy="720000"/>
          </a:xfrm>
          <a:prstGeom prst="rect">
            <a:avLst/>
          </a:prstGeom>
          <a:noFill/>
          <a:ln w="6350">
            <a:solidFill>
              <a:schemeClr val="tx2"/>
            </a:solidFill>
          </a:ln>
        </p:spPr>
        <p:txBody>
          <a:bodyPr wrap="square" rtlCol="0">
            <a:noAutofit/>
          </a:bodyPr>
          <a:lstStyle/>
          <a:p>
            <a:endParaRPr kumimoji="1" lang="ja-JP" altLang="en-US" dirty="0"/>
          </a:p>
        </p:txBody>
      </p:sp>
      <p:sp>
        <p:nvSpPr>
          <p:cNvPr id="96" name="角丸四角形 95"/>
          <p:cNvSpPr/>
          <p:nvPr/>
        </p:nvSpPr>
        <p:spPr>
          <a:xfrm>
            <a:off x="387880" y="2903736"/>
            <a:ext cx="8705320" cy="612000"/>
          </a:xfrm>
          <a:prstGeom prst="roundRect">
            <a:avLst>
              <a:gd name="adj" fmla="val 6605"/>
            </a:avLst>
          </a:prstGeom>
          <a:solidFill>
            <a:schemeClr val="bg1"/>
          </a:solidFill>
          <a:ln w="19050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65307" tIns="36000" rIns="65307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100"/>
              </a:lnSpc>
            </a:pPr>
            <a:endParaRPr lang="en-US" altLang="ja-JP" sz="10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0" y="44624"/>
            <a:ext cx="9144000" cy="252000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4278" tIns="33425" rIns="64278" bIns="33425" anchor="ctr">
            <a:norm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ja-JP" altLang="en-US" sz="1200" b="1" spc="-21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＜答申（素案）の枠組み＞　　諮問「大阪における今後の住宅まちづくり政策のあり方について」</a:t>
            </a:r>
            <a:endParaRPr lang="ja-JP" altLang="ja-JP" sz="1200" b="1" spc="-21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" name="Rectangle 2"/>
          <p:cNvSpPr>
            <a:spLocks noChangeArrowheads="1"/>
          </p:cNvSpPr>
          <p:nvPr/>
        </p:nvSpPr>
        <p:spPr bwMode="auto">
          <a:xfrm>
            <a:off x="66384" y="1181100"/>
            <a:ext cx="257143" cy="1673725"/>
          </a:xfrm>
          <a:prstGeom prst="roundRect">
            <a:avLst/>
          </a:prstGeom>
          <a:solidFill>
            <a:schemeClr val="accent1"/>
          </a:solidFill>
          <a:ln w="9525">
            <a:solidFill>
              <a:schemeClr val="tx2"/>
            </a:solidFill>
            <a:miter lim="800000"/>
            <a:headEnd/>
            <a:tailEnd/>
          </a:ln>
          <a:extLst/>
        </p:spPr>
        <p:txBody>
          <a:bodyPr vert="eaVert" wrap="square" lIns="0" tIns="0" rIns="0" bIns="0" anchor="ctr" anchorCtr="0">
            <a:noAutofit/>
          </a:bodyPr>
          <a:lstStyle>
            <a:lvl1pPr algn="l" eaLnBrk="0" hangingPunct="0">
              <a:spcBef>
                <a:spcPts val="800"/>
              </a:spcBef>
              <a:defRPr sz="32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1pPr>
            <a:lvl2pPr algn="l" eaLnBrk="0" hangingPunct="0">
              <a:spcBef>
                <a:spcPts val="700"/>
              </a:spcBef>
              <a:defRPr sz="28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2pPr>
            <a:lvl3pPr algn="l" eaLnBrk="0" hangingPunct="0">
              <a:spcBef>
                <a:spcPts val="600"/>
              </a:spcBef>
              <a:defRPr sz="24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3pPr>
            <a:lvl4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4pPr>
            <a:lvl5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ts val="1214"/>
              </a:lnSpc>
              <a:spcBef>
                <a:spcPts val="0"/>
              </a:spcBef>
            </a:pPr>
            <a:r>
              <a:rPr lang="ja-JP" altLang="en-US" sz="9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 2"/>
              </a:rPr>
              <a:t>将来像・基本目標</a:t>
            </a:r>
            <a:endParaRPr lang="en-US" altLang="ja-JP" sz="9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Wingdings 2"/>
            </a:endParaRPr>
          </a:p>
        </p:txBody>
      </p:sp>
      <p:sp>
        <p:nvSpPr>
          <p:cNvPr id="130" name="Rectangle 2"/>
          <p:cNvSpPr>
            <a:spLocks noChangeArrowheads="1"/>
          </p:cNvSpPr>
          <p:nvPr/>
        </p:nvSpPr>
        <p:spPr bwMode="auto">
          <a:xfrm>
            <a:off x="66385" y="332654"/>
            <a:ext cx="257143" cy="792000"/>
          </a:xfrm>
          <a:prstGeom prst="roundRect">
            <a:avLst/>
          </a:prstGeom>
          <a:solidFill>
            <a:schemeClr val="accent1"/>
          </a:solidFill>
          <a:ln w="9525">
            <a:solidFill>
              <a:schemeClr val="tx2"/>
            </a:solidFill>
            <a:miter lim="800000"/>
            <a:headEnd/>
            <a:tailEnd/>
          </a:ln>
          <a:extLst/>
        </p:spPr>
        <p:txBody>
          <a:bodyPr vert="eaVert" wrap="square" lIns="0" tIns="0" rIns="0" bIns="0" anchor="ctr" anchorCtr="0">
            <a:noAutofit/>
          </a:bodyPr>
          <a:lstStyle>
            <a:lvl1pPr algn="l" eaLnBrk="0" hangingPunct="0">
              <a:spcBef>
                <a:spcPts val="800"/>
              </a:spcBef>
              <a:defRPr sz="32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1pPr>
            <a:lvl2pPr algn="l" eaLnBrk="0" hangingPunct="0">
              <a:spcBef>
                <a:spcPts val="700"/>
              </a:spcBef>
              <a:defRPr sz="28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2pPr>
            <a:lvl3pPr algn="l" eaLnBrk="0" hangingPunct="0">
              <a:spcBef>
                <a:spcPts val="600"/>
              </a:spcBef>
              <a:defRPr sz="24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3pPr>
            <a:lvl4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4pPr>
            <a:lvl5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ts val="900"/>
              </a:lnSpc>
              <a:spcBef>
                <a:spcPts val="0"/>
              </a:spcBef>
            </a:pPr>
            <a:r>
              <a:rPr lang="ja-JP" altLang="en-US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 2"/>
              </a:rPr>
              <a:t>現状・課題認識</a:t>
            </a:r>
            <a:endParaRPr lang="en-US" altLang="ja-JP" sz="8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Wingdings 2"/>
            </a:endParaRPr>
          </a:p>
        </p:txBody>
      </p:sp>
      <p:sp>
        <p:nvSpPr>
          <p:cNvPr id="131" name="角丸四角形 130"/>
          <p:cNvSpPr/>
          <p:nvPr/>
        </p:nvSpPr>
        <p:spPr>
          <a:xfrm>
            <a:off x="378840" y="1211992"/>
            <a:ext cx="8714360" cy="252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65307" tIns="0" rIns="65307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88900" indent="-88900" algn="ctr">
              <a:lnSpc>
                <a:spcPts val="1300"/>
              </a:lnSpc>
            </a:pPr>
            <a:r>
              <a:rPr lang="ja-JP" altLang="en-US" sz="11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「活力・魅力の創出」と「安全・安心の確保」の好循環を生み出す政策</a:t>
            </a:r>
            <a:endParaRPr lang="en-US" altLang="ja-JP" sz="11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70" name="グループ化 69"/>
          <p:cNvGrpSpPr/>
          <p:nvPr/>
        </p:nvGrpSpPr>
        <p:grpSpPr>
          <a:xfrm>
            <a:off x="683848" y="3178980"/>
            <a:ext cx="2664000" cy="288000"/>
            <a:chOff x="499642" y="2667661"/>
            <a:chExt cx="2018666" cy="395299"/>
          </a:xfrm>
        </p:grpSpPr>
        <p:sp>
          <p:nvSpPr>
            <p:cNvPr id="71" name="ホームベース 70"/>
            <p:cNvSpPr/>
            <p:nvPr/>
          </p:nvSpPr>
          <p:spPr>
            <a:xfrm rot="5400000">
              <a:off x="1300896" y="1916303"/>
              <a:ext cx="390000" cy="1903314"/>
            </a:xfrm>
            <a:prstGeom prst="homePlate">
              <a:avLst>
                <a:gd name="adj" fmla="val 38229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>
                <a:solidFill>
                  <a:schemeClr val="tx1"/>
                </a:solidFill>
              </a:endParaRPr>
            </a:p>
          </p:txBody>
        </p:sp>
        <p:sp>
          <p:nvSpPr>
            <p:cNvPr id="72" name="角丸四角形 71"/>
            <p:cNvSpPr/>
            <p:nvPr/>
          </p:nvSpPr>
          <p:spPr>
            <a:xfrm>
              <a:off x="499642" y="2667661"/>
              <a:ext cx="2018666" cy="288000"/>
            </a:xfrm>
            <a:prstGeom prst="roundRect">
              <a:avLst>
                <a:gd name="adj" fmla="val 7429"/>
              </a:avLst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65307" tIns="32653" rIns="65307" bIns="32653" rtlCol="0" anchor="ctr"/>
            <a:lstStyle/>
            <a:p>
              <a:pPr algn="ctr"/>
              <a:r>
                <a:rPr lang="ja-JP" altLang="en-US" sz="10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様々な分野・主体との政策連携を重視</a:t>
              </a:r>
              <a:endParaRPr lang="en-US" altLang="ja-JP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73" name="グループ化 72"/>
          <p:cNvGrpSpPr/>
          <p:nvPr/>
        </p:nvGrpSpPr>
        <p:grpSpPr>
          <a:xfrm>
            <a:off x="3492176" y="3183874"/>
            <a:ext cx="2664000" cy="288000"/>
            <a:chOff x="2682707" y="2672960"/>
            <a:chExt cx="1961301" cy="390000"/>
          </a:xfrm>
        </p:grpSpPr>
        <p:sp>
          <p:nvSpPr>
            <p:cNvPr id="76" name="ホームベース 75"/>
            <p:cNvSpPr/>
            <p:nvPr/>
          </p:nvSpPr>
          <p:spPr>
            <a:xfrm rot="5400000">
              <a:off x="3458792" y="1913960"/>
              <a:ext cx="390000" cy="1908000"/>
            </a:xfrm>
            <a:prstGeom prst="homePlate">
              <a:avLst>
                <a:gd name="adj" fmla="val 38229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>
                <a:solidFill>
                  <a:schemeClr val="tx1"/>
                </a:solidFill>
              </a:endParaRPr>
            </a:p>
          </p:txBody>
        </p:sp>
        <p:sp>
          <p:nvSpPr>
            <p:cNvPr id="77" name="角丸四角形 76"/>
            <p:cNvSpPr/>
            <p:nvPr/>
          </p:nvSpPr>
          <p:spPr>
            <a:xfrm>
              <a:off x="2682707" y="2687420"/>
              <a:ext cx="1961301" cy="288000"/>
            </a:xfrm>
            <a:prstGeom prst="roundRect">
              <a:avLst>
                <a:gd name="adj" fmla="val 7429"/>
              </a:avLst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65307" tIns="32653" rIns="65307" bIns="32653" rtlCol="0" anchor="ctr"/>
            <a:lstStyle/>
            <a:p>
              <a:pPr algn="ctr"/>
              <a:r>
                <a:rPr lang="ja-JP" altLang="en-US" sz="10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民間による主体的・主導的な取組みを重視</a:t>
              </a:r>
              <a:endParaRPr lang="ja-JP" altLang="en-US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78" name="グループ化 77"/>
          <p:cNvGrpSpPr/>
          <p:nvPr/>
        </p:nvGrpSpPr>
        <p:grpSpPr>
          <a:xfrm>
            <a:off x="6300192" y="3183874"/>
            <a:ext cx="2664000" cy="288000"/>
            <a:chOff x="4860032" y="2672960"/>
            <a:chExt cx="1908000" cy="390000"/>
          </a:xfrm>
        </p:grpSpPr>
        <p:sp>
          <p:nvSpPr>
            <p:cNvPr id="79" name="ホームベース 78"/>
            <p:cNvSpPr/>
            <p:nvPr/>
          </p:nvSpPr>
          <p:spPr>
            <a:xfrm rot="5400000">
              <a:off x="5619032" y="1913960"/>
              <a:ext cx="390000" cy="1908000"/>
            </a:xfrm>
            <a:prstGeom prst="homePlate">
              <a:avLst>
                <a:gd name="adj" fmla="val 38229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>
                <a:solidFill>
                  <a:schemeClr val="tx1"/>
                </a:solidFill>
              </a:endParaRPr>
            </a:p>
          </p:txBody>
        </p:sp>
        <p:sp>
          <p:nvSpPr>
            <p:cNvPr id="80" name="角丸四角形 79"/>
            <p:cNvSpPr/>
            <p:nvPr/>
          </p:nvSpPr>
          <p:spPr>
            <a:xfrm>
              <a:off x="5022320" y="2694977"/>
              <a:ext cx="1548000" cy="288000"/>
            </a:xfrm>
            <a:prstGeom prst="roundRect">
              <a:avLst>
                <a:gd name="adj" fmla="val 7429"/>
              </a:avLst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65307" tIns="32653" rIns="65307" bIns="32653" rtlCol="0" anchor="ctr"/>
            <a:lstStyle/>
            <a:p>
              <a:pPr algn="ctr"/>
              <a:r>
                <a:rPr lang="ja-JP" altLang="en-US" sz="10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ストックの活用を重視</a:t>
              </a:r>
              <a:endParaRPr lang="ja-JP" altLang="en-US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cxnSp>
        <p:nvCxnSpPr>
          <p:cNvPr id="65" name="直線コネクタ 64"/>
          <p:cNvCxnSpPr/>
          <p:nvPr/>
        </p:nvCxnSpPr>
        <p:spPr>
          <a:xfrm>
            <a:off x="4644008" y="1860852"/>
            <a:ext cx="0" cy="108000"/>
          </a:xfrm>
          <a:prstGeom prst="line">
            <a:avLst/>
          </a:prstGeom>
          <a:ln w="19050">
            <a:solidFill>
              <a:schemeClr val="accent1"/>
            </a:solidFill>
            <a:head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フリーフォーム 65"/>
          <p:cNvSpPr/>
          <p:nvPr/>
        </p:nvSpPr>
        <p:spPr>
          <a:xfrm>
            <a:off x="2977515" y="1968916"/>
            <a:ext cx="3457645" cy="360000"/>
          </a:xfrm>
          <a:custGeom>
            <a:avLst/>
            <a:gdLst>
              <a:gd name="connsiteX0" fmla="*/ 0 w 2603500"/>
              <a:gd name="connsiteY0" fmla="*/ 292100 h 292100"/>
              <a:gd name="connsiteX1" fmla="*/ 0 w 2603500"/>
              <a:gd name="connsiteY1" fmla="*/ 0 h 292100"/>
              <a:gd name="connsiteX2" fmla="*/ 2590800 w 2603500"/>
              <a:gd name="connsiteY2" fmla="*/ 0 h 292100"/>
              <a:gd name="connsiteX3" fmla="*/ 2590800 w 2603500"/>
              <a:gd name="connsiteY3" fmla="*/ 228600 h 292100"/>
              <a:gd name="connsiteX4" fmla="*/ 2603500 w 2603500"/>
              <a:gd name="connsiteY4" fmla="*/ 228600 h 292100"/>
              <a:gd name="connsiteX0" fmla="*/ 0 w 2590800"/>
              <a:gd name="connsiteY0" fmla="*/ 292100 h 292100"/>
              <a:gd name="connsiteX1" fmla="*/ 0 w 2590800"/>
              <a:gd name="connsiteY1" fmla="*/ 0 h 292100"/>
              <a:gd name="connsiteX2" fmla="*/ 2590800 w 2590800"/>
              <a:gd name="connsiteY2" fmla="*/ 0 h 292100"/>
              <a:gd name="connsiteX3" fmla="*/ 2590800 w 2590800"/>
              <a:gd name="connsiteY3" fmla="*/ 228600 h 292100"/>
              <a:gd name="connsiteX0" fmla="*/ 0 w 2590800"/>
              <a:gd name="connsiteY0" fmla="*/ 292100 h 292100"/>
              <a:gd name="connsiteX1" fmla="*/ 0 w 2590800"/>
              <a:gd name="connsiteY1" fmla="*/ 0 h 292100"/>
              <a:gd name="connsiteX2" fmla="*/ 2590800 w 2590800"/>
              <a:gd name="connsiteY2" fmla="*/ 0 h 292100"/>
              <a:gd name="connsiteX3" fmla="*/ 2590800 w 2590800"/>
              <a:gd name="connsiteY3" fmla="*/ 261458 h 29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90800" h="292100">
                <a:moveTo>
                  <a:pt x="0" y="292100"/>
                </a:moveTo>
                <a:lnTo>
                  <a:pt x="0" y="0"/>
                </a:lnTo>
                <a:lnTo>
                  <a:pt x="2590800" y="0"/>
                </a:lnTo>
                <a:lnTo>
                  <a:pt x="2590800" y="261458"/>
                </a:lnTo>
              </a:path>
            </a:pathLst>
          </a:cu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161" tIns="49080" rIns="98161" bIns="49080"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フリーフォーム 68"/>
          <p:cNvSpPr/>
          <p:nvPr/>
        </p:nvSpPr>
        <p:spPr>
          <a:xfrm>
            <a:off x="1287896" y="2398581"/>
            <a:ext cx="3157352" cy="360000"/>
          </a:xfrm>
          <a:custGeom>
            <a:avLst/>
            <a:gdLst>
              <a:gd name="connsiteX0" fmla="*/ 0 w 2603500"/>
              <a:gd name="connsiteY0" fmla="*/ 292100 h 292100"/>
              <a:gd name="connsiteX1" fmla="*/ 0 w 2603500"/>
              <a:gd name="connsiteY1" fmla="*/ 0 h 292100"/>
              <a:gd name="connsiteX2" fmla="*/ 2590800 w 2603500"/>
              <a:gd name="connsiteY2" fmla="*/ 0 h 292100"/>
              <a:gd name="connsiteX3" fmla="*/ 2590800 w 2603500"/>
              <a:gd name="connsiteY3" fmla="*/ 228600 h 292100"/>
              <a:gd name="connsiteX4" fmla="*/ 2603500 w 2603500"/>
              <a:gd name="connsiteY4" fmla="*/ 228600 h 292100"/>
              <a:gd name="connsiteX0" fmla="*/ 0 w 2590800"/>
              <a:gd name="connsiteY0" fmla="*/ 292100 h 292100"/>
              <a:gd name="connsiteX1" fmla="*/ 0 w 2590800"/>
              <a:gd name="connsiteY1" fmla="*/ 0 h 292100"/>
              <a:gd name="connsiteX2" fmla="*/ 2590800 w 2590800"/>
              <a:gd name="connsiteY2" fmla="*/ 0 h 292100"/>
              <a:gd name="connsiteX3" fmla="*/ 2590800 w 2590800"/>
              <a:gd name="connsiteY3" fmla="*/ 228600 h 292100"/>
              <a:gd name="connsiteX0" fmla="*/ 0 w 2590800"/>
              <a:gd name="connsiteY0" fmla="*/ 292100 h 292100"/>
              <a:gd name="connsiteX1" fmla="*/ 0 w 2590800"/>
              <a:gd name="connsiteY1" fmla="*/ 0 h 292100"/>
              <a:gd name="connsiteX2" fmla="*/ 2590800 w 2590800"/>
              <a:gd name="connsiteY2" fmla="*/ 0 h 292100"/>
              <a:gd name="connsiteX3" fmla="*/ 2590800 w 2590800"/>
              <a:gd name="connsiteY3" fmla="*/ 261458 h 29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90800" h="292100">
                <a:moveTo>
                  <a:pt x="0" y="292100"/>
                </a:moveTo>
                <a:lnTo>
                  <a:pt x="0" y="0"/>
                </a:lnTo>
                <a:lnTo>
                  <a:pt x="2590800" y="0"/>
                </a:lnTo>
                <a:lnTo>
                  <a:pt x="2590800" y="261458"/>
                </a:lnTo>
              </a:path>
            </a:pathLst>
          </a:cu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161" tIns="49080" rIns="98161" bIns="49080"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フリーフォーム 73"/>
          <p:cNvSpPr/>
          <p:nvPr/>
        </p:nvSpPr>
        <p:spPr>
          <a:xfrm>
            <a:off x="4870060" y="2398581"/>
            <a:ext cx="3284244" cy="360000"/>
          </a:xfrm>
          <a:custGeom>
            <a:avLst/>
            <a:gdLst>
              <a:gd name="connsiteX0" fmla="*/ 0 w 2603500"/>
              <a:gd name="connsiteY0" fmla="*/ 292100 h 292100"/>
              <a:gd name="connsiteX1" fmla="*/ 0 w 2603500"/>
              <a:gd name="connsiteY1" fmla="*/ 0 h 292100"/>
              <a:gd name="connsiteX2" fmla="*/ 2590800 w 2603500"/>
              <a:gd name="connsiteY2" fmla="*/ 0 h 292100"/>
              <a:gd name="connsiteX3" fmla="*/ 2590800 w 2603500"/>
              <a:gd name="connsiteY3" fmla="*/ 228600 h 292100"/>
              <a:gd name="connsiteX4" fmla="*/ 2603500 w 2603500"/>
              <a:gd name="connsiteY4" fmla="*/ 228600 h 292100"/>
              <a:gd name="connsiteX0" fmla="*/ 0 w 2590800"/>
              <a:gd name="connsiteY0" fmla="*/ 292100 h 292100"/>
              <a:gd name="connsiteX1" fmla="*/ 0 w 2590800"/>
              <a:gd name="connsiteY1" fmla="*/ 0 h 292100"/>
              <a:gd name="connsiteX2" fmla="*/ 2590800 w 2590800"/>
              <a:gd name="connsiteY2" fmla="*/ 0 h 292100"/>
              <a:gd name="connsiteX3" fmla="*/ 2590800 w 2590800"/>
              <a:gd name="connsiteY3" fmla="*/ 228600 h 292100"/>
              <a:gd name="connsiteX0" fmla="*/ 0 w 2590800"/>
              <a:gd name="connsiteY0" fmla="*/ 292100 h 292100"/>
              <a:gd name="connsiteX1" fmla="*/ 0 w 2590800"/>
              <a:gd name="connsiteY1" fmla="*/ 0 h 292100"/>
              <a:gd name="connsiteX2" fmla="*/ 2590800 w 2590800"/>
              <a:gd name="connsiteY2" fmla="*/ 0 h 292100"/>
              <a:gd name="connsiteX3" fmla="*/ 2590800 w 2590800"/>
              <a:gd name="connsiteY3" fmla="*/ 261458 h 29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90800" h="292100">
                <a:moveTo>
                  <a:pt x="0" y="292100"/>
                </a:moveTo>
                <a:lnTo>
                  <a:pt x="0" y="0"/>
                </a:lnTo>
                <a:lnTo>
                  <a:pt x="2590800" y="0"/>
                </a:lnTo>
                <a:lnTo>
                  <a:pt x="2590800" y="261458"/>
                </a:lnTo>
              </a:path>
            </a:pathLst>
          </a:cu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161" tIns="49080" rIns="98161" bIns="49080"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5" name="直線コネクタ 74"/>
          <p:cNvCxnSpPr/>
          <p:nvPr/>
        </p:nvCxnSpPr>
        <p:spPr>
          <a:xfrm flipH="1">
            <a:off x="2977515" y="2220892"/>
            <a:ext cx="0" cy="360000"/>
          </a:xfrm>
          <a:prstGeom prst="line">
            <a:avLst/>
          </a:prstGeom>
          <a:ln w="19050">
            <a:solidFill>
              <a:schemeClr val="accent1"/>
            </a:solidFill>
            <a:head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コネクタ 81"/>
          <p:cNvCxnSpPr/>
          <p:nvPr/>
        </p:nvCxnSpPr>
        <p:spPr>
          <a:xfrm flipH="1">
            <a:off x="6444208" y="2256932"/>
            <a:ext cx="0" cy="324000"/>
          </a:xfrm>
          <a:prstGeom prst="line">
            <a:avLst/>
          </a:prstGeom>
          <a:ln w="19050">
            <a:solidFill>
              <a:schemeClr val="accent1"/>
            </a:solidFill>
            <a:head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角丸四角形 80"/>
          <p:cNvSpPr/>
          <p:nvPr/>
        </p:nvSpPr>
        <p:spPr>
          <a:xfrm>
            <a:off x="431728" y="2478078"/>
            <a:ext cx="1692000" cy="360000"/>
          </a:xfrm>
          <a:prstGeom prst="roundRect">
            <a:avLst>
              <a:gd name="adj" fmla="val 7429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32653" rIns="0" bIns="32653" rtlCol="0" anchor="ctr"/>
          <a:lstStyle/>
          <a:p>
            <a:pPr algn="ctr"/>
            <a:r>
              <a:rPr lang="ja-JP" altLang="en-US" sz="9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国内外から多様な人々を惹きつける</a:t>
            </a:r>
            <a:endParaRPr lang="en-US" altLang="ja-JP" sz="9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9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住まいと都市</a:t>
            </a:r>
            <a:endParaRPr lang="en-US" altLang="ja-JP" sz="9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4" name="角丸四角形 83"/>
          <p:cNvSpPr/>
          <p:nvPr/>
        </p:nvSpPr>
        <p:spPr>
          <a:xfrm>
            <a:off x="2168874" y="2478078"/>
            <a:ext cx="1692000" cy="360000"/>
          </a:xfrm>
          <a:prstGeom prst="roundRect">
            <a:avLst>
              <a:gd name="adj" fmla="val 7429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32653" rIns="0" bIns="32653" rtlCol="0" anchor="ctr"/>
          <a:lstStyle/>
          <a:p>
            <a:pPr algn="ctr">
              <a:spcBef>
                <a:spcPts val="200"/>
              </a:spcBef>
            </a:pPr>
            <a:r>
              <a:rPr lang="ja-JP" altLang="en-US" sz="900" b="1" spc="-2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活き活きとくらすことができる</a:t>
            </a:r>
            <a:endParaRPr lang="en-US" altLang="ja-JP" sz="900" b="1" spc="-2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spcBef>
                <a:spcPts val="200"/>
              </a:spcBef>
            </a:pPr>
            <a:r>
              <a:rPr lang="ja-JP" altLang="en-US" sz="9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住まいと都市</a:t>
            </a:r>
            <a:endParaRPr lang="ja-JP" altLang="en-US" sz="9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2" name="角丸四角形 91"/>
          <p:cNvSpPr/>
          <p:nvPr/>
        </p:nvSpPr>
        <p:spPr>
          <a:xfrm>
            <a:off x="3906020" y="2478078"/>
            <a:ext cx="1692000" cy="360000"/>
          </a:xfrm>
          <a:prstGeom prst="roundRect">
            <a:avLst>
              <a:gd name="adj" fmla="val 7429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65307" tIns="32653" rIns="65307" bIns="32653" rtlCol="0" anchor="ctr"/>
          <a:lstStyle/>
          <a:p>
            <a:pPr algn="ctr"/>
            <a:r>
              <a:rPr lang="ja-JP" altLang="en-US" sz="900" b="1" spc="-4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環境</a:t>
            </a:r>
            <a:r>
              <a:rPr lang="ja-JP" altLang="en-US" sz="900" b="1" spc="-4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にやさしく、快適にくらすことができる住まいと都市</a:t>
            </a:r>
            <a:endParaRPr lang="en-US" altLang="ja-JP" sz="900" b="1" spc="-4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7" name="角丸四角形 106"/>
          <p:cNvSpPr/>
          <p:nvPr/>
        </p:nvSpPr>
        <p:spPr>
          <a:xfrm>
            <a:off x="5643166" y="2478078"/>
            <a:ext cx="1692000" cy="360000"/>
          </a:xfrm>
          <a:prstGeom prst="roundRect">
            <a:avLst>
              <a:gd name="adj" fmla="val 7429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65307" tIns="32653" rIns="65307" bIns="32653" rtlCol="0" anchor="ctr"/>
          <a:lstStyle/>
          <a:p>
            <a:pPr algn="ctr">
              <a:spcBef>
                <a:spcPts val="200"/>
              </a:spcBef>
            </a:pPr>
            <a:r>
              <a:rPr lang="ja-JP" altLang="en-US" sz="9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安全を支える</a:t>
            </a:r>
            <a:endParaRPr lang="en-US" altLang="ja-JP" sz="9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spcBef>
                <a:spcPts val="200"/>
              </a:spcBef>
            </a:pPr>
            <a:r>
              <a:rPr lang="ja-JP" altLang="en-US" sz="9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住まいと都市</a:t>
            </a:r>
            <a:endParaRPr lang="ja-JP" altLang="en-US" sz="9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8" name="角丸四角形 107"/>
          <p:cNvSpPr/>
          <p:nvPr/>
        </p:nvSpPr>
        <p:spPr>
          <a:xfrm>
            <a:off x="7380312" y="2478078"/>
            <a:ext cx="1692000" cy="360000"/>
          </a:xfrm>
          <a:prstGeom prst="roundRect">
            <a:avLst>
              <a:gd name="adj" fmla="val 7429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tIns="32653" rIns="36000" bIns="32653" rtlCol="0" anchor="ctr"/>
          <a:lstStyle/>
          <a:p>
            <a:pPr algn="ctr">
              <a:spcBef>
                <a:spcPts val="200"/>
              </a:spcBef>
            </a:pPr>
            <a:r>
              <a:rPr lang="ja-JP" altLang="en-US" sz="9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安心してくらすことができる</a:t>
            </a:r>
            <a:endParaRPr lang="en-US" altLang="ja-JP" sz="9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spcBef>
                <a:spcPts val="200"/>
              </a:spcBef>
            </a:pPr>
            <a:r>
              <a:rPr lang="ja-JP" altLang="en-US" sz="9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住まいと都市</a:t>
            </a:r>
            <a:endParaRPr lang="en-US" altLang="ja-JP" sz="9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7" name="角丸四角形 66"/>
          <p:cNvSpPr/>
          <p:nvPr/>
        </p:nvSpPr>
        <p:spPr>
          <a:xfrm>
            <a:off x="4860032" y="2040924"/>
            <a:ext cx="3096000" cy="288000"/>
          </a:xfrm>
          <a:prstGeom prst="roundRect">
            <a:avLst>
              <a:gd name="adj" fmla="val 7429"/>
            </a:avLst>
          </a:prstGeom>
          <a:gradFill>
            <a:gsLst>
              <a:gs pos="0">
                <a:schemeClr val="accent6">
                  <a:lumMod val="75000"/>
                </a:schemeClr>
              </a:gs>
              <a:gs pos="80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75000"/>
                </a:schemeClr>
              </a:gs>
            </a:gsLst>
          </a:gradFill>
          <a:ln/>
          <a:effectLst>
            <a:outerShdw blurRad="40000" dist="114300" dir="30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65307" tIns="32653" rIns="65307" bIns="32653" rtlCol="0" anchor="ctr"/>
          <a:lstStyle/>
          <a:p>
            <a:pPr algn="ctr">
              <a:lnSpc>
                <a:spcPts val="14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安全・安心にくらすことが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できる住まい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都市</a:t>
            </a:r>
            <a:endParaRPr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8" name="角丸四角形 67"/>
          <p:cNvSpPr/>
          <p:nvPr/>
        </p:nvSpPr>
        <p:spPr>
          <a:xfrm>
            <a:off x="1331984" y="2042962"/>
            <a:ext cx="3096000" cy="288000"/>
          </a:xfrm>
          <a:prstGeom prst="roundRect">
            <a:avLst>
              <a:gd name="adj" fmla="val 7429"/>
            </a:avLst>
          </a:prstGeom>
          <a:gradFill>
            <a:gsLst>
              <a:gs pos="0">
                <a:schemeClr val="accent6">
                  <a:lumMod val="75000"/>
                </a:schemeClr>
              </a:gs>
              <a:gs pos="80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75000"/>
                </a:schemeClr>
              </a:gs>
            </a:gsLst>
          </a:gradFill>
          <a:ln/>
          <a:effectLst>
            <a:outerShdw blurRad="40000" dist="114300" dir="30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65307" tIns="32653" rIns="65307" bIns="32653" rtlCol="0" anchor="ctr"/>
          <a:lstStyle/>
          <a:p>
            <a:pPr algn="ctr">
              <a:lnSpc>
                <a:spcPts val="14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活力と魅力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あふれる住まい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都市</a:t>
            </a:r>
            <a:endParaRPr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5" name="下カーブ矢印 124"/>
          <p:cNvSpPr/>
          <p:nvPr/>
        </p:nvSpPr>
        <p:spPr>
          <a:xfrm>
            <a:off x="4384584" y="1978580"/>
            <a:ext cx="558992" cy="207541"/>
          </a:xfrm>
          <a:prstGeom prst="curvedDownArrow">
            <a:avLst>
              <a:gd name="adj1" fmla="val 25000"/>
              <a:gd name="adj2" fmla="val 50000"/>
              <a:gd name="adj3" fmla="val 43521"/>
            </a:avLst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2" name="Rectangle 2"/>
          <p:cNvSpPr>
            <a:spLocks noChangeArrowheads="1"/>
          </p:cNvSpPr>
          <p:nvPr/>
        </p:nvSpPr>
        <p:spPr bwMode="auto">
          <a:xfrm>
            <a:off x="61929" y="2886714"/>
            <a:ext cx="257143" cy="648000"/>
          </a:xfrm>
          <a:prstGeom prst="roundRect">
            <a:avLst/>
          </a:prstGeom>
          <a:solidFill>
            <a:schemeClr val="accent1"/>
          </a:solidFill>
          <a:ln w="9525">
            <a:solidFill>
              <a:schemeClr val="tx2"/>
            </a:solidFill>
            <a:miter lim="800000"/>
            <a:headEnd/>
            <a:tailEnd/>
          </a:ln>
          <a:extLst/>
        </p:spPr>
        <p:txBody>
          <a:bodyPr vert="eaVert" wrap="square" lIns="0" tIns="0" rIns="0" bIns="0" anchor="ctr" anchorCtr="0">
            <a:noAutofit/>
          </a:bodyPr>
          <a:lstStyle>
            <a:lvl1pPr algn="l" eaLnBrk="0" hangingPunct="0">
              <a:spcBef>
                <a:spcPts val="800"/>
              </a:spcBef>
              <a:defRPr sz="32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1pPr>
            <a:lvl2pPr algn="l" eaLnBrk="0" hangingPunct="0">
              <a:spcBef>
                <a:spcPts val="700"/>
              </a:spcBef>
              <a:defRPr sz="28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2pPr>
            <a:lvl3pPr algn="l" eaLnBrk="0" hangingPunct="0">
              <a:spcBef>
                <a:spcPts val="600"/>
              </a:spcBef>
              <a:defRPr sz="24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3pPr>
            <a:lvl4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4pPr>
            <a:lvl5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ts val="900"/>
              </a:lnSpc>
              <a:spcBef>
                <a:spcPts val="0"/>
              </a:spcBef>
              <a:tabLst>
                <a:tab pos="714375" algn="l"/>
              </a:tabLst>
            </a:pPr>
            <a:r>
              <a:rPr lang="ja-JP" altLang="en-US" sz="7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 2"/>
              </a:rPr>
              <a:t>施策</a:t>
            </a:r>
            <a:r>
              <a:rPr lang="ja-JP" altLang="en-US" sz="7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 2"/>
              </a:rPr>
              <a:t>の展開方針</a:t>
            </a:r>
            <a:endParaRPr lang="en-US" altLang="ja-JP" sz="7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Wingdings 2"/>
            </a:endParaRPr>
          </a:p>
        </p:txBody>
      </p:sp>
      <p:sp>
        <p:nvSpPr>
          <p:cNvPr id="91" name="角丸四角形 90"/>
          <p:cNvSpPr/>
          <p:nvPr/>
        </p:nvSpPr>
        <p:spPr>
          <a:xfrm>
            <a:off x="69119" y="6255304"/>
            <a:ext cx="9036000" cy="5940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65307" tIns="36000" rIns="65307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100"/>
              </a:lnSpc>
            </a:pPr>
            <a:endParaRPr lang="en-US" altLang="ja-JP" sz="9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3" name="角丸四角形 92"/>
          <p:cNvSpPr/>
          <p:nvPr/>
        </p:nvSpPr>
        <p:spPr>
          <a:xfrm>
            <a:off x="149490" y="6381328"/>
            <a:ext cx="2304000" cy="180000"/>
          </a:xfrm>
          <a:prstGeom prst="roundRect">
            <a:avLst>
              <a:gd name="adj" fmla="val 7429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80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65307" tIns="32653" rIns="65307" bIns="32653" rtlCol="0" anchor="ctr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大阪らしいポテンシャルとストックを持つ象徴的なエリア</a:t>
            </a:r>
            <a:endParaRPr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4" name="角丸四角形 93"/>
          <p:cNvSpPr/>
          <p:nvPr/>
        </p:nvSpPr>
        <p:spPr>
          <a:xfrm>
            <a:off x="7243486" y="6381328"/>
            <a:ext cx="1800000" cy="180000"/>
          </a:xfrm>
          <a:prstGeom prst="roundRect">
            <a:avLst>
              <a:gd name="adj" fmla="val 7429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80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65307" tIns="32653" rIns="65307" bIns="32653" rtlCol="0" anchor="ctr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大規模な公的賃貸住宅団地のある地域</a:t>
            </a:r>
            <a:endParaRPr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5" name="角丸四角形 94"/>
          <p:cNvSpPr/>
          <p:nvPr/>
        </p:nvSpPr>
        <p:spPr>
          <a:xfrm>
            <a:off x="2499507" y="6381328"/>
            <a:ext cx="1224000" cy="180000"/>
          </a:xfrm>
          <a:prstGeom prst="roundRect">
            <a:avLst>
              <a:gd name="adj" fmla="val 7429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80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65307" tIns="32653" rIns="65307" bIns="32653" rtlCol="0" anchor="ctr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木造住宅が密集する地域</a:t>
            </a:r>
            <a:endParaRPr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7" name="角丸四角形 96"/>
          <p:cNvSpPr/>
          <p:nvPr/>
        </p:nvSpPr>
        <p:spPr>
          <a:xfrm>
            <a:off x="162928" y="6597938"/>
            <a:ext cx="3096000" cy="180000"/>
          </a:xfrm>
          <a:prstGeom prst="roundRect">
            <a:avLst>
              <a:gd name="adj" fmla="val 7429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80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65307" tIns="32653" rIns="65307" bIns="32653" rtlCol="0" anchor="ctr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同和地区を含む旧地域改善向け公営・改良住宅が建設された地域</a:t>
            </a:r>
            <a:endParaRPr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8" name="角丸四角形 97"/>
          <p:cNvSpPr/>
          <p:nvPr/>
        </p:nvSpPr>
        <p:spPr>
          <a:xfrm>
            <a:off x="5587302" y="6381328"/>
            <a:ext cx="1620000" cy="180000"/>
          </a:xfrm>
          <a:prstGeom prst="roundRect">
            <a:avLst>
              <a:gd name="adj" fmla="val 7429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80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65307" tIns="32653" rIns="65307" bIns="32653" rtlCol="0" anchor="ctr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住工共生、モノづくりを推進する地域</a:t>
            </a:r>
            <a:endParaRPr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9" name="角丸四角形 98"/>
          <p:cNvSpPr/>
          <p:nvPr/>
        </p:nvSpPr>
        <p:spPr>
          <a:xfrm>
            <a:off x="3783364" y="6381328"/>
            <a:ext cx="1800000" cy="180000"/>
          </a:xfrm>
          <a:prstGeom prst="roundRect">
            <a:avLst>
              <a:gd name="adj" fmla="val 7429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80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65307" tIns="32653" rIns="65307" bIns="32653" rtlCol="0" anchor="ctr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歴史的まちなみなど景観資源のある地域</a:t>
            </a:r>
            <a:endParaRPr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1" name="角丸四角形 100"/>
          <p:cNvSpPr/>
          <p:nvPr/>
        </p:nvSpPr>
        <p:spPr>
          <a:xfrm>
            <a:off x="7308496" y="6598215"/>
            <a:ext cx="1728000" cy="179447"/>
          </a:xfrm>
          <a:prstGeom prst="roundRect">
            <a:avLst>
              <a:gd name="adj" fmla="val 7429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80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65307" tIns="32653" rIns="65307" bIns="32653" rtlCol="0" anchor="ctr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農山漁村など豊かな自然を有する地域</a:t>
            </a:r>
            <a:endParaRPr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9" name="角丸四角形 108"/>
          <p:cNvSpPr/>
          <p:nvPr/>
        </p:nvSpPr>
        <p:spPr>
          <a:xfrm>
            <a:off x="3312064" y="6597938"/>
            <a:ext cx="1836000" cy="180000"/>
          </a:xfrm>
          <a:prstGeom prst="roundRect">
            <a:avLst>
              <a:gd name="adj" fmla="val 7429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80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65307" tIns="32653" rIns="65307" bIns="32653" rtlCol="0" anchor="ctr"/>
          <a:lstStyle/>
          <a:p>
            <a:pPr algn="ctr"/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高度経済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成長期に整備されたニュータウン</a:t>
            </a:r>
            <a:endParaRPr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0" name="角丸四角形 109"/>
          <p:cNvSpPr/>
          <p:nvPr/>
        </p:nvSpPr>
        <p:spPr>
          <a:xfrm>
            <a:off x="5220072" y="6597938"/>
            <a:ext cx="2016000" cy="180000"/>
          </a:xfrm>
          <a:prstGeom prst="roundRect">
            <a:avLst>
              <a:gd name="adj" fmla="val 7429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80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65307" tIns="32653" rIns="65307" bIns="32653" rtlCol="0" anchor="ctr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複合機能が導入される計画的市街地</a:t>
            </a:r>
            <a:endParaRPr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1" name="Rectangle 2"/>
          <p:cNvSpPr>
            <a:spLocks noChangeArrowheads="1"/>
          </p:cNvSpPr>
          <p:nvPr/>
        </p:nvSpPr>
        <p:spPr bwMode="auto">
          <a:xfrm>
            <a:off x="42782" y="6165304"/>
            <a:ext cx="2340000" cy="180000"/>
          </a:xfrm>
          <a:prstGeom prst="roundRect">
            <a:avLst/>
          </a:prstGeom>
          <a:solidFill>
            <a:schemeClr val="accent1"/>
          </a:solidFill>
          <a:ln w="9525">
            <a:solidFill>
              <a:schemeClr val="tx2"/>
            </a:solidFill>
            <a:miter lim="800000"/>
            <a:headEnd/>
            <a:tailEnd/>
          </a:ln>
          <a:extLst/>
        </p:spPr>
        <p:txBody>
          <a:bodyPr vert="horz" wrap="square" lIns="0" tIns="0" rIns="0" bIns="0" anchor="ctr" anchorCtr="0">
            <a:noAutofit/>
          </a:bodyPr>
          <a:lstStyle>
            <a:lvl1pPr algn="l" eaLnBrk="0" hangingPunct="0">
              <a:spcBef>
                <a:spcPts val="800"/>
              </a:spcBef>
              <a:defRPr sz="32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1pPr>
            <a:lvl2pPr algn="l" eaLnBrk="0" hangingPunct="0">
              <a:spcBef>
                <a:spcPts val="700"/>
              </a:spcBef>
              <a:defRPr sz="28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2pPr>
            <a:lvl3pPr algn="l" eaLnBrk="0" hangingPunct="0">
              <a:spcBef>
                <a:spcPts val="600"/>
              </a:spcBef>
              <a:defRPr sz="24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3pPr>
            <a:lvl4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4pPr>
            <a:lvl5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ts val="1000"/>
              </a:lnSpc>
              <a:spcBef>
                <a:spcPts val="0"/>
              </a:spcBef>
            </a:pPr>
            <a:r>
              <a:rPr lang="ja-JP" altLang="en-US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 2"/>
              </a:rPr>
              <a:t>特色ある地域の将来像及び取組むべき施策</a:t>
            </a:r>
            <a:endParaRPr lang="en-US" altLang="ja-JP" sz="8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Wingdings 2"/>
            </a:endParaRPr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365074" y="3856862"/>
            <a:ext cx="1728000" cy="226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prstDash val="solid"/>
          </a:ln>
        </p:spPr>
        <p:txBody>
          <a:bodyPr wrap="square" lIns="36000" tIns="72000" rIns="36000" bIns="36000" rtlCol="0" anchor="t" anchorCtr="0">
            <a:noAutofit/>
          </a:bodyPr>
          <a:lstStyle/>
          <a:p>
            <a:pPr>
              <a:lnSpc>
                <a:spcPts val="1000"/>
              </a:lnSpc>
              <a:spcBef>
                <a:spcPts val="200"/>
              </a:spcBef>
            </a:pPr>
            <a:r>
              <a:rPr lang="ja-JP" altLang="en-US" sz="800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lang="en-US" altLang="ja-JP" sz="800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r>
              <a:rPr lang="ja-JP" altLang="en-US" sz="800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活力と魅力ある都市空間の創造</a:t>
            </a:r>
            <a:endParaRPr lang="en-US" altLang="ja-JP" sz="800" spc="-2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000"/>
              </a:lnSpc>
              <a:spcBef>
                <a:spcPts val="200"/>
              </a:spcBef>
            </a:pPr>
            <a:r>
              <a:rPr lang="ja-JP" altLang="en-US" sz="700" spc="-21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　</a:t>
            </a:r>
            <a:endParaRPr lang="en-US" altLang="ja-JP" sz="700" spc="-21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>
              <a:lnSpc>
                <a:spcPts val="1000"/>
              </a:lnSpc>
              <a:spcBef>
                <a:spcPts val="200"/>
              </a:spcBef>
            </a:pPr>
            <a:endParaRPr lang="en-US" altLang="ja-JP" sz="700" spc="-21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>
              <a:lnSpc>
                <a:spcPts val="1000"/>
              </a:lnSpc>
              <a:spcBef>
                <a:spcPts val="200"/>
              </a:spcBef>
            </a:pPr>
            <a:endParaRPr lang="en-US" altLang="ja-JP" sz="700" spc="-21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>
              <a:lnSpc>
                <a:spcPts val="1000"/>
              </a:lnSpc>
              <a:spcBef>
                <a:spcPts val="200"/>
              </a:spcBef>
            </a:pPr>
            <a:endParaRPr lang="en-US" altLang="ja-JP" sz="700" spc="-21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92075" indent="-92075">
              <a:lnSpc>
                <a:spcPts val="1000"/>
              </a:lnSpc>
              <a:spcBef>
                <a:spcPts val="600"/>
              </a:spcBef>
            </a:pPr>
            <a:r>
              <a:rPr lang="ja-JP" altLang="en-US" sz="800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r>
              <a:rPr lang="en-US" altLang="ja-JP" sz="800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r>
              <a:rPr lang="ja-JP" altLang="en-US" sz="800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多様で魅力的な住まいを選択できる環境の整備</a:t>
            </a:r>
            <a:endParaRPr lang="en-US" altLang="ja-JP" sz="800" spc="-2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indent="-92075">
              <a:lnSpc>
                <a:spcPts val="1000"/>
              </a:lnSpc>
              <a:spcBef>
                <a:spcPts val="200"/>
              </a:spcBef>
            </a:pPr>
            <a:endParaRPr lang="en-US" altLang="ja-JP" sz="700" spc="-21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92075" indent="-92075">
              <a:lnSpc>
                <a:spcPts val="1000"/>
              </a:lnSpc>
              <a:spcBef>
                <a:spcPts val="200"/>
              </a:spcBef>
            </a:pPr>
            <a:endParaRPr lang="en-US" altLang="ja-JP" sz="700" spc="-21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92075" indent="-92075">
              <a:lnSpc>
                <a:spcPts val="1000"/>
              </a:lnSpc>
              <a:spcBef>
                <a:spcPts val="600"/>
              </a:spcBef>
            </a:pPr>
            <a:r>
              <a:rPr lang="ja-JP" altLang="en-US" sz="800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</a:t>
            </a:r>
            <a:r>
              <a:rPr lang="en-US" altLang="ja-JP" sz="800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r>
              <a:rPr lang="ja-JP" altLang="en-US" sz="800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大阪の魅力を活かした移住・定住促進</a:t>
            </a:r>
            <a:endParaRPr lang="en-US" altLang="ja-JP" sz="800" spc="-2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2120705" y="3856862"/>
            <a:ext cx="1728000" cy="226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prstDash val="solid"/>
          </a:ln>
        </p:spPr>
        <p:txBody>
          <a:bodyPr wrap="square" lIns="36000" tIns="72000" rIns="36000" bIns="36000" rtlCol="0" anchor="t" anchorCtr="0">
            <a:noAutofit/>
          </a:bodyPr>
          <a:lstStyle/>
          <a:p>
            <a:pPr marL="92075" indent="-92075">
              <a:lnSpc>
                <a:spcPts val="1000"/>
              </a:lnSpc>
              <a:spcBef>
                <a:spcPts val="200"/>
              </a:spcBef>
            </a:pPr>
            <a:r>
              <a:rPr lang="ja-JP" altLang="en-US" sz="800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lang="en-US" altLang="ja-JP" sz="800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r>
              <a:rPr lang="ja-JP" altLang="en-US" sz="800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多彩な機能</a:t>
            </a:r>
            <a:r>
              <a:rPr lang="en-US" altLang="ja-JP" sz="800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800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職・学・遊・住</a:t>
            </a:r>
            <a:r>
              <a:rPr lang="en-US" altLang="ja-JP" sz="800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800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ja-JP" altLang="en-US" sz="800" spc="-2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持つ</a:t>
            </a:r>
            <a:r>
              <a:rPr lang="ja-JP" altLang="en-US" sz="800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都市の形成</a:t>
            </a:r>
            <a:endParaRPr lang="en-US" altLang="ja-JP" sz="800" spc="-2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indent="-92075">
              <a:lnSpc>
                <a:spcPts val="1000"/>
              </a:lnSpc>
              <a:spcBef>
                <a:spcPts val="200"/>
              </a:spcBef>
            </a:pPr>
            <a:endParaRPr lang="en-US" altLang="ja-JP" sz="700" spc="-21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92075" indent="-92075">
              <a:lnSpc>
                <a:spcPts val="1000"/>
              </a:lnSpc>
              <a:spcBef>
                <a:spcPts val="200"/>
              </a:spcBef>
            </a:pPr>
            <a:endParaRPr lang="en-US" altLang="ja-JP" sz="700" spc="-21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92075" indent="-92075">
              <a:lnSpc>
                <a:spcPts val="1000"/>
              </a:lnSpc>
              <a:spcBef>
                <a:spcPts val="200"/>
              </a:spcBef>
            </a:pPr>
            <a:endParaRPr lang="en-US" altLang="ja-JP" sz="700" spc="-21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000"/>
              </a:lnSpc>
              <a:spcBef>
                <a:spcPts val="400"/>
              </a:spcBef>
            </a:pPr>
            <a:r>
              <a:rPr lang="ja-JP" altLang="en-US" sz="800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r>
              <a:rPr lang="en-US" altLang="ja-JP" sz="800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r>
              <a:rPr lang="ja-JP" altLang="en-US" sz="800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誰もが活き活きとくらすことができる環境の整備</a:t>
            </a:r>
            <a:endParaRPr lang="en-US" altLang="ja-JP" sz="800" spc="-2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000"/>
              </a:lnSpc>
              <a:spcBef>
                <a:spcPts val="200"/>
              </a:spcBef>
            </a:pPr>
            <a:endParaRPr lang="en-US" altLang="ja-JP" sz="700" spc="-20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000"/>
              </a:lnSpc>
              <a:spcBef>
                <a:spcPts val="200"/>
              </a:spcBef>
            </a:pPr>
            <a:endParaRPr lang="en-US" altLang="ja-JP" sz="700" spc="-20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000"/>
              </a:lnSpc>
              <a:spcBef>
                <a:spcPts val="200"/>
              </a:spcBef>
            </a:pPr>
            <a:r>
              <a:rPr lang="ja-JP" altLang="en-US" sz="700" spc="-4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　</a:t>
            </a:r>
            <a:endParaRPr lang="en-US" altLang="ja-JP" sz="800" spc="-40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92075" indent="-92075">
              <a:lnSpc>
                <a:spcPts val="1000"/>
              </a:lnSpc>
              <a:spcBef>
                <a:spcPts val="600"/>
              </a:spcBef>
            </a:pPr>
            <a:r>
              <a:rPr lang="ja-JP" altLang="en-US" sz="800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</a:t>
            </a:r>
            <a:r>
              <a:rPr lang="en-US" altLang="ja-JP" sz="800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r>
              <a:rPr lang="ja-JP" altLang="en-US" sz="800" spc="-2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活力</a:t>
            </a:r>
            <a:r>
              <a:rPr lang="ja-JP" altLang="en-US" sz="800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ある住宅市場の形成</a:t>
            </a:r>
            <a:endParaRPr lang="en-US" altLang="ja-JP" sz="800" spc="-2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indent="-92075">
              <a:lnSpc>
                <a:spcPts val="1000"/>
              </a:lnSpc>
              <a:spcBef>
                <a:spcPts val="200"/>
              </a:spcBef>
            </a:pPr>
            <a:endParaRPr lang="en-US" altLang="ja-JP" sz="700" spc="-21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144" name="テキスト ボックス 143"/>
          <p:cNvSpPr txBox="1"/>
          <p:nvPr/>
        </p:nvSpPr>
        <p:spPr>
          <a:xfrm>
            <a:off x="3876336" y="3856861"/>
            <a:ext cx="1728000" cy="226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prstDash val="solid"/>
          </a:ln>
        </p:spPr>
        <p:txBody>
          <a:bodyPr wrap="square" lIns="36000" tIns="72000" rIns="36000" bIns="36000" rtlCol="0" anchor="t" anchorCtr="0">
            <a:noAutofit/>
          </a:bodyPr>
          <a:lstStyle/>
          <a:p>
            <a:pPr marL="92075" indent="-92075">
              <a:lnSpc>
                <a:spcPts val="1000"/>
              </a:lnSpc>
              <a:spcBef>
                <a:spcPts val="200"/>
              </a:spcBef>
            </a:pPr>
            <a:r>
              <a:rPr lang="ja-JP" altLang="en-US" sz="800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lang="en-US" altLang="ja-JP" sz="800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r>
              <a:rPr lang="ja-JP" altLang="en-US" sz="800" spc="-2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環境</a:t>
            </a:r>
            <a:r>
              <a:rPr lang="ja-JP" altLang="en-US" sz="800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r>
              <a:rPr lang="ja-JP" altLang="en-US" sz="800" spc="-2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やさしく</a:t>
            </a:r>
            <a:r>
              <a:rPr lang="ja-JP" altLang="en-US" sz="800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、魅力ある都市の形成</a:t>
            </a:r>
            <a:endParaRPr lang="en-US" altLang="ja-JP" sz="800" spc="-2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indent="-92075">
              <a:lnSpc>
                <a:spcPts val="1000"/>
              </a:lnSpc>
              <a:spcBef>
                <a:spcPts val="200"/>
              </a:spcBef>
            </a:pPr>
            <a:endParaRPr lang="en-US" altLang="ja-JP" sz="700" spc="-21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92075" indent="-92075">
              <a:lnSpc>
                <a:spcPts val="1000"/>
              </a:lnSpc>
              <a:spcBef>
                <a:spcPts val="200"/>
              </a:spcBef>
            </a:pPr>
            <a:endParaRPr lang="en-US" altLang="ja-JP" sz="700" spc="-21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92075" indent="-92075">
              <a:lnSpc>
                <a:spcPts val="1000"/>
              </a:lnSpc>
              <a:spcBef>
                <a:spcPts val="200"/>
              </a:spcBef>
            </a:pPr>
            <a:endParaRPr lang="en-US" altLang="ja-JP" sz="700" spc="-21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000"/>
              </a:lnSpc>
              <a:spcBef>
                <a:spcPts val="600"/>
              </a:spcBef>
            </a:pPr>
            <a:r>
              <a:rPr lang="ja-JP" altLang="en-US" sz="800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r>
              <a:rPr lang="en-US" altLang="ja-JP" sz="800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r>
              <a:rPr lang="ja-JP" altLang="en-US" sz="800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環境に</a:t>
            </a:r>
            <a:r>
              <a:rPr lang="ja-JP" altLang="en-US" sz="800" spc="-2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やさしく</a:t>
            </a:r>
            <a:r>
              <a:rPr lang="ja-JP" altLang="en-US" sz="800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、快適な住宅・建築物の普及</a:t>
            </a:r>
            <a:endParaRPr lang="en-US" altLang="ja-JP" sz="800" spc="-2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000"/>
              </a:lnSpc>
              <a:spcBef>
                <a:spcPts val="200"/>
              </a:spcBef>
            </a:pPr>
            <a:endParaRPr lang="en-US" altLang="ja-JP" sz="700" spc="-21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000"/>
              </a:lnSpc>
              <a:spcBef>
                <a:spcPts val="200"/>
              </a:spcBef>
            </a:pPr>
            <a:endParaRPr lang="en-US" altLang="ja-JP" sz="700" spc="-21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000"/>
              </a:lnSpc>
              <a:spcBef>
                <a:spcPts val="200"/>
              </a:spcBef>
            </a:pPr>
            <a:endParaRPr lang="en-US" altLang="ja-JP" sz="700" spc="-21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000"/>
              </a:lnSpc>
              <a:spcBef>
                <a:spcPts val="600"/>
              </a:spcBef>
            </a:pPr>
            <a:r>
              <a:rPr lang="ja-JP" altLang="en-US" sz="800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</a:t>
            </a:r>
            <a:r>
              <a:rPr lang="en-US" altLang="ja-JP" sz="800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r>
              <a:rPr lang="ja-JP" altLang="en-US" sz="800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環境にやさしく、調和したライフスタイルの普及</a:t>
            </a:r>
            <a:endParaRPr lang="en-US" altLang="ja-JP" sz="800" spc="-2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000"/>
              </a:lnSpc>
              <a:spcBef>
                <a:spcPts val="200"/>
              </a:spcBef>
            </a:pPr>
            <a:endParaRPr lang="ja-JP" altLang="en-US" sz="800" spc="-2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5" name="テキスト ボックス 144"/>
          <p:cNvSpPr txBox="1"/>
          <p:nvPr/>
        </p:nvSpPr>
        <p:spPr>
          <a:xfrm>
            <a:off x="5631967" y="3856862"/>
            <a:ext cx="1728000" cy="226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prstDash val="solid"/>
          </a:ln>
        </p:spPr>
        <p:txBody>
          <a:bodyPr wrap="square" lIns="36000" tIns="72000" rIns="36000" bIns="36000" rtlCol="0" anchor="t" anchorCtr="0">
            <a:noAutofit/>
          </a:bodyPr>
          <a:lstStyle/>
          <a:p>
            <a:pPr>
              <a:lnSpc>
                <a:spcPts val="1000"/>
              </a:lnSpc>
              <a:spcBef>
                <a:spcPts val="200"/>
              </a:spcBef>
            </a:pPr>
            <a:r>
              <a:rPr lang="ja-JP" altLang="en-US" sz="800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lang="en-US" altLang="ja-JP" sz="800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r>
              <a:rPr lang="ja-JP" altLang="en-US" sz="800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災害</a:t>
            </a:r>
            <a:r>
              <a:rPr lang="ja-JP" altLang="en-US" sz="800" spc="-2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r>
              <a:rPr lang="ja-JP" altLang="en-US" sz="800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強い都市の形成</a:t>
            </a:r>
            <a:endParaRPr lang="en-US" altLang="ja-JP" sz="800" spc="-2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000"/>
              </a:lnSpc>
              <a:spcBef>
                <a:spcPts val="200"/>
              </a:spcBef>
            </a:pPr>
            <a:endParaRPr lang="en-US" altLang="ja-JP" sz="700" spc="-21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>
              <a:lnSpc>
                <a:spcPts val="1000"/>
              </a:lnSpc>
              <a:spcBef>
                <a:spcPts val="200"/>
              </a:spcBef>
            </a:pPr>
            <a:endParaRPr lang="en-US" altLang="ja-JP" sz="700" spc="-21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>
              <a:lnSpc>
                <a:spcPts val="1000"/>
              </a:lnSpc>
              <a:spcBef>
                <a:spcPts val="200"/>
              </a:spcBef>
            </a:pPr>
            <a:endParaRPr lang="en-US" altLang="ja-JP" sz="700" spc="-21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>
              <a:lnSpc>
                <a:spcPts val="1000"/>
              </a:lnSpc>
              <a:spcBef>
                <a:spcPts val="200"/>
              </a:spcBef>
            </a:pPr>
            <a:endParaRPr lang="en-US" altLang="ja-JP" sz="700" spc="-21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>
              <a:lnSpc>
                <a:spcPts val="1000"/>
              </a:lnSpc>
              <a:spcBef>
                <a:spcPts val="600"/>
              </a:spcBef>
            </a:pPr>
            <a:endParaRPr lang="en-US" altLang="ja-JP" sz="800" spc="-2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000"/>
              </a:lnSpc>
              <a:spcBef>
                <a:spcPts val="600"/>
              </a:spcBef>
            </a:pPr>
            <a:r>
              <a:rPr lang="ja-JP" altLang="en-US" sz="800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r>
              <a:rPr lang="en-US" altLang="ja-JP" sz="800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r>
              <a:rPr lang="ja-JP" altLang="en-US" sz="800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住宅・建築物の耐震化の促進</a:t>
            </a:r>
            <a:endParaRPr lang="en-US" altLang="ja-JP" sz="800" spc="-2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000"/>
              </a:lnSpc>
              <a:spcBef>
                <a:spcPts val="200"/>
              </a:spcBef>
            </a:pPr>
            <a:endParaRPr lang="en-US" altLang="ja-JP" sz="700" spc="-21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>
              <a:lnSpc>
                <a:spcPts val="1000"/>
              </a:lnSpc>
              <a:spcBef>
                <a:spcPts val="200"/>
              </a:spcBef>
            </a:pPr>
            <a:endParaRPr lang="en-US" altLang="ja-JP" sz="700" spc="-21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>
              <a:lnSpc>
                <a:spcPts val="1000"/>
              </a:lnSpc>
              <a:spcBef>
                <a:spcPts val="200"/>
              </a:spcBef>
            </a:pPr>
            <a:endParaRPr lang="en-US" altLang="ja-JP" sz="700" spc="-21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000"/>
              </a:lnSpc>
            </a:pPr>
            <a:r>
              <a:rPr lang="ja-JP" altLang="en-US" sz="800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</a:t>
            </a:r>
            <a:r>
              <a:rPr lang="en-US" altLang="ja-JP" sz="800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r>
              <a:rPr lang="ja-JP" altLang="en-US" sz="800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住まいと都市の安全性の確保</a:t>
            </a:r>
            <a:endParaRPr lang="en-US" altLang="ja-JP" sz="800" spc="-2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6" name="テキスト ボックス 145"/>
          <p:cNvSpPr txBox="1"/>
          <p:nvPr/>
        </p:nvSpPr>
        <p:spPr>
          <a:xfrm>
            <a:off x="7387598" y="3856861"/>
            <a:ext cx="1728000" cy="226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prstDash val="solid"/>
          </a:ln>
        </p:spPr>
        <p:txBody>
          <a:bodyPr wrap="square" lIns="36000" tIns="36000" rIns="36000" bIns="0" rtlCol="0" anchor="t" anchorCtr="0">
            <a:noAutofit/>
          </a:bodyPr>
          <a:lstStyle/>
          <a:p>
            <a:pPr marL="92075" indent="-92075">
              <a:lnSpc>
                <a:spcPts val="1000"/>
              </a:lnSpc>
              <a:spcBef>
                <a:spcPts val="200"/>
              </a:spcBef>
            </a:pPr>
            <a:r>
              <a:rPr lang="ja-JP" altLang="en-US" sz="800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lang="en-US" altLang="ja-JP" sz="800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r>
              <a:rPr lang="ja-JP" altLang="en-US" sz="800" spc="-2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住宅ストック全体を活用した府民の居住の安定</a:t>
            </a:r>
            <a:r>
              <a:rPr lang="ja-JP" altLang="en-US" sz="800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確保</a:t>
            </a:r>
            <a:endParaRPr lang="en-US" altLang="ja-JP" sz="800" spc="-2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indent="-92075">
              <a:lnSpc>
                <a:spcPts val="1000"/>
              </a:lnSpc>
              <a:spcBef>
                <a:spcPts val="200"/>
              </a:spcBef>
            </a:pPr>
            <a:endParaRPr lang="en-US" altLang="ja-JP" sz="700" spc="-21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92075" indent="-92075">
              <a:lnSpc>
                <a:spcPts val="1000"/>
              </a:lnSpc>
              <a:spcBef>
                <a:spcPts val="200"/>
              </a:spcBef>
            </a:pPr>
            <a:endParaRPr lang="en-US" altLang="ja-JP" sz="700" spc="-21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92075" indent="-92075">
              <a:lnSpc>
                <a:spcPts val="1000"/>
              </a:lnSpc>
              <a:spcBef>
                <a:spcPts val="200"/>
              </a:spcBef>
            </a:pPr>
            <a:endParaRPr lang="en-US" altLang="ja-JP" sz="700" spc="-21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92075" indent="-92075">
              <a:lnSpc>
                <a:spcPts val="1000"/>
              </a:lnSpc>
              <a:spcBef>
                <a:spcPts val="600"/>
              </a:spcBef>
            </a:pPr>
            <a:r>
              <a:rPr lang="ja-JP" altLang="en-US" sz="800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r>
              <a:rPr lang="en-US" altLang="ja-JP" sz="800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r>
              <a:rPr lang="ja-JP" altLang="en-US" sz="800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福祉の住まいとまちづくり の推進</a:t>
            </a:r>
            <a:endParaRPr lang="en-US" altLang="ja-JP" sz="800" spc="-2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indent="-92075">
              <a:lnSpc>
                <a:spcPts val="1000"/>
              </a:lnSpc>
              <a:spcBef>
                <a:spcPts val="200"/>
              </a:spcBef>
            </a:pPr>
            <a:endParaRPr lang="en-US" altLang="ja-JP" sz="700" spc="-21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92075" indent="-92075">
              <a:lnSpc>
                <a:spcPts val="1000"/>
              </a:lnSpc>
              <a:spcBef>
                <a:spcPts val="200"/>
              </a:spcBef>
            </a:pPr>
            <a:endParaRPr lang="en-US" altLang="ja-JP" sz="700" spc="-21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92075" indent="-92075">
              <a:lnSpc>
                <a:spcPts val="1000"/>
              </a:lnSpc>
              <a:spcBef>
                <a:spcPts val="600"/>
              </a:spcBef>
            </a:pPr>
            <a:r>
              <a:rPr lang="ja-JP" altLang="en-US" sz="800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</a:t>
            </a:r>
            <a:r>
              <a:rPr lang="en-US" altLang="ja-JP" sz="800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r>
              <a:rPr lang="ja-JP" altLang="en-US" sz="800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土地取引等における差別の解消</a:t>
            </a:r>
            <a:endParaRPr lang="en-US" altLang="ja-JP" sz="800" spc="-2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indent="-92075">
              <a:lnSpc>
                <a:spcPts val="1000"/>
              </a:lnSpc>
              <a:spcBef>
                <a:spcPts val="600"/>
              </a:spcBef>
            </a:pPr>
            <a:r>
              <a:rPr lang="ja-JP" altLang="en-US" sz="800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</a:t>
            </a:r>
            <a:r>
              <a:rPr lang="en-US" altLang="ja-JP" sz="800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r>
              <a:rPr lang="ja-JP" altLang="en-US" sz="800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健全な住宅関連産業の</a:t>
            </a:r>
            <a:r>
              <a:rPr lang="ja-JP" altLang="en-US" sz="800" spc="-2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育成</a:t>
            </a:r>
            <a:endParaRPr lang="en-US" altLang="ja-JP" sz="800" spc="-2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indent="-92075">
              <a:lnSpc>
                <a:spcPts val="1000"/>
              </a:lnSpc>
              <a:spcBef>
                <a:spcPts val="200"/>
              </a:spcBef>
            </a:pPr>
            <a:r>
              <a:rPr lang="ja-JP" altLang="en-US" sz="700" spc="-21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　</a:t>
            </a:r>
            <a:endParaRPr lang="en-US" altLang="ja-JP" sz="800" spc="-21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147" name="テキスト ボックス 146"/>
          <p:cNvSpPr txBox="1"/>
          <p:nvPr/>
        </p:nvSpPr>
        <p:spPr>
          <a:xfrm>
            <a:off x="474734" y="4074964"/>
            <a:ext cx="1584000" cy="468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  <a:prstDash val="dash"/>
          </a:ln>
        </p:spPr>
        <p:txBody>
          <a:bodyPr wrap="square" lIns="36000" tIns="36000" rIns="36000" bIns="36000" rtlCol="0" anchor="t" anchorCtr="0">
            <a:noAutofit/>
          </a:bodyPr>
          <a:lstStyle/>
          <a:p>
            <a:pPr>
              <a:lnSpc>
                <a:spcPts val="900"/>
              </a:lnSpc>
              <a:spcBef>
                <a:spcPts val="200"/>
              </a:spcBef>
            </a:pPr>
            <a:r>
              <a:rPr lang="ja-JP" altLang="en-US" sz="68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○</a:t>
            </a:r>
            <a:r>
              <a:rPr lang="ja-JP" altLang="en-US" sz="68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東西</a:t>
            </a:r>
            <a:r>
              <a:rPr lang="ja-JP" altLang="en-US" sz="68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二極</a:t>
            </a:r>
            <a:r>
              <a:rPr lang="ja-JP" altLang="en-US" sz="68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の一極を担う都市空間の形成</a:t>
            </a:r>
            <a:endParaRPr lang="en-US" altLang="ja-JP" sz="680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92075" indent="-92075">
              <a:lnSpc>
                <a:spcPts val="900"/>
              </a:lnSpc>
              <a:spcBef>
                <a:spcPts val="200"/>
              </a:spcBef>
            </a:pPr>
            <a:r>
              <a:rPr lang="ja-JP" altLang="en-US" sz="68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○歴史的・文化的資源、自然環境などを活かした美しい景観づくり</a:t>
            </a:r>
            <a:endParaRPr lang="en-US" altLang="ja-JP" sz="680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148" name="テキスト ボックス 147"/>
          <p:cNvSpPr txBox="1"/>
          <p:nvPr/>
        </p:nvSpPr>
        <p:spPr>
          <a:xfrm>
            <a:off x="474734" y="5049208"/>
            <a:ext cx="1584000" cy="252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  <a:prstDash val="dash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>
              <a:lnSpc>
                <a:spcPts val="900"/>
              </a:lnSpc>
              <a:spcBef>
                <a:spcPts val="200"/>
              </a:spcBef>
            </a:pPr>
            <a:r>
              <a:rPr lang="ja-JP" altLang="en-US" sz="68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○魅力ある賃貸住宅市場の形成</a:t>
            </a:r>
            <a:endParaRPr lang="en-US" altLang="ja-JP" sz="680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149" name="テキスト ボックス 148"/>
          <p:cNvSpPr txBox="1"/>
          <p:nvPr/>
        </p:nvSpPr>
        <p:spPr>
          <a:xfrm>
            <a:off x="474734" y="5553264"/>
            <a:ext cx="1584000" cy="252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  <a:prstDash val="dash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marL="88900" indent="-88900">
              <a:lnSpc>
                <a:spcPts val="900"/>
              </a:lnSpc>
              <a:spcBef>
                <a:spcPts val="200"/>
              </a:spcBef>
            </a:pPr>
            <a:r>
              <a:rPr lang="ja-JP" altLang="en-US" sz="68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○大阪に住まう魅力の情報発信、移住・定住促進等</a:t>
            </a:r>
            <a:endParaRPr lang="en-US" altLang="ja-JP" sz="680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150" name="テキスト ボックス 149"/>
          <p:cNvSpPr txBox="1"/>
          <p:nvPr/>
        </p:nvSpPr>
        <p:spPr>
          <a:xfrm>
            <a:off x="2215052" y="4184992"/>
            <a:ext cx="1584000" cy="468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  <a:prstDash val="dash"/>
          </a:ln>
        </p:spPr>
        <p:txBody>
          <a:bodyPr wrap="square" lIns="36000" tIns="36000" rIns="0" bIns="36000" rtlCol="0" anchor="ctr" anchorCtr="0">
            <a:noAutofit/>
          </a:bodyPr>
          <a:lstStyle/>
          <a:p>
            <a:pPr>
              <a:lnSpc>
                <a:spcPts val="900"/>
              </a:lnSpc>
              <a:spcBef>
                <a:spcPts val="200"/>
              </a:spcBef>
            </a:pPr>
            <a:r>
              <a:rPr lang="ja-JP" altLang="en-US" sz="68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○</a:t>
            </a:r>
            <a:r>
              <a:rPr lang="ja-JP" altLang="en-US" sz="68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持続可能</a:t>
            </a:r>
            <a:r>
              <a:rPr lang="ja-JP" altLang="en-US" sz="68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な</a:t>
            </a:r>
            <a:r>
              <a:rPr lang="ja-JP" altLang="en-US" sz="68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まちへ</a:t>
            </a:r>
            <a:r>
              <a:rPr lang="ja-JP" altLang="en-US" sz="68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の構造転換</a:t>
            </a:r>
            <a:endParaRPr lang="en-US" altLang="ja-JP" sz="680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88900" indent="-88900">
              <a:lnSpc>
                <a:spcPts val="900"/>
              </a:lnSpc>
            </a:pPr>
            <a:r>
              <a:rPr lang="ja-JP" altLang="en-US" sz="68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○空家等を活用したリノベーションまちづくりの推進</a:t>
            </a:r>
            <a:endParaRPr lang="en-US" altLang="ja-JP" sz="680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88900" indent="-88900">
              <a:lnSpc>
                <a:spcPts val="900"/>
              </a:lnSpc>
            </a:pPr>
            <a:r>
              <a:rPr lang="ja-JP" altLang="en-US" sz="680" spc="-3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○公的資産の組替えによるまちづくりの推進</a:t>
            </a:r>
            <a:endParaRPr lang="en-US" altLang="ja-JP" sz="680" spc="-30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151" name="テキスト ボックス 150"/>
          <p:cNvSpPr txBox="1"/>
          <p:nvPr/>
        </p:nvSpPr>
        <p:spPr>
          <a:xfrm>
            <a:off x="2227752" y="4951736"/>
            <a:ext cx="1584000" cy="504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  <a:prstDash val="dash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marL="85725" indent="-85725">
              <a:lnSpc>
                <a:spcPts val="900"/>
              </a:lnSpc>
              <a:spcBef>
                <a:spcPts val="200"/>
              </a:spcBef>
            </a:pPr>
            <a:r>
              <a:rPr lang="ja-JP" altLang="en-US" sz="680" spc="-2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○こども</a:t>
            </a:r>
            <a:r>
              <a:rPr lang="ja-JP" altLang="en-US" sz="680" spc="-2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、若年世代、子育て世代、高齢者、</a:t>
            </a:r>
            <a:r>
              <a:rPr lang="ja-JP" altLang="en-US" sz="680" spc="-20" dirty="0" err="1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障がい</a:t>
            </a:r>
            <a:r>
              <a:rPr lang="ja-JP" altLang="en-US" sz="680" spc="-2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者、外国人など誰もが活き活き</a:t>
            </a:r>
            <a:r>
              <a:rPr lang="ja-JP" altLang="en-US" sz="680" spc="-2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と</a:t>
            </a:r>
            <a:r>
              <a:rPr lang="en-US" altLang="ja-JP" sz="680" spc="-2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/>
            </a:r>
            <a:br>
              <a:rPr lang="en-US" altLang="ja-JP" sz="680" spc="-2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</a:br>
            <a:r>
              <a:rPr lang="ja-JP" altLang="en-US" sz="680" spc="-2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くらす</a:t>
            </a:r>
            <a:r>
              <a:rPr lang="ja-JP" altLang="en-US" sz="680" spc="-2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ことができる環境整備</a:t>
            </a:r>
            <a:endParaRPr lang="en-US" altLang="ja-JP" sz="680" spc="-20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900"/>
              </a:lnSpc>
              <a:spcBef>
                <a:spcPts val="200"/>
              </a:spcBef>
            </a:pPr>
            <a:r>
              <a:rPr lang="ja-JP" altLang="en-US" sz="680" spc="-3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○多世代</a:t>
            </a:r>
            <a:r>
              <a:rPr lang="ja-JP" altLang="en-US" sz="680" spc="-3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がつながり、交流する仕組みづくり</a:t>
            </a:r>
            <a:endParaRPr lang="en-US" altLang="ja-JP" sz="680" spc="-30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152" name="テキスト ボックス 151"/>
          <p:cNvSpPr txBox="1"/>
          <p:nvPr/>
        </p:nvSpPr>
        <p:spPr>
          <a:xfrm>
            <a:off x="2215052" y="5644218"/>
            <a:ext cx="1584000" cy="432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  <a:prstDash val="dash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marL="92075" indent="-92075">
              <a:lnSpc>
                <a:spcPts val="900"/>
              </a:lnSpc>
              <a:spcBef>
                <a:spcPts val="200"/>
              </a:spcBef>
            </a:pPr>
            <a:r>
              <a:rPr lang="ja-JP" altLang="en-US" sz="680" spc="-2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○</a:t>
            </a:r>
            <a:r>
              <a:rPr lang="ja-JP" altLang="en-US" sz="680" spc="-21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中古</a:t>
            </a:r>
            <a:r>
              <a:rPr lang="ja-JP" altLang="en-US" sz="680" spc="-21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住宅流通・リフォーム市場の活性化</a:t>
            </a:r>
            <a:endParaRPr lang="en-US" altLang="ja-JP" sz="680" spc="-21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92075" indent="-92075">
              <a:lnSpc>
                <a:spcPts val="900"/>
              </a:lnSpc>
              <a:spcBef>
                <a:spcPts val="200"/>
              </a:spcBef>
            </a:pPr>
            <a:r>
              <a:rPr lang="ja-JP" altLang="en-US" sz="680" spc="-21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○分譲マンションの適切な維持管理</a:t>
            </a:r>
            <a:endParaRPr lang="en-US" altLang="ja-JP" sz="680" spc="-21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92075" indent="-92075">
              <a:lnSpc>
                <a:spcPts val="900"/>
              </a:lnSpc>
              <a:spcBef>
                <a:spcPts val="200"/>
              </a:spcBef>
            </a:pPr>
            <a:r>
              <a:rPr lang="ja-JP" altLang="en-US" sz="680" spc="-21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○住まい</a:t>
            </a:r>
            <a:r>
              <a:rPr lang="ja-JP" altLang="en-US" sz="680" spc="-21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に関する情報提供、教育の</a:t>
            </a:r>
            <a:r>
              <a:rPr lang="ja-JP" altLang="en-US" sz="680" spc="-21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推進</a:t>
            </a:r>
            <a:endParaRPr lang="en-US" altLang="ja-JP" sz="680" spc="-21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153" name="テキスト ボックス 152"/>
          <p:cNvSpPr txBox="1"/>
          <p:nvPr/>
        </p:nvSpPr>
        <p:spPr>
          <a:xfrm>
            <a:off x="3958613" y="4112984"/>
            <a:ext cx="1584000" cy="396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  <a:prstDash val="dash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marL="92075" indent="-92075">
              <a:lnSpc>
                <a:spcPts val="1000"/>
              </a:lnSpc>
              <a:spcBef>
                <a:spcPts val="200"/>
              </a:spcBef>
            </a:pPr>
            <a:r>
              <a:rPr lang="ja-JP" altLang="en-US" sz="680" spc="-21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○みどり</a:t>
            </a:r>
            <a:r>
              <a:rPr lang="ja-JP" altLang="en-US" sz="680" spc="-21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あふれる都市の形成</a:t>
            </a:r>
            <a:endParaRPr lang="en-US" altLang="ja-JP" sz="680" spc="-21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92075" indent="-92075">
              <a:lnSpc>
                <a:spcPts val="1000"/>
              </a:lnSpc>
              <a:spcBef>
                <a:spcPts val="200"/>
              </a:spcBef>
            </a:pPr>
            <a:r>
              <a:rPr lang="ja-JP" altLang="en-US" sz="680" spc="-21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○</a:t>
            </a:r>
            <a:r>
              <a:rPr lang="ja-JP" altLang="en-US" sz="680" spc="-21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エネルギーを効率的に安心して利用できる都市</a:t>
            </a:r>
            <a:r>
              <a:rPr lang="ja-JP" altLang="en-US" sz="680" spc="-21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の</a:t>
            </a:r>
            <a:r>
              <a:rPr lang="ja-JP" altLang="en-US" sz="680" spc="-21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形成</a:t>
            </a:r>
            <a:endParaRPr lang="en-US" altLang="ja-JP" sz="680" spc="-21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154" name="テキスト ボックス 153"/>
          <p:cNvSpPr txBox="1"/>
          <p:nvPr/>
        </p:nvSpPr>
        <p:spPr>
          <a:xfrm>
            <a:off x="3958613" y="4869160"/>
            <a:ext cx="1584000" cy="3827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  <a:prstDash val="dash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marL="85725" indent="-85725">
              <a:lnSpc>
                <a:spcPts val="1000"/>
              </a:lnSpc>
              <a:spcBef>
                <a:spcPts val="200"/>
              </a:spcBef>
            </a:pPr>
            <a:r>
              <a:rPr lang="ja-JP" altLang="en-US" sz="680" spc="-21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○住宅・建築物の</a:t>
            </a:r>
            <a:r>
              <a:rPr lang="ja-JP" altLang="en-US" sz="680" spc="-21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省エネルギー化等の</a:t>
            </a:r>
            <a:r>
              <a:rPr lang="ja-JP" altLang="en-US" sz="680" spc="-21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推進</a:t>
            </a:r>
            <a:endParaRPr lang="en-US" altLang="ja-JP" sz="680" spc="-21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000"/>
              </a:lnSpc>
              <a:spcBef>
                <a:spcPts val="200"/>
              </a:spcBef>
            </a:pPr>
            <a:r>
              <a:rPr lang="ja-JP" altLang="en-US" sz="680" spc="-21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○地域産材</a:t>
            </a:r>
            <a:r>
              <a:rPr lang="ja-JP" altLang="en-US" sz="680" spc="-21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等木材利用の促進</a:t>
            </a:r>
            <a:endParaRPr lang="en-US" altLang="ja-JP" sz="680" spc="-21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155" name="テキスト ボックス 154"/>
          <p:cNvSpPr txBox="1"/>
          <p:nvPr/>
        </p:nvSpPr>
        <p:spPr>
          <a:xfrm>
            <a:off x="5738556" y="4074964"/>
            <a:ext cx="1584000" cy="781792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  <a:prstDash val="dash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>
              <a:lnSpc>
                <a:spcPts val="900"/>
              </a:lnSpc>
              <a:spcBef>
                <a:spcPts val="200"/>
              </a:spcBef>
            </a:pPr>
            <a:r>
              <a:rPr lang="ja-JP" altLang="en-US" sz="680" spc="-21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○密集</a:t>
            </a:r>
            <a:r>
              <a:rPr lang="ja-JP" altLang="en-US" sz="680" spc="-21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市街地の整備</a:t>
            </a:r>
            <a:endParaRPr lang="en-US" altLang="ja-JP" sz="680" spc="-21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92075" indent="-92075">
              <a:lnSpc>
                <a:spcPts val="900"/>
              </a:lnSpc>
              <a:spcBef>
                <a:spcPts val="200"/>
              </a:spcBef>
            </a:pPr>
            <a:r>
              <a:rPr lang="ja-JP" altLang="en-US" sz="680" spc="-21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○広域</a:t>
            </a:r>
            <a:r>
              <a:rPr lang="ja-JP" altLang="en-US" sz="680" spc="-21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緊急交通路沿道建築物の耐震化の</a:t>
            </a:r>
            <a:r>
              <a:rPr lang="ja-JP" altLang="en-US" sz="680" spc="-21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促進</a:t>
            </a:r>
            <a:endParaRPr lang="en-US" altLang="ja-JP" sz="680" spc="-21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92075" indent="-92075">
              <a:lnSpc>
                <a:spcPts val="900"/>
              </a:lnSpc>
              <a:spcBef>
                <a:spcPts val="200"/>
              </a:spcBef>
            </a:pPr>
            <a:r>
              <a:rPr lang="ja-JP" altLang="en-US" sz="680" spc="-21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○土砂災害、浸水被害に強い都市づくり</a:t>
            </a:r>
            <a:endParaRPr lang="en-US" altLang="ja-JP" sz="680" spc="-21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92075" indent="-92075">
              <a:lnSpc>
                <a:spcPts val="900"/>
              </a:lnSpc>
              <a:spcBef>
                <a:spcPts val="200"/>
              </a:spcBef>
            </a:pPr>
            <a:r>
              <a:rPr lang="ja-JP" altLang="en-US" sz="680" spc="-21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○特定空家等の除却等促進</a:t>
            </a:r>
            <a:endParaRPr lang="en-US" altLang="ja-JP" sz="680" spc="-21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92075" indent="-92075">
              <a:lnSpc>
                <a:spcPts val="900"/>
              </a:lnSpc>
              <a:spcBef>
                <a:spcPts val="200"/>
              </a:spcBef>
            </a:pPr>
            <a:r>
              <a:rPr lang="ja-JP" altLang="en-US" sz="680" spc="-21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○大規模災害発生時に備えた体制の整備</a:t>
            </a:r>
            <a:endParaRPr lang="en-US" altLang="ja-JP" sz="680" spc="-21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156" name="テキスト ボックス 155"/>
          <p:cNvSpPr txBox="1"/>
          <p:nvPr/>
        </p:nvSpPr>
        <p:spPr>
          <a:xfrm>
            <a:off x="5734783" y="5104090"/>
            <a:ext cx="1584000" cy="360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  <a:prstDash val="dash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>
              <a:lnSpc>
                <a:spcPts val="1000"/>
              </a:lnSpc>
              <a:spcBef>
                <a:spcPts val="200"/>
              </a:spcBef>
            </a:pPr>
            <a:r>
              <a:rPr lang="ja-JP" altLang="en-US" sz="680" spc="-21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○民間</a:t>
            </a:r>
            <a:r>
              <a:rPr lang="ja-JP" altLang="en-US" sz="680" spc="-21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建築物の耐震化の</a:t>
            </a:r>
            <a:r>
              <a:rPr lang="ja-JP" altLang="en-US" sz="680" spc="-21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促進</a:t>
            </a:r>
            <a:endParaRPr lang="en-US" altLang="ja-JP" sz="680" spc="-21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>
              <a:lnSpc>
                <a:spcPts val="1000"/>
              </a:lnSpc>
            </a:pPr>
            <a:r>
              <a:rPr lang="ja-JP" altLang="en-US" sz="680" spc="-21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○公共</a:t>
            </a:r>
            <a:r>
              <a:rPr lang="ja-JP" altLang="en-US" sz="680" spc="-21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建築物の耐震化の促進</a:t>
            </a:r>
            <a:endParaRPr lang="en-US" altLang="ja-JP" sz="680" spc="-21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157" name="テキスト ボックス 156"/>
          <p:cNvSpPr txBox="1"/>
          <p:nvPr/>
        </p:nvSpPr>
        <p:spPr>
          <a:xfrm>
            <a:off x="5750000" y="5655632"/>
            <a:ext cx="1584000" cy="360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  <a:prstDash val="dash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marL="85725" indent="-85725">
              <a:lnSpc>
                <a:spcPts val="1000"/>
              </a:lnSpc>
              <a:spcBef>
                <a:spcPts val="200"/>
              </a:spcBef>
            </a:pPr>
            <a:r>
              <a:rPr lang="ja-JP" altLang="en-US" sz="680" spc="-21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○</a:t>
            </a:r>
            <a:r>
              <a:rPr lang="ja-JP" altLang="en-US" sz="680" spc="-21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犯罪</a:t>
            </a:r>
            <a:r>
              <a:rPr lang="ja-JP" altLang="en-US" sz="680" spc="-21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に強い住まいと都市の形成</a:t>
            </a:r>
            <a:endParaRPr lang="en-US" altLang="ja-JP" sz="680" spc="-21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000"/>
              </a:lnSpc>
              <a:spcBef>
                <a:spcPts val="200"/>
              </a:spcBef>
            </a:pPr>
            <a:r>
              <a:rPr lang="ja-JP" altLang="en-US" sz="680" spc="-21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○住宅</a:t>
            </a:r>
            <a:r>
              <a:rPr lang="ja-JP" altLang="en-US" sz="680" spc="-21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・建築物における安全性の確保</a:t>
            </a:r>
            <a:endParaRPr lang="en-US" altLang="ja-JP" sz="680" spc="-21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158" name="テキスト ボックス 157"/>
          <p:cNvSpPr txBox="1"/>
          <p:nvPr/>
        </p:nvSpPr>
        <p:spPr>
          <a:xfrm>
            <a:off x="7485798" y="4162590"/>
            <a:ext cx="1584000" cy="504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  <a:prstDash val="dash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marL="92075" indent="-92075">
              <a:lnSpc>
                <a:spcPts val="900"/>
              </a:lnSpc>
              <a:spcBef>
                <a:spcPts val="200"/>
              </a:spcBef>
            </a:pPr>
            <a:r>
              <a:rPr lang="ja-JP" altLang="en-US" sz="680" spc="-21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○民間</a:t>
            </a:r>
            <a:r>
              <a:rPr lang="ja-JP" altLang="en-US" sz="680" spc="-21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賃貸</a:t>
            </a:r>
            <a:r>
              <a:rPr lang="ja-JP" altLang="en-US" sz="680" spc="-21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住宅における安心確保</a:t>
            </a:r>
            <a:endParaRPr lang="en-US" altLang="ja-JP" sz="680" spc="-21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92075" indent="-92075">
              <a:lnSpc>
                <a:spcPts val="900"/>
              </a:lnSpc>
              <a:spcBef>
                <a:spcPts val="100"/>
              </a:spcBef>
            </a:pPr>
            <a:r>
              <a:rPr lang="ja-JP" altLang="en-US" sz="680" spc="-21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○公的</a:t>
            </a:r>
            <a:r>
              <a:rPr lang="ja-JP" altLang="en-US" sz="680" spc="-21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賃貸住宅ストック</a:t>
            </a:r>
            <a:r>
              <a:rPr lang="ja-JP" altLang="en-US" sz="680" spc="-21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の有効活用と地域主権の推進</a:t>
            </a:r>
            <a:endParaRPr lang="en-US" altLang="ja-JP" sz="680" spc="-21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92075" indent="-92075">
              <a:lnSpc>
                <a:spcPts val="900"/>
              </a:lnSpc>
              <a:spcBef>
                <a:spcPts val="100"/>
              </a:spcBef>
            </a:pPr>
            <a:r>
              <a:rPr lang="ja-JP" altLang="en-US" sz="680" spc="-21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○スマートエイジング・シティの</a:t>
            </a:r>
            <a:r>
              <a:rPr lang="ja-JP" altLang="en-US" sz="680" spc="-21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形成</a:t>
            </a:r>
            <a:endParaRPr lang="en-US" altLang="ja-JP" sz="680" spc="-21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160" name="テキスト ボックス 159"/>
          <p:cNvSpPr txBox="1"/>
          <p:nvPr/>
        </p:nvSpPr>
        <p:spPr>
          <a:xfrm>
            <a:off x="7486402" y="4828861"/>
            <a:ext cx="1584000" cy="324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  <a:prstDash val="dash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marL="92075" indent="-92075">
              <a:lnSpc>
                <a:spcPts val="900"/>
              </a:lnSpc>
              <a:spcBef>
                <a:spcPts val="100"/>
              </a:spcBef>
            </a:pPr>
            <a:r>
              <a:rPr lang="ja-JP" altLang="en-US" sz="680" spc="-21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○</a:t>
            </a:r>
            <a:r>
              <a:rPr lang="ja-JP" altLang="en-US" sz="680" spc="-21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住まいのバリアフリー化の推進</a:t>
            </a:r>
            <a:endParaRPr lang="en-US" altLang="ja-JP" sz="680" spc="-21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92075" indent="-92075">
              <a:lnSpc>
                <a:spcPts val="1000"/>
              </a:lnSpc>
              <a:spcBef>
                <a:spcPts val="200"/>
              </a:spcBef>
            </a:pPr>
            <a:r>
              <a:rPr lang="ja-JP" altLang="en-US" sz="680" spc="-21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○都市</a:t>
            </a:r>
            <a:r>
              <a:rPr lang="ja-JP" altLang="en-US" sz="680" spc="-21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のバリアフリー化の推進</a:t>
            </a:r>
            <a:endParaRPr lang="en-US" altLang="ja-JP" sz="680" spc="-21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161" name="テキスト ボックス 160"/>
          <p:cNvSpPr txBox="1"/>
          <p:nvPr/>
        </p:nvSpPr>
        <p:spPr>
          <a:xfrm>
            <a:off x="7477720" y="5544932"/>
            <a:ext cx="1584000" cy="324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  <a:prstDash val="dash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marL="92075" indent="-92075">
              <a:lnSpc>
                <a:spcPts val="1000"/>
              </a:lnSpc>
              <a:spcBef>
                <a:spcPts val="200"/>
              </a:spcBef>
            </a:pPr>
            <a:r>
              <a:rPr lang="ja-JP" altLang="en-US" sz="680" spc="-21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○住まい</a:t>
            </a:r>
            <a:r>
              <a:rPr lang="ja-JP" altLang="en-US" sz="680" spc="-21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に関する相談体制の充実</a:t>
            </a:r>
            <a:endParaRPr lang="en-US" altLang="ja-JP" sz="680" spc="-21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92075" indent="-92075">
              <a:lnSpc>
                <a:spcPts val="1000"/>
              </a:lnSpc>
              <a:spcBef>
                <a:spcPts val="200"/>
              </a:spcBef>
            </a:pPr>
            <a:r>
              <a:rPr lang="ja-JP" altLang="en-US" sz="680" spc="-21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○建設産業の</a:t>
            </a:r>
            <a:r>
              <a:rPr lang="ja-JP" altLang="en-US" sz="680" spc="-21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振興</a:t>
            </a:r>
            <a:r>
              <a:rPr lang="ja-JP" altLang="en-US" sz="680" spc="-21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に</a:t>
            </a:r>
            <a:r>
              <a:rPr lang="ja-JP" altLang="en-US" sz="680" spc="-21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向けた環境整備</a:t>
            </a:r>
            <a:endParaRPr lang="en-US" altLang="ja-JP" sz="680" spc="-21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195" name="Rectangle 2"/>
          <p:cNvSpPr>
            <a:spLocks noChangeArrowheads="1"/>
          </p:cNvSpPr>
          <p:nvPr/>
        </p:nvSpPr>
        <p:spPr bwMode="auto">
          <a:xfrm>
            <a:off x="66385" y="3584585"/>
            <a:ext cx="252687" cy="2544342"/>
          </a:xfrm>
          <a:prstGeom prst="roundRect">
            <a:avLst/>
          </a:prstGeom>
          <a:solidFill>
            <a:schemeClr val="accent1"/>
          </a:solidFill>
          <a:ln w="9525">
            <a:solidFill>
              <a:schemeClr val="tx2"/>
            </a:solidFill>
            <a:miter lim="800000"/>
            <a:headEnd/>
            <a:tailEnd/>
          </a:ln>
          <a:extLst/>
        </p:spPr>
        <p:txBody>
          <a:bodyPr vert="eaVert" wrap="square" lIns="0" tIns="0" rIns="0" bIns="0" anchor="ctr" anchorCtr="0">
            <a:noAutofit/>
          </a:bodyPr>
          <a:lstStyle>
            <a:lvl1pPr algn="l" eaLnBrk="0" hangingPunct="0">
              <a:spcBef>
                <a:spcPts val="800"/>
              </a:spcBef>
              <a:defRPr sz="32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1pPr>
            <a:lvl2pPr algn="l" eaLnBrk="0" hangingPunct="0">
              <a:spcBef>
                <a:spcPts val="700"/>
              </a:spcBef>
              <a:defRPr sz="28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2pPr>
            <a:lvl3pPr algn="l" eaLnBrk="0" hangingPunct="0">
              <a:spcBef>
                <a:spcPts val="600"/>
              </a:spcBef>
              <a:defRPr sz="24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3pPr>
            <a:lvl4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4pPr>
            <a:lvl5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ts val="1100"/>
              </a:lnSpc>
              <a:spcBef>
                <a:spcPts val="0"/>
              </a:spcBef>
            </a:pPr>
            <a:r>
              <a:rPr lang="ja-JP" altLang="en-US" sz="9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 2"/>
              </a:rPr>
              <a:t>基本目標ごとの施策の方向性</a:t>
            </a:r>
            <a:endParaRPr lang="en-US" altLang="ja-JP" sz="9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Wingdings 2"/>
            </a:endParaRPr>
          </a:p>
        </p:txBody>
      </p:sp>
      <p:sp>
        <p:nvSpPr>
          <p:cNvPr id="196" name="角丸四角形 195"/>
          <p:cNvSpPr/>
          <p:nvPr/>
        </p:nvSpPr>
        <p:spPr>
          <a:xfrm>
            <a:off x="371845" y="3584585"/>
            <a:ext cx="1728000" cy="288000"/>
          </a:xfrm>
          <a:prstGeom prst="roundRect">
            <a:avLst>
              <a:gd name="adj" fmla="val 7429"/>
            </a:avLst>
          </a:prstGeom>
          <a:solidFill>
            <a:schemeClr val="accent1">
              <a:lumMod val="20000"/>
              <a:lumOff val="80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32653" rIns="0" bIns="32653" rtlCol="0" anchor="ctr"/>
          <a:lstStyle/>
          <a:p>
            <a:pPr algn="ctr">
              <a:spcBef>
                <a:spcPts val="200"/>
              </a:spcBef>
            </a:pP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国内外から多様な人々を惹きつける</a:t>
            </a:r>
            <a:endParaRPr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spcBef>
                <a:spcPts val="200"/>
              </a:spcBef>
            </a:pP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住まいと都市の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実現</a:t>
            </a:r>
            <a:endParaRPr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7" name="角丸四角形 196"/>
          <p:cNvSpPr/>
          <p:nvPr/>
        </p:nvSpPr>
        <p:spPr>
          <a:xfrm>
            <a:off x="2122854" y="3584585"/>
            <a:ext cx="1728000" cy="288000"/>
          </a:xfrm>
          <a:prstGeom prst="roundRect">
            <a:avLst>
              <a:gd name="adj" fmla="val 7429"/>
            </a:avLst>
          </a:prstGeom>
          <a:solidFill>
            <a:schemeClr val="accent1">
              <a:lumMod val="20000"/>
              <a:lumOff val="80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32653" rIns="0" bIns="32653" rtlCol="0" anchor="ctr"/>
          <a:lstStyle/>
          <a:p>
            <a:pPr algn="ctr">
              <a:spcBef>
                <a:spcPts val="200"/>
              </a:spcBef>
            </a:pPr>
            <a:r>
              <a:rPr lang="ja-JP" altLang="en-US" sz="800" spc="-2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活き活きとくらすことができる</a:t>
            </a:r>
            <a:endParaRPr lang="en-US" altLang="ja-JP" sz="800" spc="-2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spcBef>
                <a:spcPts val="200"/>
              </a:spcBef>
            </a:pP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住まいと都市の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実現</a:t>
            </a:r>
          </a:p>
        </p:txBody>
      </p:sp>
      <p:sp>
        <p:nvSpPr>
          <p:cNvPr id="198" name="角丸四角形 197"/>
          <p:cNvSpPr/>
          <p:nvPr/>
        </p:nvSpPr>
        <p:spPr>
          <a:xfrm>
            <a:off x="3873864" y="3584585"/>
            <a:ext cx="1728000" cy="288000"/>
          </a:xfrm>
          <a:prstGeom prst="roundRect">
            <a:avLst>
              <a:gd name="adj" fmla="val 7429"/>
            </a:avLst>
          </a:prstGeom>
          <a:solidFill>
            <a:schemeClr val="accent1">
              <a:lumMod val="20000"/>
              <a:lumOff val="80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5307" tIns="32653" rIns="65307" bIns="32653" rtlCol="0" anchor="ctr"/>
          <a:lstStyle/>
          <a:p>
            <a:pPr algn="ctr">
              <a:spcBef>
                <a:spcPts val="200"/>
              </a:spcBef>
            </a:pPr>
            <a:r>
              <a:rPr lang="ja-JP" altLang="en-US" sz="800" spc="-4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環境</a:t>
            </a:r>
            <a:r>
              <a:rPr lang="ja-JP" altLang="en-US" sz="800" spc="-4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にやさしく、快適にくらすことができる</a:t>
            </a:r>
            <a:endParaRPr lang="en-US" altLang="ja-JP" sz="800" spc="-4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spcBef>
                <a:spcPts val="200"/>
              </a:spcBef>
            </a:pPr>
            <a:r>
              <a:rPr lang="ja-JP" altLang="en-US" sz="800" spc="-4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住まいと都市の</a:t>
            </a:r>
            <a:r>
              <a:rPr lang="ja-JP" altLang="en-US" sz="800" spc="-4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実現</a:t>
            </a:r>
            <a:endParaRPr lang="en-US" altLang="ja-JP" sz="800" spc="-4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9" name="角丸四角形 198"/>
          <p:cNvSpPr/>
          <p:nvPr/>
        </p:nvSpPr>
        <p:spPr>
          <a:xfrm>
            <a:off x="5629277" y="3584585"/>
            <a:ext cx="1728000" cy="288000"/>
          </a:xfrm>
          <a:prstGeom prst="roundRect">
            <a:avLst>
              <a:gd name="adj" fmla="val 7429"/>
            </a:avLst>
          </a:prstGeom>
          <a:solidFill>
            <a:schemeClr val="accent1">
              <a:lumMod val="20000"/>
              <a:lumOff val="80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5307" tIns="32653" rIns="65307" bIns="32653" rtlCol="0" anchor="ctr"/>
          <a:lstStyle/>
          <a:p>
            <a:pPr algn="ctr">
              <a:spcBef>
                <a:spcPts val="200"/>
              </a:spcBef>
            </a:pP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安全を支える</a:t>
            </a:r>
            <a:endParaRPr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spcBef>
                <a:spcPts val="200"/>
              </a:spcBef>
            </a:pP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住まいと都市の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実現</a:t>
            </a:r>
          </a:p>
        </p:txBody>
      </p:sp>
      <p:sp>
        <p:nvSpPr>
          <p:cNvPr id="200" name="角丸四角形 199"/>
          <p:cNvSpPr/>
          <p:nvPr/>
        </p:nvSpPr>
        <p:spPr>
          <a:xfrm>
            <a:off x="7384884" y="3584585"/>
            <a:ext cx="1728000" cy="288000"/>
          </a:xfrm>
          <a:prstGeom prst="roundRect">
            <a:avLst>
              <a:gd name="adj" fmla="val 7429"/>
            </a:avLst>
          </a:prstGeom>
          <a:solidFill>
            <a:schemeClr val="accent1">
              <a:lumMod val="20000"/>
              <a:lumOff val="80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2653" rIns="36000" bIns="32653" rtlCol="0" anchor="ctr"/>
          <a:lstStyle/>
          <a:p>
            <a:pPr algn="ctr">
              <a:spcBef>
                <a:spcPts val="200"/>
              </a:spcBef>
            </a:pP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安心してくらすことができる</a:t>
            </a:r>
            <a:endParaRPr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spcBef>
                <a:spcPts val="200"/>
              </a:spcBef>
            </a:pP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住まいと都市の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実現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2" name="角丸四角形 141"/>
          <p:cNvSpPr/>
          <p:nvPr/>
        </p:nvSpPr>
        <p:spPr>
          <a:xfrm>
            <a:off x="611492" y="2931244"/>
            <a:ext cx="8280988" cy="252000"/>
          </a:xfrm>
          <a:prstGeom prst="roundRect">
            <a:avLst/>
          </a:prstGeom>
          <a:noFill/>
          <a:ln w="952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65307" tIns="0" rIns="65307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88900" indent="-88900" algn="ctr">
              <a:lnSpc>
                <a:spcPts val="1500"/>
              </a:lnSpc>
            </a:pPr>
            <a:r>
              <a:rPr lang="ja-JP" altLang="en-US" sz="10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様々な政策・施策が相互に作用し、好循環を生み出す視点を重視</a:t>
            </a:r>
            <a:endParaRPr lang="en-US" altLang="ja-JP" sz="1000" b="1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7" name="下カーブ矢印 126"/>
          <p:cNvSpPr/>
          <p:nvPr/>
        </p:nvSpPr>
        <p:spPr>
          <a:xfrm flipH="1" flipV="1">
            <a:off x="4358761" y="2230644"/>
            <a:ext cx="558992" cy="207541"/>
          </a:xfrm>
          <a:prstGeom prst="curvedDownArrow">
            <a:avLst>
              <a:gd name="adj1" fmla="val 25000"/>
              <a:gd name="adj2" fmla="val 50000"/>
              <a:gd name="adj3" fmla="val 43521"/>
            </a:avLst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8" name="角丸四角形 127"/>
          <p:cNvSpPr/>
          <p:nvPr/>
        </p:nvSpPr>
        <p:spPr>
          <a:xfrm>
            <a:off x="419273" y="332656"/>
            <a:ext cx="1044000" cy="144000"/>
          </a:xfrm>
          <a:prstGeom prst="roundRect">
            <a:avLst>
              <a:gd name="adj" fmla="val 7429"/>
            </a:avLst>
          </a:prstGeom>
          <a:solidFill>
            <a:schemeClr val="accent1">
              <a:lumMod val="20000"/>
              <a:lumOff val="80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32653" rIns="0" bIns="32653" rtlCol="0" anchor="ctr"/>
          <a:lstStyle/>
          <a:p>
            <a:pPr algn="ctr">
              <a:spcBef>
                <a:spcPts val="200"/>
              </a:spcBef>
            </a:pPr>
            <a:r>
              <a:rPr lang="ja-JP" altLang="en-US" sz="7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人口動向</a:t>
            </a:r>
            <a:endParaRPr lang="en-US" altLang="ja-JP" sz="7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9" name="角丸四角形 128"/>
          <p:cNvSpPr/>
          <p:nvPr/>
        </p:nvSpPr>
        <p:spPr>
          <a:xfrm>
            <a:off x="3347864" y="332656"/>
            <a:ext cx="1044000" cy="144000"/>
          </a:xfrm>
          <a:prstGeom prst="roundRect">
            <a:avLst>
              <a:gd name="adj" fmla="val 7429"/>
            </a:avLst>
          </a:prstGeom>
          <a:solidFill>
            <a:schemeClr val="accent1">
              <a:lumMod val="20000"/>
              <a:lumOff val="80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32653" rIns="0" bIns="32653" rtlCol="0" anchor="ctr"/>
          <a:lstStyle/>
          <a:p>
            <a:pPr algn="ctr">
              <a:spcBef>
                <a:spcPts val="200"/>
              </a:spcBef>
            </a:pPr>
            <a:r>
              <a:rPr lang="ja-JP" altLang="en-US" sz="7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府民</a:t>
            </a:r>
            <a:r>
              <a:rPr lang="ja-JP" altLang="en-US" sz="7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7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くらし</a:t>
            </a:r>
            <a:endParaRPr lang="en-US" altLang="ja-JP" sz="7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4" name="角丸四角形 133"/>
          <p:cNvSpPr/>
          <p:nvPr/>
        </p:nvSpPr>
        <p:spPr>
          <a:xfrm>
            <a:off x="6264304" y="332656"/>
            <a:ext cx="1044000" cy="144000"/>
          </a:xfrm>
          <a:prstGeom prst="roundRect">
            <a:avLst>
              <a:gd name="adj" fmla="val 7429"/>
            </a:avLst>
          </a:prstGeom>
          <a:solidFill>
            <a:schemeClr val="accent1">
              <a:lumMod val="20000"/>
              <a:lumOff val="80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32653" rIns="0" bIns="32653" rtlCol="0" anchor="ctr"/>
          <a:lstStyle/>
          <a:p>
            <a:pPr algn="ctr">
              <a:spcBef>
                <a:spcPts val="200"/>
              </a:spcBef>
            </a:pPr>
            <a:r>
              <a:rPr lang="ja-JP" altLang="en-US" sz="7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住まいと都市</a:t>
            </a:r>
            <a:endParaRPr lang="en-US" altLang="ja-JP" sz="7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3" name="テキスト ボックス 142"/>
          <p:cNvSpPr txBox="1"/>
          <p:nvPr/>
        </p:nvSpPr>
        <p:spPr>
          <a:xfrm>
            <a:off x="467544" y="476672"/>
            <a:ext cx="2736000" cy="468000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0" tIns="0" rIns="0" bIns="0" rtlCol="0" anchor="ctr" anchorCtr="0">
            <a:noAutofit/>
          </a:bodyPr>
          <a:lstStyle/>
          <a:p>
            <a:r>
              <a:rPr kumimoji="1" lang="ja-JP" altLang="en-US" sz="700" dirty="0" smtClean="0"/>
              <a:t> </a:t>
            </a:r>
            <a:r>
              <a:rPr kumimoji="1" lang="en-US" altLang="ja-JP" sz="700" dirty="0" smtClean="0"/>
              <a:t>【</a:t>
            </a:r>
            <a:r>
              <a:rPr kumimoji="1" lang="ja-JP" altLang="en-US" sz="700" dirty="0" smtClean="0"/>
              <a:t>地方創生の動き</a:t>
            </a:r>
            <a:r>
              <a:rPr kumimoji="1" lang="en-US" altLang="ja-JP" sz="700" dirty="0" smtClean="0"/>
              <a:t>】</a:t>
            </a:r>
            <a:r>
              <a:rPr kumimoji="1" lang="ja-JP" altLang="en-US" sz="700" dirty="0" smtClean="0"/>
              <a:t>出生率の改善及び東京への一極集中の解消</a:t>
            </a:r>
            <a:endParaRPr kumimoji="1" lang="en-US" altLang="ja-JP" sz="700" dirty="0" smtClean="0"/>
          </a:p>
          <a:p>
            <a:r>
              <a:rPr kumimoji="1" lang="ja-JP" altLang="en-US" sz="700" dirty="0" smtClean="0"/>
              <a:t>　</a:t>
            </a:r>
            <a:r>
              <a:rPr kumimoji="1" lang="en-US" altLang="ja-JP" sz="700" dirty="0" smtClean="0"/>
              <a:t>Ⅰ</a:t>
            </a:r>
            <a:r>
              <a:rPr kumimoji="1" lang="ja-JP" altLang="en-US" sz="700" dirty="0" smtClean="0"/>
              <a:t>）若者が活躍でき、子育て安心の都市「大阪」の実現</a:t>
            </a:r>
            <a:endParaRPr kumimoji="1" lang="en-US" altLang="ja-JP" sz="700" dirty="0" smtClean="0"/>
          </a:p>
          <a:p>
            <a:r>
              <a:rPr lang="ja-JP" altLang="en-US" sz="700" dirty="0" smtClean="0"/>
              <a:t>　</a:t>
            </a:r>
            <a:r>
              <a:rPr lang="en-US" altLang="ja-JP" sz="700" dirty="0" smtClean="0"/>
              <a:t>Ⅱ</a:t>
            </a:r>
            <a:r>
              <a:rPr lang="ja-JP" altLang="en-US" sz="700" dirty="0" smtClean="0"/>
              <a:t>）人口減少・超高齢化社会においても持続可能な地域づくり</a:t>
            </a:r>
            <a:endParaRPr lang="en-US" altLang="ja-JP" sz="700" dirty="0" smtClean="0"/>
          </a:p>
          <a:p>
            <a:r>
              <a:rPr kumimoji="1" lang="ja-JP" altLang="en-US" sz="700" dirty="0" smtClean="0"/>
              <a:t>　</a:t>
            </a:r>
            <a:r>
              <a:rPr kumimoji="1" lang="en-US" altLang="ja-JP" sz="700" dirty="0" smtClean="0"/>
              <a:t>Ⅲ</a:t>
            </a:r>
            <a:r>
              <a:rPr kumimoji="1" lang="ja-JP" altLang="en-US" sz="700" dirty="0" smtClean="0"/>
              <a:t>）東西二極の一極としての社会経済構造の構築</a:t>
            </a:r>
            <a:endParaRPr kumimoji="1" lang="ja-JP" altLang="en-US" sz="700" dirty="0"/>
          </a:p>
        </p:txBody>
      </p:sp>
      <p:sp>
        <p:nvSpPr>
          <p:cNvPr id="203" name="テキスト ボックス 202"/>
          <p:cNvSpPr txBox="1"/>
          <p:nvPr/>
        </p:nvSpPr>
        <p:spPr>
          <a:xfrm>
            <a:off x="471328" y="964043"/>
            <a:ext cx="2736000" cy="144000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0" tIns="0" rIns="0" bIns="0" rtlCol="0" anchor="ctr" anchorCtr="0">
            <a:noAutofit/>
          </a:bodyPr>
          <a:lstStyle/>
          <a:p>
            <a:r>
              <a:rPr kumimoji="1"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⇒　多様な人々が住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みたい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、住み続けたい、</a:t>
            </a:r>
            <a:r>
              <a:rPr kumimoji="1"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訪れたいと思える都市の形成</a:t>
            </a:r>
            <a:endParaRPr kumimoji="1" lang="ja-JP" altLang="en-US" sz="7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3" name="正方形/長方形 132"/>
          <p:cNvSpPr>
            <a:spLocks/>
          </p:cNvSpPr>
          <p:nvPr/>
        </p:nvSpPr>
        <p:spPr>
          <a:xfrm>
            <a:off x="2088288" y="1597082"/>
            <a:ext cx="5076000" cy="288000"/>
          </a:xfrm>
          <a:prstGeom prst="rect">
            <a:avLst/>
          </a:prstGeom>
          <a:ln cmpd="dbl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177800" algn="ctr">
              <a:spcAft>
                <a:spcPts val="0"/>
              </a:spcAft>
            </a:pPr>
            <a:r>
              <a:rPr lang="ja-JP" sz="1100" b="1" kern="100" dirty="0">
                <a:solidFill>
                  <a:srgbClr val="000000"/>
                </a:solidFill>
                <a:effectLst/>
                <a:ea typeface="Meiryo UI"/>
                <a:cs typeface="Times New Roman"/>
              </a:rPr>
              <a:t>住まうなら</a:t>
            </a:r>
            <a:r>
              <a:rPr lang="ja-JP" sz="1100" b="1" kern="100" dirty="0" smtClean="0">
                <a:solidFill>
                  <a:srgbClr val="000000"/>
                </a:solidFill>
                <a:effectLst/>
                <a:ea typeface="Meiryo UI"/>
                <a:cs typeface="Times New Roman"/>
              </a:rPr>
              <a:t>大阪</a:t>
            </a:r>
            <a:r>
              <a:rPr lang="ja-JP" altLang="en-US" sz="1100" b="1" kern="100" dirty="0">
                <a:solidFill>
                  <a:srgbClr val="000000"/>
                </a:solidFill>
                <a:ea typeface="Meiryo UI"/>
                <a:cs typeface="Times New Roman"/>
              </a:rPr>
              <a:t>！</a:t>
            </a:r>
            <a:r>
              <a:rPr lang="ja-JP" sz="1100" b="1" kern="100" dirty="0">
                <a:solidFill>
                  <a:srgbClr val="000000"/>
                </a:solidFill>
                <a:effectLst/>
                <a:ea typeface="Meiryo UI"/>
                <a:cs typeface="Times New Roman"/>
              </a:rPr>
              <a:t>　</a:t>
            </a:r>
            <a:r>
              <a:rPr lang="ja-JP" sz="1100" b="1" kern="100" dirty="0" smtClean="0">
                <a:solidFill>
                  <a:srgbClr val="000000"/>
                </a:solidFill>
                <a:effectLst/>
                <a:ea typeface="Meiryo UI"/>
                <a:cs typeface="Times New Roman"/>
              </a:rPr>
              <a:t>～多様</a:t>
            </a:r>
            <a:r>
              <a:rPr lang="ja-JP" sz="1100" b="1" kern="100" dirty="0">
                <a:solidFill>
                  <a:srgbClr val="000000"/>
                </a:solidFill>
                <a:effectLst/>
                <a:ea typeface="Meiryo UI"/>
                <a:cs typeface="Times New Roman"/>
              </a:rPr>
              <a:t>な人々が住まい、訪れる居住魅力</a:t>
            </a:r>
            <a:r>
              <a:rPr lang="ja-JP" sz="1100" b="1" kern="100" dirty="0" smtClean="0">
                <a:solidFill>
                  <a:srgbClr val="000000"/>
                </a:solidFill>
                <a:effectLst/>
                <a:ea typeface="Meiryo UI"/>
                <a:cs typeface="Times New Roman"/>
              </a:rPr>
              <a:t>あふれる都市～</a:t>
            </a:r>
            <a:endParaRPr lang="ja-JP" sz="1100" kern="100" dirty="0">
              <a:effectLst/>
              <a:ea typeface="ＭＳ 明朝"/>
              <a:cs typeface="Times New Roman"/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3386004" y="539016"/>
            <a:ext cx="2736000" cy="324000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0" tIns="0" rIns="0" bIns="0" rtlCol="0" anchor="ctr" anchorCtr="0">
            <a:noAutofit/>
          </a:bodyPr>
          <a:lstStyle/>
          <a:p>
            <a:pPr marL="92075" indent="-92075"/>
            <a:r>
              <a:rPr kumimoji="1" lang="ja-JP" altLang="en-US" sz="700" dirty="0" smtClean="0"/>
              <a:t>○こども、若年世代、子育て世帯、高齢者、</a:t>
            </a:r>
            <a:r>
              <a:rPr kumimoji="1" lang="ja-JP" altLang="en-US" sz="700" dirty="0" err="1" smtClean="0"/>
              <a:t>障がい</a:t>
            </a:r>
            <a:r>
              <a:rPr kumimoji="1" lang="ja-JP" altLang="en-US" sz="700" dirty="0" smtClean="0"/>
              <a:t>者、外国人など大阪に住まう人々のくらしを取り巻く状況に着目。</a:t>
            </a:r>
            <a:endParaRPr kumimoji="1" lang="ja-JP" altLang="en-US" sz="700" dirty="0"/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3389788" y="964043"/>
            <a:ext cx="2736000" cy="144000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0" tIns="0" rIns="0" bIns="0" rtlCol="0" anchor="ctr" anchorCtr="0">
            <a:noAutofit/>
          </a:bodyPr>
          <a:lstStyle/>
          <a:p>
            <a:r>
              <a:rPr kumimoji="1"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⇒　府民一人ひとりが安全・安心で豊かさを実感できるくらしの実現</a:t>
            </a:r>
            <a:endParaRPr kumimoji="1" lang="ja-JP" altLang="en-US" sz="7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6258744" y="539016"/>
            <a:ext cx="2844000" cy="360000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0" tIns="0" rIns="0" bIns="0" rtlCol="0" anchor="ctr" anchorCtr="0">
            <a:noAutofit/>
          </a:bodyPr>
          <a:lstStyle/>
          <a:p>
            <a:pPr marL="92075" indent="-92075"/>
            <a:r>
              <a:rPr kumimoji="1" lang="ja-JP" altLang="en-US" sz="700" dirty="0" smtClean="0"/>
              <a:t>○空家の増加、質の面で課題を抱える住宅ストックの存在</a:t>
            </a:r>
            <a:endParaRPr kumimoji="1" lang="en-US" altLang="ja-JP" sz="700" dirty="0" smtClean="0"/>
          </a:p>
          <a:p>
            <a:pPr marL="92075" indent="-92075"/>
            <a:r>
              <a:rPr lang="ja-JP" altLang="en-US" sz="700" dirty="0" smtClean="0"/>
              <a:t>○住宅市場におけるトラブル、入居差別等の存在</a:t>
            </a:r>
            <a:endParaRPr lang="en-US" altLang="ja-JP" sz="700" dirty="0" smtClean="0"/>
          </a:p>
          <a:p>
            <a:pPr marL="92075" indent="-92075"/>
            <a:r>
              <a:rPr kumimoji="1" lang="ja-JP" altLang="en-US" sz="700" dirty="0" smtClean="0"/>
              <a:t>○都市の安全性の確保、バリアフリー化、景観形成、環境配慮等の必要性</a:t>
            </a:r>
            <a:endParaRPr kumimoji="1" lang="ja-JP" altLang="en-US" sz="700" dirty="0"/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6285388" y="964043"/>
            <a:ext cx="2736000" cy="144000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0" tIns="0" rIns="0" bIns="0" rtlCol="0" anchor="ctr" anchorCtr="0">
            <a:noAutofit/>
          </a:bodyPr>
          <a:lstStyle/>
          <a:p>
            <a:r>
              <a:rPr kumimoji="1"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⇒　住宅の質の確保・向上等に加え、都市全体の居住魅力を高める</a:t>
            </a:r>
            <a:endParaRPr kumimoji="1" lang="ja-JP" altLang="en-US" sz="7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172400" y="75104"/>
            <a:ext cx="90000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/>
              <a:t>資料 </a:t>
            </a:r>
            <a:r>
              <a:rPr lang="en-US" altLang="ja-JP" sz="1400" dirty="0" smtClean="0"/>
              <a:t>4-1</a:t>
            </a:r>
            <a:endParaRPr lang="ja-JP" altLang="en-US" sz="1400" dirty="0"/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3958613" y="5654020"/>
            <a:ext cx="1584000" cy="324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  <a:prstDash val="dash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marL="85725" indent="-85725">
              <a:lnSpc>
                <a:spcPts val="1000"/>
              </a:lnSpc>
              <a:spcBef>
                <a:spcPts val="200"/>
              </a:spcBef>
            </a:pPr>
            <a:r>
              <a:rPr lang="ja-JP" altLang="en-US" sz="680" spc="-21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○快適で利便性が高く、魅力あるくらし方の情報発信</a:t>
            </a:r>
            <a:endParaRPr lang="en-US" altLang="ja-JP" sz="680" spc="-21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84671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0914A58C7C9D94DB435116EF43D38D7" ma:contentTypeVersion="1" ma:contentTypeDescription="新しいドキュメントを作成します。" ma:contentTypeScope="" ma:versionID="942bdad79e90e32b7aa339969f001042">
  <xsd:schema xmlns:xsd="http://www.w3.org/2001/XMLSchema" xmlns:xs="http://www.w3.org/2001/XMLSchema" xmlns:p="http://schemas.microsoft.com/office/2006/metadata/properties" xmlns:ns2="46689e31-b03d-4afa-a735-a1f8d7beadb1" targetNamespace="http://schemas.microsoft.com/office/2006/metadata/properties" ma:root="true" ma:fieldsID="2c9f98b6516b9dba60a2d94ebc4473d3" ns2:_="">
    <xsd:import namespace="46689e31-b03d-4afa-a735-a1f8d7beadb1"/>
    <xsd:element name="properties">
      <xsd:complexType>
        <xsd:sequence>
          <xsd:element name="documentManagement">
            <xsd:complexType>
              <xsd:all>
                <xsd:element ref="ns2:_x5bfe__x8c61__x30e6__x30fc__x30b6__x30fc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689e31-b03d-4afa-a735-a1f8d7beadb1" elementFormDefault="qualified">
    <xsd:import namespace="http://schemas.microsoft.com/office/2006/documentManagement/types"/>
    <xsd:import namespace="http://schemas.microsoft.com/office/infopath/2007/PartnerControls"/>
    <xsd:element name="_x5bfe__x8c61__x30e6__x30fc__x30b6__x30fc_" ma:index="8" nillable="true" ma:displayName="対象ユーザー" ma:internalName="_x5bfe__x8c61__x30e6__x30fc__x30b6__x30fc_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5bfe__x8c61__x30e6__x30fc__x30b6__x30fc_ xmlns="46689e31-b03d-4afa-a735-a1f8d7beadb1" xsi:nil="true"/>
  </documentManagement>
</p:properties>
</file>

<file path=customXml/itemProps1.xml><?xml version="1.0" encoding="utf-8"?>
<ds:datastoreItem xmlns:ds="http://schemas.openxmlformats.org/officeDocument/2006/customXml" ds:itemID="{227EB106-C07E-43D2-818D-9B1CFDAD4B1B}"/>
</file>

<file path=customXml/itemProps2.xml><?xml version="1.0" encoding="utf-8"?>
<ds:datastoreItem xmlns:ds="http://schemas.openxmlformats.org/officeDocument/2006/customXml" ds:itemID="{C93A4DFA-67A0-4C84-877C-3F9A504E2419}"/>
</file>

<file path=customXml/itemProps3.xml><?xml version="1.0" encoding="utf-8"?>
<ds:datastoreItem xmlns:ds="http://schemas.openxmlformats.org/officeDocument/2006/customXml" ds:itemID="{CFB5C26A-9BC2-4F3E-89D1-1A3CEF1A424F}"/>
</file>

<file path=docProps/app.xml><?xml version="1.0" encoding="utf-8"?>
<Properties xmlns="http://schemas.openxmlformats.org/officeDocument/2006/extended-properties" xmlns:vt="http://schemas.openxmlformats.org/officeDocument/2006/docPropsVTypes">
  <TotalTime>2678</TotalTime>
  <Words>856</Words>
  <Application>Microsoft Office PowerPoint</Application>
  <PresentationFormat>画面に合わせる (4:3)</PresentationFormat>
  <Paragraphs>138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大阪府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岩田　賢治</dc:creator>
  <cp:lastModifiedBy>長谷川　正樹</cp:lastModifiedBy>
  <cp:revision>174</cp:revision>
  <cp:lastPrinted>2015-12-20T12:56:40Z</cp:lastPrinted>
  <dcterms:created xsi:type="dcterms:W3CDTF">2015-11-01T03:56:02Z</dcterms:created>
  <dcterms:modified xsi:type="dcterms:W3CDTF">2015-12-20T12:57:00Z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0x010100D0914A58C7C9D94DB435116EF43D38D7</vt:lpwstr>
  </property>
</Properties>
</file>